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Default Extension="emf" ContentType="image/x-em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97" r:id="rId3"/>
    <p:sldId id="296" r:id="rId4"/>
    <p:sldId id="271" r:id="rId5"/>
    <p:sldId id="298" r:id="rId6"/>
    <p:sldId id="273" r:id="rId7"/>
    <p:sldId id="299" r:id="rId8"/>
    <p:sldId id="274" r:id="rId9"/>
    <p:sldId id="275" r:id="rId10"/>
    <p:sldId id="276" r:id="rId11"/>
    <p:sldId id="272" r:id="rId12"/>
    <p:sldId id="257" r:id="rId13"/>
    <p:sldId id="258" r:id="rId14"/>
    <p:sldId id="260" r:id="rId15"/>
    <p:sldId id="261" r:id="rId16"/>
    <p:sldId id="262" r:id="rId17"/>
    <p:sldId id="263" r:id="rId18"/>
    <p:sldId id="264" r:id="rId19"/>
    <p:sldId id="265" r:id="rId20"/>
    <p:sldId id="266" r:id="rId21"/>
    <p:sldId id="267" r:id="rId22"/>
    <p:sldId id="268" r:id="rId23"/>
    <p:sldId id="269" r:id="rId24"/>
    <p:sldId id="277" r:id="rId25"/>
    <p:sldId id="278" r:id="rId26"/>
    <p:sldId id="279" r:id="rId27"/>
    <p:sldId id="280" r:id="rId28"/>
    <p:sldId id="287" r:id="rId29"/>
    <p:sldId id="288" r:id="rId30"/>
    <p:sldId id="289" r:id="rId31"/>
    <p:sldId id="291" r:id="rId32"/>
    <p:sldId id="292" r:id="rId33"/>
    <p:sldId id="270" r:id="rId34"/>
    <p:sldId id="293" r:id="rId35"/>
    <p:sldId id="290" r:id="rId36"/>
    <p:sldId id="295" r:id="rId37"/>
    <p:sldId id="294" r:id="rId38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63" d="100"/>
          <a:sy n="63" d="100"/>
        </p:scale>
        <p:origin x="-114" y="-27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xmlns="" id="{66CFB38D-4893-422E-9477-5769BFD807C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xmlns="" id="{0B728D1B-A496-4C3A-83DA-6E31EAB7081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xmlns="" id="{96ACC6FB-7585-437E-A66C-F1F51B4FBB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3B0574-1784-4D6A-A0FF-FCEA47072CE2}" type="datetimeFigureOut">
              <a:rPr lang="fr-FR" smtClean="0"/>
              <a:pPr/>
              <a:t>27/01/2025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xmlns="" id="{EFAAC348-FF42-4E9C-B929-8C55640C0D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xmlns="" id="{8D4EC0B6-3955-417F-A0B5-CCE2955B17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466999-002D-41FA-BD26-040E66B4DCDC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39627900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xmlns="" id="{11A9C8B7-8F28-4957-81F3-BE64A306CB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xmlns="" id="{AB3D672F-4DBE-4E50-8362-25552C3F522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xmlns="" id="{A5572D90-F537-46A3-A06A-AE703160F7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3B0574-1784-4D6A-A0FF-FCEA47072CE2}" type="datetimeFigureOut">
              <a:rPr lang="fr-FR" smtClean="0"/>
              <a:pPr/>
              <a:t>27/01/2025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xmlns="" id="{B698F394-E1FC-4F5F-B075-9861683822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xmlns="" id="{0DF3A0C7-3B9D-4A81-98E3-E1D4487D3E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466999-002D-41FA-BD26-040E66B4DCDC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20395104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xmlns="" id="{9E6CFF09-01BD-4FD6-90E3-1D05FE5198D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xmlns="" id="{3E5C0B9D-F9EE-4838-9308-3F25D734287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xmlns="" id="{375CC2D8-A36C-4B79-BE78-6B4AB42257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3B0574-1784-4D6A-A0FF-FCEA47072CE2}" type="datetimeFigureOut">
              <a:rPr lang="fr-FR" smtClean="0"/>
              <a:pPr/>
              <a:t>27/01/2025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xmlns="" id="{436FC011-3942-42BC-BE75-6FE721F790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xmlns="" id="{FC541266-8225-4E73-ADF9-9DA6A3684E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466999-002D-41FA-BD26-040E66B4DCDC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31057471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xmlns="" id="{9D32E18A-68F2-4A75-AB87-ACC6974003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xmlns="" id="{836E16D1-E578-4B4D-9712-0B9E487C4F1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xmlns="" id="{FA98AFF9-5E3B-4241-A81D-1DA2BACB4C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3B0574-1784-4D6A-A0FF-FCEA47072CE2}" type="datetimeFigureOut">
              <a:rPr lang="fr-FR" smtClean="0"/>
              <a:pPr/>
              <a:t>27/01/2025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xmlns="" id="{64BC3D8E-A628-4B83-8DB4-A44F5FF744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xmlns="" id="{EDE18BB8-4554-482C-8B3D-C95BABC598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466999-002D-41FA-BD26-040E66B4DCDC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17580110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xmlns="" id="{07F6C531-8E47-4ED3-ABFF-2D17A1C7EF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xmlns="" id="{9AD2CE5A-F39A-4906-95D9-E5AF052E7C0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xmlns="" id="{2FFE45EA-3ED9-4C96-86EA-D67CA2503D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3B0574-1784-4D6A-A0FF-FCEA47072CE2}" type="datetimeFigureOut">
              <a:rPr lang="fr-FR" smtClean="0"/>
              <a:pPr/>
              <a:t>27/01/2025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xmlns="" id="{C0D03A5E-8243-4359-B980-48EBA8AF92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xmlns="" id="{715F3B96-2804-4A66-9E81-4F1BF95661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466999-002D-41FA-BD26-040E66B4DCDC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33005559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xmlns="" id="{CAD813D0-FFC0-4E08-8BEF-21F1EB85B3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xmlns="" id="{C4049291-F55F-419E-AFAC-4C7E78D80B3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xmlns="" id="{A4929252-49D1-46E0-A00D-A85CB5C9D50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xmlns="" id="{FE99D62F-01D7-488F-9C79-003C152798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3B0574-1784-4D6A-A0FF-FCEA47072CE2}" type="datetimeFigureOut">
              <a:rPr lang="fr-FR" smtClean="0"/>
              <a:pPr/>
              <a:t>27/01/2025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xmlns="" id="{1DF24B89-DE73-4A9A-A347-7A1FA1A474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xmlns="" id="{7CC9B090-12B1-48E4-B1EA-376226B204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466999-002D-41FA-BD26-040E66B4DCDC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39186592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xmlns="" id="{798A7D64-60AA-45D7-BEB7-EA826975E2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xmlns="" id="{A30A8D00-2ABA-413F-805A-9FECFA99743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xmlns="" id="{D2078467-88BC-43B6-837B-74BE4D4C76E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xmlns="" id="{F0A258EE-D394-4454-8127-1D1258FFC07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xmlns="" id="{558790E1-C78D-4E12-B767-EB7BBE33F19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xmlns="" id="{5854DB56-02F3-461B-9D02-FACC174EBE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3B0574-1784-4D6A-A0FF-FCEA47072CE2}" type="datetimeFigureOut">
              <a:rPr lang="fr-FR" smtClean="0"/>
              <a:pPr/>
              <a:t>27/01/2025</a:t>
            </a:fld>
            <a:endParaRPr lang="fr-FR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xmlns="" id="{ACDEFDA3-1C6A-4D5C-8C2E-8CBA27F585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xmlns="" id="{BD4CF094-00AF-47BE-AFFE-F5E11E201F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466999-002D-41FA-BD26-040E66B4DCDC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7070581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xmlns="" id="{E530774F-E136-4EA8-8631-F39DB7E9C7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xmlns="" id="{F728D113-3CFD-4C56-8781-936AC5DDC3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3B0574-1784-4D6A-A0FF-FCEA47072CE2}" type="datetimeFigureOut">
              <a:rPr lang="fr-FR" smtClean="0"/>
              <a:pPr/>
              <a:t>27/01/2025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xmlns="" id="{45AAF6AD-38B9-4B5C-AE31-7291DDA449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xmlns="" id="{8B7FF5C7-3B9D-4CF3-A456-997041A198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466999-002D-41FA-BD26-040E66B4DCDC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3528307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xmlns="" id="{DA5F6F0A-4D12-48DA-B8AD-D1239CCFFC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3B0574-1784-4D6A-A0FF-FCEA47072CE2}" type="datetimeFigureOut">
              <a:rPr lang="fr-FR" smtClean="0"/>
              <a:pPr/>
              <a:t>27/01/2025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xmlns="" id="{D2988C45-E36B-4963-AF77-0C78F2483B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xmlns="" id="{F574AFED-86A7-4A2B-A127-C0D51AFD52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466999-002D-41FA-BD26-040E66B4DCDC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30609731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xmlns="" id="{29D2F86F-34D1-4F7D-AE29-76FC4F0A3E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xmlns="" id="{CC205951-2E34-4379-BE9A-7559EB8B8B4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xmlns="" id="{E96EEEB2-E4F0-4262-9AD0-682392C8D76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xmlns="" id="{FAE85C13-EC8B-4DD0-8188-847E5EA58B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3B0574-1784-4D6A-A0FF-FCEA47072CE2}" type="datetimeFigureOut">
              <a:rPr lang="fr-FR" smtClean="0"/>
              <a:pPr/>
              <a:t>27/01/2025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xmlns="" id="{6201C424-0F72-4465-B3C6-8B34844283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xmlns="" id="{AFCF9D88-2657-422A-8BE5-E832000CE6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466999-002D-41FA-BD26-040E66B4DCDC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15815375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xmlns="" id="{65EBF26F-A00E-4DEE-9772-2FE440598B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xmlns="" id="{705CE012-C0E4-449E-8F1C-7073B46853D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xmlns="" id="{E1547B0A-DEB1-4AFD-9802-C460E967954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xmlns="" id="{82D3F1D3-13BE-462A-8075-B417E0485B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3B0574-1784-4D6A-A0FF-FCEA47072CE2}" type="datetimeFigureOut">
              <a:rPr lang="fr-FR" smtClean="0"/>
              <a:pPr/>
              <a:t>27/01/2025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xmlns="" id="{679F62F2-50E5-4019-9732-CBB81FC5F5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xmlns="" id="{D1AEBE1F-DC5B-4546-9C6F-B47E8F4B31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466999-002D-41FA-BD26-040E66B4DCDC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482417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xmlns="" id="{0ACB3054-2777-4DBB-BBE5-0886FEFA96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xmlns="" id="{B8A28FCA-4AE2-40EE-8C4E-EC0F1DCFBB3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xmlns="" id="{C8F9DBC4-AC4C-4EFE-8E72-F5CFBE69DAD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3B0574-1784-4D6A-A0FF-FCEA47072CE2}" type="datetimeFigureOut">
              <a:rPr lang="fr-FR" smtClean="0"/>
              <a:pPr/>
              <a:t>27/01/2025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xmlns="" id="{0123D81D-F423-4804-A962-BA9789E9005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xmlns="" id="{67A95DA3-5966-4A3C-B1FF-ECDCC9FF98A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466999-002D-41FA-BD26-040E66B4DCDC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34267803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emf"/><Relationship Id="rId2" Type="http://schemas.openxmlformats.org/officeDocument/2006/relationships/image" Target="../media/image14.emf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emf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emf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emf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hyperlink" Target="https://agsjournals.onlinelibrary.wiley.com/action/doSearch?ContribAuthorRaw=Kaye,+Keith+S" TargetMode="Externa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1355984" y="2165708"/>
            <a:ext cx="9144000" cy="2387600"/>
          </a:xfrm>
          <a:noFill/>
        </p:spPr>
        <p:txBody>
          <a:bodyPr>
            <a:normAutofit fontScale="90000"/>
          </a:bodyPr>
          <a:lstStyle/>
          <a:p>
            <a:r>
              <a:rPr lang="fr-FR" sz="4800" b="1" dirty="0"/>
              <a:t/>
            </a:r>
            <a:br>
              <a:rPr lang="fr-FR" sz="4800" b="1" dirty="0"/>
            </a:br>
            <a:r>
              <a:rPr lang="fr-FR" sz="4800" b="1" dirty="0"/>
              <a:t/>
            </a:r>
            <a:br>
              <a:rPr lang="fr-FR" sz="4800" b="1" dirty="0"/>
            </a:br>
            <a:r>
              <a:rPr lang="fr-FR" sz="4800" b="1" dirty="0"/>
              <a:t/>
            </a:r>
            <a:br>
              <a:rPr lang="fr-FR" sz="4800" b="1" dirty="0"/>
            </a:br>
            <a:r>
              <a:rPr lang="fr-FR" sz="4800" b="1" dirty="0"/>
              <a:t>Prévention des infections liées aux soins du Sujet Agé</a:t>
            </a:r>
            <a:r>
              <a:rPr lang="fr-FR" sz="4800" dirty="0"/>
              <a:t/>
            </a:r>
            <a:br>
              <a:rPr lang="fr-FR" sz="4800" dirty="0"/>
            </a:br>
            <a:r>
              <a:rPr lang="fr-FR" sz="4800" dirty="0"/>
              <a:t/>
            </a:r>
            <a:br>
              <a:rPr lang="fr-FR" sz="4800" dirty="0"/>
            </a:br>
            <a:r>
              <a:rPr lang="fr-FR" sz="2400" i="1" dirty="0"/>
              <a:t>DU Hygiène Hospitalière 2024/2025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524000" y="4618652"/>
            <a:ext cx="9144000" cy="639147"/>
          </a:xfrm>
        </p:spPr>
        <p:txBody>
          <a:bodyPr>
            <a:noAutofit/>
          </a:bodyPr>
          <a:lstStyle/>
          <a:p>
            <a:r>
              <a:rPr lang="fr-FR" sz="2000" b="1" dirty="0"/>
              <a:t>Docteur GARRIDO Victoria</a:t>
            </a:r>
          </a:p>
          <a:p>
            <a:r>
              <a:rPr lang="fr-FR" sz="2000" dirty="0"/>
              <a:t>Praticien Hospitalier Contractuel - Gériatre</a:t>
            </a:r>
          </a:p>
          <a:p>
            <a:r>
              <a:rPr lang="fr-FR" sz="2000" dirty="0"/>
              <a:t>Service de Médecine interne post Urgences</a:t>
            </a:r>
          </a:p>
          <a:p>
            <a:r>
              <a:rPr lang="fr-FR" sz="2000" dirty="0"/>
              <a:t>Pr P. VILLANI- CHU Timone</a:t>
            </a:r>
          </a:p>
        </p:txBody>
      </p:sp>
      <p:sp>
        <p:nvSpPr>
          <p:cNvPr id="6" name="AutoShape 6" descr="https://www.univ-amu.fr/system/files/2021-01/DIRCOM-Logo_AMU_CMJN.png"/>
          <p:cNvSpPr>
            <a:spLocks noChangeAspect="1" noChangeArrowheads="1"/>
          </p:cNvSpPr>
          <p:nvPr/>
        </p:nvSpPr>
        <p:spPr bwMode="auto">
          <a:xfrm>
            <a:off x="-152400" y="339045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pic>
        <p:nvPicPr>
          <p:cNvPr id="9" name="Image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326155" y="500481"/>
            <a:ext cx="2778246" cy="952277"/>
          </a:xfrm>
          <a:prstGeom prst="rect">
            <a:avLst/>
          </a:prstGeom>
        </p:spPr>
      </p:pic>
      <p:pic>
        <p:nvPicPr>
          <p:cNvPr id="12" name="Image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939858" y="0"/>
            <a:ext cx="1664592" cy="19780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26195674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dirty="0"/>
              <a:t>Trois types de SA</a:t>
            </a:r>
          </a:p>
        </p:txBody>
      </p:sp>
      <p:sp>
        <p:nvSpPr>
          <p:cNvPr id="5" name="Espace réservé du contenu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b="1" dirty="0"/>
              <a:t>Sujet âgé dépendant:</a:t>
            </a:r>
          </a:p>
          <a:p>
            <a:pPr marL="0" indent="0">
              <a:buNone/>
            </a:pPr>
            <a:r>
              <a:rPr lang="fr-FR" dirty="0"/>
              <a:t>Même patiente fragile, + iatrogénie, globe vésical, confusion, déclin cognitif et fonctionnel, grabatisation</a:t>
            </a:r>
          </a:p>
          <a:p>
            <a:pPr marL="0" indent="0">
              <a:buNone/>
            </a:pPr>
            <a:r>
              <a:rPr lang="fr-FR" dirty="0"/>
              <a:t>=&gt; Institution ou RAD avec aides et réorganisation du domicile</a:t>
            </a:r>
          </a:p>
          <a:p>
            <a:endParaRPr lang="fr-FR" dirty="0"/>
          </a:p>
        </p:txBody>
      </p:sp>
      <p:pic>
        <p:nvPicPr>
          <p:cNvPr id="6" name="Image 5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096000" y="4001294"/>
            <a:ext cx="3300376" cy="2463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46743752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dirty="0"/>
              <a:t>Décompensations d’organe : Modèle de Bouchon </a:t>
            </a:r>
          </a:p>
        </p:txBody>
      </p:sp>
      <p:pic>
        <p:nvPicPr>
          <p:cNvPr id="6" name="Espace réservé du contenu 5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377680" y="1457662"/>
            <a:ext cx="6419463" cy="5062205"/>
          </a:xfrm>
        </p:spPr>
      </p:pic>
      <p:sp>
        <p:nvSpPr>
          <p:cNvPr id="7" name="ZoneTexte 6"/>
          <p:cNvSpPr txBox="1"/>
          <p:nvPr/>
        </p:nvSpPr>
        <p:spPr>
          <a:xfrm>
            <a:off x="3928187" y="6519867"/>
            <a:ext cx="5645021" cy="8156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100" dirty="0"/>
              <a:t>Bouchon J. 1+2+3 ou comment tenter d’être efficace en gériatrie ? </a:t>
            </a:r>
            <a:r>
              <a:rPr lang="fr-FR" sz="1100" i="1" dirty="0" err="1"/>
              <a:t>Rev</a:t>
            </a:r>
            <a:r>
              <a:rPr lang="fr-FR" sz="1100" i="1" dirty="0"/>
              <a:t> Prat</a:t>
            </a:r>
            <a:r>
              <a:rPr lang="fr-FR" sz="1100" dirty="0"/>
              <a:t>. 1984;34:888-892.</a:t>
            </a:r>
          </a:p>
          <a:p>
            <a:r>
              <a:rPr lang="fr-FR" dirty="0"/>
              <a:t/>
            </a:r>
            <a:br>
              <a:rPr lang="fr-FR" dirty="0"/>
            </a:b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xmlns="" val="399006666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dirty="0"/>
              <a:t>Définition de l’infection associée aux Soins (IAS)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fr-FR" dirty="0"/>
              <a:t>Une infection survenant </a:t>
            </a:r>
            <a:r>
              <a:rPr lang="fr-FR" b="1" dirty="0"/>
              <a:t>au cours ou au décours</a:t>
            </a:r>
            <a:r>
              <a:rPr lang="fr-FR" dirty="0"/>
              <a:t> d’une prise en charge d’un patient :</a:t>
            </a:r>
          </a:p>
          <a:p>
            <a:r>
              <a:rPr lang="fr-FR" dirty="0"/>
              <a:t>Diagnostique</a:t>
            </a:r>
          </a:p>
          <a:p>
            <a:r>
              <a:rPr lang="fr-FR" dirty="0"/>
              <a:t>Thérapeutique</a:t>
            </a:r>
          </a:p>
          <a:p>
            <a:r>
              <a:rPr lang="fr-FR" dirty="0"/>
              <a:t>Palliative</a:t>
            </a:r>
          </a:p>
          <a:p>
            <a:r>
              <a:rPr lang="fr-FR" dirty="0"/>
              <a:t>Préventive </a:t>
            </a:r>
          </a:p>
          <a:p>
            <a:r>
              <a:rPr lang="fr-FR" dirty="0"/>
              <a:t>Éducative</a:t>
            </a:r>
          </a:p>
          <a:p>
            <a:pPr marL="0" indent="0">
              <a:buNone/>
            </a:pPr>
            <a:r>
              <a:rPr lang="fr-FR" b="1" u="sng" dirty="0"/>
              <a:t>ET</a:t>
            </a:r>
          </a:p>
          <a:p>
            <a:pPr marL="0" indent="0">
              <a:buNone/>
            </a:pPr>
            <a:r>
              <a:rPr lang="fr-FR" dirty="0"/>
              <a:t>Elle n’était ni présente, ni en incubation au début de la prise en charge</a:t>
            </a:r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xmlns="" val="314720897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dirty="0"/>
              <a:t>Définition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fr-FR" dirty="0"/>
              <a:t>Délai </a:t>
            </a:r>
            <a:r>
              <a:rPr lang="fr-FR" b="1" dirty="0"/>
              <a:t>d’au moins 48 heures </a:t>
            </a:r>
            <a:r>
              <a:rPr lang="fr-FR" dirty="0"/>
              <a:t>ou délai </a:t>
            </a:r>
            <a:r>
              <a:rPr lang="fr-FR" b="1" dirty="0"/>
              <a:t>supérieur à la période d’incubation.</a:t>
            </a:r>
            <a:endParaRPr lang="fr-FR" dirty="0"/>
          </a:p>
          <a:p>
            <a:pPr marL="0" indent="0">
              <a:buNone/>
            </a:pPr>
            <a:r>
              <a:rPr lang="fr-FR" u="sng" dirty="0"/>
              <a:t>Pour les infections de site opératoire:</a:t>
            </a:r>
          </a:p>
          <a:p>
            <a:pPr>
              <a:buFontTx/>
              <a:buChar char="-"/>
            </a:pPr>
            <a:r>
              <a:rPr lang="fr-FR" dirty="0">
                <a:solidFill>
                  <a:srgbClr val="FF0000"/>
                </a:solidFill>
              </a:rPr>
              <a:t>Survenant dans les 30 jours post opératoires</a:t>
            </a:r>
          </a:p>
          <a:p>
            <a:pPr>
              <a:buFontTx/>
              <a:buChar char="-"/>
            </a:pPr>
            <a:r>
              <a:rPr lang="fr-FR" dirty="0">
                <a:solidFill>
                  <a:srgbClr val="FF0000"/>
                </a:solidFill>
              </a:rPr>
              <a:t>Survenant dans l’année si mise en place de matériel</a:t>
            </a:r>
          </a:p>
          <a:p>
            <a:pPr marL="0" indent="0">
              <a:buNone/>
            </a:pPr>
            <a:r>
              <a:rPr lang="fr-FR" dirty="0"/>
              <a:t>Quelque soit le délai de survenue apprécier dans chaque cas </a:t>
            </a:r>
            <a:r>
              <a:rPr lang="fr-FR" b="1" dirty="0"/>
              <a:t>la plausibilité </a:t>
            </a:r>
            <a:r>
              <a:rPr lang="fr-FR" dirty="0"/>
              <a:t>de l’association entre : </a:t>
            </a:r>
          </a:p>
          <a:p>
            <a:r>
              <a:rPr lang="fr-FR" dirty="0"/>
              <a:t>l’intervention et l’infection</a:t>
            </a:r>
          </a:p>
          <a:p>
            <a:r>
              <a:rPr lang="fr-FR" dirty="0"/>
              <a:t>le type de germe en cause</a:t>
            </a:r>
          </a:p>
          <a:p>
            <a:pPr marL="0" indent="0">
              <a:buNone/>
            </a:pP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xmlns="" val="417190151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dirty="0"/>
              <a:t>Mode de transmission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fr-FR" dirty="0"/>
              <a:t>Il existe </a:t>
            </a:r>
            <a:r>
              <a:rPr lang="fr-FR" b="1" dirty="0"/>
              <a:t>2 types </a:t>
            </a:r>
            <a:r>
              <a:rPr lang="fr-FR" dirty="0"/>
              <a:t>de modes de transmission :</a:t>
            </a:r>
          </a:p>
          <a:p>
            <a:pPr marL="0" indent="0">
              <a:buNone/>
            </a:pPr>
            <a:endParaRPr lang="fr-FR" dirty="0"/>
          </a:p>
          <a:p>
            <a:r>
              <a:rPr lang="fr-FR" dirty="0"/>
              <a:t>les infections d’origine « </a:t>
            </a:r>
            <a:r>
              <a:rPr lang="fr-FR" b="1" dirty="0"/>
              <a:t>endogène</a:t>
            </a:r>
            <a:r>
              <a:rPr lang="fr-FR" dirty="0"/>
              <a:t> » : </a:t>
            </a:r>
            <a:r>
              <a:rPr lang="fr-FR" sz="2400" i="1" dirty="0"/>
              <a:t>le malade s’infecte avec ses propres micro-organismes à la faveur d’un acte invasif et/ou en raison d’une fragilité particulière</a:t>
            </a:r>
          </a:p>
          <a:p>
            <a:r>
              <a:rPr lang="fr-FR" dirty="0"/>
              <a:t>les infections d’origine « </a:t>
            </a:r>
            <a:r>
              <a:rPr lang="fr-FR" b="1" dirty="0"/>
              <a:t>exogène</a:t>
            </a:r>
            <a:r>
              <a:rPr lang="fr-FR" dirty="0"/>
              <a:t> » : </a:t>
            </a:r>
            <a:r>
              <a:rPr lang="fr-FR" sz="2400" i="1" dirty="0"/>
              <a:t>les micro-organismes ont pour origine une transmission croisée entre malades/ soignants (par les mains ou matériels, personnels, contamination de l’environnement hospitalier : eau, air, équipements, alimentation…)</a:t>
            </a:r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xmlns="" val="220274419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dirty="0"/>
              <a:t>Les micro organismes en cause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/>
              <a:t>Les agents sont variés :</a:t>
            </a:r>
          </a:p>
          <a:p>
            <a:pPr marL="0" indent="0">
              <a:buNone/>
            </a:pPr>
            <a:r>
              <a:rPr lang="fr-FR" b="1" u="sng" dirty="0"/>
              <a:t>Bactéries  </a:t>
            </a:r>
            <a:r>
              <a:rPr lang="fr-FR" b="1" dirty="0">
                <a:solidFill>
                  <a:srgbClr val="FF0000"/>
                </a:solidFill>
              </a:rPr>
              <a:t>TOP 5 « gériatrique »</a:t>
            </a:r>
            <a:endParaRPr lang="fr-FR" dirty="0">
              <a:solidFill>
                <a:srgbClr val="FF0000"/>
              </a:solidFill>
            </a:endParaRPr>
          </a:p>
          <a:p>
            <a:r>
              <a:rPr lang="fr-FR" dirty="0"/>
              <a:t>Escherichia Coli</a:t>
            </a:r>
          </a:p>
          <a:p>
            <a:r>
              <a:rPr lang="fr-FR" dirty="0"/>
              <a:t>Staphylocoque doré</a:t>
            </a:r>
          </a:p>
          <a:p>
            <a:r>
              <a:rPr lang="fr-FR" b="1" dirty="0"/>
              <a:t>Pseudomonas </a:t>
            </a:r>
            <a:r>
              <a:rPr lang="fr-FR" b="1" dirty="0" err="1"/>
              <a:t>Aeruginosa</a:t>
            </a:r>
            <a:endParaRPr lang="fr-FR" b="1" dirty="0"/>
          </a:p>
          <a:p>
            <a:r>
              <a:rPr lang="fr-FR" dirty="0" err="1"/>
              <a:t>Klebsiella</a:t>
            </a:r>
            <a:r>
              <a:rPr lang="fr-FR" dirty="0"/>
              <a:t> </a:t>
            </a:r>
            <a:r>
              <a:rPr lang="fr-FR" dirty="0" err="1"/>
              <a:t>pneumoniae</a:t>
            </a:r>
            <a:endParaRPr lang="fr-FR" dirty="0"/>
          </a:p>
          <a:p>
            <a:r>
              <a:rPr lang="fr-FR" dirty="0" err="1"/>
              <a:t>Enterococcus</a:t>
            </a:r>
            <a:r>
              <a:rPr lang="fr-FR" dirty="0"/>
              <a:t> </a:t>
            </a:r>
            <a:r>
              <a:rPr lang="fr-FR" dirty="0" err="1"/>
              <a:t>faecalis</a:t>
            </a:r>
            <a:endParaRPr lang="fr-FR" dirty="0"/>
          </a:p>
        </p:txBody>
      </p:sp>
      <p:pic>
        <p:nvPicPr>
          <p:cNvPr id="5" name="Imag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501271" y="1505115"/>
            <a:ext cx="2288166" cy="1717952"/>
          </a:xfrm>
          <a:prstGeom prst="rect">
            <a:avLst/>
          </a:prstGeom>
        </p:spPr>
      </p:pic>
      <p:pic>
        <p:nvPicPr>
          <p:cNvPr id="7" name="Imag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669401" y="3634934"/>
            <a:ext cx="2466975" cy="1847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63630100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dirty="0"/>
              <a:t>Les micro organismes en cause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fr-FR" b="1" u="sng" dirty="0"/>
              <a:t>Virus </a:t>
            </a:r>
          </a:p>
          <a:p>
            <a:r>
              <a:rPr lang="fr-FR" b="1" dirty="0"/>
              <a:t>COVID</a:t>
            </a:r>
          </a:p>
          <a:p>
            <a:r>
              <a:rPr lang="fr-FR" b="1" dirty="0"/>
              <a:t>Grippe</a:t>
            </a:r>
          </a:p>
          <a:p>
            <a:r>
              <a:rPr lang="fr-FR" dirty="0"/>
              <a:t>VRS/ rhinovirus/ </a:t>
            </a:r>
            <a:r>
              <a:rPr lang="fr-FR" dirty="0" err="1"/>
              <a:t>entero</a:t>
            </a:r>
            <a:r>
              <a:rPr lang="fr-FR" dirty="0"/>
              <a:t> virus, …</a:t>
            </a:r>
          </a:p>
          <a:p>
            <a:endParaRPr lang="fr-FR" dirty="0"/>
          </a:p>
          <a:p>
            <a:pPr marL="0" indent="0">
              <a:buNone/>
            </a:pPr>
            <a:r>
              <a:rPr lang="fr-FR" b="1" u="sng" dirty="0"/>
              <a:t>Parasites </a:t>
            </a:r>
          </a:p>
          <a:p>
            <a:r>
              <a:rPr lang="fr-FR" dirty="0"/>
              <a:t>Poux</a:t>
            </a:r>
          </a:p>
          <a:p>
            <a:r>
              <a:rPr lang="fr-FR" dirty="0"/>
              <a:t>Punaise</a:t>
            </a:r>
          </a:p>
          <a:p>
            <a:r>
              <a:rPr lang="fr-FR" dirty="0"/>
              <a:t>Gale</a:t>
            </a:r>
          </a:p>
          <a:p>
            <a:endParaRPr lang="fr-FR" dirty="0"/>
          </a:p>
          <a:p>
            <a:pPr marL="0" indent="0">
              <a:buNone/>
            </a:pPr>
            <a:r>
              <a:rPr lang="fr-FR" b="1" u="sng" dirty="0"/>
              <a:t>Champignons </a:t>
            </a:r>
          </a:p>
          <a:p>
            <a:r>
              <a:rPr lang="fr-FR" dirty="0"/>
              <a:t>Candida</a:t>
            </a:r>
          </a:p>
        </p:txBody>
      </p:sp>
    </p:spTree>
    <p:extLst>
      <p:ext uri="{BB962C8B-B14F-4D97-AF65-F5344CB8AC3E}">
        <p14:creationId xmlns:p14="http://schemas.microsoft.com/office/powerpoint/2010/main" xmlns="" val="247355514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dirty="0"/>
              <a:t>Les sites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fr-FR" b="1" u="sng" dirty="0"/>
              <a:t>Les sites infectieux les plus fréquents :</a:t>
            </a:r>
          </a:p>
          <a:p>
            <a:pPr marL="0" indent="0">
              <a:buNone/>
            </a:pPr>
            <a:endParaRPr lang="fr-FR" b="1" u="sng" dirty="0"/>
          </a:p>
          <a:p>
            <a:r>
              <a:rPr lang="fr-FR" b="1" dirty="0"/>
              <a:t>les infections urinaires</a:t>
            </a:r>
          </a:p>
          <a:p>
            <a:r>
              <a:rPr lang="fr-FR" b="1" dirty="0"/>
              <a:t>les infections pulmonaires</a:t>
            </a:r>
          </a:p>
          <a:p>
            <a:r>
              <a:rPr lang="fr-FR" dirty="0"/>
              <a:t>les infections gastro-intestinales</a:t>
            </a:r>
          </a:p>
          <a:p>
            <a:r>
              <a:rPr lang="fr-FR" dirty="0"/>
              <a:t>les infections du site opératoire</a:t>
            </a:r>
          </a:p>
          <a:p>
            <a:r>
              <a:rPr lang="fr-FR" dirty="0"/>
              <a:t>les infections de la peau et des tissus mous</a:t>
            </a:r>
          </a:p>
        </p:txBody>
      </p:sp>
    </p:spTree>
    <p:extLst>
      <p:ext uri="{BB962C8B-B14F-4D97-AF65-F5344CB8AC3E}">
        <p14:creationId xmlns:p14="http://schemas.microsoft.com/office/powerpoint/2010/main" xmlns="" val="334868387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dirty="0"/>
              <a:t>Facteurs favorisants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2444619"/>
            <a:ext cx="10515600" cy="3732343"/>
          </a:xfrm>
        </p:spPr>
        <p:txBody>
          <a:bodyPr/>
          <a:lstStyle/>
          <a:p>
            <a:r>
              <a:rPr lang="fr-FR" dirty="0"/>
              <a:t>Immunodépression </a:t>
            </a:r>
            <a:r>
              <a:rPr lang="fr-FR" sz="1800" i="1" dirty="0"/>
              <a:t>(diabète, cancer, iatrogénie, infection..)</a:t>
            </a:r>
          </a:p>
          <a:p>
            <a:r>
              <a:rPr lang="fr-FR" dirty="0" err="1"/>
              <a:t>Immunosénescence</a:t>
            </a:r>
            <a:r>
              <a:rPr lang="fr-FR" dirty="0"/>
              <a:t> </a:t>
            </a:r>
            <a:r>
              <a:rPr lang="fr-FR" sz="1800" i="1" dirty="0"/>
              <a:t>(diminution immunité humorale avec l’âge)</a:t>
            </a:r>
          </a:p>
          <a:p>
            <a:r>
              <a:rPr lang="fr-FR" dirty="0"/>
              <a:t>Dénutrition</a:t>
            </a:r>
          </a:p>
          <a:p>
            <a:r>
              <a:rPr lang="fr-FR" dirty="0"/>
              <a:t>Antibiothérapie antérieure ou en cours </a:t>
            </a:r>
            <a:r>
              <a:rPr lang="fr-FR" sz="1800" i="1" dirty="0"/>
              <a:t>( déséquilibre la flore, sélection de bactéries résistantes)</a:t>
            </a:r>
          </a:p>
          <a:p>
            <a:r>
              <a:rPr lang="fr-FR" dirty="0"/>
              <a:t>Les actes invasifs</a:t>
            </a:r>
          </a:p>
        </p:txBody>
      </p:sp>
    </p:spTree>
    <p:extLst>
      <p:ext uri="{BB962C8B-B14F-4D97-AF65-F5344CB8AC3E}">
        <p14:creationId xmlns:p14="http://schemas.microsoft.com/office/powerpoint/2010/main" xmlns="" val="414067477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dirty="0"/>
              <a:t>Sepsis urinaire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fr-FR" b="1" u="sng" dirty="0"/>
              <a:t>Les facteurs favorisants </a:t>
            </a:r>
            <a:r>
              <a:rPr lang="fr-FR" dirty="0"/>
              <a:t>:</a:t>
            </a:r>
          </a:p>
          <a:p>
            <a:r>
              <a:rPr lang="fr-FR" dirty="0"/>
              <a:t>Les troubles vésico sphinctériens( sondage, incontinence)</a:t>
            </a:r>
          </a:p>
          <a:p>
            <a:r>
              <a:rPr lang="fr-FR" dirty="0"/>
              <a:t>Constipation chronique/ fécalome</a:t>
            </a:r>
          </a:p>
          <a:p>
            <a:r>
              <a:rPr lang="fr-FR" dirty="0"/>
              <a:t>L’alitement</a:t>
            </a:r>
          </a:p>
          <a:p>
            <a:r>
              <a:rPr lang="fr-FR" dirty="0"/>
              <a:t>Les pathologies neurologiques</a:t>
            </a:r>
          </a:p>
          <a:p>
            <a:r>
              <a:rPr lang="fr-FR" dirty="0"/>
              <a:t>Les pathologies urologiques ( HBP)</a:t>
            </a:r>
          </a:p>
          <a:p>
            <a:r>
              <a:rPr lang="fr-FR" dirty="0"/>
              <a:t>Antécédents de sepsis urinaire</a:t>
            </a:r>
          </a:p>
          <a:p>
            <a:endParaRPr lang="fr-FR" dirty="0"/>
          </a:p>
          <a:p>
            <a:pPr marL="0" indent="0">
              <a:buNone/>
            </a:pPr>
            <a:r>
              <a:rPr lang="fr-FR" b="1" u="sng" dirty="0"/>
              <a:t>Les germes :</a:t>
            </a:r>
          </a:p>
          <a:p>
            <a:r>
              <a:rPr lang="fr-FR" dirty="0"/>
              <a:t>E. coli</a:t>
            </a:r>
          </a:p>
          <a:p>
            <a:r>
              <a:rPr lang="fr-FR" dirty="0"/>
              <a:t>K. </a:t>
            </a:r>
            <a:r>
              <a:rPr lang="fr-FR" dirty="0" err="1"/>
              <a:t>Pneumoniae</a:t>
            </a:r>
            <a:endParaRPr lang="fr-FR" dirty="0"/>
          </a:p>
          <a:p>
            <a:r>
              <a:rPr lang="fr-FR" dirty="0"/>
              <a:t>P. Mirabilis</a:t>
            </a:r>
          </a:p>
        </p:txBody>
      </p:sp>
    </p:spTree>
    <p:extLst>
      <p:ext uri="{BB962C8B-B14F-4D97-AF65-F5344CB8AC3E}">
        <p14:creationId xmlns:p14="http://schemas.microsoft.com/office/powerpoint/2010/main" xmlns="" val="182103215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dirty="0"/>
              <a:t>Plan 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noFill/>
        </p:spPr>
        <p:txBody>
          <a:bodyPr>
            <a:normAutofit lnSpcReduction="10000"/>
          </a:bodyPr>
          <a:lstStyle/>
          <a:p>
            <a:r>
              <a:rPr lang="fr-FR" dirty="0"/>
              <a:t>Concepts gériatriques : syndromes gériatriques, cascade gériatrique et fragilité</a:t>
            </a:r>
          </a:p>
          <a:p>
            <a:r>
              <a:rPr lang="fr-FR" dirty="0"/>
              <a:t>Infections associée aux soins chez le sujet âgé: </a:t>
            </a:r>
          </a:p>
          <a:p>
            <a:pPr lvl="2"/>
            <a:r>
              <a:rPr lang="fr-FR" dirty="0"/>
              <a:t>Définition, </a:t>
            </a:r>
          </a:p>
          <a:p>
            <a:pPr lvl="2"/>
            <a:r>
              <a:rPr lang="fr-FR" dirty="0"/>
              <a:t>Transmission, </a:t>
            </a:r>
          </a:p>
          <a:p>
            <a:pPr lvl="2"/>
            <a:r>
              <a:rPr lang="fr-FR" dirty="0"/>
              <a:t>Pathogènes et sites courants, </a:t>
            </a:r>
          </a:p>
          <a:p>
            <a:pPr lvl="2"/>
            <a:r>
              <a:rPr lang="fr-FR" dirty="0"/>
              <a:t>Facteurs favorisants, </a:t>
            </a:r>
          </a:p>
          <a:p>
            <a:pPr lvl="2"/>
            <a:r>
              <a:rPr lang="fr-FR" dirty="0"/>
              <a:t>Sepsis et porte d’entrée </a:t>
            </a:r>
          </a:p>
          <a:p>
            <a:r>
              <a:rPr lang="fr-FR" dirty="0"/>
              <a:t>Exemple de cas </a:t>
            </a:r>
          </a:p>
          <a:p>
            <a:r>
              <a:rPr lang="fr-FR" dirty="0"/>
              <a:t>Comment les prévenir? </a:t>
            </a:r>
          </a:p>
          <a:p>
            <a:r>
              <a:rPr lang="fr-FR" dirty="0"/>
              <a:t>Conclusion</a:t>
            </a:r>
          </a:p>
          <a:p>
            <a:endParaRPr lang="fr-FR" dirty="0"/>
          </a:p>
          <a:p>
            <a:endParaRPr lang="fr-FR" dirty="0"/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xmlns="" val="368763222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dirty="0"/>
              <a:t>Sepsis respiratoire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pPr marL="0" indent="0">
              <a:buNone/>
            </a:pPr>
            <a:r>
              <a:rPr lang="fr-FR" b="1" u="sng" dirty="0"/>
              <a:t>Les facteurs favorisants :</a:t>
            </a:r>
          </a:p>
          <a:p>
            <a:r>
              <a:rPr lang="fr-FR" dirty="0"/>
              <a:t>L’alitement</a:t>
            </a:r>
          </a:p>
          <a:p>
            <a:r>
              <a:rPr lang="fr-FR" dirty="0"/>
              <a:t>Le terrain (BPCO, cancer broncho pulmonaire, embolie pulmonaire, infection virale, …)</a:t>
            </a:r>
          </a:p>
          <a:p>
            <a:r>
              <a:rPr lang="fr-FR" dirty="0"/>
              <a:t>Pathologie neurologiques ( troubles de la déglutition)</a:t>
            </a:r>
          </a:p>
          <a:p>
            <a:r>
              <a:rPr lang="fr-FR" dirty="0"/>
              <a:t>Hygiène bucco dentaire ( mycose, état dentaire)</a:t>
            </a:r>
          </a:p>
          <a:p>
            <a:r>
              <a:rPr lang="fr-FR" dirty="0"/>
              <a:t>La participation cardiaque</a:t>
            </a:r>
          </a:p>
          <a:p>
            <a:r>
              <a:rPr lang="fr-FR" dirty="0"/>
              <a:t>La vie en communauté</a:t>
            </a:r>
          </a:p>
          <a:p>
            <a:pPr marL="0" indent="0">
              <a:buNone/>
            </a:pPr>
            <a:endParaRPr lang="fr-FR" dirty="0"/>
          </a:p>
          <a:p>
            <a:pPr marL="0" indent="0">
              <a:buNone/>
            </a:pPr>
            <a:r>
              <a:rPr lang="fr-FR" b="1" u="sng" dirty="0"/>
              <a:t>Les germes :</a:t>
            </a:r>
          </a:p>
          <a:p>
            <a:r>
              <a:rPr lang="fr-FR" b="1" dirty="0"/>
              <a:t>Pas de germe !!!</a:t>
            </a:r>
          </a:p>
          <a:p>
            <a:r>
              <a:rPr lang="fr-FR" dirty="0"/>
              <a:t>Le pneumocoque</a:t>
            </a:r>
          </a:p>
          <a:p>
            <a:r>
              <a:rPr lang="fr-FR" dirty="0"/>
              <a:t>Germes atypiques</a:t>
            </a:r>
          </a:p>
          <a:p>
            <a:r>
              <a:rPr lang="fr-FR" dirty="0"/>
              <a:t>Les anaérobies</a:t>
            </a:r>
          </a:p>
          <a:p>
            <a:r>
              <a:rPr lang="fr-FR" dirty="0"/>
              <a:t>La légionnelle</a:t>
            </a:r>
          </a:p>
          <a:p>
            <a:r>
              <a:rPr lang="fr-FR" b="1" dirty="0"/>
              <a:t>Virus ++ ( surinfection)</a:t>
            </a:r>
          </a:p>
        </p:txBody>
      </p:sp>
    </p:spTree>
    <p:extLst>
      <p:ext uri="{BB962C8B-B14F-4D97-AF65-F5344CB8AC3E}">
        <p14:creationId xmlns:p14="http://schemas.microsoft.com/office/powerpoint/2010/main" xmlns="" val="424597407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dirty="0"/>
              <a:t>Sepsis digestif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fr-FR" b="1" u="sng" dirty="0"/>
              <a:t>Les facteurs favorisants :</a:t>
            </a:r>
          </a:p>
          <a:p>
            <a:r>
              <a:rPr lang="fr-FR" dirty="0"/>
              <a:t>PH digestif </a:t>
            </a:r>
            <a:r>
              <a:rPr lang="fr-FR" sz="2000" i="1" dirty="0"/>
              <a:t>( PH gastrique, </a:t>
            </a:r>
            <a:r>
              <a:rPr lang="fr-FR" sz="2000" i="1" dirty="0">
                <a:solidFill>
                  <a:srgbClr val="FF0000"/>
                </a:solidFill>
              </a:rPr>
              <a:t>attention IPP</a:t>
            </a:r>
            <a:r>
              <a:rPr lang="fr-FR" sz="2000" i="1" dirty="0"/>
              <a:t>)</a:t>
            </a:r>
          </a:p>
          <a:p>
            <a:r>
              <a:rPr lang="fr-FR" dirty="0"/>
              <a:t>Motricité digestive </a:t>
            </a:r>
            <a:r>
              <a:rPr lang="fr-FR" sz="1800" i="1" dirty="0"/>
              <a:t>( neuropathie, neuroleptiques, </a:t>
            </a:r>
            <a:r>
              <a:rPr lang="fr-FR" sz="1800" i="1" dirty="0" err="1"/>
              <a:t>sd</a:t>
            </a:r>
            <a:r>
              <a:rPr lang="fr-FR" sz="1800" i="1" dirty="0"/>
              <a:t> occlusif, ..)</a:t>
            </a:r>
          </a:p>
          <a:p>
            <a:r>
              <a:rPr lang="fr-FR" dirty="0"/>
              <a:t>Modification de la flore bactérienne </a:t>
            </a:r>
            <a:r>
              <a:rPr lang="fr-FR" sz="1600" i="1" dirty="0"/>
              <a:t>( antibiothérapie)</a:t>
            </a:r>
          </a:p>
          <a:p>
            <a:endParaRPr lang="fr-FR" sz="1600" i="1" dirty="0"/>
          </a:p>
          <a:p>
            <a:pPr marL="0" indent="0">
              <a:buNone/>
            </a:pPr>
            <a:r>
              <a:rPr lang="fr-FR" b="1" u="sng" dirty="0"/>
              <a:t>Les germes :</a:t>
            </a:r>
          </a:p>
          <a:p>
            <a:r>
              <a:rPr lang="fr-FR" b="1" dirty="0"/>
              <a:t>Clostridium Difficile +++</a:t>
            </a:r>
          </a:p>
          <a:p>
            <a:r>
              <a:rPr lang="fr-FR" dirty="0"/>
              <a:t>E. coli</a:t>
            </a:r>
          </a:p>
          <a:p>
            <a:r>
              <a:rPr lang="fr-FR" dirty="0"/>
              <a:t>Salmonelles</a:t>
            </a:r>
          </a:p>
          <a:p>
            <a:r>
              <a:rPr lang="fr-FR" dirty="0"/>
              <a:t>Parasitoses</a:t>
            </a:r>
          </a:p>
          <a:p>
            <a:endParaRPr lang="fr-FR" b="1" dirty="0"/>
          </a:p>
          <a:p>
            <a:endParaRPr lang="fr-FR" b="1" dirty="0"/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xmlns="" val="390358647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dirty="0"/>
              <a:t>Sepsis ostéo articulaire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fr-FR" b="1" u="sng" dirty="0"/>
              <a:t>Les facteurs favorisants :</a:t>
            </a:r>
          </a:p>
          <a:p>
            <a:r>
              <a:rPr lang="fr-FR" dirty="0"/>
              <a:t>L’intervention chirurgicale ++ </a:t>
            </a:r>
            <a:r>
              <a:rPr lang="fr-FR" sz="1800" i="1" dirty="0">
                <a:solidFill>
                  <a:srgbClr val="FF0000"/>
                </a:solidFill>
              </a:rPr>
              <a:t>(sur matériel)</a:t>
            </a:r>
          </a:p>
          <a:p>
            <a:r>
              <a:rPr lang="fr-FR" dirty="0"/>
              <a:t>Les infiltrations </a:t>
            </a:r>
          </a:p>
          <a:p>
            <a:r>
              <a:rPr lang="fr-FR" dirty="0"/>
              <a:t>Pose de matériel</a:t>
            </a:r>
          </a:p>
          <a:p>
            <a:r>
              <a:rPr lang="fr-FR" dirty="0"/>
              <a:t>Terrain </a:t>
            </a:r>
            <a:r>
              <a:rPr lang="fr-FR" sz="1800" i="1" dirty="0"/>
              <a:t>( diabète++ dénutrition, artériopathie, ..)</a:t>
            </a:r>
          </a:p>
          <a:p>
            <a:pPr marL="0" indent="0">
              <a:buNone/>
            </a:pPr>
            <a:r>
              <a:rPr lang="fr-FR" b="1" u="sng" dirty="0"/>
              <a:t>Les germes :</a:t>
            </a:r>
          </a:p>
          <a:p>
            <a:r>
              <a:rPr lang="fr-FR" dirty="0"/>
              <a:t>Le</a:t>
            </a:r>
            <a:r>
              <a:rPr lang="fr-FR" b="1" dirty="0"/>
              <a:t> staphylocoque </a:t>
            </a:r>
            <a:r>
              <a:rPr lang="fr-FR" dirty="0"/>
              <a:t>doré</a:t>
            </a:r>
          </a:p>
          <a:p>
            <a:r>
              <a:rPr lang="fr-FR" dirty="0"/>
              <a:t>L’</a:t>
            </a:r>
            <a:r>
              <a:rPr lang="fr-FR" dirty="0" err="1"/>
              <a:t>enterobacter</a:t>
            </a:r>
            <a:r>
              <a:rPr lang="fr-FR" dirty="0"/>
              <a:t> </a:t>
            </a:r>
            <a:r>
              <a:rPr lang="fr-FR" dirty="0" err="1"/>
              <a:t>cloacae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xmlns="" val="186141707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dirty="0"/>
              <a:t>Pour imager</a:t>
            </a:r>
          </a:p>
        </p:txBody>
      </p:sp>
      <p:pic>
        <p:nvPicPr>
          <p:cNvPr id="4" name="Espace réservé du contenu 3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659504" y="2170858"/>
            <a:ext cx="5436496" cy="4351338"/>
          </a:xfrm>
          <a:prstGeom prst="rect">
            <a:avLst/>
          </a:prstGeom>
        </p:spPr>
      </p:pic>
      <p:pic>
        <p:nvPicPr>
          <p:cNvPr id="5" name="Image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344818" y="2170858"/>
            <a:ext cx="5617028" cy="4351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06684722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dirty="0"/>
              <a:t>Cas clinique 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fr-FR" b="1" dirty="0"/>
              <a:t>Me M. 77 ans</a:t>
            </a:r>
          </a:p>
          <a:p>
            <a:pPr marL="0" indent="0">
              <a:buNone/>
            </a:pPr>
            <a:r>
              <a:rPr lang="fr-FR" sz="2000" b="1" dirty="0"/>
              <a:t>Autonome à domicile, chute dans les escaliers,</a:t>
            </a:r>
          </a:p>
          <a:p>
            <a:pPr marL="0" indent="0">
              <a:buNone/>
            </a:pPr>
            <a:r>
              <a:rPr lang="fr-FR" sz="2000" b="1" dirty="0"/>
              <a:t>mauvais chaussage</a:t>
            </a:r>
            <a:endParaRPr lang="fr-FR" b="1" dirty="0"/>
          </a:p>
          <a:p>
            <a:r>
              <a:rPr lang="fr-FR" sz="2000" dirty="0"/>
              <a:t>Fracture bi-malléolaire déplacée fermée</a:t>
            </a:r>
          </a:p>
          <a:p>
            <a:r>
              <a:rPr lang="fr-FR" sz="2000" dirty="0"/>
              <a:t>PEC chirurgicale</a:t>
            </a:r>
          </a:p>
          <a:p>
            <a:pPr marL="0" indent="0">
              <a:buNone/>
            </a:pPr>
            <a:r>
              <a:rPr lang="fr-FR" sz="2000" dirty="0"/>
              <a:t>Mise en place matériel</a:t>
            </a:r>
          </a:p>
          <a:p>
            <a:pPr marL="0" indent="0">
              <a:buNone/>
            </a:pPr>
            <a:r>
              <a:rPr lang="fr-FR" sz="2000" dirty="0"/>
              <a:t>Plaque –vis le 27/9</a:t>
            </a:r>
          </a:p>
          <a:p>
            <a:pPr marL="0" indent="0">
              <a:buNone/>
            </a:pPr>
            <a:r>
              <a:rPr lang="fr-FR" sz="2000" dirty="0"/>
              <a:t>Plâtre</a:t>
            </a:r>
          </a:p>
          <a:p>
            <a:pPr marL="0" indent="0">
              <a:buNone/>
            </a:pPr>
            <a:r>
              <a:rPr lang="fr-FR" sz="2000" dirty="0"/>
              <a:t>Anticoagulation préventive</a:t>
            </a:r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505370" y="0"/>
            <a:ext cx="454667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63063938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dirty="0"/>
              <a:t>Cas clinique </a:t>
            </a:r>
          </a:p>
        </p:txBody>
      </p:sp>
      <p:sp>
        <p:nvSpPr>
          <p:cNvPr id="5" name="Espace réservé du contenu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fr-FR" sz="2400" dirty="0"/>
              <a:t>Déplacement secondaire</a:t>
            </a:r>
          </a:p>
          <a:p>
            <a:r>
              <a:rPr lang="fr-FR" sz="2400" dirty="0"/>
              <a:t>Migration du matériel initial</a:t>
            </a:r>
          </a:p>
          <a:p>
            <a:r>
              <a:rPr lang="fr-FR" sz="2400" dirty="0"/>
              <a:t>Ré-intervention le 13/10 </a:t>
            </a:r>
          </a:p>
          <a:p>
            <a:pPr marL="0" indent="0">
              <a:buNone/>
            </a:pPr>
            <a:r>
              <a:rPr lang="fr-FR" sz="2400" dirty="0"/>
              <a:t>avec mise en place d’un fixateur externe</a:t>
            </a:r>
          </a:p>
          <a:p>
            <a:r>
              <a:rPr lang="fr-FR" sz="2400" dirty="0"/>
              <a:t>Prélèvements per opératoires </a:t>
            </a:r>
          </a:p>
          <a:p>
            <a:pPr marL="0" indent="0">
              <a:buNone/>
            </a:pPr>
            <a:r>
              <a:rPr lang="fr-FR" sz="2400" dirty="0"/>
              <a:t>systématiques: </a:t>
            </a:r>
            <a:r>
              <a:rPr lang="fr-FR" sz="2400" i="1" dirty="0" err="1"/>
              <a:t>Enterobacter</a:t>
            </a:r>
            <a:r>
              <a:rPr lang="fr-FR" sz="2400" i="1" dirty="0"/>
              <a:t> </a:t>
            </a:r>
            <a:r>
              <a:rPr lang="fr-FR" sz="2400" i="1" dirty="0" err="1"/>
              <a:t>cloacae</a:t>
            </a:r>
            <a:endParaRPr lang="fr-FR" sz="2400" i="1" dirty="0"/>
          </a:p>
        </p:txBody>
      </p:sp>
      <p:pic>
        <p:nvPicPr>
          <p:cNvPr id="6" name="Image 5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507128" y="762436"/>
            <a:ext cx="5261304" cy="57063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81949509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dirty="0"/>
              <a:t>Cas clinique 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fr-FR" dirty="0"/>
              <a:t>Antibiothérapie double</a:t>
            </a:r>
          </a:p>
          <a:p>
            <a:pPr marL="0" indent="0">
              <a:buNone/>
            </a:pPr>
            <a:r>
              <a:rPr lang="fr-FR" dirty="0"/>
              <a:t>FQ + </a:t>
            </a:r>
            <a:r>
              <a:rPr lang="fr-FR" dirty="0" err="1"/>
              <a:t>Cotrimoxazole</a:t>
            </a:r>
            <a:endParaRPr lang="fr-FR" dirty="0"/>
          </a:p>
          <a:p>
            <a:r>
              <a:rPr lang="fr-FR" b="1" dirty="0"/>
              <a:t>Conséquences </a:t>
            </a:r>
            <a:r>
              <a:rPr lang="fr-FR" b="1" dirty="0" err="1"/>
              <a:t>clinico</a:t>
            </a:r>
            <a:r>
              <a:rPr lang="fr-FR" b="1" dirty="0"/>
              <a:t>-bio</a:t>
            </a:r>
          </a:p>
          <a:p>
            <a:pPr marL="0" indent="0">
              <a:buNone/>
            </a:pPr>
            <a:r>
              <a:rPr lang="fr-FR" dirty="0"/>
              <a:t>-Anorexie + vomissements</a:t>
            </a:r>
          </a:p>
          <a:p>
            <a:pPr marL="0" indent="0">
              <a:buNone/>
            </a:pPr>
            <a:r>
              <a:rPr lang="fr-FR" dirty="0"/>
              <a:t>-</a:t>
            </a:r>
            <a:r>
              <a:rPr lang="fr-FR" dirty="0" err="1"/>
              <a:t>Pancytopénie</a:t>
            </a:r>
            <a:endParaRPr lang="fr-FR" dirty="0"/>
          </a:p>
          <a:p>
            <a:r>
              <a:rPr lang="fr-FR" b="1" dirty="0"/>
              <a:t>Arrêt </a:t>
            </a:r>
            <a:r>
              <a:rPr lang="fr-FR" b="1" dirty="0" err="1"/>
              <a:t>Cotrimoxazole</a:t>
            </a:r>
            <a:r>
              <a:rPr lang="fr-FR" b="1" dirty="0"/>
              <a:t>®</a:t>
            </a:r>
          </a:p>
          <a:p>
            <a:pPr marL="0" indent="0">
              <a:buNone/>
            </a:pPr>
            <a:r>
              <a:rPr lang="fr-FR" dirty="0"/>
              <a:t>=&gt; Relais </a:t>
            </a:r>
            <a:r>
              <a:rPr lang="fr-FR" dirty="0" err="1"/>
              <a:t>Ceftriaxone</a:t>
            </a:r>
            <a:r>
              <a:rPr lang="fr-FR" dirty="0"/>
              <a:t> IV</a:t>
            </a:r>
          </a:p>
          <a:p>
            <a:r>
              <a:rPr lang="fr-FR" dirty="0"/>
              <a:t>Etat veineux précaire</a:t>
            </a:r>
          </a:p>
          <a:p>
            <a:r>
              <a:rPr lang="fr-FR" dirty="0"/>
              <a:t>Pose d’un PICCLINE </a:t>
            </a:r>
          </a:p>
          <a:p>
            <a:r>
              <a:rPr lang="fr-FR" dirty="0"/>
              <a:t>Retrait </a:t>
            </a:r>
            <a:r>
              <a:rPr lang="fr-FR" dirty="0" err="1"/>
              <a:t>picc</a:t>
            </a:r>
            <a:r>
              <a:rPr lang="fr-FR" dirty="0"/>
              <a:t> line par la patiente</a:t>
            </a:r>
          </a:p>
          <a:p>
            <a:pPr>
              <a:buFont typeface="Symbol" panose="05050102010706020507" pitchFamily="18" charset="2"/>
              <a:buChar char="Þ"/>
            </a:pPr>
            <a:r>
              <a:rPr lang="fr-FR" dirty="0"/>
              <a:t>Changement de voie d’administration ?</a:t>
            </a:r>
          </a:p>
          <a:p>
            <a:pPr marL="0" indent="0">
              <a:buNone/>
            </a:pPr>
            <a:r>
              <a:rPr lang="fr-FR" dirty="0"/>
              <a:t>IM 4 mois ?</a:t>
            </a:r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335486" y="1144588"/>
            <a:ext cx="5756988" cy="55641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03098425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dirty="0"/>
              <a:t>Cas clinique 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fr-FR" sz="2400" b="1" dirty="0"/>
              <a:t>Trois mois plus tard</a:t>
            </a:r>
          </a:p>
          <a:p>
            <a:pPr marL="0" indent="0">
              <a:buNone/>
            </a:pPr>
            <a:r>
              <a:rPr lang="fr-FR" sz="2400" dirty="0"/>
              <a:t>Evolution favorable sous antibiothérapie</a:t>
            </a:r>
          </a:p>
          <a:p>
            <a:r>
              <a:rPr lang="fr-FR" sz="2400" dirty="0"/>
              <a:t>Retrait des broches</a:t>
            </a:r>
          </a:p>
          <a:p>
            <a:r>
              <a:rPr lang="fr-FR" sz="2400" dirty="0"/>
              <a:t>Déminéralisation </a:t>
            </a:r>
            <a:r>
              <a:rPr lang="fr-FR" sz="2400" dirty="0" err="1"/>
              <a:t>oss</a:t>
            </a:r>
            <a:r>
              <a:rPr lang="fr-FR" sz="2400" dirty="0"/>
              <a:t>+ Perte de 10 </a:t>
            </a:r>
            <a:r>
              <a:rPr lang="fr-FR" sz="2400" dirty="0" err="1"/>
              <a:t>kgs</a:t>
            </a:r>
            <a:r>
              <a:rPr lang="fr-FR" sz="2400" dirty="0"/>
              <a:t>   </a:t>
            </a:r>
          </a:p>
          <a:p>
            <a:r>
              <a:rPr lang="fr-FR" sz="2400" dirty="0"/>
              <a:t>Autorisation d’appui avec prudence</a:t>
            </a:r>
          </a:p>
          <a:p>
            <a:r>
              <a:rPr lang="fr-FR" sz="2400" dirty="0"/>
              <a:t>Reprise de la marche possible </a:t>
            </a:r>
          </a:p>
          <a:p>
            <a:pPr marL="0" indent="0">
              <a:buNone/>
            </a:pPr>
            <a:r>
              <a:rPr lang="fr-FR" sz="2400" dirty="0"/>
              <a:t>de manière très progressive</a:t>
            </a:r>
          </a:p>
          <a:p>
            <a:pPr marL="0" indent="0">
              <a:buNone/>
            </a:pPr>
            <a:r>
              <a:rPr lang="fr-FR" sz="2400" dirty="0"/>
              <a:t>Protégée par déambulateur</a:t>
            </a:r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591674" y="0"/>
            <a:ext cx="544677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16881073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dirty="0"/>
              <a:t>Comment prévenir les IAS en gériatrie ?</a:t>
            </a:r>
          </a:p>
        </p:txBody>
      </p:sp>
      <p:pic>
        <p:nvPicPr>
          <p:cNvPr id="17" name="Espace réservé du contenu 16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920331" y="1825625"/>
            <a:ext cx="4351338" cy="4351338"/>
          </a:xfrm>
        </p:spPr>
      </p:pic>
    </p:spTree>
    <p:extLst>
      <p:ext uri="{BB962C8B-B14F-4D97-AF65-F5344CB8AC3E}">
        <p14:creationId xmlns:p14="http://schemas.microsoft.com/office/powerpoint/2010/main" xmlns="" val="126354877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dirty="0"/>
              <a:t>Eviter les sepsis urinaires ?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825624"/>
            <a:ext cx="10515600" cy="4764645"/>
          </a:xfrm>
        </p:spPr>
        <p:txBody>
          <a:bodyPr>
            <a:normAutofit fontScale="92500" lnSpcReduction="10000"/>
          </a:bodyPr>
          <a:lstStyle/>
          <a:p>
            <a:r>
              <a:rPr lang="fr-FR" dirty="0" err="1"/>
              <a:t>Verticaliser</a:t>
            </a:r>
            <a:r>
              <a:rPr lang="fr-FR" dirty="0"/>
              <a:t> et reprendre autonomie fonctionnelle</a:t>
            </a:r>
          </a:p>
          <a:p>
            <a:r>
              <a:rPr lang="fr-FR" b="1" dirty="0"/>
              <a:t>Eviter si possible le sondage à demeure </a:t>
            </a:r>
          </a:p>
          <a:p>
            <a:r>
              <a:rPr lang="fr-FR" dirty="0"/>
              <a:t>Etui pénien ou sondages aller-retours &gt;&gt; que SAD </a:t>
            </a:r>
          </a:p>
          <a:p>
            <a:r>
              <a:rPr lang="fr-FR" b="1" dirty="0"/>
              <a:t>Lutte contre la constipation, fécalome</a:t>
            </a:r>
          </a:p>
          <a:p>
            <a:r>
              <a:rPr lang="fr-FR" dirty="0"/>
              <a:t>Surveiller l’état d’ Hydratation (</a:t>
            </a:r>
            <a:r>
              <a:rPr lang="fr-FR" dirty="0" err="1"/>
              <a:t>ss</a:t>
            </a:r>
            <a:r>
              <a:rPr lang="fr-FR" dirty="0"/>
              <a:t> </a:t>
            </a:r>
            <a:r>
              <a:rPr lang="fr-FR" dirty="0" err="1"/>
              <a:t>cut</a:t>
            </a:r>
            <a:r>
              <a:rPr lang="fr-FR" dirty="0"/>
              <a:t> si besoin)</a:t>
            </a:r>
          </a:p>
          <a:p>
            <a:r>
              <a:rPr lang="fr-FR" dirty="0"/>
              <a:t>Eviter de traiter un ECBU ou une odeur ou une CRP</a:t>
            </a:r>
          </a:p>
          <a:p>
            <a:r>
              <a:rPr lang="fr-FR" dirty="0"/>
              <a:t>Bénéfice/risque de l’antibiothérapie (fièvre, </a:t>
            </a:r>
            <a:r>
              <a:rPr lang="fr-FR" dirty="0" err="1"/>
              <a:t>Sd</a:t>
            </a:r>
            <a:r>
              <a:rPr lang="fr-FR" dirty="0"/>
              <a:t> inflammatoire, </a:t>
            </a:r>
            <a:r>
              <a:rPr lang="fr-FR" dirty="0" err="1"/>
              <a:t>symptomalogie</a:t>
            </a:r>
            <a:r>
              <a:rPr lang="fr-FR" dirty="0"/>
              <a:t>)</a:t>
            </a:r>
          </a:p>
          <a:p>
            <a:r>
              <a:rPr lang="fr-FR" dirty="0"/>
              <a:t>Utiliser les quinolones </a:t>
            </a:r>
            <a:r>
              <a:rPr lang="fr-FR" b="1" dirty="0"/>
              <a:t>qu’en dernier recours </a:t>
            </a:r>
            <a:r>
              <a:rPr lang="fr-FR" dirty="0"/>
              <a:t>(alerte ANSM </a:t>
            </a:r>
            <a:r>
              <a:rPr lang="fr-FR" dirty="0" err="1"/>
              <a:t>oct</a:t>
            </a:r>
            <a:r>
              <a:rPr lang="fr-FR"/>
              <a:t> 2022)</a:t>
            </a:r>
            <a:endParaRPr lang="fr-FR" dirty="0"/>
          </a:p>
          <a:p>
            <a:r>
              <a:rPr lang="fr-FR" dirty="0"/>
              <a:t>Traiter la cause</a:t>
            </a:r>
          </a:p>
          <a:p>
            <a:r>
              <a:rPr lang="fr-FR" dirty="0"/>
              <a:t>Précautions standards habituelles</a:t>
            </a:r>
          </a:p>
        </p:txBody>
      </p:sp>
    </p:spTree>
    <p:extLst>
      <p:ext uri="{BB962C8B-B14F-4D97-AF65-F5344CB8AC3E}">
        <p14:creationId xmlns:p14="http://schemas.microsoft.com/office/powerpoint/2010/main" xmlns="" val="166334151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xmlns="" id="{3F017666-BBFD-41E7-A5E5-285674543B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38231"/>
            <a:ext cx="10515600" cy="495487"/>
          </a:xfrm>
          <a:noFill/>
        </p:spPr>
        <p:txBody>
          <a:bodyPr>
            <a:normAutofit fontScale="90000"/>
          </a:bodyPr>
          <a:lstStyle/>
          <a:p>
            <a:r>
              <a:rPr lang="fr-FR" b="1" dirty="0"/>
              <a:t>La Personne Agée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xmlns="" id="{F50B056B-6BF7-4DDE-9DE6-2B9E1D22AB0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223682"/>
            <a:ext cx="10515600" cy="5634318"/>
          </a:xfrm>
          <a:noFill/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fr-FR" dirty="0"/>
              <a:t>OMS : basé sur « âge civil »</a:t>
            </a:r>
          </a:p>
          <a:p>
            <a:r>
              <a:rPr lang="fr-FR" dirty="0"/>
              <a:t>Sujet âgé &gt; 65 ans</a:t>
            </a:r>
          </a:p>
          <a:p>
            <a:r>
              <a:rPr lang="fr-FR" dirty="0"/>
              <a:t>« Vieillard » &gt; 85 ans</a:t>
            </a:r>
          </a:p>
          <a:p>
            <a:r>
              <a:rPr lang="fr-FR" dirty="0"/>
              <a:t>Très grand âge &gt; 95 ans</a:t>
            </a:r>
          </a:p>
          <a:p>
            <a:pPr marL="0" indent="0">
              <a:buNone/>
            </a:pPr>
            <a:r>
              <a:rPr lang="fr-FR" dirty="0"/>
              <a:t>Espérance de vie augmente</a:t>
            </a:r>
          </a:p>
          <a:p>
            <a:pPr marL="0" indent="0">
              <a:buNone/>
            </a:pPr>
            <a:endParaRPr lang="fr-FR" dirty="0"/>
          </a:p>
          <a:p>
            <a:pPr marL="0" indent="0">
              <a:buNone/>
            </a:pPr>
            <a:r>
              <a:rPr lang="fr-FR" dirty="0"/>
              <a:t>Population vieillit avec ses comorbidités</a:t>
            </a:r>
          </a:p>
          <a:p>
            <a:pPr marL="0" indent="0">
              <a:buNone/>
            </a:pPr>
            <a:r>
              <a:rPr lang="fr-FR" dirty="0">
                <a:solidFill>
                  <a:srgbClr val="C00000"/>
                </a:solidFill>
              </a:rPr>
              <a:t>Vieillissement physiologique          pathologique !!</a:t>
            </a:r>
          </a:p>
          <a:p>
            <a:pPr marL="0" indent="0">
              <a:buNone/>
            </a:pPr>
            <a:endParaRPr lang="fr-FR" dirty="0">
              <a:solidFill>
                <a:srgbClr val="C00000"/>
              </a:solidFill>
            </a:endParaRPr>
          </a:p>
          <a:p>
            <a:pPr marL="0" indent="0">
              <a:buNone/>
            </a:pPr>
            <a:r>
              <a:rPr lang="fr-FR" dirty="0"/>
              <a:t>Hospitalisations plus fréquentes, durées de séjour augmentent, institution</a:t>
            </a:r>
          </a:p>
          <a:p>
            <a:pPr marL="0" indent="0">
              <a:buNone/>
            </a:pPr>
            <a:r>
              <a:rPr lang="fr-FR" dirty="0"/>
              <a:t>Danger de la SUR ou SOUS médicalisation de la population gériatrique</a:t>
            </a:r>
          </a:p>
          <a:p>
            <a:endParaRPr lang="fr-FR" dirty="0"/>
          </a:p>
        </p:txBody>
      </p:sp>
      <p:sp>
        <p:nvSpPr>
          <p:cNvPr id="4" name="Non égal 3">
            <a:extLst>
              <a:ext uri="{FF2B5EF4-FFF2-40B4-BE49-F238E27FC236}">
                <a16:creationId xmlns:a16="http://schemas.microsoft.com/office/drawing/2014/main" xmlns="" id="{1DA60437-9D91-45F1-AE14-9078062042B8}"/>
              </a:ext>
            </a:extLst>
          </p:cNvPr>
          <p:cNvSpPr/>
          <p:nvPr/>
        </p:nvSpPr>
        <p:spPr>
          <a:xfrm flipH="1">
            <a:off x="5015752" y="4491317"/>
            <a:ext cx="645459" cy="376523"/>
          </a:xfrm>
          <a:prstGeom prst="mathNotEqual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0685827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dirty="0"/>
              <a:t>Eviter les infections respiratoires ?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fr-FR" b="1" dirty="0"/>
              <a:t>Vaccination</a:t>
            </a:r>
          </a:p>
          <a:p>
            <a:r>
              <a:rPr lang="fr-FR" dirty="0"/>
              <a:t>Prévention des troubles de la déglutition</a:t>
            </a:r>
          </a:p>
          <a:p>
            <a:r>
              <a:rPr lang="fr-FR" dirty="0"/>
              <a:t>Hygiène bucco dentaire</a:t>
            </a:r>
          </a:p>
          <a:p>
            <a:r>
              <a:rPr lang="fr-FR" dirty="0"/>
              <a:t>Kiné respiratoire</a:t>
            </a:r>
          </a:p>
          <a:p>
            <a:r>
              <a:rPr lang="fr-FR" dirty="0"/>
              <a:t>Aérosols selon la symptomatologie</a:t>
            </a:r>
          </a:p>
          <a:p>
            <a:r>
              <a:rPr lang="fr-FR" dirty="0"/>
              <a:t>Bénéfice/risque de l’antibiothérapie (BPCO)</a:t>
            </a:r>
          </a:p>
          <a:p>
            <a:r>
              <a:rPr lang="fr-FR" dirty="0"/>
              <a:t>Ré autonomiser, mise au fauteuil</a:t>
            </a:r>
          </a:p>
        </p:txBody>
      </p:sp>
      <p:sp>
        <p:nvSpPr>
          <p:cNvPr id="4" name="Étoile à 5 branches 3"/>
          <p:cNvSpPr/>
          <p:nvPr/>
        </p:nvSpPr>
        <p:spPr>
          <a:xfrm>
            <a:off x="8126962" y="1380931"/>
            <a:ext cx="3648271" cy="3816220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400" b="1" dirty="0">
                <a:solidFill>
                  <a:srgbClr val="C00000"/>
                </a:solidFill>
              </a:rPr>
              <a:t>PC Gouttelettes </a:t>
            </a:r>
          </a:p>
          <a:p>
            <a:pPr algn="ctr"/>
            <a:r>
              <a:rPr lang="fr-FR" sz="1400" b="1" dirty="0">
                <a:solidFill>
                  <a:srgbClr val="C00000"/>
                </a:solidFill>
              </a:rPr>
              <a:t>Masque type IIR</a:t>
            </a:r>
          </a:p>
          <a:p>
            <a:pPr algn="ctr"/>
            <a:r>
              <a:rPr lang="fr-FR" sz="1400" dirty="0">
                <a:solidFill>
                  <a:srgbClr val="C00000"/>
                </a:solidFill>
              </a:rPr>
              <a:t>SHA,</a:t>
            </a:r>
          </a:p>
          <a:p>
            <a:pPr algn="ctr"/>
            <a:r>
              <a:rPr lang="fr-FR" sz="1400" dirty="0">
                <a:solidFill>
                  <a:srgbClr val="C00000"/>
                </a:solidFill>
              </a:rPr>
              <a:t>Gants, Blouses pour soins rapprochés</a:t>
            </a:r>
          </a:p>
        </p:txBody>
      </p:sp>
    </p:spTree>
    <p:extLst>
      <p:ext uri="{BB962C8B-B14F-4D97-AF65-F5344CB8AC3E}">
        <p14:creationId xmlns:p14="http://schemas.microsoft.com/office/powerpoint/2010/main" xmlns="" val="48184892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dirty="0"/>
              <a:t>Les infections gastro intestinales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2407297"/>
            <a:ext cx="10515600" cy="3769665"/>
          </a:xfrm>
        </p:spPr>
        <p:txBody>
          <a:bodyPr/>
          <a:lstStyle/>
          <a:p>
            <a:r>
              <a:rPr lang="fr-FR" dirty="0"/>
              <a:t>Précautions complémentaires contact</a:t>
            </a:r>
          </a:p>
          <a:p>
            <a:r>
              <a:rPr lang="fr-FR" dirty="0"/>
              <a:t>Lavage mains ++</a:t>
            </a:r>
          </a:p>
          <a:p>
            <a:r>
              <a:rPr lang="fr-FR" dirty="0" err="1"/>
              <a:t>Ttt</a:t>
            </a:r>
            <a:r>
              <a:rPr lang="fr-FR" dirty="0"/>
              <a:t> symptomatiques/ antibiothérapie adaptée </a:t>
            </a:r>
            <a:r>
              <a:rPr lang="fr-FR"/>
              <a:t>au pathogène</a:t>
            </a:r>
            <a:endParaRPr lang="fr-FR" dirty="0"/>
          </a:p>
          <a:p>
            <a:r>
              <a:rPr lang="fr-FR" dirty="0"/>
              <a:t>Réhydratation ++ (IV / sous cutané)</a:t>
            </a:r>
          </a:p>
          <a:p>
            <a:r>
              <a:rPr lang="fr-FR" dirty="0"/>
              <a:t>Clostridium : antibiothérapie orale – greffe fécale</a:t>
            </a:r>
          </a:p>
        </p:txBody>
      </p:sp>
      <p:sp>
        <p:nvSpPr>
          <p:cNvPr id="12" name="Étoile à 5 branches 11"/>
          <p:cNvSpPr/>
          <p:nvPr/>
        </p:nvSpPr>
        <p:spPr>
          <a:xfrm>
            <a:off x="8247421" y="0"/>
            <a:ext cx="4002833" cy="3243010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400" b="1" dirty="0">
                <a:solidFill>
                  <a:srgbClr val="C00000"/>
                </a:solidFill>
              </a:rPr>
              <a:t>Précautions complémentaire DE CONTACT</a:t>
            </a:r>
          </a:p>
          <a:p>
            <a:pPr algn="ctr"/>
            <a:r>
              <a:rPr lang="fr-FR" sz="1400" b="1" dirty="0">
                <a:solidFill>
                  <a:srgbClr val="C00000"/>
                </a:solidFill>
              </a:rPr>
              <a:t>Gants, Sur-blouses,</a:t>
            </a:r>
          </a:p>
          <a:p>
            <a:pPr algn="ctr"/>
            <a:r>
              <a:rPr lang="fr-FR" sz="1400" b="1" dirty="0">
                <a:solidFill>
                  <a:srgbClr val="C00000"/>
                </a:solidFill>
              </a:rPr>
              <a:t>SHA</a:t>
            </a:r>
          </a:p>
        </p:txBody>
      </p:sp>
    </p:spTree>
    <p:extLst>
      <p:ext uri="{BB962C8B-B14F-4D97-AF65-F5344CB8AC3E}">
        <p14:creationId xmlns:p14="http://schemas.microsoft.com/office/powerpoint/2010/main" xmlns="" val="63808417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dirty="0"/>
              <a:t>Les infections OA/ cutanées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2127379"/>
            <a:ext cx="10515600" cy="4049583"/>
          </a:xfrm>
        </p:spPr>
        <p:txBody>
          <a:bodyPr>
            <a:normAutofit fontScale="92500" lnSpcReduction="20000"/>
          </a:bodyPr>
          <a:lstStyle/>
          <a:p>
            <a:r>
              <a:rPr lang="fr-FR" b="1" dirty="0"/>
              <a:t>Colonisation</a:t>
            </a:r>
            <a:r>
              <a:rPr lang="fr-FR" dirty="0"/>
              <a:t> à SARM : 23% en EHPAD*</a:t>
            </a:r>
          </a:p>
          <a:p>
            <a:r>
              <a:rPr lang="fr-FR" dirty="0"/>
              <a:t>Eviter les écouvillonnages de plaies (écouvillons profonds en condition stérile)</a:t>
            </a:r>
          </a:p>
          <a:p>
            <a:r>
              <a:rPr lang="fr-FR" dirty="0"/>
              <a:t>Surveillance des Hématomes post op/ plaies</a:t>
            </a:r>
          </a:p>
          <a:p>
            <a:r>
              <a:rPr lang="fr-FR" dirty="0"/>
              <a:t>Lutte contre troubles trophiques (escarres, ulcères)</a:t>
            </a:r>
          </a:p>
          <a:p>
            <a:r>
              <a:rPr lang="fr-FR" dirty="0"/>
              <a:t>Pas d’</a:t>
            </a:r>
            <a:r>
              <a:rPr lang="fr-FR" dirty="0" err="1"/>
              <a:t>antibiottt</a:t>
            </a:r>
            <a:r>
              <a:rPr lang="fr-FR" dirty="0"/>
              <a:t> locale</a:t>
            </a:r>
          </a:p>
          <a:p>
            <a:r>
              <a:rPr lang="fr-FR" dirty="0"/>
              <a:t>Pansement détersifs</a:t>
            </a:r>
          </a:p>
          <a:p>
            <a:r>
              <a:rPr lang="fr-FR" dirty="0"/>
              <a:t>Lutte contre dénutrition ++</a:t>
            </a:r>
          </a:p>
          <a:p>
            <a:endParaRPr lang="fr-FR" dirty="0"/>
          </a:p>
          <a:p>
            <a:pPr marL="0" indent="0">
              <a:buNone/>
            </a:pPr>
            <a:endParaRPr lang="fr-FR" sz="1300" i="1" dirty="0"/>
          </a:p>
          <a:p>
            <a:pPr marL="0" indent="0">
              <a:buNone/>
            </a:pPr>
            <a:r>
              <a:rPr lang="fr-FR" sz="1300" i="1" dirty="0"/>
              <a:t>* Prévention des infections en établissements d’hébergement pour personnes âgées dépendantes-Consensus formalisé d’experts Juin 2009</a:t>
            </a:r>
          </a:p>
        </p:txBody>
      </p:sp>
    </p:spTree>
    <p:extLst>
      <p:ext uri="{BB962C8B-B14F-4D97-AF65-F5344CB8AC3E}">
        <p14:creationId xmlns:p14="http://schemas.microsoft.com/office/powerpoint/2010/main" xmlns="" val="2201497411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dirty="0"/>
              <a:t>Difficultés rencontrées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/>
              <a:t>Troubles neuro cognitifs </a:t>
            </a:r>
            <a:r>
              <a:rPr lang="fr-FR" sz="1600" i="1" dirty="0"/>
              <a:t>( compréhension)</a:t>
            </a:r>
          </a:p>
          <a:p>
            <a:r>
              <a:rPr lang="fr-FR" dirty="0"/>
              <a:t>Troubles neuro sensoriels</a:t>
            </a:r>
            <a:endParaRPr lang="fr-FR" sz="1600" i="1" dirty="0"/>
          </a:p>
          <a:p>
            <a:r>
              <a:rPr lang="fr-FR" dirty="0"/>
              <a:t>Diminution des interactions sociales </a:t>
            </a:r>
          </a:p>
          <a:p>
            <a:r>
              <a:rPr lang="fr-FR" dirty="0"/>
              <a:t>Pb du capital veineux, surveillance des abords veineux</a:t>
            </a:r>
          </a:p>
          <a:p>
            <a:r>
              <a:rPr lang="fr-FR" dirty="0"/>
              <a:t>Fragilité cutanée</a:t>
            </a:r>
          </a:p>
          <a:p>
            <a:r>
              <a:rPr lang="fr-FR" dirty="0"/>
              <a:t>Chronophage pour les soignants/ organisation des soins</a:t>
            </a:r>
          </a:p>
          <a:p>
            <a:r>
              <a:rPr lang="fr-FR" dirty="0"/>
              <a:t>Difficultés de mise en œuvre et retard de la PEC en rééducation</a:t>
            </a:r>
          </a:p>
          <a:p>
            <a:r>
              <a:rPr lang="fr-FR" dirty="0"/>
              <a:t>Collectivité ? Réflexion éthique</a:t>
            </a:r>
          </a:p>
          <a:p>
            <a:endParaRPr lang="fr-FR" dirty="0"/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518293" y="857794"/>
            <a:ext cx="4377307" cy="28470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747941715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dirty="0"/>
              <a:t>Conclusion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fr-FR" dirty="0"/>
              <a:t>Les IAS sont fréquentes en gériatrie (urinaires et respiratoires)</a:t>
            </a:r>
          </a:p>
          <a:p>
            <a:r>
              <a:rPr lang="fr-FR" dirty="0"/>
              <a:t>Terrain favorisant avec des patients fragiles ++ dénutris</a:t>
            </a:r>
          </a:p>
          <a:p>
            <a:r>
              <a:rPr lang="fr-FR" dirty="0"/>
              <a:t>Peu de réserve physiologique</a:t>
            </a:r>
          </a:p>
          <a:p>
            <a:r>
              <a:rPr lang="fr-FR" dirty="0"/>
              <a:t>Décompensation des comorbidités et pathologies en cascade</a:t>
            </a:r>
          </a:p>
          <a:p>
            <a:r>
              <a:rPr lang="fr-FR" dirty="0"/>
              <a:t>Artériopathie fréquente gênant la cicatrisation</a:t>
            </a:r>
          </a:p>
          <a:p>
            <a:r>
              <a:rPr lang="fr-FR" dirty="0"/>
              <a:t>Capital veineux réduit</a:t>
            </a:r>
          </a:p>
        </p:txBody>
      </p:sp>
    </p:spTree>
    <p:extLst>
      <p:ext uri="{BB962C8B-B14F-4D97-AF65-F5344CB8AC3E}">
        <p14:creationId xmlns:p14="http://schemas.microsoft.com/office/powerpoint/2010/main" xmlns="" val="2541693934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dirty="0"/>
              <a:t>Conclusion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/>
              <a:t>Difficultés à faire comprendre «l’isolement» patient+ famille+ soignants</a:t>
            </a:r>
          </a:p>
          <a:p>
            <a:r>
              <a:rPr lang="fr-FR" b="1" dirty="0"/>
              <a:t>Précautions standards ++</a:t>
            </a:r>
          </a:p>
          <a:p>
            <a:r>
              <a:rPr lang="fr-FR" dirty="0"/>
              <a:t>Réflexion bénéfice/risque permanente quant à la mise en route d’une antibiothérapie</a:t>
            </a:r>
          </a:p>
          <a:p>
            <a:r>
              <a:rPr lang="fr-FR" dirty="0"/>
              <a:t>Prise en charge de la dénutrition ++</a:t>
            </a:r>
          </a:p>
          <a:p>
            <a:r>
              <a:rPr lang="fr-FR" dirty="0"/>
              <a:t>Lutter contre le décubitus prolongé</a:t>
            </a:r>
          </a:p>
          <a:p>
            <a:r>
              <a:rPr lang="fr-FR" dirty="0"/>
              <a:t>Lutter contre stase stercorale et fécalome</a:t>
            </a:r>
          </a:p>
        </p:txBody>
      </p:sp>
    </p:spTree>
    <p:extLst>
      <p:ext uri="{BB962C8B-B14F-4D97-AF65-F5344CB8AC3E}">
        <p14:creationId xmlns:p14="http://schemas.microsoft.com/office/powerpoint/2010/main" xmlns="" val="3097882389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Sources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2789853"/>
            <a:ext cx="10515600" cy="3387110"/>
          </a:xfrm>
        </p:spPr>
        <p:txBody>
          <a:bodyPr>
            <a:normAutofit/>
          </a:bodyPr>
          <a:lstStyle/>
          <a:p>
            <a:r>
              <a:rPr lang="fr-FR" sz="1400" dirty="0"/>
              <a:t>Cours années antérieures du Dr A. AMRANI et Dr BELMELIANI Sonia</a:t>
            </a:r>
          </a:p>
          <a:p>
            <a:r>
              <a:rPr lang="fr-FR" sz="1400" dirty="0"/>
              <a:t>Collège National des Enseignants de Gériatrie, 2008-2009</a:t>
            </a:r>
          </a:p>
          <a:p>
            <a:r>
              <a:rPr lang="fr-FR" sz="1400" dirty="0" err="1"/>
              <a:t>J.Belmin</a:t>
            </a:r>
            <a:r>
              <a:rPr lang="fr-FR" sz="1400" dirty="0"/>
              <a:t>. Les syndromes gériatriques :au </a:t>
            </a:r>
            <a:r>
              <a:rPr lang="fr-FR" sz="1400" dirty="0" err="1"/>
              <a:t>coeur</a:t>
            </a:r>
            <a:r>
              <a:rPr lang="fr-FR" sz="1400" dirty="0"/>
              <a:t> du métier de gériatre. Hôpital Charles Foix et Université Paris 6 Ivry-sur-Seine</a:t>
            </a:r>
          </a:p>
          <a:p>
            <a:r>
              <a:rPr lang="fr-FR" sz="1400" dirty="0"/>
              <a:t>Fred L.J </a:t>
            </a:r>
            <a:r>
              <a:rPr lang="fr-FR" sz="1400" dirty="0" err="1"/>
              <a:t>GerontolMed</a:t>
            </a:r>
            <a:r>
              <a:rPr lang="fr-FR" sz="1400" dirty="0"/>
              <a:t> </a:t>
            </a:r>
            <a:r>
              <a:rPr lang="fr-FR" sz="1400" dirty="0" err="1"/>
              <a:t>Sci</a:t>
            </a:r>
            <a:r>
              <a:rPr lang="fr-FR" sz="1400" dirty="0"/>
              <a:t>. 2001</a:t>
            </a:r>
          </a:p>
          <a:p>
            <a:r>
              <a:rPr lang="en-US" sz="1400" dirty="0"/>
              <a:t>Predictors of Nosocomial Bloodstream Infections in Older Adults </a:t>
            </a:r>
            <a:r>
              <a:rPr lang="en-US" sz="1400" dirty="0">
                <a:hlinkClick r:id="rId2"/>
              </a:rPr>
              <a:t>Keith S.</a:t>
            </a:r>
            <a:r>
              <a:rPr lang="en-US" sz="1400" dirty="0"/>
              <a:t> et Al JAGS 2011</a:t>
            </a:r>
          </a:p>
          <a:p>
            <a:r>
              <a:rPr lang="fr-FR" sz="1400" dirty="0"/>
              <a:t>SPILF, 2019</a:t>
            </a:r>
          </a:p>
        </p:txBody>
      </p:sp>
    </p:spTree>
    <p:extLst>
      <p:ext uri="{BB962C8B-B14F-4D97-AF65-F5344CB8AC3E}">
        <p14:creationId xmlns:p14="http://schemas.microsoft.com/office/powerpoint/2010/main" xmlns="" val="3978220403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dirty="0"/>
              <a:t>Merci pour votre attention</a:t>
            </a:r>
          </a:p>
        </p:txBody>
      </p:sp>
      <p:pic>
        <p:nvPicPr>
          <p:cNvPr id="4" name="Espace réservé du contenu 3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117176" y="1825625"/>
            <a:ext cx="5957647" cy="4351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80447043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dirty="0"/>
              <a:t>Syndromes gériatriques </a:t>
            </a:r>
          </a:p>
        </p:txBody>
      </p:sp>
      <p:sp>
        <p:nvSpPr>
          <p:cNvPr id="6" name="Rectangle 5"/>
          <p:cNvSpPr/>
          <p:nvPr/>
        </p:nvSpPr>
        <p:spPr>
          <a:xfrm>
            <a:off x="247905" y="1690688"/>
            <a:ext cx="10100426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2400" dirty="0"/>
              <a:t>Entité  clinique associant des signes et des symptômes en lien avec une/plusieurs étiologies. </a:t>
            </a:r>
          </a:p>
          <a:p>
            <a:endParaRPr lang="fr-FR" sz="2400" dirty="0"/>
          </a:p>
          <a:p>
            <a:endParaRPr lang="fr-FR" sz="2400" dirty="0"/>
          </a:p>
          <a:p>
            <a:endParaRPr lang="fr-FR" sz="2400" dirty="0"/>
          </a:p>
          <a:p>
            <a:r>
              <a:rPr lang="fr-FR" sz="2400" b="1" u="sng" dirty="0"/>
              <a:t>Les grands syndromes gériatriques:</a:t>
            </a:r>
          </a:p>
          <a:p>
            <a:r>
              <a:rPr lang="fr-FR" sz="2400" dirty="0"/>
              <a:t>- Altération de l’état général</a:t>
            </a:r>
          </a:p>
          <a:p>
            <a:r>
              <a:rPr lang="fr-FR" sz="2400" dirty="0"/>
              <a:t>- Dénutrition, troubles trophiques</a:t>
            </a:r>
          </a:p>
          <a:p>
            <a:r>
              <a:rPr lang="fr-FR" sz="2400" dirty="0"/>
              <a:t>- </a:t>
            </a:r>
            <a:r>
              <a:rPr lang="fr-FR" sz="2400" dirty="0" err="1"/>
              <a:t>Sarcopénie</a:t>
            </a:r>
            <a:r>
              <a:rPr lang="fr-FR" sz="2400" dirty="0"/>
              <a:t> et Chutes</a:t>
            </a:r>
          </a:p>
          <a:p>
            <a:r>
              <a:rPr lang="fr-FR" sz="2400" dirty="0"/>
              <a:t>- Troubles sphinctériens </a:t>
            </a:r>
          </a:p>
          <a:p>
            <a:r>
              <a:rPr lang="fr-FR" sz="2400" dirty="0"/>
              <a:t>- Syndrome de désadaptation psychomotrice</a:t>
            </a:r>
          </a:p>
          <a:p>
            <a:r>
              <a:rPr lang="fr-FR" sz="2400" dirty="0"/>
              <a:t>- Syndrome confusionnel, troubles psycho-comportementaux</a:t>
            </a:r>
          </a:p>
          <a:p>
            <a:endParaRPr lang="fr-FR" sz="2400" dirty="0"/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142781" y="2132049"/>
            <a:ext cx="6049219" cy="2724530"/>
          </a:xfrm>
          <a:prstGeom prst="rect">
            <a:avLst/>
          </a:prstGeom>
        </p:spPr>
      </p:pic>
      <p:sp>
        <p:nvSpPr>
          <p:cNvPr id="7" name="ZoneTexte 6"/>
          <p:cNvSpPr txBox="1"/>
          <p:nvPr/>
        </p:nvSpPr>
        <p:spPr>
          <a:xfrm>
            <a:off x="10348331" y="4856579"/>
            <a:ext cx="863104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i="1" dirty="0" err="1"/>
              <a:t>Inouye</a:t>
            </a:r>
            <a:r>
              <a:rPr lang="fr-FR" sz="1200" i="1" dirty="0"/>
              <a:t> SK et Al,  JAGS 2007  </a:t>
            </a:r>
          </a:p>
        </p:txBody>
      </p:sp>
    </p:spTree>
    <p:extLst>
      <p:ext uri="{BB962C8B-B14F-4D97-AF65-F5344CB8AC3E}">
        <p14:creationId xmlns:p14="http://schemas.microsoft.com/office/powerpoint/2010/main" xmlns="" val="220596050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ZoneTexte 4"/>
          <p:cNvSpPr txBox="1"/>
          <p:nvPr/>
        </p:nvSpPr>
        <p:spPr>
          <a:xfrm>
            <a:off x="8369559" y="6488668"/>
            <a:ext cx="41385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>
                <a:solidFill>
                  <a:schemeClr val="bg1"/>
                </a:solidFill>
              </a:rPr>
              <a:t>Pr PUISIEUX PUPH Gériatre CHRU Lille</a:t>
            </a:r>
          </a:p>
        </p:txBody>
      </p:sp>
    </p:spTree>
    <p:extLst>
      <p:ext uri="{BB962C8B-B14F-4D97-AF65-F5344CB8AC3E}">
        <p14:creationId xmlns:p14="http://schemas.microsoft.com/office/powerpoint/2010/main" xmlns="" val="364571368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dirty="0"/>
              <a:t>Concept de Fragilité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892416"/>
          </a:xfrm>
        </p:spPr>
        <p:txBody>
          <a:bodyPr>
            <a:normAutofit fontScale="92500" lnSpcReduction="20000"/>
          </a:bodyPr>
          <a:lstStyle/>
          <a:p>
            <a:r>
              <a:rPr lang="fr-FR" dirty="0"/>
              <a:t>La fragilité est un syndrome clinique, bio psycho social</a:t>
            </a:r>
          </a:p>
          <a:p>
            <a:r>
              <a:rPr lang="fr-FR" dirty="0"/>
              <a:t>Il reflète une diminution des capacités physiologiques de réserve </a:t>
            </a:r>
            <a:r>
              <a:rPr lang="fr-FR" dirty="0" err="1"/>
              <a:t>altèrant</a:t>
            </a:r>
            <a:r>
              <a:rPr lang="fr-FR" dirty="0"/>
              <a:t> les mécanismes d’adaptation au stress.</a:t>
            </a:r>
          </a:p>
          <a:p>
            <a:pPr marL="0" indent="0">
              <a:buNone/>
            </a:pPr>
            <a:r>
              <a:rPr lang="fr-FR" dirty="0"/>
              <a:t/>
            </a:r>
            <a:br>
              <a:rPr lang="fr-FR" dirty="0"/>
            </a:br>
            <a:r>
              <a:rPr lang="fr-FR" dirty="0"/>
              <a:t>Somme de facteurs : augmente la vulnérabilité</a:t>
            </a:r>
          </a:p>
          <a:p>
            <a:r>
              <a:rPr lang="fr-FR" b="1" dirty="0"/>
              <a:t>Critères de </a:t>
            </a:r>
            <a:r>
              <a:rPr lang="fr-FR" b="1" dirty="0" err="1"/>
              <a:t>Fried</a:t>
            </a:r>
            <a:r>
              <a:rPr lang="fr-FR" b="1" dirty="0"/>
              <a:t> </a:t>
            </a:r>
            <a:r>
              <a:rPr lang="fr-FR" dirty="0"/>
              <a:t>(≥ 3 = fragile)/ (2 = pré fragile)</a:t>
            </a:r>
            <a:br>
              <a:rPr lang="fr-FR" dirty="0"/>
            </a:br>
            <a:r>
              <a:rPr lang="fr-FR" dirty="0"/>
              <a:t>-Vitesse de marche</a:t>
            </a:r>
            <a:br>
              <a:rPr lang="fr-FR" dirty="0"/>
            </a:br>
            <a:r>
              <a:rPr lang="fr-FR" dirty="0"/>
              <a:t>-Baisse de la force musculaire</a:t>
            </a:r>
            <a:br>
              <a:rPr lang="fr-FR" dirty="0"/>
            </a:br>
            <a:r>
              <a:rPr lang="fr-FR" dirty="0"/>
              <a:t>-Perte de poids</a:t>
            </a:r>
            <a:br>
              <a:rPr lang="fr-FR" dirty="0"/>
            </a:br>
            <a:r>
              <a:rPr lang="fr-FR" dirty="0"/>
              <a:t>-Réduction des activités physiques</a:t>
            </a:r>
            <a:br>
              <a:rPr lang="fr-FR" dirty="0"/>
            </a:br>
            <a:r>
              <a:rPr lang="fr-FR" dirty="0"/>
              <a:t>-Asthénie ressentie  </a:t>
            </a:r>
          </a:p>
          <a:p>
            <a:r>
              <a:rPr lang="fr-FR" b="1" dirty="0"/>
              <a:t>Fragilité vs Vieillissement</a:t>
            </a:r>
            <a:r>
              <a:rPr lang="fr-FR" dirty="0"/>
              <a:t/>
            </a:r>
            <a:br>
              <a:rPr lang="fr-FR" dirty="0"/>
            </a:br>
            <a:r>
              <a:rPr lang="fr-FR" dirty="0"/>
              <a:t>Pathologique (Maladies </a:t>
            </a:r>
            <a:r>
              <a:rPr lang="fr-FR" dirty="0" err="1"/>
              <a:t>assoc</a:t>
            </a:r>
            <a:r>
              <a:rPr lang="fr-FR" dirty="0"/>
              <a:t>)</a:t>
            </a:r>
            <a:br>
              <a:rPr lang="fr-FR" dirty="0"/>
            </a:br>
            <a:r>
              <a:rPr lang="fr-FR" dirty="0"/>
              <a:t>Physiologique (Déclin fonctionnel)</a:t>
            </a:r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xmlns="" val="109025250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dirty="0"/>
              <a:t>Concept de Fragilité</a:t>
            </a:r>
          </a:p>
        </p:txBody>
      </p:sp>
      <p:pic>
        <p:nvPicPr>
          <p:cNvPr id="7" name="Imag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335809" y="0"/>
            <a:ext cx="5204490" cy="6858000"/>
          </a:xfrm>
          <a:prstGeom prst="rect">
            <a:avLst/>
          </a:prstGeom>
        </p:spPr>
      </p:pic>
      <p:sp>
        <p:nvSpPr>
          <p:cNvPr id="8" name="ZoneTexte 7"/>
          <p:cNvSpPr txBox="1"/>
          <p:nvPr/>
        </p:nvSpPr>
        <p:spPr>
          <a:xfrm>
            <a:off x="724930" y="2797016"/>
            <a:ext cx="5445211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Pour aider au repérage du non gériatre : La CFS</a:t>
            </a:r>
          </a:p>
          <a:p>
            <a:endParaRPr lang="fr-FR" dirty="0"/>
          </a:p>
          <a:p>
            <a:endParaRPr lang="fr-FR" dirty="0"/>
          </a:p>
          <a:p>
            <a:r>
              <a:rPr lang="fr-FR" sz="1200" dirty="0" err="1"/>
              <a:t>Clinical</a:t>
            </a:r>
            <a:r>
              <a:rPr lang="fr-FR" sz="1200" dirty="0"/>
              <a:t> </a:t>
            </a:r>
            <a:r>
              <a:rPr lang="fr-FR" sz="1200" dirty="0" err="1"/>
              <a:t>Frailty</a:t>
            </a:r>
            <a:r>
              <a:rPr lang="fr-FR" sz="1200" dirty="0"/>
              <a:t> </a:t>
            </a:r>
            <a:r>
              <a:rPr lang="fr-FR" sz="1200" dirty="0" err="1"/>
              <a:t>Scale</a:t>
            </a:r>
            <a:r>
              <a:rPr lang="fr-FR" sz="1200" dirty="0"/>
              <a:t> (CFS) (modifiée d’après </a:t>
            </a:r>
            <a:r>
              <a:rPr lang="fr-FR" sz="1200" dirty="0" err="1"/>
              <a:t>Rockwood</a:t>
            </a:r>
            <a:r>
              <a:rPr lang="fr-FR" sz="1200" dirty="0"/>
              <a:t> K, et al. 2005 [3] et </a:t>
            </a:r>
            <a:r>
              <a:rPr lang="fr-FR" sz="1200" dirty="0" err="1"/>
              <a:t>Singler</a:t>
            </a:r>
            <a:r>
              <a:rPr lang="fr-FR" sz="1200" dirty="0"/>
              <a:t>, et al. 2020 [4]</a:t>
            </a:r>
          </a:p>
        </p:txBody>
      </p:sp>
    </p:spTree>
    <p:extLst>
      <p:ext uri="{BB962C8B-B14F-4D97-AF65-F5344CB8AC3E}">
        <p14:creationId xmlns:p14="http://schemas.microsoft.com/office/powerpoint/2010/main" xmlns="" val="417626275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8200" y="449100"/>
            <a:ext cx="10515600" cy="1325563"/>
          </a:xfrm>
        </p:spPr>
        <p:txBody>
          <a:bodyPr/>
          <a:lstStyle/>
          <a:p>
            <a:r>
              <a:rPr lang="fr-FR" b="1" dirty="0"/>
              <a:t>Trois types de Sujets Agés</a:t>
            </a:r>
          </a:p>
        </p:txBody>
      </p:sp>
      <p:sp>
        <p:nvSpPr>
          <p:cNvPr id="5" name="Espace réservé du contenu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b="1" dirty="0"/>
              <a:t>Sujet âgé robuste</a:t>
            </a:r>
            <a:r>
              <a:rPr lang="fr-FR" dirty="0"/>
              <a:t>: patiente 85 ans, conduit, autonome AVQ, garde les petits enfants, pratique une activité sportive.</a:t>
            </a:r>
          </a:p>
          <a:p>
            <a:pPr marL="0" indent="0">
              <a:buNone/>
            </a:pPr>
            <a:endParaRPr lang="fr-FR" dirty="0"/>
          </a:p>
        </p:txBody>
      </p:sp>
      <p:pic>
        <p:nvPicPr>
          <p:cNvPr id="3" name="Imag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8199" y="2767230"/>
            <a:ext cx="3354659" cy="4101416"/>
          </a:xfrm>
          <a:prstGeom prst="rect">
            <a:avLst/>
          </a:prstGeom>
        </p:spPr>
      </p:pic>
      <p:pic>
        <p:nvPicPr>
          <p:cNvPr id="4" name="Imag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145918" y="3212757"/>
            <a:ext cx="4786149" cy="26922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11144638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dirty="0"/>
              <a:t>Trois types de SA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b="1" dirty="0"/>
              <a:t>Sujet âgé fragile</a:t>
            </a:r>
            <a:r>
              <a:rPr lang="fr-FR" dirty="0"/>
              <a:t>:</a:t>
            </a:r>
          </a:p>
          <a:p>
            <a:pPr marL="0" indent="0">
              <a:buNone/>
            </a:pPr>
            <a:r>
              <a:rPr lang="fr-FR" sz="2000" dirty="0"/>
              <a:t>même patiente hospitalisée pour une grippe, surinfection, antibiothérapie, embolie pulmonaire, dénutrition, </a:t>
            </a:r>
            <a:r>
              <a:rPr lang="fr-FR" sz="2000" dirty="0" err="1"/>
              <a:t>sarcopénie</a:t>
            </a:r>
            <a:r>
              <a:rPr lang="fr-FR" sz="2000" dirty="0"/>
              <a:t>, troubles de l’équilibre</a:t>
            </a:r>
          </a:p>
          <a:p>
            <a:pPr marL="0" indent="0">
              <a:buNone/>
            </a:pPr>
            <a:r>
              <a:rPr lang="fr-FR" sz="2000" dirty="0"/>
              <a:t>= &gt; Sortie d’hospitalisation avec un ou deux syndromes gériatriques +/-aides techniques/ humaines</a:t>
            </a:r>
          </a:p>
          <a:p>
            <a:endParaRPr lang="fr-FR" dirty="0"/>
          </a:p>
          <a:p>
            <a:endParaRPr lang="fr-FR" dirty="0"/>
          </a:p>
          <a:p>
            <a:endParaRPr lang="fr-FR" dirty="0"/>
          </a:p>
          <a:p>
            <a:endParaRPr lang="fr-FR" dirty="0"/>
          </a:p>
          <a:p>
            <a:endParaRPr lang="fr-FR" dirty="0"/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324531" y="3769567"/>
            <a:ext cx="4029269" cy="2948473"/>
          </a:xfrm>
          <a:prstGeom prst="rect">
            <a:avLst/>
          </a:prstGeom>
        </p:spPr>
      </p:pic>
      <p:pic>
        <p:nvPicPr>
          <p:cNvPr id="5" name="Image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539551" y="4142792"/>
            <a:ext cx="4189446" cy="27152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935895545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2437</TotalTime>
  <Words>1404</Words>
  <Application>Microsoft Office PowerPoint</Application>
  <PresentationFormat>Personnalisé</PresentationFormat>
  <Paragraphs>292</Paragraphs>
  <Slides>37</Slides>
  <Notes>0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37</vt:i4>
      </vt:variant>
    </vt:vector>
  </HeadingPairs>
  <TitlesOfParts>
    <vt:vector size="38" baseType="lpstr">
      <vt:lpstr>Thème Office</vt:lpstr>
      <vt:lpstr>   Prévention des infections liées aux soins du Sujet Agé  DU Hygiène Hospitalière 2024/2025</vt:lpstr>
      <vt:lpstr>Plan </vt:lpstr>
      <vt:lpstr>La Personne Agée</vt:lpstr>
      <vt:lpstr>Syndromes gériatriques </vt:lpstr>
      <vt:lpstr>Diapositive 5</vt:lpstr>
      <vt:lpstr>Concept de Fragilité</vt:lpstr>
      <vt:lpstr>Concept de Fragilité</vt:lpstr>
      <vt:lpstr>Trois types de Sujets Agés</vt:lpstr>
      <vt:lpstr>Trois types de SA</vt:lpstr>
      <vt:lpstr>Trois types de SA</vt:lpstr>
      <vt:lpstr>Décompensations d’organe : Modèle de Bouchon </vt:lpstr>
      <vt:lpstr>Définition de l’infection associée aux Soins (IAS)</vt:lpstr>
      <vt:lpstr>Définition</vt:lpstr>
      <vt:lpstr>Mode de transmission</vt:lpstr>
      <vt:lpstr>Les micro organismes en cause</vt:lpstr>
      <vt:lpstr>Les micro organismes en cause</vt:lpstr>
      <vt:lpstr>Les sites</vt:lpstr>
      <vt:lpstr>Facteurs favorisants</vt:lpstr>
      <vt:lpstr>Sepsis urinaire</vt:lpstr>
      <vt:lpstr>Sepsis respiratoire</vt:lpstr>
      <vt:lpstr>Sepsis digestif</vt:lpstr>
      <vt:lpstr>Sepsis ostéo articulaire</vt:lpstr>
      <vt:lpstr>Pour imager</vt:lpstr>
      <vt:lpstr>Cas clinique </vt:lpstr>
      <vt:lpstr>Cas clinique </vt:lpstr>
      <vt:lpstr>Cas clinique </vt:lpstr>
      <vt:lpstr>Cas clinique </vt:lpstr>
      <vt:lpstr>Comment prévenir les IAS en gériatrie ?</vt:lpstr>
      <vt:lpstr>Eviter les sepsis urinaires ?</vt:lpstr>
      <vt:lpstr>Eviter les infections respiratoires ?</vt:lpstr>
      <vt:lpstr>Les infections gastro intestinales</vt:lpstr>
      <vt:lpstr>Les infections OA/ cutanées</vt:lpstr>
      <vt:lpstr>Difficultés rencontrées</vt:lpstr>
      <vt:lpstr>Conclusion</vt:lpstr>
      <vt:lpstr>Conclusion</vt:lpstr>
      <vt:lpstr>Sources</vt:lpstr>
      <vt:lpstr>Merci pour votre attention</vt:lpstr>
    </vt:vector>
  </TitlesOfParts>
  <Company>APHM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Prévention des infections liés aux soins du Sujet Agé  DU Hygiène Hospitalière 2020/2021</dc:title>
  <dc:creator>Administrateur</dc:creator>
  <cp:lastModifiedBy>IHU</cp:lastModifiedBy>
  <cp:revision>132</cp:revision>
  <dcterms:created xsi:type="dcterms:W3CDTF">2021-02-09T10:06:38Z</dcterms:created>
  <dcterms:modified xsi:type="dcterms:W3CDTF">2025-01-27T00:47:01Z</dcterms:modified>
</cp:coreProperties>
</file>