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rawing8.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Default Extension="tiff" ContentType="image/tiff"/>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5" r:id="rId1"/>
  </p:sldMasterIdLst>
  <p:notesMasterIdLst>
    <p:notesMasterId r:id="rId69"/>
  </p:notesMasterIdLst>
  <p:handoutMasterIdLst>
    <p:handoutMasterId r:id="rId70"/>
  </p:handoutMasterIdLst>
  <p:sldIdLst>
    <p:sldId id="256" r:id="rId2"/>
    <p:sldId id="573" r:id="rId3"/>
    <p:sldId id="260" r:id="rId4"/>
    <p:sldId id="555" r:id="rId5"/>
    <p:sldId id="484" r:id="rId6"/>
    <p:sldId id="553" r:id="rId7"/>
    <p:sldId id="562" r:id="rId8"/>
    <p:sldId id="574" r:id="rId9"/>
    <p:sldId id="572" r:id="rId10"/>
    <p:sldId id="575" r:id="rId11"/>
    <p:sldId id="563" r:id="rId12"/>
    <p:sldId id="581" r:id="rId13"/>
    <p:sldId id="576" r:id="rId14"/>
    <p:sldId id="564" r:id="rId15"/>
    <p:sldId id="587" r:id="rId16"/>
    <p:sldId id="577" r:id="rId17"/>
    <p:sldId id="558" r:id="rId18"/>
    <p:sldId id="565" r:id="rId19"/>
    <p:sldId id="566" r:id="rId20"/>
    <p:sldId id="567" r:id="rId21"/>
    <p:sldId id="582" r:id="rId22"/>
    <p:sldId id="583" r:id="rId23"/>
    <p:sldId id="584" r:id="rId24"/>
    <p:sldId id="585" r:id="rId25"/>
    <p:sldId id="586" r:id="rId26"/>
    <p:sldId id="578" r:id="rId27"/>
    <p:sldId id="568" r:id="rId28"/>
    <p:sldId id="571" r:id="rId29"/>
    <p:sldId id="539" r:id="rId30"/>
    <p:sldId id="502" r:id="rId31"/>
    <p:sldId id="341" r:id="rId32"/>
    <p:sldId id="325" r:id="rId33"/>
    <p:sldId id="326" r:id="rId34"/>
    <p:sldId id="324" r:id="rId35"/>
    <p:sldId id="540" r:id="rId36"/>
    <p:sldId id="541" r:id="rId37"/>
    <p:sldId id="507" r:id="rId38"/>
    <p:sldId id="479" r:id="rId39"/>
    <p:sldId id="538" r:id="rId40"/>
    <p:sldId id="547" r:id="rId41"/>
    <p:sldId id="344" r:id="rId42"/>
    <p:sldId id="557" r:id="rId43"/>
    <p:sldId id="588" r:id="rId44"/>
    <p:sldId id="579" r:id="rId45"/>
    <p:sldId id="570" r:id="rId46"/>
    <p:sldId id="580" r:id="rId47"/>
    <p:sldId id="569" r:id="rId48"/>
    <p:sldId id="589" r:id="rId49"/>
    <p:sldId id="297" r:id="rId50"/>
    <p:sldId id="523" r:id="rId51"/>
    <p:sldId id="524" r:id="rId52"/>
    <p:sldId id="525" r:id="rId53"/>
    <p:sldId id="526" r:id="rId54"/>
    <p:sldId id="527" r:id="rId55"/>
    <p:sldId id="480" r:id="rId56"/>
    <p:sldId id="481" r:id="rId57"/>
    <p:sldId id="528" r:id="rId58"/>
    <p:sldId id="529" r:id="rId59"/>
    <p:sldId id="530" r:id="rId60"/>
    <p:sldId id="531" r:id="rId61"/>
    <p:sldId id="498" r:id="rId62"/>
    <p:sldId id="532" r:id="rId63"/>
    <p:sldId id="533" r:id="rId64"/>
    <p:sldId id="590" r:id="rId65"/>
    <p:sldId id="280" r:id="rId66"/>
    <p:sldId id="561" r:id="rId67"/>
    <p:sldId id="350" r:id="rId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31"/>
    <p:restoredTop sz="89233"/>
  </p:normalViewPr>
  <p:slideViewPr>
    <p:cSldViewPr snapToGrid="0">
      <p:cViewPr varScale="1">
        <p:scale>
          <a:sx n="102" d="100"/>
          <a:sy n="102" d="100"/>
        </p:scale>
        <p:origin x="-1884" y="-102"/>
      </p:cViewPr>
      <p:guideLst>
        <p:guide orient="horz" pos="2160"/>
        <p:guide pos="2880"/>
      </p:guideLst>
    </p:cSldViewPr>
  </p:slideViewPr>
  <p:notesTextViewPr>
    <p:cViewPr>
      <p:scale>
        <a:sx n="1" d="1"/>
        <a:sy n="1" d="1"/>
      </p:scale>
      <p:origin x="0" y="0"/>
    </p:cViewPr>
  </p:notesTextViewPr>
  <p:notesViewPr>
    <p:cSldViewPr snapToGrid="0">
      <p:cViewPr varScale="1">
        <p:scale>
          <a:sx n="96" d="100"/>
          <a:sy n="96" d="100"/>
        </p:scale>
        <p:origin x="3688" y="176"/>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4.png"/><Relationship Id="rId4" Type="http://schemas.openxmlformats.org/officeDocument/2006/relationships/image" Target="../media/image25.svg"/></Relationships>
</file>

<file path=ppt/diagrams/_rels/data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svg"/><Relationship Id="rId1" Type="http://schemas.openxmlformats.org/officeDocument/2006/relationships/image" Target="../media/image27.png"/><Relationship Id="rId4" Type="http://schemas.openxmlformats.org/officeDocument/2006/relationships/image" Target="../media/image33.svg"/></Relationships>
</file>

<file path=ppt/diagrams/_rels/data7.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7.png"/><Relationship Id="rId12" Type="http://schemas.openxmlformats.org/officeDocument/2006/relationships/image" Target="../media/image50.svg"/><Relationship Id="rId2" Type="http://schemas.openxmlformats.org/officeDocument/2006/relationships/image" Target="../media/image40.svg"/><Relationship Id="rId1" Type="http://schemas.openxmlformats.org/officeDocument/2006/relationships/image" Target="../media/image34.png"/><Relationship Id="rId6" Type="http://schemas.openxmlformats.org/officeDocument/2006/relationships/image" Target="../media/image44.svg"/><Relationship Id="rId11" Type="http://schemas.openxmlformats.org/officeDocument/2006/relationships/image" Target="../media/image39.png"/><Relationship Id="rId5" Type="http://schemas.openxmlformats.org/officeDocument/2006/relationships/image" Target="../media/image36.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38.png"/><Relationship Id="rId14" Type="http://schemas.openxmlformats.org/officeDocument/2006/relationships/image" Target="../media/image52.svg"/></Relationships>
</file>

<file path=ppt/diagrams/colors1.xml><?xml version="1.0" encoding="utf-8"?>
<dgm:colorsDef xmlns:dgm="http://schemas.openxmlformats.org/drawingml/2006/diagram" xmlns:a="http://schemas.openxmlformats.org/drawingml/2006/main" uniqueId="urn:microsoft.com/office/officeart/2018/5/colors/Iconchunking_neutralbg_accent4_2">
  <dgm:title val=""/>
  <dgm:desc val=""/>
  <dgm:catLst>
    <dgm:cat type="accent4" pri="14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a:alpha val="0"/>
      </a:schemeClr>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E81138-DE5F-4F89-A2B5-1DA94573F0C1}" type="doc">
      <dgm:prSet loTypeId="urn:microsoft.com/office/officeart/2018/5/layout/IconLeafLabelList" loCatId="icon" qsTypeId="urn:microsoft.com/office/officeart/2005/8/quickstyle/simple1" qsCatId="simple" csTypeId="urn:microsoft.com/office/officeart/2018/5/colors/Iconchunking_neutralbg_accent4_2" csCatId="accent4" phldr="1"/>
      <dgm:spPr/>
      <dgm:t>
        <a:bodyPr/>
        <a:lstStyle/>
        <a:p>
          <a:endParaRPr lang="en-US"/>
        </a:p>
      </dgm:t>
    </dgm:pt>
    <dgm:pt modelId="{2C84D243-FCC1-4B63-BBB4-466BE95C3175}">
      <dgm:prSet/>
      <dgm:spPr/>
      <dgm:t>
        <a:bodyPr/>
        <a:lstStyle/>
        <a:p>
          <a:pPr>
            <a:defRPr cap="all"/>
          </a:pPr>
          <a:r>
            <a:rPr lang="fr-FR"/>
            <a:t>Responsabilité disciplinaire</a:t>
          </a:r>
          <a:endParaRPr lang="en-US"/>
        </a:p>
      </dgm:t>
    </dgm:pt>
    <dgm:pt modelId="{E8A91611-C37A-4012-B2DF-47449312CCB3}" type="parTrans" cxnId="{BE16E706-F1C4-4439-AF0E-0FFD9C371661}">
      <dgm:prSet/>
      <dgm:spPr/>
      <dgm:t>
        <a:bodyPr/>
        <a:lstStyle/>
        <a:p>
          <a:endParaRPr lang="en-US"/>
        </a:p>
      </dgm:t>
    </dgm:pt>
    <dgm:pt modelId="{0256B2C4-FC39-4DF7-B653-8D6E3AA3343B}" type="sibTrans" cxnId="{BE16E706-F1C4-4439-AF0E-0FFD9C371661}">
      <dgm:prSet/>
      <dgm:spPr/>
      <dgm:t>
        <a:bodyPr/>
        <a:lstStyle/>
        <a:p>
          <a:endParaRPr lang="en-US"/>
        </a:p>
      </dgm:t>
    </dgm:pt>
    <dgm:pt modelId="{A20300E2-8217-4A6D-A75F-C4EC8C7DBA86}">
      <dgm:prSet/>
      <dgm:spPr/>
      <dgm:t>
        <a:bodyPr/>
        <a:lstStyle/>
        <a:p>
          <a:pPr>
            <a:defRPr cap="all"/>
          </a:pPr>
          <a:r>
            <a:rPr lang="fr-FR"/>
            <a:t>Responsabilité civile</a:t>
          </a:r>
          <a:endParaRPr lang="en-US"/>
        </a:p>
      </dgm:t>
    </dgm:pt>
    <dgm:pt modelId="{407AB178-6825-45F9-BF6F-FE4812C12213}" type="parTrans" cxnId="{2A5BBE7A-32FC-45B9-BA7E-297FC098F61E}">
      <dgm:prSet/>
      <dgm:spPr/>
      <dgm:t>
        <a:bodyPr/>
        <a:lstStyle/>
        <a:p>
          <a:endParaRPr lang="en-US"/>
        </a:p>
      </dgm:t>
    </dgm:pt>
    <dgm:pt modelId="{61E81B43-36B1-4B84-9268-AE569C95EFB5}" type="sibTrans" cxnId="{2A5BBE7A-32FC-45B9-BA7E-297FC098F61E}">
      <dgm:prSet/>
      <dgm:spPr/>
      <dgm:t>
        <a:bodyPr/>
        <a:lstStyle/>
        <a:p>
          <a:endParaRPr lang="en-US"/>
        </a:p>
      </dgm:t>
    </dgm:pt>
    <dgm:pt modelId="{345E7C7E-49B1-4DF7-9127-ECC905FEEAED}">
      <dgm:prSet/>
      <dgm:spPr/>
      <dgm:t>
        <a:bodyPr/>
        <a:lstStyle/>
        <a:p>
          <a:pPr>
            <a:defRPr cap="all"/>
          </a:pPr>
          <a:r>
            <a:rPr lang="fr-FR"/>
            <a:t>Responsabilité pénale</a:t>
          </a:r>
          <a:endParaRPr lang="en-US"/>
        </a:p>
      </dgm:t>
    </dgm:pt>
    <dgm:pt modelId="{3F82B203-4858-4E3B-9033-4D8AB2A4D635}" type="parTrans" cxnId="{2477FA2F-9F4D-4115-A47A-CC0DFB37DDA3}">
      <dgm:prSet/>
      <dgm:spPr/>
      <dgm:t>
        <a:bodyPr/>
        <a:lstStyle/>
        <a:p>
          <a:endParaRPr lang="en-US"/>
        </a:p>
      </dgm:t>
    </dgm:pt>
    <dgm:pt modelId="{C7C7324D-F4FA-4D42-87C4-54258305C50F}" type="sibTrans" cxnId="{2477FA2F-9F4D-4115-A47A-CC0DFB37DDA3}">
      <dgm:prSet/>
      <dgm:spPr/>
      <dgm:t>
        <a:bodyPr/>
        <a:lstStyle/>
        <a:p>
          <a:endParaRPr lang="en-US"/>
        </a:p>
      </dgm:t>
    </dgm:pt>
    <dgm:pt modelId="{A960FE4E-7F62-4D65-98B1-E2A46B986FDF}" type="pres">
      <dgm:prSet presAssocID="{80E81138-DE5F-4F89-A2B5-1DA94573F0C1}" presName="root" presStyleCnt="0">
        <dgm:presLayoutVars>
          <dgm:dir/>
          <dgm:resizeHandles val="exact"/>
        </dgm:presLayoutVars>
      </dgm:prSet>
      <dgm:spPr/>
      <dgm:t>
        <a:bodyPr/>
        <a:lstStyle/>
        <a:p>
          <a:endParaRPr lang="fr-FR"/>
        </a:p>
      </dgm:t>
    </dgm:pt>
    <dgm:pt modelId="{86C69ADC-B769-4A22-9FB3-1A527639C401}" type="pres">
      <dgm:prSet presAssocID="{2C84D243-FCC1-4B63-BBB4-466BE95C3175}" presName="compNode" presStyleCnt="0"/>
      <dgm:spPr/>
    </dgm:pt>
    <dgm:pt modelId="{A273BE97-CF06-4A12-9F56-1EA17D750348}" type="pres">
      <dgm:prSet presAssocID="{2C84D243-FCC1-4B63-BBB4-466BE95C3175}" presName="iconBgRect" presStyleLbl="bgShp" presStyleIdx="0" presStyleCnt="3"/>
      <dgm:spPr>
        <a:prstGeom prst="round2DiagRect">
          <a:avLst>
            <a:gd name="adj1" fmla="val 29727"/>
            <a:gd name="adj2" fmla="val 0"/>
          </a:avLst>
        </a:prstGeom>
      </dgm:spPr>
    </dgm:pt>
    <dgm:pt modelId="{453D7885-0400-4560-8FF9-FDD8FE2FE642}" type="pres">
      <dgm:prSet presAssocID="{2C84D243-FCC1-4B63-BBB4-466BE95C317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xmlns=""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xmlns="" id="0" name="" descr="Avertissement"/>
        </a:ext>
      </dgm:extLst>
    </dgm:pt>
    <dgm:pt modelId="{5BEEC6F4-5A68-4321-897F-C2CB99453D5B}" type="pres">
      <dgm:prSet presAssocID="{2C84D243-FCC1-4B63-BBB4-466BE95C3175}" presName="spaceRect" presStyleCnt="0"/>
      <dgm:spPr/>
    </dgm:pt>
    <dgm:pt modelId="{3945A2FC-91E3-4FF0-868E-1780F576340B}" type="pres">
      <dgm:prSet presAssocID="{2C84D243-FCC1-4B63-BBB4-466BE95C3175}" presName="textRect" presStyleLbl="revTx" presStyleIdx="0" presStyleCnt="3">
        <dgm:presLayoutVars>
          <dgm:chMax val="1"/>
          <dgm:chPref val="1"/>
        </dgm:presLayoutVars>
      </dgm:prSet>
      <dgm:spPr/>
      <dgm:t>
        <a:bodyPr/>
        <a:lstStyle/>
        <a:p>
          <a:endParaRPr lang="fr-FR"/>
        </a:p>
      </dgm:t>
    </dgm:pt>
    <dgm:pt modelId="{01D6AFD8-5AFF-4307-89BA-E1E72EB79605}" type="pres">
      <dgm:prSet presAssocID="{0256B2C4-FC39-4DF7-B653-8D6E3AA3343B}" presName="sibTrans" presStyleCnt="0"/>
      <dgm:spPr/>
    </dgm:pt>
    <dgm:pt modelId="{F83CA679-B4B5-4837-9FFA-E3C944C7AD48}" type="pres">
      <dgm:prSet presAssocID="{A20300E2-8217-4A6D-A75F-C4EC8C7DBA86}" presName="compNode" presStyleCnt="0"/>
      <dgm:spPr/>
    </dgm:pt>
    <dgm:pt modelId="{C869DDB2-6ACC-4799-91E8-AF4E31F51EFC}" type="pres">
      <dgm:prSet presAssocID="{A20300E2-8217-4A6D-A75F-C4EC8C7DBA86}" presName="iconBgRect" presStyleLbl="bgShp" presStyleIdx="1" presStyleCnt="3"/>
      <dgm:spPr>
        <a:prstGeom prst="round2DiagRect">
          <a:avLst>
            <a:gd name="adj1" fmla="val 29727"/>
            <a:gd name="adj2" fmla="val 0"/>
          </a:avLst>
        </a:prstGeom>
      </dgm:spPr>
    </dgm:pt>
    <dgm:pt modelId="{BC119165-A300-40B4-B642-FBFB13873DD9}" type="pres">
      <dgm:prSet presAssocID="{A20300E2-8217-4A6D-A75F-C4EC8C7DBA8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a:blipFill>
        <a:ln>
          <a:noFill/>
        </a:ln>
      </dgm:spPr>
      <dgm:extLst>
        <a:ext uri="{E40237B7-FDA0-4F09-8148-C483321AD2D9}">
          <dgm14:cNvPr xmlns:dgm14="http://schemas.microsoft.com/office/drawing/2010/diagram" xmlns="" id="0" name="" descr="Scales of Justice"/>
        </a:ext>
      </dgm:extLst>
    </dgm:pt>
    <dgm:pt modelId="{5CFF6A8F-51E5-42DC-B317-B19496A2CE08}" type="pres">
      <dgm:prSet presAssocID="{A20300E2-8217-4A6D-A75F-C4EC8C7DBA86}" presName="spaceRect" presStyleCnt="0"/>
      <dgm:spPr/>
    </dgm:pt>
    <dgm:pt modelId="{D3D2FDB1-478E-462D-B54E-C06EFD1CE10C}" type="pres">
      <dgm:prSet presAssocID="{A20300E2-8217-4A6D-A75F-C4EC8C7DBA86}" presName="textRect" presStyleLbl="revTx" presStyleIdx="1" presStyleCnt="3">
        <dgm:presLayoutVars>
          <dgm:chMax val="1"/>
          <dgm:chPref val="1"/>
        </dgm:presLayoutVars>
      </dgm:prSet>
      <dgm:spPr/>
      <dgm:t>
        <a:bodyPr/>
        <a:lstStyle/>
        <a:p>
          <a:endParaRPr lang="fr-FR"/>
        </a:p>
      </dgm:t>
    </dgm:pt>
    <dgm:pt modelId="{E3F79770-6C06-4017-B8C4-C91C1825CDD7}" type="pres">
      <dgm:prSet presAssocID="{61E81B43-36B1-4B84-9268-AE569C95EFB5}" presName="sibTrans" presStyleCnt="0"/>
      <dgm:spPr/>
    </dgm:pt>
    <dgm:pt modelId="{F40CD5E0-5BE7-4F11-BD57-C642315043C6}" type="pres">
      <dgm:prSet presAssocID="{345E7C7E-49B1-4DF7-9127-ECC905FEEAED}" presName="compNode" presStyleCnt="0"/>
      <dgm:spPr/>
    </dgm:pt>
    <dgm:pt modelId="{433C9E83-AA57-421E-B0DA-A558B90BDEDB}" type="pres">
      <dgm:prSet presAssocID="{345E7C7E-49B1-4DF7-9127-ECC905FEEAED}" presName="iconBgRect" presStyleLbl="bgShp" presStyleIdx="2" presStyleCnt="3"/>
      <dgm:spPr>
        <a:prstGeom prst="round2DiagRect">
          <a:avLst>
            <a:gd name="adj1" fmla="val 29727"/>
            <a:gd name="adj2" fmla="val 0"/>
          </a:avLst>
        </a:prstGeom>
      </dgm:spPr>
    </dgm:pt>
    <dgm:pt modelId="{EAC1B29A-4FCB-46B5-B409-90849E4378C6}" type="pres">
      <dgm:prSet presAssocID="{345E7C7E-49B1-4DF7-9127-ECC905FEEAE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a:blipFill>
        <a:ln>
          <a:noFill/>
        </a:ln>
      </dgm:spPr>
      <dgm:extLst>
        <a:ext uri="{E40237B7-FDA0-4F09-8148-C483321AD2D9}">
          <dgm14:cNvPr xmlns:dgm14="http://schemas.microsoft.com/office/drawing/2010/diagram" xmlns="" id="0" name="" descr="Marteau d'officiel"/>
        </a:ext>
      </dgm:extLst>
    </dgm:pt>
    <dgm:pt modelId="{DBA1DDCF-9714-4952-AB2B-154DAF2D8284}" type="pres">
      <dgm:prSet presAssocID="{345E7C7E-49B1-4DF7-9127-ECC905FEEAED}" presName="spaceRect" presStyleCnt="0"/>
      <dgm:spPr/>
    </dgm:pt>
    <dgm:pt modelId="{A3D7C5CD-4305-49F9-815D-C6880411F9E2}" type="pres">
      <dgm:prSet presAssocID="{345E7C7E-49B1-4DF7-9127-ECC905FEEAED}" presName="textRect" presStyleLbl="revTx" presStyleIdx="2" presStyleCnt="3">
        <dgm:presLayoutVars>
          <dgm:chMax val="1"/>
          <dgm:chPref val="1"/>
        </dgm:presLayoutVars>
      </dgm:prSet>
      <dgm:spPr/>
      <dgm:t>
        <a:bodyPr/>
        <a:lstStyle/>
        <a:p>
          <a:endParaRPr lang="fr-FR"/>
        </a:p>
      </dgm:t>
    </dgm:pt>
  </dgm:ptLst>
  <dgm:cxnLst>
    <dgm:cxn modelId="{2A5BBE7A-32FC-45B9-BA7E-297FC098F61E}" srcId="{80E81138-DE5F-4F89-A2B5-1DA94573F0C1}" destId="{A20300E2-8217-4A6D-A75F-C4EC8C7DBA86}" srcOrd="1" destOrd="0" parTransId="{407AB178-6825-45F9-BF6F-FE4812C12213}" sibTransId="{61E81B43-36B1-4B84-9268-AE569C95EFB5}"/>
    <dgm:cxn modelId="{0EA75A23-A952-4596-92A3-9C853B5BECAA}" type="presOf" srcId="{80E81138-DE5F-4F89-A2B5-1DA94573F0C1}" destId="{A960FE4E-7F62-4D65-98B1-E2A46B986FDF}" srcOrd="0" destOrd="0" presId="urn:microsoft.com/office/officeart/2018/5/layout/IconLeafLabelList"/>
    <dgm:cxn modelId="{BE16E706-F1C4-4439-AF0E-0FFD9C371661}" srcId="{80E81138-DE5F-4F89-A2B5-1DA94573F0C1}" destId="{2C84D243-FCC1-4B63-BBB4-466BE95C3175}" srcOrd="0" destOrd="0" parTransId="{E8A91611-C37A-4012-B2DF-47449312CCB3}" sibTransId="{0256B2C4-FC39-4DF7-B653-8D6E3AA3343B}"/>
    <dgm:cxn modelId="{E0CACF62-08B3-4F5C-82C1-C2FF8D4E9289}" type="presOf" srcId="{A20300E2-8217-4A6D-A75F-C4EC8C7DBA86}" destId="{D3D2FDB1-478E-462D-B54E-C06EFD1CE10C}" srcOrd="0" destOrd="0" presId="urn:microsoft.com/office/officeart/2018/5/layout/IconLeafLabelList"/>
    <dgm:cxn modelId="{2477FA2F-9F4D-4115-A47A-CC0DFB37DDA3}" srcId="{80E81138-DE5F-4F89-A2B5-1DA94573F0C1}" destId="{345E7C7E-49B1-4DF7-9127-ECC905FEEAED}" srcOrd="2" destOrd="0" parTransId="{3F82B203-4858-4E3B-9033-4D8AB2A4D635}" sibTransId="{C7C7324D-F4FA-4D42-87C4-54258305C50F}"/>
    <dgm:cxn modelId="{C57FA3EE-0AE1-430E-8EE0-C98AB7947B71}" type="presOf" srcId="{345E7C7E-49B1-4DF7-9127-ECC905FEEAED}" destId="{A3D7C5CD-4305-49F9-815D-C6880411F9E2}" srcOrd="0" destOrd="0" presId="urn:microsoft.com/office/officeart/2018/5/layout/IconLeafLabelList"/>
    <dgm:cxn modelId="{B3B0539C-7937-40EE-8198-F6BE6AC7DE39}" type="presOf" srcId="{2C84D243-FCC1-4B63-BBB4-466BE95C3175}" destId="{3945A2FC-91E3-4FF0-868E-1780F576340B}" srcOrd="0" destOrd="0" presId="urn:microsoft.com/office/officeart/2018/5/layout/IconLeafLabelList"/>
    <dgm:cxn modelId="{76328FCA-5840-46F4-A485-83324C9888DE}" type="presParOf" srcId="{A960FE4E-7F62-4D65-98B1-E2A46B986FDF}" destId="{86C69ADC-B769-4A22-9FB3-1A527639C401}" srcOrd="0" destOrd="0" presId="urn:microsoft.com/office/officeart/2018/5/layout/IconLeafLabelList"/>
    <dgm:cxn modelId="{7F56AA35-735F-441F-A390-0C5275DD4314}" type="presParOf" srcId="{86C69ADC-B769-4A22-9FB3-1A527639C401}" destId="{A273BE97-CF06-4A12-9F56-1EA17D750348}" srcOrd="0" destOrd="0" presId="urn:microsoft.com/office/officeart/2018/5/layout/IconLeafLabelList"/>
    <dgm:cxn modelId="{761ECA7F-932F-472F-A1F6-849C99106011}" type="presParOf" srcId="{86C69ADC-B769-4A22-9FB3-1A527639C401}" destId="{453D7885-0400-4560-8FF9-FDD8FE2FE642}" srcOrd="1" destOrd="0" presId="urn:microsoft.com/office/officeart/2018/5/layout/IconLeafLabelList"/>
    <dgm:cxn modelId="{E62506FD-AFBF-43E2-8DD1-67E3F89B5D1B}" type="presParOf" srcId="{86C69ADC-B769-4A22-9FB3-1A527639C401}" destId="{5BEEC6F4-5A68-4321-897F-C2CB99453D5B}" srcOrd="2" destOrd="0" presId="urn:microsoft.com/office/officeart/2018/5/layout/IconLeafLabelList"/>
    <dgm:cxn modelId="{36ABC074-440B-4CFD-8813-B5F1F8686CC1}" type="presParOf" srcId="{86C69ADC-B769-4A22-9FB3-1A527639C401}" destId="{3945A2FC-91E3-4FF0-868E-1780F576340B}" srcOrd="3" destOrd="0" presId="urn:microsoft.com/office/officeart/2018/5/layout/IconLeafLabelList"/>
    <dgm:cxn modelId="{EECA875E-B31C-4580-82B5-7A9348D8263F}" type="presParOf" srcId="{A960FE4E-7F62-4D65-98B1-E2A46B986FDF}" destId="{01D6AFD8-5AFF-4307-89BA-E1E72EB79605}" srcOrd="1" destOrd="0" presId="urn:microsoft.com/office/officeart/2018/5/layout/IconLeafLabelList"/>
    <dgm:cxn modelId="{93F30561-EE67-47CB-BFCB-064D224B8216}" type="presParOf" srcId="{A960FE4E-7F62-4D65-98B1-E2A46B986FDF}" destId="{F83CA679-B4B5-4837-9FFA-E3C944C7AD48}" srcOrd="2" destOrd="0" presId="urn:microsoft.com/office/officeart/2018/5/layout/IconLeafLabelList"/>
    <dgm:cxn modelId="{70315AFE-80DE-4F9F-9B3F-FE7C9E472430}" type="presParOf" srcId="{F83CA679-B4B5-4837-9FFA-E3C944C7AD48}" destId="{C869DDB2-6ACC-4799-91E8-AF4E31F51EFC}" srcOrd="0" destOrd="0" presId="urn:microsoft.com/office/officeart/2018/5/layout/IconLeafLabelList"/>
    <dgm:cxn modelId="{CF4AA0B6-5B6C-4EDC-A6D7-92104EB52082}" type="presParOf" srcId="{F83CA679-B4B5-4837-9FFA-E3C944C7AD48}" destId="{BC119165-A300-40B4-B642-FBFB13873DD9}" srcOrd="1" destOrd="0" presId="urn:microsoft.com/office/officeart/2018/5/layout/IconLeafLabelList"/>
    <dgm:cxn modelId="{19401DCB-3940-4909-AA05-421E53424016}" type="presParOf" srcId="{F83CA679-B4B5-4837-9FFA-E3C944C7AD48}" destId="{5CFF6A8F-51E5-42DC-B317-B19496A2CE08}" srcOrd="2" destOrd="0" presId="urn:microsoft.com/office/officeart/2018/5/layout/IconLeafLabelList"/>
    <dgm:cxn modelId="{C40C01E5-478D-4C6C-B672-8663461F61E1}" type="presParOf" srcId="{F83CA679-B4B5-4837-9FFA-E3C944C7AD48}" destId="{D3D2FDB1-478E-462D-B54E-C06EFD1CE10C}" srcOrd="3" destOrd="0" presId="urn:microsoft.com/office/officeart/2018/5/layout/IconLeafLabelList"/>
    <dgm:cxn modelId="{BF4BE358-B563-4DB0-B399-E5351269F4BB}" type="presParOf" srcId="{A960FE4E-7F62-4D65-98B1-E2A46B986FDF}" destId="{E3F79770-6C06-4017-B8C4-C91C1825CDD7}" srcOrd="3" destOrd="0" presId="urn:microsoft.com/office/officeart/2018/5/layout/IconLeafLabelList"/>
    <dgm:cxn modelId="{3B672F4A-E1A8-4961-98F7-F16BFFB2E82B}" type="presParOf" srcId="{A960FE4E-7F62-4D65-98B1-E2A46B986FDF}" destId="{F40CD5E0-5BE7-4F11-BD57-C642315043C6}" srcOrd="4" destOrd="0" presId="urn:microsoft.com/office/officeart/2018/5/layout/IconLeafLabelList"/>
    <dgm:cxn modelId="{ECDAC2C8-BEF4-4111-9537-BC028B2428A9}" type="presParOf" srcId="{F40CD5E0-5BE7-4F11-BD57-C642315043C6}" destId="{433C9E83-AA57-421E-B0DA-A558B90BDEDB}" srcOrd="0" destOrd="0" presId="urn:microsoft.com/office/officeart/2018/5/layout/IconLeafLabelList"/>
    <dgm:cxn modelId="{BC961EB9-9B0F-49E8-AF1F-685438E46A18}" type="presParOf" srcId="{F40CD5E0-5BE7-4F11-BD57-C642315043C6}" destId="{EAC1B29A-4FCB-46B5-B409-90849E4378C6}" srcOrd="1" destOrd="0" presId="urn:microsoft.com/office/officeart/2018/5/layout/IconLeafLabelList"/>
    <dgm:cxn modelId="{9E02906D-33BB-4C9D-8B71-1C99D4ED0B09}" type="presParOf" srcId="{F40CD5E0-5BE7-4F11-BD57-C642315043C6}" destId="{DBA1DDCF-9714-4952-AB2B-154DAF2D8284}" srcOrd="2" destOrd="0" presId="urn:microsoft.com/office/officeart/2018/5/layout/IconLeafLabelList"/>
    <dgm:cxn modelId="{05140B3F-280C-4D6E-95FB-B453948B00F8}" type="presParOf" srcId="{F40CD5E0-5BE7-4F11-BD57-C642315043C6}" destId="{A3D7C5CD-4305-49F9-815D-C6880411F9E2}" srcOrd="3" destOrd="0" presId="urn:microsoft.com/office/officeart/2018/5/layout/IconLeafLabel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9BB5FD7-A627-4DED-BE1B-D23100C9132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084E4DD-D802-471C-B5D9-7ACED2B67829}">
      <dgm:prSet/>
      <dgm:spPr/>
      <dgm:t>
        <a:bodyPr/>
        <a:lstStyle/>
        <a:p>
          <a:r>
            <a:rPr lang="fr-FR" b="1" i="0" dirty="0"/>
            <a:t>Respecter la posologie et la durée de traitement:</a:t>
          </a:r>
          <a:endParaRPr lang="en-US" dirty="0"/>
        </a:p>
      </dgm:t>
    </dgm:pt>
    <dgm:pt modelId="{01C98411-EA56-47BF-BCA5-FA9729B5B8AC}" type="parTrans" cxnId="{4EB7BDC8-C73F-454D-9CA4-7224C1D966B5}">
      <dgm:prSet/>
      <dgm:spPr/>
      <dgm:t>
        <a:bodyPr/>
        <a:lstStyle/>
        <a:p>
          <a:endParaRPr lang="en-US"/>
        </a:p>
      </dgm:t>
    </dgm:pt>
    <dgm:pt modelId="{31CC5BC7-06C2-4AE0-9C23-339A93EF6C3A}" type="sibTrans" cxnId="{4EB7BDC8-C73F-454D-9CA4-7224C1D966B5}">
      <dgm:prSet/>
      <dgm:spPr/>
      <dgm:t>
        <a:bodyPr/>
        <a:lstStyle/>
        <a:p>
          <a:endParaRPr lang="en-US"/>
        </a:p>
      </dgm:t>
    </dgm:pt>
    <dgm:pt modelId="{DF913303-166E-4A00-89F5-2E2ADD70B35A}">
      <dgm:prSet/>
      <dgm:spPr/>
      <dgm:t>
        <a:bodyPr/>
        <a:lstStyle/>
        <a:p>
          <a:r>
            <a:rPr lang="fr-FR" b="0" i="0" dirty="0"/>
            <a:t>- Une posologie insuffisante favorise l’émergence de résistances.</a:t>
          </a:r>
          <a:endParaRPr lang="en-US" dirty="0"/>
        </a:p>
      </dgm:t>
    </dgm:pt>
    <dgm:pt modelId="{C22215A8-FE7A-4B9E-BF1E-76ABE38BF3AA}" type="parTrans" cxnId="{C8A1632B-A112-4B55-BB22-83DE64E1F491}">
      <dgm:prSet/>
      <dgm:spPr/>
      <dgm:t>
        <a:bodyPr/>
        <a:lstStyle/>
        <a:p>
          <a:endParaRPr lang="en-US"/>
        </a:p>
      </dgm:t>
    </dgm:pt>
    <dgm:pt modelId="{79C3052A-D7CB-4054-8B00-0695167C5937}" type="sibTrans" cxnId="{C8A1632B-A112-4B55-BB22-83DE64E1F491}">
      <dgm:prSet/>
      <dgm:spPr/>
      <dgm:t>
        <a:bodyPr/>
        <a:lstStyle/>
        <a:p>
          <a:endParaRPr lang="en-US"/>
        </a:p>
      </dgm:t>
    </dgm:pt>
    <dgm:pt modelId="{DBCBCE2D-DFE9-4F22-9144-B2018F1C4201}">
      <dgm:prSet/>
      <dgm:spPr/>
      <dgm:t>
        <a:bodyPr/>
        <a:lstStyle/>
        <a:p>
          <a:r>
            <a:rPr lang="fr-FR" b="0" i="0" dirty="0"/>
            <a:t>- Une durée excessive expose aux effets secondaires et aux déséquilibres du microbiote.</a:t>
          </a:r>
          <a:endParaRPr lang="en-US" dirty="0"/>
        </a:p>
      </dgm:t>
    </dgm:pt>
    <dgm:pt modelId="{718921A6-3F65-4DAE-AC2D-4159F00DF077}" type="parTrans" cxnId="{7704F77F-D609-4143-A873-38314D0095D2}">
      <dgm:prSet/>
      <dgm:spPr/>
      <dgm:t>
        <a:bodyPr/>
        <a:lstStyle/>
        <a:p>
          <a:endParaRPr lang="en-US"/>
        </a:p>
      </dgm:t>
    </dgm:pt>
    <dgm:pt modelId="{B53CDD95-5F9D-4ECA-BFB8-BA35BD475FF5}" type="sibTrans" cxnId="{7704F77F-D609-4143-A873-38314D0095D2}">
      <dgm:prSet/>
      <dgm:spPr/>
      <dgm:t>
        <a:bodyPr/>
        <a:lstStyle/>
        <a:p>
          <a:endParaRPr lang="en-US"/>
        </a:p>
      </dgm:t>
    </dgm:pt>
    <dgm:pt modelId="{48504D69-2755-4387-A35A-1D5E6324AE6A}">
      <dgm:prSet/>
      <dgm:spPr/>
      <dgm:t>
        <a:bodyPr/>
        <a:lstStyle/>
        <a:p>
          <a:r>
            <a:rPr lang="fr-FR" b="0" i="0" dirty="0"/>
            <a:t>- Une durée trop courte peut favoriser les récidives.</a:t>
          </a:r>
          <a:endParaRPr lang="en-US" dirty="0"/>
        </a:p>
      </dgm:t>
    </dgm:pt>
    <dgm:pt modelId="{D1F5BCE0-680B-4985-8902-C81C63D0CD1D}" type="parTrans" cxnId="{CCAF706D-F999-462B-93F9-9337BCE6AA3D}">
      <dgm:prSet/>
      <dgm:spPr/>
      <dgm:t>
        <a:bodyPr/>
        <a:lstStyle/>
        <a:p>
          <a:endParaRPr lang="en-US"/>
        </a:p>
      </dgm:t>
    </dgm:pt>
    <dgm:pt modelId="{348DE16C-7A88-4A09-8E35-C884DB4BC928}" type="sibTrans" cxnId="{CCAF706D-F999-462B-93F9-9337BCE6AA3D}">
      <dgm:prSet/>
      <dgm:spPr/>
      <dgm:t>
        <a:bodyPr/>
        <a:lstStyle/>
        <a:p>
          <a:endParaRPr lang="en-US"/>
        </a:p>
      </dgm:t>
    </dgm:pt>
    <dgm:pt modelId="{6C8BACE4-F637-4744-BB16-D7D2572B22CE}" type="pres">
      <dgm:prSet presAssocID="{B9BB5FD7-A627-4DED-BE1B-D23100C9132B}" presName="linear" presStyleCnt="0">
        <dgm:presLayoutVars>
          <dgm:animLvl val="lvl"/>
          <dgm:resizeHandles val="exact"/>
        </dgm:presLayoutVars>
      </dgm:prSet>
      <dgm:spPr/>
      <dgm:t>
        <a:bodyPr/>
        <a:lstStyle/>
        <a:p>
          <a:endParaRPr lang="fr-FR"/>
        </a:p>
      </dgm:t>
    </dgm:pt>
    <dgm:pt modelId="{BBCE5509-26DB-1746-9CFE-D3BE1A0CF081}" type="pres">
      <dgm:prSet presAssocID="{D084E4DD-D802-471C-B5D9-7ACED2B67829}" presName="parentText" presStyleLbl="node1" presStyleIdx="0" presStyleCnt="4">
        <dgm:presLayoutVars>
          <dgm:chMax val="0"/>
          <dgm:bulletEnabled val="1"/>
        </dgm:presLayoutVars>
      </dgm:prSet>
      <dgm:spPr/>
      <dgm:t>
        <a:bodyPr/>
        <a:lstStyle/>
        <a:p>
          <a:endParaRPr lang="fr-FR"/>
        </a:p>
      </dgm:t>
    </dgm:pt>
    <dgm:pt modelId="{B97AA5A3-CD0A-3F41-AB2D-4BBCFFAD5C30}" type="pres">
      <dgm:prSet presAssocID="{31CC5BC7-06C2-4AE0-9C23-339A93EF6C3A}" presName="spacer" presStyleCnt="0"/>
      <dgm:spPr/>
    </dgm:pt>
    <dgm:pt modelId="{7102220D-1C3B-9241-8963-1CD1620B9458}" type="pres">
      <dgm:prSet presAssocID="{DF913303-166E-4A00-89F5-2E2ADD70B35A}" presName="parentText" presStyleLbl="node1" presStyleIdx="1" presStyleCnt="4">
        <dgm:presLayoutVars>
          <dgm:chMax val="0"/>
          <dgm:bulletEnabled val="1"/>
        </dgm:presLayoutVars>
      </dgm:prSet>
      <dgm:spPr/>
      <dgm:t>
        <a:bodyPr/>
        <a:lstStyle/>
        <a:p>
          <a:endParaRPr lang="fr-FR"/>
        </a:p>
      </dgm:t>
    </dgm:pt>
    <dgm:pt modelId="{E89492C3-1602-954F-A011-30C30D921509}" type="pres">
      <dgm:prSet presAssocID="{79C3052A-D7CB-4054-8B00-0695167C5937}" presName="spacer" presStyleCnt="0"/>
      <dgm:spPr/>
    </dgm:pt>
    <dgm:pt modelId="{C740845F-FA8F-A74C-977F-5E0FAA576846}" type="pres">
      <dgm:prSet presAssocID="{DBCBCE2D-DFE9-4F22-9144-B2018F1C4201}" presName="parentText" presStyleLbl="node1" presStyleIdx="2" presStyleCnt="4">
        <dgm:presLayoutVars>
          <dgm:chMax val="0"/>
          <dgm:bulletEnabled val="1"/>
        </dgm:presLayoutVars>
      </dgm:prSet>
      <dgm:spPr/>
      <dgm:t>
        <a:bodyPr/>
        <a:lstStyle/>
        <a:p>
          <a:endParaRPr lang="fr-FR"/>
        </a:p>
      </dgm:t>
    </dgm:pt>
    <dgm:pt modelId="{5E15F7A6-C291-E249-87A3-30CDEC84B2D2}" type="pres">
      <dgm:prSet presAssocID="{B53CDD95-5F9D-4ECA-BFB8-BA35BD475FF5}" presName="spacer" presStyleCnt="0"/>
      <dgm:spPr/>
    </dgm:pt>
    <dgm:pt modelId="{DB9F71D7-77AD-0C48-80EA-2DDEAF8967DE}" type="pres">
      <dgm:prSet presAssocID="{48504D69-2755-4387-A35A-1D5E6324AE6A}" presName="parentText" presStyleLbl="node1" presStyleIdx="3" presStyleCnt="4">
        <dgm:presLayoutVars>
          <dgm:chMax val="0"/>
          <dgm:bulletEnabled val="1"/>
        </dgm:presLayoutVars>
      </dgm:prSet>
      <dgm:spPr/>
      <dgm:t>
        <a:bodyPr/>
        <a:lstStyle/>
        <a:p>
          <a:endParaRPr lang="fr-FR"/>
        </a:p>
      </dgm:t>
    </dgm:pt>
  </dgm:ptLst>
  <dgm:cxnLst>
    <dgm:cxn modelId="{7704F77F-D609-4143-A873-38314D0095D2}" srcId="{B9BB5FD7-A627-4DED-BE1B-D23100C9132B}" destId="{DBCBCE2D-DFE9-4F22-9144-B2018F1C4201}" srcOrd="2" destOrd="0" parTransId="{718921A6-3F65-4DAE-AC2D-4159F00DF077}" sibTransId="{B53CDD95-5F9D-4ECA-BFB8-BA35BD475FF5}"/>
    <dgm:cxn modelId="{CCAF706D-F999-462B-93F9-9337BCE6AA3D}" srcId="{B9BB5FD7-A627-4DED-BE1B-D23100C9132B}" destId="{48504D69-2755-4387-A35A-1D5E6324AE6A}" srcOrd="3" destOrd="0" parTransId="{D1F5BCE0-680B-4985-8902-C81C63D0CD1D}" sibTransId="{348DE16C-7A88-4A09-8E35-C884DB4BC928}"/>
    <dgm:cxn modelId="{D6813020-C178-9B47-8EFB-76E17ED2632B}" type="presOf" srcId="{B9BB5FD7-A627-4DED-BE1B-D23100C9132B}" destId="{6C8BACE4-F637-4744-BB16-D7D2572B22CE}" srcOrd="0" destOrd="0" presId="urn:microsoft.com/office/officeart/2005/8/layout/vList2"/>
    <dgm:cxn modelId="{4EB7BDC8-C73F-454D-9CA4-7224C1D966B5}" srcId="{B9BB5FD7-A627-4DED-BE1B-D23100C9132B}" destId="{D084E4DD-D802-471C-B5D9-7ACED2B67829}" srcOrd="0" destOrd="0" parTransId="{01C98411-EA56-47BF-BCA5-FA9729B5B8AC}" sibTransId="{31CC5BC7-06C2-4AE0-9C23-339A93EF6C3A}"/>
    <dgm:cxn modelId="{C8A1632B-A112-4B55-BB22-83DE64E1F491}" srcId="{B9BB5FD7-A627-4DED-BE1B-D23100C9132B}" destId="{DF913303-166E-4A00-89F5-2E2ADD70B35A}" srcOrd="1" destOrd="0" parTransId="{C22215A8-FE7A-4B9E-BF1E-76ABE38BF3AA}" sibTransId="{79C3052A-D7CB-4054-8B00-0695167C5937}"/>
    <dgm:cxn modelId="{6749022A-C9EB-D44B-B43B-F8EACE7983E9}" type="presOf" srcId="{48504D69-2755-4387-A35A-1D5E6324AE6A}" destId="{DB9F71D7-77AD-0C48-80EA-2DDEAF8967DE}" srcOrd="0" destOrd="0" presId="urn:microsoft.com/office/officeart/2005/8/layout/vList2"/>
    <dgm:cxn modelId="{A35493A6-5F5A-B148-89E8-0E33E5F08BD2}" type="presOf" srcId="{DBCBCE2D-DFE9-4F22-9144-B2018F1C4201}" destId="{C740845F-FA8F-A74C-977F-5E0FAA576846}" srcOrd="0" destOrd="0" presId="urn:microsoft.com/office/officeart/2005/8/layout/vList2"/>
    <dgm:cxn modelId="{4F76A08A-9FB0-4844-92DC-CE9291A7976C}" type="presOf" srcId="{D084E4DD-D802-471C-B5D9-7ACED2B67829}" destId="{BBCE5509-26DB-1746-9CFE-D3BE1A0CF081}" srcOrd="0" destOrd="0" presId="urn:microsoft.com/office/officeart/2005/8/layout/vList2"/>
    <dgm:cxn modelId="{DF434AD6-4927-4048-AD89-50F4FBC5DF2F}" type="presOf" srcId="{DF913303-166E-4A00-89F5-2E2ADD70B35A}" destId="{7102220D-1C3B-9241-8963-1CD1620B9458}" srcOrd="0" destOrd="0" presId="urn:microsoft.com/office/officeart/2005/8/layout/vList2"/>
    <dgm:cxn modelId="{EAD62C62-A5A7-C741-87C7-A4A238B6499D}" type="presParOf" srcId="{6C8BACE4-F637-4744-BB16-D7D2572B22CE}" destId="{BBCE5509-26DB-1746-9CFE-D3BE1A0CF081}" srcOrd="0" destOrd="0" presId="urn:microsoft.com/office/officeart/2005/8/layout/vList2"/>
    <dgm:cxn modelId="{B5A06120-9C0D-E140-A66A-EE840B641CA2}" type="presParOf" srcId="{6C8BACE4-F637-4744-BB16-D7D2572B22CE}" destId="{B97AA5A3-CD0A-3F41-AB2D-4BBCFFAD5C30}" srcOrd="1" destOrd="0" presId="urn:microsoft.com/office/officeart/2005/8/layout/vList2"/>
    <dgm:cxn modelId="{8ED060C6-A480-B947-9D1D-3B999F2064D7}" type="presParOf" srcId="{6C8BACE4-F637-4744-BB16-D7D2572B22CE}" destId="{7102220D-1C3B-9241-8963-1CD1620B9458}" srcOrd="2" destOrd="0" presId="urn:microsoft.com/office/officeart/2005/8/layout/vList2"/>
    <dgm:cxn modelId="{C7F39F83-D5C2-0947-B8BE-C440E052F03F}" type="presParOf" srcId="{6C8BACE4-F637-4744-BB16-D7D2572B22CE}" destId="{E89492C3-1602-954F-A011-30C30D921509}" srcOrd="3" destOrd="0" presId="urn:microsoft.com/office/officeart/2005/8/layout/vList2"/>
    <dgm:cxn modelId="{C109B546-8611-F142-A006-BBF08100F2B4}" type="presParOf" srcId="{6C8BACE4-F637-4744-BB16-D7D2572B22CE}" destId="{C740845F-FA8F-A74C-977F-5E0FAA576846}" srcOrd="4" destOrd="0" presId="urn:microsoft.com/office/officeart/2005/8/layout/vList2"/>
    <dgm:cxn modelId="{01A37D1A-B674-4C41-8368-F5A637F1212E}" type="presParOf" srcId="{6C8BACE4-F637-4744-BB16-D7D2572B22CE}" destId="{5E15F7A6-C291-E249-87A3-30CDEC84B2D2}" srcOrd="5" destOrd="0" presId="urn:microsoft.com/office/officeart/2005/8/layout/vList2"/>
    <dgm:cxn modelId="{B9363E32-5E0E-4742-8103-D958A5FDB0BA}" type="presParOf" srcId="{6C8BACE4-F637-4744-BB16-D7D2572B22CE}" destId="{DB9F71D7-77AD-0C48-80EA-2DDEAF8967DE}" srcOrd="6"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7DAA6A4-ABA1-4651-B202-6A544561D58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A15110D-650E-490E-B4F5-23B06340D315}">
      <dgm:prSet/>
      <dgm:spPr/>
      <dgm:t>
        <a:bodyPr/>
        <a:lstStyle/>
        <a:p>
          <a:r>
            <a:rPr lang="fr-FR" b="1" i="0" dirty="0"/>
            <a:t>Expliquer au patient:</a:t>
          </a:r>
          <a:endParaRPr lang="en-US" dirty="0"/>
        </a:p>
      </dgm:t>
    </dgm:pt>
    <dgm:pt modelId="{1BA86D1A-49E2-4BBD-A9F4-203F04416A1E}" type="parTrans" cxnId="{06D91F63-F974-4AE3-AD26-FC44564235EC}">
      <dgm:prSet/>
      <dgm:spPr/>
      <dgm:t>
        <a:bodyPr/>
        <a:lstStyle/>
        <a:p>
          <a:endParaRPr lang="en-US"/>
        </a:p>
      </dgm:t>
    </dgm:pt>
    <dgm:pt modelId="{BF77DA1B-A58C-49C8-A8D7-D63EE11F2922}" type="sibTrans" cxnId="{06D91F63-F974-4AE3-AD26-FC44564235EC}">
      <dgm:prSet/>
      <dgm:spPr/>
      <dgm:t>
        <a:bodyPr/>
        <a:lstStyle/>
        <a:p>
          <a:endParaRPr lang="en-US"/>
        </a:p>
      </dgm:t>
    </dgm:pt>
    <dgm:pt modelId="{A9342B76-7F0D-4F39-AF67-29DA968A24DA}">
      <dgm:prSet/>
      <dgm:spPr/>
      <dgm:t>
        <a:bodyPr/>
        <a:lstStyle/>
        <a:p>
          <a:r>
            <a:rPr lang="fr-FR" b="0" i="0" dirty="0"/>
            <a:t>- L’importance du respect de l’ordonnance.</a:t>
          </a:r>
          <a:endParaRPr lang="en-US" dirty="0"/>
        </a:p>
      </dgm:t>
    </dgm:pt>
    <dgm:pt modelId="{09AF0B5C-BBEE-490F-A186-A8DDF82CFCC7}" type="parTrans" cxnId="{5815872A-E04C-4FCB-BA48-C7AC9B315E4A}">
      <dgm:prSet/>
      <dgm:spPr/>
      <dgm:t>
        <a:bodyPr/>
        <a:lstStyle/>
        <a:p>
          <a:endParaRPr lang="en-US"/>
        </a:p>
      </dgm:t>
    </dgm:pt>
    <dgm:pt modelId="{CE076D90-79F5-4421-B82D-558A2753D4C2}" type="sibTrans" cxnId="{5815872A-E04C-4FCB-BA48-C7AC9B315E4A}">
      <dgm:prSet/>
      <dgm:spPr/>
      <dgm:t>
        <a:bodyPr/>
        <a:lstStyle/>
        <a:p>
          <a:endParaRPr lang="en-US"/>
        </a:p>
      </dgm:t>
    </dgm:pt>
    <dgm:pt modelId="{7FC21A3E-B665-46F0-94AF-E9A1132B8467}">
      <dgm:prSet/>
      <dgm:spPr/>
      <dgm:t>
        <a:bodyPr/>
        <a:lstStyle/>
        <a:p>
          <a:r>
            <a:rPr lang="fr-FR" b="0" i="0" dirty="0"/>
            <a:t>- L’inutilité des antibiotiques pour les infections virales.</a:t>
          </a:r>
          <a:endParaRPr lang="en-US" dirty="0"/>
        </a:p>
      </dgm:t>
    </dgm:pt>
    <dgm:pt modelId="{673FFB97-6110-4BBB-A6D7-45B91853F1AE}" type="parTrans" cxnId="{B82062F7-EE8A-43A9-81DA-5DD3D43DF404}">
      <dgm:prSet/>
      <dgm:spPr/>
      <dgm:t>
        <a:bodyPr/>
        <a:lstStyle/>
        <a:p>
          <a:endParaRPr lang="en-US"/>
        </a:p>
      </dgm:t>
    </dgm:pt>
    <dgm:pt modelId="{E9C45C30-02B0-41DF-8E8C-1A59E55F358C}" type="sibTrans" cxnId="{B82062F7-EE8A-43A9-81DA-5DD3D43DF404}">
      <dgm:prSet/>
      <dgm:spPr/>
      <dgm:t>
        <a:bodyPr/>
        <a:lstStyle/>
        <a:p>
          <a:endParaRPr lang="en-US"/>
        </a:p>
      </dgm:t>
    </dgm:pt>
    <dgm:pt modelId="{2ADC0F03-E2F0-4A14-BB04-2CD91B2E624B}">
      <dgm:prSet/>
      <dgm:spPr/>
      <dgm:t>
        <a:bodyPr/>
        <a:lstStyle/>
        <a:p>
          <a:r>
            <a:rPr lang="fr-FR" b="0" i="0" dirty="0"/>
            <a:t>- Les risques liés à une mauvaise utilisation (effets indésirables, résistances, impact écologique).</a:t>
          </a:r>
          <a:endParaRPr lang="en-US" dirty="0"/>
        </a:p>
      </dgm:t>
    </dgm:pt>
    <dgm:pt modelId="{B6FA576C-0568-400A-98A3-F6F1436BD566}" type="parTrans" cxnId="{63D1270E-9999-48F5-B90D-76B83FEB5E04}">
      <dgm:prSet/>
      <dgm:spPr/>
      <dgm:t>
        <a:bodyPr/>
        <a:lstStyle/>
        <a:p>
          <a:endParaRPr lang="en-US"/>
        </a:p>
      </dgm:t>
    </dgm:pt>
    <dgm:pt modelId="{2FC6FCE5-8D8E-4952-BFFA-63EB95858DBD}" type="sibTrans" cxnId="{63D1270E-9999-48F5-B90D-76B83FEB5E04}">
      <dgm:prSet/>
      <dgm:spPr/>
      <dgm:t>
        <a:bodyPr/>
        <a:lstStyle/>
        <a:p>
          <a:endParaRPr lang="en-US"/>
        </a:p>
      </dgm:t>
    </dgm:pt>
    <dgm:pt modelId="{68EEF5FE-7E89-FB49-939C-A3CCB725EA37}" type="pres">
      <dgm:prSet presAssocID="{F7DAA6A4-ABA1-4651-B202-6A544561D581}" presName="linear" presStyleCnt="0">
        <dgm:presLayoutVars>
          <dgm:animLvl val="lvl"/>
          <dgm:resizeHandles val="exact"/>
        </dgm:presLayoutVars>
      </dgm:prSet>
      <dgm:spPr/>
      <dgm:t>
        <a:bodyPr/>
        <a:lstStyle/>
        <a:p>
          <a:endParaRPr lang="fr-FR"/>
        </a:p>
      </dgm:t>
    </dgm:pt>
    <dgm:pt modelId="{39968C1F-3A6B-D84A-B4A6-3D427A334350}" type="pres">
      <dgm:prSet presAssocID="{7A15110D-650E-490E-B4F5-23B06340D315}" presName="parentText" presStyleLbl="node1" presStyleIdx="0" presStyleCnt="4">
        <dgm:presLayoutVars>
          <dgm:chMax val="0"/>
          <dgm:bulletEnabled val="1"/>
        </dgm:presLayoutVars>
      </dgm:prSet>
      <dgm:spPr/>
      <dgm:t>
        <a:bodyPr/>
        <a:lstStyle/>
        <a:p>
          <a:endParaRPr lang="fr-FR"/>
        </a:p>
      </dgm:t>
    </dgm:pt>
    <dgm:pt modelId="{106177EC-AFB1-4F45-B6B2-406E3B4727F1}" type="pres">
      <dgm:prSet presAssocID="{BF77DA1B-A58C-49C8-A8D7-D63EE11F2922}" presName="spacer" presStyleCnt="0"/>
      <dgm:spPr/>
    </dgm:pt>
    <dgm:pt modelId="{41BFB45C-602E-E04E-AF40-5AA3C3D3A1DC}" type="pres">
      <dgm:prSet presAssocID="{A9342B76-7F0D-4F39-AF67-29DA968A24DA}" presName="parentText" presStyleLbl="node1" presStyleIdx="1" presStyleCnt="4">
        <dgm:presLayoutVars>
          <dgm:chMax val="0"/>
          <dgm:bulletEnabled val="1"/>
        </dgm:presLayoutVars>
      </dgm:prSet>
      <dgm:spPr/>
      <dgm:t>
        <a:bodyPr/>
        <a:lstStyle/>
        <a:p>
          <a:endParaRPr lang="fr-FR"/>
        </a:p>
      </dgm:t>
    </dgm:pt>
    <dgm:pt modelId="{BF0B9112-F565-F244-A513-312A7730489E}" type="pres">
      <dgm:prSet presAssocID="{CE076D90-79F5-4421-B82D-558A2753D4C2}" presName="spacer" presStyleCnt="0"/>
      <dgm:spPr/>
    </dgm:pt>
    <dgm:pt modelId="{245DDDD6-D472-8F46-B08A-E2B2A6D79F35}" type="pres">
      <dgm:prSet presAssocID="{7FC21A3E-B665-46F0-94AF-E9A1132B8467}" presName="parentText" presStyleLbl="node1" presStyleIdx="2" presStyleCnt="4">
        <dgm:presLayoutVars>
          <dgm:chMax val="0"/>
          <dgm:bulletEnabled val="1"/>
        </dgm:presLayoutVars>
      </dgm:prSet>
      <dgm:spPr/>
      <dgm:t>
        <a:bodyPr/>
        <a:lstStyle/>
        <a:p>
          <a:endParaRPr lang="fr-FR"/>
        </a:p>
      </dgm:t>
    </dgm:pt>
    <dgm:pt modelId="{215AC649-ED09-D949-96EF-606183287BED}" type="pres">
      <dgm:prSet presAssocID="{E9C45C30-02B0-41DF-8E8C-1A59E55F358C}" presName="spacer" presStyleCnt="0"/>
      <dgm:spPr/>
    </dgm:pt>
    <dgm:pt modelId="{E8331715-25FC-D94F-A9E0-83C2A3E15215}" type="pres">
      <dgm:prSet presAssocID="{2ADC0F03-E2F0-4A14-BB04-2CD91B2E624B}" presName="parentText" presStyleLbl="node1" presStyleIdx="3" presStyleCnt="4">
        <dgm:presLayoutVars>
          <dgm:chMax val="0"/>
          <dgm:bulletEnabled val="1"/>
        </dgm:presLayoutVars>
      </dgm:prSet>
      <dgm:spPr/>
      <dgm:t>
        <a:bodyPr/>
        <a:lstStyle/>
        <a:p>
          <a:endParaRPr lang="fr-FR"/>
        </a:p>
      </dgm:t>
    </dgm:pt>
  </dgm:ptLst>
  <dgm:cxnLst>
    <dgm:cxn modelId="{B82062F7-EE8A-43A9-81DA-5DD3D43DF404}" srcId="{F7DAA6A4-ABA1-4651-B202-6A544561D581}" destId="{7FC21A3E-B665-46F0-94AF-E9A1132B8467}" srcOrd="2" destOrd="0" parTransId="{673FFB97-6110-4BBB-A6D7-45B91853F1AE}" sibTransId="{E9C45C30-02B0-41DF-8E8C-1A59E55F358C}"/>
    <dgm:cxn modelId="{DE126E8E-B5DE-7640-8855-097E9B3096B1}" type="presOf" srcId="{A9342B76-7F0D-4F39-AF67-29DA968A24DA}" destId="{41BFB45C-602E-E04E-AF40-5AA3C3D3A1DC}" srcOrd="0" destOrd="0" presId="urn:microsoft.com/office/officeart/2005/8/layout/vList2"/>
    <dgm:cxn modelId="{06D91F63-F974-4AE3-AD26-FC44564235EC}" srcId="{F7DAA6A4-ABA1-4651-B202-6A544561D581}" destId="{7A15110D-650E-490E-B4F5-23B06340D315}" srcOrd="0" destOrd="0" parTransId="{1BA86D1A-49E2-4BBD-A9F4-203F04416A1E}" sibTransId="{BF77DA1B-A58C-49C8-A8D7-D63EE11F2922}"/>
    <dgm:cxn modelId="{2263C37C-445C-014C-AF5D-1ED4CE992DC7}" type="presOf" srcId="{F7DAA6A4-ABA1-4651-B202-6A544561D581}" destId="{68EEF5FE-7E89-FB49-939C-A3CCB725EA37}" srcOrd="0" destOrd="0" presId="urn:microsoft.com/office/officeart/2005/8/layout/vList2"/>
    <dgm:cxn modelId="{2029F3ED-5845-624C-8F77-50576D74F0E5}" type="presOf" srcId="{2ADC0F03-E2F0-4A14-BB04-2CD91B2E624B}" destId="{E8331715-25FC-D94F-A9E0-83C2A3E15215}" srcOrd="0" destOrd="0" presId="urn:microsoft.com/office/officeart/2005/8/layout/vList2"/>
    <dgm:cxn modelId="{63D1270E-9999-48F5-B90D-76B83FEB5E04}" srcId="{F7DAA6A4-ABA1-4651-B202-6A544561D581}" destId="{2ADC0F03-E2F0-4A14-BB04-2CD91B2E624B}" srcOrd="3" destOrd="0" parTransId="{B6FA576C-0568-400A-98A3-F6F1436BD566}" sibTransId="{2FC6FCE5-8D8E-4952-BFFA-63EB95858DBD}"/>
    <dgm:cxn modelId="{4AA0BEC3-F5CD-5049-9654-3EB333ED65A6}" type="presOf" srcId="{7A15110D-650E-490E-B4F5-23B06340D315}" destId="{39968C1F-3A6B-D84A-B4A6-3D427A334350}" srcOrd="0" destOrd="0" presId="urn:microsoft.com/office/officeart/2005/8/layout/vList2"/>
    <dgm:cxn modelId="{342F23E0-078F-B243-9BC0-9C35AEC0FD22}" type="presOf" srcId="{7FC21A3E-B665-46F0-94AF-E9A1132B8467}" destId="{245DDDD6-D472-8F46-B08A-E2B2A6D79F35}" srcOrd="0" destOrd="0" presId="urn:microsoft.com/office/officeart/2005/8/layout/vList2"/>
    <dgm:cxn modelId="{5815872A-E04C-4FCB-BA48-C7AC9B315E4A}" srcId="{F7DAA6A4-ABA1-4651-B202-6A544561D581}" destId="{A9342B76-7F0D-4F39-AF67-29DA968A24DA}" srcOrd="1" destOrd="0" parTransId="{09AF0B5C-BBEE-490F-A186-A8DDF82CFCC7}" sibTransId="{CE076D90-79F5-4421-B82D-558A2753D4C2}"/>
    <dgm:cxn modelId="{46A5D973-B457-DB4C-9BB7-9E65A34F6D2E}" type="presParOf" srcId="{68EEF5FE-7E89-FB49-939C-A3CCB725EA37}" destId="{39968C1F-3A6B-D84A-B4A6-3D427A334350}" srcOrd="0" destOrd="0" presId="urn:microsoft.com/office/officeart/2005/8/layout/vList2"/>
    <dgm:cxn modelId="{8150921D-257B-E644-9A67-2AD6AD84EEF4}" type="presParOf" srcId="{68EEF5FE-7E89-FB49-939C-A3CCB725EA37}" destId="{106177EC-AFB1-4F45-B6B2-406E3B4727F1}" srcOrd="1" destOrd="0" presId="urn:microsoft.com/office/officeart/2005/8/layout/vList2"/>
    <dgm:cxn modelId="{EF89CE94-C8AD-8A48-8155-DAEA6EDE45F0}" type="presParOf" srcId="{68EEF5FE-7E89-FB49-939C-A3CCB725EA37}" destId="{41BFB45C-602E-E04E-AF40-5AA3C3D3A1DC}" srcOrd="2" destOrd="0" presId="urn:microsoft.com/office/officeart/2005/8/layout/vList2"/>
    <dgm:cxn modelId="{2FF4C50C-1C3F-C645-8C84-A5AEDBB8EEDB}" type="presParOf" srcId="{68EEF5FE-7E89-FB49-939C-A3CCB725EA37}" destId="{BF0B9112-F565-F244-A513-312A7730489E}" srcOrd="3" destOrd="0" presId="urn:microsoft.com/office/officeart/2005/8/layout/vList2"/>
    <dgm:cxn modelId="{7336BB54-A7C3-3647-A74A-CAF25974EEF6}" type="presParOf" srcId="{68EEF5FE-7E89-FB49-939C-A3CCB725EA37}" destId="{245DDDD6-D472-8F46-B08A-E2B2A6D79F35}" srcOrd="4" destOrd="0" presId="urn:microsoft.com/office/officeart/2005/8/layout/vList2"/>
    <dgm:cxn modelId="{C93215FE-6955-C640-9424-782439BF3271}" type="presParOf" srcId="{68EEF5FE-7E89-FB49-939C-A3CCB725EA37}" destId="{215AC649-ED09-D949-96EF-606183287BED}" srcOrd="5" destOrd="0" presId="urn:microsoft.com/office/officeart/2005/8/layout/vList2"/>
    <dgm:cxn modelId="{FB0D2D69-109A-A44C-8603-FC4295E50A1B}" type="presParOf" srcId="{68EEF5FE-7E89-FB49-939C-A3CCB725EA37}" destId="{E8331715-25FC-D94F-A9E0-83C2A3E15215}" srcOrd="6"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69A79B0-120B-4B08-82F8-1A953513D83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D5292FA-45A9-4AA8-A194-12008624DABD}">
      <dgm:prSet/>
      <dgm:spPr/>
      <dgm:t>
        <a:bodyPr/>
        <a:lstStyle/>
        <a:p>
          <a:r>
            <a:rPr lang="fr-FR" b="1" i="0" dirty="0"/>
            <a:t>Infections respiratoires: </a:t>
          </a:r>
          <a:endParaRPr lang="en-US" dirty="0"/>
        </a:p>
      </dgm:t>
    </dgm:pt>
    <dgm:pt modelId="{AD4A17D9-5125-48CC-95A6-BC4B382022DC}" type="parTrans" cxnId="{4F24E7DE-4B73-4C9A-A50D-7D9C3232F0A8}">
      <dgm:prSet/>
      <dgm:spPr/>
      <dgm:t>
        <a:bodyPr/>
        <a:lstStyle/>
        <a:p>
          <a:endParaRPr lang="en-US"/>
        </a:p>
      </dgm:t>
    </dgm:pt>
    <dgm:pt modelId="{45204762-5A28-4290-BF89-98733A1727AC}" type="sibTrans" cxnId="{4F24E7DE-4B73-4C9A-A50D-7D9C3232F0A8}">
      <dgm:prSet/>
      <dgm:spPr/>
      <dgm:t>
        <a:bodyPr/>
        <a:lstStyle/>
        <a:p>
          <a:endParaRPr lang="en-US"/>
        </a:p>
      </dgm:t>
    </dgm:pt>
    <dgm:pt modelId="{A0E61268-5129-46C8-8DAD-693DD1F09F44}">
      <dgm:prSet/>
      <dgm:spPr/>
      <dgm:t>
        <a:bodyPr/>
        <a:lstStyle/>
        <a:p>
          <a:r>
            <a:rPr lang="fr-FR" b="1" i="0"/>
            <a:t>Bronchite aiguë</a:t>
          </a:r>
          <a:r>
            <a:rPr lang="fr-FR" b="0" i="0"/>
            <a:t> : Majoritairement virale → pas d’antibiotiques sauf si surinfection bactérienne suspectée.</a:t>
          </a:r>
          <a:endParaRPr lang="en-US"/>
        </a:p>
      </dgm:t>
    </dgm:pt>
    <dgm:pt modelId="{D30FA1CF-4DD2-4CF6-9051-80F7CB7F3770}" type="parTrans" cxnId="{D3FEECB2-6419-4E21-8AD8-4FB815125547}">
      <dgm:prSet/>
      <dgm:spPr/>
      <dgm:t>
        <a:bodyPr/>
        <a:lstStyle/>
        <a:p>
          <a:endParaRPr lang="en-US"/>
        </a:p>
      </dgm:t>
    </dgm:pt>
    <dgm:pt modelId="{57F0CEC3-0F9E-4919-A4D9-BF02840BFCCA}" type="sibTrans" cxnId="{D3FEECB2-6419-4E21-8AD8-4FB815125547}">
      <dgm:prSet/>
      <dgm:spPr/>
      <dgm:t>
        <a:bodyPr/>
        <a:lstStyle/>
        <a:p>
          <a:endParaRPr lang="en-US"/>
        </a:p>
      </dgm:t>
    </dgm:pt>
    <dgm:pt modelId="{859BAF11-A9FC-44A9-8AE9-6787C8533B65}">
      <dgm:prSet/>
      <dgm:spPr/>
      <dgm:t>
        <a:bodyPr/>
        <a:lstStyle/>
        <a:p>
          <a:r>
            <a:rPr lang="fr-FR" b="1" i="0"/>
            <a:t>Pneumonie communautaire</a:t>
          </a:r>
          <a:r>
            <a:rPr lang="fr-FR" b="0" i="0"/>
            <a:t> : Amoxicilline en 1ʳᵉ intention (5-7 jours), adaptation si allergie ou terrain à risque.</a:t>
          </a:r>
          <a:endParaRPr lang="en-US"/>
        </a:p>
      </dgm:t>
    </dgm:pt>
    <dgm:pt modelId="{EB36B46F-5E92-4A59-8077-8AFB409A5098}" type="parTrans" cxnId="{83145ECE-27C6-4916-91B8-04CA16924504}">
      <dgm:prSet/>
      <dgm:spPr/>
      <dgm:t>
        <a:bodyPr/>
        <a:lstStyle/>
        <a:p>
          <a:endParaRPr lang="en-US"/>
        </a:p>
      </dgm:t>
    </dgm:pt>
    <dgm:pt modelId="{490175E0-EAB2-4321-9EA1-BE3E60E431D0}" type="sibTrans" cxnId="{83145ECE-27C6-4916-91B8-04CA16924504}">
      <dgm:prSet/>
      <dgm:spPr/>
      <dgm:t>
        <a:bodyPr/>
        <a:lstStyle/>
        <a:p>
          <a:endParaRPr lang="en-US"/>
        </a:p>
      </dgm:t>
    </dgm:pt>
    <dgm:pt modelId="{5C8DAD38-E5B0-A042-93EB-9216A08C9446}" type="pres">
      <dgm:prSet presAssocID="{169A79B0-120B-4B08-82F8-1A953513D83B}" presName="linear" presStyleCnt="0">
        <dgm:presLayoutVars>
          <dgm:animLvl val="lvl"/>
          <dgm:resizeHandles val="exact"/>
        </dgm:presLayoutVars>
      </dgm:prSet>
      <dgm:spPr/>
      <dgm:t>
        <a:bodyPr/>
        <a:lstStyle/>
        <a:p>
          <a:endParaRPr lang="fr-FR"/>
        </a:p>
      </dgm:t>
    </dgm:pt>
    <dgm:pt modelId="{238DB8EB-3284-A649-836F-0D0BD5026B1A}" type="pres">
      <dgm:prSet presAssocID="{9D5292FA-45A9-4AA8-A194-12008624DABD}" presName="parentText" presStyleLbl="node1" presStyleIdx="0" presStyleCnt="3">
        <dgm:presLayoutVars>
          <dgm:chMax val="0"/>
          <dgm:bulletEnabled val="1"/>
        </dgm:presLayoutVars>
      </dgm:prSet>
      <dgm:spPr/>
      <dgm:t>
        <a:bodyPr/>
        <a:lstStyle/>
        <a:p>
          <a:endParaRPr lang="fr-FR"/>
        </a:p>
      </dgm:t>
    </dgm:pt>
    <dgm:pt modelId="{53D88D22-C6B5-BF44-B948-0F43CBAEDC4A}" type="pres">
      <dgm:prSet presAssocID="{45204762-5A28-4290-BF89-98733A1727AC}" presName="spacer" presStyleCnt="0"/>
      <dgm:spPr/>
    </dgm:pt>
    <dgm:pt modelId="{D5855843-406B-0F4C-8E90-B3B0D325BDD2}" type="pres">
      <dgm:prSet presAssocID="{A0E61268-5129-46C8-8DAD-693DD1F09F44}" presName="parentText" presStyleLbl="node1" presStyleIdx="1" presStyleCnt="3">
        <dgm:presLayoutVars>
          <dgm:chMax val="0"/>
          <dgm:bulletEnabled val="1"/>
        </dgm:presLayoutVars>
      </dgm:prSet>
      <dgm:spPr/>
      <dgm:t>
        <a:bodyPr/>
        <a:lstStyle/>
        <a:p>
          <a:endParaRPr lang="fr-FR"/>
        </a:p>
      </dgm:t>
    </dgm:pt>
    <dgm:pt modelId="{56FCB291-7F99-C342-AE28-961336ACCE6E}" type="pres">
      <dgm:prSet presAssocID="{57F0CEC3-0F9E-4919-A4D9-BF02840BFCCA}" presName="spacer" presStyleCnt="0"/>
      <dgm:spPr/>
    </dgm:pt>
    <dgm:pt modelId="{31F241A7-5A36-CC42-BA5A-4DDBCBF7CC8D}" type="pres">
      <dgm:prSet presAssocID="{859BAF11-A9FC-44A9-8AE9-6787C8533B65}" presName="parentText" presStyleLbl="node1" presStyleIdx="2" presStyleCnt="3">
        <dgm:presLayoutVars>
          <dgm:chMax val="0"/>
          <dgm:bulletEnabled val="1"/>
        </dgm:presLayoutVars>
      </dgm:prSet>
      <dgm:spPr/>
      <dgm:t>
        <a:bodyPr/>
        <a:lstStyle/>
        <a:p>
          <a:endParaRPr lang="fr-FR"/>
        </a:p>
      </dgm:t>
    </dgm:pt>
  </dgm:ptLst>
  <dgm:cxnLst>
    <dgm:cxn modelId="{FD5FF125-8257-2D44-A8DA-39F98EB620FF}" type="presOf" srcId="{9D5292FA-45A9-4AA8-A194-12008624DABD}" destId="{238DB8EB-3284-A649-836F-0D0BD5026B1A}" srcOrd="0" destOrd="0" presId="urn:microsoft.com/office/officeart/2005/8/layout/vList2"/>
    <dgm:cxn modelId="{60A94C0D-19AC-FE4A-965D-34C7F29B3FE1}" type="presOf" srcId="{A0E61268-5129-46C8-8DAD-693DD1F09F44}" destId="{D5855843-406B-0F4C-8E90-B3B0D325BDD2}" srcOrd="0" destOrd="0" presId="urn:microsoft.com/office/officeart/2005/8/layout/vList2"/>
    <dgm:cxn modelId="{DEB0E97F-31EE-0948-A2D1-0A8EF587513B}" type="presOf" srcId="{169A79B0-120B-4B08-82F8-1A953513D83B}" destId="{5C8DAD38-E5B0-A042-93EB-9216A08C9446}" srcOrd="0" destOrd="0" presId="urn:microsoft.com/office/officeart/2005/8/layout/vList2"/>
    <dgm:cxn modelId="{D3FEECB2-6419-4E21-8AD8-4FB815125547}" srcId="{169A79B0-120B-4B08-82F8-1A953513D83B}" destId="{A0E61268-5129-46C8-8DAD-693DD1F09F44}" srcOrd="1" destOrd="0" parTransId="{D30FA1CF-4DD2-4CF6-9051-80F7CB7F3770}" sibTransId="{57F0CEC3-0F9E-4919-A4D9-BF02840BFCCA}"/>
    <dgm:cxn modelId="{4F24E7DE-4B73-4C9A-A50D-7D9C3232F0A8}" srcId="{169A79B0-120B-4B08-82F8-1A953513D83B}" destId="{9D5292FA-45A9-4AA8-A194-12008624DABD}" srcOrd="0" destOrd="0" parTransId="{AD4A17D9-5125-48CC-95A6-BC4B382022DC}" sibTransId="{45204762-5A28-4290-BF89-98733A1727AC}"/>
    <dgm:cxn modelId="{E399831D-309E-6142-A02E-21CD618B5255}" type="presOf" srcId="{859BAF11-A9FC-44A9-8AE9-6787C8533B65}" destId="{31F241A7-5A36-CC42-BA5A-4DDBCBF7CC8D}" srcOrd="0" destOrd="0" presId="urn:microsoft.com/office/officeart/2005/8/layout/vList2"/>
    <dgm:cxn modelId="{83145ECE-27C6-4916-91B8-04CA16924504}" srcId="{169A79B0-120B-4B08-82F8-1A953513D83B}" destId="{859BAF11-A9FC-44A9-8AE9-6787C8533B65}" srcOrd="2" destOrd="0" parTransId="{EB36B46F-5E92-4A59-8077-8AFB409A5098}" sibTransId="{490175E0-EAB2-4321-9EA1-BE3E60E431D0}"/>
    <dgm:cxn modelId="{248BB859-693F-2F44-BF9C-B0B7E7D2E2EF}" type="presParOf" srcId="{5C8DAD38-E5B0-A042-93EB-9216A08C9446}" destId="{238DB8EB-3284-A649-836F-0D0BD5026B1A}" srcOrd="0" destOrd="0" presId="urn:microsoft.com/office/officeart/2005/8/layout/vList2"/>
    <dgm:cxn modelId="{C91DF1E0-1493-4548-B2DD-C5AF81A75023}" type="presParOf" srcId="{5C8DAD38-E5B0-A042-93EB-9216A08C9446}" destId="{53D88D22-C6B5-BF44-B948-0F43CBAEDC4A}" srcOrd="1" destOrd="0" presId="urn:microsoft.com/office/officeart/2005/8/layout/vList2"/>
    <dgm:cxn modelId="{FC1F0C2C-B03C-C94C-A98F-6DD1D536F3C3}" type="presParOf" srcId="{5C8DAD38-E5B0-A042-93EB-9216A08C9446}" destId="{D5855843-406B-0F4C-8E90-B3B0D325BDD2}" srcOrd="2" destOrd="0" presId="urn:microsoft.com/office/officeart/2005/8/layout/vList2"/>
    <dgm:cxn modelId="{9138E287-D79F-844E-8D06-D840A3F9F97C}" type="presParOf" srcId="{5C8DAD38-E5B0-A042-93EB-9216A08C9446}" destId="{56FCB291-7F99-C342-AE28-961336ACCE6E}" srcOrd="3" destOrd="0" presId="urn:microsoft.com/office/officeart/2005/8/layout/vList2"/>
    <dgm:cxn modelId="{273B9280-B43A-184E-A818-3D2466DB1753}" type="presParOf" srcId="{5C8DAD38-E5B0-A042-93EB-9216A08C9446}" destId="{31F241A7-5A36-CC42-BA5A-4DDBCBF7CC8D}"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077CB9E-4396-4E61-AAF2-E2476561DE2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BC22797-1060-4159-9EA2-85540DBC7750}">
      <dgm:prSet/>
      <dgm:spPr/>
      <dgm:t>
        <a:bodyPr/>
        <a:lstStyle/>
        <a:p>
          <a:r>
            <a:rPr lang="fr-FR" b="1" i="0" dirty="0"/>
            <a:t>Infections urinaires:</a:t>
          </a:r>
          <a:endParaRPr lang="en-US" dirty="0"/>
        </a:p>
      </dgm:t>
    </dgm:pt>
    <dgm:pt modelId="{7D3B37C3-C772-417C-AE3C-E41094C47F3F}" type="parTrans" cxnId="{54AA099A-21F7-4DF4-A2CA-65A5D6A6C8E8}">
      <dgm:prSet/>
      <dgm:spPr/>
      <dgm:t>
        <a:bodyPr/>
        <a:lstStyle/>
        <a:p>
          <a:endParaRPr lang="en-US"/>
        </a:p>
      </dgm:t>
    </dgm:pt>
    <dgm:pt modelId="{5B8D4163-71FD-454D-9577-FC6507D3FC07}" type="sibTrans" cxnId="{54AA099A-21F7-4DF4-A2CA-65A5D6A6C8E8}">
      <dgm:prSet/>
      <dgm:spPr/>
      <dgm:t>
        <a:bodyPr/>
        <a:lstStyle/>
        <a:p>
          <a:endParaRPr lang="en-US"/>
        </a:p>
      </dgm:t>
    </dgm:pt>
    <dgm:pt modelId="{86D0E020-1C32-4800-9172-ED3E32D233EE}">
      <dgm:prSet/>
      <dgm:spPr/>
      <dgm:t>
        <a:bodyPr/>
        <a:lstStyle/>
        <a:p>
          <a:r>
            <a:rPr lang="fr-FR" b="1" i="0"/>
            <a:t>Cystite simple</a:t>
          </a:r>
          <a:r>
            <a:rPr lang="fr-FR" b="0" i="0"/>
            <a:t> : Fosfomycine-trométamol dose unique en 1ʳᵉ intention.</a:t>
          </a:r>
          <a:endParaRPr lang="en-US"/>
        </a:p>
      </dgm:t>
    </dgm:pt>
    <dgm:pt modelId="{C6B430A8-3E06-4969-91E1-2B8E6646587B}" type="parTrans" cxnId="{A3B48F92-33FE-454E-A68A-DBC1C70D7CE8}">
      <dgm:prSet/>
      <dgm:spPr/>
      <dgm:t>
        <a:bodyPr/>
        <a:lstStyle/>
        <a:p>
          <a:endParaRPr lang="en-US"/>
        </a:p>
      </dgm:t>
    </dgm:pt>
    <dgm:pt modelId="{57FE1FDF-FD61-4121-836A-B8689A3C2986}" type="sibTrans" cxnId="{A3B48F92-33FE-454E-A68A-DBC1C70D7CE8}">
      <dgm:prSet/>
      <dgm:spPr/>
      <dgm:t>
        <a:bodyPr/>
        <a:lstStyle/>
        <a:p>
          <a:endParaRPr lang="en-US"/>
        </a:p>
      </dgm:t>
    </dgm:pt>
    <dgm:pt modelId="{25B6D9D9-EC2F-4C0E-9E96-6A3BE7474306}">
      <dgm:prSet/>
      <dgm:spPr/>
      <dgm:t>
        <a:bodyPr/>
        <a:lstStyle/>
        <a:p>
          <a:r>
            <a:rPr lang="fr-FR" b="1" i="0"/>
            <a:t>Pyélonéphrite</a:t>
          </a:r>
          <a:r>
            <a:rPr lang="fr-FR" b="0" i="0"/>
            <a:t> : Antibiothérapie adaptée selon l’antibiogramme (C3G per os, Fluoroquinolones si terrain à risque).</a:t>
          </a:r>
          <a:endParaRPr lang="en-US"/>
        </a:p>
      </dgm:t>
    </dgm:pt>
    <dgm:pt modelId="{9B9F1EB2-AAE8-460B-8F02-EB79DDBAC3AA}" type="parTrans" cxnId="{954E04FF-F67D-4340-B95D-25670A1D34DE}">
      <dgm:prSet/>
      <dgm:spPr/>
      <dgm:t>
        <a:bodyPr/>
        <a:lstStyle/>
        <a:p>
          <a:endParaRPr lang="en-US"/>
        </a:p>
      </dgm:t>
    </dgm:pt>
    <dgm:pt modelId="{A83524E6-4C36-431D-994A-A4C110AF70F1}" type="sibTrans" cxnId="{954E04FF-F67D-4340-B95D-25670A1D34DE}">
      <dgm:prSet/>
      <dgm:spPr/>
      <dgm:t>
        <a:bodyPr/>
        <a:lstStyle/>
        <a:p>
          <a:endParaRPr lang="en-US"/>
        </a:p>
      </dgm:t>
    </dgm:pt>
    <dgm:pt modelId="{D25971A9-6194-DC4E-84CF-217445BB753A}" type="pres">
      <dgm:prSet presAssocID="{E077CB9E-4396-4E61-AAF2-E2476561DE27}" presName="linear" presStyleCnt="0">
        <dgm:presLayoutVars>
          <dgm:animLvl val="lvl"/>
          <dgm:resizeHandles val="exact"/>
        </dgm:presLayoutVars>
      </dgm:prSet>
      <dgm:spPr/>
      <dgm:t>
        <a:bodyPr/>
        <a:lstStyle/>
        <a:p>
          <a:endParaRPr lang="fr-FR"/>
        </a:p>
      </dgm:t>
    </dgm:pt>
    <dgm:pt modelId="{537FC9D7-A0D6-5446-8B4A-91E3A13039AE}" type="pres">
      <dgm:prSet presAssocID="{2BC22797-1060-4159-9EA2-85540DBC7750}" presName="parentText" presStyleLbl="node1" presStyleIdx="0" presStyleCnt="3">
        <dgm:presLayoutVars>
          <dgm:chMax val="0"/>
          <dgm:bulletEnabled val="1"/>
        </dgm:presLayoutVars>
      </dgm:prSet>
      <dgm:spPr/>
      <dgm:t>
        <a:bodyPr/>
        <a:lstStyle/>
        <a:p>
          <a:endParaRPr lang="fr-FR"/>
        </a:p>
      </dgm:t>
    </dgm:pt>
    <dgm:pt modelId="{110D64C2-22F0-DF40-990F-D9F495A620DA}" type="pres">
      <dgm:prSet presAssocID="{5B8D4163-71FD-454D-9577-FC6507D3FC07}" presName="spacer" presStyleCnt="0"/>
      <dgm:spPr/>
    </dgm:pt>
    <dgm:pt modelId="{406B304C-AA43-C84D-8955-06158FADE9A0}" type="pres">
      <dgm:prSet presAssocID="{86D0E020-1C32-4800-9172-ED3E32D233EE}" presName="parentText" presStyleLbl="node1" presStyleIdx="1" presStyleCnt="3">
        <dgm:presLayoutVars>
          <dgm:chMax val="0"/>
          <dgm:bulletEnabled val="1"/>
        </dgm:presLayoutVars>
      </dgm:prSet>
      <dgm:spPr/>
      <dgm:t>
        <a:bodyPr/>
        <a:lstStyle/>
        <a:p>
          <a:endParaRPr lang="fr-FR"/>
        </a:p>
      </dgm:t>
    </dgm:pt>
    <dgm:pt modelId="{E4411FCE-0706-9C4A-8327-6A46861413B5}" type="pres">
      <dgm:prSet presAssocID="{57FE1FDF-FD61-4121-836A-B8689A3C2986}" presName="spacer" presStyleCnt="0"/>
      <dgm:spPr/>
    </dgm:pt>
    <dgm:pt modelId="{96B50E01-D2AC-004A-8D41-48DCA0DF44BF}" type="pres">
      <dgm:prSet presAssocID="{25B6D9D9-EC2F-4C0E-9E96-6A3BE7474306}" presName="parentText" presStyleLbl="node1" presStyleIdx="2" presStyleCnt="3">
        <dgm:presLayoutVars>
          <dgm:chMax val="0"/>
          <dgm:bulletEnabled val="1"/>
        </dgm:presLayoutVars>
      </dgm:prSet>
      <dgm:spPr/>
      <dgm:t>
        <a:bodyPr/>
        <a:lstStyle/>
        <a:p>
          <a:endParaRPr lang="fr-FR"/>
        </a:p>
      </dgm:t>
    </dgm:pt>
  </dgm:ptLst>
  <dgm:cxnLst>
    <dgm:cxn modelId="{54AA099A-21F7-4DF4-A2CA-65A5D6A6C8E8}" srcId="{E077CB9E-4396-4E61-AAF2-E2476561DE27}" destId="{2BC22797-1060-4159-9EA2-85540DBC7750}" srcOrd="0" destOrd="0" parTransId="{7D3B37C3-C772-417C-AE3C-E41094C47F3F}" sibTransId="{5B8D4163-71FD-454D-9577-FC6507D3FC07}"/>
    <dgm:cxn modelId="{954E04FF-F67D-4340-B95D-25670A1D34DE}" srcId="{E077CB9E-4396-4E61-AAF2-E2476561DE27}" destId="{25B6D9D9-EC2F-4C0E-9E96-6A3BE7474306}" srcOrd="2" destOrd="0" parTransId="{9B9F1EB2-AAE8-460B-8F02-EB79DDBAC3AA}" sibTransId="{A83524E6-4C36-431D-994A-A4C110AF70F1}"/>
    <dgm:cxn modelId="{A1D3ADA4-11F6-8347-968B-CA9FC363D3BF}" type="presOf" srcId="{25B6D9D9-EC2F-4C0E-9E96-6A3BE7474306}" destId="{96B50E01-D2AC-004A-8D41-48DCA0DF44BF}" srcOrd="0" destOrd="0" presId="urn:microsoft.com/office/officeart/2005/8/layout/vList2"/>
    <dgm:cxn modelId="{BE7E47DF-E70C-924A-B181-9124CD821D94}" type="presOf" srcId="{E077CB9E-4396-4E61-AAF2-E2476561DE27}" destId="{D25971A9-6194-DC4E-84CF-217445BB753A}" srcOrd="0" destOrd="0" presId="urn:microsoft.com/office/officeart/2005/8/layout/vList2"/>
    <dgm:cxn modelId="{0130BB02-9D3F-CD4F-BB21-AFB0A285DF12}" type="presOf" srcId="{86D0E020-1C32-4800-9172-ED3E32D233EE}" destId="{406B304C-AA43-C84D-8955-06158FADE9A0}" srcOrd="0" destOrd="0" presId="urn:microsoft.com/office/officeart/2005/8/layout/vList2"/>
    <dgm:cxn modelId="{A3B48F92-33FE-454E-A68A-DBC1C70D7CE8}" srcId="{E077CB9E-4396-4E61-AAF2-E2476561DE27}" destId="{86D0E020-1C32-4800-9172-ED3E32D233EE}" srcOrd="1" destOrd="0" parTransId="{C6B430A8-3E06-4969-91E1-2B8E6646587B}" sibTransId="{57FE1FDF-FD61-4121-836A-B8689A3C2986}"/>
    <dgm:cxn modelId="{4D867BCD-1B6B-EA40-A214-159D139D799B}" type="presOf" srcId="{2BC22797-1060-4159-9EA2-85540DBC7750}" destId="{537FC9D7-A0D6-5446-8B4A-91E3A13039AE}" srcOrd="0" destOrd="0" presId="urn:microsoft.com/office/officeart/2005/8/layout/vList2"/>
    <dgm:cxn modelId="{FA299ECC-869B-B648-B1D6-1EC0A89C4686}" type="presParOf" srcId="{D25971A9-6194-DC4E-84CF-217445BB753A}" destId="{537FC9D7-A0D6-5446-8B4A-91E3A13039AE}" srcOrd="0" destOrd="0" presId="urn:microsoft.com/office/officeart/2005/8/layout/vList2"/>
    <dgm:cxn modelId="{50F8A874-7A82-D54C-AA47-23BF41E8FB0B}" type="presParOf" srcId="{D25971A9-6194-DC4E-84CF-217445BB753A}" destId="{110D64C2-22F0-DF40-990F-D9F495A620DA}" srcOrd="1" destOrd="0" presId="urn:microsoft.com/office/officeart/2005/8/layout/vList2"/>
    <dgm:cxn modelId="{59231B20-7694-6144-B5C4-FFE949A9DD39}" type="presParOf" srcId="{D25971A9-6194-DC4E-84CF-217445BB753A}" destId="{406B304C-AA43-C84D-8955-06158FADE9A0}" srcOrd="2" destOrd="0" presId="urn:microsoft.com/office/officeart/2005/8/layout/vList2"/>
    <dgm:cxn modelId="{868C3E93-B4D8-3A48-B537-DFC758457F28}" type="presParOf" srcId="{D25971A9-6194-DC4E-84CF-217445BB753A}" destId="{E4411FCE-0706-9C4A-8327-6A46861413B5}" srcOrd="3" destOrd="0" presId="urn:microsoft.com/office/officeart/2005/8/layout/vList2"/>
    <dgm:cxn modelId="{DE5E5554-0BE5-944A-9839-BB2E186CBE74}" type="presParOf" srcId="{D25971A9-6194-DC4E-84CF-217445BB753A}" destId="{96B50E01-D2AC-004A-8D41-48DCA0DF44BF}"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A0911DA-3F6A-4D25-9666-CC5F79F1E9D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B0A91D6-B14E-4854-A3AB-64786966EB1C}">
      <dgm:prSet/>
      <dgm:spPr/>
      <dgm:t>
        <a:bodyPr/>
        <a:lstStyle/>
        <a:p>
          <a:r>
            <a:rPr lang="fr-FR" b="1" i="0" dirty="0"/>
            <a:t>Infections cutanées: </a:t>
          </a:r>
          <a:endParaRPr lang="en-US" dirty="0"/>
        </a:p>
      </dgm:t>
    </dgm:pt>
    <dgm:pt modelId="{6A0A282F-53EE-4628-AAAF-5B1A5184A7CA}" type="parTrans" cxnId="{3D0EC861-DA50-4B12-991E-B12E1E09EB52}">
      <dgm:prSet/>
      <dgm:spPr/>
      <dgm:t>
        <a:bodyPr/>
        <a:lstStyle/>
        <a:p>
          <a:endParaRPr lang="en-US"/>
        </a:p>
      </dgm:t>
    </dgm:pt>
    <dgm:pt modelId="{E76D4759-42CC-420C-B410-95406C2FE20A}" type="sibTrans" cxnId="{3D0EC861-DA50-4B12-991E-B12E1E09EB52}">
      <dgm:prSet/>
      <dgm:spPr/>
      <dgm:t>
        <a:bodyPr/>
        <a:lstStyle/>
        <a:p>
          <a:endParaRPr lang="en-US"/>
        </a:p>
      </dgm:t>
    </dgm:pt>
    <dgm:pt modelId="{0B2C65AD-992E-493C-872B-EB724B2D4BB2}">
      <dgm:prSet/>
      <dgm:spPr/>
      <dgm:t>
        <a:bodyPr/>
        <a:lstStyle/>
        <a:p>
          <a:r>
            <a:rPr lang="fr-FR" b="1" i="0"/>
            <a:t>Impétigo</a:t>
          </a:r>
          <a:r>
            <a:rPr lang="fr-FR" b="0" i="0"/>
            <a:t> : Mupirocine locale ou Amoxicilline-acide clavulanique per os si lésions étendues.</a:t>
          </a:r>
          <a:endParaRPr lang="en-US"/>
        </a:p>
      </dgm:t>
    </dgm:pt>
    <dgm:pt modelId="{208AAB7E-2479-425C-B71E-DA4A7E060DE9}" type="parTrans" cxnId="{295D7B18-C877-4FCC-82BC-DB66000929A3}">
      <dgm:prSet/>
      <dgm:spPr/>
      <dgm:t>
        <a:bodyPr/>
        <a:lstStyle/>
        <a:p>
          <a:endParaRPr lang="en-US"/>
        </a:p>
      </dgm:t>
    </dgm:pt>
    <dgm:pt modelId="{14BFA796-CA25-4A07-8BED-E0CE324483D6}" type="sibTrans" cxnId="{295D7B18-C877-4FCC-82BC-DB66000929A3}">
      <dgm:prSet/>
      <dgm:spPr/>
      <dgm:t>
        <a:bodyPr/>
        <a:lstStyle/>
        <a:p>
          <a:endParaRPr lang="en-US"/>
        </a:p>
      </dgm:t>
    </dgm:pt>
    <dgm:pt modelId="{317E3F78-377A-4D93-BFFD-C22CFBEF16C3}">
      <dgm:prSet/>
      <dgm:spPr/>
      <dgm:t>
        <a:bodyPr/>
        <a:lstStyle/>
        <a:p>
          <a:r>
            <a:rPr lang="fr-FR" b="1" i="0"/>
            <a:t>Érysipèle</a:t>
          </a:r>
          <a:r>
            <a:rPr lang="fr-FR" b="0" i="0"/>
            <a:t> : Amoxicilline 10-14 jours en 1ʳᵉ intention.</a:t>
          </a:r>
          <a:endParaRPr lang="en-US"/>
        </a:p>
      </dgm:t>
    </dgm:pt>
    <dgm:pt modelId="{DFD47443-2B03-42EC-B474-C1723D0DE97A}" type="parTrans" cxnId="{9C310E32-680C-4A78-8F60-8954E9AD0C1E}">
      <dgm:prSet/>
      <dgm:spPr/>
      <dgm:t>
        <a:bodyPr/>
        <a:lstStyle/>
        <a:p>
          <a:endParaRPr lang="en-US"/>
        </a:p>
      </dgm:t>
    </dgm:pt>
    <dgm:pt modelId="{A151B7D7-091C-46BF-9695-4F56E854C69E}" type="sibTrans" cxnId="{9C310E32-680C-4A78-8F60-8954E9AD0C1E}">
      <dgm:prSet/>
      <dgm:spPr/>
      <dgm:t>
        <a:bodyPr/>
        <a:lstStyle/>
        <a:p>
          <a:endParaRPr lang="en-US"/>
        </a:p>
      </dgm:t>
    </dgm:pt>
    <dgm:pt modelId="{52B6FFBD-E7E7-4543-B8BD-7F63A66345DB}" type="pres">
      <dgm:prSet presAssocID="{AA0911DA-3F6A-4D25-9666-CC5F79F1E9DE}" presName="linear" presStyleCnt="0">
        <dgm:presLayoutVars>
          <dgm:animLvl val="lvl"/>
          <dgm:resizeHandles val="exact"/>
        </dgm:presLayoutVars>
      </dgm:prSet>
      <dgm:spPr/>
      <dgm:t>
        <a:bodyPr/>
        <a:lstStyle/>
        <a:p>
          <a:endParaRPr lang="fr-FR"/>
        </a:p>
      </dgm:t>
    </dgm:pt>
    <dgm:pt modelId="{156701C3-F84D-354B-92D9-AFE7DEB7CC83}" type="pres">
      <dgm:prSet presAssocID="{AB0A91D6-B14E-4854-A3AB-64786966EB1C}" presName="parentText" presStyleLbl="node1" presStyleIdx="0" presStyleCnt="3">
        <dgm:presLayoutVars>
          <dgm:chMax val="0"/>
          <dgm:bulletEnabled val="1"/>
        </dgm:presLayoutVars>
      </dgm:prSet>
      <dgm:spPr/>
      <dgm:t>
        <a:bodyPr/>
        <a:lstStyle/>
        <a:p>
          <a:endParaRPr lang="fr-FR"/>
        </a:p>
      </dgm:t>
    </dgm:pt>
    <dgm:pt modelId="{3B8E4644-047F-C94A-8267-CD54A5F5A519}" type="pres">
      <dgm:prSet presAssocID="{E76D4759-42CC-420C-B410-95406C2FE20A}" presName="spacer" presStyleCnt="0"/>
      <dgm:spPr/>
    </dgm:pt>
    <dgm:pt modelId="{B3495571-CE99-F14C-863C-CD75C0532891}" type="pres">
      <dgm:prSet presAssocID="{0B2C65AD-992E-493C-872B-EB724B2D4BB2}" presName="parentText" presStyleLbl="node1" presStyleIdx="1" presStyleCnt="3">
        <dgm:presLayoutVars>
          <dgm:chMax val="0"/>
          <dgm:bulletEnabled val="1"/>
        </dgm:presLayoutVars>
      </dgm:prSet>
      <dgm:spPr/>
      <dgm:t>
        <a:bodyPr/>
        <a:lstStyle/>
        <a:p>
          <a:endParaRPr lang="fr-FR"/>
        </a:p>
      </dgm:t>
    </dgm:pt>
    <dgm:pt modelId="{F0988377-453E-E144-BD28-24E65CD844A7}" type="pres">
      <dgm:prSet presAssocID="{14BFA796-CA25-4A07-8BED-E0CE324483D6}" presName="spacer" presStyleCnt="0"/>
      <dgm:spPr/>
    </dgm:pt>
    <dgm:pt modelId="{D6320A18-139A-CF4E-AF08-B7E8005C7B2E}" type="pres">
      <dgm:prSet presAssocID="{317E3F78-377A-4D93-BFFD-C22CFBEF16C3}" presName="parentText" presStyleLbl="node1" presStyleIdx="2" presStyleCnt="3">
        <dgm:presLayoutVars>
          <dgm:chMax val="0"/>
          <dgm:bulletEnabled val="1"/>
        </dgm:presLayoutVars>
      </dgm:prSet>
      <dgm:spPr/>
      <dgm:t>
        <a:bodyPr/>
        <a:lstStyle/>
        <a:p>
          <a:endParaRPr lang="fr-FR"/>
        </a:p>
      </dgm:t>
    </dgm:pt>
  </dgm:ptLst>
  <dgm:cxnLst>
    <dgm:cxn modelId="{1FF3B4FF-A8A1-7647-B92C-2116B3FE5ADD}" type="presOf" srcId="{317E3F78-377A-4D93-BFFD-C22CFBEF16C3}" destId="{D6320A18-139A-CF4E-AF08-B7E8005C7B2E}" srcOrd="0" destOrd="0" presId="urn:microsoft.com/office/officeart/2005/8/layout/vList2"/>
    <dgm:cxn modelId="{E5D90471-B431-4F48-8117-F78602B357DB}" type="presOf" srcId="{AB0A91D6-B14E-4854-A3AB-64786966EB1C}" destId="{156701C3-F84D-354B-92D9-AFE7DEB7CC83}" srcOrd="0" destOrd="0" presId="urn:microsoft.com/office/officeart/2005/8/layout/vList2"/>
    <dgm:cxn modelId="{9C310E32-680C-4A78-8F60-8954E9AD0C1E}" srcId="{AA0911DA-3F6A-4D25-9666-CC5F79F1E9DE}" destId="{317E3F78-377A-4D93-BFFD-C22CFBEF16C3}" srcOrd="2" destOrd="0" parTransId="{DFD47443-2B03-42EC-B474-C1723D0DE97A}" sibTransId="{A151B7D7-091C-46BF-9695-4F56E854C69E}"/>
    <dgm:cxn modelId="{3D0EC861-DA50-4B12-991E-B12E1E09EB52}" srcId="{AA0911DA-3F6A-4D25-9666-CC5F79F1E9DE}" destId="{AB0A91D6-B14E-4854-A3AB-64786966EB1C}" srcOrd="0" destOrd="0" parTransId="{6A0A282F-53EE-4628-AAAF-5B1A5184A7CA}" sibTransId="{E76D4759-42CC-420C-B410-95406C2FE20A}"/>
    <dgm:cxn modelId="{7D51CA3F-1C4E-3149-A9B8-0B3C1E9C2DBF}" type="presOf" srcId="{AA0911DA-3F6A-4D25-9666-CC5F79F1E9DE}" destId="{52B6FFBD-E7E7-4543-B8BD-7F63A66345DB}" srcOrd="0" destOrd="0" presId="urn:microsoft.com/office/officeart/2005/8/layout/vList2"/>
    <dgm:cxn modelId="{2E34680F-541A-5145-8A3E-E92312402D6D}" type="presOf" srcId="{0B2C65AD-992E-493C-872B-EB724B2D4BB2}" destId="{B3495571-CE99-F14C-863C-CD75C0532891}" srcOrd="0" destOrd="0" presId="urn:microsoft.com/office/officeart/2005/8/layout/vList2"/>
    <dgm:cxn modelId="{295D7B18-C877-4FCC-82BC-DB66000929A3}" srcId="{AA0911DA-3F6A-4D25-9666-CC5F79F1E9DE}" destId="{0B2C65AD-992E-493C-872B-EB724B2D4BB2}" srcOrd="1" destOrd="0" parTransId="{208AAB7E-2479-425C-B71E-DA4A7E060DE9}" sibTransId="{14BFA796-CA25-4A07-8BED-E0CE324483D6}"/>
    <dgm:cxn modelId="{44674468-BD38-E34B-9F1C-8643A5D671A0}" type="presParOf" srcId="{52B6FFBD-E7E7-4543-B8BD-7F63A66345DB}" destId="{156701C3-F84D-354B-92D9-AFE7DEB7CC83}" srcOrd="0" destOrd="0" presId="urn:microsoft.com/office/officeart/2005/8/layout/vList2"/>
    <dgm:cxn modelId="{F38A232D-CD96-2B46-AC80-CA9E46B79643}" type="presParOf" srcId="{52B6FFBD-E7E7-4543-B8BD-7F63A66345DB}" destId="{3B8E4644-047F-C94A-8267-CD54A5F5A519}" srcOrd="1" destOrd="0" presId="urn:microsoft.com/office/officeart/2005/8/layout/vList2"/>
    <dgm:cxn modelId="{FAA1E476-6E7A-1F49-B7C4-04A7F81B5F7C}" type="presParOf" srcId="{52B6FFBD-E7E7-4543-B8BD-7F63A66345DB}" destId="{B3495571-CE99-F14C-863C-CD75C0532891}" srcOrd="2" destOrd="0" presId="urn:microsoft.com/office/officeart/2005/8/layout/vList2"/>
    <dgm:cxn modelId="{3B0B5839-045D-054C-8EE3-BA5B913D6F4F}" type="presParOf" srcId="{52B6FFBD-E7E7-4543-B8BD-7F63A66345DB}" destId="{F0988377-453E-E144-BD28-24E65CD844A7}" srcOrd="3" destOrd="0" presId="urn:microsoft.com/office/officeart/2005/8/layout/vList2"/>
    <dgm:cxn modelId="{AB36878D-75F0-974D-A783-A2F1908F9D9F}" type="presParOf" srcId="{52B6FFBD-E7E7-4543-B8BD-7F63A66345DB}" destId="{D6320A18-139A-CF4E-AF08-B7E8005C7B2E}"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915EDEC-C4B7-417B-967C-912F278FD7F5}"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B10F0510-59C8-41F8-9327-8AB806A82896}">
      <dgm:prSet/>
      <dgm:spPr/>
      <dgm:t>
        <a:bodyPr/>
        <a:lstStyle/>
        <a:p>
          <a:r>
            <a:rPr lang="fr-FR" b="1" i="0"/>
            <a:t>Utiliser les tests diagnostics rapides (TDR, bandelettes urinaires)</a:t>
          </a:r>
          <a:endParaRPr lang="en-US"/>
        </a:p>
      </dgm:t>
    </dgm:pt>
    <dgm:pt modelId="{4360CE43-FCDA-4619-B01C-8C30A54A2A47}" type="parTrans" cxnId="{F29DF36D-EBE0-4DD5-AB68-DB53CB909D51}">
      <dgm:prSet/>
      <dgm:spPr/>
      <dgm:t>
        <a:bodyPr/>
        <a:lstStyle/>
        <a:p>
          <a:endParaRPr lang="en-US"/>
        </a:p>
      </dgm:t>
    </dgm:pt>
    <dgm:pt modelId="{C65526D9-677B-4795-917D-D673D041B400}" type="sibTrans" cxnId="{F29DF36D-EBE0-4DD5-AB68-DB53CB909D51}">
      <dgm:prSet/>
      <dgm:spPr/>
      <dgm:t>
        <a:bodyPr/>
        <a:lstStyle/>
        <a:p>
          <a:endParaRPr lang="en-US"/>
        </a:p>
      </dgm:t>
    </dgm:pt>
    <dgm:pt modelId="{51105F77-39EC-45FC-9C03-1E76FF2BE897}">
      <dgm:prSet/>
      <dgm:spPr/>
      <dgm:t>
        <a:bodyPr/>
        <a:lstStyle/>
        <a:p>
          <a:r>
            <a:rPr lang="fr-FR" b="0" i="0"/>
            <a:t>Angine : TDR pour différencier une origine virale/bactérienne.</a:t>
          </a:r>
          <a:endParaRPr lang="en-US"/>
        </a:p>
      </dgm:t>
    </dgm:pt>
    <dgm:pt modelId="{F831CE52-8FAD-4A3D-B1B8-81D7DABA2AB9}" type="parTrans" cxnId="{0932A418-3441-4403-8242-239770D1D5C1}">
      <dgm:prSet/>
      <dgm:spPr/>
      <dgm:t>
        <a:bodyPr/>
        <a:lstStyle/>
        <a:p>
          <a:endParaRPr lang="en-US"/>
        </a:p>
      </dgm:t>
    </dgm:pt>
    <dgm:pt modelId="{965AD098-5D74-4D8A-A997-34DFA2C20902}" type="sibTrans" cxnId="{0932A418-3441-4403-8242-239770D1D5C1}">
      <dgm:prSet/>
      <dgm:spPr/>
      <dgm:t>
        <a:bodyPr/>
        <a:lstStyle/>
        <a:p>
          <a:endParaRPr lang="en-US"/>
        </a:p>
      </dgm:t>
    </dgm:pt>
    <dgm:pt modelId="{4C3917A4-3D3E-46E0-B1CE-4FE4C7F21010}">
      <dgm:prSet/>
      <dgm:spPr/>
      <dgm:t>
        <a:bodyPr/>
        <a:lstStyle/>
        <a:p>
          <a:r>
            <a:rPr lang="fr-FR" b="0" i="0"/>
            <a:t>Infection urinaire : BU pour éviter une antibiothérapie inutile.</a:t>
          </a:r>
          <a:endParaRPr lang="en-US"/>
        </a:p>
      </dgm:t>
    </dgm:pt>
    <dgm:pt modelId="{2631445A-D079-416E-A3B1-D515C60A08E3}" type="parTrans" cxnId="{03557588-D51D-41C3-835E-45ACA2606C36}">
      <dgm:prSet/>
      <dgm:spPr/>
      <dgm:t>
        <a:bodyPr/>
        <a:lstStyle/>
        <a:p>
          <a:endParaRPr lang="en-US"/>
        </a:p>
      </dgm:t>
    </dgm:pt>
    <dgm:pt modelId="{AE3D8D5D-1BE5-43D3-BF43-8A3771A0D5A8}" type="sibTrans" cxnId="{03557588-D51D-41C3-835E-45ACA2606C36}">
      <dgm:prSet/>
      <dgm:spPr/>
      <dgm:t>
        <a:bodyPr/>
        <a:lstStyle/>
        <a:p>
          <a:endParaRPr lang="en-US"/>
        </a:p>
      </dgm:t>
    </dgm:pt>
    <dgm:pt modelId="{788013FF-CC30-5749-819C-18E8A2BF49DD}" type="pres">
      <dgm:prSet presAssocID="{C915EDEC-C4B7-417B-967C-912F278FD7F5}" presName="hierChild1" presStyleCnt="0">
        <dgm:presLayoutVars>
          <dgm:chPref val="1"/>
          <dgm:dir/>
          <dgm:animOne val="branch"/>
          <dgm:animLvl val="lvl"/>
          <dgm:resizeHandles/>
        </dgm:presLayoutVars>
      </dgm:prSet>
      <dgm:spPr/>
      <dgm:t>
        <a:bodyPr/>
        <a:lstStyle/>
        <a:p>
          <a:endParaRPr lang="fr-FR"/>
        </a:p>
      </dgm:t>
    </dgm:pt>
    <dgm:pt modelId="{12DF33E9-2138-4B41-8B35-63000228A6C2}" type="pres">
      <dgm:prSet presAssocID="{B10F0510-59C8-41F8-9327-8AB806A82896}" presName="hierRoot1" presStyleCnt="0"/>
      <dgm:spPr/>
    </dgm:pt>
    <dgm:pt modelId="{5B3F1555-2226-5942-AB6D-83D130E72BE2}" type="pres">
      <dgm:prSet presAssocID="{B10F0510-59C8-41F8-9327-8AB806A82896}" presName="composite" presStyleCnt="0"/>
      <dgm:spPr/>
    </dgm:pt>
    <dgm:pt modelId="{AEE192EF-1B19-9B4E-87C1-32DAD135E4C2}" type="pres">
      <dgm:prSet presAssocID="{B10F0510-59C8-41F8-9327-8AB806A82896}" presName="background" presStyleLbl="node0" presStyleIdx="0" presStyleCnt="3"/>
      <dgm:spPr/>
    </dgm:pt>
    <dgm:pt modelId="{BA77B958-D926-044D-99F9-1D0A67B24E4A}" type="pres">
      <dgm:prSet presAssocID="{B10F0510-59C8-41F8-9327-8AB806A82896}" presName="text" presStyleLbl="fgAcc0" presStyleIdx="0" presStyleCnt="3">
        <dgm:presLayoutVars>
          <dgm:chPref val="3"/>
        </dgm:presLayoutVars>
      </dgm:prSet>
      <dgm:spPr/>
      <dgm:t>
        <a:bodyPr/>
        <a:lstStyle/>
        <a:p>
          <a:endParaRPr lang="fr-FR"/>
        </a:p>
      </dgm:t>
    </dgm:pt>
    <dgm:pt modelId="{D9643AB0-A036-924A-ABAA-D3E7EABBBEF3}" type="pres">
      <dgm:prSet presAssocID="{B10F0510-59C8-41F8-9327-8AB806A82896}" presName="hierChild2" presStyleCnt="0"/>
      <dgm:spPr/>
    </dgm:pt>
    <dgm:pt modelId="{6B8384B6-E7FD-DC4B-B62E-DE8F89CF96C1}" type="pres">
      <dgm:prSet presAssocID="{51105F77-39EC-45FC-9C03-1E76FF2BE897}" presName="hierRoot1" presStyleCnt="0"/>
      <dgm:spPr/>
    </dgm:pt>
    <dgm:pt modelId="{B8907166-F22F-F14A-A3A6-CC19B86512DE}" type="pres">
      <dgm:prSet presAssocID="{51105F77-39EC-45FC-9C03-1E76FF2BE897}" presName="composite" presStyleCnt="0"/>
      <dgm:spPr/>
    </dgm:pt>
    <dgm:pt modelId="{F4AE15CD-1051-1C4B-9E96-6E6654096CE0}" type="pres">
      <dgm:prSet presAssocID="{51105F77-39EC-45FC-9C03-1E76FF2BE897}" presName="background" presStyleLbl="node0" presStyleIdx="1" presStyleCnt="3"/>
      <dgm:spPr/>
    </dgm:pt>
    <dgm:pt modelId="{891A86CD-D71F-5C49-B386-5DE60E583C89}" type="pres">
      <dgm:prSet presAssocID="{51105F77-39EC-45FC-9C03-1E76FF2BE897}" presName="text" presStyleLbl="fgAcc0" presStyleIdx="1" presStyleCnt="3">
        <dgm:presLayoutVars>
          <dgm:chPref val="3"/>
        </dgm:presLayoutVars>
      </dgm:prSet>
      <dgm:spPr/>
      <dgm:t>
        <a:bodyPr/>
        <a:lstStyle/>
        <a:p>
          <a:endParaRPr lang="fr-FR"/>
        </a:p>
      </dgm:t>
    </dgm:pt>
    <dgm:pt modelId="{2A98762C-31D9-A241-A832-6CECAE6A90B9}" type="pres">
      <dgm:prSet presAssocID="{51105F77-39EC-45FC-9C03-1E76FF2BE897}" presName="hierChild2" presStyleCnt="0"/>
      <dgm:spPr/>
    </dgm:pt>
    <dgm:pt modelId="{4C71CA61-7A58-394B-8751-9F93C3896484}" type="pres">
      <dgm:prSet presAssocID="{4C3917A4-3D3E-46E0-B1CE-4FE4C7F21010}" presName="hierRoot1" presStyleCnt="0"/>
      <dgm:spPr/>
    </dgm:pt>
    <dgm:pt modelId="{A2701E20-AB53-4C45-8FC9-F4C89FC33698}" type="pres">
      <dgm:prSet presAssocID="{4C3917A4-3D3E-46E0-B1CE-4FE4C7F21010}" presName="composite" presStyleCnt="0"/>
      <dgm:spPr/>
    </dgm:pt>
    <dgm:pt modelId="{DE6616BA-A373-2A40-BA1A-54591A8BC72F}" type="pres">
      <dgm:prSet presAssocID="{4C3917A4-3D3E-46E0-B1CE-4FE4C7F21010}" presName="background" presStyleLbl="node0" presStyleIdx="2" presStyleCnt="3"/>
      <dgm:spPr/>
    </dgm:pt>
    <dgm:pt modelId="{740E0C57-4BB7-C44C-BEA2-A4DC52C06D8C}" type="pres">
      <dgm:prSet presAssocID="{4C3917A4-3D3E-46E0-B1CE-4FE4C7F21010}" presName="text" presStyleLbl="fgAcc0" presStyleIdx="2" presStyleCnt="3">
        <dgm:presLayoutVars>
          <dgm:chPref val="3"/>
        </dgm:presLayoutVars>
      </dgm:prSet>
      <dgm:spPr/>
      <dgm:t>
        <a:bodyPr/>
        <a:lstStyle/>
        <a:p>
          <a:endParaRPr lang="fr-FR"/>
        </a:p>
      </dgm:t>
    </dgm:pt>
    <dgm:pt modelId="{E56B3FE3-DDC3-A747-A2F1-C89CE4E01916}" type="pres">
      <dgm:prSet presAssocID="{4C3917A4-3D3E-46E0-B1CE-4FE4C7F21010}" presName="hierChild2" presStyleCnt="0"/>
      <dgm:spPr/>
    </dgm:pt>
  </dgm:ptLst>
  <dgm:cxnLst>
    <dgm:cxn modelId="{C5134215-FC61-DE4D-9D10-0D6402956D7D}" type="presOf" srcId="{51105F77-39EC-45FC-9C03-1E76FF2BE897}" destId="{891A86CD-D71F-5C49-B386-5DE60E583C89}" srcOrd="0" destOrd="0" presId="urn:microsoft.com/office/officeart/2005/8/layout/hierarchy1"/>
    <dgm:cxn modelId="{0932A418-3441-4403-8242-239770D1D5C1}" srcId="{C915EDEC-C4B7-417B-967C-912F278FD7F5}" destId="{51105F77-39EC-45FC-9C03-1E76FF2BE897}" srcOrd="1" destOrd="0" parTransId="{F831CE52-8FAD-4A3D-B1B8-81D7DABA2AB9}" sibTransId="{965AD098-5D74-4D8A-A997-34DFA2C20902}"/>
    <dgm:cxn modelId="{962C67D0-C13E-9E49-A66E-265248B59CC1}" type="presOf" srcId="{4C3917A4-3D3E-46E0-B1CE-4FE4C7F21010}" destId="{740E0C57-4BB7-C44C-BEA2-A4DC52C06D8C}" srcOrd="0" destOrd="0" presId="urn:microsoft.com/office/officeart/2005/8/layout/hierarchy1"/>
    <dgm:cxn modelId="{BB42C9BE-E33E-1540-A4A9-7AB8166E0FF7}" type="presOf" srcId="{C915EDEC-C4B7-417B-967C-912F278FD7F5}" destId="{788013FF-CC30-5749-819C-18E8A2BF49DD}" srcOrd="0" destOrd="0" presId="urn:microsoft.com/office/officeart/2005/8/layout/hierarchy1"/>
    <dgm:cxn modelId="{13E03C19-172D-7946-86A7-D8841648251C}" type="presOf" srcId="{B10F0510-59C8-41F8-9327-8AB806A82896}" destId="{BA77B958-D926-044D-99F9-1D0A67B24E4A}" srcOrd="0" destOrd="0" presId="urn:microsoft.com/office/officeart/2005/8/layout/hierarchy1"/>
    <dgm:cxn modelId="{03557588-D51D-41C3-835E-45ACA2606C36}" srcId="{C915EDEC-C4B7-417B-967C-912F278FD7F5}" destId="{4C3917A4-3D3E-46E0-B1CE-4FE4C7F21010}" srcOrd="2" destOrd="0" parTransId="{2631445A-D079-416E-A3B1-D515C60A08E3}" sibTransId="{AE3D8D5D-1BE5-43D3-BF43-8A3771A0D5A8}"/>
    <dgm:cxn modelId="{F29DF36D-EBE0-4DD5-AB68-DB53CB909D51}" srcId="{C915EDEC-C4B7-417B-967C-912F278FD7F5}" destId="{B10F0510-59C8-41F8-9327-8AB806A82896}" srcOrd="0" destOrd="0" parTransId="{4360CE43-FCDA-4619-B01C-8C30A54A2A47}" sibTransId="{C65526D9-677B-4795-917D-D673D041B400}"/>
    <dgm:cxn modelId="{0BFE3BE7-4F15-5646-9811-CCA32D68699D}" type="presParOf" srcId="{788013FF-CC30-5749-819C-18E8A2BF49DD}" destId="{12DF33E9-2138-4B41-8B35-63000228A6C2}" srcOrd="0" destOrd="0" presId="urn:microsoft.com/office/officeart/2005/8/layout/hierarchy1"/>
    <dgm:cxn modelId="{8DBB5736-3252-FA4D-86F2-36D72F401D06}" type="presParOf" srcId="{12DF33E9-2138-4B41-8B35-63000228A6C2}" destId="{5B3F1555-2226-5942-AB6D-83D130E72BE2}" srcOrd="0" destOrd="0" presId="urn:microsoft.com/office/officeart/2005/8/layout/hierarchy1"/>
    <dgm:cxn modelId="{2EC7E372-050F-7A40-8D9D-4AE49CEB513A}" type="presParOf" srcId="{5B3F1555-2226-5942-AB6D-83D130E72BE2}" destId="{AEE192EF-1B19-9B4E-87C1-32DAD135E4C2}" srcOrd="0" destOrd="0" presId="urn:microsoft.com/office/officeart/2005/8/layout/hierarchy1"/>
    <dgm:cxn modelId="{1C9B8ED3-5A5B-7B49-B12E-3149B1EABE99}" type="presParOf" srcId="{5B3F1555-2226-5942-AB6D-83D130E72BE2}" destId="{BA77B958-D926-044D-99F9-1D0A67B24E4A}" srcOrd="1" destOrd="0" presId="urn:microsoft.com/office/officeart/2005/8/layout/hierarchy1"/>
    <dgm:cxn modelId="{0218109C-8AA4-1149-B5AE-454967114495}" type="presParOf" srcId="{12DF33E9-2138-4B41-8B35-63000228A6C2}" destId="{D9643AB0-A036-924A-ABAA-D3E7EABBBEF3}" srcOrd="1" destOrd="0" presId="urn:microsoft.com/office/officeart/2005/8/layout/hierarchy1"/>
    <dgm:cxn modelId="{A83A756B-B4DB-B344-B472-77CDACB805CF}" type="presParOf" srcId="{788013FF-CC30-5749-819C-18E8A2BF49DD}" destId="{6B8384B6-E7FD-DC4B-B62E-DE8F89CF96C1}" srcOrd="1" destOrd="0" presId="urn:microsoft.com/office/officeart/2005/8/layout/hierarchy1"/>
    <dgm:cxn modelId="{82C1E3DA-067A-1145-B3FD-37D9157711BE}" type="presParOf" srcId="{6B8384B6-E7FD-DC4B-B62E-DE8F89CF96C1}" destId="{B8907166-F22F-F14A-A3A6-CC19B86512DE}" srcOrd="0" destOrd="0" presId="urn:microsoft.com/office/officeart/2005/8/layout/hierarchy1"/>
    <dgm:cxn modelId="{C14BD780-B176-8B42-961F-81D393B10916}" type="presParOf" srcId="{B8907166-F22F-F14A-A3A6-CC19B86512DE}" destId="{F4AE15CD-1051-1C4B-9E96-6E6654096CE0}" srcOrd="0" destOrd="0" presId="urn:microsoft.com/office/officeart/2005/8/layout/hierarchy1"/>
    <dgm:cxn modelId="{B689A83C-F0C5-6C4A-8B6B-46A8E44BF1B1}" type="presParOf" srcId="{B8907166-F22F-F14A-A3A6-CC19B86512DE}" destId="{891A86CD-D71F-5C49-B386-5DE60E583C89}" srcOrd="1" destOrd="0" presId="urn:microsoft.com/office/officeart/2005/8/layout/hierarchy1"/>
    <dgm:cxn modelId="{4D68CE0C-BA4A-4746-BD47-230F381349FD}" type="presParOf" srcId="{6B8384B6-E7FD-DC4B-B62E-DE8F89CF96C1}" destId="{2A98762C-31D9-A241-A832-6CECAE6A90B9}" srcOrd="1" destOrd="0" presId="urn:microsoft.com/office/officeart/2005/8/layout/hierarchy1"/>
    <dgm:cxn modelId="{FFC965AB-672D-974E-B946-027187727562}" type="presParOf" srcId="{788013FF-CC30-5749-819C-18E8A2BF49DD}" destId="{4C71CA61-7A58-394B-8751-9F93C3896484}" srcOrd="2" destOrd="0" presId="urn:microsoft.com/office/officeart/2005/8/layout/hierarchy1"/>
    <dgm:cxn modelId="{A36B5C81-BE78-FC41-AF2F-D0BBD94A1CC0}" type="presParOf" srcId="{4C71CA61-7A58-394B-8751-9F93C3896484}" destId="{A2701E20-AB53-4C45-8FC9-F4C89FC33698}" srcOrd="0" destOrd="0" presId="urn:microsoft.com/office/officeart/2005/8/layout/hierarchy1"/>
    <dgm:cxn modelId="{E9E93FC2-8034-8443-AF1F-A779D09DE59A}" type="presParOf" srcId="{A2701E20-AB53-4C45-8FC9-F4C89FC33698}" destId="{DE6616BA-A373-2A40-BA1A-54591A8BC72F}" srcOrd="0" destOrd="0" presId="urn:microsoft.com/office/officeart/2005/8/layout/hierarchy1"/>
    <dgm:cxn modelId="{CEA1392C-681C-3241-8889-AE34F7C2E0D8}" type="presParOf" srcId="{A2701E20-AB53-4C45-8FC9-F4C89FC33698}" destId="{740E0C57-4BB7-C44C-BEA2-A4DC52C06D8C}" srcOrd="1" destOrd="0" presId="urn:microsoft.com/office/officeart/2005/8/layout/hierarchy1"/>
    <dgm:cxn modelId="{493DC7FE-5A5B-7041-BEEE-31567B41743F}" type="presParOf" srcId="{4C71CA61-7A58-394B-8751-9F93C3896484}" destId="{E56B3FE3-DDC3-A747-A2F1-C89CE4E01916}"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6CC267E-719F-4FA8-BE26-D43F354AA83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24F80B5-BF00-4EF7-9D50-17E1756DEF8F}">
      <dgm:prSet/>
      <dgm:spPr/>
      <dgm:t>
        <a:bodyPr/>
        <a:lstStyle/>
        <a:p>
          <a:r>
            <a:rPr lang="fr-FR" b="1" i="0" dirty="0"/>
            <a:t>Retarder la prescription (prescription différée): </a:t>
          </a:r>
          <a:endParaRPr lang="en-US" dirty="0"/>
        </a:p>
      </dgm:t>
    </dgm:pt>
    <dgm:pt modelId="{E1276BF6-E3F1-4E40-9B92-7C068CBD4BA2}" type="parTrans" cxnId="{0E11DA97-EE5A-499B-B7CC-E9FF20F7D0C1}">
      <dgm:prSet/>
      <dgm:spPr/>
      <dgm:t>
        <a:bodyPr/>
        <a:lstStyle/>
        <a:p>
          <a:endParaRPr lang="en-US"/>
        </a:p>
      </dgm:t>
    </dgm:pt>
    <dgm:pt modelId="{06F5DA39-EF8B-4C33-8AB7-B6B5C5D15EA5}" type="sibTrans" cxnId="{0E11DA97-EE5A-499B-B7CC-E9FF20F7D0C1}">
      <dgm:prSet/>
      <dgm:spPr/>
      <dgm:t>
        <a:bodyPr/>
        <a:lstStyle/>
        <a:p>
          <a:endParaRPr lang="en-US"/>
        </a:p>
      </dgm:t>
    </dgm:pt>
    <dgm:pt modelId="{1165B617-69F5-45DA-BD07-0904F64570E0}">
      <dgm:prSet/>
      <dgm:spPr/>
      <dgm:t>
        <a:bodyPr/>
        <a:lstStyle/>
        <a:p>
          <a:r>
            <a:rPr lang="fr-FR" b="0" i="0" dirty="0"/>
            <a:t>Expliquer que l’antibiotique ne sera pris qu’en cas d’aggravation des symptômes.</a:t>
          </a:r>
          <a:endParaRPr lang="en-US" dirty="0"/>
        </a:p>
      </dgm:t>
    </dgm:pt>
    <dgm:pt modelId="{5117D883-3EC2-43B3-9D3B-756123B0FAAC}" type="parTrans" cxnId="{2F5E40A2-4734-4BA9-81DB-5D0670D6483E}">
      <dgm:prSet/>
      <dgm:spPr/>
      <dgm:t>
        <a:bodyPr/>
        <a:lstStyle/>
        <a:p>
          <a:endParaRPr lang="en-US"/>
        </a:p>
      </dgm:t>
    </dgm:pt>
    <dgm:pt modelId="{C5ED73B5-1FB5-4EAB-9B64-DB78B350F834}" type="sibTrans" cxnId="{2F5E40A2-4734-4BA9-81DB-5D0670D6483E}">
      <dgm:prSet/>
      <dgm:spPr/>
      <dgm:t>
        <a:bodyPr/>
        <a:lstStyle/>
        <a:p>
          <a:endParaRPr lang="en-US"/>
        </a:p>
      </dgm:t>
    </dgm:pt>
    <dgm:pt modelId="{306C1A81-36DA-4D23-837D-436FBF477209}">
      <dgm:prSet/>
      <dgm:spPr/>
      <dgm:t>
        <a:bodyPr/>
        <a:lstStyle/>
        <a:p>
          <a:r>
            <a:rPr lang="fr-FR" b="1" i="0" dirty="0"/>
            <a:t>Éduquer les patients: </a:t>
          </a:r>
          <a:endParaRPr lang="en-US" dirty="0"/>
        </a:p>
      </dgm:t>
    </dgm:pt>
    <dgm:pt modelId="{73396C41-96E9-4DC6-9DD5-4253B0BF6D80}" type="parTrans" cxnId="{2737E448-BA5C-456A-9575-C17C898B8B8C}">
      <dgm:prSet/>
      <dgm:spPr/>
      <dgm:t>
        <a:bodyPr/>
        <a:lstStyle/>
        <a:p>
          <a:endParaRPr lang="en-US"/>
        </a:p>
      </dgm:t>
    </dgm:pt>
    <dgm:pt modelId="{37C18B28-142C-4B70-9BA9-A1A816C48FA2}" type="sibTrans" cxnId="{2737E448-BA5C-456A-9575-C17C898B8B8C}">
      <dgm:prSet/>
      <dgm:spPr/>
      <dgm:t>
        <a:bodyPr/>
        <a:lstStyle/>
        <a:p>
          <a:endParaRPr lang="en-US"/>
        </a:p>
      </dgm:t>
    </dgm:pt>
    <dgm:pt modelId="{0D21847E-6C7A-4A17-B707-054927AF5208}">
      <dgm:prSet/>
      <dgm:spPr/>
      <dgm:t>
        <a:bodyPr/>
        <a:lstStyle/>
        <a:p>
          <a:r>
            <a:rPr lang="fr-FR" b="0" i="0" dirty="0"/>
            <a:t>- Sensibilisation sur la distinction virus/bactérie.</a:t>
          </a:r>
          <a:endParaRPr lang="en-US" dirty="0"/>
        </a:p>
      </dgm:t>
    </dgm:pt>
    <dgm:pt modelId="{D3A5E3CD-E877-416F-922A-045E46D3766B}" type="parTrans" cxnId="{D1CCC684-37C8-44DE-A838-A12754C99A88}">
      <dgm:prSet/>
      <dgm:spPr/>
      <dgm:t>
        <a:bodyPr/>
        <a:lstStyle/>
        <a:p>
          <a:endParaRPr lang="en-US"/>
        </a:p>
      </dgm:t>
    </dgm:pt>
    <dgm:pt modelId="{61AAC068-4122-4372-8DF8-A55B0675F743}" type="sibTrans" cxnId="{D1CCC684-37C8-44DE-A838-A12754C99A88}">
      <dgm:prSet/>
      <dgm:spPr/>
      <dgm:t>
        <a:bodyPr/>
        <a:lstStyle/>
        <a:p>
          <a:endParaRPr lang="en-US"/>
        </a:p>
      </dgm:t>
    </dgm:pt>
    <dgm:pt modelId="{562AA965-16E9-4A0F-943E-47E1E9D126C4}">
      <dgm:prSet/>
      <dgm:spPr/>
      <dgm:t>
        <a:bodyPr/>
        <a:lstStyle/>
        <a:p>
          <a:r>
            <a:rPr lang="fr-FR" b="0" i="0" dirty="0"/>
            <a:t>- Promotion des mesures alternatives : antipyrétiques, hydratation, repos.</a:t>
          </a:r>
          <a:endParaRPr lang="en-US" dirty="0"/>
        </a:p>
      </dgm:t>
    </dgm:pt>
    <dgm:pt modelId="{7FF4D90D-CCED-4C74-8BF6-3E064ABFAAA3}" type="parTrans" cxnId="{36EC4649-D27F-454D-B147-F5CADA21C9B2}">
      <dgm:prSet/>
      <dgm:spPr/>
      <dgm:t>
        <a:bodyPr/>
        <a:lstStyle/>
        <a:p>
          <a:endParaRPr lang="en-US"/>
        </a:p>
      </dgm:t>
    </dgm:pt>
    <dgm:pt modelId="{65505405-5B4C-43F2-9A4F-D553E3790542}" type="sibTrans" cxnId="{36EC4649-D27F-454D-B147-F5CADA21C9B2}">
      <dgm:prSet/>
      <dgm:spPr/>
      <dgm:t>
        <a:bodyPr/>
        <a:lstStyle/>
        <a:p>
          <a:endParaRPr lang="en-US"/>
        </a:p>
      </dgm:t>
    </dgm:pt>
    <dgm:pt modelId="{24F2BE2C-9906-F847-98E3-0ADFED7D621E}" type="pres">
      <dgm:prSet presAssocID="{C6CC267E-719F-4FA8-BE26-D43F354AA839}" presName="linear" presStyleCnt="0">
        <dgm:presLayoutVars>
          <dgm:animLvl val="lvl"/>
          <dgm:resizeHandles val="exact"/>
        </dgm:presLayoutVars>
      </dgm:prSet>
      <dgm:spPr/>
      <dgm:t>
        <a:bodyPr/>
        <a:lstStyle/>
        <a:p>
          <a:endParaRPr lang="fr-FR"/>
        </a:p>
      </dgm:t>
    </dgm:pt>
    <dgm:pt modelId="{6ABCF3BA-4AB8-D54E-A4D5-8BBC20170C4C}" type="pres">
      <dgm:prSet presAssocID="{C24F80B5-BF00-4EF7-9D50-17E1756DEF8F}" presName="parentText" presStyleLbl="node1" presStyleIdx="0" presStyleCnt="5">
        <dgm:presLayoutVars>
          <dgm:chMax val="0"/>
          <dgm:bulletEnabled val="1"/>
        </dgm:presLayoutVars>
      </dgm:prSet>
      <dgm:spPr/>
      <dgm:t>
        <a:bodyPr/>
        <a:lstStyle/>
        <a:p>
          <a:endParaRPr lang="fr-FR"/>
        </a:p>
      </dgm:t>
    </dgm:pt>
    <dgm:pt modelId="{B8D0A63B-8941-F545-AFE7-7765DF0F0F3D}" type="pres">
      <dgm:prSet presAssocID="{06F5DA39-EF8B-4C33-8AB7-B6B5C5D15EA5}" presName="spacer" presStyleCnt="0"/>
      <dgm:spPr/>
    </dgm:pt>
    <dgm:pt modelId="{4F557235-21A9-0044-BD7B-EBDB71515412}" type="pres">
      <dgm:prSet presAssocID="{1165B617-69F5-45DA-BD07-0904F64570E0}" presName="parentText" presStyleLbl="node1" presStyleIdx="1" presStyleCnt="5" custLinFactY="-1958" custLinFactNeighborY="-100000">
        <dgm:presLayoutVars>
          <dgm:chMax val="0"/>
          <dgm:bulletEnabled val="1"/>
        </dgm:presLayoutVars>
      </dgm:prSet>
      <dgm:spPr/>
      <dgm:t>
        <a:bodyPr/>
        <a:lstStyle/>
        <a:p>
          <a:endParaRPr lang="fr-FR"/>
        </a:p>
      </dgm:t>
    </dgm:pt>
    <dgm:pt modelId="{BF93F661-ADEF-A44D-A823-D45EFFC04B85}" type="pres">
      <dgm:prSet presAssocID="{C5ED73B5-1FB5-4EAB-9B64-DB78B350F834}" presName="spacer" presStyleCnt="0"/>
      <dgm:spPr/>
    </dgm:pt>
    <dgm:pt modelId="{C19FF839-A4DD-F342-8F44-AD17FC0DFB3F}" type="pres">
      <dgm:prSet presAssocID="{306C1A81-36DA-4D23-837D-436FBF477209}" presName="parentText" presStyleLbl="node1" presStyleIdx="2" presStyleCnt="5" custLinFactY="20301" custLinFactNeighborY="100000">
        <dgm:presLayoutVars>
          <dgm:chMax val="0"/>
          <dgm:bulletEnabled val="1"/>
        </dgm:presLayoutVars>
      </dgm:prSet>
      <dgm:spPr/>
      <dgm:t>
        <a:bodyPr/>
        <a:lstStyle/>
        <a:p>
          <a:endParaRPr lang="fr-FR"/>
        </a:p>
      </dgm:t>
    </dgm:pt>
    <dgm:pt modelId="{841A682D-CD19-DA4E-8DEB-5734DB6ABBBD}" type="pres">
      <dgm:prSet presAssocID="{37C18B28-142C-4B70-9BA9-A1A816C48FA2}" presName="spacer" presStyleCnt="0"/>
      <dgm:spPr/>
    </dgm:pt>
    <dgm:pt modelId="{E798FF1C-38DD-FF49-A423-9022237EF3DA}" type="pres">
      <dgm:prSet presAssocID="{0D21847E-6C7A-4A17-B707-054927AF5208}" presName="parentText" presStyleLbl="node1" presStyleIdx="3" presStyleCnt="5" custLinFactY="10867" custLinFactNeighborY="100000">
        <dgm:presLayoutVars>
          <dgm:chMax val="0"/>
          <dgm:bulletEnabled val="1"/>
        </dgm:presLayoutVars>
      </dgm:prSet>
      <dgm:spPr/>
      <dgm:t>
        <a:bodyPr/>
        <a:lstStyle/>
        <a:p>
          <a:endParaRPr lang="fr-FR"/>
        </a:p>
      </dgm:t>
    </dgm:pt>
    <dgm:pt modelId="{9B61E32E-55A8-0546-A80F-EAC7B8F906D7}" type="pres">
      <dgm:prSet presAssocID="{61AAC068-4122-4372-8DF8-A55B0675F743}" presName="spacer" presStyleCnt="0"/>
      <dgm:spPr/>
    </dgm:pt>
    <dgm:pt modelId="{03BBCB5A-CFE8-2B4E-93BC-68BF92A0A5B6}" type="pres">
      <dgm:prSet presAssocID="{562AA965-16E9-4A0F-943E-47E1E9D126C4}" presName="parentText" presStyleLbl="node1" presStyleIdx="4" presStyleCnt="5" custLinFactY="44516" custLinFactNeighborY="100000">
        <dgm:presLayoutVars>
          <dgm:chMax val="0"/>
          <dgm:bulletEnabled val="1"/>
        </dgm:presLayoutVars>
      </dgm:prSet>
      <dgm:spPr/>
      <dgm:t>
        <a:bodyPr/>
        <a:lstStyle/>
        <a:p>
          <a:endParaRPr lang="fr-FR"/>
        </a:p>
      </dgm:t>
    </dgm:pt>
  </dgm:ptLst>
  <dgm:cxnLst>
    <dgm:cxn modelId="{36EC4649-D27F-454D-B147-F5CADA21C9B2}" srcId="{C6CC267E-719F-4FA8-BE26-D43F354AA839}" destId="{562AA965-16E9-4A0F-943E-47E1E9D126C4}" srcOrd="4" destOrd="0" parTransId="{7FF4D90D-CCED-4C74-8BF6-3E064ABFAAA3}" sibTransId="{65505405-5B4C-43F2-9A4F-D553E3790542}"/>
    <dgm:cxn modelId="{6F6F9ABD-0076-004C-A87C-BC4B0387EBF0}" type="presOf" srcId="{C24F80B5-BF00-4EF7-9D50-17E1756DEF8F}" destId="{6ABCF3BA-4AB8-D54E-A4D5-8BBC20170C4C}" srcOrd="0" destOrd="0" presId="urn:microsoft.com/office/officeart/2005/8/layout/vList2"/>
    <dgm:cxn modelId="{0E11DA97-EE5A-499B-B7CC-E9FF20F7D0C1}" srcId="{C6CC267E-719F-4FA8-BE26-D43F354AA839}" destId="{C24F80B5-BF00-4EF7-9D50-17E1756DEF8F}" srcOrd="0" destOrd="0" parTransId="{E1276BF6-E3F1-4E40-9B92-7C068CBD4BA2}" sibTransId="{06F5DA39-EF8B-4C33-8AB7-B6B5C5D15EA5}"/>
    <dgm:cxn modelId="{55E3B42E-EABC-D849-B9A5-51FB4E9041F5}" type="presOf" srcId="{0D21847E-6C7A-4A17-B707-054927AF5208}" destId="{E798FF1C-38DD-FF49-A423-9022237EF3DA}" srcOrd="0" destOrd="0" presId="urn:microsoft.com/office/officeart/2005/8/layout/vList2"/>
    <dgm:cxn modelId="{2737E448-BA5C-456A-9575-C17C898B8B8C}" srcId="{C6CC267E-719F-4FA8-BE26-D43F354AA839}" destId="{306C1A81-36DA-4D23-837D-436FBF477209}" srcOrd="2" destOrd="0" parTransId="{73396C41-96E9-4DC6-9DD5-4253B0BF6D80}" sibTransId="{37C18B28-142C-4B70-9BA9-A1A816C48FA2}"/>
    <dgm:cxn modelId="{2F5E40A2-4734-4BA9-81DB-5D0670D6483E}" srcId="{C6CC267E-719F-4FA8-BE26-D43F354AA839}" destId="{1165B617-69F5-45DA-BD07-0904F64570E0}" srcOrd="1" destOrd="0" parTransId="{5117D883-3EC2-43B3-9D3B-756123B0FAAC}" sibTransId="{C5ED73B5-1FB5-4EAB-9B64-DB78B350F834}"/>
    <dgm:cxn modelId="{5009D65D-70ED-B242-B15B-6F3AB6A34B5D}" type="presOf" srcId="{562AA965-16E9-4A0F-943E-47E1E9D126C4}" destId="{03BBCB5A-CFE8-2B4E-93BC-68BF92A0A5B6}" srcOrd="0" destOrd="0" presId="urn:microsoft.com/office/officeart/2005/8/layout/vList2"/>
    <dgm:cxn modelId="{D1CCC684-37C8-44DE-A838-A12754C99A88}" srcId="{C6CC267E-719F-4FA8-BE26-D43F354AA839}" destId="{0D21847E-6C7A-4A17-B707-054927AF5208}" srcOrd="3" destOrd="0" parTransId="{D3A5E3CD-E877-416F-922A-045E46D3766B}" sibTransId="{61AAC068-4122-4372-8DF8-A55B0675F743}"/>
    <dgm:cxn modelId="{92A90CC7-EAD4-6F4D-BC79-6B2DFD7CC15E}" type="presOf" srcId="{306C1A81-36DA-4D23-837D-436FBF477209}" destId="{C19FF839-A4DD-F342-8F44-AD17FC0DFB3F}" srcOrd="0" destOrd="0" presId="urn:microsoft.com/office/officeart/2005/8/layout/vList2"/>
    <dgm:cxn modelId="{DA3ABD0C-16FF-8546-97AC-B123099D622C}" type="presOf" srcId="{1165B617-69F5-45DA-BD07-0904F64570E0}" destId="{4F557235-21A9-0044-BD7B-EBDB71515412}" srcOrd="0" destOrd="0" presId="urn:microsoft.com/office/officeart/2005/8/layout/vList2"/>
    <dgm:cxn modelId="{062CBC49-B506-5842-9A24-34264CDCB1F4}" type="presOf" srcId="{C6CC267E-719F-4FA8-BE26-D43F354AA839}" destId="{24F2BE2C-9906-F847-98E3-0ADFED7D621E}" srcOrd="0" destOrd="0" presId="urn:microsoft.com/office/officeart/2005/8/layout/vList2"/>
    <dgm:cxn modelId="{83F8F52D-D680-F24E-B5A4-BA28C6A222D9}" type="presParOf" srcId="{24F2BE2C-9906-F847-98E3-0ADFED7D621E}" destId="{6ABCF3BA-4AB8-D54E-A4D5-8BBC20170C4C}" srcOrd="0" destOrd="0" presId="urn:microsoft.com/office/officeart/2005/8/layout/vList2"/>
    <dgm:cxn modelId="{30BF5ED2-E06F-5F47-9233-EAC4E0B46600}" type="presParOf" srcId="{24F2BE2C-9906-F847-98E3-0ADFED7D621E}" destId="{B8D0A63B-8941-F545-AFE7-7765DF0F0F3D}" srcOrd="1" destOrd="0" presId="urn:microsoft.com/office/officeart/2005/8/layout/vList2"/>
    <dgm:cxn modelId="{9BCF7A67-71FB-2B4B-866B-1BA8FA136597}" type="presParOf" srcId="{24F2BE2C-9906-F847-98E3-0ADFED7D621E}" destId="{4F557235-21A9-0044-BD7B-EBDB71515412}" srcOrd="2" destOrd="0" presId="urn:microsoft.com/office/officeart/2005/8/layout/vList2"/>
    <dgm:cxn modelId="{1563EB85-0FF7-F943-88DB-2A14E9E2ABE0}" type="presParOf" srcId="{24F2BE2C-9906-F847-98E3-0ADFED7D621E}" destId="{BF93F661-ADEF-A44D-A823-D45EFFC04B85}" srcOrd="3" destOrd="0" presId="urn:microsoft.com/office/officeart/2005/8/layout/vList2"/>
    <dgm:cxn modelId="{45DE5544-2025-E14E-9A16-E68E5037C8D5}" type="presParOf" srcId="{24F2BE2C-9906-F847-98E3-0ADFED7D621E}" destId="{C19FF839-A4DD-F342-8F44-AD17FC0DFB3F}" srcOrd="4" destOrd="0" presId="urn:microsoft.com/office/officeart/2005/8/layout/vList2"/>
    <dgm:cxn modelId="{13C9B045-22D8-6040-90BC-CB224BE9AC7B}" type="presParOf" srcId="{24F2BE2C-9906-F847-98E3-0ADFED7D621E}" destId="{841A682D-CD19-DA4E-8DEB-5734DB6ABBBD}" srcOrd="5" destOrd="0" presId="urn:microsoft.com/office/officeart/2005/8/layout/vList2"/>
    <dgm:cxn modelId="{E4335682-2D75-CE45-939E-692E32E9A649}" type="presParOf" srcId="{24F2BE2C-9906-F847-98E3-0ADFED7D621E}" destId="{E798FF1C-38DD-FF49-A423-9022237EF3DA}" srcOrd="6" destOrd="0" presId="urn:microsoft.com/office/officeart/2005/8/layout/vList2"/>
    <dgm:cxn modelId="{94177322-02CB-874C-9044-A640947E6820}" type="presParOf" srcId="{24F2BE2C-9906-F847-98E3-0ADFED7D621E}" destId="{9B61E32E-55A8-0546-A80F-EAC7B8F906D7}" srcOrd="7" destOrd="0" presId="urn:microsoft.com/office/officeart/2005/8/layout/vList2"/>
    <dgm:cxn modelId="{491F527D-38D5-D346-A6AF-6BDED338A056}" type="presParOf" srcId="{24F2BE2C-9906-F847-98E3-0ADFED7D621E}" destId="{03BBCB5A-CFE8-2B4E-93BC-68BF92A0A5B6}" srcOrd="8"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96A4E93-27C1-465E-96EF-C4D62C8C51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D23932A-5976-244A-98CC-0C8A3449FEBB}">
      <dgm:prSet custT="1"/>
      <dgm:spPr/>
      <dgm:t>
        <a:bodyPr/>
        <a:lstStyle/>
        <a:p>
          <a:pPr>
            <a:buNone/>
          </a:pPr>
          <a:r>
            <a:rPr lang="fr-FR" sz="2500" b="0" i="1" dirty="0"/>
            <a:t>"</a:t>
          </a:r>
          <a:r>
            <a:rPr lang="fr-FR" sz="2000" b="0" i="1" dirty="0"/>
            <a:t>En tant que médecin généraliste, j’ai souvent été confronté à des situations où la pression des patients ou l’incertitude diagnostique pouvait conduire à des prescriptions inutiles. Par exemple, lors d’épidémies de bronchites virales, il est crucial de résister à la tentation de prescrire des antibiotiques ‘par précaution’. La clé est d’expliquer clairement aux patients pourquoi un antibiotique n’est pas nécessaire pour un simple rhume, tout en rassurant sur les alternatives (paracétamol, hydratation, surveillance)."</a:t>
          </a:r>
          <a:endParaRPr lang="fr-FR" sz="2000" dirty="0"/>
        </a:p>
      </dgm:t>
    </dgm:pt>
    <dgm:pt modelId="{EAA16C93-071C-C244-9CFF-E83D6105EBC6}" type="parTrans" cxnId="{985FC9D2-3BC4-574A-ADE2-DCD3E0EA42DE}">
      <dgm:prSet/>
      <dgm:spPr/>
      <dgm:t>
        <a:bodyPr/>
        <a:lstStyle/>
        <a:p>
          <a:endParaRPr lang="fr-FR"/>
        </a:p>
      </dgm:t>
    </dgm:pt>
    <dgm:pt modelId="{8144EEC1-306D-514B-A8CB-1CDA0E824DD5}" type="sibTrans" cxnId="{985FC9D2-3BC4-574A-ADE2-DCD3E0EA42DE}">
      <dgm:prSet/>
      <dgm:spPr/>
      <dgm:t>
        <a:bodyPr/>
        <a:lstStyle/>
        <a:p>
          <a:endParaRPr lang="fr-FR"/>
        </a:p>
      </dgm:t>
    </dgm:pt>
    <dgm:pt modelId="{301903CD-AA57-0746-AADF-00D963044605}" type="pres">
      <dgm:prSet presAssocID="{496A4E93-27C1-465E-96EF-C4D62C8C51D2}" presName="linear" presStyleCnt="0">
        <dgm:presLayoutVars>
          <dgm:animLvl val="lvl"/>
          <dgm:resizeHandles val="exact"/>
        </dgm:presLayoutVars>
      </dgm:prSet>
      <dgm:spPr/>
      <dgm:t>
        <a:bodyPr/>
        <a:lstStyle/>
        <a:p>
          <a:endParaRPr lang="fr-FR"/>
        </a:p>
      </dgm:t>
    </dgm:pt>
    <dgm:pt modelId="{D84B5F42-CFAF-B247-A586-21C4C37C696A}" type="pres">
      <dgm:prSet presAssocID="{7D23932A-5976-244A-98CC-0C8A3449FEBB}" presName="parentText" presStyleLbl="node1" presStyleIdx="0" presStyleCnt="1" custLinFactNeighborY="33446">
        <dgm:presLayoutVars>
          <dgm:chMax val="0"/>
          <dgm:bulletEnabled val="1"/>
        </dgm:presLayoutVars>
      </dgm:prSet>
      <dgm:spPr/>
      <dgm:t>
        <a:bodyPr/>
        <a:lstStyle/>
        <a:p>
          <a:endParaRPr lang="fr-FR"/>
        </a:p>
      </dgm:t>
    </dgm:pt>
  </dgm:ptLst>
  <dgm:cxnLst>
    <dgm:cxn modelId="{D0BBF8C3-010A-E742-A896-D75AA64C1B4F}" type="presOf" srcId="{496A4E93-27C1-465E-96EF-C4D62C8C51D2}" destId="{301903CD-AA57-0746-AADF-00D963044605}" srcOrd="0" destOrd="0" presId="urn:microsoft.com/office/officeart/2005/8/layout/vList2"/>
    <dgm:cxn modelId="{985FC9D2-3BC4-574A-ADE2-DCD3E0EA42DE}" srcId="{496A4E93-27C1-465E-96EF-C4D62C8C51D2}" destId="{7D23932A-5976-244A-98CC-0C8A3449FEBB}" srcOrd="0" destOrd="0" parTransId="{EAA16C93-071C-C244-9CFF-E83D6105EBC6}" sibTransId="{8144EEC1-306D-514B-A8CB-1CDA0E824DD5}"/>
    <dgm:cxn modelId="{35705A30-924E-394E-9EA7-D105CE0087EB}" type="presOf" srcId="{7D23932A-5976-244A-98CC-0C8A3449FEBB}" destId="{D84B5F42-CFAF-B247-A586-21C4C37C696A}" srcOrd="0" destOrd="0" presId="urn:microsoft.com/office/officeart/2005/8/layout/vList2"/>
    <dgm:cxn modelId="{9CA558E0-87FC-1C40-9315-F196120F986F}" type="presParOf" srcId="{301903CD-AA57-0746-AADF-00D963044605}" destId="{D84B5F42-CFAF-B247-A586-21C4C37C696A}"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517F07-F77B-4F02-AE82-C012BE97EEAC}"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6695D4AA-8EEA-4BEC-91A5-1DE7FF31C0CA}">
      <dgm:prSet/>
      <dgm:spPr/>
      <dgm:t>
        <a:bodyPr/>
        <a:lstStyle/>
        <a:p>
          <a:r>
            <a:rPr lang="fr-FR"/>
            <a:t>Article 49 (hygiène et prophylaxie) (article R.4127-49 du code de la santé publique)</a:t>
          </a:r>
          <a:br>
            <a:rPr lang="fr-FR"/>
          </a:br>
          <a:r>
            <a:rPr lang="fr-FR"/>
            <a:t/>
          </a:r>
          <a:br>
            <a:rPr lang="fr-FR"/>
          </a:br>
          <a:r>
            <a:rPr lang="fr-FR" b="0"/>
            <a:t>«</a:t>
          </a:r>
          <a:r>
            <a:rPr lang="fr-FR"/>
            <a:t> </a:t>
          </a:r>
          <a:r>
            <a:rPr lang="fr-FR" b="0" i="1"/>
            <a:t>Le médecin appelé à donner ses soins dans une famille ou une collectivité doit tout mettre en oeuvre pour obtenir le respect des règles d'hygiène et de prophylaxie.</a:t>
          </a:r>
          <a:br>
            <a:rPr lang="fr-FR" b="0" i="1"/>
          </a:br>
          <a:r>
            <a:rPr lang="fr-FR" b="0" i="1"/>
            <a:t>Il doit informer le patient de ses responsabilités et devoirs vis-à-vis de lui-même et des tiers ainsi que des précautions qu'il doit prendre. »</a:t>
          </a:r>
          <a:endParaRPr lang="en-US"/>
        </a:p>
      </dgm:t>
    </dgm:pt>
    <dgm:pt modelId="{31575CDA-30F4-4CA6-AC30-6BAB981F413F}" type="parTrans" cxnId="{F577E596-DC2D-4C24-9F7F-E462B6F71748}">
      <dgm:prSet/>
      <dgm:spPr/>
      <dgm:t>
        <a:bodyPr/>
        <a:lstStyle/>
        <a:p>
          <a:endParaRPr lang="en-US"/>
        </a:p>
      </dgm:t>
    </dgm:pt>
    <dgm:pt modelId="{B0558971-5622-46BE-A028-D94C50A37687}" type="sibTrans" cxnId="{F577E596-DC2D-4C24-9F7F-E462B6F71748}">
      <dgm:prSet/>
      <dgm:spPr/>
      <dgm:t>
        <a:bodyPr/>
        <a:lstStyle/>
        <a:p>
          <a:endParaRPr lang="en-US"/>
        </a:p>
      </dgm:t>
    </dgm:pt>
    <dgm:pt modelId="{2345B9DF-2927-411D-A077-99D31320C75A}">
      <dgm:prSet/>
      <dgm:spPr/>
      <dgm:t>
        <a:bodyPr/>
        <a:lstStyle/>
        <a:p>
          <a:r>
            <a:rPr lang="fr-FR"/>
            <a:t>Article 71 (article R.4127-71 du code de la santé publique)</a:t>
          </a:r>
          <a:br>
            <a:rPr lang="fr-FR"/>
          </a:br>
          <a:r>
            <a:rPr lang="fr-FR"/>
            <a:t/>
          </a:r>
          <a:br>
            <a:rPr lang="fr-FR"/>
          </a:br>
          <a:r>
            <a:rPr lang="fr-FR" b="0"/>
            <a:t>«</a:t>
          </a:r>
          <a:r>
            <a:rPr lang="fr-FR"/>
            <a:t> </a:t>
          </a:r>
          <a:r>
            <a:rPr lang="fr-FR" b="0" i="1"/>
            <a:t>Le médecin doit disposer, au lieu de son exercice professionnel, d'une installation convenable, de locaux adéquats pour permettre le respect du secret professionnel et de moyens techniques suffisants en rapport avec la nature des actes qu'il pratique ou de la population qu'il prend en charge. Il doit notamment veiller à la stérilisation et à la décontamination des dispositifs médicaux qu'il utilise et à l'élimination des déchets médicaux selon les procédures réglementaires… »</a:t>
          </a:r>
          <a:endParaRPr lang="en-US"/>
        </a:p>
      </dgm:t>
    </dgm:pt>
    <dgm:pt modelId="{A0EC7719-AC9B-403B-A686-179473CC2864}" type="parTrans" cxnId="{1EB8BE53-2159-4DE9-90A9-631619439840}">
      <dgm:prSet/>
      <dgm:spPr/>
      <dgm:t>
        <a:bodyPr/>
        <a:lstStyle/>
        <a:p>
          <a:endParaRPr lang="en-US"/>
        </a:p>
      </dgm:t>
    </dgm:pt>
    <dgm:pt modelId="{C5EC9455-0BA2-409A-BE39-2DA132FEAA1A}" type="sibTrans" cxnId="{1EB8BE53-2159-4DE9-90A9-631619439840}">
      <dgm:prSet/>
      <dgm:spPr/>
      <dgm:t>
        <a:bodyPr/>
        <a:lstStyle/>
        <a:p>
          <a:endParaRPr lang="en-US"/>
        </a:p>
      </dgm:t>
    </dgm:pt>
    <dgm:pt modelId="{6743D0FC-4CA0-EA46-9359-85E1D87D6F40}" type="pres">
      <dgm:prSet presAssocID="{EA517F07-F77B-4F02-AE82-C012BE97EEAC}" presName="hierChild1" presStyleCnt="0">
        <dgm:presLayoutVars>
          <dgm:chPref val="1"/>
          <dgm:dir/>
          <dgm:animOne val="branch"/>
          <dgm:animLvl val="lvl"/>
          <dgm:resizeHandles/>
        </dgm:presLayoutVars>
      </dgm:prSet>
      <dgm:spPr/>
      <dgm:t>
        <a:bodyPr/>
        <a:lstStyle/>
        <a:p>
          <a:endParaRPr lang="fr-FR"/>
        </a:p>
      </dgm:t>
    </dgm:pt>
    <dgm:pt modelId="{9953209E-F13A-FB40-8B20-F68D811BC91E}" type="pres">
      <dgm:prSet presAssocID="{6695D4AA-8EEA-4BEC-91A5-1DE7FF31C0CA}" presName="hierRoot1" presStyleCnt="0"/>
      <dgm:spPr/>
    </dgm:pt>
    <dgm:pt modelId="{A7581BBF-006E-054E-927D-C30F1662A046}" type="pres">
      <dgm:prSet presAssocID="{6695D4AA-8EEA-4BEC-91A5-1DE7FF31C0CA}" presName="composite" presStyleCnt="0"/>
      <dgm:spPr/>
    </dgm:pt>
    <dgm:pt modelId="{3D4F48BF-A64A-D44A-A1F9-6A4861FFBE3E}" type="pres">
      <dgm:prSet presAssocID="{6695D4AA-8EEA-4BEC-91A5-1DE7FF31C0CA}" presName="background" presStyleLbl="node0" presStyleIdx="0" presStyleCnt="2"/>
      <dgm:spPr/>
    </dgm:pt>
    <dgm:pt modelId="{44327AAD-2E41-5742-AC50-1ADEAF57ED03}" type="pres">
      <dgm:prSet presAssocID="{6695D4AA-8EEA-4BEC-91A5-1DE7FF31C0CA}" presName="text" presStyleLbl="fgAcc0" presStyleIdx="0" presStyleCnt="2">
        <dgm:presLayoutVars>
          <dgm:chPref val="3"/>
        </dgm:presLayoutVars>
      </dgm:prSet>
      <dgm:spPr/>
      <dgm:t>
        <a:bodyPr/>
        <a:lstStyle/>
        <a:p>
          <a:endParaRPr lang="fr-FR"/>
        </a:p>
      </dgm:t>
    </dgm:pt>
    <dgm:pt modelId="{17E49E4C-9FF4-2D4C-94BD-E753D2D84684}" type="pres">
      <dgm:prSet presAssocID="{6695D4AA-8EEA-4BEC-91A5-1DE7FF31C0CA}" presName="hierChild2" presStyleCnt="0"/>
      <dgm:spPr/>
    </dgm:pt>
    <dgm:pt modelId="{AD02BC88-1FAE-FA4C-93B3-85D8B0FF81A6}" type="pres">
      <dgm:prSet presAssocID="{2345B9DF-2927-411D-A077-99D31320C75A}" presName="hierRoot1" presStyleCnt="0"/>
      <dgm:spPr/>
    </dgm:pt>
    <dgm:pt modelId="{C42B83DE-97B0-EB4F-88D0-B8A8A73644FD}" type="pres">
      <dgm:prSet presAssocID="{2345B9DF-2927-411D-A077-99D31320C75A}" presName="composite" presStyleCnt="0"/>
      <dgm:spPr/>
    </dgm:pt>
    <dgm:pt modelId="{BD1F8DE2-D30F-3048-9FB6-3B265DBEBE42}" type="pres">
      <dgm:prSet presAssocID="{2345B9DF-2927-411D-A077-99D31320C75A}" presName="background" presStyleLbl="node0" presStyleIdx="1" presStyleCnt="2"/>
      <dgm:spPr/>
    </dgm:pt>
    <dgm:pt modelId="{CE458409-0136-B44D-8C0B-915E0FAF59A9}" type="pres">
      <dgm:prSet presAssocID="{2345B9DF-2927-411D-A077-99D31320C75A}" presName="text" presStyleLbl="fgAcc0" presStyleIdx="1" presStyleCnt="2">
        <dgm:presLayoutVars>
          <dgm:chPref val="3"/>
        </dgm:presLayoutVars>
      </dgm:prSet>
      <dgm:spPr/>
      <dgm:t>
        <a:bodyPr/>
        <a:lstStyle/>
        <a:p>
          <a:endParaRPr lang="fr-FR"/>
        </a:p>
      </dgm:t>
    </dgm:pt>
    <dgm:pt modelId="{A050EEFF-E9CC-7C45-BAE0-BED50A22A52C}" type="pres">
      <dgm:prSet presAssocID="{2345B9DF-2927-411D-A077-99D31320C75A}" presName="hierChild2" presStyleCnt="0"/>
      <dgm:spPr/>
    </dgm:pt>
  </dgm:ptLst>
  <dgm:cxnLst>
    <dgm:cxn modelId="{93913DFD-28EF-F340-9AE3-602136B4E549}" type="presOf" srcId="{6695D4AA-8EEA-4BEC-91A5-1DE7FF31C0CA}" destId="{44327AAD-2E41-5742-AC50-1ADEAF57ED03}" srcOrd="0" destOrd="0" presId="urn:microsoft.com/office/officeart/2005/8/layout/hierarchy1"/>
    <dgm:cxn modelId="{52E91408-D048-B147-96D1-09AFDFB3A3D4}" type="presOf" srcId="{EA517F07-F77B-4F02-AE82-C012BE97EEAC}" destId="{6743D0FC-4CA0-EA46-9359-85E1D87D6F40}" srcOrd="0" destOrd="0" presId="urn:microsoft.com/office/officeart/2005/8/layout/hierarchy1"/>
    <dgm:cxn modelId="{F577E596-DC2D-4C24-9F7F-E462B6F71748}" srcId="{EA517F07-F77B-4F02-AE82-C012BE97EEAC}" destId="{6695D4AA-8EEA-4BEC-91A5-1DE7FF31C0CA}" srcOrd="0" destOrd="0" parTransId="{31575CDA-30F4-4CA6-AC30-6BAB981F413F}" sibTransId="{B0558971-5622-46BE-A028-D94C50A37687}"/>
    <dgm:cxn modelId="{5D099C68-753F-DD4E-99E7-7C0ABFF2E005}" type="presOf" srcId="{2345B9DF-2927-411D-A077-99D31320C75A}" destId="{CE458409-0136-B44D-8C0B-915E0FAF59A9}" srcOrd="0" destOrd="0" presId="urn:microsoft.com/office/officeart/2005/8/layout/hierarchy1"/>
    <dgm:cxn modelId="{1EB8BE53-2159-4DE9-90A9-631619439840}" srcId="{EA517F07-F77B-4F02-AE82-C012BE97EEAC}" destId="{2345B9DF-2927-411D-A077-99D31320C75A}" srcOrd="1" destOrd="0" parTransId="{A0EC7719-AC9B-403B-A686-179473CC2864}" sibTransId="{C5EC9455-0BA2-409A-BE39-2DA132FEAA1A}"/>
    <dgm:cxn modelId="{62BF7758-4C5C-2A46-A7EB-17B7468AE18A}" type="presParOf" srcId="{6743D0FC-4CA0-EA46-9359-85E1D87D6F40}" destId="{9953209E-F13A-FB40-8B20-F68D811BC91E}" srcOrd="0" destOrd="0" presId="urn:microsoft.com/office/officeart/2005/8/layout/hierarchy1"/>
    <dgm:cxn modelId="{A67AC00F-E710-3840-BD39-D2A62117D1B0}" type="presParOf" srcId="{9953209E-F13A-FB40-8B20-F68D811BC91E}" destId="{A7581BBF-006E-054E-927D-C30F1662A046}" srcOrd="0" destOrd="0" presId="urn:microsoft.com/office/officeart/2005/8/layout/hierarchy1"/>
    <dgm:cxn modelId="{0ACE6C9A-5975-BF4B-B8D9-3077A75CF4B6}" type="presParOf" srcId="{A7581BBF-006E-054E-927D-C30F1662A046}" destId="{3D4F48BF-A64A-D44A-A1F9-6A4861FFBE3E}" srcOrd="0" destOrd="0" presId="urn:microsoft.com/office/officeart/2005/8/layout/hierarchy1"/>
    <dgm:cxn modelId="{3C23ADA7-F24E-3747-B925-FD764DC9DE1C}" type="presParOf" srcId="{A7581BBF-006E-054E-927D-C30F1662A046}" destId="{44327AAD-2E41-5742-AC50-1ADEAF57ED03}" srcOrd="1" destOrd="0" presId="urn:microsoft.com/office/officeart/2005/8/layout/hierarchy1"/>
    <dgm:cxn modelId="{FDC5B006-40F0-9847-A410-1FEB780F0341}" type="presParOf" srcId="{9953209E-F13A-FB40-8B20-F68D811BC91E}" destId="{17E49E4C-9FF4-2D4C-94BD-E753D2D84684}" srcOrd="1" destOrd="0" presId="urn:microsoft.com/office/officeart/2005/8/layout/hierarchy1"/>
    <dgm:cxn modelId="{85AC0778-54D2-B242-888F-032BAD18E966}" type="presParOf" srcId="{6743D0FC-4CA0-EA46-9359-85E1D87D6F40}" destId="{AD02BC88-1FAE-FA4C-93B3-85D8B0FF81A6}" srcOrd="1" destOrd="0" presId="urn:microsoft.com/office/officeart/2005/8/layout/hierarchy1"/>
    <dgm:cxn modelId="{681F9ADD-2104-1647-8544-2F41F69C988C}" type="presParOf" srcId="{AD02BC88-1FAE-FA4C-93B3-85D8B0FF81A6}" destId="{C42B83DE-97B0-EB4F-88D0-B8A8A73644FD}" srcOrd="0" destOrd="0" presId="urn:microsoft.com/office/officeart/2005/8/layout/hierarchy1"/>
    <dgm:cxn modelId="{552424C0-39C3-8B49-8647-C1AEF81C82A8}" type="presParOf" srcId="{C42B83DE-97B0-EB4F-88D0-B8A8A73644FD}" destId="{BD1F8DE2-D30F-3048-9FB6-3B265DBEBE42}" srcOrd="0" destOrd="0" presId="urn:microsoft.com/office/officeart/2005/8/layout/hierarchy1"/>
    <dgm:cxn modelId="{623729F6-1100-6A4F-AA7E-52FFB6025BB5}" type="presParOf" srcId="{C42B83DE-97B0-EB4F-88D0-B8A8A73644FD}" destId="{CE458409-0136-B44D-8C0B-915E0FAF59A9}" srcOrd="1" destOrd="0" presId="urn:microsoft.com/office/officeart/2005/8/layout/hierarchy1"/>
    <dgm:cxn modelId="{7860E5CD-D6D3-A948-9712-4BF15DC0DE09}" type="presParOf" srcId="{AD02BC88-1FAE-FA4C-93B3-85D8B0FF81A6}" destId="{A050EEFF-E9CC-7C45-BAE0-BED50A22A52C}"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53B7DF-DFD8-4FE0-99A4-5B60CFA3CDD8}"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5EAED6FD-95FD-4090-BF3C-C34D671A5780}">
      <dgm:prSet/>
      <dgm:spPr/>
      <dgm:t>
        <a:bodyPr/>
        <a:lstStyle/>
        <a:p>
          <a:r>
            <a:rPr lang="fr-FR"/>
            <a:t>Article 32 (article R.4127-32 du code de la santé publique)</a:t>
          </a:r>
          <a:br>
            <a:rPr lang="fr-FR"/>
          </a:br>
          <a:r>
            <a:rPr lang="fr-FR"/>
            <a:t/>
          </a:r>
          <a:br>
            <a:rPr lang="fr-FR"/>
          </a:br>
          <a:r>
            <a:rPr lang="fr-FR" b="0"/>
            <a:t>« </a:t>
          </a:r>
          <a:r>
            <a:rPr lang="fr-FR" b="0" i="1"/>
            <a:t>Dès lors qu'il a accepté de répondre à une demande, le médecin s'engage à assurer personnellement au patient des soins consciencieux, dévoués et fondés sur les données acquises de la science, en faisant appel, s'il y a lieu, à l'aide de tiers compétents. »</a:t>
          </a:r>
          <a:endParaRPr lang="en-US"/>
        </a:p>
      </dgm:t>
    </dgm:pt>
    <dgm:pt modelId="{A592A73D-9FCF-4906-868C-BA64441923BC}" type="parTrans" cxnId="{59C7D3C6-6607-4EB8-9EB3-0AF561B206B5}">
      <dgm:prSet/>
      <dgm:spPr/>
      <dgm:t>
        <a:bodyPr/>
        <a:lstStyle/>
        <a:p>
          <a:endParaRPr lang="en-US"/>
        </a:p>
      </dgm:t>
    </dgm:pt>
    <dgm:pt modelId="{DE95C750-4D9E-44F7-A6F3-6A83ACF630EA}" type="sibTrans" cxnId="{59C7D3C6-6607-4EB8-9EB3-0AF561B206B5}">
      <dgm:prSet/>
      <dgm:spPr/>
      <dgm:t>
        <a:bodyPr/>
        <a:lstStyle/>
        <a:p>
          <a:endParaRPr lang="en-US"/>
        </a:p>
      </dgm:t>
    </dgm:pt>
    <dgm:pt modelId="{1FD6E6B3-0BFA-4333-8622-F568A01EE359}">
      <dgm:prSet/>
      <dgm:spPr/>
      <dgm:t>
        <a:bodyPr/>
        <a:lstStyle/>
        <a:p>
          <a:r>
            <a:rPr lang="fr-FR"/>
            <a:t>Article 35 (article R.4127-35 du code de la santé publique)</a:t>
          </a:r>
          <a:br>
            <a:rPr lang="fr-FR"/>
          </a:br>
          <a:r>
            <a:rPr lang="fr-FR"/>
            <a:t> </a:t>
          </a:r>
          <a:endParaRPr lang="en-US"/>
        </a:p>
      </dgm:t>
    </dgm:pt>
    <dgm:pt modelId="{A7B62B81-3982-49C4-BFBF-22A661B7C9E6}" type="parTrans" cxnId="{7BAA2645-6F85-4783-A793-317757B1D63F}">
      <dgm:prSet/>
      <dgm:spPr/>
      <dgm:t>
        <a:bodyPr/>
        <a:lstStyle/>
        <a:p>
          <a:endParaRPr lang="en-US"/>
        </a:p>
      </dgm:t>
    </dgm:pt>
    <dgm:pt modelId="{448354BA-D7D3-4659-967C-6C3193AFD85C}" type="sibTrans" cxnId="{7BAA2645-6F85-4783-A793-317757B1D63F}">
      <dgm:prSet/>
      <dgm:spPr/>
      <dgm:t>
        <a:bodyPr/>
        <a:lstStyle/>
        <a:p>
          <a:endParaRPr lang="en-US"/>
        </a:p>
      </dgm:t>
    </dgm:pt>
    <dgm:pt modelId="{140DB135-97F6-4E65-88EA-9B950EDA3663}">
      <dgm:prSet/>
      <dgm:spPr/>
      <dgm:t>
        <a:bodyPr/>
        <a:lstStyle/>
        <a:p>
          <a:r>
            <a:rPr lang="fr-FR" b="0" i="1"/>
            <a:t>« Le médecin doit à la personne qu'il examine, qu'il soigne ou qu'il conseille, une information loyale, claire et appropriée sur son état, les investigations et les soins qu'il lui propose. Tout au long de la maladie, il tient compte de la personnalité du patient dans ses explications et veille à leur compréhension…»</a:t>
          </a:r>
          <a:endParaRPr lang="en-US"/>
        </a:p>
      </dgm:t>
    </dgm:pt>
    <dgm:pt modelId="{D9F0DA4F-4CEA-42F3-AAD7-49476325E493}" type="parTrans" cxnId="{5C86834F-23C2-4B18-83B5-0A86F1C83D08}">
      <dgm:prSet/>
      <dgm:spPr/>
      <dgm:t>
        <a:bodyPr/>
        <a:lstStyle/>
        <a:p>
          <a:endParaRPr lang="en-US"/>
        </a:p>
      </dgm:t>
    </dgm:pt>
    <dgm:pt modelId="{8676005D-DFDC-47D4-8495-ABF1B73DD3AB}" type="sibTrans" cxnId="{5C86834F-23C2-4B18-83B5-0A86F1C83D08}">
      <dgm:prSet/>
      <dgm:spPr/>
      <dgm:t>
        <a:bodyPr/>
        <a:lstStyle/>
        <a:p>
          <a:endParaRPr lang="en-US"/>
        </a:p>
      </dgm:t>
    </dgm:pt>
    <dgm:pt modelId="{9B365B41-F455-894D-834E-C8A58FEC4A3F}" type="pres">
      <dgm:prSet presAssocID="{2053B7DF-DFD8-4FE0-99A4-5B60CFA3CDD8}" presName="hierChild1" presStyleCnt="0">
        <dgm:presLayoutVars>
          <dgm:chPref val="1"/>
          <dgm:dir/>
          <dgm:animOne val="branch"/>
          <dgm:animLvl val="lvl"/>
          <dgm:resizeHandles/>
        </dgm:presLayoutVars>
      </dgm:prSet>
      <dgm:spPr/>
      <dgm:t>
        <a:bodyPr/>
        <a:lstStyle/>
        <a:p>
          <a:endParaRPr lang="fr-FR"/>
        </a:p>
      </dgm:t>
    </dgm:pt>
    <dgm:pt modelId="{4B22AE34-2FD0-5E4D-ADD2-16E2707B7591}" type="pres">
      <dgm:prSet presAssocID="{5EAED6FD-95FD-4090-BF3C-C34D671A5780}" presName="hierRoot1" presStyleCnt="0"/>
      <dgm:spPr/>
    </dgm:pt>
    <dgm:pt modelId="{58AF8CD0-C5F0-7840-A411-50B595C833E3}" type="pres">
      <dgm:prSet presAssocID="{5EAED6FD-95FD-4090-BF3C-C34D671A5780}" presName="composite" presStyleCnt="0"/>
      <dgm:spPr/>
    </dgm:pt>
    <dgm:pt modelId="{9CA9F022-014B-B14B-BD32-6CD0D46209A5}" type="pres">
      <dgm:prSet presAssocID="{5EAED6FD-95FD-4090-BF3C-C34D671A5780}" presName="background" presStyleLbl="node0" presStyleIdx="0" presStyleCnt="3"/>
      <dgm:spPr/>
    </dgm:pt>
    <dgm:pt modelId="{A6CBCCD0-3643-AC4A-AAAA-D26759D102B3}" type="pres">
      <dgm:prSet presAssocID="{5EAED6FD-95FD-4090-BF3C-C34D671A5780}" presName="text" presStyleLbl="fgAcc0" presStyleIdx="0" presStyleCnt="3">
        <dgm:presLayoutVars>
          <dgm:chPref val="3"/>
        </dgm:presLayoutVars>
      </dgm:prSet>
      <dgm:spPr/>
      <dgm:t>
        <a:bodyPr/>
        <a:lstStyle/>
        <a:p>
          <a:endParaRPr lang="fr-FR"/>
        </a:p>
      </dgm:t>
    </dgm:pt>
    <dgm:pt modelId="{DBDCEB43-4623-A34A-A876-EC8CD180F550}" type="pres">
      <dgm:prSet presAssocID="{5EAED6FD-95FD-4090-BF3C-C34D671A5780}" presName="hierChild2" presStyleCnt="0"/>
      <dgm:spPr/>
    </dgm:pt>
    <dgm:pt modelId="{5A2DE901-7FC3-C64F-9A16-1CBD8D9CC33D}" type="pres">
      <dgm:prSet presAssocID="{1FD6E6B3-0BFA-4333-8622-F568A01EE359}" presName="hierRoot1" presStyleCnt="0"/>
      <dgm:spPr/>
    </dgm:pt>
    <dgm:pt modelId="{75E25D5B-8093-4E4A-BD50-79064653AF8B}" type="pres">
      <dgm:prSet presAssocID="{1FD6E6B3-0BFA-4333-8622-F568A01EE359}" presName="composite" presStyleCnt="0"/>
      <dgm:spPr/>
    </dgm:pt>
    <dgm:pt modelId="{BA8F3500-36C4-9D41-A88F-EF707A9800EA}" type="pres">
      <dgm:prSet presAssocID="{1FD6E6B3-0BFA-4333-8622-F568A01EE359}" presName="background" presStyleLbl="node0" presStyleIdx="1" presStyleCnt="3"/>
      <dgm:spPr/>
    </dgm:pt>
    <dgm:pt modelId="{9C13D024-C39C-E74B-9A8E-428B1D7CB70D}" type="pres">
      <dgm:prSet presAssocID="{1FD6E6B3-0BFA-4333-8622-F568A01EE359}" presName="text" presStyleLbl="fgAcc0" presStyleIdx="1" presStyleCnt="3">
        <dgm:presLayoutVars>
          <dgm:chPref val="3"/>
        </dgm:presLayoutVars>
      </dgm:prSet>
      <dgm:spPr/>
      <dgm:t>
        <a:bodyPr/>
        <a:lstStyle/>
        <a:p>
          <a:endParaRPr lang="fr-FR"/>
        </a:p>
      </dgm:t>
    </dgm:pt>
    <dgm:pt modelId="{CCAF2261-7E74-6740-AB5B-8E7043ACB444}" type="pres">
      <dgm:prSet presAssocID="{1FD6E6B3-0BFA-4333-8622-F568A01EE359}" presName="hierChild2" presStyleCnt="0"/>
      <dgm:spPr/>
    </dgm:pt>
    <dgm:pt modelId="{8D26B3CF-F8A7-4042-8E91-D39AD4D02B09}" type="pres">
      <dgm:prSet presAssocID="{140DB135-97F6-4E65-88EA-9B950EDA3663}" presName="hierRoot1" presStyleCnt="0"/>
      <dgm:spPr/>
    </dgm:pt>
    <dgm:pt modelId="{75C82E74-CD74-1443-9949-FBE650F0BB80}" type="pres">
      <dgm:prSet presAssocID="{140DB135-97F6-4E65-88EA-9B950EDA3663}" presName="composite" presStyleCnt="0"/>
      <dgm:spPr/>
    </dgm:pt>
    <dgm:pt modelId="{E7EA91CD-0001-9543-A931-391B14394EA9}" type="pres">
      <dgm:prSet presAssocID="{140DB135-97F6-4E65-88EA-9B950EDA3663}" presName="background" presStyleLbl="node0" presStyleIdx="2" presStyleCnt="3"/>
      <dgm:spPr/>
    </dgm:pt>
    <dgm:pt modelId="{FBF577DC-CAF4-644C-BFBF-032C53D6065A}" type="pres">
      <dgm:prSet presAssocID="{140DB135-97F6-4E65-88EA-9B950EDA3663}" presName="text" presStyleLbl="fgAcc0" presStyleIdx="2" presStyleCnt="3">
        <dgm:presLayoutVars>
          <dgm:chPref val="3"/>
        </dgm:presLayoutVars>
      </dgm:prSet>
      <dgm:spPr/>
      <dgm:t>
        <a:bodyPr/>
        <a:lstStyle/>
        <a:p>
          <a:endParaRPr lang="fr-FR"/>
        </a:p>
      </dgm:t>
    </dgm:pt>
    <dgm:pt modelId="{639CAFB1-5C97-404C-85F6-37E01A8264D4}" type="pres">
      <dgm:prSet presAssocID="{140DB135-97F6-4E65-88EA-9B950EDA3663}" presName="hierChild2" presStyleCnt="0"/>
      <dgm:spPr/>
    </dgm:pt>
  </dgm:ptLst>
  <dgm:cxnLst>
    <dgm:cxn modelId="{0548D3DD-0756-424D-9D6C-86D41579A17C}" type="presOf" srcId="{1FD6E6B3-0BFA-4333-8622-F568A01EE359}" destId="{9C13D024-C39C-E74B-9A8E-428B1D7CB70D}" srcOrd="0" destOrd="0" presId="urn:microsoft.com/office/officeart/2005/8/layout/hierarchy1"/>
    <dgm:cxn modelId="{0CE32259-BD7E-FE4F-961A-51ABF5450434}" type="presOf" srcId="{140DB135-97F6-4E65-88EA-9B950EDA3663}" destId="{FBF577DC-CAF4-644C-BFBF-032C53D6065A}" srcOrd="0" destOrd="0" presId="urn:microsoft.com/office/officeart/2005/8/layout/hierarchy1"/>
    <dgm:cxn modelId="{59C7D3C6-6607-4EB8-9EB3-0AF561B206B5}" srcId="{2053B7DF-DFD8-4FE0-99A4-5B60CFA3CDD8}" destId="{5EAED6FD-95FD-4090-BF3C-C34D671A5780}" srcOrd="0" destOrd="0" parTransId="{A592A73D-9FCF-4906-868C-BA64441923BC}" sibTransId="{DE95C750-4D9E-44F7-A6F3-6A83ACF630EA}"/>
    <dgm:cxn modelId="{A5475F13-FB4A-0C4A-8031-440A67317377}" type="presOf" srcId="{5EAED6FD-95FD-4090-BF3C-C34D671A5780}" destId="{A6CBCCD0-3643-AC4A-AAAA-D26759D102B3}" srcOrd="0" destOrd="0" presId="urn:microsoft.com/office/officeart/2005/8/layout/hierarchy1"/>
    <dgm:cxn modelId="{D540574D-993E-0D4C-B840-8DB38AF6DD20}" type="presOf" srcId="{2053B7DF-DFD8-4FE0-99A4-5B60CFA3CDD8}" destId="{9B365B41-F455-894D-834E-C8A58FEC4A3F}" srcOrd="0" destOrd="0" presId="urn:microsoft.com/office/officeart/2005/8/layout/hierarchy1"/>
    <dgm:cxn modelId="{7BAA2645-6F85-4783-A793-317757B1D63F}" srcId="{2053B7DF-DFD8-4FE0-99A4-5B60CFA3CDD8}" destId="{1FD6E6B3-0BFA-4333-8622-F568A01EE359}" srcOrd="1" destOrd="0" parTransId="{A7B62B81-3982-49C4-BFBF-22A661B7C9E6}" sibTransId="{448354BA-D7D3-4659-967C-6C3193AFD85C}"/>
    <dgm:cxn modelId="{5C86834F-23C2-4B18-83B5-0A86F1C83D08}" srcId="{2053B7DF-DFD8-4FE0-99A4-5B60CFA3CDD8}" destId="{140DB135-97F6-4E65-88EA-9B950EDA3663}" srcOrd="2" destOrd="0" parTransId="{D9F0DA4F-4CEA-42F3-AAD7-49476325E493}" sibTransId="{8676005D-DFDC-47D4-8495-ABF1B73DD3AB}"/>
    <dgm:cxn modelId="{BEBB4588-9F85-FA4F-9A25-519774DB3BA9}" type="presParOf" srcId="{9B365B41-F455-894D-834E-C8A58FEC4A3F}" destId="{4B22AE34-2FD0-5E4D-ADD2-16E2707B7591}" srcOrd="0" destOrd="0" presId="urn:microsoft.com/office/officeart/2005/8/layout/hierarchy1"/>
    <dgm:cxn modelId="{3DE5B590-95C3-724C-8C04-85E3980CD1C6}" type="presParOf" srcId="{4B22AE34-2FD0-5E4D-ADD2-16E2707B7591}" destId="{58AF8CD0-C5F0-7840-A411-50B595C833E3}" srcOrd="0" destOrd="0" presId="urn:microsoft.com/office/officeart/2005/8/layout/hierarchy1"/>
    <dgm:cxn modelId="{66C29D2E-31A1-A44B-B9B1-EE12F01DE7AB}" type="presParOf" srcId="{58AF8CD0-C5F0-7840-A411-50B595C833E3}" destId="{9CA9F022-014B-B14B-BD32-6CD0D46209A5}" srcOrd="0" destOrd="0" presId="urn:microsoft.com/office/officeart/2005/8/layout/hierarchy1"/>
    <dgm:cxn modelId="{47178251-39E9-E84E-B910-5E6BD4BC1D5E}" type="presParOf" srcId="{58AF8CD0-C5F0-7840-A411-50B595C833E3}" destId="{A6CBCCD0-3643-AC4A-AAAA-D26759D102B3}" srcOrd="1" destOrd="0" presId="urn:microsoft.com/office/officeart/2005/8/layout/hierarchy1"/>
    <dgm:cxn modelId="{D018B59A-4446-8942-A496-7F56B0A91EA2}" type="presParOf" srcId="{4B22AE34-2FD0-5E4D-ADD2-16E2707B7591}" destId="{DBDCEB43-4623-A34A-A876-EC8CD180F550}" srcOrd="1" destOrd="0" presId="urn:microsoft.com/office/officeart/2005/8/layout/hierarchy1"/>
    <dgm:cxn modelId="{CF325B96-E58E-7645-BB53-D97A4E06D806}" type="presParOf" srcId="{9B365B41-F455-894D-834E-C8A58FEC4A3F}" destId="{5A2DE901-7FC3-C64F-9A16-1CBD8D9CC33D}" srcOrd="1" destOrd="0" presId="urn:microsoft.com/office/officeart/2005/8/layout/hierarchy1"/>
    <dgm:cxn modelId="{B7B428EE-4BA3-FE4F-985B-11709C1357E8}" type="presParOf" srcId="{5A2DE901-7FC3-C64F-9A16-1CBD8D9CC33D}" destId="{75E25D5B-8093-4E4A-BD50-79064653AF8B}" srcOrd="0" destOrd="0" presId="urn:microsoft.com/office/officeart/2005/8/layout/hierarchy1"/>
    <dgm:cxn modelId="{F206142C-5DE9-EA46-9B6F-BA137654A171}" type="presParOf" srcId="{75E25D5B-8093-4E4A-BD50-79064653AF8B}" destId="{BA8F3500-36C4-9D41-A88F-EF707A9800EA}" srcOrd="0" destOrd="0" presId="urn:microsoft.com/office/officeart/2005/8/layout/hierarchy1"/>
    <dgm:cxn modelId="{F76F3E80-AA7C-1B4A-A05C-60A837DE3EA2}" type="presParOf" srcId="{75E25D5B-8093-4E4A-BD50-79064653AF8B}" destId="{9C13D024-C39C-E74B-9A8E-428B1D7CB70D}" srcOrd="1" destOrd="0" presId="urn:microsoft.com/office/officeart/2005/8/layout/hierarchy1"/>
    <dgm:cxn modelId="{D6DA677D-B0C7-6B41-A73D-29F23CBDA5F9}" type="presParOf" srcId="{5A2DE901-7FC3-C64F-9A16-1CBD8D9CC33D}" destId="{CCAF2261-7E74-6740-AB5B-8E7043ACB444}" srcOrd="1" destOrd="0" presId="urn:microsoft.com/office/officeart/2005/8/layout/hierarchy1"/>
    <dgm:cxn modelId="{28F6C245-303F-3546-81F1-20885C249A57}" type="presParOf" srcId="{9B365B41-F455-894D-834E-C8A58FEC4A3F}" destId="{8D26B3CF-F8A7-4042-8E91-D39AD4D02B09}" srcOrd="2" destOrd="0" presId="urn:microsoft.com/office/officeart/2005/8/layout/hierarchy1"/>
    <dgm:cxn modelId="{A153CD04-4340-B64C-9284-3F640A761CEC}" type="presParOf" srcId="{8D26B3CF-F8A7-4042-8E91-D39AD4D02B09}" destId="{75C82E74-CD74-1443-9949-FBE650F0BB80}" srcOrd="0" destOrd="0" presId="urn:microsoft.com/office/officeart/2005/8/layout/hierarchy1"/>
    <dgm:cxn modelId="{91167E02-FAB8-9C46-BBA9-DE29613C19AC}" type="presParOf" srcId="{75C82E74-CD74-1443-9949-FBE650F0BB80}" destId="{E7EA91CD-0001-9543-A931-391B14394EA9}" srcOrd="0" destOrd="0" presId="urn:microsoft.com/office/officeart/2005/8/layout/hierarchy1"/>
    <dgm:cxn modelId="{54FBD8EF-2302-DE4D-8062-DE69C5E031FC}" type="presParOf" srcId="{75C82E74-CD74-1443-9949-FBE650F0BB80}" destId="{FBF577DC-CAF4-644C-BFBF-032C53D6065A}" srcOrd="1" destOrd="0" presId="urn:microsoft.com/office/officeart/2005/8/layout/hierarchy1"/>
    <dgm:cxn modelId="{0DF18A76-7D76-8B4E-BCF0-778C09ABA7D3}" type="presParOf" srcId="{8D26B3CF-F8A7-4042-8E91-D39AD4D02B09}" destId="{639CAFB1-5C97-404C-85F6-37E01A8264D4}"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94E0B0E-EFEC-4FDC-BD43-711B37DB3853}"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6CDD3535-3CE6-4D33-96B9-A99E20B16E3A}">
      <dgm:prSet/>
      <dgm:spPr/>
      <dgm:t>
        <a:bodyPr/>
        <a:lstStyle/>
        <a:p>
          <a:pPr>
            <a:lnSpc>
              <a:spcPct val="100000"/>
            </a:lnSpc>
            <a:defRPr cap="all"/>
          </a:pPr>
          <a:r>
            <a:rPr lang="en-US" b="1" i="0"/>
            <a:t>Entretien des Locaux</a:t>
          </a:r>
          <a:r>
            <a:rPr lang="en-US" b="0" i="0"/>
            <a:t> : Un protocole de nettoyage et de désinfection des surfaces doit être établi, en insistant sur les surfaces fréquemment touchées (poignées de porte, plans de travail, etc.).</a:t>
          </a:r>
          <a:endParaRPr lang="en-US"/>
        </a:p>
      </dgm:t>
    </dgm:pt>
    <dgm:pt modelId="{C9D5BC63-91D3-43EE-8D78-95D67FD8546B}" type="parTrans" cxnId="{BF58A4B9-33B7-40E6-9513-C220A090252E}">
      <dgm:prSet/>
      <dgm:spPr/>
      <dgm:t>
        <a:bodyPr/>
        <a:lstStyle/>
        <a:p>
          <a:endParaRPr lang="en-US"/>
        </a:p>
      </dgm:t>
    </dgm:pt>
    <dgm:pt modelId="{9AD4994E-8CC6-4C61-82DA-35E71AB4E8E9}" type="sibTrans" cxnId="{BF58A4B9-33B7-40E6-9513-C220A090252E}">
      <dgm:prSet/>
      <dgm:spPr/>
      <dgm:t>
        <a:bodyPr/>
        <a:lstStyle/>
        <a:p>
          <a:endParaRPr lang="en-US"/>
        </a:p>
      </dgm:t>
    </dgm:pt>
    <dgm:pt modelId="{B4235BE0-1DBD-4F22-A877-E38215F325AA}">
      <dgm:prSet/>
      <dgm:spPr/>
      <dgm:t>
        <a:bodyPr/>
        <a:lstStyle/>
        <a:p>
          <a:pPr>
            <a:lnSpc>
              <a:spcPct val="100000"/>
            </a:lnSpc>
            <a:defRPr cap="all"/>
          </a:pPr>
          <a:r>
            <a:rPr lang="en-US" b="1" i="0"/>
            <a:t>Gestion des Déchets</a:t>
          </a:r>
          <a:r>
            <a:rPr lang="en-US" b="0" i="0"/>
            <a:t> : Les déchets doivent être triés selon leur nature (déchets d'activités de soins à risques infectieux - DASRI, déchets ménagers) et éliminés conformément à la réglementation en vigueur.</a:t>
          </a:r>
          <a:endParaRPr lang="en-US"/>
        </a:p>
      </dgm:t>
    </dgm:pt>
    <dgm:pt modelId="{DC4D733D-B310-4B5E-9FE4-99D0C49A3ACA}" type="parTrans" cxnId="{9637ED6A-C2CB-4E8D-8E0E-BD8A7355B962}">
      <dgm:prSet/>
      <dgm:spPr/>
      <dgm:t>
        <a:bodyPr/>
        <a:lstStyle/>
        <a:p>
          <a:endParaRPr lang="en-US"/>
        </a:p>
      </dgm:t>
    </dgm:pt>
    <dgm:pt modelId="{EF8FF5E6-3EF6-46FE-89D3-EC19F2080443}" type="sibTrans" cxnId="{9637ED6A-C2CB-4E8D-8E0E-BD8A7355B962}">
      <dgm:prSet/>
      <dgm:spPr/>
      <dgm:t>
        <a:bodyPr/>
        <a:lstStyle/>
        <a:p>
          <a:endParaRPr lang="en-US"/>
        </a:p>
      </dgm:t>
    </dgm:pt>
    <dgm:pt modelId="{3FB29F17-1386-4E78-90C4-A527CEABD154}" type="pres">
      <dgm:prSet presAssocID="{594E0B0E-EFEC-4FDC-BD43-711B37DB3853}" presName="root" presStyleCnt="0">
        <dgm:presLayoutVars>
          <dgm:dir/>
          <dgm:resizeHandles val="exact"/>
        </dgm:presLayoutVars>
      </dgm:prSet>
      <dgm:spPr/>
      <dgm:t>
        <a:bodyPr/>
        <a:lstStyle/>
        <a:p>
          <a:endParaRPr lang="fr-FR"/>
        </a:p>
      </dgm:t>
    </dgm:pt>
    <dgm:pt modelId="{6DDF3B63-39F8-450F-A2C4-87A7D38911A0}" type="pres">
      <dgm:prSet presAssocID="{6CDD3535-3CE6-4D33-96B9-A99E20B16E3A}" presName="compNode" presStyleCnt="0"/>
      <dgm:spPr/>
    </dgm:pt>
    <dgm:pt modelId="{69BD07F2-7FD9-44EB-9576-A75F954C8EFB}" type="pres">
      <dgm:prSet presAssocID="{6CDD3535-3CE6-4D33-96B9-A99E20B16E3A}" presName="iconBgRect" presStyleLbl="bgShp" presStyleIdx="0" presStyleCnt="2"/>
      <dgm:spPr/>
    </dgm:pt>
    <dgm:pt modelId="{C9592AD1-78F6-4100-93CA-06C7648A7BB4}" type="pres">
      <dgm:prSet presAssocID="{6CDD3535-3CE6-4D33-96B9-A99E20B16E3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xmlns="" val="0"/>
              </a:ext>
              <a:ext uri="{96DAC541-7B7A-43D3-8B79-37D633B846F1}">
                <asvg:svgBlip xmlns:asvg="http://schemas.microsoft.com/office/drawing/2016/SVG/main" xmlns="" r:embed="rId2"/>
              </a:ext>
            </a:extLst>
          </a:blip>
          <a:stretch>
            <a:fillRect/>
          </a:stretch>
        </a:blipFill>
      </dgm:spPr>
      <dgm:extLst>
        <a:ext uri="{E40237B7-FDA0-4F09-8148-C483321AD2D9}">
          <dgm14:cNvPr xmlns:dgm14="http://schemas.microsoft.com/office/drawing/2010/diagram" xmlns="" id="0" name="" descr="Mop and bucket"/>
        </a:ext>
      </dgm:extLst>
    </dgm:pt>
    <dgm:pt modelId="{BAE7DB4F-13CD-4606-ACA7-F36BE4279350}" type="pres">
      <dgm:prSet presAssocID="{6CDD3535-3CE6-4D33-96B9-A99E20B16E3A}" presName="spaceRect" presStyleCnt="0"/>
      <dgm:spPr/>
    </dgm:pt>
    <dgm:pt modelId="{DE8686FB-03BE-450C-B24F-EF291985BCC7}" type="pres">
      <dgm:prSet presAssocID="{6CDD3535-3CE6-4D33-96B9-A99E20B16E3A}" presName="textRect" presStyleLbl="revTx" presStyleIdx="0" presStyleCnt="2">
        <dgm:presLayoutVars>
          <dgm:chMax val="1"/>
          <dgm:chPref val="1"/>
        </dgm:presLayoutVars>
      </dgm:prSet>
      <dgm:spPr/>
      <dgm:t>
        <a:bodyPr/>
        <a:lstStyle/>
        <a:p>
          <a:endParaRPr lang="fr-FR"/>
        </a:p>
      </dgm:t>
    </dgm:pt>
    <dgm:pt modelId="{D200AD47-A82C-491B-B9F9-F8B4959123A3}" type="pres">
      <dgm:prSet presAssocID="{9AD4994E-8CC6-4C61-82DA-35E71AB4E8E9}" presName="sibTrans" presStyleCnt="0"/>
      <dgm:spPr/>
    </dgm:pt>
    <dgm:pt modelId="{A748B9CA-1315-4113-8D53-44753E4C9913}" type="pres">
      <dgm:prSet presAssocID="{B4235BE0-1DBD-4F22-A877-E38215F325AA}" presName="compNode" presStyleCnt="0"/>
      <dgm:spPr/>
    </dgm:pt>
    <dgm:pt modelId="{E80A3607-F6C4-4833-A229-4F0B803650FC}" type="pres">
      <dgm:prSet presAssocID="{B4235BE0-1DBD-4F22-A877-E38215F325AA}" presName="iconBgRect" presStyleLbl="bgShp" presStyleIdx="1" presStyleCnt="2"/>
      <dgm:spPr/>
    </dgm:pt>
    <dgm:pt modelId="{8A9D5629-F3C3-49A1-9315-22826A1C0674}" type="pres">
      <dgm:prSet presAssocID="{B4235BE0-1DBD-4F22-A877-E38215F325AA}"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a:blipFill>
      </dgm:spPr>
      <dgm:extLst>
        <a:ext uri="{E40237B7-FDA0-4F09-8148-C483321AD2D9}">
          <dgm14:cNvPr xmlns:dgm14="http://schemas.microsoft.com/office/drawing/2010/diagram" xmlns="" id="0" name="" descr="Recycle Sign"/>
        </a:ext>
      </dgm:extLst>
    </dgm:pt>
    <dgm:pt modelId="{BCD674A1-2988-4EDE-86E8-D3ED523520D7}" type="pres">
      <dgm:prSet presAssocID="{B4235BE0-1DBD-4F22-A877-E38215F325AA}" presName="spaceRect" presStyleCnt="0"/>
      <dgm:spPr/>
    </dgm:pt>
    <dgm:pt modelId="{B6E45D72-57A9-4B6A-9232-26B65DD82DFE}" type="pres">
      <dgm:prSet presAssocID="{B4235BE0-1DBD-4F22-A877-E38215F325AA}" presName="textRect" presStyleLbl="revTx" presStyleIdx="1" presStyleCnt="2">
        <dgm:presLayoutVars>
          <dgm:chMax val="1"/>
          <dgm:chPref val="1"/>
        </dgm:presLayoutVars>
      </dgm:prSet>
      <dgm:spPr/>
      <dgm:t>
        <a:bodyPr/>
        <a:lstStyle/>
        <a:p>
          <a:endParaRPr lang="fr-FR"/>
        </a:p>
      </dgm:t>
    </dgm:pt>
  </dgm:ptLst>
  <dgm:cxnLst>
    <dgm:cxn modelId="{BF58A4B9-33B7-40E6-9513-C220A090252E}" srcId="{594E0B0E-EFEC-4FDC-BD43-711B37DB3853}" destId="{6CDD3535-3CE6-4D33-96B9-A99E20B16E3A}" srcOrd="0" destOrd="0" parTransId="{C9D5BC63-91D3-43EE-8D78-95D67FD8546B}" sibTransId="{9AD4994E-8CC6-4C61-82DA-35E71AB4E8E9}"/>
    <dgm:cxn modelId="{9637ED6A-C2CB-4E8D-8E0E-BD8A7355B962}" srcId="{594E0B0E-EFEC-4FDC-BD43-711B37DB3853}" destId="{B4235BE0-1DBD-4F22-A877-E38215F325AA}" srcOrd="1" destOrd="0" parTransId="{DC4D733D-B310-4B5E-9FE4-99D0C49A3ACA}" sibTransId="{EF8FF5E6-3EF6-46FE-89D3-EC19F2080443}"/>
    <dgm:cxn modelId="{B0BF8A59-4E22-4287-986C-497986733390}" type="presOf" srcId="{594E0B0E-EFEC-4FDC-BD43-711B37DB3853}" destId="{3FB29F17-1386-4E78-90C4-A527CEABD154}" srcOrd="0" destOrd="0" presId="urn:microsoft.com/office/officeart/2018/5/layout/IconCircleLabelList"/>
    <dgm:cxn modelId="{F0C46D2B-8142-4852-9D5E-E1C23486C9F9}" type="presOf" srcId="{6CDD3535-3CE6-4D33-96B9-A99E20B16E3A}" destId="{DE8686FB-03BE-450C-B24F-EF291985BCC7}" srcOrd="0" destOrd="0" presId="urn:microsoft.com/office/officeart/2018/5/layout/IconCircleLabelList"/>
    <dgm:cxn modelId="{2DE07E40-61F2-4628-8728-91564FB793B8}" type="presOf" srcId="{B4235BE0-1DBD-4F22-A877-E38215F325AA}" destId="{B6E45D72-57A9-4B6A-9232-26B65DD82DFE}" srcOrd="0" destOrd="0" presId="urn:microsoft.com/office/officeart/2018/5/layout/IconCircleLabelList"/>
    <dgm:cxn modelId="{4BC066E4-FED8-44C7-8D5A-E25D0E2EA05A}" type="presParOf" srcId="{3FB29F17-1386-4E78-90C4-A527CEABD154}" destId="{6DDF3B63-39F8-450F-A2C4-87A7D38911A0}" srcOrd="0" destOrd="0" presId="urn:microsoft.com/office/officeart/2018/5/layout/IconCircleLabelList"/>
    <dgm:cxn modelId="{F540CED0-0021-4BAB-B702-BEE714306583}" type="presParOf" srcId="{6DDF3B63-39F8-450F-A2C4-87A7D38911A0}" destId="{69BD07F2-7FD9-44EB-9576-A75F954C8EFB}" srcOrd="0" destOrd="0" presId="urn:microsoft.com/office/officeart/2018/5/layout/IconCircleLabelList"/>
    <dgm:cxn modelId="{4FDB5F56-EABD-4FBC-A1BD-033D89834430}" type="presParOf" srcId="{6DDF3B63-39F8-450F-A2C4-87A7D38911A0}" destId="{C9592AD1-78F6-4100-93CA-06C7648A7BB4}" srcOrd="1" destOrd="0" presId="urn:microsoft.com/office/officeart/2018/5/layout/IconCircleLabelList"/>
    <dgm:cxn modelId="{17B9626F-B7C1-4B7D-8BA0-1C97A9944CB7}" type="presParOf" srcId="{6DDF3B63-39F8-450F-A2C4-87A7D38911A0}" destId="{BAE7DB4F-13CD-4606-ACA7-F36BE4279350}" srcOrd="2" destOrd="0" presId="urn:microsoft.com/office/officeart/2018/5/layout/IconCircleLabelList"/>
    <dgm:cxn modelId="{DE4DF175-F787-4429-A870-B4959059A6FE}" type="presParOf" srcId="{6DDF3B63-39F8-450F-A2C4-87A7D38911A0}" destId="{DE8686FB-03BE-450C-B24F-EF291985BCC7}" srcOrd="3" destOrd="0" presId="urn:microsoft.com/office/officeart/2018/5/layout/IconCircleLabelList"/>
    <dgm:cxn modelId="{3A357989-AF1F-4A64-8945-5613229C9036}" type="presParOf" srcId="{3FB29F17-1386-4E78-90C4-A527CEABD154}" destId="{D200AD47-A82C-491B-B9F9-F8B4959123A3}" srcOrd="1" destOrd="0" presId="urn:microsoft.com/office/officeart/2018/5/layout/IconCircleLabelList"/>
    <dgm:cxn modelId="{8DC0C00F-CD3F-455B-BA2F-4B3EA2579204}" type="presParOf" srcId="{3FB29F17-1386-4E78-90C4-A527CEABD154}" destId="{A748B9CA-1315-4113-8D53-44753E4C9913}" srcOrd="2" destOrd="0" presId="urn:microsoft.com/office/officeart/2018/5/layout/IconCircleLabelList"/>
    <dgm:cxn modelId="{035B65F2-6CD1-4D14-91A3-A80B5DDE3362}" type="presParOf" srcId="{A748B9CA-1315-4113-8D53-44753E4C9913}" destId="{E80A3607-F6C4-4833-A229-4F0B803650FC}" srcOrd="0" destOrd="0" presId="urn:microsoft.com/office/officeart/2018/5/layout/IconCircleLabelList"/>
    <dgm:cxn modelId="{DCEDFF55-66F6-4810-ACBB-31E24A2CB681}" type="presParOf" srcId="{A748B9CA-1315-4113-8D53-44753E4C9913}" destId="{8A9D5629-F3C3-49A1-9315-22826A1C0674}" srcOrd="1" destOrd="0" presId="urn:microsoft.com/office/officeart/2018/5/layout/IconCircleLabelList"/>
    <dgm:cxn modelId="{F39478CF-E432-412A-BE57-9A02B6833A38}" type="presParOf" srcId="{A748B9CA-1315-4113-8D53-44753E4C9913}" destId="{BCD674A1-2988-4EDE-86E8-D3ED523520D7}" srcOrd="2" destOrd="0" presId="urn:microsoft.com/office/officeart/2018/5/layout/IconCircleLabelList"/>
    <dgm:cxn modelId="{E6E94E04-DD9A-4480-8984-5F17DEE6F21B}" type="presParOf" srcId="{A748B9CA-1315-4113-8D53-44753E4C9913}" destId="{B6E45D72-57A9-4B6A-9232-26B65DD82DFE}" srcOrd="3" destOrd="0" presId="urn:microsoft.com/office/officeart/2018/5/layout/IconCircleLabel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47937C-4E48-4EE1-B1D1-7C1B4C4E611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A4F5D17-72A6-4DAE-8BC8-745047978DC2}">
      <dgm:prSet/>
      <dgm:spPr/>
      <dgm:t>
        <a:bodyPr/>
        <a:lstStyle/>
        <a:p>
          <a:r>
            <a:rPr lang="fr-FR" dirty="0"/>
            <a:t>Des petites et des grosses particules dans l'air</a:t>
          </a:r>
          <a:endParaRPr lang="en-US" dirty="0"/>
        </a:p>
      </dgm:t>
    </dgm:pt>
    <dgm:pt modelId="{5FE828EE-9245-4203-8E96-876F3D35FC01}" type="parTrans" cxnId="{9965BAB6-77E5-45A0-8B59-E1D0F5B8A7D0}">
      <dgm:prSet/>
      <dgm:spPr/>
      <dgm:t>
        <a:bodyPr/>
        <a:lstStyle/>
        <a:p>
          <a:endParaRPr lang="en-US"/>
        </a:p>
      </dgm:t>
    </dgm:pt>
    <dgm:pt modelId="{43BF8128-E445-4379-A85F-E9A2EE5704CF}" type="sibTrans" cxnId="{9965BAB6-77E5-45A0-8B59-E1D0F5B8A7D0}">
      <dgm:prSet/>
      <dgm:spPr/>
      <dgm:t>
        <a:bodyPr/>
        <a:lstStyle/>
        <a:p>
          <a:endParaRPr lang="en-US"/>
        </a:p>
      </dgm:t>
    </dgm:pt>
    <dgm:pt modelId="{88551641-A376-4D7A-9A46-24412FE9387F}">
      <dgm:prSet/>
      <dgm:spPr/>
      <dgm:t>
        <a:bodyPr/>
        <a:lstStyle/>
        <a:p>
          <a:r>
            <a:rPr lang="fr-FR" dirty="0"/>
            <a:t>L'importance des courants d'air</a:t>
          </a:r>
          <a:endParaRPr lang="en-US" dirty="0"/>
        </a:p>
      </dgm:t>
    </dgm:pt>
    <dgm:pt modelId="{3D3FB27A-2735-4E67-83EC-920A2F384C67}" type="parTrans" cxnId="{4765CC03-BB39-4B4F-B76D-D96FED0A6D1D}">
      <dgm:prSet/>
      <dgm:spPr/>
      <dgm:t>
        <a:bodyPr/>
        <a:lstStyle/>
        <a:p>
          <a:endParaRPr lang="en-US"/>
        </a:p>
      </dgm:t>
    </dgm:pt>
    <dgm:pt modelId="{A3FD1FD7-1F10-464D-A65B-43E4F25DE435}" type="sibTrans" cxnId="{4765CC03-BB39-4B4F-B76D-D96FED0A6D1D}">
      <dgm:prSet/>
      <dgm:spPr/>
      <dgm:t>
        <a:bodyPr/>
        <a:lstStyle/>
        <a:p>
          <a:endParaRPr lang="en-US"/>
        </a:p>
      </dgm:t>
    </dgm:pt>
    <dgm:pt modelId="{F5F6B01E-7CA0-4DEF-96DC-27563C19195F}">
      <dgm:prSet/>
      <dgm:spPr/>
      <dgm:t>
        <a:bodyPr/>
        <a:lstStyle/>
        <a:p>
          <a:r>
            <a:rPr lang="fr-FR"/>
            <a:t>Aérer 10 minutes toutes les heures</a:t>
          </a:r>
          <a:endParaRPr lang="en-US"/>
        </a:p>
      </dgm:t>
    </dgm:pt>
    <dgm:pt modelId="{8EE84DC3-7F34-4B35-BEF6-47E3CCD49D6D}" type="parTrans" cxnId="{E899ADCB-7AE2-423F-8A2D-92E1F7346555}">
      <dgm:prSet/>
      <dgm:spPr/>
      <dgm:t>
        <a:bodyPr/>
        <a:lstStyle/>
        <a:p>
          <a:endParaRPr lang="en-US"/>
        </a:p>
      </dgm:t>
    </dgm:pt>
    <dgm:pt modelId="{48AC2E0E-32F3-4AAC-A13F-C164F8A48583}" type="sibTrans" cxnId="{E899ADCB-7AE2-423F-8A2D-92E1F7346555}">
      <dgm:prSet/>
      <dgm:spPr/>
      <dgm:t>
        <a:bodyPr/>
        <a:lstStyle/>
        <a:p>
          <a:endParaRPr lang="en-US"/>
        </a:p>
      </dgm:t>
    </dgm:pt>
    <dgm:pt modelId="{2B50E1BF-DD8E-4A42-B4E2-04DF13D5C3A2}">
      <dgm:prSet/>
      <dgm:spPr/>
      <dgm:t>
        <a:bodyPr/>
        <a:lstStyle/>
        <a:p>
          <a:r>
            <a:rPr lang="fr-FR" dirty="0"/>
            <a:t>C’est surtout dépendant de la taille de la pièce, du nombre de personnes qui sont présentes</a:t>
          </a:r>
          <a:endParaRPr lang="en-US" dirty="0"/>
        </a:p>
      </dgm:t>
    </dgm:pt>
    <dgm:pt modelId="{CC34D4F6-EE1F-41F7-9369-6156FC8B0B8E}" type="parTrans" cxnId="{39BC7F44-45BB-43F3-B01E-F39E5CB288A0}">
      <dgm:prSet/>
      <dgm:spPr/>
      <dgm:t>
        <a:bodyPr/>
        <a:lstStyle/>
        <a:p>
          <a:endParaRPr lang="en-US"/>
        </a:p>
      </dgm:t>
    </dgm:pt>
    <dgm:pt modelId="{5FA363A5-6F49-440A-9F7F-C2F5D030246D}" type="sibTrans" cxnId="{39BC7F44-45BB-43F3-B01E-F39E5CB288A0}">
      <dgm:prSet/>
      <dgm:spPr/>
      <dgm:t>
        <a:bodyPr/>
        <a:lstStyle/>
        <a:p>
          <a:endParaRPr lang="en-US"/>
        </a:p>
      </dgm:t>
    </dgm:pt>
    <dgm:pt modelId="{72213BA7-73F1-440F-87EF-B53AB557B145}">
      <dgm:prSet/>
      <dgm:spPr/>
      <dgm:t>
        <a:bodyPr/>
        <a:lstStyle/>
        <a:p>
          <a:r>
            <a:rPr lang="fr-FR"/>
            <a:t>Faire attention aux lieux confinés</a:t>
          </a:r>
          <a:endParaRPr lang="en-US"/>
        </a:p>
      </dgm:t>
    </dgm:pt>
    <dgm:pt modelId="{D7C94268-90AD-4DEF-9E0E-EB7A508E2552}" type="parTrans" cxnId="{D24B20C7-7637-4CC0-BBAF-322A6060C86A}">
      <dgm:prSet/>
      <dgm:spPr/>
      <dgm:t>
        <a:bodyPr/>
        <a:lstStyle/>
        <a:p>
          <a:endParaRPr lang="en-US"/>
        </a:p>
      </dgm:t>
    </dgm:pt>
    <dgm:pt modelId="{67A3A5A8-AA4A-43F5-B317-330F418B482C}" type="sibTrans" cxnId="{D24B20C7-7637-4CC0-BBAF-322A6060C86A}">
      <dgm:prSet/>
      <dgm:spPr/>
      <dgm:t>
        <a:bodyPr/>
        <a:lstStyle/>
        <a:p>
          <a:endParaRPr lang="en-US"/>
        </a:p>
      </dgm:t>
    </dgm:pt>
    <dgm:pt modelId="{73F5C103-8B9C-7943-A190-48D517CE861E}" type="pres">
      <dgm:prSet presAssocID="{5347937C-4E48-4EE1-B1D1-7C1B4C4E6117}" presName="linear" presStyleCnt="0">
        <dgm:presLayoutVars>
          <dgm:animLvl val="lvl"/>
          <dgm:resizeHandles val="exact"/>
        </dgm:presLayoutVars>
      </dgm:prSet>
      <dgm:spPr/>
      <dgm:t>
        <a:bodyPr/>
        <a:lstStyle/>
        <a:p>
          <a:endParaRPr lang="fr-FR"/>
        </a:p>
      </dgm:t>
    </dgm:pt>
    <dgm:pt modelId="{8F6ABA7B-F731-034B-A2CA-387DEC7821AA}" type="pres">
      <dgm:prSet presAssocID="{CA4F5D17-72A6-4DAE-8BC8-745047978DC2}" presName="parentText" presStyleLbl="node1" presStyleIdx="0" presStyleCnt="5">
        <dgm:presLayoutVars>
          <dgm:chMax val="0"/>
          <dgm:bulletEnabled val="1"/>
        </dgm:presLayoutVars>
      </dgm:prSet>
      <dgm:spPr/>
      <dgm:t>
        <a:bodyPr/>
        <a:lstStyle/>
        <a:p>
          <a:endParaRPr lang="fr-FR"/>
        </a:p>
      </dgm:t>
    </dgm:pt>
    <dgm:pt modelId="{8F26E32D-38C4-9142-AA33-A13B03A3E937}" type="pres">
      <dgm:prSet presAssocID="{43BF8128-E445-4379-A85F-E9A2EE5704CF}" presName="spacer" presStyleCnt="0"/>
      <dgm:spPr/>
    </dgm:pt>
    <dgm:pt modelId="{85731D03-CC3D-0943-B91A-951DE0F88AEF}" type="pres">
      <dgm:prSet presAssocID="{88551641-A376-4D7A-9A46-24412FE9387F}" presName="parentText" presStyleLbl="node1" presStyleIdx="1" presStyleCnt="5">
        <dgm:presLayoutVars>
          <dgm:chMax val="0"/>
          <dgm:bulletEnabled val="1"/>
        </dgm:presLayoutVars>
      </dgm:prSet>
      <dgm:spPr/>
      <dgm:t>
        <a:bodyPr/>
        <a:lstStyle/>
        <a:p>
          <a:endParaRPr lang="fr-FR"/>
        </a:p>
      </dgm:t>
    </dgm:pt>
    <dgm:pt modelId="{54A4CBC1-D0FF-F740-A53A-B41A84444BAA}" type="pres">
      <dgm:prSet presAssocID="{A3FD1FD7-1F10-464D-A65B-43E4F25DE435}" presName="spacer" presStyleCnt="0"/>
      <dgm:spPr/>
    </dgm:pt>
    <dgm:pt modelId="{98B8AB56-1E69-7A43-AAA7-B6768E62C476}" type="pres">
      <dgm:prSet presAssocID="{F5F6B01E-7CA0-4DEF-96DC-27563C19195F}" presName="parentText" presStyleLbl="node1" presStyleIdx="2" presStyleCnt="5">
        <dgm:presLayoutVars>
          <dgm:chMax val="0"/>
          <dgm:bulletEnabled val="1"/>
        </dgm:presLayoutVars>
      </dgm:prSet>
      <dgm:spPr/>
      <dgm:t>
        <a:bodyPr/>
        <a:lstStyle/>
        <a:p>
          <a:endParaRPr lang="fr-FR"/>
        </a:p>
      </dgm:t>
    </dgm:pt>
    <dgm:pt modelId="{8B5CB936-66CC-094E-AFAA-7EBA38500997}" type="pres">
      <dgm:prSet presAssocID="{48AC2E0E-32F3-4AAC-A13F-C164F8A48583}" presName="spacer" presStyleCnt="0"/>
      <dgm:spPr/>
    </dgm:pt>
    <dgm:pt modelId="{8DD3ECC3-EB76-3943-AAAE-9B5A051740F3}" type="pres">
      <dgm:prSet presAssocID="{2B50E1BF-DD8E-4A42-B4E2-04DF13D5C3A2}" presName="parentText" presStyleLbl="node1" presStyleIdx="3" presStyleCnt="5">
        <dgm:presLayoutVars>
          <dgm:chMax val="0"/>
          <dgm:bulletEnabled val="1"/>
        </dgm:presLayoutVars>
      </dgm:prSet>
      <dgm:spPr/>
      <dgm:t>
        <a:bodyPr/>
        <a:lstStyle/>
        <a:p>
          <a:endParaRPr lang="fr-FR"/>
        </a:p>
      </dgm:t>
    </dgm:pt>
    <dgm:pt modelId="{D6BE91E8-4114-B445-BB6A-95922B5391C8}" type="pres">
      <dgm:prSet presAssocID="{5FA363A5-6F49-440A-9F7F-C2F5D030246D}" presName="spacer" presStyleCnt="0"/>
      <dgm:spPr/>
    </dgm:pt>
    <dgm:pt modelId="{380348A7-924E-B24E-94E5-1F6A06319E26}" type="pres">
      <dgm:prSet presAssocID="{72213BA7-73F1-440F-87EF-B53AB557B145}" presName="parentText" presStyleLbl="node1" presStyleIdx="4" presStyleCnt="5">
        <dgm:presLayoutVars>
          <dgm:chMax val="0"/>
          <dgm:bulletEnabled val="1"/>
        </dgm:presLayoutVars>
      </dgm:prSet>
      <dgm:spPr/>
      <dgm:t>
        <a:bodyPr/>
        <a:lstStyle/>
        <a:p>
          <a:endParaRPr lang="fr-FR"/>
        </a:p>
      </dgm:t>
    </dgm:pt>
  </dgm:ptLst>
  <dgm:cxnLst>
    <dgm:cxn modelId="{39BC7F44-45BB-43F3-B01E-F39E5CB288A0}" srcId="{5347937C-4E48-4EE1-B1D1-7C1B4C4E6117}" destId="{2B50E1BF-DD8E-4A42-B4E2-04DF13D5C3A2}" srcOrd="3" destOrd="0" parTransId="{CC34D4F6-EE1F-41F7-9369-6156FC8B0B8E}" sibTransId="{5FA363A5-6F49-440A-9F7F-C2F5D030246D}"/>
    <dgm:cxn modelId="{A1C3C8E2-B2FC-4647-88ED-F4F59B56AB6F}" type="presOf" srcId="{CA4F5D17-72A6-4DAE-8BC8-745047978DC2}" destId="{8F6ABA7B-F731-034B-A2CA-387DEC7821AA}" srcOrd="0" destOrd="0" presId="urn:microsoft.com/office/officeart/2005/8/layout/vList2"/>
    <dgm:cxn modelId="{9965BAB6-77E5-45A0-8B59-E1D0F5B8A7D0}" srcId="{5347937C-4E48-4EE1-B1D1-7C1B4C4E6117}" destId="{CA4F5D17-72A6-4DAE-8BC8-745047978DC2}" srcOrd="0" destOrd="0" parTransId="{5FE828EE-9245-4203-8E96-876F3D35FC01}" sibTransId="{43BF8128-E445-4379-A85F-E9A2EE5704CF}"/>
    <dgm:cxn modelId="{83EEB023-6BC4-2E42-973D-43C4E02A244F}" type="presOf" srcId="{88551641-A376-4D7A-9A46-24412FE9387F}" destId="{85731D03-CC3D-0943-B91A-951DE0F88AEF}" srcOrd="0" destOrd="0" presId="urn:microsoft.com/office/officeart/2005/8/layout/vList2"/>
    <dgm:cxn modelId="{1DD2A429-214F-DB42-A0AA-8A24E35F0790}" type="presOf" srcId="{2B50E1BF-DD8E-4A42-B4E2-04DF13D5C3A2}" destId="{8DD3ECC3-EB76-3943-AAAE-9B5A051740F3}" srcOrd="0" destOrd="0" presId="urn:microsoft.com/office/officeart/2005/8/layout/vList2"/>
    <dgm:cxn modelId="{98F02170-8872-DE4C-9750-073A5EC84C48}" type="presOf" srcId="{F5F6B01E-7CA0-4DEF-96DC-27563C19195F}" destId="{98B8AB56-1E69-7A43-AAA7-B6768E62C476}" srcOrd="0" destOrd="0" presId="urn:microsoft.com/office/officeart/2005/8/layout/vList2"/>
    <dgm:cxn modelId="{4765CC03-BB39-4B4F-B76D-D96FED0A6D1D}" srcId="{5347937C-4E48-4EE1-B1D1-7C1B4C4E6117}" destId="{88551641-A376-4D7A-9A46-24412FE9387F}" srcOrd="1" destOrd="0" parTransId="{3D3FB27A-2735-4E67-83EC-920A2F384C67}" sibTransId="{A3FD1FD7-1F10-464D-A65B-43E4F25DE435}"/>
    <dgm:cxn modelId="{E899ADCB-7AE2-423F-8A2D-92E1F7346555}" srcId="{5347937C-4E48-4EE1-B1D1-7C1B4C4E6117}" destId="{F5F6B01E-7CA0-4DEF-96DC-27563C19195F}" srcOrd="2" destOrd="0" parTransId="{8EE84DC3-7F34-4B35-BEF6-47E3CCD49D6D}" sibTransId="{48AC2E0E-32F3-4AAC-A13F-C164F8A48583}"/>
    <dgm:cxn modelId="{89D4B815-F39B-6841-B772-7B73A6BE39AE}" type="presOf" srcId="{5347937C-4E48-4EE1-B1D1-7C1B4C4E6117}" destId="{73F5C103-8B9C-7943-A190-48D517CE861E}" srcOrd="0" destOrd="0" presId="urn:microsoft.com/office/officeart/2005/8/layout/vList2"/>
    <dgm:cxn modelId="{A99913E5-37B6-CA4A-A9E1-E02301423F6B}" type="presOf" srcId="{72213BA7-73F1-440F-87EF-B53AB557B145}" destId="{380348A7-924E-B24E-94E5-1F6A06319E26}" srcOrd="0" destOrd="0" presId="urn:microsoft.com/office/officeart/2005/8/layout/vList2"/>
    <dgm:cxn modelId="{D24B20C7-7637-4CC0-BBAF-322A6060C86A}" srcId="{5347937C-4E48-4EE1-B1D1-7C1B4C4E6117}" destId="{72213BA7-73F1-440F-87EF-B53AB557B145}" srcOrd="4" destOrd="0" parTransId="{D7C94268-90AD-4DEF-9E0E-EB7A508E2552}" sibTransId="{67A3A5A8-AA4A-43F5-B317-330F418B482C}"/>
    <dgm:cxn modelId="{9EE5BB12-2810-CF42-BAEB-9E2A30E465A8}" type="presParOf" srcId="{73F5C103-8B9C-7943-A190-48D517CE861E}" destId="{8F6ABA7B-F731-034B-A2CA-387DEC7821AA}" srcOrd="0" destOrd="0" presId="urn:microsoft.com/office/officeart/2005/8/layout/vList2"/>
    <dgm:cxn modelId="{656C5860-C5A8-FD4C-B9D8-3F02D23BF69C}" type="presParOf" srcId="{73F5C103-8B9C-7943-A190-48D517CE861E}" destId="{8F26E32D-38C4-9142-AA33-A13B03A3E937}" srcOrd="1" destOrd="0" presId="urn:microsoft.com/office/officeart/2005/8/layout/vList2"/>
    <dgm:cxn modelId="{3E4FEA7B-F5A4-4846-8155-5CCA540686EE}" type="presParOf" srcId="{73F5C103-8B9C-7943-A190-48D517CE861E}" destId="{85731D03-CC3D-0943-B91A-951DE0F88AEF}" srcOrd="2" destOrd="0" presId="urn:microsoft.com/office/officeart/2005/8/layout/vList2"/>
    <dgm:cxn modelId="{88B5C060-26CE-AE44-AEC6-07B6099EDA51}" type="presParOf" srcId="{73F5C103-8B9C-7943-A190-48D517CE861E}" destId="{54A4CBC1-D0FF-F740-A53A-B41A84444BAA}" srcOrd="3" destOrd="0" presId="urn:microsoft.com/office/officeart/2005/8/layout/vList2"/>
    <dgm:cxn modelId="{53FF978C-210D-E949-BF62-3D08B5377361}" type="presParOf" srcId="{73F5C103-8B9C-7943-A190-48D517CE861E}" destId="{98B8AB56-1E69-7A43-AAA7-B6768E62C476}" srcOrd="4" destOrd="0" presId="urn:microsoft.com/office/officeart/2005/8/layout/vList2"/>
    <dgm:cxn modelId="{632496AD-F564-FE4A-BBF5-3F88990195C6}" type="presParOf" srcId="{73F5C103-8B9C-7943-A190-48D517CE861E}" destId="{8B5CB936-66CC-094E-AFAA-7EBA38500997}" srcOrd="5" destOrd="0" presId="urn:microsoft.com/office/officeart/2005/8/layout/vList2"/>
    <dgm:cxn modelId="{579D5252-3D6C-8B46-BF85-A91CBB5F62C2}" type="presParOf" srcId="{73F5C103-8B9C-7943-A190-48D517CE861E}" destId="{8DD3ECC3-EB76-3943-AAAE-9B5A051740F3}" srcOrd="6" destOrd="0" presId="urn:microsoft.com/office/officeart/2005/8/layout/vList2"/>
    <dgm:cxn modelId="{E5EFB95A-265D-AC49-9FE9-2AD9CB1CAE07}" type="presParOf" srcId="{73F5C103-8B9C-7943-A190-48D517CE861E}" destId="{D6BE91E8-4114-B445-BB6A-95922B5391C8}" srcOrd="7" destOrd="0" presId="urn:microsoft.com/office/officeart/2005/8/layout/vList2"/>
    <dgm:cxn modelId="{2A160F3E-53C4-CF43-B679-4DCC73E84836}" type="presParOf" srcId="{73F5C103-8B9C-7943-A190-48D517CE861E}" destId="{380348A7-924E-B24E-94E5-1F6A06319E26}" srcOrd="8"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78526E-7EC8-4CA1-A07D-CC3C69F87B75}" type="doc">
      <dgm:prSet loTypeId="urn:microsoft.com/office/officeart/2005/8/layout/hierarchy1" loCatId="hierarchy" qsTypeId="urn:microsoft.com/office/officeart/2005/8/quickstyle/simple1" qsCatId="simple" csTypeId="urn:microsoft.com/office/officeart/2005/8/colors/accent2_2" csCatId="accent2"/>
      <dgm:spPr/>
      <dgm:t>
        <a:bodyPr/>
        <a:lstStyle/>
        <a:p>
          <a:endParaRPr lang="en-US"/>
        </a:p>
      </dgm:t>
    </dgm:pt>
    <dgm:pt modelId="{267BE787-1605-484B-A1E9-1426A8270548}">
      <dgm:prSet/>
      <dgm:spPr/>
      <dgm:t>
        <a:bodyPr/>
        <a:lstStyle/>
        <a:p>
          <a:r>
            <a:rPr lang="fr-FR" b="0" i="0"/>
            <a:t>La gestion des déchets médicaux en médecine générale est un enjeu sanitaire, environnemental et réglementaire. </a:t>
          </a:r>
          <a:endParaRPr lang="en-US"/>
        </a:p>
      </dgm:t>
    </dgm:pt>
    <dgm:pt modelId="{79539749-126C-4AF0-94F5-B7ECB99E9408}" type="parTrans" cxnId="{0D353348-46A5-42EA-9FC1-DE391283F267}">
      <dgm:prSet/>
      <dgm:spPr/>
      <dgm:t>
        <a:bodyPr/>
        <a:lstStyle/>
        <a:p>
          <a:endParaRPr lang="en-US"/>
        </a:p>
      </dgm:t>
    </dgm:pt>
    <dgm:pt modelId="{F714BDBE-73BB-4412-A32D-9150D4B7CC04}" type="sibTrans" cxnId="{0D353348-46A5-42EA-9FC1-DE391283F267}">
      <dgm:prSet/>
      <dgm:spPr/>
      <dgm:t>
        <a:bodyPr/>
        <a:lstStyle/>
        <a:p>
          <a:endParaRPr lang="en-US"/>
        </a:p>
      </dgm:t>
    </dgm:pt>
    <dgm:pt modelId="{765D9AC7-EC63-4516-AB21-A7537C532606}">
      <dgm:prSet/>
      <dgm:spPr/>
      <dgm:t>
        <a:bodyPr/>
        <a:lstStyle/>
        <a:p>
          <a:r>
            <a:rPr lang="fr-FR" b="0" i="0"/>
            <a:t>Face aux défis écologiques et à la nécessité de réduire l'empreinte environnementale des soins, les médecins généralistes doivent adopter des pratiques éco-responsables pour limiter leur impact.</a:t>
          </a:r>
          <a:endParaRPr lang="en-US"/>
        </a:p>
      </dgm:t>
    </dgm:pt>
    <dgm:pt modelId="{1099BD5F-0ABD-42B9-9E69-14EE4BEBA400}" type="parTrans" cxnId="{1CB540B8-C5F4-4BBC-9640-157692DAC9DA}">
      <dgm:prSet/>
      <dgm:spPr/>
      <dgm:t>
        <a:bodyPr/>
        <a:lstStyle/>
        <a:p>
          <a:endParaRPr lang="en-US"/>
        </a:p>
      </dgm:t>
    </dgm:pt>
    <dgm:pt modelId="{43AA8CE6-A51D-403E-BF58-8B294E19E263}" type="sibTrans" cxnId="{1CB540B8-C5F4-4BBC-9640-157692DAC9DA}">
      <dgm:prSet/>
      <dgm:spPr/>
      <dgm:t>
        <a:bodyPr/>
        <a:lstStyle/>
        <a:p>
          <a:endParaRPr lang="en-US"/>
        </a:p>
      </dgm:t>
    </dgm:pt>
    <dgm:pt modelId="{54B37FF4-3C5B-9142-9FCD-851A7A159E3C}" type="pres">
      <dgm:prSet presAssocID="{2278526E-7EC8-4CA1-A07D-CC3C69F87B75}" presName="hierChild1" presStyleCnt="0">
        <dgm:presLayoutVars>
          <dgm:chPref val="1"/>
          <dgm:dir/>
          <dgm:animOne val="branch"/>
          <dgm:animLvl val="lvl"/>
          <dgm:resizeHandles/>
        </dgm:presLayoutVars>
      </dgm:prSet>
      <dgm:spPr/>
      <dgm:t>
        <a:bodyPr/>
        <a:lstStyle/>
        <a:p>
          <a:endParaRPr lang="fr-FR"/>
        </a:p>
      </dgm:t>
    </dgm:pt>
    <dgm:pt modelId="{4A140AA6-8089-F149-9E59-5A88FAB495AF}" type="pres">
      <dgm:prSet presAssocID="{267BE787-1605-484B-A1E9-1426A8270548}" presName="hierRoot1" presStyleCnt="0"/>
      <dgm:spPr/>
    </dgm:pt>
    <dgm:pt modelId="{87D8CA81-AA5B-1B46-BD6A-69C14212D49B}" type="pres">
      <dgm:prSet presAssocID="{267BE787-1605-484B-A1E9-1426A8270548}" presName="composite" presStyleCnt="0"/>
      <dgm:spPr/>
    </dgm:pt>
    <dgm:pt modelId="{BC8256E4-4A76-7F44-8792-292794FCEDCC}" type="pres">
      <dgm:prSet presAssocID="{267BE787-1605-484B-A1E9-1426A8270548}" presName="background" presStyleLbl="node0" presStyleIdx="0" presStyleCnt="2"/>
      <dgm:spPr/>
    </dgm:pt>
    <dgm:pt modelId="{7C317198-533D-4241-A350-A65BA55EE2F2}" type="pres">
      <dgm:prSet presAssocID="{267BE787-1605-484B-A1E9-1426A8270548}" presName="text" presStyleLbl="fgAcc0" presStyleIdx="0" presStyleCnt="2">
        <dgm:presLayoutVars>
          <dgm:chPref val="3"/>
        </dgm:presLayoutVars>
      </dgm:prSet>
      <dgm:spPr/>
      <dgm:t>
        <a:bodyPr/>
        <a:lstStyle/>
        <a:p>
          <a:endParaRPr lang="fr-FR"/>
        </a:p>
      </dgm:t>
    </dgm:pt>
    <dgm:pt modelId="{8E76CAFD-2AA7-EF40-90D8-B605454351AE}" type="pres">
      <dgm:prSet presAssocID="{267BE787-1605-484B-A1E9-1426A8270548}" presName="hierChild2" presStyleCnt="0"/>
      <dgm:spPr/>
    </dgm:pt>
    <dgm:pt modelId="{D2ACA17B-8D1E-BE48-9BA4-847E52B2ED6C}" type="pres">
      <dgm:prSet presAssocID="{765D9AC7-EC63-4516-AB21-A7537C532606}" presName="hierRoot1" presStyleCnt="0"/>
      <dgm:spPr/>
    </dgm:pt>
    <dgm:pt modelId="{297404D3-5098-5A4C-A92A-ED300AF846C1}" type="pres">
      <dgm:prSet presAssocID="{765D9AC7-EC63-4516-AB21-A7537C532606}" presName="composite" presStyleCnt="0"/>
      <dgm:spPr/>
    </dgm:pt>
    <dgm:pt modelId="{581BCFEC-CFB3-F447-9AB5-2746C00E51E5}" type="pres">
      <dgm:prSet presAssocID="{765D9AC7-EC63-4516-AB21-A7537C532606}" presName="background" presStyleLbl="node0" presStyleIdx="1" presStyleCnt="2"/>
      <dgm:spPr/>
    </dgm:pt>
    <dgm:pt modelId="{901E6F21-C2A9-0647-B54E-46435C6C7D93}" type="pres">
      <dgm:prSet presAssocID="{765D9AC7-EC63-4516-AB21-A7537C532606}" presName="text" presStyleLbl="fgAcc0" presStyleIdx="1" presStyleCnt="2">
        <dgm:presLayoutVars>
          <dgm:chPref val="3"/>
        </dgm:presLayoutVars>
      </dgm:prSet>
      <dgm:spPr/>
      <dgm:t>
        <a:bodyPr/>
        <a:lstStyle/>
        <a:p>
          <a:endParaRPr lang="fr-FR"/>
        </a:p>
      </dgm:t>
    </dgm:pt>
    <dgm:pt modelId="{5C202F25-4ACC-9146-A722-97BBD28642F4}" type="pres">
      <dgm:prSet presAssocID="{765D9AC7-EC63-4516-AB21-A7537C532606}" presName="hierChild2" presStyleCnt="0"/>
      <dgm:spPr/>
    </dgm:pt>
  </dgm:ptLst>
  <dgm:cxnLst>
    <dgm:cxn modelId="{1CB540B8-C5F4-4BBC-9640-157692DAC9DA}" srcId="{2278526E-7EC8-4CA1-A07D-CC3C69F87B75}" destId="{765D9AC7-EC63-4516-AB21-A7537C532606}" srcOrd="1" destOrd="0" parTransId="{1099BD5F-0ABD-42B9-9E69-14EE4BEBA400}" sibTransId="{43AA8CE6-A51D-403E-BF58-8B294E19E263}"/>
    <dgm:cxn modelId="{93F9DD0A-6310-0A41-92A3-0B31ADEEF813}" type="presOf" srcId="{2278526E-7EC8-4CA1-A07D-CC3C69F87B75}" destId="{54B37FF4-3C5B-9142-9FCD-851A7A159E3C}" srcOrd="0" destOrd="0" presId="urn:microsoft.com/office/officeart/2005/8/layout/hierarchy1"/>
    <dgm:cxn modelId="{3472F5E1-DF83-E640-A148-CC0992677794}" type="presOf" srcId="{765D9AC7-EC63-4516-AB21-A7537C532606}" destId="{901E6F21-C2A9-0647-B54E-46435C6C7D93}" srcOrd="0" destOrd="0" presId="urn:microsoft.com/office/officeart/2005/8/layout/hierarchy1"/>
    <dgm:cxn modelId="{0D353348-46A5-42EA-9FC1-DE391283F267}" srcId="{2278526E-7EC8-4CA1-A07D-CC3C69F87B75}" destId="{267BE787-1605-484B-A1E9-1426A8270548}" srcOrd="0" destOrd="0" parTransId="{79539749-126C-4AF0-94F5-B7ECB99E9408}" sibTransId="{F714BDBE-73BB-4412-A32D-9150D4B7CC04}"/>
    <dgm:cxn modelId="{F3123DAD-D63D-BE40-850D-B3FC14204E24}" type="presOf" srcId="{267BE787-1605-484B-A1E9-1426A8270548}" destId="{7C317198-533D-4241-A350-A65BA55EE2F2}" srcOrd="0" destOrd="0" presId="urn:microsoft.com/office/officeart/2005/8/layout/hierarchy1"/>
    <dgm:cxn modelId="{27E79BD2-8D5A-F549-A9F7-735885D178E8}" type="presParOf" srcId="{54B37FF4-3C5B-9142-9FCD-851A7A159E3C}" destId="{4A140AA6-8089-F149-9E59-5A88FAB495AF}" srcOrd="0" destOrd="0" presId="urn:microsoft.com/office/officeart/2005/8/layout/hierarchy1"/>
    <dgm:cxn modelId="{CA602496-3FDE-284D-9DCC-60282AC09A94}" type="presParOf" srcId="{4A140AA6-8089-F149-9E59-5A88FAB495AF}" destId="{87D8CA81-AA5B-1B46-BD6A-69C14212D49B}" srcOrd="0" destOrd="0" presId="urn:microsoft.com/office/officeart/2005/8/layout/hierarchy1"/>
    <dgm:cxn modelId="{C7C30A55-4196-224F-8A40-8221AAD3C6CD}" type="presParOf" srcId="{87D8CA81-AA5B-1B46-BD6A-69C14212D49B}" destId="{BC8256E4-4A76-7F44-8792-292794FCEDCC}" srcOrd="0" destOrd="0" presId="urn:microsoft.com/office/officeart/2005/8/layout/hierarchy1"/>
    <dgm:cxn modelId="{8342053B-D474-7A49-9581-F1ACD6A96F9F}" type="presParOf" srcId="{87D8CA81-AA5B-1B46-BD6A-69C14212D49B}" destId="{7C317198-533D-4241-A350-A65BA55EE2F2}" srcOrd="1" destOrd="0" presId="urn:microsoft.com/office/officeart/2005/8/layout/hierarchy1"/>
    <dgm:cxn modelId="{A07C3238-6E1A-C041-BB25-CD7B5CF348F6}" type="presParOf" srcId="{4A140AA6-8089-F149-9E59-5A88FAB495AF}" destId="{8E76CAFD-2AA7-EF40-90D8-B605454351AE}" srcOrd="1" destOrd="0" presId="urn:microsoft.com/office/officeart/2005/8/layout/hierarchy1"/>
    <dgm:cxn modelId="{9D02B0D2-9BD4-F040-BA3A-B7FC55A7E4DA}" type="presParOf" srcId="{54B37FF4-3C5B-9142-9FCD-851A7A159E3C}" destId="{D2ACA17B-8D1E-BE48-9BA4-847E52B2ED6C}" srcOrd="1" destOrd="0" presId="urn:microsoft.com/office/officeart/2005/8/layout/hierarchy1"/>
    <dgm:cxn modelId="{8811E247-E5F0-6E4A-A782-585466BC1DBF}" type="presParOf" srcId="{D2ACA17B-8D1E-BE48-9BA4-847E52B2ED6C}" destId="{297404D3-5098-5A4C-A92A-ED300AF846C1}" srcOrd="0" destOrd="0" presId="urn:microsoft.com/office/officeart/2005/8/layout/hierarchy1"/>
    <dgm:cxn modelId="{67134B07-03F1-D745-B518-A65BF9DCD1E4}" type="presParOf" srcId="{297404D3-5098-5A4C-A92A-ED300AF846C1}" destId="{581BCFEC-CFB3-F447-9AB5-2746C00E51E5}" srcOrd="0" destOrd="0" presId="urn:microsoft.com/office/officeart/2005/8/layout/hierarchy1"/>
    <dgm:cxn modelId="{7FCA8675-D9D2-FF48-B98C-06A56147F4CF}" type="presParOf" srcId="{297404D3-5098-5A4C-A92A-ED300AF846C1}" destId="{901E6F21-C2A9-0647-B54E-46435C6C7D93}" srcOrd="1" destOrd="0" presId="urn:microsoft.com/office/officeart/2005/8/layout/hierarchy1"/>
    <dgm:cxn modelId="{80E71E74-91BC-7F43-98D2-98BCE26197FA}" type="presParOf" srcId="{D2ACA17B-8D1E-BE48-9BA4-847E52B2ED6C}" destId="{5C202F25-4ACC-9146-A722-97BBD28642F4}"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DD58ACB-5F57-43B6-BF64-2D83C5F29E9F}"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D096611-CBFC-4821-AB5D-6B7804845B1E}">
      <dgm:prSet/>
      <dgm:spPr/>
      <dgm:t>
        <a:bodyPr/>
        <a:lstStyle/>
        <a:p>
          <a:pPr>
            <a:lnSpc>
              <a:spcPct val="100000"/>
            </a:lnSpc>
          </a:pPr>
          <a:r>
            <a:rPr lang="fr-FR" b="1" dirty="0"/>
            <a:t>PEC des immunodéprimés</a:t>
          </a:r>
          <a:endParaRPr lang="en-US" b="1" dirty="0"/>
        </a:p>
      </dgm:t>
    </dgm:pt>
    <dgm:pt modelId="{985406C0-FDF0-4C73-A8C8-4F8B74244305}" type="parTrans" cxnId="{0DAA3BE4-178F-4DC9-B0A9-F942F4732014}">
      <dgm:prSet/>
      <dgm:spPr/>
      <dgm:t>
        <a:bodyPr/>
        <a:lstStyle/>
        <a:p>
          <a:endParaRPr lang="en-US"/>
        </a:p>
      </dgm:t>
    </dgm:pt>
    <dgm:pt modelId="{EFA9DEBA-3B3A-4349-A73C-FB627947D2F1}" type="sibTrans" cxnId="{0DAA3BE4-178F-4DC9-B0A9-F942F4732014}">
      <dgm:prSet/>
      <dgm:spPr/>
      <dgm:t>
        <a:bodyPr/>
        <a:lstStyle/>
        <a:p>
          <a:endParaRPr lang="en-US"/>
        </a:p>
      </dgm:t>
    </dgm:pt>
    <dgm:pt modelId="{77D23810-8856-4B08-9258-7ED1D67F4E4D}">
      <dgm:prSet/>
      <dgm:spPr/>
      <dgm:t>
        <a:bodyPr/>
        <a:lstStyle/>
        <a:p>
          <a:pPr>
            <a:lnSpc>
              <a:spcPct val="100000"/>
            </a:lnSpc>
          </a:pPr>
          <a:r>
            <a:rPr lang="fr-FR" b="1" dirty="0"/>
            <a:t>Réalisation plus fréquente d’actes invasifs en ambulatoire</a:t>
          </a:r>
          <a:endParaRPr lang="en-US" b="1" dirty="0"/>
        </a:p>
      </dgm:t>
    </dgm:pt>
    <dgm:pt modelId="{902668C5-4D8F-49B4-86AA-B904D10997C2}" type="parTrans" cxnId="{5E9963A8-1A03-443E-8F7D-AD32ACF4DE04}">
      <dgm:prSet/>
      <dgm:spPr/>
      <dgm:t>
        <a:bodyPr/>
        <a:lstStyle/>
        <a:p>
          <a:endParaRPr lang="en-US"/>
        </a:p>
      </dgm:t>
    </dgm:pt>
    <dgm:pt modelId="{30F5AB50-F3DF-461E-8F9D-675E6C4D0DF9}" type="sibTrans" cxnId="{5E9963A8-1A03-443E-8F7D-AD32ACF4DE04}">
      <dgm:prSet/>
      <dgm:spPr/>
      <dgm:t>
        <a:bodyPr/>
        <a:lstStyle/>
        <a:p>
          <a:endParaRPr lang="en-US"/>
        </a:p>
      </dgm:t>
    </dgm:pt>
    <dgm:pt modelId="{81D3EAEB-6E1D-4D27-9C96-EF713D9123A6}">
      <dgm:prSet/>
      <dgm:spPr/>
      <dgm:t>
        <a:bodyPr/>
        <a:lstStyle/>
        <a:p>
          <a:pPr>
            <a:lnSpc>
              <a:spcPct val="100000"/>
            </a:lnSpc>
          </a:pPr>
          <a:r>
            <a:rPr lang="fr-FR" b="1" dirty="0"/>
            <a:t>Saisonnalité des risques</a:t>
          </a:r>
          <a:r>
            <a:rPr lang="fr-FR" dirty="0"/>
            <a:t>: </a:t>
          </a:r>
          <a:endParaRPr lang="en-US" dirty="0"/>
        </a:p>
      </dgm:t>
    </dgm:pt>
    <dgm:pt modelId="{A735D923-919C-4A3F-AF01-E65916E50EFD}" type="parTrans" cxnId="{F72BB725-4AF1-4CAB-A8E1-B105977B37C6}">
      <dgm:prSet/>
      <dgm:spPr/>
      <dgm:t>
        <a:bodyPr/>
        <a:lstStyle/>
        <a:p>
          <a:endParaRPr lang="en-US"/>
        </a:p>
      </dgm:t>
    </dgm:pt>
    <dgm:pt modelId="{59D4E02E-D952-47F9-9249-09EC4587BC35}" type="sibTrans" cxnId="{F72BB725-4AF1-4CAB-A8E1-B105977B37C6}">
      <dgm:prSet/>
      <dgm:spPr/>
      <dgm:t>
        <a:bodyPr/>
        <a:lstStyle/>
        <a:p>
          <a:endParaRPr lang="en-US"/>
        </a:p>
      </dgm:t>
    </dgm:pt>
    <dgm:pt modelId="{A5A52738-D561-420B-BBB8-74F9F8EF699A}">
      <dgm:prSet/>
      <dgm:spPr/>
      <dgm:t>
        <a:bodyPr/>
        <a:lstStyle/>
        <a:p>
          <a:pPr>
            <a:lnSpc>
              <a:spcPct val="100000"/>
            </a:lnSpc>
          </a:pPr>
          <a:r>
            <a:rPr lang="fr-FR"/>
            <a:t>Hiver (bronchiolites, grippe, etc.)</a:t>
          </a:r>
          <a:endParaRPr lang="en-US"/>
        </a:p>
      </dgm:t>
    </dgm:pt>
    <dgm:pt modelId="{BEEBF501-6DA4-4052-B6DA-7384058507FD}" type="parTrans" cxnId="{CAF6C3EF-C990-45D5-949B-38F2030FF04F}">
      <dgm:prSet/>
      <dgm:spPr/>
      <dgm:t>
        <a:bodyPr/>
        <a:lstStyle/>
        <a:p>
          <a:endParaRPr lang="en-US"/>
        </a:p>
      </dgm:t>
    </dgm:pt>
    <dgm:pt modelId="{55EDCAB7-E7F7-4BE3-8119-472FEFFBB994}" type="sibTrans" cxnId="{CAF6C3EF-C990-45D5-949B-38F2030FF04F}">
      <dgm:prSet/>
      <dgm:spPr/>
      <dgm:t>
        <a:bodyPr/>
        <a:lstStyle/>
        <a:p>
          <a:endParaRPr lang="en-US"/>
        </a:p>
      </dgm:t>
    </dgm:pt>
    <dgm:pt modelId="{756CCD7B-3526-4494-BDFD-573B5BE220D5}">
      <dgm:prSet/>
      <dgm:spPr/>
      <dgm:t>
        <a:bodyPr/>
        <a:lstStyle/>
        <a:p>
          <a:pPr>
            <a:lnSpc>
              <a:spcPct val="100000"/>
            </a:lnSpc>
          </a:pPr>
          <a:r>
            <a:rPr lang="fr-FR"/>
            <a:t>Printemps (gastro-entérites, fièvres éruptives, etc.)</a:t>
          </a:r>
          <a:endParaRPr lang="en-US"/>
        </a:p>
      </dgm:t>
    </dgm:pt>
    <dgm:pt modelId="{89590238-92BF-41E8-B2E2-F82C7D319587}" type="parTrans" cxnId="{1935E2DC-64C0-4E43-935B-16A7C9793FB8}">
      <dgm:prSet/>
      <dgm:spPr/>
      <dgm:t>
        <a:bodyPr/>
        <a:lstStyle/>
        <a:p>
          <a:endParaRPr lang="en-US"/>
        </a:p>
      </dgm:t>
    </dgm:pt>
    <dgm:pt modelId="{DF3497A2-6B2E-4297-8EF8-FBCD707DAE27}" type="sibTrans" cxnId="{1935E2DC-64C0-4E43-935B-16A7C9793FB8}">
      <dgm:prSet/>
      <dgm:spPr/>
      <dgm:t>
        <a:bodyPr/>
        <a:lstStyle/>
        <a:p>
          <a:endParaRPr lang="en-US"/>
        </a:p>
      </dgm:t>
    </dgm:pt>
    <dgm:pt modelId="{69FFB8D3-2B28-49CE-8ABB-328AC095FF7A}">
      <dgm:prSet/>
      <dgm:spPr/>
      <dgm:t>
        <a:bodyPr/>
        <a:lstStyle/>
        <a:p>
          <a:pPr>
            <a:lnSpc>
              <a:spcPct val="100000"/>
            </a:lnSpc>
          </a:pPr>
          <a:r>
            <a:rPr lang="fr-FR"/>
            <a:t>Eté (infections cutanées, plaies, piqures d’insectes, etc.)</a:t>
          </a:r>
          <a:endParaRPr lang="en-US"/>
        </a:p>
      </dgm:t>
    </dgm:pt>
    <dgm:pt modelId="{AA4CE930-B3C5-4DDF-A532-216B95ABE8DE}" type="parTrans" cxnId="{A0689ADA-2842-486A-91DB-C203B46AA1E3}">
      <dgm:prSet/>
      <dgm:spPr/>
      <dgm:t>
        <a:bodyPr/>
        <a:lstStyle/>
        <a:p>
          <a:endParaRPr lang="en-US"/>
        </a:p>
      </dgm:t>
    </dgm:pt>
    <dgm:pt modelId="{7DEB9A0E-4A71-4873-A9E4-C7A1D443E40E}" type="sibTrans" cxnId="{A0689ADA-2842-486A-91DB-C203B46AA1E3}">
      <dgm:prSet/>
      <dgm:spPr/>
      <dgm:t>
        <a:bodyPr/>
        <a:lstStyle/>
        <a:p>
          <a:endParaRPr lang="en-US"/>
        </a:p>
      </dgm:t>
    </dgm:pt>
    <dgm:pt modelId="{E7F63343-64C6-4B31-AB16-EB19974FE78A}">
      <dgm:prSet/>
      <dgm:spPr/>
      <dgm:t>
        <a:bodyPr/>
        <a:lstStyle/>
        <a:p>
          <a:pPr>
            <a:lnSpc>
              <a:spcPct val="100000"/>
            </a:lnSpc>
          </a:pPr>
          <a:r>
            <a:rPr lang="fr-FR"/>
            <a:t>Automne (brassage collectif avec augmentation de la contagiosité, etc.)</a:t>
          </a:r>
          <a:endParaRPr lang="en-US"/>
        </a:p>
      </dgm:t>
    </dgm:pt>
    <dgm:pt modelId="{FCF9ADF9-5217-4207-9803-9886068281CB}" type="parTrans" cxnId="{CB568C59-94A1-428B-B2A8-3BF894F780CA}">
      <dgm:prSet/>
      <dgm:spPr/>
      <dgm:t>
        <a:bodyPr/>
        <a:lstStyle/>
        <a:p>
          <a:endParaRPr lang="en-US"/>
        </a:p>
      </dgm:t>
    </dgm:pt>
    <dgm:pt modelId="{6F83ED4B-7FD7-479A-9F36-CFC5BE7B678D}" type="sibTrans" cxnId="{CB568C59-94A1-428B-B2A8-3BF894F780CA}">
      <dgm:prSet/>
      <dgm:spPr/>
      <dgm:t>
        <a:bodyPr/>
        <a:lstStyle/>
        <a:p>
          <a:endParaRPr lang="en-US"/>
        </a:p>
      </dgm:t>
    </dgm:pt>
    <dgm:pt modelId="{E99DD6C8-8755-4E8C-9B21-08F2019F6D35}" type="pres">
      <dgm:prSet presAssocID="{FDD58ACB-5F57-43B6-BF64-2D83C5F29E9F}" presName="root" presStyleCnt="0">
        <dgm:presLayoutVars>
          <dgm:dir/>
          <dgm:resizeHandles val="exact"/>
        </dgm:presLayoutVars>
      </dgm:prSet>
      <dgm:spPr/>
      <dgm:t>
        <a:bodyPr/>
        <a:lstStyle/>
        <a:p>
          <a:endParaRPr lang="fr-FR"/>
        </a:p>
      </dgm:t>
    </dgm:pt>
    <dgm:pt modelId="{7BF2E493-7787-4667-9E44-0D1A7D6E966E}" type="pres">
      <dgm:prSet presAssocID="{7D096611-CBFC-4821-AB5D-6B7804845B1E}" presName="compNode" presStyleCnt="0"/>
      <dgm:spPr/>
    </dgm:pt>
    <dgm:pt modelId="{1E23296A-D536-46A4-83BA-22140B4DA617}" type="pres">
      <dgm:prSet presAssocID="{7D096611-CBFC-4821-AB5D-6B7804845B1E}" presName="bgRect" presStyleLbl="bgShp" presStyleIdx="0" presStyleCnt="7"/>
      <dgm:spPr/>
    </dgm:pt>
    <dgm:pt modelId="{FDFCFF2C-68F2-4308-9F4F-9AE7CAF07066}" type="pres">
      <dgm:prSet presAssocID="{7D096611-CBFC-4821-AB5D-6B7804845B1E}"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xmlns="" val="0"/>
              </a:ext>
              <a:ext uri="{96DAC541-7B7A-43D3-8B79-37D633B846F1}">
                <asvg:svgBlip xmlns:asvg="http://schemas.microsoft.com/office/drawing/2016/SVG/main" xmlns="" r:embed="rId2"/>
              </a:ext>
            </a:extLst>
          </a:blip>
          <a:stretch>
            <a:fillRect/>
          </a:stretch>
        </a:blipFill>
      </dgm:spPr>
      <dgm:extLst>
        <a:ext uri="{E40237B7-FDA0-4F09-8148-C483321AD2D9}">
          <dgm14:cNvPr xmlns:dgm14="http://schemas.microsoft.com/office/drawing/2010/diagram" xmlns="" id="0" name="" descr="Coche"/>
        </a:ext>
      </dgm:extLst>
    </dgm:pt>
    <dgm:pt modelId="{72F1B9E4-D585-4BB3-84B2-C208EA4AF75F}" type="pres">
      <dgm:prSet presAssocID="{7D096611-CBFC-4821-AB5D-6B7804845B1E}" presName="spaceRect" presStyleCnt="0"/>
      <dgm:spPr/>
    </dgm:pt>
    <dgm:pt modelId="{94BE4489-8FAC-4F4B-937A-BB7FB8ADC24D}" type="pres">
      <dgm:prSet presAssocID="{7D096611-CBFC-4821-AB5D-6B7804845B1E}" presName="parTx" presStyleLbl="revTx" presStyleIdx="0" presStyleCnt="7">
        <dgm:presLayoutVars>
          <dgm:chMax val="0"/>
          <dgm:chPref val="0"/>
        </dgm:presLayoutVars>
      </dgm:prSet>
      <dgm:spPr/>
      <dgm:t>
        <a:bodyPr/>
        <a:lstStyle/>
        <a:p>
          <a:endParaRPr lang="fr-FR"/>
        </a:p>
      </dgm:t>
    </dgm:pt>
    <dgm:pt modelId="{4615F23C-0A01-498A-8723-35F1C6F63940}" type="pres">
      <dgm:prSet presAssocID="{EFA9DEBA-3B3A-4349-A73C-FB627947D2F1}" presName="sibTrans" presStyleCnt="0"/>
      <dgm:spPr/>
    </dgm:pt>
    <dgm:pt modelId="{A7C0161C-667A-4F32-BFF4-62A61107D3FD}" type="pres">
      <dgm:prSet presAssocID="{77D23810-8856-4B08-9258-7ED1D67F4E4D}" presName="compNode" presStyleCnt="0"/>
      <dgm:spPr/>
    </dgm:pt>
    <dgm:pt modelId="{D8D54A11-53E3-4748-99F9-9BE8D92DEBD4}" type="pres">
      <dgm:prSet presAssocID="{77D23810-8856-4B08-9258-7ED1D67F4E4D}" presName="bgRect" presStyleLbl="bgShp" presStyleIdx="1" presStyleCnt="7"/>
      <dgm:spPr/>
    </dgm:pt>
    <dgm:pt modelId="{D68B0888-8023-4953-83A7-368A38F2D3C3}" type="pres">
      <dgm:prSet presAssocID="{77D23810-8856-4B08-9258-7ED1D67F4E4D}"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xmlns="" val="0"/>
              </a:ext>
              <a:ext uri="{96DAC541-7B7A-43D3-8B79-37D633B846F1}">
                <asvg:svgBlip xmlns:asvg="http://schemas.microsoft.com/office/drawing/2016/SVG/main" xmlns="" r:embed="rId4"/>
              </a:ext>
            </a:extLst>
          </a:blip>
          <a:stretch>
            <a:fillRect/>
          </a:stretch>
        </a:blipFill>
      </dgm:spPr>
      <dgm:extLst>
        <a:ext uri="{E40237B7-FDA0-4F09-8148-C483321AD2D9}">
          <dgm14:cNvPr xmlns:dgm14="http://schemas.microsoft.com/office/drawing/2010/diagram" xmlns="" id="0" name="" descr="Stéthoscope"/>
        </a:ext>
      </dgm:extLst>
    </dgm:pt>
    <dgm:pt modelId="{475AAE7F-D670-48BF-B55C-340ABCC0898E}" type="pres">
      <dgm:prSet presAssocID="{77D23810-8856-4B08-9258-7ED1D67F4E4D}" presName="spaceRect" presStyleCnt="0"/>
      <dgm:spPr/>
    </dgm:pt>
    <dgm:pt modelId="{7D1A2B8E-7952-4E7F-9D02-F6F772C721F6}" type="pres">
      <dgm:prSet presAssocID="{77D23810-8856-4B08-9258-7ED1D67F4E4D}" presName="parTx" presStyleLbl="revTx" presStyleIdx="1" presStyleCnt="7">
        <dgm:presLayoutVars>
          <dgm:chMax val="0"/>
          <dgm:chPref val="0"/>
        </dgm:presLayoutVars>
      </dgm:prSet>
      <dgm:spPr/>
      <dgm:t>
        <a:bodyPr/>
        <a:lstStyle/>
        <a:p>
          <a:endParaRPr lang="fr-FR"/>
        </a:p>
      </dgm:t>
    </dgm:pt>
    <dgm:pt modelId="{AD61AD57-0B4E-41F3-BC01-011BC7E42007}" type="pres">
      <dgm:prSet presAssocID="{30F5AB50-F3DF-461E-8F9D-675E6C4D0DF9}" presName="sibTrans" presStyleCnt="0"/>
      <dgm:spPr/>
    </dgm:pt>
    <dgm:pt modelId="{790B1C14-74D3-44FD-A288-F79A8B84FC6D}" type="pres">
      <dgm:prSet presAssocID="{81D3EAEB-6E1D-4D27-9C96-EF713D9123A6}" presName="compNode" presStyleCnt="0"/>
      <dgm:spPr/>
    </dgm:pt>
    <dgm:pt modelId="{DA3749D7-10B4-478F-837D-3CAAD4377B50}" type="pres">
      <dgm:prSet presAssocID="{81D3EAEB-6E1D-4D27-9C96-EF713D9123A6}" presName="bgRect" presStyleLbl="bgShp" presStyleIdx="2" presStyleCnt="7"/>
      <dgm:spPr/>
    </dgm:pt>
    <dgm:pt modelId="{4C9B7CC7-BD5F-4AD0-AE93-4E4F16EC5D09}" type="pres">
      <dgm:prSet presAssocID="{81D3EAEB-6E1D-4D27-9C96-EF713D9123A6}"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a:blipFill>
      </dgm:spPr>
      <dgm:extLst>
        <a:ext uri="{E40237B7-FDA0-4F09-8148-C483321AD2D9}">
          <dgm14:cNvPr xmlns:dgm14="http://schemas.microsoft.com/office/drawing/2010/diagram" xmlns="" id="0" name="" descr="Pastèque"/>
        </a:ext>
      </dgm:extLst>
    </dgm:pt>
    <dgm:pt modelId="{769F3DEC-B5D3-4C04-B2FA-DA764EC26D1A}" type="pres">
      <dgm:prSet presAssocID="{81D3EAEB-6E1D-4D27-9C96-EF713D9123A6}" presName="spaceRect" presStyleCnt="0"/>
      <dgm:spPr/>
    </dgm:pt>
    <dgm:pt modelId="{CD70F7C3-5F2D-4913-BD1A-EDA69E6EEC78}" type="pres">
      <dgm:prSet presAssocID="{81D3EAEB-6E1D-4D27-9C96-EF713D9123A6}" presName="parTx" presStyleLbl="revTx" presStyleIdx="2" presStyleCnt="7">
        <dgm:presLayoutVars>
          <dgm:chMax val="0"/>
          <dgm:chPref val="0"/>
        </dgm:presLayoutVars>
      </dgm:prSet>
      <dgm:spPr/>
      <dgm:t>
        <a:bodyPr/>
        <a:lstStyle/>
        <a:p>
          <a:endParaRPr lang="fr-FR"/>
        </a:p>
      </dgm:t>
    </dgm:pt>
    <dgm:pt modelId="{72F041E1-670C-48E1-86C6-D9C5F88CF933}" type="pres">
      <dgm:prSet presAssocID="{59D4E02E-D952-47F9-9249-09EC4587BC35}" presName="sibTrans" presStyleCnt="0"/>
      <dgm:spPr/>
    </dgm:pt>
    <dgm:pt modelId="{3AC60880-09BE-49C8-89A7-B05B312397B0}" type="pres">
      <dgm:prSet presAssocID="{A5A52738-D561-420B-BBB8-74F9F8EF699A}" presName="compNode" presStyleCnt="0"/>
      <dgm:spPr/>
    </dgm:pt>
    <dgm:pt modelId="{C4FDF0DC-A477-499E-A721-6E6E02CD1378}" type="pres">
      <dgm:prSet presAssocID="{A5A52738-D561-420B-BBB8-74F9F8EF699A}" presName="bgRect" presStyleLbl="bgShp" presStyleIdx="3" presStyleCnt="7"/>
      <dgm:spPr/>
    </dgm:pt>
    <dgm:pt modelId="{4389AD63-EBA3-4111-8E9B-44DA3AF0E509}" type="pres">
      <dgm:prSet presAssocID="{A5A52738-D561-420B-BBB8-74F9F8EF699A}"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xmlns="" val="0"/>
              </a:ext>
              <a:ext uri="{96DAC541-7B7A-43D3-8B79-37D633B846F1}">
                <asvg:svgBlip xmlns:asvg="http://schemas.microsoft.com/office/drawing/2016/SVG/main" xmlns="" r:embed="rId8"/>
              </a:ext>
            </a:extLst>
          </a:blip>
          <a:stretch>
            <a:fillRect/>
          </a:stretch>
        </a:blipFill>
      </dgm:spPr>
      <dgm:extLst>
        <a:ext uri="{E40237B7-FDA0-4F09-8148-C483321AD2D9}">
          <dgm14:cNvPr xmlns:dgm14="http://schemas.microsoft.com/office/drawing/2010/diagram" xmlns="" id="0" name="" descr="Seringue"/>
        </a:ext>
      </dgm:extLst>
    </dgm:pt>
    <dgm:pt modelId="{C21E2A54-0FEE-42EC-85F9-86721359254A}" type="pres">
      <dgm:prSet presAssocID="{A5A52738-D561-420B-BBB8-74F9F8EF699A}" presName="spaceRect" presStyleCnt="0"/>
      <dgm:spPr/>
    </dgm:pt>
    <dgm:pt modelId="{2B6826E9-3856-41D5-9873-043FD8C40B92}" type="pres">
      <dgm:prSet presAssocID="{A5A52738-D561-420B-BBB8-74F9F8EF699A}" presName="parTx" presStyleLbl="revTx" presStyleIdx="3" presStyleCnt="7">
        <dgm:presLayoutVars>
          <dgm:chMax val="0"/>
          <dgm:chPref val="0"/>
        </dgm:presLayoutVars>
      </dgm:prSet>
      <dgm:spPr/>
      <dgm:t>
        <a:bodyPr/>
        <a:lstStyle/>
        <a:p>
          <a:endParaRPr lang="fr-FR"/>
        </a:p>
      </dgm:t>
    </dgm:pt>
    <dgm:pt modelId="{0BD9E903-9CD5-4C3C-B40A-98725B01A0DC}" type="pres">
      <dgm:prSet presAssocID="{55EDCAB7-E7F7-4BE3-8119-472FEFFBB994}" presName="sibTrans" presStyleCnt="0"/>
      <dgm:spPr/>
    </dgm:pt>
    <dgm:pt modelId="{D5094D0B-B1DC-476F-9941-846C3A7F66BC}" type="pres">
      <dgm:prSet presAssocID="{756CCD7B-3526-4494-BDFD-573B5BE220D5}" presName="compNode" presStyleCnt="0"/>
      <dgm:spPr/>
    </dgm:pt>
    <dgm:pt modelId="{A7EC48D0-509D-46FC-8BEE-E038A6DA123E}" type="pres">
      <dgm:prSet presAssocID="{756CCD7B-3526-4494-BDFD-573B5BE220D5}" presName="bgRect" presStyleLbl="bgShp" presStyleIdx="4" presStyleCnt="7"/>
      <dgm:spPr/>
    </dgm:pt>
    <dgm:pt modelId="{92A3FE91-BAFE-4A30-9F04-731B9BBABA88}" type="pres">
      <dgm:prSet presAssocID="{756CCD7B-3526-4494-BDFD-573B5BE220D5}"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xmlns="" val="0"/>
              </a:ext>
              <a:ext uri="{96DAC541-7B7A-43D3-8B79-37D633B846F1}">
                <asvg:svgBlip xmlns:asvg="http://schemas.microsoft.com/office/drawing/2016/SVG/main" xmlns="" r:embed="rId10"/>
              </a:ext>
            </a:extLst>
          </a:blip>
          <a:stretch>
            <a:fillRect/>
          </a:stretch>
        </a:blipFill>
      </dgm:spPr>
      <dgm:extLst>
        <a:ext uri="{E40237B7-FDA0-4F09-8148-C483321AD2D9}">
          <dgm14:cNvPr xmlns:dgm14="http://schemas.microsoft.com/office/drawing/2010/diagram" xmlns="" id="0" name="" descr="Estomac"/>
        </a:ext>
      </dgm:extLst>
    </dgm:pt>
    <dgm:pt modelId="{49C258DD-220D-4F9F-80EF-52B3B4459084}" type="pres">
      <dgm:prSet presAssocID="{756CCD7B-3526-4494-BDFD-573B5BE220D5}" presName="spaceRect" presStyleCnt="0"/>
      <dgm:spPr/>
    </dgm:pt>
    <dgm:pt modelId="{BBFCA056-763A-4EAC-8C52-558B8C9CAEAA}" type="pres">
      <dgm:prSet presAssocID="{756CCD7B-3526-4494-BDFD-573B5BE220D5}" presName="parTx" presStyleLbl="revTx" presStyleIdx="4" presStyleCnt="7">
        <dgm:presLayoutVars>
          <dgm:chMax val="0"/>
          <dgm:chPref val="0"/>
        </dgm:presLayoutVars>
      </dgm:prSet>
      <dgm:spPr/>
      <dgm:t>
        <a:bodyPr/>
        <a:lstStyle/>
        <a:p>
          <a:endParaRPr lang="fr-FR"/>
        </a:p>
      </dgm:t>
    </dgm:pt>
    <dgm:pt modelId="{5B61F975-6D8D-403E-A5D8-B1B181355B2F}" type="pres">
      <dgm:prSet presAssocID="{DF3497A2-6B2E-4297-8EF8-FBCD707DAE27}" presName="sibTrans" presStyleCnt="0"/>
      <dgm:spPr/>
    </dgm:pt>
    <dgm:pt modelId="{5C97E450-C09C-43BF-89BA-25815DCDEEB3}" type="pres">
      <dgm:prSet presAssocID="{69FFB8D3-2B28-49CE-8ABB-328AC095FF7A}" presName="compNode" presStyleCnt="0"/>
      <dgm:spPr/>
    </dgm:pt>
    <dgm:pt modelId="{6B9CC075-4B33-4220-A11D-8692A1F0E263}" type="pres">
      <dgm:prSet presAssocID="{69FFB8D3-2B28-49CE-8ABB-328AC095FF7A}" presName="bgRect" presStyleLbl="bgShp" presStyleIdx="5" presStyleCnt="7"/>
      <dgm:spPr/>
    </dgm:pt>
    <dgm:pt modelId="{C23391A5-736B-446E-8BF7-F2F184A81380}" type="pres">
      <dgm:prSet presAssocID="{69FFB8D3-2B28-49CE-8ABB-328AC095FF7A}"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xmlns="" val="0"/>
              </a:ext>
              <a:ext uri="{96DAC541-7B7A-43D3-8B79-37D633B846F1}">
                <asvg:svgBlip xmlns:asvg="http://schemas.microsoft.com/office/drawing/2016/SVG/main" xmlns="" r:embed="rId12"/>
              </a:ext>
            </a:extLst>
          </a:blip>
          <a:stretch>
            <a:fillRect/>
          </a:stretch>
        </a:blipFill>
      </dgm:spPr>
      <dgm:extLst>
        <a:ext uri="{E40237B7-FDA0-4F09-8148-C483321AD2D9}">
          <dgm14:cNvPr xmlns:dgm14="http://schemas.microsoft.com/office/drawing/2010/diagram" xmlns="" id="0" name="" descr="First Aid Kit"/>
        </a:ext>
      </dgm:extLst>
    </dgm:pt>
    <dgm:pt modelId="{EC1C8E0E-0F2B-436A-8599-DEE123DA6BD2}" type="pres">
      <dgm:prSet presAssocID="{69FFB8D3-2B28-49CE-8ABB-328AC095FF7A}" presName="spaceRect" presStyleCnt="0"/>
      <dgm:spPr/>
    </dgm:pt>
    <dgm:pt modelId="{46A7501F-88F3-4C44-A7C0-042F8400BF2C}" type="pres">
      <dgm:prSet presAssocID="{69FFB8D3-2B28-49CE-8ABB-328AC095FF7A}" presName="parTx" presStyleLbl="revTx" presStyleIdx="5" presStyleCnt="7">
        <dgm:presLayoutVars>
          <dgm:chMax val="0"/>
          <dgm:chPref val="0"/>
        </dgm:presLayoutVars>
      </dgm:prSet>
      <dgm:spPr/>
      <dgm:t>
        <a:bodyPr/>
        <a:lstStyle/>
        <a:p>
          <a:endParaRPr lang="fr-FR"/>
        </a:p>
      </dgm:t>
    </dgm:pt>
    <dgm:pt modelId="{A03CA719-3CCD-4FE5-8B32-92A86D583BA9}" type="pres">
      <dgm:prSet presAssocID="{7DEB9A0E-4A71-4873-A9E4-C7A1D443E40E}" presName="sibTrans" presStyleCnt="0"/>
      <dgm:spPr/>
    </dgm:pt>
    <dgm:pt modelId="{7EF49B72-4C0A-4D33-B331-AB2027F11CC2}" type="pres">
      <dgm:prSet presAssocID="{E7F63343-64C6-4B31-AB16-EB19974FE78A}" presName="compNode" presStyleCnt="0"/>
      <dgm:spPr/>
    </dgm:pt>
    <dgm:pt modelId="{B22E9FD0-2909-44D0-9348-3960875AAC15}" type="pres">
      <dgm:prSet presAssocID="{E7F63343-64C6-4B31-AB16-EB19974FE78A}" presName="bgRect" presStyleLbl="bgShp" presStyleIdx="6" presStyleCnt="7"/>
      <dgm:spPr/>
    </dgm:pt>
    <dgm:pt modelId="{2646539A-41CA-4CF5-96A5-D7DBA0F6491B}" type="pres">
      <dgm:prSet presAssocID="{E7F63343-64C6-4B31-AB16-EB19974FE78A}"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xmlns="" val="0"/>
              </a:ext>
              <a:ext uri="{96DAC541-7B7A-43D3-8B79-37D633B846F1}">
                <asvg:svgBlip xmlns:asvg="http://schemas.microsoft.com/office/drawing/2016/SVG/main" xmlns="" r:embed="rId14"/>
              </a:ext>
            </a:extLst>
          </a:blip>
          <a:stretch>
            <a:fillRect/>
          </a:stretch>
        </a:blipFill>
      </dgm:spPr>
      <dgm:extLst>
        <a:ext uri="{E40237B7-FDA0-4F09-8148-C483321AD2D9}">
          <dgm14:cNvPr xmlns:dgm14="http://schemas.microsoft.com/office/drawing/2010/diagram" xmlns="" id="0" name="" descr="Citrouille"/>
        </a:ext>
      </dgm:extLst>
    </dgm:pt>
    <dgm:pt modelId="{3D92326E-D5B8-4BB5-A9F7-0FF35F22C916}" type="pres">
      <dgm:prSet presAssocID="{E7F63343-64C6-4B31-AB16-EB19974FE78A}" presName="spaceRect" presStyleCnt="0"/>
      <dgm:spPr/>
    </dgm:pt>
    <dgm:pt modelId="{FE69B74F-389C-41C7-BD37-DA99745CC9EF}" type="pres">
      <dgm:prSet presAssocID="{E7F63343-64C6-4B31-AB16-EB19974FE78A}" presName="parTx" presStyleLbl="revTx" presStyleIdx="6" presStyleCnt="7">
        <dgm:presLayoutVars>
          <dgm:chMax val="0"/>
          <dgm:chPref val="0"/>
        </dgm:presLayoutVars>
      </dgm:prSet>
      <dgm:spPr/>
      <dgm:t>
        <a:bodyPr/>
        <a:lstStyle/>
        <a:p>
          <a:endParaRPr lang="fr-FR"/>
        </a:p>
      </dgm:t>
    </dgm:pt>
  </dgm:ptLst>
  <dgm:cxnLst>
    <dgm:cxn modelId="{198C9B1E-9834-42D1-97E2-5C77F54C1A6B}" type="presOf" srcId="{FDD58ACB-5F57-43B6-BF64-2D83C5F29E9F}" destId="{E99DD6C8-8755-4E8C-9B21-08F2019F6D35}" srcOrd="0" destOrd="0" presId="urn:microsoft.com/office/officeart/2018/2/layout/IconVerticalSolidList"/>
    <dgm:cxn modelId="{906C2835-AEA7-470F-A2D0-346D70C03BA3}" type="presOf" srcId="{7D096611-CBFC-4821-AB5D-6B7804845B1E}" destId="{94BE4489-8FAC-4F4B-937A-BB7FB8ADC24D}" srcOrd="0" destOrd="0" presId="urn:microsoft.com/office/officeart/2018/2/layout/IconVerticalSolidList"/>
    <dgm:cxn modelId="{0DAA3BE4-178F-4DC9-B0A9-F942F4732014}" srcId="{FDD58ACB-5F57-43B6-BF64-2D83C5F29E9F}" destId="{7D096611-CBFC-4821-AB5D-6B7804845B1E}" srcOrd="0" destOrd="0" parTransId="{985406C0-FDF0-4C73-A8C8-4F8B74244305}" sibTransId="{EFA9DEBA-3B3A-4349-A73C-FB627947D2F1}"/>
    <dgm:cxn modelId="{085D186E-5AD4-442C-AC29-508437D95F57}" type="presOf" srcId="{69FFB8D3-2B28-49CE-8ABB-328AC095FF7A}" destId="{46A7501F-88F3-4C44-A7C0-042F8400BF2C}" srcOrd="0" destOrd="0" presId="urn:microsoft.com/office/officeart/2018/2/layout/IconVerticalSolidList"/>
    <dgm:cxn modelId="{205303D1-446E-4350-A710-A5363A742141}" type="presOf" srcId="{E7F63343-64C6-4B31-AB16-EB19974FE78A}" destId="{FE69B74F-389C-41C7-BD37-DA99745CC9EF}" srcOrd="0" destOrd="0" presId="urn:microsoft.com/office/officeart/2018/2/layout/IconVerticalSolidList"/>
    <dgm:cxn modelId="{0F4D5C0A-952F-4115-BB05-C2AED27F45E4}" type="presOf" srcId="{A5A52738-D561-420B-BBB8-74F9F8EF699A}" destId="{2B6826E9-3856-41D5-9873-043FD8C40B92}" srcOrd="0" destOrd="0" presId="urn:microsoft.com/office/officeart/2018/2/layout/IconVerticalSolidList"/>
    <dgm:cxn modelId="{6EB5B90F-196C-4981-BDDD-44B09BB3BD61}" type="presOf" srcId="{81D3EAEB-6E1D-4D27-9C96-EF713D9123A6}" destId="{CD70F7C3-5F2D-4913-BD1A-EDA69E6EEC78}" srcOrd="0" destOrd="0" presId="urn:microsoft.com/office/officeart/2018/2/layout/IconVerticalSolidList"/>
    <dgm:cxn modelId="{443DF07C-74B7-411A-B265-2303E676FDA6}" type="presOf" srcId="{77D23810-8856-4B08-9258-7ED1D67F4E4D}" destId="{7D1A2B8E-7952-4E7F-9D02-F6F772C721F6}" srcOrd="0" destOrd="0" presId="urn:microsoft.com/office/officeart/2018/2/layout/IconVerticalSolidList"/>
    <dgm:cxn modelId="{CB568C59-94A1-428B-B2A8-3BF894F780CA}" srcId="{FDD58ACB-5F57-43B6-BF64-2D83C5F29E9F}" destId="{E7F63343-64C6-4B31-AB16-EB19974FE78A}" srcOrd="6" destOrd="0" parTransId="{FCF9ADF9-5217-4207-9803-9886068281CB}" sibTransId="{6F83ED4B-7FD7-479A-9F36-CFC5BE7B678D}"/>
    <dgm:cxn modelId="{5E9963A8-1A03-443E-8F7D-AD32ACF4DE04}" srcId="{FDD58ACB-5F57-43B6-BF64-2D83C5F29E9F}" destId="{77D23810-8856-4B08-9258-7ED1D67F4E4D}" srcOrd="1" destOrd="0" parTransId="{902668C5-4D8F-49B4-86AA-B904D10997C2}" sibTransId="{30F5AB50-F3DF-461E-8F9D-675E6C4D0DF9}"/>
    <dgm:cxn modelId="{1935E2DC-64C0-4E43-935B-16A7C9793FB8}" srcId="{FDD58ACB-5F57-43B6-BF64-2D83C5F29E9F}" destId="{756CCD7B-3526-4494-BDFD-573B5BE220D5}" srcOrd="4" destOrd="0" parTransId="{89590238-92BF-41E8-B2E2-F82C7D319587}" sibTransId="{DF3497A2-6B2E-4297-8EF8-FBCD707DAE27}"/>
    <dgm:cxn modelId="{F72BB725-4AF1-4CAB-A8E1-B105977B37C6}" srcId="{FDD58ACB-5F57-43B6-BF64-2D83C5F29E9F}" destId="{81D3EAEB-6E1D-4D27-9C96-EF713D9123A6}" srcOrd="2" destOrd="0" parTransId="{A735D923-919C-4A3F-AF01-E65916E50EFD}" sibTransId="{59D4E02E-D952-47F9-9249-09EC4587BC35}"/>
    <dgm:cxn modelId="{CAF6C3EF-C990-45D5-949B-38F2030FF04F}" srcId="{FDD58ACB-5F57-43B6-BF64-2D83C5F29E9F}" destId="{A5A52738-D561-420B-BBB8-74F9F8EF699A}" srcOrd="3" destOrd="0" parTransId="{BEEBF501-6DA4-4052-B6DA-7384058507FD}" sibTransId="{55EDCAB7-E7F7-4BE3-8119-472FEFFBB994}"/>
    <dgm:cxn modelId="{A0689ADA-2842-486A-91DB-C203B46AA1E3}" srcId="{FDD58ACB-5F57-43B6-BF64-2D83C5F29E9F}" destId="{69FFB8D3-2B28-49CE-8ABB-328AC095FF7A}" srcOrd="5" destOrd="0" parTransId="{AA4CE930-B3C5-4DDF-A532-216B95ABE8DE}" sibTransId="{7DEB9A0E-4A71-4873-A9E4-C7A1D443E40E}"/>
    <dgm:cxn modelId="{48EE4E81-EB6B-42AF-A9D9-D61A4051890A}" type="presOf" srcId="{756CCD7B-3526-4494-BDFD-573B5BE220D5}" destId="{BBFCA056-763A-4EAC-8C52-558B8C9CAEAA}" srcOrd="0" destOrd="0" presId="urn:microsoft.com/office/officeart/2018/2/layout/IconVerticalSolidList"/>
    <dgm:cxn modelId="{50573170-741C-4915-BB52-B221AB08331C}" type="presParOf" srcId="{E99DD6C8-8755-4E8C-9B21-08F2019F6D35}" destId="{7BF2E493-7787-4667-9E44-0D1A7D6E966E}" srcOrd="0" destOrd="0" presId="urn:microsoft.com/office/officeart/2018/2/layout/IconVerticalSolidList"/>
    <dgm:cxn modelId="{AED3727B-71C1-459F-940A-1586D57EE4C7}" type="presParOf" srcId="{7BF2E493-7787-4667-9E44-0D1A7D6E966E}" destId="{1E23296A-D536-46A4-83BA-22140B4DA617}" srcOrd="0" destOrd="0" presId="urn:microsoft.com/office/officeart/2018/2/layout/IconVerticalSolidList"/>
    <dgm:cxn modelId="{1BB41B56-5E33-46D3-9969-08F86AD09B29}" type="presParOf" srcId="{7BF2E493-7787-4667-9E44-0D1A7D6E966E}" destId="{FDFCFF2C-68F2-4308-9F4F-9AE7CAF07066}" srcOrd="1" destOrd="0" presId="urn:microsoft.com/office/officeart/2018/2/layout/IconVerticalSolidList"/>
    <dgm:cxn modelId="{5338C84C-718D-4906-BCB4-BFB46CB74CBB}" type="presParOf" srcId="{7BF2E493-7787-4667-9E44-0D1A7D6E966E}" destId="{72F1B9E4-D585-4BB3-84B2-C208EA4AF75F}" srcOrd="2" destOrd="0" presId="urn:microsoft.com/office/officeart/2018/2/layout/IconVerticalSolidList"/>
    <dgm:cxn modelId="{4440F165-CE48-49D0-9570-BBB3729ED35A}" type="presParOf" srcId="{7BF2E493-7787-4667-9E44-0D1A7D6E966E}" destId="{94BE4489-8FAC-4F4B-937A-BB7FB8ADC24D}" srcOrd="3" destOrd="0" presId="urn:microsoft.com/office/officeart/2018/2/layout/IconVerticalSolidList"/>
    <dgm:cxn modelId="{4A385085-D743-4A9A-B375-FD29C903BC26}" type="presParOf" srcId="{E99DD6C8-8755-4E8C-9B21-08F2019F6D35}" destId="{4615F23C-0A01-498A-8723-35F1C6F63940}" srcOrd="1" destOrd="0" presId="urn:microsoft.com/office/officeart/2018/2/layout/IconVerticalSolidList"/>
    <dgm:cxn modelId="{2DB2E316-5438-426C-AE22-BE3D45C044A1}" type="presParOf" srcId="{E99DD6C8-8755-4E8C-9B21-08F2019F6D35}" destId="{A7C0161C-667A-4F32-BFF4-62A61107D3FD}" srcOrd="2" destOrd="0" presId="urn:microsoft.com/office/officeart/2018/2/layout/IconVerticalSolidList"/>
    <dgm:cxn modelId="{C034818E-8DD5-445A-B8AC-7D5EF32F9B23}" type="presParOf" srcId="{A7C0161C-667A-4F32-BFF4-62A61107D3FD}" destId="{D8D54A11-53E3-4748-99F9-9BE8D92DEBD4}" srcOrd="0" destOrd="0" presId="urn:microsoft.com/office/officeart/2018/2/layout/IconVerticalSolidList"/>
    <dgm:cxn modelId="{D855039F-11B4-44D2-A21A-A3011319754E}" type="presParOf" srcId="{A7C0161C-667A-4F32-BFF4-62A61107D3FD}" destId="{D68B0888-8023-4953-83A7-368A38F2D3C3}" srcOrd="1" destOrd="0" presId="urn:microsoft.com/office/officeart/2018/2/layout/IconVerticalSolidList"/>
    <dgm:cxn modelId="{02761C05-690A-4671-9F63-2E6C4F6BBC31}" type="presParOf" srcId="{A7C0161C-667A-4F32-BFF4-62A61107D3FD}" destId="{475AAE7F-D670-48BF-B55C-340ABCC0898E}" srcOrd="2" destOrd="0" presId="urn:microsoft.com/office/officeart/2018/2/layout/IconVerticalSolidList"/>
    <dgm:cxn modelId="{6EB7D002-10DC-41C0-9484-BAA59BB84068}" type="presParOf" srcId="{A7C0161C-667A-4F32-BFF4-62A61107D3FD}" destId="{7D1A2B8E-7952-4E7F-9D02-F6F772C721F6}" srcOrd="3" destOrd="0" presId="urn:microsoft.com/office/officeart/2018/2/layout/IconVerticalSolidList"/>
    <dgm:cxn modelId="{0743640B-C5F6-41BF-8508-46F65A9921D3}" type="presParOf" srcId="{E99DD6C8-8755-4E8C-9B21-08F2019F6D35}" destId="{AD61AD57-0B4E-41F3-BC01-011BC7E42007}" srcOrd="3" destOrd="0" presId="urn:microsoft.com/office/officeart/2018/2/layout/IconVerticalSolidList"/>
    <dgm:cxn modelId="{3F2CFE44-4488-4602-B715-59B5EE1F64A5}" type="presParOf" srcId="{E99DD6C8-8755-4E8C-9B21-08F2019F6D35}" destId="{790B1C14-74D3-44FD-A288-F79A8B84FC6D}" srcOrd="4" destOrd="0" presId="urn:microsoft.com/office/officeart/2018/2/layout/IconVerticalSolidList"/>
    <dgm:cxn modelId="{36CA0840-48EE-4759-922D-79E859E8AFC2}" type="presParOf" srcId="{790B1C14-74D3-44FD-A288-F79A8B84FC6D}" destId="{DA3749D7-10B4-478F-837D-3CAAD4377B50}" srcOrd="0" destOrd="0" presId="urn:microsoft.com/office/officeart/2018/2/layout/IconVerticalSolidList"/>
    <dgm:cxn modelId="{8ECDCF9D-A657-43A1-BD09-1447459A1327}" type="presParOf" srcId="{790B1C14-74D3-44FD-A288-F79A8B84FC6D}" destId="{4C9B7CC7-BD5F-4AD0-AE93-4E4F16EC5D09}" srcOrd="1" destOrd="0" presId="urn:microsoft.com/office/officeart/2018/2/layout/IconVerticalSolidList"/>
    <dgm:cxn modelId="{232A0A04-670C-4FA2-B518-7F83FB928633}" type="presParOf" srcId="{790B1C14-74D3-44FD-A288-F79A8B84FC6D}" destId="{769F3DEC-B5D3-4C04-B2FA-DA764EC26D1A}" srcOrd="2" destOrd="0" presId="urn:microsoft.com/office/officeart/2018/2/layout/IconVerticalSolidList"/>
    <dgm:cxn modelId="{C31DC52C-A437-46F7-801F-4B3BDAB8A5F8}" type="presParOf" srcId="{790B1C14-74D3-44FD-A288-F79A8B84FC6D}" destId="{CD70F7C3-5F2D-4913-BD1A-EDA69E6EEC78}" srcOrd="3" destOrd="0" presId="urn:microsoft.com/office/officeart/2018/2/layout/IconVerticalSolidList"/>
    <dgm:cxn modelId="{3ABA0663-46F3-40C1-AD46-34BA3044DD07}" type="presParOf" srcId="{E99DD6C8-8755-4E8C-9B21-08F2019F6D35}" destId="{72F041E1-670C-48E1-86C6-D9C5F88CF933}" srcOrd="5" destOrd="0" presId="urn:microsoft.com/office/officeart/2018/2/layout/IconVerticalSolidList"/>
    <dgm:cxn modelId="{A843AEFE-CF49-49D3-92B0-E5F70DFAC879}" type="presParOf" srcId="{E99DD6C8-8755-4E8C-9B21-08F2019F6D35}" destId="{3AC60880-09BE-49C8-89A7-B05B312397B0}" srcOrd="6" destOrd="0" presId="urn:microsoft.com/office/officeart/2018/2/layout/IconVerticalSolidList"/>
    <dgm:cxn modelId="{42C3B2A9-1FCB-4642-B778-F2A1B747E32C}" type="presParOf" srcId="{3AC60880-09BE-49C8-89A7-B05B312397B0}" destId="{C4FDF0DC-A477-499E-A721-6E6E02CD1378}" srcOrd="0" destOrd="0" presId="urn:microsoft.com/office/officeart/2018/2/layout/IconVerticalSolidList"/>
    <dgm:cxn modelId="{25168878-AD2C-46D4-85FD-B9FDBE758442}" type="presParOf" srcId="{3AC60880-09BE-49C8-89A7-B05B312397B0}" destId="{4389AD63-EBA3-4111-8E9B-44DA3AF0E509}" srcOrd="1" destOrd="0" presId="urn:microsoft.com/office/officeart/2018/2/layout/IconVerticalSolidList"/>
    <dgm:cxn modelId="{C59A25C7-0294-47D6-B3CD-4B1127D4097A}" type="presParOf" srcId="{3AC60880-09BE-49C8-89A7-B05B312397B0}" destId="{C21E2A54-0FEE-42EC-85F9-86721359254A}" srcOrd="2" destOrd="0" presId="urn:microsoft.com/office/officeart/2018/2/layout/IconVerticalSolidList"/>
    <dgm:cxn modelId="{59F55F9D-0D9F-4FCD-B28E-F2ED63D6189B}" type="presParOf" srcId="{3AC60880-09BE-49C8-89A7-B05B312397B0}" destId="{2B6826E9-3856-41D5-9873-043FD8C40B92}" srcOrd="3" destOrd="0" presId="urn:microsoft.com/office/officeart/2018/2/layout/IconVerticalSolidList"/>
    <dgm:cxn modelId="{6D959CC1-E15D-494B-A9B4-47D57CF66B2D}" type="presParOf" srcId="{E99DD6C8-8755-4E8C-9B21-08F2019F6D35}" destId="{0BD9E903-9CD5-4C3C-B40A-98725B01A0DC}" srcOrd="7" destOrd="0" presId="urn:microsoft.com/office/officeart/2018/2/layout/IconVerticalSolidList"/>
    <dgm:cxn modelId="{57678C39-BEDE-42CD-89BD-7CC78D2EA8C3}" type="presParOf" srcId="{E99DD6C8-8755-4E8C-9B21-08F2019F6D35}" destId="{D5094D0B-B1DC-476F-9941-846C3A7F66BC}" srcOrd="8" destOrd="0" presId="urn:microsoft.com/office/officeart/2018/2/layout/IconVerticalSolidList"/>
    <dgm:cxn modelId="{B11EA051-E545-4AB1-A2D4-FF8BC56BDD47}" type="presParOf" srcId="{D5094D0B-B1DC-476F-9941-846C3A7F66BC}" destId="{A7EC48D0-509D-46FC-8BEE-E038A6DA123E}" srcOrd="0" destOrd="0" presId="urn:microsoft.com/office/officeart/2018/2/layout/IconVerticalSolidList"/>
    <dgm:cxn modelId="{AFCBE054-95C2-4356-9580-9A97A3FB725E}" type="presParOf" srcId="{D5094D0B-B1DC-476F-9941-846C3A7F66BC}" destId="{92A3FE91-BAFE-4A30-9F04-731B9BBABA88}" srcOrd="1" destOrd="0" presId="urn:microsoft.com/office/officeart/2018/2/layout/IconVerticalSolidList"/>
    <dgm:cxn modelId="{2065F18A-DC75-43B0-A042-E32EFFF1F47C}" type="presParOf" srcId="{D5094D0B-B1DC-476F-9941-846C3A7F66BC}" destId="{49C258DD-220D-4F9F-80EF-52B3B4459084}" srcOrd="2" destOrd="0" presId="urn:microsoft.com/office/officeart/2018/2/layout/IconVerticalSolidList"/>
    <dgm:cxn modelId="{0FDDDF3E-1944-4CE5-B0FE-6DDC765ED365}" type="presParOf" srcId="{D5094D0B-B1DC-476F-9941-846C3A7F66BC}" destId="{BBFCA056-763A-4EAC-8C52-558B8C9CAEAA}" srcOrd="3" destOrd="0" presId="urn:microsoft.com/office/officeart/2018/2/layout/IconVerticalSolidList"/>
    <dgm:cxn modelId="{4A580C0C-E3C0-4B1C-AED9-6266831A2706}" type="presParOf" srcId="{E99DD6C8-8755-4E8C-9B21-08F2019F6D35}" destId="{5B61F975-6D8D-403E-A5D8-B1B181355B2F}" srcOrd="9" destOrd="0" presId="urn:microsoft.com/office/officeart/2018/2/layout/IconVerticalSolidList"/>
    <dgm:cxn modelId="{F2FC6A39-695F-43B4-89A3-763F57870487}" type="presParOf" srcId="{E99DD6C8-8755-4E8C-9B21-08F2019F6D35}" destId="{5C97E450-C09C-43BF-89BA-25815DCDEEB3}" srcOrd="10" destOrd="0" presId="urn:microsoft.com/office/officeart/2018/2/layout/IconVerticalSolidList"/>
    <dgm:cxn modelId="{87ABCB65-191E-45E4-B822-43B3D2E67360}" type="presParOf" srcId="{5C97E450-C09C-43BF-89BA-25815DCDEEB3}" destId="{6B9CC075-4B33-4220-A11D-8692A1F0E263}" srcOrd="0" destOrd="0" presId="urn:microsoft.com/office/officeart/2018/2/layout/IconVerticalSolidList"/>
    <dgm:cxn modelId="{3D46A119-0358-4225-9C24-6308FCEED5B6}" type="presParOf" srcId="{5C97E450-C09C-43BF-89BA-25815DCDEEB3}" destId="{C23391A5-736B-446E-8BF7-F2F184A81380}" srcOrd="1" destOrd="0" presId="urn:microsoft.com/office/officeart/2018/2/layout/IconVerticalSolidList"/>
    <dgm:cxn modelId="{EFFA957C-84C1-4453-8983-BE1A2559C427}" type="presParOf" srcId="{5C97E450-C09C-43BF-89BA-25815DCDEEB3}" destId="{EC1C8E0E-0F2B-436A-8599-DEE123DA6BD2}" srcOrd="2" destOrd="0" presId="urn:microsoft.com/office/officeart/2018/2/layout/IconVerticalSolidList"/>
    <dgm:cxn modelId="{E405C691-ABF1-4229-BAF2-D1AE6B3AD77D}" type="presParOf" srcId="{5C97E450-C09C-43BF-89BA-25815DCDEEB3}" destId="{46A7501F-88F3-4C44-A7C0-042F8400BF2C}" srcOrd="3" destOrd="0" presId="urn:microsoft.com/office/officeart/2018/2/layout/IconVerticalSolidList"/>
    <dgm:cxn modelId="{BC8117E0-6979-4905-A835-143D6A35350E}" type="presParOf" srcId="{E99DD6C8-8755-4E8C-9B21-08F2019F6D35}" destId="{A03CA719-3CCD-4FE5-8B32-92A86D583BA9}" srcOrd="11" destOrd="0" presId="urn:microsoft.com/office/officeart/2018/2/layout/IconVerticalSolidList"/>
    <dgm:cxn modelId="{BFA3F147-A19A-4C19-BF81-BD1B0F66A93B}" type="presParOf" srcId="{E99DD6C8-8755-4E8C-9B21-08F2019F6D35}" destId="{7EF49B72-4C0A-4D33-B331-AB2027F11CC2}" srcOrd="12" destOrd="0" presId="urn:microsoft.com/office/officeart/2018/2/layout/IconVerticalSolidList"/>
    <dgm:cxn modelId="{55017FB9-8491-43A5-AD4A-165380C1EF0C}" type="presParOf" srcId="{7EF49B72-4C0A-4D33-B331-AB2027F11CC2}" destId="{B22E9FD0-2909-44D0-9348-3960875AAC15}" srcOrd="0" destOrd="0" presId="urn:microsoft.com/office/officeart/2018/2/layout/IconVerticalSolidList"/>
    <dgm:cxn modelId="{B525E513-E216-4737-8B21-494EAFD939BB}" type="presParOf" srcId="{7EF49B72-4C0A-4D33-B331-AB2027F11CC2}" destId="{2646539A-41CA-4CF5-96A5-D7DBA0F6491B}" srcOrd="1" destOrd="0" presId="urn:microsoft.com/office/officeart/2018/2/layout/IconVerticalSolidList"/>
    <dgm:cxn modelId="{72F4DF8B-DD0E-492C-826D-EDDBA44B7160}" type="presParOf" srcId="{7EF49B72-4C0A-4D33-B331-AB2027F11CC2}" destId="{3D92326E-D5B8-4BB5-A9F7-0FF35F22C916}" srcOrd="2" destOrd="0" presId="urn:microsoft.com/office/officeart/2018/2/layout/IconVerticalSolidList"/>
    <dgm:cxn modelId="{5BBFF204-4C95-405A-A57D-4814BAEF89E6}" type="presParOf" srcId="{7EF49B72-4C0A-4D33-B331-AB2027F11CC2}" destId="{FE69B74F-389C-41C7-BD37-DA99745CC9EF}" srcOrd="3" destOrd="0" presId="urn:microsoft.com/office/officeart/2018/2/layout/IconVerticalSoli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D892B6F-F45C-4BE6-BED6-2170EC0A2298}" type="doc">
      <dgm:prSet loTypeId="urn:microsoft.com/office/officeart/2005/8/layout/process2" loCatId="process" qsTypeId="urn:microsoft.com/office/officeart/2005/8/quickstyle/simple4" qsCatId="simple" csTypeId="urn:microsoft.com/office/officeart/2005/8/colors/colorful1#1" csCatId="colorful"/>
      <dgm:spPr/>
      <dgm:t>
        <a:bodyPr/>
        <a:lstStyle/>
        <a:p>
          <a:endParaRPr lang="en-US"/>
        </a:p>
      </dgm:t>
    </dgm:pt>
    <dgm:pt modelId="{16DB5915-3922-4122-A9A1-47D999D46E1F}">
      <dgm:prSet/>
      <dgm:spPr/>
      <dgm:t>
        <a:bodyPr/>
        <a:lstStyle/>
        <a:p>
          <a:r>
            <a:rPr lang="fr-FR" b="1" i="0"/>
            <a:t>Respecter les indications</a:t>
          </a:r>
          <a:endParaRPr lang="en-US"/>
        </a:p>
      </dgm:t>
    </dgm:pt>
    <dgm:pt modelId="{98551AE7-5EBD-4BDF-9F3B-64B66314BCF8}" type="parTrans" cxnId="{3501BB53-377B-4588-9559-A37FE27AF64D}">
      <dgm:prSet/>
      <dgm:spPr/>
      <dgm:t>
        <a:bodyPr/>
        <a:lstStyle/>
        <a:p>
          <a:endParaRPr lang="en-US"/>
        </a:p>
      </dgm:t>
    </dgm:pt>
    <dgm:pt modelId="{08DDA520-8B93-4FFB-8A88-CC45B00F6A7C}" type="sibTrans" cxnId="{3501BB53-377B-4588-9559-A37FE27AF64D}">
      <dgm:prSet/>
      <dgm:spPr/>
      <dgm:t>
        <a:bodyPr/>
        <a:lstStyle/>
        <a:p>
          <a:endParaRPr lang="en-US"/>
        </a:p>
      </dgm:t>
    </dgm:pt>
    <dgm:pt modelId="{330A1821-5A94-4BD7-9B0C-74780456FF6A}">
      <dgm:prSet/>
      <dgm:spPr/>
      <dgm:t>
        <a:bodyPr/>
        <a:lstStyle/>
        <a:p>
          <a:r>
            <a:rPr lang="fr-FR" b="0" i="0"/>
            <a:t>Prescrire un antibiotique uniquement en cas d’infection bactérienne avérée ou fortement suspectée.</a:t>
          </a:r>
          <a:endParaRPr lang="en-US"/>
        </a:p>
      </dgm:t>
    </dgm:pt>
    <dgm:pt modelId="{3F3D76E1-2DA1-47BB-9482-D07010ED02DE}" type="parTrans" cxnId="{03F44C66-6EFD-4FA8-BDA4-6E8A81E93E21}">
      <dgm:prSet/>
      <dgm:spPr/>
      <dgm:t>
        <a:bodyPr/>
        <a:lstStyle/>
        <a:p>
          <a:endParaRPr lang="en-US"/>
        </a:p>
      </dgm:t>
    </dgm:pt>
    <dgm:pt modelId="{7A5E3E66-0009-4AD5-B207-EFEA02C55260}" type="sibTrans" cxnId="{03F44C66-6EFD-4FA8-BDA4-6E8A81E93E21}">
      <dgm:prSet/>
      <dgm:spPr/>
      <dgm:t>
        <a:bodyPr/>
        <a:lstStyle/>
        <a:p>
          <a:endParaRPr lang="en-US"/>
        </a:p>
      </dgm:t>
    </dgm:pt>
    <dgm:pt modelId="{9A72E983-4A0C-4F31-8B24-76346EF45EAD}">
      <dgm:prSet/>
      <dgm:spPr/>
      <dgm:t>
        <a:bodyPr/>
        <a:lstStyle/>
        <a:p>
          <a:r>
            <a:rPr lang="fr-FR" b="0" i="0"/>
            <a:t>Éviter les prescriptions inutiles dans les infections virales (rhino-pharyngites, bronchites aiguës, syndromes grippaux…).</a:t>
          </a:r>
          <a:endParaRPr lang="en-US"/>
        </a:p>
      </dgm:t>
    </dgm:pt>
    <dgm:pt modelId="{05845237-DBBD-45B9-9476-E8159127A801}" type="parTrans" cxnId="{4F940513-4FB8-4681-82EA-C4C50648DAAB}">
      <dgm:prSet/>
      <dgm:spPr/>
      <dgm:t>
        <a:bodyPr/>
        <a:lstStyle/>
        <a:p>
          <a:endParaRPr lang="en-US"/>
        </a:p>
      </dgm:t>
    </dgm:pt>
    <dgm:pt modelId="{1306730C-2133-4FBE-9E89-F58FFE6EE6D8}" type="sibTrans" cxnId="{4F940513-4FB8-4681-82EA-C4C50648DAAB}">
      <dgm:prSet/>
      <dgm:spPr/>
      <dgm:t>
        <a:bodyPr/>
        <a:lstStyle/>
        <a:p>
          <a:endParaRPr lang="en-US"/>
        </a:p>
      </dgm:t>
    </dgm:pt>
    <dgm:pt modelId="{4C47C5E7-B707-6641-85D6-7A95239B5A96}" type="pres">
      <dgm:prSet presAssocID="{AD892B6F-F45C-4BE6-BED6-2170EC0A2298}" presName="linearFlow" presStyleCnt="0">
        <dgm:presLayoutVars>
          <dgm:resizeHandles val="exact"/>
        </dgm:presLayoutVars>
      </dgm:prSet>
      <dgm:spPr/>
      <dgm:t>
        <a:bodyPr/>
        <a:lstStyle/>
        <a:p>
          <a:endParaRPr lang="fr-FR"/>
        </a:p>
      </dgm:t>
    </dgm:pt>
    <dgm:pt modelId="{76635F63-BC33-F24E-9D73-5E9981FE5EF6}" type="pres">
      <dgm:prSet presAssocID="{16DB5915-3922-4122-A9A1-47D999D46E1F}" presName="node" presStyleLbl="node1" presStyleIdx="0" presStyleCnt="3">
        <dgm:presLayoutVars>
          <dgm:bulletEnabled val="1"/>
        </dgm:presLayoutVars>
      </dgm:prSet>
      <dgm:spPr/>
      <dgm:t>
        <a:bodyPr/>
        <a:lstStyle/>
        <a:p>
          <a:endParaRPr lang="fr-FR"/>
        </a:p>
      </dgm:t>
    </dgm:pt>
    <dgm:pt modelId="{852F7DB1-1AE1-3D46-A874-498F6FCA5C54}" type="pres">
      <dgm:prSet presAssocID="{08DDA520-8B93-4FFB-8A88-CC45B00F6A7C}" presName="sibTrans" presStyleLbl="sibTrans2D1" presStyleIdx="0" presStyleCnt="2"/>
      <dgm:spPr/>
      <dgm:t>
        <a:bodyPr/>
        <a:lstStyle/>
        <a:p>
          <a:endParaRPr lang="fr-FR"/>
        </a:p>
      </dgm:t>
    </dgm:pt>
    <dgm:pt modelId="{3239A01F-02E8-3C41-B44A-C3F6B61C4967}" type="pres">
      <dgm:prSet presAssocID="{08DDA520-8B93-4FFB-8A88-CC45B00F6A7C}" presName="connectorText" presStyleLbl="sibTrans2D1" presStyleIdx="0" presStyleCnt="2"/>
      <dgm:spPr/>
      <dgm:t>
        <a:bodyPr/>
        <a:lstStyle/>
        <a:p>
          <a:endParaRPr lang="fr-FR"/>
        </a:p>
      </dgm:t>
    </dgm:pt>
    <dgm:pt modelId="{A949E765-546B-3447-84B8-B74C7B64C2C9}" type="pres">
      <dgm:prSet presAssocID="{330A1821-5A94-4BD7-9B0C-74780456FF6A}" presName="node" presStyleLbl="node1" presStyleIdx="1" presStyleCnt="3">
        <dgm:presLayoutVars>
          <dgm:bulletEnabled val="1"/>
        </dgm:presLayoutVars>
      </dgm:prSet>
      <dgm:spPr/>
      <dgm:t>
        <a:bodyPr/>
        <a:lstStyle/>
        <a:p>
          <a:endParaRPr lang="fr-FR"/>
        </a:p>
      </dgm:t>
    </dgm:pt>
    <dgm:pt modelId="{FFF9F14D-6319-E04B-92DA-B5402758B8B9}" type="pres">
      <dgm:prSet presAssocID="{7A5E3E66-0009-4AD5-B207-EFEA02C55260}" presName="sibTrans" presStyleLbl="sibTrans2D1" presStyleIdx="1" presStyleCnt="2"/>
      <dgm:spPr/>
      <dgm:t>
        <a:bodyPr/>
        <a:lstStyle/>
        <a:p>
          <a:endParaRPr lang="fr-FR"/>
        </a:p>
      </dgm:t>
    </dgm:pt>
    <dgm:pt modelId="{72418ECE-A205-C746-A2DC-69D76232E578}" type="pres">
      <dgm:prSet presAssocID="{7A5E3E66-0009-4AD5-B207-EFEA02C55260}" presName="connectorText" presStyleLbl="sibTrans2D1" presStyleIdx="1" presStyleCnt="2"/>
      <dgm:spPr/>
      <dgm:t>
        <a:bodyPr/>
        <a:lstStyle/>
        <a:p>
          <a:endParaRPr lang="fr-FR"/>
        </a:p>
      </dgm:t>
    </dgm:pt>
    <dgm:pt modelId="{173C9A30-4912-5F48-A463-49E0A4A85123}" type="pres">
      <dgm:prSet presAssocID="{9A72E983-4A0C-4F31-8B24-76346EF45EAD}" presName="node" presStyleLbl="node1" presStyleIdx="2" presStyleCnt="3">
        <dgm:presLayoutVars>
          <dgm:bulletEnabled val="1"/>
        </dgm:presLayoutVars>
      </dgm:prSet>
      <dgm:spPr/>
      <dgm:t>
        <a:bodyPr/>
        <a:lstStyle/>
        <a:p>
          <a:endParaRPr lang="fr-FR"/>
        </a:p>
      </dgm:t>
    </dgm:pt>
  </dgm:ptLst>
  <dgm:cxnLst>
    <dgm:cxn modelId="{4F940513-4FB8-4681-82EA-C4C50648DAAB}" srcId="{AD892B6F-F45C-4BE6-BED6-2170EC0A2298}" destId="{9A72E983-4A0C-4F31-8B24-76346EF45EAD}" srcOrd="2" destOrd="0" parTransId="{05845237-DBBD-45B9-9476-E8159127A801}" sibTransId="{1306730C-2133-4FBE-9E89-F58FFE6EE6D8}"/>
    <dgm:cxn modelId="{C2559DC7-C8EE-544D-96B2-81E0BF064A8E}" type="presOf" srcId="{9A72E983-4A0C-4F31-8B24-76346EF45EAD}" destId="{173C9A30-4912-5F48-A463-49E0A4A85123}" srcOrd="0" destOrd="0" presId="urn:microsoft.com/office/officeart/2005/8/layout/process2"/>
    <dgm:cxn modelId="{C39876A9-00D4-F349-9B6A-A080956F6D86}" type="presOf" srcId="{16DB5915-3922-4122-A9A1-47D999D46E1F}" destId="{76635F63-BC33-F24E-9D73-5E9981FE5EF6}" srcOrd="0" destOrd="0" presId="urn:microsoft.com/office/officeart/2005/8/layout/process2"/>
    <dgm:cxn modelId="{03F44C66-6EFD-4FA8-BDA4-6E8A81E93E21}" srcId="{AD892B6F-F45C-4BE6-BED6-2170EC0A2298}" destId="{330A1821-5A94-4BD7-9B0C-74780456FF6A}" srcOrd="1" destOrd="0" parTransId="{3F3D76E1-2DA1-47BB-9482-D07010ED02DE}" sibTransId="{7A5E3E66-0009-4AD5-B207-EFEA02C55260}"/>
    <dgm:cxn modelId="{C3E92CE0-85AE-B140-A5DB-A0066600970B}" type="presOf" srcId="{330A1821-5A94-4BD7-9B0C-74780456FF6A}" destId="{A949E765-546B-3447-84B8-B74C7B64C2C9}" srcOrd="0" destOrd="0" presId="urn:microsoft.com/office/officeart/2005/8/layout/process2"/>
    <dgm:cxn modelId="{3501BB53-377B-4588-9559-A37FE27AF64D}" srcId="{AD892B6F-F45C-4BE6-BED6-2170EC0A2298}" destId="{16DB5915-3922-4122-A9A1-47D999D46E1F}" srcOrd="0" destOrd="0" parTransId="{98551AE7-5EBD-4BDF-9F3B-64B66314BCF8}" sibTransId="{08DDA520-8B93-4FFB-8A88-CC45B00F6A7C}"/>
    <dgm:cxn modelId="{68EDEAD5-71E8-7644-B04B-037438F179B2}" type="presOf" srcId="{AD892B6F-F45C-4BE6-BED6-2170EC0A2298}" destId="{4C47C5E7-B707-6641-85D6-7A95239B5A96}" srcOrd="0" destOrd="0" presId="urn:microsoft.com/office/officeart/2005/8/layout/process2"/>
    <dgm:cxn modelId="{A281E295-CF57-D144-A793-9BB6A25FB39C}" type="presOf" srcId="{7A5E3E66-0009-4AD5-B207-EFEA02C55260}" destId="{72418ECE-A205-C746-A2DC-69D76232E578}" srcOrd="1" destOrd="0" presId="urn:microsoft.com/office/officeart/2005/8/layout/process2"/>
    <dgm:cxn modelId="{FE315042-F19D-EB4D-9BEF-C18A796F34A5}" type="presOf" srcId="{7A5E3E66-0009-4AD5-B207-EFEA02C55260}" destId="{FFF9F14D-6319-E04B-92DA-B5402758B8B9}" srcOrd="0" destOrd="0" presId="urn:microsoft.com/office/officeart/2005/8/layout/process2"/>
    <dgm:cxn modelId="{E1379D0D-DDEC-0048-B64D-B1F7DFC2BBFF}" type="presOf" srcId="{08DDA520-8B93-4FFB-8A88-CC45B00F6A7C}" destId="{3239A01F-02E8-3C41-B44A-C3F6B61C4967}" srcOrd="1" destOrd="0" presId="urn:microsoft.com/office/officeart/2005/8/layout/process2"/>
    <dgm:cxn modelId="{A113021B-3A0D-C247-B837-AF9E76EB5FC1}" type="presOf" srcId="{08DDA520-8B93-4FFB-8A88-CC45B00F6A7C}" destId="{852F7DB1-1AE1-3D46-A874-498F6FCA5C54}" srcOrd="0" destOrd="0" presId="urn:microsoft.com/office/officeart/2005/8/layout/process2"/>
    <dgm:cxn modelId="{4F36BF0B-396A-C648-896A-648712AA2810}" type="presParOf" srcId="{4C47C5E7-B707-6641-85D6-7A95239B5A96}" destId="{76635F63-BC33-F24E-9D73-5E9981FE5EF6}" srcOrd="0" destOrd="0" presId="urn:microsoft.com/office/officeart/2005/8/layout/process2"/>
    <dgm:cxn modelId="{8BB251C8-57C9-CD41-993D-DEA417ECB075}" type="presParOf" srcId="{4C47C5E7-B707-6641-85D6-7A95239B5A96}" destId="{852F7DB1-1AE1-3D46-A874-498F6FCA5C54}" srcOrd="1" destOrd="0" presId="urn:microsoft.com/office/officeart/2005/8/layout/process2"/>
    <dgm:cxn modelId="{4233C487-1F1B-A949-985D-C02489C61501}" type="presParOf" srcId="{852F7DB1-1AE1-3D46-A874-498F6FCA5C54}" destId="{3239A01F-02E8-3C41-B44A-C3F6B61C4967}" srcOrd="0" destOrd="0" presId="urn:microsoft.com/office/officeart/2005/8/layout/process2"/>
    <dgm:cxn modelId="{3A9438D0-3081-4E49-B20A-7A317CAD0C29}" type="presParOf" srcId="{4C47C5E7-B707-6641-85D6-7A95239B5A96}" destId="{A949E765-546B-3447-84B8-B74C7B64C2C9}" srcOrd="2" destOrd="0" presId="urn:microsoft.com/office/officeart/2005/8/layout/process2"/>
    <dgm:cxn modelId="{1D9CBFF1-4327-5641-8AD8-E3A2E9279F81}" type="presParOf" srcId="{4C47C5E7-B707-6641-85D6-7A95239B5A96}" destId="{FFF9F14D-6319-E04B-92DA-B5402758B8B9}" srcOrd="3" destOrd="0" presId="urn:microsoft.com/office/officeart/2005/8/layout/process2"/>
    <dgm:cxn modelId="{3F545AFC-83C3-FD40-A7E7-E5AFDA6DF5BB}" type="presParOf" srcId="{FFF9F14D-6319-E04B-92DA-B5402758B8B9}" destId="{72418ECE-A205-C746-A2DC-69D76232E578}" srcOrd="0" destOrd="0" presId="urn:microsoft.com/office/officeart/2005/8/layout/process2"/>
    <dgm:cxn modelId="{84686FA0-139D-4B49-BF96-6D7F557EE53F}" type="presParOf" srcId="{4C47C5E7-B707-6641-85D6-7A95239B5A96}" destId="{173C9A30-4912-5F48-A463-49E0A4A85123}" srcOrd="4"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C8A0052-E5DD-46B0-A503-B15CCA0E2DE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94950C7-6DED-46E2-B46F-C73B07A04D37}">
      <dgm:prSet/>
      <dgm:spPr/>
      <dgm:t>
        <a:bodyPr/>
        <a:lstStyle/>
        <a:p>
          <a:r>
            <a:rPr lang="fr-FR" b="1" i="0" dirty="0"/>
            <a:t>Choisir l’antibiotique adapté:</a:t>
          </a:r>
          <a:endParaRPr lang="en-US" dirty="0"/>
        </a:p>
      </dgm:t>
    </dgm:pt>
    <dgm:pt modelId="{271BBA62-054E-4DAC-A894-A616352B5D61}" type="parTrans" cxnId="{AFDCD6DC-B3DA-4993-B465-DE917DA61E88}">
      <dgm:prSet/>
      <dgm:spPr/>
      <dgm:t>
        <a:bodyPr/>
        <a:lstStyle/>
        <a:p>
          <a:endParaRPr lang="en-US"/>
        </a:p>
      </dgm:t>
    </dgm:pt>
    <dgm:pt modelId="{D9C50D31-45C3-448D-B956-C0664C83BB4C}" type="sibTrans" cxnId="{AFDCD6DC-B3DA-4993-B465-DE917DA61E88}">
      <dgm:prSet/>
      <dgm:spPr/>
      <dgm:t>
        <a:bodyPr/>
        <a:lstStyle/>
        <a:p>
          <a:endParaRPr lang="en-US"/>
        </a:p>
      </dgm:t>
    </dgm:pt>
    <dgm:pt modelId="{FA7DB220-5041-4A02-81A6-A0DA1AB3CD64}">
      <dgm:prSet/>
      <dgm:spPr/>
      <dgm:t>
        <a:bodyPr/>
        <a:lstStyle/>
        <a:p>
          <a:r>
            <a:rPr lang="fr-FR" b="0" i="0" dirty="0"/>
            <a:t>- Se référer aux recommandations en vigueur (HAS, SPILF, ANSM…).</a:t>
          </a:r>
          <a:endParaRPr lang="en-US" dirty="0"/>
        </a:p>
      </dgm:t>
    </dgm:pt>
    <dgm:pt modelId="{07708B45-875C-4E47-AF7E-1FFDB2A276B6}" type="parTrans" cxnId="{6F51E36B-5590-4054-9E8D-A963A5E27A31}">
      <dgm:prSet/>
      <dgm:spPr/>
      <dgm:t>
        <a:bodyPr/>
        <a:lstStyle/>
        <a:p>
          <a:endParaRPr lang="en-US"/>
        </a:p>
      </dgm:t>
    </dgm:pt>
    <dgm:pt modelId="{4C1BF654-F6A6-462C-8DB5-ACD08E2F366B}" type="sibTrans" cxnId="{6F51E36B-5590-4054-9E8D-A963A5E27A31}">
      <dgm:prSet/>
      <dgm:spPr/>
      <dgm:t>
        <a:bodyPr/>
        <a:lstStyle/>
        <a:p>
          <a:endParaRPr lang="en-US"/>
        </a:p>
      </dgm:t>
    </dgm:pt>
    <dgm:pt modelId="{7C1FF81B-0A54-4782-8C14-B73AB71675D9}">
      <dgm:prSet/>
      <dgm:spPr/>
      <dgm:t>
        <a:bodyPr/>
        <a:lstStyle/>
        <a:p>
          <a:r>
            <a:rPr lang="fr-FR" b="0" i="0" dirty="0"/>
            <a:t>- Privilégier les molécules à spectre étroit pour limiter l’émergence de résistances.</a:t>
          </a:r>
          <a:endParaRPr lang="en-US" dirty="0"/>
        </a:p>
      </dgm:t>
    </dgm:pt>
    <dgm:pt modelId="{35B8A4CC-3F62-44DE-B517-8101F2C36A4D}" type="parTrans" cxnId="{22F13C2E-CBFA-49A9-9590-B94321BCD50E}">
      <dgm:prSet/>
      <dgm:spPr/>
      <dgm:t>
        <a:bodyPr/>
        <a:lstStyle/>
        <a:p>
          <a:endParaRPr lang="en-US"/>
        </a:p>
      </dgm:t>
    </dgm:pt>
    <dgm:pt modelId="{C7DBC1A0-5484-4184-86B8-DD0FD604E79F}" type="sibTrans" cxnId="{22F13C2E-CBFA-49A9-9590-B94321BCD50E}">
      <dgm:prSet/>
      <dgm:spPr/>
      <dgm:t>
        <a:bodyPr/>
        <a:lstStyle/>
        <a:p>
          <a:endParaRPr lang="en-US"/>
        </a:p>
      </dgm:t>
    </dgm:pt>
    <dgm:pt modelId="{D515BC12-1090-4921-A734-7D8841F32FC9}">
      <dgm:prSet/>
      <dgm:spPr/>
      <dgm:t>
        <a:bodyPr/>
        <a:lstStyle/>
        <a:p>
          <a:r>
            <a:rPr lang="fr-FR" b="0" i="0" dirty="0"/>
            <a:t>- Tenir compte des allergies, interactions médicamenteuses et terrain du patient (insuffisance rénale, grossesse…).</a:t>
          </a:r>
          <a:endParaRPr lang="en-US" dirty="0"/>
        </a:p>
      </dgm:t>
    </dgm:pt>
    <dgm:pt modelId="{2AF8B878-3F80-4DE9-B43D-9FF3752615DC}" type="parTrans" cxnId="{A3047AA6-9216-4FA1-AE6B-662EAE870DCD}">
      <dgm:prSet/>
      <dgm:spPr/>
      <dgm:t>
        <a:bodyPr/>
        <a:lstStyle/>
        <a:p>
          <a:endParaRPr lang="en-US"/>
        </a:p>
      </dgm:t>
    </dgm:pt>
    <dgm:pt modelId="{3D6B6F47-82A9-4D12-9218-C1D8CA507018}" type="sibTrans" cxnId="{A3047AA6-9216-4FA1-AE6B-662EAE870DCD}">
      <dgm:prSet/>
      <dgm:spPr/>
      <dgm:t>
        <a:bodyPr/>
        <a:lstStyle/>
        <a:p>
          <a:endParaRPr lang="en-US"/>
        </a:p>
      </dgm:t>
    </dgm:pt>
    <dgm:pt modelId="{CF735371-AE7A-CD4F-A921-F947D6D7C14E}" type="pres">
      <dgm:prSet presAssocID="{4C8A0052-E5DD-46B0-A503-B15CCA0E2DEA}" presName="linear" presStyleCnt="0">
        <dgm:presLayoutVars>
          <dgm:animLvl val="lvl"/>
          <dgm:resizeHandles val="exact"/>
        </dgm:presLayoutVars>
      </dgm:prSet>
      <dgm:spPr/>
      <dgm:t>
        <a:bodyPr/>
        <a:lstStyle/>
        <a:p>
          <a:endParaRPr lang="fr-FR"/>
        </a:p>
      </dgm:t>
    </dgm:pt>
    <dgm:pt modelId="{F92831B0-483E-4E49-8CCA-48FB393183C7}" type="pres">
      <dgm:prSet presAssocID="{094950C7-6DED-46E2-B46F-C73B07A04D37}" presName="parentText" presStyleLbl="node1" presStyleIdx="0" presStyleCnt="4">
        <dgm:presLayoutVars>
          <dgm:chMax val="0"/>
          <dgm:bulletEnabled val="1"/>
        </dgm:presLayoutVars>
      </dgm:prSet>
      <dgm:spPr/>
      <dgm:t>
        <a:bodyPr/>
        <a:lstStyle/>
        <a:p>
          <a:endParaRPr lang="fr-FR"/>
        </a:p>
      </dgm:t>
    </dgm:pt>
    <dgm:pt modelId="{7A23B04E-11E2-7C47-87F5-990C2ABA37B8}" type="pres">
      <dgm:prSet presAssocID="{D9C50D31-45C3-448D-B956-C0664C83BB4C}" presName="spacer" presStyleCnt="0"/>
      <dgm:spPr/>
    </dgm:pt>
    <dgm:pt modelId="{5FFE6A36-BD71-174B-81F8-32F98633AE82}" type="pres">
      <dgm:prSet presAssocID="{FA7DB220-5041-4A02-81A6-A0DA1AB3CD64}" presName="parentText" presStyleLbl="node1" presStyleIdx="1" presStyleCnt="4">
        <dgm:presLayoutVars>
          <dgm:chMax val="0"/>
          <dgm:bulletEnabled val="1"/>
        </dgm:presLayoutVars>
      </dgm:prSet>
      <dgm:spPr/>
      <dgm:t>
        <a:bodyPr/>
        <a:lstStyle/>
        <a:p>
          <a:endParaRPr lang="fr-FR"/>
        </a:p>
      </dgm:t>
    </dgm:pt>
    <dgm:pt modelId="{EF18DA54-0640-4D44-A259-A08E18ABE148}" type="pres">
      <dgm:prSet presAssocID="{4C1BF654-F6A6-462C-8DB5-ACD08E2F366B}" presName="spacer" presStyleCnt="0"/>
      <dgm:spPr/>
    </dgm:pt>
    <dgm:pt modelId="{96D6642A-30E6-984A-A8E8-790476E1404A}" type="pres">
      <dgm:prSet presAssocID="{7C1FF81B-0A54-4782-8C14-B73AB71675D9}" presName="parentText" presStyleLbl="node1" presStyleIdx="2" presStyleCnt="4">
        <dgm:presLayoutVars>
          <dgm:chMax val="0"/>
          <dgm:bulletEnabled val="1"/>
        </dgm:presLayoutVars>
      </dgm:prSet>
      <dgm:spPr/>
      <dgm:t>
        <a:bodyPr/>
        <a:lstStyle/>
        <a:p>
          <a:endParaRPr lang="fr-FR"/>
        </a:p>
      </dgm:t>
    </dgm:pt>
    <dgm:pt modelId="{A39C28EA-FCF5-CB4E-8685-8103E4997BD1}" type="pres">
      <dgm:prSet presAssocID="{C7DBC1A0-5484-4184-86B8-DD0FD604E79F}" presName="spacer" presStyleCnt="0"/>
      <dgm:spPr/>
    </dgm:pt>
    <dgm:pt modelId="{522541A4-2949-F145-B55B-C45B5A2AACAF}" type="pres">
      <dgm:prSet presAssocID="{D515BC12-1090-4921-A734-7D8841F32FC9}" presName="parentText" presStyleLbl="node1" presStyleIdx="3" presStyleCnt="4">
        <dgm:presLayoutVars>
          <dgm:chMax val="0"/>
          <dgm:bulletEnabled val="1"/>
        </dgm:presLayoutVars>
      </dgm:prSet>
      <dgm:spPr/>
      <dgm:t>
        <a:bodyPr/>
        <a:lstStyle/>
        <a:p>
          <a:endParaRPr lang="fr-FR"/>
        </a:p>
      </dgm:t>
    </dgm:pt>
  </dgm:ptLst>
  <dgm:cxnLst>
    <dgm:cxn modelId="{CC25548C-DE4F-BE4C-9524-59DC8D31327D}" type="presOf" srcId="{FA7DB220-5041-4A02-81A6-A0DA1AB3CD64}" destId="{5FFE6A36-BD71-174B-81F8-32F98633AE82}" srcOrd="0" destOrd="0" presId="urn:microsoft.com/office/officeart/2005/8/layout/vList2"/>
    <dgm:cxn modelId="{AFDCD6DC-B3DA-4993-B465-DE917DA61E88}" srcId="{4C8A0052-E5DD-46B0-A503-B15CCA0E2DEA}" destId="{094950C7-6DED-46E2-B46F-C73B07A04D37}" srcOrd="0" destOrd="0" parTransId="{271BBA62-054E-4DAC-A894-A616352B5D61}" sibTransId="{D9C50D31-45C3-448D-B956-C0664C83BB4C}"/>
    <dgm:cxn modelId="{22F13C2E-CBFA-49A9-9590-B94321BCD50E}" srcId="{4C8A0052-E5DD-46B0-A503-B15CCA0E2DEA}" destId="{7C1FF81B-0A54-4782-8C14-B73AB71675D9}" srcOrd="2" destOrd="0" parTransId="{35B8A4CC-3F62-44DE-B517-8101F2C36A4D}" sibTransId="{C7DBC1A0-5484-4184-86B8-DD0FD604E79F}"/>
    <dgm:cxn modelId="{A3047AA6-9216-4FA1-AE6B-662EAE870DCD}" srcId="{4C8A0052-E5DD-46B0-A503-B15CCA0E2DEA}" destId="{D515BC12-1090-4921-A734-7D8841F32FC9}" srcOrd="3" destOrd="0" parTransId="{2AF8B878-3F80-4DE9-B43D-9FF3752615DC}" sibTransId="{3D6B6F47-82A9-4D12-9218-C1D8CA507018}"/>
    <dgm:cxn modelId="{94DE191C-5B14-A74D-908F-096DEE558E10}" type="presOf" srcId="{7C1FF81B-0A54-4782-8C14-B73AB71675D9}" destId="{96D6642A-30E6-984A-A8E8-790476E1404A}" srcOrd="0" destOrd="0" presId="urn:microsoft.com/office/officeart/2005/8/layout/vList2"/>
    <dgm:cxn modelId="{2043F550-79C2-264D-B2E4-58597AA17927}" type="presOf" srcId="{D515BC12-1090-4921-A734-7D8841F32FC9}" destId="{522541A4-2949-F145-B55B-C45B5A2AACAF}" srcOrd="0" destOrd="0" presId="urn:microsoft.com/office/officeart/2005/8/layout/vList2"/>
    <dgm:cxn modelId="{6F51E36B-5590-4054-9E8D-A963A5E27A31}" srcId="{4C8A0052-E5DD-46B0-A503-B15CCA0E2DEA}" destId="{FA7DB220-5041-4A02-81A6-A0DA1AB3CD64}" srcOrd="1" destOrd="0" parTransId="{07708B45-875C-4E47-AF7E-1FFDB2A276B6}" sibTransId="{4C1BF654-F6A6-462C-8DB5-ACD08E2F366B}"/>
    <dgm:cxn modelId="{C9C79222-0AD2-F745-8E3C-603FE210980B}" type="presOf" srcId="{4C8A0052-E5DD-46B0-A503-B15CCA0E2DEA}" destId="{CF735371-AE7A-CD4F-A921-F947D6D7C14E}" srcOrd="0" destOrd="0" presId="urn:microsoft.com/office/officeart/2005/8/layout/vList2"/>
    <dgm:cxn modelId="{9B891F05-9371-3249-BB0D-4532268B4D89}" type="presOf" srcId="{094950C7-6DED-46E2-B46F-C73B07A04D37}" destId="{F92831B0-483E-4E49-8CCA-48FB393183C7}" srcOrd="0" destOrd="0" presId="urn:microsoft.com/office/officeart/2005/8/layout/vList2"/>
    <dgm:cxn modelId="{1B55C64A-7D08-9B45-9AFD-E86EA2235EB3}" type="presParOf" srcId="{CF735371-AE7A-CD4F-A921-F947D6D7C14E}" destId="{F92831B0-483E-4E49-8CCA-48FB393183C7}" srcOrd="0" destOrd="0" presId="urn:microsoft.com/office/officeart/2005/8/layout/vList2"/>
    <dgm:cxn modelId="{8EB3326D-0957-9040-BBD2-CF35F60741E0}" type="presParOf" srcId="{CF735371-AE7A-CD4F-A921-F947D6D7C14E}" destId="{7A23B04E-11E2-7C47-87F5-990C2ABA37B8}" srcOrd="1" destOrd="0" presId="urn:microsoft.com/office/officeart/2005/8/layout/vList2"/>
    <dgm:cxn modelId="{9D3F87F0-D886-764E-88A5-D2937F486A9C}" type="presParOf" srcId="{CF735371-AE7A-CD4F-A921-F947D6D7C14E}" destId="{5FFE6A36-BD71-174B-81F8-32F98633AE82}" srcOrd="2" destOrd="0" presId="urn:microsoft.com/office/officeart/2005/8/layout/vList2"/>
    <dgm:cxn modelId="{341DF9C3-47E1-F340-8D33-5CB081E17D09}" type="presParOf" srcId="{CF735371-AE7A-CD4F-A921-F947D6D7C14E}" destId="{EF18DA54-0640-4D44-A259-A08E18ABE148}" srcOrd="3" destOrd="0" presId="urn:microsoft.com/office/officeart/2005/8/layout/vList2"/>
    <dgm:cxn modelId="{9739C64E-A9AF-FB41-89C4-BD6C1D9BB3C7}" type="presParOf" srcId="{CF735371-AE7A-CD4F-A921-F947D6D7C14E}" destId="{96D6642A-30E6-984A-A8E8-790476E1404A}" srcOrd="4" destOrd="0" presId="urn:microsoft.com/office/officeart/2005/8/layout/vList2"/>
    <dgm:cxn modelId="{9BF76489-6792-724E-9366-8214688B98A5}" type="presParOf" srcId="{CF735371-AE7A-CD4F-A921-F947D6D7C14E}" destId="{A39C28EA-FCF5-CB4E-8685-8103E4997BD1}" srcOrd="5" destOrd="0" presId="urn:microsoft.com/office/officeart/2005/8/layout/vList2"/>
    <dgm:cxn modelId="{7DAB9A73-7F7E-3D4D-BF87-43A8BA04BB2A}" type="presParOf" srcId="{CF735371-AE7A-CD4F-A921-F947D6D7C14E}" destId="{522541A4-2949-F145-B55B-C45B5A2AACAF}" srcOrd="6"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xmlns="">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defRPr cap="all"/>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xmlns="" id="{E0434DD7-144B-D55F-03A5-CD1471FF29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xmlns="" id="{95354E97-6E68-8D0B-75AA-0FC58B45883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E9C781-C254-C949-A1FA-B7E6B302BD77}" type="datetimeFigureOut">
              <a:rPr lang="fr-FR" smtClean="0"/>
              <a:pPr/>
              <a:t>17/02/2026</a:t>
            </a:fld>
            <a:endParaRPr lang="fr-FR"/>
          </a:p>
        </p:txBody>
      </p:sp>
      <p:sp>
        <p:nvSpPr>
          <p:cNvPr id="4" name="Espace réservé du pied de page 3">
            <a:extLst>
              <a:ext uri="{FF2B5EF4-FFF2-40B4-BE49-F238E27FC236}">
                <a16:creationId xmlns:a16="http://schemas.microsoft.com/office/drawing/2014/main" xmlns="" id="{A7203456-623E-827E-73CF-13B347D540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xmlns="" id="{CF3862B7-B2B2-B94B-DDA3-F5A849D4855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FFEF37-5EFE-D143-976F-B0A9039B5525}" type="slidenum">
              <a:rPr lang="fr-FR" smtClean="0"/>
              <a:pPr/>
              <a:t>‹N°›</a:t>
            </a:fld>
            <a:endParaRPr lang="fr-FR"/>
          </a:p>
        </p:txBody>
      </p:sp>
    </p:spTree>
    <p:extLst>
      <p:ext uri="{BB962C8B-B14F-4D97-AF65-F5344CB8AC3E}">
        <p14:creationId xmlns:p14="http://schemas.microsoft.com/office/powerpoint/2010/main" xmlns="" val="14567749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B12BC0-0EBC-9A46-B555-F7C0BC88B9A4}" type="datetimeFigureOut">
              <a:rPr lang="fr-FR" smtClean="0"/>
              <a:pPr/>
              <a:t>17/02/2026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8F7610-D4FD-454D-BF85-D4367EC02D7F}" type="slidenum">
              <a:rPr lang="fr-FR" smtClean="0"/>
              <a:pPr/>
              <a:t>‹N°›</a:t>
            </a:fld>
            <a:endParaRPr lang="fr-FR"/>
          </a:p>
        </p:txBody>
      </p:sp>
    </p:spTree>
    <p:extLst>
      <p:ext uri="{BB962C8B-B14F-4D97-AF65-F5344CB8AC3E}">
        <p14:creationId xmlns:p14="http://schemas.microsoft.com/office/powerpoint/2010/main" xmlns="" val="210878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98F7610-D4FD-454D-BF85-D4367EC02D7F}" type="slidenum">
              <a:rPr lang="fr-FR" smtClean="0"/>
              <a:pPr/>
              <a:t>6</a:t>
            </a:fld>
            <a:endParaRPr lang="fr-FR"/>
          </a:p>
        </p:txBody>
      </p:sp>
    </p:spTree>
    <p:extLst>
      <p:ext uri="{BB962C8B-B14F-4D97-AF65-F5344CB8AC3E}">
        <p14:creationId xmlns:p14="http://schemas.microsoft.com/office/powerpoint/2010/main" xmlns="" val="2528651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98F7610-D4FD-454D-BF85-D4367EC02D7F}" type="slidenum">
              <a:rPr lang="fr-FR" smtClean="0"/>
              <a:pPr/>
              <a:t>14</a:t>
            </a:fld>
            <a:endParaRPr lang="fr-FR"/>
          </a:p>
        </p:txBody>
      </p:sp>
    </p:spTree>
    <p:extLst>
      <p:ext uri="{BB962C8B-B14F-4D97-AF65-F5344CB8AC3E}">
        <p14:creationId xmlns:p14="http://schemas.microsoft.com/office/powerpoint/2010/main" xmlns="" val="4181958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98F7610-D4FD-454D-BF85-D4367EC02D7F}" type="slidenum">
              <a:rPr lang="fr-FR" smtClean="0"/>
              <a:pPr/>
              <a:t>17</a:t>
            </a:fld>
            <a:endParaRPr lang="fr-FR"/>
          </a:p>
        </p:txBody>
      </p:sp>
    </p:spTree>
    <p:extLst>
      <p:ext uri="{BB962C8B-B14F-4D97-AF65-F5344CB8AC3E}">
        <p14:creationId xmlns:p14="http://schemas.microsoft.com/office/powerpoint/2010/main" xmlns="" val="2018898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D9E5CEA-9001-CBA0-63FE-4C2D8177879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xmlns="" id="{07BD3D41-E289-2234-25E9-E0B989156F4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xmlns="" id="{A5CC6042-6930-BBA9-62AF-2CDED9CCCDB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xmlns="" id="{B2FDCAFB-82B4-AE83-EF9F-E9AC11CA9F22}"/>
              </a:ext>
            </a:extLst>
          </p:cNvPr>
          <p:cNvSpPr>
            <a:spLocks noGrp="1"/>
          </p:cNvSpPr>
          <p:nvPr>
            <p:ph type="sldNum" sz="quarter" idx="5"/>
          </p:nvPr>
        </p:nvSpPr>
        <p:spPr/>
        <p:txBody>
          <a:bodyPr/>
          <a:lstStyle/>
          <a:p>
            <a:fld id="{B98F7610-D4FD-454D-BF85-D4367EC02D7F}" type="slidenum">
              <a:rPr lang="fr-FR" smtClean="0"/>
              <a:pPr/>
              <a:t>18</a:t>
            </a:fld>
            <a:endParaRPr lang="fr-FR"/>
          </a:p>
        </p:txBody>
      </p:sp>
    </p:spTree>
    <p:extLst>
      <p:ext uri="{BB962C8B-B14F-4D97-AF65-F5344CB8AC3E}">
        <p14:creationId xmlns:p14="http://schemas.microsoft.com/office/powerpoint/2010/main" xmlns="" val="344780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4993172-849F-045A-56D6-EE95DCBBD6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xmlns="" id="{472A0AD1-D2CD-B3F4-93B7-70CA3C77C2C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xmlns="" id="{1ACAABF0-8684-6164-516C-4FF6D0B04DE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xmlns="" id="{1B654BC2-4784-4951-B5C9-8F09B9F24252}"/>
              </a:ext>
            </a:extLst>
          </p:cNvPr>
          <p:cNvSpPr>
            <a:spLocks noGrp="1"/>
          </p:cNvSpPr>
          <p:nvPr>
            <p:ph type="sldNum" sz="quarter" idx="5"/>
          </p:nvPr>
        </p:nvSpPr>
        <p:spPr/>
        <p:txBody>
          <a:bodyPr/>
          <a:lstStyle/>
          <a:p>
            <a:fld id="{B98F7610-D4FD-454D-BF85-D4367EC02D7F}" type="slidenum">
              <a:rPr lang="fr-FR" smtClean="0"/>
              <a:pPr/>
              <a:t>19</a:t>
            </a:fld>
            <a:endParaRPr lang="fr-FR"/>
          </a:p>
        </p:txBody>
      </p:sp>
    </p:spTree>
    <p:extLst>
      <p:ext uri="{BB962C8B-B14F-4D97-AF65-F5344CB8AC3E}">
        <p14:creationId xmlns:p14="http://schemas.microsoft.com/office/powerpoint/2010/main" xmlns="" val="4272034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B3378F8-DA3E-32C3-0DED-324C21D9792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xmlns="" id="{395B0799-FB45-D52A-6290-369C1C1427C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xmlns="" id="{2FF8FA98-BE03-A6B8-CC1C-61F504B394A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xmlns="" id="{DAEBB4DA-2919-6187-3196-67B5E437C0F9}"/>
              </a:ext>
            </a:extLst>
          </p:cNvPr>
          <p:cNvSpPr>
            <a:spLocks noGrp="1"/>
          </p:cNvSpPr>
          <p:nvPr>
            <p:ph type="sldNum" sz="quarter" idx="5"/>
          </p:nvPr>
        </p:nvSpPr>
        <p:spPr/>
        <p:txBody>
          <a:bodyPr/>
          <a:lstStyle/>
          <a:p>
            <a:fld id="{B98F7610-D4FD-454D-BF85-D4367EC02D7F}" type="slidenum">
              <a:rPr lang="fr-FR" smtClean="0"/>
              <a:pPr/>
              <a:t>20</a:t>
            </a:fld>
            <a:endParaRPr lang="fr-FR"/>
          </a:p>
        </p:txBody>
      </p:sp>
    </p:spTree>
    <p:extLst>
      <p:ext uri="{BB962C8B-B14F-4D97-AF65-F5344CB8AC3E}">
        <p14:creationId xmlns:p14="http://schemas.microsoft.com/office/powerpoint/2010/main" xmlns="" val="587533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44C8AE6-BF24-DC71-5B7E-D2086AB09A4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xmlns="" id="{1075F833-6791-FDA5-8DB8-39805871A3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xmlns="" id="{0894DC51-9E0A-5A55-F243-FD34AEC6C2D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xmlns="" id="{D91D9995-7DEF-8299-DF9C-2782AB8AEA91}"/>
              </a:ext>
            </a:extLst>
          </p:cNvPr>
          <p:cNvSpPr>
            <a:spLocks noGrp="1"/>
          </p:cNvSpPr>
          <p:nvPr>
            <p:ph type="sldNum" sz="quarter" idx="5"/>
          </p:nvPr>
        </p:nvSpPr>
        <p:spPr/>
        <p:txBody>
          <a:bodyPr/>
          <a:lstStyle/>
          <a:p>
            <a:fld id="{B98F7610-D4FD-454D-BF85-D4367EC02D7F}" type="slidenum">
              <a:rPr lang="fr-FR" smtClean="0"/>
              <a:pPr/>
              <a:t>27</a:t>
            </a:fld>
            <a:endParaRPr lang="fr-FR"/>
          </a:p>
        </p:txBody>
      </p:sp>
    </p:spTree>
    <p:extLst>
      <p:ext uri="{BB962C8B-B14F-4D97-AF65-F5344CB8AC3E}">
        <p14:creationId xmlns:p14="http://schemas.microsoft.com/office/powerpoint/2010/main" xmlns="" val="1897755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98F7610-D4FD-454D-BF85-D4367EC02D7F}" type="slidenum">
              <a:rPr lang="fr-FR" smtClean="0"/>
              <a:pPr/>
              <a:t>65</a:t>
            </a:fld>
            <a:endParaRPr lang="fr-FR"/>
          </a:p>
        </p:txBody>
      </p:sp>
    </p:spTree>
    <p:extLst>
      <p:ext uri="{BB962C8B-B14F-4D97-AF65-F5344CB8AC3E}">
        <p14:creationId xmlns:p14="http://schemas.microsoft.com/office/powerpoint/2010/main" xmlns="" val="3784329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u cour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D6965C3-161F-331B-075E-45EFD99F6221}"/>
              </a:ext>
            </a:extLst>
          </p:cNvPr>
          <p:cNvSpPr/>
          <p:nvPr userDrawn="1"/>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Graphique 3">
            <a:extLst>
              <a:ext uri="{FF2B5EF4-FFF2-40B4-BE49-F238E27FC236}">
                <a16:creationId xmlns:a16="http://schemas.microsoft.com/office/drawing/2014/main" xmlns="" id="{B0651361-F888-071C-676B-4C481149CB70}"/>
              </a:ext>
            </a:extLst>
          </p:cNvPr>
          <p:cNvPicPr>
            <a:picLocks noChangeAspect="1"/>
          </p:cNvPicPr>
          <p:nvPr userDrawn="1"/>
        </p:nvPicPr>
        <p:blipFill>
          <a:blip r:embed="rId2"/>
          <a:srcRect/>
          <a:stretch/>
        </p:blipFill>
        <p:spPr>
          <a:xfrm>
            <a:off x="6255959" y="5473700"/>
            <a:ext cx="2880481" cy="1384300"/>
          </a:xfrm>
          <a:prstGeom prst="rect">
            <a:avLst/>
          </a:prstGeom>
        </p:spPr>
      </p:pic>
      <p:sp>
        <p:nvSpPr>
          <p:cNvPr id="2" name="ZoneTexte 1">
            <a:extLst>
              <a:ext uri="{FF2B5EF4-FFF2-40B4-BE49-F238E27FC236}">
                <a16:creationId xmlns:a16="http://schemas.microsoft.com/office/drawing/2014/main" xmlns="" id="{623345B0-356D-4CE8-B50C-4F50B97B8F94}"/>
              </a:ext>
            </a:extLst>
          </p:cNvPr>
          <p:cNvSpPr txBox="1"/>
          <p:nvPr userDrawn="1"/>
        </p:nvSpPr>
        <p:spPr>
          <a:xfrm>
            <a:off x="295746" y="6257290"/>
            <a:ext cx="4826000" cy="415498"/>
          </a:xfrm>
          <a:prstGeom prst="rect">
            <a:avLst/>
          </a:prstGeom>
          <a:noFill/>
        </p:spPr>
        <p:txBody>
          <a:bodyPr wrap="square" rtlCol="0">
            <a:spAutoFit/>
          </a:bodyPr>
          <a:lstStyle/>
          <a:p>
            <a:r>
              <a:rPr lang="fr-FR" sz="2100" dirty="0">
                <a:solidFill>
                  <a:schemeClr val="bg1"/>
                </a:solidFill>
                <a:latin typeface="AMU Monument Grotesk" panose="020B0504040202060203" pitchFamily="34" charset="0"/>
              </a:rPr>
              <a:t>Année universitaire 2024-2025</a:t>
            </a:r>
          </a:p>
        </p:txBody>
      </p:sp>
      <p:sp>
        <p:nvSpPr>
          <p:cNvPr id="25" name="Titre 1">
            <a:extLst>
              <a:ext uri="{FF2B5EF4-FFF2-40B4-BE49-F238E27FC236}">
                <a16:creationId xmlns:a16="http://schemas.microsoft.com/office/drawing/2014/main" xmlns="" id="{4A46E60A-9ADD-34C0-82E2-C8754F226FFB}"/>
              </a:ext>
            </a:extLst>
          </p:cNvPr>
          <p:cNvSpPr>
            <a:spLocks noGrp="1"/>
          </p:cNvSpPr>
          <p:nvPr>
            <p:ph type="title" hasCustomPrompt="1"/>
          </p:nvPr>
        </p:nvSpPr>
        <p:spPr>
          <a:xfrm>
            <a:off x="302029" y="276378"/>
            <a:ext cx="5046561" cy="797819"/>
          </a:xfrm>
        </p:spPr>
        <p:txBody>
          <a:bodyPr anchor="t">
            <a:normAutofit/>
          </a:bodyPr>
          <a:lstStyle>
            <a:lvl1pPr>
              <a:defRPr sz="4000" b="1">
                <a:solidFill>
                  <a:sysClr val="windowText" lastClr="000000"/>
                </a:solidFill>
              </a:defRPr>
            </a:lvl1pPr>
          </a:lstStyle>
          <a:p>
            <a:r>
              <a:rPr lang="fr-FR" dirty="0"/>
              <a:t>Titre du cours</a:t>
            </a:r>
          </a:p>
        </p:txBody>
      </p:sp>
      <p:sp>
        <p:nvSpPr>
          <p:cNvPr id="20" name="Espace réservé du texte 19">
            <a:extLst>
              <a:ext uri="{FF2B5EF4-FFF2-40B4-BE49-F238E27FC236}">
                <a16:creationId xmlns:a16="http://schemas.microsoft.com/office/drawing/2014/main" xmlns="" id="{34AB087A-0D1A-4A3E-AEFC-200F5D894385}"/>
              </a:ext>
            </a:extLst>
          </p:cNvPr>
          <p:cNvSpPr>
            <a:spLocks noGrp="1"/>
          </p:cNvSpPr>
          <p:nvPr>
            <p:ph type="body" sz="quarter" idx="12" hasCustomPrompt="1"/>
          </p:nvPr>
        </p:nvSpPr>
        <p:spPr>
          <a:xfrm>
            <a:off x="301625" y="2481263"/>
            <a:ext cx="3567113" cy="361950"/>
          </a:xfrm>
        </p:spPr>
        <p:txBody>
          <a:bodyPr>
            <a:noAutofit/>
          </a:bodyPr>
          <a:lstStyle>
            <a:lvl1pPr marL="0" indent="0">
              <a:buNone/>
              <a:defRPr sz="2200">
                <a:latin typeface="AMU Monument Grotesk Medium" panose="020B0604040202060203" pitchFamily="34" charset="0"/>
              </a:defRPr>
            </a:lvl1pPr>
          </a:lstStyle>
          <a:p>
            <a:pPr lvl="0"/>
            <a:r>
              <a:rPr lang="fr-FR" dirty="0"/>
              <a:t>Date</a:t>
            </a:r>
          </a:p>
        </p:txBody>
      </p:sp>
      <p:sp>
        <p:nvSpPr>
          <p:cNvPr id="23" name="Espace réservé du texte 19">
            <a:extLst>
              <a:ext uri="{FF2B5EF4-FFF2-40B4-BE49-F238E27FC236}">
                <a16:creationId xmlns:a16="http://schemas.microsoft.com/office/drawing/2014/main" xmlns="" id="{936526B7-45F8-49AC-9B33-36E781703073}"/>
              </a:ext>
            </a:extLst>
          </p:cNvPr>
          <p:cNvSpPr>
            <a:spLocks noGrp="1"/>
          </p:cNvSpPr>
          <p:nvPr>
            <p:ph type="body" sz="quarter" idx="13" hasCustomPrompt="1"/>
          </p:nvPr>
        </p:nvSpPr>
        <p:spPr>
          <a:xfrm>
            <a:off x="295746" y="1615235"/>
            <a:ext cx="3567113" cy="361950"/>
          </a:xfrm>
        </p:spPr>
        <p:txBody>
          <a:bodyPr>
            <a:noAutofit/>
          </a:bodyPr>
          <a:lstStyle>
            <a:lvl1pPr marL="0" indent="0">
              <a:buNone/>
              <a:defRPr sz="2200">
                <a:latin typeface="AMU Monument Grotesk Medium" panose="020B0604040202060203" pitchFamily="34" charset="0"/>
              </a:defRPr>
            </a:lvl1pPr>
          </a:lstStyle>
          <a:p>
            <a:pPr lvl="0"/>
            <a:r>
              <a:rPr lang="fr-FR" dirty="0"/>
              <a:t>Nom </a:t>
            </a:r>
            <a:r>
              <a:rPr lang="fr-FR" dirty="0" err="1"/>
              <a:t>de.s</a:t>
            </a:r>
            <a:r>
              <a:rPr lang="fr-FR" dirty="0"/>
              <a:t> </a:t>
            </a:r>
            <a:r>
              <a:rPr lang="fr-FR" dirty="0" err="1"/>
              <a:t>enseignant.e.s</a:t>
            </a:r>
            <a:endParaRPr lang="fr-FR" dirty="0"/>
          </a:p>
        </p:txBody>
      </p:sp>
    </p:spTree>
    <p:extLst>
      <p:ext uri="{BB962C8B-B14F-4D97-AF65-F5344CB8AC3E}">
        <p14:creationId xmlns:p14="http://schemas.microsoft.com/office/powerpoint/2010/main" xmlns="" val="2063236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3" name="Titre 12"/>
          <p:cNvSpPr>
            <a:spLocks noGrp="1"/>
          </p:cNvSpPr>
          <p:nvPr>
            <p:ph type="title"/>
          </p:nvPr>
        </p:nvSpPr>
        <p:spPr/>
        <p:txBody>
          <a:bodyPr/>
          <a:lstStyle/>
          <a:p>
            <a:r>
              <a:rPr lang="fr-FR"/>
              <a:t>Modifiez le style du titre</a:t>
            </a:r>
          </a:p>
        </p:txBody>
      </p:sp>
      <p:sp>
        <p:nvSpPr>
          <p:cNvPr id="4" name="Espace réservé du pied de page 11"/>
          <p:cNvSpPr>
            <a:spLocks noGrp="1"/>
          </p:cNvSpPr>
          <p:nvPr>
            <p:ph type="ftr" sz="quarter" idx="10"/>
          </p:nvPr>
        </p:nvSpPr>
        <p:spPr/>
        <p:txBody>
          <a:bodyPr/>
          <a:lstStyle>
            <a:lvl1pPr>
              <a:defRPr/>
            </a:lvl1pPr>
          </a:lstStyle>
          <a:p>
            <a:pPr>
              <a:defRPr/>
            </a:pPr>
            <a:r>
              <a:rPr lang="fr-FR" dirty="0"/>
              <a:t>Une force pour le territoire</a:t>
            </a:r>
          </a:p>
        </p:txBody>
      </p:sp>
      <p:sp>
        <p:nvSpPr>
          <p:cNvPr id="5" name="Espace réservé du numéro de diapositive 12"/>
          <p:cNvSpPr>
            <a:spLocks noGrp="1"/>
          </p:cNvSpPr>
          <p:nvPr>
            <p:ph type="sldNum" sz="quarter" idx="11"/>
          </p:nvPr>
        </p:nvSpPr>
        <p:spPr/>
        <p:txBody>
          <a:bodyPr/>
          <a:lstStyle>
            <a:lvl1pPr>
              <a:defRPr/>
            </a:lvl1pPr>
          </a:lstStyle>
          <a:p>
            <a:pPr>
              <a:defRPr/>
            </a:pPr>
            <a:fld id="{1105F73E-D302-7A49-9D49-5CFFB39DEAD8}" type="slidenum">
              <a:rPr lang="fr-FR"/>
              <a:pPr>
                <a:defRPr/>
              </a:pPr>
              <a:t>‹N°›</a:t>
            </a:fld>
            <a:endParaRPr lang="fr-FR" dirty="0"/>
          </a:p>
        </p:txBody>
      </p:sp>
    </p:spTree>
    <p:extLst>
      <p:ext uri="{BB962C8B-B14F-4D97-AF65-F5344CB8AC3E}">
        <p14:creationId xmlns:p14="http://schemas.microsoft.com/office/powerpoint/2010/main" xmlns="" val="216448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eux contenus">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1" y="1600201"/>
            <a:ext cx="3741969" cy="4525963"/>
          </a:xfrm>
        </p:spPr>
        <p:txBody>
          <a:bodyPr lIns="0" tIns="0" rIns="0" bIns="0">
            <a:noAutofit/>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contenu 3"/>
          <p:cNvSpPr>
            <a:spLocks noGrp="1"/>
          </p:cNvSpPr>
          <p:nvPr>
            <p:ph sz="half" idx="2"/>
          </p:nvPr>
        </p:nvSpPr>
        <p:spPr>
          <a:xfrm>
            <a:off x="4648202" y="1600201"/>
            <a:ext cx="3741969" cy="4525963"/>
          </a:xfrm>
        </p:spPr>
        <p:txBody>
          <a:bodyPr lIns="0" rIns="0" bIns="0">
            <a:noAutofit/>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6" name="Titre 15"/>
          <p:cNvSpPr>
            <a:spLocks noGrp="1"/>
          </p:cNvSpPr>
          <p:nvPr>
            <p:ph type="title"/>
          </p:nvPr>
        </p:nvSpPr>
        <p:spPr/>
        <p:txBody>
          <a:bodyPr/>
          <a:lstStyle/>
          <a:p>
            <a:r>
              <a:rPr lang="fr-FR"/>
              <a:t>Modifiez le style du titre</a:t>
            </a:r>
          </a:p>
        </p:txBody>
      </p:sp>
      <p:sp>
        <p:nvSpPr>
          <p:cNvPr id="5" name="Espace réservé du pied de page 11"/>
          <p:cNvSpPr>
            <a:spLocks noGrp="1"/>
          </p:cNvSpPr>
          <p:nvPr>
            <p:ph type="ftr" sz="quarter" idx="10"/>
          </p:nvPr>
        </p:nvSpPr>
        <p:spPr/>
        <p:txBody>
          <a:bodyPr/>
          <a:lstStyle>
            <a:lvl1pPr>
              <a:defRPr/>
            </a:lvl1pPr>
          </a:lstStyle>
          <a:p>
            <a:pPr>
              <a:defRPr/>
            </a:pPr>
            <a:r>
              <a:rPr lang="fr-FR"/>
              <a:t>Une force pour le territoire</a:t>
            </a:r>
          </a:p>
        </p:txBody>
      </p:sp>
      <p:sp>
        <p:nvSpPr>
          <p:cNvPr id="6" name="Espace réservé du numéro de diapositive 12"/>
          <p:cNvSpPr>
            <a:spLocks noGrp="1"/>
          </p:cNvSpPr>
          <p:nvPr>
            <p:ph type="sldNum" sz="quarter" idx="11"/>
          </p:nvPr>
        </p:nvSpPr>
        <p:spPr/>
        <p:txBody>
          <a:bodyPr/>
          <a:lstStyle>
            <a:lvl1pPr>
              <a:defRPr/>
            </a:lvl1pPr>
          </a:lstStyle>
          <a:p>
            <a:pPr>
              <a:defRPr/>
            </a:pPr>
            <a:fld id="{FA3E08B6-E9BE-D942-B2DA-2F979D281752}" type="slidenum">
              <a:rPr lang="fr-FR"/>
              <a:pPr>
                <a:defRPr/>
              </a:pPr>
              <a:t>‹N°›</a:t>
            </a:fld>
            <a:endParaRPr lang="fr-FR" dirty="0"/>
          </a:p>
        </p:txBody>
      </p:sp>
    </p:spTree>
    <p:extLst>
      <p:ext uri="{BB962C8B-B14F-4D97-AF65-F5344CB8AC3E}">
        <p14:creationId xmlns:p14="http://schemas.microsoft.com/office/powerpoint/2010/main" xmlns="" val="312659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ombinoscope">
    <p:spTree>
      <p:nvGrpSpPr>
        <p:cNvPr id="1" name=""/>
        <p:cNvGrpSpPr/>
        <p:nvPr/>
      </p:nvGrpSpPr>
      <p:grpSpPr>
        <a:xfrm>
          <a:off x="0" y="0"/>
          <a:ext cx="0" cy="0"/>
          <a:chOff x="0" y="0"/>
          <a:chExt cx="0" cy="0"/>
        </a:xfrm>
      </p:grpSpPr>
      <p:sp>
        <p:nvSpPr>
          <p:cNvPr id="9" name="Espace réservé pour une image  2">
            <a:extLst>
              <a:ext uri="{FF2B5EF4-FFF2-40B4-BE49-F238E27FC236}">
                <a16:creationId xmlns:a16="http://schemas.microsoft.com/office/drawing/2014/main" xmlns="" id="{78353918-6826-83AE-E573-7DE1F2DF92FD}"/>
              </a:ext>
            </a:extLst>
          </p:cNvPr>
          <p:cNvSpPr>
            <a:spLocks noGrp="1"/>
          </p:cNvSpPr>
          <p:nvPr>
            <p:ph type="pic" idx="10"/>
          </p:nvPr>
        </p:nvSpPr>
        <p:spPr>
          <a:xfrm>
            <a:off x="405775" y="1224246"/>
            <a:ext cx="4064895" cy="50928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2" name="Titre 1">
            <a:extLst>
              <a:ext uri="{FF2B5EF4-FFF2-40B4-BE49-F238E27FC236}">
                <a16:creationId xmlns:a16="http://schemas.microsoft.com/office/drawing/2014/main" xmlns="" id="{EAA24DE9-9D1B-2107-5A22-50743A8AF527}"/>
              </a:ext>
            </a:extLst>
          </p:cNvPr>
          <p:cNvSpPr>
            <a:spLocks noGrp="1"/>
          </p:cNvSpPr>
          <p:nvPr>
            <p:ph type="title" hasCustomPrompt="1"/>
          </p:nvPr>
        </p:nvSpPr>
        <p:spPr>
          <a:xfrm>
            <a:off x="4570713" y="1223409"/>
            <a:ext cx="4166887" cy="511109"/>
          </a:xfrm>
        </p:spPr>
        <p:txBody>
          <a:bodyPr>
            <a:noAutofit/>
          </a:bodyPr>
          <a:lstStyle>
            <a:lvl1pPr>
              <a:defRPr sz="2600">
                <a:latin typeface="AMU Monument Grotesk Medium" panose="020B0604040202060203" pitchFamily="34" charset="0"/>
              </a:defRPr>
            </a:lvl1pPr>
          </a:lstStyle>
          <a:p>
            <a:r>
              <a:rPr lang="fr-FR" dirty="0"/>
              <a:t>Nom de l’</a:t>
            </a:r>
            <a:r>
              <a:rPr lang="fr-FR" dirty="0" err="1"/>
              <a:t>enseignant.e</a:t>
            </a:r>
            <a:endParaRPr lang="fr-FR" dirty="0"/>
          </a:p>
        </p:txBody>
      </p:sp>
      <p:sp>
        <p:nvSpPr>
          <p:cNvPr id="7" name="Titre 1">
            <a:extLst>
              <a:ext uri="{FF2B5EF4-FFF2-40B4-BE49-F238E27FC236}">
                <a16:creationId xmlns:a16="http://schemas.microsoft.com/office/drawing/2014/main" xmlns="" id="{7734227A-1444-4D20-A85F-33B4D65E9AB0}"/>
              </a:ext>
            </a:extLst>
          </p:cNvPr>
          <p:cNvSpPr txBox="1">
            <a:spLocks/>
          </p:cNvSpPr>
          <p:nvPr userDrawn="1"/>
        </p:nvSpPr>
        <p:spPr>
          <a:xfrm>
            <a:off x="4572000" y="3259568"/>
            <a:ext cx="4166887" cy="418129"/>
          </a:xfrm>
          <a:prstGeom prst="rect">
            <a:avLst/>
          </a:prstGeom>
          <a:noFill/>
        </p:spPr>
        <p:txBody>
          <a:bodyPr vert="horz" lIns="91440" tIns="45720" rIns="91440" bIns="45720" rtlCol="0" anchor="t">
            <a:noAutofit/>
          </a:bodyPr>
          <a:lstStyle>
            <a:lvl1pPr algn="l" defTabSz="914400" rtl="0" eaLnBrk="1" latinLnBrk="0" hangingPunct="1">
              <a:lnSpc>
                <a:spcPct val="90000"/>
              </a:lnSpc>
              <a:spcBef>
                <a:spcPct val="0"/>
              </a:spcBef>
              <a:buNone/>
              <a:defRPr sz="2700" kern="1200">
                <a:solidFill>
                  <a:schemeClr val="tx1"/>
                </a:solidFill>
                <a:latin typeface="AMU Monument Grotesk" panose="020B0504040202060203" pitchFamily="34" charset="77"/>
                <a:ea typeface="+mj-ea"/>
                <a:cs typeface="+mj-cs"/>
              </a:defRPr>
            </a:lvl1pPr>
          </a:lstStyle>
          <a:p>
            <a:r>
              <a:rPr lang="fr-FR" dirty="0"/>
              <a:t>Domaine d’expertise :</a:t>
            </a:r>
          </a:p>
        </p:txBody>
      </p:sp>
      <p:sp>
        <p:nvSpPr>
          <p:cNvPr id="14" name="Espace réservé du texte 13">
            <a:extLst>
              <a:ext uri="{FF2B5EF4-FFF2-40B4-BE49-F238E27FC236}">
                <a16:creationId xmlns:a16="http://schemas.microsoft.com/office/drawing/2014/main" xmlns="" id="{19933AF1-B075-442D-B920-D9CC61F684AE}"/>
              </a:ext>
            </a:extLst>
          </p:cNvPr>
          <p:cNvSpPr>
            <a:spLocks noGrp="1"/>
          </p:cNvSpPr>
          <p:nvPr>
            <p:ph type="body" sz="quarter" idx="13" hasCustomPrompt="1"/>
          </p:nvPr>
        </p:nvSpPr>
        <p:spPr>
          <a:xfrm>
            <a:off x="4570713" y="2036838"/>
            <a:ext cx="4166887" cy="706362"/>
          </a:xfrm>
        </p:spPr>
        <p:txBody>
          <a:bodyPr>
            <a:normAutofit/>
          </a:bodyPr>
          <a:lstStyle>
            <a:lvl1pPr marL="0" indent="0">
              <a:buNone/>
              <a:defRPr sz="2200"/>
            </a:lvl1pPr>
          </a:lstStyle>
          <a:p>
            <a:pPr lvl="0"/>
            <a:r>
              <a:rPr lang="fr-FR" dirty="0"/>
              <a:t>Titre</a:t>
            </a:r>
          </a:p>
        </p:txBody>
      </p:sp>
      <p:sp>
        <p:nvSpPr>
          <p:cNvPr id="15" name="Espace réservé du texte 13">
            <a:extLst>
              <a:ext uri="{FF2B5EF4-FFF2-40B4-BE49-F238E27FC236}">
                <a16:creationId xmlns:a16="http://schemas.microsoft.com/office/drawing/2014/main" xmlns="" id="{A3D46018-A9BC-4FF9-8BB2-3FE5AB2969EE}"/>
              </a:ext>
            </a:extLst>
          </p:cNvPr>
          <p:cNvSpPr>
            <a:spLocks noGrp="1"/>
          </p:cNvSpPr>
          <p:nvPr>
            <p:ph type="body" sz="quarter" idx="14" hasCustomPrompt="1"/>
          </p:nvPr>
        </p:nvSpPr>
        <p:spPr>
          <a:xfrm>
            <a:off x="4570713" y="3735201"/>
            <a:ext cx="4166887" cy="2581907"/>
          </a:xfrm>
        </p:spPr>
        <p:txBody>
          <a:bodyPr>
            <a:normAutofit/>
          </a:bodyPr>
          <a:lstStyle>
            <a:lvl1pPr marL="0" indent="0">
              <a:buNone/>
              <a:defRPr sz="2700">
                <a:solidFill>
                  <a:schemeClr val="bg1">
                    <a:lumMod val="50000"/>
                  </a:schemeClr>
                </a:solidFill>
              </a:defRPr>
            </a:lvl1pPr>
          </a:lstStyle>
          <a:p>
            <a:pPr lvl="0"/>
            <a:r>
              <a:rPr lang="fr-FR" dirty="0"/>
              <a:t>Ecrire ici son domaine d’expertise</a:t>
            </a:r>
          </a:p>
        </p:txBody>
      </p:sp>
    </p:spTree>
    <p:extLst>
      <p:ext uri="{BB962C8B-B14F-4D97-AF65-F5344CB8AC3E}">
        <p14:creationId xmlns:p14="http://schemas.microsoft.com/office/powerpoint/2010/main" xmlns="" val="3786497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Prévention santé au travai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8B36B0C-3118-4492-A220-80065E89997F}"/>
              </a:ext>
            </a:extLst>
          </p:cNvPr>
          <p:cNvSpPr>
            <a:spLocks noGrp="1"/>
          </p:cNvSpPr>
          <p:nvPr>
            <p:ph type="title" hasCustomPrompt="1"/>
          </p:nvPr>
        </p:nvSpPr>
        <p:spPr>
          <a:xfrm>
            <a:off x="639552" y="1027890"/>
            <a:ext cx="7886700" cy="703098"/>
          </a:xfrm>
        </p:spPr>
        <p:txBody>
          <a:bodyPr>
            <a:normAutofit/>
          </a:bodyPr>
          <a:lstStyle>
            <a:lvl1pPr>
              <a:defRPr sz="3500"/>
            </a:lvl1pPr>
          </a:lstStyle>
          <a:p>
            <a:r>
              <a:rPr lang="fr-FR" dirty="0"/>
              <a:t>Prévention santé au travail</a:t>
            </a:r>
          </a:p>
        </p:txBody>
      </p:sp>
      <p:sp>
        <p:nvSpPr>
          <p:cNvPr id="3" name="Espace réservé du contenu 2">
            <a:extLst>
              <a:ext uri="{FF2B5EF4-FFF2-40B4-BE49-F238E27FC236}">
                <a16:creationId xmlns:a16="http://schemas.microsoft.com/office/drawing/2014/main" xmlns="" id="{C4C99689-AF63-3AB6-A755-C510030E4119}"/>
              </a:ext>
            </a:extLst>
          </p:cNvPr>
          <p:cNvSpPr>
            <a:spLocks noGrp="1"/>
          </p:cNvSpPr>
          <p:nvPr>
            <p:ph idx="1"/>
          </p:nvPr>
        </p:nvSpPr>
        <p:spPr>
          <a:xfrm>
            <a:off x="632965" y="1928656"/>
            <a:ext cx="7900827" cy="4351338"/>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xmlns="" val="513409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ommaire du cour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8B36B0C-3118-4492-A220-80065E89997F}"/>
              </a:ext>
            </a:extLst>
          </p:cNvPr>
          <p:cNvSpPr>
            <a:spLocks noGrp="1"/>
          </p:cNvSpPr>
          <p:nvPr>
            <p:ph type="title" hasCustomPrompt="1"/>
          </p:nvPr>
        </p:nvSpPr>
        <p:spPr>
          <a:xfrm>
            <a:off x="639552" y="1027890"/>
            <a:ext cx="7886700" cy="703098"/>
          </a:xfrm>
        </p:spPr>
        <p:txBody>
          <a:bodyPr>
            <a:normAutofit/>
          </a:bodyPr>
          <a:lstStyle>
            <a:lvl1pPr>
              <a:defRPr sz="3500"/>
            </a:lvl1pPr>
          </a:lstStyle>
          <a:p>
            <a:r>
              <a:rPr lang="fr-FR" dirty="0"/>
              <a:t>Sommaire du cours</a:t>
            </a:r>
          </a:p>
        </p:txBody>
      </p:sp>
      <p:sp>
        <p:nvSpPr>
          <p:cNvPr id="3" name="Espace réservé du contenu 2">
            <a:extLst>
              <a:ext uri="{FF2B5EF4-FFF2-40B4-BE49-F238E27FC236}">
                <a16:creationId xmlns:a16="http://schemas.microsoft.com/office/drawing/2014/main" xmlns="" id="{C4C99689-AF63-3AB6-A755-C510030E4119}"/>
              </a:ext>
            </a:extLst>
          </p:cNvPr>
          <p:cNvSpPr>
            <a:spLocks noGrp="1"/>
          </p:cNvSpPr>
          <p:nvPr>
            <p:ph idx="1"/>
          </p:nvPr>
        </p:nvSpPr>
        <p:spPr>
          <a:xfrm>
            <a:off x="632965" y="1928656"/>
            <a:ext cx="7900827" cy="4351338"/>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xmlns="" val="2046891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8B36B0C-3118-4492-A220-80065E89997F}"/>
              </a:ext>
            </a:extLst>
          </p:cNvPr>
          <p:cNvSpPr>
            <a:spLocks noGrp="1"/>
          </p:cNvSpPr>
          <p:nvPr>
            <p:ph type="title"/>
          </p:nvPr>
        </p:nvSpPr>
        <p:spPr>
          <a:xfrm>
            <a:off x="639552" y="1027890"/>
            <a:ext cx="7886700" cy="703098"/>
          </a:xfrm>
        </p:spPr>
        <p:txBody>
          <a:bodyPr>
            <a:normAutofit/>
          </a:bodyPr>
          <a:lstStyle>
            <a:lvl1pPr>
              <a:defRPr sz="3500"/>
            </a:lvl1pPr>
          </a:lstStyle>
          <a:p>
            <a:r>
              <a:rPr lang="fr-FR" dirty="0"/>
              <a:t>Modifiez le style du titre</a:t>
            </a:r>
          </a:p>
        </p:txBody>
      </p:sp>
      <p:sp>
        <p:nvSpPr>
          <p:cNvPr id="3" name="Espace réservé du contenu 2">
            <a:extLst>
              <a:ext uri="{FF2B5EF4-FFF2-40B4-BE49-F238E27FC236}">
                <a16:creationId xmlns:a16="http://schemas.microsoft.com/office/drawing/2014/main" xmlns="" id="{C4C99689-AF63-3AB6-A755-C510030E4119}"/>
              </a:ext>
            </a:extLst>
          </p:cNvPr>
          <p:cNvSpPr>
            <a:spLocks noGrp="1"/>
          </p:cNvSpPr>
          <p:nvPr>
            <p:ph idx="1"/>
          </p:nvPr>
        </p:nvSpPr>
        <p:spPr>
          <a:xfrm>
            <a:off x="632965" y="1928656"/>
            <a:ext cx="7900827" cy="4351338"/>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xmlns="" val="4294570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mage et légende">
    <p:spTree>
      <p:nvGrpSpPr>
        <p:cNvPr id="1" name=""/>
        <p:cNvGrpSpPr/>
        <p:nvPr/>
      </p:nvGrpSpPr>
      <p:grpSpPr>
        <a:xfrm>
          <a:off x="0" y="0"/>
          <a:ext cx="0" cy="0"/>
          <a:chOff x="0" y="0"/>
          <a:chExt cx="0" cy="0"/>
        </a:xfrm>
      </p:grpSpPr>
      <p:sp>
        <p:nvSpPr>
          <p:cNvPr id="9" name="Espace réservé pour une image  2">
            <a:extLst>
              <a:ext uri="{FF2B5EF4-FFF2-40B4-BE49-F238E27FC236}">
                <a16:creationId xmlns:a16="http://schemas.microsoft.com/office/drawing/2014/main" xmlns="" id="{78353918-6826-83AE-E573-7DE1F2DF92FD}"/>
              </a:ext>
            </a:extLst>
          </p:cNvPr>
          <p:cNvSpPr>
            <a:spLocks noGrp="1"/>
          </p:cNvSpPr>
          <p:nvPr>
            <p:ph type="pic" idx="10"/>
          </p:nvPr>
        </p:nvSpPr>
        <p:spPr>
          <a:xfrm>
            <a:off x="405775" y="1435261"/>
            <a:ext cx="4064895" cy="50928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2" name="Titre 1">
            <a:extLst>
              <a:ext uri="{FF2B5EF4-FFF2-40B4-BE49-F238E27FC236}">
                <a16:creationId xmlns:a16="http://schemas.microsoft.com/office/drawing/2014/main" xmlns="" id="{EAA24DE9-9D1B-2107-5A22-50743A8AF527}"/>
              </a:ext>
            </a:extLst>
          </p:cNvPr>
          <p:cNvSpPr>
            <a:spLocks noGrp="1"/>
          </p:cNvSpPr>
          <p:nvPr>
            <p:ph type="title"/>
          </p:nvPr>
        </p:nvSpPr>
        <p:spPr>
          <a:xfrm>
            <a:off x="5008323" y="1096627"/>
            <a:ext cx="3730564" cy="1634999"/>
          </a:xfrm>
        </p:spPr>
        <p:txBody>
          <a:bodyPr>
            <a:normAutofit/>
          </a:bodyPr>
          <a:lstStyle>
            <a:lvl1pPr>
              <a:defRPr sz="3500"/>
            </a:lvl1pPr>
          </a:lstStyle>
          <a:p>
            <a:r>
              <a:rPr lang="fr-FR" dirty="0"/>
              <a:t>Modifiez le style du titre</a:t>
            </a:r>
          </a:p>
        </p:txBody>
      </p:sp>
    </p:spTree>
    <p:extLst>
      <p:ext uri="{BB962C8B-B14F-4D97-AF65-F5344CB8AC3E}">
        <p14:creationId xmlns:p14="http://schemas.microsoft.com/office/powerpoint/2010/main" xmlns="" val="937702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3_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19C13BD-8EA6-1273-7D6E-1B98734E50C7}"/>
              </a:ext>
            </a:extLst>
          </p:cNvPr>
          <p:cNvSpPr>
            <a:spLocks noGrp="1"/>
          </p:cNvSpPr>
          <p:nvPr>
            <p:ph type="title"/>
          </p:nvPr>
        </p:nvSpPr>
        <p:spPr>
          <a:xfrm>
            <a:off x="642595" y="1115307"/>
            <a:ext cx="7886700" cy="970515"/>
          </a:xfrm>
        </p:spPr>
        <p:txBody>
          <a:bodyPr>
            <a:normAutofit/>
          </a:bodyPr>
          <a:lstStyle>
            <a:lvl1pPr>
              <a:defRPr sz="3500"/>
            </a:lvl1pPr>
          </a:lstStyle>
          <a:p>
            <a:r>
              <a:rPr lang="fr-FR" dirty="0"/>
              <a:t>Modifiez le style du titre</a:t>
            </a:r>
          </a:p>
        </p:txBody>
      </p:sp>
      <p:sp>
        <p:nvSpPr>
          <p:cNvPr id="3" name="Espace réservé du contenu 2">
            <a:extLst>
              <a:ext uri="{FF2B5EF4-FFF2-40B4-BE49-F238E27FC236}">
                <a16:creationId xmlns:a16="http://schemas.microsoft.com/office/drawing/2014/main" xmlns="" id="{B1E262C8-B7C9-55A0-706E-95107925F053}"/>
              </a:ext>
            </a:extLst>
          </p:cNvPr>
          <p:cNvSpPr>
            <a:spLocks noGrp="1"/>
          </p:cNvSpPr>
          <p:nvPr>
            <p:ph sz="half" idx="1"/>
          </p:nvPr>
        </p:nvSpPr>
        <p:spPr>
          <a:xfrm>
            <a:off x="641173" y="2185389"/>
            <a:ext cx="3867150" cy="4351338"/>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a:extLst>
              <a:ext uri="{FF2B5EF4-FFF2-40B4-BE49-F238E27FC236}">
                <a16:creationId xmlns:a16="http://schemas.microsoft.com/office/drawing/2014/main" xmlns="" id="{D1783D1D-5AF6-6D52-3D93-A8CE3FE1043D}"/>
              </a:ext>
            </a:extLst>
          </p:cNvPr>
          <p:cNvSpPr>
            <a:spLocks noGrp="1"/>
          </p:cNvSpPr>
          <p:nvPr>
            <p:ph sz="half" idx="2"/>
          </p:nvPr>
        </p:nvSpPr>
        <p:spPr>
          <a:xfrm>
            <a:off x="4650449" y="2185389"/>
            <a:ext cx="3867150" cy="4351338"/>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xmlns="" val="545495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4_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E5BFE0F4-9174-4C54-852C-D6D7788B0DA8}"/>
              </a:ext>
            </a:extLst>
          </p:cNvPr>
          <p:cNvSpPr>
            <a:spLocks noGrp="1"/>
          </p:cNvSpPr>
          <p:nvPr>
            <p:ph type="title"/>
          </p:nvPr>
        </p:nvSpPr>
        <p:spPr>
          <a:xfrm>
            <a:off x="657328" y="1209560"/>
            <a:ext cx="7886700" cy="837636"/>
          </a:xfrm>
        </p:spPr>
        <p:txBody>
          <a:bodyPr>
            <a:normAutofit/>
          </a:bodyPr>
          <a:lstStyle>
            <a:lvl1pPr>
              <a:defRPr sz="3500"/>
            </a:lvl1pPr>
          </a:lstStyle>
          <a:p>
            <a:r>
              <a:rPr lang="fr-FR" dirty="0"/>
              <a:t>Modifiez le style du titre</a:t>
            </a:r>
          </a:p>
        </p:txBody>
      </p:sp>
      <p:sp>
        <p:nvSpPr>
          <p:cNvPr id="3" name="Espace réservé du texte 2">
            <a:extLst>
              <a:ext uri="{FF2B5EF4-FFF2-40B4-BE49-F238E27FC236}">
                <a16:creationId xmlns:a16="http://schemas.microsoft.com/office/drawing/2014/main" xmlns="" id="{084A93CD-978E-BBBB-CAAA-D900164DE966}"/>
              </a:ext>
            </a:extLst>
          </p:cNvPr>
          <p:cNvSpPr>
            <a:spLocks noGrp="1"/>
          </p:cNvSpPr>
          <p:nvPr>
            <p:ph type="body" idx="1"/>
          </p:nvPr>
        </p:nvSpPr>
        <p:spPr>
          <a:xfrm>
            <a:off x="670775" y="219907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Cliquez pour modifier les styles du texte du masque</a:t>
            </a:r>
          </a:p>
        </p:txBody>
      </p:sp>
      <p:sp>
        <p:nvSpPr>
          <p:cNvPr id="4" name="Espace réservé du contenu 3">
            <a:extLst>
              <a:ext uri="{FF2B5EF4-FFF2-40B4-BE49-F238E27FC236}">
                <a16:creationId xmlns:a16="http://schemas.microsoft.com/office/drawing/2014/main" xmlns="" id="{5719A2A8-EAC3-8883-F763-69F17A9828E2}"/>
              </a:ext>
            </a:extLst>
          </p:cNvPr>
          <p:cNvSpPr>
            <a:spLocks noGrp="1"/>
          </p:cNvSpPr>
          <p:nvPr>
            <p:ph sz="half" idx="2"/>
          </p:nvPr>
        </p:nvSpPr>
        <p:spPr>
          <a:xfrm>
            <a:off x="670775" y="3173412"/>
            <a:ext cx="3868737" cy="310188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xmlns="" id="{41426985-BF2E-6960-7F9F-A798DE35E689}"/>
              </a:ext>
            </a:extLst>
          </p:cNvPr>
          <p:cNvSpPr>
            <a:spLocks noGrp="1"/>
          </p:cNvSpPr>
          <p:nvPr>
            <p:ph type="body" sz="quarter" idx="3"/>
          </p:nvPr>
        </p:nvSpPr>
        <p:spPr>
          <a:xfrm>
            <a:off x="4669687" y="219907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xmlns="" id="{BAFF801E-1EBF-E00B-B86F-7E142024F2E8}"/>
              </a:ext>
            </a:extLst>
          </p:cNvPr>
          <p:cNvSpPr>
            <a:spLocks noGrp="1"/>
          </p:cNvSpPr>
          <p:nvPr>
            <p:ph sz="quarter" idx="4"/>
          </p:nvPr>
        </p:nvSpPr>
        <p:spPr>
          <a:xfrm>
            <a:off x="4669687" y="3173412"/>
            <a:ext cx="3887788" cy="310188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xmlns="" val="1581746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ECE677E-5F2A-0629-08D8-8BECDE9BF8F1}"/>
              </a:ext>
            </a:extLst>
          </p:cNvPr>
          <p:cNvSpPr>
            <a:spLocks noGrp="1"/>
          </p:cNvSpPr>
          <p:nvPr>
            <p:ph type="title"/>
          </p:nvPr>
        </p:nvSpPr>
        <p:spPr>
          <a:xfrm>
            <a:off x="779094" y="1143547"/>
            <a:ext cx="2949575" cy="1053101"/>
          </a:xfrm>
        </p:spPr>
        <p:txBody>
          <a:bodyPr anchor="t">
            <a:noAutofit/>
          </a:bodyPr>
          <a:lstStyle>
            <a:lvl1pPr>
              <a:defRPr sz="3500"/>
            </a:lvl1pPr>
          </a:lstStyle>
          <a:p>
            <a:r>
              <a:rPr lang="fr-FR" dirty="0"/>
              <a:t>Modifiez le style du titre</a:t>
            </a:r>
          </a:p>
        </p:txBody>
      </p:sp>
      <p:sp>
        <p:nvSpPr>
          <p:cNvPr id="3" name="Espace réservé du contenu 2">
            <a:extLst>
              <a:ext uri="{FF2B5EF4-FFF2-40B4-BE49-F238E27FC236}">
                <a16:creationId xmlns:a16="http://schemas.microsoft.com/office/drawing/2014/main" xmlns="" id="{F2F0274D-695C-2A02-A795-556BF936A66A}"/>
              </a:ext>
            </a:extLst>
          </p:cNvPr>
          <p:cNvSpPr>
            <a:spLocks noGrp="1"/>
          </p:cNvSpPr>
          <p:nvPr>
            <p:ph idx="1"/>
          </p:nvPr>
        </p:nvSpPr>
        <p:spPr>
          <a:xfrm>
            <a:off x="4386839" y="1119170"/>
            <a:ext cx="4160962" cy="5303381"/>
          </a:xfrm>
        </p:spPr>
        <p:txBody>
          <a:bodyPr/>
          <a:lstStyle>
            <a:lvl1pPr marL="0" indent="0">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fr-FR" dirty="0"/>
          </a:p>
        </p:txBody>
      </p:sp>
      <p:sp>
        <p:nvSpPr>
          <p:cNvPr id="4" name="Espace réservé du texte 3">
            <a:extLst>
              <a:ext uri="{FF2B5EF4-FFF2-40B4-BE49-F238E27FC236}">
                <a16:creationId xmlns:a16="http://schemas.microsoft.com/office/drawing/2014/main" xmlns="" id="{D64EE94D-3A3E-749E-55B8-80A0A37AB58F}"/>
              </a:ext>
            </a:extLst>
          </p:cNvPr>
          <p:cNvSpPr>
            <a:spLocks noGrp="1"/>
          </p:cNvSpPr>
          <p:nvPr>
            <p:ph type="body" sz="half" idx="2"/>
          </p:nvPr>
        </p:nvSpPr>
        <p:spPr>
          <a:xfrm>
            <a:off x="789368" y="2299904"/>
            <a:ext cx="2949575" cy="363383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xmlns="" val="3560317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NUL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xmlns="" id="{16323089-A4C6-3E3B-6EAD-F72ABC2612A2}"/>
              </a:ext>
            </a:extLst>
          </p:cNvPr>
          <p:cNvSpPr>
            <a:spLocks noGrp="1"/>
          </p:cNvSpPr>
          <p:nvPr>
            <p:ph type="title"/>
          </p:nvPr>
        </p:nvSpPr>
        <p:spPr>
          <a:xfrm>
            <a:off x="634892" y="849271"/>
            <a:ext cx="7886700" cy="1325563"/>
          </a:xfrm>
          <a:prstGeom prst="rect">
            <a:avLst/>
          </a:prstGeom>
          <a:noFill/>
        </p:spPr>
        <p:txBody>
          <a:bodyPr vert="horz" lIns="91440" tIns="45720" rIns="91440" bIns="45720" rtlCol="0" anchor="t">
            <a:normAutofit/>
          </a:bodyPr>
          <a:lstStyle/>
          <a:p>
            <a:r>
              <a:rPr lang="fr-FR" dirty="0"/>
              <a:t>Modifiez le style du titre</a:t>
            </a:r>
            <a:br>
              <a:rPr lang="fr-FR" dirty="0"/>
            </a:br>
            <a:endParaRPr lang="fr-FR" dirty="0"/>
          </a:p>
        </p:txBody>
      </p:sp>
      <p:sp>
        <p:nvSpPr>
          <p:cNvPr id="3" name="Espace réservé du texte 2">
            <a:extLst>
              <a:ext uri="{FF2B5EF4-FFF2-40B4-BE49-F238E27FC236}">
                <a16:creationId xmlns:a16="http://schemas.microsoft.com/office/drawing/2014/main" xmlns="" id="{763F5343-D8E1-B088-CB77-20B4DE598BE5}"/>
              </a:ext>
            </a:extLst>
          </p:cNvPr>
          <p:cNvSpPr>
            <a:spLocks noGrp="1"/>
          </p:cNvSpPr>
          <p:nvPr>
            <p:ph type="body" idx="1"/>
          </p:nvPr>
        </p:nvSpPr>
        <p:spPr>
          <a:xfrm>
            <a:off x="647768" y="2281439"/>
            <a:ext cx="78867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cxnSp>
        <p:nvCxnSpPr>
          <p:cNvPr id="5" name="Connecteur droit 4">
            <a:extLst>
              <a:ext uri="{FF2B5EF4-FFF2-40B4-BE49-F238E27FC236}">
                <a16:creationId xmlns:a16="http://schemas.microsoft.com/office/drawing/2014/main" xmlns="" id="{2A18DCDF-AA8C-8C75-5538-4DCDDA929A39}"/>
              </a:ext>
            </a:extLst>
          </p:cNvPr>
          <p:cNvCxnSpPr>
            <a:cxnSpLocks/>
          </p:cNvCxnSpPr>
          <p:nvPr userDrawn="1"/>
        </p:nvCxnSpPr>
        <p:spPr>
          <a:xfrm>
            <a:off x="625033" y="740780"/>
            <a:ext cx="7917083"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pic>
        <p:nvPicPr>
          <p:cNvPr id="7" name="Image 6">
            <a:extLst>
              <a:ext uri="{FF2B5EF4-FFF2-40B4-BE49-F238E27FC236}">
                <a16:creationId xmlns:a16="http://schemas.microsoft.com/office/drawing/2014/main" xmlns="" id="{AB8BD361-7981-2DB6-5EEC-44F7F3F95DB6}"/>
              </a:ext>
            </a:extLst>
          </p:cNvPr>
          <p:cNvPicPr>
            <a:picLocks noChangeAspect="1"/>
          </p:cNvPicPr>
          <p:nvPr userDrawn="1"/>
        </p:nvPicPr>
        <p:blipFill>
          <a:blip r:embed="rId13"/>
          <a:srcRect/>
          <a:stretch/>
        </p:blipFill>
        <p:spPr>
          <a:xfrm>
            <a:off x="625033" y="225223"/>
            <a:ext cx="2605431" cy="442923"/>
          </a:xfrm>
          <a:prstGeom prst="rect">
            <a:avLst/>
          </a:prstGeom>
        </p:spPr>
      </p:pic>
    </p:spTree>
    <p:extLst>
      <p:ext uri="{BB962C8B-B14F-4D97-AF65-F5344CB8AC3E}">
        <p14:creationId xmlns:p14="http://schemas.microsoft.com/office/powerpoint/2010/main" xmlns="" val="4121290609"/>
      </p:ext>
    </p:extLst>
  </p:cSld>
  <p:clrMap bg1="lt1" tx1="dk1" bg2="lt2" tx2="dk2" accent1="accent1" accent2="accent2" accent3="accent3" accent4="accent4" accent5="accent5" accent6="accent6" hlink="hlink" folHlink="folHlink"/>
  <p:sldLayoutIdLst>
    <p:sldLayoutId id="2147483756" r:id="rId1"/>
    <p:sldLayoutId id="2147483771" r:id="rId2"/>
    <p:sldLayoutId id="2147483772" r:id="rId3"/>
    <p:sldLayoutId id="2147483757" r:id="rId4"/>
    <p:sldLayoutId id="2147483770" r:id="rId5"/>
    <p:sldLayoutId id="2147483761" r:id="rId6"/>
    <p:sldLayoutId id="2147483759" r:id="rId7"/>
    <p:sldLayoutId id="2147483760" r:id="rId8"/>
    <p:sldLayoutId id="2147483763" r:id="rId9"/>
    <p:sldLayoutId id="2147483774" r:id="rId10"/>
    <p:sldLayoutId id="2147483776"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AMU Monument Grotesk" panose="020B050404020206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MU Monument Grotesk" panose="020B05040402020602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MU Monument Grotesk" panose="020B0504040202060203"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MU Monument Grotesk" panose="020B0504040202060203"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MU Monument Grotesk" panose="020B0504040202060203"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MU Monument Grotesk" panose="020B050404020206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www.bowwood.net/mc3000/" TargetMode="External"/><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testmonjob.fr/metiers-dans-le-paramedica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s://welliecare.com/pied-diabetique-guide-complet/"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www.sismed-it.com/en/nuove-insuline-e-diabete/"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https://www.quechoisir.org/actualite-angine-cystite-les-pharmaciens-peuvent-delivrer-des-antibiotiques-sans-ordonnance-n12711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centenaire.org/fr/devenir-kinesitherapeut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s://www.securimed.fr/affiche-hygiene-mains.html" TargetMode="External"/><Relationship Id="rId2" Type="http://schemas.openxmlformats.org/officeDocument/2006/relationships/image" Target="../media/image19.gif"/><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mailto:gaetan.gentile@univ-amu.fr"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https://pixabay.com/fr/illustrations/enseignant-%C3%A9tudiant-l-%C3%A9cole-2928817/" TargetMode="Externa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hyperlink" Target="https://pxhere.com/fr/photo/1428123" TargetMode="External"/><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https://www.conseil-national.medecin.fr/code-deontologie" TargetMode="Externa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hyperlink" Target="http://www.legifrance.gouv.fr/affichCodeArticle.do?cidTexte=LEGITEXT000006072665&amp;idArticle=LEGIARTI000021940369&amp;dateTexte=20110804" TargetMode="External"/><Relationship Id="rId7" Type="http://schemas.openxmlformats.org/officeDocument/2006/relationships/hyperlink" Target="https://signalement.social-sante.gouv.fr/psig_ihm_utilisateurs/index.html" TargetMode="External"/><Relationship Id="rId2" Type="http://schemas.openxmlformats.org/officeDocument/2006/relationships/hyperlink" Target="https://www.santepubliquefrance.fr/maladies-et-traumatismes/infections-associees-aux-soins-et-resistance-aux-antibiotiques/infections-associees-aux-soins/articles/e-sin-signalement-externe-des-infections-nosocomiales" TargetMode="External"/><Relationship Id="rId1" Type="http://schemas.openxmlformats.org/officeDocument/2006/relationships/slideLayout" Target="../slideLayouts/slideLayout10.xml"/><Relationship Id="rId6" Type="http://schemas.openxmlformats.org/officeDocument/2006/relationships/hyperlink" Target="https://www.legifrance.gouv.fr/codes/article_lc/LEGIARTI000006916527/2005-07-26" TargetMode="External"/><Relationship Id="rId5" Type="http://schemas.openxmlformats.org/officeDocument/2006/relationships/hyperlink" Target="https://www.legifrance.gouv.fr/codes/article_lc/LEGIARTI000006916520/2005-07-26" TargetMode="External"/><Relationship Id="rId4" Type="http://schemas.openxmlformats.org/officeDocument/2006/relationships/hyperlink" Target="http://www.legifrance.gouv.fr/affichCode.do;jsessionid=884DA38EDD8F09DBA231DBCD576A69CA.tpdjo12v_1?idSectionTA=LEGISCTA000006190787&amp;cidTexte=LEGITEXT000006072665&amp;dateTexte=20130116"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6.jpeg"/><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0.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3" Type="http://schemas.openxmlformats.org/officeDocument/2006/relationships/hyperlink" Target="https://atelierdesfuturs.org/q067-pourquoi-et-comment-constituer-une-fiche-de-description-de-projet/" TargetMode="External"/><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teachersforfuturespain.org/huella-de-carbono/" TargetMode="External"/><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hyperlink" Target="https://view.genial.ly/64594945cc127d0019d36811/guide-2023-recommandations-des-bonnes-pratiques-telesante" TargetMode="External"/><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hyperlink" Target="https://www.dragnsurvey.com/blog/de/wie-erstellt-man-einen-interaktiven-quiz-mit-einer-online-software/" TargetMode="External"/><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sante.fr/"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0.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41.png"/><Relationship Id="rId2" Type="http://schemas.openxmlformats.org/officeDocument/2006/relationships/diagramData" Target="../diagrams/data8.xml"/><Relationship Id="rId1" Type="http://schemas.openxmlformats.org/officeDocument/2006/relationships/slideLayout" Target="../slideLayouts/slideLayout1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42.png"/><Relationship Id="rId2" Type="http://schemas.openxmlformats.org/officeDocument/2006/relationships/diagramData" Target="../diagrams/data11.xml"/><Relationship Id="rId1" Type="http://schemas.openxmlformats.org/officeDocument/2006/relationships/slideLayout" Target="../slideLayouts/slideLayout10.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hyperlink" Target="https://antibioclic.com/"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0.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0.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0.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0.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50.png"/><Relationship Id="rId2" Type="http://schemas.openxmlformats.org/officeDocument/2006/relationships/diagramData" Target="../diagrams/data17.xml"/><Relationship Id="rId1" Type="http://schemas.openxmlformats.org/officeDocument/2006/relationships/slideLayout" Target="../slideLayouts/slideLayout10.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tiff"/><Relationship Id="rId9" Type="http://schemas.openxmlformats.org/officeDocument/2006/relationships/image" Target="../media/image57.png"/></Relationships>
</file>

<file path=ppt/slides/_rels/slide66.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58.png"/><Relationship Id="rId1" Type="http://schemas.openxmlformats.org/officeDocument/2006/relationships/slideLayout" Target="../slideLayouts/slideLayout11.xml"/><Relationship Id="rId4" Type="http://schemas.openxmlformats.org/officeDocument/2006/relationships/hyperlink" Target="https://svgsilh.com/fr/image/2026916.html"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hyperlink" Target="https://pixabay.com/en/plan-do-act-check-system-workflow-1725510/" TargetMode="External"/><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https://courses.lumenlearning.com/suny-fmcc-standupspeakout-2/chapter/why-outline/" TargetMode="External"/><Relationship Id="rId2" Type="http://schemas.openxmlformats.org/officeDocument/2006/relationships/image" Target="../media/image1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xmlns="" id="{A464CBEF-B3B1-447A-BD04-59CC9ACB1775}"/>
              </a:ext>
            </a:extLst>
          </p:cNvPr>
          <p:cNvPicPr>
            <a:picLocks noChangeAspect="1"/>
          </p:cNvPicPr>
          <p:nvPr/>
        </p:nvPicPr>
        <p:blipFill rotWithShape="1">
          <a:blip r:embed="rId2"/>
          <a:srcRect b="19019"/>
          <a:stretch/>
        </p:blipFill>
        <p:spPr>
          <a:xfrm>
            <a:off x="0" y="374603"/>
            <a:ext cx="5650621" cy="6858001"/>
          </a:xfrm>
          <a:prstGeom prst="rect">
            <a:avLst/>
          </a:prstGeom>
        </p:spPr>
      </p:pic>
      <p:sp>
        <p:nvSpPr>
          <p:cNvPr id="10" name="Rectangle 9">
            <a:extLst>
              <a:ext uri="{FF2B5EF4-FFF2-40B4-BE49-F238E27FC236}">
                <a16:creationId xmlns:a16="http://schemas.microsoft.com/office/drawing/2014/main" xmlns="" id="{E472F6D1-9DAA-4DFF-91DA-3529B4062583}"/>
              </a:ext>
            </a:extLst>
          </p:cNvPr>
          <p:cNvSpPr/>
          <p:nvPr/>
        </p:nvSpPr>
        <p:spPr>
          <a:xfrm>
            <a:off x="-9941" y="374603"/>
            <a:ext cx="5660562" cy="1473108"/>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xmlns="" id="{2B7F0A75-21DE-4A94-9128-69620B9D0EF3}"/>
              </a:ext>
            </a:extLst>
          </p:cNvPr>
          <p:cNvSpPr/>
          <p:nvPr/>
        </p:nvSpPr>
        <p:spPr>
          <a:xfrm>
            <a:off x="-9941" y="1473107"/>
            <a:ext cx="4079523" cy="1473108"/>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9" name="Rectangle 2">
            <a:extLst>
              <a:ext uri="{FF2B5EF4-FFF2-40B4-BE49-F238E27FC236}">
                <a16:creationId xmlns:a16="http://schemas.microsoft.com/office/drawing/2014/main" xmlns="" id="{A4561CA7-1496-9F31-27D8-1E5E4823D40F}"/>
              </a:ext>
            </a:extLst>
          </p:cNvPr>
          <p:cNvSpPr>
            <a:spLocks noGrp="1" noChangeArrowheads="1"/>
          </p:cNvSpPr>
          <p:nvPr>
            <p:ph type="title"/>
          </p:nvPr>
        </p:nvSpPr>
        <p:spPr bwMode="auto">
          <a:xfrm>
            <a:off x="295747" y="287182"/>
            <a:ext cx="5364815"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lnSpc>
                <a:spcPct val="100000"/>
              </a:lnSpc>
              <a:spcAft>
                <a:spcPct val="0"/>
              </a:spcAft>
            </a:pPr>
            <a:r>
              <a:rPr kumimoji="0" lang="fr-FR" altLang="fr-FR" sz="1800" b="1" i="0" u="none" strike="noStrike" cap="none" normalizeH="0" baseline="0" dirty="0">
                <a:ln>
                  <a:noFill/>
                </a:ln>
                <a:solidFill>
                  <a:srgbClr val="000000"/>
                </a:solidFill>
                <a:effectLst/>
                <a:latin typeface="Arial" panose="020B0604020202020204" pitchFamily="34" charset="0"/>
              </a:rPr>
              <a:t>IAS en cabinet de médecine générale</a:t>
            </a:r>
            <a:br>
              <a:rPr kumimoji="0" lang="fr-FR" altLang="fr-FR" sz="1800" b="1" i="0" u="none" strike="noStrike" cap="none" normalizeH="0" baseline="0" dirty="0">
                <a:ln>
                  <a:noFill/>
                </a:ln>
                <a:solidFill>
                  <a:srgbClr val="000000"/>
                </a:solidFill>
                <a:effectLst/>
                <a:latin typeface="Arial" panose="020B0604020202020204" pitchFamily="34" charset="0"/>
              </a:rPr>
            </a:br>
            <a:r>
              <a:rPr kumimoji="0" lang="fr-FR" altLang="fr-FR" sz="1800" b="1" i="0" u="none" strike="noStrike" cap="none" normalizeH="0" baseline="0" dirty="0">
                <a:ln>
                  <a:noFill/>
                </a:ln>
                <a:solidFill>
                  <a:srgbClr val="000000"/>
                </a:solidFill>
                <a:effectLst/>
                <a:latin typeface="Arial" panose="020B0604020202020204" pitchFamily="34" charset="0"/>
              </a:rPr>
              <a:t/>
            </a:r>
            <a:br>
              <a:rPr kumimoji="0" lang="fr-FR" altLang="fr-FR" sz="1800" b="1" i="0" u="none" strike="noStrike" cap="none" normalizeH="0" baseline="0" dirty="0">
                <a:ln>
                  <a:noFill/>
                </a:ln>
                <a:solidFill>
                  <a:srgbClr val="000000"/>
                </a:solidFill>
                <a:effectLst/>
                <a:latin typeface="Arial" panose="020B0604020202020204" pitchFamily="34" charset="0"/>
              </a:rPr>
            </a:br>
            <a:r>
              <a:rPr kumimoji="0" lang="fr-FR" altLang="fr-FR" sz="1800" b="1" i="0" u="none" strike="noStrike" cap="none" normalizeH="0" baseline="0" dirty="0">
                <a:ln>
                  <a:noFill/>
                </a:ln>
                <a:solidFill>
                  <a:srgbClr val="000000"/>
                </a:solidFill>
                <a:effectLst/>
                <a:latin typeface="Arial" panose="020B0604020202020204" pitchFamily="34" charset="0"/>
              </a:rPr>
              <a:t>Prévention et bonnes pratiques</a:t>
            </a:r>
            <a:br>
              <a:rPr kumimoji="0" lang="fr-FR" altLang="fr-FR" sz="1800" b="1" i="0" u="none" strike="noStrike" cap="none" normalizeH="0" baseline="0" dirty="0">
                <a:ln>
                  <a:noFill/>
                </a:ln>
                <a:solidFill>
                  <a:srgbClr val="000000"/>
                </a:solidFill>
                <a:effectLst/>
                <a:latin typeface="Arial" panose="020B0604020202020204" pitchFamily="34" charset="0"/>
              </a:rPr>
            </a:br>
            <a:r>
              <a:rPr kumimoji="0" lang="fr-FR" altLang="fr-FR" sz="1800" b="1" i="0" u="none" strike="noStrike" cap="none" normalizeH="0" baseline="0" dirty="0">
                <a:ln>
                  <a:noFill/>
                </a:ln>
                <a:solidFill>
                  <a:srgbClr val="000000"/>
                </a:solidFill>
                <a:effectLst/>
                <a:latin typeface="Arial" panose="020B0604020202020204" pitchFamily="34" charset="0"/>
              </a:rPr>
              <a:t>Comment agir au quotidien pour limiter les risques ?</a:t>
            </a:r>
            <a:br>
              <a:rPr kumimoji="0" lang="fr-FR" altLang="fr-FR" sz="1800" b="1" i="0" u="none" strike="noStrike" cap="none" normalizeH="0" baseline="0" dirty="0">
                <a:ln>
                  <a:noFill/>
                </a:ln>
                <a:solidFill>
                  <a:srgbClr val="000000"/>
                </a:solidFill>
                <a:effectLst/>
                <a:latin typeface="Arial" panose="020B0604020202020204" pitchFamily="34" charset="0"/>
              </a:rPr>
            </a:br>
            <a:r>
              <a:rPr kumimoji="0" lang="fr-FR" altLang="fr-FR" sz="1800" b="1" i="0" u="none" strike="noStrike" cap="none" normalizeH="0" baseline="0" dirty="0">
                <a:ln>
                  <a:noFill/>
                </a:ln>
                <a:solidFill>
                  <a:srgbClr val="000000"/>
                </a:solidFill>
                <a:effectLst/>
                <a:latin typeface="Arial" panose="020B0604020202020204" pitchFamily="34" charset="0"/>
              </a:rPr>
              <a:t/>
            </a:r>
            <a:br>
              <a:rPr kumimoji="0" lang="fr-FR" altLang="fr-FR" sz="1800" b="1" i="0" u="none" strike="noStrike" cap="none" normalizeH="0" baseline="0" dirty="0">
                <a:ln>
                  <a:noFill/>
                </a:ln>
                <a:solidFill>
                  <a:srgbClr val="000000"/>
                </a:solidFill>
                <a:effectLst/>
                <a:latin typeface="Arial" panose="020B0604020202020204" pitchFamily="34" charset="0"/>
              </a:rPr>
            </a:br>
            <a:r>
              <a:rPr kumimoji="0" lang="fr-FR" altLang="fr-FR" sz="1800" b="1" i="0" u="none" strike="noStrike" cap="none" normalizeH="0" baseline="0" dirty="0">
                <a:ln>
                  <a:noFill/>
                </a:ln>
                <a:solidFill>
                  <a:srgbClr val="000000"/>
                </a:solidFill>
                <a:effectLst/>
                <a:latin typeface="Arial" panose="020B0604020202020204" pitchFamily="34" charset="0"/>
              </a:rPr>
              <a:t/>
            </a:r>
            <a:br>
              <a:rPr kumimoji="0" lang="fr-FR" altLang="fr-FR" sz="1800" b="1" i="0" u="none" strike="noStrike" cap="none" normalizeH="0" baseline="0" dirty="0">
                <a:ln>
                  <a:noFill/>
                </a:ln>
                <a:solidFill>
                  <a:srgbClr val="000000"/>
                </a:solidFill>
                <a:effectLst/>
                <a:latin typeface="Arial" panose="020B0604020202020204" pitchFamily="34" charset="0"/>
              </a:rPr>
            </a:b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Espace réservé du texte 4">
            <a:extLst>
              <a:ext uri="{FF2B5EF4-FFF2-40B4-BE49-F238E27FC236}">
                <a16:creationId xmlns:a16="http://schemas.microsoft.com/office/drawing/2014/main" xmlns="" id="{56A74DF0-25D5-4B65-B4A1-C323EA1F7ADF}"/>
              </a:ext>
            </a:extLst>
          </p:cNvPr>
          <p:cNvSpPr>
            <a:spLocks noGrp="1"/>
          </p:cNvSpPr>
          <p:nvPr>
            <p:ph type="body" sz="quarter" idx="12"/>
          </p:nvPr>
        </p:nvSpPr>
        <p:spPr/>
        <p:txBody>
          <a:bodyPr/>
          <a:lstStyle/>
          <a:p>
            <a:r>
              <a:rPr lang="fr-FR" dirty="0"/>
              <a:t>03/02/2026</a:t>
            </a:r>
          </a:p>
        </p:txBody>
      </p:sp>
      <p:sp>
        <p:nvSpPr>
          <p:cNvPr id="6" name="Espace réservé du texte 5">
            <a:extLst>
              <a:ext uri="{FF2B5EF4-FFF2-40B4-BE49-F238E27FC236}">
                <a16:creationId xmlns:a16="http://schemas.microsoft.com/office/drawing/2014/main" xmlns="" id="{58F41ABB-7FD8-4CE5-81F9-D3AB62FABE8D}"/>
              </a:ext>
            </a:extLst>
          </p:cNvPr>
          <p:cNvSpPr>
            <a:spLocks noGrp="1"/>
          </p:cNvSpPr>
          <p:nvPr>
            <p:ph type="body" sz="quarter" idx="13"/>
          </p:nvPr>
        </p:nvSpPr>
        <p:spPr>
          <a:xfrm>
            <a:off x="295746" y="1809002"/>
            <a:ext cx="3567113" cy="361950"/>
          </a:xfrm>
        </p:spPr>
        <p:txBody>
          <a:bodyPr/>
          <a:lstStyle/>
          <a:p>
            <a:r>
              <a:rPr lang="fr-FR" dirty="0"/>
              <a:t>Pr. GENTILE Gaëtan coordonnateur du DES de MG</a:t>
            </a:r>
          </a:p>
          <a:p>
            <a:endParaRPr lang="fr-FR" dirty="0"/>
          </a:p>
        </p:txBody>
      </p:sp>
      <p:sp>
        <p:nvSpPr>
          <p:cNvPr id="8" name="ZoneTexte 7">
            <a:extLst>
              <a:ext uri="{FF2B5EF4-FFF2-40B4-BE49-F238E27FC236}">
                <a16:creationId xmlns:a16="http://schemas.microsoft.com/office/drawing/2014/main" xmlns="" id="{CC3EF5A4-CE5E-4F67-804C-17C3CA4CD612}"/>
              </a:ext>
            </a:extLst>
          </p:cNvPr>
          <p:cNvSpPr txBox="1"/>
          <p:nvPr/>
        </p:nvSpPr>
        <p:spPr>
          <a:xfrm>
            <a:off x="295746" y="6257290"/>
            <a:ext cx="4826000" cy="415498"/>
          </a:xfrm>
          <a:prstGeom prst="rect">
            <a:avLst/>
          </a:prstGeom>
          <a:noFill/>
        </p:spPr>
        <p:txBody>
          <a:bodyPr wrap="square" rtlCol="0">
            <a:spAutoFit/>
          </a:bodyPr>
          <a:lstStyle/>
          <a:p>
            <a:r>
              <a:rPr lang="fr-FR" sz="2100" dirty="0">
                <a:solidFill>
                  <a:schemeClr val="bg1"/>
                </a:solidFill>
                <a:latin typeface="AMU Monument Grotesk" panose="020B0504040202060203" pitchFamily="34" charset="0"/>
              </a:rPr>
              <a:t>Année universitaire 2025-2026</a:t>
            </a:r>
          </a:p>
        </p:txBody>
      </p:sp>
      <p:pic>
        <p:nvPicPr>
          <p:cNvPr id="7" name="Image 6" descr="Une image contenant Police, texte, Graphique, logo&#10;&#10;Le contenu généré par l’IA peut être incorrect.">
            <a:extLst>
              <a:ext uri="{FF2B5EF4-FFF2-40B4-BE49-F238E27FC236}">
                <a16:creationId xmlns:a16="http://schemas.microsoft.com/office/drawing/2014/main" xmlns="" id="{AB48129F-A2D6-8918-6027-7133489A295E}"/>
              </a:ext>
            </a:extLst>
          </p:cNvPr>
          <p:cNvPicPr>
            <a:picLocks noChangeAspect="1"/>
          </p:cNvPicPr>
          <p:nvPr/>
        </p:nvPicPr>
        <p:blipFill>
          <a:blip r:embed="rId3"/>
          <a:stretch>
            <a:fillRect/>
          </a:stretch>
        </p:blipFill>
        <p:spPr>
          <a:xfrm>
            <a:off x="5981700" y="5295900"/>
            <a:ext cx="3162300" cy="1562100"/>
          </a:xfrm>
          <a:prstGeom prst="rect">
            <a:avLst/>
          </a:prstGeom>
        </p:spPr>
      </p:pic>
      <p:pic>
        <p:nvPicPr>
          <p:cNvPr id="1030" name="Picture 6" descr="Médecins, pharmaciens et infirmiers : ont-ils vraiment envie de travailler  ensemble ?">
            <a:extLst>
              <a:ext uri="{FF2B5EF4-FFF2-40B4-BE49-F238E27FC236}">
                <a16:creationId xmlns:a16="http://schemas.microsoft.com/office/drawing/2014/main" xmlns="" id="{E1C0F42F-A371-79FC-AF35-9735DB61CD2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660562" y="3155937"/>
            <a:ext cx="3437644" cy="2108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493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76ACD5E-F7B3-7EE1-AC6A-B21157C36E0C}"/>
              </a:ext>
            </a:extLst>
          </p:cNvPr>
          <p:cNvSpPr>
            <a:spLocks noGrp="1"/>
          </p:cNvSpPr>
          <p:nvPr>
            <p:ph type="title"/>
          </p:nvPr>
        </p:nvSpPr>
        <p:spPr/>
        <p:txBody>
          <a:bodyPr/>
          <a:lstStyle/>
          <a:p>
            <a:r>
              <a:rPr lang="fr-FR" b="1" dirty="0"/>
              <a:t>10 mn</a:t>
            </a:r>
          </a:p>
        </p:txBody>
      </p:sp>
      <p:sp>
        <p:nvSpPr>
          <p:cNvPr id="3" name="Espace réservé du contenu 2">
            <a:extLst>
              <a:ext uri="{FF2B5EF4-FFF2-40B4-BE49-F238E27FC236}">
                <a16:creationId xmlns:a16="http://schemas.microsoft.com/office/drawing/2014/main" xmlns="" id="{ABB06DCB-6443-87E3-E8DB-402177CDFC24}"/>
              </a:ext>
            </a:extLst>
          </p:cNvPr>
          <p:cNvSpPr>
            <a:spLocks noGrp="1"/>
          </p:cNvSpPr>
          <p:nvPr>
            <p:ph idx="1"/>
          </p:nvPr>
        </p:nvSpPr>
        <p:spPr/>
        <p:txBody>
          <a:bodyPr/>
          <a:lstStyle/>
          <a:p>
            <a:r>
              <a:rPr lang="fr-FR" dirty="0" err="1"/>
              <a:t>Périmetre</a:t>
            </a:r>
            <a:r>
              <a:rPr lang="fr-FR" dirty="0"/>
              <a:t> des IAS en ville</a:t>
            </a:r>
          </a:p>
          <a:p>
            <a:r>
              <a:rPr lang="fr-FR" dirty="0"/>
              <a:t>Où et quand surviennent les IAS ?</a:t>
            </a:r>
          </a:p>
        </p:txBody>
      </p:sp>
    </p:spTree>
    <p:extLst>
      <p:ext uri="{BB962C8B-B14F-4D97-AF65-F5344CB8AC3E}">
        <p14:creationId xmlns:p14="http://schemas.microsoft.com/office/powerpoint/2010/main" xmlns="" val="3330314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A07CD51-1C71-35E3-ECF9-CDDFED5EAB2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95FE06A3-CFD6-5D64-AD59-7D75AA1CDE3C}"/>
              </a:ext>
            </a:extLst>
          </p:cNvPr>
          <p:cNvSpPr>
            <a:spLocks noGrp="1"/>
          </p:cNvSpPr>
          <p:nvPr>
            <p:ph type="title"/>
          </p:nvPr>
        </p:nvSpPr>
        <p:spPr>
          <a:xfrm>
            <a:off x="478914" y="720159"/>
            <a:ext cx="7886700" cy="703098"/>
          </a:xfrm>
        </p:spPr>
        <p:txBody>
          <a:bodyPr/>
          <a:lstStyle/>
          <a:p>
            <a:r>
              <a:rPr lang="fr-FR" b="1" dirty="0"/>
              <a:t>Périmètre des IAS en ville</a:t>
            </a:r>
          </a:p>
        </p:txBody>
      </p:sp>
      <p:sp>
        <p:nvSpPr>
          <p:cNvPr id="3" name="Rectangle 1">
            <a:extLst>
              <a:ext uri="{FF2B5EF4-FFF2-40B4-BE49-F238E27FC236}">
                <a16:creationId xmlns:a16="http://schemas.microsoft.com/office/drawing/2014/main" xmlns="" id="{6E2ACCF3-2609-1C1F-C759-EE5E9989FC35}"/>
              </a:ext>
            </a:extLst>
          </p:cNvPr>
          <p:cNvSpPr>
            <a:spLocks noGrp="1" noChangeArrowheads="1"/>
          </p:cNvSpPr>
          <p:nvPr>
            <p:ph idx="1"/>
          </p:nvPr>
        </p:nvSpPr>
        <p:spPr bwMode="auto">
          <a:xfrm>
            <a:off x="639552" y="1364189"/>
            <a:ext cx="7886700" cy="56323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effectLst/>
                <a:latin typeface="Arial" panose="020B0604020202020204" pitchFamily="34" charset="0"/>
              </a:rPr>
              <a:t>Actes à risque</a:t>
            </a:r>
            <a:r>
              <a:rPr kumimoji="0" lang="fr-FR" altLang="fr-FR" sz="1800" b="0" i="0" u="none" strike="noStrike" cap="none" normalizeH="0" baseline="0" dirty="0">
                <a:ln>
                  <a:noFill/>
                </a:ln>
                <a:effectLst/>
                <a:latin typeface="Arial" panose="020B0604020202020204" pitchFamily="34" charset="0"/>
              </a:rPr>
              <a:t> :</a:t>
            </a:r>
            <a:endParaRPr lang="fr-FR" altLang="fr-FR" sz="1800" dirty="0">
              <a:latin typeface="Arial" panose="020B0604020202020204" pitchFamily="34" charset="0"/>
            </a:endParaRP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effectLst/>
                <a:latin typeface="Arial" panose="020B0604020202020204" pitchFamily="34" charset="0"/>
              </a:rPr>
              <a:t>Médecins généralistes: </a:t>
            </a:r>
            <a:r>
              <a:rPr kumimoji="0" lang="fr-FR" altLang="fr-FR" sz="1800" i="0" u="none" strike="noStrike" cap="none" normalizeH="0" baseline="0" dirty="0">
                <a:ln>
                  <a:noFill/>
                </a:ln>
                <a:effectLst/>
                <a:latin typeface="Arial" panose="020B0604020202020204" pitchFamily="34" charset="0"/>
              </a:rPr>
              <a:t>infiltrations, petits actes chirurgicaux, ATB</a:t>
            </a:r>
            <a:endParaRPr kumimoji="0" lang="fr-FR" altLang="fr-FR" sz="1800" b="1" i="0" u="none" strike="noStrike" cap="none" normalizeH="0" baseline="0" dirty="0">
              <a:ln>
                <a:noFill/>
              </a:ln>
              <a:effectLst/>
              <a:latin typeface="Arial" panose="020B0604020202020204" pitchFamily="34" charset="0"/>
            </a:endParaRP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effectLst/>
                <a:latin typeface="Arial" panose="020B0604020202020204" pitchFamily="34" charset="0"/>
              </a:rPr>
              <a:t>IDEL/IPA/ASALEE</a:t>
            </a:r>
            <a:r>
              <a:rPr kumimoji="0" lang="fr-FR" altLang="fr-FR" sz="1800" b="0" i="0" u="none" strike="noStrike" cap="none" normalizeH="0" baseline="0" dirty="0">
                <a:ln>
                  <a:noFill/>
                </a:ln>
                <a:effectLst/>
                <a:latin typeface="Arial" panose="020B0604020202020204" pitchFamily="34" charset="0"/>
              </a:rPr>
              <a:t> : Injections, pose de cathéter, soins de plaies.</a:t>
            </a:r>
          </a:p>
          <a:p>
            <a:pPr lvl="1" eaLnBrk="0" fontAlgn="base" hangingPunct="0">
              <a:lnSpc>
                <a:spcPct val="100000"/>
              </a:lnSpc>
              <a:spcBef>
                <a:spcPct val="0"/>
              </a:spcBef>
              <a:spcAft>
                <a:spcPct val="0"/>
              </a:spcAft>
              <a:buFontTx/>
              <a:buChar char="-"/>
            </a:pPr>
            <a:r>
              <a:rPr lang="fr-FR" altLang="fr-FR" sz="1800" b="1" dirty="0" err="1">
                <a:latin typeface="Arial" panose="020B0604020202020204" pitchFamily="34" charset="0"/>
              </a:rPr>
              <a:t>Sages-femmes</a:t>
            </a:r>
            <a:r>
              <a:rPr lang="fr-FR" altLang="fr-FR" sz="1800" b="1" dirty="0">
                <a:latin typeface="Arial" panose="020B0604020202020204" pitchFamily="34" charset="0"/>
              </a:rPr>
              <a:t> /puéricultrices: </a:t>
            </a:r>
            <a:r>
              <a:rPr lang="fr-FR" altLang="fr-FR" sz="1800" dirty="0">
                <a:solidFill>
                  <a:srgbClr val="000000"/>
                </a:solidFill>
                <a:latin typeface="-webkit-standard"/>
              </a:rPr>
              <a:t>Soins </a:t>
            </a:r>
            <a:r>
              <a:rPr lang="fr-FR" altLang="fr-FR" sz="1800" dirty="0" err="1">
                <a:solidFill>
                  <a:srgbClr val="000000"/>
                </a:solidFill>
                <a:latin typeface="-webkit-standard"/>
              </a:rPr>
              <a:t>post-nataux</a:t>
            </a:r>
            <a:r>
              <a:rPr lang="fr-FR" altLang="fr-FR" sz="1800" dirty="0">
                <a:solidFill>
                  <a:srgbClr val="000000"/>
                </a:solidFill>
                <a:latin typeface="-webkit-standard"/>
              </a:rPr>
              <a:t>, soins aux nouveau-nés.</a:t>
            </a:r>
          </a:p>
          <a:p>
            <a:pPr lvl="1" eaLnBrk="0" fontAlgn="base" hangingPunct="0">
              <a:lnSpc>
                <a:spcPct val="100000"/>
              </a:lnSpc>
              <a:spcBef>
                <a:spcPct val="0"/>
              </a:spcBef>
              <a:spcAft>
                <a:spcPct val="0"/>
              </a:spcAft>
              <a:buFontTx/>
              <a:buChar char="-"/>
            </a:pPr>
            <a:r>
              <a:rPr lang="fr-FR" altLang="fr-FR" sz="1800" b="1" dirty="0">
                <a:solidFill>
                  <a:srgbClr val="000000"/>
                </a:solidFill>
                <a:latin typeface="Arial" panose="020B0604020202020204" pitchFamily="34" charset="0"/>
              </a:rPr>
              <a:t>Aides-soignants/auxiliaires de vie</a:t>
            </a:r>
            <a:r>
              <a:rPr lang="fr-FR" altLang="fr-FR" sz="1800" dirty="0">
                <a:solidFill>
                  <a:srgbClr val="000000"/>
                </a:solidFill>
                <a:latin typeface="-webkit-standard"/>
              </a:rPr>
              <a:t> : Toilette, changes, aide à l’alimentation.</a:t>
            </a:r>
            <a:endParaRPr kumimoji="0" lang="fr-FR" altLang="fr-FR" sz="1800" b="1" i="0" u="none" strike="noStrike" cap="none" normalizeH="0" baseline="0" dirty="0">
              <a:ln>
                <a:noFill/>
              </a:ln>
              <a:effectLst/>
              <a:latin typeface="Arial" panose="020B0604020202020204" pitchFamily="34" charset="0"/>
            </a:endParaRP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effectLst/>
                <a:latin typeface="Arial" panose="020B0604020202020204" pitchFamily="34" charset="0"/>
              </a:rPr>
              <a:t>Pharmaciens</a:t>
            </a:r>
            <a:r>
              <a:rPr kumimoji="0" lang="fr-FR" altLang="fr-FR" sz="1800" b="0" i="0" u="none" strike="noStrike" cap="none" normalizeH="0" baseline="0" dirty="0">
                <a:ln>
                  <a:noFill/>
                </a:ln>
                <a:effectLst/>
                <a:latin typeface="Arial" panose="020B0604020202020204" pitchFamily="34" charset="0"/>
              </a:rPr>
              <a:t> : Préparation de doses, conseils sur les antibiotiques.</a:t>
            </a: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effectLst/>
                <a:latin typeface="Arial" panose="020B0604020202020204" pitchFamily="34" charset="0"/>
              </a:rPr>
              <a:t>Kinés</a:t>
            </a:r>
            <a:r>
              <a:rPr kumimoji="0" lang="fr-FR" altLang="fr-FR" sz="1800" b="0" i="0" u="none" strike="noStrike" cap="none" normalizeH="0" baseline="0" dirty="0">
                <a:ln>
                  <a:noFill/>
                </a:ln>
                <a:effectLst/>
                <a:latin typeface="Arial" panose="020B0604020202020204" pitchFamily="34" charset="0"/>
              </a:rPr>
              <a:t> : Manipulations de matériel (électrodes, tables de massage), contact avec des plaies.</a:t>
            </a: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800" b="1"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effectLst/>
                <a:latin typeface="Arial" panose="020B0604020202020204" pitchFamily="34" charset="0"/>
              </a:rPr>
              <a:t>Exemples concrets</a:t>
            </a:r>
            <a:r>
              <a:rPr kumimoji="0" lang="fr-FR" altLang="fr-FR" sz="1800" b="0" i="0" u="none" strike="noStrike" cap="none" normalizeH="0" baseline="0" dirty="0">
                <a:ln>
                  <a:noFill/>
                </a:ln>
                <a:effectLst/>
                <a:latin typeface="Arial" panose="020B0604020202020204" pitchFamily="34" charset="0"/>
              </a:rPr>
              <a:t> :</a:t>
            </a: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effectLst/>
                <a:latin typeface="Arial" panose="020B0604020202020204" pitchFamily="34" charset="0"/>
              </a:rPr>
              <a:t>Abcès après une injection mal désinfectée.</a:t>
            </a:r>
          </a:p>
          <a:p>
            <a:pPr marR="0" lvl="1" algn="l" defTabSz="914400" rtl="0" eaLnBrk="0" fontAlgn="base" latinLnBrk="0" hangingPunct="0">
              <a:lnSpc>
                <a:spcPct val="100000"/>
              </a:lnSpc>
              <a:spcBef>
                <a:spcPct val="0"/>
              </a:spcBef>
              <a:spcAft>
                <a:spcPct val="0"/>
              </a:spcAft>
              <a:buClrTx/>
              <a:buSzTx/>
              <a:buFontTx/>
              <a:buChar char="-"/>
              <a:tabLst/>
            </a:pPr>
            <a:r>
              <a:rPr lang="fr-FR" altLang="fr-FR" sz="1800" dirty="0">
                <a:latin typeface="Arial" panose="020B0604020202020204" pitchFamily="34" charset="0"/>
              </a:rPr>
              <a:t>Infection après infiltration corticoïde</a:t>
            </a: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effectLst/>
                <a:latin typeface="Arial" panose="020B0604020202020204" pitchFamily="34" charset="0"/>
              </a:rPr>
              <a:t>Infection urinaire due à une mauvaise hygiène des mains lors d’un sondage.</a:t>
            </a:r>
          </a:p>
          <a:p>
            <a:pPr marR="0" lvl="1" algn="l" defTabSz="914400" rtl="0" eaLnBrk="0" fontAlgn="base" latinLnBrk="0" hangingPunct="0">
              <a:lnSpc>
                <a:spcPct val="100000"/>
              </a:lnSpc>
              <a:spcBef>
                <a:spcPct val="0"/>
              </a:spcBef>
              <a:spcAft>
                <a:spcPct val="0"/>
              </a:spcAft>
              <a:buClrTx/>
              <a:buSzTx/>
              <a:buFontTx/>
              <a:buChar char="-"/>
              <a:tabLst/>
            </a:pPr>
            <a:r>
              <a:rPr lang="fr-FR" altLang="fr-FR" sz="1800" dirty="0">
                <a:latin typeface="Arial" panose="020B0604020202020204" pitchFamily="34" charset="0"/>
              </a:rPr>
              <a:t>Escarre chez un patient alité mal positionné</a:t>
            </a:r>
            <a:endParaRPr kumimoji="0" lang="fr-FR" altLang="fr-FR" sz="1800" b="0" i="0" u="none" strike="noStrike" cap="none" normalizeH="0" baseline="0" dirty="0">
              <a:ln>
                <a:noFill/>
              </a:ln>
              <a:effectLst/>
              <a:latin typeface="Arial" panose="020B0604020202020204" pitchFamily="34" charset="0"/>
            </a:endParaRPr>
          </a:p>
          <a:p>
            <a:pPr marR="0" lvl="1"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effectLst/>
                <a:latin typeface="Arial" panose="020B0604020202020204" pitchFamily="34" charset="0"/>
              </a:rPr>
              <a:t>Résistance aux antibiotiques à cause de conseils inappropriés en officine.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16" name="Image 15" descr="Une image contenant mur, intérieur, meubles, pièce&#10;&#10;Le contenu généré par l’IA peut être incorrect.">
            <a:extLst>
              <a:ext uri="{FF2B5EF4-FFF2-40B4-BE49-F238E27FC236}">
                <a16:creationId xmlns:a16="http://schemas.microsoft.com/office/drawing/2014/main" xmlns="" id="{06BC1BE3-4FC6-54C9-BAAF-3C86E61E041A}"/>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6569926" y="-1"/>
            <a:ext cx="2574074" cy="1952369"/>
          </a:xfrm>
          <a:prstGeom prst="rect">
            <a:avLst/>
          </a:prstGeom>
        </p:spPr>
      </p:pic>
    </p:spTree>
    <p:extLst>
      <p:ext uri="{BB962C8B-B14F-4D97-AF65-F5344CB8AC3E}">
        <p14:creationId xmlns:p14="http://schemas.microsoft.com/office/powerpoint/2010/main" xmlns="" val="42258872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21968E58-A397-5B08-B8ED-A81C85490226}"/>
              </a:ext>
            </a:extLst>
          </p:cNvPr>
          <p:cNvSpPr>
            <a:spLocks noGrp="1" noChangeArrowheads="1"/>
          </p:cNvSpPr>
          <p:nvPr>
            <p:ph idx="1"/>
          </p:nvPr>
        </p:nvSpPr>
        <p:spPr bwMode="auto">
          <a:xfrm>
            <a:off x="632965" y="2119169"/>
            <a:ext cx="8226830"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indent="0" eaLnBrk="0" fontAlgn="base" hangingPunct="0">
              <a:lnSpc>
                <a:spcPct val="100000"/>
              </a:lnSpc>
              <a:spcBef>
                <a:spcPct val="0"/>
              </a:spcBef>
              <a:spcAft>
                <a:spcPct val="0"/>
              </a:spcAft>
              <a:buNone/>
            </a:pPr>
            <a:r>
              <a:rPr kumimoji="0" lang="fr-FR" altLang="fr-FR" sz="1800" b="1" i="0" u="none" strike="noStrike" cap="none" normalizeH="0" baseline="0" dirty="0">
                <a:ln>
                  <a:noFill/>
                </a:ln>
                <a:solidFill>
                  <a:srgbClr val="000000"/>
                </a:solidFill>
                <a:effectLst/>
                <a:latin typeface="Arial" panose="020B0604020202020204" pitchFamily="34" charset="0"/>
              </a:rPr>
              <a:t>IAS en ville</a:t>
            </a:r>
            <a:r>
              <a:rPr kumimoji="0" lang="fr-FR" altLang="fr-FR" sz="1800" b="0" i="0" u="none" strike="noStrike" cap="none" normalizeH="0" baseline="0" dirty="0">
                <a:ln>
                  <a:noFill/>
                </a:ln>
                <a:solidFill>
                  <a:srgbClr val="000000"/>
                </a:solidFill>
                <a:effectLst/>
                <a:latin typeface="Arial" panose="020B0604020202020204" pitchFamily="34" charset="0"/>
              </a:rPr>
              <a:t> : </a:t>
            </a:r>
            <a:r>
              <a:rPr lang="fr-FR" altLang="fr-FR" sz="1800" dirty="0">
                <a:solidFill>
                  <a:srgbClr val="000000"/>
                </a:solidFill>
                <a:latin typeface="-webkit-standard"/>
              </a:rPr>
              <a:t>🏡 (maison), 🚗 (soins à domicile).</a:t>
            </a:r>
            <a:endParaRPr lang="fr-FR" altLang="fr-FR" sz="18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endParaRPr lang="fr-FR" altLang="fr-FR" sz="18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Liées à des actes réalisés en cabinet, à domicile, ou en officine.</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Souvent évitables par une meilleure coordination et des protocoles stricts.</a:t>
            </a:r>
          </a:p>
          <a:p>
            <a:pPr marL="457200" marR="0" lvl="1" indent="0" algn="l" defTabSz="914400" rtl="0" eaLnBrk="0" fontAlgn="base" latinLnBrk="0" hangingPunct="0">
              <a:lnSpc>
                <a:spcPct val="100000"/>
              </a:lnSpc>
              <a:spcBef>
                <a:spcPct val="0"/>
              </a:spcBef>
              <a:spcAft>
                <a:spcPct val="0"/>
              </a:spcAft>
              <a:buClrTx/>
              <a:buSzTx/>
              <a:buFontTx/>
              <a:buChar char="•"/>
              <a:tabLst/>
            </a:pPr>
            <a:endParaRPr lang="fr-FR" altLang="fr-FR" sz="1800" dirty="0">
              <a:solidFill>
                <a:srgbClr val="000000"/>
              </a:solidFill>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endParaRPr lang="fr-FR" altLang="fr-FR" sz="1800" dirty="0">
              <a:solidFill>
                <a:srgbClr val="000000"/>
              </a:solidFill>
              <a:latin typeface="Arial" panose="020B0604020202020204" pitchFamily="34" charset="0"/>
            </a:endParaRPr>
          </a:p>
          <a:p>
            <a:pPr marL="0" indent="0" eaLnBrk="0" fontAlgn="base" hangingPunct="0">
              <a:lnSpc>
                <a:spcPct val="100000"/>
              </a:lnSpc>
              <a:spcBef>
                <a:spcPct val="0"/>
              </a:spcBef>
              <a:spcAft>
                <a:spcPct val="0"/>
              </a:spcAft>
              <a:buNone/>
            </a:pPr>
            <a:r>
              <a:rPr kumimoji="0" lang="fr-FR" altLang="fr-FR" sz="1800" b="1" i="0" u="none" strike="noStrike" cap="none" normalizeH="0" baseline="0" dirty="0">
                <a:ln>
                  <a:noFill/>
                </a:ln>
                <a:solidFill>
                  <a:srgbClr val="000000"/>
                </a:solidFill>
                <a:effectLst/>
                <a:latin typeface="Arial" panose="020B0604020202020204" pitchFamily="34" charset="0"/>
              </a:rPr>
              <a:t>Infections nosocomiales</a:t>
            </a:r>
            <a:r>
              <a:rPr kumimoji="0" lang="fr-FR" altLang="fr-FR" sz="1800" b="0" i="0" u="none" strike="noStrike" cap="none" normalizeH="0" baseline="0" dirty="0">
                <a:ln>
                  <a:noFill/>
                </a:ln>
                <a:solidFill>
                  <a:srgbClr val="000000"/>
                </a:solidFill>
                <a:effectLst/>
                <a:latin typeface="Arial" panose="020B0604020202020204" pitchFamily="34" charset="0"/>
              </a:rPr>
              <a:t> : </a:t>
            </a:r>
            <a:r>
              <a:rPr lang="fr-FR" altLang="fr-FR" sz="1800" dirty="0">
                <a:solidFill>
                  <a:srgbClr val="000000"/>
                </a:solidFill>
                <a:latin typeface="-webkit-standard"/>
              </a:rPr>
              <a:t>🏨 (hôpital).</a:t>
            </a: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fr-FR" altLang="fr-FR" sz="18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Contractées à l’hôpital, souvent plus complexes.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xmlns="" id="{449915AC-6C71-EB3A-4289-EE7CB374DBF0}"/>
              </a:ext>
            </a:extLst>
          </p:cNvPr>
          <p:cNvSpPr>
            <a:spLocks noGrp="1" noChangeArrowheads="1"/>
          </p:cNvSpPr>
          <p:nvPr>
            <p:ph type="title"/>
          </p:nvPr>
        </p:nvSpPr>
        <p:spPr bwMode="auto">
          <a:xfrm>
            <a:off x="639552" y="1148606"/>
            <a:ext cx="724589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400" b="1" i="0" u="none" strike="noStrike" cap="none" normalizeH="0" baseline="0" dirty="0">
                <a:ln>
                  <a:noFill/>
                </a:ln>
                <a:solidFill>
                  <a:srgbClr val="000000"/>
                </a:solidFill>
                <a:effectLst/>
                <a:latin typeface="Arial" panose="020B0604020202020204" pitchFamily="34" charset="0"/>
              </a:rPr>
              <a:t>Différence entre IAS et infections nosocomiales </a:t>
            </a:r>
            <a:endParaRPr kumimoji="0" lang="fr-FR" altLang="fr-FR"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3263540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10C5825-EF00-4E7A-2F81-F5F0884A0970}"/>
              </a:ext>
            </a:extLst>
          </p:cNvPr>
          <p:cNvSpPr>
            <a:spLocks noGrp="1"/>
          </p:cNvSpPr>
          <p:nvPr>
            <p:ph type="title"/>
          </p:nvPr>
        </p:nvSpPr>
        <p:spPr/>
        <p:txBody>
          <a:bodyPr/>
          <a:lstStyle/>
          <a:p>
            <a:r>
              <a:rPr lang="fr-FR" b="1" dirty="0"/>
              <a:t>15 mn</a:t>
            </a:r>
          </a:p>
        </p:txBody>
      </p:sp>
      <p:sp>
        <p:nvSpPr>
          <p:cNvPr id="4" name="Rectangle 1">
            <a:extLst>
              <a:ext uri="{FF2B5EF4-FFF2-40B4-BE49-F238E27FC236}">
                <a16:creationId xmlns:a16="http://schemas.microsoft.com/office/drawing/2014/main" xmlns="" id="{27EBB5A9-DF1E-FFEB-8FE4-8660B58EF7DC}"/>
              </a:ext>
            </a:extLst>
          </p:cNvPr>
          <p:cNvSpPr>
            <a:spLocks noGrp="1" noChangeArrowheads="1"/>
          </p:cNvSpPr>
          <p:nvPr>
            <p:ph idx="1"/>
          </p:nvPr>
        </p:nvSpPr>
        <p:spPr bwMode="auto">
          <a:xfrm>
            <a:off x="639552" y="2063342"/>
            <a:ext cx="3485249"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dirty="0">
                <a:solidFill>
                  <a:srgbClr val="000000"/>
                </a:solidFill>
                <a:latin typeface="Arial" panose="020B0604020202020204" pitchFamily="34" charset="0"/>
              </a:rPr>
              <a:t>R</a:t>
            </a:r>
            <a:r>
              <a:rPr kumimoji="0" lang="fr-FR" altLang="fr-FR" i="0" u="none" strike="noStrike" cap="none" normalizeH="0" baseline="0" dirty="0">
                <a:ln>
                  <a:noFill/>
                </a:ln>
                <a:solidFill>
                  <a:srgbClr val="000000"/>
                </a:solidFill>
                <a:effectLst/>
                <a:latin typeface="Arial" panose="020B0604020202020204" pitchFamily="34" charset="0"/>
              </a:rPr>
              <a:t>ôles par profession</a:t>
            </a:r>
            <a:endParaRPr kumimoji="0" lang="fr-FR" altLang="fr-FR"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1026539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87D565E-D526-0348-2988-DAB620C4288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B615CD3-EDB4-4B61-4E52-A25C9EA25484}"/>
              </a:ext>
            </a:extLst>
          </p:cNvPr>
          <p:cNvSpPr>
            <a:spLocks noGrp="1"/>
          </p:cNvSpPr>
          <p:nvPr>
            <p:ph type="title"/>
          </p:nvPr>
        </p:nvSpPr>
        <p:spPr>
          <a:xfrm>
            <a:off x="628650" y="228600"/>
            <a:ext cx="7886700" cy="703098"/>
          </a:xfrm>
        </p:spPr>
        <p:txBody>
          <a:bodyPr anchor="t">
            <a:normAutofit/>
          </a:bodyPr>
          <a:lstStyle/>
          <a:p>
            <a:r>
              <a:rPr lang="fr-FR" dirty="0"/>
              <a:t>Rôles clés par profession</a:t>
            </a:r>
          </a:p>
        </p:txBody>
      </p:sp>
      <p:sp>
        <p:nvSpPr>
          <p:cNvPr id="12" name="Rectangle 2">
            <a:extLst>
              <a:ext uri="{FF2B5EF4-FFF2-40B4-BE49-F238E27FC236}">
                <a16:creationId xmlns:a16="http://schemas.microsoft.com/office/drawing/2014/main" xmlns="" id="{032C45A5-EA27-FC4D-BFA0-C89FC3CDA04D}"/>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3" name="ZoneTexte 12">
            <a:extLst>
              <a:ext uri="{FF2B5EF4-FFF2-40B4-BE49-F238E27FC236}">
                <a16:creationId xmlns:a16="http://schemas.microsoft.com/office/drawing/2014/main" xmlns="" id="{99482A99-A19E-5883-CE7A-D4A76378B28E}"/>
              </a:ext>
            </a:extLst>
          </p:cNvPr>
          <p:cNvSpPr txBox="1"/>
          <p:nvPr/>
        </p:nvSpPr>
        <p:spPr>
          <a:xfrm>
            <a:off x="89431" y="6167735"/>
            <a:ext cx="8965138" cy="923330"/>
          </a:xfrm>
          <a:prstGeom prst="rect">
            <a:avLst/>
          </a:prstGeom>
          <a:noFill/>
        </p:spPr>
        <p:txBody>
          <a:bodyPr wrap="square" rtlCol="0">
            <a:spAutoFit/>
          </a:bodyPr>
          <a:lstStyle/>
          <a:p>
            <a:r>
              <a:rPr lang="fr-FR" altLang="fr-FR" b="1" dirty="0">
                <a:solidFill>
                  <a:srgbClr val="000000"/>
                </a:solidFill>
                <a:latin typeface="Arial" panose="020B0604020202020204" pitchFamily="34" charset="0"/>
              </a:rPr>
              <a:t>Message clé</a:t>
            </a:r>
            <a:r>
              <a:rPr lang="fr-FR" altLang="fr-FR" dirty="0">
                <a:solidFill>
                  <a:srgbClr val="000000"/>
                </a:solidFill>
                <a:latin typeface="-webkit-standard"/>
              </a:rPr>
              <a:t> : </a:t>
            </a:r>
            <a:r>
              <a:rPr lang="fr-FR" altLang="fr-FR" i="1" dirty="0">
                <a:solidFill>
                  <a:srgbClr val="000000"/>
                </a:solidFill>
              </a:rPr>
              <a:t>"Chacun a un rôle précis. Une chaîne de soins sûre dépend de la rigueur de tous."</a:t>
            </a:r>
            <a:endParaRPr lang="fr-FR" altLang="fr-FR" dirty="0">
              <a:latin typeface="Arial" panose="020B0604020202020204" pitchFamily="34" charset="0"/>
            </a:endParaRPr>
          </a:p>
          <a:p>
            <a:endParaRPr lang="fr-FR" dirty="0"/>
          </a:p>
        </p:txBody>
      </p:sp>
      <p:pic>
        <p:nvPicPr>
          <p:cNvPr id="15" name="Image 14" descr="Une image contenant habits, personne, Visage humain, médical&#10;&#10;Le contenu généré par l’IA peut être incorrect.">
            <a:extLst>
              <a:ext uri="{FF2B5EF4-FFF2-40B4-BE49-F238E27FC236}">
                <a16:creationId xmlns:a16="http://schemas.microsoft.com/office/drawing/2014/main" xmlns="" id="{3CF9D8A3-468D-EA1D-FB7B-22BCED5ECE0C}"/>
              </a:ext>
            </a:extLst>
          </p:cNvPr>
          <p:cNvPicPr>
            <a:picLocks noChangeAspect="1"/>
          </p:cNvPicPr>
          <p:nvPr/>
        </p:nvPicPr>
        <p:blipFill>
          <a:blip r:embed="rId3">
            <a:extLst>
              <a:ext uri="{837473B0-CC2E-450A-ABE3-18F120FF3D39}">
                <a1611:picAttrSrcUrl xmlns:a1611="http://schemas.microsoft.com/office/drawing/2016/11/main" xmlns="" r:id="rId4"/>
              </a:ext>
            </a:extLst>
          </a:blip>
          <a:stretch>
            <a:fillRect/>
          </a:stretch>
        </p:blipFill>
        <p:spPr>
          <a:xfrm>
            <a:off x="6495095" y="25793"/>
            <a:ext cx="2648905" cy="1765937"/>
          </a:xfrm>
          <a:prstGeom prst="rect">
            <a:avLst/>
          </a:prstGeom>
        </p:spPr>
      </p:pic>
      <p:graphicFrame>
        <p:nvGraphicFramePr>
          <p:cNvPr id="17" name="Tableau 16">
            <a:extLst>
              <a:ext uri="{FF2B5EF4-FFF2-40B4-BE49-F238E27FC236}">
                <a16:creationId xmlns:a16="http://schemas.microsoft.com/office/drawing/2014/main" xmlns="" id="{7B956583-BC24-CD1B-490F-8AE71827CB68}"/>
              </a:ext>
            </a:extLst>
          </p:cNvPr>
          <p:cNvGraphicFramePr>
            <a:graphicFrameLocks noGrp="1"/>
          </p:cNvGraphicFramePr>
          <p:nvPr>
            <p:extLst>
              <p:ext uri="{D42A27DB-BD31-4B8C-83A1-F6EECF244321}">
                <p14:modId xmlns:p14="http://schemas.microsoft.com/office/powerpoint/2010/main" xmlns="" val="780920433"/>
              </p:ext>
            </p:extLst>
          </p:nvPr>
        </p:nvGraphicFramePr>
        <p:xfrm>
          <a:off x="184731" y="931698"/>
          <a:ext cx="6772122" cy="5236035"/>
        </p:xfrm>
        <a:graphic>
          <a:graphicData uri="http://schemas.openxmlformats.org/drawingml/2006/table">
            <a:tbl>
              <a:tblPr/>
              <a:tblGrid>
                <a:gridCol w="2257374">
                  <a:extLst>
                    <a:ext uri="{9D8B030D-6E8A-4147-A177-3AD203B41FA5}">
                      <a16:colId xmlns:a16="http://schemas.microsoft.com/office/drawing/2014/main" xmlns="" val="3094736379"/>
                    </a:ext>
                  </a:extLst>
                </a:gridCol>
                <a:gridCol w="2257374">
                  <a:extLst>
                    <a:ext uri="{9D8B030D-6E8A-4147-A177-3AD203B41FA5}">
                      <a16:colId xmlns:a16="http://schemas.microsoft.com/office/drawing/2014/main" xmlns="" val="81634161"/>
                    </a:ext>
                  </a:extLst>
                </a:gridCol>
                <a:gridCol w="2257374">
                  <a:extLst>
                    <a:ext uri="{9D8B030D-6E8A-4147-A177-3AD203B41FA5}">
                      <a16:colId xmlns:a16="http://schemas.microsoft.com/office/drawing/2014/main" xmlns="" val="2213999038"/>
                    </a:ext>
                  </a:extLst>
                </a:gridCol>
              </a:tblGrid>
              <a:tr h="362893">
                <a:tc>
                  <a:txBody>
                    <a:bodyPr/>
                    <a:lstStyle/>
                    <a:p>
                      <a:pPr>
                        <a:buNone/>
                      </a:pPr>
                      <a:r>
                        <a:rPr lang="fr-FR" sz="800"/>
                        <a:t>Profession</a:t>
                      </a:r>
                    </a:p>
                  </a:txBody>
                  <a:tcPr marL="43083" marR="43083" marT="21541" marB="21541" anchor="ctr">
                    <a:lnL>
                      <a:noFill/>
                    </a:lnL>
                    <a:lnR>
                      <a:noFill/>
                    </a:lnR>
                    <a:lnT>
                      <a:noFill/>
                    </a:lnT>
                    <a:lnB>
                      <a:noFill/>
                    </a:lnB>
                    <a:noFill/>
                  </a:tcPr>
                </a:tc>
                <a:tc>
                  <a:txBody>
                    <a:bodyPr/>
                    <a:lstStyle/>
                    <a:p>
                      <a:pPr>
                        <a:buNone/>
                      </a:pPr>
                      <a:r>
                        <a:rPr lang="fr-FR" sz="800"/>
                        <a:t>Actions clés pour prévenir les IAS</a:t>
                      </a:r>
                    </a:p>
                  </a:txBody>
                  <a:tcPr marL="43083" marR="43083" marT="21541" marB="21541" anchor="ctr">
                    <a:lnL>
                      <a:noFill/>
                    </a:lnL>
                    <a:lnR>
                      <a:noFill/>
                    </a:lnR>
                    <a:lnT>
                      <a:noFill/>
                    </a:lnT>
                    <a:lnB>
                      <a:noFill/>
                    </a:lnB>
                    <a:noFill/>
                  </a:tcPr>
                </a:tc>
                <a:tc>
                  <a:txBody>
                    <a:bodyPr/>
                    <a:lstStyle/>
                    <a:p>
                      <a:pPr>
                        <a:buNone/>
                      </a:pPr>
                      <a:r>
                        <a:rPr lang="fr-FR" sz="800"/>
                        <a:t>Exemple concret</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4258247164"/>
                  </a:ext>
                </a:extLst>
              </a:tr>
              <a:tr h="829472">
                <a:tc>
                  <a:txBody>
                    <a:bodyPr/>
                    <a:lstStyle/>
                    <a:p>
                      <a:pPr>
                        <a:buNone/>
                      </a:pPr>
                      <a:r>
                        <a:rPr lang="fr-FR" sz="800" b="1"/>
                        <a:t>Médecins généralistes</a:t>
                      </a:r>
                      <a:endParaRPr lang="fr-FR" sz="800"/>
                    </a:p>
                  </a:txBody>
                  <a:tcPr marL="43083" marR="43083" marT="21541" marB="21541" anchor="ctr">
                    <a:lnL>
                      <a:noFill/>
                    </a:lnL>
                    <a:lnR>
                      <a:noFill/>
                    </a:lnR>
                    <a:lnT>
                      <a:noFill/>
                    </a:lnT>
                    <a:lnB>
                      <a:noFill/>
                    </a:lnB>
                    <a:noFill/>
                  </a:tcPr>
                </a:tc>
                <a:tc>
                  <a:txBody>
                    <a:bodyPr/>
                    <a:lstStyle/>
                    <a:p>
                      <a:pPr>
                        <a:buNone/>
                      </a:pPr>
                      <a:r>
                        <a:rPr lang="fr-FR" sz="800"/>
                        <a:t>Désinfection avant actes invasifs, prescription raisonnée des antibiotiques, traçabilité.</a:t>
                      </a:r>
                    </a:p>
                  </a:txBody>
                  <a:tcPr marL="43083" marR="43083" marT="21541" marB="21541" anchor="ctr">
                    <a:lnL>
                      <a:noFill/>
                    </a:lnL>
                    <a:lnR>
                      <a:noFill/>
                    </a:lnR>
                    <a:lnT>
                      <a:noFill/>
                    </a:lnT>
                    <a:lnB>
                      <a:noFill/>
                    </a:lnB>
                    <a:noFill/>
                  </a:tcPr>
                </a:tc>
                <a:tc>
                  <a:txBody>
                    <a:bodyPr/>
                    <a:lstStyle/>
                    <a:p>
                      <a:pPr>
                        <a:buNone/>
                      </a:pPr>
                      <a:r>
                        <a:rPr lang="fr-FR" sz="800"/>
                        <a:t>Utiliser des kits stériles pour les infiltrations, prescrire un antibiogramme avant antibiothérapie.</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4012443580"/>
                  </a:ext>
                </a:extLst>
              </a:tr>
              <a:tr h="673945">
                <a:tc>
                  <a:txBody>
                    <a:bodyPr/>
                    <a:lstStyle/>
                    <a:p>
                      <a:pPr>
                        <a:buNone/>
                      </a:pPr>
                      <a:r>
                        <a:rPr lang="fr-FR" sz="800" b="1"/>
                        <a:t>Infirmiers/IDEL/IPA</a:t>
                      </a:r>
                      <a:endParaRPr lang="fr-FR" sz="800"/>
                    </a:p>
                  </a:txBody>
                  <a:tcPr marL="43083" marR="43083" marT="21541" marB="21541" anchor="ctr">
                    <a:lnL>
                      <a:noFill/>
                    </a:lnL>
                    <a:lnR>
                      <a:noFill/>
                    </a:lnR>
                    <a:lnT>
                      <a:noFill/>
                    </a:lnT>
                    <a:lnB>
                      <a:noFill/>
                    </a:lnB>
                    <a:noFill/>
                  </a:tcPr>
                </a:tc>
                <a:tc>
                  <a:txBody>
                    <a:bodyPr/>
                    <a:lstStyle/>
                    <a:p>
                      <a:pPr>
                        <a:buNone/>
                      </a:pPr>
                      <a:r>
                        <a:rPr lang="fr-FR" sz="800"/>
                        <a:t>Hygiène des mains, gestion des DASRI, éducation du patient.</a:t>
                      </a:r>
                    </a:p>
                  </a:txBody>
                  <a:tcPr marL="43083" marR="43083" marT="21541" marB="21541" anchor="ctr">
                    <a:lnL>
                      <a:noFill/>
                    </a:lnL>
                    <a:lnR>
                      <a:noFill/>
                    </a:lnR>
                    <a:lnT>
                      <a:noFill/>
                    </a:lnT>
                    <a:lnB>
                      <a:noFill/>
                    </a:lnB>
                    <a:noFill/>
                  </a:tcPr>
                </a:tc>
                <a:tc>
                  <a:txBody>
                    <a:bodyPr/>
                    <a:lstStyle/>
                    <a:p>
                      <a:pPr>
                        <a:buNone/>
                      </a:pPr>
                      <a:r>
                        <a:rPr lang="fr-FR" sz="800" dirty="0"/>
                        <a:t>Désinfecter la peau avant une injection, surveiller les signes d’infection.</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192352058"/>
                  </a:ext>
                </a:extLst>
              </a:tr>
              <a:tr h="673945">
                <a:tc>
                  <a:txBody>
                    <a:bodyPr/>
                    <a:lstStyle/>
                    <a:p>
                      <a:pPr>
                        <a:buNone/>
                      </a:pPr>
                      <a:r>
                        <a:rPr lang="fr-FR" sz="800" b="1"/>
                        <a:t>Sages-femmes</a:t>
                      </a:r>
                      <a:endParaRPr lang="fr-FR" sz="800"/>
                    </a:p>
                  </a:txBody>
                  <a:tcPr marL="43083" marR="43083" marT="21541" marB="21541" anchor="ctr">
                    <a:lnL>
                      <a:noFill/>
                    </a:lnL>
                    <a:lnR>
                      <a:noFill/>
                    </a:lnR>
                    <a:lnT>
                      <a:noFill/>
                    </a:lnT>
                    <a:lnB>
                      <a:noFill/>
                    </a:lnB>
                    <a:noFill/>
                  </a:tcPr>
                </a:tc>
                <a:tc>
                  <a:txBody>
                    <a:bodyPr/>
                    <a:lstStyle/>
                    <a:p>
                      <a:pPr>
                        <a:buNone/>
                      </a:pPr>
                      <a:r>
                        <a:rPr lang="fr-FR" sz="800"/>
                        <a:t>Asepsie lors des actes obstétricaux, surveillance des infections post-partum.</a:t>
                      </a:r>
                    </a:p>
                  </a:txBody>
                  <a:tcPr marL="43083" marR="43083" marT="21541" marB="21541" anchor="ctr">
                    <a:lnL>
                      <a:noFill/>
                    </a:lnL>
                    <a:lnR>
                      <a:noFill/>
                    </a:lnR>
                    <a:lnT>
                      <a:noFill/>
                    </a:lnT>
                    <a:lnB>
                      <a:noFill/>
                    </a:lnB>
                    <a:noFill/>
                  </a:tcPr>
                </a:tc>
                <a:tc>
                  <a:txBody>
                    <a:bodyPr/>
                    <a:lstStyle/>
                    <a:p>
                      <a:pPr>
                        <a:buNone/>
                      </a:pPr>
                      <a:r>
                        <a:rPr lang="fr-FR" sz="800"/>
                        <a:t>Désinfecter le matériel de péridurale, surveiller les lochies.</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1555098536"/>
                  </a:ext>
                </a:extLst>
              </a:tr>
              <a:tr h="673945">
                <a:tc>
                  <a:txBody>
                    <a:bodyPr/>
                    <a:lstStyle/>
                    <a:p>
                      <a:pPr>
                        <a:buNone/>
                      </a:pPr>
                      <a:r>
                        <a:rPr lang="fr-FR" sz="800" b="1"/>
                        <a:t>Puéricultrices</a:t>
                      </a:r>
                      <a:endParaRPr lang="fr-FR" sz="800"/>
                    </a:p>
                  </a:txBody>
                  <a:tcPr marL="43083" marR="43083" marT="21541" marB="21541" anchor="ctr">
                    <a:lnL>
                      <a:noFill/>
                    </a:lnL>
                    <a:lnR>
                      <a:noFill/>
                    </a:lnR>
                    <a:lnT>
                      <a:noFill/>
                    </a:lnT>
                    <a:lnB>
                      <a:noFill/>
                    </a:lnB>
                    <a:noFill/>
                  </a:tcPr>
                </a:tc>
                <a:tc>
                  <a:txBody>
                    <a:bodyPr/>
                    <a:lstStyle/>
                    <a:p>
                      <a:pPr>
                        <a:buNone/>
                      </a:pPr>
                      <a:r>
                        <a:rPr lang="fr-FR" sz="800"/>
                        <a:t>Hygiène des biberons et des mains, prévention des infections néonatales.</a:t>
                      </a:r>
                    </a:p>
                  </a:txBody>
                  <a:tcPr marL="43083" marR="43083" marT="21541" marB="21541" anchor="ctr">
                    <a:lnL>
                      <a:noFill/>
                    </a:lnL>
                    <a:lnR>
                      <a:noFill/>
                    </a:lnR>
                    <a:lnT>
                      <a:noFill/>
                    </a:lnT>
                    <a:lnB>
                      <a:noFill/>
                    </a:lnB>
                    <a:noFill/>
                  </a:tcPr>
                </a:tc>
                <a:tc>
                  <a:txBody>
                    <a:bodyPr/>
                    <a:lstStyle/>
                    <a:p>
                      <a:pPr>
                        <a:buNone/>
                      </a:pPr>
                      <a:r>
                        <a:rPr lang="fr-FR" sz="800"/>
                        <a:t>Nettoyer les tétines et biberons à l’eau chaude savonneuse.</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336776830"/>
                  </a:ext>
                </a:extLst>
              </a:tr>
              <a:tr h="673945">
                <a:tc>
                  <a:txBody>
                    <a:bodyPr/>
                    <a:lstStyle/>
                    <a:p>
                      <a:pPr>
                        <a:buNone/>
                      </a:pPr>
                      <a:r>
                        <a:rPr lang="fr-FR" sz="800" b="1"/>
                        <a:t>Aides-soignants/auxiliaires</a:t>
                      </a:r>
                      <a:endParaRPr lang="fr-FR" sz="800"/>
                    </a:p>
                  </a:txBody>
                  <a:tcPr marL="43083" marR="43083" marT="21541" marB="21541" anchor="ctr">
                    <a:lnL>
                      <a:noFill/>
                    </a:lnL>
                    <a:lnR>
                      <a:noFill/>
                    </a:lnR>
                    <a:lnT>
                      <a:noFill/>
                    </a:lnT>
                    <a:lnB>
                      <a:noFill/>
                    </a:lnB>
                    <a:noFill/>
                  </a:tcPr>
                </a:tc>
                <a:tc>
                  <a:txBody>
                    <a:bodyPr/>
                    <a:lstStyle/>
                    <a:p>
                      <a:pPr>
                        <a:buNone/>
                      </a:pPr>
                      <a:r>
                        <a:rPr lang="fr-FR" sz="800"/>
                        <a:t>Hygiène des mains, changes et toilettes sécurisés, signalement des rougeurs.</a:t>
                      </a:r>
                    </a:p>
                  </a:txBody>
                  <a:tcPr marL="43083" marR="43083" marT="21541" marB="21541" anchor="ctr">
                    <a:lnL>
                      <a:noFill/>
                    </a:lnL>
                    <a:lnR>
                      <a:noFill/>
                    </a:lnR>
                    <a:lnT>
                      <a:noFill/>
                    </a:lnT>
                    <a:lnB>
                      <a:noFill/>
                    </a:lnB>
                    <a:noFill/>
                  </a:tcPr>
                </a:tc>
                <a:tc>
                  <a:txBody>
                    <a:bodyPr/>
                    <a:lstStyle/>
                    <a:p>
                      <a:pPr>
                        <a:buNone/>
                      </a:pPr>
                      <a:r>
                        <a:rPr lang="fr-FR" sz="800"/>
                        <a:t>Utiliser des gants pour les changes, surveiller les escarres.</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1601377178"/>
                  </a:ext>
                </a:extLst>
              </a:tr>
              <a:tr h="673945">
                <a:tc>
                  <a:txBody>
                    <a:bodyPr/>
                    <a:lstStyle/>
                    <a:p>
                      <a:pPr>
                        <a:buNone/>
                      </a:pPr>
                      <a:r>
                        <a:rPr lang="fr-FR" sz="800" b="1"/>
                        <a:t>Pharmaciens</a:t>
                      </a:r>
                      <a:endParaRPr lang="fr-FR" sz="800"/>
                    </a:p>
                  </a:txBody>
                  <a:tcPr marL="43083" marR="43083" marT="21541" marB="21541" anchor="ctr">
                    <a:lnL>
                      <a:noFill/>
                    </a:lnL>
                    <a:lnR>
                      <a:noFill/>
                    </a:lnR>
                    <a:lnT>
                      <a:noFill/>
                    </a:lnT>
                    <a:lnB>
                      <a:noFill/>
                    </a:lnB>
                    <a:noFill/>
                  </a:tcPr>
                </a:tc>
                <a:tc>
                  <a:txBody>
                    <a:bodyPr/>
                    <a:lstStyle/>
                    <a:p>
                      <a:pPr>
                        <a:buNone/>
                      </a:pPr>
                      <a:r>
                        <a:rPr lang="fr-FR" sz="800"/>
                        <a:t>Vérification des posologies, conseils sur l’usage des antibiotiques.</a:t>
                      </a:r>
                    </a:p>
                  </a:txBody>
                  <a:tcPr marL="43083" marR="43083" marT="21541" marB="21541" anchor="ctr">
                    <a:lnL>
                      <a:noFill/>
                    </a:lnL>
                    <a:lnR>
                      <a:noFill/>
                    </a:lnR>
                    <a:lnT>
                      <a:noFill/>
                    </a:lnT>
                    <a:lnB>
                      <a:noFill/>
                    </a:lnB>
                    <a:noFill/>
                  </a:tcPr>
                </a:tc>
                <a:tc>
                  <a:txBody>
                    <a:bodyPr/>
                    <a:lstStyle/>
                    <a:p>
                      <a:pPr>
                        <a:buNone/>
                      </a:pPr>
                      <a:r>
                        <a:rPr lang="fr-FR" sz="800"/>
                        <a:t>Refuser de délivrer des antibiotiques sans ordonnance.</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4286375182"/>
                  </a:ext>
                </a:extLst>
              </a:tr>
              <a:tr h="673945">
                <a:tc>
                  <a:txBody>
                    <a:bodyPr/>
                    <a:lstStyle/>
                    <a:p>
                      <a:pPr>
                        <a:buNone/>
                      </a:pPr>
                      <a:r>
                        <a:rPr lang="fr-FR" sz="800" b="1"/>
                        <a:t>Kinésithérapeutes</a:t>
                      </a:r>
                      <a:endParaRPr lang="fr-FR" sz="800"/>
                    </a:p>
                  </a:txBody>
                  <a:tcPr marL="43083" marR="43083" marT="21541" marB="21541" anchor="ctr">
                    <a:lnL>
                      <a:noFill/>
                    </a:lnL>
                    <a:lnR>
                      <a:noFill/>
                    </a:lnR>
                    <a:lnT>
                      <a:noFill/>
                    </a:lnT>
                    <a:lnB>
                      <a:noFill/>
                    </a:lnB>
                    <a:noFill/>
                  </a:tcPr>
                </a:tc>
                <a:tc>
                  <a:txBody>
                    <a:bodyPr/>
                    <a:lstStyle/>
                    <a:p>
                      <a:pPr>
                        <a:buNone/>
                      </a:pPr>
                      <a:r>
                        <a:rPr lang="fr-FR" sz="800"/>
                        <a:t>Nettoyage du matériel entre chaque patient, signalement des signes d’infection.</a:t>
                      </a:r>
                    </a:p>
                  </a:txBody>
                  <a:tcPr marL="43083" marR="43083" marT="21541" marB="21541" anchor="ctr">
                    <a:lnL>
                      <a:noFill/>
                    </a:lnL>
                    <a:lnR>
                      <a:noFill/>
                    </a:lnR>
                    <a:lnT>
                      <a:noFill/>
                    </a:lnT>
                    <a:lnB>
                      <a:noFill/>
                    </a:lnB>
                    <a:noFill/>
                  </a:tcPr>
                </a:tc>
                <a:tc>
                  <a:txBody>
                    <a:bodyPr/>
                    <a:lstStyle/>
                    <a:p>
                      <a:pPr>
                        <a:buNone/>
                      </a:pPr>
                      <a:r>
                        <a:rPr lang="fr-FR" sz="800" dirty="0"/>
                        <a:t>Désinfecter les électrodes après chaque usage.</a:t>
                      </a:r>
                    </a:p>
                  </a:txBody>
                  <a:tcPr marL="43083" marR="43083" marT="21541" marB="21541" anchor="ctr">
                    <a:lnL>
                      <a:noFill/>
                    </a:lnL>
                    <a:lnR>
                      <a:noFill/>
                    </a:lnR>
                    <a:lnT>
                      <a:noFill/>
                    </a:lnT>
                    <a:lnB>
                      <a:noFill/>
                    </a:lnB>
                    <a:noFill/>
                  </a:tcPr>
                </a:tc>
                <a:extLst>
                  <a:ext uri="{0D108BD9-81ED-4DB2-BD59-A6C34878D82A}">
                    <a16:rowId xmlns:a16="http://schemas.microsoft.com/office/drawing/2014/main" xmlns="" val="3837610813"/>
                  </a:ext>
                </a:extLst>
              </a:tr>
            </a:tbl>
          </a:graphicData>
        </a:graphic>
      </p:graphicFrame>
    </p:spTree>
    <p:extLst>
      <p:ext uri="{BB962C8B-B14F-4D97-AF65-F5344CB8AC3E}">
        <p14:creationId xmlns:p14="http://schemas.microsoft.com/office/powerpoint/2010/main" xmlns="" val="931479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a:extLst>
              <a:ext uri="{FF2B5EF4-FFF2-40B4-BE49-F238E27FC236}">
                <a16:creationId xmlns:a16="http://schemas.microsoft.com/office/drawing/2014/main" xmlns="" id="{F255C1C0-14FF-D184-0F02-CB27A2527D30}"/>
              </a:ext>
            </a:extLst>
          </p:cNvPr>
          <p:cNvGraphicFramePr>
            <a:graphicFrameLocks noGrp="1"/>
          </p:cNvGraphicFramePr>
          <p:nvPr>
            <p:ph idx="1"/>
            <p:extLst>
              <p:ext uri="{D42A27DB-BD31-4B8C-83A1-F6EECF244321}">
                <p14:modId xmlns:p14="http://schemas.microsoft.com/office/powerpoint/2010/main" xmlns="" val="844054864"/>
              </p:ext>
            </p:extLst>
          </p:nvPr>
        </p:nvGraphicFramePr>
        <p:xfrm>
          <a:off x="640556" y="1408670"/>
          <a:ext cx="8503443" cy="4744992"/>
        </p:xfrm>
        <a:graphic>
          <a:graphicData uri="http://schemas.openxmlformats.org/drawingml/2006/table">
            <a:tbl>
              <a:tblPr/>
              <a:tblGrid>
                <a:gridCol w="2834481">
                  <a:extLst>
                    <a:ext uri="{9D8B030D-6E8A-4147-A177-3AD203B41FA5}">
                      <a16:colId xmlns:a16="http://schemas.microsoft.com/office/drawing/2014/main" xmlns="" val="3204902958"/>
                    </a:ext>
                  </a:extLst>
                </a:gridCol>
                <a:gridCol w="2834481">
                  <a:extLst>
                    <a:ext uri="{9D8B030D-6E8A-4147-A177-3AD203B41FA5}">
                      <a16:colId xmlns:a16="http://schemas.microsoft.com/office/drawing/2014/main" xmlns="" val="2279135584"/>
                    </a:ext>
                  </a:extLst>
                </a:gridCol>
                <a:gridCol w="2834481">
                  <a:extLst>
                    <a:ext uri="{9D8B030D-6E8A-4147-A177-3AD203B41FA5}">
                      <a16:colId xmlns:a16="http://schemas.microsoft.com/office/drawing/2014/main" xmlns="" val="1133030256"/>
                    </a:ext>
                  </a:extLst>
                </a:gridCol>
              </a:tblGrid>
              <a:tr h="593124">
                <a:tc>
                  <a:txBody>
                    <a:bodyPr/>
                    <a:lstStyle/>
                    <a:p>
                      <a:pPr>
                        <a:buNone/>
                      </a:pPr>
                      <a:r>
                        <a:rPr lang="fr-FR"/>
                        <a:t>Métier</a:t>
                      </a:r>
                    </a:p>
                  </a:txBody>
                  <a:tcPr anchor="ctr">
                    <a:lnL>
                      <a:noFill/>
                    </a:lnL>
                    <a:lnR>
                      <a:noFill/>
                    </a:lnR>
                    <a:lnT>
                      <a:noFill/>
                    </a:lnT>
                    <a:lnB>
                      <a:noFill/>
                    </a:lnB>
                    <a:noFill/>
                  </a:tcPr>
                </a:tc>
                <a:tc>
                  <a:txBody>
                    <a:bodyPr/>
                    <a:lstStyle/>
                    <a:p>
                      <a:pPr>
                        <a:buNone/>
                      </a:pPr>
                      <a:r>
                        <a:rPr lang="fr-FR"/>
                        <a:t>Acte à risque</a:t>
                      </a:r>
                    </a:p>
                  </a:txBody>
                  <a:tcPr anchor="ctr">
                    <a:lnL>
                      <a:noFill/>
                    </a:lnL>
                    <a:lnR>
                      <a:noFill/>
                    </a:lnR>
                    <a:lnT>
                      <a:noFill/>
                    </a:lnT>
                    <a:lnB>
                      <a:noFill/>
                    </a:lnB>
                    <a:noFill/>
                  </a:tcPr>
                </a:tc>
                <a:tc>
                  <a:txBody>
                    <a:bodyPr/>
                    <a:lstStyle/>
                    <a:p>
                      <a:pPr>
                        <a:buNone/>
                      </a:pPr>
                      <a:r>
                        <a:rPr lang="fr-FR"/>
                        <a:t>Icône</a:t>
                      </a:r>
                    </a:p>
                  </a:txBody>
                  <a:tcPr anchor="ctr">
                    <a:lnL>
                      <a:noFill/>
                    </a:lnL>
                    <a:lnR>
                      <a:noFill/>
                    </a:lnR>
                    <a:lnT>
                      <a:noFill/>
                    </a:lnT>
                    <a:lnB>
                      <a:noFill/>
                    </a:lnB>
                    <a:noFill/>
                  </a:tcPr>
                </a:tc>
                <a:extLst>
                  <a:ext uri="{0D108BD9-81ED-4DB2-BD59-A6C34878D82A}">
                    <a16:rowId xmlns:a16="http://schemas.microsoft.com/office/drawing/2014/main" xmlns="" val="4112552934"/>
                  </a:ext>
                </a:extLst>
              </a:tr>
              <a:tr h="593124">
                <a:tc>
                  <a:txBody>
                    <a:bodyPr/>
                    <a:lstStyle/>
                    <a:p>
                      <a:pPr>
                        <a:buNone/>
                      </a:pPr>
                      <a:r>
                        <a:rPr lang="fr-FR"/>
                        <a:t>Médecin</a:t>
                      </a:r>
                    </a:p>
                  </a:txBody>
                  <a:tcPr anchor="ctr">
                    <a:lnL>
                      <a:noFill/>
                    </a:lnL>
                    <a:lnR>
                      <a:noFill/>
                    </a:lnR>
                    <a:lnT>
                      <a:noFill/>
                    </a:lnT>
                    <a:lnB>
                      <a:noFill/>
                    </a:lnB>
                    <a:noFill/>
                  </a:tcPr>
                </a:tc>
                <a:tc>
                  <a:txBody>
                    <a:bodyPr/>
                    <a:lstStyle/>
                    <a:p>
                      <a:pPr>
                        <a:buNone/>
                      </a:pPr>
                      <a:r>
                        <a:rPr lang="fr-FR"/>
                        <a:t>Infiltration</a:t>
                      </a:r>
                    </a:p>
                  </a:txBody>
                  <a:tcPr anchor="ctr">
                    <a:lnL>
                      <a:noFill/>
                    </a:lnL>
                    <a:lnR>
                      <a:noFill/>
                    </a:lnR>
                    <a:lnT>
                      <a:noFill/>
                    </a:lnT>
                    <a:lnB>
                      <a:noFill/>
                    </a:lnB>
                    <a:noFill/>
                  </a:tcPr>
                </a:tc>
                <a:tc>
                  <a:txBody>
                    <a:bodyPr/>
                    <a:lstStyle/>
                    <a:p>
                      <a:pPr>
                        <a:buNone/>
                      </a:pPr>
                      <a:r>
                        <a:rPr lang="fr-FR"/>
                        <a:t>💉</a:t>
                      </a:r>
                    </a:p>
                  </a:txBody>
                  <a:tcPr anchor="ctr">
                    <a:lnL>
                      <a:noFill/>
                    </a:lnL>
                    <a:lnR>
                      <a:noFill/>
                    </a:lnR>
                    <a:lnT>
                      <a:noFill/>
                    </a:lnT>
                    <a:lnB>
                      <a:noFill/>
                    </a:lnB>
                    <a:noFill/>
                  </a:tcPr>
                </a:tc>
                <a:extLst>
                  <a:ext uri="{0D108BD9-81ED-4DB2-BD59-A6C34878D82A}">
                    <a16:rowId xmlns:a16="http://schemas.microsoft.com/office/drawing/2014/main" xmlns="" val="2061932930"/>
                  </a:ext>
                </a:extLst>
              </a:tr>
              <a:tr h="593124">
                <a:tc>
                  <a:txBody>
                    <a:bodyPr/>
                    <a:lstStyle/>
                    <a:p>
                      <a:pPr>
                        <a:buNone/>
                      </a:pPr>
                      <a:r>
                        <a:rPr lang="fr-FR"/>
                        <a:t>Sage-femme</a:t>
                      </a:r>
                    </a:p>
                  </a:txBody>
                  <a:tcPr anchor="ctr">
                    <a:lnL>
                      <a:noFill/>
                    </a:lnL>
                    <a:lnR>
                      <a:noFill/>
                    </a:lnR>
                    <a:lnT>
                      <a:noFill/>
                    </a:lnT>
                    <a:lnB>
                      <a:noFill/>
                    </a:lnB>
                    <a:noFill/>
                  </a:tcPr>
                </a:tc>
                <a:tc>
                  <a:txBody>
                    <a:bodyPr/>
                    <a:lstStyle/>
                    <a:p>
                      <a:pPr>
                        <a:buNone/>
                      </a:pPr>
                      <a:r>
                        <a:rPr lang="fr-FR" dirty="0"/>
                        <a:t>Accouchement à domicile</a:t>
                      </a:r>
                    </a:p>
                  </a:txBody>
                  <a:tcPr anchor="ctr">
                    <a:lnL>
                      <a:noFill/>
                    </a:lnL>
                    <a:lnR>
                      <a:noFill/>
                    </a:lnR>
                    <a:lnT>
                      <a:noFill/>
                    </a:lnT>
                    <a:lnB>
                      <a:noFill/>
                    </a:lnB>
                    <a:noFill/>
                  </a:tcPr>
                </a:tc>
                <a:tc>
                  <a:txBody>
                    <a:bodyPr/>
                    <a:lstStyle/>
                    <a:p>
                      <a:pPr>
                        <a:buNone/>
                      </a:pPr>
                      <a:r>
                        <a:rPr lang="fr-FR"/>
                        <a:t>👶</a:t>
                      </a:r>
                    </a:p>
                  </a:txBody>
                  <a:tcPr anchor="ctr">
                    <a:lnL>
                      <a:noFill/>
                    </a:lnL>
                    <a:lnR>
                      <a:noFill/>
                    </a:lnR>
                    <a:lnT>
                      <a:noFill/>
                    </a:lnT>
                    <a:lnB>
                      <a:noFill/>
                    </a:lnB>
                    <a:noFill/>
                  </a:tcPr>
                </a:tc>
                <a:extLst>
                  <a:ext uri="{0D108BD9-81ED-4DB2-BD59-A6C34878D82A}">
                    <a16:rowId xmlns:a16="http://schemas.microsoft.com/office/drawing/2014/main" xmlns="" val="3969492745"/>
                  </a:ext>
                </a:extLst>
              </a:tr>
              <a:tr h="593124">
                <a:tc>
                  <a:txBody>
                    <a:bodyPr/>
                    <a:lstStyle/>
                    <a:p>
                      <a:pPr>
                        <a:buNone/>
                      </a:pPr>
                      <a:r>
                        <a:rPr lang="fr-FR"/>
                        <a:t>Infirmier/IPA</a:t>
                      </a:r>
                    </a:p>
                  </a:txBody>
                  <a:tcPr anchor="ctr">
                    <a:lnL>
                      <a:noFill/>
                    </a:lnL>
                    <a:lnR>
                      <a:noFill/>
                    </a:lnR>
                    <a:lnT>
                      <a:noFill/>
                    </a:lnT>
                    <a:lnB>
                      <a:noFill/>
                    </a:lnB>
                    <a:noFill/>
                  </a:tcPr>
                </a:tc>
                <a:tc>
                  <a:txBody>
                    <a:bodyPr/>
                    <a:lstStyle/>
                    <a:p>
                      <a:pPr>
                        <a:buNone/>
                      </a:pPr>
                      <a:r>
                        <a:rPr lang="fr-FR"/>
                        <a:t>Pose de cathéter</a:t>
                      </a:r>
                    </a:p>
                  </a:txBody>
                  <a:tcPr anchor="ctr">
                    <a:lnL>
                      <a:noFill/>
                    </a:lnL>
                    <a:lnR>
                      <a:noFill/>
                    </a:lnR>
                    <a:lnT>
                      <a:noFill/>
                    </a:lnT>
                    <a:lnB>
                      <a:noFill/>
                    </a:lnB>
                    <a:noFill/>
                  </a:tcPr>
                </a:tc>
                <a:tc>
                  <a:txBody>
                    <a:bodyPr/>
                    <a:lstStyle/>
                    <a:p>
                      <a:pPr>
                        <a:buNone/>
                      </a:pPr>
                      <a:r>
                        <a:rPr lang="fr-FR" dirty="0"/>
                        <a:t>🩹</a:t>
                      </a:r>
                    </a:p>
                  </a:txBody>
                  <a:tcPr anchor="ctr">
                    <a:lnL>
                      <a:noFill/>
                    </a:lnL>
                    <a:lnR>
                      <a:noFill/>
                    </a:lnR>
                    <a:lnT>
                      <a:noFill/>
                    </a:lnT>
                    <a:lnB>
                      <a:noFill/>
                    </a:lnB>
                    <a:noFill/>
                  </a:tcPr>
                </a:tc>
                <a:extLst>
                  <a:ext uri="{0D108BD9-81ED-4DB2-BD59-A6C34878D82A}">
                    <a16:rowId xmlns:a16="http://schemas.microsoft.com/office/drawing/2014/main" xmlns="" val="912651102"/>
                  </a:ext>
                </a:extLst>
              </a:tr>
              <a:tr h="593124">
                <a:tc>
                  <a:txBody>
                    <a:bodyPr/>
                    <a:lstStyle/>
                    <a:p>
                      <a:pPr>
                        <a:buNone/>
                      </a:pPr>
                      <a:r>
                        <a:rPr lang="fr-FR"/>
                        <a:t>Puéricultrice</a:t>
                      </a:r>
                    </a:p>
                  </a:txBody>
                  <a:tcPr anchor="ctr">
                    <a:lnL>
                      <a:noFill/>
                    </a:lnL>
                    <a:lnR>
                      <a:noFill/>
                    </a:lnR>
                    <a:lnT>
                      <a:noFill/>
                    </a:lnT>
                    <a:lnB>
                      <a:noFill/>
                    </a:lnB>
                    <a:noFill/>
                  </a:tcPr>
                </a:tc>
                <a:tc>
                  <a:txBody>
                    <a:bodyPr/>
                    <a:lstStyle/>
                    <a:p>
                      <a:pPr>
                        <a:buNone/>
                      </a:pPr>
                      <a:r>
                        <a:rPr lang="fr-FR"/>
                        <a:t>Soins au nouveau-né</a:t>
                      </a:r>
                    </a:p>
                  </a:txBody>
                  <a:tcPr anchor="ctr">
                    <a:lnL>
                      <a:noFill/>
                    </a:lnL>
                    <a:lnR>
                      <a:noFill/>
                    </a:lnR>
                    <a:lnT>
                      <a:noFill/>
                    </a:lnT>
                    <a:lnB>
                      <a:noFill/>
                    </a:lnB>
                    <a:noFill/>
                  </a:tcPr>
                </a:tc>
                <a:tc>
                  <a:txBody>
                    <a:bodyPr/>
                    <a:lstStyle/>
                    <a:p>
                      <a:pPr>
                        <a:buNone/>
                      </a:pPr>
                      <a:r>
                        <a:rPr lang="fr-FR"/>
                        <a:t>🍼</a:t>
                      </a:r>
                    </a:p>
                  </a:txBody>
                  <a:tcPr anchor="ctr">
                    <a:lnL>
                      <a:noFill/>
                    </a:lnL>
                    <a:lnR>
                      <a:noFill/>
                    </a:lnR>
                    <a:lnT>
                      <a:noFill/>
                    </a:lnT>
                    <a:lnB>
                      <a:noFill/>
                    </a:lnB>
                    <a:noFill/>
                  </a:tcPr>
                </a:tc>
                <a:extLst>
                  <a:ext uri="{0D108BD9-81ED-4DB2-BD59-A6C34878D82A}">
                    <a16:rowId xmlns:a16="http://schemas.microsoft.com/office/drawing/2014/main" xmlns="" val="4235942418"/>
                  </a:ext>
                </a:extLst>
              </a:tr>
              <a:tr h="593124">
                <a:tc>
                  <a:txBody>
                    <a:bodyPr/>
                    <a:lstStyle/>
                    <a:p>
                      <a:pPr>
                        <a:buNone/>
                      </a:pPr>
                      <a:r>
                        <a:rPr lang="fr-FR"/>
                        <a:t>Aide-soignant</a:t>
                      </a:r>
                    </a:p>
                  </a:txBody>
                  <a:tcPr anchor="ctr">
                    <a:lnL>
                      <a:noFill/>
                    </a:lnL>
                    <a:lnR>
                      <a:noFill/>
                    </a:lnR>
                    <a:lnT>
                      <a:noFill/>
                    </a:lnT>
                    <a:lnB>
                      <a:noFill/>
                    </a:lnB>
                    <a:noFill/>
                  </a:tcPr>
                </a:tc>
                <a:tc>
                  <a:txBody>
                    <a:bodyPr/>
                    <a:lstStyle/>
                    <a:p>
                      <a:pPr>
                        <a:buNone/>
                      </a:pPr>
                      <a:r>
                        <a:rPr lang="fr-FR"/>
                        <a:t>Toilette du patient alité</a:t>
                      </a:r>
                    </a:p>
                  </a:txBody>
                  <a:tcPr anchor="ctr">
                    <a:lnL>
                      <a:noFill/>
                    </a:lnL>
                    <a:lnR>
                      <a:noFill/>
                    </a:lnR>
                    <a:lnT>
                      <a:noFill/>
                    </a:lnT>
                    <a:lnB>
                      <a:noFill/>
                    </a:lnB>
                    <a:noFill/>
                  </a:tcPr>
                </a:tc>
                <a:tc>
                  <a:txBody>
                    <a:bodyPr/>
                    <a:lstStyle/>
                    <a:p>
                      <a:pPr>
                        <a:buNone/>
                      </a:pPr>
                      <a:r>
                        <a:rPr lang="fr-FR"/>
                        <a:t>🛁</a:t>
                      </a:r>
                    </a:p>
                  </a:txBody>
                  <a:tcPr anchor="ctr">
                    <a:lnL>
                      <a:noFill/>
                    </a:lnL>
                    <a:lnR>
                      <a:noFill/>
                    </a:lnR>
                    <a:lnT>
                      <a:noFill/>
                    </a:lnT>
                    <a:lnB>
                      <a:noFill/>
                    </a:lnB>
                    <a:noFill/>
                  </a:tcPr>
                </a:tc>
                <a:extLst>
                  <a:ext uri="{0D108BD9-81ED-4DB2-BD59-A6C34878D82A}">
                    <a16:rowId xmlns:a16="http://schemas.microsoft.com/office/drawing/2014/main" xmlns="" val="930880126"/>
                  </a:ext>
                </a:extLst>
              </a:tr>
              <a:tr h="593124">
                <a:tc>
                  <a:txBody>
                    <a:bodyPr/>
                    <a:lstStyle/>
                    <a:p>
                      <a:pPr>
                        <a:buNone/>
                      </a:pPr>
                      <a:r>
                        <a:rPr lang="fr-FR"/>
                        <a:t>Pharmacien</a:t>
                      </a:r>
                    </a:p>
                  </a:txBody>
                  <a:tcPr anchor="ctr">
                    <a:lnL>
                      <a:noFill/>
                    </a:lnL>
                    <a:lnR>
                      <a:noFill/>
                    </a:lnR>
                    <a:lnT>
                      <a:noFill/>
                    </a:lnT>
                    <a:lnB>
                      <a:noFill/>
                    </a:lnB>
                    <a:noFill/>
                  </a:tcPr>
                </a:tc>
                <a:tc>
                  <a:txBody>
                    <a:bodyPr/>
                    <a:lstStyle/>
                    <a:p>
                      <a:pPr>
                        <a:buNone/>
                      </a:pPr>
                      <a:r>
                        <a:rPr lang="fr-FR"/>
                        <a:t>Délivrance d’antibiotiques</a:t>
                      </a:r>
                    </a:p>
                  </a:txBody>
                  <a:tcPr anchor="ctr">
                    <a:lnL>
                      <a:noFill/>
                    </a:lnL>
                    <a:lnR>
                      <a:noFill/>
                    </a:lnR>
                    <a:lnT>
                      <a:noFill/>
                    </a:lnT>
                    <a:lnB>
                      <a:noFill/>
                    </a:lnB>
                    <a:noFill/>
                  </a:tcPr>
                </a:tc>
                <a:tc>
                  <a:txBody>
                    <a:bodyPr/>
                    <a:lstStyle/>
                    <a:p>
                      <a:pPr>
                        <a:buNone/>
                      </a:pPr>
                      <a:r>
                        <a:rPr lang="fr-FR"/>
                        <a:t>💊</a:t>
                      </a:r>
                    </a:p>
                  </a:txBody>
                  <a:tcPr anchor="ctr">
                    <a:lnL>
                      <a:noFill/>
                    </a:lnL>
                    <a:lnR>
                      <a:noFill/>
                    </a:lnR>
                    <a:lnT>
                      <a:noFill/>
                    </a:lnT>
                    <a:lnB>
                      <a:noFill/>
                    </a:lnB>
                    <a:noFill/>
                  </a:tcPr>
                </a:tc>
                <a:extLst>
                  <a:ext uri="{0D108BD9-81ED-4DB2-BD59-A6C34878D82A}">
                    <a16:rowId xmlns:a16="http://schemas.microsoft.com/office/drawing/2014/main" xmlns="" val="1189502537"/>
                  </a:ext>
                </a:extLst>
              </a:tr>
              <a:tr h="593124">
                <a:tc>
                  <a:txBody>
                    <a:bodyPr/>
                    <a:lstStyle/>
                    <a:p>
                      <a:pPr>
                        <a:buNone/>
                      </a:pPr>
                      <a:r>
                        <a:rPr lang="fr-FR"/>
                        <a:t>Kinésithérapeute</a:t>
                      </a:r>
                    </a:p>
                  </a:txBody>
                  <a:tcPr anchor="ctr">
                    <a:lnL>
                      <a:noFill/>
                    </a:lnL>
                    <a:lnR>
                      <a:noFill/>
                    </a:lnR>
                    <a:lnT>
                      <a:noFill/>
                    </a:lnT>
                    <a:lnB>
                      <a:noFill/>
                    </a:lnB>
                    <a:noFill/>
                  </a:tcPr>
                </a:tc>
                <a:tc>
                  <a:txBody>
                    <a:bodyPr/>
                    <a:lstStyle/>
                    <a:p>
                      <a:pPr>
                        <a:buNone/>
                      </a:pPr>
                      <a:r>
                        <a:rPr lang="fr-FR"/>
                        <a:t>Utilisation d’électrodes</a:t>
                      </a:r>
                    </a:p>
                  </a:txBody>
                  <a:tcPr anchor="ctr">
                    <a:lnL>
                      <a:noFill/>
                    </a:lnL>
                    <a:lnR>
                      <a:noFill/>
                    </a:lnR>
                    <a:lnT>
                      <a:noFill/>
                    </a:lnT>
                    <a:lnB>
                      <a:noFill/>
                    </a:lnB>
                    <a:noFill/>
                  </a:tcPr>
                </a:tc>
                <a:tc>
                  <a:txBody>
                    <a:bodyPr/>
                    <a:lstStyle/>
                    <a:p>
                      <a:pPr>
                        <a:buNone/>
                      </a:pPr>
                      <a:r>
                        <a:rPr lang="fr-FR" dirty="0"/>
                        <a:t>⚡</a:t>
                      </a:r>
                    </a:p>
                  </a:txBody>
                  <a:tcPr anchor="ctr">
                    <a:lnL>
                      <a:noFill/>
                    </a:lnL>
                    <a:lnR>
                      <a:noFill/>
                    </a:lnR>
                    <a:lnT>
                      <a:noFill/>
                    </a:lnT>
                    <a:lnB>
                      <a:noFill/>
                    </a:lnB>
                    <a:noFill/>
                  </a:tcPr>
                </a:tc>
                <a:extLst>
                  <a:ext uri="{0D108BD9-81ED-4DB2-BD59-A6C34878D82A}">
                    <a16:rowId xmlns:a16="http://schemas.microsoft.com/office/drawing/2014/main" xmlns="" val="986033927"/>
                  </a:ext>
                </a:extLst>
              </a:tr>
            </a:tbl>
          </a:graphicData>
        </a:graphic>
      </p:graphicFrame>
      <p:sp>
        <p:nvSpPr>
          <p:cNvPr id="6" name="ZoneTexte 5">
            <a:extLst>
              <a:ext uri="{FF2B5EF4-FFF2-40B4-BE49-F238E27FC236}">
                <a16:creationId xmlns:a16="http://schemas.microsoft.com/office/drawing/2014/main" xmlns="" id="{B57080ED-5346-84C3-2F20-D3958F50020B}"/>
              </a:ext>
            </a:extLst>
          </p:cNvPr>
          <p:cNvSpPr txBox="1"/>
          <p:nvPr/>
        </p:nvSpPr>
        <p:spPr>
          <a:xfrm>
            <a:off x="518984" y="947005"/>
            <a:ext cx="6720622" cy="923330"/>
          </a:xfrm>
          <a:prstGeom prst="rect">
            <a:avLst/>
          </a:prstGeom>
          <a:noFill/>
        </p:spPr>
        <p:txBody>
          <a:bodyPr wrap="none" rtlCol="0">
            <a:spAutoFit/>
          </a:bodyPr>
          <a:lstStyle/>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Tableau visuel</a:t>
            </a:r>
            <a:r>
              <a:rPr lang="fr-FR" altLang="fr-FR" dirty="0">
                <a:solidFill>
                  <a:srgbClr val="000000"/>
                </a:solidFill>
                <a:latin typeface="Arial" panose="020B0604020202020204" pitchFamily="34" charset="0"/>
              </a:rPr>
              <a:t> par métier : exemples de gestes à risques d’IAS</a:t>
            </a:r>
            <a:endParaRPr lang="fr-FR" altLang="fr-FR" dirty="0">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endParaRPr lang="fr-FR" dirty="0"/>
          </a:p>
        </p:txBody>
      </p:sp>
    </p:spTree>
    <p:extLst>
      <p:ext uri="{BB962C8B-B14F-4D97-AF65-F5344CB8AC3E}">
        <p14:creationId xmlns:p14="http://schemas.microsoft.com/office/powerpoint/2010/main" xmlns="" val="2676651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78DC846-D9C7-57CD-1AC1-9538C979E4C2}"/>
              </a:ext>
            </a:extLst>
          </p:cNvPr>
          <p:cNvSpPr>
            <a:spLocks noGrp="1"/>
          </p:cNvSpPr>
          <p:nvPr>
            <p:ph type="title"/>
          </p:nvPr>
        </p:nvSpPr>
        <p:spPr/>
        <p:txBody>
          <a:bodyPr/>
          <a:lstStyle/>
          <a:p>
            <a:r>
              <a:rPr lang="fr-FR" b="1" dirty="0"/>
              <a:t>15 mn</a:t>
            </a:r>
          </a:p>
        </p:txBody>
      </p:sp>
      <p:sp>
        <p:nvSpPr>
          <p:cNvPr id="3" name="Espace réservé du contenu 2">
            <a:extLst>
              <a:ext uri="{FF2B5EF4-FFF2-40B4-BE49-F238E27FC236}">
                <a16:creationId xmlns:a16="http://schemas.microsoft.com/office/drawing/2014/main" xmlns="" id="{AB11284A-D1C3-4EEC-B0DA-7AD2DC622AB1}"/>
              </a:ext>
            </a:extLst>
          </p:cNvPr>
          <p:cNvSpPr>
            <a:spLocks noGrp="1"/>
          </p:cNvSpPr>
          <p:nvPr>
            <p:ph idx="1"/>
          </p:nvPr>
        </p:nvSpPr>
        <p:spPr/>
        <p:txBody>
          <a:bodyPr/>
          <a:lstStyle/>
          <a:p>
            <a:r>
              <a:rPr lang="fr-FR" dirty="0"/>
              <a:t>Scénarios pédagogiques pratiques</a:t>
            </a:r>
          </a:p>
          <a:p>
            <a:pPr marL="0" indent="0">
              <a:buNone/>
            </a:pPr>
            <a:endParaRPr lang="fr-FR" dirty="0"/>
          </a:p>
        </p:txBody>
      </p:sp>
    </p:spTree>
    <p:extLst>
      <p:ext uri="{BB962C8B-B14F-4D97-AF65-F5344CB8AC3E}">
        <p14:creationId xmlns:p14="http://schemas.microsoft.com/office/powerpoint/2010/main" xmlns="" val="2764712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B219E4E3-7F99-E456-63BF-BB50D3CF4369}"/>
              </a:ext>
            </a:extLst>
          </p:cNvPr>
          <p:cNvSpPr>
            <a:spLocks noGrp="1"/>
          </p:cNvSpPr>
          <p:nvPr>
            <p:ph type="title"/>
          </p:nvPr>
        </p:nvSpPr>
        <p:spPr/>
        <p:txBody>
          <a:bodyPr>
            <a:normAutofit fontScale="90000"/>
          </a:bodyPr>
          <a:lstStyle/>
          <a:p>
            <a:r>
              <a:rPr lang="fr-FR" altLang="fr-FR" sz="3600" b="1" dirty="0">
                <a:solidFill>
                  <a:srgbClr val="000000"/>
                </a:solidFill>
                <a:latin typeface="Arial" panose="020B0604020202020204" pitchFamily="34" charset="0"/>
              </a:rPr>
              <a:t>Scénario pédagogique 1</a:t>
            </a:r>
            <a:br>
              <a:rPr lang="fr-FR" altLang="fr-FR" sz="3600" b="1" dirty="0">
                <a:solidFill>
                  <a:srgbClr val="000000"/>
                </a:solidFill>
                <a:latin typeface="Arial" panose="020B0604020202020204" pitchFamily="34" charset="0"/>
              </a:rPr>
            </a:br>
            <a:endParaRPr lang="fr-FR" dirty="0"/>
          </a:p>
        </p:txBody>
      </p:sp>
      <p:sp>
        <p:nvSpPr>
          <p:cNvPr id="4" name="Rectangle 1">
            <a:extLst>
              <a:ext uri="{FF2B5EF4-FFF2-40B4-BE49-F238E27FC236}">
                <a16:creationId xmlns:a16="http://schemas.microsoft.com/office/drawing/2014/main" xmlns="" id="{D9AD0355-7C34-8EFF-4065-34E81397B768}"/>
              </a:ext>
            </a:extLst>
          </p:cNvPr>
          <p:cNvSpPr>
            <a:spLocks noGrp="1" noChangeArrowheads="1"/>
          </p:cNvSpPr>
          <p:nvPr>
            <p:ph idx="1"/>
          </p:nvPr>
        </p:nvSpPr>
        <p:spPr bwMode="auto">
          <a:xfrm>
            <a:off x="586830" y="1379439"/>
            <a:ext cx="8263900" cy="4708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2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Situation</a:t>
            </a:r>
            <a:r>
              <a:rPr kumimoji="0" lang="fr-FR" altLang="fr-FR" sz="1600" b="0" i="0" u="none" strike="noStrike" cap="none" normalizeH="0" baseline="0" dirty="0">
                <a:ln>
                  <a:noFill/>
                </a:ln>
                <a:solidFill>
                  <a:srgbClr val="000000"/>
                </a:solidFill>
                <a:effectLst/>
                <a:latin typeface="Arial" panose="020B0604020202020204" pitchFamily="34" charset="0"/>
              </a:rPr>
              <a:t> : Un patient diabétique de 65 ans consulte pour une plaie infectée au pied, survenue après une infiltration de corticoïdes réalisée en cabinet. La plaie est rouge, chaude, et purulente. </a:t>
            </a: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Questions </a:t>
            </a:r>
            <a:r>
              <a:rPr kumimoji="0" lang="fr-FR" altLang="fr-FR" sz="1600" b="0" i="0" u="none" strike="noStrike" cap="none" normalizeH="0" baseline="0" dirty="0">
                <a:ln>
                  <a:noFill/>
                </a:ln>
                <a:solidFill>
                  <a:srgbClr val="000000"/>
                </a:solidFill>
                <a:effectLst/>
                <a:latin typeface="Arial" panose="020B0604020202020204" pitchFamily="34" charset="0"/>
              </a:rPr>
              <a:t>:</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600" b="0" i="0" u="none" strike="noStrike" cap="none" normalizeH="0" baseline="0" dirty="0">
                <a:ln>
                  <a:noFill/>
                </a:ln>
                <a:solidFill>
                  <a:srgbClr val="000000"/>
                </a:solidFill>
                <a:effectLst/>
                <a:latin typeface="Arial" panose="020B0604020202020204" pitchFamily="34" charset="0"/>
              </a:rPr>
              <a:t>Quels sont les risques d’IAS dans ce cas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600" b="0" i="0" u="none" strike="noStrike" cap="none" normalizeH="0" baseline="0" dirty="0">
                <a:ln>
                  <a:noFill/>
                </a:ln>
                <a:solidFill>
                  <a:srgbClr val="000000"/>
                </a:solidFill>
                <a:effectLst/>
                <a:latin typeface="Arial" panose="020B0604020202020204" pitchFamily="34" charset="0"/>
              </a:rPr>
              <a:t>Quelles mesures d’hygiène auriez-vous dues appliquer avant l’infiltration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600" b="0" i="0" u="none" strike="noStrike" cap="none" normalizeH="0" baseline="0" dirty="0">
                <a:ln>
                  <a:noFill/>
                </a:ln>
                <a:solidFill>
                  <a:srgbClr val="000000"/>
                </a:solidFill>
                <a:effectLst/>
                <a:latin typeface="Arial" panose="020B0604020202020204" pitchFamily="34" charset="0"/>
              </a:rPr>
              <a:t>Comment gérez-vous la plaie aujourd’hui ? (désinfection, antibiothérapie, suivi).</a:t>
            </a: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rgbClr val="FF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Risque : Infection due à une asepsie insuffisante.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Mesures préventives : Désinfection cutanée, port de gants stériles, utilisation de matériel à usage unique.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Prise en charge : Nettoyage, antibiogramme si nécessaire, surveillance rapprochée.</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FF0000"/>
                </a:solidFill>
                <a:effectLst/>
                <a:latin typeface="Arial" panose="020B0604020202020204" pitchFamily="34" charset="0"/>
              </a:rPr>
              <a:t>Variante</a:t>
            </a:r>
            <a:r>
              <a:rPr kumimoji="0" lang="fr-FR" altLang="fr-FR" sz="1600" b="0" i="0" u="none" strike="noStrike" cap="none" normalizeH="0" baseline="0" dirty="0">
                <a:ln>
                  <a:noFill/>
                </a:ln>
                <a:solidFill>
                  <a:srgbClr val="FF0000"/>
                </a:solidFill>
                <a:effectLst/>
                <a:latin typeface="Arial" panose="020B0604020202020204" pitchFamily="34" charset="0"/>
              </a:rPr>
              <a:t> : Utilisez un outil comme </a:t>
            </a:r>
            <a:r>
              <a:rPr kumimoji="0" lang="fr-FR" altLang="fr-FR" sz="1600" b="1" i="0" u="none" strike="noStrike" cap="none" normalizeH="0" baseline="0" dirty="0" err="1">
                <a:ln>
                  <a:noFill/>
                </a:ln>
                <a:solidFill>
                  <a:srgbClr val="FF0000"/>
                </a:solidFill>
                <a:effectLst/>
                <a:latin typeface="Arial" panose="020B0604020202020204" pitchFamily="34" charset="0"/>
              </a:rPr>
              <a:t>Antibioclic</a:t>
            </a:r>
            <a:r>
              <a:rPr kumimoji="0" lang="fr-FR" altLang="fr-FR" sz="1600" b="0" i="0" u="none" strike="noStrike" cap="none" normalizeH="0" baseline="0" dirty="0">
                <a:ln>
                  <a:noFill/>
                </a:ln>
                <a:solidFill>
                  <a:srgbClr val="FF0000"/>
                </a:solidFill>
                <a:effectLst/>
                <a:latin typeface="Arial" panose="020B0604020202020204" pitchFamily="34" charset="0"/>
              </a:rPr>
              <a:t> pour simuler la prescription d’antibiotiques.</a:t>
            </a:r>
          </a:p>
        </p:txBody>
      </p:sp>
      <p:sp>
        <p:nvSpPr>
          <p:cNvPr id="6" name="ZoneTexte 5">
            <a:extLst>
              <a:ext uri="{FF2B5EF4-FFF2-40B4-BE49-F238E27FC236}">
                <a16:creationId xmlns:a16="http://schemas.microsoft.com/office/drawing/2014/main" xmlns="" id="{BC327451-912E-A61A-F1A4-535A9157F1BB}"/>
              </a:ext>
            </a:extLst>
          </p:cNvPr>
          <p:cNvSpPr txBox="1"/>
          <p:nvPr/>
        </p:nvSpPr>
        <p:spPr>
          <a:xfrm>
            <a:off x="692271" y="6116803"/>
            <a:ext cx="8213082" cy="646331"/>
          </a:xfrm>
          <a:prstGeom prst="rect">
            <a:avLst/>
          </a:prstGeom>
          <a:noFill/>
        </p:spPr>
        <p:txBody>
          <a:bodyPr wrap="none" rtlCol="0">
            <a:spAutoFit/>
          </a:bodyPr>
          <a:lstStyle/>
          <a:p>
            <a:pPr lvl="0" defTabSz="914400" eaLnBrk="0" fontAlgn="base" hangingPunct="0">
              <a:spcBef>
                <a:spcPct val="0"/>
              </a:spcBef>
              <a:spcAft>
                <a:spcPct val="0"/>
              </a:spcAft>
            </a:pPr>
            <a:r>
              <a:rPr lang="fr-FR" sz="1200" dirty="0" err="1">
                <a:solidFill>
                  <a:schemeClr val="accent4"/>
                </a:solidFill>
              </a:rPr>
              <a:t>Isopra</a:t>
            </a:r>
            <a:r>
              <a:rPr lang="fr-FR" sz="1200" dirty="0">
                <a:solidFill>
                  <a:schemeClr val="accent4"/>
                </a:solidFill>
              </a:rPr>
              <a:t> R. Duclos C. </a:t>
            </a:r>
            <a:r>
              <a:rPr lang="fr-FR" sz="1200" dirty="0" err="1">
                <a:solidFill>
                  <a:schemeClr val="accent4"/>
                </a:solidFill>
              </a:rPr>
              <a:t>Venot</a:t>
            </a:r>
            <a:r>
              <a:rPr lang="fr-FR" sz="1200" dirty="0">
                <a:solidFill>
                  <a:schemeClr val="accent4"/>
                </a:solidFill>
              </a:rPr>
              <a:t> A. </a:t>
            </a:r>
            <a:r>
              <a:rPr lang="fr-FR" altLang="fr-FR" sz="1200" b="1" dirty="0">
                <a:solidFill>
                  <a:schemeClr val="accent4"/>
                </a:solidFill>
                <a:latin typeface="Inter"/>
              </a:rPr>
              <a:t>Encore un outil Internet pour guider l'antibiothérapie. Conception d'une interface pour favoriser </a:t>
            </a:r>
          </a:p>
          <a:p>
            <a:pPr lvl="0" defTabSz="914400" eaLnBrk="0" fontAlgn="base" hangingPunct="0">
              <a:spcBef>
                <a:spcPct val="0"/>
              </a:spcBef>
              <a:spcAft>
                <a:spcPct val="0"/>
              </a:spcAft>
            </a:pPr>
            <a:r>
              <a:rPr lang="fr-FR" altLang="fr-FR" sz="1200" b="1" dirty="0">
                <a:solidFill>
                  <a:schemeClr val="accent4"/>
                </a:solidFill>
                <a:latin typeface="Inter"/>
              </a:rPr>
              <a:t>la prise en compte des recommandations lors de la décision en antibiothérapie probabiliste</a:t>
            </a:r>
          </a:p>
          <a:p>
            <a:r>
              <a:rPr lang="fr-FR" sz="1200" dirty="0">
                <a:solidFill>
                  <a:schemeClr val="accent4"/>
                </a:solidFill>
              </a:rPr>
              <a:t>Exercer 2013 ;105(suppl1):28S-9S.</a:t>
            </a:r>
          </a:p>
        </p:txBody>
      </p:sp>
      <p:pic>
        <p:nvPicPr>
          <p:cNvPr id="12" name="Image 11" descr="Une image contenant dessin humoristique&#10;&#10;Le contenu généré par l’IA peut être incorrect.">
            <a:extLst>
              <a:ext uri="{FF2B5EF4-FFF2-40B4-BE49-F238E27FC236}">
                <a16:creationId xmlns:a16="http://schemas.microsoft.com/office/drawing/2014/main" xmlns="" id="{63368E8B-E013-94BE-AB8D-98664E6A1201}"/>
              </a:ext>
            </a:extLst>
          </p:cNvPr>
          <p:cNvPicPr>
            <a:picLocks noChangeAspect="1"/>
          </p:cNvPicPr>
          <p:nvPr/>
        </p:nvPicPr>
        <p:blipFill>
          <a:blip r:embed="rId3">
            <a:extLst>
              <a:ext uri="{837473B0-CC2E-450A-ABE3-18F120FF3D39}">
                <a1611:picAttrSrcUrl xmlns:a1611="http://schemas.microsoft.com/office/drawing/2016/11/main" xmlns="" r:id="rId4"/>
              </a:ext>
            </a:extLst>
          </a:blip>
          <a:stretch>
            <a:fillRect/>
          </a:stretch>
        </p:blipFill>
        <p:spPr>
          <a:xfrm>
            <a:off x="6804055" y="7838"/>
            <a:ext cx="2339945" cy="2339945"/>
          </a:xfrm>
          <a:prstGeom prst="rect">
            <a:avLst/>
          </a:prstGeom>
        </p:spPr>
      </p:pic>
      <p:sp>
        <p:nvSpPr>
          <p:cNvPr id="13" name="Rectangle 12">
            <a:extLst>
              <a:ext uri="{FF2B5EF4-FFF2-40B4-BE49-F238E27FC236}">
                <a16:creationId xmlns:a16="http://schemas.microsoft.com/office/drawing/2014/main" xmlns="" id="{1C92F0EF-608C-C8FE-672D-DA952B6DCDE7}"/>
              </a:ext>
            </a:extLst>
          </p:cNvPr>
          <p:cNvSpPr/>
          <p:nvPr/>
        </p:nvSpPr>
        <p:spPr>
          <a:xfrm>
            <a:off x="692270" y="4731012"/>
            <a:ext cx="8158459" cy="13574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2976828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19A38695-E72E-3AED-77AA-7F38F0A7138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AA72E49C-B491-DE40-8B05-6616E9FFB49A}"/>
              </a:ext>
            </a:extLst>
          </p:cNvPr>
          <p:cNvSpPr>
            <a:spLocks noGrp="1"/>
          </p:cNvSpPr>
          <p:nvPr>
            <p:ph type="title"/>
          </p:nvPr>
        </p:nvSpPr>
        <p:spPr/>
        <p:txBody>
          <a:bodyPr>
            <a:normAutofit fontScale="90000"/>
          </a:bodyPr>
          <a:lstStyle/>
          <a:p>
            <a:r>
              <a:rPr lang="fr-FR" altLang="fr-FR" sz="3600" b="1" dirty="0">
                <a:solidFill>
                  <a:srgbClr val="000000"/>
                </a:solidFill>
                <a:latin typeface="Arial" panose="020B0604020202020204" pitchFamily="34" charset="0"/>
              </a:rPr>
              <a:t>Scénario pédagogique 2</a:t>
            </a:r>
            <a:br>
              <a:rPr lang="fr-FR" altLang="fr-FR" sz="3600" b="1" dirty="0">
                <a:solidFill>
                  <a:srgbClr val="000000"/>
                </a:solidFill>
                <a:latin typeface="Arial" panose="020B0604020202020204" pitchFamily="34" charset="0"/>
              </a:rPr>
            </a:br>
            <a:endParaRPr lang="fr-FR" dirty="0"/>
          </a:p>
        </p:txBody>
      </p:sp>
      <p:sp>
        <p:nvSpPr>
          <p:cNvPr id="4" name="Rectangle 1">
            <a:extLst>
              <a:ext uri="{FF2B5EF4-FFF2-40B4-BE49-F238E27FC236}">
                <a16:creationId xmlns:a16="http://schemas.microsoft.com/office/drawing/2014/main" xmlns="" id="{068C8D5F-26FF-A6D6-7A26-0592ABFE5635}"/>
              </a:ext>
            </a:extLst>
          </p:cNvPr>
          <p:cNvSpPr>
            <a:spLocks noGrp="1" noChangeArrowheads="1"/>
          </p:cNvSpPr>
          <p:nvPr>
            <p:ph idx="1"/>
          </p:nvPr>
        </p:nvSpPr>
        <p:spPr bwMode="auto">
          <a:xfrm>
            <a:off x="586830" y="2979876"/>
            <a:ext cx="8263900" cy="1508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2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rgbClr val="FF0000"/>
              </a:solidFill>
              <a:effectLst/>
              <a:latin typeface="Arial" panose="020B0604020202020204" pitchFamily="34" charset="0"/>
            </a:endParaRPr>
          </a:p>
        </p:txBody>
      </p:sp>
      <p:sp>
        <p:nvSpPr>
          <p:cNvPr id="6" name="ZoneTexte 5">
            <a:extLst>
              <a:ext uri="{FF2B5EF4-FFF2-40B4-BE49-F238E27FC236}">
                <a16:creationId xmlns:a16="http://schemas.microsoft.com/office/drawing/2014/main" xmlns="" id="{62B0A089-85F8-7B63-3177-45ADD91C38DE}"/>
              </a:ext>
            </a:extLst>
          </p:cNvPr>
          <p:cNvSpPr txBox="1"/>
          <p:nvPr/>
        </p:nvSpPr>
        <p:spPr>
          <a:xfrm>
            <a:off x="692271" y="6116803"/>
            <a:ext cx="184731" cy="276999"/>
          </a:xfrm>
          <a:prstGeom prst="rect">
            <a:avLst/>
          </a:prstGeom>
          <a:noFill/>
        </p:spPr>
        <p:txBody>
          <a:bodyPr wrap="none" rtlCol="0">
            <a:spAutoFit/>
          </a:bodyPr>
          <a:lstStyle/>
          <a:p>
            <a:pPr lvl="0" defTabSz="914400" eaLnBrk="0" fontAlgn="base" hangingPunct="0">
              <a:spcBef>
                <a:spcPct val="0"/>
              </a:spcBef>
              <a:spcAft>
                <a:spcPct val="0"/>
              </a:spcAft>
            </a:pPr>
            <a:endParaRPr lang="fr-FR" sz="1200" dirty="0">
              <a:solidFill>
                <a:schemeClr val="accent4"/>
              </a:solidFill>
            </a:endParaRPr>
          </a:p>
        </p:txBody>
      </p:sp>
      <p:sp>
        <p:nvSpPr>
          <p:cNvPr id="3" name="Rectangle 1">
            <a:extLst>
              <a:ext uri="{FF2B5EF4-FFF2-40B4-BE49-F238E27FC236}">
                <a16:creationId xmlns:a16="http://schemas.microsoft.com/office/drawing/2014/main" xmlns="" id="{6E63F72E-0AA1-730E-F6F2-DD44DC1E982D}"/>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ZoneTexte 6">
            <a:extLst>
              <a:ext uri="{FF2B5EF4-FFF2-40B4-BE49-F238E27FC236}">
                <a16:creationId xmlns:a16="http://schemas.microsoft.com/office/drawing/2014/main" xmlns="" id="{5C1066B1-1BE7-E96B-AF23-E1716AADC14A}"/>
              </a:ext>
            </a:extLst>
          </p:cNvPr>
          <p:cNvSpPr txBox="1"/>
          <p:nvPr/>
        </p:nvSpPr>
        <p:spPr>
          <a:xfrm>
            <a:off x="92365" y="1730988"/>
            <a:ext cx="9131642" cy="5170646"/>
          </a:xfrm>
          <a:prstGeom prst="rect">
            <a:avLst/>
          </a:prstGeom>
          <a:noFill/>
        </p:spPr>
        <p:txBody>
          <a:bodyPr wrap="square" rtlCol="0">
            <a:spAutoFit/>
          </a:bodyPr>
          <a:lstStyle/>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Injection d’insuline à domicile (IDEL)</a:t>
            </a:r>
          </a:p>
          <a:p>
            <a:pPr lvl="0" defTabSz="914400" eaLnBrk="0" fontAlgn="base" hangingPunct="0">
              <a:spcBef>
                <a:spcPct val="0"/>
              </a:spcBef>
              <a:spcAft>
                <a:spcPct val="0"/>
              </a:spcAft>
            </a:pPr>
            <a:endParaRPr lang="fr-FR" altLang="fr-FR" b="1" dirty="0">
              <a:solidFill>
                <a:srgbClr val="000000"/>
              </a:solidFill>
              <a:latin typeface="Arial" panose="020B0604020202020204" pitchFamily="34" charset="0"/>
            </a:endParaRPr>
          </a:p>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Situation</a:t>
            </a:r>
            <a:r>
              <a:rPr lang="fr-FR" altLang="fr-FR" dirty="0">
                <a:solidFill>
                  <a:srgbClr val="000000"/>
                </a:solidFill>
                <a:latin typeface="Arial" panose="020B0604020202020204" pitchFamily="34" charset="0"/>
              </a:rPr>
              <a:t> : Vous devez faire une injection d’insuline à un patient diabétique. Le flacon est entamé depuis 1 semaine et stocké à température ambiante. </a:t>
            </a:r>
          </a:p>
          <a:p>
            <a:pPr lvl="0" defTabSz="914400" eaLnBrk="0" fontAlgn="base" hangingPunct="0">
              <a:spcBef>
                <a:spcPct val="0"/>
              </a:spcBef>
              <a:spcAft>
                <a:spcPct val="0"/>
              </a:spcAft>
            </a:pPr>
            <a:endParaRPr lang="fr-FR" altLang="fr-FR" dirty="0">
              <a:solidFill>
                <a:srgbClr val="000000"/>
              </a:solidFill>
              <a:latin typeface="Arial" panose="020B0604020202020204" pitchFamily="34" charset="0"/>
            </a:endParaRPr>
          </a:p>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Questions</a:t>
            </a:r>
            <a:r>
              <a:rPr lang="fr-FR" altLang="fr-FR" dirty="0">
                <a:solidFill>
                  <a:srgbClr val="000000"/>
                </a:solidFill>
                <a:latin typeface="Arial" panose="020B0604020202020204" pitchFamily="34" charset="0"/>
              </a:rPr>
              <a:t> :</a:t>
            </a:r>
            <a:endParaRPr lang="fr-FR" altLang="fr-FR" dirty="0">
              <a:latin typeface="Arial" panose="020B0604020202020204" pitchFamily="34" charset="0"/>
            </a:endParaRPr>
          </a:p>
          <a:p>
            <a:pPr lvl="0" defTabSz="914400" eaLnBrk="0" fontAlgn="base" hangingPunct="0">
              <a:spcBef>
                <a:spcPct val="0"/>
              </a:spcBef>
              <a:spcAft>
                <a:spcPct val="0"/>
              </a:spcAft>
              <a:buFontTx/>
              <a:buAutoNum type="arabicPeriod"/>
            </a:pPr>
            <a:r>
              <a:rPr lang="fr-FR" altLang="fr-FR" dirty="0">
                <a:solidFill>
                  <a:srgbClr val="000000"/>
                </a:solidFill>
                <a:latin typeface="Arial" panose="020B0604020202020204" pitchFamily="34" charset="0"/>
              </a:rPr>
              <a:t>Que vérifiez-vous avant l’injection ? (date de péremption, aspect du produit, désinfection du bouchon).</a:t>
            </a:r>
          </a:p>
          <a:p>
            <a:pPr lvl="0" defTabSz="914400" eaLnBrk="0" fontAlgn="base" hangingPunct="0">
              <a:spcBef>
                <a:spcPct val="0"/>
              </a:spcBef>
              <a:spcAft>
                <a:spcPct val="0"/>
              </a:spcAft>
              <a:buFontTx/>
              <a:buAutoNum type="arabicPeriod" startAt="2"/>
            </a:pPr>
            <a:r>
              <a:rPr lang="fr-FR" altLang="fr-FR" dirty="0">
                <a:solidFill>
                  <a:srgbClr val="000000"/>
                </a:solidFill>
                <a:latin typeface="Arial" panose="020B0604020202020204" pitchFamily="34" charset="0"/>
              </a:rPr>
              <a:t>Comment désinfectez-vous la peau ? (GHA ou alcool à 70°, temps de séchage).</a:t>
            </a:r>
          </a:p>
          <a:p>
            <a:pPr lvl="0" defTabSz="914400" eaLnBrk="0" fontAlgn="base" hangingPunct="0">
              <a:spcBef>
                <a:spcPct val="0"/>
              </a:spcBef>
              <a:spcAft>
                <a:spcPct val="0"/>
              </a:spcAft>
              <a:buFontTx/>
              <a:buAutoNum type="arabicPeriod" startAt="3"/>
            </a:pPr>
            <a:r>
              <a:rPr lang="fr-FR" altLang="fr-FR" dirty="0">
                <a:solidFill>
                  <a:srgbClr val="000000"/>
                </a:solidFill>
                <a:latin typeface="Arial" panose="020B0604020202020204" pitchFamily="34" charset="0"/>
              </a:rPr>
              <a:t>Que faites-vous du matériel usagé ? (boîte à DASRI dédiée).</a:t>
            </a: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buFontTx/>
              <a:buChar char="•"/>
            </a:pPr>
            <a:r>
              <a:rPr lang="fr-FR" altLang="fr-FR" dirty="0">
                <a:solidFill>
                  <a:srgbClr val="FF0000"/>
                </a:solidFill>
                <a:latin typeface="Arial" panose="020B0604020202020204" pitchFamily="34" charset="0"/>
              </a:rPr>
              <a:t>Refuser d’utiliser un flacon suspect (trouble, péremption dépassée).</a:t>
            </a:r>
          </a:p>
          <a:p>
            <a:pPr lvl="0" defTabSz="914400" eaLnBrk="0" fontAlgn="base" hangingPunct="0">
              <a:spcBef>
                <a:spcPct val="0"/>
              </a:spcBef>
              <a:spcAft>
                <a:spcPct val="0"/>
              </a:spcAft>
              <a:buFontTx/>
              <a:buChar char="•"/>
            </a:pPr>
            <a:r>
              <a:rPr lang="fr-FR" altLang="fr-FR" dirty="0">
                <a:solidFill>
                  <a:srgbClr val="FF0000"/>
                </a:solidFill>
                <a:latin typeface="Arial" panose="020B0604020202020204" pitchFamily="34" charset="0"/>
              </a:rPr>
              <a:t>Désinfecter la peau avec une compresse imbibée d’alcool 70°, attendre 30 secondes.</a:t>
            </a:r>
          </a:p>
          <a:p>
            <a:pPr lvl="0" defTabSz="914400" eaLnBrk="0" fontAlgn="base" hangingPunct="0">
              <a:spcBef>
                <a:spcPct val="0"/>
              </a:spcBef>
              <a:spcAft>
                <a:spcPct val="0"/>
              </a:spcAft>
              <a:buFontTx/>
              <a:buChar char="•"/>
            </a:pPr>
            <a:r>
              <a:rPr lang="fr-FR" altLang="fr-FR" dirty="0">
                <a:solidFill>
                  <a:srgbClr val="FF0000"/>
                </a:solidFill>
                <a:latin typeface="Arial" panose="020B0604020202020204" pitchFamily="34" charset="0"/>
              </a:rPr>
              <a:t>Jeter l’aiguille dans une boîte à DASRI immédiate </a:t>
            </a:r>
            <a:r>
              <a:rPr lang="fr-FR" altLang="fr-FR" baseline="30000" dirty="0">
                <a:solidFill>
                  <a:srgbClr val="FF0000"/>
                </a:solidFill>
                <a:latin typeface="Arial" panose="020B0604020202020204" pitchFamily="34" charset="0"/>
              </a:rPr>
              <a:t>(2)</a:t>
            </a: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r>
              <a:rPr lang="fr-FR" sz="1200" dirty="0">
                <a:solidFill>
                  <a:schemeClr val="accent4"/>
                </a:solidFill>
              </a:rPr>
              <a:t>(2) Mathieu Pailler, Dominique Menard, Nathalie </a:t>
            </a:r>
            <a:r>
              <a:rPr lang="fr-FR" sz="1200" dirty="0" err="1">
                <a:solidFill>
                  <a:schemeClr val="accent4"/>
                </a:solidFill>
              </a:rPr>
              <a:t>Dumoitier</a:t>
            </a:r>
            <a:r>
              <a:rPr lang="fr-FR" sz="1200" dirty="0">
                <a:solidFill>
                  <a:schemeClr val="accent4"/>
                </a:solidFill>
              </a:rPr>
              <a:t> </a:t>
            </a:r>
            <a:r>
              <a:rPr lang="fr-FR" sz="1200" b="1" dirty="0">
                <a:solidFill>
                  <a:schemeClr val="accent4"/>
                </a:solidFill>
                <a:latin typeface="Calibri" panose="020F0502020204030204" pitchFamily="34" charset="0"/>
                <a:cs typeface="Calibri" panose="020F0502020204030204" pitchFamily="34" charset="0"/>
              </a:rPr>
              <a:t>La Grippe au secours de l’</a:t>
            </a:r>
            <a:r>
              <a:rPr lang="fr-FR" sz="1200" b="1" dirty="0" err="1">
                <a:solidFill>
                  <a:schemeClr val="accent4"/>
                </a:solidFill>
                <a:latin typeface="Calibri" panose="020F0502020204030204" pitchFamily="34" charset="0"/>
                <a:cs typeface="Calibri" panose="020F0502020204030204" pitchFamily="34" charset="0"/>
              </a:rPr>
              <a:t>hygiene</a:t>
            </a:r>
            <a:r>
              <a:rPr lang="fr-FR" sz="1200" b="1" dirty="0">
                <a:solidFill>
                  <a:schemeClr val="accent4"/>
                </a:solidFill>
                <a:latin typeface="Calibri" panose="020F0502020204030204" pitchFamily="34" charset="0"/>
                <a:cs typeface="Calibri" panose="020F0502020204030204" pitchFamily="34" charset="0"/>
              </a:rPr>
              <a:t> </a:t>
            </a:r>
            <a:r>
              <a:rPr lang="fr-FR" sz="1200" dirty="0">
                <a:solidFill>
                  <a:schemeClr val="accent4"/>
                </a:solidFill>
                <a:latin typeface="Calibri" panose="020F0502020204030204" pitchFamily="34" charset="0"/>
                <a:cs typeface="Calibri" panose="020F0502020204030204" pitchFamily="34" charset="0"/>
              </a:rPr>
              <a:t>La campagne de prévention de la grippe A/H1N1 semble avoir eu un impact positif sur les pratiques d'hygiène des médecins généralistes du Limousin.</a:t>
            </a:r>
            <a:r>
              <a:rPr lang="fr-FR" sz="1200" dirty="0">
                <a:solidFill>
                  <a:schemeClr val="accent4"/>
                </a:solidFill>
              </a:rPr>
              <a:t> Exercer 2011;97:75-9.</a:t>
            </a:r>
            <a:endParaRPr lang="fr-FR" altLang="fr-FR" sz="1200" dirty="0">
              <a:solidFill>
                <a:schemeClr val="accent4"/>
              </a:solidFill>
              <a:latin typeface="Calibri" panose="020F0502020204030204" pitchFamily="34" charset="0"/>
              <a:cs typeface="Calibri" panose="020F0502020204030204" pitchFamily="34" charset="0"/>
            </a:endParaRPr>
          </a:p>
          <a:p>
            <a:endParaRPr lang="fr-FR" dirty="0"/>
          </a:p>
        </p:txBody>
      </p:sp>
      <p:sp>
        <p:nvSpPr>
          <p:cNvPr id="8" name="Rectangle 2">
            <a:extLst>
              <a:ext uri="{FF2B5EF4-FFF2-40B4-BE49-F238E27FC236}">
                <a16:creationId xmlns:a16="http://schemas.microsoft.com/office/drawing/2014/main" xmlns="" id="{9637B207-47D3-CF24-12FF-C03FBB0A71BB}"/>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11" name="Image 10" descr="Une image contenant personne, intérieur, découper, plante&#10;&#10;Le contenu généré par l’IA peut être incorrect.">
            <a:extLst>
              <a:ext uri="{FF2B5EF4-FFF2-40B4-BE49-F238E27FC236}">
                <a16:creationId xmlns:a16="http://schemas.microsoft.com/office/drawing/2014/main" xmlns="" id="{A9B6713C-8076-4B85-C28F-7938C1DD6BB9}"/>
              </a:ext>
            </a:extLst>
          </p:cNvPr>
          <p:cNvPicPr>
            <a:picLocks noChangeAspect="1"/>
          </p:cNvPicPr>
          <p:nvPr/>
        </p:nvPicPr>
        <p:blipFill>
          <a:blip r:embed="rId3">
            <a:extLst>
              <a:ext uri="{837473B0-CC2E-450A-ABE3-18F120FF3D39}">
                <a1611:picAttrSrcUrl xmlns:a1611="http://schemas.microsoft.com/office/drawing/2016/11/main" xmlns="" r:id="rId4"/>
              </a:ext>
            </a:extLst>
          </a:blip>
          <a:stretch>
            <a:fillRect/>
          </a:stretch>
        </p:blipFill>
        <p:spPr>
          <a:xfrm>
            <a:off x="5857102" y="0"/>
            <a:ext cx="3286897" cy="2191265"/>
          </a:xfrm>
          <a:prstGeom prst="rect">
            <a:avLst/>
          </a:prstGeom>
        </p:spPr>
      </p:pic>
      <p:sp>
        <p:nvSpPr>
          <p:cNvPr id="12" name="Rectangle 11">
            <a:extLst>
              <a:ext uri="{FF2B5EF4-FFF2-40B4-BE49-F238E27FC236}">
                <a16:creationId xmlns:a16="http://schemas.microsoft.com/office/drawing/2014/main" xmlns="" id="{A70CAE71-223C-5671-8F3D-4A8B61CEDDE1}"/>
              </a:ext>
            </a:extLst>
          </p:cNvPr>
          <p:cNvSpPr/>
          <p:nvPr/>
        </p:nvSpPr>
        <p:spPr>
          <a:xfrm>
            <a:off x="129629" y="4822469"/>
            <a:ext cx="8922005"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268365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5F6ADAD-100A-0036-3B17-4B52BD934DD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0454AB52-1421-3483-D313-4EE74697B030}"/>
              </a:ext>
            </a:extLst>
          </p:cNvPr>
          <p:cNvSpPr>
            <a:spLocks noGrp="1"/>
          </p:cNvSpPr>
          <p:nvPr>
            <p:ph type="title"/>
          </p:nvPr>
        </p:nvSpPr>
        <p:spPr/>
        <p:txBody>
          <a:bodyPr>
            <a:normAutofit fontScale="90000"/>
          </a:bodyPr>
          <a:lstStyle/>
          <a:p>
            <a:r>
              <a:rPr lang="fr-FR" altLang="fr-FR" sz="3600" b="1" dirty="0">
                <a:solidFill>
                  <a:srgbClr val="000000"/>
                </a:solidFill>
                <a:latin typeface="Arial" panose="020B0604020202020204" pitchFamily="34" charset="0"/>
              </a:rPr>
              <a:t>Scénario pédagogique 3</a:t>
            </a:r>
            <a:br>
              <a:rPr lang="fr-FR" altLang="fr-FR" sz="3600" b="1" dirty="0">
                <a:solidFill>
                  <a:srgbClr val="000000"/>
                </a:solidFill>
                <a:latin typeface="Arial" panose="020B0604020202020204" pitchFamily="34" charset="0"/>
              </a:rPr>
            </a:br>
            <a:endParaRPr lang="fr-FR" dirty="0"/>
          </a:p>
        </p:txBody>
      </p:sp>
      <p:sp>
        <p:nvSpPr>
          <p:cNvPr id="4" name="Rectangle 1">
            <a:extLst>
              <a:ext uri="{FF2B5EF4-FFF2-40B4-BE49-F238E27FC236}">
                <a16:creationId xmlns:a16="http://schemas.microsoft.com/office/drawing/2014/main" xmlns="" id="{614D33CC-EA54-F83E-C41D-720562B5209E}"/>
              </a:ext>
            </a:extLst>
          </p:cNvPr>
          <p:cNvSpPr>
            <a:spLocks noGrp="1" noChangeArrowheads="1"/>
          </p:cNvSpPr>
          <p:nvPr>
            <p:ph idx="1"/>
          </p:nvPr>
        </p:nvSpPr>
        <p:spPr bwMode="auto">
          <a:xfrm>
            <a:off x="586830" y="2979876"/>
            <a:ext cx="8263900" cy="1508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2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rgbClr val="FF0000"/>
              </a:solidFill>
              <a:effectLst/>
              <a:latin typeface="Arial" panose="020B0604020202020204" pitchFamily="34" charset="0"/>
            </a:endParaRPr>
          </a:p>
        </p:txBody>
      </p:sp>
      <p:sp>
        <p:nvSpPr>
          <p:cNvPr id="6" name="ZoneTexte 5">
            <a:extLst>
              <a:ext uri="{FF2B5EF4-FFF2-40B4-BE49-F238E27FC236}">
                <a16:creationId xmlns:a16="http://schemas.microsoft.com/office/drawing/2014/main" xmlns="" id="{0379B319-D6C8-A92E-0CD9-B940AFF402F9}"/>
              </a:ext>
            </a:extLst>
          </p:cNvPr>
          <p:cNvSpPr txBox="1"/>
          <p:nvPr/>
        </p:nvSpPr>
        <p:spPr>
          <a:xfrm>
            <a:off x="692271" y="6116803"/>
            <a:ext cx="184731" cy="276999"/>
          </a:xfrm>
          <a:prstGeom prst="rect">
            <a:avLst/>
          </a:prstGeom>
          <a:noFill/>
        </p:spPr>
        <p:txBody>
          <a:bodyPr wrap="none" rtlCol="0">
            <a:spAutoFit/>
          </a:bodyPr>
          <a:lstStyle/>
          <a:p>
            <a:pPr lvl="0" defTabSz="914400" eaLnBrk="0" fontAlgn="base" hangingPunct="0">
              <a:spcBef>
                <a:spcPct val="0"/>
              </a:spcBef>
              <a:spcAft>
                <a:spcPct val="0"/>
              </a:spcAft>
            </a:pPr>
            <a:endParaRPr lang="fr-FR" sz="1200" dirty="0">
              <a:solidFill>
                <a:schemeClr val="accent4"/>
              </a:solidFill>
            </a:endParaRPr>
          </a:p>
        </p:txBody>
      </p:sp>
      <p:sp>
        <p:nvSpPr>
          <p:cNvPr id="3" name="Rectangle 1">
            <a:extLst>
              <a:ext uri="{FF2B5EF4-FFF2-40B4-BE49-F238E27FC236}">
                <a16:creationId xmlns:a16="http://schemas.microsoft.com/office/drawing/2014/main" xmlns="" id="{4621D217-AEEE-A8F2-8AE7-FFC4C8EDA67A}"/>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ZoneTexte 6">
            <a:extLst>
              <a:ext uri="{FF2B5EF4-FFF2-40B4-BE49-F238E27FC236}">
                <a16:creationId xmlns:a16="http://schemas.microsoft.com/office/drawing/2014/main" xmlns="" id="{EF2B532A-9E47-540D-4EAF-30FA2F055CBA}"/>
              </a:ext>
            </a:extLst>
          </p:cNvPr>
          <p:cNvSpPr txBox="1"/>
          <p:nvPr/>
        </p:nvSpPr>
        <p:spPr>
          <a:xfrm>
            <a:off x="92365" y="1730988"/>
            <a:ext cx="9131642" cy="5632311"/>
          </a:xfrm>
          <a:prstGeom prst="rect">
            <a:avLst/>
          </a:prstGeom>
          <a:noFill/>
        </p:spPr>
        <p:txBody>
          <a:bodyPr wrap="square" rtlCol="0">
            <a:spAutoFit/>
          </a:bodyPr>
          <a:lstStyle/>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Distribution d’antibiotiques en officine (pharmacien)</a:t>
            </a:r>
          </a:p>
          <a:p>
            <a:pPr lvl="0" defTabSz="914400" eaLnBrk="0" fontAlgn="base" hangingPunct="0">
              <a:spcBef>
                <a:spcPct val="0"/>
              </a:spcBef>
              <a:spcAft>
                <a:spcPct val="0"/>
              </a:spcAft>
            </a:pPr>
            <a:endParaRPr lang="fr-FR" altLang="fr-FR" b="1" dirty="0">
              <a:solidFill>
                <a:srgbClr val="000000"/>
              </a:solidFill>
              <a:latin typeface="Arial" panose="020B0604020202020204" pitchFamily="34" charset="0"/>
            </a:endParaRPr>
          </a:p>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Situation</a:t>
            </a:r>
            <a:r>
              <a:rPr lang="fr-FR" altLang="fr-FR" dirty="0">
                <a:solidFill>
                  <a:srgbClr val="000000"/>
                </a:solidFill>
                <a:latin typeface="Arial" panose="020B0604020202020204" pitchFamily="34" charset="0"/>
              </a:rPr>
              <a:t> : Un patient demande un antibiotique pour une rhinopharyngite sans ordonnance. </a:t>
            </a:r>
          </a:p>
          <a:p>
            <a:pPr lvl="0" defTabSz="914400" eaLnBrk="0" fontAlgn="base" hangingPunct="0">
              <a:spcBef>
                <a:spcPct val="0"/>
              </a:spcBef>
              <a:spcAft>
                <a:spcPct val="0"/>
              </a:spcAft>
            </a:pPr>
            <a:endParaRPr lang="fr-FR" altLang="fr-FR" b="1" dirty="0">
              <a:solidFill>
                <a:srgbClr val="000000"/>
              </a:solidFill>
              <a:latin typeface="Arial" panose="020B0604020202020204" pitchFamily="34" charset="0"/>
            </a:endParaRPr>
          </a:p>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Questions</a:t>
            </a:r>
            <a:r>
              <a:rPr lang="fr-FR" altLang="fr-FR" dirty="0">
                <a:solidFill>
                  <a:srgbClr val="000000"/>
                </a:solidFill>
                <a:latin typeface="Arial" panose="020B0604020202020204" pitchFamily="34" charset="0"/>
              </a:rPr>
              <a:t> :</a:t>
            </a:r>
            <a:endParaRPr lang="fr-FR" altLang="fr-FR" dirty="0">
              <a:latin typeface="Arial" panose="020B0604020202020204" pitchFamily="34" charset="0"/>
            </a:endParaRPr>
          </a:p>
          <a:p>
            <a:pPr lvl="0" defTabSz="914400" eaLnBrk="0" fontAlgn="base" hangingPunct="0">
              <a:spcBef>
                <a:spcPct val="0"/>
              </a:spcBef>
              <a:spcAft>
                <a:spcPct val="0"/>
              </a:spcAft>
              <a:buFontTx/>
              <a:buAutoNum type="arabicPeriod"/>
            </a:pPr>
            <a:r>
              <a:rPr lang="fr-FR" altLang="fr-FR" dirty="0">
                <a:solidFill>
                  <a:srgbClr val="000000"/>
                </a:solidFill>
                <a:latin typeface="Arial" panose="020B0604020202020204" pitchFamily="34" charset="0"/>
              </a:rPr>
              <a:t>Que lui répondez-vous ? (rappel : antibiotiques inutiles pour les virus).</a:t>
            </a:r>
          </a:p>
          <a:p>
            <a:pPr lvl="0" defTabSz="914400" eaLnBrk="0" fontAlgn="base" hangingPunct="0">
              <a:spcBef>
                <a:spcPct val="0"/>
              </a:spcBef>
              <a:spcAft>
                <a:spcPct val="0"/>
              </a:spcAft>
              <a:buFontTx/>
              <a:buAutoNum type="arabicPeriod" startAt="2"/>
            </a:pPr>
            <a:r>
              <a:rPr lang="fr-FR" altLang="fr-FR" dirty="0">
                <a:solidFill>
                  <a:srgbClr val="000000"/>
                </a:solidFill>
                <a:latin typeface="Arial" panose="020B0604020202020204" pitchFamily="34" charset="0"/>
              </a:rPr>
              <a:t>Que proposez-vous à la place ? (paracétamol, hydratation, signalement au médecin si aggravation).</a:t>
            </a:r>
          </a:p>
          <a:p>
            <a:pPr lvl="0" defTabSz="914400" eaLnBrk="0" fontAlgn="base" hangingPunct="0">
              <a:spcBef>
                <a:spcPct val="0"/>
              </a:spcBef>
              <a:spcAft>
                <a:spcPct val="0"/>
              </a:spcAft>
              <a:buFontTx/>
              <a:buAutoNum type="arabicPeriod" startAt="3"/>
            </a:pPr>
            <a:r>
              <a:rPr lang="fr-FR" altLang="fr-FR" dirty="0">
                <a:solidFill>
                  <a:srgbClr val="000000"/>
                </a:solidFill>
                <a:latin typeface="Arial" panose="020B0604020202020204" pitchFamily="34" charset="0"/>
              </a:rPr>
              <a:t>Comment documentez-vous ce conseil ? (trace dans le dossier patient).</a:t>
            </a: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buFontTx/>
              <a:buChar char="•"/>
            </a:pPr>
            <a:r>
              <a:rPr lang="fr-FR" altLang="fr-FR" i="1" dirty="0">
                <a:solidFill>
                  <a:srgbClr val="FF0000"/>
                </a:solidFill>
                <a:latin typeface="Arial" panose="020B0604020202020204" pitchFamily="34" charset="0"/>
              </a:rPr>
              <a:t>"Les antibiotiques ne servent à rien pour un rhume, et ils peuvent rendre les bactéries résistantes."</a:t>
            </a:r>
            <a:endParaRPr lang="fr-FR" altLang="fr-FR" dirty="0">
              <a:solidFill>
                <a:srgbClr val="FF0000"/>
              </a:solidFill>
              <a:latin typeface="Arial" panose="020B0604020202020204" pitchFamily="34" charset="0"/>
            </a:endParaRPr>
          </a:p>
          <a:p>
            <a:pPr lvl="0" defTabSz="914400" eaLnBrk="0" fontAlgn="base" hangingPunct="0">
              <a:spcBef>
                <a:spcPct val="0"/>
              </a:spcBef>
              <a:spcAft>
                <a:spcPct val="0"/>
              </a:spcAft>
              <a:buFontTx/>
              <a:buChar char="•"/>
            </a:pPr>
            <a:r>
              <a:rPr lang="fr-FR" altLang="fr-FR" dirty="0">
                <a:solidFill>
                  <a:srgbClr val="FF0000"/>
                </a:solidFill>
                <a:latin typeface="Arial" panose="020B0604020202020204" pitchFamily="34" charset="0"/>
              </a:rPr>
              <a:t>Proposer une fiche conseil sur les symptômes à surveiller</a:t>
            </a: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endParaRPr lang="fr-FR" dirty="0"/>
          </a:p>
        </p:txBody>
      </p:sp>
      <p:sp>
        <p:nvSpPr>
          <p:cNvPr id="8" name="Rectangle 2">
            <a:extLst>
              <a:ext uri="{FF2B5EF4-FFF2-40B4-BE49-F238E27FC236}">
                <a16:creationId xmlns:a16="http://schemas.microsoft.com/office/drawing/2014/main" xmlns="" id="{534FB470-57A7-D378-7317-37BA81E3DE8B}"/>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12" name="Image 11" descr="Une image contenant personne, habits, soins de santé, Équipement médical&#10;&#10;Le contenu généré par l’IA peut être incorrect.">
            <a:extLst>
              <a:ext uri="{FF2B5EF4-FFF2-40B4-BE49-F238E27FC236}">
                <a16:creationId xmlns:a16="http://schemas.microsoft.com/office/drawing/2014/main" xmlns="" id="{399E5AFF-65F3-6D10-994E-D6DA2B7EE1F1}"/>
              </a:ext>
            </a:extLst>
          </p:cNvPr>
          <p:cNvPicPr>
            <a:picLocks noChangeAspect="1"/>
          </p:cNvPicPr>
          <p:nvPr/>
        </p:nvPicPr>
        <p:blipFill>
          <a:blip r:embed="rId3">
            <a:extLst>
              <a:ext uri="{837473B0-CC2E-450A-ABE3-18F120FF3D39}">
                <a1611:picAttrSrcUrl xmlns:a1611="http://schemas.microsoft.com/office/drawing/2016/11/main" xmlns="" r:id="rId4"/>
              </a:ext>
            </a:extLst>
          </a:blip>
          <a:stretch>
            <a:fillRect/>
          </a:stretch>
        </p:blipFill>
        <p:spPr>
          <a:xfrm>
            <a:off x="5955956" y="11547"/>
            <a:ext cx="3188043" cy="1912826"/>
          </a:xfrm>
          <a:prstGeom prst="rect">
            <a:avLst/>
          </a:prstGeom>
        </p:spPr>
      </p:pic>
      <p:sp>
        <p:nvSpPr>
          <p:cNvPr id="13" name="Rectangle 12">
            <a:extLst>
              <a:ext uri="{FF2B5EF4-FFF2-40B4-BE49-F238E27FC236}">
                <a16:creationId xmlns:a16="http://schemas.microsoft.com/office/drawing/2014/main" xmlns="" id="{59AD89EC-8E76-24C8-9FAD-7E12FFDEDE59}"/>
              </a:ext>
            </a:extLst>
          </p:cNvPr>
          <p:cNvSpPr/>
          <p:nvPr/>
        </p:nvSpPr>
        <p:spPr>
          <a:xfrm>
            <a:off x="129629" y="5308054"/>
            <a:ext cx="8922005"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201197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00FAEFC4-4909-28A2-B8F1-FDABB09E6369}"/>
              </a:ext>
            </a:extLst>
          </p:cNvPr>
          <p:cNvSpPr>
            <a:spLocks noGrp="1"/>
          </p:cNvSpPr>
          <p:nvPr>
            <p:ph type="title"/>
          </p:nvPr>
        </p:nvSpPr>
        <p:spPr/>
        <p:txBody>
          <a:bodyPr/>
          <a:lstStyle/>
          <a:p>
            <a:r>
              <a:rPr lang="fr-FR" b="1" dirty="0"/>
              <a:t>5 mn</a:t>
            </a:r>
          </a:p>
        </p:txBody>
      </p:sp>
      <p:sp>
        <p:nvSpPr>
          <p:cNvPr id="3" name="Espace réservé du contenu 2">
            <a:extLst>
              <a:ext uri="{FF2B5EF4-FFF2-40B4-BE49-F238E27FC236}">
                <a16:creationId xmlns:a16="http://schemas.microsoft.com/office/drawing/2014/main" xmlns="" id="{90FEDF35-007C-97A7-2F25-DE9FC0E78251}"/>
              </a:ext>
            </a:extLst>
          </p:cNvPr>
          <p:cNvSpPr>
            <a:spLocks noGrp="1"/>
          </p:cNvSpPr>
          <p:nvPr>
            <p:ph idx="1"/>
          </p:nvPr>
        </p:nvSpPr>
        <p:spPr/>
        <p:txBody>
          <a:bodyPr/>
          <a:lstStyle/>
          <a:p>
            <a:r>
              <a:rPr lang="fr-FR" dirty="0"/>
              <a:t>Accueil et présentation</a:t>
            </a:r>
          </a:p>
          <a:p>
            <a:r>
              <a:rPr lang="fr-FR" dirty="0"/>
              <a:t>Médecine généra	le</a:t>
            </a:r>
          </a:p>
          <a:p>
            <a:r>
              <a:rPr lang="fr-FR" dirty="0"/>
              <a:t>Objectifs pédagogiques</a:t>
            </a:r>
          </a:p>
          <a:p>
            <a:r>
              <a:rPr lang="fr-FR" dirty="0"/>
              <a:t>Plan</a:t>
            </a:r>
          </a:p>
        </p:txBody>
      </p:sp>
      <p:sp>
        <p:nvSpPr>
          <p:cNvPr id="5" name="ZoneTexte 4">
            <a:extLst>
              <a:ext uri="{FF2B5EF4-FFF2-40B4-BE49-F238E27FC236}">
                <a16:creationId xmlns:a16="http://schemas.microsoft.com/office/drawing/2014/main" xmlns="" id="{FD7DD5ED-F04F-0A16-4462-F6E1ACE154CB}"/>
              </a:ext>
            </a:extLst>
          </p:cNvPr>
          <p:cNvSpPr txBox="1"/>
          <p:nvPr/>
        </p:nvSpPr>
        <p:spPr>
          <a:xfrm>
            <a:off x="1322173" y="4364214"/>
            <a:ext cx="6277233"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dirty="0">
                <a:ln>
                  <a:noFill/>
                </a:ln>
                <a:solidFill>
                  <a:srgbClr val="000000"/>
                </a:solidFill>
                <a:effectLst/>
                <a:latin typeface="-webkit-standard"/>
              </a:rPr>
              <a:t>🩺 (médecin), 👩⚕️ (infirmier), 👶 (sage-femme/puéricultrice), 💊 (pharmacien), 🦵 (kiné), 👵 (aide-soignant/auxiliaire de vie).</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20387211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2559C89-B14B-CE90-2738-90AC80C327C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9EE9B1D1-7692-B4CA-42D7-3C0F51DB01D0}"/>
              </a:ext>
            </a:extLst>
          </p:cNvPr>
          <p:cNvSpPr>
            <a:spLocks noGrp="1"/>
          </p:cNvSpPr>
          <p:nvPr>
            <p:ph type="title"/>
          </p:nvPr>
        </p:nvSpPr>
        <p:spPr/>
        <p:txBody>
          <a:bodyPr>
            <a:normAutofit fontScale="90000"/>
          </a:bodyPr>
          <a:lstStyle/>
          <a:p>
            <a:r>
              <a:rPr lang="fr-FR" altLang="fr-FR" sz="3600" b="1" dirty="0">
                <a:solidFill>
                  <a:srgbClr val="000000"/>
                </a:solidFill>
                <a:latin typeface="Arial" panose="020B0604020202020204" pitchFamily="34" charset="0"/>
              </a:rPr>
              <a:t>Scénario pédagogique 4</a:t>
            </a:r>
            <a:br>
              <a:rPr lang="fr-FR" altLang="fr-FR" sz="3600" b="1" dirty="0">
                <a:solidFill>
                  <a:srgbClr val="000000"/>
                </a:solidFill>
                <a:latin typeface="Arial" panose="020B0604020202020204" pitchFamily="34" charset="0"/>
              </a:rPr>
            </a:br>
            <a:endParaRPr lang="fr-FR" dirty="0"/>
          </a:p>
        </p:txBody>
      </p:sp>
      <p:sp>
        <p:nvSpPr>
          <p:cNvPr id="4" name="Rectangle 1">
            <a:extLst>
              <a:ext uri="{FF2B5EF4-FFF2-40B4-BE49-F238E27FC236}">
                <a16:creationId xmlns:a16="http://schemas.microsoft.com/office/drawing/2014/main" xmlns="" id="{C88D58CA-D015-22F5-D6FD-581161AEDC9B}"/>
              </a:ext>
            </a:extLst>
          </p:cNvPr>
          <p:cNvSpPr>
            <a:spLocks noGrp="1" noChangeArrowheads="1"/>
          </p:cNvSpPr>
          <p:nvPr>
            <p:ph idx="1"/>
          </p:nvPr>
        </p:nvSpPr>
        <p:spPr bwMode="auto">
          <a:xfrm>
            <a:off x="586830" y="2979876"/>
            <a:ext cx="8263900" cy="1508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2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rgbClr val="FF0000"/>
              </a:solidFill>
              <a:effectLst/>
              <a:latin typeface="Arial" panose="020B0604020202020204" pitchFamily="34" charset="0"/>
            </a:endParaRPr>
          </a:p>
        </p:txBody>
      </p:sp>
      <p:sp>
        <p:nvSpPr>
          <p:cNvPr id="6" name="ZoneTexte 5">
            <a:extLst>
              <a:ext uri="{FF2B5EF4-FFF2-40B4-BE49-F238E27FC236}">
                <a16:creationId xmlns:a16="http://schemas.microsoft.com/office/drawing/2014/main" xmlns="" id="{20E781A9-B21A-7E2E-0A09-8448CF9FC79F}"/>
              </a:ext>
            </a:extLst>
          </p:cNvPr>
          <p:cNvSpPr txBox="1"/>
          <p:nvPr/>
        </p:nvSpPr>
        <p:spPr>
          <a:xfrm>
            <a:off x="184731" y="6051210"/>
            <a:ext cx="8665999" cy="461665"/>
          </a:xfrm>
          <a:prstGeom prst="rect">
            <a:avLst/>
          </a:prstGeom>
          <a:noFill/>
        </p:spPr>
        <p:txBody>
          <a:bodyPr wrap="square" rtlCol="0">
            <a:spAutoFit/>
          </a:bodyPr>
          <a:lstStyle/>
          <a:p>
            <a:r>
              <a:rPr lang="fr-FR" sz="1200" dirty="0">
                <a:solidFill>
                  <a:schemeClr val="accent4"/>
                </a:solidFill>
              </a:rPr>
              <a:t>(2) Mathieu Pailler, Dominique Menard, Nathalie </a:t>
            </a:r>
            <a:r>
              <a:rPr lang="fr-FR" sz="1200" dirty="0" err="1">
                <a:solidFill>
                  <a:schemeClr val="accent4"/>
                </a:solidFill>
              </a:rPr>
              <a:t>Dumoitier</a:t>
            </a:r>
            <a:r>
              <a:rPr lang="fr-FR" sz="1200" dirty="0">
                <a:solidFill>
                  <a:schemeClr val="accent4"/>
                </a:solidFill>
              </a:rPr>
              <a:t> </a:t>
            </a:r>
            <a:r>
              <a:rPr lang="fr-FR" sz="1200" b="1" dirty="0">
                <a:solidFill>
                  <a:schemeClr val="accent4"/>
                </a:solidFill>
                <a:latin typeface="Calibri" panose="020F0502020204030204" pitchFamily="34" charset="0"/>
                <a:cs typeface="Calibri" panose="020F0502020204030204" pitchFamily="34" charset="0"/>
              </a:rPr>
              <a:t>La Grippe au secours de l’</a:t>
            </a:r>
            <a:r>
              <a:rPr lang="fr-FR" sz="1200" b="1" dirty="0" err="1">
                <a:solidFill>
                  <a:schemeClr val="accent4"/>
                </a:solidFill>
                <a:latin typeface="Calibri" panose="020F0502020204030204" pitchFamily="34" charset="0"/>
                <a:cs typeface="Calibri" panose="020F0502020204030204" pitchFamily="34" charset="0"/>
              </a:rPr>
              <a:t>hygiene</a:t>
            </a:r>
            <a:r>
              <a:rPr lang="fr-FR" sz="1200" b="1" dirty="0">
                <a:solidFill>
                  <a:schemeClr val="accent4"/>
                </a:solidFill>
                <a:latin typeface="Calibri" panose="020F0502020204030204" pitchFamily="34" charset="0"/>
                <a:cs typeface="Calibri" panose="020F0502020204030204" pitchFamily="34" charset="0"/>
              </a:rPr>
              <a:t> </a:t>
            </a:r>
            <a:r>
              <a:rPr lang="fr-FR" sz="1200" dirty="0">
                <a:solidFill>
                  <a:schemeClr val="accent4"/>
                </a:solidFill>
                <a:latin typeface="Calibri" panose="020F0502020204030204" pitchFamily="34" charset="0"/>
                <a:cs typeface="Calibri" panose="020F0502020204030204" pitchFamily="34" charset="0"/>
              </a:rPr>
              <a:t>La campagne de prévention de la grippe A/H1N1 semble avoir eu un impact positif sur les pratiques d'hygiène des médecins généralistes du Limousin.</a:t>
            </a:r>
            <a:r>
              <a:rPr lang="fr-FR" sz="1200" dirty="0">
                <a:solidFill>
                  <a:schemeClr val="accent4"/>
                </a:solidFill>
              </a:rPr>
              <a:t> Exercer 2011;97:75-9.</a:t>
            </a:r>
            <a:endParaRPr lang="fr-FR" altLang="fr-FR" sz="1200" dirty="0">
              <a:solidFill>
                <a:schemeClr val="accent4"/>
              </a:solidFill>
              <a:latin typeface="Calibri" panose="020F0502020204030204" pitchFamily="34" charset="0"/>
              <a:cs typeface="Calibri" panose="020F0502020204030204" pitchFamily="34" charset="0"/>
            </a:endParaRPr>
          </a:p>
        </p:txBody>
      </p:sp>
      <p:sp>
        <p:nvSpPr>
          <p:cNvPr id="3" name="Rectangle 1">
            <a:extLst>
              <a:ext uri="{FF2B5EF4-FFF2-40B4-BE49-F238E27FC236}">
                <a16:creationId xmlns:a16="http://schemas.microsoft.com/office/drawing/2014/main" xmlns="" id="{5E8FBDFD-C4E6-B725-637A-5338C1DF947B}"/>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ZoneTexte 6">
            <a:extLst>
              <a:ext uri="{FF2B5EF4-FFF2-40B4-BE49-F238E27FC236}">
                <a16:creationId xmlns:a16="http://schemas.microsoft.com/office/drawing/2014/main" xmlns="" id="{41DFE3A0-CE0E-15FF-4407-532D9D0977BE}"/>
              </a:ext>
            </a:extLst>
          </p:cNvPr>
          <p:cNvSpPr txBox="1"/>
          <p:nvPr/>
        </p:nvSpPr>
        <p:spPr>
          <a:xfrm>
            <a:off x="17081" y="1730988"/>
            <a:ext cx="9131642" cy="4524315"/>
          </a:xfrm>
          <a:prstGeom prst="rect">
            <a:avLst/>
          </a:prstGeom>
          <a:noFill/>
        </p:spPr>
        <p:txBody>
          <a:bodyPr wrap="square" rtlCol="0">
            <a:spAutoFit/>
          </a:bodyPr>
          <a:lstStyle/>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Soin de plaie en kinésithérapie</a:t>
            </a:r>
          </a:p>
          <a:p>
            <a:pPr lvl="0" defTabSz="914400" eaLnBrk="0" fontAlgn="base" hangingPunct="0">
              <a:spcBef>
                <a:spcPct val="0"/>
              </a:spcBef>
              <a:spcAft>
                <a:spcPct val="0"/>
              </a:spcAft>
            </a:pPr>
            <a:endParaRPr lang="fr-FR" altLang="fr-FR" b="1" dirty="0">
              <a:solidFill>
                <a:srgbClr val="000000"/>
              </a:solidFill>
              <a:latin typeface="Arial" panose="020B0604020202020204" pitchFamily="34" charset="0"/>
            </a:endParaRPr>
          </a:p>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Situation</a:t>
            </a:r>
            <a:r>
              <a:rPr lang="fr-FR" altLang="fr-FR" dirty="0">
                <a:solidFill>
                  <a:srgbClr val="000000"/>
                </a:solidFill>
                <a:latin typeface="Arial" panose="020B0604020202020204" pitchFamily="34" charset="0"/>
              </a:rPr>
              <a:t> : Un patient a une plaie au genou après une chute. Vous devez appliquer des ultrasons. </a:t>
            </a:r>
          </a:p>
          <a:p>
            <a:pPr lvl="0" defTabSz="914400" eaLnBrk="0" fontAlgn="base" hangingPunct="0">
              <a:spcBef>
                <a:spcPct val="0"/>
              </a:spcBef>
              <a:spcAft>
                <a:spcPct val="0"/>
              </a:spcAft>
            </a:pPr>
            <a:endParaRPr lang="fr-FR" altLang="fr-FR" b="1" dirty="0">
              <a:solidFill>
                <a:srgbClr val="000000"/>
              </a:solidFill>
              <a:latin typeface="Arial" panose="020B0604020202020204" pitchFamily="34" charset="0"/>
            </a:endParaRPr>
          </a:p>
          <a:p>
            <a:pPr lvl="0" defTabSz="914400" eaLnBrk="0" fontAlgn="base" hangingPunct="0">
              <a:spcBef>
                <a:spcPct val="0"/>
              </a:spcBef>
              <a:spcAft>
                <a:spcPct val="0"/>
              </a:spcAft>
            </a:pPr>
            <a:r>
              <a:rPr lang="fr-FR" altLang="fr-FR" b="1" dirty="0">
                <a:solidFill>
                  <a:srgbClr val="000000"/>
                </a:solidFill>
                <a:latin typeface="Arial" panose="020B0604020202020204" pitchFamily="34" charset="0"/>
              </a:rPr>
              <a:t>Questions</a:t>
            </a:r>
            <a:r>
              <a:rPr lang="fr-FR" altLang="fr-FR" dirty="0">
                <a:solidFill>
                  <a:srgbClr val="000000"/>
                </a:solidFill>
                <a:latin typeface="Arial" panose="020B0604020202020204" pitchFamily="34" charset="0"/>
              </a:rPr>
              <a:t> :</a:t>
            </a:r>
            <a:endParaRPr lang="fr-FR" altLang="fr-FR" dirty="0">
              <a:latin typeface="Arial" panose="020B0604020202020204" pitchFamily="34" charset="0"/>
            </a:endParaRPr>
          </a:p>
          <a:p>
            <a:pPr lvl="0" defTabSz="914400" eaLnBrk="0" fontAlgn="base" hangingPunct="0">
              <a:spcBef>
                <a:spcPct val="0"/>
              </a:spcBef>
              <a:spcAft>
                <a:spcPct val="0"/>
              </a:spcAft>
              <a:buFontTx/>
              <a:buAutoNum type="arabicPeriod"/>
            </a:pPr>
            <a:r>
              <a:rPr lang="fr-FR" altLang="fr-FR" dirty="0">
                <a:solidFill>
                  <a:srgbClr val="000000"/>
                </a:solidFill>
                <a:latin typeface="Arial" panose="020B0604020202020204" pitchFamily="34" charset="0"/>
              </a:rPr>
              <a:t>Comment protégez-vous la plaie et le matériel ? (gants, désinfection de la sonde).</a:t>
            </a:r>
          </a:p>
          <a:p>
            <a:pPr lvl="0" defTabSz="914400" eaLnBrk="0" fontAlgn="base" hangingPunct="0">
              <a:spcBef>
                <a:spcPct val="0"/>
              </a:spcBef>
              <a:spcAft>
                <a:spcPct val="0"/>
              </a:spcAft>
              <a:buFontTx/>
              <a:buAutoNum type="arabicPeriod" startAt="2"/>
            </a:pPr>
            <a:r>
              <a:rPr lang="fr-FR" altLang="fr-FR" dirty="0">
                <a:solidFill>
                  <a:srgbClr val="000000"/>
                </a:solidFill>
                <a:latin typeface="Arial" panose="020B0604020202020204" pitchFamily="34" charset="0"/>
              </a:rPr>
              <a:t>Que faites-vous si la plaie saigne ou semble infectée ? (arrêter le soin, orienter vers un médecin).</a:t>
            </a:r>
          </a:p>
          <a:p>
            <a:pPr lvl="0" defTabSz="914400" eaLnBrk="0" fontAlgn="base" hangingPunct="0">
              <a:spcBef>
                <a:spcPct val="0"/>
              </a:spcBef>
              <a:spcAft>
                <a:spcPct val="0"/>
              </a:spcAft>
              <a:buFontTx/>
              <a:buAutoNum type="arabicPeriod" startAt="2"/>
            </a:pPr>
            <a:endParaRPr lang="fr-FR" altLang="fr-FR" dirty="0">
              <a:solidFill>
                <a:srgbClr val="000000"/>
              </a:solidFill>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buFontTx/>
              <a:buChar char="•"/>
            </a:pPr>
            <a:r>
              <a:rPr lang="fr-FR" altLang="fr-FR" dirty="0">
                <a:solidFill>
                  <a:srgbClr val="FF0000"/>
                </a:solidFill>
                <a:latin typeface="Arial" panose="020B0604020202020204" pitchFamily="34" charset="0"/>
              </a:rPr>
              <a:t>Désinfecter la sonde avec une lingette alcoolisée avant/après usage.</a:t>
            </a:r>
          </a:p>
          <a:p>
            <a:pPr lvl="0" defTabSz="914400" eaLnBrk="0" fontAlgn="base" hangingPunct="0">
              <a:spcBef>
                <a:spcPct val="0"/>
              </a:spcBef>
              <a:spcAft>
                <a:spcPct val="0"/>
              </a:spcAft>
              <a:buFontTx/>
              <a:buChar char="•"/>
            </a:pPr>
            <a:r>
              <a:rPr lang="fr-FR" altLang="fr-FR" dirty="0">
                <a:solidFill>
                  <a:srgbClr val="FF0000"/>
                </a:solidFill>
                <a:latin typeface="Arial" panose="020B0604020202020204" pitchFamily="34" charset="0"/>
              </a:rPr>
              <a:t>Refuser de traiter une plaie infectée (rougeur, pus) et orienter vers un médecin </a:t>
            </a:r>
            <a:r>
              <a:rPr lang="fr-FR" altLang="fr-FR" baseline="30000" dirty="0">
                <a:solidFill>
                  <a:srgbClr val="FF0000"/>
                </a:solidFill>
                <a:latin typeface="Arial" panose="020B0604020202020204" pitchFamily="34" charset="0"/>
              </a:rPr>
              <a:t>(2)</a:t>
            </a:r>
          </a:p>
          <a:p>
            <a:pPr lvl="0" defTabSz="914400" eaLnBrk="0" fontAlgn="base" hangingPunct="0">
              <a:spcBef>
                <a:spcPct val="0"/>
              </a:spcBef>
              <a:spcAft>
                <a:spcPct val="0"/>
              </a:spcAft>
            </a:pPr>
            <a:endParaRPr lang="fr-FR" altLang="fr-FR" dirty="0">
              <a:latin typeface="Arial" panose="020B0604020202020204" pitchFamily="34" charset="0"/>
            </a:endParaRPr>
          </a:p>
          <a:p>
            <a:pPr lvl="0" defTabSz="914400" eaLnBrk="0" fontAlgn="base" hangingPunct="0">
              <a:spcBef>
                <a:spcPct val="0"/>
              </a:spcBef>
              <a:spcAft>
                <a:spcPct val="0"/>
              </a:spcAft>
              <a:buFontTx/>
              <a:buAutoNum type="arabicPeriod" startAt="2"/>
            </a:pPr>
            <a:endParaRPr lang="fr-FR" altLang="fr-FR" dirty="0">
              <a:solidFill>
                <a:srgbClr val="000000"/>
              </a:solidFill>
              <a:latin typeface="Arial" panose="020B0604020202020204" pitchFamily="34" charset="0"/>
            </a:endParaRPr>
          </a:p>
          <a:p>
            <a:pPr lvl="0" defTabSz="914400" eaLnBrk="0" fontAlgn="base" hangingPunct="0">
              <a:spcBef>
                <a:spcPct val="0"/>
              </a:spcBef>
              <a:spcAft>
                <a:spcPct val="0"/>
              </a:spcAft>
            </a:pPr>
            <a:endParaRPr lang="fr-FR" altLang="fr-FR" dirty="0">
              <a:latin typeface="Arial" panose="020B0604020202020204" pitchFamily="34" charset="0"/>
            </a:endParaRPr>
          </a:p>
        </p:txBody>
      </p:sp>
      <p:sp>
        <p:nvSpPr>
          <p:cNvPr id="8" name="Rectangle 2">
            <a:extLst>
              <a:ext uri="{FF2B5EF4-FFF2-40B4-BE49-F238E27FC236}">
                <a16:creationId xmlns:a16="http://schemas.microsoft.com/office/drawing/2014/main" xmlns="" id="{6F1E0056-3691-5DBA-1E56-36D7D667E7A1}"/>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13" name="Image 12" descr="Une image contenant personne, mur, habits, intérieur&#10;&#10;Le contenu généré par l’IA peut être incorrect.">
            <a:extLst>
              <a:ext uri="{FF2B5EF4-FFF2-40B4-BE49-F238E27FC236}">
                <a16:creationId xmlns:a16="http://schemas.microsoft.com/office/drawing/2014/main" xmlns="" id="{945361FC-D04E-42D8-9640-CC73540EA93E}"/>
              </a:ext>
            </a:extLst>
          </p:cNvPr>
          <p:cNvPicPr>
            <a:picLocks noChangeAspect="1"/>
          </p:cNvPicPr>
          <p:nvPr/>
        </p:nvPicPr>
        <p:blipFill>
          <a:blip r:embed="rId3">
            <a:extLst>
              <a:ext uri="{837473B0-CC2E-450A-ABE3-18F120FF3D39}">
                <a1611:picAttrSrcUrl xmlns:a1611="http://schemas.microsoft.com/office/drawing/2016/11/main" xmlns="" r:id="rId4"/>
              </a:ext>
            </a:extLst>
          </a:blip>
          <a:stretch>
            <a:fillRect/>
          </a:stretch>
        </p:blipFill>
        <p:spPr>
          <a:xfrm>
            <a:off x="5567252" y="1"/>
            <a:ext cx="3576747" cy="1865870"/>
          </a:xfrm>
          <a:prstGeom prst="rect">
            <a:avLst/>
          </a:prstGeom>
        </p:spPr>
      </p:pic>
      <p:sp>
        <p:nvSpPr>
          <p:cNvPr id="14" name="Rectangle 13">
            <a:extLst>
              <a:ext uri="{FF2B5EF4-FFF2-40B4-BE49-F238E27FC236}">
                <a16:creationId xmlns:a16="http://schemas.microsoft.com/office/drawing/2014/main" xmlns="" id="{94FAB106-C637-7AA3-94DC-3E79E5954419}"/>
              </a:ext>
            </a:extLst>
          </p:cNvPr>
          <p:cNvSpPr/>
          <p:nvPr/>
        </p:nvSpPr>
        <p:spPr>
          <a:xfrm>
            <a:off x="129630" y="4687586"/>
            <a:ext cx="8396622"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75015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2F6C39F7-6E91-36FE-1AFF-DED02B27C23B}"/>
              </a:ext>
            </a:extLst>
          </p:cNvPr>
          <p:cNvSpPr>
            <a:spLocks noGrp="1"/>
          </p:cNvSpPr>
          <p:nvPr>
            <p:ph type="title"/>
          </p:nvPr>
        </p:nvSpPr>
        <p:spPr/>
        <p:txBody>
          <a:bodyPr/>
          <a:lstStyle/>
          <a:p>
            <a:r>
              <a:rPr lang="fr-FR" b="1" dirty="0"/>
              <a:t>Scenario pédagogique 5: Qui fait quoi ?</a:t>
            </a:r>
          </a:p>
        </p:txBody>
      </p:sp>
      <p:sp>
        <p:nvSpPr>
          <p:cNvPr id="4" name="Rectangle 1">
            <a:extLst>
              <a:ext uri="{FF2B5EF4-FFF2-40B4-BE49-F238E27FC236}">
                <a16:creationId xmlns:a16="http://schemas.microsoft.com/office/drawing/2014/main" xmlns="" id="{BDD75BB5-1CAC-AA3D-12FB-BB6BD4A3ADB0}"/>
              </a:ext>
            </a:extLst>
          </p:cNvPr>
          <p:cNvSpPr>
            <a:spLocks noGrp="1" noChangeArrowheads="1"/>
          </p:cNvSpPr>
          <p:nvPr>
            <p:ph idx="1"/>
          </p:nvPr>
        </p:nvSpPr>
        <p:spPr bwMode="auto">
          <a:xfrm>
            <a:off x="385920" y="1888761"/>
            <a:ext cx="8140332" cy="4524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dirty="0">
                <a:ln>
                  <a:noFill/>
                </a:ln>
                <a:solidFill>
                  <a:srgbClr val="000000"/>
                </a:solidFill>
                <a:effectLst/>
                <a:latin typeface="Arial" panose="020B0604020202020204" pitchFamily="34" charset="0"/>
              </a:rPr>
              <a:t>Un patient diabétique de 65 ans consulte son médecin généraliste pour une plaie infectée au pied. Le médecin prescrit des antibiotiques et des soins infirmiers. L’infirmier réalise les pansements, et le kiné prend en charge la rééducation.</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8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1" i="0" u="none" strike="noStrike" cap="none" normalizeH="0" baseline="0" dirty="0">
                <a:ln>
                  <a:noFill/>
                </a:ln>
                <a:solidFill>
                  <a:srgbClr val="000000"/>
                </a:solidFill>
                <a:effectLst/>
                <a:latin typeface="Arial" panose="020B0604020202020204" pitchFamily="34" charset="0"/>
              </a:rPr>
              <a:t>Questions</a:t>
            </a:r>
            <a:r>
              <a:rPr kumimoji="0" lang="fr-FR" altLang="fr-FR" sz="1800" b="0" i="0" u="none" strike="noStrike" cap="none" normalizeH="0" baseline="0" dirty="0">
                <a:ln>
                  <a:noFill/>
                </a:ln>
                <a:solidFill>
                  <a:srgbClr val="000000"/>
                </a:solidFill>
                <a:effectLst/>
                <a:latin typeface="Arial" panose="020B0604020202020204" pitchFamily="34" charset="0"/>
              </a:rPr>
              <a:t> :</a:t>
            </a: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800" b="0" i="0" u="none" strike="noStrike" cap="none" normalizeH="0" baseline="0" dirty="0">
                <a:ln>
                  <a:noFill/>
                </a:ln>
                <a:solidFill>
                  <a:srgbClr val="000000"/>
                </a:solidFill>
                <a:effectLst/>
                <a:latin typeface="Arial" panose="020B0604020202020204" pitchFamily="34" charset="0"/>
              </a:rPr>
              <a:t>Quel est le rôle de chaque professionnel dans la prévention des IAS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800" b="0" i="0" u="none" strike="noStrike" cap="none" normalizeH="0" baseline="0" dirty="0">
                <a:ln>
                  <a:noFill/>
                </a:ln>
                <a:solidFill>
                  <a:srgbClr val="000000"/>
                </a:solidFill>
                <a:effectLst/>
                <a:latin typeface="Arial" panose="020B0604020202020204" pitchFamily="34" charset="0"/>
              </a:rPr>
              <a:t>Comment coordonner leurs actions pour éviter une aggravation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800" b="0" i="0" u="none" strike="noStrike" cap="none" normalizeH="0" baseline="0" dirty="0">
                <a:ln>
                  <a:noFill/>
                </a:ln>
                <a:solidFill>
                  <a:srgbClr val="000000"/>
                </a:solidFill>
                <a:effectLst/>
                <a:latin typeface="Arial" panose="020B0604020202020204" pitchFamily="34" charset="0"/>
              </a:rPr>
              <a:t>Que faire si le patient ne suit pas les conseils d’hygiène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1" i="0" u="none" strike="noStrike" cap="none" normalizeH="0" baseline="0" dirty="0">
                <a:ln>
                  <a:noFill/>
                </a:ln>
                <a:solidFill>
                  <a:srgbClr val="FF0000"/>
                </a:solidFill>
                <a:effectLst/>
                <a:latin typeface="Arial" panose="020B0604020202020204" pitchFamily="34" charset="0"/>
              </a:rPr>
              <a:t>Réponses attendues</a:t>
            </a:r>
            <a:r>
              <a:rPr kumimoji="0" lang="fr-FR" altLang="fr-FR" sz="1800" b="0" i="0" u="none" strike="noStrike" cap="none" normalizeH="0" baseline="0" dirty="0">
                <a:ln>
                  <a:noFill/>
                </a:ln>
                <a:solidFill>
                  <a:srgbClr val="FF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FF0000"/>
                </a:solidFill>
                <a:effectLst/>
                <a:latin typeface="Arial" panose="020B0604020202020204" pitchFamily="34" charset="0"/>
              </a:rPr>
              <a:t>Médecin</a:t>
            </a:r>
            <a:r>
              <a:rPr kumimoji="0" lang="fr-FR" altLang="fr-FR" sz="1800" b="0" i="0" u="none" strike="noStrike" cap="none" normalizeH="0" baseline="0" dirty="0">
                <a:ln>
                  <a:noFill/>
                </a:ln>
                <a:solidFill>
                  <a:srgbClr val="FF0000"/>
                </a:solidFill>
                <a:effectLst/>
                <a:latin typeface="Arial" panose="020B0604020202020204" pitchFamily="34" charset="0"/>
              </a:rPr>
              <a:t> : Prescrire un antibiogramme, expliquer l’importance de l’hygiène.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FF0000"/>
                </a:solidFill>
                <a:effectLst/>
                <a:latin typeface="Arial" panose="020B0604020202020204" pitchFamily="34" charset="0"/>
              </a:rPr>
              <a:t>Infirmier</a:t>
            </a:r>
            <a:r>
              <a:rPr kumimoji="0" lang="fr-FR" altLang="fr-FR" sz="1800" b="0" i="0" u="none" strike="noStrike" cap="none" normalizeH="0" baseline="0" dirty="0">
                <a:ln>
                  <a:noFill/>
                </a:ln>
                <a:solidFill>
                  <a:srgbClr val="FF0000"/>
                </a:solidFill>
                <a:effectLst/>
                <a:latin typeface="Arial" panose="020B0604020202020204" pitchFamily="34" charset="0"/>
              </a:rPr>
              <a:t> : Surveiller les signes d’infection, désinfecter la plaie.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FF0000"/>
                </a:solidFill>
                <a:effectLst/>
                <a:latin typeface="Arial" panose="020B0604020202020204" pitchFamily="34" charset="0"/>
              </a:rPr>
              <a:t>Pharmacien</a:t>
            </a:r>
            <a:r>
              <a:rPr kumimoji="0" lang="fr-FR" altLang="fr-FR" sz="1800" b="0" i="0" u="none" strike="noStrike" cap="none" normalizeH="0" baseline="0" dirty="0">
                <a:ln>
                  <a:noFill/>
                </a:ln>
                <a:solidFill>
                  <a:srgbClr val="FF0000"/>
                </a:solidFill>
                <a:effectLst/>
                <a:latin typeface="Arial" panose="020B0604020202020204" pitchFamily="34" charset="0"/>
              </a:rPr>
              <a:t> : Vérifier l’ordonnance, rappeler les risques des antibiotiques.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FF0000"/>
                </a:solidFill>
                <a:effectLst/>
                <a:latin typeface="Arial" panose="020B0604020202020204" pitchFamily="34" charset="0"/>
              </a:rPr>
              <a:t>Kiné</a:t>
            </a:r>
            <a:r>
              <a:rPr kumimoji="0" lang="fr-FR" altLang="fr-FR" sz="1800" b="0" i="0" u="none" strike="noStrike" cap="none" normalizeH="0" baseline="0" dirty="0">
                <a:ln>
                  <a:noFill/>
                </a:ln>
                <a:solidFill>
                  <a:srgbClr val="FF0000"/>
                </a:solidFill>
                <a:effectLst/>
                <a:latin typeface="Arial" panose="020B0604020202020204" pitchFamily="34" charset="0"/>
              </a:rPr>
              <a:t> : Adapter les soins si la plaie saigne ou semble infectée.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xmlns="" id="{F3127646-AC5F-8B16-B600-407C4EDCECE1}"/>
              </a:ext>
            </a:extLst>
          </p:cNvPr>
          <p:cNvSpPr/>
          <p:nvPr/>
        </p:nvSpPr>
        <p:spPr>
          <a:xfrm>
            <a:off x="481914" y="4744994"/>
            <a:ext cx="7908324" cy="132217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411018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98111C6D-844A-0D27-7371-5C21C6685C7B}"/>
              </a:ext>
            </a:extLst>
          </p:cNvPr>
          <p:cNvSpPr>
            <a:spLocks noGrp="1" noChangeArrowheads="1"/>
          </p:cNvSpPr>
          <p:nvPr>
            <p:ph type="title"/>
          </p:nvPr>
        </p:nvSpPr>
        <p:spPr bwMode="auto">
          <a:xfrm>
            <a:off x="632965" y="781302"/>
            <a:ext cx="691727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400" b="1" i="0" u="none" strike="noStrike" cap="none" normalizeH="0" baseline="0" dirty="0">
                <a:ln>
                  <a:noFill/>
                </a:ln>
                <a:solidFill>
                  <a:srgbClr val="000000"/>
                </a:solidFill>
                <a:effectLst/>
                <a:latin typeface="Arial" panose="020B0604020202020204" pitchFamily="34" charset="0"/>
              </a:rPr>
              <a:t>Scénarios pédagogiques 6:  interdisciplinarité</a:t>
            </a:r>
            <a:endParaRPr kumimoji="0" lang="fr-FR" altLang="fr-FR" sz="24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xmlns="" id="{BB4BDE2F-ED5F-A1FE-F469-C9385447A772}"/>
              </a:ext>
            </a:extLst>
          </p:cNvPr>
          <p:cNvSpPr>
            <a:spLocks noGrp="1" noChangeArrowheads="1"/>
          </p:cNvSpPr>
          <p:nvPr>
            <p:ph idx="1"/>
          </p:nvPr>
        </p:nvSpPr>
        <p:spPr bwMode="auto">
          <a:xfrm>
            <a:off x="632965" y="1457450"/>
            <a:ext cx="8251543" cy="52937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Cas 1 : Infiltration de corticoïdes en cabinet médical</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Situation</a:t>
            </a:r>
            <a:r>
              <a:rPr kumimoji="0" lang="fr-FR" altLang="fr-FR" sz="1600" b="0" i="0" u="none" strike="noStrike" cap="none" normalizeH="0" baseline="0" dirty="0">
                <a:ln>
                  <a:noFill/>
                </a:ln>
                <a:solidFill>
                  <a:srgbClr val="000000"/>
                </a:solidFill>
                <a:effectLst/>
                <a:latin typeface="Arial" panose="020B0604020202020204" pitchFamily="34" charset="0"/>
              </a:rPr>
              <a:t> : Un médecin généraliste doit réaliser une infiltration de corticoïdes chez un patient pour une tendinite. L’infirmier du cabinet prépare le matériel. </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Questions</a:t>
            </a:r>
            <a:r>
              <a:rPr kumimoji="0" lang="fr-FR" altLang="fr-FR" sz="1600" b="0" i="0" u="none" strike="noStrike" cap="none" normalizeH="0" baseline="0" dirty="0">
                <a:ln>
                  <a:noFill/>
                </a:ln>
                <a:solidFill>
                  <a:srgbClr val="000000"/>
                </a:solidFill>
                <a:effectLst/>
                <a:latin typeface="Arial" panose="020B0604020202020204" pitchFamily="34" charset="0"/>
              </a:rPr>
              <a:t> :</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600" b="0" i="0" u="none" strike="noStrike" cap="none" normalizeH="0" baseline="0" dirty="0">
                <a:ln>
                  <a:noFill/>
                </a:ln>
                <a:solidFill>
                  <a:srgbClr val="000000"/>
                </a:solidFill>
                <a:effectLst/>
                <a:latin typeface="Arial" panose="020B0604020202020204" pitchFamily="34" charset="0"/>
              </a:rPr>
              <a:t>Quels sont les risques infectieux potentiels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600" b="0" i="0" u="none" strike="noStrike" cap="none" normalizeH="0" baseline="0" dirty="0">
                <a:ln>
                  <a:noFill/>
                </a:ln>
                <a:solidFill>
                  <a:srgbClr val="000000"/>
                </a:solidFill>
                <a:effectLst/>
                <a:latin typeface="Arial" panose="020B0604020202020204" pitchFamily="34" charset="0"/>
              </a:rPr>
              <a:t>Quelles précautions d’hygiène doivent être prises par le médecin et l’infirmier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600" b="0" i="0" u="none" strike="noStrike" cap="none" normalizeH="0" baseline="0" dirty="0">
                <a:ln>
                  <a:noFill/>
                </a:ln>
                <a:solidFill>
                  <a:srgbClr val="000000"/>
                </a:solidFill>
                <a:effectLst/>
                <a:latin typeface="Arial" panose="020B0604020202020204" pitchFamily="34" charset="0"/>
              </a:rPr>
              <a:t>Comment gérer le matériel usagé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FF0000"/>
                </a:solidFill>
                <a:effectLst/>
                <a:latin typeface="Arial" panose="020B0604020202020204" pitchFamily="34" charset="0"/>
              </a:rPr>
              <a:t>Réponses attendues</a:t>
            </a:r>
            <a:r>
              <a:rPr kumimoji="0" lang="fr-FR" altLang="fr-FR" sz="1600" b="0" i="0" u="none" strike="noStrike" cap="none" normalizeH="0" baseline="0" dirty="0">
                <a:ln>
                  <a:noFill/>
                </a:ln>
                <a:solidFill>
                  <a:srgbClr val="FF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Désinfecter la peau avec de la Bétadine ou de l’alcool 70°.</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Utiliser un kit stérile à usage unique.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Jeter les aiguilles et compresses dans une boîte DASRI.</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Rectangle 5">
            <a:extLst>
              <a:ext uri="{FF2B5EF4-FFF2-40B4-BE49-F238E27FC236}">
                <a16:creationId xmlns:a16="http://schemas.microsoft.com/office/drawing/2014/main" xmlns="" id="{9A40902B-5B87-53B1-76E4-6E92391C482B}"/>
              </a:ext>
            </a:extLst>
          </p:cNvPr>
          <p:cNvSpPr/>
          <p:nvPr/>
        </p:nvSpPr>
        <p:spPr>
          <a:xfrm>
            <a:off x="639552" y="5301048"/>
            <a:ext cx="5600610" cy="12356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295003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00D1FF5B-C6D5-9F3A-8E62-4ED2D2AE8DFD}"/>
              </a:ext>
            </a:extLst>
          </p:cNvPr>
          <p:cNvSpPr>
            <a:spLocks noGrp="1" noChangeArrowheads="1"/>
          </p:cNvSpPr>
          <p:nvPr>
            <p:ph idx="1"/>
          </p:nvPr>
        </p:nvSpPr>
        <p:spPr bwMode="auto">
          <a:xfrm>
            <a:off x="477120" y="776456"/>
            <a:ext cx="8666880" cy="45550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Cas 2 : Prescription d’antibiotiques pour une infection urinaire</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Situation</a:t>
            </a:r>
            <a:r>
              <a:rPr kumimoji="0" lang="fr-FR" altLang="fr-FR" sz="1600" b="0" i="0" u="none" strike="noStrike" cap="none" normalizeH="0" baseline="0" dirty="0">
                <a:ln>
                  <a:noFill/>
                </a:ln>
                <a:solidFill>
                  <a:srgbClr val="000000"/>
                </a:solidFill>
                <a:effectLst/>
                <a:latin typeface="Arial" panose="020B0604020202020204" pitchFamily="34" charset="0"/>
              </a:rPr>
              <a:t> : Une patiente consulte pour une cystite. Le médecin prescrit des antibiotiques. La patiente se rend à l’officine pour retirer son traitement. </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Questions</a:t>
            </a:r>
            <a:r>
              <a:rPr kumimoji="0" lang="fr-FR" altLang="fr-FR" sz="1600" b="0" i="0" u="none" strike="noStrike" cap="none" normalizeH="0" baseline="0" dirty="0">
                <a:ln>
                  <a:noFill/>
                </a:ln>
                <a:solidFill>
                  <a:srgbClr val="000000"/>
                </a:solidFill>
                <a:effectLst/>
                <a:latin typeface="Arial" panose="020B0604020202020204" pitchFamily="34" charset="0"/>
              </a:rPr>
              <a:t> :</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600" b="0" i="0" u="none" strike="noStrike" cap="none" normalizeH="0" baseline="0" dirty="0">
                <a:ln>
                  <a:noFill/>
                </a:ln>
                <a:solidFill>
                  <a:srgbClr val="000000"/>
                </a:solidFill>
                <a:effectLst/>
                <a:latin typeface="Arial" panose="020B0604020202020204" pitchFamily="34" charset="0"/>
              </a:rPr>
              <a:t>Quel antibiotique prescrire en première intention (recommandations 2026)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600" b="0" i="0" u="none" strike="noStrike" cap="none" normalizeH="0" baseline="0" dirty="0">
                <a:ln>
                  <a:noFill/>
                </a:ln>
                <a:solidFill>
                  <a:srgbClr val="000000"/>
                </a:solidFill>
                <a:effectLst/>
                <a:latin typeface="Arial" panose="020B0604020202020204" pitchFamily="34" charset="0"/>
              </a:rPr>
              <a:t>Quel rôle joue le pharmacien dans la prévention des résistances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600" b="0" i="0" u="none" strike="noStrike" cap="none" normalizeH="0" baseline="0" dirty="0">
                <a:ln>
                  <a:noFill/>
                </a:ln>
                <a:solidFill>
                  <a:srgbClr val="000000"/>
                </a:solidFill>
                <a:effectLst/>
                <a:latin typeface="Arial" panose="020B0604020202020204" pitchFamily="34" charset="0"/>
              </a:rPr>
              <a:t>Comment le médecin et le pharmacien peuvent-ils collaborer pour éduquer la patiente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FF0000"/>
                </a:solidFill>
                <a:effectLst/>
                <a:latin typeface="Arial" panose="020B0604020202020204" pitchFamily="34" charset="0"/>
              </a:rPr>
              <a:t>Réponses attendues</a:t>
            </a:r>
            <a:r>
              <a:rPr kumimoji="0" lang="fr-FR" altLang="fr-FR" sz="1600" b="0" i="0" u="none" strike="noStrike" cap="none" normalizeH="0" baseline="0" dirty="0">
                <a:ln>
                  <a:noFill/>
                </a:ln>
                <a:solidFill>
                  <a:srgbClr val="FF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Prescrire selon les recommandations (ex. : fosfomycine </a:t>
            </a:r>
            <a:r>
              <a:rPr kumimoji="0" lang="fr-FR" altLang="fr-FR" sz="1600" b="0" i="0" u="none" strike="noStrike" cap="none" normalizeH="0" baseline="0" dirty="0" err="1">
                <a:ln>
                  <a:noFill/>
                </a:ln>
                <a:solidFill>
                  <a:srgbClr val="FF0000"/>
                </a:solidFill>
                <a:effectLst/>
                <a:latin typeface="Arial" panose="020B0604020202020204" pitchFamily="34" charset="0"/>
              </a:rPr>
              <a:t>trométamol</a:t>
            </a:r>
            <a:r>
              <a:rPr kumimoji="0" lang="fr-FR" altLang="fr-FR" sz="1600" b="0" i="0" u="none" strike="noStrike" cap="none" normalizeH="0" baseline="0" dirty="0">
                <a:ln>
                  <a:noFill/>
                </a:ln>
                <a:solidFill>
                  <a:srgbClr val="FF0000"/>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Le pharmacien rappelle la posologie et les effets secondaires.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Les deux professionnels insistent sur la nécessité de terminer le traitement.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xmlns="" id="{27929502-F7C5-6B25-FB1F-523159A7BEC9}"/>
              </a:ext>
            </a:extLst>
          </p:cNvPr>
          <p:cNvSpPr/>
          <p:nvPr/>
        </p:nvSpPr>
        <p:spPr>
          <a:xfrm>
            <a:off x="477119" y="4003590"/>
            <a:ext cx="7023431" cy="105032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78654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075D20F2-186A-4949-5EEA-2C2E2E0F34CD}"/>
              </a:ext>
            </a:extLst>
          </p:cNvPr>
          <p:cNvSpPr>
            <a:spLocks noGrp="1" noChangeArrowheads="1"/>
          </p:cNvSpPr>
          <p:nvPr>
            <p:ph idx="1"/>
          </p:nvPr>
        </p:nvSpPr>
        <p:spPr bwMode="auto">
          <a:xfrm>
            <a:off x="361117" y="1166844"/>
            <a:ext cx="8214473" cy="4524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Cas 3 : Soin de plaie à domicile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Situation</a:t>
            </a:r>
            <a:r>
              <a:rPr kumimoji="0" lang="fr-FR" altLang="fr-FR" sz="1600" b="0" i="0" u="none" strike="noStrike" cap="none" normalizeH="0" baseline="0" dirty="0">
                <a:ln>
                  <a:noFill/>
                </a:ln>
                <a:solidFill>
                  <a:srgbClr val="000000"/>
                </a:solidFill>
                <a:effectLst/>
                <a:latin typeface="Arial" panose="020B0604020202020204" pitchFamily="34" charset="0"/>
              </a:rPr>
              <a:t> : Un infirmier libéral soigne une plaie postopératoire chez un patient. Le kiné intervient pour de la rééducation.</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Questions</a:t>
            </a:r>
            <a:r>
              <a:rPr kumimoji="0" lang="fr-FR" altLang="fr-FR" sz="1600" b="0" i="0" u="none" strike="noStrike" cap="none" normalizeH="0" baseline="0" dirty="0">
                <a:ln>
                  <a:noFill/>
                </a:ln>
                <a:solidFill>
                  <a:srgbClr val="000000"/>
                </a:solidFill>
                <a:effectLst/>
                <a:latin typeface="Arial" panose="020B0604020202020204" pitchFamily="34" charset="0"/>
              </a:rPr>
              <a:t> :</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600" b="0" i="0" u="none" strike="noStrike" cap="none" normalizeH="0" baseline="0" dirty="0">
                <a:ln>
                  <a:noFill/>
                </a:ln>
                <a:solidFill>
                  <a:srgbClr val="000000"/>
                </a:solidFill>
                <a:effectLst/>
                <a:latin typeface="Arial" panose="020B0604020202020204" pitchFamily="34" charset="0"/>
              </a:rPr>
              <a:t>Comment l’infirmier doit-il désinfecter la plaie et son environnement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600" b="0" i="0" u="none" strike="noStrike" cap="none" normalizeH="0" baseline="0" dirty="0">
                <a:ln>
                  <a:noFill/>
                </a:ln>
                <a:solidFill>
                  <a:srgbClr val="000000"/>
                </a:solidFill>
                <a:effectLst/>
                <a:latin typeface="Arial" panose="020B0604020202020204" pitchFamily="34" charset="0"/>
              </a:rPr>
              <a:t>Que doit faire le kiné si la plaie saigne pendant la séance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600" b="0" i="0" u="none" strike="noStrike" cap="none" normalizeH="0" baseline="0" dirty="0">
                <a:ln>
                  <a:noFill/>
                </a:ln>
                <a:solidFill>
                  <a:srgbClr val="000000"/>
                </a:solidFill>
                <a:effectLst/>
                <a:latin typeface="Arial" panose="020B0604020202020204" pitchFamily="34" charset="0"/>
              </a:rPr>
              <a:t>Comment communiquer entre professionnels en cas de signe d’infection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FF0000"/>
                </a:solidFill>
                <a:effectLst/>
                <a:latin typeface="Arial" panose="020B0604020202020204" pitchFamily="34" charset="0"/>
              </a:rPr>
              <a:t>Réponses attendues</a:t>
            </a:r>
            <a:r>
              <a:rPr kumimoji="0" lang="fr-FR" altLang="fr-FR" sz="1600" b="0" i="0" u="none" strike="noStrike" cap="none" normalizeH="0" baseline="0" dirty="0">
                <a:ln>
                  <a:noFill/>
                </a:ln>
                <a:solidFill>
                  <a:srgbClr val="FF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Utiliser des gants stériles et un antiseptique adapté.</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Arrêter la séance et orienter vers le médecin si infection.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FF0000"/>
                </a:solidFill>
                <a:effectLst/>
                <a:latin typeface="Arial" panose="020B0604020202020204" pitchFamily="34" charset="0"/>
              </a:rPr>
              <a:t>Utiliser un </a:t>
            </a:r>
            <a:r>
              <a:rPr kumimoji="0" lang="fr-FR" altLang="fr-FR" sz="1600" b="1" i="0" u="none" strike="noStrike" cap="none" normalizeH="0" baseline="0" dirty="0">
                <a:ln>
                  <a:noFill/>
                </a:ln>
                <a:solidFill>
                  <a:srgbClr val="FF0000"/>
                </a:solidFill>
                <a:effectLst/>
                <a:latin typeface="Arial" panose="020B0604020202020204" pitchFamily="34" charset="0"/>
              </a:rPr>
              <a:t>carnet de liaison</a:t>
            </a:r>
            <a:r>
              <a:rPr kumimoji="0" lang="fr-FR" altLang="fr-FR" sz="1600" b="0" i="0" u="none" strike="noStrike" cap="none" normalizeH="0" baseline="0" dirty="0">
                <a:ln>
                  <a:noFill/>
                </a:ln>
                <a:solidFill>
                  <a:srgbClr val="FF0000"/>
                </a:solidFill>
                <a:effectLst/>
                <a:latin typeface="Arial" panose="020B0604020202020204" pitchFamily="34" charset="0"/>
              </a:rPr>
              <a:t> ou un dossier partagé pour noter les observations.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xmlns="" id="{9DECA1E1-EDA8-C5C0-C76C-2625F25D6684}"/>
              </a:ext>
            </a:extLst>
          </p:cNvPr>
          <p:cNvSpPr/>
          <p:nvPr/>
        </p:nvSpPr>
        <p:spPr>
          <a:xfrm>
            <a:off x="361116" y="4423718"/>
            <a:ext cx="7386569" cy="10873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2568843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xmlns="" id="{CC37C297-0846-1571-89CC-B6D5EE1808A7}"/>
              </a:ext>
            </a:extLst>
          </p:cNvPr>
          <p:cNvSpPr>
            <a:spLocks noGrp="1" noChangeArrowheads="1"/>
          </p:cNvSpPr>
          <p:nvPr>
            <p:ph idx="1"/>
          </p:nvPr>
        </p:nvSpPr>
        <p:spPr bwMode="auto">
          <a:xfrm>
            <a:off x="632965" y="1472838"/>
            <a:ext cx="8511035" cy="52629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Scénario</a:t>
            </a:r>
            <a:r>
              <a:rPr kumimoji="0" lang="fr-FR" altLang="fr-FR" sz="1600" b="0" i="0" u="none" strike="noStrike" cap="none" normalizeH="0" baseline="0" dirty="0">
                <a:ln>
                  <a:noFill/>
                </a:ln>
                <a:solidFill>
                  <a:srgbClr val="000000"/>
                </a:solidFill>
                <a:effectLst/>
                <a:latin typeface="Arial" panose="020B0604020202020204" pitchFamily="34" charset="0"/>
              </a:rPr>
              <a:t> : Une patiente de 35 ans accouche à domicile avec une sage-femme. Elle développe une infection du périnée 5 jours après. L’infirmier libéral intervient pour les soins, et le médecin généraliste est consulté pour une antibiothérapie.</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6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Questions</a:t>
            </a:r>
            <a:r>
              <a:rPr kumimoji="0" lang="fr-FR" altLang="fr-FR" sz="1600" b="0" i="0" u="none" strike="noStrike" cap="none" normalizeH="0" baseline="0" dirty="0">
                <a:ln>
                  <a:noFill/>
                </a:ln>
                <a:solidFill>
                  <a:srgbClr val="000000"/>
                </a:solidFill>
                <a:effectLst/>
                <a:latin typeface="Arial" panose="020B0604020202020204" pitchFamily="34" charset="0"/>
              </a:rPr>
              <a:t> :</a:t>
            </a:r>
            <a:endParaRPr kumimoji="0" lang="fr-FR" altLang="fr-FR"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600" b="0" i="0" u="none" strike="noStrike" cap="none" normalizeH="0" baseline="0" dirty="0">
                <a:ln>
                  <a:noFill/>
                </a:ln>
                <a:solidFill>
                  <a:srgbClr val="000000"/>
                </a:solidFill>
                <a:effectLst/>
                <a:latin typeface="Arial" panose="020B0604020202020204" pitchFamily="34" charset="0"/>
              </a:rPr>
              <a:t>Quel est le rôle de chaque professionnel dans la prévention et la gestion de cette IAS ?</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600" b="0" i="0" u="none" strike="noStrike" cap="none" normalizeH="0" baseline="0" dirty="0">
                <a:ln>
                  <a:noFill/>
                </a:ln>
                <a:solidFill>
                  <a:srgbClr val="000000"/>
                </a:solidFill>
                <a:effectLst/>
                <a:latin typeface="Arial" panose="020B0604020202020204" pitchFamily="34" charset="0"/>
              </a:rPr>
              <a:t>Comment coordonner leurs actions pour éviter une récidive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600" b="0" i="0" u="none" strike="noStrike" cap="none" normalizeH="0" baseline="0" dirty="0">
                <a:ln>
                  <a:noFill/>
                </a:ln>
                <a:solidFill>
                  <a:srgbClr val="000000"/>
                </a:solidFill>
                <a:effectLst/>
                <a:latin typeface="Arial" panose="020B0604020202020204" pitchFamily="34" charset="0"/>
              </a:rPr>
              <a:t>Quels outils utiliser pour assurer le suivi (carnet de liaison, dossier partagé) ?</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lang="fr-FR" altLang="fr-FR" sz="1600"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FF0000"/>
                </a:solidFill>
                <a:effectLst/>
                <a:latin typeface="Arial" panose="020B0604020202020204" pitchFamily="34" charset="0"/>
              </a:rPr>
              <a:t>Réponses attendues</a:t>
            </a:r>
            <a:r>
              <a:rPr kumimoji="0" lang="fr-FR" altLang="fr-FR" sz="1600" b="0" i="0" u="none" strike="noStrike" cap="none" normalizeH="0" baseline="0" dirty="0">
                <a:ln>
                  <a:noFill/>
                </a:ln>
                <a:solidFill>
                  <a:srgbClr val="FF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FF0000"/>
                </a:solidFill>
                <a:effectLst/>
                <a:latin typeface="Arial" panose="020B0604020202020204" pitchFamily="34" charset="0"/>
              </a:rPr>
              <a:t>Sage-femme</a:t>
            </a:r>
            <a:r>
              <a:rPr kumimoji="0" lang="fr-FR" altLang="fr-FR" sz="1600" b="0" i="0" u="none" strike="noStrike" cap="none" normalizeH="0" baseline="0" dirty="0">
                <a:ln>
                  <a:noFill/>
                </a:ln>
                <a:solidFill>
                  <a:srgbClr val="FF0000"/>
                </a:solidFill>
                <a:effectLst/>
                <a:latin typeface="Arial" panose="020B0604020202020204" pitchFamily="34" charset="0"/>
              </a:rPr>
              <a:t> : Respecter l’asepsie lors de l’accouchement, surveiller les signes d’infection post-partum.</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FF0000"/>
                </a:solidFill>
                <a:effectLst/>
                <a:latin typeface="Arial" panose="020B0604020202020204" pitchFamily="34" charset="0"/>
              </a:rPr>
              <a:t>Infirmier</a:t>
            </a:r>
            <a:r>
              <a:rPr kumimoji="0" lang="fr-FR" altLang="fr-FR" sz="1600" b="0" i="0" u="none" strike="noStrike" cap="none" normalizeH="0" baseline="0" dirty="0">
                <a:ln>
                  <a:noFill/>
                </a:ln>
                <a:solidFill>
                  <a:srgbClr val="FF0000"/>
                </a:solidFill>
                <a:effectLst/>
                <a:latin typeface="Arial" panose="020B0604020202020204" pitchFamily="34" charset="0"/>
              </a:rPr>
              <a:t> : Désinfecter la plaie, signaler au médecin en cas d’aggravation.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FF0000"/>
                </a:solidFill>
                <a:effectLst/>
                <a:latin typeface="Arial" panose="020B0604020202020204" pitchFamily="34" charset="0"/>
              </a:rPr>
              <a:t>Médecin</a:t>
            </a:r>
            <a:r>
              <a:rPr kumimoji="0" lang="fr-FR" altLang="fr-FR" sz="1600" b="0" i="0" u="none" strike="noStrike" cap="none" normalizeH="0" baseline="0" dirty="0">
                <a:ln>
                  <a:noFill/>
                </a:ln>
                <a:solidFill>
                  <a:srgbClr val="FF0000"/>
                </a:solidFill>
                <a:effectLst/>
                <a:latin typeface="Arial" panose="020B0604020202020204" pitchFamily="34" charset="0"/>
              </a:rPr>
              <a:t> : Prescrire un antibiogramme, adapter le traitement.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FF0000"/>
                </a:solidFill>
                <a:effectLst/>
                <a:latin typeface="Arial" panose="020B0604020202020204" pitchFamily="34" charset="0"/>
              </a:rPr>
              <a:t>Pharmacien</a:t>
            </a:r>
            <a:r>
              <a:rPr kumimoji="0" lang="fr-FR" altLang="fr-FR" sz="1600" b="0" i="0" u="none" strike="noStrike" cap="none" normalizeH="0" baseline="0" dirty="0">
                <a:ln>
                  <a:noFill/>
                </a:ln>
                <a:solidFill>
                  <a:srgbClr val="FF0000"/>
                </a:solidFill>
                <a:effectLst/>
                <a:latin typeface="Arial" panose="020B0604020202020204" pitchFamily="34" charset="0"/>
              </a:rPr>
              <a:t> : Vérifier la posologie et expliquer les effets secondaires.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xmlns="" id="{FA14B1B8-4C64-D1B1-7BBD-06127C7C81BA}"/>
              </a:ext>
            </a:extLst>
          </p:cNvPr>
          <p:cNvSpPr/>
          <p:nvPr/>
        </p:nvSpPr>
        <p:spPr>
          <a:xfrm>
            <a:off x="632964" y="4927962"/>
            <a:ext cx="8350397" cy="147283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6" name="ZoneTexte 5">
            <a:extLst>
              <a:ext uri="{FF2B5EF4-FFF2-40B4-BE49-F238E27FC236}">
                <a16:creationId xmlns:a16="http://schemas.microsoft.com/office/drawing/2014/main" xmlns="" id="{A1D7BEAA-5D1E-01DC-FE0B-6228A868247F}"/>
              </a:ext>
            </a:extLst>
          </p:cNvPr>
          <p:cNvSpPr txBox="1"/>
          <p:nvPr/>
        </p:nvSpPr>
        <p:spPr>
          <a:xfrm>
            <a:off x="632964" y="976184"/>
            <a:ext cx="5032147" cy="646331"/>
          </a:xfrm>
          <a:prstGeom prst="rect">
            <a:avLst/>
          </a:prstGeom>
          <a:noFill/>
        </p:spPr>
        <p:txBody>
          <a:bodyPr wrap="none" rtlCol="0">
            <a:spAutoFit/>
          </a:bodyPr>
          <a:lstStyle/>
          <a:p>
            <a:r>
              <a:rPr lang="fr-FR" altLang="fr-FR" b="1" dirty="0">
                <a:solidFill>
                  <a:srgbClr val="000000"/>
                </a:solidFill>
                <a:latin typeface="Arial" panose="020B0604020202020204" pitchFamily="34" charset="0"/>
              </a:rPr>
              <a:t>Cas 4: soins post accouchement à domicile </a:t>
            </a:r>
          </a:p>
          <a:p>
            <a:endParaRPr lang="fr-FR" dirty="0"/>
          </a:p>
        </p:txBody>
      </p:sp>
    </p:spTree>
    <p:extLst>
      <p:ext uri="{BB962C8B-B14F-4D97-AF65-F5344CB8AC3E}">
        <p14:creationId xmlns:p14="http://schemas.microsoft.com/office/powerpoint/2010/main" xmlns="" val="2423389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05DFFA66-ADD5-2397-39DA-BE6A5F851567}"/>
              </a:ext>
            </a:extLst>
          </p:cNvPr>
          <p:cNvSpPr>
            <a:spLocks noGrp="1"/>
          </p:cNvSpPr>
          <p:nvPr>
            <p:ph type="title"/>
          </p:nvPr>
        </p:nvSpPr>
        <p:spPr/>
        <p:txBody>
          <a:bodyPr/>
          <a:lstStyle/>
          <a:p>
            <a:r>
              <a:rPr lang="fr-FR" b="1" dirty="0"/>
              <a:t>20 mn</a:t>
            </a:r>
          </a:p>
        </p:txBody>
      </p:sp>
      <p:sp>
        <p:nvSpPr>
          <p:cNvPr id="3" name="Espace réservé du contenu 2">
            <a:extLst>
              <a:ext uri="{FF2B5EF4-FFF2-40B4-BE49-F238E27FC236}">
                <a16:creationId xmlns:a16="http://schemas.microsoft.com/office/drawing/2014/main" xmlns="" id="{FF98AF0A-131F-B8E1-98C8-1A38B74FC9AE}"/>
              </a:ext>
            </a:extLst>
          </p:cNvPr>
          <p:cNvSpPr>
            <a:spLocks noGrp="1"/>
          </p:cNvSpPr>
          <p:nvPr>
            <p:ph idx="1"/>
          </p:nvPr>
        </p:nvSpPr>
        <p:spPr/>
        <p:txBody>
          <a:bodyPr/>
          <a:lstStyle/>
          <a:p>
            <a:r>
              <a:rPr lang="fr-FR" dirty="0"/>
              <a:t>Check </a:t>
            </a:r>
            <a:r>
              <a:rPr lang="fr-FR" dirty="0" err="1"/>
              <a:t>list</a:t>
            </a:r>
            <a:r>
              <a:rPr lang="fr-FR" dirty="0"/>
              <a:t> Hygiène</a:t>
            </a:r>
          </a:p>
          <a:p>
            <a:r>
              <a:rPr lang="fr-FR" dirty="0"/>
              <a:t>Matériel indispensable </a:t>
            </a:r>
          </a:p>
          <a:p>
            <a:r>
              <a:rPr lang="fr-FR" dirty="0"/>
              <a:t>Affiche</a:t>
            </a:r>
          </a:p>
          <a:p>
            <a:r>
              <a:rPr lang="fr-FR" dirty="0"/>
              <a:t>Déchets</a:t>
            </a:r>
          </a:p>
          <a:p>
            <a:r>
              <a:rPr lang="fr-FR" dirty="0"/>
              <a:t>Environnement</a:t>
            </a:r>
          </a:p>
          <a:p>
            <a:r>
              <a:rPr lang="fr-FR" dirty="0"/>
              <a:t>Eco-responsabilité</a:t>
            </a:r>
          </a:p>
          <a:p>
            <a:r>
              <a:rPr lang="fr-FR" dirty="0"/>
              <a:t>Recommandations</a:t>
            </a:r>
          </a:p>
          <a:p>
            <a:r>
              <a:rPr lang="fr-FR" dirty="0"/>
              <a:t>Lois et déclaration des IAS</a:t>
            </a:r>
          </a:p>
          <a:p>
            <a:endParaRPr lang="fr-FR" dirty="0"/>
          </a:p>
        </p:txBody>
      </p:sp>
    </p:spTree>
    <p:extLst>
      <p:ext uri="{BB962C8B-B14F-4D97-AF65-F5344CB8AC3E}">
        <p14:creationId xmlns:p14="http://schemas.microsoft.com/office/powerpoint/2010/main" xmlns="" val="4009089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F6AD747-8673-57B5-9573-B2797F42B46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60A8EE3C-9BDD-E990-E2AE-753F0CAEF8E7}"/>
              </a:ext>
            </a:extLst>
          </p:cNvPr>
          <p:cNvSpPr>
            <a:spLocks noGrp="1"/>
          </p:cNvSpPr>
          <p:nvPr>
            <p:ph type="title"/>
          </p:nvPr>
        </p:nvSpPr>
        <p:spPr/>
        <p:txBody>
          <a:bodyPr>
            <a:normAutofit fontScale="90000"/>
          </a:bodyPr>
          <a:lstStyle/>
          <a:p>
            <a:r>
              <a:rPr lang="fr-FR" altLang="fr-FR" sz="3600" b="1" dirty="0">
                <a:solidFill>
                  <a:srgbClr val="000000"/>
                </a:solidFill>
                <a:latin typeface="Arial" panose="020B0604020202020204" pitchFamily="34" charset="0"/>
              </a:rPr>
              <a:t>Outils et protocoles 2026</a:t>
            </a:r>
            <a:br>
              <a:rPr lang="fr-FR" altLang="fr-FR" sz="3600" b="1" dirty="0">
                <a:solidFill>
                  <a:srgbClr val="000000"/>
                </a:solidFill>
                <a:latin typeface="Arial" panose="020B0604020202020204" pitchFamily="34" charset="0"/>
              </a:rPr>
            </a:br>
            <a:endParaRPr lang="fr-FR" dirty="0"/>
          </a:p>
        </p:txBody>
      </p:sp>
      <p:sp>
        <p:nvSpPr>
          <p:cNvPr id="4" name="Rectangle 1">
            <a:extLst>
              <a:ext uri="{FF2B5EF4-FFF2-40B4-BE49-F238E27FC236}">
                <a16:creationId xmlns:a16="http://schemas.microsoft.com/office/drawing/2014/main" xmlns="" id="{4E695629-E5EB-A386-EC12-B9B24508C938}"/>
              </a:ext>
            </a:extLst>
          </p:cNvPr>
          <p:cNvSpPr>
            <a:spLocks noGrp="1" noChangeArrowheads="1"/>
          </p:cNvSpPr>
          <p:nvPr>
            <p:ph idx="1"/>
          </p:nvPr>
        </p:nvSpPr>
        <p:spPr bwMode="auto">
          <a:xfrm>
            <a:off x="639552" y="1315491"/>
            <a:ext cx="8263900" cy="75713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lvl="0" indent="0">
              <a:lnSpc>
                <a:spcPct val="100000"/>
              </a:lnSpc>
              <a:buNone/>
            </a:pPr>
            <a:endParaRPr lang="fr-FR" altLang="fr-FR" sz="1800" b="1" dirty="0">
              <a:solidFill>
                <a:srgbClr val="000000"/>
              </a:solidFill>
            </a:endParaRPr>
          </a:p>
          <a:p>
            <a:pPr marL="0" lvl="0" indent="0">
              <a:lnSpc>
                <a:spcPct val="100000"/>
              </a:lnSpc>
              <a:buNone/>
            </a:pPr>
            <a:r>
              <a:rPr lang="fr-FR" altLang="fr-FR" sz="1800" b="1" dirty="0">
                <a:solidFill>
                  <a:srgbClr val="000000"/>
                </a:solidFill>
              </a:rPr>
              <a:t>Check-list hygiène visuelle</a:t>
            </a:r>
            <a:r>
              <a:rPr lang="fr-FR" altLang="fr-FR" sz="1800" dirty="0">
                <a:solidFill>
                  <a:srgbClr val="000000"/>
                </a:solidFill>
              </a:rPr>
              <a:t> (à afficher en cabinet/officine) :</a:t>
            </a:r>
          </a:p>
          <a:p>
            <a:pPr marL="0" lvl="0" indent="0">
              <a:lnSpc>
                <a:spcPct val="100000"/>
              </a:lnSpc>
              <a:buFontTx/>
              <a:buChar char="•"/>
            </a:pPr>
            <a:endParaRPr lang="fr-FR" altLang="fr-FR" sz="1800" dirty="0">
              <a:solidFill>
                <a:srgbClr val="000000"/>
              </a:solidFill>
            </a:endParaRPr>
          </a:p>
          <a:p>
            <a:pPr marL="457200" lvl="1" indent="0">
              <a:lnSpc>
                <a:spcPct val="100000"/>
              </a:lnSpc>
              <a:buFontTx/>
              <a:buChar char="•"/>
            </a:pPr>
            <a:r>
              <a:rPr lang="fr-FR" altLang="fr-FR" sz="1800" dirty="0">
                <a:solidFill>
                  <a:srgbClr val="000000"/>
                </a:solidFill>
              </a:rPr>
              <a:t> Lavage des mains avant/après chaque soin.</a:t>
            </a:r>
          </a:p>
          <a:p>
            <a:pPr marL="457200" lvl="1" indent="0">
              <a:lnSpc>
                <a:spcPct val="100000"/>
              </a:lnSpc>
              <a:buFontTx/>
              <a:buChar char="•"/>
            </a:pPr>
            <a:r>
              <a:rPr lang="fr-FR" altLang="fr-FR" sz="1800" dirty="0">
                <a:solidFill>
                  <a:srgbClr val="000000"/>
                </a:solidFill>
              </a:rPr>
              <a:t> Désinfection du matériel et de l’environnement entre chaque patient.</a:t>
            </a:r>
          </a:p>
          <a:p>
            <a:pPr marL="457200" lvl="1" indent="0">
              <a:lnSpc>
                <a:spcPct val="100000"/>
              </a:lnSpc>
              <a:buFontTx/>
              <a:buChar char="•"/>
            </a:pPr>
            <a:r>
              <a:rPr lang="fr-FR" altLang="fr-FR" sz="1800" dirty="0">
                <a:solidFill>
                  <a:srgbClr val="000000"/>
                </a:solidFill>
              </a:rPr>
              <a:t> Vérification des dates de péremption (médicaments, désinfectants).</a:t>
            </a:r>
          </a:p>
          <a:p>
            <a:pPr marL="457200" lvl="1" indent="0">
              <a:lnSpc>
                <a:spcPct val="100000"/>
              </a:lnSpc>
              <a:buFontTx/>
              <a:buChar char="•"/>
            </a:pPr>
            <a:endParaRPr lang="fr-FR" altLang="fr-FR" sz="1800" dirty="0">
              <a:solidFill>
                <a:srgbClr val="000000"/>
              </a:solidFill>
            </a:endParaRPr>
          </a:p>
          <a:p>
            <a:pPr marL="0" lvl="0" indent="0">
              <a:lnSpc>
                <a:spcPct val="100000"/>
              </a:lnSpc>
              <a:buNone/>
            </a:pPr>
            <a:r>
              <a:rPr lang="fr-FR" altLang="fr-FR" sz="1800" b="1" dirty="0">
                <a:solidFill>
                  <a:srgbClr val="000000"/>
                </a:solidFill>
              </a:rPr>
              <a:t>Matériel indispensable</a:t>
            </a:r>
            <a:r>
              <a:rPr lang="fr-FR" altLang="fr-FR" sz="1800" dirty="0">
                <a:solidFill>
                  <a:srgbClr val="000000"/>
                </a:solidFill>
              </a:rPr>
              <a:t> :</a:t>
            </a:r>
          </a:p>
          <a:p>
            <a:pPr marL="0" lvl="0" indent="0">
              <a:lnSpc>
                <a:spcPct val="100000"/>
              </a:lnSpc>
              <a:buFontTx/>
              <a:buChar char="•"/>
            </a:pPr>
            <a:endParaRPr lang="fr-FR" altLang="fr-FR" sz="1800" dirty="0">
              <a:solidFill>
                <a:srgbClr val="000000"/>
              </a:solidFill>
            </a:endParaRPr>
          </a:p>
          <a:p>
            <a:pPr marL="457200" lvl="1" indent="0">
              <a:lnSpc>
                <a:spcPct val="100000"/>
              </a:lnSpc>
              <a:buFontTx/>
              <a:buChar char="•"/>
            </a:pPr>
            <a:r>
              <a:rPr lang="fr-FR" altLang="fr-FR" sz="1800" dirty="0">
                <a:solidFill>
                  <a:srgbClr val="000000"/>
                </a:solidFill>
              </a:rPr>
              <a:t>GHA, gants non stériles/stériles, boîtes à DASRI, désinfectants (alcool 70%, chlore).</a:t>
            </a:r>
          </a:p>
          <a:p>
            <a:pPr marL="457200" lvl="1" indent="0">
              <a:lnSpc>
                <a:spcPct val="100000"/>
              </a:lnSpc>
              <a:buFontTx/>
              <a:buChar char="•"/>
            </a:pPr>
            <a:r>
              <a:rPr lang="fr-FR" altLang="fr-FR" sz="1800" dirty="0">
                <a:solidFill>
                  <a:srgbClr val="000000"/>
                </a:solidFill>
              </a:rPr>
              <a:t>Traçabilité</a:t>
            </a:r>
          </a:p>
          <a:p>
            <a:pPr marL="457200" lvl="1" indent="0">
              <a:lnSpc>
                <a:spcPct val="100000"/>
              </a:lnSpc>
              <a:buFontTx/>
              <a:buChar char="•"/>
            </a:pPr>
            <a:endParaRPr lang="fr-FR" altLang="fr-FR" sz="1800" dirty="0">
              <a:solidFill>
                <a:srgbClr val="000000"/>
              </a:solidFill>
            </a:endParaRPr>
          </a:p>
          <a:p>
            <a:pPr marL="0" lvl="0" indent="0">
              <a:lnSpc>
                <a:spcPct val="100000"/>
              </a:lnSpc>
              <a:buFontTx/>
              <a:buChar char="•"/>
            </a:pPr>
            <a:r>
              <a:rPr lang="fr-FR" altLang="fr-FR" sz="1800" b="1" dirty="0">
                <a:solidFill>
                  <a:srgbClr val="000000"/>
                </a:solidFill>
              </a:rPr>
              <a:t>Affiche "5 gestes pour prévenir les IAS"</a:t>
            </a:r>
            <a:r>
              <a:rPr lang="fr-FR" altLang="fr-FR" sz="1800" dirty="0">
                <a:solidFill>
                  <a:srgbClr val="000000"/>
                </a:solidFill>
              </a:rPr>
              <a:t> :</a:t>
            </a:r>
          </a:p>
          <a:p>
            <a:pPr marL="0" lvl="0" indent="0">
              <a:lnSpc>
                <a:spcPct val="100000"/>
              </a:lnSpc>
              <a:buFontTx/>
              <a:buChar char="•"/>
            </a:pPr>
            <a:endParaRPr lang="fr-FR" altLang="fr-FR" sz="1800" dirty="0">
              <a:solidFill>
                <a:srgbClr val="000000"/>
              </a:solidFill>
            </a:endParaRPr>
          </a:p>
          <a:p>
            <a:pPr marL="457200" lvl="1" indent="0">
              <a:lnSpc>
                <a:spcPct val="100000"/>
              </a:lnSpc>
              <a:buFontTx/>
              <a:buAutoNum type="arabicPeriod"/>
            </a:pPr>
            <a:r>
              <a:rPr lang="fr-FR" altLang="fr-FR" sz="1800" dirty="0">
                <a:solidFill>
                  <a:srgbClr val="000000"/>
                </a:solidFill>
              </a:rPr>
              <a:t>Se laver les mains.</a:t>
            </a:r>
          </a:p>
          <a:p>
            <a:pPr marL="457200" lvl="1" indent="0">
              <a:lnSpc>
                <a:spcPct val="100000"/>
              </a:lnSpc>
              <a:buFontTx/>
              <a:buAutoNum type="arabicPeriod" startAt="2"/>
            </a:pPr>
            <a:r>
              <a:rPr lang="fr-FR" altLang="fr-FR" sz="1800" dirty="0">
                <a:solidFill>
                  <a:srgbClr val="000000"/>
                </a:solidFill>
              </a:rPr>
              <a:t>Désinfecter peau et matériel.</a:t>
            </a:r>
          </a:p>
          <a:p>
            <a:pPr marL="457200" lvl="1" indent="0">
              <a:lnSpc>
                <a:spcPct val="100000"/>
              </a:lnSpc>
              <a:buFontTx/>
              <a:buAutoNum type="arabicPeriod" startAt="3"/>
            </a:pPr>
            <a:r>
              <a:rPr lang="fr-FR" altLang="fr-FR" sz="1800" dirty="0">
                <a:solidFill>
                  <a:srgbClr val="000000"/>
                </a:solidFill>
              </a:rPr>
              <a:t>Utiliser du matériel à usage unique.</a:t>
            </a:r>
          </a:p>
          <a:p>
            <a:pPr marL="457200" lvl="1" indent="0">
              <a:lnSpc>
                <a:spcPct val="100000"/>
              </a:lnSpc>
              <a:buFontTx/>
              <a:buAutoNum type="arabicPeriod" startAt="4"/>
            </a:pPr>
            <a:r>
              <a:rPr lang="fr-FR" altLang="fr-FR" sz="1800" dirty="0">
                <a:solidFill>
                  <a:srgbClr val="000000"/>
                </a:solidFill>
              </a:rPr>
              <a:t>Jeter les déchets dans les bons contenants.</a:t>
            </a:r>
          </a:p>
          <a:p>
            <a:pPr marL="457200" lvl="1" indent="0">
              <a:lnSpc>
                <a:spcPct val="100000"/>
              </a:lnSpc>
              <a:buFontTx/>
              <a:buAutoNum type="arabicPeriod" startAt="5"/>
            </a:pPr>
            <a:r>
              <a:rPr lang="fr-FR" altLang="fr-FR" sz="1800" dirty="0">
                <a:solidFill>
                  <a:srgbClr val="000000"/>
                </a:solidFill>
              </a:rPr>
              <a:t>Signaler tout signe d’infection</a:t>
            </a:r>
          </a:p>
          <a:p>
            <a:pPr marL="0" lvl="0" indent="0">
              <a:lnSpc>
                <a:spcPct val="100000"/>
              </a:lnSpc>
              <a:buNone/>
            </a:pPr>
            <a:endParaRPr lang="fr-FR" altLang="fr-FR" sz="1800" dirty="0"/>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8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800" b="1" dirty="0">
              <a:solidFill>
                <a:srgbClr val="000000"/>
              </a:solidFill>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rgbClr val="FF0000"/>
              </a:solidFill>
              <a:effectLst/>
              <a:latin typeface="Arial" panose="020B0604020202020204" pitchFamily="34" charset="0"/>
            </a:endParaRPr>
          </a:p>
        </p:txBody>
      </p:sp>
      <p:sp>
        <p:nvSpPr>
          <p:cNvPr id="3" name="Rectangle 1">
            <a:extLst>
              <a:ext uri="{FF2B5EF4-FFF2-40B4-BE49-F238E27FC236}">
                <a16:creationId xmlns:a16="http://schemas.microsoft.com/office/drawing/2014/main" xmlns="" id="{F157997B-056E-28FA-1808-7E203BA0B005}"/>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8" name="Rectangle 2">
            <a:extLst>
              <a:ext uri="{FF2B5EF4-FFF2-40B4-BE49-F238E27FC236}">
                <a16:creationId xmlns:a16="http://schemas.microsoft.com/office/drawing/2014/main" xmlns="" id="{D182E258-372C-B51E-F08A-9E666E675DB8}"/>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1591630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D8E40D1-1088-AB46-EBFB-5304AB35447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DFF96062-9CC2-76F8-C69E-43BC3A106F29}"/>
              </a:ext>
            </a:extLst>
          </p:cNvPr>
          <p:cNvSpPr>
            <a:spLocks noGrp="1" noChangeArrowheads="1"/>
          </p:cNvSpPr>
          <p:nvPr>
            <p:ph type="title"/>
          </p:nvPr>
        </p:nvSpPr>
        <p:spPr bwMode="auto">
          <a:xfrm>
            <a:off x="819150" y="857871"/>
            <a:ext cx="5790514"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1" i="0" u="none" strike="noStrike" cap="none" normalizeH="0" baseline="0" dirty="0">
                <a:ln>
                  <a:noFill/>
                </a:ln>
                <a:solidFill>
                  <a:srgbClr val="000000"/>
                </a:solidFill>
                <a:effectLst/>
                <a:latin typeface="Arial" panose="020B0604020202020204" pitchFamily="34" charset="0"/>
              </a:rPr>
              <a:t>Check-list hygiène (à afficher en cabinet/officine)</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Espace réservé du numéro de diapositive 4">
            <a:extLst>
              <a:ext uri="{FF2B5EF4-FFF2-40B4-BE49-F238E27FC236}">
                <a16:creationId xmlns:a16="http://schemas.microsoft.com/office/drawing/2014/main" xmlns="" id="{D46FE826-8780-E9AA-6F3A-245D696F2C9E}"/>
              </a:ext>
            </a:extLst>
          </p:cNvPr>
          <p:cNvSpPr>
            <a:spLocks noGrp="1"/>
          </p:cNvSpPr>
          <p:nvPr>
            <p:ph type="sldNum" sz="quarter" idx="11"/>
          </p:nvPr>
        </p:nvSpPr>
        <p:spPr/>
        <p:txBody>
          <a:bodyPr/>
          <a:lstStyle/>
          <a:p>
            <a:pPr>
              <a:defRPr/>
            </a:pPr>
            <a:fld id="{FA3E08B6-E9BE-D942-B2DA-2F979D281752}" type="slidenum">
              <a:rPr lang="fr-FR" smtClean="0"/>
              <a:pPr>
                <a:defRPr/>
              </a:pPr>
              <a:t>28</a:t>
            </a:fld>
            <a:endParaRPr lang="fr-FR" dirty="0"/>
          </a:p>
        </p:txBody>
      </p:sp>
      <p:sp>
        <p:nvSpPr>
          <p:cNvPr id="10" name="ZoneTexte 9">
            <a:extLst>
              <a:ext uri="{FF2B5EF4-FFF2-40B4-BE49-F238E27FC236}">
                <a16:creationId xmlns:a16="http://schemas.microsoft.com/office/drawing/2014/main" xmlns="" id="{070D820A-8321-E2A7-6B13-D1E6F062FB3B}"/>
              </a:ext>
            </a:extLst>
          </p:cNvPr>
          <p:cNvSpPr txBox="1"/>
          <p:nvPr/>
        </p:nvSpPr>
        <p:spPr>
          <a:xfrm>
            <a:off x="4958663" y="2221553"/>
            <a:ext cx="4000606" cy="424731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 Lavage des mains avant/après chaque soin.</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 Désinfection du matériel entre chaque patient.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 Utilisation de matériel à usage unique.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 Jet des déchets dans les bons contenants (DASRI).</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 Signalement des signes d’infection.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6" name="Espace réservé du contenu 5" descr="Une image contenant texte, capture d’écran, dessin humoristique, conception&#10;&#10;Le contenu généré par l’IA peut être incorrect.">
            <a:extLst>
              <a:ext uri="{FF2B5EF4-FFF2-40B4-BE49-F238E27FC236}">
                <a16:creationId xmlns:a16="http://schemas.microsoft.com/office/drawing/2014/main" xmlns="" id="{EA706EBA-2B78-A279-8DCC-148E0091CDC5}"/>
              </a:ext>
            </a:extLst>
          </p:cNvPr>
          <p:cNvPicPr>
            <a:picLocks noGrp="1" noChangeAspect="1"/>
          </p:cNvPicPr>
          <p:nvPr>
            <p:ph sz="half" idx="1"/>
          </p:nvPr>
        </p:nvPicPr>
        <p:blipFill>
          <a:blip r:embed="rId2">
            <a:extLst>
              <a:ext uri="{837473B0-CC2E-450A-ABE3-18F120FF3D39}">
                <a1611:picAttrSrcUrl xmlns:a1611="http://schemas.microsoft.com/office/drawing/2016/11/main" xmlns="" r:id="rId3"/>
              </a:ext>
            </a:extLst>
          </a:blip>
          <a:stretch>
            <a:fillRect/>
          </a:stretch>
        </p:blipFill>
        <p:spPr>
          <a:xfrm>
            <a:off x="15470" y="1227203"/>
            <a:ext cx="3997866" cy="5630797"/>
          </a:xfrm>
          <a:prstGeom prst="rect">
            <a:avLst/>
          </a:prstGeom>
        </p:spPr>
      </p:pic>
    </p:spTree>
    <p:extLst>
      <p:ext uri="{BB962C8B-B14F-4D97-AF65-F5344CB8AC3E}">
        <p14:creationId xmlns:p14="http://schemas.microsoft.com/office/powerpoint/2010/main" xmlns="" val="1238185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Espace réservé du contenu 1">
            <a:extLst>
              <a:ext uri="{FF2B5EF4-FFF2-40B4-BE49-F238E27FC236}">
                <a16:creationId xmlns:a16="http://schemas.microsoft.com/office/drawing/2014/main" xmlns="" id="{98610BF4-3890-D087-BEF1-5F8FF50C7846}"/>
              </a:ext>
            </a:extLst>
          </p:cNvPr>
          <p:cNvSpPr>
            <a:spLocks noGrp="1"/>
          </p:cNvSpPr>
          <p:nvPr>
            <p:ph sz="half" idx="1"/>
          </p:nvPr>
        </p:nvSpPr>
        <p:spPr>
          <a:xfrm>
            <a:off x="457201" y="1600201"/>
            <a:ext cx="6264875" cy="4442253"/>
          </a:xfrm>
        </p:spPr>
        <p:txBody>
          <a:bodyPr vert="horz" lIns="91440" tIns="45720" rIns="91440" bIns="45720" rtlCol="0">
            <a:normAutofit fontScale="92500" lnSpcReduction="20000"/>
          </a:bodyPr>
          <a:lstStyle/>
          <a:p>
            <a:pPr marL="0" indent="0">
              <a:buNone/>
            </a:pPr>
            <a:r>
              <a:rPr lang="en-US" sz="1800" b="1" i="0" u="none" strike="noStrike" dirty="0">
                <a:effectLst/>
              </a:rPr>
              <a:t> </a:t>
            </a:r>
            <a:r>
              <a:rPr lang="en-US" sz="2200" b="1" i="0" u="none" strike="noStrike" dirty="0" err="1">
                <a:effectLst/>
              </a:rPr>
              <a:t>Déchets</a:t>
            </a:r>
            <a:r>
              <a:rPr lang="en-US" sz="2200" b="1" i="0" u="none" strike="noStrike" dirty="0">
                <a:effectLst/>
              </a:rPr>
              <a:t> </a:t>
            </a:r>
            <a:r>
              <a:rPr lang="en-US" sz="2200" b="1" i="0" u="none" strike="noStrike" dirty="0" err="1">
                <a:effectLst/>
              </a:rPr>
              <a:t>d’Activités</a:t>
            </a:r>
            <a:r>
              <a:rPr lang="en-US" sz="2200" b="1" i="0" u="none" strike="noStrike" dirty="0">
                <a:effectLst/>
              </a:rPr>
              <a:t> de </a:t>
            </a:r>
            <a:r>
              <a:rPr lang="en-US" sz="2200" b="1" i="0" u="none" strike="noStrike" dirty="0" err="1">
                <a:effectLst/>
              </a:rPr>
              <a:t>Soins</a:t>
            </a:r>
            <a:r>
              <a:rPr lang="en-US" sz="2200" b="1" i="0" u="none" strike="noStrike" dirty="0">
                <a:effectLst/>
              </a:rPr>
              <a:t> à </a:t>
            </a:r>
            <a:r>
              <a:rPr lang="en-US" sz="2200" b="1" i="0" u="none" strike="noStrike" dirty="0" err="1">
                <a:effectLst/>
              </a:rPr>
              <a:t>Risques</a:t>
            </a:r>
            <a:r>
              <a:rPr lang="en-US" sz="2200" b="1" i="0" u="none" strike="noStrike" dirty="0">
                <a:effectLst/>
              </a:rPr>
              <a:t> </a:t>
            </a:r>
            <a:r>
              <a:rPr lang="en-US" sz="2200" b="1" i="0" u="none" strike="noStrike" dirty="0" err="1">
                <a:effectLst/>
              </a:rPr>
              <a:t>Infectieux</a:t>
            </a:r>
            <a:r>
              <a:rPr lang="en-US" sz="2200" b="1" i="0" u="none" strike="noStrike" dirty="0">
                <a:effectLst/>
              </a:rPr>
              <a:t> (DASRI)</a:t>
            </a:r>
          </a:p>
          <a:p>
            <a:pPr marL="0" indent="0">
              <a:buNone/>
            </a:pPr>
            <a:r>
              <a:rPr lang="en-US" sz="1800" b="0" i="0" u="none" strike="noStrike" dirty="0">
                <a:effectLst/>
              </a:rPr>
              <a:t>Ce </a:t>
            </a:r>
            <a:r>
              <a:rPr lang="en-US" sz="1800" b="0" i="0" u="none" strike="noStrike" dirty="0" err="1">
                <a:effectLst/>
              </a:rPr>
              <a:t>sont</a:t>
            </a:r>
            <a:r>
              <a:rPr lang="en-US" sz="1800" b="0" i="0" u="none" strike="noStrike" dirty="0">
                <a:effectLst/>
              </a:rPr>
              <a:t> les </a:t>
            </a:r>
            <a:r>
              <a:rPr lang="en-US" sz="1800" b="0" i="0" u="none" strike="noStrike" dirty="0" err="1">
                <a:effectLst/>
              </a:rPr>
              <a:t>déchets</a:t>
            </a:r>
            <a:r>
              <a:rPr lang="en-US" sz="1800" b="0" i="0" u="none" strike="noStrike" dirty="0">
                <a:effectLst/>
              </a:rPr>
              <a:t> qui </a:t>
            </a:r>
            <a:r>
              <a:rPr lang="en-US" sz="1800" b="0" i="0" u="none" strike="noStrike" dirty="0" err="1">
                <a:effectLst/>
              </a:rPr>
              <a:t>présentent</a:t>
            </a:r>
            <a:r>
              <a:rPr lang="en-US" sz="1800" b="0" i="0" u="none" strike="noStrike" dirty="0">
                <a:effectLst/>
              </a:rPr>
              <a:t> un </a:t>
            </a:r>
            <a:r>
              <a:rPr lang="en-US" sz="1800" b="0" i="0" u="none" strike="noStrike" dirty="0" err="1">
                <a:effectLst/>
              </a:rPr>
              <a:t>risque</a:t>
            </a:r>
            <a:r>
              <a:rPr lang="en-US" sz="1800" b="0" i="0" u="none" strike="noStrike" dirty="0">
                <a:effectLst/>
              </a:rPr>
              <a:t> </a:t>
            </a:r>
            <a:r>
              <a:rPr lang="en-US" sz="1800" b="0" i="0" u="none" strike="noStrike" dirty="0" err="1">
                <a:effectLst/>
              </a:rPr>
              <a:t>infectieux</a:t>
            </a:r>
            <a:r>
              <a:rPr lang="en-US" sz="1800" b="0" i="0" u="none" strike="noStrike" dirty="0">
                <a:effectLst/>
              </a:rPr>
              <a:t>, </a:t>
            </a:r>
            <a:r>
              <a:rPr lang="en-US" sz="1800" b="0" i="0" u="none" strike="noStrike" dirty="0" err="1">
                <a:effectLst/>
              </a:rPr>
              <a:t>chimique</a:t>
            </a:r>
            <a:r>
              <a:rPr lang="en-US" sz="1800" b="0" i="0" u="none" strike="noStrike" dirty="0">
                <a:effectLst/>
              </a:rPr>
              <a:t> </a:t>
            </a:r>
            <a:r>
              <a:rPr lang="en-US" sz="1800" b="0" i="0" u="none" strike="noStrike" dirty="0" err="1">
                <a:effectLst/>
              </a:rPr>
              <a:t>ou</a:t>
            </a:r>
            <a:r>
              <a:rPr lang="en-US" sz="1800" b="0" i="0" u="none" strike="noStrike" dirty="0">
                <a:effectLst/>
              </a:rPr>
              <a:t> </a:t>
            </a:r>
            <a:r>
              <a:rPr lang="en-US" sz="1800" b="0" i="0" u="none" strike="noStrike" dirty="0" err="1">
                <a:effectLst/>
              </a:rPr>
              <a:t>toxique</a:t>
            </a:r>
            <a:r>
              <a:rPr lang="en-US" sz="1800" b="0" i="0" u="none" strike="noStrike" dirty="0">
                <a:effectLst/>
              </a:rPr>
              <a:t>. </a:t>
            </a:r>
            <a:r>
              <a:rPr lang="en-US" sz="1800" b="0" i="0" u="none" strike="noStrike" dirty="0" err="1">
                <a:effectLst/>
              </a:rPr>
              <a:t>Ils</a:t>
            </a:r>
            <a:r>
              <a:rPr lang="en-US" sz="1800" b="0" i="0" u="none" strike="noStrike" dirty="0">
                <a:effectLst/>
              </a:rPr>
              <a:t> </a:t>
            </a:r>
            <a:r>
              <a:rPr lang="en-US" sz="1800" b="0" i="0" u="none" strike="noStrike" dirty="0" err="1">
                <a:effectLst/>
              </a:rPr>
              <a:t>doivent</a:t>
            </a:r>
            <a:r>
              <a:rPr lang="en-US" sz="1800" b="0" i="0" u="none" strike="noStrike" dirty="0">
                <a:effectLst/>
              </a:rPr>
              <a:t> </a:t>
            </a:r>
            <a:r>
              <a:rPr lang="en-US" sz="1800" b="0" i="0" u="none" strike="noStrike" dirty="0" err="1">
                <a:effectLst/>
              </a:rPr>
              <a:t>être</a:t>
            </a:r>
            <a:r>
              <a:rPr lang="en-US" sz="1800" b="0" i="0" u="none" strike="noStrike" dirty="0">
                <a:effectLst/>
              </a:rPr>
              <a:t> </a:t>
            </a:r>
            <a:r>
              <a:rPr lang="en-US" sz="1800" b="0" i="0" u="none" strike="noStrike" dirty="0" err="1">
                <a:effectLst/>
              </a:rPr>
              <a:t>collectés</a:t>
            </a:r>
            <a:r>
              <a:rPr lang="en-US" sz="1800" b="0" i="0" u="none" strike="noStrike" dirty="0">
                <a:effectLst/>
              </a:rPr>
              <a:t> et </a:t>
            </a:r>
            <a:r>
              <a:rPr lang="en-US" sz="1800" b="0" i="0" u="none" strike="noStrike" dirty="0" err="1">
                <a:effectLst/>
              </a:rPr>
              <a:t>éliminés</a:t>
            </a:r>
            <a:r>
              <a:rPr lang="en-US" sz="1800" b="0" i="0" u="none" strike="noStrike" dirty="0">
                <a:effectLst/>
              </a:rPr>
              <a:t> </a:t>
            </a:r>
            <a:r>
              <a:rPr lang="en-US" sz="1800" b="0" i="0" u="none" strike="noStrike" dirty="0" err="1">
                <a:effectLst/>
              </a:rPr>
              <a:t>selon</a:t>
            </a:r>
            <a:r>
              <a:rPr lang="en-US" sz="1800" b="0" i="0" u="none" strike="noStrike" dirty="0">
                <a:effectLst/>
              </a:rPr>
              <a:t> </a:t>
            </a:r>
            <a:r>
              <a:rPr lang="en-US" sz="1800" b="0" i="0" u="none" strike="noStrike" dirty="0" err="1">
                <a:effectLst/>
              </a:rPr>
              <a:t>une</a:t>
            </a:r>
            <a:r>
              <a:rPr lang="en-US" sz="1800" b="0" i="0" u="none" strike="noStrike" dirty="0">
                <a:effectLst/>
              </a:rPr>
              <a:t> </a:t>
            </a:r>
            <a:r>
              <a:rPr lang="en-US" sz="1800" b="0" i="0" u="none" strike="noStrike" dirty="0" err="1">
                <a:effectLst/>
              </a:rPr>
              <a:t>filière</a:t>
            </a:r>
            <a:r>
              <a:rPr lang="en-US" sz="1800" b="0" i="0" u="none" strike="noStrike" dirty="0">
                <a:effectLst/>
              </a:rPr>
              <a:t> </a:t>
            </a:r>
            <a:r>
              <a:rPr lang="en-US" sz="1800" b="0" i="0" u="none" strike="noStrike" dirty="0" err="1">
                <a:effectLst/>
              </a:rPr>
              <a:t>spécifique</a:t>
            </a:r>
            <a:r>
              <a:rPr lang="en-US" sz="1800" b="0" i="0" u="none" strike="noStrike" dirty="0">
                <a:effectLst/>
              </a:rPr>
              <a:t>.</a:t>
            </a:r>
          </a:p>
          <a:p>
            <a:endParaRPr lang="en-US" sz="1800" b="0" i="0" u="none" strike="noStrike" dirty="0">
              <a:effectLst/>
            </a:endParaRPr>
          </a:p>
          <a:p>
            <a:pPr marL="0" indent="0">
              <a:buNone/>
            </a:pPr>
            <a:r>
              <a:rPr lang="en-US" sz="1800" b="0" i="0" u="none" strike="noStrike" dirty="0">
                <a:effectLst/>
              </a:rPr>
              <a:t>✅ </a:t>
            </a:r>
            <a:r>
              <a:rPr lang="en-US" sz="1800" b="1" i="0" u="none" strike="noStrike" dirty="0" err="1">
                <a:effectLst/>
              </a:rPr>
              <a:t>Exemples</a:t>
            </a:r>
            <a:r>
              <a:rPr lang="en-US" sz="1800" b="0" i="0" u="none" strike="noStrike" dirty="0">
                <a:effectLst/>
              </a:rPr>
              <a:t> :</a:t>
            </a:r>
          </a:p>
          <a:p>
            <a:pPr>
              <a:buFont typeface="Wingdings" pitchFamily="2" charset="2"/>
              <a:buChar char="Ø"/>
            </a:pPr>
            <a:r>
              <a:rPr lang="en-US" sz="1800" b="0" i="0" u="none" strike="noStrike" dirty="0">
                <a:effectLst/>
              </a:rPr>
              <a:t>Aiguilles, </a:t>
            </a:r>
            <a:r>
              <a:rPr lang="en-US" sz="1800" b="0" i="0" u="none" strike="noStrike" dirty="0" err="1">
                <a:effectLst/>
              </a:rPr>
              <a:t>seringues</a:t>
            </a:r>
            <a:r>
              <a:rPr lang="en-US" sz="1800" b="0" i="0" u="none" strike="noStrike" dirty="0">
                <a:effectLst/>
              </a:rPr>
              <a:t>, lames de </a:t>
            </a:r>
            <a:r>
              <a:rPr lang="en-US" sz="1800" b="0" i="0" u="none" strike="noStrike" dirty="0" err="1">
                <a:effectLst/>
              </a:rPr>
              <a:t>bistouri</a:t>
            </a:r>
            <a:r>
              <a:rPr lang="en-US" sz="1800" b="0" i="0" u="none" strike="noStrike" dirty="0">
                <a:effectLst/>
              </a:rPr>
              <a:t> (matériel piquant/</a:t>
            </a:r>
            <a:r>
              <a:rPr lang="en-US" sz="1800" b="0" i="0" u="none" strike="noStrike" dirty="0" err="1">
                <a:effectLst/>
              </a:rPr>
              <a:t>tranchant</a:t>
            </a:r>
            <a:r>
              <a:rPr lang="en-US" sz="1800" b="0" i="0" u="none" strike="noStrike" dirty="0">
                <a:effectLst/>
              </a:rPr>
              <a:t>).</a:t>
            </a:r>
          </a:p>
          <a:p>
            <a:pPr>
              <a:buFont typeface="Wingdings" pitchFamily="2" charset="2"/>
              <a:buChar char="Ø"/>
            </a:pPr>
            <a:r>
              <a:rPr lang="en-US" sz="1800" b="0" i="0" u="none" strike="noStrike" dirty="0">
                <a:effectLst/>
              </a:rPr>
              <a:t>Compresses </a:t>
            </a:r>
            <a:r>
              <a:rPr lang="en-US" sz="1800" b="0" i="0" u="none" strike="noStrike" dirty="0" err="1">
                <a:effectLst/>
              </a:rPr>
              <a:t>souillées</a:t>
            </a:r>
            <a:r>
              <a:rPr lang="en-US" sz="1800" b="0" i="0" u="none" strike="noStrike" dirty="0">
                <a:effectLst/>
              </a:rPr>
              <a:t> de sang </a:t>
            </a:r>
            <a:r>
              <a:rPr lang="en-US" sz="1800" b="0" i="0" u="none" strike="noStrike" dirty="0" err="1">
                <a:effectLst/>
              </a:rPr>
              <a:t>ou</a:t>
            </a:r>
            <a:r>
              <a:rPr lang="en-US" sz="1800" b="0" i="0" u="none" strike="noStrike" dirty="0">
                <a:effectLst/>
              </a:rPr>
              <a:t> de </a:t>
            </a:r>
            <a:r>
              <a:rPr lang="en-US" sz="1800" b="0" i="0" u="none" strike="noStrike" dirty="0" err="1">
                <a:effectLst/>
              </a:rPr>
              <a:t>liquide</a:t>
            </a:r>
            <a:r>
              <a:rPr lang="en-US" sz="1800" b="0" i="0" u="none" strike="noStrike" dirty="0">
                <a:effectLst/>
              </a:rPr>
              <a:t> </a:t>
            </a:r>
            <a:r>
              <a:rPr lang="en-US" sz="1800" b="0" i="0" u="none" strike="noStrike" dirty="0" err="1">
                <a:effectLst/>
              </a:rPr>
              <a:t>biologique</a:t>
            </a:r>
            <a:r>
              <a:rPr lang="en-US" sz="1800" b="0" i="0" u="none" strike="noStrike" dirty="0">
                <a:effectLst/>
              </a:rPr>
              <a:t>.</a:t>
            </a:r>
          </a:p>
          <a:p>
            <a:pPr>
              <a:buFont typeface="Wingdings" pitchFamily="2" charset="2"/>
              <a:buChar char="Ø"/>
            </a:pPr>
            <a:r>
              <a:rPr lang="en-US" sz="1800" b="0" i="0" u="none" strike="noStrike" dirty="0" err="1">
                <a:effectLst/>
              </a:rPr>
              <a:t>Préservatifs</a:t>
            </a:r>
            <a:r>
              <a:rPr lang="en-US" sz="1800" b="0" i="0" u="none" strike="noStrike" dirty="0">
                <a:effectLst/>
              </a:rPr>
              <a:t> </a:t>
            </a:r>
            <a:r>
              <a:rPr lang="en-US" sz="1800" b="0" i="0" u="none" strike="noStrike" dirty="0" err="1">
                <a:effectLst/>
              </a:rPr>
              <a:t>utilisés</a:t>
            </a:r>
            <a:r>
              <a:rPr lang="en-US" sz="1800" b="0" i="0" u="none" strike="noStrike" dirty="0">
                <a:effectLst/>
              </a:rPr>
              <a:t> pour les examens </a:t>
            </a:r>
            <a:r>
              <a:rPr lang="en-US" sz="1800" b="0" i="0" u="none" strike="noStrike" dirty="0" err="1">
                <a:effectLst/>
              </a:rPr>
              <a:t>gynécologiques</a:t>
            </a:r>
            <a:r>
              <a:rPr lang="en-US" sz="1800" b="0" i="0" u="none" strike="noStrike" dirty="0">
                <a:effectLst/>
              </a:rPr>
              <a:t>.</a:t>
            </a:r>
          </a:p>
          <a:p>
            <a:pPr marL="0" indent="0">
              <a:buNone/>
            </a:pPr>
            <a:r>
              <a:rPr lang="en-US" sz="1800" b="0" i="0" u="none" strike="noStrike" dirty="0">
                <a:effectLst/>
              </a:rPr>
              <a:t/>
            </a:r>
            <a:br>
              <a:rPr lang="en-US" sz="1800" b="0" i="0" u="none" strike="noStrike" dirty="0">
                <a:effectLst/>
              </a:rPr>
            </a:br>
            <a:endParaRPr lang="en-US" sz="1800" b="0" i="0" u="none" strike="noStrike" dirty="0">
              <a:effectLst/>
            </a:endParaRPr>
          </a:p>
          <a:p>
            <a:pPr marL="0" indent="0">
              <a:buNone/>
            </a:pPr>
            <a:r>
              <a:rPr lang="en-US" sz="1800" b="0" i="0" u="none" strike="noStrike" dirty="0">
                <a:effectLst/>
              </a:rPr>
              <a:t>🚮 </a:t>
            </a:r>
            <a:r>
              <a:rPr lang="en-US" sz="1800" b="1" i="0" u="none" strike="noStrike" dirty="0" err="1">
                <a:effectLst/>
              </a:rPr>
              <a:t>Élimination</a:t>
            </a:r>
            <a:r>
              <a:rPr lang="en-US" sz="1800" b="0" i="0" u="none" strike="noStrike" dirty="0">
                <a:effectLst/>
              </a:rPr>
              <a:t> :</a:t>
            </a:r>
          </a:p>
          <a:p>
            <a:pPr>
              <a:buFont typeface="Wingdings" pitchFamily="2" charset="2"/>
              <a:buChar char="Ø"/>
            </a:pPr>
            <a:r>
              <a:rPr lang="en-US" sz="1800" b="0" i="0" u="none" strike="noStrike" dirty="0" err="1">
                <a:effectLst/>
              </a:rPr>
              <a:t>Contenants</a:t>
            </a:r>
            <a:r>
              <a:rPr lang="en-US" sz="1800" b="0" i="0" u="none" strike="noStrike" dirty="0">
                <a:effectLst/>
              </a:rPr>
              <a:t> </a:t>
            </a:r>
            <a:r>
              <a:rPr lang="en-US" sz="1800" b="0" i="0" u="none" strike="noStrike" dirty="0" err="1">
                <a:effectLst/>
              </a:rPr>
              <a:t>spécifiques</a:t>
            </a:r>
            <a:r>
              <a:rPr lang="en-US" sz="1800" b="0" i="0" u="none" strike="noStrike" dirty="0">
                <a:effectLst/>
              </a:rPr>
              <a:t> jaunes (</a:t>
            </a:r>
            <a:r>
              <a:rPr lang="en-US" sz="1800" b="0" i="0" u="none" strike="noStrike" dirty="0" err="1">
                <a:effectLst/>
              </a:rPr>
              <a:t>rigides</a:t>
            </a:r>
            <a:r>
              <a:rPr lang="en-US" sz="1800" b="0" i="0" u="none" strike="noStrike" dirty="0">
                <a:effectLst/>
              </a:rPr>
              <a:t> et </a:t>
            </a:r>
            <a:r>
              <a:rPr lang="en-US" sz="1800" b="0" i="0" u="none" strike="noStrike" dirty="0" err="1">
                <a:effectLst/>
              </a:rPr>
              <a:t>homologués</a:t>
            </a:r>
            <a:r>
              <a:rPr lang="en-US" sz="1800" b="0" i="0" u="none" strike="noStrike" dirty="0">
                <a:effectLst/>
              </a:rPr>
              <a:t>).</a:t>
            </a:r>
          </a:p>
          <a:p>
            <a:pPr>
              <a:buFont typeface="Wingdings" pitchFamily="2" charset="2"/>
              <a:buChar char="Ø"/>
            </a:pPr>
            <a:r>
              <a:rPr lang="en-US" sz="1800" b="0" i="0" u="none" strike="noStrike" dirty="0" err="1">
                <a:effectLst/>
              </a:rPr>
              <a:t>Collecte</a:t>
            </a:r>
            <a:r>
              <a:rPr lang="en-US" sz="1800" b="0" i="0" u="none" strike="noStrike" dirty="0">
                <a:effectLst/>
              </a:rPr>
              <a:t> par un </a:t>
            </a:r>
            <a:r>
              <a:rPr lang="en-US" sz="1800" b="0" i="0" u="none" strike="noStrike" dirty="0" err="1">
                <a:effectLst/>
              </a:rPr>
              <a:t>prestataire</a:t>
            </a:r>
            <a:r>
              <a:rPr lang="en-US" sz="1800" b="0" i="0" u="none" strike="noStrike" dirty="0">
                <a:effectLst/>
              </a:rPr>
              <a:t> </a:t>
            </a:r>
            <a:r>
              <a:rPr lang="en-US" sz="1800" b="0" i="0" u="none" strike="noStrike" dirty="0" err="1">
                <a:effectLst/>
              </a:rPr>
              <a:t>agréé</a:t>
            </a:r>
            <a:r>
              <a:rPr lang="en-US" sz="1800" b="0" i="0" u="none" strike="noStrike" dirty="0">
                <a:effectLst/>
              </a:rPr>
              <a:t> </a:t>
            </a:r>
            <a:r>
              <a:rPr lang="en-US" sz="1800" b="0" i="0" u="none" strike="noStrike" dirty="0" err="1">
                <a:effectLst/>
              </a:rPr>
              <a:t>ou</a:t>
            </a:r>
            <a:r>
              <a:rPr lang="en-US" sz="1800" b="0" i="0" u="none" strike="noStrike" dirty="0">
                <a:effectLst/>
              </a:rPr>
              <a:t> </a:t>
            </a:r>
            <a:r>
              <a:rPr lang="en-US" sz="1800" b="0" i="0" u="none" strike="noStrike" dirty="0" err="1">
                <a:effectLst/>
              </a:rPr>
              <a:t>dépôt</a:t>
            </a:r>
            <a:r>
              <a:rPr lang="en-US" sz="1800" b="0" i="0" u="none" strike="noStrike" dirty="0">
                <a:effectLst/>
              </a:rPr>
              <a:t> </a:t>
            </a:r>
            <a:r>
              <a:rPr lang="en-US" sz="1800" b="0" i="0" u="none" strike="noStrike" dirty="0" err="1">
                <a:effectLst/>
              </a:rPr>
              <a:t>en</a:t>
            </a:r>
            <a:r>
              <a:rPr lang="en-US" sz="1800" b="0" i="0" u="none" strike="noStrike" dirty="0">
                <a:effectLst/>
              </a:rPr>
              <a:t> </a:t>
            </a:r>
            <a:r>
              <a:rPr lang="en-US" sz="1800" b="0" i="0" u="none" strike="noStrike" dirty="0" err="1">
                <a:effectLst/>
              </a:rPr>
              <a:t>pharmacie</a:t>
            </a:r>
            <a:r>
              <a:rPr lang="en-US" sz="1800" b="0" i="0" u="none" strike="noStrike" dirty="0">
                <a:effectLst/>
              </a:rPr>
              <a:t> pour les </a:t>
            </a:r>
            <a:r>
              <a:rPr lang="en-US" sz="1800" b="0" i="0" u="none" strike="noStrike" dirty="0" err="1">
                <a:effectLst/>
              </a:rPr>
              <a:t>particuliers</a:t>
            </a:r>
            <a:r>
              <a:rPr lang="en-US" sz="1800" b="0" i="0" u="none" strike="noStrike" dirty="0">
                <a:effectLst/>
              </a:rPr>
              <a:t> (ex. : </a:t>
            </a:r>
            <a:r>
              <a:rPr lang="en-US" sz="1800" b="0" i="0" u="none" strike="noStrike" dirty="0" err="1">
                <a:effectLst/>
              </a:rPr>
              <a:t>boîte</a:t>
            </a:r>
            <a:r>
              <a:rPr lang="en-US" sz="1800" b="0" i="0" u="none" strike="noStrike" dirty="0">
                <a:effectLst/>
              </a:rPr>
              <a:t> à aiguilles).</a:t>
            </a:r>
          </a:p>
          <a:p>
            <a:endParaRPr lang="en-US" sz="1300" dirty="0"/>
          </a:p>
        </p:txBody>
      </p:sp>
      <p:pic>
        <p:nvPicPr>
          <p:cNvPr id="2" name="Image 1" descr="Une image contenant texte&#10;&#10;Description générée automatiquement">
            <a:extLst>
              <a:ext uri="{FF2B5EF4-FFF2-40B4-BE49-F238E27FC236}">
                <a16:creationId xmlns:a16="http://schemas.microsoft.com/office/drawing/2014/main" xmlns="" id="{BC45CEFC-5ACE-D6AC-5623-996C87B1ADA8}"/>
              </a:ext>
            </a:extLst>
          </p:cNvPr>
          <p:cNvPicPr>
            <a:picLocks noChangeAspect="1"/>
          </p:cNvPicPr>
          <p:nvPr/>
        </p:nvPicPr>
        <p:blipFill>
          <a:blip r:embed="rId2"/>
          <a:stretch>
            <a:fillRect/>
          </a:stretch>
        </p:blipFill>
        <p:spPr>
          <a:xfrm rot="5400000">
            <a:off x="6556485" y="2302564"/>
            <a:ext cx="2830062" cy="2122546"/>
          </a:xfrm>
          <a:prstGeom prst="rect">
            <a:avLst/>
          </a:prstGeom>
          <a:noFill/>
        </p:spPr>
      </p:pic>
      <p:sp>
        <p:nvSpPr>
          <p:cNvPr id="3" name="Titre 2">
            <a:extLst>
              <a:ext uri="{FF2B5EF4-FFF2-40B4-BE49-F238E27FC236}">
                <a16:creationId xmlns:a16="http://schemas.microsoft.com/office/drawing/2014/main" xmlns="" id="{8CCA5705-8CC3-86F8-73FA-4C76FD069A7E}"/>
              </a:ext>
            </a:extLst>
          </p:cNvPr>
          <p:cNvSpPr>
            <a:spLocks noGrp="1"/>
          </p:cNvSpPr>
          <p:nvPr>
            <p:ph type="title"/>
          </p:nvPr>
        </p:nvSpPr>
        <p:spPr>
          <a:xfrm>
            <a:off x="795529" y="356371"/>
            <a:ext cx="7886700" cy="750930"/>
          </a:xfrm>
        </p:spPr>
        <p:txBody>
          <a:bodyPr vert="horz" lIns="91440" tIns="45720" rIns="91440" bIns="45720" rtlCol="0" anchor="t">
            <a:normAutofit fontScale="90000"/>
          </a:bodyPr>
          <a:lstStyle/>
          <a:p>
            <a:r>
              <a:rPr lang="en-US" sz="3200" b="1" i="0" u="none" strike="noStrike" kern="1200" dirty="0">
                <a:effectLst/>
              </a:rPr>
              <a:t>Classification des </a:t>
            </a:r>
            <a:r>
              <a:rPr lang="en-US" sz="3200" b="1" i="0" u="none" strike="noStrike" kern="1200" dirty="0" err="1">
                <a:effectLst/>
              </a:rPr>
              <a:t>déchets</a:t>
            </a:r>
            <a:r>
              <a:rPr lang="en-US" sz="3200" b="1" i="0" u="none" strike="noStrike" kern="1200" dirty="0">
                <a:effectLst/>
              </a:rPr>
              <a:t> </a:t>
            </a:r>
            <a:r>
              <a:rPr lang="en-US" sz="3200" b="1" i="0" u="none" strike="noStrike" kern="1200" dirty="0" err="1">
                <a:effectLst/>
              </a:rPr>
              <a:t>médicaux</a:t>
            </a:r>
            <a:r>
              <a:rPr lang="en-US" sz="3200" b="1" i="0" u="none" strike="noStrike" kern="1200" dirty="0">
                <a:effectLst/>
              </a:rPr>
              <a:t> </a:t>
            </a:r>
            <a:r>
              <a:rPr lang="en-US" sz="3200" b="1" i="0" u="none" strike="noStrike" kern="1200" dirty="0" err="1">
                <a:effectLst/>
              </a:rPr>
              <a:t>en</a:t>
            </a:r>
            <a:r>
              <a:rPr lang="en-US" sz="3200" b="1" i="0" u="none" strike="noStrike" kern="1200" dirty="0">
                <a:effectLst/>
              </a:rPr>
              <a:t> </a:t>
            </a:r>
            <a:r>
              <a:rPr lang="en-US" sz="3200" b="1" i="0" u="none" strike="noStrike" kern="1200" dirty="0" err="1">
                <a:effectLst/>
              </a:rPr>
              <a:t>médecine</a:t>
            </a:r>
            <a:r>
              <a:rPr lang="en-US" sz="3200" b="1" i="0" u="none" strike="noStrike" kern="1200" dirty="0">
                <a:effectLst/>
              </a:rPr>
              <a:t> </a:t>
            </a:r>
            <a:r>
              <a:rPr lang="en-US" sz="3200" b="1" i="0" u="none" strike="noStrike" kern="1200" dirty="0" err="1">
                <a:effectLst/>
              </a:rPr>
              <a:t>générale</a:t>
            </a:r>
            <a:endParaRPr lang="en-US" sz="3200" b="1" kern="1200" dirty="0"/>
          </a:p>
        </p:txBody>
      </p:sp>
      <p:sp>
        <p:nvSpPr>
          <p:cNvPr id="4" name="Espace réservé du numéro de diapositive 3">
            <a:extLst>
              <a:ext uri="{FF2B5EF4-FFF2-40B4-BE49-F238E27FC236}">
                <a16:creationId xmlns:a16="http://schemas.microsoft.com/office/drawing/2014/main" xmlns="" id="{336286CD-3B87-09A8-79AA-FF5D3135270E}"/>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29</a:t>
            </a:fld>
            <a:endParaRPr lang="fr-FR"/>
          </a:p>
        </p:txBody>
      </p:sp>
    </p:spTree>
    <p:extLst>
      <p:ext uri="{BB962C8B-B14F-4D97-AF65-F5344CB8AC3E}">
        <p14:creationId xmlns:p14="http://schemas.microsoft.com/office/powerpoint/2010/main" xmlns="" val="3920005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pour une image  10" descr="Une image contenant personne, habits, Visage humain, homme&#10;&#10;Le contenu généré par l’IA peut être incorrect.">
            <a:extLst>
              <a:ext uri="{FF2B5EF4-FFF2-40B4-BE49-F238E27FC236}">
                <a16:creationId xmlns:a16="http://schemas.microsoft.com/office/drawing/2014/main" xmlns="" id="{603382ED-718D-4E66-F30B-4B72E5CA1D0A}"/>
              </a:ext>
            </a:extLst>
          </p:cNvPr>
          <p:cNvPicPr>
            <a:picLocks noGrp="1" noChangeAspect="1"/>
          </p:cNvPicPr>
          <p:nvPr>
            <p:ph type="pic" idx="10"/>
          </p:nvPr>
        </p:nvPicPr>
        <p:blipFill>
          <a:blip r:embed="rId2"/>
          <a:srcRect l="6598" r="6598"/>
          <a:stretch>
            <a:fillRect/>
          </a:stretch>
        </p:blipFill>
        <p:spPr>
          <a:xfrm>
            <a:off x="227428" y="1475061"/>
            <a:ext cx="1826117" cy="2287922"/>
          </a:xfrm>
        </p:spPr>
      </p:pic>
      <p:sp>
        <p:nvSpPr>
          <p:cNvPr id="4" name="Titre 3">
            <a:extLst>
              <a:ext uri="{FF2B5EF4-FFF2-40B4-BE49-F238E27FC236}">
                <a16:creationId xmlns:a16="http://schemas.microsoft.com/office/drawing/2014/main" xmlns="" id="{FC54E20B-6049-4D74-AE5B-494E68193AC8}"/>
              </a:ext>
            </a:extLst>
          </p:cNvPr>
          <p:cNvSpPr>
            <a:spLocks noGrp="1"/>
          </p:cNvSpPr>
          <p:nvPr>
            <p:ph type="title"/>
          </p:nvPr>
        </p:nvSpPr>
        <p:spPr>
          <a:xfrm>
            <a:off x="506627" y="823742"/>
            <a:ext cx="6720262" cy="511109"/>
          </a:xfrm>
        </p:spPr>
        <p:txBody>
          <a:bodyPr/>
          <a:lstStyle/>
          <a:p>
            <a:r>
              <a:rPr lang="fr-FR" b="1" dirty="0"/>
              <a:t>Présentateur:  Gaëtan GENTILE</a:t>
            </a:r>
          </a:p>
        </p:txBody>
      </p:sp>
      <p:sp>
        <p:nvSpPr>
          <p:cNvPr id="5" name="Espace réservé du texte 4">
            <a:extLst>
              <a:ext uri="{FF2B5EF4-FFF2-40B4-BE49-F238E27FC236}">
                <a16:creationId xmlns:a16="http://schemas.microsoft.com/office/drawing/2014/main" xmlns="" id="{ADA78559-85F2-42A8-89F9-E2D59816365B}"/>
              </a:ext>
            </a:extLst>
          </p:cNvPr>
          <p:cNvSpPr>
            <a:spLocks noGrp="1"/>
          </p:cNvSpPr>
          <p:nvPr>
            <p:ph type="body" sz="quarter" idx="13"/>
          </p:nvPr>
        </p:nvSpPr>
        <p:spPr>
          <a:xfrm>
            <a:off x="3600464" y="1179844"/>
            <a:ext cx="5192244" cy="706362"/>
          </a:xfrm>
        </p:spPr>
        <p:txBody>
          <a:bodyPr/>
          <a:lstStyle/>
          <a:p>
            <a:r>
              <a:rPr lang="fr-FR" dirty="0"/>
              <a:t>Professeur des universités en médecine générale</a:t>
            </a:r>
          </a:p>
        </p:txBody>
      </p:sp>
      <p:sp>
        <p:nvSpPr>
          <p:cNvPr id="6" name="Espace réservé du texte 5">
            <a:extLst>
              <a:ext uri="{FF2B5EF4-FFF2-40B4-BE49-F238E27FC236}">
                <a16:creationId xmlns:a16="http://schemas.microsoft.com/office/drawing/2014/main" xmlns="" id="{2894E791-E6B3-4BDD-998E-85275245AB0A}"/>
              </a:ext>
            </a:extLst>
          </p:cNvPr>
          <p:cNvSpPr>
            <a:spLocks noGrp="1"/>
          </p:cNvSpPr>
          <p:nvPr>
            <p:ph type="body" sz="quarter" idx="14"/>
          </p:nvPr>
        </p:nvSpPr>
        <p:spPr>
          <a:xfrm>
            <a:off x="4571338" y="3624350"/>
            <a:ext cx="4166887" cy="1543935"/>
          </a:xfrm>
        </p:spPr>
        <p:txBody>
          <a:bodyPr>
            <a:normAutofit/>
          </a:bodyPr>
          <a:lstStyle/>
          <a:p>
            <a:r>
              <a:rPr lang="fr-FR" sz="2000" dirty="0"/>
              <a:t>Pharmacovigilance, addictovigilance, mésusage, iatrogénie. Pathologies infectieuses. Médecine du Sport</a:t>
            </a:r>
          </a:p>
        </p:txBody>
      </p:sp>
      <p:sp>
        <p:nvSpPr>
          <p:cNvPr id="9" name="ZoneTexte 8">
            <a:extLst>
              <a:ext uri="{FF2B5EF4-FFF2-40B4-BE49-F238E27FC236}">
                <a16:creationId xmlns:a16="http://schemas.microsoft.com/office/drawing/2014/main" xmlns="" id="{34414972-620D-4086-BBBC-3093B0DD6906}"/>
              </a:ext>
            </a:extLst>
          </p:cNvPr>
          <p:cNvSpPr txBox="1"/>
          <p:nvPr/>
        </p:nvSpPr>
        <p:spPr>
          <a:xfrm>
            <a:off x="4625820" y="1766465"/>
            <a:ext cx="4166887" cy="369332"/>
          </a:xfrm>
          <a:prstGeom prst="rect">
            <a:avLst/>
          </a:prstGeom>
          <a:noFill/>
        </p:spPr>
        <p:txBody>
          <a:bodyPr wrap="square" rtlCol="0">
            <a:spAutoFit/>
          </a:bodyPr>
          <a:lstStyle/>
          <a:p>
            <a:r>
              <a:rPr lang="fr-FR" dirty="0">
                <a:solidFill>
                  <a:srgbClr val="00B0F0"/>
                </a:solidFill>
                <a:latin typeface="AMU Monument Grotesk" panose="020B0504040202060203" pitchFamily="34" charset="0"/>
                <a:hlinkClick r:id="rId3">
                  <a:extLst>
                    <a:ext uri="{A12FA001-AC4F-418D-AE19-62706E023703}">
                      <ahyp:hlinkClr xmlns:ahyp="http://schemas.microsoft.com/office/drawing/2018/hyperlinkcolor" xmlns="" val="tx"/>
                    </a:ext>
                  </a:extLst>
                </a:hlinkClick>
              </a:rPr>
              <a:t>gaetan.gentile@univ-amu.fr</a:t>
            </a:r>
            <a:r>
              <a:rPr lang="fr-FR" dirty="0">
                <a:solidFill>
                  <a:srgbClr val="00B0F0"/>
                </a:solidFill>
                <a:latin typeface="AMU Monument Grotesk" panose="020B0504040202060203" pitchFamily="34" charset="0"/>
              </a:rPr>
              <a:t> </a:t>
            </a:r>
          </a:p>
        </p:txBody>
      </p:sp>
      <p:sp>
        <p:nvSpPr>
          <p:cNvPr id="10" name="ZoneTexte 9">
            <a:extLst>
              <a:ext uri="{FF2B5EF4-FFF2-40B4-BE49-F238E27FC236}">
                <a16:creationId xmlns:a16="http://schemas.microsoft.com/office/drawing/2014/main" xmlns="" id="{53AADDCF-140C-8B3C-6CD5-D2F044D985F5}"/>
              </a:ext>
            </a:extLst>
          </p:cNvPr>
          <p:cNvSpPr txBox="1"/>
          <p:nvPr/>
        </p:nvSpPr>
        <p:spPr>
          <a:xfrm>
            <a:off x="4569167" y="4566287"/>
            <a:ext cx="2830455" cy="461665"/>
          </a:xfrm>
          <a:prstGeom prst="rect">
            <a:avLst/>
          </a:prstGeom>
          <a:noFill/>
        </p:spPr>
        <p:txBody>
          <a:bodyPr wrap="none" rtlCol="0">
            <a:spAutoFit/>
          </a:bodyPr>
          <a:lstStyle/>
          <a:p>
            <a:r>
              <a:rPr lang="fr-FR" sz="2400" dirty="0"/>
              <a:t>Axes de recherche : </a:t>
            </a:r>
          </a:p>
        </p:txBody>
      </p:sp>
      <p:sp>
        <p:nvSpPr>
          <p:cNvPr id="12" name="ZoneTexte 11">
            <a:extLst>
              <a:ext uri="{FF2B5EF4-FFF2-40B4-BE49-F238E27FC236}">
                <a16:creationId xmlns:a16="http://schemas.microsoft.com/office/drawing/2014/main" xmlns="" id="{E26222A6-FA58-4D5F-6C16-C312629A08F0}"/>
              </a:ext>
            </a:extLst>
          </p:cNvPr>
          <p:cNvSpPr txBox="1"/>
          <p:nvPr/>
        </p:nvSpPr>
        <p:spPr>
          <a:xfrm>
            <a:off x="4569167" y="4998687"/>
            <a:ext cx="4572000" cy="646331"/>
          </a:xfrm>
          <a:prstGeom prst="rect">
            <a:avLst/>
          </a:prstGeom>
          <a:noFill/>
        </p:spPr>
        <p:txBody>
          <a:bodyPr wrap="square">
            <a:spAutoFit/>
          </a:bodyPr>
          <a:lstStyle/>
          <a:p>
            <a:r>
              <a:rPr lang="fr-FR" sz="1800" b="0" i="0" u="none" strike="noStrike" dirty="0">
                <a:solidFill>
                  <a:srgbClr val="000000"/>
                </a:solidFill>
                <a:effectLst/>
                <a:latin typeface="Arial" panose="020B0604020202020204" pitchFamily="34" charset="0"/>
              </a:rPr>
              <a:t>Parcours de soins : multimorbidité, </a:t>
            </a:r>
            <a:r>
              <a:rPr lang="fr-FR" sz="1800" b="0" i="0" u="none" strike="noStrike" dirty="0" err="1">
                <a:solidFill>
                  <a:srgbClr val="000000"/>
                </a:solidFill>
                <a:effectLst/>
                <a:latin typeface="Arial" panose="020B0604020202020204" pitchFamily="34" charset="0"/>
              </a:rPr>
              <a:t>iatrogénie,organisation</a:t>
            </a:r>
            <a:r>
              <a:rPr lang="fr-FR" sz="1800" b="0" i="0" u="none" strike="noStrike" dirty="0">
                <a:solidFill>
                  <a:srgbClr val="000000"/>
                </a:solidFill>
                <a:effectLst/>
                <a:latin typeface="Arial" panose="020B0604020202020204" pitchFamily="34" charset="0"/>
              </a:rPr>
              <a:t> des soins primaires</a:t>
            </a:r>
            <a:endParaRPr lang="fr-FR" dirty="0"/>
          </a:p>
        </p:txBody>
      </p:sp>
      <p:sp>
        <p:nvSpPr>
          <p:cNvPr id="15" name="ZoneTexte 14">
            <a:extLst>
              <a:ext uri="{FF2B5EF4-FFF2-40B4-BE49-F238E27FC236}">
                <a16:creationId xmlns:a16="http://schemas.microsoft.com/office/drawing/2014/main" xmlns="" id="{5324935F-BC07-2F83-1177-F53C6ED28B2F}"/>
              </a:ext>
            </a:extLst>
          </p:cNvPr>
          <p:cNvSpPr txBox="1"/>
          <p:nvPr/>
        </p:nvSpPr>
        <p:spPr>
          <a:xfrm>
            <a:off x="3618054" y="2162732"/>
            <a:ext cx="5192244" cy="1384995"/>
          </a:xfrm>
          <a:prstGeom prst="rect">
            <a:avLst/>
          </a:prstGeom>
          <a:noFill/>
        </p:spPr>
        <p:txBody>
          <a:bodyPr wrap="square">
            <a:spAutoFit/>
          </a:bodyPr>
          <a:lstStyle/>
          <a:p>
            <a:pPr marL="228600" algn="l"/>
            <a:r>
              <a:rPr lang="fr-FR" sz="1400" b="1" i="0" u="none" strike="noStrike" dirty="0">
                <a:solidFill>
                  <a:srgbClr val="000000"/>
                </a:solidFill>
                <a:effectLst/>
                <a:latin typeface="Calibri" panose="020F0502020204030204" pitchFamily="34" charset="0"/>
              </a:rPr>
              <a:t>Aix-Marseille Univ, Département universitaire de Médecine générale, Faculté des sciences médicales et paramédicales, Marseille</a:t>
            </a:r>
            <a:endParaRPr lang="fr-FR" sz="1400" b="1" i="0" u="none" strike="noStrike" dirty="0">
              <a:solidFill>
                <a:srgbClr val="000000"/>
              </a:solidFill>
              <a:effectLst/>
            </a:endParaRPr>
          </a:p>
          <a:p>
            <a:pPr marL="228600" algn="l"/>
            <a:r>
              <a:rPr lang="fr-FR" sz="1400" b="1" i="0" u="none" strike="noStrike" dirty="0">
                <a:solidFill>
                  <a:srgbClr val="212121"/>
                </a:solidFill>
                <a:effectLst/>
                <a:latin typeface="Calibri" panose="020F0502020204030204" pitchFamily="34" charset="0"/>
              </a:rPr>
              <a:t>Aix Marseille Univ, INSERM, UMR  1106, INS, </a:t>
            </a:r>
            <a:r>
              <a:rPr lang="fr-FR" sz="1400" b="1" i="0" u="none" strike="noStrike" dirty="0" err="1">
                <a:solidFill>
                  <a:srgbClr val="212121"/>
                </a:solidFill>
                <a:effectLst/>
                <a:latin typeface="Calibri" panose="020F0502020204030204" pitchFamily="34" charset="0"/>
              </a:rPr>
              <a:t>Inst</a:t>
            </a:r>
            <a:r>
              <a:rPr lang="fr-FR" sz="1400" b="1" i="0" u="none" strike="noStrike" dirty="0">
                <a:solidFill>
                  <a:srgbClr val="212121"/>
                </a:solidFill>
                <a:effectLst/>
                <a:latin typeface="Calibri" panose="020F0502020204030204" pitchFamily="34" charset="0"/>
              </a:rPr>
              <a:t> </a:t>
            </a:r>
            <a:r>
              <a:rPr lang="fr-FR" sz="1400" b="1" i="0" u="none" strike="noStrike" dirty="0" err="1">
                <a:solidFill>
                  <a:srgbClr val="212121"/>
                </a:solidFill>
                <a:effectLst/>
                <a:latin typeface="Calibri" panose="020F0502020204030204" pitchFamily="34" charset="0"/>
              </a:rPr>
              <a:t>Neurosci</a:t>
            </a:r>
            <a:r>
              <a:rPr lang="fr-FR" sz="1400" b="1" i="0" u="none" strike="noStrike" dirty="0">
                <a:solidFill>
                  <a:srgbClr val="212121"/>
                </a:solidFill>
                <a:effectLst/>
                <a:latin typeface="Calibri" panose="020F0502020204030204" pitchFamily="34" charset="0"/>
              </a:rPr>
              <a:t> </a:t>
            </a:r>
            <a:r>
              <a:rPr lang="fr-FR" sz="1400" b="1" i="0" u="none" strike="noStrike" dirty="0" err="1">
                <a:solidFill>
                  <a:srgbClr val="212121"/>
                </a:solidFill>
                <a:effectLst/>
                <a:latin typeface="Calibri" panose="020F0502020204030204" pitchFamily="34" charset="0"/>
              </a:rPr>
              <a:t>Syst</a:t>
            </a:r>
            <a:r>
              <a:rPr lang="fr-FR" sz="1400" b="1" i="0" u="none" strike="noStrike" dirty="0">
                <a:solidFill>
                  <a:srgbClr val="212121"/>
                </a:solidFill>
                <a:effectLst/>
                <a:latin typeface="Calibri" panose="020F0502020204030204" pitchFamily="34" charset="0"/>
              </a:rPr>
              <a:t>,  Marseille, France</a:t>
            </a:r>
          </a:p>
          <a:p>
            <a:pPr marL="228600" algn="l"/>
            <a:endParaRPr lang="fr-FR" sz="1400" b="1" i="0" u="none" strike="noStrike" dirty="0">
              <a:solidFill>
                <a:srgbClr val="000000"/>
              </a:solidFill>
              <a:effectLst/>
            </a:endParaRPr>
          </a:p>
        </p:txBody>
      </p:sp>
      <p:pic>
        <p:nvPicPr>
          <p:cNvPr id="3" name="Image 2" descr="Une image contenant dessin humoristique, dessin, clipart, croquis&#10;&#10;Le contenu généré par l’IA peut être incorrect.">
            <a:extLst>
              <a:ext uri="{FF2B5EF4-FFF2-40B4-BE49-F238E27FC236}">
                <a16:creationId xmlns:a16="http://schemas.microsoft.com/office/drawing/2014/main" xmlns="" id="{84D1A9A6-F008-82C7-A458-9DA2659CEC46}"/>
              </a:ext>
            </a:extLst>
          </p:cNvPr>
          <p:cNvPicPr>
            <a:picLocks noChangeAspect="1"/>
          </p:cNvPicPr>
          <p:nvPr/>
        </p:nvPicPr>
        <p:blipFill>
          <a:blip r:embed="rId4">
            <a:extLst>
              <a:ext uri="{837473B0-CC2E-450A-ABE3-18F120FF3D39}">
                <a1611:picAttrSrcUrl xmlns:a1611="http://schemas.microsoft.com/office/drawing/2016/11/main" xmlns="" r:id="rId5"/>
              </a:ext>
            </a:extLst>
          </a:blip>
          <a:stretch>
            <a:fillRect/>
          </a:stretch>
        </p:blipFill>
        <p:spPr>
          <a:xfrm>
            <a:off x="1586053" y="3574663"/>
            <a:ext cx="3023626" cy="3023626"/>
          </a:xfrm>
          <a:prstGeom prst="rect">
            <a:avLst/>
          </a:prstGeom>
        </p:spPr>
      </p:pic>
    </p:spTree>
    <p:extLst>
      <p:ext uri="{BB962C8B-B14F-4D97-AF65-F5344CB8AC3E}">
        <p14:creationId xmlns:p14="http://schemas.microsoft.com/office/powerpoint/2010/main" xmlns="" val="26840144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D9A4C6A-CC85-4187-572E-627B086FC65B}"/>
            </a:ext>
          </a:extLst>
        </p:cNvPr>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xmlns="" id="{403268A8-F8F8-3436-48DE-2602C5BDD516}"/>
              </a:ext>
            </a:extLst>
          </p:cNvPr>
          <p:cNvSpPr>
            <a:spLocks noGrp="1"/>
          </p:cNvSpPr>
          <p:nvPr>
            <p:ph idx="1"/>
          </p:nvPr>
        </p:nvSpPr>
        <p:spPr>
          <a:xfrm>
            <a:off x="2986362" y="649481"/>
            <a:ext cx="6157638" cy="6122022"/>
          </a:xfrm>
        </p:spPr>
        <p:txBody>
          <a:bodyPr vert="horz" lIns="91440" tIns="45720" rIns="91440" bIns="45720" rtlCol="0" anchor="ctr">
            <a:normAutofit fontScale="92500" lnSpcReduction="20000"/>
          </a:bodyPr>
          <a:lstStyle/>
          <a:p>
            <a:pPr marL="0" indent="0">
              <a:buNone/>
            </a:pPr>
            <a:r>
              <a:rPr lang="en-US" sz="2000" b="1" u="sng" dirty="0">
                <a:latin typeface="+mn-lt"/>
              </a:rPr>
              <a:t>Ce que </a:t>
            </a:r>
            <a:r>
              <a:rPr lang="en-US" sz="2000" b="1" u="sng" dirty="0" err="1">
                <a:latin typeface="+mn-lt"/>
              </a:rPr>
              <a:t>dit</a:t>
            </a:r>
            <a:r>
              <a:rPr lang="en-US" sz="2000" b="1" u="sng" dirty="0">
                <a:latin typeface="+mn-lt"/>
              </a:rPr>
              <a:t> la </a:t>
            </a:r>
            <a:r>
              <a:rPr lang="en-US" sz="2000" b="1" u="sng" dirty="0" err="1">
                <a:latin typeface="+mn-lt"/>
              </a:rPr>
              <a:t>loi</a:t>
            </a:r>
            <a:r>
              <a:rPr lang="en-US" sz="2000" b="1" u="sng" dirty="0">
                <a:latin typeface="+mn-lt"/>
              </a:rPr>
              <a:t>: </a:t>
            </a:r>
          </a:p>
          <a:p>
            <a:r>
              <a:rPr lang="en-US" sz="1200" b="0" dirty="0" err="1">
                <a:latin typeface="+mn-lt"/>
              </a:rPr>
              <a:t>Triés</a:t>
            </a:r>
            <a:r>
              <a:rPr lang="en-US" sz="1200" b="0" dirty="0">
                <a:latin typeface="+mn-lt"/>
              </a:rPr>
              <a:t> à la source et </a:t>
            </a:r>
            <a:r>
              <a:rPr lang="en-US" sz="1200" b="0" dirty="0" err="1">
                <a:latin typeface="+mn-lt"/>
              </a:rPr>
              <a:t>séparés</a:t>
            </a:r>
            <a:r>
              <a:rPr lang="en-US" sz="1200" b="0" dirty="0">
                <a:latin typeface="+mn-lt"/>
              </a:rPr>
              <a:t> des </a:t>
            </a:r>
            <a:r>
              <a:rPr lang="en-US" sz="1200" b="0" dirty="0" err="1">
                <a:latin typeface="+mn-lt"/>
              </a:rPr>
              <a:t>autres</a:t>
            </a:r>
            <a:r>
              <a:rPr lang="en-US" sz="1200" b="0" dirty="0">
                <a:latin typeface="+mn-lt"/>
              </a:rPr>
              <a:t> </a:t>
            </a:r>
            <a:r>
              <a:rPr lang="en-US" sz="1200" b="0" dirty="0" err="1">
                <a:latin typeface="+mn-lt"/>
              </a:rPr>
              <a:t>déchets</a:t>
            </a:r>
            <a:endParaRPr lang="en-US" sz="1200" b="0" dirty="0">
              <a:latin typeface="+mn-lt"/>
            </a:endParaRPr>
          </a:p>
          <a:p>
            <a:r>
              <a:rPr lang="en-US" sz="1200" b="0" dirty="0" err="1">
                <a:latin typeface="+mn-lt"/>
              </a:rPr>
              <a:t>Entreposés</a:t>
            </a:r>
            <a:r>
              <a:rPr lang="en-US" sz="1200" b="0" dirty="0">
                <a:latin typeface="+mn-lt"/>
              </a:rPr>
              <a:t> dans des </a:t>
            </a:r>
            <a:r>
              <a:rPr lang="en-US" sz="1200" b="0" dirty="0" err="1">
                <a:latin typeface="+mn-lt"/>
              </a:rPr>
              <a:t>contenants</a:t>
            </a:r>
            <a:r>
              <a:rPr lang="en-US" sz="1200" b="0" dirty="0">
                <a:latin typeface="+mn-lt"/>
              </a:rPr>
              <a:t> </a:t>
            </a:r>
            <a:r>
              <a:rPr lang="en-US" sz="1200" b="0" dirty="0" err="1">
                <a:latin typeface="+mn-lt"/>
              </a:rPr>
              <a:t>spécifiques</a:t>
            </a:r>
            <a:r>
              <a:rPr lang="en-US" sz="1200" b="0" dirty="0">
                <a:latin typeface="+mn-lt"/>
              </a:rPr>
              <a:t> et dans des conditions </a:t>
            </a:r>
            <a:r>
              <a:rPr lang="en-US" sz="1200" b="0" dirty="0" err="1">
                <a:latin typeface="+mn-lt"/>
              </a:rPr>
              <a:t>controlées</a:t>
            </a:r>
            <a:endParaRPr lang="en-US" sz="1200" b="0" dirty="0">
              <a:latin typeface="+mn-lt"/>
            </a:endParaRPr>
          </a:p>
          <a:p>
            <a:r>
              <a:rPr lang="en-US" sz="1200" b="0" dirty="0" err="1">
                <a:latin typeface="+mn-lt"/>
              </a:rPr>
              <a:t>Stockés</a:t>
            </a:r>
            <a:r>
              <a:rPr lang="en-US" sz="1200" b="0" dirty="0">
                <a:latin typeface="+mn-lt"/>
              </a:rPr>
              <a:t> </a:t>
            </a:r>
            <a:r>
              <a:rPr lang="en-US" sz="1200" b="0" dirty="0" err="1">
                <a:latin typeface="+mn-lt"/>
              </a:rPr>
              <a:t>selon</a:t>
            </a:r>
            <a:r>
              <a:rPr lang="en-US" sz="1200" b="0" dirty="0">
                <a:latin typeface="+mn-lt"/>
              </a:rPr>
              <a:t> </a:t>
            </a:r>
            <a:r>
              <a:rPr lang="en-US" sz="1200" b="0" dirty="0" err="1">
                <a:latin typeface="+mn-lt"/>
              </a:rPr>
              <a:t>une</a:t>
            </a:r>
            <a:r>
              <a:rPr lang="en-US" sz="1200" b="0" dirty="0">
                <a:latin typeface="+mn-lt"/>
              </a:rPr>
              <a:t> durée max (de 72h à 3 </a:t>
            </a:r>
            <a:r>
              <a:rPr lang="en-US" sz="1200" b="0" dirty="0" err="1">
                <a:latin typeface="+mn-lt"/>
              </a:rPr>
              <a:t>mois</a:t>
            </a:r>
            <a:r>
              <a:rPr lang="en-US" sz="1200" b="0" dirty="0">
                <a:latin typeface="+mn-lt"/>
              </a:rPr>
              <a:t>)</a:t>
            </a:r>
          </a:p>
          <a:p>
            <a:r>
              <a:rPr lang="en-US" sz="1200" b="0" dirty="0" err="1">
                <a:latin typeface="+mn-lt"/>
              </a:rPr>
              <a:t>Collectés</a:t>
            </a:r>
            <a:r>
              <a:rPr lang="en-US" sz="1200" b="0" dirty="0">
                <a:latin typeface="+mn-lt"/>
              </a:rPr>
              <a:t> dans des </a:t>
            </a:r>
            <a:r>
              <a:rPr lang="en-US" sz="1200" b="0" dirty="0" err="1">
                <a:latin typeface="+mn-lt"/>
              </a:rPr>
              <a:t>emballages</a:t>
            </a:r>
            <a:r>
              <a:rPr lang="en-US" sz="1200" b="0" dirty="0">
                <a:latin typeface="+mn-lt"/>
              </a:rPr>
              <a:t> à usage unique </a:t>
            </a:r>
            <a:r>
              <a:rPr lang="en-US" sz="1200" b="0" dirty="0" err="1">
                <a:latin typeface="+mn-lt"/>
              </a:rPr>
              <a:t>répondant</a:t>
            </a:r>
            <a:r>
              <a:rPr lang="en-US" sz="1200" b="0" dirty="0">
                <a:latin typeface="+mn-lt"/>
              </a:rPr>
              <a:t> aux </a:t>
            </a:r>
            <a:r>
              <a:rPr lang="en-US" sz="1200" b="0" dirty="0" err="1">
                <a:latin typeface="+mn-lt"/>
              </a:rPr>
              <a:t>normes</a:t>
            </a:r>
            <a:r>
              <a:rPr lang="en-US" sz="1200" b="0" dirty="0">
                <a:latin typeface="+mn-lt"/>
              </a:rPr>
              <a:t> NF et </a:t>
            </a:r>
            <a:r>
              <a:rPr lang="en-US" sz="1200" b="0" dirty="0" err="1">
                <a:latin typeface="+mn-lt"/>
              </a:rPr>
              <a:t>identifiés</a:t>
            </a:r>
            <a:r>
              <a:rPr lang="en-US" sz="1200" b="0" dirty="0">
                <a:latin typeface="+mn-lt"/>
              </a:rPr>
              <a:t> par </a:t>
            </a:r>
            <a:r>
              <a:rPr lang="en-US" sz="1200" b="0" dirty="0" err="1">
                <a:latin typeface="+mn-lt"/>
              </a:rPr>
              <a:t>une</a:t>
            </a:r>
            <a:r>
              <a:rPr lang="en-US" sz="1200" b="0" dirty="0">
                <a:latin typeface="+mn-lt"/>
              </a:rPr>
              <a:t> couleur jaune et un </a:t>
            </a:r>
            <a:r>
              <a:rPr lang="en-US" sz="1200" b="0" dirty="0" err="1">
                <a:latin typeface="+mn-lt"/>
              </a:rPr>
              <a:t>pictogramme</a:t>
            </a:r>
            <a:endParaRPr lang="en-US" sz="1200" b="0" dirty="0">
              <a:latin typeface="+mn-lt"/>
            </a:endParaRPr>
          </a:p>
          <a:p>
            <a:r>
              <a:rPr lang="en-US" sz="1200" b="0" dirty="0" err="1">
                <a:latin typeface="+mn-lt"/>
              </a:rPr>
              <a:t>Tracés</a:t>
            </a:r>
            <a:r>
              <a:rPr lang="en-US" sz="1200" b="0" dirty="0">
                <a:latin typeface="+mn-lt"/>
              </a:rPr>
              <a:t> </a:t>
            </a:r>
            <a:r>
              <a:rPr lang="en-US" sz="1200" b="0" dirty="0" err="1">
                <a:latin typeface="+mn-lt"/>
              </a:rPr>
              <a:t>jusqu’au</a:t>
            </a:r>
            <a:r>
              <a:rPr lang="en-US" sz="1200" b="0" dirty="0">
                <a:latin typeface="+mn-lt"/>
              </a:rPr>
              <a:t> </a:t>
            </a:r>
            <a:r>
              <a:rPr lang="en-US" sz="1200" b="0" dirty="0" err="1">
                <a:latin typeface="+mn-lt"/>
              </a:rPr>
              <a:t>traitement</a:t>
            </a:r>
            <a:r>
              <a:rPr lang="en-US" sz="1200" b="0" dirty="0">
                <a:latin typeface="+mn-lt"/>
              </a:rPr>
              <a:t> final</a:t>
            </a:r>
          </a:p>
          <a:p>
            <a:endParaRPr lang="en-US" sz="1200" dirty="0">
              <a:latin typeface="+mn-lt"/>
            </a:endParaRPr>
          </a:p>
          <a:p>
            <a:endParaRPr lang="en-US" sz="1200" b="0" dirty="0">
              <a:latin typeface="+mn-lt"/>
            </a:endParaRPr>
          </a:p>
          <a:p>
            <a:pPr marL="0" indent="0">
              <a:buNone/>
            </a:pPr>
            <a:r>
              <a:rPr lang="en-US" sz="2000" b="1" u="sng" dirty="0">
                <a:latin typeface="+mn-lt"/>
              </a:rPr>
              <a:t>Ref. </a:t>
            </a:r>
            <a:r>
              <a:rPr lang="en-US" sz="2000" b="1" u="sng" dirty="0" err="1">
                <a:latin typeface="+mn-lt"/>
              </a:rPr>
              <a:t>juridiques</a:t>
            </a:r>
            <a:r>
              <a:rPr lang="en-US" sz="2000" b="1" u="sng" dirty="0">
                <a:latin typeface="+mn-lt"/>
              </a:rPr>
              <a:t>: </a:t>
            </a:r>
          </a:p>
          <a:p>
            <a:r>
              <a:rPr lang="en-US" sz="1200" b="0" dirty="0">
                <a:latin typeface="+mn-lt"/>
              </a:rPr>
              <a:t>Art. R1335-1 du code de la santé </a:t>
            </a:r>
            <a:r>
              <a:rPr lang="en-US" sz="1200" b="0" dirty="0" err="1">
                <a:latin typeface="+mn-lt"/>
              </a:rPr>
              <a:t>publique</a:t>
            </a:r>
            <a:r>
              <a:rPr lang="en-US" sz="1200" b="0" dirty="0">
                <a:latin typeface="+mn-lt"/>
              </a:rPr>
              <a:t> et </a:t>
            </a:r>
            <a:r>
              <a:rPr lang="en-US" sz="1200" b="0" dirty="0" err="1">
                <a:latin typeface="+mn-lt"/>
              </a:rPr>
              <a:t>suivants</a:t>
            </a:r>
            <a:r>
              <a:rPr lang="en-US" sz="1200" b="0" dirty="0">
                <a:latin typeface="+mn-lt"/>
              </a:rPr>
              <a:t>; Art. L541-3 code de </a:t>
            </a:r>
            <a:r>
              <a:rPr lang="en-US" sz="1200" b="0" dirty="0" err="1">
                <a:latin typeface="+mn-lt"/>
              </a:rPr>
              <a:t>l’environnement</a:t>
            </a:r>
            <a:r>
              <a:rPr lang="en-US" sz="1200" b="0" dirty="0">
                <a:latin typeface="+mn-lt"/>
              </a:rPr>
              <a:t>; Art. L541 – 46 et 48 du code de </a:t>
            </a:r>
            <a:r>
              <a:rPr lang="en-US" sz="1200" b="0" dirty="0" err="1">
                <a:latin typeface="+mn-lt"/>
              </a:rPr>
              <a:t>l’environnement</a:t>
            </a:r>
            <a:endParaRPr lang="en-US" sz="1200" b="0" dirty="0">
              <a:latin typeface="+mn-lt"/>
            </a:endParaRPr>
          </a:p>
          <a:p>
            <a:r>
              <a:rPr lang="en-US" sz="1200" b="0" dirty="0" err="1">
                <a:latin typeface="+mn-lt"/>
              </a:rPr>
              <a:t>Arreté</a:t>
            </a:r>
            <a:r>
              <a:rPr lang="en-US" sz="1200" b="0" dirty="0">
                <a:latin typeface="+mn-lt"/>
              </a:rPr>
              <a:t> du 7 </a:t>
            </a:r>
            <a:r>
              <a:rPr lang="en-US" sz="1200" b="0" dirty="0" err="1">
                <a:latin typeface="+mn-lt"/>
              </a:rPr>
              <a:t>septembre</a:t>
            </a:r>
            <a:r>
              <a:rPr lang="en-US" sz="1200" b="0" dirty="0">
                <a:latin typeface="+mn-lt"/>
              </a:rPr>
              <a:t> 1999 </a:t>
            </a:r>
            <a:r>
              <a:rPr lang="en-US" sz="1200" b="0" dirty="0" err="1">
                <a:latin typeface="+mn-lt"/>
              </a:rPr>
              <a:t>relatif</a:t>
            </a:r>
            <a:r>
              <a:rPr lang="en-US" sz="1200" b="0" dirty="0">
                <a:latin typeface="+mn-lt"/>
              </a:rPr>
              <a:t> aux </a:t>
            </a:r>
            <a:r>
              <a:rPr lang="en-US" sz="1200" b="0" dirty="0" err="1">
                <a:latin typeface="+mn-lt"/>
              </a:rPr>
              <a:t>modalités</a:t>
            </a:r>
            <a:r>
              <a:rPr lang="en-US" sz="1200" b="0" dirty="0">
                <a:latin typeface="+mn-lt"/>
              </a:rPr>
              <a:t> </a:t>
            </a:r>
            <a:r>
              <a:rPr lang="en-US" sz="1200" b="0" dirty="0" err="1">
                <a:latin typeface="+mn-lt"/>
              </a:rPr>
              <a:t>d’entreposage</a:t>
            </a:r>
            <a:r>
              <a:rPr lang="en-US" sz="1200" b="0" dirty="0">
                <a:latin typeface="+mn-lt"/>
              </a:rPr>
              <a:t> des </a:t>
            </a:r>
            <a:r>
              <a:rPr lang="en-US" sz="1200" b="0" dirty="0" err="1">
                <a:latin typeface="+mn-lt"/>
              </a:rPr>
              <a:t>déchets</a:t>
            </a:r>
            <a:r>
              <a:rPr lang="en-US" sz="1200" b="0" dirty="0">
                <a:latin typeface="+mn-lt"/>
              </a:rPr>
              <a:t> </a:t>
            </a:r>
            <a:r>
              <a:rPr lang="en-US" sz="1200" b="0" dirty="0" err="1">
                <a:latin typeface="+mn-lt"/>
              </a:rPr>
              <a:t>d’activités</a:t>
            </a:r>
            <a:r>
              <a:rPr lang="en-US" sz="1200" b="0" dirty="0">
                <a:latin typeface="+mn-lt"/>
              </a:rPr>
              <a:t> de </a:t>
            </a:r>
            <a:r>
              <a:rPr lang="en-US" sz="1200" b="0" dirty="0" err="1">
                <a:latin typeface="+mn-lt"/>
              </a:rPr>
              <a:t>soins</a:t>
            </a:r>
            <a:r>
              <a:rPr lang="en-US" sz="1200" b="0" dirty="0">
                <a:latin typeface="+mn-lt"/>
              </a:rPr>
              <a:t> à </a:t>
            </a:r>
            <a:r>
              <a:rPr lang="en-US" sz="1200" b="0" dirty="0" err="1">
                <a:latin typeface="+mn-lt"/>
              </a:rPr>
              <a:t>risques</a:t>
            </a:r>
            <a:r>
              <a:rPr lang="en-US" sz="1200" b="0" dirty="0">
                <a:latin typeface="+mn-lt"/>
              </a:rPr>
              <a:t> </a:t>
            </a:r>
            <a:r>
              <a:rPr lang="en-US" sz="1200" b="0" dirty="0" err="1">
                <a:latin typeface="+mn-lt"/>
              </a:rPr>
              <a:t>infectieux</a:t>
            </a:r>
            <a:r>
              <a:rPr lang="en-US" sz="1200" b="0" dirty="0">
                <a:latin typeface="+mn-lt"/>
              </a:rPr>
              <a:t> …</a:t>
            </a:r>
          </a:p>
          <a:p>
            <a:endParaRPr lang="en-US" sz="1200" b="0" dirty="0">
              <a:latin typeface="+mn-lt"/>
            </a:endParaRPr>
          </a:p>
          <a:p>
            <a:endParaRPr lang="en-US" sz="1200" b="0" dirty="0">
              <a:latin typeface="+mn-lt"/>
            </a:endParaRPr>
          </a:p>
          <a:p>
            <a:pPr marL="0" indent="0">
              <a:buNone/>
            </a:pPr>
            <a:r>
              <a:rPr lang="en-US" sz="2000" b="1" u="sng" dirty="0">
                <a:latin typeface="+mn-lt"/>
              </a:rPr>
              <a:t>Pour qui ? </a:t>
            </a:r>
            <a:r>
              <a:rPr lang="en-US" sz="2000" b="0" dirty="0">
                <a:latin typeface="+mn-lt"/>
              </a:rPr>
              <a:t>: </a:t>
            </a:r>
            <a:r>
              <a:rPr lang="en-US" sz="1200" b="0" dirty="0" err="1">
                <a:latin typeface="+mn-lt"/>
              </a:rPr>
              <a:t>tous</a:t>
            </a:r>
            <a:r>
              <a:rPr lang="en-US" sz="1200" b="0" dirty="0">
                <a:latin typeface="+mn-lt"/>
              </a:rPr>
              <a:t> les </a:t>
            </a:r>
            <a:r>
              <a:rPr lang="en-US" sz="1200" b="0" dirty="0" err="1">
                <a:latin typeface="+mn-lt"/>
              </a:rPr>
              <a:t>établissements</a:t>
            </a:r>
            <a:r>
              <a:rPr lang="en-US" sz="1200" b="0" dirty="0">
                <a:latin typeface="+mn-lt"/>
              </a:rPr>
              <a:t> publics et </a:t>
            </a:r>
            <a:r>
              <a:rPr lang="en-US" sz="1200" dirty="0" err="1">
                <a:latin typeface="+mn-lt"/>
              </a:rPr>
              <a:t>privés</a:t>
            </a:r>
            <a:r>
              <a:rPr lang="en-US" sz="1200" dirty="0">
                <a:latin typeface="+mn-lt"/>
              </a:rPr>
              <a:t> de santé </a:t>
            </a:r>
            <a:r>
              <a:rPr lang="en-US" sz="1200" b="0" dirty="0">
                <a:latin typeface="+mn-lt"/>
              </a:rPr>
              <a:t>et </a:t>
            </a:r>
            <a:r>
              <a:rPr lang="en-US" sz="1200" b="0" dirty="0" err="1">
                <a:latin typeface="+mn-lt"/>
              </a:rPr>
              <a:t>médico-sociaux</a:t>
            </a:r>
            <a:endParaRPr lang="en-US" sz="1200" b="0" dirty="0">
              <a:latin typeface="+mn-lt"/>
            </a:endParaRPr>
          </a:p>
          <a:p>
            <a:pPr marL="0" indent="0">
              <a:buNone/>
            </a:pPr>
            <a:endParaRPr lang="en-US" sz="1200" b="0" dirty="0">
              <a:latin typeface="+mn-lt"/>
            </a:endParaRPr>
          </a:p>
          <a:p>
            <a:pPr marL="0" indent="0">
              <a:buNone/>
            </a:pPr>
            <a:endParaRPr lang="en-US" sz="1200" b="0" dirty="0">
              <a:latin typeface="+mn-lt"/>
            </a:endParaRPr>
          </a:p>
          <a:p>
            <a:pPr marL="0" indent="0">
              <a:buNone/>
            </a:pPr>
            <a:r>
              <a:rPr lang="en-US" sz="2000" b="1" u="sng" dirty="0">
                <a:latin typeface="+mn-lt"/>
              </a:rPr>
              <a:t>Sanctions ? </a:t>
            </a:r>
            <a:r>
              <a:rPr lang="en-US" sz="1200" b="0" dirty="0">
                <a:latin typeface="+mn-lt"/>
              </a:rPr>
              <a:t>: </a:t>
            </a:r>
            <a:r>
              <a:rPr lang="en-US" sz="1200" b="0" dirty="0" err="1">
                <a:latin typeface="+mn-lt"/>
              </a:rPr>
              <a:t>Administratives</a:t>
            </a:r>
            <a:r>
              <a:rPr lang="en-US" sz="1200" b="0" dirty="0">
                <a:latin typeface="+mn-lt"/>
              </a:rPr>
              <a:t>…150000€ </a:t>
            </a:r>
            <a:r>
              <a:rPr lang="en-US" sz="1200" b="0" dirty="0" err="1">
                <a:latin typeface="+mn-lt"/>
              </a:rPr>
              <a:t>d’amende</a:t>
            </a:r>
            <a:r>
              <a:rPr lang="en-US" sz="1200" b="0" dirty="0">
                <a:latin typeface="+mn-lt"/>
              </a:rPr>
              <a:t> </a:t>
            </a:r>
            <a:r>
              <a:rPr lang="en-US" sz="1200" b="0" dirty="0" err="1">
                <a:latin typeface="+mn-lt"/>
              </a:rPr>
              <a:t>si</a:t>
            </a:r>
            <a:r>
              <a:rPr lang="en-US" sz="1200" b="0" dirty="0">
                <a:latin typeface="+mn-lt"/>
              </a:rPr>
              <a:t> non respect du tri et de la </a:t>
            </a:r>
            <a:r>
              <a:rPr lang="en-US" sz="1200" b="0" dirty="0" err="1">
                <a:latin typeface="+mn-lt"/>
              </a:rPr>
              <a:t>collecte</a:t>
            </a:r>
            <a:r>
              <a:rPr lang="en-US" sz="1200" b="0" dirty="0">
                <a:latin typeface="+mn-lt"/>
              </a:rPr>
              <a:t>; 2 </a:t>
            </a:r>
            <a:r>
              <a:rPr lang="en-US" sz="1200" b="0" dirty="0" err="1">
                <a:latin typeface="+mn-lt"/>
              </a:rPr>
              <a:t>ans</a:t>
            </a:r>
            <a:r>
              <a:rPr lang="en-US" sz="1200" b="0" dirty="0">
                <a:latin typeface="+mn-lt"/>
              </a:rPr>
              <a:t> </a:t>
            </a:r>
            <a:r>
              <a:rPr lang="en-US" sz="1200" b="0" dirty="0" err="1">
                <a:latin typeface="+mn-lt"/>
              </a:rPr>
              <a:t>d’emprisonnement</a:t>
            </a:r>
            <a:r>
              <a:rPr lang="en-US" sz="1200" b="0" dirty="0">
                <a:latin typeface="+mn-lt"/>
              </a:rPr>
              <a:t> et 75000€ </a:t>
            </a:r>
            <a:r>
              <a:rPr lang="en-US" sz="1200" b="0" dirty="0" err="1">
                <a:latin typeface="+mn-lt"/>
              </a:rPr>
              <a:t>si</a:t>
            </a:r>
            <a:r>
              <a:rPr lang="en-US" sz="1200" b="0" dirty="0">
                <a:latin typeface="+mn-lt"/>
              </a:rPr>
              <a:t> </a:t>
            </a:r>
            <a:r>
              <a:rPr lang="en-US" sz="1200" b="0" dirty="0" err="1">
                <a:latin typeface="+mn-lt"/>
              </a:rPr>
              <a:t>mauvaise</a:t>
            </a:r>
            <a:r>
              <a:rPr lang="en-US" sz="1200" b="0" dirty="0">
                <a:latin typeface="+mn-lt"/>
              </a:rPr>
              <a:t> gestions des </a:t>
            </a:r>
            <a:r>
              <a:rPr lang="en-US" sz="1200" b="0" dirty="0" err="1">
                <a:latin typeface="+mn-lt"/>
              </a:rPr>
              <a:t>déchets</a:t>
            </a:r>
            <a:r>
              <a:rPr lang="en-US" sz="1200" b="0" dirty="0">
                <a:latin typeface="+mn-lt"/>
              </a:rPr>
              <a:t> (</a:t>
            </a:r>
            <a:r>
              <a:rPr lang="en-US" sz="1200" b="0" dirty="0" err="1">
                <a:latin typeface="+mn-lt"/>
              </a:rPr>
              <a:t>dépots</a:t>
            </a:r>
            <a:r>
              <a:rPr lang="en-US" sz="1200" b="0" dirty="0">
                <a:latin typeface="+mn-lt"/>
              </a:rPr>
              <a:t> </a:t>
            </a:r>
            <a:r>
              <a:rPr lang="en-US" sz="1200" b="0" dirty="0" err="1">
                <a:latin typeface="+mn-lt"/>
              </a:rPr>
              <a:t>sauvages</a:t>
            </a:r>
            <a:r>
              <a:rPr lang="en-US" sz="1200" b="0" dirty="0">
                <a:latin typeface="+mn-lt"/>
              </a:rPr>
              <a:t>, etc.)</a:t>
            </a:r>
          </a:p>
          <a:p>
            <a:pPr marL="0" indent="0">
              <a:buNone/>
            </a:pPr>
            <a:endParaRPr lang="en-US" sz="1200" i="1" dirty="0">
              <a:solidFill>
                <a:schemeClr val="accent4"/>
              </a:solidFill>
              <a:latin typeface="+mn-lt"/>
            </a:endParaRPr>
          </a:p>
          <a:p>
            <a:pPr marL="0" indent="0">
              <a:buNone/>
            </a:pPr>
            <a:endParaRPr lang="en-US" sz="1200" i="1" dirty="0">
              <a:solidFill>
                <a:schemeClr val="accent4"/>
              </a:solidFill>
              <a:latin typeface="+mn-lt"/>
            </a:endParaRPr>
          </a:p>
          <a:p>
            <a:pPr marL="0" indent="0">
              <a:buNone/>
            </a:pPr>
            <a:endParaRPr lang="en-US" sz="1200" i="1" dirty="0">
              <a:solidFill>
                <a:schemeClr val="accent4"/>
              </a:solidFill>
              <a:latin typeface="+mn-lt"/>
            </a:endParaRPr>
          </a:p>
          <a:p>
            <a:pPr marL="0" indent="0">
              <a:buNone/>
            </a:pPr>
            <a:r>
              <a:rPr lang="en-US" sz="1200" i="1" dirty="0" err="1">
                <a:solidFill>
                  <a:schemeClr val="accent4"/>
                </a:solidFill>
                <a:latin typeface="+mn-lt"/>
              </a:rPr>
              <a:t>L’anap</a:t>
            </a:r>
            <a:r>
              <a:rPr lang="en-US" sz="1200" dirty="0">
                <a:solidFill>
                  <a:schemeClr val="accent4"/>
                </a:solidFill>
                <a:latin typeface="+mn-lt"/>
              </a:rPr>
              <a:t> (</a:t>
            </a:r>
            <a:r>
              <a:rPr lang="en-US" sz="1200" dirty="0" err="1">
                <a:solidFill>
                  <a:schemeClr val="accent4"/>
                </a:solidFill>
                <a:latin typeface="+mn-lt"/>
              </a:rPr>
              <a:t>agence</a:t>
            </a:r>
            <a:r>
              <a:rPr lang="en-US" sz="1200" dirty="0">
                <a:solidFill>
                  <a:schemeClr val="accent4"/>
                </a:solidFill>
                <a:latin typeface="+mn-lt"/>
              </a:rPr>
              <a:t> </a:t>
            </a:r>
            <a:r>
              <a:rPr lang="en-US" sz="1200" dirty="0" err="1">
                <a:solidFill>
                  <a:schemeClr val="accent4"/>
                </a:solidFill>
                <a:latin typeface="+mn-lt"/>
              </a:rPr>
              <a:t>nationale</a:t>
            </a:r>
            <a:r>
              <a:rPr lang="en-US" sz="1200" dirty="0">
                <a:solidFill>
                  <a:schemeClr val="accent4"/>
                </a:solidFill>
                <a:latin typeface="+mn-lt"/>
              </a:rPr>
              <a:t> de la performance sanitaire et </a:t>
            </a:r>
            <a:r>
              <a:rPr lang="en-US" sz="1200" dirty="0" err="1">
                <a:solidFill>
                  <a:schemeClr val="accent4"/>
                </a:solidFill>
                <a:latin typeface="+mn-lt"/>
              </a:rPr>
              <a:t>médico-sociale</a:t>
            </a:r>
            <a:r>
              <a:rPr lang="en-US" sz="1200" dirty="0">
                <a:solidFill>
                  <a:schemeClr val="accent4"/>
                </a:solidFill>
                <a:latin typeface="+mn-lt"/>
              </a:rPr>
              <a:t>: le cadre </a:t>
            </a:r>
            <a:r>
              <a:rPr lang="en-US" sz="1200" dirty="0" err="1">
                <a:solidFill>
                  <a:schemeClr val="accent4"/>
                </a:solidFill>
                <a:latin typeface="+mn-lt"/>
              </a:rPr>
              <a:t>juridique</a:t>
            </a:r>
            <a:r>
              <a:rPr lang="en-US" sz="1200" dirty="0">
                <a:solidFill>
                  <a:schemeClr val="accent4"/>
                </a:solidFill>
                <a:latin typeface="+mn-lt"/>
              </a:rPr>
              <a:t> de la gestion des </a:t>
            </a:r>
            <a:r>
              <a:rPr lang="en-US" sz="1200" dirty="0" err="1">
                <a:solidFill>
                  <a:schemeClr val="accent4"/>
                </a:solidFill>
                <a:latin typeface="+mn-lt"/>
              </a:rPr>
              <a:t>déchets</a:t>
            </a:r>
            <a:r>
              <a:rPr lang="en-US" sz="1200" dirty="0">
                <a:solidFill>
                  <a:schemeClr val="accent4"/>
                </a:solidFill>
                <a:latin typeface="+mn-lt"/>
              </a:rPr>
              <a:t>) Nov. 2023</a:t>
            </a:r>
          </a:p>
        </p:txBody>
      </p:sp>
      <p:sp>
        <p:nvSpPr>
          <p:cNvPr id="3" name="Titre 2">
            <a:extLst>
              <a:ext uri="{FF2B5EF4-FFF2-40B4-BE49-F238E27FC236}">
                <a16:creationId xmlns:a16="http://schemas.microsoft.com/office/drawing/2014/main" xmlns="" id="{B74E38C8-6A27-D86E-E2EE-CDD2A9958FAF}"/>
              </a:ext>
            </a:extLst>
          </p:cNvPr>
          <p:cNvSpPr>
            <a:spLocks noGrp="1"/>
          </p:cNvSpPr>
          <p:nvPr>
            <p:ph type="title"/>
          </p:nvPr>
        </p:nvSpPr>
        <p:spPr>
          <a:xfrm>
            <a:off x="-42015" y="586855"/>
            <a:ext cx="3028377" cy="3387497"/>
          </a:xfrm>
        </p:spPr>
        <p:txBody>
          <a:bodyPr vert="horz" lIns="91440" tIns="45720" rIns="91440" bIns="45720" rtlCol="0" anchor="b">
            <a:normAutofit/>
          </a:bodyPr>
          <a:lstStyle/>
          <a:p>
            <a:pPr algn="ctr"/>
            <a:r>
              <a:rPr lang="en-US" sz="3500" kern="1200" dirty="0">
                <a:latin typeface="+mj-lt"/>
                <a:ea typeface="+mj-ea"/>
                <a:cs typeface="+mj-cs"/>
              </a:rPr>
              <a:t> </a:t>
            </a:r>
            <a:r>
              <a:rPr lang="en-US" sz="3500" b="1" dirty="0">
                <a:latin typeface="+mj-lt"/>
              </a:rPr>
              <a:t>L</a:t>
            </a:r>
            <a:r>
              <a:rPr lang="en-US" sz="3500" b="1" kern="1200" dirty="0">
                <a:latin typeface="+mj-lt"/>
                <a:ea typeface="+mj-ea"/>
                <a:cs typeface="+mj-cs"/>
              </a:rPr>
              <a:t>a </a:t>
            </a:r>
            <a:r>
              <a:rPr lang="en-US" sz="3500" b="1" kern="1200" dirty="0" err="1">
                <a:latin typeface="+mj-lt"/>
                <a:ea typeface="+mj-ea"/>
                <a:cs typeface="+mj-cs"/>
              </a:rPr>
              <a:t>traçabilité</a:t>
            </a:r>
            <a:endParaRPr lang="en-US" sz="3500" b="1" kern="1200" dirty="0">
              <a:latin typeface="+mj-lt"/>
              <a:ea typeface="+mj-ea"/>
              <a:cs typeface="+mj-cs"/>
            </a:endParaRPr>
          </a:p>
        </p:txBody>
      </p:sp>
      <p:sp>
        <p:nvSpPr>
          <p:cNvPr id="4" name="Espace réservé du pied de page 3">
            <a:extLst>
              <a:ext uri="{FF2B5EF4-FFF2-40B4-BE49-F238E27FC236}">
                <a16:creationId xmlns:a16="http://schemas.microsoft.com/office/drawing/2014/main" xmlns="" id="{472A1712-5E53-CF18-304B-3AA43F6D8F9F}"/>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0C8BEFE0-2EDA-F919-2DC1-B3544CF785B3}"/>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30</a:t>
            </a:fld>
            <a:endParaRPr lang="fr-FR"/>
          </a:p>
        </p:txBody>
      </p:sp>
      <p:pic>
        <p:nvPicPr>
          <p:cNvPr id="6" name="Image 5" descr="Une image contenant dessin humoristique, costume&#10;&#10;Le contenu généré par l’IA peut être incorrect.">
            <a:extLst>
              <a:ext uri="{FF2B5EF4-FFF2-40B4-BE49-F238E27FC236}">
                <a16:creationId xmlns:a16="http://schemas.microsoft.com/office/drawing/2014/main" xmlns="" id="{1A96A62D-EA43-E5A3-5301-E231CE703345}"/>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42015" y="296562"/>
            <a:ext cx="3084247" cy="2520779"/>
          </a:xfrm>
          <a:prstGeom prst="rect">
            <a:avLst/>
          </a:prstGeom>
        </p:spPr>
      </p:pic>
    </p:spTree>
    <p:extLst>
      <p:ext uri="{BB962C8B-B14F-4D97-AF65-F5344CB8AC3E}">
        <p14:creationId xmlns:p14="http://schemas.microsoft.com/office/powerpoint/2010/main" xmlns="" val="2524892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Espace réservé du contenu 1">
            <a:extLst>
              <a:ext uri="{FF2B5EF4-FFF2-40B4-BE49-F238E27FC236}">
                <a16:creationId xmlns:a16="http://schemas.microsoft.com/office/drawing/2014/main" xmlns="" id="{96E505D6-BB0B-A819-50AE-E760847C082A}"/>
              </a:ext>
            </a:extLst>
          </p:cNvPr>
          <p:cNvGraphicFramePr>
            <a:graphicFrameLocks noGrp="1"/>
          </p:cNvGraphicFramePr>
          <p:nvPr>
            <p:ph idx="1"/>
          </p:nvPr>
        </p:nvGraphicFramePr>
        <p:xfrm>
          <a:off x="483042" y="2112579"/>
          <a:ext cx="8195871"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re 2">
            <a:extLst>
              <a:ext uri="{FF2B5EF4-FFF2-40B4-BE49-F238E27FC236}">
                <a16:creationId xmlns:a16="http://schemas.microsoft.com/office/drawing/2014/main" xmlns="" id="{DF1E69BB-EBB2-8E40-9C43-49745802508D}"/>
              </a:ext>
            </a:extLst>
          </p:cNvPr>
          <p:cNvSpPr>
            <a:spLocks noGrp="1"/>
          </p:cNvSpPr>
          <p:nvPr>
            <p:ph type="title"/>
          </p:nvPr>
        </p:nvSpPr>
        <p:spPr>
          <a:xfrm>
            <a:off x="1028697" y="348865"/>
            <a:ext cx="7533018" cy="877729"/>
          </a:xfrm>
        </p:spPr>
        <p:txBody>
          <a:bodyPr vert="horz" lIns="91440" tIns="45720" rIns="91440" bIns="45720" rtlCol="0" anchor="ctr">
            <a:normAutofit/>
          </a:bodyPr>
          <a:lstStyle/>
          <a:p>
            <a:r>
              <a:rPr lang="en-US" sz="3500" kern="1200">
                <a:solidFill>
                  <a:srgbClr val="FFFFFF"/>
                </a:solidFill>
                <a:latin typeface="+mj-lt"/>
                <a:ea typeface="+mj-ea"/>
                <a:cs typeface="+mj-cs"/>
              </a:rPr>
              <a:t>10. Responsabilités des PS</a:t>
            </a:r>
          </a:p>
        </p:txBody>
      </p:sp>
      <p:sp>
        <p:nvSpPr>
          <p:cNvPr id="4" name="Espace réservé du pied de page 3">
            <a:extLst>
              <a:ext uri="{FF2B5EF4-FFF2-40B4-BE49-F238E27FC236}">
                <a16:creationId xmlns:a16="http://schemas.microsoft.com/office/drawing/2014/main" xmlns="" id="{5A078D93-B7F6-4547-A9A5-55B7C4F0DD36}"/>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B7AD6441-7C3F-9341-BF87-0BE11A3A3E27}"/>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31</a:t>
            </a:fld>
            <a:endParaRPr lang="fr-FR"/>
          </a:p>
        </p:txBody>
      </p:sp>
    </p:spTree>
    <p:extLst>
      <p:ext uri="{BB962C8B-B14F-4D97-AF65-F5344CB8AC3E}">
        <p14:creationId xmlns:p14="http://schemas.microsoft.com/office/powerpoint/2010/main" xmlns="" val="9645799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Espace réservé du contenu 1">
            <a:extLst>
              <a:ext uri="{FF2B5EF4-FFF2-40B4-BE49-F238E27FC236}">
                <a16:creationId xmlns:a16="http://schemas.microsoft.com/office/drawing/2014/main" xmlns="" id="{6318CBD0-C5CD-92AA-A0FD-BDCA796C3E38}"/>
              </a:ext>
            </a:extLst>
          </p:cNvPr>
          <p:cNvGraphicFramePr>
            <a:graphicFrameLocks noGrp="1"/>
          </p:cNvGraphicFramePr>
          <p:nvPr>
            <p:ph idx="1"/>
          </p:nvPr>
        </p:nvGraphicFramePr>
        <p:xfrm>
          <a:off x="483042" y="2112579"/>
          <a:ext cx="8195871"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re 2">
            <a:extLst>
              <a:ext uri="{FF2B5EF4-FFF2-40B4-BE49-F238E27FC236}">
                <a16:creationId xmlns:a16="http://schemas.microsoft.com/office/drawing/2014/main" xmlns="" id="{184F1FF4-E877-5948-8BB5-9811429E4033}"/>
              </a:ext>
            </a:extLst>
          </p:cNvPr>
          <p:cNvSpPr>
            <a:spLocks noGrp="1"/>
          </p:cNvSpPr>
          <p:nvPr>
            <p:ph type="title"/>
          </p:nvPr>
        </p:nvSpPr>
        <p:spPr>
          <a:xfrm>
            <a:off x="1028697" y="348865"/>
            <a:ext cx="7533018" cy="877729"/>
          </a:xfrm>
        </p:spPr>
        <p:txBody>
          <a:bodyPr vert="horz" lIns="91440" tIns="45720" rIns="91440" bIns="45720" rtlCol="0" anchor="ctr">
            <a:normAutofit/>
          </a:bodyPr>
          <a:lstStyle/>
          <a:p>
            <a:r>
              <a:rPr lang="en-US" sz="2700" u="sng" kern="1200">
                <a:solidFill>
                  <a:srgbClr val="FFFFFF"/>
                </a:solidFill>
                <a:latin typeface="+mj-lt"/>
                <a:ea typeface="+mj-ea"/>
                <a:cs typeface="+mj-cs"/>
              </a:rPr>
              <a:t>Obligations déontologiques des MG </a:t>
            </a:r>
            <a:r>
              <a:rPr lang="en-US" sz="2700" kern="1200">
                <a:solidFill>
                  <a:srgbClr val="FFFFFF"/>
                </a:solidFill>
                <a:latin typeface="+mj-lt"/>
                <a:ea typeface="+mj-ea"/>
                <a:cs typeface="+mj-cs"/>
              </a:rPr>
              <a:t/>
            </a:r>
            <a:br>
              <a:rPr lang="en-US" sz="2700" kern="1200">
                <a:solidFill>
                  <a:srgbClr val="FFFFFF"/>
                </a:solidFill>
                <a:latin typeface="+mj-lt"/>
                <a:ea typeface="+mj-ea"/>
                <a:cs typeface="+mj-cs"/>
              </a:rPr>
            </a:br>
            <a:endParaRPr lang="en-US" sz="2700" kern="1200">
              <a:solidFill>
                <a:srgbClr val="FFFFFF"/>
              </a:solidFill>
              <a:latin typeface="+mj-lt"/>
              <a:ea typeface="+mj-ea"/>
              <a:cs typeface="+mj-cs"/>
            </a:endParaRPr>
          </a:p>
        </p:txBody>
      </p:sp>
      <p:sp>
        <p:nvSpPr>
          <p:cNvPr id="4" name="Espace réservé du pied de page 3">
            <a:extLst>
              <a:ext uri="{FF2B5EF4-FFF2-40B4-BE49-F238E27FC236}">
                <a16:creationId xmlns:a16="http://schemas.microsoft.com/office/drawing/2014/main" xmlns="" id="{0018345C-8A39-7547-8600-8DEC3B7BBB8D}"/>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8250B808-E1C4-1241-AFE3-DB7DD553AC3E}"/>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32</a:t>
            </a:fld>
            <a:endParaRPr lang="fr-FR"/>
          </a:p>
        </p:txBody>
      </p:sp>
      <p:sp>
        <p:nvSpPr>
          <p:cNvPr id="6" name="ZoneTexte 5">
            <a:extLst>
              <a:ext uri="{FF2B5EF4-FFF2-40B4-BE49-F238E27FC236}">
                <a16:creationId xmlns:a16="http://schemas.microsoft.com/office/drawing/2014/main" xmlns="" id="{2EAB9FAC-86D3-EB47-9A6D-64E8A48629A7}"/>
              </a:ext>
            </a:extLst>
          </p:cNvPr>
          <p:cNvSpPr txBox="1"/>
          <p:nvPr/>
        </p:nvSpPr>
        <p:spPr bwMode="auto">
          <a:xfrm>
            <a:off x="2764783" y="5451873"/>
            <a:ext cx="384720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rtlCol="0" anchor="ctr">
            <a:spAutoFit/>
          </a:bodyPr>
          <a:lstStyle/>
          <a:p>
            <a:pPr>
              <a:spcAft>
                <a:spcPts val="600"/>
              </a:spcAft>
            </a:pPr>
            <a:r>
              <a:rPr lang="fr-FR" sz="1000">
                <a:latin typeface="Verdana" charset="0"/>
                <a:cs typeface="Arial" charset="0"/>
                <a:hlinkClick r:id="rId7"/>
              </a:rPr>
              <a:t>https://www.conseil-national.medecin.fr/code-deontologie</a:t>
            </a:r>
            <a:r>
              <a:rPr lang="fr-FR" sz="1000">
                <a:latin typeface="Verdana" charset="0"/>
                <a:cs typeface="Arial" charset="0"/>
              </a:rPr>
              <a:t> </a:t>
            </a:r>
          </a:p>
        </p:txBody>
      </p:sp>
    </p:spTree>
    <p:extLst>
      <p:ext uri="{BB962C8B-B14F-4D97-AF65-F5344CB8AC3E}">
        <p14:creationId xmlns:p14="http://schemas.microsoft.com/office/powerpoint/2010/main" xmlns="" val="1186144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Espace réservé du contenu 1">
            <a:extLst>
              <a:ext uri="{FF2B5EF4-FFF2-40B4-BE49-F238E27FC236}">
                <a16:creationId xmlns:a16="http://schemas.microsoft.com/office/drawing/2014/main" xmlns="" id="{6A29A943-2E51-CBB1-C97C-18B81C9BE700}"/>
              </a:ext>
            </a:extLst>
          </p:cNvPr>
          <p:cNvGraphicFramePr>
            <a:graphicFrameLocks noGrp="1"/>
          </p:cNvGraphicFramePr>
          <p:nvPr>
            <p:ph idx="1"/>
          </p:nvPr>
        </p:nvGraphicFramePr>
        <p:xfrm>
          <a:off x="86497" y="1309816"/>
          <a:ext cx="9057503" cy="5338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pied de page 3">
            <a:extLst>
              <a:ext uri="{FF2B5EF4-FFF2-40B4-BE49-F238E27FC236}">
                <a16:creationId xmlns:a16="http://schemas.microsoft.com/office/drawing/2014/main" xmlns="" id="{52E2C645-EF68-3047-8C44-6A8ECBA932A1}"/>
              </a:ext>
            </a:extLst>
          </p:cNvPr>
          <p:cNvSpPr>
            <a:spLocks noGrp="1"/>
          </p:cNvSpPr>
          <p:nvPr>
            <p:ph type="ftr" sz="quarter" idx="10"/>
          </p:nvPr>
        </p:nvSpPr>
        <p:spPr/>
        <p:txBody>
          <a:bodyPr/>
          <a:lstStyle/>
          <a:p>
            <a:pPr>
              <a:defRPr/>
            </a:pPr>
            <a:r>
              <a:rPr lang="fr-FR"/>
              <a:t>Une force pour le territoire</a:t>
            </a:r>
            <a:endParaRPr lang="fr-FR" dirty="0"/>
          </a:p>
        </p:txBody>
      </p:sp>
      <p:sp>
        <p:nvSpPr>
          <p:cNvPr id="5" name="Espace réservé du numéro de diapositive 4">
            <a:extLst>
              <a:ext uri="{FF2B5EF4-FFF2-40B4-BE49-F238E27FC236}">
                <a16:creationId xmlns:a16="http://schemas.microsoft.com/office/drawing/2014/main" xmlns="" id="{F18466A0-2D00-2E42-B5D2-E664962549F5}"/>
              </a:ext>
            </a:extLst>
          </p:cNvPr>
          <p:cNvSpPr>
            <a:spLocks noGrp="1"/>
          </p:cNvSpPr>
          <p:nvPr>
            <p:ph type="sldNum" sz="quarter" idx="11"/>
          </p:nvPr>
        </p:nvSpPr>
        <p:spPr/>
        <p:txBody>
          <a:bodyPr/>
          <a:lstStyle/>
          <a:p>
            <a:pPr>
              <a:defRPr/>
            </a:pPr>
            <a:fld id="{1105F73E-D302-7A49-9D49-5CFFB39DEAD8}" type="slidenum">
              <a:rPr lang="fr-FR" smtClean="0"/>
              <a:pPr>
                <a:defRPr/>
              </a:pPr>
              <a:t>33</a:t>
            </a:fld>
            <a:endParaRPr lang="fr-FR" dirty="0"/>
          </a:p>
        </p:txBody>
      </p:sp>
    </p:spTree>
    <p:extLst>
      <p:ext uri="{BB962C8B-B14F-4D97-AF65-F5344CB8AC3E}">
        <p14:creationId xmlns:p14="http://schemas.microsoft.com/office/powerpoint/2010/main" xmlns="" val="3746023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A8289AA2-1A83-7E42-9828-E270CDD55453}"/>
              </a:ext>
            </a:extLst>
          </p:cNvPr>
          <p:cNvSpPr>
            <a:spLocks noGrp="1"/>
          </p:cNvSpPr>
          <p:nvPr>
            <p:ph idx="1"/>
          </p:nvPr>
        </p:nvSpPr>
        <p:spPr>
          <a:xfrm>
            <a:off x="172995" y="649481"/>
            <a:ext cx="8351209" cy="5516542"/>
          </a:xfrm>
        </p:spPr>
        <p:txBody>
          <a:bodyPr vert="horz" lIns="91440" tIns="45720" rIns="91440" bIns="45720" rtlCol="0" anchor="ctr">
            <a:normAutofit/>
          </a:bodyPr>
          <a:lstStyle/>
          <a:p>
            <a:r>
              <a:rPr lang="en-US" sz="1400" dirty="0">
                <a:latin typeface="+mn-lt"/>
              </a:rPr>
              <a:t>E-sin</a:t>
            </a:r>
            <a:r>
              <a:rPr lang="en-US" sz="1400" b="0" dirty="0">
                <a:latin typeface="+mn-lt"/>
              </a:rPr>
              <a:t> : </a:t>
            </a:r>
            <a:r>
              <a:rPr lang="en-US" sz="1400" b="0" dirty="0" err="1">
                <a:latin typeface="+mn-lt"/>
              </a:rPr>
              <a:t>signalement</a:t>
            </a:r>
            <a:r>
              <a:rPr lang="en-US" sz="1400" b="0" dirty="0">
                <a:latin typeface="+mn-lt"/>
              </a:rPr>
              <a:t> externe des infections </a:t>
            </a:r>
            <a:r>
              <a:rPr lang="en-US" sz="1400" b="0" dirty="0" err="1">
                <a:latin typeface="+mn-lt"/>
              </a:rPr>
              <a:t>nosocomiales</a:t>
            </a:r>
            <a:r>
              <a:rPr lang="en-US" sz="1400" b="0" dirty="0">
                <a:latin typeface="+mn-lt"/>
              </a:rPr>
              <a:t> (</a:t>
            </a:r>
            <a:r>
              <a:rPr lang="en-US" sz="1400" b="0" dirty="0">
                <a:latin typeface="+mn-lt"/>
                <a:hlinkClick r:id="rId2">
                  <a:extLst>
                    <a:ext uri="{A12FA001-AC4F-418D-AE19-62706E023703}">
                      <ahyp:hlinkClr xmlns:ahyp="http://schemas.microsoft.com/office/drawing/2018/hyperlinkcolor" xmlns="" val="tx"/>
                    </a:ext>
                  </a:extLst>
                </a:hlinkClick>
              </a:rPr>
              <a:t>https://www.santepubliquefrance.fr/maladies-et-traumatismes/infections-associees-aux-soins-et-resistance-aux-antibiotiques/infections-associees-aux-soins/articles/e-sin-signalement-externe-des-infections-nosocomiales</a:t>
            </a:r>
            <a:r>
              <a:rPr lang="en-US" sz="1400" b="0" dirty="0">
                <a:latin typeface="+mn-lt"/>
              </a:rPr>
              <a:t> )</a:t>
            </a:r>
          </a:p>
          <a:p>
            <a:endParaRPr lang="en-US" sz="1400" b="0" dirty="0">
              <a:latin typeface="+mn-lt"/>
            </a:endParaRPr>
          </a:p>
          <a:p>
            <a:r>
              <a:rPr lang="en-US" sz="1400" b="0" dirty="0">
                <a:latin typeface="+mn-lt"/>
              </a:rPr>
              <a:t>Articles </a:t>
            </a:r>
            <a:r>
              <a:rPr lang="en-US" sz="1400" b="0" dirty="0">
                <a:latin typeface="+mn-lt"/>
                <a:hlinkClick r:id="rId3">
                  <a:extLst>
                    <a:ext uri="{A12FA001-AC4F-418D-AE19-62706E023703}">
                      <ahyp:hlinkClr xmlns:ahyp="http://schemas.microsoft.com/office/drawing/2018/hyperlinkcolor" xmlns="" val="tx"/>
                    </a:ext>
                  </a:extLst>
                </a:hlinkClick>
              </a:rPr>
              <a:t>L1413-14</a:t>
            </a:r>
            <a:r>
              <a:rPr lang="en-US" sz="1400" b="0" dirty="0">
                <a:latin typeface="+mn-lt"/>
              </a:rPr>
              <a:t> et R </a:t>
            </a:r>
            <a:r>
              <a:rPr lang="en-US" sz="1400" b="0" dirty="0">
                <a:latin typeface="+mn-lt"/>
                <a:hlinkClick r:id="rId4">
                  <a:extLst>
                    <a:ext uri="{A12FA001-AC4F-418D-AE19-62706E023703}">
                      <ahyp:hlinkClr xmlns:ahyp="http://schemas.microsoft.com/office/drawing/2018/hyperlinkcolor" xmlns="" val="tx"/>
                    </a:ext>
                  </a:extLst>
                </a:hlinkClick>
              </a:rPr>
              <a:t>6111-12 à 17</a:t>
            </a:r>
            <a:r>
              <a:rPr lang="en-US" sz="1400" b="0" dirty="0">
                <a:latin typeface="+mn-lt"/>
              </a:rPr>
              <a:t> du Code de la Santé </a:t>
            </a:r>
            <a:r>
              <a:rPr lang="en-US" sz="1400" b="0" dirty="0" err="1">
                <a:latin typeface="+mn-lt"/>
              </a:rPr>
              <a:t>Publique</a:t>
            </a:r>
            <a:r>
              <a:rPr lang="en-US" sz="1400" b="0" dirty="0">
                <a:latin typeface="+mn-lt"/>
              </a:rPr>
              <a:t>)</a:t>
            </a:r>
          </a:p>
          <a:p>
            <a:endParaRPr lang="en-US" sz="1400" b="0" dirty="0">
              <a:latin typeface="+mn-lt"/>
            </a:endParaRPr>
          </a:p>
          <a:p>
            <a:r>
              <a:rPr lang="en-US" sz="1400" b="0" dirty="0">
                <a:latin typeface="+mn-lt"/>
                <a:hlinkClick r:id="rId5">
                  <a:extLst>
                    <a:ext uri="{A12FA001-AC4F-418D-AE19-62706E023703}">
                      <ahyp:hlinkClr xmlns:ahyp="http://schemas.microsoft.com/office/drawing/2018/hyperlinkcolor" xmlns="" val="tx"/>
                    </a:ext>
                  </a:extLst>
                </a:hlinkClick>
              </a:rPr>
              <a:t>Article R6111-12</a:t>
            </a:r>
            <a:r>
              <a:rPr lang="en-US" sz="1400" b="0" dirty="0">
                <a:latin typeface="+mn-lt"/>
              </a:rPr>
              <a:t>: Les </a:t>
            </a:r>
            <a:r>
              <a:rPr lang="en-US" sz="1400" b="0" dirty="0" err="1">
                <a:latin typeface="+mn-lt"/>
              </a:rPr>
              <a:t>établissements</a:t>
            </a:r>
            <a:r>
              <a:rPr lang="en-US" sz="1400" b="0" dirty="0">
                <a:latin typeface="+mn-lt"/>
              </a:rPr>
              <a:t> de santé </a:t>
            </a:r>
            <a:r>
              <a:rPr lang="en-US" sz="1400" b="0" dirty="0" err="1">
                <a:latin typeface="+mn-lt"/>
              </a:rPr>
              <a:t>signalent</a:t>
            </a:r>
            <a:r>
              <a:rPr lang="en-US" sz="1400" b="0" dirty="0">
                <a:latin typeface="+mn-lt"/>
              </a:rPr>
              <a:t> de façon non nominative la </a:t>
            </a:r>
            <a:r>
              <a:rPr lang="en-US" sz="1400" b="0" dirty="0" err="1">
                <a:latin typeface="+mn-lt"/>
              </a:rPr>
              <a:t>survenue</a:t>
            </a:r>
            <a:r>
              <a:rPr lang="en-US" sz="1400" b="0" dirty="0">
                <a:latin typeface="+mn-lt"/>
              </a:rPr>
              <a:t> de toute infection </a:t>
            </a:r>
            <a:r>
              <a:rPr lang="en-US" sz="1400" b="0" dirty="0" err="1">
                <a:latin typeface="+mn-lt"/>
              </a:rPr>
              <a:t>nosocomiale</a:t>
            </a:r>
            <a:r>
              <a:rPr lang="en-US" sz="1400" b="0" dirty="0">
                <a:latin typeface="+mn-lt"/>
              </a:rPr>
              <a:t> et </a:t>
            </a:r>
            <a:r>
              <a:rPr lang="en-US" sz="1400" b="0" dirty="0" err="1">
                <a:latin typeface="+mn-lt"/>
              </a:rPr>
              <a:t>recueillent</a:t>
            </a:r>
            <a:r>
              <a:rPr lang="en-US" sz="1400" b="0" dirty="0">
                <a:latin typeface="+mn-lt"/>
              </a:rPr>
              <a:t> les </a:t>
            </a:r>
            <a:r>
              <a:rPr lang="en-US" sz="1400" b="0" dirty="0" err="1">
                <a:latin typeface="+mn-lt"/>
              </a:rPr>
              <a:t>informations</a:t>
            </a:r>
            <a:r>
              <a:rPr lang="en-US" sz="1400" b="0" dirty="0">
                <a:latin typeface="+mn-lt"/>
              </a:rPr>
              <a:t> </a:t>
            </a:r>
            <a:r>
              <a:rPr lang="en-US" sz="1400" b="0" dirty="0" err="1">
                <a:latin typeface="+mn-lt"/>
              </a:rPr>
              <a:t>concernant</a:t>
            </a:r>
            <a:r>
              <a:rPr lang="en-US" sz="1400" b="0" dirty="0">
                <a:latin typeface="+mn-lt"/>
              </a:rPr>
              <a:t> les infections </a:t>
            </a:r>
            <a:r>
              <a:rPr lang="en-US" sz="1400" b="0" dirty="0" err="1">
                <a:latin typeface="+mn-lt"/>
              </a:rPr>
              <a:t>nosocomiales</a:t>
            </a:r>
            <a:r>
              <a:rPr lang="en-US" sz="1400" b="0" dirty="0">
                <a:latin typeface="+mn-lt"/>
              </a:rPr>
              <a:t> </a:t>
            </a:r>
            <a:r>
              <a:rPr lang="en-US" sz="1400" b="0" dirty="0" err="1">
                <a:latin typeface="+mn-lt"/>
              </a:rPr>
              <a:t>soumises</a:t>
            </a:r>
            <a:r>
              <a:rPr lang="en-US" sz="1400" b="0" dirty="0">
                <a:latin typeface="+mn-lt"/>
              </a:rPr>
              <a:t> à </a:t>
            </a:r>
            <a:r>
              <a:rPr lang="en-US" sz="1400" b="0" dirty="0" err="1">
                <a:latin typeface="+mn-lt"/>
              </a:rPr>
              <a:t>signalement</a:t>
            </a:r>
            <a:r>
              <a:rPr lang="en-US" sz="1400" b="0" dirty="0">
                <a:latin typeface="+mn-lt"/>
              </a:rPr>
              <a:t>…</a:t>
            </a:r>
          </a:p>
          <a:p>
            <a:endParaRPr lang="en-US" sz="1400" b="0" dirty="0">
              <a:latin typeface="+mn-lt"/>
            </a:endParaRPr>
          </a:p>
          <a:p>
            <a:r>
              <a:rPr lang="en-US" sz="1400" b="0" dirty="0">
                <a:latin typeface="+mn-lt"/>
                <a:hlinkClick r:id="rId6">
                  <a:extLst>
                    <a:ext uri="{A12FA001-AC4F-418D-AE19-62706E023703}">
                      <ahyp:hlinkClr xmlns:ahyp="http://schemas.microsoft.com/office/drawing/2018/hyperlinkcolor" xmlns="" val="tx"/>
                    </a:ext>
                  </a:extLst>
                </a:hlinkClick>
              </a:rPr>
              <a:t>Article R6111-16</a:t>
            </a:r>
            <a:r>
              <a:rPr lang="en-US" sz="1400" b="0" dirty="0">
                <a:latin typeface="+mn-lt"/>
              </a:rPr>
              <a:t>: Tout </a:t>
            </a:r>
            <a:r>
              <a:rPr lang="en-US" sz="1400" b="0" dirty="0" err="1">
                <a:latin typeface="+mn-lt"/>
              </a:rPr>
              <a:t>médecin</a:t>
            </a:r>
            <a:r>
              <a:rPr lang="en-US" sz="1400" b="0" dirty="0">
                <a:latin typeface="+mn-lt"/>
              </a:rPr>
              <a:t>, </a:t>
            </a:r>
            <a:r>
              <a:rPr lang="en-US" sz="1400" b="0" dirty="0" err="1">
                <a:latin typeface="+mn-lt"/>
              </a:rPr>
              <a:t>pharmacien</a:t>
            </a:r>
            <a:r>
              <a:rPr lang="en-US" sz="1400" b="0" dirty="0">
                <a:latin typeface="+mn-lt"/>
              </a:rPr>
              <a:t>, </a:t>
            </a:r>
            <a:r>
              <a:rPr lang="en-US" sz="1400" b="0" dirty="0" err="1">
                <a:latin typeface="+mn-lt"/>
              </a:rPr>
              <a:t>chirurgien-dentiste</a:t>
            </a:r>
            <a:r>
              <a:rPr lang="en-US" sz="1400" b="0" dirty="0">
                <a:latin typeface="+mn-lt"/>
              </a:rPr>
              <a:t>, sage-femme </a:t>
            </a:r>
            <a:r>
              <a:rPr lang="en-US" sz="1400" b="0" dirty="0" err="1">
                <a:latin typeface="+mn-lt"/>
              </a:rPr>
              <a:t>ou</a:t>
            </a:r>
            <a:r>
              <a:rPr lang="en-US" sz="1400" b="0" dirty="0">
                <a:latin typeface="+mn-lt"/>
              </a:rPr>
              <a:t> </a:t>
            </a:r>
            <a:r>
              <a:rPr lang="en-US" sz="1400" b="0" dirty="0" err="1">
                <a:latin typeface="+mn-lt"/>
              </a:rPr>
              <a:t>membre</a:t>
            </a:r>
            <a:r>
              <a:rPr lang="en-US" sz="1400" b="0" dirty="0">
                <a:latin typeface="+mn-lt"/>
              </a:rPr>
              <a:t> du personnel </a:t>
            </a:r>
            <a:r>
              <a:rPr lang="en-US" sz="1400" b="0" dirty="0" err="1">
                <a:latin typeface="+mn-lt"/>
              </a:rPr>
              <a:t>paramédical</a:t>
            </a:r>
            <a:r>
              <a:rPr lang="en-US" sz="1400" b="0" dirty="0">
                <a:latin typeface="+mn-lt"/>
              </a:rPr>
              <a:t> qui, dans </a:t>
            </a:r>
            <a:r>
              <a:rPr lang="en-US" sz="1400" b="0" dirty="0" err="1">
                <a:latin typeface="+mn-lt"/>
              </a:rPr>
              <a:t>l'exercice</a:t>
            </a:r>
            <a:r>
              <a:rPr lang="en-US" sz="1400" b="0" dirty="0">
                <a:latin typeface="+mn-lt"/>
              </a:rPr>
              <a:t> de </a:t>
            </a:r>
            <a:r>
              <a:rPr lang="en-US" sz="1400" b="0" dirty="0" err="1">
                <a:latin typeface="+mn-lt"/>
              </a:rPr>
              <a:t>ses</a:t>
            </a:r>
            <a:r>
              <a:rPr lang="en-US" sz="1400" b="0" dirty="0">
                <a:latin typeface="+mn-lt"/>
              </a:rPr>
              <a:t> missions au sein d'un </a:t>
            </a:r>
            <a:r>
              <a:rPr lang="en-US" sz="1400" b="0" dirty="0" err="1">
                <a:latin typeface="+mn-lt"/>
              </a:rPr>
              <a:t>établissement</a:t>
            </a:r>
            <a:r>
              <a:rPr lang="en-US" sz="1400" b="0" dirty="0">
                <a:latin typeface="+mn-lt"/>
              </a:rPr>
              <a:t> de santé, constate un </a:t>
            </a:r>
            <a:r>
              <a:rPr lang="en-US" sz="1400" b="0" dirty="0" err="1">
                <a:latin typeface="+mn-lt"/>
              </a:rPr>
              <a:t>ou</a:t>
            </a:r>
            <a:r>
              <a:rPr lang="en-US" sz="1400" b="0" dirty="0">
                <a:latin typeface="+mn-lt"/>
              </a:rPr>
              <a:t> </a:t>
            </a:r>
            <a:r>
              <a:rPr lang="en-US" sz="1400" b="0" dirty="0" err="1">
                <a:latin typeface="+mn-lt"/>
              </a:rPr>
              <a:t>plusieurs</a:t>
            </a:r>
            <a:r>
              <a:rPr lang="en-US" sz="1400" b="0" dirty="0">
                <a:latin typeface="+mn-lt"/>
              </a:rPr>
              <a:t> </a:t>
            </a:r>
            <a:r>
              <a:rPr lang="en-US" sz="1400" b="0" dirty="0" err="1">
                <a:latin typeface="+mn-lt"/>
              </a:rPr>
              <a:t>cas</a:t>
            </a:r>
            <a:r>
              <a:rPr lang="en-US" sz="1400" b="0" dirty="0">
                <a:latin typeface="+mn-lt"/>
              </a:rPr>
              <a:t> </a:t>
            </a:r>
            <a:r>
              <a:rPr lang="en-US" sz="1400" b="0" dirty="0" err="1">
                <a:latin typeface="+mn-lt"/>
              </a:rPr>
              <a:t>d'infections</a:t>
            </a:r>
            <a:r>
              <a:rPr lang="en-US" sz="1400" b="0" dirty="0">
                <a:latin typeface="+mn-lt"/>
              </a:rPr>
              <a:t> </a:t>
            </a:r>
            <a:r>
              <a:rPr lang="en-US" sz="1400" b="0" dirty="0" err="1">
                <a:latin typeface="+mn-lt"/>
              </a:rPr>
              <a:t>nosocomiales</a:t>
            </a:r>
            <a:r>
              <a:rPr lang="en-US" sz="1400" b="0" dirty="0">
                <a:latin typeface="+mn-lt"/>
              </a:rPr>
              <a:t>…</a:t>
            </a:r>
          </a:p>
          <a:p>
            <a:r>
              <a:rPr lang="en-US" sz="1400" dirty="0" err="1">
                <a:highlight>
                  <a:srgbClr val="FFFF00"/>
                </a:highlight>
                <a:latin typeface="+mn-lt"/>
              </a:rPr>
              <a:t>Evènement</a:t>
            </a:r>
            <a:r>
              <a:rPr lang="en-US" sz="1400" dirty="0">
                <a:highlight>
                  <a:srgbClr val="FFFF00"/>
                </a:highlight>
                <a:latin typeface="+mn-lt"/>
              </a:rPr>
              <a:t> </a:t>
            </a:r>
            <a:r>
              <a:rPr lang="en-US" sz="1400" dirty="0" err="1">
                <a:highlight>
                  <a:srgbClr val="FFFF00"/>
                </a:highlight>
                <a:latin typeface="+mn-lt"/>
              </a:rPr>
              <a:t>indésirable</a:t>
            </a:r>
            <a:r>
              <a:rPr lang="en-US" sz="1400" dirty="0">
                <a:highlight>
                  <a:srgbClr val="FFFF00"/>
                </a:highlight>
                <a:latin typeface="+mn-lt"/>
              </a:rPr>
              <a:t> </a:t>
            </a:r>
            <a:r>
              <a:rPr lang="en-US" sz="1400" dirty="0" err="1">
                <a:highlight>
                  <a:srgbClr val="FFFF00"/>
                </a:highlight>
                <a:latin typeface="+mn-lt"/>
              </a:rPr>
              <a:t>associé</a:t>
            </a:r>
            <a:r>
              <a:rPr lang="en-US" sz="1400" dirty="0">
                <a:highlight>
                  <a:srgbClr val="FFFF00"/>
                </a:highlight>
                <a:latin typeface="+mn-lt"/>
              </a:rPr>
              <a:t> à des </a:t>
            </a:r>
            <a:r>
              <a:rPr lang="en-US" sz="1400" dirty="0" err="1">
                <a:highlight>
                  <a:srgbClr val="FFFF00"/>
                </a:highlight>
                <a:latin typeface="+mn-lt"/>
              </a:rPr>
              <a:t>soins</a:t>
            </a:r>
            <a:r>
              <a:rPr lang="en-US" sz="1400" dirty="0">
                <a:latin typeface="+mn-lt"/>
              </a:rPr>
              <a:t>: </a:t>
            </a:r>
            <a:r>
              <a:rPr lang="en-US" sz="1400" u="sng" dirty="0">
                <a:latin typeface="+mn-lt"/>
                <a:hlinkClick r:id="rId7">
                  <a:extLst>
                    <a:ext uri="{A12FA001-AC4F-418D-AE19-62706E023703}">
                      <ahyp:hlinkClr xmlns:ahyp="http://schemas.microsoft.com/office/drawing/2018/hyperlinkcolor" xmlns="" val="tx"/>
                    </a:ext>
                  </a:extLst>
                </a:hlinkClick>
              </a:rPr>
              <a:t>   </a:t>
            </a:r>
            <a:r>
              <a:rPr lang="en-US" sz="1400" b="0" dirty="0">
                <a:latin typeface="+mn-lt"/>
                <a:hlinkClick r:id="rId7">
                  <a:extLst>
                    <a:ext uri="{A12FA001-AC4F-418D-AE19-62706E023703}">
                      <ahyp:hlinkClr xmlns:ahyp="http://schemas.microsoft.com/office/drawing/2018/hyperlinkcolor" xmlns="" val="tx"/>
                    </a:ext>
                  </a:extLst>
                </a:hlinkClick>
              </a:rPr>
              <a:t>https://signalement.social-sante.gouv.fr/psig_ihm_utilisateurs/index.html#/accueil</a:t>
            </a:r>
            <a:r>
              <a:rPr lang="en-US" sz="1400" b="0" dirty="0">
                <a:latin typeface="+mn-lt"/>
              </a:rPr>
              <a:t> </a:t>
            </a:r>
          </a:p>
        </p:txBody>
      </p:sp>
      <p:sp>
        <p:nvSpPr>
          <p:cNvPr id="3" name="Titre 2">
            <a:extLst>
              <a:ext uri="{FF2B5EF4-FFF2-40B4-BE49-F238E27FC236}">
                <a16:creationId xmlns:a16="http://schemas.microsoft.com/office/drawing/2014/main" xmlns="" id="{512D0E90-C13A-9048-B7CB-598048857E76}"/>
              </a:ext>
            </a:extLst>
          </p:cNvPr>
          <p:cNvSpPr>
            <a:spLocks noGrp="1"/>
          </p:cNvSpPr>
          <p:nvPr>
            <p:ph type="title"/>
          </p:nvPr>
        </p:nvSpPr>
        <p:spPr>
          <a:xfrm>
            <a:off x="172995" y="278025"/>
            <a:ext cx="3299253" cy="827904"/>
          </a:xfrm>
        </p:spPr>
        <p:txBody>
          <a:bodyPr vert="horz" lIns="91440" tIns="45720" rIns="91440" bIns="45720" rtlCol="0" anchor="b">
            <a:normAutofit fontScale="90000"/>
          </a:bodyPr>
          <a:lstStyle/>
          <a:p>
            <a:pPr algn="r"/>
            <a:r>
              <a:rPr lang="en-US" sz="3000" b="1" kern="1200" dirty="0" err="1">
                <a:latin typeface="+mj-lt"/>
                <a:ea typeface="+mj-ea"/>
                <a:cs typeface="+mj-cs"/>
              </a:rPr>
              <a:t>Signalement</a:t>
            </a:r>
            <a:r>
              <a:rPr lang="en-US" sz="3000" b="1" kern="1200" dirty="0">
                <a:latin typeface="+mj-lt"/>
                <a:ea typeface="+mj-ea"/>
                <a:cs typeface="+mj-cs"/>
              </a:rPr>
              <a:t> des IAS</a:t>
            </a:r>
            <a:br>
              <a:rPr lang="en-US" sz="3000" b="1" kern="1200" dirty="0">
                <a:latin typeface="+mj-lt"/>
                <a:ea typeface="+mj-ea"/>
                <a:cs typeface="+mj-cs"/>
              </a:rPr>
            </a:br>
            <a:r>
              <a:rPr lang="en-US" sz="3000" b="1" kern="1200" dirty="0">
                <a:latin typeface="+mj-lt"/>
                <a:ea typeface="+mj-ea"/>
                <a:cs typeface="+mj-cs"/>
              </a:rPr>
              <a:t>Cadre </a:t>
            </a:r>
            <a:r>
              <a:rPr lang="en-US" sz="3000" b="1" kern="1200" dirty="0" err="1">
                <a:latin typeface="+mj-lt"/>
                <a:ea typeface="+mj-ea"/>
                <a:cs typeface="+mj-cs"/>
              </a:rPr>
              <a:t>réglementaire</a:t>
            </a:r>
            <a:endParaRPr lang="en-US" sz="3000" b="1" kern="1200" dirty="0">
              <a:latin typeface="+mj-lt"/>
              <a:ea typeface="+mj-ea"/>
              <a:cs typeface="+mj-cs"/>
            </a:endParaRPr>
          </a:p>
        </p:txBody>
      </p:sp>
      <p:sp>
        <p:nvSpPr>
          <p:cNvPr id="4" name="Espace réservé du pied de page 3">
            <a:extLst>
              <a:ext uri="{FF2B5EF4-FFF2-40B4-BE49-F238E27FC236}">
                <a16:creationId xmlns:a16="http://schemas.microsoft.com/office/drawing/2014/main" xmlns="" id="{BFFC17EF-763D-0A4D-A84A-D0791BEEB56D}"/>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F85907F5-CE02-ED45-84A3-1CE532B645EB}"/>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34</a:t>
            </a:fld>
            <a:endParaRPr lang="fr-FR"/>
          </a:p>
        </p:txBody>
      </p:sp>
      <p:sp>
        <p:nvSpPr>
          <p:cNvPr id="6" name="ZoneTexte 5">
            <a:extLst>
              <a:ext uri="{FF2B5EF4-FFF2-40B4-BE49-F238E27FC236}">
                <a16:creationId xmlns:a16="http://schemas.microsoft.com/office/drawing/2014/main" xmlns="" id="{621E6876-0911-CF40-8612-D3B52F62CA00}"/>
              </a:ext>
            </a:extLst>
          </p:cNvPr>
          <p:cNvSpPr txBox="1"/>
          <p:nvPr/>
        </p:nvSpPr>
        <p:spPr bwMode="auto">
          <a:xfrm>
            <a:off x="3375914" y="6382248"/>
            <a:ext cx="57658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rtlCol="0" anchor="ctr">
            <a:spAutoFit/>
          </a:bodyPr>
          <a:lstStyle/>
          <a:p>
            <a:pPr>
              <a:spcAft>
                <a:spcPts val="600"/>
              </a:spcAft>
            </a:pPr>
            <a:r>
              <a:rPr lang="fr-FR" sz="800" dirty="0">
                <a:solidFill>
                  <a:schemeClr val="accent4"/>
                </a:solidFill>
              </a:rPr>
              <a:t>INSTRUCTION N°DGOS/PF2/DGS/RI3/2012/75 du 13 février 2012 relative au signalement externe des infections nosocomiales par les établissements de santé et les structures mentionnées à l’article R.6111-12 du Code de la santé publique ainsi qu’aux modalités de gestion des situations signalées </a:t>
            </a:r>
          </a:p>
        </p:txBody>
      </p:sp>
    </p:spTree>
    <p:extLst>
      <p:ext uri="{BB962C8B-B14F-4D97-AF65-F5344CB8AC3E}">
        <p14:creationId xmlns:p14="http://schemas.microsoft.com/office/powerpoint/2010/main" xmlns="" val="26665713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Espace réservé du contenu 1">
            <a:extLst>
              <a:ext uri="{FF2B5EF4-FFF2-40B4-BE49-F238E27FC236}">
                <a16:creationId xmlns:a16="http://schemas.microsoft.com/office/drawing/2014/main" xmlns="" id="{7956BAC7-03EE-0E2F-955E-DB1F3AA18352}"/>
              </a:ext>
            </a:extLst>
          </p:cNvPr>
          <p:cNvSpPr>
            <a:spLocks noGrp="1"/>
          </p:cNvSpPr>
          <p:nvPr>
            <p:ph idx="1"/>
          </p:nvPr>
        </p:nvSpPr>
        <p:spPr>
          <a:xfrm>
            <a:off x="407773" y="142505"/>
            <a:ext cx="8474971" cy="6023518"/>
          </a:xfrm>
        </p:spPr>
        <p:txBody>
          <a:bodyPr vert="horz" lIns="91440" tIns="45720" rIns="91440" bIns="45720" rtlCol="0" anchor="ctr">
            <a:normAutofit/>
          </a:bodyPr>
          <a:lstStyle/>
          <a:p>
            <a:pPr marL="0" indent="0">
              <a:buNone/>
            </a:pPr>
            <a:r>
              <a:rPr lang="en-US" sz="2000" b="1" i="0" u="none" strike="noStrike" dirty="0">
                <a:effectLst/>
                <a:latin typeface="+mn-lt"/>
              </a:rPr>
              <a:t>B. </a:t>
            </a:r>
            <a:r>
              <a:rPr lang="en-US" sz="2000" b="1" i="0" u="none" strike="noStrike" dirty="0" err="1">
                <a:effectLst/>
                <a:latin typeface="+mn-lt"/>
              </a:rPr>
              <a:t>Déchets</a:t>
            </a:r>
            <a:r>
              <a:rPr lang="en-US" sz="2000" b="1" i="0" u="none" strike="noStrike" dirty="0">
                <a:effectLst/>
                <a:latin typeface="+mn-lt"/>
              </a:rPr>
              <a:t> </a:t>
            </a:r>
            <a:r>
              <a:rPr lang="en-US" sz="2000" b="1" i="0" u="none" strike="noStrike" dirty="0" err="1">
                <a:effectLst/>
                <a:latin typeface="+mn-lt"/>
              </a:rPr>
              <a:t>assimilés</a:t>
            </a:r>
            <a:r>
              <a:rPr lang="en-US" sz="2000" b="1" i="0" u="none" strike="noStrike" dirty="0">
                <a:effectLst/>
                <a:latin typeface="+mn-lt"/>
              </a:rPr>
              <a:t> aux </a:t>
            </a:r>
            <a:r>
              <a:rPr lang="en-US" sz="2000" b="1" i="0" u="none" strike="noStrike" dirty="0" err="1">
                <a:effectLst/>
                <a:latin typeface="+mn-lt"/>
              </a:rPr>
              <a:t>ordures</a:t>
            </a:r>
            <a:r>
              <a:rPr lang="en-US" sz="2000" b="1" i="0" u="none" strike="noStrike" dirty="0">
                <a:effectLst/>
                <a:latin typeface="+mn-lt"/>
              </a:rPr>
              <a:t> </a:t>
            </a:r>
            <a:r>
              <a:rPr lang="en-US" sz="2000" b="1" i="0" u="none" strike="noStrike" dirty="0" err="1">
                <a:effectLst/>
                <a:latin typeface="+mn-lt"/>
              </a:rPr>
              <a:t>ménagères</a:t>
            </a:r>
            <a:r>
              <a:rPr lang="en-US" sz="2000" b="1" i="0" u="none" strike="noStrike" dirty="0">
                <a:effectLst/>
                <a:latin typeface="+mn-lt"/>
              </a:rPr>
              <a:t> (DAOM)</a:t>
            </a:r>
          </a:p>
          <a:p>
            <a:r>
              <a:rPr lang="en-US" sz="1700" b="0" i="0" u="none" strike="noStrike" dirty="0">
                <a:effectLst/>
                <a:latin typeface="+mn-lt"/>
              </a:rPr>
              <a:t>Ce </a:t>
            </a:r>
            <a:r>
              <a:rPr lang="en-US" sz="1700" b="0" i="0" u="none" strike="noStrike" dirty="0" err="1">
                <a:effectLst/>
                <a:latin typeface="+mn-lt"/>
              </a:rPr>
              <a:t>sont</a:t>
            </a:r>
            <a:r>
              <a:rPr lang="en-US" sz="1700" b="0" i="0" u="none" strike="noStrike" dirty="0">
                <a:effectLst/>
                <a:latin typeface="+mn-lt"/>
              </a:rPr>
              <a:t> les </a:t>
            </a:r>
            <a:r>
              <a:rPr lang="en-US" sz="1700" b="0" i="0" u="none" strike="noStrike" dirty="0" err="1">
                <a:effectLst/>
                <a:latin typeface="+mn-lt"/>
              </a:rPr>
              <a:t>déchets</a:t>
            </a:r>
            <a:r>
              <a:rPr lang="en-US" sz="1700" b="0" i="0" u="none" strike="noStrike" dirty="0">
                <a:effectLst/>
                <a:latin typeface="+mn-lt"/>
              </a:rPr>
              <a:t> non </a:t>
            </a:r>
            <a:r>
              <a:rPr lang="en-US" sz="1700" b="0" i="0" u="none" strike="noStrike" dirty="0" err="1">
                <a:effectLst/>
                <a:latin typeface="+mn-lt"/>
              </a:rPr>
              <a:t>dangereux</a:t>
            </a:r>
            <a:r>
              <a:rPr lang="en-US" sz="1700" b="0" i="0" u="none" strike="noStrike" dirty="0">
                <a:effectLst/>
                <a:latin typeface="+mn-lt"/>
              </a:rPr>
              <a:t> qui </a:t>
            </a:r>
            <a:r>
              <a:rPr lang="en-US" sz="1700" b="0" i="0" u="none" strike="noStrike" dirty="0" err="1">
                <a:effectLst/>
                <a:latin typeface="+mn-lt"/>
              </a:rPr>
              <a:t>peuvent</a:t>
            </a:r>
            <a:r>
              <a:rPr lang="en-US" sz="1700" b="0" i="0" u="none" strike="noStrike" dirty="0">
                <a:effectLst/>
                <a:latin typeface="+mn-lt"/>
              </a:rPr>
              <a:t> </a:t>
            </a:r>
            <a:r>
              <a:rPr lang="en-US" sz="1700" b="0" i="0" u="none" strike="noStrike" dirty="0" err="1">
                <a:effectLst/>
                <a:latin typeface="+mn-lt"/>
              </a:rPr>
              <a:t>être</a:t>
            </a:r>
            <a:r>
              <a:rPr lang="en-US" sz="1700" b="0" i="0" u="none" strike="noStrike" dirty="0">
                <a:effectLst/>
                <a:latin typeface="+mn-lt"/>
              </a:rPr>
              <a:t> </a:t>
            </a:r>
            <a:r>
              <a:rPr lang="en-US" sz="1700" b="0" i="0" u="none" strike="noStrike" dirty="0" err="1">
                <a:effectLst/>
                <a:latin typeface="+mn-lt"/>
              </a:rPr>
              <a:t>jetés</a:t>
            </a:r>
            <a:r>
              <a:rPr lang="en-US" sz="1700" b="0" i="0" u="none" strike="noStrike" dirty="0">
                <a:effectLst/>
                <a:latin typeface="+mn-lt"/>
              </a:rPr>
              <a:t> avec les </a:t>
            </a:r>
            <a:r>
              <a:rPr lang="en-US" sz="1700" b="0" i="0" u="none" strike="noStrike" dirty="0" err="1">
                <a:effectLst/>
                <a:latin typeface="+mn-lt"/>
              </a:rPr>
              <a:t>déchets</a:t>
            </a:r>
            <a:r>
              <a:rPr lang="en-US" sz="1700" b="0" i="0" u="none" strike="noStrike" dirty="0">
                <a:effectLst/>
                <a:latin typeface="+mn-lt"/>
              </a:rPr>
              <a:t> </a:t>
            </a:r>
            <a:r>
              <a:rPr lang="en-US" sz="1700" b="0" i="0" u="none" strike="noStrike" dirty="0" err="1">
                <a:effectLst/>
                <a:latin typeface="+mn-lt"/>
              </a:rPr>
              <a:t>ménagers</a:t>
            </a:r>
            <a:r>
              <a:rPr lang="en-US" sz="1700" b="0" i="0" u="none" strike="noStrike" dirty="0">
                <a:effectLst/>
                <a:latin typeface="+mn-lt"/>
              </a:rPr>
              <a:t>.</a:t>
            </a:r>
          </a:p>
          <a:p>
            <a:endParaRPr lang="en-US" sz="1700" b="0" i="0" u="none" strike="noStrike" dirty="0">
              <a:effectLst/>
              <a:latin typeface="+mn-lt"/>
            </a:endParaRPr>
          </a:p>
          <a:p>
            <a:pPr marL="0" indent="0">
              <a:buNone/>
            </a:pPr>
            <a:r>
              <a:rPr lang="en-US" sz="1700" b="0" i="0" u="none" strike="noStrike" dirty="0">
                <a:effectLst/>
                <a:latin typeface="+mn-lt"/>
              </a:rPr>
              <a:t>✅ </a:t>
            </a:r>
            <a:r>
              <a:rPr lang="en-US" sz="1700" b="1" i="0" u="none" strike="noStrike" dirty="0" err="1">
                <a:effectLst/>
                <a:latin typeface="+mn-lt"/>
              </a:rPr>
              <a:t>Exemples</a:t>
            </a:r>
            <a:r>
              <a:rPr lang="en-US" sz="1700" b="0" i="0" u="none" strike="noStrike" dirty="0">
                <a:effectLst/>
                <a:latin typeface="+mn-lt"/>
              </a:rPr>
              <a:t> :</a:t>
            </a:r>
          </a:p>
          <a:p>
            <a:pPr>
              <a:buFont typeface="Wingdings" pitchFamily="2" charset="2"/>
              <a:buChar char="Ø"/>
            </a:pPr>
            <a:r>
              <a:rPr lang="en-US" sz="1700" b="0" i="0" u="none" strike="noStrike" dirty="0">
                <a:effectLst/>
                <a:latin typeface="+mn-lt"/>
              </a:rPr>
              <a:t>Gants non </a:t>
            </a:r>
            <a:r>
              <a:rPr lang="en-US" sz="1700" b="0" i="0" u="none" strike="noStrike" dirty="0" err="1">
                <a:effectLst/>
                <a:latin typeface="+mn-lt"/>
              </a:rPr>
              <a:t>souillés</a:t>
            </a:r>
            <a:r>
              <a:rPr lang="en-US" sz="1700" b="0" i="0" u="none" strike="noStrike" dirty="0">
                <a:effectLst/>
                <a:latin typeface="+mn-lt"/>
              </a:rPr>
              <a:t> par des </a:t>
            </a:r>
            <a:r>
              <a:rPr lang="en-US" sz="1700" b="0" i="0" u="none" strike="noStrike" dirty="0" err="1">
                <a:effectLst/>
                <a:latin typeface="+mn-lt"/>
              </a:rPr>
              <a:t>produits</a:t>
            </a:r>
            <a:r>
              <a:rPr lang="en-US" sz="1700" b="0" i="0" u="none" strike="noStrike" dirty="0">
                <a:effectLst/>
                <a:latin typeface="+mn-lt"/>
              </a:rPr>
              <a:t> </a:t>
            </a:r>
            <a:r>
              <a:rPr lang="en-US" sz="1700" b="0" i="0" u="none" strike="noStrike" dirty="0" err="1">
                <a:effectLst/>
                <a:latin typeface="+mn-lt"/>
              </a:rPr>
              <a:t>biologiques</a:t>
            </a:r>
            <a:r>
              <a:rPr lang="en-US" sz="1700" b="0" i="0" u="none" strike="noStrike" dirty="0">
                <a:effectLst/>
                <a:latin typeface="+mn-lt"/>
              </a:rPr>
              <a:t>.</a:t>
            </a:r>
          </a:p>
          <a:p>
            <a:pPr>
              <a:buFont typeface="Wingdings" pitchFamily="2" charset="2"/>
              <a:buChar char="Ø"/>
            </a:pPr>
            <a:r>
              <a:rPr lang="en-US" sz="1700" b="0" i="0" u="none" strike="noStrike" dirty="0">
                <a:effectLst/>
                <a:latin typeface="+mn-lt"/>
              </a:rPr>
              <a:t>Papier, </a:t>
            </a:r>
            <a:r>
              <a:rPr lang="en-US" sz="1700" b="0" i="0" u="none" strike="noStrike" dirty="0" err="1">
                <a:effectLst/>
                <a:latin typeface="+mn-lt"/>
              </a:rPr>
              <a:t>emballages</a:t>
            </a:r>
            <a:r>
              <a:rPr lang="en-US" sz="1700" b="0" i="0" u="none" strike="noStrike" dirty="0">
                <a:effectLst/>
                <a:latin typeface="+mn-lt"/>
              </a:rPr>
              <a:t>, matériel non </a:t>
            </a:r>
            <a:r>
              <a:rPr lang="en-US" sz="1700" b="0" i="0" u="none" strike="noStrike" dirty="0" err="1">
                <a:effectLst/>
                <a:latin typeface="+mn-lt"/>
              </a:rPr>
              <a:t>contaminé</a:t>
            </a:r>
            <a:r>
              <a:rPr lang="en-US" sz="1700" b="0" i="0" u="none" strike="noStrike" dirty="0">
                <a:effectLst/>
                <a:latin typeface="+mn-lt"/>
              </a:rPr>
              <a:t>.</a:t>
            </a:r>
            <a:br>
              <a:rPr lang="en-US" sz="1700" b="0" i="0" u="none" strike="noStrike" dirty="0">
                <a:effectLst/>
                <a:latin typeface="+mn-lt"/>
              </a:rPr>
            </a:br>
            <a:endParaRPr lang="en-US" sz="1700" b="0" i="0" u="none" strike="noStrike" dirty="0">
              <a:effectLst/>
              <a:latin typeface="+mn-lt"/>
            </a:endParaRPr>
          </a:p>
          <a:p>
            <a:pPr>
              <a:buFont typeface="Wingdings" pitchFamily="2" charset="2"/>
              <a:buChar char="Ø"/>
            </a:pPr>
            <a:endParaRPr lang="en-US" sz="1700" b="0" i="0" u="none" strike="noStrike" dirty="0">
              <a:effectLst/>
              <a:latin typeface="+mn-lt"/>
            </a:endParaRPr>
          </a:p>
          <a:p>
            <a:pPr marL="0" indent="0">
              <a:buNone/>
            </a:pPr>
            <a:r>
              <a:rPr lang="en-US" sz="1700" b="0" i="0" u="none" strike="noStrike" dirty="0">
                <a:effectLst/>
                <a:latin typeface="+mn-lt"/>
              </a:rPr>
              <a:t>🚮 </a:t>
            </a:r>
            <a:r>
              <a:rPr lang="en-US" sz="1700" b="1" i="0" u="none" strike="noStrike" dirty="0" err="1">
                <a:effectLst/>
                <a:latin typeface="+mn-lt"/>
              </a:rPr>
              <a:t>Élimination</a:t>
            </a:r>
            <a:r>
              <a:rPr lang="en-US" sz="1700" b="0" i="0" u="none" strike="noStrike" dirty="0">
                <a:effectLst/>
                <a:latin typeface="+mn-lt"/>
              </a:rPr>
              <a:t> :</a:t>
            </a:r>
          </a:p>
          <a:p>
            <a:pPr>
              <a:buFont typeface="Wingdings" pitchFamily="2" charset="2"/>
              <a:buChar char="Ø"/>
            </a:pPr>
            <a:r>
              <a:rPr lang="en-US" sz="1700" b="0" i="0" u="none" strike="noStrike" dirty="0">
                <a:effectLst/>
                <a:latin typeface="+mn-lt"/>
              </a:rPr>
              <a:t>Tri </a:t>
            </a:r>
            <a:r>
              <a:rPr lang="en-US" sz="1700" b="0" i="0" u="none" strike="noStrike" dirty="0" err="1">
                <a:effectLst/>
                <a:latin typeface="+mn-lt"/>
              </a:rPr>
              <a:t>sélectif</a:t>
            </a:r>
            <a:r>
              <a:rPr lang="en-US" sz="1700" b="0" i="0" u="none" strike="noStrike" dirty="0">
                <a:effectLst/>
                <a:latin typeface="+mn-lt"/>
              </a:rPr>
              <a:t> </a:t>
            </a:r>
            <a:r>
              <a:rPr lang="en-US" sz="1700" b="0" i="0" u="none" strike="noStrike" dirty="0" err="1">
                <a:effectLst/>
                <a:latin typeface="+mn-lt"/>
              </a:rPr>
              <a:t>selon</a:t>
            </a:r>
            <a:r>
              <a:rPr lang="en-US" sz="1700" b="0" i="0" u="none" strike="noStrike" dirty="0">
                <a:effectLst/>
                <a:latin typeface="+mn-lt"/>
              </a:rPr>
              <a:t> les </a:t>
            </a:r>
            <a:r>
              <a:rPr lang="en-US" sz="1700" b="0" i="0" u="none" strike="noStrike" dirty="0" err="1">
                <a:effectLst/>
                <a:latin typeface="+mn-lt"/>
              </a:rPr>
              <a:t>consignes</a:t>
            </a:r>
            <a:r>
              <a:rPr lang="en-US" sz="1700" b="0" i="0" u="none" strike="noStrike" dirty="0">
                <a:effectLst/>
                <a:latin typeface="+mn-lt"/>
              </a:rPr>
              <a:t> locales.</a:t>
            </a:r>
          </a:p>
          <a:p>
            <a:endParaRPr lang="en-US" sz="1700" dirty="0">
              <a:latin typeface="+mn-lt"/>
            </a:endParaRPr>
          </a:p>
        </p:txBody>
      </p:sp>
      <p:sp>
        <p:nvSpPr>
          <p:cNvPr id="4" name="Espace réservé du numéro de diapositive 3">
            <a:extLst>
              <a:ext uri="{FF2B5EF4-FFF2-40B4-BE49-F238E27FC236}">
                <a16:creationId xmlns:a16="http://schemas.microsoft.com/office/drawing/2014/main" xmlns="" id="{49ED3563-EF13-FD68-FDA3-55973D6F4966}"/>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35</a:t>
            </a:fld>
            <a:endParaRPr lang="fr-FR"/>
          </a:p>
        </p:txBody>
      </p:sp>
    </p:spTree>
    <p:extLst>
      <p:ext uri="{BB962C8B-B14F-4D97-AF65-F5344CB8AC3E}">
        <p14:creationId xmlns:p14="http://schemas.microsoft.com/office/powerpoint/2010/main" xmlns="" val="18001471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3936FFF6-3A65-5F03-924E-E41FC8236838}"/>
              </a:ext>
            </a:extLst>
          </p:cNvPr>
          <p:cNvSpPr>
            <a:spLocks noGrp="1"/>
          </p:cNvSpPr>
          <p:nvPr>
            <p:ph idx="1"/>
          </p:nvPr>
        </p:nvSpPr>
        <p:spPr>
          <a:xfrm>
            <a:off x="350041" y="10140"/>
            <a:ext cx="5723577" cy="6561912"/>
          </a:xfrm>
        </p:spPr>
        <p:txBody>
          <a:bodyPr vert="horz" lIns="91440" tIns="45720" rIns="91440" bIns="45720" rtlCol="0" anchor="ctr">
            <a:normAutofit/>
          </a:bodyPr>
          <a:lstStyle/>
          <a:p>
            <a:pPr marL="0" indent="0">
              <a:buNone/>
            </a:pPr>
            <a:r>
              <a:rPr lang="en-US" sz="2000" b="1" i="0" u="none" strike="noStrike" dirty="0">
                <a:effectLst/>
                <a:latin typeface="+mn-lt"/>
              </a:rPr>
              <a:t>C. </a:t>
            </a:r>
            <a:r>
              <a:rPr lang="en-US" sz="2000" b="1" i="0" u="none" strike="noStrike" dirty="0" err="1">
                <a:effectLst/>
                <a:latin typeface="+mn-lt"/>
              </a:rPr>
              <a:t>Médicaments</a:t>
            </a:r>
            <a:r>
              <a:rPr lang="en-US" sz="2000" b="1" i="0" u="none" strike="noStrike" dirty="0">
                <a:effectLst/>
                <a:latin typeface="+mn-lt"/>
              </a:rPr>
              <a:t> et </a:t>
            </a:r>
            <a:r>
              <a:rPr lang="en-US" sz="2000" b="1" i="0" u="none" strike="noStrike" dirty="0" err="1">
                <a:effectLst/>
                <a:latin typeface="+mn-lt"/>
              </a:rPr>
              <a:t>produits</a:t>
            </a:r>
            <a:r>
              <a:rPr lang="en-US" sz="2000" b="1" i="0" u="none" strike="noStrike" dirty="0">
                <a:effectLst/>
                <a:latin typeface="+mn-lt"/>
              </a:rPr>
              <a:t> </a:t>
            </a:r>
            <a:r>
              <a:rPr lang="en-US" sz="2000" b="1" i="0" u="none" strike="noStrike" dirty="0" err="1">
                <a:effectLst/>
                <a:latin typeface="+mn-lt"/>
              </a:rPr>
              <a:t>chimiques</a:t>
            </a:r>
            <a:endParaRPr lang="en-US" sz="2000" b="1" i="0" u="none" strike="noStrike" dirty="0">
              <a:effectLst/>
              <a:latin typeface="+mn-lt"/>
            </a:endParaRPr>
          </a:p>
          <a:p>
            <a:r>
              <a:rPr lang="en-US" sz="1400" b="0" i="0" u="none" strike="noStrike" dirty="0">
                <a:effectLst/>
                <a:latin typeface="+mn-lt"/>
              </a:rPr>
              <a:t>Les </a:t>
            </a:r>
            <a:r>
              <a:rPr lang="en-US" sz="1400" b="0" i="0" u="none" strike="noStrike" dirty="0" err="1">
                <a:effectLst/>
                <a:latin typeface="+mn-lt"/>
              </a:rPr>
              <a:t>médicaments</a:t>
            </a:r>
            <a:r>
              <a:rPr lang="en-US" sz="1400" b="0" i="0" u="none" strike="noStrike" dirty="0">
                <a:effectLst/>
                <a:latin typeface="+mn-lt"/>
              </a:rPr>
              <a:t> </a:t>
            </a:r>
            <a:r>
              <a:rPr lang="en-US" sz="1400" b="0" i="0" u="none" strike="noStrike" dirty="0" err="1">
                <a:effectLst/>
                <a:latin typeface="+mn-lt"/>
              </a:rPr>
              <a:t>périmés</a:t>
            </a:r>
            <a:r>
              <a:rPr lang="en-US" sz="1400" b="0" i="0" u="none" strike="noStrike" dirty="0">
                <a:effectLst/>
                <a:latin typeface="+mn-lt"/>
              </a:rPr>
              <a:t> </a:t>
            </a:r>
            <a:r>
              <a:rPr lang="en-US" sz="1400" b="0" i="0" u="none" strike="noStrike" dirty="0" err="1">
                <a:effectLst/>
                <a:latin typeface="+mn-lt"/>
              </a:rPr>
              <a:t>ou</a:t>
            </a:r>
            <a:r>
              <a:rPr lang="en-US" sz="1400" b="0" i="0" u="none" strike="noStrike" dirty="0">
                <a:effectLst/>
                <a:latin typeface="+mn-lt"/>
              </a:rPr>
              <a:t> non </a:t>
            </a:r>
            <a:r>
              <a:rPr lang="en-US" sz="1400" b="0" i="0" u="none" strike="noStrike" dirty="0" err="1">
                <a:effectLst/>
                <a:latin typeface="+mn-lt"/>
              </a:rPr>
              <a:t>utilisés</a:t>
            </a:r>
            <a:r>
              <a:rPr lang="en-US" sz="1400" b="0" i="0" u="none" strike="noStrike" dirty="0">
                <a:effectLst/>
                <a:latin typeface="+mn-lt"/>
              </a:rPr>
              <a:t> et </a:t>
            </a:r>
            <a:r>
              <a:rPr lang="en-US" sz="1400" b="0" i="0" u="none" strike="noStrike" dirty="0" err="1">
                <a:effectLst/>
                <a:latin typeface="+mn-lt"/>
              </a:rPr>
              <a:t>certains</a:t>
            </a:r>
            <a:r>
              <a:rPr lang="en-US" sz="1400" b="0" i="0" u="none" strike="noStrike" dirty="0">
                <a:effectLst/>
                <a:latin typeface="+mn-lt"/>
              </a:rPr>
              <a:t> </a:t>
            </a:r>
            <a:r>
              <a:rPr lang="en-US" sz="1400" b="0" i="0" u="none" strike="noStrike" dirty="0" err="1">
                <a:effectLst/>
                <a:latin typeface="+mn-lt"/>
              </a:rPr>
              <a:t>produits</a:t>
            </a:r>
            <a:r>
              <a:rPr lang="en-US" sz="1400" b="0" i="0" u="none" strike="noStrike" dirty="0">
                <a:effectLst/>
                <a:latin typeface="+mn-lt"/>
              </a:rPr>
              <a:t> </a:t>
            </a:r>
            <a:r>
              <a:rPr lang="en-US" sz="1400" b="0" i="0" u="none" strike="noStrike" dirty="0" err="1">
                <a:effectLst/>
                <a:latin typeface="+mn-lt"/>
              </a:rPr>
              <a:t>chimiques</a:t>
            </a:r>
            <a:r>
              <a:rPr lang="en-US" sz="1400" b="0" i="0" u="none" strike="noStrike" dirty="0">
                <a:effectLst/>
                <a:latin typeface="+mn-lt"/>
              </a:rPr>
              <a:t> (</a:t>
            </a:r>
            <a:r>
              <a:rPr lang="en-US" sz="1400" b="0" i="0" u="none" strike="noStrike" dirty="0" err="1">
                <a:effectLst/>
                <a:latin typeface="+mn-lt"/>
              </a:rPr>
              <a:t>désinfectants</a:t>
            </a:r>
            <a:r>
              <a:rPr lang="en-US" sz="1400" b="0" i="0" u="none" strike="noStrike" dirty="0">
                <a:effectLst/>
                <a:latin typeface="+mn-lt"/>
              </a:rPr>
              <a:t>, </a:t>
            </a:r>
            <a:r>
              <a:rPr lang="en-US" sz="1400" b="0" i="0" u="none" strike="noStrike" dirty="0" err="1">
                <a:effectLst/>
                <a:latin typeface="+mn-lt"/>
              </a:rPr>
              <a:t>solvants</a:t>
            </a:r>
            <a:r>
              <a:rPr lang="en-US" sz="1400" b="0" i="0" u="none" strike="noStrike" dirty="0">
                <a:effectLst/>
                <a:latin typeface="+mn-lt"/>
              </a:rPr>
              <a:t>) </a:t>
            </a:r>
            <a:r>
              <a:rPr lang="en-US" sz="1400" b="0" i="0" u="none" strike="noStrike" dirty="0" err="1">
                <a:effectLst/>
                <a:latin typeface="+mn-lt"/>
              </a:rPr>
              <a:t>doivent</a:t>
            </a:r>
            <a:r>
              <a:rPr lang="en-US" sz="1400" b="0" i="0" u="none" strike="noStrike" dirty="0">
                <a:effectLst/>
                <a:latin typeface="+mn-lt"/>
              </a:rPr>
              <a:t> </a:t>
            </a:r>
            <a:r>
              <a:rPr lang="en-US" sz="1400" b="0" i="0" u="none" strike="noStrike" dirty="0" err="1">
                <a:effectLst/>
                <a:latin typeface="+mn-lt"/>
              </a:rPr>
              <a:t>être</a:t>
            </a:r>
            <a:r>
              <a:rPr lang="en-US" sz="1400" b="0" i="0" u="none" strike="noStrike" dirty="0">
                <a:effectLst/>
                <a:latin typeface="+mn-lt"/>
              </a:rPr>
              <a:t> </a:t>
            </a:r>
            <a:r>
              <a:rPr lang="en-US" sz="1400" b="0" i="0" u="none" strike="noStrike" dirty="0" err="1">
                <a:effectLst/>
                <a:latin typeface="+mn-lt"/>
              </a:rPr>
              <a:t>éliminés</a:t>
            </a:r>
            <a:r>
              <a:rPr lang="en-US" sz="1400" b="0" i="0" u="none" strike="noStrike" dirty="0">
                <a:effectLst/>
                <a:latin typeface="+mn-lt"/>
              </a:rPr>
              <a:t> via des </a:t>
            </a:r>
            <a:r>
              <a:rPr lang="en-US" sz="1400" b="0" i="0" u="none" strike="noStrike" dirty="0" err="1">
                <a:effectLst/>
                <a:latin typeface="+mn-lt"/>
              </a:rPr>
              <a:t>filières</a:t>
            </a:r>
            <a:r>
              <a:rPr lang="en-US" sz="1400" b="0" i="0" u="none" strike="noStrike" dirty="0">
                <a:effectLst/>
                <a:latin typeface="+mn-lt"/>
              </a:rPr>
              <a:t> </a:t>
            </a:r>
            <a:r>
              <a:rPr lang="en-US" sz="1400" b="0" i="0" u="none" strike="noStrike" dirty="0" err="1">
                <a:effectLst/>
                <a:latin typeface="+mn-lt"/>
              </a:rPr>
              <a:t>spécifiques</a:t>
            </a:r>
            <a:r>
              <a:rPr lang="en-US" sz="1400" b="0" i="0" u="none" strike="noStrike" dirty="0">
                <a:effectLst/>
                <a:latin typeface="+mn-lt"/>
              </a:rPr>
              <a:t>.</a:t>
            </a:r>
            <a:br>
              <a:rPr lang="en-US" sz="1400" b="0" i="0" u="none" strike="noStrike" dirty="0">
                <a:effectLst/>
                <a:latin typeface="+mn-lt"/>
              </a:rPr>
            </a:br>
            <a:endParaRPr lang="en-US" sz="1400" b="0" i="0" u="none" strike="noStrike" dirty="0">
              <a:effectLst/>
              <a:latin typeface="+mn-lt"/>
            </a:endParaRPr>
          </a:p>
          <a:p>
            <a:pPr marL="0" indent="0">
              <a:buNone/>
            </a:pPr>
            <a:r>
              <a:rPr lang="en-US" sz="1400" b="0" i="0" u="none" strike="noStrike" dirty="0">
                <a:effectLst/>
                <a:latin typeface="+mn-lt"/>
              </a:rPr>
              <a:t>✅ </a:t>
            </a:r>
            <a:r>
              <a:rPr lang="en-US" sz="1400" b="1" i="0" u="none" strike="noStrike" dirty="0" err="1">
                <a:effectLst/>
                <a:latin typeface="+mn-lt"/>
              </a:rPr>
              <a:t>Exemples</a:t>
            </a:r>
            <a:r>
              <a:rPr lang="en-US" sz="1400" b="0" i="0" u="none" strike="noStrike" dirty="0">
                <a:effectLst/>
                <a:latin typeface="+mn-lt"/>
              </a:rPr>
              <a:t> :</a:t>
            </a:r>
          </a:p>
          <a:p>
            <a:pPr>
              <a:buFont typeface="Wingdings" pitchFamily="2" charset="2"/>
              <a:buChar char="Ø"/>
            </a:pPr>
            <a:r>
              <a:rPr lang="en-US" sz="1400" b="0" i="0" u="none" strike="noStrike" dirty="0" err="1">
                <a:effectLst/>
                <a:latin typeface="+mn-lt"/>
              </a:rPr>
              <a:t>Médicaments</a:t>
            </a:r>
            <a:r>
              <a:rPr lang="en-US" sz="1400" b="0" i="0" u="none" strike="noStrike" dirty="0">
                <a:effectLst/>
                <a:latin typeface="+mn-lt"/>
              </a:rPr>
              <a:t> non </a:t>
            </a:r>
            <a:r>
              <a:rPr lang="en-US" sz="1400" b="0" i="0" u="none" strike="noStrike" dirty="0" err="1">
                <a:effectLst/>
                <a:latin typeface="+mn-lt"/>
              </a:rPr>
              <a:t>utilisés</a:t>
            </a:r>
            <a:r>
              <a:rPr lang="en-US" sz="1400" b="0" i="0" u="none" strike="noStrike" dirty="0">
                <a:effectLst/>
                <a:latin typeface="+mn-lt"/>
              </a:rPr>
              <a:t> (retour </a:t>
            </a:r>
            <a:r>
              <a:rPr lang="en-US" sz="1400" b="0" i="0" u="none" strike="noStrike" dirty="0" err="1">
                <a:effectLst/>
                <a:latin typeface="+mn-lt"/>
              </a:rPr>
              <a:t>en</a:t>
            </a:r>
            <a:r>
              <a:rPr lang="en-US" sz="1400" b="0" i="0" u="none" strike="noStrike" dirty="0">
                <a:effectLst/>
                <a:latin typeface="+mn-lt"/>
              </a:rPr>
              <a:t> </a:t>
            </a:r>
            <a:r>
              <a:rPr lang="en-US" sz="1400" b="0" i="0" u="none" strike="noStrike" dirty="0" err="1">
                <a:effectLst/>
                <a:latin typeface="+mn-lt"/>
              </a:rPr>
              <a:t>pharmacie</a:t>
            </a:r>
            <a:r>
              <a:rPr lang="en-US" sz="1400" b="0" i="0" u="none" strike="noStrike" dirty="0">
                <a:effectLst/>
                <a:latin typeface="+mn-lt"/>
              </a:rPr>
              <a:t> via </a:t>
            </a:r>
            <a:r>
              <a:rPr lang="en-US" sz="1400" b="0" i="0" u="none" strike="noStrike" dirty="0" err="1">
                <a:effectLst/>
                <a:latin typeface="+mn-lt"/>
              </a:rPr>
              <a:t>Cyclamed</a:t>
            </a:r>
            <a:r>
              <a:rPr lang="en-US" sz="1400" b="0" i="0" u="none" strike="noStrike" dirty="0">
                <a:effectLst/>
                <a:latin typeface="+mn-lt"/>
              </a:rPr>
              <a:t>).</a:t>
            </a:r>
          </a:p>
          <a:p>
            <a:pPr>
              <a:buFont typeface="Wingdings" pitchFamily="2" charset="2"/>
              <a:buChar char="Ø"/>
            </a:pPr>
            <a:r>
              <a:rPr lang="en-US" sz="1400" b="0" i="0" u="none" strike="noStrike" dirty="0" err="1">
                <a:effectLst/>
                <a:latin typeface="+mn-lt"/>
              </a:rPr>
              <a:t>Produits</a:t>
            </a:r>
            <a:r>
              <a:rPr lang="en-US" sz="1400" b="0" i="0" u="none" strike="noStrike" dirty="0">
                <a:effectLst/>
                <a:latin typeface="+mn-lt"/>
              </a:rPr>
              <a:t> de </a:t>
            </a:r>
            <a:r>
              <a:rPr lang="en-US" sz="1400" b="0" i="0" u="none" strike="noStrike" dirty="0" err="1">
                <a:effectLst/>
                <a:latin typeface="+mn-lt"/>
              </a:rPr>
              <a:t>désinfection</a:t>
            </a:r>
            <a:r>
              <a:rPr lang="en-US" sz="1400" b="0" i="0" u="none" strike="noStrike" dirty="0">
                <a:effectLst/>
                <a:latin typeface="+mn-lt"/>
              </a:rPr>
              <a:t> (ex. : </a:t>
            </a:r>
            <a:r>
              <a:rPr lang="en-US" sz="1400" b="0" i="0" u="none" strike="noStrike" dirty="0" err="1">
                <a:effectLst/>
                <a:latin typeface="+mn-lt"/>
              </a:rPr>
              <a:t>glutaraldéhyde</a:t>
            </a:r>
            <a:r>
              <a:rPr lang="en-US" sz="1400" b="0" i="0" u="none" strike="noStrike" dirty="0">
                <a:effectLst/>
                <a:latin typeface="+mn-lt"/>
              </a:rPr>
              <a:t>).</a:t>
            </a:r>
            <a:br>
              <a:rPr lang="en-US" sz="1400" b="0" i="0" u="none" strike="noStrike" dirty="0">
                <a:effectLst/>
                <a:latin typeface="+mn-lt"/>
              </a:rPr>
            </a:br>
            <a:endParaRPr lang="en-US" sz="1400" b="0" i="0" u="none" strike="noStrike" dirty="0">
              <a:effectLst/>
              <a:latin typeface="+mn-lt"/>
            </a:endParaRPr>
          </a:p>
          <a:p>
            <a:pPr marL="0" indent="0">
              <a:buNone/>
            </a:pPr>
            <a:r>
              <a:rPr lang="en-US" sz="1400" b="0" i="0" u="none" strike="noStrike" dirty="0">
                <a:effectLst/>
                <a:latin typeface="+mn-lt"/>
              </a:rPr>
              <a:t>🚮 </a:t>
            </a:r>
            <a:r>
              <a:rPr lang="en-US" sz="1400" b="1" i="0" u="none" strike="noStrike" dirty="0" err="1">
                <a:effectLst/>
                <a:latin typeface="+mn-lt"/>
              </a:rPr>
              <a:t>Élimination</a:t>
            </a:r>
            <a:r>
              <a:rPr lang="en-US" sz="1400" b="0" i="0" u="none" strike="noStrike" dirty="0">
                <a:effectLst/>
                <a:latin typeface="+mn-lt"/>
              </a:rPr>
              <a:t> :</a:t>
            </a:r>
          </a:p>
          <a:p>
            <a:pPr>
              <a:buFont typeface="Wingdings" pitchFamily="2" charset="2"/>
              <a:buChar char="Ø"/>
            </a:pPr>
            <a:r>
              <a:rPr lang="en-US" sz="1400" b="0" i="0" u="none" strike="noStrike" dirty="0" err="1">
                <a:effectLst/>
                <a:latin typeface="+mn-lt"/>
              </a:rPr>
              <a:t>Dépôt</a:t>
            </a:r>
            <a:r>
              <a:rPr lang="en-US" sz="1400" b="0" i="0" u="none" strike="noStrike" dirty="0">
                <a:effectLst/>
                <a:latin typeface="+mn-lt"/>
              </a:rPr>
              <a:t> </a:t>
            </a:r>
            <a:r>
              <a:rPr lang="en-US" sz="1400" b="0" i="0" u="none" strike="noStrike" dirty="0" err="1">
                <a:effectLst/>
                <a:latin typeface="+mn-lt"/>
              </a:rPr>
              <a:t>en</a:t>
            </a:r>
            <a:r>
              <a:rPr lang="en-US" sz="1400" b="0" i="0" u="none" strike="noStrike" dirty="0">
                <a:effectLst/>
                <a:latin typeface="+mn-lt"/>
              </a:rPr>
              <a:t> </a:t>
            </a:r>
            <a:r>
              <a:rPr lang="en-US" sz="1400" b="0" i="0" u="none" strike="noStrike" dirty="0" err="1">
                <a:effectLst/>
                <a:latin typeface="+mn-lt"/>
              </a:rPr>
              <a:t>pharmacie</a:t>
            </a:r>
            <a:r>
              <a:rPr lang="en-US" sz="1400" b="0" i="0" u="none" strike="noStrike" dirty="0">
                <a:effectLst/>
                <a:latin typeface="+mn-lt"/>
              </a:rPr>
              <a:t> pour les </a:t>
            </a:r>
            <a:r>
              <a:rPr lang="en-US" sz="1400" b="0" i="0" u="none" strike="noStrike" dirty="0" err="1">
                <a:effectLst/>
                <a:latin typeface="+mn-lt"/>
              </a:rPr>
              <a:t>médicaments</a:t>
            </a:r>
            <a:r>
              <a:rPr lang="en-US" sz="1400" b="0" i="0" u="none" strike="noStrike" dirty="0">
                <a:effectLst/>
                <a:latin typeface="+mn-lt"/>
              </a:rPr>
              <a:t>.</a:t>
            </a:r>
          </a:p>
          <a:p>
            <a:pPr>
              <a:buFont typeface="Wingdings" pitchFamily="2" charset="2"/>
              <a:buChar char="Ø"/>
            </a:pPr>
            <a:r>
              <a:rPr lang="en-US" sz="1400" b="0" i="0" u="none" strike="noStrike" dirty="0" err="1">
                <a:effectLst/>
                <a:latin typeface="+mn-lt"/>
              </a:rPr>
              <a:t>Collecte</a:t>
            </a:r>
            <a:r>
              <a:rPr lang="en-US" sz="1400" b="0" i="0" u="none" strike="noStrike" dirty="0">
                <a:effectLst/>
                <a:latin typeface="+mn-lt"/>
              </a:rPr>
              <a:t> </a:t>
            </a:r>
            <a:r>
              <a:rPr lang="en-US" sz="1400" b="0" i="0" u="none" strike="noStrike" dirty="0" err="1">
                <a:effectLst/>
                <a:latin typeface="+mn-lt"/>
              </a:rPr>
              <a:t>spécifique</a:t>
            </a:r>
            <a:r>
              <a:rPr lang="en-US" sz="1400" b="0" i="0" u="none" strike="noStrike" dirty="0">
                <a:effectLst/>
                <a:latin typeface="+mn-lt"/>
              </a:rPr>
              <a:t> pour les </a:t>
            </a:r>
            <a:r>
              <a:rPr lang="en-US" sz="1400" b="0" i="0" u="none" strike="noStrike" dirty="0" err="1">
                <a:effectLst/>
                <a:latin typeface="+mn-lt"/>
              </a:rPr>
              <a:t>produits</a:t>
            </a:r>
            <a:r>
              <a:rPr lang="en-US" sz="1400" b="0" i="0" u="none" strike="noStrike" dirty="0">
                <a:effectLst/>
                <a:latin typeface="+mn-lt"/>
              </a:rPr>
              <a:t> </a:t>
            </a:r>
            <a:r>
              <a:rPr lang="en-US" sz="1400" b="0" i="0" u="none" strike="noStrike" dirty="0" err="1">
                <a:effectLst/>
                <a:latin typeface="+mn-lt"/>
              </a:rPr>
              <a:t>toxiques</a:t>
            </a:r>
            <a:r>
              <a:rPr lang="en-US" sz="1400" b="0" i="0" u="none" strike="noStrike" dirty="0">
                <a:effectLst/>
                <a:latin typeface="+mn-lt"/>
              </a:rPr>
              <a:t> (via des </a:t>
            </a:r>
            <a:r>
              <a:rPr lang="en-US" sz="1400" b="0" i="0" u="none" strike="noStrike" dirty="0" err="1">
                <a:effectLst/>
                <a:latin typeface="+mn-lt"/>
              </a:rPr>
              <a:t>prestataires</a:t>
            </a:r>
            <a:r>
              <a:rPr lang="en-US" sz="1400" b="0" i="0" u="none" strike="noStrike" dirty="0">
                <a:effectLst/>
                <a:latin typeface="+mn-lt"/>
              </a:rPr>
              <a:t> </a:t>
            </a:r>
            <a:r>
              <a:rPr lang="en-US" sz="1400" b="0" i="0" u="none" strike="noStrike" dirty="0" err="1">
                <a:effectLst/>
                <a:latin typeface="+mn-lt"/>
              </a:rPr>
              <a:t>agréés</a:t>
            </a:r>
            <a:r>
              <a:rPr lang="en-US" sz="1400" b="0" i="0" u="none" strike="noStrike" dirty="0">
                <a:effectLst/>
                <a:latin typeface="+mn-lt"/>
              </a:rPr>
              <a:t>).</a:t>
            </a:r>
          </a:p>
          <a:p>
            <a:endParaRPr lang="en-US" sz="1400" dirty="0">
              <a:latin typeface="+mn-lt"/>
            </a:endParaRPr>
          </a:p>
        </p:txBody>
      </p:sp>
      <p:sp>
        <p:nvSpPr>
          <p:cNvPr id="4" name="Espace réservé du numéro de diapositive 3">
            <a:extLst>
              <a:ext uri="{FF2B5EF4-FFF2-40B4-BE49-F238E27FC236}">
                <a16:creationId xmlns:a16="http://schemas.microsoft.com/office/drawing/2014/main" xmlns="" id="{DA82DE29-8260-21DF-0D56-BDB2883B25AF}"/>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36</a:t>
            </a:fld>
            <a:endParaRPr lang="fr-FR"/>
          </a:p>
        </p:txBody>
      </p:sp>
      <p:pic>
        <p:nvPicPr>
          <p:cNvPr id="6" name="Picture 5" descr="Pastilles et comprimés assortis">
            <a:extLst>
              <a:ext uri="{FF2B5EF4-FFF2-40B4-BE49-F238E27FC236}">
                <a16:creationId xmlns:a16="http://schemas.microsoft.com/office/drawing/2014/main" xmlns="" id="{8467125F-AFD5-C821-6D60-A5EAF74611AF}"/>
              </a:ext>
            </a:extLst>
          </p:cNvPr>
          <p:cNvPicPr>
            <a:picLocks noChangeAspect="1"/>
          </p:cNvPicPr>
          <p:nvPr/>
        </p:nvPicPr>
        <p:blipFill>
          <a:blip r:embed="rId2"/>
          <a:srcRect l="38205" r="31993" b="-1"/>
          <a:stretch/>
        </p:blipFill>
        <p:spPr>
          <a:xfrm>
            <a:off x="6115924" y="473654"/>
            <a:ext cx="2644235" cy="5922571"/>
          </a:xfrm>
          <a:prstGeom prst="rect">
            <a:avLst/>
          </a:prstGeom>
        </p:spPr>
      </p:pic>
    </p:spTree>
    <p:extLst>
      <p:ext uri="{BB962C8B-B14F-4D97-AF65-F5344CB8AC3E}">
        <p14:creationId xmlns:p14="http://schemas.microsoft.com/office/powerpoint/2010/main" xmlns="" val="1416688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umière venant de la porte ouverte">
            <a:extLst>
              <a:ext uri="{FF2B5EF4-FFF2-40B4-BE49-F238E27FC236}">
                <a16:creationId xmlns:a16="http://schemas.microsoft.com/office/drawing/2014/main" xmlns="" id="{4FB4F313-1BC3-E1FC-11FB-85EB78D93968}"/>
              </a:ext>
            </a:extLst>
          </p:cNvPr>
          <p:cNvPicPr>
            <a:picLocks noChangeAspect="1"/>
          </p:cNvPicPr>
          <p:nvPr/>
        </p:nvPicPr>
        <p:blipFill>
          <a:blip r:embed="rId2"/>
          <a:srcRect l="50934" r="14157" b="-1"/>
          <a:stretch/>
        </p:blipFill>
        <p:spPr>
          <a:xfrm>
            <a:off x="20" y="0"/>
            <a:ext cx="4057627" cy="6858000"/>
          </a:xfrm>
          <a:prstGeom prst="rect">
            <a:avLst/>
          </a:prstGeom>
        </p:spPr>
      </p:pic>
      <p:graphicFrame>
        <p:nvGraphicFramePr>
          <p:cNvPr id="8" name="Espace réservé du contenu 1">
            <a:extLst>
              <a:ext uri="{FF2B5EF4-FFF2-40B4-BE49-F238E27FC236}">
                <a16:creationId xmlns:a16="http://schemas.microsoft.com/office/drawing/2014/main" xmlns="" id="{226EFC96-35FC-AB6B-A292-B38DB602BDD8}"/>
              </a:ext>
            </a:extLst>
          </p:cNvPr>
          <p:cNvGraphicFramePr>
            <a:graphicFrameLocks noGrp="1"/>
          </p:cNvGraphicFramePr>
          <p:nvPr>
            <p:ph idx="1"/>
            <p:extLst>
              <p:ext uri="{D42A27DB-BD31-4B8C-83A1-F6EECF244321}">
                <p14:modId xmlns:p14="http://schemas.microsoft.com/office/powerpoint/2010/main" xmlns="" val="2382773446"/>
              </p:ext>
            </p:extLst>
          </p:nvPr>
        </p:nvGraphicFramePr>
        <p:xfrm>
          <a:off x="4586487" y="2248930"/>
          <a:ext cx="4199167" cy="3991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re 2">
            <a:extLst>
              <a:ext uri="{FF2B5EF4-FFF2-40B4-BE49-F238E27FC236}">
                <a16:creationId xmlns:a16="http://schemas.microsoft.com/office/drawing/2014/main" xmlns="" id="{502E11F4-8B75-F73C-2185-169B12D6A329}"/>
              </a:ext>
            </a:extLst>
          </p:cNvPr>
          <p:cNvSpPr>
            <a:spLocks noGrp="1"/>
          </p:cNvSpPr>
          <p:nvPr>
            <p:ph type="title"/>
          </p:nvPr>
        </p:nvSpPr>
        <p:spPr>
          <a:xfrm>
            <a:off x="4586487" y="1060593"/>
            <a:ext cx="4098726" cy="1559301"/>
          </a:xfrm>
        </p:spPr>
        <p:txBody>
          <a:bodyPr vert="horz" lIns="91440" tIns="45720" rIns="91440" bIns="45720" rtlCol="0" anchor="ctr">
            <a:normAutofit/>
          </a:bodyPr>
          <a:lstStyle/>
          <a:p>
            <a:pPr algn="ctr"/>
            <a:r>
              <a:rPr lang="en-US" sz="3500" b="1" dirty="0">
                <a:latin typeface="+mj-lt"/>
              </a:rPr>
              <a:t>Gestion </a:t>
            </a:r>
            <a:r>
              <a:rPr lang="en-US" sz="3500" b="1" dirty="0" err="1">
                <a:latin typeface="+mj-lt"/>
              </a:rPr>
              <a:t>environnement</a:t>
            </a:r>
            <a:r>
              <a:rPr lang="en-US" sz="3500" dirty="0">
                <a:latin typeface="+mj-lt"/>
              </a:rPr>
              <a:t/>
            </a:r>
            <a:br>
              <a:rPr lang="en-US" sz="3500" dirty="0">
                <a:latin typeface="+mj-lt"/>
              </a:rPr>
            </a:br>
            <a:endParaRPr lang="en-US" sz="3500" dirty="0">
              <a:latin typeface="+mj-lt"/>
            </a:endParaRPr>
          </a:p>
        </p:txBody>
      </p:sp>
      <p:sp>
        <p:nvSpPr>
          <p:cNvPr id="4" name="Espace réservé du numéro de diapositive 3">
            <a:extLst>
              <a:ext uri="{FF2B5EF4-FFF2-40B4-BE49-F238E27FC236}">
                <a16:creationId xmlns:a16="http://schemas.microsoft.com/office/drawing/2014/main" xmlns="" id="{2B1DCC40-BCC3-A7F4-A7A3-07D7319BFAB2}"/>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37</a:t>
            </a:fld>
            <a:endParaRPr lang="fr-FR"/>
          </a:p>
        </p:txBody>
      </p:sp>
    </p:spTree>
    <p:extLst>
      <p:ext uri="{BB962C8B-B14F-4D97-AF65-F5344CB8AC3E}">
        <p14:creationId xmlns:p14="http://schemas.microsoft.com/office/powerpoint/2010/main" xmlns="" val="104243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Espace réservé du contenu 7">
            <a:extLst>
              <a:ext uri="{FF2B5EF4-FFF2-40B4-BE49-F238E27FC236}">
                <a16:creationId xmlns:a16="http://schemas.microsoft.com/office/drawing/2014/main" xmlns="" id="{81E55663-FC55-3474-C385-3F40DE3655C1}"/>
              </a:ext>
            </a:extLst>
          </p:cNvPr>
          <p:cNvGraphicFramePr>
            <a:graphicFrameLocks noGrp="1"/>
          </p:cNvGraphicFramePr>
          <p:nvPr>
            <p:ph idx="1"/>
            <p:extLst>
              <p:ext uri="{D42A27DB-BD31-4B8C-83A1-F6EECF244321}">
                <p14:modId xmlns:p14="http://schemas.microsoft.com/office/powerpoint/2010/main" xmlns="" val="1550487156"/>
              </p:ext>
            </p:extLst>
          </p:nvPr>
        </p:nvGraphicFramePr>
        <p:xfrm>
          <a:off x="647700" y="2281238"/>
          <a:ext cx="7886700" cy="435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re 6">
            <a:extLst>
              <a:ext uri="{FF2B5EF4-FFF2-40B4-BE49-F238E27FC236}">
                <a16:creationId xmlns:a16="http://schemas.microsoft.com/office/drawing/2014/main" xmlns="" id="{2E2D8278-6080-D340-BAE1-5AE27EDBF622}"/>
              </a:ext>
            </a:extLst>
          </p:cNvPr>
          <p:cNvSpPr>
            <a:spLocks noGrp="1"/>
          </p:cNvSpPr>
          <p:nvPr>
            <p:ph type="title"/>
          </p:nvPr>
        </p:nvSpPr>
        <p:spPr>
          <a:xfrm>
            <a:off x="172994" y="762774"/>
            <a:ext cx="5523471" cy="1325563"/>
          </a:xfrm>
        </p:spPr>
        <p:txBody>
          <a:bodyPr>
            <a:normAutofit/>
          </a:bodyPr>
          <a:lstStyle/>
          <a:p>
            <a:pPr algn="ctr"/>
            <a:r>
              <a:rPr lang="fr-FR" sz="3200" b="1" dirty="0">
                <a:solidFill>
                  <a:schemeClr val="tx1"/>
                </a:solidFill>
              </a:rPr>
              <a:t>Aération des pièces</a:t>
            </a:r>
          </a:p>
        </p:txBody>
      </p:sp>
      <p:sp>
        <p:nvSpPr>
          <p:cNvPr id="5" name="Espace réservé du pied de page 4">
            <a:extLst>
              <a:ext uri="{FF2B5EF4-FFF2-40B4-BE49-F238E27FC236}">
                <a16:creationId xmlns:a16="http://schemas.microsoft.com/office/drawing/2014/main" xmlns="" id="{2E5255D3-D62C-0D47-A17F-DADF242F29E0}"/>
              </a:ext>
            </a:extLst>
          </p:cNvPr>
          <p:cNvSpPr>
            <a:spLocks noGrp="1"/>
          </p:cNvSpPr>
          <p:nvPr>
            <p:ph type="ftr" sz="quarter" idx="10"/>
          </p:nvPr>
        </p:nvSpPr>
        <p:spPr/>
        <p:txBody>
          <a:bodyPr/>
          <a:lstStyle/>
          <a:p>
            <a:pPr>
              <a:defRPr/>
            </a:pPr>
            <a:r>
              <a:rPr lang="fr-FR"/>
              <a:t>Une force pour le territoire</a:t>
            </a:r>
          </a:p>
        </p:txBody>
      </p:sp>
      <p:sp>
        <p:nvSpPr>
          <p:cNvPr id="6" name="Espace réservé du numéro de diapositive 5">
            <a:extLst>
              <a:ext uri="{FF2B5EF4-FFF2-40B4-BE49-F238E27FC236}">
                <a16:creationId xmlns:a16="http://schemas.microsoft.com/office/drawing/2014/main" xmlns="" id="{A50968AD-1BAD-9E48-84AB-96368687B25A}"/>
              </a:ext>
            </a:extLst>
          </p:cNvPr>
          <p:cNvSpPr>
            <a:spLocks noGrp="1"/>
          </p:cNvSpPr>
          <p:nvPr>
            <p:ph type="sldNum" sz="quarter" idx="11"/>
          </p:nvPr>
        </p:nvSpPr>
        <p:spPr/>
        <p:txBody>
          <a:bodyPr/>
          <a:lstStyle/>
          <a:p>
            <a:pPr>
              <a:defRPr/>
            </a:pPr>
            <a:fld id="{FA3E08B6-E9BE-D942-B2DA-2F979D281752}" type="slidenum">
              <a:rPr lang="fr-FR" smtClean="0"/>
              <a:pPr>
                <a:defRPr/>
              </a:pPr>
              <a:t>38</a:t>
            </a:fld>
            <a:endParaRPr lang="fr-FR" dirty="0"/>
          </a:p>
        </p:txBody>
      </p:sp>
    </p:spTree>
    <p:extLst>
      <p:ext uri="{BB962C8B-B14F-4D97-AF65-F5344CB8AC3E}">
        <p14:creationId xmlns:p14="http://schemas.microsoft.com/office/powerpoint/2010/main" xmlns="" val="19058825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3AC6702D-4B30-BC9D-A571-E4374C25A643}"/>
              </a:ext>
            </a:extLst>
          </p:cNvPr>
          <p:cNvGraphicFramePr>
            <a:graphicFrameLocks noGrp="1"/>
          </p:cNvGraphicFramePr>
          <p:nvPr>
            <p:ph idx="1"/>
          </p:nvPr>
        </p:nvGraphicFramePr>
        <p:xfrm>
          <a:off x="483042" y="2615979"/>
          <a:ext cx="8195871"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re 2">
            <a:extLst>
              <a:ext uri="{FF2B5EF4-FFF2-40B4-BE49-F238E27FC236}">
                <a16:creationId xmlns:a16="http://schemas.microsoft.com/office/drawing/2014/main" xmlns="" id="{B37DFE15-C10A-87F0-3D65-2FACE0B80084}"/>
              </a:ext>
            </a:extLst>
          </p:cNvPr>
          <p:cNvSpPr>
            <a:spLocks noGrp="1"/>
          </p:cNvSpPr>
          <p:nvPr>
            <p:ph type="title"/>
          </p:nvPr>
        </p:nvSpPr>
        <p:spPr>
          <a:xfrm>
            <a:off x="936685" y="1039533"/>
            <a:ext cx="7288583" cy="1576446"/>
          </a:xfrm>
        </p:spPr>
        <p:txBody>
          <a:bodyPr vert="horz" lIns="91440" tIns="45720" rIns="91440" bIns="45720" rtlCol="0" anchor="ctr">
            <a:normAutofit fontScale="90000"/>
          </a:bodyPr>
          <a:lstStyle/>
          <a:p>
            <a:r>
              <a:rPr lang="en-US" sz="3500" b="0" i="0" u="none" strike="noStrike" kern="1200" dirty="0" err="1">
                <a:effectLst/>
                <a:latin typeface="+mj-lt"/>
                <a:ea typeface="+mj-ea"/>
                <a:cs typeface="+mj-cs"/>
              </a:rPr>
              <a:t>Déchets</a:t>
            </a:r>
            <a:r>
              <a:rPr lang="en-US" sz="3500" b="0" i="0" u="none" strike="noStrike" kern="1200" dirty="0">
                <a:effectLst/>
                <a:latin typeface="+mj-lt"/>
                <a:ea typeface="+mj-ea"/>
                <a:cs typeface="+mj-cs"/>
              </a:rPr>
              <a:t> </a:t>
            </a:r>
            <a:r>
              <a:rPr lang="en-US" sz="3500" b="0" i="0" u="none" strike="noStrike" kern="1200" dirty="0" err="1">
                <a:effectLst/>
                <a:latin typeface="+mj-lt"/>
                <a:ea typeface="+mj-ea"/>
                <a:cs typeface="+mj-cs"/>
              </a:rPr>
              <a:t>médicaux</a:t>
            </a:r>
            <a:r>
              <a:rPr lang="en-US" sz="3500" b="0" i="0" u="none" strike="noStrike" kern="1200" dirty="0">
                <a:effectLst/>
                <a:latin typeface="+mj-lt"/>
                <a:ea typeface="+mj-ea"/>
                <a:cs typeface="+mj-cs"/>
              </a:rPr>
              <a:t> </a:t>
            </a:r>
            <a:r>
              <a:rPr lang="en-US" sz="3500" b="0" i="0" u="none" strike="noStrike" kern="1200" dirty="0" err="1">
                <a:effectLst/>
                <a:latin typeface="+mj-lt"/>
                <a:ea typeface="+mj-ea"/>
                <a:cs typeface="+mj-cs"/>
              </a:rPr>
              <a:t>en</a:t>
            </a:r>
            <a:r>
              <a:rPr lang="en-US" sz="3500" b="0" i="0" u="none" strike="noStrike" kern="1200" dirty="0">
                <a:effectLst/>
                <a:latin typeface="+mj-lt"/>
                <a:ea typeface="+mj-ea"/>
                <a:cs typeface="+mj-cs"/>
              </a:rPr>
              <a:t> </a:t>
            </a:r>
            <a:r>
              <a:rPr lang="en-US" sz="3500" b="0" i="0" u="none" strike="noStrike" kern="1200" dirty="0" err="1">
                <a:effectLst/>
                <a:latin typeface="+mj-lt"/>
                <a:ea typeface="+mj-ea"/>
                <a:cs typeface="+mj-cs"/>
              </a:rPr>
              <a:t>médecine</a:t>
            </a:r>
            <a:r>
              <a:rPr lang="en-US" sz="3500" b="0" i="0" u="none" strike="noStrike" kern="1200" dirty="0">
                <a:effectLst/>
                <a:latin typeface="+mj-lt"/>
                <a:ea typeface="+mj-ea"/>
                <a:cs typeface="+mj-cs"/>
              </a:rPr>
              <a:t> </a:t>
            </a:r>
            <a:r>
              <a:rPr lang="en-US" sz="3500" b="0" i="0" u="none" strike="noStrike" kern="1200" dirty="0" err="1">
                <a:effectLst/>
                <a:latin typeface="+mj-lt"/>
                <a:ea typeface="+mj-ea"/>
                <a:cs typeface="+mj-cs"/>
              </a:rPr>
              <a:t>générale</a:t>
            </a:r>
            <a:r>
              <a:rPr lang="en-US" sz="3500" b="0" i="0" u="none" strike="noStrike" kern="1200" dirty="0">
                <a:effectLst/>
                <a:latin typeface="+mj-lt"/>
                <a:ea typeface="+mj-ea"/>
                <a:cs typeface="+mj-cs"/>
              </a:rPr>
              <a:t> et </a:t>
            </a:r>
            <a:r>
              <a:rPr lang="en-US" sz="4000" b="1" i="0" u="none" strike="noStrike" kern="1200" dirty="0" err="1">
                <a:effectLst/>
                <a:latin typeface="+mj-lt"/>
                <a:ea typeface="+mj-ea"/>
                <a:cs typeface="+mj-cs"/>
              </a:rPr>
              <a:t>éco-responsabilité</a:t>
            </a:r>
            <a:r>
              <a:rPr lang="en-US" sz="4000" b="1" i="0" u="none" strike="noStrike" kern="1200" dirty="0">
                <a:effectLst/>
                <a:latin typeface="+mj-lt"/>
                <a:ea typeface="+mj-ea"/>
                <a:cs typeface="+mj-cs"/>
              </a:rPr>
              <a:t> </a:t>
            </a:r>
            <a:r>
              <a:rPr lang="en-US" sz="4000" i="0" u="none" strike="noStrike" kern="1200" dirty="0">
                <a:effectLst/>
                <a:latin typeface="+mj-lt"/>
                <a:ea typeface="+mj-ea"/>
                <a:cs typeface="+mj-cs"/>
              </a:rPr>
              <a:t>(nouvelle tendance-Santé </a:t>
            </a:r>
            <a:r>
              <a:rPr lang="en-US" sz="4000" i="0" u="none" strike="noStrike" kern="1200" dirty="0" err="1">
                <a:effectLst/>
                <a:latin typeface="+mj-lt"/>
                <a:ea typeface="+mj-ea"/>
                <a:cs typeface="+mj-cs"/>
              </a:rPr>
              <a:t>planétaire</a:t>
            </a:r>
            <a:r>
              <a:rPr lang="en-US" sz="4000" i="0" u="none" strike="noStrike" kern="1200" dirty="0">
                <a:effectLst/>
                <a:latin typeface="+mj-lt"/>
                <a:ea typeface="+mj-ea"/>
                <a:cs typeface="+mj-cs"/>
              </a:rPr>
              <a:t>)</a:t>
            </a:r>
            <a:endParaRPr lang="en-US" sz="4000" b="1" kern="1200" dirty="0">
              <a:latin typeface="+mj-lt"/>
              <a:ea typeface="+mj-ea"/>
              <a:cs typeface="+mj-cs"/>
            </a:endParaRPr>
          </a:p>
        </p:txBody>
      </p:sp>
      <p:sp>
        <p:nvSpPr>
          <p:cNvPr id="4" name="Espace réservé du numéro de diapositive 3">
            <a:extLst>
              <a:ext uri="{FF2B5EF4-FFF2-40B4-BE49-F238E27FC236}">
                <a16:creationId xmlns:a16="http://schemas.microsoft.com/office/drawing/2014/main" xmlns="" id="{9EDB56F2-1850-D1B9-7F32-925D19412DF9}"/>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39</a:t>
            </a:fld>
            <a:endParaRPr lang="fr-FR"/>
          </a:p>
        </p:txBody>
      </p:sp>
    </p:spTree>
    <p:extLst>
      <p:ext uri="{BB962C8B-B14F-4D97-AF65-F5344CB8AC3E}">
        <p14:creationId xmlns:p14="http://schemas.microsoft.com/office/powerpoint/2010/main" xmlns="" val="360567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19081774-7F83-8474-4F18-BEE73DF08A83}"/>
              </a:ext>
            </a:extLst>
          </p:cNvPr>
          <p:cNvSpPr>
            <a:spLocks noGrp="1"/>
          </p:cNvSpPr>
          <p:nvPr>
            <p:ph type="title"/>
          </p:nvPr>
        </p:nvSpPr>
        <p:spPr>
          <a:xfrm>
            <a:off x="876709" y="3517912"/>
            <a:ext cx="7886700" cy="703098"/>
          </a:xfrm>
        </p:spPr>
        <p:txBody>
          <a:bodyPr/>
          <a:lstStyle/>
          <a:p>
            <a:r>
              <a:rPr lang="fr-FR" b="1" dirty="0"/>
              <a:t>Tour de table</a:t>
            </a:r>
          </a:p>
        </p:txBody>
      </p:sp>
      <p:sp>
        <p:nvSpPr>
          <p:cNvPr id="11" name="Rectangle 8">
            <a:extLst>
              <a:ext uri="{FF2B5EF4-FFF2-40B4-BE49-F238E27FC236}">
                <a16:creationId xmlns:a16="http://schemas.microsoft.com/office/drawing/2014/main" xmlns="" id="{041F4295-49CC-02DE-8D31-3B4EC381AC8E}"/>
              </a:ext>
            </a:extLst>
          </p:cNvPr>
          <p:cNvSpPr>
            <a:spLocks noGrp="1" noChangeArrowheads="1"/>
          </p:cNvSpPr>
          <p:nvPr>
            <p:ph idx="1"/>
          </p:nvPr>
        </p:nvSpPr>
        <p:spPr bwMode="auto">
          <a:xfrm>
            <a:off x="876709" y="4354360"/>
            <a:ext cx="8033609" cy="1477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1" u="none" strike="noStrike" cap="none" normalizeH="0" baseline="0" dirty="0">
                <a:ln>
                  <a:noFill/>
                </a:ln>
                <a:solidFill>
                  <a:srgbClr val="000000"/>
                </a:solidFill>
                <a:effectLst/>
                <a:latin typeface="Arial" panose="020B0604020202020204" pitchFamily="34" charset="0"/>
              </a:rPr>
              <a:t>Quelle est votre expérience avec les IAS ? </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sz="1800" i="1" dirty="0">
              <a:solidFill>
                <a:srgbClr val="000000"/>
              </a:solidFill>
              <a:latin typeface="Arial" panose="020B0604020202020204" pitchFamily="34" charset="0"/>
            </a:endParaRPr>
          </a:p>
          <a:p>
            <a:pPr marL="0" indent="0" eaLnBrk="0" fontAlgn="base" hangingPunct="0">
              <a:lnSpc>
                <a:spcPct val="100000"/>
              </a:lnSpc>
              <a:spcBef>
                <a:spcPct val="0"/>
              </a:spcBef>
              <a:spcAft>
                <a:spcPct val="0"/>
              </a:spcAft>
              <a:buNone/>
            </a:pPr>
            <a:r>
              <a:rPr lang="fr-FR" altLang="fr-FR" sz="1800" i="1" dirty="0">
                <a:solidFill>
                  <a:srgbClr val="000000"/>
                </a:solidFill>
                <a:latin typeface="Arial" panose="020B0604020202020204" pitchFamily="34" charset="0"/>
              </a:rPr>
              <a:t>Avez-vous déjà identifié ou géré une situation à risque dans votre pratique ?</a:t>
            </a:r>
            <a:endParaRPr lang="fr-FR" altLang="fr-FR" sz="18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1"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1" u="none" strike="noStrike" cap="none" normalizeH="0" baseline="0" dirty="0">
                <a:ln>
                  <a:noFill/>
                </a:ln>
                <a:solidFill>
                  <a:srgbClr val="000000"/>
                </a:solidFill>
                <a:effectLst/>
                <a:latin typeface="Arial" panose="020B0604020202020204" pitchFamily="34" charset="0"/>
              </a:rPr>
              <a:t>Avez-vous déjà été confronté à une situation à risque ?</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xmlns="" id="{F77D40C2-54CA-F1FC-AA8E-13D1F8396FAA}"/>
              </a:ext>
            </a:extLst>
          </p:cNvPr>
          <p:cNvSpPr>
            <a:spLocks noChangeArrowheads="1"/>
          </p:cNvSpPr>
          <p:nvPr/>
        </p:nvSpPr>
        <p:spPr bwMode="auto">
          <a:xfrm>
            <a:off x="0" y="43934"/>
            <a:ext cx="26642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1" u="none" strike="noStrike" cap="none" normalizeH="0" baseline="0" dirty="0">
                <a:ln>
                  <a:noFill/>
                </a:ln>
                <a:solidFill>
                  <a:srgbClr val="000000"/>
                </a:solidFill>
                <a:effectLst/>
                <a:latin typeface="Arial" panose="020B0604020202020204" pitchFamily="34" charset="0"/>
              </a:rPr>
              <a:t>"</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xmlns="" id="{E08E7E79-3118-F50E-4639-8E2EB4E91C36}"/>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9" name="Rectangle 6">
            <a:extLst>
              <a:ext uri="{FF2B5EF4-FFF2-40B4-BE49-F238E27FC236}">
                <a16:creationId xmlns:a16="http://schemas.microsoft.com/office/drawing/2014/main" xmlns="" id="{E763052E-516E-AF4C-3927-5EC13E39FACD}"/>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xmlns="" id="{278D632F-3F3A-5F75-782B-B06A522AE797}"/>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2" name="ZoneTexte 11">
            <a:extLst>
              <a:ext uri="{FF2B5EF4-FFF2-40B4-BE49-F238E27FC236}">
                <a16:creationId xmlns:a16="http://schemas.microsoft.com/office/drawing/2014/main" xmlns="" id="{745EE3CE-6ED6-AC71-6AF6-E6FD9E5387FA}"/>
              </a:ext>
            </a:extLst>
          </p:cNvPr>
          <p:cNvSpPr txBox="1"/>
          <p:nvPr/>
        </p:nvSpPr>
        <p:spPr>
          <a:xfrm>
            <a:off x="876709" y="1421027"/>
            <a:ext cx="3682418" cy="584775"/>
          </a:xfrm>
          <a:prstGeom prst="rect">
            <a:avLst/>
          </a:prstGeom>
          <a:noFill/>
        </p:spPr>
        <p:txBody>
          <a:bodyPr wrap="none" rtlCol="0">
            <a:spAutoFit/>
          </a:bodyPr>
          <a:lstStyle/>
          <a:p>
            <a:r>
              <a:rPr lang="fr-FR" sz="3200" b="1" dirty="0"/>
              <a:t>Contexte du cours</a:t>
            </a:r>
            <a:r>
              <a:rPr lang="fr-FR" sz="3200" dirty="0"/>
              <a:t> </a:t>
            </a:r>
          </a:p>
        </p:txBody>
      </p:sp>
      <p:sp>
        <p:nvSpPr>
          <p:cNvPr id="13" name="ZoneTexte 12">
            <a:extLst>
              <a:ext uri="{FF2B5EF4-FFF2-40B4-BE49-F238E27FC236}">
                <a16:creationId xmlns:a16="http://schemas.microsoft.com/office/drawing/2014/main" xmlns="" id="{F86C132C-FFD4-B6DA-E717-AF28C991E8D4}"/>
              </a:ext>
            </a:extLst>
          </p:cNvPr>
          <p:cNvSpPr txBox="1"/>
          <p:nvPr/>
        </p:nvSpPr>
        <p:spPr>
          <a:xfrm>
            <a:off x="876709" y="2207859"/>
            <a:ext cx="7293984" cy="923330"/>
          </a:xfrm>
          <a:prstGeom prst="rect">
            <a:avLst/>
          </a:prstGeom>
          <a:noFill/>
        </p:spPr>
        <p:txBody>
          <a:bodyPr wrap="none" rtlCol="0">
            <a:spAutoFit/>
          </a:bodyPr>
          <a:lstStyle/>
          <a:p>
            <a:r>
              <a:rPr lang="fr-FR" dirty="0"/>
              <a:t>Diplôme Universitaire d'Hygiène Hospitalière et Gestion de la Contagion</a:t>
            </a:r>
          </a:p>
          <a:p>
            <a:endParaRPr lang="fr-FR" dirty="0"/>
          </a:p>
          <a:p>
            <a:r>
              <a:rPr lang="fr-FR" b="1" dirty="0"/>
              <a:t>Infections associées aux soins en cabinet de Médecine générale</a:t>
            </a:r>
          </a:p>
        </p:txBody>
      </p:sp>
      <p:pic>
        <p:nvPicPr>
          <p:cNvPr id="16" name="Image 15" descr="Une image contenant dessin, croquis, illustration, Visage humain&#10;&#10;Le contenu généré par l’IA peut être incorrect.">
            <a:extLst>
              <a:ext uri="{FF2B5EF4-FFF2-40B4-BE49-F238E27FC236}">
                <a16:creationId xmlns:a16="http://schemas.microsoft.com/office/drawing/2014/main" xmlns="" id="{E80AD7E3-8447-5FAD-7784-A1A30FE313EE}"/>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5456636" y="184665"/>
            <a:ext cx="3593316" cy="2023193"/>
          </a:xfrm>
          <a:prstGeom prst="rect">
            <a:avLst/>
          </a:prstGeom>
        </p:spPr>
      </p:pic>
    </p:spTree>
    <p:extLst>
      <p:ext uri="{BB962C8B-B14F-4D97-AF65-F5344CB8AC3E}">
        <p14:creationId xmlns:p14="http://schemas.microsoft.com/office/powerpoint/2010/main" xmlns="" val="11433774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DF5F66D8-5757-F438-5F8E-444C91E65A24}"/>
              </a:ext>
            </a:extLst>
          </p:cNvPr>
          <p:cNvSpPr>
            <a:spLocks noGrp="1"/>
          </p:cNvSpPr>
          <p:nvPr>
            <p:ph idx="1"/>
          </p:nvPr>
        </p:nvSpPr>
        <p:spPr>
          <a:xfrm>
            <a:off x="2879124" y="201882"/>
            <a:ext cx="6264876" cy="6532550"/>
          </a:xfrm>
        </p:spPr>
        <p:txBody>
          <a:bodyPr vert="horz" lIns="91440" tIns="45720" rIns="91440" bIns="45720" rtlCol="0" anchor="ctr">
            <a:normAutofit/>
          </a:bodyPr>
          <a:lstStyle/>
          <a:p>
            <a:pPr marL="342900" indent="-342900">
              <a:buAutoNum type="alphaUcPeriod"/>
            </a:pPr>
            <a:r>
              <a:rPr lang="en-US" sz="1800" b="1" i="0" u="none" strike="noStrike" dirty="0" err="1">
                <a:effectLst/>
                <a:latin typeface="+mn-lt"/>
              </a:rPr>
              <a:t>Réduction</a:t>
            </a:r>
            <a:r>
              <a:rPr lang="en-US" sz="1800" b="1" i="0" u="none" strike="noStrike" dirty="0">
                <a:effectLst/>
                <a:latin typeface="+mn-lt"/>
              </a:rPr>
              <a:t> des </a:t>
            </a:r>
            <a:r>
              <a:rPr lang="en-US" sz="1800" b="1" i="0" u="none" strike="noStrike" dirty="0" err="1">
                <a:effectLst/>
                <a:latin typeface="+mn-lt"/>
              </a:rPr>
              <a:t>déchets</a:t>
            </a:r>
            <a:r>
              <a:rPr lang="en-US" sz="1800" b="1" i="0" u="none" strike="noStrike" dirty="0">
                <a:effectLst/>
                <a:latin typeface="+mn-lt"/>
              </a:rPr>
              <a:t> à la source</a:t>
            </a:r>
          </a:p>
          <a:p>
            <a:pPr marL="0" indent="0">
              <a:buNone/>
            </a:pPr>
            <a:endParaRPr lang="en-US" sz="1800" b="1" i="0" u="none" strike="noStrike" dirty="0">
              <a:effectLst/>
              <a:latin typeface="+mn-lt"/>
            </a:endParaRPr>
          </a:p>
          <a:p>
            <a:pPr marL="0" indent="0">
              <a:buNone/>
            </a:pPr>
            <a:r>
              <a:rPr lang="en-US" sz="1800" b="1" i="0" u="none" strike="noStrike" dirty="0">
                <a:effectLst/>
                <a:latin typeface="+mn-lt"/>
              </a:rPr>
              <a:t>Limiter le matériel à usage unique</a:t>
            </a:r>
            <a:r>
              <a:rPr lang="en-US" sz="1800" b="0" i="0" u="none" strike="noStrike" dirty="0">
                <a:effectLst/>
                <a:latin typeface="+mn-lt"/>
              </a:rPr>
              <a:t> : </a:t>
            </a:r>
            <a:r>
              <a:rPr lang="en-US" sz="1800" b="0" i="0" u="none" strike="noStrike" dirty="0" err="1">
                <a:effectLst/>
                <a:latin typeface="+mn-lt"/>
              </a:rPr>
              <a:t>privilégier</a:t>
            </a:r>
            <a:r>
              <a:rPr lang="en-US" sz="1800" b="0" i="0" u="none" strike="noStrike" dirty="0">
                <a:effectLst/>
                <a:latin typeface="+mn-lt"/>
              </a:rPr>
              <a:t> les </a:t>
            </a:r>
            <a:r>
              <a:rPr lang="en-US" sz="1800" b="0" i="0" u="none" strike="noStrike" dirty="0" err="1">
                <a:effectLst/>
                <a:latin typeface="+mn-lt"/>
              </a:rPr>
              <a:t>équipements</a:t>
            </a:r>
            <a:r>
              <a:rPr lang="en-US" sz="1800" b="0" i="0" u="none" strike="noStrike" dirty="0">
                <a:effectLst/>
                <a:latin typeface="+mn-lt"/>
              </a:rPr>
              <a:t> </a:t>
            </a:r>
            <a:r>
              <a:rPr lang="en-US" sz="1800" b="0" i="0" u="none" strike="noStrike" dirty="0" err="1">
                <a:effectLst/>
                <a:latin typeface="+mn-lt"/>
              </a:rPr>
              <a:t>réutilisables</a:t>
            </a:r>
            <a:r>
              <a:rPr lang="en-US" sz="1800" b="0" i="0" u="none" strike="noStrike" dirty="0">
                <a:effectLst/>
                <a:latin typeface="+mn-lt"/>
              </a:rPr>
              <a:t> et </a:t>
            </a:r>
            <a:r>
              <a:rPr lang="en-US" sz="1800" b="0" i="0" u="none" strike="noStrike" dirty="0" err="1">
                <a:effectLst/>
                <a:latin typeface="+mn-lt"/>
              </a:rPr>
              <a:t>stérilisables</a:t>
            </a:r>
            <a:r>
              <a:rPr lang="en-US" sz="1800" b="0" i="0" u="none" strike="noStrike" dirty="0">
                <a:effectLst/>
                <a:latin typeface="+mn-lt"/>
              </a:rPr>
              <a:t>.</a:t>
            </a:r>
          </a:p>
          <a:p>
            <a:pPr marL="0" indent="0">
              <a:buNone/>
            </a:pPr>
            <a:endParaRPr lang="en-US" sz="1800" b="0" i="0" u="none" strike="noStrike" dirty="0">
              <a:effectLst/>
              <a:latin typeface="+mn-lt"/>
            </a:endParaRPr>
          </a:p>
          <a:p>
            <a:pPr marL="0" indent="0">
              <a:buNone/>
            </a:pPr>
            <a:r>
              <a:rPr lang="en-US" sz="1800" b="1" i="0" u="none" strike="noStrike" dirty="0">
                <a:effectLst/>
                <a:latin typeface="+mn-lt"/>
              </a:rPr>
              <a:t>B. </a:t>
            </a:r>
            <a:r>
              <a:rPr lang="en-US" sz="1800" b="1" i="0" u="none" strike="noStrike" dirty="0" err="1">
                <a:effectLst/>
                <a:latin typeface="+mn-lt"/>
              </a:rPr>
              <a:t>Optimisation</a:t>
            </a:r>
            <a:r>
              <a:rPr lang="en-US" sz="1800" b="1" i="0" u="none" strike="noStrike" dirty="0">
                <a:effectLst/>
                <a:latin typeface="+mn-lt"/>
              </a:rPr>
              <a:t> de la gestion des DASRI</a:t>
            </a:r>
          </a:p>
          <a:p>
            <a:pPr marL="0" indent="0">
              <a:buNone/>
            </a:pPr>
            <a:endParaRPr lang="en-US" sz="1800" b="1" i="0" u="none" strike="noStrike" dirty="0">
              <a:effectLst/>
              <a:latin typeface="+mn-lt"/>
            </a:endParaRPr>
          </a:p>
          <a:p>
            <a:r>
              <a:rPr lang="en-US" sz="1800" b="1" i="0" u="none" strike="noStrike" dirty="0" err="1">
                <a:effectLst/>
                <a:latin typeface="+mn-lt"/>
              </a:rPr>
              <a:t>Mutualiser</a:t>
            </a:r>
            <a:r>
              <a:rPr lang="en-US" sz="1800" b="1" i="0" u="none" strike="noStrike" dirty="0">
                <a:effectLst/>
                <a:latin typeface="+mn-lt"/>
              </a:rPr>
              <a:t> les </a:t>
            </a:r>
            <a:r>
              <a:rPr lang="en-US" sz="1800" b="1" i="0" u="none" strike="noStrike" dirty="0" err="1">
                <a:effectLst/>
                <a:latin typeface="+mn-lt"/>
              </a:rPr>
              <a:t>collectes</a:t>
            </a:r>
            <a:r>
              <a:rPr lang="en-US" sz="1800" b="0" i="0" u="none" strike="noStrike" dirty="0">
                <a:effectLst/>
                <a:latin typeface="+mn-lt"/>
              </a:rPr>
              <a:t> entre </a:t>
            </a:r>
            <a:r>
              <a:rPr lang="en-US" sz="1800" b="0" i="0" u="none" strike="noStrike" dirty="0" err="1">
                <a:effectLst/>
                <a:latin typeface="+mn-lt"/>
              </a:rPr>
              <a:t>plusieurs</a:t>
            </a:r>
            <a:r>
              <a:rPr lang="en-US" sz="1800" b="0" i="0" u="none" strike="noStrike" dirty="0">
                <a:effectLst/>
                <a:latin typeface="+mn-lt"/>
              </a:rPr>
              <a:t> cabinets pour </a:t>
            </a:r>
            <a:r>
              <a:rPr lang="en-US" sz="1800" b="0" i="0" u="none" strike="noStrike" dirty="0" err="1">
                <a:effectLst/>
                <a:latin typeface="+mn-lt"/>
              </a:rPr>
              <a:t>réduire</a:t>
            </a:r>
            <a:r>
              <a:rPr lang="en-US" sz="1800" b="0" i="0" u="none" strike="noStrike" dirty="0">
                <a:effectLst/>
                <a:latin typeface="+mn-lt"/>
              </a:rPr>
              <a:t> les </a:t>
            </a:r>
            <a:r>
              <a:rPr lang="en-US" sz="1800" b="0" i="0" u="none" strike="noStrike" dirty="0" err="1">
                <a:effectLst/>
                <a:latin typeface="+mn-lt"/>
              </a:rPr>
              <a:t>trajets</a:t>
            </a:r>
            <a:r>
              <a:rPr lang="en-US" sz="1800" b="0" i="0" u="none" strike="noStrike" dirty="0">
                <a:effectLst/>
                <a:latin typeface="+mn-lt"/>
              </a:rPr>
              <a:t> et </a:t>
            </a:r>
            <a:r>
              <a:rPr lang="en-US" sz="1800" b="0" i="0" u="none" strike="noStrike" dirty="0" err="1">
                <a:effectLst/>
                <a:latin typeface="+mn-lt"/>
              </a:rPr>
              <a:t>l’impact</a:t>
            </a:r>
            <a:r>
              <a:rPr lang="en-US" sz="1800" b="0" i="0" u="none" strike="noStrike" dirty="0">
                <a:effectLst/>
                <a:latin typeface="+mn-lt"/>
              </a:rPr>
              <a:t> </a:t>
            </a:r>
            <a:r>
              <a:rPr lang="en-US" sz="1800" b="0" i="0" u="none" strike="noStrike" dirty="0" err="1">
                <a:effectLst/>
                <a:latin typeface="+mn-lt"/>
              </a:rPr>
              <a:t>carbone</a:t>
            </a:r>
            <a:r>
              <a:rPr lang="en-US" sz="1800" b="0" i="0" u="none" strike="noStrike" dirty="0">
                <a:effectLst/>
                <a:latin typeface="+mn-lt"/>
              </a:rPr>
              <a:t>.</a:t>
            </a:r>
          </a:p>
          <a:p>
            <a:r>
              <a:rPr lang="en-US" sz="1800" b="1" i="0" u="none" strike="noStrike" dirty="0" err="1">
                <a:effectLst/>
                <a:latin typeface="+mn-lt"/>
              </a:rPr>
              <a:t>Choisir</a:t>
            </a:r>
            <a:r>
              <a:rPr lang="en-US" sz="1800" b="1" i="0" u="none" strike="noStrike" dirty="0">
                <a:effectLst/>
                <a:latin typeface="+mn-lt"/>
              </a:rPr>
              <a:t> un </a:t>
            </a:r>
            <a:r>
              <a:rPr lang="en-US" sz="1800" b="1" i="0" u="none" strike="noStrike" dirty="0" err="1">
                <a:effectLst/>
                <a:latin typeface="+mn-lt"/>
              </a:rPr>
              <a:t>prestataire</a:t>
            </a:r>
            <a:r>
              <a:rPr lang="en-US" sz="1800" b="1" i="0" u="none" strike="noStrike" dirty="0">
                <a:effectLst/>
                <a:latin typeface="+mn-lt"/>
              </a:rPr>
              <a:t> de </a:t>
            </a:r>
            <a:r>
              <a:rPr lang="en-US" sz="1800" b="1" i="0" u="none" strike="noStrike" dirty="0" err="1">
                <a:effectLst/>
                <a:latin typeface="+mn-lt"/>
              </a:rPr>
              <a:t>collecte</a:t>
            </a:r>
            <a:r>
              <a:rPr lang="en-US" sz="1800" b="1" i="0" u="none" strike="noStrike" dirty="0">
                <a:effectLst/>
                <a:latin typeface="+mn-lt"/>
              </a:rPr>
              <a:t> </a:t>
            </a:r>
            <a:r>
              <a:rPr lang="en-US" sz="1800" b="1" i="0" u="none" strike="noStrike" dirty="0" err="1">
                <a:effectLst/>
                <a:latin typeface="+mn-lt"/>
              </a:rPr>
              <a:t>engagé</a:t>
            </a:r>
            <a:r>
              <a:rPr lang="en-US" sz="1800" b="1" i="0" u="none" strike="noStrike" dirty="0">
                <a:effectLst/>
                <a:latin typeface="+mn-lt"/>
              </a:rPr>
              <a:t> dans </a:t>
            </a:r>
            <a:r>
              <a:rPr lang="en-US" sz="1800" b="1" i="0" u="none" strike="noStrike" dirty="0" err="1">
                <a:effectLst/>
                <a:latin typeface="+mn-lt"/>
              </a:rPr>
              <a:t>une</a:t>
            </a:r>
            <a:r>
              <a:rPr lang="en-US" sz="1800" b="1" i="0" u="none" strike="noStrike" dirty="0">
                <a:effectLst/>
                <a:latin typeface="+mn-lt"/>
              </a:rPr>
              <a:t> démarche durable</a:t>
            </a:r>
            <a:r>
              <a:rPr lang="en-US" sz="1800" b="0" i="0" u="none" strike="noStrike" dirty="0">
                <a:effectLst/>
                <a:latin typeface="+mn-lt"/>
              </a:rPr>
              <a:t>.</a:t>
            </a:r>
          </a:p>
          <a:p>
            <a:endParaRPr lang="en-US" sz="1800" dirty="0">
              <a:latin typeface="+mn-lt"/>
            </a:endParaRPr>
          </a:p>
          <a:p>
            <a:pPr marL="0" indent="0" algn="l">
              <a:buNone/>
            </a:pPr>
            <a:r>
              <a:rPr lang="fr-FR" sz="1800" b="1" i="0" u="none" strike="noStrike" dirty="0">
                <a:solidFill>
                  <a:srgbClr val="000000"/>
                </a:solidFill>
                <a:effectLst/>
              </a:rPr>
              <a:t>C. Démarche écologique au sein du cabinet</a:t>
            </a:r>
          </a:p>
          <a:p>
            <a:pPr marL="0" indent="0" algn="l">
              <a:buNone/>
            </a:pPr>
            <a:endParaRPr lang="fr-FR" sz="1800" b="1" i="0" u="none" strike="noStrike" dirty="0">
              <a:solidFill>
                <a:srgbClr val="000000"/>
              </a:solidFill>
              <a:effectLst/>
            </a:endParaRPr>
          </a:p>
          <a:p>
            <a:pPr marL="0" indent="0" algn="l">
              <a:buNone/>
            </a:pPr>
            <a:r>
              <a:rPr lang="fr-FR" sz="1800" b="1" i="0" u="none" strike="noStrike" dirty="0">
                <a:solidFill>
                  <a:srgbClr val="000000"/>
                </a:solidFill>
                <a:effectLst/>
              </a:rPr>
              <a:t>Utilisation de produits écoresponsables</a:t>
            </a:r>
            <a:r>
              <a:rPr lang="fr-FR" sz="1800" b="0" i="0" u="none" strike="noStrike" dirty="0">
                <a:solidFill>
                  <a:srgbClr val="000000"/>
                </a:solidFill>
                <a:effectLst/>
              </a:rPr>
              <a:t> : désinfectants moins polluants, matériaux biodégradables.</a:t>
            </a:r>
          </a:p>
          <a:p>
            <a:endParaRPr lang="en-US" sz="1700" b="0" i="0" u="none" strike="noStrike" dirty="0">
              <a:effectLst/>
              <a:latin typeface="+mn-lt"/>
            </a:endParaRPr>
          </a:p>
          <a:p>
            <a:endParaRPr lang="en-US" sz="1700" dirty="0">
              <a:latin typeface="+mn-lt"/>
            </a:endParaRPr>
          </a:p>
        </p:txBody>
      </p:sp>
      <p:sp>
        <p:nvSpPr>
          <p:cNvPr id="3" name="Titre 2">
            <a:extLst>
              <a:ext uri="{FF2B5EF4-FFF2-40B4-BE49-F238E27FC236}">
                <a16:creationId xmlns:a16="http://schemas.microsoft.com/office/drawing/2014/main" xmlns="" id="{E6C8C0C9-AB7E-BC71-73A8-D876CFCF5A33}"/>
              </a:ext>
            </a:extLst>
          </p:cNvPr>
          <p:cNvSpPr>
            <a:spLocks noGrp="1"/>
          </p:cNvSpPr>
          <p:nvPr>
            <p:ph type="title"/>
          </p:nvPr>
        </p:nvSpPr>
        <p:spPr>
          <a:xfrm>
            <a:off x="350041" y="586855"/>
            <a:ext cx="2401025" cy="3387497"/>
          </a:xfrm>
        </p:spPr>
        <p:txBody>
          <a:bodyPr vert="horz" lIns="91440" tIns="45720" rIns="91440" bIns="45720" rtlCol="0" anchor="b">
            <a:normAutofit/>
          </a:bodyPr>
          <a:lstStyle/>
          <a:p>
            <a:pPr algn="r"/>
            <a:r>
              <a:rPr lang="en-US" sz="3500" b="1" kern="1200" dirty="0">
                <a:latin typeface="+mj-lt"/>
                <a:ea typeface="+mj-ea"/>
                <a:cs typeface="+mj-cs"/>
              </a:rPr>
              <a:t>En conclusion sur la part </a:t>
            </a:r>
            <a:r>
              <a:rPr lang="en-US" sz="3500" b="1" kern="1200" dirty="0" err="1">
                <a:latin typeface="+mj-lt"/>
                <a:ea typeface="+mj-ea"/>
                <a:cs typeface="+mj-cs"/>
              </a:rPr>
              <a:t>empreinte</a:t>
            </a:r>
            <a:r>
              <a:rPr lang="en-US" sz="3500" b="1" kern="1200" dirty="0">
                <a:latin typeface="+mj-lt"/>
                <a:ea typeface="+mj-ea"/>
                <a:cs typeface="+mj-cs"/>
              </a:rPr>
              <a:t> </a:t>
            </a:r>
            <a:r>
              <a:rPr lang="en-US" sz="3500" b="1" kern="1200" dirty="0" err="1">
                <a:latin typeface="+mj-lt"/>
                <a:ea typeface="+mj-ea"/>
                <a:cs typeface="+mj-cs"/>
              </a:rPr>
              <a:t>carbone</a:t>
            </a:r>
            <a:r>
              <a:rPr lang="en-US" sz="3500" b="1" kern="1200" dirty="0">
                <a:latin typeface="+mj-lt"/>
                <a:ea typeface="+mj-ea"/>
                <a:cs typeface="+mj-cs"/>
              </a:rPr>
              <a:t> </a:t>
            </a:r>
          </a:p>
        </p:txBody>
      </p:sp>
      <p:sp>
        <p:nvSpPr>
          <p:cNvPr id="4" name="Espace réservé du numéro de diapositive 3">
            <a:extLst>
              <a:ext uri="{FF2B5EF4-FFF2-40B4-BE49-F238E27FC236}">
                <a16:creationId xmlns:a16="http://schemas.microsoft.com/office/drawing/2014/main" xmlns="" id="{6BD48987-6735-0BB4-1E4D-F08ABF4E50DD}"/>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40</a:t>
            </a:fld>
            <a:endParaRPr lang="fr-FR"/>
          </a:p>
        </p:txBody>
      </p:sp>
      <p:pic>
        <p:nvPicPr>
          <p:cNvPr id="6" name="Image 5" descr="Une image contenant Graphique, clipart, Police, logo&#10;&#10;Le contenu généré par l’IA peut être incorrect.">
            <a:extLst>
              <a:ext uri="{FF2B5EF4-FFF2-40B4-BE49-F238E27FC236}">
                <a16:creationId xmlns:a16="http://schemas.microsoft.com/office/drawing/2014/main" xmlns="" id="{1B5E547C-9082-5E53-C3E7-AF74C7D72930}"/>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139357" y="3974352"/>
            <a:ext cx="2681766" cy="2681766"/>
          </a:xfrm>
          <a:prstGeom prst="rect">
            <a:avLst/>
          </a:prstGeom>
        </p:spPr>
      </p:pic>
    </p:spTree>
    <p:extLst>
      <p:ext uri="{BB962C8B-B14F-4D97-AF65-F5344CB8AC3E}">
        <p14:creationId xmlns:p14="http://schemas.microsoft.com/office/powerpoint/2010/main" xmlns="" val="16648746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xmlns="" id="{B872FCEB-F54F-944E-BEB3-6E224C570F4B}"/>
              </a:ext>
            </a:extLst>
          </p:cNvPr>
          <p:cNvSpPr>
            <a:spLocks noGrp="1"/>
          </p:cNvSpPr>
          <p:nvPr>
            <p:ph type="title"/>
          </p:nvPr>
        </p:nvSpPr>
        <p:spPr>
          <a:xfrm>
            <a:off x="1013254" y="0"/>
            <a:ext cx="7871254" cy="963827"/>
          </a:xfrm>
        </p:spPr>
        <p:txBody>
          <a:bodyPr vert="horz" lIns="91440" tIns="45720" rIns="91440" bIns="45720" rtlCol="0" anchor="b">
            <a:normAutofit/>
          </a:bodyPr>
          <a:lstStyle/>
          <a:p>
            <a:r>
              <a:rPr lang="en-US" sz="3200" b="1" kern="1200" dirty="0">
                <a:latin typeface="+mj-lt"/>
                <a:ea typeface="+mj-ea"/>
                <a:cs typeface="+mj-cs"/>
              </a:rPr>
              <a:t>Un mot sur les vaccinations des PS… </a:t>
            </a:r>
          </a:p>
        </p:txBody>
      </p:sp>
      <p:sp>
        <p:nvSpPr>
          <p:cNvPr id="4" name="Espace réservé du pied de page 3">
            <a:extLst>
              <a:ext uri="{FF2B5EF4-FFF2-40B4-BE49-F238E27FC236}">
                <a16:creationId xmlns:a16="http://schemas.microsoft.com/office/drawing/2014/main" xmlns="" id="{0B3B0601-A57F-0748-878E-DBA00E7FAFE2}"/>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82AA4405-6FC5-384F-AE74-C61EE8CFFC3E}"/>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41</a:t>
            </a:fld>
            <a:endParaRPr lang="fr-FR"/>
          </a:p>
        </p:txBody>
      </p:sp>
      <p:sp>
        <p:nvSpPr>
          <p:cNvPr id="6" name="ZoneTexte 5">
            <a:extLst>
              <a:ext uri="{FF2B5EF4-FFF2-40B4-BE49-F238E27FC236}">
                <a16:creationId xmlns:a16="http://schemas.microsoft.com/office/drawing/2014/main" xmlns="" id="{F0AABA68-03B3-9044-B468-5336F1D1D1E2}"/>
              </a:ext>
            </a:extLst>
          </p:cNvPr>
          <p:cNvSpPr txBox="1"/>
          <p:nvPr/>
        </p:nvSpPr>
        <p:spPr bwMode="auto">
          <a:xfrm>
            <a:off x="4459132" y="6377292"/>
            <a:ext cx="3254096"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rtlCol="0" anchor="ctr">
            <a:spAutoFit/>
          </a:bodyPr>
          <a:lstStyle/>
          <a:p>
            <a:pPr>
              <a:spcAft>
                <a:spcPts val="600"/>
              </a:spcAft>
            </a:pPr>
            <a:r>
              <a:rPr lang="fr-FR" sz="1000"/>
              <a:t>Articles </a:t>
            </a:r>
            <a:r>
              <a:rPr lang="fr-FR" sz="1000" i="1"/>
              <a:t>L3112-1 </a:t>
            </a:r>
            <a:r>
              <a:rPr lang="fr-FR" sz="1000"/>
              <a:t>et </a:t>
            </a:r>
            <a:r>
              <a:rPr lang="fr-FR" sz="1000" i="1"/>
              <a:t>L3111-4 </a:t>
            </a:r>
            <a:r>
              <a:rPr lang="fr-FR" sz="1000"/>
              <a:t>du Code de la santé publique</a:t>
            </a:r>
          </a:p>
        </p:txBody>
      </p:sp>
      <p:pic>
        <p:nvPicPr>
          <p:cNvPr id="7" name="Image 6">
            <a:extLst>
              <a:ext uri="{FF2B5EF4-FFF2-40B4-BE49-F238E27FC236}">
                <a16:creationId xmlns:a16="http://schemas.microsoft.com/office/drawing/2014/main" xmlns="" id="{C9EA74C5-088F-678B-B051-42DBD4F80049}"/>
              </a:ext>
            </a:extLst>
          </p:cNvPr>
          <p:cNvPicPr>
            <a:picLocks noChangeAspect="1"/>
          </p:cNvPicPr>
          <p:nvPr/>
        </p:nvPicPr>
        <p:blipFill>
          <a:blip r:embed="rId2"/>
          <a:stretch>
            <a:fillRect/>
          </a:stretch>
        </p:blipFill>
        <p:spPr>
          <a:xfrm>
            <a:off x="1013255" y="1110683"/>
            <a:ext cx="5342210" cy="4006658"/>
          </a:xfrm>
          <a:prstGeom prst="rect">
            <a:avLst/>
          </a:prstGeom>
        </p:spPr>
      </p:pic>
      <p:sp>
        <p:nvSpPr>
          <p:cNvPr id="16" name="ZoneTexte 15">
            <a:extLst>
              <a:ext uri="{FF2B5EF4-FFF2-40B4-BE49-F238E27FC236}">
                <a16:creationId xmlns:a16="http://schemas.microsoft.com/office/drawing/2014/main" xmlns="" id="{F4A6B6FE-96CA-C321-4730-6102DAC0D61B}"/>
              </a:ext>
            </a:extLst>
          </p:cNvPr>
          <p:cNvSpPr txBox="1"/>
          <p:nvPr/>
        </p:nvSpPr>
        <p:spPr>
          <a:xfrm>
            <a:off x="116561" y="5424151"/>
            <a:ext cx="8910877" cy="646331"/>
          </a:xfrm>
          <a:prstGeom prst="rect">
            <a:avLst/>
          </a:prstGeom>
          <a:noFill/>
        </p:spPr>
        <p:txBody>
          <a:bodyPr wrap="square" rtlCol="0">
            <a:spAutoFit/>
          </a:bodyPr>
          <a:lstStyle/>
          <a:p>
            <a:r>
              <a:rPr lang="fr-FR" altLang="fr-FR" i="1" dirty="0">
                <a:solidFill>
                  <a:srgbClr val="000000"/>
                </a:solidFill>
                <a:latin typeface="Arial" panose="020B0604020202020204" pitchFamily="34" charset="0"/>
              </a:rPr>
              <a:t>En tant que médecin généraliste et coordonnateur du DES MG, je rappelle systématiquement à mes internes l’importance de ces vaccinations. </a:t>
            </a:r>
            <a:endParaRPr lang="fr-FR" dirty="0"/>
          </a:p>
        </p:txBody>
      </p:sp>
      <p:sp>
        <p:nvSpPr>
          <p:cNvPr id="17" name="Rectangle 16">
            <a:extLst>
              <a:ext uri="{FF2B5EF4-FFF2-40B4-BE49-F238E27FC236}">
                <a16:creationId xmlns:a16="http://schemas.microsoft.com/office/drawing/2014/main" xmlns="" id="{98B03018-F876-EDF6-8A38-06712EE12513}"/>
              </a:ext>
            </a:extLst>
          </p:cNvPr>
          <p:cNvSpPr/>
          <p:nvPr/>
        </p:nvSpPr>
        <p:spPr>
          <a:xfrm>
            <a:off x="1606378" y="1110683"/>
            <a:ext cx="3991233"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a:t>Recommandations 2026 pour les PS </a:t>
            </a:r>
          </a:p>
        </p:txBody>
      </p:sp>
    </p:spTree>
    <p:extLst>
      <p:ext uri="{BB962C8B-B14F-4D97-AF65-F5344CB8AC3E}">
        <p14:creationId xmlns:p14="http://schemas.microsoft.com/office/powerpoint/2010/main" xmlns="" val="22739048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C5F2564-82D0-61A5-0C6C-5CD0A663C63F}"/>
              </a:ext>
            </a:extLst>
          </p:cNvPr>
          <p:cNvSpPr>
            <a:spLocks noGrp="1"/>
          </p:cNvSpPr>
          <p:nvPr>
            <p:ph type="title"/>
          </p:nvPr>
        </p:nvSpPr>
        <p:spPr/>
        <p:txBody>
          <a:bodyPr>
            <a:normAutofit fontScale="90000"/>
          </a:bodyPr>
          <a:lstStyle/>
          <a:p>
            <a:r>
              <a:rPr lang="fr-FR" b="1" dirty="0"/>
              <a:t>Recommandations 2025</a:t>
            </a:r>
            <a:br>
              <a:rPr lang="fr-FR" b="1" dirty="0"/>
            </a:br>
            <a:endParaRPr lang="fr-FR" dirty="0"/>
          </a:p>
        </p:txBody>
      </p:sp>
      <p:sp>
        <p:nvSpPr>
          <p:cNvPr id="4" name="Rectangle 1">
            <a:extLst>
              <a:ext uri="{FF2B5EF4-FFF2-40B4-BE49-F238E27FC236}">
                <a16:creationId xmlns:a16="http://schemas.microsoft.com/office/drawing/2014/main" xmlns="" id="{A271ADD1-13DD-184E-63E4-713F3272CAEA}"/>
              </a:ext>
            </a:extLst>
          </p:cNvPr>
          <p:cNvSpPr>
            <a:spLocks noGrp="1" noChangeArrowheads="1"/>
          </p:cNvSpPr>
          <p:nvPr>
            <p:ph idx="1"/>
          </p:nvPr>
        </p:nvSpPr>
        <p:spPr bwMode="auto">
          <a:xfrm>
            <a:off x="632965" y="1457447"/>
            <a:ext cx="8239186" cy="52937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buFontTx/>
              <a:buAutoNum type="alphaUcPeriod"/>
              <a:tabLst/>
            </a:pPr>
            <a:r>
              <a:rPr kumimoji="0" lang="fr-FR" altLang="fr-FR" sz="1600" b="1" i="0" u="none" strike="noStrike" cap="none" normalizeH="0" baseline="0" dirty="0">
                <a:ln>
                  <a:noFill/>
                </a:ln>
                <a:solidFill>
                  <a:srgbClr val="000000"/>
                </a:solidFill>
                <a:effectLst/>
                <a:latin typeface="Arial" panose="020B0604020202020204" pitchFamily="34" charset="0"/>
              </a:rPr>
              <a:t>Hygiène des mains et des locaux</a:t>
            </a:r>
          </a:p>
          <a:p>
            <a:pPr marR="0" lvl="0" algn="l" defTabSz="914400" rtl="0" eaLnBrk="0" fontAlgn="base" latinLnBrk="0" hangingPunct="0">
              <a:lnSpc>
                <a:spcPct val="100000"/>
              </a:lnSpc>
              <a:spcBef>
                <a:spcPct val="0"/>
              </a:spcBef>
              <a:spcAft>
                <a:spcPct val="0"/>
              </a:spcAft>
              <a:buClrTx/>
              <a:buSzTx/>
              <a:buFontTx/>
              <a:buAutoNum type="alphaUcPeriod"/>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000000"/>
                </a:solidFill>
                <a:effectLst/>
                <a:latin typeface="Arial" panose="020B0604020202020204" pitchFamily="34" charset="0"/>
              </a:rPr>
              <a:t>Bonnes pratiques</a:t>
            </a:r>
            <a:r>
              <a:rPr kumimoji="0" lang="fr-FR" altLang="fr-FR" sz="1600" b="0" i="0" u="none" strike="noStrike" cap="none" normalizeH="0" baseline="0" dirty="0">
                <a:ln>
                  <a:noFill/>
                </a:ln>
                <a:solidFill>
                  <a:srgbClr val="000000"/>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000000"/>
                </a:solidFill>
                <a:effectLst/>
                <a:latin typeface="Arial" panose="020B0604020202020204" pitchFamily="34" charset="0"/>
              </a:rPr>
              <a:t>Lavage des mains : avant/après chaque patient, après contact avec l’environnement.</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000000"/>
                </a:solidFill>
                <a:effectLst/>
                <a:latin typeface="Arial" panose="020B0604020202020204" pitchFamily="34" charset="0"/>
              </a:rPr>
              <a:t>Désinfection du stéthoscope et du matériel (au moins 1x/jour).</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600" b="0" i="0" u="none" strike="noStrike" cap="none" normalizeH="0" baseline="0" dirty="0">
                <a:ln>
                  <a:noFill/>
                </a:ln>
                <a:solidFill>
                  <a:srgbClr val="000000"/>
                </a:solidFill>
                <a:effectLst/>
                <a:latin typeface="Arial" panose="020B0604020202020204" pitchFamily="34" charset="0"/>
              </a:rPr>
              <a:t>Poubelles à commande non manuelle, masques et PHA disponibles en salle d’attente.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000000"/>
                </a:solidFill>
                <a:effectLst/>
                <a:latin typeface="Arial" panose="020B0604020202020204" pitchFamily="34" charset="0"/>
              </a:rPr>
              <a:t>Outils</a:t>
            </a:r>
            <a:r>
              <a:rPr kumimoji="0" lang="fr-FR" altLang="fr-FR" sz="1600" b="0" i="0" u="none" strike="noStrike" cap="none" normalizeH="0" baseline="0" dirty="0">
                <a:ln>
                  <a:noFill/>
                </a:ln>
                <a:solidFill>
                  <a:srgbClr val="000000"/>
                </a:solidFill>
                <a:effectLst/>
                <a:latin typeface="Arial" panose="020B0604020202020204" pitchFamily="34" charset="0"/>
              </a:rPr>
              <a:t> : Affiches rappelant les gestes barrières, check-list d’hygiène pour le cabinet.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B. Gestion des déchets et désinfection</a:t>
            </a:r>
          </a:p>
          <a:p>
            <a:pPr marL="0" marR="0" lvl="0" indent="0" algn="l" defTabSz="914400" rtl="0" eaLnBrk="0" fontAlgn="base" latinLnBrk="0" hangingPunct="0">
              <a:lnSpc>
                <a:spcPct val="100000"/>
              </a:lnSpc>
              <a:spcBef>
                <a:spcPct val="0"/>
              </a:spcBef>
              <a:spcAft>
                <a:spcPct val="0"/>
              </a:spcAft>
              <a:buClrTx/>
              <a:buSzTx/>
              <a:buFontTx/>
              <a:buNone/>
              <a:tabLst/>
            </a:pPr>
            <a:r>
              <a:rPr lang="fr-FR" altLang="fr-FR" sz="1600" b="1" dirty="0">
                <a:solidFill>
                  <a:srgbClr val="000000"/>
                </a:solidFill>
                <a:latin typeface="Arial" panose="020B0604020202020204" pitchFamily="34" charset="0"/>
              </a:rPr>
              <a:t>`</a:t>
            </a: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000000"/>
                </a:solidFill>
                <a:effectLst/>
                <a:latin typeface="Arial" panose="020B0604020202020204" pitchFamily="34" charset="0"/>
              </a:rPr>
              <a:t>Déchets à risque infectieux</a:t>
            </a:r>
            <a:r>
              <a:rPr kumimoji="0" lang="fr-FR" altLang="fr-FR" sz="1600" b="0" i="0" u="none" strike="noStrike" cap="none" normalizeH="0" baseline="0" dirty="0">
                <a:ln>
                  <a:noFill/>
                </a:ln>
                <a:solidFill>
                  <a:srgbClr val="000000"/>
                </a:solidFill>
                <a:effectLst/>
                <a:latin typeface="Arial" panose="020B0604020202020204" pitchFamily="34" charset="0"/>
              </a:rPr>
              <a:t> : Protocole de tri et d’élimination.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000000"/>
                </a:solidFill>
                <a:effectLst/>
                <a:latin typeface="Arial" panose="020B0604020202020204" pitchFamily="34" charset="0"/>
              </a:rPr>
              <a:t>Désinfection</a:t>
            </a:r>
            <a:r>
              <a:rPr kumimoji="0" lang="fr-FR" altLang="fr-FR" sz="1600" b="0" i="0" u="none" strike="noStrike" cap="none" normalizeH="0" baseline="0" dirty="0">
                <a:ln>
                  <a:noFill/>
                </a:ln>
                <a:solidFill>
                  <a:srgbClr val="000000"/>
                </a:solidFill>
                <a:effectLst/>
                <a:latin typeface="Arial" panose="020B0604020202020204" pitchFamily="34" charset="0"/>
              </a:rPr>
              <a:t> : Produits recommandés, fréquence (ex. : nettoyage quotidien des surfaces).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6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rgbClr val="000000"/>
                </a:solidFill>
                <a:effectLst/>
                <a:latin typeface="Arial" panose="020B0604020202020204" pitchFamily="34" charset="0"/>
              </a:rPr>
              <a:t>C. Prévention de la transmission croisée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000000"/>
                </a:solidFill>
                <a:effectLst/>
                <a:latin typeface="Arial" panose="020B0604020202020204" pitchFamily="34" charset="0"/>
              </a:rPr>
              <a:t>Hygiène respiratoire</a:t>
            </a:r>
            <a:r>
              <a:rPr kumimoji="0" lang="fr-FR" altLang="fr-FR" sz="1600" b="0" i="0" u="none" strike="noStrike" cap="none" normalizeH="0" baseline="0" dirty="0">
                <a:ln>
                  <a:noFill/>
                </a:ln>
                <a:solidFill>
                  <a:srgbClr val="000000"/>
                </a:solidFill>
                <a:effectLst/>
                <a:latin typeface="Arial" panose="020B0604020202020204" pitchFamily="34" charset="0"/>
              </a:rPr>
              <a:t> : Masques pour patients symptomatiques, aération des locaux.</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600" b="1" i="0" u="none" strike="noStrike" cap="none" normalizeH="0" baseline="0" dirty="0">
                <a:ln>
                  <a:noFill/>
                </a:ln>
                <a:solidFill>
                  <a:srgbClr val="000000"/>
                </a:solidFill>
                <a:effectLst/>
                <a:latin typeface="Arial" panose="020B0604020202020204" pitchFamily="34" charset="0"/>
              </a:rPr>
              <a:t>Vaccination</a:t>
            </a:r>
            <a:r>
              <a:rPr kumimoji="0" lang="fr-FR" altLang="fr-FR" sz="1600" b="0" i="0" u="none" strike="noStrike" cap="none" normalizeH="0" baseline="0" dirty="0">
                <a:ln>
                  <a:noFill/>
                </a:ln>
                <a:solidFill>
                  <a:srgbClr val="000000"/>
                </a:solidFill>
                <a:effectLst/>
                <a:latin typeface="Arial" panose="020B0604020202020204" pitchFamily="34" charset="0"/>
              </a:rPr>
              <a:t> : Rappel des vaccins recommandés pour les soignants (grippe, hépatite B)</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6" name="Image 5" descr="Une image contenant texte, Visage humain, habits, personne&#10;&#10;Le contenu généré par l’IA peut être incorrect.">
            <a:extLst>
              <a:ext uri="{FF2B5EF4-FFF2-40B4-BE49-F238E27FC236}">
                <a16:creationId xmlns:a16="http://schemas.microsoft.com/office/drawing/2014/main" xmlns="" id="{CB7C0716-ABE2-01B3-C851-6F9E4ACB3589}"/>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5334000" y="0"/>
            <a:ext cx="3810000" cy="2146300"/>
          </a:xfrm>
          <a:prstGeom prst="rect">
            <a:avLst/>
          </a:prstGeom>
        </p:spPr>
      </p:pic>
    </p:spTree>
    <p:extLst>
      <p:ext uri="{BB962C8B-B14F-4D97-AF65-F5344CB8AC3E}">
        <p14:creationId xmlns:p14="http://schemas.microsoft.com/office/powerpoint/2010/main" xmlns="" val="1068780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44129BFE-9042-4E7F-82B5-68C18BBC125C}"/>
              </a:ext>
            </a:extLst>
          </p:cNvPr>
          <p:cNvSpPr>
            <a:spLocks noGrp="1"/>
          </p:cNvSpPr>
          <p:nvPr>
            <p:ph type="title"/>
          </p:nvPr>
        </p:nvSpPr>
        <p:spPr/>
        <p:txBody>
          <a:bodyPr/>
          <a:lstStyle/>
          <a:p>
            <a:r>
              <a:rPr lang="fr-FR" b="1" dirty="0"/>
              <a:t>En résumé: 5 étapes</a:t>
            </a:r>
          </a:p>
        </p:txBody>
      </p:sp>
      <p:sp>
        <p:nvSpPr>
          <p:cNvPr id="4" name="Rectangle 1">
            <a:extLst>
              <a:ext uri="{FF2B5EF4-FFF2-40B4-BE49-F238E27FC236}">
                <a16:creationId xmlns:a16="http://schemas.microsoft.com/office/drawing/2014/main" xmlns="" id="{504317AE-221B-5D80-7F2B-FEA34B0B0E84}"/>
              </a:ext>
            </a:extLst>
          </p:cNvPr>
          <p:cNvSpPr>
            <a:spLocks noGrp="1" noChangeArrowheads="1"/>
          </p:cNvSpPr>
          <p:nvPr>
            <p:ph idx="1"/>
          </p:nvPr>
        </p:nvSpPr>
        <p:spPr bwMode="auto">
          <a:xfrm>
            <a:off x="818316" y="1730988"/>
            <a:ext cx="7102365" cy="40626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marR="0" lvl="1" indent="0" algn="l" defTabSz="914400" rtl="0" eaLnBrk="0" fontAlgn="base" latinLnBrk="0" hangingPunct="0">
              <a:lnSpc>
                <a:spcPct val="100000"/>
              </a:lnSpc>
              <a:spcBef>
                <a:spcPct val="0"/>
              </a:spcBef>
              <a:spcAft>
                <a:spcPct val="0"/>
              </a:spcAft>
              <a:buClrTx/>
              <a:buSzTx/>
              <a:buNone/>
              <a:tabLst/>
            </a:pPr>
            <a:endParaRPr kumimoji="0" lang="fr-FR" altLang="fr-FR" b="0" i="0" u="none" strike="noStrike" cap="none" normalizeH="0" baseline="0" dirty="0">
              <a:ln>
                <a:noFill/>
              </a:ln>
              <a:solidFill>
                <a:srgbClr val="000000"/>
              </a:solidFill>
              <a:effectLst/>
              <a:latin typeface="Arial" panose="020B0604020202020204" pitchFamily="34" charset="0"/>
            </a:endParaRPr>
          </a:p>
          <a:p>
            <a:pPr marL="914400" marR="0" lvl="2"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2400" b="0" i="0" u="none" strike="noStrike" cap="none" normalizeH="0" baseline="0" dirty="0">
                <a:ln>
                  <a:noFill/>
                </a:ln>
                <a:solidFill>
                  <a:srgbClr val="000000"/>
                </a:solidFill>
                <a:effectLst/>
                <a:latin typeface="Arial" panose="020B0604020202020204" pitchFamily="34" charset="0"/>
              </a:rPr>
              <a:t>🧼 Lavage des mains.</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fr-FR" altLang="fr-FR" sz="2400" b="0" i="0" u="none" strike="noStrike" cap="none" normalizeH="0" baseline="0" dirty="0">
              <a:ln>
                <a:noFill/>
              </a:ln>
              <a:solidFill>
                <a:srgbClr val="000000"/>
              </a:solidFill>
              <a:effectLst/>
              <a:latin typeface="Arial" panose="020B0604020202020204" pitchFamily="34" charset="0"/>
            </a:endParaRPr>
          </a:p>
          <a:p>
            <a:pPr marL="914400" marR="0" lvl="2"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2400" b="0" i="0" u="none" strike="noStrike" cap="none" normalizeH="0" baseline="0" dirty="0">
                <a:ln>
                  <a:noFill/>
                </a:ln>
                <a:solidFill>
                  <a:srgbClr val="000000"/>
                </a:solidFill>
                <a:effectLst/>
                <a:latin typeface="Arial" panose="020B0604020202020204" pitchFamily="34" charset="0"/>
              </a:rPr>
              <a:t>🧴 Désinfection du matériel.</a:t>
            </a:r>
          </a:p>
          <a:p>
            <a:pPr marL="914400" marR="0" lvl="2" indent="0" algn="l" defTabSz="914400" rtl="0" eaLnBrk="0" fontAlgn="base" latinLnBrk="0" hangingPunct="0">
              <a:lnSpc>
                <a:spcPct val="100000"/>
              </a:lnSpc>
              <a:spcBef>
                <a:spcPct val="0"/>
              </a:spcBef>
              <a:spcAft>
                <a:spcPct val="0"/>
              </a:spcAft>
              <a:buClrTx/>
              <a:buSzTx/>
              <a:buFontTx/>
              <a:buAutoNum type="arabicPeriod" startAt="2"/>
              <a:tabLst/>
            </a:pPr>
            <a:endParaRPr kumimoji="0" lang="fr-FR" altLang="fr-FR" sz="2400" b="0" i="0" u="none" strike="noStrike" cap="none" normalizeH="0" baseline="0" dirty="0">
              <a:ln>
                <a:noFill/>
              </a:ln>
              <a:solidFill>
                <a:srgbClr val="000000"/>
              </a:solidFill>
              <a:effectLst/>
              <a:latin typeface="Arial" panose="020B0604020202020204" pitchFamily="34" charset="0"/>
            </a:endParaRPr>
          </a:p>
          <a:p>
            <a:pPr marL="914400" marR="0" lvl="2"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2400" b="0" i="0" u="none" strike="noStrike" cap="none" normalizeH="0" baseline="0" dirty="0">
                <a:ln>
                  <a:noFill/>
                </a:ln>
                <a:solidFill>
                  <a:srgbClr val="000000"/>
                </a:solidFill>
                <a:effectLst/>
                <a:latin typeface="Arial" panose="020B0604020202020204" pitchFamily="34" charset="0"/>
              </a:rPr>
              <a:t>🗑️ Gestion des déchets (DASRI).</a:t>
            </a:r>
          </a:p>
          <a:p>
            <a:pPr marL="914400" marR="0" lvl="2"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2400" b="0" i="0" u="none" strike="noStrike" cap="none" normalizeH="0" baseline="0" dirty="0">
              <a:ln>
                <a:noFill/>
              </a:ln>
              <a:solidFill>
                <a:srgbClr val="000000"/>
              </a:solidFill>
              <a:effectLst/>
              <a:latin typeface="Arial" panose="020B0604020202020204" pitchFamily="34" charset="0"/>
            </a:endParaRPr>
          </a:p>
          <a:p>
            <a:pPr marL="914400" marR="0" lvl="2" indent="0" algn="l" defTabSz="914400" rtl="0" eaLnBrk="0" fontAlgn="base" latinLnBrk="0" hangingPunct="0">
              <a:lnSpc>
                <a:spcPct val="100000"/>
              </a:lnSpc>
              <a:spcBef>
                <a:spcPct val="0"/>
              </a:spcBef>
              <a:spcAft>
                <a:spcPct val="0"/>
              </a:spcAft>
              <a:buClrTx/>
              <a:buSzTx/>
              <a:buFontTx/>
              <a:buAutoNum type="arabicPeriod" startAt="4"/>
              <a:tabLst/>
            </a:pPr>
            <a:r>
              <a:rPr kumimoji="0" lang="fr-FR" altLang="fr-FR" sz="2400" b="0" i="0" u="none" strike="noStrike" cap="none" normalizeH="0" baseline="0" dirty="0">
                <a:ln>
                  <a:noFill/>
                </a:ln>
                <a:solidFill>
                  <a:srgbClr val="000000"/>
                </a:solidFill>
                <a:effectLst/>
                <a:latin typeface="Arial" panose="020B0604020202020204" pitchFamily="34" charset="0"/>
              </a:rPr>
              <a:t>📝 Traçabilité.</a:t>
            </a:r>
          </a:p>
          <a:p>
            <a:pPr marL="914400" marR="0" lvl="2" indent="0" algn="l" defTabSz="914400" rtl="0" eaLnBrk="0" fontAlgn="base" latinLnBrk="0" hangingPunct="0">
              <a:lnSpc>
                <a:spcPct val="100000"/>
              </a:lnSpc>
              <a:spcBef>
                <a:spcPct val="0"/>
              </a:spcBef>
              <a:spcAft>
                <a:spcPct val="0"/>
              </a:spcAft>
              <a:buClrTx/>
              <a:buSzTx/>
              <a:buFontTx/>
              <a:buAutoNum type="arabicPeriod" startAt="4"/>
              <a:tabLst/>
            </a:pPr>
            <a:endParaRPr kumimoji="0" lang="fr-FR" altLang="fr-FR" sz="2400" b="0" i="0" u="none" strike="noStrike" cap="none" normalizeH="0" baseline="0" dirty="0">
              <a:ln>
                <a:noFill/>
              </a:ln>
              <a:solidFill>
                <a:srgbClr val="000000"/>
              </a:solidFill>
              <a:effectLst/>
              <a:latin typeface="Arial" panose="020B0604020202020204" pitchFamily="34" charset="0"/>
            </a:endParaRPr>
          </a:p>
          <a:p>
            <a:pPr marL="914400" marR="0" lvl="2" indent="0" algn="l" defTabSz="914400" rtl="0" eaLnBrk="0" fontAlgn="base" latinLnBrk="0" hangingPunct="0">
              <a:lnSpc>
                <a:spcPct val="100000"/>
              </a:lnSpc>
              <a:spcBef>
                <a:spcPct val="0"/>
              </a:spcBef>
              <a:spcAft>
                <a:spcPct val="0"/>
              </a:spcAft>
              <a:buClrTx/>
              <a:buSzTx/>
              <a:buFontTx/>
              <a:buAutoNum type="arabicPeriod" startAt="5"/>
              <a:tabLst/>
            </a:pPr>
            <a:r>
              <a:rPr kumimoji="0" lang="fr-FR" altLang="fr-FR" sz="2400" b="0" i="0" u="none" strike="noStrike" cap="none" normalizeH="0" baseline="0" dirty="0">
                <a:ln>
                  <a:noFill/>
                </a:ln>
                <a:solidFill>
                  <a:srgbClr val="000000"/>
                </a:solidFill>
                <a:effectLst/>
                <a:latin typeface="Arial" panose="020B0604020202020204" pitchFamily="34" charset="0"/>
              </a:rPr>
              <a:t>📞 Signalement.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30502878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A0F7B126-A904-8E24-670C-6850C64DA4FB}"/>
              </a:ext>
            </a:extLst>
          </p:cNvPr>
          <p:cNvSpPr>
            <a:spLocks noGrp="1"/>
          </p:cNvSpPr>
          <p:nvPr>
            <p:ph idx="1"/>
          </p:nvPr>
        </p:nvSpPr>
        <p:spPr/>
        <p:txBody>
          <a:bodyPr/>
          <a:lstStyle/>
          <a:p>
            <a:r>
              <a:rPr lang="fr-FR" dirty="0"/>
              <a:t>Echanges et Quiz</a:t>
            </a:r>
          </a:p>
        </p:txBody>
      </p:sp>
      <p:sp>
        <p:nvSpPr>
          <p:cNvPr id="3" name="Titre 2">
            <a:extLst>
              <a:ext uri="{FF2B5EF4-FFF2-40B4-BE49-F238E27FC236}">
                <a16:creationId xmlns:a16="http://schemas.microsoft.com/office/drawing/2014/main" xmlns="" id="{F3218DD3-D388-34A3-29B7-16265F21591F}"/>
              </a:ext>
            </a:extLst>
          </p:cNvPr>
          <p:cNvSpPr>
            <a:spLocks noGrp="1"/>
          </p:cNvSpPr>
          <p:nvPr>
            <p:ph type="title"/>
          </p:nvPr>
        </p:nvSpPr>
        <p:spPr/>
        <p:txBody>
          <a:bodyPr/>
          <a:lstStyle/>
          <a:p>
            <a:r>
              <a:rPr lang="fr-FR" b="1" dirty="0"/>
              <a:t>5 mn</a:t>
            </a:r>
          </a:p>
        </p:txBody>
      </p:sp>
      <p:sp>
        <p:nvSpPr>
          <p:cNvPr id="4" name="Espace réservé du numéro de diapositive 3">
            <a:extLst>
              <a:ext uri="{FF2B5EF4-FFF2-40B4-BE49-F238E27FC236}">
                <a16:creationId xmlns:a16="http://schemas.microsoft.com/office/drawing/2014/main" xmlns="" id="{E37B8DE4-160B-0F72-AC38-BB5E96C9DF47}"/>
              </a:ext>
            </a:extLst>
          </p:cNvPr>
          <p:cNvSpPr>
            <a:spLocks noGrp="1"/>
          </p:cNvSpPr>
          <p:nvPr>
            <p:ph type="sldNum" sz="quarter" idx="11"/>
          </p:nvPr>
        </p:nvSpPr>
        <p:spPr/>
        <p:txBody>
          <a:bodyPr/>
          <a:lstStyle/>
          <a:p>
            <a:pPr>
              <a:defRPr/>
            </a:pPr>
            <a:fld id="{1105F73E-D302-7A49-9D49-5CFFB39DEAD8}" type="slidenum">
              <a:rPr lang="fr-FR" smtClean="0"/>
              <a:pPr>
                <a:defRPr/>
              </a:pPr>
              <a:t>44</a:t>
            </a:fld>
            <a:endParaRPr lang="fr-FR" dirty="0"/>
          </a:p>
        </p:txBody>
      </p:sp>
    </p:spTree>
    <p:extLst>
      <p:ext uri="{BB962C8B-B14F-4D97-AF65-F5344CB8AC3E}">
        <p14:creationId xmlns:p14="http://schemas.microsoft.com/office/powerpoint/2010/main" xmlns="" val="42362359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77FB499-0610-C494-3103-BFB59F550CD2}"/>
            </a:ext>
          </a:extLst>
        </p:cNvPr>
        <p:cNvGrpSpPr/>
        <p:nvPr/>
      </p:nvGrpSpPr>
      <p:grpSpPr>
        <a:xfrm>
          <a:off x="0" y="0"/>
          <a:ext cx="0" cy="0"/>
          <a:chOff x="0" y="0"/>
          <a:chExt cx="0" cy="0"/>
        </a:xfrm>
      </p:grpSpPr>
      <p:sp>
        <p:nvSpPr>
          <p:cNvPr id="6" name="ZoneTexte 5">
            <a:extLst>
              <a:ext uri="{FF2B5EF4-FFF2-40B4-BE49-F238E27FC236}">
                <a16:creationId xmlns:a16="http://schemas.microsoft.com/office/drawing/2014/main" xmlns="" id="{A69793E4-2FA0-9FB2-7841-9561433B7BD7}"/>
              </a:ext>
            </a:extLst>
          </p:cNvPr>
          <p:cNvSpPr txBox="1"/>
          <p:nvPr/>
        </p:nvSpPr>
        <p:spPr>
          <a:xfrm>
            <a:off x="642595" y="1115307"/>
            <a:ext cx="7886700" cy="970515"/>
          </a:xfrm>
          <a:prstGeom prst="rect">
            <a:avLst/>
          </a:prstGeom>
          <a:noFill/>
        </p:spPr>
        <p:txBody>
          <a:bodyPr vert="horz" lIns="91440" tIns="45720" rIns="91440" bIns="45720" rtlCol="0" anchor="t">
            <a:normAutofit/>
          </a:bodyPr>
          <a:lstStyle/>
          <a:p>
            <a:pPr defTabSz="914400">
              <a:lnSpc>
                <a:spcPct val="90000"/>
              </a:lnSpc>
              <a:spcBef>
                <a:spcPct val="0"/>
              </a:spcBef>
              <a:spcAft>
                <a:spcPts val="600"/>
              </a:spcAft>
            </a:pPr>
            <a:r>
              <a:rPr lang="fr-FR" altLang="fr-FR" sz="3000" b="1" dirty="0">
                <a:latin typeface="AMU Monument Grotesk" panose="020B0504040202060203" pitchFamily="34" charset="77"/>
                <a:ea typeface="+mj-ea"/>
                <a:cs typeface="+mj-cs"/>
              </a:rPr>
              <a:t>Echanges et Quiz</a:t>
            </a:r>
            <a:endParaRPr lang="fr-FR" altLang="fr-FR" sz="3000" b="1" kern="1200" dirty="0">
              <a:latin typeface="AMU Monument Grotesk" panose="020B0504040202060203" pitchFamily="34" charset="77"/>
              <a:ea typeface="+mj-ea"/>
              <a:cs typeface="+mj-cs"/>
            </a:endParaRPr>
          </a:p>
          <a:p>
            <a:pPr defTabSz="914400">
              <a:lnSpc>
                <a:spcPct val="90000"/>
              </a:lnSpc>
              <a:spcBef>
                <a:spcPct val="0"/>
              </a:spcBef>
              <a:spcAft>
                <a:spcPts val="600"/>
              </a:spcAft>
            </a:pPr>
            <a:endParaRPr lang="fr-FR" sz="3000" kern="1200" dirty="0">
              <a:latin typeface="AMU Monument Grotesk" panose="020B0504040202060203" pitchFamily="34" charset="77"/>
              <a:ea typeface="+mj-ea"/>
              <a:cs typeface="+mj-cs"/>
            </a:endParaRPr>
          </a:p>
        </p:txBody>
      </p:sp>
      <p:sp>
        <p:nvSpPr>
          <p:cNvPr id="3" name="Espace réservé du contenu 2">
            <a:extLst>
              <a:ext uri="{FF2B5EF4-FFF2-40B4-BE49-F238E27FC236}">
                <a16:creationId xmlns:a16="http://schemas.microsoft.com/office/drawing/2014/main" xmlns="" id="{62BE9044-33AB-ECE8-BFFB-F770664F81E9}"/>
              </a:ext>
            </a:extLst>
          </p:cNvPr>
          <p:cNvSpPr>
            <a:spLocks noGrp="1"/>
          </p:cNvSpPr>
          <p:nvPr>
            <p:ph sz="half" idx="1"/>
          </p:nvPr>
        </p:nvSpPr>
        <p:spPr>
          <a:xfrm>
            <a:off x="384649" y="2085822"/>
            <a:ext cx="8612658" cy="4351338"/>
          </a:xfrm>
        </p:spPr>
        <p:txBody>
          <a:bodyPr vert="horz" lIns="91440" tIns="45720" rIns="91440" bIns="45720" rtlCol="0">
            <a:normAutofit/>
          </a:bodyPr>
          <a:lstStyle/>
          <a:p>
            <a:pPr marL="0" lvl="0" fontAlgn="base">
              <a:spcBef>
                <a:spcPct val="0"/>
              </a:spcBef>
              <a:spcAft>
                <a:spcPct val="0"/>
              </a:spcAft>
            </a:pPr>
            <a:endParaRPr lang="fr-FR" altLang="fr-FR" sz="1500" dirty="0"/>
          </a:p>
          <a:p>
            <a:pPr marL="0" lvl="0" indent="0" eaLnBrk="0" fontAlgn="base" hangingPunct="0">
              <a:lnSpc>
                <a:spcPct val="100000"/>
              </a:lnSpc>
              <a:spcBef>
                <a:spcPct val="0"/>
              </a:spcBef>
              <a:spcAft>
                <a:spcPct val="0"/>
              </a:spcAft>
              <a:buNone/>
            </a:pPr>
            <a:endParaRPr lang="fr-FR" altLang="fr-FR" sz="18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fr-FR" altLang="fr-FR" sz="1800" b="1" dirty="0">
                <a:solidFill>
                  <a:srgbClr val="000000"/>
                </a:solidFill>
                <a:latin typeface="Arial" panose="020B0604020202020204" pitchFamily="34" charset="0"/>
              </a:rPr>
              <a:t>Quiz rapide</a:t>
            </a:r>
            <a:r>
              <a:rPr lang="fr-FR" altLang="fr-FR" sz="1800" dirty="0">
                <a:solidFill>
                  <a:srgbClr val="000000"/>
                </a:solidFill>
                <a:latin typeface="Arial" panose="020B0604020202020204" pitchFamily="34" charset="0"/>
              </a:rPr>
              <a:t> :</a:t>
            </a:r>
          </a:p>
          <a:p>
            <a:pPr marL="0" lvl="0" indent="0" eaLnBrk="0" fontAlgn="base" hangingPunct="0">
              <a:lnSpc>
                <a:spcPct val="100000"/>
              </a:lnSpc>
              <a:spcBef>
                <a:spcPct val="0"/>
              </a:spcBef>
              <a:spcAft>
                <a:spcPct val="0"/>
              </a:spcAft>
              <a:buFontTx/>
              <a:buChar char="•"/>
            </a:pPr>
            <a:endParaRPr lang="fr-FR" altLang="fr-FR" sz="1800" dirty="0">
              <a:solidFill>
                <a:srgbClr val="000000"/>
              </a:solidFill>
              <a:latin typeface="Arial" panose="020B0604020202020204" pitchFamily="34" charset="0"/>
            </a:endParaRPr>
          </a:p>
          <a:p>
            <a:pPr marL="457200" lvl="1" indent="0" eaLnBrk="0" fontAlgn="base" hangingPunct="0">
              <a:lnSpc>
                <a:spcPct val="100000"/>
              </a:lnSpc>
              <a:spcBef>
                <a:spcPct val="0"/>
              </a:spcBef>
              <a:spcAft>
                <a:spcPct val="0"/>
              </a:spcAft>
              <a:buFontTx/>
              <a:buAutoNum type="arabicPeriod"/>
            </a:pPr>
            <a:r>
              <a:rPr lang="fr-FR" altLang="fr-FR" sz="1800" dirty="0">
                <a:solidFill>
                  <a:srgbClr val="000000"/>
                </a:solidFill>
                <a:latin typeface="Arial" panose="020B0604020202020204" pitchFamily="34" charset="0"/>
              </a:rPr>
              <a:t>Quel est le premier geste à faire avant une injection ? </a:t>
            </a:r>
            <a:r>
              <a:rPr lang="fr-FR" altLang="fr-FR" sz="1800" dirty="0">
                <a:solidFill>
                  <a:srgbClr val="FF0000"/>
                </a:solidFill>
                <a:latin typeface="Arial" panose="020B0604020202020204" pitchFamily="34" charset="0"/>
              </a:rPr>
              <a:t>(Lavage des mains).</a:t>
            </a:r>
          </a:p>
          <a:p>
            <a:pPr marL="457200" lvl="1" indent="0" eaLnBrk="0" fontAlgn="base" hangingPunct="0">
              <a:lnSpc>
                <a:spcPct val="100000"/>
              </a:lnSpc>
              <a:spcBef>
                <a:spcPct val="0"/>
              </a:spcBef>
              <a:spcAft>
                <a:spcPct val="0"/>
              </a:spcAft>
              <a:buFontTx/>
              <a:buAutoNum type="arabicPeriod" startAt="2"/>
            </a:pPr>
            <a:r>
              <a:rPr lang="fr-FR" altLang="fr-FR" sz="1800" dirty="0">
                <a:solidFill>
                  <a:srgbClr val="000000"/>
                </a:solidFill>
                <a:latin typeface="Arial" panose="020B0604020202020204" pitchFamily="34" charset="0"/>
              </a:rPr>
              <a:t>Où jeter une aiguille usagée ? </a:t>
            </a:r>
            <a:r>
              <a:rPr lang="fr-FR" altLang="fr-FR" sz="1800" dirty="0">
                <a:solidFill>
                  <a:srgbClr val="FF0000"/>
                </a:solidFill>
                <a:latin typeface="Arial" panose="020B0604020202020204" pitchFamily="34" charset="0"/>
              </a:rPr>
              <a:t>(Boîte à DASRI).</a:t>
            </a:r>
          </a:p>
          <a:p>
            <a:pPr marL="457200" lvl="1" indent="0" eaLnBrk="0" fontAlgn="base" hangingPunct="0">
              <a:lnSpc>
                <a:spcPct val="100000"/>
              </a:lnSpc>
              <a:spcBef>
                <a:spcPct val="0"/>
              </a:spcBef>
              <a:spcAft>
                <a:spcPct val="0"/>
              </a:spcAft>
              <a:buFontTx/>
              <a:buAutoNum type="arabicPeriod" startAt="3"/>
            </a:pPr>
            <a:r>
              <a:rPr lang="fr-FR" altLang="fr-FR" sz="1800" dirty="0">
                <a:solidFill>
                  <a:srgbClr val="000000"/>
                </a:solidFill>
                <a:latin typeface="Arial" panose="020B0604020202020204" pitchFamily="34" charset="0"/>
              </a:rPr>
              <a:t>Un patient peut-il réutiliser une compresse stérile ? </a:t>
            </a:r>
            <a:r>
              <a:rPr lang="fr-FR" altLang="fr-FR" sz="1800" dirty="0">
                <a:solidFill>
                  <a:srgbClr val="FF0000"/>
                </a:solidFill>
                <a:latin typeface="Arial" panose="020B0604020202020204" pitchFamily="34" charset="0"/>
              </a:rPr>
              <a:t>Non</a:t>
            </a:r>
          </a:p>
          <a:p>
            <a:pPr marL="457200" lvl="1" indent="0" eaLnBrk="0" fontAlgn="base" hangingPunct="0">
              <a:lnSpc>
                <a:spcPct val="100000"/>
              </a:lnSpc>
              <a:spcBef>
                <a:spcPct val="0"/>
              </a:spcBef>
              <a:spcAft>
                <a:spcPct val="0"/>
              </a:spcAft>
              <a:buFontTx/>
              <a:buAutoNum type="arabicPeriod" startAt="3"/>
            </a:pPr>
            <a:r>
              <a:rPr lang="fr-FR" altLang="fr-FR" sz="1800" dirty="0">
                <a:latin typeface="Arial" panose="020B0604020202020204" pitchFamily="34" charset="0"/>
              </a:rPr>
              <a:t> Pourquoi ne pas délivrer d’antibiotiques sans ordonnance ?</a:t>
            </a:r>
          </a:p>
          <a:p>
            <a:pPr marL="457200" lvl="1" indent="0" eaLnBrk="0" fontAlgn="base" hangingPunct="0">
              <a:lnSpc>
                <a:spcPct val="100000"/>
              </a:lnSpc>
              <a:spcBef>
                <a:spcPct val="0"/>
              </a:spcBef>
              <a:spcAft>
                <a:spcPct val="0"/>
              </a:spcAft>
              <a:buFontTx/>
              <a:buAutoNum type="arabicPeriod" startAt="3"/>
            </a:pPr>
            <a:r>
              <a:rPr lang="fr-FR" altLang="fr-FR" sz="1800" dirty="0">
                <a:latin typeface="Arial" panose="020B0604020202020204" pitchFamily="34" charset="0"/>
              </a:rPr>
              <a:t>Que faire si un patient a une réaction après injection ?</a:t>
            </a:r>
          </a:p>
          <a:p>
            <a:pPr marL="457200" lvl="1" indent="0" eaLnBrk="0" fontAlgn="base" hangingPunct="0">
              <a:lnSpc>
                <a:spcPct val="100000"/>
              </a:lnSpc>
              <a:spcBef>
                <a:spcPct val="0"/>
              </a:spcBef>
              <a:spcAft>
                <a:spcPct val="0"/>
              </a:spcAft>
              <a:buFontTx/>
              <a:buAutoNum type="arabicPeriod" startAt="3"/>
            </a:pPr>
            <a:endParaRPr lang="fr-FR" altLang="fr-FR" sz="1800" dirty="0">
              <a:solidFill>
                <a:srgbClr val="FF0000"/>
              </a:solidFill>
              <a:latin typeface="Arial" panose="020B0604020202020204" pitchFamily="34" charset="0"/>
            </a:endParaRPr>
          </a:p>
          <a:p>
            <a:pPr marL="457200" lvl="1" indent="0" eaLnBrk="0" fontAlgn="base" hangingPunct="0">
              <a:lnSpc>
                <a:spcPct val="100000"/>
              </a:lnSpc>
              <a:spcBef>
                <a:spcPct val="0"/>
              </a:spcBef>
              <a:spcAft>
                <a:spcPct val="0"/>
              </a:spcAft>
              <a:buNone/>
            </a:pPr>
            <a:endParaRPr lang="fr-FR" altLang="fr-FR" sz="1800" dirty="0">
              <a:solidFill>
                <a:srgbClr val="FF0000"/>
              </a:solidFill>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fr-FR" altLang="fr-FR" sz="1800" b="1" dirty="0">
                <a:solidFill>
                  <a:srgbClr val="000000"/>
                </a:solidFill>
                <a:latin typeface="Arial" panose="020B0604020202020204" pitchFamily="34" charset="0"/>
              </a:rPr>
              <a:t>Partage d’expériences</a:t>
            </a:r>
            <a:r>
              <a:rPr lang="fr-FR" altLang="fr-FR" sz="1800" dirty="0">
                <a:solidFill>
                  <a:srgbClr val="000000"/>
                </a:solidFill>
                <a:latin typeface="Arial" panose="020B0604020202020204" pitchFamily="34" charset="0"/>
              </a:rPr>
              <a:t> : </a:t>
            </a:r>
          </a:p>
          <a:p>
            <a:pPr marL="0" lvl="0" indent="0" eaLnBrk="0" fontAlgn="base" hangingPunct="0">
              <a:lnSpc>
                <a:spcPct val="100000"/>
              </a:lnSpc>
              <a:spcBef>
                <a:spcPct val="0"/>
              </a:spcBef>
              <a:spcAft>
                <a:spcPct val="0"/>
              </a:spcAft>
              <a:buFontTx/>
              <a:buChar char="•"/>
            </a:pPr>
            <a:endParaRPr lang="fr-FR" altLang="fr-FR" sz="1800" i="1" dirty="0">
              <a:solidFill>
                <a:srgbClr val="000000"/>
              </a:solidFill>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fr-FR" altLang="fr-FR" sz="1800" i="1" dirty="0">
                <a:solidFill>
                  <a:srgbClr val="000000"/>
                </a:solidFill>
                <a:latin typeface="Arial" panose="020B0604020202020204" pitchFamily="34" charset="0"/>
              </a:rPr>
              <a:t>"Quelles difficultés rencontrez-vous au quotidien pour appliquer ces règles ?"</a:t>
            </a:r>
            <a:r>
              <a:rPr lang="fr-FR" altLang="fr-FR" sz="1800" dirty="0">
                <a:solidFill>
                  <a:srgbClr val="000000"/>
                </a:solidFill>
                <a:latin typeface="Arial" panose="020B0604020202020204" pitchFamily="34" charset="0"/>
              </a:rPr>
              <a:t> (Ex. : </a:t>
            </a:r>
            <a:r>
              <a:rPr lang="fr-FR" altLang="fr-FR" sz="1800" dirty="0">
                <a:solidFill>
                  <a:srgbClr val="FF0000"/>
                </a:solidFill>
                <a:latin typeface="Arial" panose="020B0604020202020204" pitchFamily="34" charset="0"/>
              </a:rPr>
              <a:t>manque de temps, patients réticents, manque de </a:t>
            </a:r>
            <a:r>
              <a:rPr lang="fr-FR" altLang="fr-FR" sz="1800" dirty="0" err="1">
                <a:solidFill>
                  <a:srgbClr val="FF0000"/>
                </a:solidFill>
                <a:latin typeface="Arial" panose="020B0604020202020204" pitchFamily="34" charset="0"/>
              </a:rPr>
              <a:t>materiel</a:t>
            </a:r>
            <a:r>
              <a:rPr lang="fr-FR" altLang="fr-FR" sz="1800" dirty="0">
                <a:solidFill>
                  <a:srgbClr val="FF0000"/>
                </a:solidFill>
                <a:latin typeface="Arial" panose="020B0604020202020204" pitchFamily="34" charset="0"/>
              </a:rPr>
              <a:t>.</a:t>
            </a:r>
          </a:p>
          <a:p>
            <a:pPr marL="0" lvl="0" indent="0" eaLnBrk="0" fontAlgn="base" hangingPunct="0">
              <a:lnSpc>
                <a:spcPct val="100000"/>
              </a:lnSpc>
              <a:spcBef>
                <a:spcPct val="0"/>
              </a:spcBef>
              <a:spcAft>
                <a:spcPct val="0"/>
              </a:spcAft>
              <a:buNone/>
            </a:pPr>
            <a:endParaRPr lang="fr-FR" altLang="fr-FR" sz="1800" dirty="0">
              <a:latin typeface="Arial" panose="020B0604020202020204" pitchFamily="34" charset="0"/>
            </a:endParaRPr>
          </a:p>
          <a:p>
            <a:endParaRPr lang="fr-FR" sz="1500" dirty="0"/>
          </a:p>
          <a:p>
            <a:endParaRPr lang="fr-FR" sz="1500" dirty="0"/>
          </a:p>
        </p:txBody>
      </p:sp>
      <p:sp>
        <p:nvSpPr>
          <p:cNvPr id="4" name="Espace réservé du pied de page 3">
            <a:extLst>
              <a:ext uri="{FF2B5EF4-FFF2-40B4-BE49-F238E27FC236}">
                <a16:creationId xmlns:a16="http://schemas.microsoft.com/office/drawing/2014/main" xmlns="" id="{092B6148-01AC-ED94-E426-F464EB896EAF}"/>
              </a:ext>
            </a:extLst>
          </p:cNvPr>
          <p:cNvSpPr>
            <a:spLocks noGrp="1"/>
          </p:cNvSpPr>
          <p:nvPr>
            <p:ph type="ftr" sz="quarter" idx="4294967295"/>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FE18F8DB-E8CE-3685-EBEC-2D558002F976}"/>
              </a:ext>
            </a:extLst>
          </p:cNvPr>
          <p:cNvSpPr>
            <a:spLocks noGrp="1"/>
          </p:cNvSpPr>
          <p:nvPr>
            <p:ph type="sldNum" sz="quarter" idx="4294967295"/>
          </p:nvPr>
        </p:nvSpPr>
        <p:spPr/>
        <p:txBody>
          <a:bodyPr/>
          <a:lstStyle/>
          <a:p>
            <a:pPr>
              <a:spcAft>
                <a:spcPts val="600"/>
              </a:spcAft>
              <a:defRPr/>
            </a:pPr>
            <a:fld id="{1105F73E-D302-7A49-9D49-5CFFB39DEAD8}" type="slidenum">
              <a:rPr lang="fr-FR" smtClean="0"/>
              <a:pPr>
                <a:spcAft>
                  <a:spcPts val="600"/>
                </a:spcAft>
                <a:defRPr/>
              </a:pPr>
              <a:t>45</a:t>
            </a:fld>
            <a:endParaRPr lang="fr-FR"/>
          </a:p>
        </p:txBody>
      </p:sp>
      <p:sp>
        <p:nvSpPr>
          <p:cNvPr id="2" name="Rectangle 1">
            <a:extLst>
              <a:ext uri="{FF2B5EF4-FFF2-40B4-BE49-F238E27FC236}">
                <a16:creationId xmlns:a16="http://schemas.microsoft.com/office/drawing/2014/main" xmlns="" id="{D3B8DC7A-CCA6-E0DD-7C5F-AE3E2656396E}"/>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xmlns="" id="{A5774481-EBC8-1152-4846-6B68BE896770}"/>
              </a:ext>
            </a:extLst>
          </p:cNvPr>
          <p:cNvSpPr/>
          <p:nvPr/>
        </p:nvSpPr>
        <p:spPr>
          <a:xfrm>
            <a:off x="6573795" y="3058298"/>
            <a:ext cx="2075935" cy="66108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9" name="Rectangle 8">
            <a:extLst>
              <a:ext uri="{FF2B5EF4-FFF2-40B4-BE49-F238E27FC236}">
                <a16:creationId xmlns:a16="http://schemas.microsoft.com/office/drawing/2014/main" xmlns="" id="{D9939FAA-4D08-5829-4539-0561022F4ED8}"/>
              </a:ext>
            </a:extLst>
          </p:cNvPr>
          <p:cNvSpPr/>
          <p:nvPr/>
        </p:nvSpPr>
        <p:spPr>
          <a:xfrm>
            <a:off x="4151870" y="3490784"/>
            <a:ext cx="1754659" cy="32745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1" name="Rectangle 10">
            <a:extLst>
              <a:ext uri="{FF2B5EF4-FFF2-40B4-BE49-F238E27FC236}">
                <a16:creationId xmlns:a16="http://schemas.microsoft.com/office/drawing/2014/main" xmlns="" id="{05A911BA-684D-5456-6041-72DB4510C6DB}"/>
              </a:ext>
            </a:extLst>
          </p:cNvPr>
          <p:cNvSpPr/>
          <p:nvPr/>
        </p:nvSpPr>
        <p:spPr>
          <a:xfrm>
            <a:off x="489681" y="5929116"/>
            <a:ext cx="6084113" cy="32745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pic>
        <p:nvPicPr>
          <p:cNvPr id="13" name="Image 12" descr="Une image contenant Graphique, graphisme, Magenta, Caractère coloré&#10;&#10;Le contenu généré par l’IA peut être incorrect.">
            <a:extLst>
              <a:ext uri="{FF2B5EF4-FFF2-40B4-BE49-F238E27FC236}">
                <a16:creationId xmlns:a16="http://schemas.microsoft.com/office/drawing/2014/main" xmlns="" id="{A6C21F58-CA77-FF64-9494-11B409C7976E}"/>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5969000" y="-25056"/>
            <a:ext cx="3175000" cy="2984500"/>
          </a:xfrm>
          <a:prstGeom prst="rect">
            <a:avLst/>
          </a:prstGeom>
        </p:spPr>
      </p:pic>
      <p:sp>
        <p:nvSpPr>
          <p:cNvPr id="14" name="Rectangle 13">
            <a:extLst>
              <a:ext uri="{FF2B5EF4-FFF2-40B4-BE49-F238E27FC236}">
                <a16:creationId xmlns:a16="http://schemas.microsoft.com/office/drawing/2014/main" xmlns="" id="{4BFD65FB-DAF0-B84C-CB43-326A766417DA}"/>
              </a:ext>
            </a:extLst>
          </p:cNvPr>
          <p:cNvSpPr/>
          <p:nvPr/>
        </p:nvSpPr>
        <p:spPr>
          <a:xfrm>
            <a:off x="6301945" y="3817888"/>
            <a:ext cx="914400" cy="28191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486780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9D16CEA1-F6DF-9274-38E5-EC593A7B310D}"/>
              </a:ext>
            </a:extLst>
          </p:cNvPr>
          <p:cNvSpPr>
            <a:spLocks noGrp="1"/>
          </p:cNvSpPr>
          <p:nvPr>
            <p:ph idx="1"/>
          </p:nvPr>
        </p:nvSpPr>
        <p:spPr/>
        <p:txBody>
          <a:bodyPr/>
          <a:lstStyle/>
          <a:p>
            <a:r>
              <a:rPr lang="fr-FR" dirty="0"/>
              <a:t>Bon usage des antibiotiques en MG (Reco 2025 et 2026): comment préserver leur efficacité en 2026 ?</a:t>
            </a:r>
          </a:p>
          <a:p>
            <a:pPr marL="0" indent="0">
              <a:buNone/>
            </a:pPr>
            <a:r>
              <a:rPr lang="fr-FR" altLang="fr-FR" dirty="0">
                <a:solidFill>
                  <a:srgbClr val="000000"/>
                </a:solidFill>
                <a:latin typeface="-webkit-standard"/>
              </a:rPr>
              <a:t>💊 (antibiotique) + ⚠️ (attention) + 🦠 (bactérie).</a:t>
            </a:r>
            <a:endParaRPr lang="fr-FR" dirty="0"/>
          </a:p>
          <a:p>
            <a:r>
              <a:rPr lang="fr-FR" dirty="0"/>
              <a:t>Outils</a:t>
            </a:r>
          </a:p>
          <a:p>
            <a:r>
              <a:rPr lang="fr-FR" dirty="0"/>
              <a:t>Référentiels</a:t>
            </a:r>
          </a:p>
          <a:p>
            <a:r>
              <a:rPr lang="fr-FR" dirty="0"/>
              <a:t>Conclusion et messages clé</a:t>
            </a:r>
          </a:p>
        </p:txBody>
      </p:sp>
      <p:sp>
        <p:nvSpPr>
          <p:cNvPr id="3" name="Titre 2">
            <a:extLst>
              <a:ext uri="{FF2B5EF4-FFF2-40B4-BE49-F238E27FC236}">
                <a16:creationId xmlns:a16="http://schemas.microsoft.com/office/drawing/2014/main" xmlns="" id="{0761E412-A654-2257-6DE1-7426A1173E1A}"/>
              </a:ext>
            </a:extLst>
          </p:cNvPr>
          <p:cNvSpPr>
            <a:spLocks noGrp="1"/>
          </p:cNvSpPr>
          <p:nvPr>
            <p:ph type="title"/>
          </p:nvPr>
        </p:nvSpPr>
        <p:spPr/>
        <p:txBody>
          <a:bodyPr/>
          <a:lstStyle/>
          <a:p>
            <a:r>
              <a:rPr lang="fr-FR" b="1" dirty="0"/>
              <a:t>20mn</a:t>
            </a:r>
          </a:p>
        </p:txBody>
      </p:sp>
      <p:sp>
        <p:nvSpPr>
          <p:cNvPr id="4" name="Espace réservé du numéro de diapositive 3">
            <a:extLst>
              <a:ext uri="{FF2B5EF4-FFF2-40B4-BE49-F238E27FC236}">
                <a16:creationId xmlns:a16="http://schemas.microsoft.com/office/drawing/2014/main" xmlns="" id="{5297215E-3DFC-DA61-6C45-18CB4E430027}"/>
              </a:ext>
            </a:extLst>
          </p:cNvPr>
          <p:cNvSpPr>
            <a:spLocks noGrp="1"/>
          </p:cNvSpPr>
          <p:nvPr>
            <p:ph type="sldNum" sz="quarter" idx="11"/>
          </p:nvPr>
        </p:nvSpPr>
        <p:spPr/>
        <p:txBody>
          <a:bodyPr/>
          <a:lstStyle/>
          <a:p>
            <a:pPr>
              <a:defRPr/>
            </a:pPr>
            <a:fld id="{1105F73E-D302-7A49-9D49-5CFFB39DEAD8}" type="slidenum">
              <a:rPr lang="fr-FR" smtClean="0"/>
              <a:pPr>
                <a:defRPr/>
              </a:pPr>
              <a:t>46</a:t>
            </a:fld>
            <a:endParaRPr lang="fr-FR" dirty="0"/>
          </a:p>
        </p:txBody>
      </p:sp>
    </p:spTree>
    <p:extLst>
      <p:ext uri="{BB962C8B-B14F-4D97-AF65-F5344CB8AC3E}">
        <p14:creationId xmlns:p14="http://schemas.microsoft.com/office/powerpoint/2010/main" xmlns="" val="16588326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3EE348A-3DBA-8981-8A8B-F0E87BBDBCF3}"/>
            </a:ext>
          </a:extLst>
        </p:cNvPr>
        <p:cNvGrpSpPr/>
        <p:nvPr/>
      </p:nvGrpSpPr>
      <p:grpSpPr>
        <a:xfrm>
          <a:off x="0" y="0"/>
          <a:ext cx="0" cy="0"/>
          <a:chOff x="0" y="0"/>
          <a:chExt cx="0" cy="0"/>
        </a:xfrm>
      </p:grpSpPr>
      <p:sp>
        <p:nvSpPr>
          <p:cNvPr id="6" name="ZoneTexte 5">
            <a:extLst>
              <a:ext uri="{FF2B5EF4-FFF2-40B4-BE49-F238E27FC236}">
                <a16:creationId xmlns:a16="http://schemas.microsoft.com/office/drawing/2014/main" xmlns="" id="{0EB76E89-A1BD-554D-1822-60E872214551}"/>
              </a:ext>
            </a:extLst>
          </p:cNvPr>
          <p:cNvSpPr txBox="1"/>
          <p:nvPr/>
        </p:nvSpPr>
        <p:spPr>
          <a:xfrm>
            <a:off x="616127" y="630049"/>
            <a:ext cx="7886700" cy="970515"/>
          </a:xfrm>
          <a:prstGeom prst="rect">
            <a:avLst/>
          </a:prstGeom>
          <a:noFill/>
        </p:spPr>
        <p:txBody>
          <a:bodyPr vert="horz" lIns="91440" tIns="45720" rIns="91440" bIns="45720" rtlCol="0" anchor="t">
            <a:normAutofit lnSpcReduction="10000"/>
          </a:bodyPr>
          <a:lstStyle/>
          <a:p>
            <a:pPr defTabSz="914400">
              <a:lnSpc>
                <a:spcPct val="90000"/>
              </a:lnSpc>
              <a:spcBef>
                <a:spcPct val="0"/>
              </a:spcBef>
              <a:spcAft>
                <a:spcPts val="600"/>
              </a:spcAft>
            </a:pPr>
            <a:r>
              <a:rPr lang="fr-FR" altLang="fr-FR" sz="3000" b="1" kern="1200" dirty="0">
                <a:latin typeface="AMU Monument Grotesk" panose="020B0504040202060203" pitchFamily="34" charset="77"/>
                <a:ea typeface="+mj-ea"/>
                <a:cs typeface="+mj-cs"/>
              </a:rPr>
              <a:t>Stratégie nationale 2022-2025 (mise à jour 2026) sur le bon usage des ATB</a:t>
            </a:r>
          </a:p>
          <a:p>
            <a:pPr defTabSz="914400">
              <a:lnSpc>
                <a:spcPct val="90000"/>
              </a:lnSpc>
              <a:spcBef>
                <a:spcPct val="0"/>
              </a:spcBef>
              <a:spcAft>
                <a:spcPts val="600"/>
              </a:spcAft>
            </a:pPr>
            <a:endParaRPr lang="fr-FR" sz="3000" kern="1200" dirty="0">
              <a:latin typeface="AMU Monument Grotesk" panose="020B0504040202060203" pitchFamily="34" charset="77"/>
              <a:ea typeface="+mj-ea"/>
              <a:cs typeface="+mj-cs"/>
            </a:endParaRPr>
          </a:p>
        </p:txBody>
      </p:sp>
      <p:sp>
        <p:nvSpPr>
          <p:cNvPr id="3" name="Espace réservé du contenu 2">
            <a:extLst>
              <a:ext uri="{FF2B5EF4-FFF2-40B4-BE49-F238E27FC236}">
                <a16:creationId xmlns:a16="http://schemas.microsoft.com/office/drawing/2014/main" xmlns="" id="{25F090EF-7BEE-8E69-AA05-58D891F7BFB4}"/>
              </a:ext>
            </a:extLst>
          </p:cNvPr>
          <p:cNvSpPr>
            <a:spLocks noGrp="1"/>
          </p:cNvSpPr>
          <p:nvPr>
            <p:ph sz="half" idx="1"/>
          </p:nvPr>
        </p:nvSpPr>
        <p:spPr>
          <a:xfrm>
            <a:off x="641173" y="1600564"/>
            <a:ext cx="5191216" cy="4936163"/>
          </a:xfrm>
        </p:spPr>
        <p:txBody>
          <a:bodyPr vert="horz" lIns="91440" tIns="45720" rIns="91440" bIns="45720" rtlCol="0">
            <a:noAutofit/>
          </a:bodyPr>
          <a:lstStyle/>
          <a:p>
            <a:pPr marL="0" indent="0">
              <a:buNone/>
            </a:pPr>
            <a:endParaRPr lang="fr-FR" sz="1600" dirty="0">
              <a:latin typeface="+mj-lt"/>
            </a:endParaRPr>
          </a:p>
          <a:p>
            <a:pPr marL="0" lvl="0" fontAlgn="base">
              <a:spcBef>
                <a:spcPct val="0"/>
              </a:spcBef>
              <a:spcAft>
                <a:spcPct val="0"/>
              </a:spcAft>
            </a:pPr>
            <a:r>
              <a:rPr lang="fr-FR" altLang="fr-FR" sz="1600" b="1" dirty="0">
                <a:latin typeface="+mj-lt"/>
              </a:rPr>
              <a:t>Objectifs</a:t>
            </a:r>
            <a:r>
              <a:rPr lang="fr-FR" altLang="fr-FR" sz="1600" dirty="0">
                <a:latin typeface="+mj-lt"/>
              </a:rPr>
              <a:t> :</a:t>
            </a:r>
          </a:p>
          <a:p>
            <a:pPr marL="0" lvl="0" fontAlgn="base">
              <a:spcBef>
                <a:spcPct val="0"/>
              </a:spcBef>
              <a:spcAft>
                <a:spcPct val="0"/>
              </a:spcAft>
            </a:pPr>
            <a:endParaRPr lang="fr-FR" altLang="fr-FR" sz="1600" dirty="0">
              <a:latin typeface="+mj-lt"/>
            </a:endParaRPr>
          </a:p>
          <a:p>
            <a:pPr marL="457200" lvl="1" fontAlgn="base">
              <a:spcBef>
                <a:spcPct val="0"/>
              </a:spcBef>
              <a:spcAft>
                <a:spcPct val="0"/>
              </a:spcAft>
            </a:pPr>
            <a:r>
              <a:rPr lang="fr-FR" altLang="fr-FR" sz="1600" dirty="0">
                <a:solidFill>
                  <a:srgbClr val="000000"/>
                </a:solidFill>
                <a:latin typeface="+mj-lt"/>
              </a:rPr>
              <a:t>Réduire de 25 % la consommation d’antibiotiques en ville d’ici 2025.</a:t>
            </a:r>
          </a:p>
          <a:p>
            <a:pPr marL="457200" lvl="1" fontAlgn="base">
              <a:spcBef>
                <a:spcPct val="0"/>
              </a:spcBef>
              <a:spcAft>
                <a:spcPct val="0"/>
              </a:spcAft>
            </a:pPr>
            <a:r>
              <a:rPr lang="fr-FR" altLang="fr-FR" sz="1600" dirty="0">
                <a:latin typeface="+mj-lt"/>
              </a:rPr>
              <a:t>Réduire de 30 % les IAS évitables en ville d’ici 2026.</a:t>
            </a:r>
          </a:p>
          <a:p>
            <a:pPr marL="457200" lvl="1" fontAlgn="base">
              <a:spcBef>
                <a:spcPct val="0"/>
              </a:spcBef>
              <a:spcAft>
                <a:spcPct val="0"/>
              </a:spcAft>
            </a:pPr>
            <a:r>
              <a:rPr lang="fr-FR" altLang="fr-FR" sz="1600" dirty="0">
                <a:latin typeface="+mj-lt"/>
              </a:rPr>
              <a:t>Former 100 % des paramédicaux aux bonnes pratiques d’hygiène.</a:t>
            </a:r>
          </a:p>
          <a:p>
            <a:pPr marL="457200" lvl="1" fontAlgn="base">
              <a:spcBef>
                <a:spcPct val="0"/>
              </a:spcBef>
              <a:spcAft>
                <a:spcPct val="0"/>
              </a:spcAft>
            </a:pPr>
            <a:r>
              <a:rPr lang="fr-FR" altLang="fr-FR" sz="1600" dirty="0">
                <a:solidFill>
                  <a:srgbClr val="000000"/>
                </a:solidFill>
                <a:latin typeface="+mj-lt"/>
              </a:rPr>
              <a:t>Renforcer l’information des patients</a:t>
            </a:r>
            <a:endParaRPr lang="fr-FR" altLang="fr-FR" sz="1600" dirty="0">
              <a:latin typeface="+mj-lt"/>
            </a:endParaRPr>
          </a:p>
          <a:p>
            <a:pPr marL="457200" lvl="1" fontAlgn="base">
              <a:spcBef>
                <a:spcPct val="0"/>
              </a:spcBef>
              <a:spcAft>
                <a:spcPct val="0"/>
              </a:spcAft>
            </a:pPr>
            <a:endParaRPr lang="fr-FR" altLang="fr-FR" sz="1600" dirty="0">
              <a:latin typeface="+mj-lt"/>
            </a:endParaRPr>
          </a:p>
          <a:p>
            <a:pPr marL="0" lvl="0" fontAlgn="base">
              <a:spcBef>
                <a:spcPct val="0"/>
              </a:spcBef>
              <a:spcAft>
                <a:spcPct val="0"/>
              </a:spcAft>
            </a:pPr>
            <a:r>
              <a:rPr lang="fr-FR" altLang="fr-FR" sz="1600" b="1" dirty="0">
                <a:latin typeface="+mj-lt"/>
              </a:rPr>
              <a:t>Ressources</a:t>
            </a:r>
            <a:r>
              <a:rPr lang="fr-FR" altLang="fr-FR" sz="1600" dirty="0">
                <a:latin typeface="+mj-lt"/>
              </a:rPr>
              <a:t> :</a:t>
            </a:r>
          </a:p>
          <a:p>
            <a:pPr marL="457200" lvl="1" fontAlgn="base">
              <a:spcBef>
                <a:spcPct val="0"/>
              </a:spcBef>
              <a:spcAft>
                <a:spcPct val="0"/>
              </a:spcAft>
            </a:pPr>
            <a:r>
              <a:rPr lang="fr-FR" altLang="fr-FR" sz="1600" dirty="0">
                <a:latin typeface="+mj-lt"/>
              </a:rPr>
              <a:t>Site </a:t>
            </a:r>
            <a:r>
              <a:rPr lang="fr-FR" altLang="fr-FR" sz="1600" dirty="0">
                <a:latin typeface="+mj-lt"/>
                <a:hlinkClick r:id="rId2">
                  <a:extLst>
                    <a:ext uri="{A12FA001-AC4F-418D-AE19-62706E023703}">
                      <ahyp:hlinkClr xmlns:ahyp="http://schemas.microsoft.com/office/drawing/2018/hyperlinkcolor" xmlns="" val="tx"/>
                    </a:ext>
                  </a:extLst>
                </a:hlinkClick>
              </a:rPr>
              <a:t>www.sante.fr</a:t>
            </a:r>
            <a:r>
              <a:rPr lang="fr-FR" altLang="fr-FR" sz="1600" dirty="0">
                <a:latin typeface="+mj-lt"/>
              </a:rPr>
              <a:t> : Fiches pratiques par profession.</a:t>
            </a:r>
          </a:p>
          <a:p>
            <a:pPr marL="457200" lvl="1" fontAlgn="base">
              <a:spcBef>
                <a:spcPct val="0"/>
              </a:spcBef>
              <a:spcAft>
                <a:spcPct val="0"/>
              </a:spcAft>
            </a:pPr>
            <a:endParaRPr lang="fr-FR" altLang="fr-FR" sz="1600" dirty="0">
              <a:latin typeface="+mj-lt"/>
            </a:endParaRPr>
          </a:p>
          <a:p>
            <a:pPr marL="457200" lvl="1" fontAlgn="base">
              <a:spcBef>
                <a:spcPct val="0"/>
              </a:spcBef>
              <a:spcAft>
                <a:spcPct val="0"/>
              </a:spcAft>
            </a:pPr>
            <a:r>
              <a:rPr lang="fr-FR" altLang="fr-FR" sz="1600" dirty="0">
                <a:latin typeface="+mj-lt"/>
              </a:rPr>
              <a:t>Outils : </a:t>
            </a:r>
            <a:r>
              <a:rPr lang="fr-FR" altLang="fr-FR" sz="1600" b="1" dirty="0" err="1">
                <a:latin typeface="+mj-lt"/>
              </a:rPr>
              <a:t>Antibioclic</a:t>
            </a:r>
            <a:r>
              <a:rPr lang="fr-FR" altLang="fr-FR" sz="1600" dirty="0">
                <a:latin typeface="+mj-lt"/>
              </a:rPr>
              <a:t> , </a:t>
            </a:r>
            <a:r>
              <a:rPr lang="fr-FR" altLang="fr-FR" sz="1600" b="1" dirty="0">
                <a:latin typeface="+mj-lt"/>
              </a:rPr>
              <a:t>Guide HAS sur l’hygiène en ville</a:t>
            </a:r>
            <a:endParaRPr lang="fr-FR" altLang="fr-FR" sz="1600" baseline="30000" dirty="0">
              <a:latin typeface="+mj-lt"/>
            </a:endParaRPr>
          </a:p>
          <a:p>
            <a:pPr marL="457200" lvl="1" fontAlgn="base">
              <a:spcBef>
                <a:spcPct val="0"/>
              </a:spcBef>
              <a:spcAft>
                <a:spcPct val="0"/>
              </a:spcAft>
            </a:pPr>
            <a:endParaRPr lang="fr-FR" altLang="fr-FR" sz="1600" dirty="0">
              <a:latin typeface="+mj-lt"/>
            </a:endParaRPr>
          </a:p>
          <a:p>
            <a:pPr marL="0" lvl="0" fontAlgn="base">
              <a:spcBef>
                <a:spcPct val="0"/>
              </a:spcBef>
              <a:spcAft>
                <a:spcPct val="0"/>
              </a:spcAft>
            </a:pPr>
            <a:r>
              <a:rPr lang="fr-FR" altLang="fr-FR" sz="1600" b="1" dirty="0">
                <a:latin typeface="+mj-lt"/>
              </a:rPr>
              <a:t>Formation DPC</a:t>
            </a:r>
            <a:r>
              <a:rPr lang="fr-FR" altLang="fr-FR" sz="1600" dirty="0">
                <a:latin typeface="+mj-lt"/>
              </a:rPr>
              <a:t> :</a:t>
            </a:r>
          </a:p>
          <a:p>
            <a:pPr marL="457200" lvl="1" fontAlgn="base">
              <a:spcBef>
                <a:spcPct val="0"/>
              </a:spcBef>
              <a:spcAft>
                <a:spcPct val="0"/>
              </a:spcAft>
            </a:pPr>
            <a:r>
              <a:rPr lang="fr-FR" altLang="fr-FR" sz="1600" dirty="0">
                <a:latin typeface="+mj-lt"/>
              </a:rPr>
              <a:t>Modules en ligne (ex. : "Hygiène en cabinet libéral », etc.).</a:t>
            </a:r>
          </a:p>
          <a:p>
            <a:pPr marL="457200" lvl="1" fontAlgn="base">
              <a:spcBef>
                <a:spcPct val="0"/>
              </a:spcBef>
              <a:spcAft>
                <a:spcPct val="0"/>
              </a:spcAft>
            </a:pPr>
            <a:endParaRPr lang="fr-FR" altLang="fr-FR" sz="1600" dirty="0">
              <a:latin typeface="+mj-lt"/>
            </a:endParaRPr>
          </a:p>
          <a:p>
            <a:pPr marL="0" fontAlgn="base">
              <a:spcBef>
                <a:spcPct val="0"/>
              </a:spcBef>
              <a:spcAft>
                <a:spcPct val="0"/>
              </a:spcAft>
            </a:pPr>
            <a:r>
              <a:rPr lang="fr-FR" altLang="fr-FR" sz="1600" b="1" dirty="0">
                <a:solidFill>
                  <a:srgbClr val="000000"/>
                </a:solidFill>
                <a:latin typeface="+mj-lt"/>
              </a:rPr>
              <a:t>Rôle du MG</a:t>
            </a:r>
            <a:r>
              <a:rPr lang="fr-FR" altLang="fr-FR" sz="1600" dirty="0">
                <a:solidFill>
                  <a:srgbClr val="000000"/>
                </a:solidFill>
                <a:latin typeface="+mj-lt"/>
              </a:rPr>
              <a:t> : Ambassadeur de la prévention, déclaration des événements indésirables.</a:t>
            </a:r>
          </a:p>
          <a:p>
            <a:pPr marL="0" lvl="0" fontAlgn="base">
              <a:spcBef>
                <a:spcPct val="0"/>
              </a:spcBef>
              <a:spcAft>
                <a:spcPct val="0"/>
              </a:spcAft>
            </a:pPr>
            <a:endParaRPr lang="fr-FR" altLang="fr-FR" sz="1600" dirty="0"/>
          </a:p>
          <a:p>
            <a:endParaRPr lang="fr-FR" sz="1600" dirty="0"/>
          </a:p>
          <a:p>
            <a:endParaRPr lang="fr-FR" sz="1600" dirty="0"/>
          </a:p>
        </p:txBody>
      </p:sp>
      <p:sp>
        <p:nvSpPr>
          <p:cNvPr id="4" name="Espace réservé du pied de page 3">
            <a:extLst>
              <a:ext uri="{FF2B5EF4-FFF2-40B4-BE49-F238E27FC236}">
                <a16:creationId xmlns:a16="http://schemas.microsoft.com/office/drawing/2014/main" xmlns="" id="{AE9353DF-3C86-D25D-14E5-1CD814CE67B7}"/>
              </a:ext>
            </a:extLst>
          </p:cNvPr>
          <p:cNvSpPr>
            <a:spLocks noGrp="1"/>
          </p:cNvSpPr>
          <p:nvPr>
            <p:ph type="ftr" sz="quarter" idx="4294967295"/>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51B4A661-969B-0838-C524-4EE36CC5DD90}"/>
              </a:ext>
            </a:extLst>
          </p:cNvPr>
          <p:cNvSpPr>
            <a:spLocks noGrp="1"/>
          </p:cNvSpPr>
          <p:nvPr>
            <p:ph type="sldNum" sz="quarter" idx="4294967295"/>
          </p:nvPr>
        </p:nvSpPr>
        <p:spPr/>
        <p:txBody>
          <a:bodyPr/>
          <a:lstStyle/>
          <a:p>
            <a:pPr>
              <a:spcAft>
                <a:spcPts val="600"/>
              </a:spcAft>
              <a:defRPr/>
            </a:pPr>
            <a:fld id="{1105F73E-D302-7A49-9D49-5CFFB39DEAD8}" type="slidenum">
              <a:rPr lang="fr-FR" smtClean="0"/>
              <a:pPr>
                <a:spcAft>
                  <a:spcPts val="600"/>
                </a:spcAft>
                <a:defRPr/>
              </a:pPr>
              <a:t>47</a:t>
            </a:fld>
            <a:endParaRPr lang="fr-FR"/>
          </a:p>
        </p:txBody>
      </p:sp>
      <p:pic>
        <p:nvPicPr>
          <p:cNvPr id="7" name="Image 6" descr="Une image contenant texte&#10;&#10;Description générée automatiquement">
            <a:extLst>
              <a:ext uri="{FF2B5EF4-FFF2-40B4-BE49-F238E27FC236}">
                <a16:creationId xmlns:a16="http://schemas.microsoft.com/office/drawing/2014/main" xmlns="" id="{7EFE2F52-657B-01EA-0EC5-AEC35F397680}"/>
              </a:ext>
            </a:extLst>
          </p:cNvPr>
          <p:cNvPicPr>
            <a:picLocks noChangeAspect="1"/>
          </p:cNvPicPr>
          <p:nvPr/>
        </p:nvPicPr>
        <p:blipFill>
          <a:blip r:embed="rId3"/>
          <a:srcRect t="20954" r="-1" b="-1"/>
          <a:stretch>
            <a:fillRect/>
          </a:stretch>
        </p:blipFill>
        <p:spPr>
          <a:xfrm>
            <a:off x="5952163" y="1600564"/>
            <a:ext cx="3191837" cy="4351338"/>
          </a:xfrm>
          <a:prstGeom prst="rect">
            <a:avLst/>
          </a:prstGeom>
          <a:noFill/>
        </p:spPr>
      </p:pic>
    </p:spTree>
    <p:extLst>
      <p:ext uri="{BB962C8B-B14F-4D97-AF65-F5344CB8AC3E}">
        <p14:creationId xmlns:p14="http://schemas.microsoft.com/office/powerpoint/2010/main" xmlns="" val="225634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35CB52C4-C9B7-1B26-464D-8CF30F4C4874}"/>
              </a:ext>
            </a:extLst>
          </p:cNvPr>
          <p:cNvSpPr>
            <a:spLocks noGrp="1"/>
          </p:cNvSpPr>
          <p:nvPr>
            <p:ph type="title"/>
          </p:nvPr>
        </p:nvSpPr>
        <p:spPr>
          <a:xfrm>
            <a:off x="617881" y="744604"/>
            <a:ext cx="7886700" cy="970515"/>
          </a:xfrm>
        </p:spPr>
        <p:txBody>
          <a:bodyPr>
            <a:normAutofit fontScale="90000"/>
          </a:bodyPr>
          <a:lstStyle/>
          <a:p>
            <a:r>
              <a:rPr lang="fr-FR" altLang="fr-FR" sz="3600" b="1" dirty="0">
                <a:solidFill>
                  <a:srgbClr val="000000"/>
                </a:solidFill>
                <a:latin typeface="Arial" panose="020B0604020202020204" pitchFamily="34" charset="0"/>
              </a:rPr>
              <a:t>Pourquoi ce sujet est-il crucial ?</a:t>
            </a:r>
            <a:br>
              <a:rPr lang="fr-FR" altLang="fr-FR" sz="3600" b="1" dirty="0">
                <a:solidFill>
                  <a:srgbClr val="000000"/>
                </a:solidFill>
                <a:latin typeface="Arial" panose="020B0604020202020204" pitchFamily="34" charset="0"/>
              </a:rPr>
            </a:br>
            <a:endParaRPr lang="fr-FR" dirty="0"/>
          </a:p>
        </p:txBody>
      </p:sp>
      <p:sp>
        <p:nvSpPr>
          <p:cNvPr id="5" name="Rectangle 1">
            <a:extLst>
              <a:ext uri="{FF2B5EF4-FFF2-40B4-BE49-F238E27FC236}">
                <a16:creationId xmlns:a16="http://schemas.microsoft.com/office/drawing/2014/main" xmlns="" id="{63CBDFD6-C88F-CA13-484A-502323C6C654}"/>
              </a:ext>
            </a:extLst>
          </p:cNvPr>
          <p:cNvSpPr>
            <a:spLocks noGrp="1" noChangeArrowheads="1"/>
          </p:cNvSpPr>
          <p:nvPr>
            <p:ph sz="half" idx="2"/>
          </p:nvPr>
        </p:nvSpPr>
        <p:spPr bwMode="auto">
          <a:xfrm>
            <a:off x="617881" y="1617585"/>
            <a:ext cx="8253927" cy="4524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solidFill>
                  <a:srgbClr val="000000"/>
                </a:solidFill>
                <a:effectLst/>
                <a:latin typeface="Arial" panose="020B0604020202020204" pitchFamily="34" charset="0"/>
              </a:rPr>
              <a:t>Chiffres clés 2026</a:t>
            </a:r>
            <a:r>
              <a:rPr kumimoji="0" lang="fr-FR" altLang="fr-FR" sz="1800" b="0" i="0" u="none" strike="noStrike" cap="none" normalizeH="0" baseline="0" dirty="0">
                <a:ln>
                  <a:noFill/>
                </a:ln>
                <a:solidFill>
                  <a:srgbClr val="000000"/>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000000"/>
                </a:solidFill>
                <a:effectLst/>
                <a:latin typeface="Arial" panose="020B0604020202020204" pitchFamily="34" charset="0"/>
              </a:rPr>
              <a:t>40 % des antibiotiques prescrits en ville sont inutiles</a:t>
            </a:r>
            <a:r>
              <a:rPr kumimoji="0" lang="fr-FR" altLang="fr-FR" sz="1800" b="0" i="0" u="none" strike="noStrike" cap="none" normalizeH="0" baseline="0" dirty="0">
                <a:ln>
                  <a:noFill/>
                </a:ln>
                <a:solidFill>
                  <a:srgbClr val="000000"/>
                </a:solidFill>
                <a:effectLst/>
                <a:latin typeface="Arial" panose="020B0604020202020204" pitchFamily="34" charset="0"/>
              </a:rPr>
              <a:t> (infections virales).</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000000"/>
                </a:solidFill>
                <a:effectLst/>
                <a:latin typeface="Arial" panose="020B0604020202020204" pitchFamily="34" charset="0"/>
              </a:rPr>
              <a:t>1 patient sur 5 développe une résistance</a:t>
            </a:r>
            <a:r>
              <a:rPr kumimoji="0" lang="fr-FR" altLang="fr-FR" sz="1800" b="0" i="0" u="none" strike="noStrike" cap="none" normalizeH="0" baseline="0" dirty="0">
                <a:ln>
                  <a:noFill/>
                </a:ln>
                <a:solidFill>
                  <a:srgbClr val="000000"/>
                </a:solidFill>
                <a:effectLst/>
                <a:latin typeface="Arial" panose="020B0604020202020204" pitchFamily="34" charset="0"/>
              </a:rPr>
              <a:t> après une prescription inappropriée.</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rgbClr val="000000"/>
                </a:solidFill>
                <a:effectLst/>
                <a:latin typeface="Arial" panose="020B0604020202020204" pitchFamily="34" charset="0"/>
              </a:rPr>
              <a:t>Coût</a:t>
            </a:r>
            <a:r>
              <a:rPr kumimoji="0" lang="fr-FR" altLang="fr-FR" sz="1800" b="0" i="0" u="none" strike="noStrike" cap="none" normalizeH="0" baseline="0" dirty="0">
                <a:ln>
                  <a:noFill/>
                </a:ln>
                <a:solidFill>
                  <a:srgbClr val="000000"/>
                </a:solidFill>
                <a:effectLst/>
                <a:latin typeface="Arial" panose="020B0604020202020204" pitchFamily="34" charset="0"/>
              </a:rPr>
              <a:t> : +20 % de dépenses de santé liées aux résistances (source : ANSM 2025).</a:t>
            </a:r>
          </a:p>
          <a:p>
            <a:pPr marL="0" marR="0" lvl="0" indent="0" algn="l" defTabSz="914400" rtl="0" eaLnBrk="0" fontAlgn="base" latinLnBrk="0" hangingPunct="0">
              <a:lnSpc>
                <a:spcPct val="100000"/>
              </a:lnSpc>
              <a:spcBef>
                <a:spcPct val="0"/>
              </a:spcBef>
              <a:spcAft>
                <a:spcPct val="0"/>
              </a:spcAft>
              <a:buClrTx/>
              <a:buSzTx/>
              <a:buNone/>
              <a:tabLst/>
            </a:pPr>
            <a:endParaRPr kumimoji="0" lang="fr-FR" altLang="fr-FR" sz="1800" b="1"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solidFill>
                  <a:srgbClr val="000000"/>
                </a:solidFill>
                <a:effectLst/>
                <a:latin typeface="Arial" panose="020B0604020202020204" pitchFamily="34" charset="0"/>
              </a:rPr>
              <a:t>Impact des IAS</a:t>
            </a:r>
            <a:r>
              <a:rPr kumimoji="0" lang="fr-FR" altLang="fr-FR" sz="1800" b="0" i="0" u="none" strike="noStrike" cap="none" normalizeH="0" baseline="0" dirty="0">
                <a:ln>
                  <a:noFill/>
                </a:ln>
                <a:solidFill>
                  <a:srgbClr val="000000"/>
                </a:solidFill>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Risque accru d’infections graves (ex. : pneumonie à bactéries multirésistantes).</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Allongement des hospitalisations et augmentation de la mortalité.</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fr-FR" altLang="fr-FR" sz="1800" b="0" i="0" u="none" strike="noStrike" cap="none" normalizeH="0" baseline="0" dirty="0">
                <a:ln>
                  <a:noFill/>
                </a:ln>
                <a:solidFill>
                  <a:srgbClr val="000000"/>
                </a:solidFill>
                <a:effectLst/>
                <a:latin typeface="Arial" panose="020B0604020202020204" pitchFamily="34" charset="0"/>
              </a:rPr>
              <a:t>Augmentation des résistances en France (2020–2026).</a:t>
            </a:r>
          </a:p>
          <a:p>
            <a:pPr marL="457200" marR="0" lvl="1"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1" i="0" u="none" strike="noStrike" cap="none" normalizeH="0" baseline="0" dirty="0">
                <a:ln>
                  <a:noFill/>
                </a:ln>
                <a:solidFill>
                  <a:srgbClr val="000000"/>
                </a:solidFill>
                <a:effectLst/>
                <a:latin typeface="Arial" panose="020B0604020202020204" pitchFamily="34" charset="0"/>
              </a:rPr>
              <a:t>Message clé</a:t>
            </a:r>
            <a:r>
              <a:rPr kumimoji="0" lang="fr-FR" altLang="fr-FR" sz="1800" b="0" i="0" u="none" strike="noStrike" cap="none" normalizeH="0" baseline="0" dirty="0">
                <a:ln>
                  <a:noFill/>
                </a:ln>
                <a:solidFill>
                  <a:srgbClr val="000000"/>
                </a:solidFill>
                <a:effectLst/>
                <a:latin typeface="Arial" panose="020B0604020202020204" pitchFamily="34" charset="0"/>
              </a:rPr>
              <a:t> : </a:t>
            </a:r>
            <a:r>
              <a:rPr kumimoji="0" lang="fr-FR" altLang="fr-FR" sz="1800" b="0" i="1" u="none" strike="noStrike" cap="none" normalizeH="0" baseline="0" dirty="0">
                <a:ln>
                  <a:noFill/>
                </a:ln>
                <a:solidFill>
                  <a:srgbClr val="000000"/>
                </a:solidFill>
                <a:effectLst/>
                <a:latin typeface="Arial" panose="020B0604020202020204" pitchFamily="34" charset="0"/>
              </a:rPr>
              <a:t>"Chaque prescription compte : un antibiotique mal utilisé aujourd’hui, c’est un traitement inefficace demain."</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6" name="ZoneTexte 5">
            <a:extLst>
              <a:ext uri="{FF2B5EF4-FFF2-40B4-BE49-F238E27FC236}">
                <a16:creationId xmlns:a16="http://schemas.microsoft.com/office/drawing/2014/main" xmlns="" id="{B165344F-2D96-C58C-3A54-B777F1BEB060}"/>
              </a:ext>
            </a:extLst>
          </p:cNvPr>
          <p:cNvSpPr txBox="1"/>
          <p:nvPr/>
        </p:nvSpPr>
        <p:spPr>
          <a:xfrm>
            <a:off x="3089189" y="211598"/>
            <a:ext cx="6234399" cy="646331"/>
          </a:xfrm>
          <a:prstGeom prst="rect">
            <a:avLst/>
          </a:prstGeom>
          <a:noFill/>
        </p:spPr>
        <p:txBody>
          <a:bodyPr wrap="none" rtlCol="0">
            <a:spAutoFit/>
          </a:bodyPr>
          <a:lstStyle/>
          <a:p>
            <a:r>
              <a:rPr lang="fr-FR" altLang="fr-FR" dirty="0">
                <a:solidFill>
                  <a:srgbClr val="000000"/>
                </a:solidFill>
                <a:latin typeface="Arial" panose="020B0604020202020204" pitchFamily="34" charset="0"/>
              </a:rPr>
              <a:t>💊→🦠→🏥 : "Mauvaise prescription → Résistance → IAS".</a:t>
            </a:r>
          </a:p>
          <a:p>
            <a:endParaRPr lang="fr-FR" dirty="0"/>
          </a:p>
        </p:txBody>
      </p:sp>
    </p:spTree>
    <p:extLst>
      <p:ext uri="{BB962C8B-B14F-4D97-AF65-F5344CB8AC3E}">
        <p14:creationId xmlns:p14="http://schemas.microsoft.com/office/powerpoint/2010/main" xmlns="" val="6364220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Espace réservé du contenu 1">
            <a:extLst>
              <a:ext uri="{FF2B5EF4-FFF2-40B4-BE49-F238E27FC236}">
                <a16:creationId xmlns:a16="http://schemas.microsoft.com/office/drawing/2014/main" xmlns="" id="{44A66802-338A-8429-AE2D-EE5E9CC83AA4}"/>
              </a:ext>
            </a:extLst>
          </p:cNvPr>
          <p:cNvGraphicFramePr>
            <a:graphicFrameLocks noGrp="1"/>
          </p:cNvGraphicFramePr>
          <p:nvPr>
            <p:ph idx="1"/>
            <p:extLst>
              <p:ext uri="{D42A27DB-BD31-4B8C-83A1-F6EECF244321}">
                <p14:modId xmlns:p14="http://schemas.microsoft.com/office/powerpoint/2010/main" xmlns="" val="3643228867"/>
              </p:ext>
            </p:extLst>
          </p:nvPr>
        </p:nvGraphicFramePr>
        <p:xfrm>
          <a:off x="647700" y="2281238"/>
          <a:ext cx="7886700" cy="435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re 2">
            <a:extLst>
              <a:ext uri="{FF2B5EF4-FFF2-40B4-BE49-F238E27FC236}">
                <a16:creationId xmlns:a16="http://schemas.microsoft.com/office/drawing/2014/main" xmlns="" id="{B896C46A-F556-784F-80FD-A317637AC578}"/>
              </a:ext>
            </a:extLst>
          </p:cNvPr>
          <p:cNvSpPr>
            <a:spLocks noGrp="1"/>
          </p:cNvSpPr>
          <p:nvPr>
            <p:ph type="title"/>
          </p:nvPr>
        </p:nvSpPr>
        <p:spPr/>
        <p:txBody>
          <a:bodyPr/>
          <a:lstStyle/>
          <a:p>
            <a:pPr algn="ctr"/>
            <a:r>
              <a:rPr lang="fr-FR" sz="2400" dirty="0"/>
              <a:t>Le risque infectieux en ambulatoire </a:t>
            </a:r>
          </a:p>
        </p:txBody>
      </p:sp>
      <p:sp>
        <p:nvSpPr>
          <p:cNvPr id="4" name="Espace réservé du pied de page 3">
            <a:extLst>
              <a:ext uri="{FF2B5EF4-FFF2-40B4-BE49-F238E27FC236}">
                <a16:creationId xmlns:a16="http://schemas.microsoft.com/office/drawing/2014/main" xmlns="" id="{4177DFED-EAC3-AA45-81B5-F1A71C35CEF2}"/>
              </a:ext>
            </a:extLst>
          </p:cNvPr>
          <p:cNvSpPr>
            <a:spLocks noGrp="1"/>
          </p:cNvSpPr>
          <p:nvPr>
            <p:ph type="ftr" sz="quarter" idx="10"/>
          </p:nvPr>
        </p:nvSpPr>
        <p:spPr/>
        <p:txBody>
          <a:bodyPr/>
          <a:lstStyle/>
          <a:p>
            <a:pPr>
              <a:defRPr/>
            </a:pPr>
            <a:r>
              <a:rPr lang="fr-FR"/>
              <a:t>Une force pour le territoire</a:t>
            </a:r>
            <a:endParaRPr lang="fr-FR" dirty="0"/>
          </a:p>
        </p:txBody>
      </p:sp>
      <p:sp>
        <p:nvSpPr>
          <p:cNvPr id="5" name="Espace réservé du numéro de diapositive 4">
            <a:extLst>
              <a:ext uri="{FF2B5EF4-FFF2-40B4-BE49-F238E27FC236}">
                <a16:creationId xmlns:a16="http://schemas.microsoft.com/office/drawing/2014/main" xmlns="" id="{A7D29C26-BA51-F24E-8523-D6F3A2078A04}"/>
              </a:ext>
            </a:extLst>
          </p:cNvPr>
          <p:cNvSpPr>
            <a:spLocks noGrp="1"/>
          </p:cNvSpPr>
          <p:nvPr>
            <p:ph type="sldNum" sz="quarter" idx="11"/>
          </p:nvPr>
        </p:nvSpPr>
        <p:spPr/>
        <p:txBody>
          <a:bodyPr/>
          <a:lstStyle/>
          <a:p>
            <a:pPr>
              <a:defRPr/>
            </a:pPr>
            <a:fld id="{1105F73E-D302-7A49-9D49-5CFFB39DEAD8}" type="slidenum">
              <a:rPr lang="fr-FR" smtClean="0"/>
              <a:pPr>
                <a:defRPr/>
              </a:pPr>
              <a:t>49</a:t>
            </a:fld>
            <a:endParaRPr lang="fr-FR" dirty="0"/>
          </a:p>
        </p:txBody>
      </p:sp>
      <p:sp>
        <p:nvSpPr>
          <p:cNvPr id="6" name="Flèche vers le haut 5">
            <a:extLst>
              <a:ext uri="{FF2B5EF4-FFF2-40B4-BE49-F238E27FC236}">
                <a16:creationId xmlns:a16="http://schemas.microsoft.com/office/drawing/2014/main" xmlns="" id="{C4636ECC-792E-15AD-7413-CDBC953120EB}"/>
              </a:ext>
            </a:extLst>
          </p:cNvPr>
          <p:cNvSpPr/>
          <p:nvPr/>
        </p:nvSpPr>
        <p:spPr>
          <a:xfrm rot="2560547">
            <a:off x="7555932" y="754588"/>
            <a:ext cx="572592" cy="1421222"/>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schemeClr val="tx1"/>
              </a:solidFill>
              <a:highlight>
                <a:srgbClr val="FFFF00"/>
              </a:highlight>
            </a:endParaRPr>
          </a:p>
        </p:txBody>
      </p:sp>
    </p:spTree>
    <p:extLst>
      <p:ext uri="{BB962C8B-B14F-4D97-AF65-F5344CB8AC3E}">
        <p14:creationId xmlns:p14="http://schemas.microsoft.com/office/powerpoint/2010/main" xmlns="" val="2028589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xmlns="" id="{041225E7-2B8A-2DF8-7474-F176EA3488EB}"/>
              </a:ext>
            </a:extLst>
          </p:cNvPr>
          <p:cNvPicPr>
            <a:picLocks noGrp="1" noChangeAspect="1"/>
          </p:cNvPicPr>
          <p:nvPr>
            <p:ph idx="1"/>
          </p:nvPr>
        </p:nvPicPr>
        <p:blipFill>
          <a:blip r:embed="rId2"/>
          <a:stretch>
            <a:fillRect/>
          </a:stretch>
        </p:blipFill>
        <p:spPr>
          <a:xfrm>
            <a:off x="2509734" y="2281238"/>
            <a:ext cx="4162631" cy="4351337"/>
          </a:xfrm>
        </p:spPr>
      </p:pic>
      <p:sp>
        <p:nvSpPr>
          <p:cNvPr id="2" name="Titre 1">
            <a:extLst>
              <a:ext uri="{FF2B5EF4-FFF2-40B4-BE49-F238E27FC236}">
                <a16:creationId xmlns:a16="http://schemas.microsoft.com/office/drawing/2014/main" xmlns="" id="{16BFA194-EAD6-2B41-9051-AAF6E3D026B4}"/>
              </a:ext>
            </a:extLst>
          </p:cNvPr>
          <p:cNvSpPr>
            <a:spLocks noGrp="1"/>
          </p:cNvSpPr>
          <p:nvPr>
            <p:ph type="title"/>
          </p:nvPr>
        </p:nvSpPr>
        <p:spPr>
          <a:xfrm>
            <a:off x="86497" y="849271"/>
            <a:ext cx="8971006" cy="1325563"/>
          </a:xfrm>
        </p:spPr>
        <p:txBody>
          <a:bodyPr>
            <a:normAutofit fontScale="90000"/>
          </a:bodyPr>
          <a:lstStyle/>
          <a:p>
            <a:r>
              <a:rPr lang="fr-FR" sz="3200" b="1" dirty="0">
                <a:solidFill>
                  <a:schemeClr val="tx1"/>
                </a:solidFill>
              </a:rPr>
              <a:t>Marguerite des compétences de la médecine générale </a:t>
            </a:r>
            <a:br>
              <a:rPr lang="fr-FR" sz="3200" b="1" dirty="0">
                <a:solidFill>
                  <a:schemeClr val="tx1"/>
                </a:solidFill>
              </a:rPr>
            </a:br>
            <a:r>
              <a:rPr lang="fr-FR" sz="3200" b="1" dirty="0">
                <a:solidFill>
                  <a:schemeClr val="tx1"/>
                </a:solidFill>
              </a:rPr>
              <a:t>(CNGE)</a:t>
            </a:r>
          </a:p>
        </p:txBody>
      </p:sp>
      <p:sp>
        <p:nvSpPr>
          <p:cNvPr id="6" name="Cadre 5">
            <a:extLst>
              <a:ext uri="{FF2B5EF4-FFF2-40B4-BE49-F238E27FC236}">
                <a16:creationId xmlns:a16="http://schemas.microsoft.com/office/drawing/2014/main" xmlns="" id="{40ACF4F7-7E10-87E6-0109-32853C72A011}"/>
              </a:ext>
            </a:extLst>
          </p:cNvPr>
          <p:cNvSpPr/>
          <p:nvPr/>
        </p:nvSpPr>
        <p:spPr>
          <a:xfrm>
            <a:off x="3886200" y="4837154"/>
            <a:ext cx="1371600" cy="1171575"/>
          </a:xfrm>
          <a:prstGeom prst="fram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3" name="Cadre 2">
            <a:extLst>
              <a:ext uri="{FF2B5EF4-FFF2-40B4-BE49-F238E27FC236}">
                <a16:creationId xmlns:a16="http://schemas.microsoft.com/office/drawing/2014/main" xmlns="" id="{9AAE1AAB-8D1D-958D-2024-CEC6055D8686}"/>
              </a:ext>
            </a:extLst>
          </p:cNvPr>
          <p:cNvSpPr/>
          <p:nvPr/>
        </p:nvSpPr>
        <p:spPr>
          <a:xfrm>
            <a:off x="3886200" y="2755075"/>
            <a:ext cx="1371600" cy="1377537"/>
          </a:xfrm>
          <a:prstGeom prst="fram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4" name="ZoneTexte 3">
            <a:extLst>
              <a:ext uri="{FF2B5EF4-FFF2-40B4-BE49-F238E27FC236}">
                <a16:creationId xmlns:a16="http://schemas.microsoft.com/office/drawing/2014/main" xmlns="" id="{0DA1FBD4-B0B1-9D22-FEB7-F355FB6BE5F0}"/>
              </a:ext>
            </a:extLst>
          </p:cNvPr>
          <p:cNvSpPr txBox="1"/>
          <p:nvPr/>
        </p:nvSpPr>
        <p:spPr>
          <a:xfrm>
            <a:off x="5695098" y="5824063"/>
            <a:ext cx="1798826" cy="369332"/>
          </a:xfrm>
          <a:prstGeom prst="rect">
            <a:avLst/>
          </a:prstGeom>
          <a:noFill/>
        </p:spPr>
        <p:txBody>
          <a:bodyPr wrap="none" rtlCol="0">
            <a:spAutoFit/>
          </a:bodyPr>
          <a:lstStyle/>
          <a:p>
            <a:r>
              <a:rPr lang="fr-FR" dirty="0"/>
              <a:t>Volet Prévention</a:t>
            </a:r>
          </a:p>
        </p:txBody>
      </p:sp>
      <p:sp>
        <p:nvSpPr>
          <p:cNvPr id="7" name="ZoneTexte 6">
            <a:extLst>
              <a:ext uri="{FF2B5EF4-FFF2-40B4-BE49-F238E27FC236}">
                <a16:creationId xmlns:a16="http://schemas.microsoft.com/office/drawing/2014/main" xmlns="" id="{33110DB4-66BA-28D3-B8A6-5EB0C3C31D92}"/>
              </a:ext>
            </a:extLst>
          </p:cNvPr>
          <p:cNvSpPr txBox="1"/>
          <p:nvPr/>
        </p:nvSpPr>
        <p:spPr>
          <a:xfrm>
            <a:off x="5640779" y="2570409"/>
            <a:ext cx="1271310" cy="369332"/>
          </a:xfrm>
          <a:prstGeom prst="rect">
            <a:avLst/>
          </a:prstGeom>
          <a:noFill/>
        </p:spPr>
        <p:txBody>
          <a:bodyPr wrap="none" rtlCol="0">
            <a:spAutoFit/>
          </a:bodyPr>
          <a:lstStyle/>
          <a:p>
            <a:r>
              <a:rPr lang="fr-FR" dirty="0"/>
              <a:t>Volet soins</a:t>
            </a:r>
          </a:p>
        </p:txBody>
      </p:sp>
      <p:sp>
        <p:nvSpPr>
          <p:cNvPr id="8" name="Cadre 7">
            <a:extLst>
              <a:ext uri="{FF2B5EF4-FFF2-40B4-BE49-F238E27FC236}">
                <a16:creationId xmlns:a16="http://schemas.microsoft.com/office/drawing/2014/main" xmlns="" id="{81E023D3-74AC-719A-BB52-A88FC7804534}"/>
              </a:ext>
            </a:extLst>
          </p:cNvPr>
          <p:cNvSpPr/>
          <p:nvPr/>
        </p:nvSpPr>
        <p:spPr>
          <a:xfrm>
            <a:off x="5590634" y="3608716"/>
            <a:ext cx="1371600" cy="1377537"/>
          </a:xfrm>
          <a:prstGeom prst="frame">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9" name="ZoneTexte 8">
            <a:extLst>
              <a:ext uri="{FF2B5EF4-FFF2-40B4-BE49-F238E27FC236}">
                <a16:creationId xmlns:a16="http://schemas.microsoft.com/office/drawing/2014/main" xmlns="" id="{7FC4B973-9173-BA88-E7D9-EDC0D8BC32EE}"/>
              </a:ext>
            </a:extLst>
          </p:cNvPr>
          <p:cNvSpPr txBox="1"/>
          <p:nvPr/>
        </p:nvSpPr>
        <p:spPr>
          <a:xfrm>
            <a:off x="6962234" y="4112818"/>
            <a:ext cx="1710340" cy="369332"/>
          </a:xfrm>
          <a:prstGeom prst="rect">
            <a:avLst/>
          </a:prstGeom>
          <a:noFill/>
        </p:spPr>
        <p:txBody>
          <a:bodyPr wrap="none" rtlCol="0">
            <a:spAutoFit/>
          </a:bodyPr>
          <a:lstStyle/>
          <a:p>
            <a:r>
              <a:rPr lang="fr-FR" dirty="0"/>
              <a:t>Volet formation</a:t>
            </a:r>
          </a:p>
        </p:txBody>
      </p:sp>
    </p:spTree>
    <p:extLst>
      <p:ext uri="{BB962C8B-B14F-4D97-AF65-F5344CB8AC3E}">
        <p14:creationId xmlns:p14="http://schemas.microsoft.com/office/powerpoint/2010/main" xmlns="" val="10551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5C81DFA8-A94D-85D7-08AB-422E72B0F73D}"/>
              </a:ext>
            </a:extLst>
          </p:cNvPr>
          <p:cNvGraphicFramePr>
            <a:graphicFrameLocks noGrp="1"/>
          </p:cNvGraphicFramePr>
          <p:nvPr>
            <p:ph idx="1"/>
            <p:extLst>
              <p:ext uri="{D42A27DB-BD31-4B8C-83A1-F6EECF244321}">
                <p14:modId xmlns:p14="http://schemas.microsoft.com/office/powerpoint/2010/main" xmlns="" val="1100201374"/>
              </p:ext>
            </p:extLst>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069C8DCA-82B1-96A3-AD7F-0D85DEFC53E2}"/>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50</a:t>
            </a:fld>
            <a:endParaRPr lang="fr-FR"/>
          </a:p>
        </p:txBody>
      </p:sp>
      <p:pic>
        <p:nvPicPr>
          <p:cNvPr id="5" name="Image 4">
            <a:extLst>
              <a:ext uri="{FF2B5EF4-FFF2-40B4-BE49-F238E27FC236}">
                <a16:creationId xmlns:a16="http://schemas.microsoft.com/office/drawing/2014/main" xmlns="" id="{43AF4A40-AB42-2F62-5B05-1C92BA1E20B0}"/>
              </a:ext>
            </a:extLst>
          </p:cNvPr>
          <p:cNvPicPr>
            <a:picLocks noChangeAspect="1"/>
          </p:cNvPicPr>
          <p:nvPr/>
        </p:nvPicPr>
        <p:blipFill>
          <a:blip r:embed="rId7"/>
          <a:stretch>
            <a:fillRect/>
          </a:stretch>
        </p:blipFill>
        <p:spPr>
          <a:xfrm>
            <a:off x="188098" y="1448948"/>
            <a:ext cx="4062627" cy="3815029"/>
          </a:xfrm>
          <a:prstGeom prst="rect">
            <a:avLst/>
          </a:prstGeom>
        </p:spPr>
      </p:pic>
      <p:sp>
        <p:nvSpPr>
          <p:cNvPr id="2" name="Rectangle 1">
            <a:extLst>
              <a:ext uri="{FF2B5EF4-FFF2-40B4-BE49-F238E27FC236}">
                <a16:creationId xmlns:a16="http://schemas.microsoft.com/office/drawing/2014/main" xmlns="" id="{CA2DBA7D-69D6-7240-572E-9FF83F48B2A5}"/>
              </a:ext>
            </a:extLst>
          </p:cNvPr>
          <p:cNvSpPr/>
          <p:nvPr/>
        </p:nvSpPr>
        <p:spPr>
          <a:xfrm>
            <a:off x="623628" y="1594023"/>
            <a:ext cx="3491172"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a:t>Principes généraux du bon usage des antibiotiques</a:t>
            </a:r>
          </a:p>
        </p:txBody>
      </p:sp>
    </p:spTree>
    <p:extLst>
      <p:ext uri="{BB962C8B-B14F-4D97-AF65-F5344CB8AC3E}">
        <p14:creationId xmlns:p14="http://schemas.microsoft.com/office/powerpoint/2010/main" xmlns="" val="2881644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D25EE035-DBB1-6546-5B36-8FC287E5CD64}"/>
              </a:ext>
            </a:extLst>
          </p:cNvPr>
          <p:cNvGraphicFramePr>
            <a:graphicFrameLocks noGrp="1"/>
          </p:cNvGraphicFramePr>
          <p:nvPr>
            <p:ph idx="1"/>
            <p:extLst>
              <p:ext uri="{D42A27DB-BD31-4B8C-83A1-F6EECF244321}">
                <p14:modId xmlns:p14="http://schemas.microsoft.com/office/powerpoint/2010/main" xmlns="" val="420679413"/>
              </p:ext>
            </p:extLst>
          </p:nvPr>
        </p:nvGraphicFramePr>
        <p:xfrm>
          <a:off x="628650" y="1090313"/>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D8D7A462-722D-C455-1C2D-F9E31D89E819}"/>
              </a:ext>
            </a:extLst>
          </p:cNvPr>
          <p:cNvSpPr>
            <a:spLocks noGrp="1"/>
          </p:cNvSpPr>
          <p:nvPr>
            <p:ph type="sldNum" sz="quarter" idx="11"/>
          </p:nvPr>
        </p:nvSpPr>
        <p:spPr/>
        <p:txBody>
          <a:bodyPr/>
          <a:lstStyle/>
          <a:p>
            <a:pPr>
              <a:defRPr/>
            </a:pPr>
            <a:fld id="{1105F73E-D302-7A49-9D49-5CFFB39DEAD8}" type="slidenum">
              <a:rPr lang="fr-FR" smtClean="0"/>
              <a:pPr>
                <a:defRPr/>
              </a:pPr>
              <a:t>51</a:t>
            </a:fld>
            <a:endParaRPr lang="fr-FR" dirty="0"/>
          </a:p>
        </p:txBody>
      </p:sp>
    </p:spTree>
    <p:extLst>
      <p:ext uri="{BB962C8B-B14F-4D97-AF65-F5344CB8AC3E}">
        <p14:creationId xmlns:p14="http://schemas.microsoft.com/office/powerpoint/2010/main" xmlns="" val="2394011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DCED7614-FD5C-8327-1A7A-26C5E8C62B20}"/>
              </a:ext>
            </a:extLst>
          </p:cNvPr>
          <p:cNvGraphicFramePr>
            <a:graphicFrameLocks noGrp="1"/>
          </p:cNvGraphicFramePr>
          <p:nvPr>
            <p:ph idx="1"/>
            <p:extLst>
              <p:ext uri="{D42A27DB-BD31-4B8C-83A1-F6EECF244321}">
                <p14:modId xmlns:p14="http://schemas.microsoft.com/office/powerpoint/2010/main" xmlns="" val="4174088643"/>
              </p:ext>
            </p:extLst>
          </p:nvPr>
        </p:nvGraphicFramePr>
        <p:xfrm>
          <a:off x="628650" y="1162503"/>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0F656F30-41E1-F433-4124-45BBA8D91650}"/>
              </a:ext>
            </a:extLst>
          </p:cNvPr>
          <p:cNvSpPr>
            <a:spLocks noGrp="1"/>
          </p:cNvSpPr>
          <p:nvPr>
            <p:ph type="sldNum" sz="quarter" idx="11"/>
          </p:nvPr>
        </p:nvSpPr>
        <p:spPr/>
        <p:txBody>
          <a:bodyPr/>
          <a:lstStyle/>
          <a:p>
            <a:pPr>
              <a:defRPr/>
            </a:pPr>
            <a:fld id="{1105F73E-D302-7A49-9D49-5CFFB39DEAD8}" type="slidenum">
              <a:rPr lang="fr-FR" smtClean="0"/>
              <a:pPr>
                <a:defRPr/>
              </a:pPr>
              <a:t>52</a:t>
            </a:fld>
            <a:endParaRPr lang="fr-FR" dirty="0"/>
          </a:p>
        </p:txBody>
      </p:sp>
    </p:spTree>
    <p:extLst>
      <p:ext uri="{BB962C8B-B14F-4D97-AF65-F5344CB8AC3E}">
        <p14:creationId xmlns:p14="http://schemas.microsoft.com/office/powerpoint/2010/main" xmlns="" val="187801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98C85A92-C2CB-2DA7-7908-6AF83F380C23}"/>
              </a:ext>
            </a:extLst>
          </p:cNvPr>
          <p:cNvGraphicFramePr>
            <a:graphicFrameLocks noGrp="1"/>
          </p:cNvGraphicFramePr>
          <p:nvPr>
            <p:ph idx="1"/>
            <p:extLst>
              <p:ext uri="{D42A27DB-BD31-4B8C-83A1-F6EECF244321}">
                <p14:modId xmlns:p14="http://schemas.microsoft.com/office/powerpoint/2010/main" xmlns="" val="1635765898"/>
              </p:ext>
            </p:extLst>
          </p:nvPr>
        </p:nvGraphicFramePr>
        <p:xfrm>
          <a:off x="628650" y="1054218"/>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D888F092-2884-B5A4-7392-64FF2CA8F1F1}"/>
              </a:ext>
            </a:extLst>
          </p:cNvPr>
          <p:cNvSpPr>
            <a:spLocks noGrp="1"/>
          </p:cNvSpPr>
          <p:nvPr>
            <p:ph type="sldNum" sz="quarter" idx="11"/>
          </p:nvPr>
        </p:nvSpPr>
        <p:spPr/>
        <p:txBody>
          <a:bodyPr/>
          <a:lstStyle/>
          <a:p>
            <a:pPr>
              <a:defRPr/>
            </a:pPr>
            <a:fld id="{1105F73E-D302-7A49-9D49-5CFFB39DEAD8}" type="slidenum">
              <a:rPr lang="fr-FR" smtClean="0"/>
              <a:pPr>
                <a:defRPr/>
              </a:pPr>
              <a:t>53</a:t>
            </a:fld>
            <a:endParaRPr lang="fr-FR" dirty="0"/>
          </a:p>
        </p:txBody>
      </p:sp>
      <p:pic>
        <p:nvPicPr>
          <p:cNvPr id="3" name="Image 2">
            <a:extLst>
              <a:ext uri="{FF2B5EF4-FFF2-40B4-BE49-F238E27FC236}">
                <a16:creationId xmlns:a16="http://schemas.microsoft.com/office/drawing/2014/main" xmlns="" id="{00002F44-6476-7D1F-945A-568D609D8FDB}"/>
              </a:ext>
            </a:extLst>
          </p:cNvPr>
          <p:cNvPicPr>
            <a:picLocks noChangeAspect="1"/>
          </p:cNvPicPr>
          <p:nvPr/>
        </p:nvPicPr>
        <p:blipFill>
          <a:blip r:embed="rId7"/>
          <a:stretch>
            <a:fillRect/>
          </a:stretch>
        </p:blipFill>
        <p:spPr>
          <a:xfrm>
            <a:off x="5865339" y="-1"/>
            <a:ext cx="3278661" cy="2458996"/>
          </a:xfrm>
          <a:prstGeom prst="rect">
            <a:avLst/>
          </a:prstGeom>
        </p:spPr>
      </p:pic>
    </p:spTree>
    <p:extLst>
      <p:ext uri="{BB962C8B-B14F-4D97-AF65-F5344CB8AC3E}">
        <p14:creationId xmlns:p14="http://schemas.microsoft.com/office/powerpoint/2010/main" xmlns="" val="9427368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30A42228-B123-C672-1026-C46AC7EF8A30}"/>
              </a:ext>
            </a:extLst>
          </p:cNvPr>
          <p:cNvSpPr>
            <a:spLocks noGrp="1"/>
          </p:cNvSpPr>
          <p:nvPr>
            <p:ph idx="1"/>
          </p:nvPr>
        </p:nvSpPr>
        <p:spPr>
          <a:xfrm>
            <a:off x="619796" y="1786301"/>
            <a:ext cx="7904408" cy="5546047"/>
          </a:xfrm>
        </p:spPr>
        <p:txBody>
          <a:bodyPr vert="horz" lIns="91440" tIns="45720" rIns="91440" bIns="45720" rtlCol="0" anchor="ctr">
            <a:normAutofit/>
          </a:bodyPr>
          <a:lstStyle/>
          <a:p>
            <a:pPr marL="0" indent="0">
              <a:buNone/>
            </a:pPr>
            <a:r>
              <a:rPr lang="en-US" sz="2000" b="1" i="0" u="none" strike="noStrike" dirty="0">
                <a:effectLst/>
                <a:latin typeface="+mn-lt"/>
              </a:rPr>
              <a:t>Infections ORL</a:t>
            </a:r>
          </a:p>
          <a:p>
            <a:r>
              <a:rPr lang="en-US" sz="2000" b="1" i="0" u="none" strike="noStrike" dirty="0">
                <a:effectLst/>
                <a:latin typeface="+mn-lt"/>
              </a:rPr>
              <a:t>Rhino-</a:t>
            </a:r>
            <a:r>
              <a:rPr lang="en-US" sz="2000" b="1" i="0" u="none" strike="noStrike" dirty="0" err="1">
                <a:effectLst/>
                <a:latin typeface="+mn-lt"/>
              </a:rPr>
              <a:t>pharyngite</a:t>
            </a:r>
            <a:r>
              <a:rPr lang="en-US" sz="2000" b="0" i="0" u="none" strike="noStrike" dirty="0">
                <a:effectLst/>
                <a:latin typeface="+mn-lt"/>
              </a:rPr>
              <a:t> : </a:t>
            </a:r>
            <a:r>
              <a:rPr lang="en-US" sz="2000" b="0" i="0" u="none" strike="noStrike" dirty="0" err="1">
                <a:effectLst/>
                <a:latin typeface="+mn-lt"/>
              </a:rPr>
              <a:t>virale</a:t>
            </a:r>
            <a:r>
              <a:rPr lang="en-US" sz="2000" b="0" i="0" u="none" strike="noStrike" dirty="0">
                <a:effectLst/>
                <a:latin typeface="+mn-lt"/>
              </a:rPr>
              <a:t> dans &gt;90 % des </a:t>
            </a:r>
            <a:r>
              <a:rPr lang="en-US" sz="2000" b="0" i="0" u="none" strike="noStrike" dirty="0" err="1">
                <a:effectLst/>
                <a:latin typeface="+mn-lt"/>
              </a:rPr>
              <a:t>cas</a:t>
            </a:r>
            <a:r>
              <a:rPr lang="en-US" sz="2000" b="0" i="0" u="none" strike="noStrike" dirty="0">
                <a:effectLst/>
                <a:latin typeface="+mn-lt"/>
              </a:rPr>
              <a:t> → pas </a:t>
            </a:r>
            <a:r>
              <a:rPr lang="en-US" sz="2000" b="0" i="0" u="none" strike="noStrike" dirty="0" err="1">
                <a:effectLst/>
                <a:latin typeface="+mn-lt"/>
              </a:rPr>
              <a:t>d’antibiotiques</a:t>
            </a:r>
            <a:r>
              <a:rPr lang="en-US" sz="2000" b="0" i="0" u="none" strike="noStrike" dirty="0">
                <a:effectLst/>
                <a:latin typeface="+mn-lt"/>
              </a:rPr>
              <a:t>.</a:t>
            </a:r>
          </a:p>
          <a:p>
            <a:endParaRPr lang="en-US" sz="2000" b="0" i="0" u="none" strike="noStrike" dirty="0">
              <a:effectLst/>
              <a:latin typeface="+mn-lt"/>
            </a:endParaRPr>
          </a:p>
          <a:p>
            <a:r>
              <a:rPr lang="en-US" sz="2000" b="1" i="0" u="none" strike="noStrike" dirty="0" err="1">
                <a:effectLst/>
                <a:latin typeface="+mn-lt"/>
              </a:rPr>
              <a:t>Angine</a:t>
            </a:r>
            <a:r>
              <a:rPr lang="en-US" sz="2000" b="0" i="0" u="none" strike="noStrike" dirty="0">
                <a:effectLst/>
                <a:latin typeface="+mn-lt"/>
              </a:rPr>
              <a:t> : Test de diagnostic </a:t>
            </a:r>
            <a:r>
              <a:rPr lang="en-US" sz="2000" b="0" i="0" u="none" strike="noStrike" dirty="0" err="1">
                <a:effectLst/>
                <a:latin typeface="+mn-lt"/>
              </a:rPr>
              <a:t>rapide</a:t>
            </a:r>
            <a:r>
              <a:rPr lang="en-US" sz="2000" b="0" i="0" u="none" strike="noStrike" dirty="0">
                <a:effectLst/>
                <a:latin typeface="+mn-lt"/>
              </a:rPr>
              <a:t> (TDR) indispensable. Si </a:t>
            </a:r>
            <a:r>
              <a:rPr lang="en-US" sz="2000" b="0" i="0" u="none" strike="noStrike" dirty="0" err="1">
                <a:effectLst/>
                <a:latin typeface="+mn-lt"/>
              </a:rPr>
              <a:t>positif</a:t>
            </a:r>
            <a:r>
              <a:rPr lang="en-US" sz="2000" b="0" i="0" u="none" strike="noStrike" dirty="0">
                <a:effectLst/>
                <a:latin typeface="+mn-lt"/>
              </a:rPr>
              <a:t> (</a:t>
            </a:r>
            <a:r>
              <a:rPr lang="en-US" sz="2000" b="0" i="0" u="none" strike="noStrike" dirty="0" err="1">
                <a:effectLst/>
                <a:latin typeface="+mn-lt"/>
              </a:rPr>
              <a:t>Streptocoque</a:t>
            </a:r>
            <a:r>
              <a:rPr lang="en-US" sz="2000" b="0" i="0" u="none" strike="noStrike" dirty="0">
                <a:effectLst/>
                <a:latin typeface="+mn-lt"/>
              </a:rPr>
              <a:t> A) → </a:t>
            </a:r>
            <a:r>
              <a:rPr lang="en-US" sz="2000" b="0" i="0" u="none" strike="noStrike" dirty="0" err="1">
                <a:effectLst/>
                <a:latin typeface="+mn-lt"/>
              </a:rPr>
              <a:t>Amoxicilline</a:t>
            </a:r>
            <a:r>
              <a:rPr lang="en-US" sz="2000" b="0" i="0" u="none" strike="noStrike" dirty="0">
                <a:effectLst/>
                <a:latin typeface="+mn-lt"/>
              </a:rPr>
              <a:t> 6 </a:t>
            </a:r>
            <a:r>
              <a:rPr lang="en-US" sz="2000" b="0" i="0" u="none" strike="noStrike" dirty="0" err="1">
                <a:effectLst/>
                <a:latin typeface="+mn-lt"/>
              </a:rPr>
              <a:t>jours</a:t>
            </a:r>
            <a:r>
              <a:rPr lang="en-US" sz="2000" b="0" i="0" u="none" strike="noStrike" dirty="0">
                <a:effectLst/>
                <a:latin typeface="+mn-lt"/>
              </a:rPr>
              <a:t>.</a:t>
            </a:r>
          </a:p>
          <a:p>
            <a:endParaRPr lang="en-US" sz="2000" b="0" i="0" u="none" strike="noStrike" dirty="0">
              <a:effectLst/>
              <a:latin typeface="+mn-lt"/>
            </a:endParaRPr>
          </a:p>
          <a:p>
            <a:r>
              <a:rPr lang="en-US" sz="2000" b="1" i="0" u="none" strike="noStrike" dirty="0" err="1">
                <a:effectLst/>
                <a:latin typeface="+mn-lt"/>
              </a:rPr>
              <a:t>Otite</a:t>
            </a:r>
            <a:r>
              <a:rPr lang="en-US" sz="2000" b="1" i="0" u="none" strike="noStrike" dirty="0">
                <a:effectLst/>
                <a:latin typeface="+mn-lt"/>
              </a:rPr>
              <a:t> </a:t>
            </a:r>
            <a:r>
              <a:rPr lang="en-US" sz="2000" b="1" i="0" u="none" strike="noStrike" dirty="0" err="1">
                <a:effectLst/>
                <a:latin typeface="+mn-lt"/>
              </a:rPr>
              <a:t>moyenne</a:t>
            </a:r>
            <a:r>
              <a:rPr lang="en-US" sz="2000" b="1" i="0" u="none" strike="noStrike" dirty="0">
                <a:effectLst/>
                <a:latin typeface="+mn-lt"/>
              </a:rPr>
              <a:t> </a:t>
            </a:r>
            <a:r>
              <a:rPr lang="en-US" sz="2000" b="1" i="0" u="none" strike="noStrike" dirty="0" err="1">
                <a:effectLst/>
                <a:latin typeface="+mn-lt"/>
              </a:rPr>
              <a:t>aiguë</a:t>
            </a:r>
            <a:r>
              <a:rPr lang="en-US" sz="2000" b="0" i="0" u="none" strike="noStrike" dirty="0">
                <a:effectLst/>
                <a:latin typeface="+mn-lt"/>
              </a:rPr>
              <a:t> : </a:t>
            </a:r>
            <a:r>
              <a:rPr lang="en-US" sz="2000" b="0" i="0" u="none" strike="noStrike" dirty="0" err="1">
                <a:effectLst/>
                <a:latin typeface="+mn-lt"/>
              </a:rPr>
              <a:t>Antibiothérapie</a:t>
            </a:r>
            <a:r>
              <a:rPr lang="en-US" sz="2000" b="0" i="0" u="none" strike="noStrike" dirty="0">
                <a:effectLst/>
                <a:latin typeface="+mn-lt"/>
              </a:rPr>
              <a:t> </a:t>
            </a:r>
            <a:r>
              <a:rPr lang="en-US" sz="2000" b="0" i="0" u="none" strike="noStrike" dirty="0" err="1">
                <a:effectLst/>
                <a:latin typeface="+mn-lt"/>
              </a:rPr>
              <a:t>si</a:t>
            </a:r>
            <a:r>
              <a:rPr lang="en-US" sz="2000" b="0" i="0" u="none" strike="noStrike" dirty="0">
                <a:effectLst/>
                <a:latin typeface="+mn-lt"/>
              </a:rPr>
              <a:t> &lt;2 </a:t>
            </a:r>
            <a:r>
              <a:rPr lang="en-US" sz="2000" b="0" i="0" u="none" strike="noStrike" dirty="0" err="1">
                <a:effectLst/>
                <a:latin typeface="+mn-lt"/>
              </a:rPr>
              <a:t>ans</a:t>
            </a:r>
            <a:r>
              <a:rPr lang="en-US" sz="2000" b="0" i="0" u="none" strike="noStrike" dirty="0">
                <a:effectLst/>
                <a:latin typeface="+mn-lt"/>
              </a:rPr>
              <a:t>, </a:t>
            </a:r>
            <a:r>
              <a:rPr lang="en-US" sz="2000" b="0" i="0" u="none" strike="noStrike" dirty="0" err="1">
                <a:effectLst/>
                <a:latin typeface="+mn-lt"/>
              </a:rPr>
              <a:t>otite</a:t>
            </a:r>
            <a:r>
              <a:rPr lang="en-US" sz="2000" b="0" i="0" u="none" strike="noStrike" dirty="0">
                <a:effectLst/>
                <a:latin typeface="+mn-lt"/>
              </a:rPr>
              <a:t> </a:t>
            </a:r>
            <a:r>
              <a:rPr lang="en-US" sz="2000" b="0" i="0" u="none" strike="noStrike" dirty="0" err="1">
                <a:effectLst/>
                <a:latin typeface="+mn-lt"/>
              </a:rPr>
              <a:t>compliquée</a:t>
            </a:r>
            <a:r>
              <a:rPr lang="en-US" sz="2000" b="0" i="0" u="none" strike="noStrike" dirty="0">
                <a:effectLst/>
                <a:latin typeface="+mn-lt"/>
              </a:rPr>
              <a:t> </a:t>
            </a:r>
            <a:r>
              <a:rPr lang="en-US" sz="2000" b="0" i="0" u="none" strike="noStrike" dirty="0" err="1">
                <a:effectLst/>
                <a:latin typeface="+mn-lt"/>
              </a:rPr>
              <a:t>ou</a:t>
            </a:r>
            <a:r>
              <a:rPr lang="en-US" sz="2000" b="0" i="0" u="none" strike="noStrike" dirty="0">
                <a:effectLst/>
                <a:latin typeface="+mn-lt"/>
              </a:rPr>
              <a:t> </a:t>
            </a:r>
            <a:r>
              <a:rPr lang="en-US" sz="2000" b="0" i="0" u="none" strike="noStrike" dirty="0" err="1">
                <a:effectLst/>
                <a:latin typeface="+mn-lt"/>
              </a:rPr>
              <a:t>symptômes</a:t>
            </a:r>
            <a:r>
              <a:rPr lang="en-US" sz="2000" b="0" i="0" u="none" strike="noStrike" dirty="0">
                <a:effectLst/>
                <a:latin typeface="+mn-lt"/>
              </a:rPr>
              <a:t> </a:t>
            </a:r>
            <a:r>
              <a:rPr lang="en-US" sz="2000" b="0" i="0" u="none" strike="noStrike" dirty="0" err="1">
                <a:effectLst/>
                <a:latin typeface="+mn-lt"/>
              </a:rPr>
              <a:t>persistants</a:t>
            </a:r>
            <a:r>
              <a:rPr lang="en-US" sz="2000" b="0" i="0" u="none" strike="noStrike" dirty="0">
                <a:effectLst/>
                <a:latin typeface="+mn-lt"/>
              </a:rPr>
              <a:t>. </a:t>
            </a:r>
            <a:r>
              <a:rPr lang="en-US" sz="2000" b="0" i="0" u="none" strike="noStrike" dirty="0" err="1">
                <a:effectLst/>
                <a:latin typeface="+mn-lt"/>
              </a:rPr>
              <a:t>Amoxicilline</a:t>
            </a:r>
            <a:r>
              <a:rPr lang="en-US" sz="2000" b="0" i="0" u="none" strike="noStrike" dirty="0">
                <a:effectLst/>
                <a:latin typeface="+mn-lt"/>
              </a:rPr>
              <a:t> 8-10 </a:t>
            </a:r>
            <a:r>
              <a:rPr lang="en-US" sz="2000" b="0" i="0" u="none" strike="noStrike" dirty="0" err="1">
                <a:effectLst/>
                <a:latin typeface="+mn-lt"/>
              </a:rPr>
              <a:t>jours</a:t>
            </a:r>
            <a:r>
              <a:rPr lang="en-US" sz="2000" b="0" i="0" u="none" strike="noStrike" dirty="0">
                <a:effectLst/>
                <a:latin typeface="+mn-lt"/>
              </a:rPr>
              <a:t>.</a:t>
            </a:r>
          </a:p>
          <a:p>
            <a:endParaRPr lang="en-US" sz="2000" b="0" i="0" u="none" strike="noStrike" dirty="0">
              <a:effectLst/>
              <a:latin typeface="+mn-lt"/>
            </a:endParaRPr>
          </a:p>
          <a:p>
            <a:r>
              <a:rPr lang="en-US" sz="2000" b="1" i="0" u="none" strike="noStrike" dirty="0" err="1">
                <a:effectLst/>
                <a:latin typeface="+mn-lt"/>
              </a:rPr>
              <a:t>Sinusite</a:t>
            </a:r>
            <a:r>
              <a:rPr lang="en-US" sz="2000" b="1" i="0" u="none" strike="noStrike" dirty="0">
                <a:effectLst/>
                <a:latin typeface="+mn-lt"/>
              </a:rPr>
              <a:t> </a:t>
            </a:r>
            <a:r>
              <a:rPr lang="en-US" sz="2000" b="1" i="0" u="none" strike="noStrike" dirty="0" err="1">
                <a:effectLst/>
                <a:latin typeface="+mn-lt"/>
              </a:rPr>
              <a:t>aiguë</a:t>
            </a:r>
            <a:r>
              <a:rPr lang="en-US" sz="2000" b="0" i="0" u="none" strike="noStrike" dirty="0">
                <a:effectLst/>
                <a:latin typeface="+mn-lt"/>
              </a:rPr>
              <a:t> : </a:t>
            </a:r>
            <a:r>
              <a:rPr lang="en-US" sz="2000" b="0" i="0" u="none" strike="noStrike" dirty="0" err="1">
                <a:effectLst/>
                <a:latin typeface="+mn-lt"/>
              </a:rPr>
              <a:t>Antibiotiques</a:t>
            </a:r>
            <a:r>
              <a:rPr lang="en-US" sz="2000" b="0" i="0" u="none" strike="noStrike" dirty="0">
                <a:effectLst/>
                <a:latin typeface="+mn-lt"/>
              </a:rPr>
              <a:t> </a:t>
            </a:r>
            <a:r>
              <a:rPr lang="en-US" sz="2000" b="0" i="0" u="none" strike="noStrike" dirty="0" err="1">
                <a:effectLst/>
                <a:latin typeface="+mn-lt"/>
              </a:rPr>
              <a:t>si</a:t>
            </a:r>
            <a:r>
              <a:rPr lang="en-US" sz="2000" b="0" i="0" u="none" strike="noStrike" dirty="0">
                <a:effectLst/>
                <a:latin typeface="+mn-lt"/>
              </a:rPr>
              <a:t> </a:t>
            </a:r>
            <a:r>
              <a:rPr lang="en-US" sz="2000" b="0" i="0" u="none" strike="noStrike" dirty="0" err="1">
                <a:effectLst/>
                <a:latin typeface="+mn-lt"/>
              </a:rPr>
              <a:t>purulente</a:t>
            </a:r>
            <a:r>
              <a:rPr lang="en-US" sz="2000" b="0" i="0" u="none" strike="noStrike" dirty="0">
                <a:effectLst/>
                <a:latin typeface="+mn-lt"/>
              </a:rPr>
              <a:t> &gt;10 </a:t>
            </a:r>
            <a:r>
              <a:rPr lang="en-US" sz="2000" b="0" i="0" u="none" strike="noStrike" dirty="0" err="1">
                <a:effectLst/>
                <a:latin typeface="+mn-lt"/>
              </a:rPr>
              <a:t>jours</a:t>
            </a:r>
            <a:r>
              <a:rPr lang="en-US" sz="2000" b="0" i="0" u="none" strike="noStrike" dirty="0">
                <a:effectLst/>
                <a:latin typeface="+mn-lt"/>
              </a:rPr>
              <a:t>, </a:t>
            </a:r>
            <a:r>
              <a:rPr lang="en-US" sz="2000" b="0" i="0" u="none" strike="noStrike" dirty="0" err="1">
                <a:effectLst/>
                <a:latin typeface="+mn-lt"/>
              </a:rPr>
              <a:t>fièvre</a:t>
            </a:r>
            <a:r>
              <a:rPr lang="en-US" sz="2000" b="0" i="0" u="none" strike="noStrike" dirty="0">
                <a:effectLst/>
                <a:latin typeface="+mn-lt"/>
              </a:rPr>
              <a:t> </a:t>
            </a:r>
            <a:r>
              <a:rPr lang="en-US" sz="2000" b="0" i="0" u="none" strike="noStrike" dirty="0" err="1">
                <a:effectLst/>
                <a:latin typeface="+mn-lt"/>
              </a:rPr>
              <a:t>élevée</a:t>
            </a:r>
            <a:r>
              <a:rPr lang="en-US" sz="2000" b="0" i="0" u="none" strike="noStrike" dirty="0">
                <a:effectLst/>
                <a:latin typeface="+mn-lt"/>
              </a:rPr>
              <a:t>, état </a:t>
            </a:r>
            <a:r>
              <a:rPr lang="en-US" sz="2000" b="0" i="0" u="none" strike="noStrike" dirty="0" err="1">
                <a:effectLst/>
                <a:latin typeface="+mn-lt"/>
              </a:rPr>
              <a:t>général</a:t>
            </a:r>
            <a:r>
              <a:rPr lang="en-US" sz="2000" b="0" i="0" u="none" strike="noStrike" dirty="0">
                <a:effectLst/>
                <a:latin typeface="+mn-lt"/>
              </a:rPr>
              <a:t> </a:t>
            </a:r>
            <a:r>
              <a:rPr lang="en-US" sz="2000" b="0" i="0" u="none" strike="noStrike" dirty="0" err="1">
                <a:effectLst/>
                <a:latin typeface="+mn-lt"/>
              </a:rPr>
              <a:t>altéré</a:t>
            </a:r>
            <a:r>
              <a:rPr lang="en-US" sz="2000" b="0" i="0" u="none" strike="noStrike" dirty="0">
                <a:effectLst/>
                <a:latin typeface="+mn-lt"/>
              </a:rPr>
              <a:t> → </a:t>
            </a:r>
            <a:r>
              <a:rPr lang="en-US" sz="2000" b="0" i="0" u="none" strike="noStrike" dirty="0" err="1">
                <a:effectLst/>
                <a:latin typeface="+mn-lt"/>
              </a:rPr>
              <a:t>Amoxicilline</a:t>
            </a:r>
            <a:r>
              <a:rPr lang="en-US" sz="2000" b="0" i="0" u="none" strike="noStrike" dirty="0">
                <a:effectLst/>
                <a:latin typeface="+mn-lt"/>
              </a:rPr>
              <a:t> 7 </a:t>
            </a:r>
            <a:r>
              <a:rPr lang="en-US" sz="2000" b="0" i="0" u="none" strike="noStrike" dirty="0" err="1">
                <a:effectLst/>
                <a:latin typeface="+mn-lt"/>
              </a:rPr>
              <a:t>jours</a:t>
            </a:r>
            <a:r>
              <a:rPr lang="en-US" sz="2000" b="0" i="0" u="none" strike="noStrike" dirty="0">
                <a:effectLst/>
                <a:latin typeface="+mn-lt"/>
              </a:rPr>
              <a:t>.</a:t>
            </a:r>
          </a:p>
          <a:p>
            <a:endParaRPr lang="en-US" sz="1700" dirty="0">
              <a:latin typeface="+mn-lt"/>
            </a:endParaRPr>
          </a:p>
        </p:txBody>
      </p:sp>
      <p:sp>
        <p:nvSpPr>
          <p:cNvPr id="3" name="Titre 2">
            <a:extLst>
              <a:ext uri="{FF2B5EF4-FFF2-40B4-BE49-F238E27FC236}">
                <a16:creationId xmlns:a16="http://schemas.microsoft.com/office/drawing/2014/main" xmlns="" id="{3E8658A1-38C1-8FE3-0431-7B42C6CC9990}"/>
              </a:ext>
            </a:extLst>
          </p:cNvPr>
          <p:cNvSpPr>
            <a:spLocks noGrp="1"/>
          </p:cNvSpPr>
          <p:nvPr>
            <p:ph type="title"/>
          </p:nvPr>
        </p:nvSpPr>
        <p:spPr>
          <a:xfrm>
            <a:off x="619796" y="481914"/>
            <a:ext cx="6359678" cy="1124464"/>
          </a:xfrm>
        </p:spPr>
        <p:txBody>
          <a:bodyPr vert="horz" lIns="91440" tIns="45720" rIns="91440" bIns="45720" rtlCol="0" anchor="b">
            <a:normAutofit/>
          </a:bodyPr>
          <a:lstStyle/>
          <a:p>
            <a:pPr algn="ctr"/>
            <a:r>
              <a:rPr lang="en-US" sz="3200" b="1" i="0" u="none" strike="noStrike" kern="1200" dirty="0">
                <a:effectLst/>
                <a:latin typeface="+mj-lt"/>
                <a:ea typeface="+mj-ea"/>
                <a:cs typeface="+mj-cs"/>
              </a:rPr>
              <a:t>Infections </a:t>
            </a:r>
            <a:r>
              <a:rPr lang="en-US" sz="3200" b="1" i="0" u="none" strike="noStrike" kern="1200" dirty="0" err="1">
                <a:effectLst/>
                <a:latin typeface="+mj-lt"/>
                <a:ea typeface="+mj-ea"/>
                <a:cs typeface="+mj-cs"/>
              </a:rPr>
              <a:t>courantes</a:t>
            </a:r>
            <a:r>
              <a:rPr lang="en-US" sz="3200" b="1" i="0" u="none" strike="noStrike" kern="1200" dirty="0">
                <a:effectLst/>
                <a:latin typeface="+mj-lt"/>
                <a:ea typeface="+mj-ea"/>
                <a:cs typeface="+mj-cs"/>
              </a:rPr>
              <a:t> </a:t>
            </a:r>
            <a:r>
              <a:rPr lang="en-US" sz="3200" b="1" i="0" u="none" strike="noStrike" kern="1200" dirty="0" err="1">
                <a:effectLst/>
                <a:latin typeface="+mj-lt"/>
                <a:ea typeface="+mj-ea"/>
                <a:cs typeface="+mj-cs"/>
              </a:rPr>
              <a:t>en</a:t>
            </a:r>
            <a:r>
              <a:rPr lang="en-US" sz="3200" b="1" i="0" u="none" strike="noStrike" kern="1200" dirty="0">
                <a:effectLst/>
                <a:latin typeface="+mj-lt"/>
                <a:ea typeface="+mj-ea"/>
                <a:cs typeface="+mj-cs"/>
              </a:rPr>
              <a:t> </a:t>
            </a:r>
            <a:r>
              <a:rPr lang="en-US" sz="3200" b="1" i="0" u="none" strike="noStrike" kern="1200" dirty="0" err="1">
                <a:effectLst/>
                <a:latin typeface="+mj-lt"/>
                <a:ea typeface="+mj-ea"/>
                <a:cs typeface="+mj-cs"/>
              </a:rPr>
              <a:t>médecine</a:t>
            </a:r>
            <a:r>
              <a:rPr lang="en-US" sz="3200" b="1" i="0" u="none" strike="noStrike" kern="1200" dirty="0">
                <a:effectLst/>
                <a:latin typeface="+mj-lt"/>
                <a:ea typeface="+mj-ea"/>
                <a:cs typeface="+mj-cs"/>
              </a:rPr>
              <a:t> </a:t>
            </a:r>
            <a:r>
              <a:rPr lang="en-US" sz="3200" b="1" i="0" u="none" strike="noStrike" kern="1200" dirty="0" err="1">
                <a:effectLst/>
                <a:latin typeface="+mj-lt"/>
                <a:ea typeface="+mj-ea"/>
                <a:cs typeface="+mj-cs"/>
              </a:rPr>
              <a:t>générale</a:t>
            </a:r>
            <a:r>
              <a:rPr lang="en-US" sz="3200" b="1" i="0" u="none" strike="noStrike" kern="1200" dirty="0">
                <a:effectLst/>
                <a:latin typeface="+mj-lt"/>
                <a:ea typeface="+mj-ea"/>
                <a:cs typeface="+mj-cs"/>
              </a:rPr>
              <a:t> et </a:t>
            </a:r>
            <a:r>
              <a:rPr lang="en-US" sz="3200" b="1" i="0" u="none" strike="noStrike" kern="1200" dirty="0" err="1">
                <a:effectLst/>
                <a:latin typeface="+mj-lt"/>
                <a:ea typeface="+mj-ea"/>
                <a:cs typeface="+mj-cs"/>
              </a:rPr>
              <a:t>stratégie</a:t>
            </a:r>
            <a:r>
              <a:rPr lang="en-US" sz="3200" b="1" i="0" u="none" strike="noStrike" kern="1200" dirty="0">
                <a:effectLst/>
                <a:latin typeface="+mj-lt"/>
                <a:ea typeface="+mj-ea"/>
                <a:cs typeface="+mj-cs"/>
              </a:rPr>
              <a:t> </a:t>
            </a:r>
            <a:r>
              <a:rPr lang="en-US" sz="3200" b="1" i="0" u="none" strike="noStrike" kern="1200" dirty="0" err="1">
                <a:effectLst/>
                <a:latin typeface="+mj-lt"/>
                <a:ea typeface="+mj-ea"/>
                <a:cs typeface="+mj-cs"/>
              </a:rPr>
              <a:t>antibiotique</a:t>
            </a:r>
            <a:endParaRPr lang="en-US" sz="3200" b="1" kern="1200" dirty="0">
              <a:latin typeface="+mj-lt"/>
              <a:ea typeface="+mj-ea"/>
              <a:cs typeface="+mj-cs"/>
            </a:endParaRPr>
          </a:p>
        </p:txBody>
      </p:sp>
      <p:sp>
        <p:nvSpPr>
          <p:cNvPr id="4" name="Espace réservé du numéro de diapositive 3">
            <a:extLst>
              <a:ext uri="{FF2B5EF4-FFF2-40B4-BE49-F238E27FC236}">
                <a16:creationId xmlns:a16="http://schemas.microsoft.com/office/drawing/2014/main" xmlns="" id="{F84B2D1C-9350-365C-E345-51E7126FC957}"/>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54</a:t>
            </a:fld>
            <a:endParaRPr lang="fr-FR"/>
          </a:p>
        </p:txBody>
      </p:sp>
    </p:spTree>
    <p:extLst>
      <p:ext uri="{BB962C8B-B14F-4D97-AF65-F5344CB8AC3E}">
        <p14:creationId xmlns:p14="http://schemas.microsoft.com/office/powerpoint/2010/main" xmlns="" val="18331416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Espace réservé du contenu 16">
            <a:extLst>
              <a:ext uri="{FF2B5EF4-FFF2-40B4-BE49-F238E27FC236}">
                <a16:creationId xmlns:a16="http://schemas.microsoft.com/office/drawing/2014/main" xmlns="" id="{3F46D5FB-AD33-7445-83BD-BEE6D45E4307}"/>
              </a:ext>
            </a:extLst>
          </p:cNvPr>
          <p:cNvPicPr>
            <a:picLocks noGrp="1" noChangeAspect="1"/>
          </p:cNvPicPr>
          <p:nvPr>
            <p:ph sz="half" idx="1"/>
          </p:nvPr>
        </p:nvPicPr>
        <p:blipFill>
          <a:blip r:embed="rId2"/>
          <a:stretch>
            <a:fillRect/>
          </a:stretch>
        </p:blipFill>
        <p:spPr>
          <a:xfrm>
            <a:off x="457200" y="2789629"/>
            <a:ext cx="3741738" cy="2147104"/>
          </a:xfrm>
          <a:prstGeom prst="rect">
            <a:avLst/>
          </a:prstGeom>
        </p:spPr>
      </p:pic>
      <p:pic>
        <p:nvPicPr>
          <p:cNvPr id="19" name="Espace réservé du contenu 18">
            <a:extLst>
              <a:ext uri="{FF2B5EF4-FFF2-40B4-BE49-F238E27FC236}">
                <a16:creationId xmlns:a16="http://schemas.microsoft.com/office/drawing/2014/main" xmlns="" id="{BA00D826-D9CA-A44D-BD8E-AB65A922BC42}"/>
              </a:ext>
            </a:extLst>
          </p:cNvPr>
          <p:cNvPicPr>
            <a:picLocks noGrp="1" noChangeAspect="1"/>
          </p:cNvPicPr>
          <p:nvPr>
            <p:ph sz="half" idx="2"/>
          </p:nvPr>
        </p:nvPicPr>
        <p:blipFill>
          <a:blip r:embed="rId3"/>
          <a:stretch>
            <a:fillRect/>
          </a:stretch>
        </p:blipFill>
        <p:spPr>
          <a:xfrm>
            <a:off x="3710017" y="1268704"/>
            <a:ext cx="2279959" cy="2086194"/>
          </a:xfrm>
          <a:prstGeom prst="rect">
            <a:avLst/>
          </a:prstGeom>
        </p:spPr>
      </p:pic>
      <p:sp>
        <p:nvSpPr>
          <p:cNvPr id="3" name="Titre 2">
            <a:extLst>
              <a:ext uri="{FF2B5EF4-FFF2-40B4-BE49-F238E27FC236}">
                <a16:creationId xmlns:a16="http://schemas.microsoft.com/office/drawing/2014/main" xmlns="" id="{44212E33-D741-924B-8828-E73E926D7A9A}"/>
              </a:ext>
            </a:extLst>
          </p:cNvPr>
          <p:cNvSpPr>
            <a:spLocks noGrp="1"/>
          </p:cNvSpPr>
          <p:nvPr>
            <p:ph type="title"/>
          </p:nvPr>
        </p:nvSpPr>
        <p:spPr>
          <a:xfrm>
            <a:off x="505305" y="2759383"/>
            <a:ext cx="2171679" cy="2834223"/>
          </a:xfrm>
        </p:spPr>
        <p:txBody>
          <a:bodyPr vert="horz" lIns="91440" tIns="45720" rIns="91440" bIns="45720" rtlCol="0" anchor="t">
            <a:normAutofit/>
          </a:bodyPr>
          <a:lstStyle/>
          <a:p>
            <a:r>
              <a:rPr lang="en-US" sz="1400">
                <a:solidFill>
                  <a:srgbClr val="FFFFFF"/>
                </a:solidFill>
                <a:latin typeface="+mj-lt"/>
              </a:rPr>
              <a:t>ANTIBIOCLIC: </a:t>
            </a:r>
            <a:r>
              <a:rPr lang="en-US" sz="1400">
                <a:solidFill>
                  <a:srgbClr val="FFFFFF"/>
                </a:solidFill>
                <a:latin typeface="+mj-lt"/>
                <a:hlinkClick r:id="rId4"/>
              </a:rPr>
              <a:t>https://antibioclic.com/</a:t>
            </a:r>
            <a:r>
              <a:rPr lang="en-US" sz="1400">
                <a:solidFill>
                  <a:srgbClr val="FFFFFF"/>
                </a:solidFill>
                <a:latin typeface="+mj-lt"/>
              </a:rPr>
              <a:t> </a:t>
            </a:r>
          </a:p>
        </p:txBody>
      </p:sp>
      <p:sp>
        <p:nvSpPr>
          <p:cNvPr id="4" name="Espace réservé du pied de page 3">
            <a:extLst>
              <a:ext uri="{FF2B5EF4-FFF2-40B4-BE49-F238E27FC236}">
                <a16:creationId xmlns:a16="http://schemas.microsoft.com/office/drawing/2014/main" xmlns="" id="{7664DCC1-378B-C646-A790-616853CF29A1}"/>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AE251E16-C607-1942-AABB-8193BA1AAC7C}"/>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55</a:t>
            </a:fld>
            <a:endParaRPr lang="fr-FR"/>
          </a:p>
        </p:txBody>
      </p:sp>
      <p:pic>
        <p:nvPicPr>
          <p:cNvPr id="21" name="Image 20">
            <a:extLst>
              <a:ext uri="{FF2B5EF4-FFF2-40B4-BE49-F238E27FC236}">
                <a16:creationId xmlns:a16="http://schemas.microsoft.com/office/drawing/2014/main" xmlns="" id="{53A70A98-3ABB-1445-9B19-19F34CC2746B}"/>
              </a:ext>
            </a:extLst>
          </p:cNvPr>
          <p:cNvPicPr>
            <a:picLocks noChangeAspect="1"/>
          </p:cNvPicPr>
          <p:nvPr/>
        </p:nvPicPr>
        <p:blipFill>
          <a:blip r:embed="rId5"/>
          <a:stretch>
            <a:fillRect/>
          </a:stretch>
        </p:blipFill>
        <p:spPr>
          <a:xfrm>
            <a:off x="6224076" y="1507534"/>
            <a:ext cx="2283389" cy="1847364"/>
          </a:xfrm>
          <a:prstGeom prst="rect">
            <a:avLst/>
          </a:prstGeom>
        </p:spPr>
      </p:pic>
      <p:pic>
        <p:nvPicPr>
          <p:cNvPr id="23" name="Image 22">
            <a:extLst>
              <a:ext uri="{FF2B5EF4-FFF2-40B4-BE49-F238E27FC236}">
                <a16:creationId xmlns:a16="http://schemas.microsoft.com/office/drawing/2014/main" xmlns="" id="{0287DB8A-7417-6C48-A6D0-16A583BF1315}"/>
              </a:ext>
            </a:extLst>
          </p:cNvPr>
          <p:cNvPicPr>
            <a:picLocks noChangeAspect="1"/>
          </p:cNvPicPr>
          <p:nvPr/>
        </p:nvPicPr>
        <p:blipFill>
          <a:blip r:embed="rId6"/>
          <a:stretch>
            <a:fillRect/>
          </a:stretch>
        </p:blipFill>
        <p:spPr>
          <a:xfrm>
            <a:off x="3698926" y="3673425"/>
            <a:ext cx="2291050" cy="549851"/>
          </a:xfrm>
          <a:prstGeom prst="rect">
            <a:avLst/>
          </a:prstGeom>
        </p:spPr>
      </p:pic>
    </p:spTree>
    <p:extLst>
      <p:ext uri="{BB962C8B-B14F-4D97-AF65-F5344CB8AC3E}">
        <p14:creationId xmlns:p14="http://schemas.microsoft.com/office/powerpoint/2010/main" xmlns="" val="35062846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xmlns="" id="{75C75AAA-EB05-E740-BD35-962FACBB0A37}"/>
              </a:ext>
            </a:extLst>
          </p:cNvPr>
          <p:cNvPicPr>
            <a:picLocks noGrp="1" noChangeAspect="1"/>
          </p:cNvPicPr>
          <p:nvPr>
            <p:ph sz="half" idx="1"/>
          </p:nvPr>
        </p:nvPicPr>
        <p:blipFill>
          <a:blip r:embed="rId2"/>
          <a:stretch>
            <a:fillRect/>
          </a:stretch>
        </p:blipFill>
        <p:spPr>
          <a:xfrm>
            <a:off x="152400" y="926758"/>
            <a:ext cx="5802403" cy="3198626"/>
          </a:xfrm>
        </p:spPr>
      </p:pic>
      <p:pic>
        <p:nvPicPr>
          <p:cNvPr id="14" name="Espace réservé du contenu 13">
            <a:extLst>
              <a:ext uri="{FF2B5EF4-FFF2-40B4-BE49-F238E27FC236}">
                <a16:creationId xmlns:a16="http://schemas.microsoft.com/office/drawing/2014/main" xmlns="" id="{834AD1A7-8580-3B4F-8A4D-FEF25ADC9DA6}"/>
              </a:ext>
            </a:extLst>
          </p:cNvPr>
          <p:cNvPicPr>
            <a:picLocks noGrp="1" noChangeAspect="1"/>
          </p:cNvPicPr>
          <p:nvPr>
            <p:ph sz="half" idx="2"/>
          </p:nvPr>
        </p:nvPicPr>
        <p:blipFill>
          <a:blip r:embed="rId3"/>
          <a:stretch>
            <a:fillRect/>
          </a:stretch>
        </p:blipFill>
        <p:spPr>
          <a:xfrm>
            <a:off x="4071983" y="3768811"/>
            <a:ext cx="5072017" cy="2949251"/>
          </a:xfrm>
        </p:spPr>
      </p:pic>
      <p:sp>
        <p:nvSpPr>
          <p:cNvPr id="5" name="Espace réservé du pied de page 4">
            <a:extLst>
              <a:ext uri="{FF2B5EF4-FFF2-40B4-BE49-F238E27FC236}">
                <a16:creationId xmlns:a16="http://schemas.microsoft.com/office/drawing/2014/main" xmlns="" id="{C6074E7D-908E-9C49-A5A1-289ED808DA43}"/>
              </a:ext>
            </a:extLst>
          </p:cNvPr>
          <p:cNvSpPr>
            <a:spLocks noGrp="1"/>
          </p:cNvSpPr>
          <p:nvPr>
            <p:ph type="ftr" sz="quarter" idx="10"/>
          </p:nvPr>
        </p:nvSpPr>
        <p:spPr/>
        <p:txBody>
          <a:bodyPr/>
          <a:lstStyle/>
          <a:p>
            <a:pPr>
              <a:defRPr/>
            </a:pPr>
            <a:r>
              <a:rPr lang="fr-FR"/>
              <a:t>Une force pour le territoire</a:t>
            </a:r>
          </a:p>
        </p:txBody>
      </p:sp>
      <p:sp>
        <p:nvSpPr>
          <p:cNvPr id="6" name="Espace réservé du numéro de diapositive 5">
            <a:extLst>
              <a:ext uri="{FF2B5EF4-FFF2-40B4-BE49-F238E27FC236}">
                <a16:creationId xmlns:a16="http://schemas.microsoft.com/office/drawing/2014/main" xmlns="" id="{B82289B2-D063-8749-960A-5988036702C4}"/>
              </a:ext>
            </a:extLst>
          </p:cNvPr>
          <p:cNvSpPr>
            <a:spLocks noGrp="1"/>
          </p:cNvSpPr>
          <p:nvPr>
            <p:ph type="sldNum" sz="quarter" idx="11"/>
          </p:nvPr>
        </p:nvSpPr>
        <p:spPr/>
        <p:txBody>
          <a:bodyPr/>
          <a:lstStyle/>
          <a:p>
            <a:pPr>
              <a:defRPr/>
            </a:pPr>
            <a:fld id="{FA3E08B6-E9BE-D942-B2DA-2F979D281752}" type="slidenum">
              <a:rPr lang="fr-FR" smtClean="0"/>
              <a:pPr>
                <a:defRPr/>
              </a:pPr>
              <a:t>56</a:t>
            </a:fld>
            <a:endParaRPr lang="fr-FR" dirty="0"/>
          </a:p>
        </p:txBody>
      </p:sp>
    </p:spTree>
    <p:extLst>
      <p:ext uri="{BB962C8B-B14F-4D97-AF65-F5344CB8AC3E}">
        <p14:creationId xmlns:p14="http://schemas.microsoft.com/office/powerpoint/2010/main" xmlns="" val="8223092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9FEAC229-01C9-6203-AE05-03A66AB4472C}"/>
              </a:ext>
            </a:extLst>
          </p:cNvPr>
          <p:cNvGraphicFramePr>
            <a:graphicFrameLocks noGrp="1"/>
          </p:cNvGraphicFramePr>
          <p:nvPr>
            <p:ph idx="1"/>
            <p:extLst>
              <p:ext uri="{D42A27DB-BD31-4B8C-83A1-F6EECF244321}">
                <p14:modId xmlns:p14="http://schemas.microsoft.com/office/powerpoint/2010/main" xmlns="" val="2764005357"/>
              </p:ext>
            </p:extLst>
          </p:nvPr>
        </p:nvGraphicFramePr>
        <p:xfrm>
          <a:off x="628650" y="1253331"/>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EBC5BE70-B566-C1FF-5B91-D8F828D24161}"/>
              </a:ext>
            </a:extLst>
          </p:cNvPr>
          <p:cNvSpPr>
            <a:spLocks noGrp="1"/>
          </p:cNvSpPr>
          <p:nvPr>
            <p:ph type="sldNum" sz="quarter" idx="11"/>
          </p:nvPr>
        </p:nvSpPr>
        <p:spPr/>
        <p:txBody>
          <a:bodyPr/>
          <a:lstStyle/>
          <a:p>
            <a:pPr>
              <a:defRPr/>
            </a:pPr>
            <a:fld id="{1105F73E-D302-7A49-9D49-5CFFB39DEAD8}" type="slidenum">
              <a:rPr lang="fr-FR" smtClean="0"/>
              <a:pPr>
                <a:defRPr/>
              </a:pPr>
              <a:t>57</a:t>
            </a:fld>
            <a:endParaRPr lang="fr-FR" dirty="0"/>
          </a:p>
        </p:txBody>
      </p:sp>
    </p:spTree>
    <p:extLst>
      <p:ext uri="{BB962C8B-B14F-4D97-AF65-F5344CB8AC3E}">
        <p14:creationId xmlns:p14="http://schemas.microsoft.com/office/powerpoint/2010/main" xmlns="" val="26438079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65407BCA-ED95-AA23-AD7C-6BD481F24DA3}"/>
              </a:ext>
            </a:extLst>
          </p:cNvPr>
          <p:cNvGraphicFramePr>
            <a:graphicFrameLocks noGrp="1"/>
          </p:cNvGraphicFramePr>
          <p:nvPr>
            <p:ph idx="1"/>
            <p:extLst>
              <p:ext uri="{D42A27DB-BD31-4B8C-83A1-F6EECF244321}">
                <p14:modId xmlns:p14="http://schemas.microsoft.com/office/powerpoint/2010/main" xmlns="" val="1736962599"/>
              </p:ext>
            </p:extLst>
          </p:nvPr>
        </p:nvGraphicFramePr>
        <p:xfrm>
          <a:off x="539484" y="1114376"/>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D88184F1-55A8-207B-4451-3BD6E0F9840B}"/>
              </a:ext>
            </a:extLst>
          </p:cNvPr>
          <p:cNvSpPr>
            <a:spLocks noGrp="1"/>
          </p:cNvSpPr>
          <p:nvPr>
            <p:ph type="sldNum" sz="quarter" idx="11"/>
          </p:nvPr>
        </p:nvSpPr>
        <p:spPr/>
        <p:txBody>
          <a:bodyPr/>
          <a:lstStyle/>
          <a:p>
            <a:pPr>
              <a:defRPr/>
            </a:pPr>
            <a:fld id="{1105F73E-D302-7A49-9D49-5CFFB39DEAD8}" type="slidenum">
              <a:rPr lang="fr-FR" smtClean="0"/>
              <a:pPr>
                <a:defRPr/>
              </a:pPr>
              <a:t>58</a:t>
            </a:fld>
            <a:endParaRPr lang="fr-FR" dirty="0"/>
          </a:p>
        </p:txBody>
      </p:sp>
    </p:spTree>
    <p:extLst>
      <p:ext uri="{BB962C8B-B14F-4D97-AF65-F5344CB8AC3E}">
        <p14:creationId xmlns:p14="http://schemas.microsoft.com/office/powerpoint/2010/main" xmlns="" val="5484723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048EDA0A-3F4B-F749-48A6-B6141D5CE0BD}"/>
              </a:ext>
            </a:extLst>
          </p:cNvPr>
          <p:cNvGraphicFramePr>
            <a:graphicFrameLocks noGrp="1"/>
          </p:cNvGraphicFramePr>
          <p:nvPr>
            <p:ph idx="1"/>
            <p:extLst>
              <p:ext uri="{D42A27DB-BD31-4B8C-83A1-F6EECF244321}">
                <p14:modId xmlns:p14="http://schemas.microsoft.com/office/powerpoint/2010/main" xmlns="" val="4123138511"/>
              </p:ext>
            </p:extLst>
          </p:nvPr>
        </p:nvGraphicFramePr>
        <p:xfrm>
          <a:off x="628650" y="1090312"/>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F6446076-A5C0-C80D-15C3-5DA1627F051B}"/>
              </a:ext>
            </a:extLst>
          </p:cNvPr>
          <p:cNvSpPr>
            <a:spLocks noGrp="1"/>
          </p:cNvSpPr>
          <p:nvPr>
            <p:ph type="sldNum" sz="quarter" idx="11"/>
          </p:nvPr>
        </p:nvSpPr>
        <p:spPr/>
        <p:txBody>
          <a:bodyPr/>
          <a:lstStyle/>
          <a:p>
            <a:pPr>
              <a:defRPr/>
            </a:pPr>
            <a:fld id="{1105F73E-D302-7A49-9D49-5CFFB39DEAD8}" type="slidenum">
              <a:rPr lang="fr-FR" smtClean="0"/>
              <a:pPr>
                <a:defRPr/>
              </a:pPr>
              <a:t>59</a:t>
            </a:fld>
            <a:endParaRPr lang="fr-FR" dirty="0"/>
          </a:p>
        </p:txBody>
      </p:sp>
    </p:spTree>
    <p:extLst>
      <p:ext uri="{BB962C8B-B14F-4D97-AF65-F5344CB8AC3E}">
        <p14:creationId xmlns:p14="http://schemas.microsoft.com/office/powerpoint/2010/main" xmlns="" val="175290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F1813972-71A8-2769-03B5-28B4E2E5421D}"/>
              </a:ext>
            </a:extLst>
          </p:cNvPr>
          <p:cNvSpPr>
            <a:spLocks noGrp="1"/>
          </p:cNvSpPr>
          <p:nvPr>
            <p:ph type="title"/>
          </p:nvPr>
        </p:nvSpPr>
        <p:spPr/>
        <p:txBody>
          <a:bodyPr/>
          <a:lstStyle/>
          <a:p>
            <a:r>
              <a:rPr lang="fr-FR" b="1" dirty="0"/>
              <a:t>Objectifs pédagogiques</a:t>
            </a:r>
          </a:p>
        </p:txBody>
      </p:sp>
      <p:sp>
        <p:nvSpPr>
          <p:cNvPr id="6" name="Rectangle 3">
            <a:extLst>
              <a:ext uri="{FF2B5EF4-FFF2-40B4-BE49-F238E27FC236}">
                <a16:creationId xmlns:a16="http://schemas.microsoft.com/office/drawing/2014/main" xmlns="" id="{AAAEB1EF-BF95-367B-37EF-A72DB671BDDD}"/>
              </a:ext>
            </a:extLst>
          </p:cNvPr>
          <p:cNvSpPr>
            <a:spLocks noGrp="1" noChangeArrowheads="1"/>
          </p:cNvSpPr>
          <p:nvPr>
            <p:ph idx="1"/>
          </p:nvPr>
        </p:nvSpPr>
        <p:spPr bwMode="auto">
          <a:xfrm>
            <a:off x="1470453" y="1878911"/>
            <a:ext cx="7634159" cy="5078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800" b="0" i="0" u="none" strike="noStrike" cap="none" normalizeH="0" baseline="0" dirty="0">
                <a:ln>
                  <a:noFill/>
                </a:ln>
                <a:solidFill>
                  <a:srgbClr val="000000"/>
                </a:solidFill>
                <a:effectLst/>
                <a:latin typeface="Arial" panose="020B0604020202020204" pitchFamily="34" charset="0"/>
              </a:rPr>
              <a:t>Comprendre les enjeux des IAS en ville et leur impact sur les patients et les professionnels.</a:t>
            </a:r>
          </a:p>
          <a:p>
            <a:pPr marL="0" marR="0" lvl="0" indent="0" algn="l" defTabSz="914400" rtl="0" eaLnBrk="0" fontAlgn="base" latinLnBrk="0" hangingPunct="0">
              <a:lnSpc>
                <a:spcPct val="100000"/>
              </a:lnSpc>
              <a:spcBef>
                <a:spcPct val="0"/>
              </a:spcBef>
              <a:spcAft>
                <a:spcPct val="0"/>
              </a:spcAft>
              <a:buClrTx/>
              <a:buSzTx/>
              <a:buFontTx/>
              <a:buAutoNum type="arabicPeriod"/>
              <a:tabLst/>
            </a:pPr>
            <a:endParaRPr lang="fr-FR" altLang="fr-FR" sz="18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800" b="0" i="0" u="none" strike="noStrike" cap="none" normalizeH="0" baseline="0" dirty="0">
                <a:ln>
                  <a:noFill/>
                </a:ln>
                <a:solidFill>
                  <a:srgbClr val="000000"/>
                </a:solidFill>
                <a:effectLst/>
                <a:latin typeface="Arial" panose="020B0604020202020204" pitchFamily="34" charset="0"/>
              </a:rPr>
              <a:t>Clarifier et identifier les rôles spécifiques de </a:t>
            </a:r>
            <a:r>
              <a:rPr kumimoji="0" lang="fr-FR" altLang="fr-FR" sz="1800" b="1" i="0" u="none" strike="noStrike" cap="none" normalizeH="0" baseline="0" dirty="0">
                <a:ln>
                  <a:noFill/>
                </a:ln>
                <a:solidFill>
                  <a:srgbClr val="000000"/>
                </a:solidFill>
                <a:effectLst/>
                <a:latin typeface="Arial" panose="020B0604020202020204" pitchFamily="34" charset="0"/>
              </a:rPr>
              <a:t>chaque professionnel</a:t>
            </a:r>
            <a:r>
              <a:rPr kumimoji="0" lang="fr-FR" altLang="fr-FR" sz="1800" b="0" i="0" u="none" strike="noStrike" cap="none" normalizeH="0" baseline="0" dirty="0">
                <a:ln>
                  <a:noFill/>
                </a:ln>
                <a:solidFill>
                  <a:srgbClr val="000000"/>
                </a:solidFill>
                <a:effectLst/>
                <a:latin typeface="Arial" panose="020B0604020202020204" pitchFamily="34" charset="0"/>
              </a:rPr>
              <a:t> </a:t>
            </a:r>
            <a:r>
              <a:rPr kumimoji="0" lang="fr-FR" altLang="fr-FR" sz="1800" b="1" i="0" u="none" strike="noStrike" cap="none" normalizeH="0" baseline="0" dirty="0">
                <a:ln>
                  <a:noFill/>
                </a:ln>
                <a:solidFill>
                  <a:srgbClr val="000000"/>
                </a:solidFill>
                <a:effectLst/>
                <a:latin typeface="Arial" panose="020B0604020202020204" pitchFamily="34" charset="0"/>
              </a:rPr>
              <a:t>de santé </a:t>
            </a:r>
            <a:r>
              <a:rPr kumimoji="0" lang="fr-FR" altLang="fr-FR" sz="1800" b="0" i="0" u="none" strike="noStrike" cap="none" normalizeH="0" baseline="0" dirty="0">
                <a:ln>
                  <a:noFill/>
                </a:ln>
                <a:solidFill>
                  <a:srgbClr val="000000"/>
                </a:solidFill>
                <a:effectLst/>
                <a:latin typeface="Arial" panose="020B0604020202020204" pitchFamily="34" charset="0"/>
              </a:rPr>
              <a:t>dans la prévention des IAS.</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endParaRPr lang="fr-FR" altLang="fr-FR" sz="18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800" b="0" i="0" u="none" strike="noStrike" cap="none" normalizeH="0" baseline="0" dirty="0">
                <a:ln>
                  <a:noFill/>
                </a:ln>
                <a:solidFill>
                  <a:srgbClr val="000000"/>
                </a:solidFill>
                <a:effectLst/>
                <a:latin typeface="Arial" panose="020B0604020202020204" pitchFamily="34" charset="0"/>
              </a:rPr>
              <a:t>Appliquer des protocoles d’hygiène adaptés aux actes courants en cabinet, à domicile et en structure.</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lang="fr-FR" altLang="fr-FR" sz="18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endParaRPr kumimoji="0" lang="fr-FR" altLang="fr-FR" sz="18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kumimoji="0" lang="fr-FR" altLang="fr-FR" sz="1800" b="0" i="0" u="none" strike="noStrike" cap="none" normalizeH="0" baseline="0" dirty="0">
                <a:ln>
                  <a:noFill/>
                </a:ln>
                <a:solidFill>
                  <a:srgbClr val="000000"/>
                </a:solidFill>
                <a:effectLst/>
                <a:latin typeface="Arial" panose="020B0604020202020204" pitchFamily="34" charset="0"/>
              </a:rPr>
              <a:t>Renforcer la </a:t>
            </a:r>
            <a:r>
              <a:rPr kumimoji="0" lang="fr-FR" altLang="fr-FR" sz="1800" b="1" i="0" u="none" strike="noStrike" cap="none" normalizeH="0" baseline="0" dirty="0">
                <a:ln>
                  <a:noFill/>
                </a:ln>
                <a:solidFill>
                  <a:srgbClr val="000000"/>
                </a:solidFill>
                <a:effectLst/>
                <a:latin typeface="Arial" panose="020B0604020202020204" pitchFamily="34" charset="0"/>
              </a:rPr>
              <a:t>coordination interdisciplinaire</a:t>
            </a:r>
            <a:r>
              <a:rPr kumimoji="0" lang="fr-FR" altLang="fr-FR" sz="1800" b="0" i="0" u="none" strike="noStrike" cap="none" normalizeH="0" baseline="0" dirty="0">
                <a:ln>
                  <a:noFill/>
                </a:ln>
                <a:solidFill>
                  <a:srgbClr val="000000"/>
                </a:solidFill>
                <a:effectLst/>
                <a:latin typeface="Arial" panose="020B0604020202020204" pitchFamily="34" charset="0"/>
              </a:rPr>
              <a:t> grâce à des études de cas et des outils partagés.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2053" name="Picture 5" descr="HYGIENE DES MAINS Mieux informés, mieux protégés - Centre d'Appui pour la  Prévention des Infections Associées aux Soins">
            <a:extLst>
              <a:ext uri="{FF2B5EF4-FFF2-40B4-BE49-F238E27FC236}">
                <a16:creationId xmlns:a16="http://schemas.microsoft.com/office/drawing/2014/main" xmlns="" id="{9FB41774-8062-7F7B-3408-860F6B95D999}"/>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387" y="1878911"/>
            <a:ext cx="1334530" cy="1885288"/>
          </a:xfrm>
          <a:prstGeom prst="rect">
            <a:avLst/>
          </a:prstGeom>
          <a:noFill/>
          <a:extLst>
            <a:ext uri="{909E8E84-426E-40DD-AFC4-6F175D3DCCD1}">
              <a14:hiddenFill xmlns:a14="http://schemas.microsoft.com/office/drawing/2010/main" xmlns="">
                <a:solidFill>
                  <a:srgbClr val="FFFFFF"/>
                </a:solidFill>
              </a14:hiddenFill>
            </a:ext>
          </a:extLst>
        </p:spPr>
      </p:pic>
      <p:pic>
        <p:nvPicPr>
          <p:cNvPr id="2055" name="Picture 7" descr="Prolongation de la stratégie nationale jusqu'en 2027 - Répia">
            <a:extLst>
              <a:ext uri="{FF2B5EF4-FFF2-40B4-BE49-F238E27FC236}">
                <a16:creationId xmlns:a16="http://schemas.microsoft.com/office/drawing/2014/main" xmlns="" id="{9DCEF889-D3DF-AB2A-BD4B-C733AA90396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943262" y="12535"/>
            <a:ext cx="3200738" cy="1792414"/>
          </a:xfrm>
          <a:prstGeom prst="rect">
            <a:avLst/>
          </a:prstGeom>
          <a:noFill/>
          <a:extLst>
            <a:ext uri="{909E8E84-426E-40DD-AFC4-6F175D3DCCD1}">
              <a14:hiddenFill xmlns:a14="http://schemas.microsoft.com/office/drawing/2010/main" xmlns="">
                <a:solidFill>
                  <a:srgbClr val="FFFFFF"/>
                </a:solidFill>
              </a14:hiddenFill>
            </a:ext>
          </a:extLst>
        </p:spPr>
      </p:pic>
      <p:pic>
        <p:nvPicPr>
          <p:cNvPr id="2057" name="Picture 9" descr="Panneau d'information vertical cabinet médical - Virages">
            <a:extLst>
              <a:ext uri="{FF2B5EF4-FFF2-40B4-BE49-F238E27FC236}">
                <a16:creationId xmlns:a16="http://schemas.microsoft.com/office/drawing/2014/main" xmlns="" id="{CE2A0BA5-8C86-8B3D-AA39-1F5EB42ED473}"/>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93075" y="4893276"/>
            <a:ext cx="1643448" cy="16434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632502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0198A74A-2A5B-6043-DF8C-56499FC5077F}"/>
              </a:ext>
            </a:extLst>
          </p:cNvPr>
          <p:cNvGraphicFramePr>
            <a:graphicFrameLocks noGrp="1"/>
          </p:cNvGraphicFramePr>
          <p:nvPr>
            <p:ph idx="1"/>
            <p:extLst>
              <p:ext uri="{D42A27DB-BD31-4B8C-83A1-F6EECF244321}">
                <p14:modId xmlns:p14="http://schemas.microsoft.com/office/powerpoint/2010/main" xmlns="" val="120454014"/>
              </p:ext>
            </p:extLst>
          </p:nvPr>
        </p:nvGraphicFramePr>
        <p:xfrm>
          <a:off x="483042" y="2615979"/>
          <a:ext cx="8195871"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re 2">
            <a:extLst>
              <a:ext uri="{FF2B5EF4-FFF2-40B4-BE49-F238E27FC236}">
                <a16:creationId xmlns:a16="http://schemas.microsoft.com/office/drawing/2014/main" xmlns="" id="{80CB03C5-671C-6BAD-E059-F759B89A039F}"/>
              </a:ext>
            </a:extLst>
          </p:cNvPr>
          <p:cNvSpPr>
            <a:spLocks noGrp="1"/>
          </p:cNvSpPr>
          <p:nvPr>
            <p:ph type="title"/>
          </p:nvPr>
        </p:nvSpPr>
        <p:spPr>
          <a:xfrm>
            <a:off x="130387" y="1399189"/>
            <a:ext cx="8195870" cy="1576446"/>
          </a:xfrm>
        </p:spPr>
        <p:txBody>
          <a:bodyPr vert="horz" lIns="91440" tIns="45720" rIns="91440" bIns="45720" rtlCol="0" anchor="ctr">
            <a:normAutofit/>
          </a:bodyPr>
          <a:lstStyle/>
          <a:p>
            <a:r>
              <a:rPr lang="en-US" sz="3500" b="1" i="0" u="none" strike="noStrike" kern="1200" dirty="0" err="1">
                <a:effectLst/>
                <a:latin typeface="+mj-lt"/>
                <a:ea typeface="+mj-ea"/>
                <a:cs typeface="+mj-cs"/>
              </a:rPr>
              <a:t>Stratégies</a:t>
            </a:r>
            <a:r>
              <a:rPr lang="en-US" sz="3500" b="1" i="0" u="none" strike="noStrike" kern="1200" dirty="0">
                <a:effectLst/>
                <a:latin typeface="+mj-lt"/>
                <a:ea typeface="+mj-ea"/>
                <a:cs typeface="+mj-cs"/>
              </a:rPr>
              <a:t> pour limiter </a:t>
            </a:r>
            <a:r>
              <a:rPr lang="en-US" sz="3500" b="1" i="0" u="none" strike="noStrike" kern="1200" dirty="0" err="1">
                <a:effectLst/>
                <a:latin typeface="+mj-lt"/>
                <a:ea typeface="+mj-ea"/>
                <a:cs typeface="+mj-cs"/>
              </a:rPr>
              <a:t>l’usage</a:t>
            </a:r>
            <a:r>
              <a:rPr lang="en-US" sz="3500" b="1" i="0" u="none" strike="noStrike" kern="1200" dirty="0">
                <a:effectLst/>
                <a:latin typeface="+mj-lt"/>
                <a:ea typeface="+mj-ea"/>
                <a:cs typeface="+mj-cs"/>
              </a:rPr>
              <a:t> </a:t>
            </a:r>
            <a:r>
              <a:rPr lang="en-US" sz="3500" b="1" i="0" u="none" strike="noStrike" kern="1200" dirty="0" err="1">
                <a:effectLst/>
                <a:latin typeface="+mj-lt"/>
                <a:ea typeface="+mj-ea"/>
                <a:cs typeface="+mj-cs"/>
              </a:rPr>
              <a:t>inapproprié</a:t>
            </a:r>
            <a:endParaRPr lang="en-US" sz="3500" b="1" kern="1200" dirty="0">
              <a:latin typeface="+mj-lt"/>
              <a:ea typeface="+mj-ea"/>
              <a:cs typeface="+mj-cs"/>
            </a:endParaRPr>
          </a:p>
        </p:txBody>
      </p:sp>
      <p:sp>
        <p:nvSpPr>
          <p:cNvPr id="4" name="Espace réservé du numéro de diapositive 3">
            <a:extLst>
              <a:ext uri="{FF2B5EF4-FFF2-40B4-BE49-F238E27FC236}">
                <a16:creationId xmlns:a16="http://schemas.microsoft.com/office/drawing/2014/main" xmlns="" id="{FD92CC09-4944-6B73-0611-B4E9D4E8E278}"/>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60</a:t>
            </a:fld>
            <a:endParaRPr lang="fr-FR"/>
          </a:p>
        </p:txBody>
      </p:sp>
    </p:spTree>
    <p:extLst>
      <p:ext uri="{BB962C8B-B14F-4D97-AF65-F5344CB8AC3E}">
        <p14:creationId xmlns:p14="http://schemas.microsoft.com/office/powerpoint/2010/main" xmlns="" val="10187442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Espace réservé du contenu 8">
            <a:extLst>
              <a:ext uri="{FF2B5EF4-FFF2-40B4-BE49-F238E27FC236}">
                <a16:creationId xmlns:a16="http://schemas.microsoft.com/office/drawing/2014/main" xmlns="" id="{4A554C7A-0568-BD20-8B7F-7A627F5D7CD4}"/>
              </a:ext>
            </a:extLst>
          </p:cNvPr>
          <p:cNvPicPr>
            <a:picLocks noGrp="1" noChangeAspect="1"/>
          </p:cNvPicPr>
          <p:nvPr>
            <p:ph idx="1"/>
          </p:nvPr>
        </p:nvPicPr>
        <p:blipFill>
          <a:blip r:embed="rId2"/>
          <a:stretch>
            <a:fillRect/>
          </a:stretch>
        </p:blipFill>
        <p:spPr>
          <a:xfrm>
            <a:off x="3376821" y="1396758"/>
            <a:ext cx="5419311" cy="4064483"/>
          </a:xfrm>
          <a:prstGeom prst="rect">
            <a:avLst/>
          </a:prstGeom>
        </p:spPr>
      </p:pic>
      <p:sp>
        <p:nvSpPr>
          <p:cNvPr id="3" name="Titre 2">
            <a:extLst>
              <a:ext uri="{FF2B5EF4-FFF2-40B4-BE49-F238E27FC236}">
                <a16:creationId xmlns:a16="http://schemas.microsoft.com/office/drawing/2014/main" xmlns="" id="{9E76762A-7ACF-ACF6-0F40-E2D42E51FDDF}"/>
              </a:ext>
            </a:extLst>
          </p:cNvPr>
          <p:cNvSpPr>
            <a:spLocks noGrp="1"/>
          </p:cNvSpPr>
          <p:nvPr>
            <p:ph type="title"/>
          </p:nvPr>
        </p:nvSpPr>
        <p:spPr>
          <a:xfrm>
            <a:off x="0" y="2767106"/>
            <a:ext cx="3376821" cy="3071906"/>
          </a:xfrm>
        </p:spPr>
        <p:txBody>
          <a:bodyPr vert="horz" lIns="91440" tIns="45720" rIns="91440" bIns="45720" rtlCol="0" anchor="t">
            <a:normAutofit/>
          </a:bodyPr>
          <a:lstStyle/>
          <a:p>
            <a:pPr algn="ctr"/>
            <a:r>
              <a:rPr lang="en-US" sz="2500" b="1" kern="1200" dirty="0">
                <a:latin typeface="+mj-lt"/>
                <a:ea typeface="+mj-ea"/>
                <a:cs typeface="+mj-cs"/>
              </a:rPr>
              <a:t>Le bon usage des </a:t>
            </a:r>
            <a:r>
              <a:rPr lang="en-US" sz="2500" b="1" kern="1200" dirty="0" err="1">
                <a:latin typeface="+mj-lt"/>
                <a:ea typeface="+mj-ea"/>
                <a:cs typeface="+mj-cs"/>
              </a:rPr>
              <a:t>antibiotiques</a:t>
            </a:r>
            <a:r>
              <a:rPr lang="en-US" sz="2500" b="1" kern="1200" dirty="0">
                <a:latin typeface="+mj-lt"/>
                <a:ea typeface="+mj-ea"/>
                <a:cs typeface="+mj-cs"/>
              </a:rPr>
              <a:t> </a:t>
            </a:r>
            <a:r>
              <a:rPr lang="en-US" sz="2500" b="1" kern="1200" dirty="0" err="1">
                <a:latin typeface="+mj-lt"/>
                <a:ea typeface="+mj-ea"/>
                <a:cs typeface="+mj-cs"/>
              </a:rPr>
              <a:t>limite</a:t>
            </a:r>
            <a:r>
              <a:rPr lang="en-US" sz="2500" b="1" kern="1200" dirty="0">
                <a:latin typeface="+mj-lt"/>
                <a:ea typeface="+mj-ea"/>
                <a:cs typeface="+mj-cs"/>
              </a:rPr>
              <a:t> </a:t>
            </a:r>
            <a:r>
              <a:rPr lang="en-US" sz="2500" b="1" kern="1200" dirty="0" err="1">
                <a:latin typeface="+mj-lt"/>
                <a:ea typeface="+mj-ea"/>
                <a:cs typeface="+mj-cs"/>
              </a:rPr>
              <a:t>l’extension</a:t>
            </a:r>
            <a:r>
              <a:rPr lang="en-US" sz="2500" b="1" kern="1200" dirty="0">
                <a:latin typeface="+mj-lt"/>
                <a:ea typeface="+mj-ea"/>
                <a:cs typeface="+mj-cs"/>
              </a:rPr>
              <a:t> des </a:t>
            </a:r>
            <a:r>
              <a:rPr lang="en-US" sz="2500" b="1" kern="1200" dirty="0" err="1">
                <a:latin typeface="+mj-lt"/>
                <a:ea typeface="+mj-ea"/>
                <a:cs typeface="+mj-cs"/>
              </a:rPr>
              <a:t>résistances</a:t>
            </a:r>
            <a:r>
              <a:rPr lang="en-US" sz="2500" b="1" kern="1200" dirty="0">
                <a:latin typeface="+mj-lt"/>
                <a:ea typeface="+mj-ea"/>
                <a:cs typeface="+mj-cs"/>
              </a:rPr>
              <a:t> </a:t>
            </a:r>
            <a:r>
              <a:rPr lang="en-US" sz="2500" b="1" kern="1200" dirty="0" err="1">
                <a:latin typeface="+mj-lt"/>
                <a:ea typeface="+mj-ea"/>
                <a:cs typeface="+mj-cs"/>
              </a:rPr>
              <a:t>bactériennes</a:t>
            </a:r>
            <a:r>
              <a:rPr lang="en-US" sz="2500" b="1" kern="1200" dirty="0">
                <a:latin typeface="+mj-lt"/>
                <a:ea typeface="+mj-ea"/>
                <a:cs typeface="+mj-cs"/>
              </a:rPr>
              <a:t> +++</a:t>
            </a:r>
          </a:p>
        </p:txBody>
      </p:sp>
      <p:sp>
        <p:nvSpPr>
          <p:cNvPr id="4" name="Espace réservé du pied de page 3">
            <a:extLst>
              <a:ext uri="{FF2B5EF4-FFF2-40B4-BE49-F238E27FC236}">
                <a16:creationId xmlns:a16="http://schemas.microsoft.com/office/drawing/2014/main" xmlns="" id="{E25BA7F3-FAC5-B64C-1BC4-03F2D223D899}"/>
              </a:ext>
            </a:extLst>
          </p:cNvPr>
          <p:cNvSpPr>
            <a:spLocks noGrp="1"/>
          </p:cNvSpPr>
          <p:nvPr>
            <p:ph type="ftr" sz="quarter" idx="10"/>
          </p:nvPr>
        </p:nvSpPr>
        <p:spPr/>
        <p:txBody>
          <a:bodyPr/>
          <a:lstStyle/>
          <a:p>
            <a:pPr>
              <a:spcAft>
                <a:spcPts val="600"/>
              </a:spcAft>
              <a:defRPr/>
            </a:pPr>
            <a:r>
              <a:rPr lang="fr-FR"/>
              <a:t>Une force pour le territoire</a:t>
            </a:r>
          </a:p>
        </p:txBody>
      </p:sp>
      <p:sp>
        <p:nvSpPr>
          <p:cNvPr id="5" name="Espace réservé du numéro de diapositive 4">
            <a:extLst>
              <a:ext uri="{FF2B5EF4-FFF2-40B4-BE49-F238E27FC236}">
                <a16:creationId xmlns:a16="http://schemas.microsoft.com/office/drawing/2014/main" xmlns="" id="{41604A3D-AF51-8BCC-F289-1AF2F6EF5847}"/>
              </a:ext>
            </a:extLst>
          </p:cNvPr>
          <p:cNvSpPr>
            <a:spLocks noGrp="1"/>
          </p:cNvSpPr>
          <p:nvPr>
            <p:ph type="sldNum" sz="quarter" idx="11"/>
          </p:nvPr>
        </p:nvSpPr>
        <p:spPr/>
        <p:txBody>
          <a:bodyPr/>
          <a:lstStyle/>
          <a:p>
            <a:pPr>
              <a:spcAft>
                <a:spcPts val="600"/>
              </a:spcAft>
              <a:defRPr/>
            </a:pPr>
            <a:fld id="{1105F73E-D302-7A49-9D49-5CFFB39DEAD8}" type="slidenum">
              <a:rPr lang="fr-FR" smtClean="0"/>
              <a:pPr>
                <a:spcAft>
                  <a:spcPts val="600"/>
                </a:spcAft>
                <a:defRPr/>
              </a:pPr>
              <a:t>61</a:t>
            </a:fld>
            <a:endParaRPr lang="fr-FR"/>
          </a:p>
        </p:txBody>
      </p:sp>
    </p:spTree>
    <p:extLst>
      <p:ext uri="{BB962C8B-B14F-4D97-AF65-F5344CB8AC3E}">
        <p14:creationId xmlns:p14="http://schemas.microsoft.com/office/powerpoint/2010/main" xmlns="" val="36566169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Espace réservé du contenu 1">
            <a:extLst>
              <a:ext uri="{FF2B5EF4-FFF2-40B4-BE49-F238E27FC236}">
                <a16:creationId xmlns:a16="http://schemas.microsoft.com/office/drawing/2014/main" xmlns="" id="{CF0C5FEA-D145-EA9A-398A-B665AA0E8224}"/>
              </a:ext>
            </a:extLst>
          </p:cNvPr>
          <p:cNvGraphicFramePr>
            <a:graphicFrameLocks noGrp="1"/>
          </p:cNvGraphicFramePr>
          <p:nvPr>
            <p:ph idx="1"/>
            <p:extLst>
              <p:ext uri="{D42A27DB-BD31-4B8C-83A1-F6EECF244321}">
                <p14:modId xmlns:p14="http://schemas.microsoft.com/office/powerpoint/2010/main" xmlns="" val="1986811488"/>
              </p:ext>
            </p:extLst>
          </p:nvPr>
        </p:nvGraphicFramePr>
        <p:xfrm>
          <a:off x="628650" y="994060"/>
          <a:ext cx="7886700" cy="50578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4C4C5EC4-475B-DCE5-DADE-EEE5BD4D2891}"/>
              </a:ext>
            </a:extLst>
          </p:cNvPr>
          <p:cNvSpPr>
            <a:spLocks noGrp="1"/>
          </p:cNvSpPr>
          <p:nvPr>
            <p:ph type="sldNum" sz="quarter" idx="11"/>
          </p:nvPr>
        </p:nvSpPr>
        <p:spPr/>
        <p:txBody>
          <a:bodyPr/>
          <a:lstStyle/>
          <a:p>
            <a:pPr>
              <a:defRPr/>
            </a:pPr>
            <a:fld id="{1105F73E-D302-7A49-9D49-5CFFB39DEAD8}" type="slidenum">
              <a:rPr lang="fr-FR" smtClean="0"/>
              <a:pPr>
                <a:defRPr/>
              </a:pPr>
              <a:t>62</a:t>
            </a:fld>
            <a:endParaRPr lang="fr-FR" dirty="0"/>
          </a:p>
        </p:txBody>
      </p:sp>
    </p:spTree>
    <p:extLst>
      <p:ext uri="{BB962C8B-B14F-4D97-AF65-F5344CB8AC3E}">
        <p14:creationId xmlns:p14="http://schemas.microsoft.com/office/powerpoint/2010/main" xmlns="" val="32789461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1">
            <a:extLst>
              <a:ext uri="{FF2B5EF4-FFF2-40B4-BE49-F238E27FC236}">
                <a16:creationId xmlns:a16="http://schemas.microsoft.com/office/drawing/2014/main" xmlns="" id="{86F1BC74-CB49-D522-0733-DC8EDE618112}"/>
              </a:ext>
            </a:extLst>
          </p:cNvPr>
          <p:cNvGraphicFramePr>
            <a:graphicFrameLocks noGrp="1"/>
          </p:cNvGraphicFramePr>
          <p:nvPr>
            <p:ph idx="1"/>
            <p:extLst>
              <p:ext uri="{D42A27DB-BD31-4B8C-83A1-F6EECF244321}">
                <p14:modId xmlns:p14="http://schemas.microsoft.com/office/powerpoint/2010/main" xmlns="" val="1391406081"/>
              </p:ext>
            </p:extLst>
          </p:nvPr>
        </p:nvGraphicFramePr>
        <p:xfrm>
          <a:off x="336883" y="1090312"/>
          <a:ext cx="8482263" cy="50698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xmlns="" id="{323D7B69-5610-CAF8-9F4F-99D1F57C7BEA}"/>
              </a:ext>
            </a:extLst>
          </p:cNvPr>
          <p:cNvSpPr>
            <a:spLocks noGrp="1"/>
          </p:cNvSpPr>
          <p:nvPr>
            <p:ph type="sldNum" sz="quarter" idx="11"/>
          </p:nvPr>
        </p:nvSpPr>
        <p:spPr/>
        <p:txBody>
          <a:bodyPr/>
          <a:lstStyle/>
          <a:p>
            <a:pPr>
              <a:defRPr/>
            </a:pPr>
            <a:fld id="{1105F73E-D302-7A49-9D49-5CFFB39DEAD8}" type="slidenum">
              <a:rPr lang="fr-FR" smtClean="0"/>
              <a:pPr>
                <a:defRPr/>
              </a:pPr>
              <a:t>63</a:t>
            </a:fld>
            <a:endParaRPr lang="fr-FR" dirty="0"/>
          </a:p>
        </p:txBody>
      </p:sp>
      <p:pic>
        <p:nvPicPr>
          <p:cNvPr id="3" name="Image 2">
            <a:extLst>
              <a:ext uri="{FF2B5EF4-FFF2-40B4-BE49-F238E27FC236}">
                <a16:creationId xmlns:a16="http://schemas.microsoft.com/office/drawing/2014/main" xmlns="" id="{CE3B84AA-D75D-0CAD-656C-2896D96C1DB2}"/>
              </a:ext>
            </a:extLst>
          </p:cNvPr>
          <p:cNvPicPr>
            <a:picLocks noChangeAspect="1"/>
          </p:cNvPicPr>
          <p:nvPr/>
        </p:nvPicPr>
        <p:blipFill>
          <a:blip r:embed="rId7"/>
          <a:stretch>
            <a:fillRect/>
          </a:stretch>
        </p:blipFill>
        <p:spPr>
          <a:xfrm>
            <a:off x="5455690" y="461665"/>
            <a:ext cx="3351427" cy="2513570"/>
          </a:xfrm>
          <a:prstGeom prst="rect">
            <a:avLst/>
          </a:prstGeom>
        </p:spPr>
      </p:pic>
      <p:sp>
        <p:nvSpPr>
          <p:cNvPr id="7" name="Rectangle 3">
            <a:extLst>
              <a:ext uri="{FF2B5EF4-FFF2-40B4-BE49-F238E27FC236}">
                <a16:creationId xmlns:a16="http://schemas.microsoft.com/office/drawing/2014/main" xmlns="" id="{F23D2393-9365-01C9-BB95-73EC1BE14FD1}"/>
              </a:ext>
            </a:extLst>
          </p:cNvPr>
          <p:cNvSpPr>
            <a:spLocks noChangeArrowheads="1"/>
          </p:cNvSpPr>
          <p:nvPr/>
        </p:nvSpPr>
        <p:spPr bwMode="auto">
          <a:xfrm>
            <a:off x="336883" y="630880"/>
            <a:ext cx="775167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400" b="1" i="1" u="none" strike="noStrike" cap="none" normalizeH="0" baseline="0" dirty="0">
                <a:ln>
                  <a:noFill/>
                </a:ln>
                <a:solidFill>
                  <a:srgbClr val="000000"/>
                </a:solidFill>
                <a:effectLst/>
                <a:latin typeface="Arial" panose="020B0604020202020204" pitchFamily="34" charset="0"/>
              </a:rPr>
              <a:t>Ensemble, préservons l’efficacité des antibiotiques </a:t>
            </a:r>
            <a:endParaRPr kumimoji="0" lang="fr-FR" altLang="fr-FR" sz="24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26577656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9BD51CD4-DD8D-99BD-6C4D-E597DEC3EBFD}"/>
              </a:ext>
            </a:extLst>
          </p:cNvPr>
          <p:cNvSpPr>
            <a:spLocks noGrp="1"/>
          </p:cNvSpPr>
          <p:nvPr>
            <p:ph idx="1"/>
          </p:nvPr>
        </p:nvSpPr>
        <p:spPr/>
        <p:txBody>
          <a:bodyPr/>
          <a:lstStyle/>
          <a:p>
            <a:r>
              <a:rPr lang="fr-FR" dirty="0"/>
              <a:t>Référentiels et Messages-clés</a:t>
            </a:r>
          </a:p>
        </p:txBody>
      </p:sp>
      <p:sp>
        <p:nvSpPr>
          <p:cNvPr id="3" name="Titre 2">
            <a:extLst>
              <a:ext uri="{FF2B5EF4-FFF2-40B4-BE49-F238E27FC236}">
                <a16:creationId xmlns:a16="http://schemas.microsoft.com/office/drawing/2014/main" xmlns="" id="{9795E02A-12EA-064E-77C0-A6BF87D75BEC}"/>
              </a:ext>
            </a:extLst>
          </p:cNvPr>
          <p:cNvSpPr>
            <a:spLocks noGrp="1"/>
          </p:cNvSpPr>
          <p:nvPr>
            <p:ph type="title"/>
          </p:nvPr>
        </p:nvSpPr>
        <p:spPr/>
        <p:txBody>
          <a:bodyPr/>
          <a:lstStyle/>
          <a:p>
            <a:r>
              <a:rPr lang="fr-FR" b="1" dirty="0"/>
              <a:t>5 mn</a:t>
            </a:r>
          </a:p>
        </p:txBody>
      </p:sp>
      <p:sp>
        <p:nvSpPr>
          <p:cNvPr id="4" name="Espace réservé du numéro de diapositive 3">
            <a:extLst>
              <a:ext uri="{FF2B5EF4-FFF2-40B4-BE49-F238E27FC236}">
                <a16:creationId xmlns:a16="http://schemas.microsoft.com/office/drawing/2014/main" xmlns="" id="{57A5A098-36EA-EBFA-4BC5-4F2270AB9350}"/>
              </a:ext>
            </a:extLst>
          </p:cNvPr>
          <p:cNvSpPr>
            <a:spLocks noGrp="1"/>
          </p:cNvSpPr>
          <p:nvPr>
            <p:ph type="sldNum" sz="quarter" idx="11"/>
          </p:nvPr>
        </p:nvSpPr>
        <p:spPr/>
        <p:txBody>
          <a:bodyPr/>
          <a:lstStyle/>
          <a:p>
            <a:pPr>
              <a:defRPr/>
            </a:pPr>
            <a:fld id="{1105F73E-D302-7A49-9D49-5CFFB39DEAD8}" type="slidenum">
              <a:rPr lang="fr-FR" smtClean="0"/>
              <a:pPr>
                <a:defRPr/>
              </a:pPr>
              <a:t>64</a:t>
            </a:fld>
            <a:endParaRPr lang="fr-FR" dirty="0"/>
          </a:p>
        </p:txBody>
      </p:sp>
    </p:spTree>
    <p:extLst>
      <p:ext uri="{BB962C8B-B14F-4D97-AF65-F5344CB8AC3E}">
        <p14:creationId xmlns:p14="http://schemas.microsoft.com/office/powerpoint/2010/main" xmlns="" val="27142607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505305" y="2759383"/>
            <a:ext cx="2171679" cy="2834223"/>
          </a:xfrm>
        </p:spPr>
        <p:txBody>
          <a:bodyPr vert="horz" lIns="91440" tIns="45720" rIns="91440" bIns="45720" rtlCol="0" anchor="t">
            <a:normAutofit/>
          </a:bodyPr>
          <a:lstStyle/>
          <a:p>
            <a:r>
              <a:rPr lang="en-US" sz="1900" dirty="0">
                <a:solidFill>
                  <a:srgbClr val="FFFFFF"/>
                </a:solidFill>
                <a:latin typeface="+mj-lt"/>
              </a:rPr>
              <a:t>12. </a:t>
            </a:r>
            <a:r>
              <a:rPr lang="en-US" sz="1900">
                <a:solidFill>
                  <a:srgbClr val="FFFFFF"/>
                </a:solidFill>
                <a:latin typeface="+mj-lt"/>
              </a:rPr>
              <a:t>Recommandations</a:t>
            </a:r>
            <a:r>
              <a:rPr lang="en-US" sz="1900" dirty="0">
                <a:solidFill>
                  <a:srgbClr val="FFFFFF"/>
                </a:solidFill>
                <a:latin typeface="+mj-lt"/>
              </a:rPr>
              <a:t>, </a:t>
            </a:r>
            <a:r>
              <a:rPr lang="en-US" sz="1900">
                <a:solidFill>
                  <a:srgbClr val="FFFFFF"/>
                </a:solidFill>
                <a:latin typeface="+mj-lt"/>
              </a:rPr>
              <a:t>littérature</a:t>
            </a:r>
            <a:r>
              <a:rPr lang="en-US" sz="1900" dirty="0">
                <a:solidFill>
                  <a:srgbClr val="FFFFFF"/>
                </a:solidFill>
                <a:latin typeface="+mj-lt"/>
              </a:rPr>
              <a:t>:  </a:t>
            </a:r>
            <a:br>
              <a:rPr lang="en-US" sz="1900" dirty="0">
                <a:solidFill>
                  <a:srgbClr val="FFFFFF"/>
                </a:solidFill>
                <a:latin typeface="+mj-lt"/>
              </a:rPr>
            </a:br>
            <a:r>
              <a:rPr lang="en-US" sz="1900" dirty="0">
                <a:solidFill>
                  <a:srgbClr val="FFFFFF"/>
                </a:solidFill>
                <a:latin typeface="+mj-lt"/>
              </a:rPr>
              <a:t>de la </a:t>
            </a:r>
            <a:r>
              <a:rPr lang="en-US" sz="1900">
                <a:solidFill>
                  <a:srgbClr val="FFFFFF"/>
                </a:solidFill>
                <a:latin typeface="+mj-lt"/>
              </a:rPr>
              <a:t>théorie</a:t>
            </a:r>
            <a:r>
              <a:rPr lang="en-US" sz="1900" dirty="0">
                <a:solidFill>
                  <a:srgbClr val="FFFFFF"/>
                </a:solidFill>
                <a:latin typeface="+mj-lt"/>
              </a:rPr>
              <a:t> à la pratique</a:t>
            </a:r>
            <a:br>
              <a:rPr lang="en-US" sz="1900" dirty="0">
                <a:solidFill>
                  <a:srgbClr val="FFFFFF"/>
                </a:solidFill>
                <a:latin typeface="+mj-lt"/>
              </a:rPr>
            </a:br>
            <a:endParaRPr lang="en-US" sz="1900" dirty="0">
              <a:solidFill>
                <a:srgbClr val="FFFFFF"/>
              </a:solidFill>
              <a:latin typeface="+mj-lt"/>
            </a:endParaRPr>
          </a:p>
        </p:txBody>
      </p:sp>
      <p:pic>
        <p:nvPicPr>
          <p:cNvPr id="9" name="Image 8" descr="Une image contenant texte&#10;&#10;Description générée automatiquement">
            <a:extLst>
              <a:ext uri="{FF2B5EF4-FFF2-40B4-BE49-F238E27FC236}">
                <a16:creationId xmlns:a16="http://schemas.microsoft.com/office/drawing/2014/main" xmlns="" id="{B13C3B66-DC17-7F45-82CB-80FB957EB0F5}"/>
              </a:ext>
            </a:extLst>
          </p:cNvPr>
          <p:cNvPicPr>
            <a:picLocks noChangeAspect="1"/>
          </p:cNvPicPr>
          <p:nvPr/>
        </p:nvPicPr>
        <p:blipFill>
          <a:blip r:embed="rId3"/>
          <a:stretch>
            <a:fillRect/>
          </a:stretch>
        </p:blipFill>
        <p:spPr>
          <a:xfrm>
            <a:off x="5843" y="613988"/>
            <a:ext cx="2544443" cy="3032229"/>
          </a:xfrm>
          <a:prstGeom prst="rect">
            <a:avLst/>
          </a:prstGeom>
        </p:spPr>
      </p:pic>
      <p:pic>
        <p:nvPicPr>
          <p:cNvPr id="7" name="Image 6">
            <a:extLst>
              <a:ext uri="{FF2B5EF4-FFF2-40B4-BE49-F238E27FC236}">
                <a16:creationId xmlns:a16="http://schemas.microsoft.com/office/drawing/2014/main" xmlns="" id="{4B220611-BA02-9143-A5DB-59411C08C772}"/>
              </a:ext>
            </a:extLst>
          </p:cNvPr>
          <p:cNvPicPr>
            <a:picLocks noChangeAspect="1"/>
          </p:cNvPicPr>
          <p:nvPr/>
        </p:nvPicPr>
        <p:blipFill>
          <a:blip r:embed="rId4"/>
          <a:stretch>
            <a:fillRect/>
          </a:stretch>
        </p:blipFill>
        <p:spPr>
          <a:xfrm>
            <a:off x="6686257" y="132528"/>
            <a:ext cx="2291047" cy="3296472"/>
          </a:xfrm>
          <a:prstGeom prst="rect">
            <a:avLst/>
          </a:prstGeom>
        </p:spPr>
      </p:pic>
      <p:pic>
        <p:nvPicPr>
          <p:cNvPr id="4" name="Espace réservé du contenu 3" descr="Capture d’écran"/>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502070" y="4910611"/>
            <a:ext cx="4057060" cy="1947389"/>
          </a:xfrm>
          <a:prstGeom prst="rect">
            <a:avLst/>
          </a:prstGeom>
        </p:spPr>
      </p:pic>
      <p:pic>
        <p:nvPicPr>
          <p:cNvPr id="5" name="Image 4" descr="Capture d’écran"/>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188988" y="4176494"/>
            <a:ext cx="2878468" cy="2446697"/>
          </a:xfrm>
          <a:prstGeom prst="rect">
            <a:avLst/>
          </a:prstGeom>
        </p:spPr>
      </p:pic>
      <p:sp>
        <p:nvSpPr>
          <p:cNvPr id="3" name="ZoneTexte 2">
            <a:extLst>
              <a:ext uri="{FF2B5EF4-FFF2-40B4-BE49-F238E27FC236}">
                <a16:creationId xmlns:a16="http://schemas.microsoft.com/office/drawing/2014/main" xmlns="" id="{FDEA007F-F785-7BAD-A43F-81C435027C10}"/>
              </a:ext>
            </a:extLst>
          </p:cNvPr>
          <p:cNvSpPr txBox="1"/>
          <p:nvPr/>
        </p:nvSpPr>
        <p:spPr>
          <a:xfrm>
            <a:off x="505305" y="251177"/>
            <a:ext cx="3036409" cy="461665"/>
          </a:xfrm>
          <a:prstGeom prst="rect">
            <a:avLst/>
          </a:prstGeom>
          <a:noFill/>
        </p:spPr>
        <p:txBody>
          <a:bodyPr wrap="none" rtlCol="0">
            <a:spAutoFit/>
          </a:bodyPr>
          <a:lstStyle/>
          <a:p>
            <a:r>
              <a:rPr lang="fr-FR" sz="2400" b="1" dirty="0"/>
              <a:t>Référentiels métiers</a:t>
            </a:r>
          </a:p>
        </p:txBody>
      </p:sp>
      <p:pic>
        <p:nvPicPr>
          <p:cNvPr id="8" name="Image 7" descr="Une image contenant texte, capture d’écran, soins de santé&#10;&#10;Le contenu généré par l’IA peut être incorrect.">
            <a:extLst>
              <a:ext uri="{FF2B5EF4-FFF2-40B4-BE49-F238E27FC236}">
                <a16:creationId xmlns:a16="http://schemas.microsoft.com/office/drawing/2014/main" xmlns="" id="{069AE2DB-AA8C-21F3-BD5B-7353BCBE1A36}"/>
              </a:ext>
            </a:extLst>
          </p:cNvPr>
          <p:cNvPicPr>
            <a:picLocks noChangeAspect="1"/>
          </p:cNvPicPr>
          <p:nvPr/>
        </p:nvPicPr>
        <p:blipFill>
          <a:blip r:embed="rId7"/>
          <a:stretch>
            <a:fillRect/>
          </a:stretch>
        </p:blipFill>
        <p:spPr>
          <a:xfrm>
            <a:off x="2724015" y="1106621"/>
            <a:ext cx="3661814" cy="2693967"/>
          </a:xfrm>
          <a:prstGeom prst="rect">
            <a:avLst/>
          </a:prstGeom>
        </p:spPr>
      </p:pic>
      <p:pic>
        <p:nvPicPr>
          <p:cNvPr id="10" name="Image 9" descr="Une image contenant Police, texte, Graphique, logo&#10;&#10;Le contenu généré par l’IA peut être incorrect.">
            <a:extLst>
              <a:ext uri="{FF2B5EF4-FFF2-40B4-BE49-F238E27FC236}">
                <a16:creationId xmlns:a16="http://schemas.microsoft.com/office/drawing/2014/main" xmlns="" id="{EADE12E1-9780-4242-3ACE-DB69B699A68D}"/>
              </a:ext>
            </a:extLst>
          </p:cNvPr>
          <p:cNvPicPr>
            <a:picLocks noChangeAspect="1"/>
          </p:cNvPicPr>
          <p:nvPr/>
        </p:nvPicPr>
        <p:blipFill>
          <a:blip r:embed="rId8"/>
          <a:stretch>
            <a:fillRect/>
          </a:stretch>
        </p:blipFill>
        <p:spPr>
          <a:xfrm>
            <a:off x="3447673" y="3793028"/>
            <a:ext cx="2717800" cy="1143000"/>
          </a:xfrm>
          <a:prstGeom prst="rect">
            <a:avLst/>
          </a:prstGeom>
        </p:spPr>
      </p:pic>
      <p:pic>
        <p:nvPicPr>
          <p:cNvPr id="12" name="Image 11" descr="Une image contenant texte, Police, Graphique, capture d’écran&#10;&#10;Le contenu généré par l’IA peut être incorrect.">
            <a:extLst>
              <a:ext uri="{FF2B5EF4-FFF2-40B4-BE49-F238E27FC236}">
                <a16:creationId xmlns:a16="http://schemas.microsoft.com/office/drawing/2014/main" xmlns="" id="{7F789817-CB64-CA46-06A7-DC3BE71FECF2}"/>
              </a:ext>
            </a:extLst>
          </p:cNvPr>
          <p:cNvPicPr>
            <a:picLocks noChangeAspect="1"/>
          </p:cNvPicPr>
          <p:nvPr/>
        </p:nvPicPr>
        <p:blipFill>
          <a:blip r:embed="rId9"/>
          <a:stretch>
            <a:fillRect/>
          </a:stretch>
        </p:blipFill>
        <p:spPr>
          <a:xfrm>
            <a:off x="0" y="3887261"/>
            <a:ext cx="3227317" cy="1288605"/>
          </a:xfrm>
          <a:prstGeom prst="rect">
            <a:avLst/>
          </a:prstGeom>
        </p:spPr>
      </p:pic>
    </p:spTree>
    <p:extLst>
      <p:ext uri="{BB962C8B-B14F-4D97-AF65-F5344CB8AC3E}">
        <p14:creationId xmlns:p14="http://schemas.microsoft.com/office/powerpoint/2010/main" xmlns="" val="32772758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xmlns="" id="{30D18D9E-4AFC-98F5-C3FB-F7167AD2C097}"/>
              </a:ext>
            </a:extLst>
          </p:cNvPr>
          <p:cNvSpPr>
            <a:spLocks noGrp="1" noChangeArrowheads="1"/>
          </p:cNvSpPr>
          <p:nvPr>
            <p:ph sz="half" idx="1"/>
          </p:nvPr>
        </p:nvSpPr>
        <p:spPr bwMode="auto">
          <a:xfrm>
            <a:off x="758567" y="1964353"/>
            <a:ext cx="7886592" cy="48936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2000" b="1" i="0" u="none" strike="noStrike" cap="none" normalizeH="0" baseline="0" dirty="0">
                <a:ln>
                  <a:noFill/>
                </a:ln>
                <a:solidFill>
                  <a:srgbClr val="000000"/>
                </a:solidFill>
                <a:effectLst/>
                <a:latin typeface="Arial" panose="020B0604020202020204" pitchFamily="34" charset="0"/>
              </a:rPr>
              <a:t>Synthèse</a:t>
            </a:r>
            <a:r>
              <a:rPr kumimoji="0" lang="fr-FR" altLang="fr-FR" sz="2000" b="0" i="0" u="none" strike="noStrike" cap="none" normalizeH="0" baseline="0" dirty="0">
                <a:ln>
                  <a:noFill/>
                </a:ln>
                <a:solidFill>
                  <a:srgbClr val="000000"/>
                </a:solidFill>
                <a:effectLst/>
                <a:latin typeface="Arial" panose="020B0604020202020204" pitchFamily="34" charset="0"/>
              </a:rPr>
              <a:t> : </a:t>
            </a: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2000" b="0" i="0" u="none" strike="noStrike" cap="none" normalizeH="0" baseline="0" dirty="0">
                <a:ln>
                  <a:noFill/>
                </a:ln>
                <a:solidFill>
                  <a:srgbClr val="000000"/>
                </a:solidFill>
                <a:effectLst/>
                <a:latin typeface="Arial" panose="020B0604020202020204" pitchFamily="34" charset="0"/>
              </a:rPr>
              <a:t>Les IAS ne sont pas une fatalité</a:t>
            </a:r>
          </a:p>
          <a:p>
            <a:pPr marL="0" marR="0" lvl="0" indent="0" algn="l" defTabSz="914400" rtl="0" eaLnBrk="0" fontAlgn="base" latinLnBrk="0" hangingPunct="0">
              <a:lnSpc>
                <a:spcPct val="100000"/>
              </a:lnSpc>
              <a:spcBef>
                <a:spcPct val="0"/>
              </a:spcBef>
              <a:spcAft>
                <a:spcPct val="0"/>
              </a:spcAft>
              <a:buClrTx/>
              <a:buSzTx/>
              <a:buNone/>
              <a:tabLst/>
            </a:pPr>
            <a:r>
              <a:rPr lang="fr-FR" altLang="fr-FR" sz="2000" dirty="0">
                <a:solidFill>
                  <a:srgbClr val="000000"/>
                </a:solidFill>
                <a:latin typeface="Arial" panose="020B0604020202020204" pitchFamily="34" charset="0"/>
              </a:rPr>
              <a:t>Avec des gestes simples et une bonne coordination, nous pouvons les éviter</a:t>
            </a:r>
            <a:endParaRPr kumimoji="0" lang="fr-FR" altLang="fr-FR" sz="20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2000" b="0" i="0" u="none" strike="noStrike" cap="none" normalizeH="0" baseline="0" dirty="0">
                <a:ln>
                  <a:noFill/>
                </a:ln>
                <a:solidFill>
                  <a:srgbClr val="000000"/>
                </a:solidFill>
                <a:effectLst/>
                <a:latin typeface="Arial" panose="020B0604020202020204" pitchFamily="34" charset="0"/>
              </a:rPr>
              <a:t>L’hygiène en cabinet est un pilier de la sécurité des soins.</a:t>
            </a:r>
          </a:p>
          <a:p>
            <a:pPr marL="0" marR="0" lvl="0" indent="0" algn="l" defTabSz="914400" rtl="0" eaLnBrk="0" fontAlgn="base" latinLnBrk="0" hangingPunct="0">
              <a:lnSpc>
                <a:spcPct val="100000"/>
              </a:lnSpc>
              <a:spcBef>
                <a:spcPct val="0"/>
              </a:spcBef>
              <a:spcAft>
                <a:spcPct val="0"/>
              </a:spcAft>
              <a:buClrTx/>
              <a:buSzTx/>
              <a:buNone/>
              <a:tabLst/>
            </a:pPr>
            <a:endParaRPr lang="fr-FR" altLang="fr-FR" sz="20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2000" b="0" i="0" u="none" strike="noStrike" cap="none" normalizeH="0" baseline="0" dirty="0">
              <a:ln>
                <a:noFill/>
              </a:ln>
              <a:solidFill>
                <a:srgbClr val="000000"/>
              </a:solidFill>
              <a:effectLst/>
              <a:latin typeface="Arial" panose="020B0604020202020204" pitchFamily="34" charset="0"/>
            </a:endParaRPr>
          </a:p>
          <a:p>
            <a:pPr marL="0" indent="0" eaLnBrk="0" fontAlgn="base" hangingPunct="0">
              <a:lnSpc>
                <a:spcPct val="100000"/>
              </a:lnSpc>
              <a:spcBef>
                <a:spcPct val="0"/>
              </a:spcBef>
              <a:spcAft>
                <a:spcPct val="0"/>
              </a:spcAft>
              <a:buFontTx/>
              <a:buChar char="•"/>
            </a:pPr>
            <a:r>
              <a:rPr kumimoji="0" lang="fr-FR" altLang="fr-FR" sz="2000" b="1" i="0" u="none" strike="noStrike" cap="none" normalizeH="0" baseline="0" dirty="0">
                <a:ln>
                  <a:noFill/>
                </a:ln>
                <a:solidFill>
                  <a:srgbClr val="000000"/>
                </a:solidFill>
                <a:effectLst/>
                <a:latin typeface="Arial" panose="020B0604020202020204" pitchFamily="34" charset="0"/>
              </a:rPr>
              <a:t>Appel à l’action</a:t>
            </a:r>
            <a:r>
              <a:rPr kumimoji="0" lang="fr-FR" altLang="fr-FR" sz="2000" b="0" i="0" u="none" strike="noStrike" cap="none" normalizeH="0" baseline="0" dirty="0">
                <a:ln>
                  <a:noFill/>
                </a:ln>
                <a:solidFill>
                  <a:srgbClr val="000000"/>
                </a:solidFill>
                <a:effectLst/>
                <a:latin typeface="Arial" panose="020B0604020202020204" pitchFamily="34" charset="0"/>
              </a:rPr>
              <a:t> : Adopter les check-lists, participer aux formations, déclarer les EIAS.</a:t>
            </a:r>
            <a:r>
              <a:rPr lang="fr-FR" altLang="fr-FR" sz="2000" i="1" dirty="0">
                <a:solidFill>
                  <a:srgbClr val="000000"/>
                </a:solidFill>
                <a:latin typeface="Arial" panose="020B0604020202020204" pitchFamily="34" charset="0"/>
              </a:rPr>
              <a:t> </a:t>
            </a:r>
            <a:r>
              <a:rPr lang="fr-FR" altLang="fr-FR" sz="2000" dirty="0">
                <a:solidFill>
                  <a:srgbClr val="000000"/>
                </a:solidFill>
                <a:latin typeface="Arial" panose="020B0604020202020204" pitchFamily="34" charset="0"/>
              </a:rPr>
              <a:t>Chacun d’entre vous peut sauver des vies en appliquant ces règles. </a:t>
            </a:r>
            <a:r>
              <a:rPr lang="fr-FR" altLang="fr-FR" sz="2000" b="1" dirty="0">
                <a:solidFill>
                  <a:srgbClr val="000000"/>
                </a:solidFill>
                <a:latin typeface="Arial" panose="020B0604020202020204" pitchFamily="34" charset="0"/>
              </a:rPr>
              <a:t>« Et si on commençait dès demain » </a:t>
            </a:r>
            <a:endParaRPr lang="fr-FR" altLang="fr-FR" sz="2000" b="1"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endParaRPr lang="fr-FR" altLang="fr-FR" sz="2000" dirty="0">
              <a:solidFill>
                <a:srgbClr val="000000"/>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2000" b="0" i="0" u="none" strike="noStrike" cap="none" normalizeH="0" baseline="0" dirty="0">
              <a:ln>
                <a:noFill/>
              </a:ln>
              <a:solidFill>
                <a:srgbClr val="0000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2000" b="1" i="0" u="none" strike="noStrike" cap="none" normalizeH="0" baseline="0" dirty="0">
                <a:ln>
                  <a:noFill/>
                </a:ln>
                <a:solidFill>
                  <a:srgbClr val="000000"/>
                </a:solidFill>
                <a:effectLst/>
                <a:latin typeface="Arial" panose="020B0604020202020204" pitchFamily="34" charset="0"/>
              </a:rPr>
              <a:t>Ouverture</a:t>
            </a:r>
            <a:r>
              <a:rPr kumimoji="0" lang="fr-FR" altLang="fr-FR" sz="2000" b="0" i="0" u="none" strike="noStrike" cap="none" normalizeH="0" baseline="0" dirty="0">
                <a:ln>
                  <a:noFill/>
                </a:ln>
                <a:solidFill>
                  <a:srgbClr val="000000"/>
                </a:solidFill>
                <a:effectLst/>
                <a:latin typeface="Arial" panose="020B0604020202020204" pitchFamily="34" charset="0"/>
              </a:rPr>
              <a:t> : "Comment intégrer ces pratiques dans votre quotidien ?" (discussion libre).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xmlns="" id="{6A9C35E0-52FE-D22B-E918-F0194E426615}"/>
              </a:ext>
            </a:extLst>
          </p:cNvPr>
          <p:cNvSpPr>
            <a:spLocks noGrp="1" noChangeArrowheads="1"/>
          </p:cNvSpPr>
          <p:nvPr>
            <p:ph type="title"/>
          </p:nvPr>
        </p:nvSpPr>
        <p:spPr bwMode="auto">
          <a:xfrm>
            <a:off x="573108" y="811663"/>
            <a:ext cx="447750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400" b="1" i="0" u="none" strike="noStrike" cap="none" normalizeH="0" baseline="0" dirty="0">
                <a:ln>
                  <a:noFill/>
                </a:ln>
                <a:solidFill>
                  <a:srgbClr val="000000"/>
                </a:solidFill>
                <a:effectLst/>
                <a:latin typeface="Arial" panose="020B0604020202020204" pitchFamily="34" charset="0"/>
              </a:rPr>
              <a:t>Conclusion et messages clés</a:t>
            </a:r>
            <a:endParaRPr kumimoji="0" lang="fr-FR" altLang="fr-FR" sz="2400" b="0" i="0" u="none" strike="noStrike" cap="none" normalizeH="0" baseline="0" dirty="0">
              <a:ln>
                <a:noFill/>
              </a:ln>
              <a:solidFill>
                <a:schemeClr val="tx1"/>
              </a:solidFill>
              <a:effectLst/>
              <a:latin typeface="Arial" panose="020B0604020202020204" pitchFamily="34" charset="0"/>
            </a:endParaRPr>
          </a:p>
        </p:txBody>
      </p:sp>
      <p:sp>
        <p:nvSpPr>
          <p:cNvPr id="5" name="Espace réservé du numéro de diapositive 4">
            <a:extLst>
              <a:ext uri="{FF2B5EF4-FFF2-40B4-BE49-F238E27FC236}">
                <a16:creationId xmlns:a16="http://schemas.microsoft.com/office/drawing/2014/main" xmlns="" id="{02B1EB69-A46D-DE44-C0AB-305BE4B7A076}"/>
              </a:ext>
            </a:extLst>
          </p:cNvPr>
          <p:cNvSpPr>
            <a:spLocks noGrp="1"/>
          </p:cNvSpPr>
          <p:nvPr>
            <p:ph type="sldNum" sz="quarter" idx="11"/>
          </p:nvPr>
        </p:nvSpPr>
        <p:spPr/>
        <p:txBody>
          <a:bodyPr/>
          <a:lstStyle/>
          <a:p>
            <a:pPr>
              <a:defRPr/>
            </a:pPr>
            <a:fld id="{FA3E08B6-E9BE-D942-B2DA-2F979D281752}" type="slidenum">
              <a:rPr lang="fr-FR" smtClean="0"/>
              <a:pPr>
                <a:defRPr/>
              </a:pPr>
              <a:t>66</a:t>
            </a:fld>
            <a:endParaRPr lang="fr-FR" dirty="0"/>
          </a:p>
        </p:txBody>
      </p:sp>
      <p:pic>
        <p:nvPicPr>
          <p:cNvPr id="12" name="Graphique 11">
            <a:extLst>
              <a:ext uri="{FF2B5EF4-FFF2-40B4-BE49-F238E27FC236}">
                <a16:creationId xmlns:a16="http://schemas.microsoft.com/office/drawing/2014/main" xmlns="" id="{7294AACA-F0D7-4C81-CE0F-09E2C14080BC}"/>
              </a:ext>
            </a:extLst>
          </p:cNvPr>
          <p:cNvPicPr>
            <a:picLocks noChangeAspect="1"/>
          </p:cNvPicPr>
          <p:nvPr/>
        </p:nvPicPr>
        <p:blipFill>
          <a:blip r:embed="rId2">
            <a:extLst>
              <a:ext uri="{96DAC541-7B7A-43D3-8B79-37D633B846F1}">
                <asvg:svgBlip xmlns:asvg="http://schemas.microsoft.com/office/drawing/2016/SVG/main" xmlns="" r:embed="rId3"/>
              </a:ext>
              <a:ext uri="{837473B0-CC2E-450A-ABE3-18F120FF3D39}">
                <a1611:picAttrSrcUrl xmlns:a1611="http://schemas.microsoft.com/office/drawing/2016/11/main" xmlns="" r:id="rId4"/>
              </a:ext>
            </a:extLst>
          </a:blip>
          <a:stretch>
            <a:fillRect/>
          </a:stretch>
        </p:blipFill>
        <p:spPr>
          <a:xfrm>
            <a:off x="5575055" y="255826"/>
            <a:ext cx="3161172" cy="2035004"/>
          </a:xfrm>
          <a:prstGeom prst="rect">
            <a:avLst/>
          </a:prstGeom>
        </p:spPr>
      </p:pic>
    </p:spTree>
    <p:extLst>
      <p:ext uri="{BB962C8B-B14F-4D97-AF65-F5344CB8AC3E}">
        <p14:creationId xmlns:p14="http://schemas.microsoft.com/office/powerpoint/2010/main" xmlns="" val="32501045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xmlns="" id="{82F2CEF8-3290-D443-BA7A-6626C050382F}"/>
              </a:ext>
            </a:extLst>
          </p:cNvPr>
          <p:cNvSpPr>
            <a:spLocks noGrp="1"/>
          </p:cNvSpPr>
          <p:nvPr>
            <p:ph type="title"/>
          </p:nvPr>
        </p:nvSpPr>
        <p:spPr>
          <a:xfrm>
            <a:off x="858852" y="1028700"/>
            <a:ext cx="7460478" cy="1090657"/>
          </a:xfrm>
        </p:spPr>
        <p:txBody>
          <a:bodyPr vert="horz" lIns="91440" tIns="45720" rIns="91440" bIns="45720" rtlCol="0" anchor="b">
            <a:normAutofit fontScale="90000"/>
          </a:bodyPr>
          <a:lstStyle/>
          <a:p>
            <a:pPr algn="ctr"/>
            <a:r>
              <a:rPr lang="en-US" sz="4200" b="1" dirty="0">
                <a:latin typeface="+mj-lt"/>
              </a:rPr>
              <a:t>MERCI de </a:t>
            </a:r>
            <a:r>
              <a:rPr lang="en-US" sz="4200" b="1" dirty="0" err="1">
                <a:latin typeface="+mj-lt"/>
              </a:rPr>
              <a:t>votre</a:t>
            </a:r>
            <a:r>
              <a:rPr lang="en-US" sz="4200" b="1" dirty="0">
                <a:latin typeface="+mj-lt"/>
              </a:rPr>
              <a:t> ATTENTION</a:t>
            </a:r>
            <a:br>
              <a:rPr lang="en-US" sz="4200" b="1" dirty="0">
                <a:latin typeface="+mj-lt"/>
              </a:rPr>
            </a:br>
            <a:r>
              <a:rPr lang="en-US" sz="4200" b="1" dirty="0">
                <a:latin typeface="+mj-lt"/>
              </a:rPr>
              <a:t>Des questions ?</a:t>
            </a:r>
          </a:p>
        </p:txBody>
      </p:sp>
      <p:sp>
        <p:nvSpPr>
          <p:cNvPr id="4" name="Espace réservé du pied de page 3">
            <a:extLst>
              <a:ext uri="{FF2B5EF4-FFF2-40B4-BE49-F238E27FC236}">
                <a16:creationId xmlns:a16="http://schemas.microsoft.com/office/drawing/2014/main" xmlns="" id="{C2D0B87E-29E6-B647-A51A-215193969DE7}"/>
              </a:ext>
            </a:extLst>
          </p:cNvPr>
          <p:cNvSpPr>
            <a:spLocks noGrp="1"/>
          </p:cNvSpPr>
          <p:nvPr>
            <p:ph type="ftr" sz="quarter" idx="10"/>
          </p:nvPr>
        </p:nvSpPr>
        <p:spPr>
          <a:xfrm rot="5400000">
            <a:off x="-1371600" y="2002536"/>
            <a:ext cx="3086100" cy="365125"/>
          </a:xfrm>
        </p:spPr>
        <p:txBody>
          <a:bodyPr vert="horz" lIns="91440" tIns="45720" rIns="91440" bIns="45720" rtlCol="0" anchor="ctr">
            <a:normAutofit/>
          </a:bodyPr>
          <a:lstStyle/>
          <a:p>
            <a:pPr defTabSz="914400">
              <a:spcAft>
                <a:spcPts val="600"/>
              </a:spcAft>
              <a:defRPr/>
            </a:pPr>
            <a:r>
              <a:rPr lang="en-US" sz="1000" kern="1200">
                <a:solidFill>
                  <a:srgbClr val="FFFFFF"/>
                </a:solidFill>
                <a:latin typeface="Calibri" panose="020F0502020204030204"/>
                <a:ea typeface="+mn-ea"/>
                <a:cs typeface="+mn-cs"/>
              </a:rPr>
              <a:t>Une force pour le territoire</a:t>
            </a:r>
          </a:p>
        </p:txBody>
      </p:sp>
      <p:sp>
        <p:nvSpPr>
          <p:cNvPr id="5" name="Espace réservé du numéro de diapositive 4">
            <a:extLst>
              <a:ext uri="{FF2B5EF4-FFF2-40B4-BE49-F238E27FC236}">
                <a16:creationId xmlns:a16="http://schemas.microsoft.com/office/drawing/2014/main" xmlns="" id="{95AC3835-C9A5-BA43-B5F8-88FE7FBA5E86}"/>
              </a:ext>
            </a:extLst>
          </p:cNvPr>
          <p:cNvSpPr>
            <a:spLocks noGrp="1"/>
          </p:cNvSpPr>
          <p:nvPr>
            <p:ph type="sldNum" sz="quarter" idx="11"/>
          </p:nvPr>
        </p:nvSpPr>
        <p:spPr>
          <a:xfrm>
            <a:off x="8778240" y="6455664"/>
            <a:ext cx="336042" cy="365125"/>
          </a:xfrm>
        </p:spPr>
        <p:txBody>
          <a:bodyPr vert="horz" lIns="91440" tIns="45720" rIns="91440" bIns="45720" rtlCol="0" anchor="ctr">
            <a:normAutofit/>
          </a:bodyPr>
          <a:lstStyle/>
          <a:p>
            <a:pPr algn="r" defTabSz="914400">
              <a:spcAft>
                <a:spcPts val="600"/>
              </a:spcAft>
              <a:defRPr/>
            </a:pPr>
            <a:fld id="{1105F73E-D302-7A49-9D49-5CFFB39DEAD8}" type="slidenum">
              <a:rPr lang="en-US" sz="1000">
                <a:solidFill>
                  <a:srgbClr val="FFFFFF"/>
                </a:solidFill>
                <a:latin typeface="Calibri" panose="020F0502020204030204"/>
              </a:rPr>
              <a:pPr algn="r" defTabSz="914400">
                <a:spcAft>
                  <a:spcPts val="600"/>
                </a:spcAft>
                <a:defRPr/>
              </a:pPr>
              <a:t>67</a:t>
            </a:fld>
            <a:endParaRPr lang="en-US" sz="1000">
              <a:solidFill>
                <a:srgbClr val="FFFFFF"/>
              </a:solidFill>
              <a:latin typeface="Calibri" panose="020F0502020204030204"/>
            </a:endParaRPr>
          </a:p>
        </p:txBody>
      </p:sp>
      <p:pic>
        <p:nvPicPr>
          <p:cNvPr id="7170" name="Picture 2" descr="Résultat de recherche d'images pour &quot;HYGIENE CABINET MEDICAL&quot;">
            <a:extLst>
              <a:ext uri="{FF2B5EF4-FFF2-40B4-BE49-F238E27FC236}">
                <a16:creationId xmlns:a16="http://schemas.microsoft.com/office/drawing/2014/main" xmlns="" id="{5AC5EA63-C840-3E44-A2A5-517910969281}"/>
              </a:ext>
            </a:extLst>
          </p:cNvPr>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4412" r="-1" b="12692"/>
          <a:stretch/>
        </p:blipFill>
        <p:spPr bwMode="auto">
          <a:xfrm>
            <a:off x="1757476" y="3351745"/>
            <a:ext cx="5639669" cy="3506255"/>
          </a:xfrm>
          <a:custGeom>
            <a:avLst/>
            <a:gdLst/>
            <a:ahLst/>
            <a:cxnLst/>
            <a:rect l="l" t="t" r="r" b="b"/>
            <a:pathLst>
              <a:path w="7519558" h="3506255">
                <a:moveTo>
                  <a:pt x="3759779" y="0"/>
                </a:moveTo>
                <a:cubicBezTo>
                  <a:pt x="5713450" y="0"/>
                  <a:pt x="7320331" y="1484777"/>
                  <a:pt x="7513560" y="3387468"/>
                </a:cubicBezTo>
                <a:lnTo>
                  <a:pt x="7519558" y="3506255"/>
                </a:lnTo>
                <a:lnTo>
                  <a:pt x="0" y="3506255"/>
                </a:lnTo>
                <a:lnTo>
                  <a:pt x="5998" y="3387468"/>
                </a:lnTo>
                <a:cubicBezTo>
                  <a:pt x="199227" y="1484777"/>
                  <a:pt x="1806109" y="0"/>
                  <a:pt x="3759779" y="0"/>
                </a:cubicBezTo>
                <a:close/>
              </a:path>
            </a:pathLst>
          </a:custGeom>
          <a:solidFill>
            <a:srgbClr val="FFFFFF"/>
          </a:solidFill>
        </p:spPr>
      </p:pic>
    </p:spTree>
    <p:extLst>
      <p:ext uri="{BB962C8B-B14F-4D97-AF65-F5344CB8AC3E}">
        <p14:creationId xmlns:p14="http://schemas.microsoft.com/office/powerpoint/2010/main" xmlns="" val="51688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7F588045-A93B-DF3F-EF13-59BB0162CCB4}"/>
              </a:ext>
            </a:extLst>
          </p:cNvPr>
          <p:cNvSpPr>
            <a:spLocks noGrp="1"/>
          </p:cNvSpPr>
          <p:nvPr>
            <p:ph type="title"/>
          </p:nvPr>
        </p:nvSpPr>
        <p:spPr/>
        <p:txBody>
          <a:bodyPr/>
          <a:lstStyle/>
          <a:p>
            <a:r>
              <a:rPr lang="fr-FR" b="1" dirty="0"/>
              <a:t>Plan </a:t>
            </a:r>
          </a:p>
        </p:txBody>
      </p:sp>
      <p:graphicFrame>
        <p:nvGraphicFramePr>
          <p:cNvPr id="4" name="Espace réservé du contenu 3">
            <a:extLst>
              <a:ext uri="{FF2B5EF4-FFF2-40B4-BE49-F238E27FC236}">
                <a16:creationId xmlns:a16="http://schemas.microsoft.com/office/drawing/2014/main" xmlns="" id="{6D718B52-E284-5E92-CCB7-47D9F576BBCC}"/>
              </a:ext>
            </a:extLst>
          </p:cNvPr>
          <p:cNvGraphicFramePr>
            <a:graphicFrameLocks noGrp="1"/>
          </p:cNvGraphicFramePr>
          <p:nvPr>
            <p:ph idx="1"/>
            <p:extLst>
              <p:ext uri="{D42A27DB-BD31-4B8C-83A1-F6EECF244321}">
                <p14:modId xmlns:p14="http://schemas.microsoft.com/office/powerpoint/2010/main" xmlns="" val="1102930526"/>
              </p:ext>
            </p:extLst>
          </p:nvPr>
        </p:nvGraphicFramePr>
        <p:xfrm>
          <a:off x="0" y="1842316"/>
          <a:ext cx="9971903" cy="9484503"/>
        </p:xfrm>
        <a:graphic>
          <a:graphicData uri="http://schemas.openxmlformats.org/drawingml/2006/table">
            <a:tbl>
              <a:tblPr/>
              <a:tblGrid>
                <a:gridCol w="4526692">
                  <a:extLst>
                    <a:ext uri="{9D8B030D-6E8A-4147-A177-3AD203B41FA5}">
                      <a16:colId xmlns:a16="http://schemas.microsoft.com/office/drawing/2014/main" xmlns="" val="863712899"/>
                    </a:ext>
                  </a:extLst>
                </a:gridCol>
                <a:gridCol w="5445211">
                  <a:extLst>
                    <a:ext uri="{9D8B030D-6E8A-4147-A177-3AD203B41FA5}">
                      <a16:colId xmlns:a16="http://schemas.microsoft.com/office/drawing/2014/main" xmlns="" val="1196400217"/>
                    </a:ext>
                  </a:extLst>
                </a:gridCol>
              </a:tblGrid>
              <a:tr h="267775">
                <a:tc>
                  <a:txBody>
                    <a:bodyPr/>
                    <a:lstStyle/>
                    <a:p>
                      <a:pPr>
                        <a:buNone/>
                      </a:pPr>
                      <a:r>
                        <a:rPr lang="fr-FR" sz="1800" b="1" dirty="0">
                          <a:solidFill>
                            <a:schemeClr val="tx1"/>
                          </a:solidFill>
                        </a:rPr>
                        <a:t>4 PARTIES</a:t>
                      </a:r>
                    </a:p>
                    <a:p>
                      <a:pPr>
                        <a:buNone/>
                      </a:pPr>
                      <a:endParaRPr lang="fr-FR" sz="1800" b="1" dirty="0">
                        <a:solidFill>
                          <a:schemeClr val="tx1"/>
                        </a:solidFill>
                      </a:endParaRPr>
                    </a:p>
                    <a:p>
                      <a:pPr>
                        <a:buNone/>
                      </a:pPr>
                      <a:r>
                        <a:rPr lang="fr-FR" sz="1800" b="1" dirty="0">
                          <a:solidFill>
                            <a:schemeClr val="tx1"/>
                          </a:solidFill>
                        </a:rPr>
                        <a:t>1/ PRESENTATION ET PERIMETRE DES IAS</a:t>
                      </a:r>
                    </a:p>
                    <a:p>
                      <a:pPr>
                        <a:buNone/>
                      </a:pPr>
                      <a:r>
                        <a:rPr lang="fr-FR" sz="1800" b="0" dirty="0">
                          <a:solidFill>
                            <a:schemeClr val="tx1"/>
                          </a:solidFill>
                        </a:rPr>
                        <a:t>PROFESSIONS CONCERNEES ET COLLABORATIONS EN VILLE</a:t>
                      </a:r>
                    </a:p>
                    <a:p>
                      <a:pPr>
                        <a:buNone/>
                      </a:pPr>
                      <a:r>
                        <a:rPr lang="fr-FR" sz="1800" b="0" dirty="0">
                          <a:solidFill>
                            <a:schemeClr val="tx1"/>
                          </a:solidFill>
                        </a:rPr>
                        <a:t>SCENARIOS PEDAGOGIQUES</a:t>
                      </a:r>
                    </a:p>
                    <a:p>
                      <a:pPr>
                        <a:buNone/>
                      </a:pPr>
                      <a:endParaRPr lang="fr-FR" sz="1800" b="1" dirty="0">
                        <a:solidFill>
                          <a:schemeClr val="tx1"/>
                        </a:solidFill>
                      </a:endParaRPr>
                    </a:p>
                    <a:p>
                      <a:pPr>
                        <a:buNone/>
                      </a:pPr>
                      <a:endParaRPr lang="fr-FR" sz="1800" b="1" dirty="0">
                        <a:solidFill>
                          <a:schemeClr val="tx1"/>
                        </a:solidFill>
                      </a:endParaRPr>
                    </a:p>
                    <a:p>
                      <a:pPr>
                        <a:buNone/>
                      </a:pPr>
                      <a:r>
                        <a:rPr lang="fr-FR" sz="1800" b="1" dirty="0">
                          <a:solidFill>
                            <a:schemeClr val="tx1"/>
                          </a:solidFill>
                        </a:rPr>
                        <a:t>2/ OUTILS ET PROTOCOLES DE PREVENTION</a:t>
                      </a:r>
                    </a:p>
                    <a:p>
                      <a:pPr>
                        <a:buNone/>
                      </a:pPr>
                      <a:r>
                        <a:rPr lang="fr-FR" sz="1800" b="0" dirty="0">
                          <a:solidFill>
                            <a:schemeClr val="tx1"/>
                          </a:solidFill>
                        </a:rPr>
                        <a:t>RECOMMANDATIONS</a:t>
                      </a:r>
                    </a:p>
                    <a:p>
                      <a:pPr>
                        <a:buNone/>
                      </a:pPr>
                      <a:r>
                        <a:rPr lang="fr-FR" sz="1800" b="0" dirty="0">
                          <a:solidFill>
                            <a:schemeClr val="tx1"/>
                          </a:solidFill>
                        </a:rPr>
                        <a:t>LEGISLATION, DECLARATION DES IAS</a:t>
                      </a:r>
                    </a:p>
                    <a:p>
                      <a:pPr>
                        <a:buNone/>
                      </a:pPr>
                      <a:r>
                        <a:rPr lang="fr-FR" sz="1800" b="0" dirty="0">
                          <a:solidFill>
                            <a:schemeClr val="tx1"/>
                          </a:solidFill>
                        </a:rPr>
                        <a:t>ECHANGES</a:t>
                      </a:r>
                    </a:p>
                    <a:p>
                      <a:pPr>
                        <a:buNone/>
                      </a:pPr>
                      <a:endParaRPr lang="fr-FR" sz="1800" b="1" dirty="0">
                        <a:solidFill>
                          <a:schemeClr val="tx1"/>
                        </a:solidFill>
                      </a:endParaRPr>
                    </a:p>
                    <a:p>
                      <a:pPr>
                        <a:buNone/>
                      </a:pPr>
                      <a:r>
                        <a:rPr lang="fr-FR" sz="1800" b="1" dirty="0">
                          <a:solidFill>
                            <a:schemeClr val="tx1"/>
                          </a:solidFill>
                        </a:rPr>
                        <a:t>3/ BON USAGE DES ATB</a:t>
                      </a:r>
                    </a:p>
                    <a:p>
                      <a:pPr>
                        <a:buNone/>
                      </a:pPr>
                      <a:endParaRPr lang="fr-FR" sz="1800" b="1" dirty="0">
                        <a:solidFill>
                          <a:schemeClr val="tx1"/>
                        </a:solidFill>
                      </a:endParaRPr>
                    </a:p>
                    <a:p>
                      <a:pPr>
                        <a:buNone/>
                      </a:pPr>
                      <a:r>
                        <a:rPr lang="fr-FR" sz="1800" b="1" dirty="0">
                          <a:solidFill>
                            <a:schemeClr val="tx1"/>
                          </a:solidFill>
                        </a:rPr>
                        <a:t>4/ REFERENTIELS ET MESSAGES CLES</a:t>
                      </a:r>
                    </a:p>
                    <a:p>
                      <a:pPr>
                        <a:buNone/>
                      </a:pPr>
                      <a:endParaRPr lang="fr-FR" sz="1300" dirty="0">
                        <a:solidFill>
                          <a:schemeClr val="tx1"/>
                        </a:solidFill>
                      </a:endParaRPr>
                    </a:p>
                    <a:p>
                      <a:pPr>
                        <a:buNone/>
                      </a:pPr>
                      <a:endParaRPr lang="fr-FR" sz="1300" dirty="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dirty="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2567938711"/>
                  </a:ext>
                </a:extLst>
              </a:tr>
              <a:tr h="669436">
                <a:tc>
                  <a:txBody>
                    <a:bodyPr/>
                    <a:lstStyle/>
                    <a:p>
                      <a:pPr>
                        <a:buNone/>
                      </a:pPr>
                      <a:endParaRPr lang="fr-FR" sz="1300" dirty="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2818018981"/>
                  </a:ext>
                </a:extLst>
              </a:tr>
              <a:tr h="870267">
                <a:tc>
                  <a:txBody>
                    <a:bodyPr/>
                    <a:lstStyle/>
                    <a:p>
                      <a:pPr>
                        <a:buNone/>
                      </a:pPr>
                      <a:endParaRPr lang="fr-FR" sz="1300" dirty="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2905860322"/>
                  </a:ext>
                </a:extLst>
              </a:tr>
              <a:tr h="468605">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801253481"/>
                  </a:ext>
                </a:extLst>
              </a:tr>
              <a:tr h="669436">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2193713249"/>
                  </a:ext>
                </a:extLst>
              </a:tr>
              <a:tr h="468605">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1518988082"/>
                  </a:ext>
                </a:extLst>
              </a:tr>
              <a:tr h="468605">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4091012220"/>
                  </a:ext>
                </a:extLst>
              </a:tr>
              <a:tr h="468605">
                <a:tc>
                  <a:txBody>
                    <a:bodyPr/>
                    <a:lstStyle/>
                    <a:p>
                      <a:pPr>
                        <a:buNone/>
                      </a:pPr>
                      <a:endParaRPr lang="fr-FR" sz="1300">
                        <a:solidFill>
                          <a:schemeClr val="tx1"/>
                        </a:solidFill>
                      </a:endParaRPr>
                    </a:p>
                  </a:txBody>
                  <a:tcPr marL="66944" marR="66944" marT="33472" marB="33472" anchor="ctr">
                    <a:lnL>
                      <a:noFill/>
                    </a:lnL>
                    <a:lnR>
                      <a:noFill/>
                    </a:lnR>
                    <a:lnT>
                      <a:noFill/>
                    </a:lnT>
                    <a:lnB>
                      <a:noFill/>
                    </a:lnB>
                    <a:noFill/>
                  </a:tcPr>
                </a:tc>
                <a:tc>
                  <a:txBody>
                    <a:bodyPr/>
                    <a:lstStyle/>
                    <a:p>
                      <a:pPr>
                        <a:buNone/>
                      </a:pPr>
                      <a:endParaRPr lang="fr-FR" sz="1300" dirty="0">
                        <a:solidFill>
                          <a:schemeClr val="tx1"/>
                        </a:solidFill>
                      </a:endParaRPr>
                    </a:p>
                  </a:txBody>
                  <a:tcPr marL="66944" marR="66944" marT="33472" marB="33472" anchor="ctr">
                    <a:lnL>
                      <a:noFill/>
                    </a:lnL>
                    <a:lnR>
                      <a:noFill/>
                    </a:lnR>
                    <a:lnT>
                      <a:noFill/>
                    </a:lnT>
                    <a:lnB>
                      <a:noFill/>
                    </a:lnB>
                    <a:noFill/>
                  </a:tcPr>
                </a:tc>
                <a:extLst>
                  <a:ext uri="{0D108BD9-81ED-4DB2-BD59-A6C34878D82A}">
                    <a16:rowId xmlns:a16="http://schemas.microsoft.com/office/drawing/2014/main" xmlns="" val="1245255403"/>
                  </a:ext>
                </a:extLst>
              </a:tr>
            </a:tbl>
          </a:graphicData>
        </a:graphic>
      </p:graphicFrame>
      <p:pic>
        <p:nvPicPr>
          <p:cNvPr id="6" name="Image 5" descr="Une image contenant puzzle&#10;&#10;Le contenu généré par l’IA peut être incorrect.">
            <a:extLst>
              <a:ext uri="{FF2B5EF4-FFF2-40B4-BE49-F238E27FC236}">
                <a16:creationId xmlns:a16="http://schemas.microsoft.com/office/drawing/2014/main" xmlns="" id="{B566AD9B-14C3-6042-B039-C188E5E4154D}"/>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4840997" y="0"/>
            <a:ext cx="4303003" cy="2420439"/>
          </a:xfrm>
          <a:prstGeom prst="rect">
            <a:avLst/>
          </a:prstGeom>
        </p:spPr>
      </p:pic>
    </p:spTree>
    <p:extLst>
      <p:ext uri="{BB962C8B-B14F-4D97-AF65-F5344CB8AC3E}">
        <p14:creationId xmlns:p14="http://schemas.microsoft.com/office/powerpoint/2010/main" xmlns="" val="2715448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8916A9B1-12D2-39BF-03B7-F73E71AB1517}"/>
              </a:ext>
            </a:extLst>
          </p:cNvPr>
          <p:cNvSpPr>
            <a:spLocks noGrp="1"/>
          </p:cNvSpPr>
          <p:nvPr>
            <p:ph type="title"/>
          </p:nvPr>
        </p:nvSpPr>
        <p:spPr/>
        <p:txBody>
          <a:bodyPr/>
          <a:lstStyle/>
          <a:p>
            <a:r>
              <a:rPr lang="fr-FR" b="1" dirty="0"/>
              <a:t>5 mn</a:t>
            </a:r>
          </a:p>
        </p:txBody>
      </p:sp>
      <p:sp>
        <p:nvSpPr>
          <p:cNvPr id="3" name="Espace réservé du contenu 2">
            <a:extLst>
              <a:ext uri="{FF2B5EF4-FFF2-40B4-BE49-F238E27FC236}">
                <a16:creationId xmlns:a16="http://schemas.microsoft.com/office/drawing/2014/main" xmlns="" id="{77CADAB4-FBC5-6739-08C4-9E8C058CA214}"/>
              </a:ext>
            </a:extLst>
          </p:cNvPr>
          <p:cNvSpPr>
            <a:spLocks noGrp="1"/>
          </p:cNvSpPr>
          <p:nvPr>
            <p:ph idx="1"/>
          </p:nvPr>
        </p:nvSpPr>
        <p:spPr/>
        <p:txBody>
          <a:bodyPr/>
          <a:lstStyle/>
          <a:p>
            <a:r>
              <a:rPr lang="fr-FR" dirty="0"/>
              <a:t>Définitions et enjeux des IAS en ville</a:t>
            </a:r>
          </a:p>
          <a:p>
            <a:r>
              <a:rPr lang="fr-FR" dirty="0"/>
              <a:t>Différences entre IN et IAS ?</a:t>
            </a:r>
            <a:endParaRPr lang="fr-FR" altLang="fr-FR" dirty="0">
              <a:solidFill>
                <a:srgbClr val="000000"/>
              </a:solidFill>
              <a:latin typeface="-webkit-standard"/>
            </a:endParaRPr>
          </a:p>
          <a:p>
            <a:r>
              <a:rPr lang="fr-FR" altLang="fr-FR" dirty="0">
                <a:solidFill>
                  <a:srgbClr val="000000"/>
                </a:solidFill>
                <a:latin typeface="-webkit-standard"/>
              </a:rPr>
              <a:t>🦠 (bactérie) → 💉 (soin) → 🏥 (IAS) → 🛡️ (prévention).</a:t>
            </a:r>
            <a:endParaRPr lang="fr-FR" altLang="fr-FR" dirty="0">
              <a:latin typeface="Arial" panose="020B0604020202020204" pitchFamily="34" charset="0"/>
            </a:endParaRPr>
          </a:p>
          <a:p>
            <a:endParaRPr lang="fr-FR" dirty="0"/>
          </a:p>
        </p:txBody>
      </p:sp>
    </p:spTree>
    <p:extLst>
      <p:ext uri="{BB962C8B-B14F-4D97-AF65-F5344CB8AC3E}">
        <p14:creationId xmlns:p14="http://schemas.microsoft.com/office/powerpoint/2010/main" xmlns="" val="2638101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6CD9236-DFC8-2883-3D16-F7F2C90061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xmlns="" id="{9AF55E02-3CC3-FD6E-18DF-D60F59837DBE}"/>
              </a:ext>
            </a:extLst>
          </p:cNvPr>
          <p:cNvSpPr>
            <a:spLocks noGrp="1"/>
          </p:cNvSpPr>
          <p:nvPr>
            <p:ph type="title"/>
          </p:nvPr>
        </p:nvSpPr>
        <p:spPr>
          <a:xfrm>
            <a:off x="838715" y="413266"/>
            <a:ext cx="7886700" cy="703098"/>
          </a:xfrm>
        </p:spPr>
        <p:txBody>
          <a:bodyPr/>
          <a:lstStyle/>
          <a:p>
            <a:r>
              <a:rPr lang="fr-FR" b="1" dirty="0"/>
              <a:t>Introduction</a:t>
            </a:r>
          </a:p>
        </p:txBody>
      </p:sp>
      <p:sp>
        <p:nvSpPr>
          <p:cNvPr id="5" name="Rectangle 2">
            <a:extLst>
              <a:ext uri="{FF2B5EF4-FFF2-40B4-BE49-F238E27FC236}">
                <a16:creationId xmlns:a16="http://schemas.microsoft.com/office/drawing/2014/main" xmlns="" id="{E3BC4B91-0C75-0634-DF3A-8528CCAD1196}"/>
              </a:ext>
            </a:extLst>
          </p:cNvPr>
          <p:cNvSpPr>
            <a:spLocks noGrp="1" noChangeArrowheads="1"/>
          </p:cNvSpPr>
          <p:nvPr>
            <p:ph idx="1"/>
          </p:nvPr>
        </p:nvSpPr>
        <p:spPr bwMode="auto">
          <a:xfrm>
            <a:off x="632964" y="826511"/>
            <a:ext cx="8511035" cy="65556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effectLst/>
                <a:latin typeface="Arial" panose="020B0604020202020204" pitchFamily="34" charset="0"/>
              </a:rPr>
              <a:t>Définition</a:t>
            </a:r>
            <a:r>
              <a:rPr kumimoji="0" lang="fr-FR" altLang="fr-FR" sz="1800" b="0" i="0" u="none" strike="noStrike" cap="none" normalizeH="0" baseline="0" dirty="0">
                <a:ln>
                  <a:noFill/>
                </a:ln>
                <a:effectLst/>
                <a:latin typeface="Arial" panose="020B0604020202020204" pitchFamily="34" charset="0"/>
              </a:rPr>
              <a:t> : </a:t>
            </a:r>
          </a:p>
          <a:p>
            <a:pPr marL="0" marR="0" lvl="0" indent="0" algn="l" defTabSz="914400" rtl="0" eaLnBrk="0" fontAlgn="base" latinLnBrk="0" hangingPunct="0">
              <a:lnSpc>
                <a:spcPct val="100000"/>
              </a:lnSpc>
              <a:spcBef>
                <a:spcPct val="0"/>
              </a:spcBef>
              <a:spcAft>
                <a:spcPct val="0"/>
              </a:spcAft>
              <a:buClrTx/>
              <a:buSzTx/>
              <a:buNone/>
              <a:tabLst/>
            </a:pPr>
            <a:r>
              <a:rPr lang="fr-FR" altLang="fr-FR" sz="1800" dirty="0">
                <a:latin typeface="Arial" panose="020B0604020202020204" pitchFamily="34" charset="0"/>
              </a:rPr>
              <a:t>Rappel de la définition des IN</a:t>
            </a: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0" i="0" u="none" strike="noStrike" cap="none" normalizeH="0" baseline="0" dirty="0">
                <a:ln>
                  <a:noFill/>
                </a:ln>
                <a:effectLst/>
                <a:latin typeface="Arial" panose="020B0604020202020204" pitchFamily="34" charset="0"/>
              </a:rPr>
              <a:t>Infections acquises dans un établissement de soins (+ graves)</a:t>
            </a: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effectLst/>
                <a:highlight>
                  <a:srgbClr val="FFFF00"/>
                </a:highlight>
                <a:latin typeface="Arial" panose="020B0604020202020204" pitchFamily="34" charset="0"/>
              </a:rPr>
              <a:t>Rappel de la définition des IAS </a:t>
            </a:r>
          </a:p>
          <a:p>
            <a:pPr marL="0" indent="0" eaLnBrk="0" fontAlgn="base" hangingPunct="0">
              <a:lnSpc>
                <a:spcPct val="100000"/>
              </a:lnSpc>
              <a:spcBef>
                <a:spcPct val="0"/>
              </a:spcBef>
              <a:spcAft>
                <a:spcPct val="0"/>
              </a:spcAft>
              <a:buNone/>
            </a:pPr>
            <a:r>
              <a:rPr lang="fr-FR" altLang="fr-FR" sz="1800" b="1" i="1" dirty="0">
                <a:highlight>
                  <a:srgbClr val="FFFF00"/>
                </a:highlight>
                <a:latin typeface="Arial" panose="020B0604020202020204" pitchFamily="34" charset="0"/>
              </a:rPr>
              <a:t>Une IAS, c’est une infection qui survient à cause d’un soin (</a:t>
            </a:r>
            <a:r>
              <a:rPr lang="fr-FR" altLang="fr-FR" sz="1800" b="1" dirty="0">
                <a:highlight>
                  <a:srgbClr val="FFFF00"/>
                </a:highlight>
                <a:latin typeface="Arial" panose="020B0604020202020204" pitchFamily="34" charset="0"/>
              </a:rPr>
              <a:t>en dehors des établissements de santé)</a:t>
            </a:r>
            <a:r>
              <a:rPr lang="fr-FR" altLang="fr-FR" sz="1800" b="1" i="1" dirty="0">
                <a:highlight>
                  <a:srgbClr val="FFFF00"/>
                </a:highlight>
                <a:latin typeface="Arial" panose="020B0604020202020204" pitchFamily="34" charset="0"/>
              </a:rPr>
              <a:t>. En ville, elle peut toucher un patient après une injection, un pansement, une prescription inappropriée ou un défaut d’hygiène.</a:t>
            </a:r>
            <a:endParaRPr kumimoji="0" lang="fr-FR" altLang="fr-FR" sz="1800" b="1" i="0" u="none" strike="noStrike" cap="none" normalizeH="0" baseline="0" dirty="0">
              <a:ln>
                <a:noFill/>
              </a:ln>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fr-FR" altLang="fr-FR" sz="1800" b="1" i="0" u="none" strike="noStrike" cap="none" normalizeH="0" baseline="0" dirty="0">
                <a:ln>
                  <a:noFill/>
                </a:ln>
                <a:effectLst/>
                <a:latin typeface="Arial" panose="020B0604020202020204" pitchFamily="34" charset="0"/>
              </a:rPr>
              <a:t>Chiffres clés</a:t>
            </a:r>
            <a:r>
              <a:rPr kumimoji="0" lang="fr-FR" altLang="fr-FR" sz="1800" b="0" i="0" u="none" strike="noStrike" cap="none" normalizeH="0" baseline="0" dirty="0">
                <a:ln>
                  <a:noFill/>
                </a:ln>
                <a:effectLst/>
                <a:latin typeface="Arial" panose="020B0604020202020204" pitchFamily="34" charset="0"/>
              </a:rPr>
              <a:t> :</a:t>
            </a:r>
          </a:p>
          <a:p>
            <a:pPr marL="457200" marR="0" lvl="1" indent="0" algn="l" defTabSz="914400" rtl="0" eaLnBrk="0" fontAlgn="base" latinLnBrk="0" hangingPunct="0">
              <a:lnSpc>
                <a:spcPct val="100000"/>
              </a:lnSpc>
              <a:spcBef>
                <a:spcPct val="0"/>
              </a:spcBef>
              <a:spcAft>
                <a:spcPct val="0"/>
              </a:spcAft>
              <a:buClrTx/>
              <a:buSzTx/>
              <a:buNone/>
              <a:tabLst/>
            </a:pPr>
            <a:r>
              <a:rPr lang="fr-FR" altLang="fr-FR" sz="1800" dirty="0">
                <a:latin typeface="+mj-lt"/>
              </a:rPr>
              <a:t>1 consultation sur 20 en médecine générale est liée à un événement iatrogène (étude ECOGEN)</a:t>
            </a:r>
            <a:r>
              <a:rPr kumimoji="0" lang="fr-FR" altLang="fr-FR" sz="1800" b="0" i="0" u="none" strike="noStrike" cap="none" normalizeH="0" baseline="0" dirty="0">
                <a:ln>
                  <a:noFill/>
                </a:ln>
                <a:effectLst/>
                <a:latin typeface="+mj-lt"/>
              </a:rPr>
              <a:t>(1)</a:t>
            </a:r>
          </a:p>
          <a:p>
            <a:pPr marL="457200" lvl="1" indent="0" eaLnBrk="0" fontAlgn="base" hangingPunct="0">
              <a:lnSpc>
                <a:spcPct val="100000"/>
              </a:lnSpc>
              <a:spcBef>
                <a:spcPct val="0"/>
              </a:spcBef>
              <a:spcAft>
                <a:spcPct val="0"/>
              </a:spcAft>
              <a:buNone/>
            </a:pPr>
            <a:r>
              <a:rPr lang="fr-FR" altLang="fr-FR" sz="1800" dirty="0">
                <a:latin typeface="+mj-lt"/>
              </a:rPr>
              <a:t>30 % des IAS en ville sont évitables par des gestes d’hygiène simples (hygiène des mains, désinfection, coordination (2)</a:t>
            </a:r>
          </a:p>
          <a:p>
            <a:pPr marL="457200" marR="0" lvl="1" indent="0" algn="l" defTabSz="914400" rtl="0" eaLnBrk="0" fontAlgn="base" latinLnBrk="0" hangingPunct="0">
              <a:lnSpc>
                <a:spcPct val="100000"/>
              </a:lnSpc>
              <a:spcBef>
                <a:spcPct val="0"/>
              </a:spcBef>
              <a:spcAft>
                <a:spcPct val="0"/>
              </a:spcAft>
              <a:buClrTx/>
              <a:buSzTx/>
              <a:buNone/>
              <a:tabLst/>
            </a:pPr>
            <a:r>
              <a:rPr kumimoji="0" lang="fr-FR" altLang="fr-FR" sz="1800" b="0" i="0" u="none" strike="noStrike" cap="none" normalizeH="0" baseline="0" dirty="0">
                <a:ln>
                  <a:noFill/>
                </a:ln>
                <a:effectLst/>
                <a:latin typeface="+mj-lt"/>
              </a:rPr>
              <a:t>Amélioration des pratiques d’hygiène </a:t>
            </a:r>
            <a:r>
              <a:rPr kumimoji="0" lang="fr-FR" altLang="fr-FR" sz="1800" b="0" i="0" u="none" strike="noStrike" cap="none" normalizeH="0" baseline="0" dirty="0" err="1">
                <a:ln>
                  <a:noFill/>
                </a:ln>
                <a:effectLst/>
                <a:latin typeface="+mj-lt"/>
              </a:rPr>
              <a:t>post-pandémie</a:t>
            </a:r>
            <a:r>
              <a:rPr kumimoji="0" lang="fr-FR" altLang="fr-FR" sz="1800" b="0" i="0" u="none" strike="noStrike" cap="none" normalizeH="0" baseline="0" dirty="0">
                <a:ln>
                  <a:noFill/>
                </a:ln>
                <a:effectLst/>
                <a:latin typeface="+mj-lt"/>
              </a:rPr>
              <a:t> (2)</a:t>
            </a:r>
          </a:p>
          <a:p>
            <a:pPr marL="457200" marR="0" lvl="1" indent="0" algn="l" defTabSz="914400" rtl="0" eaLnBrk="0" fontAlgn="base" latinLnBrk="0" hangingPunct="0">
              <a:lnSpc>
                <a:spcPct val="100000"/>
              </a:lnSpc>
              <a:spcBef>
                <a:spcPct val="0"/>
              </a:spcBef>
              <a:spcAft>
                <a:spcPct val="0"/>
              </a:spcAft>
              <a:buClrTx/>
              <a:buSzTx/>
              <a:buNone/>
              <a:tabLst/>
            </a:pPr>
            <a:r>
              <a:rPr kumimoji="0" lang="fr-FR" altLang="fr-FR" sz="1800" b="0" i="0" u="none" strike="noStrike" cap="none" normalizeH="0" baseline="0" dirty="0">
                <a:ln>
                  <a:noFill/>
                </a:ln>
                <a:effectLst/>
                <a:latin typeface="+mj-lt"/>
              </a:rPr>
              <a:t>(ex. : +24 % d’utilisation de Gel HA entre 2008 et 2010)</a:t>
            </a:r>
          </a:p>
          <a:p>
            <a:pPr marL="0" lvl="0" indent="0" eaLnBrk="0" fontAlgn="base" hangingPunct="0">
              <a:lnSpc>
                <a:spcPct val="100000"/>
              </a:lnSpc>
              <a:spcBef>
                <a:spcPct val="0"/>
              </a:spcBef>
              <a:spcAft>
                <a:spcPct val="0"/>
              </a:spcAft>
              <a:buNone/>
            </a:pPr>
            <a:r>
              <a:rPr kumimoji="0" lang="fr-FR" altLang="fr-FR" sz="1800" b="1" i="0" u="none" strike="noStrike" cap="none" normalizeH="0" baseline="0" dirty="0">
                <a:ln>
                  <a:noFill/>
                </a:ln>
                <a:effectLst/>
                <a:latin typeface="Arial" panose="020B0604020202020204" pitchFamily="34" charset="0"/>
              </a:rPr>
              <a:t>Enjeux</a:t>
            </a:r>
            <a:r>
              <a:rPr kumimoji="0" lang="fr-FR" altLang="fr-FR" sz="1800" b="0" i="0" u="none" strike="noStrike" cap="none" normalizeH="0" baseline="0" dirty="0">
                <a:ln>
                  <a:noFill/>
                </a:ln>
                <a:effectLst/>
                <a:latin typeface="Arial" panose="020B0604020202020204" pitchFamily="34" charset="0"/>
              </a:rPr>
              <a:t> : </a:t>
            </a:r>
            <a:endParaRPr lang="fr-FR" altLang="fr-FR" sz="1800" dirty="0">
              <a:latin typeface="Arial" panose="020B0604020202020204" pitchFamily="34" charset="0"/>
            </a:endParaRPr>
          </a:p>
          <a:p>
            <a:pPr marL="0" lvl="0" indent="0" eaLnBrk="0" fontAlgn="base" hangingPunct="0">
              <a:lnSpc>
                <a:spcPct val="100000"/>
              </a:lnSpc>
              <a:spcBef>
                <a:spcPct val="0"/>
              </a:spcBef>
              <a:spcAft>
                <a:spcPct val="0"/>
              </a:spcAft>
              <a:buFontTx/>
              <a:buChar char="•"/>
            </a:pPr>
            <a:r>
              <a:rPr lang="fr-FR" altLang="fr-FR" sz="1800" dirty="0">
                <a:solidFill>
                  <a:srgbClr val="000000"/>
                </a:solidFill>
                <a:latin typeface="Arial" panose="020B0604020202020204" pitchFamily="34" charset="0"/>
              </a:rPr>
              <a:t>Pour le patient : Complications, hospitalisation, résistance aux antibiotiques.</a:t>
            </a:r>
          </a:p>
          <a:p>
            <a:pPr marL="0" lvl="0" indent="0" eaLnBrk="0" fontAlgn="base" hangingPunct="0">
              <a:lnSpc>
                <a:spcPct val="100000"/>
              </a:lnSpc>
              <a:spcBef>
                <a:spcPct val="0"/>
              </a:spcBef>
              <a:spcAft>
                <a:spcPct val="0"/>
              </a:spcAft>
              <a:buFontTx/>
              <a:buChar char="•"/>
            </a:pPr>
            <a:r>
              <a:rPr lang="fr-FR" altLang="fr-FR" sz="1800" dirty="0">
                <a:solidFill>
                  <a:srgbClr val="000000"/>
                </a:solidFill>
                <a:latin typeface="Arial" panose="020B0604020202020204" pitchFamily="34" charset="0"/>
              </a:rPr>
              <a:t>Pour les professionnels : Responsabilité légale, perte de confiance, charge administrative.</a:t>
            </a:r>
            <a:endParaRPr lang="fr-FR" altLang="fr-FR" sz="1200" dirty="0">
              <a:latin typeface="Arial" panose="020B0604020202020204" pitchFamily="34" charset="0"/>
            </a:endParaRPr>
          </a:p>
          <a:p>
            <a:pPr marL="0" indent="0" eaLnBrk="0" fontAlgn="base" hangingPunct="0">
              <a:lnSpc>
                <a:spcPct val="100000"/>
              </a:lnSpc>
              <a:spcBef>
                <a:spcPct val="0"/>
              </a:spcBef>
              <a:spcAft>
                <a:spcPct val="0"/>
              </a:spcAft>
              <a:buNone/>
            </a:pPr>
            <a:r>
              <a:rPr kumimoji="0" lang="fr-FR" altLang="fr-FR" sz="1200" b="0" i="0" u="none" strike="noStrike" cap="none" normalizeH="0" baseline="0" dirty="0">
                <a:ln>
                  <a:noFill/>
                </a:ln>
                <a:solidFill>
                  <a:schemeClr val="accent4"/>
                </a:solidFill>
                <a:effectLst/>
                <a:latin typeface="Arial" panose="020B0604020202020204" pitchFamily="34" charset="0"/>
              </a:rPr>
              <a:t>(1)</a:t>
            </a:r>
            <a:r>
              <a:rPr lang="fr-FR" sz="1200" dirty="0">
                <a:solidFill>
                  <a:schemeClr val="accent4"/>
                </a:solidFill>
              </a:rPr>
              <a:t> Marc </a:t>
            </a:r>
            <a:r>
              <a:rPr lang="fr-FR" sz="1200" dirty="0" err="1">
                <a:solidFill>
                  <a:schemeClr val="accent4"/>
                </a:solidFill>
              </a:rPr>
              <a:t>Chaneliére</a:t>
            </a:r>
            <a:r>
              <a:rPr lang="fr-FR" sz="1200" dirty="0">
                <a:solidFill>
                  <a:schemeClr val="accent4"/>
                </a:solidFill>
              </a:rPr>
              <a:t>, Thomas </a:t>
            </a:r>
            <a:r>
              <a:rPr lang="fr-FR" sz="1200" dirty="0" err="1">
                <a:solidFill>
                  <a:schemeClr val="accent4"/>
                </a:solidFill>
              </a:rPr>
              <a:t>Probosu</a:t>
            </a:r>
            <a:r>
              <a:rPr lang="fr-FR" sz="1200" dirty="0">
                <a:solidFill>
                  <a:schemeClr val="accent4"/>
                </a:solidFill>
              </a:rPr>
              <a:t>, Laurent </a:t>
            </a:r>
            <a:r>
              <a:rPr lang="fr-FR" sz="1200" dirty="0" err="1">
                <a:solidFill>
                  <a:schemeClr val="accent4"/>
                </a:solidFill>
              </a:rPr>
              <a:t>Letrilliart</a:t>
            </a:r>
            <a:r>
              <a:rPr lang="fr-FR" sz="1200" dirty="0">
                <a:solidFill>
                  <a:schemeClr val="accent4"/>
                </a:solidFill>
              </a:rPr>
              <a:t>, Yves Zerbib, Cyrille Colin.</a:t>
            </a:r>
            <a:r>
              <a:rPr lang="fr-FR" sz="1200" b="1" dirty="0">
                <a:solidFill>
                  <a:schemeClr val="accent4"/>
                </a:solidFill>
              </a:rPr>
              <a:t> La iatrogénie observée en médecine générale</a:t>
            </a:r>
          </a:p>
          <a:p>
            <a:pPr marL="0" lvl="0" indent="0" eaLnBrk="0" fontAlgn="base" hangingPunct="0">
              <a:lnSpc>
                <a:spcPct val="100000"/>
              </a:lnSpc>
              <a:spcBef>
                <a:spcPct val="0"/>
              </a:spcBef>
              <a:spcAft>
                <a:spcPct val="0"/>
              </a:spcAft>
              <a:buNone/>
            </a:pPr>
            <a:r>
              <a:rPr lang="fr-FR" sz="1200" dirty="0">
                <a:solidFill>
                  <a:schemeClr val="accent4"/>
                </a:solidFill>
              </a:rPr>
              <a:t> Exercer 2014;114:173-80.</a:t>
            </a:r>
            <a:endParaRPr lang="fr-FR" altLang="fr-FR" sz="1200" dirty="0">
              <a:solidFill>
                <a:schemeClr val="accent4"/>
              </a:solidFill>
              <a:latin typeface="Arial" panose="020B0604020202020204" pitchFamily="34" charset="0"/>
            </a:endParaRPr>
          </a:p>
          <a:p>
            <a:pPr marL="0" lvl="0" indent="0" eaLnBrk="0" fontAlgn="base" hangingPunct="0">
              <a:lnSpc>
                <a:spcPct val="100000"/>
              </a:lnSpc>
              <a:spcBef>
                <a:spcPct val="0"/>
              </a:spcBef>
              <a:spcAft>
                <a:spcPct val="0"/>
              </a:spcAft>
              <a:buNone/>
            </a:pPr>
            <a:r>
              <a:rPr lang="fr-FR" sz="1200" dirty="0">
                <a:solidFill>
                  <a:schemeClr val="accent4"/>
                </a:solidFill>
              </a:rPr>
              <a:t>(2) Mathieu Pailler, Dominique Menard, Nathalie </a:t>
            </a:r>
            <a:r>
              <a:rPr lang="fr-FR" sz="1200" dirty="0" err="1">
                <a:solidFill>
                  <a:schemeClr val="accent4"/>
                </a:solidFill>
              </a:rPr>
              <a:t>Dumoitier</a:t>
            </a:r>
            <a:r>
              <a:rPr lang="fr-FR" sz="1200" dirty="0">
                <a:solidFill>
                  <a:schemeClr val="accent4"/>
                </a:solidFill>
              </a:rPr>
              <a:t> </a:t>
            </a:r>
            <a:r>
              <a:rPr lang="fr-FR" sz="1200" b="1" dirty="0">
                <a:solidFill>
                  <a:schemeClr val="accent4"/>
                </a:solidFill>
                <a:latin typeface="Calibri" panose="020F0502020204030204" pitchFamily="34" charset="0"/>
                <a:cs typeface="Calibri" panose="020F0502020204030204" pitchFamily="34" charset="0"/>
              </a:rPr>
              <a:t>La Grippe au secours de l’</a:t>
            </a:r>
            <a:r>
              <a:rPr lang="fr-FR" sz="1200" b="1" dirty="0" err="1">
                <a:solidFill>
                  <a:schemeClr val="accent4"/>
                </a:solidFill>
                <a:latin typeface="Calibri" panose="020F0502020204030204" pitchFamily="34" charset="0"/>
                <a:cs typeface="Calibri" panose="020F0502020204030204" pitchFamily="34" charset="0"/>
              </a:rPr>
              <a:t>hygiene</a:t>
            </a:r>
            <a:r>
              <a:rPr lang="fr-FR" sz="1200" b="1" dirty="0">
                <a:solidFill>
                  <a:schemeClr val="accent4"/>
                </a:solidFill>
                <a:latin typeface="Calibri" panose="020F0502020204030204" pitchFamily="34" charset="0"/>
                <a:cs typeface="Calibri" panose="020F0502020204030204" pitchFamily="34" charset="0"/>
              </a:rPr>
              <a:t> </a:t>
            </a:r>
            <a:r>
              <a:rPr lang="fr-FR" sz="1200" dirty="0">
                <a:solidFill>
                  <a:schemeClr val="accent4"/>
                </a:solidFill>
                <a:latin typeface="Calibri" panose="020F0502020204030204" pitchFamily="34" charset="0"/>
                <a:cs typeface="Calibri" panose="020F0502020204030204" pitchFamily="34" charset="0"/>
              </a:rPr>
              <a:t>La campagne de prévention de la grippe A/H1N1 semble avoir eu un impact positif sur les pratiques d'hygiène des médecins généralistes du Limousin.</a:t>
            </a:r>
            <a:r>
              <a:rPr lang="fr-FR" sz="1200" dirty="0">
                <a:solidFill>
                  <a:schemeClr val="accent4"/>
                </a:solidFill>
              </a:rPr>
              <a:t> Exercer 2011;97:75-9.</a:t>
            </a:r>
            <a:endParaRPr kumimoji="0" lang="fr-FR" altLang="fr-FR" sz="1200" b="0" i="0" u="none" strike="noStrike" cap="none" normalizeH="0" baseline="0" dirty="0">
              <a:ln>
                <a:noFill/>
              </a:ln>
              <a:solidFill>
                <a:schemeClr val="accent4"/>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Rectangle 4">
            <a:extLst>
              <a:ext uri="{FF2B5EF4-FFF2-40B4-BE49-F238E27FC236}">
                <a16:creationId xmlns:a16="http://schemas.microsoft.com/office/drawing/2014/main" xmlns="" id="{78EE726C-C31F-A3B1-7572-D3E275EDACC5}"/>
              </a:ext>
            </a:extLst>
          </p:cNvPr>
          <p:cNvSpPr>
            <a:spLocks noChangeArrowheads="1"/>
          </p:cNvSpPr>
          <p:nvPr/>
        </p:nvSpPr>
        <p:spPr bwMode="auto">
          <a:xfrm>
            <a:off x="0" y="43934"/>
            <a:ext cx="26642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1" u="none" strike="noStrike" cap="none" normalizeH="0" baseline="0" dirty="0">
                <a:ln>
                  <a:noFill/>
                </a:ln>
                <a:solidFill>
                  <a:srgbClr val="000000"/>
                </a:solidFill>
                <a:effectLst/>
                <a:latin typeface="Arial" panose="020B0604020202020204" pitchFamily="34" charset="0"/>
              </a:rPr>
              <a:t>"</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xmlns="" id="{D702E543-8C2D-0FE0-F162-FBBCA4072B7A}"/>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9" name="Rectangle 6">
            <a:extLst>
              <a:ext uri="{FF2B5EF4-FFF2-40B4-BE49-F238E27FC236}">
                <a16:creationId xmlns:a16="http://schemas.microsoft.com/office/drawing/2014/main" xmlns="" id="{1BA276D8-E758-3F51-A0AE-AC1C4988C9B0}"/>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xmlns="" id="{D879DD84-6BF1-AC5F-CFDB-31211732E040}"/>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4" name="Image 3" descr="Une image contenant texte, dessin humoristique, capture d’écran, conception&#10;&#10;Le contenu généré par l’IA peut être incorrect.">
            <a:extLst>
              <a:ext uri="{FF2B5EF4-FFF2-40B4-BE49-F238E27FC236}">
                <a16:creationId xmlns:a16="http://schemas.microsoft.com/office/drawing/2014/main" xmlns="" id="{68DC0B95-D8E1-7178-9E71-FB224D6E7307}"/>
              </a:ext>
            </a:extLst>
          </p:cNvPr>
          <p:cNvPicPr>
            <a:picLocks noChangeAspect="1"/>
          </p:cNvPicPr>
          <p:nvPr/>
        </p:nvPicPr>
        <p:blipFill>
          <a:blip r:embed="rId2">
            <a:extLst>
              <a:ext uri="{837473B0-CC2E-450A-ABE3-18F120FF3D39}">
                <a1611:picAttrSrcUrl xmlns:a1611="http://schemas.microsoft.com/office/drawing/2016/11/main" xmlns="" r:id="rId3"/>
              </a:ext>
            </a:extLst>
          </a:blip>
          <a:stretch>
            <a:fillRect/>
          </a:stretch>
        </p:blipFill>
        <p:spPr>
          <a:xfrm>
            <a:off x="7068065" y="0"/>
            <a:ext cx="2075934" cy="1841842"/>
          </a:xfrm>
          <a:prstGeom prst="rect">
            <a:avLst/>
          </a:prstGeom>
        </p:spPr>
      </p:pic>
    </p:spTree>
    <p:extLst>
      <p:ext uri="{BB962C8B-B14F-4D97-AF65-F5344CB8AC3E}">
        <p14:creationId xmlns:p14="http://schemas.microsoft.com/office/powerpoint/2010/main" xmlns="" val="948444927"/>
      </p:ext>
    </p:extLst>
  </p:cSld>
  <p:clrMapOvr>
    <a:masterClrMapping/>
  </p:clrMapOvr>
</p:sld>
</file>

<file path=ppt/theme/theme1.xml><?xml version="1.0" encoding="utf-8"?>
<a:theme xmlns:a="http://schemas.openxmlformats.org/drawingml/2006/main" name="Conception personnalisée">
  <a:themeElements>
    <a:clrScheme name="couleurs2">
      <a:dk1>
        <a:srgbClr val="000000"/>
      </a:dk1>
      <a:lt1>
        <a:srgbClr val="FFFFFF"/>
      </a:lt1>
      <a:dk2>
        <a:srgbClr val="FED000"/>
      </a:dk2>
      <a:lt2>
        <a:srgbClr val="FF7800"/>
      </a:lt2>
      <a:accent1>
        <a:srgbClr val="53DE94"/>
      </a:accent1>
      <a:accent2>
        <a:srgbClr val="33CCFF"/>
      </a:accent2>
      <a:accent3>
        <a:srgbClr val="FF8A7B"/>
      </a:accent3>
      <a:accent4>
        <a:srgbClr val="1D63DE"/>
      </a:accent4>
      <a:accent5>
        <a:srgbClr val="FFFF85"/>
      </a:accent5>
      <a:accent6>
        <a:srgbClr val="9966FF"/>
      </a:accent6>
      <a:hlink>
        <a:srgbClr val="FFFFFF"/>
      </a:hlink>
      <a:folHlink>
        <a:srgbClr val="FFFFFF"/>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8423</TotalTime>
  <Words>2071</Words>
  <Application>Microsoft Office PowerPoint</Application>
  <PresentationFormat>Affichage à l'écran (4:3)</PresentationFormat>
  <Paragraphs>694</Paragraphs>
  <Slides>67</Slides>
  <Notes>8</Notes>
  <HiddenSlides>0</HiddenSlides>
  <MMClips>0</MMClips>
  <ScaleCrop>false</ScaleCrop>
  <HeadingPairs>
    <vt:vector size="4" baseType="variant">
      <vt:variant>
        <vt:lpstr>Thème</vt:lpstr>
      </vt:variant>
      <vt:variant>
        <vt:i4>1</vt:i4>
      </vt:variant>
      <vt:variant>
        <vt:lpstr>Titres des diapositives</vt:lpstr>
      </vt:variant>
      <vt:variant>
        <vt:i4>67</vt:i4>
      </vt:variant>
    </vt:vector>
  </HeadingPairs>
  <TitlesOfParts>
    <vt:vector size="68" baseType="lpstr">
      <vt:lpstr>Conception personnalisée</vt:lpstr>
      <vt:lpstr>IAS en cabinet de médecine générale  Prévention et bonnes pratiques Comment agir au quotidien pour limiter les risques ?   </vt:lpstr>
      <vt:lpstr>5 mn</vt:lpstr>
      <vt:lpstr>Présentateur:  Gaëtan GENTILE</vt:lpstr>
      <vt:lpstr>Tour de table</vt:lpstr>
      <vt:lpstr>Marguerite des compétences de la médecine générale  (CNGE)</vt:lpstr>
      <vt:lpstr>Objectifs pédagogiques</vt:lpstr>
      <vt:lpstr>Plan </vt:lpstr>
      <vt:lpstr>5 mn</vt:lpstr>
      <vt:lpstr>Introduction</vt:lpstr>
      <vt:lpstr>10 mn</vt:lpstr>
      <vt:lpstr>Périmètre des IAS en ville</vt:lpstr>
      <vt:lpstr>Différence entre IAS et infections nosocomiales </vt:lpstr>
      <vt:lpstr>15 mn</vt:lpstr>
      <vt:lpstr>Rôles clés par profession</vt:lpstr>
      <vt:lpstr>Diapositive 15</vt:lpstr>
      <vt:lpstr>15 mn</vt:lpstr>
      <vt:lpstr>Scénario pédagogique 1 </vt:lpstr>
      <vt:lpstr>Scénario pédagogique 2 </vt:lpstr>
      <vt:lpstr>Scénario pédagogique 3 </vt:lpstr>
      <vt:lpstr>Scénario pédagogique 4 </vt:lpstr>
      <vt:lpstr>Scenario pédagogique 5: Qui fait quoi ?</vt:lpstr>
      <vt:lpstr>Scénarios pédagogiques 6:  interdisciplinarité</vt:lpstr>
      <vt:lpstr>Diapositive 23</vt:lpstr>
      <vt:lpstr>Diapositive 24</vt:lpstr>
      <vt:lpstr>Diapositive 25</vt:lpstr>
      <vt:lpstr>20 mn</vt:lpstr>
      <vt:lpstr>Outils et protocoles 2026 </vt:lpstr>
      <vt:lpstr>Check-list hygiène (à afficher en cabinet/officine)</vt:lpstr>
      <vt:lpstr>Classification des déchets médicaux en médecine générale</vt:lpstr>
      <vt:lpstr> La traçabilité</vt:lpstr>
      <vt:lpstr>10. Responsabilités des PS</vt:lpstr>
      <vt:lpstr>Obligations déontologiques des MG  </vt:lpstr>
      <vt:lpstr>Diapositive 33</vt:lpstr>
      <vt:lpstr>Signalement des IAS Cadre réglementaire</vt:lpstr>
      <vt:lpstr>Diapositive 35</vt:lpstr>
      <vt:lpstr>Diapositive 36</vt:lpstr>
      <vt:lpstr>Gestion environnement </vt:lpstr>
      <vt:lpstr>Aération des pièces</vt:lpstr>
      <vt:lpstr>Déchets médicaux en médecine générale et éco-responsabilité (nouvelle tendance-Santé planétaire)</vt:lpstr>
      <vt:lpstr>En conclusion sur la part empreinte carbone </vt:lpstr>
      <vt:lpstr>Un mot sur les vaccinations des PS… </vt:lpstr>
      <vt:lpstr>Recommandations 2025 </vt:lpstr>
      <vt:lpstr>En résumé: 5 étapes</vt:lpstr>
      <vt:lpstr>5 mn</vt:lpstr>
      <vt:lpstr>Diapositive 45</vt:lpstr>
      <vt:lpstr>20mn</vt:lpstr>
      <vt:lpstr>Diapositive 47</vt:lpstr>
      <vt:lpstr>Pourquoi ce sujet est-il crucial ? </vt:lpstr>
      <vt:lpstr>Le risque infectieux en ambulatoire </vt:lpstr>
      <vt:lpstr>Diapositive 50</vt:lpstr>
      <vt:lpstr>Diapositive 51</vt:lpstr>
      <vt:lpstr>Diapositive 52</vt:lpstr>
      <vt:lpstr>Diapositive 53</vt:lpstr>
      <vt:lpstr>Infections courantes en médecine générale et stratégie antibiotique</vt:lpstr>
      <vt:lpstr>ANTIBIOCLIC: https://antibioclic.com/ </vt:lpstr>
      <vt:lpstr>Diapositive 56</vt:lpstr>
      <vt:lpstr>Diapositive 57</vt:lpstr>
      <vt:lpstr>Diapositive 58</vt:lpstr>
      <vt:lpstr>Diapositive 59</vt:lpstr>
      <vt:lpstr>Stratégies pour limiter l’usage inapproprié</vt:lpstr>
      <vt:lpstr>Le bon usage des antibiotiques limite l’extension des résistances bactériennes +++</vt:lpstr>
      <vt:lpstr>Diapositive 62</vt:lpstr>
      <vt:lpstr>Diapositive 63</vt:lpstr>
      <vt:lpstr>5 mn</vt:lpstr>
      <vt:lpstr>12. Recommandations, littérature:   de la théorie à la pratique </vt:lpstr>
      <vt:lpstr>Conclusion et messages clés</vt:lpstr>
      <vt:lpstr>MERCI de votre ATTENTION Des questions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Jade SEINGIER</dc:creator>
  <cp:lastModifiedBy>marine.santoriello</cp:lastModifiedBy>
  <cp:revision>277</cp:revision>
  <dcterms:created xsi:type="dcterms:W3CDTF">2024-06-20T07:42:25Z</dcterms:created>
  <dcterms:modified xsi:type="dcterms:W3CDTF">2026-02-17T09:51:13Z</dcterms:modified>
</cp:coreProperties>
</file>