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129.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olors1.xml" ContentType="application/vnd.ms-office.chartcolorstyl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9"/>
  </p:notesMasterIdLst>
  <p:sldIdLst>
    <p:sldId id="256" r:id="rId3"/>
    <p:sldId id="258" r:id="rId4"/>
    <p:sldId id="317" r:id="rId5"/>
    <p:sldId id="298" r:id="rId6"/>
    <p:sldId id="372" r:id="rId7"/>
    <p:sldId id="260" r:id="rId8"/>
    <p:sldId id="436" r:id="rId9"/>
    <p:sldId id="318" r:id="rId10"/>
    <p:sldId id="281" r:id="rId11"/>
    <p:sldId id="402" r:id="rId12"/>
    <p:sldId id="307" r:id="rId13"/>
    <p:sldId id="400" r:id="rId14"/>
    <p:sldId id="422" r:id="rId15"/>
    <p:sldId id="423" r:id="rId16"/>
    <p:sldId id="424" r:id="rId17"/>
    <p:sldId id="300" r:id="rId18"/>
    <p:sldId id="397" r:id="rId19"/>
    <p:sldId id="316" r:id="rId20"/>
    <p:sldId id="409" r:id="rId21"/>
    <p:sldId id="378" r:id="rId22"/>
    <p:sldId id="437" r:id="rId23"/>
    <p:sldId id="302" r:id="rId24"/>
    <p:sldId id="377" r:id="rId25"/>
    <p:sldId id="323" r:id="rId26"/>
    <p:sldId id="380" r:id="rId27"/>
    <p:sldId id="379" r:id="rId28"/>
    <p:sldId id="322" r:id="rId29"/>
    <p:sldId id="438" r:id="rId30"/>
    <p:sldId id="381" r:id="rId31"/>
    <p:sldId id="439" r:id="rId32"/>
    <p:sldId id="441" r:id="rId33"/>
    <p:sldId id="440" r:id="rId34"/>
    <p:sldId id="305" r:id="rId35"/>
    <p:sldId id="387" r:id="rId36"/>
    <p:sldId id="301" r:id="rId37"/>
    <p:sldId id="304" r:id="rId38"/>
    <p:sldId id="388" r:id="rId39"/>
    <p:sldId id="303" r:id="rId40"/>
    <p:sldId id="306" r:id="rId41"/>
    <p:sldId id="406" r:id="rId42"/>
    <p:sldId id="308" r:id="rId43"/>
    <p:sldId id="342" r:id="rId44"/>
    <p:sldId id="269" r:id="rId45"/>
    <p:sldId id="270" r:id="rId46"/>
    <p:sldId id="442" r:id="rId47"/>
    <p:sldId id="443" r:id="rId48"/>
    <p:sldId id="411" r:id="rId49"/>
    <p:sldId id="412" r:id="rId50"/>
    <p:sldId id="413" r:id="rId51"/>
    <p:sldId id="414" r:id="rId52"/>
    <p:sldId id="415" r:id="rId53"/>
    <p:sldId id="257" r:id="rId54"/>
    <p:sldId id="425" r:id="rId55"/>
    <p:sldId id="416" r:id="rId56"/>
    <p:sldId id="366" r:id="rId57"/>
    <p:sldId id="428" r:id="rId58"/>
    <p:sldId id="429" r:id="rId59"/>
    <p:sldId id="311" r:id="rId60"/>
    <p:sldId id="370" r:id="rId61"/>
    <p:sldId id="371" r:id="rId62"/>
    <p:sldId id="454" r:id="rId63"/>
    <p:sldId id="426" r:id="rId64"/>
    <p:sldId id="427" r:id="rId65"/>
    <p:sldId id="430" r:id="rId66"/>
    <p:sldId id="384" r:id="rId67"/>
    <p:sldId id="386" r:id="rId68"/>
    <p:sldId id="310" r:id="rId69"/>
    <p:sldId id="309" r:id="rId70"/>
    <p:sldId id="435" r:id="rId71"/>
    <p:sldId id="382" r:id="rId72"/>
    <p:sldId id="383" r:id="rId73"/>
    <p:sldId id="312" r:id="rId74"/>
    <p:sldId id="374" r:id="rId75"/>
    <p:sldId id="313" r:id="rId76"/>
    <p:sldId id="375" r:id="rId77"/>
    <p:sldId id="319" r:id="rId78"/>
    <p:sldId id="432" r:id="rId79"/>
    <p:sldId id="410" r:id="rId80"/>
    <p:sldId id="408" r:id="rId81"/>
    <p:sldId id="418" r:id="rId82"/>
    <p:sldId id="261" r:id="rId83"/>
    <p:sldId id="431" r:id="rId84"/>
    <p:sldId id="391" r:id="rId85"/>
    <p:sldId id="324" r:id="rId86"/>
    <p:sldId id="393" r:id="rId87"/>
    <p:sldId id="335" r:id="rId88"/>
    <p:sldId id="445" r:id="rId89"/>
    <p:sldId id="262" r:id="rId90"/>
    <p:sldId id="392" r:id="rId91"/>
    <p:sldId id="341" r:id="rId92"/>
    <p:sldId id="315" r:id="rId93"/>
    <p:sldId id="349" r:id="rId94"/>
    <p:sldId id="343" r:id="rId95"/>
    <p:sldId id="273" r:id="rId96"/>
    <p:sldId id="446" r:id="rId97"/>
    <p:sldId id="344" r:id="rId98"/>
    <p:sldId id="325" r:id="rId99"/>
    <p:sldId id="327" r:id="rId100"/>
    <p:sldId id="326" r:id="rId101"/>
    <p:sldId id="330" r:id="rId102"/>
    <p:sldId id="331" r:id="rId103"/>
    <p:sldId id="329" r:id="rId104"/>
    <p:sldId id="350" r:id="rId105"/>
    <p:sldId id="396" r:id="rId106"/>
    <p:sldId id="448" r:id="rId107"/>
    <p:sldId id="447" r:id="rId108"/>
    <p:sldId id="453" r:id="rId109"/>
    <p:sldId id="420" r:id="rId110"/>
    <p:sldId id="421" r:id="rId111"/>
    <p:sldId id="433" r:id="rId112"/>
    <p:sldId id="434" r:id="rId113"/>
    <p:sldId id="320" r:id="rId114"/>
    <p:sldId id="376" r:id="rId115"/>
    <p:sldId id="444" r:id="rId116"/>
    <p:sldId id="265" r:id="rId117"/>
    <p:sldId id="266" r:id="rId118"/>
    <p:sldId id="267" r:id="rId119"/>
    <p:sldId id="277" r:id="rId120"/>
    <p:sldId id="368" r:id="rId121"/>
    <p:sldId id="274" r:id="rId122"/>
    <p:sldId id="268" r:id="rId123"/>
    <p:sldId id="271" r:id="rId124"/>
    <p:sldId id="272" r:id="rId125"/>
    <p:sldId id="276" r:id="rId126"/>
    <p:sldId id="369" r:id="rId127"/>
    <p:sldId id="367" r:id="rId128"/>
    <p:sldId id="278" r:id="rId129"/>
    <p:sldId id="279" r:id="rId130"/>
    <p:sldId id="346" r:id="rId131"/>
    <p:sldId id="449" r:id="rId132"/>
    <p:sldId id="450" r:id="rId133"/>
    <p:sldId id="451" r:id="rId134"/>
    <p:sldId id="452" r:id="rId135"/>
    <p:sldId id="351" r:id="rId136"/>
    <p:sldId id="405" r:id="rId137"/>
    <p:sldId id="352" r:id="rId13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Section par défaut" id="{E26805B6-496A-4B07-8C1F-3E6E6B0D0935}">
          <p14:sldIdLst>
            <p14:sldId id="256"/>
            <p14:sldId id="258"/>
          </p14:sldIdLst>
        </p14:section>
        <p14:section name="Généralités DM" id="{636C18E9-57C3-41C3-80CA-13F025500BF4}">
          <p14:sldIdLst>
            <p14:sldId id="317"/>
            <p14:sldId id="298"/>
            <p14:sldId id="372"/>
            <p14:sldId id="260"/>
            <p14:sldId id="436"/>
            <p14:sldId id="318"/>
            <p14:sldId id="281"/>
            <p14:sldId id="402"/>
            <p14:sldId id="307"/>
            <p14:sldId id="400"/>
            <p14:sldId id="422"/>
            <p14:sldId id="423"/>
            <p14:sldId id="424"/>
            <p14:sldId id="300"/>
            <p14:sldId id="397"/>
          </p14:sldIdLst>
        </p14:section>
        <p14:section name="Risque infectieux en Anesthésie" id="{F9CB7C20-A44D-4CA0-90E2-1081FC65E2FE}">
          <p14:sldIdLst>
            <p14:sldId id="316"/>
            <p14:sldId id="409"/>
            <p14:sldId id="378"/>
            <p14:sldId id="437"/>
            <p14:sldId id="302"/>
            <p14:sldId id="377"/>
            <p14:sldId id="323"/>
            <p14:sldId id="380"/>
            <p14:sldId id="379"/>
            <p14:sldId id="322"/>
            <p14:sldId id="438"/>
            <p14:sldId id="381"/>
            <p14:sldId id="439"/>
            <p14:sldId id="441"/>
            <p14:sldId id="440"/>
            <p14:sldId id="305"/>
            <p14:sldId id="387"/>
            <p14:sldId id="301"/>
            <p14:sldId id="304"/>
            <p14:sldId id="388"/>
            <p14:sldId id="303"/>
            <p14:sldId id="306"/>
            <p14:sldId id="406"/>
            <p14:sldId id="308"/>
            <p14:sldId id="342"/>
            <p14:sldId id="269"/>
            <p14:sldId id="270"/>
            <p14:sldId id="442"/>
            <p14:sldId id="443"/>
            <p14:sldId id="411"/>
            <p14:sldId id="412"/>
            <p14:sldId id="413"/>
            <p14:sldId id="414"/>
            <p14:sldId id="415"/>
            <p14:sldId id="257"/>
            <p14:sldId id="425"/>
            <p14:sldId id="416"/>
            <p14:sldId id="366"/>
            <p14:sldId id="428"/>
            <p14:sldId id="429"/>
            <p14:sldId id="311"/>
            <p14:sldId id="370"/>
            <p14:sldId id="371"/>
            <p14:sldId id="454"/>
            <p14:sldId id="426"/>
            <p14:sldId id="427"/>
            <p14:sldId id="430"/>
            <p14:sldId id="384"/>
            <p14:sldId id="386"/>
            <p14:sldId id="310"/>
            <p14:sldId id="309"/>
            <p14:sldId id="435"/>
            <p14:sldId id="382"/>
            <p14:sldId id="383"/>
            <p14:sldId id="312"/>
            <p14:sldId id="374"/>
            <p14:sldId id="313"/>
            <p14:sldId id="375"/>
          </p14:sldIdLst>
        </p14:section>
        <p14:section name="Risque infectieux Réanimation" id="{EA367068-FC7E-4F7B-9F9C-909E6C8E5AF4}">
          <p14:sldIdLst>
            <p14:sldId id="319"/>
            <p14:sldId id="432"/>
            <p14:sldId id="410"/>
            <p14:sldId id="408"/>
            <p14:sldId id="418"/>
            <p14:sldId id="261"/>
            <p14:sldId id="431"/>
            <p14:sldId id="391"/>
            <p14:sldId id="324"/>
            <p14:sldId id="393"/>
            <p14:sldId id="335"/>
            <p14:sldId id="445"/>
            <p14:sldId id="262"/>
            <p14:sldId id="392"/>
            <p14:sldId id="341"/>
            <p14:sldId id="315"/>
            <p14:sldId id="349"/>
            <p14:sldId id="343"/>
            <p14:sldId id="273"/>
            <p14:sldId id="446"/>
            <p14:sldId id="344"/>
            <p14:sldId id="325"/>
            <p14:sldId id="327"/>
            <p14:sldId id="326"/>
            <p14:sldId id="330"/>
            <p14:sldId id="331"/>
            <p14:sldId id="329"/>
            <p14:sldId id="350"/>
            <p14:sldId id="396"/>
            <p14:sldId id="448"/>
            <p14:sldId id="447"/>
            <p14:sldId id="453"/>
            <p14:sldId id="420"/>
            <p14:sldId id="421"/>
            <p14:sldId id="433"/>
            <p14:sldId id="434"/>
          </p14:sldIdLst>
        </p14:section>
        <p14:section name="PAVM" id="{52808B71-24FC-4E51-9A0E-08726D9892DD}">
          <p14:sldIdLst>
            <p14:sldId id="320"/>
            <p14:sldId id="376"/>
            <p14:sldId id="444"/>
            <p14:sldId id="265"/>
            <p14:sldId id="266"/>
            <p14:sldId id="267"/>
            <p14:sldId id="277"/>
            <p14:sldId id="368"/>
            <p14:sldId id="274"/>
            <p14:sldId id="268"/>
            <p14:sldId id="271"/>
            <p14:sldId id="272"/>
            <p14:sldId id="276"/>
            <p14:sldId id="369"/>
            <p14:sldId id="367"/>
            <p14:sldId id="278"/>
            <p14:sldId id="279"/>
            <p14:sldId id="346"/>
            <p14:sldId id="449"/>
            <p14:sldId id="450"/>
            <p14:sldId id="451"/>
            <p14:sldId id="452"/>
            <p14:sldId id="351"/>
            <p14:sldId id="405"/>
            <p14:sldId id="35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0000"/>
    <a:srgbClr val="800000"/>
    <a:srgbClr val="A500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0" autoAdjust="0"/>
    <p:restoredTop sz="87331" autoAdjust="0"/>
  </p:normalViewPr>
  <p:slideViewPr>
    <p:cSldViewPr snapToGrid="0">
      <p:cViewPr varScale="1">
        <p:scale>
          <a:sx n="100" d="100"/>
          <a:sy n="100" d="100"/>
        </p:scale>
        <p:origin x="-720" y="-96"/>
      </p:cViewPr>
      <p:guideLst>
        <p:guide orient="horz" pos="2160"/>
        <p:guide pos="3840"/>
      </p:guideLst>
    </p:cSldViewPr>
  </p:slideViewPr>
  <p:notesTextViewPr>
    <p:cViewPr>
      <p:scale>
        <a:sx n="3" d="2"/>
        <a:sy n="3" d="2"/>
      </p:scale>
      <p:origin x="0" y="0"/>
    </p:cViewPr>
  </p:notesTextViewPr>
  <p:sorterViewPr>
    <p:cViewPr>
      <p:scale>
        <a:sx n="84" d="100"/>
        <a:sy n="84"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Feuille_Microsoft_Office_Excel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package" Target="../embeddings/Feuille_Microsoft_Office_Excel2.xlsx"/><Relationship Id="rId1" Type="http://schemas.openxmlformats.org/officeDocument/2006/relationships/themeOverride" Target="../theme/themeOverride1.xml"/><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package" Target="../embeddings/Feuille_Microsoft_Office_Excel3.xlsx"/><Relationship Id="rId1" Type="http://schemas.openxmlformats.org/officeDocument/2006/relationships/themeOverride" Target="../theme/themeOverride2.xml"/><Relationship Id="rId4"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lang val="fr-FR"/>
  <c:chart>
    <c:autoTitleDeleted val="1"/>
    <c:plotArea>
      <c:layout/>
      <c:barChart>
        <c:barDir val="col"/>
        <c:grouping val="clustered"/>
        <c:ser>
          <c:idx val="0"/>
          <c:order val="0"/>
          <c:tx>
            <c:strRef>
              <c:f>Feuil1!$B$1</c:f>
              <c:strCache>
                <c:ptCount val="1"/>
                <c:pt idx="0">
                  <c:v>Site</c:v>
                </c:pt>
              </c:strCache>
            </c:strRef>
          </c:tx>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Feuil1!$A$2:$A$8</c:f>
              <c:strCache>
                <c:ptCount val="7"/>
                <c:pt idx="0">
                  <c:v>Respiratoire</c:v>
                </c:pt>
                <c:pt idx="1">
                  <c:v>Abdominal</c:v>
                </c:pt>
                <c:pt idx="2">
                  <c:v>Sang</c:v>
                </c:pt>
                <c:pt idx="3">
                  <c:v>Urinaire</c:v>
                </c:pt>
                <c:pt idx="4">
                  <c:v>Cutané</c:v>
                </c:pt>
                <c:pt idx="5">
                  <c:v>SNC</c:v>
                </c:pt>
                <c:pt idx="6">
                  <c:v>Autres</c:v>
                </c:pt>
              </c:strCache>
            </c:strRef>
          </c:cat>
          <c:val>
            <c:numRef>
              <c:f>Feuil1!$B$2:$B$8</c:f>
              <c:numCache>
                <c:formatCode>General</c:formatCode>
                <c:ptCount val="7"/>
                <c:pt idx="0">
                  <c:v>63.5</c:v>
                </c:pt>
                <c:pt idx="1">
                  <c:v>19.600000000000001</c:v>
                </c:pt>
                <c:pt idx="2">
                  <c:v>15.1</c:v>
                </c:pt>
                <c:pt idx="3">
                  <c:v>14.3</c:v>
                </c:pt>
                <c:pt idx="4">
                  <c:v>6.6</c:v>
                </c:pt>
                <c:pt idx="5">
                  <c:v>2.9</c:v>
                </c:pt>
                <c:pt idx="6">
                  <c:v>7.6</c:v>
                </c:pt>
              </c:numCache>
            </c:numRef>
          </c:val>
          <c:extLst xmlns:c16r2="http://schemas.microsoft.com/office/drawing/2015/06/chart">
            <c:ext xmlns:c16="http://schemas.microsoft.com/office/drawing/2014/chart" uri="{C3380CC4-5D6E-409C-BE32-E72D297353CC}">
              <c16:uniqueId val="{00000000-2B25-4C11-9B42-6719B8581A80}"/>
            </c:ext>
          </c:extLst>
        </c:ser>
        <c:dLbls/>
        <c:gapWidth val="219"/>
        <c:overlap val="-27"/>
        <c:axId val="181456896"/>
        <c:axId val="181458432"/>
      </c:barChart>
      <c:catAx>
        <c:axId val="18145689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fr-FR"/>
          </a:p>
        </c:txPr>
        <c:crossAx val="181458432"/>
        <c:crosses val="autoZero"/>
        <c:auto val="1"/>
        <c:lblAlgn val="ctr"/>
        <c:lblOffset val="100"/>
      </c:catAx>
      <c:valAx>
        <c:axId val="181458432"/>
        <c:scaling>
          <c:orientation val="minMax"/>
        </c:scaling>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a:t>
                </a:r>
              </a:p>
            </c:rich>
          </c:tx>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81456896"/>
        <c:crosses val="autoZero"/>
        <c:crossBetween val="between"/>
      </c:valAx>
      <c:spPr>
        <a:noFill/>
        <a:ln>
          <a:noFill/>
        </a:ln>
        <a:effectLst/>
      </c:spPr>
    </c:plotArea>
    <c:legend>
      <c:legendPos val="b"/>
      <c:layout>
        <c:manualLayout>
          <c:xMode val="edge"/>
          <c:yMode val="edge"/>
          <c:x val="0.47848368138765285"/>
          <c:y val="0.16391417996027893"/>
          <c:w val="4.5448001065084266E-2"/>
          <c:h val="6.2374000161279794E-2"/>
        </c:manualLayout>
      </c:layout>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Gram+, 69,8%</a:t>
            </a:r>
          </a:p>
        </c:rich>
      </c:tx>
      <c:spPr>
        <a:noFill/>
        <a:ln>
          <a:noFill/>
        </a:ln>
        <a:effectLst/>
      </c:spPr>
    </c:title>
    <c:plotArea>
      <c:layout/>
      <c:barChart>
        <c:barDir val="col"/>
        <c:grouping val="clustered"/>
        <c:ser>
          <c:idx val="0"/>
          <c:order val="0"/>
          <c:tx>
            <c:strRef>
              <c:f>Feuil1!$B$1</c:f>
              <c:strCache>
                <c:ptCount val="1"/>
                <c:pt idx="0">
                  <c:v>Gram+</c:v>
                </c:pt>
              </c:strCache>
            </c:strRef>
          </c:tx>
          <c:spPr>
            <a:solidFill>
              <a:schemeClr val="accent1"/>
            </a:solidFill>
            <a:ln>
              <a:noFill/>
            </a:ln>
            <a:effectLst/>
          </c:spPr>
          <c:cat>
            <c:strRef>
              <c:f>Feuil1!$A$2:$A$8</c:f>
              <c:strCache>
                <c:ptCount val="7"/>
                <c:pt idx="0">
                  <c:v>SAMS</c:v>
                </c:pt>
                <c:pt idx="1">
                  <c:v>SARM</c:v>
                </c:pt>
                <c:pt idx="2">
                  <c:v>StaphEpi</c:v>
                </c:pt>
                <c:pt idx="3">
                  <c:v>Pneumocoque</c:v>
                </c:pt>
                <c:pt idx="4">
                  <c:v>VSE</c:v>
                </c:pt>
                <c:pt idx="5">
                  <c:v>VRE</c:v>
                </c:pt>
                <c:pt idx="6">
                  <c:v>Autres</c:v>
                </c:pt>
              </c:strCache>
            </c:strRef>
          </c:cat>
          <c:val>
            <c:numRef>
              <c:f>Feuil1!$B$2:$B$8</c:f>
              <c:numCache>
                <c:formatCode>General</c:formatCode>
                <c:ptCount val="7"/>
                <c:pt idx="0">
                  <c:v>20.5</c:v>
                </c:pt>
                <c:pt idx="1">
                  <c:v>10.200000000000001</c:v>
                </c:pt>
                <c:pt idx="2">
                  <c:v>10.8</c:v>
                </c:pt>
                <c:pt idx="3">
                  <c:v>4.0999999999999996</c:v>
                </c:pt>
                <c:pt idx="4">
                  <c:v>7.1</c:v>
                </c:pt>
                <c:pt idx="5">
                  <c:v>3.8</c:v>
                </c:pt>
                <c:pt idx="6">
                  <c:v>6.4</c:v>
                </c:pt>
              </c:numCache>
            </c:numRef>
          </c:val>
          <c:extLst xmlns:c16r2="http://schemas.microsoft.com/office/drawing/2015/06/chart">
            <c:ext xmlns:c16="http://schemas.microsoft.com/office/drawing/2014/chart" uri="{C3380CC4-5D6E-409C-BE32-E72D297353CC}">
              <c16:uniqueId val="{00000000-10B4-4A35-ABB9-F338C2900C86}"/>
            </c:ext>
          </c:extLst>
        </c:ser>
        <c:dLbls/>
        <c:gapWidth val="219"/>
        <c:overlap val="-27"/>
        <c:axId val="180892032"/>
        <c:axId val="180893568"/>
      </c:barChart>
      <c:catAx>
        <c:axId val="180892032"/>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fr-FR"/>
          </a:p>
        </c:txPr>
        <c:crossAx val="180893568"/>
        <c:crosses val="autoZero"/>
        <c:auto val="1"/>
        <c:lblAlgn val="ctr"/>
        <c:lblOffset val="100"/>
      </c:catAx>
      <c:valAx>
        <c:axId val="180893568"/>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80892032"/>
        <c:crosses val="autoZero"/>
        <c:crossBetween val="between"/>
      </c:valAx>
      <c:spPr>
        <a:noFill/>
        <a:ln>
          <a:noFill/>
        </a:ln>
        <a:effectLst/>
      </c:spPr>
    </c:plotArea>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fr-FR"/>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Gram-, 62,2 %</a:t>
            </a:r>
          </a:p>
        </c:rich>
      </c:tx>
      <c:spPr>
        <a:noFill/>
        <a:ln>
          <a:noFill/>
        </a:ln>
        <a:effectLst/>
      </c:spPr>
    </c:title>
    <c:plotArea>
      <c:layout/>
      <c:barChart>
        <c:barDir val="col"/>
        <c:grouping val="clustered"/>
        <c:ser>
          <c:idx val="0"/>
          <c:order val="0"/>
          <c:tx>
            <c:strRef>
              <c:f>Feuil1!$B$10</c:f>
              <c:strCache>
                <c:ptCount val="1"/>
                <c:pt idx="0">
                  <c:v>Gram-</c:v>
                </c:pt>
              </c:strCache>
            </c:strRef>
          </c:tx>
          <c:spPr>
            <a:solidFill>
              <a:schemeClr val="accent1"/>
            </a:solidFill>
            <a:ln>
              <a:noFill/>
            </a:ln>
            <a:effectLst/>
          </c:spPr>
          <c:cat>
            <c:strRef>
              <c:f>Feuil1!$A$11:$A$16</c:f>
              <c:strCache>
                <c:ptCount val="6"/>
                <c:pt idx="0">
                  <c:v>Ecoli</c:v>
                </c:pt>
                <c:pt idx="1">
                  <c:v>Enterobacter</c:v>
                </c:pt>
                <c:pt idx="2">
                  <c:v>Kp</c:v>
                </c:pt>
                <c:pt idx="3">
                  <c:v>Pseudo</c:v>
                </c:pt>
                <c:pt idx="4">
                  <c:v>Acineto</c:v>
                </c:pt>
                <c:pt idx="5">
                  <c:v>Autres</c:v>
                </c:pt>
              </c:strCache>
            </c:strRef>
          </c:cat>
          <c:val>
            <c:numRef>
              <c:f>Feuil1!$B$11:$B$16</c:f>
              <c:numCache>
                <c:formatCode>0</c:formatCode>
                <c:ptCount val="6"/>
                <c:pt idx="0">
                  <c:v>16</c:v>
                </c:pt>
                <c:pt idx="1">
                  <c:v>7</c:v>
                </c:pt>
                <c:pt idx="2">
                  <c:v>12.7</c:v>
                </c:pt>
                <c:pt idx="3">
                  <c:v>19.899999999999999</c:v>
                </c:pt>
                <c:pt idx="4">
                  <c:v>8.8000000000000007</c:v>
                </c:pt>
                <c:pt idx="5">
                  <c:v>17</c:v>
                </c:pt>
              </c:numCache>
            </c:numRef>
          </c:val>
          <c:extLst xmlns:c16r2="http://schemas.microsoft.com/office/drawing/2015/06/chart">
            <c:ext xmlns:c16="http://schemas.microsoft.com/office/drawing/2014/chart" uri="{C3380CC4-5D6E-409C-BE32-E72D297353CC}">
              <c16:uniqueId val="{00000000-3CB8-43C1-8C0F-9627917D77DA}"/>
            </c:ext>
          </c:extLst>
        </c:ser>
        <c:dLbls/>
        <c:gapWidth val="219"/>
        <c:overlap val="-27"/>
        <c:axId val="181869184"/>
        <c:axId val="181891456"/>
      </c:barChart>
      <c:catAx>
        <c:axId val="18186918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81891456"/>
        <c:crosses val="autoZero"/>
        <c:auto val="1"/>
        <c:lblAlgn val="ctr"/>
        <c:lblOffset val="100"/>
      </c:catAx>
      <c:valAx>
        <c:axId val="181891456"/>
        <c:scaling>
          <c:orientation val="minMax"/>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81869184"/>
        <c:crosses val="autoZero"/>
        <c:crossBetween val="between"/>
      </c:valAx>
      <c:spPr>
        <a:noFill/>
        <a:ln>
          <a:noFill/>
        </a:ln>
        <a:effectLst/>
      </c:spPr>
    </c:plotArea>
    <c:plotVisOnly val="1"/>
    <c:dispBlanksAs val="gap"/>
  </c:chart>
  <c:spPr>
    <a:noFill/>
    <a:ln>
      <a:noFill/>
    </a:ln>
    <a:effectLst/>
  </c:spPr>
  <c:txPr>
    <a:bodyPr/>
    <a:lstStyle/>
    <a:p>
      <a:pPr>
        <a:defRPr/>
      </a:pPr>
      <a:endParaRPr lang="fr-FR"/>
    </a:p>
  </c:txPr>
  <c:externalData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5FC500-0432-476C-9085-5224355B2411}" type="datetimeFigureOut">
              <a:rPr lang="fr-FR" smtClean="0"/>
              <a:pPr/>
              <a:t>17/02/2026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728FD-022B-47A1-9299-0BE954787403}" type="slidenum">
              <a:rPr lang="fr-FR" smtClean="0"/>
              <a:pPr/>
              <a:t>‹N°›</a:t>
            </a:fld>
            <a:endParaRPr lang="fr-FR"/>
          </a:p>
        </p:txBody>
      </p:sp>
    </p:spTree>
    <p:extLst>
      <p:ext uri="{BB962C8B-B14F-4D97-AF65-F5344CB8AC3E}">
        <p14:creationId xmlns:p14="http://schemas.microsoft.com/office/powerpoint/2010/main" xmlns="" val="2817173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BB728FD-022B-47A1-9299-0BE954787403}" type="slidenum">
              <a:rPr lang="fr-FR" smtClean="0"/>
              <a:pPr/>
              <a:t>7</a:t>
            </a:fld>
            <a:endParaRPr lang="fr-FR"/>
          </a:p>
        </p:txBody>
      </p:sp>
    </p:spTree>
    <p:extLst>
      <p:ext uri="{BB962C8B-B14F-4D97-AF65-F5344CB8AC3E}">
        <p14:creationId xmlns:p14="http://schemas.microsoft.com/office/powerpoint/2010/main" xmlns="" val="3041459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BB728FD-022B-47A1-9299-0BE954787403}" type="slidenum">
              <a:rPr lang="fr-FR" smtClean="0"/>
              <a:pPr/>
              <a:t>69</a:t>
            </a:fld>
            <a:endParaRPr lang="fr-FR"/>
          </a:p>
        </p:txBody>
      </p:sp>
    </p:spTree>
    <p:extLst>
      <p:ext uri="{BB962C8B-B14F-4D97-AF65-F5344CB8AC3E}">
        <p14:creationId xmlns:p14="http://schemas.microsoft.com/office/powerpoint/2010/main" xmlns="" val="3878222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E6621D5-F41C-BEFE-2BB5-F56A44CB84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A6386039-F178-8695-CA0F-833C4283AD7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xmlns="" id="{9D6D3134-DB2E-69FE-31BB-0075062A7CF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C019F8C9-1E9D-5BF1-022A-DD01EB2D149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B728FD-022B-47A1-9299-0BE95478740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837227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BB728FD-022B-47A1-9299-0BE954787403}" type="slidenum">
              <a:rPr lang="fr-FR" smtClean="0"/>
              <a:pPr/>
              <a:t>85</a:t>
            </a:fld>
            <a:endParaRPr lang="fr-FR"/>
          </a:p>
        </p:txBody>
      </p:sp>
    </p:spTree>
    <p:extLst>
      <p:ext uri="{BB962C8B-B14F-4D97-AF65-F5344CB8AC3E}">
        <p14:creationId xmlns:p14="http://schemas.microsoft.com/office/powerpoint/2010/main" xmlns="" val="417855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baisse de la participation en 2015 a pu s’expliquer par le passage de la surveillance en continue sur l’année de janvier à décembre 2015 (versus 6 mois auparavant) entrainant une augmentation de la charge de travail pour le recueil et la validation des données. Malgré tout, la participation augmente à nouveau en 2016 et 2017.</a:t>
            </a:r>
          </a:p>
          <a:p>
            <a:endParaRPr lang="fr-FR" dirty="0"/>
          </a:p>
          <a:p>
            <a:r>
              <a:rPr lang="fr-FR" dirty="0"/>
              <a:t>La majorité des services (81,9%) provient d’établissements publics (53,8% de CH non universitaires). Leur taille varie de 4 à 32 lits. Plus de ¾ des services correspondent à une réanimation polyvalente (78,4%).</a:t>
            </a:r>
          </a:p>
          <a:p>
            <a:endParaRPr lang="fr-FR" dirty="0"/>
          </a:p>
          <a:p>
            <a:r>
              <a:rPr lang="fr-FR" dirty="0"/>
              <a:t>Le nombre moyen de patients inclus par service est de 344 patients pour 1 an (méd. 307).</a:t>
            </a:r>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88</a:t>
            </a:fld>
            <a:endParaRPr lang="fr-FR"/>
          </a:p>
        </p:txBody>
      </p:sp>
    </p:spTree>
    <p:extLst>
      <p:ext uri="{BB962C8B-B14F-4D97-AF65-F5344CB8AC3E}">
        <p14:creationId xmlns:p14="http://schemas.microsoft.com/office/powerpoint/2010/main" xmlns="" val="3065890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BB728FD-022B-47A1-9299-0BE954787403}" type="slidenum">
              <a:rPr lang="fr-FR" smtClean="0"/>
              <a:pPr/>
              <a:t>89</a:t>
            </a:fld>
            <a:endParaRPr lang="fr-FR"/>
          </a:p>
        </p:txBody>
      </p:sp>
    </p:spTree>
    <p:extLst>
      <p:ext uri="{BB962C8B-B14F-4D97-AF65-F5344CB8AC3E}">
        <p14:creationId xmlns:p14="http://schemas.microsoft.com/office/powerpoint/2010/main" xmlns="" val="1538452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4BB728FD-022B-47A1-9299-0BE954787403}" type="slidenum">
              <a:rPr lang="fr-FR" smtClean="0"/>
              <a:pPr/>
              <a:t>111</a:t>
            </a:fld>
            <a:endParaRPr lang="fr-FR"/>
          </a:p>
        </p:txBody>
      </p:sp>
    </p:spTree>
    <p:extLst>
      <p:ext uri="{BB962C8B-B14F-4D97-AF65-F5344CB8AC3E}">
        <p14:creationId xmlns:p14="http://schemas.microsoft.com/office/powerpoint/2010/main" xmlns="" val="1669592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Chest X-rays and CT-scan of a 65-year-old man who developed ventilator-associated pneumonia. </a:t>
            </a:r>
          </a:p>
          <a:p>
            <a:endParaRPr lang="en-US" dirty="0"/>
          </a:p>
          <a:p>
            <a:r>
              <a:rPr lang="en-US" dirty="0"/>
              <a:t>Chest X-ray performed the day VAP was</a:t>
            </a:r>
            <a:r>
              <a:rPr lang="en-US" baseline="0" dirty="0"/>
              <a:t> </a:t>
            </a:r>
            <a:r>
              <a:rPr lang="en-US" dirty="0"/>
              <a:t>suspected seems normal (a), whereas the CT-scan performed the same day showed consolidation of the left inferior lobe (b, d). </a:t>
            </a:r>
            <a:r>
              <a:rPr lang="en-US" baseline="0" dirty="0"/>
              <a:t> </a:t>
            </a:r>
            <a:r>
              <a:rPr lang="en-US" dirty="0" err="1"/>
              <a:t>Bronchoalveolar</a:t>
            </a:r>
            <a:r>
              <a:rPr lang="en-US" baseline="0" dirty="0"/>
              <a:t> </a:t>
            </a:r>
            <a:r>
              <a:rPr lang="en-US" dirty="0"/>
              <a:t>lavage yielded 105</a:t>
            </a:r>
            <a:r>
              <a:rPr lang="en-US" baseline="0" dirty="0"/>
              <a:t> </a:t>
            </a:r>
            <a:r>
              <a:rPr lang="en-US" dirty="0" err="1"/>
              <a:t>Enterobacter</a:t>
            </a:r>
            <a:r>
              <a:rPr lang="en-US" dirty="0"/>
              <a:t> </a:t>
            </a:r>
            <a:r>
              <a:rPr lang="en-US" dirty="0" err="1"/>
              <a:t>aerogenes</a:t>
            </a:r>
            <a:r>
              <a:rPr lang="en-US" dirty="0"/>
              <a:t>. </a:t>
            </a:r>
          </a:p>
          <a:p>
            <a:endParaRPr lang="en-US" dirty="0"/>
          </a:p>
          <a:p>
            <a:r>
              <a:rPr lang="en-US" dirty="0"/>
              <a:t>The next day, chest X-ray showed progression of pulmonary infiltrates (c). </a:t>
            </a:r>
          </a:p>
          <a:p>
            <a:endParaRPr lang="en-US" dirty="0"/>
          </a:p>
          <a:p>
            <a:r>
              <a:rPr lang="en-US" dirty="0"/>
              <a:t>VAP diagnosis based on chest</a:t>
            </a:r>
            <a:r>
              <a:rPr lang="en-US" baseline="0" dirty="0"/>
              <a:t> </a:t>
            </a:r>
            <a:r>
              <a:rPr lang="en-US" dirty="0"/>
              <a:t>X-ray would have been delayed</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115</a:t>
            </a:fld>
            <a:endParaRPr lang="fr-FR"/>
          </a:p>
        </p:txBody>
      </p:sp>
    </p:spTree>
    <p:extLst>
      <p:ext uri="{BB962C8B-B14F-4D97-AF65-F5344CB8AC3E}">
        <p14:creationId xmlns:p14="http://schemas.microsoft.com/office/powerpoint/2010/main" xmlns="" val="362187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Routes of colonization/infection in mechanically ventilated patients.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Colonization of the </a:t>
            </a:r>
            <a:r>
              <a:rPr lang="en-US" sz="1200" b="0" i="0" u="none" strike="noStrike" kern="1200" baseline="0" dirty="0" err="1">
                <a:solidFill>
                  <a:schemeClr val="tx1"/>
                </a:solidFill>
                <a:latin typeface="+mn-lt"/>
                <a:ea typeface="+mn-ea"/>
                <a:cs typeface="+mn-cs"/>
              </a:rPr>
              <a:t>aerodigestive</a:t>
            </a:r>
            <a:r>
              <a:rPr lang="en-US" sz="1200" b="0" i="0" u="none" strike="noStrike" kern="1200" baseline="0" dirty="0">
                <a:solidFill>
                  <a:schemeClr val="tx1"/>
                </a:solidFill>
                <a:latin typeface="+mn-lt"/>
                <a:ea typeface="+mn-ea"/>
                <a:cs typeface="+mn-cs"/>
              </a:rPr>
              <a:t> tract may occur endogenously (A and B) or exogenously (C through F).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Exogenous colonization may result in primary colonization of the oropharynx or may be the result of direct inoculation into the lower respiratory tract during manipulations of respiratory equipment (D), during using of respiratory devices (E), or from contaminated aerosols (F).</a:t>
            </a:r>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116</a:t>
            </a:fld>
            <a:endParaRPr lang="fr-FR"/>
          </a:p>
        </p:txBody>
      </p:sp>
    </p:spTree>
    <p:extLst>
      <p:ext uri="{BB962C8B-B14F-4D97-AF65-F5344CB8AC3E}">
        <p14:creationId xmlns:p14="http://schemas.microsoft.com/office/powerpoint/2010/main" xmlns="" val="2703916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121</a:t>
            </a:fld>
            <a:endParaRPr lang="fr-FR"/>
          </a:p>
        </p:txBody>
      </p:sp>
    </p:spTree>
    <p:extLst>
      <p:ext uri="{BB962C8B-B14F-4D97-AF65-F5344CB8AC3E}">
        <p14:creationId xmlns:p14="http://schemas.microsoft.com/office/powerpoint/2010/main" xmlns="" val="3639316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127</a:t>
            </a:fld>
            <a:endParaRPr lang="fr-FR"/>
          </a:p>
        </p:txBody>
      </p:sp>
    </p:spTree>
    <p:extLst>
      <p:ext uri="{BB962C8B-B14F-4D97-AF65-F5344CB8AC3E}">
        <p14:creationId xmlns:p14="http://schemas.microsoft.com/office/powerpoint/2010/main" xmlns="" val="887949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9</a:t>
            </a:fld>
            <a:endParaRPr lang="fr-FR"/>
          </a:p>
        </p:txBody>
      </p:sp>
    </p:spTree>
    <p:extLst>
      <p:ext uri="{BB962C8B-B14F-4D97-AF65-F5344CB8AC3E}">
        <p14:creationId xmlns:p14="http://schemas.microsoft.com/office/powerpoint/2010/main" xmlns="" val="3044213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128</a:t>
            </a:fld>
            <a:endParaRPr lang="fr-FR"/>
          </a:p>
        </p:txBody>
      </p:sp>
    </p:spTree>
    <p:extLst>
      <p:ext uri="{BB962C8B-B14F-4D97-AF65-F5344CB8AC3E}">
        <p14:creationId xmlns:p14="http://schemas.microsoft.com/office/powerpoint/2010/main" xmlns="" val="626244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11</a:t>
            </a:fld>
            <a:endParaRPr lang="fr-FR"/>
          </a:p>
        </p:txBody>
      </p:sp>
    </p:spTree>
    <p:extLst>
      <p:ext uri="{BB962C8B-B14F-4D97-AF65-F5344CB8AC3E}">
        <p14:creationId xmlns:p14="http://schemas.microsoft.com/office/powerpoint/2010/main" xmlns="" val="377880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E6621D5-F41C-BEFE-2BB5-F56A44CB84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A6386039-F178-8695-CA0F-833C4283AD7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xmlns="" id="{9D6D3134-DB2E-69FE-31BB-0075062A7CF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C019F8C9-1E9D-5BF1-022A-DD01EB2D149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B728FD-022B-47A1-9299-0BE95478740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1400275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35</a:t>
            </a:fld>
            <a:endParaRPr lang="fr-FR"/>
          </a:p>
        </p:txBody>
      </p:sp>
    </p:spTree>
    <p:extLst>
      <p:ext uri="{BB962C8B-B14F-4D97-AF65-F5344CB8AC3E}">
        <p14:creationId xmlns:p14="http://schemas.microsoft.com/office/powerpoint/2010/main" xmlns="" val="196015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58</a:t>
            </a:fld>
            <a:endParaRPr lang="fr-FR"/>
          </a:p>
        </p:txBody>
      </p:sp>
    </p:spTree>
    <p:extLst>
      <p:ext uri="{BB962C8B-B14F-4D97-AF65-F5344CB8AC3E}">
        <p14:creationId xmlns:p14="http://schemas.microsoft.com/office/powerpoint/2010/main" xmlns="" val="1302978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59</a:t>
            </a:fld>
            <a:endParaRPr lang="fr-FR"/>
          </a:p>
        </p:txBody>
      </p:sp>
    </p:spTree>
    <p:extLst>
      <p:ext uri="{BB962C8B-B14F-4D97-AF65-F5344CB8AC3E}">
        <p14:creationId xmlns:p14="http://schemas.microsoft.com/office/powerpoint/2010/main" xmlns="" val="1787087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60</a:t>
            </a:fld>
            <a:endParaRPr lang="fr-FR"/>
          </a:p>
        </p:txBody>
      </p:sp>
    </p:spTree>
    <p:extLst>
      <p:ext uri="{BB962C8B-B14F-4D97-AF65-F5344CB8AC3E}">
        <p14:creationId xmlns:p14="http://schemas.microsoft.com/office/powerpoint/2010/main" xmlns="" val="3983297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B728FD-022B-47A1-9299-0BE954787403}" type="slidenum">
              <a:rPr lang="fr-FR" smtClean="0"/>
              <a:pPr/>
              <a:t>61</a:t>
            </a:fld>
            <a:endParaRPr lang="fr-FR"/>
          </a:p>
        </p:txBody>
      </p:sp>
    </p:spTree>
    <p:extLst>
      <p:ext uri="{BB962C8B-B14F-4D97-AF65-F5344CB8AC3E}">
        <p14:creationId xmlns:p14="http://schemas.microsoft.com/office/powerpoint/2010/main" xmlns="" val="246303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449519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04673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610636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0556E3E-1EB5-343C-FC9E-40C00DED6E81}"/>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xmlns="" id="{33A50657-F973-97B4-6C2D-05288A7359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xmlns="" id="{F5299FBF-9227-BACE-5E38-7ABD851B225F}"/>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F68528E7-EA4C-3D58-1249-1AF1E3DA217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xmlns="" id="{BFB790E8-72C6-8C7A-EB15-EEFB13ED37FB}"/>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1293995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520DEC8-5A6B-D87A-04AC-DED80C7D7CC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xmlns="" id="{3DD2EA5C-F4EC-7D6B-C455-5CC01737301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xmlns="" id="{7FEC0D8E-C623-842C-0788-3C243F3C1189}"/>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7AC47D41-34AD-997B-3518-3541F6EA4FA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xmlns="" id="{19F3F0AC-3081-F424-F06F-5D50144DF380}"/>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2976590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869D2EBA-79F2-178E-B253-8FE691E01696}"/>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xmlns="" id="{D26FD777-D7E1-253F-C4A3-11CA4AF4FD4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xmlns="" id="{13621C59-4405-EAEA-C1AA-E4D4C91D5437}"/>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DC101C34-F1CC-FDE6-4984-54E24CA7361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xmlns="" id="{4E3D78D0-8977-0564-4E84-268429153793}"/>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3195733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CC6053A8-7502-9EC3-360C-C72D6120A43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xmlns="" id="{3D9B95E7-5D43-138E-6646-3419E2403B65}"/>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xmlns="" id="{4E5E938F-47DC-ED5A-D212-B836EA25022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xmlns="" id="{B2FC0527-A645-6617-B26C-04B0DBF372F8}"/>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6" name="Espace réservé du pied de page 5">
            <a:extLst>
              <a:ext uri="{FF2B5EF4-FFF2-40B4-BE49-F238E27FC236}">
                <a16:creationId xmlns:a16="http://schemas.microsoft.com/office/drawing/2014/main" xmlns="" id="{0BC8CC6B-9680-C7F8-3886-18053A1ACB7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xmlns="" id="{E20BABDD-B8A5-7F1D-63D3-D7ACBDA1CF77}"/>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222020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8CC5EEC-E60A-2418-22C9-C98D14293CC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xmlns="" id="{A508FE53-A5D1-8F51-9CDB-B323330901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xmlns="" id="{281D389B-23CD-A9CA-3986-9976792B9C7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xmlns="" id="{1EF569C4-6914-461F-4B63-21E741F69A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xmlns="" id="{4C5B6E49-2468-7B65-B3F2-A4AE630A82F6}"/>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xmlns="" id="{60DE7729-7CF8-DF91-4BD2-FCAC604B5078}"/>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8" name="Espace réservé du pied de page 7">
            <a:extLst>
              <a:ext uri="{FF2B5EF4-FFF2-40B4-BE49-F238E27FC236}">
                <a16:creationId xmlns:a16="http://schemas.microsoft.com/office/drawing/2014/main" xmlns="" id="{CD806740-AEAA-9439-3343-C4121F548A4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xmlns="" id="{3E4042E1-E933-C0A1-2962-05793EF835B1}"/>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275096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CC3CA74-E37F-F498-84C5-91A60B1F440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xmlns="" id="{477017E2-8FBA-85F6-1AF3-B7A064BD906E}"/>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4" name="Espace réservé du pied de page 3">
            <a:extLst>
              <a:ext uri="{FF2B5EF4-FFF2-40B4-BE49-F238E27FC236}">
                <a16:creationId xmlns:a16="http://schemas.microsoft.com/office/drawing/2014/main" xmlns="" id="{B856E138-9D88-F74D-C768-38EDFFBC330F}"/>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xmlns="" id="{0DB70243-B5F0-E39E-AFCD-E6E2C143EE1E}"/>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32061694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xmlns="" id="{C5BEBBC5-552F-2F06-BC29-E8D057957C69}"/>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3" name="Espace réservé du pied de page 2">
            <a:extLst>
              <a:ext uri="{FF2B5EF4-FFF2-40B4-BE49-F238E27FC236}">
                <a16:creationId xmlns:a16="http://schemas.microsoft.com/office/drawing/2014/main" xmlns="" id="{CB3D95F9-CF1C-25DD-0D53-6EE76AC75C77}"/>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xmlns="" id="{F0730BD1-E8A0-32FE-A76C-94C3EC000FB7}"/>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11866919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D0CDF37-A791-E1C9-9441-86988EED62C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xmlns="" id="{EF991E87-EAF5-C831-A3E0-13739CE440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xmlns="" id="{66C4AB8D-1D7C-81DC-541D-790DB919FA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FA866236-8954-2970-A862-D3EB39690EE3}"/>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6" name="Espace réservé du pied de page 5">
            <a:extLst>
              <a:ext uri="{FF2B5EF4-FFF2-40B4-BE49-F238E27FC236}">
                <a16:creationId xmlns:a16="http://schemas.microsoft.com/office/drawing/2014/main" xmlns="" id="{277DFF32-475B-A350-59A8-1205FB724B3E}"/>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xmlns="" id="{1ACF400E-7F2C-433A-84ED-C62B42168A31}"/>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1388098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949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20382521-F61D-91B0-43EA-26D645D7757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xmlns="" id="{65B6757A-4595-8584-E7C7-077AB5B07C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xmlns="" id="{2E8654E8-55CB-1FD3-37B7-0FEAB218E6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xmlns="" id="{4CCAF2DC-34CE-8B0B-B653-3D828DB15A57}"/>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6" name="Espace réservé du pied de page 5">
            <a:extLst>
              <a:ext uri="{FF2B5EF4-FFF2-40B4-BE49-F238E27FC236}">
                <a16:creationId xmlns:a16="http://schemas.microsoft.com/office/drawing/2014/main" xmlns="" id="{3742C29D-D85B-96EE-D61B-EBC89AC9A00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xmlns="" id="{40E444B1-7E03-9C84-23C6-2966B24E1B40}"/>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4186188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4D985E5-1975-BD51-2165-51A7BEF1789D}"/>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xmlns="" id="{3A1D652D-2C77-650D-B5BB-03F1F2FC1B12}"/>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xmlns="" id="{9D9434DC-3847-6EBC-32E9-8A2B87F7DCF6}"/>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2E5FAB1F-8FDB-16DA-6DA2-E6A43873268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xmlns="" id="{51F048FA-48F8-3AC8-F371-C940E635AD61}"/>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2418604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xmlns="" id="{F6BE7757-0586-A8AD-E65A-90AE78DCFE2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xmlns="" id="{7A38CDD0-EE47-48AA-470A-22E61902428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xmlns="" id="{6EF5C6AB-80C3-2661-BB3D-D77D934E683C}"/>
              </a:ext>
            </a:extLst>
          </p:cNvPr>
          <p:cNvSpPr>
            <a:spLocks noGrp="1"/>
          </p:cNvSpPr>
          <p:nvPr>
            <p:ph type="dt" sz="half" idx="10"/>
          </p:nvPr>
        </p:nvSpPr>
        <p:spPr/>
        <p:txBody>
          <a:body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34FD18F9-D50B-D0EB-D3DA-093AD2C7C84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xmlns="" id="{4E11A8D4-F65E-6810-4E21-19D320ECFE4C}"/>
              </a:ext>
            </a:extLst>
          </p:cNvPr>
          <p:cNvSpPr>
            <a:spLocks noGrp="1"/>
          </p:cNvSpPr>
          <p:nvPr>
            <p:ph type="sldNum" sz="quarter" idx="12"/>
          </p:nvPr>
        </p:nvSpPr>
        <p:spPr/>
        <p:txBody>
          <a:body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3534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39401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7471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449945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331117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519195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94304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5FDC13E2-3BD8-402A-B6BD-3277AA376C5B}" type="datetimeFigureOut">
              <a:rPr lang="fr-FR" smtClean="0"/>
              <a:pPr/>
              <a:t>17/02/2026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204923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13E2-3BD8-402A-B6BD-3277AA376C5B}" type="datetimeFigureOut">
              <a:rPr lang="fr-FR" smtClean="0"/>
              <a:pPr/>
              <a:t>17/02/2026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6D250-617D-46A6-AF4F-278010E2042F}" type="slidenum">
              <a:rPr lang="fr-FR" smtClean="0"/>
              <a:pPr/>
              <a:t>‹N°›</a:t>
            </a:fld>
            <a:endParaRPr lang="fr-FR"/>
          </a:p>
        </p:txBody>
      </p:sp>
    </p:spTree>
    <p:extLst>
      <p:ext uri="{BB962C8B-B14F-4D97-AF65-F5344CB8AC3E}">
        <p14:creationId xmlns:p14="http://schemas.microsoft.com/office/powerpoint/2010/main" xmlns="" val="1571278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xmlns="" id="{A57764A8-028F-128C-EAFF-F0545BF318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xmlns="" id="{42336A7F-818D-8266-F57D-16AD046937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xmlns="" id="{DDDC5622-435A-DC68-37C5-C5CD7AE43C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786036F-A103-464B-948D-C395710C414D}" type="datetimeFigureOut">
              <a:rPr lang="fr-FR" smtClean="0"/>
              <a:pPr/>
              <a:t>17/02/2026</a:t>
            </a:fld>
            <a:endParaRPr lang="fr-FR"/>
          </a:p>
        </p:txBody>
      </p:sp>
      <p:sp>
        <p:nvSpPr>
          <p:cNvPr id="5" name="Espace réservé du pied de page 4">
            <a:extLst>
              <a:ext uri="{FF2B5EF4-FFF2-40B4-BE49-F238E27FC236}">
                <a16:creationId xmlns:a16="http://schemas.microsoft.com/office/drawing/2014/main" xmlns="" id="{184DA913-C741-5B0C-24C2-D92C90B03E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xmlns="" id="{79BCEA19-4D7A-53BE-F151-F5EA9C304F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6C162DA-942A-446D-8BE9-F2ECCA839D0A}" type="slidenum">
              <a:rPr lang="fr-FR" smtClean="0"/>
              <a:pPr/>
              <a:t>‹N°›</a:t>
            </a:fld>
            <a:endParaRPr lang="fr-FR"/>
          </a:p>
        </p:txBody>
      </p:sp>
    </p:spTree>
    <p:extLst>
      <p:ext uri="{BB962C8B-B14F-4D97-AF65-F5344CB8AC3E}">
        <p14:creationId xmlns:p14="http://schemas.microsoft.com/office/powerpoint/2010/main" xmlns="" val="25039198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28.emf"/><Relationship Id="rId2" Type="http://schemas.openxmlformats.org/officeDocument/2006/relationships/image" Target="../media/image127.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emf"/><Relationship Id="rId1" Type="http://schemas.openxmlformats.org/officeDocument/2006/relationships/slideLayout" Target="../slideLayouts/slideLayout2.xml"/><Relationship Id="rId5" Type="http://schemas.openxmlformats.org/officeDocument/2006/relationships/image" Target="../media/image132.emf"/><Relationship Id="rId4" Type="http://schemas.openxmlformats.org/officeDocument/2006/relationships/image" Target="../media/image131.em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33.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38.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1.em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43.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4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6.em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47.emf"/><Relationship Id="rId2" Type="http://schemas.openxmlformats.org/officeDocument/2006/relationships/image" Target="../media/image14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52.emf"/><Relationship Id="rId2" Type="http://schemas.openxmlformats.org/officeDocument/2006/relationships/image" Target="../media/image151.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53.em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55.emf"/><Relationship Id="rId2" Type="http://schemas.openxmlformats.org/officeDocument/2006/relationships/image" Target="../media/image154.em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156.emf"/><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59.emf"/><Relationship Id="rId2" Type="http://schemas.openxmlformats.org/officeDocument/2006/relationships/image" Target="../media/image158.emf"/><Relationship Id="rId1" Type="http://schemas.openxmlformats.org/officeDocument/2006/relationships/slideLayout" Target="../slideLayouts/slideLayout2.xml"/><Relationship Id="rId4" Type="http://schemas.openxmlformats.org/officeDocument/2006/relationships/image" Target="../media/image160.emf"/></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e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3.emf"/><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6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image" Target="../media/image17.emf"/><Relationship Id="rId1" Type="http://schemas.openxmlformats.org/officeDocument/2006/relationships/slideLayout" Target="../slideLayouts/slideLayout6.xml"/><Relationship Id="rId6" Type="http://schemas.openxmlformats.org/officeDocument/2006/relationships/image" Target="../media/image21.emf"/><Relationship Id="rId5" Type="http://schemas.openxmlformats.org/officeDocument/2006/relationships/image" Target="../media/image20.emf"/><Relationship Id="rId10" Type="http://schemas.openxmlformats.org/officeDocument/2006/relationships/image" Target="../media/image25.emf"/><Relationship Id="rId4" Type="http://schemas.openxmlformats.org/officeDocument/2006/relationships/image" Target="../media/image19.emf"/><Relationship Id="rId9" Type="http://schemas.openxmlformats.org/officeDocument/2006/relationships/image" Target="../media/image24.emf"/></Relationships>
</file>

<file path=ppt/slides/_rels/slide2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2.xml"/><Relationship Id="rId4" Type="http://schemas.openxmlformats.org/officeDocument/2006/relationships/image" Target="../media/image48.emf"/></Relationships>
</file>

<file path=ppt/slides/_rels/slide4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hyperlink" Target="https://ec.europa.eu/tools/eudamed/"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 Id="rId5" Type="http://schemas.openxmlformats.org/officeDocument/2006/relationships/image" Target="../media/image63.png"/><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 Id="rId5" Type="http://schemas.openxmlformats.org/officeDocument/2006/relationships/image" Target="../media/image64.png"/><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1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7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image" Target="../media/image98.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7.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image" Target="../media/image110.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image" Target="../media/image112.emf"/><Relationship Id="rId1" Type="http://schemas.openxmlformats.org/officeDocument/2006/relationships/slideLayout" Target="../slideLayouts/slideLayout2.xml"/><Relationship Id="rId4" Type="http://schemas.openxmlformats.org/officeDocument/2006/relationships/image" Target="../media/image114.emf"/></Relationships>
</file>

<file path=ppt/slides/_rels/slide95.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image" Target="../media/image115.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image" Target="../media/image119.emf"/><Relationship Id="rId1" Type="http://schemas.openxmlformats.org/officeDocument/2006/relationships/slideLayout" Target="../slideLayouts/slideLayout2.xml"/><Relationship Id="rId4" Type="http://schemas.openxmlformats.org/officeDocument/2006/relationships/image" Target="../media/image121.emf"/></Relationships>
</file>

<file path=ppt/slides/_rels/slide99.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image" Target="../media/image12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2400300"/>
            <a:ext cx="12192000" cy="1230114"/>
          </a:xfrm>
          <a:solidFill>
            <a:schemeClr val="bg1"/>
          </a:solidFill>
        </p:spPr>
        <p:txBody>
          <a:bodyPr>
            <a:normAutofit/>
          </a:bodyPr>
          <a:lstStyle/>
          <a:p>
            <a:r>
              <a:rPr lang="fr-FR" sz="3600" b="1" dirty="0"/>
              <a:t>Spécificité des Dispositifs Médicaux en Anesthésie-Réanimation </a:t>
            </a:r>
            <a:br>
              <a:rPr lang="fr-FR" sz="3600" b="1" dirty="0"/>
            </a:br>
            <a:r>
              <a:rPr lang="fr-FR" sz="3600" b="1" dirty="0"/>
              <a:t>et Infections Associées aux Soins</a:t>
            </a:r>
          </a:p>
        </p:txBody>
      </p:sp>
      <p:sp>
        <p:nvSpPr>
          <p:cNvPr id="3" name="Sous-titre 2"/>
          <p:cNvSpPr>
            <a:spLocks noGrp="1"/>
          </p:cNvSpPr>
          <p:nvPr>
            <p:ph type="subTitle" idx="1"/>
          </p:nvPr>
        </p:nvSpPr>
        <p:spPr>
          <a:xfrm>
            <a:off x="2804243" y="4436400"/>
            <a:ext cx="5890176" cy="754354"/>
          </a:xfrm>
        </p:spPr>
        <p:txBody>
          <a:bodyPr>
            <a:normAutofit fontScale="92500" lnSpcReduction="20000"/>
          </a:bodyPr>
          <a:lstStyle/>
          <a:p>
            <a:r>
              <a:rPr lang="fr-FR" dirty="0"/>
              <a:t>Pr Marc Gainnier</a:t>
            </a:r>
          </a:p>
          <a:p>
            <a:r>
              <a:rPr lang="fr-FR" dirty="0"/>
              <a:t>DU Hygiène Hospitalière</a:t>
            </a:r>
          </a:p>
        </p:txBody>
      </p:sp>
      <p:pic>
        <p:nvPicPr>
          <p:cNvPr id="4" name="Image 3"/>
          <p:cNvPicPr>
            <a:picLocks noChangeAspect="1"/>
          </p:cNvPicPr>
          <p:nvPr/>
        </p:nvPicPr>
        <p:blipFill>
          <a:blip r:embed="rId2" cstate="print"/>
          <a:stretch>
            <a:fillRect/>
          </a:stretch>
        </p:blipFill>
        <p:spPr>
          <a:xfrm>
            <a:off x="124218" y="36568"/>
            <a:ext cx="6232551" cy="1650396"/>
          </a:xfrm>
          <a:prstGeom prst="rect">
            <a:avLst/>
          </a:prstGeom>
        </p:spPr>
      </p:pic>
      <p:pic>
        <p:nvPicPr>
          <p:cNvPr id="5" name="Image 4"/>
          <p:cNvPicPr>
            <a:picLocks noChangeAspect="1"/>
          </p:cNvPicPr>
          <p:nvPr/>
        </p:nvPicPr>
        <p:blipFill>
          <a:blip r:embed="rId3" cstate="print"/>
          <a:stretch>
            <a:fillRect/>
          </a:stretch>
        </p:blipFill>
        <p:spPr>
          <a:xfrm>
            <a:off x="7146741" y="297624"/>
            <a:ext cx="4807134" cy="1128283"/>
          </a:xfrm>
          <a:prstGeom prst="rect">
            <a:avLst/>
          </a:prstGeom>
        </p:spPr>
      </p:pic>
      <p:pic>
        <p:nvPicPr>
          <p:cNvPr id="6" name="Image 5"/>
          <p:cNvPicPr>
            <a:picLocks noChangeAspect="1"/>
          </p:cNvPicPr>
          <p:nvPr/>
        </p:nvPicPr>
        <p:blipFill>
          <a:blip r:embed="rId4" cstate="print"/>
          <a:stretch>
            <a:fillRect/>
          </a:stretch>
        </p:blipFill>
        <p:spPr>
          <a:xfrm>
            <a:off x="5141894" y="5444290"/>
            <a:ext cx="1214875" cy="1145010"/>
          </a:xfrm>
          <a:prstGeom prst="rect">
            <a:avLst/>
          </a:prstGeom>
        </p:spPr>
      </p:pic>
    </p:spTree>
    <p:extLst>
      <p:ext uri="{BB962C8B-B14F-4D97-AF65-F5344CB8AC3E}">
        <p14:creationId xmlns:p14="http://schemas.microsoft.com/office/powerpoint/2010/main" xmlns="" val="2317651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BDEFB1F-7D67-4F4E-AFFD-88C7CB29B36E}"/>
              </a:ext>
            </a:extLst>
          </p:cNvPr>
          <p:cNvSpPr>
            <a:spLocks noGrp="1"/>
          </p:cNvSpPr>
          <p:nvPr>
            <p:ph type="title"/>
          </p:nvPr>
        </p:nvSpPr>
        <p:spPr>
          <a:xfrm>
            <a:off x="414265" y="52414"/>
            <a:ext cx="10939535" cy="775359"/>
          </a:xfrm>
          <a:solidFill>
            <a:schemeClr val="tx1"/>
          </a:solidFill>
        </p:spPr>
        <p:txBody>
          <a:bodyPr>
            <a:normAutofit/>
          </a:bodyPr>
          <a:lstStyle/>
          <a:p>
            <a:pPr algn="ctr"/>
            <a:r>
              <a:rPr lang="fr-FR" sz="3200" b="1" i="0" u="none" strike="noStrike" baseline="0" dirty="0">
                <a:solidFill>
                  <a:schemeClr val="bg1"/>
                </a:solidFill>
              </a:rPr>
              <a:t>Logigramme de prise en charge des DM critiques après utilisation</a:t>
            </a:r>
            <a:endParaRPr lang="fr-FR" sz="3200" dirty="0">
              <a:solidFill>
                <a:schemeClr val="bg1"/>
              </a:solidFill>
            </a:endParaRPr>
          </a:p>
        </p:txBody>
      </p:sp>
      <p:sp>
        <p:nvSpPr>
          <p:cNvPr id="4" name="ZoneTexte 3">
            <a:extLst>
              <a:ext uri="{FF2B5EF4-FFF2-40B4-BE49-F238E27FC236}">
                <a16:creationId xmlns:a16="http://schemas.microsoft.com/office/drawing/2014/main" xmlns="" id="{084C19CD-CE79-4718-B18A-BC25D3A63698}"/>
              </a:ext>
            </a:extLst>
          </p:cNvPr>
          <p:cNvSpPr txBox="1"/>
          <p:nvPr/>
        </p:nvSpPr>
        <p:spPr>
          <a:xfrm>
            <a:off x="4504112" y="915570"/>
            <a:ext cx="2224455" cy="307777"/>
          </a:xfrm>
          <a:prstGeom prst="rect">
            <a:avLst/>
          </a:prstGeom>
          <a:solidFill>
            <a:schemeClr val="tx1"/>
          </a:solidFill>
        </p:spPr>
        <p:txBody>
          <a:bodyPr wrap="none" rtlCol="0">
            <a:spAutoFit/>
          </a:bodyPr>
          <a:lstStyle/>
          <a:p>
            <a:r>
              <a:rPr lang="fr-FR" sz="1400" dirty="0">
                <a:solidFill>
                  <a:schemeClr val="bg1"/>
                </a:solidFill>
              </a:rPr>
              <a:t>Utilisation d’un DM Critique</a:t>
            </a:r>
          </a:p>
        </p:txBody>
      </p:sp>
      <p:sp>
        <p:nvSpPr>
          <p:cNvPr id="5" name="Organigramme : Décision 4">
            <a:extLst>
              <a:ext uri="{FF2B5EF4-FFF2-40B4-BE49-F238E27FC236}">
                <a16:creationId xmlns:a16="http://schemas.microsoft.com/office/drawing/2014/main" xmlns="" id="{11B362FC-F470-48D5-B449-67A8446BD3CF}"/>
              </a:ext>
            </a:extLst>
          </p:cNvPr>
          <p:cNvSpPr/>
          <p:nvPr/>
        </p:nvSpPr>
        <p:spPr>
          <a:xfrm>
            <a:off x="4302492" y="1289788"/>
            <a:ext cx="2627697" cy="818147"/>
          </a:xfrm>
          <a:prstGeom prst="flowChartDecisi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2">
                    <a:lumMod val="10000"/>
                  </a:schemeClr>
                </a:solidFill>
              </a:rPr>
              <a:t>DM Réutilisable ?</a:t>
            </a:r>
          </a:p>
        </p:txBody>
      </p:sp>
      <p:sp>
        <p:nvSpPr>
          <p:cNvPr id="6" name="ZoneTexte 5">
            <a:extLst>
              <a:ext uri="{FF2B5EF4-FFF2-40B4-BE49-F238E27FC236}">
                <a16:creationId xmlns:a16="http://schemas.microsoft.com/office/drawing/2014/main" xmlns="" id="{D5B37328-45E1-47A5-8260-84E26182D263}"/>
              </a:ext>
            </a:extLst>
          </p:cNvPr>
          <p:cNvSpPr txBox="1"/>
          <p:nvPr/>
        </p:nvSpPr>
        <p:spPr>
          <a:xfrm>
            <a:off x="10337534" y="5584525"/>
            <a:ext cx="1735027" cy="523220"/>
          </a:xfrm>
          <a:prstGeom prst="rect">
            <a:avLst/>
          </a:prstGeom>
          <a:solidFill>
            <a:srgbClr val="A50021"/>
          </a:solidFill>
        </p:spPr>
        <p:txBody>
          <a:bodyPr wrap="none" rtlCol="0">
            <a:spAutoFit/>
          </a:bodyPr>
          <a:lstStyle/>
          <a:p>
            <a:pPr algn="ctr"/>
            <a:r>
              <a:rPr lang="fr-FR" sz="1400" dirty="0">
                <a:solidFill>
                  <a:schemeClr val="bg1"/>
                </a:solidFill>
              </a:rPr>
              <a:t>Retraitement Interdit</a:t>
            </a:r>
          </a:p>
          <a:p>
            <a:pPr algn="ctr"/>
            <a:r>
              <a:rPr lang="fr-FR" sz="1400" dirty="0">
                <a:solidFill>
                  <a:schemeClr val="bg1"/>
                </a:solidFill>
              </a:rPr>
              <a:t>UU Obligatoire</a:t>
            </a:r>
          </a:p>
        </p:txBody>
      </p:sp>
      <p:cxnSp>
        <p:nvCxnSpPr>
          <p:cNvPr id="8" name="Connecteur : en angle 7">
            <a:extLst>
              <a:ext uri="{FF2B5EF4-FFF2-40B4-BE49-F238E27FC236}">
                <a16:creationId xmlns:a16="http://schemas.microsoft.com/office/drawing/2014/main" xmlns="" id="{873381DA-9AE1-4834-8E20-C10D2BC4E3F1}"/>
              </a:ext>
            </a:extLst>
          </p:cNvPr>
          <p:cNvCxnSpPr>
            <a:stCxn id="5" idx="3"/>
            <a:endCxn id="6" idx="0"/>
          </p:cNvCxnSpPr>
          <p:nvPr/>
        </p:nvCxnSpPr>
        <p:spPr>
          <a:xfrm>
            <a:off x="6930189" y="1698862"/>
            <a:ext cx="4274859" cy="3885663"/>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xmlns="" id="{F3F13D95-787F-4425-91CD-0B1F5940D90B}"/>
              </a:ext>
            </a:extLst>
          </p:cNvPr>
          <p:cNvSpPr txBox="1"/>
          <p:nvPr/>
        </p:nvSpPr>
        <p:spPr>
          <a:xfrm>
            <a:off x="10960429" y="4443747"/>
            <a:ext cx="489236" cy="307777"/>
          </a:xfrm>
          <a:prstGeom prst="rect">
            <a:avLst/>
          </a:prstGeom>
          <a:solidFill>
            <a:schemeClr val="bg1"/>
          </a:solidFill>
        </p:spPr>
        <p:txBody>
          <a:bodyPr wrap="none" rtlCol="0">
            <a:spAutoFit/>
          </a:bodyPr>
          <a:lstStyle/>
          <a:p>
            <a:r>
              <a:rPr lang="fr-FR" sz="1400" dirty="0"/>
              <a:t>Non</a:t>
            </a:r>
          </a:p>
        </p:txBody>
      </p:sp>
      <p:sp>
        <p:nvSpPr>
          <p:cNvPr id="10" name="Organigramme : Décision 9">
            <a:extLst>
              <a:ext uri="{FF2B5EF4-FFF2-40B4-BE49-F238E27FC236}">
                <a16:creationId xmlns:a16="http://schemas.microsoft.com/office/drawing/2014/main" xmlns="" id="{0A657AE7-6916-467B-ABD7-03B23C0D393F}"/>
              </a:ext>
            </a:extLst>
          </p:cNvPr>
          <p:cNvSpPr/>
          <p:nvPr/>
        </p:nvSpPr>
        <p:spPr>
          <a:xfrm>
            <a:off x="4302491" y="2676765"/>
            <a:ext cx="2627697" cy="818147"/>
          </a:xfrm>
          <a:prstGeom prst="flowChartDecisi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2">
                    <a:lumMod val="10000"/>
                  </a:schemeClr>
                </a:solidFill>
              </a:rPr>
              <a:t>DM </a:t>
            </a:r>
          </a:p>
          <a:p>
            <a:pPr algn="ctr"/>
            <a:r>
              <a:rPr lang="fr-FR" sz="1400" dirty="0">
                <a:solidFill>
                  <a:schemeClr val="bg2">
                    <a:lumMod val="10000"/>
                  </a:schemeClr>
                </a:solidFill>
              </a:rPr>
              <a:t>Stérilisable ?</a:t>
            </a:r>
          </a:p>
        </p:txBody>
      </p:sp>
      <p:cxnSp>
        <p:nvCxnSpPr>
          <p:cNvPr id="13" name="Connecteur droit avec flèche 12">
            <a:extLst>
              <a:ext uri="{FF2B5EF4-FFF2-40B4-BE49-F238E27FC236}">
                <a16:creationId xmlns:a16="http://schemas.microsoft.com/office/drawing/2014/main" xmlns="" id="{B3F6BB9C-BF26-4A32-A714-38C11A88AFF7}"/>
              </a:ext>
            </a:extLst>
          </p:cNvPr>
          <p:cNvCxnSpPr>
            <a:stCxn id="5" idx="2"/>
            <a:endCxn id="10" idx="0"/>
          </p:cNvCxnSpPr>
          <p:nvPr/>
        </p:nvCxnSpPr>
        <p:spPr>
          <a:xfrm flipH="1">
            <a:off x="5616340" y="2107935"/>
            <a:ext cx="1" cy="5688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xmlns="" id="{1B07FEDE-261E-4FF5-A9C8-9C07712C77A6}"/>
              </a:ext>
            </a:extLst>
          </p:cNvPr>
          <p:cNvSpPr txBox="1"/>
          <p:nvPr/>
        </p:nvSpPr>
        <p:spPr>
          <a:xfrm>
            <a:off x="5379751" y="2225174"/>
            <a:ext cx="439544" cy="307777"/>
          </a:xfrm>
          <a:prstGeom prst="rect">
            <a:avLst/>
          </a:prstGeom>
          <a:solidFill>
            <a:schemeClr val="bg1"/>
          </a:solidFill>
        </p:spPr>
        <p:txBody>
          <a:bodyPr wrap="none" rtlCol="0">
            <a:spAutoFit/>
          </a:bodyPr>
          <a:lstStyle/>
          <a:p>
            <a:r>
              <a:rPr lang="fr-FR" sz="1400" dirty="0"/>
              <a:t>Oui</a:t>
            </a:r>
          </a:p>
        </p:txBody>
      </p:sp>
      <p:sp>
        <p:nvSpPr>
          <p:cNvPr id="14" name="Organigramme : Décision 13">
            <a:extLst>
              <a:ext uri="{FF2B5EF4-FFF2-40B4-BE49-F238E27FC236}">
                <a16:creationId xmlns:a16="http://schemas.microsoft.com/office/drawing/2014/main" xmlns="" id="{9968DB4A-57F3-4356-AA27-27FBBA71D46C}"/>
              </a:ext>
            </a:extLst>
          </p:cNvPr>
          <p:cNvSpPr/>
          <p:nvPr/>
        </p:nvSpPr>
        <p:spPr>
          <a:xfrm>
            <a:off x="1087475" y="2685699"/>
            <a:ext cx="2558092" cy="818147"/>
          </a:xfrm>
          <a:prstGeom prst="flowChartDecisi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2">
                    <a:lumMod val="10000"/>
                  </a:schemeClr>
                </a:solidFill>
              </a:rPr>
              <a:t>DM </a:t>
            </a:r>
          </a:p>
          <a:p>
            <a:pPr algn="ctr"/>
            <a:r>
              <a:rPr lang="fr-FR" sz="1400" dirty="0">
                <a:solidFill>
                  <a:schemeClr val="bg2">
                    <a:lumMod val="10000"/>
                  </a:schemeClr>
                </a:solidFill>
              </a:rPr>
              <a:t>Immergeable ?</a:t>
            </a:r>
          </a:p>
        </p:txBody>
      </p:sp>
      <p:sp>
        <p:nvSpPr>
          <p:cNvPr id="15" name="Organigramme : Décision 14">
            <a:extLst>
              <a:ext uri="{FF2B5EF4-FFF2-40B4-BE49-F238E27FC236}">
                <a16:creationId xmlns:a16="http://schemas.microsoft.com/office/drawing/2014/main" xmlns="" id="{E46D6FF8-BE37-438F-A505-A5EDEE23C3A9}"/>
              </a:ext>
            </a:extLst>
          </p:cNvPr>
          <p:cNvSpPr/>
          <p:nvPr/>
        </p:nvSpPr>
        <p:spPr>
          <a:xfrm>
            <a:off x="8289580" y="2688797"/>
            <a:ext cx="2529213" cy="818147"/>
          </a:xfrm>
          <a:prstGeom prst="flowChartDecisi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2">
                    <a:lumMod val="10000"/>
                  </a:schemeClr>
                </a:solidFill>
              </a:rPr>
              <a:t>DM </a:t>
            </a:r>
          </a:p>
          <a:p>
            <a:pPr algn="ctr"/>
            <a:r>
              <a:rPr lang="fr-FR" sz="1400" dirty="0">
                <a:solidFill>
                  <a:schemeClr val="bg2">
                    <a:lumMod val="10000"/>
                  </a:schemeClr>
                </a:solidFill>
              </a:rPr>
              <a:t>Immergeable ?</a:t>
            </a:r>
          </a:p>
        </p:txBody>
      </p:sp>
      <p:sp>
        <p:nvSpPr>
          <p:cNvPr id="16" name="ZoneTexte 15">
            <a:extLst>
              <a:ext uri="{FF2B5EF4-FFF2-40B4-BE49-F238E27FC236}">
                <a16:creationId xmlns:a16="http://schemas.microsoft.com/office/drawing/2014/main" xmlns="" id="{46FB3064-2DBB-489F-AA0E-6E1CD7E6DD24}"/>
              </a:ext>
            </a:extLst>
          </p:cNvPr>
          <p:cNvSpPr txBox="1"/>
          <p:nvPr/>
        </p:nvSpPr>
        <p:spPr>
          <a:xfrm>
            <a:off x="203823" y="3630411"/>
            <a:ext cx="1379032" cy="523220"/>
          </a:xfrm>
          <a:prstGeom prst="rect">
            <a:avLst/>
          </a:prstGeom>
          <a:solidFill>
            <a:schemeClr val="accent1">
              <a:lumMod val="20000"/>
              <a:lumOff val="80000"/>
            </a:schemeClr>
          </a:solidFill>
        </p:spPr>
        <p:txBody>
          <a:bodyPr wrap="none" rtlCol="0">
            <a:spAutoFit/>
          </a:bodyPr>
          <a:lstStyle/>
          <a:p>
            <a:pPr algn="ctr"/>
            <a:r>
              <a:rPr lang="fr-FR" sz="1400" dirty="0"/>
              <a:t>Pré-désinfection</a:t>
            </a:r>
          </a:p>
          <a:p>
            <a:pPr algn="ctr"/>
            <a:r>
              <a:rPr lang="fr-FR" sz="1400" dirty="0"/>
              <a:t>Nettoyage</a:t>
            </a:r>
          </a:p>
        </p:txBody>
      </p:sp>
      <p:sp>
        <p:nvSpPr>
          <p:cNvPr id="17" name="ZoneTexte 16">
            <a:extLst>
              <a:ext uri="{FF2B5EF4-FFF2-40B4-BE49-F238E27FC236}">
                <a16:creationId xmlns:a16="http://schemas.microsoft.com/office/drawing/2014/main" xmlns="" id="{554D3A4B-7D9E-4EFB-9BF5-37F52094430C}"/>
              </a:ext>
            </a:extLst>
          </p:cNvPr>
          <p:cNvSpPr txBox="1"/>
          <p:nvPr/>
        </p:nvSpPr>
        <p:spPr>
          <a:xfrm>
            <a:off x="3396862" y="3813736"/>
            <a:ext cx="1370760" cy="523220"/>
          </a:xfrm>
          <a:prstGeom prst="rect">
            <a:avLst/>
          </a:prstGeom>
          <a:solidFill>
            <a:schemeClr val="accent1">
              <a:lumMod val="20000"/>
              <a:lumOff val="80000"/>
            </a:schemeClr>
          </a:solidFill>
        </p:spPr>
        <p:txBody>
          <a:bodyPr wrap="none" rtlCol="0">
            <a:spAutoFit/>
          </a:bodyPr>
          <a:lstStyle/>
          <a:p>
            <a:pPr algn="ctr"/>
            <a:r>
              <a:rPr lang="fr-FR" sz="1400" dirty="0"/>
              <a:t>Pré-</a:t>
            </a:r>
            <a:r>
              <a:rPr lang="fr-FR" sz="1400" dirty="0" err="1"/>
              <a:t>trt</a:t>
            </a:r>
            <a:r>
              <a:rPr lang="fr-FR" sz="1400" dirty="0"/>
              <a:t> essuyage</a:t>
            </a:r>
          </a:p>
          <a:p>
            <a:pPr algn="ctr"/>
            <a:r>
              <a:rPr lang="fr-FR" sz="1400" dirty="0"/>
              <a:t>Humide</a:t>
            </a:r>
          </a:p>
        </p:txBody>
      </p:sp>
      <p:sp>
        <p:nvSpPr>
          <p:cNvPr id="18" name="Organigramme : Décision 17">
            <a:extLst>
              <a:ext uri="{FF2B5EF4-FFF2-40B4-BE49-F238E27FC236}">
                <a16:creationId xmlns:a16="http://schemas.microsoft.com/office/drawing/2014/main" xmlns="" id="{9D7506F9-47A0-4A05-9B58-1DF15EBF76E0}"/>
              </a:ext>
            </a:extLst>
          </p:cNvPr>
          <p:cNvSpPr/>
          <p:nvPr/>
        </p:nvSpPr>
        <p:spPr>
          <a:xfrm>
            <a:off x="-22933" y="4372298"/>
            <a:ext cx="3031335" cy="818147"/>
          </a:xfrm>
          <a:prstGeom prst="flowChartDecisi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bg2">
                    <a:lumMod val="10000"/>
                  </a:schemeClr>
                </a:solidFill>
              </a:rPr>
              <a:t>DM Thermorésistant ?</a:t>
            </a:r>
          </a:p>
        </p:txBody>
      </p:sp>
      <p:sp>
        <p:nvSpPr>
          <p:cNvPr id="19" name="ZoneTexte 18">
            <a:extLst>
              <a:ext uri="{FF2B5EF4-FFF2-40B4-BE49-F238E27FC236}">
                <a16:creationId xmlns:a16="http://schemas.microsoft.com/office/drawing/2014/main" xmlns="" id="{4C91D931-E429-4207-9389-2F36DF326E11}"/>
              </a:ext>
            </a:extLst>
          </p:cNvPr>
          <p:cNvSpPr txBox="1"/>
          <p:nvPr/>
        </p:nvSpPr>
        <p:spPr>
          <a:xfrm>
            <a:off x="414013" y="5670722"/>
            <a:ext cx="2174697" cy="523220"/>
          </a:xfrm>
          <a:prstGeom prst="rect">
            <a:avLst/>
          </a:prstGeom>
          <a:solidFill>
            <a:schemeClr val="accent1">
              <a:lumMod val="20000"/>
              <a:lumOff val="80000"/>
            </a:schemeClr>
          </a:solidFill>
        </p:spPr>
        <p:txBody>
          <a:bodyPr wrap="square" rtlCol="0">
            <a:spAutoFit/>
          </a:bodyPr>
          <a:lstStyle/>
          <a:p>
            <a:pPr algn="ctr"/>
            <a:r>
              <a:rPr lang="fr-FR" sz="1400" dirty="0"/>
              <a:t>Stérilisation vapeur 134°C</a:t>
            </a:r>
          </a:p>
          <a:p>
            <a:pPr algn="ctr"/>
            <a:r>
              <a:rPr lang="fr-FR" sz="1400" dirty="0"/>
              <a:t>18 min</a:t>
            </a:r>
          </a:p>
        </p:txBody>
      </p:sp>
      <p:sp>
        <p:nvSpPr>
          <p:cNvPr id="20" name="ZoneTexte 19">
            <a:extLst>
              <a:ext uri="{FF2B5EF4-FFF2-40B4-BE49-F238E27FC236}">
                <a16:creationId xmlns:a16="http://schemas.microsoft.com/office/drawing/2014/main" xmlns="" id="{03B5D466-84D3-4C8F-8280-1E101DA1DD2C}"/>
              </a:ext>
            </a:extLst>
          </p:cNvPr>
          <p:cNvSpPr txBox="1"/>
          <p:nvPr/>
        </p:nvSpPr>
        <p:spPr>
          <a:xfrm>
            <a:off x="3381609" y="5681718"/>
            <a:ext cx="1578061" cy="523220"/>
          </a:xfrm>
          <a:prstGeom prst="rect">
            <a:avLst/>
          </a:prstGeom>
          <a:solidFill>
            <a:schemeClr val="accent1">
              <a:lumMod val="20000"/>
              <a:lumOff val="80000"/>
            </a:schemeClr>
          </a:solidFill>
        </p:spPr>
        <p:txBody>
          <a:bodyPr wrap="none" rtlCol="0">
            <a:spAutoFit/>
          </a:bodyPr>
          <a:lstStyle/>
          <a:p>
            <a:pPr algn="ctr"/>
            <a:r>
              <a:rPr lang="fr-FR" sz="1400" dirty="0"/>
              <a:t>Stérilisation</a:t>
            </a:r>
          </a:p>
          <a:p>
            <a:pPr algn="ctr"/>
            <a:r>
              <a:rPr lang="fr-FR" sz="1400" dirty="0"/>
              <a:t>Basse Température</a:t>
            </a:r>
          </a:p>
        </p:txBody>
      </p:sp>
      <p:sp>
        <p:nvSpPr>
          <p:cNvPr id="21" name="ZoneTexte 20">
            <a:extLst>
              <a:ext uri="{FF2B5EF4-FFF2-40B4-BE49-F238E27FC236}">
                <a16:creationId xmlns:a16="http://schemas.microsoft.com/office/drawing/2014/main" xmlns="" id="{22BC032F-FDC3-43E9-8262-452A696D71AC}"/>
              </a:ext>
            </a:extLst>
          </p:cNvPr>
          <p:cNvSpPr txBox="1"/>
          <p:nvPr/>
        </p:nvSpPr>
        <p:spPr>
          <a:xfrm>
            <a:off x="7007172" y="5632226"/>
            <a:ext cx="2016514" cy="523220"/>
          </a:xfrm>
          <a:prstGeom prst="rect">
            <a:avLst/>
          </a:prstGeom>
          <a:solidFill>
            <a:schemeClr val="accent1">
              <a:lumMod val="20000"/>
              <a:lumOff val="80000"/>
            </a:schemeClr>
          </a:solidFill>
        </p:spPr>
        <p:txBody>
          <a:bodyPr wrap="none" rtlCol="0">
            <a:spAutoFit/>
          </a:bodyPr>
          <a:lstStyle/>
          <a:p>
            <a:pPr algn="ctr"/>
            <a:r>
              <a:rPr lang="fr-FR" sz="1400" dirty="0"/>
              <a:t>Désinfection par</a:t>
            </a:r>
          </a:p>
          <a:p>
            <a:pPr algn="ctr"/>
            <a:r>
              <a:rPr lang="fr-FR" sz="1400" dirty="0"/>
              <a:t>Immersion ou automates</a:t>
            </a:r>
          </a:p>
        </p:txBody>
      </p:sp>
      <p:sp>
        <p:nvSpPr>
          <p:cNvPr id="22" name="Rectangle : coins arrondis 21">
            <a:extLst>
              <a:ext uri="{FF2B5EF4-FFF2-40B4-BE49-F238E27FC236}">
                <a16:creationId xmlns:a16="http://schemas.microsoft.com/office/drawing/2014/main" xmlns="" id="{6F60EDA8-1F8C-4AC4-B70B-9FAE97AAE2C6}"/>
              </a:ext>
            </a:extLst>
          </p:cNvPr>
          <p:cNvSpPr/>
          <p:nvPr/>
        </p:nvSpPr>
        <p:spPr>
          <a:xfrm>
            <a:off x="4571999" y="6359364"/>
            <a:ext cx="2704699" cy="35132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Stockage DMR</a:t>
            </a:r>
          </a:p>
        </p:txBody>
      </p:sp>
      <p:sp>
        <p:nvSpPr>
          <p:cNvPr id="24" name="ZoneTexte 23">
            <a:extLst>
              <a:ext uri="{FF2B5EF4-FFF2-40B4-BE49-F238E27FC236}">
                <a16:creationId xmlns:a16="http://schemas.microsoft.com/office/drawing/2014/main" xmlns="" id="{51678F79-5098-4AF2-A82B-997EB99F2C06}"/>
              </a:ext>
            </a:extLst>
          </p:cNvPr>
          <p:cNvSpPr txBox="1"/>
          <p:nvPr/>
        </p:nvSpPr>
        <p:spPr>
          <a:xfrm>
            <a:off x="-22933" y="885008"/>
            <a:ext cx="4279200" cy="553998"/>
          </a:xfrm>
          <a:prstGeom prst="rect">
            <a:avLst/>
          </a:prstGeom>
          <a:noFill/>
        </p:spPr>
        <p:txBody>
          <a:bodyPr wrap="square">
            <a:spAutoFit/>
          </a:bodyPr>
          <a:lstStyle/>
          <a:p>
            <a:pPr algn="ctr"/>
            <a:r>
              <a:rPr lang="fr-FR" sz="1000" dirty="0"/>
              <a:t>1, Pour les DM réutilisables critiques, lorsque le choix est donné </a:t>
            </a:r>
          </a:p>
          <a:p>
            <a:pPr algn="ctr"/>
            <a:r>
              <a:rPr lang="fr-FR" sz="1000" dirty="0"/>
              <a:t>par le fabricant du DM entre des procédés de désinfection et de stérilisation,</a:t>
            </a:r>
          </a:p>
          <a:p>
            <a:pPr algn="ctr"/>
            <a:r>
              <a:rPr lang="fr-FR" sz="1000" dirty="0"/>
              <a:t>la stérilisation doit être préférée.</a:t>
            </a:r>
          </a:p>
        </p:txBody>
      </p:sp>
      <p:cxnSp>
        <p:nvCxnSpPr>
          <p:cNvPr id="26" name="Connecteur droit avec flèche 25">
            <a:extLst>
              <a:ext uri="{FF2B5EF4-FFF2-40B4-BE49-F238E27FC236}">
                <a16:creationId xmlns:a16="http://schemas.microsoft.com/office/drawing/2014/main" xmlns="" id="{B3011F44-A0DC-4EF6-9DFB-A3E0698FE430}"/>
              </a:ext>
            </a:extLst>
          </p:cNvPr>
          <p:cNvCxnSpPr>
            <a:stCxn id="18" idx="2"/>
            <a:endCxn id="19" idx="0"/>
          </p:cNvCxnSpPr>
          <p:nvPr/>
        </p:nvCxnSpPr>
        <p:spPr>
          <a:xfrm>
            <a:off x="1492735" y="5190445"/>
            <a:ext cx="8627" cy="48027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xmlns="" id="{C9F0E2A3-432D-444B-9EFA-F8A5E9D67AD9}"/>
              </a:ext>
            </a:extLst>
          </p:cNvPr>
          <p:cNvSpPr txBox="1"/>
          <p:nvPr/>
        </p:nvSpPr>
        <p:spPr>
          <a:xfrm>
            <a:off x="1287404" y="5226652"/>
            <a:ext cx="439544" cy="307777"/>
          </a:xfrm>
          <a:prstGeom prst="rect">
            <a:avLst/>
          </a:prstGeom>
          <a:solidFill>
            <a:schemeClr val="bg1"/>
          </a:solidFill>
        </p:spPr>
        <p:txBody>
          <a:bodyPr wrap="none" rtlCol="0">
            <a:spAutoFit/>
          </a:bodyPr>
          <a:lstStyle/>
          <a:p>
            <a:r>
              <a:rPr lang="fr-FR" sz="1400" dirty="0"/>
              <a:t>Oui</a:t>
            </a:r>
          </a:p>
        </p:txBody>
      </p:sp>
      <p:cxnSp>
        <p:nvCxnSpPr>
          <p:cNvPr id="29" name="Connecteur : en angle 28">
            <a:extLst>
              <a:ext uri="{FF2B5EF4-FFF2-40B4-BE49-F238E27FC236}">
                <a16:creationId xmlns:a16="http://schemas.microsoft.com/office/drawing/2014/main" xmlns="" id="{889B60C7-BB17-406E-9650-6A50F2DEF2CA}"/>
              </a:ext>
            </a:extLst>
          </p:cNvPr>
          <p:cNvCxnSpPr>
            <a:stCxn id="15" idx="2"/>
            <a:endCxn id="21" idx="0"/>
          </p:cNvCxnSpPr>
          <p:nvPr/>
        </p:nvCxnSpPr>
        <p:spPr>
          <a:xfrm rot="5400000">
            <a:off x="7722167" y="3800206"/>
            <a:ext cx="2125282" cy="1538758"/>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a:extLst>
              <a:ext uri="{FF2B5EF4-FFF2-40B4-BE49-F238E27FC236}">
                <a16:creationId xmlns:a16="http://schemas.microsoft.com/office/drawing/2014/main" xmlns="" id="{E8C1381E-9FE4-4C2B-AABF-614B97ADB766}"/>
              </a:ext>
            </a:extLst>
          </p:cNvPr>
          <p:cNvCxnSpPr>
            <a:stCxn id="10" idx="3"/>
            <a:endCxn id="15" idx="1"/>
          </p:cNvCxnSpPr>
          <p:nvPr/>
        </p:nvCxnSpPr>
        <p:spPr>
          <a:xfrm>
            <a:off x="6930188" y="3085839"/>
            <a:ext cx="1359392" cy="120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droit avec flèche 32">
            <a:extLst>
              <a:ext uri="{FF2B5EF4-FFF2-40B4-BE49-F238E27FC236}">
                <a16:creationId xmlns:a16="http://schemas.microsoft.com/office/drawing/2014/main" xmlns="" id="{E05AD557-0295-4AF7-86D0-E1C12E00EA05}"/>
              </a:ext>
            </a:extLst>
          </p:cNvPr>
          <p:cNvCxnSpPr>
            <a:stCxn id="10" idx="1"/>
            <a:endCxn id="14" idx="3"/>
          </p:cNvCxnSpPr>
          <p:nvPr/>
        </p:nvCxnSpPr>
        <p:spPr>
          <a:xfrm flipH="1">
            <a:off x="3645567" y="3085839"/>
            <a:ext cx="656924" cy="893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ZoneTexte 33">
            <a:extLst>
              <a:ext uri="{FF2B5EF4-FFF2-40B4-BE49-F238E27FC236}">
                <a16:creationId xmlns:a16="http://schemas.microsoft.com/office/drawing/2014/main" xmlns="" id="{4996CB52-D7F5-4D30-9C5D-98D889B2B28F}"/>
              </a:ext>
            </a:extLst>
          </p:cNvPr>
          <p:cNvSpPr txBox="1"/>
          <p:nvPr/>
        </p:nvSpPr>
        <p:spPr>
          <a:xfrm>
            <a:off x="3810281" y="2979655"/>
            <a:ext cx="439544" cy="307777"/>
          </a:xfrm>
          <a:prstGeom prst="rect">
            <a:avLst/>
          </a:prstGeom>
          <a:solidFill>
            <a:schemeClr val="bg1"/>
          </a:solidFill>
        </p:spPr>
        <p:txBody>
          <a:bodyPr wrap="none" rtlCol="0">
            <a:spAutoFit/>
          </a:bodyPr>
          <a:lstStyle/>
          <a:p>
            <a:r>
              <a:rPr lang="fr-FR" sz="1400" dirty="0"/>
              <a:t>Oui</a:t>
            </a:r>
          </a:p>
        </p:txBody>
      </p:sp>
      <p:sp>
        <p:nvSpPr>
          <p:cNvPr id="35" name="ZoneTexte 34">
            <a:extLst>
              <a:ext uri="{FF2B5EF4-FFF2-40B4-BE49-F238E27FC236}">
                <a16:creationId xmlns:a16="http://schemas.microsoft.com/office/drawing/2014/main" xmlns="" id="{8C5A8264-E496-4FFD-BE17-1AF673946194}"/>
              </a:ext>
            </a:extLst>
          </p:cNvPr>
          <p:cNvSpPr txBox="1"/>
          <p:nvPr/>
        </p:nvSpPr>
        <p:spPr>
          <a:xfrm>
            <a:off x="7262673" y="2920532"/>
            <a:ext cx="489236" cy="307777"/>
          </a:xfrm>
          <a:prstGeom prst="rect">
            <a:avLst/>
          </a:prstGeom>
          <a:solidFill>
            <a:schemeClr val="bg1"/>
          </a:solidFill>
        </p:spPr>
        <p:txBody>
          <a:bodyPr wrap="none" rtlCol="0">
            <a:spAutoFit/>
          </a:bodyPr>
          <a:lstStyle/>
          <a:p>
            <a:r>
              <a:rPr lang="fr-FR" sz="1400" dirty="0"/>
              <a:t>Non</a:t>
            </a:r>
          </a:p>
        </p:txBody>
      </p:sp>
      <p:sp>
        <p:nvSpPr>
          <p:cNvPr id="36" name="ZoneTexte 35">
            <a:extLst>
              <a:ext uri="{FF2B5EF4-FFF2-40B4-BE49-F238E27FC236}">
                <a16:creationId xmlns:a16="http://schemas.microsoft.com/office/drawing/2014/main" xmlns="" id="{DADF3815-D37F-40B5-BF72-93CE90FFBD3A}"/>
              </a:ext>
            </a:extLst>
          </p:cNvPr>
          <p:cNvSpPr txBox="1"/>
          <p:nvPr/>
        </p:nvSpPr>
        <p:spPr>
          <a:xfrm>
            <a:off x="7795657" y="4843803"/>
            <a:ext cx="439544" cy="307777"/>
          </a:xfrm>
          <a:prstGeom prst="rect">
            <a:avLst/>
          </a:prstGeom>
          <a:solidFill>
            <a:schemeClr val="bg1"/>
          </a:solidFill>
        </p:spPr>
        <p:txBody>
          <a:bodyPr wrap="none" rtlCol="0">
            <a:spAutoFit/>
          </a:bodyPr>
          <a:lstStyle/>
          <a:p>
            <a:r>
              <a:rPr lang="fr-FR" sz="1400" dirty="0"/>
              <a:t>Oui</a:t>
            </a:r>
          </a:p>
        </p:txBody>
      </p:sp>
      <p:cxnSp>
        <p:nvCxnSpPr>
          <p:cNvPr id="38" name="Connecteur : en angle 37">
            <a:extLst>
              <a:ext uri="{FF2B5EF4-FFF2-40B4-BE49-F238E27FC236}">
                <a16:creationId xmlns:a16="http://schemas.microsoft.com/office/drawing/2014/main" xmlns="" id="{A4F1124C-BFC2-440F-8370-3F20B606E024}"/>
              </a:ext>
            </a:extLst>
          </p:cNvPr>
          <p:cNvCxnSpPr>
            <a:stCxn id="14" idx="1"/>
            <a:endCxn id="16" idx="0"/>
          </p:cNvCxnSpPr>
          <p:nvPr/>
        </p:nvCxnSpPr>
        <p:spPr>
          <a:xfrm rot="10800000" flipV="1">
            <a:off x="893339" y="3094773"/>
            <a:ext cx="194136" cy="535638"/>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cteur : en angle 40">
            <a:extLst>
              <a:ext uri="{FF2B5EF4-FFF2-40B4-BE49-F238E27FC236}">
                <a16:creationId xmlns:a16="http://schemas.microsoft.com/office/drawing/2014/main" xmlns="" id="{B02CCAD7-F1A9-4012-A5CE-761D971499D9}"/>
              </a:ext>
            </a:extLst>
          </p:cNvPr>
          <p:cNvCxnSpPr>
            <a:stCxn id="14" idx="2"/>
            <a:endCxn id="17" idx="0"/>
          </p:cNvCxnSpPr>
          <p:nvPr/>
        </p:nvCxnSpPr>
        <p:spPr>
          <a:xfrm rot="16200000" flipH="1">
            <a:off x="3069436" y="2800930"/>
            <a:ext cx="309890" cy="171572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 en angle 42">
            <a:extLst>
              <a:ext uri="{FF2B5EF4-FFF2-40B4-BE49-F238E27FC236}">
                <a16:creationId xmlns:a16="http://schemas.microsoft.com/office/drawing/2014/main" xmlns="" id="{8C9271B1-3A8C-40E1-86DD-9B0CC8CF49A5}"/>
              </a:ext>
            </a:extLst>
          </p:cNvPr>
          <p:cNvCxnSpPr>
            <a:stCxn id="16" idx="2"/>
            <a:endCxn id="18" idx="0"/>
          </p:cNvCxnSpPr>
          <p:nvPr/>
        </p:nvCxnSpPr>
        <p:spPr>
          <a:xfrm rot="16200000" flipH="1">
            <a:off x="1083704" y="3963266"/>
            <a:ext cx="218667" cy="599396"/>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Connecteur : en angle 44">
            <a:extLst>
              <a:ext uri="{FF2B5EF4-FFF2-40B4-BE49-F238E27FC236}">
                <a16:creationId xmlns:a16="http://schemas.microsoft.com/office/drawing/2014/main" xmlns="" id="{772C730C-2E90-4711-95E2-5D2E57998C9F}"/>
              </a:ext>
            </a:extLst>
          </p:cNvPr>
          <p:cNvCxnSpPr>
            <a:stCxn id="17" idx="2"/>
            <a:endCxn id="20" idx="0"/>
          </p:cNvCxnSpPr>
          <p:nvPr/>
        </p:nvCxnSpPr>
        <p:spPr>
          <a:xfrm rot="16200000" flipH="1">
            <a:off x="3454060" y="4965138"/>
            <a:ext cx="1344762" cy="88398"/>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cteur : en angle 46">
            <a:extLst>
              <a:ext uri="{FF2B5EF4-FFF2-40B4-BE49-F238E27FC236}">
                <a16:creationId xmlns:a16="http://schemas.microsoft.com/office/drawing/2014/main" xmlns="" id="{953729B9-40E7-4AE3-A2BE-61C7C033909C}"/>
              </a:ext>
            </a:extLst>
          </p:cNvPr>
          <p:cNvCxnSpPr>
            <a:cxnSpLocks/>
            <a:stCxn id="18" idx="3"/>
            <a:endCxn id="20" idx="1"/>
          </p:cNvCxnSpPr>
          <p:nvPr/>
        </p:nvCxnSpPr>
        <p:spPr>
          <a:xfrm>
            <a:off x="3008402" y="4781372"/>
            <a:ext cx="373207" cy="1161956"/>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xmlns="" id="{49A756FC-B8CB-47D0-BAA8-F64A060F78F0}"/>
              </a:ext>
            </a:extLst>
          </p:cNvPr>
          <p:cNvSpPr txBox="1"/>
          <p:nvPr/>
        </p:nvSpPr>
        <p:spPr>
          <a:xfrm>
            <a:off x="2900596" y="5151580"/>
            <a:ext cx="489236" cy="307777"/>
          </a:xfrm>
          <a:prstGeom prst="rect">
            <a:avLst/>
          </a:prstGeom>
          <a:solidFill>
            <a:schemeClr val="bg1"/>
          </a:solidFill>
        </p:spPr>
        <p:txBody>
          <a:bodyPr wrap="none" rtlCol="0">
            <a:spAutoFit/>
          </a:bodyPr>
          <a:lstStyle/>
          <a:p>
            <a:r>
              <a:rPr lang="fr-FR" sz="1400" dirty="0"/>
              <a:t>Non</a:t>
            </a:r>
          </a:p>
        </p:txBody>
      </p:sp>
      <p:sp>
        <p:nvSpPr>
          <p:cNvPr id="50" name="ZoneTexte 49">
            <a:extLst>
              <a:ext uri="{FF2B5EF4-FFF2-40B4-BE49-F238E27FC236}">
                <a16:creationId xmlns:a16="http://schemas.microsoft.com/office/drawing/2014/main" xmlns="" id="{86756FA5-2A1C-4322-AADA-E5F829A01F22}"/>
              </a:ext>
            </a:extLst>
          </p:cNvPr>
          <p:cNvSpPr txBox="1"/>
          <p:nvPr/>
        </p:nvSpPr>
        <p:spPr>
          <a:xfrm>
            <a:off x="2811159" y="3543829"/>
            <a:ext cx="489236" cy="307777"/>
          </a:xfrm>
          <a:prstGeom prst="rect">
            <a:avLst/>
          </a:prstGeom>
          <a:solidFill>
            <a:schemeClr val="bg1"/>
          </a:solidFill>
        </p:spPr>
        <p:txBody>
          <a:bodyPr wrap="none" rtlCol="0">
            <a:spAutoFit/>
          </a:bodyPr>
          <a:lstStyle/>
          <a:p>
            <a:r>
              <a:rPr lang="fr-FR" sz="1400" dirty="0"/>
              <a:t>Non</a:t>
            </a:r>
          </a:p>
        </p:txBody>
      </p:sp>
      <p:sp>
        <p:nvSpPr>
          <p:cNvPr id="51" name="ZoneTexte 50">
            <a:extLst>
              <a:ext uri="{FF2B5EF4-FFF2-40B4-BE49-F238E27FC236}">
                <a16:creationId xmlns:a16="http://schemas.microsoft.com/office/drawing/2014/main" xmlns="" id="{C61A8DC7-A365-4E9D-AACB-EC75CE119BFF}"/>
              </a:ext>
            </a:extLst>
          </p:cNvPr>
          <p:cNvSpPr txBox="1"/>
          <p:nvPr/>
        </p:nvSpPr>
        <p:spPr>
          <a:xfrm>
            <a:off x="673567" y="3227589"/>
            <a:ext cx="439544" cy="307777"/>
          </a:xfrm>
          <a:prstGeom prst="rect">
            <a:avLst/>
          </a:prstGeom>
          <a:solidFill>
            <a:schemeClr val="bg1"/>
          </a:solidFill>
        </p:spPr>
        <p:txBody>
          <a:bodyPr wrap="none" rtlCol="0">
            <a:spAutoFit/>
          </a:bodyPr>
          <a:lstStyle/>
          <a:p>
            <a:r>
              <a:rPr lang="fr-FR" sz="1400" dirty="0"/>
              <a:t>Oui</a:t>
            </a:r>
          </a:p>
        </p:txBody>
      </p:sp>
      <p:cxnSp>
        <p:nvCxnSpPr>
          <p:cNvPr id="53" name="Connecteur : en angle 52">
            <a:extLst>
              <a:ext uri="{FF2B5EF4-FFF2-40B4-BE49-F238E27FC236}">
                <a16:creationId xmlns:a16="http://schemas.microsoft.com/office/drawing/2014/main" xmlns="" id="{B4279105-EB0C-45E4-8255-B225C5C98F76}"/>
              </a:ext>
            </a:extLst>
          </p:cNvPr>
          <p:cNvCxnSpPr>
            <a:endCxn id="22" idx="0"/>
          </p:cNvCxnSpPr>
          <p:nvPr/>
        </p:nvCxnSpPr>
        <p:spPr>
          <a:xfrm>
            <a:off x="4959670" y="5972992"/>
            <a:ext cx="964679" cy="386372"/>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Connecteur : en angle 54">
            <a:extLst>
              <a:ext uri="{FF2B5EF4-FFF2-40B4-BE49-F238E27FC236}">
                <a16:creationId xmlns:a16="http://schemas.microsoft.com/office/drawing/2014/main" xmlns="" id="{6200116A-E385-461C-B816-12DCB0D82288}"/>
              </a:ext>
            </a:extLst>
          </p:cNvPr>
          <p:cNvCxnSpPr>
            <a:stCxn id="21" idx="1"/>
            <a:endCxn id="22" idx="0"/>
          </p:cNvCxnSpPr>
          <p:nvPr/>
        </p:nvCxnSpPr>
        <p:spPr>
          <a:xfrm rot="10800000" flipV="1">
            <a:off x="5924350" y="5893836"/>
            <a:ext cx="1082823" cy="465528"/>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eur : en angle 56">
            <a:extLst>
              <a:ext uri="{FF2B5EF4-FFF2-40B4-BE49-F238E27FC236}">
                <a16:creationId xmlns:a16="http://schemas.microsoft.com/office/drawing/2014/main" xmlns="" id="{723165B3-9FA2-4EC1-AA84-96BDE7A2638F}"/>
              </a:ext>
            </a:extLst>
          </p:cNvPr>
          <p:cNvCxnSpPr>
            <a:stCxn id="19" idx="2"/>
            <a:endCxn id="22" idx="1"/>
          </p:cNvCxnSpPr>
          <p:nvPr/>
        </p:nvCxnSpPr>
        <p:spPr>
          <a:xfrm rot="16200000" flipH="1">
            <a:off x="2866139" y="4829164"/>
            <a:ext cx="341083" cy="3070637"/>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Ellipse 57">
            <a:extLst>
              <a:ext uri="{FF2B5EF4-FFF2-40B4-BE49-F238E27FC236}">
                <a16:creationId xmlns:a16="http://schemas.microsoft.com/office/drawing/2014/main" xmlns="" id="{37EF9B75-4037-42FD-9A0F-18CE10E899C2}"/>
              </a:ext>
            </a:extLst>
          </p:cNvPr>
          <p:cNvSpPr/>
          <p:nvPr/>
        </p:nvSpPr>
        <p:spPr>
          <a:xfrm>
            <a:off x="4745253" y="1439006"/>
            <a:ext cx="269508" cy="2463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1</a:t>
            </a:r>
          </a:p>
        </p:txBody>
      </p:sp>
    </p:spTree>
    <p:extLst>
      <p:ext uri="{BB962C8B-B14F-4D97-AF65-F5344CB8AC3E}">
        <p14:creationId xmlns:p14="http://schemas.microsoft.com/office/powerpoint/2010/main" xmlns="" val="79450763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4AFBABB6-071E-4449-8C0E-E416885F610D}"/>
              </a:ext>
            </a:extLst>
          </p:cNvPr>
          <p:cNvSpPr>
            <a:spLocks noGrp="1"/>
          </p:cNvSpPr>
          <p:nvPr>
            <p:ph type="title"/>
          </p:nvPr>
        </p:nvSpPr>
        <p:spPr>
          <a:xfrm>
            <a:off x="2404494" y="501760"/>
            <a:ext cx="7383011" cy="800945"/>
          </a:xfrm>
          <a:solidFill>
            <a:schemeClr val="tx1"/>
          </a:solidFill>
        </p:spPr>
        <p:txBody>
          <a:bodyPr/>
          <a:lstStyle/>
          <a:p>
            <a:r>
              <a:rPr lang="fr-FR" dirty="0">
                <a:solidFill>
                  <a:schemeClr val="bg1"/>
                </a:solidFill>
              </a:rPr>
              <a:t>Bactériémies selon les services</a:t>
            </a:r>
          </a:p>
        </p:txBody>
      </p:sp>
      <p:pic>
        <p:nvPicPr>
          <p:cNvPr id="5" name="Image 4">
            <a:extLst>
              <a:ext uri="{FF2B5EF4-FFF2-40B4-BE49-F238E27FC236}">
                <a16:creationId xmlns:a16="http://schemas.microsoft.com/office/drawing/2014/main" xmlns="" id="{57D7D1D0-A104-473E-B957-D26A0ECC42FD}"/>
              </a:ext>
            </a:extLst>
          </p:cNvPr>
          <p:cNvPicPr>
            <a:picLocks noChangeAspect="1"/>
          </p:cNvPicPr>
          <p:nvPr/>
        </p:nvPicPr>
        <p:blipFill>
          <a:blip r:embed="rId2" cstate="print"/>
          <a:stretch>
            <a:fillRect/>
          </a:stretch>
        </p:blipFill>
        <p:spPr>
          <a:xfrm>
            <a:off x="1187124" y="1822263"/>
            <a:ext cx="8139953" cy="4670612"/>
          </a:xfrm>
          <a:prstGeom prst="rect">
            <a:avLst/>
          </a:prstGeom>
        </p:spPr>
      </p:pic>
    </p:spTree>
    <p:extLst>
      <p:ext uri="{BB962C8B-B14F-4D97-AF65-F5344CB8AC3E}">
        <p14:creationId xmlns:p14="http://schemas.microsoft.com/office/powerpoint/2010/main" xmlns="" val="250182895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BAF4685-120A-4FDE-9738-16C93FBB0A44}"/>
              </a:ext>
            </a:extLst>
          </p:cNvPr>
          <p:cNvSpPr>
            <a:spLocks noGrp="1"/>
          </p:cNvSpPr>
          <p:nvPr>
            <p:ph type="title"/>
          </p:nvPr>
        </p:nvSpPr>
        <p:spPr>
          <a:xfrm>
            <a:off x="1847193" y="365125"/>
            <a:ext cx="8171576" cy="800945"/>
          </a:xfrm>
          <a:solidFill>
            <a:schemeClr val="tx1"/>
          </a:solidFill>
        </p:spPr>
        <p:txBody>
          <a:bodyPr>
            <a:normAutofit fontScale="90000"/>
          </a:bodyPr>
          <a:lstStyle/>
          <a:p>
            <a:r>
              <a:rPr lang="fr-FR" dirty="0">
                <a:solidFill>
                  <a:schemeClr val="bg1"/>
                </a:solidFill>
              </a:rPr>
              <a:t>Bactériémie  sur KT selon les Services</a:t>
            </a:r>
          </a:p>
        </p:txBody>
      </p:sp>
      <p:pic>
        <p:nvPicPr>
          <p:cNvPr id="5" name="Image 4">
            <a:extLst>
              <a:ext uri="{FF2B5EF4-FFF2-40B4-BE49-F238E27FC236}">
                <a16:creationId xmlns:a16="http://schemas.microsoft.com/office/drawing/2014/main" xmlns="" id="{22A501BC-DEB0-4B13-A527-F425573A7EC9}"/>
              </a:ext>
            </a:extLst>
          </p:cNvPr>
          <p:cNvPicPr>
            <a:picLocks noChangeAspect="1"/>
          </p:cNvPicPr>
          <p:nvPr/>
        </p:nvPicPr>
        <p:blipFill>
          <a:blip r:embed="rId2" cstate="print"/>
          <a:stretch>
            <a:fillRect/>
          </a:stretch>
        </p:blipFill>
        <p:spPr>
          <a:xfrm>
            <a:off x="1071159" y="1849157"/>
            <a:ext cx="8355106" cy="4643718"/>
          </a:xfrm>
          <a:prstGeom prst="rect">
            <a:avLst/>
          </a:prstGeom>
        </p:spPr>
      </p:pic>
    </p:spTree>
    <p:extLst>
      <p:ext uri="{BB962C8B-B14F-4D97-AF65-F5344CB8AC3E}">
        <p14:creationId xmlns:p14="http://schemas.microsoft.com/office/powerpoint/2010/main" xmlns="" val="395355497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0325C4F-0381-4E21-8937-214BD550ECE5}"/>
              </a:ext>
            </a:extLst>
          </p:cNvPr>
          <p:cNvSpPr>
            <a:spLocks noGrp="1"/>
          </p:cNvSpPr>
          <p:nvPr>
            <p:ph type="title"/>
          </p:nvPr>
        </p:nvSpPr>
        <p:spPr>
          <a:xfrm>
            <a:off x="2241790" y="103627"/>
            <a:ext cx="6450266" cy="1159844"/>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pPr algn="ctr"/>
            <a:r>
              <a:rPr lang="fr-FR" dirty="0">
                <a:solidFill>
                  <a:schemeClr val="bg1"/>
                </a:solidFill>
              </a:rPr>
              <a:t>Germes Isolés selon le site IAS </a:t>
            </a:r>
            <a:br>
              <a:rPr lang="fr-FR" dirty="0">
                <a:solidFill>
                  <a:schemeClr val="bg1"/>
                </a:solidFill>
              </a:rPr>
            </a:br>
            <a:r>
              <a:rPr lang="fr-FR" dirty="0">
                <a:solidFill>
                  <a:schemeClr val="bg1"/>
                </a:solidFill>
              </a:rPr>
              <a:t>(PAVM – Bactériémie - ILC)</a:t>
            </a:r>
          </a:p>
        </p:txBody>
      </p:sp>
      <p:pic>
        <p:nvPicPr>
          <p:cNvPr id="3" name="Image 2"/>
          <p:cNvPicPr>
            <a:picLocks noChangeAspect="1"/>
          </p:cNvPicPr>
          <p:nvPr/>
        </p:nvPicPr>
        <p:blipFill>
          <a:blip r:embed="rId2" cstate="print"/>
          <a:stretch>
            <a:fillRect/>
          </a:stretch>
        </p:blipFill>
        <p:spPr>
          <a:xfrm>
            <a:off x="486561" y="1263470"/>
            <a:ext cx="10181439" cy="5490904"/>
          </a:xfrm>
          <a:prstGeom prst="rect">
            <a:avLst/>
          </a:prstGeom>
        </p:spPr>
      </p:pic>
    </p:spTree>
    <p:extLst>
      <p:ext uri="{BB962C8B-B14F-4D97-AF65-F5344CB8AC3E}">
        <p14:creationId xmlns:p14="http://schemas.microsoft.com/office/powerpoint/2010/main" xmlns="" val="168786008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09A2517-09AD-46F0-A8A3-450CDCD61039}"/>
              </a:ext>
            </a:extLst>
          </p:cNvPr>
          <p:cNvSpPr>
            <a:spLocks noGrp="1"/>
          </p:cNvSpPr>
          <p:nvPr>
            <p:ph type="title"/>
          </p:nvPr>
        </p:nvSpPr>
        <p:spPr>
          <a:solidFill>
            <a:schemeClr val="tx1"/>
          </a:solidFill>
        </p:spPr>
        <p:txBody>
          <a:bodyPr/>
          <a:lstStyle/>
          <a:p>
            <a:r>
              <a:rPr lang="fr-FR" dirty="0">
                <a:solidFill>
                  <a:schemeClr val="bg1"/>
                </a:solidFill>
              </a:rPr>
              <a:t>Colonisation – Bactériémies</a:t>
            </a:r>
            <a:br>
              <a:rPr lang="fr-FR" dirty="0">
                <a:solidFill>
                  <a:schemeClr val="bg1"/>
                </a:solidFill>
              </a:rPr>
            </a:br>
            <a:r>
              <a:rPr lang="fr-FR" dirty="0">
                <a:solidFill>
                  <a:schemeClr val="bg1"/>
                </a:solidFill>
              </a:rPr>
              <a:t>Jugulaire Vs Fémorale</a:t>
            </a:r>
          </a:p>
        </p:txBody>
      </p:sp>
      <p:pic>
        <p:nvPicPr>
          <p:cNvPr id="5" name="Image 4">
            <a:extLst>
              <a:ext uri="{FF2B5EF4-FFF2-40B4-BE49-F238E27FC236}">
                <a16:creationId xmlns:a16="http://schemas.microsoft.com/office/drawing/2014/main" xmlns="" id="{66D6AF00-44D5-4648-B81C-5D04F0E34A17}"/>
              </a:ext>
            </a:extLst>
          </p:cNvPr>
          <p:cNvPicPr>
            <a:picLocks noChangeAspect="1"/>
          </p:cNvPicPr>
          <p:nvPr/>
        </p:nvPicPr>
        <p:blipFill>
          <a:blip r:embed="rId2" cstate="print"/>
          <a:stretch>
            <a:fillRect/>
          </a:stretch>
        </p:blipFill>
        <p:spPr>
          <a:xfrm>
            <a:off x="725477" y="1839695"/>
            <a:ext cx="4945481" cy="4124242"/>
          </a:xfrm>
          <a:prstGeom prst="rect">
            <a:avLst/>
          </a:prstGeom>
        </p:spPr>
      </p:pic>
      <p:pic>
        <p:nvPicPr>
          <p:cNvPr id="11" name="Image 10">
            <a:extLst>
              <a:ext uri="{FF2B5EF4-FFF2-40B4-BE49-F238E27FC236}">
                <a16:creationId xmlns:a16="http://schemas.microsoft.com/office/drawing/2014/main" xmlns="" id="{0DE145B8-4C85-4405-B9DD-C9751F5DF5E1}"/>
              </a:ext>
            </a:extLst>
          </p:cNvPr>
          <p:cNvPicPr>
            <a:picLocks noChangeAspect="1"/>
          </p:cNvPicPr>
          <p:nvPr/>
        </p:nvPicPr>
        <p:blipFill>
          <a:blip r:embed="rId3" cstate="print"/>
          <a:stretch>
            <a:fillRect/>
          </a:stretch>
        </p:blipFill>
        <p:spPr>
          <a:xfrm>
            <a:off x="6235277" y="1989290"/>
            <a:ext cx="4494242" cy="3976920"/>
          </a:xfrm>
          <a:prstGeom prst="rect">
            <a:avLst/>
          </a:prstGeom>
        </p:spPr>
      </p:pic>
      <p:sp>
        <p:nvSpPr>
          <p:cNvPr id="13" name="ZoneTexte 12">
            <a:extLst>
              <a:ext uri="{FF2B5EF4-FFF2-40B4-BE49-F238E27FC236}">
                <a16:creationId xmlns:a16="http://schemas.microsoft.com/office/drawing/2014/main" xmlns="" id="{9AE3BADB-102D-47D3-A006-246DC0D91FB2}"/>
              </a:ext>
            </a:extLst>
          </p:cNvPr>
          <p:cNvSpPr txBox="1"/>
          <p:nvPr/>
        </p:nvSpPr>
        <p:spPr>
          <a:xfrm>
            <a:off x="3886200" y="6112945"/>
            <a:ext cx="4209176" cy="646331"/>
          </a:xfrm>
          <a:prstGeom prst="rect">
            <a:avLst/>
          </a:prstGeom>
          <a:noFill/>
        </p:spPr>
        <p:txBody>
          <a:bodyPr wrap="square">
            <a:spAutoFit/>
          </a:bodyPr>
          <a:lstStyle/>
          <a:p>
            <a:r>
              <a:rPr lang="fr-FR" dirty="0"/>
              <a:t>Plus de colonisation fémorale après 5 jours</a:t>
            </a:r>
          </a:p>
          <a:p>
            <a:r>
              <a:rPr lang="fr-FR" dirty="0"/>
              <a:t>Pas de différence incidence bactériémies</a:t>
            </a:r>
          </a:p>
        </p:txBody>
      </p:sp>
      <p:sp>
        <p:nvSpPr>
          <p:cNvPr id="14" name="ZoneTexte 13">
            <a:extLst>
              <a:ext uri="{FF2B5EF4-FFF2-40B4-BE49-F238E27FC236}">
                <a16:creationId xmlns:a16="http://schemas.microsoft.com/office/drawing/2014/main" xmlns="" id="{5FA41B89-D831-4ECC-BFBD-0A3BC1494934}"/>
              </a:ext>
            </a:extLst>
          </p:cNvPr>
          <p:cNvSpPr txBox="1"/>
          <p:nvPr/>
        </p:nvSpPr>
        <p:spPr>
          <a:xfrm>
            <a:off x="9144000" y="6112945"/>
            <a:ext cx="2101153" cy="369332"/>
          </a:xfrm>
          <a:prstGeom prst="rect">
            <a:avLst/>
          </a:prstGeom>
          <a:solidFill>
            <a:srgbClr val="580000"/>
          </a:solidFill>
        </p:spPr>
        <p:txBody>
          <a:bodyPr wrap="none" rtlCol="0">
            <a:spAutoFit/>
          </a:bodyPr>
          <a:lstStyle/>
          <a:p>
            <a:r>
              <a:rPr lang="fr-FR" dirty="0" err="1">
                <a:solidFill>
                  <a:schemeClr val="bg1"/>
                </a:solidFill>
              </a:rPr>
              <a:t>Timsit</a:t>
            </a:r>
            <a:r>
              <a:rPr lang="fr-FR" dirty="0">
                <a:solidFill>
                  <a:schemeClr val="bg1"/>
                </a:solidFill>
              </a:rPr>
              <a:t> et al. AJRCCM</a:t>
            </a:r>
          </a:p>
        </p:txBody>
      </p:sp>
    </p:spTree>
    <p:extLst>
      <p:ext uri="{BB962C8B-B14F-4D97-AF65-F5344CB8AC3E}">
        <p14:creationId xmlns:p14="http://schemas.microsoft.com/office/powerpoint/2010/main" xmlns="" val="28236693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Risque infectieux et DVE (Système CLOS)</a:t>
            </a:r>
          </a:p>
        </p:txBody>
      </p:sp>
      <p:pic>
        <p:nvPicPr>
          <p:cNvPr id="5" name="Image 4"/>
          <p:cNvPicPr>
            <a:picLocks noChangeAspect="1"/>
          </p:cNvPicPr>
          <p:nvPr/>
        </p:nvPicPr>
        <p:blipFill>
          <a:blip r:embed="rId2" cstate="print"/>
          <a:stretch>
            <a:fillRect/>
          </a:stretch>
        </p:blipFill>
        <p:spPr>
          <a:xfrm>
            <a:off x="8763001" y="1825625"/>
            <a:ext cx="2373784" cy="3149224"/>
          </a:xfrm>
          <a:prstGeom prst="rect">
            <a:avLst/>
          </a:prstGeom>
        </p:spPr>
      </p:pic>
      <p:pic>
        <p:nvPicPr>
          <p:cNvPr id="6" name="Image 5"/>
          <p:cNvPicPr>
            <a:picLocks noChangeAspect="1"/>
          </p:cNvPicPr>
          <p:nvPr/>
        </p:nvPicPr>
        <p:blipFill>
          <a:blip r:embed="rId3" cstate="print"/>
          <a:stretch>
            <a:fillRect/>
          </a:stretch>
        </p:blipFill>
        <p:spPr>
          <a:xfrm>
            <a:off x="6586213" y="2000250"/>
            <a:ext cx="2054183" cy="2747963"/>
          </a:xfrm>
          <a:prstGeom prst="rect">
            <a:avLst/>
          </a:prstGeom>
        </p:spPr>
      </p:pic>
      <p:pic>
        <p:nvPicPr>
          <p:cNvPr id="7" name="Image 6"/>
          <p:cNvPicPr>
            <a:picLocks noChangeAspect="1"/>
          </p:cNvPicPr>
          <p:nvPr/>
        </p:nvPicPr>
        <p:blipFill>
          <a:blip r:embed="rId4" cstate="print"/>
          <a:stretch>
            <a:fillRect/>
          </a:stretch>
        </p:blipFill>
        <p:spPr>
          <a:xfrm>
            <a:off x="6681299" y="5109786"/>
            <a:ext cx="2462701" cy="1380746"/>
          </a:xfrm>
          <a:prstGeom prst="rect">
            <a:avLst/>
          </a:prstGeom>
        </p:spPr>
      </p:pic>
      <p:pic>
        <p:nvPicPr>
          <p:cNvPr id="8" name="Image 7"/>
          <p:cNvPicPr>
            <a:picLocks noChangeAspect="1"/>
          </p:cNvPicPr>
          <p:nvPr/>
        </p:nvPicPr>
        <p:blipFill>
          <a:blip r:embed="rId5" cstate="print"/>
          <a:stretch>
            <a:fillRect/>
          </a:stretch>
        </p:blipFill>
        <p:spPr>
          <a:xfrm>
            <a:off x="9348564" y="5056977"/>
            <a:ext cx="2005236" cy="1433555"/>
          </a:xfrm>
          <a:prstGeom prst="rect">
            <a:avLst/>
          </a:prstGeom>
        </p:spPr>
      </p:pic>
      <p:sp>
        <p:nvSpPr>
          <p:cNvPr id="9" name="ZoneTexte 8">
            <a:extLst>
              <a:ext uri="{FF2B5EF4-FFF2-40B4-BE49-F238E27FC236}">
                <a16:creationId xmlns:a16="http://schemas.microsoft.com/office/drawing/2014/main" xmlns="" id="{B5745760-9C12-4875-BA45-7730D64CB456}"/>
              </a:ext>
            </a:extLst>
          </p:cNvPr>
          <p:cNvSpPr txBox="1"/>
          <p:nvPr/>
        </p:nvSpPr>
        <p:spPr>
          <a:xfrm>
            <a:off x="335434" y="2218217"/>
            <a:ext cx="6141302" cy="3970318"/>
          </a:xfrm>
          <a:prstGeom prst="rect">
            <a:avLst/>
          </a:prstGeom>
          <a:noFill/>
        </p:spPr>
        <p:txBody>
          <a:bodyPr wrap="square">
            <a:spAutoFit/>
          </a:bodyPr>
          <a:lstStyle/>
          <a:p>
            <a:pPr marL="285750" indent="-285750">
              <a:buFont typeface="Arial" panose="020B0604020202020204" pitchFamily="34" charset="0"/>
              <a:buChar char="•"/>
            </a:pPr>
            <a:r>
              <a:rPr lang="fr-FR" b="1" u="sng" dirty="0"/>
              <a:t>Facteurs liés à la pathologie</a:t>
            </a:r>
          </a:p>
          <a:p>
            <a:r>
              <a:rPr lang="fr-FR" dirty="0"/>
              <a:t>–Hémorragie ventriculaire</a:t>
            </a:r>
          </a:p>
          <a:p>
            <a:r>
              <a:rPr lang="fr-FR" dirty="0"/>
              <a:t>–Trauma</a:t>
            </a:r>
          </a:p>
          <a:p>
            <a:r>
              <a:rPr lang="fr-FR" dirty="0"/>
              <a:t>–</a:t>
            </a:r>
            <a:r>
              <a:rPr lang="fr-FR" dirty="0" err="1"/>
              <a:t>Crâniotomie</a:t>
            </a:r>
            <a:endParaRPr lang="fr-FR" dirty="0"/>
          </a:p>
          <a:p>
            <a:endParaRPr lang="fr-FR" dirty="0"/>
          </a:p>
          <a:p>
            <a:pPr marL="285750" indent="-285750">
              <a:buFont typeface="Arial" panose="020B0604020202020204" pitchFamily="34" charset="0"/>
              <a:buChar char="•"/>
            </a:pPr>
            <a:r>
              <a:rPr lang="fr-FR" b="1" u="sng" dirty="0"/>
              <a:t>Facteurs liés au patient</a:t>
            </a:r>
          </a:p>
          <a:p>
            <a:r>
              <a:rPr lang="fr-FR" dirty="0"/>
              <a:t>–Infection d’un autre site</a:t>
            </a:r>
          </a:p>
          <a:p>
            <a:r>
              <a:rPr lang="fr-FR" dirty="0"/>
              <a:t>–Immunodépression</a:t>
            </a:r>
          </a:p>
          <a:p>
            <a:r>
              <a:rPr lang="fr-FR" dirty="0"/>
              <a:t>–Fistule de LCR</a:t>
            </a:r>
          </a:p>
          <a:p>
            <a:endParaRPr lang="fr-FR" dirty="0"/>
          </a:p>
          <a:p>
            <a:pPr marL="285750" indent="-285750">
              <a:buFont typeface="Arial" panose="020B0604020202020204" pitchFamily="34" charset="0"/>
              <a:buChar char="•"/>
            </a:pPr>
            <a:r>
              <a:rPr lang="fr-FR" b="1" u="sng" dirty="0"/>
              <a:t>Facteurs liés à la maintenance du système</a:t>
            </a:r>
          </a:p>
          <a:p>
            <a:r>
              <a:rPr lang="fr-FR" dirty="0"/>
              <a:t>–Conditions de pose</a:t>
            </a:r>
          </a:p>
          <a:p>
            <a:r>
              <a:rPr lang="fr-FR" dirty="0"/>
              <a:t>–Ouverture du système (manipulation)</a:t>
            </a:r>
          </a:p>
          <a:p>
            <a:r>
              <a:rPr lang="fr-FR" dirty="0"/>
              <a:t>–Déconnexions accidentelles</a:t>
            </a:r>
          </a:p>
        </p:txBody>
      </p:sp>
    </p:spTree>
    <p:extLst>
      <p:ext uri="{BB962C8B-B14F-4D97-AF65-F5344CB8AC3E}">
        <p14:creationId xmlns:p14="http://schemas.microsoft.com/office/powerpoint/2010/main" xmlns="" val="8339419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0286" y="476882"/>
            <a:ext cx="9451428" cy="1031083"/>
          </a:xfrm>
          <a:solidFill>
            <a:schemeClr val="tx1"/>
          </a:solidFill>
        </p:spPr>
        <p:txBody>
          <a:bodyPr/>
          <a:lstStyle/>
          <a:p>
            <a:r>
              <a:rPr lang="fr-FR" dirty="0">
                <a:solidFill>
                  <a:schemeClr val="bg1"/>
                </a:solidFill>
              </a:rPr>
              <a:t>Risque infectieux et DVE (Système CLOS)</a:t>
            </a:r>
          </a:p>
        </p:txBody>
      </p:sp>
      <p:sp>
        <p:nvSpPr>
          <p:cNvPr id="12" name="ZoneTexte 11">
            <a:extLst>
              <a:ext uri="{FF2B5EF4-FFF2-40B4-BE49-F238E27FC236}">
                <a16:creationId xmlns:a16="http://schemas.microsoft.com/office/drawing/2014/main" xmlns="" id="{E9EFA2D4-50C7-4553-9C12-A3A5E7B17B2A}"/>
              </a:ext>
            </a:extLst>
          </p:cNvPr>
          <p:cNvSpPr txBox="1"/>
          <p:nvPr/>
        </p:nvSpPr>
        <p:spPr>
          <a:xfrm>
            <a:off x="2617075" y="1749670"/>
            <a:ext cx="6522427" cy="523220"/>
          </a:xfrm>
          <a:prstGeom prst="rect">
            <a:avLst/>
          </a:prstGeom>
          <a:noFill/>
        </p:spPr>
        <p:txBody>
          <a:bodyPr wrap="none" rtlCol="0">
            <a:spAutoFit/>
          </a:bodyPr>
          <a:lstStyle/>
          <a:p>
            <a:r>
              <a:rPr lang="fr-FR" sz="2800" dirty="0"/>
              <a:t>4 à 20 % selon les sites – 8,8 % en moyenne</a:t>
            </a:r>
          </a:p>
        </p:txBody>
      </p:sp>
      <p:sp>
        <p:nvSpPr>
          <p:cNvPr id="13" name="ZoneTexte 12">
            <a:extLst>
              <a:ext uri="{FF2B5EF4-FFF2-40B4-BE49-F238E27FC236}">
                <a16:creationId xmlns:a16="http://schemas.microsoft.com/office/drawing/2014/main" xmlns="" id="{9B552421-2D67-4770-9D5D-E6B154C15F09}"/>
              </a:ext>
            </a:extLst>
          </p:cNvPr>
          <p:cNvSpPr txBox="1"/>
          <p:nvPr/>
        </p:nvSpPr>
        <p:spPr>
          <a:xfrm>
            <a:off x="2483262" y="2753046"/>
            <a:ext cx="7069243" cy="646331"/>
          </a:xfrm>
          <a:prstGeom prst="rect">
            <a:avLst/>
          </a:prstGeom>
          <a:noFill/>
        </p:spPr>
        <p:txBody>
          <a:bodyPr wrap="none" rtlCol="0">
            <a:spAutoFit/>
          </a:bodyPr>
          <a:lstStyle/>
          <a:p>
            <a:r>
              <a:rPr lang="fr-FR" sz="3600" dirty="0"/>
              <a:t>Reduction de l’incidence est possible</a:t>
            </a:r>
          </a:p>
        </p:txBody>
      </p:sp>
      <p:sp>
        <p:nvSpPr>
          <p:cNvPr id="14" name="ZoneTexte 13">
            <a:extLst>
              <a:ext uri="{FF2B5EF4-FFF2-40B4-BE49-F238E27FC236}">
                <a16:creationId xmlns:a16="http://schemas.microsoft.com/office/drawing/2014/main" xmlns="" id="{810AF1FD-2AB0-48EC-9A6B-217E28DB0C2F}"/>
              </a:ext>
            </a:extLst>
          </p:cNvPr>
          <p:cNvSpPr txBox="1"/>
          <p:nvPr/>
        </p:nvSpPr>
        <p:spPr>
          <a:xfrm>
            <a:off x="714704" y="5822730"/>
            <a:ext cx="3394775" cy="369332"/>
          </a:xfrm>
          <a:prstGeom prst="rect">
            <a:avLst/>
          </a:prstGeom>
          <a:solidFill>
            <a:srgbClr val="580000"/>
          </a:solidFill>
        </p:spPr>
        <p:txBody>
          <a:bodyPr wrap="none" rtlCol="0">
            <a:spAutoFit/>
          </a:bodyPr>
          <a:lstStyle/>
          <a:p>
            <a:r>
              <a:rPr lang="fr-FR" dirty="0" err="1">
                <a:solidFill>
                  <a:schemeClr val="bg1"/>
                </a:solidFill>
              </a:rPr>
              <a:t>Korinek</a:t>
            </a:r>
            <a:r>
              <a:rPr lang="fr-FR" dirty="0">
                <a:solidFill>
                  <a:schemeClr val="bg1"/>
                </a:solidFill>
              </a:rPr>
              <a:t> et al. Acta </a:t>
            </a:r>
            <a:r>
              <a:rPr lang="fr-FR" dirty="0" err="1">
                <a:solidFill>
                  <a:schemeClr val="bg1"/>
                </a:solidFill>
              </a:rPr>
              <a:t>Neurochir</a:t>
            </a:r>
            <a:r>
              <a:rPr lang="fr-FR" dirty="0">
                <a:solidFill>
                  <a:schemeClr val="bg1"/>
                </a:solidFill>
              </a:rPr>
              <a:t> 2005</a:t>
            </a:r>
          </a:p>
        </p:txBody>
      </p:sp>
      <p:sp>
        <p:nvSpPr>
          <p:cNvPr id="15" name="ZoneTexte 14">
            <a:extLst>
              <a:ext uri="{FF2B5EF4-FFF2-40B4-BE49-F238E27FC236}">
                <a16:creationId xmlns:a16="http://schemas.microsoft.com/office/drawing/2014/main" xmlns="" id="{59E80CF9-507C-4902-95C9-126955DA30CA}"/>
              </a:ext>
            </a:extLst>
          </p:cNvPr>
          <p:cNvSpPr txBox="1"/>
          <p:nvPr/>
        </p:nvSpPr>
        <p:spPr>
          <a:xfrm>
            <a:off x="8007114" y="5822730"/>
            <a:ext cx="3090783" cy="369332"/>
          </a:xfrm>
          <a:prstGeom prst="rect">
            <a:avLst/>
          </a:prstGeom>
          <a:solidFill>
            <a:srgbClr val="580000"/>
          </a:solidFill>
        </p:spPr>
        <p:txBody>
          <a:bodyPr wrap="none" rtlCol="0">
            <a:spAutoFit/>
          </a:bodyPr>
          <a:lstStyle/>
          <a:p>
            <a:r>
              <a:rPr lang="fr-FR" dirty="0" err="1">
                <a:solidFill>
                  <a:schemeClr val="bg1"/>
                </a:solidFill>
              </a:rPr>
              <a:t>Dasik</a:t>
            </a:r>
            <a:r>
              <a:rPr lang="fr-FR" dirty="0">
                <a:solidFill>
                  <a:schemeClr val="bg1"/>
                </a:solidFill>
              </a:rPr>
              <a:t> et al. Br J </a:t>
            </a:r>
            <a:r>
              <a:rPr lang="fr-FR" dirty="0" err="1">
                <a:solidFill>
                  <a:schemeClr val="bg1"/>
                </a:solidFill>
              </a:rPr>
              <a:t>Neurosur</a:t>
            </a:r>
            <a:r>
              <a:rPr lang="fr-FR" dirty="0">
                <a:solidFill>
                  <a:schemeClr val="bg1"/>
                </a:solidFill>
              </a:rPr>
              <a:t> 2006 </a:t>
            </a:r>
          </a:p>
        </p:txBody>
      </p:sp>
      <p:sp>
        <p:nvSpPr>
          <p:cNvPr id="16" name="ZoneTexte 15">
            <a:extLst>
              <a:ext uri="{FF2B5EF4-FFF2-40B4-BE49-F238E27FC236}">
                <a16:creationId xmlns:a16="http://schemas.microsoft.com/office/drawing/2014/main" xmlns="" id="{6F1C8C2E-8E40-441B-A03D-B5F9D85D5EE2}"/>
              </a:ext>
            </a:extLst>
          </p:cNvPr>
          <p:cNvSpPr txBox="1"/>
          <p:nvPr/>
        </p:nvSpPr>
        <p:spPr>
          <a:xfrm>
            <a:off x="714704" y="4096078"/>
            <a:ext cx="2771593" cy="923330"/>
          </a:xfrm>
          <a:prstGeom prst="rect">
            <a:avLst/>
          </a:prstGeom>
          <a:noFill/>
        </p:spPr>
        <p:txBody>
          <a:bodyPr wrap="none" rtlCol="0">
            <a:spAutoFit/>
          </a:bodyPr>
          <a:lstStyle/>
          <a:p>
            <a:r>
              <a:rPr lang="fr-FR" dirty="0"/>
              <a:t>1999 : 9,9 % par procédure</a:t>
            </a:r>
          </a:p>
          <a:p>
            <a:endParaRPr lang="fr-FR" dirty="0"/>
          </a:p>
          <a:p>
            <a:r>
              <a:rPr lang="fr-FR" dirty="0"/>
              <a:t>2000 : 4, 6 % par procédure</a:t>
            </a:r>
          </a:p>
        </p:txBody>
      </p:sp>
      <p:sp>
        <p:nvSpPr>
          <p:cNvPr id="17" name="ZoneTexte 16">
            <a:extLst>
              <a:ext uri="{FF2B5EF4-FFF2-40B4-BE49-F238E27FC236}">
                <a16:creationId xmlns:a16="http://schemas.microsoft.com/office/drawing/2014/main" xmlns="" id="{53B4203A-EEAF-4538-8F74-29C2D5F35922}"/>
              </a:ext>
            </a:extLst>
          </p:cNvPr>
          <p:cNvSpPr txBox="1"/>
          <p:nvPr/>
        </p:nvSpPr>
        <p:spPr>
          <a:xfrm>
            <a:off x="8087711" y="4056905"/>
            <a:ext cx="2660985" cy="923330"/>
          </a:xfrm>
          <a:prstGeom prst="rect">
            <a:avLst/>
          </a:prstGeom>
          <a:noFill/>
        </p:spPr>
        <p:txBody>
          <a:bodyPr wrap="none" rtlCol="0">
            <a:spAutoFit/>
          </a:bodyPr>
          <a:lstStyle/>
          <a:p>
            <a:r>
              <a:rPr lang="fr-FR" dirty="0"/>
              <a:t>2004 : 27 % par procédure</a:t>
            </a:r>
          </a:p>
          <a:p>
            <a:endParaRPr lang="fr-FR" dirty="0"/>
          </a:p>
          <a:p>
            <a:r>
              <a:rPr lang="fr-FR" dirty="0"/>
              <a:t>2005 : 12 % par procédure</a:t>
            </a:r>
          </a:p>
        </p:txBody>
      </p:sp>
    </p:spTree>
    <p:extLst>
      <p:ext uri="{BB962C8B-B14F-4D97-AF65-F5344CB8AC3E}">
        <p14:creationId xmlns:p14="http://schemas.microsoft.com/office/powerpoint/2010/main" xmlns="" val="19465844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xmlns="" id="{19E6CF63-9063-4F3E-B862-259C9B86A946}"/>
              </a:ext>
            </a:extLst>
          </p:cNvPr>
          <p:cNvSpPr>
            <a:spLocks noGrp="1"/>
          </p:cNvSpPr>
          <p:nvPr>
            <p:ph idx="1"/>
          </p:nvPr>
        </p:nvSpPr>
        <p:spPr/>
        <p:txBody>
          <a:bodyPr>
            <a:normAutofit/>
          </a:bodyPr>
          <a:lstStyle/>
          <a:p>
            <a:pPr marL="0" indent="0">
              <a:buNone/>
            </a:pPr>
            <a:r>
              <a:rPr lang="fr-FR" dirty="0" err="1"/>
              <a:t>Staph</a:t>
            </a:r>
            <a:r>
              <a:rPr lang="fr-FR" dirty="0"/>
              <a:t>. Coagulase - : 13</a:t>
            </a:r>
          </a:p>
          <a:p>
            <a:pPr marL="0" indent="0">
              <a:buNone/>
            </a:pPr>
            <a:r>
              <a:rPr lang="fr-FR" dirty="0" err="1"/>
              <a:t>Staph</a:t>
            </a:r>
            <a:r>
              <a:rPr lang="fr-FR" dirty="0"/>
              <a:t> aureus : 5</a:t>
            </a:r>
          </a:p>
          <a:p>
            <a:pPr marL="0" indent="0">
              <a:buNone/>
            </a:pPr>
            <a:r>
              <a:rPr lang="fr-FR" dirty="0"/>
              <a:t>E. Faecalis : 1</a:t>
            </a:r>
          </a:p>
          <a:p>
            <a:pPr marL="0" indent="0">
              <a:buNone/>
            </a:pPr>
            <a:r>
              <a:rPr lang="fr-FR" dirty="0"/>
              <a:t>Acinetobacter : 2</a:t>
            </a:r>
          </a:p>
          <a:p>
            <a:pPr marL="0" indent="0">
              <a:buNone/>
            </a:pPr>
            <a:r>
              <a:rPr lang="fr-FR" dirty="0"/>
              <a:t>E. </a:t>
            </a:r>
            <a:r>
              <a:rPr lang="fr-FR" dirty="0" err="1"/>
              <a:t>Cloacae</a:t>
            </a:r>
            <a:r>
              <a:rPr lang="fr-FR" dirty="0"/>
              <a:t> : 1</a:t>
            </a:r>
          </a:p>
          <a:p>
            <a:pPr marL="0" indent="0">
              <a:buNone/>
            </a:pPr>
            <a:r>
              <a:rPr lang="fr-FR" dirty="0"/>
              <a:t>E. Coli : 1</a:t>
            </a:r>
          </a:p>
          <a:p>
            <a:pPr marL="0" indent="0">
              <a:buNone/>
            </a:pPr>
            <a:r>
              <a:rPr lang="fr-FR" dirty="0"/>
              <a:t>P. </a:t>
            </a:r>
            <a:r>
              <a:rPr lang="fr-FR" dirty="0" err="1"/>
              <a:t>Aeruginosa</a:t>
            </a:r>
            <a:r>
              <a:rPr lang="fr-FR" dirty="0"/>
              <a:t> : 1</a:t>
            </a:r>
          </a:p>
          <a:p>
            <a:pPr marL="0" indent="0">
              <a:buNone/>
            </a:pPr>
            <a:r>
              <a:rPr lang="fr-FR" dirty="0"/>
              <a:t>S. </a:t>
            </a:r>
            <a:r>
              <a:rPr lang="fr-FR" dirty="0" err="1"/>
              <a:t>Marcescens</a:t>
            </a:r>
            <a:r>
              <a:rPr lang="fr-FR" dirty="0"/>
              <a:t> ; 1</a:t>
            </a:r>
          </a:p>
        </p:txBody>
      </p:sp>
      <p:sp>
        <p:nvSpPr>
          <p:cNvPr id="4" name="Titre 1">
            <a:extLst>
              <a:ext uri="{FF2B5EF4-FFF2-40B4-BE49-F238E27FC236}">
                <a16:creationId xmlns:a16="http://schemas.microsoft.com/office/drawing/2014/main" xmlns="" id="{7C33F191-6792-4659-95EC-92212F9002CB}"/>
              </a:ext>
            </a:extLst>
          </p:cNvPr>
          <p:cNvSpPr txBox="1">
            <a:spLocks noGrp="1"/>
          </p:cNvSpPr>
          <p:nvPr>
            <p:ph type="title"/>
          </p:nvPr>
        </p:nvSpPr>
        <p:spPr>
          <a:xfrm>
            <a:off x="838200" y="365125"/>
            <a:ext cx="10515600" cy="1325563"/>
          </a:xfrm>
          <a:prstGeom prst="rect">
            <a:avLst/>
          </a:prstGeom>
          <a:solidFill>
            <a:schemeClr val="tx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solidFill>
                  <a:schemeClr val="bg1"/>
                </a:solidFill>
              </a:rPr>
              <a:t>Risque infectieux et DVE (Système CLOS)</a:t>
            </a:r>
            <a:br>
              <a:rPr lang="fr-FR" dirty="0">
                <a:solidFill>
                  <a:schemeClr val="bg1"/>
                </a:solidFill>
              </a:rPr>
            </a:br>
            <a:r>
              <a:rPr lang="fr-FR" dirty="0">
                <a:solidFill>
                  <a:schemeClr val="bg1"/>
                </a:solidFill>
              </a:rPr>
              <a:t>Germes</a:t>
            </a:r>
          </a:p>
        </p:txBody>
      </p:sp>
      <p:sp>
        <p:nvSpPr>
          <p:cNvPr id="5" name="ZoneTexte 4">
            <a:extLst>
              <a:ext uri="{FF2B5EF4-FFF2-40B4-BE49-F238E27FC236}">
                <a16:creationId xmlns:a16="http://schemas.microsoft.com/office/drawing/2014/main" xmlns="" id="{E8549696-5326-4380-B2DC-717ABD0A4210}"/>
              </a:ext>
            </a:extLst>
          </p:cNvPr>
          <p:cNvSpPr txBox="1"/>
          <p:nvPr/>
        </p:nvSpPr>
        <p:spPr>
          <a:xfrm>
            <a:off x="693683" y="6215885"/>
            <a:ext cx="3394775" cy="369332"/>
          </a:xfrm>
          <a:prstGeom prst="rect">
            <a:avLst/>
          </a:prstGeom>
          <a:solidFill>
            <a:srgbClr val="580000"/>
          </a:solidFill>
        </p:spPr>
        <p:txBody>
          <a:bodyPr wrap="none" rtlCol="0">
            <a:spAutoFit/>
          </a:bodyPr>
          <a:lstStyle/>
          <a:p>
            <a:r>
              <a:rPr lang="fr-FR" dirty="0" err="1">
                <a:solidFill>
                  <a:schemeClr val="bg1"/>
                </a:solidFill>
              </a:rPr>
              <a:t>Korinek</a:t>
            </a:r>
            <a:r>
              <a:rPr lang="fr-FR" dirty="0">
                <a:solidFill>
                  <a:schemeClr val="bg1"/>
                </a:solidFill>
              </a:rPr>
              <a:t> et al. Acta </a:t>
            </a:r>
            <a:r>
              <a:rPr lang="fr-FR" dirty="0" err="1">
                <a:solidFill>
                  <a:schemeClr val="bg1"/>
                </a:solidFill>
              </a:rPr>
              <a:t>Neurochir</a:t>
            </a:r>
            <a:r>
              <a:rPr lang="fr-FR" dirty="0">
                <a:solidFill>
                  <a:schemeClr val="bg1"/>
                </a:solidFill>
              </a:rPr>
              <a:t> 2005</a:t>
            </a:r>
          </a:p>
        </p:txBody>
      </p:sp>
      <p:sp>
        <p:nvSpPr>
          <p:cNvPr id="6" name="Accolade fermante 5">
            <a:extLst>
              <a:ext uri="{FF2B5EF4-FFF2-40B4-BE49-F238E27FC236}">
                <a16:creationId xmlns:a16="http://schemas.microsoft.com/office/drawing/2014/main" xmlns="" id="{9D229596-95B5-4CED-9ABA-B115439655D6}"/>
              </a:ext>
            </a:extLst>
          </p:cNvPr>
          <p:cNvSpPr/>
          <p:nvPr/>
        </p:nvSpPr>
        <p:spPr>
          <a:xfrm>
            <a:off x="4393324" y="1954924"/>
            <a:ext cx="45719" cy="132556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 name="Accolade fermante 6">
            <a:extLst>
              <a:ext uri="{FF2B5EF4-FFF2-40B4-BE49-F238E27FC236}">
                <a16:creationId xmlns:a16="http://schemas.microsoft.com/office/drawing/2014/main" xmlns="" id="{A930EC21-A008-4B07-817E-B6A85351621F}"/>
              </a:ext>
            </a:extLst>
          </p:cNvPr>
          <p:cNvSpPr/>
          <p:nvPr/>
        </p:nvSpPr>
        <p:spPr>
          <a:xfrm>
            <a:off x="4340773" y="3463597"/>
            <a:ext cx="128224" cy="228556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 name="ZoneTexte 7">
            <a:extLst>
              <a:ext uri="{FF2B5EF4-FFF2-40B4-BE49-F238E27FC236}">
                <a16:creationId xmlns:a16="http://schemas.microsoft.com/office/drawing/2014/main" xmlns="" id="{4BEBEFEA-C556-46AF-A187-792FA227C66E}"/>
              </a:ext>
            </a:extLst>
          </p:cNvPr>
          <p:cNvSpPr txBox="1"/>
          <p:nvPr/>
        </p:nvSpPr>
        <p:spPr>
          <a:xfrm>
            <a:off x="5003555" y="2417379"/>
            <a:ext cx="1467068" cy="369332"/>
          </a:xfrm>
          <a:prstGeom prst="rect">
            <a:avLst/>
          </a:prstGeom>
          <a:noFill/>
        </p:spPr>
        <p:txBody>
          <a:bodyPr wrap="none" rtlCol="0">
            <a:spAutoFit/>
          </a:bodyPr>
          <a:lstStyle/>
          <a:p>
            <a:r>
              <a:rPr lang="fr-FR" dirty="0"/>
              <a:t>76 % : Cocci +</a:t>
            </a:r>
          </a:p>
        </p:txBody>
      </p:sp>
      <p:sp>
        <p:nvSpPr>
          <p:cNvPr id="9" name="ZoneTexte 8">
            <a:extLst>
              <a:ext uri="{FF2B5EF4-FFF2-40B4-BE49-F238E27FC236}">
                <a16:creationId xmlns:a16="http://schemas.microsoft.com/office/drawing/2014/main" xmlns="" id="{DE166C84-0835-416D-8D47-5251F8FD9B59}"/>
              </a:ext>
            </a:extLst>
          </p:cNvPr>
          <p:cNvSpPr txBox="1"/>
          <p:nvPr/>
        </p:nvSpPr>
        <p:spPr>
          <a:xfrm>
            <a:off x="5003554" y="4421712"/>
            <a:ext cx="1225015" cy="369332"/>
          </a:xfrm>
          <a:prstGeom prst="rect">
            <a:avLst/>
          </a:prstGeom>
          <a:noFill/>
        </p:spPr>
        <p:txBody>
          <a:bodyPr wrap="none" rtlCol="0">
            <a:spAutoFit/>
          </a:bodyPr>
          <a:lstStyle/>
          <a:p>
            <a:r>
              <a:rPr lang="fr-FR" dirty="0"/>
              <a:t>24 % : BGN</a:t>
            </a:r>
          </a:p>
        </p:txBody>
      </p:sp>
      <p:sp>
        <p:nvSpPr>
          <p:cNvPr id="14" name="ZoneTexte 13">
            <a:extLst>
              <a:ext uri="{FF2B5EF4-FFF2-40B4-BE49-F238E27FC236}">
                <a16:creationId xmlns:a16="http://schemas.microsoft.com/office/drawing/2014/main" xmlns="" id="{559481D1-AFAC-4FC6-8CB4-E73C35991C8D}"/>
              </a:ext>
            </a:extLst>
          </p:cNvPr>
          <p:cNvSpPr txBox="1"/>
          <p:nvPr/>
        </p:nvSpPr>
        <p:spPr>
          <a:xfrm>
            <a:off x="7723005" y="1777929"/>
            <a:ext cx="3342786" cy="4446730"/>
          </a:xfrm>
          <a:prstGeom prst="rect">
            <a:avLst/>
          </a:prstGeom>
          <a:noFill/>
        </p:spPr>
        <p:txBody>
          <a:bodyPr wrap="square">
            <a:spAutoFit/>
          </a:bodyPr>
          <a:lstStyle/>
          <a:p>
            <a:pPr>
              <a:lnSpc>
                <a:spcPct val="200000"/>
              </a:lnSpc>
            </a:pPr>
            <a:r>
              <a:rPr lang="fr-FR" dirty="0"/>
              <a:t>Pseudomonas </a:t>
            </a:r>
            <a:r>
              <a:rPr lang="fr-FR" dirty="0" err="1"/>
              <a:t>aeruginosa</a:t>
            </a:r>
            <a:r>
              <a:rPr lang="fr-FR" dirty="0"/>
              <a:t>: 4</a:t>
            </a:r>
          </a:p>
          <a:p>
            <a:pPr>
              <a:lnSpc>
                <a:spcPct val="200000"/>
              </a:lnSpc>
            </a:pPr>
            <a:r>
              <a:rPr lang="fr-FR" dirty="0"/>
              <a:t>Escherichia Coli: 4</a:t>
            </a:r>
          </a:p>
          <a:p>
            <a:pPr>
              <a:lnSpc>
                <a:spcPct val="200000"/>
              </a:lnSpc>
            </a:pPr>
            <a:r>
              <a:rPr lang="fr-FR" dirty="0"/>
              <a:t>Proteus mirabilis: 2</a:t>
            </a:r>
          </a:p>
          <a:p>
            <a:pPr>
              <a:lnSpc>
                <a:spcPct val="200000"/>
              </a:lnSpc>
            </a:pPr>
            <a:r>
              <a:rPr lang="fr-FR" dirty="0" err="1"/>
              <a:t>Hafnia</a:t>
            </a:r>
            <a:r>
              <a:rPr lang="fr-FR" dirty="0"/>
              <a:t> </a:t>
            </a:r>
            <a:r>
              <a:rPr lang="fr-FR" dirty="0" err="1"/>
              <a:t>alvei</a:t>
            </a:r>
            <a:r>
              <a:rPr lang="fr-FR" dirty="0"/>
              <a:t>: 1</a:t>
            </a:r>
          </a:p>
          <a:p>
            <a:pPr>
              <a:lnSpc>
                <a:spcPct val="200000"/>
              </a:lnSpc>
            </a:pPr>
            <a:r>
              <a:rPr lang="fr-FR" dirty="0"/>
              <a:t>Streptocoque </a:t>
            </a:r>
            <a:r>
              <a:rPr lang="fr-FR" dirty="0" err="1"/>
              <a:t>agalactiae</a:t>
            </a:r>
            <a:r>
              <a:rPr lang="fr-FR" dirty="0"/>
              <a:t>: 1</a:t>
            </a:r>
          </a:p>
          <a:p>
            <a:pPr>
              <a:lnSpc>
                <a:spcPct val="200000"/>
              </a:lnSpc>
            </a:pPr>
            <a:r>
              <a:rPr lang="fr-FR" dirty="0"/>
              <a:t>Acinetobacter </a:t>
            </a:r>
            <a:r>
              <a:rPr lang="fr-FR" dirty="0" err="1"/>
              <a:t>baumanii</a:t>
            </a:r>
            <a:r>
              <a:rPr lang="fr-FR" dirty="0"/>
              <a:t>: 1</a:t>
            </a:r>
          </a:p>
          <a:p>
            <a:pPr>
              <a:lnSpc>
                <a:spcPct val="200000"/>
              </a:lnSpc>
            </a:pPr>
            <a:r>
              <a:rPr lang="fr-FR" dirty="0"/>
              <a:t>Enterobacter </a:t>
            </a:r>
            <a:r>
              <a:rPr lang="fr-FR" dirty="0" err="1"/>
              <a:t>aerogenes</a:t>
            </a:r>
            <a:r>
              <a:rPr lang="fr-FR" dirty="0"/>
              <a:t>: 1</a:t>
            </a:r>
          </a:p>
          <a:p>
            <a:pPr>
              <a:lnSpc>
                <a:spcPct val="200000"/>
              </a:lnSpc>
            </a:pPr>
            <a:r>
              <a:rPr lang="fr-FR" dirty="0"/>
              <a:t>Enterobacter </a:t>
            </a:r>
            <a:r>
              <a:rPr lang="fr-FR" dirty="0" err="1"/>
              <a:t>cloacae</a:t>
            </a:r>
            <a:r>
              <a:rPr lang="fr-FR" dirty="0"/>
              <a:t>: 1</a:t>
            </a:r>
          </a:p>
        </p:txBody>
      </p:sp>
      <p:sp>
        <p:nvSpPr>
          <p:cNvPr id="15" name="ZoneTexte 14">
            <a:extLst>
              <a:ext uri="{FF2B5EF4-FFF2-40B4-BE49-F238E27FC236}">
                <a16:creationId xmlns:a16="http://schemas.microsoft.com/office/drawing/2014/main" xmlns="" id="{FCB3D49B-D00A-4F4D-8D6A-8FD30D1BE7CC}"/>
              </a:ext>
            </a:extLst>
          </p:cNvPr>
          <p:cNvSpPr txBox="1"/>
          <p:nvPr/>
        </p:nvSpPr>
        <p:spPr>
          <a:xfrm>
            <a:off x="10156599" y="6333758"/>
            <a:ext cx="1849096" cy="369332"/>
          </a:xfrm>
          <a:prstGeom prst="rect">
            <a:avLst/>
          </a:prstGeom>
          <a:noFill/>
        </p:spPr>
        <p:txBody>
          <a:bodyPr wrap="none" rtlCol="0">
            <a:spAutoFit/>
          </a:bodyPr>
          <a:lstStyle/>
          <a:p>
            <a:r>
              <a:rPr lang="fr-FR" dirty="0"/>
              <a:t>Timone : 222 DVE</a:t>
            </a:r>
          </a:p>
        </p:txBody>
      </p:sp>
      <p:sp>
        <p:nvSpPr>
          <p:cNvPr id="16" name="ZoneTexte 15">
            <a:extLst>
              <a:ext uri="{FF2B5EF4-FFF2-40B4-BE49-F238E27FC236}">
                <a16:creationId xmlns:a16="http://schemas.microsoft.com/office/drawing/2014/main" xmlns="" id="{C914A8E6-FADC-4213-8E12-2469DC93B25F}"/>
              </a:ext>
            </a:extLst>
          </p:cNvPr>
          <p:cNvSpPr txBox="1"/>
          <p:nvPr/>
        </p:nvSpPr>
        <p:spPr>
          <a:xfrm>
            <a:off x="11004331" y="3429000"/>
            <a:ext cx="554960" cy="400110"/>
          </a:xfrm>
          <a:prstGeom prst="rect">
            <a:avLst/>
          </a:prstGeom>
          <a:noFill/>
        </p:spPr>
        <p:txBody>
          <a:bodyPr wrap="none" rtlCol="0">
            <a:spAutoFit/>
          </a:bodyPr>
          <a:lstStyle/>
          <a:p>
            <a:r>
              <a:rPr lang="fr-FR" sz="2000" dirty="0"/>
              <a:t>7 %</a:t>
            </a:r>
          </a:p>
        </p:txBody>
      </p:sp>
    </p:spTree>
    <p:extLst>
      <p:ext uri="{BB962C8B-B14F-4D97-AF65-F5344CB8AC3E}">
        <p14:creationId xmlns:p14="http://schemas.microsoft.com/office/powerpoint/2010/main" xmlns="" val="216261090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1F0172E-166D-4A50-A480-63FBA2861012}"/>
              </a:ext>
            </a:extLst>
          </p:cNvPr>
          <p:cNvSpPr>
            <a:spLocks noGrp="1"/>
          </p:cNvSpPr>
          <p:nvPr>
            <p:ph type="title"/>
          </p:nvPr>
        </p:nvSpPr>
        <p:spPr>
          <a:xfrm>
            <a:off x="3104493" y="215462"/>
            <a:ext cx="5510048" cy="906627"/>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r>
              <a:rPr lang="fr-FR" dirty="0">
                <a:solidFill>
                  <a:schemeClr val="bg1"/>
                </a:solidFill>
              </a:rPr>
              <a:t>Durée DVE et Infection</a:t>
            </a:r>
          </a:p>
        </p:txBody>
      </p:sp>
      <p:pic>
        <p:nvPicPr>
          <p:cNvPr id="7" name="Image 6">
            <a:extLst>
              <a:ext uri="{FF2B5EF4-FFF2-40B4-BE49-F238E27FC236}">
                <a16:creationId xmlns:a16="http://schemas.microsoft.com/office/drawing/2014/main" xmlns="" id="{01DCD7AF-3B70-4F38-9099-925CFC6EB809}"/>
              </a:ext>
            </a:extLst>
          </p:cNvPr>
          <p:cNvPicPr>
            <a:picLocks noChangeAspect="1"/>
          </p:cNvPicPr>
          <p:nvPr/>
        </p:nvPicPr>
        <p:blipFill>
          <a:blip r:embed="rId2" cstate="print"/>
          <a:stretch>
            <a:fillRect/>
          </a:stretch>
        </p:blipFill>
        <p:spPr>
          <a:xfrm>
            <a:off x="493986" y="1345326"/>
            <a:ext cx="10731062" cy="5297212"/>
          </a:xfrm>
          <a:prstGeom prst="rect">
            <a:avLst/>
          </a:prstGeom>
        </p:spPr>
      </p:pic>
    </p:spTree>
    <p:extLst>
      <p:ext uri="{BB962C8B-B14F-4D97-AF65-F5344CB8AC3E}">
        <p14:creationId xmlns:p14="http://schemas.microsoft.com/office/powerpoint/2010/main" xmlns="" val="13357950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387BB22F-3B3E-3389-CCA8-ECDD754DA9D0}"/>
              </a:ext>
            </a:extLst>
          </p:cNvPr>
          <p:cNvPicPr>
            <a:picLocks noChangeAspect="1"/>
          </p:cNvPicPr>
          <p:nvPr/>
        </p:nvPicPr>
        <p:blipFill>
          <a:blip r:embed="rId2" cstate="print"/>
          <a:stretch>
            <a:fillRect/>
          </a:stretch>
        </p:blipFill>
        <p:spPr>
          <a:xfrm>
            <a:off x="620590" y="1450977"/>
            <a:ext cx="10950819" cy="4846038"/>
          </a:xfrm>
          <a:prstGeom prst="rect">
            <a:avLst/>
          </a:prstGeom>
        </p:spPr>
      </p:pic>
      <p:sp>
        <p:nvSpPr>
          <p:cNvPr id="7" name="ZoneTexte 6">
            <a:extLst>
              <a:ext uri="{FF2B5EF4-FFF2-40B4-BE49-F238E27FC236}">
                <a16:creationId xmlns:a16="http://schemas.microsoft.com/office/drawing/2014/main" xmlns="" id="{9D1339B6-543E-BFB8-CBF4-883BF4906A05}"/>
              </a:ext>
            </a:extLst>
          </p:cNvPr>
          <p:cNvSpPr txBox="1"/>
          <p:nvPr/>
        </p:nvSpPr>
        <p:spPr>
          <a:xfrm>
            <a:off x="620590" y="241719"/>
            <a:ext cx="10950819" cy="677108"/>
          </a:xfrm>
          <a:prstGeom prst="rect">
            <a:avLst/>
          </a:prstGeom>
          <a:solidFill>
            <a:schemeClr val="tx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Contamination de Gants UU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Calibri" panose="020F0502020204030204"/>
                <a:ea typeface="+mn-ea"/>
                <a:cs typeface="+mn-cs"/>
              </a:rPr>
              <a:t>Burkholderia</a:t>
            </a: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prstClr val="white"/>
                </a:solidFill>
                <a:effectLst/>
                <a:uLnTx/>
                <a:uFillTx/>
                <a:latin typeface="Calibri" panose="020F0502020204030204"/>
                <a:ea typeface="+mn-ea"/>
                <a:cs typeface="+mn-cs"/>
              </a:rPr>
              <a:t>stabilis</a:t>
            </a: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 outbreak associated with  contaminated commercially-available washing gloves,  Switzerland, May 2015 to August 2016</a:t>
            </a:r>
            <a:endPar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ZoneTexte 8">
            <a:extLst>
              <a:ext uri="{FF2B5EF4-FFF2-40B4-BE49-F238E27FC236}">
                <a16:creationId xmlns:a16="http://schemas.microsoft.com/office/drawing/2014/main" xmlns="" id="{A52A5CEF-DBD4-3052-FF18-E5C6A7DE49C5}"/>
              </a:ext>
            </a:extLst>
          </p:cNvPr>
          <p:cNvSpPr txBox="1"/>
          <p:nvPr/>
        </p:nvSpPr>
        <p:spPr>
          <a:xfrm>
            <a:off x="7354765" y="6297015"/>
            <a:ext cx="4532434" cy="369332"/>
          </a:xfrm>
          <a:prstGeom prst="rect">
            <a:avLst/>
          </a:prstGeom>
          <a:solidFill>
            <a:srgbClr val="580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Sommerstein</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R et al Euro </a:t>
            </a:r>
            <a:r>
              <a:rPr kumimoji="0" lang="fr-FR" sz="1800" b="0" i="0" u="none" strike="noStrike" kern="1200" cap="none" spc="0" normalizeH="0" baseline="0" noProof="0" dirty="0" err="1">
                <a:ln>
                  <a:noFill/>
                </a:ln>
                <a:solidFill>
                  <a:prstClr val="white"/>
                </a:solidFill>
                <a:effectLst/>
                <a:uLnTx/>
                <a:uFillTx/>
                <a:latin typeface="Calibri" panose="020F0502020204030204"/>
                <a:ea typeface="+mn-ea"/>
                <a:cs typeface="+mn-cs"/>
              </a:rPr>
              <a:t>Surveill</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2017;22(49)</a:t>
            </a:r>
          </a:p>
        </p:txBody>
      </p:sp>
      <p:sp>
        <p:nvSpPr>
          <p:cNvPr id="11" name="ZoneTexte 10">
            <a:extLst>
              <a:ext uri="{FF2B5EF4-FFF2-40B4-BE49-F238E27FC236}">
                <a16:creationId xmlns:a16="http://schemas.microsoft.com/office/drawing/2014/main" xmlns="" id="{3A8A8CD5-52DA-3862-3291-9EA00DD4128E}"/>
              </a:ext>
            </a:extLst>
          </p:cNvPr>
          <p:cNvSpPr txBox="1"/>
          <p:nvPr/>
        </p:nvSpPr>
        <p:spPr>
          <a:xfrm>
            <a:off x="0" y="6240361"/>
            <a:ext cx="6096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Gants de nettoyage UU pour patients - Dispositif de Classe 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CHR de Berne</a:t>
            </a:r>
          </a:p>
        </p:txBody>
      </p:sp>
      <p:pic>
        <p:nvPicPr>
          <p:cNvPr id="12" name="Image 11">
            <a:extLst>
              <a:ext uri="{FF2B5EF4-FFF2-40B4-BE49-F238E27FC236}">
                <a16:creationId xmlns:a16="http://schemas.microsoft.com/office/drawing/2014/main" xmlns="" id="{D9A8ECA5-E550-A0B1-507E-2B803A42FC6E}"/>
              </a:ext>
            </a:extLst>
          </p:cNvPr>
          <p:cNvPicPr>
            <a:picLocks noChangeAspect="1"/>
          </p:cNvPicPr>
          <p:nvPr/>
        </p:nvPicPr>
        <p:blipFill>
          <a:blip r:embed="rId3" cstate="print"/>
          <a:stretch>
            <a:fillRect/>
          </a:stretch>
        </p:blipFill>
        <p:spPr>
          <a:xfrm>
            <a:off x="2151184" y="2759723"/>
            <a:ext cx="1793631" cy="1793631"/>
          </a:xfrm>
          <a:prstGeom prst="rect">
            <a:avLst/>
          </a:prstGeom>
        </p:spPr>
      </p:pic>
    </p:spTree>
    <p:extLst>
      <p:ext uri="{BB962C8B-B14F-4D97-AF65-F5344CB8AC3E}">
        <p14:creationId xmlns:p14="http://schemas.microsoft.com/office/powerpoint/2010/main" xmlns="" val="368842127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A5E2F64-2AEB-C7FF-B576-CBA9E3593284}"/>
              </a:ext>
            </a:extLst>
          </p:cNvPr>
          <p:cNvSpPr>
            <a:spLocks noGrp="1"/>
          </p:cNvSpPr>
          <p:nvPr>
            <p:ph type="title"/>
          </p:nvPr>
        </p:nvSpPr>
        <p:spPr>
          <a:xfrm>
            <a:off x="456470" y="428494"/>
            <a:ext cx="11020827" cy="918552"/>
          </a:xfrm>
          <a:solidFill>
            <a:schemeClr val="tx1"/>
          </a:solidFill>
        </p:spPr>
        <p:txBody>
          <a:bodyPr>
            <a:normAutofit/>
          </a:bodyPr>
          <a:lstStyle/>
          <a:p>
            <a:r>
              <a:rPr lang="fr-FR" dirty="0">
                <a:solidFill>
                  <a:schemeClr val="bg1"/>
                </a:solidFill>
              </a:rPr>
              <a:t>Infections à </a:t>
            </a:r>
            <a:r>
              <a:rPr lang="fr-FR" dirty="0" err="1">
                <a:solidFill>
                  <a:schemeClr val="bg1"/>
                </a:solidFill>
              </a:rPr>
              <a:t>Burkholderia</a:t>
            </a:r>
            <a:r>
              <a:rPr lang="fr-FR" dirty="0">
                <a:solidFill>
                  <a:schemeClr val="bg1"/>
                </a:solidFill>
              </a:rPr>
              <a:t> (ex pseudomonas) </a:t>
            </a:r>
          </a:p>
        </p:txBody>
      </p:sp>
      <p:pic>
        <p:nvPicPr>
          <p:cNvPr id="5" name="Image 4">
            <a:extLst>
              <a:ext uri="{FF2B5EF4-FFF2-40B4-BE49-F238E27FC236}">
                <a16:creationId xmlns:a16="http://schemas.microsoft.com/office/drawing/2014/main" xmlns="" id="{10498CF9-F8F5-60EA-91DC-96C7325CE9DA}"/>
              </a:ext>
            </a:extLst>
          </p:cNvPr>
          <p:cNvPicPr>
            <a:picLocks noChangeAspect="1"/>
          </p:cNvPicPr>
          <p:nvPr/>
        </p:nvPicPr>
        <p:blipFill>
          <a:blip r:embed="rId2" cstate="print"/>
          <a:stretch>
            <a:fillRect/>
          </a:stretch>
        </p:blipFill>
        <p:spPr>
          <a:xfrm>
            <a:off x="333375" y="1941634"/>
            <a:ext cx="5762625" cy="4381500"/>
          </a:xfrm>
          <a:prstGeom prst="rect">
            <a:avLst/>
          </a:prstGeom>
        </p:spPr>
      </p:pic>
      <p:pic>
        <p:nvPicPr>
          <p:cNvPr id="7" name="Image 6">
            <a:extLst>
              <a:ext uri="{FF2B5EF4-FFF2-40B4-BE49-F238E27FC236}">
                <a16:creationId xmlns:a16="http://schemas.microsoft.com/office/drawing/2014/main" xmlns="" id="{918F0F03-9E3B-C80A-1445-5C7D0C352336}"/>
              </a:ext>
            </a:extLst>
          </p:cNvPr>
          <p:cNvPicPr>
            <a:picLocks noChangeAspect="1"/>
          </p:cNvPicPr>
          <p:nvPr/>
        </p:nvPicPr>
        <p:blipFill>
          <a:blip r:embed="rId3" cstate="print"/>
          <a:stretch>
            <a:fillRect/>
          </a:stretch>
        </p:blipFill>
        <p:spPr>
          <a:xfrm>
            <a:off x="6096000" y="2212259"/>
            <a:ext cx="6039215" cy="3692473"/>
          </a:xfrm>
          <a:prstGeom prst="rect">
            <a:avLst/>
          </a:prstGeom>
        </p:spPr>
      </p:pic>
      <p:sp>
        <p:nvSpPr>
          <p:cNvPr id="8" name="ZoneTexte 7">
            <a:extLst>
              <a:ext uri="{FF2B5EF4-FFF2-40B4-BE49-F238E27FC236}">
                <a16:creationId xmlns:a16="http://schemas.microsoft.com/office/drawing/2014/main" xmlns="" id="{F8C938E3-36C1-6B3D-E20F-1023EF754DDD}"/>
              </a:ext>
            </a:extLst>
          </p:cNvPr>
          <p:cNvSpPr txBox="1"/>
          <p:nvPr/>
        </p:nvSpPr>
        <p:spPr>
          <a:xfrm>
            <a:off x="6903976" y="6288615"/>
            <a:ext cx="4650031" cy="307777"/>
          </a:xfrm>
          <a:prstGeom prst="rect">
            <a:avLst/>
          </a:prstGeom>
          <a:solidFill>
            <a:srgbClr val="580000"/>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Shaban</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RZ et al. Infect Control </a:t>
            </a:r>
            <a:r>
              <a:rPr kumimoji="0" lang="fr-FR" sz="1400" b="0" i="0" u="none" strike="noStrike" kern="1200" cap="none" spc="0" normalizeH="0" baseline="0" noProof="0" dirty="0" err="1">
                <a:ln>
                  <a:noFill/>
                </a:ln>
                <a:solidFill>
                  <a:prstClr val="white"/>
                </a:solidFill>
                <a:effectLst/>
                <a:uLnTx/>
                <a:uFillTx/>
                <a:latin typeface="Calibri" panose="020F0502020204030204"/>
                <a:ea typeface="+mn-ea"/>
                <a:cs typeface="+mn-cs"/>
              </a:rPr>
              <a:t>Epidemiol</a:t>
            </a:r>
            <a:r>
              <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rPr>
              <a:t> 2020;41(7):777-783</a:t>
            </a:r>
          </a:p>
        </p:txBody>
      </p:sp>
      <p:sp>
        <p:nvSpPr>
          <p:cNvPr id="9" name="Rectangle 8">
            <a:extLst>
              <a:ext uri="{FF2B5EF4-FFF2-40B4-BE49-F238E27FC236}">
                <a16:creationId xmlns:a16="http://schemas.microsoft.com/office/drawing/2014/main" xmlns="" id="{6544B6E9-DE2D-2E63-A842-EF15BEA8FCB8}"/>
              </a:ext>
            </a:extLst>
          </p:cNvPr>
          <p:cNvSpPr/>
          <p:nvPr/>
        </p:nvSpPr>
        <p:spPr>
          <a:xfrm>
            <a:off x="456470" y="2690448"/>
            <a:ext cx="5487133" cy="35901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xmlns="" val="2837919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b="1" dirty="0">
                <a:solidFill>
                  <a:schemeClr val="bg1"/>
                </a:solidFill>
              </a:rPr>
              <a:t>Entretien du matériel réutilisable en ARE</a:t>
            </a:r>
          </a:p>
        </p:txBody>
      </p:sp>
      <p:graphicFrame>
        <p:nvGraphicFramePr>
          <p:cNvPr id="4" name="Tableau 3"/>
          <p:cNvGraphicFramePr>
            <a:graphicFrameLocks noGrp="1"/>
          </p:cNvGraphicFramePr>
          <p:nvPr/>
        </p:nvGraphicFramePr>
        <p:xfrm>
          <a:off x="403410" y="1863210"/>
          <a:ext cx="11362766" cy="4513616"/>
        </p:xfrm>
        <a:graphic>
          <a:graphicData uri="http://schemas.openxmlformats.org/drawingml/2006/table">
            <a:tbl>
              <a:tblPr/>
              <a:tblGrid>
                <a:gridCol w="2790265">
                  <a:extLst>
                    <a:ext uri="{9D8B030D-6E8A-4147-A177-3AD203B41FA5}">
                      <a16:colId xmlns:a16="http://schemas.microsoft.com/office/drawing/2014/main" xmlns="" val="20000"/>
                    </a:ext>
                  </a:extLst>
                </a:gridCol>
                <a:gridCol w="2790265">
                  <a:extLst>
                    <a:ext uri="{9D8B030D-6E8A-4147-A177-3AD203B41FA5}">
                      <a16:colId xmlns:a16="http://schemas.microsoft.com/office/drawing/2014/main" xmlns="" val="20001"/>
                    </a:ext>
                  </a:extLst>
                </a:gridCol>
                <a:gridCol w="2790265">
                  <a:extLst>
                    <a:ext uri="{9D8B030D-6E8A-4147-A177-3AD203B41FA5}">
                      <a16:colId xmlns:a16="http://schemas.microsoft.com/office/drawing/2014/main" xmlns="" val="20002"/>
                    </a:ext>
                  </a:extLst>
                </a:gridCol>
                <a:gridCol w="2991971">
                  <a:extLst>
                    <a:ext uri="{9D8B030D-6E8A-4147-A177-3AD203B41FA5}">
                      <a16:colId xmlns:a16="http://schemas.microsoft.com/office/drawing/2014/main" xmlns="" val="20003"/>
                    </a:ext>
                  </a:extLst>
                </a:gridCol>
              </a:tblGrid>
              <a:tr h="468972">
                <a:tc gridSpan="4">
                  <a:txBody>
                    <a:bodyPr/>
                    <a:lstStyle/>
                    <a:p>
                      <a:pPr algn="ctr"/>
                      <a:r>
                        <a:rPr lang="fr-FR" sz="3200" b="1" dirty="0">
                          <a:solidFill>
                            <a:schemeClr val="bg1"/>
                          </a:solidFill>
                          <a:effectLst/>
                        </a:rPr>
                        <a:t>MATÉRIEL SOUILLÉ</a:t>
                      </a:r>
                    </a:p>
                  </a:txBody>
                  <a:tcPr anchor="ctr">
                    <a:lnL>
                      <a:noFill/>
                    </a:lnL>
                    <a:lnR>
                      <a:noFill/>
                    </a:lnR>
                    <a:lnT>
                      <a:noFill/>
                    </a:lnT>
                    <a:lnB>
                      <a:noFill/>
                    </a:lnB>
                    <a:solidFill>
                      <a:schemeClr val="accent1">
                        <a:lumMod val="50000"/>
                      </a:schemeClr>
                    </a:solidFill>
                  </a:tcPr>
                </a:tc>
                <a:tc hMerge="1">
                  <a:txBody>
                    <a:bodyPr/>
                    <a:lstStyle/>
                    <a:p>
                      <a:pPr algn="ctr"/>
                      <a:endParaRPr lang="fr-FR" b="1" dirty="0">
                        <a:solidFill>
                          <a:schemeClr val="bg1"/>
                        </a:solidFill>
                        <a:effectLst/>
                      </a:endParaRPr>
                    </a:p>
                  </a:txBody>
                  <a:tcPr anchor="ctr">
                    <a:lnL>
                      <a:noFill/>
                    </a:lnL>
                    <a:lnR>
                      <a:noFill/>
                    </a:lnR>
                    <a:lnT>
                      <a:noFill/>
                    </a:lnT>
                    <a:lnB>
                      <a:noFill/>
                    </a:lnB>
                    <a:solidFill>
                      <a:schemeClr val="accent1">
                        <a:lumMod val="50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0"/>
                  </a:ext>
                </a:extLst>
              </a:tr>
              <a:tr h="820700">
                <a:tc>
                  <a:txBody>
                    <a:bodyPr/>
                    <a:lstStyle/>
                    <a:p>
                      <a:pPr algn="ctr"/>
                      <a:r>
                        <a:rPr lang="fr-FR" sz="2000" dirty="0">
                          <a:solidFill>
                            <a:schemeClr val="bg1"/>
                          </a:solidFill>
                          <a:effectLst/>
                        </a:rPr>
                        <a:t>INDICATIONS</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Non critique</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Semi-critique</a:t>
                      </a:r>
                      <a:br>
                        <a:rPr lang="fr-FR" sz="2000" dirty="0">
                          <a:solidFill>
                            <a:schemeClr val="bg1"/>
                          </a:solidFill>
                          <a:effectLst/>
                        </a:rPr>
                      </a:br>
                      <a:r>
                        <a:rPr lang="fr-FR" sz="2000" dirty="0">
                          <a:solidFill>
                            <a:schemeClr val="bg1"/>
                          </a:solidFill>
                          <a:effectLst/>
                        </a:rPr>
                        <a:t>Critique non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Critique</a:t>
                      </a:r>
                      <a:br>
                        <a:rPr lang="fr-FR" sz="2000" dirty="0">
                          <a:solidFill>
                            <a:schemeClr val="bg1"/>
                          </a:solidFill>
                          <a:effectLst/>
                        </a:rPr>
                      </a:br>
                      <a:r>
                        <a:rPr lang="fr-FR" sz="2000" dirty="0">
                          <a:solidFill>
                            <a:schemeClr val="bg1"/>
                          </a:solidFill>
                          <a:effectLst/>
                        </a:rPr>
                        <a:t>Semi-critique </a:t>
                      </a:r>
                      <a:r>
                        <a:rPr lang="fr-FR" sz="2000" dirty="0" err="1">
                          <a:solidFill>
                            <a:schemeClr val="bg1"/>
                          </a:solidFill>
                          <a:effectLst/>
                        </a:rPr>
                        <a:t>stérilisable</a:t>
                      </a:r>
                      <a:endParaRPr lang="fr-FR" sz="2000" dirty="0">
                        <a:solidFill>
                          <a:schemeClr val="bg1"/>
                        </a:solidFill>
                        <a:effectLst/>
                      </a:endParaRPr>
                    </a:p>
                  </a:txBody>
                  <a:tcPr anchor="ctr">
                    <a:lnL>
                      <a:noFill/>
                    </a:lnL>
                    <a:lnR>
                      <a:noFill/>
                    </a:lnR>
                    <a:lnT>
                      <a:noFill/>
                    </a:lnT>
                    <a:lnB>
                      <a:noFill/>
                    </a:lnB>
                    <a:solidFill>
                      <a:schemeClr val="tx2">
                        <a:lumMod val="75000"/>
                      </a:schemeClr>
                    </a:solidFill>
                  </a:tcPr>
                </a:tc>
                <a:extLst>
                  <a:ext uri="{0D108BD9-81ED-4DB2-BD59-A6C34878D82A}">
                    <a16:rowId xmlns:a16="http://schemas.microsoft.com/office/drawing/2014/main" xmlns="" val="10001"/>
                  </a:ext>
                </a:extLst>
              </a:tr>
              <a:tr h="468972">
                <a:tc>
                  <a:txBody>
                    <a:bodyPr/>
                    <a:lstStyle/>
                    <a:p>
                      <a:pPr algn="ctr"/>
                      <a:r>
                        <a:rPr lang="fr-FR" sz="2000" dirty="0">
                          <a:solidFill>
                            <a:schemeClr val="bg1"/>
                          </a:solidFill>
                          <a:effectLst/>
                        </a:rPr>
                        <a:t>PROCÉDURE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P1</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P3</a:t>
                      </a:r>
                    </a:p>
                  </a:txBody>
                  <a:tcPr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xmlns="" val="10002"/>
                  </a:ext>
                </a:extLst>
              </a:tr>
              <a:tr h="468972">
                <a:tc>
                  <a:txBody>
                    <a:bodyPr/>
                    <a:lstStyle/>
                    <a:p>
                      <a:pPr algn="ctr"/>
                      <a:r>
                        <a:rPr lang="fr-FR" sz="2000">
                          <a:solidFill>
                            <a:schemeClr val="bg1"/>
                          </a:solidFill>
                          <a:effectLst/>
                        </a:rPr>
                        <a:t>Étape 1</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Décontamination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Décontamination</a:t>
                      </a:r>
                    </a:p>
                  </a:txBody>
                  <a:tcPr anchor="ctr">
                    <a:lnL>
                      <a:noFill/>
                    </a:lnL>
                    <a:lnR>
                      <a:noFill/>
                    </a:lnR>
                    <a:lnT>
                      <a:noFill/>
                    </a:lnT>
                    <a:lnB>
                      <a:noFill/>
                    </a:lnB>
                    <a:solidFill>
                      <a:schemeClr val="tx2">
                        <a:lumMod val="75000"/>
                      </a:schemeClr>
                    </a:solidFill>
                  </a:tcPr>
                </a:tc>
                <a:extLst>
                  <a:ext uri="{0D108BD9-81ED-4DB2-BD59-A6C34878D82A}">
                    <a16:rowId xmlns:a16="http://schemas.microsoft.com/office/drawing/2014/main" xmlns="" val="10003"/>
                  </a:ext>
                </a:extLst>
              </a:tr>
              <a:tr h="820700">
                <a:tc>
                  <a:txBody>
                    <a:bodyPr/>
                    <a:lstStyle/>
                    <a:p>
                      <a:pPr algn="ctr"/>
                      <a:r>
                        <a:rPr lang="fr-FR" sz="2000" dirty="0">
                          <a:solidFill>
                            <a:schemeClr val="bg1"/>
                          </a:solidFill>
                          <a:effectLst/>
                        </a:rPr>
                        <a:t>Étape 2</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Nettoyage, rinçage, séchage manuels ou automatisés</a:t>
                      </a:r>
                    </a:p>
                  </a:txBody>
                  <a:tcPr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xmlns="" val="10004"/>
                  </a:ext>
                </a:extLst>
              </a:tr>
              <a:tr h="468972">
                <a:tc>
                  <a:txBody>
                    <a:bodyPr/>
                    <a:lstStyle/>
                    <a:p>
                      <a:pPr algn="ctr"/>
                      <a:r>
                        <a:rPr lang="fr-FR" sz="2000">
                          <a:solidFill>
                            <a:schemeClr val="bg1"/>
                          </a:solidFill>
                          <a:effectLst/>
                        </a:rPr>
                        <a:t>Étape 3</a:t>
                      </a:r>
                    </a:p>
                  </a:txBody>
                  <a:tcPr anchor="ctr">
                    <a:lnL>
                      <a:noFill/>
                    </a:lnL>
                    <a:lnR>
                      <a:noFill/>
                    </a:lnR>
                    <a:lnT>
                      <a:noFill/>
                    </a:lnT>
                    <a:lnB>
                      <a:noFill/>
                    </a:lnB>
                    <a:solidFill>
                      <a:schemeClr val="tx2">
                        <a:lumMod val="75000"/>
                      </a:schemeClr>
                    </a:solidFill>
                  </a:tcPr>
                </a:tc>
                <a:tc>
                  <a:txBody>
                    <a:bodyPr/>
                    <a:lstStyle/>
                    <a:p>
                      <a:pPr algn="ctr"/>
                      <a:endParaRPr lang="fr-FR" sz="2000">
                        <a:solidFill>
                          <a:schemeClr val="bg1"/>
                        </a:solidFill>
                        <a:effectLst/>
                      </a:endParaRPr>
                    </a:p>
                  </a:txBody>
                  <a:tcPr anchor="ctr">
                    <a:lnL>
                      <a:noFill/>
                    </a:lnL>
                    <a:lnR>
                      <a:noFill/>
                    </a:lnR>
                    <a:lnT>
                      <a:noFill/>
                    </a:lnT>
                    <a:lnB>
                      <a:noFill/>
                    </a:lnB>
                    <a:solidFill>
                      <a:schemeClr val="tx2">
                        <a:lumMod val="75000"/>
                      </a:schemeClr>
                    </a:solidFill>
                  </a:tcPr>
                </a:tc>
                <a:tc>
                  <a:txBody>
                    <a:bodyPr/>
                    <a:lstStyle/>
                    <a:p>
                      <a:pPr algn="ctr"/>
                      <a:r>
                        <a:rPr lang="fr-FR" sz="2000">
                          <a:solidFill>
                            <a:schemeClr val="bg1"/>
                          </a:solidFill>
                          <a:effectLst/>
                        </a:rPr>
                        <a:t>Désinfection par immersion</a:t>
                      </a:r>
                    </a:p>
                  </a:txBody>
                  <a:tcPr anchor="ctr">
                    <a:lnL>
                      <a:noFill/>
                    </a:lnL>
                    <a:lnR>
                      <a:noFill/>
                    </a:lnR>
                    <a:lnT>
                      <a:noFill/>
                    </a:lnT>
                    <a:lnB>
                      <a:noFill/>
                    </a:lnB>
                    <a:solidFill>
                      <a:schemeClr val="tx2">
                        <a:lumMod val="75000"/>
                      </a:schemeClr>
                    </a:solidFill>
                  </a:tcPr>
                </a:tc>
                <a:tc>
                  <a:txBody>
                    <a:bodyPr/>
                    <a:lstStyle/>
                    <a:p>
                      <a:pPr algn="ctr"/>
                      <a:r>
                        <a:rPr lang="fr-FR" sz="2000" dirty="0">
                          <a:solidFill>
                            <a:schemeClr val="bg1"/>
                          </a:solidFill>
                          <a:effectLst/>
                        </a:rPr>
                        <a:t>Stérilisation</a:t>
                      </a:r>
                    </a:p>
                  </a:txBody>
                  <a:tcPr anchor="ctr">
                    <a:lnL>
                      <a:noFill/>
                    </a:lnL>
                    <a:lnR>
                      <a:noFill/>
                    </a:lnR>
                    <a:lnT>
                      <a:noFill/>
                    </a:lnT>
                    <a:lnB>
                      <a:noFill/>
                    </a:lnB>
                    <a:solidFill>
                      <a:schemeClr val="tx2">
                        <a:lumMod val="75000"/>
                      </a:schemeClr>
                    </a:solidFill>
                  </a:tcPr>
                </a:tc>
                <a:extLst>
                  <a:ext uri="{0D108BD9-81ED-4DB2-BD59-A6C34878D82A}">
                    <a16:rowId xmlns:a16="http://schemas.microsoft.com/office/drawing/2014/main" xmlns="" val="10005"/>
                  </a:ext>
                </a:extLst>
              </a:tr>
              <a:tr h="468972">
                <a:tc>
                  <a:txBody>
                    <a:bodyPr/>
                    <a:lstStyle/>
                    <a:p>
                      <a:pPr algn="ctr"/>
                      <a:r>
                        <a:rPr lang="fr-FR" sz="2000" dirty="0">
                          <a:solidFill>
                            <a:schemeClr val="bg1"/>
                          </a:solidFill>
                          <a:effectLst/>
                        </a:rPr>
                        <a:t>RÉSULTAT</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propre</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désinfecté</a:t>
                      </a:r>
                    </a:p>
                  </a:txBody>
                  <a:tcPr anchor="ctr">
                    <a:lnL>
                      <a:noFill/>
                    </a:lnL>
                    <a:lnR>
                      <a:noFill/>
                    </a:lnR>
                    <a:lnT>
                      <a:noFill/>
                    </a:lnT>
                    <a:lnB>
                      <a:noFill/>
                    </a:lnB>
                    <a:solidFill>
                      <a:schemeClr val="accent1">
                        <a:lumMod val="60000"/>
                        <a:lumOff val="40000"/>
                      </a:schemeClr>
                    </a:solidFill>
                  </a:tcPr>
                </a:tc>
                <a:tc>
                  <a:txBody>
                    <a:bodyPr/>
                    <a:lstStyle/>
                    <a:p>
                      <a:pPr algn="ctr"/>
                      <a:r>
                        <a:rPr lang="fr-FR" sz="2000" dirty="0">
                          <a:solidFill>
                            <a:schemeClr val="bg1"/>
                          </a:solidFill>
                          <a:effectLst/>
                        </a:rPr>
                        <a:t>Matériel stérile</a:t>
                      </a:r>
                    </a:p>
                  </a:txBody>
                  <a:tcPr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xmlns="" val="10006"/>
                  </a:ext>
                </a:extLst>
              </a:tr>
            </a:tbl>
          </a:graphicData>
        </a:graphic>
      </p:graphicFrame>
      <p:sp>
        <p:nvSpPr>
          <p:cNvPr id="5" name="Rectangle 1"/>
          <p:cNvSpPr>
            <a:spLocks noChangeArrowheads="1"/>
          </p:cNvSpPr>
          <p:nvPr/>
        </p:nvSpPr>
        <p:spPr bwMode="auto">
          <a:xfrm>
            <a:off x="838200" y="2201833"/>
            <a:ext cx="113538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000" b="0" i="0" u="none" strike="noStrike" cap="none" normalizeH="0" baseline="0">
                <a:ln>
                  <a:noFill/>
                </a:ln>
                <a:solidFill>
                  <a:srgbClr val="273466"/>
                </a:solidFill>
                <a:effectLst/>
                <a:latin typeface="Comfortaa"/>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6" name="ZoneTexte 5"/>
          <p:cNvSpPr txBox="1"/>
          <p:nvPr/>
        </p:nvSpPr>
        <p:spPr>
          <a:xfrm>
            <a:off x="8929822" y="6407443"/>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395753245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ACB9E0E-2A27-447B-9F28-F8F619E98BD3}"/>
              </a:ext>
            </a:extLst>
          </p:cNvPr>
          <p:cNvSpPr>
            <a:spLocks noGrp="1"/>
          </p:cNvSpPr>
          <p:nvPr>
            <p:ph type="title"/>
          </p:nvPr>
        </p:nvSpPr>
        <p:spPr>
          <a:xfrm>
            <a:off x="142164" y="365125"/>
            <a:ext cx="6849305" cy="1325563"/>
          </a:xfrm>
          <a:solidFill>
            <a:schemeClr val="tx1"/>
          </a:solidFill>
        </p:spPr>
        <p:txBody>
          <a:bodyPr>
            <a:normAutofit/>
          </a:bodyPr>
          <a:lstStyle/>
          <a:p>
            <a:r>
              <a:rPr lang="fr-FR" sz="3600" dirty="0">
                <a:solidFill>
                  <a:schemeClr val="bg1"/>
                </a:solidFill>
              </a:rPr>
              <a:t>Gants à UU Non Stérile en réanimation </a:t>
            </a:r>
          </a:p>
        </p:txBody>
      </p:sp>
      <p:pic>
        <p:nvPicPr>
          <p:cNvPr id="5" name="Image 4">
            <a:extLst>
              <a:ext uri="{FF2B5EF4-FFF2-40B4-BE49-F238E27FC236}">
                <a16:creationId xmlns:a16="http://schemas.microsoft.com/office/drawing/2014/main" xmlns="" id="{06F6909F-4F70-40B3-BB50-E2888E8172FC}"/>
              </a:ext>
            </a:extLst>
          </p:cNvPr>
          <p:cNvPicPr>
            <a:picLocks noChangeAspect="1"/>
          </p:cNvPicPr>
          <p:nvPr/>
        </p:nvPicPr>
        <p:blipFill>
          <a:blip r:embed="rId2" cstate="print"/>
          <a:stretch>
            <a:fillRect/>
          </a:stretch>
        </p:blipFill>
        <p:spPr>
          <a:xfrm>
            <a:off x="0" y="1690688"/>
            <a:ext cx="12192000" cy="4281340"/>
          </a:xfrm>
          <a:prstGeom prst="rect">
            <a:avLst/>
          </a:prstGeom>
        </p:spPr>
      </p:pic>
      <p:pic>
        <p:nvPicPr>
          <p:cNvPr id="7" name="Image 6">
            <a:extLst>
              <a:ext uri="{FF2B5EF4-FFF2-40B4-BE49-F238E27FC236}">
                <a16:creationId xmlns:a16="http://schemas.microsoft.com/office/drawing/2014/main" xmlns="" id="{6A62E731-F99F-4877-AA24-3FB60ED23961}"/>
              </a:ext>
            </a:extLst>
          </p:cNvPr>
          <p:cNvPicPr>
            <a:picLocks noChangeAspect="1"/>
          </p:cNvPicPr>
          <p:nvPr/>
        </p:nvPicPr>
        <p:blipFill>
          <a:blip r:embed="rId3" cstate="print"/>
          <a:stretch>
            <a:fillRect/>
          </a:stretch>
        </p:blipFill>
        <p:spPr>
          <a:xfrm>
            <a:off x="6991469" y="0"/>
            <a:ext cx="5200531" cy="1436989"/>
          </a:xfrm>
          <a:prstGeom prst="rect">
            <a:avLst/>
          </a:prstGeom>
        </p:spPr>
      </p:pic>
    </p:spTree>
    <p:extLst>
      <p:ext uri="{BB962C8B-B14F-4D97-AF65-F5344CB8AC3E}">
        <p14:creationId xmlns:p14="http://schemas.microsoft.com/office/powerpoint/2010/main" xmlns="" val="340891849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996B737-F277-4C75-884A-5449E5145DCB}"/>
              </a:ext>
            </a:extLst>
          </p:cNvPr>
          <p:cNvSpPr>
            <a:spLocks noGrp="1"/>
          </p:cNvSpPr>
          <p:nvPr>
            <p:ph type="title"/>
          </p:nvPr>
        </p:nvSpPr>
        <p:spPr>
          <a:solidFill>
            <a:schemeClr val="tx1"/>
          </a:solidFill>
        </p:spPr>
        <p:txBody>
          <a:bodyPr/>
          <a:lstStyle/>
          <a:p>
            <a:r>
              <a:rPr lang="fr-FR" sz="4400" dirty="0">
                <a:solidFill>
                  <a:schemeClr val="bg1"/>
                </a:solidFill>
              </a:rPr>
              <a:t>Gants à UU Non Stérile en réanimation</a:t>
            </a:r>
            <a:br>
              <a:rPr lang="fr-FR" sz="4400" dirty="0">
                <a:solidFill>
                  <a:schemeClr val="bg1"/>
                </a:solidFill>
              </a:rPr>
            </a:br>
            <a:r>
              <a:rPr lang="fr-FR" sz="4400" dirty="0">
                <a:solidFill>
                  <a:schemeClr val="bg1"/>
                </a:solidFill>
              </a:rPr>
              <a:t>NE PAS FAIRE </a:t>
            </a:r>
            <a:endParaRPr lang="fr-FR" dirty="0"/>
          </a:p>
        </p:txBody>
      </p:sp>
      <p:sp>
        <p:nvSpPr>
          <p:cNvPr id="3" name="Espace réservé du contenu 2">
            <a:extLst>
              <a:ext uri="{FF2B5EF4-FFF2-40B4-BE49-F238E27FC236}">
                <a16:creationId xmlns:a16="http://schemas.microsoft.com/office/drawing/2014/main" xmlns="" id="{F2E09C14-1BEB-46C0-AF33-8DA1508D636B}"/>
              </a:ext>
            </a:extLst>
          </p:cNvPr>
          <p:cNvSpPr>
            <a:spLocks noGrp="1"/>
          </p:cNvSpPr>
          <p:nvPr>
            <p:ph idx="1"/>
          </p:nvPr>
        </p:nvSpPr>
        <p:spPr>
          <a:xfrm>
            <a:off x="371424" y="2059601"/>
            <a:ext cx="7104797" cy="2459772"/>
          </a:xfrm>
        </p:spPr>
        <p:txBody>
          <a:bodyPr>
            <a:normAutofit/>
          </a:bodyPr>
          <a:lstStyle/>
          <a:p>
            <a:pPr marL="0" indent="0">
              <a:buNone/>
            </a:pPr>
            <a:r>
              <a:rPr lang="fr-FR" sz="2400" b="0" i="0" u="none" strike="noStrike" baseline="0" dirty="0">
                <a:solidFill>
                  <a:srgbClr val="000000"/>
                </a:solidFill>
                <a:latin typeface="+mj-lt"/>
              </a:rPr>
              <a:t>Superposer deux paires de gants </a:t>
            </a:r>
          </a:p>
          <a:p>
            <a:pPr marL="0" indent="0">
              <a:buNone/>
            </a:pPr>
            <a:r>
              <a:rPr lang="fr-FR" sz="2400" b="0" i="0" u="none" strike="noStrike" baseline="0" dirty="0">
                <a:solidFill>
                  <a:srgbClr val="000000"/>
                </a:solidFill>
                <a:latin typeface="+mj-lt"/>
              </a:rPr>
              <a:t>Masser des patients avec des gants </a:t>
            </a:r>
          </a:p>
          <a:p>
            <a:pPr marL="0" indent="0">
              <a:buNone/>
            </a:pPr>
            <a:r>
              <a:rPr lang="fr-FR" sz="2400" b="0" i="0" u="none" strike="noStrike" baseline="0" dirty="0">
                <a:solidFill>
                  <a:srgbClr val="000000"/>
                </a:solidFill>
                <a:latin typeface="+mj-lt"/>
              </a:rPr>
              <a:t>Utiliser des gants stériles à la place de gants non stériles </a:t>
            </a:r>
          </a:p>
          <a:p>
            <a:pPr marL="0" indent="0">
              <a:buNone/>
            </a:pPr>
            <a:r>
              <a:rPr lang="fr-FR" sz="2400" dirty="0">
                <a:solidFill>
                  <a:srgbClr val="000000"/>
                </a:solidFill>
                <a:latin typeface="+mj-lt"/>
              </a:rPr>
              <a:t>	</a:t>
            </a:r>
            <a:r>
              <a:rPr lang="fr-FR" sz="2400" b="0" i="0" u="none" strike="noStrike" baseline="0" dirty="0">
                <a:solidFill>
                  <a:srgbClr val="000000"/>
                </a:solidFill>
                <a:latin typeface="+mj-lt"/>
              </a:rPr>
              <a:t>empreinte carbone plus élevée car stérilisée </a:t>
            </a:r>
          </a:p>
          <a:p>
            <a:pPr marL="0" indent="0">
              <a:buNone/>
            </a:pPr>
            <a:r>
              <a:rPr lang="fr-FR" sz="2400" b="0" i="0" u="none" strike="noStrike" baseline="0" dirty="0">
                <a:solidFill>
                  <a:srgbClr val="000000"/>
                </a:solidFill>
                <a:latin typeface="+mj-lt"/>
              </a:rPr>
              <a:t>Mettre des gants pour un patient en isolement BMR </a:t>
            </a:r>
            <a:endParaRPr lang="fr-FR" sz="2400" dirty="0">
              <a:latin typeface="+mj-lt"/>
            </a:endParaRPr>
          </a:p>
        </p:txBody>
      </p:sp>
      <p:pic>
        <p:nvPicPr>
          <p:cNvPr id="5" name="Image 4">
            <a:extLst>
              <a:ext uri="{FF2B5EF4-FFF2-40B4-BE49-F238E27FC236}">
                <a16:creationId xmlns:a16="http://schemas.microsoft.com/office/drawing/2014/main" xmlns="" id="{5D278324-CE1E-4AAF-A016-672777930079}"/>
              </a:ext>
            </a:extLst>
          </p:cNvPr>
          <p:cNvPicPr>
            <a:picLocks noChangeAspect="1"/>
          </p:cNvPicPr>
          <p:nvPr/>
        </p:nvPicPr>
        <p:blipFill>
          <a:blip r:embed="rId3" cstate="print"/>
          <a:stretch>
            <a:fillRect/>
          </a:stretch>
        </p:blipFill>
        <p:spPr>
          <a:xfrm>
            <a:off x="206274" y="4888286"/>
            <a:ext cx="7435095" cy="1571646"/>
          </a:xfrm>
          <a:prstGeom prst="rect">
            <a:avLst/>
          </a:prstGeom>
        </p:spPr>
      </p:pic>
      <p:pic>
        <p:nvPicPr>
          <p:cNvPr id="9" name="Image 8">
            <a:extLst>
              <a:ext uri="{FF2B5EF4-FFF2-40B4-BE49-F238E27FC236}">
                <a16:creationId xmlns:a16="http://schemas.microsoft.com/office/drawing/2014/main" xmlns="" id="{39967A3B-CFAB-4A3C-92C4-29710B8D59AB}"/>
              </a:ext>
            </a:extLst>
          </p:cNvPr>
          <p:cNvPicPr>
            <a:picLocks noChangeAspect="1"/>
          </p:cNvPicPr>
          <p:nvPr/>
        </p:nvPicPr>
        <p:blipFill>
          <a:blip r:embed="rId4" cstate="print"/>
          <a:stretch>
            <a:fillRect/>
          </a:stretch>
        </p:blipFill>
        <p:spPr>
          <a:xfrm>
            <a:off x="8299901" y="1802558"/>
            <a:ext cx="2809378" cy="4850725"/>
          </a:xfrm>
          <a:prstGeom prst="rect">
            <a:avLst/>
          </a:prstGeom>
        </p:spPr>
      </p:pic>
      <p:sp>
        <p:nvSpPr>
          <p:cNvPr id="11" name="ZoneTexte 10">
            <a:extLst>
              <a:ext uri="{FF2B5EF4-FFF2-40B4-BE49-F238E27FC236}">
                <a16:creationId xmlns:a16="http://schemas.microsoft.com/office/drawing/2014/main" xmlns="" id="{167EBE12-1E99-4B84-A47A-C1E70E11E2AF}"/>
              </a:ext>
            </a:extLst>
          </p:cNvPr>
          <p:cNvSpPr txBox="1"/>
          <p:nvPr/>
        </p:nvSpPr>
        <p:spPr>
          <a:xfrm>
            <a:off x="3514613" y="6459513"/>
            <a:ext cx="4785287" cy="369332"/>
          </a:xfrm>
          <a:prstGeom prst="rect">
            <a:avLst/>
          </a:prstGeom>
          <a:solidFill>
            <a:srgbClr val="580000"/>
          </a:solidFill>
        </p:spPr>
        <p:txBody>
          <a:bodyPr wrap="square">
            <a:spAutoFit/>
          </a:bodyPr>
          <a:lstStyle/>
          <a:p>
            <a:r>
              <a:rPr lang="en-US" dirty="0" err="1">
                <a:solidFill>
                  <a:schemeClr val="bg1"/>
                </a:solidFill>
              </a:rPr>
              <a:t>Hunfeld</a:t>
            </a:r>
            <a:r>
              <a:rPr lang="en-US" dirty="0">
                <a:solidFill>
                  <a:schemeClr val="bg1"/>
                </a:solidFill>
              </a:rPr>
              <a:t>, N. Intensive Care Med 2023 49, 65-74 </a:t>
            </a:r>
            <a:endParaRPr lang="fr-FR" dirty="0">
              <a:solidFill>
                <a:schemeClr val="bg1"/>
              </a:solidFill>
            </a:endParaRPr>
          </a:p>
        </p:txBody>
      </p:sp>
    </p:spTree>
    <p:extLst>
      <p:ext uri="{BB962C8B-B14F-4D97-AF65-F5344CB8AC3E}">
        <p14:creationId xmlns:p14="http://schemas.microsoft.com/office/powerpoint/2010/main" xmlns="" val="30026051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4. Risque Infectieux en Réanimation : PAVM (Pneumonies Acquises sous VM)</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33758774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4784"/>
            <a:ext cx="10285602" cy="1325563"/>
          </a:xfrm>
          <a:solidFill>
            <a:schemeClr val="tx1"/>
          </a:solidFill>
        </p:spPr>
        <p:txBody>
          <a:bodyPr>
            <a:normAutofit fontScale="90000"/>
          </a:bodyPr>
          <a:lstStyle/>
          <a:p>
            <a:r>
              <a:rPr lang="fr-FR" b="1" dirty="0">
                <a:solidFill>
                  <a:schemeClr val="bg1"/>
                </a:solidFill>
              </a:rPr>
              <a:t>Distribution des services selon le taux d'incidence des pneumopathies / 1000 j d'intubation </a:t>
            </a:r>
            <a:r>
              <a:rPr lang="fr-FR" dirty="0">
                <a:solidFill>
                  <a:schemeClr val="bg1"/>
                </a:solidFill>
              </a:rPr>
              <a:t>	</a:t>
            </a:r>
          </a:p>
        </p:txBody>
      </p:sp>
      <p:pic>
        <p:nvPicPr>
          <p:cNvPr id="4" name="Image 3"/>
          <p:cNvPicPr>
            <a:picLocks noChangeAspect="1"/>
          </p:cNvPicPr>
          <p:nvPr/>
        </p:nvPicPr>
        <p:blipFill>
          <a:blip r:embed="rId2" cstate="print"/>
          <a:stretch>
            <a:fillRect/>
          </a:stretch>
        </p:blipFill>
        <p:spPr>
          <a:xfrm>
            <a:off x="999564" y="1550755"/>
            <a:ext cx="9341224" cy="5172461"/>
          </a:xfrm>
          <a:prstGeom prst="rect">
            <a:avLst/>
          </a:prstGeom>
        </p:spPr>
      </p:pic>
    </p:spTree>
    <p:extLst>
      <p:ext uri="{BB962C8B-B14F-4D97-AF65-F5344CB8AC3E}">
        <p14:creationId xmlns:p14="http://schemas.microsoft.com/office/powerpoint/2010/main" xmlns="" val="388786825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98853CA-B38C-4A03-8A25-F83366E81191}"/>
              </a:ext>
            </a:extLst>
          </p:cNvPr>
          <p:cNvSpPr>
            <a:spLocks noGrp="1"/>
          </p:cNvSpPr>
          <p:nvPr>
            <p:ph type="title"/>
          </p:nvPr>
        </p:nvSpPr>
        <p:spPr>
          <a:xfrm>
            <a:off x="2878756" y="442128"/>
            <a:ext cx="5937985" cy="1001662"/>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r>
              <a:rPr lang="fr-FR" dirty="0">
                <a:solidFill>
                  <a:schemeClr val="bg1"/>
                </a:solidFill>
              </a:rPr>
              <a:t>MIR Timone – RDU 2024</a:t>
            </a:r>
          </a:p>
        </p:txBody>
      </p:sp>
      <p:pic>
        <p:nvPicPr>
          <p:cNvPr id="5" name="Image 4">
            <a:extLst>
              <a:ext uri="{FF2B5EF4-FFF2-40B4-BE49-F238E27FC236}">
                <a16:creationId xmlns:a16="http://schemas.microsoft.com/office/drawing/2014/main" xmlns="" id="{5EBC26DE-2AE7-4704-9682-1B415611E281}"/>
              </a:ext>
            </a:extLst>
          </p:cNvPr>
          <p:cNvPicPr>
            <a:picLocks noChangeAspect="1"/>
          </p:cNvPicPr>
          <p:nvPr/>
        </p:nvPicPr>
        <p:blipFill>
          <a:blip r:embed="rId2" cstate="print"/>
          <a:stretch>
            <a:fillRect/>
          </a:stretch>
        </p:blipFill>
        <p:spPr>
          <a:xfrm>
            <a:off x="838200" y="1829341"/>
            <a:ext cx="10515600" cy="4874653"/>
          </a:xfrm>
          <a:prstGeom prst="rect">
            <a:avLst/>
          </a:prstGeom>
        </p:spPr>
      </p:pic>
    </p:spTree>
    <p:extLst>
      <p:ext uri="{BB962C8B-B14F-4D97-AF65-F5344CB8AC3E}">
        <p14:creationId xmlns:p14="http://schemas.microsoft.com/office/powerpoint/2010/main" xmlns="" val="165152521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26780"/>
          </a:xfrm>
          <a:solidFill>
            <a:schemeClr val="tx1"/>
          </a:solidFill>
        </p:spPr>
        <p:txBody>
          <a:bodyPr/>
          <a:lstStyle/>
          <a:p>
            <a:r>
              <a:rPr lang="fr-FR" dirty="0">
                <a:solidFill>
                  <a:schemeClr val="bg1"/>
                </a:solidFill>
              </a:rPr>
              <a:t>Critères Diagnostiques de PAVM (VAP)</a:t>
            </a:r>
          </a:p>
        </p:txBody>
      </p:sp>
      <p:sp>
        <p:nvSpPr>
          <p:cNvPr id="3" name="Espace réservé du contenu 2"/>
          <p:cNvSpPr>
            <a:spLocks noGrp="1"/>
          </p:cNvSpPr>
          <p:nvPr>
            <p:ph idx="1"/>
          </p:nvPr>
        </p:nvSpPr>
        <p:spPr>
          <a:xfrm>
            <a:off x="838200" y="1825625"/>
            <a:ext cx="5791200" cy="4351338"/>
          </a:xfrm>
        </p:spPr>
        <p:txBody>
          <a:bodyPr>
            <a:normAutofit fontScale="85000" lnSpcReduction="20000"/>
          </a:bodyPr>
          <a:lstStyle/>
          <a:p>
            <a:r>
              <a:rPr lang="fr-FR" dirty="0"/>
              <a:t>Clinique : </a:t>
            </a:r>
          </a:p>
          <a:p>
            <a:pPr lvl="1"/>
            <a:r>
              <a:rPr lang="fr-FR" dirty="0"/>
              <a:t>Fièvre</a:t>
            </a:r>
          </a:p>
          <a:p>
            <a:pPr lvl="1"/>
            <a:r>
              <a:rPr lang="fr-FR" dirty="0"/>
              <a:t>Aspirations purulentes</a:t>
            </a:r>
          </a:p>
          <a:p>
            <a:pPr lvl="1"/>
            <a:r>
              <a:rPr lang="fr-FR" dirty="0"/>
              <a:t>Dégradation des échanges gazeux</a:t>
            </a:r>
          </a:p>
          <a:p>
            <a:r>
              <a:rPr lang="fr-FR" dirty="0"/>
              <a:t>Biologiques</a:t>
            </a:r>
          </a:p>
          <a:p>
            <a:pPr lvl="1"/>
            <a:r>
              <a:rPr lang="fr-FR" dirty="0"/>
              <a:t>Hyperleucocytose</a:t>
            </a:r>
          </a:p>
          <a:p>
            <a:pPr lvl="1"/>
            <a:r>
              <a:rPr lang="fr-FR" dirty="0"/>
              <a:t>Syndrome Inflammatoire</a:t>
            </a:r>
          </a:p>
          <a:p>
            <a:r>
              <a:rPr lang="fr-FR" dirty="0"/>
              <a:t>Radiologiques (</a:t>
            </a:r>
            <a:r>
              <a:rPr lang="fr-FR" dirty="0" err="1"/>
              <a:t>Rx</a:t>
            </a:r>
            <a:r>
              <a:rPr lang="fr-FR" dirty="0"/>
              <a:t> – TDM ++)</a:t>
            </a:r>
          </a:p>
          <a:p>
            <a:pPr lvl="1"/>
            <a:r>
              <a:rPr lang="fr-FR" dirty="0"/>
              <a:t>Infiltrats</a:t>
            </a:r>
          </a:p>
          <a:p>
            <a:r>
              <a:rPr lang="fr-FR" dirty="0"/>
              <a:t>Microbiologiques</a:t>
            </a:r>
          </a:p>
          <a:p>
            <a:pPr lvl="1"/>
            <a:r>
              <a:rPr lang="fr-FR" dirty="0"/>
              <a:t>Culture de sécrétions profondes (Alvéolaire)</a:t>
            </a:r>
          </a:p>
          <a:p>
            <a:r>
              <a:rPr lang="fr-FR" dirty="0"/>
              <a:t>« Gold Standard »</a:t>
            </a:r>
          </a:p>
          <a:p>
            <a:pPr lvl="1"/>
            <a:r>
              <a:rPr lang="fr-FR" dirty="0"/>
              <a:t>Biopsie Pulmonaire</a:t>
            </a:r>
          </a:p>
        </p:txBody>
      </p:sp>
      <p:pic>
        <p:nvPicPr>
          <p:cNvPr id="4" name="Image 3"/>
          <p:cNvPicPr>
            <a:picLocks noChangeAspect="1"/>
          </p:cNvPicPr>
          <p:nvPr/>
        </p:nvPicPr>
        <p:blipFill>
          <a:blip r:embed="rId3" cstate="print"/>
          <a:stretch>
            <a:fillRect/>
          </a:stretch>
        </p:blipFill>
        <p:spPr>
          <a:xfrm>
            <a:off x="6629400" y="1825625"/>
            <a:ext cx="5118757" cy="4607490"/>
          </a:xfrm>
          <a:prstGeom prst="rect">
            <a:avLst/>
          </a:prstGeom>
        </p:spPr>
      </p:pic>
    </p:spTree>
    <p:extLst>
      <p:ext uri="{BB962C8B-B14F-4D97-AF65-F5344CB8AC3E}">
        <p14:creationId xmlns:p14="http://schemas.microsoft.com/office/powerpoint/2010/main" xmlns="" val="400280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44271" y="163420"/>
            <a:ext cx="8009965" cy="885452"/>
          </a:xfrm>
          <a:solidFill>
            <a:schemeClr val="tx1"/>
          </a:solidFill>
        </p:spPr>
        <p:txBody>
          <a:bodyPr/>
          <a:lstStyle/>
          <a:p>
            <a:r>
              <a:rPr lang="fr-FR" dirty="0">
                <a:solidFill>
                  <a:schemeClr val="bg1"/>
                </a:solidFill>
              </a:rPr>
              <a:t>Physiopathologie des PAVM (VAP)</a:t>
            </a:r>
          </a:p>
        </p:txBody>
      </p:sp>
      <p:pic>
        <p:nvPicPr>
          <p:cNvPr id="4" name="Image 3"/>
          <p:cNvPicPr>
            <a:picLocks noChangeAspect="1"/>
          </p:cNvPicPr>
          <p:nvPr/>
        </p:nvPicPr>
        <p:blipFill>
          <a:blip r:embed="rId3" cstate="print"/>
          <a:stretch>
            <a:fillRect/>
          </a:stretch>
        </p:blipFill>
        <p:spPr>
          <a:xfrm>
            <a:off x="1990165" y="1224620"/>
            <a:ext cx="8483544" cy="4487771"/>
          </a:xfrm>
          <a:prstGeom prst="rect">
            <a:avLst/>
          </a:prstGeom>
        </p:spPr>
      </p:pic>
      <p:sp>
        <p:nvSpPr>
          <p:cNvPr id="5" name="ZoneTexte 4"/>
          <p:cNvSpPr txBox="1"/>
          <p:nvPr/>
        </p:nvSpPr>
        <p:spPr>
          <a:xfrm>
            <a:off x="7241644" y="6278673"/>
            <a:ext cx="3661067" cy="307777"/>
          </a:xfrm>
          <a:prstGeom prst="rect">
            <a:avLst/>
          </a:prstGeom>
          <a:solidFill>
            <a:srgbClr val="580000"/>
          </a:solidFill>
        </p:spPr>
        <p:txBody>
          <a:bodyPr wrap="none" rtlCol="0">
            <a:spAutoFit/>
          </a:bodyPr>
          <a:lstStyle/>
          <a:p>
            <a:r>
              <a:rPr lang="fr-FR" sz="1400" dirty="0" err="1">
                <a:solidFill>
                  <a:schemeClr val="bg1"/>
                </a:solidFill>
              </a:rPr>
              <a:t>Safdar</a:t>
            </a:r>
            <a:r>
              <a:rPr lang="fr-FR" sz="1400" dirty="0">
                <a:solidFill>
                  <a:schemeClr val="bg1"/>
                </a:solidFill>
              </a:rPr>
              <a:t> NS et al. </a:t>
            </a:r>
            <a:r>
              <a:rPr lang="en-US" sz="1400" dirty="0">
                <a:solidFill>
                  <a:schemeClr val="bg1"/>
                </a:solidFill>
              </a:rPr>
              <a:t>Respiratory care 2005 50(6):725</a:t>
            </a:r>
            <a:endParaRPr lang="fr-FR" sz="1400" dirty="0">
              <a:solidFill>
                <a:schemeClr val="bg1"/>
              </a:solidFill>
            </a:endParaRPr>
          </a:p>
        </p:txBody>
      </p:sp>
      <p:pic>
        <p:nvPicPr>
          <p:cNvPr id="3" name="Image 2"/>
          <p:cNvPicPr>
            <a:picLocks noChangeAspect="1"/>
          </p:cNvPicPr>
          <p:nvPr/>
        </p:nvPicPr>
        <p:blipFill>
          <a:blip r:embed="rId4" cstate="print"/>
          <a:stretch>
            <a:fillRect/>
          </a:stretch>
        </p:blipFill>
        <p:spPr>
          <a:xfrm>
            <a:off x="180975" y="5020636"/>
            <a:ext cx="3267075" cy="1735005"/>
          </a:xfrm>
          <a:prstGeom prst="rect">
            <a:avLst/>
          </a:prstGeom>
        </p:spPr>
      </p:pic>
    </p:spTree>
    <p:extLst>
      <p:ext uri="{BB962C8B-B14F-4D97-AF65-F5344CB8AC3E}">
        <p14:creationId xmlns:p14="http://schemas.microsoft.com/office/powerpoint/2010/main" xmlns="" val="238013609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1520" y="96254"/>
            <a:ext cx="9716845" cy="1140876"/>
          </a:xfrm>
          <a:solidFill>
            <a:schemeClr val="tx1"/>
          </a:solidFill>
        </p:spPr>
        <p:txBody>
          <a:bodyPr>
            <a:normAutofit/>
          </a:bodyPr>
          <a:lstStyle/>
          <a:p>
            <a:r>
              <a:rPr lang="fr-FR" sz="3600" dirty="0">
                <a:solidFill>
                  <a:schemeClr val="bg1"/>
                </a:solidFill>
              </a:rPr>
              <a:t>Comment Limiter le risque de PAVM</a:t>
            </a:r>
            <a:br>
              <a:rPr lang="fr-FR" sz="3600" dirty="0">
                <a:solidFill>
                  <a:schemeClr val="bg1"/>
                </a:solidFill>
              </a:rPr>
            </a:br>
            <a:r>
              <a:rPr lang="fr-FR" sz="3600" dirty="0">
                <a:solidFill>
                  <a:schemeClr val="bg1"/>
                </a:solidFill>
              </a:rPr>
              <a:t>Mesures de Prévention des PAVM (1)</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347114902"/>
              </p:ext>
            </p:extLst>
          </p:nvPr>
        </p:nvGraphicFramePr>
        <p:xfrm>
          <a:off x="838200" y="1411942"/>
          <a:ext cx="10515600" cy="5125758"/>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tblGrid>
              <a:tr h="462318">
                <a:tc gridSpan="2">
                  <a:txBody>
                    <a:bodyPr/>
                    <a:lstStyle/>
                    <a:p>
                      <a:pPr algn="ctr"/>
                      <a:r>
                        <a:rPr lang="fr-FR" sz="2400" dirty="0"/>
                        <a:t>Lutte contre</a:t>
                      </a:r>
                      <a:r>
                        <a:rPr lang="fr-FR" sz="2400" baseline="0" dirty="0"/>
                        <a:t> la </a:t>
                      </a:r>
                      <a:r>
                        <a:rPr lang="fr-FR" sz="2400" dirty="0"/>
                        <a:t>Colonisation/Contamination  Aérodigestive</a:t>
                      </a:r>
                    </a:p>
                  </a:txBody>
                  <a:tcPr/>
                </a:tc>
                <a:tc hMerge="1">
                  <a:txBody>
                    <a:bodyPr/>
                    <a:lstStyle/>
                    <a:p>
                      <a:endParaRPr lang="fr-FR" dirty="0"/>
                    </a:p>
                  </a:txBody>
                  <a:tcPr/>
                </a:tc>
                <a:extLst>
                  <a:ext uri="{0D108BD9-81ED-4DB2-BD59-A6C34878D82A}">
                    <a16:rowId xmlns:a16="http://schemas.microsoft.com/office/drawing/2014/main" xmlns="" val="10000"/>
                  </a:ext>
                </a:extLst>
              </a:tr>
              <a:tr h="1823942">
                <a:tc>
                  <a:txBody>
                    <a:bodyPr/>
                    <a:lstStyle/>
                    <a:p>
                      <a:r>
                        <a:rPr lang="fr-FR" sz="2400" dirty="0"/>
                        <a:t>Eviter</a:t>
                      </a:r>
                      <a:r>
                        <a:rPr lang="fr-FR" sz="2400" baseline="0" dirty="0"/>
                        <a:t> Contamination exogène</a:t>
                      </a:r>
                      <a:endParaRPr lang="fr-FR" sz="2400" dirty="0"/>
                    </a:p>
                  </a:txBody>
                  <a:tcPr/>
                </a:tc>
                <a:tc>
                  <a:txBody>
                    <a:bodyPr/>
                    <a:lstStyle/>
                    <a:p>
                      <a:r>
                        <a:rPr lang="fr-FR" sz="2400" b="1" u="sng" dirty="0"/>
                        <a:t>Hygiène</a:t>
                      </a:r>
                      <a:r>
                        <a:rPr lang="fr-FR" sz="2400" b="1" u="sng" baseline="0" dirty="0"/>
                        <a:t> des mains</a:t>
                      </a:r>
                    </a:p>
                    <a:p>
                      <a:r>
                        <a:rPr lang="fr-FR" sz="2400" baseline="0" dirty="0"/>
                        <a:t>Surveillance Microbiologique (SARM, EBLSE)</a:t>
                      </a:r>
                    </a:p>
                    <a:p>
                      <a:r>
                        <a:rPr lang="fr-FR" sz="2400" baseline="0" dirty="0"/>
                        <a:t>Gants</a:t>
                      </a:r>
                    </a:p>
                    <a:p>
                      <a:r>
                        <a:rPr lang="fr-FR" sz="2400" baseline="0" dirty="0"/>
                        <a:t>Equipement dédiés au patient</a:t>
                      </a:r>
                    </a:p>
                  </a:txBody>
                  <a:tcPr/>
                </a:tc>
                <a:extLst>
                  <a:ext uri="{0D108BD9-81ED-4DB2-BD59-A6C34878D82A}">
                    <a16:rowId xmlns:a16="http://schemas.microsoft.com/office/drawing/2014/main" xmlns="" val="10001"/>
                  </a:ext>
                </a:extLst>
              </a:tr>
              <a:tr h="1481953">
                <a:tc>
                  <a:txBody>
                    <a:bodyPr/>
                    <a:lstStyle/>
                    <a:p>
                      <a:r>
                        <a:rPr lang="fr-FR" sz="2400" dirty="0"/>
                        <a:t>Suppression Colonisation Muqueuse</a:t>
                      </a:r>
                    </a:p>
                  </a:txBody>
                  <a:tcPr/>
                </a:tc>
                <a:tc>
                  <a:txBody>
                    <a:bodyPr/>
                    <a:lstStyle/>
                    <a:p>
                      <a:r>
                        <a:rPr lang="fr-FR" sz="2400" dirty="0"/>
                        <a:t>DDS </a:t>
                      </a:r>
                    </a:p>
                    <a:p>
                      <a:r>
                        <a:rPr lang="fr-FR" sz="2400" dirty="0"/>
                        <a:t>Lavage de bouche (chlorhexidine)</a:t>
                      </a:r>
                    </a:p>
                    <a:p>
                      <a:r>
                        <a:rPr lang="fr-FR" sz="2400" dirty="0"/>
                        <a:t>Aérosols d’antimicrobien</a:t>
                      </a:r>
                    </a:p>
                    <a:p>
                      <a:r>
                        <a:rPr lang="fr-FR" sz="2400" dirty="0"/>
                        <a:t>Restriction Antiacides ?</a:t>
                      </a:r>
                    </a:p>
                  </a:txBody>
                  <a:tcPr/>
                </a:tc>
                <a:extLst>
                  <a:ext uri="{0D108BD9-81ED-4DB2-BD59-A6C34878D82A}">
                    <a16:rowId xmlns:a16="http://schemas.microsoft.com/office/drawing/2014/main" xmlns="" val="10002"/>
                  </a:ext>
                </a:extLst>
              </a:tr>
              <a:tr h="1139963">
                <a:tc>
                  <a:txBody>
                    <a:bodyPr/>
                    <a:lstStyle/>
                    <a:p>
                      <a:r>
                        <a:rPr lang="fr-FR" sz="2400" dirty="0"/>
                        <a:t>Prévention</a:t>
                      </a:r>
                      <a:r>
                        <a:rPr lang="fr-FR" sz="2400" baseline="0" dirty="0"/>
                        <a:t> µinhalation</a:t>
                      </a:r>
                      <a:endParaRPr lang="fr-FR" sz="2400" dirty="0"/>
                    </a:p>
                  </a:txBody>
                  <a:tcPr/>
                </a:tc>
                <a:tc>
                  <a:txBody>
                    <a:bodyPr/>
                    <a:lstStyle/>
                    <a:p>
                      <a:r>
                        <a:rPr lang="fr-FR" sz="2400" dirty="0"/>
                        <a:t>VNI</a:t>
                      </a:r>
                    </a:p>
                    <a:p>
                      <a:r>
                        <a:rPr lang="fr-FR" sz="2400" dirty="0"/>
                        <a:t>Position demi assise</a:t>
                      </a:r>
                    </a:p>
                    <a:p>
                      <a:r>
                        <a:rPr lang="fr-FR" sz="2400" dirty="0"/>
                        <a:t>Aspiration</a:t>
                      </a:r>
                      <a:r>
                        <a:rPr lang="fr-FR" sz="2400" baseline="0" dirty="0"/>
                        <a:t> sus Glottique</a:t>
                      </a:r>
                      <a:endParaRPr lang="fr-FR" sz="2400"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304094128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5898776" cy="710640"/>
          </a:xfrm>
          <a:solidFill>
            <a:schemeClr val="tx1"/>
          </a:solidFill>
        </p:spPr>
        <p:txBody>
          <a:bodyPr/>
          <a:lstStyle/>
          <a:p>
            <a:r>
              <a:rPr lang="fr-FR" dirty="0">
                <a:solidFill>
                  <a:schemeClr val="bg1"/>
                </a:solidFill>
              </a:rPr>
              <a:t>Aspiration Sus Glottique</a:t>
            </a:r>
          </a:p>
        </p:txBody>
      </p:sp>
      <p:pic>
        <p:nvPicPr>
          <p:cNvPr id="4" name="Image 3"/>
          <p:cNvPicPr>
            <a:picLocks noChangeAspect="1"/>
          </p:cNvPicPr>
          <p:nvPr/>
        </p:nvPicPr>
        <p:blipFill>
          <a:blip r:embed="rId2" cstate="print"/>
          <a:stretch>
            <a:fillRect/>
          </a:stretch>
        </p:blipFill>
        <p:spPr>
          <a:xfrm>
            <a:off x="8725546" y="2272553"/>
            <a:ext cx="3121312" cy="3101623"/>
          </a:xfrm>
          <a:prstGeom prst="rect">
            <a:avLst/>
          </a:prstGeom>
        </p:spPr>
      </p:pic>
      <p:sp>
        <p:nvSpPr>
          <p:cNvPr id="5" name="ZoneTexte 4"/>
          <p:cNvSpPr txBox="1"/>
          <p:nvPr/>
        </p:nvSpPr>
        <p:spPr>
          <a:xfrm>
            <a:off x="8243173" y="997449"/>
            <a:ext cx="3700628" cy="369332"/>
          </a:xfrm>
          <a:prstGeom prst="rect">
            <a:avLst/>
          </a:prstGeom>
          <a:solidFill>
            <a:srgbClr val="800000"/>
          </a:solidFill>
        </p:spPr>
        <p:txBody>
          <a:bodyPr wrap="none" rtlCol="0">
            <a:spAutoFit/>
          </a:bodyPr>
          <a:lstStyle/>
          <a:p>
            <a:r>
              <a:rPr lang="fr-FR" dirty="0" err="1">
                <a:solidFill>
                  <a:schemeClr val="bg1"/>
                </a:solidFill>
              </a:rPr>
              <a:t>Smulders</a:t>
            </a:r>
            <a:r>
              <a:rPr lang="fr-FR" dirty="0">
                <a:solidFill>
                  <a:schemeClr val="bg1"/>
                </a:solidFill>
              </a:rPr>
              <a:t> K et al. CHEST 2002;1221(3)</a:t>
            </a:r>
          </a:p>
        </p:txBody>
      </p:sp>
      <p:graphicFrame>
        <p:nvGraphicFramePr>
          <p:cNvPr id="6" name="Tableau 5"/>
          <p:cNvGraphicFramePr>
            <a:graphicFrameLocks noGrp="1"/>
          </p:cNvGraphicFramePr>
          <p:nvPr>
            <p:extLst>
              <p:ext uri="{D42A27DB-BD31-4B8C-83A1-F6EECF244321}">
                <p14:modId xmlns:p14="http://schemas.microsoft.com/office/powerpoint/2010/main" xmlns="" val="1966144253"/>
              </p:ext>
            </p:extLst>
          </p:nvPr>
        </p:nvGraphicFramePr>
        <p:xfrm>
          <a:off x="838200" y="1207463"/>
          <a:ext cx="6502400" cy="286512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xmlns="" val="20000"/>
                    </a:ext>
                  </a:extLst>
                </a:gridCol>
                <a:gridCol w="2043953">
                  <a:extLst>
                    <a:ext uri="{9D8B030D-6E8A-4147-A177-3AD203B41FA5}">
                      <a16:colId xmlns:a16="http://schemas.microsoft.com/office/drawing/2014/main" xmlns="" val="20001"/>
                    </a:ext>
                  </a:extLst>
                </a:gridCol>
                <a:gridCol w="1828800">
                  <a:extLst>
                    <a:ext uri="{9D8B030D-6E8A-4147-A177-3AD203B41FA5}">
                      <a16:colId xmlns:a16="http://schemas.microsoft.com/office/drawing/2014/main" xmlns="" val="20002"/>
                    </a:ext>
                  </a:extLst>
                </a:gridCol>
                <a:gridCol w="1004047">
                  <a:extLst>
                    <a:ext uri="{9D8B030D-6E8A-4147-A177-3AD203B41FA5}">
                      <a16:colId xmlns:a16="http://schemas.microsoft.com/office/drawing/2014/main" xmlns="" val="20003"/>
                    </a:ext>
                  </a:extLst>
                </a:gridCol>
              </a:tblGrid>
              <a:tr h="633604">
                <a:tc>
                  <a:txBody>
                    <a:bodyPr/>
                    <a:lstStyle/>
                    <a:p>
                      <a:endParaRPr lang="fr-FR" dirty="0"/>
                    </a:p>
                  </a:txBody>
                  <a:tcPr/>
                </a:tc>
                <a:tc>
                  <a:txBody>
                    <a:bodyPr/>
                    <a:lstStyle/>
                    <a:p>
                      <a:pPr algn="ctr"/>
                      <a:r>
                        <a:rPr lang="fr-FR" dirty="0"/>
                        <a:t>Aspiration </a:t>
                      </a:r>
                      <a:r>
                        <a:rPr lang="fr-FR" dirty="0" err="1"/>
                        <a:t>sus</a:t>
                      </a:r>
                      <a:r>
                        <a:rPr lang="fr-FR" baseline="0" dirty="0" err="1"/>
                        <a:t>G</a:t>
                      </a:r>
                      <a:r>
                        <a:rPr lang="fr-FR" baseline="0" dirty="0"/>
                        <a:t> (75)</a:t>
                      </a:r>
                      <a:endParaRPr lang="fr-FR" dirty="0"/>
                    </a:p>
                  </a:txBody>
                  <a:tcPr/>
                </a:tc>
                <a:tc>
                  <a:txBody>
                    <a:bodyPr/>
                    <a:lstStyle/>
                    <a:p>
                      <a:pPr algn="ctr"/>
                      <a:r>
                        <a:rPr lang="fr-FR" dirty="0"/>
                        <a:t>Contrôle</a:t>
                      </a:r>
                    </a:p>
                    <a:p>
                      <a:pPr algn="ctr"/>
                      <a:r>
                        <a:rPr lang="fr-FR" dirty="0"/>
                        <a:t> (75)</a:t>
                      </a:r>
                    </a:p>
                  </a:txBody>
                  <a:tcPr/>
                </a:tc>
                <a:tc>
                  <a:txBody>
                    <a:bodyPr/>
                    <a:lstStyle/>
                    <a:p>
                      <a:endParaRPr lang="fr-FR"/>
                    </a:p>
                  </a:txBody>
                  <a:tcPr/>
                </a:tc>
                <a:extLst>
                  <a:ext uri="{0D108BD9-81ED-4DB2-BD59-A6C34878D82A}">
                    <a16:rowId xmlns:a16="http://schemas.microsoft.com/office/drawing/2014/main" xmlns="" val="10000"/>
                  </a:ext>
                </a:extLst>
              </a:tr>
              <a:tr h="370840">
                <a:tc>
                  <a:txBody>
                    <a:bodyPr/>
                    <a:lstStyle/>
                    <a:p>
                      <a:r>
                        <a:rPr lang="fr-FR" dirty="0"/>
                        <a:t>VAP n,%</a:t>
                      </a:r>
                    </a:p>
                  </a:txBody>
                  <a:tcPr/>
                </a:tc>
                <a:tc>
                  <a:txBody>
                    <a:bodyPr/>
                    <a:lstStyle/>
                    <a:p>
                      <a:pPr algn="ctr"/>
                      <a:r>
                        <a:rPr lang="fr-FR" dirty="0"/>
                        <a:t>3(4)</a:t>
                      </a:r>
                    </a:p>
                  </a:txBody>
                  <a:tcPr/>
                </a:tc>
                <a:tc>
                  <a:txBody>
                    <a:bodyPr/>
                    <a:lstStyle/>
                    <a:p>
                      <a:pPr algn="ctr"/>
                      <a:r>
                        <a:rPr lang="fr-FR" dirty="0"/>
                        <a:t>12(16)</a:t>
                      </a:r>
                    </a:p>
                  </a:txBody>
                  <a:tcPr/>
                </a:tc>
                <a:tc>
                  <a:txBody>
                    <a:bodyPr/>
                    <a:lstStyle/>
                    <a:p>
                      <a:r>
                        <a:rPr lang="fr-FR" dirty="0"/>
                        <a:t>&lt; 0,05</a:t>
                      </a:r>
                    </a:p>
                  </a:txBody>
                  <a:tcPr/>
                </a:tc>
                <a:extLst>
                  <a:ext uri="{0D108BD9-81ED-4DB2-BD59-A6C34878D82A}">
                    <a16:rowId xmlns:a16="http://schemas.microsoft.com/office/drawing/2014/main" xmlns="" val="10001"/>
                  </a:ext>
                </a:extLst>
              </a:tr>
              <a:tr h="370840">
                <a:tc>
                  <a:txBody>
                    <a:bodyPr/>
                    <a:lstStyle/>
                    <a:p>
                      <a:r>
                        <a:rPr lang="fr-FR" dirty="0"/>
                        <a:t>Incidence VAP</a:t>
                      </a:r>
                    </a:p>
                  </a:txBody>
                  <a:tcPr/>
                </a:tc>
                <a:tc>
                  <a:txBody>
                    <a:bodyPr/>
                    <a:lstStyle/>
                    <a:p>
                      <a:pPr algn="ctr"/>
                      <a:r>
                        <a:rPr lang="fr-FR" dirty="0"/>
                        <a:t>9,2</a:t>
                      </a:r>
                    </a:p>
                  </a:txBody>
                  <a:tcPr/>
                </a:tc>
                <a:tc>
                  <a:txBody>
                    <a:bodyPr/>
                    <a:lstStyle/>
                    <a:p>
                      <a:pPr algn="ctr"/>
                      <a:r>
                        <a:rPr lang="fr-FR" dirty="0"/>
                        <a:t>22,5</a:t>
                      </a:r>
                    </a:p>
                  </a:txBody>
                  <a:tcPr/>
                </a:tc>
                <a:tc>
                  <a:txBody>
                    <a:bodyPr/>
                    <a:lstStyle/>
                    <a:p>
                      <a:r>
                        <a:rPr lang="fr-FR" dirty="0"/>
                        <a:t>&lt; 0,001</a:t>
                      </a:r>
                    </a:p>
                  </a:txBody>
                  <a:tcPr/>
                </a:tc>
                <a:extLst>
                  <a:ext uri="{0D108BD9-81ED-4DB2-BD59-A6C34878D82A}">
                    <a16:rowId xmlns:a16="http://schemas.microsoft.com/office/drawing/2014/main" xmlns="" val="10002"/>
                  </a:ext>
                </a:extLst>
              </a:tr>
              <a:tr h="370840">
                <a:tc>
                  <a:txBody>
                    <a:bodyPr/>
                    <a:lstStyle/>
                    <a:p>
                      <a:r>
                        <a:rPr lang="fr-FR" dirty="0"/>
                        <a:t>Durée VM</a:t>
                      </a:r>
                    </a:p>
                  </a:txBody>
                  <a:tcPr/>
                </a:tc>
                <a:tc>
                  <a:txBody>
                    <a:bodyPr/>
                    <a:lstStyle/>
                    <a:p>
                      <a:pPr algn="ctr"/>
                      <a:r>
                        <a:rPr lang="fr-FR" dirty="0"/>
                        <a:t>5,8 ± 4,4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7,1</a:t>
                      </a:r>
                      <a:r>
                        <a:rPr lang="fr-FR" baseline="0" dirty="0"/>
                        <a:t> </a:t>
                      </a:r>
                      <a:r>
                        <a:rPr lang="fr-FR" dirty="0"/>
                        <a:t>± 5,4</a:t>
                      </a:r>
                    </a:p>
                  </a:txBody>
                  <a:tcPr/>
                </a:tc>
                <a:tc>
                  <a:txBody>
                    <a:bodyPr/>
                    <a:lstStyle/>
                    <a:p>
                      <a:r>
                        <a:rPr lang="fr-FR" dirty="0"/>
                        <a:t>NS</a:t>
                      </a:r>
                    </a:p>
                  </a:txBody>
                  <a:tcPr/>
                </a:tc>
                <a:extLst>
                  <a:ext uri="{0D108BD9-81ED-4DB2-BD59-A6C34878D82A}">
                    <a16:rowId xmlns:a16="http://schemas.microsoft.com/office/drawing/2014/main" xmlns="" val="10003"/>
                  </a:ext>
                </a:extLst>
              </a:tr>
              <a:tr h="370840">
                <a:tc>
                  <a:txBody>
                    <a:bodyPr/>
                    <a:lstStyle/>
                    <a:p>
                      <a:r>
                        <a:rPr lang="fr-FR" dirty="0"/>
                        <a:t>DDS, ICU</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9,3 ± 7,4</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12,3 ± 3,6</a:t>
                      </a:r>
                    </a:p>
                  </a:txBody>
                  <a:tcPr/>
                </a:tc>
                <a:tc>
                  <a:txBody>
                    <a:bodyPr/>
                    <a:lstStyle/>
                    <a:p>
                      <a:r>
                        <a:rPr lang="fr-FR" dirty="0"/>
                        <a:t>NS</a:t>
                      </a:r>
                    </a:p>
                  </a:txBody>
                  <a:tcPr/>
                </a:tc>
                <a:extLst>
                  <a:ext uri="{0D108BD9-81ED-4DB2-BD59-A6C34878D82A}">
                    <a16:rowId xmlns:a16="http://schemas.microsoft.com/office/drawing/2014/main" xmlns="" val="10004"/>
                  </a:ext>
                </a:extLst>
              </a:tr>
              <a:tr h="370840">
                <a:tc>
                  <a:txBody>
                    <a:bodyPr/>
                    <a:lstStyle/>
                    <a:p>
                      <a:r>
                        <a:rPr lang="fr-FR" dirty="0"/>
                        <a:t>DDS, </a:t>
                      </a:r>
                      <a:r>
                        <a:rPr lang="fr-FR" dirty="0" err="1"/>
                        <a:t>Hopital</a:t>
                      </a:r>
                      <a:endParaRPr lang="fr-F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26,8 ± 23,3</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a:t>28,3 ±</a:t>
                      </a:r>
                      <a:r>
                        <a:rPr lang="fr-FR" baseline="0" dirty="0"/>
                        <a:t> 28,2</a:t>
                      </a:r>
                      <a:endParaRPr lang="fr-FR" dirty="0"/>
                    </a:p>
                  </a:txBody>
                  <a:tcPr/>
                </a:tc>
                <a:tc>
                  <a:txBody>
                    <a:bodyPr/>
                    <a:lstStyle/>
                    <a:p>
                      <a:r>
                        <a:rPr lang="fr-FR" dirty="0"/>
                        <a:t>NS</a:t>
                      </a:r>
                    </a:p>
                  </a:txBody>
                  <a:tcPr/>
                </a:tc>
                <a:extLst>
                  <a:ext uri="{0D108BD9-81ED-4DB2-BD59-A6C34878D82A}">
                    <a16:rowId xmlns:a16="http://schemas.microsoft.com/office/drawing/2014/main" xmlns="" val="10005"/>
                  </a:ext>
                </a:extLst>
              </a:tr>
              <a:tr h="370840">
                <a:tc>
                  <a:txBody>
                    <a:bodyPr/>
                    <a:lstStyle/>
                    <a:p>
                      <a:r>
                        <a:rPr lang="fr-FR" dirty="0"/>
                        <a:t>Mortalité</a:t>
                      </a:r>
                    </a:p>
                  </a:txBody>
                  <a:tcPr/>
                </a:tc>
                <a:tc>
                  <a:txBody>
                    <a:bodyPr/>
                    <a:lstStyle/>
                    <a:p>
                      <a:pPr algn="ctr"/>
                      <a:r>
                        <a:rPr lang="fr-FR" dirty="0"/>
                        <a:t>12(126)</a:t>
                      </a:r>
                    </a:p>
                  </a:txBody>
                  <a:tcPr/>
                </a:tc>
                <a:tc>
                  <a:txBody>
                    <a:bodyPr/>
                    <a:lstStyle/>
                    <a:p>
                      <a:pPr algn="ctr"/>
                      <a:r>
                        <a:rPr lang="fr-FR" dirty="0"/>
                        <a:t>10 (13,3)</a:t>
                      </a:r>
                    </a:p>
                  </a:txBody>
                  <a:tcPr/>
                </a:tc>
                <a:tc>
                  <a:txBody>
                    <a:bodyPr/>
                    <a:lstStyle/>
                    <a:p>
                      <a:r>
                        <a:rPr lang="fr-FR" dirty="0"/>
                        <a:t>NS</a:t>
                      </a:r>
                    </a:p>
                  </a:txBody>
                  <a:tcPr/>
                </a:tc>
                <a:extLst>
                  <a:ext uri="{0D108BD9-81ED-4DB2-BD59-A6C34878D82A}">
                    <a16:rowId xmlns:a16="http://schemas.microsoft.com/office/drawing/2014/main" xmlns="" val="10006"/>
                  </a:ext>
                </a:extLst>
              </a:tr>
            </a:tbl>
          </a:graphicData>
        </a:graphic>
      </p:graphicFrame>
      <p:sp>
        <p:nvSpPr>
          <p:cNvPr id="7" name="Rectangle 6"/>
          <p:cNvSpPr/>
          <p:nvPr/>
        </p:nvSpPr>
        <p:spPr>
          <a:xfrm>
            <a:off x="9001928" y="1668705"/>
            <a:ext cx="2543325" cy="369332"/>
          </a:xfrm>
          <a:prstGeom prst="rect">
            <a:avLst/>
          </a:prstGeom>
        </p:spPr>
        <p:txBody>
          <a:bodyPr wrap="none">
            <a:spAutoFit/>
          </a:bodyPr>
          <a:lstStyle/>
          <a:p>
            <a:r>
              <a:rPr lang="fr-FR" b="1" dirty="0" err="1"/>
              <a:t>Hi-Lo</a:t>
            </a:r>
            <a:r>
              <a:rPr lang="fr-FR" b="1" dirty="0"/>
              <a:t> </a:t>
            </a:r>
            <a:r>
              <a:rPr lang="fr-FR" b="1" dirty="0" err="1"/>
              <a:t>Evac</a:t>
            </a:r>
            <a:r>
              <a:rPr lang="fr-FR" b="1" dirty="0"/>
              <a:t>® </a:t>
            </a:r>
            <a:r>
              <a:rPr lang="fr-FR" b="1" dirty="0" err="1"/>
              <a:t>Mallinckrodt</a:t>
            </a:r>
            <a:endParaRPr lang="fr-FR" b="1" dirty="0"/>
          </a:p>
        </p:txBody>
      </p:sp>
      <p:sp>
        <p:nvSpPr>
          <p:cNvPr id="8" name="ZoneTexte 7"/>
          <p:cNvSpPr txBox="1"/>
          <p:nvPr/>
        </p:nvSpPr>
        <p:spPr>
          <a:xfrm>
            <a:off x="2891116" y="4141694"/>
            <a:ext cx="2508764" cy="369332"/>
          </a:xfrm>
          <a:prstGeom prst="rect">
            <a:avLst/>
          </a:prstGeom>
          <a:noFill/>
        </p:spPr>
        <p:txBody>
          <a:bodyPr wrap="none" rtlCol="0">
            <a:spAutoFit/>
          </a:bodyPr>
          <a:lstStyle/>
          <a:p>
            <a:r>
              <a:rPr lang="fr-FR" b="1" dirty="0"/>
              <a:t>RR de PAVM divisé par 5</a:t>
            </a:r>
          </a:p>
        </p:txBody>
      </p:sp>
      <p:pic>
        <p:nvPicPr>
          <p:cNvPr id="9" name="Image 8"/>
          <p:cNvPicPr>
            <a:picLocks noChangeAspect="1"/>
          </p:cNvPicPr>
          <p:nvPr/>
        </p:nvPicPr>
        <p:blipFill>
          <a:blip r:embed="rId3" cstate="print"/>
          <a:stretch>
            <a:fillRect/>
          </a:stretch>
        </p:blipFill>
        <p:spPr>
          <a:xfrm>
            <a:off x="142686" y="4663777"/>
            <a:ext cx="4759653" cy="2194223"/>
          </a:xfrm>
          <a:prstGeom prst="rect">
            <a:avLst/>
          </a:prstGeom>
        </p:spPr>
      </p:pic>
      <p:sp>
        <p:nvSpPr>
          <p:cNvPr id="10" name="ZoneTexte 9"/>
          <p:cNvSpPr txBox="1"/>
          <p:nvPr/>
        </p:nvSpPr>
        <p:spPr>
          <a:xfrm>
            <a:off x="5989414" y="5576222"/>
            <a:ext cx="2253759" cy="369332"/>
          </a:xfrm>
          <a:prstGeom prst="rect">
            <a:avLst/>
          </a:prstGeom>
          <a:solidFill>
            <a:srgbClr val="800000"/>
          </a:solidFill>
        </p:spPr>
        <p:txBody>
          <a:bodyPr wrap="none" rtlCol="0">
            <a:spAutoFit/>
          </a:bodyPr>
          <a:lstStyle/>
          <a:p>
            <a:r>
              <a:rPr lang="fr-FR" dirty="0" err="1">
                <a:solidFill>
                  <a:schemeClr val="bg1"/>
                </a:solidFill>
              </a:rPr>
              <a:t>Métanalyse</a:t>
            </a:r>
            <a:r>
              <a:rPr lang="fr-FR" dirty="0">
                <a:solidFill>
                  <a:schemeClr val="bg1"/>
                </a:solidFill>
              </a:rPr>
              <a:t> AJM 2005</a:t>
            </a:r>
          </a:p>
        </p:txBody>
      </p:sp>
    </p:spTree>
    <p:extLst>
      <p:ext uri="{BB962C8B-B14F-4D97-AF65-F5344CB8AC3E}">
        <p14:creationId xmlns:p14="http://schemas.microsoft.com/office/powerpoint/2010/main" xmlns="" val="208686203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30300"/>
          </a:xfrm>
          <a:solidFill>
            <a:schemeClr val="tx1"/>
          </a:solidFill>
        </p:spPr>
        <p:txBody>
          <a:bodyPr/>
          <a:lstStyle/>
          <a:p>
            <a:r>
              <a:rPr lang="fr-FR" dirty="0">
                <a:solidFill>
                  <a:schemeClr val="bg1"/>
                </a:solidFill>
              </a:rPr>
              <a:t>Drainage sous glottique et PAVM</a:t>
            </a:r>
          </a:p>
        </p:txBody>
      </p:sp>
      <p:pic>
        <p:nvPicPr>
          <p:cNvPr id="4" name="Image 3"/>
          <p:cNvPicPr>
            <a:picLocks noChangeAspect="1"/>
          </p:cNvPicPr>
          <p:nvPr/>
        </p:nvPicPr>
        <p:blipFill>
          <a:blip r:embed="rId2" cstate="print"/>
          <a:stretch>
            <a:fillRect/>
          </a:stretch>
        </p:blipFill>
        <p:spPr>
          <a:xfrm>
            <a:off x="2280653" y="1797422"/>
            <a:ext cx="6549022" cy="4580886"/>
          </a:xfrm>
          <a:prstGeom prst="rect">
            <a:avLst/>
          </a:prstGeom>
        </p:spPr>
      </p:pic>
      <p:sp>
        <p:nvSpPr>
          <p:cNvPr id="5" name="ZoneTexte 4"/>
          <p:cNvSpPr txBox="1"/>
          <p:nvPr/>
        </p:nvSpPr>
        <p:spPr>
          <a:xfrm>
            <a:off x="7315200" y="6008976"/>
            <a:ext cx="4406334" cy="369332"/>
          </a:xfrm>
          <a:prstGeom prst="rect">
            <a:avLst/>
          </a:prstGeom>
          <a:solidFill>
            <a:srgbClr val="580000"/>
          </a:solidFill>
        </p:spPr>
        <p:txBody>
          <a:bodyPr wrap="none" rtlCol="0">
            <a:spAutoFit/>
          </a:bodyPr>
          <a:lstStyle/>
          <a:p>
            <a:r>
              <a:rPr lang="fr-FR" dirty="0" err="1">
                <a:solidFill>
                  <a:schemeClr val="bg1"/>
                </a:solidFill>
              </a:rPr>
              <a:t>Lacherade</a:t>
            </a:r>
            <a:r>
              <a:rPr lang="fr-FR" dirty="0">
                <a:solidFill>
                  <a:schemeClr val="bg1"/>
                </a:solidFill>
              </a:rPr>
              <a:t> JC et al; AJRCCM 2010;182:910-17</a:t>
            </a:r>
          </a:p>
        </p:txBody>
      </p:sp>
      <p:pic>
        <p:nvPicPr>
          <p:cNvPr id="6" name="Image 5">
            <a:extLst>
              <a:ext uri="{FF2B5EF4-FFF2-40B4-BE49-F238E27FC236}">
                <a16:creationId xmlns:a16="http://schemas.microsoft.com/office/drawing/2014/main" xmlns="" id="{981BF7B4-BBCC-40CC-8C14-2D0DC7CDDAFF}"/>
              </a:ext>
            </a:extLst>
          </p:cNvPr>
          <p:cNvPicPr>
            <a:picLocks noChangeAspect="1"/>
          </p:cNvPicPr>
          <p:nvPr/>
        </p:nvPicPr>
        <p:blipFill>
          <a:blip r:embed="rId3" cstate="print"/>
          <a:stretch>
            <a:fillRect/>
          </a:stretch>
        </p:blipFill>
        <p:spPr>
          <a:xfrm>
            <a:off x="9482549" y="1797422"/>
            <a:ext cx="2197035" cy="2183176"/>
          </a:xfrm>
          <a:prstGeom prst="rect">
            <a:avLst/>
          </a:prstGeom>
        </p:spPr>
      </p:pic>
      <p:cxnSp>
        <p:nvCxnSpPr>
          <p:cNvPr id="7" name="Connecteur droit avec flèche 6">
            <a:extLst>
              <a:ext uri="{FF2B5EF4-FFF2-40B4-BE49-F238E27FC236}">
                <a16:creationId xmlns:a16="http://schemas.microsoft.com/office/drawing/2014/main" xmlns="" id="{BF75FF21-CBEE-4DF6-847B-925AE48C40A4}"/>
              </a:ext>
            </a:extLst>
          </p:cNvPr>
          <p:cNvCxnSpPr/>
          <p:nvPr/>
        </p:nvCxnSpPr>
        <p:spPr>
          <a:xfrm flipH="1">
            <a:off x="4992414" y="2811611"/>
            <a:ext cx="4277710" cy="41506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5585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FE439911-EE78-4F02-8EFB-0299156AF29C}"/>
              </a:ext>
            </a:extLst>
          </p:cNvPr>
          <p:cNvPicPr>
            <a:picLocks noChangeAspect="1"/>
          </p:cNvPicPr>
          <p:nvPr/>
        </p:nvPicPr>
        <p:blipFill>
          <a:blip r:embed="rId2" cstate="print"/>
          <a:stretch>
            <a:fillRect/>
          </a:stretch>
        </p:blipFill>
        <p:spPr>
          <a:xfrm>
            <a:off x="0" y="163629"/>
            <a:ext cx="11819823" cy="6694371"/>
          </a:xfrm>
          <a:prstGeom prst="rect">
            <a:avLst/>
          </a:prstGeom>
        </p:spPr>
      </p:pic>
    </p:spTree>
    <p:extLst>
      <p:ext uri="{BB962C8B-B14F-4D97-AF65-F5344CB8AC3E}">
        <p14:creationId xmlns:p14="http://schemas.microsoft.com/office/powerpoint/2010/main" xmlns="" val="40791258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9436" y="459254"/>
            <a:ext cx="11353800" cy="1006475"/>
          </a:xfrm>
          <a:solidFill>
            <a:schemeClr val="tx1"/>
          </a:solidFill>
        </p:spPr>
        <p:txBody>
          <a:bodyPr/>
          <a:lstStyle/>
          <a:p>
            <a:r>
              <a:rPr lang="fr-FR" dirty="0">
                <a:solidFill>
                  <a:schemeClr val="bg1"/>
                </a:solidFill>
              </a:rPr>
              <a:t>Rôle de la Position dans la prévention des PAVM</a:t>
            </a:r>
          </a:p>
        </p:txBody>
      </p:sp>
      <p:pic>
        <p:nvPicPr>
          <p:cNvPr id="4" name="Image 3"/>
          <p:cNvPicPr>
            <a:picLocks noChangeAspect="1"/>
          </p:cNvPicPr>
          <p:nvPr/>
        </p:nvPicPr>
        <p:blipFill>
          <a:blip r:embed="rId2" cstate="print"/>
          <a:stretch>
            <a:fillRect/>
          </a:stretch>
        </p:blipFill>
        <p:spPr>
          <a:xfrm>
            <a:off x="838200" y="1690688"/>
            <a:ext cx="9024669" cy="4666330"/>
          </a:xfrm>
          <a:prstGeom prst="rect">
            <a:avLst/>
          </a:prstGeom>
        </p:spPr>
      </p:pic>
      <p:sp>
        <p:nvSpPr>
          <p:cNvPr id="5" name="Rectangle 4"/>
          <p:cNvSpPr/>
          <p:nvPr/>
        </p:nvSpPr>
        <p:spPr>
          <a:xfrm>
            <a:off x="8957064" y="5987686"/>
            <a:ext cx="2876172" cy="369332"/>
          </a:xfrm>
          <a:prstGeom prst="rect">
            <a:avLst/>
          </a:prstGeom>
          <a:solidFill>
            <a:srgbClr val="800000"/>
          </a:solidFill>
        </p:spPr>
        <p:txBody>
          <a:bodyPr wrap="none">
            <a:spAutoFit/>
          </a:bodyPr>
          <a:lstStyle/>
          <a:p>
            <a:r>
              <a:rPr lang="en-US" dirty="0" err="1">
                <a:solidFill>
                  <a:schemeClr val="bg1"/>
                </a:solidFill>
              </a:rPr>
              <a:t>Drakulovic</a:t>
            </a:r>
            <a:r>
              <a:rPr lang="en-US" dirty="0">
                <a:solidFill>
                  <a:schemeClr val="bg1"/>
                </a:solidFill>
              </a:rPr>
              <a:t> et al. Lancet 1999</a:t>
            </a:r>
            <a:endParaRPr lang="fr-FR" dirty="0">
              <a:solidFill>
                <a:schemeClr val="bg1"/>
              </a:solidFill>
            </a:endParaRPr>
          </a:p>
        </p:txBody>
      </p:sp>
      <p:sp>
        <p:nvSpPr>
          <p:cNvPr id="6" name="ZoneTexte 5"/>
          <p:cNvSpPr txBox="1"/>
          <p:nvPr/>
        </p:nvSpPr>
        <p:spPr>
          <a:xfrm>
            <a:off x="7651376" y="1963271"/>
            <a:ext cx="2260234" cy="369332"/>
          </a:xfrm>
          <a:prstGeom prst="rect">
            <a:avLst/>
          </a:prstGeom>
          <a:noFill/>
        </p:spPr>
        <p:txBody>
          <a:bodyPr wrap="none" rtlCol="0">
            <a:spAutoFit/>
          </a:bodyPr>
          <a:lstStyle/>
          <a:p>
            <a:r>
              <a:rPr lang="fr-FR" b="1" u="sng" dirty="0"/>
              <a:t>Semi </a:t>
            </a:r>
            <a:r>
              <a:rPr lang="fr-FR" b="1" u="sng" dirty="0" err="1"/>
              <a:t>recumbent</a:t>
            </a:r>
            <a:r>
              <a:rPr lang="fr-FR" b="1" u="sng" dirty="0"/>
              <a:t> = 45°</a:t>
            </a:r>
          </a:p>
        </p:txBody>
      </p:sp>
      <p:sp>
        <p:nvSpPr>
          <p:cNvPr id="7" name="ZoneTexte 6">
            <a:extLst>
              <a:ext uri="{FF2B5EF4-FFF2-40B4-BE49-F238E27FC236}">
                <a16:creationId xmlns:a16="http://schemas.microsoft.com/office/drawing/2014/main" xmlns="" id="{E157291D-9AEA-4955-9429-AC0BCC30AA7C}"/>
              </a:ext>
            </a:extLst>
          </p:cNvPr>
          <p:cNvSpPr txBox="1"/>
          <p:nvPr/>
        </p:nvSpPr>
        <p:spPr>
          <a:xfrm>
            <a:off x="838200" y="6357018"/>
            <a:ext cx="6094602" cy="369332"/>
          </a:xfrm>
          <a:prstGeom prst="rect">
            <a:avLst/>
          </a:prstGeom>
          <a:noFill/>
        </p:spPr>
        <p:txBody>
          <a:bodyPr wrap="square">
            <a:spAutoFit/>
          </a:bodyPr>
          <a:lstStyle/>
          <a:p>
            <a:r>
              <a:rPr lang="fr-FR" dirty="0"/>
              <a:t>50 % de PAVM si alimentation entérale + décubitus dorsal</a:t>
            </a:r>
          </a:p>
        </p:txBody>
      </p:sp>
      <p:sp>
        <p:nvSpPr>
          <p:cNvPr id="3" name="ZoneTexte 2"/>
          <p:cNvSpPr txBox="1"/>
          <p:nvPr/>
        </p:nvSpPr>
        <p:spPr>
          <a:xfrm>
            <a:off x="9004500" y="5249022"/>
            <a:ext cx="2781300" cy="369332"/>
          </a:xfrm>
          <a:prstGeom prst="rect">
            <a:avLst/>
          </a:prstGeom>
          <a:noFill/>
        </p:spPr>
        <p:txBody>
          <a:bodyPr wrap="square" rtlCol="0">
            <a:spAutoFit/>
          </a:bodyPr>
          <a:lstStyle/>
          <a:p>
            <a:r>
              <a:rPr lang="fr-FR" dirty="0"/>
              <a:t>Difficile à faire en pratique</a:t>
            </a:r>
          </a:p>
        </p:txBody>
      </p:sp>
    </p:spTree>
    <p:extLst>
      <p:ext uri="{BB962C8B-B14F-4D97-AF65-F5344CB8AC3E}">
        <p14:creationId xmlns:p14="http://schemas.microsoft.com/office/powerpoint/2010/main" xmlns="" val="148621506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556916130"/>
              </p:ext>
            </p:extLst>
          </p:nvPr>
        </p:nvGraphicFramePr>
        <p:xfrm>
          <a:off x="824753" y="1532965"/>
          <a:ext cx="10515600" cy="452923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tblGrid>
              <a:tr h="785048">
                <a:tc gridSpan="2">
                  <a:txBody>
                    <a:bodyPr/>
                    <a:lstStyle/>
                    <a:p>
                      <a:pPr algn="ctr"/>
                      <a:r>
                        <a:rPr lang="fr-FR" sz="2800" dirty="0"/>
                        <a:t>Lutte contre contamination des dispositifs</a:t>
                      </a:r>
                      <a:r>
                        <a:rPr lang="fr-FR" sz="2800" baseline="0" dirty="0"/>
                        <a:t> respiratoires</a:t>
                      </a:r>
                      <a:endParaRPr lang="fr-FR" sz="2800" dirty="0"/>
                    </a:p>
                  </a:txBody>
                  <a:tcPr/>
                </a:tc>
                <a:tc hMerge="1">
                  <a:txBody>
                    <a:bodyPr/>
                    <a:lstStyle/>
                    <a:p>
                      <a:endParaRPr lang="fr-FR" dirty="0"/>
                    </a:p>
                  </a:txBody>
                  <a:tcPr/>
                </a:tc>
                <a:extLst>
                  <a:ext uri="{0D108BD9-81ED-4DB2-BD59-A6C34878D82A}">
                    <a16:rowId xmlns:a16="http://schemas.microsoft.com/office/drawing/2014/main" xmlns="" val="10000"/>
                  </a:ext>
                </a:extLst>
              </a:tr>
              <a:tr h="1823942">
                <a:tc>
                  <a:txBody>
                    <a:bodyPr/>
                    <a:lstStyle/>
                    <a:p>
                      <a:r>
                        <a:rPr lang="fr-FR" sz="2400" dirty="0"/>
                        <a:t>Equipements sécurisés</a:t>
                      </a:r>
                    </a:p>
                  </a:txBody>
                  <a:tcPr/>
                </a:tc>
                <a:tc>
                  <a:txBody>
                    <a:bodyPr/>
                    <a:lstStyle/>
                    <a:p>
                      <a:r>
                        <a:rPr lang="fr-FR" sz="2400" dirty="0"/>
                        <a:t>Endoscopes UU</a:t>
                      </a:r>
                    </a:p>
                    <a:p>
                      <a:r>
                        <a:rPr lang="fr-FR" sz="2400" baseline="0" dirty="0"/>
                        <a:t>Procédures pour aérosols UU</a:t>
                      </a:r>
                    </a:p>
                    <a:p>
                      <a:endParaRPr lang="fr-FR" sz="2400" baseline="0" dirty="0"/>
                    </a:p>
                  </a:txBody>
                  <a:tcPr/>
                </a:tc>
                <a:extLst>
                  <a:ext uri="{0D108BD9-81ED-4DB2-BD59-A6C34878D82A}">
                    <a16:rowId xmlns:a16="http://schemas.microsoft.com/office/drawing/2014/main" xmlns="" val="10001"/>
                  </a:ext>
                </a:extLst>
              </a:tr>
              <a:tr h="1481953">
                <a:tc>
                  <a:txBody>
                    <a:bodyPr/>
                    <a:lstStyle/>
                    <a:p>
                      <a:r>
                        <a:rPr lang="fr-FR" sz="2400" dirty="0"/>
                        <a:t>Réduire contamination des circuits</a:t>
                      </a:r>
                    </a:p>
                  </a:txBody>
                  <a:tcPr/>
                </a:tc>
                <a:tc>
                  <a:txBody>
                    <a:bodyPr/>
                    <a:lstStyle/>
                    <a:p>
                      <a:r>
                        <a:rPr lang="fr-FR" sz="2400" dirty="0"/>
                        <a:t>HME</a:t>
                      </a:r>
                    </a:p>
                    <a:p>
                      <a:r>
                        <a:rPr lang="fr-FR" sz="2400" dirty="0"/>
                        <a:t>Drainage eau</a:t>
                      </a:r>
                      <a:r>
                        <a:rPr lang="fr-FR" sz="2400" baseline="0" dirty="0"/>
                        <a:t> de condensation</a:t>
                      </a:r>
                      <a:endParaRPr lang="fr-FR" sz="2400" dirty="0"/>
                    </a:p>
                    <a:p>
                      <a:r>
                        <a:rPr lang="fr-FR" sz="2400" dirty="0"/>
                        <a:t>Eau</a:t>
                      </a:r>
                      <a:r>
                        <a:rPr lang="fr-FR" sz="2400" baseline="0" dirty="0"/>
                        <a:t> stérile dans HC</a:t>
                      </a:r>
                      <a:endParaRPr lang="fr-FR" sz="2400" dirty="0"/>
                    </a:p>
                    <a:p>
                      <a:r>
                        <a:rPr lang="fr-FR" sz="2400" dirty="0"/>
                        <a:t>Aspirations</a:t>
                      </a:r>
                      <a:r>
                        <a:rPr lang="fr-FR" sz="2400" baseline="0" dirty="0"/>
                        <a:t> trachéales aseptiques</a:t>
                      </a:r>
                    </a:p>
                    <a:p>
                      <a:r>
                        <a:rPr lang="fr-FR" sz="2400" baseline="0" dirty="0"/>
                        <a:t>Aspirations protégées</a:t>
                      </a:r>
                      <a:endParaRPr lang="fr-FR" sz="2400" dirty="0"/>
                    </a:p>
                  </a:txBody>
                  <a:tcPr/>
                </a:tc>
                <a:extLst>
                  <a:ext uri="{0D108BD9-81ED-4DB2-BD59-A6C34878D82A}">
                    <a16:rowId xmlns:a16="http://schemas.microsoft.com/office/drawing/2014/main" xmlns="" val="10002"/>
                  </a:ext>
                </a:extLst>
              </a:tr>
            </a:tbl>
          </a:graphicData>
        </a:graphic>
      </p:graphicFrame>
      <p:sp>
        <p:nvSpPr>
          <p:cNvPr id="6" name="Titre 1">
            <a:extLst>
              <a:ext uri="{FF2B5EF4-FFF2-40B4-BE49-F238E27FC236}">
                <a16:creationId xmlns:a16="http://schemas.microsoft.com/office/drawing/2014/main" xmlns="" id="{327EDBF9-170A-4725-B591-DDBAD89BAE2B}"/>
              </a:ext>
            </a:extLst>
          </p:cNvPr>
          <p:cNvSpPr txBox="1">
            <a:spLocks/>
          </p:cNvSpPr>
          <p:nvPr/>
        </p:nvSpPr>
        <p:spPr>
          <a:xfrm>
            <a:off x="1078029" y="225367"/>
            <a:ext cx="9716845" cy="1140876"/>
          </a:xfrm>
          <a:prstGeom prst="rect">
            <a:avLst/>
          </a:prstGeom>
          <a:solidFill>
            <a:schemeClr val="tx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dirty="0">
                <a:solidFill>
                  <a:schemeClr val="bg1"/>
                </a:solidFill>
              </a:rPr>
              <a:t>Comment Limiter le risque de PAVM</a:t>
            </a:r>
            <a:br>
              <a:rPr lang="fr-FR" sz="3600" dirty="0">
                <a:solidFill>
                  <a:schemeClr val="bg1"/>
                </a:solidFill>
              </a:rPr>
            </a:br>
            <a:r>
              <a:rPr lang="fr-FR" sz="3600" dirty="0">
                <a:solidFill>
                  <a:schemeClr val="bg1"/>
                </a:solidFill>
              </a:rPr>
              <a:t>Mesures de Prévention des PAVM (2)</a:t>
            </a:r>
          </a:p>
        </p:txBody>
      </p:sp>
    </p:spTree>
    <p:extLst>
      <p:ext uri="{BB962C8B-B14F-4D97-AF65-F5344CB8AC3E}">
        <p14:creationId xmlns:p14="http://schemas.microsoft.com/office/powerpoint/2010/main" xmlns="" val="251338072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a:spLocks noGrp="1"/>
          </p:cNvSpPr>
          <p:nvPr>
            <p:ph type="title"/>
          </p:nvPr>
        </p:nvSpPr>
        <p:spPr>
          <a:xfrm>
            <a:off x="1995997" y="482180"/>
            <a:ext cx="8640628" cy="791322"/>
          </a:xfrm>
          <a:solidFill>
            <a:schemeClr val="tx1"/>
          </a:solidFill>
        </p:spPr>
        <p:txBody>
          <a:bodyPr/>
          <a:lstStyle/>
          <a:p>
            <a:r>
              <a:rPr lang="fr-FR" dirty="0">
                <a:solidFill>
                  <a:schemeClr val="bg1"/>
                </a:solidFill>
              </a:rPr>
              <a:t>Aspiration Trachéale en Réanimation</a:t>
            </a:r>
          </a:p>
        </p:txBody>
      </p:sp>
      <p:pic>
        <p:nvPicPr>
          <p:cNvPr id="2" name="Image 1"/>
          <p:cNvPicPr>
            <a:picLocks noChangeAspect="1"/>
          </p:cNvPicPr>
          <p:nvPr/>
        </p:nvPicPr>
        <p:blipFill>
          <a:blip r:embed="rId2" cstate="print"/>
          <a:stretch>
            <a:fillRect/>
          </a:stretch>
        </p:blipFill>
        <p:spPr>
          <a:xfrm>
            <a:off x="420311" y="1839725"/>
            <a:ext cx="5800440" cy="3969403"/>
          </a:xfrm>
          <a:prstGeom prst="rect">
            <a:avLst/>
          </a:prstGeom>
        </p:spPr>
      </p:pic>
      <p:pic>
        <p:nvPicPr>
          <p:cNvPr id="3" name="Image 2"/>
          <p:cNvPicPr>
            <a:picLocks noChangeAspect="1"/>
          </p:cNvPicPr>
          <p:nvPr/>
        </p:nvPicPr>
        <p:blipFill>
          <a:blip r:embed="rId3" cstate="print"/>
          <a:stretch>
            <a:fillRect/>
          </a:stretch>
        </p:blipFill>
        <p:spPr>
          <a:xfrm>
            <a:off x="6654562" y="1839725"/>
            <a:ext cx="5205744" cy="3969403"/>
          </a:xfrm>
          <a:prstGeom prst="rect">
            <a:avLst/>
          </a:prstGeom>
        </p:spPr>
      </p:pic>
      <p:sp>
        <p:nvSpPr>
          <p:cNvPr id="8" name="ZoneTexte 7"/>
          <p:cNvSpPr txBox="1"/>
          <p:nvPr/>
        </p:nvSpPr>
        <p:spPr>
          <a:xfrm>
            <a:off x="1721224" y="6006019"/>
            <a:ext cx="2970429" cy="369332"/>
          </a:xfrm>
          <a:prstGeom prst="rect">
            <a:avLst/>
          </a:prstGeom>
          <a:noFill/>
        </p:spPr>
        <p:txBody>
          <a:bodyPr wrap="none" rtlCol="0">
            <a:spAutoFit/>
          </a:bodyPr>
          <a:lstStyle/>
          <a:p>
            <a:r>
              <a:rPr lang="fr-FR" dirty="0"/>
              <a:t>Sondes d’aspiration en ouvert</a:t>
            </a:r>
          </a:p>
        </p:txBody>
      </p:sp>
      <p:sp>
        <p:nvSpPr>
          <p:cNvPr id="9" name="ZoneTexte 8"/>
          <p:cNvSpPr txBox="1"/>
          <p:nvPr/>
        </p:nvSpPr>
        <p:spPr>
          <a:xfrm>
            <a:off x="7978589" y="6006019"/>
            <a:ext cx="3531993" cy="646331"/>
          </a:xfrm>
          <a:prstGeom prst="rect">
            <a:avLst/>
          </a:prstGeom>
          <a:noFill/>
        </p:spPr>
        <p:txBody>
          <a:bodyPr wrap="none" rtlCol="0">
            <a:spAutoFit/>
          </a:bodyPr>
          <a:lstStyle/>
          <a:p>
            <a:pPr algn="ctr"/>
            <a:r>
              <a:rPr lang="fr-FR" dirty="0"/>
              <a:t>Sondes d’aspiration en système clos</a:t>
            </a:r>
          </a:p>
          <a:p>
            <a:pPr algn="ctr"/>
            <a:r>
              <a:rPr lang="fr-FR" dirty="0"/>
              <a:t>(Aspiration protégée)</a:t>
            </a:r>
          </a:p>
        </p:txBody>
      </p:sp>
    </p:spTree>
    <p:extLst>
      <p:ext uri="{BB962C8B-B14F-4D97-AF65-F5344CB8AC3E}">
        <p14:creationId xmlns:p14="http://schemas.microsoft.com/office/powerpoint/2010/main" xmlns="" val="277676997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nSpc>
                <a:spcPct val="150000"/>
              </a:lnSpc>
            </a:pPr>
            <a:r>
              <a:rPr lang="fr-FR" dirty="0"/>
              <a:t>Permet d’aspirer le patient </a:t>
            </a:r>
            <a:r>
              <a:rPr lang="fr-FR" b="1" u="sng" dirty="0"/>
              <a:t>sans déconnecter le respirateur</a:t>
            </a:r>
            <a:endParaRPr lang="fr-FR" dirty="0"/>
          </a:p>
          <a:p>
            <a:pPr>
              <a:lnSpc>
                <a:spcPct val="150000"/>
              </a:lnSpc>
            </a:pPr>
            <a:r>
              <a:rPr lang="fr-FR" dirty="0"/>
              <a:t>Port de gants stériles non nécessaire</a:t>
            </a:r>
          </a:p>
          <a:p>
            <a:pPr>
              <a:lnSpc>
                <a:spcPct val="150000"/>
              </a:lnSpc>
            </a:pPr>
            <a:r>
              <a:rPr lang="fr-FR" dirty="0"/>
              <a:t>Diminution désaturations lors des aspirations trachéales</a:t>
            </a:r>
          </a:p>
          <a:p>
            <a:pPr>
              <a:lnSpc>
                <a:spcPct val="150000"/>
              </a:lnSpc>
            </a:pPr>
            <a:r>
              <a:rPr lang="fr-FR" dirty="0"/>
              <a:t>Diminution aérosolisation des bactéries et virus</a:t>
            </a:r>
          </a:p>
          <a:p>
            <a:pPr>
              <a:lnSpc>
                <a:spcPct val="150000"/>
              </a:lnSpc>
            </a:pPr>
            <a:r>
              <a:rPr lang="fr-FR" dirty="0"/>
              <a:t>Diminution risques d’infections croisées ?</a:t>
            </a:r>
          </a:p>
        </p:txBody>
      </p:sp>
      <p:sp>
        <p:nvSpPr>
          <p:cNvPr id="4" name="Titre 1"/>
          <p:cNvSpPr>
            <a:spLocks noGrp="1"/>
          </p:cNvSpPr>
          <p:nvPr>
            <p:ph type="title"/>
          </p:nvPr>
        </p:nvSpPr>
        <p:spPr>
          <a:xfrm>
            <a:off x="997998" y="603203"/>
            <a:ext cx="10196003" cy="791322"/>
          </a:xfrm>
          <a:solidFill>
            <a:schemeClr val="tx1"/>
          </a:solidFill>
        </p:spPr>
        <p:txBody>
          <a:bodyPr>
            <a:normAutofit fontScale="90000"/>
          </a:bodyPr>
          <a:lstStyle/>
          <a:p>
            <a:pPr algn="ctr"/>
            <a:r>
              <a:rPr lang="fr-FR" dirty="0">
                <a:solidFill>
                  <a:schemeClr val="bg1"/>
                </a:solidFill>
              </a:rPr>
              <a:t>Aspiration Trachéale Protégée en Réanimation</a:t>
            </a:r>
          </a:p>
        </p:txBody>
      </p:sp>
      <p:pic>
        <p:nvPicPr>
          <p:cNvPr id="5" name="Image 4"/>
          <p:cNvPicPr>
            <a:picLocks noChangeAspect="1"/>
          </p:cNvPicPr>
          <p:nvPr/>
        </p:nvPicPr>
        <p:blipFill>
          <a:blip r:embed="rId2" cstate="print"/>
          <a:stretch>
            <a:fillRect/>
          </a:stretch>
        </p:blipFill>
        <p:spPr>
          <a:xfrm>
            <a:off x="8535220" y="4149887"/>
            <a:ext cx="3204063" cy="2395704"/>
          </a:xfrm>
          <a:prstGeom prst="rect">
            <a:avLst/>
          </a:prstGeom>
        </p:spPr>
      </p:pic>
    </p:spTree>
    <p:extLst>
      <p:ext uri="{BB962C8B-B14F-4D97-AF65-F5344CB8AC3E}">
        <p14:creationId xmlns:p14="http://schemas.microsoft.com/office/powerpoint/2010/main" xmlns="" val="410197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85764" y="553384"/>
            <a:ext cx="3316941" cy="804769"/>
          </a:xfrm>
          <a:solidFill>
            <a:schemeClr val="tx1"/>
          </a:solidFill>
        </p:spPr>
        <p:txBody>
          <a:bodyPr/>
          <a:lstStyle/>
          <a:p>
            <a:r>
              <a:rPr lang="fr-FR" dirty="0">
                <a:solidFill>
                  <a:schemeClr val="bg1"/>
                </a:solidFill>
              </a:rPr>
              <a:t>Système clos</a:t>
            </a:r>
          </a:p>
        </p:txBody>
      </p:sp>
      <p:pic>
        <p:nvPicPr>
          <p:cNvPr id="4" name="Image 3"/>
          <p:cNvPicPr>
            <a:picLocks noChangeAspect="1"/>
          </p:cNvPicPr>
          <p:nvPr/>
        </p:nvPicPr>
        <p:blipFill>
          <a:blip r:embed="rId2" cstate="print"/>
          <a:stretch>
            <a:fillRect/>
          </a:stretch>
        </p:blipFill>
        <p:spPr>
          <a:xfrm>
            <a:off x="7223753" y="2164976"/>
            <a:ext cx="4277822" cy="3262270"/>
          </a:xfrm>
          <a:prstGeom prst="rect">
            <a:avLst/>
          </a:prstGeom>
        </p:spPr>
      </p:pic>
      <p:pic>
        <p:nvPicPr>
          <p:cNvPr id="5" name="Image 4"/>
          <p:cNvPicPr>
            <a:picLocks noChangeAspect="1"/>
          </p:cNvPicPr>
          <p:nvPr/>
        </p:nvPicPr>
        <p:blipFill>
          <a:blip r:embed="rId3" cstate="print"/>
          <a:stretch>
            <a:fillRect/>
          </a:stretch>
        </p:blipFill>
        <p:spPr>
          <a:xfrm>
            <a:off x="141207" y="1452282"/>
            <a:ext cx="6757134" cy="5189031"/>
          </a:xfrm>
          <a:prstGeom prst="rect">
            <a:avLst/>
          </a:prstGeom>
        </p:spPr>
      </p:pic>
      <p:sp>
        <p:nvSpPr>
          <p:cNvPr id="6" name="ZoneTexte 5"/>
          <p:cNvSpPr txBox="1"/>
          <p:nvPr/>
        </p:nvSpPr>
        <p:spPr>
          <a:xfrm>
            <a:off x="8915400" y="6234069"/>
            <a:ext cx="2175083" cy="369332"/>
          </a:xfrm>
          <a:prstGeom prst="rect">
            <a:avLst/>
          </a:prstGeom>
          <a:solidFill>
            <a:srgbClr val="A50021"/>
          </a:solidFill>
        </p:spPr>
        <p:txBody>
          <a:bodyPr wrap="none" rtlCol="0">
            <a:spAutoFit/>
          </a:bodyPr>
          <a:lstStyle/>
          <a:p>
            <a:r>
              <a:rPr lang="fr-FR" dirty="0" err="1">
                <a:solidFill>
                  <a:schemeClr val="bg1"/>
                </a:solidFill>
              </a:rPr>
              <a:t>Métanalyse</a:t>
            </a:r>
            <a:r>
              <a:rPr lang="fr-FR" dirty="0">
                <a:solidFill>
                  <a:schemeClr val="bg1"/>
                </a:solidFill>
              </a:rPr>
              <a:t> BJA 2008</a:t>
            </a:r>
          </a:p>
        </p:txBody>
      </p:sp>
    </p:spTree>
    <p:extLst>
      <p:ext uri="{BB962C8B-B14F-4D97-AF65-F5344CB8AC3E}">
        <p14:creationId xmlns:p14="http://schemas.microsoft.com/office/powerpoint/2010/main" xmlns="" val="24981809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31219" y="526932"/>
            <a:ext cx="8486775" cy="987425"/>
          </a:xfrm>
          <a:solidFill>
            <a:schemeClr val="tx1"/>
          </a:solidFill>
        </p:spPr>
        <p:txBody>
          <a:bodyPr/>
          <a:lstStyle/>
          <a:p>
            <a:r>
              <a:rPr lang="fr-FR" dirty="0">
                <a:solidFill>
                  <a:schemeClr val="bg1"/>
                </a:solidFill>
              </a:rPr>
              <a:t>Ballonnet des sondes d’intubation</a:t>
            </a:r>
          </a:p>
        </p:txBody>
      </p:sp>
      <p:pic>
        <p:nvPicPr>
          <p:cNvPr id="4" name="Image 3"/>
          <p:cNvPicPr>
            <a:picLocks noChangeAspect="1"/>
          </p:cNvPicPr>
          <p:nvPr/>
        </p:nvPicPr>
        <p:blipFill>
          <a:blip r:embed="rId2" cstate="print"/>
          <a:stretch>
            <a:fillRect/>
          </a:stretch>
        </p:blipFill>
        <p:spPr>
          <a:xfrm>
            <a:off x="4420874" y="2262814"/>
            <a:ext cx="6760201" cy="3932572"/>
          </a:xfrm>
          <a:prstGeom prst="rect">
            <a:avLst/>
          </a:prstGeom>
        </p:spPr>
      </p:pic>
      <p:pic>
        <p:nvPicPr>
          <p:cNvPr id="5" name="Image 4"/>
          <p:cNvPicPr>
            <a:picLocks noChangeAspect="1"/>
          </p:cNvPicPr>
          <p:nvPr/>
        </p:nvPicPr>
        <p:blipFill>
          <a:blip r:embed="rId3" cstate="print"/>
          <a:stretch>
            <a:fillRect/>
          </a:stretch>
        </p:blipFill>
        <p:spPr>
          <a:xfrm>
            <a:off x="6180696" y="1514357"/>
            <a:ext cx="3659658" cy="748457"/>
          </a:xfrm>
          <a:prstGeom prst="rect">
            <a:avLst/>
          </a:prstGeom>
        </p:spPr>
      </p:pic>
      <p:sp>
        <p:nvSpPr>
          <p:cNvPr id="6" name="ZoneTexte 5"/>
          <p:cNvSpPr txBox="1"/>
          <p:nvPr/>
        </p:nvSpPr>
        <p:spPr>
          <a:xfrm>
            <a:off x="6991350" y="6195386"/>
            <a:ext cx="4257576" cy="369332"/>
          </a:xfrm>
          <a:prstGeom prst="rect">
            <a:avLst/>
          </a:prstGeom>
          <a:solidFill>
            <a:srgbClr val="580000"/>
          </a:solidFill>
        </p:spPr>
        <p:txBody>
          <a:bodyPr wrap="none" rtlCol="0">
            <a:spAutoFit/>
          </a:bodyPr>
          <a:lstStyle/>
          <a:p>
            <a:r>
              <a:rPr lang="fr-FR" dirty="0" err="1">
                <a:solidFill>
                  <a:schemeClr val="bg1"/>
                </a:solidFill>
              </a:rPr>
              <a:t>Lorente</a:t>
            </a:r>
            <a:r>
              <a:rPr lang="fr-FR" dirty="0">
                <a:solidFill>
                  <a:schemeClr val="bg1"/>
                </a:solidFill>
              </a:rPr>
              <a:t> et al. AJRCCM 2007;176:1079-1083</a:t>
            </a:r>
          </a:p>
        </p:txBody>
      </p:sp>
      <p:sp>
        <p:nvSpPr>
          <p:cNvPr id="7" name="ZoneTexte 6"/>
          <p:cNvSpPr txBox="1"/>
          <p:nvPr/>
        </p:nvSpPr>
        <p:spPr>
          <a:xfrm>
            <a:off x="95250" y="5559090"/>
            <a:ext cx="5961312" cy="923330"/>
          </a:xfrm>
          <a:prstGeom prst="rect">
            <a:avLst/>
          </a:prstGeom>
          <a:noFill/>
        </p:spPr>
        <p:txBody>
          <a:bodyPr wrap="none" rtlCol="0">
            <a:spAutoFit/>
          </a:bodyPr>
          <a:lstStyle/>
          <a:p>
            <a:r>
              <a:rPr lang="fr-FR" dirty="0"/>
              <a:t>ETT C = Conventionnel</a:t>
            </a:r>
          </a:p>
          <a:p>
            <a:endParaRPr lang="fr-FR" dirty="0"/>
          </a:p>
          <a:p>
            <a:r>
              <a:rPr lang="fr-FR" dirty="0"/>
              <a:t>ETT PUC – SSD = Ballonnet Polyuréthane + Aspi sous glottique</a:t>
            </a:r>
          </a:p>
        </p:txBody>
      </p:sp>
    </p:spTree>
    <p:extLst>
      <p:ext uri="{BB962C8B-B14F-4D97-AF65-F5344CB8AC3E}">
        <p14:creationId xmlns:p14="http://schemas.microsoft.com/office/powerpoint/2010/main" xmlns="" val="306917962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53119" y="203200"/>
            <a:ext cx="10515600" cy="1006475"/>
          </a:xfrm>
          <a:solidFill>
            <a:schemeClr val="tx1"/>
          </a:solidFill>
        </p:spPr>
        <p:txBody>
          <a:bodyPr/>
          <a:lstStyle/>
          <a:p>
            <a:r>
              <a:rPr lang="fr-FR" dirty="0">
                <a:solidFill>
                  <a:schemeClr val="bg1"/>
                </a:solidFill>
              </a:rPr>
              <a:t>Associations de mesures pour prévenir PAVM</a:t>
            </a:r>
          </a:p>
        </p:txBody>
      </p:sp>
      <p:pic>
        <p:nvPicPr>
          <p:cNvPr id="5" name="Image 4"/>
          <p:cNvPicPr>
            <a:picLocks noChangeAspect="1"/>
          </p:cNvPicPr>
          <p:nvPr/>
        </p:nvPicPr>
        <p:blipFill>
          <a:blip r:embed="rId2" cstate="print"/>
          <a:stretch>
            <a:fillRect/>
          </a:stretch>
        </p:blipFill>
        <p:spPr>
          <a:xfrm>
            <a:off x="974615" y="1690688"/>
            <a:ext cx="4664186" cy="2662449"/>
          </a:xfrm>
          <a:prstGeom prst="rect">
            <a:avLst/>
          </a:prstGeom>
        </p:spPr>
      </p:pic>
      <p:pic>
        <p:nvPicPr>
          <p:cNvPr id="6" name="Image 5"/>
          <p:cNvPicPr>
            <a:picLocks noChangeAspect="1"/>
          </p:cNvPicPr>
          <p:nvPr/>
        </p:nvPicPr>
        <p:blipFill>
          <a:blip r:embed="rId3" cstate="print"/>
          <a:stretch>
            <a:fillRect/>
          </a:stretch>
        </p:blipFill>
        <p:spPr>
          <a:xfrm>
            <a:off x="7459692" y="2085975"/>
            <a:ext cx="3709027" cy="2445868"/>
          </a:xfrm>
          <a:prstGeom prst="rect">
            <a:avLst/>
          </a:prstGeom>
        </p:spPr>
      </p:pic>
      <p:pic>
        <p:nvPicPr>
          <p:cNvPr id="7" name="Image 6"/>
          <p:cNvPicPr>
            <a:picLocks noChangeAspect="1"/>
          </p:cNvPicPr>
          <p:nvPr/>
        </p:nvPicPr>
        <p:blipFill>
          <a:blip r:embed="rId4" cstate="print"/>
          <a:stretch>
            <a:fillRect/>
          </a:stretch>
        </p:blipFill>
        <p:spPr>
          <a:xfrm>
            <a:off x="1306371" y="4353137"/>
            <a:ext cx="3412307" cy="2217075"/>
          </a:xfrm>
          <a:prstGeom prst="rect">
            <a:avLst/>
          </a:prstGeom>
        </p:spPr>
      </p:pic>
      <p:sp>
        <p:nvSpPr>
          <p:cNvPr id="8" name="ZoneTexte 7"/>
          <p:cNvSpPr txBox="1"/>
          <p:nvPr/>
        </p:nvSpPr>
        <p:spPr>
          <a:xfrm>
            <a:off x="7677150" y="5924550"/>
            <a:ext cx="4199035" cy="369332"/>
          </a:xfrm>
          <a:prstGeom prst="rect">
            <a:avLst/>
          </a:prstGeom>
          <a:solidFill>
            <a:srgbClr val="580000"/>
          </a:solidFill>
        </p:spPr>
        <p:txBody>
          <a:bodyPr wrap="none" rtlCol="0">
            <a:spAutoFit/>
          </a:bodyPr>
          <a:lstStyle/>
          <a:p>
            <a:r>
              <a:rPr lang="fr-FR" dirty="0" err="1">
                <a:solidFill>
                  <a:schemeClr val="bg1"/>
                </a:solidFill>
              </a:rPr>
              <a:t>Rello</a:t>
            </a:r>
            <a:r>
              <a:rPr lang="fr-FR" dirty="0">
                <a:solidFill>
                  <a:schemeClr val="bg1"/>
                </a:solidFill>
              </a:rPr>
              <a:t> J et al. </a:t>
            </a:r>
            <a:r>
              <a:rPr lang="fr-FR" dirty="0" err="1">
                <a:solidFill>
                  <a:schemeClr val="bg1"/>
                </a:solidFill>
              </a:rPr>
              <a:t>Infectious</a:t>
            </a:r>
            <a:r>
              <a:rPr lang="fr-FR" dirty="0">
                <a:solidFill>
                  <a:schemeClr val="bg1"/>
                </a:solidFill>
              </a:rPr>
              <a:t> </a:t>
            </a:r>
            <a:r>
              <a:rPr lang="fr-FR" dirty="0" err="1">
                <a:solidFill>
                  <a:schemeClr val="bg1"/>
                </a:solidFill>
              </a:rPr>
              <a:t>Disease</a:t>
            </a:r>
            <a:r>
              <a:rPr lang="fr-FR" dirty="0">
                <a:solidFill>
                  <a:schemeClr val="bg1"/>
                </a:solidFill>
              </a:rPr>
              <a:t> in CC 2007</a:t>
            </a:r>
          </a:p>
        </p:txBody>
      </p:sp>
    </p:spTree>
    <p:extLst>
      <p:ext uri="{BB962C8B-B14F-4D97-AF65-F5344CB8AC3E}">
        <p14:creationId xmlns:p14="http://schemas.microsoft.com/office/powerpoint/2010/main" xmlns="" val="125965732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(3)</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4240818166"/>
              </p:ext>
            </p:extLst>
          </p:nvPr>
        </p:nvGraphicFramePr>
        <p:xfrm>
          <a:off x="824753" y="1532965"/>
          <a:ext cx="10515600" cy="4090943"/>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xmlns="" val="20000"/>
                    </a:ext>
                  </a:extLst>
                </a:gridCol>
                <a:gridCol w="5257800">
                  <a:extLst>
                    <a:ext uri="{9D8B030D-6E8A-4147-A177-3AD203B41FA5}">
                      <a16:colId xmlns:a16="http://schemas.microsoft.com/office/drawing/2014/main" xmlns="" val="20001"/>
                    </a:ext>
                  </a:extLst>
                </a:gridCol>
              </a:tblGrid>
              <a:tr h="785048">
                <a:tc gridSpan="2">
                  <a:txBody>
                    <a:bodyPr/>
                    <a:lstStyle/>
                    <a:p>
                      <a:pPr algn="ctr"/>
                      <a:r>
                        <a:rPr lang="fr-FR" sz="2800" dirty="0"/>
                        <a:t>Lutte contre contamination eau</a:t>
                      </a:r>
                    </a:p>
                  </a:txBody>
                  <a:tcPr/>
                </a:tc>
                <a:tc hMerge="1">
                  <a:txBody>
                    <a:bodyPr/>
                    <a:lstStyle/>
                    <a:p>
                      <a:endParaRPr lang="fr-FR" dirty="0"/>
                    </a:p>
                  </a:txBody>
                  <a:tcPr/>
                </a:tc>
                <a:extLst>
                  <a:ext uri="{0D108BD9-81ED-4DB2-BD59-A6C34878D82A}">
                    <a16:rowId xmlns:a16="http://schemas.microsoft.com/office/drawing/2014/main" xmlns="" val="10000"/>
                  </a:ext>
                </a:extLst>
              </a:tr>
              <a:tr h="1823942">
                <a:tc>
                  <a:txBody>
                    <a:bodyPr/>
                    <a:lstStyle/>
                    <a:p>
                      <a:r>
                        <a:rPr lang="fr-FR" sz="2400" dirty="0"/>
                        <a:t>Surveillance de l’eau</a:t>
                      </a:r>
                    </a:p>
                  </a:txBody>
                  <a:tcPr/>
                </a:tc>
                <a:tc>
                  <a:txBody>
                    <a:bodyPr/>
                    <a:lstStyle/>
                    <a:p>
                      <a:r>
                        <a:rPr lang="fr-FR" sz="2400" dirty="0"/>
                        <a:t>Nettoyage</a:t>
                      </a:r>
                      <a:r>
                        <a:rPr lang="fr-FR" sz="2400" baseline="0" dirty="0"/>
                        <a:t> des équipements (ETO, Endoscopes)</a:t>
                      </a:r>
                    </a:p>
                    <a:p>
                      <a:r>
                        <a:rPr lang="fr-FR" sz="2400" baseline="0" dirty="0"/>
                        <a:t>Surveillance Légionnelles Eau</a:t>
                      </a:r>
                    </a:p>
                    <a:p>
                      <a:endParaRPr lang="fr-FR" sz="2400" baseline="0" dirty="0"/>
                    </a:p>
                  </a:txBody>
                  <a:tcPr/>
                </a:tc>
                <a:extLst>
                  <a:ext uri="{0D108BD9-81ED-4DB2-BD59-A6C34878D82A}">
                    <a16:rowId xmlns:a16="http://schemas.microsoft.com/office/drawing/2014/main" xmlns="" val="10001"/>
                  </a:ext>
                </a:extLst>
              </a:tr>
              <a:tr h="1481953">
                <a:tc>
                  <a:txBody>
                    <a:bodyPr/>
                    <a:lstStyle/>
                    <a:p>
                      <a:endParaRPr lang="fr-FR" sz="2400" dirty="0"/>
                    </a:p>
                  </a:txBody>
                  <a:tcPr/>
                </a:tc>
                <a:tc>
                  <a:txBody>
                    <a:bodyPr/>
                    <a:lstStyle/>
                    <a:p>
                      <a:r>
                        <a:rPr lang="fr-FR" sz="2400" dirty="0"/>
                        <a:t>Contrôles systématiques</a:t>
                      </a:r>
                    </a:p>
                    <a:p>
                      <a:r>
                        <a:rPr lang="fr-FR" sz="2400" dirty="0"/>
                        <a:t>Filtre pour eau</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65003296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03929" y="459254"/>
            <a:ext cx="7888941" cy="858557"/>
          </a:xfrm>
          <a:solidFill>
            <a:schemeClr val="tx1"/>
          </a:solidFill>
        </p:spPr>
        <p:txBody>
          <a:bodyPr>
            <a:normAutofit fontScale="90000"/>
          </a:bodyPr>
          <a:lstStyle/>
          <a:p>
            <a:r>
              <a:rPr lang="fr-FR" dirty="0">
                <a:solidFill>
                  <a:schemeClr val="bg1"/>
                </a:solidFill>
              </a:rPr>
              <a:t>Mesures de Prévention des PAVM (4)</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3139196228"/>
              </p:ext>
            </p:extLst>
          </p:nvPr>
        </p:nvGraphicFramePr>
        <p:xfrm>
          <a:off x="777128" y="1666315"/>
          <a:ext cx="10919572" cy="4323302"/>
        </p:xfrm>
        <a:graphic>
          <a:graphicData uri="http://schemas.openxmlformats.org/drawingml/2006/table">
            <a:tbl>
              <a:tblPr firstRow="1" bandRow="1">
                <a:tableStyleId>{5C22544A-7EE6-4342-B048-85BDC9FD1C3A}</a:tableStyleId>
              </a:tblPr>
              <a:tblGrid>
                <a:gridCol w="5167131">
                  <a:extLst>
                    <a:ext uri="{9D8B030D-6E8A-4147-A177-3AD203B41FA5}">
                      <a16:colId xmlns:a16="http://schemas.microsoft.com/office/drawing/2014/main" xmlns="" val="20000"/>
                    </a:ext>
                  </a:extLst>
                </a:gridCol>
                <a:gridCol w="5752441">
                  <a:extLst>
                    <a:ext uri="{9D8B030D-6E8A-4147-A177-3AD203B41FA5}">
                      <a16:colId xmlns:a16="http://schemas.microsoft.com/office/drawing/2014/main" xmlns="" val="20001"/>
                    </a:ext>
                  </a:extLst>
                </a:gridCol>
              </a:tblGrid>
              <a:tr h="785048">
                <a:tc gridSpan="2">
                  <a:txBody>
                    <a:bodyPr/>
                    <a:lstStyle/>
                    <a:p>
                      <a:pPr algn="ctr"/>
                      <a:r>
                        <a:rPr lang="fr-FR" sz="2800" dirty="0"/>
                        <a:t>Lutte contre contamination air</a:t>
                      </a:r>
                      <a:r>
                        <a:rPr lang="fr-FR" sz="2800" baseline="0" dirty="0"/>
                        <a:t> ambiant = </a:t>
                      </a:r>
                      <a:r>
                        <a:rPr lang="fr-FR" sz="2800" baseline="0" dirty="0" err="1"/>
                        <a:t>Trt</a:t>
                      </a:r>
                      <a:r>
                        <a:rPr lang="fr-FR" sz="2800" baseline="0" dirty="0"/>
                        <a:t> Air</a:t>
                      </a:r>
                    </a:p>
                    <a:p>
                      <a:pPr algn="ctr"/>
                      <a:r>
                        <a:rPr lang="fr-FR" sz="2800" baseline="0" dirty="0"/>
                        <a:t>(Filamenteux, BK, SARS </a:t>
                      </a:r>
                      <a:r>
                        <a:rPr lang="fr-FR" sz="2800" baseline="0" dirty="0" err="1"/>
                        <a:t>CoV</a:t>
                      </a:r>
                      <a:r>
                        <a:rPr lang="fr-FR" sz="2800" baseline="0" dirty="0"/>
                        <a:t>)</a:t>
                      </a:r>
                      <a:endParaRPr lang="fr-FR" sz="2800" dirty="0"/>
                    </a:p>
                  </a:txBody>
                  <a:tcPr/>
                </a:tc>
                <a:tc hMerge="1">
                  <a:txBody>
                    <a:bodyPr/>
                    <a:lstStyle/>
                    <a:p>
                      <a:endParaRPr lang="fr-FR" dirty="0"/>
                    </a:p>
                  </a:txBody>
                  <a:tcPr/>
                </a:tc>
                <a:extLst>
                  <a:ext uri="{0D108BD9-81ED-4DB2-BD59-A6C34878D82A}">
                    <a16:rowId xmlns:a16="http://schemas.microsoft.com/office/drawing/2014/main" xmlns="" val="10000"/>
                  </a:ext>
                </a:extLst>
              </a:tr>
              <a:tr h="1823942">
                <a:tc>
                  <a:txBody>
                    <a:bodyPr/>
                    <a:lstStyle/>
                    <a:p>
                      <a:r>
                        <a:rPr lang="fr-FR" sz="2400" dirty="0"/>
                        <a:t>Filtre respirateur</a:t>
                      </a:r>
                      <a:r>
                        <a:rPr lang="fr-FR" sz="2400" baseline="0" dirty="0"/>
                        <a:t> (Circuit expiratoire)</a:t>
                      </a:r>
                      <a:endParaRPr lang="fr-FR" sz="2400" dirty="0"/>
                    </a:p>
                  </a:txBody>
                  <a:tcPr/>
                </a:tc>
                <a:tc>
                  <a:txBody>
                    <a:bodyPr/>
                    <a:lstStyle/>
                    <a:p>
                      <a:r>
                        <a:rPr lang="fr-FR" sz="2400" baseline="0" dirty="0"/>
                        <a:t>HEPA</a:t>
                      </a:r>
                    </a:p>
                    <a:p>
                      <a:r>
                        <a:rPr lang="fr-FR" sz="2400" baseline="0" dirty="0"/>
                        <a:t>Dépistage Infections aéroportées</a:t>
                      </a:r>
                    </a:p>
                  </a:txBody>
                  <a:tcPr/>
                </a:tc>
                <a:extLst>
                  <a:ext uri="{0D108BD9-81ED-4DB2-BD59-A6C34878D82A}">
                    <a16:rowId xmlns:a16="http://schemas.microsoft.com/office/drawing/2014/main" xmlns="" val="10001"/>
                  </a:ext>
                </a:extLst>
              </a:tr>
              <a:tr h="1481953">
                <a:tc>
                  <a:txBody>
                    <a:bodyPr/>
                    <a:lstStyle/>
                    <a:p>
                      <a:r>
                        <a:rPr lang="fr-FR" sz="2400" dirty="0"/>
                        <a:t>Traitement</a:t>
                      </a:r>
                      <a:r>
                        <a:rPr lang="fr-FR" sz="2400" baseline="0" dirty="0"/>
                        <a:t> Air</a:t>
                      </a:r>
                      <a:endParaRPr lang="fr-FR" sz="2400" dirty="0"/>
                    </a:p>
                  </a:txBody>
                  <a:tcPr/>
                </a:tc>
                <a:tc>
                  <a:txBody>
                    <a:bodyPr/>
                    <a:lstStyle/>
                    <a:p>
                      <a:r>
                        <a:rPr lang="fr-FR" sz="2400" dirty="0"/>
                        <a:t>Masque FFP2 (N95)</a:t>
                      </a:r>
                    </a:p>
                    <a:p>
                      <a:r>
                        <a:rPr lang="fr-FR" sz="2400" dirty="0"/>
                        <a:t>Normes </a:t>
                      </a:r>
                      <a:r>
                        <a:rPr lang="fr-FR" sz="2400" dirty="0" err="1"/>
                        <a:t>Trt</a:t>
                      </a:r>
                      <a:r>
                        <a:rPr lang="fr-FR" sz="2400" dirty="0"/>
                        <a:t> Air (Niveau</a:t>
                      </a:r>
                      <a:r>
                        <a:rPr lang="fr-FR" sz="2400" baseline="0" dirty="0"/>
                        <a:t> 3)</a:t>
                      </a:r>
                    </a:p>
                    <a:p>
                      <a:r>
                        <a:rPr lang="fr-FR" sz="2400" baseline="0" dirty="0"/>
                        <a:t>Epurateurs</a:t>
                      </a:r>
                    </a:p>
                    <a:p>
                      <a:r>
                        <a:rPr lang="fr-FR" sz="2400" baseline="0" dirty="0"/>
                        <a:t>Contrôle régulier par Ingénieurs Thermiques</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141288976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38675" y="606964"/>
            <a:ext cx="2914650" cy="873125"/>
          </a:xfrm>
          <a:solidFill>
            <a:schemeClr val="tx1"/>
          </a:solidFill>
        </p:spPr>
        <p:txBody>
          <a:bodyPr/>
          <a:lstStyle/>
          <a:p>
            <a:r>
              <a:rPr lang="fr-FR" dirty="0">
                <a:solidFill>
                  <a:schemeClr val="bg1"/>
                </a:solidFill>
              </a:rPr>
              <a:t>Conclusions</a:t>
            </a:r>
          </a:p>
        </p:txBody>
      </p:sp>
      <p:sp>
        <p:nvSpPr>
          <p:cNvPr id="5" name="Espace réservé du contenu 4">
            <a:extLst>
              <a:ext uri="{FF2B5EF4-FFF2-40B4-BE49-F238E27FC236}">
                <a16:creationId xmlns:a16="http://schemas.microsoft.com/office/drawing/2014/main" xmlns="" id="{E6B03E13-9BED-4707-83B8-5AE1DF4A330E}"/>
              </a:ext>
            </a:extLst>
          </p:cNvPr>
          <p:cNvSpPr>
            <a:spLocks noGrp="1"/>
          </p:cNvSpPr>
          <p:nvPr>
            <p:ph idx="1"/>
          </p:nvPr>
        </p:nvSpPr>
        <p:spPr>
          <a:xfrm>
            <a:off x="600076" y="2044700"/>
            <a:ext cx="10925174" cy="3956050"/>
          </a:xfrm>
        </p:spPr>
        <p:txBody>
          <a:bodyPr>
            <a:normAutofit fontScale="92500" lnSpcReduction="20000"/>
          </a:bodyPr>
          <a:lstStyle/>
          <a:p>
            <a:r>
              <a:rPr lang="fr-FR" dirty="0"/>
              <a:t>Utilisation de nombreux dispositifs médicaux invasifs et/ou complexes en ARE</a:t>
            </a:r>
          </a:p>
          <a:p>
            <a:endParaRPr lang="fr-FR" dirty="0"/>
          </a:p>
          <a:p>
            <a:r>
              <a:rPr lang="fr-FR" dirty="0"/>
              <a:t>Risque infectieux Anesthésie &lt;&lt; Réanimation</a:t>
            </a:r>
          </a:p>
          <a:p>
            <a:pPr marL="0" indent="0">
              <a:buNone/>
            </a:pPr>
            <a:endParaRPr lang="fr-FR" dirty="0"/>
          </a:p>
          <a:p>
            <a:r>
              <a:rPr lang="fr-FR" dirty="0"/>
              <a:t>DM : pourvoyeurs d’IAS (PAVM+++ en Réanimation)</a:t>
            </a:r>
          </a:p>
          <a:p>
            <a:pPr marL="0" indent="0">
              <a:buNone/>
            </a:pPr>
            <a:endParaRPr lang="fr-FR" dirty="0"/>
          </a:p>
          <a:p>
            <a:r>
              <a:rPr lang="fr-FR" dirty="0"/>
              <a:t>Progrès technologiques et/ou procédures = réduction des risques</a:t>
            </a:r>
          </a:p>
          <a:p>
            <a:endParaRPr lang="fr-FR" dirty="0"/>
          </a:p>
          <a:p>
            <a:r>
              <a:rPr lang="fr-FR" dirty="0"/>
              <a:t>Surveillance/Education/Formation à l’Hygiène = réduction des risques</a:t>
            </a:r>
          </a:p>
          <a:p>
            <a:endParaRPr lang="fr-FR" dirty="0"/>
          </a:p>
        </p:txBody>
      </p:sp>
    </p:spTree>
    <p:extLst>
      <p:ext uri="{BB962C8B-B14F-4D97-AF65-F5344CB8AC3E}">
        <p14:creationId xmlns:p14="http://schemas.microsoft.com/office/powerpoint/2010/main" xmlns="" val="3882521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C67E874-D3DB-CD5F-51DA-8C030C63CFB1}"/>
              </a:ext>
            </a:extLst>
          </p:cNvPr>
          <p:cNvSpPr>
            <a:spLocks noGrp="1"/>
          </p:cNvSpPr>
          <p:nvPr>
            <p:ph type="title"/>
          </p:nvPr>
        </p:nvSpPr>
        <p:spPr>
          <a:xfrm>
            <a:off x="838200" y="152207"/>
            <a:ext cx="10515600" cy="1325563"/>
          </a:xfrm>
          <a:solidFill>
            <a:schemeClr val="tx1"/>
          </a:solidFill>
        </p:spPr>
        <p:txBody>
          <a:bodyPr>
            <a:noAutofit/>
          </a:bodyPr>
          <a:lstStyle/>
          <a:p>
            <a:r>
              <a:rPr lang="fr-FR" sz="3600" dirty="0">
                <a:solidFill>
                  <a:schemeClr val="bg1"/>
                </a:solidFill>
              </a:rPr>
              <a:t>Classification des principaux DM utilisés en ARE , et pratiques recommandées de traitement</a:t>
            </a:r>
          </a:p>
        </p:txBody>
      </p:sp>
      <p:pic>
        <p:nvPicPr>
          <p:cNvPr id="4" name="Image 3">
            <a:extLst>
              <a:ext uri="{FF2B5EF4-FFF2-40B4-BE49-F238E27FC236}">
                <a16:creationId xmlns:a16="http://schemas.microsoft.com/office/drawing/2014/main" xmlns="" id="{C35339B1-FBD6-CF04-4527-13FFBE014B88}"/>
              </a:ext>
            </a:extLst>
          </p:cNvPr>
          <p:cNvPicPr>
            <a:picLocks noChangeAspect="1"/>
          </p:cNvPicPr>
          <p:nvPr/>
        </p:nvPicPr>
        <p:blipFill>
          <a:blip r:embed="rId2" cstate="print"/>
          <a:stretch>
            <a:fillRect/>
          </a:stretch>
        </p:blipFill>
        <p:spPr>
          <a:xfrm>
            <a:off x="146535" y="2470811"/>
            <a:ext cx="11635157" cy="4234982"/>
          </a:xfrm>
          <a:prstGeom prst="rect">
            <a:avLst/>
          </a:prstGeom>
        </p:spPr>
      </p:pic>
      <p:pic>
        <p:nvPicPr>
          <p:cNvPr id="6" name="Image 5">
            <a:extLst>
              <a:ext uri="{FF2B5EF4-FFF2-40B4-BE49-F238E27FC236}">
                <a16:creationId xmlns:a16="http://schemas.microsoft.com/office/drawing/2014/main" xmlns="" id="{2A42086E-7357-FB5C-0179-3FBD7C39EC28}"/>
              </a:ext>
            </a:extLst>
          </p:cNvPr>
          <p:cNvPicPr>
            <a:picLocks noChangeAspect="1"/>
          </p:cNvPicPr>
          <p:nvPr/>
        </p:nvPicPr>
        <p:blipFill>
          <a:blip r:embed="rId3" cstate="print"/>
          <a:stretch>
            <a:fillRect/>
          </a:stretch>
        </p:blipFill>
        <p:spPr>
          <a:xfrm>
            <a:off x="87925" y="1594859"/>
            <a:ext cx="11635158" cy="951442"/>
          </a:xfrm>
          <a:prstGeom prst="rect">
            <a:avLst/>
          </a:prstGeom>
        </p:spPr>
      </p:pic>
    </p:spTree>
    <p:extLst>
      <p:ext uri="{BB962C8B-B14F-4D97-AF65-F5344CB8AC3E}">
        <p14:creationId xmlns:p14="http://schemas.microsoft.com/office/powerpoint/2010/main" xmlns="" val="194480511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54A5F41-7354-4BDD-88B8-5030D781B55B}"/>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xmlns="" id="{A5715072-678A-4842-8B14-3903C7862869}"/>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xmlns="" val="188324737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2319A9C-908B-4168-89BA-075FC9EB62BC}"/>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xmlns="" id="{2D13873A-92DB-425A-A079-0055FF4B4B6E}"/>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xmlns="" val="34098819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4ED6E9E-9338-4F41-A4D5-28EF913CCF22}"/>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xmlns="" id="{06E0BBC2-9ACF-405E-A0BB-F2CC1C56B653}"/>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xmlns="" val="105797424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36E35A6-26AB-4FF8-BED0-0CB04A9ED565}"/>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xmlns="" id="{4CD1EF89-6EE4-4422-AA26-16E173DE7CDB}"/>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xmlns="" val="115540963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5974128-9F9C-4428-86AE-E47B64D8CCA1}"/>
              </a:ext>
            </a:extLst>
          </p:cNvPr>
          <p:cNvSpPr>
            <a:spLocks noGrp="1"/>
          </p:cNvSpPr>
          <p:nvPr>
            <p:ph type="title"/>
          </p:nvPr>
        </p:nvSpPr>
        <p:spPr>
          <a:xfrm>
            <a:off x="838200" y="365125"/>
            <a:ext cx="10515600" cy="1430119"/>
          </a:xfrm>
          <a:solidFill>
            <a:schemeClr val="tx1"/>
          </a:solidFill>
        </p:spPr>
        <p:txBody>
          <a:bodyPr>
            <a:noAutofit/>
          </a:bodyPr>
          <a:lstStyle/>
          <a:p>
            <a:r>
              <a:rPr lang="fr-FR" sz="3600" b="0" i="0" u="none" strike="noStrike" baseline="0" dirty="0">
                <a:solidFill>
                  <a:schemeClr val="bg1"/>
                </a:solidFill>
                <a:latin typeface="Arial" panose="020B0604020202020204" pitchFamily="34" charset="0"/>
              </a:rPr>
              <a:t>Circulation extra-corporelle </a:t>
            </a:r>
            <a:r>
              <a:rPr lang="fr-FR" sz="3600" dirty="0">
                <a:solidFill>
                  <a:schemeClr val="bg1"/>
                </a:solidFill>
                <a:latin typeface="Arial" panose="020B0604020202020204" pitchFamily="34" charset="0"/>
              </a:rPr>
              <a:t/>
            </a:r>
            <a:br>
              <a:rPr lang="fr-FR" sz="360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Assistance Extracorporelle (ECLS)</a:t>
            </a:r>
            <a:r>
              <a:rPr lang="fr-FR" sz="3600" b="0" i="0" u="none" strike="noStrike" baseline="0" dirty="0">
                <a:solidFill>
                  <a:schemeClr val="bg1"/>
                </a:solidFill>
                <a:latin typeface="Arial" panose="020B0604020202020204" pitchFamily="34" charset="0"/>
              </a:rPr>
              <a:t/>
            </a:r>
            <a:br>
              <a:rPr lang="fr-FR" sz="3600" b="0" i="0" u="none" strike="noStrike" baseline="0" dirty="0">
                <a:solidFill>
                  <a:schemeClr val="bg1"/>
                </a:solidFill>
                <a:latin typeface="Arial" panose="020B0604020202020204" pitchFamily="34" charset="0"/>
              </a:rPr>
            </a:br>
            <a:r>
              <a:rPr lang="fr-FR" sz="2800" b="0" i="0" u="none" strike="noStrike" baseline="0" dirty="0">
                <a:solidFill>
                  <a:schemeClr val="bg1"/>
                </a:solidFill>
                <a:latin typeface="Arial" panose="020B0604020202020204" pitchFamily="34" charset="0"/>
              </a:rPr>
              <a:t>Extra </a:t>
            </a:r>
            <a:r>
              <a:rPr lang="fr-FR" sz="2800" b="0" i="0" u="none" strike="noStrike" baseline="0" dirty="0" err="1">
                <a:solidFill>
                  <a:schemeClr val="bg1"/>
                </a:solidFill>
                <a:latin typeface="Arial" panose="020B0604020202020204" pitchFamily="34" charset="0"/>
              </a:rPr>
              <a:t>Corporeal</a:t>
            </a:r>
            <a:r>
              <a:rPr lang="fr-FR" sz="2800" b="0" i="0" u="none" strike="noStrike" baseline="0" dirty="0">
                <a:solidFill>
                  <a:schemeClr val="bg1"/>
                </a:solidFill>
                <a:latin typeface="Arial" panose="020B0604020202020204" pitchFamily="34" charset="0"/>
              </a:rPr>
              <a:t> Membrane </a:t>
            </a:r>
            <a:r>
              <a:rPr lang="fr-FR" sz="2800" b="0" i="0" u="none" strike="noStrike" baseline="0" dirty="0" err="1">
                <a:solidFill>
                  <a:schemeClr val="bg1"/>
                </a:solidFill>
                <a:latin typeface="Arial" panose="020B0604020202020204" pitchFamily="34" charset="0"/>
              </a:rPr>
              <a:t>Oxygenation</a:t>
            </a:r>
            <a:r>
              <a:rPr lang="fr-FR" sz="2800" b="0" i="0" u="none" strike="noStrike" baseline="0" dirty="0">
                <a:solidFill>
                  <a:schemeClr val="bg1"/>
                </a:solidFill>
                <a:latin typeface="Arial" panose="020B0604020202020204" pitchFamily="34" charset="0"/>
              </a:rPr>
              <a:t> (ECMO)</a:t>
            </a:r>
            <a:endParaRPr lang="fr-FR" sz="3600" dirty="0">
              <a:solidFill>
                <a:schemeClr val="bg1"/>
              </a:solidFill>
            </a:endParaRPr>
          </a:p>
        </p:txBody>
      </p:sp>
      <p:sp>
        <p:nvSpPr>
          <p:cNvPr id="3" name="Espace réservé du contenu 2">
            <a:extLst>
              <a:ext uri="{FF2B5EF4-FFF2-40B4-BE49-F238E27FC236}">
                <a16:creationId xmlns:a16="http://schemas.microsoft.com/office/drawing/2014/main" xmlns="" id="{935919FC-0AA9-48B2-AEFC-51D352E43793}"/>
              </a:ext>
            </a:extLst>
          </p:cNvPr>
          <p:cNvSpPr>
            <a:spLocks noGrp="1"/>
          </p:cNvSpPr>
          <p:nvPr>
            <p:ph idx="1"/>
          </p:nvPr>
        </p:nvSpPr>
        <p:spPr>
          <a:xfrm>
            <a:off x="239327" y="2420389"/>
            <a:ext cx="10515600" cy="3702211"/>
          </a:xfrm>
        </p:spPr>
        <p:txBody>
          <a:bodyPr>
            <a:normAutofit fontScale="85000" lnSpcReduction="20000"/>
          </a:bodyPr>
          <a:lstStyle/>
          <a:p>
            <a:pPr marL="0" indent="0">
              <a:buNone/>
            </a:pPr>
            <a:r>
              <a:rPr lang="fr-FR" dirty="0"/>
              <a:t>Respiratoire = SDRA</a:t>
            </a:r>
          </a:p>
          <a:p>
            <a:pPr marL="0" indent="0">
              <a:buNone/>
            </a:pPr>
            <a:endParaRPr lang="fr-FR" dirty="0"/>
          </a:p>
          <a:p>
            <a:pPr marL="0" indent="0">
              <a:buNone/>
            </a:pPr>
            <a:r>
              <a:rPr lang="fr-FR" dirty="0"/>
              <a:t>Circulatoire</a:t>
            </a:r>
          </a:p>
          <a:p>
            <a:pPr marL="0" indent="0">
              <a:buNone/>
            </a:pPr>
            <a:r>
              <a:rPr lang="fr-FR" dirty="0"/>
              <a:t>Détresse circulatoire réfractaire </a:t>
            </a:r>
          </a:p>
          <a:p>
            <a:pPr marL="0" indent="0">
              <a:buNone/>
            </a:pPr>
            <a:r>
              <a:rPr lang="fr-FR" dirty="0"/>
              <a:t>aux amines vasopressives et/ou inotropes</a:t>
            </a:r>
          </a:p>
          <a:p>
            <a:pPr marL="0" indent="0">
              <a:buNone/>
            </a:pPr>
            <a:endParaRPr lang="fr-FR" dirty="0"/>
          </a:p>
          <a:p>
            <a:pPr marL="0" indent="0">
              <a:buNone/>
            </a:pPr>
            <a:r>
              <a:rPr lang="fr-FR" dirty="0"/>
              <a:t>Processus pathologique  avec réversibilité potentielle </a:t>
            </a:r>
          </a:p>
          <a:p>
            <a:pPr marL="0" indent="0">
              <a:buNone/>
            </a:pPr>
            <a:r>
              <a:rPr lang="fr-FR" dirty="0"/>
              <a:t>ou attente de transplantation pulmonaire </a:t>
            </a:r>
          </a:p>
          <a:p>
            <a:pPr marL="0" indent="0">
              <a:buNone/>
            </a:pPr>
            <a:r>
              <a:rPr lang="fr-FR" dirty="0"/>
              <a:t>ou cardiaque.</a:t>
            </a:r>
          </a:p>
        </p:txBody>
      </p:sp>
      <p:pic>
        <p:nvPicPr>
          <p:cNvPr id="6" name="Image 5">
            <a:extLst>
              <a:ext uri="{FF2B5EF4-FFF2-40B4-BE49-F238E27FC236}">
                <a16:creationId xmlns:a16="http://schemas.microsoft.com/office/drawing/2014/main" xmlns="" id="{93A0DA63-BAD4-4643-9F27-8C794B46C5C2}"/>
              </a:ext>
            </a:extLst>
          </p:cNvPr>
          <p:cNvPicPr>
            <a:picLocks noChangeAspect="1"/>
          </p:cNvPicPr>
          <p:nvPr/>
        </p:nvPicPr>
        <p:blipFill>
          <a:blip r:embed="rId2" cstate="print"/>
          <a:stretch>
            <a:fillRect/>
          </a:stretch>
        </p:blipFill>
        <p:spPr>
          <a:xfrm>
            <a:off x="8273710" y="1981775"/>
            <a:ext cx="3080090" cy="3289335"/>
          </a:xfrm>
          <a:prstGeom prst="rect">
            <a:avLst/>
          </a:prstGeom>
        </p:spPr>
      </p:pic>
      <p:sp>
        <p:nvSpPr>
          <p:cNvPr id="7" name="ZoneTexte 6">
            <a:extLst>
              <a:ext uri="{FF2B5EF4-FFF2-40B4-BE49-F238E27FC236}">
                <a16:creationId xmlns:a16="http://schemas.microsoft.com/office/drawing/2014/main" xmlns="" id="{3C5E94C0-61A2-4BBF-B0A5-C5B5D2E2B372}"/>
              </a:ext>
            </a:extLst>
          </p:cNvPr>
          <p:cNvSpPr txBox="1"/>
          <p:nvPr/>
        </p:nvSpPr>
        <p:spPr>
          <a:xfrm>
            <a:off x="8804222" y="5457641"/>
            <a:ext cx="2256965" cy="369332"/>
          </a:xfrm>
          <a:prstGeom prst="rect">
            <a:avLst/>
          </a:prstGeom>
          <a:noFill/>
        </p:spPr>
        <p:txBody>
          <a:bodyPr wrap="none" rtlCol="0">
            <a:spAutoFit/>
          </a:bodyPr>
          <a:lstStyle/>
          <a:p>
            <a:r>
              <a:rPr lang="fr-FR" dirty="0"/>
              <a:t>ECMO </a:t>
            </a:r>
            <a:r>
              <a:rPr lang="fr-FR" dirty="0" err="1"/>
              <a:t>veino</a:t>
            </a:r>
            <a:r>
              <a:rPr lang="fr-FR" dirty="0"/>
              <a:t>-Veineuse</a:t>
            </a:r>
          </a:p>
        </p:txBody>
      </p:sp>
      <p:pic>
        <p:nvPicPr>
          <p:cNvPr id="8" name="Image 7">
            <a:extLst>
              <a:ext uri="{FF2B5EF4-FFF2-40B4-BE49-F238E27FC236}">
                <a16:creationId xmlns:a16="http://schemas.microsoft.com/office/drawing/2014/main" xmlns="" id="{F6BFCDDB-7F11-4653-9BC0-3E0C985F85B4}"/>
              </a:ext>
            </a:extLst>
          </p:cNvPr>
          <p:cNvPicPr>
            <a:picLocks noChangeAspect="1"/>
          </p:cNvPicPr>
          <p:nvPr/>
        </p:nvPicPr>
        <p:blipFill>
          <a:blip r:embed="rId3" cstate="print"/>
          <a:stretch>
            <a:fillRect/>
          </a:stretch>
        </p:blipFill>
        <p:spPr>
          <a:xfrm>
            <a:off x="5227093" y="1988710"/>
            <a:ext cx="2785678" cy="1979298"/>
          </a:xfrm>
          <a:prstGeom prst="rect">
            <a:avLst/>
          </a:prstGeom>
        </p:spPr>
      </p:pic>
    </p:spTree>
    <p:extLst>
      <p:ext uri="{BB962C8B-B14F-4D97-AF65-F5344CB8AC3E}">
        <p14:creationId xmlns:p14="http://schemas.microsoft.com/office/powerpoint/2010/main" xmlns="" val="343429577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D3383272-1C56-48FA-B551-82765AB28600}"/>
              </a:ext>
            </a:extLst>
          </p:cNvPr>
          <p:cNvPicPr>
            <a:picLocks noChangeAspect="1"/>
          </p:cNvPicPr>
          <p:nvPr/>
        </p:nvPicPr>
        <p:blipFill>
          <a:blip r:embed="rId2" cstate="print"/>
          <a:stretch>
            <a:fillRect/>
          </a:stretch>
        </p:blipFill>
        <p:spPr>
          <a:xfrm>
            <a:off x="3874307" y="1716103"/>
            <a:ext cx="7946728" cy="4455426"/>
          </a:xfrm>
          <a:prstGeom prst="rect">
            <a:avLst/>
          </a:prstGeom>
        </p:spPr>
      </p:pic>
      <p:sp>
        <p:nvSpPr>
          <p:cNvPr id="2" name="Titre 1">
            <a:extLst>
              <a:ext uri="{FF2B5EF4-FFF2-40B4-BE49-F238E27FC236}">
                <a16:creationId xmlns:a16="http://schemas.microsoft.com/office/drawing/2014/main" xmlns="" id="{65DCB5C9-2BC3-401A-A419-BFB32A2A8E43}"/>
              </a:ext>
            </a:extLst>
          </p:cNvPr>
          <p:cNvSpPr txBox="1">
            <a:spLocks/>
          </p:cNvSpPr>
          <p:nvPr/>
        </p:nvSpPr>
        <p:spPr>
          <a:xfrm>
            <a:off x="3136846" y="239709"/>
            <a:ext cx="6318881" cy="705863"/>
          </a:xfrm>
          <a:prstGeom prst="rect">
            <a:avLst/>
          </a:prstGeo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solidFill>
                  <a:schemeClr val="bg1"/>
                </a:solidFill>
              </a:rPr>
              <a:t>Assistance extracorporelle </a:t>
            </a:r>
          </a:p>
        </p:txBody>
      </p:sp>
      <p:sp>
        <p:nvSpPr>
          <p:cNvPr id="4" name="ZoneTexte 3">
            <a:extLst>
              <a:ext uri="{FF2B5EF4-FFF2-40B4-BE49-F238E27FC236}">
                <a16:creationId xmlns:a16="http://schemas.microsoft.com/office/drawing/2014/main" xmlns="" id="{8753FD0B-B5BE-F9DD-3BDB-78185E26D6F9}"/>
              </a:ext>
            </a:extLst>
          </p:cNvPr>
          <p:cNvSpPr txBox="1"/>
          <p:nvPr/>
        </p:nvSpPr>
        <p:spPr>
          <a:xfrm>
            <a:off x="5985476" y="6352464"/>
            <a:ext cx="1073627" cy="369332"/>
          </a:xfrm>
          <a:prstGeom prst="rect">
            <a:avLst/>
          </a:prstGeom>
          <a:noFill/>
        </p:spPr>
        <p:txBody>
          <a:bodyPr wrap="none" rtlCol="0">
            <a:spAutoFit/>
          </a:bodyPr>
          <a:lstStyle/>
          <a:p>
            <a:r>
              <a:rPr lang="fr-FR" dirty="0"/>
              <a:t>ECMO VA</a:t>
            </a:r>
          </a:p>
        </p:txBody>
      </p:sp>
      <p:sp>
        <p:nvSpPr>
          <p:cNvPr id="5" name="ZoneTexte 4">
            <a:extLst>
              <a:ext uri="{FF2B5EF4-FFF2-40B4-BE49-F238E27FC236}">
                <a16:creationId xmlns:a16="http://schemas.microsoft.com/office/drawing/2014/main" xmlns="" id="{BAA3E515-0439-4E34-10CC-3141980C8F55}"/>
              </a:ext>
            </a:extLst>
          </p:cNvPr>
          <p:cNvSpPr txBox="1"/>
          <p:nvPr/>
        </p:nvSpPr>
        <p:spPr>
          <a:xfrm>
            <a:off x="10283848" y="6352464"/>
            <a:ext cx="1083886" cy="369332"/>
          </a:xfrm>
          <a:prstGeom prst="rect">
            <a:avLst/>
          </a:prstGeom>
          <a:noFill/>
        </p:spPr>
        <p:txBody>
          <a:bodyPr wrap="none" rtlCol="0">
            <a:spAutoFit/>
          </a:bodyPr>
          <a:lstStyle/>
          <a:p>
            <a:r>
              <a:rPr lang="fr-FR" dirty="0"/>
              <a:t>ECMO VV</a:t>
            </a:r>
          </a:p>
        </p:txBody>
      </p:sp>
      <p:pic>
        <p:nvPicPr>
          <p:cNvPr id="6" name="Image 5">
            <a:extLst>
              <a:ext uri="{FF2B5EF4-FFF2-40B4-BE49-F238E27FC236}">
                <a16:creationId xmlns:a16="http://schemas.microsoft.com/office/drawing/2014/main" xmlns="" id="{8C88C902-4070-4052-9DC0-FE709069D243}"/>
              </a:ext>
            </a:extLst>
          </p:cNvPr>
          <p:cNvPicPr>
            <a:picLocks noChangeAspect="1"/>
          </p:cNvPicPr>
          <p:nvPr/>
        </p:nvPicPr>
        <p:blipFill>
          <a:blip r:embed="rId3" cstate="print"/>
          <a:stretch>
            <a:fillRect/>
          </a:stretch>
        </p:blipFill>
        <p:spPr>
          <a:xfrm>
            <a:off x="370965" y="2692660"/>
            <a:ext cx="3874307" cy="2752797"/>
          </a:xfrm>
          <a:prstGeom prst="rect">
            <a:avLst/>
          </a:prstGeom>
        </p:spPr>
      </p:pic>
    </p:spTree>
    <p:extLst>
      <p:ext uri="{BB962C8B-B14F-4D97-AF65-F5344CB8AC3E}">
        <p14:creationId xmlns:p14="http://schemas.microsoft.com/office/powerpoint/2010/main" xmlns="" val="47451593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2CC3FA54-CCAD-4D4A-822C-7900B8EA941D}"/>
              </a:ext>
            </a:extLst>
          </p:cNvPr>
          <p:cNvSpPr>
            <a:spLocks noGrp="1"/>
          </p:cNvSpPr>
          <p:nvPr>
            <p:ph type="title"/>
          </p:nvPr>
        </p:nvSpPr>
        <p:spPr>
          <a:xfrm>
            <a:off x="838200" y="365126"/>
            <a:ext cx="7399789" cy="809334"/>
          </a:xfrm>
          <a:solidFill>
            <a:schemeClr val="tx1"/>
          </a:solidFill>
        </p:spPr>
        <p:txBody>
          <a:bodyPr/>
          <a:lstStyle/>
          <a:p>
            <a:r>
              <a:rPr lang="fr-FR" dirty="0">
                <a:solidFill>
                  <a:schemeClr val="bg1"/>
                </a:solidFill>
              </a:rPr>
              <a:t>Canules ECMO </a:t>
            </a:r>
            <a:r>
              <a:rPr lang="fr-FR" dirty="0" err="1">
                <a:solidFill>
                  <a:schemeClr val="bg1"/>
                </a:solidFill>
              </a:rPr>
              <a:t>Veino</a:t>
            </a:r>
            <a:r>
              <a:rPr lang="fr-FR" dirty="0">
                <a:solidFill>
                  <a:schemeClr val="bg1"/>
                </a:solidFill>
              </a:rPr>
              <a:t>-Veineuse</a:t>
            </a:r>
          </a:p>
        </p:txBody>
      </p:sp>
      <p:pic>
        <p:nvPicPr>
          <p:cNvPr id="5" name="Image 4">
            <a:extLst>
              <a:ext uri="{FF2B5EF4-FFF2-40B4-BE49-F238E27FC236}">
                <a16:creationId xmlns:a16="http://schemas.microsoft.com/office/drawing/2014/main" xmlns="" id="{F66EF83B-595E-4922-8236-4547C09E200B}"/>
              </a:ext>
            </a:extLst>
          </p:cNvPr>
          <p:cNvPicPr>
            <a:picLocks noChangeAspect="1"/>
          </p:cNvPicPr>
          <p:nvPr/>
        </p:nvPicPr>
        <p:blipFill>
          <a:blip r:embed="rId2" cstate="print"/>
          <a:stretch>
            <a:fillRect/>
          </a:stretch>
        </p:blipFill>
        <p:spPr>
          <a:xfrm>
            <a:off x="473324" y="2157220"/>
            <a:ext cx="4273064" cy="3204798"/>
          </a:xfrm>
          <a:prstGeom prst="rect">
            <a:avLst/>
          </a:prstGeom>
        </p:spPr>
      </p:pic>
      <p:sp>
        <p:nvSpPr>
          <p:cNvPr id="7" name="ZoneTexte 6">
            <a:extLst>
              <a:ext uri="{FF2B5EF4-FFF2-40B4-BE49-F238E27FC236}">
                <a16:creationId xmlns:a16="http://schemas.microsoft.com/office/drawing/2014/main" xmlns="" id="{BCE3BF99-ACD0-4B86-B6CB-7298D499EABA}"/>
              </a:ext>
            </a:extLst>
          </p:cNvPr>
          <p:cNvSpPr txBox="1"/>
          <p:nvPr/>
        </p:nvSpPr>
        <p:spPr>
          <a:xfrm>
            <a:off x="399875" y="5969655"/>
            <a:ext cx="11392250" cy="523220"/>
          </a:xfrm>
          <a:prstGeom prst="rect">
            <a:avLst/>
          </a:prstGeom>
          <a:noFill/>
        </p:spPr>
        <p:txBody>
          <a:bodyPr wrap="square">
            <a:spAutoFit/>
          </a:bodyPr>
          <a:lstStyle/>
          <a:p>
            <a:r>
              <a:rPr lang="fr-FR" sz="2800" dirty="0"/>
              <a:t>Risque infectieux car canules laissées en place plusieurs semaines si besoin</a:t>
            </a:r>
          </a:p>
        </p:txBody>
      </p:sp>
      <p:sp>
        <p:nvSpPr>
          <p:cNvPr id="9" name="ZoneTexte 8">
            <a:extLst>
              <a:ext uri="{FF2B5EF4-FFF2-40B4-BE49-F238E27FC236}">
                <a16:creationId xmlns:a16="http://schemas.microsoft.com/office/drawing/2014/main" xmlns="" id="{92FB2617-DEE7-4551-8AF0-770D42BF041D}"/>
              </a:ext>
            </a:extLst>
          </p:cNvPr>
          <p:cNvSpPr txBox="1"/>
          <p:nvPr/>
        </p:nvSpPr>
        <p:spPr>
          <a:xfrm>
            <a:off x="5041783" y="2524828"/>
            <a:ext cx="6905538" cy="2308324"/>
          </a:xfrm>
          <a:prstGeom prst="rect">
            <a:avLst/>
          </a:prstGeom>
          <a:noFill/>
        </p:spPr>
        <p:txBody>
          <a:bodyPr wrap="square">
            <a:spAutoFit/>
          </a:bodyPr>
          <a:lstStyle/>
          <a:p>
            <a:r>
              <a:rPr lang="fr-FR" dirty="0"/>
              <a:t>Risques</a:t>
            </a:r>
          </a:p>
          <a:p>
            <a:pPr lvl="1"/>
            <a:r>
              <a:rPr lang="fr-FR" dirty="0"/>
              <a:t>Hémorragique</a:t>
            </a:r>
          </a:p>
          <a:p>
            <a:pPr lvl="1"/>
            <a:r>
              <a:rPr lang="fr-FR" dirty="0"/>
              <a:t>Thrombotique</a:t>
            </a:r>
          </a:p>
          <a:p>
            <a:pPr lvl="1"/>
            <a:r>
              <a:rPr lang="fr-FR" dirty="0"/>
              <a:t>infectieux</a:t>
            </a:r>
          </a:p>
          <a:p>
            <a:endParaRPr lang="fr-FR" dirty="0"/>
          </a:p>
          <a:p>
            <a:endParaRPr lang="fr-FR" dirty="0"/>
          </a:p>
          <a:p>
            <a:endParaRPr lang="fr-FR" dirty="0"/>
          </a:p>
          <a:p>
            <a:r>
              <a:rPr lang="fr-FR" dirty="0"/>
              <a:t>Posée en conditions chirurgicales aseptiques dans la réanimation/bloc</a:t>
            </a:r>
          </a:p>
        </p:txBody>
      </p:sp>
    </p:spTree>
    <p:extLst>
      <p:ext uri="{BB962C8B-B14F-4D97-AF65-F5344CB8AC3E}">
        <p14:creationId xmlns:p14="http://schemas.microsoft.com/office/powerpoint/2010/main" xmlns="" val="2039988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27D5C571-F1D3-E8E2-69FA-DF21018EC6FF}"/>
              </a:ext>
            </a:extLst>
          </p:cNvPr>
          <p:cNvPicPr>
            <a:picLocks noChangeAspect="1"/>
          </p:cNvPicPr>
          <p:nvPr/>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xmlns="" val="1251798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A391CB3-B955-AB96-DBBA-ED7E998FD9AD}"/>
              </a:ext>
            </a:extLst>
          </p:cNvPr>
          <p:cNvPicPr>
            <a:picLocks noChangeAspect="1"/>
          </p:cNvPicPr>
          <p:nvPr/>
        </p:nvPicPr>
        <p:blipFill>
          <a:blip r:embed="rId2" cstate="print"/>
          <a:stretch>
            <a:fillRect/>
          </a:stretch>
        </p:blipFill>
        <p:spPr>
          <a:xfrm>
            <a:off x="0" y="1996147"/>
            <a:ext cx="12192000" cy="4061460"/>
          </a:xfrm>
          <a:prstGeom prst="rect">
            <a:avLst/>
          </a:prstGeom>
        </p:spPr>
      </p:pic>
      <p:sp>
        <p:nvSpPr>
          <p:cNvPr id="5" name="Titre 1">
            <a:extLst>
              <a:ext uri="{FF2B5EF4-FFF2-40B4-BE49-F238E27FC236}">
                <a16:creationId xmlns:a16="http://schemas.microsoft.com/office/drawing/2014/main" xmlns="" id="{62EE5B14-0DD8-63F0-2027-6F732F51D9A5}"/>
              </a:ext>
            </a:extLst>
          </p:cNvPr>
          <p:cNvSpPr txBox="1">
            <a:spLocks/>
          </p:cNvSpPr>
          <p:nvPr/>
        </p:nvSpPr>
        <p:spPr>
          <a:xfrm>
            <a:off x="978877" y="380807"/>
            <a:ext cx="10515600" cy="1325563"/>
          </a:xfrm>
          <a:prstGeom prst="rect">
            <a:avLst/>
          </a:prstGeom>
          <a:solidFill>
            <a:schemeClr val="tx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dirty="0">
                <a:solidFill>
                  <a:schemeClr val="bg1"/>
                </a:solidFill>
              </a:rPr>
              <a:t>Classification des principaux DM utilisés en ARE  et pratiques recommandées de traitement</a:t>
            </a:r>
          </a:p>
        </p:txBody>
      </p:sp>
      <p:sp>
        <p:nvSpPr>
          <p:cNvPr id="9" name="ZoneTexte 8">
            <a:extLst>
              <a:ext uri="{FF2B5EF4-FFF2-40B4-BE49-F238E27FC236}">
                <a16:creationId xmlns:a16="http://schemas.microsoft.com/office/drawing/2014/main" xmlns="" id="{CDDAB02A-E66C-4092-40CC-6C8B17AFD9F2}"/>
              </a:ext>
            </a:extLst>
          </p:cNvPr>
          <p:cNvSpPr txBox="1"/>
          <p:nvPr/>
        </p:nvSpPr>
        <p:spPr>
          <a:xfrm>
            <a:off x="6096000" y="6154027"/>
            <a:ext cx="6097604" cy="646331"/>
          </a:xfrm>
          <a:prstGeom prst="rect">
            <a:avLst/>
          </a:prstGeom>
          <a:noFill/>
        </p:spPr>
        <p:txBody>
          <a:bodyPr wrap="square">
            <a:spAutoFit/>
          </a:bodyPr>
          <a:lstStyle/>
          <a:p>
            <a:pPr algn="l"/>
            <a:r>
              <a:rPr lang="fr-FR" sz="1800" b="0" i="0" u="none" strike="noStrike" baseline="0" dirty="0">
                <a:solidFill>
                  <a:srgbClr val="292526"/>
                </a:solidFill>
                <a:latin typeface="Berkeley-Book"/>
              </a:rPr>
              <a:t>Comité technique national des infections nosocomiales www.sante.gouv.fr</a:t>
            </a:r>
            <a:endParaRPr lang="fr-FR" dirty="0"/>
          </a:p>
        </p:txBody>
      </p:sp>
    </p:spTree>
    <p:extLst>
      <p:ext uri="{BB962C8B-B14F-4D97-AF65-F5344CB8AC3E}">
        <p14:creationId xmlns:p14="http://schemas.microsoft.com/office/powerpoint/2010/main" xmlns="" val="3716845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757518" y="1578149"/>
            <a:ext cx="10515600" cy="4843125"/>
          </a:xfrm>
          <a:prstGeom prst="rect">
            <a:avLst/>
          </a:prstGeom>
        </p:spPr>
      </p:pic>
      <p:sp>
        <p:nvSpPr>
          <p:cNvPr id="5" name="Titre 4"/>
          <p:cNvSpPr>
            <a:spLocks noGrp="1"/>
          </p:cNvSpPr>
          <p:nvPr>
            <p:ph type="title"/>
          </p:nvPr>
        </p:nvSpPr>
        <p:spPr>
          <a:xfrm>
            <a:off x="757518" y="111527"/>
            <a:ext cx="10515600" cy="1325563"/>
          </a:xfrm>
          <a:solidFill>
            <a:schemeClr val="tx1"/>
          </a:solidFill>
        </p:spPr>
        <p:txBody>
          <a:bodyPr/>
          <a:lstStyle/>
          <a:p>
            <a:r>
              <a:rPr lang="fr-FR" dirty="0">
                <a:solidFill>
                  <a:schemeClr val="bg1"/>
                </a:solidFill>
              </a:rPr>
              <a:t>Classifications des locaux hospitaliers selon le risque infectieux</a:t>
            </a:r>
          </a:p>
        </p:txBody>
      </p:sp>
    </p:spTree>
    <p:extLst>
      <p:ext uri="{BB962C8B-B14F-4D97-AF65-F5344CB8AC3E}">
        <p14:creationId xmlns:p14="http://schemas.microsoft.com/office/powerpoint/2010/main" xmlns="" val="136542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0DA0A4D9-582B-45AF-A7BA-A586DEE98C3E}"/>
              </a:ext>
            </a:extLst>
          </p:cNvPr>
          <p:cNvSpPr>
            <a:spLocks noGrp="1"/>
          </p:cNvSpPr>
          <p:nvPr>
            <p:ph type="title"/>
          </p:nvPr>
        </p:nvSpPr>
        <p:spPr>
          <a:xfrm>
            <a:off x="1675598" y="384375"/>
            <a:ext cx="9678202" cy="1268579"/>
          </a:xfrm>
          <a:solidFill>
            <a:schemeClr val="tx1"/>
          </a:solidFill>
        </p:spPr>
        <p:txBody>
          <a:bodyPr>
            <a:normAutofit fontScale="90000"/>
          </a:bodyPr>
          <a:lstStyle/>
          <a:p>
            <a:r>
              <a:rPr lang="fr-FR" sz="3600" dirty="0">
                <a:solidFill>
                  <a:schemeClr val="bg1"/>
                </a:solidFill>
              </a:rPr>
              <a:t>Modalités de contamination des DM réutilisables en ARE</a:t>
            </a:r>
            <a:br>
              <a:rPr lang="fr-FR" sz="3600" dirty="0">
                <a:solidFill>
                  <a:schemeClr val="bg1"/>
                </a:solidFill>
              </a:rPr>
            </a:br>
            <a:r>
              <a:rPr lang="fr-FR" sz="3100" dirty="0">
                <a:solidFill>
                  <a:schemeClr val="bg1"/>
                </a:solidFill>
              </a:rPr>
              <a:t>Sources multiples</a:t>
            </a:r>
            <a:endParaRPr lang="fr-FR" sz="3600" dirty="0">
              <a:solidFill>
                <a:schemeClr val="bg1"/>
              </a:solidFill>
            </a:endParaRPr>
          </a:p>
        </p:txBody>
      </p:sp>
      <p:sp>
        <p:nvSpPr>
          <p:cNvPr id="3" name="Espace réservé du contenu 2">
            <a:extLst>
              <a:ext uri="{FF2B5EF4-FFF2-40B4-BE49-F238E27FC236}">
                <a16:creationId xmlns:a16="http://schemas.microsoft.com/office/drawing/2014/main" xmlns="" id="{4F39F205-6017-4CE7-9FD3-DE93AF9AABD3}"/>
              </a:ext>
            </a:extLst>
          </p:cNvPr>
          <p:cNvSpPr>
            <a:spLocks noGrp="1"/>
          </p:cNvSpPr>
          <p:nvPr>
            <p:ph idx="1"/>
          </p:nvPr>
        </p:nvSpPr>
        <p:spPr>
          <a:xfrm>
            <a:off x="838200" y="1863969"/>
            <a:ext cx="10844284" cy="4783015"/>
          </a:xfrm>
        </p:spPr>
        <p:txBody>
          <a:bodyPr>
            <a:normAutofit fontScale="92500"/>
          </a:bodyPr>
          <a:lstStyle/>
          <a:p>
            <a:pPr>
              <a:lnSpc>
                <a:spcPct val="150000"/>
              </a:lnSpc>
            </a:pPr>
            <a:r>
              <a:rPr lang="fr-FR" dirty="0"/>
              <a:t>Procédé de désinfection : du prétraitement au stockage</a:t>
            </a:r>
          </a:p>
          <a:p>
            <a:pPr>
              <a:lnSpc>
                <a:spcPct val="150000"/>
              </a:lnSpc>
            </a:pPr>
            <a:r>
              <a:rPr lang="fr-FR" dirty="0"/>
              <a:t>Défaut de niveau de </a:t>
            </a:r>
            <a:r>
              <a:rPr lang="fr-FR" dirty="0" err="1"/>
              <a:t>trt</a:t>
            </a:r>
            <a:r>
              <a:rPr lang="fr-FR" dirty="0"/>
              <a:t> : mauvaise classification</a:t>
            </a:r>
          </a:p>
          <a:p>
            <a:pPr>
              <a:lnSpc>
                <a:spcPct val="150000"/>
              </a:lnSpc>
            </a:pPr>
            <a:r>
              <a:rPr lang="fr-FR" dirty="0"/>
              <a:t>Formation de biofilm</a:t>
            </a:r>
          </a:p>
          <a:p>
            <a:pPr>
              <a:lnSpc>
                <a:spcPct val="150000"/>
              </a:lnSpc>
            </a:pPr>
            <a:r>
              <a:rPr lang="fr-FR" dirty="0"/>
              <a:t>Altération du DMR</a:t>
            </a:r>
          </a:p>
          <a:p>
            <a:pPr>
              <a:lnSpc>
                <a:spcPct val="150000"/>
              </a:lnSpc>
            </a:pPr>
            <a:r>
              <a:rPr lang="fr-FR" dirty="0"/>
              <a:t>Défaut de consultation des instructions fabricants (montage ou démontage)</a:t>
            </a:r>
          </a:p>
          <a:p>
            <a:pPr>
              <a:lnSpc>
                <a:spcPct val="150000"/>
              </a:lnSpc>
            </a:pPr>
            <a:r>
              <a:rPr lang="fr-FR" dirty="0"/>
              <a:t>….</a:t>
            </a:r>
          </a:p>
        </p:txBody>
      </p:sp>
    </p:spTree>
    <p:extLst>
      <p:ext uri="{BB962C8B-B14F-4D97-AF65-F5344CB8AC3E}">
        <p14:creationId xmlns:p14="http://schemas.microsoft.com/office/powerpoint/2010/main" xmlns="" val="3802547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2. Risque Infectieux en Anesthésie</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14606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AAD1EC5-C0EA-8D0B-1F6B-3A611B630D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D6878D5-07DF-9A90-14F8-72EDB45696E4}"/>
              </a:ext>
            </a:extLst>
          </p:cNvPr>
          <p:cNvSpPr>
            <a:spLocks noGrp="1"/>
          </p:cNvSpPr>
          <p:nvPr>
            <p:ph type="title"/>
          </p:nvPr>
        </p:nvSpPr>
        <p:spPr>
          <a:xfrm>
            <a:off x="2489539" y="398649"/>
            <a:ext cx="7212921" cy="878728"/>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dirty="0">
                <a:solidFill>
                  <a:schemeClr val="bg1"/>
                </a:solidFill>
              </a:rPr>
              <a:t>Risque infectieux en Anesthésie</a:t>
            </a:r>
          </a:p>
        </p:txBody>
      </p:sp>
      <p:sp>
        <p:nvSpPr>
          <p:cNvPr id="3" name="Espace réservé du contenu 2">
            <a:extLst>
              <a:ext uri="{FF2B5EF4-FFF2-40B4-BE49-F238E27FC236}">
                <a16:creationId xmlns:a16="http://schemas.microsoft.com/office/drawing/2014/main" xmlns="" id="{236E957A-CC8B-D56D-100C-46A1C889E504}"/>
              </a:ext>
            </a:extLst>
          </p:cNvPr>
          <p:cNvSpPr>
            <a:spLocks noGrp="1"/>
          </p:cNvSpPr>
          <p:nvPr>
            <p:ph idx="1"/>
          </p:nvPr>
        </p:nvSpPr>
        <p:spPr>
          <a:xfrm>
            <a:off x="838199" y="1485036"/>
            <a:ext cx="10515600" cy="4351338"/>
          </a:xfrm>
        </p:spPr>
        <p:txBody>
          <a:bodyPr>
            <a:normAutofit lnSpcReduction="10000"/>
          </a:bodyPr>
          <a:lstStyle/>
          <a:p>
            <a:pPr marL="457200" lvl="1" indent="0">
              <a:buNone/>
            </a:pPr>
            <a:endParaRPr lang="fr-FR" dirty="0"/>
          </a:p>
          <a:p>
            <a:r>
              <a:rPr lang="fr-FR" dirty="0"/>
              <a:t>Risque « a priori » faible </a:t>
            </a:r>
            <a:r>
              <a:rPr lang="fr-FR" b="1" u="sng" dirty="0"/>
              <a:t>mais peu de données</a:t>
            </a:r>
          </a:p>
          <a:p>
            <a:endParaRPr lang="fr-FR" b="1" u="sng" dirty="0"/>
          </a:p>
          <a:p>
            <a:r>
              <a:rPr lang="fr-FR" dirty="0"/>
              <a:t>Estimation : 3,4 ‰ patients anesthésiés</a:t>
            </a:r>
            <a:endParaRPr lang="fr-FR" i="1" dirty="0"/>
          </a:p>
          <a:p>
            <a:pPr lvl="1"/>
            <a:r>
              <a:rPr lang="fr-FR" dirty="0"/>
              <a:t>&gt; 11 millions d’anesthésie en France</a:t>
            </a:r>
          </a:p>
          <a:p>
            <a:pPr lvl="1"/>
            <a:r>
              <a:rPr lang="fr-FR" dirty="0"/>
              <a:t>Bactériémies sur utilisation d’une même seringue de </a:t>
            </a:r>
            <a:r>
              <a:rPr lang="fr-FR" dirty="0" err="1"/>
              <a:t>Propofol</a:t>
            </a:r>
            <a:endParaRPr lang="fr-FR" dirty="0"/>
          </a:p>
          <a:p>
            <a:pPr lvl="1"/>
            <a:r>
              <a:rPr lang="fr-FR" dirty="0"/>
              <a:t>Complications des anesthésies péridurales et rachidiennes</a:t>
            </a:r>
          </a:p>
          <a:p>
            <a:pPr lvl="1"/>
            <a:r>
              <a:rPr lang="fr-FR" dirty="0"/>
              <a:t>Transmissions croisées lors des endoscopies (IOT Difficile)</a:t>
            </a:r>
          </a:p>
          <a:p>
            <a:pPr lvl="1"/>
            <a:endParaRPr lang="fr-FR" dirty="0"/>
          </a:p>
          <a:p>
            <a:r>
              <a:rPr lang="fr-FR" dirty="0"/>
              <a:t>Conséquences Potentiellement graves : DDS, Décès, Morbidité, Coût</a:t>
            </a:r>
          </a:p>
          <a:p>
            <a:pPr lvl="1"/>
            <a:endParaRPr lang="fr-FR" dirty="0"/>
          </a:p>
          <a:p>
            <a:pPr lvl="1"/>
            <a:endParaRPr lang="fr-FR" dirty="0"/>
          </a:p>
          <a:p>
            <a:endParaRPr lang="fr-FR" dirty="0"/>
          </a:p>
        </p:txBody>
      </p:sp>
      <p:sp>
        <p:nvSpPr>
          <p:cNvPr id="6" name="ZoneTexte 5">
            <a:extLst>
              <a:ext uri="{FF2B5EF4-FFF2-40B4-BE49-F238E27FC236}">
                <a16:creationId xmlns:a16="http://schemas.microsoft.com/office/drawing/2014/main" xmlns="" id="{68EBDFDD-612C-E9C1-B280-C177BA0A6AF4}"/>
              </a:ext>
            </a:extLst>
          </p:cNvPr>
          <p:cNvSpPr txBox="1"/>
          <p:nvPr/>
        </p:nvSpPr>
        <p:spPr>
          <a:xfrm>
            <a:off x="8299156" y="6044033"/>
            <a:ext cx="2806608" cy="307777"/>
          </a:xfrm>
          <a:prstGeom prst="rect">
            <a:avLst/>
          </a:prstGeom>
          <a:solidFill>
            <a:srgbClr val="58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r>
              <a:rPr lang="fr-FR" sz="1400" dirty="0">
                <a:solidFill>
                  <a:schemeClr val="bg1"/>
                </a:solidFill>
              </a:rPr>
              <a:t>Hajjar J et al.  AFAR 2000(1):47-53</a:t>
            </a:r>
          </a:p>
        </p:txBody>
      </p:sp>
    </p:spTree>
    <p:extLst>
      <p:ext uri="{BB962C8B-B14F-4D97-AF65-F5344CB8AC3E}">
        <p14:creationId xmlns:p14="http://schemas.microsoft.com/office/powerpoint/2010/main" xmlns="" val="238818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14755"/>
            <a:ext cx="2104505" cy="798657"/>
          </a:xfrm>
          <a:solidFill>
            <a:schemeClr val="tx1">
              <a:lumMod val="95000"/>
              <a:lumOff val="5000"/>
            </a:schemeClr>
          </a:solidFill>
        </p:spPr>
        <p:txBody>
          <a:bodyPr/>
          <a:lstStyle/>
          <a:p>
            <a:r>
              <a:rPr lang="fr-FR" dirty="0">
                <a:solidFill>
                  <a:schemeClr val="bg1"/>
                </a:solidFill>
              </a:rPr>
              <a:t>Plan</a:t>
            </a:r>
          </a:p>
        </p:txBody>
      </p:sp>
      <p:sp>
        <p:nvSpPr>
          <p:cNvPr id="3" name="Espace réservé du contenu 2"/>
          <p:cNvSpPr>
            <a:spLocks noGrp="1"/>
          </p:cNvSpPr>
          <p:nvPr>
            <p:ph idx="1"/>
          </p:nvPr>
        </p:nvSpPr>
        <p:spPr>
          <a:xfrm>
            <a:off x="336176" y="1708457"/>
            <a:ext cx="11855824" cy="4275485"/>
          </a:xfrm>
        </p:spPr>
        <p:txBody>
          <a:bodyPr>
            <a:normAutofit fontScale="92500"/>
          </a:bodyPr>
          <a:lstStyle/>
          <a:p>
            <a:pPr marL="514350" indent="-514350">
              <a:lnSpc>
                <a:spcPct val="200000"/>
              </a:lnSpc>
              <a:buFont typeface="+mj-lt"/>
              <a:buAutoNum type="arabicPeriod"/>
            </a:pPr>
            <a:r>
              <a:rPr lang="fr-FR" dirty="0"/>
              <a:t>Dispositifs Médicaux - Cadre – Législation</a:t>
            </a:r>
          </a:p>
          <a:p>
            <a:pPr marL="514350" indent="-514350">
              <a:lnSpc>
                <a:spcPct val="200000"/>
              </a:lnSpc>
              <a:buFont typeface="+mj-lt"/>
              <a:buAutoNum type="arabicPeriod"/>
            </a:pPr>
            <a:r>
              <a:rPr lang="fr-FR" dirty="0"/>
              <a:t>Risques infectieux en Anesthésie</a:t>
            </a:r>
          </a:p>
          <a:p>
            <a:pPr marL="514350" indent="-514350">
              <a:lnSpc>
                <a:spcPct val="200000"/>
              </a:lnSpc>
              <a:buFont typeface="+mj-lt"/>
              <a:buAutoNum type="arabicPeriod"/>
            </a:pPr>
            <a:r>
              <a:rPr lang="fr-FR" dirty="0"/>
              <a:t>Risques Infectieux en Réanimation</a:t>
            </a:r>
          </a:p>
          <a:p>
            <a:pPr marL="514350" indent="-514350">
              <a:lnSpc>
                <a:spcPct val="200000"/>
              </a:lnSpc>
              <a:buFont typeface="+mj-lt"/>
              <a:buAutoNum type="arabicPeriod"/>
            </a:pPr>
            <a:r>
              <a:rPr lang="fr-FR" dirty="0"/>
              <a:t>Risque Infectieux associé aux soins :  les PAVM (Pneumonie Acquises sous VM)</a:t>
            </a:r>
          </a:p>
        </p:txBody>
      </p:sp>
    </p:spTree>
    <p:extLst>
      <p:ext uri="{BB962C8B-B14F-4D97-AF65-F5344CB8AC3E}">
        <p14:creationId xmlns:p14="http://schemas.microsoft.com/office/powerpoint/2010/main" xmlns="" val="3033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9B29C87-919A-457C-844F-752AF3657853}"/>
              </a:ext>
            </a:extLst>
          </p:cNvPr>
          <p:cNvSpPr>
            <a:spLocks noGrp="1"/>
          </p:cNvSpPr>
          <p:nvPr>
            <p:ph type="title"/>
          </p:nvPr>
        </p:nvSpPr>
        <p:spPr>
          <a:xfrm>
            <a:off x="838200" y="311705"/>
            <a:ext cx="11032222" cy="1378984"/>
          </a:xfrm>
          <a:solidFill>
            <a:schemeClr val="tx1"/>
          </a:solidFill>
        </p:spPr>
        <p:txBody>
          <a:bodyPr>
            <a:noAutofit/>
          </a:bodyPr>
          <a:lstStyle/>
          <a:p>
            <a:r>
              <a:rPr lang="fr-FR" sz="3200" dirty="0">
                <a:solidFill>
                  <a:schemeClr val="bg1"/>
                </a:solidFill>
              </a:rPr>
              <a:t>Transmissions nosocomiales de l’hépatite C de patient à patient, liées à l’anesthésie générale dans l’</a:t>
            </a:r>
            <a:r>
              <a:rPr lang="fr-FR" sz="3200" dirty="0" err="1">
                <a:solidFill>
                  <a:schemeClr val="bg1"/>
                </a:solidFill>
              </a:rPr>
              <a:t>inter-région</a:t>
            </a:r>
            <a:r>
              <a:rPr lang="fr-FR" sz="3200" dirty="0">
                <a:solidFill>
                  <a:schemeClr val="bg1"/>
                </a:solidFill>
              </a:rPr>
              <a:t> NO - 2001-2002</a:t>
            </a:r>
          </a:p>
        </p:txBody>
      </p:sp>
      <p:sp>
        <p:nvSpPr>
          <p:cNvPr id="3" name="Espace réservé du contenu 2">
            <a:extLst>
              <a:ext uri="{FF2B5EF4-FFF2-40B4-BE49-F238E27FC236}">
                <a16:creationId xmlns:a16="http://schemas.microsoft.com/office/drawing/2014/main" xmlns="" id="{F5D2CFAA-192C-4106-9E6D-3F22833FF26A}"/>
              </a:ext>
            </a:extLst>
          </p:cNvPr>
          <p:cNvSpPr>
            <a:spLocks noGrp="1"/>
          </p:cNvSpPr>
          <p:nvPr>
            <p:ph idx="1"/>
          </p:nvPr>
        </p:nvSpPr>
        <p:spPr>
          <a:xfrm>
            <a:off x="905312" y="1758157"/>
            <a:ext cx="10515600" cy="4351338"/>
          </a:xfrm>
        </p:spPr>
        <p:txBody>
          <a:bodyPr>
            <a:normAutofit fontScale="92500"/>
          </a:bodyPr>
          <a:lstStyle/>
          <a:p>
            <a:pPr>
              <a:lnSpc>
                <a:spcPct val="150000"/>
              </a:lnSpc>
            </a:pPr>
            <a:r>
              <a:rPr lang="fr-FR" dirty="0"/>
              <a:t>18 contaminations nosocomiales par le VHC</a:t>
            </a:r>
          </a:p>
          <a:p>
            <a:pPr>
              <a:lnSpc>
                <a:spcPct val="150000"/>
              </a:lnSpc>
            </a:pPr>
            <a:r>
              <a:rPr lang="fr-FR" dirty="0"/>
              <a:t>9 contaminations directement rapportées à la pratique de l’AG</a:t>
            </a:r>
          </a:p>
          <a:p>
            <a:pPr>
              <a:lnSpc>
                <a:spcPct val="150000"/>
              </a:lnSpc>
            </a:pPr>
            <a:r>
              <a:rPr lang="fr-FR" dirty="0"/>
              <a:t>Défauts de pratique :</a:t>
            </a:r>
          </a:p>
          <a:p>
            <a:pPr lvl="1">
              <a:lnSpc>
                <a:spcPct val="150000"/>
              </a:lnSpc>
            </a:pPr>
            <a:r>
              <a:rPr lang="fr-FR" dirty="0"/>
              <a:t>1 pratique déclarée de partage de flacon de Fentanyl.</a:t>
            </a:r>
          </a:p>
          <a:p>
            <a:pPr lvl="1">
              <a:lnSpc>
                <a:spcPct val="150000"/>
              </a:lnSpc>
            </a:pPr>
            <a:r>
              <a:rPr lang="fr-FR" dirty="0"/>
              <a:t>1 partage de seringues probable</a:t>
            </a:r>
          </a:p>
          <a:p>
            <a:pPr lvl="1">
              <a:lnSpc>
                <a:spcPct val="150000"/>
              </a:lnSpc>
            </a:pPr>
            <a:r>
              <a:rPr lang="fr-FR" dirty="0"/>
              <a:t> Précautions « standards » non appliquées (dans tous les cas)</a:t>
            </a:r>
          </a:p>
          <a:p>
            <a:pPr lvl="1">
              <a:lnSpc>
                <a:spcPct val="150000"/>
              </a:lnSpc>
            </a:pPr>
            <a:r>
              <a:rPr lang="fr-FR" dirty="0"/>
              <a:t>Utilisation de cathéters courts sans tubulures (dans tous les cas)</a:t>
            </a:r>
          </a:p>
        </p:txBody>
      </p:sp>
      <p:sp>
        <p:nvSpPr>
          <p:cNvPr id="4" name="ZoneTexte 3">
            <a:extLst>
              <a:ext uri="{FF2B5EF4-FFF2-40B4-BE49-F238E27FC236}">
                <a16:creationId xmlns:a16="http://schemas.microsoft.com/office/drawing/2014/main" xmlns="" id="{69C70D1B-168F-40BD-82C2-ACDD7C5CB9D1}"/>
              </a:ext>
            </a:extLst>
          </p:cNvPr>
          <p:cNvSpPr txBox="1"/>
          <p:nvPr/>
        </p:nvSpPr>
        <p:spPr>
          <a:xfrm>
            <a:off x="7836661" y="6294409"/>
            <a:ext cx="3584251" cy="369332"/>
          </a:xfrm>
          <a:prstGeom prst="rect">
            <a:avLst/>
          </a:prstGeom>
          <a:solidFill>
            <a:srgbClr val="580000"/>
          </a:solidFill>
        </p:spPr>
        <p:txBody>
          <a:bodyPr wrap="none" rtlCol="0">
            <a:spAutoFit/>
          </a:bodyPr>
          <a:lstStyle/>
          <a:p>
            <a:r>
              <a:rPr lang="fr-FR" dirty="0">
                <a:solidFill>
                  <a:prstClr val="white"/>
                </a:solidFill>
              </a:rPr>
              <a:t>Carbonne A. AFAR 23:550-553, 2004</a:t>
            </a:r>
          </a:p>
        </p:txBody>
      </p:sp>
    </p:spTree>
    <p:extLst>
      <p:ext uri="{BB962C8B-B14F-4D97-AF65-F5344CB8AC3E}">
        <p14:creationId xmlns:p14="http://schemas.microsoft.com/office/powerpoint/2010/main" xmlns="" val="184910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E83A02B-602B-4D20-81A0-BB4BC4375EF6}"/>
              </a:ext>
            </a:extLst>
          </p:cNvPr>
          <p:cNvSpPr>
            <a:spLocks noGrp="1"/>
          </p:cNvSpPr>
          <p:nvPr>
            <p:ph type="title"/>
          </p:nvPr>
        </p:nvSpPr>
        <p:spPr>
          <a:xfrm>
            <a:off x="838200" y="336230"/>
            <a:ext cx="10515600" cy="1005840"/>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pPr algn="ctr"/>
            <a:r>
              <a:rPr lang="fr-FR" sz="3200" dirty="0">
                <a:solidFill>
                  <a:schemeClr val="bg1"/>
                </a:solidFill>
              </a:rPr>
              <a:t>Mesures pour atténuer la transmission des infections dans l’ensemble de la prise en charge </a:t>
            </a:r>
            <a:r>
              <a:rPr lang="fr-FR" sz="3200" dirty="0" err="1">
                <a:solidFill>
                  <a:schemeClr val="bg1"/>
                </a:solidFill>
              </a:rPr>
              <a:t>péri-opératoire</a:t>
            </a:r>
            <a:endParaRPr lang="fr-FR" sz="3200" dirty="0">
              <a:solidFill>
                <a:schemeClr val="bg1"/>
              </a:solidFill>
            </a:endParaRPr>
          </a:p>
        </p:txBody>
      </p:sp>
      <p:pic>
        <p:nvPicPr>
          <p:cNvPr id="6" name="Image 5">
            <a:extLst>
              <a:ext uri="{FF2B5EF4-FFF2-40B4-BE49-F238E27FC236}">
                <a16:creationId xmlns:a16="http://schemas.microsoft.com/office/drawing/2014/main" xmlns="" id="{16264AAF-F429-4803-9CEE-4ED87E9DD545}"/>
              </a:ext>
            </a:extLst>
          </p:cNvPr>
          <p:cNvPicPr>
            <a:picLocks noChangeAspect="1"/>
          </p:cNvPicPr>
          <p:nvPr/>
        </p:nvPicPr>
        <p:blipFill>
          <a:blip r:embed="rId2" cstate="print"/>
          <a:stretch>
            <a:fillRect/>
          </a:stretch>
        </p:blipFill>
        <p:spPr>
          <a:xfrm>
            <a:off x="1101969" y="1477058"/>
            <a:ext cx="1097280" cy="1066800"/>
          </a:xfrm>
          <a:prstGeom prst="rect">
            <a:avLst/>
          </a:prstGeom>
        </p:spPr>
      </p:pic>
      <p:pic>
        <p:nvPicPr>
          <p:cNvPr id="8" name="Image 7">
            <a:extLst>
              <a:ext uri="{FF2B5EF4-FFF2-40B4-BE49-F238E27FC236}">
                <a16:creationId xmlns:a16="http://schemas.microsoft.com/office/drawing/2014/main" xmlns="" id="{18D47BB5-F4FC-4DEB-8C16-8992F0F6D14D}"/>
              </a:ext>
            </a:extLst>
          </p:cNvPr>
          <p:cNvPicPr>
            <a:picLocks noChangeAspect="1"/>
          </p:cNvPicPr>
          <p:nvPr/>
        </p:nvPicPr>
        <p:blipFill>
          <a:blip r:embed="rId3" cstate="print"/>
          <a:stretch>
            <a:fillRect/>
          </a:stretch>
        </p:blipFill>
        <p:spPr>
          <a:xfrm>
            <a:off x="3230094" y="1402226"/>
            <a:ext cx="1300480" cy="1046480"/>
          </a:xfrm>
          <a:prstGeom prst="rect">
            <a:avLst/>
          </a:prstGeom>
        </p:spPr>
      </p:pic>
      <p:pic>
        <p:nvPicPr>
          <p:cNvPr id="10" name="Image 9">
            <a:extLst>
              <a:ext uri="{FF2B5EF4-FFF2-40B4-BE49-F238E27FC236}">
                <a16:creationId xmlns:a16="http://schemas.microsoft.com/office/drawing/2014/main" xmlns="" id="{BCF3CE63-CD28-4B0D-8DE8-A48170667860}"/>
              </a:ext>
            </a:extLst>
          </p:cNvPr>
          <p:cNvPicPr>
            <a:picLocks noChangeAspect="1"/>
          </p:cNvPicPr>
          <p:nvPr/>
        </p:nvPicPr>
        <p:blipFill>
          <a:blip r:embed="rId4" cstate="print"/>
          <a:stretch>
            <a:fillRect/>
          </a:stretch>
        </p:blipFill>
        <p:spPr>
          <a:xfrm>
            <a:off x="5414496" y="1325565"/>
            <a:ext cx="1503680" cy="1158240"/>
          </a:xfrm>
          <a:prstGeom prst="rect">
            <a:avLst/>
          </a:prstGeom>
        </p:spPr>
      </p:pic>
      <p:pic>
        <p:nvPicPr>
          <p:cNvPr id="12" name="Image 11">
            <a:extLst>
              <a:ext uri="{FF2B5EF4-FFF2-40B4-BE49-F238E27FC236}">
                <a16:creationId xmlns:a16="http://schemas.microsoft.com/office/drawing/2014/main" xmlns="" id="{2FBB0D6B-720E-4828-BAC3-423CB7B6D702}"/>
              </a:ext>
            </a:extLst>
          </p:cNvPr>
          <p:cNvPicPr>
            <a:picLocks noChangeAspect="1"/>
          </p:cNvPicPr>
          <p:nvPr/>
        </p:nvPicPr>
        <p:blipFill>
          <a:blip r:embed="rId5" cstate="print"/>
          <a:stretch>
            <a:fillRect/>
          </a:stretch>
        </p:blipFill>
        <p:spPr>
          <a:xfrm>
            <a:off x="7344019" y="1392066"/>
            <a:ext cx="1341120" cy="1056640"/>
          </a:xfrm>
          <a:prstGeom prst="rect">
            <a:avLst/>
          </a:prstGeom>
        </p:spPr>
      </p:pic>
      <p:pic>
        <p:nvPicPr>
          <p:cNvPr id="14" name="Image 13">
            <a:extLst>
              <a:ext uri="{FF2B5EF4-FFF2-40B4-BE49-F238E27FC236}">
                <a16:creationId xmlns:a16="http://schemas.microsoft.com/office/drawing/2014/main" xmlns="" id="{88E2DB67-B401-4953-A739-7563B5DB78C7}"/>
              </a:ext>
            </a:extLst>
          </p:cNvPr>
          <p:cNvPicPr>
            <a:picLocks noChangeAspect="1"/>
          </p:cNvPicPr>
          <p:nvPr/>
        </p:nvPicPr>
        <p:blipFill>
          <a:blip r:embed="rId6" cstate="print"/>
          <a:stretch>
            <a:fillRect/>
          </a:stretch>
        </p:blipFill>
        <p:spPr>
          <a:xfrm>
            <a:off x="9823157" y="1442866"/>
            <a:ext cx="1056640" cy="1005840"/>
          </a:xfrm>
          <a:prstGeom prst="rect">
            <a:avLst/>
          </a:prstGeom>
        </p:spPr>
      </p:pic>
      <p:sp>
        <p:nvSpPr>
          <p:cNvPr id="17" name="Flèche : pentagone 16">
            <a:extLst>
              <a:ext uri="{FF2B5EF4-FFF2-40B4-BE49-F238E27FC236}">
                <a16:creationId xmlns:a16="http://schemas.microsoft.com/office/drawing/2014/main" xmlns="" id="{CA98529E-1DA3-451F-998B-EC407735E909}"/>
              </a:ext>
            </a:extLst>
          </p:cNvPr>
          <p:cNvSpPr/>
          <p:nvPr/>
        </p:nvSpPr>
        <p:spPr>
          <a:xfrm>
            <a:off x="509955" y="2451026"/>
            <a:ext cx="2453053" cy="457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Avant Hospitalisation</a:t>
            </a:r>
          </a:p>
        </p:txBody>
      </p:sp>
      <p:sp>
        <p:nvSpPr>
          <p:cNvPr id="18" name="Flèche : chevron 17">
            <a:extLst>
              <a:ext uri="{FF2B5EF4-FFF2-40B4-BE49-F238E27FC236}">
                <a16:creationId xmlns:a16="http://schemas.microsoft.com/office/drawing/2014/main" xmlns="" id="{9BC9BB54-689F-4C6B-84EE-BE6CDD407F25}"/>
              </a:ext>
            </a:extLst>
          </p:cNvPr>
          <p:cNvSpPr/>
          <p:nvPr/>
        </p:nvSpPr>
        <p:spPr>
          <a:xfrm>
            <a:off x="2778372" y="2451026"/>
            <a:ext cx="2549767" cy="4572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Avant Intervention</a:t>
            </a:r>
          </a:p>
        </p:txBody>
      </p:sp>
      <p:sp>
        <p:nvSpPr>
          <p:cNvPr id="19" name="Flèche : chevron 18">
            <a:extLst>
              <a:ext uri="{FF2B5EF4-FFF2-40B4-BE49-F238E27FC236}">
                <a16:creationId xmlns:a16="http://schemas.microsoft.com/office/drawing/2014/main" xmlns="" id="{A552F9DA-2082-4122-A29E-2647F0851DB5}"/>
              </a:ext>
            </a:extLst>
          </p:cNvPr>
          <p:cNvSpPr/>
          <p:nvPr/>
        </p:nvSpPr>
        <p:spPr>
          <a:xfrm>
            <a:off x="5150729" y="2459818"/>
            <a:ext cx="4063609" cy="4572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Per-opératoire</a:t>
            </a:r>
          </a:p>
        </p:txBody>
      </p:sp>
      <p:sp>
        <p:nvSpPr>
          <p:cNvPr id="20" name="Flèche : chevron 19">
            <a:extLst>
              <a:ext uri="{FF2B5EF4-FFF2-40B4-BE49-F238E27FC236}">
                <a16:creationId xmlns:a16="http://schemas.microsoft.com/office/drawing/2014/main" xmlns="" id="{7276CCF9-05BE-45D5-AAEF-D78EFBB86433}"/>
              </a:ext>
            </a:extLst>
          </p:cNvPr>
          <p:cNvSpPr/>
          <p:nvPr/>
        </p:nvSpPr>
        <p:spPr>
          <a:xfrm>
            <a:off x="9041425" y="2459817"/>
            <a:ext cx="2549767" cy="4572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Post-opératoire</a:t>
            </a:r>
          </a:p>
        </p:txBody>
      </p:sp>
      <p:pic>
        <p:nvPicPr>
          <p:cNvPr id="22" name="Image 21">
            <a:extLst>
              <a:ext uri="{FF2B5EF4-FFF2-40B4-BE49-F238E27FC236}">
                <a16:creationId xmlns:a16="http://schemas.microsoft.com/office/drawing/2014/main" xmlns="" id="{94694A2A-6E6D-45C9-B886-12F6A6ACB58C}"/>
              </a:ext>
            </a:extLst>
          </p:cNvPr>
          <p:cNvPicPr>
            <a:picLocks noChangeAspect="1"/>
          </p:cNvPicPr>
          <p:nvPr/>
        </p:nvPicPr>
        <p:blipFill>
          <a:blip r:embed="rId7" cstate="print"/>
          <a:stretch>
            <a:fillRect/>
          </a:stretch>
        </p:blipFill>
        <p:spPr>
          <a:xfrm>
            <a:off x="2726402" y="2927340"/>
            <a:ext cx="622373" cy="680721"/>
          </a:xfrm>
          <a:prstGeom prst="rect">
            <a:avLst/>
          </a:prstGeom>
        </p:spPr>
      </p:pic>
      <p:pic>
        <p:nvPicPr>
          <p:cNvPr id="24" name="Image 23">
            <a:extLst>
              <a:ext uri="{FF2B5EF4-FFF2-40B4-BE49-F238E27FC236}">
                <a16:creationId xmlns:a16="http://schemas.microsoft.com/office/drawing/2014/main" xmlns="" id="{F4E95C02-71D0-4CB0-A0C6-0AB4C2C0ECEC}"/>
              </a:ext>
            </a:extLst>
          </p:cNvPr>
          <p:cNvPicPr>
            <a:picLocks noChangeAspect="1"/>
          </p:cNvPicPr>
          <p:nvPr/>
        </p:nvPicPr>
        <p:blipFill>
          <a:blip r:embed="rId8" cstate="print"/>
          <a:stretch>
            <a:fillRect/>
          </a:stretch>
        </p:blipFill>
        <p:spPr>
          <a:xfrm>
            <a:off x="2516312" y="3661047"/>
            <a:ext cx="934720" cy="680720"/>
          </a:xfrm>
          <a:prstGeom prst="rect">
            <a:avLst/>
          </a:prstGeom>
        </p:spPr>
      </p:pic>
      <p:pic>
        <p:nvPicPr>
          <p:cNvPr id="26" name="Image 25">
            <a:extLst>
              <a:ext uri="{FF2B5EF4-FFF2-40B4-BE49-F238E27FC236}">
                <a16:creationId xmlns:a16="http://schemas.microsoft.com/office/drawing/2014/main" xmlns="" id="{93D673D5-ECE5-45A8-8FCE-4049D93B5A2A}"/>
              </a:ext>
            </a:extLst>
          </p:cNvPr>
          <p:cNvPicPr>
            <a:picLocks noChangeAspect="1"/>
          </p:cNvPicPr>
          <p:nvPr/>
        </p:nvPicPr>
        <p:blipFill>
          <a:blip r:embed="rId9" cstate="print"/>
          <a:stretch>
            <a:fillRect/>
          </a:stretch>
        </p:blipFill>
        <p:spPr>
          <a:xfrm>
            <a:off x="2469819" y="4477292"/>
            <a:ext cx="975360" cy="701040"/>
          </a:xfrm>
          <a:prstGeom prst="rect">
            <a:avLst/>
          </a:prstGeom>
        </p:spPr>
      </p:pic>
      <p:pic>
        <p:nvPicPr>
          <p:cNvPr id="28" name="Image 27">
            <a:extLst>
              <a:ext uri="{FF2B5EF4-FFF2-40B4-BE49-F238E27FC236}">
                <a16:creationId xmlns:a16="http://schemas.microsoft.com/office/drawing/2014/main" xmlns="" id="{44C55D24-DC9D-4363-ABC2-C712374FFAC7}"/>
              </a:ext>
            </a:extLst>
          </p:cNvPr>
          <p:cNvPicPr>
            <a:picLocks noChangeAspect="1"/>
          </p:cNvPicPr>
          <p:nvPr/>
        </p:nvPicPr>
        <p:blipFill>
          <a:blip r:embed="rId10" cstate="print"/>
          <a:stretch>
            <a:fillRect/>
          </a:stretch>
        </p:blipFill>
        <p:spPr>
          <a:xfrm>
            <a:off x="2524923" y="5263214"/>
            <a:ext cx="731520" cy="711200"/>
          </a:xfrm>
          <a:prstGeom prst="rect">
            <a:avLst/>
          </a:prstGeom>
        </p:spPr>
      </p:pic>
      <p:sp>
        <p:nvSpPr>
          <p:cNvPr id="2" name="ZoneTexte 1">
            <a:extLst>
              <a:ext uri="{FF2B5EF4-FFF2-40B4-BE49-F238E27FC236}">
                <a16:creationId xmlns:a16="http://schemas.microsoft.com/office/drawing/2014/main" xmlns="" id="{4AA6D880-A09C-8084-3C19-753E529E73C7}"/>
              </a:ext>
            </a:extLst>
          </p:cNvPr>
          <p:cNvSpPr txBox="1"/>
          <p:nvPr/>
        </p:nvSpPr>
        <p:spPr>
          <a:xfrm>
            <a:off x="5623611" y="3107841"/>
            <a:ext cx="3590727" cy="369332"/>
          </a:xfrm>
          <a:prstGeom prst="rect">
            <a:avLst/>
          </a:prstGeom>
          <a:noFill/>
        </p:spPr>
        <p:txBody>
          <a:bodyPr wrap="none" rtlCol="0">
            <a:spAutoFit/>
          </a:bodyPr>
          <a:lstStyle/>
          <a:p>
            <a:r>
              <a:rPr lang="fr-FR" dirty="0"/>
              <a:t>Décolonisation des patients  (SARM)</a:t>
            </a:r>
          </a:p>
        </p:txBody>
      </p:sp>
      <p:sp>
        <p:nvSpPr>
          <p:cNvPr id="3" name="ZoneTexte 2">
            <a:extLst>
              <a:ext uri="{FF2B5EF4-FFF2-40B4-BE49-F238E27FC236}">
                <a16:creationId xmlns:a16="http://schemas.microsoft.com/office/drawing/2014/main" xmlns="" id="{4B4CC274-66D6-A045-DC52-D3AA54B59EC1}"/>
              </a:ext>
            </a:extLst>
          </p:cNvPr>
          <p:cNvSpPr txBox="1"/>
          <p:nvPr/>
        </p:nvSpPr>
        <p:spPr>
          <a:xfrm>
            <a:off x="5623611" y="3874171"/>
            <a:ext cx="1949829" cy="369332"/>
          </a:xfrm>
          <a:prstGeom prst="rect">
            <a:avLst/>
          </a:prstGeom>
          <a:noFill/>
        </p:spPr>
        <p:txBody>
          <a:bodyPr wrap="none" rtlCol="0">
            <a:spAutoFit/>
          </a:bodyPr>
          <a:lstStyle/>
          <a:p>
            <a:r>
              <a:rPr lang="fr-FR" dirty="0"/>
              <a:t>Hygiène des Mains</a:t>
            </a:r>
          </a:p>
        </p:txBody>
      </p:sp>
      <p:sp>
        <p:nvSpPr>
          <p:cNvPr id="5" name="ZoneTexte 4">
            <a:extLst>
              <a:ext uri="{FF2B5EF4-FFF2-40B4-BE49-F238E27FC236}">
                <a16:creationId xmlns:a16="http://schemas.microsoft.com/office/drawing/2014/main" xmlns="" id="{D9289655-C565-DE27-0495-4895ADE84AB1}"/>
              </a:ext>
            </a:extLst>
          </p:cNvPr>
          <p:cNvSpPr txBox="1"/>
          <p:nvPr/>
        </p:nvSpPr>
        <p:spPr>
          <a:xfrm>
            <a:off x="5623611" y="4609947"/>
            <a:ext cx="1767022" cy="369332"/>
          </a:xfrm>
          <a:prstGeom prst="rect">
            <a:avLst/>
          </a:prstGeom>
          <a:noFill/>
        </p:spPr>
        <p:txBody>
          <a:bodyPr wrap="none" rtlCol="0">
            <a:spAutoFit/>
          </a:bodyPr>
          <a:lstStyle/>
          <a:p>
            <a:r>
              <a:rPr lang="fr-FR" dirty="0"/>
              <a:t>Soins Vasculaires</a:t>
            </a:r>
          </a:p>
        </p:txBody>
      </p:sp>
      <p:sp>
        <p:nvSpPr>
          <p:cNvPr id="7" name="ZoneTexte 6">
            <a:extLst>
              <a:ext uri="{FF2B5EF4-FFF2-40B4-BE49-F238E27FC236}">
                <a16:creationId xmlns:a16="http://schemas.microsoft.com/office/drawing/2014/main" xmlns="" id="{A1D46147-0C87-D172-C0E6-05B86125110A}"/>
              </a:ext>
            </a:extLst>
          </p:cNvPr>
          <p:cNvSpPr txBox="1"/>
          <p:nvPr/>
        </p:nvSpPr>
        <p:spPr>
          <a:xfrm>
            <a:off x="5608591" y="5434148"/>
            <a:ext cx="6249275" cy="369332"/>
          </a:xfrm>
          <a:prstGeom prst="rect">
            <a:avLst/>
          </a:prstGeom>
          <a:noFill/>
        </p:spPr>
        <p:txBody>
          <a:bodyPr wrap="none" rtlCol="0">
            <a:spAutoFit/>
          </a:bodyPr>
          <a:lstStyle/>
          <a:p>
            <a:r>
              <a:rPr lang="fr-FR" dirty="0"/>
              <a:t>Nettoyage Environnement (Inter procédure – Fin de Programme)</a:t>
            </a:r>
          </a:p>
        </p:txBody>
      </p:sp>
      <p:sp>
        <p:nvSpPr>
          <p:cNvPr id="11" name="ZoneTexte 10">
            <a:extLst>
              <a:ext uri="{FF2B5EF4-FFF2-40B4-BE49-F238E27FC236}">
                <a16:creationId xmlns:a16="http://schemas.microsoft.com/office/drawing/2014/main" xmlns="" id="{D6FA9D6C-70D6-F46A-536A-1ECA20029487}"/>
              </a:ext>
            </a:extLst>
          </p:cNvPr>
          <p:cNvSpPr txBox="1"/>
          <p:nvPr/>
        </p:nvSpPr>
        <p:spPr>
          <a:xfrm>
            <a:off x="166255" y="5999645"/>
            <a:ext cx="9944100" cy="738664"/>
          </a:xfrm>
          <a:prstGeom prst="rect">
            <a:avLst/>
          </a:prstGeom>
          <a:solidFill>
            <a:srgbClr val="800000"/>
          </a:solidFill>
        </p:spPr>
        <p:txBody>
          <a:bodyPr wrap="square">
            <a:spAutoFit/>
          </a:bodyPr>
          <a:lstStyle/>
          <a:p>
            <a:r>
              <a:rPr lang="fr-FR" sz="1400" dirty="0">
                <a:solidFill>
                  <a:schemeClr val="bg1"/>
                </a:solidFill>
              </a:rPr>
              <a:t>(Society for Healthcare </a:t>
            </a:r>
            <a:r>
              <a:rPr lang="fr-FR" sz="1400" dirty="0" err="1">
                <a:solidFill>
                  <a:schemeClr val="bg1"/>
                </a:solidFill>
              </a:rPr>
              <a:t>Epidemiology</a:t>
            </a:r>
            <a:r>
              <a:rPr lang="fr-FR" sz="1400" dirty="0">
                <a:solidFill>
                  <a:schemeClr val="bg1"/>
                </a:solidFill>
              </a:rPr>
              <a:t> of America [SHEA] 2019-  Association for </a:t>
            </a:r>
            <a:r>
              <a:rPr lang="fr-FR" sz="1400" dirty="0" err="1">
                <a:solidFill>
                  <a:schemeClr val="bg1"/>
                </a:solidFill>
              </a:rPr>
              <a:t>Professionals</a:t>
            </a:r>
            <a:r>
              <a:rPr lang="fr-FR" sz="1400" dirty="0">
                <a:solidFill>
                  <a:schemeClr val="bg1"/>
                </a:solidFill>
              </a:rPr>
              <a:t> in Infection Control [APIC] 2018 - </a:t>
            </a:r>
          </a:p>
          <a:p>
            <a:r>
              <a:rPr lang="fr-FR" sz="1400" dirty="0">
                <a:solidFill>
                  <a:schemeClr val="bg1"/>
                </a:solidFill>
              </a:rPr>
              <a:t>Centres pour le contrôle et la prévention des maladies [CDC]  2017 - American Society of </a:t>
            </a:r>
            <a:r>
              <a:rPr lang="fr-FR" sz="1400" dirty="0" err="1">
                <a:solidFill>
                  <a:schemeClr val="bg1"/>
                </a:solidFill>
              </a:rPr>
              <a:t>Anesthesiologists</a:t>
            </a:r>
            <a:r>
              <a:rPr lang="fr-FR" sz="1400" dirty="0">
                <a:solidFill>
                  <a:schemeClr val="bg1"/>
                </a:solidFill>
              </a:rPr>
              <a:t> [ASA] 2022 </a:t>
            </a:r>
          </a:p>
          <a:p>
            <a:r>
              <a:rPr lang="fr-FR" sz="1400" dirty="0">
                <a:solidFill>
                  <a:schemeClr val="bg1"/>
                </a:solidFill>
              </a:rPr>
              <a:t>American Association of Nurse </a:t>
            </a:r>
            <a:r>
              <a:rPr lang="fr-FR" sz="1400" dirty="0" err="1">
                <a:solidFill>
                  <a:schemeClr val="bg1"/>
                </a:solidFill>
              </a:rPr>
              <a:t>Anesthesiology</a:t>
            </a:r>
            <a:r>
              <a:rPr lang="fr-FR" sz="1400" dirty="0">
                <a:solidFill>
                  <a:schemeClr val="bg1"/>
                </a:solidFill>
              </a:rPr>
              <a:t> [AANA] 2022 – SFAR 2023</a:t>
            </a:r>
          </a:p>
        </p:txBody>
      </p:sp>
      <p:sp>
        <p:nvSpPr>
          <p:cNvPr id="13" name="ZoneTexte 12">
            <a:extLst>
              <a:ext uri="{FF2B5EF4-FFF2-40B4-BE49-F238E27FC236}">
                <a16:creationId xmlns:a16="http://schemas.microsoft.com/office/drawing/2014/main" xmlns="" id="{46F33A32-10D9-EED6-6F4C-01F0B8541C50}"/>
              </a:ext>
            </a:extLst>
          </p:cNvPr>
          <p:cNvSpPr txBox="1"/>
          <p:nvPr/>
        </p:nvSpPr>
        <p:spPr>
          <a:xfrm>
            <a:off x="301336" y="4094018"/>
            <a:ext cx="913263" cy="369332"/>
          </a:xfrm>
          <a:prstGeom prst="rect">
            <a:avLst/>
          </a:prstGeom>
          <a:noFill/>
        </p:spPr>
        <p:txBody>
          <a:bodyPr wrap="none" rtlCol="0">
            <a:spAutoFit/>
          </a:bodyPr>
          <a:lstStyle/>
          <a:p>
            <a:r>
              <a:rPr lang="fr-FR" dirty="0"/>
              <a:t>4 Piliers</a:t>
            </a:r>
          </a:p>
        </p:txBody>
      </p:sp>
    </p:spTree>
    <p:extLst>
      <p:ext uri="{BB962C8B-B14F-4D97-AF65-F5344CB8AC3E}">
        <p14:creationId xmlns:p14="http://schemas.microsoft.com/office/powerpoint/2010/main" xmlns="" val="3206504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36009" y="329407"/>
            <a:ext cx="9069151" cy="1176615"/>
          </a:xfrm>
          <a:solidFill>
            <a:schemeClr val="tx1"/>
          </a:solidFill>
        </p:spPr>
        <p:txBody>
          <a:bodyPr>
            <a:normAutofit fontScale="90000"/>
          </a:bodyPr>
          <a:lstStyle/>
          <a:p>
            <a:pPr algn="ctr"/>
            <a:r>
              <a:rPr lang="fr-FR" dirty="0">
                <a:solidFill>
                  <a:schemeClr val="bg1"/>
                </a:solidFill>
              </a:rPr>
              <a:t>Gestion du Risque Infectieux en Anesthésie</a:t>
            </a:r>
            <a:br>
              <a:rPr lang="fr-FR" dirty="0">
                <a:solidFill>
                  <a:schemeClr val="bg1"/>
                </a:solidFill>
              </a:rPr>
            </a:br>
            <a:r>
              <a:rPr lang="fr-FR" dirty="0" err="1">
                <a:solidFill>
                  <a:schemeClr val="bg1"/>
                </a:solidFill>
              </a:rPr>
              <a:t>Régles</a:t>
            </a:r>
            <a:r>
              <a:rPr lang="fr-FR" dirty="0">
                <a:solidFill>
                  <a:schemeClr val="bg1"/>
                </a:solidFill>
              </a:rPr>
              <a:t> générales</a:t>
            </a:r>
          </a:p>
        </p:txBody>
      </p:sp>
      <p:sp>
        <p:nvSpPr>
          <p:cNvPr id="3" name="Espace réservé du contenu 2"/>
          <p:cNvSpPr>
            <a:spLocks noGrp="1"/>
          </p:cNvSpPr>
          <p:nvPr>
            <p:ph idx="1"/>
          </p:nvPr>
        </p:nvSpPr>
        <p:spPr>
          <a:xfrm>
            <a:off x="812785" y="1690688"/>
            <a:ext cx="10515600" cy="4351338"/>
          </a:xfrm>
        </p:spPr>
        <p:txBody>
          <a:bodyPr>
            <a:noAutofit/>
          </a:bodyPr>
          <a:lstStyle/>
          <a:p>
            <a:pPr>
              <a:lnSpc>
                <a:spcPct val="100000"/>
              </a:lnSpc>
            </a:pPr>
            <a:r>
              <a:rPr lang="fr-FR" sz="2400" dirty="0"/>
              <a:t>Prévention des infections liés au matériel et à l’environnement</a:t>
            </a:r>
          </a:p>
          <a:p>
            <a:pPr lvl="1">
              <a:lnSpc>
                <a:spcPct val="100000"/>
              </a:lnSpc>
            </a:pPr>
            <a:r>
              <a:rPr lang="fr-FR" dirty="0"/>
              <a:t>Dispositifs non invasifs</a:t>
            </a:r>
          </a:p>
          <a:p>
            <a:pPr lvl="1">
              <a:lnSpc>
                <a:spcPct val="100000"/>
              </a:lnSpc>
            </a:pPr>
            <a:r>
              <a:rPr lang="fr-FR" dirty="0"/>
              <a:t>Matériel de ventilation</a:t>
            </a:r>
          </a:p>
          <a:p>
            <a:pPr lvl="1">
              <a:lnSpc>
                <a:spcPct val="100000"/>
              </a:lnSpc>
            </a:pPr>
            <a:r>
              <a:rPr lang="fr-FR" dirty="0"/>
              <a:t>Décontamination des surfaces et du mobilier</a:t>
            </a:r>
          </a:p>
          <a:p>
            <a:pPr>
              <a:lnSpc>
                <a:spcPct val="100000"/>
              </a:lnSpc>
            </a:pPr>
            <a:endParaRPr lang="fr-FR" sz="2400" dirty="0"/>
          </a:p>
          <a:p>
            <a:pPr>
              <a:lnSpc>
                <a:spcPct val="100000"/>
              </a:lnSpc>
            </a:pPr>
            <a:r>
              <a:rPr lang="fr-FR" sz="2400" dirty="0"/>
              <a:t>Prévention des infections liées aux dispositifs  invasifs</a:t>
            </a:r>
          </a:p>
          <a:p>
            <a:pPr marL="0" indent="0">
              <a:lnSpc>
                <a:spcPct val="100000"/>
              </a:lnSpc>
              <a:buNone/>
            </a:pPr>
            <a:endParaRPr lang="fr-FR" sz="2400" dirty="0"/>
          </a:p>
          <a:p>
            <a:pPr>
              <a:lnSpc>
                <a:spcPct val="100000"/>
              </a:lnSpc>
            </a:pPr>
            <a:r>
              <a:rPr lang="fr-FR" sz="2400" dirty="0"/>
              <a:t>Prévention contamination manuportée et des risques professionnels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6" name="ZoneTexte 5">
            <a:extLst>
              <a:ext uri="{FF2B5EF4-FFF2-40B4-BE49-F238E27FC236}">
                <a16:creationId xmlns:a16="http://schemas.microsoft.com/office/drawing/2014/main" xmlns="" id="{A17D1025-1353-4DB9-BBEA-19AAF2FAD1E4}"/>
              </a:ext>
            </a:extLst>
          </p:cNvPr>
          <p:cNvSpPr txBox="1"/>
          <p:nvPr/>
        </p:nvSpPr>
        <p:spPr>
          <a:xfrm>
            <a:off x="8542861" y="6042026"/>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pic>
        <p:nvPicPr>
          <p:cNvPr id="7" name="Image 6">
            <a:extLst>
              <a:ext uri="{FF2B5EF4-FFF2-40B4-BE49-F238E27FC236}">
                <a16:creationId xmlns:a16="http://schemas.microsoft.com/office/drawing/2014/main" xmlns="" id="{DFADC8F4-24CA-F9F7-BD0D-B983D521B9F8}"/>
              </a:ext>
            </a:extLst>
          </p:cNvPr>
          <p:cNvPicPr>
            <a:picLocks noChangeAspect="1"/>
          </p:cNvPicPr>
          <p:nvPr/>
        </p:nvPicPr>
        <p:blipFill>
          <a:blip r:embed="rId3" cstate="print"/>
          <a:stretch>
            <a:fillRect/>
          </a:stretch>
        </p:blipFill>
        <p:spPr>
          <a:xfrm>
            <a:off x="9834387" y="2915589"/>
            <a:ext cx="1907423" cy="1901536"/>
          </a:xfrm>
          <a:prstGeom prst="rect">
            <a:avLst/>
          </a:prstGeom>
        </p:spPr>
      </p:pic>
    </p:spTree>
    <p:extLst>
      <p:ext uri="{BB962C8B-B14F-4D97-AF65-F5344CB8AC3E}">
        <p14:creationId xmlns:p14="http://schemas.microsoft.com/office/powerpoint/2010/main" xmlns="" val="215229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a:xfrm>
            <a:off x="838200" y="365126"/>
            <a:ext cx="3552825" cy="806450"/>
          </a:xfrm>
          <a:solidFill>
            <a:schemeClr val="tx1"/>
          </a:solidFill>
        </p:spPr>
        <p:txBody>
          <a:bodyPr>
            <a:normAutofit/>
          </a:bodyPr>
          <a:lstStyle/>
          <a:p>
            <a:r>
              <a:rPr lang="fr-FR" sz="4800" dirty="0">
                <a:solidFill>
                  <a:schemeClr val="bg1"/>
                </a:solidFill>
              </a:rPr>
              <a:t>Paradoxes</a:t>
            </a:r>
          </a:p>
        </p:txBody>
      </p:sp>
      <p:sp>
        <p:nvSpPr>
          <p:cNvPr id="2" name="Espace réservé du contenu 1"/>
          <p:cNvSpPr>
            <a:spLocks noGrp="1"/>
          </p:cNvSpPr>
          <p:nvPr>
            <p:ph idx="1"/>
          </p:nvPr>
        </p:nvSpPr>
        <p:spPr>
          <a:xfrm>
            <a:off x="285750" y="1825625"/>
            <a:ext cx="11068050" cy="4351338"/>
          </a:xfrm>
        </p:spPr>
        <p:txBody>
          <a:bodyPr/>
          <a:lstStyle/>
          <a:p>
            <a:pPr marL="0" indent="0">
              <a:buNone/>
            </a:pPr>
            <a:r>
              <a:rPr lang="fr-FR" dirty="0"/>
              <a:t>Equipes d’anesthésie </a:t>
            </a:r>
          </a:p>
          <a:p>
            <a:pPr marL="0" indent="0">
              <a:buNone/>
            </a:pPr>
            <a:r>
              <a:rPr lang="fr-FR" dirty="0"/>
              <a:t>	- rôle déterminant dans la prévention des infections</a:t>
            </a:r>
          </a:p>
          <a:p>
            <a:pPr marL="0" indent="0">
              <a:buNone/>
            </a:pPr>
            <a:r>
              <a:rPr lang="fr-FR" dirty="0"/>
              <a:t>	- pas de prise en charge au long cours des infections liées à ses actes</a:t>
            </a:r>
          </a:p>
          <a:p>
            <a:pPr marL="0" indent="0">
              <a:buNone/>
            </a:pPr>
            <a:endParaRPr lang="fr-FR" dirty="0"/>
          </a:p>
          <a:p>
            <a:pPr marL="0" indent="0">
              <a:buNone/>
            </a:pPr>
            <a:r>
              <a:rPr lang="fr-FR" dirty="0"/>
              <a:t>Pb de Formation</a:t>
            </a:r>
          </a:p>
          <a:p>
            <a:pPr marL="0" indent="0">
              <a:buNone/>
            </a:pPr>
            <a:r>
              <a:rPr lang="fr-FR" dirty="0"/>
              <a:t>	- Hygiène</a:t>
            </a:r>
          </a:p>
          <a:p>
            <a:pPr marL="0" indent="0">
              <a:buNone/>
            </a:pPr>
            <a:r>
              <a:rPr lang="fr-FR" dirty="0"/>
              <a:t>	- Prévention </a:t>
            </a:r>
          </a:p>
          <a:p>
            <a:endParaRPr lang="fr-FR" dirty="0"/>
          </a:p>
        </p:txBody>
      </p:sp>
    </p:spTree>
    <p:extLst>
      <p:ext uri="{BB962C8B-B14F-4D97-AF65-F5344CB8AC3E}">
        <p14:creationId xmlns:p14="http://schemas.microsoft.com/office/powerpoint/2010/main" xmlns="" val="31378855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EDEC2F7-6573-4B58-B80E-BC509E1BCC1E}"/>
              </a:ext>
            </a:extLst>
          </p:cNvPr>
          <p:cNvSpPr>
            <a:spLocks noGrp="1"/>
          </p:cNvSpPr>
          <p:nvPr>
            <p:ph type="title"/>
          </p:nvPr>
        </p:nvSpPr>
        <p:spPr>
          <a:xfrm>
            <a:off x="838199" y="365126"/>
            <a:ext cx="8481969" cy="1111336"/>
          </a:xfrm>
          <a:solidFill>
            <a:schemeClr val="tx1"/>
          </a:solidFill>
        </p:spPr>
        <p:txBody>
          <a:bodyPr>
            <a:normAutofit fontScale="90000"/>
          </a:bodyPr>
          <a:lstStyle/>
          <a:p>
            <a:r>
              <a:rPr lang="fr-FR" dirty="0">
                <a:solidFill>
                  <a:schemeClr val="bg1"/>
                </a:solidFill>
              </a:rPr>
              <a:t>Formation Hygiène Hospitalière en ARE</a:t>
            </a:r>
            <a:br>
              <a:rPr lang="fr-FR" dirty="0">
                <a:solidFill>
                  <a:schemeClr val="bg1"/>
                </a:solidFill>
              </a:rPr>
            </a:br>
            <a:r>
              <a:rPr lang="fr-FR" dirty="0">
                <a:solidFill>
                  <a:schemeClr val="bg1"/>
                </a:solidFill>
              </a:rPr>
              <a:t>CHU Rouen</a:t>
            </a:r>
          </a:p>
        </p:txBody>
      </p:sp>
      <p:pic>
        <p:nvPicPr>
          <p:cNvPr id="5" name="Image 4">
            <a:extLst>
              <a:ext uri="{FF2B5EF4-FFF2-40B4-BE49-F238E27FC236}">
                <a16:creationId xmlns:a16="http://schemas.microsoft.com/office/drawing/2014/main" xmlns="" id="{EF33338A-E3F3-48EF-B3AF-CB23D136A426}"/>
              </a:ext>
            </a:extLst>
          </p:cNvPr>
          <p:cNvPicPr>
            <a:picLocks noChangeAspect="1"/>
          </p:cNvPicPr>
          <p:nvPr/>
        </p:nvPicPr>
        <p:blipFill rotWithShape="1">
          <a:blip r:embed="rId2" cstate="print"/>
          <a:srcRect t="22838"/>
          <a:stretch/>
        </p:blipFill>
        <p:spPr>
          <a:xfrm>
            <a:off x="632629" y="1754103"/>
            <a:ext cx="10255624" cy="4579264"/>
          </a:xfrm>
          <a:prstGeom prst="rect">
            <a:avLst/>
          </a:prstGeom>
        </p:spPr>
      </p:pic>
    </p:spTree>
    <p:extLst>
      <p:ext uri="{BB962C8B-B14F-4D97-AF65-F5344CB8AC3E}">
        <p14:creationId xmlns:p14="http://schemas.microsoft.com/office/powerpoint/2010/main" xmlns="" val="143758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026812"/>
          </a:xfrm>
          <a:solidFill>
            <a:schemeClr val="tx1"/>
          </a:solidFill>
        </p:spPr>
        <p:txBody>
          <a:bodyPr/>
          <a:lstStyle/>
          <a:p>
            <a:r>
              <a:rPr lang="fr-FR" dirty="0">
                <a:solidFill>
                  <a:schemeClr val="bg1"/>
                </a:solidFill>
              </a:rPr>
              <a:t>Les précautions de base</a:t>
            </a:r>
          </a:p>
        </p:txBody>
      </p:sp>
      <p:sp>
        <p:nvSpPr>
          <p:cNvPr id="3" name="Espace réservé du contenu 2"/>
          <p:cNvSpPr>
            <a:spLocks noGrp="1"/>
          </p:cNvSpPr>
          <p:nvPr>
            <p:ph idx="1"/>
          </p:nvPr>
        </p:nvSpPr>
        <p:spPr>
          <a:xfrm>
            <a:off x="838200" y="1569027"/>
            <a:ext cx="10515600" cy="4607936"/>
          </a:xfrm>
        </p:spPr>
        <p:txBody>
          <a:bodyPr>
            <a:normAutofit/>
          </a:bodyPr>
          <a:lstStyle/>
          <a:p>
            <a:pPr>
              <a:lnSpc>
                <a:spcPct val="150000"/>
              </a:lnSpc>
            </a:pPr>
            <a:r>
              <a:rPr lang="fr-FR" dirty="0"/>
              <a:t>Attention particulière pour l’Hygiène des Mains</a:t>
            </a:r>
          </a:p>
          <a:p>
            <a:pPr>
              <a:lnSpc>
                <a:spcPct val="150000"/>
              </a:lnSpc>
            </a:pPr>
            <a:r>
              <a:rPr lang="fr-FR" dirty="0"/>
              <a:t>Ports de Gants pour certaines procédures (attention)</a:t>
            </a:r>
          </a:p>
          <a:p>
            <a:pPr>
              <a:lnSpc>
                <a:spcPct val="150000"/>
              </a:lnSpc>
            </a:pPr>
            <a:r>
              <a:rPr lang="fr-FR" dirty="0"/>
              <a:t>Tenue professionnelle </a:t>
            </a:r>
          </a:p>
          <a:p>
            <a:pPr>
              <a:lnSpc>
                <a:spcPct val="150000"/>
              </a:lnSpc>
            </a:pPr>
            <a:r>
              <a:rPr lang="fr-FR" dirty="0"/>
              <a:t>Décontamination des matériels et des Surfaces +++</a:t>
            </a:r>
          </a:p>
          <a:p>
            <a:pPr>
              <a:lnSpc>
                <a:spcPct val="150000"/>
              </a:lnSpc>
            </a:pPr>
            <a:r>
              <a:rPr lang="fr-FR" dirty="0" err="1"/>
              <a:t>Priocédures</a:t>
            </a:r>
            <a:r>
              <a:rPr lang="fr-FR" dirty="0"/>
              <a:t> de Transport (Extérieur                   Bloc                 SSPI )</a:t>
            </a:r>
          </a:p>
        </p:txBody>
      </p:sp>
      <p:sp>
        <p:nvSpPr>
          <p:cNvPr id="4" name="ZoneTexte 3">
            <a:extLst>
              <a:ext uri="{FF2B5EF4-FFF2-40B4-BE49-F238E27FC236}">
                <a16:creationId xmlns:a16="http://schemas.microsoft.com/office/drawing/2014/main" xmlns="" id="{BD11244D-CA3C-426E-A841-D0AB0E87D88D}"/>
              </a:ext>
            </a:extLst>
          </p:cNvPr>
          <p:cNvSpPr txBox="1"/>
          <p:nvPr/>
        </p:nvSpPr>
        <p:spPr>
          <a:xfrm>
            <a:off x="8616268" y="6127234"/>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
        <p:nvSpPr>
          <p:cNvPr id="5" name="Flèche : double flèche horizontale 4">
            <a:extLst>
              <a:ext uri="{FF2B5EF4-FFF2-40B4-BE49-F238E27FC236}">
                <a16:creationId xmlns:a16="http://schemas.microsoft.com/office/drawing/2014/main" xmlns="" id="{F9A1E333-58B3-4846-A6B8-441A7D44001F}"/>
              </a:ext>
            </a:extLst>
          </p:cNvPr>
          <p:cNvSpPr/>
          <p:nvPr/>
        </p:nvSpPr>
        <p:spPr>
          <a:xfrm>
            <a:off x="8481335" y="4851641"/>
            <a:ext cx="1216152" cy="30721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lèche : double flèche horizontale 5">
            <a:extLst>
              <a:ext uri="{FF2B5EF4-FFF2-40B4-BE49-F238E27FC236}">
                <a16:creationId xmlns:a16="http://schemas.microsoft.com/office/drawing/2014/main" xmlns="" id="{3D6EFE24-8AB4-40C0-8C2C-17239AE892E9}"/>
              </a:ext>
            </a:extLst>
          </p:cNvPr>
          <p:cNvSpPr/>
          <p:nvPr/>
        </p:nvSpPr>
        <p:spPr>
          <a:xfrm>
            <a:off x="6448048" y="4900423"/>
            <a:ext cx="1216152" cy="30721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1882427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66700" y="256963"/>
            <a:ext cx="5676900" cy="730250"/>
          </a:xfrm>
          <a:solidFill>
            <a:schemeClr val="tx1"/>
          </a:solidFill>
        </p:spPr>
        <p:txBody>
          <a:bodyPr/>
          <a:lstStyle/>
          <a:p>
            <a:r>
              <a:rPr lang="fr-FR" dirty="0">
                <a:solidFill>
                  <a:schemeClr val="bg1"/>
                </a:solidFill>
              </a:rPr>
              <a:t>Les précautions de base</a:t>
            </a:r>
          </a:p>
        </p:txBody>
      </p:sp>
      <p:pic>
        <p:nvPicPr>
          <p:cNvPr id="4" name="Image 3"/>
          <p:cNvPicPr>
            <a:picLocks noChangeAspect="1"/>
          </p:cNvPicPr>
          <p:nvPr/>
        </p:nvPicPr>
        <p:blipFill>
          <a:blip r:embed="rId2" cstate="print"/>
          <a:stretch>
            <a:fillRect/>
          </a:stretch>
        </p:blipFill>
        <p:spPr>
          <a:xfrm>
            <a:off x="531300" y="1202867"/>
            <a:ext cx="2964375" cy="315733"/>
          </a:xfrm>
          <a:prstGeom prst="rect">
            <a:avLst/>
          </a:prstGeom>
        </p:spPr>
      </p:pic>
      <p:pic>
        <p:nvPicPr>
          <p:cNvPr id="5" name="Image 4"/>
          <p:cNvPicPr>
            <a:picLocks noChangeAspect="1"/>
          </p:cNvPicPr>
          <p:nvPr/>
        </p:nvPicPr>
        <p:blipFill>
          <a:blip r:embed="rId3" cstate="print"/>
          <a:stretch>
            <a:fillRect/>
          </a:stretch>
        </p:blipFill>
        <p:spPr>
          <a:xfrm>
            <a:off x="114010" y="1949908"/>
            <a:ext cx="4777294" cy="4144150"/>
          </a:xfrm>
          <a:prstGeom prst="rect">
            <a:avLst/>
          </a:prstGeom>
        </p:spPr>
      </p:pic>
      <p:pic>
        <p:nvPicPr>
          <p:cNvPr id="6" name="Image 5"/>
          <p:cNvPicPr>
            <a:picLocks noChangeAspect="1"/>
          </p:cNvPicPr>
          <p:nvPr/>
        </p:nvPicPr>
        <p:blipFill>
          <a:blip r:embed="rId4" cstate="print"/>
          <a:stretch>
            <a:fillRect/>
          </a:stretch>
        </p:blipFill>
        <p:spPr>
          <a:xfrm>
            <a:off x="7075349" y="1095375"/>
            <a:ext cx="4741880" cy="4322534"/>
          </a:xfrm>
          <a:prstGeom prst="rect">
            <a:avLst/>
          </a:prstGeom>
        </p:spPr>
      </p:pic>
      <p:pic>
        <p:nvPicPr>
          <p:cNvPr id="7" name="Image 6"/>
          <p:cNvPicPr>
            <a:picLocks noChangeAspect="1"/>
          </p:cNvPicPr>
          <p:nvPr/>
        </p:nvPicPr>
        <p:blipFill>
          <a:blip r:embed="rId5" cstate="print"/>
          <a:stretch>
            <a:fillRect/>
          </a:stretch>
        </p:blipFill>
        <p:spPr>
          <a:xfrm>
            <a:off x="3226958" y="4324351"/>
            <a:ext cx="4564491" cy="2544598"/>
          </a:xfrm>
          <a:prstGeom prst="rect">
            <a:avLst/>
          </a:prstGeom>
        </p:spPr>
      </p:pic>
      <p:pic>
        <p:nvPicPr>
          <p:cNvPr id="8" name="Image 7"/>
          <p:cNvPicPr>
            <a:picLocks noChangeAspect="1"/>
          </p:cNvPicPr>
          <p:nvPr/>
        </p:nvPicPr>
        <p:blipFill>
          <a:blip r:embed="rId6" cstate="print"/>
          <a:stretch>
            <a:fillRect/>
          </a:stretch>
        </p:blipFill>
        <p:spPr>
          <a:xfrm>
            <a:off x="3661139" y="1518600"/>
            <a:ext cx="2950781" cy="1673378"/>
          </a:xfrm>
          <a:prstGeom prst="rect">
            <a:avLst/>
          </a:prstGeom>
        </p:spPr>
      </p:pic>
    </p:spTree>
    <p:extLst>
      <p:ext uri="{BB962C8B-B14F-4D97-AF65-F5344CB8AC3E}">
        <p14:creationId xmlns:p14="http://schemas.microsoft.com/office/powerpoint/2010/main" xmlns="" val="2255059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88D6EC09-11A8-4871-888B-B4A051CA2292}"/>
              </a:ext>
            </a:extLst>
          </p:cNvPr>
          <p:cNvSpPr>
            <a:spLocks noGrp="1"/>
          </p:cNvSpPr>
          <p:nvPr>
            <p:ph type="title"/>
          </p:nvPr>
        </p:nvSpPr>
        <p:spPr>
          <a:xfrm>
            <a:off x="590550" y="355600"/>
            <a:ext cx="11182350" cy="1130299"/>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a:t>
            </a:r>
            <a:endParaRPr lang="fr-FR" dirty="0">
              <a:solidFill>
                <a:schemeClr val="bg1"/>
              </a:solidFill>
            </a:endParaRPr>
          </a:p>
        </p:txBody>
      </p:sp>
      <p:sp>
        <p:nvSpPr>
          <p:cNvPr id="3" name="Espace réservé du contenu 2">
            <a:extLst>
              <a:ext uri="{FF2B5EF4-FFF2-40B4-BE49-F238E27FC236}">
                <a16:creationId xmlns:a16="http://schemas.microsoft.com/office/drawing/2014/main" xmlns="" id="{025CF619-0BC6-4376-89F6-7409501ADD55}"/>
              </a:ext>
            </a:extLst>
          </p:cNvPr>
          <p:cNvSpPr>
            <a:spLocks noGrp="1"/>
          </p:cNvSpPr>
          <p:nvPr>
            <p:ph idx="1"/>
          </p:nvPr>
        </p:nvSpPr>
        <p:spPr/>
        <p:txBody>
          <a:bodyPr>
            <a:normAutofit/>
          </a:bodyPr>
          <a:lstStyle/>
          <a:p>
            <a:pPr marL="0" indent="0">
              <a:buNone/>
            </a:pPr>
            <a:r>
              <a:rPr lang="fr-FR" dirty="0"/>
              <a:t>Médecins anesthésistes de Genève ont un taux de compliance à l'hygiène des mains de seulement 23%</a:t>
            </a:r>
          </a:p>
          <a:p>
            <a:pPr marL="0" indent="0">
              <a:buNone/>
            </a:pPr>
            <a:r>
              <a:rPr lang="fr-FR" sz="1200" dirty="0" err="1"/>
              <a:t>Pittet</a:t>
            </a:r>
            <a:r>
              <a:rPr lang="fr-FR" sz="1200" dirty="0"/>
              <a:t> D. Hand </a:t>
            </a:r>
            <a:r>
              <a:rPr lang="fr-FR" sz="1200" dirty="0" err="1"/>
              <a:t>hygiene</a:t>
            </a:r>
            <a:r>
              <a:rPr lang="fr-FR" sz="1200" dirty="0"/>
              <a:t> </a:t>
            </a:r>
            <a:r>
              <a:rPr lang="fr-FR" sz="1200" dirty="0" err="1"/>
              <a:t>among</a:t>
            </a:r>
            <a:r>
              <a:rPr lang="fr-FR" sz="1200" dirty="0"/>
              <a:t> </a:t>
            </a:r>
            <a:r>
              <a:rPr lang="fr-FR" sz="1200" dirty="0" err="1"/>
              <a:t>physicians</a:t>
            </a:r>
            <a:r>
              <a:rPr lang="fr-FR" sz="1200" dirty="0"/>
              <a:t> : performance, </a:t>
            </a:r>
            <a:r>
              <a:rPr lang="fr-FR" sz="1200" dirty="0" err="1"/>
              <a:t>beliefs</a:t>
            </a:r>
            <a:r>
              <a:rPr lang="fr-FR" sz="1200" dirty="0"/>
              <a:t>, and perceptions. Ann </a:t>
            </a:r>
            <a:r>
              <a:rPr lang="fr-FR" sz="1200" dirty="0" err="1"/>
              <a:t>Intern</a:t>
            </a:r>
            <a:r>
              <a:rPr lang="fr-FR" sz="1200" dirty="0"/>
              <a:t> Med 2004; 141: 1-8.</a:t>
            </a:r>
          </a:p>
          <a:p>
            <a:pPr marL="0" indent="0">
              <a:buNone/>
            </a:pPr>
            <a:endParaRPr lang="fr-FR" dirty="0"/>
          </a:p>
          <a:p>
            <a:pPr marL="0" indent="0">
              <a:buNone/>
            </a:pPr>
            <a:r>
              <a:rPr lang="fr-FR" dirty="0"/>
              <a:t>La compliance à l'hygiène des mains n'est observée entre deux patients au bloc que dans 39% des cas en Angleterre</a:t>
            </a:r>
            <a:endParaRPr lang="en-US" dirty="0"/>
          </a:p>
          <a:p>
            <a:pPr marL="0" indent="0">
              <a:buNone/>
            </a:pPr>
            <a:r>
              <a:rPr lang="en-US" sz="1200" dirty="0"/>
              <a:t>Levy N. Hand Washing. </a:t>
            </a:r>
            <a:r>
              <a:rPr lang="en-US" sz="1200" dirty="0" err="1"/>
              <a:t>Anaesthesia</a:t>
            </a:r>
            <a:r>
              <a:rPr lang="en-US" sz="1200" dirty="0"/>
              <a:t> 2004; 59-411</a:t>
            </a:r>
          </a:p>
          <a:p>
            <a:pPr marL="0" indent="0">
              <a:buNone/>
            </a:pPr>
            <a:endParaRPr lang="fr-FR" dirty="0"/>
          </a:p>
          <a:p>
            <a:pPr marL="0" indent="0">
              <a:buNone/>
            </a:pPr>
            <a:r>
              <a:rPr lang="fr-FR" dirty="0"/>
              <a:t>En SSPI, elle n'est que de 15,7%, en moyenne</a:t>
            </a:r>
          </a:p>
          <a:p>
            <a:pPr marL="0" indent="0">
              <a:buNone/>
            </a:pPr>
            <a:r>
              <a:rPr lang="en-US" sz="1400" dirty="0" err="1"/>
              <a:t>Pittet</a:t>
            </a:r>
            <a:r>
              <a:rPr lang="en-US" sz="1400" dirty="0"/>
              <a:t> D. Hand-cleaning during </a:t>
            </a:r>
            <a:r>
              <a:rPr lang="en-US" sz="1400" dirty="0" err="1"/>
              <a:t>postanesthesia</a:t>
            </a:r>
            <a:r>
              <a:rPr lang="en-US" sz="1400" dirty="0"/>
              <a:t> care. Anesthesiology 2003; 99: 530- 5</a:t>
            </a:r>
          </a:p>
          <a:p>
            <a:pPr marL="0" indent="0">
              <a:buNone/>
            </a:pPr>
            <a:endParaRPr lang="fr-FR" dirty="0"/>
          </a:p>
        </p:txBody>
      </p:sp>
    </p:spTree>
    <p:extLst>
      <p:ext uri="{BB962C8B-B14F-4D97-AF65-F5344CB8AC3E}">
        <p14:creationId xmlns:p14="http://schemas.microsoft.com/office/powerpoint/2010/main" xmlns="" val="64365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22474F2-4E83-0A98-F97E-F0EA09404913}"/>
              </a:ext>
            </a:extLst>
          </p:cNvPr>
          <p:cNvSpPr>
            <a:spLocks noGrp="1"/>
          </p:cNvSpPr>
          <p:nvPr>
            <p:ph type="title"/>
          </p:nvPr>
        </p:nvSpPr>
        <p:spPr>
          <a:xfrm>
            <a:off x="838200" y="365126"/>
            <a:ext cx="10515600" cy="840220"/>
          </a:xfrm>
          <a:solidFill>
            <a:schemeClr val="tx1"/>
          </a:solidFill>
        </p:spPr>
        <p:txBody>
          <a:bodyPr/>
          <a:lstStyle/>
          <a:p>
            <a:r>
              <a:rPr lang="fr-FR" dirty="0">
                <a:solidFill>
                  <a:schemeClr val="bg1"/>
                </a:solidFill>
              </a:rPr>
              <a:t>Non observance de l’hygiène des mains au BO</a:t>
            </a:r>
          </a:p>
        </p:txBody>
      </p:sp>
      <p:sp>
        <p:nvSpPr>
          <p:cNvPr id="4" name="ZoneTexte 3">
            <a:extLst>
              <a:ext uri="{FF2B5EF4-FFF2-40B4-BE49-F238E27FC236}">
                <a16:creationId xmlns:a16="http://schemas.microsoft.com/office/drawing/2014/main" xmlns="" id="{915AB423-7DD3-B7F2-4D0C-CF69B7351A61}"/>
              </a:ext>
            </a:extLst>
          </p:cNvPr>
          <p:cNvSpPr txBox="1"/>
          <p:nvPr/>
        </p:nvSpPr>
        <p:spPr>
          <a:xfrm flipH="1">
            <a:off x="6317669" y="6185098"/>
            <a:ext cx="5309757" cy="307777"/>
          </a:xfrm>
          <a:prstGeom prst="rect">
            <a:avLst/>
          </a:prstGeom>
          <a:solidFill>
            <a:srgbClr val="800000"/>
          </a:solidFill>
        </p:spPr>
        <p:txBody>
          <a:bodyPr wrap="square" rtlCol="0">
            <a:spAutoFit/>
          </a:bodyPr>
          <a:lstStyle/>
          <a:p>
            <a:r>
              <a:rPr lang="fr-FR" sz="1400" dirty="0" err="1">
                <a:solidFill>
                  <a:schemeClr val="bg1"/>
                </a:solidFill>
              </a:rPr>
              <a:t>Biddle</a:t>
            </a:r>
            <a:r>
              <a:rPr lang="fr-FR" sz="1400" dirty="0">
                <a:solidFill>
                  <a:schemeClr val="bg1"/>
                </a:solidFill>
              </a:rPr>
              <a:t> C et al. </a:t>
            </a:r>
            <a:r>
              <a:rPr lang="en-US" sz="1400" dirty="0">
                <a:solidFill>
                  <a:schemeClr val="bg1"/>
                </a:solidFill>
              </a:rPr>
              <a:t>American Journal of Infection Control 40 (2012) 756-9</a:t>
            </a:r>
            <a:r>
              <a:rPr lang="fr-FR" sz="1400" dirty="0">
                <a:solidFill>
                  <a:schemeClr val="bg1"/>
                </a:solidFill>
              </a:rPr>
              <a:t> </a:t>
            </a:r>
          </a:p>
        </p:txBody>
      </p:sp>
      <p:sp>
        <p:nvSpPr>
          <p:cNvPr id="5" name="ZoneTexte 4">
            <a:extLst>
              <a:ext uri="{FF2B5EF4-FFF2-40B4-BE49-F238E27FC236}">
                <a16:creationId xmlns:a16="http://schemas.microsoft.com/office/drawing/2014/main" xmlns="" id="{FFB71AFF-A8B3-B540-FFBE-519E1EF97BB5}"/>
              </a:ext>
            </a:extLst>
          </p:cNvPr>
          <p:cNvSpPr txBox="1"/>
          <p:nvPr/>
        </p:nvSpPr>
        <p:spPr>
          <a:xfrm>
            <a:off x="3953739" y="1287425"/>
            <a:ext cx="5018808" cy="646331"/>
          </a:xfrm>
          <a:prstGeom prst="rect">
            <a:avLst/>
          </a:prstGeom>
          <a:noFill/>
        </p:spPr>
        <p:txBody>
          <a:bodyPr wrap="square" rtlCol="0">
            <a:spAutoFit/>
          </a:bodyPr>
          <a:lstStyle/>
          <a:p>
            <a:r>
              <a:rPr lang="fr-FR" dirty="0"/>
              <a:t>5 observateurs – 4 semaines – CHU Richmond USA</a:t>
            </a:r>
          </a:p>
          <a:p>
            <a:r>
              <a:rPr lang="fr-FR" dirty="0"/>
              <a:t>Opportunité de l’hygiène des mains</a:t>
            </a:r>
          </a:p>
        </p:txBody>
      </p:sp>
      <p:sp>
        <p:nvSpPr>
          <p:cNvPr id="6" name="ZoneTexte 5">
            <a:extLst>
              <a:ext uri="{FF2B5EF4-FFF2-40B4-BE49-F238E27FC236}">
                <a16:creationId xmlns:a16="http://schemas.microsoft.com/office/drawing/2014/main" xmlns="" id="{9D58CD6B-CF75-3295-E889-AD0227062286}"/>
              </a:ext>
            </a:extLst>
          </p:cNvPr>
          <p:cNvSpPr txBox="1"/>
          <p:nvPr/>
        </p:nvSpPr>
        <p:spPr>
          <a:xfrm>
            <a:off x="401782" y="3599775"/>
            <a:ext cx="6113318" cy="2862322"/>
          </a:xfrm>
          <a:prstGeom prst="rect">
            <a:avLst/>
          </a:prstGeom>
          <a:noFill/>
        </p:spPr>
        <p:txBody>
          <a:bodyPr wrap="square" rtlCol="0">
            <a:spAutoFit/>
          </a:bodyPr>
          <a:lstStyle/>
          <a:p>
            <a:r>
              <a:rPr lang="fr-FR" dirty="0"/>
              <a:t>Circonstances de non-observance hygiène des mains</a:t>
            </a:r>
          </a:p>
          <a:p>
            <a:pPr marL="342900" indent="-342900">
              <a:buFont typeface="+mj-lt"/>
              <a:buAutoNum type="arabicPeriod"/>
            </a:pPr>
            <a:r>
              <a:rPr lang="fr-FR" dirty="0"/>
              <a:t>Passage d’un patient à l’autre sans HM</a:t>
            </a:r>
          </a:p>
          <a:p>
            <a:pPr marL="342900" indent="-342900">
              <a:buFont typeface="+mj-lt"/>
              <a:buAutoNum type="arabicPeriod"/>
            </a:pPr>
            <a:r>
              <a:rPr lang="fr-FR" dirty="0"/>
              <a:t>Après mise en place ALR (procédure stérile)</a:t>
            </a:r>
          </a:p>
          <a:p>
            <a:pPr marL="342900" indent="-342900">
              <a:buFont typeface="+mj-lt"/>
              <a:buAutoNum type="arabicPeriod"/>
            </a:pPr>
            <a:r>
              <a:rPr lang="fr-FR" dirty="0"/>
              <a:t>Usage de clavier</a:t>
            </a:r>
          </a:p>
          <a:p>
            <a:pPr marL="342900" indent="-342900">
              <a:buFont typeface="+mj-lt"/>
              <a:buAutoNum type="arabicPeriod"/>
            </a:pPr>
            <a:r>
              <a:rPr lang="fr-FR" dirty="0"/>
              <a:t>Mise en place VVP</a:t>
            </a:r>
          </a:p>
          <a:p>
            <a:pPr marL="342900" indent="-342900">
              <a:buFont typeface="+mj-lt"/>
              <a:buAutoNum type="arabicPeriod"/>
            </a:pPr>
            <a:r>
              <a:rPr lang="fr-FR" dirty="0"/>
              <a:t>Préparation des Drogues</a:t>
            </a:r>
          </a:p>
          <a:p>
            <a:pPr marL="342900" indent="-342900">
              <a:buFont typeface="+mj-lt"/>
              <a:buAutoNum type="arabicPeriod"/>
            </a:pPr>
            <a:r>
              <a:rPr lang="fr-FR" dirty="0"/>
              <a:t>Maintien des gants souillés après intubation – Aspiration…</a:t>
            </a:r>
          </a:p>
          <a:p>
            <a:pPr marL="342900" indent="-342900">
              <a:buFont typeface="+mj-lt"/>
              <a:buAutoNum type="arabicPeriod"/>
            </a:pPr>
            <a:r>
              <a:rPr lang="fr-FR" dirty="0"/>
              <a:t>Ramassage d’un objet tombé au sol</a:t>
            </a:r>
          </a:p>
          <a:p>
            <a:pPr marL="342900" indent="-342900">
              <a:buFont typeface="+mj-lt"/>
              <a:buAutoNum type="arabicPeriod"/>
            </a:pPr>
            <a:r>
              <a:rPr lang="fr-FR" dirty="0"/>
              <a:t>Usage du tél portable</a:t>
            </a:r>
          </a:p>
          <a:p>
            <a:endParaRPr lang="fr-FR" dirty="0"/>
          </a:p>
        </p:txBody>
      </p:sp>
      <p:sp>
        <p:nvSpPr>
          <p:cNvPr id="7" name="ZoneTexte 6">
            <a:extLst>
              <a:ext uri="{FF2B5EF4-FFF2-40B4-BE49-F238E27FC236}">
                <a16:creationId xmlns:a16="http://schemas.microsoft.com/office/drawing/2014/main" xmlns="" id="{BC14CEEC-7445-E591-CAB1-6082DF9D60E5}"/>
              </a:ext>
            </a:extLst>
          </p:cNvPr>
          <p:cNvSpPr txBox="1"/>
          <p:nvPr/>
        </p:nvSpPr>
        <p:spPr>
          <a:xfrm>
            <a:off x="3458441" y="2166601"/>
            <a:ext cx="5184496" cy="1200329"/>
          </a:xfrm>
          <a:prstGeom prst="rect">
            <a:avLst/>
          </a:prstGeom>
          <a:noFill/>
        </p:spPr>
        <p:txBody>
          <a:bodyPr wrap="none" rtlCol="0">
            <a:spAutoFit/>
          </a:bodyPr>
          <a:lstStyle/>
          <a:p>
            <a:r>
              <a:rPr lang="fr-FR" dirty="0"/>
              <a:t>7976 Opportunités de réaliser une hygiène des mains</a:t>
            </a:r>
          </a:p>
          <a:p>
            <a:r>
              <a:rPr lang="fr-FR" dirty="0"/>
              <a:t>34 à 41 par H</a:t>
            </a:r>
          </a:p>
          <a:p>
            <a:endParaRPr lang="fr-FR" dirty="0"/>
          </a:p>
          <a:p>
            <a:r>
              <a:rPr lang="fr-FR" dirty="0"/>
              <a:t>Non observance 64 à 93 % selon les observateurs</a:t>
            </a:r>
          </a:p>
        </p:txBody>
      </p:sp>
    </p:spTree>
    <p:extLst>
      <p:ext uri="{BB962C8B-B14F-4D97-AF65-F5344CB8AC3E}">
        <p14:creationId xmlns:p14="http://schemas.microsoft.com/office/powerpoint/2010/main" xmlns="" val="2781388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Retrait Bijoux – Montre</a:t>
            </a:r>
          </a:p>
        </p:txBody>
      </p:sp>
      <p:pic>
        <p:nvPicPr>
          <p:cNvPr id="4" name="Image 3">
            <a:extLst>
              <a:ext uri="{FF2B5EF4-FFF2-40B4-BE49-F238E27FC236}">
                <a16:creationId xmlns:a16="http://schemas.microsoft.com/office/drawing/2014/main" xmlns="" id="{A1FDD297-27E8-4D77-B6FF-37C5AAE909F9}"/>
              </a:ext>
            </a:extLst>
          </p:cNvPr>
          <p:cNvPicPr>
            <a:picLocks noChangeAspect="1"/>
          </p:cNvPicPr>
          <p:nvPr/>
        </p:nvPicPr>
        <p:blipFill>
          <a:blip r:embed="rId2" cstate="print"/>
          <a:stretch>
            <a:fillRect/>
          </a:stretch>
        </p:blipFill>
        <p:spPr>
          <a:xfrm>
            <a:off x="2462720" y="1794138"/>
            <a:ext cx="6976555" cy="2580857"/>
          </a:xfrm>
          <a:prstGeom prst="rect">
            <a:avLst/>
          </a:prstGeom>
        </p:spPr>
      </p:pic>
      <p:pic>
        <p:nvPicPr>
          <p:cNvPr id="3" name="Image 2"/>
          <p:cNvPicPr>
            <a:picLocks noChangeAspect="1"/>
          </p:cNvPicPr>
          <p:nvPr/>
        </p:nvPicPr>
        <p:blipFill>
          <a:blip r:embed="rId3" cstate="print"/>
          <a:stretch>
            <a:fillRect/>
          </a:stretch>
        </p:blipFill>
        <p:spPr>
          <a:xfrm>
            <a:off x="112238" y="4248102"/>
            <a:ext cx="4700963" cy="2470198"/>
          </a:xfrm>
          <a:prstGeom prst="rect">
            <a:avLst/>
          </a:prstGeom>
        </p:spPr>
      </p:pic>
      <p:sp>
        <p:nvSpPr>
          <p:cNvPr id="5" name="Rectangle 4"/>
          <p:cNvSpPr/>
          <p:nvPr/>
        </p:nvSpPr>
        <p:spPr>
          <a:xfrm>
            <a:off x="5088412" y="4748838"/>
            <a:ext cx="6991350" cy="646331"/>
          </a:xfrm>
          <a:prstGeom prst="rect">
            <a:avLst/>
          </a:prstGeom>
        </p:spPr>
        <p:txBody>
          <a:bodyPr wrap="square">
            <a:spAutoFit/>
          </a:bodyPr>
          <a:lstStyle/>
          <a:p>
            <a:r>
              <a:rPr lang="fr-FR" dirty="0"/>
              <a:t>Le niveau de contamination par des bacilles à Gram négatif augmente avec le nombre de bijoux portés</a:t>
            </a:r>
          </a:p>
        </p:txBody>
      </p:sp>
      <p:sp>
        <p:nvSpPr>
          <p:cNvPr id="6" name="ZoneTexte 5">
            <a:extLst>
              <a:ext uri="{FF2B5EF4-FFF2-40B4-BE49-F238E27FC236}">
                <a16:creationId xmlns:a16="http://schemas.microsoft.com/office/drawing/2014/main" xmlns="" id="{805C63C8-FC84-C946-0942-8DED705F8EEE}"/>
              </a:ext>
            </a:extLst>
          </p:cNvPr>
          <p:cNvSpPr txBox="1"/>
          <p:nvPr/>
        </p:nvSpPr>
        <p:spPr>
          <a:xfrm>
            <a:off x="7689272" y="5769012"/>
            <a:ext cx="3214534" cy="523220"/>
          </a:xfrm>
          <a:prstGeom prst="rect">
            <a:avLst/>
          </a:prstGeom>
          <a:solidFill>
            <a:srgbClr val="800000"/>
          </a:solidFill>
        </p:spPr>
        <p:txBody>
          <a:bodyPr wrap="none" rtlCol="0">
            <a:spAutoFit/>
          </a:bodyPr>
          <a:lstStyle/>
          <a:p>
            <a:r>
              <a:rPr lang="fr-FR" sz="1400" dirty="0">
                <a:solidFill>
                  <a:schemeClr val="bg1"/>
                </a:solidFill>
              </a:rPr>
              <a:t>Trick WE et al. . Clin Infect Dis. 2003 </a:t>
            </a:r>
          </a:p>
          <a:p>
            <a:r>
              <a:rPr lang="fr-FR" sz="1400" dirty="0" err="1">
                <a:solidFill>
                  <a:schemeClr val="bg1"/>
                </a:solidFill>
              </a:rPr>
              <a:t>Backman</a:t>
            </a:r>
            <a:r>
              <a:rPr lang="fr-FR" sz="1400" dirty="0">
                <a:solidFill>
                  <a:schemeClr val="bg1"/>
                </a:solidFill>
              </a:rPr>
              <a:t> C et al. Am J Infect Control 2008</a:t>
            </a:r>
          </a:p>
        </p:txBody>
      </p:sp>
    </p:spTree>
    <p:extLst>
      <p:ext uri="{BB962C8B-B14F-4D97-AF65-F5344CB8AC3E}">
        <p14:creationId xmlns:p14="http://schemas.microsoft.com/office/powerpoint/2010/main" xmlns="" val="1020310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1. Dispositifs Médicaux</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r>
              <a:rPr lang="fr-FR" dirty="0"/>
              <a:t>Règlement UE 2017/745</a:t>
            </a:r>
          </a:p>
        </p:txBody>
      </p:sp>
    </p:spTree>
    <p:extLst>
      <p:ext uri="{BB962C8B-B14F-4D97-AF65-F5344CB8AC3E}">
        <p14:creationId xmlns:p14="http://schemas.microsoft.com/office/powerpoint/2010/main" xmlns="" val="2852801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C015493-B0D6-2AE1-4DB8-7322CB576EE5}"/>
              </a:ext>
            </a:extLst>
          </p:cNvPr>
          <p:cNvSpPr>
            <a:spLocks noGrp="1"/>
          </p:cNvSpPr>
          <p:nvPr>
            <p:ph type="title"/>
          </p:nvPr>
        </p:nvSpPr>
        <p:spPr>
          <a:xfrm>
            <a:off x="838200" y="195004"/>
            <a:ext cx="10515600" cy="1200329"/>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pPr algn="ctr"/>
            <a:r>
              <a:rPr lang="fr-FR" sz="3200" dirty="0">
                <a:solidFill>
                  <a:schemeClr val="bg1"/>
                </a:solidFill>
              </a:rPr>
              <a:t>Nombre de Contacts entre le personnel d’anesthésie et environnement patient au BO</a:t>
            </a:r>
          </a:p>
        </p:txBody>
      </p:sp>
      <p:pic>
        <p:nvPicPr>
          <p:cNvPr id="5" name="Image 4">
            <a:extLst>
              <a:ext uri="{FF2B5EF4-FFF2-40B4-BE49-F238E27FC236}">
                <a16:creationId xmlns:a16="http://schemas.microsoft.com/office/drawing/2014/main" xmlns="" id="{2732B75D-2C71-1592-4961-44E20E3454C5}"/>
              </a:ext>
            </a:extLst>
          </p:cNvPr>
          <p:cNvPicPr>
            <a:picLocks noChangeAspect="1"/>
          </p:cNvPicPr>
          <p:nvPr/>
        </p:nvPicPr>
        <p:blipFill>
          <a:blip r:embed="rId2" cstate="print"/>
          <a:stretch>
            <a:fillRect/>
          </a:stretch>
        </p:blipFill>
        <p:spPr>
          <a:xfrm>
            <a:off x="249382" y="1690688"/>
            <a:ext cx="11104418" cy="4664845"/>
          </a:xfrm>
          <a:prstGeom prst="rect">
            <a:avLst/>
          </a:prstGeom>
        </p:spPr>
      </p:pic>
      <p:sp>
        <p:nvSpPr>
          <p:cNvPr id="7" name="ZoneTexte 6">
            <a:extLst>
              <a:ext uri="{FF2B5EF4-FFF2-40B4-BE49-F238E27FC236}">
                <a16:creationId xmlns:a16="http://schemas.microsoft.com/office/drawing/2014/main" xmlns="" id="{186CAC6A-643D-9B4F-148A-B29F217D480F}"/>
              </a:ext>
            </a:extLst>
          </p:cNvPr>
          <p:cNvSpPr txBox="1"/>
          <p:nvPr/>
        </p:nvSpPr>
        <p:spPr>
          <a:xfrm>
            <a:off x="6289098" y="6371765"/>
            <a:ext cx="5660448" cy="307777"/>
          </a:xfrm>
          <a:prstGeom prst="rect">
            <a:avLst/>
          </a:prstGeom>
          <a:solidFill>
            <a:srgbClr val="800000"/>
          </a:solidFill>
        </p:spPr>
        <p:txBody>
          <a:bodyPr wrap="square">
            <a:spAutoFit/>
          </a:bodyPr>
          <a:lstStyle/>
          <a:p>
            <a:r>
              <a:rPr lang="en-US" sz="1400" dirty="0">
                <a:solidFill>
                  <a:schemeClr val="bg1"/>
                </a:solidFill>
              </a:rPr>
              <a:t>Munoz-Price L et al. American Journal of Infection Control 41 (2013) 922-4</a:t>
            </a:r>
            <a:endParaRPr lang="fr-FR" sz="1400" dirty="0">
              <a:solidFill>
                <a:schemeClr val="bg1"/>
              </a:solidFill>
            </a:endParaRPr>
          </a:p>
        </p:txBody>
      </p:sp>
      <p:sp>
        <p:nvSpPr>
          <p:cNvPr id="8" name="ZoneTexte 7">
            <a:extLst>
              <a:ext uri="{FF2B5EF4-FFF2-40B4-BE49-F238E27FC236}">
                <a16:creationId xmlns:a16="http://schemas.microsoft.com/office/drawing/2014/main" xmlns="" id="{97705093-028D-01E9-8B23-F647E5966B1C}"/>
              </a:ext>
            </a:extLst>
          </p:cNvPr>
          <p:cNvSpPr txBox="1"/>
          <p:nvPr/>
        </p:nvSpPr>
        <p:spPr>
          <a:xfrm>
            <a:off x="3633948" y="1674456"/>
            <a:ext cx="7186904" cy="1200329"/>
          </a:xfrm>
          <a:prstGeom prst="rect">
            <a:avLst/>
          </a:prstGeom>
          <a:noFill/>
        </p:spPr>
        <p:txBody>
          <a:bodyPr wrap="none" rtlCol="0">
            <a:spAutoFit/>
          </a:bodyPr>
          <a:lstStyle/>
          <a:p>
            <a:r>
              <a:rPr lang="fr-FR" dirty="0"/>
              <a:t>1 semaine : 7 procédures chirurgicales </a:t>
            </a:r>
          </a:p>
          <a:p>
            <a:r>
              <a:rPr lang="fr-FR" dirty="0"/>
              <a:t>8 heures d’observation (19 personnes)</a:t>
            </a:r>
          </a:p>
          <a:p>
            <a:r>
              <a:rPr lang="fr-FR" dirty="0"/>
              <a:t>1,132 surfaces contactées </a:t>
            </a:r>
          </a:p>
          <a:p>
            <a:r>
              <a:rPr lang="fr-FR" dirty="0"/>
              <a:t>Accès au Robinets 3 voies :   66 fois par intervention (15 % de désinfection)</a:t>
            </a:r>
          </a:p>
        </p:txBody>
      </p:sp>
      <p:pic>
        <p:nvPicPr>
          <p:cNvPr id="12" name="Image 11">
            <a:extLst>
              <a:ext uri="{FF2B5EF4-FFF2-40B4-BE49-F238E27FC236}">
                <a16:creationId xmlns:a16="http://schemas.microsoft.com/office/drawing/2014/main" xmlns="" id="{F11B98F7-B1DD-41BB-06F7-773BA6AC7569}"/>
              </a:ext>
            </a:extLst>
          </p:cNvPr>
          <p:cNvPicPr>
            <a:picLocks noChangeAspect="1"/>
          </p:cNvPicPr>
          <p:nvPr/>
        </p:nvPicPr>
        <p:blipFill>
          <a:blip r:embed="rId3" cstate="print"/>
          <a:stretch>
            <a:fillRect/>
          </a:stretch>
        </p:blipFill>
        <p:spPr>
          <a:xfrm>
            <a:off x="8899136" y="2874785"/>
            <a:ext cx="3050410" cy="2039518"/>
          </a:xfrm>
          <a:prstGeom prst="rect">
            <a:avLst/>
          </a:prstGeom>
        </p:spPr>
      </p:pic>
    </p:spTree>
    <p:extLst>
      <p:ext uri="{BB962C8B-B14F-4D97-AF65-F5344CB8AC3E}">
        <p14:creationId xmlns:p14="http://schemas.microsoft.com/office/powerpoint/2010/main" xmlns="" val="1804194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94E72FD8-9042-F40A-C809-ABC739A58905}"/>
              </a:ext>
            </a:extLst>
          </p:cNvPr>
          <p:cNvSpPr>
            <a:spLocks noGrp="1"/>
          </p:cNvSpPr>
          <p:nvPr>
            <p:ph type="title"/>
          </p:nvPr>
        </p:nvSpPr>
        <p:spPr>
          <a:xfrm>
            <a:off x="703118" y="281998"/>
            <a:ext cx="10515600" cy="1325563"/>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en-US" sz="3600" dirty="0">
                <a:solidFill>
                  <a:schemeClr val="bg1"/>
                </a:solidFill>
              </a:rPr>
              <a:t>Contacts de </a:t>
            </a:r>
            <a:r>
              <a:rPr lang="en-US" sz="3600" dirty="0" err="1">
                <a:solidFill>
                  <a:schemeClr val="bg1"/>
                </a:solidFill>
              </a:rPr>
              <a:t>l’anesthésiste</a:t>
            </a:r>
            <a:r>
              <a:rPr lang="en-US" sz="3600" dirty="0">
                <a:solidFill>
                  <a:schemeClr val="bg1"/>
                </a:solidFill>
              </a:rPr>
              <a:t> avec environment pendant induction et </a:t>
            </a:r>
            <a:r>
              <a:rPr lang="en-US" sz="3600" dirty="0" err="1">
                <a:solidFill>
                  <a:schemeClr val="bg1"/>
                </a:solidFill>
              </a:rPr>
              <a:t>entretien</a:t>
            </a:r>
            <a:r>
              <a:rPr lang="en-US" sz="3600" dirty="0">
                <a:solidFill>
                  <a:schemeClr val="bg1"/>
                </a:solidFill>
              </a:rPr>
              <a:t> </a:t>
            </a:r>
            <a:r>
              <a:rPr lang="en-US" sz="3600" dirty="0" err="1">
                <a:solidFill>
                  <a:schemeClr val="bg1"/>
                </a:solidFill>
              </a:rPr>
              <a:t>anesthésie</a:t>
            </a:r>
            <a:endParaRPr lang="fr-FR" sz="3600" dirty="0">
              <a:solidFill>
                <a:schemeClr val="bg1"/>
              </a:solidFill>
            </a:endParaRPr>
          </a:p>
        </p:txBody>
      </p:sp>
      <p:pic>
        <p:nvPicPr>
          <p:cNvPr id="5" name="Image 4">
            <a:extLst>
              <a:ext uri="{FF2B5EF4-FFF2-40B4-BE49-F238E27FC236}">
                <a16:creationId xmlns:a16="http://schemas.microsoft.com/office/drawing/2014/main" xmlns="" id="{8831E8F6-B2A9-6308-C46A-E57694F2628B}"/>
              </a:ext>
            </a:extLst>
          </p:cNvPr>
          <p:cNvPicPr>
            <a:picLocks noChangeAspect="1"/>
          </p:cNvPicPr>
          <p:nvPr/>
        </p:nvPicPr>
        <p:blipFill>
          <a:blip r:embed="rId2" cstate="print"/>
          <a:stretch>
            <a:fillRect/>
          </a:stretch>
        </p:blipFill>
        <p:spPr>
          <a:xfrm>
            <a:off x="574159" y="1759800"/>
            <a:ext cx="9941442" cy="4611725"/>
          </a:xfrm>
          <a:prstGeom prst="rect">
            <a:avLst/>
          </a:prstGeom>
        </p:spPr>
      </p:pic>
      <p:sp>
        <p:nvSpPr>
          <p:cNvPr id="9" name="ZoneTexte 8">
            <a:extLst>
              <a:ext uri="{FF2B5EF4-FFF2-40B4-BE49-F238E27FC236}">
                <a16:creationId xmlns:a16="http://schemas.microsoft.com/office/drawing/2014/main" xmlns="" id="{7F4F72CD-F0D6-BC4F-5B5C-201D9DC4E9E4}"/>
              </a:ext>
            </a:extLst>
          </p:cNvPr>
          <p:cNvSpPr txBox="1"/>
          <p:nvPr/>
        </p:nvSpPr>
        <p:spPr>
          <a:xfrm>
            <a:off x="4855779" y="6391336"/>
            <a:ext cx="6981287" cy="369332"/>
          </a:xfrm>
          <a:prstGeom prst="rect">
            <a:avLst/>
          </a:prstGeom>
          <a:solidFill>
            <a:srgbClr val="580000"/>
          </a:solidFill>
        </p:spPr>
        <p:txBody>
          <a:bodyPr wrap="square">
            <a:spAutoFit/>
          </a:bodyPr>
          <a:lstStyle/>
          <a:p>
            <a:r>
              <a:rPr lang="en-US" dirty="0">
                <a:solidFill>
                  <a:schemeClr val="bg1"/>
                </a:solidFill>
              </a:rPr>
              <a:t> Munoz-Price et al. Infect Control Hosp Epidemiol 2014;35(8):1056-1059</a:t>
            </a:r>
            <a:endParaRPr lang="fr-FR" dirty="0">
              <a:solidFill>
                <a:schemeClr val="bg1"/>
              </a:solidFill>
            </a:endParaRPr>
          </a:p>
        </p:txBody>
      </p:sp>
      <p:sp>
        <p:nvSpPr>
          <p:cNvPr id="10" name="ZoneTexte 9">
            <a:extLst>
              <a:ext uri="{FF2B5EF4-FFF2-40B4-BE49-F238E27FC236}">
                <a16:creationId xmlns:a16="http://schemas.microsoft.com/office/drawing/2014/main" xmlns="" id="{A3C4E7C8-432E-FB32-78DB-A272AC38A037}"/>
              </a:ext>
            </a:extLst>
          </p:cNvPr>
          <p:cNvSpPr txBox="1"/>
          <p:nvPr/>
        </p:nvSpPr>
        <p:spPr>
          <a:xfrm>
            <a:off x="9976030" y="2389909"/>
            <a:ext cx="1079142" cy="369332"/>
          </a:xfrm>
          <a:prstGeom prst="rect">
            <a:avLst/>
          </a:prstGeom>
          <a:noFill/>
        </p:spPr>
        <p:txBody>
          <a:bodyPr wrap="none" rtlCol="0">
            <a:spAutoFit/>
          </a:bodyPr>
          <a:lstStyle/>
          <a:p>
            <a:r>
              <a:rPr lang="fr-FR" dirty="0"/>
              <a:t>Induction</a:t>
            </a:r>
          </a:p>
        </p:txBody>
      </p:sp>
      <p:sp>
        <p:nvSpPr>
          <p:cNvPr id="11" name="ZoneTexte 10">
            <a:extLst>
              <a:ext uri="{FF2B5EF4-FFF2-40B4-BE49-F238E27FC236}">
                <a16:creationId xmlns:a16="http://schemas.microsoft.com/office/drawing/2014/main" xmlns="" id="{E5EF0B02-EF31-0877-3EB8-8E2A0E8782C8}"/>
              </a:ext>
            </a:extLst>
          </p:cNvPr>
          <p:cNvSpPr txBox="1"/>
          <p:nvPr/>
        </p:nvSpPr>
        <p:spPr>
          <a:xfrm>
            <a:off x="9976030" y="4909517"/>
            <a:ext cx="1051955" cy="369332"/>
          </a:xfrm>
          <a:prstGeom prst="rect">
            <a:avLst/>
          </a:prstGeom>
          <a:noFill/>
        </p:spPr>
        <p:txBody>
          <a:bodyPr wrap="none" rtlCol="0">
            <a:spAutoFit/>
          </a:bodyPr>
          <a:lstStyle/>
          <a:p>
            <a:r>
              <a:rPr lang="fr-FR" dirty="0"/>
              <a:t>Entretien</a:t>
            </a:r>
          </a:p>
        </p:txBody>
      </p:sp>
      <p:cxnSp>
        <p:nvCxnSpPr>
          <p:cNvPr id="13" name="Connecteur droit avec flèche 12">
            <a:extLst>
              <a:ext uri="{FF2B5EF4-FFF2-40B4-BE49-F238E27FC236}">
                <a16:creationId xmlns:a16="http://schemas.microsoft.com/office/drawing/2014/main" xmlns="" id="{EA08D1DE-8DC8-345F-F2F5-619294D94AE4}"/>
              </a:ext>
            </a:extLst>
          </p:cNvPr>
          <p:cNvCxnSpPr/>
          <p:nvPr/>
        </p:nvCxnSpPr>
        <p:spPr>
          <a:xfrm flipH="1" flipV="1">
            <a:off x="9185564" y="4904509"/>
            <a:ext cx="790466" cy="2389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Connecteur droit avec flèche 14">
            <a:extLst>
              <a:ext uri="{FF2B5EF4-FFF2-40B4-BE49-F238E27FC236}">
                <a16:creationId xmlns:a16="http://schemas.microsoft.com/office/drawing/2014/main" xmlns="" id="{2275E90F-2078-5062-5F45-A9E1C756A639}"/>
              </a:ext>
            </a:extLst>
          </p:cNvPr>
          <p:cNvCxnSpPr>
            <a:cxnSpLocks/>
          </p:cNvCxnSpPr>
          <p:nvPr/>
        </p:nvCxnSpPr>
        <p:spPr>
          <a:xfrm flipH="1">
            <a:off x="6712527" y="2574575"/>
            <a:ext cx="3263503" cy="1101909"/>
          </a:xfrm>
          <a:prstGeom prst="straightConnector1">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xmlns="" val="1828649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C64B739-2AE7-BCB5-5380-F1EF527E6A92}"/>
              </a:ext>
            </a:extLst>
          </p:cNvPr>
          <p:cNvSpPr>
            <a:spLocks noGrp="1"/>
          </p:cNvSpPr>
          <p:nvPr>
            <p:ph type="title"/>
          </p:nvPr>
        </p:nvSpPr>
        <p:spPr>
          <a:xfrm>
            <a:off x="838200" y="365126"/>
            <a:ext cx="10515600" cy="954862"/>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fr-FR" sz="3200" dirty="0">
                <a:solidFill>
                  <a:schemeClr val="bg1"/>
                </a:solidFill>
              </a:rPr>
              <a:t>Contamination des mains des professionnels de l’anesthésie</a:t>
            </a:r>
          </a:p>
        </p:txBody>
      </p:sp>
      <p:pic>
        <p:nvPicPr>
          <p:cNvPr id="7" name="Image 6">
            <a:extLst>
              <a:ext uri="{FF2B5EF4-FFF2-40B4-BE49-F238E27FC236}">
                <a16:creationId xmlns:a16="http://schemas.microsoft.com/office/drawing/2014/main" xmlns="" id="{E0B7FDC6-848A-5944-9F01-4E3A680355E1}"/>
              </a:ext>
            </a:extLst>
          </p:cNvPr>
          <p:cNvPicPr>
            <a:picLocks noChangeAspect="1"/>
          </p:cNvPicPr>
          <p:nvPr/>
        </p:nvPicPr>
        <p:blipFill>
          <a:blip r:embed="rId2" cstate="print"/>
          <a:stretch>
            <a:fillRect/>
          </a:stretch>
        </p:blipFill>
        <p:spPr>
          <a:xfrm>
            <a:off x="1365176" y="2342428"/>
            <a:ext cx="7047571" cy="3434576"/>
          </a:xfrm>
          <a:prstGeom prst="rect">
            <a:avLst/>
          </a:prstGeom>
        </p:spPr>
      </p:pic>
      <p:sp>
        <p:nvSpPr>
          <p:cNvPr id="8" name="ZoneTexte 7">
            <a:extLst>
              <a:ext uri="{FF2B5EF4-FFF2-40B4-BE49-F238E27FC236}">
                <a16:creationId xmlns:a16="http://schemas.microsoft.com/office/drawing/2014/main" xmlns="" id="{C8166BDA-954D-AF60-98FC-D6F7154377BF}"/>
              </a:ext>
            </a:extLst>
          </p:cNvPr>
          <p:cNvSpPr txBox="1"/>
          <p:nvPr/>
        </p:nvSpPr>
        <p:spPr>
          <a:xfrm>
            <a:off x="7102794" y="6123543"/>
            <a:ext cx="3661836" cy="307777"/>
          </a:xfrm>
          <a:prstGeom prst="rect">
            <a:avLst/>
          </a:prstGeom>
          <a:solidFill>
            <a:srgbClr val="800000"/>
          </a:solidFill>
        </p:spPr>
        <p:txBody>
          <a:bodyPr wrap="none" rtlCol="0">
            <a:spAutoFit/>
          </a:bodyPr>
          <a:lstStyle/>
          <a:p>
            <a:r>
              <a:rPr lang="fr-FR" sz="1400" dirty="0">
                <a:solidFill>
                  <a:schemeClr val="bg1"/>
                </a:solidFill>
              </a:rPr>
              <a:t>Loftus RW et al. </a:t>
            </a:r>
            <a:r>
              <a:rPr lang="fr-FR" sz="1400" dirty="0" err="1">
                <a:solidFill>
                  <a:schemeClr val="bg1"/>
                </a:solidFill>
              </a:rPr>
              <a:t>Anesth</a:t>
            </a:r>
            <a:r>
              <a:rPr lang="fr-FR" sz="1400" dirty="0">
                <a:solidFill>
                  <a:schemeClr val="bg1"/>
                </a:solidFill>
              </a:rPr>
              <a:t> </a:t>
            </a:r>
            <a:r>
              <a:rPr lang="fr-FR" sz="1400" dirty="0" err="1">
                <a:solidFill>
                  <a:schemeClr val="bg1"/>
                </a:solidFill>
              </a:rPr>
              <a:t>Analg</a:t>
            </a:r>
            <a:r>
              <a:rPr lang="fr-FR" sz="1400" dirty="0">
                <a:solidFill>
                  <a:schemeClr val="bg1"/>
                </a:solidFill>
              </a:rPr>
              <a:t> 2011;112:98–105</a:t>
            </a:r>
          </a:p>
        </p:txBody>
      </p:sp>
      <p:sp>
        <p:nvSpPr>
          <p:cNvPr id="10" name="ZoneTexte 9">
            <a:extLst>
              <a:ext uri="{FF2B5EF4-FFF2-40B4-BE49-F238E27FC236}">
                <a16:creationId xmlns:a16="http://schemas.microsoft.com/office/drawing/2014/main" xmlns="" id="{5EAFEA69-6B15-D785-DC6C-2741E031994F}"/>
              </a:ext>
            </a:extLst>
          </p:cNvPr>
          <p:cNvSpPr txBox="1"/>
          <p:nvPr/>
        </p:nvSpPr>
        <p:spPr>
          <a:xfrm>
            <a:off x="509154" y="1349558"/>
            <a:ext cx="10990118" cy="646331"/>
          </a:xfrm>
          <a:prstGeom prst="rect">
            <a:avLst/>
          </a:prstGeom>
          <a:noFill/>
        </p:spPr>
        <p:txBody>
          <a:bodyPr wrap="square">
            <a:spAutoFit/>
          </a:bodyPr>
          <a:lstStyle/>
          <a:p>
            <a:r>
              <a:rPr lang="en-US" dirty="0"/>
              <a:t>identified intraoperative bacterial transmission per op  to the anesthesia environment (</a:t>
            </a:r>
            <a:r>
              <a:rPr lang="en-US" dirty="0" err="1"/>
              <a:t>robinets</a:t>
            </a:r>
            <a:r>
              <a:rPr lang="en-US" dirty="0"/>
              <a:t>) in 89% (146/164) of cases, 12% (17/146) of which were of provider origin.</a:t>
            </a:r>
            <a:endParaRPr lang="fr-FR" dirty="0"/>
          </a:p>
        </p:txBody>
      </p:sp>
    </p:spTree>
    <p:extLst>
      <p:ext uri="{BB962C8B-B14F-4D97-AF65-F5344CB8AC3E}">
        <p14:creationId xmlns:p14="http://schemas.microsoft.com/office/powerpoint/2010/main" xmlns="" val="2773394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Hygiène des Mains et Gants</a:t>
            </a:r>
          </a:p>
        </p:txBody>
      </p:sp>
      <p:sp>
        <p:nvSpPr>
          <p:cNvPr id="3" name="Espace réservé du contenu 2"/>
          <p:cNvSpPr>
            <a:spLocks noGrp="1"/>
          </p:cNvSpPr>
          <p:nvPr>
            <p:ph idx="1"/>
          </p:nvPr>
        </p:nvSpPr>
        <p:spPr>
          <a:xfrm>
            <a:off x="863613" y="1705822"/>
            <a:ext cx="11328387" cy="4085378"/>
          </a:xfrm>
        </p:spPr>
        <p:txBody>
          <a:bodyPr>
            <a:noAutofit/>
          </a:bodyPr>
          <a:lstStyle/>
          <a:p>
            <a:pPr marL="0" indent="0">
              <a:lnSpc>
                <a:spcPct val="100000"/>
              </a:lnSpc>
              <a:buNone/>
            </a:pPr>
            <a:r>
              <a:rPr lang="fr-FR" dirty="0"/>
              <a:t>Gants Stériles et Lavage Chirurgical pour procédures invasives</a:t>
            </a:r>
          </a:p>
          <a:p>
            <a:pPr marL="0" indent="0">
              <a:lnSpc>
                <a:spcPct val="100000"/>
              </a:lnSpc>
              <a:buNone/>
            </a:pPr>
            <a:r>
              <a:rPr lang="fr-FR" dirty="0"/>
              <a:t>Décontamination mains régulières</a:t>
            </a:r>
          </a:p>
          <a:p>
            <a:pPr marL="0" indent="0">
              <a:lnSpc>
                <a:spcPct val="100000"/>
              </a:lnSpc>
              <a:buNone/>
            </a:pPr>
            <a:r>
              <a:rPr lang="fr-FR" dirty="0"/>
              <a:t>Port de Gants non stériles : </a:t>
            </a:r>
          </a:p>
          <a:p>
            <a:pPr marL="0" indent="0">
              <a:lnSpc>
                <a:spcPct val="100000"/>
              </a:lnSpc>
              <a:buNone/>
            </a:pPr>
            <a:r>
              <a:rPr lang="fr-FR" dirty="0"/>
              <a:t>	Réduction de la transmission microorganismes (Patient ↔ Soignants)</a:t>
            </a:r>
          </a:p>
          <a:p>
            <a:pPr marL="0" indent="0">
              <a:lnSpc>
                <a:spcPct val="100000"/>
              </a:lnSpc>
              <a:buNone/>
            </a:pPr>
            <a:r>
              <a:rPr lang="fr-FR" dirty="0"/>
              <a:t>	Ne dispense pas de l’hygiène régulière des mains ++++ avant et après</a:t>
            </a:r>
          </a:p>
          <a:p>
            <a:pPr marL="0" indent="0">
              <a:lnSpc>
                <a:spcPct val="100000"/>
              </a:lnSpc>
              <a:buNone/>
            </a:pPr>
            <a:r>
              <a:rPr lang="fr-FR" dirty="0"/>
              <a:t>	Une paire de gants par patient </a:t>
            </a:r>
            <a:r>
              <a:rPr lang="fr-FR" u="sng" dirty="0"/>
              <a:t>et</a:t>
            </a:r>
            <a:r>
              <a:rPr lang="fr-FR" dirty="0"/>
              <a:t> par soin</a:t>
            </a:r>
          </a:p>
          <a:p>
            <a:pPr marL="0" indent="0">
              <a:lnSpc>
                <a:spcPct val="100000"/>
              </a:lnSpc>
              <a:buNone/>
            </a:pPr>
            <a:r>
              <a:rPr lang="fr-FR" dirty="0"/>
              <a:t>Port de Gants entretien (ou de ménage) pour le </a:t>
            </a:r>
            <a:r>
              <a:rPr lang="fr-FR" dirty="0" err="1"/>
              <a:t>bionettoyage</a:t>
            </a: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6" name="ZoneTexte 5">
            <a:extLst>
              <a:ext uri="{FF2B5EF4-FFF2-40B4-BE49-F238E27FC236}">
                <a16:creationId xmlns:a16="http://schemas.microsoft.com/office/drawing/2014/main" xmlns="" id="{82025912-DCA4-460B-8411-B5FDA10948A6}"/>
              </a:ext>
            </a:extLst>
          </p:cNvPr>
          <p:cNvSpPr txBox="1"/>
          <p:nvPr/>
        </p:nvSpPr>
        <p:spPr>
          <a:xfrm>
            <a:off x="8616268" y="6127234"/>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256591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Moment de l’hygiène des mains</a:t>
            </a:r>
          </a:p>
        </p:txBody>
      </p:sp>
      <p:pic>
        <p:nvPicPr>
          <p:cNvPr id="4" name="Image 3">
            <a:extLst>
              <a:ext uri="{FF2B5EF4-FFF2-40B4-BE49-F238E27FC236}">
                <a16:creationId xmlns:a16="http://schemas.microsoft.com/office/drawing/2014/main" xmlns="" id="{95D34FB8-169A-4755-BB9A-78F7B0BAC4C7}"/>
              </a:ext>
            </a:extLst>
          </p:cNvPr>
          <p:cNvPicPr>
            <a:picLocks noChangeAspect="1"/>
          </p:cNvPicPr>
          <p:nvPr/>
        </p:nvPicPr>
        <p:blipFill>
          <a:blip r:embed="rId2" cstate="print"/>
          <a:stretch>
            <a:fillRect/>
          </a:stretch>
        </p:blipFill>
        <p:spPr>
          <a:xfrm>
            <a:off x="1450566" y="1690688"/>
            <a:ext cx="9290868" cy="5168569"/>
          </a:xfrm>
          <a:prstGeom prst="rect">
            <a:avLst/>
          </a:prstGeom>
        </p:spPr>
      </p:pic>
    </p:spTree>
    <p:extLst>
      <p:ext uri="{BB962C8B-B14F-4D97-AF65-F5344CB8AC3E}">
        <p14:creationId xmlns:p14="http://schemas.microsoft.com/office/powerpoint/2010/main" xmlns="" val="14028198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199" y="365126"/>
            <a:ext cx="9324975" cy="1082674"/>
          </a:xfrm>
          <a:solidFill>
            <a:schemeClr val="tx1"/>
          </a:solidFill>
        </p:spPr>
        <p:txBody>
          <a:bodyPr>
            <a:normAutofit fontScale="90000"/>
          </a:bodyPr>
          <a:lstStyle/>
          <a:p>
            <a:r>
              <a:rPr lang="fr-FR" b="1" dirty="0">
                <a:solidFill>
                  <a:schemeClr val="bg1"/>
                </a:solidFill>
              </a:rPr>
              <a:t>Gestion du Risque Infectieux en Anesthésie</a:t>
            </a:r>
            <a:br>
              <a:rPr lang="fr-FR" b="1" dirty="0">
                <a:solidFill>
                  <a:schemeClr val="bg1"/>
                </a:solidFill>
              </a:rPr>
            </a:br>
            <a:r>
              <a:rPr lang="fr-FR" sz="3100" b="1" dirty="0">
                <a:solidFill>
                  <a:schemeClr val="bg1"/>
                </a:solidFill>
              </a:rPr>
              <a:t>Pratiques et Comportements à Risques</a:t>
            </a:r>
          </a:p>
        </p:txBody>
      </p:sp>
      <p:sp>
        <p:nvSpPr>
          <p:cNvPr id="3" name="Espace réservé du contenu 2"/>
          <p:cNvSpPr>
            <a:spLocks noGrp="1"/>
          </p:cNvSpPr>
          <p:nvPr>
            <p:ph idx="1"/>
          </p:nvPr>
        </p:nvSpPr>
        <p:spPr/>
        <p:txBody>
          <a:bodyPr/>
          <a:lstStyle/>
          <a:p>
            <a:pPr>
              <a:lnSpc>
                <a:spcPct val="250000"/>
              </a:lnSpc>
            </a:pPr>
            <a:r>
              <a:rPr lang="fr-FR" dirty="0"/>
              <a:t>Utilisation de Matériel Contaminé ou Non stérilisé</a:t>
            </a:r>
          </a:p>
          <a:p>
            <a:pPr>
              <a:lnSpc>
                <a:spcPct val="250000"/>
              </a:lnSpc>
            </a:pPr>
            <a:r>
              <a:rPr lang="fr-FR" dirty="0"/>
              <a:t>Réalisation d’actes contaminants sans respect des règles d’asepsie</a:t>
            </a:r>
          </a:p>
          <a:p>
            <a:pPr>
              <a:lnSpc>
                <a:spcPct val="250000"/>
              </a:lnSpc>
            </a:pPr>
            <a:r>
              <a:rPr lang="fr-FR" dirty="0"/>
              <a:t>Adoption d’un comportement ou d’une organisation inadéquate</a:t>
            </a:r>
          </a:p>
        </p:txBody>
      </p:sp>
      <p:pic>
        <p:nvPicPr>
          <p:cNvPr id="4" name="Image 3"/>
          <p:cNvPicPr>
            <a:picLocks noChangeAspect="1"/>
          </p:cNvPicPr>
          <p:nvPr/>
        </p:nvPicPr>
        <p:blipFill>
          <a:blip r:embed="rId3"/>
          <a:stretch>
            <a:fillRect/>
          </a:stretch>
        </p:blipFill>
        <p:spPr>
          <a:xfrm>
            <a:off x="6070585" y="3422657"/>
            <a:ext cx="50829" cy="12686"/>
          </a:xfrm>
          <a:prstGeom prst="rect">
            <a:avLst/>
          </a:prstGeom>
        </p:spPr>
      </p:pic>
      <p:sp>
        <p:nvSpPr>
          <p:cNvPr id="6" name="ZoneTexte 5">
            <a:extLst>
              <a:ext uri="{FF2B5EF4-FFF2-40B4-BE49-F238E27FC236}">
                <a16:creationId xmlns:a16="http://schemas.microsoft.com/office/drawing/2014/main" xmlns="" id="{0FB913D7-0DEA-4663-B183-FA8D8C20EE27}"/>
              </a:ext>
            </a:extLst>
          </p:cNvPr>
          <p:cNvSpPr txBox="1"/>
          <p:nvPr/>
        </p:nvSpPr>
        <p:spPr>
          <a:xfrm>
            <a:off x="8616268" y="6127234"/>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181458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3" y="213569"/>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Comportements et Déplacements dans le bloc</a:t>
            </a:r>
          </a:p>
        </p:txBody>
      </p:sp>
      <p:sp>
        <p:nvSpPr>
          <p:cNvPr id="3" name="Espace réservé du contenu 2"/>
          <p:cNvSpPr>
            <a:spLocks noGrp="1"/>
          </p:cNvSpPr>
          <p:nvPr>
            <p:ph idx="1"/>
          </p:nvPr>
        </p:nvSpPr>
        <p:spPr>
          <a:xfrm>
            <a:off x="885163" y="1539132"/>
            <a:ext cx="10370844" cy="5288334"/>
          </a:xfrm>
        </p:spPr>
        <p:txBody>
          <a:bodyPr>
            <a:noAutofit/>
          </a:bodyPr>
          <a:lstStyle/>
          <a:p>
            <a:pPr marL="0" indent="0">
              <a:lnSpc>
                <a:spcPct val="100000"/>
              </a:lnSpc>
              <a:buNone/>
            </a:pPr>
            <a:r>
              <a:rPr lang="fr-FR" dirty="0"/>
              <a:t>Habillage</a:t>
            </a:r>
          </a:p>
          <a:p>
            <a:pPr marL="457200" lvl="1" indent="0">
              <a:lnSpc>
                <a:spcPct val="100000"/>
              </a:lnSpc>
              <a:buNone/>
            </a:pPr>
            <a:r>
              <a:rPr lang="fr-FR" sz="2000" dirty="0"/>
              <a:t>Vestiaire </a:t>
            </a:r>
          </a:p>
          <a:p>
            <a:pPr marL="457200" lvl="1" indent="0">
              <a:lnSpc>
                <a:spcPct val="100000"/>
              </a:lnSpc>
              <a:buNone/>
            </a:pPr>
            <a:r>
              <a:rPr lang="fr-FR" sz="2000" dirty="0"/>
              <a:t>Habillage (Pyjama) + Coiffe + Sabots lavables</a:t>
            </a:r>
          </a:p>
          <a:p>
            <a:pPr marL="457200" lvl="1" indent="0">
              <a:lnSpc>
                <a:spcPct val="100000"/>
              </a:lnSpc>
              <a:buNone/>
            </a:pPr>
            <a:r>
              <a:rPr lang="fr-FR" sz="2000" dirty="0"/>
              <a:t>Mains dépourvues de bagues, de bracelet et de montre</a:t>
            </a:r>
          </a:p>
          <a:p>
            <a:pPr marL="457200" lvl="1" indent="0">
              <a:lnSpc>
                <a:spcPct val="100000"/>
              </a:lnSpc>
              <a:buNone/>
            </a:pPr>
            <a:r>
              <a:rPr lang="fr-FR" sz="2000" dirty="0"/>
              <a:t>Lavage des mains</a:t>
            </a:r>
          </a:p>
          <a:p>
            <a:pPr marL="457200" lvl="1" indent="0">
              <a:lnSpc>
                <a:spcPct val="100000"/>
              </a:lnSpc>
              <a:buNone/>
            </a:pPr>
            <a:r>
              <a:rPr lang="fr-FR" sz="2000" dirty="0"/>
              <a:t>Masque chirurgical (IIR) correctement porté  en salle : Durée 2-4 heures</a:t>
            </a:r>
          </a:p>
          <a:p>
            <a:pPr marL="0" indent="0">
              <a:lnSpc>
                <a:spcPct val="100000"/>
              </a:lnSpc>
              <a:buNone/>
            </a:pPr>
            <a:r>
              <a:rPr lang="fr-FR" dirty="0"/>
              <a:t>Déplacements limités</a:t>
            </a:r>
          </a:p>
          <a:p>
            <a:pPr marL="457200" lvl="1" indent="0">
              <a:lnSpc>
                <a:spcPct val="100000"/>
              </a:lnSpc>
              <a:buNone/>
            </a:pPr>
            <a:r>
              <a:rPr lang="fr-FR" sz="2000" dirty="0"/>
              <a:t>Pas de mouvements inutiles dans le bloc</a:t>
            </a:r>
          </a:p>
          <a:p>
            <a:pPr marL="457200" lvl="1" indent="0">
              <a:lnSpc>
                <a:spcPct val="100000"/>
              </a:lnSpc>
              <a:buNone/>
            </a:pPr>
            <a:r>
              <a:rPr lang="fr-FR" sz="2000" dirty="0"/>
              <a:t>Discipline spécifique en enceinte protégée (flux laminaire</a:t>
            </a:r>
            <a:r>
              <a:rPr lang="fr-FR" sz="1600" dirty="0"/>
              <a:t>)</a:t>
            </a:r>
          </a:p>
          <a:p>
            <a:pPr marL="0" indent="0">
              <a:lnSpc>
                <a:spcPct val="100000"/>
              </a:lnSpc>
              <a:buNone/>
            </a:pPr>
            <a:r>
              <a:rPr lang="fr-FR" dirty="0"/>
              <a:t>Application des règles générales d’asepsie lors de l’anesthésie : SHA</a:t>
            </a:r>
          </a:p>
          <a:p>
            <a:pPr marL="0" indent="0">
              <a:lnSpc>
                <a:spcPct val="100000"/>
              </a:lnSpc>
              <a:buNone/>
            </a:pPr>
            <a:r>
              <a:rPr lang="fr-FR" dirty="0"/>
              <a:t>Respecter les circuits d’évacuation des déchets</a:t>
            </a:r>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pic>
        <p:nvPicPr>
          <p:cNvPr id="6" name="Image 5"/>
          <p:cNvPicPr>
            <a:picLocks noChangeAspect="1"/>
          </p:cNvPicPr>
          <p:nvPr/>
        </p:nvPicPr>
        <p:blipFill>
          <a:blip r:embed="rId3" cstate="print"/>
          <a:stretch>
            <a:fillRect/>
          </a:stretch>
        </p:blipFill>
        <p:spPr>
          <a:xfrm>
            <a:off x="7273537" y="1753644"/>
            <a:ext cx="4745564" cy="1454500"/>
          </a:xfrm>
          <a:prstGeom prst="rect">
            <a:avLst/>
          </a:prstGeom>
        </p:spPr>
      </p:pic>
      <p:sp>
        <p:nvSpPr>
          <p:cNvPr id="7" name="ZoneTexte 6">
            <a:extLst>
              <a:ext uri="{FF2B5EF4-FFF2-40B4-BE49-F238E27FC236}">
                <a16:creationId xmlns:a16="http://schemas.microsoft.com/office/drawing/2014/main" xmlns="" id="{F162CEC9-C4E6-4AE7-9E6D-94D7E0333F35}"/>
              </a:ext>
            </a:extLst>
          </p:cNvPr>
          <p:cNvSpPr txBox="1"/>
          <p:nvPr/>
        </p:nvSpPr>
        <p:spPr>
          <a:xfrm>
            <a:off x="8616268" y="6127234"/>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62129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Port du Masque</a:t>
            </a:r>
          </a:p>
        </p:txBody>
      </p:sp>
      <p:pic>
        <p:nvPicPr>
          <p:cNvPr id="5" name="Image 4">
            <a:extLst>
              <a:ext uri="{FF2B5EF4-FFF2-40B4-BE49-F238E27FC236}">
                <a16:creationId xmlns:a16="http://schemas.microsoft.com/office/drawing/2014/main" xmlns="" id="{AA8B6AE0-933E-4E1D-AA94-7942696B2D35}"/>
              </a:ext>
            </a:extLst>
          </p:cNvPr>
          <p:cNvPicPr>
            <a:picLocks noChangeAspect="1"/>
          </p:cNvPicPr>
          <p:nvPr/>
        </p:nvPicPr>
        <p:blipFill>
          <a:blip r:embed="rId2" cstate="print"/>
          <a:stretch>
            <a:fillRect/>
          </a:stretch>
        </p:blipFill>
        <p:spPr>
          <a:xfrm>
            <a:off x="1381328" y="1888543"/>
            <a:ext cx="9122065" cy="4492134"/>
          </a:xfrm>
          <a:prstGeom prst="rect">
            <a:avLst/>
          </a:prstGeom>
        </p:spPr>
      </p:pic>
    </p:spTree>
    <p:extLst>
      <p:ext uri="{BB962C8B-B14F-4D97-AF65-F5344CB8AC3E}">
        <p14:creationId xmlns:p14="http://schemas.microsoft.com/office/powerpoint/2010/main" xmlns="" val="2022155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63614" y="257549"/>
            <a:ext cx="10515600" cy="1325563"/>
          </a:xfrm>
          <a:solidFill>
            <a:schemeClr val="tx1"/>
          </a:solidFill>
        </p:spPr>
        <p:txBody>
          <a:bodyPr>
            <a:normAutofit fontScale="90000"/>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Locaux et équipements (Bloc = Classe risque infectieux  4)</a:t>
            </a:r>
          </a:p>
        </p:txBody>
      </p:sp>
      <p:sp>
        <p:nvSpPr>
          <p:cNvPr id="3" name="Espace réservé du contenu 2"/>
          <p:cNvSpPr>
            <a:spLocks noGrp="1"/>
          </p:cNvSpPr>
          <p:nvPr>
            <p:ph idx="1"/>
          </p:nvPr>
        </p:nvSpPr>
        <p:spPr>
          <a:xfrm>
            <a:off x="109183" y="1717582"/>
            <a:ext cx="12082818" cy="4351338"/>
          </a:xfrm>
        </p:spPr>
        <p:txBody>
          <a:bodyPr>
            <a:noAutofit/>
          </a:bodyPr>
          <a:lstStyle/>
          <a:p>
            <a:pPr>
              <a:lnSpc>
                <a:spcPct val="100000"/>
              </a:lnSpc>
            </a:pPr>
            <a:r>
              <a:rPr lang="fr-FR" sz="2400" dirty="0"/>
              <a:t>Air</a:t>
            </a:r>
          </a:p>
          <a:p>
            <a:pPr lvl="1">
              <a:lnSpc>
                <a:spcPct val="100000"/>
              </a:lnSpc>
            </a:pPr>
            <a:r>
              <a:rPr lang="fr-FR" sz="2000" dirty="0"/>
              <a:t>Privilégier les salles équipées d’installations de ventilation-climatisation.</a:t>
            </a:r>
          </a:p>
          <a:p>
            <a:pPr lvl="1">
              <a:lnSpc>
                <a:spcPct val="100000"/>
              </a:lnSpc>
            </a:pPr>
            <a:r>
              <a:rPr lang="fr-FR" sz="2000" dirty="0"/>
              <a:t>Fermer les portes en cours d’intervention.</a:t>
            </a:r>
          </a:p>
          <a:p>
            <a:pPr lvl="1">
              <a:lnSpc>
                <a:spcPct val="100000"/>
              </a:lnSpc>
            </a:pPr>
            <a:r>
              <a:rPr lang="fr-FR" sz="2000" dirty="0"/>
              <a:t>Changer de tenue après une chirurgie sale.</a:t>
            </a:r>
          </a:p>
          <a:p>
            <a:pPr lvl="1">
              <a:lnSpc>
                <a:spcPct val="100000"/>
              </a:lnSpc>
            </a:pPr>
            <a:r>
              <a:rPr lang="fr-FR" sz="2000" dirty="0"/>
              <a:t>Privilégier les textiles peu producteurs de particules.</a:t>
            </a:r>
          </a:p>
          <a:p>
            <a:pPr lvl="1">
              <a:lnSpc>
                <a:spcPct val="100000"/>
              </a:lnSpc>
            </a:pPr>
            <a:r>
              <a:rPr lang="fr-FR" sz="2000" dirty="0"/>
              <a:t>Régler la température ambiante à un niveau suffisant afin de participer à la prévention de l’hypothermie</a:t>
            </a:r>
          </a:p>
          <a:p>
            <a:pPr>
              <a:lnSpc>
                <a:spcPct val="100000"/>
              </a:lnSpc>
            </a:pPr>
            <a:r>
              <a:rPr lang="fr-FR" dirty="0"/>
              <a:t>Eau</a:t>
            </a:r>
          </a:p>
          <a:p>
            <a:pPr lvl="1">
              <a:lnSpc>
                <a:spcPct val="100000"/>
              </a:lnSpc>
            </a:pPr>
            <a:r>
              <a:rPr lang="fr-FR" sz="2000" dirty="0"/>
              <a:t>Procéder à une maintenance régulière des installations et surveiller la contamination de l’eau</a:t>
            </a:r>
            <a:endParaRPr lang="fr-FR" dirty="0"/>
          </a:p>
          <a:p>
            <a:pPr>
              <a:lnSpc>
                <a:spcPct val="100000"/>
              </a:lnSpc>
            </a:pPr>
            <a:r>
              <a:rPr lang="fr-FR" dirty="0"/>
              <a:t>Surface et Mobilier d’anesthésie</a:t>
            </a:r>
          </a:p>
          <a:p>
            <a:pPr lvl="1">
              <a:lnSpc>
                <a:spcPct val="100000"/>
              </a:lnSpc>
            </a:pPr>
            <a:r>
              <a:rPr lang="fr-FR" sz="2000" dirty="0"/>
              <a:t>Bionettoyage : immédiatement après souillure, en fin d’intervention (entre chaque patient) et fin programme</a:t>
            </a:r>
          </a:p>
          <a:p>
            <a:pPr lvl="1">
              <a:lnSpc>
                <a:spcPct val="100000"/>
              </a:lnSpc>
            </a:pPr>
            <a:r>
              <a:rPr lang="fr-FR" sz="2000" dirty="0"/>
              <a:t>Dépoussiérage humide sans rinçage ni séchage</a:t>
            </a:r>
          </a:p>
          <a:p>
            <a:pPr lvl="1">
              <a:lnSpc>
                <a:spcPct val="100000"/>
              </a:lnSpc>
            </a:pPr>
            <a:endParaRPr lang="fr-FR" dirty="0"/>
          </a:p>
          <a:p>
            <a:pPr lvl="1">
              <a:lnSpc>
                <a:spcPct val="100000"/>
              </a:lnSpc>
            </a:pPr>
            <a:endParaRPr lang="fr-FR" dirty="0"/>
          </a:p>
        </p:txBody>
      </p:sp>
      <p:pic>
        <p:nvPicPr>
          <p:cNvPr id="4" name="Image 3"/>
          <p:cNvPicPr>
            <a:picLocks noChangeAspect="1"/>
          </p:cNvPicPr>
          <p:nvPr/>
        </p:nvPicPr>
        <p:blipFill>
          <a:blip r:embed="rId2"/>
          <a:stretch>
            <a:fillRect/>
          </a:stretch>
        </p:blipFill>
        <p:spPr>
          <a:xfrm>
            <a:off x="6070585" y="3422657"/>
            <a:ext cx="50829" cy="12686"/>
          </a:xfrm>
          <a:prstGeom prst="rect">
            <a:avLst/>
          </a:prstGeom>
        </p:spPr>
      </p:pic>
      <p:sp>
        <p:nvSpPr>
          <p:cNvPr id="6" name="ZoneTexte 5">
            <a:extLst>
              <a:ext uri="{FF2B5EF4-FFF2-40B4-BE49-F238E27FC236}">
                <a16:creationId xmlns:a16="http://schemas.microsoft.com/office/drawing/2014/main" xmlns="" id="{B0C0D851-A806-413F-B993-59E3C7E0A8CC}"/>
              </a:ext>
            </a:extLst>
          </p:cNvPr>
          <p:cNvSpPr txBox="1"/>
          <p:nvPr/>
        </p:nvSpPr>
        <p:spPr>
          <a:xfrm>
            <a:off x="8957462" y="6199490"/>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30876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4070" y="124468"/>
            <a:ext cx="10515600" cy="1325563"/>
          </a:xfrm>
          <a:solidFill>
            <a:schemeClr val="tx1"/>
          </a:solidFill>
        </p:spPr>
        <p:txBody>
          <a:bodyPr/>
          <a:lstStyle/>
          <a:p>
            <a:r>
              <a:rPr lang="fr-FR" dirty="0">
                <a:solidFill>
                  <a:schemeClr val="bg1"/>
                </a:solidFill>
              </a:rPr>
              <a:t>Gestion du Risque Infectieux en Anesthésie</a:t>
            </a:r>
            <a:br>
              <a:rPr lang="fr-FR" dirty="0">
                <a:solidFill>
                  <a:schemeClr val="bg1"/>
                </a:solidFill>
              </a:rPr>
            </a:br>
            <a:r>
              <a:rPr lang="fr-FR" sz="3200" dirty="0">
                <a:solidFill>
                  <a:schemeClr val="bg1"/>
                </a:solidFill>
              </a:rPr>
              <a:t>Recommandations Générales Entretien Matériel (DM)</a:t>
            </a:r>
          </a:p>
        </p:txBody>
      </p:sp>
      <p:sp>
        <p:nvSpPr>
          <p:cNvPr id="3" name="Espace réservé du contenu 2"/>
          <p:cNvSpPr>
            <a:spLocks noGrp="1"/>
          </p:cNvSpPr>
          <p:nvPr>
            <p:ph idx="1"/>
          </p:nvPr>
        </p:nvSpPr>
        <p:spPr>
          <a:xfrm>
            <a:off x="134471" y="1593692"/>
            <a:ext cx="12057529" cy="4624289"/>
          </a:xfrm>
        </p:spPr>
        <p:txBody>
          <a:bodyPr>
            <a:noAutofit/>
          </a:bodyPr>
          <a:lstStyle/>
          <a:p>
            <a:pPr marL="0" indent="0">
              <a:lnSpc>
                <a:spcPct val="120000"/>
              </a:lnSpc>
              <a:buNone/>
            </a:pPr>
            <a:r>
              <a:rPr lang="fr-FR" sz="1600" dirty="0"/>
              <a:t>Achat d’un nouveau matériel : intégrer au cahier des charges les critères d’entretien et, pour le matériel critique ou semi-critique, privilégier le matériel auto-</a:t>
            </a:r>
            <a:r>
              <a:rPr lang="fr-FR" sz="1600" dirty="0" err="1"/>
              <a:t>clavable</a:t>
            </a:r>
            <a:r>
              <a:rPr lang="fr-FR" sz="1600" dirty="0"/>
              <a:t> ou </a:t>
            </a:r>
            <a:r>
              <a:rPr lang="fr-FR" sz="1600" b="1" u="sng" dirty="0"/>
              <a:t>à usage unique.</a:t>
            </a:r>
          </a:p>
          <a:p>
            <a:pPr marL="0" indent="0">
              <a:lnSpc>
                <a:spcPct val="120000"/>
              </a:lnSpc>
              <a:buNone/>
            </a:pPr>
            <a:r>
              <a:rPr lang="fr-FR" sz="1600" dirty="0"/>
              <a:t>Réaliser le recueil, le transport et le traitement du matériel de façon à protéger l’environnement et le personnel.</a:t>
            </a:r>
          </a:p>
          <a:p>
            <a:pPr marL="0" indent="0">
              <a:lnSpc>
                <a:spcPct val="120000"/>
              </a:lnSpc>
              <a:buNone/>
            </a:pPr>
            <a:r>
              <a:rPr lang="fr-FR" sz="1600" dirty="0"/>
              <a:t>Connaître les procédures, respecter leurs indications</a:t>
            </a:r>
          </a:p>
          <a:p>
            <a:pPr marL="0" indent="0">
              <a:lnSpc>
                <a:spcPct val="120000"/>
              </a:lnSpc>
              <a:buNone/>
            </a:pPr>
            <a:r>
              <a:rPr lang="fr-FR" sz="1600" dirty="0"/>
              <a:t>Considérer la désinfection (Procédure P2) comme une indication de seconde intention pour le matériel semi-critique ou critique qui ne peut être stérilisé pour des raisons de tolérance ou de disponibilité.</a:t>
            </a:r>
          </a:p>
          <a:p>
            <a:pPr marL="0" indent="0">
              <a:lnSpc>
                <a:spcPct val="120000"/>
              </a:lnSpc>
              <a:buNone/>
            </a:pPr>
            <a:r>
              <a:rPr lang="fr-FR" sz="1600" dirty="0"/>
              <a:t>Choisir des produits de désinfection ou de décontamination conformes aux normes d’efficacité en vigueur (normes AFNOR, normes européennes) et respecter les consignes d’emploi (concentration, durée).</a:t>
            </a:r>
          </a:p>
          <a:p>
            <a:pPr marL="0" indent="0">
              <a:lnSpc>
                <a:spcPct val="120000"/>
              </a:lnSpc>
              <a:buNone/>
            </a:pPr>
            <a:r>
              <a:rPr lang="fr-FR" sz="1600" dirty="0"/>
              <a:t>Préférer le nettoyage mécanisé au nettoyage manuel.</a:t>
            </a:r>
          </a:p>
          <a:p>
            <a:pPr marL="0" indent="0">
              <a:lnSpc>
                <a:spcPct val="120000"/>
              </a:lnSpc>
              <a:buNone/>
            </a:pPr>
            <a:r>
              <a:rPr lang="fr-FR" sz="1600" dirty="0"/>
              <a:t>Pas de désinfection par le formol ou ses dérivés (pastilles ou </a:t>
            </a:r>
            <a:r>
              <a:rPr lang="fr-FR" sz="1600" dirty="0" err="1"/>
              <a:t>aldylène</a:t>
            </a:r>
            <a:r>
              <a:rPr lang="fr-FR" sz="1600" dirty="0"/>
              <a:t>) .</a:t>
            </a:r>
          </a:p>
          <a:p>
            <a:pPr marL="0" indent="0">
              <a:lnSpc>
                <a:spcPct val="120000"/>
              </a:lnSpc>
              <a:buNone/>
            </a:pPr>
            <a:r>
              <a:rPr lang="fr-FR" sz="1600" b="1" u="sng" dirty="0"/>
              <a:t>Ne jamais recycler du matériel à usage unique</a:t>
            </a:r>
            <a:r>
              <a:rPr lang="fr-FR" sz="1600" dirty="0"/>
              <a:t>.</a:t>
            </a:r>
          </a:p>
          <a:p>
            <a:pPr marL="0" indent="0">
              <a:lnSpc>
                <a:spcPct val="120000"/>
              </a:lnSpc>
              <a:buNone/>
            </a:pPr>
            <a:r>
              <a:rPr lang="fr-FR" sz="1600" dirty="0"/>
              <a:t>Parmi les procédés de stérilisation, privilégier l’autoclave à vapeur et restreindre au maximum les indications de l’autoclave à oxyde d’éthylène.</a:t>
            </a:r>
          </a:p>
        </p:txBody>
      </p:sp>
      <p:sp>
        <p:nvSpPr>
          <p:cNvPr id="5" name="ZoneTexte 4">
            <a:extLst>
              <a:ext uri="{FF2B5EF4-FFF2-40B4-BE49-F238E27FC236}">
                <a16:creationId xmlns:a16="http://schemas.microsoft.com/office/drawing/2014/main" xmlns="" id="{52D374DE-5F59-4C84-AAA0-258EFB34D665}"/>
              </a:ext>
            </a:extLst>
          </p:cNvPr>
          <p:cNvSpPr txBox="1"/>
          <p:nvPr/>
        </p:nvSpPr>
        <p:spPr>
          <a:xfrm>
            <a:off x="8930168" y="6331953"/>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12863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6624918" cy="1114051"/>
          </a:xfrm>
          <a:solidFill>
            <a:schemeClr val="tx1"/>
          </a:solidFill>
        </p:spPr>
        <p:txBody>
          <a:bodyPr/>
          <a:lstStyle/>
          <a:p>
            <a:r>
              <a:rPr lang="fr-FR" dirty="0">
                <a:solidFill>
                  <a:schemeClr val="bg1"/>
                </a:solidFill>
              </a:rPr>
              <a:t>Dispositifs Médicaux</a:t>
            </a:r>
          </a:p>
        </p:txBody>
      </p:sp>
      <p:sp>
        <p:nvSpPr>
          <p:cNvPr id="3" name="Espace réservé du contenu 2"/>
          <p:cNvSpPr>
            <a:spLocks noGrp="1"/>
          </p:cNvSpPr>
          <p:nvPr>
            <p:ph idx="1"/>
          </p:nvPr>
        </p:nvSpPr>
        <p:spPr>
          <a:xfrm>
            <a:off x="838199" y="1825624"/>
            <a:ext cx="11115675" cy="4816913"/>
          </a:xfrm>
        </p:spPr>
        <p:txBody>
          <a:bodyPr>
            <a:normAutofit fontScale="85000" lnSpcReduction="20000"/>
          </a:bodyPr>
          <a:lstStyle/>
          <a:p>
            <a:r>
              <a:rPr lang="fr-FR" dirty="0"/>
              <a:t>Cadre réglementaire européen - Dispositif Médical (DM) Art L5211 du CSP</a:t>
            </a:r>
          </a:p>
          <a:p>
            <a:pPr lvl="1"/>
            <a:r>
              <a:rPr lang="fr-FR" dirty="0"/>
              <a:t>20 000 Dispositifs  (de l’UU à l’équipement « lourd »)</a:t>
            </a:r>
          </a:p>
          <a:p>
            <a:pPr lvl="1"/>
            <a:r>
              <a:rPr lang="fr-FR" dirty="0"/>
              <a:t>(Implants, Equipements type lits médicaux, ventilateurs, PSE, Scopes, Cathéter…..Réactifs et automates de biologie médicale)</a:t>
            </a:r>
          </a:p>
          <a:p>
            <a:pPr marL="457200" lvl="1" indent="0">
              <a:buNone/>
            </a:pPr>
            <a:endParaRPr lang="fr-FR" dirty="0"/>
          </a:p>
          <a:p>
            <a:r>
              <a:rPr lang="fr-FR" dirty="0"/>
              <a:t>Autorité compétente en France  = ANSM (PS)</a:t>
            </a:r>
          </a:p>
          <a:p>
            <a:pPr lvl="1"/>
            <a:r>
              <a:rPr lang="fr-FR" dirty="0"/>
              <a:t>(Agence Nationale de Sécurité du Médicament et des Produits de Santé)</a:t>
            </a:r>
          </a:p>
          <a:p>
            <a:endParaRPr lang="fr-FR" dirty="0"/>
          </a:p>
          <a:p>
            <a:r>
              <a:rPr lang="fr-FR" dirty="0"/>
              <a:t>Apposition du marquage CE avant commercialisation</a:t>
            </a:r>
          </a:p>
          <a:p>
            <a:endParaRPr lang="fr-FR" dirty="0"/>
          </a:p>
          <a:p>
            <a:r>
              <a:rPr lang="fr-FR" dirty="0"/>
              <a:t>Marquage CE délivré par un organisme notifié</a:t>
            </a:r>
          </a:p>
          <a:p>
            <a:pPr lvl="1"/>
            <a:r>
              <a:rPr lang="fr-FR" dirty="0"/>
              <a:t>Habilité par autorité compétente</a:t>
            </a:r>
          </a:p>
          <a:p>
            <a:pPr lvl="1"/>
            <a:r>
              <a:rPr lang="fr-FR" dirty="0"/>
              <a:t>GEDM en France (Groupe LNE) = Organisme Notifié au titre du Règlement (UE) 2017/745</a:t>
            </a:r>
          </a:p>
          <a:p>
            <a:pPr lvl="1"/>
            <a:r>
              <a:rPr lang="fr-FR" dirty="0"/>
              <a:t>LNE = Laboratoire National de Métrologie et d’Essai</a:t>
            </a:r>
          </a:p>
          <a:p>
            <a:pPr lvl="1"/>
            <a:r>
              <a:rPr lang="fr-FR" dirty="0"/>
              <a:t>GEDM = Groupement pour Evaluation des Dispositifs Médicaux</a:t>
            </a:r>
          </a:p>
        </p:txBody>
      </p:sp>
    </p:spTree>
    <p:extLst>
      <p:ext uri="{BB962C8B-B14F-4D97-AF65-F5344CB8AC3E}">
        <p14:creationId xmlns:p14="http://schemas.microsoft.com/office/powerpoint/2010/main" xmlns="" val="121582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B069F0DF-1FAC-4025-9155-ED65576CE587}"/>
              </a:ext>
            </a:extLst>
          </p:cNvPr>
          <p:cNvPicPr>
            <a:picLocks noChangeAspect="1"/>
          </p:cNvPicPr>
          <p:nvPr/>
        </p:nvPicPr>
        <p:blipFill>
          <a:blip r:embed="rId2" cstate="print"/>
          <a:srcRect b="42323"/>
          <a:stretch/>
        </p:blipFill>
        <p:spPr>
          <a:xfrm>
            <a:off x="229653" y="1779252"/>
            <a:ext cx="5549993" cy="3769493"/>
          </a:xfrm>
          <a:prstGeom prst="rect">
            <a:avLst/>
          </a:prstGeom>
        </p:spPr>
      </p:pic>
      <p:pic>
        <p:nvPicPr>
          <p:cNvPr id="2" name="Image 1">
            <a:extLst>
              <a:ext uri="{FF2B5EF4-FFF2-40B4-BE49-F238E27FC236}">
                <a16:creationId xmlns:a16="http://schemas.microsoft.com/office/drawing/2014/main" xmlns="" id="{9683D818-4A36-D2C8-C763-E7693C80C1EB}"/>
              </a:ext>
            </a:extLst>
          </p:cNvPr>
          <p:cNvPicPr>
            <a:picLocks noChangeAspect="1"/>
          </p:cNvPicPr>
          <p:nvPr/>
        </p:nvPicPr>
        <p:blipFill>
          <a:blip r:embed="rId3" cstate="print"/>
          <a:srcRect t="59336"/>
          <a:stretch/>
        </p:blipFill>
        <p:spPr>
          <a:xfrm>
            <a:off x="6262255" y="2483426"/>
            <a:ext cx="5553937" cy="2657591"/>
          </a:xfrm>
          <a:prstGeom prst="rect">
            <a:avLst/>
          </a:prstGeom>
        </p:spPr>
      </p:pic>
      <p:sp>
        <p:nvSpPr>
          <p:cNvPr id="4" name="Titre 1">
            <a:extLst>
              <a:ext uri="{FF2B5EF4-FFF2-40B4-BE49-F238E27FC236}">
                <a16:creationId xmlns:a16="http://schemas.microsoft.com/office/drawing/2014/main" xmlns="" id="{2F72B943-CACA-D119-C27A-2C120500C425}"/>
              </a:ext>
            </a:extLst>
          </p:cNvPr>
          <p:cNvSpPr txBox="1">
            <a:spLocks/>
          </p:cNvSpPr>
          <p:nvPr/>
        </p:nvSpPr>
        <p:spPr>
          <a:xfrm>
            <a:off x="419100" y="320054"/>
            <a:ext cx="10515600" cy="1325563"/>
          </a:xfrm>
          <a:prstGeom prst="rect">
            <a:avLst/>
          </a:prstGeom>
          <a:solidFill>
            <a:schemeClr val="tx1"/>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solidFill>
                  <a:schemeClr val="bg1"/>
                </a:solidFill>
              </a:rPr>
              <a:t>Dispositifs de contrôle voies aériennes et Ventilation Mécanique</a:t>
            </a:r>
            <a:endParaRPr lang="fr-FR" dirty="0">
              <a:solidFill>
                <a:schemeClr val="bg1"/>
              </a:solidFill>
            </a:endParaRPr>
          </a:p>
        </p:txBody>
      </p:sp>
    </p:spTree>
    <p:extLst>
      <p:ext uri="{BB962C8B-B14F-4D97-AF65-F5344CB8AC3E}">
        <p14:creationId xmlns:p14="http://schemas.microsoft.com/office/powerpoint/2010/main" xmlns="" val="3380385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9100" y="320054"/>
            <a:ext cx="10515600" cy="1325563"/>
          </a:xfrm>
          <a:solidFill>
            <a:schemeClr val="tx1"/>
          </a:solidFill>
        </p:spPr>
        <p:txBody>
          <a:bodyPr/>
          <a:lstStyle/>
          <a:p>
            <a:r>
              <a:rPr lang="fr-FR" dirty="0">
                <a:solidFill>
                  <a:schemeClr val="bg1"/>
                </a:solidFill>
              </a:rPr>
              <a:t>Dispositifs de contrôle voies aériennes et Ventilation Mécanique</a:t>
            </a:r>
          </a:p>
        </p:txBody>
      </p:sp>
      <p:sp>
        <p:nvSpPr>
          <p:cNvPr id="3" name="Espace réservé du contenu 2"/>
          <p:cNvSpPr>
            <a:spLocks noGrp="1"/>
          </p:cNvSpPr>
          <p:nvPr>
            <p:ph idx="1"/>
          </p:nvPr>
        </p:nvSpPr>
        <p:spPr>
          <a:xfrm>
            <a:off x="419100" y="1948454"/>
            <a:ext cx="10515600" cy="4351338"/>
          </a:xfrm>
        </p:spPr>
        <p:txBody>
          <a:bodyPr/>
          <a:lstStyle/>
          <a:p>
            <a:pPr>
              <a:lnSpc>
                <a:spcPct val="150000"/>
              </a:lnSpc>
            </a:pPr>
            <a:r>
              <a:rPr lang="fr-FR" dirty="0"/>
              <a:t>Catégorie Critique et Semi critique : Privilégier UU</a:t>
            </a:r>
          </a:p>
          <a:p>
            <a:pPr>
              <a:lnSpc>
                <a:spcPct val="150000"/>
              </a:lnSpc>
            </a:pPr>
            <a:r>
              <a:rPr lang="fr-FR" dirty="0"/>
              <a:t>Catégorie Semi-critique</a:t>
            </a:r>
          </a:p>
          <a:p>
            <a:pPr lvl="1">
              <a:lnSpc>
                <a:spcPct val="150000"/>
              </a:lnSpc>
            </a:pPr>
            <a:r>
              <a:rPr lang="fr-FR" dirty="0"/>
              <a:t>Masque facial, Ballon souple</a:t>
            </a:r>
          </a:p>
          <a:p>
            <a:pPr>
              <a:lnSpc>
                <a:spcPct val="150000"/>
              </a:lnSpc>
            </a:pPr>
            <a:r>
              <a:rPr lang="fr-FR" dirty="0"/>
              <a:t>Catégorie Non critique</a:t>
            </a:r>
          </a:p>
          <a:p>
            <a:pPr lvl="1">
              <a:lnSpc>
                <a:spcPct val="150000"/>
              </a:lnSpc>
            </a:pPr>
            <a:r>
              <a:rPr lang="fr-FR" dirty="0"/>
              <a:t>Décontamination et Nettoyage entre chaque patient</a:t>
            </a:r>
          </a:p>
          <a:p>
            <a:pPr lvl="1">
              <a:lnSpc>
                <a:spcPct val="150000"/>
              </a:lnSpc>
            </a:pPr>
            <a:r>
              <a:rPr lang="fr-FR" dirty="0"/>
              <a:t>Matériel à UU</a:t>
            </a:r>
          </a:p>
          <a:p>
            <a:pPr>
              <a:lnSpc>
                <a:spcPct val="150000"/>
              </a:lnSpc>
            </a:pPr>
            <a:endParaRPr lang="fr-FR" dirty="0"/>
          </a:p>
        </p:txBody>
      </p:sp>
      <p:pic>
        <p:nvPicPr>
          <p:cNvPr id="4" name="Image 3"/>
          <p:cNvPicPr>
            <a:picLocks noChangeAspect="1"/>
          </p:cNvPicPr>
          <p:nvPr/>
        </p:nvPicPr>
        <p:blipFill>
          <a:blip r:embed="rId2" cstate="print"/>
          <a:stretch>
            <a:fillRect/>
          </a:stretch>
        </p:blipFill>
        <p:spPr>
          <a:xfrm>
            <a:off x="8882213" y="2188852"/>
            <a:ext cx="2725150" cy="3624884"/>
          </a:xfrm>
          <a:prstGeom prst="rect">
            <a:avLst/>
          </a:prstGeom>
        </p:spPr>
      </p:pic>
    </p:spTree>
    <p:extLst>
      <p:ext uri="{BB962C8B-B14F-4D97-AF65-F5344CB8AC3E}">
        <p14:creationId xmlns:p14="http://schemas.microsoft.com/office/powerpoint/2010/main" xmlns="" val="377766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9D89ACF-E648-4A84-BF30-F463B229D14B}"/>
              </a:ext>
            </a:extLst>
          </p:cNvPr>
          <p:cNvSpPr>
            <a:spLocks noGrp="1"/>
          </p:cNvSpPr>
          <p:nvPr>
            <p:ph type="title"/>
          </p:nvPr>
        </p:nvSpPr>
        <p:spPr>
          <a:xfrm>
            <a:off x="838200" y="365126"/>
            <a:ext cx="3549242" cy="859668"/>
          </a:xfrm>
          <a:solidFill>
            <a:schemeClr val="tx1"/>
          </a:solidFill>
        </p:spPr>
        <p:txBody>
          <a:bodyPr/>
          <a:lstStyle/>
          <a:p>
            <a:r>
              <a:rPr lang="fr-FR" dirty="0">
                <a:solidFill>
                  <a:schemeClr val="bg1"/>
                </a:solidFill>
              </a:rPr>
              <a:t>Ventilateurs</a:t>
            </a:r>
          </a:p>
        </p:txBody>
      </p:sp>
      <p:pic>
        <p:nvPicPr>
          <p:cNvPr id="5" name="Image 4">
            <a:extLst>
              <a:ext uri="{FF2B5EF4-FFF2-40B4-BE49-F238E27FC236}">
                <a16:creationId xmlns:a16="http://schemas.microsoft.com/office/drawing/2014/main" xmlns="" id="{30AB67DD-0CED-4752-9443-B66D296AF172}"/>
              </a:ext>
            </a:extLst>
          </p:cNvPr>
          <p:cNvPicPr>
            <a:picLocks noChangeAspect="1"/>
          </p:cNvPicPr>
          <p:nvPr/>
        </p:nvPicPr>
        <p:blipFill>
          <a:blip r:embed="rId2" cstate="print"/>
          <a:stretch>
            <a:fillRect/>
          </a:stretch>
        </p:blipFill>
        <p:spPr>
          <a:xfrm>
            <a:off x="710316" y="1586029"/>
            <a:ext cx="3822215" cy="5091671"/>
          </a:xfrm>
          <a:prstGeom prst="rect">
            <a:avLst/>
          </a:prstGeom>
        </p:spPr>
      </p:pic>
      <p:pic>
        <p:nvPicPr>
          <p:cNvPr id="7" name="Image 6">
            <a:extLst>
              <a:ext uri="{FF2B5EF4-FFF2-40B4-BE49-F238E27FC236}">
                <a16:creationId xmlns:a16="http://schemas.microsoft.com/office/drawing/2014/main" xmlns="" id="{4F529DED-5C25-4536-9640-9A65AB80430A}"/>
              </a:ext>
            </a:extLst>
          </p:cNvPr>
          <p:cNvPicPr>
            <a:picLocks noChangeAspect="1"/>
          </p:cNvPicPr>
          <p:nvPr/>
        </p:nvPicPr>
        <p:blipFill>
          <a:blip r:embed="rId3" cstate="print"/>
          <a:stretch>
            <a:fillRect/>
          </a:stretch>
        </p:blipFill>
        <p:spPr>
          <a:xfrm>
            <a:off x="8201504" y="794960"/>
            <a:ext cx="3549240" cy="2661930"/>
          </a:xfrm>
          <a:prstGeom prst="rect">
            <a:avLst/>
          </a:prstGeom>
        </p:spPr>
      </p:pic>
      <p:pic>
        <p:nvPicPr>
          <p:cNvPr id="9" name="Image 8">
            <a:extLst>
              <a:ext uri="{FF2B5EF4-FFF2-40B4-BE49-F238E27FC236}">
                <a16:creationId xmlns:a16="http://schemas.microsoft.com/office/drawing/2014/main" xmlns="" id="{AD3093D0-3955-4C01-BC08-C317ED69ED5E}"/>
              </a:ext>
            </a:extLst>
          </p:cNvPr>
          <p:cNvPicPr>
            <a:picLocks noChangeAspect="1"/>
          </p:cNvPicPr>
          <p:nvPr/>
        </p:nvPicPr>
        <p:blipFill>
          <a:blip r:embed="rId4" cstate="print"/>
          <a:stretch>
            <a:fillRect/>
          </a:stretch>
        </p:blipFill>
        <p:spPr>
          <a:xfrm>
            <a:off x="8201502" y="3913966"/>
            <a:ext cx="3549241" cy="2661931"/>
          </a:xfrm>
          <a:prstGeom prst="rect">
            <a:avLst/>
          </a:prstGeom>
        </p:spPr>
      </p:pic>
      <p:sp>
        <p:nvSpPr>
          <p:cNvPr id="10" name="ZoneTexte 9">
            <a:extLst>
              <a:ext uri="{FF2B5EF4-FFF2-40B4-BE49-F238E27FC236}">
                <a16:creationId xmlns:a16="http://schemas.microsoft.com/office/drawing/2014/main" xmlns="" id="{3ADBB0A5-F83E-415A-95C5-22D4A57DBB12}"/>
              </a:ext>
            </a:extLst>
          </p:cNvPr>
          <p:cNvSpPr txBox="1"/>
          <p:nvPr/>
        </p:nvSpPr>
        <p:spPr>
          <a:xfrm>
            <a:off x="5075339" y="6206565"/>
            <a:ext cx="164981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Support Mobile</a:t>
            </a:r>
          </a:p>
        </p:txBody>
      </p:sp>
      <p:sp>
        <p:nvSpPr>
          <p:cNvPr id="11" name="ZoneTexte 10">
            <a:extLst>
              <a:ext uri="{FF2B5EF4-FFF2-40B4-BE49-F238E27FC236}">
                <a16:creationId xmlns:a16="http://schemas.microsoft.com/office/drawing/2014/main" xmlns="" id="{735457FB-5B7E-48A2-AD19-AB2C3953391D}"/>
              </a:ext>
            </a:extLst>
          </p:cNvPr>
          <p:cNvSpPr txBox="1"/>
          <p:nvPr/>
        </p:nvSpPr>
        <p:spPr>
          <a:xfrm>
            <a:off x="5007013" y="5370352"/>
            <a:ext cx="245631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Circuit Inspi et </a:t>
            </a:r>
            <a:r>
              <a:rPr kumimoji="0" lang="fr-FR" sz="1800" b="0" i="0" u="none" strike="noStrike" kern="1200" cap="none" spc="0" normalizeH="0" baseline="0" noProof="0" dirty="0" err="1">
                <a:ln>
                  <a:noFill/>
                </a:ln>
                <a:solidFill>
                  <a:prstClr val="black"/>
                </a:solidFill>
                <a:effectLst/>
                <a:uLnTx/>
                <a:uFillTx/>
                <a:latin typeface="Calibri" panose="020F0502020204030204"/>
                <a:ea typeface="+mn-ea"/>
                <a:cs typeface="+mn-cs"/>
              </a:rPr>
              <a:t>Expi</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(UU)</a:t>
            </a:r>
          </a:p>
        </p:txBody>
      </p:sp>
      <p:sp>
        <p:nvSpPr>
          <p:cNvPr id="12" name="ZoneTexte 11">
            <a:extLst>
              <a:ext uri="{FF2B5EF4-FFF2-40B4-BE49-F238E27FC236}">
                <a16:creationId xmlns:a16="http://schemas.microsoft.com/office/drawing/2014/main" xmlns="" id="{B4846C5F-082D-421F-B526-AC4C95D2CBFD}"/>
              </a:ext>
            </a:extLst>
          </p:cNvPr>
          <p:cNvSpPr txBox="1"/>
          <p:nvPr/>
        </p:nvSpPr>
        <p:spPr>
          <a:xfrm>
            <a:off x="6096000" y="3059668"/>
            <a:ext cx="20488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Humidificateur (UR)</a:t>
            </a:r>
          </a:p>
        </p:txBody>
      </p:sp>
      <p:sp>
        <p:nvSpPr>
          <p:cNvPr id="13" name="ZoneTexte 12">
            <a:extLst>
              <a:ext uri="{FF2B5EF4-FFF2-40B4-BE49-F238E27FC236}">
                <a16:creationId xmlns:a16="http://schemas.microsoft.com/office/drawing/2014/main" xmlns="" id="{93526E12-AE10-4014-8251-9E4BCFBF189F}"/>
              </a:ext>
            </a:extLst>
          </p:cNvPr>
          <p:cNvSpPr txBox="1"/>
          <p:nvPr/>
        </p:nvSpPr>
        <p:spPr>
          <a:xfrm>
            <a:off x="5210753" y="1756593"/>
            <a:ext cx="182133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Masque VNI (UU)</a:t>
            </a:r>
          </a:p>
        </p:txBody>
      </p:sp>
      <p:sp>
        <p:nvSpPr>
          <p:cNvPr id="15" name="ZoneTexte 14">
            <a:extLst>
              <a:ext uri="{FF2B5EF4-FFF2-40B4-BE49-F238E27FC236}">
                <a16:creationId xmlns:a16="http://schemas.microsoft.com/office/drawing/2014/main" xmlns="" id="{EFD64E23-03E6-479E-9D35-0DEAD4B28D7A}"/>
              </a:ext>
            </a:extLst>
          </p:cNvPr>
          <p:cNvSpPr txBox="1"/>
          <p:nvPr/>
        </p:nvSpPr>
        <p:spPr>
          <a:xfrm>
            <a:off x="4791284" y="2408130"/>
            <a:ext cx="133292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Ecran tactile</a:t>
            </a:r>
          </a:p>
        </p:txBody>
      </p:sp>
      <p:sp>
        <p:nvSpPr>
          <p:cNvPr id="16" name="ZoneTexte 15">
            <a:extLst>
              <a:ext uri="{FF2B5EF4-FFF2-40B4-BE49-F238E27FC236}">
                <a16:creationId xmlns:a16="http://schemas.microsoft.com/office/drawing/2014/main" xmlns="" id="{EDBF94E7-B630-48E6-8BF2-F0B6D406C154}"/>
              </a:ext>
            </a:extLst>
          </p:cNvPr>
          <p:cNvSpPr txBox="1"/>
          <p:nvPr/>
        </p:nvSpPr>
        <p:spPr>
          <a:xfrm>
            <a:off x="32094" y="1245135"/>
            <a:ext cx="178414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Capteur de Débit</a:t>
            </a:r>
          </a:p>
        </p:txBody>
      </p:sp>
      <p:cxnSp>
        <p:nvCxnSpPr>
          <p:cNvPr id="18" name="Connecteur droit avec flèche 17">
            <a:extLst>
              <a:ext uri="{FF2B5EF4-FFF2-40B4-BE49-F238E27FC236}">
                <a16:creationId xmlns:a16="http://schemas.microsoft.com/office/drawing/2014/main" xmlns="" id="{3D1D5293-45F6-4CB1-AEB2-24C528A1D848}"/>
              </a:ext>
            </a:extLst>
          </p:cNvPr>
          <p:cNvCxnSpPr/>
          <p:nvPr/>
        </p:nvCxnSpPr>
        <p:spPr>
          <a:xfrm>
            <a:off x="897622" y="1586029"/>
            <a:ext cx="796954" cy="15850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Connecteur droit avec flèche 18">
            <a:extLst>
              <a:ext uri="{FF2B5EF4-FFF2-40B4-BE49-F238E27FC236}">
                <a16:creationId xmlns:a16="http://schemas.microsoft.com/office/drawing/2014/main" xmlns="" id="{C734F7DA-E77E-4DFB-A03B-132DF246E4FB}"/>
              </a:ext>
            </a:extLst>
          </p:cNvPr>
          <p:cNvCxnSpPr>
            <a:cxnSpLocks/>
            <a:stCxn id="13" idx="1"/>
          </p:cNvCxnSpPr>
          <p:nvPr/>
        </p:nvCxnSpPr>
        <p:spPr>
          <a:xfrm flipH="1">
            <a:off x="3889289" y="1941259"/>
            <a:ext cx="1321464" cy="27343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5" name="Connecteur droit avec flèche 24">
            <a:extLst>
              <a:ext uri="{FF2B5EF4-FFF2-40B4-BE49-F238E27FC236}">
                <a16:creationId xmlns:a16="http://schemas.microsoft.com/office/drawing/2014/main" xmlns="" id="{8115F4A9-6BE9-4EB4-AECF-4EB8E88FFD4A}"/>
              </a:ext>
            </a:extLst>
          </p:cNvPr>
          <p:cNvCxnSpPr>
            <a:cxnSpLocks/>
          </p:cNvCxnSpPr>
          <p:nvPr/>
        </p:nvCxnSpPr>
        <p:spPr>
          <a:xfrm flipH="1" flipV="1">
            <a:off x="2529220" y="2408130"/>
            <a:ext cx="2262064" cy="1846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6" name="Connecteur droit avec flèche 25">
            <a:extLst>
              <a:ext uri="{FF2B5EF4-FFF2-40B4-BE49-F238E27FC236}">
                <a16:creationId xmlns:a16="http://schemas.microsoft.com/office/drawing/2014/main" xmlns="" id="{5E326E20-546F-4602-8EA8-F4242612E784}"/>
              </a:ext>
            </a:extLst>
          </p:cNvPr>
          <p:cNvCxnSpPr>
            <a:cxnSpLocks/>
            <a:stCxn id="12" idx="3"/>
          </p:cNvCxnSpPr>
          <p:nvPr/>
        </p:nvCxnSpPr>
        <p:spPr>
          <a:xfrm flipV="1">
            <a:off x="8144831" y="2786234"/>
            <a:ext cx="1896791" cy="45810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a16="http://schemas.microsoft.com/office/drawing/2014/main" xmlns="" id="{0DD545C6-FC05-4FA2-AF9E-0D813BE505BD}"/>
              </a:ext>
            </a:extLst>
          </p:cNvPr>
          <p:cNvCxnSpPr>
            <a:cxnSpLocks/>
            <a:stCxn id="11" idx="1"/>
          </p:cNvCxnSpPr>
          <p:nvPr/>
        </p:nvCxnSpPr>
        <p:spPr>
          <a:xfrm flipH="1" flipV="1">
            <a:off x="3271707" y="4807584"/>
            <a:ext cx="1735306" cy="74743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a16="http://schemas.microsoft.com/office/drawing/2014/main" xmlns="" id="{B3DD86EB-DB52-4FF4-A149-CBEF59033DF9}"/>
              </a:ext>
            </a:extLst>
          </p:cNvPr>
          <p:cNvCxnSpPr>
            <a:cxnSpLocks/>
            <a:stCxn id="11" idx="0"/>
          </p:cNvCxnSpPr>
          <p:nvPr/>
        </p:nvCxnSpPr>
        <p:spPr>
          <a:xfrm flipH="1" flipV="1">
            <a:off x="3271708" y="4341534"/>
            <a:ext cx="2963462" cy="102881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a16="http://schemas.microsoft.com/office/drawing/2014/main" xmlns="" id="{F0DA91DC-A055-478C-A6A6-736E8B92029E}"/>
              </a:ext>
            </a:extLst>
          </p:cNvPr>
          <p:cNvCxnSpPr>
            <a:cxnSpLocks/>
            <a:stCxn id="10" idx="1"/>
          </p:cNvCxnSpPr>
          <p:nvPr/>
        </p:nvCxnSpPr>
        <p:spPr>
          <a:xfrm flipH="1" flipV="1">
            <a:off x="3098043" y="6206565"/>
            <a:ext cx="1977296" cy="18466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139709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08490" y="212298"/>
            <a:ext cx="9919447" cy="1109057"/>
          </a:xfrm>
          <a:solidFill>
            <a:schemeClr val="tx1"/>
          </a:solidFill>
        </p:spPr>
        <p:txBody>
          <a:bodyPr>
            <a:normAutofit fontScale="90000"/>
          </a:bodyPr>
          <a:lstStyle/>
          <a:p>
            <a:r>
              <a:rPr lang="fr-FR" dirty="0">
                <a:solidFill>
                  <a:schemeClr val="bg1"/>
                </a:solidFill>
              </a:rPr>
              <a:t>Accès aux voies aériennes en </a:t>
            </a:r>
            <a:r>
              <a:rPr lang="fr-FR" dirty="0" err="1">
                <a:solidFill>
                  <a:schemeClr val="bg1"/>
                </a:solidFill>
              </a:rPr>
              <a:t>Anesthesie</a:t>
            </a:r>
            <a:r>
              <a:rPr lang="fr-FR" dirty="0">
                <a:solidFill>
                  <a:schemeClr val="bg1"/>
                </a:solidFill>
              </a:rPr>
              <a:t> Réanimation</a:t>
            </a:r>
          </a:p>
        </p:txBody>
      </p:sp>
      <p:pic>
        <p:nvPicPr>
          <p:cNvPr id="4" name="Image 3"/>
          <p:cNvPicPr>
            <a:picLocks noChangeAspect="1"/>
          </p:cNvPicPr>
          <p:nvPr/>
        </p:nvPicPr>
        <p:blipFill>
          <a:blip r:embed="rId2" cstate="print"/>
          <a:stretch>
            <a:fillRect/>
          </a:stretch>
        </p:blipFill>
        <p:spPr>
          <a:xfrm>
            <a:off x="2641754" y="1554368"/>
            <a:ext cx="3291455" cy="2461708"/>
          </a:xfrm>
          <a:prstGeom prst="rect">
            <a:avLst/>
          </a:prstGeom>
        </p:spPr>
      </p:pic>
      <p:sp>
        <p:nvSpPr>
          <p:cNvPr id="5" name="ZoneTexte 4"/>
          <p:cNvSpPr txBox="1"/>
          <p:nvPr/>
        </p:nvSpPr>
        <p:spPr>
          <a:xfrm>
            <a:off x="6068213" y="1567263"/>
            <a:ext cx="199016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Lame plastique ou métallique UU</a:t>
            </a:r>
          </a:p>
        </p:txBody>
      </p:sp>
      <p:sp>
        <p:nvSpPr>
          <p:cNvPr id="6" name="ZoneTexte 5"/>
          <p:cNvSpPr txBox="1"/>
          <p:nvPr/>
        </p:nvSpPr>
        <p:spPr>
          <a:xfrm>
            <a:off x="6096000" y="2802403"/>
            <a:ext cx="199016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Manche réutilisable + Protection</a:t>
            </a:r>
          </a:p>
        </p:txBody>
      </p:sp>
      <p:sp>
        <p:nvSpPr>
          <p:cNvPr id="7" name="ZoneTexte 6"/>
          <p:cNvSpPr txBox="1"/>
          <p:nvPr/>
        </p:nvSpPr>
        <p:spPr>
          <a:xfrm>
            <a:off x="80694" y="1437667"/>
            <a:ext cx="21521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Sonde Intubation UU</a:t>
            </a:r>
          </a:p>
        </p:txBody>
      </p:sp>
      <p:sp>
        <p:nvSpPr>
          <p:cNvPr id="8" name="ZoneTexte 7"/>
          <p:cNvSpPr txBox="1"/>
          <p:nvPr/>
        </p:nvSpPr>
        <p:spPr>
          <a:xfrm>
            <a:off x="205015" y="3105834"/>
            <a:ext cx="2129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Ballonnet Etanchéité</a:t>
            </a:r>
          </a:p>
        </p:txBody>
      </p:sp>
      <p:pic>
        <p:nvPicPr>
          <p:cNvPr id="9" name="Image 8">
            <a:extLst>
              <a:ext uri="{FF2B5EF4-FFF2-40B4-BE49-F238E27FC236}">
                <a16:creationId xmlns:a16="http://schemas.microsoft.com/office/drawing/2014/main" xmlns="" id="{EB684BCA-D6E9-94B5-E88A-D3AE37EAF7A8}"/>
              </a:ext>
            </a:extLst>
          </p:cNvPr>
          <p:cNvPicPr>
            <a:picLocks noChangeAspect="1"/>
          </p:cNvPicPr>
          <p:nvPr/>
        </p:nvPicPr>
        <p:blipFill>
          <a:blip r:embed="rId3" cstate="print"/>
          <a:stretch>
            <a:fillRect/>
          </a:stretch>
        </p:blipFill>
        <p:spPr>
          <a:xfrm>
            <a:off x="7829695" y="3898605"/>
            <a:ext cx="3943206" cy="2626267"/>
          </a:xfrm>
          <a:prstGeom prst="rect">
            <a:avLst/>
          </a:prstGeom>
        </p:spPr>
      </p:pic>
      <p:sp>
        <p:nvSpPr>
          <p:cNvPr id="10" name="ZoneTexte 9">
            <a:extLst>
              <a:ext uri="{FF2B5EF4-FFF2-40B4-BE49-F238E27FC236}">
                <a16:creationId xmlns:a16="http://schemas.microsoft.com/office/drawing/2014/main" xmlns="" id="{49436D79-0261-C810-C23F-E730529FC183}"/>
              </a:ext>
            </a:extLst>
          </p:cNvPr>
          <p:cNvSpPr txBox="1"/>
          <p:nvPr/>
        </p:nvSpPr>
        <p:spPr>
          <a:xfrm>
            <a:off x="2641754" y="6276370"/>
            <a:ext cx="4592347" cy="369332"/>
          </a:xfrm>
          <a:prstGeom prst="rect">
            <a:avLst/>
          </a:prstGeom>
          <a:solidFill>
            <a:srgbClr val="580000"/>
          </a:solidFill>
        </p:spPr>
        <p:txBody>
          <a:bodyPr wrap="none" rtlCol="0">
            <a:spAutoFit/>
          </a:bodyPr>
          <a:lstStyle/>
          <a:p>
            <a:r>
              <a:rPr lang="fr-FR" dirty="0" err="1">
                <a:solidFill>
                  <a:schemeClr val="bg1"/>
                </a:solidFill>
              </a:rPr>
              <a:t>Birnbach</a:t>
            </a:r>
            <a:r>
              <a:rPr lang="fr-FR" dirty="0">
                <a:solidFill>
                  <a:schemeClr val="bg1"/>
                </a:solidFill>
              </a:rPr>
              <a:t> et al. </a:t>
            </a:r>
            <a:r>
              <a:rPr lang="fr-FR" dirty="0" err="1">
                <a:solidFill>
                  <a:schemeClr val="bg1"/>
                </a:solidFill>
              </a:rPr>
              <a:t>Anesth</a:t>
            </a:r>
            <a:r>
              <a:rPr lang="fr-FR" dirty="0">
                <a:solidFill>
                  <a:schemeClr val="bg1"/>
                </a:solidFill>
              </a:rPr>
              <a:t> </a:t>
            </a:r>
            <a:r>
              <a:rPr lang="fr-FR" dirty="0" err="1">
                <a:solidFill>
                  <a:schemeClr val="bg1"/>
                </a:solidFill>
              </a:rPr>
              <a:t>Analg</a:t>
            </a:r>
            <a:r>
              <a:rPr lang="fr-FR" dirty="0">
                <a:solidFill>
                  <a:schemeClr val="bg1"/>
                </a:solidFill>
              </a:rPr>
              <a:t> 2015;120:848–52</a:t>
            </a:r>
          </a:p>
        </p:txBody>
      </p:sp>
      <p:pic>
        <p:nvPicPr>
          <p:cNvPr id="12" name="Image 11" descr="Une image contenant texte, capture d’écran, nombre, Police&#10;&#10;Le contenu généré par l’IA peut être incorrect.">
            <a:extLst>
              <a:ext uri="{FF2B5EF4-FFF2-40B4-BE49-F238E27FC236}">
                <a16:creationId xmlns:a16="http://schemas.microsoft.com/office/drawing/2014/main" xmlns="" id="{0CEB7B01-A6F7-1DFE-7D3A-6B96DD8D6FD4}"/>
              </a:ext>
            </a:extLst>
          </p:cNvPr>
          <p:cNvPicPr>
            <a:picLocks noChangeAspect="1"/>
          </p:cNvPicPr>
          <p:nvPr/>
        </p:nvPicPr>
        <p:blipFill>
          <a:blip r:embed="rId4" cstate="print"/>
          <a:stretch>
            <a:fillRect/>
          </a:stretch>
        </p:blipFill>
        <p:spPr>
          <a:xfrm>
            <a:off x="758537" y="4160455"/>
            <a:ext cx="5683827" cy="1681193"/>
          </a:xfrm>
          <a:prstGeom prst="rect">
            <a:avLst/>
          </a:prstGeom>
        </p:spPr>
      </p:pic>
    </p:spTree>
    <p:extLst>
      <p:ext uri="{BB962C8B-B14F-4D97-AF65-F5344CB8AC3E}">
        <p14:creationId xmlns:p14="http://schemas.microsoft.com/office/powerpoint/2010/main" xmlns="" val="38210589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629914" y="1690688"/>
            <a:ext cx="6352721" cy="4756506"/>
          </a:xfrm>
          <a:prstGeom prst="rect">
            <a:avLst/>
          </a:prstGeom>
        </p:spPr>
      </p:pic>
      <p:sp>
        <p:nvSpPr>
          <p:cNvPr id="5" name="ZoneTexte 4"/>
          <p:cNvSpPr txBox="1"/>
          <p:nvPr/>
        </p:nvSpPr>
        <p:spPr>
          <a:xfrm>
            <a:off x="6525413" y="4939553"/>
            <a:ext cx="1559857" cy="646331"/>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Canule Trachéotomie</a:t>
            </a:r>
          </a:p>
        </p:txBody>
      </p:sp>
      <p:sp>
        <p:nvSpPr>
          <p:cNvPr id="6" name="Titre 1"/>
          <p:cNvSpPr>
            <a:spLocks noGrp="1"/>
          </p:cNvSpPr>
          <p:nvPr>
            <p:ph type="title"/>
          </p:nvPr>
        </p:nvSpPr>
        <p:spPr>
          <a:xfrm>
            <a:off x="1565690" y="401498"/>
            <a:ext cx="9919447" cy="791322"/>
          </a:xfrm>
          <a:solidFill>
            <a:schemeClr val="tx1"/>
          </a:solidFill>
        </p:spPr>
        <p:txBody>
          <a:bodyPr/>
          <a:lstStyle/>
          <a:p>
            <a:r>
              <a:rPr lang="fr-FR" dirty="0">
                <a:solidFill>
                  <a:schemeClr val="bg1"/>
                </a:solidFill>
              </a:rPr>
              <a:t>Accès aux voies aériennes en Réanimation</a:t>
            </a:r>
          </a:p>
        </p:txBody>
      </p:sp>
      <p:sp>
        <p:nvSpPr>
          <p:cNvPr id="7" name="ZoneTexte 6"/>
          <p:cNvSpPr txBox="1"/>
          <p:nvPr/>
        </p:nvSpPr>
        <p:spPr>
          <a:xfrm>
            <a:off x="586295" y="4939552"/>
            <a:ext cx="1559857" cy="923330"/>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Ballonnet Gonflé (30 mmHg max)</a:t>
            </a:r>
          </a:p>
        </p:txBody>
      </p:sp>
    </p:spTree>
    <p:extLst>
      <p:ext uri="{BB962C8B-B14F-4D97-AF65-F5344CB8AC3E}">
        <p14:creationId xmlns:p14="http://schemas.microsoft.com/office/powerpoint/2010/main" xmlns="" val="1537383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42A73F7-1451-52F0-B78F-AA3D8E49613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EB035335-80C7-F906-8132-F23759822000}"/>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Intubation</a:t>
            </a:r>
          </a:p>
        </p:txBody>
      </p:sp>
      <p:pic>
        <p:nvPicPr>
          <p:cNvPr id="4" name="Image 3">
            <a:extLst>
              <a:ext uri="{FF2B5EF4-FFF2-40B4-BE49-F238E27FC236}">
                <a16:creationId xmlns:a16="http://schemas.microsoft.com/office/drawing/2014/main" xmlns="" id="{5AA7A283-6EB4-E52F-83BC-3CD928C6CE97}"/>
              </a:ext>
            </a:extLst>
          </p:cNvPr>
          <p:cNvPicPr>
            <a:picLocks noChangeAspect="1"/>
          </p:cNvPicPr>
          <p:nvPr/>
        </p:nvPicPr>
        <p:blipFill>
          <a:blip r:embed="rId2" cstate="print"/>
          <a:stretch>
            <a:fillRect/>
          </a:stretch>
        </p:blipFill>
        <p:spPr>
          <a:xfrm>
            <a:off x="838200" y="1781132"/>
            <a:ext cx="10515600" cy="5076868"/>
          </a:xfrm>
          <a:prstGeom prst="rect">
            <a:avLst/>
          </a:prstGeom>
        </p:spPr>
      </p:pic>
    </p:spTree>
    <p:extLst>
      <p:ext uri="{BB962C8B-B14F-4D97-AF65-F5344CB8AC3E}">
        <p14:creationId xmlns:p14="http://schemas.microsoft.com/office/powerpoint/2010/main" xmlns="" val="2721591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37E4551-FA3B-4ECB-BE7A-7D6352C13AD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EBBA711-1823-7779-E4DD-FB1E064C6F7C}"/>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Laryngoscope - Circuit de ventilation</a:t>
            </a:r>
          </a:p>
        </p:txBody>
      </p:sp>
      <p:pic>
        <p:nvPicPr>
          <p:cNvPr id="4" name="Image 3">
            <a:extLst>
              <a:ext uri="{FF2B5EF4-FFF2-40B4-BE49-F238E27FC236}">
                <a16:creationId xmlns:a16="http://schemas.microsoft.com/office/drawing/2014/main" xmlns="" id="{73C259FC-24AB-E148-D5BE-714A62327C46}"/>
              </a:ext>
            </a:extLst>
          </p:cNvPr>
          <p:cNvPicPr>
            <a:picLocks noChangeAspect="1"/>
          </p:cNvPicPr>
          <p:nvPr/>
        </p:nvPicPr>
        <p:blipFill>
          <a:blip r:embed="rId2" cstate="print"/>
          <a:stretch>
            <a:fillRect/>
          </a:stretch>
        </p:blipFill>
        <p:spPr>
          <a:xfrm>
            <a:off x="838200" y="1690688"/>
            <a:ext cx="10515600" cy="4836689"/>
          </a:xfrm>
          <a:prstGeom prst="rect">
            <a:avLst/>
          </a:prstGeom>
        </p:spPr>
      </p:pic>
    </p:spTree>
    <p:extLst>
      <p:ext uri="{BB962C8B-B14F-4D97-AF65-F5344CB8AC3E}">
        <p14:creationId xmlns:p14="http://schemas.microsoft.com/office/powerpoint/2010/main" xmlns="" val="16291580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D28A34A8-65BF-E38C-EFEA-8EFDDB08C43A}"/>
              </a:ext>
            </a:extLst>
          </p:cNvPr>
          <p:cNvPicPr>
            <a:picLocks noChangeAspect="1"/>
          </p:cNvPicPr>
          <p:nvPr/>
        </p:nvPicPr>
        <p:blipFill>
          <a:blip r:embed="rId2" cstate="print"/>
          <a:stretch>
            <a:fillRect/>
          </a:stretch>
        </p:blipFill>
        <p:spPr>
          <a:xfrm>
            <a:off x="68152" y="3023275"/>
            <a:ext cx="3081883" cy="2399017"/>
          </a:xfrm>
          <a:prstGeom prst="rect">
            <a:avLst/>
          </a:prstGeom>
        </p:spPr>
      </p:pic>
      <p:pic>
        <p:nvPicPr>
          <p:cNvPr id="11" name="Image 10">
            <a:extLst>
              <a:ext uri="{FF2B5EF4-FFF2-40B4-BE49-F238E27FC236}">
                <a16:creationId xmlns:a16="http://schemas.microsoft.com/office/drawing/2014/main" xmlns="" id="{60DA758A-509F-1736-6CDF-36694D399E3D}"/>
              </a:ext>
            </a:extLst>
          </p:cNvPr>
          <p:cNvPicPr>
            <a:picLocks noChangeAspect="1"/>
          </p:cNvPicPr>
          <p:nvPr/>
        </p:nvPicPr>
        <p:blipFill>
          <a:blip r:embed="rId3" cstate="print"/>
          <a:stretch>
            <a:fillRect/>
          </a:stretch>
        </p:blipFill>
        <p:spPr>
          <a:xfrm>
            <a:off x="410686" y="469375"/>
            <a:ext cx="2301240" cy="2301240"/>
          </a:xfrm>
          <a:prstGeom prst="rect">
            <a:avLst/>
          </a:prstGeom>
        </p:spPr>
      </p:pic>
      <p:graphicFrame>
        <p:nvGraphicFramePr>
          <p:cNvPr id="12" name="Tableau 11">
            <a:extLst>
              <a:ext uri="{FF2B5EF4-FFF2-40B4-BE49-F238E27FC236}">
                <a16:creationId xmlns:a16="http://schemas.microsoft.com/office/drawing/2014/main" xmlns="" id="{15E49B32-EAB9-4104-46D1-173AA8990918}"/>
              </a:ext>
            </a:extLst>
          </p:cNvPr>
          <p:cNvGraphicFramePr>
            <a:graphicFrameLocks noGrp="1"/>
          </p:cNvGraphicFramePr>
          <p:nvPr/>
        </p:nvGraphicFramePr>
        <p:xfrm>
          <a:off x="3653450" y="3023275"/>
          <a:ext cx="7820917" cy="23012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422622110"/>
                    </a:ext>
                  </a:extLst>
                </a:gridCol>
                <a:gridCol w="2709333">
                  <a:extLst>
                    <a:ext uri="{9D8B030D-6E8A-4147-A177-3AD203B41FA5}">
                      <a16:colId xmlns:a16="http://schemas.microsoft.com/office/drawing/2014/main" xmlns="" val="4180776472"/>
                    </a:ext>
                  </a:extLst>
                </a:gridCol>
                <a:gridCol w="2402251">
                  <a:extLst>
                    <a:ext uri="{9D8B030D-6E8A-4147-A177-3AD203B41FA5}">
                      <a16:colId xmlns:a16="http://schemas.microsoft.com/office/drawing/2014/main" xmlns="" val="335739276"/>
                    </a:ext>
                  </a:extLst>
                </a:gridCol>
              </a:tblGrid>
              <a:tr h="370840">
                <a:tc>
                  <a:txBody>
                    <a:bodyPr/>
                    <a:lstStyle/>
                    <a:p>
                      <a:pPr algn="ctr"/>
                      <a:r>
                        <a:rPr lang="fr-FR" dirty="0"/>
                        <a:t>Réanimation</a:t>
                      </a:r>
                    </a:p>
                  </a:txBody>
                  <a:tcPr/>
                </a:tc>
                <a:tc>
                  <a:txBody>
                    <a:bodyPr/>
                    <a:lstStyle/>
                    <a:p>
                      <a:pPr algn="ctr"/>
                      <a:r>
                        <a:rPr lang="fr-FR" dirty="0"/>
                        <a:t>Anesthésie</a:t>
                      </a:r>
                    </a:p>
                  </a:txBody>
                  <a:tcPr/>
                </a:tc>
                <a:tc>
                  <a:txBody>
                    <a:bodyPr/>
                    <a:lstStyle/>
                    <a:p>
                      <a:pPr algn="ctr"/>
                      <a:r>
                        <a:rPr lang="fr-FR" dirty="0"/>
                        <a:t>Transport</a:t>
                      </a:r>
                    </a:p>
                  </a:txBody>
                  <a:tcPr/>
                </a:tc>
                <a:extLst>
                  <a:ext uri="{0D108BD9-81ED-4DB2-BD59-A6C34878D82A}">
                    <a16:rowId xmlns:a16="http://schemas.microsoft.com/office/drawing/2014/main" xmlns="" val="1323814039"/>
                  </a:ext>
                </a:extLst>
              </a:tr>
              <a:tr h="370840">
                <a:tc>
                  <a:txBody>
                    <a:bodyPr/>
                    <a:lstStyle/>
                    <a:p>
                      <a:pPr algn="ctr"/>
                      <a:r>
                        <a:rPr lang="fr-FR" dirty="0"/>
                        <a:t>Selon protocole bionettoyage de l’établissement</a:t>
                      </a:r>
                    </a:p>
                    <a:p>
                      <a:pPr algn="ctr"/>
                      <a:r>
                        <a:rPr lang="fr-FR" dirty="0"/>
                        <a:t>Toutes les 24 Heures</a:t>
                      </a:r>
                    </a:p>
                  </a:txBody>
                  <a:tcPr/>
                </a:tc>
                <a:tc>
                  <a:txBody>
                    <a:bodyPr/>
                    <a:lstStyle/>
                    <a:p>
                      <a:pPr algn="ctr"/>
                      <a:r>
                        <a:rPr lang="fr-FR" dirty="0"/>
                        <a:t>Entre chaque patient</a:t>
                      </a:r>
                    </a:p>
                  </a:txBody>
                  <a:tcPr/>
                </a:tc>
                <a:tc>
                  <a:txBody>
                    <a:bodyPr/>
                    <a:lstStyle/>
                    <a:p>
                      <a:pPr algn="ctr"/>
                      <a:r>
                        <a:rPr lang="fr-FR" dirty="0"/>
                        <a:t>Entre chaque patient</a:t>
                      </a:r>
                    </a:p>
                  </a:txBody>
                  <a:tcPr/>
                </a:tc>
                <a:extLst>
                  <a:ext uri="{0D108BD9-81ED-4DB2-BD59-A6C34878D82A}">
                    <a16:rowId xmlns:a16="http://schemas.microsoft.com/office/drawing/2014/main" xmlns="" val="6629492"/>
                  </a:ext>
                </a:extLst>
              </a:tr>
              <a:tr h="370840">
                <a:tc gridSpan="3">
                  <a:txBody>
                    <a:bodyPr/>
                    <a:lstStyle/>
                    <a:p>
                      <a:pPr algn="ctr"/>
                      <a:r>
                        <a:rPr lang="fr-FR" dirty="0">
                          <a:solidFill>
                            <a:schemeClr val="bg1"/>
                          </a:solidFill>
                        </a:rPr>
                        <a:t>Nettoyage et Désinfection</a:t>
                      </a:r>
                    </a:p>
                  </a:txBody>
                  <a:tcPr>
                    <a:solidFill>
                      <a:schemeClr val="tx2">
                        <a:lumMod val="90000"/>
                        <a:lumOff val="1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xmlns="" val="4168746036"/>
                  </a:ext>
                </a:extLst>
              </a:tr>
              <a:tr h="370840">
                <a:tc gridSpan="3">
                  <a:txBody>
                    <a:bodyPr/>
                    <a:lstStyle/>
                    <a:p>
                      <a:pPr algn="ctr"/>
                      <a:r>
                        <a:rPr lang="fr-FR" dirty="0"/>
                        <a:t>De surface avec lingettes détergentes et désinfectantes pour DMR</a:t>
                      </a:r>
                    </a:p>
                  </a:txBody>
                  <a:tcPr>
                    <a:solidFill>
                      <a:schemeClr val="tx2">
                        <a:lumMod val="25000"/>
                        <a:lumOff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2949402056"/>
                  </a:ext>
                </a:extLst>
              </a:tr>
            </a:tbl>
          </a:graphicData>
        </a:graphic>
      </p:graphicFrame>
      <p:sp>
        <p:nvSpPr>
          <p:cNvPr id="14" name="ZoneTexte 13">
            <a:extLst>
              <a:ext uri="{FF2B5EF4-FFF2-40B4-BE49-F238E27FC236}">
                <a16:creationId xmlns:a16="http://schemas.microsoft.com/office/drawing/2014/main" xmlns="" id="{9497110F-1D45-F9A3-251C-20791106436C}"/>
              </a:ext>
            </a:extLst>
          </p:cNvPr>
          <p:cNvSpPr txBox="1"/>
          <p:nvPr/>
        </p:nvSpPr>
        <p:spPr>
          <a:xfrm>
            <a:off x="5684328" y="1016289"/>
            <a:ext cx="5829476"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Capot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Capot du module raccordable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Capot du module d'alimentation en air de secours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Cordon d'alimentation et le tuyau d’alimentation en gaz)</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Chariot et bras de support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Écran de lecture</a:t>
            </a:r>
          </a:p>
        </p:txBody>
      </p:sp>
      <p:sp>
        <p:nvSpPr>
          <p:cNvPr id="16" name="ZoneTexte 15">
            <a:extLst>
              <a:ext uri="{FF2B5EF4-FFF2-40B4-BE49-F238E27FC236}">
                <a16:creationId xmlns:a16="http://schemas.microsoft.com/office/drawing/2014/main" xmlns="" id="{05C8A7D7-DBD0-FE6A-1AE4-E6C31E9100CE}"/>
              </a:ext>
            </a:extLst>
          </p:cNvPr>
          <p:cNvSpPr txBox="1"/>
          <p:nvPr/>
        </p:nvSpPr>
        <p:spPr>
          <a:xfrm>
            <a:off x="3462026" y="6002373"/>
            <a:ext cx="85587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Ces conditions de désinfection sont valables du moment qu’un filtre antibactérien et antiviral à patient unique a été placé au niveau de la pièce en Y.</a:t>
            </a:r>
          </a:p>
        </p:txBody>
      </p:sp>
      <p:sp>
        <p:nvSpPr>
          <p:cNvPr id="17" name="Titre 16">
            <a:extLst>
              <a:ext uri="{FF2B5EF4-FFF2-40B4-BE49-F238E27FC236}">
                <a16:creationId xmlns:a16="http://schemas.microsoft.com/office/drawing/2014/main" xmlns="" id="{85A43CCD-7BE1-CB2A-0E69-FD70A22A6E92}"/>
              </a:ext>
            </a:extLst>
          </p:cNvPr>
          <p:cNvSpPr>
            <a:spLocks noGrp="1"/>
          </p:cNvSpPr>
          <p:nvPr>
            <p:ph type="title"/>
          </p:nvPr>
        </p:nvSpPr>
        <p:spPr>
          <a:xfrm>
            <a:off x="3150035" y="99753"/>
            <a:ext cx="6162884" cy="908871"/>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rPr>
              <a:t>Surface externe du ventilateur</a:t>
            </a:r>
          </a:p>
        </p:txBody>
      </p:sp>
      <p:pic>
        <p:nvPicPr>
          <p:cNvPr id="18" name="Image 17">
            <a:extLst>
              <a:ext uri="{FF2B5EF4-FFF2-40B4-BE49-F238E27FC236}">
                <a16:creationId xmlns:a16="http://schemas.microsoft.com/office/drawing/2014/main" xmlns="" id="{A00659BC-568B-B50F-4B38-662210E4BAFF}"/>
              </a:ext>
            </a:extLst>
          </p:cNvPr>
          <p:cNvPicPr>
            <a:picLocks noChangeAspect="1"/>
          </p:cNvPicPr>
          <p:nvPr/>
        </p:nvPicPr>
        <p:blipFill>
          <a:blip r:embed="rId4" cstate="print"/>
          <a:stretch>
            <a:fillRect/>
          </a:stretch>
        </p:blipFill>
        <p:spPr>
          <a:xfrm>
            <a:off x="2199444" y="5674952"/>
            <a:ext cx="1024963" cy="1145547"/>
          </a:xfrm>
          <a:prstGeom prst="rect">
            <a:avLst/>
          </a:prstGeom>
        </p:spPr>
      </p:pic>
      <p:sp>
        <p:nvSpPr>
          <p:cNvPr id="20" name="ZoneTexte 19">
            <a:extLst>
              <a:ext uri="{FF2B5EF4-FFF2-40B4-BE49-F238E27FC236}">
                <a16:creationId xmlns:a16="http://schemas.microsoft.com/office/drawing/2014/main" xmlns="" id="{4AF3DD3D-D239-FAEC-5A97-ECDFC9B54026}"/>
              </a:ext>
            </a:extLst>
          </p:cNvPr>
          <p:cNvSpPr txBox="1"/>
          <p:nvPr/>
        </p:nvSpPr>
        <p:spPr>
          <a:xfrm>
            <a:off x="6231477" y="5324515"/>
            <a:ext cx="308144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Produit norme EN 14476-A2</a:t>
            </a:r>
          </a:p>
        </p:txBody>
      </p:sp>
    </p:spTree>
    <p:extLst>
      <p:ext uri="{BB962C8B-B14F-4D97-AF65-F5344CB8AC3E}">
        <p14:creationId xmlns:p14="http://schemas.microsoft.com/office/powerpoint/2010/main" xmlns="" val="1704494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E92FC83-7B8A-1A81-EAD4-3E88100F7466}"/>
              </a:ext>
            </a:extLst>
          </p:cNvPr>
          <p:cNvSpPr>
            <a:spLocks noGrp="1"/>
          </p:cNvSpPr>
          <p:nvPr>
            <p:ph type="title"/>
          </p:nvPr>
        </p:nvSpPr>
        <p:spPr>
          <a:xfrm>
            <a:off x="3083110" y="343089"/>
            <a:ext cx="8804090" cy="836951"/>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dirty="0">
                <a:solidFill>
                  <a:schemeClr val="bg1"/>
                </a:solidFill>
              </a:rPr>
              <a:t>Nettoyage-Décontamination  à la lingette</a:t>
            </a:r>
          </a:p>
        </p:txBody>
      </p:sp>
      <p:pic>
        <p:nvPicPr>
          <p:cNvPr id="3" name="Image 2">
            <a:extLst>
              <a:ext uri="{FF2B5EF4-FFF2-40B4-BE49-F238E27FC236}">
                <a16:creationId xmlns:a16="http://schemas.microsoft.com/office/drawing/2014/main" xmlns="" id="{60476A2A-730D-E1DD-B0BD-3D8FD1F49A2A}"/>
              </a:ext>
            </a:extLst>
          </p:cNvPr>
          <p:cNvPicPr>
            <a:picLocks noChangeAspect="1"/>
          </p:cNvPicPr>
          <p:nvPr/>
        </p:nvPicPr>
        <p:blipFill>
          <a:blip r:embed="rId2" cstate="print"/>
          <a:stretch>
            <a:fillRect/>
          </a:stretch>
        </p:blipFill>
        <p:spPr>
          <a:xfrm>
            <a:off x="3511294" y="2117613"/>
            <a:ext cx="2419648" cy="2141052"/>
          </a:xfrm>
          <a:prstGeom prst="rect">
            <a:avLst/>
          </a:prstGeom>
        </p:spPr>
      </p:pic>
      <p:pic>
        <p:nvPicPr>
          <p:cNvPr id="4" name="Image 3">
            <a:extLst>
              <a:ext uri="{FF2B5EF4-FFF2-40B4-BE49-F238E27FC236}">
                <a16:creationId xmlns:a16="http://schemas.microsoft.com/office/drawing/2014/main" xmlns="" id="{56230A37-8ADB-CDDB-2A66-295F12FC1BC6}"/>
              </a:ext>
            </a:extLst>
          </p:cNvPr>
          <p:cNvPicPr>
            <a:picLocks noChangeAspect="1"/>
          </p:cNvPicPr>
          <p:nvPr/>
        </p:nvPicPr>
        <p:blipFill>
          <a:blip r:embed="rId3" cstate="print"/>
          <a:stretch>
            <a:fillRect/>
          </a:stretch>
        </p:blipFill>
        <p:spPr>
          <a:xfrm>
            <a:off x="6278680" y="2117613"/>
            <a:ext cx="2544522" cy="2141052"/>
          </a:xfrm>
          <a:prstGeom prst="rect">
            <a:avLst/>
          </a:prstGeom>
        </p:spPr>
      </p:pic>
      <p:pic>
        <p:nvPicPr>
          <p:cNvPr id="5" name="Image 4">
            <a:extLst>
              <a:ext uri="{FF2B5EF4-FFF2-40B4-BE49-F238E27FC236}">
                <a16:creationId xmlns:a16="http://schemas.microsoft.com/office/drawing/2014/main" xmlns="" id="{1BDBB0C8-CCC8-78B3-13AD-88A1BDE890EE}"/>
              </a:ext>
            </a:extLst>
          </p:cNvPr>
          <p:cNvPicPr>
            <a:picLocks noChangeAspect="1"/>
          </p:cNvPicPr>
          <p:nvPr/>
        </p:nvPicPr>
        <p:blipFill>
          <a:blip r:embed="rId4" cstate="print"/>
          <a:stretch>
            <a:fillRect/>
          </a:stretch>
        </p:blipFill>
        <p:spPr>
          <a:xfrm>
            <a:off x="9123291" y="2117613"/>
            <a:ext cx="2247125" cy="2141052"/>
          </a:xfrm>
          <a:prstGeom prst="rect">
            <a:avLst/>
          </a:prstGeom>
        </p:spPr>
      </p:pic>
      <p:pic>
        <p:nvPicPr>
          <p:cNvPr id="8" name="Image 7">
            <a:extLst>
              <a:ext uri="{FF2B5EF4-FFF2-40B4-BE49-F238E27FC236}">
                <a16:creationId xmlns:a16="http://schemas.microsoft.com/office/drawing/2014/main" xmlns="" id="{ECAF3278-DF79-2F98-D21E-DFB419A1353A}"/>
              </a:ext>
            </a:extLst>
          </p:cNvPr>
          <p:cNvPicPr>
            <a:picLocks noChangeAspect="1"/>
          </p:cNvPicPr>
          <p:nvPr/>
        </p:nvPicPr>
        <p:blipFill>
          <a:blip r:embed="rId5" cstate="print"/>
          <a:stretch>
            <a:fillRect/>
          </a:stretch>
        </p:blipFill>
        <p:spPr>
          <a:xfrm>
            <a:off x="1227460" y="656957"/>
            <a:ext cx="1002031" cy="3290244"/>
          </a:xfrm>
          <a:prstGeom prst="rect">
            <a:avLst/>
          </a:prstGeom>
        </p:spPr>
      </p:pic>
      <p:pic>
        <p:nvPicPr>
          <p:cNvPr id="9" name="Image 8">
            <a:extLst>
              <a:ext uri="{FF2B5EF4-FFF2-40B4-BE49-F238E27FC236}">
                <a16:creationId xmlns:a16="http://schemas.microsoft.com/office/drawing/2014/main" xmlns="" id="{5EFBE994-7918-5CF2-7824-40569488ED59}"/>
              </a:ext>
            </a:extLst>
          </p:cNvPr>
          <p:cNvPicPr>
            <a:picLocks noChangeAspect="1"/>
          </p:cNvPicPr>
          <p:nvPr/>
        </p:nvPicPr>
        <p:blipFill>
          <a:blip r:embed="rId6" cstate="print"/>
          <a:stretch>
            <a:fillRect/>
          </a:stretch>
        </p:blipFill>
        <p:spPr>
          <a:xfrm>
            <a:off x="905915" y="4159450"/>
            <a:ext cx="1724270" cy="2529025"/>
          </a:xfrm>
          <a:prstGeom prst="rect">
            <a:avLst/>
          </a:prstGeom>
        </p:spPr>
      </p:pic>
      <p:sp>
        <p:nvSpPr>
          <p:cNvPr id="11" name="ZoneTexte 10">
            <a:extLst>
              <a:ext uri="{FF2B5EF4-FFF2-40B4-BE49-F238E27FC236}">
                <a16:creationId xmlns:a16="http://schemas.microsoft.com/office/drawing/2014/main" xmlns="" id="{227E3F1D-A366-4008-80A4-49C07124DA86}"/>
              </a:ext>
            </a:extLst>
          </p:cNvPr>
          <p:cNvSpPr txBox="1"/>
          <p:nvPr/>
        </p:nvSpPr>
        <p:spPr>
          <a:xfrm>
            <a:off x="2900779" y="4628978"/>
            <a:ext cx="7916053"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Dispositif médical classe </a:t>
            </a:r>
            <a:r>
              <a:rPr kumimoji="0" lang="fr-FR" sz="1800" b="0" i="0" u="none" strike="noStrike" kern="1200" cap="none" spc="0" normalizeH="0" baseline="0" noProof="0" dirty="0" err="1">
                <a:ln>
                  <a:noFill/>
                </a:ln>
                <a:solidFill>
                  <a:prstClr val="black"/>
                </a:solidFill>
                <a:effectLst/>
                <a:uLnTx/>
                <a:uFillTx/>
                <a:latin typeface="Aptos" panose="02110004020202020204"/>
                <a:ea typeface="+mn-ea"/>
                <a:cs typeface="+mn-cs"/>
              </a:rPr>
              <a:t>IIa</a:t>
            </a: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Produit biocide TP2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Lingettes recommandées contre le coronavirus, efficaces sur les virus enveloppés selon la norme EN 14476</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sng" strike="noStrike" kern="1200" cap="none" spc="0" normalizeH="0" baseline="0" noProof="0" dirty="0">
                <a:ln>
                  <a:noFill/>
                </a:ln>
                <a:solidFill>
                  <a:prstClr val="black"/>
                </a:solidFill>
                <a:effectLst/>
                <a:uLnTx/>
                <a:uFillTx/>
                <a:latin typeface="Aptos" panose="02110004020202020204"/>
                <a:ea typeface="+mn-ea"/>
                <a:cs typeface="+mn-cs"/>
              </a:rPr>
              <a:t>Vérifier compatibilité des appareils (recos fabricants)</a:t>
            </a:r>
          </a:p>
        </p:txBody>
      </p:sp>
    </p:spTree>
    <p:extLst>
      <p:ext uri="{BB962C8B-B14F-4D97-AF65-F5344CB8AC3E}">
        <p14:creationId xmlns:p14="http://schemas.microsoft.com/office/powerpoint/2010/main" xmlns="" val="3040813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32C4F0D-46A6-4184-5D7F-FB1CB6EA3D2F}"/>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xmlns="" id="{7CA0167E-3AC3-15A6-B682-121B9B9DF3D8}"/>
              </a:ext>
            </a:extLst>
          </p:cNvPr>
          <p:cNvPicPr>
            <a:picLocks noChangeAspect="1"/>
          </p:cNvPicPr>
          <p:nvPr/>
        </p:nvPicPr>
        <p:blipFill>
          <a:blip r:embed="rId2" cstate="print"/>
          <a:stretch>
            <a:fillRect/>
          </a:stretch>
        </p:blipFill>
        <p:spPr>
          <a:xfrm>
            <a:off x="68152" y="3023275"/>
            <a:ext cx="3081883" cy="2399017"/>
          </a:xfrm>
          <a:prstGeom prst="rect">
            <a:avLst/>
          </a:prstGeom>
        </p:spPr>
      </p:pic>
      <p:pic>
        <p:nvPicPr>
          <p:cNvPr id="11" name="Image 10">
            <a:extLst>
              <a:ext uri="{FF2B5EF4-FFF2-40B4-BE49-F238E27FC236}">
                <a16:creationId xmlns:a16="http://schemas.microsoft.com/office/drawing/2014/main" xmlns="" id="{351E5945-A37B-D090-55F1-92C33047CB21}"/>
              </a:ext>
            </a:extLst>
          </p:cNvPr>
          <p:cNvPicPr>
            <a:picLocks noChangeAspect="1"/>
          </p:cNvPicPr>
          <p:nvPr/>
        </p:nvPicPr>
        <p:blipFill>
          <a:blip r:embed="rId3" cstate="print"/>
          <a:stretch>
            <a:fillRect/>
          </a:stretch>
        </p:blipFill>
        <p:spPr>
          <a:xfrm>
            <a:off x="410686" y="469375"/>
            <a:ext cx="2301240" cy="2301240"/>
          </a:xfrm>
          <a:prstGeom prst="rect">
            <a:avLst/>
          </a:prstGeom>
        </p:spPr>
      </p:pic>
      <p:graphicFrame>
        <p:nvGraphicFramePr>
          <p:cNvPr id="12" name="Tableau 11">
            <a:extLst>
              <a:ext uri="{FF2B5EF4-FFF2-40B4-BE49-F238E27FC236}">
                <a16:creationId xmlns:a16="http://schemas.microsoft.com/office/drawing/2014/main" xmlns="" id="{5FD334B0-2B72-05DC-05A4-4A51DB4CFA30}"/>
              </a:ext>
            </a:extLst>
          </p:cNvPr>
          <p:cNvGraphicFramePr>
            <a:graphicFrameLocks noGrp="1"/>
          </p:cNvGraphicFramePr>
          <p:nvPr/>
        </p:nvGraphicFramePr>
        <p:xfrm>
          <a:off x="3501620" y="1934214"/>
          <a:ext cx="7820917" cy="25755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422622110"/>
                    </a:ext>
                  </a:extLst>
                </a:gridCol>
                <a:gridCol w="2709333">
                  <a:extLst>
                    <a:ext uri="{9D8B030D-6E8A-4147-A177-3AD203B41FA5}">
                      <a16:colId xmlns:a16="http://schemas.microsoft.com/office/drawing/2014/main" xmlns="" val="4180776472"/>
                    </a:ext>
                  </a:extLst>
                </a:gridCol>
                <a:gridCol w="2402251">
                  <a:extLst>
                    <a:ext uri="{9D8B030D-6E8A-4147-A177-3AD203B41FA5}">
                      <a16:colId xmlns:a16="http://schemas.microsoft.com/office/drawing/2014/main" xmlns="" val="335739276"/>
                    </a:ext>
                  </a:extLst>
                </a:gridCol>
              </a:tblGrid>
              <a:tr h="370840">
                <a:tc>
                  <a:txBody>
                    <a:bodyPr/>
                    <a:lstStyle/>
                    <a:p>
                      <a:pPr algn="ctr"/>
                      <a:r>
                        <a:rPr lang="fr-FR" dirty="0"/>
                        <a:t>Réanimation</a:t>
                      </a:r>
                    </a:p>
                  </a:txBody>
                  <a:tcPr/>
                </a:tc>
                <a:tc>
                  <a:txBody>
                    <a:bodyPr/>
                    <a:lstStyle/>
                    <a:p>
                      <a:pPr algn="ctr"/>
                      <a:r>
                        <a:rPr lang="fr-FR" dirty="0"/>
                        <a:t>Anesthésie</a:t>
                      </a:r>
                    </a:p>
                  </a:txBody>
                  <a:tcPr/>
                </a:tc>
                <a:tc>
                  <a:txBody>
                    <a:bodyPr/>
                    <a:lstStyle/>
                    <a:p>
                      <a:pPr algn="ctr"/>
                      <a:r>
                        <a:rPr lang="fr-FR" dirty="0"/>
                        <a:t>Transport</a:t>
                      </a:r>
                    </a:p>
                  </a:txBody>
                  <a:tcPr/>
                </a:tc>
                <a:extLst>
                  <a:ext uri="{0D108BD9-81ED-4DB2-BD59-A6C34878D82A}">
                    <a16:rowId xmlns:a16="http://schemas.microsoft.com/office/drawing/2014/main" xmlns="" val="1323814039"/>
                  </a:ext>
                </a:extLst>
              </a:tr>
              <a:tr h="370840">
                <a:tc>
                  <a:txBody>
                    <a:bodyPr/>
                    <a:lstStyle/>
                    <a:p>
                      <a:pPr algn="ctr"/>
                      <a:r>
                        <a:rPr lang="fr-FR" sz="1800" b="0" i="0" u="none" strike="noStrike" baseline="0" dirty="0">
                          <a:solidFill>
                            <a:srgbClr val="000000"/>
                          </a:solidFill>
                          <a:latin typeface="TabletGothic"/>
                        </a:rPr>
                        <a:t>Absence de consensus</a:t>
                      </a:r>
                    </a:p>
                    <a:p>
                      <a:pPr algn="ctr"/>
                      <a:r>
                        <a:rPr lang="fr-FR" sz="1800" b="0" i="0" u="none" strike="noStrike" baseline="0" dirty="0">
                          <a:solidFill>
                            <a:srgbClr val="000000"/>
                          </a:solidFill>
                          <a:latin typeface="TabletGothic"/>
                        </a:rPr>
                        <a:t>Mensuel ou si nécessaire</a:t>
                      </a:r>
                    </a:p>
                  </a:txBody>
                  <a:tcPr/>
                </a:tc>
                <a:tc>
                  <a:txBody>
                    <a:bodyPr/>
                    <a:lstStyle/>
                    <a:p>
                      <a:pPr algn="ctr"/>
                      <a:r>
                        <a:rPr lang="fr-FR" sz="1800" b="0" i="0" u="none" strike="noStrike" baseline="0" dirty="0">
                          <a:solidFill>
                            <a:srgbClr val="000000"/>
                          </a:solidFill>
                          <a:latin typeface="TabletGothic"/>
                        </a:rPr>
                        <a:t>Absence de consensus</a:t>
                      </a:r>
                    </a:p>
                    <a:p>
                      <a:pPr algn="ctr"/>
                      <a:r>
                        <a:rPr lang="fr-FR" sz="1800" b="0" i="0" u="none" strike="noStrike" baseline="0" dirty="0">
                          <a:solidFill>
                            <a:srgbClr val="000000"/>
                          </a:solidFill>
                          <a:latin typeface="TabletGothic"/>
                        </a:rPr>
                        <a:t>Mensuel ou si nécessaire</a:t>
                      </a:r>
                    </a:p>
                  </a:txBody>
                  <a:tcPr/>
                </a:tc>
                <a:tc>
                  <a:txBody>
                    <a:bodyPr/>
                    <a:lstStyle/>
                    <a:p>
                      <a:pPr algn="ctr"/>
                      <a:r>
                        <a:rPr lang="fr-FR" sz="1800" b="0" i="0" u="none" strike="noStrike" baseline="0" dirty="0">
                          <a:solidFill>
                            <a:srgbClr val="000000"/>
                          </a:solidFill>
                          <a:latin typeface="TabletGothic"/>
                        </a:rPr>
                        <a:t>Périodicité minimale fonction du</a:t>
                      </a:r>
                    </a:p>
                    <a:p>
                      <a:pPr algn="ctr"/>
                      <a:r>
                        <a:rPr lang="fr-FR" sz="1800" b="0" i="0" u="none" strike="noStrike" baseline="0" dirty="0">
                          <a:solidFill>
                            <a:srgbClr val="000000"/>
                          </a:solidFill>
                          <a:latin typeface="TabletGothic"/>
                        </a:rPr>
                        <a:t>nombre d’heures d’utilisation et des</a:t>
                      </a:r>
                    </a:p>
                    <a:p>
                      <a:pPr algn="ctr"/>
                      <a:r>
                        <a:rPr lang="fr-FR" sz="1800" b="0" i="0" u="none" strike="noStrike" baseline="0" dirty="0">
                          <a:solidFill>
                            <a:srgbClr val="000000"/>
                          </a:solidFill>
                          <a:latin typeface="TabletGothic"/>
                        </a:rPr>
                        <a:t>Recos fabricant</a:t>
                      </a:r>
                    </a:p>
                  </a:txBody>
                  <a:tcPr/>
                </a:tc>
                <a:extLst>
                  <a:ext uri="{0D108BD9-81ED-4DB2-BD59-A6C34878D82A}">
                    <a16:rowId xmlns:a16="http://schemas.microsoft.com/office/drawing/2014/main" xmlns="" val="6629492"/>
                  </a:ext>
                </a:extLst>
              </a:tr>
              <a:tr h="370840">
                <a:tc gridSpan="3">
                  <a:txBody>
                    <a:bodyPr/>
                    <a:lstStyle/>
                    <a:p>
                      <a:pPr algn="ctr"/>
                      <a:r>
                        <a:rPr lang="fr-FR" dirty="0">
                          <a:solidFill>
                            <a:schemeClr val="bg1"/>
                          </a:solidFill>
                        </a:rPr>
                        <a:t>Nettoyage et Désinfection</a:t>
                      </a:r>
                    </a:p>
                  </a:txBody>
                  <a:tcPr>
                    <a:solidFill>
                      <a:schemeClr val="tx2">
                        <a:lumMod val="90000"/>
                        <a:lumOff val="1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xmlns="" val="4168746036"/>
                  </a:ext>
                </a:extLst>
              </a:tr>
              <a:tr h="370840">
                <a:tc gridSpan="3">
                  <a:txBody>
                    <a:bodyPr/>
                    <a:lstStyle/>
                    <a:p>
                      <a:pPr algn="ctr"/>
                      <a:r>
                        <a:rPr lang="fr-FR" dirty="0"/>
                        <a:t>Désinfection de niveau intermédiaire</a:t>
                      </a:r>
                    </a:p>
                  </a:txBody>
                  <a:tcPr>
                    <a:solidFill>
                      <a:schemeClr val="tx2">
                        <a:lumMod val="25000"/>
                        <a:lumOff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2949402056"/>
                  </a:ext>
                </a:extLst>
              </a:tr>
            </a:tbl>
          </a:graphicData>
        </a:graphic>
      </p:graphicFrame>
      <p:sp>
        <p:nvSpPr>
          <p:cNvPr id="16" name="ZoneTexte 15">
            <a:extLst>
              <a:ext uri="{FF2B5EF4-FFF2-40B4-BE49-F238E27FC236}">
                <a16:creationId xmlns:a16="http://schemas.microsoft.com/office/drawing/2014/main" xmlns="" id="{D3D24436-F2E4-874C-D946-1DA2DE5F02EB}"/>
              </a:ext>
            </a:extLst>
          </p:cNvPr>
          <p:cNvSpPr txBox="1"/>
          <p:nvPr/>
        </p:nvSpPr>
        <p:spPr>
          <a:xfrm>
            <a:off x="3501620" y="5788909"/>
            <a:ext cx="85587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Ces conditions de désinfection sont valables du moment qu’un filtre antibactérien et antiviral à patient unique a été placé au niveau de la pièce en Y.</a:t>
            </a:r>
          </a:p>
        </p:txBody>
      </p:sp>
      <p:sp>
        <p:nvSpPr>
          <p:cNvPr id="17" name="Titre 16">
            <a:extLst>
              <a:ext uri="{FF2B5EF4-FFF2-40B4-BE49-F238E27FC236}">
                <a16:creationId xmlns:a16="http://schemas.microsoft.com/office/drawing/2014/main" xmlns="" id="{BB4C707C-742F-D4DB-D30C-0322818EE0CB}"/>
              </a:ext>
            </a:extLst>
          </p:cNvPr>
          <p:cNvSpPr>
            <a:spLocks noGrp="1"/>
          </p:cNvSpPr>
          <p:nvPr>
            <p:ph type="title"/>
          </p:nvPr>
        </p:nvSpPr>
        <p:spPr>
          <a:xfrm>
            <a:off x="3150034" y="99753"/>
            <a:ext cx="7637831" cy="908871"/>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rPr>
              <a:t>Valve de sécurité inspiratoire du ventilateur</a:t>
            </a:r>
          </a:p>
        </p:txBody>
      </p:sp>
      <p:pic>
        <p:nvPicPr>
          <p:cNvPr id="18" name="Image 17">
            <a:extLst>
              <a:ext uri="{FF2B5EF4-FFF2-40B4-BE49-F238E27FC236}">
                <a16:creationId xmlns:a16="http://schemas.microsoft.com/office/drawing/2014/main" xmlns="" id="{EED33D25-DF9A-0DB7-A74E-87E154567FCB}"/>
              </a:ext>
            </a:extLst>
          </p:cNvPr>
          <p:cNvPicPr>
            <a:picLocks noChangeAspect="1"/>
          </p:cNvPicPr>
          <p:nvPr/>
        </p:nvPicPr>
        <p:blipFill>
          <a:blip r:embed="rId4" cstate="print"/>
          <a:stretch>
            <a:fillRect/>
          </a:stretch>
        </p:blipFill>
        <p:spPr>
          <a:xfrm>
            <a:off x="2365143" y="5612700"/>
            <a:ext cx="1024963" cy="1145547"/>
          </a:xfrm>
          <a:prstGeom prst="rect">
            <a:avLst/>
          </a:prstGeom>
        </p:spPr>
      </p:pic>
      <p:sp>
        <p:nvSpPr>
          <p:cNvPr id="2" name="Ellipse 1">
            <a:extLst>
              <a:ext uri="{FF2B5EF4-FFF2-40B4-BE49-F238E27FC236}">
                <a16:creationId xmlns:a16="http://schemas.microsoft.com/office/drawing/2014/main" xmlns="" id="{2705F587-CCB9-AD16-01DB-C301E3C7C47F}"/>
              </a:ext>
            </a:extLst>
          </p:cNvPr>
          <p:cNvSpPr/>
          <p:nvPr/>
        </p:nvSpPr>
        <p:spPr>
          <a:xfrm>
            <a:off x="1664413" y="4417887"/>
            <a:ext cx="308225" cy="63699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ZoneTexte 4">
            <a:extLst>
              <a:ext uri="{FF2B5EF4-FFF2-40B4-BE49-F238E27FC236}">
                <a16:creationId xmlns:a16="http://schemas.microsoft.com/office/drawing/2014/main" xmlns="" id="{56641DDB-D47B-9538-2C9C-CC821F4354F7}"/>
              </a:ext>
            </a:extLst>
          </p:cNvPr>
          <p:cNvSpPr txBox="1"/>
          <p:nvPr/>
        </p:nvSpPr>
        <p:spPr>
          <a:xfrm>
            <a:off x="3568899" y="4509774"/>
            <a:ext cx="775363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Nettoyer et désinfecter l’ensemble de la valve de sécurité d’inspiration uniquement si gaz expiré du patient est susceptible de contaminer la branche inspiratoire : lors de prise en charge en système ouvert par exemple</a:t>
            </a:r>
          </a:p>
        </p:txBody>
      </p:sp>
    </p:spTree>
    <p:extLst>
      <p:ext uri="{BB962C8B-B14F-4D97-AF65-F5344CB8AC3E}">
        <p14:creationId xmlns:p14="http://schemas.microsoft.com/office/powerpoint/2010/main" xmlns="" val="1317255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48388" y="596132"/>
            <a:ext cx="5495223" cy="818782"/>
          </a:xfrm>
          <a:solidFill>
            <a:schemeClr val="tx1"/>
          </a:solidFill>
        </p:spPr>
        <p:txBody>
          <a:bodyPr/>
          <a:lstStyle/>
          <a:p>
            <a:r>
              <a:rPr lang="fr-FR" dirty="0">
                <a:solidFill>
                  <a:schemeClr val="bg1"/>
                </a:solidFill>
              </a:rPr>
              <a:t>Axes du règlement UE</a:t>
            </a:r>
          </a:p>
        </p:txBody>
      </p:sp>
      <p:sp>
        <p:nvSpPr>
          <p:cNvPr id="3" name="Espace réservé du contenu 2"/>
          <p:cNvSpPr>
            <a:spLocks noGrp="1"/>
          </p:cNvSpPr>
          <p:nvPr>
            <p:ph idx="1"/>
          </p:nvPr>
        </p:nvSpPr>
        <p:spPr>
          <a:xfrm>
            <a:off x="96253" y="1825625"/>
            <a:ext cx="11916075" cy="4351338"/>
          </a:xfrm>
        </p:spPr>
        <p:txBody>
          <a:bodyPr>
            <a:normAutofit fontScale="92500" lnSpcReduction="10000"/>
          </a:bodyPr>
          <a:lstStyle/>
          <a:p>
            <a:pPr marL="514350" indent="-514350">
              <a:buFont typeface="+mj-lt"/>
              <a:buAutoNum type="arabicPeriod"/>
            </a:pPr>
            <a:r>
              <a:rPr lang="fr-FR" dirty="0"/>
              <a:t>Amélioration de la qualité, de la sécurité et de la fiabilité </a:t>
            </a:r>
          </a:p>
          <a:p>
            <a:pPr marL="457200" lvl="1" indent="0">
              <a:buNone/>
            </a:pPr>
            <a:r>
              <a:rPr lang="fr-FR" dirty="0"/>
              <a:t>Renforcement de la procédure d’évaluation avant mise sur le marché.</a:t>
            </a:r>
          </a:p>
          <a:p>
            <a:pPr marL="457200" lvl="1" indent="0">
              <a:buNone/>
            </a:pPr>
            <a:r>
              <a:rPr lang="fr-FR" dirty="0"/>
              <a:t>Supervision par des organismes notifiés (ON) et augmentation des exigences cliniques demandées aux industriels.</a:t>
            </a:r>
          </a:p>
          <a:p>
            <a:pPr marL="514350" indent="-514350">
              <a:buFont typeface="+mj-lt"/>
              <a:buAutoNum type="arabicPeriod"/>
            </a:pPr>
            <a:r>
              <a:rPr lang="fr-FR" dirty="0"/>
              <a:t>Meilleure transparence et information </a:t>
            </a:r>
          </a:p>
          <a:p>
            <a:pPr marL="457200" lvl="1" indent="0">
              <a:buNone/>
            </a:pPr>
            <a:r>
              <a:rPr lang="fr-FR" dirty="0"/>
              <a:t>Base EUDAMED accessible au public comme aux professionnels.</a:t>
            </a:r>
          </a:p>
          <a:p>
            <a:pPr marL="514350" indent="-514350">
              <a:buFont typeface="+mj-lt"/>
              <a:buAutoNum type="arabicPeriod"/>
            </a:pPr>
            <a:r>
              <a:rPr lang="fr-FR" dirty="0"/>
              <a:t>Renforcement de la surveillance post-commercialisation</a:t>
            </a:r>
          </a:p>
          <a:p>
            <a:pPr marL="457200" lvl="1" indent="0">
              <a:buNone/>
            </a:pPr>
            <a:r>
              <a:rPr lang="fr-FR" dirty="0"/>
              <a:t>Dispositif de vigilance renforcé (PSUR / déclaration sur EUDAMED)</a:t>
            </a:r>
          </a:p>
          <a:p>
            <a:endParaRPr lang="fr-FR" dirty="0"/>
          </a:p>
          <a:p>
            <a:pPr marL="0" indent="0">
              <a:buNone/>
            </a:pPr>
            <a:r>
              <a:rPr lang="fr-FR" b="1" dirty="0"/>
              <a:t>Tous les DM sont impactés</a:t>
            </a:r>
          </a:p>
          <a:p>
            <a:pPr marL="0" indent="0">
              <a:buNone/>
            </a:pPr>
            <a:r>
              <a:rPr lang="fr-FR" b="1" dirty="0"/>
              <a:t>Les DM déjà commercialisés devront être mis en conformité 2027</a:t>
            </a:r>
          </a:p>
        </p:txBody>
      </p:sp>
      <p:pic>
        <p:nvPicPr>
          <p:cNvPr id="4" name="Image 3">
            <a:extLst>
              <a:ext uri="{FF2B5EF4-FFF2-40B4-BE49-F238E27FC236}">
                <a16:creationId xmlns:a16="http://schemas.microsoft.com/office/drawing/2014/main" xmlns="" id="{519AE220-7657-40F2-BEC7-BEA55D87154F}"/>
              </a:ext>
            </a:extLst>
          </p:cNvPr>
          <p:cNvPicPr>
            <a:picLocks noChangeAspect="1"/>
          </p:cNvPicPr>
          <p:nvPr/>
        </p:nvPicPr>
        <p:blipFill>
          <a:blip r:embed="rId2" cstate="print"/>
          <a:stretch>
            <a:fillRect/>
          </a:stretch>
        </p:blipFill>
        <p:spPr>
          <a:xfrm>
            <a:off x="8606535" y="3048000"/>
            <a:ext cx="2750108" cy="1733319"/>
          </a:xfrm>
          <a:prstGeom prst="rect">
            <a:avLst/>
          </a:prstGeom>
        </p:spPr>
      </p:pic>
      <p:sp>
        <p:nvSpPr>
          <p:cNvPr id="6" name="ZoneTexte 5">
            <a:extLst>
              <a:ext uri="{FF2B5EF4-FFF2-40B4-BE49-F238E27FC236}">
                <a16:creationId xmlns:a16="http://schemas.microsoft.com/office/drawing/2014/main" xmlns="" id="{74265912-6E20-4061-8AAD-CA5818FD2DDE}"/>
              </a:ext>
            </a:extLst>
          </p:cNvPr>
          <p:cNvSpPr txBox="1"/>
          <p:nvPr/>
        </p:nvSpPr>
        <p:spPr>
          <a:xfrm>
            <a:off x="6237889" y="4925143"/>
            <a:ext cx="6106510" cy="369332"/>
          </a:xfrm>
          <a:prstGeom prst="rect">
            <a:avLst/>
          </a:prstGeom>
          <a:noFill/>
        </p:spPr>
        <p:txBody>
          <a:bodyPr wrap="square">
            <a:spAutoFit/>
          </a:bodyPr>
          <a:lstStyle/>
          <a:p>
            <a:r>
              <a:rPr lang="fr-FR" dirty="0">
                <a:hlinkClick r:id="rId3"/>
              </a:rPr>
              <a:t>https://ec.europa.eu/tools/eudamed/#/screen/home</a:t>
            </a:r>
            <a:r>
              <a:rPr lang="fr-FR" dirty="0"/>
              <a:t>  </a:t>
            </a:r>
          </a:p>
        </p:txBody>
      </p:sp>
    </p:spTree>
    <p:extLst>
      <p:ext uri="{BB962C8B-B14F-4D97-AF65-F5344CB8AC3E}">
        <p14:creationId xmlns:p14="http://schemas.microsoft.com/office/powerpoint/2010/main" xmlns="" val="13478536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C5991E6-DF53-AD69-7575-AC1374817922}"/>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xmlns="" id="{031B5A83-A06B-2CA4-A2EF-BAA49DC0DD1C}"/>
              </a:ext>
            </a:extLst>
          </p:cNvPr>
          <p:cNvPicPr>
            <a:picLocks noChangeAspect="1"/>
          </p:cNvPicPr>
          <p:nvPr/>
        </p:nvPicPr>
        <p:blipFill>
          <a:blip r:embed="rId2" cstate="print"/>
          <a:stretch>
            <a:fillRect/>
          </a:stretch>
        </p:blipFill>
        <p:spPr>
          <a:xfrm>
            <a:off x="68152" y="3023275"/>
            <a:ext cx="3081883" cy="2399017"/>
          </a:xfrm>
          <a:prstGeom prst="rect">
            <a:avLst/>
          </a:prstGeom>
        </p:spPr>
      </p:pic>
      <p:pic>
        <p:nvPicPr>
          <p:cNvPr id="11" name="Image 10">
            <a:extLst>
              <a:ext uri="{FF2B5EF4-FFF2-40B4-BE49-F238E27FC236}">
                <a16:creationId xmlns:a16="http://schemas.microsoft.com/office/drawing/2014/main" xmlns="" id="{9C879837-A3A4-C07C-1AED-2AEB7D8C0A48}"/>
              </a:ext>
            </a:extLst>
          </p:cNvPr>
          <p:cNvPicPr>
            <a:picLocks noChangeAspect="1"/>
          </p:cNvPicPr>
          <p:nvPr/>
        </p:nvPicPr>
        <p:blipFill>
          <a:blip r:embed="rId3" cstate="print"/>
          <a:stretch>
            <a:fillRect/>
          </a:stretch>
        </p:blipFill>
        <p:spPr>
          <a:xfrm>
            <a:off x="410686" y="469375"/>
            <a:ext cx="2301240" cy="2301240"/>
          </a:xfrm>
          <a:prstGeom prst="rect">
            <a:avLst/>
          </a:prstGeom>
        </p:spPr>
      </p:pic>
      <p:graphicFrame>
        <p:nvGraphicFramePr>
          <p:cNvPr id="12" name="Tableau 11">
            <a:extLst>
              <a:ext uri="{FF2B5EF4-FFF2-40B4-BE49-F238E27FC236}">
                <a16:creationId xmlns:a16="http://schemas.microsoft.com/office/drawing/2014/main" xmlns="" id="{805DB1F1-9EB1-ACCB-304F-B31CAF5480A9}"/>
              </a:ext>
            </a:extLst>
          </p:cNvPr>
          <p:cNvGraphicFramePr>
            <a:graphicFrameLocks noGrp="1"/>
          </p:cNvGraphicFramePr>
          <p:nvPr/>
        </p:nvGraphicFramePr>
        <p:xfrm>
          <a:off x="3466061" y="1595473"/>
          <a:ext cx="8431413" cy="2849880"/>
        </p:xfrm>
        <a:graphic>
          <a:graphicData uri="http://schemas.openxmlformats.org/drawingml/2006/table">
            <a:tbl>
              <a:tblPr firstRow="1" bandRow="1">
                <a:tableStyleId>{5C22544A-7EE6-4342-B048-85BDC9FD1C3A}</a:tableStyleId>
              </a:tblPr>
              <a:tblGrid>
                <a:gridCol w="4671072">
                  <a:extLst>
                    <a:ext uri="{9D8B030D-6E8A-4147-A177-3AD203B41FA5}">
                      <a16:colId xmlns:a16="http://schemas.microsoft.com/office/drawing/2014/main" xmlns="" val="422622110"/>
                    </a:ext>
                  </a:extLst>
                </a:gridCol>
                <a:gridCol w="1941815">
                  <a:extLst>
                    <a:ext uri="{9D8B030D-6E8A-4147-A177-3AD203B41FA5}">
                      <a16:colId xmlns:a16="http://schemas.microsoft.com/office/drawing/2014/main" xmlns="" val="4180776472"/>
                    </a:ext>
                  </a:extLst>
                </a:gridCol>
                <a:gridCol w="1818526">
                  <a:extLst>
                    <a:ext uri="{9D8B030D-6E8A-4147-A177-3AD203B41FA5}">
                      <a16:colId xmlns:a16="http://schemas.microsoft.com/office/drawing/2014/main" xmlns="" val="335739276"/>
                    </a:ext>
                  </a:extLst>
                </a:gridCol>
              </a:tblGrid>
              <a:tr h="370840">
                <a:tc>
                  <a:txBody>
                    <a:bodyPr/>
                    <a:lstStyle/>
                    <a:p>
                      <a:pPr algn="ctr"/>
                      <a:r>
                        <a:rPr lang="fr-FR" dirty="0"/>
                        <a:t>Réanimation</a:t>
                      </a:r>
                    </a:p>
                  </a:txBody>
                  <a:tcPr/>
                </a:tc>
                <a:tc>
                  <a:txBody>
                    <a:bodyPr/>
                    <a:lstStyle/>
                    <a:p>
                      <a:pPr algn="ctr"/>
                      <a:r>
                        <a:rPr lang="fr-FR" dirty="0"/>
                        <a:t>Anesthésie</a:t>
                      </a:r>
                    </a:p>
                  </a:txBody>
                  <a:tcPr/>
                </a:tc>
                <a:tc>
                  <a:txBody>
                    <a:bodyPr/>
                    <a:lstStyle/>
                    <a:p>
                      <a:pPr algn="ctr"/>
                      <a:r>
                        <a:rPr lang="fr-FR" dirty="0"/>
                        <a:t>Transport</a:t>
                      </a:r>
                    </a:p>
                  </a:txBody>
                  <a:tcPr/>
                </a:tc>
                <a:extLst>
                  <a:ext uri="{0D108BD9-81ED-4DB2-BD59-A6C34878D82A}">
                    <a16:rowId xmlns:a16="http://schemas.microsoft.com/office/drawing/2014/main" xmlns="" val="1323814039"/>
                  </a:ext>
                </a:extLst>
              </a:tr>
              <a:tr h="370840">
                <a:tc>
                  <a:txBody>
                    <a:bodyPr/>
                    <a:lstStyle/>
                    <a:p>
                      <a:pPr algn="l"/>
                      <a:r>
                        <a:rPr lang="fr-FR" sz="1800" b="0" i="0" u="none" strike="noStrike" baseline="0" dirty="0">
                          <a:solidFill>
                            <a:srgbClr val="000000"/>
                          </a:solidFill>
                          <a:latin typeface="TabletGothic"/>
                        </a:rPr>
                        <a:t>Entre chaque patient</a:t>
                      </a:r>
                    </a:p>
                    <a:p>
                      <a:pPr algn="l"/>
                      <a:r>
                        <a:rPr lang="fr-FR" sz="1800" b="0" i="0" u="none" strike="noStrike" baseline="0" dirty="0">
                          <a:solidFill>
                            <a:srgbClr val="000000"/>
                          </a:solidFill>
                          <a:latin typeface="TabletGothic"/>
                        </a:rPr>
                        <a:t>Hebdomadaire ou tous les 14 jours selon fabricant si le patient est hospitalisé plus de 7 J</a:t>
                      </a:r>
                    </a:p>
                    <a:p>
                      <a:pPr algn="l"/>
                      <a:r>
                        <a:rPr lang="fr-FR" sz="1800" b="0" i="0" u="none" strike="noStrike" baseline="0" dirty="0">
                          <a:solidFill>
                            <a:srgbClr val="000000"/>
                          </a:solidFill>
                          <a:latin typeface="TabletGothic"/>
                        </a:rPr>
                        <a:t>Lorsqu’ils ne sont plus fonctionnels, particulièrement si le côté « machine » du filtre est chargé en humidité (condensation)</a:t>
                      </a:r>
                    </a:p>
                  </a:txBody>
                  <a:tcPr/>
                </a:tc>
                <a:tc>
                  <a:txBody>
                    <a:bodyPr/>
                    <a:lstStyle/>
                    <a:p>
                      <a:r>
                        <a:rPr lang="fr-FR" sz="1800" b="0" i="0" u="none" strike="noStrike" kern="1200" baseline="0" dirty="0">
                          <a:solidFill>
                            <a:schemeClr val="dk1"/>
                          </a:solidFill>
                          <a:latin typeface="+mn-lt"/>
                          <a:ea typeface="+mn-ea"/>
                          <a:cs typeface="+mn-cs"/>
                        </a:rPr>
                        <a:t>Absence de consensus</a:t>
                      </a:r>
                    </a:p>
                    <a:p>
                      <a:r>
                        <a:rPr lang="fr-FR" sz="1800" b="0" i="0" u="none" strike="noStrike" kern="1200" baseline="0" dirty="0">
                          <a:solidFill>
                            <a:schemeClr val="dk1"/>
                          </a:solidFill>
                          <a:latin typeface="+mn-lt"/>
                          <a:ea typeface="+mn-ea"/>
                          <a:cs typeface="+mn-cs"/>
                        </a:rPr>
                        <a:t>Hebdomadaire*</a:t>
                      </a:r>
                    </a:p>
                  </a:txBody>
                  <a:tcPr/>
                </a:tc>
                <a:tc>
                  <a:txBody>
                    <a:bodyPr/>
                    <a:lstStyle/>
                    <a:p>
                      <a:pPr algn="ctr"/>
                      <a:r>
                        <a:rPr lang="fr-FR" sz="1800" b="0" i="0" u="none" strike="noStrike" baseline="0" dirty="0">
                          <a:solidFill>
                            <a:srgbClr val="000000"/>
                          </a:solidFill>
                          <a:latin typeface="TabletGothic"/>
                        </a:rPr>
                        <a:t>Entre chaque</a:t>
                      </a:r>
                    </a:p>
                    <a:p>
                      <a:pPr algn="ctr"/>
                      <a:r>
                        <a:rPr lang="fr-FR" sz="1800" b="0" i="0" u="none" strike="noStrike" baseline="0" dirty="0">
                          <a:solidFill>
                            <a:srgbClr val="000000"/>
                          </a:solidFill>
                          <a:latin typeface="TabletGothic"/>
                        </a:rPr>
                        <a:t>patient</a:t>
                      </a:r>
                    </a:p>
                  </a:txBody>
                  <a:tcPr/>
                </a:tc>
                <a:extLst>
                  <a:ext uri="{0D108BD9-81ED-4DB2-BD59-A6C34878D82A}">
                    <a16:rowId xmlns:a16="http://schemas.microsoft.com/office/drawing/2014/main" xmlns="" val="6629492"/>
                  </a:ext>
                </a:extLst>
              </a:tr>
              <a:tr h="370840">
                <a:tc gridSpan="3">
                  <a:txBody>
                    <a:bodyPr/>
                    <a:lstStyle/>
                    <a:p>
                      <a:pPr algn="ctr"/>
                      <a:r>
                        <a:rPr lang="fr-FR" dirty="0">
                          <a:solidFill>
                            <a:schemeClr val="bg1"/>
                          </a:solidFill>
                        </a:rPr>
                        <a:t>Nettoyage et Désinfection</a:t>
                      </a:r>
                    </a:p>
                  </a:txBody>
                  <a:tcPr>
                    <a:solidFill>
                      <a:schemeClr val="tx2">
                        <a:lumMod val="90000"/>
                        <a:lumOff val="1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xmlns="" val="4168746036"/>
                  </a:ext>
                </a:extLst>
              </a:tr>
              <a:tr h="370840">
                <a:tc gridSpan="3">
                  <a:txBody>
                    <a:bodyPr/>
                    <a:lstStyle/>
                    <a:p>
                      <a:pPr algn="ctr"/>
                      <a:r>
                        <a:rPr lang="fr-FR" dirty="0"/>
                        <a:t>Désinfection de niveau intermédiaire ou UU</a:t>
                      </a:r>
                    </a:p>
                  </a:txBody>
                  <a:tcPr>
                    <a:solidFill>
                      <a:schemeClr val="tx2">
                        <a:lumMod val="25000"/>
                        <a:lumOff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2949402056"/>
                  </a:ext>
                </a:extLst>
              </a:tr>
            </a:tbl>
          </a:graphicData>
        </a:graphic>
      </p:graphicFrame>
      <p:sp>
        <p:nvSpPr>
          <p:cNvPr id="16" name="ZoneTexte 15">
            <a:extLst>
              <a:ext uri="{FF2B5EF4-FFF2-40B4-BE49-F238E27FC236}">
                <a16:creationId xmlns:a16="http://schemas.microsoft.com/office/drawing/2014/main" xmlns="" id="{DCFC7018-C926-6BB4-BBA7-6F8F9FD7F360}"/>
              </a:ext>
            </a:extLst>
          </p:cNvPr>
          <p:cNvSpPr txBox="1"/>
          <p:nvPr/>
        </p:nvSpPr>
        <p:spPr>
          <a:xfrm>
            <a:off x="3501620" y="5788909"/>
            <a:ext cx="85587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Ces conditions de désinfection sont valables du moment qu’un filtre antibactérien et antiviral à patient unique a été placé au niveau de la pièce en Y.</a:t>
            </a:r>
          </a:p>
        </p:txBody>
      </p:sp>
      <p:sp>
        <p:nvSpPr>
          <p:cNvPr id="17" name="Titre 16">
            <a:extLst>
              <a:ext uri="{FF2B5EF4-FFF2-40B4-BE49-F238E27FC236}">
                <a16:creationId xmlns:a16="http://schemas.microsoft.com/office/drawing/2014/main" xmlns="" id="{E0FB50DA-1A42-3000-81FA-AF3240FA0C04}"/>
              </a:ext>
            </a:extLst>
          </p:cNvPr>
          <p:cNvSpPr>
            <a:spLocks noGrp="1"/>
          </p:cNvSpPr>
          <p:nvPr>
            <p:ph type="title"/>
          </p:nvPr>
        </p:nvSpPr>
        <p:spPr>
          <a:xfrm>
            <a:off x="3150035" y="395641"/>
            <a:ext cx="6702883" cy="907114"/>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pPr algn="l"/>
            <a:r>
              <a:rPr lang="fr-FR" sz="3600" b="0" i="0" u="none" strike="noStrike" baseline="0" dirty="0">
                <a:solidFill>
                  <a:schemeClr val="bg1"/>
                </a:solidFill>
                <a:latin typeface="Calibri" panose="020F0502020204030204" pitchFamily="34" charset="0"/>
                <a:ea typeface="Calibri" panose="020F0502020204030204" pitchFamily="34" charset="0"/>
                <a:cs typeface="Calibri" panose="020F0502020204030204" pitchFamily="34" charset="0"/>
              </a:rPr>
              <a:t>Ensemble de la valve expiratoire</a:t>
            </a:r>
            <a:r>
              <a:rPr lang="fr-FR" sz="1800" b="0" i="0" u="none" strike="noStrike" baseline="0" dirty="0">
                <a:solidFill>
                  <a:schemeClr val="bg1"/>
                </a:solidFill>
                <a:latin typeface="TabletGothic"/>
              </a:rPr>
              <a:t/>
            </a:r>
            <a:br>
              <a:rPr lang="fr-FR" sz="1800" b="0" i="0" u="none" strike="noStrike" baseline="0" dirty="0">
                <a:solidFill>
                  <a:schemeClr val="bg1"/>
                </a:solidFill>
                <a:latin typeface="TabletGothic"/>
              </a:rPr>
            </a:br>
            <a:r>
              <a:rPr lang="fr-FR" sz="1800" b="0" i="0" u="none" strike="noStrike" baseline="0" dirty="0">
                <a:solidFill>
                  <a:schemeClr val="bg1"/>
                </a:solidFill>
                <a:latin typeface="TabletGothic"/>
              </a:rPr>
              <a:t>Ligne de prélèvement</a:t>
            </a:r>
            <a:r>
              <a:rPr lang="fr-FR" sz="1800" dirty="0">
                <a:solidFill>
                  <a:schemeClr val="bg1"/>
                </a:solidFill>
                <a:latin typeface="TabletGothic"/>
              </a:rPr>
              <a:t> - </a:t>
            </a:r>
            <a:r>
              <a:rPr lang="fr-FR" sz="1800" b="0" i="0" u="none" strike="noStrike" baseline="0" dirty="0">
                <a:solidFill>
                  <a:schemeClr val="bg1"/>
                </a:solidFill>
                <a:latin typeface="TabletGothic"/>
              </a:rPr>
              <a:t>piège a eau - pièce en Y</a:t>
            </a:r>
            <a:endPar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Image 17">
            <a:extLst>
              <a:ext uri="{FF2B5EF4-FFF2-40B4-BE49-F238E27FC236}">
                <a16:creationId xmlns:a16="http://schemas.microsoft.com/office/drawing/2014/main" xmlns="" id="{BE412F86-512E-B978-12F9-45E611A12E6F}"/>
              </a:ext>
            </a:extLst>
          </p:cNvPr>
          <p:cNvPicPr>
            <a:picLocks noChangeAspect="1"/>
          </p:cNvPicPr>
          <p:nvPr/>
        </p:nvPicPr>
        <p:blipFill>
          <a:blip r:embed="rId4" cstate="print"/>
          <a:stretch>
            <a:fillRect/>
          </a:stretch>
        </p:blipFill>
        <p:spPr>
          <a:xfrm>
            <a:off x="2365143" y="5612700"/>
            <a:ext cx="1024963" cy="1145547"/>
          </a:xfrm>
          <a:prstGeom prst="rect">
            <a:avLst/>
          </a:prstGeom>
        </p:spPr>
      </p:pic>
      <p:sp>
        <p:nvSpPr>
          <p:cNvPr id="2" name="Ellipse 1">
            <a:extLst>
              <a:ext uri="{FF2B5EF4-FFF2-40B4-BE49-F238E27FC236}">
                <a16:creationId xmlns:a16="http://schemas.microsoft.com/office/drawing/2014/main" xmlns="" id="{761DD056-7DB3-1ED3-4D3B-D6516C95808E}"/>
              </a:ext>
            </a:extLst>
          </p:cNvPr>
          <p:cNvSpPr/>
          <p:nvPr/>
        </p:nvSpPr>
        <p:spPr>
          <a:xfrm>
            <a:off x="976046" y="4417887"/>
            <a:ext cx="708920" cy="63699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ZoneTexte 4">
            <a:extLst>
              <a:ext uri="{FF2B5EF4-FFF2-40B4-BE49-F238E27FC236}">
                <a16:creationId xmlns:a16="http://schemas.microsoft.com/office/drawing/2014/main" xmlns="" id="{BBFC4331-031B-0DEB-FBB6-8787EB1139AF}"/>
              </a:ext>
            </a:extLst>
          </p:cNvPr>
          <p:cNvSpPr txBox="1"/>
          <p:nvPr/>
        </p:nvSpPr>
        <p:spPr>
          <a:xfrm>
            <a:off x="4017186" y="5158465"/>
            <a:ext cx="775363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TabletGothic"/>
                <a:ea typeface="+mn-ea"/>
                <a:cs typeface="+mn-cs"/>
              </a:rPr>
              <a:t>*Sauf si non-utilisation de filtre antimicrobien, entre chaque patient</a:t>
            </a:r>
            <a:endPar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pic>
        <p:nvPicPr>
          <p:cNvPr id="3" name="Image 2">
            <a:extLst>
              <a:ext uri="{FF2B5EF4-FFF2-40B4-BE49-F238E27FC236}">
                <a16:creationId xmlns:a16="http://schemas.microsoft.com/office/drawing/2014/main" xmlns="" id="{02C864B2-DDCA-8E3D-F3B8-24A98E2529BB}"/>
              </a:ext>
            </a:extLst>
          </p:cNvPr>
          <p:cNvPicPr>
            <a:picLocks noChangeAspect="1"/>
          </p:cNvPicPr>
          <p:nvPr/>
        </p:nvPicPr>
        <p:blipFill>
          <a:blip r:embed="rId5" cstate="print"/>
          <a:stretch>
            <a:fillRect/>
          </a:stretch>
        </p:blipFill>
        <p:spPr>
          <a:xfrm rot="5400000">
            <a:off x="405602" y="5188095"/>
            <a:ext cx="955727" cy="715873"/>
          </a:xfrm>
          <a:prstGeom prst="rect">
            <a:avLst/>
          </a:prstGeom>
        </p:spPr>
      </p:pic>
    </p:spTree>
    <p:extLst>
      <p:ext uri="{BB962C8B-B14F-4D97-AF65-F5344CB8AC3E}">
        <p14:creationId xmlns:p14="http://schemas.microsoft.com/office/powerpoint/2010/main" xmlns="" val="24907325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E7E1D56-2644-493D-AA17-4AEF4723A949}"/>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xmlns="" id="{ABA9D7F8-A0D0-A040-C732-C4BAC30BDDDE}"/>
              </a:ext>
            </a:extLst>
          </p:cNvPr>
          <p:cNvPicPr>
            <a:picLocks noChangeAspect="1"/>
          </p:cNvPicPr>
          <p:nvPr/>
        </p:nvPicPr>
        <p:blipFill>
          <a:blip r:embed="rId2" cstate="print"/>
          <a:stretch>
            <a:fillRect/>
          </a:stretch>
        </p:blipFill>
        <p:spPr>
          <a:xfrm>
            <a:off x="68152" y="4420555"/>
            <a:ext cx="3081883" cy="2399017"/>
          </a:xfrm>
          <a:prstGeom prst="rect">
            <a:avLst/>
          </a:prstGeom>
        </p:spPr>
      </p:pic>
      <p:pic>
        <p:nvPicPr>
          <p:cNvPr id="11" name="Image 10">
            <a:extLst>
              <a:ext uri="{FF2B5EF4-FFF2-40B4-BE49-F238E27FC236}">
                <a16:creationId xmlns:a16="http://schemas.microsoft.com/office/drawing/2014/main" xmlns="" id="{9040453A-128D-3F66-0280-D72172D1FB60}"/>
              </a:ext>
            </a:extLst>
          </p:cNvPr>
          <p:cNvPicPr>
            <a:picLocks noChangeAspect="1"/>
          </p:cNvPicPr>
          <p:nvPr/>
        </p:nvPicPr>
        <p:blipFill>
          <a:blip r:embed="rId3" cstate="print"/>
          <a:stretch>
            <a:fillRect/>
          </a:stretch>
        </p:blipFill>
        <p:spPr>
          <a:xfrm>
            <a:off x="458473" y="2057990"/>
            <a:ext cx="2301240" cy="2301240"/>
          </a:xfrm>
          <a:prstGeom prst="rect">
            <a:avLst/>
          </a:prstGeom>
        </p:spPr>
      </p:pic>
      <p:graphicFrame>
        <p:nvGraphicFramePr>
          <p:cNvPr id="12" name="Tableau 11">
            <a:extLst>
              <a:ext uri="{FF2B5EF4-FFF2-40B4-BE49-F238E27FC236}">
                <a16:creationId xmlns:a16="http://schemas.microsoft.com/office/drawing/2014/main" xmlns="" id="{21CA9DC3-6DCB-F73C-71F6-C0E7F443E391}"/>
              </a:ext>
            </a:extLst>
          </p:cNvPr>
          <p:cNvGraphicFramePr>
            <a:graphicFrameLocks noGrp="1"/>
          </p:cNvGraphicFramePr>
          <p:nvPr/>
        </p:nvGraphicFramePr>
        <p:xfrm>
          <a:off x="2958958" y="1934214"/>
          <a:ext cx="8363580" cy="2026920"/>
        </p:xfrm>
        <a:graphic>
          <a:graphicData uri="http://schemas.openxmlformats.org/drawingml/2006/table">
            <a:tbl>
              <a:tblPr firstRow="1" bandRow="1">
                <a:tableStyleId>{5C22544A-7EE6-4342-B048-85BDC9FD1C3A}</a:tableStyleId>
              </a:tblPr>
              <a:tblGrid>
                <a:gridCol w="3256907">
                  <a:extLst>
                    <a:ext uri="{9D8B030D-6E8A-4147-A177-3AD203B41FA5}">
                      <a16:colId xmlns:a16="http://schemas.microsoft.com/office/drawing/2014/main" xmlns="" val="422622110"/>
                    </a:ext>
                  </a:extLst>
                </a:gridCol>
                <a:gridCol w="2537739">
                  <a:extLst>
                    <a:ext uri="{9D8B030D-6E8A-4147-A177-3AD203B41FA5}">
                      <a16:colId xmlns:a16="http://schemas.microsoft.com/office/drawing/2014/main" xmlns="" val="4180776472"/>
                    </a:ext>
                  </a:extLst>
                </a:gridCol>
                <a:gridCol w="2568934">
                  <a:extLst>
                    <a:ext uri="{9D8B030D-6E8A-4147-A177-3AD203B41FA5}">
                      <a16:colId xmlns:a16="http://schemas.microsoft.com/office/drawing/2014/main" xmlns="" val="335739276"/>
                    </a:ext>
                  </a:extLst>
                </a:gridCol>
              </a:tblGrid>
              <a:tr h="370840">
                <a:tc>
                  <a:txBody>
                    <a:bodyPr/>
                    <a:lstStyle/>
                    <a:p>
                      <a:pPr algn="ctr"/>
                      <a:r>
                        <a:rPr lang="fr-FR" dirty="0"/>
                        <a:t>Réanimation</a:t>
                      </a:r>
                    </a:p>
                  </a:txBody>
                  <a:tcPr/>
                </a:tc>
                <a:tc>
                  <a:txBody>
                    <a:bodyPr/>
                    <a:lstStyle/>
                    <a:p>
                      <a:pPr algn="ctr"/>
                      <a:r>
                        <a:rPr lang="fr-FR" dirty="0"/>
                        <a:t>Anesthésie</a:t>
                      </a:r>
                    </a:p>
                  </a:txBody>
                  <a:tcPr/>
                </a:tc>
                <a:tc>
                  <a:txBody>
                    <a:bodyPr/>
                    <a:lstStyle/>
                    <a:p>
                      <a:pPr algn="ctr"/>
                      <a:r>
                        <a:rPr lang="fr-FR" dirty="0"/>
                        <a:t>Transport</a:t>
                      </a:r>
                    </a:p>
                  </a:txBody>
                  <a:tcPr/>
                </a:tc>
                <a:extLst>
                  <a:ext uri="{0D108BD9-81ED-4DB2-BD59-A6C34878D82A}">
                    <a16:rowId xmlns:a16="http://schemas.microsoft.com/office/drawing/2014/main" xmlns="" val="1323814039"/>
                  </a:ext>
                </a:extLst>
              </a:tr>
              <a:tr h="370840">
                <a:tc>
                  <a:txBody>
                    <a:bodyPr/>
                    <a:lstStyle/>
                    <a:p>
                      <a:pPr algn="ctr"/>
                      <a:r>
                        <a:rPr lang="fr-FR" sz="1800" b="0" i="0" u="none" strike="noStrike" baseline="0" dirty="0">
                          <a:solidFill>
                            <a:srgbClr val="000000"/>
                          </a:solidFill>
                          <a:latin typeface="TabletGothic"/>
                        </a:rPr>
                        <a:t>À chaque changement de</a:t>
                      </a:r>
                    </a:p>
                    <a:p>
                      <a:pPr algn="ctr"/>
                      <a:r>
                        <a:rPr lang="fr-FR" sz="1800" b="0" i="0" u="none" strike="noStrike" baseline="0" dirty="0">
                          <a:solidFill>
                            <a:srgbClr val="000000"/>
                          </a:solidFill>
                          <a:latin typeface="TabletGothic"/>
                        </a:rPr>
                        <a:t>filtre (hebdomadaire ou tous</a:t>
                      </a:r>
                    </a:p>
                    <a:p>
                      <a:pPr algn="ctr"/>
                      <a:r>
                        <a:rPr lang="fr-FR" sz="1800" b="0" i="0" u="none" strike="noStrike" baseline="0" dirty="0">
                          <a:solidFill>
                            <a:srgbClr val="000000"/>
                          </a:solidFill>
                          <a:latin typeface="TabletGothic"/>
                        </a:rPr>
                        <a:t>les 14 jours selon fabricant)</a:t>
                      </a:r>
                    </a:p>
                  </a:txBody>
                  <a:tcPr/>
                </a:tc>
                <a:tc>
                  <a:txBody>
                    <a:bodyPr/>
                    <a:lstStyle/>
                    <a:p>
                      <a:pPr algn="ctr"/>
                      <a:r>
                        <a:rPr lang="fr-FR" sz="1800" b="0" i="0" u="none" strike="noStrike" baseline="0" dirty="0">
                          <a:solidFill>
                            <a:srgbClr val="000000"/>
                          </a:solidFill>
                          <a:latin typeface="TabletGothic"/>
                        </a:rPr>
                        <a:t>Entre Chaque patient</a:t>
                      </a:r>
                    </a:p>
                  </a:txBody>
                  <a:tcPr/>
                </a:tc>
                <a:tc>
                  <a:txBody>
                    <a:bodyPr/>
                    <a:lstStyle/>
                    <a:p>
                      <a:pPr algn="ctr"/>
                      <a:r>
                        <a:rPr lang="fr-FR" sz="1800" b="0" i="0" u="none" strike="noStrike" baseline="0" dirty="0">
                          <a:solidFill>
                            <a:srgbClr val="000000"/>
                          </a:solidFill>
                          <a:latin typeface="TabletGothic"/>
                        </a:rPr>
                        <a:t>Entre Chaque patient</a:t>
                      </a:r>
                    </a:p>
                  </a:txBody>
                  <a:tcPr/>
                </a:tc>
                <a:extLst>
                  <a:ext uri="{0D108BD9-81ED-4DB2-BD59-A6C34878D82A}">
                    <a16:rowId xmlns:a16="http://schemas.microsoft.com/office/drawing/2014/main" xmlns="" val="6629492"/>
                  </a:ext>
                </a:extLst>
              </a:tr>
              <a:tr h="370840">
                <a:tc gridSpan="3">
                  <a:txBody>
                    <a:bodyPr/>
                    <a:lstStyle/>
                    <a:p>
                      <a:pPr algn="ctr"/>
                      <a:r>
                        <a:rPr lang="fr-FR" dirty="0">
                          <a:solidFill>
                            <a:schemeClr val="bg1"/>
                          </a:solidFill>
                        </a:rPr>
                        <a:t>Nettoyage et Désinfection</a:t>
                      </a:r>
                    </a:p>
                  </a:txBody>
                  <a:tcPr>
                    <a:solidFill>
                      <a:schemeClr val="tx2">
                        <a:lumMod val="90000"/>
                        <a:lumOff val="10000"/>
                      </a:schemeClr>
                    </a:solidFill>
                  </a:tcPr>
                </a:tc>
                <a:tc hMerge="1">
                  <a:txBody>
                    <a:bodyPr/>
                    <a:lstStyle/>
                    <a:p>
                      <a:endParaRPr lang="fr-FR" dirty="0"/>
                    </a:p>
                  </a:txBody>
                  <a:tcPr/>
                </a:tc>
                <a:tc hMerge="1">
                  <a:txBody>
                    <a:bodyPr/>
                    <a:lstStyle/>
                    <a:p>
                      <a:endParaRPr lang="fr-FR" dirty="0"/>
                    </a:p>
                  </a:txBody>
                  <a:tcPr/>
                </a:tc>
                <a:extLst>
                  <a:ext uri="{0D108BD9-81ED-4DB2-BD59-A6C34878D82A}">
                    <a16:rowId xmlns:a16="http://schemas.microsoft.com/office/drawing/2014/main" xmlns="" val="4168746036"/>
                  </a:ext>
                </a:extLst>
              </a:tr>
              <a:tr h="370840">
                <a:tc gridSpan="3">
                  <a:txBody>
                    <a:bodyPr/>
                    <a:lstStyle/>
                    <a:p>
                      <a:pPr algn="ctr"/>
                      <a:r>
                        <a:rPr lang="fr-FR" dirty="0"/>
                        <a:t>Désinfection de niveau intermédiaire ou UU +++</a:t>
                      </a:r>
                    </a:p>
                  </a:txBody>
                  <a:tcPr>
                    <a:solidFill>
                      <a:schemeClr val="tx2">
                        <a:lumMod val="25000"/>
                        <a:lumOff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2949402056"/>
                  </a:ext>
                </a:extLst>
              </a:tr>
            </a:tbl>
          </a:graphicData>
        </a:graphic>
      </p:graphicFrame>
      <p:sp>
        <p:nvSpPr>
          <p:cNvPr id="16" name="ZoneTexte 15">
            <a:extLst>
              <a:ext uri="{FF2B5EF4-FFF2-40B4-BE49-F238E27FC236}">
                <a16:creationId xmlns:a16="http://schemas.microsoft.com/office/drawing/2014/main" xmlns="" id="{8012B220-96CD-D98F-E4AC-395857F4550F}"/>
              </a:ext>
            </a:extLst>
          </p:cNvPr>
          <p:cNvSpPr txBox="1"/>
          <p:nvPr/>
        </p:nvSpPr>
        <p:spPr>
          <a:xfrm>
            <a:off x="3501620" y="5788909"/>
            <a:ext cx="85587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Aptos" panose="02110004020202020204"/>
                <a:ea typeface="+mn-ea"/>
                <a:cs typeface="+mn-cs"/>
              </a:rPr>
              <a:t>Ces conditions de désinfection sont valables du moment qu’un filtre antibactérien et antiviral à patient unique a été placé au niveau de la pièce en Y.</a:t>
            </a:r>
          </a:p>
        </p:txBody>
      </p:sp>
      <p:sp>
        <p:nvSpPr>
          <p:cNvPr id="17" name="Titre 16">
            <a:extLst>
              <a:ext uri="{FF2B5EF4-FFF2-40B4-BE49-F238E27FC236}">
                <a16:creationId xmlns:a16="http://schemas.microsoft.com/office/drawing/2014/main" xmlns="" id="{337B4BF0-7D47-9D7F-A7A8-980238C88C9E}"/>
              </a:ext>
            </a:extLst>
          </p:cNvPr>
          <p:cNvSpPr>
            <a:spLocks noGrp="1"/>
          </p:cNvSpPr>
          <p:nvPr>
            <p:ph type="title"/>
          </p:nvPr>
        </p:nvSpPr>
        <p:spPr>
          <a:xfrm>
            <a:off x="523982" y="99753"/>
            <a:ext cx="11536376" cy="908871"/>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algn="l"/>
            <a:r>
              <a:rPr lang="fr-FR" sz="3600" b="0" i="0" u="none" strike="noStrike" baseline="0" dirty="0">
                <a:solidFill>
                  <a:schemeClr val="bg1"/>
                </a:solidFill>
                <a:latin typeface="Calibri" panose="020F0502020204030204" pitchFamily="34" charset="0"/>
                <a:ea typeface="Calibri" panose="020F0502020204030204" pitchFamily="34" charset="0"/>
                <a:cs typeface="Calibri" panose="020F0502020204030204" pitchFamily="34" charset="0"/>
              </a:rPr>
              <a:t>Raccords annelés (raccord de Mount) </a:t>
            </a:r>
            <a:r>
              <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fr-FR" sz="3600" b="0" i="0" u="none" strike="noStrike" baseline="0" dirty="0">
                <a:solidFill>
                  <a:schemeClr val="bg1"/>
                </a:solidFill>
                <a:latin typeface="Calibri" panose="020F0502020204030204" pitchFamily="34" charset="0"/>
                <a:ea typeface="Calibri" panose="020F0502020204030204" pitchFamily="34" charset="0"/>
                <a:cs typeface="Calibri" panose="020F0502020204030204" pitchFamily="34" charset="0"/>
              </a:rPr>
              <a:t>Circuit respiratoire</a:t>
            </a:r>
            <a:endPar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Image 17">
            <a:extLst>
              <a:ext uri="{FF2B5EF4-FFF2-40B4-BE49-F238E27FC236}">
                <a16:creationId xmlns:a16="http://schemas.microsoft.com/office/drawing/2014/main" xmlns="" id="{38CEEC7B-3EC0-B225-40BD-0213EE8C6C84}"/>
              </a:ext>
            </a:extLst>
          </p:cNvPr>
          <p:cNvPicPr>
            <a:picLocks noChangeAspect="1"/>
          </p:cNvPicPr>
          <p:nvPr/>
        </p:nvPicPr>
        <p:blipFill>
          <a:blip r:embed="rId4" cstate="print"/>
          <a:stretch>
            <a:fillRect/>
          </a:stretch>
        </p:blipFill>
        <p:spPr>
          <a:xfrm>
            <a:off x="2365143" y="5612700"/>
            <a:ext cx="1024963" cy="1145547"/>
          </a:xfrm>
          <a:prstGeom prst="rect">
            <a:avLst/>
          </a:prstGeom>
        </p:spPr>
      </p:pic>
      <p:sp>
        <p:nvSpPr>
          <p:cNvPr id="2" name="Ellipse 1">
            <a:extLst>
              <a:ext uri="{FF2B5EF4-FFF2-40B4-BE49-F238E27FC236}">
                <a16:creationId xmlns:a16="http://schemas.microsoft.com/office/drawing/2014/main" xmlns="" id="{06F08562-EC4F-703B-917A-73F7BCCF5BCB}"/>
              </a:ext>
            </a:extLst>
          </p:cNvPr>
          <p:cNvSpPr/>
          <p:nvPr/>
        </p:nvSpPr>
        <p:spPr>
          <a:xfrm>
            <a:off x="1664413" y="5815167"/>
            <a:ext cx="308225" cy="63699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ZoneTexte 4">
            <a:extLst>
              <a:ext uri="{FF2B5EF4-FFF2-40B4-BE49-F238E27FC236}">
                <a16:creationId xmlns:a16="http://schemas.microsoft.com/office/drawing/2014/main" xmlns="" id="{E26C7237-B3D6-7E85-50DF-A6738F3B424E}"/>
              </a:ext>
            </a:extLst>
          </p:cNvPr>
          <p:cNvSpPr txBox="1"/>
          <p:nvPr/>
        </p:nvSpPr>
        <p:spPr>
          <a:xfrm>
            <a:off x="3568899" y="4509774"/>
            <a:ext cx="775363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Nettoyer et désinfecter l’ensemble de la valve de sécurité d’inspiration uniquement si gaz expiré du patient est susceptible de contaminer la branche inspiratoire : lors de prise en charge en système ouvert par exemple</a:t>
            </a:r>
          </a:p>
        </p:txBody>
      </p:sp>
      <p:pic>
        <p:nvPicPr>
          <p:cNvPr id="3" name="Image 2">
            <a:extLst>
              <a:ext uri="{FF2B5EF4-FFF2-40B4-BE49-F238E27FC236}">
                <a16:creationId xmlns:a16="http://schemas.microsoft.com/office/drawing/2014/main" xmlns="" id="{6381781F-53E2-CCA4-DBD5-4DAE7A0A676E}"/>
              </a:ext>
            </a:extLst>
          </p:cNvPr>
          <p:cNvPicPr>
            <a:picLocks noChangeAspect="1"/>
          </p:cNvPicPr>
          <p:nvPr/>
        </p:nvPicPr>
        <p:blipFill>
          <a:blip r:embed="rId5" cstate="print"/>
          <a:stretch>
            <a:fillRect/>
          </a:stretch>
        </p:blipFill>
        <p:spPr>
          <a:xfrm>
            <a:off x="760396" y="1088024"/>
            <a:ext cx="1304709" cy="945478"/>
          </a:xfrm>
          <a:prstGeom prst="rect">
            <a:avLst/>
          </a:prstGeom>
        </p:spPr>
      </p:pic>
    </p:spTree>
    <p:extLst>
      <p:ext uri="{BB962C8B-B14F-4D97-AF65-F5344CB8AC3E}">
        <p14:creationId xmlns:p14="http://schemas.microsoft.com/office/powerpoint/2010/main" xmlns="" val="1269799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B233C225-DC41-1FD4-FAFA-0C4309907F11}"/>
              </a:ext>
            </a:extLst>
          </p:cNvPr>
          <p:cNvPicPr>
            <a:picLocks noChangeAspect="1"/>
          </p:cNvPicPr>
          <p:nvPr/>
        </p:nvPicPr>
        <p:blipFill>
          <a:blip r:embed="rId2" cstate="print"/>
          <a:stretch>
            <a:fillRect/>
          </a:stretch>
        </p:blipFill>
        <p:spPr>
          <a:xfrm>
            <a:off x="2882191" y="1475633"/>
            <a:ext cx="1189608" cy="1223597"/>
          </a:xfrm>
          <a:prstGeom prst="rect">
            <a:avLst/>
          </a:prstGeom>
        </p:spPr>
      </p:pic>
      <p:pic>
        <p:nvPicPr>
          <p:cNvPr id="7" name="Image 6">
            <a:extLst>
              <a:ext uri="{FF2B5EF4-FFF2-40B4-BE49-F238E27FC236}">
                <a16:creationId xmlns:a16="http://schemas.microsoft.com/office/drawing/2014/main" xmlns="" id="{60A9AC47-C58E-30E4-DFB6-C052546A86FB}"/>
              </a:ext>
            </a:extLst>
          </p:cNvPr>
          <p:cNvPicPr>
            <a:picLocks noChangeAspect="1"/>
          </p:cNvPicPr>
          <p:nvPr/>
        </p:nvPicPr>
        <p:blipFill>
          <a:blip r:embed="rId3" cstate="print"/>
          <a:srcRect l="11883" t="40000" r="35324" b="20449"/>
          <a:stretch/>
        </p:blipFill>
        <p:spPr>
          <a:xfrm>
            <a:off x="826085" y="4587194"/>
            <a:ext cx="1791128" cy="1784369"/>
          </a:xfrm>
          <a:prstGeom prst="rect">
            <a:avLst/>
          </a:prstGeom>
        </p:spPr>
      </p:pic>
      <p:pic>
        <p:nvPicPr>
          <p:cNvPr id="8" name="Image 7">
            <a:extLst>
              <a:ext uri="{FF2B5EF4-FFF2-40B4-BE49-F238E27FC236}">
                <a16:creationId xmlns:a16="http://schemas.microsoft.com/office/drawing/2014/main" xmlns="" id="{0CF4F0EE-117F-3A8A-AC81-B4EAEA96563D}"/>
              </a:ext>
            </a:extLst>
          </p:cNvPr>
          <p:cNvPicPr>
            <a:picLocks noChangeAspect="1"/>
          </p:cNvPicPr>
          <p:nvPr/>
        </p:nvPicPr>
        <p:blipFill>
          <a:blip r:embed="rId4" cstate="print"/>
          <a:srcRect l="14226" t="7072" b="21638"/>
          <a:stretch/>
        </p:blipFill>
        <p:spPr>
          <a:xfrm>
            <a:off x="88775" y="1351927"/>
            <a:ext cx="2735574" cy="1509687"/>
          </a:xfrm>
          <a:prstGeom prst="rect">
            <a:avLst/>
          </a:prstGeom>
        </p:spPr>
      </p:pic>
      <p:pic>
        <p:nvPicPr>
          <p:cNvPr id="9" name="Image 8">
            <a:extLst>
              <a:ext uri="{FF2B5EF4-FFF2-40B4-BE49-F238E27FC236}">
                <a16:creationId xmlns:a16="http://schemas.microsoft.com/office/drawing/2014/main" xmlns="" id="{9DCCAA91-82FA-86B1-9802-4D2F89F366EF}"/>
              </a:ext>
            </a:extLst>
          </p:cNvPr>
          <p:cNvPicPr>
            <a:picLocks noChangeAspect="1"/>
          </p:cNvPicPr>
          <p:nvPr/>
        </p:nvPicPr>
        <p:blipFill>
          <a:blip r:embed="rId5" cstate="print"/>
          <a:stretch>
            <a:fillRect/>
          </a:stretch>
        </p:blipFill>
        <p:spPr>
          <a:xfrm>
            <a:off x="4232808" y="1351927"/>
            <a:ext cx="1632414" cy="1828303"/>
          </a:xfrm>
          <a:prstGeom prst="rect">
            <a:avLst/>
          </a:prstGeom>
        </p:spPr>
      </p:pic>
      <p:pic>
        <p:nvPicPr>
          <p:cNvPr id="10" name="Image 9">
            <a:extLst>
              <a:ext uri="{FF2B5EF4-FFF2-40B4-BE49-F238E27FC236}">
                <a16:creationId xmlns:a16="http://schemas.microsoft.com/office/drawing/2014/main" xmlns="" id="{C2ADD268-DDC1-D51C-9E39-F81513C54C67}"/>
              </a:ext>
            </a:extLst>
          </p:cNvPr>
          <p:cNvPicPr>
            <a:picLocks noChangeAspect="1"/>
          </p:cNvPicPr>
          <p:nvPr/>
        </p:nvPicPr>
        <p:blipFill>
          <a:blip r:embed="rId6" cstate="print"/>
          <a:stretch>
            <a:fillRect/>
          </a:stretch>
        </p:blipFill>
        <p:spPr>
          <a:xfrm>
            <a:off x="2882191" y="4692868"/>
            <a:ext cx="1581395" cy="1771162"/>
          </a:xfrm>
          <a:prstGeom prst="rect">
            <a:avLst/>
          </a:prstGeom>
        </p:spPr>
      </p:pic>
      <p:pic>
        <p:nvPicPr>
          <p:cNvPr id="11" name="Image 10">
            <a:extLst>
              <a:ext uri="{FF2B5EF4-FFF2-40B4-BE49-F238E27FC236}">
                <a16:creationId xmlns:a16="http://schemas.microsoft.com/office/drawing/2014/main" xmlns="" id="{21A822F9-42B3-F100-CC52-6D5DD9644159}"/>
              </a:ext>
            </a:extLst>
          </p:cNvPr>
          <p:cNvPicPr>
            <a:picLocks noChangeAspect="1"/>
          </p:cNvPicPr>
          <p:nvPr/>
        </p:nvPicPr>
        <p:blipFill>
          <a:blip r:embed="rId7" cstate="print"/>
          <a:stretch>
            <a:fillRect/>
          </a:stretch>
        </p:blipFill>
        <p:spPr>
          <a:xfrm>
            <a:off x="8183374" y="4587194"/>
            <a:ext cx="1450806" cy="1624902"/>
          </a:xfrm>
          <a:prstGeom prst="rect">
            <a:avLst/>
          </a:prstGeom>
        </p:spPr>
      </p:pic>
      <p:pic>
        <p:nvPicPr>
          <p:cNvPr id="12" name="Image 11">
            <a:extLst>
              <a:ext uri="{FF2B5EF4-FFF2-40B4-BE49-F238E27FC236}">
                <a16:creationId xmlns:a16="http://schemas.microsoft.com/office/drawing/2014/main" xmlns="" id="{24527990-7F88-49C1-CDC1-6BCBB8EFBB9B}"/>
              </a:ext>
            </a:extLst>
          </p:cNvPr>
          <p:cNvPicPr>
            <a:picLocks noChangeAspect="1"/>
          </p:cNvPicPr>
          <p:nvPr/>
        </p:nvPicPr>
        <p:blipFill>
          <a:blip r:embed="rId8" cstate="print"/>
          <a:stretch>
            <a:fillRect/>
          </a:stretch>
        </p:blipFill>
        <p:spPr>
          <a:xfrm>
            <a:off x="7046056" y="1357516"/>
            <a:ext cx="2588124" cy="1848660"/>
          </a:xfrm>
          <a:prstGeom prst="rect">
            <a:avLst/>
          </a:prstGeom>
        </p:spPr>
      </p:pic>
      <p:sp>
        <p:nvSpPr>
          <p:cNvPr id="13" name="Titre 12">
            <a:extLst>
              <a:ext uri="{FF2B5EF4-FFF2-40B4-BE49-F238E27FC236}">
                <a16:creationId xmlns:a16="http://schemas.microsoft.com/office/drawing/2014/main" xmlns="" id="{0C651C4D-1BBE-D897-A16C-F2F9543F14CD}"/>
              </a:ext>
            </a:extLst>
          </p:cNvPr>
          <p:cNvSpPr>
            <a:spLocks noGrp="1"/>
          </p:cNvSpPr>
          <p:nvPr>
            <p:ph type="title"/>
          </p:nvPr>
        </p:nvSpPr>
        <p:spPr>
          <a:xfrm>
            <a:off x="2473829" y="250875"/>
            <a:ext cx="7920873" cy="723936"/>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dirty="0">
                <a:solidFill>
                  <a:schemeClr val="bg1"/>
                </a:solidFill>
              </a:rPr>
              <a:t>Filtres </a:t>
            </a:r>
            <a:r>
              <a:rPr lang="fr-FR" dirty="0" err="1">
                <a:solidFill>
                  <a:schemeClr val="bg1"/>
                </a:solidFill>
              </a:rPr>
              <a:t>anti-bactériens</a:t>
            </a:r>
            <a:r>
              <a:rPr lang="fr-FR" dirty="0">
                <a:solidFill>
                  <a:schemeClr val="bg1"/>
                </a:solidFill>
              </a:rPr>
              <a:t> et Filtres HME</a:t>
            </a:r>
          </a:p>
        </p:txBody>
      </p:sp>
      <p:sp>
        <p:nvSpPr>
          <p:cNvPr id="14" name="ZoneTexte 13">
            <a:extLst>
              <a:ext uri="{FF2B5EF4-FFF2-40B4-BE49-F238E27FC236}">
                <a16:creationId xmlns:a16="http://schemas.microsoft.com/office/drawing/2014/main" xmlns="" id="{0ADC72DA-2659-BD4E-7355-1F342AFD192C}"/>
              </a:ext>
            </a:extLst>
          </p:cNvPr>
          <p:cNvSpPr txBox="1"/>
          <p:nvPr/>
        </p:nvSpPr>
        <p:spPr>
          <a:xfrm>
            <a:off x="1017142" y="3281269"/>
            <a:ext cx="327230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Filtres antibactériens </a:t>
            </a:r>
            <a:r>
              <a:rPr kumimoji="0" lang="fr-FR" sz="1800" b="1" i="0" u="sng" strike="noStrike" kern="1200" cap="none" spc="0" normalizeH="0" baseline="0" noProof="0" dirty="0">
                <a:ln>
                  <a:noFill/>
                </a:ln>
                <a:solidFill>
                  <a:prstClr val="black"/>
                </a:solidFill>
                <a:effectLst/>
                <a:uLnTx/>
                <a:uFillTx/>
                <a:latin typeface="Aptos" panose="02110004020202020204"/>
                <a:ea typeface="+mn-ea"/>
                <a:cs typeface="+mn-cs"/>
              </a:rPr>
              <a:t>non HME</a:t>
            </a:r>
          </a:p>
        </p:txBody>
      </p:sp>
      <p:sp>
        <p:nvSpPr>
          <p:cNvPr id="15" name="ZoneTexte 14">
            <a:extLst>
              <a:ext uri="{FF2B5EF4-FFF2-40B4-BE49-F238E27FC236}">
                <a16:creationId xmlns:a16="http://schemas.microsoft.com/office/drawing/2014/main" xmlns="" id="{78559284-C52A-359A-E9F0-3182B745725B}"/>
              </a:ext>
            </a:extLst>
          </p:cNvPr>
          <p:cNvSpPr txBox="1"/>
          <p:nvPr/>
        </p:nvSpPr>
        <p:spPr>
          <a:xfrm>
            <a:off x="5373384" y="5404207"/>
            <a:ext cx="132100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Filtres HME</a:t>
            </a:r>
          </a:p>
        </p:txBody>
      </p:sp>
      <p:sp>
        <p:nvSpPr>
          <p:cNvPr id="16" name="ZoneTexte 15">
            <a:extLst>
              <a:ext uri="{FF2B5EF4-FFF2-40B4-BE49-F238E27FC236}">
                <a16:creationId xmlns:a16="http://schemas.microsoft.com/office/drawing/2014/main" xmlns="" id="{989CA56E-0EBD-7B82-2B86-C82AB743F659}"/>
              </a:ext>
            </a:extLst>
          </p:cNvPr>
          <p:cNvSpPr txBox="1"/>
          <p:nvPr/>
        </p:nvSpPr>
        <p:spPr>
          <a:xfrm>
            <a:off x="5759438" y="3254184"/>
            <a:ext cx="58117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Aptos" panose="02110004020202020204"/>
                <a:ea typeface="+mn-ea"/>
                <a:cs typeface="+mn-cs"/>
              </a:rPr>
              <a:t>Filtres antibactériens </a:t>
            </a:r>
            <a:r>
              <a:rPr kumimoji="0" lang="fr-FR" sz="1800" b="1" i="0" u="sng" strike="noStrike" kern="1200" cap="none" spc="0" normalizeH="0" baseline="0" noProof="0" dirty="0">
                <a:ln>
                  <a:noFill/>
                </a:ln>
                <a:solidFill>
                  <a:prstClr val="black"/>
                </a:solidFill>
                <a:effectLst/>
                <a:uLnTx/>
                <a:uFillTx/>
                <a:latin typeface="Aptos" panose="02110004020202020204"/>
                <a:ea typeface="+mn-ea"/>
                <a:cs typeface="+mn-cs"/>
              </a:rPr>
              <a:t>non HME sur branche inspiratoire</a:t>
            </a:r>
          </a:p>
        </p:txBody>
      </p:sp>
    </p:spTree>
    <p:extLst>
      <p:ext uri="{BB962C8B-B14F-4D97-AF65-F5344CB8AC3E}">
        <p14:creationId xmlns:p14="http://schemas.microsoft.com/office/powerpoint/2010/main" xmlns="" val="148370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230920-084F-9EBE-4BBB-BE78B5937E89}"/>
              </a:ext>
            </a:extLst>
          </p:cNvPr>
          <p:cNvSpPr>
            <a:spLocks noGrp="1"/>
          </p:cNvSpPr>
          <p:nvPr>
            <p:ph type="title"/>
          </p:nvPr>
        </p:nvSpPr>
        <p:spPr>
          <a:xfrm>
            <a:off x="3011504" y="177876"/>
            <a:ext cx="6168992" cy="792045"/>
          </a:xfrm>
          <a:solidFill>
            <a:schemeClr val="tx1"/>
          </a:solidFill>
        </p:spPr>
        <p:txBody>
          <a:bodyPr>
            <a:normAutofit/>
          </a:bodyPr>
          <a:lstStyle/>
          <a:p>
            <a:r>
              <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rPr>
              <a:t>Cahier des charges pour FHME</a:t>
            </a:r>
          </a:p>
        </p:txBody>
      </p:sp>
      <p:sp>
        <p:nvSpPr>
          <p:cNvPr id="4" name="ZoneTexte 3">
            <a:extLst>
              <a:ext uri="{FF2B5EF4-FFF2-40B4-BE49-F238E27FC236}">
                <a16:creationId xmlns:a16="http://schemas.microsoft.com/office/drawing/2014/main" xmlns="" id="{A73B78BC-C3DB-DC45-3D6F-265CEDED8E19}"/>
              </a:ext>
            </a:extLst>
          </p:cNvPr>
          <p:cNvSpPr txBox="1"/>
          <p:nvPr/>
        </p:nvSpPr>
        <p:spPr>
          <a:xfrm>
            <a:off x="221381" y="1170924"/>
            <a:ext cx="5174634" cy="6001643"/>
          </a:xfrm>
          <a:prstGeom prst="rect">
            <a:avLst/>
          </a:prstGeom>
          <a:noFill/>
        </p:spPr>
        <p:txBody>
          <a:bodyPr wrap="square">
            <a:spAutoFit/>
          </a:bodyPr>
          <a:lstStyle/>
          <a:p>
            <a:r>
              <a:rPr lang="fr-FR" sz="1600" dirty="0"/>
              <a:t>Hydrophobicité &gt; 50 cmH2O</a:t>
            </a:r>
          </a:p>
          <a:p>
            <a:endParaRPr lang="fr-FR" sz="1600" dirty="0"/>
          </a:p>
          <a:p>
            <a:r>
              <a:rPr lang="fr-FR" sz="1600" dirty="0"/>
              <a:t>Contrôle qualité de l’hydrophobicité</a:t>
            </a:r>
          </a:p>
          <a:p>
            <a:endParaRPr lang="fr-FR" sz="1600" dirty="0"/>
          </a:p>
          <a:p>
            <a:r>
              <a:rPr lang="fr-FR" sz="1600" dirty="0"/>
              <a:t>ER  (efficacité de rétention) ≥ 99,9999%</a:t>
            </a:r>
          </a:p>
          <a:p>
            <a:r>
              <a:rPr lang="fr-FR" sz="1600" dirty="0"/>
              <a:t> suspension mono-particulaire à une concentration ≥ 107·mL–1</a:t>
            </a:r>
          </a:p>
          <a:p>
            <a:endParaRPr lang="fr-FR" sz="1600" dirty="0"/>
          </a:p>
          <a:p>
            <a:r>
              <a:rPr lang="fr-FR" sz="1600" dirty="0"/>
              <a:t>RT (réduction de titre) ≥ 106</a:t>
            </a:r>
          </a:p>
          <a:p>
            <a:pPr marL="285750" indent="-285750">
              <a:buFont typeface="Arial" panose="020B0604020202020204" pitchFamily="34" charset="0"/>
              <a:buChar char="•"/>
            </a:pPr>
            <a:r>
              <a:rPr lang="fr-FR" sz="1600" dirty="0"/>
              <a:t>Aérosol mono-dispersé</a:t>
            </a:r>
          </a:p>
          <a:p>
            <a:pPr marL="285750" indent="-285750">
              <a:buFont typeface="Arial" panose="020B0604020202020204" pitchFamily="34" charset="0"/>
              <a:buChar char="•"/>
            </a:pPr>
            <a:r>
              <a:rPr lang="fr-FR" sz="1600" dirty="0"/>
              <a:t>Débit gazeux de 28L·min–1</a:t>
            </a:r>
          </a:p>
          <a:p>
            <a:pPr marL="285750" indent="-285750">
              <a:buFont typeface="Arial" panose="020B0604020202020204" pitchFamily="34" charset="0"/>
              <a:buChar char="•"/>
            </a:pPr>
            <a:r>
              <a:rPr lang="fr-FR" sz="1600" dirty="0" err="1"/>
              <a:t>Brevundimonas</a:t>
            </a:r>
            <a:r>
              <a:rPr lang="fr-FR" sz="1600" dirty="0"/>
              <a:t> </a:t>
            </a:r>
            <a:r>
              <a:rPr lang="fr-FR" sz="1600" dirty="0" err="1"/>
              <a:t>diminuta</a:t>
            </a:r>
            <a:endParaRPr lang="fr-FR" sz="1600" dirty="0"/>
          </a:p>
          <a:p>
            <a:pPr marL="285750" indent="-285750">
              <a:buFont typeface="Arial" panose="020B0604020202020204" pitchFamily="34" charset="0"/>
              <a:buChar char="•"/>
            </a:pPr>
            <a:r>
              <a:rPr lang="fr-FR" sz="1600" dirty="0"/>
              <a:t>Bactériophage MS2</a:t>
            </a:r>
          </a:p>
          <a:p>
            <a:pPr marL="285750" indent="-285750">
              <a:buFont typeface="Arial" panose="020B0604020202020204" pitchFamily="34" charset="0"/>
              <a:buChar char="•"/>
            </a:pPr>
            <a:r>
              <a:rPr lang="fr-FR" sz="1600" dirty="0"/>
              <a:t>Autres micro-organismes à préciser</a:t>
            </a:r>
          </a:p>
          <a:p>
            <a:r>
              <a:rPr lang="fr-FR" sz="1600" dirty="0"/>
              <a:t> </a:t>
            </a:r>
          </a:p>
          <a:p>
            <a:r>
              <a:rPr lang="fr-FR" sz="1600" dirty="0"/>
              <a:t>Durée du test</a:t>
            </a:r>
          </a:p>
          <a:p>
            <a:r>
              <a:rPr lang="fr-FR" sz="1600" dirty="0"/>
              <a:t> </a:t>
            </a:r>
          </a:p>
          <a:p>
            <a:r>
              <a:rPr lang="fr-FR" sz="1600" dirty="0"/>
              <a:t>Volume mort (</a:t>
            </a:r>
            <a:r>
              <a:rPr lang="fr-FR" sz="1600" dirty="0" err="1"/>
              <a:t>mL</a:t>
            </a:r>
            <a:r>
              <a:rPr lang="fr-FR" sz="1600" dirty="0"/>
              <a:t>)</a:t>
            </a:r>
          </a:p>
          <a:p>
            <a:endParaRPr lang="fr-FR" sz="1600" dirty="0"/>
          </a:p>
          <a:p>
            <a:r>
              <a:rPr lang="fr-FR" sz="1600" dirty="0"/>
              <a:t>Résistance au flux(cmH2O)</a:t>
            </a:r>
          </a:p>
          <a:p>
            <a:r>
              <a:rPr lang="fr-FR" sz="1600" dirty="0"/>
              <a:t> à 15L·min–1</a:t>
            </a:r>
          </a:p>
          <a:p>
            <a:r>
              <a:rPr lang="fr-FR" sz="1600" dirty="0"/>
              <a:t> à 30L·min–1</a:t>
            </a:r>
          </a:p>
          <a:p>
            <a:r>
              <a:rPr lang="fr-FR" sz="1600" dirty="0"/>
              <a:t> à 60L·min–1</a:t>
            </a:r>
          </a:p>
          <a:p>
            <a:r>
              <a:rPr lang="fr-FR" sz="1600" dirty="0"/>
              <a:t> </a:t>
            </a:r>
          </a:p>
        </p:txBody>
      </p:sp>
      <p:sp>
        <p:nvSpPr>
          <p:cNvPr id="5" name="ZoneTexte 4">
            <a:extLst>
              <a:ext uri="{FF2B5EF4-FFF2-40B4-BE49-F238E27FC236}">
                <a16:creationId xmlns:a16="http://schemas.microsoft.com/office/drawing/2014/main" xmlns="" id="{D5D27515-22A7-0216-6D41-DBC27057E217}"/>
              </a:ext>
            </a:extLst>
          </p:cNvPr>
          <p:cNvSpPr txBox="1"/>
          <p:nvPr/>
        </p:nvSpPr>
        <p:spPr>
          <a:xfrm>
            <a:off x="5650831" y="1170924"/>
            <a:ext cx="5957785" cy="5509200"/>
          </a:xfrm>
          <a:prstGeom prst="rect">
            <a:avLst/>
          </a:prstGeom>
          <a:noFill/>
        </p:spPr>
        <p:txBody>
          <a:bodyPr wrap="none" rtlCol="0">
            <a:spAutoFit/>
          </a:bodyPr>
          <a:lstStyle/>
          <a:p>
            <a:r>
              <a:rPr lang="fr-FR" sz="1600" dirty="0"/>
              <a:t>Humidité absolue (normeISO9360)</a:t>
            </a:r>
          </a:p>
          <a:p>
            <a:endParaRPr lang="fr-FR" sz="1600" dirty="0"/>
          </a:p>
          <a:p>
            <a:r>
              <a:rPr lang="fr-FR" sz="1600" dirty="0"/>
              <a:t>Contrôle unitaire d’intégrité de la membrane filtrante du dispositif</a:t>
            </a:r>
          </a:p>
          <a:p>
            <a:endParaRPr lang="fr-FR" sz="1600" dirty="0"/>
          </a:p>
          <a:p>
            <a:r>
              <a:rPr lang="fr-FR" sz="1600" dirty="0"/>
              <a:t>Dispositif stérile</a:t>
            </a:r>
          </a:p>
          <a:p>
            <a:endParaRPr lang="fr-FR" sz="1600" dirty="0"/>
          </a:p>
          <a:p>
            <a:r>
              <a:rPr lang="fr-FR" sz="1600" dirty="0"/>
              <a:t>Dispositif bactériologiquement propre (classe8)</a:t>
            </a:r>
          </a:p>
          <a:p>
            <a:endParaRPr lang="fr-FR" sz="1600" dirty="0"/>
          </a:p>
          <a:p>
            <a:r>
              <a:rPr lang="fr-FR" sz="1600" dirty="0"/>
              <a:t>Conditionnement</a:t>
            </a:r>
          </a:p>
          <a:p>
            <a:pPr marL="285750" indent="-285750">
              <a:buFont typeface="Arial" panose="020B0604020202020204" pitchFamily="34" charset="0"/>
              <a:buChar char="•"/>
            </a:pPr>
            <a:r>
              <a:rPr lang="fr-FR" sz="1600" dirty="0"/>
              <a:t>Nombre d’unités par boîte</a:t>
            </a:r>
          </a:p>
          <a:p>
            <a:pPr marL="285750" indent="-285750">
              <a:buFont typeface="Arial" panose="020B0604020202020204" pitchFamily="34" charset="0"/>
              <a:buChar char="•"/>
            </a:pPr>
            <a:r>
              <a:rPr lang="fr-FR" sz="1600" dirty="0"/>
              <a:t>Protecteur individuel, imperméable si FECH stérile</a:t>
            </a:r>
          </a:p>
          <a:p>
            <a:pPr marL="285750" indent="-285750">
              <a:buFont typeface="Arial" panose="020B0604020202020204" pitchFamily="34" charset="0"/>
              <a:buChar char="•"/>
            </a:pPr>
            <a:r>
              <a:rPr lang="fr-FR" sz="1600" dirty="0"/>
              <a:t> type d’ouverture et étiquetage</a:t>
            </a:r>
          </a:p>
          <a:p>
            <a:pPr marL="285750" indent="-285750">
              <a:buFont typeface="Arial" panose="020B0604020202020204" pitchFamily="34" charset="0"/>
              <a:buChar char="•"/>
            </a:pPr>
            <a:r>
              <a:rPr lang="fr-FR" sz="1600" dirty="0"/>
              <a:t>Mode d’emploi en français</a:t>
            </a:r>
          </a:p>
          <a:p>
            <a:endParaRPr lang="fr-FR" sz="1600" dirty="0"/>
          </a:p>
          <a:p>
            <a:r>
              <a:rPr lang="fr-FR" sz="1600" dirty="0"/>
              <a:t>Prise pour capnomètre</a:t>
            </a:r>
          </a:p>
          <a:p>
            <a:r>
              <a:rPr lang="fr-FR" sz="1600" dirty="0"/>
              <a:t> </a:t>
            </a:r>
          </a:p>
          <a:p>
            <a:r>
              <a:rPr lang="fr-FR" sz="1600" dirty="0"/>
              <a:t>Interaction avec les gaz médicaux et anesthésiques</a:t>
            </a:r>
          </a:p>
          <a:p>
            <a:endParaRPr lang="fr-FR" sz="1600" dirty="0"/>
          </a:p>
          <a:p>
            <a:r>
              <a:rPr lang="fr-FR" sz="1600" dirty="0"/>
              <a:t>Poids</a:t>
            </a:r>
          </a:p>
          <a:p>
            <a:r>
              <a:rPr lang="fr-FR" sz="1600" dirty="0"/>
              <a:t> </a:t>
            </a:r>
          </a:p>
          <a:p>
            <a:r>
              <a:rPr lang="fr-FR" sz="1600" dirty="0"/>
              <a:t>Raccord de connexion :  (sonde d’intubation et de trachéotomie)</a:t>
            </a:r>
          </a:p>
          <a:p>
            <a:endParaRPr lang="fr-FR" sz="1600" dirty="0"/>
          </a:p>
        </p:txBody>
      </p:sp>
    </p:spTree>
    <p:extLst>
      <p:ext uri="{BB962C8B-B14F-4D97-AF65-F5344CB8AC3E}">
        <p14:creationId xmlns:p14="http://schemas.microsoft.com/office/powerpoint/2010/main" xmlns="" val="20098473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835AF54-4A10-FE0D-CBB7-6711BA889689}"/>
              </a:ext>
            </a:extLst>
          </p:cNvPr>
          <p:cNvSpPr>
            <a:spLocks noGrp="1"/>
          </p:cNvSpPr>
          <p:nvPr>
            <p:ph type="title"/>
          </p:nvPr>
        </p:nvSpPr>
        <p:spPr>
          <a:xfrm>
            <a:off x="838200" y="365125"/>
            <a:ext cx="10515600" cy="1545868"/>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fr-FR" sz="3600" dirty="0">
                <a:solidFill>
                  <a:schemeClr val="bg1"/>
                </a:solidFill>
                <a:latin typeface="Calibri" panose="020F0502020204030204" pitchFamily="34" charset="0"/>
                <a:ea typeface="Calibri" panose="020F0502020204030204" pitchFamily="34" charset="0"/>
                <a:cs typeface="Calibri" panose="020F0502020204030204" pitchFamily="34" charset="0"/>
              </a:rPr>
              <a:t>Préconisations pour la ventilation en réanimation de patients COVID avec des ventilateurs d’anesthésie</a:t>
            </a:r>
          </a:p>
        </p:txBody>
      </p:sp>
      <p:pic>
        <p:nvPicPr>
          <p:cNvPr id="4" name="Image 3">
            <a:extLst>
              <a:ext uri="{FF2B5EF4-FFF2-40B4-BE49-F238E27FC236}">
                <a16:creationId xmlns:a16="http://schemas.microsoft.com/office/drawing/2014/main" xmlns="" id="{3D46AB4E-E4A5-C60C-9E95-E6D84CC5DDD1}"/>
              </a:ext>
            </a:extLst>
          </p:cNvPr>
          <p:cNvPicPr>
            <a:picLocks noChangeAspect="1"/>
          </p:cNvPicPr>
          <p:nvPr/>
        </p:nvPicPr>
        <p:blipFill>
          <a:blip r:embed="rId2" cstate="print"/>
          <a:stretch>
            <a:fillRect/>
          </a:stretch>
        </p:blipFill>
        <p:spPr>
          <a:xfrm>
            <a:off x="2132796" y="2499992"/>
            <a:ext cx="7046554" cy="3602858"/>
          </a:xfrm>
          <a:prstGeom prst="rect">
            <a:avLst/>
          </a:prstGeom>
        </p:spPr>
      </p:pic>
    </p:spTree>
    <p:extLst>
      <p:ext uri="{BB962C8B-B14F-4D97-AF65-F5344CB8AC3E}">
        <p14:creationId xmlns:p14="http://schemas.microsoft.com/office/powerpoint/2010/main" xmlns="" val="32512422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80589" y="390525"/>
            <a:ext cx="5125872" cy="999651"/>
          </a:xfrm>
          <a:solidFill>
            <a:schemeClr val="tx1"/>
          </a:solidFill>
        </p:spPr>
        <p:txBody>
          <a:bodyPr/>
          <a:lstStyle/>
          <a:p>
            <a:r>
              <a:rPr lang="fr-FR" dirty="0">
                <a:solidFill>
                  <a:schemeClr val="bg1"/>
                </a:solidFill>
              </a:rPr>
              <a:t>Filtres et Ventilateurs</a:t>
            </a:r>
          </a:p>
        </p:txBody>
      </p:sp>
      <p:pic>
        <p:nvPicPr>
          <p:cNvPr id="4" name="Image 3"/>
          <p:cNvPicPr>
            <a:picLocks noChangeAspect="1"/>
          </p:cNvPicPr>
          <p:nvPr/>
        </p:nvPicPr>
        <p:blipFill>
          <a:blip r:embed="rId2" cstate="print"/>
          <a:stretch>
            <a:fillRect/>
          </a:stretch>
        </p:blipFill>
        <p:spPr>
          <a:xfrm>
            <a:off x="5343525" y="1893793"/>
            <a:ext cx="6593907" cy="4573682"/>
          </a:xfrm>
          <a:prstGeom prst="rect">
            <a:avLst/>
          </a:prstGeom>
        </p:spPr>
      </p:pic>
      <p:pic>
        <p:nvPicPr>
          <p:cNvPr id="5" name="Image 4"/>
          <p:cNvPicPr>
            <a:picLocks noChangeAspect="1"/>
          </p:cNvPicPr>
          <p:nvPr/>
        </p:nvPicPr>
        <p:blipFill>
          <a:blip r:embed="rId3" cstate="print"/>
          <a:stretch>
            <a:fillRect/>
          </a:stretch>
        </p:blipFill>
        <p:spPr>
          <a:xfrm>
            <a:off x="0" y="2067129"/>
            <a:ext cx="4876800" cy="4324145"/>
          </a:xfrm>
          <a:prstGeom prst="rect">
            <a:avLst/>
          </a:prstGeom>
        </p:spPr>
      </p:pic>
    </p:spTree>
    <p:extLst>
      <p:ext uri="{BB962C8B-B14F-4D97-AF65-F5344CB8AC3E}">
        <p14:creationId xmlns:p14="http://schemas.microsoft.com/office/powerpoint/2010/main" xmlns="" val="37688298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75F4A81-B5C0-1725-81AB-9260F546F55D}"/>
              </a:ext>
            </a:extLst>
          </p:cNvPr>
          <p:cNvSpPr>
            <a:spLocks noGrp="1"/>
          </p:cNvSpPr>
          <p:nvPr>
            <p:ph type="title"/>
          </p:nvPr>
        </p:nvSpPr>
        <p:spPr>
          <a:xfrm>
            <a:off x="382287" y="3321601"/>
            <a:ext cx="4229746" cy="874739"/>
          </a:xfrm>
          <a:solidFill>
            <a:schemeClr val="tx1"/>
          </a:solidFill>
        </p:spPr>
        <p:txBody>
          <a:bodyPr/>
          <a:lstStyle/>
          <a:p>
            <a:r>
              <a:rPr lang="fr-FR" dirty="0">
                <a:solidFill>
                  <a:schemeClr val="bg1"/>
                </a:solidFill>
              </a:rPr>
              <a:t>Accès vasculaires</a:t>
            </a:r>
          </a:p>
        </p:txBody>
      </p:sp>
      <p:pic>
        <p:nvPicPr>
          <p:cNvPr id="5" name="Image 4">
            <a:extLst>
              <a:ext uri="{FF2B5EF4-FFF2-40B4-BE49-F238E27FC236}">
                <a16:creationId xmlns:a16="http://schemas.microsoft.com/office/drawing/2014/main" xmlns="" id="{50FB2CC9-FC02-FF87-0D6C-0A42A43C7CB6}"/>
              </a:ext>
            </a:extLst>
          </p:cNvPr>
          <p:cNvPicPr>
            <a:picLocks noChangeAspect="1"/>
          </p:cNvPicPr>
          <p:nvPr/>
        </p:nvPicPr>
        <p:blipFill>
          <a:blip r:embed="rId2" cstate="print"/>
          <a:stretch>
            <a:fillRect/>
          </a:stretch>
        </p:blipFill>
        <p:spPr>
          <a:xfrm>
            <a:off x="4803102" y="0"/>
            <a:ext cx="7388898" cy="6858000"/>
          </a:xfrm>
          <a:prstGeom prst="rect">
            <a:avLst/>
          </a:prstGeom>
        </p:spPr>
      </p:pic>
    </p:spTree>
    <p:extLst>
      <p:ext uri="{BB962C8B-B14F-4D97-AF65-F5344CB8AC3E}">
        <p14:creationId xmlns:p14="http://schemas.microsoft.com/office/powerpoint/2010/main" xmlns="" val="24705435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5D209BD2-DF08-3FB4-0430-F08C5AFFF5B8}"/>
              </a:ext>
            </a:extLst>
          </p:cNvPr>
          <p:cNvSpPr>
            <a:spLocks noGrp="1"/>
          </p:cNvSpPr>
          <p:nvPr>
            <p:ph type="title"/>
          </p:nvPr>
        </p:nvSpPr>
        <p:spPr>
          <a:xfrm>
            <a:off x="838200" y="365125"/>
            <a:ext cx="10515600" cy="1138211"/>
          </a:xfrm>
          <a:solidFill>
            <a:schemeClr val="tx1"/>
          </a:solidFill>
        </p:spPr>
        <p:txBody>
          <a:bodyPr/>
          <a:lstStyle/>
          <a:p>
            <a:r>
              <a:rPr lang="fr-FR" dirty="0">
                <a:solidFill>
                  <a:schemeClr val="bg1"/>
                </a:solidFill>
              </a:rPr>
              <a:t>Choix de la voie d’abord veineuse</a:t>
            </a:r>
          </a:p>
        </p:txBody>
      </p:sp>
      <p:pic>
        <p:nvPicPr>
          <p:cNvPr id="5" name="Image 4">
            <a:extLst>
              <a:ext uri="{FF2B5EF4-FFF2-40B4-BE49-F238E27FC236}">
                <a16:creationId xmlns:a16="http://schemas.microsoft.com/office/drawing/2014/main" xmlns="" id="{D329DD68-0F7F-7B30-6C70-72C6AE26178E}"/>
              </a:ext>
            </a:extLst>
          </p:cNvPr>
          <p:cNvPicPr>
            <a:picLocks noChangeAspect="1"/>
          </p:cNvPicPr>
          <p:nvPr/>
        </p:nvPicPr>
        <p:blipFill>
          <a:blip r:embed="rId2" cstate="print"/>
          <a:stretch>
            <a:fillRect/>
          </a:stretch>
        </p:blipFill>
        <p:spPr>
          <a:xfrm>
            <a:off x="301087" y="1503336"/>
            <a:ext cx="11052713" cy="5050142"/>
          </a:xfrm>
          <a:prstGeom prst="rect">
            <a:avLst/>
          </a:prstGeom>
        </p:spPr>
      </p:pic>
    </p:spTree>
    <p:extLst>
      <p:ext uri="{BB962C8B-B14F-4D97-AF65-F5344CB8AC3E}">
        <p14:creationId xmlns:p14="http://schemas.microsoft.com/office/powerpoint/2010/main" xmlns="" val="4325360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95426" y="1333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28601" y="1558924"/>
            <a:ext cx="11639548" cy="5394326"/>
          </a:xfrm>
        </p:spPr>
        <p:txBody>
          <a:bodyPr>
            <a:normAutofit/>
          </a:bodyPr>
          <a:lstStyle/>
          <a:p>
            <a:r>
              <a:rPr lang="fr-FR" dirty="0"/>
              <a:t>Lavage hygiénique des mains avant insertion.</a:t>
            </a:r>
          </a:p>
          <a:p>
            <a:pPr lvl="1"/>
            <a:r>
              <a:rPr lang="fr-FR" dirty="0"/>
              <a:t>Port de gants non stériles.</a:t>
            </a:r>
          </a:p>
          <a:p>
            <a:pPr lvl="1"/>
            <a:r>
              <a:rPr lang="fr-FR" dirty="0"/>
              <a:t>Utiliser des cathéters courts en téflon ou en polyuréthane.</a:t>
            </a:r>
          </a:p>
          <a:p>
            <a:pPr lvl="1"/>
            <a:r>
              <a:rPr lang="fr-FR" dirty="0"/>
              <a:t>Site d’insertion : main si possible</a:t>
            </a:r>
          </a:p>
          <a:p>
            <a:pPr lvl="1"/>
            <a:r>
              <a:rPr lang="fr-FR" dirty="0"/>
              <a:t>si VVP insérées aux membres inférieurs :  retirer en fin d’intervention.</a:t>
            </a:r>
          </a:p>
          <a:p>
            <a:r>
              <a:rPr lang="fr-FR" dirty="0"/>
              <a:t>Les VVP posées en urgence </a:t>
            </a:r>
            <a:r>
              <a:rPr lang="fr-FR" b="1" u="sng" dirty="0"/>
              <a:t>doivent être changées dès que possible</a:t>
            </a:r>
          </a:p>
          <a:p>
            <a:r>
              <a:rPr lang="fr-FR" dirty="0"/>
              <a:t>Désinfection cutanée. Elle comporte habituellement 4 temps : </a:t>
            </a:r>
          </a:p>
          <a:p>
            <a:pPr marL="457200" lvl="1" indent="0">
              <a:buNone/>
            </a:pPr>
            <a:r>
              <a:rPr lang="fr-FR" dirty="0"/>
              <a:t>a) le lavage de la peau du patient avec un savon liquide antiseptique ; </a:t>
            </a:r>
          </a:p>
          <a:p>
            <a:pPr marL="457200" lvl="1" indent="0">
              <a:buNone/>
            </a:pPr>
            <a:r>
              <a:rPr lang="fr-FR" dirty="0"/>
              <a:t>b) un rinçage ; </a:t>
            </a:r>
          </a:p>
          <a:p>
            <a:pPr marL="457200" lvl="1" indent="0">
              <a:buNone/>
            </a:pPr>
            <a:r>
              <a:rPr lang="fr-FR" dirty="0"/>
              <a:t>c) un séchage ; </a:t>
            </a:r>
          </a:p>
          <a:p>
            <a:pPr marL="457200" lvl="1" indent="0">
              <a:buNone/>
            </a:pPr>
            <a:r>
              <a:rPr lang="fr-FR" dirty="0"/>
              <a:t>d) une application d’un antiseptique de la même famille que le savon.</a:t>
            </a:r>
          </a:p>
        </p:txBody>
      </p:sp>
      <p:pic>
        <p:nvPicPr>
          <p:cNvPr id="4" name="Image 3"/>
          <p:cNvPicPr>
            <a:picLocks noChangeAspect="1"/>
          </p:cNvPicPr>
          <p:nvPr/>
        </p:nvPicPr>
        <p:blipFill>
          <a:blip r:embed="rId3" cstate="print"/>
          <a:stretch>
            <a:fillRect/>
          </a:stretch>
        </p:blipFill>
        <p:spPr>
          <a:xfrm>
            <a:off x="10467975" y="1939924"/>
            <a:ext cx="1314450" cy="1314450"/>
          </a:xfrm>
          <a:prstGeom prst="rect">
            <a:avLst/>
          </a:prstGeom>
        </p:spPr>
      </p:pic>
      <p:sp>
        <p:nvSpPr>
          <p:cNvPr id="5" name="ZoneTexte 4"/>
          <p:cNvSpPr txBox="1"/>
          <p:nvPr/>
        </p:nvSpPr>
        <p:spPr>
          <a:xfrm>
            <a:off x="8742490" y="6355318"/>
            <a:ext cx="3039935" cy="369332"/>
          </a:xfrm>
          <a:prstGeom prst="rect">
            <a:avLst/>
          </a:prstGeom>
          <a:solidFill>
            <a:srgbClr val="580000"/>
          </a:solidFill>
        </p:spPr>
        <p:txBody>
          <a:bodyPr wrap="none" rtlCol="0">
            <a:spAutoFit/>
          </a:bodyPr>
          <a:lstStyle/>
          <a:p>
            <a:r>
              <a:rPr lang="fr-FR" dirty="0">
                <a:solidFill>
                  <a:schemeClr val="bg1"/>
                </a:solidFill>
              </a:rPr>
              <a:t>Recos SFAR 1997 – 2002 -2013</a:t>
            </a:r>
          </a:p>
        </p:txBody>
      </p:sp>
    </p:spTree>
    <p:extLst>
      <p:ext uri="{BB962C8B-B14F-4D97-AF65-F5344CB8AC3E}">
        <p14:creationId xmlns:p14="http://schemas.microsoft.com/office/powerpoint/2010/main" xmlns="" val="21330947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62038" y="571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a:t>
            </a:r>
          </a:p>
        </p:txBody>
      </p:sp>
      <p:sp>
        <p:nvSpPr>
          <p:cNvPr id="3" name="Espace réservé du contenu 2"/>
          <p:cNvSpPr>
            <a:spLocks noGrp="1"/>
          </p:cNvSpPr>
          <p:nvPr>
            <p:ph idx="1"/>
          </p:nvPr>
        </p:nvSpPr>
        <p:spPr>
          <a:xfrm>
            <a:off x="219076" y="1282699"/>
            <a:ext cx="11639548" cy="5394326"/>
          </a:xfrm>
        </p:spPr>
        <p:txBody>
          <a:bodyPr>
            <a:normAutofit/>
          </a:bodyPr>
          <a:lstStyle/>
          <a:p>
            <a:r>
              <a:rPr lang="fr-FR" dirty="0"/>
              <a:t>Peau normalement propre</a:t>
            </a:r>
          </a:p>
          <a:p>
            <a:pPr lvl="1"/>
            <a:r>
              <a:rPr lang="fr-FR" dirty="0"/>
              <a:t>Chirurgie réglée :</a:t>
            </a:r>
          </a:p>
          <a:p>
            <a:pPr lvl="1"/>
            <a:r>
              <a:rPr lang="fr-FR" dirty="0"/>
              <a:t>Si douche ou d’une toilette préopératoire avec un savon antiseptique</a:t>
            </a:r>
          </a:p>
          <a:p>
            <a:pPr lvl="1"/>
            <a:r>
              <a:rPr lang="fr-FR" dirty="0"/>
              <a:t>Seul le quatrième temps d’antisepsie est nécessaire pour VVP.  </a:t>
            </a:r>
          </a:p>
          <a:p>
            <a:r>
              <a:rPr lang="fr-FR" dirty="0"/>
              <a:t>Chirurgie d’urgence  : faire les 4 temps</a:t>
            </a:r>
          </a:p>
          <a:p>
            <a:endParaRPr lang="fr-FR" dirty="0"/>
          </a:p>
          <a:p>
            <a:r>
              <a:rPr lang="fr-FR" dirty="0"/>
              <a:t>Chez tous les patients</a:t>
            </a:r>
          </a:p>
          <a:p>
            <a:pPr lvl="1"/>
            <a:r>
              <a:rPr lang="fr-FR" dirty="0"/>
              <a:t>désinfection peau  avec une compresse stérile largement imbibée d’antiseptique </a:t>
            </a:r>
          </a:p>
          <a:p>
            <a:pPr marL="457200" lvl="1" indent="0">
              <a:buNone/>
            </a:pPr>
            <a:r>
              <a:rPr lang="fr-FR" dirty="0"/>
              <a:t>(</a:t>
            </a:r>
            <a:r>
              <a:rPr lang="fr-FR" b="1" u="sng" dirty="0"/>
              <a:t>chlorhexidine alcoolique 2% </a:t>
            </a:r>
            <a:r>
              <a:rPr lang="fr-FR" dirty="0"/>
              <a:t>, alcool à 70°, </a:t>
            </a:r>
            <a:r>
              <a:rPr lang="fr-FR" dirty="0" err="1"/>
              <a:t>polyvinyl</a:t>
            </a:r>
            <a:r>
              <a:rPr lang="fr-FR" dirty="0"/>
              <a:t> pyrrolidone iodée, alcool iodé)</a:t>
            </a:r>
          </a:p>
          <a:p>
            <a:r>
              <a:rPr lang="fr-FR" dirty="0"/>
              <a:t>Respecter temps de contact de l’antiseptique avant de ponctionner (séchage)</a:t>
            </a:r>
          </a:p>
          <a:p>
            <a:r>
              <a:rPr lang="fr-FR" b="1" u="sng" dirty="0"/>
              <a:t>Ne pas palper le site d’insertion après la désinfection cutanée.</a:t>
            </a:r>
          </a:p>
        </p:txBody>
      </p:sp>
      <p:pic>
        <p:nvPicPr>
          <p:cNvPr id="4" name="Image 3"/>
          <p:cNvPicPr>
            <a:picLocks noChangeAspect="1"/>
          </p:cNvPicPr>
          <p:nvPr/>
        </p:nvPicPr>
        <p:blipFill>
          <a:blip r:embed="rId3" cstate="print"/>
          <a:stretch>
            <a:fillRect/>
          </a:stretch>
        </p:blipFill>
        <p:spPr>
          <a:xfrm>
            <a:off x="10287000" y="1890196"/>
            <a:ext cx="1905000" cy="1905000"/>
          </a:xfrm>
          <a:prstGeom prst="rect">
            <a:avLst/>
          </a:prstGeom>
        </p:spPr>
      </p:pic>
      <p:sp>
        <p:nvSpPr>
          <p:cNvPr id="6" name="ZoneTexte 5">
            <a:extLst>
              <a:ext uri="{FF2B5EF4-FFF2-40B4-BE49-F238E27FC236}">
                <a16:creationId xmlns:a16="http://schemas.microsoft.com/office/drawing/2014/main" xmlns="" id="{F7500AAB-5CE9-430D-BBEE-62CCB998A04E}"/>
              </a:ext>
            </a:extLst>
          </p:cNvPr>
          <p:cNvSpPr txBox="1"/>
          <p:nvPr/>
        </p:nvSpPr>
        <p:spPr>
          <a:xfrm>
            <a:off x="8742490" y="6355318"/>
            <a:ext cx="3039935" cy="369332"/>
          </a:xfrm>
          <a:prstGeom prst="rect">
            <a:avLst/>
          </a:prstGeom>
          <a:solidFill>
            <a:srgbClr val="580000"/>
          </a:solidFill>
        </p:spPr>
        <p:txBody>
          <a:bodyPr wrap="none" rtlCol="0">
            <a:spAutoFit/>
          </a:bodyPr>
          <a:lstStyle/>
          <a:p>
            <a:r>
              <a:rPr lang="fr-FR" dirty="0">
                <a:solidFill>
                  <a:schemeClr val="bg1"/>
                </a:solidFill>
              </a:rPr>
              <a:t>Recos SFAR 1997 – 2002 -2013</a:t>
            </a:r>
          </a:p>
        </p:txBody>
      </p:sp>
    </p:spTree>
    <p:extLst>
      <p:ext uri="{BB962C8B-B14F-4D97-AF65-F5344CB8AC3E}">
        <p14:creationId xmlns:p14="http://schemas.microsoft.com/office/powerpoint/2010/main" xmlns="" val="3632099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127499"/>
          </a:xfrm>
          <a:solidFill>
            <a:schemeClr val="tx1"/>
          </a:solidFill>
        </p:spPr>
        <p:txBody>
          <a:bodyPr>
            <a:normAutofit fontScale="90000"/>
          </a:bodyPr>
          <a:lstStyle/>
          <a:p>
            <a:r>
              <a:rPr lang="fr-FR" dirty="0">
                <a:solidFill>
                  <a:schemeClr val="bg1"/>
                </a:solidFill>
              </a:rPr>
              <a:t>Classifications des DM (règlement européen)</a:t>
            </a:r>
            <a:br>
              <a:rPr lang="fr-FR" dirty="0">
                <a:solidFill>
                  <a:schemeClr val="bg1"/>
                </a:solidFill>
              </a:rPr>
            </a:br>
            <a:r>
              <a:rPr lang="fr-FR" dirty="0">
                <a:solidFill>
                  <a:schemeClr val="bg1"/>
                </a:solidFill>
              </a:rPr>
              <a:t>Eléments pris en compte</a:t>
            </a:r>
          </a:p>
        </p:txBody>
      </p:sp>
      <p:sp>
        <p:nvSpPr>
          <p:cNvPr id="3" name="Espace réservé du contenu 2"/>
          <p:cNvSpPr>
            <a:spLocks noGrp="1"/>
          </p:cNvSpPr>
          <p:nvPr>
            <p:ph idx="1"/>
          </p:nvPr>
        </p:nvSpPr>
        <p:spPr>
          <a:xfrm>
            <a:off x="838200" y="1825625"/>
            <a:ext cx="10515600" cy="4351338"/>
          </a:xfrm>
        </p:spPr>
        <p:txBody>
          <a:bodyPr>
            <a:normAutofit/>
          </a:bodyPr>
          <a:lstStyle/>
          <a:p>
            <a:pPr marL="514350" indent="-514350">
              <a:buFont typeface="+mj-lt"/>
              <a:buAutoNum type="arabicPeriod"/>
            </a:pPr>
            <a:r>
              <a:rPr lang="fr-FR" b="1" dirty="0"/>
              <a:t>Durée d’utilisation du DM : </a:t>
            </a:r>
          </a:p>
          <a:p>
            <a:pPr marL="457200" lvl="1" indent="0">
              <a:buNone/>
            </a:pPr>
            <a:r>
              <a:rPr lang="fr-FR" b="1" dirty="0"/>
              <a:t>Temporaire (&lt;60 min)</a:t>
            </a:r>
          </a:p>
          <a:p>
            <a:pPr marL="457200" lvl="1" indent="0">
              <a:buNone/>
            </a:pPr>
            <a:r>
              <a:rPr lang="fr-FR" b="1" dirty="0"/>
              <a:t>Court (&lt; 30j) ou long terme (&gt; 30j) </a:t>
            </a:r>
          </a:p>
          <a:p>
            <a:pPr marL="514350" indent="-514350">
              <a:buFont typeface="+mj-lt"/>
              <a:buAutoNum type="arabicPeriod"/>
            </a:pPr>
            <a:r>
              <a:rPr lang="fr-FR" b="1" dirty="0" err="1"/>
              <a:t>Invasivité</a:t>
            </a:r>
            <a:endParaRPr lang="fr-FR" b="1" dirty="0"/>
          </a:p>
          <a:p>
            <a:pPr marL="457200" lvl="1" indent="0">
              <a:buNone/>
            </a:pPr>
            <a:r>
              <a:rPr lang="fr-FR" b="1" dirty="0"/>
              <a:t>Non invasif : </a:t>
            </a:r>
            <a:r>
              <a:rPr lang="fr-FR" sz="1500" b="1" dirty="0"/>
              <a:t>respirateurs, lits d’hôpitaux, fauteuils roulants, bassins, garrots, plateau de soins…</a:t>
            </a:r>
          </a:p>
          <a:p>
            <a:pPr marL="457200" lvl="1" indent="0">
              <a:buNone/>
            </a:pPr>
            <a:r>
              <a:rPr lang="fr-FR" b="1" dirty="0"/>
              <a:t>Invasif : </a:t>
            </a:r>
            <a:r>
              <a:rPr lang="fr-FR" sz="1500" b="1" dirty="0"/>
              <a:t>de type chirurgical (temporaire et court terme) et chirurgical long terme </a:t>
            </a:r>
          </a:p>
          <a:p>
            <a:pPr marL="514350" indent="-514350">
              <a:buFont typeface="+mj-lt"/>
              <a:buAutoNum type="arabicPeriod"/>
            </a:pPr>
            <a:r>
              <a:rPr lang="fr-FR" b="1" dirty="0"/>
              <a:t>Actif : dépendant d’une source d’énergie</a:t>
            </a:r>
          </a:p>
          <a:p>
            <a:pPr marL="514350" indent="-514350">
              <a:buFont typeface="+mj-lt"/>
              <a:buAutoNum type="arabicPeriod"/>
            </a:pPr>
            <a:r>
              <a:rPr lang="fr-FR" b="1" dirty="0"/>
              <a:t>Partie du corps en contact avec le DM </a:t>
            </a:r>
          </a:p>
        </p:txBody>
      </p:sp>
      <p:sp>
        <p:nvSpPr>
          <p:cNvPr id="4" name="ZoneTexte 3">
            <a:extLst>
              <a:ext uri="{FF2B5EF4-FFF2-40B4-BE49-F238E27FC236}">
                <a16:creationId xmlns:a16="http://schemas.microsoft.com/office/drawing/2014/main" xmlns="" id="{7380EDD7-5227-46F3-808D-D816A20768EB}"/>
              </a:ext>
            </a:extLst>
          </p:cNvPr>
          <p:cNvSpPr txBox="1"/>
          <p:nvPr/>
        </p:nvSpPr>
        <p:spPr>
          <a:xfrm>
            <a:off x="442762" y="6240162"/>
            <a:ext cx="3143553" cy="369332"/>
          </a:xfrm>
          <a:prstGeom prst="rect">
            <a:avLst/>
          </a:prstGeom>
          <a:noFill/>
        </p:spPr>
        <p:txBody>
          <a:bodyPr wrap="none" rtlCol="0">
            <a:spAutoFit/>
          </a:bodyPr>
          <a:lstStyle/>
          <a:p>
            <a:r>
              <a:rPr lang="fr-FR" dirty="0"/>
              <a:t>Liste des DM publiée par ANSM</a:t>
            </a:r>
          </a:p>
        </p:txBody>
      </p:sp>
    </p:spTree>
    <p:extLst>
      <p:ext uri="{BB962C8B-B14F-4D97-AF65-F5344CB8AC3E}">
        <p14:creationId xmlns:p14="http://schemas.microsoft.com/office/powerpoint/2010/main" xmlns="" val="87232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076" y="571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 Pansement</a:t>
            </a:r>
          </a:p>
        </p:txBody>
      </p:sp>
      <p:sp>
        <p:nvSpPr>
          <p:cNvPr id="3" name="Espace réservé du contenu 2"/>
          <p:cNvSpPr>
            <a:spLocks noGrp="1"/>
          </p:cNvSpPr>
          <p:nvPr>
            <p:ph idx="1"/>
          </p:nvPr>
        </p:nvSpPr>
        <p:spPr>
          <a:xfrm>
            <a:off x="0" y="1282699"/>
            <a:ext cx="11858624" cy="5394326"/>
          </a:xfrm>
        </p:spPr>
        <p:txBody>
          <a:bodyPr>
            <a:normAutofit lnSpcReduction="10000"/>
          </a:bodyPr>
          <a:lstStyle/>
          <a:p>
            <a:r>
              <a:rPr lang="fr-FR" dirty="0"/>
              <a:t>Utiliser un pansement stérile </a:t>
            </a:r>
          </a:p>
          <a:p>
            <a:pPr marL="457200" lvl="1" indent="0">
              <a:buNone/>
            </a:pPr>
            <a:r>
              <a:rPr lang="fr-FR" dirty="0"/>
              <a:t>(pansement transparent semi-perméable ou pansement avec une compresse stérile).  </a:t>
            </a:r>
          </a:p>
          <a:p>
            <a:r>
              <a:rPr lang="fr-FR" dirty="0"/>
              <a:t>Pansement reste en place pendant toute la durée de la voie veineuse, sauf si  souillé ou non hermétique.</a:t>
            </a:r>
          </a:p>
          <a:p>
            <a:r>
              <a:rPr lang="fr-FR" dirty="0"/>
              <a:t>Utilisation</a:t>
            </a:r>
          </a:p>
          <a:p>
            <a:pPr lvl="1"/>
            <a:r>
              <a:rPr lang="fr-FR" dirty="0"/>
              <a:t>Retrait  voie veineuse si inutile ou signes d’inflammation au site d’insertion</a:t>
            </a:r>
          </a:p>
          <a:p>
            <a:pPr lvl="1"/>
            <a:r>
              <a:rPr lang="fr-FR" dirty="0"/>
              <a:t>En postopératoire, si VVP reste indiquée</a:t>
            </a:r>
            <a:r>
              <a:rPr lang="fr-FR" b="1" u="sng" dirty="0"/>
              <a:t>, le cathéter doit être changé/72-96 heures.</a:t>
            </a:r>
          </a:p>
          <a:p>
            <a:pPr lvl="1"/>
            <a:r>
              <a:rPr lang="fr-FR" dirty="0"/>
              <a:t>Administration des médicaments : réalisée par opérateur ayant les mains décontaminées (SHA). </a:t>
            </a:r>
          </a:p>
          <a:p>
            <a:pPr lvl="1"/>
            <a:r>
              <a:rPr lang="fr-FR" dirty="0"/>
              <a:t>Privilégier les systèmes de robinets à 3 voies (notamment pour la protection du personnel) – Valves bi-</a:t>
            </a:r>
            <a:r>
              <a:rPr lang="fr-FR" dirty="0" err="1"/>
              <a:t>directionelles</a:t>
            </a:r>
            <a:r>
              <a:rPr lang="fr-FR" dirty="0"/>
              <a:t>?</a:t>
            </a:r>
          </a:p>
          <a:p>
            <a:pPr lvl="1"/>
            <a:r>
              <a:rPr lang="fr-FR" dirty="0"/>
              <a:t>Désinfecter site d’injection avec un antiseptique avant chaque usage, puis reboucher avec un bouchon stérile. Rinçage pulsé</a:t>
            </a:r>
          </a:p>
          <a:p>
            <a:pPr lvl="1"/>
            <a:r>
              <a:rPr lang="fr-FR" b="1" u="sng" dirty="0"/>
              <a:t>Injection directe dans une tubulure est déconseillée </a:t>
            </a:r>
            <a:r>
              <a:rPr lang="fr-FR" dirty="0"/>
              <a:t>à la fois sur le plan de l’hygiène et sur celui du risque de piqûre.</a:t>
            </a:r>
          </a:p>
        </p:txBody>
      </p:sp>
      <p:pic>
        <p:nvPicPr>
          <p:cNvPr id="4" name="Image 3"/>
          <p:cNvPicPr>
            <a:picLocks noChangeAspect="1"/>
          </p:cNvPicPr>
          <p:nvPr/>
        </p:nvPicPr>
        <p:blipFill>
          <a:blip r:embed="rId3" cstate="print"/>
          <a:stretch>
            <a:fillRect/>
          </a:stretch>
        </p:blipFill>
        <p:spPr>
          <a:xfrm>
            <a:off x="10639470" y="206373"/>
            <a:ext cx="1419225" cy="1419225"/>
          </a:xfrm>
          <a:prstGeom prst="rect">
            <a:avLst/>
          </a:prstGeom>
        </p:spPr>
      </p:pic>
      <p:sp>
        <p:nvSpPr>
          <p:cNvPr id="5" name="ZoneTexte 4"/>
          <p:cNvSpPr txBox="1"/>
          <p:nvPr/>
        </p:nvSpPr>
        <p:spPr>
          <a:xfrm>
            <a:off x="9022270" y="6307693"/>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40487344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9076" y="57150"/>
            <a:ext cx="9953624" cy="1225549"/>
          </a:xfrm>
          <a:solidFill>
            <a:schemeClr val="tx1"/>
          </a:solidFill>
        </p:spPr>
        <p:txBody>
          <a:bodyPr>
            <a:normAutofit/>
          </a:bodyPr>
          <a:lstStyle/>
          <a:p>
            <a:pPr algn="ctr"/>
            <a:r>
              <a:rPr lang="fr-FR" dirty="0">
                <a:solidFill>
                  <a:schemeClr val="bg1"/>
                </a:solidFill>
              </a:rPr>
              <a:t>Gestion du Risque Infectieux en Anesthésie </a:t>
            </a:r>
            <a:r>
              <a:rPr lang="fr-FR" sz="2800" dirty="0">
                <a:solidFill>
                  <a:schemeClr val="bg1"/>
                </a:solidFill>
              </a:rPr>
              <a:t>Voies veineuses périphériques Utilisation</a:t>
            </a:r>
          </a:p>
        </p:txBody>
      </p:sp>
      <p:sp>
        <p:nvSpPr>
          <p:cNvPr id="3" name="Espace réservé du contenu 2"/>
          <p:cNvSpPr>
            <a:spLocks noGrp="1"/>
          </p:cNvSpPr>
          <p:nvPr>
            <p:ph idx="1"/>
          </p:nvPr>
        </p:nvSpPr>
        <p:spPr>
          <a:xfrm>
            <a:off x="0" y="1605014"/>
            <a:ext cx="11858624" cy="4561053"/>
          </a:xfrm>
        </p:spPr>
        <p:txBody>
          <a:bodyPr>
            <a:normAutofit fontScale="92500"/>
          </a:bodyPr>
          <a:lstStyle/>
          <a:p>
            <a:pPr lvl="1">
              <a:lnSpc>
                <a:spcPct val="150000"/>
              </a:lnSpc>
            </a:pPr>
            <a:r>
              <a:rPr lang="fr-FR" dirty="0"/>
              <a:t>Retrait  voie veineuse si inutile ou signes d’inflammation au site d’insertion</a:t>
            </a:r>
          </a:p>
          <a:p>
            <a:pPr lvl="1">
              <a:lnSpc>
                <a:spcPct val="150000"/>
              </a:lnSpc>
            </a:pPr>
            <a:r>
              <a:rPr lang="fr-FR" dirty="0"/>
              <a:t>En postopératoire, si VVP reste indiquée</a:t>
            </a:r>
            <a:r>
              <a:rPr lang="fr-FR" b="1" u="sng" dirty="0"/>
              <a:t>, le cathéter doit être changé/72-96 heures.</a:t>
            </a:r>
          </a:p>
          <a:p>
            <a:pPr lvl="1">
              <a:lnSpc>
                <a:spcPct val="150000"/>
              </a:lnSpc>
            </a:pPr>
            <a:r>
              <a:rPr lang="fr-FR" dirty="0"/>
              <a:t>Administration des médicaments : réalisée par opérateur ayant les mains décontaminées (SHA). </a:t>
            </a:r>
          </a:p>
          <a:p>
            <a:pPr lvl="1">
              <a:lnSpc>
                <a:spcPct val="150000"/>
              </a:lnSpc>
            </a:pPr>
            <a:r>
              <a:rPr lang="fr-FR" dirty="0"/>
              <a:t>Privilégier les systèmes de robinets à 3 voies (notamment pour la protection du personnel) – Valves bi-</a:t>
            </a:r>
            <a:r>
              <a:rPr lang="fr-FR" dirty="0" err="1"/>
              <a:t>directionelles</a:t>
            </a:r>
            <a:r>
              <a:rPr lang="fr-FR" dirty="0"/>
              <a:t>?</a:t>
            </a:r>
          </a:p>
          <a:p>
            <a:pPr lvl="1">
              <a:lnSpc>
                <a:spcPct val="150000"/>
              </a:lnSpc>
            </a:pPr>
            <a:r>
              <a:rPr lang="fr-FR" b="1" dirty="0"/>
              <a:t>Désinfecter site d’injection avec un antiseptique </a:t>
            </a:r>
            <a:r>
              <a:rPr lang="fr-FR" dirty="0"/>
              <a:t>avant chaque usage, puis reboucher avec un bouchon stérile. Rinçage pulsé</a:t>
            </a:r>
          </a:p>
          <a:p>
            <a:pPr lvl="1">
              <a:lnSpc>
                <a:spcPct val="150000"/>
              </a:lnSpc>
            </a:pPr>
            <a:r>
              <a:rPr lang="fr-FR" b="1" u="sng" dirty="0"/>
              <a:t>PAS d’ Injection directe dans une tubulure (</a:t>
            </a:r>
            <a:r>
              <a:rPr lang="fr-FR" dirty="0"/>
              <a:t>hygiène + risque de piqûre).</a:t>
            </a:r>
          </a:p>
        </p:txBody>
      </p:sp>
      <p:pic>
        <p:nvPicPr>
          <p:cNvPr id="4" name="Image 3"/>
          <p:cNvPicPr>
            <a:picLocks noChangeAspect="1"/>
          </p:cNvPicPr>
          <p:nvPr/>
        </p:nvPicPr>
        <p:blipFill>
          <a:blip r:embed="rId3" cstate="print"/>
          <a:stretch>
            <a:fillRect/>
          </a:stretch>
        </p:blipFill>
        <p:spPr>
          <a:xfrm>
            <a:off x="10639470" y="206373"/>
            <a:ext cx="1419225" cy="1419225"/>
          </a:xfrm>
          <a:prstGeom prst="rect">
            <a:avLst/>
          </a:prstGeom>
        </p:spPr>
      </p:pic>
      <p:sp>
        <p:nvSpPr>
          <p:cNvPr id="5" name="ZoneTexte 4"/>
          <p:cNvSpPr txBox="1"/>
          <p:nvPr/>
        </p:nvSpPr>
        <p:spPr>
          <a:xfrm>
            <a:off x="9022270" y="6307693"/>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21598880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96A787D-8E53-8C0A-A1E7-F2F02A508B76}"/>
              </a:ext>
            </a:extLst>
          </p:cNvPr>
          <p:cNvSpPr>
            <a:spLocks noGrp="1"/>
          </p:cNvSpPr>
          <p:nvPr>
            <p:ph type="title"/>
          </p:nvPr>
        </p:nvSpPr>
        <p:spPr>
          <a:xfrm>
            <a:off x="3928698" y="504611"/>
            <a:ext cx="3966275" cy="890238"/>
          </a:xfrm>
          <a:solidFill>
            <a:schemeClr val="tx1"/>
          </a:solidFill>
        </p:spPr>
        <p:txBody>
          <a:bodyPr>
            <a:normAutofit fontScale="90000"/>
          </a:bodyPr>
          <a:lstStyle/>
          <a:p>
            <a:r>
              <a:rPr lang="fr-FR" sz="3600" dirty="0">
                <a:solidFill>
                  <a:schemeClr val="bg1"/>
                </a:solidFill>
              </a:rPr>
              <a:t>Recos VVP SF2H - 2019</a:t>
            </a:r>
          </a:p>
        </p:txBody>
      </p:sp>
      <p:sp>
        <p:nvSpPr>
          <p:cNvPr id="10" name="ZoneTexte 9">
            <a:extLst>
              <a:ext uri="{FF2B5EF4-FFF2-40B4-BE49-F238E27FC236}">
                <a16:creationId xmlns:a16="http://schemas.microsoft.com/office/drawing/2014/main" xmlns="" id="{E9174577-0BF1-AAAF-C398-B7495695A5D3}"/>
              </a:ext>
            </a:extLst>
          </p:cNvPr>
          <p:cNvSpPr txBox="1"/>
          <p:nvPr/>
        </p:nvSpPr>
        <p:spPr>
          <a:xfrm>
            <a:off x="1487838" y="1678334"/>
            <a:ext cx="11406753" cy="4893647"/>
          </a:xfrm>
          <a:prstGeom prst="rect">
            <a:avLst/>
          </a:prstGeom>
          <a:noFill/>
        </p:spPr>
        <p:txBody>
          <a:bodyPr wrap="square" rtlCol="0">
            <a:spAutoFit/>
          </a:bodyPr>
          <a:lstStyle/>
          <a:p>
            <a:r>
              <a:rPr lang="fr-FR" sz="2400" dirty="0"/>
              <a:t>R1 : Habillage</a:t>
            </a:r>
          </a:p>
          <a:p>
            <a:endParaRPr lang="fr-FR" sz="2400" dirty="0"/>
          </a:p>
          <a:p>
            <a:r>
              <a:rPr lang="fr-FR" sz="2400" dirty="0"/>
              <a:t>R2 : Coiffe</a:t>
            </a:r>
          </a:p>
          <a:p>
            <a:endParaRPr lang="fr-FR" sz="2400" dirty="0"/>
          </a:p>
          <a:p>
            <a:r>
              <a:rPr lang="fr-FR" sz="2400" dirty="0"/>
              <a:t>R3 : Lavage des mains SHA</a:t>
            </a:r>
          </a:p>
          <a:p>
            <a:endParaRPr lang="fr-FR" sz="2400" dirty="0"/>
          </a:p>
          <a:p>
            <a:r>
              <a:rPr lang="fr-FR" sz="2400" dirty="0"/>
              <a:t>R4 : Gants (AES)</a:t>
            </a:r>
          </a:p>
          <a:p>
            <a:endParaRPr lang="fr-FR" sz="2400" dirty="0"/>
          </a:p>
          <a:p>
            <a:r>
              <a:rPr lang="fr-FR" sz="2400" dirty="0"/>
              <a:t>R5 : Gants stériles si palpation nécessaire ou échoguidage (gaine stérile)</a:t>
            </a:r>
          </a:p>
          <a:p>
            <a:endParaRPr lang="fr-FR" sz="2400" dirty="0"/>
          </a:p>
          <a:p>
            <a:endParaRPr lang="fr-FR" sz="2400" dirty="0"/>
          </a:p>
          <a:p>
            <a:endParaRPr lang="fr-FR" sz="2400" dirty="0"/>
          </a:p>
          <a:p>
            <a:endParaRPr lang="fr-FR" sz="2400" dirty="0"/>
          </a:p>
        </p:txBody>
      </p:sp>
      <p:pic>
        <p:nvPicPr>
          <p:cNvPr id="11" name="Image 10">
            <a:extLst>
              <a:ext uri="{FF2B5EF4-FFF2-40B4-BE49-F238E27FC236}">
                <a16:creationId xmlns:a16="http://schemas.microsoft.com/office/drawing/2014/main" xmlns="" id="{9E63C12E-D4E9-7612-7695-2EE0DCF8DC38}"/>
              </a:ext>
            </a:extLst>
          </p:cNvPr>
          <p:cNvPicPr>
            <a:picLocks noChangeAspect="1"/>
          </p:cNvPicPr>
          <p:nvPr/>
        </p:nvPicPr>
        <p:blipFill>
          <a:blip r:embed="rId2" cstate="print"/>
          <a:stretch>
            <a:fillRect/>
          </a:stretch>
        </p:blipFill>
        <p:spPr>
          <a:xfrm>
            <a:off x="9069093" y="5390881"/>
            <a:ext cx="2286000" cy="1181100"/>
          </a:xfrm>
          <a:prstGeom prst="rect">
            <a:avLst/>
          </a:prstGeom>
        </p:spPr>
      </p:pic>
    </p:spTree>
    <p:extLst>
      <p:ext uri="{BB962C8B-B14F-4D97-AF65-F5344CB8AC3E}">
        <p14:creationId xmlns:p14="http://schemas.microsoft.com/office/powerpoint/2010/main" xmlns="" val="8115737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xmlns="" id="{6727BA6A-BBC6-4F06-C6CF-55ECD437492A}"/>
              </a:ext>
            </a:extLst>
          </p:cNvPr>
          <p:cNvSpPr txBox="1">
            <a:spLocks/>
          </p:cNvSpPr>
          <p:nvPr/>
        </p:nvSpPr>
        <p:spPr>
          <a:xfrm>
            <a:off x="2372470" y="473614"/>
            <a:ext cx="8305861" cy="890238"/>
          </a:xfrm>
          <a:prstGeom prst="rect">
            <a:avLst/>
          </a:prstGeom>
          <a:solidFill>
            <a:schemeClr val="tx1"/>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dirty="0">
                <a:solidFill>
                  <a:schemeClr val="bg1"/>
                </a:solidFill>
              </a:rPr>
              <a:t>Recos SF2H – Antisepsie cutanée pour VVP 2019</a:t>
            </a:r>
          </a:p>
        </p:txBody>
      </p:sp>
      <p:sp>
        <p:nvSpPr>
          <p:cNvPr id="9" name="ZoneTexte 8">
            <a:extLst>
              <a:ext uri="{FF2B5EF4-FFF2-40B4-BE49-F238E27FC236}">
                <a16:creationId xmlns:a16="http://schemas.microsoft.com/office/drawing/2014/main" xmlns="" id="{3200D9F7-6DE4-5F4B-0F0A-E51592BCA378}"/>
              </a:ext>
            </a:extLst>
          </p:cNvPr>
          <p:cNvSpPr txBox="1"/>
          <p:nvPr/>
        </p:nvSpPr>
        <p:spPr>
          <a:xfrm>
            <a:off x="619931" y="1766807"/>
            <a:ext cx="11406753" cy="4893647"/>
          </a:xfrm>
          <a:prstGeom prst="rect">
            <a:avLst/>
          </a:prstGeom>
          <a:noFill/>
        </p:spPr>
        <p:txBody>
          <a:bodyPr wrap="square" rtlCol="0">
            <a:spAutoFit/>
          </a:bodyPr>
          <a:lstStyle/>
          <a:p>
            <a:r>
              <a:rPr lang="fr-FR" sz="2400" dirty="0"/>
              <a:t>R6 : Pas de dépilation – Si indispensable (tonte)</a:t>
            </a:r>
          </a:p>
          <a:p>
            <a:endParaRPr lang="fr-FR" sz="2400" dirty="0"/>
          </a:p>
          <a:p>
            <a:r>
              <a:rPr lang="fr-FR" sz="2400" dirty="0"/>
              <a:t>R7 : nettoyage au savon doux si souillures visibles (Pb des peaux grasses ou humides)</a:t>
            </a:r>
          </a:p>
          <a:p>
            <a:endParaRPr lang="fr-FR" sz="2400" dirty="0"/>
          </a:p>
          <a:p>
            <a:r>
              <a:rPr lang="fr-FR" sz="2400" dirty="0"/>
              <a:t>R8 : Respecter les règles d’utilisation des antiseptiques (fabricant) – Séchage</a:t>
            </a:r>
          </a:p>
          <a:p>
            <a:endParaRPr lang="fr-FR" sz="2400" dirty="0"/>
          </a:p>
          <a:p>
            <a:r>
              <a:rPr lang="fr-FR" sz="2400" dirty="0"/>
              <a:t>R9 : Solution antiseptique avec alcool</a:t>
            </a:r>
          </a:p>
          <a:p>
            <a:r>
              <a:rPr lang="fr-FR" sz="2400" dirty="0"/>
              <a:t>	Alcool 70%</a:t>
            </a:r>
          </a:p>
          <a:p>
            <a:r>
              <a:rPr lang="fr-FR" sz="2400" dirty="0"/>
              <a:t>	Chlorhexidine ou povidone iodée pour la VVP ?</a:t>
            </a:r>
          </a:p>
          <a:p>
            <a:r>
              <a:rPr lang="fr-FR" sz="2400" dirty="0"/>
              <a:t>	</a:t>
            </a:r>
            <a:r>
              <a:rPr lang="fr-FR" sz="2400" dirty="0" err="1"/>
              <a:t>Chlorexidine</a:t>
            </a:r>
            <a:r>
              <a:rPr lang="fr-FR" sz="2400" dirty="0"/>
              <a:t>  alcoolique 0,5 ou 2 % pour VVP ?</a:t>
            </a:r>
          </a:p>
          <a:p>
            <a:endParaRPr lang="fr-FR" sz="2400" dirty="0"/>
          </a:p>
          <a:p>
            <a:endParaRPr lang="fr-FR" sz="2400" dirty="0"/>
          </a:p>
          <a:p>
            <a:endParaRPr lang="fr-FR" sz="2400" dirty="0"/>
          </a:p>
        </p:txBody>
      </p:sp>
      <p:pic>
        <p:nvPicPr>
          <p:cNvPr id="11" name="Image 10">
            <a:extLst>
              <a:ext uri="{FF2B5EF4-FFF2-40B4-BE49-F238E27FC236}">
                <a16:creationId xmlns:a16="http://schemas.microsoft.com/office/drawing/2014/main" xmlns="" id="{0E78A5F5-B414-CE97-6CF1-60A2F18B8A5D}"/>
              </a:ext>
            </a:extLst>
          </p:cNvPr>
          <p:cNvPicPr>
            <a:picLocks noChangeAspect="1"/>
          </p:cNvPicPr>
          <p:nvPr/>
        </p:nvPicPr>
        <p:blipFill>
          <a:blip r:embed="rId2" cstate="print"/>
          <a:stretch>
            <a:fillRect/>
          </a:stretch>
        </p:blipFill>
        <p:spPr>
          <a:xfrm>
            <a:off x="9286069" y="5377212"/>
            <a:ext cx="2286000" cy="1181100"/>
          </a:xfrm>
          <a:prstGeom prst="rect">
            <a:avLst/>
          </a:prstGeom>
        </p:spPr>
      </p:pic>
    </p:spTree>
    <p:extLst>
      <p:ext uri="{BB962C8B-B14F-4D97-AF65-F5344CB8AC3E}">
        <p14:creationId xmlns:p14="http://schemas.microsoft.com/office/powerpoint/2010/main" xmlns="" val="26584113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8DE4219-1994-F225-9C08-883F91D976AC}"/>
              </a:ext>
            </a:extLst>
          </p:cNvPr>
          <p:cNvSpPr>
            <a:spLocks noGrp="1"/>
          </p:cNvSpPr>
          <p:nvPr>
            <p:ph type="title"/>
          </p:nvPr>
        </p:nvSpPr>
        <p:spPr>
          <a:xfrm>
            <a:off x="2105832" y="318630"/>
            <a:ext cx="7980336" cy="874739"/>
          </a:xfrm>
          <a:solidFill>
            <a:schemeClr val="tx1"/>
          </a:solidFill>
        </p:spPr>
        <p:txBody>
          <a:bodyPr/>
          <a:lstStyle/>
          <a:p>
            <a:r>
              <a:rPr lang="fr-FR" dirty="0">
                <a:solidFill>
                  <a:schemeClr val="bg1"/>
                </a:solidFill>
              </a:rPr>
              <a:t>Prevention des infections sur VVP</a:t>
            </a:r>
          </a:p>
        </p:txBody>
      </p:sp>
      <p:pic>
        <p:nvPicPr>
          <p:cNvPr id="7" name="Image 6">
            <a:extLst>
              <a:ext uri="{FF2B5EF4-FFF2-40B4-BE49-F238E27FC236}">
                <a16:creationId xmlns:a16="http://schemas.microsoft.com/office/drawing/2014/main" xmlns="" id="{8CCC2E7D-2F2D-7A80-9E4B-CBF3964BF1D7}"/>
              </a:ext>
            </a:extLst>
          </p:cNvPr>
          <p:cNvPicPr>
            <a:picLocks noChangeAspect="1"/>
          </p:cNvPicPr>
          <p:nvPr/>
        </p:nvPicPr>
        <p:blipFill>
          <a:blip r:embed="rId2" cstate="print"/>
          <a:srcRect t="9020"/>
          <a:stretch/>
        </p:blipFill>
        <p:spPr>
          <a:xfrm>
            <a:off x="170481" y="1389274"/>
            <a:ext cx="12021519" cy="4584858"/>
          </a:xfrm>
          <a:prstGeom prst="rect">
            <a:avLst/>
          </a:prstGeom>
        </p:spPr>
      </p:pic>
      <p:sp>
        <p:nvSpPr>
          <p:cNvPr id="8" name="ZoneTexte 7">
            <a:extLst>
              <a:ext uri="{FF2B5EF4-FFF2-40B4-BE49-F238E27FC236}">
                <a16:creationId xmlns:a16="http://schemas.microsoft.com/office/drawing/2014/main" xmlns="" id="{02FF9016-4134-A635-C7F1-82E5BD73B344}"/>
              </a:ext>
            </a:extLst>
          </p:cNvPr>
          <p:cNvSpPr txBox="1"/>
          <p:nvPr/>
        </p:nvSpPr>
        <p:spPr>
          <a:xfrm>
            <a:off x="10086168" y="6170038"/>
            <a:ext cx="1321196" cy="369332"/>
          </a:xfrm>
          <a:prstGeom prst="rect">
            <a:avLst/>
          </a:prstGeom>
          <a:solidFill>
            <a:srgbClr val="580000"/>
          </a:solidFill>
        </p:spPr>
        <p:txBody>
          <a:bodyPr wrap="none" rtlCol="0">
            <a:spAutoFit/>
          </a:bodyPr>
          <a:lstStyle/>
          <a:p>
            <a:r>
              <a:rPr lang="fr-FR" dirty="0">
                <a:solidFill>
                  <a:schemeClr val="bg1"/>
                </a:solidFill>
              </a:rPr>
              <a:t>SPIADI 2024</a:t>
            </a:r>
          </a:p>
        </p:txBody>
      </p:sp>
    </p:spTree>
    <p:extLst>
      <p:ext uri="{BB962C8B-B14F-4D97-AF65-F5344CB8AC3E}">
        <p14:creationId xmlns:p14="http://schemas.microsoft.com/office/powerpoint/2010/main" xmlns="" val="5944125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VVP</a:t>
            </a:r>
          </a:p>
        </p:txBody>
      </p:sp>
      <p:pic>
        <p:nvPicPr>
          <p:cNvPr id="4" name="Image 3">
            <a:extLst>
              <a:ext uri="{FF2B5EF4-FFF2-40B4-BE49-F238E27FC236}">
                <a16:creationId xmlns:a16="http://schemas.microsoft.com/office/drawing/2014/main" xmlns="" id="{B3CB8412-AD85-4813-99D1-AB9C962CB28B}"/>
              </a:ext>
            </a:extLst>
          </p:cNvPr>
          <p:cNvPicPr>
            <a:picLocks noChangeAspect="1"/>
          </p:cNvPicPr>
          <p:nvPr/>
        </p:nvPicPr>
        <p:blipFill>
          <a:blip r:embed="rId2" cstate="print"/>
          <a:stretch>
            <a:fillRect/>
          </a:stretch>
        </p:blipFill>
        <p:spPr>
          <a:xfrm>
            <a:off x="838200" y="1822124"/>
            <a:ext cx="10515600" cy="4574447"/>
          </a:xfrm>
          <a:prstGeom prst="rect">
            <a:avLst/>
          </a:prstGeom>
        </p:spPr>
      </p:pic>
    </p:spTree>
    <p:extLst>
      <p:ext uri="{BB962C8B-B14F-4D97-AF65-F5344CB8AC3E}">
        <p14:creationId xmlns:p14="http://schemas.microsoft.com/office/powerpoint/2010/main" xmlns="" val="37647102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Injection IV</a:t>
            </a:r>
          </a:p>
        </p:txBody>
      </p:sp>
      <p:pic>
        <p:nvPicPr>
          <p:cNvPr id="4" name="Image 3">
            <a:extLst>
              <a:ext uri="{FF2B5EF4-FFF2-40B4-BE49-F238E27FC236}">
                <a16:creationId xmlns:a16="http://schemas.microsoft.com/office/drawing/2014/main" xmlns="" id="{9757E7A4-90C4-4270-9A5D-D2B220D169CA}"/>
              </a:ext>
            </a:extLst>
          </p:cNvPr>
          <p:cNvPicPr>
            <a:picLocks noChangeAspect="1"/>
          </p:cNvPicPr>
          <p:nvPr/>
        </p:nvPicPr>
        <p:blipFill>
          <a:blip r:embed="rId2" cstate="print"/>
          <a:stretch>
            <a:fillRect/>
          </a:stretch>
        </p:blipFill>
        <p:spPr>
          <a:xfrm>
            <a:off x="1371600" y="1911095"/>
            <a:ext cx="8681268" cy="4581780"/>
          </a:xfrm>
          <a:prstGeom prst="rect">
            <a:avLst/>
          </a:prstGeom>
        </p:spPr>
      </p:pic>
    </p:spTree>
    <p:extLst>
      <p:ext uri="{BB962C8B-B14F-4D97-AF65-F5344CB8AC3E}">
        <p14:creationId xmlns:p14="http://schemas.microsoft.com/office/powerpoint/2010/main" xmlns="" val="25205084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3731" y="86052"/>
            <a:ext cx="9574820" cy="1076325"/>
          </a:xfrm>
          <a:solidFill>
            <a:schemeClr val="tx1"/>
          </a:solidFill>
        </p:spPr>
        <p:txBody>
          <a:bodyPr>
            <a:normAutofit fontScale="90000"/>
          </a:bodyPr>
          <a:lstStyle/>
          <a:p>
            <a:pPr algn="ctr"/>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pic>
        <p:nvPicPr>
          <p:cNvPr id="4" name="Image 3"/>
          <p:cNvPicPr>
            <a:picLocks noChangeAspect="1"/>
          </p:cNvPicPr>
          <p:nvPr/>
        </p:nvPicPr>
        <p:blipFill>
          <a:blip r:embed="rId2" cstate="print"/>
          <a:stretch>
            <a:fillRect/>
          </a:stretch>
        </p:blipFill>
        <p:spPr>
          <a:xfrm>
            <a:off x="0" y="3591252"/>
            <a:ext cx="6276974" cy="3073312"/>
          </a:xfrm>
          <a:prstGeom prst="rect">
            <a:avLst/>
          </a:prstGeom>
        </p:spPr>
      </p:pic>
      <p:pic>
        <p:nvPicPr>
          <p:cNvPr id="5" name="Image 4"/>
          <p:cNvPicPr>
            <a:picLocks noChangeAspect="1"/>
          </p:cNvPicPr>
          <p:nvPr/>
        </p:nvPicPr>
        <p:blipFill>
          <a:blip r:embed="rId3" cstate="print"/>
          <a:stretch>
            <a:fillRect/>
          </a:stretch>
        </p:blipFill>
        <p:spPr>
          <a:xfrm>
            <a:off x="9678551" y="199080"/>
            <a:ext cx="2372024" cy="1754490"/>
          </a:xfrm>
          <a:prstGeom prst="rect">
            <a:avLst/>
          </a:prstGeom>
        </p:spPr>
      </p:pic>
      <p:pic>
        <p:nvPicPr>
          <p:cNvPr id="6" name="Image 5"/>
          <p:cNvPicPr>
            <a:picLocks noChangeAspect="1"/>
          </p:cNvPicPr>
          <p:nvPr/>
        </p:nvPicPr>
        <p:blipFill>
          <a:blip r:embed="rId4" cstate="print"/>
          <a:stretch>
            <a:fillRect/>
          </a:stretch>
        </p:blipFill>
        <p:spPr>
          <a:xfrm>
            <a:off x="8602119" y="3771899"/>
            <a:ext cx="3448456" cy="2613857"/>
          </a:xfrm>
          <a:prstGeom prst="rect">
            <a:avLst/>
          </a:prstGeom>
        </p:spPr>
      </p:pic>
      <p:pic>
        <p:nvPicPr>
          <p:cNvPr id="7" name="Image 6"/>
          <p:cNvPicPr>
            <a:picLocks noChangeAspect="1"/>
          </p:cNvPicPr>
          <p:nvPr/>
        </p:nvPicPr>
        <p:blipFill>
          <a:blip r:embed="rId5" cstate="print"/>
          <a:stretch>
            <a:fillRect/>
          </a:stretch>
        </p:blipFill>
        <p:spPr>
          <a:xfrm>
            <a:off x="2583658" y="1162377"/>
            <a:ext cx="3918791" cy="2428875"/>
          </a:xfrm>
          <a:prstGeom prst="rect">
            <a:avLst/>
          </a:prstGeom>
        </p:spPr>
      </p:pic>
    </p:spTree>
    <p:extLst>
      <p:ext uri="{BB962C8B-B14F-4D97-AF65-F5344CB8AC3E}">
        <p14:creationId xmlns:p14="http://schemas.microsoft.com/office/powerpoint/2010/main" xmlns="" val="10031426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76224" y="1509712"/>
            <a:ext cx="11477625" cy="5081587"/>
          </a:xfrm>
        </p:spPr>
        <p:txBody>
          <a:bodyPr>
            <a:normAutofit/>
          </a:bodyPr>
          <a:lstStyle/>
          <a:p>
            <a:r>
              <a:rPr lang="fr-FR" dirty="0"/>
              <a:t>Technique de pose, asepsie cutanée et pansement </a:t>
            </a:r>
          </a:p>
          <a:p>
            <a:pPr lvl="1"/>
            <a:r>
              <a:rPr lang="fr-FR" dirty="0"/>
              <a:t>Utiliser des gants stériles + Tenue stérile</a:t>
            </a:r>
          </a:p>
          <a:p>
            <a:pPr lvl="1"/>
            <a:r>
              <a:rPr lang="fr-FR" dirty="0"/>
              <a:t>Pas de recommandations sur la technique et le type de cathéter (cathéter périphérique court ou technique de Seldinger).</a:t>
            </a:r>
          </a:p>
          <a:p>
            <a:pPr lvl="1"/>
            <a:r>
              <a:rPr lang="fr-FR" dirty="0"/>
              <a:t>Site d’insertion indifférent (radial)</a:t>
            </a:r>
          </a:p>
          <a:p>
            <a:pPr lvl="1"/>
            <a:r>
              <a:rPr lang="fr-FR" dirty="0"/>
              <a:t>Utiliser un set de pression à usage unique.</a:t>
            </a:r>
          </a:p>
          <a:p>
            <a:r>
              <a:rPr lang="fr-FR" dirty="0"/>
              <a:t>Utilisation</a:t>
            </a:r>
          </a:p>
          <a:p>
            <a:pPr lvl="1"/>
            <a:r>
              <a:rPr lang="fr-FR" dirty="0"/>
              <a:t>Maintenir la stérilité de tout le circuit.</a:t>
            </a:r>
          </a:p>
          <a:p>
            <a:pPr lvl="1"/>
            <a:r>
              <a:rPr lang="fr-FR" dirty="0"/>
              <a:t>Effectuer le moins possible de manipulations du système </a:t>
            </a:r>
          </a:p>
          <a:p>
            <a:pPr lvl="1"/>
            <a:r>
              <a:rPr lang="fr-FR" dirty="0"/>
              <a:t>Utiliser un système de purge fermé (purge par intra-flow &gt; seringue + robinet).</a:t>
            </a:r>
          </a:p>
          <a:p>
            <a:pPr lvl="1"/>
            <a:r>
              <a:rPr lang="fr-FR" dirty="0"/>
              <a:t>Manipuler avec asepsie le robinet de prélèvement.</a:t>
            </a:r>
          </a:p>
          <a:p>
            <a:pPr lvl="1"/>
            <a:r>
              <a:rPr lang="fr-FR" dirty="0"/>
              <a:t>Changer le set de pression et le liquide de purge toutes les 96 heures.</a:t>
            </a:r>
          </a:p>
        </p:txBody>
      </p:sp>
      <p:sp>
        <p:nvSpPr>
          <p:cNvPr id="5" name="Titre 1"/>
          <p:cNvSpPr>
            <a:spLocks noGrp="1"/>
          </p:cNvSpPr>
          <p:nvPr>
            <p:ph type="title"/>
          </p:nvPr>
        </p:nvSpPr>
        <p:spPr>
          <a:xfrm>
            <a:off x="1419226" y="228600"/>
            <a:ext cx="9574820" cy="1076325"/>
          </a:xfrm>
          <a:solidFill>
            <a:schemeClr val="tx1"/>
          </a:solidFill>
        </p:spPr>
        <p:txBody>
          <a:bodyPr>
            <a:normAutofit fontScale="90000"/>
          </a:bodyPr>
          <a:lstStyle/>
          <a:p>
            <a:pPr algn="ctr"/>
            <a:r>
              <a:rPr lang="fr-FR" dirty="0">
                <a:solidFill>
                  <a:schemeClr val="bg1"/>
                </a:solidFill>
              </a:rPr>
              <a:t>Gestion du Risque Infectieux en Anesthésie</a:t>
            </a:r>
            <a:br>
              <a:rPr lang="fr-FR" dirty="0">
                <a:solidFill>
                  <a:schemeClr val="bg1"/>
                </a:solidFill>
              </a:rPr>
            </a:br>
            <a:r>
              <a:rPr lang="fr-FR" sz="3100" dirty="0">
                <a:solidFill>
                  <a:schemeClr val="bg1"/>
                </a:solidFill>
              </a:rPr>
              <a:t>Voies Artérielles Périphériques</a:t>
            </a:r>
          </a:p>
        </p:txBody>
      </p:sp>
      <p:sp>
        <p:nvSpPr>
          <p:cNvPr id="6" name="ZoneTexte 5"/>
          <p:cNvSpPr txBox="1"/>
          <p:nvPr/>
        </p:nvSpPr>
        <p:spPr>
          <a:xfrm>
            <a:off x="8973367" y="6406633"/>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spTree>
    <p:extLst>
      <p:ext uri="{BB962C8B-B14F-4D97-AF65-F5344CB8AC3E}">
        <p14:creationId xmlns:p14="http://schemas.microsoft.com/office/powerpoint/2010/main" xmlns="" val="182515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635775A-EF06-4D39-8B69-68B8DD8169C5}"/>
              </a:ext>
            </a:extLst>
          </p:cNvPr>
          <p:cNvSpPr>
            <a:spLocks noGrp="1"/>
          </p:cNvSpPr>
          <p:nvPr>
            <p:ph type="title"/>
          </p:nvPr>
        </p:nvSpPr>
        <p:spPr>
          <a:xfrm>
            <a:off x="838200" y="365125"/>
            <a:ext cx="5685430" cy="999651"/>
          </a:xfrm>
          <a:solidFill>
            <a:schemeClr val="tx1"/>
          </a:solidFill>
        </p:spPr>
        <p:txBody>
          <a:bodyPr>
            <a:normAutofit/>
          </a:bodyPr>
          <a:lstStyle/>
          <a:p>
            <a:r>
              <a:rPr lang="fr-FR" sz="3600" dirty="0">
                <a:solidFill>
                  <a:schemeClr val="bg1"/>
                </a:solidFill>
              </a:rPr>
              <a:t>Infections et Cathéter Artériel</a:t>
            </a:r>
          </a:p>
        </p:txBody>
      </p:sp>
      <p:pic>
        <p:nvPicPr>
          <p:cNvPr id="7" name="Image 6">
            <a:extLst>
              <a:ext uri="{FF2B5EF4-FFF2-40B4-BE49-F238E27FC236}">
                <a16:creationId xmlns:a16="http://schemas.microsoft.com/office/drawing/2014/main" xmlns="" id="{41DC6567-5292-4078-B1FA-E8714B9BD38E}"/>
              </a:ext>
            </a:extLst>
          </p:cNvPr>
          <p:cNvPicPr>
            <a:picLocks noChangeAspect="1"/>
          </p:cNvPicPr>
          <p:nvPr/>
        </p:nvPicPr>
        <p:blipFill>
          <a:blip r:embed="rId3" cstate="print"/>
          <a:stretch>
            <a:fillRect/>
          </a:stretch>
        </p:blipFill>
        <p:spPr>
          <a:xfrm>
            <a:off x="0" y="1854264"/>
            <a:ext cx="12192000" cy="3986977"/>
          </a:xfrm>
          <a:prstGeom prst="rect">
            <a:avLst/>
          </a:prstGeom>
        </p:spPr>
      </p:pic>
      <p:sp>
        <p:nvSpPr>
          <p:cNvPr id="9" name="ZoneTexte 8">
            <a:extLst>
              <a:ext uri="{FF2B5EF4-FFF2-40B4-BE49-F238E27FC236}">
                <a16:creationId xmlns:a16="http://schemas.microsoft.com/office/drawing/2014/main" xmlns="" id="{AE79A291-A1EA-4B5A-98CC-D3659EDCB75A}"/>
              </a:ext>
            </a:extLst>
          </p:cNvPr>
          <p:cNvSpPr txBox="1"/>
          <p:nvPr/>
        </p:nvSpPr>
        <p:spPr>
          <a:xfrm>
            <a:off x="5653586" y="6308209"/>
            <a:ext cx="6093724" cy="369332"/>
          </a:xfrm>
          <a:prstGeom prst="rect">
            <a:avLst/>
          </a:prstGeom>
          <a:solidFill>
            <a:srgbClr val="580000"/>
          </a:solidFill>
        </p:spPr>
        <p:txBody>
          <a:bodyPr wrap="square">
            <a:spAutoFit/>
          </a:bodyPr>
          <a:lstStyle/>
          <a:p>
            <a:r>
              <a:rPr lang="fr-FR" dirty="0" err="1">
                <a:solidFill>
                  <a:schemeClr val="bg1"/>
                </a:solidFill>
              </a:rPr>
              <a:t>Lorente</a:t>
            </a:r>
            <a:r>
              <a:rPr lang="fr-FR" dirty="0">
                <a:solidFill>
                  <a:schemeClr val="bg1"/>
                </a:solidFill>
              </a:rPr>
              <a:t> L et al. Critical Care 2006, 10:R83 (doi:10.1186/cc4930)</a:t>
            </a:r>
          </a:p>
        </p:txBody>
      </p:sp>
      <p:sp>
        <p:nvSpPr>
          <p:cNvPr id="11" name="ZoneTexte 10">
            <a:extLst>
              <a:ext uri="{FF2B5EF4-FFF2-40B4-BE49-F238E27FC236}">
                <a16:creationId xmlns:a16="http://schemas.microsoft.com/office/drawing/2014/main" xmlns="" id="{DF4F4170-DE4D-49EB-A99D-98C78740C048}"/>
              </a:ext>
            </a:extLst>
          </p:cNvPr>
          <p:cNvSpPr txBox="1"/>
          <p:nvPr/>
        </p:nvSpPr>
        <p:spPr>
          <a:xfrm>
            <a:off x="191069" y="5890059"/>
            <a:ext cx="9034818" cy="369332"/>
          </a:xfrm>
          <a:prstGeom prst="rect">
            <a:avLst/>
          </a:prstGeom>
          <a:noFill/>
        </p:spPr>
        <p:txBody>
          <a:bodyPr wrap="square">
            <a:spAutoFit/>
          </a:bodyPr>
          <a:lstStyle/>
          <a:p>
            <a:r>
              <a:rPr lang="en-US" dirty="0"/>
              <a:t>catheter-related local infection (CRLI) and catheter-related bloodstream infection (CRBSI)</a:t>
            </a:r>
            <a:endParaRPr lang="fr-FR" dirty="0"/>
          </a:p>
        </p:txBody>
      </p:sp>
    </p:spTree>
    <p:extLst>
      <p:ext uri="{BB962C8B-B14F-4D97-AF65-F5344CB8AC3E}">
        <p14:creationId xmlns:p14="http://schemas.microsoft.com/office/powerpoint/2010/main" xmlns="" val="1701082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BE7DF86-7629-689B-323D-F6FE65BFFA87}"/>
              </a:ext>
            </a:extLst>
          </p:cNvPr>
          <p:cNvSpPr>
            <a:spLocks noGrp="1"/>
          </p:cNvSpPr>
          <p:nvPr>
            <p:ph type="title"/>
          </p:nvPr>
        </p:nvSpPr>
        <p:spPr>
          <a:xfrm>
            <a:off x="838200" y="139053"/>
            <a:ext cx="10515600" cy="821285"/>
          </a:xfrm>
          <a:solidFill>
            <a:schemeClr val="tx1"/>
          </a:solidFill>
        </p:spPr>
        <p:txBody>
          <a:bodyPr/>
          <a:lstStyle/>
          <a:p>
            <a:r>
              <a:rPr lang="fr-FR" dirty="0">
                <a:solidFill>
                  <a:schemeClr val="bg1"/>
                </a:solidFill>
              </a:rPr>
              <a:t>Classifications des DM – 4 classes de Risques</a:t>
            </a:r>
            <a:endParaRPr lang="fr-FR" dirty="0"/>
          </a:p>
        </p:txBody>
      </p:sp>
      <p:sp>
        <p:nvSpPr>
          <p:cNvPr id="8" name="ZoneTexte 7">
            <a:extLst>
              <a:ext uri="{FF2B5EF4-FFF2-40B4-BE49-F238E27FC236}">
                <a16:creationId xmlns:a16="http://schemas.microsoft.com/office/drawing/2014/main" xmlns="" id="{CA918C41-F517-D561-C6F2-46FE9AD97128}"/>
              </a:ext>
            </a:extLst>
          </p:cNvPr>
          <p:cNvSpPr txBox="1"/>
          <p:nvPr/>
        </p:nvSpPr>
        <p:spPr>
          <a:xfrm>
            <a:off x="78785" y="1026407"/>
            <a:ext cx="8318716" cy="646331"/>
          </a:xfrm>
          <a:prstGeom prst="rect">
            <a:avLst/>
          </a:prstGeom>
          <a:solidFill>
            <a:schemeClr val="accent2">
              <a:lumMod val="20000"/>
              <a:lumOff val="80000"/>
            </a:schemeClr>
          </a:solidFill>
        </p:spPr>
        <p:txBody>
          <a:bodyPr wrap="square" rtlCol="0" anchor="ctr" anchorCtr="1">
            <a:spAutoFit/>
          </a:bodyPr>
          <a:lstStyle/>
          <a:p>
            <a:r>
              <a:rPr lang="fr-FR" sz="3600" dirty="0"/>
              <a:t>III : Risque Potentiel Critique</a:t>
            </a:r>
          </a:p>
        </p:txBody>
      </p:sp>
      <p:sp>
        <p:nvSpPr>
          <p:cNvPr id="9" name="ZoneTexte 8">
            <a:extLst>
              <a:ext uri="{FF2B5EF4-FFF2-40B4-BE49-F238E27FC236}">
                <a16:creationId xmlns:a16="http://schemas.microsoft.com/office/drawing/2014/main" xmlns="" id="{311965B7-BB6D-DEFF-443C-8306B7DCBA4E}"/>
              </a:ext>
            </a:extLst>
          </p:cNvPr>
          <p:cNvSpPr txBox="1"/>
          <p:nvPr/>
        </p:nvSpPr>
        <p:spPr>
          <a:xfrm>
            <a:off x="76202" y="2462961"/>
            <a:ext cx="8321299" cy="646331"/>
          </a:xfrm>
          <a:prstGeom prst="rect">
            <a:avLst/>
          </a:prstGeom>
          <a:solidFill>
            <a:schemeClr val="accent4">
              <a:lumMod val="20000"/>
              <a:lumOff val="80000"/>
            </a:schemeClr>
          </a:solidFill>
        </p:spPr>
        <p:txBody>
          <a:bodyPr wrap="square" rtlCol="0" anchor="ctr" anchorCtr="1">
            <a:spAutoFit/>
          </a:bodyPr>
          <a:lstStyle/>
          <a:p>
            <a:r>
              <a:rPr lang="fr-FR" sz="3600" dirty="0" err="1"/>
              <a:t>IIb</a:t>
            </a:r>
            <a:r>
              <a:rPr lang="fr-FR" sz="3600" dirty="0"/>
              <a:t> : Risque potentiel Elevé</a:t>
            </a:r>
          </a:p>
        </p:txBody>
      </p:sp>
      <p:sp>
        <p:nvSpPr>
          <p:cNvPr id="10" name="ZoneTexte 9">
            <a:extLst>
              <a:ext uri="{FF2B5EF4-FFF2-40B4-BE49-F238E27FC236}">
                <a16:creationId xmlns:a16="http://schemas.microsoft.com/office/drawing/2014/main" xmlns="" id="{9A8893A1-CBE3-3EFD-B3CE-DB8329A3EF37}"/>
              </a:ext>
            </a:extLst>
          </p:cNvPr>
          <p:cNvSpPr txBox="1"/>
          <p:nvPr/>
        </p:nvSpPr>
        <p:spPr>
          <a:xfrm>
            <a:off x="60699" y="4047682"/>
            <a:ext cx="8323879" cy="646331"/>
          </a:xfrm>
          <a:prstGeom prst="rect">
            <a:avLst/>
          </a:prstGeom>
          <a:solidFill>
            <a:schemeClr val="accent1">
              <a:lumMod val="20000"/>
              <a:lumOff val="80000"/>
            </a:schemeClr>
          </a:solidFill>
        </p:spPr>
        <p:txBody>
          <a:bodyPr wrap="square" rtlCol="0" anchor="ctr" anchorCtr="1">
            <a:spAutoFit/>
          </a:bodyPr>
          <a:lstStyle/>
          <a:p>
            <a:r>
              <a:rPr lang="fr-FR" sz="3600" dirty="0" err="1"/>
              <a:t>IIa</a:t>
            </a:r>
            <a:r>
              <a:rPr lang="fr-FR" sz="3600" dirty="0"/>
              <a:t> : Risque Potentiel Modéré</a:t>
            </a:r>
          </a:p>
        </p:txBody>
      </p:sp>
      <p:sp>
        <p:nvSpPr>
          <p:cNvPr id="11" name="ZoneTexte 10">
            <a:extLst>
              <a:ext uri="{FF2B5EF4-FFF2-40B4-BE49-F238E27FC236}">
                <a16:creationId xmlns:a16="http://schemas.microsoft.com/office/drawing/2014/main" xmlns="" id="{1ED54FC9-D1AA-7F7E-8E6E-CBCE00FF1352}"/>
              </a:ext>
            </a:extLst>
          </p:cNvPr>
          <p:cNvSpPr txBox="1"/>
          <p:nvPr/>
        </p:nvSpPr>
        <p:spPr>
          <a:xfrm>
            <a:off x="60702" y="5494802"/>
            <a:ext cx="8321299" cy="646331"/>
          </a:xfrm>
          <a:prstGeom prst="rect">
            <a:avLst/>
          </a:prstGeom>
          <a:solidFill>
            <a:schemeClr val="accent6">
              <a:lumMod val="20000"/>
              <a:lumOff val="80000"/>
            </a:schemeClr>
          </a:solidFill>
        </p:spPr>
        <p:txBody>
          <a:bodyPr wrap="square" rtlCol="0" anchor="ctr" anchorCtr="1">
            <a:spAutoFit/>
          </a:bodyPr>
          <a:lstStyle/>
          <a:p>
            <a:r>
              <a:rPr lang="fr-FR" sz="3600" dirty="0"/>
              <a:t>I : Risque Potentiel faible</a:t>
            </a:r>
          </a:p>
        </p:txBody>
      </p:sp>
      <p:pic>
        <p:nvPicPr>
          <p:cNvPr id="12" name="Image 11">
            <a:extLst>
              <a:ext uri="{FF2B5EF4-FFF2-40B4-BE49-F238E27FC236}">
                <a16:creationId xmlns:a16="http://schemas.microsoft.com/office/drawing/2014/main" xmlns="" id="{8A3AB59C-042E-8CBC-A8F8-1265EE4FF0E5}"/>
              </a:ext>
            </a:extLst>
          </p:cNvPr>
          <p:cNvPicPr>
            <a:picLocks noChangeAspect="1"/>
          </p:cNvPicPr>
          <p:nvPr/>
        </p:nvPicPr>
        <p:blipFill>
          <a:blip r:embed="rId3" cstate="print"/>
          <a:srcRect l="15636" t="74273" r="8458" b="3651"/>
          <a:stretch>
            <a:fillRect/>
          </a:stretch>
        </p:blipFill>
        <p:spPr>
          <a:xfrm>
            <a:off x="254012" y="6141133"/>
            <a:ext cx="7802393" cy="716867"/>
          </a:xfrm>
          <a:prstGeom prst="rect">
            <a:avLst/>
          </a:prstGeom>
        </p:spPr>
      </p:pic>
      <p:pic>
        <p:nvPicPr>
          <p:cNvPr id="13" name="Image 12">
            <a:extLst>
              <a:ext uri="{FF2B5EF4-FFF2-40B4-BE49-F238E27FC236}">
                <a16:creationId xmlns:a16="http://schemas.microsoft.com/office/drawing/2014/main" xmlns="" id="{4AD60C5B-8FBA-009C-FE2D-330AD319FB2F}"/>
              </a:ext>
            </a:extLst>
          </p:cNvPr>
          <p:cNvPicPr>
            <a:picLocks noChangeAspect="1"/>
          </p:cNvPicPr>
          <p:nvPr/>
        </p:nvPicPr>
        <p:blipFill>
          <a:blip r:embed="rId3" cstate="print"/>
          <a:srcRect l="14951" t="4842" r="28810" b="83577"/>
          <a:stretch>
            <a:fillRect/>
          </a:stretch>
        </p:blipFill>
        <p:spPr>
          <a:xfrm>
            <a:off x="1301858" y="1722278"/>
            <a:ext cx="5780869" cy="617824"/>
          </a:xfrm>
          <a:prstGeom prst="rect">
            <a:avLst/>
          </a:prstGeom>
        </p:spPr>
      </p:pic>
      <p:pic>
        <p:nvPicPr>
          <p:cNvPr id="14" name="Image 13">
            <a:extLst>
              <a:ext uri="{FF2B5EF4-FFF2-40B4-BE49-F238E27FC236}">
                <a16:creationId xmlns:a16="http://schemas.microsoft.com/office/drawing/2014/main" xmlns="" id="{11A02E24-1448-D5A9-1A4A-844DD321BC9B}"/>
              </a:ext>
            </a:extLst>
          </p:cNvPr>
          <p:cNvPicPr>
            <a:picLocks noChangeAspect="1"/>
          </p:cNvPicPr>
          <p:nvPr/>
        </p:nvPicPr>
        <p:blipFill>
          <a:blip r:embed="rId3" cstate="print"/>
          <a:srcRect l="15973" t="30948" r="10020" b="52682"/>
          <a:stretch>
            <a:fillRect/>
          </a:stretch>
        </p:blipFill>
        <p:spPr>
          <a:xfrm>
            <a:off x="542446" y="3140891"/>
            <a:ext cx="7607085" cy="913605"/>
          </a:xfrm>
          <a:prstGeom prst="rect">
            <a:avLst/>
          </a:prstGeom>
        </p:spPr>
      </p:pic>
      <p:pic>
        <p:nvPicPr>
          <p:cNvPr id="15" name="Image 14">
            <a:extLst>
              <a:ext uri="{FF2B5EF4-FFF2-40B4-BE49-F238E27FC236}">
                <a16:creationId xmlns:a16="http://schemas.microsoft.com/office/drawing/2014/main" xmlns="" id="{90CF2F67-ACF1-4081-BAB8-63C1B6CCB61E}"/>
              </a:ext>
            </a:extLst>
          </p:cNvPr>
          <p:cNvPicPr>
            <a:picLocks noChangeAspect="1"/>
          </p:cNvPicPr>
          <p:nvPr/>
        </p:nvPicPr>
        <p:blipFill>
          <a:blip r:embed="rId4" cstate="print"/>
          <a:srcRect l="13964" t="50000" r="1448" b="30378"/>
          <a:stretch>
            <a:fillRect/>
          </a:stretch>
        </p:blipFill>
        <p:spPr>
          <a:xfrm>
            <a:off x="382302" y="4729086"/>
            <a:ext cx="7802393" cy="724154"/>
          </a:xfrm>
          <a:prstGeom prst="rect">
            <a:avLst/>
          </a:prstGeom>
        </p:spPr>
      </p:pic>
      <p:pic>
        <p:nvPicPr>
          <p:cNvPr id="16" name="Image 15">
            <a:extLst>
              <a:ext uri="{FF2B5EF4-FFF2-40B4-BE49-F238E27FC236}">
                <a16:creationId xmlns:a16="http://schemas.microsoft.com/office/drawing/2014/main" xmlns="" id="{06063E94-CA34-886C-C8F7-8F75B5FA0E6E}"/>
              </a:ext>
            </a:extLst>
          </p:cNvPr>
          <p:cNvPicPr>
            <a:picLocks noChangeAspect="1"/>
          </p:cNvPicPr>
          <p:nvPr/>
        </p:nvPicPr>
        <p:blipFill>
          <a:blip r:embed="rId5" cstate="print"/>
          <a:stretch>
            <a:fillRect/>
          </a:stretch>
        </p:blipFill>
        <p:spPr>
          <a:xfrm>
            <a:off x="8476285" y="1026406"/>
            <a:ext cx="3636929" cy="2082885"/>
          </a:xfrm>
          <a:prstGeom prst="rect">
            <a:avLst/>
          </a:prstGeom>
        </p:spPr>
      </p:pic>
      <p:pic>
        <p:nvPicPr>
          <p:cNvPr id="17" name="Image 16">
            <a:extLst>
              <a:ext uri="{FF2B5EF4-FFF2-40B4-BE49-F238E27FC236}">
                <a16:creationId xmlns:a16="http://schemas.microsoft.com/office/drawing/2014/main" xmlns="" id="{B196D618-C4AF-5B2F-431D-60343A8EC9C9}"/>
              </a:ext>
            </a:extLst>
          </p:cNvPr>
          <p:cNvPicPr>
            <a:picLocks noChangeAspect="1"/>
          </p:cNvPicPr>
          <p:nvPr/>
        </p:nvPicPr>
        <p:blipFill>
          <a:blip r:embed="rId6" cstate="print"/>
          <a:stretch>
            <a:fillRect/>
          </a:stretch>
        </p:blipFill>
        <p:spPr>
          <a:xfrm>
            <a:off x="8476286" y="3597693"/>
            <a:ext cx="3715714" cy="2543440"/>
          </a:xfrm>
          <a:prstGeom prst="rect">
            <a:avLst/>
          </a:prstGeom>
        </p:spPr>
      </p:pic>
    </p:spTree>
    <p:extLst>
      <p:ext uri="{BB962C8B-B14F-4D97-AF65-F5344CB8AC3E}">
        <p14:creationId xmlns:p14="http://schemas.microsoft.com/office/powerpoint/2010/main" xmlns="" val="17121585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KT central – Artère</a:t>
            </a:r>
          </a:p>
        </p:txBody>
      </p:sp>
      <p:pic>
        <p:nvPicPr>
          <p:cNvPr id="5" name="Image 4">
            <a:extLst>
              <a:ext uri="{FF2B5EF4-FFF2-40B4-BE49-F238E27FC236}">
                <a16:creationId xmlns:a16="http://schemas.microsoft.com/office/drawing/2014/main" xmlns="" id="{65C0EC82-4E97-462F-8F6D-A21F392F4FFD}"/>
              </a:ext>
            </a:extLst>
          </p:cNvPr>
          <p:cNvPicPr>
            <a:picLocks noChangeAspect="1"/>
          </p:cNvPicPr>
          <p:nvPr/>
        </p:nvPicPr>
        <p:blipFill>
          <a:blip r:embed="rId2" cstate="print"/>
          <a:stretch>
            <a:fillRect/>
          </a:stretch>
        </p:blipFill>
        <p:spPr>
          <a:xfrm>
            <a:off x="1488332" y="1753918"/>
            <a:ext cx="8511702" cy="4947591"/>
          </a:xfrm>
          <a:prstGeom prst="rect">
            <a:avLst/>
          </a:prstGeom>
        </p:spPr>
      </p:pic>
    </p:spTree>
    <p:extLst>
      <p:ext uri="{BB962C8B-B14F-4D97-AF65-F5344CB8AC3E}">
        <p14:creationId xmlns:p14="http://schemas.microsoft.com/office/powerpoint/2010/main" xmlns="" val="25941998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2C0A9E1-9E34-4FAC-B516-51857CA485CB}"/>
              </a:ext>
            </a:extLst>
          </p:cNvPr>
          <p:cNvSpPr>
            <a:spLocks noGrp="1"/>
          </p:cNvSpPr>
          <p:nvPr>
            <p:ph type="title"/>
          </p:nvPr>
        </p:nvSpPr>
        <p:spPr>
          <a:solidFill>
            <a:schemeClr val="tx1"/>
          </a:solidFill>
        </p:spPr>
        <p:txBody>
          <a:bodyPr/>
          <a:lstStyle/>
          <a:p>
            <a:r>
              <a:rPr lang="fr-FR" dirty="0">
                <a:solidFill>
                  <a:schemeClr val="bg1"/>
                </a:solidFill>
              </a:rPr>
              <a:t>Enquête SFAR  (Taux de réponse 12%)</a:t>
            </a:r>
            <a:br>
              <a:rPr lang="fr-FR" dirty="0">
                <a:solidFill>
                  <a:schemeClr val="bg1"/>
                </a:solidFill>
              </a:rPr>
            </a:br>
            <a:r>
              <a:rPr lang="fr-FR" dirty="0">
                <a:solidFill>
                  <a:schemeClr val="bg1"/>
                </a:solidFill>
              </a:rPr>
              <a:t>KT Central - Artère</a:t>
            </a:r>
          </a:p>
        </p:txBody>
      </p:sp>
      <p:pic>
        <p:nvPicPr>
          <p:cNvPr id="7" name="Image 6">
            <a:extLst>
              <a:ext uri="{FF2B5EF4-FFF2-40B4-BE49-F238E27FC236}">
                <a16:creationId xmlns:a16="http://schemas.microsoft.com/office/drawing/2014/main" xmlns="" id="{7B933418-85BF-4EE2-8452-0BE3B9ADBFBA}"/>
              </a:ext>
            </a:extLst>
          </p:cNvPr>
          <p:cNvPicPr>
            <a:picLocks noChangeAspect="1"/>
          </p:cNvPicPr>
          <p:nvPr/>
        </p:nvPicPr>
        <p:blipFill>
          <a:blip r:embed="rId2" cstate="print"/>
          <a:stretch>
            <a:fillRect/>
          </a:stretch>
        </p:blipFill>
        <p:spPr>
          <a:xfrm>
            <a:off x="1279094" y="2020561"/>
            <a:ext cx="9178142" cy="4678918"/>
          </a:xfrm>
          <a:prstGeom prst="rect">
            <a:avLst/>
          </a:prstGeom>
        </p:spPr>
      </p:pic>
    </p:spTree>
    <p:extLst>
      <p:ext uri="{BB962C8B-B14F-4D97-AF65-F5344CB8AC3E}">
        <p14:creationId xmlns:p14="http://schemas.microsoft.com/office/powerpoint/2010/main" xmlns="" val="27547400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81062" y="279400"/>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92500" lnSpcReduction="20000"/>
          </a:bodyPr>
          <a:lstStyle/>
          <a:p>
            <a:r>
              <a:rPr lang="fr-FR" dirty="0"/>
              <a:t>Vérification dates validité de chaque agent anesthésiques et médicaments susceptibles d’être utilisés par l’anesthésiste.</a:t>
            </a:r>
          </a:p>
          <a:p>
            <a:r>
              <a:rPr lang="fr-FR" dirty="0"/>
              <a:t>Aspiration des produits anesthésiques de façon aseptique </a:t>
            </a:r>
          </a:p>
          <a:p>
            <a:pPr lvl="1"/>
            <a:r>
              <a:rPr lang="fr-FR" dirty="0"/>
              <a:t>Aiguilles et seringues stériles </a:t>
            </a:r>
          </a:p>
          <a:p>
            <a:pPr lvl="1"/>
            <a:r>
              <a:rPr lang="fr-FR" dirty="0"/>
              <a:t>Désinfection bouchon du flacon ou le col de l’ampoule.</a:t>
            </a:r>
          </a:p>
          <a:p>
            <a:r>
              <a:rPr lang="fr-FR" dirty="0"/>
              <a:t>Désinfection appropriée des robinets à 3 voies lors de toute manipulation.</a:t>
            </a:r>
          </a:p>
          <a:p>
            <a:r>
              <a:rPr lang="fr-FR" dirty="0"/>
              <a:t>Matériel utilisé (seringues, tubulures, robinets à 3 voies, ampoules et flacons) est à UU - un seul patient.</a:t>
            </a:r>
          </a:p>
          <a:p>
            <a:r>
              <a:rPr lang="fr-FR" dirty="0"/>
              <a:t>Si connexion à la ligne de perfusion intraveineuse d’un patient, il doit être considéré comme potentiellement contaminé et donc uniquement utilisé pour ce patient, puis éliminé après usage ou au plus tard à la fin de l’anesthésie du patient concerné.</a:t>
            </a:r>
          </a:p>
          <a:p>
            <a:pPr marL="0" indent="0">
              <a:buNone/>
            </a:pPr>
            <a:endParaRPr lang="fr-FR" dirty="0"/>
          </a:p>
        </p:txBody>
      </p:sp>
      <p:sp>
        <p:nvSpPr>
          <p:cNvPr id="5" name="ZoneTexte 4"/>
          <p:cNvSpPr txBox="1"/>
          <p:nvPr/>
        </p:nvSpPr>
        <p:spPr>
          <a:xfrm>
            <a:off x="10158503" y="617696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spTree>
    <p:extLst>
      <p:ext uri="{BB962C8B-B14F-4D97-AF65-F5344CB8AC3E}">
        <p14:creationId xmlns:p14="http://schemas.microsoft.com/office/powerpoint/2010/main" xmlns="" val="221955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1525" y="422275"/>
            <a:ext cx="10515600" cy="1325563"/>
          </a:xfrm>
          <a:solidFill>
            <a:schemeClr val="tx1"/>
          </a:solidFill>
        </p:spPr>
        <p:txBody>
          <a:bodyPr>
            <a:normAutofit/>
          </a:bodyPr>
          <a:lstStyle/>
          <a:p>
            <a:r>
              <a:rPr lang="fr-FR" dirty="0">
                <a:solidFill>
                  <a:schemeClr val="bg1"/>
                </a:solidFill>
              </a:rPr>
              <a:t>Gestion du Risque Infectieux en Anesthésie</a:t>
            </a:r>
            <a:br>
              <a:rPr lang="fr-FR" dirty="0">
                <a:solidFill>
                  <a:schemeClr val="bg1"/>
                </a:solidFill>
              </a:rPr>
            </a:br>
            <a:r>
              <a:rPr lang="fr-FR" sz="3600" dirty="0">
                <a:solidFill>
                  <a:schemeClr val="bg1"/>
                </a:solidFill>
              </a:rPr>
              <a:t>Manipulation des agents anesthésiques et des seringues</a:t>
            </a:r>
            <a:endParaRPr lang="fr-FR" dirty="0">
              <a:solidFill>
                <a:schemeClr val="bg1"/>
              </a:solidFill>
            </a:endParaRPr>
          </a:p>
        </p:txBody>
      </p:sp>
      <p:sp>
        <p:nvSpPr>
          <p:cNvPr id="3" name="Espace réservé du contenu 2"/>
          <p:cNvSpPr>
            <a:spLocks noGrp="1"/>
          </p:cNvSpPr>
          <p:nvPr>
            <p:ph idx="1"/>
          </p:nvPr>
        </p:nvSpPr>
        <p:spPr>
          <a:xfrm>
            <a:off x="561975" y="1825625"/>
            <a:ext cx="11153775" cy="4351338"/>
          </a:xfrm>
        </p:spPr>
        <p:txBody>
          <a:bodyPr>
            <a:normAutofit fontScale="92500" lnSpcReduction="20000"/>
          </a:bodyPr>
          <a:lstStyle/>
          <a:p>
            <a:r>
              <a:rPr lang="fr-FR" b="1" u="sng" dirty="0"/>
              <a:t>Plateau des agents anesthésiques  </a:t>
            </a:r>
          </a:p>
          <a:p>
            <a:pPr lvl="1"/>
            <a:r>
              <a:rPr lang="fr-FR" dirty="0"/>
              <a:t>uniquement utilisable pour soin patient unique. </a:t>
            </a:r>
          </a:p>
          <a:p>
            <a:pPr lvl="1"/>
            <a:r>
              <a:rPr lang="fr-FR" dirty="0"/>
              <a:t>= ensemble des seringues et aiguilles préparées pour l’anesthésie en cours </a:t>
            </a:r>
          </a:p>
          <a:p>
            <a:pPr lvl="1"/>
            <a:r>
              <a:rPr lang="fr-FR" dirty="0"/>
              <a:t>Conserver dans un endroit propre</a:t>
            </a:r>
          </a:p>
          <a:p>
            <a:pPr lvl="1"/>
            <a:r>
              <a:rPr lang="fr-FR" dirty="0"/>
              <a:t>A protéger de toute projection pour éviter une possible contamination</a:t>
            </a:r>
          </a:p>
          <a:p>
            <a:r>
              <a:rPr lang="fr-FR" b="1" u="sng" dirty="0"/>
              <a:t>L’utilisation de flacons multidoses n’est pas recommandée.</a:t>
            </a:r>
          </a:p>
          <a:p>
            <a:pPr marL="0" indent="0">
              <a:buNone/>
            </a:pPr>
            <a:endParaRPr lang="fr-FR" b="1" u="sng" dirty="0"/>
          </a:p>
          <a:p>
            <a:r>
              <a:rPr lang="fr-FR" dirty="0"/>
              <a:t>Si propofol</a:t>
            </a:r>
          </a:p>
          <a:p>
            <a:pPr lvl="1"/>
            <a:r>
              <a:rPr lang="fr-FR" dirty="0"/>
              <a:t>Réduire nombre de manipulations et intervalle de temps entre  préparation et injection </a:t>
            </a:r>
          </a:p>
          <a:p>
            <a:pPr lvl="1"/>
            <a:r>
              <a:rPr lang="fr-FR" dirty="0"/>
              <a:t>Utiliser des seringues préremplies +++;</a:t>
            </a:r>
          </a:p>
          <a:p>
            <a:pPr lvl="1"/>
            <a:r>
              <a:rPr lang="fr-FR" dirty="0"/>
              <a:t>ne pas déconditionner le flacon ;</a:t>
            </a:r>
          </a:p>
          <a:p>
            <a:pPr lvl="1"/>
            <a:r>
              <a:rPr lang="fr-FR" dirty="0"/>
              <a:t>Utiliser, pour l’entretien de l’anesthésie, une pompe de perfusion débit + fiable.</a:t>
            </a:r>
          </a:p>
        </p:txBody>
      </p:sp>
      <p:sp>
        <p:nvSpPr>
          <p:cNvPr id="5" name="ZoneTexte 4"/>
          <p:cNvSpPr txBox="1"/>
          <p:nvPr/>
        </p:nvSpPr>
        <p:spPr>
          <a:xfrm>
            <a:off x="9803623" y="6176963"/>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4" name="Image 3">
            <a:extLst>
              <a:ext uri="{FF2B5EF4-FFF2-40B4-BE49-F238E27FC236}">
                <a16:creationId xmlns:a16="http://schemas.microsoft.com/office/drawing/2014/main" xmlns="" id="{C13D5EC7-4240-4FBB-97D3-5A3FB2CF9314}"/>
              </a:ext>
            </a:extLst>
          </p:cNvPr>
          <p:cNvPicPr>
            <a:picLocks noChangeAspect="1"/>
          </p:cNvPicPr>
          <p:nvPr/>
        </p:nvPicPr>
        <p:blipFill>
          <a:blip r:embed="rId2" cstate="print"/>
          <a:stretch>
            <a:fillRect/>
          </a:stretch>
        </p:blipFill>
        <p:spPr>
          <a:xfrm>
            <a:off x="9106469" y="3491907"/>
            <a:ext cx="1798092" cy="899046"/>
          </a:xfrm>
          <a:prstGeom prst="rect">
            <a:avLst/>
          </a:prstGeom>
        </p:spPr>
      </p:pic>
      <p:pic>
        <p:nvPicPr>
          <p:cNvPr id="6" name="Image 5">
            <a:extLst>
              <a:ext uri="{FF2B5EF4-FFF2-40B4-BE49-F238E27FC236}">
                <a16:creationId xmlns:a16="http://schemas.microsoft.com/office/drawing/2014/main" xmlns="" id="{C1594377-074F-421B-80B4-EEF386CDA00D}"/>
              </a:ext>
            </a:extLst>
          </p:cNvPr>
          <p:cNvPicPr>
            <a:picLocks noChangeAspect="1"/>
          </p:cNvPicPr>
          <p:nvPr/>
        </p:nvPicPr>
        <p:blipFill>
          <a:blip r:embed="rId3" cstate="print"/>
          <a:stretch>
            <a:fillRect/>
          </a:stretch>
        </p:blipFill>
        <p:spPr>
          <a:xfrm>
            <a:off x="9784913" y="1908134"/>
            <a:ext cx="2239296" cy="1457959"/>
          </a:xfrm>
          <a:prstGeom prst="rect">
            <a:avLst/>
          </a:prstGeom>
        </p:spPr>
      </p:pic>
      <p:pic>
        <p:nvPicPr>
          <p:cNvPr id="7" name="Image 6">
            <a:extLst>
              <a:ext uri="{FF2B5EF4-FFF2-40B4-BE49-F238E27FC236}">
                <a16:creationId xmlns:a16="http://schemas.microsoft.com/office/drawing/2014/main" xmlns="" id="{6BED33CD-2C8B-43BA-945D-86BA911ECFAC}"/>
              </a:ext>
            </a:extLst>
          </p:cNvPr>
          <p:cNvPicPr>
            <a:picLocks noChangeAspect="1"/>
          </p:cNvPicPr>
          <p:nvPr/>
        </p:nvPicPr>
        <p:blipFill>
          <a:blip r:embed="rId4" cstate="print"/>
          <a:stretch>
            <a:fillRect/>
          </a:stretch>
        </p:blipFill>
        <p:spPr>
          <a:xfrm>
            <a:off x="131715" y="5986960"/>
            <a:ext cx="4886325" cy="933450"/>
          </a:xfrm>
          <a:prstGeom prst="rect">
            <a:avLst/>
          </a:prstGeom>
        </p:spPr>
      </p:pic>
      <p:pic>
        <p:nvPicPr>
          <p:cNvPr id="8" name="Image 7">
            <a:extLst>
              <a:ext uri="{FF2B5EF4-FFF2-40B4-BE49-F238E27FC236}">
                <a16:creationId xmlns:a16="http://schemas.microsoft.com/office/drawing/2014/main" xmlns="" id="{B0344C24-484F-4648-912B-05C42F4F4627}"/>
              </a:ext>
            </a:extLst>
          </p:cNvPr>
          <p:cNvPicPr>
            <a:picLocks noChangeAspect="1"/>
          </p:cNvPicPr>
          <p:nvPr/>
        </p:nvPicPr>
        <p:blipFill>
          <a:blip r:embed="rId5" cstate="print"/>
          <a:stretch>
            <a:fillRect/>
          </a:stretch>
        </p:blipFill>
        <p:spPr>
          <a:xfrm rot="16200000">
            <a:off x="6941671" y="5229787"/>
            <a:ext cx="938321" cy="2248399"/>
          </a:xfrm>
          <a:prstGeom prst="rect">
            <a:avLst/>
          </a:prstGeom>
        </p:spPr>
      </p:pic>
    </p:spTree>
    <p:extLst>
      <p:ext uri="{BB962C8B-B14F-4D97-AF65-F5344CB8AC3E}">
        <p14:creationId xmlns:p14="http://schemas.microsoft.com/office/powerpoint/2010/main" xmlns="" val="393814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65101"/>
            <a:ext cx="10515600" cy="1325563"/>
          </a:xfrm>
          <a:solidFill>
            <a:schemeClr val="tx1"/>
          </a:solidFill>
        </p:spPr>
        <p:txBody>
          <a:bodyPr>
            <a:normAutofit/>
          </a:bodyPr>
          <a:lstStyle/>
          <a:p>
            <a:pPr algn="ctr"/>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542925" y="1855729"/>
            <a:ext cx="11153775" cy="4529136"/>
          </a:xfrm>
        </p:spPr>
        <p:txBody>
          <a:bodyPr>
            <a:noAutofit/>
          </a:bodyPr>
          <a:lstStyle/>
          <a:p>
            <a:r>
              <a:rPr lang="fr-FR" sz="2000" dirty="0"/>
              <a:t>Contre-indication ALR</a:t>
            </a:r>
          </a:p>
          <a:p>
            <a:pPr lvl="1"/>
            <a:r>
              <a:rPr lang="fr-FR" sz="2000" dirty="0"/>
              <a:t>états septiques généralisés affirmés </a:t>
            </a:r>
          </a:p>
          <a:p>
            <a:pPr lvl="1"/>
            <a:r>
              <a:rPr lang="fr-FR" sz="2000" dirty="0"/>
              <a:t>atteintes cutanées potentiellement infectieuses au niveau de la zone de ponction. </a:t>
            </a:r>
          </a:p>
          <a:p>
            <a:r>
              <a:rPr lang="fr-FR" sz="2000" dirty="0"/>
              <a:t>En obstétrique, chez une patiente fébrile, lorsque le rapport bénéfice-risque est en faveur de la réalisation d’une anesthésie locorégionale, le geste peut être pratiqué, précédé d’une antibiothérapie(prophylaxie). </a:t>
            </a:r>
          </a:p>
          <a:p>
            <a:r>
              <a:rPr lang="fr-FR" sz="2000" dirty="0"/>
              <a:t>KT doit être enlevé le plus rapidement possible et son extrémité sera mis en culture. (Durée Maximale 5 jours ?)</a:t>
            </a:r>
          </a:p>
          <a:p>
            <a:r>
              <a:rPr lang="fr-FR" sz="2000" dirty="0"/>
              <a:t>Choix de l’antibiotique :  antibiothérapie probabiliste est réalisée, adaptée secondairement si un germe est isolé.</a:t>
            </a:r>
          </a:p>
          <a:p>
            <a:r>
              <a:rPr lang="fr-FR" sz="2000" dirty="0"/>
              <a:t>Préparation cutanée = celle utilisée lors de la pose des cathéters veineux centraux.</a:t>
            </a:r>
          </a:p>
          <a:p>
            <a:r>
              <a:rPr lang="fr-FR" sz="2000" dirty="0"/>
              <a:t>Utilisation de matériel à usage unique.</a:t>
            </a:r>
          </a:p>
        </p:txBody>
      </p:sp>
      <p:sp>
        <p:nvSpPr>
          <p:cNvPr id="4" name="ZoneTexte 3"/>
          <p:cNvSpPr txBox="1"/>
          <p:nvPr/>
        </p:nvSpPr>
        <p:spPr>
          <a:xfrm>
            <a:off x="10696620" y="6381235"/>
            <a:ext cx="1238159" cy="369332"/>
          </a:xfrm>
          <a:prstGeom prst="rect">
            <a:avLst/>
          </a:prstGeom>
          <a:solidFill>
            <a:srgbClr val="580000"/>
          </a:solidFill>
        </p:spPr>
        <p:txBody>
          <a:bodyPr wrap="none" rtlCol="0">
            <a:spAutoFit/>
          </a:bodyPr>
          <a:lstStyle/>
          <a:p>
            <a:r>
              <a:rPr lang="fr-FR" dirty="0" err="1">
                <a:solidFill>
                  <a:schemeClr val="bg1"/>
                </a:solidFill>
              </a:rPr>
              <a:t>Recos</a:t>
            </a:r>
            <a:r>
              <a:rPr lang="fr-FR" dirty="0">
                <a:solidFill>
                  <a:schemeClr val="bg1"/>
                </a:solidFill>
              </a:rPr>
              <a:t> SFAR</a:t>
            </a:r>
          </a:p>
        </p:txBody>
      </p:sp>
      <p:pic>
        <p:nvPicPr>
          <p:cNvPr id="5" name="Image 4"/>
          <p:cNvPicPr>
            <a:picLocks noChangeAspect="1"/>
          </p:cNvPicPr>
          <p:nvPr/>
        </p:nvPicPr>
        <p:blipFill>
          <a:blip r:embed="rId2" cstate="print"/>
          <a:stretch>
            <a:fillRect/>
          </a:stretch>
        </p:blipFill>
        <p:spPr>
          <a:xfrm>
            <a:off x="10426261" y="4923574"/>
            <a:ext cx="1508518" cy="1092596"/>
          </a:xfrm>
          <a:prstGeom prst="rect">
            <a:avLst/>
          </a:prstGeom>
        </p:spPr>
      </p:pic>
      <p:pic>
        <p:nvPicPr>
          <p:cNvPr id="6" name="Image 5"/>
          <p:cNvPicPr>
            <a:picLocks noChangeAspect="1"/>
          </p:cNvPicPr>
          <p:nvPr/>
        </p:nvPicPr>
        <p:blipFill>
          <a:blip r:embed="rId3" cstate="print"/>
          <a:stretch>
            <a:fillRect/>
          </a:stretch>
        </p:blipFill>
        <p:spPr>
          <a:xfrm>
            <a:off x="11090440" y="647700"/>
            <a:ext cx="966263" cy="597296"/>
          </a:xfrm>
          <a:prstGeom prst="rect">
            <a:avLst/>
          </a:prstGeom>
        </p:spPr>
      </p:pic>
    </p:spTree>
    <p:extLst>
      <p:ext uri="{BB962C8B-B14F-4D97-AF65-F5344CB8AC3E}">
        <p14:creationId xmlns:p14="http://schemas.microsoft.com/office/powerpoint/2010/main" xmlns="" val="379166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65101"/>
            <a:ext cx="10515600" cy="1325563"/>
          </a:xfrm>
          <a:solidFill>
            <a:schemeClr val="tx1"/>
          </a:solidFill>
        </p:spPr>
        <p:txBody>
          <a:bodyPr>
            <a:normAutofit/>
          </a:bodyPr>
          <a:lstStyle/>
          <a:p>
            <a:pPr algn="ctr"/>
            <a:r>
              <a:rPr lang="fr-FR" dirty="0">
                <a:solidFill>
                  <a:schemeClr val="bg1"/>
                </a:solidFill>
              </a:rPr>
              <a:t>Gestion du Risque Infectieux en Anesthésie</a:t>
            </a:r>
            <a:br>
              <a:rPr lang="fr-FR" dirty="0">
                <a:solidFill>
                  <a:schemeClr val="bg1"/>
                </a:solidFill>
              </a:rPr>
            </a:br>
            <a:r>
              <a:rPr lang="fr-FR" sz="3600" dirty="0">
                <a:solidFill>
                  <a:schemeClr val="bg1"/>
                </a:solidFill>
              </a:rPr>
              <a:t>Attitude vis-à-vis des ALR</a:t>
            </a:r>
          </a:p>
        </p:txBody>
      </p:sp>
      <p:sp>
        <p:nvSpPr>
          <p:cNvPr id="3" name="Espace réservé du contenu 2"/>
          <p:cNvSpPr>
            <a:spLocks noGrp="1"/>
          </p:cNvSpPr>
          <p:nvPr>
            <p:ph idx="1"/>
          </p:nvPr>
        </p:nvSpPr>
        <p:spPr>
          <a:xfrm>
            <a:off x="223837" y="1576926"/>
            <a:ext cx="11153775" cy="4988975"/>
          </a:xfrm>
        </p:spPr>
        <p:txBody>
          <a:bodyPr>
            <a:noAutofit/>
          </a:bodyPr>
          <a:lstStyle/>
          <a:p>
            <a:r>
              <a:rPr lang="fr-FR" sz="1800" dirty="0"/>
              <a:t>Port d’un calot, d’un masque (IIR) et de gants stériles lors de la pratique de la technique. </a:t>
            </a:r>
          </a:p>
          <a:p>
            <a:r>
              <a:rPr lang="fr-FR" sz="1800" dirty="0"/>
              <a:t>Le port d’une casaque stérile, par analogie avec la pose des cathéters veineux centraux, est recommandé lorsqu’un cathéter est mis en place. </a:t>
            </a:r>
          </a:p>
          <a:p>
            <a:r>
              <a:rPr lang="fr-FR" sz="1800" dirty="0"/>
              <a:t>Aide porte un calot et un masque et procède à un lavage antiseptique des mains.</a:t>
            </a:r>
          </a:p>
          <a:p>
            <a:r>
              <a:rPr lang="fr-FR" sz="1800" dirty="0"/>
              <a:t>Mise en place d’un champ stérile isolant la zone de ponction.</a:t>
            </a:r>
          </a:p>
          <a:p>
            <a:r>
              <a:rPr lang="fr-FR" sz="1800" dirty="0"/>
              <a:t>Couverture de l’orifice de sortie à la peau du cathéter par un pansement stérile semi-perméable. </a:t>
            </a:r>
          </a:p>
          <a:p>
            <a:r>
              <a:rPr lang="fr-FR" sz="1800" dirty="0"/>
              <a:t>L’orifice de sortie du cathéter doit être surveillé chaque jour et l’apparition de signes locaux ou généraux d’infection doit imposer son retrait.</a:t>
            </a:r>
          </a:p>
          <a:p>
            <a:r>
              <a:rPr lang="fr-FR" sz="1800" dirty="0"/>
              <a:t>Utilisation d’un </a:t>
            </a:r>
            <a:r>
              <a:rPr lang="fr-FR" sz="1800" b="1" u="sng" dirty="0"/>
              <a:t>filtre bactérien </a:t>
            </a:r>
            <a:r>
              <a:rPr lang="fr-FR" sz="1800" dirty="0"/>
              <a:t>pour la pratique des réinjections à travers le cathéter laissé en place. </a:t>
            </a:r>
          </a:p>
          <a:p>
            <a:pPr lvl="1"/>
            <a:r>
              <a:rPr lang="fr-FR" sz="1800" dirty="0"/>
              <a:t>mis en place dans des conditions d’environnement stérile lors de l’installation du cathéter,</a:t>
            </a:r>
          </a:p>
          <a:p>
            <a:pPr lvl="1"/>
            <a:r>
              <a:rPr lang="fr-FR" sz="1800" dirty="0"/>
              <a:t>ne doit pas être changé de principe, son changement exposant à un risque de contamination. </a:t>
            </a:r>
          </a:p>
          <a:p>
            <a:pPr lvl="1"/>
            <a:r>
              <a:rPr lang="fr-FR" sz="1800" dirty="0"/>
              <a:t>Si changement, l’opérateur revêt la même tenue que pour la pose.</a:t>
            </a:r>
          </a:p>
          <a:p>
            <a:r>
              <a:rPr lang="fr-FR" sz="1800" dirty="0"/>
              <a:t>Règles d’asepsie stricte lors de la préparation et de l’injection de produits anesthésiques ou analgésiques pour la poursuite de la technique. </a:t>
            </a:r>
          </a:p>
          <a:p>
            <a:r>
              <a:rPr lang="fr-FR" sz="1800" dirty="0"/>
              <a:t>Un lavage antiseptique des mains doit être réalisé pour les réinjections filtre en place.</a:t>
            </a:r>
          </a:p>
        </p:txBody>
      </p:sp>
      <p:sp>
        <p:nvSpPr>
          <p:cNvPr id="4" name="ZoneTexte 3"/>
          <p:cNvSpPr txBox="1"/>
          <p:nvPr/>
        </p:nvSpPr>
        <p:spPr>
          <a:xfrm>
            <a:off x="8880804" y="6381235"/>
            <a:ext cx="2836354" cy="369332"/>
          </a:xfrm>
          <a:prstGeom prst="rect">
            <a:avLst/>
          </a:prstGeom>
          <a:solidFill>
            <a:srgbClr val="580000"/>
          </a:solidFill>
        </p:spPr>
        <p:txBody>
          <a:bodyPr wrap="none" rtlCol="0">
            <a:spAutoFit/>
          </a:bodyPr>
          <a:lstStyle/>
          <a:p>
            <a:r>
              <a:rPr lang="fr-FR" dirty="0">
                <a:solidFill>
                  <a:schemeClr val="bg1"/>
                </a:solidFill>
              </a:rPr>
              <a:t>Recos SFAR 1997-2002-2013</a:t>
            </a:r>
          </a:p>
        </p:txBody>
      </p:sp>
      <p:pic>
        <p:nvPicPr>
          <p:cNvPr id="5" name="Image 4"/>
          <p:cNvPicPr>
            <a:picLocks noChangeAspect="1"/>
          </p:cNvPicPr>
          <p:nvPr/>
        </p:nvPicPr>
        <p:blipFill>
          <a:blip r:embed="rId2" cstate="print"/>
          <a:stretch>
            <a:fillRect/>
          </a:stretch>
        </p:blipFill>
        <p:spPr>
          <a:xfrm>
            <a:off x="10548185" y="4262578"/>
            <a:ext cx="1508518" cy="1092596"/>
          </a:xfrm>
          <a:prstGeom prst="rect">
            <a:avLst/>
          </a:prstGeom>
        </p:spPr>
      </p:pic>
      <p:pic>
        <p:nvPicPr>
          <p:cNvPr id="6" name="Image 5"/>
          <p:cNvPicPr>
            <a:picLocks noChangeAspect="1"/>
          </p:cNvPicPr>
          <p:nvPr/>
        </p:nvPicPr>
        <p:blipFill>
          <a:blip r:embed="rId3" cstate="print"/>
          <a:stretch>
            <a:fillRect/>
          </a:stretch>
        </p:blipFill>
        <p:spPr>
          <a:xfrm>
            <a:off x="10187492" y="2330690"/>
            <a:ext cx="2004507" cy="1217728"/>
          </a:xfrm>
          <a:prstGeom prst="rect">
            <a:avLst/>
          </a:prstGeom>
        </p:spPr>
      </p:pic>
    </p:spTree>
    <p:extLst>
      <p:ext uri="{BB962C8B-B14F-4D97-AF65-F5344CB8AC3E}">
        <p14:creationId xmlns:p14="http://schemas.microsoft.com/office/powerpoint/2010/main" xmlns="" val="331335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xmlns="" val="10525298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AAD1EC5-C0EA-8D0B-1F6B-3A611B630D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BD6878D5-07DF-9A90-14F8-72EDB45696E4}"/>
              </a:ext>
            </a:extLst>
          </p:cNvPr>
          <p:cNvSpPr>
            <a:spLocks noGrp="1"/>
          </p:cNvSpPr>
          <p:nvPr>
            <p:ph type="title"/>
          </p:nvPr>
        </p:nvSpPr>
        <p:spPr>
          <a:xfrm>
            <a:off x="2489539" y="398649"/>
            <a:ext cx="7212921" cy="878728"/>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dirty="0">
                <a:solidFill>
                  <a:schemeClr val="bg1"/>
                </a:solidFill>
              </a:rPr>
              <a:t>Risque infectieux en Réanimation </a:t>
            </a:r>
          </a:p>
        </p:txBody>
      </p:sp>
      <p:sp>
        <p:nvSpPr>
          <p:cNvPr id="3" name="Espace réservé du contenu 2">
            <a:extLst>
              <a:ext uri="{FF2B5EF4-FFF2-40B4-BE49-F238E27FC236}">
                <a16:creationId xmlns:a16="http://schemas.microsoft.com/office/drawing/2014/main" xmlns="" id="{236E957A-CC8B-D56D-100C-46A1C889E504}"/>
              </a:ext>
            </a:extLst>
          </p:cNvPr>
          <p:cNvSpPr>
            <a:spLocks noGrp="1"/>
          </p:cNvSpPr>
          <p:nvPr>
            <p:ph idx="1"/>
          </p:nvPr>
        </p:nvSpPr>
        <p:spPr>
          <a:xfrm>
            <a:off x="663388" y="2108013"/>
            <a:ext cx="10515600" cy="4351338"/>
          </a:xfrm>
        </p:spPr>
        <p:txBody>
          <a:bodyPr/>
          <a:lstStyle/>
          <a:p>
            <a:pPr marL="0" indent="0">
              <a:buNone/>
            </a:pPr>
            <a:r>
              <a:rPr lang="fr-FR" dirty="0"/>
              <a:t>Risque élevé</a:t>
            </a:r>
          </a:p>
          <a:p>
            <a:pPr marL="0" indent="0">
              <a:buNone/>
            </a:pPr>
            <a:endParaRPr lang="fr-FR" dirty="0"/>
          </a:p>
          <a:p>
            <a:pPr marL="0" indent="0">
              <a:buNone/>
            </a:pPr>
            <a:r>
              <a:rPr lang="fr-FR" dirty="0"/>
              <a:t>Documentée depuis les années 1960</a:t>
            </a:r>
          </a:p>
          <a:p>
            <a:pPr marL="0" indent="0">
              <a:buNone/>
            </a:pPr>
            <a:endParaRPr lang="fr-FR" dirty="0"/>
          </a:p>
          <a:p>
            <a:pPr marL="0" indent="0">
              <a:buNone/>
            </a:pPr>
            <a:r>
              <a:rPr lang="fr-FR" dirty="0"/>
              <a:t>Prévalence (EPIC II </a:t>
            </a:r>
            <a:r>
              <a:rPr lang="fr-FR" dirty="0" err="1"/>
              <a:t>Study</a:t>
            </a:r>
            <a:r>
              <a:rPr lang="fr-FR" dirty="0"/>
              <a:t>* – JAMA 2009) : 51,7 %</a:t>
            </a:r>
          </a:p>
          <a:p>
            <a:pPr marL="457200" lvl="1" indent="0">
              <a:buNone/>
            </a:pPr>
            <a:endParaRPr lang="fr-FR" dirty="0"/>
          </a:p>
          <a:p>
            <a:pPr marL="0" indent="0">
              <a:buNone/>
            </a:pPr>
            <a:endParaRPr lang="fr-FR" dirty="0"/>
          </a:p>
        </p:txBody>
      </p:sp>
      <p:pic>
        <p:nvPicPr>
          <p:cNvPr id="4" name="Image 3">
            <a:extLst>
              <a:ext uri="{FF2B5EF4-FFF2-40B4-BE49-F238E27FC236}">
                <a16:creationId xmlns:a16="http://schemas.microsoft.com/office/drawing/2014/main" xmlns="" id="{D832A8E4-94B4-1265-69AA-59C2183D6462}"/>
              </a:ext>
            </a:extLst>
          </p:cNvPr>
          <p:cNvPicPr>
            <a:picLocks noChangeAspect="1"/>
          </p:cNvPicPr>
          <p:nvPr/>
        </p:nvPicPr>
        <p:blipFill>
          <a:blip r:embed="rId3" cstate="print"/>
          <a:stretch>
            <a:fillRect/>
          </a:stretch>
        </p:blipFill>
        <p:spPr>
          <a:xfrm>
            <a:off x="6941711" y="5072755"/>
            <a:ext cx="3938357" cy="615749"/>
          </a:xfrm>
          <a:prstGeom prst="rect">
            <a:avLst/>
          </a:prstGeom>
        </p:spPr>
      </p:pic>
      <p:sp>
        <p:nvSpPr>
          <p:cNvPr id="5" name="ZoneTexte 4">
            <a:extLst>
              <a:ext uri="{FF2B5EF4-FFF2-40B4-BE49-F238E27FC236}">
                <a16:creationId xmlns:a16="http://schemas.microsoft.com/office/drawing/2014/main" xmlns="" id="{749E3277-B279-48EC-8197-2468FEE988CA}"/>
              </a:ext>
            </a:extLst>
          </p:cNvPr>
          <p:cNvSpPr txBox="1"/>
          <p:nvPr/>
        </p:nvSpPr>
        <p:spPr>
          <a:xfrm>
            <a:off x="442762" y="6314173"/>
            <a:ext cx="5212261" cy="369332"/>
          </a:xfrm>
          <a:prstGeom prst="rect">
            <a:avLst/>
          </a:prstGeom>
          <a:noFill/>
        </p:spPr>
        <p:txBody>
          <a:bodyPr wrap="none" rtlCol="0">
            <a:spAutoFit/>
          </a:bodyPr>
          <a:lstStyle/>
          <a:p>
            <a:r>
              <a:rPr lang="fr-FR" dirty="0"/>
              <a:t>*</a:t>
            </a:r>
            <a:r>
              <a:rPr lang="fr-FR" dirty="0" err="1"/>
              <a:t>European</a:t>
            </a:r>
            <a:r>
              <a:rPr lang="fr-FR" dirty="0"/>
              <a:t>  </a:t>
            </a:r>
            <a:r>
              <a:rPr lang="fr-FR" dirty="0" err="1"/>
              <a:t>Prevalence</a:t>
            </a:r>
            <a:r>
              <a:rPr lang="fr-FR" dirty="0"/>
              <a:t> of Infections in Intensive Care </a:t>
            </a:r>
          </a:p>
        </p:txBody>
      </p:sp>
    </p:spTree>
    <p:extLst>
      <p:ext uri="{BB962C8B-B14F-4D97-AF65-F5344CB8AC3E}">
        <p14:creationId xmlns:p14="http://schemas.microsoft.com/office/powerpoint/2010/main" xmlns="" val="194823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C19ADF40-B165-DF92-97D5-B7F773C8100C}"/>
              </a:ext>
            </a:extLst>
          </p:cNvPr>
          <p:cNvSpPr>
            <a:spLocks noGrp="1"/>
          </p:cNvSpPr>
          <p:nvPr>
            <p:ph type="title"/>
          </p:nvPr>
        </p:nvSpPr>
        <p:spPr>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r>
              <a:rPr lang="fr-FR" sz="3600" dirty="0">
                <a:solidFill>
                  <a:schemeClr val="bg1"/>
                </a:solidFill>
              </a:rPr>
              <a:t>The Extended </a:t>
            </a:r>
            <a:r>
              <a:rPr lang="fr-FR" sz="3600" dirty="0" err="1">
                <a:solidFill>
                  <a:schemeClr val="bg1"/>
                </a:solidFill>
              </a:rPr>
              <a:t>Prevalence</a:t>
            </a:r>
            <a:r>
              <a:rPr lang="fr-FR" sz="3600" dirty="0">
                <a:solidFill>
                  <a:schemeClr val="bg1"/>
                </a:solidFill>
              </a:rPr>
              <a:t> of Infection in Intensive Care EPIC II </a:t>
            </a:r>
            <a:r>
              <a:rPr lang="fr-FR" sz="3600" dirty="0" err="1">
                <a:solidFill>
                  <a:schemeClr val="bg1"/>
                </a:solidFill>
              </a:rPr>
              <a:t>study</a:t>
            </a:r>
            <a:r>
              <a:rPr lang="fr-FR" sz="2400" dirty="0">
                <a:solidFill>
                  <a:schemeClr val="bg1"/>
                </a:solidFill>
              </a:rPr>
              <a:t/>
            </a:r>
            <a:br>
              <a:rPr lang="fr-FR" sz="2400" dirty="0">
                <a:solidFill>
                  <a:schemeClr val="bg1"/>
                </a:solidFill>
              </a:rPr>
            </a:br>
            <a:r>
              <a:rPr lang="fr-FR" sz="2400" dirty="0">
                <a:solidFill>
                  <a:schemeClr val="bg1"/>
                </a:solidFill>
              </a:rPr>
              <a:t>7087/13796 patients infectés (51,4 %)</a:t>
            </a:r>
          </a:p>
        </p:txBody>
      </p:sp>
      <p:graphicFrame>
        <p:nvGraphicFramePr>
          <p:cNvPr id="6" name="Espace réservé du contenu 5">
            <a:extLst>
              <a:ext uri="{FF2B5EF4-FFF2-40B4-BE49-F238E27FC236}">
                <a16:creationId xmlns:a16="http://schemas.microsoft.com/office/drawing/2014/main" xmlns="" id="{A9ABBF17-708F-D98F-836A-0760020B157C}"/>
              </a:ext>
            </a:extLst>
          </p:cNvPr>
          <p:cNvGraphicFramePr>
            <a:graphicFrameLocks noGrp="1"/>
          </p:cNvGraphicFramePr>
          <p:nvPr>
            <p:ph idx="1"/>
          </p:nvPr>
        </p:nvGraphicFramePr>
        <p:xfrm>
          <a:off x="1139536" y="2056927"/>
          <a:ext cx="10515600" cy="4166672"/>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a:extLst>
              <a:ext uri="{FF2B5EF4-FFF2-40B4-BE49-F238E27FC236}">
                <a16:creationId xmlns:a16="http://schemas.microsoft.com/office/drawing/2014/main" xmlns="" id="{9DB83324-9DAC-3225-3059-B92B8A46E05A}"/>
              </a:ext>
            </a:extLst>
          </p:cNvPr>
          <p:cNvSpPr txBox="1"/>
          <p:nvPr/>
        </p:nvSpPr>
        <p:spPr>
          <a:xfrm>
            <a:off x="7679268" y="6223599"/>
            <a:ext cx="3674532" cy="307777"/>
          </a:xfrm>
          <a:prstGeom prst="rect">
            <a:avLst/>
          </a:prstGeom>
          <a:solidFill>
            <a:srgbClr val="58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1400" dirty="0">
                <a:solidFill>
                  <a:schemeClr val="bg1"/>
                </a:solidFill>
              </a:rPr>
              <a:t>Vincent JL et al. JAMA. 2009;302(21):2323-2329</a:t>
            </a:r>
          </a:p>
        </p:txBody>
      </p:sp>
      <p:sp>
        <p:nvSpPr>
          <p:cNvPr id="8" name="ZoneTexte 7">
            <a:extLst>
              <a:ext uri="{FF2B5EF4-FFF2-40B4-BE49-F238E27FC236}">
                <a16:creationId xmlns:a16="http://schemas.microsoft.com/office/drawing/2014/main" xmlns="" id="{276D68D1-CE30-2213-A03E-A4E550362794}"/>
              </a:ext>
            </a:extLst>
          </p:cNvPr>
          <p:cNvSpPr txBox="1"/>
          <p:nvPr/>
        </p:nvSpPr>
        <p:spPr>
          <a:xfrm>
            <a:off x="2753591" y="1696503"/>
            <a:ext cx="6878782" cy="369332"/>
          </a:xfrm>
          <a:prstGeom prst="rect">
            <a:avLst/>
          </a:prstGeom>
          <a:noFill/>
        </p:spPr>
        <p:txBody>
          <a:bodyPr wrap="square" rtlCol="0">
            <a:spAutoFit/>
          </a:bodyPr>
          <a:lstStyle/>
          <a:p>
            <a:r>
              <a:rPr lang="fr-FR" dirty="0"/>
              <a:t>, </a:t>
            </a:r>
          </a:p>
        </p:txBody>
      </p:sp>
    </p:spTree>
    <p:extLst>
      <p:ext uri="{BB962C8B-B14F-4D97-AF65-F5344CB8AC3E}">
        <p14:creationId xmlns:p14="http://schemas.microsoft.com/office/powerpoint/2010/main" xmlns="" val="42138163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0738A66-27AE-4784-DE20-EF8CD3B05DB7}"/>
              </a:ext>
            </a:extLst>
          </p:cNvPr>
          <p:cNvSpPr>
            <a:spLocks noGrp="1"/>
          </p:cNvSpPr>
          <p:nvPr>
            <p:ph type="title"/>
          </p:nvPr>
        </p:nvSpPr>
        <p:spPr>
          <a:xfrm>
            <a:off x="644236" y="160370"/>
            <a:ext cx="10037619" cy="1117712"/>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fr-FR" sz="4400" dirty="0">
                <a:solidFill>
                  <a:schemeClr val="bg1"/>
                </a:solidFill>
              </a:rPr>
              <a:t>EPIC II </a:t>
            </a:r>
            <a:r>
              <a:rPr lang="fr-FR" sz="4400" dirty="0" err="1">
                <a:solidFill>
                  <a:schemeClr val="bg1"/>
                </a:solidFill>
              </a:rPr>
              <a:t>study</a:t>
            </a:r>
            <a:r>
              <a:rPr lang="fr-FR" dirty="0">
                <a:solidFill>
                  <a:schemeClr val="bg1"/>
                </a:solidFill>
              </a:rPr>
              <a:t/>
            </a:r>
            <a:br>
              <a:rPr lang="fr-FR" dirty="0">
                <a:solidFill>
                  <a:schemeClr val="bg1"/>
                </a:solidFill>
              </a:rPr>
            </a:br>
            <a:r>
              <a:rPr lang="fr-FR" sz="2000" dirty="0">
                <a:solidFill>
                  <a:schemeClr val="bg1"/>
                </a:solidFill>
              </a:rPr>
              <a:t>Risque infectieux en Réanimation selon Gravité</a:t>
            </a:r>
          </a:p>
        </p:txBody>
      </p:sp>
      <p:pic>
        <p:nvPicPr>
          <p:cNvPr id="5" name="Image 4">
            <a:extLst>
              <a:ext uri="{FF2B5EF4-FFF2-40B4-BE49-F238E27FC236}">
                <a16:creationId xmlns:a16="http://schemas.microsoft.com/office/drawing/2014/main" xmlns="" id="{203C8DAA-B024-012B-F7F0-E29ACA941DE0}"/>
              </a:ext>
            </a:extLst>
          </p:cNvPr>
          <p:cNvPicPr>
            <a:picLocks noChangeAspect="1"/>
          </p:cNvPicPr>
          <p:nvPr/>
        </p:nvPicPr>
        <p:blipFill>
          <a:blip r:embed="rId2" cstate="print"/>
          <a:stretch>
            <a:fillRect/>
          </a:stretch>
        </p:blipFill>
        <p:spPr>
          <a:xfrm>
            <a:off x="838200" y="1548127"/>
            <a:ext cx="10515600" cy="4133850"/>
          </a:xfrm>
          <a:prstGeom prst="rect">
            <a:avLst/>
          </a:prstGeom>
        </p:spPr>
      </p:pic>
      <p:sp>
        <p:nvSpPr>
          <p:cNvPr id="6" name="ZoneTexte 5">
            <a:extLst>
              <a:ext uri="{FF2B5EF4-FFF2-40B4-BE49-F238E27FC236}">
                <a16:creationId xmlns:a16="http://schemas.microsoft.com/office/drawing/2014/main" xmlns="" id="{AFA2A431-A22B-DE86-327F-0DFE9546726B}"/>
              </a:ext>
            </a:extLst>
          </p:cNvPr>
          <p:cNvSpPr txBox="1"/>
          <p:nvPr/>
        </p:nvSpPr>
        <p:spPr>
          <a:xfrm>
            <a:off x="7679268" y="6223599"/>
            <a:ext cx="3674532" cy="307777"/>
          </a:xfrm>
          <a:prstGeom prst="rect">
            <a:avLst/>
          </a:prstGeom>
          <a:solidFill>
            <a:srgbClr val="58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1400" dirty="0">
                <a:solidFill>
                  <a:schemeClr val="bg1"/>
                </a:solidFill>
              </a:rPr>
              <a:t>Vincent JL et al. JAMA. 2009;302(21):2323-2329</a:t>
            </a:r>
          </a:p>
        </p:txBody>
      </p:sp>
    </p:spTree>
    <p:extLst>
      <p:ext uri="{BB962C8B-B14F-4D97-AF65-F5344CB8AC3E}">
        <p14:creationId xmlns:p14="http://schemas.microsoft.com/office/powerpoint/2010/main" xmlns="" val="2286863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26354AA8-F9B6-4213-9ABF-BDBAAF3E3686}"/>
              </a:ext>
            </a:extLst>
          </p:cNvPr>
          <p:cNvSpPr>
            <a:spLocks noGrp="1"/>
          </p:cNvSpPr>
          <p:nvPr>
            <p:ph type="title"/>
          </p:nvPr>
        </p:nvSpPr>
        <p:spPr>
          <a:xfrm>
            <a:off x="838200" y="163629"/>
            <a:ext cx="10515600" cy="1251285"/>
          </a:xfrm>
          <a:solidFill>
            <a:schemeClr val="tx1"/>
          </a:solidFill>
        </p:spPr>
        <p:txBody>
          <a:bodyPr>
            <a:normAutofit fontScale="90000"/>
          </a:bodyPr>
          <a:lstStyle/>
          <a:p>
            <a:r>
              <a:rPr lang="fr-FR" dirty="0">
                <a:solidFill>
                  <a:schemeClr val="bg1"/>
                </a:solidFill>
              </a:rPr>
              <a:t>2 Grandes catégories de DM </a:t>
            </a:r>
            <a:br>
              <a:rPr lang="fr-FR" dirty="0">
                <a:solidFill>
                  <a:schemeClr val="bg1"/>
                </a:solidFill>
              </a:rPr>
            </a:br>
            <a:r>
              <a:rPr lang="fr-FR" dirty="0">
                <a:solidFill>
                  <a:schemeClr val="bg1"/>
                </a:solidFill>
              </a:rPr>
              <a:t>en Anesthésie - Réanimation</a:t>
            </a:r>
          </a:p>
        </p:txBody>
      </p:sp>
      <p:sp>
        <p:nvSpPr>
          <p:cNvPr id="4" name="Espace réservé du contenu 3">
            <a:extLst>
              <a:ext uri="{FF2B5EF4-FFF2-40B4-BE49-F238E27FC236}">
                <a16:creationId xmlns:a16="http://schemas.microsoft.com/office/drawing/2014/main" xmlns="" id="{E8709558-CB73-45F9-94D3-ED3525E67224}"/>
              </a:ext>
            </a:extLst>
          </p:cNvPr>
          <p:cNvSpPr>
            <a:spLocks noGrp="1"/>
          </p:cNvSpPr>
          <p:nvPr>
            <p:ph idx="1"/>
          </p:nvPr>
        </p:nvSpPr>
        <p:spPr/>
        <p:txBody>
          <a:bodyPr/>
          <a:lstStyle/>
          <a:p>
            <a:r>
              <a:rPr lang="fr-FR" dirty="0"/>
              <a:t>Matériel Lourds</a:t>
            </a:r>
          </a:p>
          <a:p>
            <a:pPr lvl="1"/>
            <a:r>
              <a:rPr lang="fr-FR" dirty="0"/>
              <a:t>Ventilateurs Réa ou Anesthésie</a:t>
            </a:r>
          </a:p>
          <a:p>
            <a:pPr lvl="1"/>
            <a:r>
              <a:rPr lang="fr-FR" dirty="0"/>
              <a:t>Moniteurs</a:t>
            </a:r>
          </a:p>
          <a:p>
            <a:pPr lvl="1"/>
            <a:r>
              <a:rPr lang="fr-FR" dirty="0"/>
              <a:t>Perfusion : PSE - pompes</a:t>
            </a:r>
          </a:p>
          <a:p>
            <a:pPr lvl="1"/>
            <a:r>
              <a:rPr lang="fr-FR" dirty="0"/>
              <a:t>Equipements Chambre (Lits, Portiques)</a:t>
            </a:r>
          </a:p>
          <a:p>
            <a:pPr lvl="1"/>
            <a:r>
              <a:rPr lang="fr-FR" dirty="0"/>
              <a:t>Appareils EER</a:t>
            </a:r>
          </a:p>
          <a:p>
            <a:pPr lvl="1"/>
            <a:r>
              <a:rPr lang="fr-FR" dirty="0"/>
              <a:t>Consoles Assistances Circulatoires</a:t>
            </a:r>
          </a:p>
          <a:p>
            <a:pPr marL="457200" lvl="1" indent="0">
              <a:buNone/>
            </a:pPr>
            <a:endParaRPr lang="fr-FR" dirty="0"/>
          </a:p>
          <a:p>
            <a:r>
              <a:rPr lang="fr-FR" dirty="0"/>
              <a:t>Matériels à UU</a:t>
            </a:r>
          </a:p>
          <a:p>
            <a:pPr lvl="1"/>
            <a:endParaRPr lang="fr-FR" dirty="0"/>
          </a:p>
        </p:txBody>
      </p:sp>
      <p:pic>
        <p:nvPicPr>
          <p:cNvPr id="3" name="Image 2">
            <a:extLst>
              <a:ext uri="{FF2B5EF4-FFF2-40B4-BE49-F238E27FC236}">
                <a16:creationId xmlns:a16="http://schemas.microsoft.com/office/drawing/2014/main" xmlns="" id="{7D472176-9F74-4588-8ED5-04BD8F6A2ACD}"/>
              </a:ext>
            </a:extLst>
          </p:cNvPr>
          <p:cNvPicPr>
            <a:picLocks noChangeAspect="1"/>
          </p:cNvPicPr>
          <p:nvPr/>
        </p:nvPicPr>
        <p:blipFill>
          <a:blip r:embed="rId2" cstate="print"/>
          <a:stretch>
            <a:fillRect/>
          </a:stretch>
        </p:blipFill>
        <p:spPr>
          <a:xfrm>
            <a:off x="6996585" y="1493069"/>
            <a:ext cx="4402581" cy="1851517"/>
          </a:xfrm>
          <a:prstGeom prst="rect">
            <a:avLst/>
          </a:prstGeom>
        </p:spPr>
      </p:pic>
      <p:pic>
        <p:nvPicPr>
          <p:cNvPr id="5" name="Image 4">
            <a:extLst>
              <a:ext uri="{FF2B5EF4-FFF2-40B4-BE49-F238E27FC236}">
                <a16:creationId xmlns:a16="http://schemas.microsoft.com/office/drawing/2014/main" xmlns="" id="{C7AF8E00-E95E-4F08-9CAE-E6A9259152E8}"/>
              </a:ext>
            </a:extLst>
          </p:cNvPr>
          <p:cNvPicPr>
            <a:picLocks noChangeAspect="1"/>
          </p:cNvPicPr>
          <p:nvPr/>
        </p:nvPicPr>
        <p:blipFill>
          <a:blip r:embed="rId3" cstate="print"/>
          <a:stretch>
            <a:fillRect/>
          </a:stretch>
        </p:blipFill>
        <p:spPr>
          <a:xfrm>
            <a:off x="6996585" y="3898793"/>
            <a:ext cx="4354549" cy="2449792"/>
          </a:xfrm>
          <a:prstGeom prst="rect">
            <a:avLst/>
          </a:prstGeom>
        </p:spPr>
      </p:pic>
    </p:spTree>
    <p:extLst>
      <p:ext uri="{BB962C8B-B14F-4D97-AF65-F5344CB8AC3E}">
        <p14:creationId xmlns:p14="http://schemas.microsoft.com/office/powerpoint/2010/main" xmlns="" val="321222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5A6F214-E43E-B536-FF2A-287CE02E0B7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F1DE7E62-343F-885D-13A2-FEFE5963697B}"/>
              </a:ext>
            </a:extLst>
          </p:cNvPr>
          <p:cNvSpPr>
            <a:spLocks noGrp="1"/>
          </p:cNvSpPr>
          <p:nvPr>
            <p:ph type="title"/>
          </p:nvPr>
        </p:nvSpPr>
        <p:spPr>
          <a:xfrm>
            <a:off x="685799" y="326624"/>
            <a:ext cx="10037619" cy="838033"/>
          </a:xfrm>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0000"/>
          </a:bodyPr>
          <a:lstStyle/>
          <a:p>
            <a:r>
              <a:rPr lang="fr-FR" sz="4000" dirty="0">
                <a:solidFill>
                  <a:schemeClr val="bg1"/>
                </a:solidFill>
              </a:rPr>
              <a:t>EPIC II </a:t>
            </a:r>
            <a:r>
              <a:rPr lang="fr-FR" sz="4000" dirty="0" err="1">
                <a:solidFill>
                  <a:schemeClr val="bg1"/>
                </a:solidFill>
              </a:rPr>
              <a:t>study</a:t>
            </a:r>
            <a:r>
              <a:rPr lang="fr-FR" dirty="0">
                <a:solidFill>
                  <a:schemeClr val="bg1"/>
                </a:solidFill>
              </a:rPr>
              <a:t/>
            </a:r>
            <a:br>
              <a:rPr lang="fr-FR" dirty="0">
                <a:solidFill>
                  <a:schemeClr val="bg1"/>
                </a:solidFill>
              </a:rPr>
            </a:br>
            <a:r>
              <a:rPr lang="fr-FR" sz="3100" dirty="0">
                <a:solidFill>
                  <a:schemeClr val="bg1"/>
                </a:solidFill>
              </a:rPr>
              <a:t>Germes Isolés - % prélèvements positifs 69,8</a:t>
            </a:r>
          </a:p>
        </p:txBody>
      </p:sp>
      <p:sp>
        <p:nvSpPr>
          <p:cNvPr id="6" name="ZoneTexte 5">
            <a:extLst>
              <a:ext uri="{FF2B5EF4-FFF2-40B4-BE49-F238E27FC236}">
                <a16:creationId xmlns:a16="http://schemas.microsoft.com/office/drawing/2014/main" xmlns="" id="{DA880D33-BBB5-9974-7F3D-C08D9C547725}"/>
              </a:ext>
            </a:extLst>
          </p:cNvPr>
          <p:cNvSpPr txBox="1"/>
          <p:nvPr/>
        </p:nvSpPr>
        <p:spPr>
          <a:xfrm>
            <a:off x="7679268" y="6223599"/>
            <a:ext cx="3674532" cy="307777"/>
          </a:xfrm>
          <a:prstGeom prst="rect">
            <a:avLst/>
          </a:prstGeom>
          <a:solidFill>
            <a:srgbClr val="58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fr-FR" sz="1400" dirty="0">
                <a:solidFill>
                  <a:schemeClr val="bg1"/>
                </a:solidFill>
              </a:rPr>
              <a:t>Vincent JL et al. JAMA. 2009;302(21):2323-2329</a:t>
            </a:r>
          </a:p>
        </p:txBody>
      </p:sp>
      <p:graphicFrame>
        <p:nvGraphicFramePr>
          <p:cNvPr id="8" name="Graphique 7">
            <a:extLst>
              <a:ext uri="{FF2B5EF4-FFF2-40B4-BE49-F238E27FC236}">
                <a16:creationId xmlns:a16="http://schemas.microsoft.com/office/drawing/2014/main" xmlns="" id="{C8AC9244-2605-8F99-4A72-CBF0FF780333}"/>
              </a:ext>
            </a:extLst>
          </p:cNvPr>
          <p:cNvGraphicFramePr>
            <a:graphicFrameLocks/>
          </p:cNvGraphicFramePr>
          <p:nvPr/>
        </p:nvGraphicFramePr>
        <p:xfrm>
          <a:off x="685798" y="2130136"/>
          <a:ext cx="5410201" cy="35433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aphique 8">
            <a:extLst>
              <a:ext uri="{FF2B5EF4-FFF2-40B4-BE49-F238E27FC236}">
                <a16:creationId xmlns:a16="http://schemas.microsoft.com/office/drawing/2014/main" xmlns="" id="{3F58ADFC-F192-F23F-99D7-CCEC2B4BE4E6}"/>
              </a:ext>
            </a:extLst>
          </p:cNvPr>
          <p:cNvGraphicFramePr>
            <a:graphicFrameLocks/>
          </p:cNvGraphicFramePr>
          <p:nvPr/>
        </p:nvGraphicFramePr>
        <p:xfrm>
          <a:off x="6334991" y="2130135"/>
          <a:ext cx="5697682" cy="3636819"/>
        </p:xfrm>
        <a:graphic>
          <a:graphicData uri="http://schemas.openxmlformats.org/drawingml/2006/chart">
            <c:chart xmlns:c="http://schemas.openxmlformats.org/drawingml/2006/chart" xmlns:r="http://schemas.openxmlformats.org/officeDocument/2006/relationships" r:id="rId3"/>
          </a:graphicData>
        </a:graphic>
      </p:graphicFrame>
      <p:sp>
        <p:nvSpPr>
          <p:cNvPr id="10" name="ZoneTexte 9">
            <a:extLst>
              <a:ext uri="{FF2B5EF4-FFF2-40B4-BE49-F238E27FC236}">
                <a16:creationId xmlns:a16="http://schemas.microsoft.com/office/drawing/2014/main" xmlns="" id="{8458B2E0-EA55-ABD3-080D-917F52FEFA48}"/>
              </a:ext>
            </a:extLst>
          </p:cNvPr>
          <p:cNvSpPr txBox="1"/>
          <p:nvPr/>
        </p:nvSpPr>
        <p:spPr>
          <a:xfrm>
            <a:off x="550719" y="6008155"/>
            <a:ext cx="2084225" cy="369332"/>
          </a:xfrm>
          <a:prstGeom prst="rect">
            <a:avLst/>
          </a:prstGeom>
          <a:noFill/>
        </p:spPr>
        <p:txBody>
          <a:bodyPr wrap="none" rtlCol="0">
            <a:spAutoFit/>
          </a:bodyPr>
          <a:lstStyle/>
          <a:p>
            <a:r>
              <a:rPr lang="fr-FR" dirty="0"/>
              <a:t>Champignons : 19 %</a:t>
            </a:r>
          </a:p>
        </p:txBody>
      </p:sp>
    </p:spTree>
    <p:extLst>
      <p:ext uri="{BB962C8B-B14F-4D97-AF65-F5344CB8AC3E}">
        <p14:creationId xmlns:p14="http://schemas.microsoft.com/office/powerpoint/2010/main" xmlns="" val="56000839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Infections Nosocomiales en Réanimation</a:t>
            </a:r>
          </a:p>
        </p:txBody>
      </p:sp>
      <p:sp>
        <p:nvSpPr>
          <p:cNvPr id="3" name="Espace réservé du contenu 2"/>
          <p:cNvSpPr>
            <a:spLocks noGrp="1"/>
          </p:cNvSpPr>
          <p:nvPr>
            <p:ph idx="1"/>
          </p:nvPr>
        </p:nvSpPr>
        <p:spPr/>
        <p:txBody>
          <a:bodyPr/>
          <a:lstStyle/>
          <a:p>
            <a:r>
              <a:rPr lang="fr-FR" dirty="0"/>
              <a:t>Surveillance Prioritaire (Réseau Réa – </a:t>
            </a:r>
            <a:r>
              <a:rPr lang="fr-FR" dirty="0" err="1"/>
              <a:t>Rezo</a:t>
            </a:r>
            <a:r>
              <a:rPr lang="fr-FR" dirty="0"/>
              <a:t>/Mission SPIADI (HAS))</a:t>
            </a:r>
          </a:p>
          <a:p>
            <a:pPr lvl="1"/>
            <a:r>
              <a:rPr lang="fr-FR" dirty="0"/>
              <a:t>Patients exposés aux dispositifs invasifs</a:t>
            </a:r>
          </a:p>
          <a:p>
            <a:pPr marL="457200" lvl="1" indent="0">
              <a:buNone/>
            </a:pPr>
            <a:endParaRPr lang="fr-FR" dirty="0"/>
          </a:p>
          <a:p>
            <a:r>
              <a:rPr lang="fr-FR" dirty="0"/>
              <a:t>Infections Cibles</a:t>
            </a:r>
          </a:p>
          <a:p>
            <a:pPr lvl="1"/>
            <a:r>
              <a:rPr lang="fr-FR" dirty="0"/>
              <a:t>PAVM</a:t>
            </a:r>
          </a:p>
          <a:p>
            <a:pPr lvl="1"/>
            <a:r>
              <a:rPr lang="fr-FR" dirty="0"/>
              <a:t>Bactériémies </a:t>
            </a:r>
          </a:p>
          <a:p>
            <a:pPr lvl="1"/>
            <a:r>
              <a:rPr lang="fr-FR" dirty="0"/>
              <a:t>CVC</a:t>
            </a:r>
          </a:p>
          <a:p>
            <a:pPr marL="457200" lvl="1" indent="0">
              <a:buNone/>
            </a:pPr>
            <a:endParaRPr lang="fr-FR" dirty="0"/>
          </a:p>
          <a:p>
            <a:r>
              <a:rPr lang="fr-FR" dirty="0"/>
              <a:t>Programme de Prévention</a:t>
            </a:r>
          </a:p>
          <a:p>
            <a:pPr marL="457200" lvl="1" indent="0">
              <a:buNone/>
            </a:pPr>
            <a:endParaRPr lang="fr-FR" dirty="0"/>
          </a:p>
        </p:txBody>
      </p:sp>
    </p:spTree>
    <p:extLst>
      <p:ext uri="{BB962C8B-B14F-4D97-AF65-F5344CB8AC3E}">
        <p14:creationId xmlns:p14="http://schemas.microsoft.com/office/powerpoint/2010/main" xmlns="" val="114038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B4C237D-1F90-A176-B636-1A9C589BD3E3}"/>
              </a:ext>
            </a:extLst>
          </p:cNvPr>
          <p:cNvSpPr>
            <a:spLocks noGrp="1"/>
          </p:cNvSpPr>
          <p:nvPr>
            <p:ph type="title"/>
          </p:nvPr>
        </p:nvSpPr>
        <p:spPr>
          <a:xfrm>
            <a:off x="838200" y="365125"/>
            <a:ext cx="3702803" cy="1325563"/>
          </a:xfrm>
          <a:solidFill>
            <a:schemeClr val="tx1"/>
          </a:solidFill>
        </p:spPr>
        <p:txBody>
          <a:bodyPr/>
          <a:lstStyle/>
          <a:p>
            <a:r>
              <a:rPr lang="fr-FR" dirty="0">
                <a:solidFill>
                  <a:schemeClr val="bg1"/>
                </a:solidFill>
              </a:rPr>
              <a:t>SPIADI 2025</a:t>
            </a:r>
          </a:p>
        </p:txBody>
      </p:sp>
      <p:pic>
        <p:nvPicPr>
          <p:cNvPr id="5" name="Image 4">
            <a:extLst>
              <a:ext uri="{FF2B5EF4-FFF2-40B4-BE49-F238E27FC236}">
                <a16:creationId xmlns:a16="http://schemas.microsoft.com/office/drawing/2014/main" xmlns="" id="{42DADFCD-143A-356F-FCB3-100D2B3EECF6}"/>
              </a:ext>
            </a:extLst>
          </p:cNvPr>
          <p:cNvPicPr>
            <a:picLocks noChangeAspect="1"/>
          </p:cNvPicPr>
          <p:nvPr/>
        </p:nvPicPr>
        <p:blipFill>
          <a:blip r:embed="rId2" cstate="print"/>
          <a:stretch>
            <a:fillRect/>
          </a:stretch>
        </p:blipFill>
        <p:spPr>
          <a:xfrm>
            <a:off x="573436" y="1929161"/>
            <a:ext cx="11618563" cy="4750608"/>
          </a:xfrm>
          <a:prstGeom prst="rect">
            <a:avLst/>
          </a:prstGeom>
        </p:spPr>
      </p:pic>
      <p:pic>
        <p:nvPicPr>
          <p:cNvPr id="7" name="Image 6">
            <a:extLst>
              <a:ext uri="{FF2B5EF4-FFF2-40B4-BE49-F238E27FC236}">
                <a16:creationId xmlns:a16="http://schemas.microsoft.com/office/drawing/2014/main" xmlns="" id="{7FD43824-CC65-51E4-0A82-52FB5FE4D70B}"/>
              </a:ext>
            </a:extLst>
          </p:cNvPr>
          <p:cNvPicPr>
            <a:picLocks noChangeAspect="1"/>
          </p:cNvPicPr>
          <p:nvPr/>
        </p:nvPicPr>
        <p:blipFill>
          <a:blip r:embed="rId3" cstate="print"/>
          <a:stretch>
            <a:fillRect/>
          </a:stretch>
        </p:blipFill>
        <p:spPr>
          <a:xfrm>
            <a:off x="7995486" y="178231"/>
            <a:ext cx="3783225" cy="2006025"/>
          </a:xfrm>
          <a:prstGeom prst="rect">
            <a:avLst/>
          </a:prstGeom>
        </p:spPr>
      </p:pic>
    </p:spTree>
    <p:extLst>
      <p:ext uri="{BB962C8B-B14F-4D97-AF65-F5344CB8AC3E}">
        <p14:creationId xmlns:p14="http://schemas.microsoft.com/office/powerpoint/2010/main" xmlns="" val="327309223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41615"/>
            <a:ext cx="10515600" cy="1325563"/>
          </a:xfrm>
          <a:solidFill>
            <a:schemeClr val="tx1"/>
          </a:solidFill>
        </p:spPr>
        <p:txBody>
          <a:bodyPr/>
          <a:lstStyle/>
          <a:p>
            <a:r>
              <a:rPr lang="fr-FR" dirty="0">
                <a:solidFill>
                  <a:schemeClr val="bg1"/>
                </a:solidFill>
              </a:rPr>
              <a:t>Caractéristiques des Services</a:t>
            </a:r>
          </a:p>
        </p:txBody>
      </p:sp>
      <p:pic>
        <p:nvPicPr>
          <p:cNvPr id="4" name="Image 3"/>
          <p:cNvPicPr>
            <a:picLocks noChangeAspect="1"/>
          </p:cNvPicPr>
          <p:nvPr/>
        </p:nvPicPr>
        <p:blipFill>
          <a:blip r:embed="rId2" cstate="print"/>
          <a:stretch>
            <a:fillRect/>
          </a:stretch>
        </p:blipFill>
        <p:spPr>
          <a:xfrm>
            <a:off x="1137896" y="1467178"/>
            <a:ext cx="9916208" cy="4980514"/>
          </a:xfrm>
          <a:prstGeom prst="rect">
            <a:avLst/>
          </a:prstGeom>
        </p:spPr>
      </p:pic>
      <p:sp>
        <p:nvSpPr>
          <p:cNvPr id="5" name="ZoneTexte 4">
            <a:extLst>
              <a:ext uri="{FF2B5EF4-FFF2-40B4-BE49-F238E27FC236}">
                <a16:creationId xmlns:a16="http://schemas.microsoft.com/office/drawing/2014/main" xmlns="" id="{BF5080FE-DCAB-4F98-AC03-6D1D1E19D730}"/>
              </a:ext>
            </a:extLst>
          </p:cNvPr>
          <p:cNvSpPr txBox="1"/>
          <p:nvPr/>
        </p:nvSpPr>
        <p:spPr>
          <a:xfrm>
            <a:off x="7779822" y="6447692"/>
            <a:ext cx="4056880" cy="369332"/>
          </a:xfrm>
          <a:prstGeom prst="rect">
            <a:avLst/>
          </a:prstGeom>
          <a:solidFill>
            <a:srgbClr val="580000"/>
          </a:solidFill>
        </p:spPr>
        <p:txBody>
          <a:bodyPr wrap="none" rtlCol="0">
            <a:spAutoFit/>
          </a:bodyPr>
          <a:lstStyle/>
          <a:p>
            <a:r>
              <a:rPr lang="fr-FR" dirty="0">
                <a:solidFill>
                  <a:schemeClr val="bg1"/>
                </a:solidFill>
              </a:rPr>
              <a:t>Réseau REA-REZO, France. Résultats 2022</a:t>
            </a:r>
          </a:p>
        </p:txBody>
      </p:sp>
    </p:spTree>
    <p:extLst>
      <p:ext uri="{BB962C8B-B14F-4D97-AF65-F5344CB8AC3E}">
        <p14:creationId xmlns:p14="http://schemas.microsoft.com/office/powerpoint/2010/main" xmlns="" val="11637777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03314937-6051-4541-A1A6-ADB7EB1DB287}"/>
              </a:ext>
            </a:extLst>
          </p:cNvPr>
          <p:cNvSpPr>
            <a:spLocks noGrp="1"/>
          </p:cNvSpPr>
          <p:nvPr>
            <p:ph type="title"/>
          </p:nvPr>
        </p:nvSpPr>
        <p:spPr>
          <a:xfrm>
            <a:off x="838200" y="365125"/>
            <a:ext cx="10515600" cy="1002281"/>
          </a:xfrm>
          <a:solidFill>
            <a:schemeClr val="tx1"/>
          </a:solidFill>
        </p:spPr>
        <p:txBody>
          <a:bodyPr/>
          <a:lstStyle/>
          <a:p>
            <a:r>
              <a:rPr lang="fr-FR" dirty="0">
                <a:solidFill>
                  <a:schemeClr val="bg1"/>
                </a:solidFill>
              </a:rPr>
              <a:t>Exposition aux Dispositifs Invasifs</a:t>
            </a:r>
          </a:p>
        </p:txBody>
      </p:sp>
      <p:sp>
        <p:nvSpPr>
          <p:cNvPr id="6" name="ZoneTexte 5">
            <a:extLst>
              <a:ext uri="{FF2B5EF4-FFF2-40B4-BE49-F238E27FC236}">
                <a16:creationId xmlns:a16="http://schemas.microsoft.com/office/drawing/2014/main" xmlns="" id="{20575698-4426-414C-A1AB-CCF4DB80E12D}"/>
              </a:ext>
            </a:extLst>
          </p:cNvPr>
          <p:cNvSpPr txBox="1"/>
          <p:nvPr/>
        </p:nvSpPr>
        <p:spPr>
          <a:xfrm>
            <a:off x="7404683" y="5989739"/>
            <a:ext cx="4056880" cy="369332"/>
          </a:xfrm>
          <a:prstGeom prst="rect">
            <a:avLst/>
          </a:prstGeom>
          <a:solidFill>
            <a:srgbClr val="580000"/>
          </a:solidFill>
        </p:spPr>
        <p:txBody>
          <a:bodyPr wrap="none" rtlCol="0">
            <a:spAutoFit/>
          </a:bodyPr>
          <a:lstStyle/>
          <a:p>
            <a:r>
              <a:rPr lang="fr-FR" dirty="0">
                <a:solidFill>
                  <a:schemeClr val="bg1"/>
                </a:solidFill>
              </a:rPr>
              <a:t>Réseau REA-REZO, France. Résultats 2022</a:t>
            </a:r>
          </a:p>
        </p:txBody>
      </p:sp>
      <p:pic>
        <p:nvPicPr>
          <p:cNvPr id="3" name="Image 2"/>
          <p:cNvPicPr>
            <a:picLocks noChangeAspect="1"/>
          </p:cNvPicPr>
          <p:nvPr/>
        </p:nvPicPr>
        <p:blipFill>
          <a:blip r:embed="rId2" cstate="print"/>
          <a:stretch>
            <a:fillRect/>
          </a:stretch>
        </p:blipFill>
        <p:spPr>
          <a:xfrm>
            <a:off x="838200" y="1782291"/>
            <a:ext cx="10292989" cy="3913659"/>
          </a:xfrm>
          <a:prstGeom prst="rect">
            <a:avLst/>
          </a:prstGeom>
        </p:spPr>
      </p:pic>
    </p:spTree>
    <p:extLst>
      <p:ext uri="{BB962C8B-B14F-4D97-AF65-F5344CB8AC3E}">
        <p14:creationId xmlns:p14="http://schemas.microsoft.com/office/powerpoint/2010/main" xmlns="" val="238462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3125" y="517526"/>
            <a:ext cx="7096125" cy="815974"/>
          </a:xfrm>
          <a:solidFill>
            <a:schemeClr val="tx1"/>
          </a:solidFill>
        </p:spPr>
        <p:txBody>
          <a:bodyPr>
            <a:normAutofit/>
          </a:bodyPr>
          <a:lstStyle/>
          <a:p>
            <a:r>
              <a:rPr lang="fr-FR" dirty="0">
                <a:solidFill>
                  <a:schemeClr val="bg1"/>
                </a:solidFill>
              </a:rPr>
              <a:t>Incidence des Infections 2022</a:t>
            </a:r>
          </a:p>
        </p:txBody>
      </p:sp>
      <p:pic>
        <p:nvPicPr>
          <p:cNvPr id="4" name="Image 3"/>
          <p:cNvPicPr>
            <a:picLocks noChangeAspect="1"/>
          </p:cNvPicPr>
          <p:nvPr/>
        </p:nvPicPr>
        <p:blipFill>
          <a:blip r:embed="rId3" cstate="print"/>
          <a:stretch>
            <a:fillRect/>
          </a:stretch>
        </p:blipFill>
        <p:spPr>
          <a:xfrm>
            <a:off x="170099" y="2321950"/>
            <a:ext cx="11699402" cy="3700000"/>
          </a:xfrm>
          <a:prstGeom prst="rect">
            <a:avLst/>
          </a:prstGeom>
        </p:spPr>
      </p:pic>
      <p:sp>
        <p:nvSpPr>
          <p:cNvPr id="5" name="ZoneTexte 4">
            <a:extLst>
              <a:ext uri="{FF2B5EF4-FFF2-40B4-BE49-F238E27FC236}">
                <a16:creationId xmlns:a16="http://schemas.microsoft.com/office/drawing/2014/main" xmlns="" id="{D65A593D-B5CA-4D8A-A400-99CDF036AFE3}"/>
              </a:ext>
            </a:extLst>
          </p:cNvPr>
          <p:cNvSpPr txBox="1"/>
          <p:nvPr/>
        </p:nvSpPr>
        <p:spPr>
          <a:xfrm>
            <a:off x="7404683" y="5989739"/>
            <a:ext cx="4056880" cy="369332"/>
          </a:xfrm>
          <a:prstGeom prst="rect">
            <a:avLst/>
          </a:prstGeom>
          <a:solidFill>
            <a:srgbClr val="580000"/>
          </a:solidFill>
        </p:spPr>
        <p:txBody>
          <a:bodyPr wrap="none" rtlCol="0">
            <a:spAutoFit/>
          </a:bodyPr>
          <a:lstStyle/>
          <a:p>
            <a:r>
              <a:rPr lang="fr-FR" dirty="0">
                <a:solidFill>
                  <a:schemeClr val="bg1"/>
                </a:solidFill>
              </a:rPr>
              <a:t>Réseau REA-REZO, France. Résultats 2022</a:t>
            </a:r>
          </a:p>
        </p:txBody>
      </p:sp>
    </p:spTree>
    <p:extLst>
      <p:ext uri="{BB962C8B-B14F-4D97-AF65-F5344CB8AC3E}">
        <p14:creationId xmlns:p14="http://schemas.microsoft.com/office/powerpoint/2010/main" xmlns="" val="16165840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9F0750C-E9DB-4BBE-BA0E-782428536A4D}"/>
              </a:ext>
            </a:extLst>
          </p:cNvPr>
          <p:cNvSpPr>
            <a:spLocks noGrp="1"/>
          </p:cNvSpPr>
          <p:nvPr>
            <p:ph type="title"/>
          </p:nvPr>
        </p:nvSpPr>
        <p:spPr>
          <a:xfrm>
            <a:off x="863366" y="356736"/>
            <a:ext cx="10327548" cy="649943"/>
          </a:xfrm>
          <a:solidFill>
            <a:schemeClr val="tx1"/>
          </a:solidFill>
        </p:spPr>
        <p:txBody>
          <a:bodyPr>
            <a:noAutofit/>
          </a:bodyPr>
          <a:lstStyle/>
          <a:p>
            <a:r>
              <a:rPr lang="fr-FR" sz="3600" b="0" i="0" u="none" strike="noStrike" baseline="0" dirty="0">
                <a:solidFill>
                  <a:schemeClr val="bg1"/>
                </a:solidFill>
              </a:rPr>
              <a:t>Evolution des taux d'incidence des IAS de 2012 à 2022</a:t>
            </a:r>
            <a:endParaRPr lang="fr-FR" sz="3600" dirty="0">
              <a:solidFill>
                <a:schemeClr val="bg1"/>
              </a:solidFill>
            </a:endParaRPr>
          </a:p>
        </p:txBody>
      </p:sp>
      <p:pic>
        <p:nvPicPr>
          <p:cNvPr id="3" name="Image 2"/>
          <p:cNvPicPr>
            <a:picLocks noChangeAspect="1"/>
          </p:cNvPicPr>
          <p:nvPr/>
        </p:nvPicPr>
        <p:blipFill>
          <a:blip r:embed="rId2" cstate="print"/>
          <a:stretch>
            <a:fillRect/>
          </a:stretch>
        </p:blipFill>
        <p:spPr>
          <a:xfrm>
            <a:off x="1530862" y="1225919"/>
            <a:ext cx="8032238" cy="5103881"/>
          </a:xfrm>
          <a:prstGeom prst="rect">
            <a:avLst/>
          </a:prstGeom>
        </p:spPr>
      </p:pic>
    </p:spTree>
    <p:extLst>
      <p:ext uri="{BB962C8B-B14F-4D97-AF65-F5344CB8AC3E}">
        <p14:creationId xmlns:p14="http://schemas.microsoft.com/office/powerpoint/2010/main" xmlns="" val="30745332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xmlns="" id="{5B2EACFF-DEC5-4A72-8E7A-0167C81D628D}"/>
              </a:ext>
            </a:extLst>
          </p:cNvPr>
          <p:cNvPicPr>
            <a:picLocks noChangeAspect="1"/>
          </p:cNvPicPr>
          <p:nvPr/>
        </p:nvPicPr>
        <p:blipFill>
          <a:blip r:embed="rId2" cstate="print"/>
          <a:stretch>
            <a:fillRect/>
          </a:stretch>
        </p:blipFill>
        <p:spPr>
          <a:xfrm>
            <a:off x="1688123" y="1943335"/>
            <a:ext cx="8815754" cy="4914665"/>
          </a:xfrm>
          <a:prstGeom prst="rect">
            <a:avLst/>
          </a:prstGeom>
        </p:spPr>
      </p:pic>
      <p:sp>
        <p:nvSpPr>
          <p:cNvPr id="6" name="Titre 5">
            <a:extLst>
              <a:ext uri="{FF2B5EF4-FFF2-40B4-BE49-F238E27FC236}">
                <a16:creationId xmlns:a16="http://schemas.microsoft.com/office/drawing/2014/main" xmlns="" id="{C0A2BACA-7517-47B4-9F0F-C6BA5F797EE6}"/>
              </a:ext>
            </a:extLst>
          </p:cNvPr>
          <p:cNvSpPr>
            <a:spLocks noGrp="1"/>
          </p:cNvSpPr>
          <p:nvPr>
            <p:ph type="title"/>
          </p:nvPr>
        </p:nvSpPr>
        <p:spPr>
          <a:solidFill>
            <a:schemeClr val="tx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r>
              <a:rPr lang="fr-FR" dirty="0">
                <a:solidFill>
                  <a:schemeClr val="bg1"/>
                </a:solidFill>
              </a:rPr>
              <a:t>Répartition IAS – Service MIR Timone 2024</a:t>
            </a:r>
          </a:p>
        </p:txBody>
      </p:sp>
    </p:spTree>
    <p:extLst>
      <p:ext uri="{BB962C8B-B14F-4D97-AF65-F5344CB8AC3E}">
        <p14:creationId xmlns:p14="http://schemas.microsoft.com/office/powerpoint/2010/main" xmlns="" val="11373191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606" y="341852"/>
            <a:ext cx="11102788" cy="880047"/>
          </a:xfrm>
          <a:solidFill>
            <a:schemeClr val="tx1"/>
          </a:solidFill>
        </p:spPr>
        <p:txBody>
          <a:bodyPr>
            <a:normAutofit/>
          </a:bodyPr>
          <a:lstStyle/>
          <a:p>
            <a:r>
              <a:rPr lang="fr-FR" b="1" dirty="0">
                <a:solidFill>
                  <a:schemeClr val="bg1"/>
                </a:solidFill>
              </a:rPr>
              <a:t>Réseau Réa-Raisin puis REA-REZO 2018 </a:t>
            </a:r>
            <a:endParaRPr lang="fr-FR" dirty="0">
              <a:solidFill>
                <a:schemeClr val="bg1"/>
              </a:solidFill>
            </a:endParaRPr>
          </a:p>
        </p:txBody>
      </p:sp>
      <p:sp>
        <p:nvSpPr>
          <p:cNvPr id="5" name="ZoneTexte 4"/>
          <p:cNvSpPr txBox="1"/>
          <p:nvPr/>
        </p:nvSpPr>
        <p:spPr>
          <a:xfrm>
            <a:off x="363631" y="6034257"/>
            <a:ext cx="8865697" cy="646331"/>
          </a:xfrm>
          <a:prstGeom prst="rect">
            <a:avLst/>
          </a:prstGeom>
          <a:solidFill>
            <a:srgbClr val="580000"/>
          </a:solidFill>
        </p:spPr>
        <p:txBody>
          <a:bodyPr wrap="none" rtlCol="0">
            <a:spAutoFit/>
          </a:bodyPr>
          <a:lstStyle/>
          <a:p>
            <a:r>
              <a:rPr lang="fr-FR" dirty="0">
                <a:solidFill>
                  <a:schemeClr val="bg1"/>
                </a:solidFill>
              </a:rPr>
              <a:t>SANTÉ PUBLIQUE FRANCE / Surveillance des infections nosocomiales en réanimation adulte. </a:t>
            </a:r>
          </a:p>
          <a:p>
            <a:r>
              <a:rPr lang="fr-FR" dirty="0">
                <a:solidFill>
                  <a:schemeClr val="bg1"/>
                </a:solidFill>
              </a:rPr>
              <a:t>Réseau REA-Raisin, France. Résultats 2017 / p. 15 </a:t>
            </a:r>
          </a:p>
        </p:txBody>
      </p:sp>
      <p:pic>
        <p:nvPicPr>
          <p:cNvPr id="3" name="Image 2"/>
          <p:cNvPicPr>
            <a:picLocks noChangeAspect="1"/>
          </p:cNvPicPr>
          <p:nvPr/>
        </p:nvPicPr>
        <p:blipFill>
          <a:blip r:embed="rId3" cstate="print"/>
          <a:stretch>
            <a:fillRect/>
          </a:stretch>
        </p:blipFill>
        <p:spPr>
          <a:xfrm>
            <a:off x="701815" y="1565075"/>
            <a:ext cx="10280509" cy="4449172"/>
          </a:xfrm>
          <a:prstGeom prst="rect">
            <a:avLst/>
          </a:prstGeom>
        </p:spPr>
      </p:pic>
    </p:spTree>
    <p:extLst>
      <p:ext uri="{BB962C8B-B14F-4D97-AF65-F5344CB8AC3E}">
        <p14:creationId xmlns:p14="http://schemas.microsoft.com/office/powerpoint/2010/main" xmlns="" val="41600154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tx1"/>
          </a:solidFill>
        </p:spPr>
        <p:txBody>
          <a:bodyPr/>
          <a:lstStyle/>
          <a:p>
            <a:r>
              <a:rPr lang="fr-FR" dirty="0">
                <a:solidFill>
                  <a:schemeClr val="bg1"/>
                </a:solidFill>
              </a:rPr>
              <a:t>Consommation SHA</a:t>
            </a:r>
          </a:p>
        </p:txBody>
      </p:sp>
      <p:pic>
        <p:nvPicPr>
          <p:cNvPr id="4" name="Image 3"/>
          <p:cNvPicPr>
            <a:picLocks noChangeAspect="1"/>
          </p:cNvPicPr>
          <p:nvPr/>
        </p:nvPicPr>
        <p:blipFill>
          <a:blip r:embed="rId3" cstate="print"/>
          <a:stretch>
            <a:fillRect/>
          </a:stretch>
        </p:blipFill>
        <p:spPr>
          <a:xfrm>
            <a:off x="838200" y="2461466"/>
            <a:ext cx="10515600" cy="1272334"/>
          </a:xfrm>
          <a:prstGeom prst="rect">
            <a:avLst/>
          </a:prstGeom>
        </p:spPr>
      </p:pic>
      <p:pic>
        <p:nvPicPr>
          <p:cNvPr id="5" name="Image 4"/>
          <p:cNvPicPr>
            <a:picLocks noChangeAspect="1"/>
          </p:cNvPicPr>
          <p:nvPr/>
        </p:nvPicPr>
        <p:blipFill>
          <a:blip r:embed="rId4" cstate="print"/>
          <a:stretch>
            <a:fillRect/>
          </a:stretch>
        </p:blipFill>
        <p:spPr>
          <a:xfrm>
            <a:off x="838200" y="4504578"/>
            <a:ext cx="10515600" cy="1095200"/>
          </a:xfrm>
          <a:prstGeom prst="rect">
            <a:avLst/>
          </a:prstGeom>
        </p:spPr>
      </p:pic>
    </p:spTree>
    <p:extLst>
      <p:ext uri="{BB962C8B-B14F-4D97-AF65-F5344CB8AC3E}">
        <p14:creationId xmlns:p14="http://schemas.microsoft.com/office/powerpoint/2010/main" xmlns="" val="130794760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76768"/>
            <a:ext cx="10515600" cy="1569059"/>
          </a:xfrm>
          <a:solidFill>
            <a:schemeClr val="tx1"/>
          </a:solidFill>
        </p:spPr>
        <p:txBody>
          <a:bodyPr>
            <a:normAutofit fontScale="90000"/>
          </a:bodyPr>
          <a:lstStyle/>
          <a:p>
            <a:r>
              <a:rPr lang="fr-FR" dirty="0">
                <a:solidFill>
                  <a:schemeClr val="bg1"/>
                </a:solidFill>
              </a:rPr>
              <a:t>Classification des DM selon le risque infectieux</a:t>
            </a:r>
            <a:br>
              <a:rPr lang="fr-FR" dirty="0">
                <a:solidFill>
                  <a:schemeClr val="bg1"/>
                </a:solidFill>
              </a:rPr>
            </a:br>
            <a:r>
              <a:rPr lang="fr-FR" sz="2400" dirty="0">
                <a:solidFill>
                  <a:schemeClr val="bg1"/>
                </a:solidFill>
              </a:rPr>
              <a:t>Classification de </a:t>
            </a:r>
            <a:r>
              <a:rPr lang="fr-FR" sz="2400" dirty="0" err="1">
                <a:solidFill>
                  <a:schemeClr val="bg1"/>
                </a:solidFill>
              </a:rPr>
              <a:t>Spaulding</a:t>
            </a:r>
            <a:r>
              <a:rPr lang="fr-FR" sz="2400" dirty="0">
                <a:solidFill>
                  <a:schemeClr val="bg1"/>
                </a:solidFill>
              </a:rPr>
              <a:t/>
            </a:r>
            <a:br>
              <a:rPr lang="fr-FR" sz="2400" dirty="0">
                <a:solidFill>
                  <a:schemeClr val="bg1"/>
                </a:solidFill>
              </a:rPr>
            </a:br>
            <a:r>
              <a:rPr lang="fr-FR" sz="2400" dirty="0">
                <a:solidFill>
                  <a:schemeClr val="bg1"/>
                </a:solidFill>
              </a:rPr>
              <a:t>Risque ATC ou Risque ATNC (Agents Transmissibles Non Conventionnels) : prions</a:t>
            </a:r>
            <a:br>
              <a:rPr lang="fr-FR" sz="2400" dirty="0">
                <a:solidFill>
                  <a:schemeClr val="bg1"/>
                </a:solidFill>
              </a:rPr>
            </a:br>
            <a:endParaRPr lang="fr-FR" sz="2400" dirty="0">
              <a:solidFill>
                <a:schemeClr val="bg1"/>
              </a:solidFill>
            </a:endParaRPr>
          </a:p>
        </p:txBody>
      </p:sp>
      <p:sp>
        <p:nvSpPr>
          <p:cNvPr id="3" name="Espace réservé du contenu 2"/>
          <p:cNvSpPr>
            <a:spLocks noGrp="1"/>
          </p:cNvSpPr>
          <p:nvPr>
            <p:ph idx="1"/>
          </p:nvPr>
        </p:nvSpPr>
        <p:spPr>
          <a:xfrm>
            <a:off x="623047" y="1745828"/>
            <a:ext cx="11035553" cy="4351338"/>
          </a:xfrm>
        </p:spPr>
        <p:txBody>
          <a:bodyPr>
            <a:normAutofit fontScale="85000" lnSpcReduction="10000"/>
          </a:bodyPr>
          <a:lstStyle/>
          <a:p>
            <a:pPr>
              <a:lnSpc>
                <a:spcPct val="150000"/>
              </a:lnSpc>
            </a:pPr>
            <a:r>
              <a:rPr lang="fr-FR" b="1" dirty="0"/>
              <a:t>Non Critique (NC) </a:t>
            </a:r>
            <a:r>
              <a:rPr lang="fr-FR" dirty="0"/>
              <a:t>en contact avec une </a:t>
            </a:r>
            <a:r>
              <a:rPr lang="fr-FR" b="1" u="sng" dirty="0"/>
              <a:t>peau saine </a:t>
            </a:r>
            <a:r>
              <a:rPr lang="fr-FR" dirty="0"/>
              <a:t>(risque infectieux bas)</a:t>
            </a:r>
          </a:p>
          <a:p>
            <a:pPr lvl="1">
              <a:lnSpc>
                <a:spcPct val="150000"/>
              </a:lnSpc>
            </a:pPr>
            <a:r>
              <a:rPr lang="fr-FR" dirty="0"/>
              <a:t>Brassard à tension, Stéthoscopes, Scope….</a:t>
            </a:r>
          </a:p>
          <a:p>
            <a:pPr>
              <a:lnSpc>
                <a:spcPct val="150000"/>
              </a:lnSpc>
            </a:pPr>
            <a:r>
              <a:rPr lang="fr-FR" b="1" dirty="0"/>
              <a:t>Semi-critique (SC) </a:t>
            </a:r>
            <a:r>
              <a:rPr lang="fr-FR" dirty="0"/>
              <a:t>en contact avec une </a:t>
            </a:r>
            <a:r>
              <a:rPr lang="fr-FR" b="1" u="sng" dirty="0"/>
              <a:t>muqueuse sans effraction</a:t>
            </a:r>
            <a:r>
              <a:rPr lang="fr-FR" dirty="0"/>
              <a:t> de celle-ci ou une peau non intacte (risque infectieux médian)</a:t>
            </a:r>
          </a:p>
          <a:p>
            <a:pPr lvl="1">
              <a:lnSpc>
                <a:spcPct val="150000"/>
              </a:lnSpc>
            </a:pPr>
            <a:r>
              <a:rPr lang="fr-FR" dirty="0"/>
              <a:t>Sonde Intubation, lames laryngoscopes, masques laryngés, Sonde ETO….</a:t>
            </a:r>
          </a:p>
          <a:p>
            <a:pPr>
              <a:lnSpc>
                <a:spcPct val="150000"/>
              </a:lnSpc>
            </a:pPr>
            <a:r>
              <a:rPr lang="fr-FR" b="1" dirty="0"/>
              <a:t>Critique (C) </a:t>
            </a:r>
            <a:r>
              <a:rPr lang="fr-FR" dirty="0"/>
              <a:t>pénétrant un tissu "stérile" ou le système vasculaire (haut risque infectieux)</a:t>
            </a:r>
          </a:p>
          <a:p>
            <a:pPr lvl="1">
              <a:lnSpc>
                <a:spcPct val="150000"/>
              </a:lnSpc>
            </a:pPr>
            <a:r>
              <a:rPr lang="fr-FR" dirty="0"/>
              <a:t>KT Veineux et artériels, Sondes Vésicales, …</a:t>
            </a:r>
          </a:p>
        </p:txBody>
      </p:sp>
      <p:sp>
        <p:nvSpPr>
          <p:cNvPr id="4" name="ZoneTexte 3"/>
          <p:cNvSpPr txBox="1"/>
          <p:nvPr/>
        </p:nvSpPr>
        <p:spPr>
          <a:xfrm>
            <a:off x="7772399" y="6311900"/>
            <a:ext cx="3886201" cy="369332"/>
          </a:xfrm>
          <a:prstGeom prst="rect">
            <a:avLst/>
          </a:prstGeom>
          <a:solidFill>
            <a:srgbClr val="580000"/>
          </a:solidFill>
        </p:spPr>
        <p:txBody>
          <a:bodyPr wrap="square" rtlCol="0">
            <a:spAutoFit/>
          </a:bodyPr>
          <a:lstStyle/>
          <a:p>
            <a:r>
              <a:rPr lang="en-US" dirty="0">
                <a:solidFill>
                  <a:schemeClr val="bg1"/>
                </a:solidFill>
              </a:rPr>
              <a:t>Spaulding EH. J </a:t>
            </a:r>
            <a:r>
              <a:rPr lang="en-US" dirty="0" err="1">
                <a:solidFill>
                  <a:schemeClr val="bg1"/>
                </a:solidFill>
              </a:rPr>
              <a:t>Hosp</a:t>
            </a:r>
            <a:r>
              <a:rPr lang="en-US" dirty="0">
                <a:solidFill>
                  <a:schemeClr val="bg1"/>
                </a:solidFill>
              </a:rPr>
              <a:t> Res 1972 ; </a:t>
            </a:r>
            <a:r>
              <a:rPr lang="fr-FR" dirty="0">
                <a:solidFill>
                  <a:schemeClr val="bg1"/>
                </a:solidFill>
              </a:rPr>
              <a:t>9 : 5-31</a:t>
            </a:r>
          </a:p>
        </p:txBody>
      </p:sp>
    </p:spTree>
    <p:extLst>
      <p:ext uri="{BB962C8B-B14F-4D97-AF65-F5344CB8AC3E}">
        <p14:creationId xmlns:p14="http://schemas.microsoft.com/office/powerpoint/2010/main" xmlns="" val="59429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r>
              <a:rPr lang="fr-FR" dirty="0">
                <a:solidFill>
                  <a:schemeClr val="tx1"/>
                </a:solidFill>
              </a:rPr>
              <a:t>3.1 Matériel Lourd</a:t>
            </a:r>
          </a:p>
        </p:txBody>
      </p:sp>
    </p:spTree>
    <p:extLst>
      <p:ext uri="{BB962C8B-B14F-4D97-AF65-F5344CB8AC3E}">
        <p14:creationId xmlns:p14="http://schemas.microsoft.com/office/powerpoint/2010/main" xmlns="" val="13502577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9248AE1-7054-41CD-9442-421C00DC9EEB}"/>
              </a:ext>
            </a:extLst>
          </p:cNvPr>
          <p:cNvSpPr>
            <a:spLocks noGrp="1"/>
          </p:cNvSpPr>
          <p:nvPr>
            <p:ph type="title"/>
          </p:nvPr>
        </p:nvSpPr>
        <p:spPr>
          <a:xfrm>
            <a:off x="494950" y="247679"/>
            <a:ext cx="10858850" cy="1035837"/>
          </a:xfrm>
          <a:solidFill>
            <a:schemeClr val="tx1"/>
          </a:solidFill>
        </p:spPr>
        <p:txBody>
          <a:bodyPr>
            <a:normAutofit/>
          </a:bodyPr>
          <a:lstStyle/>
          <a:p>
            <a:r>
              <a:rPr lang="fr-FR" sz="3200" dirty="0">
                <a:solidFill>
                  <a:schemeClr val="bg1"/>
                </a:solidFill>
              </a:rPr>
              <a:t>Chambre de réanimation et risque infectieux</a:t>
            </a:r>
            <a:br>
              <a:rPr lang="fr-FR" sz="3200" dirty="0">
                <a:solidFill>
                  <a:schemeClr val="bg1"/>
                </a:solidFill>
              </a:rPr>
            </a:br>
            <a:r>
              <a:rPr lang="fr-FR" sz="3200" dirty="0">
                <a:solidFill>
                  <a:schemeClr val="bg1"/>
                </a:solidFill>
              </a:rPr>
              <a:t>Un environnement maitrisé (NF S90-351</a:t>
            </a:r>
            <a:r>
              <a:rPr lang="fr-FR" sz="3200" i="0" u="none" strike="noStrike" dirty="0">
                <a:solidFill>
                  <a:schemeClr val="bg1"/>
                </a:solidFill>
                <a:effectLst/>
              </a:rPr>
              <a:t>) – Classe de risque III</a:t>
            </a:r>
            <a:endParaRPr lang="fr-FR" sz="3200" dirty="0">
              <a:solidFill>
                <a:schemeClr val="bg1"/>
              </a:solidFill>
            </a:endParaRPr>
          </a:p>
        </p:txBody>
      </p:sp>
      <p:sp>
        <p:nvSpPr>
          <p:cNvPr id="3" name="Espace réservé du contenu 2">
            <a:extLst>
              <a:ext uri="{FF2B5EF4-FFF2-40B4-BE49-F238E27FC236}">
                <a16:creationId xmlns:a16="http://schemas.microsoft.com/office/drawing/2014/main" xmlns="" id="{58AC5C9B-0D30-4D76-AD38-6CE9E5FE3EEF}"/>
              </a:ext>
            </a:extLst>
          </p:cNvPr>
          <p:cNvSpPr>
            <a:spLocks noGrp="1"/>
          </p:cNvSpPr>
          <p:nvPr>
            <p:ph idx="1"/>
          </p:nvPr>
        </p:nvSpPr>
        <p:spPr>
          <a:xfrm>
            <a:off x="563111" y="1455795"/>
            <a:ext cx="11065778" cy="5054061"/>
          </a:xfrm>
        </p:spPr>
        <p:txBody>
          <a:bodyPr>
            <a:noAutofit/>
          </a:bodyPr>
          <a:lstStyle/>
          <a:p>
            <a:r>
              <a:rPr lang="fr-FR" sz="1800" dirty="0"/>
              <a:t>Surveillance visuelle </a:t>
            </a:r>
          </a:p>
          <a:p>
            <a:pPr lvl="1"/>
            <a:r>
              <a:rPr lang="fr-FR" sz="1800" b="1" dirty="0"/>
              <a:t>Intérieur des chambres doit être visible (paroi partiellement vitrée) </a:t>
            </a:r>
          </a:p>
          <a:p>
            <a:pPr lvl="1"/>
            <a:r>
              <a:rPr lang="fr-FR" sz="1800" b="1" dirty="0"/>
              <a:t>Depuis PC situé à proximité immédiate</a:t>
            </a:r>
          </a:p>
          <a:p>
            <a:pPr lvl="1"/>
            <a:r>
              <a:rPr lang="fr-FR" sz="1800" dirty="0"/>
              <a:t>Intimité du patient doit rester possible ;</a:t>
            </a:r>
          </a:p>
          <a:p>
            <a:pPr lvl="1"/>
            <a:r>
              <a:rPr lang="fr-FR" sz="1800" dirty="0"/>
              <a:t>Surveillance des constantes vitales</a:t>
            </a:r>
          </a:p>
          <a:p>
            <a:pPr lvl="2"/>
            <a:r>
              <a:rPr lang="fr-FR" sz="1800" b="1" dirty="0"/>
              <a:t>Monitorage cardiovasculaire et respiratoire</a:t>
            </a:r>
          </a:p>
          <a:p>
            <a:pPr lvl="2"/>
            <a:r>
              <a:rPr lang="fr-FR" sz="1800" b="1" dirty="0"/>
              <a:t>Report au PC de surveillance</a:t>
            </a:r>
          </a:p>
          <a:p>
            <a:r>
              <a:rPr lang="fr-FR" sz="1800" dirty="0"/>
              <a:t>Surface correctement dimensionnée (min 25 m²) géométrie carrée faciliter l’accès autour du lit ;</a:t>
            </a:r>
          </a:p>
          <a:p>
            <a:pPr lvl="1"/>
            <a:r>
              <a:rPr lang="fr-FR" sz="1800" b="1" dirty="0"/>
              <a:t>Ouverture automatique des portes</a:t>
            </a:r>
            <a:r>
              <a:rPr lang="fr-FR" sz="1800" dirty="0"/>
              <a:t> d’accès suffisamment large pour le passage d’un lit et de ses accessoires ;</a:t>
            </a:r>
          </a:p>
          <a:p>
            <a:pPr lvl="1"/>
            <a:r>
              <a:rPr lang="fr-FR" sz="1800" b="1" dirty="0"/>
              <a:t>Point d’eau </a:t>
            </a:r>
            <a:r>
              <a:rPr lang="fr-FR" sz="1800" dirty="0"/>
              <a:t>pour assurer les soins d’hygiène du patient </a:t>
            </a:r>
          </a:p>
          <a:p>
            <a:pPr lvl="1"/>
            <a:r>
              <a:rPr lang="fr-FR" sz="1800" dirty="0"/>
              <a:t>Réseaux adaptés aux différents soins que le patient pourrait recevoir (fluides médicaux, fluides spécifiques…)</a:t>
            </a:r>
          </a:p>
          <a:p>
            <a:r>
              <a:rPr lang="fr-FR" sz="1800" dirty="0"/>
              <a:t>Confort hygrothermique avec une température et une hygrométrie régulée (de 20 à 25°C – de 40 à 60 %) ;</a:t>
            </a:r>
          </a:p>
          <a:p>
            <a:r>
              <a:rPr lang="fr-FR" sz="1800" dirty="0"/>
              <a:t>Confort visuel avec une vue sur l’extérieur et un éclairage naturel ;</a:t>
            </a:r>
          </a:p>
          <a:p>
            <a:r>
              <a:rPr lang="fr-FR" sz="1800" dirty="0"/>
              <a:t>Confort acoustique avec des équipements peu bruyants (notamment la ventilation)</a:t>
            </a:r>
          </a:p>
        </p:txBody>
      </p:sp>
    </p:spTree>
    <p:extLst>
      <p:ext uri="{BB962C8B-B14F-4D97-AF65-F5344CB8AC3E}">
        <p14:creationId xmlns:p14="http://schemas.microsoft.com/office/powerpoint/2010/main" xmlns="" val="328689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7AD55F2-D6AD-4B91-AD1A-95E3B93FC5C7}"/>
              </a:ext>
            </a:extLst>
          </p:cNvPr>
          <p:cNvSpPr>
            <a:spLocks noGrp="1"/>
          </p:cNvSpPr>
          <p:nvPr>
            <p:ph type="title"/>
          </p:nvPr>
        </p:nvSpPr>
        <p:spPr>
          <a:xfrm>
            <a:off x="1019504" y="232600"/>
            <a:ext cx="10689021" cy="1060425"/>
          </a:xfrm>
          <a:solidFill>
            <a:schemeClr val="tx1"/>
          </a:solidFill>
        </p:spPr>
        <p:txBody>
          <a:bodyPr>
            <a:normAutofit fontScale="90000"/>
          </a:bodyPr>
          <a:lstStyle/>
          <a:p>
            <a:pPr algn="ctr"/>
            <a:r>
              <a:rPr lang="fr-FR" dirty="0">
                <a:solidFill>
                  <a:schemeClr val="bg1"/>
                </a:solidFill>
              </a:rPr>
              <a:t>Environnement patients Réanimation</a:t>
            </a:r>
            <a:br>
              <a:rPr lang="fr-FR" dirty="0">
                <a:solidFill>
                  <a:schemeClr val="bg1"/>
                </a:solidFill>
              </a:rPr>
            </a:br>
            <a:r>
              <a:rPr lang="fr-FR" dirty="0">
                <a:solidFill>
                  <a:schemeClr val="bg1"/>
                </a:solidFill>
              </a:rPr>
              <a:t>Site de prélèvements possibles</a:t>
            </a:r>
          </a:p>
        </p:txBody>
      </p:sp>
      <p:pic>
        <p:nvPicPr>
          <p:cNvPr id="5" name="Image 4">
            <a:extLst>
              <a:ext uri="{FF2B5EF4-FFF2-40B4-BE49-F238E27FC236}">
                <a16:creationId xmlns:a16="http://schemas.microsoft.com/office/drawing/2014/main" xmlns="" id="{0E35A678-7DB4-4A67-AD0D-B8E681DD16D9}"/>
              </a:ext>
            </a:extLst>
          </p:cNvPr>
          <p:cNvPicPr>
            <a:picLocks noChangeAspect="1"/>
          </p:cNvPicPr>
          <p:nvPr/>
        </p:nvPicPr>
        <p:blipFill>
          <a:blip r:embed="rId2" cstate="print"/>
          <a:stretch>
            <a:fillRect/>
          </a:stretch>
        </p:blipFill>
        <p:spPr>
          <a:xfrm>
            <a:off x="5985228" y="1721768"/>
            <a:ext cx="6049576" cy="4373419"/>
          </a:xfrm>
          <a:prstGeom prst="rect">
            <a:avLst/>
          </a:prstGeom>
        </p:spPr>
      </p:pic>
      <p:pic>
        <p:nvPicPr>
          <p:cNvPr id="3" name="Image 2">
            <a:extLst>
              <a:ext uri="{FF2B5EF4-FFF2-40B4-BE49-F238E27FC236}">
                <a16:creationId xmlns:a16="http://schemas.microsoft.com/office/drawing/2014/main" xmlns="" id="{C4A8CB84-9DB0-4420-B9B0-133F53096743}"/>
              </a:ext>
            </a:extLst>
          </p:cNvPr>
          <p:cNvPicPr>
            <a:picLocks noChangeAspect="1"/>
          </p:cNvPicPr>
          <p:nvPr/>
        </p:nvPicPr>
        <p:blipFill>
          <a:blip r:embed="rId3" cstate="print"/>
          <a:stretch>
            <a:fillRect/>
          </a:stretch>
        </p:blipFill>
        <p:spPr>
          <a:xfrm>
            <a:off x="157196" y="1798134"/>
            <a:ext cx="5476349" cy="4373418"/>
          </a:xfrm>
          <a:prstGeom prst="rect">
            <a:avLst/>
          </a:prstGeom>
        </p:spPr>
      </p:pic>
    </p:spTree>
    <p:extLst>
      <p:ext uri="{BB962C8B-B14F-4D97-AF65-F5344CB8AC3E}">
        <p14:creationId xmlns:p14="http://schemas.microsoft.com/office/powerpoint/2010/main" xmlns="" val="35769217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18B7D5E-A162-42B6-B977-ED46CAC8B3F2}"/>
              </a:ext>
            </a:extLst>
          </p:cNvPr>
          <p:cNvSpPr>
            <a:spLocks noGrp="1"/>
          </p:cNvSpPr>
          <p:nvPr>
            <p:ph type="title"/>
          </p:nvPr>
        </p:nvSpPr>
        <p:spPr>
          <a:xfrm>
            <a:off x="366612" y="153233"/>
            <a:ext cx="8304422" cy="717055"/>
          </a:xfrm>
          <a:solidFill>
            <a:schemeClr val="tx1"/>
          </a:solidFill>
        </p:spPr>
        <p:txBody>
          <a:bodyPr>
            <a:normAutofit fontScale="90000"/>
          </a:bodyPr>
          <a:lstStyle/>
          <a:p>
            <a:r>
              <a:rPr lang="fr-FR" dirty="0">
                <a:solidFill>
                  <a:schemeClr val="bg1"/>
                </a:solidFill>
              </a:rPr>
              <a:t>Moniteur d’EER : Site de Contamination </a:t>
            </a:r>
          </a:p>
        </p:txBody>
      </p:sp>
      <p:pic>
        <p:nvPicPr>
          <p:cNvPr id="5" name="Image 4">
            <a:extLst>
              <a:ext uri="{FF2B5EF4-FFF2-40B4-BE49-F238E27FC236}">
                <a16:creationId xmlns:a16="http://schemas.microsoft.com/office/drawing/2014/main" xmlns="" id="{23E6315C-38EB-4589-86BE-64FC536DD046}"/>
              </a:ext>
            </a:extLst>
          </p:cNvPr>
          <p:cNvPicPr>
            <a:picLocks noChangeAspect="1"/>
          </p:cNvPicPr>
          <p:nvPr/>
        </p:nvPicPr>
        <p:blipFill>
          <a:blip r:embed="rId2" cstate="print"/>
          <a:stretch>
            <a:fillRect/>
          </a:stretch>
        </p:blipFill>
        <p:spPr>
          <a:xfrm>
            <a:off x="4284971" y="1160002"/>
            <a:ext cx="4218139" cy="5622587"/>
          </a:xfrm>
          <a:prstGeom prst="rect">
            <a:avLst/>
          </a:prstGeom>
        </p:spPr>
      </p:pic>
      <p:sp>
        <p:nvSpPr>
          <p:cNvPr id="6" name="ZoneTexte 5">
            <a:extLst>
              <a:ext uri="{FF2B5EF4-FFF2-40B4-BE49-F238E27FC236}">
                <a16:creationId xmlns:a16="http://schemas.microsoft.com/office/drawing/2014/main" xmlns="" id="{3A3DCF1B-5A06-4B3B-B8B9-2B9F9025BF0F}"/>
              </a:ext>
            </a:extLst>
          </p:cNvPr>
          <p:cNvSpPr txBox="1"/>
          <p:nvPr/>
        </p:nvSpPr>
        <p:spPr>
          <a:xfrm>
            <a:off x="1115172" y="5797684"/>
            <a:ext cx="2421240" cy="369332"/>
          </a:xfrm>
          <a:prstGeom prst="rect">
            <a:avLst/>
          </a:prstGeom>
          <a:noFill/>
        </p:spPr>
        <p:txBody>
          <a:bodyPr wrap="none" rtlCol="0">
            <a:spAutoFit/>
          </a:bodyPr>
          <a:lstStyle/>
          <a:p>
            <a:r>
              <a:rPr lang="fr-FR" dirty="0"/>
              <a:t>Ligne entrée (Artérielle)</a:t>
            </a:r>
          </a:p>
        </p:txBody>
      </p:sp>
      <p:sp>
        <p:nvSpPr>
          <p:cNvPr id="7" name="ZoneTexte 6">
            <a:extLst>
              <a:ext uri="{FF2B5EF4-FFF2-40B4-BE49-F238E27FC236}">
                <a16:creationId xmlns:a16="http://schemas.microsoft.com/office/drawing/2014/main" xmlns="" id="{3BB26BFA-F5EF-4409-BE02-A59310895E7A}"/>
              </a:ext>
            </a:extLst>
          </p:cNvPr>
          <p:cNvSpPr txBox="1"/>
          <p:nvPr/>
        </p:nvSpPr>
        <p:spPr>
          <a:xfrm>
            <a:off x="1262915" y="2653052"/>
            <a:ext cx="1486561" cy="369332"/>
          </a:xfrm>
          <a:prstGeom prst="rect">
            <a:avLst/>
          </a:prstGeom>
          <a:noFill/>
        </p:spPr>
        <p:txBody>
          <a:bodyPr wrap="none" rtlCol="0">
            <a:spAutoFit/>
          </a:bodyPr>
          <a:lstStyle/>
          <a:p>
            <a:r>
              <a:rPr lang="fr-FR" dirty="0"/>
              <a:t>Anticoagulant</a:t>
            </a:r>
          </a:p>
        </p:txBody>
      </p:sp>
      <p:sp>
        <p:nvSpPr>
          <p:cNvPr id="8" name="ZoneTexte 7">
            <a:extLst>
              <a:ext uri="{FF2B5EF4-FFF2-40B4-BE49-F238E27FC236}">
                <a16:creationId xmlns:a16="http://schemas.microsoft.com/office/drawing/2014/main" xmlns="" id="{9A269315-1690-4FFA-A916-82EDFAFAB268}"/>
              </a:ext>
            </a:extLst>
          </p:cNvPr>
          <p:cNvSpPr txBox="1"/>
          <p:nvPr/>
        </p:nvSpPr>
        <p:spPr>
          <a:xfrm>
            <a:off x="1585150" y="4805148"/>
            <a:ext cx="842090" cy="369332"/>
          </a:xfrm>
          <a:prstGeom prst="rect">
            <a:avLst/>
          </a:prstGeom>
          <a:noFill/>
        </p:spPr>
        <p:txBody>
          <a:bodyPr wrap="none" rtlCol="0">
            <a:spAutoFit/>
          </a:bodyPr>
          <a:lstStyle/>
          <a:p>
            <a:r>
              <a:rPr lang="fr-FR" dirty="0"/>
              <a:t>Pompe</a:t>
            </a:r>
          </a:p>
        </p:txBody>
      </p:sp>
      <p:sp>
        <p:nvSpPr>
          <p:cNvPr id="9" name="ZoneTexte 8">
            <a:extLst>
              <a:ext uri="{FF2B5EF4-FFF2-40B4-BE49-F238E27FC236}">
                <a16:creationId xmlns:a16="http://schemas.microsoft.com/office/drawing/2014/main" xmlns="" id="{4DDD2480-9074-46DC-ADFB-DB21BC282766}"/>
              </a:ext>
            </a:extLst>
          </p:cNvPr>
          <p:cNvSpPr txBox="1"/>
          <p:nvPr/>
        </p:nvSpPr>
        <p:spPr>
          <a:xfrm>
            <a:off x="3197059" y="1934561"/>
            <a:ext cx="665760" cy="369332"/>
          </a:xfrm>
          <a:prstGeom prst="rect">
            <a:avLst/>
          </a:prstGeom>
          <a:noFill/>
        </p:spPr>
        <p:txBody>
          <a:bodyPr wrap="none" rtlCol="0">
            <a:spAutoFit/>
          </a:bodyPr>
          <a:lstStyle/>
          <a:p>
            <a:r>
              <a:rPr lang="fr-FR" dirty="0"/>
              <a:t>Filtre</a:t>
            </a:r>
          </a:p>
        </p:txBody>
      </p:sp>
      <p:sp>
        <p:nvSpPr>
          <p:cNvPr id="10" name="ZoneTexte 9">
            <a:extLst>
              <a:ext uri="{FF2B5EF4-FFF2-40B4-BE49-F238E27FC236}">
                <a16:creationId xmlns:a16="http://schemas.microsoft.com/office/drawing/2014/main" xmlns="" id="{36E2B1D0-E185-4467-B93F-50A87DA77AC7}"/>
              </a:ext>
            </a:extLst>
          </p:cNvPr>
          <p:cNvSpPr txBox="1"/>
          <p:nvPr/>
        </p:nvSpPr>
        <p:spPr>
          <a:xfrm>
            <a:off x="8925262" y="4620482"/>
            <a:ext cx="2370842" cy="369332"/>
          </a:xfrm>
          <a:prstGeom prst="rect">
            <a:avLst/>
          </a:prstGeom>
          <a:noFill/>
        </p:spPr>
        <p:txBody>
          <a:bodyPr wrap="none" rtlCol="0">
            <a:spAutoFit/>
          </a:bodyPr>
          <a:lstStyle/>
          <a:p>
            <a:r>
              <a:rPr lang="fr-FR" dirty="0"/>
              <a:t>Ligne retour (Veineuse)</a:t>
            </a:r>
          </a:p>
        </p:txBody>
      </p:sp>
      <p:sp>
        <p:nvSpPr>
          <p:cNvPr id="11" name="ZoneTexte 10">
            <a:extLst>
              <a:ext uri="{FF2B5EF4-FFF2-40B4-BE49-F238E27FC236}">
                <a16:creationId xmlns:a16="http://schemas.microsoft.com/office/drawing/2014/main" xmlns="" id="{DDCF672C-E0CA-4A88-88E8-47D1AD96353C}"/>
              </a:ext>
            </a:extLst>
          </p:cNvPr>
          <p:cNvSpPr txBox="1"/>
          <p:nvPr/>
        </p:nvSpPr>
        <p:spPr>
          <a:xfrm>
            <a:off x="8825218" y="3059668"/>
            <a:ext cx="1323567" cy="369332"/>
          </a:xfrm>
          <a:prstGeom prst="rect">
            <a:avLst/>
          </a:prstGeom>
          <a:noFill/>
        </p:spPr>
        <p:txBody>
          <a:bodyPr wrap="none" rtlCol="0">
            <a:spAutoFit/>
          </a:bodyPr>
          <a:lstStyle/>
          <a:p>
            <a:r>
              <a:rPr lang="fr-FR" dirty="0"/>
              <a:t>Réchauffeur</a:t>
            </a:r>
          </a:p>
        </p:txBody>
      </p:sp>
      <p:cxnSp>
        <p:nvCxnSpPr>
          <p:cNvPr id="13" name="Connecteur droit avec flèche 12">
            <a:extLst>
              <a:ext uri="{FF2B5EF4-FFF2-40B4-BE49-F238E27FC236}">
                <a16:creationId xmlns:a16="http://schemas.microsoft.com/office/drawing/2014/main" xmlns="" id="{BD0726EA-38A6-4C3E-BB1D-E5C4DE1DAA9D}"/>
              </a:ext>
            </a:extLst>
          </p:cNvPr>
          <p:cNvCxnSpPr>
            <a:cxnSpLocks/>
          </p:cNvCxnSpPr>
          <p:nvPr/>
        </p:nvCxnSpPr>
        <p:spPr>
          <a:xfrm flipH="1">
            <a:off x="6595354" y="3238150"/>
            <a:ext cx="2229864" cy="35135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xmlns="" id="{9EF37104-585C-41C1-80F2-E69DAF61A85E}"/>
              </a:ext>
            </a:extLst>
          </p:cNvPr>
          <p:cNvCxnSpPr>
            <a:cxnSpLocks/>
            <a:stCxn id="10" idx="1"/>
          </p:cNvCxnSpPr>
          <p:nvPr/>
        </p:nvCxnSpPr>
        <p:spPr>
          <a:xfrm flipH="1">
            <a:off x="6096002" y="4805148"/>
            <a:ext cx="2829260" cy="8928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7" name="Connecteur droit avec flèche 16">
            <a:extLst>
              <a:ext uri="{FF2B5EF4-FFF2-40B4-BE49-F238E27FC236}">
                <a16:creationId xmlns:a16="http://schemas.microsoft.com/office/drawing/2014/main" xmlns="" id="{4F43732A-1298-40DB-9FC0-B11E429E8C30}"/>
              </a:ext>
            </a:extLst>
          </p:cNvPr>
          <p:cNvCxnSpPr>
            <a:cxnSpLocks/>
            <a:stCxn id="7" idx="3"/>
          </p:cNvCxnSpPr>
          <p:nvPr/>
        </p:nvCxnSpPr>
        <p:spPr>
          <a:xfrm>
            <a:off x="2749476" y="2837718"/>
            <a:ext cx="1654744" cy="178276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a16="http://schemas.microsoft.com/office/drawing/2014/main" xmlns="" id="{DFAA8A0F-CDD3-4E15-8C38-CC4290B5633A}"/>
              </a:ext>
            </a:extLst>
          </p:cNvPr>
          <p:cNvCxnSpPr>
            <a:cxnSpLocks/>
            <a:stCxn id="9" idx="3"/>
          </p:cNvCxnSpPr>
          <p:nvPr/>
        </p:nvCxnSpPr>
        <p:spPr>
          <a:xfrm>
            <a:off x="3862819" y="2119227"/>
            <a:ext cx="1724249" cy="250125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a16="http://schemas.microsoft.com/office/drawing/2014/main" xmlns="" id="{8B8766DB-4382-4C6C-9027-E7EB1EF2349A}"/>
              </a:ext>
            </a:extLst>
          </p:cNvPr>
          <p:cNvCxnSpPr>
            <a:cxnSpLocks/>
            <a:stCxn id="6" idx="3"/>
          </p:cNvCxnSpPr>
          <p:nvPr/>
        </p:nvCxnSpPr>
        <p:spPr>
          <a:xfrm flipV="1">
            <a:off x="3536412" y="5629013"/>
            <a:ext cx="1614428" cy="35333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7" name="Connecteur droit avec flèche 26">
            <a:extLst>
              <a:ext uri="{FF2B5EF4-FFF2-40B4-BE49-F238E27FC236}">
                <a16:creationId xmlns:a16="http://schemas.microsoft.com/office/drawing/2014/main" xmlns="" id="{BC029F09-232E-4157-8794-A9913AE79411}"/>
              </a:ext>
            </a:extLst>
          </p:cNvPr>
          <p:cNvCxnSpPr>
            <a:cxnSpLocks/>
            <a:stCxn id="8" idx="3"/>
          </p:cNvCxnSpPr>
          <p:nvPr/>
        </p:nvCxnSpPr>
        <p:spPr>
          <a:xfrm>
            <a:off x="2427240" y="4989814"/>
            <a:ext cx="2648099"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31" name="Image 30">
            <a:extLst>
              <a:ext uri="{FF2B5EF4-FFF2-40B4-BE49-F238E27FC236}">
                <a16:creationId xmlns:a16="http://schemas.microsoft.com/office/drawing/2014/main" xmlns="" id="{236EBDB7-B979-49B3-905B-6A2016B0DAC3}"/>
              </a:ext>
            </a:extLst>
          </p:cNvPr>
          <p:cNvPicPr>
            <a:picLocks noChangeAspect="1"/>
          </p:cNvPicPr>
          <p:nvPr/>
        </p:nvPicPr>
        <p:blipFill>
          <a:blip r:embed="rId3" cstate="print"/>
          <a:stretch>
            <a:fillRect/>
          </a:stretch>
        </p:blipFill>
        <p:spPr>
          <a:xfrm>
            <a:off x="10038605" y="175691"/>
            <a:ext cx="1885445" cy="2501255"/>
          </a:xfrm>
          <a:prstGeom prst="rect">
            <a:avLst/>
          </a:prstGeom>
        </p:spPr>
      </p:pic>
      <p:sp>
        <p:nvSpPr>
          <p:cNvPr id="18" name="ZoneTexte 17">
            <a:extLst>
              <a:ext uri="{FF2B5EF4-FFF2-40B4-BE49-F238E27FC236}">
                <a16:creationId xmlns:a16="http://schemas.microsoft.com/office/drawing/2014/main" xmlns="" id="{5087083C-E50D-462D-A3DE-B43253DE1351}"/>
              </a:ext>
            </a:extLst>
          </p:cNvPr>
          <p:cNvSpPr txBox="1"/>
          <p:nvPr/>
        </p:nvSpPr>
        <p:spPr>
          <a:xfrm>
            <a:off x="2531299" y="1253627"/>
            <a:ext cx="699359" cy="369332"/>
          </a:xfrm>
          <a:prstGeom prst="rect">
            <a:avLst/>
          </a:prstGeom>
          <a:noFill/>
        </p:spPr>
        <p:txBody>
          <a:bodyPr wrap="none" rtlCol="0">
            <a:spAutoFit/>
          </a:bodyPr>
          <a:lstStyle/>
          <a:p>
            <a:r>
              <a:rPr lang="fr-FR" dirty="0"/>
              <a:t>Ecran</a:t>
            </a:r>
          </a:p>
        </p:txBody>
      </p:sp>
      <p:cxnSp>
        <p:nvCxnSpPr>
          <p:cNvPr id="19" name="Connecteur droit avec flèche 18">
            <a:extLst>
              <a:ext uri="{FF2B5EF4-FFF2-40B4-BE49-F238E27FC236}">
                <a16:creationId xmlns:a16="http://schemas.microsoft.com/office/drawing/2014/main" xmlns="" id="{9E2009FC-6062-4CA5-8990-6347AEC8F263}"/>
              </a:ext>
            </a:extLst>
          </p:cNvPr>
          <p:cNvCxnSpPr>
            <a:cxnSpLocks/>
            <a:stCxn id="18" idx="3"/>
          </p:cNvCxnSpPr>
          <p:nvPr/>
        </p:nvCxnSpPr>
        <p:spPr>
          <a:xfrm>
            <a:off x="3230658" y="1438293"/>
            <a:ext cx="2041129" cy="1564628"/>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6278646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1140946"/>
          </a:xfrm>
          <a:solidFill>
            <a:schemeClr val="tx1"/>
          </a:solidFill>
        </p:spPr>
        <p:txBody>
          <a:bodyPr>
            <a:normAutofit fontScale="90000"/>
          </a:bodyPr>
          <a:lstStyle/>
          <a:p>
            <a:r>
              <a:rPr lang="fr-FR" dirty="0">
                <a:solidFill>
                  <a:schemeClr val="bg1"/>
                </a:solidFill>
              </a:rPr>
              <a:t>Contamination de l’environnement en réanimation </a:t>
            </a:r>
          </a:p>
        </p:txBody>
      </p:sp>
      <p:sp>
        <p:nvSpPr>
          <p:cNvPr id="4" name="Rectangle 3"/>
          <p:cNvSpPr/>
          <p:nvPr/>
        </p:nvSpPr>
        <p:spPr>
          <a:xfrm>
            <a:off x="8274423" y="1864675"/>
            <a:ext cx="3487271" cy="923330"/>
          </a:xfrm>
          <a:prstGeom prst="rect">
            <a:avLst/>
          </a:prstGeom>
        </p:spPr>
        <p:txBody>
          <a:bodyPr wrap="square">
            <a:spAutoFit/>
          </a:bodyPr>
          <a:lstStyle/>
          <a:p>
            <a:pPr algn="ctr"/>
            <a:r>
              <a:rPr lang="fr-FR" dirty="0"/>
              <a:t>200 mains de soignants</a:t>
            </a:r>
          </a:p>
          <a:p>
            <a:pPr algn="ctr"/>
            <a:r>
              <a:rPr lang="fr-FR" dirty="0"/>
              <a:t>200 téléphones</a:t>
            </a:r>
          </a:p>
          <a:p>
            <a:pPr algn="ctr"/>
            <a:r>
              <a:rPr lang="fr-FR" dirty="0"/>
              <a:t>Taux de contamination = 94.5%</a:t>
            </a:r>
          </a:p>
        </p:txBody>
      </p:sp>
      <p:pic>
        <p:nvPicPr>
          <p:cNvPr id="5" name="Image 4"/>
          <p:cNvPicPr>
            <a:picLocks noChangeAspect="1"/>
          </p:cNvPicPr>
          <p:nvPr/>
        </p:nvPicPr>
        <p:blipFill>
          <a:blip r:embed="rId2" cstate="print"/>
          <a:stretch>
            <a:fillRect/>
          </a:stretch>
        </p:blipFill>
        <p:spPr>
          <a:xfrm>
            <a:off x="9488712" y="3146608"/>
            <a:ext cx="1524857" cy="1496915"/>
          </a:xfrm>
          <a:prstGeom prst="rect">
            <a:avLst/>
          </a:prstGeom>
        </p:spPr>
      </p:pic>
      <p:sp>
        <p:nvSpPr>
          <p:cNvPr id="7" name="Rectangle 6"/>
          <p:cNvSpPr/>
          <p:nvPr/>
        </p:nvSpPr>
        <p:spPr>
          <a:xfrm>
            <a:off x="6429016" y="6202687"/>
            <a:ext cx="5332678" cy="369332"/>
          </a:xfrm>
          <a:prstGeom prst="rect">
            <a:avLst/>
          </a:prstGeom>
          <a:solidFill>
            <a:srgbClr val="800000"/>
          </a:solidFill>
        </p:spPr>
        <p:txBody>
          <a:bodyPr wrap="none">
            <a:spAutoFit/>
          </a:bodyPr>
          <a:lstStyle/>
          <a:p>
            <a:r>
              <a:rPr lang="en-US" dirty="0" err="1">
                <a:solidFill>
                  <a:schemeClr val="bg1"/>
                </a:solidFill>
              </a:rPr>
              <a:t>Ulger</a:t>
            </a:r>
            <a:r>
              <a:rPr lang="en-US" dirty="0">
                <a:solidFill>
                  <a:schemeClr val="bg1"/>
                </a:solidFill>
              </a:rPr>
              <a:t> F, Annals of </a:t>
            </a:r>
            <a:r>
              <a:rPr lang="en-US" dirty="0" err="1">
                <a:solidFill>
                  <a:schemeClr val="bg1"/>
                </a:solidFill>
              </a:rPr>
              <a:t>Clin</a:t>
            </a:r>
            <a:r>
              <a:rPr lang="en-US" dirty="0">
                <a:solidFill>
                  <a:schemeClr val="bg1"/>
                </a:solidFill>
              </a:rPr>
              <a:t>. Micro. And Antimicrobials, 2009</a:t>
            </a:r>
            <a:endParaRPr lang="fr-FR" dirty="0">
              <a:solidFill>
                <a:schemeClr val="bg1"/>
              </a:solidFill>
            </a:endParaRPr>
          </a:p>
        </p:txBody>
      </p:sp>
      <p:pic>
        <p:nvPicPr>
          <p:cNvPr id="8" name="Image 7"/>
          <p:cNvPicPr>
            <a:picLocks noChangeAspect="1"/>
          </p:cNvPicPr>
          <p:nvPr/>
        </p:nvPicPr>
        <p:blipFill rotWithShape="1">
          <a:blip r:embed="rId3" cstate="print"/>
          <a:srcRect l="1" r="1860"/>
          <a:stretch/>
        </p:blipFill>
        <p:spPr>
          <a:xfrm>
            <a:off x="838200" y="1656543"/>
            <a:ext cx="7095566" cy="4530136"/>
          </a:xfrm>
          <a:prstGeom prst="rect">
            <a:avLst/>
          </a:prstGeom>
        </p:spPr>
      </p:pic>
      <p:pic>
        <p:nvPicPr>
          <p:cNvPr id="3" name="Image 2"/>
          <p:cNvPicPr>
            <a:picLocks noChangeAspect="1"/>
          </p:cNvPicPr>
          <p:nvPr/>
        </p:nvPicPr>
        <p:blipFill>
          <a:blip r:embed="rId4" cstate="print"/>
          <a:stretch>
            <a:fillRect/>
          </a:stretch>
        </p:blipFill>
        <p:spPr>
          <a:xfrm>
            <a:off x="8648700" y="4791074"/>
            <a:ext cx="2285999" cy="1087425"/>
          </a:xfrm>
          <a:prstGeom prst="rect">
            <a:avLst/>
          </a:prstGeom>
        </p:spPr>
      </p:pic>
    </p:spTree>
    <p:extLst>
      <p:ext uri="{BB962C8B-B14F-4D97-AF65-F5344CB8AC3E}">
        <p14:creationId xmlns:p14="http://schemas.microsoft.com/office/powerpoint/2010/main" xmlns="" val="39163893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6E13EC31-04C3-41FF-9BC3-24D48320541D}"/>
              </a:ext>
            </a:extLst>
          </p:cNvPr>
          <p:cNvSpPr>
            <a:spLocks noGrp="1"/>
          </p:cNvSpPr>
          <p:nvPr>
            <p:ph type="title"/>
          </p:nvPr>
        </p:nvSpPr>
        <p:spPr>
          <a:xfrm>
            <a:off x="3022450" y="451252"/>
            <a:ext cx="6756699" cy="923331"/>
          </a:xfrm>
          <a:solidFill>
            <a:schemeClr val="tx1"/>
          </a:solidFill>
        </p:spPr>
        <p:txBody>
          <a:bodyPr/>
          <a:lstStyle/>
          <a:p>
            <a:r>
              <a:rPr lang="fr-FR" dirty="0">
                <a:solidFill>
                  <a:schemeClr val="bg1"/>
                </a:solidFill>
              </a:rPr>
              <a:t>Contamination des Siphons</a:t>
            </a:r>
          </a:p>
        </p:txBody>
      </p:sp>
      <p:pic>
        <p:nvPicPr>
          <p:cNvPr id="4" name="Image 3">
            <a:extLst>
              <a:ext uri="{FF2B5EF4-FFF2-40B4-BE49-F238E27FC236}">
                <a16:creationId xmlns:a16="http://schemas.microsoft.com/office/drawing/2014/main" xmlns="" id="{332415A1-CE94-4187-862C-26EBFF73CCA9}"/>
              </a:ext>
            </a:extLst>
          </p:cNvPr>
          <p:cNvPicPr>
            <a:picLocks noChangeAspect="1"/>
          </p:cNvPicPr>
          <p:nvPr/>
        </p:nvPicPr>
        <p:blipFill>
          <a:blip r:embed="rId2" cstate="print"/>
          <a:stretch>
            <a:fillRect/>
          </a:stretch>
        </p:blipFill>
        <p:spPr>
          <a:xfrm>
            <a:off x="304773" y="2042985"/>
            <a:ext cx="6096027" cy="2530730"/>
          </a:xfrm>
          <a:prstGeom prst="rect">
            <a:avLst/>
          </a:prstGeom>
        </p:spPr>
      </p:pic>
      <p:graphicFrame>
        <p:nvGraphicFramePr>
          <p:cNvPr id="7" name="Tableau 6">
            <a:extLst>
              <a:ext uri="{FF2B5EF4-FFF2-40B4-BE49-F238E27FC236}">
                <a16:creationId xmlns:a16="http://schemas.microsoft.com/office/drawing/2014/main" xmlns="" id="{E45D2133-B57A-44BC-AB18-AF4185FB1B4C}"/>
              </a:ext>
            </a:extLst>
          </p:cNvPr>
          <p:cNvGraphicFramePr>
            <a:graphicFrameLocks noGrp="1"/>
          </p:cNvGraphicFramePr>
          <p:nvPr>
            <p:extLst>
              <p:ext uri="{D42A27DB-BD31-4B8C-83A1-F6EECF244321}">
                <p14:modId xmlns:p14="http://schemas.microsoft.com/office/powerpoint/2010/main" xmlns="" val="3597678440"/>
              </p:ext>
            </p:extLst>
          </p:nvPr>
        </p:nvGraphicFramePr>
        <p:xfrm>
          <a:off x="304773" y="4781762"/>
          <a:ext cx="5966460" cy="1844040"/>
        </p:xfrm>
        <a:graphic>
          <a:graphicData uri="http://schemas.openxmlformats.org/drawingml/2006/table">
            <a:tbl>
              <a:tblPr firstRow="1" firstCol="1" bandRow="1"/>
              <a:tblGrid>
                <a:gridCol w="1988820">
                  <a:extLst>
                    <a:ext uri="{9D8B030D-6E8A-4147-A177-3AD203B41FA5}">
                      <a16:colId xmlns:a16="http://schemas.microsoft.com/office/drawing/2014/main" xmlns="" val="2915364089"/>
                    </a:ext>
                  </a:extLst>
                </a:gridCol>
                <a:gridCol w="1988820">
                  <a:extLst>
                    <a:ext uri="{9D8B030D-6E8A-4147-A177-3AD203B41FA5}">
                      <a16:colId xmlns:a16="http://schemas.microsoft.com/office/drawing/2014/main" xmlns="" val="4212316229"/>
                    </a:ext>
                  </a:extLst>
                </a:gridCol>
                <a:gridCol w="1988820">
                  <a:extLst>
                    <a:ext uri="{9D8B030D-6E8A-4147-A177-3AD203B41FA5}">
                      <a16:colId xmlns:a16="http://schemas.microsoft.com/office/drawing/2014/main" xmlns="" val="2346788107"/>
                    </a:ext>
                  </a:extLst>
                </a:gridCol>
              </a:tblGrid>
              <a:tr h="0">
                <a:tc>
                  <a:txBody>
                    <a:bodyPr/>
                    <a:lstStyle/>
                    <a:p>
                      <a:pPr algn="l"/>
                      <a:r>
                        <a:rPr lang="fr-FR" sz="1100">
                          <a:effectLst/>
                          <a:latin typeface="Montserrat" panose="00000500000000000000" pitchFamily="2" charset="0"/>
                          <a:ea typeface="Calibri" panose="020F0502020204030204" pitchFamily="34" charset="0"/>
                        </a:rPr>
                        <a:t> </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fr-FR" sz="1100">
                          <a:effectLst/>
                          <a:latin typeface="Montserrat" panose="00000500000000000000" pitchFamily="2" charset="0"/>
                          <a:ea typeface="Calibri" panose="020F0502020204030204" pitchFamily="34" charset="0"/>
                        </a:rPr>
                        <a:t>Culture </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fr-FR" sz="1100">
                          <a:effectLst/>
                          <a:latin typeface="Montserrat" panose="00000500000000000000" pitchFamily="2" charset="0"/>
                          <a:ea typeface="Calibri" panose="020F0502020204030204" pitchFamily="34" charset="0"/>
                        </a:rPr>
                        <a:t>PCR recherche de VIM</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93053896"/>
                  </a:ext>
                </a:extLst>
              </a:tr>
              <a:tr h="0">
                <a:tc>
                  <a:txBody>
                    <a:bodyPr/>
                    <a:lstStyle/>
                    <a:p>
                      <a:pPr algn="l"/>
                      <a:r>
                        <a:rPr lang="fr-FR" sz="1100">
                          <a:effectLst/>
                          <a:latin typeface="Montserrat" panose="00000500000000000000" pitchFamily="2" charset="0"/>
                          <a:ea typeface="Calibri" panose="020F0502020204030204" pitchFamily="34" charset="0"/>
                        </a:rPr>
                        <a:t>Box 1</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i="1">
                          <a:solidFill>
                            <a:srgbClr val="000000"/>
                          </a:solidFill>
                          <a:effectLst/>
                          <a:latin typeface="Montserrat" panose="00000500000000000000" pitchFamily="2" charset="0"/>
                          <a:ea typeface="Calibri" panose="020F0502020204030204" pitchFamily="34" charset="0"/>
                        </a:rPr>
                        <a:t>P. aeruginosa</a:t>
                      </a:r>
                      <a:r>
                        <a:rPr lang="fr-FR" sz="1100">
                          <a:solidFill>
                            <a:srgbClr val="000000"/>
                          </a:solidFill>
                          <a:effectLst/>
                          <a:latin typeface="Montserrat" panose="00000500000000000000" pitchFamily="2" charset="0"/>
                          <a:ea typeface="Calibri" panose="020F0502020204030204" pitchFamily="34" charset="0"/>
                        </a:rPr>
                        <a:t> VIM</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VIM- 38CT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2610859461"/>
                  </a:ext>
                </a:extLst>
              </a:tr>
              <a:tr h="0">
                <a:tc>
                  <a:txBody>
                    <a:bodyPr/>
                    <a:lstStyle/>
                    <a:p>
                      <a:pPr algn="l"/>
                      <a:r>
                        <a:rPr lang="fr-FR" sz="1100">
                          <a:effectLst/>
                          <a:latin typeface="Montserrat" panose="00000500000000000000" pitchFamily="2" charset="0"/>
                          <a:ea typeface="Calibri" panose="020F0502020204030204" pitchFamily="34" charset="0"/>
                        </a:rPr>
                        <a:t>Box 2</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VIM- 31CT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4149621184"/>
                  </a:ext>
                </a:extLst>
              </a:tr>
              <a:tr h="0">
                <a:tc>
                  <a:txBody>
                    <a:bodyPr/>
                    <a:lstStyle/>
                    <a:p>
                      <a:pPr algn="l"/>
                      <a:r>
                        <a:rPr lang="fr-FR" sz="1100">
                          <a:effectLst/>
                          <a:latin typeface="Montserrat" panose="00000500000000000000" pitchFamily="2" charset="0"/>
                          <a:ea typeface="Calibri" panose="020F0502020204030204" pitchFamily="34" charset="0"/>
                        </a:rPr>
                        <a:t>Box 3</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VIM- 21CT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2570765787"/>
                  </a:ext>
                </a:extLst>
              </a:tr>
              <a:tr h="0">
                <a:tc>
                  <a:txBody>
                    <a:bodyPr/>
                    <a:lstStyle/>
                    <a:p>
                      <a:pPr algn="l"/>
                      <a:r>
                        <a:rPr lang="fr-FR" sz="1100" dirty="0">
                          <a:effectLst/>
                          <a:latin typeface="Montserrat" panose="00000500000000000000" pitchFamily="2" charset="0"/>
                          <a:ea typeface="Calibri" panose="020F0502020204030204" pitchFamily="34" charset="0"/>
                        </a:rPr>
                        <a:t>Box 4</a:t>
                      </a:r>
                      <a:endParaRPr lang="fr-FR"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AD47"/>
                    </a:solidFill>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0AD47"/>
                    </a:solidFill>
                  </a:tcPr>
                </a:tc>
                <a:extLst>
                  <a:ext uri="{0D108BD9-81ED-4DB2-BD59-A6C34878D82A}">
                    <a16:rowId xmlns:a16="http://schemas.microsoft.com/office/drawing/2014/main" xmlns="" val="1298561828"/>
                  </a:ext>
                </a:extLst>
              </a:tr>
              <a:tr h="0">
                <a:tc>
                  <a:txBody>
                    <a:bodyPr/>
                    <a:lstStyle/>
                    <a:p>
                      <a:pPr algn="l"/>
                      <a:r>
                        <a:rPr lang="fr-FR" sz="1100">
                          <a:effectLst/>
                          <a:latin typeface="Montserrat" panose="00000500000000000000" pitchFamily="2" charset="0"/>
                          <a:ea typeface="Calibri" panose="020F0502020204030204" pitchFamily="34" charset="0"/>
                        </a:rPr>
                        <a:t>Box 5</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i="1">
                          <a:solidFill>
                            <a:srgbClr val="000000"/>
                          </a:solidFill>
                          <a:effectLst/>
                          <a:latin typeface="Montserrat" panose="00000500000000000000" pitchFamily="2" charset="0"/>
                          <a:ea typeface="Calibri" panose="020F0502020204030204" pitchFamily="34" charset="0"/>
                        </a:rPr>
                        <a:t>P. aeruginosa</a:t>
                      </a:r>
                      <a:r>
                        <a:rPr lang="fr-FR" sz="1100">
                          <a:solidFill>
                            <a:srgbClr val="000000"/>
                          </a:solidFill>
                          <a:effectLst/>
                          <a:latin typeface="Montserrat" panose="00000500000000000000" pitchFamily="2" charset="0"/>
                          <a:ea typeface="Calibri" panose="020F0502020204030204" pitchFamily="34" charset="0"/>
                        </a:rPr>
                        <a:t> VIM</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VIM- 19CT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2800074421"/>
                  </a:ext>
                </a:extLst>
              </a:tr>
              <a:tr h="0">
                <a:tc>
                  <a:txBody>
                    <a:bodyPr/>
                    <a:lstStyle/>
                    <a:p>
                      <a:pPr algn="l"/>
                      <a:r>
                        <a:rPr lang="fr-FR" sz="1100">
                          <a:effectLst/>
                          <a:latin typeface="Montserrat" panose="00000500000000000000" pitchFamily="2" charset="0"/>
                          <a:ea typeface="Calibri" panose="020F0502020204030204" pitchFamily="34" charset="0"/>
                        </a:rPr>
                        <a:t>Box 6</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dirty="0">
                          <a:effectLst/>
                          <a:latin typeface="Montserrat" panose="00000500000000000000" pitchFamily="2" charset="0"/>
                          <a:ea typeface="Calibri" panose="020F0502020204030204" pitchFamily="34" charset="0"/>
                        </a:rPr>
                        <a:t>.</a:t>
                      </a:r>
                      <a:endParaRPr lang="fr-FR"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VIM- 21CT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857720722"/>
                  </a:ext>
                </a:extLst>
              </a:tr>
              <a:tr h="0">
                <a:tc>
                  <a:txBody>
                    <a:bodyPr/>
                    <a:lstStyle/>
                    <a:p>
                      <a:pPr algn="l"/>
                      <a:r>
                        <a:rPr lang="fr-FR" sz="1100">
                          <a:effectLst/>
                          <a:latin typeface="Montserrat" panose="00000500000000000000" pitchFamily="2" charset="0"/>
                          <a:ea typeface="Calibri" panose="020F0502020204030204" pitchFamily="34" charset="0"/>
                        </a:rPr>
                        <a:t>Box 7 </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VIM- 20CT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2755208775"/>
                  </a:ext>
                </a:extLst>
              </a:tr>
              <a:tr h="0">
                <a:tc>
                  <a:txBody>
                    <a:bodyPr/>
                    <a:lstStyle/>
                    <a:p>
                      <a:pPr algn="l"/>
                      <a:r>
                        <a:rPr lang="fr-FR" sz="1100">
                          <a:effectLst/>
                          <a:latin typeface="Montserrat" panose="00000500000000000000" pitchFamily="2" charset="0"/>
                          <a:ea typeface="Calibri" panose="020F0502020204030204" pitchFamily="34" charset="0"/>
                        </a:rPr>
                        <a:t>Box 8 </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VIM- 22CT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3686239978"/>
                  </a:ext>
                </a:extLst>
              </a:tr>
              <a:tr h="0">
                <a:tc>
                  <a:txBody>
                    <a:bodyPr/>
                    <a:lstStyle/>
                    <a:p>
                      <a:pPr algn="l"/>
                      <a:r>
                        <a:rPr lang="fr-FR" sz="1100">
                          <a:effectLst/>
                          <a:latin typeface="Montserrat" panose="00000500000000000000" pitchFamily="2" charset="0"/>
                          <a:ea typeface="Calibri" panose="020F0502020204030204" pitchFamily="34" charset="0"/>
                        </a:rPr>
                        <a:t>Box 9</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effectLst/>
                          <a:latin typeface="Montserrat" panose="00000500000000000000" pitchFamily="2" charset="0"/>
                          <a:ea typeface="Calibri" panose="020F0502020204030204" pitchFamily="34" charset="0"/>
                        </a:rPr>
                        <a: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a:solidFill>
                            <a:srgbClr val="000000"/>
                          </a:solidFill>
                          <a:effectLst/>
                          <a:latin typeface="Montserrat" panose="00000500000000000000" pitchFamily="2" charset="0"/>
                          <a:ea typeface="Calibri" panose="020F0502020204030204" pitchFamily="34" charset="0"/>
                        </a:rPr>
                        <a:t>VIM- 19CT</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808782299"/>
                  </a:ext>
                </a:extLst>
              </a:tr>
              <a:tr h="0">
                <a:tc>
                  <a:txBody>
                    <a:bodyPr/>
                    <a:lstStyle/>
                    <a:p>
                      <a:pPr algn="l"/>
                      <a:r>
                        <a:rPr lang="fr-FR" sz="1100">
                          <a:effectLst/>
                          <a:latin typeface="Montserrat" panose="00000500000000000000" pitchFamily="2" charset="0"/>
                          <a:ea typeface="Calibri" panose="020F0502020204030204" pitchFamily="34" charset="0"/>
                        </a:rPr>
                        <a:t>Box 10</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100" i="1">
                          <a:solidFill>
                            <a:srgbClr val="000000"/>
                          </a:solidFill>
                          <a:effectLst/>
                          <a:latin typeface="Montserrat" panose="00000500000000000000" pitchFamily="2" charset="0"/>
                          <a:ea typeface="Calibri" panose="020F0502020204030204" pitchFamily="34" charset="0"/>
                        </a:rPr>
                        <a:t>P. aeruginosa </a:t>
                      </a:r>
                      <a:endParaRPr lang="fr-FR" sz="110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r>
                        <a:rPr lang="fr-FR" sz="1100" dirty="0">
                          <a:solidFill>
                            <a:srgbClr val="000000"/>
                          </a:solidFill>
                          <a:effectLst/>
                          <a:latin typeface="Montserrat" panose="00000500000000000000" pitchFamily="2" charset="0"/>
                          <a:ea typeface="Calibri" panose="020F0502020204030204" pitchFamily="34" charset="0"/>
                        </a:rPr>
                        <a:t>VIM- 19CT</a:t>
                      </a:r>
                      <a:endParaRPr lang="fr-FR"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671952174"/>
                  </a:ext>
                </a:extLst>
              </a:tr>
            </a:tbl>
          </a:graphicData>
        </a:graphic>
      </p:graphicFrame>
      <p:sp>
        <p:nvSpPr>
          <p:cNvPr id="8" name="Rectangle 1">
            <a:extLst>
              <a:ext uri="{FF2B5EF4-FFF2-40B4-BE49-F238E27FC236}">
                <a16:creationId xmlns:a16="http://schemas.microsoft.com/office/drawing/2014/main" xmlns="" id="{5A78205D-11A0-4EB6-902A-6412D861BFCE}"/>
              </a:ext>
            </a:extLst>
          </p:cNvPr>
          <p:cNvSpPr>
            <a:spLocks noChangeArrowheads="1"/>
          </p:cNvSpPr>
          <p:nvPr/>
        </p:nvSpPr>
        <p:spPr bwMode="auto">
          <a:xfrm>
            <a:off x="3113088" y="307975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a:ln>
                  <a:noFill/>
                </a:ln>
                <a:solidFill>
                  <a:schemeClr val="tx1"/>
                </a:solidFill>
                <a:effectLst/>
                <a:latin typeface="Montserrat" panose="00000500000000000000" pitchFamily="2" charset="0"/>
                <a:ea typeface="Calibri" panose="020F0502020204030204" pitchFamily="34" charset="0"/>
              </a:rPr>
              <a:t>                                                                                             </a:t>
            </a:r>
            <a:br>
              <a:rPr kumimoji="0" lang="fr-FR" altLang="fr-FR" sz="1100" b="0" i="0" u="none" strike="noStrike" cap="none" normalizeH="0" baseline="0">
                <a:ln>
                  <a:noFill/>
                </a:ln>
                <a:solidFill>
                  <a:schemeClr val="tx1"/>
                </a:solidFill>
                <a:effectLst/>
                <a:latin typeface="Montserrat" panose="00000500000000000000" pitchFamily="2" charset="0"/>
                <a:ea typeface="Calibri" panose="020F0502020204030204" pitchFamily="34" charset="0"/>
              </a:rPr>
            </a:b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xmlns="" id="{F6C3BE09-B6FD-4FA7-B668-6B35D898FFE0}"/>
              </a:ext>
            </a:extLst>
          </p:cNvPr>
          <p:cNvSpPr>
            <a:spLocks noChangeArrowheads="1"/>
          </p:cNvSpPr>
          <p:nvPr/>
        </p:nvSpPr>
        <p:spPr bwMode="auto">
          <a:xfrm>
            <a:off x="8437738" y="7130582"/>
            <a:ext cx="10487538" cy="1648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1" name="Image 10">
            <a:extLst>
              <a:ext uri="{FF2B5EF4-FFF2-40B4-BE49-F238E27FC236}">
                <a16:creationId xmlns:a16="http://schemas.microsoft.com/office/drawing/2014/main" xmlns="" id="{DD1D69D2-928B-4508-9608-A1F6FE17D845}"/>
              </a:ext>
            </a:extLst>
          </p:cNvPr>
          <p:cNvPicPr>
            <a:picLocks noChangeAspect="1"/>
          </p:cNvPicPr>
          <p:nvPr/>
        </p:nvPicPr>
        <p:blipFill>
          <a:blip r:embed="rId3" cstate="print"/>
          <a:stretch>
            <a:fillRect/>
          </a:stretch>
        </p:blipFill>
        <p:spPr>
          <a:xfrm>
            <a:off x="6932967" y="3173051"/>
            <a:ext cx="5129175" cy="2530731"/>
          </a:xfrm>
          <a:prstGeom prst="rect">
            <a:avLst/>
          </a:prstGeom>
        </p:spPr>
      </p:pic>
      <p:sp>
        <p:nvSpPr>
          <p:cNvPr id="12" name="ZoneTexte 11">
            <a:extLst>
              <a:ext uri="{FF2B5EF4-FFF2-40B4-BE49-F238E27FC236}">
                <a16:creationId xmlns:a16="http://schemas.microsoft.com/office/drawing/2014/main" xmlns="" id="{2A9B7B03-2DC2-449C-A33C-29EDA7426DBC}"/>
              </a:ext>
            </a:extLst>
          </p:cNvPr>
          <p:cNvSpPr txBox="1"/>
          <p:nvPr/>
        </p:nvSpPr>
        <p:spPr>
          <a:xfrm>
            <a:off x="8233343" y="1942423"/>
            <a:ext cx="3027560" cy="923330"/>
          </a:xfrm>
          <a:prstGeom prst="rect">
            <a:avLst/>
          </a:prstGeom>
          <a:noFill/>
        </p:spPr>
        <p:txBody>
          <a:bodyPr wrap="none" rtlCol="0">
            <a:spAutoFit/>
          </a:bodyPr>
          <a:lstStyle/>
          <a:p>
            <a:r>
              <a:rPr lang="fr-FR" dirty="0"/>
              <a:t>Après Modification</a:t>
            </a:r>
          </a:p>
          <a:p>
            <a:r>
              <a:rPr lang="fr-FR" dirty="0"/>
              <a:t>Siphon</a:t>
            </a:r>
          </a:p>
          <a:p>
            <a:r>
              <a:rPr lang="fr-FR" dirty="0"/>
              <a:t>Protocole de décontamination</a:t>
            </a:r>
          </a:p>
        </p:txBody>
      </p:sp>
      <p:sp>
        <p:nvSpPr>
          <p:cNvPr id="13" name="Flèche : bas 12">
            <a:extLst>
              <a:ext uri="{FF2B5EF4-FFF2-40B4-BE49-F238E27FC236}">
                <a16:creationId xmlns:a16="http://schemas.microsoft.com/office/drawing/2014/main" xmlns="" id="{643E9C7E-20F9-4A1F-B0E4-F86EEB45F963}"/>
              </a:ext>
            </a:extLst>
          </p:cNvPr>
          <p:cNvSpPr/>
          <p:nvPr/>
        </p:nvSpPr>
        <p:spPr>
          <a:xfrm>
            <a:off x="9681882" y="2956824"/>
            <a:ext cx="365760" cy="3765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37453996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xmlns="" id="{2B458657-F7D9-41AE-96CD-2909AE381334}"/>
              </a:ext>
            </a:extLst>
          </p:cNvPr>
          <p:cNvSpPr>
            <a:spLocks noGrp="1"/>
          </p:cNvSpPr>
          <p:nvPr>
            <p:ph type="title"/>
          </p:nvPr>
        </p:nvSpPr>
        <p:spPr/>
        <p:txBody>
          <a:bodyPr>
            <a:normAutofit/>
          </a:bodyPr>
          <a:lstStyle/>
          <a:p>
            <a:r>
              <a:rPr lang="fr-FR" sz="4800" dirty="0"/>
              <a:t>3. Risque Infectieux en Réanimation</a:t>
            </a:r>
          </a:p>
        </p:txBody>
      </p:sp>
      <p:sp>
        <p:nvSpPr>
          <p:cNvPr id="5" name="Espace réservé du texte 4">
            <a:extLst>
              <a:ext uri="{FF2B5EF4-FFF2-40B4-BE49-F238E27FC236}">
                <a16:creationId xmlns:a16="http://schemas.microsoft.com/office/drawing/2014/main" xmlns="" id="{9EEF1E6B-8FD6-430E-AD20-13BD8C5DDD28}"/>
              </a:ext>
            </a:extLst>
          </p:cNvPr>
          <p:cNvSpPr>
            <a:spLocks noGrp="1"/>
          </p:cNvSpPr>
          <p:nvPr>
            <p:ph type="body" idx="1"/>
          </p:nvPr>
        </p:nvSpPr>
        <p:spPr/>
        <p:txBody>
          <a:bodyPr/>
          <a:lstStyle/>
          <a:p>
            <a:r>
              <a:rPr lang="fr-FR" dirty="0">
                <a:solidFill>
                  <a:schemeClr val="tx1"/>
                </a:solidFill>
              </a:rPr>
              <a:t>3.2 Dépistage BMR- Matériel UU</a:t>
            </a:r>
          </a:p>
        </p:txBody>
      </p:sp>
    </p:spTree>
    <p:extLst>
      <p:ext uri="{BB962C8B-B14F-4D97-AF65-F5344CB8AC3E}">
        <p14:creationId xmlns:p14="http://schemas.microsoft.com/office/powerpoint/2010/main" xmlns="" val="41684854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1068DC6-842B-488C-B9D0-C61A406DCCB1}"/>
              </a:ext>
            </a:extLst>
          </p:cNvPr>
          <p:cNvSpPr>
            <a:spLocks noGrp="1"/>
          </p:cNvSpPr>
          <p:nvPr>
            <p:ph type="title"/>
          </p:nvPr>
        </p:nvSpPr>
        <p:spPr>
          <a:xfrm>
            <a:off x="838200" y="365125"/>
            <a:ext cx="10515600" cy="1116834"/>
          </a:xfrm>
          <a:solidFill>
            <a:schemeClr val="tx1"/>
          </a:solidFill>
        </p:spPr>
        <p:txBody>
          <a:bodyPr>
            <a:normAutofit fontScale="90000"/>
          </a:bodyPr>
          <a:lstStyle/>
          <a:p>
            <a:r>
              <a:rPr lang="fr-FR" dirty="0">
                <a:solidFill>
                  <a:schemeClr val="bg1"/>
                </a:solidFill>
              </a:rPr>
              <a:t>Dépistage SARM – EBLSE dans les services</a:t>
            </a:r>
            <a:br>
              <a:rPr lang="fr-FR" dirty="0">
                <a:solidFill>
                  <a:schemeClr val="bg1"/>
                </a:solidFill>
              </a:rPr>
            </a:br>
            <a:r>
              <a:rPr lang="fr-FR" dirty="0">
                <a:solidFill>
                  <a:schemeClr val="bg1"/>
                </a:solidFill>
              </a:rPr>
              <a:t>Systématique ?</a:t>
            </a:r>
          </a:p>
        </p:txBody>
      </p:sp>
      <p:pic>
        <p:nvPicPr>
          <p:cNvPr id="5" name="Image 4">
            <a:extLst>
              <a:ext uri="{FF2B5EF4-FFF2-40B4-BE49-F238E27FC236}">
                <a16:creationId xmlns:a16="http://schemas.microsoft.com/office/drawing/2014/main" xmlns="" id="{799229F2-4F14-4312-BE28-EFC7E705891C}"/>
              </a:ext>
            </a:extLst>
          </p:cNvPr>
          <p:cNvPicPr>
            <a:picLocks noChangeAspect="1"/>
          </p:cNvPicPr>
          <p:nvPr/>
        </p:nvPicPr>
        <p:blipFill>
          <a:blip r:embed="rId2" cstate="print"/>
          <a:stretch>
            <a:fillRect/>
          </a:stretch>
        </p:blipFill>
        <p:spPr>
          <a:xfrm>
            <a:off x="914400" y="1656453"/>
            <a:ext cx="10318887" cy="2055749"/>
          </a:xfrm>
          <a:prstGeom prst="rect">
            <a:avLst/>
          </a:prstGeom>
        </p:spPr>
      </p:pic>
      <p:pic>
        <p:nvPicPr>
          <p:cNvPr id="7" name="Image 6">
            <a:extLst>
              <a:ext uri="{FF2B5EF4-FFF2-40B4-BE49-F238E27FC236}">
                <a16:creationId xmlns:a16="http://schemas.microsoft.com/office/drawing/2014/main" xmlns="" id="{C8BFB628-DC06-4659-9710-B24F3E962871}"/>
              </a:ext>
            </a:extLst>
          </p:cNvPr>
          <p:cNvPicPr>
            <a:picLocks noChangeAspect="1"/>
          </p:cNvPicPr>
          <p:nvPr/>
        </p:nvPicPr>
        <p:blipFill>
          <a:blip r:embed="rId3" cstate="print"/>
          <a:stretch>
            <a:fillRect/>
          </a:stretch>
        </p:blipFill>
        <p:spPr>
          <a:xfrm>
            <a:off x="714703" y="3712203"/>
            <a:ext cx="10639097" cy="2512428"/>
          </a:xfrm>
          <a:prstGeom prst="rect">
            <a:avLst/>
          </a:prstGeom>
        </p:spPr>
      </p:pic>
      <p:sp>
        <p:nvSpPr>
          <p:cNvPr id="8" name="ZoneTexte 7">
            <a:extLst>
              <a:ext uri="{FF2B5EF4-FFF2-40B4-BE49-F238E27FC236}">
                <a16:creationId xmlns:a16="http://schemas.microsoft.com/office/drawing/2014/main" xmlns="" id="{08BE2313-D7DB-4367-B29A-178979B3C72D}"/>
              </a:ext>
            </a:extLst>
          </p:cNvPr>
          <p:cNvSpPr txBox="1"/>
          <p:nvPr/>
        </p:nvSpPr>
        <p:spPr>
          <a:xfrm>
            <a:off x="7111068" y="6224631"/>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5801795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B5F80CF-BA9A-40FB-9B15-F10AAF5598D1}"/>
              </a:ext>
            </a:extLst>
          </p:cNvPr>
          <p:cNvSpPr>
            <a:spLocks noGrp="1"/>
          </p:cNvSpPr>
          <p:nvPr>
            <p:ph type="title"/>
          </p:nvPr>
        </p:nvSpPr>
        <p:spPr>
          <a:xfrm>
            <a:off x="762000" y="152889"/>
            <a:ext cx="10515600" cy="1325563"/>
          </a:xfrm>
          <a:solidFill>
            <a:schemeClr val="tx1"/>
          </a:solidFill>
        </p:spPr>
        <p:txBody>
          <a:bodyPr>
            <a:normAutofit fontScale="90000"/>
          </a:bodyPr>
          <a:lstStyle/>
          <a:p>
            <a:r>
              <a:rPr lang="fr-FR" dirty="0">
                <a:solidFill>
                  <a:schemeClr val="bg1"/>
                </a:solidFill>
              </a:rPr>
              <a:t>Infections liées au DI</a:t>
            </a:r>
            <a:br>
              <a:rPr lang="fr-FR" dirty="0">
                <a:solidFill>
                  <a:schemeClr val="bg1"/>
                </a:solidFill>
              </a:rPr>
            </a:br>
            <a:r>
              <a:rPr lang="fr-FR" sz="3600" dirty="0">
                <a:solidFill>
                  <a:schemeClr val="bg1"/>
                </a:solidFill>
              </a:rPr>
              <a:t>N, Apparition par rapport J admission et au début exposition</a:t>
            </a:r>
          </a:p>
        </p:txBody>
      </p:sp>
      <p:pic>
        <p:nvPicPr>
          <p:cNvPr id="5" name="Image 4">
            <a:extLst>
              <a:ext uri="{FF2B5EF4-FFF2-40B4-BE49-F238E27FC236}">
                <a16:creationId xmlns:a16="http://schemas.microsoft.com/office/drawing/2014/main" xmlns="" id="{B6AC9430-5B33-406C-94E4-412B2C7A45FD}"/>
              </a:ext>
            </a:extLst>
          </p:cNvPr>
          <p:cNvPicPr>
            <a:picLocks noChangeAspect="1"/>
          </p:cNvPicPr>
          <p:nvPr/>
        </p:nvPicPr>
        <p:blipFill>
          <a:blip r:embed="rId2" cstate="print"/>
          <a:stretch>
            <a:fillRect/>
          </a:stretch>
        </p:blipFill>
        <p:spPr>
          <a:xfrm>
            <a:off x="762000" y="1788703"/>
            <a:ext cx="10515600" cy="1837765"/>
          </a:xfrm>
          <a:prstGeom prst="rect">
            <a:avLst/>
          </a:prstGeom>
        </p:spPr>
      </p:pic>
      <p:pic>
        <p:nvPicPr>
          <p:cNvPr id="7" name="Image 6">
            <a:extLst>
              <a:ext uri="{FF2B5EF4-FFF2-40B4-BE49-F238E27FC236}">
                <a16:creationId xmlns:a16="http://schemas.microsoft.com/office/drawing/2014/main" xmlns="" id="{F47B1C09-D044-4D09-A1A7-F95CB829F7AC}"/>
              </a:ext>
            </a:extLst>
          </p:cNvPr>
          <p:cNvPicPr>
            <a:picLocks noChangeAspect="1"/>
          </p:cNvPicPr>
          <p:nvPr/>
        </p:nvPicPr>
        <p:blipFill>
          <a:blip r:embed="rId3" cstate="print"/>
          <a:stretch>
            <a:fillRect/>
          </a:stretch>
        </p:blipFill>
        <p:spPr>
          <a:xfrm>
            <a:off x="838200" y="3596075"/>
            <a:ext cx="10439400" cy="1685365"/>
          </a:xfrm>
          <a:prstGeom prst="rect">
            <a:avLst/>
          </a:prstGeom>
        </p:spPr>
      </p:pic>
      <p:pic>
        <p:nvPicPr>
          <p:cNvPr id="9" name="Image 8">
            <a:extLst>
              <a:ext uri="{FF2B5EF4-FFF2-40B4-BE49-F238E27FC236}">
                <a16:creationId xmlns:a16="http://schemas.microsoft.com/office/drawing/2014/main" xmlns="" id="{1BF6E165-71A0-4085-9F1A-F5635DD4F21E}"/>
              </a:ext>
            </a:extLst>
          </p:cNvPr>
          <p:cNvPicPr>
            <a:picLocks noChangeAspect="1"/>
          </p:cNvPicPr>
          <p:nvPr/>
        </p:nvPicPr>
        <p:blipFill>
          <a:blip r:embed="rId4" cstate="print"/>
          <a:stretch>
            <a:fillRect/>
          </a:stretch>
        </p:blipFill>
        <p:spPr>
          <a:xfrm>
            <a:off x="762000" y="5262282"/>
            <a:ext cx="10677728" cy="1595718"/>
          </a:xfrm>
          <a:prstGeom prst="rect">
            <a:avLst/>
          </a:prstGeom>
        </p:spPr>
      </p:pic>
      <p:sp>
        <p:nvSpPr>
          <p:cNvPr id="3" name="ZoneTexte 2">
            <a:extLst>
              <a:ext uri="{FF2B5EF4-FFF2-40B4-BE49-F238E27FC236}">
                <a16:creationId xmlns:a16="http://schemas.microsoft.com/office/drawing/2014/main" xmlns="" id="{36125508-1CBC-43B8-8676-657B998FB536}"/>
              </a:ext>
            </a:extLst>
          </p:cNvPr>
          <p:cNvSpPr txBox="1"/>
          <p:nvPr/>
        </p:nvSpPr>
        <p:spPr>
          <a:xfrm>
            <a:off x="2648607" y="5313695"/>
            <a:ext cx="944939" cy="369332"/>
          </a:xfrm>
          <a:prstGeom prst="rect">
            <a:avLst/>
          </a:prstGeom>
          <a:noFill/>
        </p:spPr>
        <p:txBody>
          <a:bodyPr wrap="none" rtlCol="0">
            <a:spAutoFit/>
          </a:bodyPr>
          <a:lstStyle/>
          <a:p>
            <a:r>
              <a:rPr lang="fr-FR" b="1" dirty="0"/>
              <a:t>Ventilés</a:t>
            </a:r>
          </a:p>
        </p:txBody>
      </p:sp>
    </p:spTree>
    <p:extLst>
      <p:ext uri="{BB962C8B-B14F-4D97-AF65-F5344CB8AC3E}">
        <p14:creationId xmlns:p14="http://schemas.microsoft.com/office/powerpoint/2010/main" xmlns="" val="34203026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DB7AFE5-2315-4B83-9988-626EA6C2FF45}"/>
              </a:ext>
            </a:extLst>
          </p:cNvPr>
          <p:cNvSpPr>
            <a:spLocks noGrp="1"/>
          </p:cNvSpPr>
          <p:nvPr>
            <p:ph type="title"/>
          </p:nvPr>
        </p:nvSpPr>
        <p:spPr>
          <a:xfrm>
            <a:off x="4569372" y="554311"/>
            <a:ext cx="4133193" cy="700277"/>
          </a:xfrm>
          <a:solidFill>
            <a:schemeClr val="tx1"/>
          </a:solidFill>
        </p:spPr>
        <p:txBody>
          <a:bodyPr/>
          <a:lstStyle/>
          <a:p>
            <a:r>
              <a:rPr lang="fr-FR" dirty="0">
                <a:solidFill>
                  <a:schemeClr val="bg1"/>
                </a:solidFill>
              </a:rPr>
              <a:t>Gestion des CVC</a:t>
            </a:r>
          </a:p>
        </p:txBody>
      </p:sp>
      <p:pic>
        <p:nvPicPr>
          <p:cNvPr id="5" name="Image 4">
            <a:extLst>
              <a:ext uri="{FF2B5EF4-FFF2-40B4-BE49-F238E27FC236}">
                <a16:creationId xmlns:a16="http://schemas.microsoft.com/office/drawing/2014/main" xmlns="" id="{76DEF579-6F25-4725-BC87-C9544458052E}"/>
              </a:ext>
            </a:extLst>
          </p:cNvPr>
          <p:cNvPicPr>
            <a:picLocks noChangeAspect="1"/>
          </p:cNvPicPr>
          <p:nvPr/>
        </p:nvPicPr>
        <p:blipFill>
          <a:blip r:embed="rId2" cstate="print"/>
          <a:stretch>
            <a:fillRect/>
          </a:stretch>
        </p:blipFill>
        <p:spPr>
          <a:xfrm>
            <a:off x="1097655" y="1830253"/>
            <a:ext cx="10148047" cy="2115671"/>
          </a:xfrm>
          <a:prstGeom prst="rect">
            <a:avLst/>
          </a:prstGeom>
        </p:spPr>
      </p:pic>
      <p:pic>
        <p:nvPicPr>
          <p:cNvPr id="7" name="Image 6">
            <a:extLst>
              <a:ext uri="{FF2B5EF4-FFF2-40B4-BE49-F238E27FC236}">
                <a16:creationId xmlns:a16="http://schemas.microsoft.com/office/drawing/2014/main" xmlns="" id="{B2FE3978-D003-4B5E-9DCC-9BDFE3C71BC6}"/>
              </a:ext>
            </a:extLst>
          </p:cNvPr>
          <p:cNvPicPr>
            <a:picLocks noChangeAspect="1"/>
          </p:cNvPicPr>
          <p:nvPr/>
        </p:nvPicPr>
        <p:blipFill>
          <a:blip r:embed="rId3" cstate="print"/>
          <a:stretch>
            <a:fillRect/>
          </a:stretch>
        </p:blipFill>
        <p:spPr>
          <a:xfrm>
            <a:off x="1025937" y="4246600"/>
            <a:ext cx="10291482" cy="1497106"/>
          </a:xfrm>
          <a:prstGeom prst="rect">
            <a:avLst/>
          </a:prstGeom>
        </p:spPr>
      </p:pic>
      <p:sp>
        <p:nvSpPr>
          <p:cNvPr id="6" name="ZoneTexte 5">
            <a:extLst>
              <a:ext uri="{FF2B5EF4-FFF2-40B4-BE49-F238E27FC236}">
                <a16:creationId xmlns:a16="http://schemas.microsoft.com/office/drawing/2014/main" xmlns="" id="{E2ED3ADB-7A08-4F04-93E7-B385BAB650B6}"/>
              </a:ext>
            </a:extLst>
          </p:cNvPr>
          <p:cNvSpPr txBox="1"/>
          <p:nvPr/>
        </p:nvSpPr>
        <p:spPr>
          <a:xfrm>
            <a:off x="7111068" y="6224631"/>
            <a:ext cx="4122219" cy="369332"/>
          </a:xfrm>
          <a:prstGeom prst="rect">
            <a:avLst/>
          </a:prstGeom>
          <a:solidFill>
            <a:srgbClr val="580000"/>
          </a:solidFill>
        </p:spPr>
        <p:txBody>
          <a:bodyPr wrap="none" rtlCol="0">
            <a:spAutoFit/>
          </a:bodyPr>
          <a:lstStyle/>
          <a:p>
            <a:r>
              <a:rPr lang="fr-FR" dirty="0">
                <a:solidFill>
                  <a:schemeClr val="bg1"/>
                </a:solidFill>
              </a:rPr>
              <a:t>Réseau REA-Raisin, France. Résultats 2017</a:t>
            </a:r>
          </a:p>
        </p:txBody>
      </p:sp>
    </p:spTree>
    <p:extLst>
      <p:ext uri="{BB962C8B-B14F-4D97-AF65-F5344CB8AC3E}">
        <p14:creationId xmlns:p14="http://schemas.microsoft.com/office/powerpoint/2010/main" xmlns="" val="11927530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8630</TotalTime>
  <Words>5635</Words>
  <Application>Microsoft Office PowerPoint</Application>
  <PresentationFormat>Personnalisé</PresentationFormat>
  <Paragraphs>973</Paragraphs>
  <Slides>136</Slides>
  <Notes>20</Notes>
  <HiddenSlides>1</HiddenSlides>
  <MMClips>0</MMClips>
  <ScaleCrop>false</ScaleCrop>
  <HeadingPairs>
    <vt:vector size="4" baseType="variant">
      <vt:variant>
        <vt:lpstr>Thème</vt:lpstr>
      </vt:variant>
      <vt:variant>
        <vt:i4>2</vt:i4>
      </vt:variant>
      <vt:variant>
        <vt:lpstr>Titres des diapositives</vt:lpstr>
      </vt:variant>
      <vt:variant>
        <vt:i4>136</vt:i4>
      </vt:variant>
    </vt:vector>
  </HeadingPairs>
  <TitlesOfParts>
    <vt:vector size="138" baseType="lpstr">
      <vt:lpstr>Thème Office</vt:lpstr>
      <vt:lpstr>1_Thème Office</vt:lpstr>
      <vt:lpstr>Spécificité des Dispositifs Médicaux en Anesthésie-Réanimation  et Infections Associées aux Soins</vt:lpstr>
      <vt:lpstr>Plan</vt:lpstr>
      <vt:lpstr>1. Dispositifs Médicaux</vt:lpstr>
      <vt:lpstr>Dispositifs Médicaux</vt:lpstr>
      <vt:lpstr>Axes du règlement UE</vt:lpstr>
      <vt:lpstr>Classifications des DM (règlement européen) Eléments pris en compte</vt:lpstr>
      <vt:lpstr>Classifications des DM – 4 classes de Risques</vt:lpstr>
      <vt:lpstr>2 Grandes catégories de DM  en Anesthésie - Réanimation</vt:lpstr>
      <vt:lpstr>Classification des DM selon le risque infectieux Classification de Spaulding Risque ATC ou Risque ATNC (Agents Transmissibles Non Conventionnels) : prions </vt:lpstr>
      <vt:lpstr>Logigramme de prise en charge des DM critiques après utilisation</vt:lpstr>
      <vt:lpstr>Entretien du matériel réutilisable en ARE</vt:lpstr>
      <vt:lpstr>Diapositive 12</vt:lpstr>
      <vt:lpstr>Classification des principaux DM utilisés en ARE , et pratiques recommandées de traitement</vt:lpstr>
      <vt:lpstr>Diapositive 14</vt:lpstr>
      <vt:lpstr>Diapositive 15</vt:lpstr>
      <vt:lpstr>Classifications des locaux hospitaliers selon le risque infectieux</vt:lpstr>
      <vt:lpstr>Modalités de contamination des DM réutilisables en ARE Sources multiples</vt:lpstr>
      <vt:lpstr>2. Risque Infectieux en Anesthésie</vt:lpstr>
      <vt:lpstr>Risque infectieux en Anesthésie</vt:lpstr>
      <vt:lpstr>Transmissions nosocomiales de l’hépatite C de patient à patient, liées à l’anesthésie générale dans l’inter-région NO - 2001-2002</vt:lpstr>
      <vt:lpstr>Mesures pour atténuer la transmission des infections dans l’ensemble de la prise en charge péri-opératoire</vt:lpstr>
      <vt:lpstr>Gestion du Risque Infectieux en Anesthésie Régles générales</vt:lpstr>
      <vt:lpstr>Paradoxes</vt:lpstr>
      <vt:lpstr>Formation Hygiène Hospitalière en ARE CHU Rouen</vt:lpstr>
      <vt:lpstr>Les précautions de base</vt:lpstr>
      <vt:lpstr>Les précautions de base</vt:lpstr>
      <vt:lpstr>Gestion du Risque Infectieux en Anesthésie Hygiène des Mains</vt:lpstr>
      <vt:lpstr>Non observance de l’hygiène des mains au BO</vt:lpstr>
      <vt:lpstr>Enquête SFAR  (Taux de réponse 12%) Retrait Bijoux – Montre</vt:lpstr>
      <vt:lpstr>Nombre de Contacts entre le personnel d’anesthésie et environnement patient au BO</vt:lpstr>
      <vt:lpstr>Contacts de l’anesthésiste avec environment pendant induction et entretien anesthésie</vt:lpstr>
      <vt:lpstr>Contamination des mains des professionnels de l’anesthésie</vt:lpstr>
      <vt:lpstr>Gestion du Risque Infectieux en Anesthésie Hygiène des Mains et Gants</vt:lpstr>
      <vt:lpstr>Enquête SFAR  (Taux de réponse 12%) Moment de l’hygiène des mains</vt:lpstr>
      <vt:lpstr>Gestion du Risque Infectieux en Anesthésie Pratiques et Comportements à Risques</vt:lpstr>
      <vt:lpstr>Gestion du Risque Infectieux en Anesthésie Comportements et Déplacements dans le bloc</vt:lpstr>
      <vt:lpstr>Enquête SFAR (Taux de réponse 12%) Port du Masque</vt:lpstr>
      <vt:lpstr>Gestion du Risque Infectieux en Anesthésie Locaux et équipements (Bloc = Classe risque infectieux  4)</vt:lpstr>
      <vt:lpstr>Gestion du Risque Infectieux en Anesthésie Recommandations Générales Entretien Matériel (DM)</vt:lpstr>
      <vt:lpstr>Diapositive 40</vt:lpstr>
      <vt:lpstr>Dispositifs de contrôle voies aériennes et Ventilation Mécanique</vt:lpstr>
      <vt:lpstr>Ventilateurs</vt:lpstr>
      <vt:lpstr>Accès aux voies aériennes en Anesthesie Réanimation</vt:lpstr>
      <vt:lpstr>Accès aux voies aériennes en Réanimation</vt:lpstr>
      <vt:lpstr>Enquête SFAR (Taux de réponse 12%) Intubation</vt:lpstr>
      <vt:lpstr>Enquête SFAR (Taux de réponse 12%) Laryngoscope - Circuit de ventilation</vt:lpstr>
      <vt:lpstr>Surface externe du ventilateur</vt:lpstr>
      <vt:lpstr>Nettoyage-Décontamination  à la lingette</vt:lpstr>
      <vt:lpstr>Valve de sécurité inspiratoire du ventilateur</vt:lpstr>
      <vt:lpstr>Ensemble de la valve expiratoire Ligne de prélèvement - piège a eau - pièce en Y</vt:lpstr>
      <vt:lpstr>Raccords annelés (raccord de Mount) – Circuit respiratoire</vt:lpstr>
      <vt:lpstr>Filtres anti-bactériens et Filtres HME</vt:lpstr>
      <vt:lpstr>Cahier des charges pour FHME</vt:lpstr>
      <vt:lpstr>Préconisations pour la ventilation en réanimation de patients COVID avec des ventilateurs d’anesthésie</vt:lpstr>
      <vt:lpstr>Filtres et Ventilateurs</vt:lpstr>
      <vt:lpstr>Accès vasculaires</vt:lpstr>
      <vt:lpstr>Choix de la voie d’abord veineuse</vt:lpstr>
      <vt:lpstr>Gestion du Risque Infectieux en Anesthésie Voies veineuses périphériques</vt:lpstr>
      <vt:lpstr>Gestion du Risque Infectieux en Anesthésie Voies veineuses périphériques</vt:lpstr>
      <vt:lpstr>Gestion du Risque Infectieux en Anesthésie Voies veineuses périphériques Pansement</vt:lpstr>
      <vt:lpstr>Gestion du Risque Infectieux en Anesthésie Voies veineuses périphériques Utilisation</vt:lpstr>
      <vt:lpstr>Recos VVP SF2H - 2019</vt:lpstr>
      <vt:lpstr>Diapositive 63</vt:lpstr>
      <vt:lpstr>Prevention des infections sur VVP</vt:lpstr>
      <vt:lpstr>Enquête SFAR (Taux de réponse 12%) VVP</vt:lpstr>
      <vt:lpstr>Enquête SFAR (Taux de réponse 12%) Injection IV</vt:lpstr>
      <vt:lpstr>Gestion du Risque Infectieux en Anesthésie Voies Artérielles Périphériques</vt:lpstr>
      <vt:lpstr>Gestion du Risque Infectieux en Anesthésie Voies Artérielles Périphériques</vt:lpstr>
      <vt:lpstr>Infections et Cathéter Artériel</vt:lpstr>
      <vt:lpstr>Enquête SFAR  (Taux de réponse 12%) KT central – Artère</vt:lpstr>
      <vt:lpstr>Enquête SFAR  (Taux de réponse 12%) KT Central - Artère</vt:lpstr>
      <vt:lpstr>Gestion du Risque Infectieux en Anesthésie Manipulation des agents anesthésiques et des seringues</vt:lpstr>
      <vt:lpstr>Gestion du Risque Infectieux en Anesthésie Manipulation des agents anesthésiques et des seringues</vt:lpstr>
      <vt:lpstr>Gestion du Risque Infectieux en Anesthésie Attitude vis-à-vis des ALR</vt:lpstr>
      <vt:lpstr>Gestion du Risque Infectieux en Anesthésie Attitude vis-à-vis des ALR</vt:lpstr>
      <vt:lpstr>3. Risque Infectieux en Réanimation</vt:lpstr>
      <vt:lpstr>Risque infectieux en Réanimation </vt:lpstr>
      <vt:lpstr>The Extended Prevalence of Infection in Intensive Care EPIC II study 7087/13796 patients infectés (51,4 %)</vt:lpstr>
      <vt:lpstr>EPIC II study Risque infectieux en Réanimation selon Gravité</vt:lpstr>
      <vt:lpstr>EPIC II study Germes Isolés - % prélèvements positifs 69,8</vt:lpstr>
      <vt:lpstr>Infections Nosocomiales en Réanimation</vt:lpstr>
      <vt:lpstr>SPIADI 2025</vt:lpstr>
      <vt:lpstr>Caractéristiques des Services</vt:lpstr>
      <vt:lpstr>Exposition aux Dispositifs Invasifs</vt:lpstr>
      <vt:lpstr>Incidence des Infections 2022</vt:lpstr>
      <vt:lpstr>Evolution des taux d'incidence des IAS de 2012 à 2022</vt:lpstr>
      <vt:lpstr>Répartition IAS – Service MIR Timone 2024</vt:lpstr>
      <vt:lpstr>Réseau Réa-Raisin puis REA-REZO 2018 </vt:lpstr>
      <vt:lpstr>Consommation SHA</vt:lpstr>
      <vt:lpstr>3. Risque Infectieux en Réanimation</vt:lpstr>
      <vt:lpstr>Chambre de réanimation et risque infectieux Un environnement maitrisé (NF S90-351) – Classe de risque III</vt:lpstr>
      <vt:lpstr>Environnement patients Réanimation Site de prélèvements possibles</vt:lpstr>
      <vt:lpstr>Moniteur d’EER : Site de Contamination </vt:lpstr>
      <vt:lpstr>Contamination de l’environnement en réanimation </vt:lpstr>
      <vt:lpstr>Contamination des Siphons</vt:lpstr>
      <vt:lpstr>3. Risque Infectieux en Réanimation</vt:lpstr>
      <vt:lpstr>Dépistage SARM – EBLSE dans les services Systématique ?</vt:lpstr>
      <vt:lpstr>Infections liées au DI N, Apparition par rapport J admission et au début exposition</vt:lpstr>
      <vt:lpstr>Gestion des CVC</vt:lpstr>
      <vt:lpstr>Bactériémies selon les services</vt:lpstr>
      <vt:lpstr>Bactériémie  sur KT selon les Services</vt:lpstr>
      <vt:lpstr>Germes Isolés selon le site IAS  (PAVM – Bactériémie - ILC)</vt:lpstr>
      <vt:lpstr>Colonisation – Bactériémies Jugulaire Vs Fémorale</vt:lpstr>
      <vt:lpstr>Risque infectieux et DVE (Système CLOS)</vt:lpstr>
      <vt:lpstr>Risque infectieux et DVE (Système CLOS)</vt:lpstr>
      <vt:lpstr>Risque infectieux et DVE (Système CLOS) Germes</vt:lpstr>
      <vt:lpstr>Durée DVE et Infection</vt:lpstr>
      <vt:lpstr>Diapositive 108</vt:lpstr>
      <vt:lpstr>Infections à Burkholderia (ex pseudomonas) </vt:lpstr>
      <vt:lpstr>Gants à UU Non Stérile en réanimation </vt:lpstr>
      <vt:lpstr>Gants à UU Non Stérile en réanimation NE PAS FAIRE </vt:lpstr>
      <vt:lpstr>4. Risque Infectieux en Réanimation : PAVM (Pneumonies Acquises sous VM)</vt:lpstr>
      <vt:lpstr>Distribution des services selon le taux d'incidence des pneumopathies / 1000 j d'intubation  </vt:lpstr>
      <vt:lpstr>MIR Timone – RDU 2024</vt:lpstr>
      <vt:lpstr>Critères Diagnostiques de PAVM (VAP)</vt:lpstr>
      <vt:lpstr>Physiopathologie des PAVM (VAP)</vt:lpstr>
      <vt:lpstr>Comment Limiter le risque de PAVM Mesures de Prévention des PAVM (1)</vt:lpstr>
      <vt:lpstr>Aspiration Sus Glottique</vt:lpstr>
      <vt:lpstr>Drainage sous glottique et PAVM</vt:lpstr>
      <vt:lpstr>Rôle de la Position dans la prévention des PAVM</vt:lpstr>
      <vt:lpstr>Diapositive 121</vt:lpstr>
      <vt:lpstr>Aspiration Trachéale en Réanimation</vt:lpstr>
      <vt:lpstr>Aspiration Trachéale Protégée en Réanimation</vt:lpstr>
      <vt:lpstr>Système clos</vt:lpstr>
      <vt:lpstr>Ballonnet des sondes d’intubation</vt:lpstr>
      <vt:lpstr>Associations de mesures pour prévenir PAVM</vt:lpstr>
      <vt:lpstr>Mesures de Prévention des PAVM (3)</vt:lpstr>
      <vt:lpstr>Mesures de Prévention des PAVM (4)</vt:lpstr>
      <vt:lpstr>Conclusions</vt:lpstr>
      <vt:lpstr>Diapositive 130</vt:lpstr>
      <vt:lpstr>Diapositive 131</vt:lpstr>
      <vt:lpstr>Diapositive 132</vt:lpstr>
      <vt:lpstr>Diapositive 133</vt:lpstr>
      <vt:lpstr>Circulation extra-corporelle  Assistance Extracorporelle (ECLS) Extra Corporeal Membrane Oxygenation (ECMO)</vt:lpstr>
      <vt:lpstr>Diapositive 135</vt:lpstr>
      <vt:lpstr>Canules ECMO Veino-Veineuse</vt:lpstr>
    </vt:vector>
  </TitlesOfParts>
  <Company>AP-HM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Administrateur</dc:creator>
  <cp:lastModifiedBy>marine.santoriello</cp:lastModifiedBy>
  <cp:revision>297</cp:revision>
  <dcterms:created xsi:type="dcterms:W3CDTF">2020-08-26T10:17:55Z</dcterms:created>
  <dcterms:modified xsi:type="dcterms:W3CDTF">2026-02-17T09:47:45Z</dcterms:modified>
</cp:coreProperties>
</file>