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2" r:id="rId5"/>
    <p:sldId id="263" r:id="rId6"/>
    <p:sldId id="264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31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568" y="3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DA0E93-EE2D-4CDA-8436-A969A6337B6F}" type="datetimeFigureOut">
              <a:rPr lang="fr-FR" smtClean="0"/>
              <a:pPr/>
              <a:t>13/01/2026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9B2DB8-F2D3-46F6-8729-9488035B570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802296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CCA209-F879-4C17-84DC-E1DA87C85192}" type="slidenum">
              <a:rPr lang="fr-FR" altLang="fr-FR"/>
              <a:pPr/>
              <a:t>1</a:t>
            </a:fld>
            <a:endParaRPr lang="fr-FR" altLang="fr-FR"/>
          </a:p>
        </p:txBody>
      </p:sp>
      <p:sp>
        <p:nvSpPr>
          <p:cNvPr id="369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2075" y="744538"/>
            <a:ext cx="6615113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96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694" tIns="46347" rIns="92694" bIns="46347"/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2703513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F175A2-B00D-4A8A-AF92-32A93010FB96}" type="slidenum">
              <a:rPr lang="fr-FR" altLang="fr-FR"/>
              <a:pPr/>
              <a:t>2</a:t>
            </a:fld>
            <a:endParaRPr lang="fr-FR" altLang="fr-FR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2075" y="744538"/>
            <a:ext cx="6615113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694" tIns="46347" rIns="92694" bIns="46347"/>
          <a:lstStyle/>
          <a:p>
            <a:pPr algn="just"/>
            <a:r>
              <a:rPr lang="fr-FR" altLang="fr-FR"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Dans la lutte contre la contamination particulaire, il importe de savoir, pour déterminer les solutions de filtration appropriées, de quelle taille sont les particules à piéger : </a:t>
            </a:r>
          </a:p>
          <a:p>
            <a:pPr algn="just"/>
            <a:r>
              <a:rPr lang="fr-FR" altLang="fr-FR"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Ainsi les techniques fines n'admettent aucune particule à une dimension fixée (fabrication de microcomposants électroniques, microoptiques, micromécanique .... ) </a:t>
            </a:r>
          </a:p>
          <a:p>
            <a:pPr algn="just"/>
            <a:r>
              <a:rPr lang="fr-FR" altLang="fr-FR"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Par contre, le domaine de la santé et de l'hygiène (hôpitaux, cliniques, laboratoires) et les industries liées à la biologie (pharmaceutique, alimentaire, élevage ... ) sont avant tout concernés par les particules viables et notamment par leur action pathogène sur le milieu concerné.</a:t>
            </a:r>
          </a:p>
          <a:p>
            <a:endParaRPr lang="fr-FR" altLang="fr-FR" sz="1600"/>
          </a:p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2325041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5A36C1-2A91-4275-BF0E-BD7BCD297545}" type="slidenum">
              <a:rPr lang="fr-FR" altLang="fr-FR"/>
              <a:pPr/>
              <a:t>3</a:t>
            </a:fld>
            <a:endParaRPr lang="fr-FR" altLang="fr-FR"/>
          </a:p>
        </p:txBody>
      </p:sp>
      <p:sp>
        <p:nvSpPr>
          <p:cNvPr id="422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2075" y="744538"/>
            <a:ext cx="6615113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22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694" tIns="46347" rIns="92694" bIns="46347"/>
          <a:lstStyle/>
          <a:p>
            <a:r>
              <a:rPr lang="fr-FR" altLang="fr-FR" sz="1600"/>
              <a:t>Une classification essentielle des particules est celle qui sépare les particules « inertes » (minérales, chimiques,..) des particules dîtes « viables » (germes et champignons microscopiques) parce qu’elles sont susceptibles de se reproduire lorsque les conditions nécessaires sont réunies : nourriture + humidité + température convenables.</a:t>
            </a:r>
          </a:p>
          <a:p>
            <a:r>
              <a:rPr lang="fr-FR" altLang="fr-FR" sz="1600"/>
              <a:t>La relation entre particules viables et particules totales dans l’environnement est estimée à une particule viable pour 10 000 à 100 000 particules totales d’un diamètre supérieur à 0,5 micron, mais ce facteur est sujet à d’importantes variations selon les lieux considérés.</a:t>
            </a:r>
          </a:p>
          <a:p>
            <a:r>
              <a:rPr lang="fr-FR" altLang="fr-FR" sz="1600"/>
              <a:t>Les contaminants particulaires de l’air ou du gaz sont des petites parcelles de matière solide, liquide ou une association des deux que l’on assimile à des sphères ou à des formes sphéroïdales.</a:t>
            </a:r>
          </a:p>
          <a:p>
            <a:r>
              <a:rPr lang="fr-FR" altLang="fr-FR" sz="1600"/>
              <a:t>Leur diamètre se mesure en micron.</a:t>
            </a:r>
          </a:p>
          <a:p>
            <a:r>
              <a:rPr lang="fr-FR" altLang="fr-FR" sz="1600"/>
              <a:t>Leur taille s’échelonne couramment entre 0,001 et 100 microns soit une « dynamique » de 5 puissances de 10 </a:t>
            </a:r>
            <a:r>
              <a:rPr lang="fr-FR" altLang="fr-FR" sz="1600">
                <a:sym typeface="Wingdings" panose="05000000000000000000" pitchFamily="2" charset="2"/>
              </a:rPr>
              <a:t> dans un domaine plus familier cela revient à dire qu l’on s’intéresse simultanément à des objets qui vont du cm au km.</a:t>
            </a:r>
          </a:p>
          <a:p>
            <a:r>
              <a:rPr lang="fr-FR" altLang="fr-FR" sz="1600">
                <a:sym typeface="Wingdings" panose="05000000000000000000" pitchFamily="2" charset="2"/>
              </a:rPr>
              <a:t>La figure permet de situer plus concrètement cette étendue dimensionnelle en la comparant avec des phénomènes ou des objets physiques mieux connus.</a:t>
            </a:r>
          </a:p>
          <a:p>
            <a:r>
              <a:rPr lang="fr-FR" altLang="fr-FR" sz="1600">
                <a:sym typeface="Wingdings" panose="05000000000000000000" pitchFamily="2" charset="2"/>
              </a:rPr>
              <a:t>Les particules de 10 microns peuvent être visibles dans des conditions d’éclairage favorables, toutefois, des particules très petites sont reconnaissables à l’œil sous des hautes concentrations. C’est le cas de la fumée de cigarette dont les particules ont une grosseur moyenne de l’ordre de 0,5 micron</a:t>
            </a:r>
            <a:endParaRPr lang="fr-FR" altLang="fr-FR" sz="1600"/>
          </a:p>
          <a:p>
            <a:endParaRPr lang="fr-FR" altLang="fr-FR" sz="1600"/>
          </a:p>
        </p:txBody>
      </p:sp>
    </p:spTree>
    <p:extLst>
      <p:ext uri="{BB962C8B-B14F-4D97-AF65-F5344CB8AC3E}">
        <p14:creationId xmlns:p14="http://schemas.microsoft.com/office/powerpoint/2010/main" xmlns="" val="3365915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9944F0-395F-4826-A0A1-B038A4E4D0E0}" type="slidenum">
              <a:rPr lang="fr-FR" altLang="fr-FR"/>
              <a:pPr/>
              <a:t>4</a:t>
            </a:fld>
            <a:endParaRPr lang="fr-FR" altLang="fr-FR"/>
          </a:p>
        </p:txBody>
      </p:sp>
      <p:sp>
        <p:nvSpPr>
          <p:cNvPr id="377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2075" y="744538"/>
            <a:ext cx="6615113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78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1038" y="4714875"/>
            <a:ext cx="5210175" cy="4467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694" tIns="46347" rIns="92694" bIns="46347"/>
          <a:lstStyle/>
          <a:p>
            <a:pPr algn="just"/>
            <a:r>
              <a:rPr lang="fr-FR" altLang="fr-FR" sz="1600">
                <a:ea typeface="Arial Unicode MS" panose="020B0604020202020204" pitchFamily="34" charset="-128"/>
                <a:cs typeface="Arial Unicode MS" panose="020B0604020202020204" pitchFamily="34" charset="-128"/>
              </a:rPr>
              <a:t>La norme EN 779 relative aux filtres de ventilation générale et qui classe les filtres en 2 catégories:</a:t>
            </a:r>
          </a:p>
          <a:p>
            <a:pPr algn="just"/>
            <a:r>
              <a:rPr lang="fr-FR" altLang="fr-FR" sz="1600">
                <a:ea typeface="Arial Unicode MS" panose="020B0604020202020204" pitchFamily="34" charset="-128"/>
                <a:cs typeface="Arial Unicode MS" panose="020B0604020202020204" pitchFamily="34" charset="-128"/>
              </a:rPr>
              <a:t>Les filtres dits « grossiers » et les filtres fins.</a:t>
            </a:r>
          </a:p>
          <a:p>
            <a:pPr algn="just"/>
            <a:r>
              <a:rPr lang="fr-FR" altLang="fr-FR" sz="1600">
                <a:ea typeface="Arial Unicode MS" panose="020B0604020202020204" pitchFamily="34" charset="-128"/>
                <a:cs typeface="Arial Unicode MS" panose="020B0604020202020204" pitchFamily="34" charset="-128"/>
              </a:rPr>
              <a:t>Ce sont les filtres fins qui sont utilisés pour protéger les CTA et les réseaux de distribution de l’air</a:t>
            </a:r>
          </a:p>
          <a:p>
            <a:endParaRPr lang="fr-FR" altLang="fr-FR" sz="16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356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A900FC-16A9-4C6F-BFFF-0CD1B86DAC12}" type="slidenum">
              <a:rPr lang="fr-FR" altLang="fr-FR"/>
              <a:pPr/>
              <a:t>5</a:t>
            </a:fld>
            <a:endParaRPr lang="fr-FR" altLang="fr-FR"/>
          </a:p>
        </p:txBody>
      </p:sp>
      <p:sp>
        <p:nvSpPr>
          <p:cNvPr id="37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2075" y="744538"/>
            <a:ext cx="6615113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99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694" tIns="46347" rIns="92694" bIns="46347"/>
          <a:lstStyle/>
          <a:p>
            <a:pPr algn="just"/>
            <a:r>
              <a:rPr lang="fr-FR" altLang="fr-FR"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La norme EN 1822 relative aux filtres à très haute efficacité et qui classe également les filtres en 2 catégories :</a:t>
            </a:r>
          </a:p>
          <a:p>
            <a:pPr algn="just"/>
            <a:r>
              <a:rPr lang="fr-FR" altLang="fr-FR"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Les filtres HEPA  : High efficiency particulate air</a:t>
            </a:r>
          </a:p>
          <a:p>
            <a:pPr algn="just"/>
            <a:r>
              <a:rPr lang="fr-FR" altLang="fr-FR"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Les filtres ULPA : Ultra low penetration air</a:t>
            </a:r>
          </a:p>
          <a:p>
            <a:pPr algn="just"/>
            <a:r>
              <a:rPr lang="fr-FR" altLang="fr-FR"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La MPPS a été choisie afin d’avoir comme référentiel l’aérosol lu plus pénétrant donnant à l’utilisateur la garantie de l’efficacité maximale.</a:t>
            </a:r>
          </a:p>
          <a:p>
            <a:pPr algn="just"/>
            <a:endParaRPr lang="fr-FR" altLang="fr-FR" sz="16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just"/>
            <a:endParaRPr lang="fr-FR" altLang="fr-FR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just"/>
            <a:r>
              <a:rPr lang="fr-FR" altLang="fr-FR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3966397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73D61C-486A-4214-B15A-F49D64BBA765}" type="slidenum">
              <a:rPr lang="fr-FR" altLang="fr-FR"/>
              <a:pPr/>
              <a:t>6</a:t>
            </a:fld>
            <a:endParaRPr lang="fr-FR" altLang="fr-FR"/>
          </a:p>
        </p:txBody>
      </p:sp>
      <p:sp>
        <p:nvSpPr>
          <p:cNvPr id="402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2075" y="744538"/>
            <a:ext cx="6615113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2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694" tIns="46347" rIns="92694" bIns="46347"/>
          <a:lstStyle/>
          <a:p>
            <a:pPr algn="just"/>
            <a:r>
              <a:rPr lang="fr-FR" altLang="fr-FR" sz="1600">
                <a:ea typeface="Arial Unicode MS" panose="020B0604020202020204" pitchFamily="34" charset="-128"/>
                <a:cs typeface="Arial Unicode MS" panose="020B0604020202020204" pitchFamily="34" charset="-128"/>
              </a:rPr>
              <a:t>On constate que ces différents mécanismes d'arrêt évoluent de façon contradictoire avec la variation des différents paramètres : Vitesse de l'air, grandeur des particules.</a:t>
            </a:r>
          </a:p>
          <a:p>
            <a:pPr algn="just"/>
            <a:r>
              <a:rPr lang="fr-FR" altLang="fr-FR" sz="1600">
                <a:ea typeface="Arial Unicode MS" panose="020B0604020202020204" pitchFamily="34" charset="-128"/>
                <a:cs typeface="Arial Unicode MS" panose="020B0604020202020204" pitchFamily="34" charset="-128"/>
              </a:rPr>
              <a:t> Lorsqu'on superpose les courbes d'évolution du degré de séparation, ou efficacité, des effets interception, inertie et diffusion en fonction du diamètre des particules.</a:t>
            </a:r>
          </a:p>
          <a:p>
            <a:pPr algn="just"/>
            <a:r>
              <a:rPr lang="fr-FR" altLang="fr-FR" sz="1600">
                <a:ea typeface="Arial Unicode MS" panose="020B0604020202020204" pitchFamily="34" charset="-128"/>
                <a:cs typeface="Arial Unicode MS" panose="020B0604020202020204" pitchFamily="34" charset="-128"/>
              </a:rPr>
              <a:t>La courbe résultante passe par un minimum correspondant à une dimension critique de particule qui est de 0,17 micron</a:t>
            </a:r>
          </a:p>
          <a:p>
            <a:pPr algn="just"/>
            <a:r>
              <a:rPr lang="fr-FR" altLang="fr-FR" sz="1600">
                <a:ea typeface="Arial Unicode MS" panose="020B0604020202020204" pitchFamily="34" charset="-128"/>
                <a:cs typeface="Arial Unicode MS" panose="020B0604020202020204" pitchFamily="34" charset="-128"/>
              </a:rPr>
              <a:t> Il faut toutefois noter que cette allure de courbe ne s'applique qu'aux filtres à haute efficacité.</a:t>
            </a:r>
          </a:p>
          <a:p>
            <a:pPr algn="just"/>
            <a:r>
              <a:rPr lang="fr-FR" altLang="fr-FR" sz="1600">
                <a:ea typeface="Arial Unicode MS" panose="020B0604020202020204" pitchFamily="34" charset="-128"/>
                <a:cs typeface="Arial Unicode MS" panose="020B0604020202020204" pitchFamily="34" charset="-128"/>
              </a:rPr>
              <a:t>Pour définir les caractéristiques de la chaîne de filtration d’une SP on dispose de 2 normes de référence …</a:t>
            </a:r>
          </a:p>
          <a:p>
            <a:endParaRPr lang="fr-FR" altLang="fr-FR" sz="1600"/>
          </a:p>
        </p:txBody>
      </p:sp>
    </p:spTree>
    <p:extLst>
      <p:ext uri="{BB962C8B-B14F-4D97-AF65-F5344CB8AC3E}">
        <p14:creationId xmlns:p14="http://schemas.microsoft.com/office/powerpoint/2010/main" xmlns="" val="712880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EB465-E3F6-4E46-95A7-39C23A7723D8}" type="datetimeFigureOut">
              <a:rPr lang="fr-FR" smtClean="0"/>
              <a:pPr/>
              <a:t>13/01/2026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7EF81-B3C8-4370-88B7-62FD41317F1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0831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EB465-E3F6-4E46-95A7-39C23A7723D8}" type="datetimeFigureOut">
              <a:rPr lang="fr-FR" smtClean="0"/>
              <a:pPr/>
              <a:t>13/01/2026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7EF81-B3C8-4370-88B7-62FD41317F1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865577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EB465-E3F6-4E46-95A7-39C23A7723D8}" type="datetimeFigureOut">
              <a:rPr lang="fr-FR" smtClean="0"/>
              <a:pPr/>
              <a:t>13/01/2026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7EF81-B3C8-4370-88B7-62FD41317F1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75600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EB465-E3F6-4E46-95A7-39C23A7723D8}" type="datetimeFigureOut">
              <a:rPr lang="fr-FR" smtClean="0"/>
              <a:pPr/>
              <a:t>13/01/2026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7EF81-B3C8-4370-88B7-62FD41317F1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022272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EB465-E3F6-4E46-95A7-39C23A7723D8}" type="datetimeFigureOut">
              <a:rPr lang="fr-FR" smtClean="0"/>
              <a:pPr/>
              <a:t>13/01/2026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7EF81-B3C8-4370-88B7-62FD41317F1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54415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EB465-E3F6-4E46-95A7-39C23A7723D8}" type="datetimeFigureOut">
              <a:rPr lang="fr-FR" smtClean="0"/>
              <a:pPr/>
              <a:t>13/01/2026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7EF81-B3C8-4370-88B7-62FD41317F1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67613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EB465-E3F6-4E46-95A7-39C23A7723D8}" type="datetimeFigureOut">
              <a:rPr lang="fr-FR" smtClean="0"/>
              <a:pPr/>
              <a:t>13/01/2026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7EF81-B3C8-4370-88B7-62FD41317F1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634928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EB465-E3F6-4E46-95A7-39C23A7723D8}" type="datetimeFigureOut">
              <a:rPr lang="fr-FR" smtClean="0"/>
              <a:pPr/>
              <a:t>13/01/2026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7EF81-B3C8-4370-88B7-62FD41317F1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79284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EB465-E3F6-4E46-95A7-39C23A7723D8}" type="datetimeFigureOut">
              <a:rPr lang="fr-FR" smtClean="0"/>
              <a:pPr/>
              <a:t>13/01/2026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7EF81-B3C8-4370-88B7-62FD41317F1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487283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EB465-E3F6-4E46-95A7-39C23A7723D8}" type="datetimeFigureOut">
              <a:rPr lang="fr-FR" smtClean="0"/>
              <a:pPr/>
              <a:t>13/01/2026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7EF81-B3C8-4370-88B7-62FD41317F1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24681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EB465-E3F6-4E46-95A7-39C23A7723D8}" type="datetimeFigureOut">
              <a:rPr lang="fr-FR" smtClean="0"/>
              <a:pPr/>
              <a:t>13/01/2026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7EF81-B3C8-4370-88B7-62FD41317F1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19727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EB465-E3F6-4E46-95A7-39C23A7723D8}" type="datetimeFigureOut">
              <a:rPr lang="fr-FR" smtClean="0"/>
              <a:pPr/>
              <a:t>13/01/2026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7EF81-B3C8-4370-88B7-62FD41317F1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422379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C49F4-FA65-4AD6-90D1-7E3BA5F47659}" type="datetime1">
              <a:rPr lang="fr-FR" altLang="fr-FR"/>
              <a:pPr/>
              <a:t>13/01/2026</a:t>
            </a:fld>
            <a:endParaRPr lang="fr-FR" alt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F369F-9934-4283-9EEA-67F39701977A}" type="slidenum">
              <a:rPr lang="fr-FR" altLang="fr-FR"/>
              <a:pPr/>
              <a:t>1</a:t>
            </a:fld>
            <a:endParaRPr lang="fr-FR" altLang="fr-FR"/>
          </a:p>
        </p:txBody>
      </p:sp>
      <p:sp>
        <p:nvSpPr>
          <p:cNvPr id="3686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33600" y="2209800"/>
            <a:ext cx="8534400" cy="3886200"/>
          </a:xfrm>
          <a:noFill/>
          <a:ln/>
        </p:spPr>
        <p:txBody>
          <a:bodyPr vert="horz" lIns="92075" tIns="46038" rIns="92075" bIns="46038" rtlCol="0">
            <a:normAutofit/>
          </a:bodyPr>
          <a:lstStyle/>
          <a:p>
            <a:endParaRPr lang="fr-FR" altLang="fr-FR"/>
          </a:p>
          <a:p>
            <a:endParaRPr lang="fr-FR" altLang="fr-FR"/>
          </a:p>
        </p:txBody>
      </p:sp>
      <p:sp>
        <p:nvSpPr>
          <p:cNvPr id="368643" name="Rectangle 3"/>
          <p:cNvSpPr>
            <a:spLocks noChangeArrowheads="1"/>
          </p:cNvSpPr>
          <p:nvPr/>
        </p:nvSpPr>
        <p:spPr bwMode="auto">
          <a:xfrm>
            <a:off x="1905000" y="1371600"/>
            <a:ext cx="845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</a:pPr>
            <a:r>
              <a:rPr kumimoji="0" lang="fr-FR" altLang="fr-FR" sz="2800" b="1" dirty="0">
                <a:solidFill>
                  <a:schemeClr val="folHlink"/>
                </a:solidFill>
                <a:latin typeface="Tahoma" panose="020B0604030504040204" pitchFamily="34" charset="0"/>
              </a:rPr>
              <a:t>Définition :</a:t>
            </a:r>
          </a:p>
        </p:txBody>
      </p:sp>
      <p:sp>
        <p:nvSpPr>
          <p:cNvPr id="368644" name="Text Box 4"/>
          <p:cNvSpPr txBox="1">
            <a:spLocks noChangeArrowheads="1"/>
          </p:cNvSpPr>
          <p:nvPr/>
        </p:nvSpPr>
        <p:spPr bwMode="auto">
          <a:xfrm>
            <a:off x="1828800" y="2133600"/>
            <a:ext cx="8686800" cy="342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  <a:buSzPct val="90000"/>
            </a:pPr>
            <a:r>
              <a:rPr lang="fr-FR" altLang="fr-FR" sz="2800" i="1">
                <a:latin typeface="Tahoma" panose="020B0604030504040204" pitchFamily="34" charset="0"/>
              </a:rPr>
              <a:t>« La filtration de l’air consiste 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  <a:buSzPct val="90000"/>
            </a:pPr>
            <a:r>
              <a:rPr lang="fr-FR" altLang="fr-FR" sz="2800" i="1">
                <a:latin typeface="Tahoma" panose="020B0604030504040204" pitchFamily="34" charset="0"/>
              </a:rPr>
              <a:t>à séparer et à retenir les particules de toute nature en suspension dans l’air 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  <a:buSzPct val="90000"/>
            </a:pPr>
            <a:r>
              <a:rPr lang="fr-FR" altLang="fr-FR" sz="2800" i="1">
                <a:latin typeface="Tahoma" panose="020B0604030504040204" pitchFamily="34" charset="0"/>
              </a:rPr>
              <a:t>avec une efficacité qui dépend de l’application ou de l’usage de cet air épuré »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  <a:buSzPct val="90000"/>
            </a:pPr>
            <a:r>
              <a:rPr lang="fr-FR" altLang="fr-FR" sz="2800" i="1">
                <a:latin typeface="Tahoma" panose="020B0604030504040204" pitchFamily="34" charset="0"/>
              </a:rPr>
              <a:t> (hygiène, propreté, fabrication, production, sécurité, épuration, assainissement).</a:t>
            </a:r>
          </a:p>
        </p:txBody>
      </p:sp>
      <p:sp>
        <p:nvSpPr>
          <p:cNvPr id="368645" name="Rectangle 5"/>
          <p:cNvSpPr>
            <a:spLocks noGrp="1" noChangeArrowheads="1"/>
          </p:cNvSpPr>
          <p:nvPr>
            <p:ph type="title"/>
          </p:nvPr>
        </p:nvSpPr>
        <p:spPr>
          <a:xfrm>
            <a:off x="1752600" y="228601"/>
            <a:ext cx="8915400" cy="530225"/>
          </a:xfrm>
          <a:noFill/>
          <a:ln/>
        </p:spPr>
        <p:txBody>
          <a:bodyPr>
            <a:normAutofit fontScale="90000"/>
          </a:bodyPr>
          <a:lstStyle/>
          <a:p>
            <a:r>
              <a:rPr lang="fr-FR" altLang="fr-FR" sz="4000" b="1" dirty="0"/>
              <a:t>7 – La filtration à haute efficacité </a:t>
            </a:r>
          </a:p>
        </p:txBody>
      </p:sp>
    </p:spTree>
    <p:extLst>
      <p:ext uri="{BB962C8B-B14F-4D97-AF65-F5344CB8AC3E}">
        <p14:creationId xmlns:p14="http://schemas.microsoft.com/office/powerpoint/2010/main" xmlns="" val="671386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52BFE-98B9-418D-A93B-B2629C218A73}" type="datetime1">
              <a:rPr lang="fr-FR" altLang="fr-FR"/>
              <a:pPr/>
              <a:t>13/01/2026</a:t>
            </a:fld>
            <a:endParaRPr lang="fr-FR" altLang="fr-FR"/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F18E3-F005-4F61-9493-50B54F8366D6}" type="slidenum">
              <a:rPr lang="fr-FR" altLang="fr-FR"/>
              <a:pPr/>
              <a:t>2</a:t>
            </a:fld>
            <a:endParaRPr lang="fr-FR" altLang="fr-FR"/>
          </a:p>
        </p:txBody>
      </p:sp>
      <p:sp>
        <p:nvSpPr>
          <p:cNvPr id="3706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33600" y="2209800"/>
            <a:ext cx="8534400" cy="3886200"/>
          </a:xfrm>
          <a:noFill/>
          <a:ln/>
        </p:spPr>
        <p:txBody>
          <a:bodyPr vert="horz" lIns="92075" tIns="46038" rIns="92075" bIns="46038" rtlCol="0">
            <a:normAutofit/>
          </a:bodyPr>
          <a:lstStyle/>
          <a:p>
            <a:endParaRPr lang="fr-FR" altLang="fr-FR"/>
          </a:p>
          <a:p>
            <a:endParaRPr lang="fr-FR" altLang="fr-FR"/>
          </a:p>
        </p:txBody>
      </p:sp>
      <p:sp>
        <p:nvSpPr>
          <p:cNvPr id="370691" name="Rectangle 3"/>
          <p:cNvSpPr>
            <a:spLocks noChangeArrowheads="1"/>
          </p:cNvSpPr>
          <p:nvPr/>
        </p:nvSpPr>
        <p:spPr bwMode="auto">
          <a:xfrm>
            <a:off x="1981200" y="1219200"/>
            <a:ext cx="845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</a:pPr>
            <a:r>
              <a:rPr kumimoji="0" lang="fr-FR" altLang="fr-FR" sz="2800" b="1">
                <a:solidFill>
                  <a:schemeClr val="folHlink"/>
                </a:solidFill>
                <a:latin typeface="Tahoma" panose="020B0604030504040204" pitchFamily="34" charset="0"/>
              </a:rPr>
              <a:t>Origine des particules en suspension </a:t>
            </a:r>
          </a:p>
        </p:txBody>
      </p:sp>
      <p:sp>
        <p:nvSpPr>
          <p:cNvPr id="370692" name="Text Box 4"/>
          <p:cNvSpPr txBox="1">
            <a:spLocks noChangeArrowheads="1"/>
          </p:cNvSpPr>
          <p:nvPr/>
        </p:nvSpPr>
        <p:spPr bwMode="auto">
          <a:xfrm>
            <a:off x="1524000" y="1752600"/>
            <a:ext cx="9144000" cy="342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SzPct val="90000"/>
            </a:pPr>
            <a:r>
              <a:rPr lang="fr-FR" altLang="fr-FR">
                <a:latin typeface="Tahoma" panose="020B0604030504040204" pitchFamily="34" charset="0"/>
              </a:rPr>
              <a:t> L’air contient de très nombreuses substances d’origines diverses :</a:t>
            </a:r>
          </a:p>
        </p:txBody>
      </p:sp>
      <p:sp>
        <p:nvSpPr>
          <p:cNvPr id="370693" name="Text Box 5"/>
          <p:cNvSpPr txBox="1">
            <a:spLocks noChangeArrowheads="1"/>
          </p:cNvSpPr>
          <p:nvPr/>
        </p:nvSpPr>
        <p:spPr bwMode="auto">
          <a:xfrm>
            <a:off x="2057400" y="2286000"/>
            <a:ext cx="19050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lang="fr-FR" altLang="fr-FR" b="1">
                <a:latin typeface="Tahoma" panose="020B0604030504040204" pitchFamily="34" charset="0"/>
              </a:rPr>
              <a:t> </a:t>
            </a:r>
            <a:r>
              <a:rPr lang="fr-FR" altLang="fr-FR">
                <a:latin typeface="Tahoma" panose="020B0604030504040204" pitchFamily="34" charset="0"/>
              </a:rPr>
              <a:t>Minérale </a:t>
            </a:r>
            <a:r>
              <a:rPr lang="fr-FR" altLang="fr-FR" sz="2000">
                <a:latin typeface="Tahoma" panose="020B0604030504040204" pitchFamily="34" charset="0"/>
              </a:rPr>
              <a:t> </a:t>
            </a:r>
          </a:p>
        </p:txBody>
      </p:sp>
      <p:sp>
        <p:nvSpPr>
          <p:cNvPr id="370694" name="Text Box 6"/>
          <p:cNvSpPr txBox="1">
            <a:spLocks noChangeArrowheads="1"/>
          </p:cNvSpPr>
          <p:nvPr/>
        </p:nvSpPr>
        <p:spPr bwMode="auto">
          <a:xfrm>
            <a:off x="2057400" y="2743200"/>
            <a:ext cx="2895600" cy="342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lang="fr-FR" altLang="fr-FR">
                <a:latin typeface="Tahoma" panose="020B0604030504040204" pitchFamily="34" charset="0"/>
              </a:rPr>
              <a:t> Pollution</a:t>
            </a:r>
            <a:endParaRPr lang="fr-FR" altLang="fr-FR" sz="2000">
              <a:latin typeface="Tahoma" panose="020B0604030504040204" pitchFamily="34" charset="0"/>
            </a:endParaRPr>
          </a:p>
        </p:txBody>
      </p:sp>
      <p:sp>
        <p:nvSpPr>
          <p:cNvPr id="370695" name="Text Box 7"/>
          <p:cNvSpPr txBox="1">
            <a:spLocks noChangeArrowheads="1"/>
          </p:cNvSpPr>
          <p:nvPr/>
        </p:nvSpPr>
        <p:spPr bwMode="auto">
          <a:xfrm>
            <a:off x="2057400" y="3200400"/>
            <a:ext cx="1905000" cy="342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lang="fr-FR" altLang="fr-FR">
                <a:latin typeface="Tahoma" panose="020B0604030504040204" pitchFamily="34" charset="0"/>
              </a:rPr>
              <a:t> Humaine</a:t>
            </a:r>
            <a:endParaRPr lang="fr-FR" altLang="fr-FR" sz="1400">
              <a:latin typeface="Tahoma" panose="020B0604030504040204" pitchFamily="34" charset="0"/>
            </a:endParaRPr>
          </a:p>
        </p:txBody>
      </p:sp>
      <p:sp>
        <p:nvSpPr>
          <p:cNvPr id="370696" name="Rectangle 8"/>
          <p:cNvSpPr>
            <a:spLocks noChangeArrowheads="1"/>
          </p:cNvSpPr>
          <p:nvPr/>
        </p:nvSpPr>
        <p:spPr bwMode="auto">
          <a:xfrm>
            <a:off x="1981200" y="3962400"/>
            <a:ext cx="822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</a:pPr>
            <a:r>
              <a:rPr kumimoji="0" lang="fr-FR" altLang="fr-FR" sz="2800" b="1">
                <a:solidFill>
                  <a:schemeClr val="folHlink"/>
                </a:solidFill>
                <a:latin typeface="Tahoma" panose="020B0604030504040204" pitchFamily="34" charset="0"/>
              </a:rPr>
              <a:t>Nature des particules </a:t>
            </a:r>
          </a:p>
        </p:txBody>
      </p:sp>
      <p:sp>
        <p:nvSpPr>
          <p:cNvPr id="370697" name="Text Box 9"/>
          <p:cNvSpPr txBox="1">
            <a:spLocks noChangeArrowheads="1"/>
          </p:cNvSpPr>
          <p:nvPr/>
        </p:nvSpPr>
        <p:spPr bwMode="auto">
          <a:xfrm>
            <a:off x="2057400" y="4572000"/>
            <a:ext cx="8839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lang="fr-FR" altLang="fr-FR" b="1">
                <a:latin typeface="Tahoma" panose="020B0604030504040204" pitchFamily="34" charset="0"/>
              </a:rPr>
              <a:t> </a:t>
            </a:r>
            <a:r>
              <a:rPr lang="fr-FR" altLang="fr-FR">
                <a:latin typeface="Tahoma" panose="020B0604030504040204" pitchFamily="34" charset="0"/>
              </a:rPr>
              <a:t>Particules « inertes » </a:t>
            </a:r>
            <a:r>
              <a:rPr lang="fr-FR" altLang="fr-FR" sz="2000">
                <a:latin typeface="Tahoma" panose="020B0604030504040204" pitchFamily="34" charset="0"/>
              </a:rPr>
              <a:t>( minérales, chimiques,…) </a:t>
            </a:r>
          </a:p>
        </p:txBody>
      </p:sp>
      <p:sp>
        <p:nvSpPr>
          <p:cNvPr id="370698" name="Text Box 10"/>
          <p:cNvSpPr txBox="1">
            <a:spLocks noChangeArrowheads="1"/>
          </p:cNvSpPr>
          <p:nvPr/>
        </p:nvSpPr>
        <p:spPr bwMode="auto">
          <a:xfrm>
            <a:off x="2057400" y="5105400"/>
            <a:ext cx="86106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lang="fr-FR" altLang="fr-FR">
                <a:latin typeface="Tahoma" panose="020B0604030504040204" pitchFamily="34" charset="0"/>
              </a:rPr>
              <a:t> Particules « viables » </a:t>
            </a:r>
            <a:r>
              <a:rPr lang="fr-FR" altLang="fr-FR" sz="2000">
                <a:latin typeface="Tahoma" panose="020B0604030504040204" pitchFamily="34" charset="0"/>
              </a:rPr>
              <a:t>(germes et champignons microscopiques) </a:t>
            </a:r>
          </a:p>
        </p:txBody>
      </p:sp>
      <p:sp>
        <p:nvSpPr>
          <p:cNvPr id="370699" name="Rectangle 11"/>
          <p:cNvSpPr>
            <a:spLocks noGrp="1" noChangeArrowheads="1"/>
          </p:cNvSpPr>
          <p:nvPr>
            <p:ph type="title"/>
          </p:nvPr>
        </p:nvSpPr>
        <p:spPr>
          <a:xfrm>
            <a:off x="1752600" y="228601"/>
            <a:ext cx="8915400" cy="530225"/>
          </a:xfrm>
          <a:noFill/>
          <a:ln/>
        </p:spPr>
        <p:txBody>
          <a:bodyPr>
            <a:normAutofit fontScale="90000"/>
          </a:bodyPr>
          <a:lstStyle/>
          <a:p>
            <a:r>
              <a:rPr lang="fr-FR" altLang="fr-FR" sz="4000" b="1"/>
              <a:t>7 – La filtration à haute efficacité </a:t>
            </a:r>
          </a:p>
        </p:txBody>
      </p:sp>
    </p:spTree>
    <p:extLst>
      <p:ext uri="{BB962C8B-B14F-4D97-AF65-F5344CB8AC3E}">
        <p14:creationId xmlns:p14="http://schemas.microsoft.com/office/powerpoint/2010/main" xmlns="" val="2502075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0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0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0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0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0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70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70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70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70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70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691" grpId="0" autoUpdateAnimBg="0"/>
      <p:bldP spid="370692" grpId="0" autoUpdateAnimBg="0"/>
      <p:bldP spid="370693" grpId="0" autoUpdateAnimBg="0"/>
      <p:bldP spid="370694" grpId="0" autoUpdateAnimBg="0"/>
      <p:bldP spid="370695" grpId="0" autoUpdateAnimBg="0"/>
      <p:bldP spid="370696" grpId="0" autoUpdateAnimBg="0"/>
      <p:bldP spid="370697" grpId="0" autoUpdateAnimBg="0"/>
      <p:bldP spid="37069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C816-DBE1-4D6E-A0DF-53019FD63C58}" type="datetime1">
              <a:rPr lang="fr-FR" altLang="fr-FR"/>
              <a:pPr/>
              <a:t>13/01/2026</a:t>
            </a:fld>
            <a:endParaRPr lang="fr-FR" alt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FD21-A4F3-42B3-B28F-FED0A18037B2}" type="slidenum">
              <a:rPr lang="fr-FR" altLang="fr-FR"/>
              <a:pPr/>
              <a:t>3</a:t>
            </a:fld>
            <a:endParaRPr lang="fr-FR" altLang="fr-FR"/>
          </a:p>
        </p:txBody>
      </p:sp>
      <p:sp>
        <p:nvSpPr>
          <p:cNvPr id="421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228601"/>
            <a:ext cx="8915400" cy="530225"/>
          </a:xfrm>
          <a:noFill/>
          <a:ln/>
        </p:spPr>
        <p:txBody>
          <a:bodyPr>
            <a:normAutofit fontScale="90000"/>
          </a:bodyPr>
          <a:lstStyle/>
          <a:p>
            <a:r>
              <a:rPr lang="fr-FR" altLang="fr-FR" sz="4000" b="1"/>
              <a:t>7 – La filtration à haute efficacité </a:t>
            </a:r>
          </a:p>
        </p:txBody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3600" y="2209800"/>
            <a:ext cx="8534400" cy="3886200"/>
          </a:xfrm>
          <a:noFill/>
          <a:ln/>
        </p:spPr>
        <p:txBody>
          <a:bodyPr vert="horz" lIns="92075" tIns="46038" rIns="92075" bIns="46038" rtlCol="0">
            <a:normAutofit/>
          </a:bodyPr>
          <a:lstStyle/>
          <a:p>
            <a:endParaRPr lang="fr-FR" altLang="fr-FR"/>
          </a:p>
          <a:p>
            <a:endParaRPr lang="fr-FR" altLang="fr-FR"/>
          </a:p>
        </p:txBody>
      </p:sp>
      <p:sp>
        <p:nvSpPr>
          <p:cNvPr id="421892" name="Rectangle 4"/>
          <p:cNvSpPr>
            <a:spLocks noChangeArrowheads="1"/>
          </p:cNvSpPr>
          <p:nvPr/>
        </p:nvSpPr>
        <p:spPr bwMode="auto">
          <a:xfrm>
            <a:off x="4319588" y="2405063"/>
            <a:ext cx="91440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endParaRPr lang="fr-FR"/>
          </a:p>
        </p:txBody>
      </p:sp>
      <p:sp>
        <p:nvSpPr>
          <p:cNvPr id="421893" name="Rectangle 5"/>
          <p:cNvSpPr>
            <a:spLocks noChangeArrowheads="1"/>
          </p:cNvSpPr>
          <p:nvPr/>
        </p:nvSpPr>
        <p:spPr bwMode="auto">
          <a:xfrm>
            <a:off x="3595688" y="1938338"/>
            <a:ext cx="91440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endParaRPr lang="fr-FR"/>
          </a:p>
        </p:txBody>
      </p:sp>
      <p:pic>
        <p:nvPicPr>
          <p:cNvPr id="421894" name="Picture 6" descr="C:\Documents and Settings\p036340\Mes documents\ARAMINI\CNAM\Mémoire\Images\diagrammeparticul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066800"/>
            <a:ext cx="74676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14758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E850D-6AF1-447C-BA55-49D5172B1172}" type="datetime1">
              <a:rPr lang="fr-FR" altLang="fr-FR"/>
              <a:pPr/>
              <a:t>13/01/2026</a:t>
            </a:fld>
            <a:endParaRPr lang="fr-FR" altLang="fr-FR"/>
          </a:p>
        </p:txBody>
      </p:sp>
      <p:sp>
        <p:nvSpPr>
          <p:cNvPr id="53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6763-F9CE-43BE-848E-44E044A9C432}" type="slidenum">
              <a:rPr lang="fr-FR" altLang="fr-FR"/>
              <a:pPr/>
              <a:t>4</a:t>
            </a:fld>
            <a:endParaRPr lang="fr-FR" altLang="fr-FR"/>
          </a:p>
        </p:txBody>
      </p:sp>
      <p:sp>
        <p:nvSpPr>
          <p:cNvPr id="3768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33600" y="2209800"/>
            <a:ext cx="8534400" cy="3886200"/>
          </a:xfrm>
          <a:noFill/>
          <a:ln/>
        </p:spPr>
        <p:txBody>
          <a:bodyPr vert="horz" lIns="92075" tIns="46038" rIns="92075" bIns="46038" rtlCol="0">
            <a:normAutofit/>
          </a:bodyPr>
          <a:lstStyle/>
          <a:p>
            <a:endParaRPr lang="fr-FR" altLang="fr-FR"/>
          </a:p>
          <a:p>
            <a:endParaRPr lang="fr-FR" altLang="fr-FR"/>
          </a:p>
        </p:txBody>
      </p:sp>
      <p:sp>
        <p:nvSpPr>
          <p:cNvPr id="376835" name="Rectangle 3"/>
          <p:cNvSpPr>
            <a:spLocks noChangeArrowheads="1"/>
          </p:cNvSpPr>
          <p:nvPr/>
        </p:nvSpPr>
        <p:spPr bwMode="auto">
          <a:xfrm>
            <a:off x="1905000" y="1295400"/>
            <a:ext cx="845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</a:pPr>
            <a:r>
              <a:rPr kumimoji="0" lang="fr-FR" altLang="fr-FR" sz="2800" b="1">
                <a:solidFill>
                  <a:schemeClr val="folHlink"/>
                </a:solidFill>
                <a:latin typeface="Tahoma" panose="020B0604030504040204" pitchFamily="34" charset="0"/>
              </a:rPr>
              <a:t>Filtres de ventilation générale – EN 779</a:t>
            </a:r>
          </a:p>
        </p:txBody>
      </p:sp>
      <p:sp>
        <p:nvSpPr>
          <p:cNvPr id="376836" name="Rectangle 4"/>
          <p:cNvSpPr>
            <a:spLocks noChangeArrowheads="1"/>
          </p:cNvSpPr>
          <p:nvPr/>
        </p:nvSpPr>
        <p:spPr bwMode="auto">
          <a:xfrm>
            <a:off x="4319588" y="2405063"/>
            <a:ext cx="91440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endParaRPr lang="fr-FR"/>
          </a:p>
        </p:txBody>
      </p:sp>
      <p:sp>
        <p:nvSpPr>
          <p:cNvPr id="376837" name="Rectangle 5"/>
          <p:cNvSpPr>
            <a:spLocks noChangeArrowheads="1"/>
          </p:cNvSpPr>
          <p:nvPr/>
        </p:nvSpPr>
        <p:spPr bwMode="auto">
          <a:xfrm>
            <a:off x="3595688" y="1938338"/>
            <a:ext cx="91440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endParaRPr lang="fr-FR"/>
          </a:p>
        </p:txBody>
      </p:sp>
      <p:grpSp>
        <p:nvGrpSpPr>
          <p:cNvPr id="376838" name="Group 6"/>
          <p:cNvGrpSpPr>
            <a:grpSpLocks/>
          </p:cNvGrpSpPr>
          <p:nvPr/>
        </p:nvGrpSpPr>
        <p:grpSpPr bwMode="auto">
          <a:xfrm>
            <a:off x="2057400" y="1905000"/>
            <a:ext cx="8229600" cy="4343400"/>
            <a:chOff x="-3" y="-3"/>
            <a:chExt cx="3547" cy="2502"/>
          </a:xfrm>
        </p:grpSpPr>
        <p:grpSp>
          <p:nvGrpSpPr>
            <p:cNvPr id="376839" name="Group 7"/>
            <p:cNvGrpSpPr>
              <a:grpSpLocks/>
            </p:cNvGrpSpPr>
            <p:nvPr/>
          </p:nvGrpSpPr>
          <p:grpSpPr bwMode="auto">
            <a:xfrm>
              <a:off x="0" y="0"/>
              <a:ext cx="3541" cy="2496"/>
              <a:chOff x="0" y="0"/>
              <a:chExt cx="3541" cy="2496"/>
            </a:xfrm>
          </p:grpSpPr>
          <p:grpSp>
            <p:nvGrpSpPr>
              <p:cNvPr id="376840" name="Group 8"/>
              <p:cNvGrpSpPr>
                <a:grpSpLocks/>
              </p:cNvGrpSpPr>
              <p:nvPr/>
            </p:nvGrpSpPr>
            <p:grpSpPr bwMode="auto">
              <a:xfrm>
                <a:off x="0" y="0"/>
                <a:ext cx="1303" cy="576"/>
                <a:chOff x="0" y="0"/>
                <a:chExt cx="1303" cy="576"/>
              </a:xfrm>
            </p:grpSpPr>
            <p:sp>
              <p:nvSpPr>
                <p:cNvPr id="376841" name="Rectangle 9"/>
                <p:cNvSpPr>
                  <a:spLocks noChangeArrowheads="1"/>
                </p:cNvSpPr>
                <p:nvPr/>
              </p:nvSpPr>
              <p:spPr bwMode="auto">
                <a:xfrm>
                  <a:off x="28" y="0"/>
                  <a:ext cx="1247" cy="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r>
                    <a:rPr kumimoji="1" lang="en-US" altLang="fr-FR" sz="1600" b="1">
                      <a:solidFill>
                        <a:srgbClr val="99FF33"/>
                      </a:solidFill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Norme EN 779</a:t>
                  </a:r>
                </a:p>
                <a:p>
                  <a:pPr eaLnBrk="0" hangingPunct="0"/>
                  <a:endParaRPr kumimoji="1" lang="en-US" altLang="fr-FR" sz="1600" b="1">
                    <a:solidFill>
                      <a:srgbClr val="99FF33"/>
                    </a:solidFill>
                  </a:endParaRPr>
                </a:p>
              </p:txBody>
            </p:sp>
            <p:sp>
              <p:nvSpPr>
                <p:cNvPr id="376842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303" cy="57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endParaRPr lang="fr-FR"/>
                </a:p>
              </p:txBody>
            </p:sp>
          </p:grpSp>
          <p:grpSp>
            <p:nvGrpSpPr>
              <p:cNvPr id="376843" name="Group 11"/>
              <p:cNvGrpSpPr>
                <a:grpSpLocks/>
              </p:cNvGrpSpPr>
              <p:nvPr/>
            </p:nvGrpSpPr>
            <p:grpSpPr bwMode="auto">
              <a:xfrm>
                <a:off x="1303" y="0"/>
                <a:ext cx="1119" cy="576"/>
                <a:chOff x="1303" y="0"/>
                <a:chExt cx="1119" cy="576"/>
              </a:xfrm>
            </p:grpSpPr>
            <p:sp>
              <p:nvSpPr>
                <p:cNvPr id="376844" name="Rectangle 12"/>
                <p:cNvSpPr>
                  <a:spLocks noChangeArrowheads="1"/>
                </p:cNvSpPr>
                <p:nvPr/>
              </p:nvSpPr>
              <p:spPr bwMode="auto">
                <a:xfrm>
                  <a:off x="1331" y="0"/>
                  <a:ext cx="1063" cy="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pPr algn="ctr"/>
                  <a:r>
                    <a:rPr kumimoji="1"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Rendement gravimétrique moyen Am (%)</a:t>
                  </a:r>
                </a:p>
                <a:p>
                  <a:pPr algn="ctr" eaLnBrk="0" hangingPunct="0"/>
                  <a:endParaRPr kumimoji="1" lang="en-US" altLang="fr-FR" sz="1600" b="1"/>
                </a:p>
              </p:txBody>
            </p:sp>
            <p:sp>
              <p:nvSpPr>
                <p:cNvPr id="376845" name="Rectangle 13"/>
                <p:cNvSpPr>
                  <a:spLocks noChangeArrowheads="1"/>
                </p:cNvSpPr>
                <p:nvPr/>
              </p:nvSpPr>
              <p:spPr bwMode="auto">
                <a:xfrm>
                  <a:off x="1303" y="0"/>
                  <a:ext cx="1119" cy="57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endParaRPr lang="fr-FR"/>
                </a:p>
              </p:txBody>
            </p:sp>
          </p:grpSp>
          <p:grpSp>
            <p:nvGrpSpPr>
              <p:cNvPr id="376846" name="Group 14"/>
              <p:cNvGrpSpPr>
                <a:grpSpLocks/>
              </p:cNvGrpSpPr>
              <p:nvPr/>
            </p:nvGrpSpPr>
            <p:grpSpPr bwMode="auto">
              <a:xfrm>
                <a:off x="2422" y="0"/>
                <a:ext cx="1119" cy="576"/>
                <a:chOff x="2422" y="0"/>
                <a:chExt cx="1119" cy="576"/>
              </a:xfrm>
            </p:grpSpPr>
            <p:sp>
              <p:nvSpPr>
                <p:cNvPr id="376847" name="Rectangle 15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1063" cy="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pPr algn="ctr"/>
                  <a:r>
                    <a:rPr kumimoji="1"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Rendement moyen opacimétrique Em (%)</a:t>
                  </a:r>
                </a:p>
                <a:p>
                  <a:pPr algn="ctr" eaLnBrk="0" hangingPunct="0"/>
                  <a:endParaRPr kumimoji="1" lang="en-US" altLang="fr-FR" sz="1600" b="1"/>
                </a:p>
              </p:txBody>
            </p:sp>
            <p:sp>
              <p:nvSpPr>
                <p:cNvPr id="376848" name="Rectangle 16"/>
                <p:cNvSpPr>
                  <a:spLocks noChangeArrowheads="1"/>
                </p:cNvSpPr>
                <p:nvPr/>
              </p:nvSpPr>
              <p:spPr bwMode="auto">
                <a:xfrm>
                  <a:off x="2422" y="0"/>
                  <a:ext cx="1119" cy="57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endParaRPr lang="fr-FR"/>
                </a:p>
              </p:txBody>
            </p:sp>
          </p:grpSp>
          <p:grpSp>
            <p:nvGrpSpPr>
              <p:cNvPr id="376849" name="Group 17"/>
              <p:cNvGrpSpPr>
                <a:grpSpLocks/>
              </p:cNvGrpSpPr>
              <p:nvPr/>
            </p:nvGrpSpPr>
            <p:grpSpPr bwMode="auto">
              <a:xfrm>
                <a:off x="0" y="576"/>
                <a:ext cx="680" cy="480"/>
                <a:chOff x="0" y="576"/>
                <a:chExt cx="680" cy="480"/>
              </a:xfrm>
            </p:grpSpPr>
            <p:sp>
              <p:nvSpPr>
                <p:cNvPr id="376850" name="Rectangle 18"/>
                <p:cNvSpPr>
                  <a:spLocks noChangeArrowheads="1"/>
                </p:cNvSpPr>
                <p:nvPr/>
              </p:nvSpPr>
              <p:spPr bwMode="auto">
                <a:xfrm>
                  <a:off x="28" y="576"/>
                  <a:ext cx="624" cy="4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r>
                    <a:rPr kumimoji="1"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Groupe de filtre</a:t>
                  </a:r>
                </a:p>
                <a:p>
                  <a:pPr eaLnBrk="0" hangingPunct="0"/>
                  <a:endParaRPr kumimoji="1" lang="en-US" altLang="fr-FR" sz="1600" b="1"/>
                </a:p>
              </p:txBody>
            </p:sp>
            <p:sp>
              <p:nvSpPr>
                <p:cNvPr id="37685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576"/>
                  <a:ext cx="680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endParaRPr lang="fr-FR"/>
                </a:p>
              </p:txBody>
            </p:sp>
          </p:grpSp>
          <p:grpSp>
            <p:nvGrpSpPr>
              <p:cNvPr id="376852" name="Group 20"/>
              <p:cNvGrpSpPr>
                <a:grpSpLocks/>
              </p:cNvGrpSpPr>
              <p:nvPr/>
            </p:nvGrpSpPr>
            <p:grpSpPr bwMode="auto">
              <a:xfrm>
                <a:off x="680" y="576"/>
                <a:ext cx="623" cy="480"/>
                <a:chOff x="680" y="576"/>
                <a:chExt cx="623" cy="480"/>
              </a:xfrm>
            </p:grpSpPr>
            <p:sp>
              <p:nvSpPr>
                <p:cNvPr id="376853" name="Rectangle 21"/>
                <p:cNvSpPr>
                  <a:spLocks noChangeArrowheads="1"/>
                </p:cNvSpPr>
                <p:nvPr/>
              </p:nvSpPr>
              <p:spPr bwMode="auto">
                <a:xfrm>
                  <a:off x="708" y="576"/>
                  <a:ext cx="567" cy="4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r>
                    <a:rPr kumimoji="1"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Classe de filtre</a:t>
                  </a:r>
                </a:p>
                <a:p>
                  <a:pPr eaLnBrk="0" hangingPunct="0"/>
                  <a:endParaRPr kumimoji="1" lang="en-US" altLang="fr-FR" sz="1600" b="1"/>
                </a:p>
              </p:txBody>
            </p:sp>
            <p:sp>
              <p:nvSpPr>
                <p:cNvPr id="376854" name="Rectangle 22"/>
                <p:cNvSpPr>
                  <a:spLocks noChangeArrowheads="1"/>
                </p:cNvSpPr>
                <p:nvPr/>
              </p:nvSpPr>
              <p:spPr bwMode="auto">
                <a:xfrm>
                  <a:off x="680" y="576"/>
                  <a:ext cx="623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endParaRPr lang="fr-FR"/>
                </a:p>
              </p:txBody>
            </p:sp>
          </p:grpSp>
          <p:grpSp>
            <p:nvGrpSpPr>
              <p:cNvPr id="376855" name="Group 23"/>
              <p:cNvGrpSpPr>
                <a:grpSpLocks/>
              </p:cNvGrpSpPr>
              <p:nvPr/>
            </p:nvGrpSpPr>
            <p:grpSpPr bwMode="auto">
              <a:xfrm>
                <a:off x="1303" y="576"/>
                <a:ext cx="2238" cy="480"/>
                <a:chOff x="1303" y="576"/>
                <a:chExt cx="2238" cy="480"/>
              </a:xfrm>
            </p:grpSpPr>
            <p:sp>
              <p:nvSpPr>
                <p:cNvPr id="376856" name="Rectangle 24"/>
                <p:cNvSpPr>
                  <a:spLocks noChangeArrowheads="1"/>
                </p:cNvSpPr>
                <p:nvPr/>
              </p:nvSpPr>
              <p:spPr bwMode="auto">
                <a:xfrm>
                  <a:off x="1331" y="576"/>
                  <a:ext cx="2182" cy="4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pPr algn="ctr"/>
                  <a:r>
                    <a:rPr kumimoji="1"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Limites des classes de filtres</a:t>
                  </a:r>
                </a:p>
                <a:p>
                  <a:pPr algn="ctr" eaLnBrk="0" hangingPunct="0"/>
                  <a:endParaRPr kumimoji="1" lang="en-US" altLang="fr-FR" sz="1600" b="1"/>
                </a:p>
              </p:txBody>
            </p:sp>
            <p:sp>
              <p:nvSpPr>
                <p:cNvPr id="376857" name="Rectangle 25"/>
                <p:cNvSpPr>
                  <a:spLocks noChangeArrowheads="1"/>
                </p:cNvSpPr>
                <p:nvPr/>
              </p:nvSpPr>
              <p:spPr bwMode="auto">
                <a:xfrm>
                  <a:off x="1303" y="576"/>
                  <a:ext cx="2238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endParaRPr lang="fr-FR"/>
                </a:p>
              </p:txBody>
            </p:sp>
          </p:grpSp>
          <p:grpSp>
            <p:nvGrpSpPr>
              <p:cNvPr id="376858" name="Group 26"/>
              <p:cNvGrpSpPr>
                <a:grpSpLocks/>
              </p:cNvGrpSpPr>
              <p:nvPr/>
            </p:nvGrpSpPr>
            <p:grpSpPr bwMode="auto">
              <a:xfrm>
                <a:off x="0" y="1056"/>
                <a:ext cx="680" cy="672"/>
                <a:chOff x="0" y="1056"/>
                <a:chExt cx="680" cy="672"/>
              </a:xfrm>
            </p:grpSpPr>
            <p:sp>
              <p:nvSpPr>
                <p:cNvPr id="376859" name="Rectangle 27"/>
                <p:cNvSpPr>
                  <a:spLocks noChangeArrowheads="1"/>
                </p:cNvSpPr>
                <p:nvPr/>
              </p:nvSpPr>
              <p:spPr bwMode="auto">
                <a:xfrm>
                  <a:off x="28" y="1056"/>
                  <a:ext cx="624" cy="67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>
                  <a:lvl1pPr indent="449263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endParaRPr lang="de-DE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  <a:p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Grossier</a:t>
                  </a:r>
                </a:p>
                <a:p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   (G)</a:t>
                  </a:r>
                  <a:r>
                    <a:rPr lang="de-DE" altLang="fr-FR" sz="1600" b="1" baseline="30000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*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  <a:p>
                  <a:pPr eaLnBrk="0" hangingPunct="0"/>
                  <a:endParaRPr lang="en-US" altLang="fr-FR" sz="1600" b="1"/>
                </a:p>
              </p:txBody>
            </p:sp>
            <p:sp>
              <p:nvSpPr>
                <p:cNvPr id="376860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1056"/>
                  <a:ext cx="680" cy="67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endParaRPr lang="fr-FR"/>
                </a:p>
              </p:txBody>
            </p:sp>
          </p:grpSp>
          <p:grpSp>
            <p:nvGrpSpPr>
              <p:cNvPr id="376861" name="Group 29"/>
              <p:cNvGrpSpPr>
                <a:grpSpLocks/>
              </p:cNvGrpSpPr>
              <p:nvPr/>
            </p:nvGrpSpPr>
            <p:grpSpPr bwMode="auto">
              <a:xfrm>
                <a:off x="680" y="1056"/>
                <a:ext cx="623" cy="672"/>
                <a:chOff x="680" y="1056"/>
                <a:chExt cx="623" cy="672"/>
              </a:xfrm>
            </p:grpSpPr>
            <p:sp>
              <p:nvSpPr>
                <p:cNvPr id="376862" name="Rectangle 30"/>
                <p:cNvSpPr>
                  <a:spLocks noChangeArrowheads="1"/>
                </p:cNvSpPr>
                <p:nvPr/>
              </p:nvSpPr>
              <p:spPr bwMode="auto">
                <a:xfrm>
                  <a:off x="708" y="1056"/>
                  <a:ext cx="567" cy="67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>
                  <a:lvl1pPr indent="449263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algn="ctr"/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G1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  <a:p>
                  <a:pPr algn="ctr" eaLnBrk="0" hangingPunct="0"/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G2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  <a:p>
                  <a:pPr algn="ctr" eaLnBrk="0" hangingPunct="0"/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G3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  <a:p>
                  <a:pPr algn="ctr" eaLnBrk="0" hangingPunct="0"/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G4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  <a:p>
                  <a:pPr algn="ctr" eaLnBrk="0" hangingPunct="0"/>
                  <a:endParaRPr lang="en-US" altLang="fr-FR" sz="1600" b="1"/>
                </a:p>
              </p:txBody>
            </p:sp>
            <p:sp>
              <p:nvSpPr>
                <p:cNvPr id="376863" name="Rectangle 31"/>
                <p:cNvSpPr>
                  <a:spLocks noChangeArrowheads="1"/>
                </p:cNvSpPr>
                <p:nvPr/>
              </p:nvSpPr>
              <p:spPr bwMode="auto">
                <a:xfrm>
                  <a:off x="680" y="1056"/>
                  <a:ext cx="623" cy="67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endParaRPr lang="fr-FR"/>
                </a:p>
              </p:txBody>
            </p:sp>
          </p:grpSp>
          <p:grpSp>
            <p:nvGrpSpPr>
              <p:cNvPr id="376864" name="Group 32"/>
              <p:cNvGrpSpPr>
                <a:grpSpLocks/>
              </p:cNvGrpSpPr>
              <p:nvPr/>
            </p:nvGrpSpPr>
            <p:grpSpPr bwMode="auto">
              <a:xfrm>
                <a:off x="1303" y="1056"/>
                <a:ext cx="1119" cy="672"/>
                <a:chOff x="1303" y="1056"/>
                <a:chExt cx="1119" cy="672"/>
              </a:xfrm>
            </p:grpSpPr>
            <p:sp>
              <p:nvSpPr>
                <p:cNvPr id="376865" name="Rectangle 33"/>
                <p:cNvSpPr>
                  <a:spLocks noChangeArrowheads="1"/>
                </p:cNvSpPr>
                <p:nvPr/>
              </p:nvSpPr>
              <p:spPr bwMode="auto">
                <a:xfrm>
                  <a:off x="1331" y="1056"/>
                  <a:ext cx="1063" cy="67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>
                  <a:lvl1pPr indent="449263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Am &lt; 65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  <a:p>
                  <a:pPr eaLnBrk="0" hangingPunct="0"/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65 </a:t>
                  </a:r>
                  <a:r>
                    <a:rPr lang="en-US" altLang="fr-FR" sz="1600" b="1">
                      <a:ea typeface="Arial Unicode MS" panose="020B0604020202020204" pitchFamily="34" charset="-128"/>
                      <a:cs typeface="Arial Unicode MS" panose="020B0604020202020204" pitchFamily="34" charset="-128"/>
                      <a:sym typeface="Symbol" panose="05050102010706020507" pitchFamily="18" charset="2"/>
                    </a:rPr>
                    <a:t></a:t>
                  </a:r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 Am &lt; 80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  <a:sym typeface="Symbol" panose="05050102010706020507" pitchFamily="18" charset="2"/>
                  </a:endParaRPr>
                </a:p>
                <a:p>
                  <a:pPr eaLnBrk="0" hangingPunct="0"/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  <a:sym typeface="Symbol" panose="05050102010706020507" pitchFamily="18" charset="2"/>
                    </a:rPr>
                    <a:t>80 </a:t>
                  </a:r>
                  <a:r>
                    <a:rPr lang="en-US" altLang="fr-FR" sz="1600" b="1">
                      <a:ea typeface="Arial Unicode MS" panose="020B0604020202020204" pitchFamily="34" charset="-128"/>
                      <a:cs typeface="Arial Unicode MS" panose="020B0604020202020204" pitchFamily="34" charset="-128"/>
                      <a:sym typeface="Symbol" panose="05050102010706020507" pitchFamily="18" charset="2"/>
                    </a:rPr>
                    <a:t></a:t>
                  </a:r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 Am &lt; 90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  <a:sym typeface="Symbol" panose="05050102010706020507" pitchFamily="18" charset="2"/>
                  </a:endParaRPr>
                </a:p>
                <a:p>
                  <a:pPr eaLnBrk="0" hangingPunct="0"/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  <a:sym typeface="Symbol" panose="05050102010706020507" pitchFamily="18" charset="2"/>
                    </a:rPr>
                    <a:t>90 </a:t>
                  </a:r>
                  <a:r>
                    <a:rPr lang="en-US" altLang="fr-FR" sz="1600" b="1">
                      <a:ea typeface="Arial Unicode MS" panose="020B0604020202020204" pitchFamily="34" charset="-128"/>
                      <a:cs typeface="Arial Unicode MS" panose="020B0604020202020204" pitchFamily="34" charset="-128"/>
                      <a:sym typeface="Symbol" panose="05050102010706020507" pitchFamily="18" charset="2"/>
                    </a:rPr>
                    <a:t></a:t>
                  </a:r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 Am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  <a:sym typeface="Symbol" panose="05050102010706020507" pitchFamily="18" charset="2"/>
                  </a:endParaRPr>
                </a:p>
                <a:p>
                  <a:pPr eaLnBrk="0" hangingPunct="0"/>
                  <a:endParaRPr lang="en-US" altLang="fr-FR" sz="1600" b="1">
                    <a:ea typeface="Arial Unicode MS" panose="020B0604020202020204" pitchFamily="34" charset="-128"/>
                    <a:cs typeface="Arial Unicode MS" panose="020B0604020202020204" pitchFamily="34" charset="-128"/>
                    <a:sym typeface="Symbol" panose="05050102010706020507" pitchFamily="18" charset="2"/>
                  </a:endParaRPr>
                </a:p>
              </p:txBody>
            </p:sp>
            <p:sp>
              <p:nvSpPr>
                <p:cNvPr id="376866" name="Rectangle 34"/>
                <p:cNvSpPr>
                  <a:spLocks noChangeArrowheads="1"/>
                </p:cNvSpPr>
                <p:nvPr/>
              </p:nvSpPr>
              <p:spPr bwMode="auto">
                <a:xfrm>
                  <a:off x="1303" y="1056"/>
                  <a:ext cx="1119" cy="67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endParaRPr lang="fr-FR"/>
                </a:p>
              </p:txBody>
            </p:sp>
          </p:grpSp>
          <p:grpSp>
            <p:nvGrpSpPr>
              <p:cNvPr id="376867" name="Group 35"/>
              <p:cNvGrpSpPr>
                <a:grpSpLocks/>
              </p:cNvGrpSpPr>
              <p:nvPr/>
            </p:nvGrpSpPr>
            <p:grpSpPr bwMode="auto">
              <a:xfrm>
                <a:off x="2422" y="1056"/>
                <a:ext cx="1119" cy="672"/>
                <a:chOff x="2422" y="1056"/>
                <a:chExt cx="1119" cy="672"/>
              </a:xfrm>
            </p:grpSpPr>
            <p:sp>
              <p:nvSpPr>
                <p:cNvPr id="376868" name="Rectangle 36"/>
                <p:cNvSpPr>
                  <a:spLocks noChangeArrowheads="1"/>
                </p:cNvSpPr>
                <p:nvPr/>
              </p:nvSpPr>
              <p:spPr bwMode="auto">
                <a:xfrm>
                  <a:off x="2450" y="1056"/>
                  <a:ext cx="1063" cy="67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>
                  <a:lvl1pPr indent="449263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algn="ctr"/>
                  <a:r>
                    <a:rPr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…</a:t>
                  </a:r>
                </a:p>
                <a:p>
                  <a:pPr algn="ctr" eaLnBrk="0" hangingPunct="0"/>
                  <a:r>
                    <a:rPr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…</a:t>
                  </a:r>
                </a:p>
                <a:p>
                  <a:pPr algn="ctr" eaLnBrk="0" hangingPunct="0"/>
                  <a:r>
                    <a:rPr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…</a:t>
                  </a:r>
                </a:p>
                <a:p>
                  <a:pPr algn="ctr" eaLnBrk="0" hangingPunct="0"/>
                  <a:r>
                    <a:rPr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…</a:t>
                  </a:r>
                </a:p>
                <a:p>
                  <a:pPr algn="ctr" eaLnBrk="0" hangingPunct="0"/>
                  <a:endParaRPr lang="en-US" altLang="fr-FR" sz="1600" b="1"/>
                </a:p>
              </p:txBody>
            </p:sp>
            <p:sp>
              <p:nvSpPr>
                <p:cNvPr id="376869" name="Rectangle 37"/>
                <p:cNvSpPr>
                  <a:spLocks noChangeArrowheads="1"/>
                </p:cNvSpPr>
                <p:nvPr/>
              </p:nvSpPr>
              <p:spPr bwMode="auto">
                <a:xfrm>
                  <a:off x="2422" y="1056"/>
                  <a:ext cx="1119" cy="67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endParaRPr lang="fr-FR"/>
                </a:p>
              </p:txBody>
            </p:sp>
          </p:grpSp>
          <p:grpSp>
            <p:nvGrpSpPr>
              <p:cNvPr id="376870" name="Group 38"/>
              <p:cNvGrpSpPr>
                <a:grpSpLocks/>
              </p:cNvGrpSpPr>
              <p:nvPr/>
            </p:nvGrpSpPr>
            <p:grpSpPr bwMode="auto">
              <a:xfrm>
                <a:off x="0" y="1728"/>
                <a:ext cx="680" cy="768"/>
                <a:chOff x="0" y="1728"/>
                <a:chExt cx="680" cy="768"/>
              </a:xfrm>
            </p:grpSpPr>
            <p:sp>
              <p:nvSpPr>
                <p:cNvPr id="376871" name="Rectangle 39"/>
                <p:cNvSpPr>
                  <a:spLocks noChangeArrowheads="1"/>
                </p:cNvSpPr>
                <p:nvPr/>
              </p:nvSpPr>
              <p:spPr bwMode="auto">
                <a:xfrm>
                  <a:off x="28" y="1728"/>
                  <a:ext cx="624" cy="7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>
                  <a:lvl1pPr indent="449263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r>
                    <a:rPr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 </a:t>
                  </a:r>
                </a:p>
                <a:p>
                  <a:pPr eaLnBrk="0" hangingPunct="0"/>
                  <a:r>
                    <a:rPr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 </a:t>
                  </a:r>
                </a:p>
                <a:p>
                  <a:pPr eaLnBrk="0" hangingPunct="0"/>
                  <a:r>
                    <a:rPr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Fin (F)**</a:t>
                  </a:r>
                </a:p>
                <a:p>
                  <a:pPr eaLnBrk="0" hangingPunct="0"/>
                  <a:endParaRPr lang="en-US" altLang="fr-FR" sz="1600" b="1"/>
                </a:p>
              </p:txBody>
            </p:sp>
            <p:sp>
              <p:nvSpPr>
                <p:cNvPr id="376872" name="Rectangle 40"/>
                <p:cNvSpPr>
                  <a:spLocks noChangeArrowheads="1"/>
                </p:cNvSpPr>
                <p:nvPr/>
              </p:nvSpPr>
              <p:spPr bwMode="auto">
                <a:xfrm>
                  <a:off x="0" y="1728"/>
                  <a:ext cx="680" cy="76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endParaRPr lang="fr-FR"/>
                </a:p>
              </p:txBody>
            </p:sp>
          </p:grpSp>
          <p:grpSp>
            <p:nvGrpSpPr>
              <p:cNvPr id="376873" name="Group 41"/>
              <p:cNvGrpSpPr>
                <a:grpSpLocks/>
              </p:cNvGrpSpPr>
              <p:nvPr/>
            </p:nvGrpSpPr>
            <p:grpSpPr bwMode="auto">
              <a:xfrm>
                <a:off x="680" y="1728"/>
                <a:ext cx="623" cy="768"/>
                <a:chOff x="680" y="1728"/>
                <a:chExt cx="623" cy="768"/>
              </a:xfrm>
            </p:grpSpPr>
            <p:sp>
              <p:nvSpPr>
                <p:cNvPr id="376874" name="Rectangle 42"/>
                <p:cNvSpPr>
                  <a:spLocks noChangeArrowheads="1"/>
                </p:cNvSpPr>
                <p:nvPr/>
              </p:nvSpPr>
              <p:spPr bwMode="auto">
                <a:xfrm>
                  <a:off x="708" y="1728"/>
                  <a:ext cx="567" cy="7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>
                  <a:lvl1pPr indent="449263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algn="ctr"/>
                  <a:r>
                    <a:rPr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F5</a:t>
                  </a:r>
                </a:p>
                <a:p>
                  <a:pPr algn="ctr" eaLnBrk="0" hangingPunct="0"/>
                  <a:r>
                    <a:rPr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F6</a:t>
                  </a:r>
                </a:p>
                <a:p>
                  <a:pPr algn="ctr" eaLnBrk="0" hangingPunct="0"/>
                  <a:r>
                    <a:rPr lang="en-GB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F7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  <a:p>
                  <a:pPr algn="ctr" eaLnBrk="0" hangingPunct="0"/>
                  <a:r>
                    <a:rPr lang="en-GB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F8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  <a:p>
                  <a:pPr algn="ctr" eaLnBrk="0" hangingPunct="0"/>
                  <a:r>
                    <a:rPr lang="en-GB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F9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  <a:p>
                  <a:pPr algn="ctr" eaLnBrk="0" hangingPunct="0"/>
                  <a:endParaRPr lang="en-US" altLang="fr-FR" sz="1600" b="1"/>
                </a:p>
              </p:txBody>
            </p:sp>
            <p:sp>
              <p:nvSpPr>
                <p:cNvPr id="376875" name="Rectangle 43"/>
                <p:cNvSpPr>
                  <a:spLocks noChangeArrowheads="1"/>
                </p:cNvSpPr>
                <p:nvPr/>
              </p:nvSpPr>
              <p:spPr bwMode="auto">
                <a:xfrm>
                  <a:off x="680" y="1728"/>
                  <a:ext cx="623" cy="76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endParaRPr lang="fr-FR"/>
                </a:p>
              </p:txBody>
            </p:sp>
          </p:grpSp>
          <p:grpSp>
            <p:nvGrpSpPr>
              <p:cNvPr id="376876" name="Group 44"/>
              <p:cNvGrpSpPr>
                <a:grpSpLocks/>
              </p:cNvGrpSpPr>
              <p:nvPr/>
            </p:nvGrpSpPr>
            <p:grpSpPr bwMode="auto">
              <a:xfrm>
                <a:off x="1303" y="1728"/>
                <a:ext cx="1119" cy="768"/>
                <a:chOff x="1303" y="1728"/>
                <a:chExt cx="1119" cy="768"/>
              </a:xfrm>
            </p:grpSpPr>
            <p:sp>
              <p:nvSpPr>
                <p:cNvPr id="376877" name="Rectangle 45"/>
                <p:cNvSpPr>
                  <a:spLocks noChangeArrowheads="1"/>
                </p:cNvSpPr>
                <p:nvPr/>
              </p:nvSpPr>
              <p:spPr bwMode="auto">
                <a:xfrm>
                  <a:off x="1331" y="1728"/>
                  <a:ext cx="1063" cy="7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>
                  <a:lvl1pPr indent="449263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algn="ctr"/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…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  <a:p>
                  <a:pPr algn="ctr" eaLnBrk="0" hangingPunct="0"/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…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  <a:p>
                  <a:pPr algn="ctr" eaLnBrk="0" hangingPunct="0"/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…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  <a:p>
                  <a:pPr algn="ctr" eaLnBrk="0" hangingPunct="0"/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…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  <a:p>
                  <a:pPr algn="ctr" eaLnBrk="0" hangingPunct="0"/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…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</a:endParaRPr>
                </a:p>
                <a:p>
                  <a:pPr algn="ctr" eaLnBrk="0" hangingPunct="0"/>
                  <a:endParaRPr lang="en-US" altLang="fr-FR" sz="1600" b="1"/>
                </a:p>
              </p:txBody>
            </p:sp>
            <p:sp>
              <p:nvSpPr>
                <p:cNvPr id="376878" name="Rectangle 46"/>
                <p:cNvSpPr>
                  <a:spLocks noChangeArrowheads="1"/>
                </p:cNvSpPr>
                <p:nvPr/>
              </p:nvSpPr>
              <p:spPr bwMode="auto">
                <a:xfrm>
                  <a:off x="1303" y="1728"/>
                  <a:ext cx="1119" cy="76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endParaRPr lang="fr-FR"/>
                </a:p>
              </p:txBody>
            </p:sp>
          </p:grpSp>
          <p:grpSp>
            <p:nvGrpSpPr>
              <p:cNvPr id="376879" name="Group 47"/>
              <p:cNvGrpSpPr>
                <a:grpSpLocks/>
              </p:cNvGrpSpPr>
              <p:nvPr/>
            </p:nvGrpSpPr>
            <p:grpSpPr bwMode="auto">
              <a:xfrm>
                <a:off x="2422" y="1728"/>
                <a:ext cx="1119" cy="768"/>
                <a:chOff x="2422" y="1728"/>
                <a:chExt cx="1119" cy="768"/>
              </a:xfrm>
            </p:grpSpPr>
            <p:sp>
              <p:nvSpPr>
                <p:cNvPr id="376880" name="Rectangle 48"/>
                <p:cNvSpPr>
                  <a:spLocks noChangeArrowheads="1"/>
                </p:cNvSpPr>
                <p:nvPr/>
              </p:nvSpPr>
              <p:spPr bwMode="auto">
                <a:xfrm>
                  <a:off x="2450" y="1728"/>
                  <a:ext cx="1063" cy="7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>
                  <a:lvl1pPr indent="449263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algn="just"/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40 </a:t>
                  </a:r>
                  <a:r>
                    <a:rPr lang="en-US" altLang="fr-FR" sz="1600" b="1">
                      <a:ea typeface="Arial Unicode MS" panose="020B0604020202020204" pitchFamily="34" charset="-128"/>
                      <a:cs typeface="Arial Unicode MS" panose="020B0604020202020204" pitchFamily="34" charset="-128"/>
                      <a:sym typeface="Symbol" panose="05050102010706020507" pitchFamily="18" charset="2"/>
                    </a:rPr>
                    <a:t></a:t>
                  </a:r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 Em &lt; 60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  <a:sym typeface="Symbol" panose="05050102010706020507" pitchFamily="18" charset="2"/>
                  </a:endParaRPr>
                </a:p>
                <a:p>
                  <a:pPr algn="just" eaLnBrk="0" hangingPunct="0"/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  <a:sym typeface="Symbol" panose="05050102010706020507" pitchFamily="18" charset="2"/>
                    </a:rPr>
                    <a:t>60 </a:t>
                  </a:r>
                  <a:r>
                    <a:rPr lang="en-US" altLang="fr-FR" sz="1600" b="1">
                      <a:ea typeface="Arial Unicode MS" panose="020B0604020202020204" pitchFamily="34" charset="-128"/>
                      <a:cs typeface="Arial Unicode MS" panose="020B0604020202020204" pitchFamily="34" charset="-128"/>
                      <a:sym typeface="Symbol" panose="05050102010706020507" pitchFamily="18" charset="2"/>
                    </a:rPr>
                    <a:t></a:t>
                  </a:r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 Em &lt; 80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  <a:sym typeface="Symbol" panose="05050102010706020507" pitchFamily="18" charset="2"/>
                  </a:endParaRPr>
                </a:p>
                <a:p>
                  <a:pPr algn="just" eaLnBrk="0" hangingPunct="0"/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  <a:sym typeface="Symbol" panose="05050102010706020507" pitchFamily="18" charset="2"/>
                    </a:rPr>
                    <a:t>80 </a:t>
                  </a:r>
                  <a:r>
                    <a:rPr lang="en-US" altLang="fr-FR" sz="1600" b="1">
                      <a:ea typeface="Arial Unicode MS" panose="020B0604020202020204" pitchFamily="34" charset="-128"/>
                      <a:cs typeface="Arial Unicode MS" panose="020B0604020202020204" pitchFamily="34" charset="-128"/>
                      <a:sym typeface="Symbol" panose="05050102010706020507" pitchFamily="18" charset="2"/>
                    </a:rPr>
                    <a:t></a:t>
                  </a:r>
                  <a:r>
                    <a:rPr lang="de-DE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 Em &lt; 90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  <a:sym typeface="Symbol" panose="05050102010706020507" pitchFamily="18" charset="2"/>
                  </a:endParaRPr>
                </a:p>
                <a:p>
                  <a:pPr algn="just" eaLnBrk="0" hangingPunct="0"/>
                  <a:r>
                    <a:rPr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  <a:sym typeface="Symbol" panose="05050102010706020507" pitchFamily="18" charset="2"/>
                    </a:rPr>
                    <a:t>90 </a:t>
                  </a:r>
                  <a:r>
                    <a:rPr lang="en-US" altLang="fr-FR" sz="1600" b="1">
                      <a:ea typeface="Arial Unicode MS" panose="020B0604020202020204" pitchFamily="34" charset="-128"/>
                      <a:cs typeface="Arial Unicode MS" panose="020B0604020202020204" pitchFamily="34" charset="-128"/>
                      <a:sym typeface="Symbol" panose="05050102010706020507" pitchFamily="18" charset="2"/>
                    </a:rPr>
                    <a:t></a:t>
                  </a:r>
                  <a:r>
                    <a:rPr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 Em &lt; 95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  <a:sym typeface="Symbol" panose="05050102010706020507" pitchFamily="18" charset="2"/>
                  </a:endParaRPr>
                </a:p>
                <a:p>
                  <a:pPr algn="just" eaLnBrk="0" hangingPunct="0"/>
                  <a:r>
                    <a:rPr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  <a:sym typeface="Symbol" panose="05050102010706020507" pitchFamily="18" charset="2"/>
                    </a:rPr>
                    <a:t>95 </a:t>
                  </a:r>
                  <a:r>
                    <a:rPr lang="en-US" altLang="fr-FR" sz="1600" b="1">
                      <a:ea typeface="Arial Unicode MS" panose="020B0604020202020204" pitchFamily="34" charset="-128"/>
                      <a:cs typeface="Arial Unicode MS" panose="020B0604020202020204" pitchFamily="34" charset="-128"/>
                      <a:sym typeface="Symbol" panose="05050102010706020507" pitchFamily="18" charset="2"/>
                    </a:rPr>
                    <a:t></a:t>
                  </a:r>
                  <a:r>
                    <a:rPr lang="en-US" altLang="fr-FR" sz="1600" b="1">
                      <a:latin typeface="Arial Unicode MS" panose="020B0604020202020204" pitchFamily="34" charset="-128"/>
                      <a:ea typeface="Arial Unicode MS" panose="020B0604020202020204" pitchFamily="34" charset="-128"/>
                      <a:cs typeface="Arial Unicode MS" panose="020B0604020202020204" pitchFamily="34" charset="-128"/>
                    </a:rPr>
                    <a:t> Em</a:t>
                  </a:r>
                  <a:endParaRPr lang="en-US" altLang="fr-FR" sz="1600" b="1"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  <a:sym typeface="Symbol" panose="05050102010706020507" pitchFamily="18" charset="2"/>
                  </a:endParaRPr>
                </a:p>
                <a:p>
                  <a:pPr algn="just" eaLnBrk="0" hangingPunct="0"/>
                  <a:endParaRPr lang="en-US" altLang="fr-FR" sz="1600" b="1">
                    <a:ea typeface="Arial Unicode MS" panose="020B0604020202020204" pitchFamily="34" charset="-128"/>
                    <a:cs typeface="Arial Unicode MS" panose="020B0604020202020204" pitchFamily="34" charset="-128"/>
                    <a:sym typeface="Symbol" panose="05050102010706020507" pitchFamily="18" charset="2"/>
                  </a:endParaRPr>
                </a:p>
              </p:txBody>
            </p:sp>
            <p:sp>
              <p:nvSpPr>
                <p:cNvPr id="376881" name="Rectangle 49"/>
                <p:cNvSpPr>
                  <a:spLocks noChangeArrowheads="1"/>
                </p:cNvSpPr>
                <p:nvPr/>
              </p:nvSpPr>
              <p:spPr bwMode="auto">
                <a:xfrm>
                  <a:off x="2422" y="1728"/>
                  <a:ext cx="1119" cy="76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2075" tIns="46038" rIns="92075" bIns="46038"/>
                <a:lstStyle/>
                <a:p>
                  <a:endParaRPr lang="fr-FR"/>
                </a:p>
              </p:txBody>
            </p:sp>
          </p:grpSp>
        </p:grpSp>
        <p:sp>
          <p:nvSpPr>
            <p:cNvPr id="376882" name="Rectangle 50"/>
            <p:cNvSpPr>
              <a:spLocks noChangeArrowheads="1"/>
            </p:cNvSpPr>
            <p:nvPr/>
          </p:nvSpPr>
          <p:spPr bwMode="auto">
            <a:xfrm>
              <a:off x="-3" y="-3"/>
              <a:ext cx="3547" cy="2502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fr-FR"/>
            </a:p>
          </p:txBody>
        </p:sp>
      </p:grpSp>
      <p:sp>
        <p:nvSpPr>
          <p:cNvPr id="376883" name="Rectangle 51"/>
          <p:cNvSpPr>
            <a:spLocks noGrp="1" noChangeArrowheads="1"/>
          </p:cNvSpPr>
          <p:nvPr>
            <p:ph type="title"/>
          </p:nvPr>
        </p:nvSpPr>
        <p:spPr>
          <a:xfrm>
            <a:off x="1752600" y="228601"/>
            <a:ext cx="8915400" cy="530225"/>
          </a:xfrm>
          <a:noFill/>
          <a:ln/>
        </p:spPr>
        <p:txBody>
          <a:bodyPr>
            <a:normAutofit fontScale="90000"/>
          </a:bodyPr>
          <a:lstStyle/>
          <a:p>
            <a:r>
              <a:rPr lang="fr-FR" altLang="fr-FR" sz="4000" b="1"/>
              <a:t>7 – La filtration à haute efficacité </a:t>
            </a:r>
          </a:p>
        </p:txBody>
      </p:sp>
    </p:spTree>
    <p:extLst>
      <p:ext uri="{BB962C8B-B14F-4D97-AF65-F5344CB8AC3E}">
        <p14:creationId xmlns:p14="http://schemas.microsoft.com/office/powerpoint/2010/main" xmlns="" val="1463807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76BA6-24A2-4AC8-B5D7-CCE050322839}" type="datetime1">
              <a:rPr lang="fr-FR" altLang="fr-FR"/>
              <a:pPr/>
              <a:t>13/01/2026</a:t>
            </a:fld>
            <a:endParaRPr lang="fr-FR" altLang="fr-FR"/>
          </a:p>
        </p:txBody>
      </p:sp>
      <p:sp>
        <p:nvSpPr>
          <p:cNvPr id="21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3E94-5095-44C9-B7A8-97196410EBE0}" type="slidenum">
              <a:rPr lang="fr-FR" altLang="fr-FR"/>
              <a:pPr/>
              <a:t>5</a:t>
            </a:fld>
            <a:endParaRPr lang="fr-FR" altLang="fr-FR"/>
          </a:p>
        </p:txBody>
      </p:sp>
      <p:sp>
        <p:nvSpPr>
          <p:cNvPr id="3788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33600" y="2209800"/>
            <a:ext cx="8534400" cy="3886200"/>
          </a:xfrm>
          <a:noFill/>
          <a:ln/>
        </p:spPr>
        <p:txBody>
          <a:bodyPr vert="horz" lIns="92075" tIns="46038" rIns="92075" bIns="46038" rtlCol="0">
            <a:normAutofit/>
          </a:bodyPr>
          <a:lstStyle/>
          <a:p>
            <a:endParaRPr lang="fr-FR" altLang="fr-FR"/>
          </a:p>
          <a:p>
            <a:endParaRPr lang="fr-FR" altLang="fr-FR"/>
          </a:p>
        </p:txBody>
      </p:sp>
      <p:sp>
        <p:nvSpPr>
          <p:cNvPr id="378883" name="Rectangle 3"/>
          <p:cNvSpPr>
            <a:spLocks noChangeArrowheads="1"/>
          </p:cNvSpPr>
          <p:nvPr/>
        </p:nvSpPr>
        <p:spPr bwMode="auto">
          <a:xfrm>
            <a:off x="1905000" y="1143000"/>
            <a:ext cx="845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</a:pPr>
            <a:r>
              <a:rPr kumimoji="0" lang="fr-FR" altLang="fr-FR" sz="2800" b="1">
                <a:solidFill>
                  <a:schemeClr val="folHlink"/>
                </a:solidFill>
                <a:latin typeface="Tahoma" panose="020B0604030504040204" pitchFamily="34" charset="0"/>
              </a:rPr>
              <a:t>Filtres à Très Haute Efficacité – EN 1822</a:t>
            </a:r>
          </a:p>
        </p:txBody>
      </p:sp>
      <p:sp>
        <p:nvSpPr>
          <p:cNvPr id="378884" name="Rectangle 4"/>
          <p:cNvSpPr>
            <a:spLocks noChangeArrowheads="1"/>
          </p:cNvSpPr>
          <p:nvPr/>
        </p:nvSpPr>
        <p:spPr bwMode="auto">
          <a:xfrm>
            <a:off x="4319588" y="2405063"/>
            <a:ext cx="91440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endParaRPr lang="fr-FR"/>
          </a:p>
        </p:txBody>
      </p:sp>
      <p:sp>
        <p:nvSpPr>
          <p:cNvPr id="378885" name="Rectangle 5"/>
          <p:cNvSpPr>
            <a:spLocks noChangeArrowheads="1"/>
          </p:cNvSpPr>
          <p:nvPr/>
        </p:nvSpPr>
        <p:spPr bwMode="auto">
          <a:xfrm>
            <a:off x="3595688" y="1938338"/>
            <a:ext cx="91440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endParaRPr lang="fr-FR"/>
          </a:p>
        </p:txBody>
      </p:sp>
      <p:grpSp>
        <p:nvGrpSpPr>
          <p:cNvPr id="378886" name="Group 6"/>
          <p:cNvGrpSpPr>
            <a:grpSpLocks/>
          </p:cNvGrpSpPr>
          <p:nvPr/>
        </p:nvGrpSpPr>
        <p:grpSpPr bwMode="auto">
          <a:xfrm>
            <a:off x="1676400" y="1752600"/>
            <a:ext cx="8839200" cy="4572000"/>
            <a:chOff x="0" y="0"/>
            <a:chExt cx="3777" cy="4714"/>
          </a:xfrm>
        </p:grpSpPr>
        <p:grpSp>
          <p:nvGrpSpPr>
            <p:cNvPr id="378887" name="Group 7"/>
            <p:cNvGrpSpPr>
              <a:grpSpLocks/>
            </p:cNvGrpSpPr>
            <p:nvPr/>
          </p:nvGrpSpPr>
          <p:grpSpPr bwMode="auto">
            <a:xfrm>
              <a:off x="0" y="0"/>
              <a:ext cx="900" cy="397"/>
              <a:chOff x="0" y="0"/>
              <a:chExt cx="900" cy="397"/>
            </a:xfrm>
          </p:grpSpPr>
          <p:sp>
            <p:nvSpPr>
              <p:cNvPr id="378888" name="Rectangle 8"/>
              <p:cNvSpPr>
                <a:spLocks noChangeArrowheads="1"/>
              </p:cNvSpPr>
              <p:nvPr/>
            </p:nvSpPr>
            <p:spPr bwMode="auto">
              <a:xfrm>
                <a:off x="6" y="6"/>
                <a:ext cx="88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200" b="1">
                    <a:solidFill>
                      <a:srgbClr val="99FF33"/>
                    </a:solidFill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NF EN 1822</a:t>
                </a: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889" name="Rectangle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0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890" name="Group 10"/>
            <p:cNvGrpSpPr>
              <a:grpSpLocks/>
            </p:cNvGrpSpPr>
            <p:nvPr/>
          </p:nvGrpSpPr>
          <p:grpSpPr bwMode="auto">
            <a:xfrm>
              <a:off x="900" y="0"/>
              <a:ext cx="1431" cy="397"/>
              <a:chOff x="900" y="0"/>
              <a:chExt cx="1431" cy="397"/>
            </a:xfrm>
          </p:grpSpPr>
          <p:sp>
            <p:nvSpPr>
              <p:cNvPr id="378891" name="Rectangle 11"/>
              <p:cNvSpPr>
                <a:spLocks noChangeArrowheads="1"/>
              </p:cNvSpPr>
              <p:nvPr/>
            </p:nvSpPr>
            <p:spPr bwMode="auto">
              <a:xfrm>
                <a:off x="906" y="6"/>
                <a:ext cx="1419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Valeurs intégrales MPPS</a:t>
                </a: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892" name="Rectangle 12"/>
              <p:cNvSpPr>
                <a:spLocks noChangeArrowheads="1"/>
              </p:cNvSpPr>
              <p:nvPr/>
            </p:nvSpPr>
            <p:spPr bwMode="auto">
              <a:xfrm>
                <a:off x="900" y="0"/>
                <a:ext cx="1431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893" name="Group 13"/>
            <p:cNvGrpSpPr>
              <a:grpSpLocks/>
            </p:cNvGrpSpPr>
            <p:nvPr/>
          </p:nvGrpSpPr>
          <p:grpSpPr bwMode="auto">
            <a:xfrm>
              <a:off x="2331" y="0"/>
              <a:ext cx="1446" cy="397"/>
              <a:chOff x="2331" y="0"/>
              <a:chExt cx="1446" cy="397"/>
            </a:xfrm>
          </p:grpSpPr>
          <p:sp>
            <p:nvSpPr>
              <p:cNvPr id="378894" name="Rectangle 14"/>
              <p:cNvSpPr>
                <a:spLocks noChangeArrowheads="1"/>
              </p:cNvSpPr>
              <p:nvPr/>
            </p:nvSpPr>
            <p:spPr bwMode="auto">
              <a:xfrm>
                <a:off x="2337" y="6"/>
                <a:ext cx="1434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Valeurs locales MMPS</a:t>
                </a: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895" name="Rectangle 15"/>
              <p:cNvSpPr>
                <a:spLocks noChangeArrowheads="1"/>
              </p:cNvSpPr>
              <p:nvPr/>
            </p:nvSpPr>
            <p:spPr bwMode="auto">
              <a:xfrm>
                <a:off x="2331" y="0"/>
                <a:ext cx="1446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896" name="Group 16"/>
            <p:cNvGrpSpPr>
              <a:grpSpLocks/>
            </p:cNvGrpSpPr>
            <p:nvPr/>
          </p:nvGrpSpPr>
          <p:grpSpPr bwMode="auto">
            <a:xfrm>
              <a:off x="0" y="403"/>
              <a:ext cx="450" cy="742"/>
              <a:chOff x="0" y="403"/>
              <a:chExt cx="450" cy="742"/>
            </a:xfrm>
          </p:grpSpPr>
          <p:sp>
            <p:nvSpPr>
              <p:cNvPr id="378897" name="Rectangle 17"/>
              <p:cNvSpPr>
                <a:spLocks noChangeArrowheads="1"/>
              </p:cNvSpPr>
              <p:nvPr/>
            </p:nvSpPr>
            <p:spPr bwMode="auto">
              <a:xfrm>
                <a:off x="6" y="409"/>
                <a:ext cx="438" cy="7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Groupe de filtre</a:t>
                </a: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898" name="Rectangle 18"/>
              <p:cNvSpPr>
                <a:spLocks noChangeArrowheads="1"/>
              </p:cNvSpPr>
              <p:nvPr/>
            </p:nvSpPr>
            <p:spPr bwMode="auto">
              <a:xfrm>
                <a:off x="0" y="403"/>
                <a:ext cx="450" cy="74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899" name="Group 19"/>
            <p:cNvGrpSpPr>
              <a:grpSpLocks/>
            </p:cNvGrpSpPr>
            <p:nvPr/>
          </p:nvGrpSpPr>
          <p:grpSpPr bwMode="auto">
            <a:xfrm>
              <a:off x="450" y="403"/>
              <a:ext cx="450" cy="742"/>
              <a:chOff x="450" y="403"/>
              <a:chExt cx="450" cy="742"/>
            </a:xfrm>
          </p:grpSpPr>
          <p:sp>
            <p:nvSpPr>
              <p:cNvPr id="378900" name="Rectangle 20"/>
              <p:cNvSpPr>
                <a:spLocks noChangeArrowheads="1"/>
              </p:cNvSpPr>
              <p:nvPr/>
            </p:nvSpPr>
            <p:spPr bwMode="auto">
              <a:xfrm>
                <a:off x="456" y="409"/>
                <a:ext cx="438" cy="7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Classe de filtre</a:t>
                </a: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01" name="Rectangle 21"/>
              <p:cNvSpPr>
                <a:spLocks noChangeArrowheads="1"/>
              </p:cNvSpPr>
              <p:nvPr/>
            </p:nvSpPr>
            <p:spPr bwMode="auto">
              <a:xfrm>
                <a:off x="450" y="403"/>
                <a:ext cx="450" cy="74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02" name="Group 22"/>
            <p:cNvGrpSpPr>
              <a:grpSpLocks/>
            </p:cNvGrpSpPr>
            <p:nvPr/>
          </p:nvGrpSpPr>
          <p:grpSpPr bwMode="auto">
            <a:xfrm>
              <a:off x="900" y="403"/>
              <a:ext cx="450" cy="742"/>
              <a:chOff x="900" y="403"/>
              <a:chExt cx="450" cy="742"/>
            </a:xfrm>
          </p:grpSpPr>
          <p:sp>
            <p:nvSpPr>
              <p:cNvPr id="378903" name="Rectangle 23"/>
              <p:cNvSpPr>
                <a:spLocks noChangeArrowheads="1"/>
              </p:cNvSpPr>
              <p:nvPr/>
            </p:nvSpPr>
            <p:spPr bwMode="auto">
              <a:xfrm>
                <a:off x="906" y="409"/>
                <a:ext cx="438" cy="7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Efficacité minimale (%)</a:t>
                </a: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04" name="Rectangle 24"/>
              <p:cNvSpPr>
                <a:spLocks noChangeArrowheads="1"/>
              </p:cNvSpPr>
              <p:nvPr/>
            </p:nvSpPr>
            <p:spPr bwMode="auto">
              <a:xfrm>
                <a:off x="900" y="403"/>
                <a:ext cx="450" cy="74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05" name="Group 25"/>
            <p:cNvGrpSpPr>
              <a:grpSpLocks/>
            </p:cNvGrpSpPr>
            <p:nvPr/>
          </p:nvGrpSpPr>
          <p:grpSpPr bwMode="auto">
            <a:xfrm>
              <a:off x="1350" y="403"/>
              <a:ext cx="450" cy="742"/>
              <a:chOff x="1350" y="403"/>
              <a:chExt cx="450" cy="742"/>
            </a:xfrm>
          </p:grpSpPr>
          <p:sp>
            <p:nvSpPr>
              <p:cNvPr id="378906" name="Rectangle 26"/>
              <p:cNvSpPr>
                <a:spLocks noChangeArrowheads="1"/>
              </p:cNvSpPr>
              <p:nvPr/>
            </p:nvSpPr>
            <p:spPr bwMode="auto">
              <a:xfrm>
                <a:off x="1356" y="409"/>
                <a:ext cx="438" cy="7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1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Pénétration maximale</a:t>
                </a:r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 (%)</a:t>
                </a: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07" name="Rectangle 27"/>
              <p:cNvSpPr>
                <a:spLocks noChangeArrowheads="1"/>
              </p:cNvSpPr>
              <p:nvPr/>
            </p:nvSpPr>
            <p:spPr bwMode="auto">
              <a:xfrm>
                <a:off x="1350" y="403"/>
                <a:ext cx="450" cy="74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08" name="Group 28"/>
            <p:cNvGrpSpPr>
              <a:grpSpLocks/>
            </p:cNvGrpSpPr>
            <p:nvPr/>
          </p:nvGrpSpPr>
          <p:grpSpPr bwMode="auto">
            <a:xfrm>
              <a:off x="1800" y="403"/>
              <a:ext cx="531" cy="742"/>
              <a:chOff x="1800" y="403"/>
              <a:chExt cx="531" cy="742"/>
            </a:xfrm>
          </p:grpSpPr>
          <p:sp>
            <p:nvSpPr>
              <p:cNvPr id="378909" name="Rectangle 29"/>
              <p:cNvSpPr>
                <a:spLocks noChangeArrowheads="1"/>
              </p:cNvSpPr>
              <p:nvPr/>
            </p:nvSpPr>
            <p:spPr bwMode="auto">
              <a:xfrm>
                <a:off x="1806" y="409"/>
                <a:ext cx="519" cy="7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C.E.</a:t>
                </a:r>
                <a:b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</a:br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minimal</a:t>
                </a: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10" name="Rectangle 30"/>
              <p:cNvSpPr>
                <a:spLocks noChangeArrowheads="1"/>
              </p:cNvSpPr>
              <p:nvPr/>
            </p:nvSpPr>
            <p:spPr bwMode="auto">
              <a:xfrm>
                <a:off x="1800" y="403"/>
                <a:ext cx="531" cy="74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11" name="Group 31"/>
            <p:cNvGrpSpPr>
              <a:grpSpLocks/>
            </p:cNvGrpSpPr>
            <p:nvPr/>
          </p:nvGrpSpPr>
          <p:grpSpPr bwMode="auto">
            <a:xfrm>
              <a:off x="2331" y="403"/>
              <a:ext cx="450" cy="742"/>
              <a:chOff x="2331" y="403"/>
              <a:chExt cx="450" cy="742"/>
            </a:xfrm>
          </p:grpSpPr>
          <p:sp>
            <p:nvSpPr>
              <p:cNvPr id="378912" name="Rectangle 32"/>
              <p:cNvSpPr>
                <a:spLocks noChangeArrowheads="1"/>
              </p:cNvSpPr>
              <p:nvPr/>
            </p:nvSpPr>
            <p:spPr bwMode="auto">
              <a:xfrm>
                <a:off x="2337" y="409"/>
                <a:ext cx="438" cy="7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Efficacité locale (%)</a:t>
                </a: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13" name="Rectangle 33"/>
              <p:cNvSpPr>
                <a:spLocks noChangeArrowheads="1"/>
              </p:cNvSpPr>
              <p:nvPr/>
            </p:nvSpPr>
            <p:spPr bwMode="auto">
              <a:xfrm>
                <a:off x="2331" y="403"/>
                <a:ext cx="450" cy="74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14" name="Group 34"/>
            <p:cNvGrpSpPr>
              <a:grpSpLocks/>
            </p:cNvGrpSpPr>
            <p:nvPr/>
          </p:nvGrpSpPr>
          <p:grpSpPr bwMode="auto">
            <a:xfrm>
              <a:off x="2781" y="403"/>
              <a:ext cx="518" cy="742"/>
              <a:chOff x="2781" y="403"/>
              <a:chExt cx="518" cy="742"/>
            </a:xfrm>
          </p:grpSpPr>
          <p:sp>
            <p:nvSpPr>
              <p:cNvPr id="378915" name="Rectangle 35"/>
              <p:cNvSpPr>
                <a:spLocks noChangeArrowheads="1"/>
              </p:cNvSpPr>
              <p:nvPr/>
            </p:nvSpPr>
            <p:spPr bwMode="auto">
              <a:xfrm>
                <a:off x="2787" y="409"/>
                <a:ext cx="506" cy="7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1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Pénétration locale maximale</a:t>
                </a:r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 </a:t>
                </a:r>
                <a:r>
                  <a:rPr kumimoji="1" lang="en-US" altLang="fr-FR" sz="8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(%)</a:t>
                </a:r>
              </a:p>
              <a:p>
                <a:pPr algn="ctr" eaLnBrk="0" hangingPunct="0"/>
                <a:endParaRPr kumimoji="1" lang="en-US" altLang="fr-FR" sz="8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16" name="Rectangle 36"/>
              <p:cNvSpPr>
                <a:spLocks noChangeArrowheads="1"/>
              </p:cNvSpPr>
              <p:nvPr/>
            </p:nvSpPr>
            <p:spPr bwMode="auto">
              <a:xfrm>
                <a:off x="2781" y="403"/>
                <a:ext cx="518" cy="74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17" name="Group 37"/>
            <p:cNvGrpSpPr>
              <a:grpSpLocks/>
            </p:cNvGrpSpPr>
            <p:nvPr/>
          </p:nvGrpSpPr>
          <p:grpSpPr bwMode="auto">
            <a:xfrm>
              <a:off x="3299" y="403"/>
              <a:ext cx="478" cy="742"/>
              <a:chOff x="3299" y="403"/>
              <a:chExt cx="478" cy="742"/>
            </a:xfrm>
          </p:grpSpPr>
          <p:sp>
            <p:nvSpPr>
              <p:cNvPr id="378918" name="Rectangle 38"/>
              <p:cNvSpPr>
                <a:spLocks noChangeArrowheads="1"/>
              </p:cNvSpPr>
              <p:nvPr/>
            </p:nvSpPr>
            <p:spPr bwMode="auto">
              <a:xfrm>
                <a:off x="3305" y="409"/>
                <a:ext cx="466" cy="7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C.E.</a:t>
                </a:r>
                <a:b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</a:br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minimal</a:t>
                </a: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19" name="Rectangle 39"/>
              <p:cNvSpPr>
                <a:spLocks noChangeArrowheads="1"/>
              </p:cNvSpPr>
              <p:nvPr/>
            </p:nvSpPr>
            <p:spPr bwMode="auto">
              <a:xfrm>
                <a:off x="3299" y="403"/>
                <a:ext cx="478" cy="74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20" name="Group 40"/>
            <p:cNvGrpSpPr>
              <a:grpSpLocks/>
            </p:cNvGrpSpPr>
            <p:nvPr/>
          </p:nvGrpSpPr>
          <p:grpSpPr bwMode="auto">
            <a:xfrm>
              <a:off x="0" y="1151"/>
              <a:ext cx="450" cy="2009"/>
              <a:chOff x="0" y="1151"/>
              <a:chExt cx="450" cy="2009"/>
            </a:xfrm>
          </p:grpSpPr>
          <p:sp>
            <p:nvSpPr>
              <p:cNvPr id="378921" name="Rectangle 41"/>
              <p:cNvSpPr>
                <a:spLocks noChangeArrowheads="1"/>
              </p:cNvSpPr>
              <p:nvPr/>
            </p:nvSpPr>
            <p:spPr bwMode="auto">
              <a:xfrm>
                <a:off x="6" y="1157"/>
                <a:ext cx="438" cy="20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 </a:t>
                </a:r>
              </a:p>
              <a:p>
                <a:pPr algn="ctr" eaLnBrk="0" hangingPunct="0"/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 </a:t>
                </a:r>
              </a:p>
              <a:p>
                <a:pPr algn="ctr" eaLnBrk="0" hangingPunct="0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HEPA (H)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22" name="Rectangle 42"/>
              <p:cNvSpPr>
                <a:spLocks noChangeArrowheads="1"/>
              </p:cNvSpPr>
              <p:nvPr/>
            </p:nvSpPr>
            <p:spPr bwMode="auto">
              <a:xfrm>
                <a:off x="0" y="1151"/>
                <a:ext cx="450" cy="2009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23" name="Group 43"/>
            <p:cNvGrpSpPr>
              <a:grpSpLocks/>
            </p:cNvGrpSpPr>
            <p:nvPr/>
          </p:nvGrpSpPr>
          <p:grpSpPr bwMode="auto">
            <a:xfrm>
              <a:off x="450" y="1151"/>
              <a:ext cx="450" cy="397"/>
              <a:chOff x="450" y="1151"/>
              <a:chExt cx="450" cy="397"/>
            </a:xfrm>
          </p:grpSpPr>
          <p:sp>
            <p:nvSpPr>
              <p:cNvPr id="378924" name="Rectangle 44"/>
              <p:cNvSpPr>
                <a:spLocks noChangeArrowheads="1"/>
              </p:cNvSpPr>
              <p:nvPr/>
            </p:nvSpPr>
            <p:spPr bwMode="auto">
              <a:xfrm>
                <a:off x="456" y="1157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H 10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25" name="Rectangle 45"/>
              <p:cNvSpPr>
                <a:spLocks noChangeArrowheads="1"/>
              </p:cNvSpPr>
              <p:nvPr/>
            </p:nvSpPr>
            <p:spPr bwMode="auto">
              <a:xfrm>
                <a:off x="450" y="1151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26" name="Group 46"/>
            <p:cNvGrpSpPr>
              <a:grpSpLocks/>
            </p:cNvGrpSpPr>
            <p:nvPr/>
          </p:nvGrpSpPr>
          <p:grpSpPr bwMode="auto">
            <a:xfrm>
              <a:off x="900" y="1151"/>
              <a:ext cx="450" cy="397"/>
              <a:chOff x="900" y="1151"/>
              <a:chExt cx="450" cy="397"/>
            </a:xfrm>
          </p:grpSpPr>
          <p:sp>
            <p:nvSpPr>
              <p:cNvPr id="378927" name="Rectangle 47"/>
              <p:cNvSpPr>
                <a:spLocks noChangeArrowheads="1"/>
              </p:cNvSpPr>
              <p:nvPr/>
            </p:nvSpPr>
            <p:spPr bwMode="auto">
              <a:xfrm>
                <a:off x="906" y="1157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85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28" name="Rectangle 48"/>
              <p:cNvSpPr>
                <a:spLocks noChangeArrowheads="1"/>
              </p:cNvSpPr>
              <p:nvPr/>
            </p:nvSpPr>
            <p:spPr bwMode="auto">
              <a:xfrm>
                <a:off x="900" y="1151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29" name="Group 49"/>
            <p:cNvGrpSpPr>
              <a:grpSpLocks/>
            </p:cNvGrpSpPr>
            <p:nvPr/>
          </p:nvGrpSpPr>
          <p:grpSpPr bwMode="auto">
            <a:xfrm>
              <a:off x="1350" y="1151"/>
              <a:ext cx="450" cy="397"/>
              <a:chOff x="1350" y="1151"/>
              <a:chExt cx="450" cy="397"/>
            </a:xfrm>
          </p:grpSpPr>
          <p:sp>
            <p:nvSpPr>
              <p:cNvPr id="378930" name="Rectangle 50"/>
              <p:cNvSpPr>
                <a:spLocks noChangeArrowheads="1"/>
              </p:cNvSpPr>
              <p:nvPr/>
            </p:nvSpPr>
            <p:spPr bwMode="auto">
              <a:xfrm>
                <a:off x="1356" y="1157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15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31" name="Rectangle 51"/>
              <p:cNvSpPr>
                <a:spLocks noChangeArrowheads="1"/>
              </p:cNvSpPr>
              <p:nvPr/>
            </p:nvSpPr>
            <p:spPr bwMode="auto">
              <a:xfrm>
                <a:off x="1350" y="1151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32" name="Group 52"/>
            <p:cNvGrpSpPr>
              <a:grpSpLocks/>
            </p:cNvGrpSpPr>
            <p:nvPr/>
          </p:nvGrpSpPr>
          <p:grpSpPr bwMode="auto">
            <a:xfrm>
              <a:off x="1800" y="1151"/>
              <a:ext cx="531" cy="397"/>
              <a:chOff x="1800" y="1151"/>
              <a:chExt cx="531" cy="397"/>
            </a:xfrm>
          </p:grpSpPr>
          <p:sp>
            <p:nvSpPr>
              <p:cNvPr id="378933" name="Rectangle 53"/>
              <p:cNvSpPr>
                <a:spLocks noChangeArrowheads="1"/>
              </p:cNvSpPr>
              <p:nvPr/>
            </p:nvSpPr>
            <p:spPr bwMode="auto">
              <a:xfrm>
                <a:off x="1806" y="1157"/>
                <a:ext cx="519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6,7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34" name="Rectangle 54"/>
              <p:cNvSpPr>
                <a:spLocks noChangeArrowheads="1"/>
              </p:cNvSpPr>
              <p:nvPr/>
            </p:nvSpPr>
            <p:spPr bwMode="auto">
              <a:xfrm>
                <a:off x="1800" y="1151"/>
                <a:ext cx="531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35" name="Group 55"/>
            <p:cNvGrpSpPr>
              <a:grpSpLocks/>
            </p:cNvGrpSpPr>
            <p:nvPr/>
          </p:nvGrpSpPr>
          <p:grpSpPr bwMode="auto">
            <a:xfrm>
              <a:off x="2331" y="1151"/>
              <a:ext cx="450" cy="397"/>
              <a:chOff x="2331" y="1151"/>
              <a:chExt cx="450" cy="397"/>
            </a:xfrm>
          </p:grpSpPr>
          <p:sp>
            <p:nvSpPr>
              <p:cNvPr id="378936" name="Rectangle 56"/>
              <p:cNvSpPr>
                <a:spLocks noChangeArrowheads="1"/>
              </p:cNvSpPr>
              <p:nvPr/>
            </p:nvSpPr>
            <p:spPr bwMode="auto">
              <a:xfrm>
                <a:off x="2337" y="1157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-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37" name="Rectangle 57"/>
              <p:cNvSpPr>
                <a:spLocks noChangeArrowheads="1"/>
              </p:cNvSpPr>
              <p:nvPr/>
            </p:nvSpPr>
            <p:spPr bwMode="auto">
              <a:xfrm>
                <a:off x="2331" y="1151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38" name="Group 58"/>
            <p:cNvGrpSpPr>
              <a:grpSpLocks/>
            </p:cNvGrpSpPr>
            <p:nvPr/>
          </p:nvGrpSpPr>
          <p:grpSpPr bwMode="auto">
            <a:xfrm>
              <a:off x="2781" y="1151"/>
              <a:ext cx="518" cy="397"/>
              <a:chOff x="2781" y="1151"/>
              <a:chExt cx="518" cy="397"/>
            </a:xfrm>
          </p:grpSpPr>
          <p:sp>
            <p:nvSpPr>
              <p:cNvPr id="378939" name="Rectangle 59"/>
              <p:cNvSpPr>
                <a:spLocks noChangeArrowheads="1"/>
              </p:cNvSpPr>
              <p:nvPr/>
            </p:nvSpPr>
            <p:spPr bwMode="auto">
              <a:xfrm>
                <a:off x="2787" y="1157"/>
                <a:ext cx="506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-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40" name="Rectangle 60"/>
              <p:cNvSpPr>
                <a:spLocks noChangeArrowheads="1"/>
              </p:cNvSpPr>
              <p:nvPr/>
            </p:nvSpPr>
            <p:spPr bwMode="auto">
              <a:xfrm>
                <a:off x="2781" y="1151"/>
                <a:ext cx="518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41" name="Group 61"/>
            <p:cNvGrpSpPr>
              <a:grpSpLocks/>
            </p:cNvGrpSpPr>
            <p:nvPr/>
          </p:nvGrpSpPr>
          <p:grpSpPr bwMode="auto">
            <a:xfrm>
              <a:off x="3299" y="1151"/>
              <a:ext cx="478" cy="397"/>
              <a:chOff x="3299" y="1151"/>
              <a:chExt cx="478" cy="397"/>
            </a:xfrm>
          </p:grpSpPr>
          <p:sp>
            <p:nvSpPr>
              <p:cNvPr id="378942" name="Rectangle 62"/>
              <p:cNvSpPr>
                <a:spLocks noChangeArrowheads="1"/>
              </p:cNvSpPr>
              <p:nvPr/>
            </p:nvSpPr>
            <p:spPr bwMode="auto">
              <a:xfrm>
                <a:off x="3305" y="1157"/>
                <a:ext cx="466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b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-</a:t>
                </a:r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43" name="Rectangle 63"/>
              <p:cNvSpPr>
                <a:spLocks noChangeArrowheads="1"/>
              </p:cNvSpPr>
              <p:nvPr/>
            </p:nvSpPr>
            <p:spPr bwMode="auto">
              <a:xfrm>
                <a:off x="3299" y="1151"/>
                <a:ext cx="478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44" name="Group 64"/>
            <p:cNvGrpSpPr>
              <a:grpSpLocks/>
            </p:cNvGrpSpPr>
            <p:nvPr/>
          </p:nvGrpSpPr>
          <p:grpSpPr bwMode="auto">
            <a:xfrm>
              <a:off x="450" y="1554"/>
              <a:ext cx="450" cy="397"/>
              <a:chOff x="450" y="1554"/>
              <a:chExt cx="450" cy="397"/>
            </a:xfrm>
          </p:grpSpPr>
          <p:sp>
            <p:nvSpPr>
              <p:cNvPr id="378945" name="Rectangle 65"/>
              <p:cNvSpPr>
                <a:spLocks noChangeArrowheads="1"/>
              </p:cNvSpPr>
              <p:nvPr/>
            </p:nvSpPr>
            <p:spPr bwMode="auto">
              <a:xfrm>
                <a:off x="456" y="1560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H 11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46" name="Rectangle 66"/>
              <p:cNvSpPr>
                <a:spLocks noChangeArrowheads="1"/>
              </p:cNvSpPr>
              <p:nvPr/>
            </p:nvSpPr>
            <p:spPr bwMode="auto">
              <a:xfrm>
                <a:off x="450" y="1554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47" name="Group 67"/>
            <p:cNvGrpSpPr>
              <a:grpSpLocks/>
            </p:cNvGrpSpPr>
            <p:nvPr/>
          </p:nvGrpSpPr>
          <p:grpSpPr bwMode="auto">
            <a:xfrm>
              <a:off x="900" y="1554"/>
              <a:ext cx="450" cy="397"/>
              <a:chOff x="900" y="1554"/>
              <a:chExt cx="450" cy="397"/>
            </a:xfrm>
          </p:grpSpPr>
          <p:sp>
            <p:nvSpPr>
              <p:cNvPr id="378948" name="Rectangle 68"/>
              <p:cNvSpPr>
                <a:spLocks noChangeArrowheads="1"/>
              </p:cNvSpPr>
              <p:nvPr/>
            </p:nvSpPr>
            <p:spPr bwMode="auto">
              <a:xfrm>
                <a:off x="906" y="1560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95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49" name="Rectangle 69"/>
              <p:cNvSpPr>
                <a:spLocks noChangeArrowheads="1"/>
              </p:cNvSpPr>
              <p:nvPr/>
            </p:nvSpPr>
            <p:spPr bwMode="auto">
              <a:xfrm>
                <a:off x="900" y="1554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50" name="Group 70"/>
            <p:cNvGrpSpPr>
              <a:grpSpLocks/>
            </p:cNvGrpSpPr>
            <p:nvPr/>
          </p:nvGrpSpPr>
          <p:grpSpPr bwMode="auto">
            <a:xfrm>
              <a:off x="1350" y="1554"/>
              <a:ext cx="450" cy="397"/>
              <a:chOff x="1350" y="1554"/>
              <a:chExt cx="450" cy="397"/>
            </a:xfrm>
          </p:grpSpPr>
          <p:sp>
            <p:nvSpPr>
              <p:cNvPr id="378951" name="Rectangle 71"/>
              <p:cNvSpPr>
                <a:spLocks noChangeArrowheads="1"/>
              </p:cNvSpPr>
              <p:nvPr/>
            </p:nvSpPr>
            <p:spPr bwMode="auto">
              <a:xfrm>
                <a:off x="1356" y="1560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52" name="Rectangle 72"/>
              <p:cNvSpPr>
                <a:spLocks noChangeArrowheads="1"/>
              </p:cNvSpPr>
              <p:nvPr/>
            </p:nvSpPr>
            <p:spPr bwMode="auto">
              <a:xfrm>
                <a:off x="1350" y="1554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53" name="Group 73"/>
            <p:cNvGrpSpPr>
              <a:grpSpLocks/>
            </p:cNvGrpSpPr>
            <p:nvPr/>
          </p:nvGrpSpPr>
          <p:grpSpPr bwMode="auto">
            <a:xfrm>
              <a:off x="1800" y="1554"/>
              <a:ext cx="531" cy="397"/>
              <a:chOff x="1800" y="1554"/>
              <a:chExt cx="531" cy="397"/>
            </a:xfrm>
          </p:grpSpPr>
          <p:sp>
            <p:nvSpPr>
              <p:cNvPr id="378954" name="Rectangle 74"/>
              <p:cNvSpPr>
                <a:spLocks noChangeArrowheads="1"/>
              </p:cNvSpPr>
              <p:nvPr/>
            </p:nvSpPr>
            <p:spPr bwMode="auto">
              <a:xfrm>
                <a:off x="1806" y="1560"/>
                <a:ext cx="519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20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55" name="Rectangle 75"/>
              <p:cNvSpPr>
                <a:spLocks noChangeArrowheads="1"/>
              </p:cNvSpPr>
              <p:nvPr/>
            </p:nvSpPr>
            <p:spPr bwMode="auto">
              <a:xfrm>
                <a:off x="1800" y="1554"/>
                <a:ext cx="531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56" name="Group 76"/>
            <p:cNvGrpSpPr>
              <a:grpSpLocks/>
            </p:cNvGrpSpPr>
            <p:nvPr/>
          </p:nvGrpSpPr>
          <p:grpSpPr bwMode="auto">
            <a:xfrm>
              <a:off x="2331" y="1554"/>
              <a:ext cx="450" cy="397"/>
              <a:chOff x="2331" y="1554"/>
              <a:chExt cx="450" cy="397"/>
            </a:xfrm>
          </p:grpSpPr>
          <p:sp>
            <p:nvSpPr>
              <p:cNvPr id="378957" name="Rectangle 77"/>
              <p:cNvSpPr>
                <a:spLocks noChangeArrowheads="1"/>
              </p:cNvSpPr>
              <p:nvPr/>
            </p:nvSpPr>
            <p:spPr bwMode="auto">
              <a:xfrm>
                <a:off x="2337" y="1560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-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58" name="Rectangle 78"/>
              <p:cNvSpPr>
                <a:spLocks noChangeArrowheads="1"/>
              </p:cNvSpPr>
              <p:nvPr/>
            </p:nvSpPr>
            <p:spPr bwMode="auto">
              <a:xfrm>
                <a:off x="2331" y="1554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59" name="Group 79"/>
            <p:cNvGrpSpPr>
              <a:grpSpLocks/>
            </p:cNvGrpSpPr>
            <p:nvPr/>
          </p:nvGrpSpPr>
          <p:grpSpPr bwMode="auto">
            <a:xfrm>
              <a:off x="2781" y="1554"/>
              <a:ext cx="518" cy="397"/>
              <a:chOff x="2781" y="1554"/>
              <a:chExt cx="518" cy="397"/>
            </a:xfrm>
          </p:grpSpPr>
          <p:sp>
            <p:nvSpPr>
              <p:cNvPr id="378960" name="Rectangle 80"/>
              <p:cNvSpPr>
                <a:spLocks noChangeArrowheads="1"/>
              </p:cNvSpPr>
              <p:nvPr/>
            </p:nvSpPr>
            <p:spPr bwMode="auto">
              <a:xfrm>
                <a:off x="2787" y="1560"/>
                <a:ext cx="506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-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61" name="Rectangle 81"/>
              <p:cNvSpPr>
                <a:spLocks noChangeArrowheads="1"/>
              </p:cNvSpPr>
              <p:nvPr/>
            </p:nvSpPr>
            <p:spPr bwMode="auto">
              <a:xfrm>
                <a:off x="2781" y="1554"/>
                <a:ext cx="518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62" name="Group 82"/>
            <p:cNvGrpSpPr>
              <a:grpSpLocks/>
            </p:cNvGrpSpPr>
            <p:nvPr/>
          </p:nvGrpSpPr>
          <p:grpSpPr bwMode="auto">
            <a:xfrm>
              <a:off x="3299" y="1554"/>
              <a:ext cx="478" cy="397"/>
              <a:chOff x="3299" y="1554"/>
              <a:chExt cx="478" cy="397"/>
            </a:xfrm>
          </p:grpSpPr>
          <p:sp>
            <p:nvSpPr>
              <p:cNvPr id="378963" name="Rectangle 83"/>
              <p:cNvSpPr>
                <a:spLocks noChangeArrowheads="1"/>
              </p:cNvSpPr>
              <p:nvPr/>
            </p:nvSpPr>
            <p:spPr bwMode="auto">
              <a:xfrm>
                <a:off x="3305" y="1560"/>
                <a:ext cx="466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b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-</a:t>
                </a:r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64" name="Rectangle 84"/>
              <p:cNvSpPr>
                <a:spLocks noChangeArrowheads="1"/>
              </p:cNvSpPr>
              <p:nvPr/>
            </p:nvSpPr>
            <p:spPr bwMode="auto">
              <a:xfrm>
                <a:off x="3299" y="1554"/>
                <a:ext cx="478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65" name="Group 85"/>
            <p:cNvGrpSpPr>
              <a:grpSpLocks/>
            </p:cNvGrpSpPr>
            <p:nvPr/>
          </p:nvGrpSpPr>
          <p:grpSpPr bwMode="auto">
            <a:xfrm>
              <a:off x="450" y="1957"/>
              <a:ext cx="450" cy="397"/>
              <a:chOff x="450" y="1957"/>
              <a:chExt cx="450" cy="397"/>
            </a:xfrm>
          </p:grpSpPr>
          <p:sp>
            <p:nvSpPr>
              <p:cNvPr id="378966" name="Rectangle 86"/>
              <p:cNvSpPr>
                <a:spLocks noChangeArrowheads="1"/>
              </p:cNvSpPr>
              <p:nvPr/>
            </p:nvSpPr>
            <p:spPr bwMode="auto">
              <a:xfrm>
                <a:off x="456" y="1963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H 12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67" name="Rectangle 87"/>
              <p:cNvSpPr>
                <a:spLocks noChangeArrowheads="1"/>
              </p:cNvSpPr>
              <p:nvPr/>
            </p:nvSpPr>
            <p:spPr bwMode="auto">
              <a:xfrm>
                <a:off x="450" y="1957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68" name="Group 88"/>
            <p:cNvGrpSpPr>
              <a:grpSpLocks/>
            </p:cNvGrpSpPr>
            <p:nvPr/>
          </p:nvGrpSpPr>
          <p:grpSpPr bwMode="auto">
            <a:xfrm>
              <a:off x="900" y="1957"/>
              <a:ext cx="450" cy="397"/>
              <a:chOff x="900" y="1957"/>
              <a:chExt cx="450" cy="397"/>
            </a:xfrm>
          </p:grpSpPr>
          <p:sp>
            <p:nvSpPr>
              <p:cNvPr id="378969" name="Rectangle 89"/>
              <p:cNvSpPr>
                <a:spLocks noChangeArrowheads="1"/>
              </p:cNvSpPr>
              <p:nvPr/>
            </p:nvSpPr>
            <p:spPr bwMode="auto">
              <a:xfrm>
                <a:off x="906" y="1963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99 ,5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70" name="Rectangle 90"/>
              <p:cNvSpPr>
                <a:spLocks noChangeArrowheads="1"/>
              </p:cNvSpPr>
              <p:nvPr/>
            </p:nvSpPr>
            <p:spPr bwMode="auto">
              <a:xfrm>
                <a:off x="900" y="1957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71" name="Group 91"/>
            <p:cNvGrpSpPr>
              <a:grpSpLocks/>
            </p:cNvGrpSpPr>
            <p:nvPr/>
          </p:nvGrpSpPr>
          <p:grpSpPr bwMode="auto">
            <a:xfrm>
              <a:off x="1350" y="1957"/>
              <a:ext cx="450" cy="397"/>
              <a:chOff x="1350" y="1957"/>
              <a:chExt cx="450" cy="397"/>
            </a:xfrm>
          </p:grpSpPr>
          <p:sp>
            <p:nvSpPr>
              <p:cNvPr id="378972" name="Rectangle 92"/>
              <p:cNvSpPr>
                <a:spLocks noChangeArrowheads="1"/>
              </p:cNvSpPr>
              <p:nvPr/>
            </p:nvSpPr>
            <p:spPr bwMode="auto">
              <a:xfrm>
                <a:off x="1356" y="1963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0,5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73" name="Rectangle 93"/>
              <p:cNvSpPr>
                <a:spLocks noChangeArrowheads="1"/>
              </p:cNvSpPr>
              <p:nvPr/>
            </p:nvSpPr>
            <p:spPr bwMode="auto">
              <a:xfrm>
                <a:off x="1350" y="1957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74" name="Group 94"/>
            <p:cNvGrpSpPr>
              <a:grpSpLocks/>
            </p:cNvGrpSpPr>
            <p:nvPr/>
          </p:nvGrpSpPr>
          <p:grpSpPr bwMode="auto">
            <a:xfrm>
              <a:off x="1800" y="1957"/>
              <a:ext cx="531" cy="397"/>
              <a:chOff x="1800" y="1957"/>
              <a:chExt cx="531" cy="397"/>
            </a:xfrm>
          </p:grpSpPr>
          <p:sp>
            <p:nvSpPr>
              <p:cNvPr id="378975" name="Rectangle 95"/>
              <p:cNvSpPr>
                <a:spLocks noChangeArrowheads="1"/>
              </p:cNvSpPr>
              <p:nvPr/>
            </p:nvSpPr>
            <p:spPr bwMode="auto">
              <a:xfrm>
                <a:off x="1806" y="1963"/>
                <a:ext cx="519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200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76" name="Rectangle 96"/>
              <p:cNvSpPr>
                <a:spLocks noChangeArrowheads="1"/>
              </p:cNvSpPr>
              <p:nvPr/>
            </p:nvSpPr>
            <p:spPr bwMode="auto">
              <a:xfrm>
                <a:off x="1800" y="1957"/>
                <a:ext cx="531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77" name="Group 97"/>
            <p:cNvGrpSpPr>
              <a:grpSpLocks/>
            </p:cNvGrpSpPr>
            <p:nvPr/>
          </p:nvGrpSpPr>
          <p:grpSpPr bwMode="auto">
            <a:xfrm>
              <a:off x="2331" y="1957"/>
              <a:ext cx="450" cy="397"/>
              <a:chOff x="2331" y="1957"/>
              <a:chExt cx="450" cy="397"/>
            </a:xfrm>
          </p:grpSpPr>
          <p:sp>
            <p:nvSpPr>
              <p:cNvPr id="378978" name="Rectangle 98"/>
              <p:cNvSpPr>
                <a:spLocks noChangeArrowheads="1"/>
              </p:cNvSpPr>
              <p:nvPr/>
            </p:nvSpPr>
            <p:spPr bwMode="auto">
              <a:xfrm>
                <a:off x="2337" y="1963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-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79" name="Rectangle 99"/>
              <p:cNvSpPr>
                <a:spLocks noChangeArrowheads="1"/>
              </p:cNvSpPr>
              <p:nvPr/>
            </p:nvSpPr>
            <p:spPr bwMode="auto">
              <a:xfrm>
                <a:off x="2331" y="1957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80" name="Group 100"/>
            <p:cNvGrpSpPr>
              <a:grpSpLocks/>
            </p:cNvGrpSpPr>
            <p:nvPr/>
          </p:nvGrpSpPr>
          <p:grpSpPr bwMode="auto">
            <a:xfrm>
              <a:off x="2781" y="1957"/>
              <a:ext cx="518" cy="397"/>
              <a:chOff x="2781" y="1957"/>
              <a:chExt cx="518" cy="397"/>
            </a:xfrm>
          </p:grpSpPr>
          <p:sp>
            <p:nvSpPr>
              <p:cNvPr id="378981" name="Rectangle 101"/>
              <p:cNvSpPr>
                <a:spLocks noChangeArrowheads="1"/>
              </p:cNvSpPr>
              <p:nvPr/>
            </p:nvSpPr>
            <p:spPr bwMode="auto">
              <a:xfrm>
                <a:off x="2787" y="1963"/>
                <a:ext cx="506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-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82" name="Rectangle 102"/>
              <p:cNvSpPr>
                <a:spLocks noChangeArrowheads="1"/>
              </p:cNvSpPr>
              <p:nvPr/>
            </p:nvSpPr>
            <p:spPr bwMode="auto">
              <a:xfrm>
                <a:off x="2781" y="1957"/>
                <a:ext cx="518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83" name="Group 103"/>
            <p:cNvGrpSpPr>
              <a:grpSpLocks/>
            </p:cNvGrpSpPr>
            <p:nvPr/>
          </p:nvGrpSpPr>
          <p:grpSpPr bwMode="auto">
            <a:xfrm>
              <a:off x="3299" y="1957"/>
              <a:ext cx="478" cy="397"/>
              <a:chOff x="3299" y="1957"/>
              <a:chExt cx="478" cy="397"/>
            </a:xfrm>
          </p:grpSpPr>
          <p:sp>
            <p:nvSpPr>
              <p:cNvPr id="378984" name="Rectangle 104"/>
              <p:cNvSpPr>
                <a:spLocks noChangeArrowheads="1"/>
              </p:cNvSpPr>
              <p:nvPr/>
            </p:nvSpPr>
            <p:spPr bwMode="auto">
              <a:xfrm>
                <a:off x="3305" y="1963"/>
                <a:ext cx="466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b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-</a:t>
                </a:r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85" name="Rectangle 105"/>
              <p:cNvSpPr>
                <a:spLocks noChangeArrowheads="1"/>
              </p:cNvSpPr>
              <p:nvPr/>
            </p:nvSpPr>
            <p:spPr bwMode="auto">
              <a:xfrm>
                <a:off x="3299" y="1957"/>
                <a:ext cx="478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86" name="Group 106"/>
            <p:cNvGrpSpPr>
              <a:grpSpLocks/>
            </p:cNvGrpSpPr>
            <p:nvPr/>
          </p:nvGrpSpPr>
          <p:grpSpPr bwMode="auto">
            <a:xfrm>
              <a:off x="450" y="2360"/>
              <a:ext cx="450" cy="397"/>
              <a:chOff x="450" y="2360"/>
              <a:chExt cx="450" cy="397"/>
            </a:xfrm>
          </p:grpSpPr>
          <p:sp>
            <p:nvSpPr>
              <p:cNvPr id="378987" name="Rectangle 107"/>
              <p:cNvSpPr>
                <a:spLocks noChangeArrowheads="1"/>
              </p:cNvSpPr>
              <p:nvPr/>
            </p:nvSpPr>
            <p:spPr bwMode="auto">
              <a:xfrm>
                <a:off x="456" y="2366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H 13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88" name="Rectangle 108"/>
              <p:cNvSpPr>
                <a:spLocks noChangeArrowheads="1"/>
              </p:cNvSpPr>
              <p:nvPr/>
            </p:nvSpPr>
            <p:spPr bwMode="auto">
              <a:xfrm>
                <a:off x="450" y="2360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89" name="Group 109"/>
            <p:cNvGrpSpPr>
              <a:grpSpLocks/>
            </p:cNvGrpSpPr>
            <p:nvPr/>
          </p:nvGrpSpPr>
          <p:grpSpPr bwMode="auto">
            <a:xfrm>
              <a:off x="900" y="2360"/>
              <a:ext cx="450" cy="397"/>
              <a:chOff x="900" y="2360"/>
              <a:chExt cx="450" cy="397"/>
            </a:xfrm>
          </p:grpSpPr>
          <p:sp>
            <p:nvSpPr>
              <p:cNvPr id="378990" name="Rectangle 110"/>
              <p:cNvSpPr>
                <a:spLocks noChangeArrowheads="1"/>
              </p:cNvSpPr>
              <p:nvPr/>
            </p:nvSpPr>
            <p:spPr bwMode="auto">
              <a:xfrm>
                <a:off x="906" y="2366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99 ,95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91" name="Rectangle 111"/>
              <p:cNvSpPr>
                <a:spLocks noChangeArrowheads="1"/>
              </p:cNvSpPr>
              <p:nvPr/>
            </p:nvSpPr>
            <p:spPr bwMode="auto">
              <a:xfrm>
                <a:off x="900" y="2360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92" name="Group 112"/>
            <p:cNvGrpSpPr>
              <a:grpSpLocks/>
            </p:cNvGrpSpPr>
            <p:nvPr/>
          </p:nvGrpSpPr>
          <p:grpSpPr bwMode="auto">
            <a:xfrm>
              <a:off x="1350" y="2360"/>
              <a:ext cx="450" cy="397"/>
              <a:chOff x="1350" y="2360"/>
              <a:chExt cx="450" cy="397"/>
            </a:xfrm>
          </p:grpSpPr>
          <p:sp>
            <p:nvSpPr>
              <p:cNvPr id="378993" name="Rectangle 113"/>
              <p:cNvSpPr>
                <a:spLocks noChangeArrowheads="1"/>
              </p:cNvSpPr>
              <p:nvPr/>
            </p:nvSpPr>
            <p:spPr bwMode="auto">
              <a:xfrm>
                <a:off x="1356" y="2366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0,05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94" name="Rectangle 114"/>
              <p:cNvSpPr>
                <a:spLocks noChangeArrowheads="1"/>
              </p:cNvSpPr>
              <p:nvPr/>
            </p:nvSpPr>
            <p:spPr bwMode="auto">
              <a:xfrm>
                <a:off x="1350" y="2360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95" name="Group 115"/>
            <p:cNvGrpSpPr>
              <a:grpSpLocks/>
            </p:cNvGrpSpPr>
            <p:nvPr/>
          </p:nvGrpSpPr>
          <p:grpSpPr bwMode="auto">
            <a:xfrm>
              <a:off x="1800" y="2360"/>
              <a:ext cx="531" cy="397"/>
              <a:chOff x="1800" y="2360"/>
              <a:chExt cx="531" cy="397"/>
            </a:xfrm>
          </p:grpSpPr>
          <p:sp>
            <p:nvSpPr>
              <p:cNvPr id="378996" name="Rectangle 116"/>
              <p:cNvSpPr>
                <a:spLocks noChangeArrowheads="1"/>
              </p:cNvSpPr>
              <p:nvPr/>
            </p:nvSpPr>
            <p:spPr bwMode="auto">
              <a:xfrm>
                <a:off x="1806" y="2366"/>
                <a:ext cx="519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2 000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8997" name="Rectangle 117"/>
              <p:cNvSpPr>
                <a:spLocks noChangeArrowheads="1"/>
              </p:cNvSpPr>
              <p:nvPr/>
            </p:nvSpPr>
            <p:spPr bwMode="auto">
              <a:xfrm>
                <a:off x="1800" y="2360"/>
                <a:ext cx="531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8998" name="Group 118"/>
            <p:cNvGrpSpPr>
              <a:grpSpLocks/>
            </p:cNvGrpSpPr>
            <p:nvPr/>
          </p:nvGrpSpPr>
          <p:grpSpPr bwMode="auto">
            <a:xfrm>
              <a:off x="2331" y="2360"/>
              <a:ext cx="450" cy="397"/>
              <a:chOff x="2331" y="2360"/>
              <a:chExt cx="450" cy="397"/>
            </a:xfrm>
          </p:grpSpPr>
          <p:sp>
            <p:nvSpPr>
              <p:cNvPr id="378999" name="Rectangle 119"/>
              <p:cNvSpPr>
                <a:spLocks noChangeArrowheads="1"/>
              </p:cNvSpPr>
              <p:nvPr/>
            </p:nvSpPr>
            <p:spPr bwMode="auto">
              <a:xfrm>
                <a:off x="2337" y="2366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99,75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00" name="Rectangle 120"/>
              <p:cNvSpPr>
                <a:spLocks noChangeArrowheads="1"/>
              </p:cNvSpPr>
              <p:nvPr/>
            </p:nvSpPr>
            <p:spPr bwMode="auto">
              <a:xfrm>
                <a:off x="2331" y="2360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01" name="Group 121"/>
            <p:cNvGrpSpPr>
              <a:grpSpLocks/>
            </p:cNvGrpSpPr>
            <p:nvPr/>
          </p:nvGrpSpPr>
          <p:grpSpPr bwMode="auto">
            <a:xfrm>
              <a:off x="2781" y="2360"/>
              <a:ext cx="518" cy="397"/>
              <a:chOff x="2781" y="2360"/>
              <a:chExt cx="518" cy="397"/>
            </a:xfrm>
          </p:grpSpPr>
          <p:sp>
            <p:nvSpPr>
              <p:cNvPr id="379002" name="Rectangle 122"/>
              <p:cNvSpPr>
                <a:spLocks noChangeArrowheads="1"/>
              </p:cNvSpPr>
              <p:nvPr/>
            </p:nvSpPr>
            <p:spPr bwMode="auto">
              <a:xfrm>
                <a:off x="2787" y="2366"/>
                <a:ext cx="506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0,25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03" name="Rectangle 123"/>
              <p:cNvSpPr>
                <a:spLocks noChangeArrowheads="1"/>
              </p:cNvSpPr>
              <p:nvPr/>
            </p:nvSpPr>
            <p:spPr bwMode="auto">
              <a:xfrm>
                <a:off x="2781" y="2360"/>
                <a:ext cx="518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04" name="Group 124"/>
            <p:cNvGrpSpPr>
              <a:grpSpLocks/>
            </p:cNvGrpSpPr>
            <p:nvPr/>
          </p:nvGrpSpPr>
          <p:grpSpPr bwMode="auto">
            <a:xfrm>
              <a:off x="3299" y="2360"/>
              <a:ext cx="478" cy="397"/>
              <a:chOff x="3299" y="2360"/>
              <a:chExt cx="478" cy="397"/>
            </a:xfrm>
          </p:grpSpPr>
          <p:sp>
            <p:nvSpPr>
              <p:cNvPr id="379005" name="Rectangle 125"/>
              <p:cNvSpPr>
                <a:spLocks noChangeArrowheads="1"/>
              </p:cNvSpPr>
              <p:nvPr/>
            </p:nvSpPr>
            <p:spPr bwMode="auto">
              <a:xfrm>
                <a:off x="3305" y="2366"/>
                <a:ext cx="466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b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400</a:t>
                </a:r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06" name="Rectangle 126"/>
              <p:cNvSpPr>
                <a:spLocks noChangeArrowheads="1"/>
              </p:cNvSpPr>
              <p:nvPr/>
            </p:nvSpPr>
            <p:spPr bwMode="auto">
              <a:xfrm>
                <a:off x="3299" y="2360"/>
                <a:ext cx="478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07" name="Group 127"/>
            <p:cNvGrpSpPr>
              <a:grpSpLocks/>
            </p:cNvGrpSpPr>
            <p:nvPr/>
          </p:nvGrpSpPr>
          <p:grpSpPr bwMode="auto">
            <a:xfrm>
              <a:off x="450" y="2763"/>
              <a:ext cx="450" cy="397"/>
              <a:chOff x="450" y="2763"/>
              <a:chExt cx="450" cy="397"/>
            </a:xfrm>
          </p:grpSpPr>
          <p:sp>
            <p:nvSpPr>
              <p:cNvPr id="379008" name="Rectangle 128"/>
              <p:cNvSpPr>
                <a:spLocks noChangeArrowheads="1"/>
              </p:cNvSpPr>
              <p:nvPr/>
            </p:nvSpPr>
            <p:spPr bwMode="auto">
              <a:xfrm>
                <a:off x="456" y="2769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H 14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09" name="Rectangle 129"/>
              <p:cNvSpPr>
                <a:spLocks noChangeArrowheads="1"/>
              </p:cNvSpPr>
              <p:nvPr/>
            </p:nvSpPr>
            <p:spPr bwMode="auto">
              <a:xfrm>
                <a:off x="450" y="2763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10" name="Group 130"/>
            <p:cNvGrpSpPr>
              <a:grpSpLocks/>
            </p:cNvGrpSpPr>
            <p:nvPr/>
          </p:nvGrpSpPr>
          <p:grpSpPr bwMode="auto">
            <a:xfrm>
              <a:off x="900" y="2763"/>
              <a:ext cx="450" cy="397"/>
              <a:chOff x="900" y="2763"/>
              <a:chExt cx="450" cy="397"/>
            </a:xfrm>
          </p:grpSpPr>
          <p:sp>
            <p:nvSpPr>
              <p:cNvPr id="379011" name="Rectangle 131"/>
              <p:cNvSpPr>
                <a:spLocks noChangeArrowheads="1"/>
              </p:cNvSpPr>
              <p:nvPr/>
            </p:nvSpPr>
            <p:spPr bwMode="auto">
              <a:xfrm>
                <a:off x="906" y="2769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99,995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12" name="Rectangle 132"/>
              <p:cNvSpPr>
                <a:spLocks noChangeArrowheads="1"/>
              </p:cNvSpPr>
              <p:nvPr/>
            </p:nvSpPr>
            <p:spPr bwMode="auto">
              <a:xfrm>
                <a:off x="900" y="2763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13" name="Group 133"/>
            <p:cNvGrpSpPr>
              <a:grpSpLocks/>
            </p:cNvGrpSpPr>
            <p:nvPr/>
          </p:nvGrpSpPr>
          <p:grpSpPr bwMode="auto">
            <a:xfrm>
              <a:off x="1350" y="2763"/>
              <a:ext cx="450" cy="397"/>
              <a:chOff x="1350" y="2763"/>
              <a:chExt cx="450" cy="397"/>
            </a:xfrm>
          </p:grpSpPr>
          <p:sp>
            <p:nvSpPr>
              <p:cNvPr id="379014" name="Rectangle 134"/>
              <p:cNvSpPr>
                <a:spLocks noChangeArrowheads="1"/>
              </p:cNvSpPr>
              <p:nvPr/>
            </p:nvSpPr>
            <p:spPr bwMode="auto">
              <a:xfrm>
                <a:off x="1356" y="2769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0,005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15" name="Rectangle 135"/>
              <p:cNvSpPr>
                <a:spLocks noChangeArrowheads="1"/>
              </p:cNvSpPr>
              <p:nvPr/>
            </p:nvSpPr>
            <p:spPr bwMode="auto">
              <a:xfrm>
                <a:off x="1350" y="2763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16" name="Group 136"/>
            <p:cNvGrpSpPr>
              <a:grpSpLocks/>
            </p:cNvGrpSpPr>
            <p:nvPr/>
          </p:nvGrpSpPr>
          <p:grpSpPr bwMode="auto">
            <a:xfrm>
              <a:off x="1800" y="2763"/>
              <a:ext cx="531" cy="397"/>
              <a:chOff x="1800" y="2763"/>
              <a:chExt cx="531" cy="397"/>
            </a:xfrm>
          </p:grpSpPr>
          <p:sp>
            <p:nvSpPr>
              <p:cNvPr id="379017" name="Rectangle 137"/>
              <p:cNvSpPr>
                <a:spLocks noChangeArrowheads="1"/>
              </p:cNvSpPr>
              <p:nvPr/>
            </p:nvSpPr>
            <p:spPr bwMode="auto">
              <a:xfrm>
                <a:off x="1806" y="2769"/>
                <a:ext cx="519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20 000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18" name="Rectangle 138"/>
              <p:cNvSpPr>
                <a:spLocks noChangeArrowheads="1"/>
              </p:cNvSpPr>
              <p:nvPr/>
            </p:nvSpPr>
            <p:spPr bwMode="auto">
              <a:xfrm>
                <a:off x="1800" y="2763"/>
                <a:ext cx="531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19" name="Group 139"/>
            <p:cNvGrpSpPr>
              <a:grpSpLocks/>
            </p:cNvGrpSpPr>
            <p:nvPr/>
          </p:nvGrpSpPr>
          <p:grpSpPr bwMode="auto">
            <a:xfrm>
              <a:off x="2331" y="2763"/>
              <a:ext cx="450" cy="397"/>
              <a:chOff x="2331" y="2763"/>
              <a:chExt cx="450" cy="397"/>
            </a:xfrm>
          </p:grpSpPr>
          <p:sp>
            <p:nvSpPr>
              <p:cNvPr id="379020" name="Rectangle 140"/>
              <p:cNvSpPr>
                <a:spLocks noChangeArrowheads="1"/>
              </p:cNvSpPr>
              <p:nvPr/>
            </p:nvSpPr>
            <p:spPr bwMode="auto">
              <a:xfrm>
                <a:off x="2337" y="2769"/>
                <a:ext cx="43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99 ,975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21" name="Rectangle 141"/>
              <p:cNvSpPr>
                <a:spLocks noChangeArrowheads="1"/>
              </p:cNvSpPr>
              <p:nvPr/>
            </p:nvSpPr>
            <p:spPr bwMode="auto">
              <a:xfrm>
                <a:off x="2331" y="2763"/>
                <a:ext cx="450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22" name="Group 142"/>
            <p:cNvGrpSpPr>
              <a:grpSpLocks/>
            </p:cNvGrpSpPr>
            <p:nvPr/>
          </p:nvGrpSpPr>
          <p:grpSpPr bwMode="auto">
            <a:xfrm>
              <a:off x="2781" y="2763"/>
              <a:ext cx="518" cy="397"/>
              <a:chOff x="2781" y="2763"/>
              <a:chExt cx="518" cy="397"/>
            </a:xfrm>
          </p:grpSpPr>
          <p:sp>
            <p:nvSpPr>
              <p:cNvPr id="379023" name="Rectangle 143"/>
              <p:cNvSpPr>
                <a:spLocks noChangeArrowheads="1"/>
              </p:cNvSpPr>
              <p:nvPr/>
            </p:nvSpPr>
            <p:spPr bwMode="auto">
              <a:xfrm>
                <a:off x="2787" y="2769"/>
                <a:ext cx="506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0,025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24" name="Rectangle 144"/>
              <p:cNvSpPr>
                <a:spLocks noChangeArrowheads="1"/>
              </p:cNvSpPr>
              <p:nvPr/>
            </p:nvSpPr>
            <p:spPr bwMode="auto">
              <a:xfrm>
                <a:off x="2781" y="2763"/>
                <a:ext cx="518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25" name="Group 145"/>
            <p:cNvGrpSpPr>
              <a:grpSpLocks/>
            </p:cNvGrpSpPr>
            <p:nvPr/>
          </p:nvGrpSpPr>
          <p:grpSpPr bwMode="auto">
            <a:xfrm>
              <a:off x="3299" y="2763"/>
              <a:ext cx="478" cy="397"/>
              <a:chOff x="3299" y="2763"/>
              <a:chExt cx="478" cy="397"/>
            </a:xfrm>
          </p:grpSpPr>
          <p:sp>
            <p:nvSpPr>
              <p:cNvPr id="379026" name="Rectangle 146"/>
              <p:cNvSpPr>
                <a:spLocks noChangeArrowheads="1"/>
              </p:cNvSpPr>
              <p:nvPr/>
            </p:nvSpPr>
            <p:spPr bwMode="auto">
              <a:xfrm>
                <a:off x="3305" y="2769"/>
                <a:ext cx="466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b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4000</a:t>
                </a:r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27" name="Rectangle 147"/>
              <p:cNvSpPr>
                <a:spLocks noChangeArrowheads="1"/>
              </p:cNvSpPr>
              <p:nvPr/>
            </p:nvSpPr>
            <p:spPr bwMode="auto">
              <a:xfrm>
                <a:off x="3299" y="2763"/>
                <a:ext cx="478" cy="397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28" name="Group 148"/>
            <p:cNvGrpSpPr>
              <a:grpSpLocks/>
            </p:cNvGrpSpPr>
            <p:nvPr/>
          </p:nvGrpSpPr>
          <p:grpSpPr bwMode="auto">
            <a:xfrm>
              <a:off x="0" y="3166"/>
              <a:ext cx="450" cy="1548"/>
              <a:chOff x="0" y="3166"/>
              <a:chExt cx="450" cy="1548"/>
            </a:xfrm>
          </p:grpSpPr>
          <p:sp>
            <p:nvSpPr>
              <p:cNvPr id="379029" name="Rectangle 149"/>
              <p:cNvSpPr>
                <a:spLocks noChangeArrowheads="1"/>
              </p:cNvSpPr>
              <p:nvPr/>
            </p:nvSpPr>
            <p:spPr bwMode="auto">
              <a:xfrm>
                <a:off x="6" y="3172"/>
                <a:ext cx="438" cy="15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 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ULPA (U)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30" name="Rectangle 150"/>
              <p:cNvSpPr>
                <a:spLocks noChangeArrowheads="1"/>
              </p:cNvSpPr>
              <p:nvPr/>
            </p:nvSpPr>
            <p:spPr bwMode="auto">
              <a:xfrm>
                <a:off x="0" y="3166"/>
                <a:ext cx="450" cy="1548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31" name="Group 151"/>
            <p:cNvGrpSpPr>
              <a:grpSpLocks/>
            </p:cNvGrpSpPr>
            <p:nvPr/>
          </p:nvGrpSpPr>
          <p:grpSpPr bwMode="auto">
            <a:xfrm>
              <a:off x="450" y="3166"/>
              <a:ext cx="450" cy="512"/>
              <a:chOff x="450" y="3166"/>
              <a:chExt cx="450" cy="512"/>
            </a:xfrm>
          </p:grpSpPr>
          <p:sp>
            <p:nvSpPr>
              <p:cNvPr id="379032" name="Rectangle 152"/>
              <p:cNvSpPr>
                <a:spLocks noChangeArrowheads="1"/>
              </p:cNvSpPr>
              <p:nvPr/>
            </p:nvSpPr>
            <p:spPr bwMode="auto">
              <a:xfrm>
                <a:off x="456" y="3172"/>
                <a:ext cx="438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U 15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33" name="Rectangle 153"/>
              <p:cNvSpPr>
                <a:spLocks noChangeArrowheads="1"/>
              </p:cNvSpPr>
              <p:nvPr/>
            </p:nvSpPr>
            <p:spPr bwMode="auto">
              <a:xfrm>
                <a:off x="450" y="3166"/>
                <a:ext cx="450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34" name="Group 154"/>
            <p:cNvGrpSpPr>
              <a:grpSpLocks/>
            </p:cNvGrpSpPr>
            <p:nvPr/>
          </p:nvGrpSpPr>
          <p:grpSpPr bwMode="auto">
            <a:xfrm>
              <a:off x="900" y="3166"/>
              <a:ext cx="450" cy="512"/>
              <a:chOff x="900" y="3166"/>
              <a:chExt cx="450" cy="512"/>
            </a:xfrm>
          </p:grpSpPr>
          <p:sp>
            <p:nvSpPr>
              <p:cNvPr id="379035" name="Rectangle 155"/>
              <p:cNvSpPr>
                <a:spLocks noChangeArrowheads="1"/>
              </p:cNvSpPr>
              <p:nvPr/>
            </p:nvSpPr>
            <p:spPr bwMode="auto">
              <a:xfrm>
                <a:off x="906" y="3172"/>
                <a:ext cx="438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99,9995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36" name="Rectangle 156"/>
              <p:cNvSpPr>
                <a:spLocks noChangeArrowheads="1"/>
              </p:cNvSpPr>
              <p:nvPr/>
            </p:nvSpPr>
            <p:spPr bwMode="auto">
              <a:xfrm>
                <a:off x="900" y="3166"/>
                <a:ext cx="450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37" name="Group 157"/>
            <p:cNvGrpSpPr>
              <a:grpSpLocks/>
            </p:cNvGrpSpPr>
            <p:nvPr/>
          </p:nvGrpSpPr>
          <p:grpSpPr bwMode="auto">
            <a:xfrm>
              <a:off x="1350" y="3166"/>
              <a:ext cx="450" cy="512"/>
              <a:chOff x="1350" y="3166"/>
              <a:chExt cx="450" cy="512"/>
            </a:xfrm>
          </p:grpSpPr>
          <p:sp>
            <p:nvSpPr>
              <p:cNvPr id="379038" name="Rectangle 158"/>
              <p:cNvSpPr>
                <a:spLocks noChangeArrowheads="1"/>
              </p:cNvSpPr>
              <p:nvPr/>
            </p:nvSpPr>
            <p:spPr bwMode="auto">
              <a:xfrm>
                <a:off x="1356" y="3172"/>
                <a:ext cx="438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0,0005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39" name="Rectangle 159"/>
              <p:cNvSpPr>
                <a:spLocks noChangeArrowheads="1"/>
              </p:cNvSpPr>
              <p:nvPr/>
            </p:nvSpPr>
            <p:spPr bwMode="auto">
              <a:xfrm>
                <a:off x="1350" y="3166"/>
                <a:ext cx="450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40" name="Group 160"/>
            <p:cNvGrpSpPr>
              <a:grpSpLocks/>
            </p:cNvGrpSpPr>
            <p:nvPr/>
          </p:nvGrpSpPr>
          <p:grpSpPr bwMode="auto">
            <a:xfrm>
              <a:off x="1800" y="3166"/>
              <a:ext cx="531" cy="512"/>
              <a:chOff x="1800" y="3166"/>
              <a:chExt cx="531" cy="512"/>
            </a:xfrm>
          </p:grpSpPr>
          <p:sp>
            <p:nvSpPr>
              <p:cNvPr id="379041" name="Rectangle 161"/>
              <p:cNvSpPr>
                <a:spLocks noChangeArrowheads="1"/>
              </p:cNvSpPr>
              <p:nvPr/>
            </p:nvSpPr>
            <p:spPr bwMode="auto">
              <a:xfrm>
                <a:off x="1806" y="3172"/>
                <a:ext cx="519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200 000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42" name="Rectangle 162"/>
              <p:cNvSpPr>
                <a:spLocks noChangeArrowheads="1"/>
              </p:cNvSpPr>
              <p:nvPr/>
            </p:nvSpPr>
            <p:spPr bwMode="auto">
              <a:xfrm>
                <a:off x="1800" y="3166"/>
                <a:ext cx="531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43" name="Group 163"/>
            <p:cNvGrpSpPr>
              <a:grpSpLocks/>
            </p:cNvGrpSpPr>
            <p:nvPr/>
          </p:nvGrpSpPr>
          <p:grpSpPr bwMode="auto">
            <a:xfrm>
              <a:off x="2331" y="3166"/>
              <a:ext cx="450" cy="512"/>
              <a:chOff x="2331" y="3166"/>
              <a:chExt cx="450" cy="512"/>
            </a:xfrm>
          </p:grpSpPr>
          <p:sp>
            <p:nvSpPr>
              <p:cNvPr id="379044" name="Rectangle 164"/>
              <p:cNvSpPr>
                <a:spLocks noChangeArrowheads="1"/>
              </p:cNvSpPr>
              <p:nvPr/>
            </p:nvSpPr>
            <p:spPr bwMode="auto">
              <a:xfrm>
                <a:off x="2337" y="3172"/>
                <a:ext cx="438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99,9975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45" name="Rectangle 165"/>
              <p:cNvSpPr>
                <a:spLocks noChangeArrowheads="1"/>
              </p:cNvSpPr>
              <p:nvPr/>
            </p:nvSpPr>
            <p:spPr bwMode="auto">
              <a:xfrm>
                <a:off x="2331" y="3166"/>
                <a:ext cx="450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46" name="Group 166"/>
            <p:cNvGrpSpPr>
              <a:grpSpLocks/>
            </p:cNvGrpSpPr>
            <p:nvPr/>
          </p:nvGrpSpPr>
          <p:grpSpPr bwMode="auto">
            <a:xfrm>
              <a:off x="2781" y="3166"/>
              <a:ext cx="518" cy="512"/>
              <a:chOff x="2781" y="3166"/>
              <a:chExt cx="518" cy="512"/>
            </a:xfrm>
          </p:grpSpPr>
          <p:sp>
            <p:nvSpPr>
              <p:cNvPr id="379047" name="Rectangle 167"/>
              <p:cNvSpPr>
                <a:spLocks noChangeArrowheads="1"/>
              </p:cNvSpPr>
              <p:nvPr/>
            </p:nvSpPr>
            <p:spPr bwMode="auto">
              <a:xfrm>
                <a:off x="2787" y="3172"/>
                <a:ext cx="506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0,0025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48" name="Rectangle 168"/>
              <p:cNvSpPr>
                <a:spLocks noChangeArrowheads="1"/>
              </p:cNvSpPr>
              <p:nvPr/>
            </p:nvSpPr>
            <p:spPr bwMode="auto">
              <a:xfrm>
                <a:off x="2781" y="3166"/>
                <a:ext cx="518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49" name="Group 169"/>
            <p:cNvGrpSpPr>
              <a:grpSpLocks/>
            </p:cNvGrpSpPr>
            <p:nvPr/>
          </p:nvGrpSpPr>
          <p:grpSpPr bwMode="auto">
            <a:xfrm>
              <a:off x="3299" y="3166"/>
              <a:ext cx="478" cy="512"/>
              <a:chOff x="3299" y="3166"/>
              <a:chExt cx="478" cy="512"/>
            </a:xfrm>
          </p:grpSpPr>
          <p:sp>
            <p:nvSpPr>
              <p:cNvPr id="379050" name="Rectangle 170"/>
              <p:cNvSpPr>
                <a:spLocks noChangeArrowheads="1"/>
              </p:cNvSpPr>
              <p:nvPr/>
            </p:nvSpPr>
            <p:spPr bwMode="auto">
              <a:xfrm>
                <a:off x="3305" y="3172"/>
                <a:ext cx="466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b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40000</a:t>
                </a:r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51" name="Rectangle 171"/>
              <p:cNvSpPr>
                <a:spLocks noChangeArrowheads="1"/>
              </p:cNvSpPr>
              <p:nvPr/>
            </p:nvSpPr>
            <p:spPr bwMode="auto">
              <a:xfrm>
                <a:off x="3299" y="3166"/>
                <a:ext cx="478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52" name="Group 172"/>
            <p:cNvGrpSpPr>
              <a:grpSpLocks/>
            </p:cNvGrpSpPr>
            <p:nvPr/>
          </p:nvGrpSpPr>
          <p:grpSpPr bwMode="auto">
            <a:xfrm>
              <a:off x="450" y="3684"/>
              <a:ext cx="450" cy="512"/>
              <a:chOff x="450" y="3684"/>
              <a:chExt cx="450" cy="512"/>
            </a:xfrm>
          </p:grpSpPr>
          <p:sp>
            <p:nvSpPr>
              <p:cNvPr id="379053" name="Rectangle 173"/>
              <p:cNvSpPr>
                <a:spLocks noChangeArrowheads="1"/>
              </p:cNvSpPr>
              <p:nvPr/>
            </p:nvSpPr>
            <p:spPr bwMode="auto">
              <a:xfrm>
                <a:off x="456" y="3690"/>
                <a:ext cx="438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U 16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54" name="Rectangle 174"/>
              <p:cNvSpPr>
                <a:spLocks noChangeArrowheads="1"/>
              </p:cNvSpPr>
              <p:nvPr/>
            </p:nvSpPr>
            <p:spPr bwMode="auto">
              <a:xfrm>
                <a:off x="450" y="3684"/>
                <a:ext cx="450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55" name="Group 175"/>
            <p:cNvGrpSpPr>
              <a:grpSpLocks/>
            </p:cNvGrpSpPr>
            <p:nvPr/>
          </p:nvGrpSpPr>
          <p:grpSpPr bwMode="auto">
            <a:xfrm>
              <a:off x="900" y="3684"/>
              <a:ext cx="450" cy="512"/>
              <a:chOff x="900" y="3684"/>
              <a:chExt cx="450" cy="512"/>
            </a:xfrm>
          </p:grpSpPr>
          <p:sp>
            <p:nvSpPr>
              <p:cNvPr id="379056" name="Rectangle 176"/>
              <p:cNvSpPr>
                <a:spLocks noChangeArrowheads="1"/>
              </p:cNvSpPr>
              <p:nvPr/>
            </p:nvSpPr>
            <p:spPr bwMode="auto">
              <a:xfrm>
                <a:off x="906" y="3690"/>
                <a:ext cx="438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99,99995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57" name="Rectangle 177"/>
              <p:cNvSpPr>
                <a:spLocks noChangeArrowheads="1"/>
              </p:cNvSpPr>
              <p:nvPr/>
            </p:nvSpPr>
            <p:spPr bwMode="auto">
              <a:xfrm>
                <a:off x="900" y="3684"/>
                <a:ext cx="450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58" name="Group 178"/>
            <p:cNvGrpSpPr>
              <a:grpSpLocks/>
            </p:cNvGrpSpPr>
            <p:nvPr/>
          </p:nvGrpSpPr>
          <p:grpSpPr bwMode="auto">
            <a:xfrm>
              <a:off x="1350" y="3684"/>
              <a:ext cx="450" cy="512"/>
              <a:chOff x="1350" y="3684"/>
              <a:chExt cx="450" cy="512"/>
            </a:xfrm>
          </p:grpSpPr>
          <p:sp>
            <p:nvSpPr>
              <p:cNvPr id="379059" name="Rectangle 179"/>
              <p:cNvSpPr>
                <a:spLocks noChangeArrowheads="1"/>
              </p:cNvSpPr>
              <p:nvPr/>
            </p:nvSpPr>
            <p:spPr bwMode="auto">
              <a:xfrm>
                <a:off x="1356" y="3690"/>
                <a:ext cx="438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0,00005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60" name="Rectangle 180"/>
              <p:cNvSpPr>
                <a:spLocks noChangeArrowheads="1"/>
              </p:cNvSpPr>
              <p:nvPr/>
            </p:nvSpPr>
            <p:spPr bwMode="auto">
              <a:xfrm>
                <a:off x="1350" y="3684"/>
                <a:ext cx="450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61" name="Group 181"/>
            <p:cNvGrpSpPr>
              <a:grpSpLocks/>
            </p:cNvGrpSpPr>
            <p:nvPr/>
          </p:nvGrpSpPr>
          <p:grpSpPr bwMode="auto">
            <a:xfrm>
              <a:off x="1800" y="3684"/>
              <a:ext cx="531" cy="512"/>
              <a:chOff x="1800" y="3684"/>
              <a:chExt cx="531" cy="512"/>
            </a:xfrm>
          </p:grpSpPr>
          <p:sp>
            <p:nvSpPr>
              <p:cNvPr id="379062" name="Rectangle 182"/>
              <p:cNvSpPr>
                <a:spLocks noChangeArrowheads="1"/>
              </p:cNvSpPr>
              <p:nvPr/>
            </p:nvSpPr>
            <p:spPr bwMode="auto">
              <a:xfrm>
                <a:off x="1806" y="3690"/>
                <a:ext cx="519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2 000 000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63" name="Rectangle 183"/>
              <p:cNvSpPr>
                <a:spLocks noChangeArrowheads="1"/>
              </p:cNvSpPr>
              <p:nvPr/>
            </p:nvSpPr>
            <p:spPr bwMode="auto">
              <a:xfrm>
                <a:off x="1800" y="3684"/>
                <a:ext cx="531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64" name="Group 184"/>
            <p:cNvGrpSpPr>
              <a:grpSpLocks/>
            </p:cNvGrpSpPr>
            <p:nvPr/>
          </p:nvGrpSpPr>
          <p:grpSpPr bwMode="auto">
            <a:xfrm>
              <a:off x="2331" y="3684"/>
              <a:ext cx="450" cy="512"/>
              <a:chOff x="2331" y="3684"/>
              <a:chExt cx="450" cy="512"/>
            </a:xfrm>
          </p:grpSpPr>
          <p:sp>
            <p:nvSpPr>
              <p:cNvPr id="379065" name="Rectangle 185"/>
              <p:cNvSpPr>
                <a:spLocks noChangeArrowheads="1"/>
              </p:cNvSpPr>
              <p:nvPr/>
            </p:nvSpPr>
            <p:spPr bwMode="auto">
              <a:xfrm>
                <a:off x="2337" y="3690"/>
                <a:ext cx="438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99,99975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66" name="Rectangle 186"/>
              <p:cNvSpPr>
                <a:spLocks noChangeArrowheads="1"/>
              </p:cNvSpPr>
              <p:nvPr/>
            </p:nvSpPr>
            <p:spPr bwMode="auto">
              <a:xfrm>
                <a:off x="2331" y="3684"/>
                <a:ext cx="450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67" name="Group 187"/>
            <p:cNvGrpSpPr>
              <a:grpSpLocks/>
            </p:cNvGrpSpPr>
            <p:nvPr/>
          </p:nvGrpSpPr>
          <p:grpSpPr bwMode="auto">
            <a:xfrm>
              <a:off x="2781" y="3684"/>
              <a:ext cx="518" cy="512"/>
              <a:chOff x="2781" y="3684"/>
              <a:chExt cx="518" cy="512"/>
            </a:xfrm>
          </p:grpSpPr>
          <p:sp>
            <p:nvSpPr>
              <p:cNvPr id="379068" name="Rectangle 188"/>
              <p:cNvSpPr>
                <a:spLocks noChangeArrowheads="1"/>
              </p:cNvSpPr>
              <p:nvPr/>
            </p:nvSpPr>
            <p:spPr bwMode="auto">
              <a:xfrm>
                <a:off x="2787" y="3690"/>
                <a:ext cx="506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0,00025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69" name="Rectangle 189"/>
              <p:cNvSpPr>
                <a:spLocks noChangeArrowheads="1"/>
              </p:cNvSpPr>
              <p:nvPr/>
            </p:nvSpPr>
            <p:spPr bwMode="auto">
              <a:xfrm>
                <a:off x="2781" y="3684"/>
                <a:ext cx="518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70" name="Group 190"/>
            <p:cNvGrpSpPr>
              <a:grpSpLocks/>
            </p:cNvGrpSpPr>
            <p:nvPr/>
          </p:nvGrpSpPr>
          <p:grpSpPr bwMode="auto">
            <a:xfrm>
              <a:off x="3299" y="3684"/>
              <a:ext cx="478" cy="512"/>
              <a:chOff x="3299" y="3684"/>
              <a:chExt cx="478" cy="512"/>
            </a:xfrm>
          </p:grpSpPr>
          <p:sp>
            <p:nvSpPr>
              <p:cNvPr id="379071" name="Rectangle 191"/>
              <p:cNvSpPr>
                <a:spLocks noChangeArrowheads="1"/>
              </p:cNvSpPr>
              <p:nvPr/>
            </p:nvSpPr>
            <p:spPr bwMode="auto">
              <a:xfrm>
                <a:off x="3305" y="3690"/>
                <a:ext cx="466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b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400000</a:t>
                </a:r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72" name="Rectangle 192"/>
              <p:cNvSpPr>
                <a:spLocks noChangeArrowheads="1"/>
              </p:cNvSpPr>
              <p:nvPr/>
            </p:nvSpPr>
            <p:spPr bwMode="auto">
              <a:xfrm>
                <a:off x="3299" y="3684"/>
                <a:ext cx="478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73" name="Group 193"/>
            <p:cNvGrpSpPr>
              <a:grpSpLocks/>
            </p:cNvGrpSpPr>
            <p:nvPr/>
          </p:nvGrpSpPr>
          <p:grpSpPr bwMode="auto">
            <a:xfrm>
              <a:off x="450" y="4202"/>
              <a:ext cx="450" cy="512"/>
              <a:chOff x="450" y="4202"/>
              <a:chExt cx="450" cy="512"/>
            </a:xfrm>
          </p:grpSpPr>
          <p:sp>
            <p:nvSpPr>
              <p:cNvPr id="379074" name="Rectangle 194"/>
              <p:cNvSpPr>
                <a:spLocks noChangeArrowheads="1"/>
              </p:cNvSpPr>
              <p:nvPr/>
            </p:nvSpPr>
            <p:spPr bwMode="auto">
              <a:xfrm>
                <a:off x="456" y="4208"/>
                <a:ext cx="438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nl-NL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U 17</a:t>
                </a:r>
                <a:endParaRPr kumimoji="1" lang="en-US" altLang="fr-FR" sz="1200" b="1">
                  <a:latin typeface="Tahoma" panose="020B060403050404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75" name="Rectangle 195"/>
              <p:cNvSpPr>
                <a:spLocks noChangeArrowheads="1"/>
              </p:cNvSpPr>
              <p:nvPr/>
            </p:nvSpPr>
            <p:spPr bwMode="auto">
              <a:xfrm>
                <a:off x="450" y="4202"/>
                <a:ext cx="450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76" name="Group 196"/>
            <p:cNvGrpSpPr>
              <a:grpSpLocks/>
            </p:cNvGrpSpPr>
            <p:nvPr/>
          </p:nvGrpSpPr>
          <p:grpSpPr bwMode="auto">
            <a:xfrm>
              <a:off x="900" y="4202"/>
              <a:ext cx="450" cy="512"/>
              <a:chOff x="900" y="4202"/>
              <a:chExt cx="450" cy="512"/>
            </a:xfrm>
          </p:grpSpPr>
          <p:sp>
            <p:nvSpPr>
              <p:cNvPr id="379077" name="Rectangle 197"/>
              <p:cNvSpPr>
                <a:spLocks noChangeArrowheads="1"/>
              </p:cNvSpPr>
              <p:nvPr/>
            </p:nvSpPr>
            <p:spPr bwMode="auto">
              <a:xfrm>
                <a:off x="906" y="4208"/>
                <a:ext cx="438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99,999995</a:t>
                </a: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78" name="Rectangle 198"/>
              <p:cNvSpPr>
                <a:spLocks noChangeArrowheads="1"/>
              </p:cNvSpPr>
              <p:nvPr/>
            </p:nvSpPr>
            <p:spPr bwMode="auto">
              <a:xfrm>
                <a:off x="900" y="4202"/>
                <a:ext cx="450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79" name="Group 199"/>
            <p:cNvGrpSpPr>
              <a:grpSpLocks/>
            </p:cNvGrpSpPr>
            <p:nvPr/>
          </p:nvGrpSpPr>
          <p:grpSpPr bwMode="auto">
            <a:xfrm>
              <a:off x="1350" y="4202"/>
              <a:ext cx="450" cy="512"/>
              <a:chOff x="1350" y="4202"/>
              <a:chExt cx="450" cy="512"/>
            </a:xfrm>
          </p:grpSpPr>
          <p:sp>
            <p:nvSpPr>
              <p:cNvPr id="379080" name="Rectangle 200"/>
              <p:cNvSpPr>
                <a:spLocks noChangeArrowheads="1"/>
              </p:cNvSpPr>
              <p:nvPr/>
            </p:nvSpPr>
            <p:spPr bwMode="auto">
              <a:xfrm>
                <a:off x="1356" y="4208"/>
                <a:ext cx="438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0,000005</a:t>
                </a: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81" name="Rectangle 201"/>
              <p:cNvSpPr>
                <a:spLocks noChangeArrowheads="1"/>
              </p:cNvSpPr>
              <p:nvPr/>
            </p:nvSpPr>
            <p:spPr bwMode="auto">
              <a:xfrm>
                <a:off x="1350" y="4202"/>
                <a:ext cx="450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82" name="Group 202"/>
            <p:cNvGrpSpPr>
              <a:grpSpLocks/>
            </p:cNvGrpSpPr>
            <p:nvPr/>
          </p:nvGrpSpPr>
          <p:grpSpPr bwMode="auto">
            <a:xfrm>
              <a:off x="1800" y="4202"/>
              <a:ext cx="531" cy="512"/>
              <a:chOff x="1800" y="4202"/>
              <a:chExt cx="531" cy="512"/>
            </a:xfrm>
          </p:grpSpPr>
          <p:sp>
            <p:nvSpPr>
              <p:cNvPr id="379083" name="Rectangle 203"/>
              <p:cNvSpPr>
                <a:spLocks noChangeArrowheads="1"/>
              </p:cNvSpPr>
              <p:nvPr/>
            </p:nvSpPr>
            <p:spPr bwMode="auto">
              <a:xfrm>
                <a:off x="1806" y="4208"/>
                <a:ext cx="519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20 000 000</a:t>
                </a: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84" name="Rectangle 204"/>
              <p:cNvSpPr>
                <a:spLocks noChangeArrowheads="1"/>
              </p:cNvSpPr>
              <p:nvPr/>
            </p:nvSpPr>
            <p:spPr bwMode="auto">
              <a:xfrm>
                <a:off x="1800" y="4202"/>
                <a:ext cx="531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85" name="Group 205"/>
            <p:cNvGrpSpPr>
              <a:grpSpLocks/>
            </p:cNvGrpSpPr>
            <p:nvPr/>
          </p:nvGrpSpPr>
          <p:grpSpPr bwMode="auto">
            <a:xfrm>
              <a:off x="2331" y="4202"/>
              <a:ext cx="450" cy="512"/>
              <a:chOff x="2331" y="4202"/>
              <a:chExt cx="450" cy="512"/>
            </a:xfrm>
          </p:grpSpPr>
          <p:sp>
            <p:nvSpPr>
              <p:cNvPr id="379086" name="Rectangle 206"/>
              <p:cNvSpPr>
                <a:spLocks noChangeArrowheads="1"/>
              </p:cNvSpPr>
              <p:nvPr/>
            </p:nvSpPr>
            <p:spPr bwMode="auto">
              <a:xfrm>
                <a:off x="2337" y="4208"/>
                <a:ext cx="438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99,9999</a:t>
                </a: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87" name="Rectangle 207"/>
              <p:cNvSpPr>
                <a:spLocks noChangeArrowheads="1"/>
              </p:cNvSpPr>
              <p:nvPr/>
            </p:nvSpPr>
            <p:spPr bwMode="auto">
              <a:xfrm>
                <a:off x="2331" y="4202"/>
                <a:ext cx="450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88" name="Group 208"/>
            <p:cNvGrpSpPr>
              <a:grpSpLocks/>
            </p:cNvGrpSpPr>
            <p:nvPr/>
          </p:nvGrpSpPr>
          <p:grpSpPr bwMode="auto">
            <a:xfrm>
              <a:off x="2781" y="4202"/>
              <a:ext cx="518" cy="512"/>
              <a:chOff x="2781" y="4202"/>
              <a:chExt cx="518" cy="512"/>
            </a:xfrm>
          </p:grpSpPr>
          <p:sp>
            <p:nvSpPr>
              <p:cNvPr id="379089" name="Rectangle 209"/>
              <p:cNvSpPr>
                <a:spLocks noChangeArrowheads="1"/>
              </p:cNvSpPr>
              <p:nvPr/>
            </p:nvSpPr>
            <p:spPr bwMode="auto">
              <a:xfrm>
                <a:off x="2787" y="4208"/>
                <a:ext cx="506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 algn="ctr"/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0,0001</a:t>
                </a:r>
              </a:p>
              <a:p>
                <a:pPr algn="ctr" eaLnBrk="0" hangingPunct="0"/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90" name="Rectangle 210"/>
              <p:cNvSpPr>
                <a:spLocks noChangeArrowheads="1"/>
              </p:cNvSpPr>
              <p:nvPr/>
            </p:nvSpPr>
            <p:spPr bwMode="auto">
              <a:xfrm>
                <a:off x="2781" y="4202"/>
                <a:ext cx="518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  <p:grpSp>
          <p:nvGrpSpPr>
            <p:cNvPr id="379091" name="Group 211"/>
            <p:cNvGrpSpPr>
              <a:grpSpLocks/>
            </p:cNvGrpSpPr>
            <p:nvPr/>
          </p:nvGrpSpPr>
          <p:grpSpPr bwMode="auto">
            <a:xfrm>
              <a:off x="3299" y="4202"/>
              <a:ext cx="478" cy="512"/>
              <a:chOff x="3299" y="4202"/>
              <a:chExt cx="478" cy="512"/>
            </a:xfrm>
          </p:grpSpPr>
          <p:sp>
            <p:nvSpPr>
              <p:cNvPr id="379092" name="Rectangle 212"/>
              <p:cNvSpPr>
                <a:spLocks noChangeArrowheads="1"/>
              </p:cNvSpPr>
              <p:nvPr/>
            </p:nvSpPr>
            <p:spPr bwMode="auto">
              <a:xfrm>
                <a:off x="3305" y="4208"/>
                <a:ext cx="466" cy="5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b"/>
              <a:lstStyle/>
              <a:p>
                <a:pPr algn="ctr"/>
                <a:r>
                  <a:rPr kumimoji="1" lang="en-US" altLang="fr-FR" sz="1200" b="1">
                    <a:latin typeface="Tahoma" panose="020B060403050404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1000000</a:t>
                </a:r>
                <a:endParaRPr kumimoji="1" lang="en-US" altLang="fr-FR" sz="1200" b="1">
                  <a:latin typeface="Tahoma" panose="020B0604030504040204" pitchFamily="34" charset="0"/>
                </a:endParaRPr>
              </a:p>
            </p:txBody>
          </p:sp>
          <p:sp>
            <p:nvSpPr>
              <p:cNvPr id="379093" name="Rectangle 213"/>
              <p:cNvSpPr>
                <a:spLocks noChangeArrowheads="1"/>
              </p:cNvSpPr>
              <p:nvPr/>
            </p:nvSpPr>
            <p:spPr bwMode="auto">
              <a:xfrm>
                <a:off x="3299" y="4202"/>
                <a:ext cx="478" cy="512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fr-FR"/>
              </a:p>
            </p:txBody>
          </p:sp>
        </p:grpSp>
      </p:grpSp>
      <p:sp>
        <p:nvSpPr>
          <p:cNvPr id="379094" name="Rectangle 214"/>
          <p:cNvSpPr>
            <a:spLocks noChangeArrowheads="1"/>
          </p:cNvSpPr>
          <p:nvPr/>
        </p:nvSpPr>
        <p:spPr bwMode="auto">
          <a:xfrm>
            <a:off x="1524000" y="6881813"/>
            <a:ext cx="9144000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>
              <a:tabLst>
                <a:tab pos="5964238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tabLst>
                <a:tab pos="5964238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tabLst>
                <a:tab pos="5964238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tabLst>
                <a:tab pos="5964238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tabLst>
                <a:tab pos="5964238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964238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964238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964238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964238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/>
            <a:r>
              <a:rPr lang="en-US" altLang="fr-FR" sz="8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</a:t>
            </a:r>
            <a:endParaRPr lang="en-US" altLang="fr-FR" sz="12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0" hangingPunct="0"/>
            <a:endParaRPr lang="en-US" altLang="fr-FR"/>
          </a:p>
        </p:txBody>
      </p:sp>
      <p:sp>
        <p:nvSpPr>
          <p:cNvPr id="379095" name="Rectangle 215"/>
          <p:cNvSpPr>
            <a:spLocks noGrp="1" noChangeArrowheads="1"/>
          </p:cNvSpPr>
          <p:nvPr>
            <p:ph type="title"/>
          </p:nvPr>
        </p:nvSpPr>
        <p:spPr>
          <a:xfrm>
            <a:off x="1752600" y="228601"/>
            <a:ext cx="8915400" cy="530225"/>
          </a:xfrm>
          <a:noFill/>
          <a:ln/>
        </p:spPr>
        <p:txBody>
          <a:bodyPr>
            <a:normAutofit fontScale="90000"/>
          </a:bodyPr>
          <a:lstStyle/>
          <a:p>
            <a:r>
              <a:rPr lang="fr-FR" altLang="fr-FR" sz="4000" b="1"/>
              <a:t>7 – La filtration à haute efficacité </a:t>
            </a:r>
          </a:p>
        </p:txBody>
      </p:sp>
    </p:spTree>
    <p:extLst>
      <p:ext uri="{BB962C8B-B14F-4D97-AF65-F5344CB8AC3E}">
        <p14:creationId xmlns:p14="http://schemas.microsoft.com/office/powerpoint/2010/main" xmlns="" val="2434295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D31C8-4144-4149-86F5-9316E5763278}" type="datetime1">
              <a:rPr lang="fr-FR" altLang="fr-FR"/>
              <a:pPr/>
              <a:t>13/01/2026</a:t>
            </a:fld>
            <a:endParaRPr lang="fr-FR" altLang="fr-FR"/>
          </a:p>
        </p:txBody>
      </p:sp>
      <p:sp>
        <p:nvSpPr>
          <p:cNvPr id="4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C7CDA-CCEB-409D-BC3F-FB9C204C6CBC}" type="slidenum">
              <a:rPr lang="fr-FR" altLang="fr-FR"/>
              <a:pPr/>
              <a:t>6</a:t>
            </a:fld>
            <a:endParaRPr lang="fr-FR" altLang="fr-FR"/>
          </a:p>
        </p:txBody>
      </p:sp>
      <p:sp>
        <p:nvSpPr>
          <p:cNvPr id="401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228601"/>
            <a:ext cx="8915400" cy="530225"/>
          </a:xfrm>
          <a:noFill/>
          <a:ln/>
        </p:spPr>
        <p:txBody>
          <a:bodyPr>
            <a:normAutofit fontScale="90000"/>
          </a:bodyPr>
          <a:lstStyle/>
          <a:p>
            <a:r>
              <a:rPr lang="fr-FR" altLang="fr-FR" sz="4000" b="1"/>
              <a:t>7 – La filtration à haute efficacité </a:t>
            </a:r>
          </a:p>
        </p:txBody>
      </p:sp>
      <p:sp>
        <p:nvSpPr>
          <p:cNvPr id="401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3600" y="2209800"/>
            <a:ext cx="8534400" cy="3886200"/>
          </a:xfrm>
          <a:noFill/>
          <a:ln/>
        </p:spPr>
        <p:txBody>
          <a:bodyPr vert="horz" lIns="92075" tIns="46038" rIns="92075" bIns="46038" rtlCol="0">
            <a:normAutofit/>
          </a:bodyPr>
          <a:lstStyle/>
          <a:p>
            <a:endParaRPr lang="fr-FR" altLang="fr-FR"/>
          </a:p>
          <a:p>
            <a:endParaRPr lang="fr-FR" altLang="fr-FR"/>
          </a:p>
        </p:txBody>
      </p:sp>
      <p:sp>
        <p:nvSpPr>
          <p:cNvPr id="401412" name="Rectangle 4"/>
          <p:cNvSpPr>
            <a:spLocks noChangeArrowheads="1"/>
          </p:cNvSpPr>
          <p:nvPr/>
        </p:nvSpPr>
        <p:spPr bwMode="auto">
          <a:xfrm>
            <a:off x="4319588" y="2405063"/>
            <a:ext cx="91440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endParaRPr lang="fr-FR"/>
          </a:p>
        </p:txBody>
      </p:sp>
      <p:sp>
        <p:nvSpPr>
          <p:cNvPr id="401413" name="Rectangle 5"/>
          <p:cNvSpPr>
            <a:spLocks noChangeArrowheads="1"/>
          </p:cNvSpPr>
          <p:nvPr/>
        </p:nvSpPr>
        <p:spPr bwMode="auto">
          <a:xfrm>
            <a:off x="3595688" y="1938338"/>
            <a:ext cx="91440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endParaRPr lang="fr-FR"/>
          </a:p>
        </p:txBody>
      </p:sp>
      <p:grpSp>
        <p:nvGrpSpPr>
          <p:cNvPr id="401600" name="Group 192"/>
          <p:cNvGrpSpPr>
            <a:grpSpLocks/>
          </p:cNvGrpSpPr>
          <p:nvPr/>
        </p:nvGrpSpPr>
        <p:grpSpPr bwMode="auto">
          <a:xfrm>
            <a:off x="1736726" y="1219200"/>
            <a:ext cx="7864475" cy="4038600"/>
            <a:chOff x="134" y="864"/>
            <a:chExt cx="4954" cy="2544"/>
          </a:xfrm>
        </p:grpSpPr>
        <p:sp>
          <p:nvSpPr>
            <p:cNvPr id="401601" name="Rectangle 193"/>
            <p:cNvSpPr>
              <a:spLocks noChangeArrowheads="1"/>
            </p:cNvSpPr>
            <p:nvPr/>
          </p:nvSpPr>
          <p:spPr bwMode="auto">
            <a:xfrm>
              <a:off x="3840" y="960"/>
              <a:ext cx="1248" cy="235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fr-FR" altLang="fr-FR"/>
                <a:t>Zone traitée</a:t>
              </a:r>
            </a:p>
          </p:txBody>
        </p:sp>
        <p:sp>
          <p:nvSpPr>
            <p:cNvPr id="401602" name="Rectangle 194"/>
            <p:cNvSpPr>
              <a:spLocks noChangeArrowheads="1"/>
            </p:cNvSpPr>
            <p:nvPr/>
          </p:nvSpPr>
          <p:spPr bwMode="auto">
            <a:xfrm>
              <a:off x="1488" y="2592"/>
              <a:ext cx="816" cy="43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fr-FR" altLang="fr-FR" sz="1400" b="1">
                  <a:solidFill>
                    <a:schemeClr val="bg2"/>
                  </a:solidFill>
                </a:rPr>
                <a:t>Centrale de </a:t>
              </a:r>
            </a:p>
            <a:p>
              <a:pPr algn="ctr" eaLnBrk="0" hangingPunct="0"/>
              <a:r>
                <a:rPr lang="fr-FR" altLang="fr-FR" sz="1400" b="1">
                  <a:solidFill>
                    <a:schemeClr val="bg2"/>
                  </a:solidFill>
                </a:rPr>
                <a:t>Traitement d ’Air</a:t>
              </a:r>
            </a:p>
          </p:txBody>
        </p:sp>
        <p:sp>
          <p:nvSpPr>
            <p:cNvPr id="401603" name="Rectangle 195"/>
            <p:cNvSpPr>
              <a:spLocks noChangeArrowheads="1"/>
            </p:cNvSpPr>
            <p:nvPr/>
          </p:nvSpPr>
          <p:spPr bwMode="auto">
            <a:xfrm>
              <a:off x="1776" y="1056"/>
              <a:ext cx="528" cy="384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fr-FR" altLang="fr-FR" sz="1400" b="1">
                  <a:solidFill>
                    <a:schemeClr val="bg2"/>
                  </a:solidFill>
                </a:rPr>
                <a:t>Extracteur</a:t>
              </a:r>
            </a:p>
          </p:txBody>
        </p:sp>
        <p:sp>
          <p:nvSpPr>
            <p:cNvPr id="401604" name="AutoShape 196"/>
            <p:cNvSpPr>
              <a:spLocks noChangeArrowheads="1"/>
            </p:cNvSpPr>
            <p:nvPr/>
          </p:nvSpPr>
          <p:spPr bwMode="auto">
            <a:xfrm>
              <a:off x="3024" y="2688"/>
              <a:ext cx="240" cy="14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01605" name="AutoShape 197"/>
            <p:cNvSpPr>
              <a:spLocks noChangeArrowheads="1"/>
            </p:cNvSpPr>
            <p:nvPr/>
          </p:nvSpPr>
          <p:spPr bwMode="auto">
            <a:xfrm rot="10771071">
              <a:off x="2976" y="1152"/>
              <a:ext cx="240" cy="14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grpSp>
          <p:nvGrpSpPr>
            <p:cNvPr id="401606" name="Group 198"/>
            <p:cNvGrpSpPr>
              <a:grpSpLocks/>
            </p:cNvGrpSpPr>
            <p:nvPr/>
          </p:nvGrpSpPr>
          <p:grpSpPr bwMode="auto">
            <a:xfrm>
              <a:off x="816" y="1152"/>
              <a:ext cx="3024" cy="1776"/>
              <a:chOff x="288" y="1152"/>
              <a:chExt cx="3024" cy="1776"/>
            </a:xfrm>
          </p:grpSpPr>
          <p:sp>
            <p:nvSpPr>
              <p:cNvPr id="401607" name="Line 199"/>
              <p:cNvSpPr>
                <a:spLocks noChangeShapeType="1"/>
              </p:cNvSpPr>
              <p:nvPr/>
            </p:nvSpPr>
            <p:spPr bwMode="auto">
              <a:xfrm>
                <a:off x="1776" y="2688"/>
                <a:ext cx="15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01608" name="Line 200"/>
              <p:cNvSpPr>
                <a:spLocks noChangeShapeType="1"/>
              </p:cNvSpPr>
              <p:nvPr/>
            </p:nvSpPr>
            <p:spPr bwMode="auto">
              <a:xfrm flipH="1">
                <a:off x="768" y="2736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01609" name="Line 201"/>
              <p:cNvSpPr>
                <a:spLocks noChangeShapeType="1"/>
              </p:cNvSpPr>
              <p:nvPr/>
            </p:nvSpPr>
            <p:spPr bwMode="auto">
              <a:xfrm>
                <a:off x="1776" y="1152"/>
                <a:ext cx="15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01610" name="Line 202"/>
              <p:cNvSpPr>
                <a:spLocks noChangeShapeType="1"/>
              </p:cNvSpPr>
              <p:nvPr/>
            </p:nvSpPr>
            <p:spPr bwMode="auto">
              <a:xfrm flipH="1">
                <a:off x="288" y="1152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01611" name="Line 203"/>
              <p:cNvSpPr>
                <a:spLocks noChangeShapeType="1"/>
              </p:cNvSpPr>
              <p:nvPr/>
            </p:nvSpPr>
            <p:spPr bwMode="auto">
              <a:xfrm>
                <a:off x="1776" y="1344"/>
                <a:ext cx="15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01612" name="Line 204"/>
              <p:cNvSpPr>
                <a:spLocks noChangeShapeType="1"/>
              </p:cNvSpPr>
              <p:nvPr/>
            </p:nvSpPr>
            <p:spPr bwMode="auto">
              <a:xfrm>
                <a:off x="1776" y="2880"/>
                <a:ext cx="15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01613" name="Line 205"/>
              <p:cNvSpPr>
                <a:spLocks noChangeShapeType="1"/>
              </p:cNvSpPr>
              <p:nvPr/>
            </p:nvSpPr>
            <p:spPr bwMode="auto">
              <a:xfrm flipH="1">
                <a:off x="768" y="1344"/>
                <a:ext cx="48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01614" name="Line 206"/>
              <p:cNvSpPr>
                <a:spLocks noChangeShapeType="1"/>
              </p:cNvSpPr>
              <p:nvPr/>
            </p:nvSpPr>
            <p:spPr bwMode="auto">
              <a:xfrm flipH="1">
                <a:off x="288" y="2928"/>
                <a:ext cx="6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01615" name="Line 207"/>
              <p:cNvSpPr>
                <a:spLocks noChangeShapeType="1"/>
              </p:cNvSpPr>
              <p:nvPr/>
            </p:nvSpPr>
            <p:spPr bwMode="auto">
              <a:xfrm>
                <a:off x="768" y="1344"/>
                <a:ext cx="0" cy="13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01616" name="Line 208"/>
              <p:cNvSpPr>
                <a:spLocks noChangeShapeType="1"/>
              </p:cNvSpPr>
              <p:nvPr/>
            </p:nvSpPr>
            <p:spPr bwMode="auto">
              <a:xfrm>
                <a:off x="576" y="1344"/>
                <a:ext cx="0" cy="13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01617" name="Line 209"/>
              <p:cNvSpPr>
                <a:spLocks noChangeShapeType="1"/>
              </p:cNvSpPr>
              <p:nvPr/>
            </p:nvSpPr>
            <p:spPr bwMode="auto">
              <a:xfrm flipH="1">
                <a:off x="336" y="1344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01618" name="Line 210"/>
              <p:cNvSpPr>
                <a:spLocks noChangeShapeType="1"/>
              </p:cNvSpPr>
              <p:nvPr/>
            </p:nvSpPr>
            <p:spPr bwMode="auto">
              <a:xfrm flipH="1">
                <a:off x="336" y="2736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sp>
          <p:nvSpPr>
            <p:cNvPr id="401619" name="AutoShape 211"/>
            <p:cNvSpPr>
              <a:spLocks noChangeArrowheads="1"/>
            </p:cNvSpPr>
            <p:nvPr/>
          </p:nvSpPr>
          <p:spPr bwMode="auto">
            <a:xfrm rot="10771071">
              <a:off x="720" y="1200"/>
              <a:ext cx="240" cy="14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01620" name="AutoShape 212"/>
            <p:cNvSpPr>
              <a:spLocks noChangeArrowheads="1"/>
            </p:cNvSpPr>
            <p:nvPr/>
          </p:nvSpPr>
          <p:spPr bwMode="auto">
            <a:xfrm>
              <a:off x="720" y="2736"/>
              <a:ext cx="240" cy="14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01621" name="AutoShape 213"/>
            <p:cNvSpPr>
              <a:spLocks noChangeArrowheads="1"/>
            </p:cNvSpPr>
            <p:nvPr/>
          </p:nvSpPr>
          <p:spPr bwMode="auto">
            <a:xfrm rot="5371071">
              <a:off x="1056" y="1968"/>
              <a:ext cx="240" cy="14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01622" name="Line 214"/>
            <p:cNvSpPr>
              <a:spLocks noChangeShapeType="1"/>
            </p:cNvSpPr>
            <p:nvPr/>
          </p:nvSpPr>
          <p:spPr bwMode="auto">
            <a:xfrm>
              <a:off x="816" y="864"/>
              <a:ext cx="0" cy="2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01623" name="AutoShape 215"/>
            <p:cNvSpPr>
              <a:spLocks noChangeArrowheads="1"/>
            </p:cNvSpPr>
            <p:nvPr/>
          </p:nvSpPr>
          <p:spPr bwMode="auto">
            <a:xfrm>
              <a:off x="3840" y="2736"/>
              <a:ext cx="240" cy="14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01624" name="AutoShape 216"/>
            <p:cNvSpPr>
              <a:spLocks noChangeArrowheads="1"/>
            </p:cNvSpPr>
            <p:nvPr/>
          </p:nvSpPr>
          <p:spPr bwMode="auto">
            <a:xfrm rot="10771071">
              <a:off x="3840" y="1152"/>
              <a:ext cx="240" cy="14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pPr algn="ctr" eaLnBrk="0" hangingPunct="0"/>
              <a:endParaRPr lang="fr-FR" altLang="fr-FR">
                <a:solidFill>
                  <a:schemeClr val="accent2"/>
                </a:solidFill>
              </a:endParaRPr>
            </a:p>
          </p:txBody>
        </p:sp>
        <p:sp>
          <p:nvSpPr>
            <p:cNvPr id="401625" name="Text Box 217"/>
            <p:cNvSpPr txBox="1">
              <a:spLocks noChangeArrowheads="1"/>
            </p:cNvSpPr>
            <p:nvPr/>
          </p:nvSpPr>
          <p:spPr bwMode="auto">
            <a:xfrm>
              <a:off x="134" y="1735"/>
              <a:ext cx="544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altLang="fr-FR" sz="1400" b="1" u="sng">
                  <a:solidFill>
                    <a:schemeClr val="bg2"/>
                  </a:solidFill>
                </a:rPr>
                <a:t>Extérieur</a:t>
              </a:r>
            </a:p>
          </p:txBody>
        </p:sp>
      </p:grpSp>
      <p:grpSp>
        <p:nvGrpSpPr>
          <p:cNvPr id="401626" name="Group 218"/>
          <p:cNvGrpSpPr>
            <a:grpSpLocks/>
          </p:cNvGrpSpPr>
          <p:nvPr/>
        </p:nvGrpSpPr>
        <p:grpSpPr bwMode="auto">
          <a:xfrm>
            <a:off x="3733800" y="1600200"/>
            <a:ext cx="3886200" cy="3048000"/>
            <a:chOff x="1392" y="1104"/>
            <a:chExt cx="2448" cy="1920"/>
          </a:xfrm>
        </p:grpSpPr>
        <p:sp>
          <p:nvSpPr>
            <p:cNvPr id="401627" name="Rectangle 219"/>
            <p:cNvSpPr>
              <a:spLocks noChangeArrowheads="1"/>
            </p:cNvSpPr>
            <p:nvPr/>
          </p:nvSpPr>
          <p:spPr bwMode="auto">
            <a:xfrm>
              <a:off x="3744" y="2592"/>
              <a:ext cx="96" cy="384"/>
            </a:xfrm>
            <a:prstGeom prst="rect">
              <a:avLst/>
            </a:prstGeom>
            <a:solidFill>
              <a:srgbClr val="99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01628" name="Rectangle 220"/>
            <p:cNvSpPr>
              <a:spLocks noChangeArrowheads="1"/>
            </p:cNvSpPr>
            <p:nvPr/>
          </p:nvSpPr>
          <p:spPr bwMode="auto">
            <a:xfrm>
              <a:off x="2304" y="2592"/>
              <a:ext cx="96" cy="432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01629" name="Rectangle 221"/>
            <p:cNvSpPr>
              <a:spLocks noChangeArrowheads="1"/>
            </p:cNvSpPr>
            <p:nvPr/>
          </p:nvSpPr>
          <p:spPr bwMode="auto">
            <a:xfrm>
              <a:off x="1392" y="2592"/>
              <a:ext cx="96" cy="432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01630" name="Rectangle 222"/>
            <p:cNvSpPr>
              <a:spLocks noChangeArrowheads="1"/>
            </p:cNvSpPr>
            <p:nvPr/>
          </p:nvSpPr>
          <p:spPr bwMode="auto">
            <a:xfrm>
              <a:off x="3792" y="1104"/>
              <a:ext cx="48" cy="288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401631" name="AutoShape 223"/>
          <p:cNvSpPr>
            <a:spLocks noChangeArrowheads="1"/>
          </p:cNvSpPr>
          <p:nvPr/>
        </p:nvSpPr>
        <p:spPr bwMode="auto">
          <a:xfrm>
            <a:off x="1524000" y="5486400"/>
            <a:ext cx="1447800" cy="762000"/>
          </a:xfrm>
          <a:prstGeom prst="wedgeEllipseCallout">
            <a:avLst>
              <a:gd name="adj1" fmla="val 109102"/>
              <a:gd name="adj2" fmla="val -20645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r-FR" altLang="fr-FR" sz="1000" b="1">
                <a:solidFill>
                  <a:schemeClr val="bg2"/>
                </a:solidFill>
              </a:rPr>
              <a:t>Préfiltre</a:t>
            </a:r>
          </a:p>
          <a:p>
            <a:pPr algn="ctr" eaLnBrk="0" hangingPunct="0"/>
            <a:r>
              <a:rPr lang="fr-FR" altLang="fr-FR" sz="1000" b="1">
                <a:solidFill>
                  <a:schemeClr val="bg2"/>
                </a:solidFill>
              </a:rPr>
              <a:t>Moyenne efficacité</a:t>
            </a:r>
          </a:p>
          <a:p>
            <a:pPr algn="ctr" eaLnBrk="0" hangingPunct="0"/>
            <a:r>
              <a:rPr lang="fr-FR" altLang="fr-FR" sz="1000" b="1">
                <a:solidFill>
                  <a:schemeClr val="bg2"/>
                </a:solidFill>
              </a:rPr>
              <a:t>G1 à G4</a:t>
            </a:r>
          </a:p>
        </p:txBody>
      </p:sp>
      <p:sp>
        <p:nvSpPr>
          <p:cNvPr id="401632" name="AutoShape 224"/>
          <p:cNvSpPr>
            <a:spLocks noChangeArrowheads="1"/>
          </p:cNvSpPr>
          <p:nvPr/>
        </p:nvSpPr>
        <p:spPr bwMode="auto">
          <a:xfrm>
            <a:off x="5410200" y="5715000"/>
            <a:ext cx="1295400" cy="685800"/>
          </a:xfrm>
          <a:prstGeom prst="wedgeEllipseCallout">
            <a:avLst>
              <a:gd name="adj1" fmla="val -101838"/>
              <a:gd name="adj2" fmla="val -21018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r-FR" altLang="fr-FR" sz="1000" b="1">
                <a:solidFill>
                  <a:schemeClr val="bg2"/>
                </a:solidFill>
              </a:rPr>
              <a:t>filtre</a:t>
            </a:r>
          </a:p>
          <a:p>
            <a:pPr algn="ctr" eaLnBrk="0" hangingPunct="0"/>
            <a:r>
              <a:rPr lang="fr-FR" altLang="fr-FR" sz="1000" b="1">
                <a:solidFill>
                  <a:schemeClr val="bg2"/>
                </a:solidFill>
              </a:rPr>
              <a:t>Haute efficacité</a:t>
            </a:r>
          </a:p>
          <a:p>
            <a:pPr algn="ctr" eaLnBrk="0" hangingPunct="0"/>
            <a:r>
              <a:rPr lang="fr-FR" altLang="fr-FR" sz="1000" b="1">
                <a:solidFill>
                  <a:schemeClr val="bg2"/>
                </a:solidFill>
              </a:rPr>
              <a:t>F5 à F9</a:t>
            </a:r>
          </a:p>
        </p:txBody>
      </p:sp>
      <p:sp>
        <p:nvSpPr>
          <p:cNvPr id="401633" name="AutoShape 225"/>
          <p:cNvSpPr>
            <a:spLocks noChangeArrowheads="1"/>
          </p:cNvSpPr>
          <p:nvPr/>
        </p:nvSpPr>
        <p:spPr bwMode="auto">
          <a:xfrm>
            <a:off x="8458200" y="4572000"/>
            <a:ext cx="1447800" cy="685800"/>
          </a:xfrm>
          <a:prstGeom prst="wedgeEllipseCallout">
            <a:avLst>
              <a:gd name="adj1" fmla="val -114037"/>
              <a:gd name="adj2" fmla="val -7361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r-FR" altLang="fr-FR" sz="1000" b="1">
                <a:solidFill>
                  <a:schemeClr val="bg2"/>
                </a:solidFill>
              </a:rPr>
              <a:t>Filtration terminale</a:t>
            </a:r>
          </a:p>
          <a:p>
            <a:pPr algn="ctr" eaLnBrk="0" hangingPunct="0"/>
            <a:r>
              <a:rPr lang="fr-FR" altLang="fr-FR" sz="1000" b="1">
                <a:solidFill>
                  <a:schemeClr val="bg2"/>
                </a:solidFill>
              </a:rPr>
              <a:t>Très Haute efficacité</a:t>
            </a:r>
          </a:p>
          <a:p>
            <a:pPr algn="ctr" eaLnBrk="0" hangingPunct="0"/>
            <a:r>
              <a:rPr lang="fr-FR" altLang="fr-FR" sz="1000" b="1">
                <a:solidFill>
                  <a:schemeClr val="bg2"/>
                </a:solidFill>
              </a:rPr>
              <a:t>H10 à H14</a:t>
            </a:r>
          </a:p>
        </p:txBody>
      </p:sp>
      <p:sp>
        <p:nvSpPr>
          <p:cNvPr id="401634" name="AutoShape 226"/>
          <p:cNvSpPr>
            <a:spLocks noChangeArrowheads="1"/>
          </p:cNvSpPr>
          <p:nvPr/>
        </p:nvSpPr>
        <p:spPr bwMode="auto">
          <a:xfrm>
            <a:off x="8686800" y="914400"/>
            <a:ext cx="1219200" cy="685800"/>
          </a:xfrm>
          <a:prstGeom prst="wedgeEllipseCallout">
            <a:avLst>
              <a:gd name="adj1" fmla="val -140495"/>
              <a:gd name="adj2" fmla="val 6203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fr-FR" altLang="fr-FR" sz="1400" b="1">
              <a:solidFill>
                <a:schemeClr val="bg2"/>
              </a:solidFill>
            </a:endParaRPr>
          </a:p>
          <a:p>
            <a:pPr algn="ctr" eaLnBrk="0" hangingPunct="0"/>
            <a:r>
              <a:rPr lang="fr-FR" altLang="fr-FR" sz="1400" b="1">
                <a:solidFill>
                  <a:schemeClr val="bg2"/>
                </a:solidFill>
              </a:rPr>
              <a:t>filtre</a:t>
            </a:r>
          </a:p>
          <a:p>
            <a:pPr algn="ctr" eaLnBrk="0" hangingPunct="0"/>
            <a:r>
              <a:rPr lang="fr-FR" altLang="fr-FR" sz="1400" b="1">
                <a:solidFill>
                  <a:schemeClr val="bg2"/>
                </a:solidFill>
              </a:rPr>
              <a:t>Haute efficacité</a:t>
            </a:r>
          </a:p>
          <a:p>
            <a:pPr algn="ctr" eaLnBrk="0" hangingPunct="0"/>
            <a:r>
              <a:rPr lang="fr-FR" altLang="fr-FR" sz="1400" b="1">
                <a:solidFill>
                  <a:schemeClr val="bg2"/>
                </a:solidFill>
              </a:rPr>
              <a:t>F5 à F9</a:t>
            </a:r>
          </a:p>
          <a:p>
            <a:pPr algn="ctr" eaLnBrk="0" hangingPunct="0"/>
            <a:endParaRPr lang="fr-FR" altLang="fr-FR" sz="1400" b="1">
              <a:solidFill>
                <a:schemeClr val="bg2"/>
              </a:solidFill>
            </a:endParaRPr>
          </a:p>
        </p:txBody>
      </p:sp>
      <p:graphicFrame>
        <p:nvGraphicFramePr>
          <p:cNvPr id="401635" name="Object 227"/>
          <p:cNvGraphicFramePr>
            <a:graphicFrameLocks noChangeAspect="1"/>
          </p:cNvGraphicFramePr>
          <p:nvPr/>
        </p:nvGraphicFramePr>
        <p:xfrm>
          <a:off x="5867400" y="4495800"/>
          <a:ext cx="1314450" cy="1119188"/>
        </p:xfrm>
        <a:graphic>
          <a:graphicData uri="http://schemas.openxmlformats.org/presentationml/2006/ole">
            <p:oleObj spid="_x0000_s1029" name="Photo Editor Photo" r:id="rId4" imgW="5982535" imgH="5095238" progId="">
              <p:embed/>
            </p:oleObj>
          </a:graphicData>
        </a:graphic>
      </p:graphicFrame>
      <p:graphicFrame>
        <p:nvGraphicFramePr>
          <p:cNvPr id="401636" name="Object 228"/>
          <p:cNvGraphicFramePr>
            <a:graphicFrameLocks noChangeAspect="1"/>
          </p:cNvGraphicFramePr>
          <p:nvPr/>
        </p:nvGraphicFramePr>
        <p:xfrm>
          <a:off x="3124201" y="5257800"/>
          <a:ext cx="1509713" cy="1252538"/>
        </p:xfrm>
        <a:graphic>
          <a:graphicData uri="http://schemas.openxmlformats.org/presentationml/2006/ole">
            <p:oleObj spid="_x0000_s1030" name="Photo Editor Photo" r:id="rId5" imgW="6523810" imgH="5409524" progId="">
              <p:embed/>
            </p:oleObj>
          </a:graphicData>
        </a:graphic>
      </p:graphicFrame>
      <p:graphicFrame>
        <p:nvGraphicFramePr>
          <p:cNvPr id="401637" name="Object 229"/>
          <p:cNvGraphicFramePr>
            <a:graphicFrameLocks noChangeAspect="1"/>
          </p:cNvGraphicFramePr>
          <p:nvPr/>
        </p:nvGraphicFramePr>
        <p:xfrm>
          <a:off x="8991601" y="5334001"/>
          <a:ext cx="1414463" cy="1196975"/>
        </p:xfrm>
        <a:graphic>
          <a:graphicData uri="http://schemas.openxmlformats.org/presentationml/2006/ole">
            <p:oleObj spid="_x0000_s1031" name="Photo Editor Photo" r:id="rId6" imgW="6485714" imgH="5485714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05562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555</Words>
  <Application>Microsoft Office PowerPoint</Application>
  <PresentationFormat>Personnalisé</PresentationFormat>
  <Paragraphs>194</Paragraphs>
  <Slides>6</Slides>
  <Notes>6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8" baseType="lpstr">
      <vt:lpstr>Thème Office</vt:lpstr>
      <vt:lpstr>Photo Editor Photo</vt:lpstr>
      <vt:lpstr>7 – La filtration à haute efficacité </vt:lpstr>
      <vt:lpstr>7 – La filtration à haute efficacité </vt:lpstr>
      <vt:lpstr>7 – La filtration à haute efficacité </vt:lpstr>
      <vt:lpstr>7 – La filtration à haute efficacité </vt:lpstr>
      <vt:lpstr>7 – La filtration à haute efficacité </vt:lpstr>
      <vt:lpstr>7 – La filtration à haute efficacité </vt:lpstr>
    </vt:vector>
  </TitlesOfParts>
  <Company>APHM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 – La filtration à haute efficacité</dc:title>
  <dc:creator>ARAMINI Philippe</dc:creator>
  <cp:lastModifiedBy>monna.daoudi</cp:lastModifiedBy>
  <cp:revision>2</cp:revision>
  <dcterms:created xsi:type="dcterms:W3CDTF">2024-01-04T17:13:51Z</dcterms:created>
  <dcterms:modified xsi:type="dcterms:W3CDTF">2026-01-13T08:23:51Z</dcterms:modified>
</cp:coreProperties>
</file>