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theme/theme2.xml" ContentType="application/vnd.openxmlformats-officedocument.them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charts/colors1.xml" ContentType="application/vnd.ms-office.chartcolorstyl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notesSlides/notesSlide6.xml" ContentType="application/vnd.openxmlformats-officedocument.presentationml.notesSlid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Default Extension="svg" ContentType="image/svg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4"/>
  </p:notesMasterIdLst>
  <p:handoutMasterIdLst>
    <p:handoutMasterId r:id="rId45"/>
  </p:handoutMasterIdLst>
  <p:sldIdLst>
    <p:sldId id="257" r:id="rId2"/>
    <p:sldId id="258" r:id="rId3"/>
    <p:sldId id="259" r:id="rId4"/>
    <p:sldId id="261" r:id="rId5"/>
    <p:sldId id="260" r:id="rId6"/>
    <p:sldId id="264" r:id="rId7"/>
    <p:sldId id="266" r:id="rId8"/>
    <p:sldId id="265" r:id="rId9"/>
    <p:sldId id="267" r:id="rId10"/>
    <p:sldId id="268" r:id="rId11"/>
    <p:sldId id="269" r:id="rId12"/>
    <p:sldId id="280" r:id="rId13"/>
    <p:sldId id="281" r:id="rId14"/>
    <p:sldId id="270" r:id="rId15"/>
    <p:sldId id="271" r:id="rId16"/>
    <p:sldId id="272" r:id="rId17"/>
    <p:sldId id="273" r:id="rId18"/>
    <p:sldId id="263" r:id="rId19"/>
    <p:sldId id="275" r:id="rId20"/>
    <p:sldId id="274" r:id="rId21"/>
    <p:sldId id="276" r:id="rId22"/>
    <p:sldId id="279" r:id="rId23"/>
    <p:sldId id="289" r:id="rId24"/>
    <p:sldId id="278" r:id="rId25"/>
    <p:sldId id="286" r:id="rId26"/>
    <p:sldId id="283" r:id="rId27"/>
    <p:sldId id="284" r:id="rId28"/>
    <p:sldId id="287" r:id="rId29"/>
    <p:sldId id="288" r:id="rId30"/>
    <p:sldId id="262" r:id="rId31"/>
    <p:sldId id="282" r:id="rId32"/>
    <p:sldId id="295" r:id="rId33"/>
    <p:sldId id="296" r:id="rId34"/>
    <p:sldId id="297" r:id="rId35"/>
    <p:sldId id="298" r:id="rId36"/>
    <p:sldId id="299" r:id="rId37"/>
    <p:sldId id="291" r:id="rId38"/>
    <p:sldId id="277" r:id="rId39"/>
    <p:sldId id="290" r:id="rId40"/>
    <p:sldId id="292" r:id="rId41"/>
    <p:sldId id="293" r:id="rId42"/>
    <p:sldId id="294" r:id="rId4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DD"/>
    <a:srgbClr val="CE20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culture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AFC-4A04-9195-F42DBEC97A44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AFC-4A04-9195-F42DBEC97A44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AFC-4A04-9195-F42DBEC97A44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AFC-4A04-9195-F42DBEC97A44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AFC-4A04-9195-F42DBEC97A44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AFC-4A04-9195-F42DBEC97A44}"/>
              </c:ext>
            </c:extLst>
          </c:dPt>
          <c:cat>
            <c:strRef>
              <c:f>Feuil1!$A$2:$A$7</c:f>
              <c:strCache>
                <c:ptCount val="6"/>
                <c:pt idx="0">
                  <c:v>L.pneumophila S1</c:v>
                </c:pt>
                <c:pt idx="1">
                  <c:v>L.pneumophila autre</c:v>
                </c:pt>
                <c:pt idx="2">
                  <c:v>L.longbeachae</c:v>
                </c:pt>
                <c:pt idx="3">
                  <c:v>L.micdadei</c:v>
                </c:pt>
                <c:pt idx="4">
                  <c:v>L.lansingensis</c:v>
                </c:pt>
                <c:pt idx="5">
                  <c:v>L.anisa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456</c:v>
                </c:pt>
                <c:pt idx="1">
                  <c:v>61</c:v>
                </c:pt>
                <c:pt idx="2">
                  <c:v>9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F1-4EBE-9A8C-AF1FABE56B78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b="0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PCR </a:t>
          </a:r>
          <a:r>
            <a:rPr lang="fr-FR" dirty="0" err="1"/>
            <a:t>Legio</a:t>
          </a:r>
          <a:r>
            <a:rPr lang="fr-FR" dirty="0"/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/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PCR </a:t>
          </a:r>
          <a:r>
            <a:rPr lang="fr-FR" dirty="0" err="1">
              <a:solidFill>
                <a:srgbClr val="FF0000"/>
              </a:solidFill>
              <a:highlight>
                <a:srgbClr val="FFFF00"/>
              </a:highlight>
            </a:rPr>
            <a:t>Legio</a:t>
          </a:r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/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PCR </a:t>
          </a:r>
          <a:r>
            <a:rPr lang="fr-FR" dirty="0" err="1"/>
            <a:t>Legio</a:t>
          </a:r>
          <a:r>
            <a:rPr lang="fr-FR" dirty="0"/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9A6CD5-714F-4EDF-85BF-CDDF92B1BF83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A239B864-59BD-46B7-82C6-CDFDF7906886}">
      <dgm:prSet phldrT="[Texte]"/>
      <dgm:spPr/>
      <dgm:t>
        <a:bodyPr/>
        <a:lstStyle/>
        <a:p>
          <a:r>
            <a:rPr lang="fr-FR" dirty="0"/>
            <a:t>Légionellose pulmonaire</a:t>
          </a:r>
        </a:p>
      </dgm:t>
    </dgm:pt>
    <dgm:pt modelId="{C90FB3B7-BF34-4167-B045-00A2E457536E}" type="parTrans" cxnId="{FB160730-27FD-441B-994C-D9F4E0D12CB2}">
      <dgm:prSet/>
      <dgm:spPr/>
      <dgm:t>
        <a:bodyPr/>
        <a:lstStyle/>
        <a:p>
          <a:endParaRPr lang="fr-FR"/>
        </a:p>
      </dgm:t>
    </dgm:pt>
    <dgm:pt modelId="{05222A57-AB9F-4BC7-BFD6-D046755AC880}" type="sibTrans" cxnId="{FB160730-27FD-441B-994C-D9F4E0D12CB2}">
      <dgm:prSet/>
      <dgm:spPr/>
      <dgm:t>
        <a:bodyPr/>
        <a:lstStyle/>
        <a:p>
          <a:endParaRPr lang="fr-FR"/>
        </a:p>
      </dgm:t>
    </dgm:pt>
    <dgm:pt modelId="{AA36A4B1-7588-485D-A8C9-ECCD9A8EAFC4}">
      <dgm:prSet phldrT="[Texte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FR" dirty="0"/>
            <a:t>Non grave</a:t>
          </a:r>
        </a:p>
      </dgm:t>
    </dgm:pt>
    <dgm:pt modelId="{37B611E8-4F7C-4E9E-8192-23078017E04C}" type="parTrans" cxnId="{3171C4A4-9E9A-4333-A9A8-DB8DC2E17D4D}">
      <dgm:prSet/>
      <dgm:spPr/>
      <dgm:t>
        <a:bodyPr/>
        <a:lstStyle/>
        <a:p>
          <a:endParaRPr lang="fr-FR"/>
        </a:p>
      </dgm:t>
    </dgm:pt>
    <dgm:pt modelId="{A8B1ECAA-A818-40F2-A8C9-DEB409E34093}" type="sibTrans" cxnId="{3171C4A4-9E9A-4333-A9A8-DB8DC2E17D4D}">
      <dgm:prSet/>
      <dgm:spPr/>
      <dgm:t>
        <a:bodyPr/>
        <a:lstStyle/>
        <a:p>
          <a:endParaRPr lang="fr-FR"/>
        </a:p>
      </dgm:t>
    </dgm:pt>
    <dgm:pt modelId="{63AC0A5F-DEE9-4DD8-9C3E-A73EAFD2DEBE}">
      <dgm:prSet phldrT="[Texte]"/>
      <dgm:spPr/>
      <dgm:t>
        <a:bodyPr/>
        <a:lstStyle/>
        <a:p>
          <a:r>
            <a:rPr lang="fr-FR" b="1" dirty="0"/>
            <a:t>Macrolide</a:t>
          </a:r>
          <a:r>
            <a:rPr lang="fr-FR" dirty="0"/>
            <a:t/>
          </a:r>
          <a:br>
            <a:rPr lang="fr-FR" dirty="0"/>
          </a:br>
          <a:r>
            <a:rPr lang="fr-FR" b="1" dirty="0"/>
            <a:t>8-14j</a:t>
          </a:r>
          <a:r>
            <a:rPr lang="fr-FR" dirty="0"/>
            <a:t/>
          </a:r>
          <a:br>
            <a:rPr lang="fr-FR" dirty="0"/>
          </a:br>
          <a:r>
            <a:rPr lang="fr-FR" dirty="0"/>
            <a:t>5j si </a:t>
          </a:r>
          <a:r>
            <a:rPr lang="fr-FR" dirty="0" err="1"/>
            <a:t>Azithro</a:t>
          </a:r>
          <a:endParaRPr lang="fr-FR" dirty="0"/>
        </a:p>
      </dgm:t>
    </dgm:pt>
    <dgm:pt modelId="{987904AA-ABF5-4411-A402-1AA9807B98B4}" type="parTrans" cxnId="{C9A0B7C4-4BFF-4FA8-AEC9-814176331814}">
      <dgm:prSet/>
      <dgm:spPr/>
      <dgm:t>
        <a:bodyPr/>
        <a:lstStyle/>
        <a:p>
          <a:endParaRPr lang="fr-FR"/>
        </a:p>
      </dgm:t>
    </dgm:pt>
    <dgm:pt modelId="{E499C835-1050-496E-A3BD-9BA009A5E877}" type="sibTrans" cxnId="{C9A0B7C4-4BFF-4FA8-AEC9-814176331814}">
      <dgm:prSet/>
      <dgm:spPr/>
      <dgm:t>
        <a:bodyPr/>
        <a:lstStyle/>
        <a:p>
          <a:endParaRPr lang="fr-FR"/>
        </a:p>
      </dgm:t>
    </dgm:pt>
    <dgm:pt modelId="{B92C3A13-8876-45C8-88ED-E48A81854AE0}">
      <dgm:prSet phldrT="[Texte]"/>
      <dgm:spPr>
        <a:solidFill>
          <a:srgbClr val="FFE3DD"/>
        </a:solidFill>
      </dgm:spPr>
      <dgm:t>
        <a:bodyPr/>
        <a:lstStyle/>
        <a:p>
          <a:r>
            <a:rPr lang="fr-FR" dirty="0"/>
            <a:t>Grave</a:t>
          </a:r>
          <a:br>
            <a:rPr lang="fr-FR" dirty="0"/>
          </a:br>
          <a:r>
            <a:rPr lang="fr-FR" dirty="0"/>
            <a:t>ou immunodéprimé</a:t>
          </a:r>
        </a:p>
      </dgm:t>
    </dgm:pt>
    <dgm:pt modelId="{948E37A8-3358-43EB-97C3-ECFDC3C2B3B9}" type="parTrans" cxnId="{05E9911A-F1E1-4E34-AB58-054B18CC1BE3}">
      <dgm:prSet/>
      <dgm:spPr/>
      <dgm:t>
        <a:bodyPr/>
        <a:lstStyle/>
        <a:p>
          <a:endParaRPr lang="fr-FR"/>
        </a:p>
      </dgm:t>
    </dgm:pt>
    <dgm:pt modelId="{10CC157B-8452-4808-BCD4-A3C952F3C2E6}" type="sibTrans" cxnId="{05E9911A-F1E1-4E34-AB58-054B18CC1BE3}">
      <dgm:prSet/>
      <dgm:spPr/>
      <dgm:t>
        <a:bodyPr/>
        <a:lstStyle/>
        <a:p>
          <a:endParaRPr lang="fr-FR"/>
        </a:p>
      </dgm:t>
    </dgm:pt>
    <dgm:pt modelId="{69BA6269-CD6D-477E-849C-87D7FD3FD061}">
      <dgm:prSet phldrT="[Texte]"/>
      <dgm:spPr/>
      <dgm:t>
        <a:bodyPr/>
        <a:lstStyle/>
        <a:p>
          <a:r>
            <a:rPr lang="fr-FR" b="1" dirty="0"/>
            <a:t>Fluoroquinolone</a:t>
          </a:r>
          <a:r>
            <a:rPr lang="fr-FR" dirty="0"/>
            <a:t/>
          </a:r>
          <a:br>
            <a:rPr lang="fr-FR" dirty="0"/>
          </a:br>
          <a:r>
            <a:rPr lang="fr-FR" dirty="0"/>
            <a:t>+/- macrolide</a:t>
          </a:r>
          <a:br>
            <a:rPr lang="fr-FR" dirty="0"/>
          </a:br>
          <a:r>
            <a:rPr lang="fr-FR" b="1" dirty="0"/>
            <a:t>21 jours</a:t>
          </a:r>
          <a:r>
            <a:rPr lang="fr-FR" dirty="0"/>
            <a:t/>
          </a:r>
          <a:br>
            <a:rPr lang="fr-FR" dirty="0"/>
          </a:br>
          <a:r>
            <a:rPr lang="fr-FR" dirty="0"/>
            <a:t>10j si </a:t>
          </a:r>
          <a:r>
            <a:rPr lang="fr-FR" dirty="0" err="1"/>
            <a:t>Azithro</a:t>
          </a:r>
          <a:endParaRPr lang="fr-FR" dirty="0"/>
        </a:p>
      </dgm:t>
    </dgm:pt>
    <dgm:pt modelId="{A1F2E741-784A-4BFE-BCCA-A0718C9C7B73}" type="parTrans" cxnId="{67D583F4-E7A8-4A2A-9D53-0F8CFAE2210E}">
      <dgm:prSet/>
      <dgm:spPr/>
      <dgm:t>
        <a:bodyPr/>
        <a:lstStyle/>
        <a:p>
          <a:endParaRPr lang="fr-FR"/>
        </a:p>
      </dgm:t>
    </dgm:pt>
    <dgm:pt modelId="{353C6A3D-4C4E-4F45-995E-39000FBC94C2}" type="sibTrans" cxnId="{67D583F4-E7A8-4A2A-9D53-0F8CFAE2210E}">
      <dgm:prSet/>
      <dgm:spPr/>
      <dgm:t>
        <a:bodyPr/>
        <a:lstStyle/>
        <a:p>
          <a:endParaRPr lang="fr-FR"/>
        </a:p>
      </dgm:t>
    </dgm:pt>
    <dgm:pt modelId="{0A01B804-80FD-4919-B7F8-619641847233}" type="pres">
      <dgm:prSet presAssocID="{1B9A6CD5-714F-4EDF-85BF-CDDF92B1BF8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41489C3-D1D1-472E-AEC6-F2687AB8E895}" type="pres">
      <dgm:prSet presAssocID="{A239B864-59BD-46B7-82C6-CDFDF7906886}" presName="root1" presStyleCnt="0"/>
      <dgm:spPr/>
    </dgm:pt>
    <dgm:pt modelId="{BEF6106C-E7D5-4332-942C-2D9644FD0A6F}" type="pres">
      <dgm:prSet presAssocID="{A239B864-59BD-46B7-82C6-CDFDF790688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DCFE870-18B9-4041-A369-21A8B7823724}" type="pres">
      <dgm:prSet presAssocID="{A239B864-59BD-46B7-82C6-CDFDF7906886}" presName="level2hierChild" presStyleCnt="0"/>
      <dgm:spPr/>
    </dgm:pt>
    <dgm:pt modelId="{70C3B894-826E-4629-8BAD-504F917C6C02}" type="pres">
      <dgm:prSet presAssocID="{37B611E8-4F7C-4E9E-8192-23078017E04C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328096C9-4C7F-45F7-8747-282A436BD16A}" type="pres">
      <dgm:prSet presAssocID="{37B611E8-4F7C-4E9E-8192-23078017E04C}" presName="connTx" presStyleLbl="parChTrans1D2" presStyleIdx="0" presStyleCnt="2"/>
      <dgm:spPr/>
      <dgm:t>
        <a:bodyPr/>
        <a:lstStyle/>
        <a:p>
          <a:endParaRPr lang="fr-FR"/>
        </a:p>
      </dgm:t>
    </dgm:pt>
    <dgm:pt modelId="{7387AA56-1BEA-4C70-8578-0FF053D2BE48}" type="pres">
      <dgm:prSet presAssocID="{AA36A4B1-7588-485D-A8C9-ECCD9A8EAFC4}" presName="root2" presStyleCnt="0"/>
      <dgm:spPr/>
    </dgm:pt>
    <dgm:pt modelId="{C2EDC898-866B-4ADB-97C5-540B76FD75FF}" type="pres">
      <dgm:prSet presAssocID="{AA36A4B1-7588-485D-A8C9-ECCD9A8EAFC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90F159E-BDAD-4ECB-83F2-B9678ECC9236}" type="pres">
      <dgm:prSet presAssocID="{AA36A4B1-7588-485D-A8C9-ECCD9A8EAFC4}" presName="level3hierChild" presStyleCnt="0"/>
      <dgm:spPr/>
    </dgm:pt>
    <dgm:pt modelId="{9F518452-83A2-44D5-A9AF-D3EC7E0DBD3B}" type="pres">
      <dgm:prSet presAssocID="{987904AA-ABF5-4411-A402-1AA9807B98B4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17A86D62-C9CA-4DC7-95F1-5AB697CA73B4}" type="pres">
      <dgm:prSet presAssocID="{987904AA-ABF5-4411-A402-1AA9807B98B4}" presName="connTx" presStyleLbl="parChTrans1D3" presStyleIdx="0" presStyleCnt="2"/>
      <dgm:spPr/>
      <dgm:t>
        <a:bodyPr/>
        <a:lstStyle/>
        <a:p>
          <a:endParaRPr lang="fr-FR"/>
        </a:p>
      </dgm:t>
    </dgm:pt>
    <dgm:pt modelId="{1114C558-CB46-4332-A75C-821F2921BA26}" type="pres">
      <dgm:prSet presAssocID="{63AC0A5F-DEE9-4DD8-9C3E-A73EAFD2DEBE}" presName="root2" presStyleCnt="0"/>
      <dgm:spPr/>
    </dgm:pt>
    <dgm:pt modelId="{1DA9AF7B-2153-4AAE-B449-ACEC65F781E9}" type="pres">
      <dgm:prSet presAssocID="{63AC0A5F-DEE9-4DD8-9C3E-A73EAFD2DEBE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5DC6F46-079C-4A2A-85BF-FB3732F66E37}" type="pres">
      <dgm:prSet presAssocID="{63AC0A5F-DEE9-4DD8-9C3E-A73EAFD2DEBE}" presName="level3hierChild" presStyleCnt="0"/>
      <dgm:spPr/>
    </dgm:pt>
    <dgm:pt modelId="{325181CC-4237-4788-AA27-DB2A8D092AD3}" type="pres">
      <dgm:prSet presAssocID="{948E37A8-3358-43EB-97C3-ECFDC3C2B3B9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F35261F5-E493-4D61-B19B-2221B586146B}" type="pres">
      <dgm:prSet presAssocID="{948E37A8-3358-43EB-97C3-ECFDC3C2B3B9}" presName="connTx" presStyleLbl="parChTrans1D2" presStyleIdx="1" presStyleCnt="2"/>
      <dgm:spPr/>
      <dgm:t>
        <a:bodyPr/>
        <a:lstStyle/>
        <a:p>
          <a:endParaRPr lang="fr-FR"/>
        </a:p>
      </dgm:t>
    </dgm:pt>
    <dgm:pt modelId="{0B9D5F7A-A216-4877-8F1C-C43A30751443}" type="pres">
      <dgm:prSet presAssocID="{B92C3A13-8876-45C8-88ED-E48A81854AE0}" presName="root2" presStyleCnt="0"/>
      <dgm:spPr/>
    </dgm:pt>
    <dgm:pt modelId="{8578AEF2-BEE7-46B3-9D5B-21E99D0F10B3}" type="pres">
      <dgm:prSet presAssocID="{B92C3A13-8876-45C8-88ED-E48A81854AE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2D5CFA6-9882-4125-8664-85F256CA5E1A}" type="pres">
      <dgm:prSet presAssocID="{B92C3A13-8876-45C8-88ED-E48A81854AE0}" presName="level3hierChild" presStyleCnt="0"/>
      <dgm:spPr/>
    </dgm:pt>
    <dgm:pt modelId="{86BACBB2-AF7E-49A2-A676-0740B232605C}" type="pres">
      <dgm:prSet presAssocID="{A1F2E741-784A-4BFE-BCCA-A0718C9C7B73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2DE08975-71A6-4EBA-9460-8AEAC193F401}" type="pres">
      <dgm:prSet presAssocID="{A1F2E741-784A-4BFE-BCCA-A0718C9C7B73}" presName="connTx" presStyleLbl="parChTrans1D3" presStyleIdx="1" presStyleCnt="2"/>
      <dgm:spPr/>
      <dgm:t>
        <a:bodyPr/>
        <a:lstStyle/>
        <a:p>
          <a:endParaRPr lang="fr-FR"/>
        </a:p>
      </dgm:t>
    </dgm:pt>
    <dgm:pt modelId="{D55C05B2-D2B2-4EFF-8ECE-5A7523860C1D}" type="pres">
      <dgm:prSet presAssocID="{69BA6269-CD6D-477E-849C-87D7FD3FD061}" presName="root2" presStyleCnt="0"/>
      <dgm:spPr/>
    </dgm:pt>
    <dgm:pt modelId="{9A216202-5D5F-4C55-A4DC-E877ED843DE5}" type="pres">
      <dgm:prSet presAssocID="{69BA6269-CD6D-477E-849C-87D7FD3FD061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D9ABA8D-27F4-483D-9B9F-9E875C7E7768}" type="pres">
      <dgm:prSet presAssocID="{69BA6269-CD6D-477E-849C-87D7FD3FD061}" presName="level3hierChild" presStyleCnt="0"/>
      <dgm:spPr/>
    </dgm:pt>
  </dgm:ptLst>
  <dgm:cxnLst>
    <dgm:cxn modelId="{1894132D-EBD1-416C-8A02-DE8705BFB0F5}" type="presOf" srcId="{A1F2E741-784A-4BFE-BCCA-A0718C9C7B73}" destId="{86BACBB2-AF7E-49A2-A676-0740B232605C}" srcOrd="0" destOrd="0" presId="urn:microsoft.com/office/officeart/2005/8/layout/hierarchy2"/>
    <dgm:cxn modelId="{4E7836ED-12C4-438D-9E9B-AA8B46F0D0CE}" type="presOf" srcId="{B92C3A13-8876-45C8-88ED-E48A81854AE0}" destId="{8578AEF2-BEE7-46B3-9D5B-21E99D0F10B3}" srcOrd="0" destOrd="0" presId="urn:microsoft.com/office/officeart/2005/8/layout/hierarchy2"/>
    <dgm:cxn modelId="{C9A0B7C4-4BFF-4FA8-AEC9-814176331814}" srcId="{AA36A4B1-7588-485D-A8C9-ECCD9A8EAFC4}" destId="{63AC0A5F-DEE9-4DD8-9C3E-A73EAFD2DEBE}" srcOrd="0" destOrd="0" parTransId="{987904AA-ABF5-4411-A402-1AA9807B98B4}" sibTransId="{E499C835-1050-496E-A3BD-9BA009A5E877}"/>
    <dgm:cxn modelId="{05E9911A-F1E1-4E34-AB58-054B18CC1BE3}" srcId="{A239B864-59BD-46B7-82C6-CDFDF7906886}" destId="{B92C3A13-8876-45C8-88ED-E48A81854AE0}" srcOrd="1" destOrd="0" parTransId="{948E37A8-3358-43EB-97C3-ECFDC3C2B3B9}" sibTransId="{10CC157B-8452-4808-BCD4-A3C952F3C2E6}"/>
    <dgm:cxn modelId="{791A0E35-1DD0-4A1E-90BF-D75324416B1E}" type="presOf" srcId="{A239B864-59BD-46B7-82C6-CDFDF7906886}" destId="{BEF6106C-E7D5-4332-942C-2D9644FD0A6F}" srcOrd="0" destOrd="0" presId="urn:microsoft.com/office/officeart/2005/8/layout/hierarchy2"/>
    <dgm:cxn modelId="{FB160730-27FD-441B-994C-D9F4E0D12CB2}" srcId="{1B9A6CD5-714F-4EDF-85BF-CDDF92B1BF83}" destId="{A239B864-59BD-46B7-82C6-CDFDF7906886}" srcOrd="0" destOrd="0" parTransId="{C90FB3B7-BF34-4167-B045-00A2E457536E}" sibTransId="{05222A57-AB9F-4BC7-BFD6-D046755AC880}"/>
    <dgm:cxn modelId="{3E765429-B07B-4A42-8124-2E89C49D076F}" type="presOf" srcId="{948E37A8-3358-43EB-97C3-ECFDC3C2B3B9}" destId="{325181CC-4237-4788-AA27-DB2A8D092AD3}" srcOrd="0" destOrd="0" presId="urn:microsoft.com/office/officeart/2005/8/layout/hierarchy2"/>
    <dgm:cxn modelId="{5FDB108A-A546-454D-A398-3F33E8BE0D18}" type="presOf" srcId="{37B611E8-4F7C-4E9E-8192-23078017E04C}" destId="{328096C9-4C7F-45F7-8747-282A436BD16A}" srcOrd="1" destOrd="0" presId="urn:microsoft.com/office/officeart/2005/8/layout/hierarchy2"/>
    <dgm:cxn modelId="{41E8DC43-35CF-47EC-AB05-D2828F1B088C}" type="presOf" srcId="{948E37A8-3358-43EB-97C3-ECFDC3C2B3B9}" destId="{F35261F5-E493-4D61-B19B-2221B586146B}" srcOrd="1" destOrd="0" presId="urn:microsoft.com/office/officeart/2005/8/layout/hierarchy2"/>
    <dgm:cxn modelId="{3171C4A4-9E9A-4333-A9A8-DB8DC2E17D4D}" srcId="{A239B864-59BD-46B7-82C6-CDFDF7906886}" destId="{AA36A4B1-7588-485D-A8C9-ECCD9A8EAFC4}" srcOrd="0" destOrd="0" parTransId="{37B611E8-4F7C-4E9E-8192-23078017E04C}" sibTransId="{A8B1ECAA-A818-40F2-A8C9-DEB409E34093}"/>
    <dgm:cxn modelId="{C979ECB5-75B1-4AD4-84AF-7177D965C433}" type="presOf" srcId="{987904AA-ABF5-4411-A402-1AA9807B98B4}" destId="{9F518452-83A2-44D5-A9AF-D3EC7E0DBD3B}" srcOrd="0" destOrd="0" presId="urn:microsoft.com/office/officeart/2005/8/layout/hierarchy2"/>
    <dgm:cxn modelId="{67D583F4-E7A8-4A2A-9D53-0F8CFAE2210E}" srcId="{B92C3A13-8876-45C8-88ED-E48A81854AE0}" destId="{69BA6269-CD6D-477E-849C-87D7FD3FD061}" srcOrd="0" destOrd="0" parTransId="{A1F2E741-784A-4BFE-BCCA-A0718C9C7B73}" sibTransId="{353C6A3D-4C4E-4F45-995E-39000FBC94C2}"/>
    <dgm:cxn modelId="{3159B58D-4A1C-4A0B-88E0-2A47C08C0FC5}" type="presOf" srcId="{69BA6269-CD6D-477E-849C-87D7FD3FD061}" destId="{9A216202-5D5F-4C55-A4DC-E877ED843DE5}" srcOrd="0" destOrd="0" presId="urn:microsoft.com/office/officeart/2005/8/layout/hierarchy2"/>
    <dgm:cxn modelId="{55E47714-0A09-4488-819F-E4DC69B78601}" type="presOf" srcId="{37B611E8-4F7C-4E9E-8192-23078017E04C}" destId="{70C3B894-826E-4629-8BAD-504F917C6C02}" srcOrd="0" destOrd="0" presId="urn:microsoft.com/office/officeart/2005/8/layout/hierarchy2"/>
    <dgm:cxn modelId="{9EDD1EED-E267-4140-A966-8A27C46FE00C}" type="presOf" srcId="{987904AA-ABF5-4411-A402-1AA9807B98B4}" destId="{17A86D62-C9CA-4DC7-95F1-5AB697CA73B4}" srcOrd="1" destOrd="0" presId="urn:microsoft.com/office/officeart/2005/8/layout/hierarchy2"/>
    <dgm:cxn modelId="{BE702AB0-FCE3-49E0-B2C0-60A525D7C2F2}" type="presOf" srcId="{1B9A6CD5-714F-4EDF-85BF-CDDF92B1BF83}" destId="{0A01B804-80FD-4919-B7F8-619641847233}" srcOrd="0" destOrd="0" presId="urn:microsoft.com/office/officeart/2005/8/layout/hierarchy2"/>
    <dgm:cxn modelId="{EE39D92A-1200-4AD0-A1DA-4A54EE2E739D}" type="presOf" srcId="{63AC0A5F-DEE9-4DD8-9C3E-A73EAFD2DEBE}" destId="{1DA9AF7B-2153-4AAE-B449-ACEC65F781E9}" srcOrd="0" destOrd="0" presId="urn:microsoft.com/office/officeart/2005/8/layout/hierarchy2"/>
    <dgm:cxn modelId="{B470A229-CC81-4B07-BBDD-6BC3C64FD3ED}" type="presOf" srcId="{AA36A4B1-7588-485D-A8C9-ECCD9A8EAFC4}" destId="{C2EDC898-866B-4ADB-97C5-540B76FD75FF}" srcOrd="0" destOrd="0" presId="urn:microsoft.com/office/officeart/2005/8/layout/hierarchy2"/>
    <dgm:cxn modelId="{9F9ECFD0-5496-4C21-88A8-3C5A495C9456}" type="presOf" srcId="{A1F2E741-784A-4BFE-BCCA-A0718C9C7B73}" destId="{2DE08975-71A6-4EBA-9460-8AEAC193F401}" srcOrd="1" destOrd="0" presId="urn:microsoft.com/office/officeart/2005/8/layout/hierarchy2"/>
    <dgm:cxn modelId="{C91A8107-14B4-4964-B1B9-86A39D074B39}" type="presParOf" srcId="{0A01B804-80FD-4919-B7F8-619641847233}" destId="{A41489C3-D1D1-472E-AEC6-F2687AB8E895}" srcOrd="0" destOrd="0" presId="urn:microsoft.com/office/officeart/2005/8/layout/hierarchy2"/>
    <dgm:cxn modelId="{52570D26-4A0C-4722-BFD5-64E0F3BD8DA7}" type="presParOf" srcId="{A41489C3-D1D1-472E-AEC6-F2687AB8E895}" destId="{BEF6106C-E7D5-4332-942C-2D9644FD0A6F}" srcOrd="0" destOrd="0" presId="urn:microsoft.com/office/officeart/2005/8/layout/hierarchy2"/>
    <dgm:cxn modelId="{C4E7A554-A691-4B96-8765-478095FE376A}" type="presParOf" srcId="{A41489C3-D1D1-472E-AEC6-F2687AB8E895}" destId="{CDCFE870-18B9-4041-A369-21A8B7823724}" srcOrd="1" destOrd="0" presId="urn:microsoft.com/office/officeart/2005/8/layout/hierarchy2"/>
    <dgm:cxn modelId="{35F79CCF-4638-4399-8C3C-1B50A43588FF}" type="presParOf" srcId="{CDCFE870-18B9-4041-A369-21A8B7823724}" destId="{70C3B894-826E-4629-8BAD-504F917C6C02}" srcOrd="0" destOrd="0" presId="urn:microsoft.com/office/officeart/2005/8/layout/hierarchy2"/>
    <dgm:cxn modelId="{7D3E7751-0DA2-4398-9ABE-72FF90BA0DF9}" type="presParOf" srcId="{70C3B894-826E-4629-8BAD-504F917C6C02}" destId="{328096C9-4C7F-45F7-8747-282A436BD16A}" srcOrd="0" destOrd="0" presId="urn:microsoft.com/office/officeart/2005/8/layout/hierarchy2"/>
    <dgm:cxn modelId="{1684C60C-EE54-4522-BE56-B55C8DFE42B6}" type="presParOf" srcId="{CDCFE870-18B9-4041-A369-21A8B7823724}" destId="{7387AA56-1BEA-4C70-8578-0FF053D2BE48}" srcOrd="1" destOrd="0" presId="urn:microsoft.com/office/officeart/2005/8/layout/hierarchy2"/>
    <dgm:cxn modelId="{EC9ED5EB-9728-4733-B43C-915B5FD15A7A}" type="presParOf" srcId="{7387AA56-1BEA-4C70-8578-0FF053D2BE48}" destId="{C2EDC898-866B-4ADB-97C5-540B76FD75FF}" srcOrd="0" destOrd="0" presId="urn:microsoft.com/office/officeart/2005/8/layout/hierarchy2"/>
    <dgm:cxn modelId="{8B10FD69-CCA3-49EF-BFA0-7B8B758B84B0}" type="presParOf" srcId="{7387AA56-1BEA-4C70-8578-0FF053D2BE48}" destId="{390F159E-BDAD-4ECB-83F2-B9678ECC9236}" srcOrd="1" destOrd="0" presId="urn:microsoft.com/office/officeart/2005/8/layout/hierarchy2"/>
    <dgm:cxn modelId="{DCE2EED1-5738-400B-B983-AA4679A6C2C2}" type="presParOf" srcId="{390F159E-BDAD-4ECB-83F2-B9678ECC9236}" destId="{9F518452-83A2-44D5-A9AF-D3EC7E0DBD3B}" srcOrd="0" destOrd="0" presId="urn:microsoft.com/office/officeart/2005/8/layout/hierarchy2"/>
    <dgm:cxn modelId="{5C3ADD08-620C-4397-B7C5-9E4AF71665A5}" type="presParOf" srcId="{9F518452-83A2-44D5-A9AF-D3EC7E0DBD3B}" destId="{17A86D62-C9CA-4DC7-95F1-5AB697CA73B4}" srcOrd="0" destOrd="0" presId="urn:microsoft.com/office/officeart/2005/8/layout/hierarchy2"/>
    <dgm:cxn modelId="{AF873187-A0C1-42B3-9B50-79AB808DF11F}" type="presParOf" srcId="{390F159E-BDAD-4ECB-83F2-B9678ECC9236}" destId="{1114C558-CB46-4332-A75C-821F2921BA26}" srcOrd="1" destOrd="0" presId="urn:microsoft.com/office/officeart/2005/8/layout/hierarchy2"/>
    <dgm:cxn modelId="{8C8430C0-AE0D-433E-81B1-9C89EDDB4984}" type="presParOf" srcId="{1114C558-CB46-4332-A75C-821F2921BA26}" destId="{1DA9AF7B-2153-4AAE-B449-ACEC65F781E9}" srcOrd="0" destOrd="0" presId="urn:microsoft.com/office/officeart/2005/8/layout/hierarchy2"/>
    <dgm:cxn modelId="{A127D045-9E8A-4149-8509-812ECAC6A78D}" type="presParOf" srcId="{1114C558-CB46-4332-A75C-821F2921BA26}" destId="{E5DC6F46-079C-4A2A-85BF-FB3732F66E37}" srcOrd="1" destOrd="0" presId="urn:microsoft.com/office/officeart/2005/8/layout/hierarchy2"/>
    <dgm:cxn modelId="{00CD9413-62CD-4745-BCB0-DFA49BD4639D}" type="presParOf" srcId="{CDCFE870-18B9-4041-A369-21A8B7823724}" destId="{325181CC-4237-4788-AA27-DB2A8D092AD3}" srcOrd="2" destOrd="0" presId="urn:microsoft.com/office/officeart/2005/8/layout/hierarchy2"/>
    <dgm:cxn modelId="{3CDE6F29-81E5-4343-BDEE-0061073C58E7}" type="presParOf" srcId="{325181CC-4237-4788-AA27-DB2A8D092AD3}" destId="{F35261F5-E493-4D61-B19B-2221B586146B}" srcOrd="0" destOrd="0" presId="urn:microsoft.com/office/officeart/2005/8/layout/hierarchy2"/>
    <dgm:cxn modelId="{5E02934F-5593-4E4B-9A3E-04DD810AA7F6}" type="presParOf" srcId="{CDCFE870-18B9-4041-A369-21A8B7823724}" destId="{0B9D5F7A-A216-4877-8F1C-C43A30751443}" srcOrd="3" destOrd="0" presId="urn:microsoft.com/office/officeart/2005/8/layout/hierarchy2"/>
    <dgm:cxn modelId="{64388A7F-ACA2-4071-BA34-52DCE114E6C8}" type="presParOf" srcId="{0B9D5F7A-A216-4877-8F1C-C43A30751443}" destId="{8578AEF2-BEE7-46B3-9D5B-21E99D0F10B3}" srcOrd="0" destOrd="0" presId="urn:microsoft.com/office/officeart/2005/8/layout/hierarchy2"/>
    <dgm:cxn modelId="{B91432B6-38B1-466B-988A-6DFF03E20F83}" type="presParOf" srcId="{0B9D5F7A-A216-4877-8F1C-C43A30751443}" destId="{F2D5CFA6-9882-4125-8664-85F256CA5E1A}" srcOrd="1" destOrd="0" presId="urn:microsoft.com/office/officeart/2005/8/layout/hierarchy2"/>
    <dgm:cxn modelId="{6DE47F88-C1F2-47E6-A53A-B386FD4654A9}" type="presParOf" srcId="{F2D5CFA6-9882-4125-8664-85F256CA5E1A}" destId="{86BACBB2-AF7E-49A2-A676-0740B232605C}" srcOrd="0" destOrd="0" presId="urn:microsoft.com/office/officeart/2005/8/layout/hierarchy2"/>
    <dgm:cxn modelId="{ADC992BF-F50A-4BA9-B729-DC97EBF654E0}" type="presParOf" srcId="{86BACBB2-AF7E-49A2-A676-0740B232605C}" destId="{2DE08975-71A6-4EBA-9460-8AEAC193F401}" srcOrd="0" destOrd="0" presId="urn:microsoft.com/office/officeart/2005/8/layout/hierarchy2"/>
    <dgm:cxn modelId="{96B6B353-F98F-45F7-9D32-DA53E25E6F8D}" type="presParOf" srcId="{F2D5CFA6-9882-4125-8664-85F256CA5E1A}" destId="{D55C05B2-D2B2-4EFF-8ECE-5A7523860C1D}" srcOrd="1" destOrd="0" presId="urn:microsoft.com/office/officeart/2005/8/layout/hierarchy2"/>
    <dgm:cxn modelId="{18F5A4F5-CE28-47C2-9476-3E1D0FD8D335}" type="presParOf" srcId="{D55C05B2-D2B2-4EFF-8ECE-5A7523860C1D}" destId="{9A216202-5D5F-4C55-A4DC-E877ED843DE5}" srcOrd="0" destOrd="0" presId="urn:microsoft.com/office/officeart/2005/8/layout/hierarchy2"/>
    <dgm:cxn modelId="{F5C58E28-8905-444C-A275-707436D68179}" type="presParOf" srcId="{D55C05B2-D2B2-4EFF-8ECE-5A7523860C1D}" destId="{5D9ABA8D-27F4-483D-9B9F-9E875C7E776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b="1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b="1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b="1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b="1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A2D538-AA5E-48F3-9F36-2161D8E08C8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3D61394-DDE9-4AC8-9A60-D4F7D8A1EBEC}">
      <dgm:prSet phldrT="[Texte]" custT="1"/>
      <dgm:spPr/>
      <dgm:t>
        <a:bodyPr/>
        <a:lstStyle/>
        <a:p>
          <a:pPr algn="ctr"/>
          <a:r>
            <a:rPr lang="fr-FR" sz="2800" dirty="0"/>
            <a:t>Epidémiologie</a:t>
          </a:r>
        </a:p>
      </dgm:t>
    </dgm:pt>
    <dgm:pt modelId="{8861A3C3-5ED2-4617-8105-21C061E0DCE3}" type="par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9C6A29BF-AD89-41F6-B16B-DC3C9FE8FB4F}" type="sibTrans" cxnId="{94865D54-F44C-42C4-9940-9263340C2468}">
      <dgm:prSet/>
      <dgm:spPr/>
      <dgm:t>
        <a:bodyPr/>
        <a:lstStyle/>
        <a:p>
          <a:pPr algn="ctr"/>
          <a:endParaRPr lang="fr-FR" sz="1400"/>
        </a:p>
      </dgm:t>
    </dgm:pt>
    <dgm:pt modelId="{1BE14221-AFFB-4785-934E-667226E88181}">
      <dgm:prSet phldrT="[Texte]" custT="1"/>
      <dgm:spPr/>
      <dgm:t>
        <a:bodyPr/>
        <a:lstStyle/>
        <a:p>
          <a:pPr algn="ctr"/>
          <a:r>
            <a:rPr lang="fr-FR" sz="2800" dirty="0"/>
            <a:t>Clinique</a:t>
          </a:r>
        </a:p>
      </dgm:t>
    </dgm:pt>
    <dgm:pt modelId="{23922349-2F13-4166-BFF1-D1C409BC5965}" type="par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02D2F37A-FA48-487B-A3DB-F9BD6603808C}" type="sibTrans" cxnId="{A8C93AB5-3B22-438F-9DE5-DAFE87CBA511}">
      <dgm:prSet/>
      <dgm:spPr/>
      <dgm:t>
        <a:bodyPr/>
        <a:lstStyle/>
        <a:p>
          <a:pPr algn="ctr"/>
          <a:endParaRPr lang="fr-FR" sz="1400"/>
        </a:p>
      </dgm:t>
    </dgm:pt>
    <dgm:pt modelId="{37EA564C-5D0E-4486-AC10-2E178D50AF6F}">
      <dgm:prSet phldrT="[Texte]" custT="1"/>
      <dgm:spPr/>
      <dgm:t>
        <a:bodyPr/>
        <a:lstStyle/>
        <a:p>
          <a:pPr algn="ctr"/>
          <a:r>
            <a:rPr lang="fr-FR" sz="2800" dirty="0"/>
            <a:t>Diagnostic</a:t>
          </a:r>
        </a:p>
      </dgm:t>
    </dgm:pt>
    <dgm:pt modelId="{4219BA3D-E0F0-4113-A572-FFE172C3C1EC}" type="par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3848DED7-C430-4D63-92D8-A160F9D6DDA7}" type="sibTrans" cxnId="{D64DD355-B245-47AF-899F-9AAEE8632DBE}">
      <dgm:prSet/>
      <dgm:spPr/>
      <dgm:t>
        <a:bodyPr/>
        <a:lstStyle/>
        <a:p>
          <a:pPr algn="ctr"/>
          <a:endParaRPr lang="fr-FR" sz="1400"/>
        </a:p>
      </dgm:t>
    </dgm:pt>
    <dgm:pt modelId="{AE6F822A-D0A1-42FD-9FBD-323649DED506}">
      <dgm:prSet custT="1"/>
      <dgm:spPr/>
      <dgm:t>
        <a:bodyPr/>
        <a:lstStyle/>
        <a:p>
          <a:pPr algn="ctr"/>
          <a:r>
            <a:rPr lang="fr-FR" sz="2800" dirty="0"/>
            <a:t>Traitement</a:t>
          </a:r>
        </a:p>
      </dgm:t>
    </dgm:pt>
    <dgm:pt modelId="{527B9F39-21C3-4640-BEFC-60A1432A1000}" type="par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14B3DBC5-52AB-47C6-BC22-6DCF1ED21D92}" type="sibTrans" cxnId="{B1E6D38C-0656-4174-B4D5-75F17A39F4F2}">
      <dgm:prSet/>
      <dgm:spPr/>
      <dgm:t>
        <a:bodyPr/>
        <a:lstStyle/>
        <a:p>
          <a:pPr algn="ctr"/>
          <a:endParaRPr lang="fr-FR" sz="1400"/>
        </a:p>
      </dgm:t>
    </dgm:pt>
    <dgm:pt modelId="{06970E32-7DA1-418D-95EB-C5C99B95D01F}">
      <dgm:prSet custT="1"/>
      <dgm:spPr/>
      <dgm:t>
        <a:bodyPr/>
        <a:lstStyle/>
        <a:p>
          <a:pPr algn="ctr"/>
          <a:r>
            <a:rPr lang="fr-FR" sz="2800" b="1" dirty="0"/>
            <a:t>Prévention</a:t>
          </a:r>
        </a:p>
      </dgm:t>
    </dgm:pt>
    <dgm:pt modelId="{86FFFC12-534D-4409-AF77-EACAC990502F}" type="par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B3AA77A0-F352-47EB-9ECD-7438D6111F77}" type="sibTrans" cxnId="{B491FED8-7FF6-4D09-880E-ACD27FD0EBBE}">
      <dgm:prSet/>
      <dgm:spPr/>
      <dgm:t>
        <a:bodyPr/>
        <a:lstStyle/>
        <a:p>
          <a:pPr algn="ctr"/>
          <a:endParaRPr lang="fr-FR" sz="1400"/>
        </a:p>
      </dgm:t>
    </dgm:pt>
    <dgm:pt modelId="{7D3BD0ED-64AE-42D7-8D7E-A3BDAD2688C9}" type="pres">
      <dgm:prSet presAssocID="{6EA2D538-AA5E-48F3-9F36-2161D8E08C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4667CAB-EA32-440D-A546-25127571DA1A}" type="pres">
      <dgm:prSet presAssocID="{A3D61394-DDE9-4AC8-9A60-D4F7D8A1EBE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8B4556-AB0E-4652-A5FF-7E1EC79ECB3C}" type="pres">
      <dgm:prSet presAssocID="{9C6A29BF-AD89-41F6-B16B-DC3C9FE8FB4F}" presName="parSpace" presStyleCnt="0"/>
      <dgm:spPr/>
    </dgm:pt>
    <dgm:pt modelId="{CFD07865-375B-4EA6-96FC-0F1F0F56D688}" type="pres">
      <dgm:prSet presAssocID="{1BE14221-AFFB-4785-934E-667226E88181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86E689-B5DC-4AC1-A97C-AE91960D05D7}" type="pres">
      <dgm:prSet presAssocID="{02D2F37A-FA48-487B-A3DB-F9BD6603808C}" presName="parSpace" presStyleCnt="0"/>
      <dgm:spPr/>
    </dgm:pt>
    <dgm:pt modelId="{026D460E-39D9-4853-800B-778638702F30}" type="pres">
      <dgm:prSet presAssocID="{37EA564C-5D0E-4486-AC10-2E178D50AF6F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3D5BDF-24CE-48C9-8885-EDAF06A02024}" type="pres">
      <dgm:prSet presAssocID="{3848DED7-C430-4D63-92D8-A160F9D6DDA7}" presName="parSpace" presStyleCnt="0"/>
      <dgm:spPr/>
    </dgm:pt>
    <dgm:pt modelId="{D2057FA7-3F2C-4653-A969-89057E121AE0}" type="pres">
      <dgm:prSet presAssocID="{AE6F822A-D0A1-42FD-9FBD-323649DED506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23DC6-9F0D-4958-AAC0-80160B65FE82}" type="pres">
      <dgm:prSet presAssocID="{14B3DBC5-52AB-47C6-BC22-6DCF1ED21D92}" presName="parSpace" presStyleCnt="0"/>
      <dgm:spPr/>
    </dgm:pt>
    <dgm:pt modelId="{93E6C59D-EC36-48B8-9A2D-D42745CBF612}" type="pres">
      <dgm:prSet presAssocID="{06970E32-7DA1-418D-95EB-C5C99B95D01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42BC15-ED07-45F5-A0D2-CB1EC40F21CA}" type="presOf" srcId="{1BE14221-AFFB-4785-934E-667226E88181}" destId="{CFD07865-375B-4EA6-96FC-0F1F0F56D688}" srcOrd="0" destOrd="0" presId="urn:microsoft.com/office/officeart/2005/8/layout/hChevron3"/>
    <dgm:cxn modelId="{F60876A0-652F-46CD-A19C-880220DDE8A7}" type="presOf" srcId="{AE6F822A-D0A1-42FD-9FBD-323649DED506}" destId="{D2057FA7-3F2C-4653-A969-89057E121AE0}" srcOrd="0" destOrd="0" presId="urn:microsoft.com/office/officeart/2005/8/layout/hChevron3"/>
    <dgm:cxn modelId="{A8C93AB5-3B22-438F-9DE5-DAFE87CBA511}" srcId="{6EA2D538-AA5E-48F3-9F36-2161D8E08C81}" destId="{1BE14221-AFFB-4785-934E-667226E88181}" srcOrd="1" destOrd="0" parTransId="{23922349-2F13-4166-BFF1-D1C409BC5965}" sibTransId="{02D2F37A-FA48-487B-A3DB-F9BD6603808C}"/>
    <dgm:cxn modelId="{5023ADD3-4505-45DF-98F1-99C6C6CFE2C9}" type="presOf" srcId="{A3D61394-DDE9-4AC8-9A60-D4F7D8A1EBEC}" destId="{94667CAB-EA32-440D-A546-25127571DA1A}" srcOrd="0" destOrd="0" presId="urn:microsoft.com/office/officeart/2005/8/layout/hChevron3"/>
    <dgm:cxn modelId="{B1E6D38C-0656-4174-B4D5-75F17A39F4F2}" srcId="{6EA2D538-AA5E-48F3-9F36-2161D8E08C81}" destId="{AE6F822A-D0A1-42FD-9FBD-323649DED506}" srcOrd="3" destOrd="0" parTransId="{527B9F39-21C3-4640-BEFC-60A1432A1000}" sibTransId="{14B3DBC5-52AB-47C6-BC22-6DCF1ED21D92}"/>
    <dgm:cxn modelId="{F87D633A-F8B6-4E5E-8195-1095949EEE94}" type="presOf" srcId="{06970E32-7DA1-418D-95EB-C5C99B95D01F}" destId="{93E6C59D-EC36-48B8-9A2D-D42745CBF612}" srcOrd="0" destOrd="0" presId="urn:microsoft.com/office/officeart/2005/8/layout/hChevron3"/>
    <dgm:cxn modelId="{D64DD355-B245-47AF-899F-9AAEE8632DBE}" srcId="{6EA2D538-AA5E-48F3-9F36-2161D8E08C81}" destId="{37EA564C-5D0E-4486-AC10-2E178D50AF6F}" srcOrd="2" destOrd="0" parTransId="{4219BA3D-E0F0-4113-A572-FFE172C3C1EC}" sibTransId="{3848DED7-C430-4D63-92D8-A160F9D6DDA7}"/>
    <dgm:cxn modelId="{B491FED8-7FF6-4D09-880E-ACD27FD0EBBE}" srcId="{6EA2D538-AA5E-48F3-9F36-2161D8E08C81}" destId="{06970E32-7DA1-418D-95EB-C5C99B95D01F}" srcOrd="4" destOrd="0" parTransId="{86FFFC12-534D-4409-AF77-EACAC990502F}" sibTransId="{B3AA77A0-F352-47EB-9ECD-7438D6111F77}"/>
    <dgm:cxn modelId="{8FC2E31C-5C97-4D9F-9067-DD1749FA3035}" type="presOf" srcId="{37EA564C-5D0E-4486-AC10-2E178D50AF6F}" destId="{026D460E-39D9-4853-800B-778638702F30}" srcOrd="0" destOrd="0" presId="urn:microsoft.com/office/officeart/2005/8/layout/hChevron3"/>
    <dgm:cxn modelId="{94865D54-F44C-42C4-9940-9263340C2468}" srcId="{6EA2D538-AA5E-48F3-9F36-2161D8E08C81}" destId="{A3D61394-DDE9-4AC8-9A60-D4F7D8A1EBEC}" srcOrd="0" destOrd="0" parTransId="{8861A3C3-5ED2-4617-8105-21C061E0DCE3}" sibTransId="{9C6A29BF-AD89-41F6-B16B-DC3C9FE8FB4F}"/>
    <dgm:cxn modelId="{6D8FEE17-DED9-43E9-BDC1-B09150631940}" type="presOf" srcId="{6EA2D538-AA5E-48F3-9F36-2161D8E08C81}" destId="{7D3BD0ED-64AE-42D7-8D7E-A3BDAD2688C9}" srcOrd="0" destOrd="0" presId="urn:microsoft.com/office/officeart/2005/8/layout/hChevron3"/>
    <dgm:cxn modelId="{55ECF49C-B1A6-4AC9-B243-397FA4372F8E}" type="presParOf" srcId="{7D3BD0ED-64AE-42D7-8D7E-A3BDAD2688C9}" destId="{94667CAB-EA32-440D-A546-25127571DA1A}" srcOrd="0" destOrd="0" presId="urn:microsoft.com/office/officeart/2005/8/layout/hChevron3"/>
    <dgm:cxn modelId="{EBF9ABA0-0E30-446B-9675-4FF8218AEDD6}" type="presParOf" srcId="{7D3BD0ED-64AE-42D7-8D7E-A3BDAD2688C9}" destId="{9B8B4556-AB0E-4652-A5FF-7E1EC79ECB3C}" srcOrd="1" destOrd="0" presId="urn:microsoft.com/office/officeart/2005/8/layout/hChevron3"/>
    <dgm:cxn modelId="{EEF13A9A-A515-47CA-A535-81E5853949A2}" type="presParOf" srcId="{7D3BD0ED-64AE-42D7-8D7E-A3BDAD2688C9}" destId="{CFD07865-375B-4EA6-96FC-0F1F0F56D688}" srcOrd="2" destOrd="0" presId="urn:microsoft.com/office/officeart/2005/8/layout/hChevron3"/>
    <dgm:cxn modelId="{90E68419-B72B-4EE3-A621-A19AA1ED5261}" type="presParOf" srcId="{7D3BD0ED-64AE-42D7-8D7E-A3BDAD2688C9}" destId="{6786E689-B5DC-4AC1-A97C-AE91960D05D7}" srcOrd="3" destOrd="0" presId="urn:microsoft.com/office/officeart/2005/8/layout/hChevron3"/>
    <dgm:cxn modelId="{BDE7DC67-32C5-441D-8A41-A32C1275233E}" type="presParOf" srcId="{7D3BD0ED-64AE-42D7-8D7E-A3BDAD2688C9}" destId="{026D460E-39D9-4853-800B-778638702F30}" srcOrd="4" destOrd="0" presId="urn:microsoft.com/office/officeart/2005/8/layout/hChevron3"/>
    <dgm:cxn modelId="{2A5F336B-91FC-4126-8B78-21DC0CD82DD6}" type="presParOf" srcId="{7D3BD0ED-64AE-42D7-8D7E-A3BDAD2688C9}" destId="{C23D5BDF-24CE-48C9-8885-EDAF06A02024}" srcOrd="5" destOrd="0" presId="urn:microsoft.com/office/officeart/2005/8/layout/hChevron3"/>
    <dgm:cxn modelId="{51CC3F06-2A4E-4745-9089-3E31EC2FAB06}" type="presParOf" srcId="{7D3BD0ED-64AE-42D7-8D7E-A3BDAD2688C9}" destId="{D2057FA7-3F2C-4653-A969-89057E121AE0}" srcOrd="6" destOrd="0" presId="urn:microsoft.com/office/officeart/2005/8/layout/hChevron3"/>
    <dgm:cxn modelId="{1632C975-2697-4D07-9201-A7699D02F821}" type="presParOf" srcId="{7D3BD0ED-64AE-42D7-8D7E-A3BDAD2688C9}" destId="{BCA23DC6-9F0D-4958-AAC0-80160B65FE82}" srcOrd="7" destOrd="0" presId="urn:microsoft.com/office/officeart/2005/8/layout/hChevron3"/>
    <dgm:cxn modelId="{3F36F224-A73A-4B37-8115-9B62F15B6439}" type="presParOf" srcId="{7D3BD0ED-64AE-42D7-8D7E-A3BDAD2688C9}" destId="{93E6C59D-EC36-48B8-9A2D-D42745CBF61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/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PCR </a:t>
          </a:r>
          <a:r>
            <a:rPr lang="fr-FR" dirty="0" err="1"/>
            <a:t>Legio</a:t>
          </a:r>
          <a:r>
            <a:rPr lang="fr-FR" dirty="0"/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/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PCR </a:t>
          </a:r>
          <a:r>
            <a:rPr lang="fr-FR" dirty="0" err="1"/>
            <a:t>Legio</a:t>
          </a:r>
          <a:r>
            <a:rPr lang="fr-FR" dirty="0"/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BCD860-41EC-4980-9977-E1E7342C4858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6F0C819-BFBC-4D57-A06D-0168A13AEA3E}">
      <dgm:prSet phldrT="[Texte]"/>
      <dgm:spPr/>
      <dgm:t>
        <a:bodyPr/>
        <a:lstStyle/>
        <a:p>
          <a:r>
            <a:rPr lang="fr-FR" dirty="0"/>
            <a:t>Légionellose ?</a:t>
          </a:r>
        </a:p>
      </dgm:t>
    </dgm:pt>
    <dgm:pt modelId="{2C8E8F16-BB36-466E-BECA-27F41A8271B3}" type="parTrans" cxnId="{5E605585-1B2B-4967-A247-92D17DAF1703}">
      <dgm:prSet/>
      <dgm:spPr/>
      <dgm:t>
        <a:bodyPr/>
        <a:lstStyle/>
        <a:p>
          <a:endParaRPr lang="fr-FR"/>
        </a:p>
      </dgm:t>
    </dgm:pt>
    <dgm:pt modelId="{D90A8DFD-42DC-4756-B788-5664755E6BB1}" type="sibTrans" cxnId="{5E605585-1B2B-4967-A247-92D17DAF1703}">
      <dgm:prSet/>
      <dgm:spPr/>
      <dgm:t>
        <a:bodyPr/>
        <a:lstStyle/>
        <a:p>
          <a:endParaRPr lang="fr-FR"/>
        </a:p>
      </dgm:t>
    </dgm:pt>
    <dgm:pt modelId="{AD15058D-FEA9-4BCD-9E63-1D8496F7CFA9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Culture +</a:t>
          </a:r>
        </a:p>
      </dgm:t>
    </dgm:pt>
    <dgm:pt modelId="{3352644D-1394-4625-A5D4-8E9990887483}" type="parTrans" cxnId="{CE81ABF9-DA13-46F4-ACFD-BD1ABB4E7AAA}">
      <dgm:prSet/>
      <dgm:spPr/>
      <dgm:t>
        <a:bodyPr/>
        <a:lstStyle/>
        <a:p>
          <a:endParaRPr lang="fr-FR"/>
        </a:p>
      </dgm:t>
    </dgm:pt>
    <dgm:pt modelId="{5B2B9D58-BF95-42B8-8122-8DCBD20C3B73}" type="sibTrans" cxnId="{CE81ABF9-DA13-46F4-ACFD-BD1ABB4E7AAA}">
      <dgm:prSet/>
      <dgm:spPr/>
      <dgm:t>
        <a:bodyPr/>
        <a:lstStyle/>
        <a:p>
          <a:endParaRPr lang="fr-FR"/>
        </a:p>
      </dgm:t>
    </dgm:pt>
    <dgm:pt modelId="{96DD9FBE-14C6-4FDE-819D-618BA8321CB0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Sérologie +</a:t>
          </a:r>
        </a:p>
      </dgm:t>
    </dgm:pt>
    <dgm:pt modelId="{02ED1D55-B8DA-4AC2-BC07-B8824789CBD4}" type="parTrans" cxnId="{0DBC391A-87A5-4CDC-8269-5A2D80D656FE}">
      <dgm:prSet/>
      <dgm:spPr/>
      <dgm:t>
        <a:bodyPr/>
        <a:lstStyle/>
        <a:p>
          <a:endParaRPr lang="fr-FR"/>
        </a:p>
      </dgm:t>
    </dgm:pt>
    <dgm:pt modelId="{2C3E31DB-30DC-4780-BDF1-3EB38CAF8710}" type="sibTrans" cxnId="{0DBC391A-87A5-4CDC-8269-5A2D80D656FE}">
      <dgm:prSet/>
      <dgm:spPr/>
      <dgm:t>
        <a:bodyPr/>
        <a:lstStyle/>
        <a:p>
          <a:endParaRPr lang="fr-FR"/>
        </a:p>
      </dgm:t>
    </dgm:pt>
    <dgm:pt modelId="{1085A31F-2ABB-472E-AAD1-07D9C2D02161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/>
            <a:t>Antigénurie +</a:t>
          </a:r>
        </a:p>
      </dgm:t>
    </dgm:pt>
    <dgm:pt modelId="{E0980127-8535-4F13-B539-1AE796F161AB}" type="parTrans" cxnId="{56AD22D4-5461-4058-A9F0-0927B1FC8609}">
      <dgm:prSet/>
      <dgm:spPr/>
      <dgm:t>
        <a:bodyPr/>
        <a:lstStyle/>
        <a:p>
          <a:endParaRPr lang="fr-FR"/>
        </a:p>
      </dgm:t>
    </dgm:pt>
    <dgm:pt modelId="{4CA7B5BE-0854-4617-A43F-E37C80C97B70}" type="sibTrans" cxnId="{56AD22D4-5461-4058-A9F0-0927B1FC8609}">
      <dgm:prSet/>
      <dgm:spPr/>
      <dgm:t>
        <a:bodyPr/>
        <a:lstStyle/>
        <a:p>
          <a:endParaRPr lang="fr-FR"/>
        </a:p>
      </dgm:t>
    </dgm:pt>
    <dgm:pt modelId="{61E0FA03-877A-4DD9-98CE-F15BA2A7CCD2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↗</a:t>
          </a:r>
          <a:r>
            <a:rPr lang="fr-FR" dirty="0">
              <a:solidFill>
                <a:srgbClr val="FF0000"/>
              </a:solidFill>
              <a:highlight>
                <a:srgbClr val="FFFF00"/>
              </a:highlight>
            </a:rPr>
            <a:t> Sérologie</a:t>
          </a:r>
        </a:p>
      </dgm:t>
    </dgm:pt>
    <dgm:pt modelId="{DE111017-188E-4355-8CA5-40725E8FEC21}" type="parTrans" cxnId="{9EF8BD2F-DCF5-4E40-B397-B8A154260CB4}">
      <dgm:prSet/>
      <dgm:spPr/>
      <dgm:t>
        <a:bodyPr/>
        <a:lstStyle/>
        <a:p>
          <a:endParaRPr lang="fr-FR"/>
        </a:p>
      </dgm:t>
    </dgm:pt>
    <dgm:pt modelId="{04C8401E-E35B-46BD-9AE6-658C04C4B2AF}" type="sibTrans" cxnId="{9EF8BD2F-DCF5-4E40-B397-B8A154260CB4}">
      <dgm:prSet/>
      <dgm:spPr/>
      <dgm:t>
        <a:bodyPr/>
        <a:lstStyle/>
        <a:p>
          <a:endParaRPr lang="fr-FR"/>
        </a:p>
      </dgm:t>
    </dgm:pt>
    <dgm:pt modelId="{914192DC-6D55-41BB-99BE-E533AB4D83BF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PCR </a:t>
          </a:r>
          <a:r>
            <a:rPr lang="fr-FR" dirty="0" err="1"/>
            <a:t>Legio</a:t>
          </a:r>
          <a:r>
            <a:rPr lang="fr-FR" dirty="0"/>
            <a:t> +</a:t>
          </a:r>
        </a:p>
      </dgm:t>
    </dgm:pt>
    <dgm:pt modelId="{A90713FB-BA26-4118-98FE-AB3715E6F1D1}" type="parTrans" cxnId="{28904F99-4829-4109-B304-C870A5B7EA09}">
      <dgm:prSet/>
      <dgm:spPr/>
      <dgm:t>
        <a:bodyPr/>
        <a:lstStyle/>
        <a:p>
          <a:endParaRPr lang="fr-FR"/>
        </a:p>
      </dgm:t>
    </dgm:pt>
    <dgm:pt modelId="{FEFFF76C-B7D3-464C-A27C-5CDCCD14A6BC}" type="sibTrans" cxnId="{28904F99-4829-4109-B304-C870A5B7EA09}">
      <dgm:prSet/>
      <dgm:spPr/>
      <dgm:t>
        <a:bodyPr/>
        <a:lstStyle/>
        <a:p>
          <a:endParaRPr lang="fr-FR"/>
        </a:p>
      </dgm:t>
    </dgm:pt>
    <dgm:pt modelId="{9172D7A1-BA19-4E77-9416-BDEDB687CB51}" type="pres">
      <dgm:prSet presAssocID="{95BCD860-41EC-4980-9977-E1E7342C48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A05C675-C5A9-4EC9-8EA5-42CFE3940BA4}" type="pres">
      <dgm:prSet presAssocID="{B6F0C819-BFBC-4D57-A06D-0168A13AEA3E}" presName="centerShape" presStyleLbl="node0" presStyleIdx="0" presStyleCnt="1"/>
      <dgm:spPr/>
      <dgm:t>
        <a:bodyPr/>
        <a:lstStyle/>
        <a:p>
          <a:endParaRPr lang="fr-FR"/>
        </a:p>
      </dgm:t>
    </dgm:pt>
    <dgm:pt modelId="{D4E66720-DFE4-40A0-A6BC-0AAAC73D9CE7}" type="pres">
      <dgm:prSet presAssocID="{3352644D-1394-4625-A5D4-8E9990887483}" presName="parTrans" presStyleLbl="sibTrans2D1" presStyleIdx="0" presStyleCnt="5"/>
      <dgm:spPr/>
      <dgm:t>
        <a:bodyPr/>
        <a:lstStyle/>
        <a:p>
          <a:endParaRPr lang="fr-FR"/>
        </a:p>
      </dgm:t>
    </dgm:pt>
    <dgm:pt modelId="{219ECD7A-5A2C-48F1-8741-81DDEDCBB7A1}" type="pres">
      <dgm:prSet presAssocID="{3352644D-1394-4625-A5D4-8E9990887483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9CEE14DE-A96D-4CD0-A0F3-46A472F3CF4D}" type="pres">
      <dgm:prSet presAssocID="{AD15058D-FEA9-4BCD-9E63-1D8496F7CFA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142AC4-73EC-4FA3-B682-C0CDA73DA9EF}" type="pres">
      <dgm:prSet presAssocID="{02ED1D55-B8DA-4AC2-BC07-B8824789CBD4}" presName="parTrans" presStyleLbl="sibTrans2D1" presStyleIdx="1" presStyleCnt="5"/>
      <dgm:spPr/>
      <dgm:t>
        <a:bodyPr/>
        <a:lstStyle/>
        <a:p>
          <a:endParaRPr lang="fr-FR"/>
        </a:p>
      </dgm:t>
    </dgm:pt>
    <dgm:pt modelId="{7A5AF7D4-F82D-4E80-9D10-6AE40059D971}" type="pres">
      <dgm:prSet presAssocID="{02ED1D55-B8DA-4AC2-BC07-B8824789CB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F6079648-186B-4B28-B5E2-11948A062442}" type="pres">
      <dgm:prSet presAssocID="{96DD9FBE-14C6-4FDE-819D-618BA8321C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9DB47E-6DBF-4474-9F93-42871EA1DA81}" type="pres">
      <dgm:prSet presAssocID="{A90713FB-BA26-4118-98FE-AB3715E6F1D1}" presName="parTrans" presStyleLbl="sibTrans2D1" presStyleIdx="2" presStyleCnt="5"/>
      <dgm:spPr/>
      <dgm:t>
        <a:bodyPr/>
        <a:lstStyle/>
        <a:p>
          <a:endParaRPr lang="fr-FR"/>
        </a:p>
      </dgm:t>
    </dgm:pt>
    <dgm:pt modelId="{5555BB22-8464-4B0A-9DB0-C32FDC5EBADC}" type="pres">
      <dgm:prSet presAssocID="{A90713FB-BA26-4118-98FE-AB3715E6F1D1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A9A61B7A-E952-4F9F-8E23-0014BC2DAD7C}" type="pres">
      <dgm:prSet presAssocID="{914192DC-6D55-41BB-99BE-E533AB4D83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EF7E88-694A-4E00-AF57-91AD1B181265}" type="pres">
      <dgm:prSet presAssocID="{E0980127-8535-4F13-B539-1AE796F161AB}" presName="parTrans" presStyleLbl="sibTrans2D1" presStyleIdx="3" presStyleCnt="5"/>
      <dgm:spPr/>
      <dgm:t>
        <a:bodyPr/>
        <a:lstStyle/>
        <a:p>
          <a:endParaRPr lang="fr-FR"/>
        </a:p>
      </dgm:t>
    </dgm:pt>
    <dgm:pt modelId="{31C92534-B927-4721-AE88-1B19D91A99B8}" type="pres">
      <dgm:prSet presAssocID="{E0980127-8535-4F13-B539-1AE796F161AB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31D1C288-F2D5-48DB-8DF4-3F4A005CCCA5}" type="pres">
      <dgm:prSet presAssocID="{1085A31F-2ABB-472E-AAD1-07D9C2D021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5D2D2-6F9A-40B4-999E-DBDE49BE2F08}" type="pres">
      <dgm:prSet presAssocID="{DE111017-188E-4355-8CA5-40725E8FEC21}" presName="parTrans" presStyleLbl="sibTrans2D1" presStyleIdx="4" presStyleCnt="5"/>
      <dgm:spPr/>
      <dgm:t>
        <a:bodyPr/>
        <a:lstStyle/>
        <a:p>
          <a:endParaRPr lang="fr-FR"/>
        </a:p>
      </dgm:t>
    </dgm:pt>
    <dgm:pt modelId="{FE48AE7C-5A58-4D74-ADC0-3042C9A2C75E}" type="pres">
      <dgm:prSet presAssocID="{DE111017-188E-4355-8CA5-40725E8FEC21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B52FF397-2040-4650-87A2-68EB900B531F}" type="pres">
      <dgm:prSet presAssocID="{61E0FA03-877A-4DD9-98CE-F15BA2A7CC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9DA3241-8C4A-43B4-BC9F-C8B6B86BE001}" type="presOf" srcId="{02ED1D55-B8DA-4AC2-BC07-B8824789CBD4}" destId="{7A5AF7D4-F82D-4E80-9D10-6AE40059D971}" srcOrd="1" destOrd="0" presId="urn:microsoft.com/office/officeart/2005/8/layout/radial5"/>
    <dgm:cxn modelId="{6E8D74F1-90F8-443E-8068-E8AE567158A9}" type="presOf" srcId="{B6F0C819-BFBC-4D57-A06D-0168A13AEA3E}" destId="{8A05C675-C5A9-4EC9-8EA5-42CFE3940BA4}" srcOrd="0" destOrd="0" presId="urn:microsoft.com/office/officeart/2005/8/layout/radial5"/>
    <dgm:cxn modelId="{10C023F6-E53C-4CC6-BF4B-3455DA187416}" type="presOf" srcId="{914192DC-6D55-41BB-99BE-E533AB4D83BF}" destId="{A9A61B7A-E952-4F9F-8E23-0014BC2DAD7C}" srcOrd="0" destOrd="0" presId="urn:microsoft.com/office/officeart/2005/8/layout/radial5"/>
    <dgm:cxn modelId="{0DBC391A-87A5-4CDC-8269-5A2D80D656FE}" srcId="{B6F0C819-BFBC-4D57-A06D-0168A13AEA3E}" destId="{96DD9FBE-14C6-4FDE-819D-618BA8321CB0}" srcOrd="1" destOrd="0" parTransId="{02ED1D55-B8DA-4AC2-BC07-B8824789CBD4}" sibTransId="{2C3E31DB-30DC-4780-BDF1-3EB38CAF8710}"/>
    <dgm:cxn modelId="{8C91AFAF-27A6-4826-84A2-4187790A6B1F}" type="presOf" srcId="{E0980127-8535-4F13-B539-1AE796F161AB}" destId="{43EF7E88-694A-4E00-AF57-91AD1B181265}" srcOrd="0" destOrd="0" presId="urn:microsoft.com/office/officeart/2005/8/layout/radial5"/>
    <dgm:cxn modelId="{D496E8D0-5AC1-445F-8C5D-3E6CA11A026E}" type="presOf" srcId="{02ED1D55-B8DA-4AC2-BC07-B8824789CBD4}" destId="{17142AC4-73EC-4FA3-B682-C0CDA73DA9EF}" srcOrd="0" destOrd="0" presId="urn:microsoft.com/office/officeart/2005/8/layout/radial5"/>
    <dgm:cxn modelId="{0DD4C5F9-37B7-42B3-88E7-38022176241B}" type="presOf" srcId="{A90713FB-BA26-4118-98FE-AB3715E6F1D1}" destId="{5555BB22-8464-4B0A-9DB0-C32FDC5EBADC}" srcOrd="1" destOrd="0" presId="urn:microsoft.com/office/officeart/2005/8/layout/radial5"/>
    <dgm:cxn modelId="{B9CADCC4-D179-47E9-A9C3-DE4DDFE37551}" type="presOf" srcId="{3352644D-1394-4625-A5D4-8E9990887483}" destId="{219ECD7A-5A2C-48F1-8741-81DDEDCBB7A1}" srcOrd="1" destOrd="0" presId="urn:microsoft.com/office/officeart/2005/8/layout/radial5"/>
    <dgm:cxn modelId="{7D02724D-B65E-4AD7-94BE-C9290E3E1572}" type="presOf" srcId="{DE111017-188E-4355-8CA5-40725E8FEC21}" destId="{FE48AE7C-5A58-4D74-ADC0-3042C9A2C75E}" srcOrd="1" destOrd="0" presId="urn:microsoft.com/office/officeart/2005/8/layout/radial5"/>
    <dgm:cxn modelId="{2F93BD13-E1BE-4174-A39A-0FB28AEBF31F}" type="presOf" srcId="{96DD9FBE-14C6-4FDE-819D-618BA8321CB0}" destId="{F6079648-186B-4B28-B5E2-11948A062442}" srcOrd="0" destOrd="0" presId="urn:microsoft.com/office/officeart/2005/8/layout/radial5"/>
    <dgm:cxn modelId="{E5471DF1-58CC-49BB-BD59-7C6819CB9313}" type="presOf" srcId="{1085A31F-2ABB-472E-AAD1-07D9C2D02161}" destId="{31D1C288-F2D5-48DB-8DF4-3F4A005CCCA5}" srcOrd="0" destOrd="0" presId="urn:microsoft.com/office/officeart/2005/8/layout/radial5"/>
    <dgm:cxn modelId="{4AA44D9D-FBE1-47F4-90F3-D116C42496EA}" type="presOf" srcId="{E0980127-8535-4F13-B539-1AE796F161AB}" destId="{31C92534-B927-4721-AE88-1B19D91A99B8}" srcOrd="1" destOrd="0" presId="urn:microsoft.com/office/officeart/2005/8/layout/radial5"/>
    <dgm:cxn modelId="{A973D3BF-232E-43F8-B6E8-1CA0E19D3BE4}" type="presOf" srcId="{A90713FB-BA26-4118-98FE-AB3715E6F1D1}" destId="{1D9DB47E-6DBF-4474-9F93-42871EA1DA81}" srcOrd="0" destOrd="0" presId="urn:microsoft.com/office/officeart/2005/8/layout/radial5"/>
    <dgm:cxn modelId="{1E9D385F-9BF5-47A4-9203-790DE8FF406B}" type="presOf" srcId="{61E0FA03-877A-4DD9-98CE-F15BA2A7CCD2}" destId="{B52FF397-2040-4650-87A2-68EB900B531F}" srcOrd="0" destOrd="0" presId="urn:microsoft.com/office/officeart/2005/8/layout/radial5"/>
    <dgm:cxn modelId="{89C2D7E5-42F7-459B-A653-BCFC82DF4A55}" type="presOf" srcId="{AD15058D-FEA9-4BCD-9E63-1D8496F7CFA9}" destId="{9CEE14DE-A96D-4CD0-A0F3-46A472F3CF4D}" srcOrd="0" destOrd="0" presId="urn:microsoft.com/office/officeart/2005/8/layout/radial5"/>
    <dgm:cxn modelId="{9EF8BD2F-DCF5-4E40-B397-B8A154260CB4}" srcId="{B6F0C819-BFBC-4D57-A06D-0168A13AEA3E}" destId="{61E0FA03-877A-4DD9-98CE-F15BA2A7CCD2}" srcOrd="4" destOrd="0" parTransId="{DE111017-188E-4355-8CA5-40725E8FEC21}" sibTransId="{04C8401E-E35B-46BD-9AE6-658C04C4B2AF}"/>
    <dgm:cxn modelId="{6B942E23-8E1B-4433-99E8-2E6170817082}" type="presOf" srcId="{95BCD860-41EC-4980-9977-E1E7342C4858}" destId="{9172D7A1-BA19-4E77-9416-BDEDB687CB51}" srcOrd="0" destOrd="0" presId="urn:microsoft.com/office/officeart/2005/8/layout/radial5"/>
    <dgm:cxn modelId="{5E605585-1B2B-4967-A247-92D17DAF1703}" srcId="{95BCD860-41EC-4980-9977-E1E7342C4858}" destId="{B6F0C819-BFBC-4D57-A06D-0168A13AEA3E}" srcOrd="0" destOrd="0" parTransId="{2C8E8F16-BB36-466E-BECA-27F41A8271B3}" sibTransId="{D90A8DFD-42DC-4756-B788-5664755E6BB1}"/>
    <dgm:cxn modelId="{CE81ABF9-DA13-46F4-ACFD-BD1ABB4E7AAA}" srcId="{B6F0C819-BFBC-4D57-A06D-0168A13AEA3E}" destId="{AD15058D-FEA9-4BCD-9E63-1D8496F7CFA9}" srcOrd="0" destOrd="0" parTransId="{3352644D-1394-4625-A5D4-8E9990887483}" sibTransId="{5B2B9D58-BF95-42B8-8122-8DCBD20C3B73}"/>
    <dgm:cxn modelId="{28904F99-4829-4109-B304-C870A5B7EA09}" srcId="{B6F0C819-BFBC-4D57-A06D-0168A13AEA3E}" destId="{914192DC-6D55-41BB-99BE-E533AB4D83BF}" srcOrd="2" destOrd="0" parTransId="{A90713FB-BA26-4118-98FE-AB3715E6F1D1}" sibTransId="{FEFFF76C-B7D3-464C-A27C-5CDCCD14A6BC}"/>
    <dgm:cxn modelId="{F8F11EF3-1489-42B2-B069-07558BC1E11B}" type="presOf" srcId="{3352644D-1394-4625-A5D4-8E9990887483}" destId="{D4E66720-DFE4-40A0-A6BC-0AAAC73D9CE7}" srcOrd="0" destOrd="0" presId="urn:microsoft.com/office/officeart/2005/8/layout/radial5"/>
    <dgm:cxn modelId="{D01865E2-D149-4683-B9AA-A62021245B47}" type="presOf" srcId="{DE111017-188E-4355-8CA5-40725E8FEC21}" destId="{8CB5D2D2-6F9A-40B4-999E-DBDE49BE2F08}" srcOrd="0" destOrd="0" presId="urn:microsoft.com/office/officeart/2005/8/layout/radial5"/>
    <dgm:cxn modelId="{56AD22D4-5461-4058-A9F0-0927B1FC8609}" srcId="{B6F0C819-BFBC-4D57-A06D-0168A13AEA3E}" destId="{1085A31F-2ABB-472E-AAD1-07D9C2D02161}" srcOrd="3" destOrd="0" parTransId="{E0980127-8535-4F13-B539-1AE796F161AB}" sibTransId="{4CA7B5BE-0854-4617-A43F-E37C80C97B70}"/>
    <dgm:cxn modelId="{CB8F3897-B60C-4F23-ADC2-0A452CA1D372}" type="presParOf" srcId="{9172D7A1-BA19-4E77-9416-BDEDB687CB51}" destId="{8A05C675-C5A9-4EC9-8EA5-42CFE3940BA4}" srcOrd="0" destOrd="0" presId="urn:microsoft.com/office/officeart/2005/8/layout/radial5"/>
    <dgm:cxn modelId="{0BAACAFB-9850-49BA-981D-149165208125}" type="presParOf" srcId="{9172D7A1-BA19-4E77-9416-BDEDB687CB51}" destId="{D4E66720-DFE4-40A0-A6BC-0AAAC73D9CE7}" srcOrd="1" destOrd="0" presId="urn:microsoft.com/office/officeart/2005/8/layout/radial5"/>
    <dgm:cxn modelId="{EA6E3D19-82BF-477F-9252-7BEEF477AFB4}" type="presParOf" srcId="{D4E66720-DFE4-40A0-A6BC-0AAAC73D9CE7}" destId="{219ECD7A-5A2C-48F1-8741-81DDEDCBB7A1}" srcOrd="0" destOrd="0" presId="urn:microsoft.com/office/officeart/2005/8/layout/radial5"/>
    <dgm:cxn modelId="{CA863F8A-0856-46DE-928A-D1C3B3B6385E}" type="presParOf" srcId="{9172D7A1-BA19-4E77-9416-BDEDB687CB51}" destId="{9CEE14DE-A96D-4CD0-A0F3-46A472F3CF4D}" srcOrd="2" destOrd="0" presId="urn:microsoft.com/office/officeart/2005/8/layout/radial5"/>
    <dgm:cxn modelId="{BEC5F38A-AB94-4059-933E-32B0A1378AE0}" type="presParOf" srcId="{9172D7A1-BA19-4E77-9416-BDEDB687CB51}" destId="{17142AC4-73EC-4FA3-B682-C0CDA73DA9EF}" srcOrd="3" destOrd="0" presId="urn:microsoft.com/office/officeart/2005/8/layout/radial5"/>
    <dgm:cxn modelId="{5DED167C-AEDB-4C90-8FAA-78BF743ACF29}" type="presParOf" srcId="{17142AC4-73EC-4FA3-B682-C0CDA73DA9EF}" destId="{7A5AF7D4-F82D-4E80-9D10-6AE40059D971}" srcOrd="0" destOrd="0" presId="urn:microsoft.com/office/officeart/2005/8/layout/radial5"/>
    <dgm:cxn modelId="{BF7C79B2-D0A7-448C-85B5-4A443D38B49B}" type="presParOf" srcId="{9172D7A1-BA19-4E77-9416-BDEDB687CB51}" destId="{F6079648-186B-4B28-B5E2-11948A062442}" srcOrd="4" destOrd="0" presId="urn:microsoft.com/office/officeart/2005/8/layout/radial5"/>
    <dgm:cxn modelId="{07268CD2-BFAA-4253-9646-C6B13D3AB10B}" type="presParOf" srcId="{9172D7A1-BA19-4E77-9416-BDEDB687CB51}" destId="{1D9DB47E-6DBF-4474-9F93-42871EA1DA81}" srcOrd="5" destOrd="0" presId="urn:microsoft.com/office/officeart/2005/8/layout/radial5"/>
    <dgm:cxn modelId="{025DC063-0532-4E3E-9F95-0F26D297C3B7}" type="presParOf" srcId="{1D9DB47E-6DBF-4474-9F93-42871EA1DA81}" destId="{5555BB22-8464-4B0A-9DB0-C32FDC5EBADC}" srcOrd="0" destOrd="0" presId="urn:microsoft.com/office/officeart/2005/8/layout/radial5"/>
    <dgm:cxn modelId="{0CA4C726-4F8E-47D9-A556-C774BEDBF258}" type="presParOf" srcId="{9172D7A1-BA19-4E77-9416-BDEDB687CB51}" destId="{A9A61B7A-E952-4F9F-8E23-0014BC2DAD7C}" srcOrd="6" destOrd="0" presId="urn:microsoft.com/office/officeart/2005/8/layout/radial5"/>
    <dgm:cxn modelId="{CAB7DAD9-039E-4345-911E-EE3F13FB9873}" type="presParOf" srcId="{9172D7A1-BA19-4E77-9416-BDEDB687CB51}" destId="{43EF7E88-694A-4E00-AF57-91AD1B181265}" srcOrd="7" destOrd="0" presId="urn:microsoft.com/office/officeart/2005/8/layout/radial5"/>
    <dgm:cxn modelId="{06CB018F-5780-4981-A89D-0EA5524E678E}" type="presParOf" srcId="{43EF7E88-694A-4E00-AF57-91AD1B181265}" destId="{31C92534-B927-4721-AE88-1B19D91A99B8}" srcOrd="0" destOrd="0" presId="urn:microsoft.com/office/officeart/2005/8/layout/radial5"/>
    <dgm:cxn modelId="{2D78BEE4-E2D8-4FEB-BB6E-FD7532237B75}" type="presParOf" srcId="{9172D7A1-BA19-4E77-9416-BDEDB687CB51}" destId="{31D1C288-F2D5-48DB-8DF4-3F4A005CCCA5}" srcOrd="8" destOrd="0" presId="urn:microsoft.com/office/officeart/2005/8/layout/radial5"/>
    <dgm:cxn modelId="{C19B57B0-17D9-4BE4-8114-057401976B68}" type="presParOf" srcId="{9172D7A1-BA19-4E77-9416-BDEDB687CB51}" destId="{8CB5D2D2-6F9A-40B4-999E-DBDE49BE2F08}" srcOrd="9" destOrd="0" presId="urn:microsoft.com/office/officeart/2005/8/layout/radial5"/>
    <dgm:cxn modelId="{C87500F4-3D1D-4D72-81AC-DBFCE4B17700}" type="presParOf" srcId="{8CB5D2D2-6F9A-40B4-999E-DBDE49BE2F08}" destId="{FE48AE7C-5A58-4D74-ADC0-3042C9A2C75E}" srcOrd="0" destOrd="0" presId="urn:microsoft.com/office/officeart/2005/8/layout/radial5"/>
    <dgm:cxn modelId="{932D5ADA-BF99-4F0E-BB42-02215C076C0F}" type="presParOf" srcId="{9172D7A1-BA19-4E77-9416-BDEDB687CB51}" destId="{B52FF397-2040-4650-87A2-68EB900B531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667CAB-EA32-440D-A546-25127571DA1A}">
      <dsp:nvSpPr>
        <dsp:cNvPr id="0" name=""/>
        <dsp:cNvSpPr/>
      </dsp:nvSpPr>
      <dsp:spPr>
        <a:xfrm>
          <a:off x="1488" y="0"/>
          <a:ext cx="2902148" cy="71599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0" kern="1200" dirty="0"/>
            <a:t>Epidémiologie</a:t>
          </a:r>
        </a:p>
      </dsp:txBody>
      <dsp:txXfrm>
        <a:off x="1488" y="0"/>
        <a:ext cx="2902148" cy="715992"/>
      </dsp:txXfrm>
    </dsp:sp>
    <dsp:sp modelId="{CFD07865-375B-4EA6-96FC-0F1F0F56D688}">
      <dsp:nvSpPr>
        <dsp:cNvPr id="0" name=""/>
        <dsp:cNvSpPr/>
      </dsp:nvSpPr>
      <dsp:spPr>
        <a:xfrm>
          <a:off x="2323207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Clinique</a:t>
          </a:r>
        </a:p>
      </dsp:txBody>
      <dsp:txXfrm>
        <a:off x="2323207" y="0"/>
        <a:ext cx="2902148" cy="715992"/>
      </dsp:txXfrm>
    </dsp:sp>
    <dsp:sp modelId="{026D460E-39D9-4853-800B-778638702F30}">
      <dsp:nvSpPr>
        <dsp:cNvPr id="0" name=""/>
        <dsp:cNvSpPr/>
      </dsp:nvSpPr>
      <dsp:spPr>
        <a:xfrm>
          <a:off x="4644925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Diagnostic</a:t>
          </a:r>
        </a:p>
      </dsp:txBody>
      <dsp:txXfrm>
        <a:off x="4644925" y="0"/>
        <a:ext cx="2902148" cy="715992"/>
      </dsp:txXfrm>
    </dsp:sp>
    <dsp:sp modelId="{D2057FA7-3F2C-4653-A969-89057E121AE0}">
      <dsp:nvSpPr>
        <dsp:cNvPr id="0" name=""/>
        <dsp:cNvSpPr/>
      </dsp:nvSpPr>
      <dsp:spPr>
        <a:xfrm>
          <a:off x="6966644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Traitement</a:t>
          </a:r>
        </a:p>
      </dsp:txBody>
      <dsp:txXfrm>
        <a:off x="6966644" y="0"/>
        <a:ext cx="2902148" cy="715992"/>
      </dsp:txXfrm>
    </dsp:sp>
    <dsp:sp modelId="{93E6C59D-EC36-48B8-9A2D-D42745CBF612}">
      <dsp:nvSpPr>
        <dsp:cNvPr id="0" name=""/>
        <dsp:cNvSpPr/>
      </dsp:nvSpPr>
      <dsp:spPr>
        <a:xfrm>
          <a:off x="9288363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Prévention</a:t>
          </a:r>
        </a:p>
      </dsp:txBody>
      <dsp:txXfrm>
        <a:off x="9288363" y="0"/>
        <a:ext cx="2902148" cy="71599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667CAB-EA32-440D-A546-25127571DA1A}">
      <dsp:nvSpPr>
        <dsp:cNvPr id="0" name=""/>
        <dsp:cNvSpPr/>
      </dsp:nvSpPr>
      <dsp:spPr>
        <a:xfrm>
          <a:off x="1488" y="0"/>
          <a:ext cx="2902148" cy="71599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/>
            <a:t>Epidémiologie</a:t>
          </a:r>
        </a:p>
      </dsp:txBody>
      <dsp:txXfrm>
        <a:off x="1488" y="0"/>
        <a:ext cx="2902148" cy="715992"/>
      </dsp:txXfrm>
    </dsp:sp>
    <dsp:sp modelId="{CFD07865-375B-4EA6-96FC-0F1F0F56D688}">
      <dsp:nvSpPr>
        <dsp:cNvPr id="0" name=""/>
        <dsp:cNvSpPr/>
      </dsp:nvSpPr>
      <dsp:spPr>
        <a:xfrm>
          <a:off x="2323207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Clinique</a:t>
          </a:r>
        </a:p>
      </dsp:txBody>
      <dsp:txXfrm>
        <a:off x="2323207" y="0"/>
        <a:ext cx="2902148" cy="715992"/>
      </dsp:txXfrm>
    </dsp:sp>
    <dsp:sp modelId="{026D460E-39D9-4853-800B-778638702F30}">
      <dsp:nvSpPr>
        <dsp:cNvPr id="0" name=""/>
        <dsp:cNvSpPr/>
      </dsp:nvSpPr>
      <dsp:spPr>
        <a:xfrm>
          <a:off x="4644925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Diagnostic</a:t>
          </a:r>
        </a:p>
      </dsp:txBody>
      <dsp:txXfrm>
        <a:off x="4644925" y="0"/>
        <a:ext cx="2902148" cy="715992"/>
      </dsp:txXfrm>
    </dsp:sp>
    <dsp:sp modelId="{D2057FA7-3F2C-4653-A969-89057E121AE0}">
      <dsp:nvSpPr>
        <dsp:cNvPr id="0" name=""/>
        <dsp:cNvSpPr/>
      </dsp:nvSpPr>
      <dsp:spPr>
        <a:xfrm>
          <a:off x="6966644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Traitement</a:t>
          </a:r>
        </a:p>
      </dsp:txBody>
      <dsp:txXfrm>
        <a:off x="6966644" y="0"/>
        <a:ext cx="2902148" cy="715992"/>
      </dsp:txXfrm>
    </dsp:sp>
    <dsp:sp modelId="{93E6C59D-EC36-48B8-9A2D-D42745CBF612}">
      <dsp:nvSpPr>
        <dsp:cNvPr id="0" name=""/>
        <dsp:cNvSpPr/>
      </dsp:nvSpPr>
      <dsp:spPr>
        <a:xfrm>
          <a:off x="9288363" y="0"/>
          <a:ext cx="2902148" cy="7159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/>
            <a:t>Prévention</a:t>
          </a:r>
        </a:p>
      </dsp:txBody>
      <dsp:txXfrm>
        <a:off x="9288363" y="0"/>
        <a:ext cx="2902148" cy="7159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41FA8B57-8B60-5C9D-EB6C-7611E10820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8A48F13B-0202-8DD5-C636-D90B5FF1CA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16F29-469C-4C5F-A4EC-3B63FD800EC4}" type="datetimeFigureOut">
              <a:rPr lang="fr-FR" smtClean="0"/>
              <a:pPr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B81B70F4-AA28-9EA4-3142-E3B7088C62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548070D-C5A6-B3B7-1F6A-368C26D69C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EE240-F967-4220-8B67-1D81EE35EA4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50919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4A50C-6FFB-4FCE-B1DC-40933F2071AA}" type="datetimeFigureOut">
              <a:rPr lang="fr-FR" smtClean="0"/>
              <a:pPr/>
              <a:t>15/01/2024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72EF-BCBE-4D49-8DBE-4015D089264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00398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0154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12471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3941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00269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0956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5753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93724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71746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94876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72EF-BCBE-4D49-8DBE-4015D0892648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77313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795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1837530410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4268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6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3634278966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380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2144806438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7224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947664652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9234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3472664182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09920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5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0AD48FE8-F5F6-CF1B-83ED-DC75A7F814E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xmlns="" val="1578240793"/>
              </p:ext>
            </p:extLst>
          </p:nvPr>
        </p:nvGraphicFramePr>
        <p:xfrm>
          <a:off x="0" y="0"/>
          <a:ext cx="12192000" cy="715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0687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05952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70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82" r:id="rId3"/>
    <p:sldLayoutId id="2147483678" r:id="rId4"/>
    <p:sldLayoutId id="2147483679" r:id="rId5"/>
    <p:sldLayoutId id="2147483680" r:id="rId6"/>
    <p:sldLayoutId id="2147483681" r:id="rId7"/>
    <p:sldLayoutId id="214748367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44.svg"/><Relationship Id="rId4" Type="http://schemas.openxmlformats.org/officeDocument/2006/relationships/image" Target="../media/image28.png"/><Relationship Id="rId9" Type="http://schemas.openxmlformats.org/officeDocument/2006/relationships/image" Target="../media/image4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44.svg"/><Relationship Id="rId10" Type="http://schemas.openxmlformats.org/officeDocument/2006/relationships/image" Target="../media/image35.jpeg"/><Relationship Id="rId4" Type="http://schemas.openxmlformats.org/officeDocument/2006/relationships/image" Target="../media/image28.png"/><Relationship Id="rId9" Type="http://schemas.openxmlformats.org/officeDocument/2006/relationships/image" Target="../media/image4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sv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7" Type="http://schemas.openxmlformats.org/officeDocument/2006/relationships/image" Target="../media/image61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59.sv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7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46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68.svg"/><Relationship Id="rId4" Type="http://schemas.openxmlformats.org/officeDocument/2006/relationships/diagramLayout" Target="../diagrams/layout8.xml"/><Relationship Id="rId9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svg"/><Relationship Id="rId5" Type="http://schemas.openxmlformats.org/officeDocument/2006/relationships/image" Target="../media/image46.pn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70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75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75.svg"/><Relationship Id="rId4" Type="http://schemas.openxmlformats.org/officeDocument/2006/relationships/diagramLayout" Target="../diagrams/layout10.xml"/><Relationship Id="rId9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25.svg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53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78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4.sv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0.sv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21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16.png"/><Relationship Id="rId18" Type="http://schemas.openxmlformats.org/officeDocument/2006/relationships/image" Target="../media/image31.sv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2" Type="http://schemas.openxmlformats.org/officeDocument/2006/relationships/image" Target="../media/image27.sv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svg"/><Relationship Id="rId20" Type="http://schemas.openxmlformats.org/officeDocument/2006/relationships/image" Target="../media/image33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11" Type="http://schemas.openxmlformats.org/officeDocument/2006/relationships/image" Target="../media/image15.png"/><Relationship Id="rId15" Type="http://schemas.openxmlformats.org/officeDocument/2006/relationships/image" Target="../media/image17.png"/><Relationship Id="rId10" Type="http://schemas.openxmlformats.org/officeDocument/2006/relationships/image" Target="../media/image25.svg"/><Relationship Id="rId19" Type="http://schemas.openxmlformats.org/officeDocument/2006/relationships/image" Target="../media/image19.png"/><Relationship Id="rId9" Type="http://schemas.openxmlformats.org/officeDocument/2006/relationships/image" Target="../media/image14.png"/><Relationship Id="rId14" Type="http://schemas.openxmlformats.org/officeDocument/2006/relationships/image" Target="../media/image2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44.svg"/><Relationship Id="rId4" Type="http://schemas.openxmlformats.org/officeDocument/2006/relationships/image" Target="../media/image28.png"/><Relationship Id="rId9" Type="http://schemas.openxmlformats.org/officeDocument/2006/relationships/image" Target="../media/image4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07008" y="434340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13166" y="1864678"/>
            <a:ext cx="9058275" cy="2475678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fr-FR" sz="8000" spc="-75" dirty="0">
                <a:solidFill>
                  <a:srgbClr val="252525"/>
                </a:solidFill>
                <a:latin typeface="Calibri Light"/>
                <a:cs typeface="Calibri Light"/>
              </a:rPr>
              <a:t>Légionellose pulmonaire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48000" y="4340356"/>
            <a:ext cx="6605586" cy="1803314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700" marR="5080" algn="ctr">
              <a:lnSpc>
                <a:spcPct val="128000"/>
              </a:lnSpc>
              <a:spcBef>
                <a:spcPts val="15"/>
              </a:spcBef>
            </a:pPr>
            <a:r>
              <a:rPr sz="2800" b="1" spc="150" dirty="0">
                <a:solidFill>
                  <a:srgbClr val="455F51"/>
                </a:solidFill>
                <a:latin typeface="Calibri Light"/>
                <a:cs typeface="Calibri Light"/>
              </a:rPr>
              <a:t>D</a:t>
            </a:r>
            <a:r>
              <a:rPr lang="fr-FR" sz="2800" b="1" spc="150" dirty="0">
                <a:solidFill>
                  <a:srgbClr val="455F51"/>
                </a:solidFill>
                <a:latin typeface="Calibri Light"/>
                <a:cs typeface="Calibri Light"/>
              </a:rPr>
              <a:t>U Hygiène -</a:t>
            </a:r>
            <a:r>
              <a:rPr sz="2800" b="1" spc="350" dirty="0">
                <a:solidFill>
                  <a:srgbClr val="455F51"/>
                </a:solidFill>
                <a:latin typeface="Calibri Light"/>
                <a:cs typeface="Calibri Light"/>
              </a:rPr>
              <a:t> </a:t>
            </a:r>
            <a:r>
              <a:rPr lang="fr-FR" sz="2800" b="1" spc="350" dirty="0">
                <a:solidFill>
                  <a:srgbClr val="455F51"/>
                </a:solidFill>
                <a:latin typeface="Calibri Light"/>
                <a:cs typeface="Calibri Light"/>
              </a:rPr>
              <a:t> 8 </a:t>
            </a:r>
            <a:r>
              <a:rPr lang="fr-FR" sz="2800" b="1" spc="170" dirty="0">
                <a:solidFill>
                  <a:srgbClr val="455F51"/>
                </a:solidFill>
                <a:latin typeface="Calibri Light"/>
                <a:cs typeface="Calibri Light"/>
              </a:rPr>
              <a:t>JANVIER</a:t>
            </a:r>
            <a:r>
              <a:rPr lang="fr-FR" sz="2800" b="1" spc="330" dirty="0">
                <a:solidFill>
                  <a:srgbClr val="455F51"/>
                </a:solidFill>
                <a:latin typeface="Calibri Light"/>
                <a:cs typeface="Calibri Light"/>
              </a:rPr>
              <a:t> </a:t>
            </a:r>
            <a:r>
              <a:rPr lang="fr-FR" sz="2800" b="1" spc="155" dirty="0">
                <a:solidFill>
                  <a:srgbClr val="455F51"/>
                </a:solidFill>
                <a:latin typeface="Calibri Light"/>
                <a:cs typeface="Calibri Light"/>
              </a:rPr>
              <a:t>2024</a:t>
            </a:r>
            <a:r>
              <a:rPr lang="fr-FR" sz="2800" b="1" spc="-245" dirty="0">
                <a:solidFill>
                  <a:srgbClr val="455F51"/>
                </a:solidFill>
                <a:latin typeface="Calibri Light"/>
                <a:cs typeface="Calibri Light"/>
              </a:rPr>
              <a:t> </a:t>
            </a:r>
            <a:endParaRPr lang="fr-FR" sz="2800" b="1" dirty="0">
              <a:latin typeface="Calibri Light"/>
              <a:cs typeface="Calibri Light"/>
            </a:endParaRPr>
          </a:p>
          <a:p>
            <a:pPr marL="12700" marR="5080" algn="ctr">
              <a:lnSpc>
                <a:spcPct val="128000"/>
              </a:lnSpc>
              <a:spcBef>
                <a:spcPts val="15"/>
              </a:spcBef>
            </a:pPr>
            <a:endParaRPr lang="fr-FR" sz="2000" b="1" spc="350" dirty="0">
              <a:solidFill>
                <a:srgbClr val="455F51"/>
              </a:solidFill>
              <a:latin typeface="Calibri Light"/>
              <a:cs typeface="Calibri Light"/>
            </a:endParaRPr>
          </a:p>
          <a:p>
            <a:pPr marL="12700" marR="5080" algn="ctr">
              <a:lnSpc>
                <a:spcPct val="128000"/>
              </a:lnSpc>
              <a:spcBef>
                <a:spcPts val="15"/>
              </a:spcBef>
            </a:pPr>
            <a:r>
              <a:rPr lang="fr-FR" sz="2000" b="1" spc="350" dirty="0">
                <a:solidFill>
                  <a:srgbClr val="455F51"/>
                </a:solidFill>
                <a:latin typeface="Calibri Light"/>
                <a:cs typeface="Calibri Light"/>
              </a:rPr>
              <a:t>Dr </a:t>
            </a:r>
            <a:r>
              <a:rPr lang="fr-FR" sz="2000" b="1" spc="95" dirty="0">
                <a:solidFill>
                  <a:srgbClr val="455F51"/>
                </a:solidFill>
                <a:latin typeface="Calibri Light"/>
                <a:cs typeface="Calibri Light"/>
              </a:rPr>
              <a:t>LAVRARD-MEYER Philippe</a:t>
            </a:r>
            <a:br>
              <a:rPr lang="fr-FR" sz="2000" b="1" spc="95" dirty="0">
                <a:solidFill>
                  <a:srgbClr val="455F51"/>
                </a:solidFill>
                <a:latin typeface="Calibri Light"/>
                <a:cs typeface="Calibri Light"/>
              </a:rPr>
            </a:br>
            <a:r>
              <a:rPr lang="fr-FR" sz="2000" b="1" spc="95" dirty="0">
                <a:solidFill>
                  <a:srgbClr val="455F51"/>
                </a:solidFill>
                <a:latin typeface="Calibri Light"/>
                <a:cs typeface="Calibri Light"/>
              </a:rPr>
              <a:t>CCA Maladies Infectieuses</a:t>
            </a:r>
            <a:endParaRPr sz="2000" b="1" dirty="0">
              <a:latin typeface="Calibri Light"/>
              <a:cs typeface="Calibri Ligh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5632" y="480059"/>
            <a:ext cx="1399032" cy="12847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2809022" y="1523615"/>
            <a:ext cx="707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Pourquoi le voyage est une exposition ?</a:t>
            </a:r>
          </a:p>
        </p:txBody>
      </p:sp>
      <p:pic>
        <p:nvPicPr>
          <p:cNvPr id="5" name="Image 4" descr="Une image contenant dessin humoristique&#10;&#10;Description générée automatiquement">
            <a:extLst>
              <a:ext uri="{FF2B5EF4-FFF2-40B4-BE49-F238E27FC236}">
                <a16:creationId xmlns:a16="http://schemas.microsoft.com/office/drawing/2014/main" xmlns="" id="{80BA3E4B-0D3D-2D14-D965-E7D497707F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2475" y="2228850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824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2809022" y="1523615"/>
            <a:ext cx="707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Pourquoi le voyage est une exposition ?</a:t>
            </a:r>
          </a:p>
        </p:txBody>
      </p:sp>
      <p:pic>
        <p:nvPicPr>
          <p:cNvPr id="5" name="Image 4" descr="Une image contenant dessin humoristique&#10;&#10;Description générée automatiquement">
            <a:extLst>
              <a:ext uri="{FF2B5EF4-FFF2-40B4-BE49-F238E27FC236}">
                <a16:creationId xmlns:a16="http://schemas.microsoft.com/office/drawing/2014/main" xmlns="" id="{80BA3E4B-0D3D-2D14-D965-E7D497707F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2475" y="2228850"/>
            <a:ext cx="2133600" cy="2133600"/>
          </a:xfrm>
          <a:prstGeom prst="rect">
            <a:avLst/>
          </a:prstGeom>
        </p:spPr>
      </p:pic>
      <p:pic>
        <p:nvPicPr>
          <p:cNvPr id="4" name="Image 3" descr="Une image contenant électroménager, Électroménager, mur, intérieur&#10;&#10;Description générée automatiquement">
            <a:extLst>
              <a:ext uri="{FF2B5EF4-FFF2-40B4-BE49-F238E27FC236}">
                <a16:creationId xmlns:a16="http://schemas.microsoft.com/office/drawing/2014/main" xmlns="" id="{BB82EE8F-A776-C091-EB8A-531B8C134F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436" y="2666999"/>
            <a:ext cx="3570486" cy="2376000"/>
          </a:xfrm>
          <a:prstGeom prst="rect">
            <a:avLst/>
          </a:prstGeom>
        </p:spPr>
      </p:pic>
      <p:pic>
        <p:nvPicPr>
          <p:cNvPr id="7" name="Image 6" descr="Une image contenant personne, mur, Visage humain, Model d’art&#10;&#10;Description générée automatiquement">
            <a:extLst>
              <a:ext uri="{FF2B5EF4-FFF2-40B4-BE49-F238E27FC236}">
                <a16:creationId xmlns:a16="http://schemas.microsoft.com/office/drawing/2014/main" xmlns="" id="{8C41BF37-9857-FC83-5EA2-970E499D59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8141" y="4711896"/>
            <a:ext cx="3535717" cy="1980000"/>
          </a:xfrm>
          <a:prstGeom prst="rect">
            <a:avLst/>
          </a:prstGeom>
        </p:spPr>
      </p:pic>
      <p:pic>
        <p:nvPicPr>
          <p:cNvPr id="13" name="Image 12" descr="Une image contenant texte, boisson gazeuse, nourriture&#10;&#10;Description générée automatiquement">
            <a:extLst>
              <a:ext uri="{FF2B5EF4-FFF2-40B4-BE49-F238E27FC236}">
                <a16:creationId xmlns:a16="http://schemas.microsoft.com/office/drawing/2014/main" xmlns="" id="{6996E0FB-D7F7-525C-D334-EC7F9767A6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33" r="55208" b="7500"/>
          <a:stretch/>
        </p:blipFill>
        <p:spPr>
          <a:xfrm>
            <a:off x="8001001" y="2362200"/>
            <a:ext cx="2579981" cy="37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537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A76E0846-6F4A-D5B0-25D7-3EE7AA8E0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3602842"/>
              </p:ext>
            </p:extLst>
          </p:nvPr>
        </p:nvGraphicFramePr>
        <p:xfrm>
          <a:off x="2228146" y="2261110"/>
          <a:ext cx="7023651" cy="42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738">
                  <a:extLst>
                    <a:ext uri="{9D8B030D-6E8A-4147-A177-3AD203B41FA5}">
                      <a16:colId xmlns:a16="http://schemas.microsoft.com/office/drawing/2014/main" xmlns="" val="1177334832"/>
                    </a:ext>
                  </a:extLst>
                </a:gridCol>
                <a:gridCol w="1755913">
                  <a:extLst>
                    <a:ext uri="{9D8B030D-6E8A-4147-A177-3AD203B41FA5}">
                      <a16:colId xmlns:a16="http://schemas.microsoft.com/office/drawing/2014/main" xmlns="" val="1635193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Expositions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855231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Etablissement</a:t>
                      </a:r>
                      <a:r>
                        <a:rPr lang="fr-FR" sz="2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santé 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261942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Etablissement de personnes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âgées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108182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Station thermale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&lt;1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4848594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Voyage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9227916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Autres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9755090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Inconnu/domicile</a:t>
                      </a:r>
                      <a:r>
                        <a:rPr lang="fr-FR" sz="24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63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885985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1570773" y="1428750"/>
            <a:ext cx="3327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l’hôpital ??</a:t>
            </a:r>
          </a:p>
        </p:txBody>
      </p:sp>
      <p:pic>
        <p:nvPicPr>
          <p:cNvPr id="10" name="Graphique 9" descr="Voyage contour">
            <a:extLst>
              <a:ext uri="{FF2B5EF4-FFF2-40B4-BE49-F238E27FC236}">
                <a16:creationId xmlns:a16="http://schemas.microsoft.com/office/drawing/2014/main" xmlns="" id="{6DAA37F5-FDD9-250B-85FB-19698A68DC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663967" y="4726410"/>
            <a:ext cx="612000" cy="612000"/>
          </a:xfrm>
          <a:prstGeom prst="rect">
            <a:avLst/>
          </a:prstGeom>
        </p:spPr>
      </p:pic>
      <p:pic>
        <p:nvPicPr>
          <p:cNvPr id="14" name="Graphique 13" descr="Volcan contour">
            <a:extLst>
              <a:ext uri="{FF2B5EF4-FFF2-40B4-BE49-F238E27FC236}">
                <a16:creationId xmlns:a16="http://schemas.microsoft.com/office/drawing/2014/main" xmlns="" id="{EC815B63-9987-47CE-3853-CDB781D20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70044" y="4106720"/>
            <a:ext cx="612000" cy="612000"/>
          </a:xfrm>
          <a:prstGeom prst="rect">
            <a:avLst/>
          </a:prstGeom>
        </p:spPr>
      </p:pic>
      <p:pic>
        <p:nvPicPr>
          <p:cNvPr id="18" name="Graphique 17" descr="Homme avec canne contour">
            <a:extLst>
              <a:ext uri="{FF2B5EF4-FFF2-40B4-BE49-F238E27FC236}">
                <a16:creationId xmlns:a16="http://schemas.microsoft.com/office/drawing/2014/main" xmlns="" id="{7A17E5D3-01E9-8A1D-CF4E-2E43021A4B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634196" y="3487430"/>
            <a:ext cx="612000" cy="612000"/>
          </a:xfrm>
          <a:prstGeom prst="rect">
            <a:avLst/>
          </a:prstGeom>
        </p:spPr>
      </p:pic>
      <p:pic>
        <p:nvPicPr>
          <p:cNvPr id="24" name="Graphique 23" descr="Impatient contour">
            <a:extLst>
              <a:ext uri="{FF2B5EF4-FFF2-40B4-BE49-F238E27FC236}">
                <a16:creationId xmlns:a16="http://schemas.microsoft.com/office/drawing/2014/main" xmlns="" id="{D3C951F0-A5DD-FA3B-A086-26CDAD0E0F6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612198" y="2905210"/>
            <a:ext cx="612000" cy="612000"/>
          </a:xfrm>
          <a:prstGeom prst="rect">
            <a:avLst/>
          </a:prstGeom>
        </p:spPr>
      </p:pic>
      <p:sp>
        <p:nvSpPr>
          <p:cNvPr id="2" name="Flèche : droite à entaille 1">
            <a:extLst>
              <a:ext uri="{FF2B5EF4-FFF2-40B4-BE49-F238E27FC236}">
                <a16:creationId xmlns:a16="http://schemas.microsoft.com/office/drawing/2014/main" xmlns="" id="{25B8220F-70BA-3F22-1082-2B9DA3B2EBB7}"/>
              </a:ext>
            </a:extLst>
          </p:cNvPr>
          <p:cNvSpPr/>
          <p:nvPr/>
        </p:nvSpPr>
        <p:spPr>
          <a:xfrm>
            <a:off x="8762593" y="296889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E0E61787-1345-C88B-EE2F-683214EBBA8A}"/>
              </a:ext>
            </a:extLst>
          </p:cNvPr>
          <p:cNvSpPr txBox="1"/>
          <p:nvPr/>
        </p:nvSpPr>
        <p:spPr>
          <a:xfrm>
            <a:off x="9845747" y="273351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Concentration de personne à risque</a:t>
            </a:r>
            <a:br>
              <a:rPr lang="fr-FR" b="1" dirty="0"/>
            </a:br>
            <a:r>
              <a:rPr lang="fr-FR" b="1" dirty="0"/>
              <a:t>(Cancer, ID, âgé…)</a:t>
            </a:r>
          </a:p>
        </p:txBody>
      </p:sp>
    </p:spTree>
    <p:extLst>
      <p:ext uri="{BB962C8B-B14F-4D97-AF65-F5344CB8AC3E}">
        <p14:creationId xmlns:p14="http://schemas.microsoft.com/office/powerpoint/2010/main" xmlns="" val="315702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A76E0846-6F4A-D5B0-25D7-3EE7AA8E033E}"/>
              </a:ext>
            </a:extLst>
          </p:cNvPr>
          <p:cNvGraphicFramePr>
            <a:graphicFrameLocks noGrp="1"/>
          </p:cNvGraphicFramePr>
          <p:nvPr/>
        </p:nvGraphicFramePr>
        <p:xfrm>
          <a:off x="2228146" y="2261110"/>
          <a:ext cx="7023651" cy="42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738">
                  <a:extLst>
                    <a:ext uri="{9D8B030D-6E8A-4147-A177-3AD203B41FA5}">
                      <a16:colId xmlns:a16="http://schemas.microsoft.com/office/drawing/2014/main" xmlns="" val="1177334832"/>
                    </a:ext>
                  </a:extLst>
                </a:gridCol>
                <a:gridCol w="1755913">
                  <a:extLst>
                    <a:ext uri="{9D8B030D-6E8A-4147-A177-3AD203B41FA5}">
                      <a16:colId xmlns:a16="http://schemas.microsoft.com/office/drawing/2014/main" xmlns="" val="1635193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Expositions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855231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Etablissement</a:t>
                      </a:r>
                      <a:r>
                        <a:rPr lang="fr-FR" sz="2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santé </a:t>
                      </a:r>
                      <a:endParaRPr lang="fr-FR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261942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Etablissement de personnes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âgées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108182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Station thermale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&lt;1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4848594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Voyage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9227916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Autres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9755090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Inconnu/domicile</a:t>
                      </a:r>
                      <a:r>
                        <a:rPr lang="fr-FR" sz="24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chemeClr val="tx1"/>
                          </a:solidFill>
                        </a:rPr>
                        <a:t>63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885985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1570773" y="1428750"/>
            <a:ext cx="3327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l’hôpital ??</a:t>
            </a:r>
          </a:p>
        </p:txBody>
      </p:sp>
      <p:pic>
        <p:nvPicPr>
          <p:cNvPr id="10" name="Graphique 9" descr="Voyage contour">
            <a:extLst>
              <a:ext uri="{FF2B5EF4-FFF2-40B4-BE49-F238E27FC236}">
                <a16:creationId xmlns:a16="http://schemas.microsoft.com/office/drawing/2014/main" xmlns="" id="{6DAA37F5-FDD9-250B-85FB-19698A68DC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663967" y="4726410"/>
            <a:ext cx="612000" cy="612000"/>
          </a:xfrm>
          <a:prstGeom prst="rect">
            <a:avLst/>
          </a:prstGeom>
        </p:spPr>
      </p:pic>
      <p:pic>
        <p:nvPicPr>
          <p:cNvPr id="14" name="Graphique 13" descr="Volcan contour">
            <a:extLst>
              <a:ext uri="{FF2B5EF4-FFF2-40B4-BE49-F238E27FC236}">
                <a16:creationId xmlns:a16="http://schemas.microsoft.com/office/drawing/2014/main" xmlns="" id="{EC815B63-9987-47CE-3853-CDB781D20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70044" y="4106720"/>
            <a:ext cx="612000" cy="612000"/>
          </a:xfrm>
          <a:prstGeom prst="rect">
            <a:avLst/>
          </a:prstGeom>
        </p:spPr>
      </p:pic>
      <p:pic>
        <p:nvPicPr>
          <p:cNvPr id="18" name="Graphique 17" descr="Homme avec canne contour">
            <a:extLst>
              <a:ext uri="{FF2B5EF4-FFF2-40B4-BE49-F238E27FC236}">
                <a16:creationId xmlns:a16="http://schemas.microsoft.com/office/drawing/2014/main" xmlns="" id="{7A17E5D3-01E9-8A1D-CF4E-2E43021A4B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634196" y="3487430"/>
            <a:ext cx="612000" cy="612000"/>
          </a:xfrm>
          <a:prstGeom prst="rect">
            <a:avLst/>
          </a:prstGeom>
        </p:spPr>
      </p:pic>
      <p:pic>
        <p:nvPicPr>
          <p:cNvPr id="24" name="Graphique 23" descr="Impatient contour">
            <a:extLst>
              <a:ext uri="{FF2B5EF4-FFF2-40B4-BE49-F238E27FC236}">
                <a16:creationId xmlns:a16="http://schemas.microsoft.com/office/drawing/2014/main" xmlns="" id="{D3C951F0-A5DD-FA3B-A086-26CDAD0E0F6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612198" y="2905210"/>
            <a:ext cx="612000" cy="612000"/>
          </a:xfrm>
          <a:prstGeom prst="rect">
            <a:avLst/>
          </a:prstGeom>
        </p:spPr>
      </p:pic>
      <p:sp>
        <p:nvSpPr>
          <p:cNvPr id="2" name="Flèche : droite à entaille 1">
            <a:extLst>
              <a:ext uri="{FF2B5EF4-FFF2-40B4-BE49-F238E27FC236}">
                <a16:creationId xmlns:a16="http://schemas.microsoft.com/office/drawing/2014/main" xmlns="" id="{25B8220F-70BA-3F22-1082-2B9DA3B2EBB7}"/>
              </a:ext>
            </a:extLst>
          </p:cNvPr>
          <p:cNvSpPr/>
          <p:nvPr/>
        </p:nvSpPr>
        <p:spPr>
          <a:xfrm>
            <a:off x="8762593" y="296889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E0E61787-1345-C88B-EE2F-683214EBBA8A}"/>
              </a:ext>
            </a:extLst>
          </p:cNvPr>
          <p:cNvSpPr txBox="1"/>
          <p:nvPr/>
        </p:nvSpPr>
        <p:spPr>
          <a:xfrm>
            <a:off x="9741001" y="2777706"/>
            <a:ext cx="23359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Concentration de personne à risque</a:t>
            </a:r>
            <a:br>
              <a:rPr lang="fr-FR" dirty="0"/>
            </a:br>
            <a:r>
              <a:rPr lang="fr-FR" dirty="0"/>
              <a:t>(Cancer, ID, âgé…)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r>
              <a:rPr lang="fr-FR" b="1" dirty="0">
                <a:solidFill>
                  <a:srgbClr val="FF0000"/>
                </a:solidFill>
              </a:rPr>
              <a:t>Vigilance particulière !</a:t>
            </a:r>
            <a:br>
              <a:rPr lang="fr-FR" b="1" dirty="0">
                <a:solidFill>
                  <a:srgbClr val="FF0000"/>
                </a:solidFill>
              </a:rPr>
            </a:br>
            <a:r>
              <a:rPr lang="fr-FR" b="1" dirty="0">
                <a:solidFill>
                  <a:srgbClr val="FF0000"/>
                </a:solidFill>
              </a:rPr>
              <a:t>Evoquer le diagnostic</a:t>
            </a:r>
          </a:p>
        </p:txBody>
      </p:sp>
      <p:pic>
        <p:nvPicPr>
          <p:cNvPr id="7" name="Image 6" descr="Une image contenant dessin humoristique, clipart, Animation, Dessin animé&#10;&#10;Description générée automatiquement">
            <a:extLst>
              <a:ext uri="{FF2B5EF4-FFF2-40B4-BE49-F238E27FC236}">
                <a16:creationId xmlns:a16="http://schemas.microsoft.com/office/drawing/2014/main" xmlns="" id="{E9E43549-9CD8-5A4F-7811-ADA27D7EA5D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31" b="6540"/>
          <a:stretch/>
        </p:blipFill>
        <p:spPr>
          <a:xfrm>
            <a:off x="10045025" y="4020589"/>
            <a:ext cx="1025558" cy="118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349D162E-128C-E8AD-282B-FBD78BE83801}"/>
              </a:ext>
            </a:extLst>
          </p:cNvPr>
          <p:cNvSpPr txBox="1"/>
          <p:nvPr/>
        </p:nvSpPr>
        <p:spPr>
          <a:xfrm>
            <a:off x="10667875" y="4106720"/>
            <a:ext cx="1413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/>
              <a:t>Infectiologue</a:t>
            </a:r>
            <a:br>
              <a:rPr lang="fr-FR" dirty="0"/>
            </a:br>
            <a:r>
              <a:rPr lang="fr-FR" dirty="0"/>
              <a:t>et CLIN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253098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que 13" descr="Fièvre contour">
            <a:extLst>
              <a:ext uri="{FF2B5EF4-FFF2-40B4-BE49-F238E27FC236}">
                <a16:creationId xmlns:a16="http://schemas.microsoft.com/office/drawing/2014/main" xmlns="" id="{9BAB1A34-7F73-1254-0C21-6781B06E2E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046328" y="2667288"/>
            <a:ext cx="1080000" cy="1080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308A039E-86D7-EC4A-E879-BC2F9B1B0630}"/>
              </a:ext>
            </a:extLst>
          </p:cNvPr>
          <p:cNvSpPr txBox="1"/>
          <p:nvPr/>
        </p:nvSpPr>
        <p:spPr>
          <a:xfrm>
            <a:off x="2895600" y="806792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b="1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Prévention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3352246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DEC76D4B-E4BB-5004-323F-89FF5B80DD18}"/>
              </a:ext>
            </a:extLst>
          </p:cNvPr>
          <p:cNvSpPr txBox="1"/>
          <p:nvPr/>
        </p:nvSpPr>
        <p:spPr>
          <a:xfrm>
            <a:off x="982877" y="924828"/>
            <a:ext cx="39180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Sémiologie clinique</a:t>
            </a:r>
          </a:p>
          <a:p>
            <a:endParaRPr lang="fr-FR" sz="2800" dirty="0"/>
          </a:p>
          <a:p>
            <a:r>
              <a:rPr lang="fr-FR" sz="2000" dirty="0"/>
              <a:t>Incubation 2-10j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580207B9-BE62-55BD-5192-D8F38AB0EEFA}"/>
              </a:ext>
            </a:extLst>
          </p:cNvPr>
          <p:cNvSpPr txBox="1"/>
          <p:nvPr/>
        </p:nvSpPr>
        <p:spPr>
          <a:xfrm>
            <a:off x="269592" y="2413337"/>
            <a:ext cx="961320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Signes positifs</a:t>
            </a:r>
          </a:p>
          <a:p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Fièvre modérée puis 39-40°C à J3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Toux sèche puis grasse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Pouls dissocié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Myalgie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Signes digestifs (douleurs abdominales, diarrhées,…) </a:t>
            </a:r>
            <a:r>
              <a:rPr lang="fr-FR" sz="2400" dirty="0">
                <a:sym typeface="Wingdings" panose="05000000000000000000" pitchFamily="2" charset="2"/>
              </a:rPr>
              <a:t></a:t>
            </a:r>
            <a:r>
              <a:rPr lang="fr-FR" sz="2400" dirty="0"/>
              <a:t> 50%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Signes neurologiques (céphalées, confusion, hallucination, coma) </a:t>
            </a:r>
            <a:r>
              <a:rPr lang="fr-FR" sz="2400" dirty="0">
                <a:sym typeface="Wingdings" panose="05000000000000000000" pitchFamily="2" charset="2"/>
              </a:rPr>
              <a:t> </a:t>
            </a:r>
            <a:r>
              <a:rPr lang="fr-FR" sz="2400" dirty="0"/>
              <a:t>40%</a:t>
            </a:r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Cas rares: myocardites, endocardites, arthrites, abcès cérébraux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6D0B8AE-EDD7-F7E1-D6B5-C990BE5F000B}"/>
              </a:ext>
            </a:extLst>
          </p:cNvPr>
          <p:cNvSpPr txBox="1"/>
          <p:nvPr/>
        </p:nvSpPr>
        <p:spPr>
          <a:xfrm>
            <a:off x="8723903" y="2413337"/>
            <a:ext cx="30365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Signes négatifs</a:t>
            </a:r>
          </a:p>
          <a:p>
            <a:endParaRPr lang="fr-FR" sz="2400" dirty="0"/>
          </a:p>
          <a:p>
            <a:r>
              <a:rPr lang="fr-FR" sz="2400" dirty="0"/>
              <a:t>Absence de signes ORL</a:t>
            </a:r>
            <a:br>
              <a:rPr lang="fr-FR" sz="2400" dirty="0"/>
            </a:br>
            <a:r>
              <a:rPr lang="fr-FR" sz="2400" dirty="0"/>
              <a:t>(rhinite, sinusite,…)</a:t>
            </a:r>
          </a:p>
        </p:txBody>
      </p:sp>
      <p:pic>
        <p:nvPicPr>
          <p:cNvPr id="6" name="Graphique 5" descr="Horloge contour">
            <a:extLst>
              <a:ext uri="{FF2B5EF4-FFF2-40B4-BE49-F238E27FC236}">
                <a16:creationId xmlns:a16="http://schemas.microsoft.com/office/drawing/2014/main" xmlns="" id="{F41D0A5D-CF50-4102-7FB8-F218C1E7C9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837935" y="1775782"/>
            <a:ext cx="576000" cy="576000"/>
          </a:xfrm>
          <a:prstGeom prst="rect">
            <a:avLst/>
          </a:prstGeom>
        </p:spPr>
      </p:pic>
      <p:pic>
        <p:nvPicPr>
          <p:cNvPr id="8" name="Graphique 7" descr="Impatient contour">
            <a:extLst>
              <a:ext uri="{FF2B5EF4-FFF2-40B4-BE49-F238E27FC236}">
                <a16:creationId xmlns:a16="http://schemas.microsoft.com/office/drawing/2014/main" xmlns="" id="{CDCCDBA6-F586-B90A-2182-2DF6AB6643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900937" y="7157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8710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DEC76D4B-E4BB-5004-323F-89FF5B80DD18}"/>
              </a:ext>
            </a:extLst>
          </p:cNvPr>
          <p:cNvSpPr txBox="1"/>
          <p:nvPr/>
        </p:nvSpPr>
        <p:spPr>
          <a:xfrm>
            <a:off x="864438" y="900921"/>
            <a:ext cx="4440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Sémiologie biologique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2DB43D-6BA7-E8DC-4D74-43C6B45A2345}"/>
              </a:ext>
            </a:extLst>
          </p:cNvPr>
          <p:cNvSpPr txBox="1"/>
          <p:nvPr/>
        </p:nvSpPr>
        <p:spPr>
          <a:xfrm>
            <a:off x="1282847" y="2026159"/>
            <a:ext cx="9373143" cy="4545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fr-FR" sz="2000" dirty="0"/>
              <a:t>- Syndrome inflammatoire biologique (CRP, hémogramme avec hyperleucocytose à PNN)</a:t>
            </a:r>
            <a:br>
              <a:rPr lang="fr-FR" sz="2000" dirty="0"/>
            </a:br>
            <a:r>
              <a:rPr lang="fr-FR" sz="2000" dirty="0"/>
              <a:t>- Insuffisance rénale aigue</a:t>
            </a:r>
            <a:br>
              <a:rPr lang="fr-FR" sz="2000" dirty="0"/>
            </a:br>
            <a:r>
              <a:rPr lang="fr-FR" sz="2000" dirty="0"/>
              <a:t>- Perturbation du bilan hépatique (cytolyse)</a:t>
            </a:r>
          </a:p>
          <a:p>
            <a:pPr>
              <a:lnSpc>
                <a:spcPct val="300000"/>
              </a:lnSpc>
            </a:pPr>
            <a:r>
              <a:rPr lang="fr-FR" sz="2000" dirty="0"/>
              <a:t>- rhabdomyolyse</a:t>
            </a:r>
            <a:br>
              <a:rPr lang="fr-FR" sz="2000" dirty="0"/>
            </a:br>
            <a:endParaRPr lang="fr-FR" sz="2000" dirty="0"/>
          </a:p>
        </p:txBody>
      </p:sp>
      <p:pic>
        <p:nvPicPr>
          <p:cNvPr id="5" name="Graphique 4" descr="Homme scientifique contour">
            <a:extLst>
              <a:ext uri="{FF2B5EF4-FFF2-40B4-BE49-F238E27FC236}">
                <a16:creationId xmlns:a16="http://schemas.microsoft.com/office/drawing/2014/main" xmlns="" id="{277DBACC-26C6-CE62-85F3-F201EAEB13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305077" y="900921"/>
            <a:ext cx="914400" cy="914400"/>
          </a:xfrm>
          <a:prstGeom prst="rect">
            <a:avLst/>
          </a:prstGeom>
        </p:spPr>
      </p:pic>
      <p:pic>
        <p:nvPicPr>
          <p:cNvPr id="7" name="Graphique 6" descr="Reins avec un remplissage uni">
            <a:extLst>
              <a:ext uri="{FF2B5EF4-FFF2-40B4-BE49-F238E27FC236}">
                <a16:creationId xmlns:a16="http://schemas.microsoft.com/office/drawing/2014/main" xmlns="" id="{3A73D758-3005-295A-03BC-F6CBB399C2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40741" y="3156625"/>
            <a:ext cx="914400" cy="914400"/>
          </a:xfrm>
          <a:prstGeom prst="rect">
            <a:avLst/>
          </a:prstGeom>
        </p:spPr>
      </p:pic>
      <p:pic>
        <p:nvPicPr>
          <p:cNvPr id="9" name="Graphique 8" descr="Bras musclé avec un remplissage uni">
            <a:extLst>
              <a:ext uri="{FF2B5EF4-FFF2-40B4-BE49-F238E27FC236}">
                <a16:creationId xmlns:a16="http://schemas.microsoft.com/office/drawing/2014/main" xmlns="" id="{CB1E806D-DDFB-9078-4EAB-8FBDE263FD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084757" y="49648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7400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DEC76D4B-E4BB-5004-323F-89FF5B80DD18}"/>
              </a:ext>
            </a:extLst>
          </p:cNvPr>
          <p:cNvSpPr txBox="1"/>
          <p:nvPr/>
        </p:nvSpPr>
        <p:spPr>
          <a:xfrm>
            <a:off x="933450" y="899284"/>
            <a:ext cx="4821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Sémiologie radiologique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A21FCE8-FA6E-9330-4CDD-665A57AB4D66}"/>
              </a:ext>
            </a:extLst>
          </p:cNvPr>
          <p:cNvSpPr txBox="1"/>
          <p:nvPr/>
        </p:nvSpPr>
        <p:spPr>
          <a:xfrm>
            <a:off x="933450" y="1682951"/>
            <a:ext cx="6112932" cy="1122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dirty="0"/>
              <a:t>- opacités </a:t>
            </a:r>
            <a:r>
              <a:rPr lang="fr-FR" b="1" dirty="0"/>
              <a:t>alvéolaires</a:t>
            </a:r>
            <a:r>
              <a:rPr lang="fr-FR" dirty="0"/>
              <a:t> (bronchogramme aérique)</a:t>
            </a:r>
            <a:br>
              <a:rPr lang="fr-FR" dirty="0"/>
            </a:br>
            <a:r>
              <a:rPr lang="fr-FR" dirty="0"/>
              <a:t>- plus souvent bilatérales/</a:t>
            </a:r>
            <a:r>
              <a:rPr lang="fr-FR" b="1" dirty="0"/>
              <a:t>multifocale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0B16BBF7-C2DD-B738-DFD7-48179537D7B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166" y="3102771"/>
            <a:ext cx="3853774" cy="352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C9305403-F3AA-AAE0-2042-52DBB976A9EC}"/>
              </a:ext>
            </a:extLst>
          </p:cNvPr>
          <p:cNvSpPr txBox="1"/>
          <p:nvPr/>
        </p:nvSpPr>
        <p:spPr>
          <a:xfrm>
            <a:off x="0" y="6620071"/>
            <a:ext cx="143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Images Radeos.fr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879E45B1-306B-0DEE-F54F-FC70A2BAF7E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4288" y="1842692"/>
            <a:ext cx="6020640" cy="490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3874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FAF56F3-6929-E623-BB1A-861A8C7523DF}"/>
              </a:ext>
            </a:extLst>
          </p:cNvPr>
          <p:cNvSpPr txBox="1"/>
          <p:nvPr/>
        </p:nvSpPr>
        <p:spPr>
          <a:xfrm>
            <a:off x="2895600" y="815936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b="1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Prévention</a:t>
            </a:r>
          </a:p>
        </p:txBody>
      </p:sp>
      <p:pic>
        <p:nvPicPr>
          <p:cNvPr id="10" name="Graphique 9" descr="Seringue contour">
            <a:extLst>
              <a:ext uri="{FF2B5EF4-FFF2-40B4-BE49-F238E27FC236}">
                <a16:creationId xmlns:a16="http://schemas.microsoft.com/office/drawing/2014/main" xmlns="" id="{AC56596C-A83C-A10A-26C9-1C1DA2F694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305000" y="3730001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9571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D74F432C-ADBB-B0EF-662D-910B8E304456}"/>
              </a:ext>
            </a:extLst>
          </p:cNvPr>
          <p:cNvSpPr txBox="1"/>
          <p:nvPr/>
        </p:nvSpPr>
        <p:spPr>
          <a:xfrm>
            <a:off x="385703" y="1034142"/>
            <a:ext cx="52395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Microbiologie de la Légionellose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2000" dirty="0"/>
              <a:t>Etude 2022 (n = 530 légionellose isolée)</a:t>
            </a:r>
          </a:p>
          <a:p>
            <a:r>
              <a:rPr lang="fr-FR" sz="2000" b="1" dirty="0"/>
              <a:t>98% </a:t>
            </a:r>
            <a:r>
              <a:rPr lang="fr-FR" sz="2000" b="1" i="1" dirty="0"/>
              <a:t>Legionella pneumophila</a:t>
            </a: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/>
              <a:t>Sérogroupe 1 (88%)</a:t>
            </a:r>
            <a:br>
              <a:rPr lang="fr-FR" sz="2000" dirty="0"/>
            </a:br>
            <a:r>
              <a:rPr lang="fr-FR" sz="2000" dirty="0"/>
              <a:t>autres sérogroupes (12%)</a:t>
            </a:r>
          </a:p>
        </p:txBody>
      </p:sp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xmlns="" id="{886E6A28-DA77-D5B3-AD2B-4B679E8C2B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237520607"/>
              </p:ext>
            </p:extLst>
          </p:nvPr>
        </p:nvGraphicFramePr>
        <p:xfrm>
          <a:off x="4064000" y="1034142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Graphique 6" descr="Australie avec un remplissage uni">
            <a:extLst>
              <a:ext uri="{FF2B5EF4-FFF2-40B4-BE49-F238E27FC236}">
                <a16:creationId xmlns:a16="http://schemas.microsoft.com/office/drawing/2014/main" xmlns="" id="{9FF29D07-0CD7-24C5-A990-887E92EA66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85703" y="5943600"/>
            <a:ext cx="914400" cy="9144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3EF679A9-B511-59EB-C949-E101DBBA1206}"/>
              </a:ext>
            </a:extLst>
          </p:cNvPr>
          <p:cNvSpPr txBox="1"/>
          <p:nvPr/>
        </p:nvSpPr>
        <p:spPr>
          <a:xfrm>
            <a:off x="1292982" y="6363002"/>
            <a:ext cx="7067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NB: l’épidémiologie Européenne n’est pas extrapolable (</a:t>
            </a:r>
            <a:r>
              <a:rPr lang="fr-FR" dirty="0" err="1"/>
              <a:t>cf</a:t>
            </a:r>
            <a:r>
              <a:rPr lang="fr-FR" dirty="0"/>
              <a:t> Australie, NZ…)</a:t>
            </a:r>
          </a:p>
        </p:txBody>
      </p:sp>
    </p:spTree>
    <p:extLst>
      <p:ext uri="{BB962C8B-B14F-4D97-AF65-F5344CB8AC3E}">
        <p14:creationId xmlns:p14="http://schemas.microsoft.com/office/powerpoint/2010/main" xmlns="" val="39460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144FF60D-0021-BA67-4CFB-898696D61490}"/>
              </a:ext>
            </a:extLst>
          </p:cNvPr>
          <p:cNvSpPr txBox="1"/>
          <p:nvPr/>
        </p:nvSpPr>
        <p:spPr>
          <a:xfrm>
            <a:off x="3565641" y="2667000"/>
            <a:ext cx="4841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3600" dirty="0"/>
              <a:t>Aucun conflit d’intérêt</a:t>
            </a:r>
          </a:p>
        </p:txBody>
      </p:sp>
      <p:pic>
        <p:nvPicPr>
          <p:cNvPr id="2" name="Image 1" descr="Une image contenant diagramme&#10;&#10;Description générée automatiquement">
            <a:extLst>
              <a:ext uri="{FF2B5EF4-FFF2-40B4-BE49-F238E27FC236}">
                <a16:creationId xmlns:a16="http://schemas.microsoft.com/office/drawing/2014/main" xmlns="" id="{7315A580-4297-B71E-E3B4-7AAF9A31D7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73" y="3313331"/>
            <a:ext cx="4436054" cy="2952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508974637"/>
              </p:ext>
            </p:extLst>
          </p:nvPr>
        </p:nvGraphicFramePr>
        <p:xfrm>
          <a:off x="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88CE1B32-2B11-8214-19E4-A40DE07C763D}"/>
              </a:ext>
            </a:extLst>
          </p:cNvPr>
          <p:cNvSpPr txBox="1"/>
          <p:nvPr/>
        </p:nvSpPr>
        <p:spPr>
          <a:xfrm>
            <a:off x="200025" y="3057525"/>
            <a:ext cx="2386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accent3">
                    <a:lumMod val="75000"/>
                  </a:schemeClr>
                </a:solidFill>
              </a:rPr>
              <a:t>Cas confirmé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BF58C36E-BB67-49CA-4A65-1C28A5234DFF}"/>
              </a:ext>
            </a:extLst>
          </p:cNvPr>
          <p:cNvSpPr txBox="1"/>
          <p:nvPr/>
        </p:nvSpPr>
        <p:spPr>
          <a:xfrm>
            <a:off x="9350371" y="4646140"/>
            <a:ext cx="239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Cas probable</a:t>
            </a:r>
          </a:p>
        </p:txBody>
      </p:sp>
    </p:spTree>
    <p:extLst>
      <p:ext uri="{BB962C8B-B14F-4D97-AF65-F5344CB8AC3E}">
        <p14:creationId xmlns:p14="http://schemas.microsoft.com/office/powerpoint/2010/main" xmlns="" val="113776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662669319"/>
              </p:ext>
            </p:extLst>
          </p:nvPr>
        </p:nvGraphicFramePr>
        <p:xfrm>
          <a:off x="-281940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 2" descr="Une image contenant vaisselle, cercle&#10;&#10;Description générée automatiquement">
            <a:extLst>
              <a:ext uri="{FF2B5EF4-FFF2-40B4-BE49-F238E27FC236}">
                <a16:creationId xmlns:a16="http://schemas.microsoft.com/office/drawing/2014/main" xmlns="" id="{80EF7B7D-4322-86C7-A997-F104716A83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199" y="1581150"/>
            <a:ext cx="4876800" cy="48768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1C9CE6F4-10C1-5E65-4679-67EE0CDBD6F2}"/>
              </a:ext>
            </a:extLst>
          </p:cNvPr>
          <p:cNvSpPr txBox="1"/>
          <p:nvPr/>
        </p:nvSpPr>
        <p:spPr>
          <a:xfrm>
            <a:off x="7095939" y="734824"/>
            <a:ext cx="409612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Gélose BCYE</a:t>
            </a:r>
            <a:br>
              <a:rPr lang="fr-FR" sz="2800" b="1" dirty="0"/>
            </a:br>
            <a:r>
              <a:rPr lang="fr-FR" sz="2400" dirty="0"/>
              <a:t>(</a:t>
            </a:r>
            <a:r>
              <a:rPr lang="fr-FR" sz="2400" dirty="0" err="1"/>
              <a:t>Buffered</a:t>
            </a:r>
            <a:r>
              <a:rPr lang="fr-FR" sz="2400" dirty="0"/>
              <a:t> </a:t>
            </a:r>
            <a:r>
              <a:rPr lang="fr-FR" sz="2400" dirty="0" err="1"/>
              <a:t>Charcal</a:t>
            </a:r>
            <a:r>
              <a:rPr lang="fr-FR" sz="2400" dirty="0"/>
              <a:t> </a:t>
            </a:r>
            <a:r>
              <a:rPr lang="fr-FR" sz="2400" dirty="0" err="1"/>
              <a:t>Yeast</a:t>
            </a:r>
            <a:r>
              <a:rPr lang="fr-FR" sz="2400" dirty="0"/>
              <a:t> </a:t>
            </a:r>
            <a:r>
              <a:rPr lang="fr-FR" sz="2400" dirty="0" err="1"/>
              <a:t>Extract</a:t>
            </a:r>
            <a:r>
              <a:rPr lang="fr-FR" sz="2400" dirty="0"/>
              <a:t>)</a:t>
            </a:r>
            <a:endParaRPr lang="fr-FR" sz="28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1A164D2A-406F-FC68-241B-7E9C01DDCCD5}"/>
              </a:ext>
            </a:extLst>
          </p:cNvPr>
          <p:cNvSpPr txBox="1"/>
          <p:nvPr/>
        </p:nvSpPr>
        <p:spPr>
          <a:xfrm>
            <a:off x="6835815" y="6396365"/>
            <a:ext cx="5073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i="1" dirty="0"/>
              <a:t>Ou Gélose GVPC (BCYE + antibio)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xmlns="" id="{4FDB16A0-9D84-8225-5E91-CF313B6D2861}"/>
              </a:ext>
            </a:extLst>
          </p:cNvPr>
          <p:cNvGrpSpPr/>
          <p:nvPr/>
        </p:nvGrpSpPr>
        <p:grpSpPr>
          <a:xfrm>
            <a:off x="5850090" y="5001504"/>
            <a:ext cx="1406219" cy="1140782"/>
            <a:chOff x="5850090" y="5001504"/>
            <a:chExt cx="1406219" cy="1140782"/>
          </a:xfrm>
        </p:grpSpPr>
        <p:pic>
          <p:nvPicPr>
            <p:cNvPr id="12" name="Graphique 11" descr="Réveil avec un remplissage uni">
              <a:extLst>
                <a:ext uri="{FF2B5EF4-FFF2-40B4-BE49-F238E27FC236}">
                  <a16:creationId xmlns:a16="http://schemas.microsoft.com/office/drawing/2014/main" xmlns="" id="{F085DD09-3BA5-97D4-8003-4B55C0F11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6019799" y="5001504"/>
              <a:ext cx="914400" cy="914400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xmlns="" id="{A615C178-5FD3-D0B9-2C1F-A022E4B02A5F}"/>
                </a:ext>
              </a:extLst>
            </p:cNvPr>
            <p:cNvSpPr txBox="1"/>
            <p:nvPr/>
          </p:nvSpPr>
          <p:spPr>
            <a:xfrm>
              <a:off x="5850090" y="5742176"/>
              <a:ext cx="14062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/>
                <a:t>3 à 10 jours</a:t>
              </a:r>
            </a:p>
          </p:txBody>
        </p:sp>
      </p:grpSp>
      <p:pic>
        <p:nvPicPr>
          <p:cNvPr id="5" name="Graphique 4" descr="Boîte de Pétri contour">
            <a:extLst>
              <a:ext uri="{FF2B5EF4-FFF2-40B4-BE49-F238E27FC236}">
                <a16:creationId xmlns:a16="http://schemas.microsoft.com/office/drawing/2014/main" xmlns="" id="{B0F63449-B3AA-513F-FF9F-2B392751C37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176654" y="5397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3188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ersonne, football, plein air, compétition sportive&#10;&#10;Description générée automatiquement">
            <a:extLst>
              <a:ext uri="{FF2B5EF4-FFF2-40B4-BE49-F238E27FC236}">
                <a16:creationId xmlns:a16="http://schemas.microsoft.com/office/drawing/2014/main" xmlns="" id="{343F77AE-260F-94B7-E7D0-8974077C74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67" t="2800" r="18999"/>
          <a:stretch/>
        </p:blipFill>
        <p:spPr>
          <a:xfrm>
            <a:off x="0" y="2047875"/>
            <a:ext cx="4987108" cy="3528000"/>
          </a:xfrm>
          <a:prstGeom prst="rect">
            <a:avLst/>
          </a:prstGeom>
        </p:spPr>
      </p:pic>
      <p:sp>
        <p:nvSpPr>
          <p:cNvPr id="6" name="Flèche : droite 5">
            <a:extLst>
              <a:ext uri="{FF2B5EF4-FFF2-40B4-BE49-F238E27FC236}">
                <a16:creationId xmlns:a16="http://schemas.microsoft.com/office/drawing/2014/main" xmlns="" id="{473D14B8-D8B7-7AFC-6C17-5489A7188986}"/>
              </a:ext>
            </a:extLst>
          </p:cNvPr>
          <p:cNvSpPr/>
          <p:nvPr/>
        </p:nvSpPr>
        <p:spPr>
          <a:xfrm>
            <a:off x="3819524" y="3811875"/>
            <a:ext cx="1666876" cy="846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ECBC</a:t>
            </a:r>
            <a:endParaRPr lang="fr-FR" dirty="0"/>
          </a:p>
        </p:txBody>
      </p:sp>
      <p:pic>
        <p:nvPicPr>
          <p:cNvPr id="9" name="Image 8" descr="Une image contenant horloge, texte, capture d’écran, conception&#10;&#10;Description générée automatiquement">
            <a:extLst>
              <a:ext uri="{FF2B5EF4-FFF2-40B4-BE49-F238E27FC236}">
                <a16:creationId xmlns:a16="http://schemas.microsoft.com/office/drawing/2014/main" xmlns="" id="{F87077AA-9DB3-5590-D5FA-76308EC3C9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01" t="20405" r="7427" b="6528"/>
          <a:stretch/>
        </p:blipFill>
        <p:spPr>
          <a:xfrm>
            <a:off x="8563858" y="2047875"/>
            <a:ext cx="3628142" cy="3816000"/>
          </a:xfrm>
          <a:prstGeom prst="rect">
            <a:avLst/>
          </a:prstGeom>
        </p:spPr>
      </p:pic>
      <p:sp>
        <p:nvSpPr>
          <p:cNvPr id="11" name="Flèche : gauche 10">
            <a:extLst>
              <a:ext uri="{FF2B5EF4-FFF2-40B4-BE49-F238E27FC236}">
                <a16:creationId xmlns:a16="http://schemas.microsoft.com/office/drawing/2014/main" xmlns="" id="{D41E5BFD-E91B-C0C1-4820-997D60A2DADD}"/>
              </a:ext>
            </a:extLst>
          </p:cNvPr>
          <p:cNvSpPr/>
          <p:nvPr/>
        </p:nvSpPr>
        <p:spPr>
          <a:xfrm>
            <a:off x="7850816" y="3836991"/>
            <a:ext cx="1426083" cy="69418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LBA</a:t>
            </a:r>
            <a:endParaRPr lang="fr-FR" dirty="0"/>
          </a:p>
        </p:txBody>
      </p:sp>
      <p:sp>
        <p:nvSpPr>
          <p:cNvPr id="15" name="Flèche : haut 14">
            <a:extLst>
              <a:ext uri="{FF2B5EF4-FFF2-40B4-BE49-F238E27FC236}">
                <a16:creationId xmlns:a16="http://schemas.microsoft.com/office/drawing/2014/main" xmlns="" id="{77AE4987-DAE7-F263-19E4-41826F1AA68A}"/>
              </a:ext>
            </a:extLst>
          </p:cNvPr>
          <p:cNvSpPr/>
          <p:nvPr/>
        </p:nvSpPr>
        <p:spPr>
          <a:xfrm>
            <a:off x="5975363" y="4933950"/>
            <a:ext cx="1224000" cy="1095375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5D13A708-1ED8-7F70-A350-6EA18B563407}"/>
              </a:ext>
            </a:extLst>
          </p:cNvPr>
          <p:cNvSpPr txBox="1"/>
          <p:nvPr/>
        </p:nvSpPr>
        <p:spPr>
          <a:xfrm>
            <a:off x="5302215" y="6105110"/>
            <a:ext cx="283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Autres</a:t>
            </a:r>
            <a:r>
              <a:rPr lang="fr-FR" dirty="0"/>
              <a:t> (Biopsie, ponction,…)</a:t>
            </a:r>
          </a:p>
        </p:txBody>
      </p:sp>
      <p:pic>
        <p:nvPicPr>
          <p:cNvPr id="2" name="Graphique 1" descr="Boîte de Pétri contour">
            <a:extLst>
              <a:ext uri="{FF2B5EF4-FFF2-40B4-BE49-F238E27FC236}">
                <a16:creationId xmlns:a16="http://schemas.microsoft.com/office/drawing/2014/main" xmlns="" id="{04BC2F30-0C42-7A5E-8551-6DF878E792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402816" y="2960082"/>
            <a:ext cx="2448000" cy="244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93C64F52-C254-A0B7-31FA-0D5E4A8A8705}"/>
              </a:ext>
            </a:extLst>
          </p:cNvPr>
          <p:cNvSpPr txBox="1"/>
          <p:nvPr/>
        </p:nvSpPr>
        <p:spPr>
          <a:xfrm>
            <a:off x="4730209" y="968519"/>
            <a:ext cx="3841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CULTURE LEGIONELLE</a:t>
            </a:r>
          </a:p>
        </p:txBody>
      </p:sp>
    </p:spTree>
    <p:extLst>
      <p:ext uri="{BB962C8B-B14F-4D97-AF65-F5344CB8AC3E}">
        <p14:creationId xmlns:p14="http://schemas.microsoft.com/office/powerpoint/2010/main" xmlns="" val="2312489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1C9CE6F4-10C1-5E65-4679-67EE0CDBD6F2}"/>
              </a:ext>
            </a:extLst>
          </p:cNvPr>
          <p:cNvSpPr txBox="1"/>
          <p:nvPr/>
        </p:nvSpPr>
        <p:spPr>
          <a:xfrm>
            <a:off x="3811712" y="803851"/>
            <a:ext cx="3444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Culture, quel intérêt ?</a:t>
            </a:r>
            <a:endParaRPr lang="fr-FR" sz="2800" dirty="0"/>
          </a:p>
        </p:txBody>
      </p:sp>
      <p:pic>
        <p:nvPicPr>
          <p:cNvPr id="5" name="Graphique 4" descr="Boîte de Pétri contour">
            <a:extLst>
              <a:ext uri="{FF2B5EF4-FFF2-40B4-BE49-F238E27FC236}">
                <a16:creationId xmlns:a16="http://schemas.microsoft.com/office/drawing/2014/main" xmlns="" id="{B0F63449-B3AA-513F-FF9F-2B392751C3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176654" y="539711"/>
            <a:ext cx="914400" cy="9144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BB8BFA1-5E26-AA9F-BCBE-48FA522B87C1}"/>
              </a:ext>
            </a:extLst>
          </p:cNvPr>
          <p:cNvSpPr txBox="1"/>
          <p:nvPr/>
        </p:nvSpPr>
        <p:spPr>
          <a:xfrm>
            <a:off x="1709238" y="1975757"/>
            <a:ext cx="40382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fr-FR" sz="2800" dirty="0"/>
              <a:t>Antibiogramme</a:t>
            </a:r>
            <a:br>
              <a:rPr lang="fr-FR" sz="2800" dirty="0"/>
            </a:br>
            <a:r>
              <a:rPr lang="fr-FR" sz="2800" dirty="0"/>
              <a:t>-&gt; Non recommandé</a:t>
            </a:r>
          </a:p>
          <a:p>
            <a:pPr marL="342900" indent="-342900">
              <a:buAutoNum type="arabicParenR"/>
            </a:pPr>
            <a:endParaRPr lang="fr-FR" sz="2800" dirty="0"/>
          </a:p>
          <a:p>
            <a:pPr marL="342900" indent="-342900">
              <a:buAutoNum type="arabicParenR"/>
            </a:pPr>
            <a:r>
              <a:rPr lang="fr-FR" sz="2800" b="1" dirty="0"/>
              <a:t>Meilleure identification</a:t>
            </a:r>
          </a:p>
        </p:txBody>
      </p:sp>
      <p:sp>
        <p:nvSpPr>
          <p:cNvPr id="6" name="Accolade ouvrante 5">
            <a:extLst>
              <a:ext uri="{FF2B5EF4-FFF2-40B4-BE49-F238E27FC236}">
                <a16:creationId xmlns:a16="http://schemas.microsoft.com/office/drawing/2014/main" xmlns="" id="{2F7F36B0-9FA5-CDE9-D67D-2FCA8EE5FCBE}"/>
              </a:ext>
            </a:extLst>
          </p:cNvPr>
          <p:cNvSpPr/>
          <p:nvPr/>
        </p:nvSpPr>
        <p:spPr>
          <a:xfrm>
            <a:off x="5643637" y="2620736"/>
            <a:ext cx="2447417" cy="1894114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F711ED60-B115-F43E-BEC6-7AD080814FBC}"/>
              </a:ext>
            </a:extLst>
          </p:cNvPr>
          <p:cNvSpPr txBox="1"/>
          <p:nvPr/>
        </p:nvSpPr>
        <p:spPr>
          <a:xfrm>
            <a:off x="8091054" y="2598297"/>
            <a:ext cx="395037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- Description épidémiologique</a:t>
            </a:r>
          </a:p>
          <a:p>
            <a:endParaRPr lang="fr-FR" sz="2400" dirty="0"/>
          </a:p>
          <a:p>
            <a:r>
              <a:rPr lang="fr-FR" sz="2400" dirty="0"/>
              <a:t>- Génotypage:</a:t>
            </a:r>
            <a:br>
              <a:rPr lang="fr-FR" sz="2400" dirty="0"/>
            </a:br>
            <a:r>
              <a:rPr lang="fr-FR" sz="2400" dirty="0"/>
              <a:t>Comparaison des souches</a:t>
            </a:r>
            <a:br>
              <a:rPr lang="fr-FR" sz="2400" dirty="0"/>
            </a:br>
            <a:r>
              <a:rPr lang="fr-FR" sz="2400" dirty="0"/>
              <a:t>Identification origine</a:t>
            </a:r>
          </a:p>
        </p:txBody>
      </p:sp>
      <p:pic>
        <p:nvPicPr>
          <p:cNvPr id="11" name="Image 10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xmlns="" id="{20BE1B6F-8580-8CD8-B691-E6F4C3EB10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569" y="3700462"/>
            <a:ext cx="652462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6894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930047990"/>
              </p:ext>
            </p:extLst>
          </p:nvPr>
        </p:nvGraphicFramePr>
        <p:xfrm>
          <a:off x="-281940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A71C9130-1329-F1A4-AAA1-DAADCA9BAED3}"/>
              </a:ext>
            </a:extLst>
          </p:cNvPr>
          <p:cNvSpPr txBox="1"/>
          <p:nvPr/>
        </p:nvSpPr>
        <p:spPr>
          <a:xfrm>
            <a:off x="6972300" y="1129553"/>
            <a:ext cx="52197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Sérologie</a:t>
            </a:r>
            <a:endParaRPr lang="fr-FR" sz="2000" b="1" dirty="0"/>
          </a:p>
          <a:p>
            <a:endParaRPr lang="fr-FR" sz="2000" dirty="0">
              <a:solidFill>
                <a:srgbClr val="00B050"/>
              </a:solidFill>
            </a:endParaRPr>
          </a:p>
          <a:p>
            <a:r>
              <a:rPr lang="fr-FR" sz="2000" b="1" dirty="0">
                <a:solidFill>
                  <a:srgbClr val="00B050"/>
                </a:solidFill>
              </a:rPr>
              <a:t>Avantage</a:t>
            </a:r>
            <a:r>
              <a:rPr lang="fr-FR" sz="2000" dirty="0"/>
              <a:t>:</a:t>
            </a:r>
            <a:br>
              <a:rPr lang="fr-FR" sz="2000" dirty="0"/>
            </a:br>
            <a:r>
              <a:rPr lang="fr-FR" sz="2000" dirty="0"/>
              <a:t>- non spécifique de </a:t>
            </a:r>
            <a:r>
              <a:rPr lang="fr-FR" sz="2000" i="1" dirty="0" err="1"/>
              <a:t>L.pneumophila</a:t>
            </a:r>
            <a:r>
              <a:rPr lang="fr-FR" sz="2000" dirty="0"/>
              <a:t> S1</a:t>
            </a:r>
            <a:br>
              <a:rPr lang="fr-FR" sz="2000" dirty="0"/>
            </a:br>
            <a:endParaRPr lang="fr-FR" sz="2000" dirty="0"/>
          </a:p>
          <a:p>
            <a:r>
              <a:rPr lang="fr-FR" sz="2000" b="1" dirty="0">
                <a:solidFill>
                  <a:srgbClr val="C00000"/>
                </a:solidFill>
              </a:rPr>
              <a:t>Difficulté</a:t>
            </a:r>
            <a:r>
              <a:rPr lang="fr-FR" sz="2000" dirty="0"/>
              <a:t>: </a:t>
            </a:r>
            <a:br>
              <a:rPr lang="fr-FR" sz="2000" dirty="0"/>
            </a:br>
            <a:r>
              <a:rPr lang="fr-FR" sz="2000" dirty="0"/>
              <a:t>- avoir 2 titres d’anticorps espacés</a:t>
            </a:r>
            <a:br>
              <a:rPr lang="fr-FR" sz="2000" dirty="0"/>
            </a:br>
            <a:r>
              <a:rPr lang="fr-FR" sz="2000" dirty="0"/>
              <a:t>- délai de positivité (rétrospectif)</a:t>
            </a:r>
            <a:br>
              <a:rPr lang="fr-FR" sz="2000" dirty="0"/>
            </a:br>
            <a:r>
              <a:rPr lang="fr-FR" sz="2000" dirty="0"/>
              <a:t>- croise (Mycobactérie, Leptospire, intracellulaires…)</a:t>
            </a:r>
          </a:p>
          <a:p>
            <a:r>
              <a:rPr lang="fr-FR" sz="2000" dirty="0"/>
              <a:t/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Si titre &gt; 1/256: cas </a:t>
            </a:r>
            <a:r>
              <a:rPr lang="fr-FR" sz="2000" b="1" dirty="0"/>
              <a:t>probable</a:t>
            </a:r>
            <a:r>
              <a:rPr lang="fr-FR" sz="2000" dirty="0"/>
              <a:t> </a:t>
            </a:r>
            <a:br>
              <a:rPr lang="fr-FR" sz="2000" dirty="0"/>
            </a:br>
            <a:r>
              <a:rPr lang="fr-FR" sz="2000" dirty="0"/>
              <a:t>(mais 10% des cas précoces)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Si titre x4: cas </a:t>
            </a:r>
            <a:r>
              <a:rPr lang="fr-FR" sz="2000" b="1" dirty="0"/>
              <a:t>confirmé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xmlns="" id="{FE05DB11-B450-62FE-7880-50A82FCE391D}"/>
              </a:ext>
            </a:extLst>
          </p:cNvPr>
          <p:cNvCxnSpPr>
            <a:cxnSpLocks/>
          </p:cNvCxnSpPr>
          <p:nvPr/>
        </p:nvCxnSpPr>
        <p:spPr>
          <a:xfrm>
            <a:off x="5690586" y="4128117"/>
            <a:ext cx="1281714" cy="10031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xmlns="" id="{844C0B42-A667-1782-05CF-1C1AD06A091D}"/>
              </a:ext>
            </a:extLst>
          </p:cNvPr>
          <p:cNvCxnSpPr>
            <a:cxnSpLocks/>
          </p:cNvCxnSpPr>
          <p:nvPr/>
        </p:nvCxnSpPr>
        <p:spPr>
          <a:xfrm>
            <a:off x="1530417" y="3907857"/>
            <a:ext cx="5529723" cy="2106263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que 15" descr="Tubes à essai contour">
            <a:extLst>
              <a:ext uri="{FF2B5EF4-FFF2-40B4-BE49-F238E27FC236}">
                <a16:creationId xmlns:a16="http://schemas.microsoft.com/office/drawing/2014/main" xmlns="" id="{1AFAAF24-435B-20A9-0E0F-3CA2BE860E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262956" y="8104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6063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/>
        </p:nvGraphicFramePr>
        <p:xfrm>
          <a:off x="-281940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A71C9130-1329-F1A4-AAA1-DAADCA9BAED3}"/>
              </a:ext>
            </a:extLst>
          </p:cNvPr>
          <p:cNvSpPr txBox="1"/>
          <p:nvPr/>
        </p:nvSpPr>
        <p:spPr>
          <a:xfrm>
            <a:off x="6972300" y="1129553"/>
            <a:ext cx="52197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Sérologie</a:t>
            </a:r>
            <a:endParaRPr lang="fr-FR" b="1" dirty="0"/>
          </a:p>
          <a:p>
            <a:r>
              <a:rPr lang="fr-FR" b="1" dirty="0">
                <a:solidFill>
                  <a:srgbClr val="00B050"/>
                </a:solidFill>
              </a:rPr>
              <a:t>Avantage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- non spécifique de </a:t>
            </a:r>
            <a:r>
              <a:rPr lang="fr-FR" i="1" dirty="0" err="1"/>
              <a:t>L.pneumophila</a:t>
            </a:r>
            <a:r>
              <a:rPr lang="fr-FR" dirty="0"/>
              <a:t> S1</a:t>
            </a:r>
            <a:br>
              <a:rPr lang="fr-FR" dirty="0"/>
            </a:br>
            <a:endParaRPr lang="fr-FR" dirty="0"/>
          </a:p>
          <a:p>
            <a:r>
              <a:rPr lang="fr-FR" b="1" dirty="0">
                <a:solidFill>
                  <a:srgbClr val="C00000"/>
                </a:solidFill>
              </a:rPr>
              <a:t>Difficulté</a:t>
            </a:r>
            <a:r>
              <a:rPr lang="fr-FR" dirty="0"/>
              <a:t>: </a:t>
            </a:r>
            <a:br>
              <a:rPr lang="fr-FR" dirty="0"/>
            </a:br>
            <a:r>
              <a:rPr lang="fr-FR" dirty="0"/>
              <a:t>- avoir 2 titres d’anticorps espacés</a:t>
            </a:r>
            <a:br>
              <a:rPr lang="fr-FR" dirty="0"/>
            </a:br>
            <a:r>
              <a:rPr lang="fr-FR" dirty="0"/>
              <a:t>- délai de positivité (rétrospectif)</a:t>
            </a:r>
            <a:br>
              <a:rPr lang="fr-FR" dirty="0"/>
            </a:br>
            <a:r>
              <a:rPr lang="fr-FR" dirty="0"/>
              <a:t>- croise (Mycobactérie, Leptospire, intracellulaires…)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68B2E009-72C9-A7E2-7283-DFE5E55ED19F}"/>
              </a:ext>
            </a:extLst>
          </p:cNvPr>
          <p:cNvGrpSpPr>
            <a:grpSpLocks noChangeAspect="1"/>
          </p:cNvGrpSpPr>
          <p:nvPr/>
        </p:nvGrpSpPr>
        <p:grpSpPr>
          <a:xfrm>
            <a:off x="7783760" y="3546000"/>
            <a:ext cx="3888526" cy="3312000"/>
            <a:chOff x="8556334" y="3045188"/>
            <a:chExt cx="3279266" cy="2793076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xmlns="" id="{BDFCDC6B-6AB3-0652-485D-9A59B357D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56334" y="4398264"/>
              <a:ext cx="1428132" cy="1440000"/>
            </a:xfrm>
            <a:prstGeom prst="rect">
              <a:avLst/>
            </a:prstGeom>
          </p:spPr>
        </p:pic>
        <p:sp>
          <p:nvSpPr>
            <p:cNvPr id="8" name="Bulle narrative : ronde 7">
              <a:extLst>
                <a:ext uri="{FF2B5EF4-FFF2-40B4-BE49-F238E27FC236}">
                  <a16:creationId xmlns:a16="http://schemas.microsoft.com/office/drawing/2014/main" xmlns="" id="{44934373-857F-084D-D213-CA282D8376DA}"/>
                </a:ext>
              </a:extLst>
            </p:cNvPr>
            <p:cNvSpPr/>
            <p:nvPr/>
          </p:nvSpPr>
          <p:spPr>
            <a:xfrm>
              <a:off x="8927586" y="3045188"/>
              <a:ext cx="2908014" cy="1551731"/>
            </a:xfrm>
            <a:prstGeom prst="wedgeEllipse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Il existe 10 Sérogroupes de </a:t>
              </a:r>
              <a:r>
                <a:rPr lang="fr-FR" i="1" dirty="0" err="1">
                  <a:solidFill>
                    <a:schemeClr val="tx1"/>
                  </a:solidFill>
                </a:rPr>
                <a:t>L.pneumophila</a:t>
              </a:r>
              <a:r>
                <a:rPr lang="fr-FR" i="1" dirty="0">
                  <a:solidFill>
                    <a:schemeClr val="tx1"/>
                  </a:solidFill>
                </a:rPr>
                <a:t> </a:t>
              </a:r>
              <a:br>
                <a:rPr lang="fr-FR" i="1" dirty="0">
                  <a:solidFill>
                    <a:schemeClr val="tx1"/>
                  </a:solidFill>
                </a:rPr>
              </a:br>
              <a:r>
                <a:rPr lang="fr-FR" dirty="0">
                  <a:solidFill>
                    <a:schemeClr val="tx1"/>
                  </a:solidFill>
                </a:rPr>
                <a:t>+ 60 espèces…</a:t>
              </a:r>
              <a:br>
                <a:rPr lang="fr-FR" dirty="0">
                  <a:solidFill>
                    <a:schemeClr val="tx1"/>
                  </a:solidFill>
                </a:rPr>
              </a:br>
              <a:r>
                <a:rPr lang="fr-FR" dirty="0">
                  <a:solidFill>
                    <a:schemeClr val="tx1"/>
                  </a:solidFill>
                </a:rPr>
                <a:t>Ça fait du monde</a:t>
              </a:r>
            </a:p>
          </p:txBody>
        </p:sp>
      </p:grpSp>
      <p:pic>
        <p:nvPicPr>
          <p:cNvPr id="9" name="Graphique 8" descr="Tubes à essai contour">
            <a:extLst>
              <a:ext uri="{FF2B5EF4-FFF2-40B4-BE49-F238E27FC236}">
                <a16:creationId xmlns:a16="http://schemas.microsoft.com/office/drawing/2014/main" xmlns="" id="{21BC0A54-0DBA-41C6-E80E-369DC9FC10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0185862" y="8104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796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8741296"/>
              </p:ext>
            </p:extLst>
          </p:nvPr>
        </p:nvGraphicFramePr>
        <p:xfrm>
          <a:off x="-281940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2683D7CB-470A-B18B-4E7B-988F05DD833D}"/>
              </a:ext>
            </a:extLst>
          </p:cNvPr>
          <p:cNvSpPr txBox="1"/>
          <p:nvPr/>
        </p:nvSpPr>
        <p:spPr>
          <a:xfrm>
            <a:off x="6700058" y="1039092"/>
            <a:ext cx="517051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PCR</a:t>
            </a:r>
            <a:endParaRPr lang="fr-FR" b="1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Plusieurs amorces: </a:t>
            </a:r>
            <a:r>
              <a:rPr lang="fr-FR" i="1" dirty="0" err="1"/>
              <a:t>L.pneumophila</a:t>
            </a:r>
            <a:r>
              <a:rPr lang="fr-FR" i="1" dirty="0"/>
              <a:t>, </a:t>
            </a:r>
            <a:r>
              <a:rPr lang="fr-FR" i="1" dirty="0" err="1"/>
              <a:t>L.longbeachae</a:t>
            </a:r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Sérogroupe de </a:t>
            </a:r>
            <a:r>
              <a:rPr lang="fr-FR" i="1" dirty="0" err="1"/>
              <a:t>L.pneumophila</a:t>
            </a:r>
            <a:r>
              <a:rPr lang="fr-FR" i="1" dirty="0"/>
              <a:t> </a:t>
            </a:r>
            <a:r>
              <a:rPr lang="fr-FR" dirty="0"/>
              <a:t>non possible </a:t>
            </a:r>
            <a:r>
              <a:rPr lang="fr-FR" sz="1400" dirty="0"/>
              <a:t>(hors CNR)</a:t>
            </a:r>
            <a:endParaRPr lang="fr-FR" dirty="0"/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u="sng" dirty="0"/>
              <a:t>Prélèvement pulmonaire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Sensibilité: 80-100%</a:t>
            </a:r>
            <a:br>
              <a:rPr lang="fr-FR" dirty="0"/>
            </a:br>
            <a:r>
              <a:rPr lang="fr-FR" dirty="0" err="1"/>
              <a:t>Specificité</a:t>
            </a:r>
            <a:r>
              <a:rPr lang="fr-FR" dirty="0"/>
              <a:t>: ~100%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endParaRPr lang="fr-FR" dirty="0"/>
          </a:p>
          <a:p>
            <a:r>
              <a:rPr lang="fr-FR" dirty="0"/>
              <a:t>PCR autre (sang, urine) -&gt; Faible sensibilité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fr-FR" b="1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C93D72A7-8495-8E41-9CEA-DAF73AE9140F}"/>
              </a:ext>
            </a:extLst>
          </p:cNvPr>
          <p:cNvGrpSpPr/>
          <p:nvPr/>
        </p:nvGrpSpPr>
        <p:grpSpPr>
          <a:xfrm>
            <a:off x="9588731" y="831965"/>
            <a:ext cx="1748444" cy="914400"/>
            <a:chOff x="9588731" y="831965"/>
            <a:chExt cx="1748444" cy="914400"/>
          </a:xfrm>
        </p:grpSpPr>
        <p:pic>
          <p:nvPicPr>
            <p:cNvPr id="6" name="Graphique 5" descr="ADN contour">
              <a:extLst>
                <a:ext uri="{FF2B5EF4-FFF2-40B4-BE49-F238E27FC236}">
                  <a16:creationId xmlns:a16="http://schemas.microsoft.com/office/drawing/2014/main" xmlns="" id="{408A1EE8-8B67-1A05-920D-536036F42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 rot="5400000">
              <a:off x="9588731" y="831965"/>
              <a:ext cx="914400" cy="914400"/>
            </a:xfrm>
            <a:prstGeom prst="rect">
              <a:avLst/>
            </a:prstGeom>
          </p:spPr>
        </p:pic>
        <p:pic>
          <p:nvPicPr>
            <p:cNvPr id="8" name="Graphique 7" descr="ADN contour">
              <a:extLst>
                <a:ext uri="{FF2B5EF4-FFF2-40B4-BE49-F238E27FC236}">
                  <a16:creationId xmlns:a16="http://schemas.microsoft.com/office/drawing/2014/main" xmlns="" id="{944E09CC-8D32-A6EB-AE1D-53C2F7E20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 rot="5400000">
              <a:off x="10422775" y="831965"/>
              <a:ext cx="914400" cy="914400"/>
            </a:xfrm>
            <a:prstGeom prst="rect">
              <a:avLst/>
            </a:prstGeom>
          </p:spPr>
        </p:pic>
      </p:grpSp>
      <p:pic>
        <p:nvPicPr>
          <p:cNvPr id="5" name="Graphique 4" descr="Poumons contour">
            <a:extLst>
              <a:ext uri="{FF2B5EF4-FFF2-40B4-BE49-F238E27FC236}">
                <a16:creationId xmlns:a16="http://schemas.microsoft.com/office/drawing/2014/main" xmlns="" id="{A1CB6721-77F0-275F-4C8E-E1DA08F8E7B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8950960" y="28498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9115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7F2884F7-3220-51DE-8D07-5BA06FC40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409391325"/>
              </p:ext>
            </p:extLst>
          </p:nvPr>
        </p:nvGraphicFramePr>
        <p:xfrm>
          <a:off x="-2819400" y="723900"/>
          <a:ext cx="12192000" cy="613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4AD3E97-D20A-2363-9F72-A391487A1B69}"/>
              </a:ext>
            </a:extLst>
          </p:cNvPr>
          <p:cNvSpPr txBox="1"/>
          <p:nvPr/>
        </p:nvSpPr>
        <p:spPr>
          <a:xfrm>
            <a:off x="6972300" y="1138952"/>
            <a:ext cx="48611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Antigénurie</a:t>
            </a:r>
            <a:endParaRPr lang="fr-FR" b="1" dirty="0"/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r>
              <a:rPr lang="fr-FR" dirty="0"/>
              <a:t>Fait 92% des diagnostics de Légionellose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b="1" dirty="0">
                <a:solidFill>
                  <a:srgbClr val="00B050"/>
                </a:solidFill>
              </a:rPr>
              <a:t>Avantage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- rapide (&lt; 1h)</a:t>
            </a:r>
            <a:br>
              <a:rPr lang="fr-FR" dirty="0"/>
            </a:br>
            <a:r>
              <a:rPr lang="fr-FR" dirty="0"/>
              <a:t>- non gêné par urine non stérile (ECBU contaminé)</a:t>
            </a:r>
            <a:br>
              <a:rPr lang="fr-FR" dirty="0"/>
            </a:br>
            <a:r>
              <a:rPr lang="fr-FR" dirty="0"/>
              <a:t>- positif même sous traitement</a:t>
            </a:r>
            <a:br>
              <a:rPr lang="fr-FR" dirty="0"/>
            </a:br>
            <a:endParaRPr lang="fr-FR" dirty="0"/>
          </a:p>
          <a:p>
            <a:r>
              <a:rPr lang="fr-FR" b="1" dirty="0">
                <a:solidFill>
                  <a:srgbClr val="C00000"/>
                </a:solidFill>
              </a:rPr>
              <a:t>Difficulté</a:t>
            </a:r>
            <a:r>
              <a:rPr lang="fr-FR" dirty="0"/>
              <a:t>: </a:t>
            </a:r>
            <a:br>
              <a:rPr lang="fr-FR" dirty="0"/>
            </a:br>
            <a:r>
              <a:rPr lang="fr-FR" dirty="0"/>
              <a:t>- détecte uniquement </a:t>
            </a:r>
            <a:r>
              <a:rPr lang="fr-FR" i="1" dirty="0" err="1"/>
              <a:t>L.pneumophila</a:t>
            </a:r>
            <a:r>
              <a:rPr lang="fr-FR" dirty="0"/>
              <a:t> S1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Sensibilité: 56-80% (80% pour Lp1)</a:t>
            </a:r>
            <a:br>
              <a:rPr lang="fr-FR" dirty="0"/>
            </a:br>
            <a:r>
              <a:rPr lang="fr-FR" dirty="0"/>
              <a:t>Spécificité: &gt; 99%</a:t>
            </a:r>
            <a:br>
              <a:rPr lang="fr-FR" dirty="0"/>
            </a:b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565CFC4E-6EA1-0BB1-EB47-28CCF601CE8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t="30187"/>
          <a:stretch/>
        </p:blipFill>
        <p:spPr>
          <a:xfrm>
            <a:off x="10066955" y="1022574"/>
            <a:ext cx="900000" cy="62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2756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4AD3E97-D20A-2363-9F72-A391487A1B69}"/>
              </a:ext>
            </a:extLst>
          </p:cNvPr>
          <p:cNvSpPr txBox="1"/>
          <p:nvPr/>
        </p:nvSpPr>
        <p:spPr>
          <a:xfrm>
            <a:off x="3665444" y="812380"/>
            <a:ext cx="48611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Antigénurie</a:t>
            </a:r>
            <a:endParaRPr lang="fr-FR" b="1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565CFC4E-6EA1-0BB1-EB47-28CCF601C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30187"/>
          <a:stretch/>
        </p:blipFill>
        <p:spPr>
          <a:xfrm>
            <a:off x="6850227" y="812380"/>
            <a:ext cx="900000" cy="628314"/>
          </a:xfrm>
          <a:prstGeom prst="rect">
            <a:avLst/>
          </a:prstGeom>
        </p:spPr>
      </p:pic>
      <p:pic>
        <p:nvPicPr>
          <p:cNvPr id="5" name="Image 4" descr="Une image contenant texte, Téléphone mobile, capture d’écran, gadget&#10;&#10;Description générée automatiquement">
            <a:extLst>
              <a:ext uri="{FF2B5EF4-FFF2-40B4-BE49-F238E27FC236}">
                <a16:creationId xmlns:a16="http://schemas.microsoft.com/office/drawing/2014/main" xmlns="" id="{008C1067-DE4D-114A-9B28-ECA571DA03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379" y="1576386"/>
            <a:ext cx="5191125" cy="5191125"/>
          </a:xfrm>
          <a:prstGeom prst="rect">
            <a:avLst/>
          </a:prstGeom>
        </p:spPr>
      </p:pic>
      <p:pic>
        <p:nvPicPr>
          <p:cNvPr id="7" name="Image 6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xmlns="" id="{21BB4CC1-1970-5828-B093-6E471CBB0F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1052" y="2222276"/>
            <a:ext cx="1812446" cy="1476000"/>
          </a:xfrm>
          <a:prstGeom prst="rect">
            <a:avLst/>
          </a:prstGeom>
        </p:spPr>
      </p:pic>
      <p:pic>
        <p:nvPicPr>
          <p:cNvPr id="9" name="Image 8" descr="Une image contenant texte, Équipement médical, Équipement de laboratoire, intérieur&#10;&#10;Description générée automatiquement">
            <a:extLst>
              <a:ext uri="{FF2B5EF4-FFF2-40B4-BE49-F238E27FC236}">
                <a16:creationId xmlns:a16="http://schemas.microsoft.com/office/drawing/2014/main" xmlns="" id="{AEA81221-557A-2FDB-F44C-AF0AE01A7B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3498" y="3599511"/>
            <a:ext cx="4956603" cy="3168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336138C0-7B71-BFF6-5E0E-C7B7DA6AFDC3}"/>
              </a:ext>
            </a:extLst>
          </p:cNvPr>
          <p:cNvSpPr txBox="1"/>
          <p:nvPr/>
        </p:nvSpPr>
        <p:spPr>
          <a:xfrm>
            <a:off x="7062162" y="1978993"/>
            <a:ext cx="4792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Détection des lipopolysaccharides de Légionelle</a:t>
            </a:r>
          </a:p>
        </p:txBody>
      </p:sp>
    </p:spTree>
    <p:extLst>
      <p:ext uri="{BB962C8B-B14F-4D97-AF65-F5344CB8AC3E}">
        <p14:creationId xmlns:p14="http://schemas.microsoft.com/office/powerpoint/2010/main" xmlns="" val="2737559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4AD3E97-D20A-2363-9F72-A391487A1B69}"/>
              </a:ext>
            </a:extLst>
          </p:cNvPr>
          <p:cNvSpPr txBox="1"/>
          <p:nvPr/>
        </p:nvSpPr>
        <p:spPr>
          <a:xfrm>
            <a:off x="3665444" y="812380"/>
            <a:ext cx="48611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Antigénurie</a:t>
            </a:r>
            <a:endParaRPr lang="fr-FR" b="1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565CFC4E-6EA1-0BB1-EB47-28CCF601C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30187"/>
          <a:stretch/>
        </p:blipFill>
        <p:spPr>
          <a:xfrm>
            <a:off x="6850227" y="812380"/>
            <a:ext cx="900000" cy="62831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336138C0-7B71-BFF6-5E0E-C7B7DA6AFDC3}"/>
              </a:ext>
            </a:extLst>
          </p:cNvPr>
          <p:cNvSpPr txBox="1"/>
          <p:nvPr/>
        </p:nvSpPr>
        <p:spPr>
          <a:xfrm>
            <a:off x="1166108" y="1635505"/>
            <a:ext cx="10807382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Limites techniques des antigénuries</a:t>
            </a:r>
          </a:p>
          <a:p>
            <a:endParaRPr lang="fr-FR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positif à 2-3j des symptômes </a:t>
            </a:r>
            <a:br>
              <a:rPr lang="fr-FR" sz="2800" dirty="0"/>
            </a:br>
            <a:r>
              <a:rPr lang="fr-FR" sz="2800" dirty="0"/>
              <a:t>mais </a:t>
            </a:r>
            <a:r>
              <a:rPr lang="fr-FR" sz="2800" b="1" dirty="0"/>
              <a:t>excrétion longue </a:t>
            </a:r>
            <a:r>
              <a:rPr lang="fr-FR" sz="2800" dirty="0"/>
              <a:t>de qq jours à 2 mois (parfois détecté 1 an après)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toute antigénurie positive doit être retesté après </a:t>
            </a:r>
            <a:r>
              <a:rPr lang="fr-FR" sz="2800" b="1" dirty="0"/>
              <a:t>chauffage</a:t>
            </a:r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/>
              <a:t>5 min à 100° et centrifugation</a:t>
            </a:r>
            <a:br>
              <a:rPr lang="fr-FR" sz="2800" dirty="0"/>
            </a:br>
            <a:r>
              <a:rPr lang="fr-FR" sz="2800" dirty="0">
                <a:sym typeface="Wingdings" panose="05000000000000000000" pitchFamily="2" charset="2"/>
              </a:rPr>
              <a:t> Limite faux-positifs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Sensibilité dépend de la </a:t>
            </a:r>
            <a:r>
              <a:rPr lang="fr-FR" sz="2800" b="1" dirty="0"/>
              <a:t>concentration</a:t>
            </a:r>
            <a:r>
              <a:rPr lang="fr-FR" sz="2800" dirty="0"/>
              <a:t> des urines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4" name="Graphique 3" descr="Avertissement avec un remplissage uni">
            <a:extLst>
              <a:ext uri="{FF2B5EF4-FFF2-40B4-BE49-F238E27FC236}">
                <a16:creationId xmlns:a16="http://schemas.microsoft.com/office/drawing/2014/main" xmlns="" id="{1152335D-A607-E21E-0325-CC21D56EBC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51708" y="14587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193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FAF56F3-6929-E623-BB1A-861A8C7523DF}"/>
              </a:ext>
            </a:extLst>
          </p:cNvPr>
          <p:cNvSpPr txBox="1"/>
          <p:nvPr/>
        </p:nvSpPr>
        <p:spPr>
          <a:xfrm>
            <a:off x="2895600" y="806792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Prévention</a:t>
            </a:r>
          </a:p>
        </p:txBody>
      </p:sp>
      <p:pic>
        <p:nvPicPr>
          <p:cNvPr id="5" name="Graphique 4" descr="Microbe avec un remplissage uni">
            <a:extLst>
              <a:ext uri="{FF2B5EF4-FFF2-40B4-BE49-F238E27FC236}">
                <a16:creationId xmlns:a16="http://schemas.microsoft.com/office/drawing/2014/main" xmlns="" id="{7C4D2D49-65DD-7FDF-BADA-3A876D0DCC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096000" y="5725409"/>
            <a:ext cx="432000" cy="432000"/>
          </a:xfrm>
          <a:prstGeom prst="rect">
            <a:avLst/>
          </a:prstGeom>
        </p:spPr>
      </p:pic>
      <p:pic>
        <p:nvPicPr>
          <p:cNvPr id="7" name="Graphique 6" descr="Centrale électrique contour">
            <a:extLst>
              <a:ext uri="{FF2B5EF4-FFF2-40B4-BE49-F238E27FC236}">
                <a16:creationId xmlns:a16="http://schemas.microsoft.com/office/drawing/2014/main" xmlns="" id="{37E40EC3-0E84-1ABD-C641-5ED8F0817F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167656" y="5725409"/>
            <a:ext cx="1080000" cy="1080000"/>
          </a:xfrm>
          <a:prstGeom prst="rect">
            <a:avLst/>
          </a:prstGeom>
        </p:spPr>
      </p:pic>
      <p:pic>
        <p:nvPicPr>
          <p:cNvPr id="10" name="Graphique 9" descr="Seringue contour">
            <a:extLst>
              <a:ext uri="{FF2B5EF4-FFF2-40B4-BE49-F238E27FC236}">
                <a16:creationId xmlns:a16="http://schemas.microsoft.com/office/drawing/2014/main" xmlns="" id="{AC56596C-A83C-A10A-26C9-1C1DA2F69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305000" y="3730001"/>
            <a:ext cx="1080000" cy="1080000"/>
          </a:xfrm>
          <a:prstGeom prst="rect">
            <a:avLst/>
          </a:prstGeom>
        </p:spPr>
      </p:pic>
      <p:pic>
        <p:nvPicPr>
          <p:cNvPr id="12" name="Graphique 11" descr="Médecine contour">
            <a:extLst>
              <a:ext uri="{FF2B5EF4-FFF2-40B4-BE49-F238E27FC236}">
                <a16:creationId xmlns:a16="http://schemas.microsoft.com/office/drawing/2014/main" xmlns="" id="{7F7FA01E-94C0-0734-F766-54C6BE36B5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181600" y="4599689"/>
            <a:ext cx="1080000" cy="1080000"/>
          </a:xfrm>
          <a:prstGeom prst="rect">
            <a:avLst/>
          </a:prstGeom>
        </p:spPr>
      </p:pic>
      <p:pic>
        <p:nvPicPr>
          <p:cNvPr id="14" name="Graphique 13" descr="Fièvre contour">
            <a:extLst>
              <a:ext uri="{FF2B5EF4-FFF2-40B4-BE49-F238E27FC236}">
                <a16:creationId xmlns:a16="http://schemas.microsoft.com/office/drawing/2014/main" xmlns="" id="{9BAB1A34-7F73-1254-0C21-6781B06E2E6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046328" y="2667288"/>
            <a:ext cx="1080000" cy="1080000"/>
          </a:xfrm>
          <a:prstGeom prst="rect">
            <a:avLst/>
          </a:prstGeom>
        </p:spPr>
      </p:pic>
      <p:pic>
        <p:nvPicPr>
          <p:cNvPr id="16" name="Graphique 15" descr="Statistiques contour">
            <a:extLst>
              <a:ext uri="{FF2B5EF4-FFF2-40B4-BE49-F238E27FC236}">
                <a16:creationId xmlns:a16="http://schemas.microsoft.com/office/drawing/2014/main" xmlns="" id="{68406C98-04C5-5AA0-4307-FCBF2D2CD9E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707656" y="1695288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6465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F51D9132-927B-85FF-B559-069701C926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734" t="2320" r="1734" b="2932"/>
          <a:stretch/>
        </p:blipFill>
        <p:spPr>
          <a:xfrm>
            <a:off x="873760" y="1278000"/>
            <a:ext cx="9864835" cy="5580000"/>
          </a:xfrm>
          <a:prstGeom prst="rect">
            <a:avLst/>
          </a:prstGeom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0A96BB6A-F535-DBE7-F385-0219C4D0E475}"/>
              </a:ext>
            </a:extLst>
          </p:cNvPr>
          <p:cNvSpPr txBox="1"/>
          <p:nvPr/>
        </p:nvSpPr>
        <p:spPr>
          <a:xfrm>
            <a:off x="4090307" y="790780"/>
            <a:ext cx="4752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Synthèse: diagnostic en France</a:t>
            </a:r>
          </a:p>
        </p:txBody>
      </p:sp>
    </p:spTree>
    <p:extLst>
      <p:ext uri="{BB962C8B-B14F-4D97-AF65-F5344CB8AC3E}">
        <p14:creationId xmlns:p14="http://schemas.microsoft.com/office/powerpoint/2010/main" xmlns="" val="7678546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37700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432BDDE-311F-6500-C20E-94EA8357B71B}"/>
              </a:ext>
            </a:extLst>
          </p:cNvPr>
          <p:cNvSpPr/>
          <p:nvPr/>
        </p:nvSpPr>
        <p:spPr>
          <a:xfrm>
            <a:off x="3654017" y="172720"/>
            <a:ext cx="4883966" cy="18084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CF055C3-B362-2F3A-EDEF-48435EE09098}"/>
              </a:ext>
            </a:extLst>
          </p:cNvPr>
          <p:cNvSpPr txBox="1"/>
          <p:nvPr/>
        </p:nvSpPr>
        <p:spPr>
          <a:xfrm>
            <a:off x="8900160" y="650239"/>
            <a:ext cx="2398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Identité médecin</a:t>
            </a:r>
            <a:br>
              <a:rPr lang="fr-FR" sz="2400" b="1" dirty="0"/>
            </a:br>
            <a:r>
              <a:rPr lang="fr-FR" sz="2400" b="1" dirty="0"/>
              <a:t>+ identité patient</a:t>
            </a:r>
          </a:p>
        </p:txBody>
      </p:sp>
    </p:spTree>
    <p:extLst>
      <p:ext uri="{BB962C8B-B14F-4D97-AF65-F5344CB8AC3E}">
        <p14:creationId xmlns:p14="http://schemas.microsoft.com/office/powerpoint/2010/main" xmlns="" val="31515366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432BDDE-311F-6500-C20E-94EA8357B71B}"/>
              </a:ext>
            </a:extLst>
          </p:cNvPr>
          <p:cNvSpPr/>
          <p:nvPr/>
        </p:nvSpPr>
        <p:spPr>
          <a:xfrm>
            <a:off x="3654017" y="2001520"/>
            <a:ext cx="2441983" cy="9956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CF055C3-B362-2F3A-EDEF-48435EE09098}"/>
              </a:ext>
            </a:extLst>
          </p:cNvPr>
          <p:cNvSpPr txBox="1"/>
          <p:nvPr/>
        </p:nvSpPr>
        <p:spPr>
          <a:xfrm>
            <a:off x="8768080" y="2164080"/>
            <a:ext cx="219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Signes cliniques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6E1E03-970A-BA7C-BABC-20216DAC82FB}"/>
              </a:ext>
            </a:extLst>
          </p:cNvPr>
          <p:cNvSpPr/>
          <p:nvPr/>
        </p:nvSpPr>
        <p:spPr>
          <a:xfrm>
            <a:off x="3654017" y="3972560"/>
            <a:ext cx="4883966" cy="2844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767CB5F8-5721-3A2A-878E-595C61DA5400}"/>
              </a:ext>
            </a:extLst>
          </p:cNvPr>
          <p:cNvSpPr txBox="1"/>
          <p:nvPr/>
        </p:nvSpPr>
        <p:spPr>
          <a:xfrm>
            <a:off x="8768080" y="3883967"/>
            <a:ext cx="2721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Facteurs favorisants</a:t>
            </a:r>
          </a:p>
        </p:txBody>
      </p:sp>
    </p:spTree>
    <p:extLst>
      <p:ext uri="{BB962C8B-B14F-4D97-AF65-F5344CB8AC3E}">
        <p14:creationId xmlns:p14="http://schemas.microsoft.com/office/powerpoint/2010/main" xmlns="" val="4028658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432BDDE-311F-6500-C20E-94EA8357B71B}"/>
              </a:ext>
            </a:extLst>
          </p:cNvPr>
          <p:cNvSpPr/>
          <p:nvPr/>
        </p:nvSpPr>
        <p:spPr>
          <a:xfrm>
            <a:off x="6096000" y="2011680"/>
            <a:ext cx="2441983" cy="9956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CF055C3-B362-2F3A-EDEF-48435EE09098}"/>
              </a:ext>
            </a:extLst>
          </p:cNvPr>
          <p:cNvSpPr txBox="1"/>
          <p:nvPr/>
        </p:nvSpPr>
        <p:spPr>
          <a:xfrm>
            <a:off x="8768080" y="2164080"/>
            <a:ext cx="2678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Rappel des critères </a:t>
            </a:r>
            <a:br>
              <a:rPr lang="fr-FR" sz="2400" b="1" dirty="0"/>
            </a:br>
            <a:r>
              <a:rPr lang="fr-FR" sz="2400" b="1" dirty="0"/>
              <a:t>diagnostics</a:t>
            </a:r>
          </a:p>
        </p:txBody>
      </p:sp>
    </p:spTree>
    <p:extLst>
      <p:ext uri="{BB962C8B-B14F-4D97-AF65-F5344CB8AC3E}">
        <p14:creationId xmlns:p14="http://schemas.microsoft.com/office/powerpoint/2010/main" xmlns="" val="37038927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432BDDE-311F-6500-C20E-94EA8357B71B}"/>
              </a:ext>
            </a:extLst>
          </p:cNvPr>
          <p:cNvSpPr/>
          <p:nvPr/>
        </p:nvSpPr>
        <p:spPr>
          <a:xfrm>
            <a:off x="3654018" y="2956560"/>
            <a:ext cx="4883965" cy="1016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CF055C3-B362-2F3A-EDEF-48435EE09098}"/>
              </a:ext>
            </a:extLst>
          </p:cNvPr>
          <p:cNvSpPr txBox="1"/>
          <p:nvPr/>
        </p:nvSpPr>
        <p:spPr>
          <a:xfrm>
            <a:off x="8727440" y="3013501"/>
            <a:ext cx="3091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Méthode diagnostique</a:t>
            </a:r>
          </a:p>
          <a:p>
            <a:r>
              <a:rPr lang="fr-FR" sz="2400" b="1" dirty="0"/>
              <a:t>et espèce</a:t>
            </a:r>
          </a:p>
        </p:txBody>
      </p:sp>
    </p:spTree>
    <p:extLst>
      <p:ext uri="{BB962C8B-B14F-4D97-AF65-F5344CB8AC3E}">
        <p14:creationId xmlns:p14="http://schemas.microsoft.com/office/powerpoint/2010/main" xmlns="" val="41648724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E077C91-6925-975D-5BE9-2CB809152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4017" y="0"/>
            <a:ext cx="4883966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432BDDE-311F-6500-C20E-94EA8357B71B}"/>
              </a:ext>
            </a:extLst>
          </p:cNvPr>
          <p:cNvSpPr/>
          <p:nvPr/>
        </p:nvSpPr>
        <p:spPr>
          <a:xfrm>
            <a:off x="3748746" y="4246880"/>
            <a:ext cx="4789237" cy="1676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CCF055C3-B362-2F3A-EDEF-48435EE09098}"/>
              </a:ext>
            </a:extLst>
          </p:cNvPr>
          <p:cNvSpPr txBox="1"/>
          <p:nvPr/>
        </p:nvSpPr>
        <p:spPr>
          <a:xfrm>
            <a:off x="8866392" y="4623415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Exposition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245788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FAF56F3-6929-E623-BB1A-861A8C7523DF}"/>
              </a:ext>
            </a:extLst>
          </p:cNvPr>
          <p:cNvSpPr txBox="1"/>
          <p:nvPr/>
        </p:nvSpPr>
        <p:spPr>
          <a:xfrm>
            <a:off x="2895600" y="806792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b="1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Prévention</a:t>
            </a:r>
          </a:p>
        </p:txBody>
      </p:sp>
      <p:pic>
        <p:nvPicPr>
          <p:cNvPr id="12" name="Graphique 11" descr="Médecine contour">
            <a:extLst>
              <a:ext uri="{FF2B5EF4-FFF2-40B4-BE49-F238E27FC236}">
                <a16:creationId xmlns:a16="http://schemas.microsoft.com/office/drawing/2014/main" xmlns="" id="{7F7FA01E-94C0-0734-F766-54C6BE36B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81600" y="4599689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2691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8DF78AEF-38D9-47C1-ED84-8BE041EF7433}"/>
              </a:ext>
            </a:extLst>
          </p:cNvPr>
          <p:cNvSpPr txBox="1"/>
          <p:nvPr/>
        </p:nvSpPr>
        <p:spPr>
          <a:xfrm>
            <a:off x="498021" y="964746"/>
            <a:ext cx="1153613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Traitement de la Légionellose</a:t>
            </a:r>
          </a:p>
          <a:p>
            <a:endParaRPr lang="fr-FR" dirty="0"/>
          </a:p>
          <a:p>
            <a:r>
              <a:rPr lang="fr-FR" sz="2000" b="1" dirty="0"/>
              <a:t>Antibiotiques efficaces ?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25F37578-E377-888B-6BB8-49C478ADEF8D}"/>
              </a:ext>
            </a:extLst>
          </p:cNvPr>
          <p:cNvSpPr txBox="1"/>
          <p:nvPr/>
        </p:nvSpPr>
        <p:spPr>
          <a:xfrm>
            <a:off x="2033386" y="2203546"/>
            <a:ext cx="8289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i="1" dirty="0"/>
              <a:t>Legionella</a:t>
            </a:r>
            <a:r>
              <a:rPr lang="fr-FR" dirty="0"/>
              <a:t> = </a:t>
            </a:r>
            <a:r>
              <a:rPr lang="fr-FR" b="1" dirty="0"/>
              <a:t>intracellulaire</a:t>
            </a:r>
            <a:br>
              <a:rPr lang="fr-FR" b="1" dirty="0"/>
            </a:br>
            <a:r>
              <a:rPr lang="fr-FR" dirty="0"/>
              <a:t>Etude</a:t>
            </a:r>
            <a:r>
              <a:rPr lang="fr-FR" i="1" dirty="0"/>
              <a:t> </a:t>
            </a:r>
            <a:r>
              <a:rPr lang="fr-FR" b="1" dirty="0"/>
              <a:t>in vitro </a:t>
            </a:r>
            <a:r>
              <a:rPr lang="fr-FR" dirty="0"/>
              <a:t>de la sensibilité aux antibiotiques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≠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/>
              <a:t>activité </a:t>
            </a:r>
            <a:r>
              <a:rPr lang="fr-FR" b="1" dirty="0"/>
              <a:t>clinique</a:t>
            </a:r>
            <a:r>
              <a:rPr lang="fr-FR" dirty="0"/>
              <a:t> des molécules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48B5D40A-750F-F4AB-4FA0-C4CD88ED4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8925462"/>
              </p:ext>
            </p:extLst>
          </p:nvPr>
        </p:nvGraphicFramePr>
        <p:xfrm>
          <a:off x="498021" y="2918955"/>
          <a:ext cx="11071940" cy="3621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985">
                  <a:extLst>
                    <a:ext uri="{9D8B030D-6E8A-4147-A177-3AD203B41FA5}">
                      <a16:colId xmlns:a16="http://schemas.microsoft.com/office/drawing/2014/main" xmlns="" val="2230414424"/>
                    </a:ext>
                  </a:extLst>
                </a:gridCol>
                <a:gridCol w="2767985">
                  <a:extLst>
                    <a:ext uri="{9D8B030D-6E8A-4147-A177-3AD203B41FA5}">
                      <a16:colId xmlns:a16="http://schemas.microsoft.com/office/drawing/2014/main" xmlns="" val="3086887477"/>
                    </a:ext>
                  </a:extLst>
                </a:gridCol>
                <a:gridCol w="2767985">
                  <a:extLst>
                    <a:ext uri="{9D8B030D-6E8A-4147-A177-3AD203B41FA5}">
                      <a16:colId xmlns:a16="http://schemas.microsoft.com/office/drawing/2014/main" xmlns="" val="4270820582"/>
                    </a:ext>
                  </a:extLst>
                </a:gridCol>
                <a:gridCol w="2767985">
                  <a:extLst>
                    <a:ext uri="{9D8B030D-6E8A-4147-A177-3AD203B41FA5}">
                      <a16:colId xmlns:a16="http://schemas.microsoft.com/office/drawing/2014/main" xmlns="" val="2255194731"/>
                    </a:ext>
                  </a:extLst>
                </a:gridCol>
              </a:tblGrid>
              <a:tr h="4980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Macrolides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Fluoroquinolones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Tétracyclines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Rifamycines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2432424"/>
                  </a:ext>
                </a:extLst>
              </a:tr>
              <a:tr h="4980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Erythromycine</a:t>
                      </a:r>
                      <a:br>
                        <a:rPr lang="fr-FR" dirty="0"/>
                      </a:br>
                      <a:r>
                        <a:rPr lang="fr-FR" b="0" dirty="0"/>
                        <a:t>500mg à 1g /6h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Ofloxacine</a:t>
                      </a:r>
                      <a:br>
                        <a:rPr lang="fr-FR" dirty="0"/>
                      </a:br>
                      <a:r>
                        <a:rPr lang="fr-FR" b="0" dirty="0"/>
                        <a:t>400mg/12h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Doxycycline</a:t>
                      </a:r>
                      <a:br>
                        <a:rPr lang="fr-FR" dirty="0"/>
                      </a:br>
                      <a:r>
                        <a:rPr lang="fr-FR" dirty="0"/>
                        <a:t>100mg/12h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Rifampicine</a:t>
                      </a:r>
                      <a:br>
                        <a:rPr lang="fr-FR" dirty="0"/>
                      </a:br>
                      <a:r>
                        <a:rPr lang="fr-FR" dirty="0"/>
                        <a:t>20-30mg/kg/j en 2-3 prise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3232631"/>
                  </a:ext>
                </a:extLst>
              </a:tr>
              <a:tr h="498049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Clarithromycine</a:t>
                      </a:r>
                      <a:br>
                        <a:rPr lang="fr-FR" b="1" dirty="0"/>
                      </a:br>
                      <a:r>
                        <a:rPr lang="fr-FR" b="0" dirty="0"/>
                        <a:t>500mg/12h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Ciprofloxacine</a:t>
                      </a:r>
                      <a:br>
                        <a:rPr lang="fr-FR" dirty="0"/>
                      </a:br>
                      <a:r>
                        <a:rPr lang="fr-FR" dirty="0"/>
                        <a:t>500-750mg/12h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Minocycline</a:t>
                      </a:r>
                      <a:r>
                        <a:rPr lang="fr-FR" dirty="0"/>
                        <a:t/>
                      </a:r>
                      <a:br>
                        <a:rPr lang="fr-FR" dirty="0"/>
                      </a:br>
                      <a:r>
                        <a:rPr lang="fr-FR" dirty="0"/>
                        <a:t>100mg/12h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47545094"/>
                  </a:ext>
                </a:extLst>
              </a:tr>
              <a:tr h="902677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Azithromycine</a:t>
                      </a:r>
                      <a:r>
                        <a:rPr lang="fr-FR" dirty="0"/>
                        <a:t/>
                      </a:r>
                      <a:br>
                        <a:rPr lang="fr-FR" dirty="0"/>
                      </a:br>
                      <a:r>
                        <a:rPr lang="fr-FR" dirty="0"/>
                        <a:t>(meilleur pénétration IC)</a:t>
                      </a:r>
                      <a:br>
                        <a:rPr lang="fr-FR" dirty="0"/>
                      </a:br>
                      <a:r>
                        <a:rPr lang="fr-FR" b="0" dirty="0"/>
                        <a:t>500mg/j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Levofloxacine</a:t>
                      </a:r>
                      <a:r>
                        <a:rPr lang="fr-FR" dirty="0"/>
                        <a:t/>
                      </a:r>
                      <a:br>
                        <a:rPr lang="fr-FR" dirty="0"/>
                      </a:br>
                      <a:r>
                        <a:rPr lang="fr-FR" dirty="0"/>
                        <a:t>500mg/12 à 24h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98514851"/>
                  </a:ext>
                </a:extLst>
              </a:tr>
              <a:tr h="92928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Spiramycine</a:t>
                      </a:r>
                      <a:r>
                        <a:rPr lang="fr-FR" dirty="0"/>
                        <a:t/>
                      </a:r>
                      <a:br>
                        <a:rPr lang="fr-FR" dirty="0"/>
                      </a:br>
                      <a:r>
                        <a:rPr lang="fr-FR" dirty="0"/>
                        <a:t>(référence en IV)</a:t>
                      </a:r>
                      <a:br>
                        <a:rPr lang="fr-FR" dirty="0"/>
                      </a:br>
                      <a:r>
                        <a:rPr lang="fr-FR" dirty="0"/>
                        <a:t>3MUI/8h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8789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62958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8DF78AEF-38D9-47C1-ED84-8BE041EF7433}"/>
              </a:ext>
            </a:extLst>
          </p:cNvPr>
          <p:cNvSpPr txBox="1"/>
          <p:nvPr/>
        </p:nvSpPr>
        <p:spPr>
          <a:xfrm>
            <a:off x="498021" y="964746"/>
            <a:ext cx="115361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Traitement de la Légionellose</a:t>
            </a:r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xmlns="" id="{082CDC62-EDA9-0CF5-C41C-ECDE5E3038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649143334"/>
              </p:ext>
            </p:extLst>
          </p:nvPr>
        </p:nvGraphicFramePr>
        <p:xfrm>
          <a:off x="82378" y="964746"/>
          <a:ext cx="11951779" cy="5893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6679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FAF56F3-6929-E623-BB1A-861A8C7523DF}"/>
              </a:ext>
            </a:extLst>
          </p:cNvPr>
          <p:cNvSpPr txBox="1"/>
          <p:nvPr/>
        </p:nvSpPr>
        <p:spPr>
          <a:xfrm>
            <a:off x="2895600" y="806792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b="1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Prévention</a:t>
            </a:r>
          </a:p>
        </p:txBody>
      </p:sp>
      <p:pic>
        <p:nvPicPr>
          <p:cNvPr id="16" name="Graphique 15" descr="Statistiques contour">
            <a:extLst>
              <a:ext uri="{FF2B5EF4-FFF2-40B4-BE49-F238E27FC236}">
                <a16:creationId xmlns:a16="http://schemas.microsoft.com/office/drawing/2014/main" xmlns="" id="{68406C98-04C5-5AA0-4307-FCBF2D2CD9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707656" y="1695288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7063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FAF56F3-6929-E623-BB1A-861A8C7523DF}"/>
              </a:ext>
            </a:extLst>
          </p:cNvPr>
          <p:cNvSpPr txBox="1"/>
          <p:nvPr/>
        </p:nvSpPr>
        <p:spPr>
          <a:xfrm>
            <a:off x="2895600" y="806792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Plan</a:t>
            </a:r>
          </a:p>
          <a:p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Epidémiologie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Présentation clinique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Méthodes diagnostiques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dirty="0"/>
              <a:t>Traitement</a:t>
            </a:r>
          </a:p>
          <a:p>
            <a:pPr marL="342900" indent="-342900">
              <a:buAutoNum type="arabicParenR"/>
            </a:pPr>
            <a:endParaRPr lang="fr-FR" sz="3200" dirty="0"/>
          </a:p>
          <a:p>
            <a:pPr marL="342900" indent="-342900">
              <a:buAutoNum type="arabicParenR"/>
            </a:pPr>
            <a:r>
              <a:rPr lang="fr-FR" sz="3200" b="1" dirty="0"/>
              <a:t>Prévention</a:t>
            </a:r>
          </a:p>
        </p:txBody>
      </p:sp>
      <p:pic>
        <p:nvPicPr>
          <p:cNvPr id="5" name="Graphique 4" descr="Microbe avec un remplissage uni">
            <a:extLst>
              <a:ext uri="{FF2B5EF4-FFF2-40B4-BE49-F238E27FC236}">
                <a16:creationId xmlns:a16="http://schemas.microsoft.com/office/drawing/2014/main" xmlns="" id="{7C4D2D49-65DD-7FDF-BADA-3A876D0DCC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096000" y="5725409"/>
            <a:ext cx="432000" cy="432000"/>
          </a:xfrm>
          <a:prstGeom prst="rect">
            <a:avLst/>
          </a:prstGeom>
        </p:spPr>
      </p:pic>
      <p:pic>
        <p:nvPicPr>
          <p:cNvPr id="7" name="Graphique 6" descr="Centrale électrique contour">
            <a:extLst>
              <a:ext uri="{FF2B5EF4-FFF2-40B4-BE49-F238E27FC236}">
                <a16:creationId xmlns:a16="http://schemas.microsoft.com/office/drawing/2014/main" xmlns="" id="{37E40EC3-0E84-1ABD-C641-5ED8F0817F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167656" y="5725409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37088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5F0C7F62-441A-FAB4-18B8-7F8FE56A7A02}"/>
              </a:ext>
            </a:extLst>
          </p:cNvPr>
          <p:cNvSpPr txBox="1"/>
          <p:nvPr/>
        </p:nvSpPr>
        <p:spPr>
          <a:xfrm>
            <a:off x="1189560" y="731778"/>
            <a:ext cx="9812879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Prophylaxie et prévention</a:t>
            </a:r>
          </a:p>
          <a:p>
            <a:endParaRPr lang="fr-FR" dirty="0"/>
          </a:p>
          <a:p>
            <a:r>
              <a:rPr lang="fr-FR" dirty="0"/>
              <a:t>Aucune prophylaxie recommandée, discutable si épidémie nosocomiale (immunodéprimé++)</a:t>
            </a:r>
            <a:br>
              <a:rPr lang="fr-FR" dirty="0"/>
            </a:br>
            <a:r>
              <a:rPr lang="fr-FR" dirty="0"/>
              <a:t>-&gt; Macrolide préventif</a:t>
            </a:r>
          </a:p>
          <a:p>
            <a:endParaRPr lang="fr-FR" dirty="0"/>
          </a:p>
          <a:p>
            <a:endParaRPr lang="fr-FR" dirty="0"/>
          </a:p>
          <a:p>
            <a:r>
              <a:rPr lang="fr-FR" b="1" dirty="0"/>
              <a:t>Déclaration obligatoire = enquête</a:t>
            </a:r>
          </a:p>
          <a:p>
            <a:r>
              <a:rPr lang="fr-FR" dirty="0"/>
              <a:t>Lieu à risque &lt; 10j</a:t>
            </a:r>
            <a:br>
              <a:rPr lang="fr-FR" dirty="0"/>
            </a:br>
            <a:r>
              <a:rPr lang="fr-FR" dirty="0"/>
              <a:t>Récupération des souches hôpital/domicile/lieu publique… -&gt; Envoi au CNR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 Action de terrain: nettoyage réseau d’eau, correction bras mort, entretient tours aéroréfrigérantes…</a:t>
            </a:r>
            <a:endParaRPr lang="fr-FR" dirty="0"/>
          </a:p>
        </p:txBody>
      </p:sp>
      <p:pic>
        <p:nvPicPr>
          <p:cNvPr id="6" name="Image 5" descr="Une image contenant personne, habits, Visage humain, faire de la randonnée&#10;&#10;Description générée automatiquement">
            <a:extLst>
              <a:ext uri="{FF2B5EF4-FFF2-40B4-BE49-F238E27FC236}">
                <a16:creationId xmlns:a16="http://schemas.microsoft.com/office/drawing/2014/main" xmlns="" id="{3A7D26CB-1788-CF44-0D80-74C9534F7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1" y="4216220"/>
            <a:ext cx="5975053" cy="2556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1A8EFA1F-1919-05E1-4592-18E40246E378}"/>
              </a:ext>
            </a:extLst>
          </p:cNvPr>
          <p:cNvSpPr txBox="1"/>
          <p:nvPr/>
        </p:nvSpPr>
        <p:spPr>
          <a:xfrm rot="576564">
            <a:off x="1346887" y="476462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CCCF1925-0C2F-A225-0546-B76B8BC0A91A}"/>
              </a:ext>
            </a:extLst>
          </p:cNvPr>
          <p:cNvSpPr txBox="1"/>
          <p:nvPr/>
        </p:nvSpPr>
        <p:spPr>
          <a:xfrm rot="576564">
            <a:off x="4521655" y="5635147"/>
            <a:ext cx="93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ARS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805B5861-A0E4-F4FD-3441-837F3EE20FD3}"/>
              </a:ext>
            </a:extLst>
          </p:cNvPr>
          <p:cNvSpPr txBox="1"/>
          <p:nvPr/>
        </p:nvSpPr>
        <p:spPr>
          <a:xfrm>
            <a:off x="7358497" y="4839420"/>
            <a:ext cx="4885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« Votre mission, si vous l’acceptez »</a:t>
            </a:r>
            <a:br>
              <a:rPr lang="fr-FR" dirty="0"/>
            </a:br>
            <a:r>
              <a:rPr lang="fr-FR" b="1" dirty="0"/>
              <a:t>Faire faire un ECBC avec recherche de Légionnelle</a:t>
            </a:r>
            <a:br>
              <a:rPr lang="fr-FR" b="1" dirty="0"/>
            </a:br>
            <a:r>
              <a:rPr lang="fr-FR" b="1" dirty="0"/>
              <a:t>au service d’hospitalisation</a:t>
            </a:r>
          </a:p>
        </p:txBody>
      </p:sp>
      <p:pic>
        <p:nvPicPr>
          <p:cNvPr id="12" name="Image 11" descr="Une image contenant texte, dessin humoristique, cylindre, briquet&#10;&#10;Description générée automatiquement">
            <a:extLst>
              <a:ext uri="{FF2B5EF4-FFF2-40B4-BE49-F238E27FC236}">
                <a16:creationId xmlns:a16="http://schemas.microsoft.com/office/drawing/2014/main" xmlns="" id="{4726B75C-E807-29EE-831E-889213063F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40548" y="1917000"/>
            <a:ext cx="1241186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07545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xmlns="" id="{C1DD1A8A-57D5-4A81-AD04-532B043C56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age 12" descr="Une image contenant Dessin d’enfant, Caractère coloré, vert, léger&#10;&#10;Description générée automatiquement">
            <a:extLst>
              <a:ext uri="{FF2B5EF4-FFF2-40B4-BE49-F238E27FC236}">
                <a16:creationId xmlns:a16="http://schemas.microsoft.com/office/drawing/2014/main" xmlns="" id="{B9076E57-266F-BBB1-6107-A1DC1FF5FB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51" r="126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007891EC-4501-44ED-A8C8-B11B6DB767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4A6EBAC5-CCFA-E0C9-C471-F7ED78611AD5}"/>
              </a:ext>
            </a:extLst>
          </p:cNvPr>
          <p:cNvSpPr txBox="1"/>
          <p:nvPr/>
        </p:nvSpPr>
        <p:spPr>
          <a:xfrm>
            <a:off x="1097280" y="2178997"/>
            <a:ext cx="10058400" cy="1166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Merci de </a:t>
            </a:r>
            <a:r>
              <a:rPr lang="en-US" sz="66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votre</a:t>
            </a:r>
            <a:r>
              <a:rPr lang="en-US" sz="6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400024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637BD8EE-4432-4C1D-449C-EB72C4EF3DDB}"/>
              </a:ext>
            </a:extLst>
          </p:cNvPr>
          <p:cNvSpPr txBox="1"/>
          <p:nvPr/>
        </p:nvSpPr>
        <p:spPr>
          <a:xfrm>
            <a:off x="685801" y="1499616"/>
            <a:ext cx="3131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Combien ?</a:t>
            </a:r>
          </a:p>
          <a:p>
            <a:endParaRPr lang="fr-FR" dirty="0"/>
          </a:p>
          <a:p>
            <a:r>
              <a:rPr lang="fr-FR" dirty="0"/>
              <a:t>≈ 1800 cas notifié / an en France</a:t>
            </a:r>
          </a:p>
          <a:p>
            <a:endParaRPr lang="fr-FR" dirty="0"/>
          </a:p>
          <a:p>
            <a:r>
              <a:rPr lang="fr-FR" dirty="0"/>
              <a:t>Notification: </a:t>
            </a:r>
            <a:br>
              <a:rPr lang="fr-FR" dirty="0"/>
            </a:br>
            <a:r>
              <a:rPr lang="fr-FR" dirty="0"/>
              <a:t>2,7/100.000 habitants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443DE63C-38ED-76B9-5543-EFA41FBE74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3981" y="1861782"/>
            <a:ext cx="7798019" cy="4996218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D2486732-D8AD-5AD3-077F-F31BC7434200}"/>
              </a:ext>
            </a:extLst>
          </p:cNvPr>
          <p:cNvGrpSpPr/>
          <p:nvPr/>
        </p:nvGrpSpPr>
        <p:grpSpPr>
          <a:xfrm>
            <a:off x="10675896" y="1861782"/>
            <a:ext cx="1368000" cy="1368000"/>
            <a:chOff x="1771953" y="4377294"/>
            <a:chExt cx="1643476" cy="1408758"/>
          </a:xfrm>
        </p:grpSpPr>
        <p:sp>
          <p:nvSpPr>
            <p:cNvPr id="8" name="Explosion : 14 points 7">
              <a:extLst>
                <a:ext uri="{FF2B5EF4-FFF2-40B4-BE49-F238E27FC236}">
                  <a16:creationId xmlns:a16="http://schemas.microsoft.com/office/drawing/2014/main" xmlns="" id="{EB8AE1DF-9934-4982-D64D-E44F3D817D98}"/>
                </a:ext>
              </a:extLst>
            </p:cNvPr>
            <p:cNvSpPr/>
            <p:nvPr/>
          </p:nvSpPr>
          <p:spPr>
            <a:xfrm rot="2385659">
              <a:off x="1771953" y="4377294"/>
              <a:ext cx="1643476" cy="1408758"/>
            </a:xfrm>
            <a:prstGeom prst="irregularSeal2">
              <a:avLst/>
            </a:prstGeom>
            <a:solidFill>
              <a:srgbClr val="CE202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xmlns="" id="{BE0EC0F3-7E79-9EA3-CCAC-69DBB30B9792}"/>
                </a:ext>
              </a:extLst>
            </p:cNvPr>
            <p:cNvSpPr txBox="1"/>
            <p:nvPr/>
          </p:nvSpPr>
          <p:spPr>
            <a:xfrm>
              <a:off x="1985130" y="4820063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>
                  <a:solidFill>
                    <a:schemeClr val="bg1">
                      <a:lumMod val="95000"/>
                    </a:schemeClr>
                  </a:solidFill>
                </a:rPr>
                <a:t>1897</a:t>
              </a:r>
            </a:p>
          </p:txBody>
        </p:sp>
      </p:grpSp>
      <p:pic>
        <p:nvPicPr>
          <p:cNvPr id="13" name="Graphique 12" descr="Groupe de personnes avec un remplissage uni">
            <a:extLst>
              <a:ext uri="{FF2B5EF4-FFF2-40B4-BE49-F238E27FC236}">
                <a16:creationId xmlns:a16="http://schemas.microsoft.com/office/drawing/2014/main" xmlns="" id="{310E6629-19A2-DC59-3FFC-8CD4EFC137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606351" y="1226975"/>
            <a:ext cx="914400" cy="9144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4975CA51-692E-325B-F6D5-6F726808501A}"/>
              </a:ext>
            </a:extLst>
          </p:cNvPr>
          <p:cNvSpPr txBox="1"/>
          <p:nvPr/>
        </p:nvSpPr>
        <p:spPr>
          <a:xfrm>
            <a:off x="4177462" y="703755"/>
            <a:ext cx="3837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Légionellose pulmonaire</a:t>
            </a:r>
          </a:p>
        </p:txBody>
      </p:sp>
    </p:spTree>
    <p:extLst>
      <p:ext uri="{BB962C8B-B14F-4D97-AF65-F5344CB8AC3E}">
        <p14:creationId xmlns:p14="http://schemas.microsoft.com/office/powerpoint/2010/main" xmlns="" val="3617485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786375C-2A16-3217-162C-F5781CBDB80C}"/>
              </a:ext>
            </a:extLst>
          </p:cNvPr>
          <p:cNvSpPr txBox="1"/>
          <p:nvPr/>
        </p:nvSpPr>
        <p:spPr>
          <a:xfrm>
            <a:off x="5823796" y="1146380"/>
            <a:ext cx="313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 ?</a:t>
            </a:r>
          </a:p>
        </p:txBody>
      </p:sp>
      <p:pic>
        <p:nvPicPr>
          <p:cNvPr id="10" name="Graphique 9" descr="Homme avec canne avec un remplissage uni">
            <a:extLst>
              <a:ext uri="{FF2B5EF4-FFF2-40B4-BE49-F238E27FC236}">
                <a16:creationId xmlns:a16="http://schemas.microsoft.com/office/drawing/2014/main" xmlns="" id="{E2C126F7-9B3A-8EE3-60B2-0767E2FE35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842449" y="971571"/>
            <a:ext cx="914400" cy="914400"/>
          </a:xfrm>
          <a:prstGeom prst="rect">
            <a:avLst/>
          </a:prstGeom>
        </p:spPr>
      </p:pic>
      <p:pic>
        <p:nvPicPr>
          <p:cNvPr id="12" name="Graphique 11" descr="Famille avec une fille avec un remplissage uni">
            <a:extLst>
              <a:ext uri="{FF2B5EF4-FFF2-40B4-BE49-F238E27FC236}">
                <a16:creationId xmlns:a16="http://schemas.microsoft.com/office/drawing/2014/main" xmlns="" id="{E4B4A124-6623-F66A-7FD7-08AEB4C46B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72391" y="971571"/>
            <a:ext cx="914400" cy="914400"/>
          </a:xfrm>
          <a:prstGeom prst="rect">
            <a:avLst/>
          </a:prstGeom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xmlns="" id="{9DF5E7BB-624A-F6AA-CB72-56C6E8E8530B}"/>
              </a:ext>
            </a:extLst>
          </p:cNvPr>
          <p:cNvGrpSpPr/>
          <p:nvPr/>
        </p:nvGrpSpPr>
        <p:grpSpPr>
          <a:xfrm>
            <a:off x="0" y="-1619828"/>
            <a:ext cx="7250556" cy="8294975"/>
            <a:chOff x="0" y="-1619828"/>
            <a:chExt cx="7250556" cy="8294975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xmlns="" id="{C0FE1480-C68F-4E16-89CD-5D678C4393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/>
            <a:srcRect t="11701"/>
            <a:stretch/>
          </p:blipFill>
          <p:spPr>
            <a:xfrm>
              <a:off x="0" y="2607147"/>
              <a:ext cx="7250556" cy="4068000"/>
            </a:xfrm>
            <a:prstGeom prst="rect">
              <a:avLst/>
            </a:prstGeom>
          </p:spPr>
        </p:pic>
        <p:sp>
          <p:nvSpPr>
            <p:cNvPr id="4" name="Arc 3">
              <a:extLst>
                <a:ext uri="{FF2B5EF4-FFF2-40B4-BE49-F238E27FC236}">
                  <a16:creationId xmlns:a16="http://schemas.microsoft.com/office/drawing/2014/main" xmlns="" id="{9417D119-4F52-6BF5-1AF9-AAEB2DDEDE88}"/>
                </a:ext>
              </a:extLst>
            </p:cNvPr>
            <p:cNvSpPr/>
            <p:nvPr/>
          </p:nvSpPr>
          <p:spPr>
            <a:xfrm rot="7981988">
              <a:off x="773259" y="675938"/>
              <a:ext cx="7548857" cy="2957326"/>
            </a:xfrm>
            <a:prstGeom prst="arc">
              <a:avLst>
                <a:gd name="adj1" fmla="val 16351975"/>
                <a:gd name="adj2" fmla="val 21429297"/>
              </a:avLst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1525FA2C-B989-C89D-217B-9EE91789C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9257" y="2639804"/>
            <a:ext cx="5072743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>
                <a:solidFill>
                  <a:srgbClr val="0070C0"/>
                </a:solidFill>
              </a:rPr>
              <a:t>A</a:t>
            </a:r>
            <a:r>
              <a:rPr lang="fr-FR" sz="2800" b="0" dirty="0">
                <a:solidFill>
                  <a:srgbClr val="0070C0"/>
                </a:solidFill>
              </a:rPr>
              <a:t>ge médian : 66 ans</a:t>
            </a:r>
          </a:p>
          <a:p>
            <a:pPr>
              <a:spcBef>
                <a:spcPct val="50000"/>
              </a:spcBef>
            </a:pPr>
            <a:r>
              <a:rPr lang="fr-FR" sz="2800" dirty="0">
                <a:solidFill>
                  <a:srgbClr val="0070C0"/>
                </a:solidFill>
              </a:rPr>
              <a:t/>
            </a:r>
            <a:br>
              <a:rPr lang="fr-FR" sz="2800" dirty="0">
                <a:solidFill>
                  <a:srgbClr val="0070C0"/>
                </a:solidFill>
              </a:rPr>
            </a:br>
            <a:r>
              <a:rPr lang="en-GB" sz="2800" b="0" dirty="0">
                <a:solidFill>
                  <a:srgbClr val="0070C0"/>
                </a:solidFill>
              </a:rPr>
              <a:t>Incidence ≥ 80 </a:t>
            </a:r>
            <a:r>
              <a:rPr lang="en-GB" sz="2800" b="0" dirty="0" err="1">
                <a:solidFill>
                  <a:srgbClr val="0070C0"/>
                </a:solidFill>
              </a:rPr>
              <a:t>ans</a:t>
            </a:r>
            <a:r>
              <a:rPr lang="en-GB" sz="2800" dirty="0">
                <a:solidFill>
                  <a:srgbClr val="0070C0"/>
                </a:solidFill>
              </a:rPr>
              <a:t>:</a:t>
            </a:r>
            <a:r>
              <a:rPr lang="en-GB" sz="2800" b="0" dirty="0">
                <a:solidFill>
                  <a:srgbClr val="0070C0"/>
                </a:solidFill>
              </a:rPr>
              <a:t> 8,8 /100.000</a:t>
            </a:r>
          </a:p>
          <a:p>
            <a:pPr>
              <a:spcBef>
                <a:spcPct val="50000"/>
              </a:spcBef>
            </a:pPr>
            <a:r>
              <a:rPr lang="fr-FR" sz="2800" b="0" dirty="0">
                <a:solidFill>
                  <a:srgbClr val="0070C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fr-FR" sz="2800" b="0" dirty="0">
                <a:solidFill>
                  <a:srgbClr val="0070C0"/>
                </a:solidFill>
              </a:rPr>
              <a:t>Ratio H/F 2,4</a:t>
            </a:r>
          </a:p>
        </p:txBody>
      </p:sp>
    </p:spTree>
    <p:extLst>
      <p:ext uri="{BB962C8B-B14F-4D97-AF65-F5344CB8AC3E}">
        <p14:creationId xmlns:p14="http://schemas.microsoft.com/office/powerpoint/2010/main" xmlns="" val="405264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786375C-2A16-3217-162C-F5781CBDB80C}"/>
              </a:ext>
            </a:extLst>
          </p:cNvPr>
          <p:cNvSpPr txBox="1"/>
          <p:nvPr/>
        </p:nvSpPr>
        <p:spPr>
          <a:xfrm>
            <a:off x="5823796" y="1146380"/>
            <a:ext cx="313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 ?</a:t>
            </a:r>
          </a:p>
        </p:txBody>
      </p:sp>
      <p:pic>
        <p:nvPicPr>
          <p:cNvPr id="10" name="Graphique 9" descr="Homme avec canne avec un remplissage uni">
            <a:extLst>
              <a:ext uri="{FF2B5EF4-FFF2-40B4-BE49-F238E27FC236}">
                <a16:creationId xmlns:a16="http://schemas.microsoft.com/office/drawing/2014/main" xmlns="" id="{E2C126F7-9B3A-8EE3-60B2-0767E2FE35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842449" y="971571"/>
            <a:ext cx="914400" cy="914400"/>
          </a:xfrm>
          <a:prstGeom prst="rect">
            <a:avLst/>
          </a:prstGeom>
        </p:spPr>
      </p:pic>
      <p:pic>
        <p:nvPicPr>
          <p:cNvPr id="12" name="Graphique 11" descr="Famille avec une fille avec un remplissage uni">
            <a:extLst>
              <a:ext uri="{FF2B5EF4-FFF2-40B4-BE49-F238E27FC236}">
                <a16:creationId xmlns:a16="http://schemas.microsoft.com/office/drawing/2014/main" xmlns="" id="{E4B4A124-6623-F66A-7FD7-08AEB4C46B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572391" y="971571"/>
            <a:ext cx="914400" cy="914400"/>
          </a:xfrm>
          <a:prstGeom prst="rect">
            <a:avLst/>
          </a:prstGeom>
        </p:spPr>
      </p:pic>
      <p:pic>
        <p:nvPicPr>
          <p:cNvPr id="7" name="Graphique 6" descr="Poumons contour">
            <a:extLst>
              <a:ext uri="{FF2B5EF4-FFF2-40B4-BE49-F238E27FC236}">
                <a16:creationId xmlns:a16="http://schemas.microsoft.com/office/drawing/2014/main" xmlns="" id="{E657D046-D562-8EDC-FAA0-9D719E4F8B4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342514" y="5151473"/>
            <a:ext cx="720000" cy="720000"/>
          </a:xfrm>
          <a:prstGeom prst="rect">
            <a:avLst/>
          </a:prstGeom>
        </p:spPr>
      </p:pic>
      <p:pic>
        <p:nvPicPr>
          <p:cNvPr id="9" name="Graphique 8" descr="Cœur avec battements contour">
            <a:extLst>
              <a:ext uri="{FF2B5EF4-FFF2-40B4-BE49-F238E27FC236}">
                <a16:creationId xmlns:a16="http://schemas.microsoft.com/office/drawing/2014/main" xmlns="" id="{C5513862-7945-BF85-4E32-7BD7F97FCAD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41259" y="5236532"/>
            <a:ext cx="720000" cy="720000"/>
          </a:xfrm>
          <a:prstGeom prst="rect">
            <a:avLst/>
          </a:prstGeom>
        </p:spPr>
      </p:pic>
      <p:pic>
        <p:nvPicPr>
          <p:cNvPr id="14" name="Graphique 13" descr="Fumer contour">
            <a:extLst>
              <a:ext uri="{FF2B5EF4-FFF2-40B4-BE49-F238E27FC236}">
                <a16:creationId xmlns:a16="http://schemas.microsoft.com/office/drawing/2014/main" xmlns="" id="{09EB2A1D-A6EE-1ECD-AFF3-B7860E2B018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18210" y="4484633"/>
            <a:ext cx="720000" cy="720000"/>
          </a:xfrm>
          <a:prstGeom prst="rect">
            <a:avLst/>
          </a:prstGeom>
        </p:spPr>
      </p:pic>
      <p:pic>
        <p:nvPicPr>
          <p:cNvPr id="16" name="Graphique 15" descr="Médecine contour">
            <a:extLst>
              <a:ext uri="{FF2B5EF4-FFF2-40B4-BE49-F238E27FC236}">
                <a16:creationId xmlns:a16="http://schemas.microsoft.com/office/drawing/2014/main" xmlns="" id="{00872C8A-B7E4-BD4F-EBE5-F50E8B4408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458958" y="3235784"/>
            <a:ext cx="720000" cy="720000"/>
          </a:xfrm>
          <a:prstGeom prst="rect">
            <a:avLst/>
          </a:prstGeom>
        </p:spPr>
      </p:pic>
      <p:pic>
        <p:nvPicPr>
          <p:cNvPr id="18" name="Graphique 17" descr="Crabe contour">
            <a:extLst>
              <a:ext uri="{FF2B5EF4-FFF2-40B4-BE49-F238E27FC236}">
                <a16:creationId xmlns:a16="http://schemas.microsoft.com/office/drawing/2014/main" xmlns="" id="{89172F32-361E-CE4B-4B33-49793527778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458958" y="2484375"/>
            <a:ext cx="720000" cy="720000"/>
          </a:xfrm>
          <a:prstGeom prst="rect">
            <a:avLst/>
          </a:prstGeom>
        </p:spPr>
      </p:pic>
      <p:pic>
        <p:nvPicPr>
          <p:cNvPr id="20" name="Graphique 19" descr="Confiserie contour">
            <a:extLst>
              <a:ext uri="{FF2B5EF4-FFF2-40B4-BE49-F238E27FC236}">
                <a16:creationId xmlns:a16="http://schemas.microsoft.com/office/drawing/2014/main" xmlns="" id="{E43B4EC4-FA83-5BC9-AEB1-250F67426AA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356195" y="3952285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9736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894F199A-0623-6D3D-929A-23BB056E64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745" t="-3589" r="18019" b="3589"/>
          <a:stretch/>
        </p:blipFill>
        <p:spPr>
          <a:xfrm>
            <a:off x="2118461" y="919107"/>
            <a:ext cx="6824205" cy="59388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1570773" y="1475990"/>
            <a:ext cx="1225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Où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4C32DCE-5CD0-7511-84AF-11CB2EE69647}"/>
              </a:ext>
            </a:extLst>
          </p:cNvPr>
          <p:cNvSpPr txBox="1"/>
          <p:nvPr/>
        </p:nvSpPr>
        <p:spPr>
          <a:xfrm>
            <a:off x="492222" y="2294482"/>
            <a:ext cx="24955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National: </a:t>
            </a:r>
            <a:br>
              <a:rPr lang="fr-FR" b="1" dirty="0"/>
            </a:br>
            <a:r>
              <a:rPr lang="fr-FR" b="1" dirty="0"/>
              <a:t>2,7/100.000 habitants</a:t>
            </a:r>
          </a:p>
        </p:txBody>
      </p:sp>
      <p:pic>
        <p:nvPicPr>
          <p:cNvPr id="7" name="Image 6" descr="Une image contenant symbole, rouge, Rectangle&#10;&#10;Description générée automatiquement">
            <a:extLst>
              <a:ext uri="{FF2B5EF4-FFF2-40B4-BE49-F238E27FC236}">
                <a16:creationId xmlns:a16="http://schemas.microsoft.com/office/drawing/2014/main" xmlns="" id="{2AD3B80B-668A-E60F-F462-C61C46D94F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899" b="15318"/>
          <a:stretch/>
        </p:blipFill>
        <p:spPr>
          <a:xfrm>
            <a:off x="7792060" y="3652201"/>
            <a:ext cx="791400" cy="576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3224E482-48C0-5DD1-8C28-E83399BA9B32}"/>
              </a:ext>
            </a:extLst>
          </p:cNvPr>
          <p:cNvSpPr txBox="1"/>
          <p:nvPr/>
        </p:nvSpPr>
        <p:spPr>
          <a:xfrm>
            <a:off x="7924879" y="41151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7,6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226F4760-914C-5963-2388-D8A32F4C0FBC}"/>
              </a:ext>
            </a:extLst>
          </p:cNvPr>
          <p:cNvSpPr txBox="1"/>
          <p:nvPr/>
        </p:nvSpPr>
        <p:spPr>
          <a:xfrm>
            <a:off x="6690494" y="139904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2,2</a:t>
            </a:r>
          </a:p>
        </p:txBody>
      </p:sp>
      <p:pic>
        <p:nvPicPr>
          <p:cNvPr id="11" name="Image 10" descr="Une image contenant Rectangle, Caractère coloré, jaune, drapeau&#10;&#10;Description générée automatiquement">
            <a:extLst>
              <a:ext uri="{FF2B5EF4-FFF2-40B4-BE49-F238E27FC236}">
                <a16:creationId xmlns:a16="http://schemas.microsoft.com/office/drawing/2014/main" xmlns="" id="{27305FB0-C755-0402-7091-9ED31B751A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39" b="12542"/>
          <a:stretch/>
        </p:blipFill>
        <p:spPr>
          <a:xfrm>
            <a:off x="6662638" y="1035524"/>
            <a:ext cx="532125" cy="396000"/>
          </a:xfrm>
          <a:prstGeom prst="rect">
            <a:avLst/>
          </a:prstGeom>
        </p:spPr>
      </p:pic>
      <p:pic>
        <p:nvPicPr>
          <p:cNvPr id="13" name="Image 12" descr="Une image contenant Rectangle, capture d’écran, Caractère coloré, drapeau&#10;&#10;Description générée automatiquement">
            <a:extLst>
              <a:ext uri="{FF2B5EF4-FFF2-40B4-BE49-F238E27FC236}">
                <a16:creationId xmlns:a16="http://schemas.microsoft.com/office/drawing/2014/main" xmlns="" id="{CC3EFC65-C7D7-04B4-5EAA-FB3DC7678E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937" b="11657"/>
          <a:stretch/>
        </p:blipFill>
        <p:spPr>
          <a:xfrm>
            <a:off x="8164732" y="2060765"/>
            <a:ext cx="725384" cy="576000"/>
          </a:xfrm>
          <a:prstGeom prst="rect">
            <a:avLst/>
          </a:prstGeom>
        </p:spPr>
      </p:pic>
      <p:pic>
        <p:nvPicPr>
          <p:cNvPr id="15" name="Image 14" descr="Une image contenant vert, rouge, drapeau&#10;&#10;Description générée automatiquement">
            <a:extLst>
              <a:ext uri="{FF2B5EF4-FFF2-40B4-BE49-F238E27FC236}">
                <a16:creationId xmlns:a16="http://schemas.microsoft.com/office/drawing/2014/main" xmlns="" id="{3A8D5F4D-D9B3-CC44-E3EE-6232D059FE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5636" y="4884598"/>
            <a:ext cx="702000" cy="468000"/>
          </a:xfrm>
          <a:prstGeom prst="rect">
            <a:avLst/>
          </a:prstGeom>
        </p:spPr>
      </p:pic>
      <p:pic>
        <p:nvPicPr>
          <p:cNvPr id="17" name="Image 16" descr="Une image contenant jaune, dessin humoristique, rouge, symbole&#10;&#10;Description générée automatiquement">
            <a:extLst>
              <a:ext uri="{FF2B5EF4-FFF2-40B4-BE49-F238E27FC236}">
                <a16:creationId xmlns:a16="http://schemas.microsoft.com/office/drawing/2014/main" xmlns="" id="{79989D8C-D42A-272D-4BE8-34A057D208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5087" y="5951822"/>
            <a:ext cx="594000" cy="396000"/>
          </a:xfrm>
          <a:prstGeom prst="rect">
            <a:avLst/>
          </a:prstGeom>
        </p:spPr>
      </p:pic>
      <p:pic>
        <p:nvPicPr>
          <p:cNvPr id="19" name="Image 18" descr="Une image contenant croquis, dessin, Visage humain, verres&#10;&#10;Description générée automatiquement">
            <a:extLst>
              <a:ext uri="{FF2B5EF4-FFF2-40B4-BE49-F238E27FC236}">
                <a16:creationId xmlns:a16="http://schemas.microsoft.com/office/drawing/2014/main" xmlns="" id="{1FA84167-BBFB-CDC0-A60C-815D1253B3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85" t="28571" r="15481" b="28061"/>
          <a:stretch/>
        </p:blipFill>
        <p:spPr>
          <a:xfrm>
            <a:off x="8604886" y="6095255"/>
            <a:ext cx="944380" cy="593261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0EB67D87-BFC1-4623-9B2D-C27C7527119A}"/>
              </a:ext>
            </a:extLst>
          </p:cNvPr>
          <p:cNvSpPr txBox="1"/>
          <p:nvPr/>
        </p:nvSpPr>
        <p:spPr>
          <a:xfrm>
            <a:off x="8317119" y="263362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1,5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xmlns="" id="{322404CA-7076-4373-FD1F-9E37A734A1B6}"/>
              </a:ext>
            </a:extLst>
          </p:cNvPr>
          <p:cNvSpPr txBox="1"/>
          <p:nvPr/>
        </p:nvSpPr>
        <p:spPr>
          <a:xfrm>
            <a:off x="7760838" y="5117243"/>
            <a:ext cx="47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3,6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xmlns="" id="{EEA3AF18-7827-9B86-135C-CA2893C97C0C}"/>
              </a:ext>
            </a:extLst>
          </p:cNvPr>
          <p:cNvSpPr txBox="1"/>
          <p:nvPr/>
        </p:nvSpPr>
        <p:spPr>
          <a:xfrm>
            <a:off x="4614558" y="59614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3,1</a:t>
            </a:r>
          </a:p>
        </p:txBody>
      </p:sp>
    </p:spTree>
    <p:extLst>
      <p:ext uri="{BB962C8B-B14F-4D97-AF65-F5344CB8AC3E}">
        <p14:creationId xmlns:p14="http://schemas.microsoft.com/office/powerpoint/2010/main" xmlns="" val="2160461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A76E0846-6F4A-D5B0-25D7-3EE7AA8E0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1535705"/>
              </p:ext>
            </p:extLst>
          </p:nvPr>
        </p:nvGraphicFramePr>
        <p:xfrm>
          <a:off x="2228146" y="2261110"/>
          <a:ext cx="7023651" cy="42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738">
                  <a:extLst>
                    <a:ext uri="{9D8B030D-6E8A-4147-A177-3AD203B41FA5}">
                      <a16:colId xmlns:a16="http://schemas.microsoft.com/office/drawing/2014/main" xmlns="" val="1177334832"/>
                    </a:ext>
                  </a:extLst>
                </a:gridCol>
                <a:gridCol w="1755913">
                  <a:extLst>
                    <a:ext uri="{9D8B030D-6E8A-4147-A177-3AD203B41FA5}">
                      <a16:colId xmlns:a16="http://schemas.microsoft.com/office/drawing/2014/main" xmlns="" val="1635193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Expositions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855231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Etablissement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de santé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261942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Etablissement de personnes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âgées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108182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Station thermale</a:t>
                      </a: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&lt;1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4848594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chemeClr val="tx1"/>
                          </a:solidFill>
                        </a:rPr>
                        <a:t>Voyage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9227916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Autres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9755090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Inconnu/domicile</a:t>
                      </a:r>
                      <a:r>
                        <a:rPr lang="fr-FR" sz="24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fr-FR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63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885985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BB3CBFDC-63E4-3091-7CCE-D71B06031A9D}"/>
              </a:ext>
            </a:extLst>
          </p:cNvPr>
          <p:cNvSpPr txBox="1"/>
          <p:nvPr/>
        </p:nvSpPr>
        <p:spPr>
          <a:xfrm>
            <a:off x="1570773" y="1475990"/>
            <a:ext cx="1225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Où ?</a:t>
            </a:r>
          </a:p>
        </p:txBody>
      </p:sp>
      <p:pic>
        <p:nvPicPr>
          <p:cNvPr id="10" name="Graphique 9" descr="Voyage contour">
            <a:extLst>
              <a:ext uri="{FF2B5EF4-FFF2-40B4-BE49-F238E27FC236}">
                <a16:creationId xmlns:a16="http://schemas.microsoft.com/office/drawing/2014/main" xmlns="" id="{6DAA37F5-FDD9-250B-85FB-19698A68DC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663967" y="4726410"/>
            <a:ext cx="612000" cy="612000"/>
          </a:xfrm>
          <a:prstGeom prst="rect">
            <a:avLst/>
          </a:prstGeom>
        </p:spPr>
      </p:pic>
      <p:pic>
        <p:nvPicPr>
          <p:cNvPr id="14" name="Graphique 13" descr="Volcan contour">
            <a:extLst>
              <a:ext uri="{FF2B5EF4-FFF2-40B4-BE49-F238E27FC236}">
                <a16:creationId xmlns:a16="http://schemas.microsoft.com/office/drawing/2014/main" xmlns="" id="{EC815B63-9987-47CE-3853-CDB781D20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70044" y="4106720"/>
            <a:ext cx="612000" cy="612000"/>
          </a:xfrm>
          <a:prstGeom prst="rect">
            <a:avLst/>
          </a:prstGeom>
        </p:spPr>
      </p:pic>
      <p:pic>
        <p:nvPicPr>
          <p:cNvPr id="18" name="Graphique 17" descr="Homme avec canne contour">
            <a:extLst>
              <a:ext uri="{FF2B5EF4-FFF2-40B4-BE49-F238E27FC236}">
                <a16:creationId xmlns:a16="http://schemas.microsoft.com/office/drawing/2014/main" xmlns="" id="{7A17E5D3-01E9-8A1D-CF4E-2E43021A4B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634196" y="3487430"/>
            <a:ext cx="612000" cy="612000"/>
          </a:xfrm>
          <a:prstGeom prst="rect">
            <a:avLst/>
          </a:prstGeom>
        </p:spPr>
      </p:pic>
      <p:pic>
        <p:nvPicPr>
          <p:cNvPr id="24" name="Graphique 23" descr="Impatient contour">
            <a:extLst>
              <a:ext uri="{FF2B5EF4-FFF2-40B4-BE49-F238E27FC236}">
                <a16:creationId xmlns:a16="http://schemas.microsoft.com/office/drawing/2014/main" xmlns="" id="{D3C951F0-A5DD-FA3B-A086-26CDAD0E0F6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612198" y="2905210"/>
            <a:ext cx="612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4589467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Bleu vert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532</Words>
  <Application>Microsoft Office PowerPoint</Application>
  <PresentationFormat>Personnalisé</PresentationFormat>
  <Paragraphs>320</Paragraphs>
  <Slides>42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LAVRARD-MEYER Philippe</dc:creator>
  <cp:lastModifiedBy>marine.santoriello</cp:lastModifiedBy>
  <cp:revision>38</cp:revision>
  <dcterms:created xsi:type="dcterms:W3CDTF">2023-12-26T12:15:43Z</dcterms:created>
  <dcterms:modified xsi:type="dcterms:W3CDTF">2024-01-15T10:30:07Z</dcterms:modified>
</cp:coreProperties>
</file>