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4"/>
  </p:notesMasterIdLst>
  <p:sldIdLst>
    <p:sldId id="256" r:id="rId3"/>
    <p:sldId id="326" r:id="rId4"/>
    <p:sldId id="258" r:id="rId5"/>
    <p:sldId id="260" r:id="rId6"/>
    <p:sldId id="261" r:id="rId7"/>
    <p:sldId id="262" r:id="rId8"/>
    <p:sldId id="263" r:id="rId9"/>
    <p:sldId id="327" r:id="rId10"/>
    <p:sldId id="328" r:id="rId11"/>
    <p:sldId id="329" r:id="rId12"/>
    <p:sldId id="330" r:id="rId13"/>
    <p:sldId id="331" r:id="rId14"/>
    <p:sldId id="332" r:id="rId15"/>
    <p:sldId id="333" r:id="rId16"/>
    <p:sldId id="265" r:id="rId17"/>
    <p:sldId id="266" r:id="rId18"/>
    <p:sldId id="267" r:id="rId19"/>
    <p:sldId id="268" r:id="rId20"/>
    <p:sldId id="269" r:id="rId21"/>
    <p:sldId id="270" r:id="rId22"/>
    <p:sldId id="271" r:id="rId23"/>
    <p:sldId id="272" r:id="rId24"/>
    <p:sldId id="273" r:id="rId25"/>
    <p:sldId id="274" r:id="rId26"/>
    <p:sldId id="355"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334" r:id="rId41"/>
    <p:sldId id="347" r:id="rId42"/>
    <p:sldId id="335" r:id="rId43"/>
    <p:sldId id="353" r:id="rId44"/>
    <p:sldId id="337" r:id="rId45"/>
    <p:sldId id="338" r:id="rId46"/>
    <p:sldId id="339" r:id="rId47"/>
    <p:sldId id="341" r:id="rId48"/>
    <p:sldId id="354" r:id="rId49"/>
    <p:sldId id="343" r:id="rId50"/>
    <p:sldId id="346" r:id="rId51"/>
    <p:sldId id="350" r:id="rId52"/>
    <p:sldId id="344" r:id="rId53"/>
    <p:sldId id="345" r:id="rId54"/>
    <p:sldId id="288" r:id="rId55"/>
    <p:sldId id="290" r:id="rId56"/>
    <p:sldId id="291" r:id="rId57"/>
    <p:sldId id="292" r:id="rId58"/>
    <p:sldId id="293" r:id="rId59"/>
    <p:sldId id="294" r:id="rId60"/>
    <p:sldId id="295" r:id="rId61"/>
    <p:sldId id="351" r:id="rId62"/>
    <p:sldId id="296" r:id="rId63"/>
    <p:sldId id="297" r:id="rId64"/>
    <p:sldId id="352" r:id="rId65"/>
    <p:sldId id="298" r:id="rId66"/>
    <p:sldId id="299" r:id="rId67"/>
    <p:sldId id="300" r:id="rId68"/>
    <p:sldId id="301" r:id="rId69"/>
    <p:sldId id="302" r:id="rId70"/>
    <p:sldId id="303" r:id="rId71"/>
    <p:sldId id="304" r:id="rId72"/>
    <p:sldId id="305" r:id="rId73"/>
    <p:sldId id="306" r:id="rId74"/>
    <p:sldId id="307" r:id="rId75"/>
    <p:sldId id="308" r:id="rId76"/>
    <p:sldId id="309" r:id="rId77"/>
    <p:sldId id="310" r:id="rId78"/>
    <p:sldId id="311" r:id="rId79"/>
    <p:sldId id="312" r:id="rId80"/>
    <p:sldId id="313" r:id="rId81"/>
    <p:sldId id="314" r:id="rId82"/>
    <p:sldId id="315" r:id="rId83"/>
    <p:sldId id="316" r:id="rId84"/>
    <p:sldId id="317" r:id="rId85"/>
    <p:sldId id="318" r:id="rId86"/>
    <p:sldId id="319" r:id="rId87"/>
    <p:sldId id="320" r:id="rId88"/>
    <p:sldId id="321" r:id="rId89"/>
    <p:sldId id="322" r:id="rId90"/>
    <p:sldId id="323" r:id="rId91"/>
    <p:sldId id="324" r:id="rId92"/>
    <p:sldId id="325" r:id="rId93"/>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66A9"/>
    <a:srgbClr val="0064AB"/>
    <a:srgbClr val="CC00FF"/>
    <a:srgbClr val="9DC3E6"/>
    <a:srgbClr val="FFFF00"/>
    <a:srgbClr val="8DA3CB"/>
    <a:srgbClr val="BECAE1"/>
    <a:srgbClr val="B493CD"/>
    <a:srgbClr val="92FD03"/>
    <a:srgbClr val="3584B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2256" y="-119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APHM\Dossiers\DTST\Ingenierie%20Expertises\Environnement\Projet\DD%20-%20Dechets\2022_DD_dechets_donn&#233;es%20activitees%20(R&#233;cup&#233;r&#233;).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APHM\Dossiers\DTST\Ingenierie%20Expertises\Environnement\Projet\DD%20-%20Dechets\2022_DD_dechets_donn&#233;es%20activitees%20(R&#233;cup&#233;r&#23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fr-FR"/>
  <c:chart>
    <c:autoTitleDeleted val="1"/>
    <c:plotArea>
      <c:layout/>
      <c:pieChart>
        <c:varyColors val="1"/>
        <c:ser>
          <c:idx val="0"/>
          <c:order val="0"/>
          <c:dPt>
            <c:idx val="0"/>
            <c:spPr>
              <a:solidFill>
                <a:srgbClr val="FFFF00"/>
              </a:solidFill>
              <a:ln w="19050">
                <a:solidFill>
                  <a:schemeClr val="lt1"/>
                </a:solidFill>
              </a:ln>
              <a:effectLst/>
            </c:spPr>
          </c:dPt>
          <c:dPt>
            <c:idx val="1"/>
            <c:spPr>
              <a:solidFill>
                <a:srgbClr val="9DC3E6"/>
              </a:solidFill>
              <a:ln w="19050">
                <a:solidFill>
                  <a:schemeClr val="lt1"/>
                </a:solidFill>
              </a:ln>
              <a:effectLst/>
            </c:spPr>
          </c:dPt>
          <c:dPt>
            <c:idx val="2"/>
            <c:spPr>
              <a:solidFill>
                <a:srgbClr val="CC00FF"/>
              </a:solidFill>
              <a:ln w="19050">
                <a:solidFill>
                  <a:schemeClr val="bg1"/>
                </a:solidFill>
              </a:ln>
              <a:effectLst/>
            </c:spPr>
          </c:dPt>
          <c:cat>
            <c:strRef>
              <c:f>Actuel!$G$15:$G$17</c:f>
              <c:strCache>
                <c:ptCount val="3"/>
                <c:pt idx="0">
                  <c:v>DASRI</c:v>
                </c:pt>
                <c:pt idx="1">
                  <c:v>DAE</c:v>
                </c:pt>
                <c:pt idx="2">
                  <c:v>DID</c:v>
                </c:pt>
              </c:strCache>
            </c:strRef>
          </c:cat>
          <c:val>
            <c:numRef>
              <c:f>Actuel!$H$15:$H$17</c:f>
              <c:numCache>
                <c:formatCode>0%</c:formatCode>
                <c:ptCount val="3"/>
                <c:pt idx="0">
                  <c:v>0.3663682423712375</c:v>
                </c:pt>
                <c:pt idx="1">
                  <c:v>0.62028894570177529</c:v>
                </c:pt>
                <c:pt idx="2">
                  <c:v>1.3342811926987202E-2</c:v>
                </c:pt>
              </c:numCache>
            </c:numRef>
          </c:val>
        </c:ser>
        <c:dLbls/>
        <c:firstSliceAng val="0"/>
      </c:pieChart>
      <c:spPr>
        <a:noFill/>
        <a:ln>
          <a:noFill/>
        </a:ln>
        <a:effectLst/>
      </c:spPr>
    </c:plotArea>
    <c:legend>
      <c:legendPos val="b"/>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zero"/>
  </c:chart>
  <c:spPr>
    <a:noFill/>
    <a:ln>
      <a:noFill/>
    </a:ln>
    <a:effectLst/>
  </c:spPr>
  <c:txPr>
    <a:bodyPr/>
    <a:lstStyle/>
    <a:p>
      <a:pPr>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hart>
    <c:autoTitleDeleted val="1"/>
    <c:plotArea>
      <c:layout/>
      <c:pieChart>
        <c:varyColors val="1"/>
        <c:ser>
          <c:idx val="0"/>
          <c:order val="0"/>
          <c:spPr>
            <a:ln>
              <a:solidFill>
                <a:schemeClr val="bg1"/>
              </a:solidFill>
            </a:ln>
            <a:effectLst>
              <a:outerShdw blurRad="50800" dist="38100" dir="8100000" algn="tr" rotWithShape="0">
                <a:prstClr val="black">
                  <a:alpha val="40000"/>
                </a:prstClr>
              </a:outerShdw>
            </a:effectLst>
          </c:spPr>
          <c:dPt>
            <c:idx val="0"/>
            <c:spPr>
              <a:solidFill>
                <a:srgbClr val="FFFF00"/>
              </a:solidFill>
              <a:ln w="19050">
                <a:solidFill>
                  <a:schemeClr val="bg1"/>
                </a:solidFill>
              </a:ln>
              <a:effectLst>
                <a:outerShdw blurRad="50800" dist="38100" dir="8100000" algn="tr" rotWithShape="0">
                  <a:prstClr val="black">
                    <a:alpha val="40000"/>
                  </a:prstClr>
                </a:outerShdw>
              </a:effectLst>
            </c:spPr>
          </c:dPt>
          <c:dPt>
            <c:idx val="1"/>
            <c:spPr>
              <a:solidFill>
                <a:srgbClr val="9DC3E6"/>
              </a:solidFill>
              <a:ln w="19050">
                <a:solidFill>
                  <a:schemeClr val="bg1"/>
                </a:solidFill>
              </a:ln>
              <a:effectLst>
                <a:outerShdw blurRad="50800" dist="38100" dir="8100000" algn="tr" rotWithShape="0">
                  <a:prstClr val="black">
                    <a:alpha val="40000"/>
                  </a:prstClr>
                </a:outerShdw>
              </a:effectLst>
            </c:spPr>
          </c:dPt>
          <c:dPt>
            <c:idx val="2"/>
            <c:spPr>
              <a:solidFill>
                <a:srgbClr val="CC00FF"/>
              </a:solidFill>
              <a:ln w="19050">
                <a:solidFill>
                  <a:schemeClr val="bg1"/>
                </a:solidFill>
              </a:ln>
              <a:effectLst>
                <a:outerShdw blurRad="50800" dist="38100" dir="8100000" algn="tr" rotWithShape="0">
                  <a:prstClr val="black">
                    <a:alpha val="40000"/>
                  </a:prstClr>
                </a:outerShdw>
              </a:effectLst>
            </c:spPr>
          </c:dPt>
          <c:cat>
            <c:strRef>
              <c:f>Actuel!$G$9:$G$11</c:f>
              <c:strCache>
                <c:ptCount val="3"/>
                <c:pt idx="0">
                  <c:v>DASRI</c:v>
                </c:pt>
                <c:pt idx="1">
                  <c:v>DAE</c:v>
                </c:pt>
                <c:pt idx="2">
                  <c:v>DID</c:v>
                </c:pt>
              </c:strCache>
            </c:strRef>
          </c:cat>
          <c:val>
            <c:numRef>
              <c:f>Actuel!$H$9:$H$11</c:f>
              <c:numCache>
                <c:formatCode>0%</c:formatCode>
                <c:ptCount val="3"/>
                <c:pt idx="0">
                  <c:v>0.51995484104037781</c:v>
                </c:pt>
                <c:pt idx="1">
                  <c:v>0.40096003321755275</c:v>
                </c:pt>
                <c:pt idx="2">
                  <c:v>7.9085125742069634E-2</c:v>
                </c:pt>
              </c:numCache>
            </c:numRef>
          </c:val>
        </c:ser>
        <c:dLbls/>
        <c:firstSliceAng val="0"/>
      </c:pieChart>
      <c:spPr>
        <a:noFill/>
        <a:ln>
          <a:noFill/>
        </a:ln>
        <a:effectLst/>
      </c:spPr>
    </c:plotArea>
    <c:plotVisOnly val="1"/>
    <c:dispBlanksAs val="zero"/>
  </c:chart>
  <c:spPr>
    <a:noFill/>
    <a:ln>
      <a:noFill/>
    </a:ln>
    <a:effectLst/>
  </c:spPr>
  <c:txPr>
    <a:bodyPr/>
    <a:lstStyle/>
    <a:p>
      <a:pPr>
        <a:defRPr/>
      </a:pPr>
      <a:endParaRPr lang="fr-F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4984276-E82A-49FB-B8F9-D7B132F5E018}" type="datetimeFigureOut">
              <a:rPr lang="fr-FR" smtClean="0"/>
              <a:pPr/>
              <a:t>12/01/2024</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92CED24-ED53-4C35-8066-A7371BE8B63E}" type="slidenum">
              <a:rPr lang="fr-FR" smtClean="0"/>
              <a:pPr/>
              <a:t>‹N°›</a:t>
            </a:fld>
            <a:endParaRPr lang="fr-FR"/>
          </a:p>
        </p:txBody>
      </p:sp>
    </p:spTree>
    <p:extLst>
      <p:ext uri="{BB962C8B-B14F-4D97-AF65-F5344CB8AC3E}">
        <p14:creationId xmlns:p14="http://schemas.microsoft.com/office/powerpoint/2010/main" xmlns="" val="652332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
        <p:nvSpPr>
          <p:cNvPr id="44035" name="Rectangle 6"/>
          <p:cNvSpPr>
            <a:spLocks noGrp="1" noChangeArrowheads="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44036"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6AEBE5E-A485-4252-B4FB-09ACCAC24B0E}" type="slidenum">
              <a:rPr lang="fr-FR" altLang="fr-FR"/>
              <a:pPr fontAlgn="base">
                <a:spcBef>
                  <a:spcPct val="0"/>
                </a:spcBef>
                <a:spcAft>
                  <a:spcPct val="0"/>
                </a:spcAft>
              </a:pPr>
              <a:t>36</a:t>
            </a:fld>
            <a:endParaRPr lang="fr-FR" altLang="fr-FR"/>
          </a:p>
        </p:txBody>
      </p:sp>
      <p:sp>
        <p:nvSpPr>
          <p:cNvPr id="4403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8" name="Rectangle 3"/>
          <p:cNvSpPr>
            <a:spLocks noGrp="1" noChangeArrowheads="1"/>
          </p:cNvSpPr>
          <p:nvPr>
            <p:ph type="body" idx="1"/>
          </p:nvPr>
        </p:nvSpPr>
        <p:spPr bwMode="auto">
          <a:xfrm>
            <a:off x="900063" y="5642329"/>
            <a:ext cx="4951918" cy="534590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44039" name="Espace réservé de l'en-tête 1"/>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Tree>
    <p:extLst>
      <p:ext uri="{BB962C8B-B14F-4D97-AF65-F5344CB8AC3E}">
        <p14:creationId xmlns:p14="http://schemas.microsoft.com/office/powerpoint/2010/main" xmlns="" val="165950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0659"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0660" name="Espace réservé du numéro de diapositive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277F931-E2F8-48AC-9715-020FC855B12E}" type="slidenum">
              <a:rPr lang="fr-FR" altLang="fr-FR"/>
              <a:pPr fontAlgn="base">
                <a:spcBef>
                  <a:spcPct val="0"/>
                </a:spcBef>
                <a:spcAft>
                  <a:spcPct val="0"/>
                </a:spcAft>
              </a:pPr>
              <a:t>65</a:t>
            </a:fld>
            <a:endParaRPr lang="fr-FR" altLang="fr-FR"/>
          </a:p>
        </p:txBody>
      </p:sp>
      <p:sp>
        <p:nvSpPr>
          <p:cNvPr id="70661"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0662" name="Espace réservé de l'en-tête 5"/>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0663"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1077419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2707"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2708" name="Espace réservé de l'en-tête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2709"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2710" name="Espace réservé du numéro de diapositive 5"/>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0783F27-3043-446E-9288-F07E2EEAE882}" type="slidenum">
              <a:rPr lang="fr-FR" altLang="fr-FR"/>
              <a:pPr fontAlgn="base">
                <a:spcBef>
                  <a:spcPct val="0"/>
                </a:spcBef>
                <a:spcAft>
                  <a:spcPct val="0"/>
                </a:spcAft>
              </a:pPr>
              <a:t>66</a:t>
            </a:fld>
            <a:endParaRPr lang="fr-FR" altLang="fr-FR"/>
          </a:p>
        </p:txBody>
      </p:sp>
      <p:sp>
        <p:nvSpPr>
          <p:cNvPr id="72711"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906464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4755"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4756" name="Espace réservé du numéro de diapositive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D7D9A9D-4271-4DBB-ACC8-12E50472D1D0}" type="slidenum">
              <a:rPr lang="fr-FR" altLang="fr-FR"/>
              <a:pPr fontAlgn="base">
                <a:spcBef>
                  <a:spcPct val="0"/>
                </a:spcBef>
                <a:spcAft>
                  <a:spcPct val="0"/>
                </a:spcAft>
              </a:pPr>
              <a:t>67</a:t>
            </a:fld>
            <a:endParaRPr lang="fr-FR" altLang="fr-FR"/>
          </a:p>
        </p:txBody>
      </p:sp>
      <p:sp>
        <p:nvSpPr>
          <p:cNvPr id="74757"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4758" name="Espace réservé de l'en-tête 5"/>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4759"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248519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0899"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FR" altLang="fr-FR" b="1"/>
              <a:t>Arrêté du 29 mai 2009 modifié relatif aux transports de marchandises dangereuses par</a:t>
            </a:r>
          </a:p>
          <a:p>
            <a:pPr>
              <a:spcBef>
                <a:spcPct val="0"/>
              </a:spcBef>
            </a:pPr>
            <a:r>
              <a:rPr lang="fr-FR" altLang="fr-FR" b="1"/>
              <a:t>voies terrestres (dit « arrêté TMD »).</a:t>
            </a:r>
          </a:p>
          <a:p>
            <a:pPr>
              <a:spcBef>
                <a:spcPct val="0"/>
              </a:spcBef>
            </a:pPr>
            <a:r>
              <a:rPr lang="fr-FR" altLang="fr-FR" b="1"/>
              <a:t>Arrêté du 24 novembre 2003 modifié relatif aux emballages des déchets d’activités de</a:t>
            </a:r>
          </a:p>
          <a:p>
            <a:pPr>
              <a:spcBef>
                <a:spcPct val="0"/>
              </a:spcBef>
            </a:pPr>
            <a:r>
              <a:rPr lang="fr-FR" altLang="fr-FR" b="1"/>
              <a:t>soins à risques infectieux et assimilés et des pièces anatomiques d’origine humaine.</a:t>
            </a:r>
          </a:p>
          <a:p>
            <a:pPr>
              <a:spcBef>
                <a:spcPct val="0"/>
              </a:spcBef>
            </a:pPr>
            <a:r>
              <a:rPr lang="fr-FR" altLang="fr-FR" b="1"/>
              <a:t>Circulaire DHOS n° 2003/325 du 3 juillet 2003 relative à la désignation de conseillers à</a:t>
            </a:r>
          </a:p>
          <a:p>
            <a:pPr>
              <a:spcBef>
                <a:spcPct val="0"/>
              </a:spcBef>
            </a:pPr>
            <a:r>
              <a:rPr lang="fr-FR" altLang="fr-FR" b="1"/>
              <a:t>la sécurité pour le transport de marchandises dangereuses dans les établissements de</a:t>
            </a:r>
          </a:p>
          <a:p>
            <a:pPr>
              <a:spcBef>
                <a:spcPct val="0"/>
              </a:spcBef>
            </a:pPr>
            <a:r>
              <a:rPr lang="fr-FR" altLang="fr-FR" b="1"/>
              <a:t>santé.</a:t>
            </a:r>
            <a:endParaRPr lang="fr-FR" altLang="fr-FR"/>
          </a:p>
        </p:txBody>
      </p:sp>
      <p:sp>
        <p:nvSpPr>
          <p:cNvPr id="80900" name="Espace réservé de l'en-tête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80901" name="Espace réservé de la date 4"/>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
        <p:nvSpPr>
          <p:cNvPr id="80902" name="Espace réservé du pied de page 5"/>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80903" name="Espace réservé du numéro de diapositive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51936B8-4614-44D9-A95E-60BD1A14C356}" type="slidenum">
              <a:rPr lang="fr-FR" altLang="fr-FR"/>
              <a:pPr fontAlgn="base">
                <a:spcBef>
                  <a:spcPct val="0"/>
                </a:spcBef>
                <a:spcAft>
                  <a:spcPct val="0"/>
                </a:spcAft>
              </a:pPr>
              <a:t>72</a:t>
            </a:fld>
            <a:endParaRPr lang="fr-FR" altLang="fr-FR"/>
          </a:p>
        </p:txBody>
      </p:sp>
    </p:spTree>
    <p:extLst>
      <p:ext uri="{BB962C8B-B14F-4D97-AF65-F5344CB8AC3E}">
        <p14:creationId xmlns:p14="http://schemas.microsoft.com/office/powerpoint/2010/main" xmlns="" val="3857929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07992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51183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696467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F4A78476-4CD7-4A30-B468-D295380A4B7C}"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421FFEE-52B2-4F6F-B52F-A61A814E4E7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4217542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29FE99DB-0A74-4BF7-9943-2EF363B80F99}"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C196C350-CA4E-443C-B62D-6925F2C7C59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361328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CB533A44-667A-45FB-ADCA-B855AC8CE729}"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9EB653B0-3E8D-4C75-B4D8-CF92FF7F3708}"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214410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5C5ABB26-54F1-4E1D-9602-29665F47CDA7}" type="datetimeFigureOut">
              <a:rPr lang="fr-FR">
                <a:solidFill>
                  <a:prstClr val="black">
                    <a:tint val="75000"/>
                  </a:prstClr>
                </a:solidFill>
              </a:rPr>
              <a:pPr>
                <a:defRPr/>
              </a:pPr>
              <a:t>12/01/2024</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52ED1660-7C78-4F28-91C2-E203909CF7D8}"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518251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87716368-9BDC-4204-ADCA-96F82C2131EF}" type="datetimeFigureOut">
              <a:rPr lang="fr-FR">
                <a:solidFill>
                  <a:prstClr val="black">
                    <a:tint val="75000"/>
                  </a:prstClr>
                </a:solidFill>
              </a:rPr>
              <a:pPr>
                <a:defRPr/>
              </a:pPr>
              <a:t>12/01/2024</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4AF55128-09B3-44FD-AB4A-F366BA1F301C}"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5015722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A9BABE1F-0B50-4AAD-9CFD-4B04E082F31F}" type="datetimeFigureOut">
              <a:rPr lang="fr-FR">
                <a:solidFill>
                  <a:prstClr val="black">
                    <a:tint val="75000"/>
                  </a:prstClr>
                </a:solidFill>
              </a:rPr>
              <a:pPr>
                <a:defRPr/>
              </a:pPr>
              <a:t>12/01/2024</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710F08EA-10E3-4361-8DD6-C98F7111F33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51643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D49432BF-163E-4D12-B323-CBE3A58F005D}" type="datetimeFigureOut">
              <a:rPr lang="fr-FR">
                <a:solidFill>
                  <a:prstClr val="black">
                    <a:tint val="75000"/>
                  </a:prstClr>
                </a:solidFill>
              </a:rPr>
              <a:pPr>
                <a:defRPr/>
              </a:pPr>
              <a:t>12/01/2024</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D078B88-EB35-4156-8C27-9ACC267DFE2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330416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F225D2D9-E4CA-404A-93E4-0AB0E2016B35}" type="datetimeFigureOut">
              <a:rPr lang="fr-FR">
                <a:solidFill>
                  <a:prstClr val="black">
                    <a:tint val="75000"/>
                  </a:prstClr>
                </a:solidFill>
              </a:rPr>
              <a:pPr>
                <a:defRPr/>
              </a:pPr>
              <a:t>12/01/2024</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179CDEF2-2552-45B8-9B17-F6052A7D8A43}"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931172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2601622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7C590BD0-CF89-45B7-AB22-3E348BBC6C2A}" type="datetimeFigureOut">
              <a:rPr lang="fr-FR">
                <a:solidFill>
                  <a:prstClr val="black">
                    <a:tint val="75000"/>
                  </a:prstClr>
                </a:solidFill>
              </a:rPr>
              <a:pPr>
                <a:defRPr/>
              </a:pPr>
              <a:t>12/01/2024</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6E6F9DC1-8905-4B8D-B376-4661343337EA}"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9017345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E3BE94FD-EF00-4520-8FD8-669981F0037D}"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9824A1C-3069-4637-9948-31AE2E12EB03}"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4121149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9D56902F-55BB-4182-9F01-79F0AAF7FBFE}"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2DE4559D-652E-46DB-B080-35D89A3D749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499802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09600" y="277814"/>
            <a:ext cx="10972800" cy="1139825"/>
          </a:xfrm>
        </p:spPr>
        <p:txBody>
          <a:bodyPr/>
          <a:lstStyle/>
          <a:p>
            <a:r>
              <a:rPr lang="fr-FR"/>
              <a:t>Cliquez pour modifier le style du titre</a:t>
            </a:r>
          </a:p>
        </p:txBody>
      </p:sp>
      <p:sp>
        <p:nvSpPr>
          <p:cNvPr id="3" name="Espace réservé du texte 2"/>
          <p:cNvSpPr>
            <a:spLocks noGrp="1"/>
          </p:cNvSpPr>
          <p:nvPr>
            <p:ph type="body" sz="half" idx="1"/>
          </p:nvPr>
        </p:nvSpPr>
        <p:spPr>
          <a:xfrm>
            <a:off x="609600" y="1600201"/>
            <a:ext cx="5384800" cy="45307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307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p:txBody>
          <a:bodyPr/>
          <a:lstStyle>
            <a:lvl1pPr>
              <a:defRPr dirty="0" smtClean="0"/>
            </a:lvl1pPr>
          </a:lstStyle>
          <a:p>
            <a:pPr>
              <a:defRPr/>
            </a:pPr>
            <a:r>
              <a:rPr lang="fr-FR">
                <a:solidFill>
                  <a:prstClr val="black">
                    <a:tint val="75000"/>
                  </a:prstClr>
                </a:solidFill>
              </a:rPr>
              <a:t>Promo 2016 2017</a:t>
            </a:r>
            <a:endParaRPr lang="fr-FR" altLang="en-US">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dirty="0" smtClean="0"/>
            </a:lvl1pPr>
          </a:lstStyle>
          <a:p>
            <a:pPr>
              <a:defRPr/>
            </a:pPr>
            <a:r>
              <a:rPr lang="fr-FR" altLang="en-US">
                <a:solidFill>
                  <a:prstClr val="black">
                    <a:tint val="75000"/>
                  </a:prstClr>
                </a:solidFill>
              </a:rPr>
              <a:t>A.LORY </a:t>
            </a:r>
          </a:p>
        </p:txBody>
      </p:sp>
      <p:sp>
        <p:nvSpPr>
          <p:cNvPr id="7" name="Rectangle 6"/>
          <p:cNvSpPr>
            <a:spLocks noGrp="1" noChangeArrowheads="1"/>
          </p:cNvSpPr>
          <p:nvPr>
            <p:ph type="sldNum" sz="quarter" idx="12"/>
          </p:nvPr>
        </p:nvSpPr>
        <p:spPr/>
        <p:txBody>
          <a:bodyPr/>
          <a:lstStyle>
            <a:lvl1pPr>
              <a:defRPr/>
            </a:lvl1pPr>
          </a:lstStyle>
          <a:p>
            <a:pPr>
              <a:defRPr/>
            </a:pPr>
            <a:fld id="{5B30703F-0B66-4DFC-83D7-5CCC80A00533}" type="slidenum">
              <a:rPr lang="fr-FR" altLang="en-US">
                <a:solidFill>
                  <a:prstClr val="black">
                    <a:tint val="75000"/>
                  </a:prstClr>
                </a:solidFill>
              </a:rPr>
              <a:pPr>
                <a:defRPr/>
              </a:pPr>
              <a:t>‹N°›</a:t>
            </a:fld>
            <a:endParaRPr lang="fr-FR" altLang="en-US" dirty="0">
              <a:solidFill>
                <a:prstClr val="black">
                  <a:tint val="75000"/>
                </a:prstClr>
              </a:solidFill>
            </a:endParaRPr>
          </a:p>
        </p:txBody>
      </p:sp>
    </p:spTree>
    <p:extLst>
      <p:ext uri="{BB962C8B-B14F-4D97-AF65-F5344CB8AC3E}">
        <p14:creationId xmlns:p14="http://schemas.microsoft.com/office/powerpoint/2010/main" xmlns="" val="334269996"/>
      </p:ext>
    </p:extLst>
  </p:cSld>
  <p:clrMapOvr>
    <a:masterClrMapping/>
  </p:clrMapOvr>
  <p:transition spd="slow">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662900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39075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4012020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287400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281200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75047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12/01/2024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303728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4CF7C-400F-4893-B715-AA012E4F5EEE}" type="datetimeFigureOut">
              <a:rPr lang="fr-FR" smtClean="0"/>
              <a:pPr/>
              <a:t>12/01/2024</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063289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947D6C7D-E2E1-46AB-A7B7-4AEA38230CCA}" type="datetimeFigureOut">
              <a:rPr lang="fr-FR">
                <a:solidFill>
                  <a:prstClr val="black">
                    <a:tint val="75000"/>
                  </a:prstClr>
                </a:solidFill>
              </a:rPr>
              <a:pPr>
                <a:defRPr/>
              </a:pPr>
              <a:t>12/01/2024</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29F598E-4D4D-49B4-85EB-9503E78FCA5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643084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fr/url?sa=i&amp;rct=j&amp;q=&amp;esrc=s&amp;source=images&amp;cd=&amp;cad=rja&amp;uact=8&amp;ved=0ahUKEwif8si6qMLTAhXCWxoKHXAkCvMQjRwIBw&amp;url=http://www.mediterranee-infection.com/article.php?larub=9&amp;titre=missions-et-objectifs&amp;psig=AFQjCNEgb1IEPGy4AGZcZs9N33aFl1m4Ig&amp;ust=1493302706310572"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www.google.fr/url?sa=i&amp;rct=j&amp;q=&amp;esrc=s&amp;source=images&amp;cd=&amp;cad=rja&amp;uact=8&amp;ved=0ahUKEwjqxuWAqMLTAhVF2hoKHdw-AYsQjRwIBw&amp;url=http://www.enercoop.fr/actualites/partenariat-avec-le-master-2-rh-ess&amp;psig=AFQjCNE_ZkmBFLOznJHIAC_YUIaH50eZXA&amp;ust=1493302647084633"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fr/imgres?imgurl=http://fr.techcrunch.com/wp-content/uploads/dico20.jpg&amp;imgrefurl=http://fr.techcrunch.com/dico20/&amp;usg=__RjzpQNUWUVALZ-WZQqYR7WyMni0=&amp;h=319&amp;w=440&amp;sz=17&amp;hl=fr&amp;start=13&amp;itbs=1&amp;tbnid=1RWCX6aSN-zHNM:&amp;tbnh=92&amp;tbnw=127&amp;prev=/images?q=DEFINITIONS&amp;hl=fr&amp;gbv=2&amp;tbs=isch:1" TargetMode="External"/><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5.xml"/><Relationship Id="rId5" Type="http://schemas.openxmlformats.org/officeDocument/2006/relationships/image" Target="../media/image21.emf"/><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5" Type="http://schemas.openxmlformats.org/officeDocument/2006/relationships/image" Target="../media/image29.tiff"/><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33.emf"/><Relationship Id="rId5" Type="http://schemas.openxmlformats.org/officeDocument/2006/relationships/image" Target="../media/image32.jpeg"/><Relationship Id="rId4" Type="http://schemas.openxmlformats.org/officeDocument/2006/relationships/image" Target="../media/image31.jpeg"/></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5.xml"/><Relationship Id="rId4" Type="http://schemas.openxmlformats.org/officeDocument/2006/relationships/image" Target="../media/image21.emf"/></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41.png"/><Relationship Id="rId4"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3.jpeg"/><Relationship Id="rId5" Type="http://schemas.openxmlformats.org/officeDocument/2006/relationships/image" Target="../media/image19.png"/><Relationship Id="rId4" Type="http://schemas.openxmlformats.org/officeDocument/2006/relationships/image" Target="../media/image42.jpe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6.jpeg"/><Relationship Id="rId7" Type="http://schemas.openxmlformats.org/officeDocument/2006/relationships/image" Target="../media/image47.jpeg"/><Relationship Id="rId2" Type="http://schemas.openxmlformats.org/officeDocument/2006/relationships/image" Target="../media/image19.png"/><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32.jpeg"/><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5.png"/><Relationship Id="rId5" Type="http://schemas.openxmlformats.org/officeDocument/2006/relationships/image" Target="../media/image51.jpeg"/><Relationship Id="rId4" Type="http://schemas.openxmlformats.org/officeDocument/2006/relationships/image" Target="../media/image50.jpeg"/></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png"/><Relationship Id="rId1" Type="http://schemas.openxmlformats.org/officeDocument/2006/relationships/slideLayout" Target="../slideLayouts/slideLayout13.xml"/><Relationship Id="rId5" Type="http://schemas.openxmlformats.org/officeDocument/2006/relationships/image" Target="../media/image54.jpeg"/><Relationship Id="rId4" Type="http://schemas.openxmlformats.org/officeDocument/2006/relationships/image" Target="../media/image53.jpe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1.png"/><Relationship Id="rId4" Type="http://schemas.openxmlformats.org/officeDocument/2006/relationships/image" Target="../media/image55.jpeg"/></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56.jpeg"/><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3.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3.xml"/><Relationship Id="rId4" Type="http://schemas.openxmlformats.org/officeDocument/2006/relationships/image" Target="../media/image82.jpeg"/></Relationships>
</file>

<file path=ppt/slides/_rels/slide9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3.xml"/><Relationship Id="rId5" Type="http://schemas.openxmlformats.org/officeDocument/2006/relationships/image" Target="../media/image86.jpeg"/><Relationship Id="rId4" Type="http://schemas.openxmlformats.org/officeDocument/2006/relationships/image" Target="../media/image8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ctrTitle"/>
          </p:nvPr>
        </p:nvSpPr>
        <p:spPr>
          <a:xfrm>
            <a:off x="411163" y="2560638"/>
            <a:ext cx="11125200" cy="1447800"/>
          </a:xfrm>
        </p:spPr>
        <p:txBody>
          <a:bodyPr rtlCol="0">
            <a:normAutofit fontScale="90000"/>
          </a:bodyPr>
          <a:lstStyle/>
          <a:p>
            <a:pPr fontAlgn="auto">
              <a:spcAft>
                <a:spcPts val="0"/>
              </a:spcAft>
              <a:tabLst>
                <a:tab pos="896938" algn="l"/>
                <a:tab pos="4394200" algn="l"/>
              </a:tabLst>
              <a:defRPr/>
            </a:pPr>
            <a:r>
              <a:rPr lang="fr-FR" sz="3200" b="1" dirty="0">
                <a:solidFill>
                  <a:srgbClr val="0064AB"/>
                </a:solidFill>
                <a:latin typeface="+mn-lt"/>
              </a:rPr>
              <a:t>   </a:t>
            </a:r>
            <a:r>
              <a:rPr lang="fr-FR" sz="4900" b="1" dirty="0">
                <a:solidFill>
                  <a:srgbClr val="0064AB"/>
                </a:solidFill>
                <a:latin typeface="+mn-lt"/>
              </a:rPr>
              <a:t>GESTION DES DECHETS INTRA HOSPITALIERS</a:t>
            </a:r>
            <a:br>
              <a:rPr lang="fr-FR" sz="4900" b="1" dirty="0">
                <a:solidFill>
                  <a:srgbClr val="0064AB"/>
                </a:solidFill>
                <a:latin typeface="+mn-lt"/>
              </a:rPr>
            </a:br>
            <a:r>
              <a:rPr lang="fr-FR" sz="4900" b="1" dirty="0">
                <a:solidFill>
                  <a:srgbClr val="0064AB"/>
                </a:solidFill>
                <a:latin typeface="+mn-lt"/>
              </a:rPr>
              <a:t/>
            </a:r>
            <a:br>
              <a:rPr lang="fr-FR" sz="4900" b="1" dirty="0">
                <a:solidFill>
                  <a:srgbClr val="0064AB"/>
                </a:solidFill>
                <a:latin typeface="+mn-lt"/>
              </a:rPr>
            </a:br>
            <a:r>
              <a:rPr lang="fr-FR" sz="3200" b="1" dirty="0">
                <a:solidFill>
                  <a:srgbClr val="0064AB"/>
                </a:solidFill>
                <a:latin typeface="+mn-lt"/>
              </a:rPr>
              <a:t>   </a:t>
            </a:r>
          </a:p>
        </p:txBody>
      </p:sp>
      <p:pic>
        <p:nvPicPr>
          <p:cNvPr id="5"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4"/>
          <p:cNvSpPr>
            <a:spLocks noChangeArrowheads="1"/>
          </p:cNvSpPr>
          <p:nvPr/>
        </p:nvSpPr>
        <p:spPr bwMode="auto">
          <a:xfrm>
            <a:off x="203200" y="3917951"/>
            <a:ext cx="11407775"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fr-FR" altLang="fr-FR" sz="2400" b="1" dirty="0">
              <a:solidFill>
                <a:srgbClr val="0064AB"/>
              </a:solidFill>
            </a:endParaRPr>
          </a:p>
          <a:p>
            <a:pPr algn="ctr" eaLnBrk="1" hangingPunct="1"/>
            <a:r>
              <a:rPr lang="fr-FR" altLang="fr-FR" sz="2400" dirty="0">
                <a:solidFill>
                  <a:srgbClr val="0064AB"/>
                </a:solidFill>
              </a:rPr>
              <a:t>D.U. D’HYGIENE ET DE LA CONTAGION  </a:t>
            </a:r>
            <a:r>
              <a:rPr lang="fr-FR" altLang="fr-FR" sz="2400" dirty="0" smtClean="0">
                <a:solidFill>
                  <a:srgbClr val="0064AB"/>
                </a:solidFill>
              </a:rPr>
              <a:t>2023/2024</a:t>
            </a:r>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r>
              <a:rPr lang="fr-FR" altLang="fr-FR" sz="2000" dirty="0" smtClean="0">
                <a:solidFill>
                  <a:srgbClr val="0064AB"/>
                </a:solidFill>
              </a:rPr>
              <a:t>Yvette RABAL – Cadre de santé  </a:t>
            </a:r>
            <a:r>
              <a:rPr lang="fr-FR" altLang="fr-FR" sz="2000" dirty="0">
                <a:solidFill>
                  <a:srgbClr val="0064AB"/>
                </a:solidFill>
              </a:rPr>
              <a:t>- CLIN  AP-HM  / Sébastien ARRIGHI – Ingénieur - Environnement AP-HM </a:t>
            </a:r>
          </a:p>
        </p:txBody>
      </p:sp>
      <p:cxnSp>
        <p:nvCxnSpPr>
          <p:cNvPr id="7" name="Connecteur droit 6"/>
          <p:cNvCxnSpPr/>
          <p:nvPr/>
        </p:nvCxnSpPr>
        <p:spPr>
          <a:xfrm flipV="1">
            <a:off x="922338" y="3543300"/>
            <a:ext cx="10279062" cy="20638"/>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pic>
        <p:nvPicPr>
          <p:cNvPr id="8" name="Image 6" descr="Résultat de recherche d'images pour &quot;ihu méditerranée infection logo&quot;">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164039" y="4008437"/>
            <a:ext cx="2203244"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Image 7" descr="Résultat de recherche d'images pour &quot;amu logo&quot;">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03200" y="566738"/>
            <a:ext cx="2522538" cy="126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24755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contenu 2"/>
          <p:cNvSpPr>
            <a:spLocks noGrp="1"/>
          </p:cNvSpPr>
          <p:nvPr>
            <p:ph idx="1"/>
          </p:nvPr>
        </p:nvSpPr>
        <p:spPr/>
        <p:txBody>
          <a:bodyPr/>
          <a:lstStyle/>
          <a:p>
            <a:pPr marL="0" indent="0">
              <a:buFont typeface="Arial" panose="020B0604020202020204" pitchFamily="34" charset="0"/>
              <a:buNone/>
            </a:pPr>
            <a:r>
              <a:rPr lang="fr-FR" altLang="fr-FR" b="1" dirty="0">
                <a:solidFill>
                  <a:srgbClr val="0064AB"/>
                </a:solidFill>
              </a:rPr>
              <a:t>La responsabilité incombe :</a:t>
            </a:r>
          </a:p>
          <a:p>
            <a:pPr marL="0" indent="0">
              <a:buFont typeface="Arial" panose="020B0604020202020204" pitchFamily="34" charset="0"/>
              <a:buNone/>
            </a:pPr>
            <a:endParaRPr lang="fr-FR" altLang="fr-FR" b="1" dirty="0">
              <a:solidFill>
                <a:srgbClr val="0064AB"/>
              </a:solidFill>
            </a:endParaRPr>
          </a:p>
          <a:p>
            <a:pPr marL="0" indent="0">
              <a:buFont typeface="Arial" panose="020B0604020202020204" pitchFamily="34" charset="0"/>
              <a:buNone/>
            </a:pPr>
            <a:r>
              <a:rPr lang="fr-FR" altLang="fr-FR" dirty="0">
                <a:solidFill>
                  <a:srgbClr val="0064AB"/>
                </a:solidFill>
              </a:rPr>
              <a:t>• à </a:t>
            </a:r>
            <a:r>
              <a:rPr lang="fr-FR" altLang="fr-FR" u="sng" dirty="0">
                <a:solidFill>
                  <a:srgbClr val="0064AB"/>
                </a:solidFill>
              </a:rPr>
              <a:t>l'établissement producteur </a:t>
            </a:r>
            <a:r>
              <a:rPr lang="fr-FR" altLang="fr-FR" dirty="0">
                <a:solidFill>
                  <a:srgbClr val="0064AB"/>
                </a:solidFill>
              </a:rPr>
              <a:t>;</a:t>
            </a:r>
          </a:p>
          <a:p>
            <a:pPr marL="0" indent="0">
              <a:buFont typeface="Arial" panose="020B0604020202020204" pitchFamily="34" charset="0"/>
              <a:buNone/>
            </a:pPr>
            <a:r>
              <a:rPr lang="fr-FR" altLang="fr-FR" dirty="0">
                <a:solidFill>
                  <a:srgbClr val="0064AB"/>
                </a:solidFill>
              </a:rPr>
              <a:t>• à la </a:t>
            </a:r>
            <a:r>
              <a:rPr lang="fr-FR" altLang="fr-FR" u="sng" dirty="0">
                <a:solidFill>
                  <a:srgbClr val="0064AB"/>
                </a:solidFill>
              </a:rPr>
              <a:t>personne morale</a:t>
            </a:r>
            <a:r>
              <a:rPr lang="fr-FR" altLang="fr-FR" dirty="0">
                <a:solidFill>
                  <a:srgbClr val="0064AB"/>
                </a:solidFill>
              </a:rPr>
              <a:t> pour le compte de laquelle un professionnel de santé exerce l'activité productrice de déchets (ex : hospitalisation à domicile) ;</a:t>
            </a:r>
          </a:p>
          <a:p>
            <a:pPr marL="0" indent="0">
              <a:buFont typeface="Arial" panose="020B0604020202020204" pitchFamily="34" charset="0"/>
              <a:buNone/>
            </a:pPr>
            <a:r>
              <a:rPr lang="fr-FR" altLang="fr-FR" dirty="0">
                <a:solidFill>
                  <a:srgbClr val="0064AB"/>
                </a:solidFill>
              </a:rPr>
              <a:t>• dans tous les autres cas, à la </a:t>
            </a:r>
            <a:r>
              <a:rPr lang="fr-FR" altLang="fr-FR" u="sng" dirty="0">
                <a:solidFill>
                  <a:srgbClr val="0064AB"/>
                </a:solidFill>
              </a:rPr>
              <a:t>personne physique </a:t>
            </a:r>
            <a:r>
              <a:rPr lang="fr-FR" altLang="fr-FR" dirty="0">
                <a:solidFill>
                  <a:srgbClr val="0064AB"/>
                </a:solidFill>
              </a:rPr>
              <a:t>qui exerce l'activité productrice de déchets dans le cadre de son activité professionnelle (ex : médecins et infirmières d’exercice libérale…).</a:t>
            </a:r>
          </a:p>
        </p:txBody>
      </p:sp>
      <p:sp>
        <p:nvSpPr>
          <p:cNvPr id="4"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34716039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301750"/>
            <a:ext cx="10515600" cy="4487863"/>
          </a:xfrm>
        </p:spPr>
        <p:txBody>
          <a:bodyPr rtlCol="0">
            <a:normAutofit fontScale="70000" lnSpcReduction="20000"/>
          </a:bodyPr>
          <a:lstStyle/>
          <a:p>
            <a:pPr marL="0" indent="0" fontAlgn="auto">
              <a:spcAft>
                <a:spcPts val="0"/>
              </a:spcAft>
              <a:buFont typeface="Arial" panose="020B0604020202020204" pitchFamily="34" charset="0"/>
              <a:buNone/>
              <a:defRPr/>
            </a:pPr>
            <a:r>
              <a:rPr lang="fr-FR" b="1" u="sng" dirty="0">
                <a:solidFill>
                  <a:srgbClr val="0064AB"/>
                </a:solidFill>
              </a:rPr>
              <a:t>Valorisation</a:t>
            </a:r>
          </a:p>
          <a:p>
            <a:pPr marL="0" indent="0" algn="just" fontAlgn="auto">
              <a:spcAft>
                <a:spcPts val="0"/>
              </a:spcAft>
              <a:buFont typeface="Arial" panose="020B0604020202020204" pitchFamily="34" charset="0"/>
              <a:buNone/>
              <a:defRPr/>
            </a:pPr>
            <a:r>
              <a:rPr lang="fr-FR" sz="2900" b="1" dirty="0">
                <a:solidFill>
                  <a:srgbClr val="0064AB"/>
                </a:solidFill>
              </a:rPr>
              <a:t>Décret n° 94-609 du 13 juillet 1994</a:t>
            </a:r>
            <a:r>
              <a:rPr lang="fr-FR" sz="2900" dirty="0">
                <a:solidFill>
                  <a:srgbClr val="0064AB"/>
                </a:solidFill>
              </a:rPr>
              <a:t> portant application de la loi n° 75-633 du 15 juillet 1975 relative à l’élimination des déchets et à la récupération des matériaux et relatif, notamment, </a:t>
            </a:r>
            <a:r>
              <a:rPr lang="fr-FR" sz="2900" dirty="0">
                <a:solidFill>
                  <a:srgbClr val="F7A800"/>
                </a:solidFill>
              </a:rPr>
              <a:t>aux déchets d’emballage dont les détenteurs ne sont pas les ménages fait obligation de les recycler ou de les valoriser et de les isoler de tout autre déchet à caractère polluant.</a:t>
            </a:r>
            <a:r>
              <a:rPr lang="fr-FR" sz="2900" dirty="0">
                <a:solidFill>
                  <a:srgbClr val="0064AB"/>
                </a:solidFill>
              </a:rPr>
              <a:t> </a:t>
            </a:r>
          </a:p>
          <a:p>
            <a:pPr marL="0" indent="0" fontAlgn="auto">
              <a:spcAft>
                <a:spcPts val="0"/>
              </a:spcAft>
              <a:buFont typeface="Arial" panose="020B0604020202020204" pitchFamily="34" charset="0"/>
              <a:buNone/>
              <a:defRPr/>
            </a:pPr>
            <a:endParaRPr lang="fr-FR" dirty="0">
              <a:solidFill>
                <a:srgbClr val="0064AB"/>
              </a:solidFill>
            </a:endParaRPr>
          </a:p>
          <a:p>
            <a:pPr marL="0" indent="0" fontAlgn="auto">
              <a:spcAft>
                <a:spcPts val="0"/>
              </a:spcAft>
              <a:buFont typeface="Arial" panose="020B0604020202020204" pitchFamily="34" charset="0"/>
              <a:buNone/>
              <a:defRPr/>
            </a:pPr>
            <a:r>
              <a:rPr lang="fr-FR" b="1" u="sng" dirty="0">
                <a:solidFill>
                  <a:srgbClr val="0064AB"/>
                </a:solidFill>
              </a:rPr>
              <a:t>Transport</a:t>
            </a:r>
          </a:p>
          <a:p>
            <a:pPr algn="just" fontAlgn="auto">
              <a:spcAft>
                <a:spcPts val="0"/>
              </a:spcAft>
              <a:defRPr/>
            </a:pPr>
            <a:r>
              <a:rPr lang="fr-FR" b="1" dirty="0">
                <a:solidFill>
                  <a:srgbClr val="0064AB"/>
                </a:solidFill>
              </a:rPr>
              <a:t>Circulaire DHOS/E4 n°2003/325 du 3 juillet 2003</a:t>
            </a:r>
            <a:r>
              <a:rPr lang="fr-FR" dirty="0">
                <a:solidFill>
                  <a:srgbClr val="0064AB"/>
                </a:solidFill>
              </a:rPr>
              <a:t> relative à la </a:t>
            </a:r>
            <a:r>
              <a:rPr lang="fr-FR" dirty="0">
                <a:solidFill>
                  <a:srgbClr val="F7A800"/>
                </a:solidFill>
              </a:rPr>
              <a:t>désignation de conseillers à la sécurité pour le transport de marchandises dangereuses dans les établissements de santé.</a:t>
            </a:r>
          </a:p>
          <a:p>
            <a:pPr fontAlgn="auto">
              <a:spcAft>
                <a:spcPts val="0"/>
              </a:spcAft>
              <a:buFont typeface="Arial" panose="020B0604020202020204" pitchFamily="34" charset="0"/>
              <a:buNone/>
              <a:defRPr/>
            </a:pPr>
            <a:endParaRPr lang="fr-FR" sz="1700" dirty="0">
              <a:solidFill>
                <a:srgbClr val="0064AB"/>
              </a:solidFill>
            </a:endParaRPr>
          </a:p>
          <a:p>
            <a:pPr algn="just" fontAlgn="auto">
              <a:spcAft>
                <a:spcPts val="0"/>
              </a:spcAft>
              <a:defRPr/>
            </a:pPr>
            <a:r>
              <a:rPr lang="fr-FR" b="1" dirty="0">
                <a:solidFill>
                  <a:srgbClr val="0064AB"/>
                </a:solidFill>
              </a:rPr>
              <a:t>Arrêté du 29 mai 2009 modifié  </a:t>
            </a:r>
            <a:r>
              <a:rPr lang="fr-FR" dirty="0">
                <a:solidFill>
                  <a:srgbClr val="0064AB"/>
                </a:solidFill>
              </a:rPr>
              <a:t>relatif au transport des marchandises dangereuses par route (TMD).</a:t>
            </a:r>
          </a:p>
          <a:p>
            <a:pPr algn="just" fontAlgn="auto">
              <a:spcAft>
                <a:spcPts val="0"/>
              </a:spcAft>
              <a:defRPr/>
            </a:pPr>
            <a:r>
              <a:rPr lang="fr-FR" dirty="0">
                <a:solidFill>
                  <a:srgbClr val="0064AB"/>
                </a:solidFill>
              </a:rPr>
              <a:t>L'</a:t>
            </a:r>
            <a:r>
              <a:rPr lang="fr-FR" b="1" dirty="0">
                <a:solidFill>
                  <a:srgbClr val="0064AB"/>
                </a:solidFill>
              </a:rPr>
              <a:t>ADR</a:t>
            </a:r>
            <a:r>
              <a:rPr lang="fr-FR" dirty="0">
                <a:solidFill>
                  <a:srgbClr val="0064AB"/>
                </a:solidFill>
              </a:rPr>
              <a:t> (</a:t>
            </a:r>
            <a:r>
              <a:rPr lang="fr-FR" b="1" dirty="0">
                <a:solidFill>
                  <a:srgbClr val="0064AB"/>
                </a:solidFill>
              </a:rPr>
              <a:t>A</a:t>
            </a:r>
            <a:r>
              <a:rPr lang="fr-FR" dirty="0">
                <a:solidFill>
                  <a:srgbClr val="0064AB"/>
                </a:solidFill>
              </a:rPr>
              <a:t>ccord européen relatif au transport international des marchandises </a:t>
            </a:r>
            <a:r>
              <a:rPr lang="fr-FR" b="1" dirty="0">
                <a:solidFill>
                  <a:srgbClr val="0064AB"/>
                </a:solidFill>
              </a:rPr>
              <a:t>D</a:t>
            </a:r>
            <a:r>
              <a:rPr lang="fr-FR" dirty="0">
                <a:solidFill>
                  <a:srgbClr val="0064AB"/>
                </a:solidFill>
              </a:rPr>
              <a:t>angereuses par </a:t>
            </a:r>
            <a:r>
              <a:rPr lang="fr-FR" b="1" dirty="0">
                <a:solidFill>
                  <a:srgbClr val="0064AB"/>
                </a:solidFill>
              </a:rPr>
              <a:t>R</a:t>
            </a:r>
            <a:r>
              <a:rPr lang="fr-FR" dirty="0">
                <a:solidFill>
                  <a:srgbClr val="0064AB"/>
                </a:solidFill>
              </a:rPr>
              <a:t>oute) est un accord signé entre différents pays européens, sous l'égide de l'ONU, et dont les </a:t>
            </a:r>
            <a:r>
              <a:rPr lang="fr-FR" b="1" dirty="0">
                <a:solidFill>
                  <a:srgbClr val="0064AB"/>
                </a:solidFill>
              </a:rPr>
              <a:t>annexes A et B</a:t>
            </a:r>
            <a:r>
              <a:rPr lang="fr-FR" dirty="0">
                <a:solidFill>
                  <a:srgbClr val="0064AB"/>
                </a:solidFill>
              </a:rPr>
              <a:t> contiennent toutes les prescriptions réglementaires d'un transport international de marchandises dangereuses par route en vigueur au  1</a:t>
            </a:r>
            <a:r>
              <a:rPr lang="fr-FR" baseline="30000" dirty="0">
                <a:solidFill>
                  <a:srgbClr val="0064AB"/>
                </a:solidFill>
              </a:rPr>
              <a:t>er</a:t>
            </a:r>
            <a:r>
              <a:rPr lang="fr-FR" dirty="0">
                <a:solidFill>
                  <a:srgbClr val="0064AB"/>
                </a:solidFill>
              </a:rPr>
              <a:t> janvier 2009.</a:t>
            </a:r>
          </a:p>
          <a:p>
            <a:pPr marL="0" indent="0" fontAlgn="auto">
              <a:spcAft>
                <a:spcPts val="0"/>
              </a:spcAft>
              <a:buFont typeface="Arial" panose="020B0604020202020204" pitchFamily="34" charset="0"/>
              <a:buNone/>
              <a:defRPr/>
            </a:pPr>
            <a:endParaRPr lang="fr-FR" dirty="0">
              <a:solidFill>
                <a:srgbClr val="0064AB"/>
              </a:solidFill>
            </a:endParaRPr>
          </a:p>
        </p:txBody>
      </p:sp>
      <p:sp>
        <p:nvSpPr>
          <p:cNvPr id="4"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40875770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2716213" y="406400"/>
            <a:ext cx="7399337" cy="6300930"/>
          </a:xfrm>
        </p:spPr>
      </p:pic>
      <p:pic>
        <p:nvPicPr>
          <p:cNvPr id="16387"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115550" y="3016250"/>
            <a:ext cx="879475"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2492517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462088"/>
            <a:ext cx="12182475" cy="1325562"/>
          </a:xfrm>
        </p:spPr>
        <p:txBody>
          <a:bodyPr rtlCol="0">
            <a:normAutofit/>
          </a:bodyPr>
          <a:lstStyle/>
          <a:p>
            <a:pPr algn="ctr" fontAlgn="auto">
              <a:spcAft>
                <a:spcPts val="0"/>
              </a:spcAft>
              <a:defRPr/>
            </a:pPr>
            <a:r>
              <a:rPr lang="fr-FR" b="1" dirty="0">
                <a:solidFill>
                  <a:srgbClr val="0064AB"/>
                </a:solidFill>
                <a:latin typeface="+mn-lt"/>
              </a:rPr>
              <a:t>3 – Définitions</a:t>
            </a:r>
          </a:p>
        </p:txBody>
      </p:sp>
      <p:pic>
        <p:nvPicPr>
          <p:cNvPr id="18436" name="Picture 5" descr="dico20">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13263" y="2947988"/>
            <a:ext cx="3344862" cy="238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67728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828675" y="621806"/>
            <a:ext cx="10515600" cy="609686"/>
          </a:xfrm>
        </p:spPr>
        <p:txBody>
          <a:bodyPr/>
          <a:lstStyle/>
          <a:p>
            <a:pPr marL="571500" indent="-571500">
              <a:buFont typeface="Wingdings" panose="05000000000000000000" pitchFamily="2" charset="2"/>
              <a:buChar char="ü"/>
            </a:pPr>
            <a:r>
              <a:rPr lang="fr-FR" altLang="fr-FR" sz="3200" b="1" dirty="0">
                <a:solidFill>
                  <a:srgbClr val="0064AB"/>
                </a:solidFill>
              </a:rPr>
              <a:t>15 juillet 1975 définition du déchet</a:t>
            </a:r>
          </a:p>
        </p:txBody>
      </p:sp>
      <p:sp>
        <p:nvSpPr>
          <p:cNvPr id="19459" name="Espace réservé du contenu 2"/>
          <p:cNvSpPr>
            <a:spLocks noGrp="1"/>
          </p:cNvSpPr>
          <p:nvPr>
            <p:ph idx="1"/>
          </p:nvPr>
        </p:nvSpPr>
        <p:spPr>
          <a:xfrm>
            <a:off x="679708" y="1201179"/>
            <a:ext cx="10515600" cy="892905"/>
          </a:xfrm>
        </p:spPr>
        <p:txBody>
          <a:bodyPr/>
          <a:lstStyle/>
          <a:p>
            <a:pPr>
              <a:buFont typeface="Wingdings" panose="05000000000000000000" pitchFamily="2" charset="2"/>
              <a:buNone/>
            </a:pPr>
            <a:r>
              <a:rPr lang="fr-FR" altLang="fr-FR" b="1" dirty="0">
                <a:solidFill>
                  <a:srgbClr val="0064AB"/>
                </a:solidFill>
                <a:cs typeface="Times New Roman" panose="02020603050405020304" pitchFamily="18" charset="0"/>
              </a:rPr>
              <a:t>	</a:t>
            </a:r>
            <a:r>
              <a:rPr lang="fr-FR" altLang="fr-FR" sz="2400" b="1" dirty="0">
                <a:solidFill>
                  <a:srgbClr val="0064AB"/>
                </a:solidFill>
                <a:cs typeface="Times New Roman" panose="02020603050405020304" pitchFamily="18" charset="0"/>
              </a:rPr>
              <a:t>Est un déchet …  tout résidu</a:t>
            </a:r>
            <a:r>
              <a:rPr lang="fr-FR" altLang="fr-FR" sz="2400" dirty="0">
                <a:solidFill>
                  <a:srgbClr val="0064AB"/>
                </a:solidFill>
                <a:cs typeface="Times New Roman" panose="02020603050405020304" pitchFamily="18" charset="0"/>
              </a:rPr>
              <a:t> d'un processus de production, de transformation ou d'utilisation, …. destiné à l'abandon.</a:t>
            </a:r>
            <a:r>
              <a:rPr lang="fr-FR" altLang="fr-FR" sz="2400" dirty="0">
                <a:solidFill>
                  <a:srgbClr val="0064AB"/>
                </a:solidFill>
              </a:rPr>
              <a:t> </a:t>
            </a:r>
          </a:p>
          <a:p>
            <a:pPr>
              <a:buFont typeface="Wingdings" panose="05000000000000000000" pitchFamily="2" charset="2"/>
              <a:buNone/>
            </a:pPr>
            <a:endParaRPr lang="fr-FR" altLang="fr-FR" sz="2400" dirty="0">
              <a:solidFill>
                <a:srgbClr val="0064AB"/>
              </a:solidFill>
            </a:endParaRPr>
          </a:p>
          <a:p>
            <a:pPr>
              <a:buFont typeface="Arial" panose="020B0604020202020204" pitchFamily="34" charset="0"/>
              <a:buNone/>
            </a:pPr>
            <a:endParaRPr lang="fr-FR" altLang="fr-FR" dirty="0">
              <a:solidFill>
                <a:srgbClr val="0064AB"/>
              </a:solidFill>
            </a:endParaRPr>
          </a:p>
        </p:txBody>
      </p:sp>
      <p:sp>
        <p:nvSpPr>
          <p:cNvPr id="19460" name="Rectangle 3"/>
          <p:cNvSpPr>
            <a:spLocks noChangeArrowheads="1"/>
          </p:cNvSpPr>
          <p:nvPr/>
        </p:nvSpPr>
        <p:spPr bwMode="auto">
          <a:xfrm>
            <a:off x="828675" y="5048274"/>
            <a:ext cx="11363325" cy="1809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ct val="20000"/>
              </a:spcBef>
              <a:buClr>
                <a:schemeClr val="bg2"/>
              </a:buClr>
              <a:buSzPct val="75000"/>
              <a:buFont typeface="Wingdings" panose="05000000000000000000" pitchFamily="2" charset="2"/>
              <a:buChar char="Æ"/>
            </a:pPr>
            <a:endParaRPr lang="fr-FR" altLang="fr-FR" b="1" dirty="0">
              <a:solidFill>
                <a:srgbClr val="0064AB"/>
              </a:solidFill>
              <a:latin typeface="Gill Sans MT" panose="020B0502020104020203" pitchFamily="34" charset="0"/>
              <a:cs typeface="Times New Roman" panose="02020603050405020304" pitchFamily="18" charset="0"/>
            </a:endParaRPr>
          </a:p>
          <a:p>
            <a:pPr algn="just" eaLnBrk="1" hangingPunct="1">
              <a:spcBef>
                <a:spcPct val="20000"/>
              </a:spcBef>
              <a:buClr>
                <a:schemeClr val="bg2"/>
              </a:buClr>
              <a:buSzPct val="75000"/>
              <a:buFont typeface="Wingdings" panose="05000000000000000000" pitchFamily="2" charset="2"/>
              <a:buChar char="Æ"/>
            </a:pPr>
            <a:endParaRPr lang="fr-FR" altLang="fr-FR" b="1" dirty="0">
              <a:solidFill>
                <a:srgbClr val="0064AB"/>
              </a:solidFill>
              <a:latin typeface="Gill Sans MT" panose="020B0502020104020203" pitchFamily="34" charset="0"/>
              <a:cs typeface="Times New Roman" panose="02020603050405020304" pitchFamily="18" charset="0"/>
            </a:endParaRPr>
          </a:p>
          <a:p>
            <a:pPr algn="just" eaLnBrk="1" hangingPunct="1">
              <a:spcBef>
                <a:spcPct val="20000"/>
              </a:spcBef>
              <a:buClr>
                <a:schemeClr val="bg2"/>
              </a:buClr>
              <a:buSzPct val="75000"/>
            </a:pPr>
            <a:r>
              <a:rPr lang="fr-FR" altLang="fr-FR" dirty="0">
                <a:solidFill>
                  <a:srgbClr val="0064AB"/>
                </a:solidFill>
                <a:latin typeface="Gill Sans MT" panose="020B0502020104020203" pitchFamily="34" charset="0"/>
                <a:cs typeface="Times New Roman" panose="02020603050405020304" pitchFamily="18" charset="0"/>
              </a:rPr>
              <a:t> </a:t>
            </a:r>
            <a:r>
              <a:rPr lang="fr-FR" altLang="fr-FR" sz="2400" dirty="0">
                <a:solidFill>
                  <a:srgbClr val="0064AB"/>
                </a:solidFill>
                <a:latin typeface="Gill Sans MT" panose="020B0502020104020203" pitchFamily="34" charset="0"/>
                <a:cs typeface="Times New Roman" panose="02020603050405020304" pitchFamily="18" charset="0"/>
              </a:rPr>
              <a:t>…dont le détenteur se défait, ou à l’intention ou l’obligation de se défaire.</a:t>
            </a:r>
          </a:p>
          <a:p>
            <a:pPr algn="just" eaLnBrk="1" hangingPunct="1">
              <a:spcBef>
                <a:spcPct val="20000"/>
              </a:spcBef>
              <a:buClr>
                <a:schemeClr val="bg2"/>
              </a:buClr>
              <a:buSzPct val="75000"/>
            </a:pPr>
            <a:endParaRPr lang="fr-FR" altLang="fr-FR" dirty="0">
              <a:solidFill>
                <a:srgbClr val="0064AB"/>
              </a:solidFill>
              <a:latin typeface="Gill Sans MT" panose="020B0502020104020203" pitchFamily="34" charset="0"/>
              <a:cs typeface="Times New Roman" panose="02020603050405020304" pitchFamily="18" charset="0"/>
            </a:endParaRPr>
          </a:p>
          <a:p>
            <a:pPr algn="r" eaLnBrk="1" hangingPunct="1">
              <a:spcBef>
                <a:spcPct val="20000"/>
              </a:spcBef>
              <a:buClr>
                <a:schemeClr val="bg2"/>
              </a:buClr>
              <a:buSzPct val="75000"/>
            </a:pPr>
            <a:r>
              <a:rPr lang="fr-FR" altLang="fr-FR" i="1" dirty="0">
                <a:solidFill>
                  <a:srgbClr val="0064AB"/>
                </a:solidFill>
                <a:latin typeface="Gill Sans MT" panose="020B0502020104020203" pitchFamily="34" charset="0"/>
                <a:cs typeface="Times New Roman" panose="02020603050405020304" pitchFamily="18" charset="0"/>
              </a:rPr>
              <a:t>Code de l’Environnement Art 541-1</a:t>
            </a:r>
            <a:endParaRPr lang="fr-FR" altLang="fr-FR" i="1" dirty="0">
              <a:solidFill>
                <a:srgbClr val="0064AB"/>
              </a:solidFill>
              <a:latin typeface="Gill Sans MT" panose="020B0502020104020203" pitchFamily="34" charset="0"/>
            </a:endParaRPr>
          </a:p>
        </p:txBody>
      </p:sp>
      <p:sp>
        <p:nvSpPr>
          <p:cNvPr id="5" name="Rectangle 4"/>
          <p:cNvSpPr/>
          <p:nvPr/>
        </p:nvSpPr>
        <p:spPr>
          <a:xfrm>
            <a:off x="828675" y="2150543"/>
            <a:ext cx="10972800" cy="535531"/>
          </a:xfrm>
          <a:prstGeom prst="rect">
            <a:avLst/>
          </a:prstGeom>
        </p:spPr>
        <p:txBody>
          <a:bodyPr>
            <a:spAutoFit/>
          </a:bodyPr>
          <a:lstStyle/>
          <a:p>
            <a:pPr marL="571500" indent="-571500" eaLnBrk="1" fontAlgn="auto" hangingPunct="1">
              <a:lnSpc>
                <a:spcPct val="90000"/>
              </a:lnSpc>
              <a:spcAft>
                <a:spcPts val="0"/>
              </a:spcAft>
              <a:buFont typeface="Wingdings" panose="05000000000000000000" pitchFamily="2" charset="2"/>
              <a:buChar char="ü"/>
              <a:defRPr/>
            </a:pPr>
            <a:r>
              <a:rPr lang="fr-FR" sz="3200" b="1" dirty="0">
                <a:solidFill>
                  <a:srgbClr val="0064AB"/>
                </a:solidFill>
                <a:latin typeface="+mj-lt"/>
                <a:ea typeface="+mj-ea"/>
                <a:cs typeface="+mj-cs"/>
              </a:rPr>
              <a:t>13 juillet 1992 relative à l’élimination du déchets</a:t>
            </a:r>
          </a:p>
        </p:txBody>
      </p:sp>
      <p:sp>
        <p:nvSpPr>
          <p:cNvPr id="6" name="Rectangle 3"/>
          <p:cNvSpPr>
            <a:spLocks noChangeArrowheads="1"/>
          </p:cNvSpPr>
          <p:nvPr/>
        </p:nvSpPr>
        <p:spPr bwMode="auto">
          <a:xfrm>
            <a:off x="679708" y="2776021"/>
            <a:ext cx="10515600" cy="1957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Prévenir ou réduire la</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production</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et la nocivité</a:t>
            </a:r>
            <a:r>
              <a:rPr lang="fr-FR" altLang="fr-FR" sz="2400" dirty="0">
                <a:solidFill>
                  <a:srgbClr val="0064AB"/>
                </a:solidFill>
                <a:latin typeface="Gill Sans MT" panose="020B0502020104020203" pitchFamily="34" charset="0"/>
                <a:cs typeface="Times New Roman" panose="02020603050405020304" pitchFamily="18" charset="0"/>
              </a:rPr>
              <a:t> des déchets</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Organiser et limiter le</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transport</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Recycler et</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Valoriser</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Informer</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le public </a:t>
            </a:r>
            <a:r>
              <a:rPr lang="fr-FR" altLang="fr-FR" sz="2400" dirty="0">
                <a:solidFill>
                  <a:srgbClr val="0064AB"/>
                </a:solidFill>
                <a:latin typeface="Gill Sans MT" panose="020B0502020104020203" pitchFamily="34" charset="0"/>
                <a:cs typeface="Times New Roman" panose="02020603050405020304" pitchFamily="18" charset="0"/>
              </a:rPr>
              <a:t>sur les effets pour l’environnement et la santé publique</a:t>
            </a:r>
          </a:p>
          <a:p>
            <a:pPr algn="just" eaLnBrk="1" hangingPunct="1">
              <a:spcBef>
                <a:spcPct val="20000"/>
              </a:spcBef>
              <a:buClr>
                <a:schemeClr val="bg2"/>
              </a:buClr>
              <a:buSzPct val="75000"/>
              <a:buFont typeface="Wingdings" panose="05000000000000000000" pitchFamily="2" charset="2"/>
              <a:buChar char="Æ"/>
            </a:pPr>
            <a:endParaRPr lang="fr-FR" altLang="fr-FR" sz="900" dirty="0">
              <a:solidFill>
                <a:srgbClr val="0064AB"/>
              </a:solidFill>
              <a:latin typeface="Gill Sans MT" panose="020B0502020104020203" pitchFamily="34" charset="0"/>
              <a:cs typeface="Times New Roman" panose="02020603050405020304" pitchFamily="18" charset="0"/>
            </a:endParaRPr>
          </a:p>
        </p:txBody>
      </p:sp>
      <p:sp>
        <p:nvSpPr>
          <p:cNvPr id="7" name="Rectangle 6"/>
          <p:cNvSpPr/>
          <p:nvPr/>
        </p:nvSpPr>
        <p:spPr>
          <a:xfrm>
            <a:off x="828675" y="4683850"/>
            <a:ext cx="10972800" cy="978729"/>
          </a:xfrm>
          <a:prstGeom prst="rect">
            <a:avLst/>
          </a:prstGeom>
        </p:spPr>
        <p:txBody>
          <a:bodyPr>
            <a:spAutoFit/>
          </a:bodyPr>
          <a:lstStyle/>
          <a:p>
            <a:pPr marL="571500" indent="-571500" eaLnBrk="1" fontAlgn="auto" hangingPunct="1">
              <a:lnSpc>
                <a:spcPct val="90000"/>
              </a:lnSpc>
              <a:spcAft>
                <a:spcPts val="0"/>
              </a:spcAft>
              <a:buFont typeface="Wingdings" panose="05000000000000000000" pitchFamily="2" charset="2"/>
              <a:buChar char="ü"/>
              <a:defRPr/>
            </a:pPr>
            <a:r>
              <a:rPr lang="fr-FR" sz="3200" b="1" dirty="0">
                <a:solidFill>
                  <a:srgbClr val="0064AB"/>
                </a:solidFill>
                <a:latin typeface="+mj-lt"/>
                <a:ea typeface="+mj-ea"/>
                <a:cs typeface="+mj-cs"/>
              </a:rPr>
              <a:t>Loi relative à la transition écologique et pour la croissance verte de 2015</a:t>
            </a:r>
          </a:p>
        </p:txBody>
      </p:sp>
      <p:sp>
        <p:nvSpPr>
          <p:cNvPr id="8"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Définitions</a:t>
            </a:r>
          </a:p>
        </p:txBody>
      </p:sp>
    </p:spTree>
    <p:extLst>
      <p:ext uri="{BB962C8B-B14F-4D97-AF65-F5344CB8AC3E}">
        <p14:creationId xmlns:p14="http://schemas.microsoft.com/office/powerpoint/2010/main" xmlns="" val="24082883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95250" y="1852613"/>
            <a:ext cx="12182475" cy="1325562"/>
          </a:xfrm>
        </p:spPr>
        <p:txBody>
          <a:bodyPr rtlCol="0">
            <a:normAutofit/>
          </a:bodyPr>
          <a:lstStyle/>
          <a:p>
            <a:pPr algn="ctr" fontAlgn="auto">
              <a:spcAft>
                <a:spcPts val="0"/>
              </a:spcAft>
              <a:defRPr/>
            </a:pPr>
            <a:r>
              <a:rPr lang="fr-FR" b="1" dirty="0">
                <a:solidFill>
                  <a:srgbClr val="0064AB"/>
                </a:solidFill>
                <a:latin typeface="+mn-lt"/>
              </a:rPr>
              <a:t>4 – Les différents types de DAS </a:t>
            </a:r>
            <a:br>
              <a:rPr lang="fr-FR" b="1" dirty="0">
                <a:solidFill>
                  <a:srgbClr val="0064AB"/>
                </a:solidFill>
                <a:latin typeface="+mn-lt"/>
              </a:rPr>
            </a:br>
            <a:r>
              <a:rPr lang="fr-FR" sz="2800" b="1" dirty="0">
                <a:solidFill>
                  <a:srgbClr val="0064AB"/>
                </a:solidFill>
                <a:latin typeface="+mn-lt"/>
              </a:rPr>
              <a:t>DASRI – DAE – DRCT </a:t>
            </a:r>
          </a:p>
        </p:txBody>
      </p:sp>
    </p:spTree>
    <p:extLst>
      <p:ext uri="{BB962C8B-B14F-4D97-AF65-F5344CB8AC3E}">
        <p14:creationId xmlns:p14="http://schemas.microsoft.com/office/powerpoint/2010/main" xmlns="" val="422825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022"/>
            <a:ext cx="4434974" cy="370472"/>
          </a:xfrm>
        </p:spPr>
        <p:txBody>
          <a:bodyPr rtlCol="0">
            <a:normAutofit fontScale="90000"/>
          </a:bodyPr>
          <a:lstStyle/>
          <a:p>
            <a:pPr fontAlgn="auto">
              <a:spcAft>
                <a:spcPts val="0"/>
              </a:spcAft>
              <a:defRPr/>
            </a:pPr>
            <a:r>
              <a:rPr lang="fr-FR" sz="2800" b="1" dirty="0">
                <a:solidFill>
                  <a:srgbClr val="0064AB"/>
                </a:solidFill>
                <a:latin typeface="+mn-lt"/>
              </a:rPr>
              <a:t>Les Différents types de DAS</a:t>
            </a:r>
          </a:p>
        </p:txBody>
      </p:sp>
      <p:sp>
        <p:nvSpPr>
          <p:cNvPr id="8" name="ZoneTexte 7"/>
          <p:cNvSpPr txBox="1"/>
          <p:nvPr/>
        </p:nvSpPr>
        <p:spPr>
          <a:xfrm>
            <a:off x="5096042" y="215951"/>
            <a:ext cx="3247812" cy="276999"/>
          </a:xfrm>
          <a:prstGeom prst="rect">
            <a:avLst/>
          </a:prstGeom>
          <a:noFill/>
          <a:ln w="28575">
            <a:solidFill>
              <a:schemeClr val="accent1"/>
            </a:solidFill>
          </a:ln>
        </p:spPr>
        <p:txBody>
          <a:bodyPr wrap="none" rtlCol="0">
            <a:spAutoFit/>
          </a:bodyPr>
          <a:lstStyle/>
          <a:p>
            <a:r>
              <a:rPr lang="fr-FR" sz="1200" b="1" dirty="0">
                <a:solidFill>
                  <a:schemeClr val="accent1"/>
                </a:solidFill>
              </a:rPr>
              <a:t>Production de déchets d’activités de soins (DAS)</a:t>
            </a:r>
          </a:p>
        </p:txBody>
      </p:sp>
      <p:sp>
        <p:nvSpPr>
          <p:cNvPr id="11" name="ZoneTexte 10"/>
          <p:cNvSpPr txBox="1"/>
          <p:nvPr/>
        </p:nvSpPr>
        <p:spPr>
          <a:xfrm>
            <a:off x="5316325" y="852825"/>
            <a:ext cx="2807243" cy="276999"/>
          </a:xfrm>
          <a:prstGeom prst="rect">
            <a:avLst/>
          </a:prstGeom>
          <a:noFill/>
          <a:ln w="28575">
            <a:solidFill>
              <a:schemeClr val="accent1"/>
            </a:solidFill>
          </a:ln>
        </p:spPr>
        <p:txBody>
          <a:bodyPr wrap="none" rtlCol="0">
            <a:spAutoFit/>
          </a:bodyPr>
          <a:lstStyle/>
          <a:p>
            <a:r>
              <a:rPr lang="fr-FR" sz="1200" b="1" dirty="0">
                <a:solidFill>
                  <a:schemeClr val="accent1"/>
                </a:solidFill>
              </a:rPr>
              <a:t>TRI des déchets d’activités de soins (DAS)</a:t>
            </a:r>
          </a:p>
        </p:txBody>
      </p:sp>
      <p:sp>
        <p:nvSpPr>
          <p:cNvPr id="12" name="ZoneTexte 11"/>
          <p:cNvSpPr txBox="1"/>
          <p:nvPr/>
        </p:nvSpPr>
        <p:spPr>
          <a:xfrm>
            <a:off x="1827294" y="1489700"/>
            <a:ext cx="1411412" cy="646331"/>
          </a:xfrm>
          <a:prstGeom prst="rect">
            <a:avLst/>
          </a:prstGeom>
          <a:noFill/>
          <a:ln w="19050">
            <a:solidFill>
              <a:schemeClr val="tx1"/>
            </a:solidFill>
          </a:ln>
        </p:spPr>
        <p:txBody>
          <a:bodyPr wrap="none" rtlCol="0">
            <a:spAutoFit/>
          </a:bodyPr>
          <a:lstStyle/>
          <a:p>
            <a:pPr algn="ctr"/>
            <a:r>
              <a:rPr lang="fr-FR" sz="1200" b="1" dirty="0"/>
              <a:t>Déchets d’activités </a:t>
            </a:r>
          </a:p>
          <a:p>
            <a:pPr algn="ctr"/>
            <a:r>
              <a:rPr lang="fr-FR" sz="1200" b="1" dirty="0"/>
              <a:t>de soins </a:t>
            </a:r>
          </a:p>
          <a:p>
            <a:pPr algn="ctr"/>
            <a:r>
              <a:rPr lang="fr-FR" sz="1200" b="1" dirty="0"/>
              <a:t>NON DANGEREUX</a:t>
            </a:r>
          </a:p>
        </p:txBody>
      </p:sp>
      <p:sp>
        <p:nvSpPr>
          <p:cNvPr id="13" name="ZoneTexte 12"/>
          <p:cNvSpPr txBox="1"/>
          <p:nvPr/>
        </p:nvSpPr>
        <p:spPr>
          <a:xfrm>
            <a:off x="5845841" y="1489699"/>
            <a:ext cx="1411412" cy="646331"/>
          </a:xfrm>
          <a:prstGeom prst="rect">
            <a:avLst/>
          </a:prstGeom>
          <a:solidFill>
            <a:srgbClr val="FFC000"/>
          </a:solidFill>
          <a:ln w="19050">
            <a:solidFill>
              <a:schemeClr val="tx1"/>
            </a:solidFill>
          </a:ln>
        </p:spPr>
        <p:txBody>
          <a:bodyPr wrap="none" rtlCol="0">
            <a:spAutoFit/>
          </a:bodyPr>
          <a:lstStyle/>
          <a:p>
            <a:pPr algn="ctr"/>
            <a:r>
              <a:rPr lang="fr-FR" sz="1200" b="1" dirty="0"/>
              <a:t>Déchets d’activités </a:t>
            </a:r>
          </a:p>
          <a:p>
            <a:pPr algn="ctr"/>
            <a:r>
              <a:rPr lang="fr-FR" sz="1200" b="1" dirty="0"/>
              <a:t>de soins </a:t>
            </a:r>
          </a:p>
          <a:p>
            <a:pPr algn="ctr"/>
            <a:r>
              <a:rPr lang="fr-FR" sz="1200" b="1" dirty="0"/>
              <a:t>À RISQUES</a:t>
            </a:r>
          </a:p>
        </p:txBody>
      </p:sp>
      <p:sp>
        <p:nvSpPr>
          <p:cNvPr id="14" name="ZoneTexte 13"/>
          <p:cNvSpPr txBox="1"/>
          <p:nvPr/>
        </p:nvSpPr>
        <p:spPr>
          <a:xfrm>
            <a:off x="9425720" y="1489698"/>
            <a:ext cx="1454564" cy="646331"/>
          </a:xfrm>
          <a:prstGeom prst="rect">
            <a:avLst/>
          </a:prstGeom>
          <a:solidFill>
            <a:schemeClr val="accent4">
              <a:lumMod val="20000"/>
              <a:lumOff val="80000"/>
            </a:schemeClr>
          </a:solidFill>
          <a:ln w="19050">
            <a:solidFill>
              <a:schemeClr val="tx1"/>
            </a:solidFill>
          </a:ln>
        </p:spPr>
        <p:txBody>
          <a:bodyPr wrap="none" rtlCol="0">
            <a:spAutoFit/>
          </a:bodyPr>
          <a:lstStyle/>
          <a:p>
            <a:pPr algn="ctr"/>
            <a:endParaRPr lang="fr-FR" sz="1200" b="1" dirty="0"/>
          </a:p>
          <a:p>
            <a:pPr algn="ctr"/>
            <a:r>
              <a:rPr lang="fr-FR" sz="1200" b="1" dirty="0"/>
              <a:t>Pièces anatomiques</a:t>
            </a:r>
          </a:p>
          <a:p>
            <a:pPr algn="ctr"/>
            <a:endParaRPr lang="fr-FR" sz="1200" b="1" dirty="0"/>
          </a:p>
        </p:txBody>
      </p:sp>
      <p:sp>
        <p:nvSpPr>
          <p:cNvPr id="15" name="ZoneTexte 14"/>
          <p:cNvSpPr txBox="1"/>
          <p:nvPr/>
        </p:nvSpPr>
        <p:spPr>
          <a:xfrm>
            <a:off x="1827294" y="3558873"/>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Conditionnement spécifiques différenciés</a:t>
            </a:r>
          </a:p>
        </p:txBody>
      </p:sp>
      <p:sp>
        <p:nvSpPr>
          <p:cNvPr id="16" name="ZoneTexte 15"/>
          <p:cNvSpPr txBox="1"/>
          <p:nvPr/>
        </p:nvSpPr>
        <p:spPr>
          <a:xfrm>
            <a:off x="1827294" y="4030674"/>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Entreposages intermédiaires et centralisés</a:t>
            </a:r>
          </a:p>
        </p:txBody>
      </p:sp>
      <p:sp>
        <p:nvSpPr>
          <p:cNvPr id="17" name="ZoneTexte 16"/>
          <p:cNvSpPr txBox="1"/>
          <p:nvPr/>
        </p:nvSpPr>
        <p:spPr>
          <a:xfrm>
            <a:off x="1827294" y="4514130"/>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Transport (éventuels) sur la vois publique</a:t>
            </a:r>
          </a:p>
        </p:txBody>
      </p:sp>
      <p:sp>
        <p:nvSpPr>
          <p:cNvPr id="18" name="ZoneTexte 17"/>
          <p:cNvSpPr txBox="1"/>
          <p:nvPr/>
        </p:nvSpPr>
        <p:spPr>
          <a:xfrm>
            <a:off x="1827294" y="5045949"/>
            <a:ext cx="1588029" cy="1569660"/>
          </a:xfrm>
          <a:prstGeom prst="rect">
            <a:avLst/>
          </a:prstGeom>
          <a:noFill/>
          <a:ln w="19050">
            <a:solidFill>
              <a:schemeClr val="tx1"/>
            </a:solidFill>
          </a:ln>
        </p:spPr>
        <p:txBody>
          <a:bodyPr wrap="square" rtlCol="0">
            <a:spAutoFit/>
          </a:bodyPr>
          <a:lstStyle/>
          <a:p>
            <a:r>
              <a:rPr lang="fr-FR" sz="1200" b="1" dirty="0"/>
              <a:t>Filière des déchets ménagers et assimilés</a:t>
            </a:r>
          </a:p>
          <a:p>
            <a:pPr marL="171450" indent="-171450">
              <a:buFont typeface="Arial" panose="020B0604020202020204" pitchFamily="34" charset="0"/>
              <a:buChar char="•"/>
            </a:pPr>
            <a:r>
              <a:rPr lang="fr-FR" sz="1200" dirty="0"/>
              <a:t>Collecte sélectives</a:t>
            </a:r>
          </a:p>
          <a:p>
            <a:pPr marL="171450" indent="-171450">
              <a:buFont typeface="Arial" panose="020B0604020202020204" pitchFamily="34" charset="0"/>
              <a:buChar char="•"/>
            </a:pPr>
            <a:r>
              <a:rPr lang="fr-FR" sz="1200" dirty="0"/>
              <a:t>Incinération</a:t>
            </a:r>
          </a:p>
          <a:p>
            <a:pPr marL="171450" indent="-171450">
              <a:buFont typeface="Arial" panose="020B0604020202020204" pitchFamily="34" charset="0"/>
              <a:buChar char="•"/>
            </a:pPr>
            <a:r>
              <a:rPr lang="fr-FR" sz="1200" dirty="0"/>
              <a:t>Installation de stockage de déchets non dangereux</a:t>
            </a:r>
          </a:p>
        </p:txBody>
      </p:sp>
      <p:sp>
        <p:nvSpPr>
          <p:cNvPr id="19" name="ZoneTexte 18"/>
          <p:cNvSpPr txBox="1"/>
          <p:nvPr/>
        </p:nvSpPr>
        <p:spPr>
          <a:xfrm>
            <a:off x="4429442" y="5060323"/>
            <a:ext cx="1333200" cy="1569660"/>
          </a:xfrm>
          <a:prstGeom prst="rect">
            <a:avLst/>
          </a:prstGeom>
          <a:solidFill>
            <a:srgbClr val="E4DAED"/>
          </a:solidFill>
          <a:ln w="19050">
            <a:solidFill>
              <a:schemeClr val="tx1"/>
            </a:solidFill>
          </a:ln>
        </p:spPr>
        <p:txBody>
          <a:bodyPr wrap="square" rtlCol="0">
            <a:spAutoFit/>
          </a:bodyPr>
          <a:lstStyle/>
          <a:p>
            <a:endParaRPr lang="fr-FR" sz="1200" b="1" dirty="0"/>
          </a:p>
          <a:p>
            <a:endParaRPr lang="fr-FR" sz="1200" b="1" dirty="0"/>
          </a:p>
          <a:p>
            <a:r>
              <a:rPr lang="fr-FR" sz="1200" dirty="0"/>
              <a:t>Incinération</a:t>
            </a:r>
          </a:p>
          <a:p>
            <a:pPr marL="171450" indent="-171450">
              <a:buFont typeface="Arial" panose="020B0604020202020204" pitchFamily="34" charset="0"/>
              <a:buChar char="•"/>
            </a:pPr>
            <a:endParaRPr lang="fr-FR" sz="1200" dirty="0"/>
          </a:p>
          <a:p>
            <a:r>
              <a:rPr lang="fr-FR" sz="1200" dirty="0"/>
              <a:t>Prétraitement par désinfection </a:t>
            </a:r>
          </a:p>
          <a:p>
            <a:pPr marL="171450" indent="-171450">
              <a:buFont typeface="Arial" panose="020B0604020202020204" pitchFamily="34" charset="0"/>
              <a:buChar char="•"/>
            </a:pPr>
            <a:endParaRPr lang="fr-FR" sz="1200" dirty="0"/>
          </a:p>
          <a:p>
            <a:endParaRPr lang="fr-FR" sz="1200" dirty="0"/>
          </a:p>
        </p:txBody>
      </p:sp>
      <p:sp>
        <p:nvSpPr>
          <p:cNvPr id="20" name="ZoneTexte 19"/>
          <p:cNvSpPr txBox="1"/>
          <p:nvPr/>
        </p:nvSpPr>
        <p:spPr>
          <a:xfrm>
            <a:off x="5911005" y="5049995"/>
            <a:ext cx="1328746" cy="1569660"/>
          </a:xfrm>
          <a:prstGeom prst="rect">
            <a:avLst/>
          </a:prstGeom>
          <a:solidFill>
            <a:srgbClr val="92D050"/>
          </a:solidFill>
          <a:ln w="19050">
            <a:solidFill>
              <a:schemeClr val="tx1"/>
            </a:solidFill>
          </a:ln>
        </p:spPr>
        <p:txBody>
          <a:bodyPr wrap="square" rtlCol="0">
            <a:spAutoFit/>
          </a:bodyPr>
          <a:lstStyle/>
          <a:p>
            <a:endParaRPr lang="fr-FR" sz="1200" b="1" dirty="0"/>
          </a:p>
          <a:p>
            <a:endParaRPr lang="fr-FR" sz="1200" b="1" dirty="0"/>
          </a:p>
          <a:p>
            <a:r>
              <a:rPr lang="fr-FR" sz="1200" dirty="0"/>
              <a:t>Gestion locale par décroissance radioactive stockage</a:t>
            </a:r>
          </a:p>
          <a:p>
            <a:endParaRPr lang="fr-FR" sz="1200" dirty="0"/>
          </a:p>
          <a:p>
            <a:endParaRPr lang="fr-FR" sz="1200" dirty="0"/>
          </a:p>
        </p:txBody>
      </p:sp>
      <p:sp>
        <p:nvSpPr>
          <p:cNvPr id="21" name="ZoneTexte 20"/>
          <p:cNvSpPr txBox="1"/>
          <p:nvPr/>
        </p:nvSpPr>
        <p:spPr>
          <a:xfrm>
            <a:off x="7388114" y="5060323"/>
            <a:ext cx="1328746" cy="1569660"/>
          </a:xfrm>
          <a:prstGeom prst="rect">
            <a:avLst/>
          </a:prstGeom>
          <a:solidFill>
            <a:srgbClr val="C80036"/>
          </a:solidFill>
          <a:ln w="19050">
            <a:solidFill>
              <a:schemeClr val="tx1"/>
            </a:solidFill>
          </a:ln>
        </p:spPr>
        <p:txBody>
          <a:bodyPr wrap="square" rtlCol="0">
            <a:spAutoFit/>
          </a:bodyPr>
          <a:lstStyle/>
          <a:p>
            <a:endParaRPr lang="fr-FR" sz="1200" dirty="0"/>
          </a:p>
          <a:p>
            <a:r>
              <a:rPr lang="fr-FR" sz="1200" dirty="0"/>
              <a:t>Valorisation</a:t>
            </a:r>
          </a:p>
          <a:p>
            <a:endParaRPr lang="fr-FR" sz="1200" b="1" dirty="0"/>
          </a:p>
          <a:p>
            <a:r>
              <a:rPr lang="fr-FR" sz="1200" dirty="0"/>
              <a:t>Traitement thermique ou physico-chimique</a:t>
            </a:r>
          </a:p>
          <a:p>
            <a:pPr marL="171450" indent="-171450">
              <a:buFont typeface="Arial" panose="020B0604020202020204" pitchFamily="34" charset="0"/>
              <a:buChar char="•"/>
            </a:pPr>
            <a:endParaRPr lang="fr-FR" sz="1200" dirty="0"/>
          </a:p>
          <a:p>
            <a:endParaRPr lang="fr-FR" sz="1200" dirty="0"/>
          </a:p>
        </p:txBody>
      </p:sp>
      <p:sp>
        <p:nvSpPr>
          <p:cNvPr id="22" name="ZoneTexte 21"/>
          <p:cNvSpPr txBox="1"/>
          <p:nvPr/>
        </p:nvSpPr>
        <p:spPr>
          <a:xfrm>
            <a:off x="9488047" y="5060323"/>
            <a:ext cx="1455653" cy="1569660"/>
          </a:xfrm>
          <a:prstGeom prst="rect">
            <a:avLst/>
          </a:prstGeom>
          <a:noFill/>
          <a:ln w="19050">
            <a:solidFill>
              <a:schemeClr val="tx1"/>
            </a:solidFill>
          </a:ln>
        </p:spPr>
        <p:txBody>
          <a:bodyPr wrap="square" rtlCol="0">
            <a:spAutoFit/>
          </a:bodyPr>
          <a:lstStyle/>
          <a:p>
            <a:endParaRPr lang="fr-FR" sz="1200" dirty="0"/>
          </a:p>
          <a:p>
            <a:endParaRPr lang="fr-FR" sz="1200" dirty="0"/>
          </a:p>
          <a:p>
            <a:r>
              <a:rPr lang="fr-FR" sz="1200" dirty="0"/>
              <a:t>Incinération dans un crématorium des pièces anatomiques d’origine humaine</a:t>
            </a:r>
          </a:p>
          <a:p>
            <a:pPr marL="171450" indent="-171450">
              <a:buFont typeface="Arial" panose="020B0604020202020204" pitchFamily="34" charset="0"/>
              <a:buChar char="•"/>
            </a:pPr>
            <a:endParaRPr lang="fr-FR" sz="1200" dirty="0"/>
          </a:p>
          <a:p>
            <a:endParaRPr lang="fr-FR" sz="1200" dirty="0"/>
          </a:p>
        </p:txBody>
      </p:sp>
      <p:sp>
        <p:nvSpPr>
          <p:cNvPr id="23" name="ZoneTexte 22"/>
          <p:cNvSpPr txBox="1"/>
          <p:nvPr/>
        </p:nvSpPr>
        <p:spPr>
          <a:xfrm>
            <a:off x="4429442" y="3040456"/>
            <a:ext cx="1333200" cy="261610"/>
          </a:xfrm>
          <a:prstGeom prst="rect">
            <a:avLst/>
          </a:prstGeom>
          <a:solidFill>
            <a:srgbClr val="E5DBEE"/>
          </a:solidFill>
          <a:ln w="19050">
            <a:solidFill>
              <a:schemeClr val="tx1"/>
            </a:solidFill>
          </a:ln>
        </p:spPr>
        <p:txBody>
          <a:bodyPr wrap="square" rtlCol="0">
            <a:spAutoFit/>
          </a:bodyPr>
          <a:lstStyle/>
          <a:p>
            <a:pPr algn="ctr"/>
            <a:r>
              <a:rPr lang="fr-FR" sz="1100" dirty="0"/>
              <a:t>Infectieux</a:t>
            </a:r>
            <a:endParaRPr lang="fr-FR" sz="1100" b="1" dirty="0"/>
          </a:p>
        </p:txBody>
      </p:sp>
      <p:sp>
        <p:nvSpPr>
          <p:cNvPr id="25" name="ZoneTexte 24"/>
          <p:cNvSpPr txBox="1"/>
          <p:nvPr/>
        </p:nvSpPr>
        <p:spPr>
          <a:xfrm>
            <a:off x="5911005" y="3040456"/>
            <a:ext cx="1328746" cy="261610"/>
          </a:xfrm>
          <a:prstGeom prst="rect">
            <a:avLst/>
          </a:prstGeom>
          <a:solidFill>
            <a:srgbClr val="92D050"/>
          </a:solidFill>
          <a:ln w="19050">
            <a:solidFill>
              <a:schemeClr val="tx1"/>
            </a:solidFill>
          </a:ln>
        </p:spPr>
        <p:txBody>
          <a:bodyPr wrap="square" rtlCol="0">
            <a:spAutoFit/>
          </a:bodyPr>
          <a:lstStyle/>
          <a:p>
            <a:pPr algn="ctr"/>
            <a:r>
              <a:rPr lang="fr-FR" sz="1100" dirty="0"/>
              <a:t>Radioactifs</a:t>
            </a:r>
          </a:p>
        </p:txBody>
      </p:sp>
      <p:sp>
        <p:nvSpPr>
          <p:cNvPr id="26" name="ZoneTexte 25"/>
          <p:cNvSpPr txBox="1"/>
          <p:nvPr/>
        </p:nvSpPr>
        <p:spPr>
          <a:xfrm>
            <a:off x="7388114" y="3040456"/>
            <a:ext cx="1328746" cy="261610"/>
          </a:xfrm>
          <a:prstGeom prst="rect">
            <a:avLst/>
          </a:prstGeom>
          <a:solidFill>
            <a:srgbClr val="C80036"/>
          </a:solidFill>
          <a:ln w="19050">
            <a:solidFill>
              <a:schemeClr val="tx1"/>
            </a:solidFill>
          </a:ln>
        </p:spPr>
        <p:txBody>
          <a:bodyPr wrap="square" rtlCol="0">
            <a:spAutoFit/>
          </a:bodyPr>
          <a:lstStyle/>
          <a:p>
            <a:pPr algn="ctr"/>
            <a:r>
              <a:rPr lang="fr-FR" sz="1100" dirty="0"/>
              <a:t>Chimiques Toxiques</a:t>
            </a:r>
          </a:p>
        </p:txBody>
      </p:sp>
      <p:pic>
        <p:nvPicPr>
          <p:cNvPr id="27" name="Image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25743" y="2424208"/>
            <a:ext cx="540598" cy="512723"/>
          </a:xfrm>
          <a:prstGeom prst="rect">
            <a:avLst/>
          </a:prstGeom>
        </p:spPr>
      </p:pic>
      <p:pic>
        <p:nvPicPr>
          <p:cNvPr id="28" name="Image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V="1">
            <a:off x="6276703" y="2408592"/>
            <a:ext cx="549687" cy="511545"/>
          </a:xfrm>
          <a:prstGeom prst="rect">
            <a:avLst/>
          </a:prstGeom>
        </p:spPr>
      </p:pic>
      <p:pic>
        <p:nvPicPr>
          <p:cNvPr id="29" name="Image 28"/>
          <p:cNvPicPr>
            <a:picLocks noChangeAspect="1"/>
          </p:cNvPicPr>
          <p:nvPr/>
        </p:nvPicPr>
        <p:blipFill rotWithShape="1">
          <a:blip r:embed="rId4" cstate="print">
            <a:extLst>
              <a:ext uri="{28A0092B-C50C-407E-A947-70E740481C1C}">
                <a14:useLocalDpi xmlns:a14="http://schemas.microsoft.com/office/drawing/2010/main" xmlns="" val="0"/>
              </a:ext>
            </a:extLst>
          </a:blip>
          <a:srcRect l="24643" t="23211" r="23834" b="25763"/>
          <a:stretch/>
        </p:blipFill>
        <p:spPr>
          <a:xfrm>
            <a:off x="7804114" y="2424208"/>
            <a:ext cx="539740" cy="534525"/>
          </a:xfrm>
          <a:prstGeom prst="rect">
            <a:avLst/>
          </a:prstGeom>
        </p:spPr>
      </p:pic>
      <p:sp>
        <p:nvSpPr>
          <p:cNvPr id="33" name="Flèche vers le bas 32"/>
          <p:cNvSpPr/>
          <p:nvPr/>
        </p:nvSpPr>
        <p:spPr>
          <a:xfrm>
            <a:off x="6500363" y="615741"/>
            <a:ext cx="219584" cy="1473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2477477" y="1227406"/>
            <a:ext cx="7730581" cy="48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vers le bas 8"/>
          <p:cNvSpPr/>
          <p:nvPr/>
        </p:nvSpPr>
        <p:spPr>
          <a:xfrm>
            <a:off x="2423208" y="12720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Flèche vers le bas 30"/>
          <p:cNvSpPr/>
          <p:nvPr/>
        </p:nvSpPr>
        <p:spPr>
          <a:xfrm>
            <a:off x="6500363" y="1268328"/>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Flèche vers le bas 31"/>
          <p:cNvSpPr/>
          <p:nvPr/>
        </p:nvSpPr>
        <p:spPr>
          <a:xfrm>
            <a:off x="10043210" y="126832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Flèche vers le bas 34"/>
          <p:cNvSpPr/>
          <p:nvPr/>
        </p:nvSpPr>
        <p:spPr>
          <a:xfrm>
            <a:off x="2322047" y="3380589"/>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Flèche vers le bas 35"/>
          <p:cNvSpPr/>
          <p:nvPr/>
        </p:nvSpPr>
        <p:spPr>
          <a:xfrm>
            <a:off x="10043210" y="3368562"/>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Flèche vers le bas 36"/>
          <p:cNvSpPr/>
          <p:nvPr/>
        </p:nvSpPr>
        <p:spPr>
          <a:xfrm>
            <a:off x="7964192" y="33685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vers le bas 37"/>
          <p:cNvSpPr/>
          <p:nvPr/>
        </p:nvSpPr>
        <p:spPr>
          <a:xfrm>
            <a:off x="6441754" y="339149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Flèche vers le bas 38"/>
          <p:cNvSpPr/>
          <p:nvPr/>
        </p:nvSpPr>
        <p:spPr>
          <a:xfrm>
            <a:off x="4983376" y="33821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p:cNvSpPr/>
          <p:nvPr/>
        </p:nvSpPr>
        <p:spPr>
          <a:xfrm>
            <a:off x="2380443" y="2206353"/>
            <a:ext cx="97034" cy="1174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p:cNvSpPr/>
          <p:nvPr/>
        </p:nvSpPr>
        <p:spPr>
          <a:xfrm>
            <a:off x="10104485" y="2217255"/>
            <a:ext cx="97034" cy="1174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5041337" y="2202525"/>
            <a:ext cx="3027526" cy="45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Flèche vers le bas 42"/>
          <p:cNvSpPr/>
          <p:nvPr/>
        </p:nvSpPr>
        <p:spPr>
          <a:xfrm>
            <a:off x="4955613" y="2213628"/>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Flèche vers le bas 43"/>
          <p:cNvSpPr/>
          <p:nvPr/>
        </p:nvSpPr>
        <p:spPr>
          <a:xfrm>
            <a:off x="6441754" y="2225454"/>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Flèche vers le bas 44"/>
          <p:cNvSpPr/>
          <p:nvPr/>
        </p:nvSpPr>
        <p:spPr>
          <a:xfrm>
            <a:off x="7930139" y="222545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Flèche vers le bas 51"/>
          <p:cNvSpPr/>
          <p:nvPr/>
        </p:nvSpPr>
        <p:spPr>
          <a:xfrm>
            <a:off x="2322047" y="483920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Flèche vers le bas 52"/>
          <p:cNvSpPr/>
          <p:nvPr/>
        </p:nvSpPr>
        <p:spPr>
          <a:xfrm>
            <a:off x="10043210" y="387886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Flèche vers le bas 53"/>
          <p:cNvSpPr/>
          <p:nvPr/>
        </p:nvSpPr>
        <p:spPr>
          <a:xfrm>
            <a:off x="4950952" y="483920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Flèche vers le bas 54"/>
          <p:cNvSpPr/>
          <p:nvPr/>
        </p:nvSpPr>
        <p:spPr>
          <a:xfrm>
            <a:off x="6419939" y="484297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Flèche vers le bas 55"/>
          <p:cNvSpPr/>
          <p:nvPr/>
        </p:nvSpPr>
        <p:spPr>
          <a:xfrm>
            <a:off x="7959071" y="483920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Flèche vers le bas 56"/>
          <p:cNvSpPr/>
          <p:nvPr/>
        </p:nvSpPr>
        <p:spPr>
          <a:xfrm>
            <a:off x="10077626" y="483641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Flèche vers le bas 57"/>
          <p:cNvSpPr/>
          <p:nvPr/>
        </p:nvSpPr>
        <p:spPr>
          <a:xfrm>
            <a:off x="2313416" y="3870100"/>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Flèche vers le bas 58"/>
          <p:cNvSpPr/>
          <p:nvPr/>
        </p:nvSpPr>
        <p:spPr>
          <a:xfrm>
            <a:off x="2313416" y="432717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Flèche vers le bas 59"/>
          <p:cNvSpPr/>
          <p:nvPr/>
        </p:nvSpPr>
        <p:spPr>
          <a:xfrm>
            <a:off x="10074159" y="432717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ZoneTexte 60"/>
          <p:cNvSpPr txBox="1"/>
          <p:nvPr/>
        </p:nvSpPr>
        <p:spPr>
          <a:xfrm>
            <a:off x="0" y="270447"/>
            <a:ext cx="2327881" cy="338554"/>
          </a:xfrm>
          <a:prstGeom prst="rect">
            <a:avLst/>
          </a:prstGeom>
          <a:noFill/>
          <a:ln w="28575">
            <a:noFill/>
          </a:ln>
        </p:spPr>
        <p:txBody>
          <a:bodyPr wrap="none" rtlCol="0">
            <a:spAutoFit/>
          </a:bodyPr>
          <a:lstStyle/>
          <a:p>
            <a:r>
              <a:rPr lang="fr-FR" sz="1600" b="1" i="1" dirty="0">
                <a:solidFill>
                  <a:schemeClr val="accent1"/>
                </a:solidFill>
              </a:rPr>
              <a:t>Classification par RISQUE</a:t>
            </a:r>
          </a:p>
        </p:txBody>
      </p:sp>
    </p:spTree>
    <p:extLst>
      <p:ext uri="{BB962C8B-B14F-4D97-AF65-F5344CB8AC3E}">
        <p14:creationId xmlns:p14="http://schemas.microsoft.com/office/powerpoint/2010/main" xmlns="" val="36304858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40677" y="300752"/>
            <a:ext cx="10947400" cy="870321"/>
          </a:xfrm>
        </p:spPr>
        <p:txBody>
          <a:bodyPr rtlCol="0">
            <a:normAutofit fontScale="90000"/>
          </a:bodyPr>
          <a:lstStyle/>
          <a:p>
            <a:pPr fontAlgn="auto">
              <a:spcAft>
                <a:spcPts val="0"/>
              </a:spcAft>
              <a:defRPr/>
            </a:pPr>
            <a:r>
              <a:rPr lang="fr-FR" sz="4900" b="1" dirty="0">
                <a:solidFill>
                  <a:srgbClr val="0064AB"/>
                </a:solidFill>
                <a:latin typeface="+mn-lt"/>
              </a:rPr>
              <a:t>DASRI</a:t>
            </a:r>
            <a:br>
              <a:rPr lang="fr-FR" sz="4900" b="1" dirty="0">
                <a:solidFill>
                  <a:srgbClr val="0064AB"/>
                </a:solidFill>
                <a:latin typeface="+mn-lt"/>
              </a:rPr>
            </a:br>
            <a:r>
              <a:rPr lang="fr-FR" sz="4900" b="1" dirty="0">
                <a:solidFill>
                  <a:srgbClr val="0064AB"/>
                </a:solidFill>
                <a:latin typeface="+mn-lt"/>
              </a:rPr>
              <a:t/>
            </a:r>
            <a:br>
              <a:rPr lang="fr-FR" sz="4900" b="1" dirty="0">
                <a:solidFill>
                  <a:srgbClr val="0064AB"/>
                </a:solidFill>
                <a:latin typeface="+mn-lt"/>
              </a:rPr>
            </a:br>
            <a:r>
              <a:rPr kumimoji="1" lang="fr-FR" sz="1300" i="1" dirty="0">
                <a:solidFill>
                  <a:srgbClr val="0064AB"/>
                </a:solidFill>
                <a:latin typeface="+mn-lt"/>
              </a:rPr>
              <a:t>(décret n° 97-1048 du 6 </a:t>
            </a:r>
            <a:r>
              <a:rPr kumimoji="1" lang="fr-FR" sz="1300" i="1" dirty="0" err="1">
                <a:solidFill>
                  <a:srgbClr val="0064AB"/>
                </a:solidFill>
                <a:latin typeface="+mn-lt"/>
              </a:rPr>
              <a:t>nov</a:t>
            </a:r>
            <a:r>
              <a:rPr kumimoji="1" lang="fr-FR" sz="1300" i="1" dirty="0">
                <a:solidFill>
                  <a:srgbClr val="0064AB"/>
                </a:solidFill>
                <a:latin typeface="+mn-lt"/>
              </a:rPr>
              <a:t> 1997  / Article R1335-1 du CSP , Modifié par Décret n°2016-1590 du 24 novembre 2016 - art. 1 cité par Arrêté du 7 septembre 1999 - art. 1)</a:t>
            </a:r>
            <a:br>
              <a:rPr kumimoji="1" lang="fr-FR" sz="1300" i="1" dirty="0">
                <a:solidFill>
                  <a:srgbClr val="0064AB"/>
                </a:solidFill>
                <a:latin typeface="+mn-lt"/>
              </a:rPr>
            </a:br>
            <a:endParaRPr kumimoji="1" lang="fr-FR" sz="1300" i="1" dirty="0">
              <a:solidFill>
                <a:srgbClr val="0064AB"/>
              </a:solidFill>
              <a:latin typeface="+mn-lt"/>
            </a:endParaRPr>
          </a:p>
        </p:txBody>
      </p:sp>
      <p:sp>
        <p:nvSpPr>
          <p:cNvPr id="17411" name="Rectangle 3"/>
          <p:cNvSpPr>
            <a:spLocks noGrp="1" noChangeArrowheads="1"/>
          </p:cNvSpPr>
          <p:nvPr>
            <p:ph type="body" idx="1"/>
          </p:nvPr>
        </p:nvSpPr>
        <p:spPr>
          <a:xfrm>
            <a:off x="0" y="1596189"/>
            <a:ext cx="11809046" cy="5063791"/>
          </a:xfrm>
        </p:spPr>
        <p:txBody>
          <a:bodyPr rtlCol="0">
            <a:normAutofit/>
          </a:bodyPr>
          <a:lstStyle/>
          <a:p>
            <a:pPr algn="just" fontAlgn="auto">
              <a:lnSpc>
                <a:spcPct val="80000"/>
              </a:lnSpc>
              <a:spcBef>
                <a:spcPct val="50000"/>
              </a:spcBef>
              <a:spcAft>
                <a:spcPts val="0"/>
              </a:spcAft>
              <a:buFont typeface="Arial" panose="020B0604020202020204" pitchFamily="34" charset="0"/>
              <a:buNone/>
              <a:defRPr/>
            </a:pPr>
            <a:r>
              <a:rPr lang="fr-FR" sz="1800" dirty="0">
                <a:solidFill>
                  <a:srgbClr val="0070C0"/>
                </a:solidFill>
              </a:rPr>
              <a:t>	</a:t>
            </a:r>
            <a:r>
              <a:rPr lang="fr-FR" sz="2200" b="1" dirty="0">
                <a:solidFill>
                  <a:srgbClr val="F7A800"/>
                </a:solidFill>
              </a:rPr>
              <a:t>Les Déchets d‘Activités de Soins </a:t>
            </a:r>
            <a:r>
              <a:rPr lang="fr-FR" sz="2200" dirty="0">
                <a:solidFill>
                  <a:srgbClr val="0064AB"/>
                </a:solidFill>
              </a:rPr>
              <a:t>sont les déchets issus des</a:t>
            </a:r>
            <a:r>
              <a:rPr lang="fr-FR" sz="2200" dirty="0">
                <a:solidFill>
                  <a:srgbClr val="F7A800"/>
                </a:solidFill>
              </a:rPr>
              <a:t> </a:t>
            </a:r>
            <a:r>
              <a:rPr lang="fr-FR" sz="2200" b="1" dirty="0">
                <a:solidFill>
                  <a:srgbClr val="F7A800"/>
                </a:solidFill>
              </a:rPr>
              <a:t>activités</a:t>
            </a:r>
            <a:r>
              <a:rPr lang="fr-FR" sz="2200" dirty="0">
                <a:solidFill>
                  <a:srgbClr val="F7A800"/>
                </a:solidFill>
              </a:rPr>
              <a:t> </a:t>
            </a:r>
            <a:r>
              <a:rPr lang="fr-FR" sz="2200" dirty="0">
                <a:solidFill>
                  <a:srgbClr val="0064AB"/>
                </a:solidFill>
              </a:rPr>
              <a:t>de </a:t>
            </a:r>
            <a:r>
              <a:rPr lang="fr-FR" sz="2200" b="1" dirty="0">
                <a:solidFill>
                  <a:srgbClr val="F7A800"/>
                </a:solidFill>
              </a:rPr>
              <a:t>diagnostic, de suivi et de traitement préventif, curatif ou palliatif,</a:t>
            </a:r>
            <a:r>
              <a:rPr lang="fr-FR" sz="2200" b="1" dirty="0">
                <a:solidFill>
                  <a:srgbClr val="0064AB"/>
                </a:solidFill>
              </a:rPr>
              <a:t> </a:t>
            </a:r>
            <a:r>
              <a:rPr lang="fr-FR" sz="2200" dirty="0">
                <a:solidFill>
                  <a:srgbClr val="0070C0"/>
                </a:solidFill>
              </a:rPr>
              <a:t>dans les domaines de la médecine humaine et vétérinaire.</a:t>
            </a:r>
          </a:p>
          <a:p>
            <a:pPr algn="just" fontAlgn="auto">
              <a:lnSpc>
                <a:spcPct val="80000"/>
              </a:lnSpc>
              <a:spcBef>
                <a:spcPct val="50000"/>
              </a:spcBef>
              <a:spcAft>
                <a:spcPts val="0"/>
              </a:spcAft>
              <a:buFont typeface="Arial" panose="020B0604020202020204" pitchFamily="34" charset="0"/>
              <a:buNone/>
              <a:defRPr/>
            </a:pPr>
            <a:r>
              <a:rPr lang="fr-FR" sz="1800" dirty="0"/>
              <a:t/>
            </a:r>
            <a:br>
              <a:rPr lang="fr-FR" sz="1800" dirty="0"/>
            </a:br>
            <a:r>
              <a:rPr lang="fr-FR" sz="1800" dirty="0">
                <a:solidFill>
                  <a:srgbClr val="0064AB"/>
                </a:solidFill>
              </a:rPr>
              <a:t>Parmi ces déchets, sont soumis aux dispositions de la présente section ceux qui :</a:t>
            </a:r>
          </a:p>
          <a:p>
            <a:pPr algn="just" fontAlgn="auto">
              <a:lnSpc>
                <a:spcPct val="80000"/>
              </a:lnSpc>
              <a:spcBef>
                <a:spcPct val="50000"/>
              </a:spcBef>
              <a:spcAft>
                <a:spcPts val="0"/>
              </a:spcAft>
              <a:buFont typeface="Arial" panose="020B0604020202020204" pitchFamily="34" charset="0"/>
              <a:buNone/>
              <a:defRPr/>
            </a:pPr>
            <a:r>
              <a:rPr lang="fr-FR" sz="1800" b="1" dirty="0">
                <a:solidFill>
                  <a:srgbClr val="0064AB"/>
                </a:solidFill>
              </a:rPr>
              <a:t/>
            </a:r>
            <a:br>
              <a:rPr lang="fr-FR" sz="1800" b="1" dirty="0">
                <a:solidFill>
                  <a:srgbClr val="0064AB"/>
                </a:solidFill>
              </a:rPr>
            </a:br>
            <a:r>
              <a:rPr lang="fr-FR" sz="1800" b="1" dirty="0">
                <a:solidFill>
                  <a:srgbClr val="0064AB"/>
                </a:solidFill>
              </a:rPr>
              <a:t>1 - Soit </a:t>
            </a:r>
            <a:r>
              <a:rPr lang="fr-FR" sz="1800" dirty="0">
                <a:solidFill>
                  <a:srgbClr val="0064AB"/>
                </a:solidFill>
              </a:rPr>
              <a:t>présentent </a:t>
            </a:r>
            <a:r>
              <a:rPr lang="fr-FR" sz="1800" b="1" dirty="0">
                <a:solidFill>
                  <a:srgbClr val="F7A800"/>
                </a:solidFill>
              </a:rPr>
              <a:t>un risque infectieux</a:t>
            </a:r>
            <a:r>
              <a:rPr lang="fr-FR" sz="1800" dirty="0">
                <a:solidFill>
                  <a:srgbClr val="0064AB"/>
                </a:solidFill>
              </a:rPr>
              <a:t>, du fait qu'ils </a:t>
            </a:r>
            <a:r>
              <a:rPr lang="fr-FR" sz="1800" b="1" dirty="0">
                <a:solidFill>
                  <a:srgbClr val="F7A800"/>
                </a:solidFill>
              </a:rPr>
              <a:t>contiennent des micro-organismes viables ou leurs toxines, dont on sait ou dont on a de bonnes raisons de croire qu'en raison de leur nature, de leur quantité ou de leur métabolisme,</a:t>
            </a:r>
            <a:r>
              <a:rPr lang="fr-FR" sz="1800" b="1" dirty="0">
                <a:solidFill>
                  <a:srgbClr val="0064AB"/>
                </a:solidFill>
              </a:rPr>
              <a:t> </a:t>
            </a:r>
            <a:r>
              <a:rPr lang="fr-FR" sz="1800" b="1" dirty="0">
                <a:solidFill>
                  <a:srgbClr val="F7A800"/>
                </a:solidFill>
              </a:rPr>
              <a:t>ils causent la maladie chez l'homme ou chez d'autres organismes vivants</a:t>
            </a:r>
            <a:endParaRPr lang="fr-FR" altLang="fr-FR" sz="1800" b="1" dirty="0">
              <a:solidFill>
                <a:srgbClr val="F7A800"/>
              </a:solidFill>
            </a:endParaRPr>
          </a:p>
          <a:p>
            <a:pPr algn="just" fontAlgn="auto">
              <a:lnSpc>
                <a:spcPct val="80000"/>
              </a:lnSpc>
              <a:spcBef>
                <a:spcPct val="50000"/>
              </a:spcBef>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2 - </a:t>
            </a:r>
            <a:r>
              <a:rPr lang="fr-FR" altLang="fr-FR" sz="1800" b="1" dirty="0">
                <a:solidFill>
                  <a:srgbClr val="F7A800"/>
                </a:solidFill>
                <a:cs typeface="Times New Roman" panose="02020603050405020304" pitchFamily="18" charset="0"/>
              </a:rPr>
              <a:t>Soit</a:t>
            </a:r>
            <a:r>
              <a:rPr lang="fr-FR" altLang="fr-FR" sz="1800" dirty="0">
                <a:solidFill>
                  <a:srgbClr val="F7A800"/>
                </a:solidFill>
                <a:cs typeface="Times New Roman" panose="02020603050405020304" pitchFamily="18" charset="0"/>
              </a:rPr>
              <a:t>, </a:t>
            </a:r>
            <a:r>
              <a:rPr lang="fr-FR" altLang="fr-FR" sz="1800" b="1" dirty="0">
                <a:solidFill>
                  <a:srgbClr val="F7A800"/>
                </a:solidFill>
                <a:cs typeface="Times New Roman" panose="02020603050405020304" pitchFamily="18" charset="0"/>
              </a:rPr>
              <a:t>même en l’absence de risque </a:t>
            </a:r>
            <a:r>
              <a:rPr lang="fr-FR" altLang="fr-FR" sz="1800" dirty="0">
                <a:solidFill>
                  <a:srgbClr val="0064AB"/>
                </a:solidFill>
                <a:cs typeface="Times New Roman" panose="02020603050405020304" pitchFamily="18" charset="0"/>
              </a:rPr>
              <a:t>relèvent de l'une des catégories suivantes :</a:t>
            </a:r>
          </a:p>
          <a:p>
            <a:pPr algn="just" fontAlgn="auto">
              <a:lnSpc>
                <a:spcPct val="80000"/>
              </a:lnSpc>
              <a:spcBef>
                <a:spcPct val="50000"/>
              </a:spcBef>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Matériels et matériaux</a:t>
            </a:r>
            <a:r>
              <a:rPr lang="fr-FR" altLang="fr-FR" sz="1800" dirty="0">
                <a:solidFill>
                  <a:srgbClr val="F7A800"/>
                </a:solidFill>
                <a:cs typeface="Times New Roman" panose="02020603050405020304" pitchFamily="18" charset="0"/>
              </a:rPr>
              <a:t> </a:t>
            </a:r>
            <a:r>
              <a:rPr lang="fr-FR" altLang="fr-FR" sz="1800" b="1" dirty="0">
                <a:solidFill>
                  <a:srgbClr val="F7A800"/>
                </a:solidFill>
                <a:cs typeface="Times New Roman" panose="02020603050405020304" pitchFamily="18" charset="0"/>
              </a:rPr>
              <a:t>piquants ou coupants, </a:t>
            </a:r>
            <a:r>
              <a:rPr lang="fr-FR" altLang="fr-FR" sz="1800" dirty="0">
                <a:solidFill>
                  <a:srgbClr val="0064AB"/>
                </a:solidFill>
                <a:cs typeface="Times New Roman" panose="02020603050405020304" pitchFamily="18" charset="0"/>
              </a:rPr>
              <a:t>qu'ils aient été ou non en contact avec un produit biologique </a:t>
            </a:r>
          </a:p>
          <a:p>
            <a:pPr algn="just" fontAlgn="auto">
              <a:lnSpc>
                <a:spcPct val="80000"/>
              </a:lnSpc>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Produits sanguins</a:t>
            </a:r>
            <a:r>
              <a:rPr lang="fr-FR" altLang="fr-FR" sz="1800" dirty="0">
                <a:solidFill>
                  <a:srgbClr val="F7A800"/>
                </a:solidFill>
                <a:cs typeface="Times New Roman" panose="02020603050405020304" pitchFamily="18" charset="0"/>
              </a:rPr>
              <a:t> </a:t>
            </a:r>
            <a:r>
              <a:rPr lang="fr-FR" altLang="fr-FR" sz="1800" dirty="0">
                <a:solidFill>
                  <a:srgbClr val="0064AB"/>
                </a:solidFill>
                <a:cs typeface="Times New Roman" panose="02020603050405020304" pitchFamily="18" charset="0"/>
              </a:rPr>
              <a:t>à usage thérapeutique incomplètement utilisés ou arrivés à péremption</a:t>
            </a:r>
          </a:p>
          <a:p>
            <a:pPr algn="just" fontAlgn="auto">
              <a:lnSpc>
                <a:spcPct val="80000"/>
              </a:lnSpc>
              <a:spcAft>
                <a:spcPts val="0"/>
              </a:spcAft>
              <a:buFont typeface="Arial" panose="020B0604020202020204" pitchFamily="34" charset="0"/>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Déchets anatomiques humains</a:t>
            </a:r>
            <a:r>
              <a:rPr lang="fr-FR" altLang="fr-FR" sz="1800" dirty="0">
                <a:solidFill>
                  <a:srgbClr val="0064AB"/>
                </a:solidFill>
                <a:cs typeface="Times New Roman" panose="02020603050405020304" pitchFamily="18" charset="0"/>
              </a:rPr>
              <a:t>, correspondant à des fragments humains non aisément identifiables</a:t>
            </a:r>
          </a:p>
          <a:p>
            <a:pPr algn="just" fontAlgn="auto">
              <a:lnSpc>
                <a:spcPct val="80000"/>
              </a:lnSpc>
              <a:spcAft>
                <a:spcPts val="0"/>
              </a:spcAft>
              <a:buFontTx/>
              <a:buChar char="-"/>
              <a:defRPr/>
            </a:pPr>
            <a:endParaRPr lang="fr-FR" altLang="fr-FR" sz="1800" dirty="0">
              <a:solidFill>
                <a:srgbClr val="0064AB"/>
              </a:solidFill>
              <a:cs typeface="Times New Roman" panose="02020603050405020304" pitchFamily="18" charset="0"/>
            </a:endParaRPr>
          </a:p>
          <a:p>
            <a:pPr marL="0" indent="0" algn="just" fontAlgn="auto">
              <a:lnSpc>
                <a:spcPct val="80000"/>
              </a:lnSpc>
              <a:spcAft>
                <a:spcPts val="0"/>
              </a:spcAft>
              <a:buFont typeface="Arial" panose="020B0604020202020204" pitchFamily="34" charset="0"/>
              <a:buNone/>
              <a:defRPr/>
            </a:pPr>
            <a:r>
              <a:rPr lang="fr-FR" sz="1700" b="1" dirty="0">
                <a:solidFill>
                  <a:srgbClr val="0064AB"/>
                </a:solidFill>
              </a:rPr>
              <a:t>Sont assimilés </a:t>
            </a:r>
            <a:r>
              <a:rPr lang="fr-FR" sz="1700" dirty="0">
                <a:solidFill>
                  <a:srgbClr val="0064AB"/>
                </a:solidFill>
              </a:rPr>
              <a:t>aux déchets d'activités de soins, pour l'application des dispositions de la présente section, </a:t>
            </a:r>
            <a:r>
              <a:rPr lang="fr-FR" sz="1700" b="1" dirty="0">
                <a:solidFill>
                  <a:srgbClr val="0064AB"/>
                </a:solidFill>
              </a:rPr>
              <a:t>les déchets issus des activités d'enseignement, de recherche et de production industrielle dans les domaines de la médecine humaine et vétérinaire, ainsi que ceux issus des activités de thanatopraxie, lorsqu'ils présentent les caractéristiques mentionnées aux 1o ou 2o ci-dessus.</a:t>
            </a:r>
          </a:p>
          <a:p>
            <a:pPr algn="just" fontAlgn="auto">
              <a:lnSpc>
                <a:spcPct val="80000"/>
              </a:lnSpc>
              <a:spcAft>
                <a:spcPts val="0"/>
              </a:spcAft>
              <a:buFontTx/>
              <a:buChar char="-"/>
              <a:defRPr/>
            </a:pPr>
            <a:endParaRPr lang="fr-FR" altLang="fr-FR" sz="1800" dirty="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p>
          <a:p>
            <a:pPr algn="just" fontAlgn="auto">
              <a:lnSpc>
                <a:spcPct val="80000"/>
              </a:lnSpc>
              <a:spcAft>
                <a:spcPts val="0"/>
              </a:spcAft>
              <a:buFont typeface="Wingdings" panose="05000000000000000000" pitchFamily="2" charset="2"/>
              <a:buNone/>
              <a:defRPr/>
            </a:pPr>
            <a:endParaRPr lang="fr-FR" altLang="fr-FR" sz="1800" dirty="0"/>
          </a:p>
        </p:txBody>
      </p:sp>
      <p:sp>
        <p:nvSpPr>
          <p:cNvPr id="4" name="ZoneTexte 3"/>
          <p:cNvSpPr txBox="1"/>
          <p:nvPr/>
        </p:nvSpPr>
        <p:spPr>
          <a:xfrm>
            <a:off x="140677" y="399918"/>
            <a:ext cx="4107791" cy="338554"/>
          </a:xfrm>
          <a:prstGeom prst="rect">
            <a:avLst/>
          </a:prstGeom>
          <a:noFill/>
          <a:ln w="28575">
            <a:noFill/>
          </a:ln>
        </p:spPr>
        <p:txBody>
          <a:bodyPr wrap="none" rtlCol="0">
            <a:spAutoFit/>
          </a:bodyPr>
          <a:lstStyle/>
          <a:p>
            <a:r>
              <a:rPr lang="fr-FR" sz="1600" b="1" i="1" dirty="0">
                <a:solidFill>
                  <a:schemeClr val="accent1"/>
                </a:solidFill>
              </a:rPr>
              <a:t>Déchets d’Activité de soins à risques infectieux</a:t>
            </a:r>
          </a:p>
        </p:txBody>
      </p:sp>
    </p:spTree>
    <p:extLst>
      <p:ext uri="{BB962C8B-B14F-4D97-AF65-F5344CB8AC3E}">
        <p14:creationId xmlns:p14="http://schemas.microsoft.com/office/powerpoint/2010/main" xmlns="" val="270324543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4642" y="92425"/>
            <a:ext cx="10515600" cy="548655"/>
          </a:xfrm>
        </p:spPr>
        <p:txBody>
          <a:bodyPr rtlCol="0">
            <a:normAutofit fontScale="90000"/>
          </a:bodyPr>
          <a:lstStyle/>
          <a:p>
            <a:pPr fontAlgn="auto">
              <a:spcAft>
                <a:spcPts val="0"/>
              </a:spcAft>
              <a:defRPr/>
            </a:pPr>
            <a:r>
              <a:rPr lang="fr-FR" b="1" dirty="0">
                <a:solidFill>
                  <a:srgbClr val="0064AB"/>
                </a:solidFill>
                <a:latin typeface="+mn-lt"/>
              </a:rPr>
              <a:t>DAE</a:t>
            </a:r>
          </a:p>
        </p:txBody>
      </p:sp>
      <p:sp>
        <p:nvSpPr>
          <p:cNvPr id="23555" name="Espace réservé du contenu 2"/>
          <p:cNvSpPr>
            <a:spLocks noGrp="1"/>
          </p:cNvSpPr>
          <p:nvPr>
            <p:ph idx="1"/>
          </p:nvPr>
        </p:nvSpPr>
        <p:spPr>
          <a:xfrm>
            <a:off x="685800" y="1325562"/>
            <a:ext cx="10515600" cy="4987005"/>
          </a:xfrm>
        </p:spPr>
        <p:txBody>
          <a:bodyPr/>
          <a:lstStyle/>
          <a:p>
            <a:pPr algn="just">
              <a:buFont typeface="Arial" panose="020B0604020202020204" pitchFamily="34" charset="0"/>
              <a:buNone/>
            </a:pPr>
            <a:r>
              <a:rPr lang="fr-FR" altLang="fr-FR" sz="2000" dirty="0">
                <a:solidFill>
                  <a:srgbClr val="0064AB"/>
                </a:solidFill>
              </a:rPr>
              <a:t>« Ensemble des déchets </a:t>
            </a:r>
            <a:r>
              <a:rPr lang="fr-FR" altLang="fr-FR" sz="2000" b="1" dirty="0">
                <a:solidFill>
                  <a:srgbClr val="0064AB"/>
                </a:solidFill>
              </a:rPr>
              <a:t>non inertes</a:t>
            </a:r>
            <a:r>
              <a:rPr lang="fr-FR" altLang="fr-FR" sz="2000" dirty="0">
                <a:solidFill>
                  <a:srgbClr val="0064AB"/>
                </a:solidFill>
              </a:rPr>
              <a:t> et </a:t>
            </a:r>
            <a:r>
              <a:rPr lang="fr-FR" altLang="fr-FR" sz="2000" b="1" dirty="0">
                <a:solidFill>
                  <a:srgbClr val="0064AB"/>
                </a:solidFill>
              </a:rPr>
              <a:t>non dangereux</a:t>
            </a:r>
            <a:r>
              <a:rPr lang="fr-FR" altLang="fr-FR" sz="2000" dirty="0">
                <a:solidFill>
                  <a:srgbClr val="0064AB"/>
                </a:solidFill>
              </a:rPr>
              <a:t> générés par les entreprises, industriels, commerçants, artisans et prestataires de services ; ferrailles, métaux non ferreux, papiers-cartons, verre, textiles, bois, plastiques, etc. »</a:t>
            </a:r>
          </a:p>
          <a:p>
            <a:pPr lvl="1" algn="just">
              <a:buFont typeface="Arial" panose="020B0604020202020204" pitchFamily="34" charset="0"/>
              <a:buNone/>
            </a:pPr>
            <a:endParaRPr lang="fr-FR" altLang="fr-FR" sz="1800" dirty="0">
              <a:solidFill>
                <a:srgbClr val="0064AB"/>
              </a:solidFill>
            </a:endParaRPr>
          </a:p>
          <a:p>
            <a:pPr algn="ctr">
              <a:buFont typeface="Arial" panose="020B0604020202020204" pitchFamily="34" charset="0"/>
              <a:buNone/>
            </a:pPr>
            <a:r>
              <a:rPr lang="fr-FR" altLang="fr-FR" sz="3200" b="1" dirty="0">
                <a:solidFill>
                  <a:srgbClr val="F7A800"/>
                </a:solidFill>
              </a:rPr>
              <a:t>Les DAE sont une catégorie de DIB</a:t>
            </a:r>
          </a:p>
          <a:p>
            <a:pPr algn="just">
              <a:buFont typeface="Arial" panose="020B0604020202020204" pitchFamily="34" charset="0"/>
              <a:buNone/>
            </a:pPr>
            <a:endParaRPr lang="fr-FR" altLang="fr-FR" sz="2000" b="1" dirty="0">
              <a:solidFill>
                <a:srgbClr val="0064AB"/>
              </a:solidFill>
            </a:endParaRPr>
          </a:p>
          <a:p>
            <a:pPr algn="just">
              <a:buFont typeface="Arial" panose="020B0604020202020204" pitchFamily="34" charset="0"/>
              <a:buNone/>
            </a:pPr>
            <a:r>
              <a:rPr lang="fr-FR" altLang="fr-FR" sz="2000" b="1" dirty="0">
                <a:solidFill>
                  <a:srgbClr val="0064AB"/>
                </a:solidFill>
              </a:rPr>
              <a:t>DAE : DECHET D’ACTIVITES ECONOMIQUES</a:t>
            </a:r>
          </a:p>
          <a:p>
            <a:pPr algn="just">
              <a:buFont typeface="Arial" panose="020B0604020202020204" pitchFamily="34" charset="0"/>
              <a:buNone/>
            </a:pPr>
            <a:r>
              <a:rPr lang="fr-FR" altLang="fr-FR" sz="2000" b="1" dirty="0">
                <a:solidFill>
                  <a:srgbClr val="0064AB"/>
                </a:solidFill>
              </a:rPr>
              <a:t>DADM : DECHETS ASSIMILABLES AUX DECHETS  MENAGERS </a:t>
            </a:r>
          </a:p>
          <a:p>
            <a:pPr algn="just">
              <a:buFont typeface="Arial" panose="020B0604020202020204" pitchFamily="34" charset="0"/>
              <a:buNone/>
            </a:pPr>
            <a:r>
              <a:rPr lang="fr-FR" altLang="fr-FR" sz="2000" dirty="0">
                <a:solidFill>
                  <a:srgbClr val="0064AB"/>
                </a:solidFill>
              </a:rPr>
              <a:t>	</a:t>
            </a:r>
          </a:p>
          <a:p>
            <a:pPr lvl="2" algn="just"/>
            <a:r>
              <a:rPr lang="fr-FR" altLang="fr-FR" sz="1600" dirty="0">
                <a:solidFill>
                  <a:srgbClr val="0064AB"/>
                </a:solidFill>
              </a:rPr>
              <a:t>Linge à usage unique, plâtres </a:t>
            </a:r>
            <a:r>
              <a:rPr lang="fr-FR" altLang="fr-FR" sz="1600" b="1" dirty="0">
                <a:solidFill>
                  <a:srgbClr val="0064AB"/>
                </a:solidFill>
              </a:rPr>
              <a:t>non souillés…</a:t>
            </a:r>
          </a:p>
          <a:p>
            <a:pPr lvl="2" algn="just"/>
            <a:r>
              <a:rPr lang="fr-FR" altLang="fr-FR" sz="1600" dirty="0">
                <a:solidFill>
                  <a:srgbClr val="0064AB"/>
                </a:solidFill>
              </a:rPr>
              <a:t>Déchets d’emballages, essuie mains. ..</a:t>
            </a:r>
          </a:p>
          <a:p>
            <a:pPr lvl="2" algn="just"/>
            <a:r>
              <a:rPr lang="fr-FR" altLang="fr-FR" sz="1600" dirty="0">
                <a:solidFill>
                  <a:srgbClr val="0064AB"/>
                </a:solidFill>
              </a:rPr>
              <a:t>Déchets hôteliers, de ménage, de repas…</a:t>
            </a:r>
          </a:p>
          <a:p>
            <a:endParaRPr lang="fr-FR" altLang="fr-FR" dirty="0">
              <a:solidFill>
                <a:srgbClr val="0064AB"/>
              </a:solidFill>
            </a:endParaRPr>
          </a:p>
        </p:txBody>
      </p:sp>
      <p:sp>
        <p:nvSpPr>
          <p:cNvPr id="4" name="ZoneTexte 3"/>
          <p:cNvSpPr txBox="1"/>
          <p:nvPr/>
        </p:nvSpPr>
        <p:spPr>
          <a:xfrm>
            <a:off x="244642" y="567822"/>
            <a:ext cx="2937920" cy="338554"/>
          </a:xfrm>
          <a:prstGeom prst="rect">
            <a:avLst/>
          </a:prstGeom>
          <a:noFill/>
          <a:ln w="28575">
            <a:noFill/>
          </a:ln>
        </p:spPr>
        <p:txBody>
          <a:bodyPr wrap="none" rtlCol="0">
            <a:spAutoFit/>
          </a:bodyPr>
          <a:lstStyle/>
          <a:p>
            <a:r>
              <a:rPr lang="fr-FR" sz="1600" b="1" i="1" dirty="0">
                <a:solidFill>
                  <a:schemeClr val="accent1"/>
                </a:solidFill>
              </a:rPr>
              <a:t>Déchets d’activités économiques</a:t>
            </a:r>
          </a:p>
        </p:txBody>
      </p:sp>
    </p:spTree>
    <p:extLst>
      <p:ext uri="{BB962C8B-B14F-4D97-AF65-F5344CB8AC3E}">
        <p14:creationId xmlns:p14="http://schemas.microsoft.com/office/powerpoint/2010/main" xmlns="" val="41500945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431" y="0"/>
            <a:ext cx="10515600" cy="604420"/>
          </a:xfrm>
        </p:spPr>
        <p:txBody>
          <a:bodyPr rtlCol="0">
            <a:normAutofit fontScale="90000"/>
          </a:bodyPr>
          <a:lstStyle/>
          <a:p>
            <a:pPr fontAlgn="auto">
              <a:spcAft>
                <a:spcPts val="0"/>
              </a:spcAft>
              <a:defRPr/>
            </a:pPr>
            <a:r>
              <a:rPr lang="fr-FR" b="1" dirty="0">
                <a:solidFill>
                  <a:srgbClr val="0064AB"/>
                </a:solidFill>
                <a:latin typeface="+mn-lt"/>
              </a:rPr>
              <a:t>DRCT</a:t>
            </a:r>
          </a:p>
        </p:txBody>
      </p:sp>
      <p:sp>
        <p:nvSpPr>
          <p:cNvPr id="24580" name="Espace réservé du contenu 4"/>
          <p:cNvSpPr>
            <a:spLocks noGrp="1"/>
          </p:cNvSpPr>
          <p:nvPr>
            <p:ph sz="half" idx="2"/>
          </p:nvPr>
        </p:nvSpPr>
        <p:spPr>
          <a:xfrm>
            <a:off x="294524" y="1421229"/>
            <a:ext cx="5330825" cy="5131969"/>
          </a:xfrm>
        </p:spPr>
        <p:txBody>
          <a:bodyPr/>
          <a:lstStyle/>
          <a:p>
            <a:pPr>
              <a:buFont typeface="Arial" panose="020B0604020202020204" pitchFamily="34" charset="0"/>
              <a:buNone/>
            </a:pPr>
            <a:r>
              <a:rPr lang="fr-FR" altLang="fr-FR" dirty="0">
                <a:solidFill>
                  <a:srgbClr val="0064AB"/>
                </a:solidFill>
              </a:rPr>
              <a:t>Dangereux </a:t>
            </a:r>
          </a:p>
          <a:p>
            <a:pPr algn="ct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 l’Homme </a:t>
            </a:r>
          </a:p>
          <a:p>
            <a:pPr>
              <a:buFont typeface="Arial" panose="020B0604020202020204" pitchFamily="34" charset="0"/>
              <a:buNone/>
            </a:pPr>
            <a:r>
              <a:rPr lang="fr-FR" altLang="fr-FR" dirty="0">
                <a:solidFill>
                  <a:srgbClr val="0064AB"/>
                </a:solidFill>
              </a:rPr>
              <a:t> - l’Environnement</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Majoritairement produits par les laboratoires</a:t>
            </a:r>
          </a:p>
        </p:txBody>
      </p:sp>
      <p:pic>
        <p:nvPicPr>
          <p:cNvPr id="24581" name="Picture 3" descr="C:\Users\laurent\AppData\Local\Microsoft\Windows\Temporary Internet Files\Content.IE5\6IDNBMAL\danger-1294866_960_720[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92993" y="1596388"/>
            <a:ext cx="1114913" cy="982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2" name="ZoneTexte 2"/>
          <p:cNvSpPr txBox="1">
            <a:spLocks noChangeArrowheads="1"/>
          </p:cNvSpPr>
          <p:nvPr/>
        </p:nvSpPr>
        <p:spPr bwMode="auto">
          <a:xfrm>
            <a:off x="6420553" y="1421229"/>
            <a:ext cx="5041900" cy="3079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1400" b="1" dirty="0">
                <a:solidFill>
                  <a:srgbClr val="0064AB"/>
                </a:solidFill>
              </a:rPr>
              <a:t>Pictogrammes de danger des nouvelles règles européennes CLP</a:t>
            </a:r>
          </a:p>
        </p:txBody>
      </p:sp>
      <p:pic>
        <p:nvPicPr>
          <p:cNvPr id="3" name="Imag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10673" y="2217964"/>
            <a:ext cx="4061660" cy="4066949"/>
          </a:xfrm>
          <a:prstGeom prst="rect">
            <a:avLst/>
          </a:prstGeom>
        </p:spPr>
      </p:pic>
      <p:sp>
        <p:nvSpPr>
          <p:cNvPr id="10" name="ZoneTexte 9"/>
          <p:cNvSpPr txBox="1"/>
          <p:nvPr/>
        </p:nvSpPr>
        <p:spPr>
          <a:xfrm>
            <a:off x="259431" y="440250"/>
            <a:ext cx="3546484" cy="338554"/>
          </a:xfrm>
          <a:prstGeom prst="rect">
            <a:avLst/>
          </a:prstGeom>
          <a:noFill/>
          <a:ln w="28575">
            <a:noFill/>
          </a:ln>
        </p:spPr>
        <p:txBody>
          <a:bodyPr wrap="none" rtlCol="0">
            <a:spAutoFit/>
          </a:bodyPr>
          <a:lstStyle/>
          <a:p>
            <a:r>
              <a:rPr lang="fr-FR" sz="1600" b="1" i="1" dirty="0">
                <a:solidFill>
                  <a:schemeClr val="accent1"/>
                </a:solidFill>
              </a:rPr>
              <a:t>Déchets à risques chimiques et toxiques</a:t>
            </a:r>
          </a:p>
        </p:txBody>
      </p:sp>
    </p:spTree>
    <p:extLst>
      <p:ext uri="{BB962C8B-B14F-4D97-AF65-F5344CB8AC3E}">
        <p14:creationId xmlns:p14="http://schemas.microsoft.com/office/powerpoint/2010/main" xmlns="" val="22296161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pPr algn="ctr"/>
            <a:r>
              <a:rPr lang="fr-FR" altLang="fr-FR" b="1">
                <a:solidFill>
                  <a:srgbClr val="0070C0"/>
                </a:solidFill>
              </a:rPr>
              <a:t>PLAN </a:t>
            </a:r>
          </a:p>
        </p:txBody>
      </p:sp>
      <p:sp>
        <p:nvSpPr>
          <p:cNvPr id="3" name="Espace réservé du contenu 2"/>
          <p:cNvSpPr>
            <a:spLocks noGrp="1"/>
          </p:cNvSpPr>
          <p:nvPr>
            <p:ph idx="1"/>
          </p:nvPr>
        </p:nvSpPr>
        <p:spPr>
          <a:xfrm>
            <a:off x="1114425" y="1262063"/>
            <a:ext cx="9390063" cy="5124450"/>
          </a:xfrm>
        </p:spPr>
        <p:txBody>
          <a:bodyPr rtlCol="0">
            <a:normAutofit fontScale="85000" lnSpcReduction="20000"/>
          </a:bodyPr>
          <a:lstStyle/>
          <a:p>
            <a:pPr marL="0" indent="0" fontAlgn="auto">
              <a:spcAft>
                <a:spcPts val="0"/>
              </a:spcAft>
              <a:buFont typeface="Arial" panose="020B0604020202020204" pitchFamily="34" charset="0"/>
              <a:buNone/>
              <a:defRPr/>
            </a:pPr>
            <a:r>
              <a:rPr lang="fr-FR" sz="2000" dirty="0">
                <a:solidFill>
                  <a:srgbClr val="0070C0"/>
                </a:solidFill>
              </a:rPr>
              <a:t>1- Contexte, enjeux</a:t>
            </a:r>
          </a:p>
          <a:p>
            <a:pPr marL="0" indent="0" fontAlgn="auto">
              <a:spcAft>
                <a:spcPts val="0"/>
              </a:spcAft>
              <a:buFont typeface="Arial" panose="020B0604020202020204" pitchFamily="34" charset="0"/>
              <a:buNone/>
              <a:defRPr/>
            </a:pPr>
            <a:r>
              <a:rPr lang="fr-FR" sz="2000" dirty="0">
                <a:solidFill>
                  <a:srgbClr val="0070C0"/>
                </a:solidFill>
              </a:rPr>
              <a:t>2- Obligations réglementaires</a:t>
            </a:r>
          </a:p>
          <a:p>
            <a:pPr marL="0" indent="0" fontAlgn="auto">
              <a:spcAft>
                <a:spcPts val="0"/>
              </a:spcAft>
              <a:buFont typeface="Arial" panose="020B0604020202020204" pitchFamily="34" charset="0"/>
              <a:buNone/>
              <a:defRPr/>
            </a:pPr>
            <a:r>
              <a:rPr lang="fr-FR" sz="2000" dirty="0">
                <a:solidFill>
                  <a:srgbClr val="0070C0"/>
                </a:solidFill>
              </a:rPr>
              <a:t>3- Définition</a:t>
            </a:r>
          </a:p>
          <a:p>
            <a:pPr marL="0" indent="0" fontAlgn="auto">
              <a:spcAft>
                <a:spcPts val="0"/>
              </a:spcAft>
              <a:buFont typeface="Arial" panose="020B0604020202020204" pitchFamily="34" charset="0"/>
              <a:buNone/>
              <a:defRPr/>
            </a:pPr>
            <a:r>
              <a:rPr lang="fr-FR" sz="2000" dirty="0">
                <a:solidFill>
                  <a:srgbClr val="0070C0"/>
                </a:solidFill>
              </a:rPr>
              <a:t>4-  Les différents types de DAS (DASRI, DAOM, DRCT)</a:t>
            </a:r>
          </a:p>
          <a:p>
            <a:pPr marL="0" indent="0" fontAlgn="auto">
              <a:spcAft>
                <a:spcPts val="0"/>
              </a:spcAft>
              <a:buFont typeface="Arial" panose="020B0604020202020204" pitchFamily="34" charset="0"/>
              <a:buNone/>
              <a:defRPr/>
            </a:pPr>
            <a:r>
              <a:rPr lang="fr-FR" sz="2000" dirty="0">
                <a:solidFill>
                  <a:srgbClr val="0070C0"/>
                </a:solidFill>
              </a:rPr>
              <a:t>5- Le tri des déchets</a:t>
            </a:r>
          </a:p>
          <a:p>
            <a:pPr marL="0" indent="0" fontAlgn="auto">
              <a:spcAft>
                <a:spcPts val="0"/>
              </a:spcAft>
              <a:buFont typeface="Arial" panose="020B0604020202020204" pitchFamily="34" charset="0"/>
              <a:buNone/>
              <a:defRPr/>
            </a:pPr>
            <a:r>
              <a:rPr lang="fr-FR" sz="2000" dirty="0">
                <a:solidFill>
                  <a:srgbClr val="0070C0"/>
                </a:solidFill>
              </a:rPr>
              <a:t>6- Les autres déchets : pièces anatomiques, DMIA,  les médicaments, DRR, bio-déchets, DEEE…</a:t>
            </a:r>
          </a:p>
          <a:p>
            <a:pPr marL="0" indent="0" fontAlgn="auto">
              <a:spcAft>
                <a:spcPts val="0"/>
              </a:spcAft>
              <a:buFont typeface="Arial" panose="020B0604020202020204" pitchFamily="34" charset="0"/>
              <a:buNone/>
              <a:defRPr/>
            </a:pPr>
            <a:r>
              <a:rPr lang="fr-FR" sz="2000" dirty="0">
                <a:solidFill>
                  <a:srgbClr val="0070C0"/>
                </a:solidFill>
              </a:rPr>
              <a:t>7- Conditionnement des DASRI</a:t>
            </a:r>
          </a:p>
          <a:p>
            <a:pPr marL="0" indent="0" fontAlgn="auto">
              <a:spcAft>
                <a:spcPts val="0"/>
              </a:spcAft>
              <a:buFont typeface="Arial" panose="020B0604020202020204" pitchFamily="34" charset="0"/>
              <a:buNone/>
              <a:defRPr/>
            </a:pPr>
            <a:r>
              <a:rPr lang="fr-FR" sz="2000" dirty="0">
                <a:solidFill>
                  <a:srgbClr val="0070C0"/>
                </a:solidFill>
              </a:rPr>
              <a:t>8- Les Précautions d’hygiène en unité de soins</a:t>
            </a:r>
          </a:p>
          <a:p>
            <a:pPr marL="0" indent="0" fontAlgn="auto">
              <a:spcAft>
                <a:spcPts val="0"/>
              </a:spcAft>
              <a:buFont typeface="Arial" panose="020B0604020202020204" pitchFamily="34" charset="0"/>
              <a:buNone/>
              <a:defRPr/>
            </a:pPr>
            <a:r>
              <a:rPr lang="fr-FR" sz="2000" dirty="0">
                <a:solidFill>
                  <a:srgbClr val="0070C0"/>
                </a:solidFill>
              </a:rPr>
              <a:t>9- Répartition et proportion</a:t>
            </a:r>
          </a:p>
          <a:p>
            <a:pPr marL="0" indent="0" fontAlgn="auto">
              <a:spcAft>
                <a:spcPts val="0"/>
              </a:spcAft>
              <a:buFont typeface="Arial" panose="020B0604020202020204" pitchFamily="34" charset="0"/>
              <a:buNone/>
              <a:defRPr/>
            </a:pPr>
            <a:r>
              <a:rPr lang="fr-FR" sz="2000" dirty="0">
                <a:solidFill>
                  <a:srgbClr val="0070C0"/>
                </a:solidFill>
              </a:rPr>
              <a:t>10- De la collecte à l’élimination</a:t>
            </a:r>
          </a:p>
          <a:p>
            <a:pPr marL="0" indent="0" fontAlgn="auto">
              <a:spcAft>
                <a:spcPts val="0"/>
              </a:spcAft>
              <a:buFont typeface="Arial" panose="020B0604020202020204" pitchFamily="34" charset="0"/>
              <a:buNone/>
              <a:defRPr/>
            </a:pPr>
            <a:r>
              <a:rPr lang="fr-FR" sz="2000" dirty="0">
                <a:solidFill>
                  <a:srgbClr val="0070C0"/>
                </a:solidFill>
              </a:rPr>
              <a:t>11- Locaux d’entreposage</a:t>
            </a:r>
          </a:p>
          <a:p>
            <a:pPr marL="0" indent="0" fontAlgn="auto">
              <a:spcAft>
                <a:spcPts val="0"/>
              </a:spcAft>
              <a:buFont typeface="Arial" panose="020B0604020202020204" pitchFamily="34" charset="0"/>
              <a:buNone/>
              <a:defRPr/>
            </a:pPr>
            <a:r>
              <a:rPr lang="fr-FR" sz="2000" dirty="0">
                <a:solidFill>
                  <a:srgbClr val="0070C0"/>
                </a:solidFill>
              </a:rPr>
              <a:t>12- Transport</a:t>
            </a:r>
          </a:p>
          <a:p>
            <a:pPr marL="0" indent="0" fontAlgn="auto">
              <a:spcAft>
                <a:spcPts val="0"/>
              </a:spcAft>
              <a:buFont typeface="Arial" panose="020B0604020202020204" pitchFamily="34" charset="0"/>
              <a:buNone/>
              <a:defRPr/>
            </a:pPr>
            <a:r>
              <a:rPr lang="fr-FR" sz="2000" dirty="0">
                <a:solidFill>
                  <a:srgbClr val="0070C0"/>
                </a:solidFill>
              </a:rPr>
              <a:t>13- Traitement </a:t>
            </a:r>
          </a:p>
          <a:p>
            <a:pPr marL="0" indent="0" fontAlgn="auto">
              <a:spcAft>
                <a:spcPts val="0"/>
              </a:spcAft>
              <a:buFont typeface="Arial" panose="020B0604020202020204" pitchFamily="34" charset="0"/>
              <a:buNone/>
              <a:defRPr/>
            </a:pPr>
            <a:r>
              <a:rPr lang="fr-FR" sz="2000" dirty="0">
                <a:solidFill>
                  <a:srgbClr val="0070C0"/>
                </a:solidFill>
              </a:rPr>
              <a:t>14- Collecte sélective</a:t>
            </a:r>
          </a:p>
          <a:p>
            <a:pPr marL="0" indent="0" fontAlgn="auto">
              <a:spcAft>
                <a:spcPts val="0"/>
              </a:spcAft>
              <a:buFont typeface="Arial" panose="020B0604020202020204" pitchFamily="34" charset="0"/>
              <a:buNone/>
              <a:defRPr/>
            </a:pPr>
            <a:r>
              <a:rPr lang="fr-FR" sz="2000" dirty="0">
                <a:solidFill>
                  <a:srgbClr val="0070C0"/>
                </a:solidFill>
              </a:rPr>
              <a:t>15- Documents de référence</a:t>
            </a:r>
          </a:p>
          <a:p>
            <a:pPr marL="0" indent="0" fontAlgn="auto">
              <a:spcAft>
                <a:spcPts val="0"/>
              </a:spcAft>
              <a:buFont typeface="Arial" panose="020B0604020202020204" pitchFamily="34" charset="0"/>
              <a:buNone/>
              <a:defRPr/>
            </a:pPr>
            <a:r>
              <a:rPr lang="fr-FR" sz="2000" dirty="0">
                <a:solidFill>
                  <a:srgbClr val="0070C0"/>
                </a:solidFill>
              </a:rPr>
              <a:t>Conclusion</a:t>
            </a:r>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1100" dirty="0"/>
          </a:p>
        </p:txBody>
      </p:sp>
      <p:pic>
        <p:nvPicPr>
          <p:cNvPr id="512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505704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5 – Tri des déchets </a:t>
            </a:r>
          </a:p>
        </p:txBody>
      </p:sp>
    </p:spTree>
    <p:extLst>
      <p:ext uri="{BB962C8B-B14F-4D97-AF65-F5344CB8AC3E}">
        <p14:creationId xmlns:p14="http://schemas.microsoft.com/office/powerpoint/2010/main" xmlns="" val="23824002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6411" y="0"/>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26627" name="Espace réservé du contenu 2"/>
          <p:cNvSpPr>
            <a:spLocks noGrp="1"/>
          </p:cNvSpPr>
          <p:nvPr>
            <p:ph sz="half" idx="1"/>
          </p:nvPr>
        </p:nvSpPr>
        <p:spPr>
          <a:xfrm>
            <a:off x="779462" y="1496762"/>
            <a:ext cx="10628312" cy="4351338"/>
          </a:xfrm>
        </p:spPr>
        <p:txBody>
          <a:bodyPr/>
          <a:lstStyle/>
          <a:p>
            <a:pPr>
              <a:buFont typeface="Arial" panose="020B0604020202020204" pitchFamily="34" charset="0"/>
              <a:buNone/>
            </a:pPr>
            <a:r>
              <a:rPr lang="fr-FR" altLang="fr-FR" dirty="0">
                <a:solidFill>
                  <a:srgbClr val="0064AB"/>
                </a:solidFill>
              </a:rPr>
              <a:t>Le tri des déchets d’activités de soins à risques….</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Le tri doit se réaliser dès l’acte de soin ou d’un acte </a:t>
            </a:r>
            <a:r>
              <a:rPr lang="fr-FR" altLang="fr-FR" dirty="0" err="1">
                <a:solidFill>
                  <a:srgbClr val="0064AB"/>
                </a:solidFill>
              </a:rPr>
              <a:t>médico-technique</a:t>
            </a:r>
            <a:endParaRPr lang="fr-FR" altLang="fr-FR" dirty="0">
              <a:solidFill>
                <a:srgbClr val="0064AB"/>
              </a:solidFill>
            </a:endParaRPr>
          </a:p>
          <a:p>
            <a:pPr>
              <a:buFontTx/>
              <a:buChar char="-"/>
            </a:pPr>
            <a:r>
              <a:rPr lang="fr-FR" altLang="fr-FR" dirty="0">
                <a:solidFill>
                  <a:srgbClr val="0064AB"/>
                </a:solidFill>
              </a:rPr>
              <a:t>Simple</a:t>
            </a:r>
          </a:p>
          <a:p>
            <a:pPr>
              <a:buFontTx/>
              <a:buChar char="-"/>
            </a:pPr>
            <a:r>
              <a:rPr lang="fr-FR" altLang="fr-FR" dirty="0">
                <a:solidFill>
                  <a:srgbClr val="0064AB"/>
                </a:solidFill>
              </a:rPr>
              <a:t>Sécuritaire</a:t>
            </a:r>
          </a:p>
          <a:p>
            <a:pPr>
              <a:buFontTx/>
              <a:buChar char="-"/>
            </a:pPr>
            <a:r>
              <a:rPr lang="fr-FR" altLang="fr-FR" dirty="0">
                <a:solidFill>
                  <a:srgbClr val="0064AB"/>
                </a:solidFill>
              </a:rPr>
              <a:t>Cohérent</a:t>
            </a:r>
          </a:p>
          <a:p>
            <a:pPr>
              <a:buFontTx/>
              <a:buChar char="-"/>
            </a:pPr>
            <a:r>
              <a:rPr lang="fr-FR" altLang="fr-FR" dirty="0">
                <a:solidFill>
                  <a:srgbClr val="0064AB"/>
                </a:solidFill>
              </a:rPr>
              <a:t> Stable dans le temps</a:t>
            </a:r>
          </a:p>
          <a:p>
            <a:pPr>
              <a:buFontTx/>
              <a:buChar char="-"/>
            </a:pPr>
            <a:r>
              <a:rPr lang="fr-FR" altLang="fr-FR" dirty="0">
                <a:solidFill>
                  <a:srgbClr val="0064AB"/>
                </a:solidFill>
              </a:rPr>
              <a:t>Suivi &amp; évalué</a:t>
            </a:r>
          </a:p>
        </p:txBody>
      </p:sp>
      <p:sp>
        <p:nvSpPr>
          <p:cNvPr id="4" name="ZoneTexte 3"/>
          <p:cNvSpPr txBox="1"/>
          <p:nvPr/>
        </p:nvSpPr>
        <p:spPr>
          <a:xfrm>
            <a:off x="279967" y="413199"/>
            <a:ext cx="1263487" cy="338554"/>
          </a:xfrm>
          <a:prstGeom prst="rect">
            <a:avLst/>
          </a:prstGeom>
          <a:noFill/>
          <a:ln w="28575">
            <a:noFill/>
          </a:ln>
        </p:spPr>
        <p:txBody>
          <a:bodyPr wrap="none" rtlCol="0">
            <a:spAutoFit/>
          </a:bodyPr>
          <a:lstStyle/>
          <a:p>
            <a:r>
              <a:rPr lang="fr-FR" sz="1600" b="1" i="1" dirty="0">
                <a:solidFill>
                  <a:schemeClr val="accent1"/>
                </a:solidFill>
              </a:rPr>
              <a:t>Les principes</a:t>
            </a:r>
          </a:p>
        </p:txBody>
      </p:sp>
    </p:spTree>
    <p:extLst>
      <p:ext uri="{BB962C8B-B14F-4D97-AF65-F5344CB8AC3E}">
        <p14:creationId xmlns:p14="http://schemas.microsoft.com/office/powerpoint/2010/main" xmlns="" val="25594652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laurent\AppData\Local\Microsoft\Windows\Temporary Internet Files\Content.IE5\6IDNBMAL\question-1015308_960_72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97845" y="247848"/>
            <a:ext cx="1465564" cy="1466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2" name="Espace réservé du contenu 4"/>
          <p:cNvSpPr>
            <a:spLocks noGrp="1"/>
          </p:cNvSpPr>
          <p:nvPr>
            <p:ph sz="half" idx="2"/>
          </p:nvPr>
        </p:nvSpPr>
        <p:spPr>
          <a:xfrm>
            <a:off x="527050" y="6075997"/>
            <a:ext cx="11313258" cy="587982"/>
          </a:xfrm>
        </p:spPr>
        <p:txBody>
          <a:bodyPr/>
          <a:lstStyle/>
          <a:p>
            <a:pPr algn="ctr">
              <a:buFont typeface="Arial" panose="020B0604020202020204" pitchFamily="34" charset="0"/>
              <a:buNone/>
            </a:pPr>
            <a:r>
              <a:rPr lang="fr-FR" altLang="fr-FR" b="1" dirty="0">
                <a:solidFill>
                  <a:srgbClr val="F7A800"/>
                </a:solidFill>
              </a:rPr>
              <a:t>Beaucoup trop de déchets sont considérés comme DASRI </a:t>
            </a:r>
          </a:p>
        </p:txBody>
      </p:sp>
      <p:pic>
        <p:nvPicPr>
          <p:cNvPr id="27654" name="Picture 2"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78958" y="3362672"/>
            <a:ext cx="1735644" cy="2219855"/>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7" name="Espace réservé du contenu 7"/>
          <p:cNvPicPr>
            <a:picLocks noGrp="1" noChangeAspect="1"/>
          </p:cNvPicPr>
          <p:nvPr>
            <p:ph sz="half" idx="1"/>
          </p:nvPr>
        </p:nvPicPr>
        <p:blipFill>
          <a:blip r:embed="rId4" cstate="print">
            <a:extLst>
              <a:ext uri="{28A0092B-C50C-407E-A947-70E740481C1C}">
                <a14:useLocalDpi xmlns:a14="http://schemas.microsoft.com/office/drawing/2010/main" xmlns="" val="0"/>
              </a:ext>
            </a:extLst>
          </a:blip>
          <a:srcRect/>
          <a:stretch>
            <a:fillRect/>
          </a:stretch>
        </p:blipFill>
        <p:spPr>
          <a:xfrm>
            <a:off x="4422822" y="1377090"/>
            <a:ext cx="3236912" cy="2166938"/>
          </a:xfrm>
          <a:effectLst>
            <a:outerShdw blurRad="50800" dist="38100" dir="8100000" algn="tr" rotWithShape="0">
              <a:prstClr val="black">
                <a:alpha val="40000"/>
              </a:prstClr>
            </a:outerShdw>
          </a:effectLst>
        </p:spPr>
      </p:pic>
      <p:sp>
        <p:nvSpPr>
          <p:cNvPr id="11" name="Titre 1"/>
          <p:cNvSpPr>
            <a:spLocks noGrp="1"/>
          </p:cNvSpPr>
          <p:nvPr>
            <p:ph type="title"/>
          </p:nvPr>
        </p:nvSpPr>
        <p:spPr>
          <a:xfrm>
            <a:off x="140369" y="2819"/>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12" name="ZoneTexte 11"/>
          <p:cNvSpPr txBox="1"/>
          <p:nvPr/>
        </p:nvSpPr>
        <p:spPr>
          <a:xfrm>
            <a:off x="207778" y="441227"/>
            <a:ext cx="1263487" cy="338554"/>
          </a:xfrm>
          <a:prstGeom prst="rect">
            <a:avLst/>
          </a:prstGeom>
          <a:noFill/>
          <a:ln w="28575">
            <a:noFill/>
          </a:ln>
        </p:spPr>
        <p:txBody>
          <a:bodyPr wrap="none" rtlCol="0">
            <a:spAutoFit/>
          </a:bodyPr>
          <a:lstStyle/>
          <a:p>
            <a:r>
              <a:rPr lang="fr-FR" sz="1600" b="1" i="1" dirty="0">
                <a:solidFill>
                  <a:schemeClr val="accent1"/>
                </a:solidFill>
              </a:rPr>
              <a:t>Les principes</a:t>
            </a:r>
          </a:p>
        </p:txBody>
      </p:sp>
      <p:sp>
        <p:nvSpPr>
          <p:cNvPr id="4" name="ZoneTexte 3"/>
          <p:cNvSpPr txBox="1"/>
          <p:nvPr/>
        </p:nvSpPr>
        <p:spPr>
          <a:xfrm>
            <a:off x="4582811" y="881935"/>
            <a:ext cx="2293385" cy="707886"/>
          </a:xfrm>
          <a:prstGeom prst="rect">
            <a:avLst/>
          </a:prstGeom>
          <a:noFill/>
        </p:spPr>
        <p:txBody>
          <a:bodyPr wrap="none" rtlCol="0">
            <a:spAutoFit/>
          </a:bodyPr>
          <a:lstStyle/>
          <a:p>
            <a:r>
              <a:rPr lang="fr-FR" altLang="fr-FR" sz="2000" b="1" dirty="0">
                <a:solidFill>
                  <a:srgbClr val="0064AB"/>
                </a:solidFill>
              </a:rPr>
              <a:t>DASRI ou pas DASRI</a:t>
            </a:r>
          </a:p>
          <a:p>
            <a:endParaRPr lang="fr-FR" sz="2000" dirty="0"/>
          </a:p>
        </p:txBody>
      </p:sp>
      <p:sp>
        <p:nvSpPr>
          <p:cNvPr id="6" name="Flèche droite à entaille 5"/>
          <p:cNvSpPr/>
          <p:nvPr/>
        </p:nvSpPr>
        <p:spPr>
          <a:xfrm rot="8857067">
            <a:off x="2584961" y="3940827"/>
            <a:ext cx="2645889" cy="261938"/>
          </a:xfrm>
          <a:prstGeom prst="notchedRightArrow">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9" name="Flèche droite à entaille 8"/>
          <p:cNvSpPr/>
          <p:nvPr/>
        </p:nvSpPr>
        <p:spPr>
          <a:xfrm rot="1785751">
            <a:off x="6823267" y="3828477"/>
            <a:ext cx="2648828" cy="260350"/>
          </a:xfrm>
          <a:prstGeom prst="notchedRightArrow">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 name="Image 1">
            <a:extLst>
              <a:ext uri="{FF2B5EF4-FFF2-40B4-BE49-F238E27FC236}">
                <a16:creationId xmlns="" xmlns:a16="http://schemas.microsoft.com/office/drawing/2014/main" id="{CFC9AC7F-1E86-AD73-0608-D86B6AC92211}"/>
              </a:ext>
            </a:extLst>
          </p:cNvPr>
          <p:cNvPicPr>
            <a:picLocks noChangeAspect="1"/>
          </p:cNvPicPr>
          <p:nvPr/>
        </p:nvPicPr>
        <p:blipFill>
          <a:blip r:embed="rId5" cstate="print"/>
          <a:stretch>
            <a:fillRect/>
          </a:stretch>
        </p:blipFill>
        <p:spPr>
          <a:xfrm>
            <a:off x="9680658" y="3786021"/>
            <a:ext cx="1714500" cy="2209800"/>
          </a:xfrm>
          <a:prstGeom prst="rect">
            <a:avLst/>
          </a:prstGeom>
          <a:ln>
            <a:solidFill>
              <a:srgbClr val="0070C0"/>
            </a:solidFill>
          </a:ln>
        </p:spPr>
      </p:pic>
    </p:spTree>
    <p:extLst>
      <p:ext uri="{BB962C8B-B14F-4D97-AF65-F5344CB8AC3E}">
        <p14:creationId xmlns:p14="http://schemas.microsoft.com/office/powerpoint/2010/main" xmlns="" val="33779497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Oval 10"/>
          <p:cNvSpPr>
            <a:spLocks noChangeArrowheads="1"/>
          </p:cNvSpPr>
          <p:nvPr/>
        </p:nvSpPr>
        <p:spPr bwMode="auto">
          <a:xfrm>
            <a:off x="2422525" y="5661025"/>
            <a:ext cx="7423150" cy="790575"/>
          </a:xfrm>
          <a:prstGeom prst="ellipse">
            <a:avLst/>
          </a:prstGeom>
          <a:solidFill>
            <a:schemeClr val="bg1"/>
          </a:solidFill>
          <a:ln w="15875">
            <a:solidFill>
              <a:srgbClr val="0064AB"/>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a:solidFill>
                  <a:srgbClr val="0064AB"/>
                </a:solidFill>
              </a:rPr>
              <a:t>Sacs noirs remplacés par sacs transparents</a:t>
            </a:r>
          </a:p>
        </p:txBody>
      </p:sp>
      <p:sp>
        <p:nvSpPr>
          <p:cNvPr id="9" name="Titre 1"/>
          <p:cNvSpPr txBox="1">
            <a:spLocks/>
          </p:cNvSpPr>
          <p:nvPr/>
        </p:nvSpPr>
        <p:spPr>
          <a:xfrm>
            <a:off x="56147" y="98614"/>
            <a:ext cx="10515600" cy="486986"/>
          </a:xfrm>
          <a:prstGeom prst="rect">
            <a:avLst/>
          </a:prstGeom>
        </p:spPr>
        <p:txBody>
          <a:bodyPr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fr-FR" b="1" dirty="0">
                <a:solidFill>
                  <a:srgbClr val="0064AB"/>
                </a:solidFill>
                <a:latin typeface="+mn-lt"/>
              </a:rPr>
              <a:t>Tri des déchets</a:t>
            </a:r>
          </a:p>
        </p:txBody>
      </p:sp>
      <p:pic>
        <p:nvPicPr>
          <p:cNvPr id="28678" name="Imag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2464" y="1697038"/>
            <a:ext cx="2768600" cy="276860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9" name="Image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21563" y="1725613"/>
            <a:ext cx="4106862" cy="274955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ZoneTexte 7"/>
          <p:cNvSpPr txBox="1"/>
          <p:nvPr/>
        </p:nvSpPr>
        <p:spPr>
          <a:xfrm>
            <a:off x="143609" y="447100"/>
            <a:ext cx="1874231" cy="338554"/>
          </a:xfrm>
          <a:prstGeom prst="rect">
            <a:avLst/>
          </a:prstGeom>
          <a:noFill/>
          <a:ln w="28575">
            <a:noFill/>
          </a:ln>
        </p:spPr>
        <p:txBody>
          <a:bodyPr wrap="none" rtlCol="0">
            <a:spAutoFit/>
          </a:bodyPr>
          <a:lstStyle/>
          <a:p>
            <a:r>
              <a:rPr lang="fr-FR" sz="1600" b="1" i="1" dirty="0">
                <a:solidFill>
                  <a:schemeClr val="accent1"/>
                </a:solidFill>
              </a:rPr>
              <a:t>Les supports utilisés</a:t>
            </a:r>
          </a:p>
        </p:txBody>
      </p:sp>
      <p:sp>
        <p:nvSpPr>
          <p:cNvPr id="28674" name="Line 8"/>
          <p:cNvSpPr>
            <a:spLocks noChangeShapeType="1"/>
          </p:cNvSpPr>
          <p:nvPr/>
        </p:nvSpPr>
        <p:spPr bwMode="auto">
          <a:xfrm flipH="1" flipV="1">
            <a:off x="3192464" y="4539915"/>
            <a:ext cx="798511" cy="1206834"/>
          </a:xfrm>
          <a:prstGeom prst="line">
            <a:avLst/>
          </a:prstGeom>
          <a:noFill/>
          <a:ln w="9525">
            <a:solidFill>
              <a:srgbClr val="0064AB"/>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sp>
        <p:nvSpPr>
          <p:cNvPr id="28675" name="Line 9"/>
          <p:cNvSpPr>
            <a:spLocks noChangeShapeType="1"/>
          </p:cNvSpPr>
          <p:nvPr/>
        </p:nvSpPr>
        <p:spPr bwMode="auto">
          <a:xfrm flipV="1">
            <a:off x="9067800" y="4539915"/>
            <a:ext cx="132347" cy="1281448"/>
          </a:xfrm>
          <a:prstGeom prst="line">
            <a:avLst/>
          </a:prstGeom>
          <a:noFill/>
          <a:ln w="9525">
            <a:solidFill>
              <a:srgbClr val="0064AB"/>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pic>
        <p:nvPicPr>
          <p:cNvPr id="10" name="Picture 3" descr="tri1"/>
          <p:cNvPicPr>
            <a:picLocks noChangeArrowheads="1"/>
          </p:cNvPicPr>
          <p:nvPr/>
        </p:nvPicPr>
        <p:blipFill rotWithShape="1">
          <a:blip r:embed="rId4" cstate="print">
            <a:extLst>
              <a:ext uri="{28A0092B-C50C-407E-A947-70E740481C1C}">
                <a14:useLocalDpi xmlns:a14="http://schemas.microsoft.com/office/drawing/2010/main" xmlns="" val="0"/>
              </a:ext>
            </a:extLst>
          </a:blip>
          <a:srcRect l="17871" r="14590"/>
          <a:stretch/>
        </p:blipFill>
        <p:spPr bwMode="auto">
          <a:xfrm>
            <a:off x="433471" y="1716579"/>
            <a:ext cx="2687053" cy="27585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ZoneTexte 10"/>
          <p:cNvSpPr txBox="1"/>
          <p:nvPr/>
        </p:nvSpPr>
        <p:spPr>
          <a:xfrm>
            <a:off x="2663216" y="1420039"/>
            <a:ext cx="1058495" cy="276999"/>
          </a:xfrm>
          <a:prstGeom prst="rect">
            <a:avLst/>
          </a:prstGeom>
          <a:noFill/>
          <a:ln w="28575">
            <a:noFill/>
          </a:ln>
        </p:spPr>
        <p:txBody>
          <a:bodyPr wrap="none" rtlCol="0">
            <a:spAutoFit/>
          </a:bodyPr>
          <a:lstStyle/>
          <a:p>
            <a:r>
              <a:rPr lang="fr-FR" sz="1200" b="1" i="1" dirty="0">
                <a:solidFill>
                  <a:schemeClr val="accent1"/>
                </a:solidFill>
              </a:rPr>
              <a:t>indépendants</a:t>
            </a:r>
          </a:p>
        </p:txBody>
      </p:sp>
      <p:sp>
        <p:nvSpPr>
          <p:cNvPr id="12" name="ZoneTexte 11"/>
          <p:cNvSpPr txBox="1"/>
          <p:nvPr/>
        </p:nvSpPr>
        <p:spPr>
          <a:xfrm>
            <a:off x="8945746" y="1416238"/>
            <a:ext cx="1041054" cy="276999"/>
          </a:xfrm>
          <a:prstGeom prst="rect">
            <a:avLst/>
          </a:prstGeom>
          <a:noFill/>
          <a:ln w="28575">
            <a:noFill/>
          </a:ln>
        </p:spPr>
        <p:txBody>
          <a:bodyPr wrap="none" rtlCol="0">
            <a:spAutoFit/>
          </a:bodyPr>
          <a:lstStyle/>
          <a:p>
            <a:r>
              <a:rPr lang="fr-FR" sz="1200" b="1" i="1" dirty="0">
                <a:solidFill>
                  <a:schemeClr val="accent1"/>
                </a:solidFill>
              </a:rPr>
              <a:t>compléments</a:t>
            </a:r>
          </a:p>
        </p:txBody>
      </p:sp>
    </p:spTree>
    <p:extLst>
      <p:ext uri="{BB962C8B-B14F-4D97-AF65-F5344CB8AC3E}">
        <p14:creationId xmlns:p14="http://schemas.microsoft.com/office/powerpoint/2010/main" xmlns="" val="146959520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type="body" idx="1"/>
          </p:nvPr>
        </p:nvSpPr>
        <p:spPr>
          <a:xfrm>
            <a:off x="1" y="1853514"/>
            <a:ext cx="3492844" cy="3006810"/>
          </a:xfrm>
        </p:spPr>
        <p:txBody>
          <a:bodyPr rtlCol="0">
            <a:normAutofit/>
          </a:bodyPr>
          <a:lstStyle/>
          <a:p>
            <a:pPr fontAlgn="auto">
              <a:spcAft>
                <a:spcPts val="0"/>
              </a:spcAft>
              <a:buFont typeface="Wingdings" panose="05000000000000000000" pitchFamily="2" charset="2"/>
              <a:buNone/>
              <a:defRPr/>
            </a:pPr>
            <a:endParaRPr lang="fr-FR" altLang="fr-FR" dirty="0">
              <a:solidFill>
                <a:srgbClr val="0064AB"/>
              </a:solidFill>
            </a:endParaRPr>
          </a:p>
          <a:p>
            <a:pPr fontAlgn="auto">
              <a:spcAft>
                <a:spcPts val="0"/>
              </a:spcAft>
              <a:defRPr/>
            </a:pPr>
            <a:r>
              <a:rPr lang="fr-FR" altLang="fr-FR" sz="2000" dirty="0">
                <a:solidFill>
                  <a:srgbClr val="0064AB"/>
                </a:solidFill>
              </a:rPr>
              <a:t>Un guide pour les soignants</a:t>
            </a:r>
          </a:p>
          <a:p>
            <a:pPr marL="0"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000" dirty="0">
                <a:solidFill>
                  <a:srgbClr val="0064AB"/>
                </a:solidFill>
              </a:rPr>
              <a:t>Un rappel des règles</a:t>
            </a:r>
          </a:p>
          <a:p>
            <a:pPr marL="0"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000" dirty="0">
                <a:solidFill>
                  <a:srgbClr val="0064AB"/>
                </a:solidFill>
              </a:rPr>
              <a:t>Un respect des emballages</a:t>
            </a:r>
          </a:p>
          <a:p>
            <a:pPr fontAlgn="auto">
              <a:spcAft>
                <a:spcPts val="0"/>
              </a:spcAft>
              <a:buFont typeface="Wingdings" panose="05000000000000000000" pitchFamily="2" charset="2"/>
              <a:buNone/>
              <a:defRPr/>
            </a:pPr>
            <a:endParaRPr lang="fr-FR" altLang="fr-FR" sz="2000" dirty="0">
              <a:solidFill>
                <a:srgbClr val="0064AB"/>
              </a:solidFill>
            </a:endParaRPr>
          </a:p>
          <a:p>
            <a:pPr fontAlgn="auto">
              <a:spcAft>
                <a:spcPts val="0"/>
              </a:spcAft>
              <a:buFont typeface="Wingdings" panose="05000000000000000000" pitchFamily="2" charset="2"/>
              <a:buNone/>
              <a:defRPr/>
            </a:pPr>
            <a:endParaRPr lang="fr-FR" altLang="fr-FR" sz="2000" dirty="0">
              <a:solidFill>
                <a:srgbClr val="0064AB"/>
              </a:solidFill>
            </a:endParaRPr>
          </a:p>
        </p:txBody>
      </p:sp>
      <p:sp>
        <p:nvSpPr>
          <p:cNvPr id="5" name="Titre 1"/>
          <p:cNvSpPr>
            <a:spLocks noGrp="1"/>
          </p:cNvSpPr>
          <p:nvPr>
            <p:ph type="title"/>
          </p:nvPr>
        </p:nvSpPr>
        <p:spPr>
          <a:xfrm>
            <a:off x="156411" y="0"/>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156411" y="455698"/>
            <a:ext cx="1897571" cy="338554"/>
          </a:xfrm>
          <a:prstGeom prst="rect">
            <a:avLst/>
          </a:prstGeom>
          <a:noFill/>
          <a:ln w="28575">
            <a:noFill/>
          </a:ln>
        </p:spPr>
        <p:txBody>
          <a:bodyPr wrap="none" rtlCol="0">
            <a:spAutoFit/>
          </a:bodyPr>
          <a:lstStyle/>
          <a:p>
            <a:r>
              <a:rPr lang="fr-FR" sz="1600" b="1" i="1" dirty="0">
                <a:solidFill>
                  <a:schemeClr val="accent1"/>
                </a:solidFill>
              </a:rPr>
              <a:t>Une politique de Tri </a:t>
            </a:r>
          </a:p>
        </p:txBody>
      </p:sp>
      <p:pic>
        <p:nvPicPr>
          <p:cNvPr id="7" name="Image 6"/>
          <p:cNvPicPr>
            <a:picLocks noChangeAspect="1"/>
          </p:cNvPicPr>
          <p:nvPr/>
        </p:nvPicPr>
        <p:blipFill>
          <a:blip r:embed="rId2" cstate="print"/>
          <a:stretch>
            <a:fillRect/>
          </a:stretch>
        </p:blipFill>
        <p:spPr>
          <a:xfrm>
            <a:off x="3492844" y="76476"/>
            <a:ext cx="8699156" cy="6719740"/>
          </a:xfrm>
          <a:prstGeom prst="rect">
            <a:avLst/>
          </a:prstGeom>
        </p:spPr>
      </p:pic>
    </p:spTree>
    <p:extLst>
      <p:ext uri="{BB962C8B-B14F-4D97-AF65-F5344CB8AC3E}">
        <p14:creationId xmlns:p14="http://schemas.microsoft.com/office/powerpoint/2010/main" xmlns="" val="228286343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792879" y="808843"/>
            <a:ext cx="8229600" cy="1008112"/>
          </a:xfrm>
        </p:spPr>
        <p:txBody>
          <a:bodyPr>
            <a:normAutofit/>
          </a:bodyPr>
          <a:lstStyle/>
          <a:p>
            <a:pPr algn="ctr"/>
            <a:r>
              <a:rPr lang="fr-FR" sz="2800" dirty="0">
                <a:solidFill>
                  <a:schemeClr val="tx2"/>
                </a:solidFill>
                <a:latin typeface="Calibri" pitchFamily="34" charset="0"/>
                <a:cs typeface="Calibri" pitchFamily="34" charset="0"/>
              </a:rPr>
              <a:t/>
            </a:r>
            <a:br>
              <a:rPr lang="fr-FR" sz="2800" dirty="0">
                <a:solidFill>
                  <a:schemeClr val="tx2"/>
                </a:solidFill>
                <a:latin typeface="Calibri" pitchFamily="34" charset="0"/>
                <a:cs typeface="Calibri" pitchFamily="34" charset="0"/>
              </a:rPr>
            </a:br>
            <a:endParaRPr lang="fr-FR" sz="2800" b="1" dirty="0">
              <a:solidFill>
                <a:srgbClr val="0064AB"/>
              </a:solidFill>
              <a:latin typeface="+mn-lt"/>
              <a:cs typeface="Calibri" pitchFamily="34" charset="0"/>
            </a:endParaRPr>
          </a:p>
        </p:txBody>
      </p:sp>
      <p:sp>
        <p:nvSpPr>
          <p:cNvPr id="21" name="Espace réservé du numéro de diapositive 20"/>
          <p:cNvSpPr>
            <a:spLocks noGrp="1"/>
          </p:cNvSpPr>
          <p:nvPr>
            <p:ph type="sldNum" sz="quarter" idx="12"/>
          </p:nvPr>
        </p:nvSpPr>
        <p:spPr/>
        <p:txBody>
          <a:bodyPr/>
          <a:lstStyle/>
          <a:p>
            <a:fld id="{9FD53F95-3F0C-4672-91A7-5AAD8A965DC9}" type="slidenum">
              <a:rPr lang="fr-FR" smtClean="0"/>
              <a:pPr/>
              <a:t>25</a:t>
            </a:fld>
            <a:endParaRPr lang="fr-FR"/>
          </a:p>
        </p:txBody>
      </p:sp>
      <p:sp>
        <p:nvSpPr>
          <p:cNvPr id="22" name="Espace réservé du contenu 3"/>
          <p:cNvSpPr txBox="1">
            <a:spLocks/>
          </p:cNvSpPr>
          <p:nvPr/>
        </p:nvSpPr>
        <p:spPr>
          <a:xfrm>
            <a:off x="1394908" y="2255969"/>
            <a:ext cx="8229600" cy="35746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dirty="0" smtClean="0">
              <a:solidFill>
                <a:srgbClr val="0064AB"/>
              </a:solidFill>
            </a:endParaRPr>
          </a:p>
          <a:p>
            <a:endParaRPr lang="fr-FR" dirty="0" smtClean="0">
              <a:solidFill>
                <a:srgbClr val="0064AB"/>
              </a:solidFill>
            </a:endParaRPr>
          </a:p>
          <a:p>
            <a:endParaRPr lang="fr-FR" dirty="0">
              <a:solidFill>
                <a:srgbClr val="0064AB"/>
              </a:solidFill>
            </a:endParaRPr>
          </a:p>
        </p:txBody>
      </p:sp>
      <p:pic>
        <p:nvPicPr>
          <p:cNvPr id="2" name="Image 1"/>
          <p:cNvPicPr>
            <a:picLocks noChangeAspect="1"/>
          </p:cNvPicPr>
          <p:nvPr/>
        </p:nvPicPr>
        <p:blipFill>
          <a:blip r:embed="rId2" cstate="print"/>
          <a:stretch>
            <a:fillRect/>
          </a:stretch>
        </p:blipFill>
        <p:spPr>
          <a:xfrm>
            <a:off x="1669576" y="575029"/>
            <a:ext cx="8724307" cy="6100818"/>
          </a:xfrm>
          <a:prstGeom prst="rect">
            <a:avLst/>
          </a:prstGeom>
        </p:spPr>
      </p:pic>
      <p:grpSp>
        <p:nvGrpSpPr>
          <p:cNvPr id="9" name="Groupe 8"/>
          <p:cNvGrpSpPr/>
          <p:nvPr/>
        </p:nvGrpSpPr>
        <p:grpSpPr>
          <a:xfrm>
            <a:off x="0" y="1588"/>
            <a:ext cx="12191999" cy="514162"/>
            <a:chOff x="0" y="1588"/>
            <a:chExt cx="12191999" cy="514162"/>
          </a:xfrm>
        </p:grpSpPr>
        <p:grpSp>
          <p:nvGrpSpPr>
            <p:cNvPr id="10" name="Groupe 9"/>
            <p:cNvGrpSpPr/>
            <p:nvPr/>
          </p:nvGrpSpPr>
          <p:grpSpPr>
            <a:xfrm>
              <a:off x="1303867" y="1588"/>
              <a:ext cx="10888132" cy="514162"/>
              <a:chOff x="1588" y="1588"/>
              <a:chExt cx="12190412" cy="581026"/>
            </a:xfrm>
          </p:grpSpPr>
          <p:pic>
            <p:nvPicPr>
              <p:cNvPr id="1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88" y="1588"/>
                <a:ext cx="12190412" cy="581026"/>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000000"/>
                      </a:outerShdw>
                    </a:effectLst>
                  </a14:hiddenEffects>
                </a:ext>
              </a:extLst>
            </p:spPr>
          </p:pic>
          <p:pic>
            <p:nvPicPr>
              <p:cNvPr id="1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856596" y="1588"/>
                <a:ext cx="1213484" cy="581026"/>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000000"/>
                      </a:outerShdw>
                    </a:effectLst>
                  </a14:hiddenEffects>
                </a:ext>
              </a:extLst>
            </p:spPr>
          </p:pic>
        </p:grpSp>
        <p:pic>
          <p:nvPicPr>
            <p:cNvPr id="11" name="Image 10">
              <a:extLst>
                <a:ext uri="{FF2B5EF4-FFF2-40B4-BE49-F238E27FC236}">
                  <a16:creationId xmlns="" xmlns:a16="http://schemas.microsoft.com/office/drawing/2014/main" id="{1D5245AF-11BB-1D42-92B9-E8BB9130EC5C}"/>
                </a:ext>
              </a:extLst>
            </p:cNvPr>
            <p:cNvPicPr>
              <a:picLocks noChangeAspect="1"/>
            </p:cNvPicPr>
            <p:nvPr/>
          </p:nvPicPr>
          <p:blipFill>
            <a:blip r:embed="rId5" cstate="print"/>
            <a:stretch>
              <a:fillRect/>
            </a:stretch>
          </p:blipFill>
          <p:spPr>
            <a:xfrm>
              <a:off x="0" y="84667"/>
              <a:ext cx="1234655" cy="431083"/>
            </a:xfrm>
            <a:prstGeom prst="rect">
              <a:avLst/>
            </a:prstGeom>
          </p:spPr>
        </p:pic>
      </p:grpSp>
    </p:spTree>
    <p:extLst>
      <p:ext uri="{BB962C8B-B14F-4D97-AF65-F5344CB8AC3E}">
        <p14:creationId xmlns:p14="http://schemas.microsoft.com/office/powerpoint/2010/main" xmlns="" val="14544766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78810" y="2428266"/>
            <a:ext cx="10987087" cy="4066312"/>
          </a:xfrm>
        </p:spPr>
        <p:txBody>
          <a:bodyPr rtlCol="0">
            <a:normAutofit/>
          </a:bodyPr>
          <a:lstStyle/>
          <a:p>
            <a:pPr algn="just" fontAlgn="auto">
              <a:spcAft>
                <a:spcPts val="0"/>
              </a:spcAft>
              <a:buFont typeface="Arial" panose="020B0604020202020204" pitchFamily="34" charset="0"/>
              <a:buNone/>
              <a:defRPr/>
            </a:pPr>
            <a:r>
              <a:rPr lang="fr-FR" dirty="0">
                <a:solidFill>
                  <a:srgbClr val="0064AB"/>
                </a:solidFill>
              </a:rPr>
              <a:t>- </a:t>
            </a:r>
            <a:r>
              <a:rPr lang="fr-FR" sz="2000" dirty="0" smtClean="0">
                <a:solidFill>
                  <a:srgbClr val="0064AB"/>
                </a:solidFill>
              </a:rPr>
              <a:t>Objets </a:t>
            </a:r>
            <a:r>
              <a:rPr lang="fr-FR" sz="2000" dirty="0">
                <a:solidFill>
                  <a:srgbClr val="0064AB"/>
                </a:solidFill>
              </a:rPr>
              <a:t>Piquant-coupant-tranchant, même non utilisés ou périmés</a:t>
            </a:r>
          </a:p>
          <a:p>
            <a:pPr algn="just" fontAlgn="auto">
              <a:spcAft>
                <a:spcPts val="0"/>
              </a:spcAft>
              <a:buFontTx/>
              <a:buChar char="-"/>
              <a:defRPr/>
            </a:pPr>
            <a:r>
              <a:rPr lang="fr-FR" sz="2000" dirty="0">
                <a:solidFill>
                  <a:srgbClr val="0064AB"/>
                </a:solidFill>
              </a:rPr>
              <a:t>Déchets souillés par des liquides </a:t>
            </a:r>
            <a:r>
              <a:rPr lang="fr-FR" sz="2000" dirty="0" smtClean="0">
                <a:solidFill>
                  <a:srgbClr val="0064AB"/>
                </a:solidFill>
              </a:rPr>
              <a:t>biologiques ou sang avec un risque d’écoulement</a:t>
            </a:r>
            <a:r>
              <a:rPr lang="fr-FR" sz="2000" dirty="0">
                <a:solidFill>
                  <a:srgbClr val="0064AB"/>
                </a:solidFill>
              </a:rPr>
              <a:t>, </a:t>
            </a:r>
            <a:endParaRPr lang="fr-FR" sz="2000" dirty="0" smtClean="0">
              <a:solidFill>
                <a:srgbClr val="0064AB"/>
              </a:solidFill>
            </a:endParaRPr>
          </a:p>
          <a:p>
            <a:pPr algn="just" fontAlgn="auto">
              <a:spcAft>
                <a:spcPts val="0"/>
              </a:spcAft>
              <a:buFontTx/>
              <a:buChar char="-"/>
              <a:defRPr/>
            </a:pPr>
            <a:r>
              <a:rPr lang="fr-FR" sz="2000" dirty="0" smtClean="0">
                <a:solidFill>
                  <a:srgbClr val="0064AB"/>
                </a:solidFill>
              </a:rPr>
              <a:t>Médicaments </a:t>
            </a:r>
            <a:r>
              <a:rPr lang="fr-FR" sz="2000" dirty="0">
                <a:solidFill>
                  <a:srgbClr val="0064AB"/>
                </a:solidFill>
              </a:rPr>
              <a:t>(hors cytotoxiques et essais cliniques</a:t>
            </a:r>
            <a:r>
              <a:rPr lang="fr-FR" sz="2000" dirty="0" smtClean="0">
                <a:solidFill>
                  <a:srgbClr val="0064AB"/>
                </a:solidFill>
              </a:rPr>
              <a:t>)</a:t>
            </a:r>
            <a:endParaRPr lang="fr-FR" sz="900" b="1" dirty="0" smtClean="0">
              <a:solidFill>
                <a:srgbClr val="0064AB"/>
              </a:solidFill>
            </a:endParaRPr>
          </a:p>
          <a:p>
            <a:pPr algn="just" fontAlgn="auto">
              <a:spcAft>
                <a:spcPts val="0"/>
              </a:spcAft>
              <a:buFont typeface="Arial" panose="020B0604020202020204" pitchFamily="34" charset="0"/>
              <a:buNone/>
              <a:defRPr/>
            </a:pPr>
            <a:r>
              <a:rPr lang="fr-FR" sz="2000" dirty="0" smtClean="0">
                <a:solidFill>
                  <a:srgbClr val="0064AB"/>
                </a:solidFill>
              </a:rPr>
              <a:t>-   Produits </a:t>
            </a:r>
            <a:r>
              <a:rPr lang="fr-FR" sz="2000" dirty="0">
                <a:solidFill>
                  <a:srgbClr val="0064AB"/>
                </a:solidFill>
              </a:rPr>
              <a:t>sanguins incomplètement utilisés ou périmés</a:t>
            </a:r>
          </a:p>
          <a:p>
            <a:pPr algn="just" fontAlgn="auto">
              <a:spcAft>
                <a:spcPts val="0"/>
              </a:spcAft>
              <a:buFontTx/>
              <a:buChar char="-"/>
              <a:defRPr/>
            </a:pPr>
            <a:r>
              <a:rPr lang="fr-FR" sz="2000" dirty="0">
                <a:solidFill>
                  <a:srgbClr val="0064AB"/>
                </a:solidFill>
              </a:rPr>
              <a:t>Déchets anatomiques non reconnaissable par un non spécialiste</a:t>
            </a:r>
          </a:p>
          <a:p>
            <a:pPr algn="just" fontAlgn="auto">
              <a:spcAft>
                <a:spcPts val="0"/>
              </a:spcAft>
              <a:buFontTx/>
              <a:buChar char="-"/>
              <a:defRPr/>
            </a:pPr>
            <a:r>
              <a:rPr lang="fr-FR" altLang="fr-FR" sz="2000" b="1" dirty="0">
                <a:solidFill>
                  <a:srgbClr val="0064AB"/>
                </a:solidFill>
              </a:rPr>
              <a:t>Dans le </a:t>
            </a:r>
            <a:r>
              <a:rPr lang="fr-FR" altLang="fr-FR" sz="2000" b="1" dirty="0" smtClean="0">
                <a:solidFill>
                  <a:srgbClr val="0064AB"/>
                </a:solidFill>
              </a:rPr>
              <a:t>cas </a:t>
            </a:r>
            <a:r>
              <a:rPr lang="fr-FR" altLang="fr-FR" sz="2000" b="1" dirty="0">
                <a:solidFill>
                  <a:srgbClr val="0064AB"/>
                </a:solidFill>
              </a:rPr>
              <a:t>d’isolement </a:t>
            </a:r>
            <a:r>
              <a:rPr lang="fr-FR" altLang="fr-FR" sz="2000" b="1" dirty="0" smtClean="0">
                <a:solidFill>
                  <a:srgbClr val="0064AB"/>
                </a:solidFill>
              </a:rPr>
              <a:t>entérique, air ou gale, </a:t>
            </a:r>
            <a:r>
              <a:rPr lang="fr-FR" altLang="fr-FR" sz="2000" b="1" dirty="0">
                <a:solidFill>
                  <a:srgbClr val="0064AB"/>
                </a:solidFill>
              </a:rPr>
              <a:t>tous les déchets de soins  doivent être éliminés en DASRI </a:t>
            </a:r>
            <a:endParaRPr lang="fr-FR" altLang="fr-FR" sz="2000" b="1" dirty="0" smtClean="0">
              <a:solidFill>
                <a:srgbClr val="0064AB"/>
              </a:solidFill>
            </a:endParaRPr>
          </a:p>
          <a:p>
            <a:pPr algn="just" fontAlgn="auto">
              <a:spcAft>
                <a:spcPts val="0"/>
              </a:spcAft>
              <a:buFontTx/>
              <a:buChar char="-"/>
              <a:defRPr/>
            </a:pPr>
            <a:r>
              <a:rPr lang="fr-FR" sz="2000" dirty="0">
                <a:solidFill>
                  <a:srgbClr val="0064AB"/>
                </a:solidFill>
              </a:rPr>
              <a:t>M</a:t>
            </a:r>
            <a:r>
              <a:rPr lang="fr-FR" sz="2000" dirty="0" smtClean="0">
                <a:solidFill>
                  <a:srgbClr val="0064AB"/>
                </a:solidFill>
              </a:rPr>
              <a:t>édicaments </a:t>
            </a:r>
            <a:r>
              <a:rPr lang="fr-FR" sz="2000" dirty="0">
                <a:solidFill>
                  <a:srgbClr val="0064AB"/>
                </a:solidFill>
              </a:rPr>
              <a:t>(hors </a:t>
            </a:r>
            <a:r>
              <a:rPr lang="fr-FR" sz="2000" dirty="0" smtClean="0">
                <a:solidFill>
                  <a:srgbClr val="0064AB"/>
                </a:solidFill>
              </a:rPr>
              <a:t>cytotoxiques et essais cliniques)</a:t>
            </a:r>
            <a:endParaRPr lang="fr-FR" sz="2000" dirty="0">
              <a:solidFill>
                <a:srgbClr val="0064AB"/>
              </a:solidFill>
            </a:endParaRPr>
          </a:p>
          <a:p>
            <a:pPr marL="0" indent="0" algn="just" fontAlgn="auto">
              <a:spcAft>
                <a:spcPts val="0"/>
              </a:spcAft>
              <a:buNone/>
              <a:defRPr/>
            </a:pPr>
            <a:endParaRPr lang="fr-FR" altLang="fr-FR" sz="2000" b="1" dirty="0">
              <a:solidFill>
                <a:srgbClr val="0064AB"/>
              </a:solidFill>
            </a:endParaRPr>
          </a:p>
        </p:txBody>
      </p:sp>
      <p:pic>
        <p:nvPicPr>
          <p:cNvPr id="31748" name="Imag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62809" y="1556228"/>
            <a:ext cx="1045823" cy="1045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txBox="1">
            <a:spLocks/>
          </p:cNvSpPr>
          <p:nvPr/>
        </p:nvSpPr>
        <p:spPr bwMode="auto">
          <a:xfrm>
            <a:off x="156411"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7" name="ZoneTexte 6"/>
          <p:cNvSpPr txBox="1"/>
          <p:nvPr/>
        </p:nvSpPr>
        <p:spPr>
          <a:xfrm>
            <a:off x="226750" y="382422"/>
            <a:ext cx="790601" cy="338554"/>
          </a:xfrm>
          <a:prstGeom prst="rect">
            <a:avLst/>
          </a:prstGeom>
          <a:noFill/>
          <a:ln w="28575">
            <a:noFill/>
          </a:ln>
        </p:spPr>
        <p:txBody>
          <a:bodyPr wrap="none" rtlCol="0">
            <a:spAutoFit/>
          </a:bodyPr>
          <a:lstStyle/>
          <a:p>
            <a:r>
              <a:rPr lang="fr-FR" sz="1600" b="1" i="1" dirty="0">
                <a:solidFill>
                  <a:schemeClr val="accent1"/>
                </a:solidFill>
              </a:rPr>
              <a:t>AP-HM</a:t>
            </a:r>
          </a:p>
        </p:txBody>
      </p:sp>
      <p:sp>
        <p:nvSpPr>
          <p:cNvPr id="6" name="ZoneTexte 5"/>
          <p:cNvSpPr txBox="1"/>
          <p:nvPr/>
        </p:nvSpPr>
        <p:spPr>
          <a:xfrm>
            <a:off x="486305" y="1395663"/>
            <a:ext cx="3578737" cy="461665"/>
          </a:xfrm>
          <a:prstGeom prst="rect">
            <a:avLst/>
          </a:prstGeom>
          <a:noFill/>
        </p:spPr>
        <p:txBody>
          <a:bodyPr wrap="none" rtlCol="0">
            <a:spAutoFit/>
          </a:bodyPr>
          <a:lstStyle/>
          <a:p>
            <a:r>
              <a:rPr lang="fr-FR" sz="2400" b="1" dirty="0">
                <a:solidFill>
                  <a:srgbClr val="0064AB"/>
                </a:solidFill>
              </a:rPr>
              <a:t>DASRI  OBLIGATOIREMENT</a:t>
            </a:r>
            <a:endParaRPr lang="fr-FR" sz="2400" dirty="0"/>
          </a:p>
        </p:txBody>
      </p:sp>
    </p:spTree>
    <p:extLst>
      <p:ext uri="{BB962C8B-B14F-4D97-AF65-F5344CB8AC3E}">
        <p14:creationId xmlns:p14="http://schemas.microsoft.com/office/powerpoint/2010/main" xmlns="" val="165654591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body" idx="1"/>
          </p:nvPr>
        </p:nvSpPr>
        <p:spPr>
          <a:xfrm>
            <a:off x="799123" y="1278548"/>
            <a:ext cx="10515600" cy="4351338"/>
          </a:xfrm>
        </p:spPr>
        <p:txBody>
          <a:bodyPr/>
          <a:lstStyle/>
          <a:p>
            <a:pPr>
              <a:lnSpc>
                <a:spcPct val="80000"/>
              </a:lnSpc>
              <a:buFont typeface="Wingdings" panose="05000000000000000000" pitchFamily="2" charset="2"/>
              <a:buNone/>
            </a:pPr>
            <a:endParaRPr lang="fr-FR" altLang="fr-FR" sz="2000" b="1" dirty="0">
              <a:solidFill>
                <a:srgbClr val="0064AB"/>
              </a:solidFill>
              <a:cs typeface="Arial" panose="020B0604020202020204" pitchFamily="34" charset="0"/>
            </a:endParaRPr>
          </a:p>
          <a:p>
            <a:pPr>
              <a:lnSpc>
                <a:spcPct val="80000"/>
              </a:lnSpc>
              <a:buFont typeface="Wingdings" panose="05000000000000000000" pitchFamily="2" charset="2"/>
              <a:buNone/>
            </a:pPr>
            <a:r>
              <a:rPr lang="fr-FR" altLang="fr-FR" sz="2000" b="1" dirty="0">
                <a:solidFill>
                  <a:srgbClr val="0064AB"/>
                </a:solidFill>
                <a:cs typeface="Arial" panose="020B0604020202020204" pitchFamily="34" charset="0"/>
              </a:rPr>
              <a:t>En triant, …</a:t>
            </a:r>
            <a:br>
              <a:rPr lang="fr-FR" altLang="fr-FR" sz="2000" b="1" dirty="0">
                <a:solidFill>
                  <a:srgbClr val="0064AB"/>
                </a:solidFill>
                <a:cs typeface="Arial" panose="020B0604020202020204" pitchFamily="34" charset="0"/>
              </a:rPr>
            </a:br>
            <a:endParaRPr lang="fr-FR" altLang="fr-FR" sz="2000" b="1" dirty="0">
              <a:solidFill>
                <a:srgbClr val="0064AB"/>
              </a:solidFill>
              <a:cs typeface="Arial" panose="020B0604020202020204" pitchFamily="34" charset="0"/>
            </a:endParaRP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  Assurez votre propre </a:t>
            </a:r>
            <a:r>
              <a:rPr lang="fr-FR" altLang="fr-FR" sz="2400" b="1" dirty="0">
                <a:solidFill>
                  <a:srgbClr val="F7A800"/>
                </a:solidFill>
                <a:cs typeface="Arial" panose="020B0604020202020204" pitchFamily="34" charset="0"/>
              </a:rPr>
              <a:t>sécurité</a:t>
            </a:r>
            <a:r>
              <a:rPr lang="fr-FR" altLang="fr-FR" sz="2000" b="1" dirty="0">
                <a:solidFill>
                  <a:srgbClr val="0064AB"/>
                </a:solidFill>
                <a:cs typeface="Arial" panose="020B0604020202020204" pitchFamily="34" charset="0"/>
              </a:rPr>
              <a:t>,  celle de la collectivité et de l’environnement</a:t>
            </a:r>
          </a:p>
          <a:p>
            <a:pPr>
              <a:lnSpc>
                <a:spcPct val="100000"/>
              </a:lnSpc>
              <a:spcBef>
                <a:spcPct val="0"/>
              </a:spcBef>
              <a:buFont typeface="Wingdings" panose="05000000000000000000" pitchFamily="2" charset="2"/>
              <a:buNone/>
            </a:pPr>
            <a:endParaRPr lang="fr-FR" altLang="fr-FR" sz="2000" b="1" dirty="0">
              <a:solidFill>
                <a:srgbClr val="0064AB"/>
              </a:solidFill>
              <a:cs typeface="Arial" panose="020B0604020202020204" pitchFamily="34" charset="0"/>
            </a:endParaRP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 Etre en conformité avec la </a:t>
            </a:r>
            <a:r>
              <a:rPr lang="fr-FR" altLang="fr-FR" sz="2400" b="1" dirty="0">
                <a:solidFill>
                  <a:srgbClr val="F7A800"/>
                </a:solidFill>
                <a:cs typeface="Arial" panose="020B0604020202020204" pitchFamily="34" charset="0"/>
              </a:rPr>
              <a:t>réglementation</a:t>
            </a:r>
            <a:r>
              <a:rPr lang="fr-FR" altLang="fr-FR" sz="2000" b="1" dirty="0">
                <a:solidFill>
                  <a:srgbClr val="0064AB"/>
                </a:solidFill>
                <a:cs typeface="Arial" panose="020B0604020202020204" pitchFamily="34" charset="0"/>
              </a:rPr>
              <a:t> relative aux déchets</a:t>
            </a: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a:r>
            <a:br>
              <a:rPr lang="fr-FR" altLang="fr-FR" sz="2000" b="1" dirty="0">
                <a:solidFill>
                  <a:srgbClr val="0064AB"/>
                </a:solidFill>
                <a:cs typeface="Arial" panose="020B0604020202020204" pitchFamily="34" charset="0"/>
              </a:rPr>
            </a:br>
            <a:r>
              <a:rPr lang="fr-FR" altLang="fr-FR" sz="2000" b="1" dirty="0">
                <a:solidFill>
                  <a:srgbClr val="0064AB"/>
                </a:solidFill>
                <a:cs typeface="Arial" panose="020B0604020202020204" pitchFamily="34" charset="0"/>
              </a:rPr>
              <a:t>  - Participez à la réduction des </a:t>
            </a:r>
            <a:r>
              <a:rPr lang="fr-FR" altLang="fr-FR" sz="2400" b="1" dirty="0">
                <a:solidFill>
                  <a:srgbClr val="F7A800"/>
                </a:solidFill>
                <a:cs typeface="Arial" panose="020B0604020202020204" pitchFamily="34" charset="0"/>
              </a:rPr>
              <a:t>coûts</a:t>
            </a:r>
            <a:r>
              <a:rPr lang="fr-FR" altLang="fr-FR" sz="2000" b="1" dirty="0">
                <a:solidFill>
                  <a:srgbClr val="0064AB"/>
                </a:solidFill>
                <a:cs typeface="Arial" panose="020B0604020202020204" pitchFamily="34" charset="0"/>
              </a:rPr>
              <a:t> d’élimination des déchets</a:t>
            </a: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a:t>
            </a:r>
            <a:br>
              <a:rPr lang="fr-FR" altLang="fr-FR" sz="2000" b="1" dirty="0">
                <a:solidFill>
                  <a:srgbClr val="0064AB"/>
                </a:solidFill>
                <a:cs typeface="Arial" panose="020B0604020202020204" pitchFamily="34" charset="0"/>
              </a:rPr>
            </a:br>
            <a:r>
              <a:rPr lang="fr-FR" altLang="fr-FR" sz="2000" b="1" dirty="0">
                <a:solidFill>
                  <a:srgbClr val="0064AB"/>
                </a:solidFill>
                <a:cs typeface="Arial" panose="020B0604020202020204" pitchFamily="34" charset="0"/>
              </a:rPr>
              <a:t>  - Participez à l’amélioration de l’hygiène</a:t>
            </a:r>
            <a:r>
              <a:rPr lang="fr-FR" altLang="fr-FR" sz="2000" b="1" dirty="0">
                <a:solidFill>
                  <a:srgbClr val="0064AB"/>
                </a:solidFill>
              </a:rPr>
              <a:t> et  </a:t>
            </a:r>
            <a:r>
              <a:rPr lang="fr-FR" altLang="fr-FR" sz="2400" b="1" dirty="0">
                <a:solidFill>
                  <a:srgbClr val="F7A800"/>
                </a:solidFill>
              </a:rPr>
              <a:t>au maintien de la sécurité sanitaire</a:t>
            </a:r>
          </a:p>
          <a:p>
            <a:pPr>
              <a:lnSpc>
                <a:spcPct val="80000"/>
              </a:lnSpc>
              <a:buFont typeface="Wingdings" panose="05000000000000000000" pitchFamily="2" charset="2"/>
              <a:buNone/>
            </a:pPr>
            <a:endParaRPr lang="fr-FR" altLang="fr-FR" sz="2000" b="1" dirty="0">
              <a:solidFill>
                <a:srgbClr val="0064AB"/>
              </a:solidFill>
            </a:endParaRPr>
          </a:p>
          <a:p>
            <a:pPr algn="ctr">
              <a:lnSpc>
                <a:spcPct val="80000"/>
              </a:lnSpc>
              <a:buFont typeface="Wingdings" panose="05000000000000000000" pitchFamily="2" charset="2"/>
              <a:buNone/>
            </a:pPr>
            <a:r>
              <a:rPr lang="fr-FR" altLang="fr-FR" sz="2000" b="1" dirty="0">
                <a:solidFill>
                  <a:srgbClr val="0064AB"/>
                </a:solidFill>
              </a:rPr>
              <a:t>	</a:t>
            </a:r>
            <a:r>
              <a:rPr lang="fr-FR" altLang="fr-FR" sz="2400" b="1" dirty="0">
                <a:solidFill>
                  <a:srgbClr val="F7A800"/>
                </a:solidFill>
              </a:rPr>
              <a:t>Un tri efficace doit être pratiquée afin de garantir l’absence de déchets à risques dans les déchets ménagers et assimilés</a:t>
            </a:r>
          </a:p>
          <a:p>
            <a:pPr algn="just">
              <a:lnSpc>
                <a:spcPct val="80000"/>
              </a:lnSpc>
              <a:buFontTx/>
              <a:buChar char="o"/>
            </a:pPr>
            <a:endParaRPr lang="fr-FR" altLang="fr-FR" sz="2000" dirty="0">
              <a:solidFill>
                <a:srgbClr val="0064AB"/>
              </a:solidFill>
            </a:endParaRPr>
          </a:p>
          <a:p>
            <a:pPr>
              <a:lnSpc>
                <a:spcPct val="80000"/>
              </a:lnSpc>
            </a:pPr>
            <a:endParaRPr lang="fr-FR" altLang="fr-FR" sz="2000" dirty="0">
              <a:solidFill>
                <a:srgbClr val="0064AB"/>
              </a:solidFill>
            </a:endParaRPr>
          </a:p>
        </p:txBody>
      </p:sp>
      <p:sp>
        <p:nvSpPr>
          <p:cNvPr id="4" name="Titre 1"/>
          <p:cNvSpPr txBox="1">
            <a:spLocks/>
          </p:cNvSpPr>
          <p:nvPr/>
        </p:nvSpPr>
        <p:spPr bwMode="auto">
          <a:xfrm>
            <a:off x="156411"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226750" y="382422"/>
            <a:ext cx="1463734" cy="338554"/>
          </a:xfrm>
          <a:prstGeom prst="rect">
            <a:avLst/>
          </a:prstGeom>
          <a:noFill/>
          <a:ln w="28575">
            <a:noFill/>
          </a:ln>
        </p:spPr>
        <p:txBody>
          <a:bodyPr wrap="none" rtlCol="0">
            <a:spAutoFit/>
          </a:bodyPr>
          <a:lstStyle/>
          <a:p>
            <a:r>
              <a:rPr lang="fr-FR" sz="1600" b="1" i="1" dirty="0">
                <a:solidFill>
                  <a:schemeClr val="accent1"/>
                </a:solidFill>
              </a:rPr>
              <a:t>Pourquoi trier?</a:t>
            </a:r>
          </a:p>
        </p:txBody>
      </p:sp>
    </p:spTree>
    <p:extLst>
      <p:ext uri="{BB962C8B-B14F-4D97-AF65-F5344CB8AC3E}">
        <p14:creationId xmlns:p14="http://schemas.microsoft.com/office/powerpoint/2010/main" xmlns="" val="2653660307"/>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2181836" y="1098244"/>
            <a:ext cx="8853487" cy="5500687"/>
          </a:xfrm>
        </p:spPr>
        <p:txBody>
          <a:bodyPr rtlCol="0">
            <a:normAutofit fontScale="92500" lnSpcReduction="20000"/>
          </a:bodyPr>
          <a:lstStyle/>
          <a:p>
            <a:pPr algn="just" fontAlgn="auto">
              <a:lnSpc>
                <a:spcPct val="80000"/>
              </a:lnSpc>
              <a:spcAft>
                <a:spcPts val="0"/>
              </a:spcAft>
              <a:buFont typeface="Wingdings" panose="05000000000000000000" pitchFamily="2" charset="2"/>
              <a:buNone/>
              <a:defRPr/>
            </a:pP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 </a:t>
            </a: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latin typeface="Gill Sans MT" panose="020B0502020104020203" pitchFamily="34" charset="0"/>
                <a:cs typeface="Times New Roman" panose="02020603050405020304" pitchFamily="18" charset="0"/>
              </a:rPr>
              <a:t>    </a:t>
            </a:r>
            <a:r>
              <a:rPr lang="fr-FR" altLang="fr-FR" sz="1800" dirty="0">
                <a:solidFill>
                  <a:srgbClr val="F7A800"/>
                </a:solidFill>
                <a:latin typeface="Gill Sans MT" panose="020B0502020104020203" pitchFamily="34" charset="0"/>
                <a:cs typeface="Times New Roman" panose="02020603050405020304" pitchFamily="18" charset="0"/>
              </a:rPr>
              <a:t>Risque</a:t>
            </a:r>
            <a:r>
              <a:rPr lang="fr-FR" altLang="fr-FR" sz="1800" b="1" dirty="0">
                <a:solidFill>
                  <a:srgbClr val="F7A800"/>
                </a:solidFill>
                <a:latin typeface="Gill Sans MT" panose="020B0502020104020203" pitchFamily="34" charset="0"/>
                <a:cs typeface="Times New Roman" panose="02020603050405020304" pitchFamily="18" charset="0"/>
              </a:rPr>
              <a:t> infectieux : AES,AEV, </a:t>
            </a:r>
            <a:r>
              <a:rPr lang="fr-FR" altLang="fr-FR" sz="1800" dirty="0">
                <a:solidFill>
                  <a:srgbClr val="F7A800"/>
                </a:solidFill>
                <a:latin typeface="Gill Sans MT" panose="020B0502020104020203" pitchFamily="34" charset="0"/>
                <a:cs typeface="Times New Roman" panose="02020603050405020304" pitchFamily="18" charset="0"/>
              </a:rPr>
              <a:t>épidémie, infections</a:t>
            </a:r>
            <a:r>
              <a:rPr lang="fr-FR" altLang="fr-FR" sz="1800" b="1" dirty="0">
                <a:solidFill>
                  <a:srgbClr val="F7A800"/>
                </a:solidFill>
                <a:latin typeface="Gill Sans MT" panose="020B0502020104020203" pitchFamily="34" charset="0"/>
                <a:cs typeface="Times New Roman" panose="02020603050405020304" pitchFamily="18" charset="0"/>
              </a:rPr>
              <a:t> </a:t>
            </a:r>
            <a:r>
              <a:rPr lang="fr-FR" altLang="fr-FR" sz="1800" dirty="0">
                <a:solidFill>
                  <a:srgbClr val="F7A800"/>
                </a:solidFill>
                <a:latin typeface="Gill Sans MT" panose="020B0502020104020203" pitchFamily="34" charset="0"/>
                <a:cs typeface="Times New Roman" panose="02020603050405020304" pitchFamily="18" charset="0"/>
              </a:rPr>
              <a:t>nosocomiales..</a:t>
            </a:r>
          </a:p>
          <a:p>
            <a:pPr fontAlgn="auto">
              <a:spcAft>
                <a:spcPts val="0"/>
              </a:spcAft>
              <a:buFont typeface="Arial" panose="020B0604020202020204" pitchFamily="34" charset="0"/>
              <a:buNone/>
              <a:defRPr/>
            </a:pPr>
            <a:r>
              <a:rPr lang="fr-FR" sz="1800" dirty="0">
                <a:solidFill>
                  <a:srgbClr val="0064AB"/>
                </a:solidFill>
              </a:rPr>
              <a:t>		- agent contaminant en quantité suffisante</a:t>
            </a:r>
          </a:p>
          <a:p>
            <a:pPr fontAlgn="auto">
              <a:spcAft>
                <a:spcPts val="0"/>
              </a:spcAft>
              <a:buFont typeface="Arial" panose="020B0604020202020204" pitchFamily="34" charset="0"/>
              <a:buNone/>
              <a:defRPr/>
            </a:pPr>
            <a:r>
              <a:rPr lang="fr-FR" sz="1800" dirty="0">
                <a:solidFill>
                  <a:srgbClr val="0064AB"/>
                </a:solidFill>
              </a:rPr>
              <a:t>		- voie de transmission (aérosols, contact direct)</a:t>
            </a:r>
          </a:p>
          <a:p>
            <a:pPr fontAlgn="auto">
              <a:spcAft>
                <a:spcPts val="0"/>
              </a:spcAft>
              <a:buFont typeface="Arial" panose="020B0604020202020204" pitchFamily="34" charset="0"/>
              <a:buNone/>
              <a:defRPr/>
            </a:pPr>
            <a:r>
              <a:rPr lang="fr-FR" sz="1800" dirty="0">
                <a:solidFill>
                  <a:srgbClr val="0064AB"/>
                </a:solidFill>
              </a:rPr>
              <a:t>		- voie de pénétration (cutanée, aérienne ou orale)</a:t>
            </a:r>
          </a:p>
          <a:p>
            <a:pPr fontAlgn="auto">
              <a:spcAft>
                <a:spcPts val="0"/>
              </a:spcAft>
              <a:buFont typeface="Arial" panose="020B0604020202020204" pitchFamily="34" charset="0"/>
              <a:buNone/>
              <a:defRPr/>
            </a:pPr>
            <a:r>
              <a:rPr lang="fr-FR" sz="1800" dirty="0">
                <a:solidFill>
                  <a:srgbClr val="0064AB"/>
                </a:solidFill>
              </a:rPr>
              <a:t>		- hôte sensible</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fontAlgn="auto">
              <a:spcAft>
                <a:spcPts val="0"/>
              </a:spcAft>
              <a:buFont typeface="Arial" panose="020B0604020202020204" pitchFamily="34" charset="0"/>
              <a:buNone/>
              <a:defRPr/>
            </a:pPr>
            <a:r>
              <a:rPr lang="fr-FR" altLang="fr-FR" sz="1400" dirty="0">
                <a:solidFill>
                  <a:srgbClr val="0064AB"/>
                </a:solidFill>
                <a:latin typeface="Wingdings" panose="05000000000000000000" pitchFamily="2" charset="2"/>
                <a:cs typeface="Times New Roman" panose="02020603050405020304" pitchFamily="18" charset="0"/>
              </a:rPr>
              <a:t>ü </a:t>
            </a:r>
            <a:r>
              <a:rPr lang="fr-FR" altLang="fr-FR" sz="1800" dirty="0">
                <a:solidFill>
                  <a:srgbClr val="F7A800"/>
                </a:solidFill>
                <a:latin typeface="Gill Sans MT" panose="020B0502020104020203" pitchFamily="34" charset="0"/>
                <a:cs typeface="Times New Roman" panose="02020603050405020304" pitchFamily="18" charset="0"/>
              </a:rPr>
              <a:t>Risque</a:t>
            </a:r>
            <a:r>
              <a:rPr lang="fr-FR" sz="1400" b="1" dirty="0">
                <a:solidFill>
                  <a:srgbClr val="F7A800"/>
                </a:solidFill>
              </a:rPr>
              <a:t> </a:t>
            </a:r>
            <a:r>
              <a:rPr lang="fr-FR" altLang="fr-FR" sz="1800" b="1" dirty="0">
                <a:solidFill>
                  <a:srgbClr val="F7A800"/>
                </a:solidFill>
                <a:latin typeface="Gill Sans MT" panose="020B0502020104020203" pitchFamily="34" charset="0"/>
                <a:cs typeface="Times New Roman" panose="02020603050405020304" pitchFamily="18" charset="0"/>
              </a:rPr>
              <a:t>mécanique ou traumatique:</a:t>
            </a:r>
          </a:p>
          <a:p>
            <a:pPr marL="0" indent="0" fontAlgn="auto">
              <a:spcAft>
                <a:spcPts val="0"/>
              </a:spcAft>
              <a:buNone/>
              <a:defRPr/>
            </a:pPr>
            <a:r>
              <a:rPr lang="fr-FR" sz="1800" dirty="0">
                <a:solidFill>
                  <a:srgbClr val="0064AB"/>
                </a:solidFill>
              </a:rPr>
              <a:t>	- Piqûres ou coupures avec ou sans germes pathogènes.</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  Risque </a:t>
            </a:r>
            <a:r>
              <a:rPr lang="fr-FR" altLang="fr-FR" sz="1800" b="1" dirty="0">
                <a:solidFill>
                  <a:srgbClr val="F7A800"/>
                </a:solidFill>
                <a:latin typeface="Gill Sans MT" panose="020B0502020104020203" pitchFamily="34" charset="0"/>
                <a:cs typeface="Times New Roman" panose="02020603050405020304" pitchFamily="18" charset="0"/>
              </a:rPr>
              <a:t>de pollution </a:t>
            </a:r>
            <a:r>
              <a:rPr lang="fr-FR" altLang="fr-FR" sz="1800" b="1" dirty="0">
                <a:solidFill>
                  <a:srgbClr val="0064AB"/>
                </a:solidFill>
                <a:latin typeface="Gill Sans MT" panose="020B0502020104020203" pitchFamily="34" charset="0"/>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eau, air, surface…</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Risque </a:t>
            </a:r>
            <a:r>
              <a:rPr lang="fr-FR" altLang="fr-FR" sz="1800" b="1" dirty="0">
                <a:solidFill>
                  <a:srgbClr val="F7A800"/>
                </a:solidFill>
                <a:latin typeface="Gill Sans MT" panose="020B0502020104020203" pitchFamily="34" charset="0"/>
                <a:cs typeface="Times New Roman" panose="02020603050405020304" pitchFamily="18" charset="0"/>
              </a:rPr>
              <a:t>chimique</a:t>
            </a:r>
            <a:r>
              <a:rPr lang="fr-FR" altLang="fr-FR" sz="1800" b="1" dirty="0">
                <a:solidFill>
                  <a:srgbClr val="0064AB"/>
                </a:solidFill>
                <a:latin typeface="Gill Sans MT" panose="020B0502020104020203" pitchFamily="34" charset="0"/>
                <a:cs typeface="Times New Roman" panose="02020603050405020304" pitchFamily="18" charset="0"/>
              </a:rPr>
              <a:t> : </a:t>
            </a:r>
            <a:r>
              <a:rPr lang="fr-FR" altLang="fr-FR" sz="1800" dirty="0">
                <a:solidFill>
                  <a:srgbClr val="0064AB"/>
                </a:solidFill>
                <a:latin typeface="Gill Sans MT" panose="020B0502020104020203" pitchFamily="34" charset="0"/>
                <a:cs typeface="Times New Roman" panose="02020603050405020304" pitchFamily="18" charset="0"/>
              </a:rPr>
              <a:t>interactions entre différents produits…</a:t>
            </a:r>
          </a:p>
          <a:p>
            <a:pPr algn="just" fontAlgn="auto">
              <a:lnSpc>
                <a:spcPct val="80000"/>
              </a:lnSpc>
              <a:spcAft>
                <a:spcPts val="0"/>
              </a:spcAft>
              <a:buFont typeface="Arial" panose="020B0604020202020204" pitchFamily="34" charset="0"/>
              <a:buNone/>
              <a:defRPr/>
            </a:pPr>
            <a:r>
              <a:rPr lang="fr-FR" altLang="fr-FR" sz="1800" dirty="0">
                <a:solidFill>
                  <a:srgbClr val="0064AB"/>
                </a:solidFill>
                <a:cs typeface="Times New Roman" panose="02020603050405020304" pitchFamily="18" charset="0"/>
              </a:rPr>
              <a:t> </a:t>
            </a:r>
            <a:r>
              <a:rPr lang="fr-FR" sz="1600" dirty="0">
                <a:solidFill>
                  <a:srgbClr val="0064AB"/>
                </a:solidFill>
              </a:rPr>
              <a:t> 		- Pollution de l'environnement.</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cs typeface="Times New Roman" panose="02020603050405020304" pitchFamily="18" charset="0"/>
            </a:endParaRPr>
          </a:p>
          <a:p>
            <a:pPr algn="just" fontAlgn="auto">
              <a:lnSpc>
                <a:spcPct val="80000"/>
              </a:lnSpc>
              <a:spcAft>
                <a:spcPts val="0"/>
              </a:spcAft>
              <a:buFont typeface="Arial" panose="020B0604020202020204" pitchFamily="34" charset="0"/>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Risque </a:t>
            </a:r>
            <a:r>
              <a:rPr lang="fr-FR" altLang="fr-FR" sz="1800" b="1" dirty="0">
                <a:solidFill>
                  <a:srgbClr val="F7A800"/>
                </a:solidFill>
                <a:latin typeface="Gill Sans MT" panose="020B0502020104020203" pitchFamily="34" charset="0"/>
                <a:cs typeface="Times New Roman" panose="02020603050405020304" pitchFamily="18" charset="0"/>
              </a:rPr>
              <a:t>radioactif</a:t>
            </a:r>
            <a:r>
              <a:rPr lang="fr-FR" altLang="fr-FR" sz="1800" dirty="0">
                <a:solidFill>
                  <a:srgbClr val="0064AB"/>
                </a:solidFill>
                <a:latin typeface="Gill Sans MT" panose="020B0502020104020203" pitchFamily="34" charset="0"/>
                <a:cs typeface="Times New Roman" panose="02020603050405020304" pitchFamily="18" charset="0"/>
              </a:rPr>
              <a:t>:</a:t>
            </a:r>
            <a:r>
              <a:rPr lang="fr-FR" sz="1600" dirty="0">
                <a:solidFill>
                  <a:srgbClr val="0064AB"/>
                </a:solidFill>
              </a:rPr>
              <a:t> </a:t>
            </a:r>
          </a:p>
          <a:p>
            <a:pPr algn="just" fontAlgn="auto">
              <a:lnSpc>
                <a:spcPct val="80000"/>
              </a:lnSpc>
              <a:spcAft>
                <a:spcPts val="0"/>
              </a:spcAft>
              <a:buFont typeface="Arial" panose="020B0604020202020204" pitchFamily="34" charset="0"/>
              <a:buNone/>
              <a:defRPr/>
            </a:pPr>
            <a:r>
              <a:rPr lang="fr-FR" sz="1600" dirty="0">
                <a:solidFill>
                  <a:srgbClr val="0064AB"/>
                </a:solidFill>
              </a:rPr>
              <a:t>		- Contamination par radioactivité si les consignes ne sont pas suivies.</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fontAlgn="auto">
              <a:lnSpc>
                <a:spcPct val="80000"/>
              </a:lnSpc>
              <a:spcAft>
                <a:spcPts val="0"/>
              </a:spcAft>
              <a:defRPr/>
            </a:pPr>
            <a:endParaRPr lang="fr-FR" altLang="fr-FR" sz="1800" dirty="0">
              <a:solidFill>
                <a:srgbClr val="0064AB"/>
              </a:solidFill>
            </a:endParaRPr>
          </a:p>
        </p:txBody>
      </p:sp>
      <p:sp>
        <p:nvSpPr>
          <p:cNvPr id="4" name="Titre 1"/>
          <p:cNvSpPr txBox="1">
            <a:spLocks/>
          </p:cNvSpPr>
          <p:nvPr/>
        </p:nvSpPr>
        <p:spPr bwMode="auto">
          <a:xfrm>
            <a:off x="109518"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226750" y="382422"/>
            <a:ext cx="1702517" cy="338554"/>
          </a:xfrm>
          <a:prstGeom prst="rect">
            <a:avLst/>
          </a:prstGeom>
          <a:noFill/>
          <a:ln w="28575">
            <a:noFill/>
          </a:ln>
        </p:spPr>
        <p:txBody>
          <a:bodyPr wrap="none" rtlCol="0">
            <a:spAutoFit/>
          </a:bodyPr>
          <a:lstStyle/>
          <a:p>
            <a:r>
              <a:rPr lang="fr-FR" sz="1600" b="1" i="1" dirty="0">
                <a:solidFill>
                  <a:schemeClr val="accent1"/>
                </a:solidFill>
              </a:rPr>
              <a:t>Limiter les risques</a:t>
            </a:r>
          </a:p>
        </p:txBody>
      </p:sp>
    </p:spTree>
    <p:extLst>
      <p:ext uri="{BB962C8B-B14F-4D97-AF65-F5344CB8AC3E}">
        <p14:creationId xmlns:p14="http://schemas.microsoft.com/office/powerpoint/2010/main" xmlns="" val="258005799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4"/>
          <p:cNvSpPr>
            <a:spLocks noChangeArrowheads="1"/>
          </p:cNvSpPr>
          <p:nvPr/>
        </p:nvSpPr>
        <p:spPr bwMode="auto">
          <a:xfrm>
            <a:off x="750765" y="1341438"/>
            <a:ext cx="10040938" cy="446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50000"/>
              </a:spcBef>
              <a:buClr>
                <a:schemeClr val="bg2"/>
              </a:buClr>
              <a:buSzPct val="75000"/>
              <a:buFont typeface="Wingdings" panose="05000000000000000000" pitchFamily="2" charset="2"/>
              <a:buNone/>
            </a:pPr>
            <a:r>
              <a:rPr lang="fr-FR" altLang="fr-FR" b="1" dirty="0">
                <a:solidFill>
                  <a:srgbClr val="F7A800"/>
                </a:solidFill>
                <a:latin typeface="Gill Sans MT" panose="020B0502020104020203" pitchFamily="34" charset="0"/>
              </a:rPr>
              <a:t>Les pièces anatomiques identifiables sont des organes</a:t>
            </a:r>
            <a:r>
              <a:rPr lang="fr-FR" altLang="fr-FR" b="1" dirty="0">
                <a:solidFill>
                  <a:srgbClr val="0064AB"/>
                </a:solidFill>
                <a:latin typeface="Gill Sans MT" panose="020B0502020104020203" pitchFamily="34" charset="0"/>
              </a:rPr>
              <a:t>, ou des membres, ou des fragments d’organes ou de membres, aisément identifiables par un non spécialiste (crémation)</a:t>
            </a:r>
          </a:p>
          <a:p>
            <a:pPr eaLnBrk="1" hangingPunct="1">
              <a:spcBef>
                <a:spcPct val="50000"/>
              </a:spcBef>
              <a:buClr>
                <a:schemeClr val="bg2"/>
              </a:buClr>
              <a:buSzPct val="75000"/>
              <a:buFont typeface="Wingdings" panose="05000000000000000000" pitchFamily="2" charset="2"/>
              <a:buNone/>
            </a:pPr>
            <a:r>
              <a:rPr lang="fr-FR" altLang="fr-FR" b="1" u="sng" dirty="0">
                <a:solidFill>
                  <a:srgbClr val="0064AB"/>
                </a:solidFill>
                <a:latin typeface="Gill Sans MT" panose="020B0502020104020203" pitchFamily="34" charset="0"/>
              </a:rPr>
              <a:t>A distinguer des déchets anatomiques non identifiables </a:t>
            </a:r>
            <a:r>
              <a:rPr lang="fr-FR" altLang="fr-FR" dirty="0">
                <a:solidFill>
                  <a:srgbClr val="0064AB"/>
                </a:solidFill>
                <a:latin typeface="Gill Sans MT" panose="020B0502020104020203" pitchFamily="34" charset="0"/>
              </a:rPr>
              <a:t>= non reconnaissables par un non spécialiste (elles suivent la filière DASRI)</a:t>
            </a: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p:txBody>
      </p:sp>
      <p:sp>
        <p:nvSpPr>
          <p:cNvPr id="35844" name="Text Box 7"/>
          <p:cNvSpPr txBox="1">
            <a:spLocks noChangeArrowheads="1"/>
          </p:cNvSpPr>
          <p:nvPr/>
        </p:nvSpPr>
        <p:spPr bwMode="auto">
          <a:xfrm>
            <a:off x="3953649" y="3132387"/>
            <a:ext cx="2827338" cy="3460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pPr>
            <a:r>
              <a:rPr lang="fr-FR" altLang="fr-FR" sz="1600" b="1" i="1">
                <a:solidFill>
                  <a:srgbClr val="0064AB"/>
                </a:solidFill>
                <a:latin typeface="Gill Sans MT" panose="020B0502020104020203" pitchFamily="34" charset="0"/>
              </a:rPr>
              <a:t>   </a:t>
            </a:r>
            <a:r>
              <a:rPr lang="fr-FR" altLang="fr-FR" sz="1600" b="1">
                <a:solidFill>
                  <a:srgbClr val="0064AB"/>
                </a:solidFill>
                <a:latin typeface="Gill Sans MT" panose="020B0502020104020203" pitchFamily="34" charset="0"/>
              </a:rPr>
              <a:t>Pièces anatomiques</a:t>
            </a:r>
          </a:p>
        </p:txBody>
      </p:sp>
      <p:sp>
        <p:nvSpPr>
          <p:cNvPr id="35845" name="Line 8"/>
          <p:cNvSpPr>
            <a:spLocks noChangeShapeType="1"/>
          </p:cNvSpPr>
          <p:nvPr/>
        </p:nvSpPr>
        <p:spPr bwMode="auto">
          <a:xfrm>
            <a:off x="5317312" y="3492749"/>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sp>
        <p:nvSpPr>
          <p:cNvPr id="35846" name="Text Box 9"/>
          <p:cNvSpPr txBox="1">
            <a:spLocks noChangeArrowheads="1"/>
          </p:cNvSpPr>
          <p:nvPr/>
        </p:nvSpPr>
        <p:spPr bwMode="auto">
          <a:xfrm>
            <a:off x="3953649" y="4140449"/>
            <a:ext cx="2801938" cy="3460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pPr>
            <a:r>
              <a:rPr lang="fr-FR" altLang="fr-FR" sz="1600" b="1">
                <a:solidFill>
                  <a:srgbClr val="F7A800"/>
                </a:solidFill>
                <a:latin typeface="Gill Sans MT" panose="020B0502020104020203" pitchFamily="34" charset="0"/>
              </a:rPr>
              <a:t>Crématorium</a:t>
            </a:r>
          </a:p>
        </p:txBody>
      </p:sp>
      <p:sp>
        <p:nvSpPr>
          <p:cNvPr id="35847" name="Rectangle 8"/>
          <p:cNvSpPr>
            <a:spLocks noChangeArrowheads="1"/>
          </p:cNvSpPr>
          <p:nvPr/>
        </p:nvSpPr>
        <p:spPr bwMode="auto">
          <a:xfrm>
            <a:off x="2199909" y="6295693"/>
            <a:ext cx="68072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1600" i="1" dirty="0">
                <a:solidFill>
                  <a:srgbClr val="0064AB"/>
                </a:solidFill>
                <a:latin typeface="Gill Sans MT" panose="020B0502020104020203" pitchFamily="34" charset="0"/>
                <a:ea typeface="Times New Roman" panose="02020603050405020304" pitchFamily="18" charset="0"/>
                <a:cs typeface="Arial" panose="020B0604020202020204" pitchFamily="34" charset="0"/>
              </a:rPr>
              <a:t>CODE DE LA SANTE PUBLIQUE  Article R1335-9 à 11</a:t>
            </a:r>
            <a:endParaRPr lang="fr-FR" altLang="fr-FR" sz="1600" i="1" dirty="0">
              <a:solidFill>
                <a:srgbClr val="0064AB"/>
              </a:solidFill>
              <a:latin typeface="Arial" panose="020B0604020202020204" pitchFamily="34" charset="0"/>
              <a:ea typeface="Times New Roman" panose="02020603050405020304" pitchFamily="18" charset="0"/>
              <a:cs typeface="Arial" panose="020B0604020202020204" pitchFamily="34" charset="0"/>
            </a:endParaRPr>
          </a:p>
        </p:txBody>
      </p:sp>
      <p:pic>
        <p:nvPicPr>
          <p:cNvPr id="35848" name="Image 9"/>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7053" y="3154368"/>
            <a:ext cx="1333377" cy="1333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itre 1"/>
          <p:cNvSpPr txBox="1">
            <a:spLocks/>
          </p:cNvSpPr>
          <p:nvPr/>
        </p:nvSpPr>
        <p:spPr bwMode="auto">
          <a:xfrm>
            <a:off x="109518"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10" name="ZoneTexte 9"/>
          <p:cNvSpPr txBox="1"/>
          <p:nvPr/>
        </p:nvSpPr>
        <p:spPr>
          <a:xfrm>
            <a:off x="226750" y="382422"/>
            <a:ext cx="2187971" cy="338554"/>
          </a:xfrm>
          <a:prstGeom prst="rect">
            <a:avLst/>
          </a:prstGeom>
          <a:noFill/>
          <a:ln w="28575">
            <a:noFill/>
          </a:ln>
        </p:spPr>
        <p:txBody>
          <a:bodyPr wrap="none" rtlCol="0">
            <a:spAutoFit/>
          </a:bodyPr>
          <a:lstStyle/>
          <a:p>
            <a:r>
              <a:rPr lang="fr-FR" sz="1600" b="1" i="1" dirty="0">
                <a:solidFill>
                  <a:schemeClr val="accent1"/>
                </a:solidFill>
              </a:rPr>
              <a:t>Les pièces anatomiques</a:t>
            </a:r>
          </a:p>
        </p:txBody>
      </p:sp>
    </p:spTree>
    <p:extLst>
      <p:ext uri="{BB962C8B-B14F-4D97-AF65-F5344CB8AC3E}">
        <p14:creationId xmlns:p14="http://schemas.microsoft.com/office/powerpoint/2010/main" xmlns="" val="292791641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18247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Titre 1"/>
          <p:cNvSpPr>
            <a:spLocks noGrp="1"/>
          </p:cNvSpPr>
          <p:nvPr>
            <p:ph type="title"/>
          </p:nvPr>
        </p:nvSpPr>
        <p:spPr>
          <a:xfrm>
            <a:off x="9525" y="2109788"/>
            <a:ext cx="12182475" cy="1325562"/>
          </a:xfrm>
        </p:spPr>
        <p:txBody>
          <a:bodyPr/>
          <a:lstStyle/>
          <a:p>
            <a:pPr algn="ctr"/>
            <a:r>
              <a:rPr lang="fr-FR" altLang="fr-FR" b="1" dirty="0">
                <a:solidFill>
                  <a:srgbClr val="0064AB"/>
                </a:solidFill>
              </a:rPr>
              <a:t>1- Contexte et Enjeux</a:t>
            </a:r>
          </a:p>
        </p:txBody>
      </p:sp>
    </p:spTree>
    <p:extLst>
      <p:ext uri="{BB962C8B-B14F-4D97-AF65-F5344CB8AC3E}">
        <p14:creationId xmlns:p14="http://schemas.microsoft.com/office/powerpoint/2010/main" xmlns="" val="4538353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6 – Autres déchets</a:t>
            </a:r>
            <a:endParaRPr lang="fr-FR" sz="2800" b="1" dirty="0">
              <a:solidFill>
                <a:srgbClr val="0064AB"/>
              </a:solidFill>
              <a:latin typeface="+mn-lt"/>
            </a:endParaRPr>
          </a:p>
        </p:txBody>
      </p:sp>
    </p:spTree>
    <p:extLst>
      <p:ext uri="{BB962C8B-B14F-4D97-AF65-F5344CB8AC3E}">
        <p14:creationId xmlns:p14="http://schemas.microsoft.com/office/powerpoint/2010/main" xmlns="" val="573562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450014"/>
          </a:xfrm>
        </p:spPr>
        <p:txBody>
          <a:bodyPr rtlCol="0">
            <a:normAutofit fontScale="90000"/>
          </a:bodyPr>
          <a:lstStyle/>
          <a:p>
            <a:pPr fontAlgn="auto">
              <a:spcAft>
                <a:spcPts val="0"/>
              </a:spcAft>
              <a:defRPr/>
            </a:pPr>
            <a:r>
              <a:rPr lang="fr-FR" b="1" dirty="0">
                <a:solidFill>
                  <a:srgbClr val="0064AB"/>
                </a:solidFill>
                <a:latin typeface="+mn-lt"/>
              </a:rPr>
              <a:t>Autres déchets</a:t>
            </a:r>
          </a:p>
        </p:txBody>
      </p:sp>
      <p:sp>
        <p:nvSpPr>
          <p:cNvPr id="3" name="Espace réservé du contenu 2"/>
          <p:cNvSpPr>
            <a:spLocks noGrp="1"/>
          </p:cNvSpPr>
          <p:nvPr>
            <p:ph idx="1"/>
          </p:nvPr>
        </p:nvSpPr>
        <p:spPr>
          <a:xfrm>
            <a:off x="4266419" y="2955517"/>
            <a:ext cx="1880652" cy="2896582"/>
          </a:xfrm>
        </p:spPr>
        <p:txBody>
          <a:bodyPr rtlCol="0">
            <a:normAutofit/>
          </a:bodyPr>
          <a:lstStyle/>
          <a:p>
            <a:pPr fontAlgn="auto">
              <a:spcAft>
                <a:spcPts val="0"/>
              </a:spcAft>
              <a:defRPr/>
            </a:pPr>
            <a:r>
              <a:rPr lang="fr-FR" sz="2000" dirty="0">
                <a:solidFill>
                  <a:srgbClr val="0064AB"/>
                </a:solidFill>
              </a:rPr>
              <a:t>Déchets à Risques Radioactifs,</a:t>
            </a:r>
          </a:p>
          <a:p>
            <a:pPr marL="0" indent="0" fontAlgn="auto">
              <a:spcAft>
                <a:spcPts val="0"/>
              </a:spcAft>
              <a:buNone/>
              <a:defRPr/>
            </a:pPr>
            <a:endParaRPr lang="fr-FR" dirty="0">
              <a:solidFill>
                <a:srgbClr val="0064AB"/>
              </a:solidFill>
            </a:endParaRPr>
          </a:p>
        </p:txBody>
      </p:sp>
      <p:sp>
        <p:nvSpPr>
          <p:cNvPr id="4" name="ZoneTexte 3"/>
          <p:cNvSpPr txBox="1"/>
          <p:nvPr/>
        </p:nvSpPr>
        <p:spPr>
          <a:xfrm>
            <a:off x="134851" y="912002"/>
            <a:ext cx="2937212" cy="646331"/>
          </a:xfrm>
          <a:prstGeom prst="rect">
            <a:avLst/>
          </a:prstGeom>
          <a:noFill/>
          <a:ln w="19050">
            <a:solidFill>
              <a:schemeClr val="tx1"/>
            </a:solidFill>
          </a:ln>
        </p:spPr>
        <p:txBody>
          <a:bodyPr wrap="square" rtlCol="0">
            <a:spAutoFit/>
          </a:bodyPr>
          <a:lstStyle/>
          <a:p>
            <a:pPr algn="ctr"/>
            <a:r>
              <a:rPr lang="fr-FR" sz="1200" b="1" dirty="0"/>
              <a:t>Déchets d’activités </a:t>
            </a:r>
          </a:p>
          <a:p>
            <a:pPr algn="ctr"/>
            <a:r>
              <a:rPr lang="fr-FR" sz="1200" b="1" dirty="0"/>
              <a:t>de soins </a:t>
            </a:r>
          </a:p>
          <a:p>
            <a:pPr algn="ctr"/>
            <a:r>
              <a:rPr lang="fr-FR" sz="1200" b="1" dirty="0"/>
              <a:t>NON DANGEREUX</a:t>
            </a:r>
          </a:p>
        </p:txBody>
      </p:sp>
      <p:sp>
        <p:nvSpPr>
          <p:cNvPr id="5" name="ZoneTexte 4"/>
          <p:cNvSpPr txBox="1"/>
          <p:nvPr/>
        </p:nvSpPr>
        <p:spPr>
          <a:xfrm>
            <a:off x="4140886" y="912003"/>
            <a:ext cx="5901472" cy="646331"/>
          </a:xfrm>
          <a:prstGeom prst="rect">
            <a:avLst/>
          </a:prstGeom>
          <a:solidFill>
            <a:srgbClr val="FFC000"/>
          </a:solidFill>
          <a:ln w="19050">
            <a:solidFill>
              <a:schemeClr val="tx1"/>
            </a:solidFill>
          </a:ln>
        </p:spPr>
        <p:txBody>
          <a:bodyPr wrap="square" rtlCol="0">
            <a:spAutoFit/>
          </a:bodyPr>
          <a:lstStyle/>
          <a:p>
            <a:pPr algn="ctr"/>
            <a:r>
              <a:rPr lang="fr-FR" sz="1200" b="1" dirty="0"/>
              <a:t>Déchets d’activités </a:t>
            </a:r>
          </a:p>
          <a:p>
            <a:pPr algn="ctr"/>
            <a:r>
              <a:rPr lang="fr-FR" sz="1200" b="1" dirty="0"/>
              <a:t>de soins </a:t>
            </a:r>
          </a:p>
          <a:p>
            <a:pPr algn="ctr"/>
            <a:r>
              <a:rPr lang="fr-FR" sz="1200" b="1" dirty="0"/>
              <a:t>À RISQUES</a:t>
            </a:r>
          </a:p>
        </p:txBody>
      </p:sp>
      <p:sp>
        <p:nvSpPr>
          <p:cNvPr id="8" name="ZoneTexte 7"/>
          <p:cNvSpPr txBox="1"/>
          <p:nvPr/>
        </p:nvSpPr>
        <p:spPr>
          <a:xfrm>
            <a:off x="4533918" y="2384924"/>
            <a:ext cx="1328746" cy="261610"/>
          </a:xfrm>
          <a:prstGeom prst="rect">
            <a:avLst/>
          </a:prstGeom>
          <a:solidFill>
            <a:srgbClr val="92D050"/>
          </a:solidFill>
          <a:ln w="19050">
            <a:solidFill>
              <a:schemeClr val="tx1"/>
            </a:solidFill>
          </a:ln>
        </p:spPr>
        <p:txBody>
          <a:bodyPr wrap="square" rtlCol="0">
            <a:spAutoFit/>
          </a:bodyPr>
          <a:lstStyle/>
          <a:p>
            <a:pPr algn="ctr"/>
            <a:r>
              <a:rPr lang="fr-FR" sz="1100" dirty="0"/>
              <a:t>Radioactifs</a:t>
            </a:r>
          </a:p>
        </p:txBody>
      </p:sp>
      <p:sp>
        <p:nvSpPr>
          <p:cNvPr id="9" name="ZoneTexte 8"/>
          <p:cNvSpPr txBox="1"/>
          <p:nvPr/>
        </p:nvSpPr>
        <p:spPr>
          <a:xfrm>
            <a:off x="7544602" y="2369308"/>
            <a:ext cx="1328746" cy="261610"/>
          </a:xfrm>
          <a:prstGeom prst="rect">
            <a:avLst/>
          </a:prstGeom>
          <a:solidFill>
            <a:srgbClr val="C80036"/>
          </a:solidFill>
          <a:ln w="19050">
            <a:solidFill>
              <a:schemeClr val="tx1"/>
            </a:solidFill>
          </a:ln>
        </p:spPr>
        <p:txBody>
          <a:bodyPr wrap="square" rtlCol="0">
            <a:spAutoFit/>
          </a:bodyPr>
          <a:lstStyle/>
          <a:p>
            <a:pPr algn="ctr"/>
            <a:r>
              <a:rPr lang="fr-FR" sz="1100" dirty="0"/>
              <a:t>Chimiques Toxiques</a:t>
            </a:r>
          </a:p>
        </p:txBody>
      </p:sp>
      <p:pic>
        <p:nvPicPr>
          <p:cNvPr id="11" name="Imag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V="1">
            <a:off x="4899616" y="1753060"/>
            <a:ext cx="549687" cy="511545"/>
          </a:xfrm>
          <a:prstGeom prst="rect">
            <a:avLst/>
          </a:prstGeom>
        </p:spPr>
      </p:pic>
      <p:pic>
        <p:nvPicPr>
          <p:cNvPr id="12" name="Image 11"/>
          <p:cNvPicPr>
            <a:picLocks noChangeAspect="1"/>
          </p:cNvPicPr>
          <p:nvPr/>
        </p:nvPicPr>
        <p:blipFill rotWithShape="1">
          <a:blip r:embed="rId3" cstate="print">
            <a:extLst>
              <a:ext uri="{28A0092B-C50C-407E-A947-70E740481C1C}">
                <a14:useLocalDpi xmlns:a14="http://schemas.microsoft.com/office/drawing/2010/main" xmlns="" val="0"/>
              </a:ext>
            </a:extLst>
          </a:blip>
          <a:srcRect l="24643" t="23211" r="23834" b="25763"/>
          <a:stretch/>
        </p:blipFill>
        <p:spPr>
          <a:xfrm>
            <a:off x="7960602" y="1753060"/>
            <a:ext cx="539740" cy="534525"/>
          </a:xfrm>
          <a:prstGeom prst="rect">
            <a:avLst/>
          </a:prstGeom>
        </p:spPr>
      </p:pic>
      <p:sp>
        <p:nvSpPr>
          <p:cNvPr id="13" name="Espace réservé du contenu 2"/>
          <p:cNvSpPr txBox="1">
            <a:spLocks/>
          </p:cNvSpPr>
          <p:nvPr/>
        </p:nvSpPr>
        <p:spPr bwMode="auto">
          <a:xfrm>
            <a:off x="244586" y="2020323"/>
            <a:ext cx="2450488"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fr-FR" sz="2000" dirty="0" err="1">
                <a:solidFill>
                  <a:srgbClr val="0064AB"/>
                </a:solidFill>
              </a:rPr>
              <a:t>Bio-déchets</a:t>
            </a:r>
            <a:r>
              <a:rPr lang="fr-FR" sz="2000" dirty="0">
                <a:solidFill>
                  <a:srgbClr val="0064AB"/>
                </a:solidFill>
              </a:rPr>
              <a:t>,</a:t>
            </a:r>
          </a:p>
          <a:p>
            <a:pPr fontAlgn="auto">
              <a:spcAft>
                <a:spcPts val="0"/>
              </a:spcAft>
              <a:defRPr/>
            </a:pPr>
            <a:r>
              <a:rPr lang="fr-FR" sz="2000" dirty="0">
                <a:solidFill>
                  <a:srgbClr val="0064AB"/>
                </a:solidFill>
              </a:rPr>
              <a:t>Palettes, bois,</a:t>
            </a:r>
          </a:p>
          <a:p>
            <a:pPr fontAlgn="auto">
              <a:spcAft>
                <a:spcPts val="0"/>
              </a:spcAft>
              <a:defRPr/>
            </a:pPr>
            <a:r>
              <a:rPr lang="fr-FR" sz="2000" dirty="0">
                <a:solidFill>
                  <a:srgbClr val="0064AB"/>
                </a:solidFill>
              </a:rPr>
              <a:t>Cartons,</a:t>
            </a:r>
          </a:p>
          <a:p>
            <a:pPr fontAlgn="auto">
              <a:spcAft>
                <a:spcPts val="0"/>
              </a:spcAft>
              <a:defRPr/>
            </a:pPr>
            <a:r>
              <a:rPr lang="fr-FR" sz="2000" dirty="0">
                <a:solidFill>
                  <a:srgbClr val="0064AB"/>
                </a:solidFill>
              </a:rPr>
              <a:t>Papiers,</a:t>
            </a:r>
          </a:p>
          <a:p>
            <a:pPr fontAlgn="auto">
              <a:spcAft>
                <a:spcPts val="0"/>
              </a:spcAft>
              <a:defRPr/>
            </a:pPr>
            <a:r>
              <a:rPr lang="fr-FR" sz="2000" dirty="0">
                <a:solidFill>
                  <a:srgbClr val="0064AB"/>
                </a:solidFill>
              </a:rPr>
              <a:t>Encombrants divers,</a:t>
            </a:r>
          </a:p>
          <a:p>
            <a:pPr fontAlgn="auto">
              <a:spcAft>
                <a:spcPts val="0"/>
              </a:spcAft>
              <a:defRPr/>
            </a:pPr>
            <a:r>
              <a:rPr lang="fr-FR" sz="2000" dirty="0">
                <a:solidFill>
                  <a:srgbClr val="0064AB"/>
                </a:solidFill>
              </a:rPr>
              <a:t>Plastiques,</a:t>
            </a:r>
          </a:p>
          <a:p>
            <a:pPr fontAlgn="auto">
              <a:spcAft>
                <a:spcPts val="0"/>
              </a:spcAft>
              <a:defRPr/>
            </a:pPr>
            <a:r>
              <a:rPr lang="fr-FR" sz="2000" dirty="0">
                <a:solidFill>
                  <a:srgbClr val="0064AB"/>
                </a:solidFill>
              </a:rPr>
              <a:t>Ferrailles…</a:t>
            </a:r>
          </a:p>
          <a:p>
            <a:pPr fontAlgn="auto">
              <a:spcAft>
                <a:spcPts val="0"/>
              </a:spcAft>
              <a:defRPr/>
            </a:pPr>
            <a:endParaRPr lang="fr-FR" sz="2000" dirty="0">
              <a:solidFill>
                <a:srgbClr val="0064AB"/>
              </a:solidFill>
            </a:endParaRPr>
          </a:p>
        </p:txBody>
      </p:sp>
      <p:sp>
        <p:nvSpPr>
          <p:cNvPr id="14" name="Espace réservé du contenu 2"/>
          <p:cNvSpPr txBox="1">
            <a:spLocks/>
          </p:cNvSpPr>
          <p:nvPr/>
        </p:nvSpPr>
        <p:spPr bwMode="auto">
          <a:xfrm>
            <a:off x="7286374" y="2955517"/>
            <a:ext cx="3645719" cy="3076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fr-FR" sz="2000" dirty="0">
                <a:solidFill>
                  <a:srgbClr val="0064AB"/>
                </a:solidFill>
              </a:rPr>
              <a:t>Déchets Médicaux Implantables Actifs,</a:t>
            </a:r>
          </a:p>
          <a:p>
            <a:pPr fontAlgn="auto">
              <a:spcAft>
                <a:spcPts val="0"/>
              </a:spcAft>
              <a:defRPr/>
            </a:pPr>
            <a:r>
              <a:rPr lang="fr-FR" sz="2000" dirty="0">
                <a:solidFill>
                  <a:srgbClr val="0064AB"/>
                </a:solidFill>
              </a:rPr>
              <a:t>Médicaments non utilisés,</a:t>
            </a:r>
          </a:p>
          <a:p>
            <a:pPr fontAlgn="auto">
              <a:spcAft>
                <a:spcPts val="0"/>
              </a:spcAft>
              <a:defRPr/>
            </a:pPr>
            <a:r>
              <a:rPr lang="fr-FR" sz="2000" dirty="0">
                <a:solidFill>
                  <a:srgbClr val="0064AB"/>
                </a:solidFill>
              </a:rPr>
              <a:t>Médicaments cytotoxiques,</a:t>
            </a:r>
          </a:p>
          <a:p>
            <a:pPr fontAlgn="auto">
              <a:spcAft>
                <a:spcPts val="0"/>
              </a:spcAft>
              <a:defRPr/>
            </a:pPr>
            <a:r>
              <a:rPr lang="fr-FR" sz="2000" dirty="0">
                <a:solidFill>
                  <a:srgbClr val="0064AB"/>
                </a:solidFill>
              </a:rPr>
              <a:t>Déchets d’Equipement Electriques et Electroniques,</a:t>
            </a:r>
          </a:p>
          <a:p>
            <a:pPr fontAlgn="auto">
              <a:spcAft>
                <a:spcPts val="0"/>
              </a:spcAft>
              <a:defRPr/>
            </a:pPr>
            <a:r>
              <a:rPr lang="fr-FR" sz="2000" dirty="0">
                <a:solidFill>
                  <a:srgbClr val="0064AB"/>
                </a:solidFill>
              </a:rPr>
              <a:t>Amalgames dentaires,</a:t>
            </a:r>
          </a:p>
          <a:p>
            <a:pPr marL="0" indent="0" fontAlgn="auto">
              <a:spcAft>
                <a:spcPts val="0"/>
              </a:spcAft>
              <a:buNone/>
              <a:defRPr/>
            </a:pPr>
            <a:endParaRPr lang="fr-FR" dirty="0">
              <a:solidFill>
                <a:srgbClr val="0064AB"/>
              </a:solidFill>
            </a:endParaRPr>
          </a:p>
        </p:txBody>
      </p:sp>
    </p:spTree>
    <p:extLst>
      <p:ext uri="{BB962C8B-B14F-4D97-AF65-F5344CB8AC3E}">
        <p14:creationId xmlns:p14="http://schemas.microsoft.com/office/powerpoint/2010/main" xmlns="" val="969455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7 – DASRI</a:t>
            </a:r>
            <a:endParaRPr lang="fr-FR" sz="2800" b="1" dirty="0">
              <a:solidFill>
                <a:srgbClr val="0064AB"/>
              </a:solidFill>
              <a:latin typeface="+mn-lt"/>
            </a:endParaRPr>
          </a:p>
        </p:txBody>
      </p:sp>
    </p:spTree>
    <p:extLst>
      <p:ext uri="{BB962C8B-B14F-4D97-AF65-F5344CB8AC3E}">
        <p14:creationId xmlns:p14="http://schemas.microsoft.com/office/powerpoint/2010/main" xmlns="" val="2228928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0" y="184486"/>
            <a:ext cx="10515600" cy="505326"/>
          </a:xfrm>
        </p:spPr>
        <p:txBody>
          <a:bodyPr rtlCol="0">
            <a:normAutofit fontScale="90000"/>
          </a:bodyPr>
          <a:lstStyle/>
          <a:p>
            <a:pPr fontAlgn="auto">
              <a:spcAft>
                <a:spcPts val="0"/>
              </a:spcAft>
              <a:defRPr/>
            </a:pPr>
            <a:r>
              <a:rPr lang="fr-FR" b="1" dirty="0">
                <a:solidFill>
                  <a:srgbClr val="0064AB"/>
                </a:solidFill>
                <a:latin typeface="+mn-lt"/>
              </a:rPr>
              <a:t>DASRI</a:t>
            </a:r>
            <a:br>
              <a:rPr lang="fr-FR" b="1" dirty="0">
                <a:solidFill>
                  <a:srgbClr val="0064AB"/>
                </a:solidFill>
                <a:latin typeface="+mn-lt"/>
              </a:rPr>
            </a:br>
            <a:endParaRPr lang="fr-FR" sz="3200" b="1" dirty="0">
              <a:solidFill>
                <a:srgbClr val="0064AB"/>
              </a:solidFill>
              <a:latin typeface="+mn-lt"/>
            </a:endParaRPr>
          </a:p>
        </p:txBody>
      </p:sp>
      <p:sp>
        <p:nvSpPr>
          <p:cNvPr id="39939" name="Rectangle 3"/>
          <p:cNvSpPr>
            <a:spLocks noGrp="1" noChangeArrowheads="1"/>
          </p:cNvSpPr>
          <p:nvPr>
            <p:ph type="body" idx="1"/>
          </p:nvPr>
        </p:nvSpPr>
        <p:spPr>
          <a:xfrm>
            <a:off x="746961" y="1740067"/>
            <a:ext cx="10791825" cy="4371975"/>
          </a:xfrm>
        </p:spPr>
        <p:txBody>
          <a:bodyPr/>
          <a:lstStyle/>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Chaque catégorie de déchets doit être conditionnée de manière distincte en assurant le respect de la réglementation, des codes et procédures.</a:t>
            </a:r>
          </a:p>
          <a:p>
            <a:pPr algn="just">
              <a:lnSpc>
                <a:spcPct val="80000"/>
              </a:lnSpc>
              <a:buFont typeface="Wingdings" panose="05000000000000000000" pitchFamily="2" charset="2"/>
              <a:buNone/>
            </a:pPr>
            <a:r>
              <a:rPr lang="fr-FR" altLang="fr-FR" sz="2400" b="1" dirty="0">
                <a:solidFill>
                  <a:srgbClr val="0064AB"/>
                </a:solidFill>
                <a:latin typeface="Calibri Light" panose="020F0302020204030204" pitchFamily="34" charset="0"/>
                <a:cs typeface="Times New Roman" panose="02020603050405020304" pitchFamily="18" charset="0"/>
              </a:rPr>
              <a:t>	</a:t>
            </a:r>
            <a:r>
              <a:rPr lang="fr-FR" altLang="fr-FR" sz="2400" b="1" dirty="0">
                <a:solidFill>
                  <a:srgbClr val="F7A800"/>
                </a:solidFill>
                <a:latin typeface="Calibri Light" panose="020F0302020204030204" pitchFamily="34" charset="0"/>
                <a:cs typeface="Times New Roman" panose="02020603050405020304" pitchFamily="18" charset="0"/>
              </a:rPr>
              <a:t>La sécurité des filières </a:t>
            </a:r>
            <a:r>
              <a:rPr lang="fr-FR" altLang="fr-FR" sz="2400" dirty="0">
                <a:solidFill>
                  <a:srgbClr val="0064AB"/>
                </a:solidFill>
                <a:latin typeface="Calibri Light" panose="020F0302020204030204" pitchFamily="34" charset="0"/>
                <a:cs typeface="Times New Roman" panose="02020603050405020304" pitchFamily="18" charset="0"/>
              </a:rPr>
              <a:t>d’élimination</a:t>
            </a:r>
            <a:r>
              <a:rPr lang="fr-FR" altLang="fr-FR" sz="2400" b="1" dirty="0">
                <a:solidFill>
                  <a:srgbClr val="0064AB"/>
                </a:solidFill>
                <a:latin typeface="Calibri Light" panose="020F0302020204030204" pitchFamily="34" charset="0"/>
                <a:cs typeface="Times New Roman" panose="02020603050405020304" pitchFamily="18" charset="0"/>
              </a:rPr>
              <a:t> </a:t>
            </a:r>
            <a:r>
              <a:rPr lang="fr-FR" altLang="fr-FR" sz="2400" b="1" dirty="0">
                <a:solidFill>
                  <a:srgbClr val="F7A800"/>
                </a:solidFill>
                <a:latin typeface="Calibri Light" panose="020F0302020204030204" pitchFamily="34" charset="0"/>
                <a:cs typeface="Times New Roman" panose="02020603050405020304" pitchFamily="18" charset="0"/>
              </a:rPr>
              <a:t>repose sur la qualité des emballages</a:t>
            </a:r>
            <a:r>
              <a:rPr lang="fr-FR" altLang="fr-FR" sz="2400" b="1" dirty="0">
                <a:solidFill>
                  <a:srgbClr val="0064AB"/>
                </a:solidFill>
                <a:latin typeface="Calibri Light" panose="020F0302020204030204" pitchFamily="34" charset="0"/>
                <a:cs typeface="Times New Roman" panose="02020603050405020304" pitchFamily="18" charset="0"/>
              </a:rPr>
              <a:t>.</a:t>
            </a:r>
            <a:r>
              <a:rPr lang="fr-FR" altLang="fr-FR" sz="2400" dirty="0">
                <a:solidFill>
                  <a:srgbClr val="0064AB"/>
                </a:solidFill>
                <a:latin typeface="Calibri Light" panose="020F0302020204030204" pitchFamily="34" charset="0"/>
                <a:cs typeface="Times New Roman" panose="02020603050405020304" pitchFamily="18" charset="0"/>
              </a:rPr>
              <a:t> </a:t>
            </a:r>
          </a:p>
          <a:p>
            <a:pPr algn="just">
              <a:lnSpc>
                <a:spcPct val="80000"/>
              </a:lnSpc>
              <a:buFont typeface="Wingdings" panose="05000000000000000000" pitchFamily="2" charset="2"/>
              <a:buNone/>
            </a:pPr>
            <a:endParaRPr lang="fr-FR" altLang="fr-FR" sz="2400" dirty="0">
              <a:solidFill>
                <a:srgbClr val="0064AB"/>
              </a:solidFill>
              <a:latin typeface="Calibri Light" panose="020F0302020204030204" pitchFamily="34" charset="0"/>
              <a:cs typeface="Times New Roman" panose="02020603050405020304" pitchFamily="18" charset="0"/>
            </a:endParaRP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De part leur danger, les DASRI nécessitent des emballages prévenant la propagation et l’inoculation accidentelle des agents potentiellement pathogènes.</a:t>
            </a:r>
          </a:p>
          <a:p>
            <a:pPr algn="just">
              <a:lnSpc>
                <a:spcPct val="80000"/>
              </a:lnSpc>
              <a:buFont typeface="Wingdings" panose="05000000000000000000" pitchFamily="2" charset="2"/>
              <a:buNone/>
            </a:pPr>
            <a:endParaRPr lang="fr-FR" altLang="fr-FR" sz="2400" dirty="0">
              <a:solidFill>
                <a:srgbClr val="0064AB"/>
              </a:solidFill>
              <a:latin typeface="Calibri Light" panose="020F0302020204030204" pitchFamily="34" charset="0"/>
              <a:cs typeface="Times New Roman" panose="02020603050405020304" pitchFamily="18" charset="0"/>
            </a:endParaRP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Le </a:t>
            </a:r>
            <a:r>
              <a:rPr lang="fr-FR" altLang="fr-FR" sz="2400" b="1" dirty="0">
                <a:solidFill>
                  <a:srgbClr val="F7A800"/>
                </a:solidFill>
                <a:latin typeface="Calibri Light" panose="020F0302020204030204" pitchFamily="34" charset="0"/>
                <a:cs typeface="Times New Roman" panose="02020603050405020304" pitchFamily="18" charset="0"/>
              </a:rPr>
              <a:t>choix de l’emballage </a:t>
            </a:r>
            <a:r>
              <a:rPr lang="fr-FR" altLang="fr-FR" sz="2400" dirty="0">
                <a:solidFill>
                  <a:srgbClr val="0064AB"/>
                </a:solidFill>
                <a:latin typeface="Calibri Light" panose="020F0302020204030204" pitchFamily="34" charset="0"/>
                <a:cs typeface="Times New Roman" panose="02020603050405020304" pitchFamily="18" charset="0"/>
              </a:rPr>
              <a:t>doit se faire </a:t>
            </a:r>
            <a:r>
              <a:rPr lang="fr-FR" altLang="fr-FR" sz="2400" b="1" dirty="0">
                <a:solidFill>
                  <a:srgbClr val="F7A800"/>
                </a:solidFill>
                <a:latin typeface="Calibri Light" panose="020F0302020204030204" pitchFamily="34" charset="0"/>
                <a:cs typeface="Times New Roman" panose="02020603050405020304" pitchFamily="18" charset="0"/>
              </a:rPr>
              <a:t>en fonction des propriétés physiques du déchets</a:t>
            </a:r>
            <a:r>
              <a:rPr lang="fr-FR" altLang="fr-FR" sz="2400" b="1" i="1" dirty="0">
                <a:solidFill>
                  <a:srgbClr val="0064AB"/>
                </a:solidFill>
                <a:latin typeface="Calibri Light" panose="020F0302020204030204" pitchFamily="34" charset="0"/>
                <a:cs typeface="Times New Roman" panose="02020603050405020304" pitchFamily="18" charset="0"/>
              </a:rPr>
              <a:t>.</a:t>
            </a: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rPr>
              <a:t>	</a:t>
            </a: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rPr>
              <a:t>	La réglementation et différentes normes précisent les caractéristiques de chaque emballage.</a:t>
            </a:r>
          </a:p>
          <a:p>
            <a:pPr>
              <a:lnSpc>
                <a:spcPct val="80000"/>
              </a:lnSpc>
            </a:pPr>
            <a:endParaRPr lang="fr-FR" altLang="fr-FR" sz="2000" dirty="0">
              <a:solidFill>
                <a:srgbClr val="0064AB"/>
              </a:solidFill>
            </a:endParaRPr>
          </a:p>
        </p:txBody>
      </p:sp>
      <p:sp>
        <p:nvSpPr>
          <p:cNvPr id="4" name="ZoneTexte 3"/>
          <p:cNvSpPr txBox="1"/>
          <p:nvPr/>
        </p:nvSpPr>
        <p:spPr>
          <a:xfrm>
            <a:off x="0" y="38735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2588027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p:cNvSpPr>
            <a:spLocks noGrp="1"/>
          </p:cNvSpPr>
          <p:nvPr>
            <p:ph type="title"/>
          </p:nvPr>
        </p:nvSpPr>
        <p:spPr>
          <a:xfrm>
            <a:off x="685800" y="795338"/>
            <a:ext cx="10515600" cy="1325562"/>
          </a:xfrm>
        </p:spPr>
        <p:txBody>
          <a:bodyPr/>
          <a:lstStyle/>
          <a:p>
            <a:r>
              <a:rPr lang="fr-FR" altLang="fr-FR" sz="2800" b="1" dirty="0">
                <a:solidFill>
                  <a:srgbClr val="0064AB"/>
                </a:solidFill>
              </a:rPr>
              <a:t>Règlementation sur les emballages </a:t>
            </a:r>
          </a:p>
        </p:txBody>
      </p:sp>
      <p:sp>
        <p:nvSpPr>
          <p:cNvPr id="3" name="Espace réservé du contenu 2"/>
          <p:cNvSpPr>
            <a:spLocks noGrp="1"/>
          </p:cNvSpPr>
          <p:nvPr>
            <p:ph idx="1"/>
          </p:nvPr>
        </p:nvSpPr>
        <p:spPr>
          <a:xfrm>
            <a:off x="600075" y="2282825"/>
            <a:ext cx="10515600" cy="4351338"/>
          </a:xfrm>
        </p:spPr>
        <p:txBody>
          <a:bodyPr rtlCol="0">
            <a:normAutofit lnSpcReduction="10000"/>
          </a:bodyPr>
          <a:lstStyle/>
          <a:p>
            <a:pPr algn="just" fontAlgn="auto">
              <a:spcAft>
                <a:spcPts val="0"/>
              </a:spcAft>
              <a:defRPr/>
            </a:pPr>
            <a:r>
              <a:rPr lang="fr-FR" sz="2200" b="1" i="1" dirty="0">
                <a:solidFill>
                  <a:srgbClr val="F7A800"/>
                </a:solidFill>
              </a:rPr>
              <a:t>Arrêté du 27 juin 2016 </a:t>
            </a:r>
            <a:r>
              <a:rPr lang="fr-FR" sz="2200" b="1" i="1" u="sng" dirty="0">
                <a:solidFill>
                  <a:srgbClr val="F7A800"/>
                </a:solidFill>
              </a:rPr>
              <a:t>modifiant l’arrêté du 24 novembre 2003 </a:t>
            </a:r>
            <a:r>
              <a:rPr lang="fr-FR" sz="2200" b="1" i="1" dirty="0">
                <a:solidFill>
                  <a:srgbClr val="F7A800"/>
                </a:solidFill>
              </a:rPr>
              <a:t>relatif aux emballages des déchets d’activités de soins à risques infectieux et assimilés et des pièces anatomiques d’origine humaine.</a:t>
            </a:r>
          </a:p>
          <a:p>
            <a:pPr algn="just" fontAlgn="auto">
              <a:spcAft>
                <a:spcPts val="0"/>
              </a:spcAft>
              <a:defRPr/>
            </a:pPr>
            <a:endParaRPr lang="fr-FR" sz="2200" dirty="0">
              <a:solidFill>
                <a:srgbClr val="0064AB"/>
              </a:solidFill>
            </a:endParaRPr>
          </a:p>
          <a:p>
            <a:pPr fontAlgn="auto">
              <a:spcAft>
                <a:spcPts val="0"/>
              </a:spcAft>
              <a:defRPr/>
            </a:pPr>
            <a:r>
              <a:rPr lang="fr-FR" sz="2200" dirty="0">
                <a:solidFill>
                  <a:srgbClr val="0064AB"/>
                </a:solidFill>
              </a:rPr>
              <a:t>Arrêté du 6 janvier 2006 </a:t>
            </a:r>
            <a:r>
              <a:rPr lang="fr-FR" sz="2200" i="1" dirty="0">
                <a:solidFill>
                  <a:srgbClr val="0064AB"/>
                </a:solidFill>
              </a:rPr>
              <a:t>modifiant l'arrêté du 24 novembre 2003</a:t>
            </a:r>
            <a:r>
              <a:rPr lang="fr-FR" sz="2200" dirty="0">
                <a:solidFill>
                  <a:srgbClr val="0064AB"/>
                </a:solidFill>
              </a:rPr>
              <a:t> relatif aux emballages des déchets d'activités </a:t>
            </a:r>
          </a:p>
          <a:p>
            <a:pPr marL="0" indent="0" fontAlgn="auto">
              <a:spcAft>
                <a:spcPts val="0"/>
              </a:spcAft>
              <a:buFont typeface="Arial" panose="020B0604020202020204" pitchFamily="34" charset="0"/>
              <a:buNone/>
              <a:defRPr/>
            </a:pPr>
            <a:endParaRPr lang="fr-FR" sz="2200" dirty="0">
              <a:solidFill>
                <a:srgbClr val="0064AB"/>
              </a:solidFill>
            </a:endParaRPr>
          </a:p>
          <a:p>
            <a:pPr fontAlgn="auto">
              <a:spcAft>
                <a:spcPts val="0"/>
              </a:spcAft>
              <a:defRPr/>
            </a:pPr>
            <a:r>
              <a:rPr lang="fr-FR" sz="2200" dirty="0">
                <a:solidFill>
                  <a:srgbClr val="0064AB"/>
                </a:solidFill>
              </a:rPr>
              <a:t>Circulaire n° 2005-34 du 11 janvier 2005 relative au conditionnement des déchets d'activités de soins à risques infectieux et assimilés</a:t>
            </a:r>
            <a:r>
              <a:rPr lang="fr-FR" dirty="0">
                <a:solidFill>
                  <a:srgbClr val="0064AB"/>
                </a:solidFill>
              </a:rPr>
              <a:t/>
            </a:r>
            <a:br>
              <a:rPr lang="fr-FR" dirty="0">
                <a:solidFill>
                  <a:srgbClr val="0064AB"/>
                </a:solidFill>
              </a:rPr>
            </a:br>
            <a:endParaRPr lang="fr-FR" dirty="0">
              <a:solidFill>
                <a:srgbClr val="0064AB"/>
              </a:solidFill>
            </a:endParaRPr>
          </a:p>
          <a:p>
            <a:pPr algn="just" fontAlgn="auto">
              <a:spcAft>
                <a:spcPts val="0"/>
              </a:spcAft>
              <a:defRPr/>
            </a:pPr>
            <a:r>
              <a:rPr lang="fr-FR" dirty="0">
                <a:solidFill>
                  <a:srgbClr val="0064AB"/>
                </a:solidFill>
              </a:rPr>
              <a:t> </a:t>
            </a:r>
            <a:r>
              <a:rPr lang="fr-FR" sz="2200" dirty="0">
                <a:solidFill>
                  <a:srgbClr val="0064AB"/>
                </a:solidFill>
              </a:rPr>
              <a:t>Arrêté du 24 novembre 2003 relatif aux emballages des déchets d'activités de soins à risques infectieux et assimilés et des pièces anatomiques d'origine humaine</a:t>
            </a:r>
          </a:p>
          <a:p>
            <a:pPr fontAlgn="auto">
              <a:spcAft>
                <a:spcPts val="0"/>
              </a:spcAft>
              <a:defRPr/>
            </a:pPr>
            <a:endParaRPr lang="fr-FR" sz="2200" dirty="0">
              <a:solidFill>
                <a:srgbClr val="0064AB"/>
              </a:solidFill>
            </a:endParaRPr>
          </a:p>
          <a:p>
            <a:pPr fontAlgn="auto">
              <a:spcAft>
                <a:spcPts val="0"/>
              </a:spcAft>
              <a:defRPr/>
            </a:pPr>
            <a:endParaRPr lang="fr-FR" dirty="0">
              <a:solidFill>
                <a:srgbClr val="0064AB"/>
              </a:solidFill>
            </a:endParaRPr>
          </a:p>
        </p:txBody>
      </p:sp>
      <p:sp>
        <p:nvSpPr>
          <p:cNvPr id="5" name="Rectangle 2"/>
          <p:cNvSpPr txBox="1">
            <a:spLocks noChangeArrowheads="1"/>
          </p:cNvSpPr>
          <p:nvPr/>
        </p:nvSpPr>
        <p:spPr bwMode="auto">
          <a:xfrm>
            <a:off x="0" y="334879"/>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6" name="ZoneTexte 5"/>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77751851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62276" y="-34841"/>
            <a:ext cx="12192000" cy="576262"/>
          </a:xfrm>
          <a:solidFill>
            <a:schemeClr val="bg1"/>
          </a:solidFill>
        </p:spPr>
        <p:txBody>
          <a:bodyPr rtlCol="0">
            <a:noAutofit/>
          </a:bodyPr>
          <a:lstStyle/>
          <a:p>
            <a:pPr algn="ctr" fontAlgn="auto">
              <a:spcAft>
                <a:spcPts val="0"/>
              </a:spcAft>
              <a:defRPr/>
            </a:pPr>
            <a:r>
              <a:rPr lang="fr-FR" sz="2000" b="1" dirty="0">
                <a:solidFill>
                  <a:srgbClr val="0064AB"/>
                </a:solidFill>
                <a:latin typeface="+mn-lt"/>
              </a:rPr>
              <a:t>Choix des emballages en fonction du type de déchets</a:t>
            </a:r>
          </a:p>
        </p:txBody>
      </p:sp>
      <p:sp>
        <p:nvSpPr>
          <p:cNvPr id="4"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5" name="ZoneTexte 4"/>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graphicFrame>
        <p:nvGraphicFramePr>
          <p:cNvPr id="16" name="Tableau 15"/>
          <p:cNvGraphicFramePr>
            <a:graphicFrameLocks noGrp="1"/>
          </p:cNvGraphicFramePr>
          <p:nvPr>
            <p:extLst>
              <p:ext uri="{D42A27DB-BD31-4B8C-83A1-F6EECF244321}">
                <p14:modId xmlns:p14="http://schemas.microsoft.com/office/powerpoint/2010/main" xmlns="" val="3380124263"/>
              </p:ext>
            </p:extLst>
          </p:nvPr>
        </p:nvGraphicFramePr>
        <p:xfrm>
          <a:off x="1967694" y="1070724"/>
          <a:ext cx="8756625" cy="5451483"/>
        </p:xfrm>
        <a:graphic>
          <a:graphicData uri="http://schemas.openxmlformats.org/drawingml/2006/table">
            <a:tbl>
              <a:tblPr firstRow="1" firstCol="1" bandRow="1"/>
              <a:tblGrid>
                <a:gridCol w="2438349"/>
                <a:gridCol w="1579569"/>
                <a:gridCol w="1579569"/>
                <a:gridCol w="1579569"/>
                <a:gridCol w="1579569"/>
              </a:tblGrid>
              <a:tr h="1279158">
                <a:tc rowSpan="2">
                  <a:txBody>
                    <a:bodyPr/>
                    <a:lstStyle/>
                    <a:p>
                      <a:pPr algn="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Type de</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conditionnement</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Type de DASRI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fr-FR" sz="1300" b="1"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pouvant y être déposés</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ap="flat" cmpd="sng" algn="ctr">
                      <a:solidFill>
                        <a:srgbClr val="000000"/>
                      </a:solidFill>
                      <a:prstDash val="solid"/>
                      <a:round/>
                      <a:headEnd type="none" w="med" len="med"/>
                      <a:tailEnd type="none" w="med" len="med"/>
                    </a:lnTlToBr>
                    <a:solidFill>
                      <a:schemeClr val="bg1"/>
                    </a:solidFill>
                  </a:tcPr>
                </a:tc>
                <a:tc>
                  <a:txBody>
                    <a:bodyPr/>
                    <a:lstStyle/>
                    <a:p>
                      <a:pPr algn="ctr">
                        <a:lnSpc>
                          <a:spcPct val="107000"/>
                        </a:lnSpc>
                        <a:spcAft>
                          <a:spcPts val="0"/>
                        </a:spcAft>
                      </a:pPr>
                      <a:r>
                        <a:rPr lang="fr-FR" sz="13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Sacs en plastique ou en papier doublés intérieurement de matière plastique</a:t>
                      </a:r>
                      <a:endParaRPr lang="fr-FR"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Caisses en carton avec sac à l’intérieur</a:t>
                      </a:r>
                      <a:endParaRPr lang="fr-FR"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Fûts et jerricans en plastique</a:t>
                      </a:r>
                      <a:endParaRPr lang="fr-FR"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b="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Minicollecteurs et boites pour déchets perforants</a:t>
                      </a:r>
                      <a:endParaRPr lang="fr-FR" sz="13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915695">
                <a:tc vMerge="1">
                  <a:txBody>
                    <a:bodyPr/>
                    <a:lstStyle/>
                    <a:p>
                      <a:endParaRPr lang="fr-FR"/>
                    </a:p>
                  </a:txBody>
                  <a:tcPr/>
                </a:tc>
                <a:tc>
                  <a:txBody>
                    <a:bodyPr/>
                    <a:lstStyle/>
                    <a:p>
                      <a:pPr algn="ctr">
                        <a:lnSpc>
                          <a:spcPct val="107000"/>
                        </a:lnSpc>
                        <a:spcAft>
                          <a:spcPts val="0"/>
                        </a:spcAft>
                      </a:pPr>
                      <a:r>
                        <a:rPr lang="fr-FR"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NF X 30-501</a:t>
                      </a: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NF X 30-507</a:t>
                      </a: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kern="12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EN ISO 23907-1 : 2019</a:t>
                      </a:r>
                      <a:endParaRPr lang="fr-FR" sz="1300" kern="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kern="12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EN ISO 23907-1 : 2019</a:t>
                      </a:r>
                      <a:endParaRPr lang="fr-FR" sz="1300" kern="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420553">
                <a:tc>
                  <a:txBody>
                    <a:bodyPr/>
                    <a:lstStyle/>
                    <a:p>
                      <a:pPr>
                        <a:lnSpc>
                          <a:spcPct val="107000"/>
                        </a:lnSpc>
                        <a:spcAft>
                          <a:spcPts val="0"/>
                        </a:spcAft>
                      </a:pPr>
                      <a:r>
                        <a:rPr lang="fr-FR"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Perforants : piquants, coupants, tranchants</a:t>
                      </a:r>
                    </a:p>
                  </a:txBody>
                  <a:tcPr marL="83413" marR="83413"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dirty="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76720">
                <a:tc>
                  <a:txBody>
                    <a:bodyPr/>
                    <a:lstStyle/>
                    <a:p>
                      <a:pPr>
                        <a:lnSpc>
                          <a:spcPct val="107000"/>
                        </a:lnSpc>
                        <a:spcAft>
                          <a:spcPts val="0"/>
                        </a:spcAft>
                      </a:pPr>
                      <a:r>
                        <a:rPr lang="fr-FR"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Solides ou mous : matériel de soins, linge UU souillé par des liquides biologiques, tous déchets provenant d’un isolement</a:t>
                      </a:r>
                    </a:p>
                  </a:txBody>
                  <a:tcPr marL="83413" marR="83413"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85355">
                <a:tc>
                  <a:txBody>
                    <a:bodyPr/>
                    <a:lstStyle/>
                    <a:p>
                      <a:pPr>
                        <a:lnSpc>
                          <a:spcPct val="107000"/>
                        </a:lnSpc>
                        <a:spcAft>
                          <a:spcPts val="0"/>
                        </a:spcAft>
                      </a:pPr>
                      <a:r>
                        <a:rPr lang="fr-FR"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Les déchets biologiques : prélèvement biologique, tube et déchets anatomiques</a:t>
                      </a:r>
                    </a:p>
                  </a:txBody>
                  <a:tcPr marL="83413" marR="83413"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69196">
                <a:tc>
                  <a:txBody>
                    <a:bodyPr/>
                    <a:lstStyle/>
                    <a:p>
                      <a:pPr>
                        <a:lnSpc>
                          <a:spcPct val="107000"/>
                        </a:lnSpc>
                        <a:spcAft>
                          <a:spcPts val="0"/>
                        </a:spcAft>
                      </a:pPr>
                      <a:r>
                        <a:rPr lang="fr-FR"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Liquides : produits sanguins et liquides biologiques (poches, tous produits liquides, circuits divers (dialyse)…)</a:t>
                      </a:r>
                    </a:p>
                  </a:txBody>
                  <a:tcPr marL="83413" marR="83413"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3100">
                          <a:solidFill>
                            <a:srgbClr val="FFC000"/>
                          </a:solidFill>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130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r-FR" sz="1300" dirty="0">
                          <a:solidFill>
                            <a:srgbClr val="2E74B5"/>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3413" marR="83413"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xmlns="" val="19561758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3"/>
          <p:cNvSpPr>
            <a:spLocks noGrp="1" noChangeArrowheads="1"/>
          </p:cNvSpPr>
          <p:nvPr>
            <p:ph type="body" sz="half" idx="1"/>
          </p:nvPr>
        </p:nvSpPr>
        <p:spPr>
          <a:xfrm>
            <a:off x="384175" y="1419225"/>
            <a:ext cx="8664575" cy="5040313"/>
          </a:xfrm>
        </p:spPr>
        <p:txBody>
          <a:bodyPr rtlCol="0">
            <a:normAutofit fontScale="92500" lnSpcReduction="10000"/>
          </a:bodyPr>
          <a:lstStyle/>
          <a:p>
            <a:pPr fontAlgn="auto">
              <a:spcAft>
                <a:spcPts val="0"/>
              </a:spcAft>
              <a:defRPr/>
            </a:pPr>
            <a:r>
              <a:rPr lang="fr-FR" altLang="fr-FR" sz="2400" b="1" dirty="0">
                <a:solidFill>
                  <a:srgbClr val="F7A800"/>
                </a:solidFill>
              </a:rPr>
              <a:t>Les déchets </a:t>
            </a:r>
            <a:r>
              <a:rPr lang="fr-FR" altLang="fr-FR" sz="2400" b="1" u="sng" dirty="0">
                <a:solidFill>
                  <a:srgbClr val="F7A800"/>
                </a:solidFill>
              </a:rPr>
              <a:t>Mous</a:t>
            </a:r>
            <a:r>
              <a:rPr lang="fr-FR" altLang="fr-FR" sz="2400" dirty="0">
                <a:solidFill>
                  <a:srgbClr val="F7A800"/>
                </a:solidFill>
              </a:rPr>
              <a:t> </a:t>
            </a:r>
            <a:r>
              <a:rPr lang="fr-FR" altLang="fr-FR" sz="2400" b="1" dirty="0">
                <a:solidFill>
                  <a:srgbClr val="F7A800"/>
                </a:solidFill>
              </a:rPr>
              <a:t>solides : </a:t>
            </a:r>
          </a:p>
          <a:p>
            <a:pPr lvl="1" fontAlgn="auto">
              <a:spcAft>
                <a:spcPts val="0"/>
              </a:spcAft>
              <a:defRPr/>
            </a:pPr>
            <a:r>
              <a:rPr lang="fr-FR" altLang="fr-FR" sz="2000" dirty="0">
                <a:solidFill>
                  <a:srgbClr val="0064AB"/>
                </a:solidFill>
              </a:rPr>
              <a:t>Matériel de soins, linge UU souillé par des liquides biologiques, tous déchets provenant d’un isolement…</a:t>
            </a:r>
          </a:p>
          <a:p>
            <a:pPr lvl="1" fontAlgn="auto">
              <a:spcAft>
                <a:spcPts val="0"/>
              </a:spcAft>
              <a:defRPr/>
            </a:pPr>
            <a:endParaRPr lang="fr-FR" altLang="fr-FR" sz="2000" dirty="0">
              <a:solidFill>
                <a:srgbClr val="0064AB"/>
              </a:solidFill>
            </a:endParaRPr>
          </a:p>
          <a:p>
            <a:pPr marL="457200" lvl="1"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perforants</a:t>
            </a:r>
            <a:r>
              <a:rPr lang="fr-FR" altLang="fr-FR" sz="2400" b="1" dirty="0">
                <a:solidFill>
                  <a:srgbClr val="F7A800"/>
                </a:solidFill>
              </a:rPr>
              <a:t>:</a:t>
            </a:r>
            <a:r>
              <a:rPr lang="fr-FR" altLang="fr-FR" sz="2400" b="1" dirty="0">
                <a:solidFill>
                  <a:srgbClr val="0064AB"/>
                </a:solidFill>
              </a:rPr>
              <a:t> </a:t>
            </a:r>
            <a:r>
              <a:rPr lang="fr-FR" altLang="fr-FR" sz="2400" dirty="0">
                <a:solidFill>
                  <a:srgbClr val="0064AB"/>
                </a:solidFill>
              </a:rPr>
              <a:t>piquants, coupants, tranchants</a:t>
            </a:r>
            <a:endParaRPr lang="fr-FR" altLang="fr-FR" sz="2400" b="1" dirty="0">
              <a:solidFill>
                <a:srgbClr val="0064AB"/>
              </a:solidFill>
            </a:endParaRPr>
          </a:p>
          <a:p>
            <a:pPr fontAlgn="auto">
              <a:spcAft>
                <a:spcPts val="0"/>
              </a:spcAft>
              <a:defRPr/>
            </a:pPr>
            <a:endParaRPr lang="fr-FR" altLang="fr-FR" sz="24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biologiques:</a:t>
            </a:r>
          </a:p>
          <a:p>
            <a:pPr lvl="1" fontAlgn="auto">
              <a:spcAft>
                <a:spcPts val="0"/>
              </a:spcAft>
              <a:defRPr/>
            </a:pPr>
            <a:r>
              <a:rPr lang="fr-FR" altLang="fr-FR" sz="2000" dirty="0">
                <a:solidFill>
                  <a:srgbClr val="0064AB"/>
                </a:solidFill>
              </a:rPr>
              <a:t>Prélèvement biologique et tube</a:t>
            </a:r>
          </a:p>
          <a:p>
            <a:pPr lvl="1" fontAlgn="auto">
              <a:spcAft>
                <a:spcPts val="0"/>
              </a:spcAft>
              <a:defRPr/>
            </a:pPr>
            <a:r>
              <a:rPr lang="fr-FR" altLang="fr-FR" sz="2000" dirty="0">
                <a:solidFill>
                  <a:srgbClr val="0064AB"/>
                </a:solidFill>
              </a:rPr>
              <a:t>Déchets anatomiques</a:t>
            </a:r>
          </a:p>
          <a:p>
            <a:pPr lvl="1" fontAlgn="auto">
              <a:spcAft>
                <a:spcPts val="0"/>
              </a:spcAft>
              <a:defRPr/>
            </a:pPr>
            <a:endParaRPr lang="fr-FR" altLang="fr-FR" sz="20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liquides</a:t>
            </a:r>
            <a:r>
              <a:rPr lang="fr-FR" altLang="fr-FR" sz="2400" b="1" dirty="0">
                <a:solidFill>
                  <a:srgbClr val="F7A800"/>
                </a:solidFill>
              </a:rPr>
              <a:t>: </a:t>
            </a:r>
            <a:r>
              <a:rPr lang="fr-FR" altLang="fr-FR" sz="2400" dirty="0">
                <a:solidFill>
                  <a:srgbClr val="0064AB"/>
                </a:solidFill>
              </a:rPr>
              <a:t>produits sanguins et liquides biologiques</a:t>
            </a:r>
            <a:endParaRPr lang="fr-FR" altLang="fr-FR" sz="2400" b="1" dirty="0">
              <a:solidFill>
                <a:srgbClr val="0064AB"/>
              </a:solidFill>
            </a:endParaRPr>
          </a:p>
          <a:p>
            <a:pPr lvl="1" fontAlgn="auto">
              <a:spcAft>
                <a:spcPts val="0"/>
              </a:spcAft>
              <a:defRPr/>
            </a:pPr>
            <a:r>
              <a:rPr lang="fr-FR" altLang="fr-FR" sz="2000" dirty="0">
                <a:solidFill>
                  <a:srgbClr val="0064AB"/>
                </a:solidFill>
              </a:rPr>
              <a:t>poches, </a:t>
            </a:r>
          </a:p>
          <a:p>
            <a:pPr lvl="1" fontAlgn="auto">
              <a:spcAft>
                <a:spcPts val="0"/>
              </a:spcAft>
              <a:defRPr/>
            </a:pPr>
            <a:r>
              <a:rPr lang="fr-FR" altLang="fr-FR" sz="2000" dirty="0">
                <a:solidFill>
                  <a:srgbClr val="0064AB"/>
                </a:solidFill>
              </a:rPr>
              <a:t>tous produits liquides  …</a:t>
            </a:r>
          </a:p>
          <a:p>
            <a:pPr lvl="1" fontAlgn="auto">
              <a:spcAft>
                <a:spcPts val="0"/>
              </a:spcAft>
              <a:defRPr/>
            </a:pPr>
            <a:r>
              <a:rPr lang="fr-FR" altLang="fr-FR" sz="2000" dirty="0">
                <a:solidFill>
                  <a:srgbClr val="0064AB"/>
                </a:solidFill>
              </a:rPr>
              <a:t>Circuits divers (dialyse..) </a:t>
            </a:r>
            <a:endParaRPr lang="fr-FR" altLang="fr-FR" sz="3200" dirty="0">
              <a:solidFill>
                <a:srgbClr val="0064AB"/>
              </a:solidFill>
            </a:endParaRPr>
          </a:p>
          <a:p>
            <a:pPr fontAlgn="auto">
              <a:spcAft>
                <a:spcPts val="0"/>
              </a:spcAft>
              <a:defRPr/>
            </a:pPr>
            <a:endParaRPr lang="fr-FR" altLang="fr-FR" sz="1400" dirty="0">
              <a:solidFill>
                <a:srgbClr val="0064AB"/>
              </a:solidFill>
            </a:endParaRPr>
          </a:p>
        </p:txBody>
      </p:sp>
      <p:pic>
        <p:nvPicPr>
          <p:cNvPr id="43013" name="Picture 2"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48750" y="1242219"/>
            <a:ext cx="1044288" cy="1336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4" name="Picture 4" descr="Résultat de recherche d'images pour &quot;sacs a dasri&quo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15521" y="3465095"/>
            <a:ext cx="840184" cy="1350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5" name="Picture 6" descr="Résultat de recherche d'images pour &quot;sacs a dasri&quot;"/>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636589" y="4568117"/>
            <a:ext cx="1591086" cy="2082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6" name="Espace réservé du contenu 3"/>
          <p:cNvPicPr>
            <a:picLocks noGrp="1" noChangeAspect="1"/>
          </p:cNvPicPr>
          <p:nvPr>
            <p:ph sz="half" idx="2"/>
          </p:nvPr>
        </p:nvPicPr>
        <p:blipFill>
          <a:blip r:embed="rId6" cstate="print">
            <a:extLst>
              <a:ext uri="{28A0092B-C50C-407E-A947-70E740481C1C}">
                <a14:useLocalDpi xmlns:a14="http://schemas.microsoft.com/office/drawing/2010/main" xmlns="" val="0"/>
              </a:ext>
            </a:extLst>
          </a:blip>
          <a:srcRect l="-227" r="7324"/>
          <a:stretch>
            <a:fillRect/>
          </a:stretch>
        </p:blipFill>
        <p:spPr>
          <a:xfrm>
            <a:off x="8069263" y="2713038"/>
            <a:ext cx="660400" cy="1282700"/>
          </a:xfrm>
        </p:spPr>
      </p:pic>
      <p:sp>
        <p:nvSpPr>
          <p:cNvPr id="10"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11" name="ZoneTexte 10"/>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
        <p:nvSpPr>
          <p:cNvPr id="3" name="Triangle isocèle 2"/>
          <p:cNvSpPr/>
          <p:nvPr/>
        </p:nvSpPr>
        <p:spPr>
          <a:xfrm>
            <a:off x="5185610" y="96253"/>
            <a:ext cx="1375611" cy="1059447"/>
          </a:xfrm>
          <a:prstGeom prst="triangle">
            <a:avLst/>
          </a:prstGeom>
          <a:solidFill>
            <a:srgbClr val="FFFF00"/>
          </a:solidFill>
          <a:ln w="381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497427" y="409540"/>
            <a:ext cx="751975" cy="713201"/>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xmlns="" val="3799177509"/>
      </p:ext>
    </p:extLst>
  </p:cSld>
  <p:clrMapOvr>
    <a:masterClrMapping/>
  </p:clrMapOvr>
  <p:transition spd="slow">
    <p:strips dir="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1150" y="837239"/>
            <a:ext cx="10966450" cy="996950"/>
          </a:xfrm>
        </p:spPr>
        <p:txBody>
          <a:bodyPr rtlCol="0">
            <a:normAutofit/>
          </a:bodyPr>
          <a:lstStyle/>
          <a:p>
            <a:pPr fontAlgn="auto">
              <a:spcAft>
                <a:spcPts val="0"/>
              </a:spcAft>
              <a:defRPr/>
            </a:pPr>
            <a:r>
              <a:rPr lang="fr-FR" sz="3600" b="1" dirty="0">
                <a:solidFill>
                  <a:srgbClr val="0064AB"/>
                </a:solidFill>
                <a:latin typeface="+mn-lt"/>
              </a:rPr>
              <a:t/>
            </a:r>
            <a:br>
              <a:rPr lang="fr-FR" sz="3600" b="1" dirty="0">
                <a:solidFill>
                  <a:srgbClr val="0064AB"/>
                </a:solidFill>
                <a:latin typeface="+mn-lt"/>
              </a:rPr>
            </a:br>
            <a:r>
              <a:rPr lang="fr-FR" sz="2700" b="1" dirty="0">
                <a:solidFill>
                  <a:srgbClr val="0064AB"/>
                </a:solidFill>
                <a:latin typeface="+mn-lt"/>
              </a:rPr>
              <a:t>Règles à respecter sur les emballages</a:t>
            </a:r>
          </a:p>
        </p:txBody>
      </p:sp>
      <p:sp>
        <p:nvSpPr>
          <p:cNvPr id="45059" name="Espace réservé du contenu 2"/>
          <p:cNvSpPr>
            <a:spLocks noGrp="1"/>
          </p:cNvSpPr>
          <p:nvPr>
            <p:ph idx="1"/>
          </p:nvPr>
        </p:nvSpPr>
        <p:spPr>
          <a:xfrm>
            <a:off x="311150" y="1808163"/>
            <a:ext cx="7554913" cy="4703762"/>
          </a:xfrm>
        </p:spPr>
        <p:txBody>
          <a:bodyPr/>
          <a:lstStyle/>
          <a:p>
            <a:r>
              <a:rPr lang="fr-FR" altLang="fr-FR" sz="2400" dirty="0">
                <a:solidFill>
                  <a:srgbClr val="0064AB"/>
                </a:solidFill>
              </a:rPr>
              <a:t>A usage unique </a:t>
            </a:r>
          </a:p>
          <a:p>
            <a:r>
              <a:rPr lang="fr-FR" altLang="fr-FR" sz="2400" dirty="0">
                <a:solidFill>
                  <a:srgbClr val="0064AB"/>
                </a:solidFill>
              </a:rPr>
              <a:t>Le nom du producteur doit être mentionné sur chaque emballage </a:t>
            </a:r>
          </a:p>
          <a:p>
            <a:r>
              <a:rPr lang="fr-FR" altLang="fr-FR" sz="2400" dirty="0">
                <a:solidFill>
                  <a:srgbClr val="0064AB"/>
                </a:solidFill>
              </a:rPr>
              <a:t>Respect des limites de remplissage </a:t>
            </a:r>
          </a:p>
          <a:p>
            <a:r>
              <a:rPr lang="fr-FR" altLang="fr-FR" sz="2400" dirty="0">
                <a:solidFill>
                  <a:srgbClr val="0064AB"/>
                </a:solidFill>
              </a:rPr>
              <a:t>Les mini-collecteurs et collecteurs doivent êtres adaptés à la taille des déchets et au volume de production </a:t>
            </a:r>
          </a:p>
          <a:p>
            <a:pPr>
              <a:buFont typeface="Arial" panose="020B0604020202020204" pitchFamily="34" charset="0"/>
              <a:buNone/>
            </a:pPr>
            <a:r>
              <a:rPr lang="fr-FR" altLang="fr-FR" sz="2400" dirty="0">
                <a:solidFill>
                  <a:srgbClr val="0064AB"/>
                </a:solidFill>
              </a:rPr>
              <a:t>	Ils doivent être disposés sur un support (utilisation mono-manuelle)</a:t>
            </a:r>
          </a:p>
          <a:p>
            <a:r>
              <a:rPr lang="fr-FR" altLang="fr-FR" sz="2400" dirty="0">
                <a:solidFill>
                  <a:srgbClr val="0064AB"/>
                </a:solidFill>
              </a:rPr>
              <a:t> L’introduction des déchets doit être aisée </a:t>
            </a:r>
          </a:p>
          <a:p>
            <a:r>
              <a:rPr lang="fr-FR" altLang="fr-FR" sz="2400" dirty="0">
                <a:solidFill>
                  <a:srgbClr val="0064AB"/>
                </a:solidFill>
              </a:rPr>
              <a:t> Utilisation de la fermeture temporaire et définitive…</a:t>
            </a:r>
          </a:p>
        </p:txBody>
      </p:sp>
      <p:pic>
        <p:nvPicPr>
          <p:cNvPr id="45060" name="Picture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398" t="1930" r="2609" b="3423"/>
          <a:stretch>
            <a:fillRect/>
          </a:stretch>
        </p:blipFill>
        <p:spPr bwMode="auto">
          <a:xfrm>
            <a:off x="8043863" y="2938463"/>
            <a:ext cx="1793875" cy="1608137"/>
          </a:xfrm>
          <a:prstGeom prst="rect">
            <a:avLst/>
          </a:prstGeom>
          <a:noFill/>
          <a:ln w="28575">
            <a:no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5061" name="Picture 2" descr="Résultat de recherche d'images pour &quot;support clappy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87760" y="316831"/>
            <a:ext cx="2097088" cy="242093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2" name="Image 10"/>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293350" y="3808413"/>
            <a:ext cx="1417638" cy="2111375"/>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3" name="Image 5"/>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451850" y="4832350"/>
            <a:ext cx="1425575" cy="183673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9" name="ZoneTexte 8"/>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59038988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u contenu 2"/>
          <p:cNvSpPr>
            <a:spLocks noGrp="1"/>
          </p:cNvSpPr>
          <p:nvPr>
            <p:ph idx="1"/>
          </p:nvPr>
        </p:nvSpPr>
        <p:spPr>
          <a:xfrm>
            <a:off x="0" y="1503363"/>
            <a:ext cx="12192000" cy="4351337"/>
          </a:xfrm>
        </p:spPr>
        <p:txBody>
          <a:bodyPr/>
          <a:lstStyle/>
          <a:p>
            <a:pPr marL="0" indent="0" algn="ctr">
              <a:buFont typeface="Arial" panose="020B0604020202020204" pitchFamily="34" charset="0"/>
              <a:buNone/>
            </a:pPr>
            <a:endParaRPr lang="fr-FR" altLang="fr-FR" sz="4400" b="1">
              <a:solidFill>
                <a:srgbClr val="0064AB"/>
              </a:solidFill>
            </a:endParaRPr>
          </a:p>
          <a:p>
            <a:pPr marL="0" indent="0" algn="ctr">
              <a:buFont typeface="Arial" panose="020B0604020202020204" pitchFamily="34" charset="0"/>
              <a:buNone/>
            </a:pPr>
            <a:r>
              <a:rPr lang="fr-FR" altLang="fr-FR" sz="4400" b="1">
                <a:solidFill>
                  <a:srgbClr val="0064AB"/>
                </a:solidFill>
              </a:rPr>
              <a:t>8- Les Précautions d’hygiène en unité de soins</a:t>
            </a:r>
            <a:br>
              <a:rPr lang="fr-FR" altLang="fr-FR" sz="4400" b="1">
                <a:solidFill>
                  <a:srgbClr val="0064AB"/>
                </a:solidFill>
              </a:rPr>
            </a:br>
            <a:endParaRPr lang="fr-FR" altLang="fr-FR" sz="4400" b="1">
              <a:solidFill>
                <a:srgbClr val="0064AB"/>
              </a:solidFill>
            </a:endParaRPr>
          </a:p>
        </p:txBody>
      </p:sp>
      <p:pic>
        <p:nvPicPr>
          <p:cNvPr id="46083"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9079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0A42348B-7DC5-CC43-DB7F-D1489430491E}"/>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106" name="Espace réservé du contenu 2"/>
          <p:cNvSpPr>
            <a:spLocks noGrp="1"/>
          </p:cNvSpPr>
          <p:nvPr>
            <p:ph idx="1"/>
          </p:nvPr>
        </p:nvSpPr>
        <p:spPr>
          <a:xfrm>
            <a:off x="567795" y="1717590"/>
            <a:ext cx="11056937" cy="4637702"/>
          </a:xfrm>
        </p:spPr>
        <p:txBody>
          <a:bodyPr/>
          <a:lstStyle/>
          <a:p>
            <a:pPr marL="0" indent="0">
              <a:buFont typeface="Arial" panose="020B0604020202020204" pitchFamily="34" charset="0"/>
              <a:buNone/>
            </a:pPr>
            <a:r>
              <a:rPr lang="fr-FR" altLang="fr-FR" sz="2400" dirty="0">
                <a:solidFill>
                  <a:srgbClr val="0064AB"/>
                </a:solidFill>
              </a:rPr>
              <a:t>A l’AP-HM : Procédure institutionnelle sur le circuit des déchets  :</a:t>
            </a: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r>
              <a:rPr lang="fr-FR" altLang="fr-FR" sz="2000" b="1" dirty="0">
                <a:solidFill>
                  <a:srgbClr val="F7A800"/>
                </a:solidFill>
              </a:rPr>
              <a:t>« PROCÉDURE RELATIVE AUX BONNES PRATIQUES DE TRI DES DÉCHETS INTRA HOSPITALIER »</a:t>
            </a: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r>
              <a:rPr lang="fr-FR" altLang="fr-FR" sz="2400" dirty="0">
                <a:solidFill>
                  <a:srgbClr val="0064AB"/>
                </a:solidFill>
              </a:rPr>
              <a:t>Procédure rédigée par : </a:t>
            </a:r>
          </a:p>
          <a:p>
            <a:pPr marL="0" indent="0">
              <a:buFont typeface="Arial" panose="020B0604020202020204" pitchFamily="34" charset="0"/>
              <a:buNone/>
            </a:pPr>
            <a:r>
              <a:rPr lang="fr-FR" altLang="fr-FR" sz="2400" dirty="0">
                <a:solidFill>
                  <a:srgbClr val="0064AB"/>
                </a:solidFill>
              </a:rPr>
              <a:t>	</a:t>
            </a:r>
            <a:r>
              <a:rPr lang="fr-FR" altLang="fr-FR" sz="2400" dirty="0" smtClean="0">
                <a:solidFill>
                  <a:srgbClr val="0064AB"/>
                </a:solidFill>
              </a:rPr>
              <a:t>- </a:t>
            </a:r>
            <a:r>
              <a:rPr lang="fr-FR" altLang="fr-FR" sz="2400" dirty="0">
                <a:solidFill>
                  <a:srgbClr val="0064AB"/>
                </a:solidFill>
              </a:rPr>
              <a:t>la </a:t>
            </a:r>
            <a:r>
              <a:rPr lang="fr-FR" altLang="fr-FR" sz="2400" dirty="0" smtClean="0">
                <a:solidFill>
                  <a:srgbClr val="0064AB"/>
                </a:solidFill>
              </a:rPr>
              <a:t>DTPI</a:t>
            </a:r>
            <a:endParaRPr lang="fr-FR" altLang="fr-FR" sz="2400" dirty="0">
              <a:solidFill>
                <a:srgbClr val="0064AB"/>
              </a:solidFill>
            </a:endParaRPr>
          </a:p>
          <a:p>
            <a:pPr marL="0" indent="0">
              <a:buNone/>
            </a:pPr>
            <a:r>
              <a:rPr lang="fr-FR" altLang="fr-FR" sz="2400" dirty="0">
                <a:solidFill>
                  <a:srgbClr val="0064AB"/>
                </a:solidFill>
              </a:rPr>
              <a:t>	- le </a:t>
            </a:r>
            <a:r>
              <a:rPr lang="fr-FR" altLang="fr-FR" sz="2400" dirty="0" smtClean="0">
                <a:solidFill>
                  <a:srgbClr val="0064AB"/>
                </a:solidFill>
              </a:rPr>
              <a:t>CLIN</a:t>
            </a:r>
          </a:p>
          <a:p>
            <a:pPr marL="0" indent="0">
              <a:buNone/>
            </a:pPr>
            <a:endParaRPr lang="fr-FR" altLang="fr-FR" sz="2400" dirty="0">
              <a:solidFill>
                <a:srgbClr val="0064AB"/>
              </a:solidFill>
            </a:endParaRP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endParaRPr lang="fr-FR" altLang="fr-FR" sz="2400" dirty="0">
              <a:solidFill>
                <a:srgbClr val="0064AB"/>
              </a:solidFill>
            </a:endParaRPr>
          </a:p>
        </p:txBody>
      </p:sp>
      <p:sp>
        <p:nvSpPr>
          <p:cNvPr id="47107" name="Rectangle 1"/>
          <p:cNvSpPr>
            <a:spLocks noChangeArrowheads="1"/>
          </p:cNvSpPr>
          <p:nvPr/>
        </p:nvSpPr>
        <p:spPr bwMode="auto">
          <a:xfrm>
            <a:off x="0" y="314325"/>
            <a:ext cx="12191999"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29E01232-2A25-034B-ECA2-F84B62FBDEA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98231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idx="1"/>
          </p:nvPr>
        </p:nvSpPr>
        <p:spPr/>
        <p:txBody>
          <a:bodyPr/>
          <a:lstStyle/>
          <a:p>
            <a:pPr algn="just"/>
            <a:r>
              <a:rPr lang="fr-FR" altLang="fr-FR" dirty="0">
                <a:solidFill>
                  <a:srgbClr val="0064AB"/>
                </a:solidFill>
              </a:rPr>
              <a:t>«  Les activités de soins génèrent une quantité croissante de déchets entrainant des impératifs spécifiques liés notamment à leur caractère infectieux.</a:t>
            </a:r>
          </a:p>
          <a:p>
            <a:pPr algn="just"/>
            <a:r>
              <a:rPr lang="fr-FR" altLang="fr-FR" dirty="0">
                <a:solidFill>
                  <a:srgbClr val="0064AB"/>
                </a:solidFill>
              </a:rPr>
              <a:t>La gestion de ces déchets s’inscrit dans la politique d’amélioration continue de la qualité et de la sécurité des soins.</a:t>
            </a:r>
          </a:p>
          <a:p>
            <a:pPr algn="just"/>
            <a:r>
              <a:rPr lang="fr-FR" altLang="fr-FR" dirty="0">
                <a:solidFill>
                  <a:srgbClr val="0064AB"/>
                </a:solidFill>
              </a:rPr>
              <a:t>Elle contribue également à prévenir les événements indésirables liés aux établissements de santé, notamment la prévention des infections nosocomiales » </a:t>
            </a:r>
          </a:p>
          <a:p>
            <a:endParaRPr lang="fr-FR" altLang="fr-FR" sz="1200" dirty="0">
              <a:solidFill>
                <a:srgbClr val="0064AB"/>
              </a:solidFill>
            </a:endParaRPr>
          </a:p>
          <a:p>
            <a:pPr>
              <a:buFont typeface="Arial" panose="020B0604020202020204" pitchFamily="34" charset="0"/>
              <a:buNone/>
            </a:pPr>
            <a:endParaRPr lang="fr-FR" altLang="fr-FR" sz="1200" dirty="0">
              <a:solidFill>
                <a:srgbClr val="0064AB"/>
              </a:solidFill>
            </a:endParaRPr>
          </a:p>
          <a:p>
            <a:pPr algn="r">
              <a:buFont typeface="Arial" panose="020B0604020202020204" pitchFamily="34" charset="0"/>
              <a:buNone/>
            </a:pPr>
            <a:r>
              <a:rPr lang="fr-FR" altLang="fr-FR" sz="1200" i="1" dirty="0">
                <a:solidFill>
                  <a:srgbClr val="0064AB"/>
                </a:solidFill>
              </a:rPr>
              <a:t>(Source: Guide technique déchets d’activités de soins à risques rédigé par la Direction Générale de la Santé en 2009).</a:t>
            </a:r>
          </a:p>
          <a:p>
            <a:endParaRPr lang="fr-FR" altLang="fr-FR" dirty="0">
              <a:solidFill>
                <a:srgbClr val="0064AB"/>
              </a:solidFill>
            </a:endParaRPr>
          </a:p>
          <a:p>
            <a:pPr marL="0" indent="0">
              <a:buNone/>
            </a:pPr>
            <a:endParaRPr lang="fr-FR" altLang="fr-FR" dirty="0">
              <a:solidFill>
                <a:srgbClr val="0064AB"/>
              </a:solidFill>
            </a:endParaRPr>
          </a:p>
        </p:txBody>
      </p:sp>
      <p:sp>
        <p:nvSpPr>
          <p:cNvPr id="5" name="Titre 1"/>
          <p:cNvSpPr txBox="1">
            <a:spLocks/>
          </p:cNvSpPr>
          <p:nvPr/>
        </p:nvSpPr>
        <p:spPr bwMode="auto">
          <a:xfrm>
            <a:off x="276726" y="120268"/>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Contexte</a:t>
            </a:r>
          </a:p>
        </p:txBody>
      </p:sp>
    </p:spTree>
    <p:extLst>
      <p:ext uri="{BB962C8B-B14F-4D97-AF65-F5344CB8AC3E}">
        <p14:creationId xmlns:p14="http://schemas.microsoft.com/office/powerpoint/2010/main" xmlns="" val="7791593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 coins arrondis 11">
            <a:extLst>
              <a:ext uri="{FF2B5EF4-FFF2-40B4-BE49-F238E27FC236}">
                <a16:creationId xmlns="" xmlns:a16="http://schemas.microsoft.com/office/drawing/2014/main" id="{010CB58E-D9D8-6F2B-C633-20C848D194F8}"/>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941636" y="1406928"/>
            <a:ext cx="10436773" cy="594867"/>
          </a:xfrm>
        </p:spPr>
        <p:txBody>
          <a:bodyPr rtlCol="0">
            <a:normAutofit/>
          </a:bodyPr>
          <a:lstStyle/>
          <a:p>
            <a:pPr algn="ctr" fontAlgn="auto">
              <a:spcAft>
                <a:spcPts val="0"/>
              </a:spcAft>
              <a:defRPr/>
            </a:pPr>
            <a:r>
              <a:rPr lang="fr-FR" sz="3600" b="1" u="sng" dirty="0">
                <a:solidFill>
                  <a:srgbClr val="0064AB"/>
                </a:solidFill>
                <a:latin typeface="+mn-lt"/>
              </a:rPr>
              <a:t>Le Tri des déchets d’activités de soins - D.A.S </a:t>
            </a:r>
          </a:p>
        </p:txBody>
      </p:sp>
      <p:sp>
        <p:nvSpPr>
          <p:cNvPr id="27652" name="Espace réservé du contenu 4"/>
          <p:cNvSpPr>
            <a:spLocks noGrp="1"/>
          </p:cNvSpPr>
          <p:nvPr>
            <p:ph sz="half" idx="2"/>
          </p:nvPr>
        </p:nvSpPr>
        <p:spPr>
          <a:xfrm>
            <a:off x="941636" y="2001795"/>
            <a:ext cx="11076943" cy="4340146"/>
          </a:xfrm>
        </p:spPr>
        <p:txBody>
          <a:bodyPr>
            <a:normAutofit/>
          </a:bodyPr>
          <a:lstStyle/>
          <a:p>
            <a:pPr>
              <a:buFont typeface="Arial" panose="020B0604020202020204" pitchFamily="34" charset="0"/>
              <a:buNone/>
            </a:pPr>
            <a:endParaRPr lang="fr-FR" altLang="fr-FR" dirty="0">
              <a:solidFill>
                <a:srgbClr val="0064AB"/>
              </a:solidFill>
            </a:endParaRPr>
          </a:p>
          <a:p>
            <a:r>
              <a:rPr lang="fr-FR" altLang="fr-FR" b="1" u="sng" dirty="0">
                <a:solidFill>
                  <a:srgbClr val="0064AB"/>
                </a:solidFill>
              </a:rPr>
              <a:t>DASRI :</a:t>
            </a:r>
            <a:r>
              <a:rPr lang="fr-FR" altLang="fr-FR" dirty="0">
                <a:solidFill>
                  <a:srgbClr val="0064AB"/>
                </a:solidFill>
              </a:rPr>
              <a:t> </a:t>
            </a:r>
            <a:r>
              <a:rPr lang="fr-FR" altLang="fr-FR" sz="2000" dirty="0">
                <a:solidFill>
                  <a:srgbClr val="0064AB"/>
                </a:solidFill>
              </a:rPr>
              <a:t>Déchets d’activités de  Soins à  Risque Infectieux</a:t>
            </a:r>
          </a:p>
          <a:p>
            <a:pPr marL="0" indent="0">
              <a:buNone/>
            </a:pPr>
            <a:endParaRPr lang="fr-FR" altLang="fr-FR" dirty="0">
              <a:solidFill>
                <a:srgbClr val="0064AB"/>
              </a:solidFill>
            </a:endParaRPr>
          </a:p>
          <a:p>
            <a:pPr marL="0" indent="0">
              <a:buNone/>
            </a:pPr>
            <a:endParaRPr lang="fr-FR" altLang="fr-FR" dirty="0">
              <a:solidFill>
                <a:srgbClr val="0064AB"/>
              </a:solidFill>
            </a:endParaRPr>
          </a:p>
          <a:p>
            <a:r>
              <a:rPr lang="fr-FR" altLang="fr-FR" b="1" u="sng" dirty="0" smtClean="0">
                <a:solidFill>
                  <a:srgbClr val="0064AB"/>
                </a:solidFill>
              </a:rPr>
              <a:t>D.A.S </a:t>
            </a:r>
            <a:r>
              <a:rPr lang="fr-FR" altLang="fr-FR" b="1" u="sng" dirty="0">
                <a:solidFill>
                  <a:srgbClr val="0064AB"/>
                </a:solidFill>
              </a:rPr>
              <a:t>:</a:t>
            </a:r>
            <a:r>
              <a:rPr lang="fr-FR" altLang="fr-FR" b="1" dirty="0">
                <a:solidFill>
                  <a:srgbClr val="0064AB"/>
                </a:solidFill>
              </a:rPr>
              <a:t> </a:t>
            </a:r>
            <a:r>
              <a:rPr lang="fr-FR" altLang="fr-FR" sz="2000" dirty="0">
                <a:solidFill>
                  <a:srgbClr val="0064AB"/>
                </a:solidFill>
              </a:rPr>
              <a:t>Déchets d’Activités </a:t>
            </a:r>
            <a:r>
              <a:rPr lang="fr-FR" altLang="fr-FR" sz="2000" dirty="0" smtClean="0">
                <a:solidFill>
                  <a:srgbClr val="0064AB"/>
                </a:solidFill>
              </a:rPr>
              <a:t>de Soins</a:t>
            </a:r>
            <a:endParaRPr lang="fr-FR" altLang="fr-FR" sz="2000" dirty="0">
              <a:solidFill>
                <a:srgbClr val="0064AB"/>
              </a:solidFill>
            </a:endParaRPr>
          </a:p>
          <a:p>
            <a:endParaRPr lang="fr-FR" altLang="fr-FR" sz="2000" dirty="0">
              <a:solidFill>
                <a:srgbClr val="0064AB"/>
              </a:solidFill>
            </a:endParaRPr>
          </a:p>
          <a:p>
            <a:pPr>
              <a:buNone/>
            </a:pPr>
            <a:r>
              <a:rPr lang="fr-FR" altLang="fr-FR" sz="2000" i="1" u="sng" dirty="0">
                <a:solidFill>
                  <a:srgbClr val="0064AB"/>
                </a:solidFill>
              </a:rPr>
              <a:t>Le sigle </a:t>
            </a:r>
            <a:r>
              <a:rPr lang="fr-FR" altLang="fr-FR" sz="2000" i="1" u="sng" dirty="0" smtClean="0">
                <a:solidFill>
                  <a:srgbClr val="0064AB"/>
                </a:solidFill>
              </a:rPr>
              <a:t>D.A.S </a:t>
            </a:r>
            <a:r>
              <a:rPr lang="fr-FR" altLang="fr-FR" sz="2000" i="1" u="sng" dirty="0">
                <a:solidFill>
                  <a:srgbClr val="0064AB"/>
                </a:solidFill>
              </a:rPr>
              <a:t>remplace les sigles  :</a:t>
            </a:r>
          </a:p>
          <a:p>
            <a:pPr>
              <a:buNone/>
            </a:pPr>
            <a:r>
              <a:rPr lang="fr-FR" altLang="fr-FR" sz="2000" i="1" u="sng" dirty="0">
                <a:solidFill>
                  <a:srgbClr val="0064AB"/>
                </a:solidFill>
              </a:rPr>
              <a:t>- DAOM </a:t>
            </a:r>
            <a:r>
              <a:rPr lang="fr-FR" altLang="fr-FR" sz="2000" i="1" dirty="0">
                <a:solidFill>
                  <a:srgbClr val="0064AB"/>
                </a:solidFill>
              </a:rPr>
              <a:t> déchets assimilables aux ordures ménagères</a:t>
            </a:r>
          </a:p>
          <a:p>
            <a:pPr>
              <a:buNone/>
            </a:pPr>
            <a:r>
              <a:rPr lang="fr-FR" altLang="fr-FR" sz="2000" i="1" u="sng" dirty="0">
                <a:solidFill>
                  <a:srgbClr val="0064AB"/>
                </a:solidFill>
              </a:rPr>
              <a:t>- DADM</a:t>
            </a:r>
            <a:r>
              <a:rPr lang="fr-FR" altLang="fr-FR" sz="2000" i="1" dirty="0">
                <a:solidFill>
                  <a:srgbClr val="0064AB"/>
                </a:solidFill>
              </a:rPr>
              <a:t> déchets assimilables à des déchets ménagers</a:t>
            </a:r>
          </a:p>
          <a:p>
            <a:pPr>
              <a:buFont typeface="Arial" panose="020B0604020202020204" pitchFamily="34" charset="0"/>
              <a:buNone/>
            </a:pPr>
            <a:endParaRPr lang="fr-FR" altLang="fr-FR" sz="2000" i="1" dirty="0">
              <a:solidFill>
                <a:srgbClr val="0064AB"/>
              </a:solidFill>
            </a:endParaRPr>
          </a:p>
        </p:txBody>
      </p:sp>
      <p:sp>
        <p:nvSpPr>
          <p:cNvPr id="6" name="Flèche droite à entaille 5"/>
          <p:cNvSpPr/>
          <p:nvPr/>
        </p:nvSpPr>
        <p:spPr>
          <a:xfrm>
            <a:off x="6801268" y="3104641"/>
            <a:ext cx="1871663" cy="26193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7654" name="Picture 2" descr="Résultat de recherche d'images pour &quot;sacs a dasri&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56468" y="2315170"/>
            <a:ext cx="1246188" cy="159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Flèche droite à entaille 8"/>
          <p:cNvSpPr/>
          <p:nvPr/>
        </p:nvSpPr>
        <p:spPr>
          <a:xfrm>
            <a:off x="6801269" y="4757114"/>
            <a:ext cx="1871663" cy="28127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11"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4">
            <a:extLst>
              <a:ext uri="{FF2B5EF4-FFF2-40B4-BE49-F238E27FC236}">
                <a16:creationId xmlns="" xmlns:a16="http://schemas.microsoft.com/office/drawing/2014/main" id="{A469545B-4E2D-96C1-5BC1-F98324DD3D3A}"/>
              </a:ext>
            </a:extLst>
          </p:cNvPr>
          <p:cNvPicPr>
            <a:picLocks noChangeAspect="1"/>
          </p:cNvPicPr>
          <p:nvPr/>
        </p:nvPicPr>
        <p:blipFill>
          <a:blip r:embed="rId4" cstate="print"/>
          <a:stretch>
            <a:fillRect/>
          </a:stretch>
        </p:blipFill>
        <p:spPr>
          <a:xfrm>
            <a:off x="9322312" y="4077493"/>
            <a:ext cx="1714500" cy="2209800"/>
          </a:xfrm>
          <a:prstGeom prst="rect">
            <a:avLst/>
          </a:prstGeom>
          <a:ln>
            <a:solidFill>
              <a:srgbClr val="0070C0"/>
            </a:solidFill>
          </a:ln>
        </p:spPr>
      </p:pic>
      <p:sp>
        <p:nvSpPr>
          <p:cNvPr id="8" name="Rectangle 5">
            <a:extLst>
              <a:ext uri="{FF2B5EF4-FFF2-40B4-BE49-F238E27FC236}">
                <a16:creationId xmlns="" xmlns:a16="http://schemas.microsoft.com/office/drawing/2014/main" id="{FFBA4E82-80A1-8533-536F-25628015A2A9}"/>
              </a:ext>
            </a:extLst>
          </p:cNvPr>
          <p:cNvSpPr>
            <a:spLocks noChangeArrowheads="1"/>
          </p:cNvSpPr>
          <p:nvPr/>
        </p:nvSpPr>
        <p:spPr bwMode="auto">
          <a:xfrm>
            <a:off x="211138" y="358776"/>
            <a:ext cx="11769724"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spTree>
    <p:extLst>
      <p:ext uri="{BB962C8B-B14F-4D97-AF65-F5344CB8AC3E}">
        <p14:creationId xmlns:p14="http://schemas.microsoft.com/office/powerpoint/2010/main" xmlns="" val="18549473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31F5EAC1-79DE-0670-4529-5C72B8FFD43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181232" y="1177925"/>
            <a:ext cx="11829536" cy="5568864"/>
          </a:xfrm>
        </p:spPr>
        <p:txBody>
          <a:bodyPr rtlCol="0">
            <a:normAutofit/>
          </a:bodyPr>
          <a:lstStyle/>
          <a:p>
            <a:pPr marL="0" indent="0" fontAlgn="auto">
              <a:spcAft>
                <a:spcPts val="0"/>
              </a:spcAft>
              <a:buFont typeface="Arial" panose="020B0604020202020204" pitchFamily="34" charset="0"/>
              <a:buNone/>
              <a:defRPr/>
            </a:pPr>
            <a:endParaRPr lang="fr-FR" sz="2400" dirty="0">
              <a:solidFill>
                <a:srgbClr val="0064AB"/>
              </a:solidFill>
            </a:endParaRPr>
          </a:p>
          <a:p>
            <a:pPr fontAlgn="auto">
              <a:spcAft>
                <a:spcPts val="0"/>
              </a:spcAft>
              <a:buFont typeface="Wingdings" panose="05000000000000000000" pitchFamily="2" charset="2"/>
              <a:buChar char="§"/>
              <a:defRPr/>
            </a:pPr>
            <a:r>
              <a:rPr lang="fr-FR" sz="2000" dirty="0">
                <a:solidFill>
                  <a:srgbClr val="0064AB"/>
                </a:solidFill>
              </a:rPr>
              <a:t>Les  déchets de soins suivront la filière </a:t>
            </a:r>
            <a:r>
              <a:rPr lang="fr-FR" sz="2000" dirty="0" smtClean="0">
                <a:solidFill>
                  <a:srgbClr val="0064AB"/>
                </a:solidFill>
              </a:rPr>
              <a:t>DAS, si </a:t>
            </a:r>
            <a:r>
              <a:rPr lang="fr-FR" sz="2000" dirty="0">
                <a:solidFill>
                  <a:srgbClr val="0064AB"/>
                </a:solidFill>
              </a:rPr>
              <a:t>:</a:t>
            </a:r>
          </a:p>
          <a:p>
            <a:pPr marL="0" indent="0" fontAlgn="auto">
              <a:spcAft>
                <a:spcPts val="0"/>
              </a:spcAft>
              <a:buNone/>
              <a:defRPr/>
            </a:pPr>
            <a:r>
              <a:rPr lang="fr-FR" sz="2000" dirty="0">
                <a:solidFill>
                  <a:srgbClr val="0064AB"/>
                </a:solidFill>
              </a:rPr>
              <a:t>	- </a:t>
            </a:r>
            <a:r>
              <a:rPr lang="fr-FR" sz="2000" dirty="0" smtClean="0">
                <a:solidFill>
                  <a:srgbClr val="0064AB"/>
                </a:solidFill>
              </a:rPr>
              <a:t>il n’y a pas un risque d’écoulement</a:t>
            </a:r>
            <a:r>
              <a:rPr lang="fr-FR" sz="2000" dirty="0">
                <a:solidFill>
                  <a:srgbClr val="0064AB"/>
                </a:solidFill>
              </a:rPr>
              <a:t> </a:t>
            </a:r>
            <a:r>
              <a:rPr lang="fr-FR" sz="2000" dirty="0" smtClean="0">
                <a:solidFill>
                  <a:srgbClr val="0064AB"/>
                </a:solidFill>
              </a:rPr>
              <a:t>(liquide biologique, ..) </a:t>
            </a:r>
            <a:endParaRPr lang="fr-FR" sz="2000" dirty="0">
              <a:solidFill>
                <a:srgbClr val="0064AB"/>
              </a:solidFill>
            </a:endParaRPr>
          </a:p>
          <a:p>
            <a:pPr marL="0" indent="0" fontAlgn="auto">
              <a:spcAft>
                <a:spcPts val="0"/>
              </a:spcAft>
              <a:buNone/>
              <a:defRPr/>
            </a:pPr>
            <a:r>
              <a:rPr lang="fr-FR" sz="2000" dirty="0">
                <a:solidFill>
                  <a:srgbClr val="0064AB"/>
                </a:solidFill>
              </a:rPr>
              <a:t>	- non </a:t>
            </a:r>
            <a:r>
              <a:rPr lang="fr-FR" sz="2000" dirty="0" smtClean="0">
                <a:solidFill>
                  <a:srgbClr val="0064AB"/>
                </a:solidFill>
              </a:rPr>
              <a:t>contaminés (déchets issus d’isolements de type contact, gouttelettes, protecteur)</a:t>
            </a:r>
            <a:endParaRPr lang="fr-FR" sz="2000" dirty="0">
              <a:solidFill>
                <a:srgbClr val="0064AB"/>
              </a:solidFill>
            </a:endParaRPr>
          </a:p>
          <a:p>
            <a:pPr marL="0" indent="0" fontAlgn="auto">
              <a:spcAft>
                <a:spcPts val="0"/>
              </a:spcAft>
              <a:buNone/>
              <a:defRPr/>
            </a:pPr>
            <a:r>
              <a:rPr lang="fr-FR" sz="2000" dirty="0">
                <a:solidFill>
                  <a:srgbClr val="0064AB"/>
                </a:solidFill>
              </a:rPr>
              <a:t>	- non souillés par des produits médicamenteux.</a:t>
            </a:r>
          </a:p>
          <a:p>
            <a:pPr fontAlgn="auto">
              <a:spcAft>
                <a:spcPts val="0"/>
              </a:spcAft>
              <a:buFont typeface="Wingdings" panose="05000000000000000000" pitchFamily="2" charset="2"/>
              <a:buChar char="§"/>
              <a:defRPr/>
            </a:pPr>
            <a:r>
              <a:rPr lang="fr-FR" sz="2000" u="sng" dirty="0">
                <a:solidFill>
                  <a:srgbClr val="0064AB"/>
                </a:solidFill>
              </a:rPr>
              <a:t>Attention:</a:t>
            </a:r>
            <a:endParaRPr lang="fr-FR" sz="2000" dirty="0">
              <a:solidFill>
                <a:srgbClr val="0064AB"/>
              </a:solidFill>
            </a:endParaRPr>
          </a:p>
          <a:p>
            <a:pPr marL="0" indent="0" fontAlgn="auto">
              <a:spcAft>
                <a:spcPts val="0"/>
              </a:spcAft>
              <a:buNone/>
              <a:defRPr/>
            </a:pPr>
            <a:r>
              <a:rPr lang="fr-FR" altLang="fr-FR" sz="2000" dirty="0" smtClean="0">
                <a:solidFill>
                  <a:srgbClr val="0064AB"/>
                </a:solidFill>
              </a:rPr>
              <a:t>Doivent </a:t>
            </a:r>
            <a:r>
              <a:rPr lang="fr-FR" altLang="fr-FR" sz="2000" dirty="0">
                <a:solidFill>
                  <a:srgbClr val="0064AB"/>
                </a:solidFill>
              </a:rPr>
              <a:t>être éliminés par la filière DASRI </a:t>
            </a:r>
            <a:r>
              <a:rPr lang="fr-FR" sz="2000" dirty="0">
                <a:solidFill>
                  <a:srgbClr val="0064AB"/>
                </a:solidFill>
              </a:rPr>
              <a:t>(préconisations du CLIN AP-HM), t</a:t>
            </a:r>
            <a:r>
              <a:rPr lang="fr-FR" altLang="fr-FR" sz="2000" dirty="0" smtClean="0">
                <a:solidFill>
                  <a:srgbClr val="0064AB"/>
                </a:solidFill>
              </a:rPr>
              <a:t>ous </a:t>
            </a:r>
            <a:r>
              <a:rPr lang="fr-FR" altLang="fr-FR" sz="2000" dirty="0">
                <a:solidFill>
                  <a:srgbClr val="0064AB"/>
                </a:solidFill>
              </a:rPr>
              <a:t>les déchets provenant d’un isolement </a:t>
            </a:r>
            <a:r>
              <a:rPr lang="fr-FR" altLang="fr-FR" sz="2000" dirty="0" smtClean="0">
                <a:solidFill>
                  <a:srgbClr val="0064AB"/>
                </a:solidFill>
              </a:rPr>
              <a:t>septique de type :</a:t>
            </a:r>
          </a:p>
          <a:p>
            <a:pPr marL="0" indent="0" fontAlgn="auto">
              <a:spcAft>
                <a:spcPts val="0"/>
              </a:spcAft>
              <a:buNone/>
              <a:defRPr/>
            </a:pPr>
            <a:r>
              <a:rPr lang="fr-FR" altLang="fr-FR" sz="2000" dirty="0" smtClean="0">
                <a:solidFill>
                  <a:srgbClr val="0064AB"/>
                </a:solidFill>
              </a:rPr>
              <a:t>- Isolement respiratoire ( AIR)</a:t>
            </a:r>
          </a:p>
          <a:p>
            <a:pPr marL="0" indent="0" fontAlgn="auto">
              <a:spcAft>
                <a:spcPts val="0"/>
              </a:spcAft>
              <a:buNone/>
              <a:defRPr/>
            </a:pPr>
            <a:r>
              <a:rPr lang="fr-FR" altLang="fr-FR" sz="2000" dirty="0" smtClean="0">
                <a:solidFill>
                  <a:srgbClr val="0064AB"/>
                </a:solidFill>
              </a:rPr>
              <a:t>- Isolement  entérique</a:t>
            </a:r>
          </a:p>
          <a:p>
            <a:pPr marL="0" indent="0" fontAlgn="auto">
              <a:spcAft>
                <a:spcPts val="0"/>
              </a:spcAft>
              <a:buNone/>
              <a:defRPr/>
            </a:pPr>
            <a:r>
              <a:rPr lang="fr-FR" altLang="fr-FR" sz="2000" dirty="0" smtClean="0">
                <a:solidFill>
                  <a:srgbClr val="0064AB"/>
                </a:solidFill>
              </a:rPr>
              <a:t>- Isolement contact pour </a:t>
            </a:r>
            <a:r>
              <a:rPr lang="fr-FR" altLang="fr-FR" sz="2000" dirty="0" err="1" smtClean="0">
                <a:solidFill>
                  <a:srgbClr val="0064AB"/>
                </a:solidFill>
              </a:rPr>
              <a:t>ectoparasitose</a:t>
            </a:r>
            <a:endParaRPr lang="fr-FR" altLang="fr-FR" sz="2000" dirty="0" smtClean="0">
              <a:solidFill>
                <a:srgbClr val="0064AB"/>
              </a:solidFill>
            </a:endParaRPr>
          </a:p>
          <a:p>
            <a:pPr fontAlgn="auto">
              <a:spcAft>
                <a:spcPts val="0"/>
              </a:spcAft>
              <a:buFontTx/>
              <a:buChar char="-"/>
              <a:defRPr/>
            </a:pPr>
            <a:endParaRPr lang="fr-FR" altLang="fr-FR" sz="2000" dirty="0" smtClean="0">
              <a:solidFill>
                <a:srgbClr val="0064AB"/>
              </a:solidFill>
            </a:endParaRPr>
          </a:p>
          <a:p>
            <a:pPr fontAlgn="auto">
              <a:spcAft>
                <a:spcPts val="0"/>
              </a:spcAft>
              <a:buFont typeface="Wingdings" panose="05000000000000000000" pitchFamily="2" charset="2"/>
              <a:buChar char="§"/>
              <a:defRPr/>
            </a:pPr>
            <a:r>
              <a:rPr lang="fr-FR" sz="2000" dirty="0" smtClean="0">
                <a:solidFill>
                  <a:srgbClr val="0064AB"/>
                </a:solidFill>
              </a:rPr>
              <a:t>D’une </a:t>
            </a:r>
            <a:r>
              <a:rPr lang="fr-FR" sz="2000" dirty="0">
                <a:solidFill>
                  <a:srgbClr val="0064AB"/>
                </a:solidFill>
              </a:rPr>
              <a:t>manière générale, en cas de doute concernant la nature d’un déchet (</a:t>
            </a:r>
            <a:r>
              <a:rPr lang="fr-FR" sz="2000" dirty="0" smtClean="0">
                <a:solidFill>
                  <a:srgbClr val="0064AB"/>
                </a:solidFill>
              </a:rPr>
              <a:t>DASRI ou DAS), </a:t>
            </a:r>
            <a:r>
              <a:rPr lang="fr-FR" sz="2000" dirty="0">
                <a:solidFill>
                  <a:srgbClr val="0064AB"/>
                </a:solidFill>
              </a:rPr>
              <a:t>il est recommandé de demander l’avis du Cadre de Santé ou du </a:t>
            </a:r>
            <a:r>
              <a:rPr lang="fr-FR" sz="2000" dirty="0" smtClean="0">
                <a:solidFill>
                  <a:srgbClr val="0064AB"/>
                </a:solidFill>
              </a:rPr>
              <a:t>référent </a:t>
            </a:r>
            <a:r>
              <a:rPr lang="fr-FR" sz="2000" dirty="0">
                <a:solidFill>
                  <a:srgbClr val="0064AB"/>
                </a:solidFill>
              </a:rPr>
              <a:t>tri des déchets. </a:t>
            </a:r>
          </a:p>
          <a:p>
            <a:pPr marL="0" indent="0" fontAlgn="auto">
              <a:spcAft>
                <a:spcPts val="0"/>
              </a:spcAft>
              <a:buNone/>
              <a:defRPr/>
            </a:pPr>
            <a:endParaRPr lang="fr-FR" sz="2000" dirty="0">
              <a:solidFill>
                <a:srgbClr val="0064AB"/>
              </a:solidFill>
            </a:endParaRPr>
          </a:p>
          <a:p>
            <a:pPr fontAlgn="auto">
              <a:spcAft>
                <a:spcPts val="0"/>
              </a:spcAft>
              <a:defRPr/>
            </a:pPr>
            <a:endParaRPr lang="fr-FR" sz="2400" dirty="0">
              <a:solidFill>
                <a:srgbClr val="0064AB"/>
              </a:solidFill>
            </a:endParaRPr>
          </a:p>
          <a:p>
            <a:pPr fontAlgn="auto">
              <a:spcAft>
                <a:spcPts val="0"/>
              </a:spcAft>
              <a:defRPr/>
            </a:pPr>
            <a:endParaRPr lang="fr-FR" sz="1400" dirty="0">
              <a:solidFill>
                <a:srgbClr val="0064AB"/>
              </a:solidFill>
            </a:endParaRPr>
          </a:p>
          <a:p>
            <a:pPr fontAlgn="auto">
              <a:spcAft>
                <a:spcPts val="0"/>
              </a:spcAft>
              <a:defRPr/>
            </a:pPr>
            <a:endParaRPr lang="fr-FR" dirty="0">
              <a:solidFill>
                <a:srgbClr val="0064AB"/>
              </a:solidFill>
            </a:endParaRPr>
          </a:p>
        </p:txBody>
      </p:sp>
      <p:sp>
        <p:nvSpPr>
          <p:cNvPr id="48131" name="Rectangle 5"/>
          <p:cNvSpPr>
            <a:spLocks noChangeArrowheads="1"/>
          </p:cNvSpPr>
          <p:nvPr/>
        </p:nvSpPr>
        <p:spPr bwMode="auto">
          <a:xfrm>
            <a:off x="0" y="349322"/>
            <a:ext cx="12191999"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CEB55166-B7FA-D100-15FC-50EEF0454D2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18390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7849A894-76E3-AE97-5C3C-09FF1AC61D6C}"/>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838200" y="2020897"/>
            <a:ext cx="10515600" cy="4156065"/>
          </a:xfrm>
        </p:spPr>
        <p:txBody>
          <a:bodyPr rtlCol="0">
            <a:normAutofit/>
          </a:bodyPr>
          <a:lstStyle/>
          <a:p>
            <a:pPr fontAlgn="auto">
              <a:spcAft>
                <a:spcPts val="0"/>
              </a:spcAft>
              <a:buFont typeface="Wingdings" panose="05000000000000000000" pitchFamily="2" charset="2"/>
              <a:buChar char="Ø"/>
              <a:defRPr/>
            </a:pPr>
            <a:r>
              <a:rPr lang="fr-FR" dirty="0">
                <a:solidFill>
                  <a:srgbClr val="0064AB"/>
                </a:solidFill>
              </a:rPr>
              <a:t>  </a:t>
            </a:r>
            <a:r>
              <a:rPr lang="fr-FR" u="sng" dirty="0">
                <a:solidFill>
                  <a:srgbClr val="0064AB"/>
                </a:solidFill>
              </a:rPr>
              <a:t>Respecter les Précautions Standards :</a:t>
            </a:r>
          </a:p>
          <a:p>
            <a:pPr marL="0" indent="0" fontAlgn="auto">
              <a:spcAft>
                <a:spcPts val="0"/>
              </a:spcAft>
              <a:buNone/>
              <a:defRPr/>
            </a:pPr>
            <a:r>
              <a:rPr lang="fr-FR" sz="2600" dirty="0">
                <a:solidFill>
                  <a:srgbClr val="0064AB"/>
                </a:solidFill>
              </a:rPr>
              <a:t>    Lors de manipulation et/ou transport de sac ou grand récipient de déchets</a:t>
            </a:r>
          </a:p>
          <a:p>
            <a:pPr lvl="1" fontAlgn="auto">
              <a:spcAft>
                <a:spcPts val="0"/>
              </a:spcAft>
              <a:buFont typeface="Wingdings" panose="05000000000000000000" pitchFamily="2" charset="2"/>
              <a:buChar char="§"/>
              <a:defRPr/>
            </a:pPr>
            <a:r>
              <a:rPr lang="fr-FR" sz="2600" dirty="0">
                <a:solidFill>
                  <a:srgbClr val="0064AB"/>
                </a:solidFill>
              </a:rPr>
              <a:t>Mettre un tablier en plastique à UU,</a:t>
            </a:r>
          </a:p>
          <a:p>
            <a:pPr lvl="1" fontAlgn="auto">
              <a:spcAft>
                <a:spcPts val="0"/>
              </a:spcAft>
              <a:buFont typeface="Wingdings" panose="05000000000000000000" pitchFamily="2" charset="2"/>
              <a:buChar char="§"/>
              <a:defRPr/>
            </a:pPr>
            <a:r>
              <a:rPr lang="fr-FR" sz="2600" dirty="0">
                <a:solidFill>
                  <a:srgbClr val="0064AB"/>
                </a:solidFill>
              </a:rPr>
              <a:t>Porter des gants,</a:t>
            </a:r>
          </a:p>
          <a:p>
            <a:pPr lvl="1" fontAlgn="auto">
              <a:spcAft>
                <a:spcPts val="0"/>
              </a:spcAft>
              <a:buFont typeface="Wingdings" panose="05000000000000000000" pitchFamily="2" charset="2"/>
              <a:buChar char="§"/>
              <a:defRPr/>
            </a:pPr>
            <a:r>
              <a:rPr lang="fr-FR" sz="2600" dirty="0">
                <a:solidFill>
                  <a:srgbClr val="0064AB"/>
                </a:solidFill>
              </a:rPr>
              <a:t>Effectuer une désinfection hygiénique des mains avec une solution   	hydro-	alcoolique, après retrait des EPI.</a:t>
            </a:r>
          </a:p>
          <a:p>
            <a:pPr fontAlgn="auto">
              <a:spcAft>
                <a:spcPts val="0"/>
              </a:spcAft>
              <a:defRPr/>
            </a:pPr>
            <a:endParaRPr lang="fr-FR" dirty="0">
              <a:solidFill>
                <a:srgbClr val="0064AB"/>
              </a:solidFill>
            </a:endParaRPr>
          </a:p>
        </p:txBody>
      </p:sp>
      <p:sp>
        <p:nvSpPr>
          <p:cNvPr id="51203" name="Rectangle 5"/>
          <p:cNvSpPr>
            <a:spLocks noChangeArrowheads="1"/>
          </p:cNvSpPr>
          <p:nvPr/>
        </p:nvSpPr>
        <p:spPr bwMode="auto">
          <a:xfrm>
            <a:off x="0" y="394644"/>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400F37E0-94FD-3519-D970-20AD0E54F76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8" name="Picture 2" descr="Gel Hydroalcoolique Vectoriels et illustrations libres de droits - iStock">
            <a:extLst>
              <a:ext uri="{FF2B5EF4-FFF2-40B4-BE49-F238E27FC236}">
                <a16:creationId xmlns="" xmlns:a16="http://schemas.microsoft.com/office/drawing/2014/main" id="{90D20AFF-357F-5BA8-CA1C-00161A3CDA0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99816" y="4837102"/>
            <a:ext cx="1669352" cy="166935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Image 5">
            <a:extLst>
              <a:ext uri="{FF2B5EF4-FFF2-40B4-BE49-F238E27FC236}">
                <a16:creationId xmlns="" xmlns:a16="http://schemas.microsoft.com/office/drawing/2014/main" id="{5094045F-2269-EE8E-524E-88822BACA527}"/>
              </a:ext>
            </a:extLst>
          </p:cNvPr>
          <p:cNvPicPr>
            <a:picLocks noChangeAspect="1"/>
          </p:cNvPicPr>
          <p:nvPr/>
        </p:nvPicPr>
        <p:blipFill>
          <a:blip r:embed="rId5" cstate="print"/>
          <a:stretch>
            <a:fillRect/>
          </a:stretch>
        </p:blipFill>
        <p:spPr>
          <a:xfrm>
            <a:off x="5045833" y="4923299"/>
            <a:ext cx="1669352" cy="1583155"/>
          </a:xfrm>
          <a:prstGeom prst="rect">
            <a:avLst/>
          </a:prstGeom>
          <a:ln>
            <a:solidFill>
              <a:srgbClr val="0070C0"/>
            </a:solidFill>
          </a:ln>
        </p:spPr>
      </p:pic>
      <p:graphicFrame>
        <p:nvGraphicFramePr>
          <p:cNvPr id="5" name="Object 2">
            <a:extLst>
              <a:ext uri="{FF2B5EF4-FFF2-40B4-BE49-F238E27FC236}">
                <a16:creationId xmlns="" xmlns:a16="http://schemas.microsoft.com/office/drawing/2014/main" id="{D520A427-5619-6993-8CF6-856B869F9FEC}"/>
              </a:ext>
            </a:extLst>
          </p:cNvPr>
          <p:cNvGraphicFramePr>
            <a:graphicFrameLocks noChangeAspect="1"/>
          </p:cNvGraphicFramePr>
          <p:nvPr>
            <p:extLst>
              <p:ext uri="{D42A27DB-BD31-4B8C-83A1-F6EECF244321}">
                <p14:modId xmlns:p14="http://schemas.microsoft.com/office/powerpoint/2010/main" xmlns="" val="2342770690"/>
              </p:ext>
            </p:extLst>
          </p:nvPr>
        </p:nvGraphicFramePr>
        <p:xfrm>
          <a:off x="2322832" y="4923299"/>
          <a:ext cx="1238369" cy="1596077"/>
        </p:xfrm>
        <a:graphic>
          <a:graphicData uri="http://schemas.openxmlformats.org/presentationml/2006/ole">
            <p:oleObj spid="_x0000_s1076" name="Photo Editor Photo" r:id="rId6" imgW="1380952" imgH="1571844" progId="">
              <p:embed/>
            </p:oleObj>
          </a:graphicData>
        </a:graphic>
      </p:graphicFrame>
    </p:spTree>
    <p:extLst>
      <p:ext uri="{BB962C8B-B14F-4D97-AF65-F5344CB8AC3E}">
        <p14:creationId xmlns:p14="http://schemas.microsoft.com/office/powerpoint/2010/main" xmlns="" val="1203805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7849A894-76E3-AE97-5C3C-09FF1AC61D6C}"/>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65903" y="1825625"/>
            <a:ext cx="11697729" cy="4351338"/>
          </a:xfrm>
        </p:spPr>
        <p:txBody>
          <a:bodyPr rtlCol="0">
            <a:normAutofit/>
          </a:bodyPr>
          <a:lstStyle/>
          <a:p>
            <a:pPr fontAlgn="auto">
              <a:spcAft>
                <a:spcPts val="0"/>
              </a:spcAft>
              <a:buFont typeface="Wingdings" panose="05000000000000000000" pitchFamily="2" charset="2"/>
              <a:buChar char="Ø"/>
              <a:defRPr/>
            </a:pPr>
            <a:r>
              <a:rPr lang="fr-FR" dirty="0">
                <a:solidFill>
                  <a:srgbClr val="0064AB"/>
                </a:solidFill>
              </a:rPr>
              <a:t> </a:t>
            </a:r>
            <a:r>
              <a:rPr lang="fr-FR" u="sng" dirty="0">
                <a:solidFill>
                  <a:srgbClr val="0064AB"/>
                </a:solidFill>
              </a:rPr>
              <a:t>Les services producteurs :</a:t>
            </a:r>
          </a:p>
          <a:p>
            <a:pPr fontAlgn="auto">
              <a:spcAft>
                <a:spcPts val="0"/>
              </a:spcAft>
              <a:buFont typeface="Wingdings" panose="05000000000000000000" pitchFamily="2" charset="2"/>
              <a:buChar char="Ø"/>
              <a:defRPr/>
            </a:pPr>
            <a:endParaRPr lang="fr-FR" sz="1200" u="sng"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Trier les déchets dès la production, en fonction de leur catégorie. 	</a:t>
            </a:r>
            <a:r>
              <a:rPr lang="fr-FR" sz="2600" b="0" i="0" dirty="0">
                <a:solidFill>
                  <a:srgbClr val="0064AB"/>
                </a:solidFill>
                <a:effectLst/>
              </a:rPr>
              <a:t>Identification rigoureuse des déchets à la source est indispensable 	afin d'optimiser le tri.</a:t>
            </a:r>
          </a:p>
          <a:p>
            <a:pPr lvl="1" fontAlgn="auto">
              <a:spcAft>
                <a:spcPts val="0"/>
              </a:spcAft>
              <a:buFont typeface="Wingdings" panose="05000000000000000000" pitchFamily="2" charset="2"/>
              <a:buChar char="§"/>
              <a:defRPr/>
            </a:pPr>
            <a:r>
              <a:rPr lang="fr-FR" altLang="fr-FR" sz="2600" dirty="0">
                <a:solidFill>
                  <a:srgbClr val="0064AB"/>
                </a:solidFill>
              </a:rPr>
              <a:t>Choisir l’emballage correspondant au type et à la qualité des déchets.</a:t>
            </a:r>
          </a:p>
          <a:p>
            <a:pPr lvl="1" fontAlgn="auto">
              <a:spcAft>
                <a:spcPts val="0"/>
              </a:spcAft>
              <a:buFont typeface="Wingdings" panose="05000000000000000000" pitchFamily="2" charset="2"/>
              <a:buChar char="§"/>
              <a:defRPr/>
            </a:pPr>
            <a:r>
              <a:rPr lang="fr-FR" altLang="fr-FR" sz="2600" dirty="0">
                <a:solidFill>
                  <a:srgbClr val="0064AB"/>
                </a:solidFill>
              </a:rPr>
              <a:t>Respecter la limite de remplissage des différents emballages DASRI ou </a:t>
            </a:r>
            <a:r>
              <a:rPr lang="fr-FR" altLang="fr-FR" sz="2600" dirty="0" smtClean="0">
                <a:solidFill>
                  <a:srgbClr val="0064AB"/>
                </a:solidFill>
              </a:rPr>
              <a:t>DAS.</a:t>
            </a:r>
            <a:endParaRPr lang="fr-FR" altLang="fr-FR" sz="2600" dirty="0">
              <a:solidFill>
                <a:srgbClr val="0064AB"/>
              </a:solidFill>
            </a:endParaRPr>
          </a:p>
          <a:p>
            <a:pPr fontAlgn="auto">
              <a:spcAft>
                <a:spcPts val="0"/>
              </a:spcAft>
              <a:defRPr/>
            </a:pPr>
            <a:endParaRPr lang="fr-FR" altLang="fr-FR" sz="2600" dirty="0">
              <a:solidFill>
                <a:srgbClr val="0064AB"/>
              </a:solidFill>
            </a:endParaRPr>
          </a:p>
          <a:p>
            <a:pPr fontAlgn="auto">
              <a:spcAft>
                <a:spcPts val="0"/>
              </a:spcAft>
              <a:defRPr/>
            </a:pPr>
            <a:endParaRPr lang="fr-FR" altLang="fr-FR" sz="2400" dirty="0">
              <a:solidFill>
                <a:srgbClr val="0064AB"/>
              </a:solidFill>
            </a:endParaRPr>
          </a:p>
          <a:p>
            <a:pPr fontAlgn="auto">
              <a:spcAft>
                <a:spcPts val="0"/>
              </a:spcAft>
              <a:defRPr/>
            </a:pPr>
            <a:endParaRPr lang="fr-FR" sz="2400" dirty="0">
              <a:solidFill>
                <a:srgbClr val="0064AB"/>
              </a:solidFill>
            </a:endParaRPr>
          </a:p>
          <a:p>
            <a:pPr fontAlgn="auto">
              <a:spcAft>
                <a:spcPts val="0"/>
              </a:spcAft>
              <a:defRPr/>
            </a:pPr>
            <a:endParaRPr lang="fr-FR" dirty="0">
              <a:solidFill>
                <a:srgbClr val="0064AB"/>
              </a:solidFill>
            </a:endParaRPr>
          </a:p>
        </p:txBody>
      </p:sp>
      <p:sp>
        <p:nvSpPr>
          <p:cNvPr id="51203" name="Rectangle 5"/>
          <p:cNvSpPr>
            <a:spLocks noChangeArrowheads="1"/>
          </p:cNvSpPr>
          <p:nvPr/>
        </p:nvSpPr>
        <p:spPr bwMode="auto">
          <a:xfrm>
            <a:off x="0" y="394644"/>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400F37E0-94FD-3519-D970-20AD0E54F76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Résultat de recherche d'images pour &quot;sacs a dasri&quot;">
            <a:extLst>
              <a:ext uri="{FF2B5EF4-FFF2-40B4-BE49-F238E27FC236}">
                <a16:creationId xmlns="" xmlns:a16="http://schemas.microsoft.com/office/drawing/2014/main" id="{B1498996-538B-6473-FCDF-3F8AAB22603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17156" y="4964870"/>
            <a:ext cx="1244890"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Image 4">
            <a:extLst>
              <a:ext uri="{FF2B5EF4-FFF2-40B4-BE49-F238E27FC236}">
                <a16:creationId xmlns="" xmlns:a16="http://schemas.microsoft.com/office/drawing/2014/main" id="{A5F93074-A595-E621-D74F-271C42D67146}"/>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10683" y="5272796"/>
            <a:ext cx="1794480" cy="1200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Résultat de recherche d'images pour &quot;sacs a dasri&quot;">
            <a:extLst>
              <a:ext uri="{FF2B5EF4-FFF2-40B4-BE49-F238E27FC236}">
                <a16:creationId xmlns="" xmlns:a16="http://schemas.microsoft.com/office/drawing/2014/main" id="{1281D101-7AD5-6678-BF03-7DF75AD73F6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22055" y="5077986"/>
            <a:ext cx="1097640" cy="143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http://www.haleco.fr/img/wcs_ha_fr_FR/pages/sacpoub/sac-vigipirate.jpg">
            <a:extLst>
              <a:ext uri="{FF2B5EF4-FFF2-40B4-BE49-F238E27FC236}">
                <a16:creationId xmlns="" xmlns:a16="http://schemas.microsoft.com/office/drawing/2014/main" id="{EB1F4A47-D6C4-C6F6-266A-3748C8BF727F}"/>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668332" y="4798011"/>
            <a:ext cx="1500187"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75981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B02B5572-7C1F-468E-5D72-9181F40229FB}"/>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226" name="Espace réservé du contenu 2"/>
          <p:cNvSpPr>
            <a:spLocks noGrp="1"/>
          </p:cNvSpPr>
          <p:nvPr>
            <p:ph idx="1"/>
          </p:nvPr>
        </p:nvSpPr>
        <p:spPr>
          <a:xfrm>
            <a:off x="265193" y="1649832"/>
            <a:ext cx="10914062" cy="3507952"/>
          </a:xfrm>
        </p:spPr>
        <p:txBody>
          <a:bodyPr/>
          <a:lstStyle/>
          <a:p>
            <a:pPr lvl="1">
              <a:buFont typeface="Wingdings" panose="05000000000000000000" pitchFamily="2" charset="2"/>
              <a:buChar char="§"/>
            </a:pPr>
            <a:r>
              <a:rPr lang="fr-FR" altLang="fr-FR" sz="2600" dirty="0">
                <a:solidFill>
                  <a:srgbClr val="0064AB"/>
                </a:solidFill>
              </a:rPr>
              <a:t>Les chariots de soins IDE doivent être équipés de supports poubelles 	double d’un volume de 20 ou 30L, adaptés pour les pansements et pour 	les </a:t>
            </a:r>
            <a:r>
              <a:rPr lang="fr-FR" altLang="fr-FR" sz="2600" dirty="0">
                <a:solidFill>
                  <a:srgbClr val="0070C0"/>
                </a:solidFill>
              </a:rPr>
              <a:t>soins individualisés </a:t>
            </a:r>
            <a:r>
              <a:rPr lang="fr-FR" altLang="fr-FR" sz="2600" dirty="0">
                <a:solidFill>
                  <a:srgbClr val="0064AB"/>
                </a:solidFill>
              </a:rPr>
              <a:t>donnés aux </a:t>
            </a:r>
            <a:r>
              <a:rPr lang="fr-FR" altLang="fr-FR" sz="2600" dirty="0" smtClean="0">
                <a:solidFill>
                  <a:srgbClr val="0064AB"/>
                </a:solidFill>
              </a:rPr>
              <a:t>patients</a:t>
            </a:r>
          </a:p>
          <a:p>
            <a:pPr marL="457200" lvl="1" indent="0">
              <a:buNone/>
            </a:pPr>
            <a:endParaRPr lang="fr-FR" altLang="fr-FR" sz="2600" dirty="0">
              <a:solidFill>
                <a:srgbClr val="0064AB"/>
              </a:solidFill>
            </a:endParaRPr>
          </a:p>
          <a:p>
            <a:pPr lvl="1">
              <a:buFont typeface="Wingdings" panose="05000000000000000000" pitchFamily="2" charset="2"/>
              <a:buChar char="§"/>
            </a:pPr>
            <a:r>
              <a:rPr lang="fr-FR" altLang="fr-FR" sz="2600" dirty="0">
                <a:solidFill>
                  <a:srgbClr val="0064AB"/>
                </a:solidFill>
              </a:rPr>
              <a:t>Il est impératif d’équiper chaque support double d’un sac jaune pour les 	DASRI </a:t>
            </a:r>
            <a:r>
              <a:rPr lang="fr-FR" altLang="fr-FR" sz="2600" u="sng" dirty="0">
                <a:solidFill>
                  <a:srgbClr val="0064AB"/>
                </a:solidFill>
              </a:rPr>
              <a:t>et</a:t>
            </a:r>
            <a:r>
              <a:rPr lang="fr-FR" altLang="fr-FR" sz="2600" dirty="0">
                <a:solidFill>
                  <a:srgbClr val="0064AB"/>
                </a:solidFill>
              </a:rPr>
              <a:t> d’un sac transparent pour les </a:t>
            </a:r>
            <a:r>
              <a:rPr lang="fr-FR" altLang="fr-FR" sz="2600" dirty="0" smtClean="0">
                <a:solidFill>
                  <a:srgbClr val="0064AB"/>
                </a:solidFill>
              </a:rPr>
              <a:t>DAS.</a:t>
            </a:r>
          </a:p>
          <a:p>
            <a:pPr lvl="1">
              <a:buFont typeface="Wingdings" panose="05000000000000000000" pitchFamily="2" charset="2"/>
              <a:buChar char="§"/>
            </a:pPr>
            <a:endParaRPr lang="fr-FR" altLang="fr-FR" sz="2600" dirty="0">
              <a:solidFill>
                <a:srgbClr val="0064AB"/>
              </a:solidFill>
            </a:endParaRPr>
          </a:p>
          <a:p>
            <a:pPr lvl="1">
              <a:buFont typeface="Wingdings" panose="05000000000000000000" pitchFamily="2" charset="2"/>
              <a:buChar char="§"/>
            </a:pPr>
            <a:r>
              <a:rPr lang="fr-FR" altLang="fr-FR" sz="2600" dirty="0">
                <a:solidFill>
                  <a:srgbClr val="0064AB"/>
                </a:solidFill>
              </a:rPr>
              <a:t>Les supports poubelles doivent être nettoyés et désinfectés au quotidien.</a:t>
            </a:r>
          </a:p>
          <a:p>
            <a:endParaRPr lang="fr-FR" altLang="fr-FR" dirty="0">
              <a:solidFill>
                <a:srgbClr val="0064AB"/>
              </a:solidFill>
            </a:endParaRPr>
          </a:p>
        </p:txBody>
      </p:sp>
      <p:pic>
        <p:nvPicPr>
          <p:cNvPr id="52227" name="Image 4" descr="IMG_1443.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25978" y="4998537"/>
            <a:ext cx="1559791" cy="174186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5222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82348" y="4958723"/>
            <a:ext cx="1703835" cy="17816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9" name="Rectangle 7"/>
          <p:cNvSpPr>
            <a:spLocks noChangeArrowheads="1"/>
          </p:cNvSpPr>
          <p:nvPr/>
        </p:nvSpPr>
        <p:spPr bwMode="auto">
          <a:xfrm>
            <a:off x="0" y="356492"/>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DA80BDBD-7FFB-8CD1-3C49-C756F4059C1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6760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914BDE88-418D-8925-4F5C-A453C251A23B}"/>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250" name="Espace réservé du contenu 2"/>
          <p:cNvSpPr>
            <a:spLocks noGrp="1"/>
          </p:cNvSpPr>
          <p:nvPr>
            <p:ph idx="1"/>
          </p:nvPr>
        </p:nvSpPr>
        <p:spPr>
          <a:xfrm>
            <a:off x="280935" y="1194459"/>
            <a:ext cx="11663929" cy="5407025"/>
          </a:xfrm>
        </p:spPr>
        <p:txBody>
          <a:bodyPr/>
          <a:lstStyle/>
          <a:p>
            <a:pPr marL="0" indent="0">
              <a:buNone/>
            </a:pPr>
            <a:endParaRPr lang="fr-FR" altLang="fr-FR" sz="2000" dirty="0">
              <a:solidFill>
                <a:srgbClr val="0064AB"/>
              </a:solidFill>
            </a:endParaRPr>
          </a:p>
          <a:p>
            <a:pPr>
              <a:buFont typeface="Wingdings" panose="05000000000000000000" pitchFamily="2" charset="2"/>
              <a:buChar char="§"/>
            </a:pPr>
            <a:r>
              <a:rPr lang="fr-FR" altLang="fr-FR" sz="2400" dirty="0">
                <a:solidFill>
                  <a:srgbClr val="0064AB"/>
                </a:solidFill>
              </a:rPr>
              <a:t>Veiller à fermer correctement les différents emballages avant dépôt dans les </a:t>
            </a:r>
            <a:r>
              <a:rPr lang="fr-FR" altLang="fr-FR" sz="2400" dirty="0" smtClean="0">
                <a:solidFill>
                  <a:srgbClr val="0064AB"/>
                </a:solidFill>
              </a:rPr>
              <a:t>conteneurs</a:t>
            </a:r>
            <a:endParaRPr lang="fr-FR" altLang="fr-FR" sz="2400" dirty="0">
              <a:solidFill>
                <a:srgbClr val="0064AB"/>
              </a:solidFill>
            </a:endParaRPr>
          </a:p>
          <a:p>
            <a:pPr>
              <a:buFont typeface="Wingdings" panose="05000000000000000000" pitchFamily="2" charset="2"/>
              <a:buChar char="§"/>
            </a:pPr>
            <a:r>
              <a:rPr lang="fr-FR" altLang="fr-FR" sz="2400" dirty="0">
                <a:solidFill>
                  <a:srgbClr val="0064AB"/>
                </a:solidFill>
              </a:rPr>
              <a:t>Ne pas déposer les sacs au </a:t>
            </a:r>
            <a:r>
              <a:rPr lang="fr-FR" altLang="fr-FR" sz="2400" dirty="0" smtClean="0">
                <a:solidFill>
                  <a:srgbClr val="0064AB"/>
                </a:solidFill>
              </a:rPr>
              <a:t>sol</a:t>
            </a:r>
          </a:p>
          <a:p>
            <a:pPr marL="0" indent="0">
              <a:buNone/>
            </a:pPr>
            <a:endParaRPr lang="fr-FR" altLang="fr-FR" sz="2400" dirty="0">
              <a:solidFill>
                <a:srgbClr val="0064AB"/>
              </a:solidFill>
            </a:endParaRPr>
          </a:p>
          <a:p>
            <a:pPr marL="0" indent="0">
              <a:buNone/>
            </a:pPr>
            <a:endParaRPr lang="fr-FR" altLang="fr-FR" sz="2400" dirty="0" smtClean="0">
              <a:solidFill>
                <a:srgbClr val="0064AB"/>
              </a:solidFill>
            </a:endParaRPr>
          </a:p>
          <a:p>
            <a:pPr marL="0" indent="0">
              <a:buNone/>
            </a:pPr>
            <a:endParaRPr lang="fr-FR" altLang="fr-FR" sz="2400" dirty="0" smtClean="0">
              <a:solidFill>
                <a:srgbClr val="0064AB"/>
              </a:solidFill>
            </a:endParaRPr>
          </a:p>
          <a:p>
            <a:pPr marL="0" indent="0">
              <a:buNone/>
            </a:pPr>
            <a:endParaRPr lang="fr-FR" altLang="fr-FR" sz="2400" dirty="0">
              <a:solidFill>
                <a:srgbClr val="0064AB"/>
              </a:solidFill>
            </a:endParaRPr>
          </a:p>
          <a:p>
            <a:pPr marL="0" indent="0">
              <a:buNone/>
            </a:pPr>
            <a:endParaRPr lang="fr-FR" altLang="fr-FR" sz="2400" dirty="0">
              <a:solidFill>
                <a:srgbClr val="0064AB"/>
              </a:solidFill>
            </a:endParaRPr>
          </a:p>
          <a:p>
            <a:pPr>
              <a:buFont typeface="Wingdings" panose="05000000000000000000" pitchFamily="2" charset="2"/>
              <a:buChar char="§"/>
            </a:pPr>
            <a:r>
              <a:rPr lang="fr-FR" altLang="fr-FR" sz="2400" dirty="0" smtClean="0">
                <a:solidFill>
                  <a:srgbClr val="0064AB"/>
                </a:solidFill>
              </a:rPr>
              <a:t>Respecter </a:t>
            </a:r>
            <a:r>
              <a:rPr lang="fr-FR" altLang="fr-FR" sz="2400" dirty="0">
                <a:solidFill>
                  <a:srgbClr val="0064AB"/>
                </a:solidFill>
              </a:rPr>
              <a:t>les conditionnements pour les déchets liquides :    </a:t>
            </a:r>
            <a:endParaRPr lang="fr-FR" altLang="fr-FR" sz="2400" dirty="0" smtClean="0">
              <a:solidFill>
                <a:srgbClr val="0064AB"/>
              </a:solidFill>
            </a:endParaRPr>
          </a:p>
          <a:p>
            <a:pPr marL="0" indent="0">
              <a:buNone/>
            </a:pPr>
            <a:r>
              <a:rPr lang="fr-FR" altLang="fr-FR" sz="2400" dirty="0" smtClean="0">
                <a:solidFill>
                  <a:srgbClr val="0064AB"/>
                </a:solidFill>
              </a:rPr>
              <a:t>- liquides </a:t>
            </a:r>
            <a:r>
              <a:rPr lang="fr-FR" altLang="fr-FR" sz="2400" dirty="0">
                <a:solidFill>
                  <a:srgbClr val="0064AB"/>
                </a:solidFill>
              </a:rPr>
              <a:t>conditionnés dans des poches </a:t>
            </a:r>
            <a:r>
              <a:rPr lang="fr-FR" altLang="fr-FR" sz="2400" dirty="0" smtClean="0">
                <a:solidFill>
                  <a:srgbClr val="0064AB"/>
                </a:solidFill>
              </a:rPr>
              <a:t>= cartons </a:t>
            </a:r>
            <a:r>
              <a:rPr lang="fr-FR" altLang="fr-FR" sz="2400" dirty="0">
                <a:solidFill>
                  <a:srgbClr val="0064AB"/>
                </a:solidFill>
              </a:rPr>
              <a:t>doublés </a:t>
            </a:r>
            <a:r>
              <a:rPr lang="fr-FR" altLang="fr-FR" sz="2400" dirty="0" smtClean="0">
                <a:solidFill>
                  <a:srgbClr val="0064AB"/>
                </a:solidFill>
              </a:rPr>
              <a:t>plastiques         </a:t>
            </a:r>
            <a:endParaRPr lang="fr-FR" altLang="fr-FR" sz="2400" dirty="0">
              <a:solidFill>
                <a:srgbClr val="0064AB"/>
              </a:solidFill>
            </a:endParaRPr>
          </a:p>
          <a:p>
            <a:pPr marL="0" indent="0">
              <a:buNone/>
            </a:pPr>
            <a:r>
              <a:rPr lang="fr-FR" altLang="fr-FR" sz="2400" dirty="0" smtClean="0">
                <a:solidFill>
                  <a:srgbClr val="0064AB"/>
                </a:solidFill>
              </a:rPr>
              <a:t>- liquides </a:t>
            </a:r>
            <a:r>
              <a:rPr lang="fr-FR" altLang="fr-FR" sz="2400" dirty="0">
                <a:solidFill>
                  <a:srgbClr val="0064AB"/>
                </a:solidFill>
              </a:rPr>
              <a:t>tels que circuit de dialyse ou CEC </a:t>
            </a:r>
            <a:r>
              <a:rPr lang="fr-FR" altLang="fr-FR" sz="2400" dirty="0" smtClean="0">
                <a:solidFill>
                  <a:srgbClr val="0064AB"/>
                </a:solidFill>
              </a:rPr>
              <a:t>=  </a:t>
            </a:r>
            <a:r>
              <a:rPr lang="fr-FR" altLang="fr-FR" sz="2400" dirty="0">
                <a:solidFill>
                  <a:srgbClr val="0064AB"/>
                </a:solidFill>
              </a:rPr>
              <a:t>fûts plastiques.</a:t>
            </a:r>
          </a:p>
          <a:p>
            <a:endParaRPr lang="fr-FR" altLang="fr-FR" dirty="0">
              <a:solidFill>
                <a:srgbClr val="0064AB"/>
              </a:solidFill>
            </a:endParaRPr>
          </a:p>
        </p:txBody>
      </p:sp>
      <p:pic>
        <p:nvPicPr>
          <p:cNvPr id="53251" name="Picture 2" descr="Résultat de recherche d'images pour &quot;sacs a dasri&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97492" y="2776151"/>
            <a:ext cx="1018684" cy="1328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6" name="Picture 2" descr="http://www.haleco.fr/img/wcs_ha_fr_FR/pages/sacpoub/sac-vigipirat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8670" y="2878533"/>
            <a:ext cx="1146753" cy="1308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7" name="Rectangle 11"/>
          <p:cNvSpPr>
            <a:spLocks noChangeArrowheads="1"/>
          </p:cNvSpPr>
          <p:nvPr/>
        </p:nvSpPr>
        <p:spPr bwMode="auto">
          <a:xfrm>
            <a:off x="1" y="341313"/>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837A61A1-B64E-1F02-E490-8C8EFC029AF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Résultat de recherche d'images pour &quot;sacs a dasri&quot;">
            <a:extLst>
              <a:ext uri="{FF2B5EF4-FFF2-40B4-BE49-F238E27FC236}">
                <a16:creationId xmlns="" xmlns:a16="http://schemas.microsoft.com/office/drawing/2014/main" id="{4E65A7B5-71C2-CF91-91A6-62896F640DC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701679" y="4779421"/>
            <a:ext cx="1243186"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Résultat de recherche d'images pour &quot;sacs a dasri&quot;">
            <a:extLst>
              <a:ext uri="{FF2B5EF4-FFF2-40B4-BE49-F238E27FC236}">
                <a16:creationId xmlns="" xmlns:a16="http://schemas.microsoft.com/office/drawing/2014/main" id="{3668EFBA-F175-299F-4C47-36F4A10F18E2}"/>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123731" y="4845324"/>
            <a:ext cx="1244890"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7" descr="conteneur jaune">
            <a:extLst>
              <a:ext uri="{FF2B5EF4-FFF2-40B4-BE49-F238E27FC236}">
                <a16:creationId xmlns="" xmlns:a16="http://schemas.microsoft.com/office/drawing/2014/main" id="{3ADCA45B-F254-D2D6-B76E-D99596015961}"/>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183442" y="2592052"/>
            <a:ext cx="1831707" cy="169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4" descr="conteneur gris"/>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122140" y="2592052"/>
            <a:ext cx="1968843" cy="180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43070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 xmlns:a16="http://schemas.microsoft.com/office/drawing/2014/main" id="{6F661065-E1E2-30D3-F0DE-9AB57E375BE1}"/>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156520" y="1544595"/>
            <a:ext cx="11854248" cy="3800529"/>
          </a:xfrm>
        </p:spPr>
        <p:txBody>
          <a:bodyPr rtlCol="0">
            <a:normAutofit/>
          </a:bodyPr>
          <a:lstStyle/>
          <a:p>
            <a:pPr fontAlgn="auto">
              <a:spcAft>
                <a:spcPts val="0"/>
              </a:spcAft>
              <a:buFont typeface="Wingdings" panose="05000000000000000000" pitchFamily="2" charset="2"/>
              <a:buChar char="Ø"/>
              <a:defRPr/>
            </a:pPr>
            <a:r>
              <a:rPr lang="fr-FR" sz="2600" dirty="0">
                <a:solidFill>
                  <a:srgbClr val="0064AB"/>
                </a:solidFill>
              </a:rPr>
              <a:t> </a:t>
            </a:r>
            <a:r>
              <a:rPr lang="fr-FR" sz="2600" u="sng" dirty="0">
                <a:solidFill>
                  <a:srgbClr val="0064AB"/>
                </a:solidFill>
              </a:rPr>
              <a:t>Utilisation des collecteurs à objets piquants/coupants/tranchants (OPCT) :</a:t>
            </a:r>
          </a:p>
          <a:p>
            <a:pPr marL="0" indent="0" fontAlgn="auto">
              <a:spcAft>
                <a:spcPts val="0"/>
              </a:spcAft>
              <a:buFont typeface="Arial" panose="020B0604020202020204" pitchFamily="34" charset="0"/>
              <a:buNone/>
              <a:defRPr/>
            </a:pPr>
            <a:endParaRPr lang="fr-FR" sz="1300" u="sng"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Choisir des collecteurs adaptés à la taille des déchets à éliminer et au 	volume de production,</a:t>
            </a:r>
          </a:p>
          <a:p>
            <a:pPr lvl="1" fontAlgn="auto">
              <a:spcAft>
                <a:spcPts val="0"/>
              </a:spcAft>
              <a:buFont typeface="Wingdings" panose="05000000000000000000" pitchFamily="2" charset="2"/>
              <a:buChar char="§"/>
              <a:defRPr/>
            </a:pPr>
            <a:r>
              <a:rPr lang="fr-FR" sz="2600" dirty="0">
                <a:solidFill>
                  <a:srgbClr val="0064AB"/>
                </a:solidFill>
              </a:rPr>
              <a:t>Vérifier que le couvercle est correctement monté avant l’utilisation du 	produit,</a:t>
            </a:r>
          </a:p>
          <a:p>
            <a:pPr lvl="1" fontAlgn="auto">
              <a:spcAft>
                <a:spcPts val="0"/>
              </a:spcAft>
              <a:buFont typeface="Wingdings" panose="05000000000000000000" pitchFamily="2" charset="2"/>
              <a:buChar char="§"/>
              <a:defRPr/>
            </a:pPr>
            <a:r>
              <a:rPr lang="fr-FR" sz="2600" dirty="0">
                <a:solidFill>
                  <a:srgbClr val="0064AB"/>
                </a:solidFill>
              </a:rPr>
              <a:t>Noter l’UF du service et la date d’ouverture (respect du délai </a:t>
            </a:r>
            <a:r>
              <a:rPr lang="fr-FR" sz="2600" dirty="0" smtClean="0">
                <a:solidFill>
                  <a:srgbClr val="0064AB"/>
                </a:solidFill>
              </a:rPr>
              <a:t>réglementaire </a:t>
            </a:r>
            <a:r>
              <a:rPr lang="fr-FR" sz="2600" dirty="0">
                <a:solidFill>
                  <a:srgbClr val="0064AB"/>
                </a:solidFill>
              </a:rPr>
              <a:t>d’élimination dans les 72H),</a:t>
            </a:r>
          </a:p>
          <a:p>
            <a:pPr lvl="1" fontAlgn="auto">
              <a:spcAft>
                <a:spcPts val="0"/>
              </a:spcAft>
              <a:buFont typeface="Wingdings" panose="05000000000000000000" pitchFamily="2" charset="2"/>
              <a:buChar char="§"/>
              <a:defRPr/>
            </a:pPr>
            <a:r>
              <a:rPr lang="fr-FR" sz="2600" dirty="0">
                <a:solidFill>
                  <a:srgbClr val="0064AB"/>
                </a:solidFill>
              </a:rPr>
              <a:t>Fixer le collecteur sur un support adapté. </a:t>
            </a:r>
          </a:p>
          <a:p>
            <a:pPr marL="457200" lvl="1" indent="0" fontAlgn="auto">
              <a:spcAft>
                <a:spcPts val="0"/>
              </a:spcAft>
              <a:buNone/>
              <a:defRPr/>
            </a:pPr>
            <a:endParaRPr lang="fr-FR" sz="2600" dirty="0">
              <a:solidFill>
                <a:srgbClr val="0064AB"/>
              </a:solidFill>
            </a:endParaRPr>
          </a:p>
          <a:p>
            <a:pPr fontAlgn="auto">
              <a:spcAft>
                <a:spcPts val="0"/>
              </a:spcAft>
              <a:defRPr/>
            </a:pPr>
            <a:endParaRPr lang="fr-FR" dirty="0">
              <a:solidFill>
                <a:srgbClr val="0064AB"/>
              </a:solidFill>
            </a:endParaRPr>
          </a:p>
        </p:txBody>
      </p:sp>
      <p:sp>
        <p:nvSpPr>
          <p:cNvPr id="56324" name="Rectangle 6"/>
          <p:cNvSpPr>
            <a:spLocks noChangeArrowheads="1"/>
          </p:cNvSpPr>
          <p:nvPr/>
        </p:nvSpPr>
        <p:spPr bwMode="auto">
          <a:xfrm>
            <a:off x="0" y="319045"/>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E68A8043-9836-D2F0-2585-E22B1B7CF86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descr="25 collecteurs dasri 6.5l_0">
            <a:extLst>
              <a:ext uri="{FF2B5EF4-FFF2-40B4-BE49-F238E27FC236}">
                <a16:creationId xmlns="" xmlns:a16="http://schemas.microsoft.com/office/drawing/2014/main" id="{A85AAC6A-3155-3141-7B00-8E55828FF8A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8968" y="5366119"/>
            <a:ext cx="2633019" cy="1193831"/>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Dispo containers">
            <a:extLst>
              <a:ext uri="{FF2B5EF4-FFF2-40B4-BE49-F238E27FC236}">
                <a16:creationId xmlns="" xmlns:a16="http://schemas.microsoft.com/office/drawing/2014/main" id="{B2F4A228-6B14-6A68-3E5B-C2040218EC6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48290" y="5203093"/>
            <a:ext cx="1519881" cy="151988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Supports de fixation pour boîte à aiguilles STIL'eco - INDUSTRIE et SANTE">
            <a:extLst>
              <a:ext uri="{FF2B5EF4-FFF2-40B4-BE49-F238E27FC236}">
                <a16:creationId xmlns="" xmlns:a16="http://schemas.microsoft.com/office/drawing/2014/main" id="{9931227C-DAD7-A136-B774-EA108FD2806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74474" y="5313405"/>
            <a:ext cx="1519882" cy="1204214"/>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a:extLst>
              <a:ext uri="{FF2B5EF4-FFF2-40B4-BE49-F238E27FC236}">
                <a16:creationId xmlns="" xmlns:a16="http://schemas.microsoft.com/office/drawing/2014/main" id="{8C9A3D24-1626-9757-E7E0-2682FB895472}"/>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400659" y="4952216"/>
            <a:ext cx="1355799" cy="1700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664747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 xmlns:a16="http://schemas.microsoft.com/office/drawing/2014/main" id="{73D0EA27-C3FB-E8F3-6956-91834BB66B2F}"/>
              </a:ext>
            </a:extLst>
          </p:cNvPr>
          <p:cNvSpPr txBox="1"/>
          <p:nvPr/>
        </p:nvSpPr>
        <p:spPr>
          <a:xfrm>
            <a:off x="218301" y="2299149"/>
            <a:ext cx="11314671" cy="4154984"/>
          </a:xfrm>
          <a:prstGeom prst="rect">
            <a:avLst/>
          </a:prstGeom>
          <a:noFill/>
        </p:spPr>
        <p:txBody>
          <a:bodyPr wrap="square">
            <a:spAutoFit/>
          </a:bodyPr>
          <a:lstStyle/>
          <a:p>
            <a:pPr lvl="1">
              <a:buFont typeface="Wingdings" panose="05000000000000000000" pitchFamily="2" charset="2"/>
              <a:buChar char="§"/>
              <a:defRPr/>
            </a:pPr>
            <a:r>
              <a:rPr lang="fr-FR" sz="2400" dirty="0">
                <a:solidFill>
                  <a:srgbClr val="0064AB"/>
                </a:solidFill>
              </a:rPr>
              <a:t> Porter une attention particulière lors du remplissage et de la manipulation 	des collecteurs (utilisation mono-manuelle</a:t>
            </a:r>
            <a:r>
              <a:rPr lang="fr-FR" sz="2400" dirty="0" smtClean="0">
                <a:solidFill>
                  <a:srgbClr val="0064AB"/>
                </a:solidFill>
              </a:rPr>
              <a:t>)</a:t>
            </a:r>
          </a:p>
          <a:p>
            <a:pPr lvl="1">
              <a:buFont typeface="Wingdings" panose="05000000000000000000" pitchFamily="2" charset="2"/>
              <a:buChar char="§"/>
              <a:defRPr/>
            </a:pPr>
            <a:endParaRPr lang="fr-FR" sz="2400" dirty="0">
              <a:solidFill>
                <a:srgbClr val="0064AB"/>
              </a:solidFill>
            </a:endParaRPr>
          </a:p>
          <a:p>
            <a:pPr lvl="1" fontAlgn="auto">
              <a:spcAft>
                <a:spcPts val="0"/>
              </a:spcAft>
              <a:buFont typeface="Wingdings" panose="05000000000000000000" pitchFamily="2" charset="2"/>
              <a:buChar char="§"/>
              <a:defRPr/>
            </a:pPr>
            <a:r>
              <a:rPr lang="fr-FR" sz="2400" dirty="0">
                <a:solidFill>
                  <a:srgbClr val="0064AB"/>
                </a:solidFill>
              </a:rPr>
              <a:t> Ne jamais forcer lors de l’introduction des </a:t>
            </a:r>
            <a:r>
              <a:rPr lang="fr-FR" sz="2400" dirty="0" smtClean="0">
                <a:solidFill>
                  <a:srgbClr val="0070C0"/>
                </a:solidFill>
              </a:rPr>
              <a:t>déchets </a:t>
            </a:r>
          </a:p>
          <a:p>
            <a:pPr lvl="1" fontAlgn="auto">
              <a:spcAft>
                <a:spcPts val="0"/>
              </a:spcAft>
              <a:buFont typeface="Wingdings" panose="05000000000000000000" pitchFamily="2" charset="2"/>
              <a:buChar char="§"/>
              <a:defRPr/>
            </a:pPr>
            <a:endParaRPr lang="fr-FR" sz="2400" dirty="0">
              <a:solidFill>
                <a:srgbClr val="0070C0"/>
              </a:solidFill>
            </a:endParaRPr>
          </a:p>
          <a:p>
            <a:pPr lvl="1" fontAlgn="auto">
              <a:spcAft>
                <a:spcPts val="0"/>
              </a:spcAft>
              <a:buFont typeface="Wingdings" panose="05000000000000000000" pitchFamily="2" charset="2"/>
              <a:buChar char="§"/>
              <a:defRPr/>
            </a:pPr>
            <a:r>
              <a:rPr lang="fr-FR" sz="2400" dirty="0">
                <a:solidFill>
                  <a:srgbClr val="0064AB"/>
                </a:solidFill>
                <a:effectLst/>
                <a:ea typeface="Calibri" panose="020F0502020204030204" pitchFamily="34" charset="0"/>
                <a:cs typeface="Times New Roman" panose="02020603050405020304" pitchFamily="18" charset="0"/>
              </a:rPr>
              <a:t> Toujours introduire le côté piquant ou tranchant en </a:t>
            </a:r>
            <a:r>
              <a:rPr lang="fr-FR" sz="2400" dirty="0" smtClean="0">
                <a:solidFill>
                  <a:srgbClr val="0064AB"/>
                </a:solidFill>
                <a:effectLst/>
                <a:ea typeface="Calibri" panose="020F0502020204030204" pitchFamily="34" charset="0"/>
                <a:cs typeface="Times New Roman" panose="02020603050405020304" pitchFamily="18" charset="0"/>
              </a:rPr>
              <a:t>premier</a:t>
            </a:r>
          </a:p>
          <a:p>
            <a:pPr lvl="1" fontAlgn="auto">
              <a:spcAft>
                <a:spcPts val="0"/>
              </a:spcAft>
              <a:buFont typeface="Wingdings" panose="05000000000000000000" pitchFamily="2" charset="2"/>
              <a:buChar char="§"/>
              <a:defRPr/>
            </a:pPr>
            <a:endParaRPr lang="fr-FR" sz="2400" dirty="0">
              <a:solidFill>
                <a:srgbClr val="0064AB"/>
              </a:solidFill>
              <a:effectLst/>
              <a:ea typeface="Calibri" panose="020F0502020204030204" pitchFamily="34" charset="0"/>
              <a:cs typeface="Times New Roman" panose="02020603050405020304" pitchFamily="18" charset="0"/>
            </a:endParaRPr>
          </a:p>
          <a:p>
            <a:pPr lvl="1" fontAlgn="auto">
              <a:spcAft>
                <a:spcPts val="0"/>
              </a:spcAft>
              <a:buFont typeface="Wingdings" panose="05000000000000000000" pitchFamily="2" charset="2"/>
              <a:buChar char="§"/>
              <a:defRPr/>
            </a:pPr>
            <a:r>
              <a:rPr lang="fr-FR" sz="2400" dirty="0">
                <a:solidFill>
                  <a:srgbClr val="0064AB"/>
                </a:solidFill>
                <a:effectLst/>
                <a:ea typeface="Calibri" panose="020F0502020204030204" pitchFamily="34" charset="0"/>
                <a:cs typeface="Times New Roman" panose="02020603050405020304" pitchFamily="18" charset="0"/>
              </a:rPr>
              <a:t> Ne jamais y introduire les </a:t>
            </a:r>
            <a:r>
              <a:rPr lang="fr-FR" sz="2400" dirty="0" smtClean="0">
                <a:solidFill>
                  <a:srgbClr val="0064AB"/>
                </a:solidFill>
                <a:effectLst/>
                <a:ea typeface="Calibri" panose="020F0502020204030204" pitchFamily="34" charset="0"/>
                <a:cs typeface="Times New Roman" panose="02020603050405020304" pitchFamily="18" charset="0"/>
              </a:rPr>
              <a:t>doigts…</a:t>
            </a:r>
          </a:p>
          <a:p>
            <a:pPr lvl="1" fontAlgn="auto">
              <a:spcAft>
                <a:spcPts val="0"/>
              </a:spcAft>
              <a:defRPr/>
            </a:pPr>
            <a:endParaRPr lang="fr-FR" sz="2400" dirty="0">
              <a:solidFill>
                <a:srgbClr val="0064AB"/>
              </a:solidFill>
              <a:effectLst/>
              <a:ea typeface="Calibri" panose="020F0502020204030204" pitchFamily="34" charset="0"/>
              <a:cs typeface="Times New Roman" panose="02020603050405020304" pitchFamily="18" charset="0"/>
            </a:endParaRPr>
          </a:p>
          <a:p>
            <a:pPr lvl="1" fontAlgn="auto">
              <a:spcAft>
                <a:spcPts val="0"/>
              </a:spcAft>
              <a:buFont typeface="Wingdings" panose="05000000000000000000" pitchFamily="2" charset="2"/>
              <a:buChar char="§"/>
              <a:defRPr/>
            </a:pPr>
            <a:r>
              <a:rPr lang="fr-FR" sz="2400" dirty="0">
                <a:solidFill>
                  <a:srgbClr val="0064AB"/>
                </a:solidFill>
                <a:cs typeface="Times New Roman" panose="02020603050405020304" pitchFamily="18" charset="0"/>
              </a:rPr>
              <a:t> </a:t>
            </a:r>
            <a:r>
              <a:rPr lang="fr-FR" sz="2400" dirty="0">
                <a:solidFill>
                  <a:srgbClr val="0064AB"/>
                </a:solidFill>
              </a:rPr>
              <a:t>Disposer d’un collecteur à portée de main lors des soins pour permettre </a:t>
            </a:r>
            <a:r>
              <a:rPr lang="fr-FR" sz="2400" dirty="0" smtClean="0">
                <a:solidFill>
                  <a:srgbClr val="0064AB"/>
                </a:solidFill>
              </a:rPr>
              <a:t>une </a:t>
            </a:r>
            <a:r>
              <a:rPr lang="fr-FR" sz="2400" dirty="0">
                <a:solidFill>
                  <a:srgbClr val="0064AB"/>
                </a:solidFill>
              </a:rPr>
              <a:t>élimination immédiate de l’objet perforant. </a:t>
            </a:r>
            <a:endParaRPr lang="fr-FR" sz="2400" dirty="0"/>
          </a:p>
        </p:txBody>
      </p:sp>
      <p:pic>
        <p:nvPicPr>
          <p:cNvPr id="4" name="Picture 6" descr="Logo">
            <a:extLst>
              <a:ext uri="{FF2B5EF4-FFF2-40B4-BE49-F238E27FC236}">
                <a16:creationId xmlns="" xmlns:a16="http://schemas.microsoft.com/office/drawing/2014/main" id="{8F3514CD-8B4A-2F56-B4AA-3FC1A274FF2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ZoneTexte 5">
            <a:extLst>
              <a:ext uri="{FF2B5EF4-FFF2-40B4-BE49-F238E27FC236}">
                <a16:creationId xmlns="" xmlns:a16="http://schemas.microsoft.com/office/drawing/2014/main" id="{3020B358-E036-7A73-F3BC-10776E96078C}"/>
              </a:ext>
            </a:extLst>
          </p:cNvPr>
          <p:cNvSpPr txBox="1"/>
          <p:nvPr/>
        </p:nvSpPr>
        <p:spPr>
          <a:xfrm>
            <a:off x="601362" y="1415141"/>
            <a:ext cx="11401168" cy="492443"/>
          </a:xfrm>
          <a:prstGeom prst="rect">
            <a:avLst/>
          </a:prstGeom>
          <a:noFill/>
        </p:spPr>
        <p:txBody>
          <a:bodyPr wrap="square">
            <a:spAutoFit/>
          </a:bodyPr>
          <a:lstStyle/>
          <a:p>
            <a:pPr fontAlgn="auto">
              <a:spcAft>
                <a:spcPts val="0"/>
              </a:spcAft>
              <a:buFont typeface="Wingdings" panose="05000000000000000000" pitchFamily="2" charset="2"/>
              <a:buChar char="Ø"/>
              <a:defRPr/>
            </a:pPr>
            <a:r>
              <a:rPr lang="fr-FR" sz="2600" u="sng" dirty="0">
                <a:solidFill>
                  <a:srgbClr val="0064AB"/>
                </a:solidFill>
              </a:rPr>
              <a:t> Utilisation des collecteurs à objets piquants/coupants/tranchants (OPCT) :</a:t>
            </a:r>
          </a:p>
        </p:txBody>
      </p:sp>
      <p:sp>
        <p:nvSpPr>
          <p:cNvPr id="9" name="Rectangle : coins arrondis 8">
            <a:extLst>
              <a:ext uri="{FF2B5EF4-FFF2-40B4-BE49-F238E27FC236}">
                <a16:creationId xmlns="" xmlns:a16="http://schemas.microsoft.com/office/drawing/2014/main" id="{B6D6C1F3-5381-0BE9-EF91-7C3673BDE14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r>
              <a:rPr lang="fr-FR" altLang="fr-FR" sz="4400" b="1" u="sng" dirty="0">
                <a:solidFill>
                  <a:srgbClr val="0064AB"/>
                </a:solidFill>
              </a:rPr>
              <a:t>Les Précautions d’hygiène en unité de soins</a:t>
            </a:r>
            <a:endParaRPr lang="fr-FR" altLang="fr-FR" sz="4400" b="1" u="sng" dirty="0"/>
          </a:p>
        </p:txBody>
      </p:sp>
    </p:spTree>
    <p:extLst>
      <p:ext uri="{BB962C8B-B14F-4D97-AF65-F5344CB8AC3E}">
        <p14:creationId xmlns:p14="http://schemas.microsoft.com/office/powerpoint/2010/main" xmlns="" val="14556309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46D3AB38-FC2D-2BE4-1F46-F6B14E1055C3}"/>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1025611" y="2360576"/>
            <a:ext cx="10948086" cy="4119148"/>
          </a:xfrm>
        </p:spPr>
        <p:txBody>
          <a:bodyPr rtlCol="0">
            <a:normAutofit/>
          </a:bodyPr>
          <a:lstStyle/>
          <a:p>
            <a:pPr fontAlgn="auto">
              <a:spcAft>
                <a:spcPts val="0"/>
              </a:spcAft>
              <a:buFont typeface="Wingdings" panose="05000000000000000000" pitchFamily="2" charset="2"/>
              <a:buChar char="§"/>
              <a:defRPr/>
            </a:pPr>
            <a:r>
              <a:rPr lang="fr-FR" sz="2600" dirty="0">
                <a:solidFill>
                  <a:srgbClr val="0064AB"/>
                </a:solidFill>
              </a:rPr>
              <a:t>Les collecteurs doivent impérativement rester visibles (en cours d’utilisation,    </a:t>
            </a:r>
            <a:r>
              <a:rPr lang="fr-FR" sz="2600" dirty="0">
                <a:solidFill>
                  <a:schemeClr val="bg1"/>
                </a:solidFill>
              </a:rPr>
              <a:t>ils</a:t>
            </a:r>
            <a:r>
              <a:rPr lang="fr-FR" sz="2600" dirty="0">
                <a:solidFill>
                  <a:srgbClr val="0064AB"/>
                </a:solidFill>
              </a:rPr>
              <a:t> </a:t>
            </a:r>
            <a:r>
              <a:rPr lang="fr-FR" sz="2600" dirty="0" err="1">
                <a:solidFill>
                  <a:srgbClr val="0064AB"/>
                </a:solidFill>
              </a:rPr>
              <a:t>ils</a:t>
            </a:r>
            <a:r>
              <a:rPr lang="fr-FR" sz="2600" dirty="0">
                <a:solidFill>
                  <a:srgbClr val="0064AB"/>
                </a:solidFill>
              </a:rPr>
              <a:t> ne doivent pas être entreposés ou transportés dans un autre emballage)</a:t>
            </a:r>
          </a:p>
          <a:p>
            <a:pPr fontAlgn="auto">
              <a:spcAft>
                <a:spcPts val="0"/>
              </a:spcAft>
              <a:defRPr/>
            </a:pPr>
            <a:endParaRPr lang="fr-FR" dirty="0">
              <a:solidFill>
                <a:srgbClr val="0064AB"/>
              </a:solidFill>
            </a:endParaRPr>
          </a:p>
        </p:txBody>
      </p:sp>
      <p:sp>
        <p:nvSpPr>
          <p:cNvPr id="58373" name="Rectangle 7"/>
          <p:cNvSpPr>
            <a:spLocks noChangeArrowheads="1"/>
          </p:cNvSpPr>
          <p:nvPr/>
        </p:nvSpPr>
        <p:spPr bwMode="auto">
          <a:xfrm>
            <a:off x="1" y="378277"/>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C73BCA47-AA89-9159-EC5F-074360C8FE0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ZoneTexte 7">
            <a:extLst>
              <a:ext uri="{FF2B5EF4-FFF2-40B4-BE49-F238E27FC236}">
                <a16:creationId xmlns="" xmlns:a16="http://schemas.microsoft.com/office/drawing/2014/main" id="{9F966D50-1E6F-5B26-DF1B-5342AF325C62}"/>
              </a:ext>
            </a:extLst>
          </p:cNvPr>
          <p:cNvSpPr txBox="1"/>
          <p:nvPr/>
        </p:nvSpPr>
        <p:spPr>
          <a:xfrm>
            <a:off x="803190" y="1563270"/>
            <a:ext cx="12582267" cy="492443"/>
          </a:xfrm>
          <a:prstGeom prst="rect">
            <a:avLst/>
          </a:prstGeom>
          <a:noFill/>
        </p:spPr>
        <p:txBody>
          <a:bodyPr wrap="square">
            <a:spAutoFit/>
          </a:bodyPr>
          <a:lstStyle/>
          <a:p>
            <a:pPr fontAlgn="auto">
              <a:spcAft>
                <a:spcPts val="0"/>
              </a:spcAft>
              <a:buFont typeface="Wingdings" panose="05000000000000000000" pitchFamily="2" charset="2"/>
              <a:buChar char="Ø"/>
              <a:defRPr/>
            </a:pPr>
            <a:r>
              <a:rPr lang="fr-FR" sz="1800" dirty="0">
                <a:solidFill>
                  <a:srgbClr val="0064AB"/>
                </a:solidFill>
              </a:rPr>
              <a:t> </a:t>
            </a:r>
            <a:r>
              <a:rPr lang="fr-FR" sz="2600" u="sng" dirty="0">
                <a:solidFill>
                  <a:srgbClr val="0064AB"/>
                </a:solidFill>
              </a:rPr>
              <a:t>Utilisation des collecteurs à objets piquants/coupants/tranchants (OPCT) :</a:t>
            </a:r>
          </a:p>
        </p:txBody>
      </p:sp>
      <p:sp>
        <p:nvSpPr>
          <p:cNvPr id="9" name="ZoneTexte 8">
            <a:extLst>
              <a:ext uri="{FF2B5EF4-FFF2-40B4-BE49-F238E27FC236}">
                <a16:creationId xmlns="" xmlns:a16="http://schemas.microsoft.com/office/drawing/2014/main" id="{6AB7C0BA-0E1C-BAB1-06EE-85482BE956A8}"/>
              </a:ext>
            </a:extLst>
          </p:cNvPr>
          <p:cNvSpPr txBox="1"/>
          <p:nvPr/>
        </p:nvSpPr>
        <p:spPr>
          <a:xfrm>
            <a:off x="540608" y="3269661"/>
            <a:ext cx="11346592" cy="492443"/>
          </a:xfrm>
          <a:prstGeom prst="rect">
            <a:avLst/>
          </a:prstGeom>
          <a:noFill/>
        </p:spPr>
        <p:txBody>
          <a:bodyPr wrap="square">
            <a:spAutoFit/>
          </a:bodyPr>
          <a:lstStyle/>
          <a:p>
            <a:pPr lvl="1" fontAlgn="auto">
              <a:spcAft>
                <a:spcPts val="0"/>
              </a:spcAft>
              <a:buFont typeface="Wingdings" panose="05000000000000000000" pitchFamily="2" charset="2"/>
              <a:buChar char="§"/>
              <a:defRPr/>
            </a:pPr>
            <a:r>
              <a:rPr lang="fr-FR" sz="2400" dirty="0">
                <a:solidFill>
                  <a:srgbClr val="0064AB"/>
                </a:solidFill>
              </a:rPr>
              <a:t> </a:t>
            </a:r>
            <a:r>
              <a:rPr lang="fr-FR" sz="2600" dirty="0">
                <a:solidFill>
                  <a:srgbClr val="0064AB"/>
                </a:solidFill>
              </a:rPr>
              <a:t>Ne pas dépasser la limite de remplissage (3/4 maximum).</a:t>
            </a:r>
          </a:p>
        </p:txBody>
      </p:sp>
      <p:pic>
        <p:nvPicPr>
          <p:cNvPr id="11" name="Image 10">
            <a:extLst>
              <a:ext uri="{FF2B5EF4-FFF2-40B4-BE49-F238E27FC236}">
                <a16:creationId xmlns="" xmlns:a16="http://schemas.microsoft.com/office/drawing/2014/main" id="{4AA2E927-2957-285A-7804-67873414A46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5007442" y="4587605"/>
            <a:ext cx="2295968" cy="1291481"/>
          </a:xfrm>
          <a:prstGeom prst="rect">
            <a:avLst/>
          </a:prstGeom>
        </p:spPr>
      </p:pic>
      <p:pic>
        <p:nvPicPr>
          <p:cNvPr id="12" name="Image 11">
            <a:extLst>
              <a:ext uri="{FF2B5EF4-FFF2-40B4-BE49-F238E27FC236}">
                <a16:creationId xmlns="" xmlns:a16="http://schemas.microsoft.com/office/drawing/2014/main" id="{75EB6FF8-3A4C-9CB9-090E-3CF124AEC39D}"/>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8874130" y="4587606"/>
            <a:ext cx="2295966" cy="1291481"/>
          </a:xfrm>
          <a:prstGeom prst="rect">
            <a:avLst/>
          </a:prstGeom>
        </p:spPr>
      </p:pic>
      <p:pic>
        <p:nvPicPr>
          <p:cNvPr id="13" name="Image 12">
            <a:extLst>
              <a:ext uri="{FF2B5EF4-FFF2-40B4-BE49-F238E27FC236}">
                <a16:creationId xmlns="" xmlns:a16="http://schemas.microsoft.com/office/drawing/2014/main" id="{8E60B278-6108-F0C9-D122-6DB2DF166445}"/>
              </a:ext>
            </a:extLst>
          </p:cNvPr>
          <p:cNvPicPr>
            <a:picLocks noChangeAspect="1"/>
          </p:cNvPicPr>
          <p:nvPr/>
        </p:nvPicPr>
        <p:blipFill rotWithShape="1">
          <a:blip r:embed="rId5" cstate="print">
            <a:extLst>
              <a:ext uri="{28A0092B-C50C-407E-A947-70E740481C1C}">
                <a14:useLocalDpi xmlns:a14="http://schemas.microsoft.com/office/drawing/2010/main" xmlns="" val="0"/>
              </a:ext>
            </a:extLst>
          </a:blip>
          <a:srcRect l="11907"/>
          <a:stretch/>
        </p:blipFill>
        <p:spPr>
          <a:xfrm rot="5400000">
            <a:off x="6940787" y="4500327"/>
            <a:ext cx="2295966" cy="1466038"/>
          </a:xfrm>
          <a:prstGeom prst="rect">
            <a:avLst/>
          </a:prstGeom>
        </p:spPr>
      </p:pic>
      <p:sp>
        <p:nvSpPr>
          <p:cNvPr id="14" name="Légende : flèche vers la droite 13">
            <a:extLst>
              <a:ext uri="{FF2B5EF4-FFF2-40B4-BE49-F238E27FC236}">
                <a16:creationId xmlns="" xmlns:a16="http://schemas.microsoft.com/office/drawing/2014/main" id="{5D523891-8ADE-4524-698C-55BFC236AF4B}"/>
              </a:ext>
            </a:extLst>
          </p:cNvPr>
          <p:cNvSpPr/>
          <p:nvPr/>
        </p:nvSpPr>
        <p:spPr>
          <a:xfrm>
            <a:off x="742423" y="4583702"/>
            <a:ext cx="4484075" cy="1074424"/>
          </a:xfrm>
          <a:prstGeom prst="rightArrowCallout">
            <a:avLst>
              <a:gd name="adj1" fmla="val 25000"/>
              <a:gd name="adj2" fmla="val 25000"/>
              <a:gd name="adj3" fmla="val 48889"/>
              <a:gd name="adj4" fmla="val 7694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b="1" dirty="0">
                <a:solidFill>
                  <a:schemeClr val="tx1"/>
                </a:solidFill>
              </a:rPr>
              <a:t>À proscrire </a:t>
            </a:r>
          </a:p>
        </p:txBody>
      </p:sp>
    </p:spTree>
    <p:extLst>
      <p:ext uri="{BB962C8B-B14F-4D97-AF65-F5344CB8AC3E}">
        <p14:creationId xmlns:p14="http://schemas.microsoft.com/office/powerpoint/2010/main" xmlns="" val="19753625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 coins arrondis 11">
            <a:extLst>
              <a:ext uri="{FF2B5EF4-FFF2-40B4-BE49-F238E27FC236}">
                <a16:creationId xmlns="" xmlns:a16="http://schemas.microsoft.com/office/drawing/2014/main" id="{91449170-444C-6612-8E56-FB030E4D1F8F}"/>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223838" y="5143500"/>
            <a:ext cx="6829425" cy="1515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2000" b="1" i="1" dirty="0">
              <a:solidFill>
                <a:schemeClr val="tx1"/>
              </a:solidFill>
            </a:endParaRPr>
          </a:p>
        </p:txBody>
      </p:sp>
      <p:pic>
        <p:nvPicPr>
          <p:cNvPr id="3" name="Picture 6" descr="Logo">
            <a:extLst>
              <a:ext uri="{FF2B5EF4-FFF2-40B4-BE49-F238E27FC236}">
                <a16:creationId xmlns="" xmlns:a16="http://schemas.microsoft.com/office/drawing/2014/main" id="{5B38A5D7-C808-4FF4-57B9-9F2C15A51C7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ZoneTexte 10">
            <a:extLst>
              <a:ext uri="{FF2B5EF4-FFF2-40B4-BE49-F238E27FC236}">
                <a16:creationId xmlns="" xmlns:a16="http://schemas.microsoft.com/office/drawing/2014/main" id="{3E13C31A-E445-40E8-E321-692F7821F98F}"/>
              </a:ext>
            </a:extLst>
          </p:cNvPr>
          <p:cNvSpPr txBox="1"/>
          <p:nvPr/>
        </p:nvSpPr>
        <p:spPr>
          <a:xfrm>
            <a:off x="0" y="326494"/>
            <a:ext cx="12191999" cy="769441"/>
          </a:xfrm>
          <a:prstGeom prst="rect">
            <a:avLst/>
          </a:prstGeom>
          <a:noFill/>
        </p:spPr>
        <p:txBody>
          <a:bodyPr wrap="square">
            <a:spAutoFit/>
          </a:bodyPr>
          <a:lstStyle/>
          <a:p>
            <a:pPr algn="ctr" eaLnBrk="1" hangingPunct="1"/>
            <a:r>
              <a:rPr lang="fr-FR" altLang="fr-FR" sz="4400" b="1" u="sng" dirty="0">
                <a:solidFill>
                  <a:srgbClr val="0064AB"/>
                </a:solidFill>
              </a:rPr>
              <a:t>Les Précautions d’hygiène en unité de soins</a:t>
            </a:r>
            <a:endParaRPr lang="fr-FR" altLang="fr-FR" sz="4400" b="1" u="sng" dirty="0"/>
          </a:p>
        </p:txBody>
      </p:sp>
      <p:sp>
        <p:nvSpPr>
          <p:cNvPr id="14" name="ZoneTexte 13">
            <a:extLst>
              <a:ext uri="{FF2B5EF4-FFF2-40B4-BE49-F238E27FC236}">
                <a16:creationId xmlns="" xmlns:a16="http://schemas.microsoft.com/office/drawing/2014/main" id="{A1272E61-4B12-3FA6-9378-01DFD16473F5}"/>
              </a:ext>
            </a:extLst>
          </p:cNvPr>
          <p:cNvSpPr txBox="1"/>
          <p:nvPr/>
        </p:nvSpPr>
        <p:spPr>
          <a:xfrm>
            <a:off x="926757" y="2967335"/>
            <a:ext cx="10280821" cy="461665"/>
          </a:xfrm>
          <a:prstGeom prst="rect">
            <a:avLst/>
          </a:prstGeom>
          <a:noFill/>
        </p:spPr>
        <p:txBody>
          <a:bodyPr wrap="square">
            <a:spAutoFit/>
          </a:bodyPr>
          <a:lstStyle/>
          <a:p>
            <a:pPr lvl="1" fontAlgn="auto">
              <a:spcAft>
                <a:spcPts val="0"/>
              </a:spcAft>
              <a:defRPr/>
            </a:pPr>
            <a:r>
              <a:rPr lang="fr-FR" sz="2400" dirty="0">
                <a:solidFill>
                  <a:srgbClr val="FFC000"/>
                </a:solidFill>
              </a:rPr>
              <a:t> </a:t>
            </a:r>
            <a:endParaRPr lang="fr-FR" sz="2400" dirty="0">
              <a:solidFill>
                <a:srgbClr val="0064AB"/>
              </a:solidFill>
            </a:endParaRPr>
          </a:p>
        </p:txBody>
      </p:sp>
      <p:sp>
        <p:nvSpPr>
          <p:cNvPr id="16" name="ZoneTexte 15">
            <a:extLst>
              <a:ext uri="{FF2B5EF4-FFF2-40B4-BE49-F238E27FC236}">
                <a16:creationId xmlns="" xmlns:a16="http://schemas.microsoft.com/office/drawing/2014/main" id="{172354E1-6A7C-5AE2-7C71-A72079A21286}"/>
              </a:ext>
            </a:extLst>
          </p:cNvPr>
          <p:cNvSpPr txBox="1"/>
          <p:nvPr/>
        </p:nvSpPr>
        <p:spPr>
          <a:xfrm>
            <a:off x="750671" y="2085644"/>
            <a:ext cx="10951177" cy="2739211"/>
          </a:xfrm>
          <a:prstGeom prst="rect">
            <a:avLst/>
          </a:prstGeom>
          <a:noFill/>
        </p:spPr>
        <p:txBody>
          <a:bodyPr wrap="square">
            <a:spAutoFit/>
          </a:bodyPr>
          <a:lstStyle/>
          <a:p>
            <a:pPr fontAlgn="auto">
              <a:spcAft>
                <a:spcPts val="0"/>
              </a:spcAft>
              <a:buFont typeface="Wingdings" panose="05000000000000000000" pitchFamily="2" charset="2"/>
              <a:buChar char="§"/>
              <a:defRPr/>
            </a:pPr>
            <a:r>
              <a:rPr lang="fr-FR" sz="2600" dirty="0">
                <a:solidFill>
                  <a:srgbClr val="0064AB"/>
                </a:solidFill>
              </a:rPr>
              <a:t> Fermer le couvercle temporairement puis définitivement avant évacuation.</a:t>
            </a:r>
          </a:p>
          <a:p>
            <a:pPr fontAlgn="auto">
              <a:spcAft>
                <a:spcPts val="0"/>
              </a:spcAft>
              <a:buFont typeface="Wingdings" panose="05000000000000000000" pitchFamily="2" charset="2"/>
              <a:buChar char="§"/>
              <a:defRPr/>
            </a:pPr>
            <a:r>
              <a:rPr lang="fr-FR" sz="2600" dirty="0">
                <a:solidFill>
                  <a:srgbClr val="0064AB"/>
                </a:solidFill>
              </a:rPr>
              <a:t> Les collecteurs à aiguilles peuvent être déposés dans un autre contenant à     	DASRI mais de préférence devront être directement mis dans le 	conteneur DASRI.</a:t>
            </a:r>
          </a:p>
          <a:p>
            <a:pPr fontAlgn="auto">
              <a:spcAft>
                <a:spcPts val="0"/>
              </a:spcAft>
              <a:buFont typeface="Wingdings" panose="05000000000000000000" pitchFamily="2" charset="2"/>
              <a:buChar char="§"/>
              <a:defRPr/>
            </a:pPr>
            <a:r>
              <a:rPr lang="fr-FR" sz="2600" dirty="0">
                <a:solidFill>
                  <a:srgbClr val="FF0000"/>
                </a:solidFill>
              </a:rPr>
              <a:t> Ne jamais jeter directement des objets coupants, piquants, tranchants dans les 	sacs de couleur jaune ou les cartons doublés.</a:t>
            </a:r>
          </a:p>
          <a:p>
            <a:pPr fontAlgn="auto">
              <a:spcAft>
                <a:spcPts val="0"/>
              </a:spcAft>
              <a:buFont typeface="Wingdings" panose="05000000000000000000" pitchFamily="2" charset="2"/>
              <a:buChar char="§"/>
              <a:defRPr/>
            </a:pPr>
            <a:endParaRPr lang="fr-FR" sz="1600" dirty="0">
              <a:solidFill>
                <a:srgbClr val="FF0000"/>
              </a:solidFill>
            </a:endParaRPr>
          </a:p>
        </p:txBody>
      </p:sp>
      <p:pic>
        <p:nvPicPr>
          <p:cNvPr id="17" name="Picture 2" descr="Résultat de recherche d'images pour &quot;sacs a dasri&quot;">
            <a:extLst>
              <a:ext uri="{FF2B5EF4-FFF2-40B4-BE49-F238E27FC236}">
                <a16:creationId xmlns="" xmlns:a16="http://schemas.microsoft.com/office/drawing/2014/main" id="{D1AD240A-CC10-0A43-94C6-24D750544F4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0" y="4931070"/>
            <a:ext cx="1097640" cy="143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7" descr="conteneur jaune">
            <a:extLst>
              <a:ext uri="{FF2B5EF4-FFF2-40B4-BE49-F238E27FC236}">
                <a16:creationId xmlns="" xmlns:a16="http://schemas.microsoft.com/office/drawing/2014/main" id="{3ADCA45B-F254-D2D6-B76E-D99596015961}"/>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79689" y="4510519"/>
            <a:ext cx="2633153" cy="2024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53295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793" y="61681"/>
            <a:ext cx="12192000" cy="526550"/>
          </a:xfrm>
        </p:spPr>
        <p:txBody>
          <a:bodyPr/>
          <a:lstStyle/>
          <a:p>
            <a:r>
              <a:rPr lang="fr-FR" altLang="fr-FR" b="1" dirty="0">
                <a:solidFill>
                  <a:srgbClr val="0064AB"/>
                </a:solidFill>
              </a:rPr>
              <a:t>Enjeux </a:t>
            </a:r>
            <a:r>
              <a:rPr lang="fr-FR" altLang="fr-FR" b="1" dirty="0" smtClean="0">
                <a:solidFill>
                  <a:srgbClr val="0064AB"/>
                </a:solidFill>
              </a:rPr>
              <a:t>Environnementaux</a:t>
            </a:r>
            <a:endParaRPr lang="fr-FR" altLang="fr-FR" b="1" dirty="0">
              <a:solidFill>
                <a:srgbClr val="0064AB"/>
              </a:solidFill>
            </a:endParaRPr>
          </a:p>
        </p:txBody>
      </p:sp>
      <p:sp>
        <p:nvSpPr>
          <p:cNvPr id="5" name="Espace réservé du contenu 2"/>
          <p:cNvSpPr txBox="1">
            <a:spLocks/>
          </p:cNvSpPr>
          <p:nvPr/>
        </p:nvSpPr>
        <p:spPr bwMode="auto">
          <a:xfrm>
            <a:off x="540669" y="1388769"/>
            <a:ext cx="10677525"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altLang="fr-FR" sz="2000" dirty="0">
                <a:solidFill>
                  <a:srgbClr val="0064AB"/>
                </a:solidFill>
              </a:rPr>
              <a:t>La production des déchets ne fait qu’augmenter.</a:t>
            </a:r>
          </a:p>
          <a:p>
            <a:pPr marL="0" indent="0" algn="just">
              <a:buNone/>
            </a:pPr>
            <a:endParaRPr lang="fr-FR" altLang="fr-FR" sz="2000" dirty="0">
              <a:solidFill>
                <a:srgbClr val="0064AB"/>
              </a:solidFill>
            </a:endParaRPr>
          </a:p>
          <a:p>
            <a:pPr algn="just"/>
            <a:r>
              <a:rPr lang="fr-FR" altLang="fr-FR" sz="2000" dirty="0">
                <a:solidFill>
                  <a:srgbClr val="0064AB"/>
                </a:solidFill>
              </a:rPr>
              <a:t>Les filières de traitement sont saturés... </a:t>
            </a:r>
          </a:p>
          <a:p>
            <a:pPr algn="just">
              <a:buFont typeface="Arial" panose="020B0604020202020204" pitchFamily="34" charset="0"/>
              <a:buNone/>
            </a:pPr>
            <a:r>
              <a:rPr lang="fr-FR" altLang="fr-FR" sz="2000" dirty="0">
                <a:solidFill>
                  <a:srgbClr val="0064AB"/>
                </a:solidFill>
              </a:rPr>
              <a:t>			Notion de recyclage et valorisation des matières.</a:t>
            </a:r>
          </a:p>
          <a:p>
            <a:pPr algn="just">
              <a:buFont typeface="Arial" panose="020B0604020202020204" pitchFamily="34" charset="0"/>
              <a:buNone/>
            </a:pPr>
            <a:endParaRPr lang="fr-FR" altLang="fr-FR" sz="2000" dirty="0">
              <a:solidFill>
                <a:srgbClr val="0064AB"/>
              </a:solidFill>
            </a:endParaRPr>
          </a:p>
          <a:p>
            <a:pPr algn="just"/>
            <a:r>
              <a:rPr lang="fr-FR" altLang="fr-FR" sz="2000" dirty="0">
                <a:solidFill>
                  <a:srgbClr val="0064AB"/>
                </a:solidFill>
              </a:rPr>
              <a:t>Les déchets d'activités de soins peuvent présenter divers </a:t>
            </a:r>
            <a:r>
              <a:rPr lang="fr-FR" altLang="fr-FR" sz="2400" b="1" dirty="0">
                <a:solidFill>
                  <a:srgbClr val="0064AB"/>
                </a:solidFill>
              </a:rPr>
              <a:t>risques</a:t>
            </a:r>
            <a:r>
              <a:rPr lang="fr-FR" altLang="fr-FR" sz="2000" dirty="0">
                <a:solidFill>
                  <a:srgbClr val="0064AB"/>
                </a:solidFill>
              </a:rPr>
              <a:t> qu'il convient de réduire pour protéger : les patients hospitalisés, le personnel de soins, les agents chargés de l'élimination des déchets et </a:t>
            </a:r>
            <a:r>
              <a:rPr lang="fr-FR" altLang="fr-FR" sz="2000" b="1" dirty="0">
                <a:solidFill>
                  <a:srgbClr val="0064AB"/>
                </a:solidFill>
              </a:rPr>
              <a:t>l’environnement</a:t>
            </a:r>
            <a:r>
              <a:rPr lang="fr-FR" altLang="fr-FR" sz="2000" dirty="0">
                <a:solidFill>
                  <a:srgbClr val="0064AB"/>
                </a:solidFill>
              </a:rPr>
              <a:t>.</a:t>
            </a:r>
          </a:p>
          <a:p>
            <a:endParaRPr lang="fr-FR" altLang="fr-FR" sz="2000" dirty="0">
              <a:solidFill>
                <a:srgbClr val="0064AB"/>
              </a:solidFill>
            </a:endParaRPr>
          </a:p>
        </p:txBody>
      </p:sp>
      <p:pic>
        <p:nvPicPr>
          <p:cNvPr id="7" name="Picture 5" descr="projet%20DEHO%20situation_clip_image00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92483" y="4695492"/>
            <a:ext cx="2776537" cy="1690687"/>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descr="thumbnail"/>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770" t="36905" r="13165" b="841"/>
          <a:stretch/>
        </p:blipFill>
        <p:spPr bwMode="auto">
          <a:xfrm>
            <a:off x="7555999" y="4695492"/>
            <a:ext cx="2782262" cy="1690687"/>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Image 1"/>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xmlns="" val="0"/>
              </a:ext>
            </a:extLst>
          </a:blip>
          <a:stretch>
            <a:fillRect/>
          </a:stretch>
        </p:blipFill>
        <p:spPr>
          <a:xfrm rot="20082303">
            <a:off x="7707567" y="272581"/>
            <a:ext cx="1144580" cy="701431"/>
          </a:xfrm>
          <a:prstGeom prst="rect">
            <a:avLst/>
          </a:prstGeom>
        </p:spPr>
      </p:pic>
    </p:spTree>
    <p:extLst>
      <p:ext uri="{BB962C8B-B14F-4D97-AF65-F5344CB8AC3E}">
        <p14:creationId xmlns:p14="http://schemas.microsoft.com/office/powerpoint/2010/main" xmlns="" val="6238436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 coins arrondis 10">
            <a:extLst>
              <a:ext uri="{FF2B5EF4-FFF2-40B4-BE49-F238E27FC236}">
                <a16:creationId xmlns="" xmlns:a16="http://schemas.microsoft.com/office/drawing/2014/main" id="{76799C49-BF53-BE63-2F6B-283A51870164}"/>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85953" y="1766358"/>
            <a:ext cx="10515600" cy="4956175"/>
          </a:xfrm>
        </p:spPr>
        <p:txBody>
          <a:bodyPr rtlCol="0">
            <a:normAutofit/>
          </a:bodyPr>
          <a:lstStyle/>
          <a:p>
            <a:pPr fontAlgn="auto">
              <a:spcAft>
                <a:spcPts val="0"/>
              </a:spcAft>
              <a:defRPr/>
            </a:pPr>
            <a:r>
              <a:rPr lang="fr-FR" sz="2400" dirty="0">
                <a:solidFill>
                  <a:srgbClr val="0064AB"/>
                </a:solidFill>
              </a:rPr>
              <a:t>Ne pas entreposer les déchets dans l’unité de soins</a:t>
            </a:r>
          </a:p>
          <a:p>
            <a:pPr fontAlgn="auto">
              <a:spcAft>
                <a:spcPts val="0"/>
              </a:spcAft>
              <a:defRPr/>
            </a:pPr>
            <a:r>
              <a:rPr lang="fr-FR" sz="2400" dirty="0">
                <a:solidFill>
                  <a:srgbClr val="0064AB"/>
                </a:solidFill>
              </a:rPr>
              <a:t>Identifier sur l’emballage le nom ou UF du service producteur</a:t>
            </a:r>
          </a:p>
          <a:p>
            <a:pPr lvl="0" fontAlgn="auto">
              <a:spcAft>
                <a:spcPts val="0"/>
              </a:spcAft>
              <a:defRPr/>
            </a:pPr>
            <a:r>
              <a:rPr lang="fr-FR" sz="2400" dirty="0">
                <a:solidFill>
                  <a:srgbClr val="0064AB"/>
                </a:solidFill>
              </a:rPr>
              <a:t>les déchets conditionnés dans leur emballage, fermés définitivement, seront </a:t>
            </a:r>
            <a:r>
              <a:rPr lang="fr-FR" sz="2400" dirty="0" smtClean="0">
                <a:solidFill>
                  <a:srgbClr val="0064AB"/>
                </a:solidFill>
              </a:rPr>
              <a:t>transportés </a:t>
            </a:r>
            <a:r>
              <a:rPr lang="fr-FR" sz="2400" dirty="0">
                <a:solidFill>
                  <a:srgbClr val="0064AB"/>
                </a:solidFill>
              </a:rPr>
              <a:t>vers le local d’entreposage intermédiaire des déchets, soit  sur </a:t>
            </a:r>
            <a:r>
              <a:rPr lang="fr-FR" sz="2400" dirty="0" smtClean="0">
                <a:solidFill>
                  <a:srgbClr val="0064AB"/>
                </a:solidFill>
              </a:rPr>
              <a:t>un </a:t>
            </a:r>
            <a:r>
              <a:rPr lang="fr-FR" sz="2400" dirty="0">
                <a:solidFill>
                  <a:srgbClr val="0064AB"/>
                </a:solidFill>
              </a:rPr>
              <a:t>chariot dédié ou dans un contenant spécifique compartimenté 	</a:t>
            </a:r>
            <a:r>
              <a:rPr lang="fr-FR" sz="2400" dirty="0" smtClean="0">
                <a:solidFill>
                  <a:srgbClr val="0064AB"/>
                </a:solidFill>
              </a:rPr>
              <a:t>équipé </a:t>
            </a:r>
            <a:r>
              <a:rPr lang="fr-FR" sz="2400" dirty="0">
                <a:solidFill>
                  <a:srgbClr val="0064AB"/>
                </a:solidFill>
              </a:rPr>
              <a:t>d’une bonde de vidange.</a:t>
            </a:r>
          </a:p>
          <a:p>
            <a:pPr fontAlgn="auto">
              <a:spcAft>
                <a:spcPts val="0"/>
              </a:spcAft>
              <a:defRPr/>
            </a:pPr>
            <a:r>
              <a:rPr lang="fr-FR" sz="2400" dirty="0">
                <a:solidFill>
                  <a:srgbClr val="0064AB"/>
                </a:solidFill>
              </a:rPr>
              <a:t>Ces chariots devront être nettoyés et désinfectés quotidiennement. </a:t>
            </a:r>
          </a:p>
          <a:p>
            <a:pPr fontAlgn="auto">
              <a:spcAft>
                <a:spcPts val="0"/>
              </a:spcAft>
              <a:defRPr/>
            </a:pPr>
            <a:r>
              <a:rPr lang="fr-FR" sz="2400" dirty="0">
                <a:solidFill>
                  <a:srgbClr val="0064AB"/>
                </a:solidFill>
              </a:rPr>
              <a:t>Durant ce transport, la personne en charge du transfert devra porter un 	équipement de protection : </a:t>
            </a:r>
            <a:r>
              <a:rPr lang="fr-FR" sz="2400" b="1" dirty="0">
                <a:solidFill>
                  <a:srgbClr val="FFC000"/>
                </a:solidFill>
              </a:rPr>
              <a:t>tablier en plastique et gants à UU</a:t>
            </a:r>
          </a:p>
          <a:p>
            <a:pPr fontAlgn="auto">
              <a:spcAft>
                <a:spcPts val="0"/>
              </a:spcAft>
              <a:defRPr/>
            </a:pPr>
            <a:r>
              <a:rPr lang="fr-FR" sz="2400" b="1" dirty="0">
                <a:solidFill>
                  <a:srgbClr val="FFC000"/>
                </a:solidFill>
              </a:rPr>
              <a:t>Effectuer une désinfection hygiénique des mains avec une solution hydro-	alcoolique après chaque manipulation</a:t>
            </a:r>
          </a:p>
          <a:p>
            <a:pPr marL="0" indent="0" fontAlgn="auto">
              <a:spcAft>
                <a:spcPts val="0"/>
              </a:spcAft>
              <a:buFont typeface="Arial" panose="020B0604020202020204" pitchFamily="34" charset="0"/>
              <a:buNone/>
              <a:defRPr/>
            </a:pPr>
            <a:endParaRPr lang="fr-FR" dirty="0">
              <a:solidFill>
                <a:srgbClr val="0064AB"/>
              </a:solidFill>
            </a:endParaRPr>
          </a:p>
          <a:p>
            <a:pPr fontAlgn="auto">
              <a:spcAft>
                <a:spcPts val="0"/>
              </a:spcAft>
              <a:defRPr/>
            </a:pPr>
            <a:endParaRPr lang="fr-FR" dirty="0">
              <a:solidFill>
                <a:srgbClr val="0064AB"/>
              </a:solidFill>
            </a:endParaRPr>
          </a:p>
        </p:txBody>
      </p:sp>
      <p:graphicFrame>
        <p:nvGraphicFramePr>
          <p:cNvPr id="55299" name="Object 2"/>
          <p:cNvGraphicFramePr>
            <a:graphicFrameLocks noChangeAspect="1"/>
          </p:cNvGraphicFramePr>
          <p:nvPr>
            <p:extLst>
              <p:ext uri="{D42A27DB-BD31-4B8C-83A1-F6EECF244321}">
                <p14:modId xmlns:p14="http://schemas.microsoft.com/office/powerpoint/2010/main" xmlns="" val="1747872850"/>
              </p:ext>
            </p:extLst>
          </p:nvPr>
        </p:nvGraphicFramePr>
        <p:xfrm>
          <a:off x="10303378" y="3858214"/>
          <a:ext cx="1449410" cy="1868078"/>
        </p:xfrm>
        <a:graphic>
          <a:graphicData uri="http://schemas.openxmlformats.org/presentationml/2006/ole">
            <p:oleObj spid="_x0000_s2100" name="Photo Editor Photo" r:id="rId3" imgW="1380952" imgH="1571844" progId="">
              <p:embed/>
            </p:oleObj>
          </a:graphicData>
        </a:graphic>
      </p:graphicFrame>
      <p:sp>
        <p:nvSpPr>
          <p:cNvPr id="55300" name="Rectangle 6"/>
          <p:cNvSpPr>
            <a:spLocks noChangeArrowheads="1"/>
          </p:cNvSpPr>
          <p:nvPr/>
        </p:nvSpPr>
        <p:spPr bwMode="auto">
          <a:xfrm>
            <a:off x="0" y="349322"/>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fr-FR" altLang="fr-FR" sz="4400" b="1" u="sng" dirty="0">
                <a:solidFill>
                  <a:srgbClr val="0064AB"/>
                </a:solidFill>
              </a:rPr>
              <a:t>Les Précautions d’hygiène en unité de soins</a:t>
            </a:r>
            <a:endParaRPr lang="fr-FR" altLang="fr-FR" sz="4400" b="1" u="sng" dirty="0"/>
          </a:p>
        </p:txBody>
      </p:sp>
      <p:pic>
        <p:nvPicPr>
          <p:cNvPr id="8" name="Imag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303378" y="1453838"/>
            <a:ext cx="1575583" cy="1692293"/>
          </a:xfrm>
          <a:prstGeom prst="rect">
            <a:avLst/>
          </a:prstGeom>
        </p:spPr>
      </p:pic>
      <p:pic>
        <p:nvPicPr>
          <p:cNvPr id="2" name="Picture 6" descr="Logo">
            <a:extLst>
              <a:ext uri="{FF2B5EF4-FFF2-40B4-BE49-F238E27FC236}">
                <a16:creationId xmlns="" xmlns:a16="http://schemas.microsoft.com/office/drawing/2014/main" id="{015CB6D9-60E9-8C03-CF58-3589B1F37C15}"/>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ZoneTexte 8">
            <a:extLst>
              <a:ext uri="{FF2B5EF4-FFF2-40B4-BE49-F238E27FC236}">
                <a16:creationId xmlns="" xmlns:a16="http://schemas.microsoft.com/office/drawing/2014/main" id="{A67BF7DB-8A2E-2CF3-AE2B-93B065325584}"/>
              </a:ext>
            </a:extLst>
          </p:cNvPr>
          <p:cNvSpPr txBox="1"/>
          <p:nvPr/>
        </p:nvSpPr>
        <p:spPr>
          <a:xfrm>
            <a:off x="85953" y="1119260"/>
            <a:ext cx="12011311" cy="523220"/>
          </a:xfrm>
          <a:prstGeom prst="rect">
            <a:avLst/>
          </a:prstGeom>
          <a:noFill/>
        </p:spPr>
        <p:txBody>
          <a:bodyPr wrap="square">
            <a:spAutoFit/>
          </a:bodyPr>
          <a:lstStyle/>
          <a:p>
            <a:pPr algn="ctr"/>
            <a:r>
              <a:rPr kumimoji="0" lang="fr-FR" sz="2800" b="1" i="0" u="none" strike="noStrike" kern="1200" cap="none" spc="0" normalizeH="0" baseline="0" noProof="0" dirty="0">
                <a:ln>
                  <a:noFill/>
                </a:ln>
                <a:solidFill>
                  <a:srgbClr val="0064AB"/>
                </a:solidFill>
                <a:effectLst/>
                <a:uLnTx/>
                <a:uFillTx/>
                <a:latin typeface="Calibri"/>
                <a:ea typeface="+mj-ea"/>
                <a:cs typeface="+mj-cs"/>
              </a:rPr>
              <a:t>L’évacuation des déchets</a:t>
            </a:r>
            <a:endParaRPr lang="fr-FR" dirty="0"/>
          </a:p>
        </p:txBody>
      </p:sp>
    </p:spTree>
    <p:extLst>
      <p:ext uri="{BB962C8B-B14F-4D97-AF65-F5344CB8AC3E}">
        <p14:creationId xmlns:p14="http://schemas.microsoft.com/office/powerpoint/2010/main" xmlns="" val="1097277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 coins arrondis 7">
            <a:extLst>
              <a:ext uri="{FF2B5EF4-FFF2-40B4-BE49-F238E27FC236}">
                <a16:creationId xmlns="" xmlns:a16="http://schemas.microsoft.com/office/drawing/2014/main" id="{07B68753-27D0-B387-EBCD-CF7891337F9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394" name="Espace réservé du contenu 2"/>
          <p:cNvSpPr>
            <a:spLocks noGrp="1"/>
          </p:cNvSpPr>
          <p:nvPr>
            <p:ph idx="1"/>
          </p:nvPr>
        </p:nvSpPr>
        <p:spPr>
          <a:xfrm>
            <a:off x="425450" y="2044386"/>
            <a:ext cx="11338182" cy="4578836"/>
          </a:xfrm>
        </p:spPr>
        <p:txBody>
          <a:bodyPr/>
          <a:lstStyle/>
          <a:p>
            <a:pPr lvl="1">
              <a:buFont typeface="Wingdings" panose="05000000000000000000" pitchFamily="2" charset="2"/>
              <a:buChar char="§"/>
            </a:pPr>
            <a:r>
              <a:rPr lang="fr-FR" altLang="fr-FR" dirty="0">
                <a:solidFill>
                  <a:srgbClr val="0064AB"/>
                </a:solidFill>
              </a:rPr>
              <a:t>Tous les DASRI (contenants jaunes) seront déposés dans le conteneur jaune ou aluminium</a:t>
            </a:r>
          </a:p>
          <a:p>
            <a:pPr lvl="1">
              <a:buFont typeface="Wingdings" panose="05000000000000000000" pitchFamily="2" charset="2"/>
              <a:buChar char="§"/>
            </a:pPr>
            <a:r>
              <a:rPr lang="fr-FR" altLang="fr-FR" dirty="0">
                <a:solidFill>
                  <a:srgbClr val="0064AB"/>
                </a:solidFill>
              </a:rPr>
              <a:t>Tous les </a:t>
            </a:r>
            <a:r>
              <a:rPr lang="fr-FR" altLang="fr-FR" dirty="0" smtClean="0">
                <a:solidFill>
                  <a:srgbClr val="0064AB"/>
                </a:solidFill>
              </a:rPr>
              <a:t>DAS </a:t>
            </a:r>
            <a:r>
              <a:rPr lang="fr-FR" altLang="fr-FR" dirty="0">
                <a:solidFill>
                  <a:srgbClr val="0064AB"/>
                </a:solidFill>
              </a:rPr>
              <a:t>(sacs poubelles transparents) seront déposés dans le conteneur gris</a:t>
            </a:r>
          </a:p>
          <a:p>
            <a:pPr lvl="1">
              <a:buFont typeface="Wingdings" panose="05000000000000000000" pitchFamily="2" charset="2"/>
              <a:buChar char="§"/>
            </a:pPr>
            <a:r>
              <a:rPr lang="fr-FR" altLang="fr-FR" dirty="0">
                <a:solidFill>
                  <a:srgbClr val="0064AB"/>
                </a:solidFill>
              </a:rPr>
              <a:t>Les conteneurs doivent être remplis les uns après les autres,</a:t>
            </a:r>
          </a:p>
          <a:p>
            <a:pPr lvl="1" fontAlgn="auto">
              <a:spcAft>
                <a:spcPts val="0"/>
              </a:spcAft>
              <a:buFont typeface="Wingdings" panose="05000000000000000000" pitchFamily="2" charset="2"/>
              <a:buChar char="§"/>
              <a:defRPr/>
            </a:pPr>
            <a:r>
              <a:rPr lang="fr-FR" dirty="0">
                <a:solidFill>
                  <a:srgbClr val="0064AB"/>
                </a:solidFill>
              </a:rPr>
              <a:t>Aucun déchet ne doit être déposé au sol, excepté les cartons pliés,</a:t>
            </a:r>
          </a:p>
          <a:p>
            <a:pPr lvl="1" fontAlgn="auto">
              <a:spcAft>
                <a:spcPts val="0"/>
              </a:spcAft>
              <a:buFont typeface="Wingdings" panose="05000000000000000000" pitchFamily="2" charset="2"/>
              <a:buChar char="§"/>
              <a:defRPr/>
            </a:pPr>
            <a:r>
              <a:rPr lang="fr-FR" dirty="0">
                <a:solidFill>
                  <a:srgbClr val="0064AB"/>
                </a:solidFill>
              </a:rPr>
              <a:t>Le local à déchets ne sert pas de lieu de stockage à d’autres matériels,</a:t>
            </a:r>
          </a:p>
          <a:p>
            <a:pPr lvl="1">
              <a:buFont typeface="Wingdings" panose="05000000000000000000" pitchFamily="2" charset="2"/>
              <a:buChar char="§"/>
            </a:pPr>
            <a:endParaRPr lang="fr-FR" altLang="fr-FR" dirty="0">
              <a:solidFill>
                <a:srgbClr val="0064AB"/>
              </a:solidFill>
            </a:endParaRPr>
          </a:p>
          <a:p>
            <a:endParaRPr lang="fr-FR" altLang="fr-FR" sz="2900" dirty="0">
              <a:solidFill>
                <a:srgbClr val="0064AB"/>
              </a:solidFill>
            </a:endParaRPr>
          </a:p>
        </p:txBody>
      </p:sp>
      <p:pic>
        <p:nvPicPr>
          <p:cNvPr id="59395" name="Picture 7" descr="conteneur jaun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47620" y="4700049"/>
            <a:ext cx="1826975" cy="16902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396" name="Picture 4" descr="conteneur gri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5066" y="4698561"/>
            <a:ext cx="1849491" cy="1691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397" name="Rectangle 7"/>
          <p:cNvSpPr>
            <a:spLocks noChangeArrowheads="1"/>
          </p:cNvSpPr>
          <p:nvPr/>
        </p:nvSpPr>
        <p:spPr bwMode="auto">
          <a:xfrm>
            <a:off x="0" y="312738"/>
            <a:ext cx="12192000" cy="223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fr-FR" altLang="fr-FR" sz="4400" b="1" u="sng" dirty="0">
                <a:solidFill>
                  <a:srgbClr val="0064AB"/>
                </a:solidFill>
              </a:rPr>
              <a:t>Les Précautions d’hygiène en unité de soins</a:t>
            </a:r>
          </a:p>
          <a:p>
            <a:pPr algn="ctr" eaLnBrk="1" hangingPunct="1"/>
            <a:endParaRPr lang="fr-FR" altLang="fr-FR" sz="900" b="1" dirty="0">
              <a:solidFill>
                <a:srgbClr val="0064AB"/>
              </a:solidFill>
            </a:endParaRPr>
          </a:p>
          <a:p>
            <a:pPr marL="0" lvl="1" algn="ctr" eaLnBrk="1" hangingPunct="1"/>
            <a:endParaRPr lang="fr-FR" altLang="fr-FR" sz="1400" b="1" dirty="0">
              <a:solidFill>
                <a:srgbClr val="0064AB"/>
              </a:solidFill>
            </a:endParaRPr>
          </a:p>
          <a:p>
            <a:pPr marL="0" lvl="1" algn="ctr" eaLnBrk="1" hangingPunct="1"/>
            <a:r>
              <a:rPr lang="fr-FR" altLang="fr-FR" sz="2800" b="1" dirty="0">
                <a:solidFill>
                  <a:srgbClr val="0064AB"/>
                </a:solidFill>
              </a:rPr>
              <a:t>Consignes à respecter au sein du local à déchets intermédiaire</a:t>
            </a:r>
          </a:p>
          <a:p>
            <a:pPr eaLnBrk="1" hangingPunct="1"/>
            <a:endParaRPr lang="fr-FR" altLang="fr-FR" sz="4400" b="1" dirty="0"/>
          </a:p>
        </p:txBody>
      </p:sp>
      <p:pic>
        <p:nvPicPr>
          <p:cNvPr id="6" name="Picture 2" descr="Résultat de recherche d'images pour &quot;sacs a dasri&quo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17097" y="4900089"/>
            <a:ext cx="994552" cy="12969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http://www.haleco.fr/img/wcs_ha_fr_FR/pages/sacpoub/sac-vigipirate.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961855" y="4930951"/>
            <a:ext cx="1056027" cy="1204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6" descr="Logo">
            <a:extLst>
              <a:ext uri="{FF2B5EF4-FFF2-40B4-BE49-F238E27FC236}">
                <a16:creationId xmlns="" xmlns:a16="http://schemas.microsoft.com/office/drawing/2014/main" id="{70D4E6CC-C21A-589A-5A51-8C1F3A0B69B5}"/>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lèche : chevron 1">
            <a:extLst>
              <a:ext uri="{FF2B5EF4-FFF2-40B4-BE49-F238E27FC236}">
                <a16:creationId xmlns="" xmlns:a16="http://schemas.microsoft.com/office/drawing/2014/main" id="{75A741DC-8DD9-A205-7166-D1CA645CE08F}"/>
              </a:ext>
            </a:extLst>
          </p:cNvPr>
          <p:cNvSpPr/>
          <p:nvPr/>
        </p:nvSpPr>
        <p:spPr>
          <a:xfrm>
            <a:off x="2994783" y="5302851"/>
            <a:ext cx="484632" cy="484632"/>
          </a:xfrm>
          <a:prstGeom prst="chevron">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 name="Flèche : chevron 2">
            <a:extLst>
              <a:ext uri="{FF2B5EF4-FFF2-40B4-BE49-F238E27FC236}">
                <a16:creationId xmlns="" xmlns:a16="http://schemas.microsoft.com/office/drawing/2014/main" id="{C0C3E2BB-3B23-995E-43BF-2102C1591E0B}"/>
              </a:ext>
            </a:extLst>
          </p:cNvPr>
          <p:cNvSpPr/>
          <p:nvPr/>
        </p:nvSpPr>
        <p:spPr>
          <a:xfrm>
            <a:off x="3322443" y="5302851"/>
            <a:ext cx="484632" cy="484632"/>
          </a:xfrm>
          <a:prstGeom prst="chevron">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 name="Flèche : chevron 3">
            <a:extLst>
              <a:ext uri="{FF2B5EF4-FFF2-40B4-BE49-F238E27FC236}">
                <a16:creationId xmlns="" xmlns:a16="http://schemas.microsoft.com/office/drawing/2014/main" id="{F8A9CE57-58BA-D8C8-BC9C-1FFA4D8BB52A}"/>
              </a:ext>
            </a:extLst>
          </p:cNvPr>
          <p:cNvSpPr/>
          <p:nvPr/>
        </p:nvSpPr>
        <p:spPr>
          <a:xfrm rot="10800000">
            <a:off x="8005104" y="5302851"/>
            <a:ext cx="484632" cy="484632"/>
          </a:xfrm>
          <a:prstGeom prst="chevr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solidFill>
                  <a:sysClr val="windowText" lastClr="000000"/>
                </a:solidFill>
              </a:ln>
              <a:solidFill>
                <a:sysClr val="windowText" lastClr="000000"/>
              </a:solidFill>
            </a:endParaRPr>
          </a:p>
        </p:txBody>
      </p:sp>
      <p:sp>
        <p:nvSpPr>
          <p:cNvPr id="9" name="Flèche : chevron 8">
            <a:extLst>
              <a:ext uri="{FF2B5EF4-FFF2-40B4-BE49-F238E27FC236}">
                <a16:creationId xmlns="" xmlns:a16="http://schemas.microsoft.com/office/drawing/2014/main" id="{58F60FEB-7CB9-DDAD-20C0-3574636AEB85}"/>
              </a:ext>
            </a:extLst>
          </p:cNvPr>
          <p:cNvSpPr/>
          <p:nvPr/>
        </p:nvSpPr>
        <p:spPr>
          <a:xfrm rot="10800000">
            <a:off x="8336677" y="5302851"/>
            <a:ext cx="484632" cy="484632"/>
          </a:xfrm>
          <a:prstGeom prst="chevr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solidFill>
                  <a:sysClr val="windowText" lastClr="000000"/>
                </a:solidFill>
              </a:ln>
              <a:solidFill>
                <a:sysClr val="windowText" lastClr="000000"/>
              </a:solidFill>
            </a:endParaRPr>
          </a:p>
        </p:txBody>
      </p:sp>
    </p:spTree>
    <p:extLst>
      <p:ext uri="{BB962C8B-B14F-4D97-AF65-F5344CB8AC3E}">
        <p14:creationId xmlns:p14="http://schemas.microsoft.com/office/powerpoint/2010/main" xmlns="" val="16792055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 xmlns:a16="http://schemas.microsoft.com/office/drawing/2014/main" id="{D5742281-5B75-6D55-9E00-98255C7F08CA}"/>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576089" y="2014151"/>
            <a:ext cx="11002192" cy="3278814"/>
          </a:xfrm>
        </p:spPr>
        <p:txBody>
          <a:bodyPr rtlCol="0">
            <a:normAutofit/>
          </a:bodyPr>
          <a:lstStyle/>
          <a:p>
            <a:pPr lvl="1" fontAlgn="auto">
              <a:spcAft>
                <a:spcPts val="0"/>
              </a:spcAft>
              <a:buFont typeface="Wingdings" panose="05000000000000000000" pitchFamily="2" charset="2"/>
              <a:buChar char="§"/>
              <a:defRPr/>
            </a:pPr>
            <a:r>
              <a:rPr lang="fr-FR" sz="2600" dirty="0">
                <a:solidFill>
                  <a:srgbClr val="0064AB"/>
                </a:solidFill>
              </a:rPr>
              <a:t>La porte du local doit être systématiquement </a:t>
            </a:r>
            <a:r>
              <a:rPr lang="fr-FR" sz="2600" dirty="0" smtClean="0">
                <a:solidFill>
                  <a:srgbClr val="0064AB"/>
                </a:solidFill>
              </a:rPr>
              <a:t>fermée</a:t>
            </a:r>
            <a:endParaRPr lang="fr-FR" sz="2600"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Le local doit être doté de conteneur en nombre </a:t>
            </a:r>
            <a:r>
              <a:rPr lang="fr-FR" sz="2600" dirty="0" smtClean="0">
                <a:solidFill>
                  <a:srgbClr val="0064AB"/>
                </a:solidFill>
              </a:rPr>
              <a:t>suffisant</a:t>
            </a:r>
            <a:endParaRPr lang="fr-FR" sz="2600"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L’accès doit être  limité aux personnels </a:t>
            </a:r>
            <a:r>
              <a:rPr lang="fr-FR" sz="2600" dirty="0" smtClean="0">
                <a:solidFill>
                  <a:srgbClr val="0064AB"/>
                </a:solidFill>
              </a:rPr>
              <a:t>manipulant</a:t>
            </a:r>
            <a:endParaRPr lang="fr-FR" sz="2600" dirty="0">
              <a:solidFill>
                <a:srgbClr val="0064AB"/>
              </a:solidFill>
            </a:endParaRPr>
          </a:p>
          <a:p>
            <a:pPr lvl="1" fontAlgn="auto">
              <a:spcAft>
                <a:spcPts val="0"/>
              </a:spcAft>
              <a:buFont typeface="Wingdings" panose="05000000000000000000" pitchFamily="2" charset="2"/>
              <a:buChar char="§"/>
              <a:defRPr/>
            </a:pPr>
            <a:r>
              <a:rPr lang="fr-FR" altLang="fr-FR" sz="2600" dirty="0">
                <a:solidFill>
                  <a:srgbClr val="0064AB"/>
                </a:solidFill>
              </a:rPr>
              <a:t>Le local à déchets doit être quotidiennement nettoyé, désinfecté et une traçabilité de cet entretien doit être </a:t>
            </a:r>
            <a:r>
              <a:rPr lang="fr-FR" altLang="fr-FR" sz="2600" dirty="0" smtClean="0">
                <a:solidFill>
                  <a:srgbClr val="0064AB"/>
                </a:solidFill>
              </a:rPr>
              <a:t>assurée</a:t>
            </a:r>
            <a:endParaRPr lang="fr-FR" altLang="fr-FR" sz="2600" dirty="0">
              <a:solidFill>
                <a:srgbClr val="0064AB"/>
              </a:solidFill>
            </a:endParaRPr>
          </a:p>
          <a:p>
            <a:pPr lvl="1" fontAlgn="auto">
              <a:spcAft>
                <a:spcPts val="0"/>
              </a:spcAft>
              <a:buFont typeface="Wingdings" panose="05000000000000000000" pitchFamily="2" charset="2"/>
              <a:buChar char="§"/>
              <a:defRPr/>
            </a:pPr>
            <a:endParaRPr lang="fr-FR" sz="2600"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Effectuer une désinfection hygiénique des mains après chaque manipulation</a:t>
            </a:r>
          </a:p>
        </p:txBody>
      </p:sp>
      <p:sp>
        <p:nvSpPr>
          <p:cNvPr id="60419" name="Rectangle 6"/>
          <p:cNvSpPr>
            <a:spLocks noChangeArrowheads="1"/>
          </p:cNvSpPr>
          <p:nvPr/>
        </p:nvSpPr>
        <p:spPr bwMode="auto">
          <a:xfrm>
            <a:off x="0" y="349322"/>
            <a:ext cx="11986054" cy="1554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p>
          <a:p>
            <a:pPr algn="ctr" eaLnBrk="1" hangingPunct="1"/>
            <a:endParaRPr lang="fr-FR" altLang="fr-FR" sz="900" b="1" dirty="0">
              <a:solidFill>
                <a:srgbClr val="0064AB"/>
              </a:solidFill>
            </a:endParaRPr>
          </a:p>
          <a:p>
            <a:pPr marL="0" lvl="1" indent="0" algn="ctr" eaLnBrk="1" hangingPunct="1"/>
            <a:endParaRPr lang="fr-FR" altLang="fr-FR" sz="1400" b="1" dirty="0">
              <a:solidFill>
                <a:srgbClr val="0064AB"/>
              </a:solidFill>
            </a:endParaRPr>
          </a:p>
          <a:p>
            <a:pPr marL="0" lvl="1" indent="0" algn="ctr" eaLnBrk="1" hangingPunct="1"/>
            <a:r>
              <a:rPr lang="fr-FR" altLang="fr-FR" sz="2800" b="1" dirty="0">
                <a:solidFill>
                  <a:srgbClr val="0064AB"/>
                </a:solidFill>
              </a:rPr>
              <a:t>Consignes à respecter au sein du local à déchets </a:t>
            </a:r>
            <a:r>
              <a:rPr lang="fr-FR" altLang="fr-FR" sz="2800" b="1" dirty="0" smtClean="0">
                <a:solidFill>
                  <a:srgbClr val="0064AB"/>
                </a:solidFill>
              </a:rPr>
              <a:t>intermédiaire</a:t>
            </a:r>
            <a:endParaRPr lang="fr-FR" altLang="fr-FR" b="1" dirty="0">
              <a:solidFill>
                <a:srgbClr val="0064AB"/>
              </a:solidFill>
            </a:endParaRPr>
          </a:p>
        </p:txBody>
      </p:sp>
      <p:pic>
        <p:nvPicPr>
          <p:cNvPr id="2" name="Picture 6" descr="Logo">
            <a:extLst>
              <a:ext uri="{FF2B5EF4-FFF2-40B4-BE49-F238E27FC236}">
                <a16:creationId xmlns="" xmlns:a16="http://schemas.microsoft.com/office/drawing/2014/main" id="{67CF509B-AEAF-45D3-DC21-7B8DA15D48DE}"/>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Gel Hydroalcoolique Vectoriels et illustrations libres de droits - iStock">
            <a:extLst>
              <a:ext uri="{FF2B5EF4-FFF2-40B4-BE49-F238E27FC236}">
                <a16:creationId xmlns="" xmlns:a16="http://schemas.microsoft.com/office/drawing/2014/main" id="{BA89B8F7-E59A-68F4-FD8D-E7C242A1785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98607" y="5055079"/>
            <a:ext cx="1535361" cy="15353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69289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9 – Répartition et Proportion</a:t>
            </a:r>
            <a:endParaRPr lang="fr-FR" sz="2800" b="1" dirty="0">
              <a:solidFill>
                <a:srgbClr val="0064AB"/>
              </a:solidFill>
              <a:latin typeface="+mn-lt"/>
            </a:endParaRPr>
          </a:p>
        </p:txBody>
      </p:sp>
    </p:spTree>
    <p:extLst>
      <p:ext uri="{BB962C8B-B14F-4D97-AF65-F5344CB8AC3E}">
        <p14:creationId xmlns:p14="http://schemas.microsoft.com/office/powerpoint/2010/main" xmlns="" val="2738377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Graphique 35"/>
          <p:cNvGraphicFramePr>
            <a:graphicFrameLocks/>
          </p:cNvGraphicFramePr>
          <p:nvPr>
            <p:extLst>
              <p:ext uri="{D42A27DB-BD31-4B8C-83A1-F6EECF244321}">
                <p14:modId xmlns:p14="http://schemas.microsoft.com/office/powerpoint/2010/main" xmlns="" val="2380572756"/>
              </p:ext>
            </p:extLst>
          </p:nvPr>
        </p:nvGraphicFramePr>
        <p:xfrm>
          <a:off x="-360964" y="1655478"/>
          <a:ext cx="6619213" cy="39715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4" name="Graphique 33"/>
          <p:cNvGraphicFramePr>
            <a:graphicFrameLocks/>
          </p:cNvGraphicFramePr>
          <p:nvPr>
            <p:extLst>
              <p:ext uri="{D42A27DB-BD31-4B8C-83A1-F6EECF244321}">
                <p14:modId xmlns:p14="http://schemas.microsoft.com/office/powerpoint/2010/main" xmlns="" val="1422018577"/>
              </p:ext>
            </p:extLst>
          </p:nvPr>
        </p:nvGraphicFramePr>
        <p:xfrm>
          <a:off x="6130727" y="1655478"/>
          <a:ext cx="6334820" cy="380089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re 1"/>
          <p:cNvSpPr>
            <a:spLocks noGrp="1"/>
          </p:cNvSpPr>
          <p:nvPr>
            <p:ph type="title"/>
          </p:nvPr>
        </p:nvSpPr>
        <p:spPr>
          <a:xfrm>
            <a:off x="9525" y="96253"/>
            <a:ext cx="12182475" cy="264695"/>
          </a:xfrm>
        </p:spPr>
        <p:txBody>
          <a:bodyPr rtlCol="0">
            <a:noAutofit/>
          </a:bodyPr>
          <a:lstStyle/>
          <a:p>
            <a:pPr fontAlgn="auto">
              <a:spcAft>
                <a:spcPts val="0"/>
              </a:spcAft>
              <a:defRPr/>
            </a:pPr>
            <a:r>
              <a:rPr lang="fr-FR" sz="2800" b="1" dirty="0">
                <a:solidFill>
                  <a:srgbClr val="0064AB"/>
                </a:solidFill>
                <a:latin typeface="+mn-lt"/>
              </a:rPr>
              <a:t>Répartition et Proportion</a:t>
            </a:r>
          </a:p>
        </p:txBody>
      </p:sp>
      <p:sp>
        <p:nvSpPr>
          <p:cNvPr id="6" name="Espace réservé du contenu 2"/>
          <p:cNvSpPr>
            <a:spLocks noGrp="1"/>
          </p:cNvSpPr>
          <p:nvPr>
            <p:ph idx="1"/>
          </p:nvPr>
        </p:nvSpPr>
        <p:spPr>
          <a:xfrm>
            <a:off x="1018130" y="1042118"/>
            <a:ext cx="7554913" cy="4703762"/>
          </a:xfrm>
        </p:spPr>
        <p:txBody>
          <a:bodyPr/>
          <a:lstStyle/>
          <a:p>
            <a:r>
              <a:rPr lang="fr-FR" altLang="fr-FR" sz="2400" dirty="0">
                <a:solidFill>
                  <a:srgbClr val="0064AB"/>
                </a:solidFill>
              </a:rPr>
              <a:t>Quantité par type de déchets</a:t>
            </a:r>
          </a:p>
        </p:txBody>
      </p:sp>
      <p:sp>
        <p:nvSpPr>
          <p:cNvPr id="11" name="Rectangle 3"/>
          <p:cNvSpPr txBox="1">
            <a:spLocks noChangeArrowheads="1"/>
          </p:cNvSpPr>
          <p:nvPr/>
        </p:nvSpPr>
        <p:spPr bwMode="auto">
          <a:xfrm>
            <a:off x="1964155" y="5780505"/>
            <a:ext cx="1620253" cy="33738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1050" i="1" dirty="0">
                <a:solidFill>
                  <a:srgbClr val="0064AB"/>
                </a:solidFill>
              </a:rPr>
              <a:t>AP-HM </a:t>
            </a:r>
            <a:r>
              <a:rPr lang="fr-FR" altLang="fr-FR" sz="1050" i="1" dirty="0" smtClean="0">
                <a:solidFill>
                  <a:srgbClr val="0064AB"/>
                </a:solidFill>
              </a:rPr>
              <a:t>2022</a:t>
            </a:r>
            <a:endParaRPr lang="fr-FR" altLang="fr-FR" sz="1050" i="1" dirty="0">
              <a:solidFill>
                <a:srgbClr val="0064AB"/>
              </a:solidFill>
            </a:endParaRPr>
          </a:p>
        </p:txBody>
      </p:sp>
      <p:sp>
        <p:nvSpPr>
          <p:cNvPr id="13" name="Rectangle 3"/>
          <p:cNvSpPr txBox="1">
            <a:spLocks noChangeArrowheads="1"/>
          </p:cNvSpPr>
          <p:nvPr/>
        </p:nvSpPr>
        <p:spPr bwMode="auto">
          <a:xfrm>
            <a:off x="2101853" y="1536604"/>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CC00FF"/>
                </a:solidFill>
              </a:rPr>
              <a:t>DRCT</a:t>
            </a:r>
          </a:p>
        </p:txBody>
      </p:sp>
      <p:sp>
        <p:nvSpPr>
          <p:cNvPr id="14" name="Rectangle 3"/>
          <p:cNvSpPr txBox="1">
            <a:spLocks noChangeArrowheads="1"/>
          </p:cNvSpPr>
          <p:nvPr/>
        </p:nvSpPr>
        <p:spPr bwMode="auto">
          <a:xfrm>
            <a:off x="1328389" y="3411693"/>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DAE</a:t>
            </a:r>
          </a:p>
        </p:txBody>
      </p:sp>
      <p:sp>
        <p:nvSpPr>
          <p:cNvPr id="15" name="Rectangle 3"/>
          <p:cNvSpPr txBox="1">
            <a:spLocks noChangeArrowheads="1"/>
          </p:cNvSpPr>
          <p:nvPr/>
        </p:nvSpPr>
        <p:spPr bwMode="auto">
          <a:xfrm>
            <a:off x="3010801" y="3251500"/>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DASRI</a:t>
            </a:r>
          </a:p>
        </p:txBody>
      </p:sp>
      <p:sp>
        <p:nvSpPr>
          <p:cNvPr id="19" name="Espace réservé du contenu 2"/>
          <p:cNvSpPr txBox="1">
            <a:spLocks/>
          </p:cNvSpPr>
          <p:nvPr/>
        </p:nvSpPr>
        <p:spPr bwMode="auto">
          <a:xfrm>
            <a:off x="7078287" y="979432"/>
            <a:ext cx="4268245" cy="4703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ltLang="fr-FR" sz="2400" dirty="0">
                <a:solidFill>
                  <a:srgbClr val="0064AB"/>
                </a:solidFill>
              </a:rPr>
              <a:t>Coût par type de déchets</a:t>
            </a:r>
          </a:p>
        </p:txBody>
      </p:sp>
      <p:sp>
        <p:nvSpPr>
          <p:cNvPr id="20" name="Rectangle 3"/>
          <p:cNvSpPr txBox="1">
            <a:spLocks noChangeArrowheads="1"/>
          </p:cNvSpPr>
          <p:nvPr/>
        </p:nvSpPr>
        <p:spPr bwMode="auto">
          <a:xfrm>
            <a:off x="9518712" y="3577626"/>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DASRI</a:t>
            </a:r>
          </a:p>
        </p:txBody>
      </p:sp>
      <p:sp>
        <p:nvSpPr>
          <p:cNvPr id="21" name="Rectangle 3"/>
          <p:cNvSpPr txBox="1">
            <a:spLocks noChangeArrowheads="1"/>
          </p:cNvSpPr>
          <p:nvPr/>
        </p:nvSpPr>
        <p:spPr bwMode="auto">
          <a:xfrm>
            <a:off x="7425217" y="3623745"/>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DAE</a:t>
            </a:r>
          </a:p>
        </p:txBody>
      </p:sp>
      <p:sp>
        <p:nvSpPr>
          <p:cNvPr id="22" name="Rectangle 3"/>
          <p:cNvSpPr txBox="1">
            <a:spLocks noChangeArrowheads="1"/>
          </p:cNvSpPr>
          <p:nvPr/>
        </p:nvSpPr>
        <p:spPr bwMode="auto">
          <a:xfrm>
            <a:off x="8179196" y="2276206"/>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chemeClr val="bg1"/>
                </a:solidFill>
              </a:rPr>
              <a:t>DRCT</a:t>
            </a:r>
          </a:p>
        </p:txBody>
      </p:sp>
      <p:sp>
        <p:nvSpPr>
          <p:cNvPr id="23" name="Rectangle 3"/>
          <p:cNvSpPr txBox="1">
            <a:spLocks noChangeArrowheads="1"/>
          </p:cNvSpPr>
          <p:nvPr/>
        </p:nvSpPr>
        <p:spPr bwMode="auto">
          <a:xfrm>
            <a:off x="8307533" y="5808566"/>
            <a:ext cx="1620253" cy="33738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1050" i="1" dirty="0">
                <a:solidFill>
                  <a:srgbClr val="0064AB"/>
                </a:solidFill>
              </a:rPr>
              <a:t>AP-HM </a:t>
            </a:r>
            <a:r>
              <a:rPr lang="fr-FR" altLang="fr-FR" sz="1050" i="1" dirty="0" smtClean="0">
                <a:solidFill>
                  <a:srgbClr val="0064AB"/>
                </a:solidFill>
              </a:rPr>
              <a:t>2022</a:t>
            </a:r>
            <a:endParaRPr lang="fr-FR" altLang="fr-FR" sz="1050" i="1" dirty="0">
              <a:solidFill>
                <a:srgbClr val="0064AB"/>
              </a:solidFill>
            </a:endParaRPr>
          </a:p>
        </p:txBody>
      </p:sp>
      <p:sp>
        <p:nvSpPr>
          <p:cNvPr id="24" name="Organigramme : Alternative 23"/>
          <p:cNvSpPr/>
          <p:nvPr/>
        </p:nvSpPr>
        <p:spPr>
          <a:xfrm>
            <a:off x="4433051" y="4836841"/>
            <a:ext cx="3200400" cy="1584748"/>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1400" dirty="0" smtClean="0">
                <a:solidFill>
                  <a:srgbClr val="0064AB"/>
                </a:solidFill>
              </a:rPr>
              <a:t>10 % Recyclable et Réemploi:</a:t>
            </a:r>
            <a:endParaRPr lang="fr-FR" sz="1400" dirty="0">
              <a:solidFill>
                <a:srgbClr val="0064AB"/>
              </a:solidFill>
            </a:endParaRPr>
          </a:p>
          <a:p>
            <a:pPr algn="ctr" eaLnBrk="1" fontAlgn="auto" hangingPunct="1">
              <a:spcBef>
                <a:spcPts val="0"/>
              </a:spcBef>
              <a:spcAft>
                <a:spcPts val="0"/>
              </a:spcAft>
              <a:buFontTx/>
              <a:buChar char="-"/>
              <a:defRPr/>
            </a:pPr>
            <a:r>
              <a:rPr lang="fr-FR" sz="1400" dirty="0">
                <a:solidFill>
                  <a:srgbClr val="0064AB"/>
                </a:solidFill>
              </a:rPr>
              <a:t>Cartons</a:t>
            </a:r>
          </a:p>
          <a:p>
            <a:pPr algn="ctr" eaLnBrk="1" fontAlgn="auto" hangingPunct="1">
              <a:spcBef>
                <a:spcPts val="0"/>
              </a:spcBef>
              <a:spcAft>
                <a:spcPts val="0"/>
              </a:spcAft>
              <a:buFontTx/>
              <a:buChar char="-"/>
              <a:defRPr/>
            </a:pPr>
            <a:r>
              <a:rPr lang="fr-FR" sz="1400" dirty="0">
                <a:solidFill>
                  <a:srgbClr val="0064AB"/>
                </a:solidFill>
              </a:rPr>
              <a:t>Papiers</a:t>
            </a:r>
          </a:p>
          <a:p>
            <a:pPr algn="ctr" eaLnBrk="1" fontAlgn="auto" hangingPunct="1">
              <a:spcBef>
                <a:spcPts val="0"/>
              </a:spcBef>
              <a:spcAft>
                <a:spcPts val="0"/>
              </a:spcAft>
              <a:buFontTx/>
              <a:buChar char="-"/>
              <a:defRPr/>
            </a:pPr>
            <a:r>
              <a:rPr lang="fr-FR" sz="1400" dirty="0" smtClean="0">
                <a:solidFill>
                  <a:srgbClr val="0064AB"/>
                </a:solidFill>
              </a:rPr>
              <a:t> Mobilier </a:t>
            </a:r>
            <a:endParaRPr lang="fr-FR" sz="1400" dirty="0">
              <a:solidFill>
                <a:srgbClr val="0064AB"/>
              </a:solidFill>
            </a:endParaRPr>
          </a:p>
          <a:p>
            <a:pPr algn="ctr" eaLnBrk="1" fontAlgn="auto" hangingPunct="1">
              <a:spcBef>
                <a:spcPts val="0"/>
              </a:spcBef>
              <a:spcAft>
                <a:spcPts val="0"/>
              </a:spcAft>
              <a:buFontTx/>
              <a:buChar char="-"/>
              <a:defRPr/>
            </a:pPr>
            <a:r>
              <a:rPr lang="fr-FR" sz="1400" dirty="0" smtClean="0">
                <a:solidFill>
                  <a:srgbClr val="0064AB"/>
                </a:solidFill>
              </a:rPr>
              <a:t> PET</a:t>
            </a:r>
            <a:endParaRPr lang="fr-FR" sz="1400" dirty="0">
              <a:solidFill>
                <a:srgbClr val="0064AB"/>
              </a:solidFill>
            </a:endParaRPr>
          </a:p>
        </p:txBody>
      </p:sp>
    </p:spTree>
    <p:extLst>
      <p:ext uri="{BB962C8B-B14F-4D97-AF65-F5344CB8AC3E}">
        <p14:creationId xmlns:p14="http://schemas.microsoft.com/office/powerpoint/2010/main" xmlns="" val="36596439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35150"/>
            <a:ext cx="12182475" cy="1325563"/>
          </a:xfrm>
        </p:spPr>
        <p:txBody>
          <a:bodyPr rtlCol="0">
            <a:normAutofit/>
          </a:bodyPr>
          <a:lstStyle/>
          <a:p>
            <a:pPr algn="ctr" fontAlgn="auto">
              <a:spcAft>
                <a:spcPts val="0"/>
              </a:spcAft>
              <a:defRPr/>
            </a:pPr>
            <a:r>
              <a:rPr lang="fr-FR" b="1" dirty="0">
                <a:solidFill>
                  <a:srgbClr val="0064AB"/>
                </a:solidFill>
                <a:latin typeface="+mn-lt"/>
              </a:rPr>
              <a:t>10 – De la Collecte à l’élimination</a:t>
            </a:r>
            <a:endParaRPr lang="fr-FR" sz="2800" b="1" dirty="0">
              <a:solidFill>
                <a:srgbClr val="0064AB"/>
              </a:solidFill>
              <a:latin typeface="+mn-lt"/>
            </a:endParaRPr>
          </a:p>
        </p:txBody>
      </p:sp>
    </p:spTree>
    <p:extLst>
      <p:ext uri="{BB962C8B-B14F-4D97-AF65-F5344CB8AC3E}">
        <p14:creationId xmlns:p14="http://schemas.microsoft.com/office/powerpoint/2010/main" xmlns="" val="2222695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64515" name="Espace réservé du contenu 2"/>
          <p:cNvSpPr>
            <a:spLocks noGrp="1"/>
          </p:cNvSpPr>
          <p:nvPr>
            <p:ph idx="1"/>
          </p:nvPr>
        </p:nvSpPr>
        <p:spPr/>
        <p:txBody>
          <a:bodyPr/>
          <a:lstStyle/>
          <a:p>
            <a:r>
              <a:rPr lang="fr-FR" altLang="fr-FR" dirty="0">
                <a:solidFill>
                  <a:srgbClr val="0064AB"/>
                </a:solidFill>
              </a:rPr>
              <a:t>Les déchets d'activités de soins et assimilés définis à l'article R1335-5 … doivent être, </a:t>
            </a:r>
            <a:r>
              <a:rPr lang="fr-FR" altLang="fr-FR" b="1" dirty="0">
                <a:solidFill>
                  <a:srgbClr val="0064AB"/>
                </a:solidFill>
              </a:rPr>
              <a:t>dès leur production</a:t>
            </a:r>
            <a:r>
              <a:rPr lang="fr-FR" altLang="fr-FR" dirty="0">
                <a:solidFill>
                  <a:srgbClr val="0064AB"/>
                </a:solidFill>
              </a:rPr>
              <a:t>, séparés des autres déchets.</a:t>
            </a:r>
          </a:p>
          <a:p>
            <a:endParaRPr lang="fr-FR" altLang="fr-FR" dirty="0">
              <a:solidFill>
                <a:srgbClr val="0064AB"/>
              </a:solidFill>
            </a:endParaRPr>
          </a:p>
          <a:p>
            <a:r>
              <a:rPr lang="fr-FR" altLang="fr-FR" dirty="0">
                <a:solidFill>
                  <a:srgbClr val="0064AB"/>
                </a:solidFill>
              </a:rPr>
              <a:t>Les producteurs "doivent, à chaque étape de l'élimination des déchets, établir les documents qui permettent le </a:t>
            </a:r>
            <a:r>
              <a:rPr lang="fr-FR" altLang="fr-FR" b="1" dirty="0">
                <a:solidFill>
                  <a:srgbClr val="F7A800"/>
                </a:solidFill>
              </a:rPr>
              <a:t>suivi des opérations d'élimination</a:t>
            </a:r>
            <a:r>
              <a:rPr lang="fr-FR" altLang="fr-FR" dirty="0">
                <a:solidFill>
                  <a:srgbClr val="F7A800"/>
                </a:solidFill>
              </a:rPr>
              <a:t>.</a:t>
            </a:r>
          </a:p>
          <a:p>
            <a:endParaRPr lang="fr-FR" altLang="fr-FR" dirty="0">
              <a:solidFill>
                <a:srgbClr val="0064AB"/>
              </a:solidFill>
            </a:endParaRPr>
          </a:p>
          <a:p>
            <a:r>
              <a:rPr lang="fr-FR" altLang="fr-FR" dirty="0">
                <a:solidFill>
                  <a:srgbClr val="0064AB"/>
                </a:solidFill>
              </a:rPr>
              <a:t>Une convention doit être écrite pour </a:t>
            </a:r>
            <a:r>
              <a:rPr lang="fr-FR" altLang="fr-FR" b="1" dirty="0">
                <a:solidFill>
                  <a:srgbClr val="F7A800"/>
                </a:solidFill>
              </a:rPr>
              <a:t>confier l'élimination des déchets</a:t>
            </a:r>
            <a:r>
              <a:rPr lang="fr-FR" altLang="fr-FR" dirty="0">
                <a:solidFill>
                  <a:srgbClr val="0064AB"/>
                </a:solidFill>
              </a:rPr>
              <a:t> d'activités de soins et assimilés.</a:t>
            </a:r>
          </a:p>
          <a:p>
            <a:endParaRPr lang="fr-FR" altLang="fr-FR" dirty="0">
              <a:solidFill>
                <a:srgbClr val="0064AB"/>
              </a:solidFill>
            </a:endParaRPr>
          </a:p>
        </p:txBody>
      </p:sp>
      <p:sp>
        <p:nvSpPr>
          <p:cNvPr id="4" name="ZoneTexte 3"/>
          <p:cNvSpPr txBox="1"/>
          <p:nvPr/>
        </p:nvSpPr>
        <p:spPr>
          <a:xfrm>
            <a:off x="0" y="372144"/>
            <a:ext cx="2281843" cy="338554"/>
          </a:xfrm>
          <a:prstGeom prst="rect">
            <a:avLst/>
          </a:prstGeom>
          <a:noFill/>
          <a:ln w="28575">
            <a:noFill/>
          </a:ln>
        </p:spPr>
        <p:txBody>
          <a:bodyPr wrap="none" rtlCol="0">
            <a:spAutoFit/>
          </a:bodyPr>
          <a:lstStyle/>
          <a:p>
            <a:r>
              <a:rPr lang="fr-FR" sz="1600" b="1" i="1" dirty="0">
                <a:solidFill>
                  <a:schemeClr val="accent1"/>
                </a:solidFill>
              </a:rPr>
              <a:t>Principes réglementaires</a:t>
            </a:r>
          </a:p>
        </p:txBody>
      </p:sp>
    </p:spTree>
    <p:extLst>
      <p:ext uri="{BB962C8B-B14F-4D97-AF65-F5344CB8AC3E}">
        <p14:creationId xmlns:p14="http://schemas.microsoft.com/office/powerpoint/2010/main" xmlns="" val="2918903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09650" y="1185111"/>
            <a:ext cx="10553700" cy="4691063"/>
          </a:xfrm>
        </p:spPr>
        <p:txBody>
          <a:bodyPr rtlCol="0">
            <a:noAutofit/>
          </a:bodyPr>
          <a:lstStyle/>
          <a:p>
            <a:pPr marL="0" indent="0" fontAlgn="auto">
              <a:spcAft>
                <a:spcPts val="0"/>
              </a:spcAft>
              <a:buFont typeface="Arial" panose="020B0604020202020204" pitchFamily="34" charset="0"/>
              <a:buNone/>
              <a:defRPr/>
            </a:pPr>
            <a:r>
              <a:rPr lang="fr-FR" sz="2000" b="1" dirty="0">
                <a:solidFill>
                  <a:srgbClr val="F7A800"/>
                </a:solidFill>
              </a:rPr>
              <a:t>Circuit de collecte interne, ces principes de base:</a:t>
            </a:r>
          </a:p>
          <a:p>
            <a:pPr marL="0" indent="0" fontAlgn="auto">
              <a:spcAft>
                <a:spcPts val="0"/>
              </a:spcAft>
              <a:buFont typeface="Arial" panose="020B0604020202020204" pitchFamily="34" charset="0"/>
              <a:buNone/>
              <a:defRPr/>
            </a:pPr>
            <a:r>
              <a:rPr lang="fr-FR" sz="2000" b="1" dirty="0">
                <a:solidFill>
                  <a:srgbClr val="F7A800"/>
                </a:solidFill>
              </a:rPr>
              <a:t> </a:t>
            </a:r>
          </a:p>
          <a:p>
            <a:pPr algn="just" fontAlgn="auto">
              <a:spcAft>
                <a:spcPts val="1200"/>
              </a:spcAft>
              <a:defRPr/>
            </a:pPr>
            <a:r>
              <a:rPr lang="fr-FR" sz="2000" dirty="0">
                <a:solidFill>
                  <a:srgbClr val="0064AB"/>
                </a:solidFill>
              </a:rPr>
              <a:t>Le circuit doit s’intégrer dans les autres circuits</a:t>
            </a:r>
          </a:p>
          <a:p>
            <a:pPr algn="just" fontAlgn="auto">
              <a:spcAft>
                <a:spcPts val="1200"/>
              </a:spcAft>
              <a:defRPr/>
            </a:pPr>
            <a:r>
              <a:rPr lang="fr-FR" sz="2000" dirty="0">
                <a:solidFill>
                  <a:srgbClr val="0064AB"/>
                </a:solidFill>
              </a:rPr>
              <a:t>Utilisation des </a:t>
            </a:r>
            <a:r>
              <a:rPr lang="fr-FR" sz="2000" b="1" dirty="0">
                <a:solidFill>
                  <a:srgbClr val="F7A800"/>
                </a:solidFill>
              </a:rPr>
              <a:t>emballages primaires règlementaires</a:t>
            </a:r>
            <a:endParaRPr lang="fr-FR" sz="2000" dirty="0">
              <a:solidFill>
                <a:srgbClr val="F7A800"/>
              </a:solidFill>
            </a:endParaRPr>
          </a:p>
          <a:p>
            <a:pPr algn="just" fontAlgn="auto">
              <a:spcAft>
                <a:spcPts val="1200"/>
              </a:spcAft>
              <a:defRPr/>
            </a:pPr>
            <a:r>
              <a:rPr lang="fr-FR" sz="2000" dirty="0">
                <a:solidFill>
                  <a:srgbClr val="0064AB"/>
                </a:solidFill>
              </a:rPr>
              <a:t>Entreposage des déchets dans les zones dites sales (spécifique)</a:t>
            </a:r>
            <a:endParaRPr lang="fr-FR" sz="2000" b="1" dirty="0">
              <a:solidFill>
                <a:srgbClr val="0064AB"/>
              </a:solidFill>
            </a:endParaRPr>
          </a:p>
          <a:p>
            <a:pPr algn="just" fontAlgn="auto">
              <a:spcAft>
                <a:spcPts val="1200"/>
              </a:spcAft>
              <a:defRPr/>
            </a:pPr>
            <a:r>
              <a:rPr lang="fr-FR" sz="2000" b="1" dirty="0">
                <a:solidFill>
                  <a:srgbClr val="F7A800"/>
                </a:solidFill>
              </a:rPr>
              <a:t>Les emballages primaires </a:t>
            </a:r>
            <a:r>
              <a:rPr lang="fr-FR" sz="2000" dirty="0">
                <a:solidFill>
                  <a:srgbClr val="0064AB"/>
                </a:solidFill>
              </a:rPr>
              <a:t>sont placés dans des </a:t>
            </a:r>
            <a:r>
              <a:rPr lang="fr-FR" sz="2000" b="1" dirty="0">
                <a:solidFill>
                  <a:srgbClr val="F7A800"/>
                </a:solidFill>
              </a:rPr>
              <a:t>conteneurs adaptés de préférence mobiles</a:t>
            </a:r>
            <a:r>
              <a:rPr lang="fr-FR" sz="2000" b="1" dirty="0">
                <a:solidFill>
                  <a:srgbClr val="0064AB"/>
                </a:solidFill>
              </a:rPr>
              <a:t> </a:t>
            </a:r>
            <a:r>
              <a:rPr lang="fr-FR" sz="2000" dirty="0">
                <a:solidFill>
                  <a:srgbClr val="0064AB"/>
                </a:solidFill>
              </a:rPr>
              <a:t>(nettoyés et désinfectés avant chaque retour dans les services de soins) et agréés ADR pour les DASRI (transport externe)</a:t>
            </a:r>
          </a:p>
          <a:p>
            <a:pPr algn="just" fontAlgn="auto">
              <a:spcAft>
                <a:spcPts val="1200"/>
              </a:spcAft>
              <a:defRPr/>
            </a:pPr>
            <a:r>
              <a:rPr lang="fr-FR" sz="2000" b="1" dirty="0">
                <a:solidFill>
                  <a:srgbClr val="F7A800"/>
                </a:solidFill>
              </a:rPr>
              <a:t>Entreposage temporaire </a:t>
            </a:r>
            <a:r>
              <a:rPr lang="fr-FR" sz="2000" dirty="0">
                <a:solidFill>
                  <a:srgbClr val="0064AB"/>
                </a:solidFill>
              </a:rPr>
              <a:t>du producteur </a:t>
            </a:r>
            <a:r>
              <a:rPr lang="fr-FR" sz="2000" b="1" dirty="0">
                <a:solidFill>
                  <a:srgbClr val="F7A800"/>
                </a:solidFill>
              </a:rPr>
              <a:t>doit être limité</a:t>
            </a:r>
            <a:endParaRPr lang="fr-FR" sz="2000" dirty="0">
              <a:solidFill>
                <a:srgbClr val="F7A800"/>
              </a:solidFill>
            </a:endParaRPr>
          </a:p>
          <a:p>
            <a:pPr algn="just" fontAlgn="auto">
              <a:spcAft>
                <a:spcPts val="1200"/>
              </a:spcAft>
              <a:defRPr/>
            </a:pPr>
            <a:r>
              <a:rPr lang="fr-FR" sz="2000" dirty="0">
                <a:solidFill>
                  <a:srgbClr val="0064AB"/>
                </a:solidFill>
              </a:rPr>
              <a:t>Dans la mesure du possible on évitera le transvasement</a:t>
            </a:r>
          </a:p>
          <a:p>
            <a:pPr algn="just" fontAlgn="auto">
              <a:spcAft>
                <a:spcPts val="1200"/>
              </a:spcAft>
              <a:defRPr/>
            </a:pPr>
            <a:r>
              <a:rPr lang="fr-FR" sz="2000" dirty="0">
                <a:solidFill>
                  <a:srgbClr val="0064AB"/>
                </a:solidFill>
              </a:rPr>
              <a:t>Les </a:t>
            </a:r>
            <a:r>
              <a:rPr lang="fr-FR" sz="2000" b="1" dirty="0">
                <a:solidFill>
                  <a:srgbClr val="F7A800"/>
                </a:solidFill>
              </a:rPr>
              <a:t>conteneurs</a:t>
            </a:r>
            <a:r>
              <a:rPr lang="fr-FR" sz="2000" dirty="0">
                <a:solidFill>
                  <a:srgbClr val="0064AB"/>
                </a:solidFill>
              </a:rPr>
              <a:t> doivent être </a:t>
            </a:r>
            <a:r>
              <a:rPr lang="fr-FR" sz="2000" b="1" dirty="0">
                <a:solidFill>
                  <a:srgbClr val="F7A800"/>
                </a:solidFill>
              </a:rPr>
              <a:t>identifiés</a:t>
            </a:r>
            <a:r>
              <a:rPr lang="fr-FR" sz="2000" dirty="0">
                <a:solidFill>
                  <a:srgbClr val="0064AB"/>
                </a:solidFill>
              </a:rPr>
              <a:t> (pictogramme biologique) et </a:t>
            </a:r>
            <a:r>
              <a:rPr lang="fr-FR" sz="2000" b="1" dirty="0">
                <a:solidFill>
                  <a:srgbClr val="F7A800"/>
                </a:solidFill>
              </a:rPr>
              <a:t>adaptés</a:t>
            </a:r>
            <a:r>
              <a:rPr lang="fr-FR" sz="2000" dirty="0">
                <a:solidFill>
                  <a:srgbClr val="0064AB"/>
                </a:solidFill>
              </a:rPr>
              <a:t> à l’organisation (préhension, système de timonerie..)</a:t>
            </a:r>
          </a:p>
        </p:txBody>
      </p:sp>
      <p:sp>
        <p:nvSpPr>
          <p:cNvPr id="5"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6" name="ZoneTexte 5"/>
          <p:cNvSpPr txBox="1"/>
          <p:nvPr/>
        </p:nvSpPr>
        <p:spPr>
          <a:xfrm>
            <a:off x="0" y="372144"/>
            <a:ext cx="2281843" cy="338554"/>
          </a:xfrm>
          <a:prstGeom prst="rect">
            <a:avLst/>
          </a:prstGeom>
          <a:noFill/>
          <a:ln w="28575">
            <a:noFill/>
          </a:ln>
        </p:spPr>
        <p:txBody>
          <a:bodyPr wrap="none" rtlCol="0">
            <a:spAutoFit/>
          </a:bodyPr>
          <a:lstStyle/>
          <a:p>
            <a:r>
              <a:rPr lang="fr-FR" sz="1600" b="1" i="1" dirty="0">
                <a:solidFill>
                  <a:schemeClr val="accent1"/>
                </a:solidFill>
              </a:rPr>
              <a:t>Principes réglementaires</a:t>
            </a:r>
          </a:p>
        </p:txBody>
      </p:sp>
    </p:spTree>
    <p:extLst>
      <p:ext uri="{BB962C8B-B14F-4D97-AF65-F5344CB8AC3E}">
        <p14:creationId xmlns:p14="http://schemas.microsoft.com/office/powerpoint/2010/main" xmlns="" val="395675098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half" idx="2"/>
          </p:nvPr>
        </p:nvSpPr>
        <p:spPr>
          <a:xfrm>
            <a:off x="300038" y="1072607"/>
            <a:ext cx="9739312" cy="4194175"/>
          </a:xfrm>
        </p:spPr>
        <p:txBody>
          <a:bodyPr rtlCol="0">
            <a:normAutofit/>
          </a:bodyPr>
          <a:lstStyle/>
          <a:p>
            <a:pPr fontAlgn="auto">
              <a:spcAft>
                <a:spcPts val="0"/>
              </a:spcAft>
              <a:buFont typeface="Arial" panose="020B0604020202020204" pitchFamily="34" charset="0"/>
              <a:buNone/>
              <a:defRPr/>
            </a:pPr>
            <a:r>
              <a:rPr lang="fr-FR" sz="2400" b="1" dirty="0">
                <a:solidFill>
                  <a:srgbClr val="F7A800"/>
                </a:solidFill>
              </a:rPr>
              <a:t>Durée différente selon la quantité de déchets produite !</a:t>
            </a:r>
          </a:p>
          <a:p>
            <a:pPr fontAlgn="auto">
              <a:spcAft>
                <a:spcPts val="0"/>
              </a:spcAft>
              <a:buFont typeface="Arial" panose="020B0604020202020204" pitchFamily="34" charset="0"/>
              <a:buNone/>
              <a:defRPr/>
            </a:pPr>
            <a:endParaRPr lang="fr-FR" sz="2400" dirty="0">
              <a:solidFill>
                <a:srgbClr val="0064AB"/>
              </a:solidFill>
            </a:endParaRPr>
          </a:p>
          <a:p>
            <a:pPr fontAlgn="auto">
              <a:spcAft>
                <a:spcPts val="0"/>
              </a:spcAft>
              <a:buFont typeface="Arial" panose="020B0604020202020204" pitchFamily="34" charset="0"/>
              <a:buNone/>
              <a:defRPr/>
            </a:pPr>
            <a:r>
              <a:rPr lang="fr-FR" sz="2400" dirty="0">
                <a:solidFill>
                  <a:srgbClr val="0064AB"/>
                </a:solidFill>
              </a:rPr>
              <a:t>Durée réglementaire de la production à l’élimination…</a:t>
            </a: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p:txBody>
      </p:sp>
      <p:sp>
        <p:nvSpPr>
          <p:cNvPr id="7"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8" name="ZoneTexte 7"/>
          <p:cNvSpPr txBox="1"/>
          <p:nvPr/>
        </p:nvSpPr>
        <p:spPr>
          <a:xfrm>
            <a:off x="0" y="372144"/>
            <a:ext cx="3254352" cy="338554"/>
          </a:xfrm>
          <a:prstGeom prst="rect">
            <a:avLst/>
          </a:prstGeom>
          <a:noFill/>
          <a:ln w="28575">
            <a:noFill/>
          </a:ln>
        </p:spPr>
        <p:txBody>
          <a:bodyPr wrap="none" rtlCol="0">
            <a:spAutoFit/>
          </a:bodyPr>
          <a:lstStyle/>
          <a:p>
            <a:r>
              <a:rPr lang="fr-FR" sz="1600" b="1" i="1" dirty="0">
                <a:solidFill>
                  <a:schemeClr val="accent1"/>
                </a:solidFill>
              </a:rPr>
              <a:t>Délais de traitement réglementaires</a:t>
            </a:r>
          </a:p>
        </p:txBody>
      </p:sp>
      <p:graphicFrame>
        <p:nvGraphicFramePr>
          <p:cNvPr id="3" name="Tableau 2"/>
          <p:cNvGraphicFramePr>
            <a:graphicFrameLocks noGrp="1"/>
          </p:cNvGraphicFramePr>
          <p:nvPr>
            <p:extLst>
              <p:ext uri="{D42A27DB-BD31-4B8C-83A1-F6EECF244321}">
                <p14:modId xmlns:p14="http://schemas.microsoft.com/office/powerpoint/2010/main" xmlns="" val="1396763401"/>
              </p:ext>
            </p:extLst>
          </p:nvPr>
        </p:nvGraphicFramePr>
        <p:xfrm>
          <a:off x="1391138" y="3026886"/>
          <a:ext cx="8781562" cy="2402466"/>
        </p:xfrm>
        <a:graphic>
          <a:graphicData uri="http://schemas.openxmlformats.org/drawingml/2006/table">
            <a:tbl>
              <a:tblPr firstRow="1" bandRow="1">
                <a:tableStyleId>{5C22544A-7EE6-4342-B048-85BDC9FD1C3A}</a:tableStyleId>
              </a:tblPr>
              <a:tblGrid>
                <a:gridCol w="5369170">
                  <a:extLst>
                    <a:ext uri="{9D8B030D-6E8A-4147-A177-3AD203B41FA5}">
                      <a16:colId xmlns="" xmlns:a16="http://schemas.microsoft.com/office/drawing/2014/main" val="20000"/>
                    </a:ext>
                  </a:extLst>
                </a:gridCol>
                <a:gridCol w="3412392">
                  <a:extLst>
                    <a:ext uri="{9D8B030D-6E8A-4147-A177-3AD203B41FA5}">
                      <a16:colId xmlns="" xmlns:a16="http://schemas.microsoft.com/office/drawing/2014/main" val="20001"/>
                    </a:ext>
                  </a:extLst>
                </a:gridCol>
              </a:tblGrid>
              <a:tr h="419172">
                <a:tc>
                  <a:txBody>
                    <a:bodyPr/>
                    <a:lstStyle/>
                    <a:p>
                      <a:pPr algn="ctr"/>
                      <a:r>
                        <a:rPr lang="fr-FR" dirty="0"/>
                        <a:t>Quantité produite</a:t>
                      </a:r>
                    </a:p>
                  </a:txBody>
                  <a:tcPr/>
                </a:tc>
                <a:tc>
                  <a:txBody>
                    <a:bodyPr/>
                    <a:lstStyle/>
                    <a:p>
                      <a:pPr algn="ctr"/>
                      <a:r>
                        <a:rPr lang="fr-FR" dirty="0"/>
                        <a:t>Délais</a:t>
                      </a:r>
                    </a:p>
                  </a:txBody>
                  <a:tcPr/>
                </a:tc>
                <a:extLst>
                  <a:ext uri="{0D108BD9-81ED-4DB2-BD59-A6C34878D82A}">
                    <a16:rowId xmlns="" xmlns:a16="http://schemas.microsoft.com/office/drawing/2014/main" val="10000"/>
                  </a:ext>
                </a:extLst>
              </a:tr>
              <a:tr h="419172">
                <a:tc>
                  <a:txBody>
                    <a:bodyPr/>
                    <a:lstStyle/>
                    <a:p>
                      <a:r>
                        <a:rPr lang="fr-FR" dirty="0">
                          <a:solidFill>
                            <a:srgbClr val="3584BC"/>
                          </a:solidFill>
                        </a:rPr>
                        <a:t>Supérieure à 100 Kg / semaine</a:t>
                      </a:r>
                    </a:p>
                  </a:txBody>
                  <a:tcPr/>
                </a:tc>
                <a:tc>
                  <a:txBody>
                    <a:bodyPr/>
                    <a:lstStyle/>
                    <a:p>
                      <a:pPr algn="ctr"/>
                      <a:r>
                        <a:rPr lang="fr-FR" dirty="0">
                          <a:solidFill>
                            <a:srgbClr val="3584BC"/>
                          </a:solidFill>
                        </a:rPr>
                        <a:t>72 heures</a:t>
                      </a:r>
                    </a:p>
                  </a:txBody>
                  <a:tcPr/>
                </a:tc>
                <a:extLst>
                  <a:ext uri="{0D108BD9-81ED-4DB2-BD59-A6C34878D82A}">
                    <a16:rowId xmlns="" xmlns:a16="http://schemas.microsoft.com/office/drawing/2014/main" val="10001"/>
                  </a:ext>
                </a:extLst>
              </a:tr>
              <a:tr h="419172">
                <a:tc>
                  <a:txBody>
                    <a:bodyPr/>
                    <a:lstStyle/>
                    <a:p>
                      <a:r>
                        <a:rPr lang="fr-FR" dirty="0">
                          <a:solidFill>
                            <a:srgbClr val="3584BC"/>
                          </a:solidFill>
                        </a:rPr>
                        <a:t>Entre 15 kg /mois et 100 Kg / semaine</a:t>
                      </a:r>
                    </a:p>
                  </a:txBody>
                  <a:tcPr/>
                </a:tc>
                <a:tc>
                  <a:txBody>
                    <a:bodyPr/>
                    <a:lstStyle/>
                    <a:p>
                      <a:pPr algn="ctr"/>
                      <a:r>
                        <a:rPr lang="fr-FR" dirty="0">
                          <a:solidFill>
                            <a:srgbClr val="3584BC"/>
                          </a:solidFill>
                        </a:rPr>
                        <a:t>7 jours</a:t>
                      </a:r>
                    </a:p>
                  </a:txBody>
                  <a:tcPr/>
                </a:tc>
                <a:extLst>
                  <a:ext uri="{0D108BD9-81ED-4DB2-BD59-A6C34878D82A}">
                    <a16:rowId xmlns="" xmlns:a16="http://schemas.microsoft.com/office/drawing/2014/main" val="10002"/>
                  </a:ext>
                </a:extLst>
              </a:tr>
              <a:tr h="413430">
                <a:tc>
                  <a:txBody>
                    <a:bodyPr/>
                    <a:lstStyle/>
                    <a:p>
                      <a:r>
                        <a:rPr lang="fr-FR" dirty="0">
                          <a:solidFill>
                            <a:srgbClr val="3584BC"/>
                          </a:solidFill>
                        </a:rPr>
                        <a:t>Entre </a:t>
                      </a:r>
                      <a:r>
                        <a:rPr lang="fr-FR" baseline="0" dirty="0">
                          <a:solidFill>
                            <a:srgbClr val="3584BC"/>
                          </a:solidFill>
                        </a:rPr>
                        <a:t>15 Kg / mois et 5Kg / mois</a:t>
                      </a:r>
                      <a:endParaRPr lang="fr-FR" dirty="0">
                        <a:solidFill>
                          <a:srgbClr val="3584BC"/>
                        </a:solidFill>
                      </a:endParaRPr>
                    </a:p>
                  </a:txBody>
                  <a:tcPr/>
                </a:tc>
                <a:tc>
                  <a:txBody>
                    <a:bodyPr/>
                    <a:lstStyle/>
                    <a:p>
                      <a:pPr algn="ctr"/>
                      <a:r>
                        <a:rPr lang="fr-FR" dirty="0">
                          <a:solidFill>
                            <a:srgbClr val="3584BC"/>
                          </a:solidFill>
                        </a:rPr>
                        <a:t>1 mois</a:t>
                      </a:r>
                    </a:p>
                  </a:txBody>
                  <a:tcPr/>
                </a:tc>
                <a:extLst>
                  <a:ext uri="{0D108BD9-81ED-4DB2-BD59-A6C34878D82A}">
                    <a16:rowId xmlns="" xmlns:a16="http://schemas.microsoft.com/office/drawing/2014/main" val="10003"/>
                  </a:ext>
                </a:extLst>
              </a:tr>
              <a:tr h="206715">
                <a:tc>
                  <a:txBody>
                    <a:bodyPr/>
                    <a:lstStyle/>
                    <a:p>
                      <a:r>
                        <a:rPr lang="fr-FR" dirty="0">
                          <a:solidFill>
                            <a:srgbClr val="3584BC"/>
                          </a:solidFill>
                        </a:rPr>
                        <a:t>Inférieur à 5 Kg</a:t>
                      </a:r>
                    </a:p>
                  </a:txBody>
                  <a:tcPr/>
                </a:tc>
                <a:tc>
                  <a:txBody>
                    <a:bodyPr/>
                    <a:lstStyle/>
                    <a:p>
                      <a:pPr algn="ctr"/>
                      <a:r>
                        <a:rPr lang="fr-FR" dirty="0">
                          <a:solidFill>
                            <a:srgbClr val="3584BC"/>
                          </a:solidFill>
                        </a:rPr>
                        <a:t>3 mois</a:t>
                      </a:r>
                    </a:p>
                  </a:txBody>
                  <a:tcPr/>
                </a:tc>
                <a:extLst>
                  <a:ext uri="{0D108BD9-81ED-4DB2-BD59-A6C34878D82A}">
                    <a16:rowId xmlns="" xmlns:a16="http://schemas.microsoft.com/office/drawing/2014/main" val="10004"/>
                  </a:ext>
                </a:extLst>
              </a:tr>
              <a:tr h="206715">
                <a:tc>
                  <a:txBody>
                    <a:bodyPr/>
                    <a:lstStyle/>
                    <a:p>
                      <a:r>
                        <a:rPr lang="fr-FR" baseline="0" dirty="0">
                          <a:solidFill>
                            <a:srgbClr val="3584BC"/>
                          </a:solidFill>
                        </a:rPr>
                        <a:t>exclusivement perforants </a:t>
                      </a:r>
                      <a:r>
                        <a:rPr lang="fr-FR" dirty="0">
                          <a:solidFill>
                            <a:srgbClr val="3584BC"/>
                          </a:solidFill>
                        </a:rPr>
                        <a:t>Inférieur à 15 Kg / Mois</a:t>
                      </a:r>
                    </a:p>
                  </a:txBody>
                  <a:tcPr/>
                </a:tc>
                <a:tc>
                  <a:txBody>
                    <a:bodyPr/>
                    <a:lstStyle/>
                    <a:p>
                      <a:pPr algn="ctr"/>
                      <a:r>
                        <a:rPr lang="fr-FR" dirty="0">
                          <a:solidFill>
                            <a:srgbClr val="3584BC"/>
                          </a:solidFill>
                        </a:rPr>
                        <a:t>6 mois</a:t>
                      </a:r>
                    </a:p>
                  </a:txBody>
                  <a:tcPr/>
                </a:tc>
                <a:extLst>
                  <a:ext uri="{0D108BD9-81ED-4DB2-BD59-A6C34878D82A}">
                    <a16:rowId xmlns="" xmlns:a16="http://schemas.microsoft.com/office/drawing/2014/main" val="10005"/>
                  </a:ext>
                </a:extLst>
              </a:tr>
            </a:tbl>
          </a:graphicData>
        </a:graphic>
      </p:graphicFrame>
      <p:sp>
        <p:nvSpPr>
          <p:cNvPr id="11"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
        <p:nvSpPr>
          <p:cNvPr id="9" name="Rectangle 8"/>
          <p:cNvSpPr/>
          <p:nvPr/>
        </p:nvSpPr>
        <p:spPr>
          <a:xfrm>
            <a:off x="423165" y="6163358"/>
            <a:ext cx="11656540" cy="584775"/>
          </a:xfrm>
          <a:prstGeom prst="rect">
            <a:avLst/>
          </a:prstGeom>
        </p:spPr>
        <p:txBody>
          <a:bodyPr wrap="square">
            <a:spAutoFit/>
          </a:bodyPr>
          <a:lstStyle/>
          <a:p>
            <a:pPr algn="just"/>
            <a:r>
              <a:rPr lang="fr-FR" sz="1600" b="1" dirty="0">
                <a:solidFill>
                  <a:srgbClr val="8DA3CB"/>
                </a:solidFill>
                <a:latin typeface="robotoslab"/>
              </a:rPr>
              <a:t>Arrêté du 20 avril 2020 modifiant l’arrêté du 07 septembre 1999 relatif au contrôle des filières d’élimination des déchets d’activités de soins à risques infectieux et assimilés et des pièces anatomiques.</a:t>
            </a:r>
            <a:endParaRPr lang="fr-FR" sz="1600" dirty="0">
              <a:solidFill>
                <a:srgbClr val="8DA3CB"/>
              </a:solidFill>
            </a:endParaRPr>
          </a:p>
        </p:txBody>
      </p:sp>
    </p:spTree>
    <p:extLst>
      <p:ext uri="{BB962C8B-B14F-4D97-AF65-F5344CB8AC3E}">
        <p14:creationId xmlns:p14="http://schemas.microsoft.com/office/powerpoint/2010/main" xmlns="" val="9248269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Espace réservé du contenu 2"/>
          <p:cNvSpPr>
            <a:spLocks noGrp="1"/>
          </p:cNvSpPr>
          <p:nvPr>
            <p:ph idx="1"/>
          </p:nvPr>
        </p:nvSpPr>
        <p:spPr>
          <a:xfrm>
            <a:off x="297849" y="1112632"/>
            <a:ext cx="5881688" cy="4532313"/>
          </a:xfrm>
        </p:spPr>
        <p:txBody>
          <a:bodyPr/>
          <a:lstStyle/>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Identification des différents acteurs de la filière d'élimination des déchets d'activités de soins</a:t>
            </a:r>
            <a:br>
              <a:rPr lang="fr-FR" altLang="fr-FR" dirty="0">
                <a:solidFill>
                  <a:srgbClr val="0064AB"/>
                </a:solidFill>
              </a:rPr>
            </a:br>
            <a:endParaRPr lang="fr-FR" altLang="fr-FR" dirty="0">
              <a:solidFill>
                <a:srgbClr val="0064AB"/>
              </a:solidFill>
            </a:endParaRPr>
          </a:p>
          <a:p>
            <a:pPr>
              <a:buFont typeface="Arial" panose="020B0604020202020204" pitchFamily="34" charset="0"/>
              <a:buNone/>
            </a:pPr>
            <a:r>
              <a:rPr lang="fr-FR" altLang="fr-FR" dirty="0">
                <a:solidFill>
                  <a:srgbClr val="0064AB"/>
                </a:solidFill>
              </a:rPr>
              <a:t>	A conserver durant </a:t>
            </a:r>
            <a:r>
              <a:rPr lang="fr-FR" altLang="fr-FR" b="1" dirty="0">
                <a:solidFill>
                  <a:srgbClr val="0064AB"/>
                </a:solidFill>
              </a:rPr>
              <a:t>5 ans </a:t>
            </a:r>
            <a:r>
              <a:rPr lang="fr-FR" altLang="fr-FR" dirty="0">
                <a:solidFill>
                  <a:srgbClr val="0064AB"/>
                </a:solidFill>
              </a:rPr>
              <a:t>et tenus à la disposition des services de l’Etat compétents</a:t>
            </a:r>
            <a:br>
              <a:rPr lang="fr-FR" altLang="fr-FR" dirty="0">
                <a:solidFill>
                  <a:srgbClr val="0064AB"/>
                </a:solidFill>
              </a:rPr>
            </a:br>
            <a:endParaRPr lang="fr-FR" altLang="fr-FR" dirty="0">
              <a:solidFill>
                <a:srgbClr val="0064AB"/>
              </a:solidFill>
            </a:endParaRPr>
          </a:p>
        </p:txBody>
      </p:sp>
      <p:pic>
        <p:nvPicPr>
          <p:cNvPr id="6758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59663" y="217488"/>
            <a:ext cx="4298950" cy="607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0"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0" y="6198778"/>
            <a:ext cx="9178018" cy="613596"/>
          </a:xfrm>
          <a:prstGeom prst="rect">
            <a:avLst/>
          </a:prstGeom>
          <a:noFill/>
          <a:ln w="9525">
            <a:noFill/>
            <a:miter lim="800000"/>
            <a:headEnd/>
            <a:tailEnd/>
          </a:ln>
        </p:spPr>
      </p:pic>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Tree>
    <p:extLst>
      <p:ext uri="{BB962C8B-B14F-4D97-AF65-F5344CB8AC3E}">
        <p14:creationId xmlns:p14="http://schemas.microsoft.com/office/powerpoint/2010/main" xmlns="" val="2581015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a:xfrm>
            <a:off x="68179" y="0"/>
            <a:ext cx="10515600" cy="592224"/>
          </a:xfrm>
        </p:spPr>
        <p:txBody>
          <a:bodyPr/>
          <a:lstStyle/>
          <a:p>
            <a:r>
              <a:rPr lang="fr-FR" altLang="fr-FR" b="1" dirty="0">
                <a:solidFill>
                  <a:srgbClr val="0064AB"/>
                </a:solidFill>
              </a:rPr>
              <a:t>Enjeux Règlementaire</a:t>
            </a:r>
          </a:p>
        </p:txBody>
      </p:sp>
      <p:sp>
        <p:nvSpPr>
          <p:cNvPr id="3" name="Espace réservé du contenu 2"/>
          <p:cNvSpPr>
            <a:spLocks noGrp="1"/>
          </p:cNvSpPr>
          <p:nvPr>
            <p:ph idx="1"/>
          </p:nvPr>
        </p:nvSpPr>
        <p:spPr>
          <a:xfrm>
            <a:off x="735597" y="1466098"/>
            <a:ext cx="10515600" cy="4478337"/>
          </a:xfrm>
        </p:spPr>
        <p:txBody>
          <a:bodyPr rtlCol="0">
            <a:normAutofit fontScale="32500" lnSpcReduction="20000"/>
          </a:bodyPr>
          <a:lstStyle/>
          <a:p>
            <a:pPr fontAlgn="auto">
              <a:spcAft>
                <a:spcPts val="0"/>
              </a:spcAft>
              <a:buFont typeface="Wingdings" panose="05000000000000000000" pitchFamily="2" charset="2"/>
              <a:buNone/>
              <a:defRPr/>
            </a:pPr>
            <a:endParaRPr lang="fr-FR" altLang="fr-FR" sz="3600" b="1" dirty="0">
              <a:solidFill>
                <a:srgbClr val="0064AB"/>
              </a:solidFill>
              <a:cs typeface="Times New Roman" panose="02020603050405020304" pitchFamily="18" charset="0"/>
            </a:endParaRPr>
          </a:p>
          <a:p>
            <a:pPr fontAlgn="auto">
              <a:spcAft>
                <a:spcPts val="0"/>
              </a:spcAft>
              <a:buFont typeface="Arial" panose="020B0604020202020204" pitchFamily="34" charset="0"/>
              <a:buNone/>
              <a:defRPr/>
            </a:pPr>
            <a:r>
              <a:rPr lang="fr-FR" sz="7000" b="1" dirty="0">
                <a:solidFill>
                  <a:srgbClr val="0064AB"/>
                </a:solidFill>
              </a:rPr>
              <a:t>Codes : </a:t>
            </a:r>
          </a:p>
          <a:p>
            <a:pPr fontAlgn="auto">
              <a:spcAft>
                <a:spcPts val="0"/>
              </a:spcAft>
              <a:buFontTx/>
              <a:buChar char="-"/>
              <a:defRPr/>
            </a:pPr>
            <a:r>
              <a:rPr lang="fr-FR" sz="7000" b="1" dirty="0">
                <a:solidFill>
                  <a:srgbClr val="0064AB"/>
                </a:solidFill>
              </a:rPr>
              <a:t>Environnement</a:t>
            </a:r>
            <a:r>
              <a:rPr lang="fr-FR" sz="7000" dirty="0">
                <a:solidFill>
                  <a:srgbClr val="0064AB"/>
                </a:solidFill>
              </a:rPr>
              <a:t> </a:t>
            </a:r>
            <a:r>
              <a:rPr lang="fr-FR" sz="6200" dirty="0">
                <a:solidFill>
                  <a:srgbClr val="0064AB"/>
                </a:solidFill>
              </a:rPr>
              <a:t>Titre IV articles L541-1 et suivants</a:t>
            </a:r>
          </a:p>
          <a:p>
            <a:pPr marL="0" indent="0" fontAlgn="auto">
              <a:spcAft>
                <a:spcPts val="0"/>
              </a:spcAft>
              <a:buFont typeface="Arial" panose="020B0604020202020204" pitchFamily="34" charset="0"/>
              <a:buNone/>
              <a:defRPr/>
            </a:pPr>
            <a:endParaRPr lang="fr-FR" sz="7000" dirty="0">
              <a:solidFill>
                <a:srgbClr val="0064AB"/>
              </a:solidFill>
            </a:endParaRPr>
          </a:p>
          <a:p>
            <a:pPr fontAlgn="auto">
              <a:spcAft>
                <a:spcPts val="0"/>
              </a:spcAft>
              <a:buFont typeface="Arial" panose="020B0604020202020204" pitchFamily="34" charset="0"/>
              <a:buNone/>
              <a:defRPr/>
            </a:pPr>
            <a:r>
              <a:rPr lang="fr-FR" sz="7000" dirty="0">
                <a:solidFill>
                  <a:srgbClr val="0064AB"/>
                </a:solidFill>
              </a:rPr>
              <a:t>- </a:t>
            </a:r>
            <a:r>
              <a:rPr lang="fr-FR" sz="7000" b="1" dirty="0">
                <a:solidFill>
                  <a:srgbClr val="0064AB"/>
                </a:solidFill>
              </a:rPr>
              <a:t>Santé Publique </a:t>
            </a:r>
            <a:r>
              <a:rPr lang="fr-FR" sz="6200" dirty="0">
                <a:solidFill>
                  <a:srgbClr val="0064AB"/>
                </a:solidFill>
              </a:rPr>
              <a:t>Titre III  Prévention des risques sanitaires liés à l'</a:t>
            </a:r>
            <a:r>
              <a:rPr lang="fr-FR" sz="7000" b="1" dirty="0">
                <a:solidFill>
                  <a:srgbClr val="0064AB"/>
                </a:solidFill>
              </a:rPr>
              <a:t>environnement</a:t>
            </a:r>
            <a:r>
              <a:rPr lang="fr-FR" sz="7000" dirty="0">
                <a:solidFill>
                  <a:srgbClr val="0064AB"/>
                </a:solidFill>
              </a:rPr>
              <a:t> </a:t>
            </a:r>
            <a:r>
              <a:rPr lang="fr-FR" sz="6200" dirty="0">
                <a:solidFill>
                  <a:srgbClr val="0064AB"/>
                </a:solidFill>
              </a:rPr>
              <a:t>et au </a:t>
            </a:r>
            <a:r>
              <a:rPr lang="fr-FR" sz="7000" b="1" dirty="0">
                <a:solidFill>
                  <a:srgbClr val="0064AB"/>
                </a:solidFill>
              </a:rPr>
              <a:t>travail</a:t>
            </a:r>
          </a:p>
          <a:p>
            <a:pPr fontAlgn="auto">
              <a:spcAft>
                <a:spcPts val="0"/>
              </a:spcAft>
              <a:buFont typeface="Arial" panose="020B0604020202020204" pitchFamily="34" charset="0"/>
              <a:buNone/>
              <a:defRPr/>
            </a:pPr>
            <a:endParaRPr lang="fr-FR" sz="7000" dirty="0">
              <a:solidFill>
                <a:srgbClr val="0064AB"/>
              </a:solidFill>
            </a:endParaRPr>
          </a:p>
          <a:p>
            <a:pPr algn="just" fontAlgn="auto">
              <a:spcAft>
                <a:spcPct val="20000"/>
              </a:spcAft>
              <a:buFont typeface="Arial" panose="020B0604020202020204" pitchFamily="34" charset="0"/>
              <a:buNone/>
              <a:defRPr/>
            </a:pPr>
            <a:r>
              <a:rPr lang="fr-FR" sz="7000" dirty="0">
                <a:solidFill>
                  <a:srgbClr val="0064AB"/>
                </a:solidFill>
              </a:rPr>
              <a:t>Une </a:t>
            </a:r>
            <a:r>
              <a:rPr lang="fr-FR" sz="7000" b="1" dirty="0">
                <a:solidFill>
                  <a:srgbClr val="0064AB"/>
                </a:solidFill>
              </a:rPr>
              <a:t>réglementation nationale et internationale</a:t>
            </a:r>
            <a:r>
              <a:rPr lang="fr-FR" sz="7000" dirty="0">
                <a:solidFill>
                  <a:srgbClr val="0064AB"/>
                </a:solidFill>
              </a:rPr>
              <a:t> (ONU, UE) sur le transport des matières dangereuses.</a:t>
            </a:r>
          </a:p>
          <a:p>
            <a:pPr algn="just" fontAlgn="auto">
              <a:spcAft>
                <a:spcPct val="20000"/>
              </a:spcAft>
              <a:buFont typeface="Arial" panose="020B0604020202020204" pitchFamily="34" charset="0"/>
              <a:buNone/>
              <a:defRPr/>
            </a:pPr>
            <a:endParaRPr lang="fr-FR" sz="5100" dirty="0">
              <a:solidFill>
                <a:srgbClr val="0064AB"/>
              </a:solidFill>
            </a:endParaRPr>
          </a:p>
          <a:p>
            <a:pPr algn="just" fontAlgn="auto">
              <a:spcAft>
                <a:spcPct val="20000"/>
              </a:spcAft>
              <a:buFont typeface="Arial" panose="020B0604020202020204" pitchFamily="34" charset="0"/>
              <a:buNone/>
              <a:defRPr/>
            </a:pPr>
            <a:r>
              <a:rPr lang="fr-FR" sz="5100" dirty="0">
                <a:solidFill>
                  <a:srgbClr val="0064AB"/>
                </a:solidFill>
              </a:rPr>
              <a:t>	</a:t>
            </a:r>
            <a:r>
              <a:rPr lang="fr-FR" sz="6200" dirty="0">
                <a:solidFill>
                  <a:srgbClr val="0064AB"/>
                </a:solidFill>
              </a:rPr>
              <a:t>L'élimination des déchets d'activités de soins et des pièces anatomiques est réglementée par des dispositions issues du Code de l’environnement et du Code de la santé publique.</a:t>
            </a: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fontAlgn="auto">
              <a:spcAft>
                <a:spcPts val="0"/>
              </a:spcAft>
              <a:defRPr/>
            </a:pPr>
            <a:endParaRPr lang="fr-FR" dirty="0">
              <a:solidFill>
                <a:srgbClr val="0064AB"/>
              </a:solidFill>
            </a:endParaRPr>
          </a:p>
        </p:txBody>
      </p:sp>
      <p:pic>
        <p:nvPicPr>
          <p:cNvPr id="20482" name="Picture 2" descr="Résultat de recherche d'images pour &quot;logo la loi&quot;"/>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9184106" y="713250"/>
            <a:ext cx="903316" cy="856412"/>
          </a:xfrm>
          <a:prstGeom prst="rect">
            <a:avLst/>
          </a:prstGeom>
          <a:noFill/>
        </p:spPr>
      </p:pic>
    </p:spTree>
    <p:extLst>
      <p:ext uri="{BB962C8B-B14F-4D97-AF65-F5344CB8AC3E}">
        <p14:creationId xmlns:p14="http://schemas.microsoft.com/office/powerpoint/2010/main" xmlns="" val="20220236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Espace réservé du contenu 2"/>
          <p:cNvSpPr>
            <a:spLocks noGrp="1"/>
          </p:cNvSpPr>
          <p:nvPr>
            <p:ph idx="1"/>
          </p:nvPr>
        </p:nvSpPr>
        <p:spPr>
          <a:xfrm>
            <a:off x="2678584" y="1335053"/>
            <a:ext cx="5881688" cy="4532313"/>
          </a:xfrm>
        </p:spPr>
        <p:txBody>
          <a:bodyPr/>
          <a:lstStyle/>
          <a:p>
            <a:pPr>
              <a:buFont typeface="Arial" panose="020B0604020202020204" pitchFamily="34" charset="0"/>
              <a:buNone/>
            </a:pPr>
            <a:endParaRPr lang="fr-FR" altLang="fr-FR" dirty="0">
              <a:solidFill>
                <a:srgbClr val="0064AB"/>
              </a:solidFill>
            </a:endParaRPr>
          </a:p>
          <a:p>
            <a:pPr algn="ctr">
              <a:buFont typeface="Arial" panose="020B0604020202020204" pitchFamily="34" charset="0"/>
              <a:buNone/>
            </a:pPr>
            <a:r>
              <a:rPr lang="fr-FR" altLang="fr-FR" dirty="0">
                <a:solidFill>
                  <a:srgbClr val="0064AB"/>
                </a:solidFill>
              </a:rPr>
              <a:t>	Utilisation du logiciel du Ministère de  la Transition Ecologique :</a:t>
            </a:r>
          </a:p>
          <a:p>
            <a:pPr algn="ctr">
              <a:buFont typeface="Arial" panose="020B0604020202020204" pitchFamily="34" charset="0"/>
              <a:buNone/>
            </a:pPr>
            <a:r>
              <a:rPr lang="fr-FR" altLang="fr-FR" dirty="0">
                <a:solidFill>
                  <a:srgbClr val="0064AB"/>
                </a:solidFill>
              </a:rPr>
              <a:t>TRACKDECHETS</a:t>
            </a:r>
          </a:p>
          <a:p>
            <a:pPr algn="ctr">
              <a:buFont typeface="Arial" panose="020B0604020202020204" pitchFamily="34" charset="0"/>
              <a:buNone/>
            </a:pPr>
            <a:endParaRPr lang="fr-FR" altLang="fr-FR" dirty="0">
              <a:solidFill>
                <a:srgbClr val="0064AB"/>
              </a:solidFill>
            </a:endParaRPr>
          </a:p>
          <a:p>
            <a:pPr algn="ctr">
              <a:buFont typeface="Arial" panose="020B0604020202020204" pitchFamily="34" charset="0"/>
              <a:buNone/>
            </a:pPr>
            <a:r>
              <a:rPr lang="fr-FR" altLang="fr-FR" dirty="0" smtClean="0">
                <a:solidFill>
                  <a:srgbClr val="0064AB"/>
                </a:solidFill>
              </a:rPr>
              <a:t>Courant 2024?</a:t>
            </a:r>
            <a:endParaRPr lang="fr-FR" altLang="fr-FR" dirty="0">
              <a:solidFill>
                <a:srgbClr val="0064AB"/>
              </a:solidFill>
            </a:endParaRPr>
          </a:p>
        </p:txBody>
      </p:sp>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
        <p:nvSpPr>
          <p:cNvPr id="2" name="Rectangle 1"/>
          <p:cNvSpPr/>
          <p:nvPr/>
        </p:nvSpPr>
        <p:spPr>
          <a:xfrm>
            <a:off x="345990" y="6130977"/>
            <a:ext cx="11656540" cy="338554"/>
          </a:xfrm>
          <a:prstGeom prst="rect">
            <a:avLst/>
          </a:prstGeom>
        </p:spPr>
        <p:txBody>
          <a:bodyPr wrap="square">
            <a:spAutoFit/>
          </a:bodyPr>
          <a:lstStyle/>
          <a:p>
            <a:r>
              <a:rPr lang="fr-FR" sz="1600" b="1" dirty="0">
                <a:solidFill>
                  <a:srgbClr val="4A5E81"/>
                </a:solidFill>
                <a:latin typeface="robotoslab"/>
              </a:rPr>
              <a:t>Décret n° 2021-321 du 25 mars 2021 relatif à la traçabilité des déchets, des terres excavées et des sédiments</a:t>
            </a:r>
            <a:endParaRPr lang="fr-FR" sz="1600" dirty="0"/>
          </a:p>
        </p:txBody>
      </p:sp>
    </p:spTree>
    <p:extLst>
      <p:ext uri="{BB962C8B-B14F-4D97-AF65-F5344CB8AC3E}">
        <p14:creationId xmlns:p14="http://schemas.microsoft.com/office/powerpoint/2010/main" xmlns="" val="12427606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grpSp>
        <p:nvGrpSpPr>
          <p:cNvPr id="14" name="Groupe 13"/>
          <p:cNvGrpSpPr/>
          <p:nvPr/>
        </p:nvGrpSpPr>
        <p:grpSpPr>
          <a:xfrm>
            <a:off x="823783" y="710698"/>
            <a:ext cx="10305536" cy="6113007"/>
            <a:chOff x="403653" y="9243"/>
            <a:chExt cx="11545890" cy="6848757"/>
          </a:xfrm>
        </p:grpSpPr>
        <p:pic>
          <p:nvPicPr>
            <p:cNvPr id="15" name="Image 14"/>
            <p:cNvPicPr>
              <a:picLocks noChangeAspect="1"/>
            </p:cNvPicPr>
            <p:nvPr/>
          </p:nvPicPr>
          <p:blipFill rotWithShape="1">
            <a:blip r:embed="rId2" cstate="print"/>
            <a:srcRect l="63716" t="9099" r="13243" b="90"/>
            <a:stretch/>
          </p:blipFill>
          <p:spPr>
            <a:xfrm>
              <a:off x="403653" y="9243"/>
              <a:ext cx="6178378" cy="6848757"/>
            </a:xfrm>
            <a:prstGeom prst="rect">
              <a:avLst/>
            </a:prstGeom>
          </p:spPr>
        </p:pic>
        <p:pic>
          <p:nvPicPr>
            <p:cNvPr id="16" name="Image 15"/>
            <p:cNvPicPr>
              <a:picLocks noChangeAspect="1"/>
            </p:cNvPicPr>
            <p:nvPr/>
          </p:nvPicPr>
          <p:blipFill rotWithShape="1">
            <a:blip r:embed="rId3" cstate="print"/>
            <a:srcRect l="64257" t="46335" r="11486" b="2013"/>
            <a:stretch/>
          </p:blipFill>
          <p:spPr>
            <a:xfrm>
              <a:off x="6474939" y="2290118"/>
              <a:ext cx="5474604" cy="3278661"/>
            </a:xfrm>
            <a:prstGeom prst="rect">
              <a:avLst/>
            </a:prstGeom>
            <a:ln w="19050">
              <a:solidFill>
                <a:schemeClr val="tx1"/>
              </a:solidFill>
            </a:ln>
          </p:spPr>
        </p:pic>
        <p:sp>
          <p:nvSpPr>
            <p:cNvPr id="17" name="Triangle isocèle 16"/>
            <p:cNvSpPr/>
            <p:nvPr/>
          </p:nvSpPr>
          <p:spPr>
            <a:xfrm>
              <a:off x="2891481" y="3665838"/>
              <a:ext cx="3583458" cy="411892"/>
            </a:xfrm>
            <a:prstGeom prst="triangle">
              <a:avLst>
                <a:gd name="adj" fmla="val 9970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xmlns="" val="26123125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pic>
        <p:nvPicPr>
          <p:cNvPr id="27" name="Image 26"/>
          <p:cNvPicPr>
            <a:picLocks noChangeAspect="1"/>
          </p:cNvPicPr>
          <p:nvPr/>
        </p:nvPicPr>
        <p:blipFill rotWithShape="1">
          <a:blip r:embed="rId2" cstate="print"/>
          <a:srcRect l="66284" t="10060" r="15270" b="-390"/>
          <a:stretch/>
        </p:blipFill>
        <p:spPr>
          <a:xfrm>
            <a:off x="263610" y="930944"/>
            <a:ext cx="4892169" cy="5684040"/>
          </a:xfrm>
          <a:prstGeom prst="rect">
            <a:avLst/>
          </a:prstGeom>
        </p:spPr>
      </p:pic>
      <p:pic>
        <p:nvPicPr>
          <p:cNvPr id="28" name="Image 27"/>
          <p:cNvPicPr>
            <a:picLocks noChangeAspect="1"/>
          </p:cNvPicPr>
          <p:nvPr/>
        </p:nvPicPr>
        <p:blipFill rotWithShape="1">
          <a:blip r:embed="rId2" cstate="print"/>
          <a:srcRect l="66486" t="42973" r="14392" b="5374"/>
          <a:stretch/>
        </p:blipFill>
        <p:spPr>
          <a:xfrm>
            <a:off x="5840844" y="1665233"/>
            <a:ext cx="5569551" cy="3569462"/>
          </a:xfrm>
          <a:prstGeom prst="rect">
            <a:avLst/>
          </a:prstGeom>
          <a:ln w="28575">
            <a:solidFill>
              <a:schemeClr val="tx1"/>
            </a:solidFill>
          </a:ln>
        </p:spPr>
      </p:pic>
      <p:sp>
        <p:nvSpPr>
          <p:cNvPr id="29" name="Triangle isocèle 28"/>
          <p:cNvSpPr/>
          <p:nvPr/>
        </p:nvSpPr>
        <p:spPr>
          <a:xfrm>
            <a:off x="2326865" y="3500957"/>
            <a:ext cx="3505918" cy="339949"/>
          </a:xfrm>
          <a:prstGeom prst="triangle">
            <a:avLst>
              <a:gd name="adj" fmla="val 9970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30"/>
          <p:cNvSpPr txBox="1"/>
          <p:nvPr/>
        </p:nvSpPr>
        <p:spPr>
          <a:xfrm>
            <a:off x="529577" y="1606659"/>
            <a:ext cx="2321161" cy="254019"/>
          </a:xfrm>
          <a:prstGeom prst="rect">
            <a:avLst/>
          </a:prstGeom>
          <a:solidFill>
            <a:srgbClr val="DAF5E7"/>
          </a:solidFill>
          <a:ln>
            <a:noFill/>
          </a:ln>
        </p:spPr>
        <p:txBody>
          <a:bodyPr wrap="square" rtlCol="0">
            <a:spAutoFit/>
          </a:bodyPr>
          <a:lstStyle/>
          <a:p>
            <a:r>
              <a:rPr lang="fr-FR" sz="1400" dirty="0"/>
              <a:t>Transporteur DASRI</a:t>
            </a:r>
          </a:p>
        </p:txBody>
      </p:sp>
    </p:spTree>
    <p:extLst>
      <p:ext uri="{BB962C8B-B14F-4D97-AF65-F5344CB8AC3E}">
        <p14:creationId xmlns:p14="http://schemas.microsoft.com/office/powerpoint/2010/main" xmlns="" val="18178003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grpSp>
        <p:nvGrpSpPr>
          <p:cNvPr id="8" name="Groupe 7"/>
          <p:cNvGrpSpPr/>
          <p:nvPr/>
        </p:nvGrpSpPr>
        <p:grpSpPr>
          <a:xfrm>
            <a:off x="1381141" y="930944"/>
            <a:ext cx="6708796" cy="5724499"/>
            <a:chOff x="1054443" y="288323"/>
            <a:chExt cx="6708796" cy="6656174"/>
          </a:xfrm>
        </p:grpSpPr>
        <p:pic>
          <p:nvPicPr>
            <p:cNvPr id="9" name="Image 8"/>
            <p:cNvPicPr>
              <a:picLocks noChangeAspect="1"/>
            </p:cNvPicPr>
            <p:nvPr/>
          </p:nvPicPr>
          <p:blipFill rotWithShape="1">
            <a:blip r:embed="rId2" cstate="print"/>
            <a:srcRect l="66959" t="16067" r="15811" b="23153"/>
            <a:stretch/>
          </p:blipFill>
          <p:spPr>
            <a:xfrm>
              <a:off x="1054443" y="288323"/>
              <a:ext cx="6708796" cy="6656174"/>
            </a:xfrm>
            <a:prstGeom prst="rect">
              <a:avLst/>
            </a:prstGeom>
          </p:spPr>
        </p:pic>
        <p:sp>
          <p:nvSpPr>
            <p:cNvPr id="10" name="Rectangle 9"/>
            <p:cNvSpPr/>
            <p:nvPr/>
          </p:nvSpPr>
          <p:spPr>
            <a:xfrm>
              <a:off x="1285103" y="1869989"/>
              <a:ext cx="2364259" cy="387179"/>
            </a:xfrm>
            <a:prstGeom prst="rect">
              <a:avLst/>
            </a:prstGeom>
            <a:solidFill>
              <a:srgbClr val="DAF5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1285103" y="1909689"/>
              <a:ext cx="2372498" cy="307777"/>
            </a:xfrm>
            <a:prstGeom prst="rect">
              <a:avLst/>
            </a:prstGeom>
            <a:solidFill>
              <a:srgbClr val="DAF5E7"/>
            </a:solidFill>
            <a:ln>
              <a:noFill/>
            </a:ln>
          </p:spPr>
          <p:txBody>
            <a:bodyPr wrap="square" rtlCol="0">
              <a:spAutoFit/>
            </a:bodyPr>
            <a:lstStyle/>
            <a:p>
              <a:r>
                <a:rPr lang="fr-FR" sz="1400" dirty="0"/>
                <a:t>Centre de Traitement DASRI</a:t>
              </a:r>
            </a:p>
          </p:txBody>
        </p:sp>
      </p:grpSp>
    </p:spTree>
    <p:extLst>
      <p:ext uri="{BB962C8B-B14F-4D97-AF65-F5344CB8AC3E}">
        <p14:creationId xmlns:p14="http://schemas.microsoft.com/office/powerpoint/2010/main" xmlns="" val="19755851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611" name="Titre 1"/>
          <p:cNvSpPr>
            <a:spLocks noGrp="1"/>
          </p:cNvSpPr>
          <p:nvPr>
            <p:ph type="title"/>
          </p:nvPr>
        </p:nvSpPr>
        <p:spPr>
          <a:xfrm>
            <a:off x="0" y="1852613"/>
            <a:ext cx="12182475" cy="1325562"/>
          </a:xfrm>
        </p:spPr>
        <p:txBody>
          <a:bodyPr/>
          <a:lstStyle/>
          <a:p>
            <a:pPr algn="ctr"/>
            <a:r>
              <a:rPr lang="fr-FR" altLang="fr-FR" b="1">
                <a:solidFill>
                  <a:srgbClr val="0064AB"/>
                </a:solidFill>
              </a:rPr>
              <a:t>11 – Locaux d’Entreposage</a:t>
            </a:r>
            <a:endParaRPr lang="fr-FR" altLang="fr-FR" sz="2800" b="1">
              <a:solidFill>
                <a:srgbClr val="0064AB"/>
              </a:solidFill>
            </a:endParaRPr>
          </a:p>
        </p:txBody>
      </p:sp>
    </p:spTree>
    <p:extLst>
      <p:ext uri="{BB962C8B-B14F-4D97-AF65-F5344CB8AC3E}">
        <p14:creationId xmlns:p14="http://schemas.microsoft.com/office/powerpoint/2010/main" xmlns="" val="16266168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Espace réservé du contenu 10"/>
          <p:cNvSpPr>
            <a:spLocks noGrp="1"/>
          </p:cNvSpPr>
          <p:nvPr>
            <p:ph idx="1"/>
          </p:nvPr>
        </p:nvSpPr>
        <p:spPr>
          <a:xfrm>
            <a:off x="685800" y="1441337"/>
            <a:ext cx="10515600" cy="3370263"/>
          </a:xfrm>
        </p:spPr>
        <p:txBody>
          <a:bodyPr/>
          <a:lstStyle/>
          <a:p>
            <a:r>
              <a:rPr lang="fr-FR" altLang="fr-FR" b="1" dirty="0">
                <a:solidFill>
                  <a:srgbClr val="F7A800"/>
                </a:solidFill>
              </a:rPr>
              <a:t>Local pas toujours prévu</a:t>
            </a:r>
            <a:r>
              <a:rPr lang="fr-FR" altLang="fr-FR" dirty="0">
                <a:solidFill>
                  <a:srgbClr val="F7A800"/>
                </a:solidFill>
              </a:rPr>
              <a:t> </a:t>
            </a:r>
            <a:r>
              <a:rPr lang="fr-FR" altLang="fr-FR" dirty="0">
                <a:solidFill>
                  <a:srgbClr val="0064AB"/>
                </a:solidFill>
              </a:rPr>
              <a:t>dans les bâtiments existants mais </a:t>
            </a:r>
            <a:r>
              <a:rPr lang="fr-FR" altLang="fr-FR" b="1" dirty="0">
                <a:solidFill>
                  <a:srgbClr val="F7A800"/>
                </a:solidFill>
              </a:rPr>
              <a:t>indispensable</a:t>
            </a:r>
          </a:p>
          <a:p>
            <a:r>
              <a:rPr lang="fr-FR" altLang="fr-FR" b="1" dirty="0">
                <a:solidFill>
                  <a:srgbClr val="F7A800"/>
                </a:solidFill>
              </a:rPr>
              <a:t>Entreposage temporaire </a:t>
            </a:r>
            <a:r>
              <a:rPr lang="fr-FR" altLang="fr-FR" dirty="0">
                <a:solidFill>
                  <a:srgbClr val="0064AB"/>
                </a:solidFill>
              </a:rPr>
              <a:t>des déchets </a:t>
            </a:r>
          </a:p>
          <a:p>
            <a:r>
              <a:rPr lang="fr-FR" altLang="fr-FR" b="1" dirty="0">
                <a:solidFill>
                  <a:srgbClr val="F7A800"/>
                </a:solidFill>
              </a:rPr>
              <a:t>Point de collecte </a:t>
            </a:r>
            <a:r>
              <a:rPr lang="fr-FR" altLang="fr-FR" dirty="0">
                <a:solidFill>
                  <a:srgbClr val="0064AB"/>
                </a:solidFill>
              </a:rPr>
              <a:t>à l’intérieur de l’établissement</a:t>
            </a:r>
          </a:p>
          <a:p>
            <a:r>
              <a:rPr lang="fr-FR" altLang="fr-FR" dirty="0">
                <a:solidFill>
                  <a:srgbClr val="0064AB"/>
                </a:solidFill>
              </a:rPr>
              <a:t>Dans la mesure du possible à l’extérieur de l’unité de soins</a:t>
            </a:r>
          </a:p>
          <a:p>
            <a:r>
              <a:rPr lang="fr-FR" altLang="fr-FR" dirty="0">
                <a:solidFill>
                  <a:srgbClr val="0064AB"/>
                </a:solidFill>
              </a:rPr>
              <a:t>A proximité du circuit d’évacuation…</a:t>
            </a:r>
          </a:p>
        </p:txBody>
      </p:sp>
      <p:sp>
        <p:nvSpPr>
          <p:cNvPr id="69636" name="ZoneTexte 7"/>
          <p:cNvSpPr txBox="1">
            <a:spLocks noChangeArrowheads="1"/>
          </p:cNvSpPr>
          <p:nvPr/>
        </p:nvSpPr>
        <p:spPr bwMode="auto">
          <a:xfrm>
            <a:off x="10039350" y="44386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69637" name="ZoneTexte 8"/>
          <p:cNvSpPr txBox="1">
            <a:spLocks noChangeArrowheads="1"/>
          </p:cNvSpPr>
          <p:nvPr/>
        </p:nvSpPr>
        <p:spPr bwMode="auto">
          <a:xfrm>
            <a:off x="9886950" y="23431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69638" name="ZoneTexte 9"/>
          <p:cNvSpPr txBox="1">
            <a:spLocks noChangeArrowheads="1"/>
          </p:cNvSpPr>
          <p:nvPr/>
        </p:nvSpPr>
        <p:spPr bwMode="auto">
          <a:xfrm>
            <a:off x="5848350" y="47053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DAS RI </a:t>
            </a:r>
          </a:p>
        </p:txBody>
      </p:sp>
      <p:sp>
        <p:nvSpPr>
          <p:cNvPr id="69639" name="ZoneTexte 15"/>
          <p:cNvSpPr txBox="1">
            <a:spLocks noChangeArrowheads="1"/>
          </p:cNvSpPr>
          <p:nvPr/>
        </p:nvSpPr>
        <p:spPr bwMode="auto">
          <a:xfrm>
            <a:off x="6888163" y="3209925"/>
            <a:ext cx="466725" cy="60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fr-FR" altLang="fr-FR"/>
          </a:p>
        </p:txBody>
      </p:sp>
      <p:pic>
        <p:nvPicPr>
          <p:cNvPr id="40962"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008971" y="5429477"/>
            <a:ext cx="10086975" cy="904875"/>
          </a:xfrm>
          <a:prstGeom prst="rect">
            <a:avLst/>
          </a:prstGeom>
          <a:noFill/>
          <a:ln w="9525">
            <a:noFill/>
            <a:miter lim="800000"/>
            <a:headEnd/>
            <a:tailEnd/>
          </a:ln>
        </p:spPr>
      </p:pic>
      <p:sp>
        <p:nvSpPr>
          <p:cNvPr id="9" name="ZoneTexte 8"/>
          <p:cNvSpPr txBox="1"/>
          <p:nvPr/>
        </p:nvSpPr>
        <p:spPr>
          <a:xfrm>
            <a:off x="0" y="372144"/>
            <a:ext cx="3324243" cy="338554"/>
          </a:xfrm>
          <a:prstGeom prst="rect">
            <a:avLst/>
          </a:prstGeom>
          <a:noFill/>
          <a:ln w="28575">
            <a:noFill/>
          </a:ln>
        </p:spPr>
        <p:txBody>
          <a:bodyPr wrap="none" rtlCol="0">
            <a:spAutoFit/>
          </a:bodyPr>
          <a:lstStyle/>
          <a:p>
            <a:r>
              <a:rPr lang="fr-FR" sz="1600" b="1" i="1" dirty="0">
                <a:solidFill>
                  <a:schemeClr val="accent1"/>
                </a:solidFill>
              </a:rPr>
              <a:t>Locaux d’entreposage intermédiaires</a:t>
            </a:r>
          </a:p>
        </p:txBody>
      </p:sp>
      <p:sp>
        <p:nvSpPr>
          <p:cNvPr id="10"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4231879570"/>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54088" y="1106488"/>
            <a:ext cx="10515600" cy="4894262"/>
          </a:xfrm>
        </p:spPr>
        <p:txBody>
          <a:bodyPr rtlCol="0">
            <a:normAutofit fontScale="92500" lnSpcReduction="20000"/>
          </a:bodyPr>
          <a:lstStyle/>
          <a:p>
            <a:pPr algn="just" fontAlgn="auto">
              <a:spcAft>
                <a:spcPts val="0"/>
              </a:spcAft>
              <a:defRPr/>
            </a:pPr>
            <a:r>
              <a:rPr lang="fr-FR" sz="2400" dirty="0">
                <a:solidFill>
                  <a:srgbClr val="0064AB"/>
                </a:solidFill>
              </a:rPr>
              <a:t>Local exclusivement réservé à cet usage</a:t>
            </a:r>
          </a:p>
          <a:p>
            <a:pPr lvl="1" algn="just" fontAlgn="auto">
              <a:spcAft>
                <a:spcPts val="0"/>
              </a:spcAft>
              <a:defRPr/>
            </a:pPr>
            <a:r>
              <a:rPr lang="fr-FR" sz="2000" dirty="0">
                <a:solidFill>
                  <a:srgbClr val="0064AB"/>
                </a:solidFill>
              </a:rPr>
              <a:t>signalisation mentionnant l’usage de manière apparente,</a:t>
            </a:r>
          </a:p>
          <a:p>
            <a:pPr lvl="1" algn="just" fontAlgn="auto">
              <a:spcAft>
                <a:spcPts val="0"/>
              </a:spcAft>
              <a:defRPr/>
            </a:pPr>
            <a:r>
              <a:rPr lang="fr-FR" sz="2000" dirty="0">
                <a:solidFill>
                  <a:srgbClr val="0064AB"/>
                </a:solidFill>
              </a:rPr>
              <a:t>Identification du point de vue de la réglementation incendie,</a:t>
            </a:r>
          </a:p>
          <a:p>
            <a:pPr algn="just" fontAlgn="auto">
              <a:spcAft>
                <a:spcPts val="0"/>
              </a:spcAft>
              <a:defRPr/>
            </a:pPr>
            <a:r>
              <a:rPr lang="fr-FR" sz="2400" dirty="0">
                <a:solidFill>
                  <a:srgbClr val="0064AB"/>
                </a:solidFill>
              </a:rPr>
              <a:t>Superficie adaptée au volume de déchets produits et au rythme de collecte,</a:t>
            </a:r>
          </a:p>
          <a:p>
            <a:pPr algn="just" fontAlgn="auto">
              <a:spcAft>
                <a:spcPts val="0"/>
              </a:spcAft>
              <a:defRPr/>
            </a:pPr>
            <a:r>
              <a:rPr lang="fr-FR" sz="2400" dirty="0">
                <a:solidFill>
                  <a:srgbClr val="0064AB"/>
                </a:solidFill>
              </a:rPr>
              <a:t>Local non chauffé et éventuellement réfrigéré dans le cas de conditions climatiques particulières</a:t>
            </a:r>
          </a:p>
          <a:p>
            <a:pPr algn="just" fontAlgn="auto">
              <a:spcAft>
                <a:spcPts val="0"/>
              </a:spcAft>
              <a:defRPr/>
            </a:pPr>
            <a:r>
              <a:rPr lang="fr-FR" sz="2400" dirty="0">
                <a:solidFill>
                  <a:srgbClr val="0064AB"/>
                </a:solidFill>
              </a:rPr>
              <a:t>Ventilation  suffisante, naturelle ou mécanique,</a:t>
            </a:r>
          </a:p>
          <a:p>
            <a:pPr algn="just" fontAlgn="auto">
              <a:spcAft>
                <a:spcPts val="0"/>
              </a:spcAft>
              <a:defRPr/>
            </a:pPr>
            <a:r>
              <a:rPr lang="fr-FR" sz="2400" dirty="0">
                <a:solidFill>
                  <a:srgbClr val="0064AB"/>
                </a:solidFill>
              </a:rPr>
              <a:t>Porte  suffisamment large pour laisser passer les conteneurs, équipé d’un système de fermeture impérative,</a:t>
            </a:r>
          </a:p>
          <a:p>
            <a:pPr algn="just" fontAlgn="auto">
              <a:spcAft>
                <a:spcPts val="0"/>
              </a:spcAft>
              <a:defRPr/>
            </a:pPr>
            <a:r>
              <a:rPr lang="fr-FR" sz="2400" dirty="0">
                <a:solidFill>
                  <a:srgbClr val="0064AB"/>
                </a:solidFill>
              </a:rPr>
              <a:t>Éclairage  efficace,</a:t>
            </a:r>
          </a:p>
          <a:p>
            <a:pPr algn="just" fontAlgn="auto">
              <a:spcAft>
                <a:spcPts val="0"/>
              </a:spcAft>
              <a:defRPr/>
            </a:pPr>
            <a:r>
              <a:rPr lang="fr-FR" sz="2400" dirty="0">
                <a:solidFill>
                  <a:srgbClr val="0064AB"/>
                </a:solidFill>
              </a:rPr>
              <a:t>Sols et parois lavables résistants aux chocs et aux produits détergents et désinfectants,</a:t>
            </a:r>
          </a:p>
          <a:p>
            <a:pPr fontAlgn="auto">
              <a:spcAft>
                <a:spcPts val="0"/>
              </a:spcAft>
              <a:defRPr/>
            </a:pPr>
            <a:r>
              <a:rPr lang="fr-FR" sz="2400" dirty="0">
                <a:solidFill>
                  <a:srgbClr val="0064AB"/>
                </a:solidFill>
              </a:rPr>
              <a:t>Poste de lavage des mains à proximité ou solution hydro alcoolique</a:t>
            </a:r>
          </a:p>
          <a:p>
            <a:pPr fontAlgn="auto">
              <a:spcAft>
                <a:spcPts val="0"/>
              </a:spcAft>
              <a:defRPr/>
            </a:pPr>
            <a:r>
              <a:rPr lang="fr-FR" sz="2400" dirty="0">
                <a:solidFill>
                  <a:srgbClr val="0064AB"/>
                </a:solidFill>
              </a:rPr>
              <a:t>Conteneurs mobiles, distincts et clairement identifiés</a:t>
            </a:r>
          </a:p>
          <a:p>
            <a:pPr fontAlgn="auto">
              <a:spcAft>
                <a:spcPts val="0"/>
              </a:spcAft>
              <a:defRPr/>
            </a:pPr>
            <a:r>
              <a:rPr lang="fr-FR" sz="2400" dirty="0">
                <a:solidFill>
                  <a:srgbClr val="0064AB"/>
                </a:solidFill>
              </a:rPr>
              <a:t>Affichage des consignes et du protocole interne d’entretien</a:t>
            </a:r>
          </a:p>
          <a:p>
            <a:pPr algn="just" fontAlgn="auto">
              <a:spcAft>
                <a:spcPts val="0"/>
              </a:spcAft>
              <a:defRPr/>
            </a:pPr>
            <a:endParaRPr lang="fr-FR" sz="2400" dirty="0">
              <a:solidFill>
                <a:srgbClr val="0064AB"/>
              </a:solidFill>
            </a:endParaRPr>
          </a:p>
          <a:p>
            <a:pPr algn="just" fontAlgn="auto">
              <a:spcAft>
                <a:spcPts val="0"/>
              </a:spcAft>
              <a:defRPr/>
            </a:pPr>
            <a:endParaRPr lang="fr-FR" sz="2400" dirty="0">
              <a:solidFill>
                <a:srgbClr val="0064AB"/>
              </a:solidFill>
            </a:endParaRPr>
          </a:p>
        </p:txBody>
      </p:sp>
      <p:pic>
        <p:nvPicPr>
          <p:cNvPr id="39938"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2476500" y="6000750"/>
            <a:ext cx="8662988" cy="857250"/>
          </a:xfrm>
          <a:prstGeom prst="rect">
            <a:avLst/>
          </a:prstGeom>
          <a:noFill/>
          <a:ln w="9525">
            <a:noFill/>
            <a:miter lim="800000"/>
            <a:headEnd/>
            <a:tailEnd/>
          </a:ln>
        </p:spPr>
      </p:pic>
      <p:sp>
        <p:nvSpPr>
          <p:cNvPr id="5" name="ZoneTexte 4"/>
          <p:cNvSpPr txBox="1"/>
          <p:nvPr/>
        </p:nvSpPr>
        <p:spPr>
          <a:xfrm>
            <a:off x="0" y="372144"/>
            <a:ext cx="3324243" cy="338554"/>
          </a:xfrm>
          <a:prstGeom prst="rect">
            <a:avLst/>
          </a:prstGeom>
          <a:noFill/>
          <a:ln w="28575">
            <a:noFill/>
          </a:ln>
        </p:spPr>
        <p:txBody>
          <a:bodyPr wrap="none" rtlCol="0">
            <a:spAutoFit/>
          </a:bodyPr>
          <a:lstStyle/>
          <a:p>
            <a:r>
              <a:rPr lang="fr-FR" sz="1600" b="1" i="1" dirty="0">
                <a:solidFill>
                  <a:schemeClr val="accent1"/>
                </a:solidFill>
              </a:rPr>
              <a:t>Locaux d’entreposage intermédiaires</a:t>
            </a:r>
          </a:p>
        </p:txBody>
      </p:sp>
      <p:sp>
        <p:nvSpPr>
          <p:cNvPr id="6"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3181668495"/>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contenu 10"/>
          <p:cNvSpPr>
            <a:spLocks noGrp="1"/>
          </p:cNvSpPr>
          <p:nvPr>
            <p:ph idx="1"/>
          </p:nvPr>
        </p:nvSpPr>
        <p:spPr>
          <a:xfrm>
            <a:off x="838200" y="2277609"/>
            <a:ext cx="10515600" cy="2441575"/>
          </a:xfrm>
        </p:spPr>
        <p:txBody>
          <a:bodyPr/>
          <a:lstStyle/>
          <a:p>
            <a:pPr>
              <a:buFont typeface="Arial" panose="020B0604020202020204" pitchFamily="34" charset="0"/>
              <a:buNone/>
            </a:pPr>
            <a:r>
              <a:rPr lang="fr-FR" altLang="fr-FR" b="1" dirty="0">
                <a:solidFill>
                  <a:srgbClr val="F7A800"/>
                </a:solidFill>
              </a:rPr>
              <a:t>Local où sont entreposés les conteneurs pleins avant enlèvement</a:t>
            </a:r>
          </a:p>
          <a:p>
            <a:pPr>
              <a:buFont typeface="Arial" panose="020B0604020202020204" pitchFamily="34" charset="0"/>
              <a:buNone/>
            </a:pPr>
            <a:endParaRPr lang="fr-FR" altLang="fr-FR" b="1" dirty="0">
              <a:solidFill>
                <a:srgbClr val="0064AB"/>
              </a:solidFill>
            </a:endParaRPr>
          </a:p>
          <a:p>
            <a:r>
              <a:rPr lang="fr-FR" altLang="fr-FR" dirty="0">
                <a:solidFill>
                  <a:srgbClr val="0064AB"/>
                </a:solidFill>
              </a:rPr>
              <a:t>En retrait des zones d’activités hospitalières </a:t>
            </a:r>
          </a:p>
          <a:p>
            <a:r>
              <a:rPr lang="fr-FR" altLang="fr-FR" dirty="0">
                <a:solidFill>
                  <a:srgbClr val="0064AB"/>
                </a:solidFill>
              </a:rPr>
              <a:t>Facilement accessible par les véhicules de transport</a:t>
            </a:r>
          </a:p>
        </p:txBody>
      </p:sp>
      <p:sp>
        <p:nvSpPr>
          <p:cNvPr id="73731" name="ZoneTexte 7"/>
          <p:cNvSpPr txBox="1">
            <a:spLocks noChangeArrowheads="1"/>
          </p:cNvSpPr>
          <p:nvPr/>
        </p:nvSpPr>
        <p:spPr bwMode="auto">
          <a:xfrm>
            <a:off x="10039350" y="44386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73732" name="ZoneTexte 8"/>
          <p:cNvSpPr txBox="1">
            <a:spLocks noChangeArrowheads="1"/>
          </p:cNvSpPr>
          <p:nvPr/>
        </p:nvSpPr>
        <p:spPr bwMode="auto">
          <a:xfrm>
            <a:off x="9886950" y="23431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73733" name="ZoneTexte 9"/>
          <p:cNvSpPr txBox="1">
            <a:spLocks noChangeArrowheads="1"/>
          </p:cNvSpPr>
          <p:nvPr/>
        </p:nvSpPr>
        <p:spPr bwMode="auto">
          <a:xfrm>
            <a:off x="5848350" y="47053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DAS RI </a:t>
            </a:r>
          </a:p>
        </p:txBody>
      </p:sp>
      <p:sp>
        <p:nvSpPr>
          <p:cNvPr id="73734" name="ZoneTexte 15"/>
          <p:cNvSpPr txBox="1">
            <a:spLocks noChangeArrowheads="1"/>
          </p:cNvSpPr>
          <p:nvPr/>
        </p:nvSpPr>
        <p:spPr bwMode="auto">
          <a:xfrm>
            <a:off x="6888163" y="3209925"/>
            <a:ext cx="466725" cy="60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fr-FR" altLang="fr-FR"/>
          </a:p>
        </p:txBody>
      </p:sp>
      <p:pic>
        <p:nvPicPr>
          <p:cNvPr id="38914"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125084" y="5574620"/>
            <a:ext cx="10086975" cy="904875"/>
          </a:xfrm>
          <a:prstGeom prst="rect">
            <a:avLst/>
          </a:prstGeom>
          <a:noFill/>
          <a:ln w="9525">
            <a:noFill/>
            <a:miter lim="800000"/>
            <a:headEnd/>
            <a:tailEnd/>
          </a:ln>
        </p:spPr>
      </p:pic>
      <p:sp>
        <p:nvSpPr>
          <p:cNvPr id="9" name="ZoneTexte 8"/>
          <p:cNvSpPr txBox="1"/>
          <p:nvPr/>
        </p:nvSpPr>
        <p:spPr>
          <a:xfrm>
            <a:off x="0" y="372144"/>
            <a:ext cx="2912592" cy="338554"/>
          </a:xfrm>
          <a:prstGeom prst="rect">
            <a:avLst/>
          </a:prstGeom>
          <a:noFill/>
          <a:ln w="28575">
            <a:noFill/>
          </a:ln>
        </p:spPr>
        <p:txBody>
          <a:bodyPr wrap="none" rtlCol="0">
            <a:spAutoFit/>
          </a:bodyPr>
          <a:lstStyle/>
          <a:p>
            <a:r>
              <a:rPr lang="fr-FR" sz="1600" b="1" i="1" dirty="0">
                <a:solidFill>
                  <a:schemeClr val="accent1"/>
                </a:solidFill>
              </a:rPr>
              <a:t>Locaux d’entreposage centralisé</a:t>
            </a:r>
          </a:p>
        </p:txBody>
      </p:sp>
      <p:sp>
        <p:nvSpPr>
          <p:cNvPr id="10"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362584025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454150"/>
            <a:ext cx="10515600" cy="3559175"/>
          </a:xfrm>
        </p:spPr>
        <p:txBody>
          <a:bodyPr rtlCol="0">
            <a:normAutofit lnSpcReduction="10000"/>
          </a:bodyPr>
          <a:lstStyle/>
          <a:p>
            <a:pPr fontAlgn="auto">
              <a:spcAft>
                <a:spcPts val="0"/>
              </a:spcAft>
              <a:buFont typeface="Arial" panose="020B0604020202020204" pitchFamily="34" charset="0"/>
              <a:buNone/>
              <a:defRPr/>
            </a:pPr>
            <a:r>
              <a:rPr lang="fr-FR" dirty="0">
                <a:solidFill>
                  <a:srgbClr val="F7A800"/>
                </a:solidFill>
              </a:rPr>
              <a:t>Idem que le local intermédiaire +</a:t>
            </a: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defRPr/>
            </a:pPr>
            <a:r>
              <a:rPr lang="fr-FR" dirty="0">
                <a:solidFill>
                  <a:srgbClr val="0064AB"/>
                </a:solidFill>
              </a:rPr>
              <a:t>Protection conte la pénétration des animaux, couvert contre les intempéries,   clôturé</a:t>
            </a:r>
          </a:p>
          <a:p>
            <a:pPr fontAlgn="auto">
              <a:spcAft>
                <a:spcPts val="0"/>
              </a:spcAft>
              <a:defRPr/>
            </a:pPr>
            <a:r>
              <a:rPr lang="fr-FR" dirty="0">
                <a:solidFill>
                  <a:srgbClr val="0064AB"/>
                </a:solidFill>
              </a:rPr>
              <a:t>Arrivée d’eau équipée d’un disconnecteur (empêchant le retour d’eau)</a:t>
            </a:r>
          </a:p>
          <a:p>
            <a:pPr fontAlgn="auto">
              <a:spcAft>
                <a:spcPts val="0"/>
              </a:spcAft>
              <a:defRPr/>
            </a:pPr>
            <a:r>
              <a:rPr lang="fr-FR" dirty="0">
                <a:solidFill>
                  <a:srgbClr val="0064AB"/>
                </a:solidFill>
              </a:rPr>
              <a:t>Aire de nettoyage des conteneurs à proximité</a:t>
            </a:r>
          </a:p>
          <a:p>
            <a:pPr fontAlgn="auto">
              <a:spcAft>
                <a:spcPts val="0"/>
              </a:spcAft>
              <a:defRPr/>
            </a:pPr>
            <a:r>
              <a:rPr lang="fr-FR" dirty="0">
                <a:solidFill>
                  <a:srgbClr val="0064AB"/>
                </a:solidFill>
              </a:rPr>
              <a:t>Evacuation des eaux usées avec siphon de sol</a:t>
            </a:r>
          </a:p>
        </p:txBody>
      </p:sp>
      <p:pic>
        <p:nvPicPr>
          <p:cNvPr id="37891" name="Picture 3"/>
          <p:cNvPicPr>
            <a:picLocks noChangeAspect="1" noChangeArrowheads="1"/>
          </p:cNvPicPr>
          <p:nvPr/>
        </p:nvPicPr>
        <p:blipFill>
          <a:blip r:embed="rId2" cstate="print">
            <a:duotone>
              <a:schemeClr val="accent5">
                <a:shade val="45000"/>
                <a:satMod val="135000"/>
              </a:schemeClr>
              <a:prstClr val="white"/>
            </a:duotone>
          </a:blip>
          <a:srcRect/>
          <a:stretch>
            <a:fillRect/>
          </a:stretch>
        </p:blipFill>
        <p:spPr bwMode="auto">
          <a:xfrm>
            <a:off x="1052513" y="5458505"/>
            <a:ext cx="10086975" cy="904875"/>
          </a:xfrm>
          <a:prstGeom prst="rect">
            <a:avLst/>
          </a:prstGeom>
          <a:noFill/>
          <a:ln w="9525">
            <a:noFill/>
            <a:miter lim="800000"/>
            <a:headEnd/>
            <a:tailEnd/>
          </a:ln>
        </p:spPr>
      </p:pic>
      <p:sp>
        <p:nvSpPr>
          <p:cNvPr id="5" name="ZoneTexte 4"/>
          <p:cNvSpPr txBox="1"/>
          <p:nvPr/>
        </p:nvSpPr>
        <p:spPr>
          <a:xfrm>
            <a:off x="0" y="372144"/>
            <a:ext cx="2912592" cy="338554"/>
          </a:xfrm>
          <a:prstGeom prst="rect">
            <a:avLst/>
          </a:prstGeom>
          <a:noFill/>
          <a:ln w="28575">
            <a:noFill/>
          </a:ln>
        </p:spPr>
        <p:txBody>
          <a:bodyPr wrap="none" rtlCol="0">
            <a:spAutoFit/>
          </a:bodyPr>
          <a:lstStyle/>
          <a:p>
            <a:r>
              <a:rPr lang="fr-FR" sz="1600" b="1" i="1" dirty="0">
                <a:solidFill>
                  <a:schemeClr val="accent1"/>
                </a:solidFill>
              </a:rPr>
              <a:t>Locaux d’entreposage centralisé</a:t>
            </a:r>
          </a:p>
        </p:txBody>
      </p:sp>
      <p:sp>
        <p:nvSpPr>
          <p:cNvPr id="6"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42142550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52450" y="1263650"/>
            <a:ext cx="10515600" cy="4351338"/>
          </a:xfrm>
        </p:spPr>
        <p:txBody>
          <a:bodyPr rtlCol="0">
            <a:normAutofit/>
          </a:bodyPr>
          <a:lstStyle/>
          <a:p>
            <a:pPr fontAlgn="auto">
              <a:spcAft>
                <a:spcPts val="0"/>
              </a:spcAft>
              <a:buFont typeface="Arial" panose="020B0604020202020204" pitchFamily="34" charset="0"/>
              <a:buNone/>
              <a:defRPr/>
            </a:pPr>
            <a:r>
              <a:rPr lang="fr-FR" sz="2400" dirty="0">
                <a:solidFill>
                  <a:srgbClr val="0064AB"/>
                </a:solidFill>
              </a:rPr>
              <a:t>Dans le cas de traitement en dehors de l’établissement…</a:t>
            </a:r>
          </a:p>
          <a:p>
            <a:pPr fontAlgn="auto">
              <a:spcAft>
                <a:spcPts val="0"/>
              </a:spcAft>
              <a:defRPr/>
            </a:pPr>
            <a:r>
              <a:rPr lang="fr-FR" sz="2400" dirty="0">
                <a:solidFill>
                  <a:srgbClr val="0064AB"/>
                </a:solidFill>
              </a:rPr>
              <a:t>Les emballages devront répondre aux exigences de </a:t>
            </a:r>
            <a:r>
              <a:rPr lang="fr-FR" sz="2400" b="1" dirty="0">
                <a:solidFill>
                  <a:srgbClr val="F7A800"/>
                </a:solidFill>
              </a:rPr>
              <a:t>l’arrêté du 29 mai 2009 modifié relatif aux transports de marchandises dangereuses par voies terrestres </a:t>
            </a:r>
            <a:r>
              <a:rPr lang="fr-FR" sz="2400" dirty="0">
                <a:solidFill>
                  <a:srgbClr val="0064AB"/>
                </a:solidFill>
              </a:rPr>
              <a:t>(dit « arrêté TMD »).</a:t>
            </a:r>
          </a:p>
          <a:p>
            <a:pPr fontAlgn="auto">
              <a:spcAft>
                <a:spcPts val="0"/>
              </a:spcAft>
              <a:defRPr/>
            </a:pPr>
            <a:r>
              <a:rPr lang="fr-FR" b="1" dirty="0">
                <a:solidFill>
                  <a:srgbClr val="F7A800"/>
                </a:solidFill>
              </a:rPr>
              <a:t>Les emballages devront alors être agréés (code ONU)</a:t>
            </a:r>
            <a:endParaRPr lang="fr-FR" dirty="0">
              <a:solidFill>
                <a:srgbClr val="0064AB"/>
              </a:solidFill>
            </a:endParaRPr>
          </a:p>
          <a:p>
            <a:pPr fontAlgn="auto">
              <a:spcAft>
                <a:spcPts val="0"/>
              </a:spcAft>
              <a:defRPr/>
            </a:pPr>
            <a:r>
              <a:rPr lang="fr-FR" dirty="0">
                <a:solidFill>
                  <a:srgbClr val="0064AB"/>
                </a:solidFill>
              </a:rPr>
              <a:t>Si un emballage n’est pas agréé TMD, il sera placé pour être transporté dans un emballage agréé ADR</a:t>
            </a:r>
          </a:p>
          <a:p>
            <a:pPr marL="0" indent="0" fontAlgn="auto">
              <a:spcAft>
                <a:spcPts val="0"/>
              </a:spcAft>
              <a:buFontTx/>
              <a:buChar char="-"/>
              <a:defRPr/>
            </a:pPr>
            <a:r>
              <a:rPr lang="fr-FR" dirty="0">
                <a:solidFill>
                  <a:srgbClr val="0064AB"/>
                </a:solidFill>
              </a:rPr>
              <a:t> Grand récipient pour vrac (GRV) </a:t>
            </a:r>
          </a:p>
          <a:p>
            <a:pPr marL="0" indent="0" fontAlgn="auto">
              <a:spcAft>
                <a:spcPts val="0"/>
              </a:spcAft>
              <a:buFont typeface="Arial" panose="020B0604020202020204" pitchFamily="34" charset="0"/>
              <a:buNone/>
              <a:defRPr/>
            </a:pPr>
            <a:r>
              <a:rPr lang="fr-FR" dirty="0">
                <a:solidFill>
                  <a:srgbClr val="0064AB"/>
                </a:solidFill>
              </a:rPr>
              <a:t>- Grand emballage (GE)</a:t>
            </a:r>
          </a:p>
          <a:p>
            <a:pPr marL="0" indent="0" fontAlgn="auto">
              <a:spcAft>
                <a:spcPts val="0"/>
              </a:spcAft>
              <a:buFont typeface="Arial" panose="020B0604020202020204" pitchFamily="34" charset="0"/>
              <a:buNone/>
              <a:defRPr/>
            </a:pPr>
            <a:endParaRPr lang="fr-FR" dirty="0">
              <a:solidFill>
                <a:srgbClr val="0064AB"/>
              </a:solidFill>
            </a:endParaRPr>
          </a:p>
        </p:txBody>
      </p:sp>
      <p:pic>
        <p:nvPicPr>
          <p:cNvPr id="76804" name="Image 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59425" y="5168900"/>
            <a:ext cx="2028825"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05" name="Image 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702675" y="3826378"/>
            <a:ext cx="2244725" cy="2341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ZoneTexte 6"/>
          <p:cNvSpPr txBox="1"/>
          <p:nvPr/>
        </p:nvSpPr>
        <p:spPr>
          <a:xfrm>
            <a:off x="0" y="372144"/>
            <a:ext cx="3787255" cy="338554"/>
          </a:xfrm>
          <a:prstGeom prst="rect">
            <a:avLst/>
          </a:prstGeom>
          <a:noFill/>
          <a:ln w="28575">
            <a:noFill/>
          </a:ln>
        </p:spPr>
        <p:txBody>
          <a:bodyPr wrap="none" rtlCol="0">
            <a:spAutoFit/>
          </a:bodyPr>
          <a:lstStyle/>
          <a:p>
            <a:r>
              <a:rPr lang="fr-FR" sz="1600" b="1" i="1" dirty="0">
                <a:solidFill>
                  <a:schemeClr val="accent1"/>
                </a:solidFill>
              </a:rPr>
              <a:t>Locaux d’entreposage centralisé – Les GRV</a:t>
            </a:r>
          </a:p>
        </p:txBody>
      </p:sp>
      <p:sp>
        <p:nvSpPr>
          <p:cNvPr id="8"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216737054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613443"/>
          </a:xfrm>
        </p:spPr>
        <p:txBody>
          <a:bodyPr rtlCol="0">
            <a:normAutofit fontScale="90000"/>
          </a:bodyPr>
          <a:lstStyle/>
          <a:p>
            <a:pPr fontAlgn="auto">
              <a:spcAft>
                <a:spcPts val="0"/>
              </a:spcAft>
              <a:defRPr/>
            </a:pPr>
            <a:r>
              <a:rPr lang="fr-FR" b="1" dirty="0">
                <a:solidFill>
                  <a:srgbClr val="0064AB"/>
                </a:solidFill>
                <a:latin typeface="+mn-lt"/>
              </a:rPr>
              <a:t>Enjeux Financier</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a:solidFill>
                  <a:srgbClr val="0064AB"/>
                </a:solidFill>
              </a:rPr>
              <a:t>Chaque type de déchet a sa filière de traitement….</a:t>
            </a:r>
          </a:p>
          <a:p>
            <a:pPr fontAlgn="auto">
              <a:spcAft>
                <a:spcPts val="0"/>
              </a:spcAft>
              <a:defRPr/>
            </a:pPr>
            <a:r>
              <a:rPr lang="fr-FR" dirty="0">
                <a:solidFill>
                  <a:srgbClr val="0064AB"/>
                </a:solidFill>
              </a:rPr>
              <a:t>Chaque filière de traitement a un prix …..</a:t>
            </a:r>
          </a:p>
          <a:p>
            <a:pPr marL="0" indent="0" fontAlgn="auto">
              <a:spcAft>
                <a:spcPts val="0"/>
              </a:spcAft>
              <a:buNone/>
              <a:defRPr/>
            </a:pPr>
            <a:endParaRPr lang="fr-FR" dirty="0">
              <a:solidFill>
                <a:srgbClr val="0064AB"/>
              </a:solidFill>
            </a:endParaRPr>
          </a:p>
          <a:p>
            <a:pPr marL="0" indent="0" fontAlgn="auto">
              <a:spcAft>
                <a:spcPts val="0"/>
              </a:spcAft>
              <a:buFont typeface="Arial" panose="020B0604020202020204" pitchFamily="34" charset="0"/>
              <a:buNone/>
              <a:defRPr/>
            </a:pPr>
            <a:r>
              <a:rPr lang="fr-FR" altLang="fr-FR" b="1" dirty="0">
                <a:solidFill>
                  <a:srgbClr val="0064AB"/>
                </a:solidFill>
                <a:latin typeface="Gill Sans MT" panose="020B0502020104020203" pitchFamily="34" charset="0"/>
              </a:rPr>
              <a:t>Coût du traitement en PACA</a:t>
            </a:r>
          </a:p>
          <a:p>
            <a:pPr marL="0" indent="0" fontAlgn="auto">
              <a:spcAft>
                <a:spcPts val="0"/>
              </a:spcAft>
              <a:buFont typeface="Arial" panose="020B0604020202020204" pitchFamily="34" charset="0"/>
              <a:buNone/>
              <a:defRPr/>
            </a:pPr>
            <a:endParaRPr lang="fr-FR" altLang="fr-FR" b="1" dirty="0">
              <a:solidFill>
                <a:srgbClr val="0064AB"/>
              </a:solidFill>
              <a:latin typeface="Gill Sans MT" panose="020B0502020104020203" pitchFamily="34" charset="0"/>
            </a:endParaRPr>
          </a:p>
          <a:p>
            <a:pPr marL="0" indent="0" fontAlgn="auto">
              <a:spcAft>
                <a:spcPts val="0"/>
              </a:spcAft>
              <a:buNone/>
              <a:defRPr/>
            </a:pPr>
            <a:r>
              <a:rPr lang="fr-FR" altLang="fr-FR" b="1" dirty="0">
                <a:solidFill>
                  <a:srgbClr val="0064AB"/>
                </a:solidFill>
                <a:latin typeface="Gill Sans MT" panose="020B0502020104020203" pitchFamily="34" charset="0"/>
              </a:rPr>
              <a:t>- DASRI </a:t>
            </a:r>
            <a:r>
              <a:rPr lang="fr-FR" altLang="fr-FR" b="1" dirty="0" smtClean="0">
                <a:solidFill>
                  <a:srgbClr val="FF0000"/>
                </a:solidFill>
                <a:latin typeface="Gill Sans MT" panose="020B0502020104020203" pitchFamily="34" charset="0"/>
              </a:rPr>
              <a:t>585 </a:t>
            </a:r>
            <a:r>
              <a:rPr lang="fr-FR" altLang="fr-FR" b="1" dirty="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 / t</a:t>
            </a:r>
          </a:p>
          <a:p>
            <a:pPr marL="0" indent="0" fontAlgn="auto">
              <a:spcAft>
                <a:spcPts val="0"/>
              </a:spcAft>
              <a:buFont typeface="Arial" panose="020B0604020202020204" pitchFamily="34" charset="0"/>
              <a:buNone/>
              <a:defRPr/>
            </a:pPr>
            <a:r>
              <a:rPr lang="fr-FR" altLang="fr-FR"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 DAOM </a:t>
            </a:r>
            <a:r>
              <a:rPr lang="fr-FR" altLang="fr-FR" b="1" dirty="0" smtClean="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280 </a:t>
            </a:r>
            <a:r>
              <a:rPr lang="fr-FR" altLang="fr-FR" b="1" dirty="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 / t</a:t>
            </a:r>
          </a:p>
          <a:p>
            <a:pPr fontAlgn="auto">
              <a:spcAft>
                <a:spcPts val="0"/>
              </a:spcAft>
              <a:defRPr/>
            </a:pPr>
            <a:endParaRPr lang="fr-FR" altLang="fr-FR"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endParaRPr>
          </a:p>
          <a:p>
            <a:pPr fontAlgn="auto">
              <a:spcAft>
                <a:spcPts val="0"/>
              </a:spcAft>
              <a:buFont typeface="Arial" panose="020B0604020202020204" pitchFamily="34" charset="0"/>
              <a:buNone/>
              <a:defRPr/>
            </a:pPr>
            <a:r>
              <a:rPr lang="fr-FR" altLang="fr-FR" sz="4000"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DASRI = plus </a:t>
            </a:r>
            <a:r>
              <a:rPr lang="fr-FR" altLang="fr-FR" sz="4000" b="1" dirty="0" smtClean="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2 </a:t>
            </a:r>
            <a:r>
              <a:rPr lang="fr-FR" altLang="fr-FR" sz="4000"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X DAOM</a:t>
            </a:r>
          </a:p>
          <a:p>
            <a:pPr fontAlgn="auto">
              <a:spcAft>
                <a:spcPts val="0"/>
              </a:spcAft>
              <a:defRPr/>
            </a:pPr>
            <a:endParaRPr lang="fr-FR" dirty="0">
              <a:solidFill>
                <a:srgbClr val="0064AB"/>
              </a:solidFill>
            </a:endParaRPr>
          </a:p>
        </p:txBody>
      </p:sp>
      <p:pic>
        <p:nvPicPr>
          <p:cNvPr id="11268" name="Picture 1"/>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859260" y="1136766"/>
            <a:ext cx="2161666" cy="2162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9"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859260" y="3835676"/>
            <a:ext cx="2775628" cy="1814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842872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27" name="Titre 1"/>
          <p:cNvSpPr>
            <a:spLocks noGrp="1"/>
          </p:cNvSpPr>
          <p:nvPr>
            <p:ph type="title"/>
          </p:nvPr>
        </p:nvSpPr>
        <p:spPr>
          <a:xfrm>
            <a:off x="0" y="1852613"/>
            <a:ext cx="12182475" cy="1325562"/>
          </a:xfrm>
        </p:spPr>
        <p:txBody>
          <a:bodyPr/>
          <a:lstStyle/>
          <a:p>
            <a:pPr algn="ctr"/>
            <a:r>
              <a:rPr lang="fr-FR" altLang="fr-FR" b="1">
                <a:solidFill>
                  <a:srgbClr val="0064AB"/>
                </a:solidFill>
              </a:rPr>
              <a:t>12 – Transport</a:t>
            </a:r>
            <a:endParaRPr lang="fr-FR" altLang="fr-FR" sz="2800" b="1">
              <a:solidFill>
                <a:srgbClr val="0064AB"/>
              </a:solidFill>
            </a:endParaRPr>
          </a:p>
        </p:txBody>
      </p:sp>
    </p:spTree>
    <p:extLst>
      <p:ext uri="{BB962C8B-B14F-4D97-AF65-F5344CB8AC3E}">
        <p14:creationId xmlns:p14="http://schemas.microsoft.com/office/powerpoint/2010/main" xmlns="" val="17596112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re 1"/>
          <p:cNvSpPr>
            <a:spLocks noGrp="1"/>
          </p:cNvSpPr>
          <p:nvPr>
            <p:ph type="title"/>
          </p:nvPr>
        </p:nvSpPr>
        <p:spPr>
          <a:xfrm>
            <a:off x="0" y="0"/>
            <a:ext cx="8229600" cy="404812"/>
          </a:xfrm>
        </p:spPr>
        <p:txBody>
          <a:bodyPr/>
          <a:lstStyle/>
          <a:p>
            <a:r>
              <a:rPr lang="fr-FR" altLang="fr-FR" sz="2800" b="1" dirty="0">
                <a:solidFill>
                  <a:srgbClr val="0064AB"/>
                </a:solidFill>
                <a:latin typeface="+mn-lt"/>
              </a:rPr>
              <a:t>Transport</a:t>
            </a:r>
          </a:p>
        </p:txBody>
      </p:sp>
      <p:sp>
        <p:nvSpPr>
          <p:cNvPr id="78851" name="Espace réservé du contenu 2"/>
          <p:cNvSpPr>
            <a:spLocks noGrp="1"/>
          </p:cNvSpPr>
          <p:nvPr>
            <p:ph idx="1"/>
          </p:nvPr>
        </p:nvSpPr>
        <p:spPr>
          <a:xfrm>
            <a:off x="403225" y="976312"/>
            <a:ext cx="10426700" cy="5602287"/>
          </a:xfrm>
        </p:spPr>
        <p:txBody>
          <a:bodyPr/>
          <a:lstStyle/>
          <a:p>
            <a:pPr>
              <a:buFont typeface="Arial" panose="020B0604020202020204" pitchFamily="34" charset="0"/>
              <a:buNone/>
            </a:pPr>
            <a:r>
              <a:rPr lang="fr-FR" altLang="fr-FR" sz="2000" b="1" dirty="0">
                <a:solidFill>
                  <a:srgbClr val="F7A800"/>
                </a:solidFill>
              </a:rPr>
              <a:t>DASRI classe 6.2 des matières infectieuses  code  ONU 3291</a:t>
            </a:r>
          </a:p>
          <a:p>
            <a:pPr>
              <a:buFont typeface="Arial" panose="020B0604020202020204" pitchFamily="34" charset="0"/>
              <a:buNone/>
            </a:pPr>
            <a:r>
              <a:rPr lang="fr-FR" altLang="fr-FR" sz="2000" b="1" dirty="0">
                <a:solidFill>
                  <a:schemeClr val="accent1">
                    <a:lumMod val="75000"/>
                  </a:schemeClr>
                </a:solidFill>
              </a:rPr>
              <a:t>Obligations imposés par l’ADR en fonction du poids transportés</a:t>
            </a:r>
          </a:p>
          <a:p>
            <a:pPr>
              <a:buFont typeface="Arial" panose="020B0604020202020204" pitchFamily="34" charset="0"/>
              <a:buNone/>
            </a:pPr>
            <a:endParaRPr lang="fr-FR" altLang="fr-FR" sz="2000" b="1" dirty="0">
              <a:solidFill>
                <a:srgbClr val="F7A800"/>
              </a:solidFill>
            </a:endParaRPr>
          </a:p>
          <a:p>
            <a:pPr>
              <a:buFont typeface="Arial" panose="020B0604020202020204" pitchFamily="34" charset="0"/>
              <a:buNone/>
            </a:pPr>
            <a:r>
              <a:rPr lang="fr-FR" altLang="fr-FR" sz="2000" b="1" u="sng" dirty="0">
                <a:solidFill>
                  <a:srgbClr val="F7A800"/>
                </a:solidFill>
              </a:rPr>
              <a:t>Inférieur à 15Kg</a:t>
            </a:r>
          </a:p>
          <a:p>
            <a:r>
              <a:rPr lang="fr-FR" altLang="fr-FR" sz="2000" dirty="0">
                <a:solidFill>
                  <a:srgbClr val="0064AB"/>
                </a:solidFill>
              </a:rPr>
              <a:t>Si effectué par producteur  &amp; quantité transportée </a:t>
            </a:r>
            <a:r>
              <a:rPr lang="fr-FR" altLang="fr-FR" sz="2000" b="1" dirty="0">
                <a:solidFill>
                  <a:srgbClr val="F7A800"/>
                </a:solidFill>
              </a:rPr>
              <a:t>&lt; à 15 </a:t>
            </a:r>
            <a:r>
              <a:rPr lang="fr-FR" altLang="fr-FR" sz="2000" dirty="0">
                <a:solidFill>
                  <a:srgbClr val="0064AB"/>
                </a:solidFill>
              </a:rPr>
              <a:t>kg pas soumis au TMD</a:t>
            </a:r>
          </a:p>
          <a:p>
            <a:r>
              <a:rPr lang="fr-FR" altLang="fr-FR" sz="2000" dirty="0">
                <a:solidFill>
                  <a:srgbClr val="0064AB"/>
                </a:solidFill>
              </a:rPr>
              <a:t>2 roues ou 3 roues interdits</a:t>
            </a:r>
          </a:p>
          <a:p>
            <a:endParaRPr lang="fr-FR" altLang="fr-FR" sz="2000" dirty="0">
              <a:solidFill>
                <a:srgbClr val="0064AB"/>
              </a:solidFill>
            </a:endParaRPr>
          </a:p>
          <a:p>
            <a:pPr marL="0" indent="0">
              <a:buNone/>
            </a:pPr>
            <a:r>
              <a:rPr lang="fr-FR" altLang="fr-FR" sz="2000" b="1" u="sng" dirty="0">
                <a:solidFill>
                  <a:srgbClr val="F7A800"/>
                </a:solidFill>
              </a:rPr>
              <a:t>Au delà de 15 kg</a:t>
            </a:r>
            <a:r>
              <a:rPr lang="fr-FR" altLang="fr-FR" sz="2000" u="sng" dirty="0">
                <a:solidFill>
                  <a:srgbClr val="F7A800"/>
                </a:solidFill>
              </a:rPr>
              <a:t> </a:t>
            </a:r>
          </a:p>
          <a:p>
            <a:pPr lvl="1"/>
            <a:r>
              <a:rPr lang="fr-FR" altLang="fr-FR" sz="2000" dirty="0">
                <a:solidFill>
                  <a:srgbClr val="0064AB"/>
                </a:solidFill>
              </a:rPr>
              <a:t>Transport dans compartiment solidaire ou caissons amovibles réservés à cet effet, nettoyage et désinfection après chaque déchargement, interdiction de transporteur des voyageurs</a:t>
            </a:r>
          </a:p>
          <a:p>
            <a:pPr lvl="1"/>
            <a:r>
              <a:rPr lang="fr-FR" altLang="fr-FR" sz="2000" dirty="0">
                <a:solidFill>
                  <a:srgbClr val="0064AB"/>
                </a:solidFill>
              </a:rPr>
              <a:t>Documents de bords ( BSD, consignes de sécurité, copie du récépissé de déclaration de transport des déchets)</a:t>
            </a:r>
          </a:p>
          <a:p>
            <a:pPr lvl="1"/>
            <a:r>
              <a:rPr lang="fr-FR" altLang="fr-FR" sz="2000" dirty="0">
                <a:solidFill>
                  <a:srgbClr val="0064AB"/>
                </a:solidFill>
              </a:rPr>
              <a:t>Signalisation du véhicule (panneautage du véhicule)</a:t>
            </a:r>
          </a:p>
          <a:p>
            <a:pPr lvl="1"/>
            <a:r>
              <a:rPr lang="fr-FR" altLang="fr-FR" sz="2000" dirty="0">
                <a:solidFill>
                  <a:srgbClr val="0064AB"/>
                </a:solidFill>
              </a:rPr>
              <a:t>Véhicule équipé ( extincteur,  cale, EP pour les yeux, liquide de rinçage des yeux..)</a:t>
            </a:r>
          </a:p>
          <a:p>
            <a:pPr lvl="1"/>
            <a:r>
              <a:rPr lang="fr-FR" altLang="fr-FR" sz="2000" dirty="0">
                <a:solidFill>
                  <a:srgbClr val="0064AB"/>
                </a:solidFill>
              </a:rPr>
              <a:t>Conducteur formé (certificat de formation matières dangereuses classe 6.2 &gt; 333kg, PTAC &gt; à 3.5T  FIMO et FCOS</a:t>
            </a:r>
          </a:p>
        </p:txBody>
      </p:sp>
      <p:grpSp>
        <p:nvGrpSpPr>
          <p:cNvPr id="3" name="Groupe 2"/>
          <p:cNvGrpSpPr/>
          <p:nvPr/>
        </p:nvGrpSpPr>
        <p:grpSpPr>
          <a:xfrm>
            <a:off x="10706100" y="4867275"/>
            <a:ext cx="1038225" cy="1038225"/>
            <a:chOff x="10201275" y="504825"/>
            <a:chExt cx="1038225" cy="1038225"/>
          </a:xfrm>
        </p:grpSpPr>
        <p:sp>
          <p:nvSpPr>
            <p:cNvPr id="2" name="Rectangle 1"/>
            <p:cNvSpPr/>
            <p:nvPr/>
          </p:nvSpPr>
          <p:spPr>
            <a:xfrm>
              <a:off x="10201275" y="504825"/>
              <a:ext cx="1038225" cy="1038225"/>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10239375" y="538162"/>
              <a:ext cx="969963" cy="969963"/>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7" name="ZoneTexte 6"/>
          <p:cNvSpPr txBox="1"/>
          <p:nvPr/>
        </p:nvSpPr>
        <p:spPr>
          <a:xfrm>
            <a:off x="0" y="235743"/>
            <a:ext cx="4835042" cy="338554"/>
          </a:xfrm>
          <a:prstGeom prst="rect">
            <a:avLst/>
          </a:prstGeom>
          <a:noFill/>
          <a:ln w="28575">
            <a:noFill/>
          </a:ln>
        </p:spPr>
        <p:txBody>
          <a:bodyPr wrap="none" rtlCol="0">
            <a:spAutoFit/>
          </a:bodyPr>
          <a:lstStyle/>
          <a:p>
            <a:r>
              <a:rPr lang="fr-FR" sz="1600" b="1" i="1" dirty="0">
                <a:solidFill>
                  <a:schemeClr val="accent1"/>
                </a:solidFill>
              </a:rPr>
              <a:t>Règlementation en fonction de la quantité transportée</a:t>
            </a:r>
          </a:p>
        </p:txBody>
      </p:sp>
    </p:spTree>
    <p:extLst>
      <p:ext uri="{BB962C8B-B14F-4D97-AF65-F5344CB8AC3E}">
        <p14:creationId xmlns:p14="http://schemas.microsoft.com/office/powerpoint/2010/main" xmlns="" val="3831296677"/>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ChangeArrowheads="1"/>
          </p:cNvSpPr>
          <p:nvPr/>
        </p:nvSpPr>
        <p:spPr bwMode="auto">
          <a:xfrm>
            <a:off x="990600" y="812610"/>
            <a:ext cx="11015663"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000" i="1" dirty="0">
                <a:solidFill>
                  <a:schemeClr val="accent1"/>
                </a:solidFill>
              </a:rPr>
              <a:t>Selon la Circulaire DHOS/E4 n° 2003/325 du 3 juillet 2003 relative à la désignation de conseillers à</a:t>
            </a:r>
          </a:p>
          <a:p>
            <a:pPr eaLnBrk="1" hangingPunct="1"/>
            <a:r>
              <a:rPr lang="fr-FR" altLang="fr-FR" sz="2000" i="1" dirty="0">
                <a:solidFill>
                  <a:schemeClr val="accent1"/>
                </a:solidFill>
              </a:rPr>
              <a:t>la sécurité pour le transport de marchandises dangereuses dans les établissements de santé. </a:t>
            </a:r>
          </a:p>
        </p:txBody>
      </p:sp>
      <p:sp>
        <p:nvSpPr>
          <p:cNvPr id="79875" name="ZoneTexte 1"/>
          <p:cNvSpPr txBox="1">
            <a:spLocks noChangeArrowheads="1"/>
          </p:cNvSpPr>
          <p:nvPr/>
        </p:nvSpPr>
        <p:spPr bwMode="auto">
          <a:xfrm>
            <a:off x="609600" y="2130423"/>
            <a:ext cx="11244263" cy="43088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fr-FR" altLang="fr-FR" sz="2000" b="1" u="sng" dirty="0">
                <a:solidFill>
                  <a:srgbClr val="F7A800"/>
                </a:solidFill>
              </a:rPr>
              <a:t>Si quantité de chargement &gt; à  333 kg </a:t>
            </a:r>
          </a:p>
          <a:p>
            <a:pPr lvl="1"/>
            <a:r>
              <a:rPr lang="fr-FR" altLang="fr-FR" sz="2000" dirty="0">
                <a:solidFill>
                  <a:srgbClr val="0064AB"/>
                </a:solidFill>
              </a:rPr>
              <a:t>Obligation de désigner un conseiller à la sécurité par l’Etablissement producteur de déchets</a:t>
            </a:r>
          </a:p>
          <a:p>
            <a:pPr eaLnBrk="1" hangingPunct="1"/>
            <a:endParaRPr lang="fr-FR" altLang="fr-FR" dirty="0">
              <a:solidFill>
                <a:srgbClr val="0064AB"/>
              </a:solidFill>
            </a:endParaRPr>
          </a:p>
          <a:p>
            <a:pPr eaLnBrk="1" hangingPunct="1"/>
            <a:endParaRPr lang="fr-FR" altLang="fr-FR" dirty="0">
              <a:solidFill>
                <a:srgbClr val="0064AB"/>
              </a:solidFill>
            </a:endParaRPr>
          </a:p>
          <a:p>
            <a:pPr algn="just" eaLnBrk="1" hangingPunct="1"/>
            <a:r>
              <a:rPr lang="fr-FR" altLang="fr-FR" dirty="0">
                <a:solidFill>
                  <a:srgbClr val="0064AB"/>
                </a:solidFill>
              </a:rPr>
              <a:t>L’ADR a rendu obligatoire la désignation d’un « conseiller à la sécurité pour le transport des matières dangereuses » dans les entreprises dont l’activité comporte l’emballage, le remplissage, le chargement ou le déchargement de matières dangereuses destinées au transport sur la voie publique.</a:t>
            </a:r>
          </a:p>
          <a:p>
            <a:pPr algn="just" eaLnBrk="1" hangingPunct="1"/>
            <a:endParaRPr lang="fr-FR" altLang="fr-FR" dirty="0">
              <a:solidFill>
                <a:srgbClr val="0064AB"/>
              </a:solidFill>
            </a:endParaRPr>
          </a:p>
          <a:p>
            <a:pPr algn="just" eaLnBrk="1" hangingPunct="1"/>
            <a:r>
              <a:rPr lang="fr-FR" altLang="fr-FR" dirty="0">
                <a:solidFill>
                  <a:srgbClr val="0064AB"/>
                </a:solidFill>
              </a:rPr>
              <a:t>Un conseiller à la sécurité doit être désigné pour les établissements de santé produisant des DASRI et assimilés relevant du n° ONU 3291, dont la quantité manipulée par opération de chargement est supérieure à 333 Kg. Cette obligation ne s’applique pas pour ces matières lorsque les DASRI n’empruntent pas la voie publique et sont prétraités par un appareil de désinfection dans l’enceinte de l’établissement de santé.</a:t>
            </a:r>
          </a:p>
          <a:p>
            <a:pPr algn="just" eaLnBrk="1" hangingPunct="1"/>
            <a:endParaRPr lang="fr-FR" altLang="fr-FR" dirty="0">
              <a:solidFill>
                <a:srgbClr val="0064AB"/>
              </a:solidFill>
            </a:endParaRPr>
          </a:p>
          <a:p>
            <a:pPr algn="just" eaLnBrk="1" hangingPunct="1"/>
            <a:r>
              <a:rPr lang="fr-FR" altLang="fr-FR" dirty="0">
                <a:solidFill>
                  <a:srgbClr val="0064AB"/>
                </a:solidFill>
              </a:rPr>
              <a:t>La désignation d’un conseiller à la sécurité est obligatoire lorsque des DASRI, affectés aux </a:t>
            </a:r>
            <a:r>
              <a:rPr lang="fr-FR" altLang="fr-FR" dirty="0" err="1">
                <a:solidFill>
                  <a:srgbClr val="0064AB"/>
                </a:solidFill>
              </a:rPr>
              <a:t>n°ONU</a:t>
            </a:r>
            <a:r>
              <a:rPr lang="fr-FR" altLang="fr-FR" dirty="0">
                <a:solidFill>
                  <a:srgbClr val="0064AB"/>
                </a:solidFill>
              </a:rPr>
              <a:t> 2814 ou 2900, sont manipulés et ce sans condition de poids maximal.</a:t>
            </a:r>
          </a:p>
        </p:txBody>
      </p:sp>
      <p:sp>
        <p:nvSpPr>
          <p:cNvPr id="8" name="Titre 1"/>
          <p:cNvSpPr>
            <a:spLocks noGrp="1"/>
          </p:cNvSpPr>
          <p:nvPr>
            <p:ph type="title"/>
          </p:nvPr>
        </p:nvSpPr>
        <p:spPr>
          <a:xfrm>
            <a:off x="0" y="0"/>
            <a:ext cx="8229600" cy="404812"/>
          </a:xfrm>
        </p:spPr>
        <p:txBody>
          <a:bodyPr/>
          <a:lstStyle/>
          <a:p>
            <a:r>
              <a:rPr lang="fr-FR" altLang="fr-FR" sz="2800" b="1" dirty="0">
                <a:solidFill>
                  <a:srgbClr val="0064AB"/>
                </a:solidFill>
                <a:latin typeface="+mn-lt"/>
              </a:rPr>
              <a:t>Transport</a:t>
            </a:r>
          </a:p>
        </p:txBody>
      </p:sp>
      <p:sp>
        <p:nvSpPr>
          <p:cNvPr id="9" name="ZoneTexte 8"/>
          <p:cNvSpPr txBox="1"/>
          <p:nvPr/>
        </p:nvSpPr>
        <p:spPr>
          <a:xfrm>
            <a:off x="0" y="270157"/>
            <a:ext cx="3493713" cy="338554"/>
          </a:xfrm>
          <a:prstGeom prst="rect">
            <a:avLst/>
          </a:prstGeom>
          <a:noFill/>
          <a:ln w="28575">
            <a:noFill/>
          </a:ln>
        </p:spPr>
        <p:txBody>
          <a:bodyPr wrap="none" rtlCol="0">
            <a:spAutoFit/>
          </a:bodyPr>
          <a:lstStyle/>
          <a:p>
            <a:r>
              <a:rPr lang="fr-FR" sz="1600" b="1" i="1" dirty="0">
                <a:solidFill>
                  <a:schemeClr val="accent1"/>
                </a:solidFill>
              </a:rPr>
              <a:t>Règlementation Conseiller à la sécurité</a:t>
            </a:r>
          </a:p>
        </p:txBody>
      </p:sp>
    </p:spTree>
    <p:extLst>
      <p:ext uri="{BB962C8B-B14F-4D97-AF65-F5344CB8AC3E}">
        <p14:creationId xmlns:p14="http://schemas.microsoft.com/office/powerpoint/2010/main" xmlns="" val="2169850402"/>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13 – Traitement</a:t>
            </a:r>
            <a:endParaRPr lang="fr-FR" sz="2800" b="1" dirty="0">
              <a:solidFill>
                <a:srgbClr val="0064AB"/>
              </a:solidFill>
              <a:latin typeface="+mn-lt"/>
            </a:endParaRPr>
          </a:p>
        </p:txBody>
      </p:sp>
    </p:spTree>
    <p:extLst>
      <p:ext uri="{BB962C8B-B14F-4D97-AF65-F5344CB8AC3E}">
        <p14:creationId xmlns:p14="http://schemas.microsoft.com/office/powerpoint/2010/main" xmlns="" val="27092067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Espace réservé du contenu 2"/>
          <p:cNvSpPr>
            <a:spLocks noGrp="1"/>
          </p:cNvSpPr>
          <p:nvPr>
            <p:ph idx="1"/>
          </p:nvPr>
        </p:nvSpPr>
        <p:spPr>
          <a:xfrm>
            <a:off x="779463" y="1506538"/>
            <a:ext cx="10515600" cy="4284662"/>
          </a:xfrm>
        </p:spPr>
        <p:txBody>
          <a:bodyPr/>
          <a:lstStyle/>
          <a:p>
            <a:endParaRPr lang="fr-FR" altLang="fr-FR" sz="1800" dirty="0">
              <a:solidFill>
                <a:srgbClr val="0064AB"/>
              </a:solidFill>
            </a:endParaRPr>
          </a:p>
          <a:p>
            <a:pPr>
              <a:buFont typeface="Arial" panose="020B0604020202020204" pitchFamily="34" charset="0"/>
              <a:buNone/>
            </a:pPr>
            <a:r>
              <a:rPr lang="fr-FR" altLang="fr-FR" dirty="0">
                <a:solidFill>
                  <a:srgbClr val="0064AB"/>
                </a:solidFill>
              </a:rPr>
              <a:t>	Les déchets d'activités de soins et assimilés doivent être </a:t>
            </a:r>
            <a:r>
              <a:rPr lang="fr-FR" altLang="fr-FR" b="1" dirty="0">
                <a:solidFill>
                  <a:srgbClr val="0064AB"/>
                </a:solidFill>
              </a:rPr>
              <a:t>soit incinérés, soit prétraités</a:t>
            </a:r>
            <a:r>
              <a:rPr lang="fr-FR" altLang="fr-FR" dirty="0">
                <a:solidFill>
                  <a:srgbClr val="0064AB"/>
                </a:solidFill>
              </a:rPr>
              <a:t> par des appareils de </a:t>
            </a:r>
            <a:r>
              <a:rPr lang="fr-FR" altLang="fr-FR" b="1" dirty="0">
                <a:solidFill>
                  <a:srgbClr val="0064AB"/>
                </a:solidFill>
              </a:rPr>
              <a:t>désinfection</a:t>
            </a:r>
            <a:r>
              <a:rPr lang="fr-FR" altLang="fr-FR" dirty="0">
                <a:solidFill>
                  <a:srgbClr val="0064AB"/>
                </a:solidFill>
              </a:rPr>
              <a:t> </a:t>
            </a:r>
            <a:r>
              <a:rPr lang="fr-FR" altLang="fr-FR" b="1" dirty="0">
                <a:solidFill>
                  <a:srgbClr val="0064AB"/>
                </a:solidFill>
              </a:rPr>
              <a:t>agréés</a:t>
            </a:r>
            <a:r>
              <a:rPr lang="fr-FR" altLang="fr-FR" dirty="0">
                <a:solidFill>
                  <a:srgbClr val="0064AB"/>
                </a:solidFill>
              </a:rPr>
              <a:t>…... </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a:t>
            </a:r>
            <a:r>
              <a:rPr lang="fr-FR" altLang="fr-FR" dirty="0">
                <a:solidFill>
                  <a:srgbClr val="F7A800"/>
                </a:solidFill>
              </a:rPr>
              <a:t>Les résidus issus du prétraitement ne peuvent cependant être compostés.</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endParaRPr lang="fr-FR" altLang="fr-FR" sz="1800" dirty="0">
              <a:solidFill>
                <a:srgbClr val="0064AB"/>
              </a:solidFill>
            </a:endParaRPr>
          </a:p>
          <a:p>
            <a:endParaRPr lang="fr-FR" altLang="fr-FR" dirty="0">
              <a:solidFill>
                <a:srgbClr val="0064AB"/>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7" name="ZoneTexte 6"/>
          <p:cNvSpPr txBox="1"/>
          <p:nvPr/>
        </p:nvSpPr>
        <p:spPr>
          <a:xfrm>
            <a:off x="85725" y="317782"/>
            <a:ext cx="955711" cy="338554"/>
          </a:xfrm>
          <a:prstGeom prst="rect">
            <a:avLst/>
          </a:prstGeom>
          <a:noFill/>
          <a:ln w="28575">
            <a:noFill/>
          </a:ln>
        </p:spPr>
        <p:txBody>
          <a:bodyPr wrap="none" rtlCol="0">
            <a:spAutoFit/>
          </a:bodyPr>
          <a:lstStyle/>
          <a:p>
            <a:r>
              <a:rPr lang="fr-FR" sz="1600" b="1" i="1" dirty="0">
                <a:solidFill>
                  <a:schemeClr val="accent1"/>
                </a:solidFill>
              </a:rPr>
              <a:t>Les types</a:t>
            </a:r>
          </a:p>
        </p:txBody>
      </p:sp>
    </p:spTree>
    <p:extLst>
      <p:ext uri="{BB962C8B-B14F-4D97-AF65-F5344CB8AC3E}">
        <p14:creationId xmlns:p14="http://schemas.microsoft.com/office/powerpoint/2010/main" xmlns="" val="11556798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49432" y="915987"/>
            <a:ext cx="10445750" cy="5618163"/>
          </a:xfrm>
        </p:spPr>
        <p:txBody>
          <a:bodyPr rtlCol="0">
            <a:normAutofit lnSpcReduction="10000"/>
          </a:bodyPr>
          <a:lstStyle/>
          <a:p>
            <a:pPr fontAlgn="auto">
              <a:spcAft>
                <a:spcPts val="0"/>
              </a:spcAft>
              <a:buFont typeface="Arial" panose="020B0604020202020204" pitchFamily="34" charset="0"/>
              <a:buNone/>
              <a:defRPr/>
            </a:pPr>
            <a:r>
              <a:rPr lang="fr-FR" sz="2000" b="1" dirty="0">
                <a:solidFill>
                  <a:srgbClr val="F7A800"/>
                </a:solidFill>
              </a:rPr>
              <a:t>Technologie alternative à l’incinération</a:t>
            </a:r>
          </a:p>
          <a:p>
            <a:pPr fontAlgn="auto">
              <a:spcAft>
                <a:spcPts val="0"/>
              </a:spcAft>
              <a:buFont typeface="Arial" panose="020B0604020202020204" pitchFamily="34" charset="0"/>
              <a:buNone/>
              <a:defRPr/>
            </a:pPr>
            <a:r>
              <a:rPr lang="fr-FR" sz="2000" b="1" dirty="0">
                <a:solidFill>
                  <a:srgbClr val="F7A800"/>
                </a:solidFill>
              </a:rPr>
              <a:t>Equipements NF X  30-503  validés par circulaire conjointe ministère santé et environnement</a:t>
            </a:r>
          </a:p>
          <a:p>
            <a:pPr marL="0" indent="0" fontAlgn="auto">
              <a:spcAft>
                <a:spcPts val="0"/>
              </a:spcAft>
              <a:buFont typeface="Arial" panose="020B0604020202020204" pitchFamily="34" charset="0"/>
              <a:buNone/>
              <a:defRPr/>
            </a:pPr>
            <a:r>
              <a:rPr lang="fr-FR" sz="2000" dirty="0">
                <a:solidFill>
                  <a:srgbClr val="0064AB"/>
                </a:solidFill>
              </a:rPr>
              <a:t>Appareil de désinfection:</a:t>
            </a:r>
          </a:p>
          <a:p>
            <a:pPr lvl="1" fontAlgn="auto">
              <a:spcAft>
                <a:spcPts val="0"/>
              </a:spcAft>
              <a:defRPr/>
            </a:pPr>
            <a:r>
              <a:rPr lang="fr-FR" sz="2000" dirty="0">
                <a:solidFill>
                  <a:srgbClr val="0064AB"/>
                </a:solidFill>
              </a:rPr>
              <a:t>Possibilité de traitement en interne ou prestataire extérieur</a:t>
            </a:r>
          </a:p>
          <a:p>
            <a:pPr lvl="1" fontAlgn="auto">
              <a:spcAft>
                <a:spcPts val="0"/>
              </a:spcAft>
              <a:defRPr/>
            </a:pPr>
            <a:r>
              <a:rPr lang="fr-FR" sz="2000" dirty="0">
                <a:solidFill>
                  <a:srgbClr val="0064AB"/>
                </a:solidFill>
              </a:rPr>
              <a:t>chimique ou thermique associée à un broyage ou une transformation </a:t>
            </a:r>
          </a:p>
          <a:p>
            <a:pPr lvl="1" fontAlgn="auto">
              <a:spcAft>
                <a:spcPts val="0"/>
              </a:spcAft>
              <a:buFont typeface="Arial" panose="020B0604020202020204" pitchFamily="34" charset="0"/>
              <a:buNone/>
              <a:defRPr/>
            </a:pPr>
            <a:r>
              <a:rPr lang="fr-FR" sz="2000" dirty="0">
                <a:solidFill>
                  <a:srgbClr val="0064AB"/>
                </a:solidFill>
              </a:rPr>
              <a:t>	Réduction du risque microbiologique et mécanique</a:t>
            </a:r>
          </a:p>
          <a:p>
            <a:pPr fontAlgn="auto">
              <a:spcAft>
                <a:spcPts val="0"/>
              </a:spcAft>
              <a:buFont typeface="Arial" panose="020B0604020202020204" pitchFamily="34" charset="0"/>
              <a:buNone/>
              <a:defRPr/>
            </a:pPr>
            <a:r>
              <a:rPr lang="fr-FR" sz="2000" dirty="0">
                <a:solidFill>
                  <a:srgbClr val="0064AB"/>
                </a:solidFill>
              </a:rPr>
              <a:t>	</a:t>
            </a: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algn="ctr" fontAlgn="auto">
              <a:spcAft>
                <a:spcPts val="0"/>
              </a:spcAft>
              <a:buFont typeface="Arial" panose="020B0604020202020204" pitchFamily="34" charset="0"/>
              <a:buNone/>
              <a:defRPr/>
            </a:pPr>
            <a:r>
              <a:rPr lang="fr-FR" sz="2000" dirty="0">
                <a:solidFill>
                  <a:srgbClr val="0064AB"/>
                </a:solidFill>
              </a:rPr>
              <a:t>	</a:t>
            </a:r>
          </a:p>
          <a:p>
            <a:pPr algn="ctr" fontAlgn="auto">
              <a:spcAft>
                <a:spcPts val="0"/>
              </a:spcAft>
              <a:buFont typeface="Arial" panose="020B0604020202020204" pitchFamily="34" charset="0"/>
              <a:buNone/>
              <a:defRPr/>
            </a:pPr>
            <a:r>
              <a:rPr lang="fr-FR" sz="2000" dirty="0">
                <a:solidFill>
                  <a:srgbClr val="0064AB"/>
                </a:solidFill>
              </a:rPr>
              <a:t>Les déchets issus du pré traitement sont considérés comme des déchets  ménagers et sont ensuite stockés en CET ou incinérés dans les UIOM.</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5" name="ZoneTexte 4"/>
          <p:cNvSpPr txBox="1"/>
          <p:nvPr/>
        </p:nvSpPr>
        <p:spPr>
          <a:xfrm>
            <a:off x="0" y="364500"/>
            <a:ext cx="1241815" cy="338554"/>
          </a:xfrm>
          <a:prstGeom prst="rect">
            <a:avLst/>
          </a:prstGeom>
          <a:noFill/>
          <a:ln w="28575">
            <a:noFill/>
          </a:ln>
        </p:spPr>
        <p:txBody>
          <a:bodyPr wrap="none" rtlCol="0">
            <a:spAutoFit/>
          </a:bodyPr>
          <a:lstStyle/>
          <a:p>
            <a:r>
              <a:rPr lang="fr-FR" sz="1600" b="1" i="1" dirty="0">
                <a:solidFill>
                  <a:schemeClr val="accent1"/>
                </a:solidFill>
              </a:rPr>
              <a:t>Désinfection</a:t>
            </a:r>
          </a:p>
        </p:txBody>
      </p:sp>
      <p:pic>
        <p:nvPicPr>
          <p:cNvPr id="7" name="Picture 2" descr="F:\banaliseu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63949" y="3136259"/>
            <a:ext cx="2708665" cy="210710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descr="F:\banaliseur +.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9399" t="2730" r="18482" b="3048"/>
          <a:stretch/>
        </p:blipFill>
        <p:spPr bwMode="auto">
          <a:xfrm>
            <a:off x="8356332" y="1610622"/>
            <a:ext cx="3349893" cy="380513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6504834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20907" y="1239838"/>
            <a:ext cx="10445750" cy="2846388"/>
          </a:xfrm>
        </p:spPr>
        <p:txBody>
          <a:bodyPr rtlCol="0">
            <a:normAutofit/>
          </a:bodyPr>
          <a:lstStyle/>
          <a:p>
            <a:pPr fontAlgn="auto">
              <a:spcAft>
                <a:spcPts val="0"/>
              </a:spcAft>
              <a:buFont typeface="Arial" panose="020B0604020202020204" pitchFamily="34" charset="0"/>
              <a:buNone/>
              <a:defRPr/>
            </a:pPr>
            <a:endParaRPr lang="fr-FR" sz="2400" dirty="0"/>
          </a:p>
          <a:p>
            <a:pPr fontAlgn="auto">
              <a:spcAft>
                <a:spcPts val="0"/>
              </a:spcAft>
              <a:buFont typeface="Arial" panose="020B0604020202020204" pitchFamily="34" charset="0"/>
              <a:buNone/>
              <a:defRPr/>
            </a:pPr>
            <a:r>
              <a:rPr lang="fr-FR" sz="2400" b="1" u="sng" dirty="0">
                <a:solidFill>
                  <a:srgbClr val="F7A800"/>
                </a:solidFill>
              </a:rPr>
              <a:t>Interdiction de traiter :</a:t>
            </a:r>
          </a:p>
          <a:p>
            <a:pPr fontAlgn="auto">
              <a:spcAft>
                <a:spcPts val="0"/>
              </a:spcAft>
              <a:buFontTx/>
              <a:buChar char="-"/>
              <a:defRPr/>
            </a:pPr>
            <a:r>
              <a:rPr lang="fr-FR" sz="2400" dirty="0">
                <a:solidFill>
                  <a:srgbClr val="0064AB"/>
                </a:solidFill>
              </a:rPr>
              <a:t>déchets cytotoxiques (y compris les résidus)</a:t>
            </a:r>
          </a:p>
          <a:p>
            <a:pPr fontAlgn="auto">
              <a:spcAft>
                <a:spcPts val="0"/>
              </a:spcAft>
              <a:buFontTx/>
              <a:buChar char="-"/>
              <a:defRPr/>
            </a:pPr>
            <a:r>
              <a:rPr lang="fr-FR" sz="2400" dirty="0">
                <a:solidFill>
                  <a:srgbClr val="0064AB"/>
                </a:solidFill>
              </a:rPr>
              <a:t>déchets susceptibles de nuire à l’appareil ex objets métalliques</a:t>
            </a:r>
          </a:p>
          <a:p>
            <a:pPr fontAlgn="auto">
              <a:spcAft>
                <a:spcPts val="0"/>
              </a:spcAft>
              <a:buFontTx/>
              <a:buChar char="-"/>
              <a:defRPr/>
            </a:pPr>
            <a:r>
              <a:rPr lang="fr-FR" sz="2400" dirty="0">
                <a:solidFill>
                  <a:srgbClr val="0064AB"/>
                </a:solidFill>
              </a:rPr>
              <a:t>les déchets susceptibles de contenir des agents transmissibles non conventionnels (ATNC)</a:t>
            </a:r>
          </a:p>
          <a:p>
            <a:pPr fontAlgn="auto">
              <a:spcAft>
                <a:spcPts val="0"/>
              </a:spcAft>
              <a:buFontTx/>
              <a:buChar char="-"/>
              <a:defRPr/>
            </a:pPr>
            <a:endParaRPr lang="fr-FR" sz="2200" dirty="0">
              <a:solidFill>
                <a:schemeClr val="accent3">
                  <a:lumMod val="50000"/>
                </a:schemeClr>
              </a:solidFill>
            </a:endParaRPr>
          </a:p>
          <a:p>
            <a:pPr fontAlgn="auto">
              <a:spcAft>
                <a:spcPts val="0"/>
              </a:spcAft>
              <a:buFontTx/>
              <a:buChar char="-"/>
              <a:defRPr/>
            </a:pPr>
            <a:endParaRPr lang="fr-FR" sz="2200" dirty="0">
              <a:solidFill>
                <a:schemeClr val="accent3">
                  <a:lumMod val="50000"/>
                </a:schemeClr>
              </a:solidFill>
            </a:endParaRPr>
          </a:p>
          <a:p>
            <a:pPr fontAlgn="auto">
              <a:spcAft>
                <a:spcPts val="0"/>
              </a:spcAft>
              <a:buFont typeface="Arial" panose="020B0604020202020204" pitchFamily="34" charset="0"/>
              <a:buNone/>
              <a:defRPr/>
            </a:pPr>
            <a:endParaRPr lang="fr-FR" sz="2200" dirty="0">
              <a:solidFill>
                <a:schemeClr val="accent3">
                  <a:lumMod val="50000"/>
                </a:schemeClr>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5" name="ZoneTexte 4"/>
          <p:cNvSpPr txBox="1"/>
          <p:nvPr/>
        </p:nvSpPr>
        <p:spPr>
          <a:xfrm>
            <a:off x="0" y="364500"/>
            <a:ext cx="1241815" cy="338554"/>
          </a:xfrm>
          <a:prstGeom prst="rect">
            <a:avLst/>
          </a:prstGeom>
          <a:noFill/>
          <a:ln w="28575">
            <a:noFill/>
          </a:ln>
        </p:spPr>
        <p:txBody>
          <a:bodyPr wrap="none" rtlCol="0">
            <a:spAutoFit/>
          </a:bodyPr>
          <a:lstStyle/>
          <a:p>
            <a:r>
              <a:rPr lang="fr-FR" sz="1600" b="1" i="1" dirty="0">
                <a:solidFill>
                  <a:schemeClr val="accent1"/>
                </a:solidFill>
              </a:rPr>
              <a:t>Désinfection</a:t>
            </a:r>
          </a:p>
        </p:txBody>
      </p:sp>
      <p:sp>
        <p:nvSpPr>
          <p:cNvPr id="2" name="Flèche droite 1"/>
          <p:cNvSpPr/>
          <p:nvPr/>
        </p:nvSpPr>
        <p:spPr>
          <a:xfrm>
            <a:off x="2286000" y="4346579"/>
            <a:ext cx="1228725"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114800" y="4382446"/>
            <a:ext cx="3339504" cy="461665"/>
          </a:xfrm>
          <a:prstGeom prst="rect">
            <a:avLst/>
          </a:prstGeom>
          <a:noFill/>
        </p:spPr>
        <p:txBody>
          <a:bodyPr wrap="none" rtlCol="0">
            <a:spAutoFit/>
          </a:bodyPr>
          <a:lstStyle/>
          <a:p>
            <a:r>
              <a:rPr lang="fr-FR" sz="2400" b="1" dirty="0">
                <a:solidFill>
                  <a:schemeClr val="accent1">
                    <a:lumMod val="75000"/>
                  </a:schemeClr>
                </a:solidFill>
              </a:rPr>
              <a:t>filières complémentaires</a:t>
            </a:r>
          </a:p>
        </p:txBody>
      </p:sp>
    </p:spTree>
    <p:extLst>
      <p:ext uri="{BB962C8B-B14F-4D97-AF65-F5344CB8AC3E}">
        <p14:creationId xmlns:p14="http://schemas.microsoft.com/office/powerpoint/2010/main" xmlns="" val="401494425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Espace réservé du contenu 2"/>
          <p:cNvSpPr>
            <a:spLocks noGrp="1"/>
          </p:cNvSpPr>
          <p:nvPr>
            <p:ph idx="1"/>
          </p:nvPr>
        </p:nvSpPr>
        <p:spPr>
          <a:xfrm>
            <a:off x="273050" y="1165225"/>
            <a:ext cx="11479213" cy="5167313"/>
          </a:xfrm>
        </p:spPr>
        <p:txBody>
          <a:bodyPr/>
          <a:lstStyle/>
          <a:p>
            <a:pPr>
              <a:buFont typeface="Arial" panose="020B0604020202020204" pitchFamily="34" charset="0"/>
              <a:buNone/>
            </a:pPr>
            <a:r>
              <a:rPr lang="fr-FR" altLang="fr-FR" sz="2400" dirty="0">
                <a:solidFill>
                  <a:srgbClr val="0064AB"/>
                </a:solidFill>
              </a:rPr>
              <a:t>UIOM </a:t>
            </a:r>
          </a:p>
          <a:p>
            <a:pPr lvl="1"/>
            <a:r>
              <a:rPr lang="fr-FR" altLang="fr-FR" dirty="0">
                <a:solidFill>
                  <a:srgbClr val="0064AB"/>
                </a:solidFill>
              </a:rPr>
              <a:t>Arrêté préfectoral d’autorisation (3 usines agréées au niveau régional)</a:t>
            </a:r>
          </a:p>
          <a:p>
            <a:pPr lvl="1"/>
            <a:r>
              <a:rPr lang="fr-FR" altLang="fr-FR" dirty="0">
                <a:solidFill>
                  <a:srgbClr val="0064AB"/>
                </a:solidFill>
              </a:rPr>
              <a:t>ICPE</a:t>
            </a:r>
          </a:p>
          <a:p>
            <a:pPr lvl="1"/>
            <a:r>
              <a:rPr lang="fr-FR" altLang="fr-FR" dirty="0">
                <a:solidFill>
                  <a:srgbClr val="0064AB"/>
                </a:solidFill>
              </a:rPr>
              <a:t>Chaine de traitement spécifique</a:t>
            </a:r>
          </a:p>
          <a:p>
            <a:r>
              <a:rPr lang="fr-FR" altLang="fr-FR" sz="2400" dirty="0">
                <a:solidFill>
                  <a:srgbClr val="0064AB"/>
                </a:solidFill>
              </a:rPr>
              <a:t>incinération à 850°C  et une post combustion à la même température</a:t>
            </a:r>
          </a:p>
          <a:p>
            <a:r>
              <a:rPr lang="fr-FR" altLang="fr-FR" sz="2400" dirty="0">
                <a:solidFill>
                  <a:srgbClr val="0064AB"/>
                </a:solidFill>
              </a:rPr>
              <a:t>le taux d’imbrulés ne doit pas dépasser 3%</a:t>
            </a:r>
          </a:p>
          <a:p>
            <a:r>
              <a:rPr lang="fr-FR" altLang="fr-FR" sz="2400" dirty="0">
                <a:solidFill>
                  <a:srgbClr val="0064AB"/>
                </a:solidFill>
              </a:rPr>
              <a:t>la quantité de DASRI traité inférieure ou égale à 10 % de la quantité traitée annuellement</a:t>
            </a:r>
          </a:p>
          <a:p>
            <a:r>
              <a:rPr lang="fr-FR" altLang="fr-FR" sz="2400" dirty="0">
                <a:solidFill>
                  <a:srgbClr val="0064AB"/>
                </a:solidFill>
              </a:rPr>
              <a:t>DASRI acceptés si les récipients sont conformes et identifiés</a:t>
            </a:r>
          </a:p>
          <a:p>
            <a:r>
              <a:rPr lang="fr-FR" altLang="fr-FR" sz="2400" dirty="0">
                <a:solidFill>
                  <a:srgbClr val="0064AB"/>
                </a:solidFill>
              </a:rPr>
              <a:t>manutention et le transport  dans conteneurs rigides  jusqu’au four (chaine automatisée)</a:t>
            </a:r>
          </a:p>
          <a:p>
            <a:r>
              <a:rPr lang="fr-FR" altLang="fr-FR" sz="2400" dirty="0">
                <a:solidFill>
                  <a:srgbClr val="0064AB"/>
                </a:solidFill>
              </a:rPr>
              <a:t>contenu des  conteneurs  admis directement dans la trémie du four (pas de passage dans la fosse d’entreposage)</a:t>
            </a:r>
          </a:p>
          <a:p>
            <a:r>
              <a:rPr lang="fr-FR" altLang="fr-FR" sz="2400" dirty="0">
                <a:solidFill>
                  <a:srgbClr val="0064AB"/>
                </a:solidFill>
              </a:rPr>
              <a:t> lavage et désinfection des GRV après déchargement par unité automatisée </a:t>
            </a: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6" name="ZoneTexte 5"/>
          <p:cNvSpPr txBox="1"/>
          <p:nvPr/>
        </p:nvSpPr>
        <p:spPr>
          <a:xfrm>
            <a:off x="66675" y="307350"/>
            <a:ext cx="1212191" cy="338554"/>
          </a:xfrm>
          <a:prstGeom prst="rect">
            <a:avLst/>
          </a:prstGeom>
          <a:noFill/>
          <a:ln w="28575">
            <a:noFill/>
          </a:ln>
        </p:spPr>
        <p:txBody>
          <a:bodyPr wrap="none" rtlCol="0">
            <a:spAutoFit/>
          </a:bodyPr>
          <a:lstStyle/>
          <a:p>
            <a:r>
              <a:rPr lang="fr-FR" sz="1600" b="1" i="1" dirty="0">
                <a:solidFill>
                  <a:schemeClr val="accent1"/>
                </a:solidFill>
              </a:rPr>
              <a:t>Incinération</a:t>
            </a:r>
          </a:p>
        </p:txBody>
      </p:sp>
    </p:spTree>
    <p:extLst>
      <p:ext uri="{BB962C8B-B14F-4D97-AF65-F5344CB8AC3E}">
        <p14:creationId xmlns:p14="http://schemas.microsoft.com/office/powerpoint/2010/main" xmlns="" val="2201247610"/>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576263" y="882650"/>
            <a:ext cx="9393237" cy="457200"/>
          </a:xfrm>
          <a:prstGeom prst="rect">
            <a:avLst/>
          </a:prstGeom>
          <a:solidFill>
            <a:srgbClr val="0064A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a:solidFill>
                  <a:schemeClr val="bg1"/>
                </a:solidFill>
                <a:latin typeface="Gill Sans MT" panose="020B0502020104020203" pitchFamily="34" charset="0"/>
              </a:rPr>
              <a:t>INCINERATION ou BANALISATION DASRI AP-HM</a:t>
            </a:r>
          </a:p>
        </p:txBody>
      </p:sp>
      <p:sp>
        <p:nvSpPr>
          <p:cNvPr id="87043" name="Oval 3"/>
          <p:cNvSpPr>
            <a:spLocks noChangeArrowheads="1"/>
          </p:cNvSpPr>
          <p:nvPr/>
        </p:nvSpPr>
        <p:spPr bwMode="auto">
          <a:xfrm>
            <a:off x="9572625" y="457200"/>
            <a:ext cx="1265238" cy="990600"/>
          </a:xfrm>
          <a:prstGeom prst="ellipse">
            <a:avLst/>
          </a:prstGeom>
          <a:solidFill>
            <a:schemeClr val="bg1"/>
          </a:solidFill>
          <a:ln w="57150">
            <a:solidFill>
              <a:srgbClr val="0064AB"/>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fr-FR" altLang="fr-FR" sz="2400" b="1">
              <a:solidFill>
                <a:srgbClr val="3399FF"/>
              </a:solidFill>
              <a:latin typeface="Times New Roman" panose="02020603050405020304" pitchFamily="18" charset="0"/>
            </a:endParaRPr>
          </a:p>
        </p:txBody>
      </p:sp>
      <p:sp>
        <p:nvSpPr>
          <p:cNvPr id="87044" name="Rectangle 4"/>
          <p:cNvSpPr>
            <a:spLocks noChangeArrowheads="1"/>
          </p:cNvSpPr>
          <p:nvPr/>
        </p:nvSpPr>
        <p:spPr bwMode="auto">
          <a:xfrm>
            <a:off x="722313" y="1828800"/>
            <a:ext cx="930275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Clr>
                <a:schemeClr val="bg2"/>
              </a:buClr>
              <a:buSzPct val="75000"/>
              <a:buFont typeface="Wingdings" panose="05000000000000000000" pitchFamily="2" charset="2"/>
              <a:buNone/>
            </a:pPr>
            <a:r>
              <a:rPr lang="fr-FR" altLang="fr-FR" sz="2800" dirty="0">
                <a:solidFill>
                  <a:srgbClr val="0064AB"/>
                </a:solidFill>
              </a:rPr>
              <a:t>850 °C à Vedène, Toulon</a:t>
            </a:r>
          </a:p>
        </p:txBody>
      </p:sp>
      <p:sp>
        <p:nvSpPr>
          <p:cNvPr id="164869" name="Rectangle 5"/>
          <p:cNvSpPr>
            <a:spLocks noChangeArrowheads="1"/>
          </p:cNvSpPr>
          <p:nvPr/>
        </p:nvSpPr>
        <p:spPr bwMode="auto">
          <a:xfrm>
            <a:off x="1174750" y="5462588"/>
            <a:ext cx="10845800" cy="990600"/>
          </a:xfrm>
          <a:prstGeom prst="rect">
            <a:avLst/>
          </a:prstGeom>
          <a:noFill/>
          <a:ln w="9525">
            <a:noFill/>
            <a:miter lim="800000"/>
            <a:headEnd/>
            <a:tailEnd/>
          </a:ln>
          <a:effectLst/>
        </p:spPr>
        <p:txBody>
          <a:bodyPr/>
          <a:lstStyle/>
          <a:p>
            <a:pPr eaLnBrk="1" fontAlgn="auto" hangingPunct="1">
              <a:spcBef>
                <a:spcPct val="50000"/>
              </a:spcBef>
              <a:spcAft>
                <a:spcPts val="0"/>
              </a:spcAft>
              <a:defRPr/>
            </a:pPr>
            <a:r>
              <a:rPr lang="fr-FR" sz="1400" b="1" dirty="0">
                <a:solidFill>
                  <a:srgbClr val="0064AB"/>
                </a:solidFill>
                <a:effectLst>
                  <a:outerShdw blurRad="38100" dist="38100" dir="2700000" algn="tl">
                    <a:srgbClr val="C0C0C0"/>
                  </a:outerShdw>
                </a:effectLst>
                <a:latin typeface="Gill Sans MT" pitchFamily="34" charset="0"/>
                <a:sym typeface="Monotype Sorts" pitchFamily="2" charset="2"/>
              </a:rPr>
              <a:t>En PACA, Flux tendu au niveau du traitement par incinération le n</a:t>
            </a:r>
            <a:r>
              <a:rPr lang="fr-FR" sz="1400" b="1" dirty="0">
                <a:solidFill>
                  <a:srgbClr val="0064AB"/>
                </a:solidFill>
                <a:effectLst>
                  <a:outerShdw blurRad="38100" dist="38100" dir="2700000" algn="tl">
                    <a:srgbClr val="C0C0C0"/>
                  </a:outerShdw>
                </a:effectLst>
                <a:latin typeface="Gill Sans MT" pitchFamily="34" charset="0"/>
              </a:rPr>
              <a:t>ombre de </a:t>
            </a:r>
            <a:r>
              <a:rPr lang="fr-FR" sz="1400" b="1" dirty="0" smtClean="0">
                <a:solidFill>
                  <a:srgbClr val="0064AB"/>
                </a:solidFill>
                <a:effectLst>
                  <a:outerShdw blurRad="38100" dist="38100" dir="2700000" algn="tl">
                    <a:srgbClr val="C0C0C0"/>
                  </a:outerShdw>
                </a:effectLst>
                <a:latin typeface="Gill Sans MT" pitchFamily="34" charset="0"/>
              </a:rPr>
              <a:t>22 conteneurs </a:t>
            </a:r>
            <a:r>
              <a:rPr lang="fr-FR" sz="1400" b="1" dirty="0">
                <a:solidFill>
                  <a:srgbClr val="0064AB"/>
                </a:solidFill>
                <a:effectLst>
                  <a:outerShdw blurRad="38100" dist="38100" dir="2700000" algn="tl">
                    <a:srgbClr val="C0C0C0"/>
                  </a:outerShdw>
                </a:effectLst>
                <a:latin typeface="Gill Sans MT" pitchFamily="34" charset="0"/>
              </a:rPr>
              <a:t>DASRI incinérés par </a:t>
            </a:r>
            <a:r>
              <a:rPr lang="fr-FR" sz="1400" b="1" dirty="0" smtClean="0">
                <a:solidFill>
                  <a:srgbClr val="0064AB"/>
                </a:solidFill>
                <a:effectLst>
                  <a:outerShdw blurRad="38100" dist="38100" dir="2700000" algn="tl">
                    <a:srgbClr val="C0C0C0"/>
                  </a:outerShdw>
                </a:effectLst>
                <a:latin typeface="Gill Sans MT" pitchFamily="34" charset="0"/>
              </a:rPr>
              <a:t>heure</a:t>
            </a:r>
            <a:r>
              <a:rPr lang="fr-FR" sz="1400" b="1" dirty="0" smtClean="0">
                <a:solidFill>
                  <a:srgbClr val="0064AB"/>
                </a:solidFill>
                <a:latin typeface="Gill Sans MT" pitchFamily="34" charset="0"/>
              </a:rPr>
              <a:t>. </a:t>
            </a:r>
            <a:endParaRPr lang="fr-FR" sz="1400" b="1" dirty="0">
              <a:solidFill>
                <a:srgbClr val="0064AB"/>
              </a:solidFill>
              <a:latin typeface="Gill Sans MT" pitchFamily="34" charset="0"/>
            </a:endParaRPr>
          </a:p>
          <a:p>
            <a:pPr marL="342900" indent="-342900" eaLnBrk="1" fontAlgn="auto" hangingPunct="1">
              <a:spcBef>
                <a:spcPct val="50000"/>
              </a:spcBef>
              <a:spcAft>
                <a:spcPts val="0"/>
              </a:spcAft>
              <a:buFont typeface="Monotype Sorts" pitchFamily="2" charset="2"/>
              <a:buNone/>
              <a:defRPr/>
            </a:pPr>
            <a:endParaRPr lang="fr-FR" sz="1400" b="1" dirty="0">
              <a:solidFill>
                <a:srgbClr val="0064AB"/>
              </a:solidFill>
              <a:latin typeface="Gill Sans MT" pitchFamily="34" charset="0"/>
            </a:endParaRPr>
          </a:p>
        </p:txBody>
      </p:sp>
      <p:pic>
        <p:nvPicPr>
          <p:cNvPr id="87046" name="Picture 6" descr="C:\Mes documents\DH\présentation filière\chaine dh.jpg"/>
          <p:cNvPicPr>
            <a:picLocks noChangeAspect="1" noChangeArrowheads="1"/>
          </p:cNvPicPr>
          <p:nvPr/>
        </p:nvPicPr>
        <p:blipFill>
          <a:blip r:embed="rId2" cstate="print">
            <a:clrChange>
              <a:clrFrom>
                <a:srgbClr val="F2F2F2"/>
              </a:clrFrom>
              <a:clrTo>
                <a:srgbClr val="F2F2F2">
                  <a:alpha val="0"/>
                </a:srgbClr>
              </a:clrTo>
            </a:clrChange>
            <a:extLst>
              <a:ext uri="{28A0092B-C50C-407E-A947-70E740481C1C}">
                <a14:useLocalDpi xmlns:a14="http://schemas.microsoft.com/office/drawing/2010/main" xmlns="" val="0"/>
              </a:ext>
            </a:extLst>
          </a:blip>
          <a:srcRect l="1811"/>
          <a:stretch>
            <a:fillRect/>
          </a:stretch>
        </p:blipFill>
        <p:spPr bwMode="auto">
          <a:xfrm>
            <a:off x="4627563" y="1465262"/>
            <a:ext cx="5216525"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7" name="Picture 7" descr="D:\internet\tridas2.b\kit\formation\uiom.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44088" y="609600"/>
            <a:ext cx="811212"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8" name="Picture 8" descr="D:\internet\tridas2.b\gif\icones\attent.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t="6586" r="14687" b="33414"/>
          <a:stretch>
            <a:fillRect/>
          </a:stretch>
        </p:blipFill>
        <p:spPr bwMode="auto">
          <a:xfrm>
            <a:off x="576263" y="5343525"/>
            <a:ext cx="481012"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8667750" y="4991100"/>
            <a:ext cx="1987550"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10"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11" name="ZoneTexte 10"/>
          <p:cNvSpPr txBox="1"/>
          <p:nvPr/>
        </p:nvSpPr>
        <p:spPr>
          <a:xfrm>
            <a:off x="66675" y="307350"/>
            <a:ext cx="1212191" cy="338554"/>
          </a:xfrm>
          <a:prstGeom prst="rect">
            <a:avLst/>
          </a:prstGeom>
          <a:noFill/>
          <a:ln w="28575">
            <a:noFill/>
          </a:ln>
        </p:spPr>
        <p:txBody>
          <a:bodyPr wrap="none" rtlCol="0">
            <a:spAutoFit/>
          </a:bodyPr>
          <a:lstStyle/>
          <a:p>
            <a:r>
              <a:rPr lang="fr-FR" sz="1600" b="1" i="1" dirty="0">
                <a:solidFill>
                  <a:schemeClr val="accent1"/>
                </a:solidFill>
              </a:rPr>
              <a:t>Incinération</a:t>
            </a:r>
          </a:p>
        </p:txBody>
      </p:sp>
    </p:spTree>
    <p:extLst>
      <p:ext uri="{BB962C8B-B14F-4D97-AF65-F5344CB8AC3E}">
        <p14:creationId xmlns:p14="http://schemas.microsoft.com/office/powerpoint/2010/main" xmlns="" val="195204745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cstate="print">
            <a:duotone>
              <a:schemeClr val="accent5">
                <a:shade val="45000"/>
                <a:satMod val="135000"/>
              </a:schemeClr>
              <a:prstClr val="white"/>
            </a:duotone>
          </a:blip>
          <a:srcRect/>
          <a:stretch>
            <a:fillRect/>
          </a:stretch>
        </p:blipFill>
        <p:spPr>
          <a:xfrm>
            <a:off x="4010651" y="707065"/>
            <a:ext cx="5461839" cy="6150935"/>
          </a:xfrm>
          <a:ln>
            <a:miter lim="800000"/>
            <a:headEnd/>
            <a:tailEnd/>
          </a:ln>
        </p:spPr>
      </p:pic>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En résumé</a:t>
            </a:r>
          </a:p>
        </p:txBody>
      </p:sp>
      <p:sp>
        <p:nvSpPr>
          <p:cNvPr id="5" name="ZoneTexte 4"/>
          <p:cNvSpPr txBox="1"/>
          <p:nvPr/>
        </p:nvSpPr>
        <p:spPr>
          <a:xfrm>
            <a:off x="66675" y="307350"/>
            <a:ext cx="1290353" cy="338554"/>
          </a:xfrm>
          <a:prstGeom prst="rect">
            <a:avLst/>
          </a:prstGeom>
          <a:noFill/>
          <a:ln w="28575">
            <a:noFill/>
          </a:ln>
        </p:spPr>
        <p:txBody>
          <a:bodyPr wrap="none" rtlCol="0">
            <a:spAutoFit/>
          </a:bodyPr>
          <a:lstStyle/>
          <a:p>
            <a:r>
              <a:rPr lang="fr-FR" sz="1600" b="1" i="1" dirty="0">
                <a:solidFill>
                  <a:schemeClr val="accent1"/>
                </a:solidFill>
              </a:rPr>
              <a:t>Circuit DASRI</a:t>
            </a:r>
          </a:p>
        </p:txBody>
      </p:sp>
    </p:spTree>
    <p:extLst>
      <p:ext uri="{BB962C8B-B14F-4D97-AF65-F5344CB8AC3E}">
        <p14:creationId xmlns:p14="http://schemas.microsoft.com/office/powerpoint/2010/main" xmlns="" val="2445778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18247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9525" y="2109788"/>
            <a:ext cx="12182475" cy="1325562"/>
          </a:xfrm>
        </p:spPr>
        <p:txBody>
          <a:bodyPr rtlCol="0">
            <a:normAutofit/>
          </a:bodyPr>
          <a:lstStyle/>
          <a:p>
            <a:pPr algn="ctr" fontAlgn="auto">
              <a:spcAft>
                <a:spcPts val="0"/>
              </a:spcAft>
              <a:defRPr/>
            </a:pPr>
            <a:r>
              <a:rPr lang="fr-FR" b="1" dirty="0">
                <a:solidFill>
                  <a:srgbClr val="0064AB"/>
                </a:solidFill>
                <a:latin typeface="+mn-lt"/>
              </a:rPr>
              <a:t>2 – Obligations Règlementaires</a:t>
            </a:r>
          </a:p>
        </p:txBody>
      </p:sp>
    </p:spTree>
    <p:extLst>
      <p:ext uri="{BB962C8B-B14F-4D97-AF65-F5344CB8AC3E}">
        <p14:creationId xmlns:p14="http://schemas.microsoft.com/office/powerpoint/2010/main" xmlns="" val="47714556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Espace réservé du contenu 2"/>
          <p:cNvSpPr>
            <a:spLocks noGrp="1"/>
          </p:cNvSpPr>
          <p:nvPr>
            <p:ph idx="1"/>
          </p:nvPr>
        </p:nvSpPr>
        <p:spPr>
          <a:xfrm>
            <a:off x="371475" y="1666875"/>
            <a:ext cx="11479213" cy="4519613"/>
          </a:xfrm>
        </p:spPr>
        <p:txBody>
          <a:bodyPr/>
          <a:lstStyle/>
          <a:p>
            <a:pPr marL="0" indent="0" algn="just">
              <a:buFont typeface="Arial" panose="020B0604020202020204" pitchFamily="34" charset="0"/>
              <a:buNone/>
            </a:pPr>
            <a:r>
              <a:rPr lang="fr-FR" altLang="fr-FR" sz="2400" dirty="0">
                <a:solidFill>
                  <a:srgbClr val="0064AB"/>
                </a:solidFill>
              </a:rPr>
              <a:t>La gestion des DASRI au sein d’un établissement doit faire l’objet d’une attention particulière et nécessite l’engagement de l’ensemble des professionnels.</a:t>
            </a:r>
          </a:p>
          <a:p>
            <a:pPr marL="0" indent="0" algn="just">
              <a:buFont typeface="Arial" panose="020B0604020202020204" pitchFamily="34" charset="0"/>
              <a:buNone/>
            </a:pPr>
            <a:endParaRPr lang="fr-FR" altLang="fr-FR" sz="2400" dirty="0">
              <a:solidFill>
                <a:srgbClr val="0064AB"/>
              </a:solidFill>
            </a:endParaRPr>
          </a:p>
          <a:p>
            <a:pPr marL="0" indent="0" algn="just">
              <a:buFont typeface="Arial" panose="020B0604020202020204" pitchFamily="34" charset="0"/>
              <a:buNone/>
            </a:pPr>
            <a:r>
              <a:rPr lang="fr-FR" altLang="fr-FR" sz="2400" dirty="0">
                <a:solidFill>
                  <a:srgbClr val="0064AB"/>
                </a:solidFill>
              </a:rPr>
              <a:t>Du producteur (service de soins) à l’installation de traitement. </a:t>
            </a:r>
          </a:p>
          <a:p>
            <a:pPr marL="0" indent="0" algn="just">
              <a:buFont typeface="Arial" panose="020B0604020202020204" pitchFamily="34" charset="0"/>
              <a:buNone/>
            </a:pPr>
            <a:endParaRPr lang="fr-FR" altLang="fr-FR" sz="2400" dirty="0">
              <a:solidFill>
                <a:srgbClr val="0064AB"/>
              </a:solidFill>
            </a:endParaRPr>
          </a:p>
          <a:p>
            <a:pPr marL="0" indent="0" algn="just">
              <a:buFont typeface="Arial" panose="020B0604020202020204" pitchFamily="34" charset="0"/>
              <a:buNone/>
            </a:pPr>
            <a:r>
              <a:rPr lang="fr-FR" altLang="fr-FR" sz="2400" dirty="0">
                <a:solidFill>
                  <a:srgbClr val="0064AB"/>
                </a:solidFill>
              </a:rPr>
              <a:t>L’ensemble des protocoles retenus au sein de l’établissement devront être connus de tous les intervenants de la filière d’élimination. Leur application devra être vérifiée régulièrement. Il est donc nécessaire d’assurer la formation et l’information du personnel.</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Pour Conclure</a:t>
            </a:r>
          </a:p>
        </p:txBody>
      </p:sp>
      <p:sp>
        <p:nvSpPr>
          <p:cNvPr id="5" name="ZoneTexte 4"/>
          <p:cNvSpPr txBox="1"/>
          <p:nvPr/>
        </p:nvSpPr>
        <p:spPr>
          <a:xfrm>
            <a:off x="66675" y="307350"/>
            <a:ext cx="1290353" cy="338554"/>
          </a:xfrm>
          <a:prstGeom prst="rect">
            <a:avLst/>
          </a:prstGeom>
          <a:noFill/>
          <a:ln w="28575">
            <a:noFill/>
          </a:ln>
        </p:spPr>
        <p:txBody>
          <a:bodyPr wrap="none" rtlCol="0">
            <a:spAutoFit/>
          </a:bodyPr>
          <a:lstStyle/>
          <a:p>
            <a:r>
              <a:rPr lang="fr-FR" sz="1600" b="1" i="1" dirty="0">
                <a:solidFill>
                  <a:schemeClr val="accent1"/>
                </a:solidFill>
              </a:rPr>
              <a:t>Circuit DASRI</a:t>
            </a:r>
          </a:p>
        </p:txBody>
      </p:sp>
    </p:spTree>
    <p:extLst>
      <p:ext uri="{BB962C8B-B14F-4D97-AF65-F5344CB8AC3E}">
        <p14:creationId xmlns:p14="http://schemas.microsoft.com/office/powerpoint/2010/main" xmlns="" val="6328395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14 – Collecte sélective</a:t>
            </a:r>
            <a:endParaRPr lang="fr-FR" sz="2800" b="1" dirty="0">
              <a:solidFill>
                <a:srgbClr val="0064AB"/>
              </a:solidFill>
              <a:latin typeface="+mn-lt"/>
            </a:endParaRPr>
          </a:p>
        </p:txBody>
      </p:sp>
    </p:spTree>
    <p:extLst>
      <p:ext uri="{BB962C8B-B14F-4D97-AF65-F5344CB8AC3E}">
        <p14:creationId xmlns:p14="http://schemas.microsoft.com/office/powerpoint/2010/main" xmlns="" val="222009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Espace réservé du contenu 2"/>
          <p:cNvSpPr>
            <a:spLocks noGrp="1"/>
          </p:cNvSpPr>
          <p:nvPr>
            <p:ph idx="1"/>
          </p:nvPr>
        </p:nvSpPr>
        <p:spPr>
          <a:xfrm>
            <a:off x="311150" y="1612900"/>
            <a:ext cx="11479213" cy="4521200"/>
          </a:xfrm>
        </p:spPr>
        <p:txBody>
          <a:bodyPr/>
          <a:lstStyle/>
          <a:p>
            <a:pPr marL="0" indent="0" algn="just">
              <a:buFont typeface="Arial" panose="020B0604020202020204" pitchFamily="34" charset="0"/>
              <a:buNone/>
            </a:pPr>
            <a:r>
              <a:rPr lang="fr-FR" altLang="fr-FR" sz="2000" dirty="0">
                <a:solidFill>
                  <a:srgbClr val="0064AB"/>
                </a:solidFill>
              </a:rPr>
              <a:t>La mise en place de filières de récupération et de valorisation des déchets assimilés aux déchets ménagers s’inscrit dans une politique globale de gestion des déchets. S’agissant des unités de soins, la mise en place de telles filières est délicate car les critères de tri s’en trouvent multipliés et complexifiés. Cette pratique peut être source de contradictions et d’erreurs.</a:t>
            </a:r>
          </a:p>
          <a:p>
            <a:pPr marL="0" indent="0" algn="just">
              <a:buFont typeface="Arial" panose="020B0604020202020204" pitchFamily="34" charset="0"/>
              <a:buNone/>
            </a:pPr>
            <a:endParaRPr lang="fr-FR" altLang="fr-FR" sz="2000" dirty="0">
              <a:solidFill>
                <a:srgbClr val="0064AB"/>
              </a:solidFill>
            </a:endParaRPr>
          </a:p>
          <a:p>
            <a:pPr marL="0" indent="0" algn="just">
              <a:buFont typeface="Arial" panose="020B0604020202020204" pitchFamily="34" charset="0"/>
              <a:buNone/>
            </a:pPr>
            <a:r>
              <a:rPr lang="fr-FR" altLang="fr-FR" sz="2000" dirty="0">
                <a:solidFill>
                  <a:srgbClr val="0064AB"/>
                </a:solidFill>
              </a:rPr>
              <a:t>En revanche pour des activités purement hôtelières, administratives ou logistiques, la mise en place de dispositifs de collecte sélective en vue d’une valorisation est souhaitable, voire rendue obligatoire par la réglementation.</a:t>
            </a:r>
          </a:p>
          <a:p>
            <a:pPr marL="0" indent="0" algn="just">
              <a:buFont typeface="Arial" panose="020B0604020202020204" pitchFamily="34" charset="0"/>
              <a:buNone/>
            </a:pPr>
            <a:endParaRPr lang="fr-FR" altLang="fr-FR" sz="2000" dirty="0">
              <a:solidFill>
                <a:srgbClr val="0064AB"/>
              </a:solidFill>
            </a:endParaRPr>
          </a:p>
          <a:p>
            <a:pPr marL="0" indent="0" algn="just">
              <a:buFont typeface="Arial" panose="020B0604020202020204" pitchFamily="34" charset="0"/>
              <a:buNone/>
            </a:pPr>
            <a:r>
              <a:rPr lang="fr-FR" altLang="fr-FR" sz="2000" dirty="0">
                <a:solidFill>
                  <a:srgbClr val="0064AB"/>
                </a:solidFill>
              </a:rPr>
              <a:t>Les déchets susceptibles d’être concernés sont notamment les déchets d’emballages, les piles et accumulateurs, les déchets d’équipements électriques et électroniques, les papiers et cartons.</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5" name="ZoneTexte 4"/>
          <p:cNvSpPr txBox="1"/>
          <p:nvPr/>
        </p:nvSpPr>
        <p:spPr>
          <a:xfrm>
            <a:off x="66675" y="307350"/>
            <a:ext cx="2100127" cy="338554"/>
          </a:xfrm>
          <a:prstGeom prst="rect">
            <a:avLst/>
          </a:prstGeom>
          <a:noFill/>
          <a:ln w="28575">
            <a:noFill/>
          </a:ln>
        </p:spPr>
        <p:txBody>
          <a:bodyPr wrap="none" rtlCol="0">
            <a:spAutoFit/>
          </a:bodyPr>
          <a:lstStyle/>
          <a:p>
            <a:r>
              <a:rPr lang="fr-FR" sz="1600" b="1" i="1" dirty="0">
                <a:solidFill>
                  <a:schemeClr val="accent1"/>
                </a:solidFill>
              </a:rPr>
              <a:t>Le contexte hospitalier</a:t>
            </a:r>
          </a:p>
        </p:txBody>
      </p:sp>
    </p:spTree>
    <p:extLst>
      <p:ext uri="{BB962C8B-B14F-4D97-AF65-F5344CB8AC3E}">
        <p14:creationId xmlns:p14="http://schemas.microsoft.com/office/powerpoint/2010/main" xmlns="" val="386990441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74021" y="1635125"/>
            <a:ext cx="10515600" cy="4351338"/>
          </a:xfrm>
        </p:spPr>
        <p:txBody>
          <a:bodyPr rtlCol="0">
            <a:normAutofit lnSpcReduction="10000"/>
          </a:bodyPr>
          <a:lstStyle/>
          <a:p>
            <a:pPr algn="just" fontAlgn="auto">
              <a:spcAft>
                <a:spcPts val="0"/>
              </a:spcAft>
              <a:defRPr/>
            </a:pPr>
            <a:r>
              <a:rPr lang="fr-FR" dirty="0">
                <a:solidFill>
                  <a:srgbClr val="0064AB"/>
                </a:solidFill>
              </a:rPr>
              <a:t>Obligation réglementaires des 5 flux</a:t>
            </a:r>
          </a:p>
          <a:p>
            <a:pPr marL="0" indent="0" algn="just" fontAlgn="auto">
              <a:spcAft>
                <a:spcPts val="0"/>
              </a:spcAft>
              <a:buNone/>
              <a:defRPr/>
            </a:pPr>
            <a:endParaRPr lang="fr-FR" dirty="0">
              <a:solidFill>
                <a:srgbClr val="0064AB"/>
              </a:solidFill>
            </a:endParaRPr>
          </a:p>
          <a:p>
            <a:pPr algn="just" fontAlgn="auto">
              <a:spcAft>
                <a:spcPts val="0"/>
              </a:spcAft>
              <a:defRPr/>
            </a:pPr>
            <a:r>
              <a:rPr lang="fr-FR" dirty="0">
                <a:solidFill>
                  <a:srgbClr val="0064AB"/>
                </a:solidFill>
              </a:rPr>
              <a:t>Décret n° 2016-288 du 10 mars 2016 section 3</a:t>
            </a:r>
          </a:p>
          <a:p>
            <a:pPr marL="0" indent="0" algn="just" fontAlgn="auto">
              <a:spcAft>
                <a:spcPts val="0"/>
              </a:spcAft>
              <a:buNone/>
              <a:defRPr/>
            </a:pPr>
            <a:endParaRPr lang="fr-FR" dirty="0">
              <a:solidFill>
                <a:srgbClr val="0064AB"/>
              </a:solidFill>
            </a:endParaRPr>
          </a:p>
          <a:p>
            <a:pPr algn="just" fontAlgn="auto">
              <a:spcAft>
                <a:spcPts val="0"/>
              </a:spcAft>
              <a:defRPr/>
            </a:pPr>
            <a:r>
              <a:rPr lang="fr-FR" dirty="0">
                <a:solidFill>
                  <a:srgbClr val="0064AB"/>
                </a:solidFill>
              </a:rPr>
              <a:t>« Art. D. 543-282.-Les producteurs et détenteurs de déchets de </a:t>
            </a:r>
            <a:r>
              <a:rPr lang="fr-FR" b="1" dirty="0">
                <a:solidFill>
                  <a:srgbClr val="F7A800"/>
                </a:solidFill>
              </a:rPr>
              <a:t>papier</a:t>
            </a:r>
            <a:r>
              <a:rPr lang="fr-FR" dirty="0">
                <a:solidFill>
                  <a:srgbClr val="0064AB"/>
                </a:solidFill>
              </a:rPr>
              <a:t>, de </a:t>
            </a:r>
            <a:r>
              <a:rPr lang="fr-FR" b="1" dirty="0">
                <a:solidFill>
                  <a:srgbClr val="F7A800"/>
                </a:solidFill>
              </a:rPr>
              <a:t>métal</a:t>
            </a:r>
            <a:r>
              <a:rPr lang="fr-FR" dirty="0">
                <a:solidFill>
                  <a:srgbClr val="0064AB"/>
                </a:solidFill>
              </a:rPr>
              <a:t>, de </a:t>
            </a:r>
            <a:r>
              <a:rPr lang="fr-FR" b="1" dirty="0">
                <a:solidFill>
                  <a:srgbClr val="F7A800"/>
                </a:solidFill>
              </a:rPr>
              <a:t>plastique</a:t>
            </a:r>
            <a:r>
              <a:rPr lang="fr-FR" dirty="0">
                <a:solidFill>
                  <a:srgbClr val="0064AB"/>
                </a:solidFill>
              </a:rPr>
              <a:t>, de </a:t>
            </a:r>
            <a:r>
              <a:rPr lang="fr-FR" b="1" dirty="0">
                <a:solidFill>
                  <a:srgbClr val="F7A800"/>
                </a:solidFill>
              </a:rPr>
              <a:t>verre</a:t>
            </a:r>
            <a:r>
              <a:rPr lang="fr-FR" dirty="0">
                <a:solidFill>
                  <a:srgbClr val="0064AB"/>
                </a:solidFill>
              </a:rPr>
              <a:t> et de </a:t>
            </a:r>
            <a:r>
              <a:rPr lang="fr-FR" b="1" dirty="0">
                <a:solidFill>
                  <a:srgbClr val="F7A800"/>
                </a:solidFill>
              </a:rPr>
              <a:t>bois</a:t>
            </a:r>
            <a:r>
              <a:rPr lang="fr-FR" dirty="0">
                <a:solidFill>
                  <a:srgbClr val="F7A800"/>
                </a:solidFill>
              </a:rPr>
              <a:t> </a:t>
            </a:r>
            <a:r>
              <a:rPr lang="fr-FR" dirty="0">
                <a:solidFill>
                  <a:srgbClr val="0064AB"/>
                </a:solidFill>
              </a:rPr>
              <a:t>:</a:t>
            </a:r>
          </a:p>
          <a:p>
            <a:pPr marL="0" indent="0" fontAlgn="auto">
              <a:spcAft>
                <a:spcPts val="0"/>
              </a:spcAft>
              <a:buNone/>
              <a:defRPr/>
            </a:pPr>
            <a:r>
              <a:rPr lang="fr-FR" dirty="0">
                <a:solidFill>
                  <a:srgbClr val="0064AB"/>
                </a:solidFill>
              </a:rPr>
              <a:t>	-</a:t>
            </a:r>
            <a:r>
              <a:rPr lang="fr-FR" sz="2000" dirty="0">
                <a:solidFill>
                  <a:srgbClr val="0064AB"/>
                </a:solidFill>
              </a:rPr>
              <a:t>soit procèdent eux-mêmes à la valorisation de ces déchets ; </a:t>
            </a:r>
            <a:br>
              <a:rPr lang="fr-FR" sz="2000" dirty="0">
                <a:solidFill>
                  <a:srgbClr val="0064AB"/>
                </a:solidFill>
              </a:rPr>
            </a:br>
            <a:r>
              <a:rPr lang="fr-FR" sz="2000" dirty="0">
                <a:solidFill>
                  <a:srgbClr val="0064AB"/>
                </a:solidFill>
              </a:rPr>
              <a:t>	-soit cèdent ces déchets à l'exploitant d'une installation de 	valorisation ; </a:t>
            </a:r>
            <a:br>
              <a:rPr lang="fr-FR" sz="2000" dirty="0">
                <a:solidFill>
                  <a:srgbClr val="0064AB"/>
                </a:solidFill>
              </a:rPr>
            </a:br>
            <a:r>
              <a:rPr lang="fr-FR" sz="2000" dirty="0">
                <a:solidFill>
                  <a:srgbClr val="0064AB"/>
                </a:solidFill>
              </a:rPr>
              <a:t>	-soit cèdent ces déchets à un intermédiaire assurant une activité de collecte, de 	transport, de négoce ou de courtage de déchets mentionnée aux articles R. 541-50 et 	R. 	541-54-1 en vue de leur valorisation. »</a:t>
            </a:r>
          </a:p>
          <a:p>
            <a:pPr fontAlgn="auto">
              <a:spcAft>
                <a:spcPts val="0"/>
              </a:spcAft>
              <a:defRPr/>
            </a:pPr>
            <a:endParaRPr lang="fr-FR" dirty="0">
              <a:solidFill>
                <a:srgbClr val="0064AB"/>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5" name="ZoneTexte 4"/>
          <p:cNvSpPr txBox="1"/>
          <p:nvPr/>
        </p:nvSpPr>
        <p:spPr>
          <a:xfrm>
            <a:off x="0" y="302210"/>
            <a:ext cx="1748043" cy="338554"/>
          </a:xfrm>
          <a:prstGeom prst="rect">
            <a:avLst/>
          </a:prstGeom>
          <a:noFill/>
          <a:ln w="28575">
            <a:noFill/>
          </a:ln>
        </p:spPr>
        <p:txBody>
          <a:bodyPr wrap="none" rtlCol="0">
            <a:spAutoFit/>
          </a:bodyPr>
          <a:lstStyle/>
          <a:p>
            <a:r>
              <a:rPr lang="fr-FR" sz="1600" b="1" i="1" dirty="0">
                <a:solidFill>
                  <a:schemeClr val="accent1"/>
                </a:solidFill>
              </a:rPr>
              <a:t>La règlementation</a:t>
            </a:r>
          </a:p>
        </p:txBody>
      </p:sp>
    </p:spTree>
    <p:extLst>
      <p:ext uri="{BB962C8B-B14F-4D97-AF65-F5344CB8AC3E}">
        <p14:creationId xmlns:p14="http://schemas.microsoft.com/office/powerpoint/2010/main" xmlns="" val="31385008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Groupe 7"/>
          <p:cNvGrpSpPr>
            <a:grpSpLocks/>
          </p:cNvGrpSpPr>
          <p:nvPr/>
        </p:nvGrpSpPr>
        <p:grpSpPr bwMode="auto">
          <a:xfrm>
            <a:off x="7210425" y="4619625"/>
            <a:ext cx="1931988" cy="2019300"/>
            <a:chOff x="3071446" y="2962031"/>
            <a:chExt cx="4999717" cy="3382598"/>
          </a:xfrm>
        </p:grpSpPr>
        <p:pic>
          <p:nvPicPr>
            <p:cNvPr id="93193" name="Picture 6" descr="Résultat de recherche d'images pour &quot;nourette plastique&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025381">
              <a:off x="6190271" y="3523290"/>
              <a:ext cx="1880892" cy="28213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3071446" y="2962031"/>
              <a:ext cx="1179063" cy="247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grpSp>
      <p:sp>
        <p:nvSpPr>
          <p:cNvPr id="3" name="Espace réservé du contenu 2"/>
          <p:cNvSpPr>
            <a:spLocks noGrp="1"/>
          </p:cNvSpPr>
          <p:nvPr>
            <p:ph idx="1"/>
          </p:nvPr>
        </p:nvSpPr>
        <p:spPr>
          <a:xfrm>
            <a:off x="258176" y="1556709"/>
            <a:ext cx="10515600" cy="4351338"/>
          </a:xfrm>
        </p:spPr>
        <p:txBody>
          <a:bodyPr rtlCol="0">
            <a:normAutofit fontScale="92500" lnSpcReduction="10000"/>
          </a:bodyPr>
          <a:lstStyle/>
          <a:p>
            <a:pPr fontAlgn="auto">
              <a:spcAft>
                <a:spcPts val="0"/>
              </a:spcAft>
              <a:buFontTx/>
              <a:buChar char="-"/>
              <a:defRPr/>
            </a:pPr>
            <a:r>
              <a:rPr lang="fr-FR" dirty="0">
                <a:solidFill>
                  <a:srgbClr val="0064AB"/>
                </a:solidFill>
              </a:rPr>
              <a:t>Une collecte sélective du papier</a:t>
            </a:r>
          </a:p>
          <a:p>
            <a:pPr fontAlgn="auto">
              <a:spcAft>
                <a:spcPts val="0"/>
              </a:spcAft>
              <a:buFontTx/>
              <a:buChar char="-"/>
              <a:defRPr/>
            </a:pPr>
            <a:r>
              <a:rPr lang="fr-FR" dirty="0">
                <a:solidFill>
                  <a:srgbClr val="0064AB"/>
                </a:solidFill>
              </a:rPr>
              <a:t>Une benne pour les déchets métalliques</a:t>
            </a:r>
          </a:p>
          <a:p>
            <a:pPr fontAlgn="auto">
              <a:spcAft>
                <a:spcPts val="0"/>
              </a:spcAft>
              <a:buFontTx/>
              <a:buChar char="-"/>
              <a:defRPr/>
            </a:pPr>
            <a:r>
              <a:rPr lang="fr-FR" dirty="0">
                <a:solidFill>
                  <a:srgbClr val="0064AB"/>
                </a:solidFill>
              </a:rPr>
              <a:t>Le tri au niveau du self pour les canettes et bouteilles plastiques </a:t>
            </a:r>
          </a:p>
          <a:p>
            <a:pPr fontAlgn="auto">
              <a:spcAft>
                <a:spcPts val="0"/>
              </a:spcAft>
              <a:buFontTx/>
              <a:buChar char="-"/>
              <a:defRPr/>
            </a:pPr>
            <a:r>
              <a:rPr lang="fr-FR" dirty="0">
                <a:solidFill>
                  <a:srgbClr val="0064AB"/>
                </a:solidFill>
              </a:rPr>
              <a:t>Valorisation des biberons verre et plastique au niveau des maternités/nurseries</a:t>
            </a:r>
          </a:p>
          <a:p>
            <a:pPr fontAlgn="auto">
              <a:spcAft>
                <a:spcPts val="0"/>
              </a:spcAft>
              <a:buFontTx/>
              <a:buChar char="-"/>
              <a:defRPr/>
            </a:pPr>
            <a:r>
              <a:rPr lang="fr-FR" dirty="0">
                <a:solidFill>
                  <a:srgbClr val="0064AB"/>
                </a:solidFill>
              </a:rPr>
              <a:t>Une benne pour les déchets palettes et bois</a:t>
            </a:r>
          </a:p>
          <a:p>
            <a:pPr fontAlgn="auto">
              <a:spcAft>
                <a:spcPts val="0"/>
              </a:spcAft>
              <a:buFontTx/>
              <a:buChar char="-"/>
              <a:defRPr/>
            </a:pPr>
            <a:r>
              <a:rPr lang="fr-FR" dirty="0">
                <a:solidFill>
                  <a:srgbClr val="0064AB"/>
                </a:solidFill>
              </a:rPr>
              <a:t>Un compacteur pour les cartons</a:t>
            </a:r>
          </a:p>
          <a:p>
            <a:pPr fontAlgn="auto">
              <a:spcAft>
                <a:spcPts val="0"/>
              </a:spcAft>
              <a:buFontTx/>
              <a:buChar char="-"/>
              <a:defRPr/>
            </a:pPr>
            <a:r>
              <a:rPr lang="fr-FR" dirty="0">
                <a:solidFill>
                  <a:srgbClr val="0064AB"/>
                </a:solidFill>
              </a:rPr>
              <a:t>Valorisation des bio-déchets des selfs</a:t>
            </a:r>
          </a:p>
          <a:p>
            <a:pPr fontAlgn="auto">
              <a:spcAft>
                <a:spcPts val="0"/>
              </a:spcAft>
              <a:buFontTx/>
              <a:buChar char="-"/>
              <a:defRPr/>
            </a:pPr>
            <a:r>
              <a:rPr lang="fr-FR" dirty="0">
                <a:solidFill>
                  <a:srgbClr val="0064AB"/>
                </a:solidFill>
              </a:rPr>
              <a:t>Valorisation des piles &amp; batteries</a:t>
            </a:r>
          </a:p>
          <a:p>
            <a:pPr fontAlgn="auto">
              <a:spcAft>
                <a:spcPts val="0"/>
              </a:spcAft>
              <a:buFontTx/>
              <a:buChar char="-"/>
              <a:defRPr/>
            </a:pPr>
            <a:r>
              <a:rPr lang="fr-FR" dirty="0">
                <a:solidFill>
                  <a:srgbClr val="0064AB"/>
                </a:solidFill>
              </a:rPr>
              <a:t>Valorisation des DEEE</a:t>
            </a:r>
          </a:p>
          <a:p>
            <a:pPr fontAlgn="auto">
              <a:spcAft>
                <a:spcPts val="0"/>
              </a:spcAft>
              <a:buFontTx/>
              <a:buChar char="-"/>
              <a:defRPr/>
            </a:pPr>
            <a:endParaRPr lang="fr-FR" dirty="0">
              <a:solidFill>
                <a:srgbClr val="0064AB"/>
              </a:solidFill>
            </a:endParaRPr>
          </a:p>
        </p:txBody>
      </p:sp>
      <p:pic>
        <p:nvPicPr>
          <p:cNvPr id="93189" name="Image 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77475" y="211138"/>
            <a:ext cx="1536700" cy="183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3190" name="Image 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02725" y="1045995"/>
            <a:ext cx="1562894" cy="10002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Image 5" descr="C:\Users\E011717\Documents\Wholesale-Empty-Aluminium-Beer-Cans.jpg"/>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xmlns="" val="0"/>
              </a:ext>
            </a:extLst>
          </a:blip>
          <a:srcRect l="29157" r="26250" b="9522"/>
          <a:stretch/>
        </p:blipFill>
        <p:spPr bwMode="auto">
          <a:xfrm rot="20949728">
            <a:off x="9678132" y="3667500"/>
            <a:ext cx="490856" cy="959434"/>
          </a:xfrm>
          <a:prstGeom prst="rect">
            <a:avLst/>
          </a:prstGeom>
          <a:noFill/>
          <a:ln>
            <a:noFill/>
          </a:ln>
          <a:extLst>
            <a:ext uri="{53640926-AAD7-44D8-BBD7-CCE9431645EC}">
              <a14:shadowObscured xmlns:a14="http://schemas.microsoft.com/office/drawing/2010/main" xmlns=""/>
            </a:ext>
          </a:extLst>
        </p:spPr>
      </p:pic>
      <p:pic>
        <p:nvPicPr>
          <p:cNvPr id="93192" name="Image 6" descr="Résultat de recherche d'images pour &quot;BOUTEILLE PLASTIQUE&quot;"/>
          <p:cNvPicPr>
            <a:picLocks noChangeAspect="1" noChangeArrowheads="1"/>
          </p:cNvPicPr>
          <p:nvPr/>
        </p:nvPicPr>
        <p:blipFill>
          <a:blip r:embed="rId6" cstate="print">
            <a:extLst>
              <a:ext uri="{28A0092B-C50C-407E-A947-70E740481C1C}">
                <a14:useLocalDpi xmlns:a14="http://schemas.microsoft.com/office/drawing/2010/main" xmlns="" val="0"/>
              </a:ext>
            </a:extLst>
          </a:blip>
          <a:srcRect l="34492" r="18246"/>
          <a:stretch>
            <a:fillRect/>
          </a:stretch>
        </p:blipFill>
        <p:spPr bwMode="auto">
          <a:xfrm rot="-1528876">
            <a:off x="10925175" y="2438400"/>
            <a:ext cx="388938" cy="110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12" name="ZoneTexte 11"/>
          <p:cNvSpPr txBox="1"/>
          <p:nvPr/>
        </p:nvSpPr>
        <p:spPr>
          <a:xfrm>
            <a:off x="0" y="302210"/>
            <a:ext cx="2104487" cy="338554"/>
          </a:xfrm>
          <a:prstGeom prst="rect">
            <a:avLst/>
          </a:prstGeom>
          <a:noFill/>
          <a:ln w="28575">
            <a:noFill/>
          </a:ln>
        </p:spPr>
        <p:txBody>
          <a:bodyPr wrap="none" rtlCol="0">
            <a:spAutoFit/>
          </a:bodyPr>
          <a:lstStyle/>
          <a:p>
            <a:r>
              <a:rPr lang="fr-FR" sz="1600" b="1" i="1" dirty="0">
                <a:solidFill>
                  <a:schemeClr val="accent1"/>
                </a:solidFill>
              </a:rPr>
              <a:t>Valorisation à l’AP-HM</a:t>
            </a:r>
          </a:p>
        </p:txBody>
      </p:sp>
    </p:spTree>
    <p:extLst>
      <p:ext uri="{BB962C8B-B14F-4D97-AF65-F5344CB8AC3E}">
        <p14:creationId xmlns:p14="http://schemas.microsoft.com/office/powerpoint/2010/main" xmlns="" val="293948050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15 – Documents de référence</a:t>
            </a:r>
            <a:endParaRPr lang="fr-FR" sz="2800" b="1" dirty="0">
              <a:solidFill>
                <a:srgbClr val="0064AB"/>
              </a:solidFill>
              <a:latin typeface="+mn-lt"/>
            </a:endParaRPr>
          </a:p>
        </p:txBody>
      </p:sp>
    </p:spTree>
    <p:extLst>
      <p:ext uri="{BB962C8B-B14F-4D97-AF65-F5344CB8AC3E}">
        <p14:creationId xmlns:p14="http://schemas.microsoft.com/office/powerpoint/2010/main" xmlns="" val="19599715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5" name="Image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63088" y="3411538"/>
            <a:ext cx="2336800" cy="3167062"/>
          </a:xfrm>
          <a:prstGeom prst="rect">
            <a:avLst/>
          </a:prstGeom>
          <a:noFill/>
          <a:ln w="9525">
            <a:no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95236" name="Rectangle 6"/>
          <p:cNvSpPr>
            <a:spLocks noChangeArrowheads="1"/>
          </p:cNvSpPr>
          <p:nvPr/>
        </p:nvSpPr>
        <p:spPr bwMode="auto">
          <a:xfrm>
            <a:off x="306388" y="1203325"/>
            <a:ext cx="8547100"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fr-FR" altLang="fr-FR" sz="2000" dirty="0">
                <a:solidFill>
                  <a:srgbClr val="0064AB"/>
                </a:solidFill>
              </a:rPr>
              <a:t>Destinés </a:t>
            </a:r>
            <a:r>
              <a:rPr lang="fr-FR" altLang="fr-FR" sz="2000" b="1" dirty="0">
                <a:solidFill>
                  <a:srgbClr val="F7A800"/>
                </a:solidFill>
              </a:rPr>
              <a:t>à l’ensemble des professionnels </a:t>
            </a:r>
            <a:r>
              <a:rPr lang="fr-FR" altLang="fr-FR" sz="2000" dirty="0">
                <a:solidFill>
                  <a:srgbClr val="0064AB"/>
                </a:solidFill>
              </a:rPr>
              <a:t>(cadres de direction, personnels soignants et des services techniques) ayant en charge la gestion des déchets et le développement durable </a:t>
            </a:r>
            <a:r>
              <a:rPr lang="fr-FR" altLang="fr-FR" sz="2000" b="1" dirty="0">
                <a:solidFill>
                  <a:srgbClr val="F7A800"/>
                </a:solidFill>
              </a:rPr>
              <a:t>au sein des établissements de santé et médico-sociaux</a:t>
            </a:r>
            <a:r>
              <a:rPr lang="fr-FR" altLang="fr-FR" sz="2000" dirty="0">
                <a:solidFill>
                  <a:srgbClr val="F7A800"/>
                </a:solidFill>
              </a:rPr>
              <a:t>.</a:t>
            </a:r>
          </a:p>
          <a:p>
            <a:pPr algn="just" eaLnBrk="1" hangingPunct="1"/>
            <a:endParaRPr lang="fr-FR" altLang="fr-FR" sz="2000" dirty="0">
              <a:solidFill>
                <a:srgbClr val="0064AB"/>
              </a:solidFill>
            </a:endParaRPr>
          </a:p>
          <a:p>
            <a:pPr algn="just" eaLnBrk="1" hangingPunct="1"/>
            <a:endParaRPr lang="fr-FR" altLang="fr-FR" sz="2000" dirty="0">
              <a:solidFill>
                <a:srgbClr val="0064AB"/>
              </a:solidFill>
            </a:endParaRPr>
          </a:p>
          <a:p>
            <a:pPr algn="just" eaLnBrk="1" hangingPunct="1"/>
            <a:r>
              <a:rPr lang="fr-FR" altLang="fr-FR" sz="2000" dirty="0">
                <a:solidFill>
                  <a:srgbClr val="0064AB"/>
                </a:solidFill>
              </a:rPr>
              <a:t>- Le guide « Déchets d’activité de soins à risques » offre </a:t>
            </a:r>
            <a:r>
              <a:rPr lang="fr-FR" altLang="fr-FR" sz="2000" b="1" dirty="0">
                <a:solidFill>
                  <a:srgbClr val="F7A800"/>
                </a:solidFill>
              </a:rPr>
              <a:t>une aide dans la maîtrise de l’intégralité de la filière d’élimination de ces déchets</a:t>
            </a:r>
            <a:r>
              <a:rPr lang="fr-FR" altLang="fr-FR" sz="2000" dirty="0">
                <a:solidFill>
                  <a:srgbClr val="F7A800"/>
                </a:solidFill>
              </a:rPr>
              <a:t>.</a:t>
            </a:r>
            <a:r>
              <a:rPr lang="fr-FR" altLang="fr-FR" sz="2000" dirty="0">
                <a:solidFill>
                  <a:srgbClr val="0064AB"/>
                </a:solidFill>
              </a:rPr>
              <a:t> Le </a:t>
            </a:r>
            <a:r>
              <a:rPr lang="fr-FR" altLang="fr-FR" sz="2000" b="1" dirty="0">
                <a:solidFill>
                  <a:srgbClr val="F7A800"/>
                </a:solidFill>
              </a:rPr>
              <a:t>cadre réglementaire</a:t>
            </a:r>
            <a:r>
              <a:rPr lang="fr-FR" altLang="fr-FR" sz="2000" dirty="0">
                <a:solidFill>
                  <a:srgbClr val="0064AB"/>
                </a:solidFill>
              </a:rPr>
              <a:t> relatif à l’élimination des DASRI et des pièces anatomiques est particulièrement développé.</a:t>
            </a:r>
          </a:p>
          <a:p>
            <a:pPr algn="just" eaLnBrk="1" hangingPunct="1"/>
            <a:endParaRPr lang="fr-FR" altLang="fr-FR" sz="2000" dirty="0">
              <a:solidFill>
                <a:srgbClr val="0064AB"/>
              </a:solidFill>
            </a:endParaRPr>
          </a:p>
          <a:p>
            <a:pPr algn="just" eaLnBrk="1" hangingPunct="1"/>
            <a:r>
              <a:rPr lang="fr-FR" altLang="fr-FR" sz="2000" dirty="0">
                <a:solidFill>
                  <a:srgbClr val="0064AB"/>
                </a:solidFill>
              </a:rPr>
              <a:t> - Le guide « Pour une bonne gestion des déchets produits par les établissements de santé et médico-sociaux » rappelle les </a:t>
            </a:r>
            <a:r>
              <a:rPr lang="fr-FR" altLang="fr-FR" sz="2000" b="1" dirty="0">
                <a:solidFill>
                  <a:srgbClr val="F7A800"/>
                </a:solidFill>
              </a:rPr>
              <a:t>règles en vigueur </a:t>
            </a:r>
            <a:r>
              <a:rPr lang="fr-FR" altLang="fr-FR" sz="2000" dirty="0">
                <a:solidFill>
                  <a:srgbClr val="0064AB"/>
                </a:solidFill>
              </a:rPr>
              <a:t>et proposent des </a:t>
            </a:r>
            <a:r>
              <a:rPr lang="fr-FR" altLang="fr-FR" sz="2000" b="1" dirty="0">
                <a:solidFill>
                  <a:srgbClr val="F7A800"/>
                </a:solidFill>
              </a:rPr>
              <a:t>recommandations de bonnes pratiques</a:t>
            </a:r>
            <a:r>
              <a:rPr lang="fr-FR" altLang="fr-FR" sz="2000" dirty="0">
                <a:solidFill>
                  <a:srgbClr val="0064AB"/>
                </a:solidFill>
              </a:rPr>
              <a:t>, spécifiques aux </a:t>
            </a:r>
            <a:r>
              <a:rPr lang="fr-FR" altLang="fr-FR" sz="2000" b="1" dirty="0">
                <a:solidFill>
                  <a:srgbClr val="F7A800"/>
                </a:solidFill>
              </a:rPr>
              <a:t>déchets issus des médicaments</a:t>
            </a:r>
            <a:r>
              <a:rPr lang="fr-FR" altLang="fr-FR" sz="2000" dirty="0">
                <a:solidFill>
                  <a:srgbClr val="F7A800"/>
                </a:solidFill>
              </a:rPr>
              <a:t> et aux </a:t>
            </a:r>
            <a:r>
              <a:rPr lang="fr-FR" altLang="fr-FR" sz="2000" b="1" dirty="0">
                <a:solidFill>
                  <a:srgbClr val="F7A800"/>
                </a:solidFill>
              </a:rPr>
              <a:t>déchets liquides</a:t>
            </a:r>
            <a:r>
              <a:rPr lang="fr-FR" altLang="fr-FR" sz="2000" dirty="0">
                <a:solidFill>
                  <a:srgbClr val="F7A800"/>
                </a:solidFill>
              </a:rPr>
              <a:t>.</a:t>
            </a:r>
            <a:r>
              <a:rPr lang="fr-FR" altLang="fr-FR" sz="2000" dirty="0">
                <a:solidFill>
                  <a:srgbClr val="0064AB"/>
                </a:solidFill>
              </a:rPr>
              <a:t> </a:t>
            </a:r>
          </a:p>
          <a:p>
            <a:pPr algn="just" eaLnBrk="1" hangingPunct="1"/>
            <a:endParaRPr lang="fr-FR" altLang="fr-FR" sz="2000" dirty="0">
              <a:solidFill>
                <a:srgbClr val="0064AB"/>
              </a:solidFill>
            </a:endParaRPr>
          </a:p>
        </p:txBody>
      </p:sp>
      <p:pic>
        <p:nvPicPr>
          <p:cNvPr id="9523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77375" y="252413"/>
            <a:ext cx="2351088" cy="3086100"/>
          </a:xfrm>
          <a:prstGeom prst="rect">
            <a:avLst/>
          </a:prstGeom>
          <a:noFill/>
          <a:ln w="9525">
            <a:solidFill>
              <a:srgbClr val="000000"/>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6"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Documents de référence</a:t>
            </a:r>
          </a:p>
        </p:txBody>
      </p:sp>
      <p:sp>
        <p:nvSpPr>
          <p:cNvPr id="7" name="ZoneTexte 6"/>
          <p:cNvSpPr txBox="1"/>
          <p:nvPr/>
        </p:nvSpPr>
        <p:spPr>
          <a:xfrm>
            <a:off x="0" y="302210"/>
            <a:ext cx="1999650" cy="338554"/>
          </a:xfrm>
          <a:prstGeom prst="rect">
            <a:avLst/>
          </a:prstGeom>
          <a:noFill/>
          <a:ln w="28575">
            <a:noFill/>
          </a:ln>
        </p:spPr>
        <p:txBody>
          <a:bodyPr wrap="none" rtlCol="0">
            <a:spAutoFit/>
          </a:bodyPr>
          <a:lstStyle/>
          <a:p>
            <a:r>
              <a:rPr lang="fr-FR" sz="1600" b="1" i="1" dirty="0">
                <a:solidFill>
                  <a:schemeClr val="accent1"/>
                </a:solidFill>
              </a:rPr>
              <a:t>2 guides de référence</a:t>
            </a:r>
          </a:p>
        </p:txBody>
      </p:sp>
    </p:spTree>
    <p:extLst>
      <p:ext uri="{BB962C8B-B14F-4D97-AF65-F5344CB8AC3E}">
        <p14:creationId xmlns:p14="http://schemas.microsoft.com/office/powerpoint/2010/main" xmlns="" val="2517456345"/>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Espace réservé du contenu 2"/>
          <p:cNvSpPr>
            <a:spLocks noGrp="1"/>
          </p:cNvSpPr>
          <p:nvPr>
            <p:ph idx="1"/>
          </p:nvPr>
        </p:nvSpPr>
        <p:spPr>
          <a:xfrm>
            <a:off x="676275" y="1754188"/>
            <a:ext cx="10515600" cy="4351337"/>
          </a:xfrm>
        </p:spPr>
        <p:txBody>
          <a:bodyPr/>
          <a:lstStyle/>
          <a:p>
            <a:pPr>
              <a:spcBef>
                <a:spcPts val="1800"/>
              </a:spcBef>
            </a:pPr>
            <a:r>
              <a:rPr lang="fr-FR" altLang="fr-FR" sz="2400" dirty="0">
                <a:solidFill>
                  <a:srgbClr val="0064AB"/>
                </a:solidFill>
              </a:rPr>
              <a:t>L’ARS PACA : </a:t>
            </a:r>
            <a:r>
              <a:rPr lang="fr-FR" altLang="fr-FR" sz="2400" dirty="0">
                <a:solidFill>
                  <a:srgbClr val="F7A800"/>
                </a:solidFill>
              </a:rPr>
              <a:t>ARS PACA </a:t>
            </a:r>
            <a:r>
              <a:rPr lang="fr-FR" altLang="fr-FR" sz="2400" dirty="0">
                <a:solidFill>
                  <a:srgbClr val="0064AB"/>
                </a:solidFill>
              </a:rPr>
              <a:t>Santé Déchets d’Activité de Soins</a:t>
            </a:r>
          </a:p>
          <a:p>
            <a:pPr>
              <a:spcBef>
                <a:spcPts val="1800"/>
              </a:spcBef>
            </a:pPr>
            <a:r>
              <a:rPr lang="fr-FR" altLang="fr-FR" sz="2400" dirty="0">
                <a:solidFill>
                  <a:srgbClr val="0064AB"/>
                </a:solidFill>
              </a:rPr>
              <a:t> </a:t>
            </a:r>
            <a:r>
              <a:rPr lang="fr-FR" altLang="fr-FR" sz="2400" dirty="0">
                <a:solidFill>
                  <a:srgbClr val="F7A800"/>
                </a:solidFill>
              </a:rPr>
              <a:t>ADEME</a:t>
            </a:r>
            <a:r>
              <a:rPr lang="fr-FR" altLang="fr-FR" sz="2400" dirty="0">
                <a:solidFill>
                  <a:srgbClr val="0064AB"/>
                </a:solidFill>
              </a:rPr>
              <a:t>: Tri des déchets d’activité de soins des professionnels de santé du secteur diffus  2012</a:t>
            </a:r>
          </a:p>
          <a:p>
            <a:pPr>
              <a:spcBef>
                <a:spcPts val="1800"/>
              </a:spcBef>
            </a:pPr>
            <a:r>
              <a:rPr lang="fr-FR" altLang="fr-FR" sz="2400" dirty="0">
                <a:solidFill>
                  <a:srgbClr val="F7A800"/>
                </a:solidFill>
              </a:rPr>
              <a:t>INRS</a:t>
            </a:r>
            <a:r>
              <a:rPr lang="fr-FR" altLang="fr-FR" sz="2400" dirty="0">
                <a:solidFill>
                  <a:srgbClr val="0064AB"/>
                </a:solidFill>
              </a:rPr>
              <a:t>: Déchets Infectieux / Elimination des DASRI et assimilés / Prévention et réglementation 2013 </a:t>
            </a:r>
          </a:p>
          <a:p>
            <a:endParaRPr lang="fr-FR" altLang="fr-FR" dirty="0">
              <a:solidFill>
                <a:srgbClr val="0064AB"/>
              </a:solidFill>
            </a:endParaRP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Documents de référence</a:t>
            </a:r>
          </a:p>
        </p:txBody>
      </p:sp>
      <p:sp>
        <p:nvSpPr>
          <p:cNvPr id="6" name="ZoneTexte 5"/>
          <p:cNvSpPr txBox="1"/>
          <p:nvPr/>
        </p:nvSpPr>
        <p:spPr>
          <a:xfrm>
            <a:off x="0" y="302210"/>
            <a:ext cx="2806089" cy="338554"/>
          </a:xfrm>
          <a:prstGeom prst="rect">
            <a:avLst/>
          </a:prstGeom>
          <a:noFill/>
          <a:ln w="28575">
            <a:noFill/>
          </a:ln>
        </p:spPr>
        <p:txBody>
          <a:bodyPr wrap="none" rtlCol="0">
            <a:spAutoFit/>
          </a:bodyPr>
          <a:lstStyle/>
          <a:p>
            <a:r>
              <a:rPr lang="fr-FR" sz="1600" b="1" i="1" dirty="0">
                <a:solidFill>
                  <a:schemeClr val="accent1"/>
                </a:solidFill>
              </a:rPr>
              <a:t>Références des sites ressources</a:t>
            </a:r>
          </a:p>
        </p:txBody>
      </p:sp>
    </p:spTree>
    <p:extLst>
      <p:ext uri="{BB962C8B-B14F-4D97-AF65-F5344CB8AC3E}">
        <p14:creationId xmlns:p14="http://schemas.microsoft.com/office/powerpoint/2010/main" xmlns="" val="5048555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Espace réservé du contenu 2"/>
          <p:cNvSpPr>
            <a:spLocks noGrp="1"/>
          </p:cNvSpPr>
          <p:nvPr>
            <p:ph idx="1"/>
          </p:nvPr>
        </p:nvSpPr>
        <p:spPr>
          <a:xfrm>
            <a:off x="1947863" y="840828"/>
            <a:ext cx="9045958" cy="5458372"/>
          </a:xfrm>
        </p:spPr>
        <p:txBody>
          <a:bodyPr/>
          <a:lstStyle/>
          <a:p>
            <a:pPr>
              <a:buFont typeface="Wingdings" panose="05000000000000000000" pitchFamily="2" charset="2"/>
              <a:buChar char="§"/>
            </a:pPr>
            <a:r>
              <a:rPr lang="fr-FR" altLang="fr-FR" sz="2000" dirty="0">
                <a:solidFill>
                  <a:srgbClr val="F7A800"/>
                </a:solidFill>
              </a:rPr>
              <a:t>DAOM</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A</a:t>
            </a:r>
            <a:r>
              <a:rPr lang="fr-FR" altLang="fr-FR" sz="2000" dirty="0">
                <a:solidFill>
                  <a:srgbClr val="0064AB"/>
                </a:solidFill>
              </a:rPr>
              <a:t>ssimilables aux </a:t>
            </a:r>
            <a:r>
              <a:rPr lang="fr-FR" altLang="fr-FR" sz="2000" dirty="0">
                <a:solidFill>
                  <a:srgbClr val="F7A800"/>
                </a:solidFill>
              </a:rPr>
              <a:t>O</a:t>
            </a:r>
            <a:r>
              <a:rPr lang="fr-FR" altLang="fr-FR" sz="2000" dirty="0">
                <a:solidFill>
                  <a:srgbClr val="0064AB"/>
                </a:solidFill>
              </a:rPr>
              <a:t>rdures </a:t>
            </a:r>
            <a:r>
              <a:rPr lang="fr-FR" altLang="fr-FR" sz="2000" dirty="0">
                <a:solidFill>
                  <a:srgbClr val="F7A800"/>
                </a:solidFill>
              </a:rPr>
              <a:t>M</a:t>
            </a:r>
            <a:r>
              <a:rPr lang="fr-FR" altLang="fr-FR" sz="2000" dirty="0">
                <a:solidFill>
                  <a:srgbClr val="0064AB"/>
                </a:solidFill>
              </a:rPr>
              <a:t>énagères</a:t>
            </a:r>
          </a:p>
          <a:p>
            <a:pPr>
              <a:buFont typeface="Wingdings" panose="05000000000000000000" pitchFamily="2" charset="2"/>
              <a:buChar char="§"/>
            </a:pPr>
            <a:r>
              <a:rPr lang="fr-FR" altLang="fr-FR" sz="2000" dirty="0">
                <a:solidFill>
                  <a:srgbClr val="FFC000"/>
                </a:solidFill>
              </a:rPr>
              <a:t>DADM: D</a:t>
            </a:r>
            <a:r>
              <a:rPr lang="fr-FR" altLang="fr-FR" sz="2000" dirty="0">
                <a:solidFill>
                  <a:srgbClr val="0064AB"/>
                </a:solidFill>
              </a:rPr>
              <a:t>échets </a:t>
            </a:r>
            <a:r>
              <a:rPr lang="fr-FR" altLang="fr-FR" sz="2000" dirty="0">
                <a:solidFill>
                  <a:srgbClr val="FFC000"/>
                </a:solidFill>
              </a:rPr>
              <a:t>A</a:t>
            </a:r>
            <a:r>
              <a:rPr lang="fr-FR" altLang="fr-FR" sz="2000" dirty="0">
                <a:solidFill>
                  <a:srgbClr val="0064AB"/>
                </a:solidFill>
              </a:rPr>
              <a:t>ssimilables aux </a:t>
            </a:r>
            <a:r>
              <a:rPr lang="fr-FR" altLang="fr-FR" sz="2000" dirty="0">
                <a:solidFill>
                  <a:srgbClr val="FFC000"/>
                </a:solidFill>
              </a:rPr>
              <a:t>D</a:t>
            </a:r>
            <a:r>
              <a:rPr lang="fr-FR" altLang="fr-FR" sz="2000" dirty="0">
                <a:solidFill>
                  <a:srgbClr val="0064AB"/>
                </a:solidFill>
              </a:rPr>
              <a:t>échets </a:t>
            </a:r>
            <a:r>
              <a:rPr lang="fr-FR" altLang="fr-FR" sz="2000" dirty="0">
                <a:solidFill>
                  <a:srgbClr val="FFC000"/>
                </a:solidFill>
              </a:rPr>
              <a:t>M</a:t>
            </a:r>
            <a:r>
              <a:rPr lang="fr-FR" altLang="fr-FR" sz="2000" dirty="0">
                <a:solidFill>
                  <a:srgbClr val="0064AB"/>
                </a:solidFill>
              </a:rPr>
              <a:t>énagers</a:t>
            </a:r>
          </a:p>
          <a:p>
            <a:pPr>
              <a:buFont typeface="Wingdings" panose="05000000000000000000" pitchFamily="2" charset="2"/>
              <a:buChar char="§"/>
            </a:pPr>
            <a:r>
              <a:rPr lang="fr-FR" altLang="fr-FR" sz="2000" dirty="0">
                <a:solidFill>
                  <a:srgbClr val="F7A800"/>
                </a:solidFill>
              </a:rPr>
              <a:t>DAS</a:t>
            </a:r>
            <a:r>
              <a:rPr lang="fr-FR" altLang="fr-FR" sz="2000" dirty="0">
                <a:solidFill>
                  <a:srgbClr val="0064AB"/>
                </a:solidFill>
              </a:rPr>
              <a:t>: </a:t>
            </a:r>
            <a:r>
              <a:rPr lang="fr-FR" altLang="fr-FR" sz="2000" dirty="0">
                <a:solidFill>
                  <a:srgbClr val="F7A800"/>
                </a:solidFill>
              </a:rPr>
              <a:t>D</a:t>
            </a:r>
            <a:r>
              <a:rPr lang="fr-FR" altLang="fr-FR" sz="2000" dirty="0">
                <a:solidFill>
                  <a:srgbClr val="0064AB"/>
                </a:solidFill>
              </a:rPr>
              <a:t>échets d’</a:t>
            </a:r>
            <a:r>
              <a:rPr lang="fr-FR" altLang="fr-FR" sz="2000" dirty="0">
                <a:solidFill>
                  <a:srgbClr val="F7A800"/>
                </a:solidFill>
              </a:rPr>
              <a:t>A</a:t>
            </a:r>
            <a:r>
              <a:rPr lang="fr-FR" altLang="fr-FR" sz="2000" dirty="0">
                <a:solidFill>
                  <a:srgbClr val="0064AB"/>
                </a:solidFill>
              </a:rPr>
              <a:t>ctivité de </a:t>
            </a:r>
            <a:r>
              <a:rPr lang="fr-FR" altLang="fr-FR" sz="2000" dirty="0">
                <a:solidFill>
                  <a:srgbClr val="F7A800"/>
                </a:solidFill>
              </a:rPr>
              <a:t>S</a:t>
            </a:r>
            <a:r>
              <a:rPr lang="fr-FR" altLang="fr-FR" sz="2000" dirty="0">
                <a:solidFill>
                  <a:srgbClr val="0064AB"/>
                </a:solidFill>
              </a:rPr>
              <a:t>oins</a:t>
            </a:r>
          </a:p>
          <a:p>
            <a:pPr>
              <a:buFont typeface="Wingdings" panose="05000000000000000000" pitchFamily="2" charset="2"/>
              <a:buChar char="§"/>
            </a:pPr>
            <a:r>
              <a:rPr lang="fr-FR" altLang="fr-FR" sz="2000" dirty="0">
                <a:solidFill>
                  <a:srgbClr val="F7A800"/>
                </a:solidFill>
              </a:rPr>
              <a:t>DASRI</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d’</a:t>
            </a:r>
            <a:r>
              <a:rPr lang="fr-FR" altLang="fr-FR" sz="2000" dirty="0">
                <a:solidFill>
                  <a:srgbClr val="F7A800"/>
                </a:solidFill>
              </a:rPr>
              <a:t>A</a:t>
            </a:r>
            <a:r>
              <a:rPr lang="fr-FR" altLang="fr-FR" sz="2000" dirty="0">
                <a:solidFill>
                  <a:srgbClr val="0064AB"/>
                </a:solidFill>
              </a:rPr>
              <a:t>ctivité de </a:t>
            </a:r>
            <a:r>
              <a:rPr lang="fr-FR" altLang="fr-FR" sz="2000" dirty="0">
                <a:solidFill>
                  <a:srgbClr val="F7A800"/>
                </a:solidFill>
              </a:rPr>
              <a:t>S</a:t>
            </a:r>
            <a:r>
              <a:rPr lang="fr-FR" altLang="fr-FR" sz="2000" dirty="0">
                <a:solidFill>
                  <a:srgbClr val="0064AB"/>
                </a:solidFill>
              </a:rPr>
              <a:t>oins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I</a:t>
            </a:r>
            <a:r>
              <a:rPr lang="fr-FR" altLang="fr-FR" sz="2000" dirty="0">
                <a:solidFill>
                  <a:srgbClr val="0064AB"/>
                </a:solidFill>
              </a:rPr>
              <a:t>nfectieux</a:t>
            </a:r>
          </a:p>
          <a:p>
            <a:pPr>
              <a:buFont typeface="Wingdings" panose="05000000000000000000" pitchFamily="2" charset="2"/>
              <a:buChar char="§"/>
            </a:pPr>
            <a:r>
              <a:rPr lang="fr-FR" altLang="fr-FR" sz="2000" dirty="0">
                <a:solidFill>
                  <a:srgbClr val="F7A800"/>
                </a:solidFill>
              </a:rPr>
              <a:t>DRCT</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C</a:t>
            </a:r>
            <a:r>
              <a:rPr lang="fr-FR" altLang="fr-FR" sz="2000" dirty="0">
                <a:solidFill>
                  <a:srgbClr val="0064AB"/>
                </a:solidFill>
              </a:rPr>
              <a:t>himiques et </a:t>
            </a:r>
            <a:r>
              <a:rPr lang="fr-FR" altLang="fr-FR" sz="2000" dirty="0">
                <a:solidFill>
                  <a:srgbClr val="F7A800"/>
                </a:solidFill>
              </a:rPr>
              <a:t>T</a:t>
            </a:r>
            <a:r>
              <a:rPr lang="fr-FR" altLang="fr-FR" sz="2000" dirty="0">
                <a:solidFill>
                  <a:srgbClr val="0064AB"/>
                </a:solidFill>
              </a:rPr>
              <a:t>oxiques</a:t>
            </a:r>
          </a:p>
          <a:p>
            <a:pPr>
              <a:buFont typeface="Wingdings" panose="05000000000000000000" pitchFamily="2" charset="2"/>
              <a:buChar char="§"/>
            </a:pPr>
            <a:r>
              <a:rPr lang="fr-FR" altLang="fr-FR" sz="2000" dirty="0">
                <a:solidFill>
                  <a:srgbClr val="F7A800"/>
                </a:solidFill>
              </a:rPr>
              <a:t>DDR</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D</a:t>
            </a:r>
            <a:r>
              <a:rPr lang="fr-FR" altLang="fr-FR" sz="2000" dirty="0">
                <a:solidFill>
                  <a:srgbClr val="0064AB"/>
                </a:solidFill>
              </a:rPr>
              <a:t>angereux à </a:t>
            </a:r>
            <a:r>
              <a:rPr lang="fr-FR" altLang="fr-FR" sz="2000" dirty="0">
                <a:solidFill>
                  <a:srgbClr val="F7A800"/>
                </a:solidFill>
              </a:rPr>
              <a:t>R</a:t>
            </a:r>
            <a:r>
              <a:rPr lang="fr-FR" altLang="fr-FR" sz="2000" dirty="0">
                <a:solidFill>
                  <a:srgbClr val="0064AB"/>
                </a:solidFill>
              </a:rPr>
              <a:t>isques</a:t>
            </a:r>
          </a:p>
          <a:p>
            <a:pPr>
              <a:buFont typeface="Wingdings" panose="05000000000000000000" pitchFamily="2" charset="2"/>
              <a:buChar char="§"/>
            </a:pPr>
            <a:r>
              <a:rPr lang="fr-FR" altLang="fr-FR" sz="2000" dirty="0">
                <a:solidFill>
                  <a:srgbClr val="F7A800"/>
                </a:solidFill>
              </a:rPr>
              <a:t>DRR</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R</a:t>
            </a:r>
            <a:r>
              <a:rPr lang="fr-FR" altLang="fr-FR" sz="2000" dirty="0">
                <a:solidFill>
                  <a:srgbClr val="0064AB"/>
                </a:solidFill>
              </a:rPr>
              <a:t>adioactifs</a:t>
            </a:r>
          </a:p>
          <a:p>
            <a:pPr>
              <a:buFont typeface="Wingdings" panose="05000000000000000000" pitchFamily="2" charset="2"/>
              <a:buChar char="§"/>
            </a:pPr>
            <a:r>
              <a:rPr lang="fr-FR" altLang="fr-FR" sz="2000" dirty="0">
                <a:solidFill>
                  <a:srgbClr val="F7A800"/>
                </a:solidFill>
              </a:rPr>
              <a:t>ANDRA</a:t>
            </a:r>
            <a:r>
              <a:rPr lang="fr-FR" altLang="fr-FR" sz="2000" dirty="0">
                <a:solidFill>
                  <a:srgbClr val="0064AB"/>
                </a:solidFill>
              </a:rPr>
              <a:t>: </a:t>
            </a:r>
            <a:r>
              <a:rPr lang="fr-FR" altLang="fr-FR" sz="2000" dirty="0">
                <a:solidFill>
                  <a:srgbClr val="F7A800"/>
                </a:solidFill>
              </a:rPr>
              <a:t>A</a:t>
            </a:r>
            <a:r>
              <a:rPr lang="fr-FR" altLang="fr-FR" sz="2000" dirty="0">
                <a:solidFill>
                  <a:srgbClr val="0064AB"/>
                </a:solidFill>
              </a:rPr>
              <a:t>gence </a:t>
            </a:r>
            <a:r>
              <a:rPr lang="fr-FR" altLang="fr-FR" sz="2000" dirty="0">
                <a:solidFill>
                  <a:srgbClr val="F7A800"/>
                </a:solidFill>
              </a:rPr>
              <a:t>N</a:t>
            </a:r>
            <a:r>
              <a:rPr lang="fr-FR" altLang="fr-FR" sz="2000" dirty="0">
                <a:solidFill>
                  <a:srgbClr val="0064AB"/>
                </a:solidFill>
              </a:rPr>
              <a:t>ationale pour la gestion des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R</a:t>
            </a:r>
            <a:r>
              <a:rPr lang="fr-FR" altLang="fr-FR" sz="2000" dirty="0">
                <a:solidFill>
                  <a:srgbClr val="0064AB"/>
                </a:solidFill>
              </a:rPr>
              <a:t>adioactifs </a:t>
            </a:r>
          </a:p>
          <a:p>
            <a:pPr>
              <a:buFont typeface="Wingdings" panose="05000000000000000000" pitchFamily="2" charset="2"/>
              <a:buChar char="§"/>
            </a:pPr>
            <a:r>
              <a:rPr lang="fr-FR" altLang="fr-FR" sz="2000" dirty="0">
                <a:solidFill>
                  <a:srgbClr val="F7A800"/>
                </a:solidFill>
              </a:rPr>
              <a:t>OPCT</a:t>
            </a:r>
            <a:r>
              <a:rPr lang="fr-FR" altLang="fr-FR" sz="2000" dirty="0">
                <a:solidFill>
                  <a:srgbClr val="0064AB"/>
                </a:solidFill>
              </a:rPr>
              <a:t>: </a:t>
            </a:r>
            <a:r>
              <a:rPr lang="fr-FR" altLang="fr-FR" sz="2000" dirty="0">
                <a:solidFill>
                  <a:srgbClr val="F7A800"/>
                </a:solidFill>
              </a:rPr>
              <a:t>O</a:t>
            </a:r>
            <a:r>
              <a:rPr lang="fr-FR" altLang="fr-FR" sz="2000" dirty="0">
                <a:solidFill>
                  <a:srgbClr val="0064AB"/>
                </a:solidFill>
              </a:rPr>
              <a:t>bjet </a:t>
            </a:r>
            <a:r>
              <a:rPr lang="fr-FR" altLang="fr-FR" sz="2000" dirty="0">
                <a:solidFill>
                  <a:srgbClr val="F7A800"/>
                </a:solidFill>
              </a:rPr>
              <a:t>P</a:t>
            </a:r>
            <a:r>
              <a:rPr lang="fr-FR" altLang="fr-FR" sz="2000" dirty="0">
                <a:solidFill>
                  <a:srgbClr val="0064AB"/>
                </a:solidFill>
              </a:rPr>
              <a:t>iquant, </a:t>
            </a:r>
            <a:r>
              <a:rPr lang="fr-FR" altLang="fr-FR" sz="2000" dirty="0">
                <a:solidFill>
                  <a:srgbClr val="F7A800"/>
                </a:solidFill>
              </a:rPr>
              <a:t>C</a:t>
            </a:r>
            <a:r>
              <a:rPr lang="fr-FR" altLang="fr-FR" sz="2000" dirty="0">
                <a:solidFill>
                  <a:srgbClr val="0064AB"/>
                </a:solidFill>
              </a:rPr>
              <a:t>oupant, </a:t>
            </a:r>
            <a:r>
              <a:rPr lang="fr-FR" altLang="fr-FR" sz="2000" dirty="0">
                <a:solidFill>
                  <a:srgbClr val="F7A800"/>
                </a:solidFill>
              </a:rPr>
              <a:t>T</a:t>
            </a:r>
            <a:r>
              <a:rPr lang="fr-FR" altLang="fr-FR" sz="2000" dirty="0">
                <a:solidFill>
                  <a:srgbClr val="0064AB"/>
                </a:solidFill>
              </a:rPr>
              <a:t>ranchant, </a:t>
            </a:r>
          </a:p>
          <a:p>
            <a:pPr>
              <a:buFont typeface="Wingdings" panose="05000000000000000000" pitchFamily="2" charset="2"/>
              <a:buChar char="§"/>
            </a:pPr>
            <a:r>
              <a:rPr lang="fr-FR" altLang="fr-FR" sz="2000" dirty="0">
                <a:solidFill>
                  <a:srgbClr val="F7A800"/>
                </a:solidFill>
              </a:rPr>
              <a:t>TMD</a:t>
            </a:r>
            <a:r>
              <a:rPr lang="fr-FR" altLang="fr-FR" sz="2000" dirty="0">
                <a:solidFill>
                  <a:srgbClr val="0064AB"/>
                </a:solidFill>
              </a:rPr>
              <a:t> : </a:t>
            </a:r>
            <a:r>
              <a:rPr lang="fr-FR" altLang="fr-FR" sz="2000" dirty="0">
                <a:solidFill>
                  <a:srgbClr val="F7A800"/>
                </a:solidFill>
              </a:rPr>
              <a:t>T</a:t>
            </a:r>
            <a:r>
              <a:rPr lang="fr-FR" altLang="fr-FR" sz="2000" dirty="0">
                <a:solidFill>
                  <a:srgbClr val="0064AB"/>
                </a:solidFill>
              </a:rPr>
              <a:t>ransport de </a:t>
            </a:r>
            <a:r>
              <a:rPr lang="fr-FR" altLang="fr-FR" sz="2000" dirty="0">
                <a:solidFill>
                  <a:srgbClr val="F7A800"/>
                </a:solidFill>
              </a:rPr>
              <a:t>M</a:t>
            </a:r>
            <a:r>
              <a:rPr lang="fr-FR" altLang="fr-FR" sz="2000" dirty="0">
                <a:solidFill>
                  <a:srgbClr val="0064AB"/>
                </a:solidFill>
              </a:rPr>
              <a:t>atières </a:t>
            </a:r>
            <a:r>
              <a:rPr lang="fr-FR" altLang="fr-FR" sz="2000" dirty="0">
                <a:solidFill>
                  <a:srgbClr val="F7A800"/>
                </a:solidFill>
              </a:rPr>
              <a:t>D</a:t>
            </a:r>
            <a:r>
              <a:rPr lang="fr-FR" altLang="fr-FR" sz="2000" dirty="0">
                <a:solidFill>
                  <a:srgbClr val="0064AB"/>
                </a:solidFill>
              </a:rPr>
              <a:t>angereuses</a:t>
            </a:r>
          </a:p>
          <a:p>
            <a:pPr>
              <a:buFont typeface="Wingdings" panose="05000000000000000000" pitchFamily="2" charset="2"/>
              <a:buChar char="§"/>
            </a:pPr>
            <a:r>
              <a:rPr lang="fr-FR" altLang="fr-FR" sz="2000" dirty="0">
                <a:solidFill>
                  <a:srgbClr val="F7A800"/>
                </a:solidFill>
              </a:rPr>
              <a:t>UIOM</a:t>
            </a:r>
            <a:r>
              <a:rPr lang="fr-FR" altLang="fr-FR" sz="2000" dirty="0">
                <a:solidFill>
                  <a:srgbClr val="0064AB"/>
                </a:solidFill>
              </a:rPr>
              <a:t>: </a:t>
            </a:r>
            <a:r>
              <a:rPr lang="fr-FR" altLang="fr-FR" sz="2000" dirty="0">
                <a:solidFill>
                  <a:srgbClr val="F7A800"/>
                </a:solidFill>
              </a:rPr>
              <a:t>U</a:t>
            </a:r>
            <a:r>
              <a:rPr lang="fr-FR" altLang="fr-FR" sz="2000" dirty="0">
                <a:solidFill>
                  <a:srgbClr val="0064AB"/>
                </a:solidFill>
              </a:rPr>
              <a:t>sine </a:t>
            </a:r>
            <a:r>
              <a:rPr lang="fr-FR" altLang="fr-FR" sz="2000" dirty="0">
                <a:solidFill>
                  <a:srgbClr val="F7A800"/>
                </a:solidFill>
              </a:rPr>
              <a:t>I</a:t>
            </a:r>
            <a:r>
              <a:rPr lang="fr-FR" altLang="fr-FR" sz="2000" dirty="0">
                <a:solidFill>
                  <a:srgbClr val="0064AB"/>
                </a:solidFill>
              </a:rPr>
              <a:t>ncinération des </a:t>
            </a:r>
            <a:r>
              <a:rPr lang="fr-FR" altLang="fr-FR" sz="2000" dirty="0">
                <a:solidFill>
                  <a:srgbClr val="F7A800"/>
                </a:solidFill>
              </a:rPr>
              <a:t>O</a:t>
            </a:r>
            <a:r>
              <a:rPr lang="fr-FR" altLang="fr-FR" sz="2000" dirty="0">
                <a:solidFill>
                  <a:srgbClr val="0064AB"/>
                </a:solidFill>
              </a:rPr>
              <a:t>rdures </a:t>
            </a:r>
            <a:r>
              <a:rPr lang="fr-FR" altLang="fr-FR" sz="2000" dirty="0">
                <a:solidFill>
                  <a:srgbClr val="F7A800"/>
                </a:solidFill>
              </a:rPr>
              <a:t>M</a:t>
            </a:r>
            <a:r>
              <a:rPr lang="fr-FR" altLang="fr-FR" sz="2000" dirty="0">
                <a:solidFill>
                  <a:srgbClr val="0064AB"/>
                </a:solidFill>
              </a:rPr>
              <a:t>énagères </a:t>
            </a:r>
          </a:p>
          <a:p>
            <a:pPr>
              <a:buFont typeface="Wingdings" panose="05000000000000000000" pitchFamily="2" charset="2"/>
              <a:buChar char="§"/>
            </a:pPr>
            <a:r>
              <a:rPr lang="fr-FR" altLang="fr-FR" sz="2000" dirty="0">
                <a:solidFill>
                  <a:srgbClr val="F7A800"/>
                </a:solidFill>
              </a:rPr>
              <a:t>CET</a:t>
            </a:r>
            <a:r>
              <a:rPr lang="fr-FR" altLang="fr-FR" sz="2000" dirty="0">
                <a:solidFill>
                  <a:srgbClr val="0064AB"/>
                </a:solidFill>
              </a:rPr>
              <a:t>: </a:t>
            </a:r>
            <a:r>
              <a:rPr lang="fr-FR" altLang="fr-FR" sz="2000" dirty="0">
                <a:solidFill>
                  <a:srgbClr val="F7A800"/>
                </a:solidFill>
              </a:rPr>
              <a:t>C</a:t>
            </a:r>
            <a:r>
              <a:rPr lang="fr-FR" altLang="fr-FR" sz="2000" dirty="0">
                <a:solidFill>
                  <a:srgbClr val="0064AB"/>
                </a:solidFill>
              </a:rPr>
              <a:t>entre d’</a:t>
            </a:r>
            <a:r>
              <a:rPr lang="fr-FR" altLang="fr-FR" sz="2000" dirty="0">
                <a:solidFill>
                  <a:srgbClr val="F7A800"/>
                </a:solidFill>
              </a:rPr>
              <a:t>E</a:t>
            </a:r>
            <a:r>
              <a:rPr lang="fr-FR" altLang="fr-FR" sz="2000" dirty="0">
                <a:solidFill>
                  <a:srgbClr val="0064AB"/>
                </a:solidFill>
              </a:rPr>
              <a:t>nfouissement </a:t>
            </a:r>
            <a:r>
              <a:rPr lang="fr-FR" altLang="fr-FR" sz="2000" dirty="0">
                <a:solidFill>
                  <a:srgbClr val="F7A800"/>
                </a:solidFill>
              </a:rPr>
              <a:t>T</a:t>
            </a:r>
            <a:r>
              <a:rPr lang="fr-FR" altLang="fr-FR" sz="2000" dirty="0">
                <a:solidFill>
                  <a:srgbClr val="0064AB"/>
                </a:solidFill>
              </a:rPr>
              <a:t>echnique</a:t>
            </a: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Les acronymes utilisés</a:t>
            </a:r>
          </a:p>
        </p:txBody>
      </p:sp>
    </p:spTree>
    <p:extLst>
      <p:ext uri="{BB962C8B-B14F-4D97-AF65-F5344CB8AC3E}">
        <p14:creationId xmlns:p14="http://schemas.microsoft.com/office/powerpoint/2010/main" xmlns="" val="170848162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373063" y="677863"/>
            <a:ext cx="3165475" cy="1325562"/>
          </a:xfrm>
        </p:spPr>
        <p:txBody>
          <a:bodyPr rtlCol="0">
            <a:normAutofit/>
          </a:bodyPr>
          <a:lstStyle/>
          <a:p>
            <a:pPr algn="ctr" fontAlgn="auto">
              <a:spcAft>
                <a:spcPts val="0"/>
              </a:spcAft>
              <a:defRPr/>
            </a:pPr>
            <a:r>
              <a:rPr lang="fr-FR" b="1" dirty="0">
                <a:solidFill>
                  <a:srgbClr val="0064AB"/>
                </a:solidFill>
                <a:latin typeface="+mn-lt"/>
              </a:rPr>
              <a:t>Conclusion</a:t>
            </a:r>
          </a:p>
        </p:txBody>
      </p:sp>
      <p:sp>
        <p:nvSpPr>
          <p:cNvPr id="98308" name="Espace réservé du contenu 2"/>
          <p:cNvSpPr>
            <a:spLocks noGrp="1"/>
          </p:cNvSpPr>
          <p:nvPr>
            <p:ph idx="1"/>
          </p:nvPr>
        </p:nvSpPr>
        <p:spPr>
          <a:xfrm>
            <a:off x="627063" y="2003425"/>
            <a:ext cx="10515600" cy="4351338"/>
          </a:xfrm>
        </p:spPr>
        <p:txBody>
          <a:bodyPr/>
          <a:lstStyle/>
          <a:p>
            <a:pPr marL="514350" indent="-514350">
              <a:buFont typeface="Calibri Light" panose="020F0302020204030204" pitchFamily="34" charset="0"/>
              <a:buAutoNum type="arabicPeriod"/>
            </a:pPr>
            <a:r>
              <a:rPr lang="fr-FR" altLang="fr-FR">
                <a:solidFill>
                  <a:srgbClr val="0064AB"/>
                </a:solidFill>
              </a:rPr>
              <a:t>Vérifier les consignes de tri</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Mettre en pratique les règles d’hygiène et de sécurité</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Connaitre les grandes étapes de la gestion des déchets</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Utiliser les moyens adaptés en fonction de l’établissement</a:t>
            </a:r>
          </a:p>
        </p:txBody>
      </p:sp>
    </p:spTree>
    <p:extLst>
      <p:ext uri="{BB962C8B-B14F-4D97-AF65-F5344CB8AC3E}">
        <p14:creationId xmlns:p14="http://schemas.microsoft.com/office/powerpoint/2010/main" xmlns="" val="421282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590550" y="1531938"/>
            <a:ext cx="11287125" cy="5132387"/>
          </a:xfrm>
        </p:spPr>
        <p:txBody>
          <a:bodyPr rtlCol="0">
            <a:normAutofit lnSpcReduction="10000"/>
          </a:bodyPr>
          <a:lstStyle/>
          <a:p>
            <a:pPr marL="0" indent="0" fontAlgn="auto">
              <a:lnSpc>
                <a:spcPct val="100000"/>
              </a:lnSpc>
              <a:spcAft>
                <a:spcPts val="0"/>
              </a:spcAft>
              <a:buFont typeface="Arial" panose="020B0604020202020204" pitchFamily="34" charset="0"/>
              <a:buNone/>
              <a:defRPr/>
            </a:pPr>
            <a:r>
              <a:rPr lang="fr-FR" altLang="fr-FR" dirty="0">
                <a:solidFill>
                  <a:srgbClr val="F7A800"/>
                </a:solidFill>
              </a:rPr>
              <a:t>Tout producteur de déchets est responsable de ses déchets</a:t>
            </a:r>
            <a:r>
              <a:rPr lang="fr-FR" altLang="fr-FR" dirty="0">
                <a:solidFill>
                  <a:srgbClr val="0064AB"/>
                </a:solidFill>
              </a:rPr>
              <a:t>, à partir</a:t>
            </a:r>
            <a:r>
              <a:rPr lang="fr-FR" altLang="fr-FR" dirty="0">
                <a:solidFill>
                  <a:srgbClr val="F7A800"/>
                </a:solidFill>
              </a:rPr>
              <a:t>  </a:t>
            </a:r>
          </a:p>
          <a:p>
            <a:pPr marL="0" indent="0" fontAlgn="auto">
              <a:lnSpc>
                <a:spcPct val="100000"/>
              </a:lnSpc>
              <a:spcAft>
                <a:spcPts val="0"/>
              </a:spcAft>
              <a:buFont typeface="Arial" panose="020B0604020202020204" pitchFamily="34" charset="0"/>
              <a:buNone/>
              <a:defRPr/>
            </a:pPr>
            <a:r>
              <a:rPr lang="fr-FR" altLang="fr-FR" dirty="0">
                <a:solidFill>
                  <a:srgbClr val="0064AB"/>
                </a:solidFill>
              </a:rPr>
              <a:t>de la production et ce, jusqu’à </a:t>
            </a:r>
            <a:r>
              <a:rPr lang="fr-FR" altLang="fr-FR" dirty="0">
                <a:solidFill>
                  <a:srgbClr val="0064AB"/>
                </a:solidFill>
                <a:sym typeface="Wingdings" panose="05000000000000000000" pitchFamily="2" charset="2"/>
              </a:rPr>
              <a:t>l’é</a:t>
            </a:r>
            <a:r>
              <a:rPr lang="fr-FR" altLang="fr-FR" dirty="0">
                <a:solidFill>
                  <a:srgbClr val="0064AB"/>
                </a:solidFill>
              </a:rPr>
              <a:t>limination…</a:t>
            </a:r>
          </a:p>
          <a:p>
            <a:pPr fontAlgn="auto">
              <a:spcAft>
                <a:spcPts val="0"/>
              </a:spcAft>
              <a:buFont typeface="Arial" panose="020B0604020202020204" pitchFamily="34" charset="0"/>
              <a:buNone/>
              <a:defRPr/>
            </a:pPr>
            <a:endParaRPr lang="fr-FR" altLang="fr-FR" sz="2000" dirty="0">
              <a:solidFill>
                <a:srgbClr val="0064AB"/>
              </a:solidFill>
              <a:latin typeface="Arial" panose="020B0604020202020204" pitchFamily="34" charset="0"/>
            </a:endParaRPr>
          </a:p>
          <a:p>
            <a:pPr marL="0" indent="0" fontAlgn="auto">
              <a:spcAft>
                <a:spcPts val="0"/>
              </a:spcAft>
              <a:buFont typeface="Arial" panose="020B0604020202020204" pitchFamily="34" charset="0"/>
              <a:buNone/>
              <a:defRPr/>
            </a:pPr>
            <a:r>
              <a:rPr lang="fr-FR" dirty="0">
                <a:solidFill>
                  <a:srgbClr val="0064AB"/>
                </a:solidFill>
              </a:rPr>
              <a:t>On entend par élimination </a:t>
            </a:r>
            <a:r>
              <a:rPr lang="fr-FR" b="1" dirty="0">
                <a:solidFill>
                  <a:srgbClr val="0064AB"/>
                </a:solidFill>
              </a:rPr>
              <a:t>l'ensemble des étapes de tri, conditionnement, collecte, transport, stockage et traitement </a:t>
            </a:r>
          </a:p>
          <a:p>
            <a:pPr marL="0" indent="0" fontAlgn="auto">
              <a:spcAft>
                <a:spcPts val="0"/>
              </a:spcAft>
              <a:buFont typeface="Arial" panose="020B0604020202020204" pitchFamily="34" charset="0"/>
              <a:buNone/>
              <a:defRPr/>
            </a:pPr>
            <a:r>
              <a:rPr lang="fr-FR" dirty="0">
                <a:solidFill>
                  <a:srgbClr val="0064AB"/>
                </a:solidFill>
              </a:rPr>
              <a:t>(article L.541-2 du Code de l’environnement).</a:t>
            </a:r>
            <a:r>
              <a:rPr lang="fr-FR" altLang="fr-FR" sz="2400" dirty="0">
                <a:solidFill>
                  <a:srgbClr val="0064AB"/>
                </a:solidFill>
                <a:latin typeface="Arial" panose="020B0604020202020204" pitchFamily="34" charset="0"/>
              </a:rPr>
              <a:t> </a:t>
            </a:r>
          </a:p>
          <a:p>
            <a:pPr marL="0" indent="0" fontAlgn="auto">
              <a:spcAft>
                <a:spcPts val="0"/>
              </a:spcAft>
              <a:buFont typeface="Arial" panose="020B0604020202020204" pitchFamily="34" charset="0"/>
              <a:buNone/>
              <a:defRPr/>
            </a:pPr>
            <a:endParaRPr lang="fr-FR" altLang="fr-FR" sz="2000" dirty="0">
              <a:solidFill>
                <a:srgbClr val="0064AB"/>
              </a:solidFill>
              <a:latin typeface="Arial" panose="020B0604020202020204" pitchFamily="34" charset="0"/>
            </a:endParaRP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Ce qu’impose la règlementation…pour les </a:t>
            </a:r>
            <a:r>
              <a:rPr lang="fr-FR" altLang="fr-FR" sz="2000" b="1" dirty="0">
                <a:solidFill>
                  <a:srgbClr val="0064AB"/>
                </a:solidFill>
                <a:latin typeface="Arial" panose="020B0604020202020204" pitchFamily="34" charset="0"/>
              </a:rPr>
              <a:t>Déchets Dangereux à Risques (DASRI, DRCT, DRR)</a:t>
            </a:r>
          </a:p>
          <a:p>
            <a:pPr marL="0" indent="0" fontAlgn="auto">
              <a:spcAft>
                <a:spcPts val="0"/>
              </a:spcAft>
              <a:buFontTx/>
              <a:buChar char="-"/>
              <a:defRPr/>
            </a:pPr>
            <a:r>
              <a:rPr lang="fr-FR" altLang="fr-FR" sz="2000" dirty="0">
                <a:solidFill>
                  <a:srgbClr val="0064AB"/>
                </a:solidFill>
                <a:latin typeface="Arial" panose="020B0604020202020204" pitchFamily="34" charset="0"/>
              </a:rPr>
              <a:t> emballage et transport spécifique</a:t>
            </a: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 convention avec transporteur ( ADR) &amp; installation de traitement ( UIOM) uniquement DASRI</a:t>
            </a:r>
          </a:p>
          <a:p>
            <a:pPr marL="0" indent="0" fontAlgn="auto">
              <a:spcAft>
                <a:spcPts val="0"/>
              </a:spcAft>
              <a:buFontTx/>
              <a:buChar char="-"/>
              <a:defRPr/>
            </a:pPr>
            <a:r>
              <a:rPr lang="fr-FR" altLang="fr-FR" sz="2000" dirty="0">
                <a:solidFill>
                  <a:srgbClr val="0064AB"/>
                </a:solidFill>
                <a:latin typeface="Arial" panose="020B0604020202020204" pitchFamily="34" charset="0"/>
              </a:rPr>
              <a:t> traçabilité par bordereau CERFA </a:t>
            </a: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a:t>
            </a:r>
          </a:p>
        </p:txBody>
      </p:sp>
      <p:sp>
        <p:nvSpPr>
          <p:cNvPr id="4" name="Titre 1"/>
          <p:cNvSpPr txBox="1">
            <a:spLocks/>
          </p:cNvSpPr>
          <p:nvPr/>
        </p:nvSpPr>
        <p:spPr bwMode="auto">
          <a:xfrm>
            <a:off x="244642" y="70509"/>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1467876183"/>
      </p:ext>
    </p:extLst>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50736" y="692159"/>
            <a:ext cx="4492978" cy="3369733"/>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74422" y="4013204"/>
            <a:ext cx="3522133" cy="2641600"/>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91865" y="3873504"/>
            <a:ext cx="3894667" cy="2921000"/>
          </a:xfrm>
          <a:prstGeom prst="rect">
            <a:avLst/>
          </a:prstGeom>
        </p:spPr>
      </p:pic>
      <p:sp>
        <p:nvSpPr>
          <p:cNvPr id="9" name="Titre 1"/>
          <p:cNvSpPr>
            <a:spLocks noGrp="1"/>
          </p:cNvSpPr>
          <p:nvPr>
            <p:ph type="title"/>
          </p:nvPr>
        </p:nvSpPr>
        <p:spPr>
          <a:xfrm>
            <a:off x="262465" y="0"/>
            <a:ext cx="6629400" cy="601147"/>
          </a:xfrm>
        </p:spPr>
        <p:txBody>
          <a:bodyPr rtlCol="0">
            <a:normAutofit fontScale="90000"/>
          </a:bodyPr>
          <a:lstStyle/>
          <a:p>
            <a:pPr fontAlgn="auto">
              <a:spcAft>
                <a:spcPts val="0"/>
              </a:spcAft>
              <a:defRPr/>
            </a:pPr>
            <a:r>
              <a:rPr lang="fr-FR" b="1" dirty="0">
                <a:solidFill>
                  <a:srgbClr val="0064AB"/>
                </a:solidFill>
                <a:latin typeface="+mn-lt"/>
              </a:rPr>
              <a:t>Quelques erreurs …</a:t>
            </a:r>
          </a:p>
        </p:txBody>
      </p:sp>
    </p:spTree>
    <p:extLst>
      <p:ext uri="{BB962C8B-B14F-4D97-AF65-F5344CB8AC3E}">
        <p14:creationId xmlns:p14="http://schemas.microsoft.com/office/powerpoint/2010/main" xmlns="" val="15387565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40389" y="3538184"/>
            <a:ext cx="4065175" cy="3048881"/>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01466" y="186266"/>
            <a:ext cx="4143022" cy="3107267"/>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598" y="1346199"/>
            <a:ext cx="2538412" cy="4512733"/>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5400000">
            <a:off x="2812962" y="1927577"/>
            <a:ext cx="4492977" cy="3369733"/>
          </a:xfrm>
          <a:prstGeom prst="rect">
            <a:avLst/>
          </a:prstGeom>
        </p:spPr>
      </p:pic>
      <p:sp>
        <p:nvSpPr>
          <p:cNvPr id="9" name="Titre 1"/>
          <p:cNvSpPr>
            <a:spLocks noGrp="1"/>
          </p:cNvSpPr>
          <p:nvPr>
            <p:ph type="title"/>
          </p:nvPr>
        </p:nvSpPr>
        <p:spPr>
          <a:xfrm>
            <a:off x="279399" y="186266"/>
            <a:ext cx="6629400" cy="601147"/>
          </a:xfrm>
        </p:spPr>
        <p:txBody>
          <a:bodyPr rtlCol="0">
            <a:normAutofit fontScale="90000"/>
          </a:bodyPr>
          <a:lstStyle/>
          <a:p>
            <a:pPr fontAlgn="auto">
              <a:spcAft>
                <a:spcPts val="0"/>
              </a:spcAft>
              <a:defRPr/>
            </a:pPr>
            <a:r>
              <a:rPr lang="fr-FR" b="1" dirty="0">
                <a:solidFill>
                  <a:srgbClr val="0064AB"/>
                </a:solidFill>
                <a:latin typeface="+mn-lt"/>
              </a:rPr>
              <a:t>Quelques erreurs …</a:t>
            </a:r>
          </a:p>
        </p:txBody>
      </p:sp>
    </p:spTree>
    <p:extLst>
      <p:ext uri="{BB962C8B-B14F-4D97-AF65-F5344CB8AC3E}">
        <p14:creationId xmlns:p14="http://schemas.microsoft.com/office/powerpoint/2010/main" xmlns="" val="340879504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10298</TotalTime>
  <Words>3738</Words>
  <Application>Microsoft Office PowerPoint</Application>
  <PresentationFormat>Personnalisé</PresentationFormat>
  <Paragraphs>819</Paragraphs>
  <Slides>91</Slides>
  <Notes>5</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91</vt:i4>
      </vt:variant>
    </vt:vector>
  </HeadingPairs>
  <TitlesOfParts>
    <vt:vector size="94" baseType="lpstr">
      <vt:lpstr>Thème Office</vt:lpstr>
      <vt:lpstr>1_Thème Office</vt:lpstr>
      <vt:lpstr>Photo Editor Photo</vt:lpstr>
      <vt:lpstr>   GESTION DES DECHETS INTRA HOSPITALIERS     </vt:lpstr>
      <vt:lpstr>PLAN </vt:lpstr>
      <vt:lpstr>1- Contexte et Enjeux</vt:lpstr>
      <vt:lpstr>Diapositive 4</vt:lpstr>
      <vt:lpstr>Enjeux Environnementaux</vt:lpstr>
      <vt:lpstr>Enjeux Règlementaire</vt:lpstr>
      <vt:lpstr>Enjeux Financier</vt:lpstr>
      <vt:lpstr>2 – Obligations Règlementaires</vt:lpstr>
      <vt:lpstr>Diapositive 9</vt:lpstr>
      <vt:lpstr>Diapositive 10</vt:lpstr>
      <vt:lpstr>Diapositive 11</vt:lpstr>
      <vt:lpstr>Diapositive 12</vt:lpstr>
      <vt:lpstr>3 – Définitions</vt:lpstr>
      <vt:lpstr>15 juillet 1975 définition du déchet</vt:lpstr>
      <vt:lpstr>4 – Les différents types de DAS  DASRI – DAE – DRCT </vt:lpstr>
      <vt:lpstr>Les Différents types de DAS</vt:lpstr>
      <vt:lpstr>DASRI  (décret n° 97-1048 du 6 nov 1997  / Article R1335-1 du CSP , Modifié par Décret n°2016-1590 du 24 novembre 2016 - art. 1 cité par Arrêté du 7 septembre 1999 - art. 1) </vt:lpstr>
      <vt:lpstr>DAE</vt:lpstr>
      <vt:lpstr>DRCT</vt:lpstr>
      <vt:lpstr>5 – Tri des déchets </vt:lpstr>
      <vt:lpstr>Tri des déchets </vt:lpstr>
      <vt:lpstr>Tri des déchets </vt:lpstr>
      <vt:lpstr>Diapositive 23</vt:lpstr>
      <vt:lpstr>Tri des déchets </vt:lpstr>
      <vt:lpstr> </vt:lpstr>
      <vt:lpstr>Diapositive 26</vt:lpstr>
      <vt:lpstr>Diapositive 27</vt:lpstr>
      <vt:lpstr>Diapositive 28</vt:lpstr>
      <vt:lpstr>Diapositive 29</vt:lpstr>
      <vt:lpstr>6 – Autres déchets</vt:lpstr>
      <vt:lpstr>Autres déchets</vt:lpstr>
      <vt:lpstr>7 – DASRI</vt:lpstr>
      <vt:lpstr>DASRI </vt:lpstr>
      <vt:lpstr>Règlementation sur les emballages </vt:lpstr>
      <vt:lpstr>Choix des emballages en fonction du type de déchets</vt:lpstr>
      <vt:lpstr>Diapositive 36</vt:lpstr>
      <vt:lpstr> Règles à respecter sur les emballages</vt:lpstr>
      <vt:lpstr>Diapositive 38</vt:lpstr>
      <vt:lpstr>Diapositive 39</vt:lpstr>
      <vt:lpstr>Le Tri des déchets d’activités de soins - D.A.S </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9 – Répartition et Proportion</vt:lpstr>
      <vt:lpstr>Répartition et Proportion</vt:lpstr>
      <vt:lpstr>10 – De la Collecte à l’élimination</vt:lpstr>
      <vt:lpstr>De la collecte à l’élimination</vt:lpstr>
      <vt:lpstr>De la collecte à l’élimination</vt:lpstr>
      <vt:lpstr>De la collecte à l’élimination</vt:lpstr>
      <vt:lpstr>Diapositive 59</vt:lpstr>
      <vt:lpstr>Diapositive 60</vt:lpstr>
      <vt:lpstr>Diapositive 61</vt:lpstr>
      <vt:lpstr>Diapositive 62</vt:lpstr>
      <vt:lpstr>Diapositive 63</vt:lpstr>
      <vt:lpstr>11 – Locaux d’Entreposage</vt:lpstr>
      <vt:lpstr>Diapositive 65</vt:lpstr>
      <vt:lpstr>Diapositive 66</vt:lpstr>
      <vt:lpstr>Diapositive 67</vt:lpstr>
      <vt:lpstr>Diapositive 68</vt:lpstr>
      <vt:lpstr>Diapositive 69</vt:lpstr>
      <vt:lpstr>12 – Transport</vt:lpstr>
      <vt:lpstr>Transport</vt:lpstr>
      <vt:lpstr>Transport</vt:lpstr>
      <vt:lpstr>13 – Traitement</vt:lpstr>
      <vt:lpstr>Diapositive 74</vt:lpstr>
      <vt:lpstr>Diapositive 75</vt:lpstr>
      <vt:lpstr>Diapositive 76</vt:lpstr>
      <vt:lpstr>Diapositive 77</vt:lpstr>
      <vt:lpstr>Diapositive 78</vt:lpstr>
      <vt:lpstr>Diapositive 79</vt:lpstr>
      <vt:lpstr>Diapositive 80</vt:lpstr>
      <vt:lpstr>14 – Collecte sélective</vt:lpstr>
      <vt:lpstr>Diapositive 82</vt:lpstr>
      <vt:lpstr>Diapositive 83</vt:lpstr>
      <vt:lpstr>Diapositive 84</vt:lpstr>
      <vt:lpstr>15 – Documents de référence</vt:lpstr>
      <vt:lpstr>Diapositive 86</vt:lpstr>
      <vt:lpstr>Diapositive 87</vt:lpstr>
      <vt:lpstr>Diapositive 88</vt:lpstr>
      <vt:lpstr>Conclusion</vt:lpstr>
      <vt:lpstr>Quelques erreurs …</vt:lpstr>
      <vt:lpstr>Quelques erreurs …</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GESTION DES DECHETS INTRA HOSPITALIERS</dc:title>
  <dc:creator>ARRIGHI Sebastien</dc:creator>
  <cp:lastModifiedBy>marine.santoriello</cp:lastModifiedBy>
  <cp:revision>180</cp:revision>
  <cp:lastPrinted>2021-04-09T06:05:17Z</cp:lastPrinted>
  <dcterms:created xsi:type="dcterms:W3CDTF">2021-01-06T13:27:01Z</dcterms:created>
  <dcterms:modified xsi:type="dcterms:W3CDTF">2024-01-12T16:46:27Z</dcterms:modified>
</cp:coreProperties>
</file>