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50"/>
  </p:notesMasterIdLst>
  <p:sldIdLst>
    <p:sldId id="312" r:id="rId2"/>
    <p:sldId id="257" r:id="rId3"/>
    <p:sldId id="289" r:id="rId4"/>
    <p:sldId id="313" r:id="rId5"/>
    <p:sldId id="314" r:id="rId6"/>
    <p:sldId id="316" r:id="rId7"/>
    <p:sldId id="318" r:id="rId8"/>
    <p:sldId id="303" r:id="rId9"/>
    <p:sldId id="310" r:id="rId10"/>
    <p:sldId id="292" r:id="rId11"/>
    <p:sldId id="294" r:id="rId12"/>
    <p:sldId id="262" r:id="rId13"/>
    <p:sldId id="339" r:id="rId14"/>
    <p:sldId id="340" r:id="rId15"/>
    <p:sldId id="386" r:id="rId16"/>
    <p:sldId id="382" r:id="rId17"/>
    <p:sldId id="341" r:id="rId18"/>
    <p:sldId id="278" r:id="rId19"/>
    <p:sldId id="342" r:id="rId20"/>
    <p:sldId id="346" r:id="rId21"/>
    <p:sldId id="343" r:id="rId22"/>
    <p:sldId id="359" r:id="rId23"/>
    <p:sldId id="345" r:id="rId24"/>
    <p:sldId id="347" r:id="rId25"/>
    <p:sldId id="348" r:id="rId26"/>
    <p:sldId id="360" r:id="rId27"/>
    <p:sldId id="349" r:id="rId28"/>
    <p:sldId id="350" r:id="rId29"/>
    <p:sldId id="351" r:id="rId30"/>
    <p:sldId id="363" r:id="rId31"/>
    <p:sldId id="361" r:id="rId32"/>
    <p:sldId id="378" r:id="rId33"/>
    <p:sldId id="352" r:id="rId34"/>
    <p:sldId id="362" r:id="rId35"/>
    <p:sldId id="353" r:id="rId36"/>
    <p:sldId id="403" r:id="rId37"/>
    <p:sldId id="404" r:id="rId38"/>
    <p:sldId id="405" r:id="rId39"/>
    <p:sldId id="354" r:id="rId40"/>
    <p:sldId id="355" r:id="rId41"/>
    <p:sldId id="357" r:id="rId42"/>
    <p:sldId id="356" r:id="rId43"/>
    <p:sldId id="368" r:id="rId44"/>
    <p:sldId id="399" r:id="rId45"/>
    <p:sldId id="401" r:id="rId46"/>
    <p:sldId id="400" r:id="rId47"/>
    <p:sldId id="381" r:id="rId48"/>
    <p:sldId id="387" r:id="rId4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8F8F8"/>
    <a:srgbClr val="FF6600"/>
    <a:srgbClr val="FFC979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90" autoAdjust="0"/>
    <p:restoredTop sz="94713" autoAdjust="0"/>
  </p:normalViewPr>
  <p:slideViewPr>
    <p:cSldViewPr>
      <p:cViewPr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15952-8C8E-4F7F-9476-BE7BA7476BCE}" type="datetimeFigureOut">
              <a:rPr lang="fr-FR" smtClean="0"/>
              <a:pPr/>
              <a:t>19/10/2023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34EC4-B4D3-4B05-81A7-AD6CF6A5B3B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601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1961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66024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62947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3876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1196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09636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88904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75959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10083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57408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4725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329758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98687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79114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068765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3607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12125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237777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983326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2206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25206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12047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50292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6999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39575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61540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93547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-53975"/>
            <a:ext cx="91582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05575"/>
            <a:ext cx="91630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63AB"/>
                </a:solidFill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4A600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917548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" y="-315913"/>
            <a:ext cx="91376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5332" y="1062273"/>
            <a:ext cx="7704856" cy="1345357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/>
          </p:nvPr>
        </p:nvSpPr>
        <p:spPr>
          <a:xfrm>
            <a:off x="645332" y="2781300"/>
            <a:ext cx="7814456" cy="2592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E98445A-435E-4546-B1C8-A16E5B7FB8AE}" type="datetimeFigureOut">
              <a:rPr lang="fr-FR" smtClean="0"/>
              <a:pPr>
                <a:defRPr/>
              </a:pPr>
              <a:t>19/10/2023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28665B0-B188-4F10-AACA-751D79CE6693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pic>
        <p:nvPicPr>
          <p:cNvPr id="9" name="Image" descr="Image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95564" y="6413767"/>
            <a:ext cx="791236" cy="25028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4792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31489502"/>
      </p:ext>
    </p:extLst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0" name="Texte"/>
          <p:cNvSpPr txBox="1"/>
          <p:nvPr/>
        </p:nvSpPr>
        <p:spPr>
          <a:xfrm>
            <a:off x="476251" y="6265838"/>
            <a:ext cx="293675" cy="149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>
              <a:lnSpc>
                <a:spcPct val="40000"/>
              </a:lnSpc>
              <a:spcBef>
                <a:spcPts val="5500"/>
              </a:spcBef>
              <a:defRPr sz="2400" i="1" spc="24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sz="900"/>
              <a:pPr/>
              <a:t>‹N°›</a:t>
            </a:fld>
            <a:endParaRPr sz="900"/>
          </a:p>
        </p:txBody>
      </p:sp>
      <p:sp>
        <p:nvSpPr>
          <p:cNvPr id="4661" name="Image"/>
          <p:cNvSpPr>
            <a:spLocks noGrp="1"/>
          </p:cNvSpPr>
          <p:nvPr>
            <p:ph type="pic" idx="13"/>
          </p:nvPr>
        </p:nvSpPr>
        <p:spPr>
          <a:xfrm>
            <a:off x="0" y="-2667000"/>
            <a:ext cx="9144000" cy="12192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66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69620" y="6540500"/>
            <a:ext cx="337913" cy="232800"/>
          </a:xfrm>
          <a:prstGeom prst="rect">
            <a:avLst/>
          </a:prstGeom>
        </p:spPr>
        <p:txBody>
          <a:bodyPr/>
          <a:lstStyle>
            <a:lvl1pPr>
              <a:lnSpc>
                <a:spcPct val="40000"/>
              </a:lnSpc>
              <a:spcBef>
                <a:spcPts val="2063"/>
              </a:spcBef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67399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rigin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1F7B3-46B6-41A3-A6ED-9ADF1BAD5613}" type="datetimeFigureOut">
              <a:rPr lang="fr-FR" smtClean="0"/>
              <a:pPr/>
              <a:t>19/10/2023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3EB5-5A5E-40B3-BAEC-0C5E7E7ABC0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8667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98445A-435E-4546-B1C8-A16E5B7FB8AE}" type="datetimeFigureOut">
              <a:rPr lang="fr-FR"/>
              <a:pPr>
                <a:defRPr/>
              </a:pPr>
              <a:t>19/10/2023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28665B0-B188-4F10-AACA-751D79CE66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xmlns="" val="85258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20" r:id="rId3"/>
    <p:sldLayoutId id="2147483822" r:id="rId4"/>
    <p:sldLayoutId id="2147483823" r:id="rId5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Diagramme%20de%20Gantt%20ACC%20antibioprophylaxie.xls" TargetMode="External"/><Relationship Id="rId2" Type="http://schemas.openxmlformats.org/officeDocument/2006/relationships/hyperlink" Target="Protocole%20ACC%20ATBPadm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AS-Poster-ATDM060307V4.ppt" TargetMode="External"/><Relationship Id="rId5" Type="http://schemas.openxmlformats.org/officeDocument/2006/relationships/hyperlink" Target="ACC%20Rapport%20audit%20trame.doc" TargetMode="External"/><Relationship Id="rId4" Type="http://schemas.openxmlformats.org/officeDocument/2006/relationships/hyperlink" Target="fichier%20excel%20recueil%20donn&#233;es%20exemple.xls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0" name="Rectangle"/>
          <p:cNvSpPr/>
          <p:nvPr/>
        </p:nvSpPr>
        <p:spPr>
          <a:xfrm>
            <a:off x="-3175" y="5226322"/>
            <a:ext cx="9150351" cy="772568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sp>
        <p:nvSpPr>
          <p:cNvPr id="4681" name="Rectangle"/>
          <p:cNvSpPr/>
          <p:nvPr/>
        </p:nvSpPr>
        <p:spPr>
          <a:xfrm>
            <a:off x="-6351" y="858112"/>
            <a:ext cx="9150351" cy="1187054"/>
          </a:xfrm>
          <a:prstGeom prst="rect">
            <a:avLst/>
          </a:prstGeom>
          <a:solidFill>
            <a:srgbClr val="3369B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pic>
        <p:nvPicPr>
          <p:cNvPr id="4682" name="bloc_nord_thomas2_light.jpg" descr="bloc_nord_thomas2_light.jp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 t="5201" b="38626"/>
          <a:stretch>
            <a:fillRect/>
          </a:stretch>
        </p:blipFill>
        <p:spPr>
          <a:xfrm>
            <a:off x="2" y="2041866"/>
            <a:ext cx="8532365" cy="3188903"/>
          </a:xfrm>
          <a:prstGeom prst="rect">
            <a:avLst/>
          </a:prstGeom>
        </p:spPr>
      </p:pic>
      <p:sp>
        <p:nvSpPr>
          <p:cNvPr id="4683" name="Rectangle"/>
          <p:cNvSpPr/>
          <p:nvPr/>
        </p:nvSpPr>
        <p:spPr>
          <a:xfrm>
            <a:off x="762001" y="4162426"/>
            <a:ext cx="5381625" cy="18162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sp>
        <p:nvSpPr>
          <p:cNvPr id="4684" name="Mentions | Date | Version"/>
          <p:cNvSpPr txBox="1"/>
          <p:nvPr/>
        </p:nvSpPr>
        <p:spPr>
          <a:xfrm rot="16200000">
            <a:off x="7657888" y="3739721"/>
            <a:ext cx="2454697" cy="269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7145" rIns="17145">
            <a:normAutofit/>
          </a:bodyPr>
          <a:lstStyle>
            <a:lvl1pPr>
              <a:lnSpc>
                <a:spcPct val="110000"/>
              </a:lnSpc>
              <a:spcBef>
                <a:spcPts val="5500"/>
              </a:spcBef>
              <a:defRPr sz="2000">
                <a:solidFill>
                  <a:srgbClr val="6E686F"/>
                </a:solidFill>
              </a:defRPr>
            </a:lvl1pPr>
          </a:lstStyle>
          <a:p>
            <a:r>
              <a:rPr sz="900" dirty="0"/>
              <a:t>Mentions | Date | Version</a:t>
            </a:r>
          </a:p>
        </p:txBody>
      </p:sp>
      <p:sp>
        <p:nvSpPr>
          <p:cNvPr id="4685" name="TITRE…"/>
          <p:cNvSpPr txBox="1"/>
          <p:nvPr/>
        </p:nvSpPr>
        <p:spPr>
          <a:xfrm>
            <a:off x="1111925" y="4459558"/>
            <a:ext cx="4826834" cy="1384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7145" rIns="17145">
            <a:spAutoFit/>
          </a:bodyPr>
          <a:lstStyle/>
          <a:p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EPP définition et méthodes  </a:t>
            </a:r>
          </a:p>
          <a:p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L’audit clinique / l’audit clinique ciblé </a:t>
            </a:r>
            <a:endParaRPr lang="fr-FR" sz="2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1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1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Docteur </a:t>
            </a:r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 Mendizabal </a:t>
            </a: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Pole Santé Publique </a:t>
            </a:r>
            <a:r>
              <a:rPr lang="fr-FR" sz="1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APHM</a:t>
            </a:r>
            <a:endParaRPr lang="fr-FR" sz="1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686" name="Image" descr="Ima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97879" y="1205819"/>
            <a:ext cx="1508622" cy="477217"/>
          </a:xfrm>
          <a:prstGeom prst="rect">
            <a:avLst/>
          </a:prstGeom>
          <a:ln w="12700">
            <a:miter lim="400000"/>
          </a:ln>
        </p:spPr>
      </p:pic>
      <p:sp>
        <p:nvSpPr>
          <p:cNvPr id="468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69619" y="5762625"/>
            <a:ext cx="171842" cy="1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</a:t>
            </a:fld>
            <a:endParaRPr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A895EA89-12B1-A749-9946-59514C66307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6974" y="1106290"/>
            <a:ext cx="1443038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979704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45332" y="1062273"/>
            <a:ext cx="8391164" cy="2222711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endParaRPr lang="fr-FR" sz="2000" b="1" dirty="0" smtClean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 algn="l">
              <a:buClrTx/>
              <a:buFont typeface="+mj-lt"/>
              <a:buAutoNum type="arabicPeriod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Planifier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choisir un thème - fixer les objectifs – identifier le référentiel</a:t>
            </a:r>
          </a:p>
          <a:p>
            <a:pPr marL="457200" indent="-457200" algn="l">
              <a:buClrTx/>
              <a:buNone/>
            </a:pP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scientifique </a:t>
            </a:r>
            <a:r>
              <a:rPr lang="fr-FR" sz="29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 choisir la méthode d’évaluation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Faire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observer la pratique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Analyser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comparer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Améliorer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 : 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réduire les écarts – plan d’actions - réévaluation</a:t>
            </a:r>
          </a:p>
          <a:p>
            <a:pPr algn="l">
              <a:lnSpc>
                <a:spcPct val="90000"/>
              </a:lnSpc>
              <a:buNone/>
            </a:pP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 modèle de l’EPP</a:t>
            </a:r>
            <a:endParaRPr lang="fr-FR" sz="4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dr22021\Desktop\roue_qualite_b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05064"/>
            <a:ext cx="3134122" cy="2604804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764658" y="3272978"/>
            <a:ext cx="2983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Roue de Deming</a:t>
            </a:r>
            <a:endParaRPr lang="fr-FR" sz="2800" b="1" dirty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3039343"/>
            <a:ext cx="4824536" cy="92333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Plusieurs méthodes proposées par la HAS 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 modèle commun</a:t>
            </a:r>
            <a:endParaRPr lang="fr-FR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4005064"/>
            <a:ext cx="3467100" cy="276225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/>
          <p:cNvSpPr/>
          <p:nvPr/>
        </p:nvSpPr>
        <p:spPr bwMode="auto">
          <a:xfrm>
            <a:off x="3419872" y="5229200"/>
            <a:ext cx="2520280" cy="1080120"/>
          </a:xfrm>
          <a:prstGeom prst="ellipse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8352928" cy="332655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trois niveaux de l’évaluation </a:t>
            </a:r>
            <a:b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qualité des soins</a:t>
            </a:r>
          </a:p>
        </p:txBody>
      </p:sp>
      <p:sp>
        <p:nvSpPr>
          <p:cNvPr id="4" name="Espace réservé du numéro de diapositive 4"/>
          <p:cNvSpPr txBox="1">
            <a:spLocks noGrp="1"/>
          </p:cNvSpPr>
          <p:nvPr/>
        </p:nvSpPr>
        <p:spPr bwMode="auto">
          <a:xfrm>
            <a:off x="7924800" y="6477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89A8DE8-EB71-40AD-BBF3-65ACFD5AAF5C}" type="slidenum">
              <a:rPr lang="fr-FR" sz="1200">
                <a:ea typeface="MS PGothic" pitchFamily="34" charset="-128"/>
              </a:rPr>
              <a:pPr algn="r"/>
              <a:t>11</a:t>
            </a:fld>
            <a:endParaRPr lang="fr-FR" sz="1200">
              <a:ea typeface="MS PGothic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84994" y="22606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fr-FR" sz="2400">
              <a:latin typeface="Calibri" pitchFamily="34" charset="0"/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3752" y="1258763"/>
            <a:ext cx="82947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2800" dirty="0">
                <a:latin typeface="Calibri" pitchFamily="34" charset="0"/>
                <a:ea typeface="MS PGothic" pitchFamily="34" charset="-128"/>
                <a:cs typeface="Calibri" pitchFamily="34" charset="0"/>
              </a:rPr>
              <a:t>Le modèle théorique de l’évaluation (</a:t>
            </a:r>
            <a:r>
              <a:rPr lang="fr-FR" sz="2800" dirty="0" err="1">
                <a:latin typeface="Calibri" pitchFamily="34" charset="0"/>
                <a:ea typeface="MS PGothic" pitchFamily="34" charset="-128"/>
                <a:cs typeface="Calibri" pitchFamily="34" charset="0"/>
              </a:rPr>
              <a:t>Donabedian</a:t>
            </a:r>
            <a:r>
              <a:rPr lang="fr-FR" sz="2800" dirty="0">
                <a:latin typeface="Calibri" pitchFamily="34" charset="0"/>
                <a:ea typeface="MS PGothic" pitchFamily="34" charset="-128"/>
                <a:cs typeface="Calibri" pitchFamily="34" charset="0"/>
              </a:rPr>
              <a:t> 1988)</a:t>
            </a:r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384994" y="2363812"/>
            <a:ext cx="3124200" cy="3552825"/>
            <a:chOff x="288" y="1434"/>
            <a:chExt cx="1968" cy="2238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824" y="157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288" y="1434"/>
              <a:ext cx="1872" cy="2238"/>
              <a:chOff x="288" y="1434"/>
              <a:chExt cx="1872" cy="2238"/>
            </a:xfrm>
          </p:grpSpPr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480" y="1434"/>
                <a:ext cx="1248" cy="3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9AAED3"/>
                  </a:gs>
                </a:gsLst>
                <a:lin ang="189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fr-FR" sz="240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Structure</a:t>
                </a: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336" y="1842"/>
                <a:ext cx="1440" cy="6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2000" b="1" i="1" dirty="0">
                    <a:solidFill>
                      <a:srgbClr val="FF6600"/>
                    </a:solidFill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Avons-nous les moyens de bien faire ?</a:t>
                </a:r>
                <a:endParaRPr lang="fr-FR" sz="2000" b="1" dirty="0">
                  <a:solidFill>
                    <a:srgbClr val="FF6600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288" y="2720"/>
                <a:ext cx="1872" cy="952"/>
                <a:chOff x="288" y="2568"/>
                <a:chExt cx="1872" cy="952"/>
              </a:xfrm>
            </p:grpSpPr>
            <p:sp>
              <p:nvSpPr>
                <p:cNvPr id="1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88" y="2856"/>
                  <a:ext cx="1872" cy="66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Ressources matérielles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Ressources humaines (Compétences)</a:t>
                  </a:r>
                </a:p>
              </p:txBody>
            </p:sp>
            <p:sp>
              <p:nvSpPr>
                <p:cNvPr id="16" name="AutoShape 13"/>
                <p:cNvSpPr>
                  <a:spLocks noChangeArrowheads="1"/>
                </p:cNvSpPr>
                <p:nvPr/>
              </p:nvSpPr>
              <p:spPr bwMode="auto">
                <a:xfrm>
                  <a:off x="960" y="2568"/>
                  <a:ext cx="144" cy="240"/>
                </a:xfrm>
                <a:prstGeom prst="downArrow">
                  <a:avLst>
                    <a:gd name="adj1" fmla="val 50000"/>
                    <a:gd name="adj2" fmla="val 41667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3563888" y="2348880"/>
            <a:ext cx="2917825" cy="3643313"/>
            <a:chOff x="2290" y="1434"/>
            <a:chExt cx="1838" cy="2295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3696" y="157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9" name="Group 16"/>
            <p:cNvGrpSpPr>
              <a:grpSpLocks/>
            </p:cNvGrpSpPr>
            <p:nvPr/>
          </p:nvGrpSpPr>
          <p:grpSpPr bwMode="auto">
            <a:xfrm>
              <a:off x="2290" y="1434"/>
              <a:ext cx="1440" cy="2295"/>
              <a:chOff x="2290" y="1434"/>
              <a:chExt cx="1440" cy="2295"/>
            </a:xfrm>
          </p:grpSpPr>
          <p:sp>
            <p:nvSpPr>
              <p:cNvPr id="20" name="Text Box 17"/>
              <p:cNvSpPr txBox="1">
                <a:spLocks noChangeArrowheads="1"/>
              </p:cNvSpPr>
              <p:nvPr/>
            </p:nvSpPr>
            <p:spPr bwMode="auto">
              <a:xfrm>
                <a:off x="2352" y="1434"/>
                <a:ext cx="1248" cy="3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9AAED3"/>
                  </a:gs>
                </a:gsLst>
                <a:lin ang="189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fr-FR" sz="240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Processus</a:t>
                </a:r>
              </a:p>
            </p:txBody>
          </p:sp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2304" y="1842"/>
                <a:ext cx="1248" cy="6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2000" b="1" i="1" dirty="0">
                    <a:solidFill>
                      <a:srgbClr val="FF6600"/>
                    </a:solidFill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Faisons-nous comme il faut faire ?</a:t>
                </a:r>
              </a:p>
            </p:txBody>
          </p:sp>
          <p:grpSp>
            <p:nvGrpSpPr>
              <p:cNvPr id="22" name="Group 19"/>
              <p:cNvGrpSpPr>
                <a:grpSpLocks/>
              </p:cNvGrpSpPr>
              <p:nvPr/>
            </p:nvGrpSpPr>
            <p:grpSpPr bwMode="auto">
              <a:xfrm>
                <a:off x="2290" y="2720"/>
                <a:ext cx="1440" cy="1009"/>
                <a:chOff x="2290" y="2630"/>
                <a:chExt cx="1440" cy="1009"/>
              </a:xfrm>
            </p:grpSpPr>
            <p:sp>
              <p:nvSpPr>
                <p:cNvPr id="23" name="AutoShape 20"/>
                <p:cNvSpPr>
                  <a:spLocks noChangeArrowheads="1"/>
                </p:cNvSpPr>
                <p:nvPr/>
              </p:nvSpPr>
              <p:spPr bwMode="auto">
                <a:xfrm>
                  <a:off x="2880" y="2630"/>
                  <a:ext cx="144" cy="240"/>
                </a:xfrm>
                <a:prstGeom prst="downArrow">
                  <a:avLst>
                    <a:gd name="adj1" fmla="val 50000"/>
                    <a:gd name="adj2" fmla="val 41667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24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290" y="2922"/>
                  <a:ext cx="1440" cy="71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Organisation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fr-FR" sz="2000" b="1" dirty="0" smtClean="0">
                      <a:solidFill>
                        <a:schemeClr val="bg1"/>
                      </a:solidFill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Pratiques </a:t>
                  </a:r>
                  <a:r>
                    <a:rPr lang="fr-FR" sz="2000" b="1" dirty="0">
                      <a:solidFill>
                        <a:schemeClr val="bg1"/>
                      </a:solidFill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professionnelles</a:t>
                  </a:r>
                </a:p>
              </p:txBody>
            </p:sp>
          </p:grpSp>
        </p:grp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6300021" y="2347937"/>
            <a:ext cx="2201863" cy="3676650"/>
            <a:chOff x="4037" y="1434"/>
            <a:chExt cx="1387" cy="2316"/>
          </a:xfrm>
        </p:grpSpPr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4176" y="1434"/>
              <a:ext cx="1248" cy="33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AAED3"/>
                </a:gs>
              </a:gsLst>
              <a:lin ang="189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r>
                <a:rPr lang="fr-FR" sz="2400">
                  <a:latin typeface="Calibri" pitchFamily="34" charset="0"/>
                  <a:ea typeface="MS PGothic" pitchFamily="34" charset="-128"/>
                  <a:cs typeface="Calibri" pitchFamily="34" charset="0"/>
                </a:rPr>
                <a:t>Résultats</a:t>
              </a:r>
            </a:p>
          </p:txBody>
        </p:sp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4128" y="1890"/>
              <a:ext cx="1248" cy="4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 i="1" dirty="0">
                  <a:solidFill>
                    <a:srgbClr val="FF6600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rPr>
                <a:t>Avons-nous de bons résultats ?</a:t>
              </a:r>
            </a:p>
          </p:txBody>
        </p:sp>
        <p:grpSp>
          <p:nvGrpSpPr>
            <p:cNvPr id="28" name="Group 25"/>
            <p:cNvGrpSpPr>
              <a:grpSpLocks/>
            </p:cNvGrpSpPr>
            <p:nvPr/>
          </p:nvGrpSpPr>
          <p:grpSpPr bwMode="auto">
            <a:xfrm>
              <a:off x="4037" y="2706"/>
              <a:ext cx="1387" cy="1044"/>
              <a:chOff x="4037" y="2616"/>
              <a:chExt cx="1387" cy="1044"/>
            </a:xfrm>
          </p:grpSpPr>
          <p:sp>
            <p:nvSpPr>
              <p:cNvPr id="29" name="AutoShape 26"/>
              <p:cNvSpPr>
                <a:spLocks noChangeArrowheads="1"/>
              </p:cNvSpPr>
              <p:nvPr/>
            </p:nvSpPr>
            <p:spPr bwMode="auto">
              <a:xfrm>
                <a:off x="4704" y="2616"/>
                <a:ext cx="144" cy="240"/>
              </a:xfrm>
              <a:prstGeom prst="downArrow">
                <a:avLst>
                  <a:gd name="adj1" fmla="val 50000"/>
                  <a:gd name="adj2" fmla="val 41667"/>
                </a:avLst>
              </a:prstGeom>
              <a:solidFill>
                <a:srgbClr val="0066CC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" name="Text Box 27"/>
              <p:cNvSpPr txBox="1">
                <a:spLocks noChangeArrowheads="1"/>
              </p:cNvSpPr>
              <p:nvPr/>
            </p:nvSpPr>
            <p:spPr bwMode="auto">
              <a:xfrm>
                <a:off x="4037" y="2904"/>
                <a:ext cx="1387" cy="7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Satisfaction / PREMS </a:t>
                </a:r>
                <a:endParaRPr lang="fr-FR" b="1" dirty="0"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  <a:p>
                <a:pPr algn="ctr">
                  <a:spcBef>
                    <a:spcPct val="50000"/>
                  </a:spcBef>
                </a:pPr>
                <a:r>
                  <a:rPr lang="fr-FR" b="1" dirty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Etats </a:t>
                </a: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de santé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PROMS </a:t>
                </a:r>
                <a:r>
                  <a:rPr lang="fr-FR" b="1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/ ISO</a:t>
                </a:r>
                <a:endParaRPr lang="fr-FR" b="1" dirty="0"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Critères d’une démarche EPP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836712"/>
            <a:ext cx="8352928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Le choix de la thématique d’EPP doit reposer sur :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fréquence de la pratique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(dans l’activité individuelle du médecin, de l’équipe médicale, de l’établissement …)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faisabilité de l’évaluation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(existence</a:t>
            </a:r>
            <a:r>
              <a:rPr kumimoji="0" lang="fr-FR" sz="2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recommandations/avis d’experts…)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L’existence d’une marge d’amélioration possible pour le professionnel engagé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L’impact potentiel en termes de santé publique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(prévalence gravité, coût)  </a:t>
            </a:r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L’EPP dans la nouvelle certification V2020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96944" cy="5123606"/>
          </a:xfrm>
          <a:prstGeom prst="rect">
            <a:avLst/>
          </a:prstGeom>
        </p:spPr>
        <p:txBody>
          <a:bodyPr/>
          <a:lstStyle/>
          <a:p>
            <a:pPr marL="0" lvl="1" algn="just">
              <a:spcBef>
                <a:spcPct val="20000"/>
              </a:spcBef>
              <a:defRPr/>
            </a:pPr>
            <a:r>
              <a:rPr lang="fr-FR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Certaines activités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d’un établissement </a:t>
            </a:r>
            <a:r>
              <a:rPr lang="fr-FR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 santé requièrent des </a:t>
            </a:r>
            <a:r>
              <a:rPr lang="fr-FR" sz="2000" b="1" u="sng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audits de pratiques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sur des </a:t>
            </a:r>
            <a:r>
              <a:rPr lang="fr-FR" sz="2000" b="1" u="sng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thèmes prioritaires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comme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08520" y="1734487"/>
            <a:ext cx="889285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2.3-10 Les équipes maîtrisent le risque infectieux en appliquant les bonnes pratiques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d’hygiène des mains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2.3-11 Les équipes maîtrisent le risque infectieux en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appliquant les précautions adéquates, standard et </a:t>
            </a:r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complémentaires </a:t>
            </a:r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(critère impératif)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2.3-12 Les équipes maîtrisent les bonnes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pratiques d’antibioprophylaxie </a:t>
            </a: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liées aux actes </a:t>
            </a:r>
            <a:r>
              <a:rPr lang="fr-FR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invasifs </a:t>
            </a:r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(critère impératif)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2.3-13 Les équipes maîtrisent le risque infectieux lié au traitement et au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stockage des dispositifs médicaux réutilisables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2.3-14 Les équipes maîtrisent le risque infectieux lié aux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dispositifs invasifs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 appliquant les précautions adéquates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2.3-15 Les équipes des secteurs interventionnels maîtrisent le risque infectieux en respectant les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bonnes pratiques </a:t>
            </a:r>
            <a:r>
              <a:rPr lang="fr-FR" sz="20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per-opératoires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Chirurgie et </a:t>
            </a:r>
            <a:r>
              <a:rPr lang="fr-FR" sz="1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interventionnel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826907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288" y="692695"/>
            <a:ext cx="4556720" cy="617873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5479" y="548680"/>
            <a:ext cx="4520760" cy="6264696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4283968" y="4653136"/>
            <a:ext cx="2736304" cy="100811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4283968" y="5645711"/>
            <a:ext cx="2736304" cy="936104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179512" y="3356992"/>
            <a:ext cx="2376264" cy="64807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90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4644008" y="4437112"/>
            <a:ext cx="2954869" cy="64807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833" y="1008982"/>
            <a:ext cx="4126135" cy="4104457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0" y="4005064"/>
            <a:ext cx="2758654" cy="1224136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692696"/>
            <a:ext cx="4489387" cy="54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752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865222" y="1392488"/>
            <a:ext cx="2886283" cy="342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fr-FR" sz="900" u="sng" dirty="0">
              <a:solidFill>
                <a:srgbClr val="FF54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9056" y="542798"/>
            <a:ext cx="4251681" cy="5550498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4389058" y="3717032"/>
            <a:ext cx="2952328" cy="100811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223211"/>
            <a:ext cx="4464328" cy="6189672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-36512" y="4365104"/>
            <a:ext cx="2952328" cy="72008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319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L’audit clinique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314692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292" y="1916832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dirty="0"/>
              <a:t>Méthode d’</a:t>
            </a:r>
            <a:r>
              <a:rPr lang="fr-FR" altLang="fr-FR" sz="2800" u="sng" dirty="0"/>
              <a:t>évaluation</a:t>
            </a:r>
            <a:r>
              <a:rPr lang="fr-FR" altLang="fr-FR" sz="2800" dirty="0"/>
              <a:t> qui permet,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à </a:t>
            </a:r>
            <a:r>
              <a:rPr lang="fr-FR" altLang="fr-FR" sz="2800" dirty="0"/>
              <a:t>l’aide de </a:t>
            </a:r>
            <a:r>
              <a:rPr lang="fr-FR" altLang="fr-FR" sz="2800" b="1" u="sng" dirty="0">
                <a:solidFill>
                  <a:srgbClr val="FF0000"/>
                </a:solidFill>
              </a:rPr>
              <a:t>critères déterminés</a:t>
            </a:r>
            <a:r>
              <a:rPr lang="fr-FR" altLang="fr-FR" sz="2800" dirty="0"/>
              <a:t>,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de </a:t>
            </a:r>
            <a:r>
              <a:rPr lang="fr-FR" altLang="fr-FR" sz="2800" b="1" u="sng" dirty="0">
                <a:solidFill>
                  <a:srgbClr val="FF0000"/>
                </a:solidFill>
              </a:rPr>
              <a:t>comparer</a:t>
            </a:r>
            <a:r>
              <a:rPr lang="fr-FR" altLang="fr-FR" sz="2800" dirty="0"/>
              <a:t> les </a:t>
            </a:r>
            <a:r>
              <a:rPr lang="fr-FR" altLang="fr-FR" sz="2800" u="sng" dirty="0"/>
              <a:t>pratiques de soins</a:t>
            </a:r>
            <a:r>
              <a:rPr lang="fr-FR" altLang="fr-FR" sz="2800" dirty="0"/>
              <a:t>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à </a:t>
            </a:r>
            <a:r>
              <a:rPr lang="fr-FR" altLang="fr-FR" sz="2800" dirty="0"/>
              <a:t>des </a:t>
            </a:r>
            <a:r>
              <a:rPr lang="fr-FR" altLang="fr-FR" sz="2800" b="1" u="sng" dirty="0">
                <a:solidFill>
                  <a:srgbClr val="FF0000"/>
                </a:solidFill>
              </a:rPr>
              <a:t>références admises </a:t>
            </a:r>
            <a:endParaRPr lang="fr-FR" altLang="fr-FR" sz="2800" b="1" u="sng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en </a:t>
            </a:r>
            <a:r>
              <a:rPr lang="fr-FR" altLang="fr-FR" sz="2800" dirty="0"/>
              <a:t>vue de </a:t>
            </a:r>
            <a:r>
              <a:rPr lang="fr-FR" altLang="fr-FR" sz="2800" u="sng" dirty="0"/>
              <a:t>mesurer la qualité</a:t>
            </a:r>
            <a:r>
              <a:rPr lang="fr-FR" altLang="fr-FR" sz="2800" dirty="0"/>
              <a:t> de ces pratiques et </a:t>
            </a:r>
            <a:r>
              <a:rPr lang="fr-FR" altLang="fr-FR" sz="2800" dirty="0" smtClean="0"/>
              <a:t>des</a:t>
            </a:r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 </a:t>
            </a:r>
            <a:r>
              <a:rPr lang="fr-FR" altLang="fr-FR" sz="2800" dirty="0"/>
              <a:t>résultats de soins avec </a:t>
            </a:r>
            <a:r>
              <a:rPr lang="fr-FR" altLang="fr-FR" sz="2800" b="1" dirty="0">
                <a:solidFill>
                  <a:srgbClr val="00B0F0"/>
                </a:solidFill>
              </a:rPr>
              <a:t>l’objectif de les </a:t>
            </a:r>
            <a:r>
              <a:rPr lang="fr-FR" altLang="fr-FR" sz="2800" b="1" u="sng" dirty="0">
                <a:solidFill>
                  <a:srgbClr val="00B0F0"/>
                </a:solidFill>
              </a:rPr>
              <a:t>améliorer</a:t>
            </a:r>
          </a:p>
          <a:p>
            <a:pPr algn="ctr">
              <a:spcBef>
                <a:spcPct val="50000"/>
              </a:spcBef>
            </a:pPr>
            <a:endParaRPr lang="fr-FR" altLang="fr-FR" sz="2800" b="1" u="sng" dirty="0"/>
          </a:p>
        </p:txBody>
      </p:sp>
    </p:spTree>
    <p:extLst>
      <p:ext uri="{BB962C8B-B14F-4D97-AF65-F5344CB8AC3E}">
        <p14:creationId xmlns:p14="http://schemas.microsoft.com/office/powerpoint/2010/main" xmlns="" val="335604026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L’audit clinique</a:t>
            </a:r>
            <a:endParaRPr lang="fr-FR" sz="3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174" y="707399"/>
            <a:ext cx="8626306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fr-FR" sz="2800" dirty="0" smtClean="0"/>
              <a:t>Déroulement </a:t>
            </a:r>
            <a:r>
              <a:rPr lang="fr-FR" altLang="fr-FR" sz="2800" dirty="0"/>
              <a:t>de l’audit :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u="sng" dirty="0" smtClean="0">
                <a:solidFill>
                  <a:srgbClr val="0070C0"/>
                </a:solidFill>
              </a:rPr>
              <a:t>Choix du thème  (figures imposées / libres en </a:t>
            </a:r>
            <a:r>
              <a:rPr lang="fr-FR" altLang="fr-FR" sz="2400" u="sng" dirty="0" err="1" smtClean="0">
                <a:solidFill>
                  <a:srgbClr val="0070C0"/>
                </a:solidFill>
              </a:rPr>
              <a:t>étab</a:t>
            </a:r>
            <a:r>
              <a:rPr lang="fr-FR" altLang="fr-FR" sz="2400" u="sng" dirty="0" smtClean="0">
                <a:solidFill>
                  <a:srgbClr val="0070C0"/>
                </a:solidFill>
              </a:rPr>
              <a:t> de santé)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 smtClean="0"/>
              <a:t>Information</a:t>
            </a:r>
            <a:r>
              <a:rPr lang="fr-FR" altLang="fr-FR" sz="2400" dirty="0"/>
              <a:t>, sensibilisation des équipes,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Recherche référentiel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Analyse des critères (acceptabilité, pertinence)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Organisation pratique : </a:t>
            </a:r>
            <a:r>
              <a:rPr lang="fr-FR" altLang="fr-FR" sz="2400" dirty="0">
                <a:hlinkClick r:id="rId2" action="ppaction://hlinkfile"/>
              </a:rPr>
              <a:t>Protocole</a:t>
            </a:r>
            <a:r>
              <a:rPr lang="fr-FR" altLang="fr-FR" sz="2400" dirty="0"/>
              <a:t>; </a:t>
            </a:r>
            <a:r>
              <a:rPr lang="fr-FR" altLang="fr-FR" sz="2400" dirty="0">
                <a:hlinkClick r:id="rId3" action="ppaction://hlinkfile"/>
              </a:rPr>
              <a:t>calendrier GANTT</a:t>
            </a:r>
            <a:endParaRPr lang="fr-FR" altLang="fr-FR" sz="2400" dirty="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Réalisation de l’audit : </a:t>
            </a:r>
            <a:r>
              <a:rPr lang="fr-FR" altLang="fr-FR" sz="2400" dirty="0" smtClean="0"/>
              <a:t>10 à 30 dossiers, X observations terrain</a:t>
            </a:r>
            <a:endParaRPr lang="fr-FR" altLang="fr-FR" sz="2400" dirty="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hlinkClick r:id="rId4" action="ppaction://hlinkfile"/>
              </a:rPr>
              <a:t>Saisie des données</a:t>
            </a:r>
            <a:endParaRPr lang="fr-FR" altLang="fr-FR" sz="2400" dirty="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Analyse des résultats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rgbClr val="FF0000"/>
                </a:solidFill>
              </a:rPr>
              <a:t>Identification des écarts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rgbClr val="FF0000"/>
                </a:solidFill>
              </a:rPr>
              <a:t>Identification des actions correctives : plan d’action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Réalisation du </a:t>
            </a:r>
            <a:r>
              <a:rPr lang="fr-FR" altLang="fr-FR" sz="2400" u="sng" dirty="0"/>
              <a:t>2ème audit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hlinkClick r:id="rId5" action="ppaction://hlinkfile"/>
              </a:rPr>
              <a:t>Rédaction du rapport </a:t>
            </a:r>
            <a:r>
              <a:rPr lang="fr-FR" altLang="fr-FR" sz="2400" dirty="0"/>
              <a:t>et perspectives de pérennisation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hlinkClick r:id="rId6" action="ppaction://hlinkpres?slideindex=1&amp;slidetitle="/>
              </a:rPr>
              <a:t>Poster </a:t>
            </a:r>
            <a:r>
              <a:rPr lang="fr-FR" altLang="fr-FR" sz="2400" dirty="0" smtClean="0">
                <a:hlinkClick r:id="rId6" action="ppaction://hlinkpres?slideindex=1&amp;slidetitle="/>
              </a:rPr>
              <a:t>/ Communication </a:t>
            </a:r>
            <a:r>
              <a:rPr lang="fr-FR" altLang="fr-FR" sz="2400" dirty="0" smtClean="0"/>
              <a:t>auprès des équipes </a:t>
            </a:r>
            <a:endParaRPr lang="fr-FR" altLang="fr-FR" sz="24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107504" y="1"/>
            <a:ext cx="9036496" cy="47667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chemeClr val="bg1"/>
                </a:solidFill>
              </a:rPr>
              <a:t>L’audit clinique :  pour qui, pourquoi ?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855043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400" dirty="0"/>
          </a:p>
          <a:p>
            <a:r>
              <a:rPr lang="fr-FR" sz="2400" b="1" dirty="0" smtClean="0"/>
              <a:t>1. Dans </a:t>
            </a:r>
            <a:r>
              <a:rPr lang="fr-FR" sz="2400" b="1" dirty="0"/>
              <a:t>quel contexte la demande d’audit s’inscrit-elle ?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Qui demande </a:t>
            </a:r>
            <a:r>
              <a:rPr lang="fr-FR" sz="2400" dirty="0"/>
              <a:t>l’audit </a:t>
            </a:r>
            <a:r>
              <a:rPr lang="fr-FR" sz="2400" dirty="0" smtClean="0"/>
              <a:t>? </a:t>
            </a:r>
            <a:r>
              <a:rPr lang="fr-FR" sz="2000" i="1" dirty="0" smtClean="0"/>
              <a:t>Professionnels de terrain ? Gouvernants ? HAS ? </a:t>
            </a:r>
            <a:endParaRPr lang="fr-FR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r>
              <a:rPr lang="fr-FR" sz="2400" b="1" dirty="0" smtClean="0"/>
              <a:t>2. Quel </a:t>
            </a:r>
            <a:r>
              <a:rPr lang="fr-FR" sz="2400" b="1" dirty="0"/>
              <a:t>est le </a:t>
            </a:r>
            <a:r>
              <a:rPr lang="fr-FR" sz="2400" b="1" dirty="0" smtClean="0"/>
              <a:t>motif/pourquoi </a:t>
            </a:r>
            <a:r>
              <a:rPr lang="fr-FR" sz="2400" b="1" dirty="0"/>
              <a:t>de l’audit </a:t>
            </a:r>
            <a:r>
              <a:rPr lang="fr-FR" sz="2400" b="1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Recherche de causes précises face à des </a:t>
            </a:r>
            <a:r>
              <a:rPr lang="fr-FR" altLang="fr-FR" sz="2400" i="1" dirty="0"/>
              <a:t>problèmes récurrents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/>
              <a:t>Estimation du degré de gravité d ’une situation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Analyse </a:t>
            </a:r>
            <a:r>
              <a:rPr lang="fr-FR" altLang="fr-FR" sz="2400" i="1" dirty="0"/>
              <a:t>préalable à un changement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Recherche </a:t>
            </a:r>
            <a:r>
              <a:rPr lang="fr-FR" altLang="fr-FR" sz="2400" i="1" dirty="0"/>
              <a:t>de données fiables </a:t>
            </a:r>
            <a:r>
              <a:rPr lang="fr-FR" altLang="fr-FR" sz="2400" dirty="0"/>
              <a:t>pour mettre en œuvre un </a:t>
            </a:r>
            <a:r>
              <a:rPr lang="fr-FR" altLang="fr-FR" sz="2400" dirty="0" smtClean="0"/>
              <a:t>projet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S’assurer de l’application de bonnes pratiques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Obligation </a:t>
            </a:r>
            <a:endParaRPr lang="fr-FR" altLang="fr-FR" sz="2400" i="1" dirty="0"/>
          </a:p>
          <a:p>
            <a:endParaRPr lang="fr-FR" sz="2400" i="1" dirty="0"/>
          </a:p>
          <a:p>
            <a:r>
              <a:rPr lang="fr-FR" sz="2400" b="1" dirty="0"/>
              <a:t>3</a:t>
            </a:r>
            <a:r>
              <a:rPr lang="fr-FR" sz="2400" b="1" dirty="0" smtClean="0"/>
              <a:t>. Quels </a:t>
            </a:r>
            <a:r>
              <a:rPr lang="fr-FR" sz="2400" b="1" dirty="0"/>
              <a:t>sont les moyens alloués à l’audit </a:t>
            </a:r>
            <a:r>
              <a:rPr lang="fr-FR" sz="2400" b="1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Ressources méthodologiques / effecteurs </a:t>
            </a:r>
            <a:endParaRPr lang="fr-FR" alt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73902669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704856" cy="396044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valuation des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ratiques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rofessionnelles a pour but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l’amélioration continue de la qualité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 soins et du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service rendu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aux patients par les professionnels de santé. </a:t>
            </a: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Elle vise à promouvoir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qualité, la sécurité, l’efficacité et l’efficience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 soins et de la prévention et plus généralement la santé publique, dans le respect des règles déontologiques. </a:t>
            </a: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fr-FR" sz="1600" b="1" u="sng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Décret n° 2005-346 du 14 avril 2005 relatif à l’évaluation des pratiques professionnelles </a:t>
            </a: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 </a:t>
            </a: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3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L’EPP</a:t>
            </a:r>
            <a:endParaRPr lang="fr-FR" sz="4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15616" y="5157192"/>
            <a:ext cx="6746655" cy="52322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Démarche Positive, Dynamique et Continue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L’audit clinique : pour qui 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370" y="855043"/>
            <a:ext cx="85324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Identifier l’origine de la demande </a:t>
            </a:r>
            <a:r>
              <a:rPr lang="fr-FR" sz="2400" b="1" dirty="0" smtClean="0"/>
              <a:t>d’audit : légitimité  </a:t>
            </a:r>
          </a:p>
          <a:p>
            <a:r>
              <a:rPr lang="fr-FR" sz="2400" b="1" dirty="0" smtClean="0"/>
              <a:t>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Direction Générale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Direction </a:t>
            </a:r>
            <a:r>
              <a:rPr lang="fr-FR" sz="2400" dirty="0"/>
              <a:t>qualité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instance (CLIN, CLUD…)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direction fonctionnelle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 </a:t>
            </a:r>
            <a:r>
              <a:rPr lang="fr-FR" sz="2400" dirty="0"/>
              <a:t>chef de service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 </a:t>
            </a:r>
            <a:r>
              <a:rPr lang="fr-FR" sz="2400" dirty="0"/>
              <a:t>professionnel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fr-FR" altLang="fr-FR" sz="2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1736" y="3518257"/>
            <a:ext cx="4703063" cy="286337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63812" y="2204864"/>
            <a:ext cx="373890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3600" dirty="0" smtClean="0"/>
              <a:t>Auditeurs internes 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xmlns="" val="418087207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altLang="fr-FR" b="1" dirty="0">
                <a:solidFill>
                  <a:schemeClr val="bg1"/>
                </a:solidFill>
              </a:rPr>
              <a:t>Les objectifs </a:t>
            </a:r>
            <a:r>
              <a:rPr lang="fr-FR" altLang="fr-FR" b="1" dirty="0" smtClean="0">
                <a:solidFill>
                  <a:schemeClr val="bg1"/>
                </a:solidFill>
              </a:rPr>
              <a:t>: pourquoi ?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89591" y="543450"/>
            <a:ext cx="76328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altLang="fr-FR" sz="4000" dirty="0"/>
          </a:p>
          <a:p>
            <a:pPr algn="ctr"/>
            <a:r>
              <a:rPr lang="fr-FR" altLang="fr-FR" sz="2800" b="1" dirty="0"/>
              <a:t>Objectifs explicites</a:t>
            </a:r>
          </a:p>
          <a:p>
            <a:pPr algn="ctr"/>
            <a:r>
              <a:rPr lang="fr-FR" altLang="fr-FR" sz="2400" dirty="0"/>
              <a:t> Mesurer la mise en œuvre des bonnes pratiques</a:t>
            </a:r>
          </a:p>
          <a:p>
            <a:pPr algn="ctr"/>
            <a:r>
              <a:rPr lang="fr-FR" altLang="fr-FR" sz="2400" dirty="0"/>
              <a:t> Améliorer et garantir la qualité des prestations</a:t>
            </a:r>
          </a:p>
          <a:p>
            <a:pPr algn="ctr"/>
            <a:r>
              <a:rPr lang="fr-FR" altLang="fr-FR" sz="2400" dirty="0"/>
              <a:t> Prévenir et gérer les risques (CLIN)</a:t>
            </a:r>
          </a:p>
          <a:p>
            <a:pPr algn="ctr">
              <a:buFontTx/>
              <a:buChar char="–"/>
            </a:pPr>
            <a:endParaRPr lang="fr-FR" altLang="fr-FR" sz="2800" dirty="0" smtClean="0"/>
          </a:p>
          <a:p>
            <a:pPr algn="ctr">
              <a:buFontTx/>
              <a:buChar char="–"/>
            </a:pPr>
            <a:endParaRPr lang="fr-FR" altLang="fr-FR" sz="2800" dirty="0" smtClean="0"/>
          </a:p>
          <a:p>
            <a:pPr algn="ctr">
              <a:buFontTx/>
              <a:buChar char="–"/>
            </a:pPr>
            <a:endParaRPr lang="fr-FR" altLang="fr-FR" sz="2800" dirty="0"/>
          </a:p>
          <a:p>
            <a:pPr algn="ctr"/>
            <a:r>
              <a:rPr lang="fr-FR" altLang="fr-FR" sz="2800" b="1" dirty="0" smtClean="0"/>
              <a:t>Objectifs </a:t>
            </a:r>
            <a:r>
              <a:rPr lang="fr-FR" altLang="fr-FR" sz="2800" b="1" dirty="0"/>
              <a:t>implicites</a:t>
            </a:r>
          </a:p>
          <a:p>
            <a:pPr algn="ctr"/>
            <a:r>
              <a:rPr lang="fr-FR" altLang="fr-FR" sz="2800" dirty="0"/>
              <a:t> </a:t>
            </a:r>
            <a:r>
              <a:rPr lang="fr-FR" altLang="fr-FR" sz="2400" dirty="0"/>
              <a:t>Sensibiliser le personnel</a:t>
            </a:r>
          </a:p>
          <a:p>
            <a:pPr algn="ctr"/>
            <a:r>
              <a:rPr lang="fr-FR" altLang="fr-FR" sz="2400" dirty="0"/>
              <a:t> Valoriser l ’activité des professionnels </a:t>
            </a:r>
            <a:r>
              <a:rPr lang="fr-FR" altLang="fr-FR" sz="2400" dirty="0" smtClean="0"/>
              <a:t>audités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3736" y="2420889"/>
            <a:ext cx="2717645" cy="216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901251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45332" y="1461989"/>
            <a:ext cx="8319156" cy="39116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b="1" dirty="0"/>
              <a:t>Moyens </a:t>
            </a:r>
            <a:r>
              <a:rPr lang="fr-FR" b="1" dirty="0" smtClean="0"/>
              <a:t>humains ++ </a:t>
            </a:r>
            <a:r>
              <a:rPr lang="fr-FR" dirty="0"/>
              <a:t>: chef de projet, équipe </a:t>
            </a:r>
            <a:r>
              <a:rPr lang="fr-FR" dirty="0" smtClean="0"/>
              <a:t>d’auditeurs, audités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/>
              <a:t>Moyens </a:t>
            </a:r>
            <a:r>
              <a:rPr lang="fr-FR" b="1" dirty="0"/>
              <a:t>matériels</a:t>
            </a:r>
            <a:r>
              <a:rPr lang="fr-FR" dirty="0"/>
              <a:t>: logistique, informatique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/>
              <a:t>Moyens </a:t>
            </a:r>
            <a:r>
              <a:rPr lang="fr-FR" b="1" dirty="0"/>
              <a:t>financiers</a:t>
            </a:r>
            <a:r>
              <a:rPr lang="fr-FR" dirty="0"/>
              <a:t>: engagement de la direction</a:t>
            </a:r>
          </a:p>
          <a:p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-171400"/>
            <a:ext cx="7704856" cy="1057275"/>
          </a:xfrm>
        </p:spPr>
        <p:txBody>
          <a:bodyPr/>
          <a:lstStyle/>
          <a:p>
            <a:r>
              <a:rPr lang="fr-FR" sz="4400" b="1" dirty="0" smtClean="0">
                <a:solidFill>
                  <a:schemeClr val="bg1"/>
                </a:solidFill>
              </a:rPr>
              <a:t>Les moyens 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29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Mise en œuvre de l’audit 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980728"/>
            <a:ext cx="782540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dirty="0"/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dirty="0"/>
          </a:p>
          <a:p>
            <a:pPr algn="ctr">
              <a:spcBef>
                <a:spcPct val="50000"/>
              </a:spcBef>
              <a:buFontTx/>
              <a:buChar char="•"/>
            </a:pPr>
            <a:endParaRPr lang="fr-FR" altLang="fr-FR" dirty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du thème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des critères (ou constitution du référentiel)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du type d ’étude et de la méthode de mesure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Recueil des données et mesure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Analyse des résultats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Elaboration des recommandations et suivi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695700" y="1190501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3200" b="1" dirty="0"/>
              <a:t> 6 étapes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390900" y="908720"/>
            <a:ext cx="2514600" cy="1143000"/>
          </a:xfrm>
          <a:prstGeom prst="ellips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5552413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54955" y="850999"/>
            <a:ext cx="8463111" cy="513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fr-FR" altLang="fr-FR" sz="3600" b="1" u="sng" dirty="0"/>
              <a:t>Choix du thème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fr-FR" altLang="fr-FR" sz="2400" b="1" dirty="0"/>
              <a:t>En fonction de :</a:t>
            </a:r>
            <a:endParaRPr lang="fr-FR" altLang="fr-FR" sz="2400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la fréquence de la pratique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dirty="0" smtClean="0"/>
              <a:t>le risque </a:t>
            </a:r>
            <a:r>
              <a:rPr lang="fr-FR" altLang="fr-FR" sz="2400" dirty="0"/>
              <a:t>pour le patient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dirty="0" smtClean="0"/>
              <a:t>le potentiel d’amélioration</a:t>
            </a:r>
            <a:endParaRPr lang="fr-FR" altLang="fr-FR" sz="2400" dirty="0"/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l ’existence de références scientifiques, professionnelles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altLang="fr-FR" sz="2400" dirty="0" smtClean="0"/>
              <a:t>	et réglementaires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254" y="931387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 rot="20078994">
            <a:off x="-546" y="855187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527440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812325"/>
            <a:ext cx="9144000" cy="533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</a:t>
            </a:r>
            <a:r>
              <a:rPr lang="fr-FR" altLang="fr-FR" sz="3600" b="1" u="sng" dirty="0" smtClean="0"/>
              <a:t>e groupe de travail </a:t>
            </a:r>
            <a:endParaRPr lang="fr-FR" altLang="fr-FR" sz="3600" b="1" u="sng" dirty="0"/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Mise en place d’un </a:t>
            </a:r>
            <a:r>
              <a:rPr lang="fr-FR" altLang="fr-FR" sz="2400" b="1" dirty="0"/>
              <a:t>groupe de travail pluridisciplinaire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Constitution d’un </a:t>
            </a:r>
            <a:r>
              <a:rPr lang="fr-FR" altLang="fr-FR" sz="2400" b="1" dirty="0"/>
              <a:t>cahier des charges </a:t>
            </a:r>
            <a:r>
              <a:rPr lang="fr-FR" altLang="fr-FR" sz="2400" dirty="0"/>
              <a:t>précisant les </a:t>
            </a:r>
            <a:r>
              <a:rPr lang="fr-FR" altLang="fr-FR" sz="2400" b="1" dirty="0"/>
              <a:t>objectifs précis </a:t>
            </a:r>
            <a:r>
              <a:rPr lang="fr-FR" altLang="fr-FR" sz="2400" dirty="0"/>
              <a:t>de l ’audit et ses justifications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Calendrier</a:t>
            </a:r>
            <a:r>
              <a:rPr lang="fr-FR" altLang="fr-FR" sz="2400" dirty="0"/>
              <a:t> d’action organisant les différentes </a:t>
            </a:r>
            <a:r>
              <a:rPr lang="fr-FR" altLang="fr-FR" sz="2400" dirty="0" smtClean="0"/>
              <a:t>étapes </a:t>
            </a:r>
            <a:endParaRPr lang="fr-FR" altLang="fr-FR" sz="2400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Attribution des </a:t>
            </a:r>
            <a:r>
              <a:rPr lang="fr-FR" altLang="fr-FR" sz="2400" b="1" dirty="0"/>
              <a:t>responsabilités et répartition des tâches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Secret professionnel et confidentialité des résultats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888525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12325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8257473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91579" y="836712"/>
            <a:ext cx="8226487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Les acteurs </a:t>
            </a:r>
          </a:p>
          <a:p>
            <a:pPr algn="ctr"/>
            <a:endParaRPr lang="fr-FR" sz="28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dirty="0"/>
              <a:t>Le demandeur de l’audit </a:t>
            </a:r>
            <a:r>
              <a:rPr lang="fr-FR" sz="2400" dirty="0"/>
              <a:t>: objectifs, délais du projet, moyens, </a:t>
            </a:r>
            <a:r>
              <a:rPr lang="fr-FR" sz="2400" dirty="0" smtClean="0"/>
              <a:t>communication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chef de projet (= responsable de l’audit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dirty="0" smtClean="0"/>
              <a:t>L’équipe </a:t>
            </a:r>
            <a:r>
              <a:rPr lang="fr-FR" sz="2400" b="1" dirty="0"/>
              <a:t>projet (= auditeurs)</a:t>
            </a:r>
            <a:r>
              <a:rPr lang="fr-FR" sz="2400" dirty="0"/>
              <a:t>: compétence, pluridisciplinarité, charte de </a:t>
            </a:r>
            <a:r>
              <a:rPr lang="fr-FR" sz="2400" dirty="0" smtClean="0"/>
              <a:t>travail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professionnels du service (= audités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autres partenaires 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Soutien stratégique et/ou politique (CME, Direction)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Contributions directes (Formation, DIM)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Moyens logistiques (Informatique, services économiques)</a:t>
            </a:r>
            <a:endParaRPr lang="fr-FR" sz="20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888525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12325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0158313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10815" y="915613"/>
            <a:ext cx="9144000" cy="393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fr-FR" altLang="fr-FR" sz="3600" b="1" dirty="0"/>
              <a:t>         </a:t>
            </a:r>
            <a:r>
              <a:rPr lang="fr-FR" altLang="fr-FR" sz="3600" b="1" u="sng" dirty="0"/>
              <a:t>Constitution d ’un référentiel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spcBef>
                <a:spcPct val="50000"/>
              </a:spcBef>
            </a:pPr>
            <a:r>
              <a:rPr lang="fr-FR" altLang="fr-FR" sz="2800" b="1" dirty="0" smtClean="0">
                <a:solidFill>
                  <a:srgbClr val="FF0000"/>
                </a:solidFill>
              </a:rPr>
              <a:t>Référentiel </a:t>
            </a:r>
            <a:r>
              <a:rPr lang="fr-FR" altLang="fr-FR" sz="2800" b="1" dirty="0">
                <a:solidFill>
                  <a:srgbClr val="FF0000"/>
                </a:solidFill>
              </a:rPr>
              <a:t>= choix des </a:t>
            </a:r>
            <a:r>
              <a:rPr lang="fr-FR" altLang="fr-FR" sz="2800" b="1" dirty="0" smtClean="0">
                <a:solidFill>
                  <a:srgbClr val="FF0000"/>
                </a:solidFill>
              </a:rPr>
              <a:t>critères</a:t>
            </a:r>
          </a:p>
          <a:p>
            <a:pPr algn="ctr">
              <a:spcBef>
                <a:spcPct val="50000"/>
              </a:spcBef>
            </a:pPr>
            <a:endParaRPr lang="fr-FR" altLang="fr-FR" sz="2400" dirty="0"/>
          </a:p>
          <a:p>
            <a:pPr algn="ctr">
              <a:spcBef>
                <a:spcPct val="50000"/>
              </a:spcBef>
            </a:pPr>
            <a:r>
              <a:rPr lang="fr-FR" altLang="fr-FR" sz="2400" dirty="0"/>
              <a:t>Constitution de la base de comparaison entre la pratique réelle et la pratique jugée optimale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endParaRPr lang="fr-FR" altLang="fr-FR" sz="2400" dirty="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 rot="20078994">
            <a:off x="-10815" y="991813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49166" y="5372609"/>
            <a:ext cx="21085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Grille </a:t>
            </a:r>
            <a:r>
              <a:rPr lang="fr-FR" altLang="fr-FR" sz="2800" b="1" dirty="0" smtClean="0"/>
              <a:t>d’audit</a:t>
            </a:r>
            <a:endParaRPr lang="fr-FR" altLang="fr-FR" sz="28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60626" y="5372609"/>
            <a:ext cx="2514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484985" y="2744413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497760" y="4413765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 rot="-1948741">
            <a:off x="271760" y="1114779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2</a:t>
            </a:r>
          </a:p>
        </p:txBody>
      </p:sp>
    </p:spTree>
    <p:extLst>
      <p:ext uri="{BB962C8B-B14F-4D97-AF65-F5344CB8AC3E}">
        <p14:creationId xmlns:p14="http://schemas.microsoft.com/office/powerpoint/2010/main" xmlns="" val="327174720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764704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3600" b="1" u="sng" dirty="0"/>
              <a:t>Qu’est-ce qu’un  référentiel ?</a:t>
            </a:r>
          </a:p>
          <a:p>
            <a:pPr algn="ctr"/>
            <a:endParaRPr lang="fr-FR" altLang="fr-FR" sz="3600" b="1" u="sng" dirty="0"/>
          </a:p>
          <a:p>
            <a:pPr algn="ctr"/>
            <a:r>
              <a:rPr lang="fr-FR" altLang="fr-FR" sz="2800" dirty="0"/>
              <a:t>Document ou un ensemble de documents énonçant des </a:t>
            </a:r>
            <a:r>
              <a:rPr lang="fr-FR" altLang="fr-FR" sz="3200" b="1" dirty="0">
                <a:solidFill>
                  <a:srgbClr val="FF0000"/>
                </a:solidFill>
              </a:rPr>
              <a:t>exigences qualité </a:t>
            </a:r>
            <a:r>
              <a:rPr lang="fr-FR" altLang="fr-FR" sz="2800" dirty="0"/>
              <a:t>relatives à </a:t>
            </a:r>
            <a:r>
              <a:rPr lang="fr-FR" altLang="fr-FR" sz="2800" dirty="0" smtClean="0"/>
              <a:t>une prise en charge. </a:t>
            </a:r>
            <a:endParaRPr lang="fr-FR" altLang="fr-FR" sz="2800" dirty="0"/>
          </a:p>
          <a:p>
            <a:pPr algn="ctr"/>
            <a:endParaRPr lang="fr-FR" altLang="fr-FR" sz="2800" dirty="0"/>
          </a:p>
          <a:p>
            <a:pPr algn="ctr"/>
            <a:r>
              <a:rPr lang="fr-FR" altLang="fr-FR" sz="2800" dirty="0" smtClean="0"/>
              <a:t>L</a:t>
            </a:r>
            <a:r>
              <a:rPr lang="fr-FR" altLang="fr-FR" sz="2800" dirty="0"/>
              <a:t> ’élaboration du référentiel impose :</a:t>
            </a:r>
          </a:p>
          <a:p>
            <a:pPr>
              <a:buFontTx/>
              <a:buChar char="•"/>
            </a:pPr>
            <a:endParaRPr lang="fr-FR" altLang="fr-FR" sz="28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l ’analyse de la littérature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une recherche exhaustive des </a:t>
            </a:r>
            <a:r>
              <a:rPr lang="fr-FR" altLang="fr-FR" sz="2800" b="1" dirty="0"/>
              <a:t>critères qualité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la prise en compte du contexte, de la discipline, dans lesquels  </a:t>
            </a:r>
            <a:r>
              <a:rPr lang="fr-FR" altLang="fr-FR" sz="2800" dirty="0" smtClean="0"/>
              <a:t>la </a:t>
            </a:r>
            <a:r>
              <a:rPr lang="fr-FR" altLang="fr-FR" sz="2800" dirty="0"/>
              <a:t>pratique est exercée.</a:t>
            </a:r>
          </a:p>
        </p:txBody>
      </p:sp>
    </p:spTree>
    <p:extLst>
      <p:ext uri="{BB962C8B-B14F-4D97-AF65-F5344CB8AC3E}">
        <p14:creationId xmlns:p14="http://schemas.microsoft.com/office/powerpoint/2010/main" xmlns="" val="213891708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14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>
              <a:spcBef>
                <a:spcPct val="50000"/>
              </a:spcBef>
            </a:pPr>
            <a:r>
              <a:rPr lang="fr-FR" sz="2400" dirty="0" smtClean="0"/>
              <a:t>Les </a:t>
            </a:r>
            <a:r>
              <a:rPr lang="fr-FR" sz="2400" dirty="0"/>
              <a:t>critères de qualité correspondent à des </a:t>
            </a:r>
            <a:r>
              <a:rPr lang="fr-FR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points clés d’une prise en charge</a:t>
            </a:r>
            <a:r>
              <a:rPr lang="fr-FR" sz="2400" dirty="0"/>
              <a:t>, énoncés simplement</a:t>
            </a:r>
            <a:r>
              <a:rPr lang="fr-FR" sz="2400" dirty="0" smtClean="0"/>
              <a:t>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Point </a:t>
            </a:r>
            <a:r>
              <a:rPr lang="fr-FR" sz="2400" b="1" dirty="0"/>
              <a:t>clé de la pratique </a:t>
            </a:r>
            <a:r>
              <a:rPr lang="fr-FR" sz="2400" dirty="0"/>
              <a:t>(EBM, aide à la décision</a:t>
            </a:r>
            <a:r>
              <a:rPr lang="fr-FR" sz="2400" dirty="0" smtClean="0"/>
              <a:t>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dirty="0" smtClean="0"/>
              <a:t>Porteur </a:t>
            </a:r>
            <a:r>
              <a:rPr lang="fr-FR" sz="2400" dirty="0"/>
              <a:t>d’un </a:t>
            </a:r>
            <a:r>
              <a:rPr lang="fr-FR" sz="2400" b="1" dirty="0"/>
              <a:t>potentiel d’amélioration </a:t>
            </a:r>
            <a:r>
              <a:rPr lang="fr-FR" sz="2400" dirty="0"/>
              <a:t>des pratiques.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Mesurable </a:t>
            </a:r>
            <a:r>
              <a:rPr lang="fr-FR" sz="2400" dirty="0"/>
              <a:t>afin d’évaluer la qualité de la prise en charge d’un patient et le potentiel d’amélioration des pratiques.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Acceptable </a:t>
            </a:r>
            <a:r>
              <a:rPr lang="fr-FR" sz="2400" b="1" dirty="0"/>
              <a:t>et faisable </a:t>
            </a:r>
            <a:r>
              <a:rPr lang="fr-FR" sz="2400" dirty="0"/>
              <a:t>(intégration facile à la pratique, motivant et consommant peu de ressources).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Formulation </a:t>
            </a:r>
            <a:r>
              <a:rPr lang="fr-FR" sz="2400" b="1" dirty="0"/>
              <a:t>claire et sans ambiguïté</a:t>
            </a:r>
            <a:r>
              <a:rPr lang="fr-F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7554847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5332" y="1062273"/>
            <a:ext cx="7738628" cy="4598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Variations des pratiques professionnelles</a:t>
            </a:r>
          </a:p>
          <a:p>
            <a:pPr>
              <a:lnSpc>
                <a:spcPct val="90000"/>
              </a:lnSpc>
            </a:pP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Ex : différences régionales de taux d’interventions chirurgicales / actes endoscopiques </a:t>
            </a: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développement des recommandations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 pratiques professionnelles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 Evidence </a:t>
            </a:r>
            <a:r>
              <a:rPr lang="fr-FR" sz="2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Based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Medecine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Volonté croissante d’évaluation de la qualité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dans le domaine de la santé : </a:t>
            </a: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Pression des usagers scandales IN, vache folle … </a:t>
            </a: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certification des établissements, </a:t>
            </a: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gestion des risques, sécurité sanitaire, </a:t>
            </a: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indicateurs de performance, bon usage des médicaments…</a:t>
            </a:r>
          </a:p>
          <a:p>
            <a:pPr eaLnBrk="1" hangingPunct="1"/>
            <a:endParaRPr lang="fr-FR" sz="2400" b="1" i="1" dirty="0" smtClean="0">
              <a:solidFill>
                <a:srgbClr val="002060"/>
              </a:solidFill>
              <a:sym typeface="Wingdings" pitchFamily="2" charset="2"/>
            </a:endParaRPr>
          </a:p>
          <a:p>
            <a:pPr eaLnBrk="1" hangingPunct="1">
              <a:buNone/>
            </a:pPr>
            <a:endParaRPr lang="fr-FR" sz="2400" b="1" i="1" dirty="0" smtClean="0">
              <a:solidFill>
                <a:srgbClr val="002060"/>
              </a:solidFill>
              <a:sym typeface="Wingdings" pitchFamily="2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Origines de l’EPP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00863" y="5814801"/>
            <a:ext cx="5193794" cy="5847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EPP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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Service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médical rendu</a:t>
            </a:r>
          </a:p>
        </p:txBody>
      </p:sp>
    </p:spTree>
  </p:cSld>
  <p:clrMapOvr>
    <a:masterClrMapping/>
  </p:clrMapOvr>
  <p:transition>
    <p:checke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69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 algn="ctr">
              <a:spcBef>
                <a:spcPct val="50000"/>
              </a:spcBef>
            </a:pPr>
            <a:r>
              <a:rPr lang="fr-FR" altLang="fr-FR" sz="2400" b="1" dirty="0"/>
              <a:t>Un élément auquel on se réfère pour porter un jugement, une appréciation</a:t>
            </a:r>
          </a:p>
          <a:p>
            <a:pPr>
              <a:spcBef>
                <a:spcPct val="50000"/>
              </a:spcBef>
            </a:pPr>
            <a:r>
              <a:rPr lang="fr-FR" altLang="fr-FR" sz="2400" i="1" dirty="0" smtClean="0"/>
              <a:t>Caractérisé par </a:t>
            </a:r>
            <a:r>
              <a:rPr lang="fr-FR" altLang="fr-FR" sz="2400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Intitulé de critère</a:t>
            </a:r>
            <a:r>
              <a:rPr lang="fr-FR" altLang="fr-FR" sz="2400" dirty="0" smtClean="0"/>
              <a:t>  : ex</a:t>
            </a:r>
            <a:r>
              <a:rPr lang="fr-FR" sz="2400" dirty="0" smtClean="0"/>
              <a:t> Antibiotique injecté avant l’intervention (O/N)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Élément mesurable ou indicateur : </a:t>
            </a:r>
            <a:r>
              <a:rPr lang="fr-FR" altLang="fr-FR" sz="2400" dirty="0" smtClean="0"/>
              <a:t> </a:t>
            </a:r>
            <a:r>
              <a:rPr lang="fr-FR" altLang="fr-FR" sz="2400" dirty="0"/>
              <a:t>(ex </a:t>
            </a:r>
            <a:r>
              <a:rPr lang="fr-FR" sz="2400" dirty="0"/>
              <a:t>les heures de</a:t>
            </a:r>
          </a:p>
          <a:p>
            <a:r>
              <a:rPr lang="fr-FR" sz="2400" dirty="0"/>
              <a:t>l’injection et de l’incision sont notées sur la feuille d’anesthésie</a:t>
            </a:r>
            <a:r>
              <a:rPr lang="fr-FR" altLang="fr-FR" sz="2400" dirty="0"/>
              <a:t>)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Valeur </a:t>
            </a:r>
            <a:r>
              <a:rPr lang="fr-FR" altLang="fr-FR" sz="2400" b="1" u="sng" dirty="0"/>
              <a:t>cible</a:t>
            </a:r>
            <a:r>
              <a:rPr lang="fr-FR" altLang="fr-FR" sz="2400" dirty="0"/>
              <a:t>  </a:t>
            </a:r>
            <a:r>
              <a:rPr lang="fr-FR" altLang="fr-FR" sz="2400" dirty="0" smtClean="0"/>
              <a:t>:  ex </a:t>
            </a:r>
            <a:r>
              <a:rPr lang="fr-FR" altLang="fr-FR" sz="2400" dirty="0"/>
              <a:t>: </a:t>
            </a:r>
            <a:r>
              <a:rPr lang="fr-FR" altLang="fr-FR" sz="2400" dirty="0" smtClean="0"/>
              <a:t>100% d’antibioprophylaxie PT programmées </a:t>
            </a:r>
          </a:p>
          <a:p>
            <a:r>
              <a:rPr lang="fr-FR" altLang="fr-FR" sz="2400" b="1" u="sng" dirty="0" smtClean="0"/>
              <a:t>Instructions/consignes</a:t>
            </a:r>
            <a:r>
              <a:rPr lang="fr-FR" altLang="fr-FR" sz="2400" dirty="0" smtClean="0"/>
              <a:t>  : </a:t>
            </a:r>
            <a:r>
              <a:rPr lang="fr-FR" sz="2400" dirty="0"/>
              <a:t>des instructions permettant un accord sur le sens des mots employés et </a:t>
            </a:r>
            <a:r>
              <a:rPr lang="fr-FR" sz="2400" dirty="0" smtClean="0"/>
              <a:t>les jugements </a:t>
            </a:r>
            <a:r>
              <a:rPr lang="fr-FR" sz="2400" dirty="0"/>
              <a:t>portés, ainsi que sur le mode de recherche des </a:t>
            </a:r>
            <a:r>
              <a:rPr lang="fr-FR" sz="2400" dirty="0" smtClean="0"/>
              <a:t>informations nécessaires et éventuellement les NA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72821371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98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endParaRPr lang="fr-FR" sz="1050" dirty="0"/>
          </a:p>
          <a:p>
            <a:r>
              <a:rPr lang="fr-FR" sz="2400" b="1" dirty="0"/>
              <a:t>Eléments concrets </a:t>
            </a:r>
            <a:r>
              <a:rPr lang="fr-FR" sz="2400" b="1" u="sng" dirty="0"/>
              <a:t>observables</a:t>
            </a:r>
            <a:r>
              <a:rPr lang="fr-FR" sz="2400" b="1" dirty="0"/>
              <a:t> </a:t>
            </a:r>
            <a:r>
              <a:rPr lang="fr-FR" sz="2400" dirty="0"/>
              <a:t>permettant d’avoir une vision précise de la pratique observée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</a:t>
            </a:r>
            <a:r>
              <a:rPr lang="fr-FR" sz="2400" dirty="0" smtClean="0"/>
              <a:t>ressource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processus </a:t>
            </a:r>
            <a:r>
              <a:rPr lang="fr-FR" sz="2400" dirty="0" smtClean="0"/>
              <a:t>+++ (la façon de faire)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</a:t>
            </a:r>
            <a:r>
              <a:rPr lang="fr-FR" sz="2400" dirty="0" smtClean="0"/>
              <a:t>résultats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r>
              <a:rPr lang="fr-FR" sz="2400" b="1" dirty="0" smtClean="0"/>
              <a:t>Propriétés métriques des </a:t>
            </a:r>
            <a:r>
              <a:rPr lang="fr-FR" sz="2400" b="1" dirty="0"/>
              <a:t>critères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Valide </a:t>
            </a:r>
            <a:r>
              <a:rPr lang="fr-FR" sz="2400" dirty="0"/>
              <a:t>: apte à mesurer ce qu’il est sensé mesurer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Quantifiable </a:t>
            </a:r>
            <a:r>
              <a:rPr lang="fr-FR" sz="2400" dirty="0"/>
              <a:t>: selon des modalités définies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Fiable </a:t>
            </a:r>
            <a:r>
              <a:rPr lang="fr-FR" sz="2400" dirty="0"/>
              <a:t>: apte à une mesure précise et reproductible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Sensible </a:t>
            </a:r>
            <a:r>
              <a:rPr lang="fr-FR" sz="2400" dirty="0"/>
              <a:t>: mesure les variations de faible amplitude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Spécifique </a:t>
            </a:r>
            <a:r>
              <a:rPr lang="fr-FR" sz="2400" dirty="0"/>
              <a:t>: mesure une caractéristique à la </a:t>
            </a:r>
            <a:r>
              <a:rPr lang="fr-FR" sz="2400" dirty="0" smtClean="0"/>
              <a:t>fois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fr-FR" sz="2400" dirty="0"/>
          </a:p>
          <a:p>
            <a:r>
              <a:rPr lang="fr-FR" sz="2400" dirty="0"/>
              <a:t>•Entre </a:t>
            </a:r>
            <a:r>
              <a:rPr lang="fr-FR" sz="2400" b="1" dirty="0"/>
              <a:t>15 et 25 critères </a:t>
            </a:r>
            <a:r>
              <a:rPr lang="fr-FR" sz="2400" dirty="0"/>
              <a:t>par référentiel</a:t>
            </a:r>
          </a:p>
        </p:txBody>
      </p:sp>
    </p:spTree>
    <p:extLst>
      <p:ext uri="{BB962C8B-B14F-4D97-AF65-F5344CB8AC3E}">
        <p14:creationId xmlns:p14="http://schemas.microsoft.com/office/powerpoint/2010/main" xmlns="" val="265429295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669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93104" y="937473"/>
            <a:ext cx="8892480" cy="421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 smtClean="0"/>
              <a:t>Audit Clinique Ciblé </a:t>
            </a:r>
          </a:p>
          <a:p>
            <a:pPr algn="ctr">
              <a:spcBef>
                <a:spcPct val="50000"/>
              </a:spcBef>
            </a:pPr>
            <a:endParaRPr lang="fr-FR" altLang="fr-FR" sz="3200" b="1" u="sng" dirty="0"/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 lvl="1">
              <a:spcBef>
                <a:spcPct val="50000"/>
              </a:spcBef>
              <a:buClr>
                <a:schemeClr val="tx1"/>
              </a:buClr>
            </a:pPr>
            <a:r>
              <a:rPr lang="fr-FR" altLang="fr-FR" sz="2000" b="1" dirty="0">
                <a:latin typeface="Arial" panose="020B0604020202020204" pitchFamily="34" charset="0"/>
              </a:rPr>
              <a:t>Les critères d’évaluation sont </a:t>
            </a:r>
          </a:p>
          <a:p>
            <a:pPr marL="1257300" lvl="2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en nombre limité,</a:t>
            </a:r>
          </a:p>
          <a:p>
            <a:pPr marL="1257300" lvl="2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000" dirty="0">
                <a:latin typeface="Arial" panose="020B0604020202020204" pitchFamily="34" charset="0"/>
              </a:rPr>
              <a:t> sélectionnés à partir de recommandations majeures (y compris la réglementation) ou de consensus professionnels forts,</a:t>
            </a:r>
          </a:p>
          <a:p>
            <a:pPr marL="1257300" lvl="2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000" dirty="0">
                <a:latin typeface="Arial" panose="020B0604020202020204" pitchFamily="34" charset="0"/>
              </a:rPr>
              <a:t> </a:t>
            </a:r>
            <a:r>
              <a:rPr lang="fr-FR" altLang="fr-FR" sz="2000" dirty="0" smtClean="0">
                <a:latin typeface="Arial" panose="020B0604020202020204" pitchFamily="34" charset="0"/>
              </a:rPr>
              <a:t>ciblés </a:t>
            </a:r>
            <a:r>
              <a:rPr lang="fr-FR" altLang="fr-FR" sz="2000" dirty="0">
                <a:latin typeface="Arial" panose="020B0604020202020204" pitchFamily="34" charset="0"/>
              </a:rPr>
              <a:t>sur un acte, un segment de processus de prise en charge ou sur l’organisation et les ressources de l’institution ayant un fort potentiel d’amélioration.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28650367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404068" y="-17834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536" y="831292"/>
            <a:ext cx="9577064" cy="579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u="sng" dirty="0" smtClean="0"/>
              <a:t>Protocole   </a:t>
            </a:r>
            <a:endParaRPr lang="fr-FR" altLang="fr-FR" sz="3600" b="1" u="sng" dirty="0"/>
          </a:p>
          <a:p>
            <a:pPr marL="342900" indent="-34290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 smtClean="0"/>
              <a:t>Construire </a:t>
            </a:r>
            <a:r>
              <a:rPr lang="fr-FR" altLang="fr-FR" sz="2400" b="1" dirty="0"/>
              <a:t>la grille d’évaluation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outil </a:t>
            </a:r>
            <a:endParaRPr lang="fr-FR" altLang="fr-FR" sz="2400" dirty="0"/>
          </a:p>
          <a:p>
            <a:pPr marL="800100" lvl="1" indent="-34290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R</a:t>
            </a:r>
            <a:r>
              <a:rPr lang="fr-FR" altLang="fr-FR" sz="2400" dirty="0" smtClean="0"/>
              <a:t>édiger </a:t>
            </a:r>
            <a:r>
              <a:rPr lang="fr-FR" altLang="fr-FR" sz="2400" dirty="0"/>
              <a:t>les critères qualités </a:t>
            </a:r>
            <a:r>
              <a:rPr lang="fr-FR" altLang="fr-FR" sz="2400" dirty="0" smtClean="0"/>
              <a:t>: question </a:t>
            </a:r>
            <a:r>
              <a:rPr lang="fr-FR" altLang="fr-FR" sz="2400" dirty="0"/>
              <a:t>à réponse </a:t>
            </a:r>
            <a:r>
              <a:rPr lang="fr-FR" altLang="fr-FR" sz="2400" dirty="0" smtClean="0"/>
              <a:t>fermée</a:t>
            </a:r>
            <a:endParaRPr lang="fr-FR" altLang="fr-FR" sz="2400" dirty="0"/>
          </a:p>
          <a:p>
            <a:pPr marL="800100" lvl="1" indent="-34290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Tester </a:t>
            </a:r>
            <a:r>
              <a:rPr lang="fr-FR" altLang="fr-FR" sz="2400" dirty="0"/>
              <a:t>la grille et la réajuster le cas échéant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 smtClean="0"/>
              <a:t>Etablir le Protocole </a:t>
            </a:r>
            <a:r>
              <a:rPr lang="fr-FR" altLang="fr-FR" sz="2400" dirty="0" smtClean="0"/>
              <a:t>: 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Type </a:t>
            </a:r>
            <a:r>
              <a:rPr lang="fr-FR" altLang="fr-FR" sz="2400" dirty="0"/>
              <a:t>de l’étude </a:t>
            </a:r>
            <a:r>
              <a:rPr lang="fr-FR" altLang="fr-FR" sz="2400" dirty="0" smtClean="0"/>
              <a:t>(prospective/rétrospective)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Observation/pratique tracée </a:t>
            </a:r>
            <a:endParaRPr lang="fr-FR" altLang="fr-FR" sz="2400" dirty="0"/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Taille de l ’échantillonnage </a:t>
            </a:r>
            <a:r>
              <a:rPr lang="fr-FR" altLang="fr-FR" dirty="0" smtClean="0"/>
              <a:t>( 10 à 30 observations)</a:t>
            </a:r>
            <a:endParaRPr lang="fr-FR" altLang="fr-FR" dirty="0"/>
          </a:p>
          <a:p>
            <a:pPr marL="800100" lvl="1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Période de l ’évaluation </a:t>
            </a:r>
            <a:r>
              <a:rPr lang="fr-FR" altLang="fr-FR" sz="2400" dirty="0" smtClean="0"/>
              <a:t>(ex 6 </a:t>
            </a:r>
            <a:r>
              <a:rPr lang="fr-FR" altLang="fr-FR" sz="2400" dirty="0"/>
              <a:t>à 8 semaines)</a:t>
            </a:r>
          </a:p>
          <a:p>
            <a:pPr marL="800100" lvl="1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Source d ’information (professionnel, </a:t>
            </a:r>
            <a:r>
              <a:rPr lang="fr-FR" altLang="fr-FR" sz="2400" dirty="0" smtClean="0"/>
              <a:t>documentaire, moyens)</a:t>
            </a:r>
            <a:endParaRPr lang="fr-FR" altLang="fr-FR" sz="2400" dirty="0"/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 smtClean="0"/>
              <a:t>Modalités de Recueil </a:t>
            </a:r>
            <a:r>
              <a:rPr lang="fr-FR" altLang="fr-FR" sz="2400" b="1" dirty="0"/>
              <a:t>des données </a:t>
            </a:r>
            <a:r>
              <a:rPr lang="fr-FR" altLang="fr-FR" sz="2400" dirty="0"/>
              <a:t>(observation, interview, autoévaluation)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 smtClean="0"/>
              <a:t>Nommer/former l’évaluateur(s)</a:t>
            </a:r>
            <a:r>
              <a:rPr lang="fr-FR" altLang="fr-FR" sz="2400" dirty="0" smtClean="0"/>
              <a:t> </a:t>
            </a:r>
            <a:endParaRPr lang="fr-FR" altLang="fr-FR" sz="24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40998" y="915773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3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-41577" y="79433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2462754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404068" y="-17834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458837"/>
            <a:ext cx="9144000" cy="1023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dirty="0"/>
              <a:t> </a:t>
            </a:r>
            <a:r>
              <a:rPr lang="fr-FR" altLang="fr-FR" sz="2400" b="1" dirty="0"/>
              <a:t>   </a:t>
            </a:r>
            <a:r>
              <a:rPr lang="fr-FR" altLang="fr-FR" sz="2400" dirty="0"/>
              <a:t>  </a:t>
            </a:r>
            <a:endParaRPr lang="fr-FR" altLang="fr-FR" sz="2400" b="1" u="sng" dirty="0" smtClean="0"/>
          </a:p>
          <a:p>
            <a:endParaRPr lang="fr-FR" sz="2400" b="1" dirty="0" smtClean="0"/>
          </a:p>
          <a:p>
            <a:endParaRPr lang="fr-FR" sz="2400" b="1" dirty="0" smtClean="0"/>
          </a:p>
          <a:p>
            <a:r>
              <a:rPr lang="fr-FR" sz="2400" b="1" dirty="0" smtClean="0"/>
              <a:t>4 </a:t>
            </a:r>
            <a:r>
              <a:rPr lang="fr-FR" sz="2400" b="1" dirty="0"/>
              <a:t>types </a:t>
            </a:r>
            <a:r>
              <a:rPr lang="fr-FR" sz="2400" b="1" dirty="0" smtClean="0"/>
              <a:t>d’outils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protocole </a:t>
            </a:r>
            <a:r>
              <a:rPr lang="fr-FR" sz="2400" dirty="0" smtClean="0"/>
              <a:t>d’audit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grille </a:t>
            </a:r>
            <a:r>
              <a:rPr lang="fr-FR" sz="2400" dirty="0" smtClean="0"/>
              <a:t>d’audit comportant l’ensemble des critères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guide de remplissage de la </a:t>
            </a:r>
            <a:r>
              <a:rPr lang="fr-FR" sz="2400" dirty="0" smtClean="0"/>
              <a:t>grille : consignes d’évaluation de chaque critère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tests des </a:t>
            </a:r>
            <a:r>
              <a:rPr lang="fr-FR" sz="2400" dirty="0" smtClean="0"/>
              <a:t>outils</a:t>
            </a:r>
          </a:p>
          <a:p>
            <a:endParaRPr lang="fr-FR" sz="2400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u="sng" dirty="0" smtClean="0"/>
              <a:t> 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 smtClean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40998" y="915773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3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-41577" y="79433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6489188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24936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71600" y="865605"/>
            <a:ext cx="784887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dirty="0"/>
              <a:t>             </a:t>
            </a:r>
            <a:r>
              <a:rPr lang="fr-FR" altLang="fr-FR" sz="3600" b="1" u="sng" dirty="0"/>
              <a:t>Recueil des données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endParaRPr lang="fr-FR" altLang="fr-FR" sz="2400" dirty="0"/>
          </a:p>
          <a:p>
            <a:pPr algn="just">
              <a:spcBef>
                <a:spcPct val="50000"/>
              </a:spcBef>
            </a:pPr>
            <a:r>
              <a:rPr lang="fr-FR" altLang="fr-FR" sz="2400" b="1" dirty="0"/>
              <a:t>OBJECTIF : </a:t>
            </a:r>
            <a:r>
              <a:rPr lang="fr-FR" altLang="fr-FR" sz="2400" b="1" dirty="0" smtClean="0"/>
              <a:t>Mesurer </a:t>
            </a:r>
            <a:r>
              <a:rPr lang="fr-FR" altLang="fr-FR" sz="2400" b="1" dirty="0"/>
              <a:t>les critères qualité </a:t>
            </a:r>
            <a:r>
              <a:rPr lang="fr-FR" altLang="fr-FR" sz="2400" b="1" u="sng" dirty="0"/>
              <a:t>dans la réalité </a:t>
            </a:r>
            <a:r>
              <a:rPr lang="fr-FR" altLang="fr-FR" sz="2400" b="1" dirty="0"/>
              <a:t>(sur le terrain)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organiser une réunion d </a:t>
            </a:r>
            <a:r>
              <a:rPr lang="fr-FR" altLang="fr-FR" sz="2400" dirty="0" smtClean="0"/>
              <a:t>’information pour présenter les objectifs de l’audit </a:t>
            </a:r>
            <a:endParaRPr lang="fr-FR" altLang="fr-FR" sz="2400" dirty="0"/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/>
              <a:t> remplir une feuille de collecte des données par pratique évaluée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/>
              <a:t> suivre l’évolution du recueil de données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95768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/>
              <a:t>Etape 4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8148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7255691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24936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95768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4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8148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339752" y="83671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audits cliniques ciblés de la HAS 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6407" y="1484784"/>
            <a:ext cx="5869463" cy="428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033541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24936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95768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4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8148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157500" y="836712"/>
            <a:ext cx="608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audits cliniques ciblés de la HAS : exemple sondage urinaire  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9797" y="1772945"/>
            <a:ext cx="5127344" cy="409078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4890" y="1566084"/>
            <a:ext cx="3521435" cy="46440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4860032" y="611111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général 30 observations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270204" y="6159787"/>
            <a:ext cx="3763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Critères issus des bonnes pratiques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169421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24936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95768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4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8148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360178" y="618363"/>
            <a:ext cx="608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grilles d’audit du CLIN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516937" y="6196970"/>
            <a:ext cx="3763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Critères issus du Protocole CLIN APHM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918" y="1061611"/>
            <a:ext cx="5309042" cy="511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15409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563563"/>
            <a:ext cx="8371656" cy="592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Analyse des résultats </a:t>
            </a:r>
          </a:p>
          <a:p>
            <a:pPr algn="ctr"/>
            <a:endParaRPr lang="fr-FR" altLang="fr-FR" sz="3600" b="1" u="sng" dirty="0"/>
          </a:p>
          <a:p>
            <a:pPr algn="ctr">
              <a:spcBef>
                <a:spcPct val="50000"/>
              </a:spcBef>
            </a:pPr>
            <a:r>
              <a:rPr lang="fr-FR" altLang="fr-FR" sz="2800" dirty="0"/>
              <a:t> </a:t>
            </a:r>
            <a:r>
              <a:rPr lang="fr-FR" altLang="fr-FR" sz="2800" u="sng" dirty="0"/>
              <a:t>Objectif </a:t>
            </a:r>
            <a:r>
              <a:rPr lang="fr-FR" altLang="fr-FR" sz="2800" dirty="0"/>
              <a:t>: Identifier la ou les causes des écarts observés </a:t>
            </a:r>
          </a:p>
          <a:p>
            <a:pPr algn="ctr">
              <a:lnSpc>
                <a:spcPct val="20000"/>
              </a:lnSpc>
              <a:spcBef>
                <a:spcPct val="50000"/>
              </a:spcBef>
            </a:pP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/>
              <a:t> Traiter les données recueillies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(%, </a:t>
            </a:r>
            <a:r>
              <a:rPr lang="fr-FR" altLang="fr-FR" sz="2400" dirty="0"/>
              <a:t>graphique, point +,point -, point à améliorer)</a:t>
            </a:r>
          </a:p>
          <a:p>
            <a:pPr marL="2171700" lvl="4" indent="-342900">
              <a:lnSpc>
                <a:spcPct val="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>
                <a:solidFill>
                  <a:srgbClr val="FF0000"/>
                </a:solidFill>
              </a:rPr>
              <a:t>Rechercher et expliciter les causes des </a:t>
            </a:r>
            <a:r>
              <a:rPr lang="fr-FR" altLang="fr-FR" sz="2400" b="1" dirty="0" smtClean="0">
                <a:solidFill>
                  <a:srgbClr val="FF0000"/>
                </a:solidFill>
              </a:rPr>
              <a:t>écarts recueillies </a:t>
            </a:r>
            <a:r>
              <a:rPr lang="fr-FR" altLang="fr-FR" sz="2400" b="1" u="sng" dirty="0" smtClean="0">
                <a:solidFill>
                  <a:srgbClr val="FF0000"/>
                </a:solidFill>
              </a:rPr>
              <a:t>au moment de l’audit ou lors de la restitution aux équipes</a:t>
            </a:r>
            <a:r>
              <a:rPr lang="fr-FR" altLang="fr-FR" sz="2400" b="1" dirty="0" smtClean="0">
                <a:solidFill>
                  <a:srgbClr val="FF0000"/>
                </a:solidFill>
              </a:rPr>
              <a:t> </a:t>
            </a:r>
            <a:endParaRPr lang="fr-FR" altLang="fr-FR" sz="2400" dirty="0">
              <a:solidFill>
                <a:srgbClr val="FF0000"/>
              </a:solidFill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000" dirty="0"/>
              <a:t>professionnelles (manque de connaissance…)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000" dirty="0"/>
              <a:t>organisationnelle (manque de coordination dans la prise en charge…)	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000" dirty="0"/>
              <a:t>institutionnelle (manque de méthode, de moyens…)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000" dirty="0"/>
              <a:t>personnelle ( manque de motivation…)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86116" y="81993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5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71407" y="638198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74548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611560" y="-171400"/>
            <a:ext cx="7704856" cy="692696"/>
          </a:xfrm>
        </p:spPr>
        <p:txBody>
          <a:bodyPr/>
          <a:lstStyle/>
          <a:p>
            <a:r>
              <a:rPr lang="fr-FR" sz="4000" b="1" dirty="0" smtClean="0">
                <a:solidFill>
                  <a:srgbClr val="FFFF00"/>
                </a:solidFill>
              </a:rPr>
              <a:t>En pratique </a:t>
            </a:r>
            <a:endParaRPr lang="fr-FR" sz="4000" b="1" dirty="0">
              <a:solidFill>
                <a:srgbClr val="FFFF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47265" y="2780928"/>
            <a:ext cx="260059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EPP </a:t>
            </a:r>
          </a:p>
          <a:p>
            <a:pPr algn="ctr"/>
            <a:r>
              <a:rPr lang="fr-FR" sz="3200" dirty="0" smtClean="0"/>
              <a:t>Décret 2005</a:t>
            </a:r>
            <a:endParaRPr lang="fr-FR" sz="3200" dirty="0"/>
          </a:p>
        </p:txBody>
      </p:sp>
      <p:sp>
        <p:nvSpPr>
          <p:cNvPr id="7" name="Flèche droite 6"/>
          <p:cNvSpPr/>
          <p:nvPr/>
        </p:nvSpPr>
        <p:spPr>
          <a:xfrm>
            <a:off x="3788099" y="3103513"/>
            <a:ext cx="1080120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076056" y="1533853"/>
            <a:ext cx="374441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Exigence d’EPP pour les établissements de santé </a:t>
            </a:r>
          </a:p>
          <a:p>
            <a:pPr algn="ctr"/>
            <a:r>
              <a:rPr lang="fr-FR" sz="2400" b="1" dirty="0" smtClean="0"/>
              <a:t>Certification V2010/14/20</a:t>
            </a:r>
          </a:p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Collectif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076056" y="3645024"/>
            <a:ext cx="374441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L’intégration de l’EPP dans le dispositif national de développement professionnel continu  DPC</a:t>
            </a:r>
          </a:p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Titre individuel </a:t>
            </a:r>
          </a:p>
        </p:txBody>
      </p:sp>
    </p:spTree>
    <p:extLst>
      <p:ext uri="{BB962C8B-B14F-4D97-AF65-F5344CB8AC3E}">
        <p14:creationId xmlns:p14="http://schemas.microsoft.com/office/powerpoint/2010/main" xmlns="" val="42635038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10255" y="817877"/>
            <a:ext cx="12915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6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3541" y="743041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11561" y="1049424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3200" b="1" dirty="0"/>
              <a:t> </a:t>
            </a:r>
            <a:r>
              <a:rPr lang="fr-FR" altLang="fr-FR" sz="3200" b="1" u="sng" dirty="0"/>
              <a:t>Plan d’action d’amélioration </a:t>
            </a:r>
          </a:p>
          <a:p>
            <a:pPr algn="ctr"/>
            <a:r>
              <a:rPr lang="fr-FR" altLang="fr-FR" sz="3200" b="1" u="sng" dirty="0"/>
              <a:t> </a:t>
            </a:r>
          </a:p>
          <a:p>
            <a:r>
              <a:rPr lang="fr-FR" altLang="fr-FR" sz="2400" b="1" dirty="0" smtClean="0"/>
              <a:t>Elaboration </a:t>
            </a:r>
            <a:r>
              <a:rPr lang="fr-FR" altLang="fr-FR" sz="2400" b="1" dirty="0"/>
              <a:t>du plan d’amélioration</a:t>
            </a:r>
            <a:r>
              <a:rPr lang="fr-FR" altLang="fr-FR" sz="24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Présentation des résultats au commanditaire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Présentation </a:t>
            </a:r>
            <a:r>
              <a:rPr lang="fr-FR" altLang="fr-FR" sz="2400" dirty="0"/>
              <a:t>des résultats </a:t>
            </a:r>
            <a:r>
              <a:rPr lang="fr-FR" altLang="fr-FR" sz="2400" dirty="0" smtClean="0"/>
              <a:t>aux professionnels</a:t>
            </a:r>
            <a:endParaRPr lang="fr-FR" alt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Prioriser les actions correctives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Etablir le calendrier </a:t>
            </a:r>
            <a:r>
              <a:rPr lang="fr-FR" altLang="fr-FR" sz="2400" dirty="0"/>
              <a:t>prévisionnel des actions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Nommer un responsable de chaque action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Rédiger le rapport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Fixer la période de réévaluation </a:t>
            </a:r>
            <a:r>
              <a:rPr lang="fr-FR" altLang="fr-FR" sz="2400" dirty="0" smtClean="0"/>
              <a:t>(6mois, 1 </a:t>
            </a:r>
            <a:r>
              <a:rPr lang="fr-FR" altLang="fr-FR" sz="2400" dirty="0"/>
              <a:t>an après)</a:t>
            </a:r>
          </a:p>
          <a:p>
            <a:endParaRPr lang="fr-FR" altLang="fr-FR" sz="2400" dirty="0"/>
          </a:p>
          <a:p>
            <a:r>
              <a:rPr lang="fr-FR" altLang="fr-FR" sz="2400" b="1" dirty="0" smtClean="0"/>
              <a:t>Prévoir </a:t>
            </a:r>
            <a:r>
              <a:rPr lang="fr-FR" altLang="fr-FR" sz="2400" b="1" dirty="0"/>
              <a:t>le suivi des améliorations mises en place</a:t>
            </a:r>
            <a:endParaRPr lang="fr-FR" alt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Définir le nombre de critères à réévaluer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Evaluer l ’impact des mesures correctives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5463948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L’audit </a:t>
            </a:r>
            <a:r>
              <a:rPr lang="fr-FR" dirty="0" smtClean="0">
                <a:solidFill>
                  <a:schemeClr val="bg1"/>
                </a:solidFill>
              </a:rPr>
              <a:t>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11560" y="692696"/>
            <a:ext cx="8532440" cy="488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Les facteurs de réussite </a:t>
            </a:r>
          </a:p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1- Relatifs à l’application de l’audit</a:t>
            </a:r>
            <a:r>
              <a:rPr lang="fr-FR" altLang="fr-FR" sz="3600" b="1" u="sng" dirty="0"/>
              <a:t>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endParaRPr lang="fr-FR" altLang="fr-FR" sz="1000" b="1" u="sng" dirty="0"/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Choisir un </a:t>
            </a:r>
            <a:r>
              <a:rPr lang="fr-FR" altLang="fr-FR" sz="2400" b="1" u="sng" dirty="0"/>
              <a:t>thème pertinent</a:t>
            </a:r>
            <a:r>
              <a:rPr lang="fr-FR" altLang="fr-FR" sz="2400" dirty="0"/>
              <a:t> répondant à une préoccupation réelle des professionnels et pour lequel il existe des références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Définir les objectifs ciblés sur </a:t>
            </a:r>
            <a:r>
              <a:rPr lang="fr-FR" altLang="fr-FR" sz="2400" b="1" u="sng" dirty="0"/>
              <a:t>l’amélioration de la pratique</a:t>
            </a:r>
            <a:r>
              <a:rPr lang="fr-FR" altLang="fr-FR" sz="2400" dirty="0"/>
              <a:t> et non sur l’évaluation des personnes (!!!)</a:t>
            </a:r>
          </a:p>
          <a:p>
            <a:pPr marL="342900" indent="-342900">
              <a:lnSpc>
                <a:spcPct val="14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Composer un groupe projet</a:t>
            </a:r>
            <a:r>
              <a:rPr lang="fr-FR" altLang="fr-FR" sz="2400" b="1" dirty="0"/>
              <a:t> </a:t>
            </a:r>
            <a:r>
              <a:rPr lang="fr-FR" altLang="fr-FR" sz="2400" b="1" u="sng" dirty="0"/>
              <a:t>compétent</a:t>
            </a:r>
            <a:r>
              <a:rPr lang="fr-FR" altLang="fr-FR" sz="2400" dirty="0"/>
              <a:t> (expert du thème, connaissances méthodologiques, connaissance pratique locale)</a:t>
            </a:r>
          </a:p>
        </p:txBody>
      </p:sp>
    </p:spTree>
    <p:extLst>
      <p:ext uri="{BB962C8B-B14F-4D97-AF65-F5344CB8AC3E}">
        <p14:creationId xmlns:p14="http://schemas.microsoft.com/office/powerpoint/2010/main" xmlns="" val="172827940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L’audit </a:t>
            </a:r>
            <a:r>
              <a:rPr lang="fr-FR" dirty="0" smtClean="0">
                <a:solidFill>
                  <a:schemeClr val="bg1"/>
                </a:solidFill>
              </a:rPr>
              <a:t>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836712"/>
            <a:ext cx="8676456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Les facteurs de réussite 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fr-FR" altLang="fr-FR" sz="3200" b="1" u="sng" dirty="0"/>
              <a:t>2- Relatifs à </a:t>
            </a:r>
            <a:r>
              <a:rPr lang="fr-FR" altLang="fr-FR" sz="3200" b="1" u="sng" dirty="0" smtClean="0"/>
              <a:t>l’intégration </a:t>
            </a:r>
            <a:r>
              <a:rPr lang="fr-FR" altLang="fr-FR" sz="3200" b="1" u="sng" dirty="0"/>
              <a:t>du projet dans une démarche institutionnelle 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Obtenir l ’engagement explicite de la </a:t>
            </a:r>
            <a:r>
              <a:rPr lang="fr-FR" altLang="fr-FR" sz="2400" dirty="0" smtClean="0"/>
              <a:t>Direction (CLIN central ???)</a:t>
            </a: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Inscrire le projet dans le programme qualité de l ’établissement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Définir une politique de communication dès la mise en œuvre du projet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Impliquer les instances représentatives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Valoriser l ’engagement des professionnels</a:t>
            </a:r>
          </a:p>
        </p:txBody>
      </p:sp>
    </p:spTree>
    <p:extLst>
      <p:ext uri="{BB962C8B-B14F-4D97-AF65-F5344CB8AC3E}">
        <p14:creationId xmlns:p14="http://schemas.microsoft.com/office/powerpoint/2010/main" xmlns="" val="235399995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748464" cy="5607087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Politique d’audit du CLIN</a:t>
            </a:r>
          </a:p>
          <a:p>
            <a:pPr marL="742950" lvl="1" indent="-285750" algn="l">
              <a:buFont typeface="Wingdings" panose="05000000000000000000" pitchFamily="2" charset="2"/>
              <a:buChar char="v"/>
            </a:pPr>
            <a:r>
              <a:rPr lang="fr-FR" sz="1400" dirty="0" smtClean="0">
                <a:solidFill>
                  <a:schemeClr val="tx1"/>
                </a:solidFill>
              </a:rPr>
              <a:t>Audits récurrents : Thèmes issus de la V2020 : hygiène des mains, précautions standard et complémentaires (tenue), gestes invasifs (cathéters et voies périph, sondes urinaires), pratiques per opératoires, DM réutilisables (endoscopes), </a:t>
            </a:r>
            <a:r>
              <a:rPr lang="fr-FR" sz="1400" i="1" dirty="0" smtClean="0">
                <a:solidFill>
                  <a:schemeClr val="tx1"/>
                </a:solidFill>
              </a:rPr>
              <a:t>AB prophylaxie </a:t>
            </a:r>
            <a:r>
              <a:rPr lang="fr-FR" sz="1400" i="1" dirty="0">
                <a:solidFill>
                  <a:schemeClr val="tx1"/>
                </a:solidFill>
              </a:rPr>
              <a:t>(</a:t>
            </a:r>
            <a:r>
              <a:rPr lang="fr-FR" sz="1400" i="1" dirty="0" smtClean="0">
                <a:solidFill>
                  <a:schemeClr val="tx1"/>
                </a:solidFill>
              </a:rPr>
              <a:t>COMAI) </a:t>
            </a:r>
          </a:p>
          <a:p>
            <a:pPr marL="1371600" lvl="2" indent="-457200" algn="l">
              <a:buFont typeface="Wingdings" panose="05000000000000000000" pitchFamily="2" charset="2"/>
              <a:buChar char="v"/>
            </a:pPr>
            <a:r>
              <a:rPr lang="fr-FR" sz="800" dirty="0" smtClean="0">
                <a:solidFill>
                  <a:schemeClr val="tx1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Secteurs Ciblés, protocole, calendrier</a:t>
            </a:r>
          </a:p>
          <a:p>
            <a:pPr marL="914400" lvl="1" indent="-457200" algn="l">
              <a:buFont typeface="Wingdings" panose="05000000000000000000" pitchFamily="2" charset="2"/>
              <a:buChar char="v"/>
            </a:pPr>
            <a:r>
              <a:rPr lang="fr-FR" sz="1400" dirty="0" smtClean="0">
                <a:solidFill>
                  <a:schemeClr val="tx1"/>
                </a:solidFill>
              </a:rPr>
              <a:t>Audits ponctuels en fonction d’EIAS (Clusters, épidémie, surveillance ISO ….) </a:t>
            </a:r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Communication sur le planning d’audit institutionnel / site / service </a:t>
            </a:r>
          </a:p>
          <a:p>
            <a:endParaRPr lang="fr-FR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Déclarer en </a:t>
            </a:r>
            <a:r>
              <a:rPr lang="fr-FR" sz="2000" b="1" dirty="0" smtClean="0"/>
              <a:t>EPP continue (EPP permanente suivant planning récurrent en fonction des résultats) </a:t>
            </a:r>
            <a:endParaRPr lang="fr-FR" sz="2000" b="1" dirty="0"/>
          </a:p>
          <a:p>
            <a:pPr algn="l"/>
            <a:endParaRPr lang="fr-FR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Rapport d’audit global et par secteur </a:t>
            </a:r>
            <a:r>
              <a:rPr lang="fr-FR" sz="2000" dirty="0"/>
              <a:t>a</a:t>
            </a:r>
            <a:r>
              <a:rPr lang="fr-FR" sz="2000" dirty="0" smtClean="0"/>
              <a:t>udité </a:t>
            </a:r>
            <a:r>
              <a:rPr lang="fr-FR" sz="2000" dirty="0" smtClean="0">
                <a:sym typeface="Wingdings" panose="05000000000000000000" pitchFamily="2" charset="2"/>
              </a:rPr>
              <a:t></a:t>
            </a:r>
            <a:r>
              <a:rPr lang="fr-FR" sz="2000" dirty="0" smtClean="0"/>
              <a:t> Communication des résultats </a:t>
            </a:r>
          </a:p>
          <a:p>
            <a:endParaRPr lang="fr-FR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 smtClean="0"/>
              <a:t>Inscription et suivi du plan d’actions : PAQSS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547664" y="-17140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L’audit clinique en pratique </a:t>
            </a:r>
            <a:endParaRPr lang="fr-F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55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704856" cy="2808312"/>
          </a:xfrm>
        </p:spPr>
        <p:txBody>
          <a:bodyPr/>
          <a:lstStyle/>
          <a:p>
            <a:r>
              <a:rPr lang="fr-FR" sz="7200" dirty="0" smtClean="0"/>
              <a:t>Exemple audit observationnel 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xmlns="" val="28790116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704856" cy="4608512"/>
          </a:xfrm>
        </p:spPr>
        <p:txBody>
          <a:bodyPr/>
          <a:lstStyle/>
          <a:p>
            <a:r>
              <a:rPr lang="fr-FR" sz="7200" dirty="0" smtClean="0"/>
              <a:t> </a:t>
            </a:r>
            <a:endParaRPr lang="fr-FR" sz="7200" dirty="0"/>
          </a:p>
        </p:txBody>
      </p:sp>
      <p:sp>
        <p:nvSpPr>
          <p:cNvPr id="3" name="Rectangle 2"/>
          <p:cNvSpPr/>
          <p:nvPr/>
        </p:nvSpPr>
        <p:spPr>
          <a:xfrm>
            <a:off x="1691680" y="-171400"/>
            <a:ext cx="6366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</a:rPr>
              <a:t>Exemple audit observationnel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03548" y="692696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Contexte : </a:t>
            </a:r>
          </a:p>
          <a:p>
            <a:r>
              <a:rPr lang="fr-FR" dirty="0" smtClean="0"/>
              <a:t>Audit instauré par la commission qualité et sécurité des soins de site pour s’approprier les attendus observationnels de la nouvelle certification </a:t>
            </a:r>
          </a:p>
          <a:p>
            <a:endParaRPr lang="fr-FR" dirty="0"/>
          </a:p>
          <a:p>
            <a:r>
              <a:rPr lang="fr-FR" dirty="0" smtClean="0"/>
              <a:t>Périmètre : toutes les unités d’hospitalisation conventionnel </a:t>
            </a:r>
          </a:p>
          <a:p>
            <a:endParaRPr lang="fr-FR" dirty="0"/>
          </a:p>
          <a:p>
            <a:r>
              <a:rPr lang="fr-FR" dirty="0" smtClean="0"/>
              <a:t>Grille : Grille correspondant aux critères d’observation de la nouvelle certif </a:t>
            </a:r>
          </a:p>
          <a:p>
            <a:endParaRPr lang="fr-FR" dirty="0"/>
          </a:p>
          <a:p>
            <a:r>
              <a:rPr lang="fr-FR" dirty="0" smtClean="0"/>
              <a:t>Auditeurs : (CS), Ingénieur qualité </a:t>
            </a:r>
          </a:p>
          <a:p>
            <a:endParaRPr lang="fr-FR" dirty="0" smtClean="0"/>
          </a:p>
          <a:p>
            <a:r>
              <a:rPr lang="fr-FR" b="1" dirty="0" smtClean="0"/>
              <a:t>Référentiels : affichages institutionnels () ; Proc urgences vitales …..</a:t>
            </a:r>
          </a:p>
          <a:p>
            <a:r>
              <a:rPr lang="fr-FR" b="1" dirty="0" smtClean="0"/>
              <a:t>Attendus / grille d’observation </a:t>
            </a:r>
          </a:p>
          <a:p>
            <a:endParaRPr lang="fr-FR" dirty="0"/>
          </a:p>
          <a:p>
            <a:r>
              <a:rPr lang="fr-FR" dirty="0" smtClean="0"/>
              <a:t>Planning d’audit : avril 2022</a:t>
            </a:r>
          </a:p>
          <a:p>
            <a:endParaRPr lang="fr-FR" dirty="0"/>
          </a:p>
          <a:p>
            <a:r>
              <a:rPr lang="fr-FR" dirty="0" smtClean="0"/>
              <a:t>Mail d’information au cadre de santé </a:t>
            </a:r>
          </a:p>
          <a:p>
            <a:endParaRPr lang="fr-FR" dirty="0"/>
          </a:p>
          <a:p>
            <a:r>
              <a:rPr lang="fr-FR" dirty="0" smtClean="0"/>
              <a:t>Résultats rendus dans l’immédiat avec actions correctives à mettre en œuvre </a:t>
            </a:r>
          </a:p>
          <a:p>
            <a:endParaRPr lang="fr-FR" dirty="0"/>
          </a:p>
          <a:p>
            <a:r>
              <a:rPr lang="fr-FR" dirty="0" smtClean="0"/>
              <a:t>Réévaluation : dernier quadrimestre 2022</a:t>
            </a:r>
          </a:p>
        </p:txBody>
      </p:sp>
    </p:spTree>
    <p:extLst>
      <p:ext uri="{BB962C8B-B14F-4D97-AF65-F5344CB8AC3E}">
        <p14:creationId xmlns:p14="http://schemas.microsoft.com/office/powerpoint/2010/main" xmlns="" val="137074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587303"/>
            <a:ext cx="4390965" cy="119201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/>
              <a:t>Grille observation </a:t>
            </a:r>
            <a:br>
              <a:rPr lang="fr-FR" sz="3200" dirty="0" smtClean="0"/>
            </a:br>
            <a:r>
              <a:rPr lang="fr-FR" sz="3200" dirty="0" smtClean="0"/>
              <a:t>Périmètre, planning, grille  </a:t>
            </a:r>
            <a:endParaRPr lang="fr-FR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r-FR" dirty="0" smtClean="0"/>
              <a:t>Planning d’audit</a:t>
            </a:r>
          </a:p>
          <a:p>
            <a:pPr marL="0" indent="0" algn="r">
              <a:buNone/>
            </a:pPr>
            <a:r>
              <a:rPr lang="fr-FR" dirty="0" smtClean="0"/>
              <a:t>Grille d’audit 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151" y="2870249"/>
            <a:ext cx="8518253" cy="342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72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globaux 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6745785" cy="3163243"/>
          </a:xfrm>
          <a:prstGeom prst="rect">
            <a:avLst/>
          </a:prstGeom>
        </p:spPr>
      </p:pic>
      <p:pic>
        <p:nvPicPr>
          <p:cNvPr id="10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74196" y="1700808"/>
            <a:ext cx="6412604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828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>Communication des résultats à un service </a:t>
            </a:r>
            <a:endParaRPr lang="fr-FR" sz="2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011083" cy="4938142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3707904" y="2132856"/>
            <a:ext cx="3240360" cy="1368152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Que manque t – il ? </a:t>
            </a:r>
            <a:endParaRPr lang="fr-FR" dirty="0"/>
          </a:p>
        </p:txBody>
      </p:sp>
      <p:sp>
        <p:nvSpPr>
          <p:cNvPr id="8" name="Parchemin horizontal 7"/>
          <p:cNvSpPr/>
          <p:nvPr/>
        </p:nvSpPr>
        <p:spPr>
          <a:xfrm>
            <a:off x="3419872" y="4149080"/>
            <a:ext cx="2952328" cy="136815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 plan d’actions</a:t>
            </a:r>
          </a:p>
          <a:p>
            <a:pPr algn="ctr"/>
            <a:r>
              <a:rPr lang="fr-FR" dirty="0" smtClean="0"/>
              <a:t>Puis…. La réévaluatio</a:t>
            </a:r>
            <a:r>
              <a:rPr lang="fr-FR" dirty="0"/>
              <a:t>n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19168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3486" y="-99392"/>
            <a:ext cx="7704856" cy="1345357"/>
          </a:xfrm>
        </p:spPr>
        <p:txBody>
          <a:bodyPr/>
          <a:lstStyle/>
          <a:p>
            <a:r>
              <a:rPr lang="fr-FR" b="1" dirty="0" smtClean="0">
                <a:solidFill>
                  <a:schemeClr val="bg1"/>
                </a:solidFill>
              </a:rPr>
              <a:t>Développement professionnel continu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13486" y="1245965"/>
            <a:ext cx="7814456" cy="5112568"/>
          </a:xfrm>
        </p:spPr>
        <p:txBody>
          <a:bodyPr/>
          <a:lstStyle/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 développement professionnel continu (DPC) a pour objectifs le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maintien et l'actualisation des connaissances et des compétences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ainsi que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l'amélioration des pratiques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 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Il s’adresse à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l'ensemble des professionnels de santé et il constitue une obligation quel que soit le mode d'exercice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>
              <a:buNone/>
            </a:pPr>
            <a:endParaRPr lang="fr-FR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HAS a pour mission de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valider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 de mettre à disposition des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méthodes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pour aider les professionnels à mettre en œuvre leur DPC.</a:t>
            </a:r>
          </a:p>
        </p:txBody>
      </p:sp>
    </p:spTree>
    <p:extLst>
      <p:ext uri="{BB962C8B-B14F-4D97-AF65-F5344CB8AC3E}">
        <p14:creationId xmlns:p14="http://schemas.microsoft.com/office/powerpoint/2010/main" xmlns="" val="7973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539552" y="-99392"/>
            <a:ext cx="7704856" cy="1345357"/>
          </a:xfrm>
        </p:spPr>
        <p:txBody>
          <a:bodyPr/>
          <a:lstStyle/>
          <a:p>
            <a:r>
              <a:rPr lang="fr-FR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méthodes de DPC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67544" y="1245965"/>
            <a:ext cx="8676456" cy="5256584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HAS publie une nouvelle liste avec 19 méthodes « actualisées » pour réaliser les actions de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DPC : </a:t>
            </a:r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11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sont des méthodes d’évaluation et d’amélioration des pratiques, 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des méthodes de gestion des risques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des méthodes de formation. 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Ces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méthodes sont classées par dominantes,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certaines méthodes pouvant appartenir à plusieurs catégories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360083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1760" y="-9939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méthodes de DPC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815408" y="836712"/>
            <a:ext cx="5328592" cy="55399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Evaluation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b="1" dirty="0" smtClean="0">
                <a:solidFill>
                  <a:srgbClr val="FF0000"/>
                </a:solidFill>
              </a:rPr>
              <a:t>Audit clinique </a:t>
            </a:r>
            <a:r>
              <a:rPr lang="fr-FR" sz="1200" b="1" dirty="0" smtClean="0">
                <a:solidFill>
                  <a:srgbClr val="FF0000"/>
                </a:solidFill>
              </a:rPr>
              <a:t>(avril 1999 HAS (90-97))</a:t>
            </a:r>
            <a:endParaRPr lang="fr-FR" sz="12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Bilan des compétences 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Pertinence des soins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Test de concordance de script 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Vignettes cliniques </a:t>
            </a: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Chemin clinique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Exercice coordonné et </a:t>
            </a:r>
            <a:r>
              <a:rPr lang="fr-FR" b="1" dirty="0" err="1"/>
              <a:t>protocolé</a:t>
            </a:r>
            <a:r>
              <a:rPr lang="fr-FR" b="1" dirty="0"/>
              <a:t> d’une équipe pluri professionnelle de soins en ambulatoire 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Patient traceur </a:t>
            </a: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Le suivi d’indicateurs de qualité et sécurité des soins </a:t>
            </a: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Réunion de Concertation Pluridisciplinaire (RCP</a:t>
            </a:r>
            <a:r>
              <a:rPr lang="fr-FR" b="1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Registre, Base de données, Observatoire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5496" y="836712"/>
            <a:ext cx="3600400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GESTION DES RISQUES </a:t>
            </a:r>
          </a:p>
          <a:p>
            <a:endParaRPr lang="fr-FR" dirty="0"/>
          </a:p>
          <a:p>
            <a:r>
              <a:rPr lang="fr-FR" dirty="0" smtClean="0"/>
              <a:t>12. Accréditation </a:t>
            </a:r>
            <a:r>
              <a:rPr lang="fr-FR" dirty="0"/>
              <a:t>des médecins et des équipes médicales  (EPP, F) </a:t>
            </a:r>
          </a:p>
          <a:p>
            <a:r>
              <a:rPr lang="fr-FR" dirty="0" smtClean="0"/>
              <a:t>13. Gestion </a:t>
            </a:r>
            <a:r>
              <a:rPr lang="fr-FR" dirty="0"/>
              <a:t>des risques en équipe (Formation et EPP) </a:t>
            </a:r>
          </a:p>
          <a:p>
            <a:r>
              <a:rPr lang="fr-FR" dirty="0" smtClean="0"/>
              <a:t>14. Revue </a:t>
            </a:r>
            <a:r>
              <a:rPr lang="fr-FR" dirty="0" err="1"/>
              <a:t>Morbi</a:t>
            </a:r>
            <a:r>
              <a:rPr lang="fr-FR" dirty="0"/>
              <a:t> Mortalité (</a:t>
            </a:r>
            <a:r>
              <a:rPr lang="fr-FR" dirty="0" smtClean="0"/>
              <a:t>EPP)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3244" y="3791367"/>
            <a:ext cx="3672408" cy="261610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FORMATION </a:t>
            </a:r>
          </a:p>
          <a:p>
            <a:endParaRPr lang="fr-FR" dirty="0"/>
          </a:p>
          <a:p>
            <a:r>
              <a:rPr lang="fr-FR" dirty="0" smtClean="0"/>
              <a:t>15. Formation </a:t>
            </a:r>
            <a:r>
              <a:rPr lang="fr-FR" dirty="0"/>
              <a:t>en ligne ou e-learning </a:t>
            </a:r>
          </a:p>
          <a:p>
            <a:r>
              <a:rPr lang="fr-FR" dirty="0" smtClean="0"/>
              <a:t>16. Formation </a:t>
            </a:r>
            <a:r>
              <a:rPr lang="fr-FR" dirty="0"/>
              <a:t>présentielle </a:t>
            </a:r>
          </a:p>
          <a:p>
            <a:r>
              <a:rPr lang="fr-FR" dirty="0" smtClean="0"/>
              <a:t>17. Encadrement </a:t>
            </a:r>
            <a:r>
              <a:rPr lang="fr-FR" dirty="0"/>
              <a:t>de stages. La maîtrise de stage/le tutorat (EPP)</a:t>
            </a:r>
          </a:p>
          <a:p>
            <a:r>
              <a:rPr lang="fr-FR" dirty="0" smtClean="0"/>
              <a:t>18. Réunion </a:t>
            </a:r>
            <a:r>
              <a:rPr lang="fr-FR" dirty="0"/>
              <a:t>de revue </a:t>
            </a:r>
            <a:r>
              <a:rPr lang="fr-FR" dirty="0" smtClean="0"/>
              <a:t>bibliographique </a:t>
            </a:r>
            <a:r>
              <a:rPr lang="fr-FR" dirty="0"/>
              <a:t>ou journal club </a:t>
            </a:r>
          </a:p>
          <a:p>
            <a:r>
              <a:rPr lang="fr-FR" dirty="0" smtClean="0"/>
              <a:t>19. Simulation </a:t>
            </a:r>
            <a:r>
              <a:rPr lang="fr-FR" dirty="0"/>
              <a:t>en santé (EPP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" name="Rectangle à quatre flèches 1"/>
          <p:cNvSpPr/>
          <p:nvPr/>
        </p:nvSpPr>
        <p:spPr>
          <a:xfrm>
            <a:off x="1520534" y="2878598"/>
            <a:ext cx="1440160" cy="923330"/>
          </a:xfrm>
          <a:prstGeom prst="quad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064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563888" y="2492896"/>
            <a:ext cx="2160240" cy="936104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6 approches </a:t>
            </a:r>
          </a:p>
          <a:p>
            <a:pPr algn="ctr"/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D’EPP</a:t>
            </a:r>
            <a:endParaRPr lang="fr-FR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55576" y="188640"/>
            <a:ext cx="2880320" cy="19442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COMPARAISON </a:t>
            </a:r>
          </a:p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A UN REFERENTIEL</a:t>
            </a:r>
          </a:p>
          <a:p>
            <a:pPr algn="ctr"/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Audit clinique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Staff EPP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Revue de pertinence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724128" y="116632"/>
            <a:ext cx="3024336" cy="20162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PROCESSUS</a:t>
            </a:r>
          </a:p>
          <a:p>
            <a:pPr algn="ctr">
              <a:buFont typeface="Wingdings" pitchFamily="2" charset="2"/>
              <a:buChar char="Ø"/>
            </a:pP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 Chemin Clinique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 Programme Amélioration Qualité (PAQ)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 Patient traceur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23528" y="2492896"/>
            <a:ext cx="2880320" cy="15841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PROBLEMES</a:t>
            </a:r>
          </a:p>
          <a:p>
            <a:pPr algn="ctr"/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Revue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Morbi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-Mortalité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CREX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6084168" y="2636912"/>
            <a:ext cx="2880320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SUIVI PAR INDICATEUR</a:t>
            </a:r>
          </a:p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« ICHSA » « ISO –ORTHO »</a:t>
            </a:r>
            <a:endParaRPr lang="fr-F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115616" y="4725144"/>
            <a:ext cx="3456384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SPECIFIQUES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Réunion de Concertation Pluridisciplinaire (RCP)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Programme d’Education Thérapeutique (ETP)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652120" y="4509120"/>
            <a:ext cx="2880320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EVALUATIVES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Registre, Base de données, Epidémiologie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H="1" flipV="1">
            <a:off x="3491880" y="2132856"/>
            <a:ext cx="21602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3203848" y="299695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3779912" y="3501008"/>
            <a:ext cx="43204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364088" y="3573016"/>
            <a:ext cx="57606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endCxn id="6" idx="1"/>
          </p:cNvCxnSpPr>
          <p:nvPr/>
        </p:nvCxnSpPr>
        <p:spPr>
          <a:xfrm>
            <a:off x="5724128" y="3212976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5364088" y="1988840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pratique  : Une démarche EPP  c’est …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82960" y="764704"/>
            <a:ext cx="8229600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Analyse d’une pratique professionnelle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médicale ou paramédicale ou pluri-professionnelles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3528" y="1844824"/>
            <a:ext cx="87276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1-Comparaison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 la pratique « réelle » sur « le terrain » avec un référentiel dit de « bonne pratique »</a:t>
            </a:r>
          </a:p>
          <a:p>
            <a:pPr marL="400050" lvl="1" indent="-40005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2-Mesure des écarts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entre la pratique « terrain » et la « bonne pratique »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3-Analyse de ces écarts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(organisationnels, compétence, matériel...)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4-Mise en place d’action(s) d’amélioration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(formation, procédure, etc.)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5-Mesure de l’impact de ces actions sur la pratique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(suivi indicateur, nouvel audit etc.)</a:t>
            </a:r>
          </a:p>
          <a:p>
            <a:endParaRPr lang="fr-FR" sz="2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theme/theme1.xml><?xml version="1.0" encoding="utf-8"?>
<a:theme xmlns:a="http://schemas.openxmlformats.org/drawingml/2006/main" name="APH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PHM theme" id="{718836F1-1E2D-4717-83DE-AF92FA1E4BBE}" vid="{E85761D4-C4B3-41DD-B597-1B4F548DE0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APHM theme</Template>
  <TotalTime>1773</TotalTime>
  <Words>2208</Words>
  <Application>Microsoft Office PowerPoint</Application>
  <PresentationFormat>Affichage à l'écran (4:3)</PresentationFormat>
  <Paragraphs>514</Paragraphs>
  <Slides>48</Slides>
  <Notes>27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48</vt:i4>
      </vt:variant>
    </vt:vector>
  </HeadingPairs>
  <TitlesOfParts>
    <vt:vector size="49" baseType="lpstr">
      <vt:lpstr>APHM theme</vt:lpstr>
      <vt:lpstr>Diapositive 1</vt:lpstr>
      <vt:lpstr>L’EPP</vt:lpstr>
      <vt:lpstr>Origines de l’EPP</vt:lpstr>
      <vt:lpstr>Diapositive 4</vt:lpstr>
      <vt:lpstr>Diapositive 5</vt:lpstr>
      <vt:lpstr>Diapositive 6</vt:lpstr>
      <vt:lpstr>Diapositive 7</vt:lpstr>
      <vt:lpstr>Diapositive 8</vt:lpstr>
      <vt:lpstr>En pratique  : Une démarche EPP  c’est …</vt:lpstr>
      <vt:lpstr>Le modèle de l’EPP</vt:lpstr>
      <vt:lpstr>Les trois niveaux de l’évaluation  de la qualité des soins</vt:lpstr>
      <vt:lpstr>Critères d’une démarche EPP </vt:lpstr>
      <vt:lpstr>L’EPP dans la nouvelle certification V2020 </vt:lpstr>
      <vt:lpstr>Diapositive 14</vt:lpstr>
      <vt:lpstr>Diapositive 15</vt:lpstr>
      <vt:lpstr>Diapositive 16</vt:lpstr>
      <vt:lpstr>L’audit clinique </vt:lpstr>
      <vt:lpstr>L’audit clinique</vt:lpstr>
      <vt:lpstr>L’audit clinique :  pour qui, pourquoi ?</vt:lpstr>
      <vt:lpstr>L’audit clinique : pour qui ?</vt:lpstr>
      <vt:lpstr>Les objectifs : pourquoi ? </vt:lpstr>
      <vt:lpstr>Diapositive 22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L’audit clinique</vt:lpstr>
      <vt:lpstr>L’audit clinique</vt:lpstr>
      <vt:lpstr>Diapositive 43</vt:lpstr>
      <vt:lpstr>Diapositive 44</vt:lpstr>
      <vt:lpstr>Diapositive 45</vt:lpstr>
      <vt:lpstr>Grille observation  Périmètre, planning, grille  </vt:lpstr>
      <vt:lpstr>Résultats globaux </vt:lpstr>
      <vt:lpstr>Communication des résultats à un service </vt:lpstr>
    </vt:vector>
  </TitlesOfParts>
  <Company>APHM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L’EPP</dc:title>
  <dc:creator>ap</dc:creator>
  <cp:lastModifiedBy>marine.santoriello</cp:lastModifiedBy>
  <cp:revision>229</cp:revision>
  <dcterms:created xsi:type="dcterms:W3CDTF">2013-11-07T09:18:12Z</dcterms:created>
  <dcterms:modified xsi:type="dcterms:W3CDTF">2023-10-19T07:56:04Z</dcterms:modified>
</cp:coreProperties>
</file>