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Default Extension="emf" ContentType="image/x-emf"/>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43"/>
  </p:notesMasterIdLst>
  <p:sldIdLst>
    <p:sldId id="256" r:id="rId2"/>
    <p:sldId id="379" r:id="rId3"/>
    <p:sldId id="397" r:id="rId4"/>
    <p:sldId id="257" r:id="rId5"/>
    <p:sldId id="258" r:id="rId6"/>
    <p:sldId id="259" r:id="rId7"/>
    <p:sldId id="260" r:id="rId8"/>
    <p:sldId id="261" r:id="rId9"/>
    <p:sldId id="262" r:id="rId10"/>
    <p:sldId id="263" r:id="rId11"/>
    <p:sldId id="264" r:id="rId12"/>
    <p:sldId id="380" r:id="rId13"/>
    <p:sldId id="381" r:id="rId14"/>
    <p:sldId id="382" r:id="rId15"/>
    <p:sldId id="383" r:id="rId16"/>
    <p:sldId id="394" r:id="rId17"/>
    <p:sldId id="395" r:id="rId18"/>
    <p:sldId id="396" r:id="rId19"/>
    <p:sldId id="399" r:id="rId20"/>
    <p:sldId id="266" r:id="rId21"/>
    <p:sldId id="398" r:id="rId22"/>
    <p:sldId id="267" r:id="rId23"/>
    <p:sldId id="268" r:id="rId24"/>
    <p:sldId id="269" r:id="rId25"/>
    <p:sldId id="270" r:id="rId26"/>
    <p:sldId id="271" r:id="rId27"/>
    <p:sldId id="378" r:id="rId28"/>
    <p:sldId id="272" r:id="rId29"/>
    <p:sldId id="273" r:id="rId30"/>
    <p:sldId id="402" r:id="rId31"/>
    <p:sldId id="400" r:id="rId32"/>
    <p:sldId id="401" r:id="rId33"/>
    <p:sldId id="275" r:id="rId34"/>
    <p:sldId id="276" r:id="rId35"/>
    <p:sldId id="277" r:id="rId36"/>
    <p:sldId id="279" r:id="rId37"/>
    <p:sldId id="280" r:id="rId38"/>
    <p:sldId id="371" r:id="rId39"/>
    <p:sldId id="372" r:id="rId40"/>
    <p:sldId id="373" r:id="rId41"/>
    <p:sldId id="370" r:id="rId42"/>
    <p:sldId id="374" r:id="rId43"/>
    <p:sldId id="281" r:id="rId44"/>
    <p:sldId id="368" r:id="rId45"/>
    <p:sldId id="369" r:id="rId46"/>
    <p:sldId id="375" r:id="rId47"/>
    <p:sldId id="282" r:id="rId48"/>
    <p:sldId id="283" r:id="rId49"/>
    <p:sldId id="284" r:id="rId50"/>
    <p:sldId id="285" r:id="rId51"/>
    <p:sldId id="286" r:id="rId52"/>
    <p:sldId id="287" r:id="rId53"/>
    <p:sldId id="288" r:id="rId54"/>
    <p:sldId id="289" r:id="rId55"/>
    <p:sldId id="290" r:id="rId56"/>
    <p:sldId id="291" r:id="rId57"/>
    <p:sldId id="292" r:id="rId58"/>
    <p:sldId id="293" r:id="rId59"/>
    <p:sldId id="294" r:id="rId60"/>
    <p:sldId id="295" r:id="rId61"/>
    <p:sldId id="296" r:id="rId62"/>
    <p:sldId id="297" r:id="rId63"/>
    <p:sldId id="298" r:id="rId64"/>
    <p:sldId id="299" r:id="rId65"/>
    <p:sldId id="300" r:id="rId66"/>
    <p:sldId id="301" r:id="rId67"/>
    <p:sldId id="302" r:id="rId68"/>
    <p:sldId id="303" r:id="rId69"/>
    <p:sldId id="304" r:id="rId70"/>
    <p:sldId id="305" r:id="rId71"/>
    <p:sldId id="306" r:id="rId72"/>
    <p:sldId id="307" r:id="rId73"/>
    <p:sldId id="308" r:id="rId74"/>
    <p:sldId id="309" r:id="rId75"/>
    <p:sldId id="310" r:id="rId76"/>
    <p:sldId id="367" r:id="rId77"/>
    <p:sldId id="311" r:id="rId78"/>
    <p:sldId id="312" r:id="rId79"/>
    <p:sldId id="313" r:id="rId80"/>
    <p:sldId id="314" r:id="rId81"/>
    <p:sldId id="315" r:id="rId82"/>
    <p:sldId id="316" r:id="rId83"/>
    <p:sldId id="317" r:id="rId84"/>
    <p:sldId id="318" r:id="rId85"/>
    <p:sldId id="319" r:id="rId86"/>
    <p:sldId id="384" r:id="rId87"/>
    <p:sldId id="321" r:id="rId88"/>
    <p:sldId id="323" r:id="rId89"/>
    <p:sldId id="324" r:id="rId90"/>
    <p:sldId id="325" r:id="rId91"/>
    <p:sldId id="326" r:id="rId92"/>
    <p:sldId id="385" r:id="rId93"/>
    <p:sldId id="327" r:id="rId94"/>
    <p:sldId id="328" r:id="rId95"/>
    <p:sldId id="386" r:id="rId96"/>
    <p:sldId id="387" r:id="rId97"/>
    <p:sldId id="388" r:id="rId98"/>
    <p:sldId id="389" r:id="rId99"/>
    <p:sldId id="390" r:id="rId100"/>
    <p:sldId id="391" r:id="rId101"/>
    <p:sldId id="392" r:id="rId102"/>
    <p:sldId id="393" r:id="rId103"/>
    <p:sldId id="329" r:id="rId104"/>
    <p:sldId id="330" r:id="rId105"/>
    <p:sldId id="331" r:id="rId106"/>
    <p:sldId id="332" r:id="rId107"/>
    <p:sldId id="333" r:id="rId108"/>
    <p:sldId id="334" r:id="rId109"/>
    <p:sldId id="336" r:id="rId110"/>
    <p:sldId id="337" r:id="rId111"/>
    <p:sldId id="338" r:id="rId112"/>
    <p:sldId id="339" r:id="rId113"/>
    <p:sldId id="340" r:id="rId114"/>
    <p:sldId id="341" r:id="rId115"/>
    <p:sldId id="342" r:id="rId116"/>
    <p:sldId id="343" r:id="rId117"/>
    <p:sldId id="344" r:id="rId118"/>
    <p:sldId id="345" r:id="rId119"/>
    <p:sldId id="346" r:id="rId120"/>
    <p:sldId id="347" r:id="rId121"/>
    <p:sldId id="348" r:id="rId122"/>
    <p:sldId id="349" r:id="rId123"/>
    <p:sldId id="350" r:id="rId124"/>
    <p:sldId id="351" r:id="rId125"/>
    <p:sldId id="352" r:id="rId126"/>
    <p:sldId id="353" r:id="rId127"/>
    <p:sldId id="354" r:id="rId128"/>
    <p:sldId id="355" r:id="rId129"/>
    <p:sldId id="356" r:id="rId130"/>
    <p:sldId id="357" r:id="rId131"/>
    <p:sldId id="358" r:id="rId132"/>
    <p:sldId id="359" r:id="rId133"/>
    <p:sldId id="360" r:id="rId134"/>
    <p:sldId id="361" r:id="rId135"/>
    <p:sldId id="377" r:id="rId136"/>
    <p:sldId id="362" r:id="rId137"/>
    <p:sldId id="363" r:id="rId138"/>
    <p:sldId id="364" r:id="rId139"/>
    <p:sldId id="365" r:id="rId140"/>
    <p:sldId id="366" r:id="rId141"/>
    <p:sldId id="376" r:id="rId142"/>
  </p:sldIdLst>
  <p:sldSz cx="9144000" cy="6858000" type="screen4x3"/>
  <p:notesSz cx="6858000" cy="9144000"/>
  <p:custShowLst>
    <p:custShow name="RAVAUX" id="0">
      <p:sldLst>
        <p:sld r:id="rId2"/>
        <p:sld r:id="rId78"/>
        <p:sld r:id="rId79"/>
        <p:sld r:id="rId80"/>
        <p:sld r:id="rId81"/>
        <p:sld r:id="rId82"/>
        <p:sld r:id="rId83"/>
        <p:sld r:id="rId84"/>
        <p:sld r:id="rId85"/>
        <p:sld r:id="rId86"/>
        <p:sld r:id="rId88"/>
        <p:sld r:id="rId90"/>
        <p:sld r:id="rId91"/>
        <p:sld r:id="rId94"/>
        <p:sld r:id="rId127"/>
        <p:sld r:id="rId128"/>
        <p:sld r:id="rId129"/>
        <p:sld r:id="rId130"/>
        <p:sld r:id="rId131"/>
        <p:sld r:id="rId132"/>
        <p:sld r:id="rId133"/>
        <p:sld r:id="rId134"/>
        <p:sld r:id="rId135"/>
        <p:sld r:id="rId137"/>
        <p:sld r:id="rId138"/>
      </p:sldLst>
    </p:custShow>
  </p:custShowLst>
  <p:defaultTextStyle>
    <a:defPPr>
      <a:defRPr lang="en-GB"/>
    </a:defPPr>
    <a:lvl1pPr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1pPr>
    <a:lvl2pPr marL="457200"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2pPr>
    <a:lvl3pPr marL="914400"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3pPr>
    <a:lvl4pPr marL="1371600"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4pPr>
    <a:lvl5pPr marL="1828800"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5pPr>
    <a:lvl6pPr marL="2286000" algn="l" defTabSz="914400" rtl="0" eaLnBrk="1" latinLnBrk="0" hangingPunct="1">
      <a:defRPr sz="2400" kern="1200">
        <a:solidFill>
          <a:schemeClr val="bg1"/>
        </a:solidFill>
        <a:latin typeface="Times New Roman" pitchFamily="16" charset="0"/>
        <a:ea typeface="Lucida Sans Unicode" charset="0"/>
        <a:cs typeface="Lucida Sans Unicode" charset="0"/>
      </a:defRPr>
    </a:lvl6pPr>
    <a:lvl7pPr marL="2743200" algn="l" defTabSz="914400" rtl="0" eaLnBrk="1" latinLnBrk="0" hangingPunct="1">
      <a:defRPr sz="2400" kern="1200">
        <a:solidFill>
          <a:schemeClr val="bg1"/>
        </a:solidFill>
        <a:latin typeface="Times New Roman" pitchFamily="16" charset="0"/>
        <a:ea typeface="Lucida Sans Unicode" charset="0"/>
        <a:cs typeface="Lucida Sans Unicode" charset="0"/>
      </a:defRPr>
    </a:lvl7pPr>
    <a:lvl8pPr marL="3200400" algn="l" defTabSz="914400" rtl="0" eaLnBrk="1" latinLnBrk="0" hangingPunct="1">
      <a:defRPr sz="2400" kern="1200">
        <a:solidFill>
          <a:schemeClr val="bg1"/>
        </a:solidFill>
        <a:latin typeface="Times New Roman" pitchFamily="16" charset="0"/>
        <a:ea typeface="Lucida Sans Unicode" charset="0"/>
        <a:cs typeface="Lucida Sans Unicode" charset="0"/>
      </a:defRPr>
    </a:lvl8pPr>
    <a:lvl9pPr marL="3657600" algn="l" defTabSz="914400" rtl="0" eaLnBrk="1" latinLnBrk="0" hangingPunct="1">
      <a:defRPr sz="2400" kern="1200">
        <a:solidFill>
          <a:schemeClr val="bg1"/>
        </a:solidFill>
        <a:latin typeface="Times New Roman" pitchFamily="16" charset="0"/>
        <a:ea typeface="Lucida Sans Unicode" charset="0"/>
        <a:cs typeface="Lucida Sans Unicode"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94" d="100"/>
          <a:sy n="94" d="100"/>
        </p:scale>
        <p:origin x="156" y="5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4" d="100"/>
          <a:sy n="74" d="100"/>
        </p:scale>
        <p:origin x="-339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7" name="Rectangle 5"/>
          <p:cNvSpPr>
            <a:spLocks noGrp="1" noRot="1" noChangeAspect="1" noChangeArrowheads="1"/>
          </p:cNvSpPr>
          <p:nvPr>
            <p:ph type="sldImg"/>
          </p:nvPr>
        </p:nvSpPr>
        <p:spPr bwMode="auto">
          <a:xfrm>
            <a:off x="1190625" y="877888"/>
            <a:ext cx="4467225" cy="3157537"/>
          </a:xfrm>
          <a:prstGeom prst="rect">
            <a:avLst/>
          </a:prstGeom>
          <a:noFill/>
          <a:ln w="9525">
            <a:noFill/>
            <a:round/>
            <a:headEnd/>
            <a:tailEnd/>
          </a:ln>
          <a:effectLst/>
        </p:spPr>
      </p:sp>
      <p:sp>
        <p:nvSpPr>
          <p:cNvPr id="3078" name="Rectangle 6"/>
          <p:cNvSpPr>
            <a:spLocks noGrp="1" noChangeArrowheads="1"/>
          </p:cNvSpPr>
          <p:nvPr>
            <p:ph type="body"/>
          </p:nvPr>
        </p:nvSpPr>
        <p:spPr bwMode="auto">
          <a:xfrm>
            <a:off x="1060450" y="4349750"/>
            <a:ext cx="4733925" cy="35052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fr-FR" smtClean="0"/>
          </a:p>
        </p:txBody>
      </p:sp>
    </p:spTree>
    <p:extLst>
      <p:ext uri="{BB962C8B-B14F-4D97-AF65-F5344CB8AC3E}">
        <p14:creationId xmlns:p14="http://schemas.microsoft.com/office/powerpoint/2010/main" xmlns="" val="664246766"/>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1776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289634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319213" y="877888"/>
            <a:ext cx="4210050" cy="3157537"/>
          </a:xfrm>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fr-FR" smtClean="0">
              <a:latin typeface="Times New Roman" pitchFamily="18" charset="0"/>
              <a:ea typeface="ＭＳ Ｐゴシック" pitchFamily="34" charset="-128"/>
            </a:endParaRPr>
          </a:p>
        </p:txBody>
      </p:sp>
    </p:spTree>
    <p:extLst>
      <p:ext uri="{BB962C8B-B14F-4D97-AF65-F5344CB8AC3E}">
        <p14:creationId xmlns:p14="http://schemas.microsoft.com/office/powerpoint/2010/main" xmlns="" val="373945504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196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197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05284169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299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299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8727772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401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401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59500172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4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504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99445450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606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606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5316372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708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709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42571987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811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811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6531676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913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913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82547434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016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016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4824454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118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118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248771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xfrm>
            <a:off x="1319213" y="877888"/>
            <a:ext cx="4210050" cy="3157537"/>
          </a:xfrm>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fr-FR" smtClean="0">
              <a:latin typeface="Times New Roman" pitchFamily="18" charset="0"/>
              <a:ea typeface="ＭＳ Ｐゴシック" pitchFamily="34" charset="-128"/>
            </a:endParaRPr>
          </a:p>
        </p:txBody>
      </p:sp>
    </p:spTree>
    <p:extLst>
      <p:ext uri="{BB962C8B-B14F-4D97-AF65-F5344CB8AC3E}">
        <p14:creationId xmlns:p14="http://schemas.microsoft.com/office/powerpoint/2010/main" xmlns="" val="395692804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220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221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73880395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323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323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50607367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425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425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03821922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8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528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8852812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630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630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8575837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732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733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6599253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835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835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24514286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937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937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92436079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040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3040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708219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1319213" y="877888"/>
            <a:ext cx="4210050" cy="3157537"/>
          </a:xfrm>
          <a:ln/>
        </p:spPr>
      </p:sp>
      <p:sp>
        <p:nvSpPr>
          <p:cNvPr id="11161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fr-FR" smtClean="0">
              <a:latin typeface="Times New Roman" pitchFamily="18" charset="0"/>
              <a:ea typeface="ＭＳ Ｐゴシック" pitchFamily="34" charset="-128"/>
            </a:endParaRPr>
          </a:p>
        </p:txBody>
      </p:sp>
    </p:spTree>
    <p:extLst>
      <p:ext uri="{BB962C8B-B14F-4D97-AF65-F5344CB8AC3E}">
        <p14:creationId xmlns:p14="http://schemas.microsoft.com/office/powerpoint/2010/main" xmlns="" val="3380556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800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800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163080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902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9026"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Deux études ont montré : 75 % des soignants exposés au VIH avaient une une réponse spécifique aux protéines virales contre 24 % des soignants non exposés</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D’autre part, une autre étude retrouvent une réponse CTL spécifique du VIH chez 35% des soignants exposés contre 0% chez non exposés</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Physiopath : Piqure , transport CD4 vers les ganglions par les cellules dendritiques , durée piqure ganglions = 12-24 h et infestation lymphocytes T en 24-72 h. </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ea typeface="Lucida Sans Unicode" charset="0"/>
              <a:cs typeface="Lucida Sans Unicode" charset="0"/>
            </a:endParaRPr>
          </a:p>
        </p:txBody>
      </p:sp>
    </p:spTree>
    <p:extLst>
      <p:ext uri="{BB962C8B-B14F-4D97-AF65-F5344CB8AC3E}">
        <p14:creationId xmlns:p14="http://schemas.microsoft.com/office/powerpoint/2010/main" xmlns="" val="961168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04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0050"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Etude ARNS (1201) menée à Abidjan, testée régime court sur la transmission mère-enfant; 402 femmes, AZT débuté 3 semaines avant le terme et une dose de névirapine au moment du travail; Nné recevait 1 semaine d’AZT et 1 dose de névirapine 2 à 3 jours après la naissance.</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Réduction taux de transmission de 6.2% / 12.1% sous AZT seul et 11.8% Névirapine seule. </a:t>
            </a:r>
          </a:p>
        </p:txBody>
      </p:sp>
    </p:spTree>
    <p:extLst>
      <p:ext uri="{BB962C8B-B14F-4D97-AF65-F5344CB8AC3E}">
        <p14:creationId xmlns:p14="http://schemas.microsoft.com/office/powerpoint/2010/main" xmlns="" val="2313824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107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896018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209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674378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312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018594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414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414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139321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78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18786"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Personnes en contact : Personnel de santé (SOIGNANTS), laborantin, professionnelle (surveillant des prisons, policiers, éboueurs), relations sexuelles, agressions.</a:t>
            </a:r>
          </a:p>
        </p:txBody>
      </p:sp>
    </p:spTree>
    <p:extLst>
      <p:ext uri="{BB962C8B-B14F-4D97-AF65-F5344CB8AC3E}">
        <p14:creationId xmlns:p14="http://schemas.microsoft.com/office/powerpoint/2010/main" xmlns="" val="26139269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516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517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4264370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21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721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243081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824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824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040823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926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926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8345235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131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4131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231826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233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4233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801199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6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4336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817375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5" name="Text Box 1"/>
          <p:cNvSpPr txBox="1">
            <a:spLocks noChangeArrowheads="1"/>
          </p:cNvSpPr>
          <p:nvPr/>
        </p:nvSpPr>
        <p:spPr bwMode="auto">
          <a:xfrm>
            <a:off x="660400" y="685800"/>
            <a:ext cx="5537200" cy="3429000"/>
          </a:xfrm>
          <a:prstGeom prst="rect">
            <a:avLst/>
          </a:prstGeom>
          <a:solidFill>
            <a:srgbClr val="FFFFFF"/>
          </a:solidFill>
          <a:ln w="9525">
            <a:solidFill>
              <a:srgbClr val="000000"/>
            </a:solidFill>
            <a:miter lim="800000"/>
            <a:headEnd/>
            <a:tailEnd/>
          </a:ln>
          <a:effectLst/>
        </p:spPr>
        <p:txBody>
          <a:bodyPr wrap="none" anchor="ctr"/>
          <a:lstStyle/>
          <a:p>
            <a:endParaRPr lang="fr-FR"/>
          </a:p>
        </p:txBody>
      </p:sp>
      <p:sp>
        <p:nvSpPr>
          <p:cNvPr id="144386" name="Rectangle 2"/>
          <p:cNvSpPr txBox="1">
            <a:spLocks noGrp="1" noChangeArrowheads="1"/>
          </p:cNvSpPr>
          <p:nvPr>
            <p:ph type="body"/>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8158377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0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541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769201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643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210695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0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19810"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Peut survivre &gt; 15 j en solution aqueuse à t° ambiante</a:t>
            </a:r>
          </a:p>
        </p:txBody>
      </p:sp>
    </p:spTree>
    <p:extLst>
      <p:ext uri="{BB962C8B-B14F-4D97-AF65-F5344CB8AC3E}">
        <p14:creationId xmlns:p14="http://schemas.microsoft.com/office/powerpoint/2010/main" xmlns="" val="9049394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745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745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532000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848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4950505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950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41899152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2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053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3981451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155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835352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257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257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315258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0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360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1101942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62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462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143329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564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565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9883953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667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667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97973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083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2711767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769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769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2825972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872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872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3279522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974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6471543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076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077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9642158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79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179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3579846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281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281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7991159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4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384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6283653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486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486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8241848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8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589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327441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691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691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865238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85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1858"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PCR-HVC négatif dans les sécrétions vaginales, selles, urines.</a:t>
            </a:r>
          </a:p>
        </p:txBody>
      </p:sp>
    </p:spTree>
    <p:extLst>
      <p:ext uri="{BB962C8B-B14F-4D97-AF65-F5344CB8AC3E}">
        <p14:creationId xmlns:p14="http://schemas.microsoft.com/office/powerpoint/2010/main" xmlns="" val="4699963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793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7429407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896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896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1200555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998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42713286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100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7101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4643060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7203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3401343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05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7305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4472834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32451" name="Rectangle 3"/>
          <p:cNvSpPr txBox="1">
            <a:spLocks noGrp="1" noChangeArrowheads="1"/>
          </p:cNvSpPr>
          <p:nvPr>
            <p:ph type="body"/>
          </p:nvPr>
        </p:nvSpPr>
        <p:spPr>
          <a:xfrm>
            <a:off x="1060450" y="4349750"/>
            <a:ext cx="4735513" cy="3506788"/>
          </a:xfrm>
          <a:noFill/>
          <a:ln/>
        </p:spPr>
        <p:txBody>
          <a:bodyPr wrap="none" anchor="ctr"/>
          <a:lstStyle/>
          <a:p>
            <a:endParaRPr lang="fr-FR"/>
          </a:p>
        </p:txBody>
      </p:sp>
    </p:spTree>
    <p:extLst>
      <p:ext uri="{BB962C8B-B14F-4D97-AF65-F5344CB8AC3E}">
        <p14:creationId xmlns:p14="http://schemas.microsoft.com/office/powerpoint/2010/main" xmlns="" val="15899223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408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9169189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510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510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9768973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12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613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4050570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2882"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Aucune infection répertoirée par projection pour HVC</a:t>
            </a:r>
          </a:p>
        </p:txBody>
      </p:sp>
    </p:spTree>
    <p:extLst>
      <p:ext uri="{BB962C8B-B14F-4D97-AF65-F5344CB8AC3E}">
        <p14:creationId xmlns:p14="http://schemas.microsoft.com/office/powerpoint/2010/main" xmlns="" val="33739111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715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715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0247561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817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817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7291851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920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920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9308337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022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022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97651339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124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125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2862042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227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227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9054357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2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432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5769577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636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637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2490555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739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739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5375023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841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841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869332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390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390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83583171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944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944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3149786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16740124-7145-4D78-B709-05EDCB6BC230}" type="slidenum">
              <a:rPr lang="fr-FR"/>
              <a:pPr/>
              <a:t>92</a:t>
            </a:fld>
            <a:endParaRPr lang="fr-FR"/>
          </a:p>
        </p:txBody>
      </p:sp>
      <p:sp>
        <p:nvSpPr>
          <p:cNvPr id="430082" name="Rectangle 2"/>
          <p:cNvSpPr>
            <a:spLocks noGrp="1" noRot="1" noChangeAspect="1" noChangeArrowheads="1" noTextEdit="1"/>
          </p:cNvSpPr>
          <p:nvPr>
            <p:ph type="sldImg"/>
          </p:nvPr>
        </p:nvSpPr>
        <p:spPr>
          <a:xfrm>
            <a:off x="1319213" y="877888"/>
            <a:ext cx="4210050" cy="3157537"/>
          </a:xfrm>
          <a:ln/>
        </p:spPr>
      </p:sp>
      <p:sp>
        <p:nvSpPr>
          <p:cNvPr id="430083"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372722568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046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046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864938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148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149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18770834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BD244854-6E02-4176-B584-5B9193B28423}" type="slidenum">
              <a:rPr lang="fr-FR"/>
              <a:pPr/>
              <a:t>95</a:t>
            </a:fld>
            <a:endParaRPr lang="fr-FR"/>
          </a:p>
        </p:txBody>
      </p:sp>
      <p:sp>
        <p:nvSpPr>
          <p:cNvPr id="431106" name="Rectangle 2"/>
          <p:cNvSpPr>
            <a:spLocks noGrp="1" noRot="1" noChangeAspect="1" noChangeArrowheads="1" noTextEdit="1"/>
          </p:cNvSpPr>
          <p:nvPr>
            <p:ph type="sldImg"/>
          </p:nvPr>
        </p:nvSpPr>
        <p:spPr>
          <a:xfrm>
            <a:off x="1319213" y="877888"/>
            <a:ext cx="4210050" cy="3157537"/>
          </a:xfrm>
          <a:ln/>
        </p:spPr>
      </p:sp>
      <p:sp>
        <p:nvSpPr>
          <p:cNvPr id="431107"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407207607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8D4849FA-CA7E-44EB-A1F1-939E21DD24D7}" type="slidenum">
              <a:rPr lang="fr-FR"/>
              <a:pPr/>
              <a:t>96</a:t>
            </a:fld>
            <a:endParaRPr lang="fr-FR"/>
          </a:p>
        </p:txBody>
      </p:sp>
      <p:sp>
        <p:nvSpPr>
          <p:cNvPr id="432130" name="Rectangle 2"/>
          <p:cNvSpPr>
            <a:spLocks noGrp="1" noRot="1" noChangeAspect="1" noChangeArrowheads="1" noTextEdit="1"/>
          </p:cNvSpPr>
          <p:nvPr>
            <p:ph type="sldImg"/>
          </p:nvPr>
        </p:nvSpPr>
        <p:spPr>
          <a:xfrm>
            <a:off x="1319213" y="877888"/>
            <a:ext cx="4210050" cy="3157537"/>
          </a:xfrm>
          <a:ln/>
        </p:spPr>
      </p:sp>
      <p:sp>
        <p:nvSpPr>
          <p:cNvPr id="432131"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122623210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E2A0CA74-6B70-4FA0-B7AA-BD798E2FF0A8}" type="slidenum">
              <a:rPr lang="fr-FR"/>
              <a:pPr/>
              <a:t>97</a:t>
            </a:fld>
            <a:endParaRPr lang="fr-FR"/>
          </a:p>
        </p:txBody>
      </p:sp>
      <p:sp>
        <p:nvSpPr>
          <p:cNvPr id="433154" name="Rectangle 2"/>
          <p:cNvSpPr>
            <a:spLocks noGrp="1" noRot="1" noChangeAspect="1" noChangeArrowheads="1" noTextEdit="1"/>
          </p:cNvSpPr>
          <p:nvPr>
            <p:ph type="sldImg"/>
          </p:nvPr>
        </p:nvSpPr>
        <p:spPr>
          <a:xfrm>
            <a:off x="1319213" y="877888"/>
            <a:ext cx="4210050" cy="3157537"/>
          </a:xfrm>
          <a:ln/>
        </p:spPr>
      </p:sp>
      <p:sp>
        <p:nvSpPr>
          <p:cNvPr id="43315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9573387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582D48A1-3E55-49B4-910F-B37C6E1D56B7}" type="slidenum">
              <a:rPr lang="fr-FR"/>
              <a:pPr/>
              <a:t>98</a:t>
            </a:fld>
            <a:endParaRPr lang="fr-FR"/>
          </a:p>
        </p:txBody>
      </p:sp>
      <p:sp>
        <p:nvSpPr>
          <p:cNvPr id="434178" name="Rectangle 2"/>
          <p:cNvSpPr>
            <a:spLocks noGrp="1" noRot="1" noChangeAspect="1" noChangeArrowheads="1" noTextEdit="1"/>
          </p:cNvSpPr>
          <p:nvPr>
            <p:ph type="sldImg"/>
          </p:nvPr>
        </p:nvSpPr>
        <p:spPr>
          <a:xfrm>
            <a:off x="1319213" y="877888"/>
            <a:ext cx="4210050" cy="3157537"/>
          </a:xfrm>
          <a:ln/>
        </p:spPr>
      </p:sp>
      <p:sp>
        <p:nvSpPr>
          <p:cNvPr id="434179"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30743276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E9B0F6FF-8140-4B17-8C61-C36EC17058A7}" type="slidenum">
              <a:rPr lang="fr-FR"/>
              <a:pPr/>
              <a:t>99</a:t>
            </a:fld>
            <a:endParaRPr lang="fr-FR"/>
          </a:p>
        </p:txBody>
      </p:sp>
      <p:sp>
        <p:nvSpPr>
          <p:cNvPr id="435202" name="Rectangle 2"/>
          <p:cNvSpPr>
            <a:spLocks noGrp="1" noRot="1" noChangeAspect="1" noChangeArrowheads="1" noTextEdit="1"/>
          </p:cNvSpPr>
          <p:nvPr>
            <p:ph type="sldImg"/>
          </p:nvPr>
        </p:nvSpPr>
        <p:spPr>
          <a:ln/>
        </p:spPr>
      </p:sp>
      <p:sp>
        <p:nvSpPr>
          <p:cNvPr id="435203"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40046240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C17FBE4F-D7B4-4705-9C14-89A18EA7B45B}" type="slidenum">
              <a:rPr lang="fr-FR"/>
              <a:pPr/>
              <a:t>100</a:t>
            </a:fld>
            <a:endParaRPr lang="fr-FR"/>
          </a:p>
        </p:txBody>
      </p:sp>
      <p:sp>
        <p:nvSpPr>
          <p:cNvPr id="436226" name="Rectangle 2"/>
          <p:cNvSpPr>
            <a:spLocks noGrp="1" noRot="1" noChangeAspect="1" noChangeArrowheads="1" noTextEdit="1"/>
          </p:cNvSpPr>
          <p:nvPr>
            <p:ph type="sldImg"/>
          </p:nvPr>
        </p:nvSpPr>
        <p:spPr>
          <a:ln/>
        </p:spPr>
      </p:sp>
      <p:sp>
        <p:nvSpPr>
          <p:cNvPr id="436227"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293826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2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493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46081393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1588A8B2-F468-43D9-8FE0-0D5232993740}" type="slidenum">
              <a:rPr lang="fr-FR"/>
              <a:pPr/>
              <a:t>101</a:t>
            </a:fld>
            <a:endParaRPr lang="fr-FR"/>
          </a:p>
        </p:txBody>
      </p:sp>
      <p:sp>
        <p:nvSpPr>
          <p:cNvPr id="437250" name="Rectangle 2"/>
          <p:cNvSpPr>
            <a:spLocks noGrp="1" noRot="1" noChangeAspect="1" noChangeArrowheads="1" noTextEdit="1"/>
          </p:cNvSpPr>
          <p:nvPr>
            <p:ph type="sldImg"/>
          </p:nvPr>
        </p:nvSpPr>
        <p:spPr>
          <a:xfrm>
            <a:off x="1319213" y="877888"/>
            <a:ext cx="4210050" cy="3157537"/>
          </a:xfrm>
          <a:ln/>
        </p:spPr>
      </p:sp>
      <p:sp>
        <p:nvSpPr>
          <p:cNvPr id="437251"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278267443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A989D379-6F2E-469E-8409-198C99B7AD8C}" type="slidenum">
              <a:rPr lang="fr-FR"/>
              <a:pPr/>
              <a:t>102</a:t>
            </a:fld>
            <a:endParaRPr lang="fr-FR"/>
          </a:p>
        </p:txBody>
      </p:sp>
      <p:sp>
        <p:nvSpPr>
          <p:cNvPr id="438274" name="Rectangle 2"/>
          <p:cNvSpPr>
            <a:spLocks noGrp="1" noRot="1" noChangeAspect="1" noChangeArrowheads="1" noTextEdit="1"/>
          </p:cNvSpPr>
          <p:nvPr>
            <p:ph type="sldImg"/>
          </p:nvPr>
        </p:nvSpPr>
        <p:spPr>
          <a:xfrm>
            <a:off x="1319213" y="877888"/>
            <a:ext cx="4210050" cy="3157537"/>
          </a:xfrm>
          <a:ln/>
        </p:spPr>
      </p:sp>
      <p:sp>
        <p:nvSpPr>
          <p:cNvPr id="43827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166645968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251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251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48386852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353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353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1617918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6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456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7196843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558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558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5301660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660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661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51843000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763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763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21743651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968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968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400807704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070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070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409229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95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595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6636303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172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173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04434656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2753" name="Rectangle 1"/>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7914489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377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377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419482464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0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480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29022346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82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582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09114619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684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685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21241147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787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787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6990418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889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889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8864230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992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992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36942849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094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094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xmlns="" val="1696870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34163" y="255588"/>
            <a:ext cx="1987550" cy="599598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71513" y="255588"/>
            <a:ext cx="5810250" cy="59959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671513" y="255588"/>
            <a:ext cx="7800975" cy="1138237"/>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671513" y="1781175"/>
            <a:ext cx="7950200" cy="4470400"/>
          </a:xfrm>
        </p:spPr>
        <p:txBody>
          <a:bodyPr/>
          <a:lstStyle/>
          <a:p>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Titre. Image de la bibliothèque et texte">
    <p:spTree>
      <p:nvGrpSpPr>
        <p:cNvPr id="1" name=""/>
        <p:cNvGrpSpPr/>
        <p:nvPr/>
      </p:nvGrpSpPr>
      <p:grpSpPr>
        <a:xfrm>
          <a:off x="0" y="0"/>
          <a:ext cx="0" cy="0"/>
          <a:chOff x="0" y="0"/>
          <a:chExt cx="0" cy="0"/>
        </a:xfrm>
      </p:grpSpPr>
      <p:sp>
        <p:nvSpPr>
          <p:cNvPr id="2" name="Titre 1"/>
          <p:cNvSpPr>
            <a:spLocks noGrp="1"/>
          </p:cNvSpPr>
          <p:nvPr>
            <p:ph type="title"/>
          </p:nvPr>
        </p:nvSpPr>
        <p:spPr>
          <a:xfrm>
            <a:off x="671513" y="255588"/>
            <a:ext cx="7800975" cy="1138237"/>
          </a:xfrm>
        </p:spPr>
        <p:txBody>
          <a:bodyPr/>
          <a:lstStyle/>
          <a:p>
            <a:r>
              <a:rPr lang="fr-FR" smtClean="0"/>
              <a:t>Cliquez pour modifier le style du titre</a:t>
            </a:r>
            <a:endParaRPr lang="fr-FR"/>
          </a:p>
        </p:txBody>
      </p:sp>
      <p:sp>
        <p:nvSpPr>
          <p:cNvPr id="3" name="Espace réservé de l'image de la bibliothèque 2"/>
          <p:cNvSpPr>
            <a:spLocks noGrp="1"/>
          </p:cNvSpPr>
          <p:nvPr>
            <p:ph type="clipArt" sz="half" idx="1"/>
          </p:nvPr>
        </p:nvSpPr>
        <p:spPr>
          <a:xfrm>
            <a:off x="671513" y="1781175"/>
            <a:ext cx="3898900" cy="4470400"/>
          </a:xfrm>
        </p:spPr>
        <p:txBody>
          <a:bodyPr/>
          <a:lstStyle/>
          <a:p>
            <a:endParaRPr lang="fr-FR"/>
          </a:p>
        </p:txBody>
      </p:sp>
      <p:sp>
        <p:nvSpPr>
          <p:cNvPr id="4" name="Espace réservé du texte 3"/>
          <p:cNvSpPr>
            <a:spLocks noGrp="1"/>
          </p:cNvSpPr>
          <p:nvPr>
            <p:ph type="body" sz="half" idx="2"/>
          </p:nvPr>
        </p:nvSpPr>
        <p:spPr>
          <a:xfrm>
            <a:off x="4722813" y="1781175"/>
            <a:ext cx="3898900" cy="4470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re. Texte et image de la bibliothèque">
    <p:spTree>
      <p:nvGrpSpPr>
        <p:cNvPr id="1" name=""/>
        <p:cNvGrpSpPr/>
        <p:nvPr/>
      </p:nvGrpSpPr>
      <p:grpSpPr>
        <a:xfrm>
          <a:off x="0" y="0"/>
          <a:ext cx="0" cy="0"/>
          <a:chOff x="0" y="0"/>
          <a:chExt cx="0" cy="0"/>
        </a:xfrm>
      </p:grpSpPr>
      <p:sp>
        <p:nvSpPr>
          <p:cNvPr id="2" name="Titre 1"/>
          <p:cNvSpPr>
            <a:spLocks noGrp="1"/>
          </p:cNvSpPr>
          <p:nvPr>
            <p:ph type="title"/>
          </p:nvPr>
        </p:nvSpPr>
        <p:spPr>
          <a:xfrm>
            <a:off x="671513" y="255588"/>
            <a:ext cx="7800975" cy="1138237"/>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671513" y="1781175"/>
            <a:ext cx="3898900" cy="4470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image de la bibliothèque 3"/>
          <p:cNvSpPr>
            <a:spLocks noGrp="1"/>
          </p:cNvSpPr>
          <p:nvPr>
            <p:ph type="clipArt" sz="half" idx="2"/>
          </p:nvPr>
        </p:nvSpPr>
        <p:spPr>
          <a:xfrm>
            <a:off x="4722813" y="1781175"/>
            <a:ext cx="3898900" cy="4470400"/>
          </a:xfrm>
        </p:spPr>
        <p:txBody>
          <a:bodyPr/>
          <a:lstStyle/>
          <a:p>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71513" y="1781175"/>
            <a:ext cx="3898900" cy="447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722813" y="1781175"/>
            <a:ext cx="3898900" cy="447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71513" y="255588"/>
            <a:ext cx="7800975" cy="1138237"/>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Cliquez pour éditer le format du texte-titre</a:t>
            </a:r>
          </a:p>
        </p:txBody>
      </p:sp>
      <p:sp>
        <p:nvSpPr>
          <p:cNvPr id="1026" name="Rectangle 2"/>
          <p:cNvSpPr>
            <a:spLocks noGrp="1" noChangeArrowheads="1"/>
          </p:cNvSpPr>
          <p:nvPr>
            <p:ph type="body" idx="1"/>
          </p:nvPr>
        </p:nvSpPr>
        <p:spPr bwMode="auto">
          <a:xfrm>
            <a:off x="671513" y="1781175"/>
            <a:ext cx="7950200" cy="44704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Cliquez pour éditer le format du plan de texte</a:t>
            </a:r>
          </a:p>
          <a:p>
            <a:pPr lvl="1"/>
            <a:r>
              <a:rPr lang="en-GB" smtClean="0"/>
              <a:t>Second niveau de plan</a:t>
            </a:r>
          </a:p>
          <a:p>
            <a:pPr lvl="2"/>
            <a:r>
              <a:rPr lang="en-GB" smtClean="0"/>
              <a:t>Troisième niveau de plan</a:t>
            </a:r>
          </a:p>
          <a:p>
            <a:pPr lvl="3"/>
            <a:r>
              <a:rPr lang="en-GB" smtClean="0"/>
              <a:t>Quatrième niveau de plan</a:t>
            </a:r>
          </a:p>
          <a:p>
            <a:pPr lvl="4"/>
            <a:r>
              <a:rPr lang="en-GB" smtClean="0"/>
              <a:t>Cinquième niveau de plan</a:t>
            </a:r>
          </a:p>
          <a:p>
            <a:pPr lvl="4"/>
            <a:r>
              <a:rPr lang="en-GB" smtClean="0"/>
              <a:t>Sixième niveau de plan</a:t>
            </a:r>
          </a:p>
          <a:p>
            <a:pPr lvl="4"/>
            <a:r>
              <a:rPr lang="en-GB" smtClean="0"/>
              <a:t>Septième niveau de plan</a:t>
            </a:r>
          </a:p>
          <a:p>
            <a:pPr lvl="4"/>
            <a:r>
              <a:rPr lang="en-GB" smtClean="0"/>
              <a:t>Huitième niveau de plan</a:t>
            </a:r>
          </a:p>
          <a:p>
            <a:pPr lvl="4"/>
            <a:r>
              <a:rPr lang="en-GB" smtClean="0"/>
              <a:t>Neuvième niveau de plan</a:t>
            </a:r>
          </a:p>
        </p:txBody>
      </p:sp>
      <p:sp>
        <p:nvSpPr>
          <p:cNvPr id="1027" name="AutoShape 3"/>
          <p:cNvSpPr>
            <a:spLocks noChangeArrowheads="1"/>
          </p:cNvSpPr>
          <p:nvPr/>
        </p:nvSpPr>
        <p:spPr bwMode="auto">
          <a:xfrm>
            <a:off x="657225" y="6419850"/>
            <a:ext cx="8486775" cy="87313"/>
          </a:xfrm>
          <a:prstGeom prst="roundRect">
            <a:avLst>
              <a:gd name="adj" fmla="val 1852"/>
            </a:avLst>
          </a:prstGeom>
          <a:solidFill>
            <a:srgbClr val="FF9966"/>
          </a:solidFill>
          <a:ln w="9525">
            <a:noFill/>
            <a:round/>
            <a:headEnd/>
            <a:tailEnd/>
          </a:ln>
          <a:effectLst/>
        </p:spPr>
        <p:txBody>
          <a:bodyPr wrap="none" anchor="ctr"/>
          <a:lstStyle/>
          <a:p>
            <a:endParaRPr lang="fr-FR"/>
          </a:p>
        </p:txBody>
      </p:sp>
      <p:sp>
        <p:nvSpPr>
          <p:cNvPr id="1028" name="AutoShape 4"/>
          <p:cNvSpPr>
            <a:spLocks noChangeArrowheads="1"/>
          </p:cNvSpPr>
          <p:nvPr/>
        </p:nvSpPr>
        <p:spPr bwMode="auto">
          <a:xfrm>
            <a:off x="1803400" y="6611938"/>
            <a:ext cx="7340600" cy="87312"/>
          </a:xfrm>
          <a:prstGeom prst="roundRect">
            <a:avLst>
              <a:gd name="adj" fmla="val 1852"/>
            </a:avLst>
          </a:prstGeom>
          <a:solidFill>
            <a:srgbClr val="FF9966"/>
          </a:solidFill>
          <a:ln w="9525">
            <a:noFill/>
            <a:round/>
            <a:headEnd/>
            <a:tailEnd/>
          </a:ln>
          <a:effectLst/>
        </p:spPr>
        <p:txBody>
          <a:bodyPr wrap="none" anchor="ctr"/>
          <a:lstStyle/>
          <a:p>
            <a:endParaRPr lang="fr-F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72" r:id="rId12"/>
    <p:sldLayoutId id="2147483673" r:id="rId13"/>
    <p:sldLayoutId id="2147483674" r:id="rId14"/>
  </p:sldLayoutIdLst>
  <p:txStyles>
    <p:titleStyle>
      <a:lvl1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mj-lt"/>
          <a:ea typeface="+mj-ea"/>
          <a:cs typeface="+mj-cs"/>
        </a:defRPr>
      </a:lvl1pPr>
      <a:lvl2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2pPr>
      <a:lvl3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3pPr>
      <a:lvl4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4pPr>
      <a:lvl5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5pPr>
      <a:lvl6pPr marL="457200"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6pPr>
      <a:lvl7pPr marL="914400"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7pPr>
      <a:lvl8pPr marL="1371600"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8pPr>
      <a:lvl9pPr marL="1828800"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9pPr>
    </p:titleStyle>
    <p:bodyStyle>
      <a:lvl1pPr marL="425450" indent="-320675" algn="l" defTabSz="449263" rtl="0" fontAlgn="base" hangingPunct="0">
        <a:lnSpc>
          <a:spcPct val="78000"/>
        </a:lnSpc>
        <a:spcBef>
          <a:spcPct val="0"/>
        </a:spcBef>
        <a:spcAft>
          <a:spcPts val="1425"/>
        </a:spcAft>
        <a:buClr>
          <a:srgbClr val="E6E6E6"/>
        </a:buClr>
        <a:buSzPct val="45000"/>
        <a:buFont typeface="Wingdings" charset="2"/>
        <a:buChar char=""/>
        <a:defRPr sz="3200">
          <a:solidFill>
            <a:srgbClr val="E6E6E6"/>
          </a:solidFill>
          <a:latin typeface="+mn-lt"/>
          <a:ea typeface="+mn-ea"/>
          <a:cs typeface="+mn-cs"/>
        </a:defRPr>
      </a:lvl1pPr>
      <a:lvl2pPr marL="857250" indent="-285750" algn="l" defTabSz="449263" rtl="0" fontAlgn="base" hangingPunct="0">
        <a:lnSpc>
          <a:spcPct val="78000"/>
        </a:lnSpc>
        <a:spcBef>
          <a:spcPct val="0"/>
        </a:spcBef>
        <a:spcAft>
          <a:spcPts val="1138"/>
        </a:spcAft>
        <a:buClr>
          <a:srgbClr val="E6E6E6"/>
        </a:buClr>
        <a:buSzPct val="75000"/>
        <a:buFont typeface="Symbol" charset="2"/>
        <a:buChar char=""/>
        <a:defRPr sz="2800">
          <a:solidFill>
            <a:srgbClr val="E6E6E6"/>
          </a:solidFill>
          <a:latin typeface="+mn-lt"/>
          <a:ea typeface="+mn-ea"/>
          <a:cs typeface="+mn-cs"/>
        </a:defRPr>
      </a:lvl2pPr>
      <a:lvl3pPr marL="1289050" indent="-212725" algn="l" defTabSz="449263" rtl="0" fontAlgn="base" hangingPunct="0">
        <a:lnSpc>
          <a:spcPct val="78000"/>
        </a:lnSpc>
        <a:spcBef>
          <a:spcPct val="0"/>
        </a:spcBef>
        <a:spcAft>
          <a:spcPts val="850"/>
        </a:spcAft>
        <a:buClr>
          <a:srgbClr val="E6E6E6"/>
        </a:buClr>
        <a:buSzPct val="45000"/>
        <a:buFont typeface="Wingdings" charset="2"/>
        <a:buChar char=""/>
        <a:defRPr sz="2400">
          <a:solidFill>
            <a:srgbClr val="E6E6E6"/>
          </a:solidFill>
          <a:latin typeface="+mn-lt"/>
          <a:ea typeface="+mn-ea"/>
          <a:cs typeface="+mn-cs"/>
        </a:defRPr>
      </a:lvl3pPr>
      <a:lvl4pPr marL="1720850" indent="-209550" algn="l" defTabSz="449263" rtl="0" fontAlgn="base" hangingPunct="0">
        <a:lnSpc>
          <a:spcPct val="78000"/>
        </a:lnSpc>
        <a:spcBef>
          <a:spcPct val="0"/>
        </a:spcBef>
        <a:spcAft>
          <a:spcPts val="575"/>
        </a:spcAft>
        <a:buClr>
          <a:srgbClr val="E6E6E6"/>
        </a:buClr>
        <a:buSzPct val="75000"/>
        <a:buFont typeface="Symbol" charset="2"/>
        <a:buChar char=""/>
        <a:defRPr sz="2000">
          <a:solidFill>
            <a:srgbClr val="E6E6E6"/>
          </a:solidFill>
          <a:latin typeface="+mn-lt"/>
          <a:ea typeface="+mn-ea"/>
          <a:cs typeface="+mn-cs"/>
        </a:defRPr>
      </a:lvl4pPr>
      <a:lvl5pPr marL="21526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5pPr>
      <a:lvl6pPr marL="26098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6pPr>
      <a:lvl7pPr marL="30670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7pPr>
      <a:lvl8pPr marL="35242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8pPr>
      <a:lvl9pPr marL="39814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oleObject" Target="../embeddings/Feuille_Microsoft_Office_Excel_97-20033.xls"/></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oleObject" Target="../embeddings/Feuille_Microsoft_Office_Excel_97-20034.xls"/></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oleObject" Target="../embeddings/Feuille_Microsoft_Office_Excel_97-20035.xls"/></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oleObject" Target="../embeddings/Feuille_Microsoft_Office_Excel_97-20036.xls"/></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oleObject" Target="../embeddings/Feuille_Microsoft_Office_Excel_97-20037.xls"/></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hyperlink" Target="http://www.invs.sante.fr/publications/2002/raisin_oct_2002/2004%20ISO-RAISIN%20Protocole.pdf" TargetMode="External"/><Relationship Id="rId7" Type="http://schemas.openxmlformats.org/officeDocument/2006/relationships/hyperlink" Target="http://www.invs.sante.fr/publications/2002/raisin_oct_2002/2004_REA-RAISIN_Protocole.pdf"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www.invs.sante.fr/publications/2002/raisin_oct_2002/2004_AES-RAISIN_Protocole.pdf" TargetMode="External"/><Relationship Id="rId5" Type="http://schemas.openxmlformats.org/officeDocument/2006/relationships/hyperlink" Target="http://www.invs.sante.fr/publications/2002/raisin_oct_2002/2004%20BN-RAISIN%20Protocole.pdf" TargetMode="External"/><Relationship Id="rId4" Type="http://schemas.openxmlformats.org/officeDocument/2006/relationships/hyperlink" Target="http://www.invs.sante.fr/publications/2002/raisin_oct_2002/2004%20BMR-RAISIN%20Protocole.pdf"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Document_Microsoft_Office_Word_97_-_20031.doc"/></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Document_Microsoft_Office_Word_97_-_20032.doc"/></Relationships>
</file>

<file path=ppt/slides/_rels/slide73.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1.bin"/></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983177" y="901700"/>
            <a:ext cx="6888722" cy="5480604"/>
          </a:xfrm>
          <a:prstGeom prst="rect">
            <a:avLst/>
          </a:prstGeom>
          <a:noFill/>
          <a:ln w="9525">
            <a:noFill/>
            <a:round/>
            <a:headEnd/>
            <a:tailEnd/>
          </a:ln>
          <a:effectLst/>
        </p:spPr>
        <p:txBody>
          <a:bodyPr wrap="none"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dirty="0">
                <a:solidFill>
                  <a:srgbClr val="FFFF00"/>
                </a:solidFill>
                <a:latin typeface="Lucida Sans" pitchFamily="32" charset="0"/>
              </a:rPr>
              <a:t>Les Accidents d ’exposition au sang </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dirty="0" err="1">
                <a:solidFill>
                  <a:srgbClr val="FFFF00"/>
                </a:solidFill>
                <a:latin typeface="Lucida Sans" pitchFamily="32" charset="0"/>
              </a:rPr>
              <a:t>infecté</a:t>
            </a:r>
            <a:r>
              <a:rPr lang="en-GB" sz="2800" b="1" dirty="0">
                <a:solidFill>
                  <a:srgbClr val="FFFF00"/>
                </a:solidFill>
                <a:latin typeface="Lucida Sans" pitchFamily="32" charset="0"/>
              </a:rPr>
              <a:t> par les virus</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dirty="0">
                <a:solidFill>
                  <a:srgbClr val="FFFF00"/>
                </a:solidFill>
                <a:latin typeface="Lucida Sans" pitchFamily="32" charset="0"/>
              </a:rPr>
              <a:t>VIH, VHB, VHC</a:t>
            </a:r>
          </a:p>
          <a:p>
            <a:pPr>
              <a:lnSpc>
                <a:spcPct val="100000"/>
              </a:lnSpc>
              <a:buClr>
                <a:srgbClr val="FF00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b="1" dirty="0">
              <a:solidFill>
                <a:srgbClr val="FF00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err="1">
                <a:solidFill>
                  <a:srgbClr val="FFFFFF"/>
                </a:solidFill>
                <a:latin typeface="Lucida Sans" pitchFamily="32" charset="0"/>
              </a:rPr>
              <a:t>Docteur</a:t>
            </a:r>
            <a:r>
              <a:rPr lang="en-GB" sz="2800" dirty="0">
                <a:solidFill>
                  <a:srgbClr val="FFFFFF"/>
                </a:solidFill>
                <a:latin typeface="Lucida Sans" pitchFamily="32" charset="0"/>
              </a:rPr>
              <a:t> Isabelle </a:t>
            </a:r>
            <a:r>
              <a:rPr lang="en-GB" sz="2800" dirty="0" err="1">
                <a:solidFill>
                  <a:srgbClr val="FFFFFF"/>
                </a:solidFill>
                <a:latin typeface="Lucida Sans" pitchFamily="32" charset="0"/>
              </a:rPr>
              <a:t>Ravaux</a:t>
            </a:r>
            <a:endParaRPr lang="en-GB" sz="28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err="1">
                <a:solidFill>
                  <a:srgbClr val="FFFFFF"/>
                </a:solidFill>
                <a:latin typeface="Lucida Sans" pitchFamily="32" charset="0"/>
              </a:rPr>
              <a:t>Praticien</a:t>
            </a:r>
            <a:r>
              <a:rPr lang="en-GB" dirty="0">
                <a:solidFill>
                  <a:srgbClr val="FFFFFF"/>
                </a:solidFill>
                <a:latin typeface="Lucida Sans" pitchFamily="32" charset="0"/>
              </a:rPr>
              <a:t> </a:t>
            </a:r>
            <a:r>
              <a:rPr lang="en-GB" dirty="0" err="1">
                <a:solidFill>
                  <a:srgbClr val="FFFFFF"/>
                </a:solidFill>
                <a:latin typeface="Lucida Sans" pitchFamily="32" charset="0"/>
              </a:rPr>
              <a:t>hospitalier</a:t>
            </a: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err="1">
                <a:solidFill>
                  <a:srgbClr val="FFFFFF"/>
                </a:solidFill>
                <a:latin typeface="Lucida Sans" pitchFamily="32" charset="0"/>
              </a:rPr>
              <a:t>Référent</a:t>
            </a:r>
            <a:r>
              <a:rPr lang="en-GB" dirty="0">
                <a:solidFill>
                  <a:srgbClr val="FFFFFF"/>
                </a:solidFill>
                <a:latin typeface="Lucida Sans" pitchFamily="32" charset="0"/>
              </a:rPr>
              <a:t> accidents d ’exposition au sang</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solidFill>
                  <a:srgbClr val="FFFFFF"/>
                </a:solidFill>
                <a:latin typeface="Lucida Sans" pitchFamily="32" charset="0"/>
              </a:rPr>
              <a:t>COREVIH  PACA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smtClean="0">
                <a:solidFill>
                  <a:srgbClr val="FFFFFF"/>
                </a:solidFill>
                <a:latin typeface="Lucida Sans" pitchFamily="32" charset="0"/>
              </a:rPr>
              <a:t>COORDINATEUR </a:t>
            </a:r>
            <a:r>
              <a:rPr lang="en-GB" sz="1800" dirty="0" err="1">
                <a:solidFill>
                  <a:srgbClr val="FFFFFF"/>
                </a:solidFill>
                <a:latin typeface="Lucida Sans" pitchFamily="32" charset="0"/>
              </a:rPr>
              <a:t>groupe</a:t>
            </a:r>
            <a:r>
              <a:rPr lang="en-GB" sz="1800" dirty="0">
                <a:solidFill>
                  <a:srgbClr val="FFFFFF"/>
                </a:solidFill>
                <a:latin typeface="Lucida Sans" pitchFamily="32" charset="0"/>
              </a:rPr>
              <a:t> </a:t>
            </a:r>
            <a:r>
              <a:rPr lang="en-GB" sz="1800" dirty="0" smtClean="0">
                <a:solidFill>
                  <a:srgbClr val="FFFFFF"/>
                </a:solidFill>
                <a:latin typeface="Lucida Sans" pitchFamily="32" charset="0"/>
              </a:rPr>
              <a:t>de travail AEV </a:t>
            </a:r>
            <a:endParaRPr lang="en-GB" sz="18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solidFill>
                  <a:srgbClr val="FFFFFF"/>
                </a:solidFill>
                <a:latin typeface="Lucida Sans" pitchFamily="32" charset="0"/>
              </a:rPr>
              <a:t>maladies </a:t>
            </a:r>
            <a:r>
              <a:rPr lang="en-GB" dirty="0" err="1" smtClean="0">
                <a:solidFill>
                  <a:srgbClr val="FFFFFF"/>
                </a:solidFill>
                <a:latin typeface="Lucida Sans" pitchFamily="32" charset="0"/>
              </a:rPr>
              <a:t>infectieuses</a:t>
            </a:r>
            <a:r>
              <a:rPr lang="en-GB" dirty="0" smtClean="0">
                <a:solidFill>
                  <a:srgbClr val="FFFFFF"/>
                </a:solidFill>
                <a:latin typeface="Lucida Sans" pitchFamily="32" charset="0"/>
              </a:rPr>
              <a:t> POLE 8  </a:t>
            </a: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solidFill>
                  <a:srgbClr val="FFFFFF"/>
                </a:solidFill>
                <a:latin typeface="Lucida Sans" pitchFamily="32" charset="0"/>
              </a:rPr>
              <a:t>IHU  M I LA TIMONE</a:t>
            </a: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Marseille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871538" y="188913"/>
            <a:ext cx="8162925" cy="1295400"/>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Facteurs de Risque   (I)                                                                                                              </a:t>
            </a:r>
          </a:p>
        </p:txBody>
      </p:sp>
      <p:grpSp>
        <p:nvGrpSpPr>
          <p:cNvPr id="11266" name="Group 2"/>
          <p:cNvGrpSpPr>
            <a:grpSpLocks/>
          </p:cNvGrpSpPr>
          <p:nvPr/>
        </p:nvGrpSpPr>
        <p:grpSpPr bwMode="auto">
          <a:xfrm>
            <a:off x="228600" y="1905000"/>
            <a:ext cx="8686800" cy="4411663"/>
            <a:chOff x="144" y="1200"/>
            <a:chExt cx="5472" cy="2779"/>
          </a:xfrm>
        </p:grpSpPr>
        <p:sp>
          <p:nvSpPr>
            <p:cNvPr id="11267" name="Rectangle 3"/>
            <p:cNvSpPr>
              <a:spLocks noChangeArrowheads="1"/>
            </p:cNvSpPr>
            <p:nvPr/>
          </p:nvSpPr>
          <p:spPr bwMode="auto">
            <a:xfrm>
              <a:off x="2880" y="3115"/>
              <a:ext cx="2736" cy="864"/>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X 6.4</a:t>
              </a:r>
            </a:p>
          </p:txBody>
        </p:sp>
        <p:sp>
          <p:nvSpPr>
            <p:cNvPr id="11268" name="Rectangle 4"/>
            <p:cNvSpPr>
              <a:spLocks noChangeArrowheads="1"/>
            </p:cNvSpPr>
            <p:nvPr/>
          </p:nvSpPr>
          <p:spPr bwMode="auto">
            <a:xfrm>
              <a:off x="144" y="3115"/>
              <a:ext cx="2736" cy="864"/>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stade terminal (décès par sida dans les 60 jours suivants)</a:t>
              </a:r>
              <a:r>
                <a:rPr lang="ar-SA" sz="2800">
                  <a:latin typeface="Verdana" pitchFamily="32" charset="0"/>
                  <a:cs typeface="Arial" charset="0"/>
                </a:rPr>
                <a:t>‏</a:t>
              </a:r>
              <a:endParaRPr lang="en-GB" sz="2800">
                <a:latin typeface="Verdana" pitchFamily="32" charset="0"/>
              </a:endParaRPr>
            </a:p>
          </p:txBody>
        </p:sp>
        <p:sp>
          <p:nvSpPr>
            <p:cNvPr id="11269" name="Rectangle 5"/>
            <p:cNvSpPr>
              <a:spLocks noChangeArrowheads="1"/>
            </p:cNvSpPr>
            <p:nvPr/>
          </p:nvSpPr>
          <p:spPr bwMode="auto">
            <a:xfrm>
              <a:off x="2880" y="2520"/>
              <a:ext cx="2736" cy="595"/>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X 5.1</a:t>
              </a:r>
            </a:p>
          </p:txBody>
        </p:sp>
        <p:sp>
          <p:nvSpPr>
            <p:cNvPr id="11270" name="Rectangle 6"/>
            <p:cNvSpPr>
              <a:spLocks noChangeArrowheads="1"/>
            </p:cNvSpPr>
            <p:nvPr/>
          </p:nvSpPr>
          <p:spPr bwMode="auto">
            <a:xfrm>
              <a:off x="144" y="2520"/>
              <a:ext cx="2736" cy="595"/>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aiguille dans un vaisseau</a:t>
              </a:r>
            </a:p>
          </p:txBody>
        </p:sp>
        <p:sp>
          <p:nvSpPr>
            <p:cNvPr id="11271" name="Rectangle 7"/>
            <p:cNvSpPr>
              <a:spLocks noChangeArrowheads="1"/>
            </p:cNvSpPr>
            <p:nvPr/>
          </p:nvSpPr>
          <p:spPr bwMode="auto">
            <a:xfrm>
              <a:off x="2880" y="208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X 5.2</a:t>
              </a:r>
            </a:p>
          </p:txBody>
        </p:sp>
        <p:sp>
          <p:nvSpPr>
            <p:cNvPr id="11272" name="Rectangle 8"/>
            <p:cNvSpPr>
              <a:spLocks noChangeArrowheads="1"/>
            </p:cNvSpPr>
            <p:nvPr/>
          </p:nvSpPr>
          <p:spPr bwMode="auto">
            <a:xfrm>
              <a:off x="144" y="208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sang sur le matériel</a:t>
              </a:r>
            </a:p>
          </p:txBody>
        </p:sp>
        <p:sp>
          <p:nvSpPr>
            <p:cNvPr id="11273" name="Rectangle 9"/>
            <p:cNvSpPr>
              <a:spLocks noChangeArrowheads="1"/>
            </p:cNvSpPr>
            <p:nvPr/>
          </p:nvSpPr>
          <p:spPr bwMode="auto">
            <a:xfrm>
              <a:off x="2880" y="164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X 16.1</a:t>
              </a:r>
            </a:p>
          </p:txBody>
        </p:sp>
        <p:sp>
          <p:nvSpPr>
            <p:cNvPr id="11274" name="Rectangle 10"/>
            <p:cNvSpPr>
              <a:spLocks noChangeArrowheads="1"/>
            </p:cNvSpPr>
            <p:nvPr/>
          </p:nvSpPr>
          <p:spPr bwMode="auto">
            <a:xfrm>
              <a:off x="144" y="164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piqûre profonde </a:t>
              </a:r>
            </a:p>
          </p:txBody>
        </p:sp>
        <p:sp>
          <p:nvSpPr>
            <p:cNvPr id="11275" name="Rectangle 11"/>
            <p:cNvSpPr>
              <a:spLocks noChangeArrowheads="1"/>
            </p:cNvSpPr>
            <p:nvPr/>
          </p:nvSpPr>
          <p:spPr bwMode="auto">
            <a:xfrm>
              <a:off x="2880" y="120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336699"/>
                  </a:solidFill>
                  <a:latin typeface="Verdana" pitchFamily="32" charset="0"/>
                </a:rPr>
                <a:t>Odd Ratio</a:t>
              </a:r>
            </a:p>
          </p:txBody>
        </p:sp>
        <p:sp>
          <p:nvSpPr>
            <p:cNvPr id="11276" name="Rectangle 12"/>
            <p:cNvSpPr>
              <a:spLocks noChangeArrowheads="1"/>
            </p:cNvSpPr>
            <p:nvPr/>
          </p:nvSpPr>
          <p:spPr bwMode="auto">
            <a:xfrm>
              <a:off x="144" y="120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336699"/>
                  </a:solidFill>
                  <a:latin typeface="Verdana" pitchFamily="32" charset="0"/>
                </a:rPr>
                <a:t>Facteurs de risque</a:t>
              </a:r>
            </a:p>
          </p:txBody>
        </p:sp>
        <p:sp>
          <p:nvSpPr>
            <p:cNvPr id="11277" name="Line 13"/>
            <p:cNvSpPr>
              <a:spLocks noChangeShapeType="1"/>
            </p:cNvSpPr>
            <p:nvPr/>
          </p:nvSpPr>
          <p:spPr bwMode="auto">
            <a:xfrm>
              <a:off x="144" y="1200"/>
              <a:ext cx="5472" cy="1"/>
            </a:xfrm>
            <a:prstGeom prst="line">
              <a:avLst/>
            </a:prstGeom>
            <a:noFill/>
            <a:ln w="28440">
              <a:solidFill>
                <a:srgbClr val="336699"/>
              </a:solidFill>
              <a:miter lim="800000"/>
              <a:headEnd/>
              <a:tailEnd/>
            </a:ln>
            <a:effectLst/>
          </p:spPr>
          <p:txBody>
            <a:bodyPr/>
            <a:lstStyle/>
            <a:p>
              <a:endParaRPr lang="fr-FR"/>
            </a:p>
          </p:txBody>
        </p:sp>
        <p:sp>
          <p:nvSpPr>
            <p:cNvPr id="11278" name="Line 14"/>
            <p:cNvSpPr>
              <a:spLocks noChangeShapeType="1"/>
            </p:cNvSpPr>
            <p:nvPr/>
          </p:nvSpPr>
          <p:spPr bwMode="auto">
            <a:xfrm>
              <a:off x="144" y="1640"/>
              <a:ext cx="5472" cy="1"/>
            </a:xfrm>
            <a:prstGeom prst="line">
              <a:avLst/>
            </a:prstGeom>
            <a:noFill/>
            <a:ln w="12600">
              <a:solidFill>
                <a:srgbClr val="336699"/>
              </a:solidFill>
              <a:miter lim="800000"/>
              <a:headEnd/>
              <a:tailEnd/>
            </a:ln>
            <a:effectLst/>
          </p:spPr>
          <p:txBody>
            <a:bodyPr/>
            <a:lstStyle/>
            <a:p>
              <a:endParaRPr lang="fr-FR"/>
            </a:p>
          </p:txBody>
        </p:sp>
        <p:sp>
          <p:nvSpPr>
            <p:cNvPr id="11279" name="Line 15"/>
            <p:cNvSpPr>
              <a:spLocks noChangeShapeType="1"/>
            </p:cNvSpPr>
            <p:nvPr/>
          </p:nvSpPr>
          <p:spPr bwMode="auto">
            <a:xfrm>
              <a:off x="144" y="2080"/>
              <a:ext cx="5472" cy="1"/>
            </a:xfrm>
            <a:prstGeom prst="line">
              <a:avLst/>
            </a:prstGeom>
            <a:noFill/>
            <a:ln w="12600">
              <a:solidFill>
                <a:srgbClr val="336699"/>
              </a:solidFill>
              <a:miter lim="800000"/>
              <a:headEnd/>
              <a:tailEnd/>
            </a:ln>
            <a:effectLst/>
          </p:spPr>
          <p:txBody>
            <a:bodyPr/>
            <a:lstStyle/>
            <a:p>
              <a:endParaRPr lang="fr-FR"/>
            </a:p>
          </p:txBody>
        </p:sp>
        <p:sp>
          <p:nvSpPr>
            <p:cNvPr id="11280" name="Line 16"/>
            <p:cNvSpPr>
              <a:spLocks noChangeShapeType="1"/>
            </p:cNvSpPr>
            <p:nvPr/>
          </p:nvSpPr>
          <p:spPr bwMode="auto">
            <a:xfrm>
              <a:off x="144" y="2520"/>
              <a:ext cx="5472" cy="1"/>
            </a:xfrm>
            <a:prstGeom prst="line">
              <a:avLst/>
            </a:prstGeom>
            <a:noFill/>
            <a:ln w="12600">
              <a:solidFill>
                <a:srgbClr val="336699"/>
              </a:solidFill>
              <a:miter lim="800000"/>
              <a:headEnd/>
              <a:tailEnd/>
            </a:ln>
            <a:effectLst/>
          </p:spPr>
          <p:txBody>
            <a:bodyPr/>
            <a:lstStyle/>
            <a:p>
              <a:endParaRPr lang="fr-FR"/>
            </a:p>
          </p:txBody>
        </p:sp>
        <p:sp>
          <p:nvSpPr>
            <p:cNvPr id="11281" name="Line 17"/>
            <p:cNvSpPr>
              <a:spLocks noChangeShapeType="1"/>
            </p:cNvSpPr>
            <p:nvPr/>
          </p:nvSpPr>
          <p:spPr bwMode="auto">
            <a:xfrm>
              <a:off x="144" y="3115"/>
              <a:ext cx="5472" cy="1"/>
            </a:xfrm>
            <a:prstGeom prst="line">
              <a:avLst/>
            </a:prstGeom>
            <a:noFill/>
            <a:ln w="12600">
              <a:solidFill>
                <a:srgbClr val="336699"/>
              </a:solidFill>
              <a:miter lim="800000"/>
              <a:headEnd/>
              <a:tailEnd/>
            </a:ln>
            <a:effectLst/>
          </p:spPr>
          <p:txBody>
            <a:bodyPr/>
            <a:lstStyle/>
            <a:p>
              <a:endParaRPr lang="fr-FR"/>
            </a:p>
          </p:txBody>
        </p:sp>
        <p:sp>
          <p:nvSpPr>
            <p:cNvPr id="11282" name="Line 18"/>
            <p:cNvSpPr>
              <a:spLocks noChangeShapeType="1"/>
            </p:cNvSpPr>
            <p:nvPr/>
          </p:nvSpPr>
          <p:spPr bwMode="auto">
            <a:xfrm>
              <a:off x="144" y="3979"/>
              <a:ext cx="5472" cy="1"/>
            </a:xfrm>
            <a:prstGeom prst="line">
              <a:avLst/>
            </a:prstGeom>
            <a:noFill/>
            <a:ln w="28440">
              <a:solidFill>
                <a:srgbClr val="336699"/>
              </a:solidFill>
              <a:miter lim="800000"/>
              <a:headEnd/>
              <a:tailEnd/>
            </a:ln>
            <a:effectLst/>
          </p:spPr>
          <p:txBody>
            <a:bodyPr/>
            <a:lstStyle/>
            <a:p>
              <a:endParaRPr lang="fr-FR"/>
            </a:p>
          </p:txBody>
        </p:sp>
        <p:sp>
          <p:nvSpPr>
            <p:cNvPr id="11283" name="Line 19"/>
            <p:cNvSpPr>
              <a:spLocks noChangeShapeType="1"/>
            </p:cNvSpPr>
            <p:nvPr/>
          </p:nvSpPr>
          <p:spPr bwMode="auto">
            <a:xfrm>
              <a:off x="144" y="1200"/>
              <a:ext cx="1" cy="2779"/>
            </a:xfrm>
            <a:prstGeom prst="line">
              <a:avLst/>
            </a:prstGeom>
            <a:noFill/>
            <a:ln w="28440">
              <a:solidFill>
                <a:srgbClr val="336699"/>
              </a:solidFill>
              <a:miter lim="800000"/>
              <a:headEnd/>
              <a:tailEnd/>
            </a:ln>
            <a:effectLst/>
          </p:spPr>
          <p:txBody>
            <a:bodyPr/>
            <a:lstStyle/>
            <a:p>
              <a:endParaRPr lang="fr-FR"/>
            </a:p>
          </p:txBody>
        </p:sp>
        <p:sp>
          <p:nvSpPr>
            <p:cNvPr id="11284" name="Line 20"/>
            <p:cNvSpPr>
              <a:spLocks noChangeShapeType="1"/>
            </p:cNvSpPr>
            <p:nvPr/>
          </p:nvSpPr>
          <p:spPr bwMode="auto">
            <a:xfrm>
              <a:off x="2880" y="1200"/>
              <a:ext cx="1" cy="2779"/>
            </a:xfrm>
            <a:prstGeom prst="line">
              <a:avLst/>
            </a:prstGeom>
            <a:noFill/>
            <a:ln w="12600">
              <a:solidFill>
                <a:srgbClr val="336699"/>
              </a:solidFill>
              <a:miter lim="800000"/>
              <a:headEnd/>
              <a:tailEnd/>
            </a:ln>
            <a:effectLst/>
          </p:spPr>
          <p:txBody>
            <a:bodyPr/>
            <a:lstStyle/>
            <a:p>
              <a:endParaRPr lang="fr-FR"/>
            </a:p>
          </p:txBody>
        </p:sp>
        <p:sp>
          <p:nvSpPr>
            <p:cNvPr id="11285" name="Line 21"/>
            <p:cNvSpPr>
              <a:spLocks noChangeShapeType="1"/>
            </p:cNvSpPr>
            <p:nvPr/>
          </p:nvSpPr>
          <p:spPr bwMode="auto">
            <a:xfrm>
              <a:off x="5616" y="1200"/>
              <a:ext cx="1" cy="2779"/>
            </a:xfrm>
            <a:prstGeom prst="line">
              <a:avLst/>
            </a:prstGeom>
            <a:noFill/>
            <a:ln w="28440">
              <a:solidFill>
                <a:srgbClr val="336699"/>
              </a:solidFill>
              <a:miter lim="800000"/>
              <a:headEnd/>
              <a:tailEnd/>
            </a:ln>
            <a:effectLst/>
          </p:spPr>
          <p:txBody>
            <a:bodyPr/>
            <a:lstStyle/>
            <a:p>
              <a:endParaRPr lang="fr-FR"/>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a:xfrm>
            <a:off x="468313" y="0"/>
            <a:ext cx="8229600" cy="1371600"/>
          </a:xfrm>
        </p:spPr>
        <p:txBody>
          <a:bodyPr/>
          <a:lstStyle/>
          <a:p>
            <a:r>
              <a:rPr lang="fr-FR" sz="3200">
                <a:solidFill>
                  <a:srgbClr val="F35023"/>
                </a:solidFill>
                <a:latin typeface="Tahoma" pitchFamily="34" charset="0"/>
              </a:rPr>
              <a:t>Accidents d’exposition : risque viral non-VIH</a:t>
            </a:r>
          </a:p>
        </p:txBody>
      </p:sp>
      <p:sp>
        <p:nvSpPr>
          <p:cNvPr id="237572" name="Rectangle 4"/>
          <p:cNvSpPr>
            <a:spLocks noGrp="1" noChangeArrowheads="1"/>
          </p:cNvSpPr>
          <p:nvPr>
            <p:ph type="body" idx="1"/>
          </p:nvPr>
        </p:nvSpPr>
        <p:spPr>
          <a:xfrm>
            <a:off x="468313" y="1052513"/>
            <a:ext cx="8229600" cy="3886200"/>
          </a:xfrm>
          <a:noFill/>
          <a:ln/>
          <a:extLst>
            <a:ext uri="{91240B29-F687-4F45-9708-019B960494DF}">
              <a14:hiddenLine xmlns:a14="http://schemas.microsoft.com/office/drawing/2010/main" xmlns="" w="12700">
                <a:solidFill>
                  <a:schemeClr val="tx1"/>
                </a:solidFill>
                <a:miter lim="800000"/>
                <a:headEnd/>
                <a:tailEnd/>
              </a14:hiddenLine>
            </a:ext>
          </a:extLst>
        </p:spPr>
        <p:txBody>
          <a:bodyPr/>
          <a:lstStyle/>
          <a:p>
            <a:pPr marL="179388" indent="-179388">
              <a:tabLst>
                <a:tab pos="623888" algn="l"/>
              </a:tabLst>
            </a:pPr>
            <a:r>
              <a:rPr lang="fr-FR" sz="2000"/>
              <a:t> </a:t>
            </a:r>
            <a:r>
              <a:rPr lang="fr-FR" sz="1800" b="1"/>
              <a:t>VHB : risque après exposition</a:t>
            </a:r>
          </a:p>
          <a:p>
            <a:pPr lvl="2">
              <a:tabLst>
                <a:tab pos="623888" algn="l"/>
              </a:tabLst>
            </a:pPr>
            <a:r>
              <a:rPr lang="fr-FR" sz="1800" b="1"/>
              <a:t> Sanguine : 6 % (Ag HBe -) à 30 % (Ag HBe +) (1)</a:t>
            </a:r>
          </a:p>
          <a:p>
            <a:pPr lvl="2">
              <a:tabLst>
                <a:tab pos="623888" algn="l"/>
              </a:tabLst>
            </a:pPr>
            <a:r>
              <a:rPr lang="fr-FR" sz="1800" b="1"/>
              <a:t> Sexuelle : 1 à 3% par contact non protégé avec sujet Ag HBs + (2)</a:t>
            </a:r>
          </a:p>
          <a:p>
            <a:pPr lvl="2">
              <a:tabLst>
                <a:tab pos="623888" algn="l"/>
              </a:tabLst>
            </a:pPr>
            <a:r>
              <a:rPr lang="fr-FR" sz="1800" b="1"/>
              <a:t> Mère-enfant : 70 à 90 % en cas d’Ag HBe + (2)</a:t>
            </a:r>
          </a:p>
          <a:p>
            <a:pPr marL="179388" indent="-179388">
              <a:tabLst>
                <a:tab pos="623888" algn="l"/>
              </a:tabLst>
            </a:pPr>
            <a:r>
              <a:rPr lang="fr-FR" sz="1800" b="1"/>
              <a:t> VHC : risque après exposition</a:t>
            </a:r>
          </a:p>
          <a:p>
            <a:pPr lvl="2">
              <a:tabLst>
                <a:tab pos="623888" algn="l"/>
              </a:tabLst>
            </a:pPr>
            <a:r>
              <a:rPr lang="fr-FR" sz="1800" b="1"/>
              <a:t> Sanguine : 0,5 à 1,8 % (1)</a:t>
            </a:r>
          </a:p>
          <a:p>
            <a:pPr lvl="2">
              <a:tabLst>
                <a:tab pos="623888" algn="l"/>
              </a:tabLst>
            </a:pPr>
            <a:r>
              <a:rPr lang="fr-FR" sz="1800" b="1"/>
              <a:t> Sexuelle (3) </a:t>
            </a:r>
          </a:p>
          <a:p>
            <a:pPr marL="1543050" lvl="3" indent="-171450">
              <a:tabLst>
                <a:tab pos="623888" algn="l"/>
              </a:tabLst>
            </a:pPr>
            <a:r>
              <a:rPr lang="fr-FR" sz="1800" b="1"/>
              <a:t> Hétérosexuelle &lt; 1%</a:t>
            </a:r>
          </a:p>
          <a:p>
            <a:pPr marL="1543050" lvl="3" indent="-171450">
              <a:tabLst>
                <a:tab pos="623888" algn="l"/>
              </a:tabLst>
            </a:pPr>
            <a:r>
              <a:rPr lang="fr-FR" sz="1800" b="1"/>
              <a:t> Homosexuels masculins : transmission accrue en cas   d’IST associée et de pratiques traumatiques</a:t>
            </a:r>
          </a:p>
          <a:p>
            <a:pPr lvl="2">
              <a:tabLst>
                <a:tab pos="623888" algn="l"/>
              </a:tabLst>
            </a:pPr>
            <a:r>
              <a:rPr lang="fr-FR" sz="1800" b="1"/>
              <a:t> Mère-enfant (4)</a:t>
            </a:r>
          </a:p>
          <a:p>
            <a:pPr marL="1543050" lvl="3" indent="-171450">
              <a:tabLst>
                <a:tab pos="623888" algn="l"/>
              </a:tabLst>
            </a:pPr>
            <a:r>
              <a:rPr lang="fr-FR" sz="1800" b="1"/>
              <a:t> 20 % en cas d’infection VIH associée</a:t>
            </a:r>
          </a:p>
          <a:p>
            <a:pPr marL="1543050" lvl="3" indent="-171450">
              <a:tabLst>
                <a:tab pos="623888" algn="l"/>
              </a:tabLst>
            </a:pPr>
            <a:r>
              <a:rPr lang="fr-FR" sz="1800" b="1"/>
              <a:t> 8,9 % en l’absence d’infection VIH associée</a:t>
            </a:r>
          </a:p>
        </p:txBody>
      </p:sp>
      <p:sp>
        <p:nvSpPr>
          <p:cNvPr id="237573" name="Rectangle 5"/>
          <p:cNvSpPr>
            <a:spLocks noChangeArrowheads="1"/>
          </p:cNvSpPr>
          <p:nvPr/>
        </p:nvSpPr>
        <p:spPr bwMode="auto">
          <a:xfrm>
            <a:off x="0" y="6076950"/>
            <a:ext cx="9144000"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l"/>
            <a:r>
              <a:rPr lang="fr-FR" sz="1200"/>
              <a:t>(1) Lot F et Desenclos JC. INRS. Documents pour le médecin du travail n° 96 du 4</a:t>
            </a:r>
            <a:r>
              <a:rPr lang="fr-FR" sz="1200" baseline="30000"/>
              <a:t>e</a:t>
            </a:r>
            <a:r>
              <a:rPr lang="fr-FR" sz="1200"/>
              <a:t> trimestre 2003 : .</a:t>
            </a:r>
          </a:p>
        </p:txBody>
      </p:sp>
    </p:spTree>
    <p:extLst>
      <p:ext uri="{BB962C8B-B14F-4D97-AF65-F5344CB8AC3E}">
        <p14:creationId xmlns:p14="http://schemas.microsoft.com/office/powerpoint/2010/main" xmlns="" val="87969033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a:xfrm>
            <a:off x="539750" y="260350"/>
            <a:ext cx="8229600" cy="1371600"/>
          </a:xfrm>
        </p:spPr>
        <p:txBody>
          <a:bodyPr/>
          <a:lstStyle/>
          <a:p>
            <a:r>
              <a:rPr lang="fr-FR" sz="3600">
                <a:solidFill>
                  <a:srgbClr val="F35023"/>
                </a:solidFill>
              </a:rPr>
              <a:t>Après exposition au VHB</a:t>
            </a:r>
            <a:br>
              <a:rPr lang="fr-FR" sz="3600">
                <a:solidFill>
                  <a:srgbClr val="F35023"/>
                </a:solidFill>
              </a:rPr>
            </a:br>
            <a:r>
              <a:rPr lang="fr-FR" sz="2800">
                <a:solidFill>
                  <a:srgbClr val="F35023"/>
                </a:solidFill>
              </a:rPr>
              <a:t>(transmission sexuelle ou sanguine)</a:t>
            </a:r>
          </a:p>
        </p:txBody>
      </p:sp>
      <p:graphicFrame>
        <p:nvGraphicFramePr>
          <p:cNvPr id="253981" name="Group 29"/>
          <p:cNvGraphicFramePr>
            <a:graphicFrameLocks noGrp="1"/>
          </p:cNvGraphicFramePr>
          <p:nvPr>
            <p:ph idx="1"/>
            <p:extLst>
              <p:ext uri="{D42A27DB-BD31-4B8C-83A1-F6EECF244321}">
                <p14:modId xmlns:p14="http://schemas.microsoft.com/office/powerpoint/2010/main" xmlns="" val="4118063365"/>
              </p:ext>
            </p:extLst>
          </p:nvPr>
        </p:nvGraphicFramePr>
        <p:xfrm>
          <a:off x="395288" y="1628775"/>
          <a:ext cx="8424862" cy="4383024"/>
        </p:xfrm>
        <a:graphic>
          <a:graphicData uri="http://schemas.openxmlformats.org/drawingml/2006/table">
            <a:tbl>
              <a:tblPr/>
              <a:tblGrid>
                <a:gridCol w="2808287"/>
                <a:gridCol w="2570163"/>
                <a:gridCol w="3046412"/>
              </a:tblGrid>
              <a:tr h="34290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dirty="0" smtClean="0">
                          <a:ln>
                            <a:noFill/>
                          </a:ln>
                          <a:solidFill>
                            <a:schemeClr val="tx1"/>
                          </a:solidFill>
                          <a:effectLst/>
                          <a:latin typeface="Arial" charset="0"/>
                        </a:rPr>
                        <a:t>Sujet exposé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dirty="0" smtClean="0">
                          <a:ln>
                            <a:noFill/>
                          </a:ln>
                          <a:solidFill>
                            <a:schemeClr val="tx1"/>
                          </a:solidFill>
                          <a:effectLst/>
                          <a:latin typeface="Arial" charset="0"/>
                        </a:rPr>
                        <a:t>Sujet 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dirty="0" smtClean="0">
                          <a:ln>
                            <a:noFill/>
                          </a:ln>
                          <a:solidFill>
                            <a:schemeClr val="tx1"/>
                          </a:solidFill>
                          <a:effectLst/>
                          <a:latin typeface="Arial" charset="0"/>
                        </a:rPr>
                        <a:t>Conduite à tenir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13665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Vacciné avec réponse documentée (</a:t>
                      </a:r>
                      <a:r>
                        <a:rPr kumimoji="0" lang="fr-FR" sz="1800" b="0" i="0" u="none" strike="noStrike" cap="none" normalizeH="0" baseline="0" dirty="0" err="1" smtClean="0">
                          <a:ln>
                            <a:noFill/>
                          </a:ln>
                          <a:solidFill>
                            <a:schemeClr val="tx1"/>
                          </a:solidFill>
                          <a:effectLst/>
                          <a:latin typeface="Arial" charset="0"/>
                        </a:rPr>
                        <a:t>Ac</a:t>
                      </a:r>
                      <a:r>
                        <a:rPr kumimoji="0" lang="fr-FR" sz="1800" b="0" i="0" u="none" strike="noStrike" cap="none" normalizeH="0" baseline="0" dirty="0" smtClean="0">
                          <a:ln>
                            <a:noFill/>
                          </a:ln>
                          <a:solidFill>
                            <a:schemeClr val="tx1"/>
                          </a:solidFill>
                          <a:effectLst/>
                          <a:latin typeface="Arial" charset="0"/>
                        </a:rPr>
                        <a:t> anti-</a:t>
                      </a:r>
                      <a:r>
                        <a:rPr kumimoji="0" lang="fr-FR" sz="1800" b="0" i="0" u="none" strike="noStrike" cap="none" normalizeH="0" baseline="0" dirty="0" err="1" smtClean="0">
                          <a:ln>
                            <a:noFill/>
                          </a:ln>
                          <a:solidFill>
                            <a:schemeClr val="tx1"/>
                          </a:solidFill>
                          <a:effectLst/>
                          <a:latin typeface="Arial" charset="0"/>
                        </a:rPr>
                        <a:t>HBs</a:t>
                      </a:r>
                      <a:r>
                        <a:rPr kumimoji="0" lang="fr-FR" sz="1800" b="0" i="0" u="none" strike="noStrike" cap="none" normalizeH="0" baseline="0" dirty="0" smtClean="0">
                          <a:ln>
                            <a:noFill/>
                          </a:ln>
                          <a:solidFill>
                            <a:schemeClr val="tx1"/>
                          </a:solidFill>
                          <a:effectLst/>
                          <a:latin typeface="Arial" charset="0"/>
                        </a:rPr>
                        <a:t> &gt; 10 UI/l) ou vacciné avant l’âge de 25 ans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Quel que soit le statut </a:t>
                      </a:r>
                      <a:r>
                        <a:rPr kumimoji="0" lang="fr-FR" sz="1800" b="0" i="0" u="none" strike="noStrike" cap="none" normalizeH="0" baseline="0" dirty="0" err="1" smtClean="0">
                          <a:ln>
                            <a:noFill/>
                          </a:ln>
                          <a:solidFill>
                            <a:schemeClr val="tx1"/>
                          </a:solidFill>
                          <a:effectLst/>
                          <a:latin typeface="Arial" charset="0"/>
                        </a:rPr>
                        <a:t>HBs</a:t>
                      </a:r>
                      <a:endParaRPr kumimoji="0" lang="fr-FR"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Aucune surveillance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19125">
                <a:tc rowSpan="2">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Vacciné avec réponse non documentée ou non-vacciné</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Ag </a:t>
                      </a:r>
                      <a:r>
                        <a:rPr kumimoji="0" lang="fr-FR" sz="1800" b="0" i="0" u="none" strike="noStrike" cap="none" normalizeH="0" baseline="0" dirty="0" err="1" smtClean="0">
                          <a:ln>
                            <a:noFill/>
                          </a:ln>
                          <a:solidFill>
                            <a:schemeClr val="tx1"/>
                          </a:solidFill>
                          <a:effectLst/>
                          <a:latin typeface="Arial" charset="0"/>
                        </a:rPr>
                        <a:t>HBs</a:t>
                      </a:r>
                      <a:r>
                        <a:rPr kumimoji="0" lang="fr-FR" sz="1800" b="0" i="0" u="none" strike="noStrike" cap="none" normalizeH="0" baseline="0" dirty="0" smtClean="0">
                          <a:ln>
                            <a:noFill/>
                          </a:ln>
                          <a:solidFill>
                            <a:schemeClr val="tx1"/>
                          </a:solidFill>
                          <a:effectLst/>
                          <a:latin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Vaccination du sujet exposé si non vacciné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703388">
                <a:tc vMerge="1">
                  <a:txBody>
                    <a:bodyPr/>
                    <a:lstStyle/>
                    <a:p>
                      <a:endParaRPr lang="fr-FR"/>
                    </a:p>
                  </a:txBody>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Ag </a:t>
                      </a:r>
                      <a:r>
                        <a:rPr kumimoji="0" lang="fr-FR" sz="1800" b="0" i="0" u="none" strike="noStrike" cap="none" normalizeH="0" baseline="0" dirty="0" err="1" smtClean="0">
                          <a:ln>
                            <a:noFill/>
                          </a:ln>
                          <a:solidFill>
                            <a:schemeClr val="tx1"/>
                          </a:solidFill>
                          <a:effectLst/>
                          <a:latin typeface="Arial" charset="0"/>
                        </a:rPr>
                        <a:t>HBs</a:t>
                      </a:r>
                      <a:r>
                        <a:rPr kumimoji="0" lang="fr-FR" sz="1800" b="0" i="0" u="none" strike="noStrike" cap="none" normalizeH="0" baseline="0" dirty="0" smtClean="0">
                          <a:ln>
                            <a:noFill/>
                          </a:ln>
                          <a:solidFill>
                            <a:schemeClr val="tx1"/>
                          </a:solidFill>
                          <a:effectLst/>
                          <a:latin typeface="Arial" charset="0"/>
                        </a:rPr>
                        <a:t> + ou statut VHB inconnu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Prélèvement du sujet exposé : </a:t>
                      </a:r>
                      <a:r>
                        <a:rPr kumimoji="0" lang="fr-FR" sz="1600" b="0" i="0" u="none" strike="noStrike" cap="none" normalizeH="0" baseline="0" dirty="0" smtClean="0">
                          <a:ln>
                            <a:noFill/>
                          </a:ln>
                          <a:solidFill>
                            <a:schemeClr val="tx1"/>
                          </a:solidFill>
                          <a:effectLst/>
                          <a:latin typeface="Arial" charset="0"/>
                        </a:rPr>
                        <a:t>Ag </a:t>
                      </a:r>
                      <a:r>
                        <a:rPr kumimoji="0" lang="fr-FR" sz="1600" b="0" i="0" u="none" strike="noStrike" cap="none" normalizeH="0" baseline="0" dirty="0" err="1" smtClean="0">
                          <a:ln>
                            <a:noFill/>
                          </a:ln>
                          <a:solidFill>
                            <a:schemeClr val="tx1"/>
                          </a:solidFill>
                          <a:effectLst/>
                          <a:latin typeface="Arial" charset="0"/>
                        </a:rPr>
                        <a:t>HBs</a:t>
                      </a:r>
                      <a:r>
                        <a:rPr kumimoji="0" lang="fr-FR" sz="1600" b="0" i="0" u="none" strike="noStrike" cap="none" normalizeH="0" baseline="0" dirty="0" smtClean="0">
                          <a:ln>
                            <a:noFill/>
                          </a:ln>
                          <a:solidFill>
                            <a:schemeClr val="tx1"/>
                          </a:solidFill>
                          <a:effectLst/>
                          <a:latin typeface="Arial" charset="0"/>
                        </a:rPr>
                        <a:t>, </a:t>
                      </a:r>
                      <a:r>
                        <a:rPr kumimoji="0" lang="fr-FR" sz="1600" b="0" i="0" u="none" strike="noStrike" cap="none" normalizeH="0" baseline="0" dirty="0" err="1" smtClean="0">
                          <a:ln>
                            <a:noFill/>
                          </a:ln>
                          <a:solidFill>
                            <a:schemeClr val="tx1"/>
                          </a:solidFill>
                          <a:effectLst/>
                          <a:latin typeface="Arial" charset="0"/>
                        </a:rPr>
                        <a:t>Ac</a:t>
                      </a:r>
                      <a:r>
                        <a:rPr kumimoji="0" lang="fr-FR" sz="1600" b="0" i="0" u="none" strike="noStrike" cap="none" normalizeH="0" baseline="0" dirty="0" smtClean="0">
                          <a:ln>
                            <a:noFill/>
                          </a:ln>
                          <a:solidFill>
                            <a:schemeClr val="tx1"/>
                          </a:solidFill>
                          <a:effectLst/>
                          <a:latin typeface="Arial" charset="0"/>
                        </a:rPr>
                        <a:t> anti-</a:t>
                      </a:r>
                      <a:r>
                        <a:rPr kumimoji="0" lang="fr-FR" sz="1600" b="0" i="0" u="none" strike="noStrike" cap="none" normalizeH="0" baseline="0" dirty="0" err="1" smtClean="0">
                          <a:ln>
                            <a:noFill/>
                          </a:ln>
                          <a:solidFill>
                            <a:schemeClr val="tx1"/>
                          </a:solidFill>
                          <a:effectLst/>
                          <a:latin typeface="Arial" charset="0"/>
                        </a:rPr>
                        <a:t>HBc</a:t>
                      </a:r>
                      <a:r>
                        <a:rPr kumimoji="0" lang="fr-FR" sz="1600" b="0" i="0" u="none" strike="noStrike" cap="none" normalizeH="0" baseline="0" dirty="0" smtClean="0">
                          <a:ln>
                            <a:noFill/>
                          </a:ln>
                          <a:solidFill>
                            <a:schemeClr val="tx1"/>
                          </a:solidFill>
                          <a:effectLst/>
                          <a:latin typeface="Arial" charset="0"/>
                        </a:rPr>
                        <a:t>, </a:t>
                      </a:r>
                      <a:r>
                        <a:rPr kumimoji="0" lang="fr-FR" sz="1600" b="0" i="0" u="none" strike="noStrike" cap="none" normalizeH="0" baseline="0" dirty="0" err="1" smtClean="0">
                          <a:ln>
                            <a:noFill/>
                          </a:ln>
                          <a:solidFill>
                            <a:schemeClr val="tx1"/>
                          </a:solidFill>
                          <a:effectLst/>
                          <a:latin typeface="Arial" charset="0"/>
                        </a:rPr>
                        <a:t>Ac</a:t>
                      </a:r>
                      <a:r>
                        <a:rPr kumimoji="0" lang="fr-FR" sz="1600" b="0" i="0" u="none" strike="noStrike" cap="none" normalizeH="0" baseline="0" dirty="0" smtClean="0">
                          <a:ln>
                            <a:noFill/>
                          </a:ln>
                          <a:solidFill>
                            <a:schemeClr val="tx1"/>
                          </a:solidFill>
                          <a:effectLst/>
                          <a:latin typeface="Arial" charset="0"/>
                        </a:rPr>
                        <a:t> anti-</a:t>
                      </a:r>
                      <a:r>
                        <a:rPr kumimoji="0" lang="fr-FR" sz="1600" b="0" i="0" u="none" strike="noStrike" cap="none" normalizeH="0" baseline="0" dirty="0" err="1" smtClean="0">
                          <a:ln>
                            <a:noFill/>
                          </a:ln>
                          <a:solidFill>
                            <a:schemeClr val="tx1"/>
                          </a:solidFill>
                          <a:effectLst/>
                          <a:latin typeface="Arial" charset="0"/>
                        </a:rPr>
                        <a:t>HBs</a:t>
                      </a:r>
                      <a:endParaRPr kumimoji="0" lang="fr-FR" sz="18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err="1" smtClean="0">
                          <a:ln>
                            <a:noFill/>
                          </a:ln>
                          <a:solidFill>
                            <a:schemeClr val="tx1"/>
                          </a:solidFill>
                          <a:effectLst/>
                          <a:latin typeface="Arial" charset="0"/>
                        </a:rPr>
                        <a:t>Séro-vaccination</a:t>
                      </a:r>
                      <a:r>
                        <a:rPr kumimoji="0" lang="fr-FR" sz="1800" b="0" i="0" u="none" strike="noStrike" cap="none" normalizeH="0" baseline="0" dirty="0" smtClean="0">
                          <a:ln>
                            <a:noFill/>
                          </a:ln>
                          <a:solidFill>
                            <a:schemeClr val="tx1"/>
                          </a:solidFill>
                          <a:effectLst/>
                          <a:latin typeface="Arial" charset="0"/>
                        </a:rPr>
                        <a:t> : </a:t>
                      </a:r>
                      <a:r>
                        <a:rPr kumimoji="0" lang="fr-FR" sz="1600" b="0" i="0" u="none" strike="noStrike" cap="none" normalizeH="0" baseline="0" dirty="0" smtClean="0">
                          <a:ln>
                            <a:noFill/>
                          </a:ln>
                          <a:solidFill>
                            <a:schemeClr val="tx1"/>
                          </a:solidFill>
                          <a:effectLst/>
                          <a:latin typeface="Arial" charset="0"/>
                        </a:rPr>
                        <a:t>500 UI d’</a:t>
                      </a:r>
                      <a:r>
                        <a:rPr kumimoji="0" lang="fr-FR" sz="1600" b="0" i="0" u="none" strike="noStrike" cap="none" normalizeH="0" baseline="0" dirty="0" err="1" smtClean="0">
                          <a:ln>
                            <a:noFill/>
                          </a:ln>
                          <a:solidFill>
                            <a:schemeClr val="tx1"/>
                          </a:solidFill>
                          <a:effectLst/>
                          <a:latin typeface="Arial" charset="0"/>
                        </a:rPr>
                        <a:t>Ig</a:t>
                      </a:r>
                      <a:r>
                        <a:rPr kumimoji="0" lang="fr-FR" sz="1600" b="0" i="0" u="none" strike="noStrike" cap="none" normalizeH="0" baseline="0" dirty="0" smtClean="0">
                          <a:ln>
                            <a:noFill/>
                          </a:ln>
                          <a:solidFill>
                            <a:schemeClr val="tx1"/>
                          </a:solidFill>
                          <a:effectLst/>
                          <a:latin typeface="Arial" charset="0"/>
                        </a:rPr>
                        <a:t> anti-</a:t>
                      </a:r>
                      <a:r>
                        <a:rPr kumimoji="0" lang="fr-FR" sz="1600" b="0" i="0" u="none" strike="noStrike" cap="none" normalizeH="0" baseline="0" dirty="0" err="1" smtClean="0">
                          <a:ln>
                            <a:noFill/>
                          </a:ln>
                          <a:solidFill>
                            <a:schemeClr val="tx1"/>
                          </a:solidFill>
                          <a:effectLst/>
                          <a:latin typeface="Arial" charset="0"/>
                        </a:rPr>
                        <a:t>HBs</a:t>
                      </a:r>
                      <a:r>
                        <a:rPr kumimoji="0" lang="fr-FR" sz="1600" b="0" i="0" u="none" strike="noStrike" cap="none" normalizeH="0" baseline="0" dirty="0" smtClean="0">
                          <a:ln>
                            <a:noFill/>
                          </a:ln>
                          <a:solidFill>
                            <a:schemeClr val="tx1"/>
                          </a:solidFill>
                          <a:effectLst/>
                          <a:latin typeface="Arial" charset="0"/>
                        </a:rPr>
                        <a:t> et vaccination HB dans un autre site, sans attendre les résultats des sérologies du sujet source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53979" name="Text Box 27"/>
          <p:cNvSpPr txBox="1">
            <a:spLocks noChangeArrowheads="1"/>
          </p:cNvSpPr>
          <p:nvPr/>
        </p:nvSpPr>
        <p:spPr bwMode="auto">
          <a:xfrm>
            <a:off x="1835696" y="6237288"/>
            <a:ext cx="7851775" cy="3777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r>
              <a:rPr lang="fr-FR" sz="1100" dirty="0" err="1"/>
              <a:t>Dariosecq</a:t>
            </a:r>
            <a:r>
              <a:rPr lang="fr-FR" sz="1100" dirty="0"/>
              <a:t> JM </a:t>
            </a:r>
            <a:r>
              <a:rPr lang="fr-FR" sz="1100" i="1" dirty="0"/>
              <a:t>et al.</a:t>
            </a:r>
            <a:r>
              <a:rPr lang="fr-FR" sz="1100" dirty="0"/>
              <a:t> Infection VIH. Mémento thérapeutique 2009. </a:t>
            </a:r>
            <a:r>
              <a:rPr lang="fr-FR" sz="1100" dirty="0" err="1"/>
              <a:t>Doin</a:t>
            </a:r>
            <a:r>
              <a:rPr lang="fr-FR" sz="1100" dirty="0"/>
              <a:t> éditeur, Paris, 2005: 18. </a:t>
            </a:r>
          </a:p>
          <a:p>
            <a:pPr algn="l"/>
            <a:r>
              <a:rPr lang="fr-FR" sz="1100" dirty="0">
                <a:cs typeface="Arial" charset="0"/>
              </a:rPr>
              <a:t>Circulaire DGS/VS 2/DH/DRT n° 99-680 du 8 décembre 1999</a:t>
            </a:r>
            <a:r>
              <a:rPr lang="fr-FR" sz="1200" dirty="0">
                <a:cs typeface="Arial" charset="0"/>
              </a:rPr>
              <a:t>.</a:t>
            </a:r>
          </a:p>
        </p:txBody>
      </p:sp>
    </p:spTree>
    <p:extLst>
      <p:ext uri="{BB962C8B-B14F-4D97-AF65-F5344CB8AC3E}">
        <p14:creationId xmlns:p14="http://schemas.microsoft.com/office/powerpoint/2010/main" xmlns="" val="171780965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a:xfrm>
            <a:off x="468313" y="260350"/>
            <a:ext cx="8229600" cy="1371600"/>
          </a:xfrm>
        </p:spPr>
        <p:txBody>
          <a:bodyPr/>
          <a:lstStyle/>
          <a:p>
            <a:r>
              <a:rPr lang="fr-FR" sz="3600">
                <a:solidFill>
                  <a:srgbClr val="F35023"/>
                </a:solidFill>
              </a:rPr>
              <a:t>Après exposition au VHC</a:t>
            </a:r>
            <a:br>
              <a:rPr lang="fr-FR" sz="3600">
                <a:solidFill>
                  <a:srgbClr val="F35023"/>
                </a:solidFill>
              </a:rPr>
            </a:br>
            <a:r>
              <a:rPr lang="fr-FR" sz="2800">
                <a:solidFill>
                  <a:srgbClr val="F35023"/>
                </a:solidFill>
              </a:rPr>
              <a:t>(transmission sanguine ou sexuelle)</a:t>
            </a:r>
          </a:p>
        </p:txBody>
      </p:sp>
      <p:graphicFrame>
        <p:nvGraphicFramePr>
          <p:cNvPr id="256029" name="Group 29"/>
          <p:cNvGraphicFramePr>
            <a:graphicFrameLocks noGrp="1"/>
          </p:cNvGraphicFramePr>
          <p:nvPr>
            <p:ph idx="1"/>
            <p:extLst>
              <p:ext uri="{D42A27DB-BD31-4B8C-83A1-F6EECF244321}">
                <p14:modId xmlns:p14="http://schemas.microsoft.com/office/powerpoint/2010/main" xmlns="" val="2567884955"/>
              </p:ext>
            </p:extLst>
          </p:nvPr>
        </p:nvGraphicFramePr>
        <p:xfrm>
          <a:off x="250825" y="1700213"/>
          <a:ext cx="8569325" cy="4565650"/>
        </p:xfrm>
        <a:graphic>
          <a:graphicData uri="http://schemas.openxmlformats.org/drawingml/2006/table">
            <a:tbl>
              <a:tblPr/>
              <a:tblGrid>
                <a:gridCol w="2744788"/>
                <a:gridCol w="2509837"/>
                <a:gridCol w="3314700"/>
              </a:tblGrid>
              <a:tr h="3206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smtClean="0">
                          <a:ln>
                            <a:noFill/>
                          </a:ln>
                          <a:solidFill>
                            <a:schemeClr val="tx1"/>
                          </a:solidFill>
                          <a:effectLst/>
                          <a:latin typeface="Arial" charset="0"/>
                        </a:rPr>
                        <a:t>Sujet exposé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smtClean="0">
                          <a:ln>
                            <a:noFill/>
                          </a:ln>
                          <a:solidFill>
                            <a:schemeClr val="tx1"/>
                          </a:solidFill>
                          <a:effectLst/>
                          <a:latin typeface="Arial" charset="0"/>
                        </a:rPr>
                        <a:t>Sujet 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smtClean="0">
                          <a:ln>
                            <a:noFill/>
                          </a:ln>
                          <a:solidFill>
                            <a:schemeClr val="tx1"/>
                          </a:solidFill>
                          <a:effectLst/>
                          <a:latin typeface="Arial" charset="0"/>
                        </a:rPr>
                        <a:t>Conduite à tenir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r h="70802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Sérologie VHC initiale positive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Quel que soit le statut VHC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Prise en charge spécialisée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r h="657225">
                <a:tc rowSpan="2">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Sérologie VHC initiale négative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Sérologie VHC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Aucune surveillance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r h="2200275">
                <a:tc vMerge="1">
                  <a:txBody>
                    <a:bodyPr/>
                    <a:lstStyle/>
                    <a:p>
                      <a:endParaRPr lang="fr-FR"/>
                    </a:p>
                  </a:txBody>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Sérologie VHC +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ou inconnue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Surveillance biologique à M1, M3 et M6 (sérologie, PCRVHC et ALAT). En cas d’élévation des ALAT ou de séroconversion VHC, réalisation d’une PCR VHC. En cas de positivité, discussion de l’indication d’un traitement précoce  en service spécialisé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bl>
          </a:graphicData>
        </a:graphic>
      </p:graphicFrame>
      <p:sp>
        <p:nvSpPr>
          <p:cNvPr id="256027" name="Text Box 27"/>
          <p:cNvSpPr txBox="1">
            <a:spLocks noChangeArrowheads="1"/>
          </p:cNvSpPr>
          <p:nvPr/>
        </p:nvSpPr>
        <p:spPr bwMode="auto">
          <a:xfrm>
            <a:off x="323850" y="6370638"/>
            <a:ext cx="8351838" cy="4873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r>
              <a:rPr lang="fr-FR" sz="1200">
                <a:solidFill>
                  <a:srgbClr val="000000"/>
                </a:solidFill>
              </a:rPr>
              <a:t>Dariosecq JM </a:t>
            </a:r>
            <a:r>
              <a:rPr lang="fr-FR" sz="1200" i="1">
                <a:solidFill>
                  <a:srgbClr val="000000"/>
                </a:solidFill>
              </a:rPr>
              <a:t>et al.</a:t>
            </a:r>
            <a:r>
              <a:rPr lang="fr-FR" sz="1200">
                <a:solidFill>
                  <a:srgbClr val="000000"/>
                </a:solidFill>
              </a:rPr>
              <a:t> Infection VIH. Mémento thérapeutique 2009. Doin éditeur, Paris, 2005 : 18. </a:t>
            </a:r>
          </a:p>
          <a:p>
            <a:pPr algn="l"/>
            <a:r>
              <a:rPr lang="fr-FR" sz="1200">
                <a:solidFill>
                  <a:srgbClr val="000000"/>
                </a:solidFill>
                <a:cs typeface="Arial" charset="0"/>
              </a:rPr>
              <a:t>Circulaire DGS/VS 2/DH/DRT n° 99-680 du 8 décembre 1999.</a:t>
            </a:r>
            <a:r>
              <a:rPr lang="fr-FR" sz="1400">
                <a:solidFill>
                  <a:srgbClr val="000000"/>
                </a:solidFill>
                <a:cs typeface="Arial" charset="0"/>
              </a:rPr>
              <a:t> </a:t>
            </a:r>
          </a:p>
        </p:txBody>
      </p:sp>
    </p:spTree>
    <p:extLst>
      <p:ext uri="{BB962C8B-B14F-4D97-AF65-F5344CB8AC3E}">
        <p14:creationId xmlns:p14="http://schemas.microsoft.com/office/powerpoint/2010/main" xmlns="" val="42200827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685800" y="609600"/>
            <a:ext cx="7772400" cy="1143000"/>
          </a:xfrm>
          <a:prstGeom prst="rect">
            <a:avLst/>
          </a:prstGeom>
          <a:noFill/>
          <a:ln w="9525">
            <a:noFill/>
            <a:round/>
            <a:headEnd/>
            <a:tailEnd/>
          </a:ln>
          <a:effectLst/>
        </p:spPr>
        <p:txBody>
          <a:bodyPr lIns="90000" tIns="46800" rIns="90000" bIns="46800" anchor="ct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4000" b="1" dirty="0">
                <a:solidFill>
                  <a:srgbClr val="FFFF00"/>
                </a:solidFill>
                <a:latin typeface="Lucida Sans" pitchFamily="32" charset="0"/>
              </a:rPr>
              <a:t>ACCUEIL DES </a:t>
            </a:r>
            <a:r>
              <a:rPr lang="en-GB" sz="4000" b="1" dirty="0" smtClean="0">
                <a:solidFill>
                  <a:srgbClr val="FFFF00"/>
                </a:solidFill>
                <a:latin typeface="Lucida Sans" pitchFamily="32" charset="0"/>
              </a:rPr>
              <a:t>AEV</a:t>
            </a:r>
            <a:endParaRPr lang="en-GB" sz="4000" b="1" dirty="0">
              <a:solidFill>
                <a:srgbClr val="FFFF00"/>
              </a:solidFill>
              <a:latin typeface="Lucida Sans" pitchFamily="32" charset="0"/>
            </a:endParaRPr>
          </a:p>
        </p:txBody>
      </p:sp>
      <p:sp>
        <p:nvSpPr>
          <p:cNvPr id="78850" name="Rectangle 2"/>
          <p:cNvSpPr>
            <a:spLocks noChangeArrowheads="1"/>
          </p:cNvSpPr>
          <p:nvPr/>
        </p:nvSpPr>
        <p:spPr bwMode="auto">
          <a:xfrm>
            <a:off x="685800" y="1981200"/>
            <a:ext cx="7772400" cy="4114800"/>
          </a:xfrm>
          <a:prstGeom prst="rect">
            <a:avLst/>
          </a:prstGeom>
          <a:noFill/>
          <a:ln w="9525">
            <a:noFill/>
            <a:round/>
            <a:headEnd/>
            <a:tailEnd/>
          </a:ln>
          <a:effectLst/>
        </p:spPr>
        <p:txBody>
          <a:bodyPr lIns="90000" tIns="46800" rIns="90000" bIns="46800"/>
          <a:lstStyle/>
          <a:p>
            <a:pPr marL="334963" indent="-334963">
              <a:lnSpc>
                <a:spcPct val="100000"/>
              </a:lnSpc>
              <a:spcBef>
                <a:spcPts val="800"/>
              </a:spcBef>
              <a:buClr>
                <a:srgbClr val="FFFFFF"/>
              </a:buClr>
              <a:buFont typeface="Wingdings" charset="2"/>
              <a:buNone/>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 </a:t>
            </a:r>
          </a:p>
          <a:p>
            <a:pPr marL="334963" indent="-334963">
              <a:lnSpc>
                <a:spcPct val="100000"/>
              </a:lnSpc>
              <a:spcBef>
                <a:spcPts val="800"/>
              </a:spcBef>
              <a:buClr>
                <a:srgbClr val="FFFFFF"/>
              </a:buClr>
              <a:buFont typeface="Wingdings" charset="2"/>
              <a:buChar cha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 </a:t>
            </a:r>
            <a:r>
              <a:rPr lang="en-GB" sz="3200" dirty="0" err="1">
                <a:solidFill>
                  <a:srgbClr val="FFFFFF"/>
                </a:solidFill>
                <a:latin typeface="Lucida Sans" pitchFamily="32" charset="0"/>
              </a:rPr>
              <a:t>ACTEURS:La</a:t>
            </a:r>
            <a:r>
              <a:rPr lang="en-GB" sz="3200" dirty="0">
                <a:solidFill>
                  <a:srgbClr val="FFFFFF"/>
                </a:solidFill>
                <a:latin typeface="Lucida Sans" pitchFamily="32" charset="0"/>
              </a:rPr>
              <a:t> </a:t>
            </a:r>
            <a:r>
              <a:rPr lang="en-GB" sz="3200" dirty="0" err="1">
                <a:solidFill>
                  <a:srgbClr val="FFFFFF"/>
                </a:solidFill>
                <a:latin typeface="Lucida Sans" pitchFamily="32" charset="0"/>
              </a:rPr>
              <a:t>personne</a:t>
            </a:r>
            <a:r>
              <a:rPr lang="en-GB" sz="3200" dirty="0">
                <a:solidFill>
                  <a:srgbClr val="FFFFFF"/>
                </a:solidFill>
                <a:latin typeface="Lucida Sans" pitchFamily="32" charset="0"/>
              </a:rPr>
              <a:t> </a:t>
            </a:r>
            <a:r>
              <a:rPr lang="en-GB" sz="3200" dirty="0" err="1">
                <a:solidFill>
                  <a:srgbClr val="FFFFFF"/>
                </a:solidFill>
                <a:latin typeface="Lucida Sans" pitchFamily="32" charset="0"/>
              </a:rPr>
              <a:t>ayant</a:t>
            </a:r>
            <a:r>
              <a:rPr lang="en-GB" sz="3200" dirty="0">
                <a:solidFill>
                  <a:srgbClr val="FFFFFF"/>
                </a:solidFill>
                <a:latin typeface="Lucida Sans" pitchFamily="32" charset="0"/>
              </a:rPr>
              <a:t> </a:t>
            </a:r>
            <a:r>
              <a:rPr lang="en-GB" sz="3200" dirty="0" err="1">
                <a:solidFill>
                  <a:srgbClr val="FFFFFF"/>
                </a:solidFill>
                <a:latin typeface="Lucida Sans" pitchFamily="32" charset="0"/>
              </a:rPr>
              <a:t>pris</a:t>
            </a:r>
            <a:r>
              <a:rPr lang="en-GB" sz="3200" dirty="0">
                <a:solidFill>
                  <a:srgbClr val="FFFFFF"/>
                </a:solidFill>
                <a:latin typeface="Lucida Sans" pitchFamily="32" charset="0"/>
              </a:rPr>
              <a:t> un </a:t>
            </a:r>
            <a:r>
              <a:rPr lang="en-GB" sz="3200" dirty="0" err="1">
                <a:solidFill>
                  <a:srgbClr val="FFFFFF"/>
                </a:solidFill>
                <a:latin typeface="Lucida Sans" pitchFamily="32" charset="0"/>
              </a:rPr>
              <a:t>risque</a:t>
            </a:r>
            <a:endParaRPr lang="en-GB" sz="3200" dirty="0">
              <a:solidFill>
                <a:srgbClr val="FFFFFF"/>
              </a:solidFill>
              <a:latin typeface="Lucida Sans" pitchFamily="32" charset="0"/>
            </a:endParaRPr>
          </a:p>
          <a:p>
            <a:pPr marL="334963" indent="-334963">
              <a:lnSpc>
                <a:spcPct val="100000"/>
              </a:lnSpc>
              <a:spcBef>
                <a:spcPts val="800"/>
              </a:spcBef>
              <a:buClr>
                <a:srgbClr val="FFFFFF"/>
              </a:buClr>
              <a:buFont typeface="Wingdings" charset="2"/>
              <a:buNone/>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L' </a:t>
            </a:r>
            <a:r>
              <a:rPr lang="en-GB" sz="3200" dirty="0" err="1">
                <a:solidFill>
                  <a:srgbClr val="FFFFFF"/>
                </a:solidFill>
                <a:latin typeface="Lucida Sans" pitchFamily="32" charset="0"/>
              </a:rPr>
              <a:t>infirmière</a:t>
            </a:r>
            <a:r>
              <a:rPr lang="en-GB" sz="3200" dirty="0">
                <a:solidFill>
                  <a:srgbClr val="FFFFFF"/>
                </a:solidFill>
                <a:latin typeface="Lucida Sans" pitchFamily="32" charset="0"/>
              </a:rPr>
              <a:t> d ’</a:t>
            </a:r>
            <a:r>
              <a:rPr lang="en-GB" sz="3200" dirty="0" err="1">
                <a:solidFill>
                  <a:srgbClr val="FFFFFF"/>
                </a:solidFill>
                <a:latin typeface="Lucida Sans" pitchFamily="32" charset="0"/>
              </a:rPr>
              <a:t>accueil</a:t>
            </a:r>
            <a:r>
              <a:rPr lang="en-GB" sz="3200" dirty="0">
                <a:solidFill>
                  <a:srgbClr val="FFFFFF"/>
                </a:solidFill>
                <a:latin typeface="Lucida Sans" pitchFamily="32" charset="0"/>
              </a:rPr>
              <a:t> et            </a:t>
            </a:r>
            <a:r>
              <a:rPr lang="en-GB" sz="3200" dirty="0" err="1">
                <a:solidFill>
                  <a:srgbClr val="FFFFFF"/>
                </a:solidFill>
                <a:latin typeface="Lucida Sans" pitchFamily="32" charset="0"/>
              </a:rPr>
              <a:t>médecin</a:t>
            </a:r>
            <a:r>
              <a:rPr lang="en-GB" sz="3200" dirty="0">
                <a:solidFill>
                  <a:srgbClr val="FFFFFF"/>
                </a:solidFill>
                <a:latin typeface="Lucida Sans" pitchFamily="32" charset="0"/>
              </a:rPr>
              <a:t> </a:t>
            </a:r>
            <a:r>
              <a:rPr lang="en-GB" sz="3200" dirty="0" err="1">
                <a:solidFill>
                  <a:srgbClr val="FFFFFF"/>
                </a:solidFill>
                <a:latin typeface="Lucida Sans" pitchFamily="32" charset="0"/>
              </a:rPr>
              <a:t>trieur</a:t>
            </a:r>
            <a:r>
              <a:rPr lang="en-GB" sz="3200" dirty="0">
                <a:solidFill>
                  <a:srgbClr val="FFFFFF"/>
                </a:solidFill>
                <a:latin typeface="Lucida Sans" pitchFamily="32" charset="0"/>
              </a:rPr>
              <a:t>.</a:t>
            </a:r>
          </a:p>
          <a:p>
            <a:pPr marL="334963" indent="-334963">
              <a:lnSpc>
                <a:spcPct val="100000"/>
              </a:lnSpc>
              <a:spcBef>
                <a:spcPts val="800"/>
              </a:spcBef>
              <a:buClr>
                <a:srgbClr val="FFFFFF"/>
              </a:buClr>
              <a:buFont typeface="Wingdings" charset="2"/>
              <a:buNone/>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  </a:t>
            </a:r>
          </a:p>
          <a:p>
            <a:pPr marL="334963" indent="-334963">
              <a:lnSpc>
                <a:spcPct val="100000"/>
              </a:lnSpc>
              <a:spcBef>
                <a:spcPts val="800"/>
              </a:spcBef>
              <a:buClr>
                <a:srgbClr val="FFFFFF"/>
              </a:buClr>
              <a:buFont typeface="Wingdings" charset="2"/>
              <a:buChar cha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 LIEU: bureau de consultation </a:t>
            </a:r>
            <a:r>
              <a:rPr lang="en-GB" sz="3200" dirty="0" err="1">
                <a:solidFill>
                  <a:srgbClr val="FFFFFF"/>
                </a:solidFill>
                <a:latin typeface="Lucida Sans" pitchFamily="32" charset="0"/>
              </a:rPr>
              <a:t>isolé</a:t>
            </a:r>
            <a:r>
              <a:rPr lang="en-GB" sz="3200" dirty="0">
                <a:solidFill>
                  <a:srgbClr val="FFFFFF"/>
                </a:solidFill>
                <a:latin typeface="Lucida Sans" pitchFamily="32" charset="0"/>
              </a:rPr>
              <a:t> à </a:t>
            </a:r>
            <a:r>
              <a:rPr lang="en-GB" sz="3200" dirty="0" err="1">
                <a:solidFill>
                  <a:srgbClr val="FFFFFF"/>
                </a:solidFill>
                <a:latin typeface="Lucida Sans" pitchFamily="32" charset="0"/>
              </a:rPr>
              <a:t>l’entrée</a:t>
            </a:r>
            <a:r>
              <a:rPr lang="en-GB" sz="3200" dirty="0">
                <a:solidFill>
                  <a:srgbClr val="FFFFFF"/>
                </a:solidFill>
                <a:latin typeface="Lucida Sans" pitchFamily="32" charset="0"/>
              </a:rPr>
              <a:t> des </a:t>
            </a:r>
            <a:r>
              <a:rPr lang="en-GB" sz="3200" dirty="0" err="1" smtClean="0">
                <a:solidFill>
                  <a:srgbClr val="FFFFFF"/>
                </a:solidFill>
                <a:latin typeface="Lucida Sans" pitchFamily="32" charset="0"/>
              </a:rPr>
              <a:t>urgences</a:t>
            </a:r>
            <a:r>
              <a:rPr lang="en-GB" sz="3200" dirty="0" smtClean="0">
                <a:solidFill>
                  <a:srgbClr val="FFFFFF"/>
                </a:solidFill>
                <a:latin typeface="Lucida Sans" pitchFamily="32" charset="0"/>
              </a:rPr>
              <a:t> PAR EX </a:t>
            </a:r>
            <a:r>
              <a:rPr lang="en-GB" sz="3200" dirty="0" smtClean="0">
                <a:solidFill>
                  <a:srgbClr val="FFFFFF"/>
                </a:solidFill>
              </a:rPr>
              <a:t>.</a:t>
            </a:r>
            <a:endParaRPr lang="en-GB" sz="3200" dirty="0">
              <a:solidFill>
                <a:srgbClr val="FFFFFF"/>
              </a:solidFill>
            </a:endParaRPr>
          </a:p>
          <a:p>
            <a:pPr marL="334963" indent="-334963">
              <a:lnSpc>
                <a:spcPct val="100000"/>
              </a:lnSpc>
              <a:spcBef>
                <a:spcPts val="800"/>
              </a:spcBef>
              <a:buClr>
                <a:srgbClr val="FFFFFF"/>
              </a:buCl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endParaRPr lang="en-GB" sz="3200" dirty="0">
              <a:solidFill>
                <a:srgbClr val="FFFFFF"/>
              </a:solidFill>
            </a:endParaRPr>
          </a:p>
        </p:txBody>
      </p:sp>
      <p:sp>
        <p:nvSpPr>
          <p:cNvPr id="78851" name="Text Box 3"/>
          <p:cNvSpPr txBox="1">
            <a:spLocks noChangeArrowheads="1"/>
          </p:cNvSpPr>
          <p:nvPr/>
        </p:nvSpPr>
        <p:spPr bwMode="auto">
          <a:xfrm>
            <a:off x="4697413" y="6248400"/>
            <a:ext cx="184150" cy="3048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ACCUEIL DES AES</a:t>
            </a:r>
          </a:p>
        </p:txBody>
      </p:sp>
      <p:sp>
        <p:nvSpPr>
          <p:cNvPr id="79874" name="Rectangle 2"/>
          <p:cNvSpPr>
            <a:spLocks noGrp="1" noChangeArrowheads="1"/>
          </p:cNvSpPr>
          <p:nvPr>
            <p:ph type="body" idx="1"/>
          </p:nvPr>
        </p:nvSpPr>
        <p:spPr>
          <a:xfrm>
            <a:off x="457200" y="1981200"/>
            <a:ext cx="8382000" cy="4114800"/>
          </a:xfrm>
          <a:ln/>
        </p:spPr>
        <p:txBody>
          <a:bodyPr lIns="90000" tIns="46800" rIns="90000" bIns="46800"/>
          <a:lstStyle/>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1 : “</a:t>
            </a:r>
            <a:r>
              <a:rPr lang="en-GB" sz="2000" i="1" dirty="0" err="1">
                <a:solidFill>
                  <a:srgbClr val="FFFFFF"/>
                </a:solidFill>
                <a:latin typeface="Lucida Sans" pitchFamily="32" charset="0"/>
              </a:rPr>
              <a:t>Réconfort</a:t>
            </a:r>
            <a:r>
              <a:rPr lang="en-GB" sz="2000" i="1" dirty="0" smtClean="0">
                <a:solidFill>
                  <a:srgbClr val="FFFFFF"/>
                </a:solidFill>
                <a:latin typeface="Lucida Sans" pitchFamily="32" charset="0"/>
              </a:rPr>
              <a:t>”. </a:t>
            </a:r>
            <a:r>
              <a:rPr lang="en-GB" sz="2000" i="1" dirty="0" err="1" smtClean="0">
                <a:solidFill>
                  <a:srgbClr val="FFFFFF"/>
                </a:solidFill>
                <a:latin typeface="Lucida Sans" pitchFamily="32" charset="0"/>
              </a:rPr>
              <a:t>Déstresser</a:t>
            </a:r>
            <a:r>
              <a:rPr lang="en-GB" sz="2000" i="1" dirty="0" smtClean="0">
                <a:solidFill>
                  <a:srgbClr val="FFFFFF"/>
                </a:solidFill>
                <a:latin typeface="Lucida Sans" pitchFamily="32" charset="0"/>
              </a:rPr>
              <a:t> </a:t>
            </a: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2 : “</a:t>
            </a:r>
            <a:r>
              <a:rPr lang="en-GB" sz="2000" i="1" dirty="0" err="1">
                <a:solidFill>
                  <a:srgbClr val="FFFFFF"/>
                </a:solidFill>
                <a:latin typeface="Lucida Sans" pitchFamily="32" charset="0"/>
              </a:rPr>
              <a:t>Appréciation</a:t>
            </a:r>
            <a:r>
              <a:rPr lang="en-GB" sz="2000" i="1" dirty="0">
                <a:solidFill>
                  <a:srgbClr val="FFFFFF"/>
                </a:solidFill>
                <a:latin typeface="Lucida Sans" pitchFamily="32" charset="0"/>
              </a:rPr>
              <a:t> du </a:t>
            </a:r>
            <a:r>
              <a:rPr lang="en-GB" sz="2000" i="1" dirty="0" err="1">
                <a:solidFill>
                  <a:srgbClr val="FFFFFF"/>
                </a:solidFill>
                <a:latin typeface="Lucida Sans" pitchFamily="32" charset="0"/>
              </a:rPr>
              <a:t>risque</a:t>
            </a:r>
            <a:r>
              <a:rPr lang="en-GB" sz="2000" i="1" dirty="0">
                <a:solidFill>
                  <a:srgbClr val="FFFFFF"/>
                </a:solidFill>
                <a:latin typeface="Lucida Sans" pitchFamily="32" charset="0"/>
              </a:rPr>
              <a:t> et explications </a:t>
            </a:r>
            <a:r>
              <a:rPr lang="en-GB" sz="2000" i="1" dirty="0" err="1">
                <a:solidFill>
                  <a:srgbClr val="FFFFFF"/>
                </a:solidFill>
                <a:latin typeface="Lucida Sans" pitchFamily="32" charset="0"/>
              </a:rPr>
              <a:t>sur</a:t>
            </a:r>
            <a:r>
              <a:rPr lang="en-GB" sz="2000" i="1" dirty="0">
                <a:solidFill>
                  <a:srgbClr val="FFFFFF"/>
                </a:solidFill>
                <a:latin typeface="Lucida Sans" pitchFamily="32" charset="0"/>
              </a:rPr>
              <a:t> le </a:t>
            </a:r>
            <a:r>
              <a:rPr lang="en-GB" sz="2000" i="1" dirty="0" err="1">
                <a:solidFill>
                  <a:srgbClr val="FFFFFF"/>
                </a:solidFill>
                <a:latin typeface="Lucida Sans" pitchFamily="32" charset="0"/>
              </a:rPr>
              <a:t>traitement</a:t>
            </a:r>
            <a:r>
              <a:rPr lang="en-GB" sz="2000" i="1" dirty="0">
                <a:solidFill>
                  <a:srgbClr val="FFFFFF"/>
                </a:solidFill>
                <a:latin typeface="Lucida Sans" pitchFamily="32" charset="0"/>
              </a:rPr>
              <a:t> </a:t>
            </a:r>
            <a:r>
              <a:rPr lang="en-GB" sz="2000" i="1" dirty="0" err="1">
                <a:solidFill>
                  <a:srgbClr val="FFFFFF"/>
                </a:solidFill>
                <a:latin typeface="Lucida Sans" pitchFamily="32" charset="0"/>
              </a:rPr>
              <a:t>prophylactique</a:t>
            </a:r>
            <a:r>
              <a:rPr lang="en-GB" sz="2000" i="1" dirty="0">
                <a:solidFill>
                  <a:srgbClr val="FFFFFF"/>
                </a:solidFill>
                <a:latin typeface="Lucida Sans" pitchFamily="32" charset="0"/>
              </a:rPr>
              <a:t>”.</a:t>
            </a:r>
          </a:p>
          <a:p>
            <a:pPr marL="334963" indent="-334963">
              <a:lnSpc>
                <a:spcPct val="100000"/>
              </a:lnSpc>
              <a:spcBef>
                <a:spcPts val="500"/>
              </a:spcBef>
              <a:spcAft>
                <a:spcPct val="0"/>
              </a:spcAft>
              <a:buClr>
                <a:srgbClr val="FFFFFF"/>
              </a:buClr>
              <a:buSzPct val="100000"/>
              <a:buFont typeface="Wingdings" charset="2"/>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i="1"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3 : “Explications </a:t>
            </a:r>
            <a:r>
              <a:rPr lang="en-GB" sz="2000" i="1" dirty="0" err="1">
                <a:solidFill>
                  <a:srgbClr val="FFFFFF"/>
                </a:solidFill>
                <a:latin typeface="Lucida Sans" pitchFamily="32" charset="0"/>
              </a:rPr>
              <a:t>sur</a:t>
            </a:r>
            <a:r>
              <a:rPr lang="en-GB" sz="2000" i="1" dirty="0">
                <a:solidFill>
                  <a:srgbClr val="FFFFFF"/>
                </a:solidFill>
                <a:latin typeface="Lucida Sans" pitchFamily="32" charset="0"/>
              </a:rPr>
              <a:t> le </a:t>
            </a:r>
            <a:r>
              <a:rPr lang="en-GB" sz="2000" i="1" dirty="0" err="1">
                <a:solidFill>
                  <a:srgbClr val="FFFFFF"/>
                </a:solidFill>
                <a:latin typeface="Lucida Sans" pitchFamily="32" charset="0"/>
              </a:rPr>
              <a:t>suivi</a:t>
            </a:r>
            <a:r>
              <a:rPr lang="en-GB" sz="2000" i="1" dirty="0">
                <a:solidFill>
                  <a:srgbClr val="FFFFFF"/>
                </a:solidFill>
                <a:latin typeface="Lucida Sans" pitchFamily="32" charset="0"/>
              </a:rPr>
              <a:t> </a:t>
            </a:r>
            <a:r>
              <a:rPr lang="en-GB" sz="2000" i="1" dirty="0" err="1">
                <a:solidFill>
                  <a:srgbClr val="FFFFFF"/>
                </a:solidFill>
                <a:latin typeface="Lucida Sans" pitchFamily="32" charset="0"/>
              </a:rPr>
              <a:t>ultérieur</a:t>
            </a:r>
            <a:r>
              <a:rPr lang="en-GB" sz="2000" i="1" dirty="0">
                <a:solidFill>
                  <a:srgbClr val="FFFFFF"/>
                </a:solidFill>
                <a:latin typeface="Lucida Sans" pitchFamily="32" charset="0"/>
              </a:rPr>
              <a:t> et le </a:t>
            </a:r>
            <a:r>
              <a:rPr lang="en-GB" sz="2000" i="1" dirty="0" smtClean="0">
                <a:solidFill>
                  <a:srgbClr val="FFFFFF"/>
                </a:solidFill>
                <a:latin typeface="Lucida Sans" pitchFamily="32" charset="0"/>
              </a:rPr>
              <a:t>circuit</a:t>
            </a: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4 : “</a:t>
            </a:r>
            <a:r>
              <a:rPr lang="en-GB" sz="2000" i="1" dirty="0" err="1">
                <a:solidFill>
                  <a:srgbClr val="FFFFFF"/>
                </a:solidFill>
                <a:latin typeface="Lucida Sans" pitchFamily="32" charset="0"/>
              </a:rPr>
              <a:t>Bilan</a:t>
            </a:r>
            <a:r>
              <a:rPr lang="en-GB" sz="2000" i="1" dirty="0">
                <a:solidFill>
                  <a:srgbClr val="FFFFFF"/>
                </a:solidFill>
                <a:latin typeface="Lucida Sans" pitchFamily="32" charset="0"/>
              </a:rPr>
              <a:t> </a:t>
            </a:r>
            <a:r>
              <a:rPr lang="en-GB" sz="2000" i="1" dirty="0" err="1">
                <a:solidFill>
                  <a:srgbClr val="FFFFFF"/>
                </a:solidFill>
                <a:latin typeface="Lucida Sans" pitchFamily="32" charset="0"/>
              </a:rPr>
              <a:t>sanguin</a:t>
            </a:r>
            <a:r>
              <a:rPr lang="en-GB" sz="2000" i="1" dirty="0">
                <a:solidFill>
                  <a:srgbClr val="FFFFFF"/>
                </a:solidFill>
                <a:latin typeface="Lucida Sans" pitchFamily="32" charset="0"/>
              </a:rPr>
              <a:t>”.</a:t>
            </a:r>
          </a:p>
          <a:p>
            <a:pPr marL="334963" indent="-334963">
              <a:lnSpc>
                <a:spcPct val="100000"/>
              </a:lnSpc>
              <a:spcBef>
                <a:spcPts val="500"/>
              </a:spcBef>
              <a:spcAft>
                <a:spcPct val="0"/>
              </a:spcAft>
              <a:buClr>
                <a:srgbClr val="FFFFFF"/>
              </a:buClr>
              <a:buSzPct val="100000"/>
              <a:buFont typeface="Wingdings" charset="2"/>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5 : “</a:t>
            </a:r>
            <a:r>
              <a:rPr lang="en-GB" sz="2000" i="1" dirty="0" err="1">
                <a:solidFill>
                  <a:srgbClr val="FFFFFF"/>
                </a:solidFill>
                <a:latin typeface="Lucida Sans" pitchFamily="32" charset="0"/>
              </a:rPr>
              <a:t>Délivrance</a:t>
            </a:r>
            <a:r>
              <a:rPr lang="en-GB" sz="2000" i="1" dirty="0">
                <a:solidFill>
                  <a:srgbClr val="FFFFFF"/>
                </a:solidFill>
                <a:latin typeface="Lucida Sans" pitchFamily="32" charset="0"/>
              </a:rPr>
              <a:t> du traitement</a:t>
            </a:r>
            <a:r>
              <a:rPr lang="en-GB" sz="2000" i="1" dirty="0" smtClean="0">
                <a:solidFill>
                  <a:srgbClr val="FFFFFF"/>
                </a:solidFill>
                <a:latin typeface="Lucida Sans" pitchFamily="32" charset="0"/>
              </a:rPr>
              <a:t>”.et prise du </a:t>
            </a:r>
            <a:r>
              <a:rPr lang="en-GB" sz="2000" i="1" dirty="0" err="1" smtClean="0">
                <a:solidFill>
                  <a:srgbClr val="FFFFFF"/>
                </a:solidFill>
                <a:latin typeface="Lucida Sans" pitchFamily="32" charset="0"/>
              </a:rPr>
              <a:t>traitement</a:t>
            </a:r>
            <a:r>
              <a:rPr lang="en-GB" sz="2000" i="1" dirty="0" smtClean="0">
                <a:solidFill>
                  <a:srgbClr val="FFFFFF"/>
                </a:solidFill>
                <a:latin typeface="Lucida Sans" pitchFamily="32" charset="0"/>
              </a:rPr>
              <a:t> </a:t>
            </a:r>
            <a:r>
              <a:rPr lang="en-GB" sz="2000" i="1" dirty="0" err="1" smtClean="0">
                <a:solidFill>
                  <a:srgbClr val="FFFFFF"/>
                </a:solidFill>
                <a:latin typeface="Lucida Sans" pitchFamily="32" charset="0"/>
              </a:rPr>
              <a:t>immédiatement</a:t>
            </a:r>
            <a:r>
              <a:rPr lang="en-GB" sz="2000" i="1" dirty="0" smtClean="0">
                <a:solidFill>
                  <a:srgbClr val="FFFFFF"/>
                </a:solidFill>
                <a:latin typeface="Lucida Sans" pitchFamily="32" charset="0"/>
              </a:rPr>
              <a:t> </a:t>
            </a:r>
            <a:endParaRPr lang="en-GB" sz="2000" i="1" dirty="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Acte 1: “Réconfort”.</a:t>
            </a:r>
          </a:p>
        </p:txBody>
      </p:sp>
      <p:sp>
        <p:nvSpPr>
          <p:cNvPr id="80898" name="Rectangle 2"/>
          <p:cNvSpPr>
            <a:spLocks noGrp="1" noChangeArrowheads="1"/>
          </p:cNvSpPr>
          <p:nvPr>
            <p:ph type="body" idx="1"/>
          </p:nvPr>
        </p:nvSpPr>
        <p:spPr>
          <a:xfrm>
            <a:off x="1066800" y="1771650"/>
            <a:ext cx="7772400" cy="4114800"/>
          </a:xfrm>
          <a:ln/>
        </p:spPr>
        <p:txBody>
          <a:bodyPr lIns="90000" tIns="46800" rIns="90000" bIns="46800"/>
          <a:lstStyle/>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Mise en confiance du patient pour établir un dialogue sans tabous dans le cadre des accidents de prévention.</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Évaluation des pratiques habituelles du patient (AT/NON AT).</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Conseils pour de meilleures pratiques dénuées de risque.</a:t>
            </a:r>
          </a:p>
        </p:txBody>
      </p:sp>
      <p:sp>
        <p:nvSpPr>
          <p:cNvPr id="80899" name="Text Box 3"/>
          <p:cNvSpPr txBox="1">
            <a:spLocks noChangeArrowheads="1"/>
          </p:cNvSpPr>
          <p:nvPr/>
        </p:nvSpPr>
        <p:spPr bwMode="auto">
          <a:xfrm>
            <a:off x="4708525" y="6335713"/>
            <a:ext cx="184150" cy="3048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685800" y="609600"/>
            <a:ext cx="7772400" cy="1143000"/>
          </a:xfrm>
          <a:prstGeom prst="rect">
            <a:avLst/>
          </a:prstGeom>
          <a:noFill/>
          <a:ln w="9525">
            <a:noFill/>
            <a:round/>
            <a:headEnd/>
            <a:tailEnd/>
          </a:ln>
          <a:effectLst/>
        </p:spPr>
        <p:txBody>
          <a:bodyPr lIns="90000" tIns="46800" rIns="90000" bIns="46800" anchor="ct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4000" b="1">
                <a:solidFill>
                  <a:srgbClr val="FFFF00"/>
                </a:solidFill>
                <a:latin typeface="Lucida Sans" pitchFamily="32" charset="0"/>
              </a:rPr>
              <a:t>ARBRE DECISIONNEL</a:t>
            </a:r>
          </a:p>
        </p:txBody>
      </p:sp>
      <p:sp>
        <p:nvSpPr>
          <p:cNvPr id="81922" name="Rectangle 2"/>
          <p:cNvSpPr>
            <a:spLocks noChangeArrowheads="1"/>
          </p:cNvSpPr>
          <p:nvPr/>
        </p:nvSpPr>
        <p:spPr bwMode="auto">
          <a:xfrm>
            <a:off x="685800" y="1981200"/>
            <a:ext cx="7772400" cy="4114800"/>
          </a:xfrm>
          <a:prstGeom prst="rect">
            <a:avLst/>
          </a:prstGeom>
          <a:noFill/>
          <a:ln w="9525">
            <a:noFill/>
            <a:round/>
            <a:headEnd/>
            <a:tailEnd/>
          </a:ln>
          <a:effectLst/>
        </p:spPr>
        <p:txBody>
          <a:bodyPr lIns="90000" tIns="46800" rIns="90000" bIns="46800"/>
          <a:lstStyle/>
          <a:p>
            <a:pPr marL="334963" indent="-334963">
              <a:lnSpc>
                <a:spcPct val="100000"/>
              </a:lnSpc>
              <a:spcBef>
                <a:spcPts val="500"/>
              </a:spcBef>
              <a:buClr>
                <a:srgbClr val="FFFFFF"/>
              </a:buClr>
              <a:buFont typeface="Wingdings" charset="2"/>
              <a:buChar cha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2000">
                <a:solidFill>
                  <a:srgbClr val="FFFFFF"/>
                </a:solidFill>
                <a:latin typeface="Lucida Sans" pitchFamily="32" charset="0"/>
              </a:rPr>
              <a:t>En dehors des cas où l’absence totale de risque est évidente(statut sérologique du patient source connu ou pratique non exposante), le traitement prophylactique est donné à tous les patients admis pour AES.</a:t>
            </a:r>
          </a:p>
          <a:p>
            <a:pPr marL="334963" indent="-334963">
              <a:lnSpc>
                <a:spcPct val="100000"/>
              </a:lnSpc>
              <a:spcBef>
                <a:spcPts val="500"/>
              </a:spcBef>
              <a:buClr>
                <a:srgbClr val="FFFFFF"/>
              </a:buClr>
              <a:buFont typeface="Lucida Sans" pitchFamily="32" charset="0"/>
              <a:buNone/>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endParaRPr lang="en-GB" sz="2000">
              <a:solidFill>
                <a:srgbClr val="FFFFFF"/>
              </a:solidFill>
              <a:latin typeface="Lucida Sans" pitchFamily="32" charset="0"/>
            </a:endParaRPr>
          </a:p>
          <a:p>
            <a:pPr marL="334963" indent="-334963">
              <a:lnSpc>
                <a:spcPct val="100000"/>
              </a:lnSpc>
              <a:spcBef>
                <a:spcPts val="500"/>
              </a:spcBef>
              <a:buClr>
                <a:srgbClr val="FFFFFF"/>
              </a:buClr>
              <a:buFont typeface="Wingdings" charset="2"/>
              <a:buChar cha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2000">
                <a:solidFill>
                  <a:srgbClr val="FFFFFF"/>
                </a:solidFill>
                <a:latin typeface="Lucida Sans" pitchFamily="32" charset="0"/>
              </a:rPr>
              <a:t>L’infectiologue consulté dans les 3 jours par le patient modifie ou arrête le traitement si le risque a été surévalué initialement.</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5" name="Rectangle 1"/>
          <p:cNvSpPr>
            <a:spLocks noGrp="1" noChangeArrowheads="1"/>
          </p:cNvSpPr>
          <p:nvPr>
            <p:ph type="title"/>
          </p:nvPr>
        </p:nvSpPr>
        <p:spPr>
          <a:xfrm>
            <a:off x="381000" y="228600"/>
            <a:ext cx="8382000" cy="24384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Acte 2 : “Appréciation du risque et explications sur le traitement prophylactique”.</a:t>
            </a:r>
          </a:p>
        </p:txBody>
      </p:sp>
      <p:sp>
        <p:nvSpPr>
          <p:cNvPr id="82946" name="Rectangle 2"/>
          <p:cNvSpPr>
            <a:spLocks noGrp="1" noChangeArrowheads="1"/>
          </p:cNvSpPr>
          <p:nvPr>
            <p:ph type="body" idx="1"/>
          </p:nvPr>
        </p:nvSpPr>
        <p:spPr>
          <a:xfrm>
            <a:off x="304800" y="2895600"/>
            <a:ext cx="8610600" cy="3657600"/>
          </a:xfrm>
          <a:ln/>
        </p:spPr>
        <p:txBody>
          <a:bodyPr lIns="90000" tIns="46800" rIns="90000" bIns="46800"/>
          <a:lstStyle/>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Fiche anonyme de renseignements (AT/NON AT) remplie par le médecin urgentiste et transmise via le CI à l’infectiologue du CISIH.</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 Formulaire de consentement pour la prise du traitement rempli par le patient et incorporé dans son dossier.</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Délivrance d’une fiche explicative sur le traitement, sa posologie et sa durée.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3969" name="Rectangle 1"/>
          <p:cNvSpPr>
            <a:spLocks noGrp="1" noChangeArrowheads="1"/>
          </p:cNvSpPr>
          <p:nvPr>
            <p:ph type="title"/>
          </p:nvPr>
        </p:nvSpPr>
        <p:spPr>
          <a:xfrm>
            <a:off x="381000" y="228600"/>
            <a:ext cx="8534400" cy="1677988"/>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Acte 3 : “Explications sur le suivi et le circuit </a:t>
            </a:r>
            <a:r>
              <a:rPr lang="en-GB" u="sng">
                <a:solidFill>
                  <a:srgbClr val="FFFF00"/>
                </a:solidFill>
                <a:latin typeface="Lucida Sans" pitchFamily="32" charset="0"/>
              </a:rPr>
              <a:t>SAU-CISIH</a:t>
            </a:r>
            <a:r>
              <a:rPr lang="en-GB">
                <a:solidFill>
                  <a:srgbClr val="FFFF00"/>
                </a:solidFill>
                <a:latin typeface="Lucida Sans" pitchFamily="32" charset="0"/>
              </a:rPr>
              <a:t>”.</a:t>
            </a:r>
          </a:p>
        </p:txBody>
      </p:sp>
      <p:sp>
        <p:nvSpPr>
          <p:cNvPr id="83970" name="Rectangle 2"/>
          <p:cNvSpPr>
            <a:spLocks noGrp="1" noChangeArrowheads="1"/>
          </p:cNvSpPr>
          <p:nvPr>
            <p:ph type="body" idx="1"/>
          </p:nvPr>
        </p:nvSpPr>
        <p:spPr>
          <a:xfrm>
            <a:off x="685800" y="1981200"/>
            <a:ext cx="8229600" cy="4649788"/>
          </a:xfrm>
          <a:ln/>
        </p:spPr>
        <p:txBody>
          <a:bodyPr lIns="90000" tIns="46800" rIns="90000" bIns="46800"/>
          <a:lstStyle/>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Traitement donné aux urgences pour trois jours.</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Utilisation obligatoire de préservatifs.</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Coordonnées du secrétariat du CISIH communiquées au patient pour rendez-vous avec le médecin spécialiste à J3 qui aura connaissance des résultats initiaux.</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Seconde évaluation à J3 pour décision d ’arrêt ou de poursuite du traitement pour 27 jours.</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Suivi pendant le mois de traitement et suivi sérologique pendant 6 mois.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Acte 4 “Bilan sanguin”.</a:t>
            </a:r>
          </a:p>
        </p:txBody>
      </p:sp>
      <p:sp>
        <p:nvSpPr>
          <p:cNvPr id="86018" name="Rectangle 2"/>
          <p:cNvSpPr>
            <a:spLocks noGrp="1" noChangeArrowheads="1"/>
          </p:cNvSpPr>
          <p:nvPr>
            <p:ph type="body" idx="1"/>
          </p:nvPr>
        </p:nvSpPr>
        <p:spPr>
          <a:xfrm>
            <a:off x="0" y="1989138"/>
            <a:ext cx="8839200" cy="4114800"/>
          </a:xfrm>
          <a:ln/>
        </p:spPr>
        <p:txBody>
          <a:bodyPr lIns="90000" tIns="46800" rIns="90000" bIns="46800"/>
          <a:lstStyle/>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NFS, plaquettes, TP, TCA.</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Ionogramme sanguin, bilan hépatique, bilan pancréatique  et lipidique.</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ß HCG si nécessaire.</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b="1">
                <a:solidFill>
                  <a:srgbClr val="FFFFFF"/>
                </a:solidFill>
                <a:latin typeface="Lucida Sans" pitchFamily="32" charset="0"/>
              </a:rPr>
              <a:t>Sérologies HIV1 et HIV2.       Prise n charge à100% </a:t>
            </a: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Sérologies Hépatites B et C.</a:t>
            </a:r>
          </a:p>
        </p:txBody>
      </p:sp>
      <p:sp>
        <p:nvSpPr>
          <p:cNvPr id="86019" name="Text Box 3"/>
          <p:cNvSpPr txBox="1">
            <a:spLocks noChangeArrowheads="1"/>
          </p:cNvSpPr>
          <p:nvPr/>
        </p:nvSpPr>
        <p:spPr bwMode="auto">
          <a:xfrm>
            <a:off x="4495800" y="6324600"/>
            <a:ext cx="184150" cy="3048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Facteurs de risque (II)</a:t>
            </a:r>
            <a:r>
              <a:rPr lang="ar-SA">
                <a:cs typeface="Arial" charset="0"/>
              </a:rPr>
              <a:t>‏</a:t>
            </a:r>
            <a:endParaRPr lang="en-GB"/>
          </a:p>
        </p:txBody>
      </p:sp>
      <p:sp>
        <p:nvSpPr>
          <p:cNvPr id="12290" name="Rectangle 2"/>
          <p:cNvSpPr>
            <a:spLocks noGrp="1" noChangeArrowheads="1"/>
          </p:cNvSpPr>
          <p:nvPr>
            <p:ph type="body" idx="1"/>
          </p:nvPr>
        </p:nvSpPr>
        <p:spPr>
          <a:xfrm>
            <a:off x="304800" y="1905000"/>
            <a:ext cx="8718550" cy="4191000"/>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Charge </a:t>
            </a:r>
            <a:r>
              <a:rPr lang="en-GB" dirty="0" err="1"/>
              <a:t>virale</a:t>
            </a:r>
            <a:r>
              <a:rPr lang="en-GB" dirty="0"/>
              <a:t> </a:t>
            </a:r>
            <a:r>
              <a:rPr lang="en-GB" dirty="0" err="1"/>
              <a:t>élevée</a:t>
            </a:r>
            <a:r>
              <a:rPr lang="en-GB" dirty="0"/>
              <a:t> : </a:t>
            </a:r>
            <a:r>
              <a:rPr lang="en-GB" dirty="0" err="1"/>
              <a:t>stade</a:t>
            </a:r>
            <a:r>
              <a:rPr lang="en-GB" dirty="0"/>
              <a:t> </a:t>
            </a:r>
            <a:r>
              <a:rPr lang="en-GB" dirty="0" err="1"/>
              <a:t>avancé</a:t>
            </a:r>
            <a:r>
              <a:rPr lang="en-GB" dirty="0"/>
              <a:t> </a:t>
            </a:r>
            <a:r>
              <a:rPr lang="en-GB" dirty="0" err="1"/>
              <a:t>ou</a:t>
            </a:r>
            <a:r>
              <a:rPr lang="en-GB" dirty="0"/>
              <a:t> primo-infection (pic 3° </a:t>
            </a:r>
            <a:r>
              <a:rPr lang="en-GB" dirty="0" err="1"/>
              <a:t>semaine</a:t>
            </a:r>
            <a:r>
              <a:rPr lang="en-GB" dirty="0"/>
              <a:t>)</a:t>
            </a:r>
            <a:r>
              <a:rPr lang="ar-SA" dirty="0">
                <a:cs typeface="Arial" charset="0"/>
              </a:rPr>
              <a:t>‏</a:t>
            </a: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CD4 bas</a:t>
            </a: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solidFill>
                  <a:schemeClr val="bg2"/>
                </a:solidFill>
              </a:rPr>
              <a:t>Existence de </a:t>
            </a:r>
            <a:r>
              <a:rPr lang="en-GB" dirty="0" err="1">
                <a:solidFill>
                  <a:schemeClr val="bg2"/>
                </a:solidFill>
              </a:rPr>
              <a:t>lésions</a:t>
            </a:r>
            <a:r>
              <a:rPr lang="en-GB" dirty="0">
                <a:solidFill>
                  <a:schemeClr val="bg2"/>
                </a:solidFill>
              </a:rPr>
              <a:t> </a:t>
            </a:r>
            <a:r>
              <a:rPr lang="en-GB" dirty="0" err="1">
                <a:solidFill>
                  <a:schemeClr val="bg2"/>
                </a:solidFill>
              </a:rPr>
              <a:t>génitales</a:t>
            </a:r>
            <a:r>
              <a:rPr lang="en-GB" dirty="0">
                <a:solidFill>
                  <a:schemeClr val="bg2"/>
                </a:solidFill>
              </a:rPr>
              <a:t> chez les </a:t>
            </a:r>
            <a:r>
              <a:rPr lang="en-GB" dirty="0" err="1">
                <a:solidFill>
                  <a:schemeClr val="bg2"/>
                </a:solidFill>
              </a:rPr>
              <a:t>deux</a:t>
            </a:r>
            <a:r>
              <a:rPr lang="en-GB" dirty="0">
                <a:solidFill>
                  <a:schemeClr val="bg2"/>
                </a:solidFill>
              </a:rPr>
              <a:t> </a:t>
            </a:r>
            <a:r>
              <a:rPr lang="en-GB" dirty="0" err="1">
                <a:solidFill>
                  <a:schemeClr val="bg2"/>
                </a:solidFill>
              </a:rPr>
              <a:t>partenaires</a:t>
            </a:r>
            <a:endParaRPr lang="en-GB" dirty="0">
              <a:solidFill>
                <a:schemeClr val="bg2"/>
              </a:solidFill>
            </a:endParaRP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a:solidFill>
                  <a:schemeClr val="bg2"/>
                </a:solidFill>
              </a:rPr>
              <a:t>Ectopie</a:t>
            </a:r>
            <a:r>
              <a:rPr lang="en-GB" dirty="0">
                <a:solidFill>
                  <a:schemeClr val="bg2"/>
                </a:solidFill>
              </a:rPr>
              <a:t> du col </a:t>
            </a:r>
            <a:r>
              <a:rPr lang="en-GB" dirty="0" err="1">
                <a:solidFill>
                  <a:schemeClr val="bg2"/>
                </a:solidFill>
              </a:rPr>
              <a:t>utérin</a:t>
            </a:r>
            <a:endParaRPr lang="en-GB" dirty="0">
              <a:solidFill>
                <a:schemeClr val="bg2"/>
              </a:solidFill>
            </a:endParaRP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a:solidFill>
                  <a:schemeClr val="bg2"/>
                </a:solidFill>
              </a:rPr>
              <a:t>Saignement</a:t>
            </a:r>
            <a:r>
              <a:rPr lang="en-GB" dirty="0">
                <a:solidFill>
                  <a:schemeClr val="bg2"/>
                </a:solidFill>
              </a:rPr>
              <a:t> au </a:t>
            </a:r>
            <a:r>
              <a:rPr lang="en-GB" dirty="0" err="1">
                <a:solidFill>
                  <a:schemeClr val="bg2"/>
                </a:solidFill>
              </a:rPr>
              <a:t>cours</a:t>
            </a:r>
            <a:r>
              <a:rPr lang="en-GB" dirty="0">
                <a:solidFill>
                  <a:schemeClr val="bg2"/>
                </a:solidFill>
              </a:rPr>
              <a:t> du rapport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041"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Décret du 4 mai 1994</a:t>
            </a:r>
          </a:p>
        </p:txBody>
      </p:sp>
      <p:sp>
        <p:nvSpPr>
          <p:cNvPr id="87042" name="Rectangle 2"/>
          <p:cNvSpPr>
            <a:spLocks noGrp="1" noChangeArrowheads="1"/>
          </p:cNvSpPr>
          <p:nvPr>
            <p:ph type="body" idx="1"/>
          </p:nvPr>
        </p:nvSpPr>
        <p:spPr>
          <a:xfrm>
            <a:off x="1066800" y="1771650"/>
            <a:ext cx="7772400" cy="4168775"/>
          </a:xfrm>
          <a:ln/>
        </p:spPr>
        <p:txBody>
          <a:bodyPr lIns="90000" tIns="46800" rIns="90000" bIns="46800"/>
          <a:lstStyle/>
          <a:p>
            <a:pPr marL="334963" indent="-334963">
              <a:lnSpc>
                <a:spcPct val="90000"/>
              </a:lnSpc>
              <a:spcBef>
                <a:spcPts val="500"/>
              </a:spcBef>
              <a:spcAft>
                <a:spcPct val="0"/>
              </a:spcAft>
              <a:buClr>
                <a:srgbClr val="FFFFFF"/>
              </a:buClr>
              <a:buSzPct val="100000"/>
              <a:buFont typeface="Lucida Sans" pitchFamily="32"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Issu des directives européennes 90-679 et 93-98 qui fixent les </a:t>
            </a:r>
            <a:r>
              <a:rPr lang="en-GB" sz="2000">
                <a:solidFill>
                  <a:srgbClr val="FFFF00"/>
                </a:solidFill>
                <a:latin typeface="Lucida Sans" pitchFamily="32" charset="0"/>
              </a:rPr>
              <a:t>grands principes de protection des travailleurs contre le risque biologique.</a:t>
            </a:r>
          </a:p>
          <a:p>
            <a:pPr marL="334963" indent="-334963">
              <a:lnSpc>
                <a:spcPct val="90000"/>
              </a:lnSpc>
              <a:spcBef>
                <a:spcPts val="500"/>
              </a:spcBef>
              <a:spcAft>
                <a:spcPct val="0"/>
              </a:spcAft>
              <a:buClr>
                <a:srgbClr val="FFFF00"/>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00"/>
              </a:solidFill>
              <a:latin typeface="Lucida Sans" pitchFamily="32" charset="0"/>
            </a:endParaRPr>
          </a:p>
          <a:p>
            <a:pPr marL="334963" indent="-334963">
              <a:lnSpc>
                <a:spcPct val="90000"/>
              </a:lnSpc>
              <a:spcBef>
                <a:spcPts val="500"/>
              </a:spcBef>
              <a:spcAft>
                <a:spcPct val="0"/>
              </a:spcAft>
              <a:buClr>
                <a:srgbClr val="FFFFFF"/>
              </a:buClr>
              <a:buSzPct val="100000"/>
              <a:buFont typeface="Lucida Sans" pitchFamily="32"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Innovation en matière de droit français du travail:</a:t>
            </a:r>
          </a:p>
          <a:p>
            <a:pPr marL="334963" indent="-334963">
              <a:lnSpc>
                <a:spcPct val="9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    1 / Introduction de la notion de </a:t>
            </a:r>
            <a:r>
              <a:rPr lang="en-GB" sz="2000">
                <a:solidFill>
                  <a:srgbClr val="FFFF00"/>
                </a:solidFill>
                <a:latin typeface="Lucida Sans" pitchFamily="32" charset="0"/>
              </a:rPr>
              <a:t>risque biologique</a:t>
            </a:r>
            <a:r>
              <a:rPr lang="en-GB" sz="2000">
                <a:solidFill>
                  <a:srgbClr val="FFFFFF"/>
                </a:solidFill>
                <a:latin typeface="Lucida Sans" pitchFamily="32" charset="0"/>
              </a:rPr>
              <a:t> en tant   que tel.</a:t>
            </a:r>
          </a:p>
          <a:p>
            <a:pPr marL="334963" indent="-334963">
              <a:lnSpc>
                <a:spcPct val="9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     2 / </a:t>
            </a:r>
            <a:r>
              <a:rPr lang="en-GB" sz="2000">
                <a:solidFill>
                  <a:srgbClr val="FFFF00"/>
                </a:solidFill>
                <a:latin typeface="Lucida Sans" pitchFamily="32" charset="0"/>
              </a:rPr>
              <a:t>Responsabilité de l ’employeur</a:t>
            </a:r>
            <a:r>
              <a:rPr lang="en-GB" sz="2000">
                <a:solidFill>
                  <a:srgbClr val="FFFFFF"/>
                </a:solidFill>
                <a:latin typeface="Lucida Sans" pitchFamily="32" charset="0"/>
              </a:rPr>
              <a:t>.</a:t>
            </a:r>
          </a:p>
          <a:p>
            <a:pPr marL="334963" indent="-334963">
              <a:lnSpc>
                <a:spcPct val="9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90000"/>
              </a:lnSpc>
              <a:spcBef>
                <a:spcPts val="500"/>
              </a:spcBef>
              <a:spcAft>
                <a:spcPct val="0"/>
              </a:spcAft>
              <a:buClr>
                <a:srgbClr val="FFFFFF"/>
              </a:buClr>
              <a:buSzPct val="100000"/>
              <a:buFont typeface="Lucida Sans" pitchFamily="32"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Définition et classification des agents biologiques &gt; règles de manipulation et mesures de confinement adaptées.</a:t>
            </a:r>
          </a:p>
          <a:p>
            <a:pPr marL="334963" indent="-334963">
              <a:lnSpc>
                <a:spcPct val="9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90000"/>
              </a:lnSpc>
              <a:spcBef>
                <a:spcPts val="500"/>
              </a:spcBef>
              <a:spcAft>
                <a:spcPct val="0"/>
              </a:spcAft>
              <a:buClr>
                <a:srgbClr val="FFFF00"/>
              </a:buClr>
              <a:buSzPct val="100000"/>
              <a:buFont typeface="Lucida Sans" pitchFamily="32"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00"/>
                </a:solidFill>
                <a:latin typeface="Lucida Sans" pitchFamily="32" charset="0"/>
              </a:rPr>
              <a:t>Évaluation pratique du risque infectieux</a:t>
            </a:r>
            <a:r>
              <a:rPr lang="en-GB" sz="2000">
                <a:solidFill>
                  <a:srgbClr val="FFFFFF"/>
                </a:solidFill>
                <a:latin typeface="Lucida Sans" pitchFamily="32" charset="0"/>
              </a:rPr>
              <a:t> par étude des postes de travail / </a:t>
            </a:r>
            <a:r>
              <a:rPr lang="en-GB" sz="2000">
                <a:solidFill>
                  <a:srgbClr val="FFFF00"/>
                </a:solidFill>
                <a:latin typeface="Lucida Sans" pitchFamily="32" charset="0"/>
              </a:rPr>
              <a:t>Prévention</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Classification des germes (2)‏</a:t>
            </a:r>
          </a:p>
        </p:txBody>
      </p:sp>
      <p:sp>
        <p:nvSpPr>
          <p:cNvPr id="88066" name="Rectangle 2"/>
          <p:cNvSpPr>
            <a:spLocks noGrp="1" noChangeArrowheads="1"/>
          </p:cNvSpPr>
          <p:nvPr>
            <p:ph type="body" idx="1"/>
          </p:nvPr>
        </p:nvSpPr>
        <p:spPr>
          <a:xfrm>
            <a:off x="762000" y="1905000"/>
            <a:ext cx="8382000" cy="4953000"/>
          </a:xfrm>
          <a:ln/>
        </p:spPr>
        <p:txBody>
          <a:bodyPr lIns="90000" tIns="46800" rIns="90000" bIns="46800"/>
          <a:lstStyle/>
          <a:p>
            <a:pPr marL="525463" indent="-525463">
              <a:lnSpc>
                <a:spcPct val="90000"/>
              </a:lnSpc>
              <a:spcBef>
                <a:spcPts val="450"/>
              </a:spcBef>
              <a:spcAft>
                <a:spcPct val="0"/>
              </a:spcAft>
              <a:buClr>
                <a:srgbClr val="FFFF00"/>
              </a:buClr>
              <a:buSzPct val="100000"/>
              <a:buFont typeface="Wingdings" charset="2"/>
              <a:buChar char=""/>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b="1">
                <a:solidFill>
                  <a:srgbClr val="FFFF00"/>
                </a:solidFill>
                <a:latin typeface="Lucida Sans" pitchFamily="32" charset="0"/>
              </a:rPr>
              <a:t>Groupe 3</a:t>
            </a:r>
            <a:r>
              <a:rPr lang="en-GB" sz="1800">
                <a:solidFill>
                  <a:srgbClr val="FFFFFF"/>
                </a:solidFill>
                <a:latin typeface="Lucida Sans" pitchFamily="32" charset="0"/>
              </a:rPr>
              <a:t> : Agents biologiques pouvant provoquer une maladie grave chez l ’homme et constituer un danger sérieux pour les travailleurs:</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 Propagation possible dans la collectivité</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 Prophylaxie ou un traitement efficace.</a:t>
            </a:r>
          </a:p>
          <a:p>
            <a:pPr marL="525463" indent="-525463">
              <a:lnSpc>
                <a:spcPct val="90000"/>
              </a:lnSpc>
              <a:spcBef>
                <a:spcPts val="50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Ex: Brucella; M. tuberculosis, S. Typhi; </a:t>
            </a:r>
            <a:r>
              <a:rPr lang="en-GB" sz="2000">
                <a:solidFill>
                  <a:srgbClr val="FFFF00"/>
                </a:solidFill>
                <a:latin typeface="Lucida Sans" pitchFamily="32" charset="0"/>
              </a:rPr>
              <a:t>VHB, VHC; VIH;</a:t>
            </a:r>
            <a:r>
              <a:rPr lang="en-GB" sz="2000">
                <a:solidFill>
                  <a:srgbClr val="FFFFFF"/>
                </a:solidFill>
                <a:latin typeface="Lucida Sans" pitchFamily="32" charset="0"/>
              </a:rPr>
              <a:t> </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P. Falciparum; T. solium.</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endParaRPr lang="en-GB" sz="1800">
              <a:solidFill>
                <a:srgbClr val="FFFFFF"/>
              </a:solidFill>
              <a:latin typeface="Lucida Sans" pitchFamily="32" charset="0"/>
            </a:endParaRPr>
          </a:p>
          <a:p>
            <a:pPr marL="525463" indent="-525463">
              <a:lnSpc>
                <a:spcPct val="90000"/>
              </a:lnSpc>
              <a:spcBef>
                <a:spcPts val="450"/>
              </a:spcBef>
              <a:spcAft>
                <a:spcPct val="0"/>
              </a:spcAft>
              <a:buClr>
                <a:srgbClr val="FFFF00"/>
              </a:buClr>
              <a:buSzPct val="100000"/>
              <a:buFont typeface="Wingdings" charset="2"/>
              <a:buChar char=""/>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b="1">
                <a:solidFill>
                  <a:srgbClr val="FFFF00"/>
                </a:solidFill>
                <a:latin typeface="Lucida Sans" pitchFamily="32" charset="0"/>
              </a:rPr>
              <a:t>Groupe 4</a:t>
            </a:r>
            <a:r>
              <a:rPr lang="en-GB" sz="1800">
                <a:solidFill>
                  <a:srgbClr val="FFFFFF"/>
                </a:solidFill>
                <a:latin typeface="Lucida Sans" pitchFamily="32" charset="0"/>
              </a:rPr>
              <a:t> : Agents biologiques provoquant des maladies graves chez l ’homme et constituant un danger sérieux pour les travailleurs.</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 risque élevé de propagation dans la collectivité</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 en général pas de prophylaxie ou de traitement efficaces.</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Ex: virus des fièvres hémorragiques africaines.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089"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Accidents du travail (AT)‏</a:t>
            </a:r>
          </a:p>
        </p:txBody>
      </p:sp>
      <p:sp>
        <p:nvSpPr>
          <p:cNvPr id="89090" name="Text Box 2"/>
          <p:cNvSpPr txBox="1">
            <a:spLocks noChangeArrowheads="1"/>
          </p:cNvSpPr>
          <p:nvPr/>
        </p:nvSpPr>
        <p:spPr bwMode="auto">
          <a:xfrm>
            <a:off x="838200" y="1219200"/>
            <a:ext cx="7939088" cy="436245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Définition: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Est considéré comme AT, </a:t>
            </a:r>
            <a:r>
              <a:rPr lang="en-GB" sz="2000">
                <a:solidFill>
                  <a:srgbClr val="FFFF00"/>
                </a:solidFill>
                <a:latin typeface="Lucida Sans" pitchFamily="32" charset="0"/>
              </a:rPr>
              <a:t>quelle qu ’en soit la cause</a:t>
            </a:r>
            <a:r>
              <a:rPr lang="en-GB" sz="2000">
                <a:solidFill>
                  <a:srgbClr val="FFFFFF"/>
                </a:solidFill>
                <a:latin typeface="Lucida Sans" pitchFamily="32" charset="0"/>
              </a:rPr>
              <a:t>, un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accident survenu </a:t>
            </a:r>
            <a:r>
              <a:rPr lang="en-GB" sz="2000">
                <a:solidFill>
                  <a:srgbClr val="FFFF00"/>
                </a:solidFill>
                <a:latin typeface="Lucida Sans" pitchFamily="32" charset="0"/>
              </a:rPr>
              <a:t>par le fait ou à l ’occasion du travail</a:t>
            </a:r>
            <a:r>
              <a:rPr lang="en-GB" sz="2000">
                <a:solidFill>
                  <a:srgbClr val="FFFFFF"/>
                </a:solidFill>
                <a:latin typeface="Lucida Sans" pitchFamily="32" charset="0"/>
              </a:rPr>
              <a:t>, à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toute personne </a:t>
            </a:r>
            <a:r>
              <a:rPr lang="en-GB" sz="2000">
                <a:solidFill>
                  <a:srgbClr val="FFFF00"/>
                </a:solidFill>
                <a:latin typeface="Lucida Sans" pitchFamily="32" charset="0"/>
              </a:rPr>
              <a:t>salariée</a:t>
            </a:r>
            <a:r>
              <a:rPr lang="en-GB" sz="2000">
                <a:solidFill>
                  <a:srgbClr val="FFFFFF"/>
                </a:solidFill>
                <a:latin typeface="Lucida Sans" pitchFamily="32" charset="0"/>
              </a:rPr>
              <a:t> ou </a:t>
            </a:r>
            <a:r>
              <a:rPr lang="en-GB" sz="2000">
                <a:solidFill>
                  <a:srgbClr val="FFFF00"/>
                </a:solidFill>
                <a:latin typeface="Lucida Sans" pitchFamily="32" charset="0"/>
              </a:rPr>
              <a:t>travaillant a quelque titre que ce </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soit</a:t>
            </a:r>
            <a:r>
              <a:rPr lang="en-GB" sz="2000">
                <a:solidFill>
                  <a:srgbClr val="FFFFFF"/>
                </a:solidFill>
                <a:latin typeface="Lucida Sans" pitchFamily="32" charset="0"/>
              </a:rPr>
              <a:t>, pour </a:t>
            </a:r>
            <a:r>
              <a:rPr lang="en-GB" sz="2000">
                <a:solidFill>
                  <a:srgbClr val="FFFF00"/>
                </a:solidFill>
                <a:latin typeface="Lucida Sans" pitchFamily="32" charset="0"/>
              </a:rPr>
              <a:t>un ou plusieurs employeurs ou chefs d ’entreprise</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Le rapport avec le travail est admis si l ’accident survient: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sur le lieu de travail</a:t>
            </a:r>
            <a:r>
              <a:rPr lang="en-GB" sz="2000">
                <a:solidFill>
                  <a:srgbClr val="FFFFFF"/>
                </a:solidFill>
                <a:latin typeface="Lucida Sans" pitchFamily="32" charset="0"/>
              </a:rPr>
              <a:t>: poste de travail, entreprise, dépendances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pendant le temps de travail</a:t>
            </a:r>
            <a:r>
              <a:rPr lang="en-GB" sz="2000">
                <a:solidFill>
                  <a:srgbClr val="FFFFFF"/>
                </a:solidFill>
                <a:latin typeface="Lucida Sans" pitchFamily="32" charset="0"/>
              </a:rPr>
              <a:t>: temps de travail effectif, pauses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pendant le trajet</a:t>
            </a:r>
            <a:r>
              <a:rPr lang="en-GB" sz="2000">
                <a:solidFill>
                  <a:srgbClr val="FFFFFF"/>
                </a:solidFill>
                <a:latin typeface="Lucida Sans" pitchFamily="32" charset="0"/>
              </a:rPr>
              <a:t>: dans un délai « normal », temps précédant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ou suivant immédiatement le travail.</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p:txBody>
      </p:sp>
      <p:sp>
        <p:nvSpPr>
          <p:cNvPr id="89091" name="Text Box 3"/>
          <p:cNvSpPr txBox="1">
            <a:spLocks noChangeArrowheads="1"/>
          </p:cNvSpPr>
          <p:nvPr/>
        </p:nvSpPr>
        <p:spPr bwMode="auto">
          <a:xfrm>
            <a:off x="1676400" y="2286000"/>
            <a:ext cx="624840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011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du travail</a:t>
            </a:r>
          </a:p>
        </p:txBody>
      </p:sp>
      <p:sp>
        <p:nvSpPr>
          <p:cNvPr id="90114" name="Text Box 2"/>
          <p:cNvSpPr txBox="1">
            <a:spLocks noChangeArrowheads="1"/>
          </p:cNvSpPr>
          <p:nvPr/>
        </p:nvSpPr>
        <p:spPr bwMode="auto">
          <a:xfrm>
            <a:off x="1127125" y="1752600"/>
            <a:ext cx="7248525" cy="37528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Déclaration (RG de la sécurité sociale)</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b="1">
                <a:solidFill>
                  <a:srgbClr val="FFFF00"/>
                </a:solidFill>
                <a:latin typeface="Lucida Sans" pitchFamily="32" charset="0"/>
              </a:rPr>
              <a:t>Victime:</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b="1">
              <a:solidFill>
                <a:srgbClr val="FFFF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Informe l ’employeur au maximum dans les 24h, sauf cas de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force majeure. Déclaration faite sur les lieux de l ’AT ou par</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lettre recommandée (ex accident de trajet, mission…)</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b="1">
                <a:solidFill>
                  <a:srgbClr val="FFFF00"/>
                </a:solidFill>
                <a:latin typeface="Lucida Sans" pitchFamily="32" charset="0"/>
              </a:rPr>
              <a:t>L ’employeur:</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b="1">
              <a:solidFill>
                <a:srgbClr val="FFFF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Donne au salarié 1 feuille d ’AT à 3 volets = </a:t>
            </a:r>
            <a:r>
              <a:rPr lang="en-GB" sz="2000">
                <a:solidFill>
                  <a:srgbClr val="FFFF00"/>
                </a:solidFill>
                <a:latin typeface="Lucida Sans" pitchFamily="32" charset="0"/>
              </a:rPr>
              <a:t>tryptique: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113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du travail (2)‏</a:t>
            </a:r>
          </a:p>
        </p:txBody>
      </p:sp>
      <p:sp>
        <p:nvSpPr>
          <p:cNvPr id="91138" name="Text Box 2"/>
          <p:cNvSpPr txBox="1">
            <a:spLocks noChangeArrowheads="1"/>
          </p:cNvSpPr>
          <p:nvPr/>
        </p:nvSpPr>
        <p:spPr bwMode="auto">
          <a:xfrm>
            <a:off x="381000" y="1752600"/>
            <a:ext cx="8499475" cy="3143250"/>
          </a:xfrm>
          <a:prstGeom prst="rect">
            <a:avLst/>
          </a:prstGeom>
          <a:noFill/>
          <a:ln w="9525">
            <a:noFill/>
            <a:round/>
            <a:headEnd/>
            <a:tailEnd/>
          </a:ln>
          <a:effectLst/>
        </p:spPr>
        <p:txBody>
          <a:bodyPr lIns="90000" tIns="46800" rIns="90000" bIns="46800">
            <a:spAutoFit/>
          </a:bodyPr>
          <a:lstStyle/>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000000"/>
              </a:solidFill>
              <a:latin typeface="Lucida Sans" pitchFamily="32" charset="0"/>
            </a:endParaRPr>
          </a:p>
          <a:p>
            <a:pPr>
              <a:lnSpc>
                <a:spcPct val="100000"/>
              </a:lnSpc>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000000"/>
                </a:solidFill>
                <a:latin typeface="Lucida Sans" pitchFamily="32" charset="0"/>
              </a:rPr>
              <a:t> </a:t>
            </a:r>
            <a:r>
              <a:rPr lang="en-GB" sz="2000">
                <a:solidFill>
                  <a:srgbClr val="FFFFFF"/>
                </a:solidFill>
                <a:latin typeface="Lucida Sans" pitchFamily="32" charset="0"/>
              </a:rPr>
              <a:t>Déclare l ’AT à la CPAM de la victime dans les </a:t>
            </a:r>
            <a:r>
              <a:rPr lang="en-GB" sz="2000">
                <a:solidFill>
                  <a:srgbClr val="FFFF00"/>
                </a:solidFill>
                <a:latin typeface="Lucida Sans" pitchFamily="32" charset="0"/>
              </a:rPr>
              <a:t>48h</a:t>
            </a:r>
            <a:r>
              <a:rPr lang="en-GB" sz="2000">
                <a:solidFill>
                  <a:srgbClr val="FFFFFF"/>
                </a:solidFill>
                <a:latin typeface="Lucida Sans" pitchFamily="32" charset="0"/>
              </a:rPr>
              <a:t>, même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si envisage de contester l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Déclaration par lettre recommandée avec accusé de réception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 défaut: déclaration possible par victime ou ayants droits,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dans un délai maximum de 2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Si arrêt de travail: adresse à la CPAM une attestation de salaire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concernant la victime: permet le calcul des indemnités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journalières.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1"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de travail (3)‏</a:t>
            </a:r>
          </a:p>
        </p:txBody>
      </p:sp>
      <p:sp>
        <p:nvSpPr>
          <p:cNvPr id="92162" name="Text Box 2"/>
          <p:cNvSpPr txBox="1">
            <a:spLocks noChangeArrowheads="1"/>
          </p:cNvSpPr>
          <p:nvPr/>
        </p:nvSpPr>
        <p:spPr bwMode="auto">
          <a:xfrm>
            <a:off x="1057275" y="1752600"/>
            <a:ext cx="7267575" cy="31432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b="1">
                <a:solidFill>
                  <a:srgbClr val="FFFF00"/>
                </a:solidFill>
                <a:latin typeface="Lucida Sans" pitchFamily="32" charset="0"/>
              </a:rPr>
              <a:t>Médecin</a:t>
            </a:r>
            <a:r>
              <a:rPr lang="en-GB" sz="2000" b="1">
                <a:solidFill>
                  <a:srgbClr val="FFFFFF"/>
                </a:solidFill>
                <a:latin typeface="Lucida Sans" pitchFamily="32" charset="0"/>
              </a:rPr>
              <a:t> (choisi librement par la victime):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b="1">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Remplit les deux 1ers volets de la feuille d ’AT, et les adresse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à la CPAM dans les 24h.</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Établit un certificat médical initial sur un formulaire adapté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à 4 volets: date de l ’AT, constatations médicales détaillées,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conséquences de l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de travail (4)‏</a:t>
            </a:r>
          </a:p>
        </p:txBody>
      </p:sp>
      <p:sp>
        <p:nvSpPr>
          <p:cNvPr id="93186" name="Text Box 2"/>
          <p:cNvSpPr txBox="1">
            <a:spLocks noChangeArrowheads="1"/>
          </p:cNvSpPr>
          <p:nvPr/>
        </p:nvSpPr>
        <p:spPr bwMode="auto">
          <a:xfrm>
            <a:off x="976313" y="1981200"/>
            <a:ext cx="7308850" cy="4027488"/>
          </a:xfrm>
          <a:prstGeom prst="rect">
            <a:avLst/>
          </a:prstGeom>
          <a:noFill/>
          <a:ln w="9525">
            <a:noFill/>
            <a:round/>
            <a:headEnd/>
            <a:tailEnd/>
          </a:ln>
          <a:effectLst/>
        </p:spPr>
        <p:txBody>
          <a:bodyPr wrap="none"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Rôle de la caisse de sécurité sociale</a:t>
            </a:r>
            <a:r>
              <a:rPr lang="en-GB" sz="2000">
                <a:solidFill>
                  <a:srgbClr val="FFFFFF"/>
                </a:solidFill>
                <a:latin typeface="Lucida Sans" pitchFamily="32" charset="0"/>
              </a:rPr>
              <a:t>:</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Décide si l ’assuré peut bénéficier d ’une prise en charge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au titre des AT /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matérialité du fait accidentel / </a:t>
            </a:r>
            <a:r>
              <a:rPr lang="en-GB" sz="1800">
                <a:solidFill>
                  <a:srgbClr val="FFFFFF"/>
                </a:solidFill>
                <a:latin typeface="Lucida Sans" pitchFamily="32" charset="0"/>
              </a:rPr>
              <a:t>rôle du service administratif CPAM</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sa relation avec le travail  / </a:t>
            </a:r>
            <a:r>
              <a:rPr lang="en-GB" sz="1800">
                <a:solidFill>
                  <a:srgbClr val="FFFFFF"/>
                </a:solidFill>
                <a:latin typeface="Lucida Sans" pitchFamily="32" charset="0"/>
              </a:rPr>
              <a:t>rôle du service administratif CPAM</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existence d ’une lésion physique imputable au fait accidentel:</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rôle du service médical (</a:t>
            </a:r>
            <a:r>
              <a:rPr lang="en-GB" sz="2000">
                <a:solidFill>
                  <a:srgbClr val="FFFF00"/>
                </a:solidFill>
                <a:latin typeface="Lucida Sans" pitchFamily="32" charset="0"/>
              </a:rPr>
              <a:t>médecin conseil</a:t>
            </a:r>
            <a:r>
              <a:rPr lang="en-GB" sz="2000">
                <a:solidFill>
                  <a:srgbClr val="FFFFFF"/>
                </a:solidFill>
                <a:latin typeface="Lucida Sans" pitchFamily="32" charset="0"/>
              </a:rPr>
              <a:t>)</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peut faire procéder à une enquête.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p:txBody>
      </p:sp>
      <p:sp>
        <p:nvSpPr>
          <p:cNvPr id="93187" name="Text Box 3"/>
          <p:cNvSpPr txBox="1">
            <a:spLocks noChangeArrowheads="1"/>
          </p:cNvSpPr>
          <p:nvPr/>
        </p:nvSpPr>
        <p:spPr bwMode="auto">
          <a:xfrm>
            <a:off x="4556125" y="52990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4209"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du travail (5)‏</a:t>
            </a:r>
          </a:p>
        </p:txBody>
      </p:sp>
      <p:sp>
        <p:nvSpPr>
          <p:cNvPr id="94210" name="Text Box 2"/>
          <p:cNvSpPr txBox="1">
            <a:spLocks noChangeArrowheads="1"/>
          </p:cNvSpPr>
          <p:nvPr/>
        </p:nvSpPr>
        <p:spPr bwMode="auto">
          <a:xfrm>
            <a:off x="990600" y="1992313"/>
            <a:ext cx="7769225" cy="1924050"/>
          </a:xfrm>
          <a:prstGeom prst="rect">
            <a:avLst/>
          </a:prstGeom>
          <a:noFill/>
          <a:ln w="9525">
            <a:noFill/>
            <a:round/>
            <a:headEnd/>
            <a:tailEnd/>
          </a:ln>
          <a:effectLst/>
        </p:spPr>
        <p:txBody>
          <a:bodyPr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Notion de présomption d ’imputabilité:</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Contestation possible du caractère professionnel / caisse de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sécurité sociale: preuve contraire.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Information de la victime et de l ’employeur dans un délai</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de 20 jours.</a:t>
            </a:r>
          </a:p>
        </p:txBody>
      </p:sp>
      <p:sp>
        <p:nvSpPr>
          <p:cNvPr id="94211" name="Text Box 3"/>
          <p:cNvSpPr txBox="1">
            <a:spLocks noChangeArrowheads="1"/>
          </p:cNvSpPr>
          <p:nvPr/>
        </p:nvSpPr>
        <p:spPr bwMode="auto">
          <a:xfrm>
            <a:off x="-1616075" y="39274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523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Maladie professionnelle indemnisable (MPI)‏</a:t>
            </a:r>
          </a:p>
        </p:txBody>
      </p:sp>
      <p:sp>
        <p:nvSpPr>
          <p:cNvPr id="95234" name="Text Box 2"/>
          <p:cNvSpPr txBox="1">
            <a:spLocks noChangeArrowheads="1"/>
          </p:cNvSpPr>
          <p:nvPr/>
        </p:nvSpPr>
        <p:spPr bwMode="auto">
          <a:xfrm>
            <a:off x="1292225" y="1981200"/>
            <a:ext cx="7031038" cy="3752850"/>
          </a:xfrm>
          <a:prstGeom prst="rect">
            <a:avLst/>
          </a:prstGeom>
          <a:noFill/>
          <a:ln w="9525">
            <a:noFill/>
            <a:round/>
            <a:headEnd/>
            <a:tailEnd/>
          </a:ln>
          <a:effectLst/>
        </p:spPr>
        <p:txBody>
          <a:bodyPr wrap="none"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Définition: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État pathologique résultant de l ’exposition +/- prolongée à</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un risque qui existe lors de l </a:t>
            </a:r>
            <a:r>
              <a:rPr lang="en-GB" sz="2000">
                <a:solidFill>
                  <a:srgbClr val="FFFF00"/>
                </a:solidFill>
                <a:latin typeface="Lucida Sans" pitchFamily="32" charset="0"/>
              </a:rPr>
              <a:t>’exercice habituel et normal </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d ’une profession.</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00"/>
              </a:solidFill>
              <a:latin typeface="Lucida Sans" pitchFamily="32" charset="0"/>
            </a:endParaRP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Ethiologies</a:t>
            </a:r>
            <a:r>
              <a:rPr lang="en-GB" sz="2000">
                <a:solidFill>
                  <a:srgbClr val="FFFFFF"/>
                </a:solidFill>
                <a:latin typeface="Lucida Sans" pitchFamily="32" charset="0"/>
              </a:rPr>
              <a:t>:</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Gestes professionnels - postures.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Agents physiques: rayonnements ionisants, bruit, pression,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vibrations, température…</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Agents infectieux: bactéries, virus, champignons, parasites,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levures..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Agents chimiques: multiples.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25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Maladie professionnelle indemnisable (MPI) 2</a:t>
            </a:r>
          </a:p>
        </p:txBody>
      </p:sp>
      <p:sp>
        <p:nvSpPr>
          <p:cNvPr id="96258" name="Text Box 2"/>
          <p:cNvSpPr txBox="1">
            <a:spLocks noChangeArrowheads="1"/>
          </p:cNvSpPr>
          <p:nvPr/>
        </p:nvSpPr>
        <p:spPr bwMode="auto">
          <a:xfrm>
            <a:off x="782638" y="2209800"/>
            <a:ext cx="6481762" cy="3448050"/>
          </a:xfrm>
          <a:prstGeom prst="rect">
            <a:avLst/>
          </a:prstGeom>
          <a:noFill/>
          <a:ln w="9525">
            <a:noFill/>
            <a:round/>
            <a:headEnd/>
            <a:tailEnd/>
          </a:ln>
          <a:effectLst/>
        </p:spPr>
        <p:txBody>
          <a:bodyPr wrap="none"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Tableaux de MPI:</a:t>
            </a:r>
            <a:r>
              <a:rPr lang="en-GB" sz="2000">
                <a:solidFill>
                  <a:srgbClr val="FFFFFF"/>
                </a:solidFill>
                <a:latin typeface="Lucida Sans" pitchFamily="32" charset="0"/>
              </a:rPr>
              <a:t> 1 à 98 (avec bis et ter) - RG de la SS.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Titre</a:t>
            </a:r>
            <a:r>
              <a:rPr lang="en-GB" sz="2000">
                <a:solidFill>
                  <a:srgbClr val="FFFFFF"/>
                </a:solidFill>
                <a:latin typeface="Lucida Sans" pitchFamily="32" charset="0"/>
              </a:rPr>
              <a:t>: agent causal / pathologie / mécanisme.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Désignation de la maladie</a:t>
            </a:r>
            <a:r>
              <a:rPr lang="en-GB" sz="2000">
                <a:solidFill>
                  <a:srgbClr val="FFFFFF"/>
                </a:solidFill>
                <a:latin typeface="Lucida Sans" pitchFamily="32" charset="0"/>
              </a:rPr>
              <a:t>: symptômes / lésions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pathologiques limitative.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Examens complémentaires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Délai de prise en charge</a:t>
            </a:r>
            <a:r>
              <a:rPr lang="en-GB" sz="2000">
                <a:solidFill>
                  <a:srgbClr val="FFFFFF"/>
                </a:solidFill>
                <a:latin typeface="Lucida Sans" pitchFamily="32" charset="0"/>
              </a:rPr>
              <a:t> +/- durée d ’exposition.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Liste des travaux</a:t>
            </a:r>
            <a:r>
              <a:rPr lang="en-GB" sz="2000">
                <a:solidFill>
                  <a:srgbClr val="FFFFFF"/>
                </a:solidFill>
                <a:latin typeface="Lucida Sans" pitchFamily="32" charset="0"/>
              </a:rPr>
              <a:t>: limitative ou indicative.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rgbClr val="FF0000"/>
                </a:solidFill>
              </a:rPr>
              <a:t>Infections VIH professionnelles recensées dans le Monde</a:t>
            </a:r>
            <a:endParaRPr lang="fr-FR" dirty="0"/>
          </a:p>
        </p:txBody>
      </p:sp>
      <p:sp>
        <p:nvSpPr>
          <p:cNvPr id="3" name="Espace réservé du contenu 2"/>
          <p:cNvSpPr>
            <a:spLocks noGrp="1"/>
          </p:cNvSpPr>
          <p:nvPr>
            <p:ph idx="1"/>
          </p:nvPr>
        </p:nvSpPr>
        <p:spPr/>
        <p:txBody>
          <a:bodyPr/>
          <a:lstStyle/>
          <a:p>
            <a:endParaRPr lang="fr-FR" dirty="0"/>
          </a:p>
        </p:txBody>
      </p:sp>
      <p:grpSp>
        <p:nvGrpSpPr>
          <p:cNvPr id="4" name="Group 8"/>
          <p:cNvGrpSpPr>
            <a:grpSpLocks noChangeAspect="1"/>
          </p:cNvGrpSpPr>
          <p:nvPr/>
        </p:nvGrpSpPr>
        <p:grpSpPr bwMode="auto">
          <a:xfrm>
            <a:off x="846137" y="2119313"/>
            <a:ext cx="7265987" cy="3097212"/>
            <a:chOff x="489" y="1207"/>
            <a:chExt cx="4577" cy="1951"/>
          </a:xfrm>
        </p:grpSpPr>
        <p:sp>
          <p:nvSpPr>
            <p:cNvPr id="5" name="AutoShape 7"/>
            <p:cNvSpPr>
              <a:spLocks noChangeAspect="1" noChangeArrowheads="1" noTextEdit="1"/>
            </p:cNvSpPr>
            <p:nvPr/>
          </p:nvSpPr>
          <p:spPr bwMode="auto">
            <a:xfrm>
              <a:off x="489" y="1207"/>
              <a:ext cx="4577" cy="195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 name="Rectangle 5"/>
            <p:cNvSpPr>
              <a:spLocks noChangeArrowheads="1"/>
            </p:cNvSpPr>
            <p:nvPr/>
          </p:nvSpPr>
          <p:spPr bwMode="auto">
            <a:xfrm>
              <a:off x="598" y="1219"/>
              <a:ext cx="356"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Cas</a:t>
              </a:r>
              <a:endParaRPr lang="fr-FR"/>
            </a:p>
          </p:txBody>
        </p:sp>
        <p:sp>
          <p:nvSpPr>
            <p:cNvPr id="7" name="Rectangle 6"/>
            <p:cNvSpPr>
              <a:spLocks noChangeArrowheads="1"/>
            </p:cNvSpPr>
            <p:nvPr/>
          </p:nvSpPr>
          <p:spPr bwMode="auto">
            <a:xfrm>
              <a:off x="949" y="121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 name="Rectangle 7"/>
            <p:cNvSpPr>
              <a:spLocks noChangeArrowheads="1"/>
            </p:cNvSpPr>
            <p:nvPr/>
          </p:nvSpPr>
          <p:spPr bwMode="auto">
            <a:xfrm>
              <a:off x="2006" y="1219"/>
              <a:ext cx="412"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USA</a:t>
              </a:r>
              <a:endParaRPr lang="fr-FR"/>
            </a:p>
          </p:txBody>
        </p:sp>
        <p:sp>
          <p:nvSpPr>
            <p:cNvPr id="9" name="Rectangle 8"/>
            <p:cNvSpPr>
              <a:spLocks noChangeArrowheads="1"/>
            </p:cNvSpPr>
            <p:nvPr/>
          </p:nvSpPr>
          <p:spPr bwMode="auto">
            <a:xfrm>
              <a:off x="2412" y="121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10" name="Rectangle 9"/>
            <p:cNvSpPr>
              <a:spLocks noChangeArrowheads="1"/>
            </p:cNvSpPr>
            <p:nvPr/>
          </p:nvSpPr>
          <p:spPr bwMode="auto">
            <a:xfrm>
              <a:off x="2560" y="1219"/>
              <a:ext cx="706"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Europe</a:t>
              </a:r>
              <a:endParaRPr lang="fr-FR"/>
            </a:p>
          </p:txBody>
        </p:sp>
        <p:sp>
          <p:nvSpPr>
            <p:cNvPr id="11" name="Rectangle 10"/>
            <p:cNvSpPr>
              <a:spLocks noChangeArrowheads="1"/>
            </p:cNvSpPr>
            <p:nvPr/>
          </p:nvSpPr>
          <p:spPr bwMode="auto">
            <a:xfrm>
              <a:off x="3255" y="121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12" name="Rectangle 11"/>
            <p:cNvSpPr>
              <a:spLocks noChangeArrowheads="1"/>
            </p:cNvSpPr>
            <p:nvPr/>
          </p:nvSpPr>
          <p:spPr bwMode="auto">
            <a:xfrm>
              <a:off x="3516" y="1219"/>
              <a:ext cx="628"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Reste </a:t>
              </a:r>
              <a:endParaRPr lang="fr-FR"/>
            </a:p>
          </p:txBody>
        </p:sp>
        <p:sp>
          <p:nvSpPr>
            <p:cNvPr id="13" name="Rectangle 12"/>
            <p:cNvSpPr>
              <a:spLocks noChangeArrowheads="1"/>
            </p:cNvSpPr>
            <p:nvPr/>
          </p:nvSpPr>
          <p:spPr bwMode="auto">
            <a:xfrm>
              <a:off x="3671" y="1457"/>
              <a:ext cx="313"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du </a:t>
              </a:r>
              <a:endParaRPr lang="fr-FR"/>
            </a:p>
          </p:txBody>
        </p:sp>
        <p:sp>
          <p:nvSpPr>
            <p:cNvPr id="14" name="Rectangle 13"/>
            <p:cNvSpPr>
              <a:spLocks noChangeArrowheads="1"/>
            </p:cNvSpPr>
            <p:nvPr/>
          </p:nvSpPr>
          <p:spPr bwMode="auto">
            <a:xfrm>
              <a:off x="3464" y="1695"/>
              <a:ext cx="675"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Monde</a:t>
              </a:r>
              <a:endParaRPr lang="fr-FR"/>
            </a:p>
          </p:txBody>
        </p:sp>
        <p:sp>
          <p:nvSpPr>
            <p:cNvPr id="15" name="Rectangle 14"/>
            <p:cNvSpPr>
              <a:spLocks noChangeArrowheads="1"/>
            </p:cNvSpPr>
            <p:nvPr/>
          </p:nvSpPr>
          <p:spPr bwMode="auto">
            <a:xfrm>
              <a:off x="4128" y="1695"/>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16" name="Rectangle 15"/>
            <p:cNvSpPr>
              <a:spLocks noChangeArrowheads="1"/>
            </p:cNvSpPr>
            <p:nvPr/>
          </p:nvSpPr>
          <p:spPr bwMode="auto">
            <a:xfrm>
              <a:off x="4360" y="1219"/>
              <a:ext cx="508"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Total</a:t>
              </a:r>
              <a:endParaRPr lang="fr-FR"/>
            </a:p>
          </p:txBody>
        </p:sp>
        <p:sp>
          <p:nvSpPr>
            <p:cNvPr id="17" name="Rectangle 16"/>
            <p:cNvSpPr>
              <a:spLocks noChangeArrowheads="1"/>
            </p:cNvSpPr>
            <p:nvPr/>
          </p:nvSpPr>
          <p:spPr bwMode="auto">
            <a:xfrm>
              <a:off x="4860" y="121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18" name="Rectangle 17"/>
            <p:cNvSpPr>
              <a:spLocks noChangeArrowheads="1"/>
            </p:cNvSpPr>
            <p:nvPr/>
          </p:nvSpPr>
          <p:spPr bwMode="auto">
            <a:xfrm>
              <a:off x="554" y="1207"/>
              <a:ext cx="1379"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9" name="Line 22"/>
            <p:cNvSpPr>
              <a:spLocks noChangeShapeType="1"/>
            </p:cNvSpPr>
            <p:nvPr/>
          </p:nvSpPr>
          <p:spPr bwMode="auto">
            <a:xfrm>
              <a:off x="554" y="1207"/>
              <a:ext cx="1379"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0" name="Rectangle 19"/>
            <p:cNvSpPr>
              <a:spLocks noChangeArrowheads="1"/>
            </p:cNvSpPr>
            <p:nvPr/>
          </p:nvSpPr>
          <p:spPr bwMode="auto">
            <a:xfrm>
              <a:off x="1933" y="1207"/>
              <a:ext cx="11"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1" name="Line 24"/>
            <p:cNvSpPr>
              <a:spLocks noChangeShapeType="1"/>
            </p:cNvSpPr>
            <p:nvPr/>
          </p:nvSpPr>
          <p:spPr bwMode="auto">
            <a:xfrm>
              <a:off x="1933" y="1207"/>
              <a:ext cx="11"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2" name="Line 25"/>
            <p:cNvSpPr>
              <a:spLocks noChangeShapeType="1"/>
            </p:cNvSpPr>
            <p:nvPr/>
          </p:nvSpPr>
          <p:spPr bwMode="auto">
            <a:xfrm>
              <a:off x="1933" y="1207"/>
              <a:ext cx="1" cy="12"/>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3" name="Rectangle 22"/>
            <p:cNvSpPr>
              <a:spLocks noChangeArrowheads="1"/>
            </p:cNvSpPr>
            <p:nvPr/>
          </p:nvSpPr>
          <p:spPr bwMode="auto">
            <a:xfrm>
              <a:off x="1944" y="1207"/>
              <a:ext cx="537"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4" name="Line 27"/>
            <p:cNvSpPr>
              <a:spLocks noChangeShapeType="1"/>
            </p:cNvSpPr>
            <p:nvPr/>
          </p:nvSpPr>
          <p:spPr bwMode="auto">
            <a:xfrm>
              <a:off x="1944" y="1207"/>
              <a:ext cx="537"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5" name="Rectangle 24"/>
            <p:cNvSpPr>
              <a:spLocks noChangeArrowheads="1"/>
            </p:cNvSpPr>
            <p:nvPr/>
          </p:nvSpPr>
          <p:spPr bwMode="auto">
            <a:xfrm>
              <a:off x="2481" y="1207"/>
              <a:ext cx="12"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6" name="Line 29"/>
            <p:cNvSpPr>
              <a:spLocks noChangeShapeType="1"/>
            </p:cNvSpPr>
            <p:nvPr/>
          </p:nvSpPr>
          <p:spPr bwMode="auto">
            <a:xfrm>
              <a:off x="2481" y="1207"/>
              <a:ext cx="12"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7" name="Line 30"/>
            <p:cNvSpPr>
              <a:spLocks noChangeShapeType="1"/>
            </p:cNvSpPr>
            <p:nvPr/>
          </p:nvSpPr>
          <p:spPr bwMode="auto">
            <a:xfrm>
              <a:off x="2481" y="1207"/>
              <a:ext cx="1" cy="12"/>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8" name="Rectangle 27"/>
            <p:cNvSpPr>
              <a:spLocks noChangeArrowheads="1"/>
            </p:cNvSpPr>
            <p:nvPr/>
          </p:nvSpPr>
          <p:spPr bwMode="auto">
            <a:xfrm>
              <a:off x="2493" y="1207"/>
              <a:ext cx="835"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9" name="Line 32"/>
            <p:cNvSpPr>
              <a:spLocks noChangeShapeType="1"/>
            </p:cNvSpPr>
            <p:nvPr/>
          </p:nvSpPr>
          <p:spPr bwMode="auto">
            <a:xfrm>
              <a:off x="2493" y="1207"/>
              <a:ext cx="835"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0" name="Rectangle 29"/>
            <p:cNvSpPr>
              <a:spLocks noChangeArrowheads="1"/>
            </p:cNvSpPr>
            <p:nvPr/>
          </p:nvSpPr>
          <p:spPr bwMode="auto">
            <a:xfrm>
              <a:off x="3328" y="1207"/>
              <a:ext cx="12"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1" name="Line 34"/>
            <p:cNvSpPr>
              <a:spLocks noChangeShapeType="1"/>
            </p:cNvSpPr>
            <p:nvPr/>
          </p:nvSpPr>
          <p:spPr bwMode="auto">
            <a:xfrm>
              <a:off x="3328" y="1207"/>
              <a:ext cx="12"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2" name="Line 35"/>
            <p:cNvSpPr>
              <a:spLocks noChangeShapeType="1"/>
            </p:cNvSpPr>
            <p:nvPr/>
          </p:nvSpPr>
          <p:spPr bwMode="auto">
            <a:xfrm>
              <a:off x="3328" y="1207"/>
              <a:ext cx="1" cy="12"/>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3" name="Rectangle 32"/>
            <p:cNvSpPr>
              <a:spLocks noChangeArrowheads="1"/>
            </p:cNvSpPr>
            <p:nvPr/>
          </p:nvSpPr>
          <p:spPr bwMode="auto">
            <a:xfrm>
              <a:off x="3340" y="1207"/>
              <a:ext cx="918"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4" name="Line 37"/>
            <p:cNvSpPr>
              <a:spLocks noChangeShapeType="1"/>
            </p:cNvSpPr>
            <p:nvPr/>
          </p:nvSpPr>
          <p:spPr bwMode="auto">
            <a:xfrm>
              <a:off x="3340" y="1207"/>
              <a:ext cx="918"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5" name="Rectangle 34"/>
            <p:cNvSpPr>
              <a:spLocks noChangeArrowheads="1"/>
            </p:cNvSpPr>
            <p:nvPr/>
          </p:nvSpPr>
          <p:spPr bwMode="auto">
            <a:xfrm>
              <a:off x="4258" y="1207"/>
              <a:ext cx="12"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6" name="Line 39"/>
            <p:cNvSpPr>
              <a:spLocks noChangeShapeType="1"/>
            </p:cNvSpPr>
            <p:nvPr/>
          </p:nvSpPr>
          <p:spPr bwMode="auto">
            <a:xfrm>
              <a:off x="4258" y="1207"/>
              <a:ext cx="12"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7" name="Line 40"/>
            <p:cNvSpPr>
              <a:spLocks noChangeShapeType="1"/>
            </p:cNvSpPr>
            <p:nvPr/>
          </p:nvSpPr>
          <p:spPr bwMode="auto">
            <a:xfrm>
              <a:off x="4258" y="1207"/>
              <a:ext cx="1" cy="12"/>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8" name="Rectangle 37"/>
            <p:cNvSpPr>
              <a:spLocks noChangeArrowheads="1"/>
            </p:cNvSpPr>
            <p:nvPr/>
          </p:nvSpPr>
          <p:spPr bwMode="auto">
            <a:xfrm>
              <a:off x="4270" y="1207"/>
              <a:ext cx="687"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9" name="Line 42"/>
            <p:cNvSpPr>
              <a:spLocks noChangeShapeType="1"/>
            </p:cNvSpPr>
            <p:nvPr/>
          </p:nvSpPr>
          <p:spPr bwMode="auto">
            <a:xfrm>
              <a:off x="4270" y="1207"/>
              <a:ext cx="687"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40" name="Rectangle 39"/>
            <p:cNvSpPr>
              <a:spLocks noChangeArrowheads="1"/>
            </p:cNvSpPr>
            <p:nvPr/>
          </p:nvSpPr>
          <p:spPr bwMode="auto">
            <a:xfrm>
              <a:off x="598" y="1939"/>
              <a:ext cx="1250"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Documentés</a:t>
              </a:r>
              <a:endParaRPr lang="fr-FR"/>
            </a:p>
          </p:txBody>
        </p:sp>
        <p:sp>
          <p:nvSpPr>
            <p:cNvPr id="41" name="Rectangle 40"/>
            <p:cNvSpPr>
              <a:spLocks noChangeArrowheads="1"/>
            </p:cNvSpPr>
            <p:nvPr/>
          </p:nvSpPr>
          <p:spPr bwMode="auto">
            <a:xfrm>
              <a:off x="1829" y="193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42" name="Rectangle 41"/>
            <p:cNvSpPr>
              <a:spLocks noChangeArrowheads="1"/>
            </p:cNvSpPr>
            <p:nvPr/>
          </p:nvSpPr>
          <p:spPr bwMode="auto">
            <a:xfrm>
              <a:off x="2084" y="1939"/>
              <a:ext cx="254"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57</a:t>
              </a:r>
              <a:endParaRPr lang="fr-FR"/>
            </a:p>
          </p:txBody>
        </p:sp>
        <p:sp>
          <p:nvSpPr>
            <p:cNvPr id="43" name="Rectangle 42"/>
            <p:cNvSpPr>
              <a:spLocks noChangeArrowheads="1"/>
            </p:cNvSpPr>
            <p:nvPr/>
          </p:nvSpPr>
          <p:spPr bwMode="auto">
            <a:xfrm>
              <a:off x="2334" y="193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44" name="Rectangle 43"/>
            <p:cNvSpPr>
              <a:spLocks noChangeArrowheads="1"/>
            </p:cNvSpPr>
            <p:nvPr/>
          </p:nvSpPr>
          <p:spPr bwMode="auto">
            <a:xfrm>
              <a:off x="2782" y="1939"/>
              <a:ext cx="254"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35</a:t>
              </a:r>
              <a:endParaRPr lang="fr-FR"/>
            </a:p>
          </p:txBody>
        </p:sp>
        <p:sp>
          <p:nvSpPr>
            <p:cNvPr id="45" name="Rectangle 44"/>
            <p:cNvSpPr>
              <a:spLocks noChangeArrowheads="1"/>
            </p:cNvSpPr>
            <p:nvPr/>
          </p:nvSpPr>
          <p:spPr bwMode="auto">
            <a:xfrm>
              <a:off x="3032" y="193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46" name="Rectangle 45"/>
            <p:cNvSpPr>
              <a:spLocks noChangeArrowheads="1"/>
            </p:cNvSpPr>
            <p:nvPr/>
          </p:nvSpPr>
          <p:spPr bwMode="auto">
            <a:xfrm>
              <a:off x="3671" y="1939"/>
              <a:ext cx="254"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14</a:t>
              </a:r>
              <a:endParaRPr lang="fr-FR"/>
            </a:p>
          </p:txBody>
        </p:sp>
        <p:sp>
          <p:nvSpPr>
            <p:cNvPr id="47" name="Rectangle 46"/>
            <p:cNvSpPr>
              <a:spLocks noChangeArrowheads="1"/>
            </p:cNvSpPr>
            <p:nvPr/>
          </p:nvSpPr>
          <p:spPr bwMode="auto">
            <a:xfrm>
              <a:off x="3921" y="193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48" name="Rectangle 47"/>
            <p:cNvSpPr>
              <a:spLocks noChangeArrowheads="1"/>
            </p:cNvSpPr>
            <p:nvPr/>
          </p:nvSpPr>
          <p:spPr bwMode="auto">
            <a:xfrm>
              <a:off x="4423" y="1939"/>
              <a:ext cx="381"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106</a:t>
              </a:r>
              <a:endParaRPr lang="fr-FR"/>
            </a:p>
          </p:txBody>
        </p:sp>
        <p:sp>
          <p:nvSpPr>
            <p:cNvPr id="49" name="Rectangle 48"/>
            <p:cNvSpPr>
              <a:spLocks noChangeArrowheads="1"/>
            </p:cNvSpPr>
            <p:nvPr/>
          </p:nvSpPr>
          <p:spPr bwMode="auto">
            <a:xfrm>
              <a:off x="4798" y="1939"/>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50" name="Rectangle 49"/>
            <p:cNvSpPr>
              <a:spLocks noChangeArrowheads="1"/>
            </p:cNvSpPr>
            <p:nvPr/>
          </p:nvSpPr>
          <p:spPr bwMode="auto">
            <a:xfrm>
              <a:off x="554" y="1933"/>
              <a:ext cx="1379"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1" name="Line 54"/>
            <p:cNvSpPr>
              <a:spLocks noChangeShapeType="1"/>
            </p:cNvSpPr>
            <p:nvPr/>
          </p:nvSpPr>
          <p:spPr bwMode="auto">
            <a:xfrm>
              <a:off x="554" y="1933"/>
              <a:ext cx="1379"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2" name="Rectangle 51"/>
            <p:cNvSpPr>
              <a:spLocks noChangeArrowheads="1"/>
            </p:cNvSpPr>
            <p:nvPr/>
          </p:nvSpPr>
          <p:spPr bwMode="auto">
            <a:xfrm>
              <a:off x="1933" y="1933"/>
              <a:ext cx="5"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3" name="Line 56"/>
            <p:cNvSpPr>
              <a:spLocks noChangeShapeType="1"/>
            </p:cNvSpPr>
            <p:nvPr/>
          </p:nvSpPr>
          <p:spPr bwMode="auto">
            <a:xfrm>
              <a:off x="1933" y="1933"/>
              <a:ext cx="5"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4" name="Line 57"/>
            <p:cNvSpPr>
              <a:spLocks noChangeShapeType="1"/>
            </p:cNvSpPr>
            <p:nvPr/>
          </p:nvSpPr>
          <p:spPr bwMode="auto">
            <a:xfrm>
              <a:off x="1933" y="1933"/>
              <a:ext cx="1" cy="6"/>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5" name="Rectangle 54"/>
            <p:cNvSpPr>
              <a:spLocks noChangeArrowheads="1"/>
            </p:cNvSpPr>
            <p:nvPr/>
          </p:nvSpPr>
          <p:spPr bwMode="auto">
            <a:xfrm>
              <a:off x="1938" y="1933"/>
              <a:ext cx="543"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6" name="Line 59"/>
            <p:cNvSpPr>
              <a:spLocks noChangeShapeType="1"/>
            </p:cNvSpPr>
            <p:nvPr/>
          </p:nvSpPr>
          <p:spPr bwMode="auto">
            <a:xfrm>
              <a:off x="1938" y="1933"/>
              <a:ext cx="543"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7" name="Rectangle 56"/>
            <p:cNvSpPr>
              <a:spLocks noChangeArrowheads="1"/>
            </p:cNvSpPr>
            <p:nvPr/>
          </p:nvSpPr>
          <p:spPr bwMode="auto">
            <a:xfrm>
              <a:off x="2481" y="1933"/>
              <a:ext cx="6"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8" name="Line 61"/>
            <p:cNvSpPr>
              <a:spLocks noChangeShapeType="1"/>
            </p:cNvSpPr>
            <p:nvPr/>
          </p:nvSpPr>
          <p:spPr bwMode="auto">
            <a:xfrm>
              <a:off x="2481" y="1933"/>
              <a:ext cx="6"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9" name="Line 62"/>
            <p:cNvSpPr>
              <a:spLocks noChangeShapeType="1"/>
            </p:cNvSpPr>
            <p:nvPr/>
          </p:nvSpPr>
          <p:spPr bwMode="auto">
            <a:xfrm>
              <a:off x="2481" y="1933"/>
              <a:ext cx="1" cy="6"/>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0" name="Rectangle 59"/>
            <p:cNvSpPr>
              <a:spLocks noChangeArrowheads="1"/>
            </p:cNvSpPr>
            <p:nvPr/>
          </p:nvSpPr>
          <p:spPr bwMode="auto">
            <a:xfrm>
              <a:off x="2487" y="1933"/>
              <a:ext cx="841"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1" name="Line 64"/>
            <p:cNvSpPr>
              <a:spLocks noChangeShapeType="1"/>
            </p:cNvSpPr>
            <p:nvPr/>
          </p:nvSpPr>
          <p:spPr bwMode="auto">
            <a:xfrm>
              <a:off x="2487" y="1933"/>
              <a:ext cx="841"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2" name="Rectangle 61"/>
            <p:cNvSpPr>
              <a:spLocks noChangeArrowheads="1"/>
            </p:cNvSpPr>
            <p:nvPr/>
          </p:nvSpPr>
          <p:spPr bwMode="auto">
            <a:xfrm>
              <a:off x="3328" y="1933"/>
              <a:ext cx="6"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3" name="Line 66"/>
            <p:cNvSpPr>
              <a:spLocks noChangeShapeType="1"/>
            </p:cNvSpPr>
            <p:nvPr/>
          </p:nvSpPr>
          <p:spPr bwMode="auto">
            <a:xfrm>
              <a:off x="3328" y="1933"/>
              <a:ext cx="6"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4" name="Line 67"/>
            <p:cNvSpPr>
              <a:spLocks noChangeShapeType="1"/>
            </p:cNvSpPr>
            <p:nvPr/>
          </p:nvSpPr>
          <p:spPr bwMode="auto">
            <a:xfrm>
              <a:off x="3328" y="1933"/>
              <a:ext cx="1" cy="6"/>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5" name="Rectangle 64"/>
            <p:cNvSpPr>
              <a:spLocks noChangeArrowheads="1"/>
            </p:cNvSpPr>
            <p:nvPr/>
          </p:nvSpPr>
          <p:spPr bwMode="auto">
            <a:xfrm>
              <a:off x="3334" y="1933"/>
              <a:ext cx="924"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6" name="Line 69"/>
            <p:cNvSpPr>
              <a:spLocks noChangeShapeType="1"/>
            </p:cNvSpPr>
            <p:nvPr/>
          </p:nvSpPr>
          <p:spPr bwMode="auto">
            <a:xfrm>
              <a:off x="3334" y="1933"/>
              <a:ext cx="924"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7" name="Rectangle 66"/>
            <p:cNvSpPr>
              <a:spLocks noChangeArrowheads="1"/>
            </p:cNvSpPr>
            <p:nvPr/>
          </p:nvSpPr>
          <p:spPr bwMode="auto">
            <a:xfrm>
              <a:off x="4258" y="1933"/>
              <a:ext cx="6"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8" name="Line 71"/>
            <p:cNvSpPr>
              <a:spLocks noChangeShapeType="1"/>
            </p:cNvSpPr>
            <p:nvPr/>
          </p:nvSpPr>
          <p:spPr bwMode="auto">
            <a:xfrm>
              <a:off x="4258" y="1933"/>
              <a:ext cx="6"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9" name="Line 72"/>
            <p:cNvSpPr>
              <a:spLocks noChangeShapeType="1"/>
            </p:cNvSpPr>
            <p:nvPr/>
          </p:nvSpPr>
          <p:spPr bwMode="auto">
            <a:xfrm>
              <a:off x="4258" y="1933"/>
              <a:ext cx="1" cy="6"/>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70" name="Rectangle 69"/>
            <p:cNvSpPr>
              <a:spLocks noChangeArrowheads="1"/>
            </p:cNvSpPr>
            <p:nvPr/>
          </p:nvSpPr>
          <p:spPr bwMode="auto">
            <a:xfrm>
              <a:off x="4264" y="1933"/>
              <a:ext cx="693" cy="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71" name="Line 74"/>
            <p:cNvSpPr>
              <a:spLocks noChangeShapeType="1"/>
            </p:cNvSpPr>
            <p:nvPr/>
          </p:nvSpPr>
          <p:spPr bwMode="auto">
            <a:xfrm>
              <a:off x="4264" y="1933"/>
              <a:ext cx="693"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72" name="Rectangle 71"/>
            <p:cNvSpPr>
              <a:spLocks noChangeArrowheads="1"/>
            </p:cNvSpPr>
            <p:nvPr/>
          </p:nvSpPr>
          <p:spPr bwMode="auto">
            <a:xfrm>
              <a:off x="598" y="2333"/>
              <a:ext cx="928"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Possibles</a:t>
              </a:r>
              <a:endParaRPr lang="fr-FR"/>
            </a:p>
          </p:txBody>
        </p:sp>
        <p:sp>
          <p:nvSpPr>
            <p:cNvPr id="73" name="Rectangle 72"/>
            <p:cNvSpPr>
              <a:spLocks noChangeArrowheads="1"/>
            </p:cNvSpPr>
            <p:nvPr/>
          </p:nvSpPr>
          <p:spPr bwMode="auto">
            <a:xfrm>
              <a:off x="1512" y="233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74" name="Rectangle 73"/>
            <p:cNvSpPr>
              <a:spLocks noChangeArrowheads="1"/>
            </p:cNvSpPr>
            <p:nvPr/>
          </p:nvSpPr>
          <p:spPr bwMode="auto">
            <a:xfrm>
              <a:off x="2022" y="2333"/>
              <a:ext cx="381"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139</a:t>
              </a:r>
              <a:endParaRPr lang="fr-FR"/>
            </a:p>
          </p:txBody>
        </p:sp>
        <p:sp>
          <p:nvSpPr>
            <p:cNvPr id="75" name="Rectangle 74"/>
            <p:cNvSpPr>
              <a:spLocks noChangeArrowheads="1"/>
            </p:cNvSpPr>
            <p:nvPr/>
          </p:nvSpPr>
          <p:spPr bwMode="auto">
            <a:xfrm>
              <a:off x="2397" y="233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76" name="Rectangle 75"/>
            <p:cNvSpPr>
              <a:spLocks noChangeArrowheads="1"/>
            </p:cNvSpPr>
            <p:nvPr/>
          </p:nvSpPr>
          <p:spPr bwMode="auto">
            <a:xfrm>
              <a:off x="2782" y="2333"/>
              <a:ext cx="254"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85</a:t>
              </a:r>
              <a:endParaRPr lang="fr-FR"/>
            </a:p>
          </p:txBody>
        </p:sp>
        <p:sp>
          <p:nvSpPr>
            <p:cNvPr id="77" name="Rectangle 76"/>
            <p:cNvSpPr>
              <a:spLocks noChangeArrowheads="1"/>
            </p:cNvSpPr>
            <p:nvPr/>
          </p:nvSpPr>
          <p:spPr bwMode="auto">
            <a:xfrm>
              <a:off x="3032" y="233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78" name="Rectangle 77"/>
            <p:cNvSpPr>
              <a:spLocks noChangeArrowheads="1"/>
            </p:cNvSpPr>
            <p:nvPr/>
          </p:nvSpPr>
          <p:spPr bwMode="auto">
            <a:xfrm>
              <a:off x="3671" y="2333"/>
              <a:ext cx="254"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14</a:t>
              </a:r>
              <a:endParaRPr lang="fr-FR"/>
            </a:p>
          </p:txBody>
        </p:sp>
        <p:sp>
          <p:nvSpPr>
            <p:cNvPr id="79" name="Rectangle 78"/>
            <p:cNvSpPr>
              <a:spLocks noChangeArrowheads="1"/>
            </p:cNvSpPr>
            <p:nvPr/>
          </p:nvSpPr>
          <p:spPr bwMode="auto">
            <a:xfrm>
              <a:off x="3921" y="233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0" name="Rectangle 79"/>
            <p:cNvSpPr>
              <a:spLocks noChangeArrowheads="1"/>
            </p:cNvSpPr>
            <p:nvPr/>
          </p:nvSpPr>
          <p:spPr bwMode="auto">
            <a:xfrm>
              <a:off x="4423" y="2333"/>
              <a:ext cx="381"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238</a:t>
              </a:r>
              <a:endParaRPr lang="fr-FR"/>
            </a:p>
          </p:txBody>
        </p:sp>
        <p:sp>
          <p:nvSpPr>
            <p:cNvPr id="81" name="Rectangle 80"/>
            <p:cNvSpPr>
              <a:spLocks noChangeArrowheads="1"/>
            </p:cNvSpPr>
            <p:nvPr/>
          </p:nvSpPr>
          <p:spPr bwMode="auto">
            <a:xfrm>
              <a:off x="4798" y="233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2" name="Rectangle 81"/>
            <p:cNvSpPr>
              <a:spLocks noChangeArrowheads="1"/>
            </p:cNvSpPr>
            <p:nvPr/>
          </p:nvSpPr>
          <p:spPr bwMode="auto">
            <a:xfrm>
              <a:off x="598" y="2683"/>
              <a:ext cx="508"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Total</a:t>
              </a:r>
              <a:endParaRPr lang="fr-FR"/>
            </a:p>
          </p:txBody>
        </p:sp>
        <p:sp>
          <p:nvSpPr>
            <p:cNvPr id="83" name="Rectangle 82"/>
            <p:cNvSpPr>
              <a:spLocks noChangeArrowheads="1"/>
            </p:cNvSpPr>
            <p:nvPr/>
          </p:nvSpPr>
          <p:spPr bwMode="auto">
            <a:xfrm>
              <a:off x="1099" y="268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4" name="Rectangle 83"/>
            <p:cNvSpPr>
              <a:spLocks noChangeArrowheads="1"/>
            </p:cNvSpPr>
            <p:nvPr/>
          </p:nvSpPr>
          <p:spPr bwMode="auto">
            <a:xfrm>
              <a:off x="2022" y="2683"/>
              <a:ext cx="381"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196</a:t>
              </a:r>
              <a:endParaRPr lang="fr-FR"/>
            </a:p>
          </p:txBody>
        </p:sp>
        <p:sp>
          <p:nvSpPr>
            <p:cNvPr id="85" name="Rectangle 84"/>
            <p:cNvSpPr>
              <a:spLocks noChangeArrowheads="1"/>
            </p:cNvSpPr>
            <p:nvPr/>
          </p:nvSpPr>
          <p:spPr bwMode="auto">
            <a:xfrm>
              <a:off x="2397" y="268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6" name="Rectangle 85"/>
            <p:cNvSpPr>
              <a:spLocks noChangeArrowheads="1"/>
            </p:cNvSpPr>
            <p:nvPr/>
          </p:nvSpPr>
          <p:spPr bwMode="auto">
            <a:xfrm>
              <a:off x="2719" y="2683"/>
              <a:ext cx="381"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120</a:t>
              </a:r>
              <a:endParaRPr lang="fr-FR"/>
            </a:p>
          </p:txBody>
        </p:sp>
        <p:sp>
          <p:nvSpPr>
            <p:cNvPr id="87" name="Rectangle 86"/>
            <p:cNvSpPr>
              <a:spLocks noChangeArrowheads="1"/>
            </p:cNvSpPr>
            <p:nvPr/>
          </p:nvSpPr>
          <p:spPr bwMode="auto">
            <a:xfrm>
              <a:off x="3094" y="268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8" name="Rectangle 87"/>
            <p:cNvSpPr>
              <a:spLocks noChangeArrowheads="1"/>
            </p:cNvSpPr>
            <p:nvPr/>
          </p:nvSpPr>
          <p:spPr bwMode="auto">
            <a:xfrm>
              <a:off x="3671" y="2683"/>
              <a:ext cx="254"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28</a:t>
              </a:r>
              <a:endParaRPr lang="fr-FR"/>
            </a:p>
          </p:txBody>
        </p:sp>
        <p:sp>
          <p:nvSpPr>
            <p:cNvPr id="89" name="Rectangle 88"/>
            <p:cNvSpPr>
              <a:spLocks noChangeArrowheads="1"/>
            </p:cNvSpPr>
            <p:nvPr/>
          </p:nvSpPr>
          <p:spPr bwMode="auto">
            <a:xfrm>
              <a:off x="3921" y="268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90" name="Rectangle 89"/>
            <p:cNvSpPr>
              <a:spLocks noChangeArrowheads="1"/>
            </p:cNvSpPr>
            <p:nvPr/>
          </p:nvSpPr>
          <p:spPr bwMode="auto">
            <a:xfrm>
              <a:off x="4423" y="2683"/>
              <a:ext cx="381"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344</a:t>
              </a:r>
              <a:endParaRPr lang="fr-FR"/>
            </a:p>
          </p:txBody>
        </p:sp>
        <p:sp>
          <p:nvSpPr>
            <p:cNvPr id="91" name="Rectangle 90"/>
            <p:cNvSpPr>
              <a:spLocks noChangeArrowheads="1"/>
            </p:cNvSpPr>
            <p:nvPr/>
          </p:nvSpPr>
          <p:spPr bwMode="auto">
            <a:xfrm>
              <a:off x="4798" y="2683"/>
              <a:ext cx="59" cy="24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92" name="Rectangle 91"/>
            <p:cNvSpPr>
              <a:spLocks noChangeArrowheads="1"/>
            </p:cNvSpPr>
            <p:nvPr/>
          </p:nvSpPr>
          <p:spPr bwMode="auto">
            <a:xfrm>
              <a:off x="548" y="3034"/>
              <a:ext cx="1388"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3" name="Line 96"/>
            <p:cNvSpPr>
              <a:spLocks noChangeShapeType="1"/>
            </p:cNvSpPr>
            <p:nvPr/>
          </p:nvSpPr>
          <p:spPr bwMode="auto">
            <a:xfrm>
              <a:off x="548" y="3034"/>
              <a:ext cx="1388"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4" name="Rectangle 93"/>
            <p:cNvSpPr>
              <a:spLocks noChangeArrowheads="1"/>
            </p:cNvSpPr>
            <p:nvPr/>
          </p:nvSpPr>
          <p:spPr bwMode="auto">
            <a:xfrm>
              <a:off x="1930" y="3034"/>
              <a:ext cx="11"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5" name="Line 98"/>
            <p:cNvSpPr>
              <a:spLocks noChangeShapeType="1"/>
            </p:cNvSpPr>
            <p:nvPr/>
          </p:nvSpPr>
          <p:spPr bwMode="auto">
            <a:xfrm>
              <a:off x="1930" y="3034"/>
              <a:ext cx="11"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6" name="Line 99"/>
            <p:cNvSpPr>
              <a:spLocks noChangeShapeType="1"/>
            </p:cNvSpPr>
            <p:nvPr/>
          </p:nvSpPr>
          <p:spPr bwMode="auto">
            <a:xfrm>
              <a:off x="1930" y="3034"/>
              <a:ext cx="1" cy="12"/>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7" name="Rectangle 96"/>
            <p:cNvSpPr>
              <a:spLocks noChangeArrowheads="1"/>
            </p:cNvSpPr>
            <p:nvPr/>
          </p:nvSpPr>
          <p:spPr bwMode="auto">
            <a:xfrm>
              <a:off x="1941" y="3034"/>
              <a:ext cx="543"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8" name="Line 101"/>
            <p:cNvSpPr>
              <a:spLocks noChangeShapeType="1"/>
            </p:cNvSpPr>
            <p:nvPr/>
          </p:nvSpPr>
          <p:spPr bwMode="auto">
            <a:xfrm>
              <a:off x="1941" y="3034"/>
              <a:ext cx="543"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9" name="Rectangle 98"/>
            <p:cNvSpPr>
              <a:spLocks noChangeArrowheads="1"/>
            </p:cNvSpPr>
            <p:nvPr/>
          </p:nvSpPr>
          <p:spPr bwMode="auto">
            <a:xfrm>
              <a:off x="2478" y="3034"/>
              <a:ext cx="12"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0" name="Line 103"/>
            <p:cNvSpPr>
              <a:spLocks noChangeShapeType="1"/>
            </p:cNvSpPr>
            <p:nvPr/>
          </p:nvSpPr>
          <p:spPr bwMode="auto">
            <a:xfrm>
              <a:off x="2478" y="3034"/>
              <a:ext cx="12"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1" name="Line 104"/>
            <p:cNvSpPr>
              <a:spLocks noChangeShapeType="1"/>
            </p:cNvSpPr>
            <p:nvPr/>
          </p:nvSpPr>
          <p:spPr bwMode="auto">
            <a:xfrm>
              <a:off x="2478" y="3034"/>
              <a:ext cx="1" cy="12"/>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2" name="Rectangle 101"/>
            <p:cNvSpPr>
              <a:spLocks noChangeArrowheads="1"/>
            </p:cNvSpPr>
            <p:nvPr/>
          </p:nvSpPr>
          <p:spPr bwMode="auto">
            <a:xfrm>
              <a:off x="2490" y="3034"/>
              <a:ext cx="841"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3" name="Line 106"/>
            <p:cNvSpPr>
              <a:spLocks noChangeShapeType="1"/>
            </p:cNvSpPr>
            <p:nvPr/>
          </p:nvSpPr>
          <p:spPr bwMode="auto">
            <a:xfrm>
              <a:off x="2490" y="3034"/>
              <a:ext cx="841"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4" name="Rectangle 103"/>
            <p:cNvSpPr>
              <a:spLocks noChangeArrowheads="1"/>
            </p:cNvSpPr>
            <p:nvPr/>
          </p:nvSpPr>
          <p:spPr bwMode="auto">
            <a:xfrm>
              <a:off x="3325" y="3034"/>
              <a:ext cx="12"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5" name="Line 108"/>
            <p:cNvSpPr>
              <a:spLocks noChangeShapeType="1"/>
            </p:cNvSpPr>
            <p:nvPr/>
          </p:nvSpPr>
          <p:spPr bwMode="auto">
            <a:xfrm>
              <a:off x="3325" y="3034"/>
              <a:ext cx="12"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6" name="Line 109"/>
            <p:cNvSpPr>
              <a:spLocks noChangeShapeType="1"/>
            </p:cNvSpPr>
            <p:nvPr/>
          </p:nvSpPr>
          <p:spPr bwMode="auto">
            <a:xfrm>
              <a:off x="3325" y="3034"/>
              <a:ext cx="1" cy="12"/>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7" name="Rectangle 106"/>
            <p:cNvSpPr>
              <a:spLocks noChangeArrowheads="1"/>
            </p:cNvSpPr>
            <p:nvPr/>
          </p:nvSpPr>
          <p:spPr bwMode="auto">
            <a:xfrm>
              <a:off x="3337" y="3034"/>
              <a:ext cx="924"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8" name="Line 111"/>
            <p:cNvSpPr>
              <a:spLocks noChangeShapeType="1"/>
            </p:cNvSpPr>
            <p:nvPr/>
          </p:nvSpPr>
          <p:spPr bwMode="auto">
            <a:xfrm>
              <a:off x="3337" y="3034"/>
              <a:ext cx="924"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9" name="Rectangle 108"/>
            <p:cNvSpPr>
              <a:spLocks noChangeArrowheads="1"/>
            </p:cNvSpPr>
            <p:nvPr/>
          </p:nvSpPr>
          <p:spPr bwMode="auto">
            <a:xfrm>
              <a:off x="4255" y="3034"/>
              <a:ext cx="12"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0" name="Line 113"/>
            <p:cNvSpPr>
              <a:spLocks noChangeShapeType="1"/>
            </p:cNvSpPr>
            <p:nvPr/>
          </p:nvSpPr>
          <p:spPr bwMode="auto">
            <a:xfrm>
              <a:off x="4255" y="3034"/>
              <a:ext cx="12"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1" name="Line 114"/>
            <p:cNvSpPr>
              <a:spLocks noChangeShapeType="1"/>
            </p:cNvSpPr>
            <p:nvPr/>
          </p:nvSpPr>
          <p:spPr bwMode="auto">
            <a:xfrm>
              <a:off x="4255" y="3034"/>
              <a:ext cx="1" cy="12"/>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2" name="Rectangle 111"/>
            <p:cNvSpPr>
              <a:spLocks noChangeArrowheads="1"/>
            </p:cNvSpPr>
            <p:nvPr/>
          </p:nvSpPr>
          <p:spPr bwMode="auto">
            <a:xfrm>
              <a:off x="4267" y="3034"/>
              <a:ext cx="692" cy="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3" name="Line 116"/>
            <p:cNvSpPr>
              <a:spLocks noChangeShapeType="1"/>
            </p:cNvSpPr>
            <p:nvPr/>
          </p:nvSpPr>
          <p:spPr bwMode="auto">
            <a:xfrm>
              <a:off x="4267" y="3034"/>
              <a:ext cx="692" cy="1"/>
            </a:xfrm>
            <a:prstGeom prst="line">
              <a:avLst/>
            </a:prstGeom>
            <a:noFill/>
            <a:ln w="0">
              <a:solidFill>
                <a:srgbClr val="808080"/>
              </a:solidFill>
              <a:round/>
              <a:headEnd/>
              <a:tailEnd/>
            </a:ln>
            <a:extLst>
              <a:ext uri="{909E8E84-426E-40DD-AFC4-6F175D3DCCD1}">
                <a14:hiddenFill xmlns:a14="http://schemas.microsoft.com/office/drawing/2010/main" xmlns="">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4" name="Rectangle 113"/>
            <p:cNvSpPr>
              <a:spLocks noChangeArrowheads="1"/>
            </p:cNvSpPr>
            <p:nvPr/>
          </p:nvSpPr>
          <p:spPr bwMode="auto">
            <a:xfrm>
              <a:off x="539" y="3046"/>
              <a:ext cx="3" cy="1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100">
                  <a:solidFill>
                    <a:srgbClr val="000080"/>
                  </a:solidFill>
                  <a:latin typeface="Tahoma" pitchFamily="34" charset="0"/>
                </a:rPr>
                <a:t> </a:t>
              </a:r>
              <a:endParaRPr lang="fr-FR"/>
            </a:p>
          </p:txBody>
        </p:sp>
        <p:sp>
          <p:nvSpPr>
            <p:cNvPr id="115" name="Rectangle 114"/>
            <p:cNvSpPr>
              <a:spLocks noChangeArrowheads="1"/>
            </p:cNvSpPr>
            <p:nvPr/>
          </p:nvSpPr>
          <p:spPr bwMode="auto">
            <a:xfrm>
              <a:off x="539" y="3056"/>
              <a:ext cx="25" cy="9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1000">
                  <a:solidFill>
                    <a:srgbClr val="000080"/>
                  </a:solidFill>
                  <a:latin typeface="Tahoma" pitchFamily="34" charset="0"/>
                </a:rPr>
                <a:t> </a:t>
              </a:r>
              <a:endParaRPr lang="fr-FR"/>
            </a:p>
          </p:txBody>
        </p:sp>
      </p:grpSp>
    </p:spTree>
    <p:extLst>
      <p:ext uri="{BB962C8B-B14F-4D97-AF65-F5344CB8AC3E}">
        <p14:creationId xmlns:p14="http://schemas.microsoft.com/office/powerpoint/2010/main" xmlns="" val="308361781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281"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Réparation hépatites virales professionnelles (1)‏</a:t>
            </a:r>
          </a:p>
        </p:txBody>
      </p:sp>
      <p:sp>
        <p:nvSpPr>
          <p:cNvPr id="97282" name="Text Box 2"/>
          <p:cNvSpPr txBox="1">
            <a:spLocks noChangeArrowheads="1"/>
          </p:cNvSpPr>
          <p:nvPr/>
        </p:nvSpPr>
        <p:spPr bwMode="auto">
          <a:xfrm>
            <a:off x="381000" y="1700213"/>
            <a:ext cx="8626475" cy="350520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a:solidFill>
                  <a:srgbClr val="FFFFFF"/>
                </a:solidFill>
                <a:latin typeface="Lucida Sans" pitchFamily="32" charset="0"/>
              </a:rPr>
              <a:t>TRG 45: « infections d ’origine professionnelle par les virus des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a:solidFill>
                  <a:srgbClr val="FFFFFF"/>
                </a:solidFill>
                <a:latin typeface="Lucida Sans" pitchFamily="32" charset="0"/>
              </a:rPr>
              <a:t> hépatites</a:t>
            </a:r>
            <a:r>
              <a:rPr lang="en-GB" sz="1800">
                <a:solidFill>
                  <a:srgbClr val="FFFFFF"/>
                </a:solidFill>
                <a:latin typeface="Lucida Sans" pitchFamily="32" charset="0"/>
              </a:rPr>
              <a:t> </a:t>
            </a:r>
            <a:r>
              <a:rPr lang="en-GB" sz="1800" b="1">
                <a:solidFill>
                  <a:srgbClr val="FFFFFF"/>
                </a:solidFill>
                <a:latin typeface="Lucida Sans" pitchFamily="32" charset="0"/>
              </a:rPr>
              <a:t>A, B, C, D et E »</a:t>
            </a:r>
            <a:r>
              <a:rPr lang="en-GB" sz="1800">
                <a:solidFill>
                  <a:srgbClr val="FFFFFF"/>
                </a:solidFill>
                <a:latin typeface="Lucida Sans" pitchFamily="32" charset="0"/>
              </a:rPr>
              <a:t> (décret du 26 juillet 1999).</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a:solidFill>
                  <a:srgbClr val="FFFFFF"/>
                </a:solidFill>
                <a:latin typeface="Lucida Sans" pitchFamily="32" charset="0"/>
              </a:rPr>
              <a:t>Liste des travaux = limitative.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b="1">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b="1">
                <a:solidFill>
                  <a:srgbClr val="FFFFFF"/>
                </a:solidFill>
                <a:latin typeface="Lucida Sans" pitchFamily="32" charset="0"/>
              </a:rPr>
              <a:t>Hépatites virales transmises par voie orale: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b="1">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600">
                <a:solidFill>
                  <a:srgbClr val="FFFFFF"/>
                </a:solidFill>
                <a:latin typeface="Lucida Sans" pitchFamily="32" charset="0"/>
              </a:rPr>
              <a:t>hépatite A: Hépatite fulminante (DPC = 40j), Hépatite aigue ou subaigu</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(60j), formes à rechutes (60j).</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hépatite E: hépatite fulminante (40j), hépatite aigue et subaigu (60j).</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Confirmées par examens biochimiques et sérologiques.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830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Réparation hépatites virales professionnelles (2)‏</a:t>
            </a:r>
          </a:p>
        </p:txBody>
      </p:sp>
      <p:sp>
        <p:nvSpPr>
          <p:cNvPr id="98306" name="Text Box 2"/>
          <p:cNvSpPr txBox="1">
            <a:spLocks noChangeArrowheads="1"/>
          </p:cNvSpPr>
          <p:nvPr/>
        </p:nvSpPr>
        <p:spPr bwMode="auto">
          <a:xfrm>
            <a:off x="933450" y="1700213"/>
            <a:ext cx="6707188" cy="47180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Hépatites virales transmises par le sang, ses dérivés et tout autre liquide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biologique ou tissus humains: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a:t>
            </a:r>
            <a:r>
              <a:rPr lang="en-GB" sz="1600">
                <a:solidFill>
                  <a:srgbClr val="FFFF00"/>
                </a:solidFill>
                <a:latin typeface="Lucida Sans" pitchFamily="32" charset="0"/>
              </a:rPr>
              <a:t>hépatites à virus B</a:t>
            </a:r>
            <a:r>
              <a:rPr lang="en-GB" sz="1600">
                <a:solidFill>
                  <a:srgbClr val="FFFFFF"/>
                </a:solidFill>
                <a:latin typeface="Lucida Sans" pitchFamily="32" charset="0"/>
              </a:rPr>
              <a:t> (sauf AT): hépatite fulminante (40j), hépatite aigue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 manifestations  ictériques (180j), manifestation extra-hépatiques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dues à l ’infection aigue par VHB (180j), hépatite chronique active ou</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non (2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Pathologie et étiologie confirmées par examens biochimiques et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sérologiques.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Manifestations extra hépatiques dues à l ’infection chronique par VHB,</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cirrhose, carcinome HC.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Étiologie confirmée par examen sérologiques ou examen de tissus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hépatique.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a:t>
            </a:r>
            <a:r>
              <a:rPr lang="en-GB" sz="1600">
                <a:solidFill>
                  <a:srgbClr val="FFFF00"/>
                </a:solidFill>
                <a:latin typeface="Lucida Sans" pitchFamily="32" charset="0"/>
              </a:rPr>
              <a:t>Co-infection de VHB par le virus D</a:t>
            </a:r>
            <a:r>
              <a:rPr lang="en-GB" sz="1600">
                <a:solidFill>
                  <a:srgbClr val="FFFFFF"/>
                </a:solidFill>
                <a:latin typeface="Lucida Sans" pitchFamily="32" charset="0"/>
              </a:rPr>
              <a:t>: hépatite fulminante, hépatite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aigue, HC active.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Étiologie confirmée par examen sérologiques.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329"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TRG 45 (suite)‏</a:t>
            </a:r>
          </a:p>
        </p:txBody>
      </p:sp>
      <p:sp>
        <p:nvSpPr>
          <p:cNvPr id="99330" name="Text Box 2"/>
          <p:cNvSpPr txBox="1">
            <a:spLocks noChangeArrowheads="1"/>
          </p:cNvSpPr>
          <p:nvPr/>
        </p:nvSpPr>
        <p:spPr bwMode="auto">
          <a:xfrm>
            <a:off x="685800" y="1711325"/>
            <a:ext cx="8674100" cy="4056063"/>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Hépatites à virus C</a:t>
            </a:r>
            <a:r>
              <a:rPr lang="en-GB" sz="1800">
                <a:solidFill>
                  <a:srgbClr val="FFFFFF"/>
                </a:solidFill>
                <a:latin typeface="Lucida Sans" pitchFamily="32" charset="0"/>
              </a:rPr>
              <a:t> (sauf AT): hépatite aigue +/- manifestations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cliniques (DPC = 180j), hépatite chronique active ou non (20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Pathologie et étiologie confirmées par examens biochimiques et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sérologiques.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Manifestation extra hépatiques dues à l ’infection chronique par VHC: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Associées à une cryoglobulinémie mixte essentielle</a:t>
            </a:r>
            <a:r>
              <a:rPr lang="en-GB" sz="1800">
                <a:solidFill>
                  <a:srgbClr val="FFFFFF"/>
                </a:solidFill>
                <a:latin typeface="Lucida Sans" pitchFamily="32" charset="0"/>
              </a:rPr>
              <a:t> (20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400">
                <a:solidFill>
                  <a:srgbClr val="FFFFFF"/>
                </a:solidFill>
                <a:latin typeface="Lucida Sans" pitchFamily="32" charset="0"/>
              </a:rPr>
              <a:t>purpura, vascularites, neuropathies périphériques, syndrome sec,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FFFFFF"/>
                </a:solidFill>
                <a:latin typeface="Lucida Sans" pitchFamily="32" charset="0"/>
              </a:rPr>
              <a:t>  polyarthrite, néphropathie membrano-proliférative.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Hors de la présence d ’une cryoglobulinémie (20 ans):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a:t>
            </a:r>
            <a:r>
              <a:rPr lang="en-GB" sz="1400">
                <a:solidFill>
                  <a:srgbClr val="FFFFFF"/>
                </a:solidFill>
                <a:latin typeface="Lucida Sans" pitchFamily="32" charset="0"/>
              </a:rPr>
              <a:t>Porphyrie cutanée tardive, lichen plan, urticaire.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Cirrhose (20 ans), carcinome HC (30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Étiologie confirmée par examen sérologiques ou examen de tissu</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hépatique.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Maladie professionnelle</a:t>
            </a:r>
          </a:p>
        </p:txBody>
      </p:sp>
      <p:sp>
        <p:nvSpPr>
          <p:cNvPr id="100354" name="Text Box 2"/>
          <p:cNvSpPr txBox="1">
            <a:spLocks noChangeArrowheads="1"/>
          </p:cNvSpPr>
          <p:nvPr/>
        </p:nvSpPr>
        <p:spPr bwMode="auto">
          <a:xfrm>
            <a:off x="720725" y="1687513"/>
            <a:ext cx="7729538" cy="28384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Comité régional de reconnaissance des maladies professionnelles: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Système complémentaire de reconnaissance des MP (27/01/93)</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Maladies à caractère professionnel:</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Art; L 461 – 6 du code de la SS: obligation de déclarer à </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l’inspection du travail, par tout médecin qui en a </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connaissance, les maladies ayant un caractère professionnel</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(liste + /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1377" name="Rectangle 1"/>
          <p:cNvSpPr>
            <a:spLocks noGrp="1" noChangeArrowheads="1"/>
          </p:cNvSpPr>
          <p:nvPr>
            <p:ph type="title"/>
          </p:nvPr>
        </p:nvSpPr>
        <p:spPr>
          <a:xfrm>
            <a:off x="1066800" y="376238"/>
            <a:ext cx="7772400" cy="11938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Prestations en matière de MPI ou d ’Accident du travail</a:t>
            </a:r>
          </a:p>
        </p:txBody>
      </p:sp>
      <p:sp>
        <p:nvSpPr>
          <p:cNvPr id="101378" name="Text Box 2"/>
          <p:cNvSpPr txBox="1">
            <a:spLocks noChangeArrowheads="1"/>
          </p:cNvSpPr>
          <p:nvPr/>
        </p:nvSpPr>
        <p:spPr bwMode="auto">
          <a:xfrm>
            <a:off x="914400" y="1676400"/>
            <a:ext cx="7758113" cy="3660775"/>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Prestations en nature</a:t>
            </a:r>
            <a:r>
              <a:rPr lang="en-GB" sz="1800">
                <a:solidFill>
                  <a:srgbClr val="FFFFFF"/>
                </a:solidFill>
                <a:latin typeface="Lucida Sans" pitchFamily="32" charset="0"/>
              </a:rPr>
              <a:t> (frais médicaux, pharmaceutiques,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hospitaliers…) tiers payant.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Prestations en espèces</a:t>
            </a:r>
            <a:r>
              <a:rPr lang="en-GB" sz="1800">
                <a:solidFill>
                  <a:srgbClr val="FFFFFF"/>
                </a:solidFill>
                <a:latin typeface="Lucida Sans" pitchFamily="32" charset="0"/>
              </a:rPr>
              <a:t> = indemnités journalières (calcul et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montant plus favorables / assurance maladie) - Dès J1.</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 capital ou rente si IPP: destiné à compenser la réduction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de capacité de travail. SI décès: rente de réversion pour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ayants droits.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01"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Professions libérales</a:t>
            </a:r>
            <a:br>
              <a:rPr lang="en-GB" sz="3600">
                <a:solidFill>
                  <a:srgbClr val="FFFF00"/>
                </a:solidFill>
                <a:latin typeface="Lucida Sans" pitchFamily="32" charset="0"/>
              </a:rPr>
            </a:br>
            <a:r>
              <a:rPr lang="en-GB" sz="2000">
                <a:solidFill>
                  <a:srgbClr val="FFFF00"/>
                </a:solidFill>
                <a:latin typeface="Lucida Sans" pitchFamily="32" charset="0"/>
              </a:rPr>
              <a:t>Régime des travailleurs non</a:t>
            </a:r>
            <a:r>
              <a:rPr lang="en-GB" sz="2800">
                <a:solidFill>
                  <a:srgbClr val="FFFF00"/>
                </a:solidFill>
                <a:latin typeface="Lucida Sans" pitchFamily="32" charset="0"/>
              </a:rPr>
              <a:t> </a:t>
            </a:r>
            <a:r>
              <a:rPr lang="en-GB" sz="2000">
                <a:solidFill>
                  <a:srgbClr val="FFFF00"/>
                </a:solidFill>
                <a:latin typeface="Lucida Sans" pitchFamily="32" charset="0"/>
              </a:rPr>
              <a:t>salariés</a:t>
            </a:r>
            <a:r>
              <a:rPr lang="en-GB" sz="2800">
                <a:solidFill>
                  <a:srgbClr val="FFFF00"/>
                </a:solidFill>
                <a:latin typeface="Lucida Sans" pitchFamily="32" charset="0"/>
              </a:rPr>
              <a:t> </a:t>
            </a:r>
            <a:r>
              <a:rPr lang="en-GB" sz="2000">
                <a:solidFill>
                  <a:srgbClr val="FFFF00"/>
                </a:solidFill>
                <a:latin typeface="Lucida Sans" pitchFamily="32" charset="0"/>
              </a:rPr>
              <a:t>non agricoles</a:t>
            </a:r>
          </a:p>
        </p:txBody>
      </p:sp>
      <p:sp>
        <p:nvSpPr>
          <p:cNvPr id="102402" name="Text Box 2"/>
          <p:cNvSpPr txBox="1">
            <a:spLocks noChangeArrowheads="1"/>
          </p:cNvSpPr>
          <p:nvPr/>
        </p:nvSpPr>
        <p:spPr bwMode="auto">
          <a:xfrm>
            <a:off x="685800" y="2362200"/>
            <a:ext cx="7712075" cy="375285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Assurance maladie des professions indépendantes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A la différence du RG de la SS: </a:t>
            </a:r>
            <a:r>
              <a:rPr lang="en-GB" sz="2000">
                <a:solidFill>
                  <a:srgbClr val="FFFF00"/>
                </a:solidFill>
                <a:latin typeface="Lucida Sans" pitchFamily="32" charset="0"/>
              </a:rPr>
              <a:t>pas de notion d ’accident</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de travail / maladie professionnelle</a:t>
            </a:r>
            <a:r>
              <a:rPr lang="en-GB" sz="2000">
                <a:solidFill>
                  <a:srgbClr val="FFFFFF"/>
                </a:solidFill>
                <a:latin typeface="Lucida Sans" pitchFamily="32" charset="0"/>
              </a:rPr>
              <a:t> car pas de subordination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à un employeur.</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&gt; prise en charge au titre de la </a:t>
            </a:r>
            <a:r>
              <a:rPr lang="en-GB" sz="2000">
                <a:solidFill>
                  <a:srgbClr val="FFFF00"/>
                </a:solidFill>
                <a:latin typeface="Lucida Sans" pitchFamily="32" charset="0"/>
              </a:rPr>
              <a:t>maladie ordinaire.</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00"/>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Pas d ’indemnités journalières sauf si assurances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complémentaires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Pas de cotisation AT / MP.</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342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Infections professionnelles par le VIH</a:t>
            </a:r>
          </a:p>
        </p:txBody>
      </p:sp>
      <p:sp>
        <p:nvSpPr>
          <p:cNvPr id="103426" name="Text Box 2"/>
          <p:cNvSpPr txBox="1">
            <a:spLocks noChangeArrowheads="1"/>
          </p:cNvSpPr>
          <p:nvPr/>
        </p:nvSpPr>
        <p:spPr bwMode="auto">
          <a:xfrm>
            <a:off x="609600" y="1600200"/>
            <a:ext cx="7974013" cy="4208463"/>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En France: </a:t>
            </a:r>
            <a:r>
              <a:rPr lang="en-GB" sz="1800">
                <a:solidFill>
                  <a:srgbClr val="FFFF00"/>
                </a:solidFill>
                <a:latin typeface="Lucida Sans" pitchFamily="32" charset="0"/>
              </a:rPr>
              <a:t>42 cas d ’infection VIH professionnelle</a:t>
            </a:r>
            <a:r>
              <a:rPr lang="en-GB" sz="1800">
                <a:solidFill>
                  <a:srgbClr val="FFFFFF"/>
                </a:solidFill>
                <a:latin typeface="Lucida Sans" pitchFamily="32" charset="0"/>
              </a:rPr>
              <a:t> chez 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personnel de santé ont été recensés depuis le début de l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épidémie: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13 séroconversions documentées</a:t>
            </a:r>
          </a:p>
          <a:p>
            <a:pPr>
              <a:lnSpc>
                <a:spcPct val="100000"/>
              </a:lnSpc>
              <a:buClr>
                <a:srgbClr val="FFFF00"/>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00"/>
                </a:solidFill>
                <a:latin typeface="Lucida Sans" pitchFamily="32" charset="0"/>
              </a:rPr>
              <a:t> 29 infections présumées</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00"/>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Répartition géographique: Ile de France 25 cas / 42 - autres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répartis sur l ’ensemble du territoire.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Fonction: IDE dans 12 cas des 13 cas documentés et 38%</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des infections présumées (11/29).</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Service: maladies infectieuses (7), réa (6), urgences (5), bloc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opératoire (5).</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449"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Infections professionnelles par le VIH: cas documentés</a:t>
            </a:r>
          </a:p>
        </p:txBody>
      </p:sp>
      <p:sp>
        <p:nvSpPr>
          <p:cNvPr id="104450" name="Text Box 2"/>
          <p:cNvSpPr txBox="1">
            <a:spLocks noChangeArrowheads="1"/>
          </p:cNvSpPr>
          <p:nvPr/>
        </p:nvSpPr>
        <p:spPr bwMode="auto">
          <a:xfrm>
            <a:off x="609600" y="1828800"/>
            <a:ext cx="8156575" cy="466725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Fonction: </a:t>
            </a:r>
            <a:r>
              <a:rPr lang="en-GB" sz="2000">
                <a:solidFill>
                  <a:srgbClr val="FFFF00"/>
                </a:solidFill>
                <a:latin typeface="Lucida Sans" pitchFamily="32" charset="0"/>
              </a:rPr>
              <a:t>12 IDE</a:t>
            </a:r>
            <a:r>
              <a:rPr lang="en-GB" sz="2000">
                <a:solidFill>
                  <a:srgbClr val="FFFFFF"/>
                </a:solidFill>
                <a:latin typeface="Lucida Sans" pitchFamily="32" charset="0"/>
              </a:rPr>
              <a:t> / 1 interne en médecine</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Matériel: </a:t>
            </a:r>
            <a:r>
              <a:rPr lang="en-GB" sz="2000">
                <a:solidFill>
                  <a:srgbClr val="FFFF00"/>
                </a:solidFill>
                <a:latin typeface="Lucida Sans" pitchFamily="32" charset="0"/>
              </a:rPr>
              <a:t>piqûre, profonde</a:t>
            </a:r>
            <a:r>
              <a:rPr lang="en-GB" sz="2000">
                <a:solidFill>
                  <a:srgbClr val="FFFFFF"/>
                </a:solidFill>
                <a:latin typeface="Lucida Sans" pitchFamily="32" charset="0"/>
              </a:rPr>
              <a:t> dans 4 cas / 5</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Tâche en cours: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prélèvements IV</a:t>
            </a:r>
            <a:r>
              <a:rPr lang="en-GB" sz="2000">
                <a:solidFill>
                  <a:srgbClr val="FFFFFF"/>
                </a:solidFill>
                <a:latin typeface="Lucida Sans" pitchFamily="32" charset="0"/>
              </a:rPr>
              <a:t>: 7</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recapuchonnage aiguille (ponction pleurale, GDS): 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hémocultures: 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prélèvements sur chambre implantable: 1</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élimination d ’un sac de déchets septiques: 1</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Patients-sources: 13 VIH+ dont 9 au stade SIDA</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(3 en phase terminale), 1 en phase de séroconversion après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contamination transfusionnelle.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Pour le dernier cas (1997): charge virale basse (820copies/ml)</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47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Infections professionnelles par le VIH: cas documentés (2)‏</a:t>
            </a:r>
          </a:p>
        </p:txBody>
      </p:sp>
      <p:sp>
        <p:nvSpPr>
          <p:cNvPr id="105474" name="Text Box 2"/>
          <p:cNvSpPr txBox="1">
            <a:spLocks noChangeArrowheads="1"/>
          </p:cNvSpPr>
          <p:nvPr/>
        </p:nvSpPr>
        <p:spPr bwMode="auto">
          <a:xfrm>
            <a:off x="1090613" y="1981200"/>
            <a:ext cx="7321550" cy="37528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Clinique: symptômes de primo-infection dans 10 cas / 12,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survenus entre S2 et S8.</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Prophylaxie anti -VIH: </a:t>
            </a:r>
            <a:r>
              <a:rPr lang="en-GB" sz="2000">
                <a:solidFill>
                  <a:srgbClr val="FFFF00"/>
                </a:solidFill>
                <a:latin typeface="Lucida Sans" pitchFamily="32" charset="0"/>
              </a:rPr>
              <a:t>6 cas</a:t>
            </a:r>
            <a:r>
              <a:rPr lang="en-GB" sz="2000">
                <a:solidFill>
                  <a:srgbClr val="FFFFFF"/>
                </a:solidFill>
                <a:latin typeface="Lucida Sans" pitchFamily="32" charset="0"/>
              </a:rPr>
              <a:t>. </a:t>
            </a:r>
            <a:r>
              <a:rPr lang="en-GB" sz="2000">
                <a:solidFill>
                  <a:srgbClr val="FFFF00"/>
                </a:solidFill>
                <a:latin typeface="Lucida Sans" pitchFamily="32" charset="0"/>
              </a:rPr>
              <a:t>Échec dans 4 cas</a:t>
            </a:r>
            <a:r>
              <a:rPr lang="en-GB" sz="2000">
                <a:solidFill>
                  <a:srgbClr val="FFFFFF"/>
                </a:solidFill>
                <a:latin typeface="Lucida Sans" pitchFamily="32" charset="0"/>
              </a:rPr>
              <a:t> ou traitement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bien conduit (début dans les 2H après l ’AES. Traitement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&gt; 15 jours. Bonne observance.: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2 cas AZT seul</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1 cas bithérapie pendant 48H puis AZT seul (durée totale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du traitement = 1 mois).</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1 cas trithérapie identique à celle du patient, sans résistance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de la souche virale.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Accidents d ’exposition au sang</a:t>
            </a:r>
          </a:p>
        </p:txBody>
      </p:sp>
      <p:sp>
        <p:nvSpPr>
          <p:cNvPr id="106498" name="Text Box 2"/>
          <p:cNvSpPr txBox="1">
            <a:spLocks noChangeArrowheads="1"/>
          </p:cNvSpPr>
          <p:nvPr/>
        </p:nvSpPr>
        <p:spPr bwMode="auto">
          <a:xfrm>
            <a:off x="1546225" y="1524000"/>
            <a:ext cx="6908800" cy="2533650"/>
          </a:xfrm>
          <a:prstGeom prst="rect">
            <a:avLst/>
          </a:prstGeom>
          <a:noFill/>
          <a:ln w="9525">
            <a:noFill/>
            <a:round/>
            <a:headEnd/>
            <a:tailEnd/>
          </a:ln>
          <a:effectLst/>
        </p:spPr>
        <p:txBody>
          <a:bodyPr wrap="none" lIns="90000" tIns="46800" rIns="90000" bIns="46800">
            <a:spAutoFit/>
          </a:bodyPr>
          <a:lstStyle/>
          <a:p>
            <a:pPr marL="457200" indent="-457200">
              <a:lnSpc>
                <a:spcPct val="100000"/>
              </a:lnSpc>
              <a:buFont typeface="Wingdings" charset="2"/>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en-GB" sz="2000">
              <a:solidFill>
                <a:srgbClr val="FFFFFF"/>
              </a:solidFill>
              <a:latin typeface="Lucida Sans" pitchFamily="32" charset="0"/>
            </a:endParaRP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en-GB" sz="2000">
              <a:solidFill>
                <a:srgbClr val="FFFFFF"/>
              </a:solidFill>
              <a:latin typeface="Lucida Sans" pitchFamily="32" charset="0"/>
            </a:endParaRPr>
          </a:p>
          <a:p>
            <a:pPr marL="457200" indent="-457200">
              <a:lnSpc>
                <a:spcPct val="100000"/>
              </a:lnSpc>
              <a:buClr>
                <a:srgbClr val="FFFFFF"/>
              </a:buClr>
              <a:buFont typeface="Wingdings" charset="2"/>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 </a:t>
            </a:r>
            <a:r>
              <a:rPr lang="en-GB" sz="2000" b="1">
                <a:solidFill>
                  <a:srgbClr val="FFFFFF"/>
                </a:solidFill>
                <a:latin typeface="Lucida Sans" pitchFamily="32" charset="0"/>
              </a:rPr>
              <a:t>Risque de transmission après AES:</a:t>
            </a: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1.    VHB: 30</a:t>
            </a: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2.    VHC: 3% à 10% (jusqu ’à 10% quand le patient source </a:t>
            </a: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       virémique (Mitsui &amp; col. 1992)</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3.    VIH: 0,3% (0,04% lors d ’un contact cutanéo-muqueux)</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en-GB" sz="20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sldNum" sz="quarter" idx="4294967295"/>
          </p:nvPr>
        </p:nvSpPr>
        <p:spPr>
          <a:xfrm>
            <a:off x="3656013" y="6526213"/>
            <a:ext cx="1905000" cy="28733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A96D7A38-6C94-44F5-9708-BC261055E1E2}" type="slidenum">
              <a:rPr lang="fr-FR" sz="1200" smtClean="0"/>
              <a:pPr/>
              <a:t>13</a:t>
            </a:fld>
            <a:endParaRPr lang="fr-FR" sz="1200" smtClean="0"/>
          </a:p>
        </p:txBody>
      </p:sp>
      <p:sp>
        <p:nvSpPr>
          <p:cNvPr id="22531" name="Rectangle 2"/>
          <p:cNvSpPr>
            <a:spLocks noGrp="1" noChangeArrowheads="1"/>
          </p:cNvSpPr>
          <p:nvPr>
            <p:ph type="title"/>
          </p:nvPr>
        </p:nvSpPr>
        <p:spPr>
          <a:xfrm>
            <a:off x="381000" y="215900"/>
            <a:ext cx="8534400" cy="620713"/>
          </a:xfrm>
          <a:noFill/>
        </p:spPr>
        <p:txBody>
          <a:bodyPr lIns="74612" tIns="38100" rIns="74612" bIns="38100"/>
          <a:lstStyle/>
          <a:p>
            <a:pPr>
              <a:lnSpc>
                <a:spcPct val="70000"/>
              </a:lnSpc>
            </a:pPr>
            <a:r>
              <a:rPr lang="fr-FR" sz="3200" b="1" dirty="0" smtClean="0">
                <a:ea typeface="ＭＳ Ｐゴシック" pitchFamily="34" charset="-128"/>
              </a:rPr>
              <a:t>Quel risque après un AEV ?</a:t>
            </a:r>
          </a:p>
        </p:txBody>
      </p:sp>
      <p:sp>
        <p:nvSpPr>
          <p:cNvPr id="22532" name="Text Box 4"/>
          <p:cNvSpPr txBox="1">
            <a:spLocks noChangeArrowheads="1"/>
          </p:cNvSpPr>
          <p:nvPr/>
        </p:nvSpPr>
        <p:spPr bwMode="auto">
          <a:xfrm>
            <a:off x="365125" y="836613"/>
            <a:ext cx="5935663" cy="380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buClr>
                <a:srgbClr val="FF0000"/>
              </a:buClr>
              <a:buFont typeface="Arial" charset="0"/>
              <a:buChar char="•"/>
            </a:pPr>
            <a:r>
              <a:rPr lang="fr-FR" dirty="0">
                <a:latin typeface="Arial" charset="0"/>
              </a:rPr>
              <a:t> </a:t>
            </a:r>
            <a:r>
              <a:rPr lang="fr-FR" dirty="0">
                <a:solidFill>
                  <a:schemeClr val="bg1"/>
                </a:solidFill>
              </a:rPr>
              <a:t>3 virus constituent l’essentiel du risque</a:t>
            </a:r>
          </a:p>
        </p:txBody>
      </p:sp>
      <p:sp>
        <p:nvSpPr>
          <p:cNvPr id="22533" name="Text Box 5"/>
          <p:cNvSpPr txBox="1">
            <a:spLocks noChangeArrowheads="1"/>
          </p:cNvSpPr>
          <p:nvPr/>
        </p:nvSpPr>
        <p:spPr bwMode="auto">
          <a:xfrm>
            <a:off x="366713" y="5373688"/>
            <a:ext cx="7367587" cy="620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spcBef>
                <a:spcPct val="50000"/>
              </a:spcBef>
              <a:buClr>
                <a:srgbClr val="FF0000"/>
              </a:buClr>
              <a:buFont typeface="Arial" charset="0"/>
              <a:buChar char="•"/>
            </a:pPr>
            <a:r>
              <a:rPr lang="fr-FR" dirty="0">
                <a:latin typeface="Arial" charset="0"/>
              </a:rPr>
              <a:t> </a:t>
            </a:r>
            <a:r>
              <a:rPr lang="fr-FR" dirty="0">
                <a:solidFill>
                  <a:schemeClr val="bg1"/>
                </a:solidFill>
              </a:rPr>
              <a:t>Des cas documentés de transmission d’autres pathogènes </a:t>
            </a:r>
            <a:r>
              <a:rPr lang="fr-FR" sz="2000" dirty="0">
                <a:solidFill>
                  <a:schemeClr val="bg1"/>
                </a:solidFill>
              </a:rPr>
              <a:t>(Paludisme, syphilis, fièvres hémorragiques…)</a:t>
            </a:r>
          </a:p>
        </p:txBody>
      </p:sp>
      <p:graphicFrame>
        <p:nvGraphicFramePr>
          <p:cNvPr id="24721" name="Group 145"/>
          <p:cNvGraphicFramePr>
            <a:graphicFrameLocks noGrp="1"/>
          </p:cNvGraphicFramePr>
          <p:nvPr>
            <p:extLst>
              <p:ext uri="{D42A27DB-BD31-4B8C-83A1-F6EECF244321}">
                <p14:modId xmlns:p14="http://schemas.microsoft.com/office/powerpoint/2010/main" xmlns="" val="3101203380"/>
              </p:ext>
            </p:extLst>
          </p:nvPr>
        </p:nvGraphicFramePr>
        <p:xfrm>
          <a:off x="1042988" y="1341438"/>
          <a:ext cx="7416800" cy="3600451"/>
        </p:xfrm>
        <a:graphic>
          <a:graphicData uri="http://schemas.openxmlformats.org/drawingml/2006/table">
            <a:tbl>
              <a:tblPr/>
              <a:tblGrid>
                <a:gridCol w="803946"/>
                <a:gridCol w="1251635"/>
                <a:gridCol w="1609469"/>
                <a:gridCol w="1697746"/>
                <a:gridCol w="901780"/>
                <a:gridCol w="1152224"/>
              </a:tblGrid>
              <a:tr h="135901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Times New Roman" charset="0"/>
                          <a:ea typeface="ＭＳ Ｐゴシック" charset="-128"/>
                          <a:cs typeface="Times New Roman" charset="0"/>
                        </a:rPr>
                        <a:t>Virus</a:t>
                      </a:r>
                      <a:endParaRPr kumimoji="0" lang="en-US" sz="2200" b="1" i="0" u="none" strike="noStrike" cap="none" normalizeH="0" baseline="0" dirty="0" smtClean="0">
                        <a:ln>
                          <a:noFill/>
                        </a:ln>
                        <a:solidFill>
                          <a:srgbClr val="000000"/>
                        </a:solidFill>
                        <a:effectLst/>
                        <a:latin typeface="Book Antiqua" charset="0"/>
                        <a:ea typeface="ＭＳ Ｐゴシック" charset="-128"/>
                        <a:cs typeface="Times New Roman" charset="0"/>
                      </a:endParaRPr>
                    </a:p>
                  </a:txBody>
                  <a:tcPr marL="91448" marR="91448" marT="45729" marB="45729" horzOverflow="overflow">
                    <a:lnL>
                      <a:noFill/>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Nb</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de </a:t>
                      </a: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personnes</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a:t>
                      </a: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infectées</a:t>
                      </a: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Taux</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de transmission</a:t>
                      </a:r>
                      <a:b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b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après APC**</a:t>
                      </a: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Taux</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de transmission</a:t>
                      </a:r>
                      <a:b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b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après ECM**</a:t>
                      </a: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Vaccin</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a:r>
                      <a:b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b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a:r>
                      <a:b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b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Prophy-laxie</a:t>
                      </a: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a:noFill/>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r>
              <a:tr h="74714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VIH</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a:noFill/>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Times New Roman" charset="0"/>
                          <a:ea typeface="ＭＳ Ｐゴシック" charset="-128"/>
                          <a:cs typeface="Times New Roman" charset="0"/>
                        </a:rPr>
                        <a:t>150 000</a:t>
                      </a:r>
                      <a:endParaRPr kumimoji="0" lang="en-US" sz="24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0,3 %</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0,03%</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Non</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Oui</a:t>
                      </a:r>
                      <a:endParaRPr kumimoji="0" lang="en-US" sz="24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a:noFill/>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r>
              <a:tr h="74714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VHC</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a:noFill/>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550 000</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0,5-3 %</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Non</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Times New Roman" charset="0"/>
                          <a:ea typeface="ＭＳ Ｐゴシック" charset="-128"/>
                          <a:cs typeface="Times New Roman" charset="0"/>
                        </a:rPr>
                        <a:t>Non</a:t>
                      </a:r>
                      <a:endParaRPr kumimoji="0" lang="en-US" sz="24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a:noFill/>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r>
              <a:tr h="74714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VHB</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a:noFill/>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 300 000</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30 %</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Oui</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Oui</a:t>
                      </a:r>
                      <a:endParaRPr kumimoji="0" lang="en-US" sz="24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a:noFill/>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r>
            </a:tbl>
          </a:graphicData>
        </a:graphic>
      </p:graphicFrame>
      <p:sp>
        <p:nvSpPr>
          <p:cNvPr id="22567" name="Text Box 146"/>
          <p:cNvSpPr txBox="1">
            <a:spLocks noChangeArrowheads="1"/>
          </p:cNvSpPr>
          <p:nvPr/>
        </p:nvSpPr>
        <p:spPr bwMode="auto">
          <a:xfrm>
            <a:off x="611188" y="4941888"/>
            <a:ext cx="6192837" cy="380425"/>
          </a:xfrm>
          <a:prstGeom prst="rect">
            <a:avLst/>
          </a:prstGeom>
          <a:noFill/>
          <a:ln>
            <a:noFill/>
          </a:ln>
          <a:effectLst>
            <a:prstShdw prst="shdw13" dist="53882" dir="13500000">
              <a:schemeClr val="bg2">
                <a:alpha val="74997"/>
              </a:schemeClr>
            </a:prst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spcBef>
                <a:spcPct val="50000"/>
              </a:spcBef>
            </a:pPr>
            <a:r>
              <a:rPr lang="fr-FR" sz="1200" b="1" i="1" dirty="0">
                <a:solidFill>
                  <a:schemeClr val="bg1"/>
                </a:solidFill>
              </a:rPr>
              <a:t>Estimation du nombre de personnes infectées en France</a:t>
            </a:r>
          </a:p>
          <a:p>
            <a:r>
              <a:rPr lang="fr-FR" sz="1200" b="1" i="1" dirty="0">
                <a:solidFill>
                  <a:schemeClr val="bg1"/>
                </a:solidFill>
              </a:rPr>
              <a:t>** APC = accident percutané, ECM = exposition </a:t>
            </a:r>
            <a:r>
              <a:rPr lang="fr-FR" sz="1200" b="1" i="1" dirty="0" err="1">
                <a:solidFill>
                  <a:schemeClr val="bg1"/>
                </a:solidFill>
              </a:rPr>
              <a:t>cutanéo-muqueuses</a:t>
            </a:r>
            <a:endParaRPr lang="fr-FR" sz="1200" b="1" i="1" dirty="0">
              <a:solidFill>
                <a:schemeClr val="bg1"/>
              </a:solidFill>
            </a:endParaRPr>
          </a:p>
        </p:txBody>
      </p:sp>
    </p:spTree>
    <p:extLst>
      <p:ext uri="{BB962C8B-B14F-4D97-AF65-F5344CB8AC3E}">
        <p14:creationId xmlns:p14="http://schemas.microsoft.com/office/powerpoint/2010/main" xmlns="" val="406606898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521" name="Rectangle 1"/>
          <p:cNvSpPr>
            <a:spLocks noGrp="1" noChangeArrowheads="1"/>
          </p:cNvSpPr>
          <p:nvPr>
            <p:ph type="title"/>
          </p:nvPr>
        </p:nvSpPr>
        <p:spPr>
          <a:xfrm>
            <a:off x="1066800" y="284163"/>
            <a:ext cx="7772400" cy="1374775"/>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00"/>
                </a:solidFill>
                <a:latin typeface="Lucida Sans" pitchFamily="32" charset="0"/>
              </a:rPr>
              <a:t>AES et risques d ’hépatite C professionnelle: suivi sérologique en médecine du travail (CHR Marseille)‏</a:t>
            </a:r>
          </a:p>
        </p:txBody>
      </p:sp>
      <p:sp>
        <p:nvSpPr>
          <p:cNvPr id="107522" name="Text Box 2"/>
          <p:cNvSpPr txBox="1">
            <a:spLocks noChangeArrowheads="1"/>
          </p:cNvSpPr>
          <p:nvPr/>
        </p:nvSpPr>
        <p:spPr bwMode="auto">
          <a:xfrm>
            <a:off x="685800" y="1752600"/>
            <a:ext cx="8097838" cy="3933825"/>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00"/>
                </a:solidFill>
                <a:latin typeface="Lucida Sans" pitchFamily="32" charset="0"/>
              </a:rPr>
              <a:t>Objectifs de l ’enquête</a:t>
            </a:r>
            <a:r>
              <a:rPr lang="en-GB" sz="1800">
                <a:solidFill>
                  <a:srgbClr val="FFFFFF"/>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incidence des contaminations professionnelles</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faisabilité du suivi préconisé par la conférence de consensus des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16 et 17 janvier 1997 + circulaires ministérielles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00"/>
                </a:solidFill>
                <a:latin typeface="Lucida Sans" pitchFamily="32" charset="0"/>
              </a:rPr>
              <a:t>Matériels et méthodes:</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enquête prospective descriptive / AES survenus entre 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01/11/97 et le 01/11/98.</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population: ensemble du personnel, médecins compris.</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questionnaire de 22 items: données socio-administratives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de la victime, circonstances de l ’AES, statut sérologique du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patient-source et de la victime à J0,  Suivi sérologique jusqu ’à M6</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8545" name="Rectangle 1"/>
          <p:cNvSpPr>
            <a:spLocks noGrp="1" noChangeArrowheads="1"/>
          </p:cNvSpPr>
          <p:nvPr>
            <p:ph type="title"/>
          </p:nvPr>
        </p:nvSpPr>
        <p:spPr>
          <a:xfrm>
            <a:off x="1066800" y="284163"/>
            <a:ext cx="7772400" cy="1374775"/>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00"/>
                </a:solidFill>
                <a:latin typeface="Lucida Sans" pitchFamily="32" charset="0"/>
              </a:rPr>
              <a:t>Accidents d ’exposant au sang et risque d ’hépatite C professionnelle: suivi sérologique en médecine du travail</a:t>
            </a:r>
          </a:p>
        </p:txBody>
      </p:sp>
      <p:sp>
        <p:nvSpPr>
          <p:cNvPr id="108546" name="Text Box 2"/>
          <p:cNvSpPr txBox="1">
            <a:spLocks noChangeArrowheads="1"/>
          </p:cNvSpPr>
          <p:nvPr/>
        </p:nvSpPr>
        <p:spPr bwMode="auto">
          <a:xfrm>
            <a:off x="1471613" y="1992313"/>
            <a:ext cx="6808787" cy="37528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Au 30 avril 1999: 467 AES portés à la connaissance des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médecins du travail.</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rgbClr val="FFFFFF"/>
                </a:solidFill>
                <a:latin typeface="Lucida Sans" pitchFamily="32" charset="0"/>
              </a:rPr>
              <a:t> Sexe: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384 femmes soit 82,2%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âge moyen: 36,6 ans (ET = 9,2)</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ancienneté moyenne dans la fonction: 12,2 ans (ET = 8,7)</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83 hommes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âge moyen: 33,2 ans (ET = 9,8)</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ancienneté moyenne: 8,8 ans (ET = 7,9)</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9569" name="Rectangle 1"/>
          <p:cNvSpPr>
            <a:spLocks noGrp="1" noChangeArrowheads="1"/>
          </p:cNvSpPr>
          <p:nvPr>
            <p:ph type="title"/>
          </p:nvPr>
        </p:nvSpPr>
        <p:spPr>
          <a:xfrm>
            <a:off x="838200" y="193675"/>
            <a:ext cx="8001000" cy="1557338"/>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Accidents exposant au sang et risque d ’hépatite C professionnelle: suivi sérologique en médecine du travail.</a:t>
            </a:r>
          </a:p>
        </p:txBody>
      </p:sp>
      <p:sp>
        <p:nvSpPr>
          <p:cNvPr id="109570" name="Text Box 2"/>
          <p:cNvSpPr txBox="1">
            <a:spLocks noChangeArrowheads="1"/>
          </p:cNvSpPr>
          <p:nvPr/>
        </p:nvSpPr>
        <p:spPr bwMode="auto">
          <a:xfrm>
            <a:off x="1050925" y="1687513"/>
            <a:ext cx="5807075" cy="405765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Répartition par établissement:</a:t>
            </a:r>
          </a:p>
          <a:p>
            <a:pPr>
              <a:lnSpc>
                <a:spcPct val="100000"/>
              </a:lnSpc>
              <a:buClr>
                <a:srgbClr val="FFFF00"/>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  </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Timone:                                            159</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Nord / Houphouët Boigny:                  95</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Sainte Marguerite / Salvator:             94</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Conception:                                       92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Hôtel Dieu / Écoles:                           27</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0593" name="Object 1"/>
          <p:cNvGraphicFramePr>
            <a:graphicFrameLocks noChangeAspect="1"/>
          </p:cNvGraphicFramePr>
          <p:nvPr/>
        </p:nvGraphicFramePr>
        <p:xfrm>
          <a:off x="0" y="0"/>
          <a:ext cx="9144000" cy="6858000"/>
        </p:xfrm>
        <a:graphic>
          <a:graphicData uri="http://schemas.openxmlformats.org/presentationml/2006/ole">
            <p:oleObj spid="_x0000_s110610" r:id="rId4" imgW="3598560" imgH="2133000" progId="Excel.Sheet.8">
              <p:embed/>
            </p:oleObj>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1617" name="Object 1"/>
          <p:cNvGraphicFramePr>
            <a:graphicFrameLocks noChangeAspect="1"/>
          </p:cNvGraphicFramePr>
          <p:nvPr/>
        </p:nvGraphicFramePr>
        <p:xfrm>
          <a:off x="0" y="0"/>
          <a:ext cx="9144000" cy="6858000"/>
        </p:xfrm>
        <a:graphic>
          <a:graphicData uri="http://schemas.openxmlformats.org/presentationml/2006/ole">
            <p:oleObj spid="_x0000_s111634" r:id="rId4" imgW="3598560" imgH="2133000" progId="Excel.Sheet.8">
              <p:embed/>
            </p:oleObj>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0"/>
            <a:ext cx="6500842" cy="6142259"/>
          </a:xfrm>
          <a:prstGeom prst="rect">
            <a:avLst/>
          </a:prstGeom>
        </p:spPr>
        <p:txBody>
          <a:bodyPr wrap="square">
            <a:spAutoFit/>
          </a:bodyPr>
          <a:lstStyle/>
          <a:p>
            <a:r>
              <a:rPr lang="fr-FR" dirty="0"/>
              <a:t>Tableau 7 : Mécanisme à l’origine d’APC lors d’injection </a:t>
            </a:r>
            <a:r>
              <a:rPr lang="fr-FR" dirty="0" smtClean="0"/>
              <a:t>sous-cutanée 2010</a:t>
            </a:r>
            <a:endParaRPr lang="fr-FR" dirty="0"/>
          </a:p>
          <a:p>
            <a:r>
              <a:rPr lang="fr-FR" b="1" dirty="0"/>
              <a:t>N=613 %</a:t>
            </a:r>
          </a:p>
          <a:p>
            <a:r>
              <a:rPr lang="fr-FR" dirty="0"/>
              <a:t>En manipulant une aiguille</a:t>
            </a:r>
          </a:p>
          <a:p>
            <a:r>
              <a:rPr lang="fr-FR" b="1" dirty="0"/>
              <a:t>En </a:t>
            </a:r>
            <a:r>
              <a:rPr lang="fr-FR" b="1" dirty="0" err="1">
                <a:solidFill>
                  <a:schemeClr val="accent1">
                    <a:lumMod val="60000"/>
                    <a:lumOff val="40000"/>
                  </a:schemeClr>
                </a:solidFill>
              </a:rPr>
              <a:t>recapuchonnant</a:t>
            </a:r>
            <a:r>
              <a:rPr lang="fr-FR" b="1" dirty="0"/>
              <a:t> 148 </a:t>
            </a:r>
            <a:r>
              <a:rPr lang="fr-FR" b="1" dirty="0" smtClean="0"/>
              <a:t>     </a:t>
            </a:r>
            <a:r>
              <a:rPr lang="fr-FR" b="1" dirty="0" smtClean="0">
                <a:solidFill>
                  <a:schemeClr val="accent1">
                    <a:lumMod val="60000"/>
                    <a:lumOff val="40000"/>
                  </a:schemeClr>
                </a:solidFill>
              </a:rPr>
              <a:t>24,1</a:t>
            </a:r>
            <a:endParaRPr lang="fr-FR" b="1" dirty="0">
              <a:solidFill>
                <a:schemeClr val="accent1">
                  <a:lumMod val="60000"/>
                  <a:lumOff val="40000"/>
                </a:schemeClr>
              </a:solidFill>
            </a:endParaRPr>
          </a:p>
          <a:p>
            <a:r>
              <a:rPr lang="fr-FR" dirty="0"/>
              <a:t>Retrait à travers la peau 143 </a:t>
            </a:r>
            <a:r>
              <a:rPr lang="fr-FR" dirty="0" smtClean="0"/>
              <a:t>  </a:t>
            </a:r>
            <a:r>
              <a:rPr lang="fr-FR" dirty="0" smtClean="0">
                <a:solidFill>
                  <a:schemeClr val="accent1">
                    <a:lumMod val="60000"/>
                    <a:lumOff val="40000"/>
                  </a:schemeClr>
                </a:solidFill>
              </a:rPr>
              <a:t>23,3</a:t>
            </a:r>
            <a:endParaRPr lang="fr-FR" dirty="0">
              <a:solidFill>
                <a:schemeClr val="accent1">
                  <a:lumMod val="60000"/>
                  <a:lumOff val="40000"/>
                </a:schemeClr>
              </a:solidFill>
            </a:endParaRPr>
          </a:p>
          <a:p>
            <a:r>
              <a:rPr lang="fr-FR" b="1" dirty="0"/>
              <a:t>En </a:t>
            </a:r>
            <a:r>
              <a:rPr lang="fr-FR" b="1" dirty="0">
                <a:solidFill>
                  <a:schemeClr val="accent1">
                    <a:lumMod val="60000"/>
                    <a:lumOff val="40000"/>
                  </a:schemeClr>
                </a:solidFill>
              </a:rPr>
              <a:t>désadaptant</a:t>
            </a:r>
            <a:r>
              <a:rPr lang="fr-FR" b="1" dirty="0"/>
              <a:t> 97 </a:t>
            </a:r>
            <a:r>
              <a:rPr lang="fr-FR" b="1" dirty="0" smtClean="0"/>
              <a:t>  </a:t>
            </a:r>
            <a:r>
              <a:rPr lang="fr-FR" b="1" dirty="0" smtClean="0">
                <a:solidFill>
                  <a:schemeClr val="accent1">
                    <a:lumMod val="60000"/>
                    <a:lumOff val="40000"/>
                  </a:schemeClr>
                </a:solidFill>
              </a:rPr>
              <a:t>15,8</a:t>
            </a:r>
            <a:endParaRPr lang="fr-FR" b="1" dirty="0">
              <a:solidFill>
                <a:schemeClr val="accent1">
                  <a:lumMod val="60000"/>
                  <a:lumOff val="40000"/>
                </a:schemeClr>
              </a:solidFill>
            </a:endParaRPr>
          </a:p>
          <a:p>
            <a:r>
              <a:rPr lang="fr-FR" dirty="0"/>
              <a:t>Introduction de l'aiguille à travers la peau </a:t>
            </a:r>
            <a:r>
              <a:rPr lang="fr-FR" dirty="0" smtClean="0"/>
              <a:t>58  </a:t>
            </a:r>
            <a:r>
              <a:rPr lang="fr-FR" dirty="0"/>
              <a:t>9,5</a:t>
            </a:r>
          </a:p>
          <a:p>
            <a:r>
              <a:rPr lang="fr-FR" dirty="0"/>
              <a:t>Manipulation d’instruments posés sur un plateau ou </a:t>
            </a:r>
            <a:r>
              <a:rPr lang="fr-FR" dirty="0" smtClean="0"/>
              <a:t>une paillasse</a:t>
            </a:r>
            <a:endParaRPr lang="fr-FR" dirty="0"/>
          </a:p>
          <a:p>
            <a:r>
              <a:rPr lang="fr-FR" b="1" dirty="0"/>
              <a:t>En </a:t>
            </a:r>
            <a:r>
              <a:rPr lang="fr-FR" b="1" dirty="0">
                <a:solidFill>
                  <a:schemeClr val="accent1">
                    <a:lumMod val="60000"/>
                    <a:lumOff val="40000"/>
                  </a:schemeClr>
                </a:solidFill>
              </a:rPr>
              <a:t>ramassant les objets pour les éliminer </a:t>
            </a:r>
            <a:r>
              <a:rPr lang="fr-FR" b="1" dirty="0" smtClean="0"/>
              <a:t>22  </a:t>
            </a:r>
            <a:r>
              <a:rPr lang="fr-FR" b="1" dirty="0"/>
              <a:t>3,6</a:t>
            </a:r>
          </a:p>
          <a:p>
            <a:r>
              <a:rPr lang="fr-FR" b="1" dirty="0"/>
              <a:t>En prenant ou posant cet objet 13 </a:t>
            </a:r>
            <a:r>
              <a:rPr lang="fr-FR" b="1" dirty="0" smtClean="0"/>
              <a:t>      2,1</a:t>
            </a:r>
            <a:endParaRPr lang="fr-FR" b="1" dirty="0"/>
          </a:p>
          <a:p>
            <a:r>
              <a:rPr lang="fr-FR" dirty="0"/>
              <a:t>En manipulant un collecteur d’objets piquants</a:t>
            </a:r>
          </a:p>
          <a:p>
            <a:r>
              <a:rPr lang="fr-FR" dirty="0"/>
              <a:t>En introduisant le matériel dans un collecteur 27 </a:t>
            </a:r>
            <a:r>
              <a:rPr lang="fr-FR" dirty="0">
                <a:solidFill>
                  <a:schemeClr val="accent1">
                    <a:lumMod val="60000"/>
                    <a:lumOff val="40000"/>
                  </a:schemeClr>
                </a:solidFill>
              </a:rPr>
              <a:t>4,4</a:t>
            </a:r>
          </a:p>
          <a:p>
            <a:r>
              <a:rPr lang="fr-FR" dirty="0"/>
              <a:t>Collecteur perforé 0 0,0</a:t>
            </a:r>
          </a:p>
          <a:p>
            <a:r>
              <a:rPr lang="fr-FR" dirty="0"/>
              <a:t>Lors de l'activation d'un matériel de sécurité 8 1,3</a:t>
            </a:r>
          </a:p>
          <a:p>
            <a:r>
              <a:rPr lang="fr-FR" dirty="0"/>
              <a:t>Autres</a:t>
            </a:r>
          </a:p>
          <a:p>
            <a:r>
              <a:rPr lang="fr-FR" dirty="0"/>
              <a:t>Autres manipulations d'aiguilles 42 6,9</a:t>
            </a:r>
          </a:p>
          <a:p>
            <a:r>
              <a:rPr lang="fr-FR" dirty="0"/>
              <a:t>Autres </a:t>
            </a:r>
            <a:r>
              <a:rPr lang="fr-FR" dirty="0" smtClean="0"/>
              <a:t>41              </a:t>
            </a:r>
            <a:r>
              <a:rPr lang="fr-FR" dirty="0"/>
              <a:t>6,7</a:t>
            </a:r>
          </a:p>
          <a:p>
            <a:r>
              <a:rPr lang="fr-FR" dirty="0"/>
              <a:t>Inconnu </a:t>
            </a:r>
            <a:r>
              <a:rPr lang="fr-FR" dirty="0" smtClean="0"/>
              <a:t>14              </a:t>
            </a:r>
            <a:r>
              <a:rPr lang="fr-FR" dirty="0"/>
              <a:t>2,3</a:t>
            </a:r>
          </a:p>
        </p:txBody>
      </p:sp>
      <p:sp>
        <p:nvSpPr>
          <p:cNvPr id="3" name="Rectangle 2"/>
          <p:cNvSpPr/>
          <p:nvPr/>
        </p:nvSpPr>
        <p:spPr>
          <a:xfrm flipH="1">
            <a:off x="7429520" y="3094742"/>
            <a:ext cx="1714480" cy="1244700"/>
          </a:xfrm>
          <a:prstGeom prst="rect">
            <a:avLst/>
          </a:prstGeom>
        </p:spPr>
        <p:txBody>
          <a:bodyPr wrap="square">
            <a:spAutoFit/>
          </a:bodyPr>
          <a:lstStyle/>
          <a:p>
            <a:r>
              <a:rPr lang="fr-FR" dirty="0"/>
              <a:t>Rapport AES 2010 CCLIN Paris Nord</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2641" name="Object 1"/>
          <p:cNvGraphicFramePr>
            <a:graphicFrameLocks noChangeAspect="1"/>
          </p:cNvGraphicFramePr>
          <p:nvPr/>
        </p:nvGraphicFramePr>
        <p:xfrm>
          <a:off x="0" y="0"/>
          <a:ext cx="9144000" cy="6858000"/>
        </p:xfrm>
        <a:graphic>
          <a:graphicData uri="http://schemas.openxmlformats.org/presentationml/2006/ole">
            <p:oleObj spid="_x0000_s112658" r:id="rId4" imgW="3598560" imgH="2133000" progId="Excel.Sheet.8">
              <p:embed/>
            </p:oleObj>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3665" name="Object 1"/>
          <p:cNvGraphicFramePr>
            <a:graphicFrameLocks noChangeAspect="1"/>
          </p:cNvGraphicFramePr>
          <p:nvPr/>
        </p:nvGraphicFramePr>
        <p:xfrm>
          <a:off x="0" y="0"/>
          <a:ext cx="9144000" cy="6858000"/>
        </p:xfrm>
        <a:graphic>
          <a:graphicData uri="http://schemas.openxmlformats.org/presentationml/2006/ole">
            <p:oleObj spid="_x0000_s113682" r:id="rId4" imgW="3608280" imgH="2142360" progId="Excel.Sheet.8">
              <p:embed/>
            </p:oleObj>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4689" name="Object 1"/>
          <p:cNvGraphicFramePr>
            <a:graphicFrameLocks noChangeAspect="1"/>
          </p:cNvGraphicFramePr>
          <p:nvPr/>
        </p:nvGraphicFramePr>
        <p:xfrm>
          <a:off x="0" y="0"/>
          <a:ext cx="9144000" cy="6858000"/>
        </p:xfrm>
        <a:graphic>
          <a:graphicData uri="http://schemas.openxmlformats.org/presentationml/2006/ole">
            <p:oleObj spid="_x0000_s114706" r:id="rId4" imgW="3598560" imgH="2133000" progId="Excel.Sheet.8">
              <p:embed/>
            </p:oleObj>
          </a:graphicData>
        </a:graphic>
      </p:graphicFrame>
      <p:sp>
        <p:nvSpPr>
          <p:cNvPr id="114690" name="Text Box 2"/>
          <p:cNvSpPr txBox="1">
            <a:spLocks noChangeArrowheads="1"/>
          </p:cNvSpPr>
          <p:nvPr/>
        </p:nvSpPr>
        <p:spPr bwMode="auto">
          <a:xfrm>
            <a:off x="1662113" y="20224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87%</a:t>
            </a:r>
          </a:p>
        </p:txBody>
      </p:sp>
      <p:sp>
        <p:nvSpPr>
          <p:cNvPr id="114691" name="Text Box 3"/>
          <p:cNvSpPr txBox="1">
            <a:spLocks noChangeArrowheads="1"/>
          </p:cNvSpPr>
          <p:nvPr/>
        </p:nvSpPr>
        <p:spPr bwMode="auto">
          <a:xfrm>
            <a:off x="2424113" y="26320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67%</a:t>
            </a:r>
          </a:p>
        </p:txBody>
      </p:sp>
      <p:sp>
        <p:nvSpPr>
          <p:cNvPr id="114692" name="Text Box 4"/>
          <p:cNvSpPr txBox="1">
            <a:spLocks noChangeArrowheads="1"/>
          </p:cNvSpPr>
          <p:nvPr/>
        </p:nvSpPr>
        <p:spPr bwMode="auto">
          <a:xfrm>
            <a:off x="3262313" y="28606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60%</a:t>
            </a:r>
          </a:p>
        </p:txBody>
      </p:sp>
      <p:sp>
        <p:nvSpPr>
          <p:cNvPr id="114693" name="Text Box 5"/>
          <p:cNvSpPr txBox="1">
            <a:spLocks noChangeArrowheads="1"/>
          </p:cNvSpPr>
          <p:nvPr/>
        </p:nvSpPr>
        <p:spPr bwMode="auto">
          <a:xfrm>
            <a:off x="5014913" y="20224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87%</a:t>
            </a:r>
          </a:p>
        </p:txBody>
      </p:sp>
      <p:sp>
        <p:nvSpPr>
          <p:cNvPr id="114694" name="Text Box 6"/>
          <p:cNvSpPr txBox="1">
            <a:spLocks noChangeArrowheads="1"/>
          </p:cNvSpPr>
          <p:nvPr/>
        </p:nvSpPr>
        <p:spPr bwMode="auto">
          <a:xfrm>
            <a:off x="5792788" y="2590800"/>
            <a:ext cx="9683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68,5%</a:t>
            </a:r>
          </a:p>
        </p:txBody>
      </p:sp>
      <p:sp>
        <p:nvSpPr>
          <p:cNvPr id="114695" name="Text Box 7"/>
          <p:cNvSpPr txBox="1">
            <a:spLocks noChangeArrowheads="1"/>
          </p:cNvSpPr>
          <p:nvPr/>
        </p:nvSpPr>
        <p:spPr bwMode="auto">
          <a:xfrm>
            <a:off x="6615113" y="29368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61%</a:t>
            </a:r>
          </a:p>
        </p:txBody>
      </p:sp>
      <p:sp>
        <p:nvSpPr>
          <p:cNvPr id="114696" name="Text Box 8"/>
          <p:cNvSpPr txBox="1">
            <a:spLocks noChangeArrowheads="1"/>
          </p:cNvSpPr>
          <p:nvPr/>
        </p:nvSpPr>
        <p:spPr bwMode="auto">
          <a:xfrm>
            <a:off x="1738313" y="4613275"/>
            <a:ext cx="55149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405    313   280                   407    320    285</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1"/>
          <p:cNvSpPr>
            <a:spLocks noGrp="1" noChangeArrowheads="1"/>
          </p:cNvSpPr>
          <p:nvPr>
            <p:ph type="title"/>
          </p:nvPr>
        </p:nvSpPr>
        <p:spPr>
          <a:xfrm>
            <a:off x="1066800" y="11113"/>
            <a:ext cx="7772400" cy="1922462"/>
          </a:xfrm>
          <a:ln/>
        </p:spPr>
        <p:txBody>
          <a:bodyPr lIns="90000" tIns="46800" rIns="90000" bIns="46800"/>
          <a:lstStyle/>
          <a:p>
            <a:pPr>
              <a:lnSpc>
                <a:spcPct val="100000"/>
              </a:lnSpc>
              <a:buClr>
                <a:srgbClr val="FFFFFF"/>
              </a:buClr>
              <a:buSzPct val="100000"/>
              <a:buFont typeface="Times New Roman" pitchFamily="1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rPr>
              <a:t>Conclusion :</a:t>
            </a:r>
            <a:br>
              <a:rPr lang="en-GB">
                <a:solidFill>
                  <a:srgbClr val="FFFFFF"/>
                </a:solidFill>
              </a:rPr>
            </a:br>
            <a:r>
              <a:rPr lang="en-GB">
                <a:solidFill>
                  <a:srgbClr val="FFFFFF"/>
                </a:solidFill>
              </a:rPr>
              <a:t>Recommandations aux libéraux</a:t>
            </a:r>
          </a:p>
        </p:txBody>
      </p:sp>
      <p:sp>
        <p:nvSpPr>
          <p:cNvPr id="115714" name="Rectangle 2"/>
          <p:cNvSpPr>
            <a:spLocks noGrp="1" noChangeArrowheads="1"/>
          </p:cNvSpPr>
          <p:nvPr>
            <p:ph type="body" idx="1"/>
          </p:nvPr>
        </p:nvSpPr>
        <p:spPr>
          <a:xfrm>
            <a:off x="0" y="1771650"/>
            <a:ext cx="8839200" cy="4827588"/>
          </a:xfrm>
          <a:ln/>
        </p:spPr>
        <p:txBody>
          <a:bodyPr lIns="90000" tIns="46800" rIns="90000" bIns="46800"/>
          <a:lstStyle/>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a:solidFill>
                  <a:srgbClr val="FFFFFF"/>
                </a:solidFill>
              </a:rPr>
              <a:t>Assurance </a:t>
            </a:r>
            <a:r>
              <a:rPr lang="en-GB" dirty="0" err="1">
                <a:solidFill>
                  <a:srgbClr val="FFFFFF"/>
                </a:solidFill>
              </a:rPr>
              <a:t>spécifique</a:t>
            </a:r>
            <a:r>
              <a:rPr lang="en-GB" dirty="0">
                <a:solidFill>
                  <a:srgbClr val="FFFFFF"/>
                </a:solidFill>
              </a:rPr>
              <a:t> ?</a:t>
            </a: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a:solidFill>
                  <a:srgbClr val="FFFFFF"/>
                </a:solidFill>
              </a:rPr>
              <a:t>Gants, lunettes</a:t>
            </a: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a:solidFill>
                  <a:srgbClr val="FFFFFF"/>
                </a:solidFill>
              </a:rPr>
              <a:t>Dakin pour immersion de la </a:t>
            </a:r>
            <a:r>
              <a:rPr lang="en-GB" dirty="0" err="1">
                <a:solidFill>
                  <a:srgbClr val="FFFFFF"/>
                </a:solidFill>
              </a:rPr>
              <a:t>piqûre</a:t>
            </a:r>
            <a:r>
              <a:rPr lang="en-GB" dirty="0">
                <a:solidFill>
                  <a:srgbClr val="FFFFFF"/>
                </a:solidFill>
              </a:rPr>
              <a:t> 5mn</a:t>
            </a: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err="1">
                <a:solidFill>
                  <a:srgbClr val="FFFFFF"/>
                </a:solidFill>
              </a:rPr>
              <a:t>N°de</a:t>
            </a:r>
            <a:r>
              <a:rPr lang="en-GB" dirty="0">
                <a:solidFill>
                  <a:srgbClr val="FFFFFF"/>
                </a:solidFill>
              </a:rPr>
              <a:t> </a:t>
            </a:r>
            <a:r>
              <a:rPr lang="en-GB" dirty="0" err="1">
                <a:solidFill>
                  <a:srgbClr val="FFFFFF"/>
                </a:solidFill>
              </a:rPr>
              <a:t>tel</a:t>
            </a:r>
            <a:r>
              <a:rPr lang="en-GB" dirty="0">
                <a:solidFill>
                  <a:srgbClr val="FFFFFF"/>
                </a:solidFill>
              </a:rPr>
              <a:t> de la source</a:t>
            </a: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err="1">
                <a:solidFill>
                  <a:srgbClr val="FFFFFF"/>
                </a:solidFill>
              </a:rPr>
              <a:t>Dépistage</a:t>
            </a:r>
            <a:r>
              <a:rPr lang="en-GB" dirty="0">
                <a:solidFill>
                  <a:srgbClr val="FFFFFF"/>
                </a:solidFill>
              </a:rPr>
              <a:t> VIH.VHC VHB  de la source et informer </a:t>
            </a:r>
            <a:r>
              <a:rPr lang="en-GB" dirty="0" smtClean="0">
                <a:solidFill>
                  <a:srgbClr val="FFFFFF"/>
                </a:solidFill>
              </a:rPr>
              <a:t>les </a:t>
            </a:r>
            <a:r>
              <a:rPr lang="en-GB" dirty="0">
                <a:solidFill>
                  <a:srgbClr val="FFFFFF"/>
                </a:solidFill>
              </a:rPr>
              <a:t>patients des </a:t>
            </a:r>
            <a:r>
              <a:rPr lang="en-GB" dirty="0" err="1">
                <a:solidFill>
                  <a:srgbClr val="FFFFFF"/>
                </a:solidFill>
              </a:rPr>
              <a:t>délais</a:t>
            </a:r>
            <a:r>
              <a:rPr lang="en-GB" dirty="0">
                <a:solidFill>
                  <a:srgbClr val="FFFFFF"/>
                </a:solidFill>
              </a:rPr>
              <a:t> de </a:t>
            </a:r>
            <a:r>
              <a:rPr lang="en-GB" dirty="0" err="1">
                <a:solidFill>
                  <a:srgbClr val="FFFFFF"/>
                </a:solidFill>
              </a:rPr>
              <a:t>réponse</a:t>
            </a:r>
            <a:r>
              <a:rPr lang="en-GB" dirty="0">
                <a:solidFill>
                  <a:srgbClr val="FFFFFF"/>
                </a:solidFill>
              </a:rPr>
              <a:t> du </a:t>
            </a:r>
            <a:r>
              <a:rPr lang="en-GB" dirty="0" err="1">
                <a:solidFill>
                  <a:srgbClr val="FFFFFF"/>
                </a:solidFill>
              </a:rPr>
              <a:t>laboratoire</a:t>
            </a:r>
            <a:endParaRPr lang="en-GB" dirty="0">
              <a:solidFill>
                <a:srgbClr val="FFFFFF"/>
              </a:solidFill>
            </a:endParaRP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err="1">
                <a:solidFill>
                  <a:srgbClr val="FFFFFF"/>
                </a:solidFill>
              </a:rPr>
              <a:t>Lieux</a:t>
            </a:r>
            <a:r>
              <a:rPr lang="en-GB" dirty="0">
                <a:solidFill>
                  <a:srgbClr val="FFFFFF"/>
                </a:solidFill>
              </a:rPr>
              <a:t> </a:t>
            </a:r>
            <a:r>
              <a:rPr lang="en-GB" dirty="0" err="1">
                <a:solidFill>
                  <a:srgbClr val="FFFFFF"/>
                </a:solidFill>
              </a:rPr>
              <a:t>d’urgences</a:t>
            </a:r>
            <a:r>
              <a:rPr lang="en-GB" dirty="0">
                <a:solidFill>
                  <a:srgbClr val="FFFFFF"/>
                </a:solidFill>
              </a:rPr>
              <a:t> </a:t>
            </a:r>
            <a:r>
              <a:rPr lang="en-GB" dirty="0" err="1" smtClean="0">
                <a:solidFill>
                  <a:srgbClr val="FFFFFF"/>
                </a:solidFill>
              </a:rPr>
              <a:t>équipé</a:t>
            </a:r>
            <a:r>
              <a:rPr lang="en-GB" dirty="0" smtClean="0">
                <a:solidFill>
                  <a:srgbClr val="FFFFFF"/>
                </a:solidFill>
              </a:rPr>
              <a:t> </a:t>
            </a:r>
            <a:r>
              <a:rPr lang="en-GB" dirty="0">
                <a:solidFill>
                  <a:srgbClr val="FFFFFF"/>
                </a:solidFill>
              </a:rPr>
              <a:t>de </a:t>
            </a:r>
            <a:r>
              <a:rPr lang="en-GB" dirty="0" err="1">
                <a:solidFill>
                  <a:srgbClr val="FFFFFF"/>
                </a:solidFill>
              </a:rPr>
              <a:t>trousse</a:t>
            </a:r>
            <a:r>
              <a:rPr lang="en-GB" dirty="0">
                <a:solidFill>
                  <a:srgbClr val="FFFFFF"/>
                </a:solidFill>
              </a:rPr>
              <a:t> </a:t>
            </a:r>
            <a:r>
              <a:rPr lang="en-GB" dirty="0" err="1">
                <a:solidFill>
                  <a:srgbClr val="FFFFFF"/>
                </a:solidFill>
              </a:rPr>
              <a:t>d’ARV</a:t>
            </a:r>
            <a:endParaRPr lang="en-GB" dirty="0">
              <a:solidFill>
                <a:srgbClr val="FFFFFF"/>
              </a:solidFill>
            </a:endParaRP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a:solidFill>
                  <a:srgbClr val="FFFFFF"/>
                </a:solidFill>
              </a:rPr>
              <a:t>Y </a:t>
            </a:r>
            <a:r>
              <a:rPr lang="en-GB" dirty="0" err="1">
                <a:solidFill>
                  <a:srgbClr val="FFFFFF"/>
                </a:solidFill>
              </a:rPr>
              <a:t>aller</a:t>
            </a:r>
            <a:r>
              <a:rPr lang="en-GB" dirty="0">
                <a:solidFill>
                  <a:srgbClr val="FFFFFF"/>
                </a:solidFill>
              </a:rPr>
              <a:t> sans </a:t>
            </a:r>
            <a:r>
              <a:rPr lang="en-GB" dirty="0" err="1">
                <a:solidFill>
                  <a:srgbClr val="FFFFFF"/>
                </a:solidFill>
              </a:rPr>
              <a:t>tarder</a:t>
            </a:r>
            <a:r>
              <a:rPr lang="en-GB" dirty="0">
                <a:solidFill>
                  <a:srgbClr val="FFFFFF"/>
                </a:solidFill>
              </a:rPr>
              <a:t> </a:t>
            </a:r>
            <a:r>
              <a:rPr lang="en-GB" u="sng" dirty="0">
                <a:solidFill>
                  <a:srgbClr val="FFFFFF"/>
                </a:solidFill>
              </a:rPr>
              <a:t>ne pas </a:t>
            </a:r>
            <a:r>
              <a:rPr lang="en-GB" u="sng" dirty="0" err="1">
                <a:solidFill>
                  <a:srgbClr val="FFFFFF"/>
                </a:solidFill>
              </a:rPr>
              <a:t>perdre</a:t>
            </a:r>
            <a:r>
              <a:rPr lang="en-GB" u="sng" dirty="0">
                <a:solidFill>
                  <a:srgbClr val="FFFFFF"/>
                </a:solidFill>
              </a:rPr>
              <a:t> de temps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NewLogoGeres Quadri "/>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43800" y="114300"/>
            <a:ext cx="1219200" cy="57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3" name="Picture 3" descr="eaide3b"/>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8600" y="76200"/>
            <a:ext cx="628650" cy="62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4" name="Text Box 4"/>
          <p:cNvSpPr txBox="1">
            <a:spLocks noChangeArrowheads="1"/>
          </p:cNvSpPr>
          <p:nvPr/>
        </p:nvSpPr>
        <p:spPr bwMode="auto">
          <a:xfrm>
            <a:off x="898525" y="342900"/>
            <a:ext cx="6794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r>
              <a:rPr lang="fr-FR" sz="1800" dirty="0"/>
              <a:t>ES92</a:t>
            </a:r>
          </a:p>
        </p:txBody>
      </p:sp>
      <p:sp>
        <p:nvSpPr>
          <p:cNvPr id="25605" name="Rectangle 5"/>
          <p:cNvSpPr>
            <a:spLocks noChangeArrowheads="1"/>
          </p:cNvSpPr>
          <p:nvPr/>
        </p:nvSpPr>
        <p:spPr bwMode="auto">
          <a:xfrm>
            <a:off x="142875" y="685800"/>
            <a:ext cx="8893175" cy="11588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just"/>
            <a:r>
              <a:rPr lang="fr-FR" altLang="fr-FR" dirty="0">
                <a:solidFill>
                  <a:schemeClr val="tx2"/>
                </a:solidFill>
                <a:latin typeface="Arial Black" pitchFamily="34" charset="0"/>
              </a:rPr>
              <a:t>Estimation OMS mondiale des contaminations professionnelles par AES</a:t>
            </a:r>
          </a:p>
        </p:txBody>
      </p:sp>
      <p:sp>
        <p:nvSpPr>
          <p:cNvPr id="25606" name="Rectangle 6"/>
          <p:cNvSpPr>
            <a:spLocks noChangeArrowheads="1"/>
          </p:cNvSpPr>
          <p:nvPr/>
        </p:nvSpPr>
        <p:spPr bwMode="auto">
          <a:xfrm>
            <a:off x="277813" y="1917700"/>
            <a:ext cx="8686800" cy="494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2550" tIns="41275" rIns="82550" bIns="41275"/>
          <a:lstStyle/>
          <a:p>
            <a:pPr marL="342900" indent="-342900" defTabSz="762000">
              <a:lnSpc>
                <a:spcPct val="120000"/>
              </a:lnSpc>
              <a:spcBef>
                <a:spcPct val="20000"/>
              </a:spcBef>
              <a:buFontTx/>
              <a:buChar char="•"/>
              <a:tabLst>
                <a:tab pos="1047750" algn="l"/>
                <a:tab pos="2381250" algn="l"/>
                <a:tab pos="3143250" algn="l"/>
              </a:tabLst>
            </a:pPr>
            <a:r>
              <a:rPr lang="fr-FR" altLang="fr-FR" sz="3200" dirty="0"/>
              <a:t>40% de toutes les hépatites virales et 4,4 % des infections VIH chez les professionnels de santé</a:t>
            </a:r>
          </a:p>
          <a:p>
            <a:pPr marL="742950" lvl="1" indent="-285750" defTabSz="762000">
              <a:lnSpc>
                <a:spcPct val="90000"/>
              </a:lnSpc>
              <a:spcBef>
                <a:spcPct val="20000"/>
              </a:spcBef>
              <a:tabLst>
                <a:tab pos="1047750" algn="l"/>
                <a:tab pos="2381250" algn="l"/>
                <a:tab pos="3143250" algn="l"/>
              </a:tabLst>
            </a:pPr>
            <a:endParaRPr lang="fr-FR" altLang="fr-FR" sz="900" dirty="0"/>
          </a:p>
          <a:p>
            <a:pPr marL="342900" indent="-342900" algn="l" defTabSz="762000">
              <a:lnSpc>
                <a:spcPct val="120000"/>
              </a:lnSpc>
              <a:spcBef>
                <a:spcPct val="20000"/>
              </a:spcBef>
              <a:buFontTx/>
              <a:buChar char="•"/>
              <a:tabLst>
                <a:tab pos="1047750" algn="l"/>
                <a:tab pos="2381250" algn="l"/>
                <a:tab pos="3143250" algn="l"/>
              </a:tabLst>
            </a:pPr>
            <a:r>
              <a:rPr lang="fr-FR" altLang="fr-FR" sz="3200" dirty="0"/>
              <a:t>3 millions de professionnels exposés à une piqûre par an :</a:t>
            </a:r>
          </a:p>
          <a:p>
            <a:pPr marL="342900" indent="-342900" algn="l" defTabSz="762000">
              <a:lnSpc>
                <a:spcPct val="120000"/>
              </a:lnSpc>
              <a:spcBef>
                <a:spcPct val="20000"/>
              </a:spcBef>
              <a:tabLst>
                <a:tab pos="1047750" algn="l"/>
                <a:tab pos="2381250" algn="l"/>
                <a:tab pos="3143250" algn="l"/>
              </a:tabLst>
            </a:pPr>
            <a:r>
              <a:rPr lang="fr-FR" altLang="fr-FR" sz="2800" dirty="0"/>
              <a:t>	- 16 000 Hépatite C</a:t>
            </a:r>
          </a:p>
          <a:p>
            <a:pPr marL="342900" indent="-342900" algn="l" defTabSz="762000">
              <a:lnSpc>
                <a:spcPct val="120000"/>
              </a:lnSpc>
              <a:spcBef>
                <a:spcPct val="20000"/>
              </a:spcBef>
              <a:tabLst>
                <a:tab pos="1047750" algn="l"/>
                <a:tab pos="2381250" algn="l"/>
                <a:tab pos="3143250" algn="l"/>
              </a:tabLst>
            </a:pPr>
            <a:r>
              <a:rPr lang="fr-FR" altLang="fr-FR" sz="2800" dirty="0"/>
              <a:t>	- 66 000 hépatite B</a:t>
            </a:r>
          </a:p>
          <a:p>
            <a:pPr marL="342900" indent="-342900" algn="l" defTabSz="762000">
              <a:lnSpc>
                <a:spcPct val="120000"/>
              </a:lnSpc>
              <a:spcBef>
                <a:spcPct val="20000"/>
              </a:spcBef>
              <a:tabLst>
                <a:tab pos="1047750" algn="l"/>
                <a:tab pos="2381250" algn="l"/>
                <a:tab pos="3143250" algn="l"/>
              </a:tabLst>
            </a:pPr>
            <a:r>
              <a:rPr lang="fr-FR" altLang="fr-FR" sz="2800" dirty="0"/>
              <a:t>	- 200 à 5000 infections VIH</a:t>
            </a:r>
          </a:p>
        </p:txBody>
      </p:sp>
      <p:sp>
        <p:nvSpPr>
          <p:cNvPr id="25607" name="Text Box 7"/>
          <p:cNvSpPr txBox="1">
            <a:spLocks noChangeArrowheads="1"/>
          </p:cNvSpPr>
          <p:nvPr/>
        </p:nvSpPr>
        <p:spPr bwMode="auto">
          <a:xfrm>
            <a:off x="5025674" y="5033963"/>
            <a:ext cx="4012316" cy="380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r>
              <a:rPr lang="fr-FR" dirty="0">
                <a:solidFill>
                  <a:schemeClr val="bg1"/>
                </a:solidFill>
              </a:rPr>
              <a:t>90% des cas en Afrique et Asie</a:t>
            </a:r>
          </a:p>
        </p:txBody>
      </p:sp>
      <p:sp>
        <p:nvSpPr>
          <p:cNvPr id="25608" name="AutoShape 8"/>
          <p:cNvSpPr>
            <a:spLocks/>
          </p:cNvSpPr>
          <p:nvPr/>
        </p:nvSpPr>
        <p:spPr bwMode="auto">
          <a:xfrm>
            <a:off x="4716463" y="4221163"/>
            <a:ext cx="215900" cy="2232025"/>
          </a:xfrm>
          <a:prstGeom prst="rightBrace">
            <a:avLst>
              <a:gd name="adj1" fmla="val 86152"/>
              <a:gd name="adj2" fmla="val 50000"/>
            </a:avLst>
          </a:prstGeom>
          <a:noFill/>
          <a:ln w="12700">
            <a:solidFill>
              <a:srgbClr val="FF0000"/>
            </a:solidFill>
            <a:round/>
            <a:headEnd type="none" w="sm" len="sm"/>
            <a:tailEnd type="none" w="sm" len="sm"/>
          </a:ln>
          <a:extLst>
            <a:ext uri="{909E8E84-426E-40DD-AFC4-6F175D3DCCD1}">
              <a14:hiddenFill xmlns:a14="http://schemas.microsoft.com/office/drawing/2010/main" xmlns="">
                <a:solidFill>
                  <a:srgbClr val="FFFFFF"/>
                </a:solidFill>
              </a14:hiddenFill>
            </a:ext>
          </a:extLst>
        </p:spPr>
        <p:txBody>
          <a:bodyPr wrap="none" anchor="ctr"/>
          <a:lstStyle/>
          <a:p>
            <a:endParaRPr lang="fr-FR"/>
          </a:p>
        </p:txBody>
      </p:sp>
    </p:spTree>
    <p:extLst>
      <p:ext uri="{BB962C8B-B14F-4D97-AF65-F5344CB8AC3E}">
        <p14:creationId xmlns:p14="http://schemas.microsoft.com/office/powerpoint/2010/main" xmlns="" val="330113010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
          <p:cNvSpPr>
            <a:spLocks noGrp="1" noChangeArrowheads="1"/>
          </p:cNvSpPr>
          <p:nvPr>
            <p:ph type="title"/>
          </p:nvPr>
        </p:nvSpPr>
        <p:spPr>
          <a:xfrm>
            <a:off x="671513" y="479425"/>
            <a:ext cx="7808912" cy="1060450"/>
          </a:xfrm>
          <a:ln/>
        </p:spPr>
        <p:txBody>
          <a:bodyPr/>
          <a:lstStyle/>
          <a:p>
            <a:r>
              <a:rPr lang="fr-FR" dirty="0" smtClean="0"/>
              <a:t>Utilisation des TROD</a:t>
            </a:r>
            <a:br>
              <a:rPr lang="fr-FR" dirty="0" smtClean="0"/>
            </a:br>
            <a:r>
              <a:rPr lang="fr-FR" dirty="0" smtClean="0"/>
              <a:t> </a:t>
            </a:r>
            <a:r>
              <a:rPr lang="fr-FR" sz="1800" dirty="0" smtClean="0"/>
              <a:t>test rapide d’orientation diagnostique</a:t>
            </a:r>
            <a:endParaRPr lang="fr-FR" dirty="0"/>
          </a:p>
        </p:txBody>
      </p:sp>
      <p:sp>
        <p:nvSpPr>
          <p:cNvPr id="116738" name="Rectangle 2"/>
          <p:cNvSpPr>
            <a:spLocks noGrp="1" noChangeArrowheads="1"/>
          </p:cNvSpPr>
          <p:nvPr>
            <p:ph type="body" idx="1"/>
          </p:nvPr>
        </p:nvSpPr>
        <p:spPr>
          <a:xfrm>
            <a:off x="671513" y="1781175"/>
            <a:ext cx="7958137" cy="4392613"/>
          </a:xfrm>
          <a:ln/>
        </p:spPr>
        <p:txBody>
          <a:bodyPr/>
          <a:lstStyle/>
          <a:p>
            <a:r>
              <a:rPr lang="fr-FR" sz="1800" dirty="0" smtClean="0"/>
              <a:t>DÉPISTAGE DES VIH : Ces tests rapides appelés « </a:t>
            </a:r>
            <a:r>
              <a:rPr lang="fr-FR" sz="1800" dirty="0" err="1" smtClean="0"/>
              <a:t>Trod</a:t>
            </a:r>
            <a:r>
              <a:rPr lang="fr-FR" sz="1800" dirty="0" smtClean="0"/>
              <a:t> »</a:t>
            </a:r>
          </a:p>
          <a:p>
            <a:r>
              <a:rPr lang="fr-FR" sz="1800" dirty="0" smtClean="0"/>
              <a:t/>
            </a:r>
            <a:br>
              <a:rPr lang="fr-FR" sz="1800" dirty="0" smtClean="0"/>
            </a:br>
            <a:r>
              <a:rPr lang="fr-FR" sz="1800" dirty="0" smtClean="0"/>
              <a:t>Actualité publiée le 23-11-2010 J.O.</a:t>
            </a:r>
          </a:p>
          <a:p>
            <a:r>
              <a:rPr lang="fr-FR" sz="1800" dirty="0"/>
              <a:t>Désormais, un </a:t>
            </a:r>
            <a:r>
              <a:rPr lang="fr-FR" sz="1800" dirty="0">
                <a:solidFill>
                  <a:srgbClr val="FF0000"/>
                </a:solidFill>
              </a:rPr>
              <a:t>non professionnel </a:t>
            </a:r>
            <a:r>
              <a:rPr lang="fr-FR" sz="1800" dirty="0"/>
              <a:t>de santé, salarié ou bénévole, peut réaliser un test rapide d’orientation diagnostique ou TROD, dans une structure de prévention ou une associative à condition qu’il ait préalablement suivi une formation validée sur leur l’utilisation. C’est l’une des actualités du récent arrêté de novembre, du Ministère de la Santé fixant les conditions de réalisation des TROD, de l’infection à  VIH 1 et VIH 2. Il avait précédemment publié  en mai dernier, un précédent arrêté fixant les conditions de réalisation du diagnostic biologique de l’infection à virus de l’immunodéficience humaine (VIH 1 et 2) et les conditions de réalisation du TROD mais dans les situations d’urgence. </a:t>
            </a:r>
            <a:endParaRPr lang="fr-FR" sz="1800" dirty="0" smtClean="0"/>
          </a:p>
          <a:p>
            <a:r>
              <a:rPr lang="fr-FR" sz="1800" b="1" dirty="0"/>
              <a:t> </a:t>
            </a:r>
            <a:endParaRPr lang="fr-FR" sz="1800" dirty="0" smtClean="0"/>
          </a:p>
          <a:p>
            <a:r>
              <a:rPr lang="fr-FR" sz="1800" i="1" dirty="0"/>
              <a:t>En dehors des situations d’urgence, un  TROD peut être réalisé chez toute personne, « dans son intérêt et pour son seul bénéfice, après l’avoir informée et avoir recueilli son consentement libre et éclairé », par différents professionnels de santé : </a:t>
            </a:r>
            <a:endParaRPr lang="fr-FR" sz="1800" dirty="0" smtClean="0"/>
          </a:p>
          <a:p>
            <a:endParaRPr lang="fr-FR" sz="1800" dirty="0"/>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VISUEL%20TEST(1).jpg"/>
          <p:cNvPicPr>
            <a:picLocks noGrp="1" noChangeAspect="1"/>
          </p:cNvPicPr>
          <p:nvPr>
            <p:ph idx="1"/>
          </p:nvPr>
        </p:nvPicPr>
        <p:blipFill>
          <a:blip r:embed="rId2" cstate="print"/>
          <a:stretch>
            <a:fillRect/>
          </a:stretch>
        </p:blipFill>
        <p:spPr>
          <a:xfrm>
            <a:off x="1479670" y="1928802"/>
            <a:ext cx="4862393" cy="3205173"/>
          </a:xfrm>
        </p:spPr>
      </p:pic>
      <p:sp>
        <p:nvSpPr>
          <p:cNvPr id="5" name="Rectangle 4"/>
          <p:cNvSpPr/>
          <p:nvPr/>
        </p:nvSpPr>
        <p:spPr>
          <a:xfrm>
            <a:off x="5857884" y="5072074"/>
            <a:ext cx="3071834" cy="1244700"/>
          </a:xfrm>
          <a:prstGeom prst="rect">
            <a:avLst/>
          </a:prstGeom>
        </p:spPr>
        <p:txBody>
          <a:bodyPr wrap="square">
            <a:spAutoFit/>
          </a:bodyPr>
          <a:lstStyle/>
          <a:p>
            <a:r>
              <a:rPr lang="fr-FR" dirty="0" smtClean="0"/>
              <a:t>Visuel TROD INTI  (R) du laboratoire </a:t>
            </a:r>
            <a:r>
              <a:rPr lang="fr-FR" dirty="0" err="1" smtClean="0"/>
              <a:t>Nephrotek</a:t>
            </a:r>
            <a:r>
              <a:rPr lang="fr-FR" dirty="0" smtClean="0"/>
              <a:t>- France)</a:t>
            </a:r>
            <a:endParaRPr lang="fr-F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sldNum" sz="quarter" idx="4294967295"/>
          </p:nvPr>
        </p:nvSpPr>
        <p:spPr>
          <a:xfrm>
            <a:off x="3656013" y="6526213"/>
            <a:ext cx="1905000" cy="28733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07CFFABF-88BC-4270-ACF6-91B9600D2052}" type="slidenum">
              <a:rPr lang="fr-FR" sz="1200" smtClean="0"/>
              <a:pPr/>
              <a:t>15</a:t>
            </a:fld>
            <a:endParaRPr lang="fr-FR" sz="1200" smtClean="0"/>
          </a:p>
        </p:txBody>
      </p:sp>
      <p:sp>
        <p:nvSpPr>
          <p:cNvPr id="39939" name="Rectangle 2"/>
          <p:cNvSpPr>
            <a:spLocks noGrp="1" noChangeArrowheads="1"/>
          </p:cNvSpPr>
          <p:nvPr>
            <p:ph type="title"/>
          </p:nvPr>
        </p:nvSpPr>
        <p:spPr>
          <a:xfrm>
            <a:off x="463550" y="476250"/>
            <a:ext cx="8501063" cy="941388"/>
          </a:xfrm>
          <a:solidFill>
            <a:schemeClr val="bg1"/>
          </a:solidFill>
        </p:spPr>
        <p:txBody>
          <a:bodyPr lIns="82550" tIns="41275" rIns="82550" bIns="41275"/>
          <a:lstStyle/>
          <a:p>
            <a:r>
              <a:rPr lang="fr-FR" sz="3200" dirty="0" smtClean="0">
                <a:ea typeface="ＭＳ Ｐゴシック" pitchFamily="34" charset="-128"/>
              </a:rPr>
              <a:t>Séroconversions </a:t>
            </a:r>
            <a:r>
              <a:rPr lang="fr-FR" sz="3200" dirty="0" smtClean="0">
                <a:solidFill>
                  <a:srgbClr val="FF0000"/>
                </a:solidFill>
                <a:ea typeface="ＭＳ Ｐゴシック" pitchFamily="34" charset="-128"/>
              </a:rPr>
              <a:t>VHC </a:t>
            </a:r>
            <a:r>
              <a:rPr lang="fr-FR" sz="3200" dirty="0" smtClean="0">
                <a:ea typeface="ＭＳ Ｐゴシック" pitchFamily="34" charset="-128"/>
              </a:rPr>
              <a:t>documentées</a:t>
            </a:r>
            <a:endParaRPr lang="fr-FR" sz="2800" i="1" dirty="0" smtClean="0">
              <a:ea typeface="ＭＳ Ｐゴシック" pitchFamily="34" charset="-128"/>
            </a:endParaRPr>
          </a:p>
        </p:txBody>
      </p:sp>
      <p:sp>
        <p:nvSpPr>
          <p:cNvPr id="39940" name="Rectangle 3"/>
          <p:cNvSpPr>
            <a:spLocks noGrp="1" noChangeArrowheads="1"/>
          </p:cNvSpPr>
          <p:nvPr>
            <p:ph type="body" idx="1"/>
          </p:nvPr>
        </p:nvSpPr>
        <p:spPr>
          <a:xfrm>
            <a:off x="533400" y="1916113"/>
            <a:ext cx="8431213" cy="3714750"/>
          </a:xfrm>
          <a:noFill/>
        </p:spPr>
        <p:txBody>
          <a:bodyPr lIns="82550" tIns="41275" rIns="82550" bIns="41275"/>
          <a:lstStyle/>
          <a:p>
            <a:pPr marL="23813" indent="-23813" defTabSz="622300">
              <a:lnSpc>
                <a:spcPct val="120000"/>
              </a:lnSpc>
            </a:pPr>
            <a:r>
              <a:rPr lang="fr-FR" dirty="0" smtClean="0">
                <a:ea typeface="ＭＳ Ｐゴシック" pitchFamily="34" charset="-128"/>
              </a:rPr>
              <a:t> 65 séroconversions VHC après AEV</a:t>
            </a:r>
          </a:p>
          <a:p>
            <a:pPr marL="23813" indent="-23813" defTabSz="622300">
              <a:lnSpc>
                <a:spcPct val="120000"/>
              </a:lnSpc>
              <a:buFontTx/>
              <a:buNone/>
            </a:pPr>
            <a:r>
              <a:rPr lang="fr-FR" dirty="0" smtClean="0">
                <a:ea typeface="ＭＳ Ｐゴシック" pitchFamily="34" charset="-128"/>
              </a:rPr>
              <a:t>	   notifiées chez des soignants</a:t>
            </a:r>
            <a:endParaRPr lang="fr-FR" sz="2000" i="1" dirty="0" smtClean="0">
              <a:ea typeface="ＭＳ Ｐゴシック" pitchFamily="34" charset="-128"/>
            </a:endParaRPr>
          </a:p>
          <a:p>
            <a:pPr marL="23813" indent="-23813" defTabSz="622300">
              <a:lnSpc>
                <a:spcPct val="120000"/>
              </a:lnSpc>
            </a:pPr>
            <a:r>
              <a:rPr lang="fr-FR" dirty="0" smtClean="0">
                <a:ea typeface="ＭＳ Ｐゴシック" pitchFamily="34" charset="-128"/>
              </a:rPr>
              <a:t> 60 piqûres </a:t>
            </a:r>
            <a:r>
              <a:rPr lang="fr-FR" sz="2400" dirty="0" smtClean="0">
                <a:ea typeface="ＭＳ Ｐゴシック" pitchFamily="34" charset="-128"/>
              </a:rPr>
              <a:t>(dont 52 avec aiguilles creuses)</a:t>
            </a:r>
          </a:p>
          <a:p>
            <a:pPr marL="23813" indent="-23813" defTabSz="622300">
              <a:lnSpc>
                <a:spcPct val="120000"/>
              </a:lnSpc>
            </a:pPr>
            <a:r>
              <a:rPr lang="fr-FR" dirty="0" smtClean="0">
                <a:ea typeface="ＭＳ Ｐゴシック" pitchFamily="34" charset="-128"/>
              </a:rPr>
              <a:t> 3 coupures, 2 contact sur peau lésée</a:t>
            </a:r>
          </a:p>
          <a:p>
            <a:pPr marL="23813" indent="-23813" defTabSz="622300">
              <a:lnSpc>
                <a:spcPct val="120000"/>
              </a:lnSpc>
            </a:pPr>
            <a:r>
              <a:rPr lang="fr-FR" dirty="0" smtClean="0">
                <a:ea typeface="ＭＳ Ｐゴシック" pitchFamily="34" charset="-128"/>
              </a:rPr>
              <a:t> 45% évitables par P.U</a:t>
            </a:r>
          </a:p>
        </p:txBody>
      </p:sp>
    </p:spTree>
    <p:extLst>
      <p:ext uri="{BB962C8B-B14F-4D97-AF65-F5344CB8AC3E}">
        <p14:creationId xmlns:p14="http://schemas.microsoft.com/office/powerpoint/2010/main" xmlns="" val="37019325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print"/>
          <a:stretch>
            <a:fillRect/>
          </a:stretch>
        </p:blipFill>
        <p:spPr>
          <a:xfrm>
            <a:off x="6804248" y="22110"/>
            <a:ext cx="2288368" cy="1264959"/>
          </a:xfrm>
          <a:prstGeom prst="rect">
            <a:avLst/>
          </a:prstGeom>
        </p:spPr>
      </p:pic>
      <p:sp>
        <p:nvSpPr>
          <p:cNvPr id="2" name="Titre 1"/>
          <p:cNvSpPr>
            <a:spLocks noGrp="1"/>
          </p:cNvSpPr>
          <p:nvPr>
            <p:ph type="title"/>
          </p:nvPr>
        </p:nvSpPr>
        <p:spPr/>
        <p:txBody>
          <a:bodyPr/>
          <a:lstStyle/>
          <a:p>
            <a:endParaRPr lang="fr-FR" dirty="0"/>
          </a:p>
        </p:txBody>
      </p:sp>
      <p:pic>
        <p:nvPicPr>
          <p:cNvPr id="4" name="Espace réservé du contenu 3"/>
          <p:cNvPicPr>
            <a:picLocks noGrp="1" noChangeAspect="1"/>
          </p:cNvPicPr>
          <p:nvPr>
            <p:ph idx="1"/>
          </p:nvPr>
        </p:nvPicPr>
        <p:blipFill>
          <a:blip r:embed="rId3" cstate="print"/>
          <a:stretch>
            <a:fillRect/>
          </a:stretch>
        </p:blipFill>
        <p:spPr>
          <a:xfrm>
            <a:off x="827584" y="636131"/>
            <a:ext cx="6838564" cy="5630887"/>
          </a:xfrm>
          <a:prstGeom prst="rect">
            <a:avLst/>
          </a:prstGeom>
        </p:spPr>
      </p:pic>
    </p:spTree>
    <p:extLst>
      <p:ext uri="{BB962C8B-B14F-4D97-AF65-F5344CB8AC3E}">
        <p14:creationId xmlns:p14="http://schemas.microsoft.com/office/powerpoint/2010/main" xmlns="" val="30154415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p:cNvPicPr>
            <a:picLocks noGrp="1" noChangeAspect="1"/>
          </p:cNvPicPr>
          <p:nvPr>
            <p:ph idx="1"/>
          </p:nvPr>
        </p:nvPicPr>
        <p:blipFill>
          <a:blip r:embed="rId2" cstate="print"/>
          <a:stretch>
            <a:fillRect/>
          </a:stretch>
        </p:blipFill>
        <p:spPr>
          <a:xfrm>
            <a:off x="95812" y="1988840"/>
            <a:ext cx="8525901" cy="3798576"/>
          </a:xfrm>
          <a:prstGeom prst="rect">
            <a:avLst/>
          </a:prstGeom>
        </p:spPr>
      </p:pic>
    </p:spTree>
    <p:extLst>
      <p:ext uri="{BB962C8B-B14F-4D97-AF65-F5344CB8AC3E}">
        <p14:creationId xmlns:p14="http://schemas.microsoft.com/office/powerpoint/2010/main" xmlns="" val="29752262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Liberaux</a:t>
            </a:r>
            <a:r>
              <a:rPr lang="fr-FR" dirty="0" smtClean="0"/>
              <a:t> ide </a:t>
            </a:r>
            <a:endParaRPr lang="fr-FR" dirty="0"/>
          </a:p>
        </p:txBody>
      </p:sp>
      <p:pic>
        <p:nvPicPr>
          <p:cNvPr id="4" name="Espace réservé du contenu 3"/>
          <p:cNvPicPr>
            <a:picLocks noGrp="1" noChangeAspect="1"/>
          </p:cNvPicPr>
          <p:nvPr>
            <p:ph idx="1"/>
          </p:nvPr>
        </p:nvPicPr>
        <p:blipFill>
          <a:blip r:embed="rId2" cstate="print"/>
          <a:stretch>
            <a:fillRect/>
          </a:stretch>
        </p:blipFill>
        <p:spPr>
          <a:xfrm>
            <a:off x="538168" y="1340768"/>
            <a:ext cx="7540637" cy="4910807"/>
          </a:xfrm>
          <a:prstGeom prst="rect">
            <a:avLst/>
          </a:prstGeom>
        </p:spPr>
      </p:pic>
    </p:spTree>
    <p:extLst>
      <p:ext uri="{BB962C8B-B14F-4D97-AF65-F5344CB8AC3E}">
        <p14:creationId xmlns:p14="http://schemas.microsoft.com/office/powerpoint/2010/main" xmlns="" val="38015788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paca</a:t>
            </a:r>
            <a:endParaRPr lang="fr-FR" dirty="0"/>
          </a:p>
        </p:txBody>
      </p:sp>
      <p:pic>
        <p:nvPicPr>
          <p:cNvPr id="4" name="Espace réservé du contenu 3"/>
          <p:cNvPicPr>
            <a:picLocks noGrp="1" noChangeAspect="1"/>
          </p:cNvPicPr>
          <p:nvPr>
            <p:ph idx="1"/>
          </p:nvPr>
        </p:nvPicPr>
        <p:blipFill>
          <a:blip r:embed="rId2" cstate="print"/>
          <a:stretch>
            <a:fillRect/>
          </a:stretch>
        </p:blipFill>
        <p:spPr>
          <a:xfrm>
            <a:off x="1979712" y="257659"/>
            <a:ext cx="7056784" cy="6615736"/>
          </a:xfrm>
          <a:prstGeom prst="rect">
            <a:avLst/>
          </a:prstGeom>
        </p:spPr>
      </p:pic>
    </p:spTree>
    <p:extLst>
      <p:ext uri="{BB962C8B-B14F-4D97-AF65-F5344CB8AC3E}">
        <p14:creationId xmlns:p14="http://schemas.microsoft.com/office/powerpoint/2010/main" xmlns="" val="1998896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671513" y="255588"/>
            <a:ext cx="7800975" cy="2957388"/>
          </a:xfrm>
        </p:spPr>
        <p:txBody>
          <a:bodyPr/>
          <a:lstStyle/>
          <a:p>
            <a:pPr>
              <a:spcBef>
                <a:spcPct val="50000"/>
              </a:spcBef>
            </a:pPr>
            <a:r>
              <a:rPr lang="fr-FR" sz="2400" dirty="0" smtClean="0">
                <a:latin typeface="Georgia" pitchFamily="18" charset="0"/>
              </a:rPr>
              <a:t>1985</a:t>
            </a:r>
            <a:br>
              <a:rPr lang="fr-FR" sz="2400" dirty="0" smtClean="0">
                <a:latin typeface="Georgia" pitchFamily="18" charset="0"/>
              </a:rPr>
            </a:br>
            <a:r>
              <a:rPr lang="fr-FR" sz="2400" dirty="0" smtClean="0">
                <a:latin typeface="Georgia" pitchFamily="18" charset="0"/>
              </a:rPr>
              <a:t/>
            </a:r>
            <a:br>
              <a:rPr lang="fr-FR" sz="2400" dirty="0" smtClean="0">
                <a:latin typeface="Georgia" pitchFamily="18" charset="0"/>
              </a:rPr>
            </a:br>
            <a:r>
              <a:rPr lang="fr-FR" sz="2400" dirty="0" smtClean="0">
                <a:latin typeface="Georgia" pitchFamily="18" charset="0"/>
              </a:rPr>
              <a:t>PREMIERS </a:t>
            </a:r>
            <a:r>
              <a:rPr lang="fr-FR" sz="2400" dirty="0">
                <a:latin typeface="Georgia" pitchFamily="18" charset="0"/>
              </a:rPr>
              <a:t>CAS DE CONTAMINATIONS </a:t>
            </a:r>
            <a:br>
              <a:rPr lang="fr-FR" sz="2400" dirty="0">
                <a:latin typeface="Georgia" pitchFamily="18" charset="0"/>
              </a:rPr>
            </a:br>
            <a:r>
              <a:rPr lang="fr-FR" sz="2400" dirty="0">
                <a:latin typeface="Georgia" pitchFamily="18" charset="0"/>
              </a:rPr>
              <a:t>DES PERSONNELS SOIGNANTS </a:t>
            </a:r>
            <a:r>
              <a:rPr lang="fr-FR" dirty="0">
                <a:latin typeface="Georgia" pitchFamily="18" charset="0"/>
              </a:rPr>
              <a:t/>
            </a:r>
            <a:br>
              <a:rPr lang="fr-FR" dirty="0">
                <a:latin typeface="Georgia" pitchFamily="18" charset="0"/>
              </a:rPr>
            </a:br>
            <a:r>
              <a:rPr lang="fr-FR" dirty="0" smtClean="0">
                <a:latin typeface="Georgia" pitchFamily="18" charset="0"/>
              </a:rPr>
              <a:t/>
            </a:r>
            <a:br>
              <a:rPr lang="fr-FR" dirty="0" smtClean="0">
                <a:latin typeface="Georgia" pitchFamily="18" charset="0"/>
              </a:rPr>
            </a:br>
            <a:r>
              <a:rPr lang="fr-FR" sz="1800" dirty="0">
                <a:latin typeface="Georgia" pitchFamily="18" charset="0"/>
              </a:rPr>
              <a:t>SIDA par piqûre de seringue : transmission par piqûre d’une injection virale à HTLV III provenant d’une patiente atteinte d’un SIDA africain. </a:t>
            </a:r>
            <a:r>
              <a:rPr lang="fr-FR" dirty="0">
                <a:latin typeface="Georgia" pitchFamily="18" charset="0"/>
              </a:rPr>
              <a:t/>
            </a:r>
            <a:br>
              <a:rPr lang="fr-FR" dirty="0">
                <a:latin typeface="Georgia" pitchFamily="18" charset="0"/>
              </a:rPr>
            </a:br>
            <a:endParaRPr lang="fr-FR" dirty="0"/>
          </a:p>
        </p:txBody>
      </p:sp>
      <p:pic>
        <p:nvPicPr>
          <p:cNvPr id="5" name="Picture 5" descr="scared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2276872"/>
            <a:ext cx="2619375" cy="2933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descr="article seroconv"/>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52325" y="2564904"/>
            <a:ext cx="3309669" cy="34890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434182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Recommandations officielles</a:t>
            </a:r>
          </a:p>
        </p:txBody>
      </p:sp>
      <p:sp>
        <p:nvSpPr>
          <p:cNvPr id="14338" name="Rectangle 2"/>
          <p:cNvSpPr>
            <a:spLocks noGrp="1" noChangeArrowheads="1"/>
          </p:cNvSpPr>
          <p:nvPr>
            <p:ph type="body" idx="1"/>
          </p:nvPr>
        </p:nvSpPr>
        <p:spPr>
          <a:xfrm>
            <a:off x="120650" y="2133600"/>
            <a:ext cx="9023350" cy="4191000"/>
          </a:xfrm>
          <a:ln/>
        </p:spPr>
        <p:txBody>
          <a:bodyPr lIns="90000" tIns="46800" rIns="90000" bIns="46800"/>
          <a:lstStyle/>
          <a:p>
            <a:pPr>
              <a:lnSpc>
                <a:spcPct val="95000"/>
              </a:lnSpc>
              <a:spcBef>
                <a:spcPts val="6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dirty="0"/>
              <a:t> </a:t>
            </a:r>
            <a:r>
              <a:rPr lang="en-GB" sz="2400" dirty="0"/>
              <a:t>3 </a:t>
            </a:r>
            <a:r>
              <a:rPr lang="en-GB" sz="2400" dirty="0" err="1"/>
              <a:t>circulaires</a:t>
            </a:r>
            <a:r>
              <a:rPr lang="en-GB" sz="2400" dirty="0"/>
              <a:t> </a:t>
            </a:r>
            <a:r>
              <a:rPr lang="en-GB" sz="2400" dirty="0" err="1"/>
              <a:t>publiées</a:t>
            </a:r>
            <a:r>
              <a:rPr lang="en-GB" sz="2400" dirty="0"/>
              <a:t> </a:t>
            </a:r>
            <a:r>
              <a:rPr lang="en-GB" sz="2400" dirty="0" err="1"/>
              <a:t>dans</a:t>
            </a:r>
            <a:r>
              <a:rPr lang="en-GB" sz="2400" dirty="0"/>
              <a:t> le B.E.H.</a:t>
            </a:r>
          </a:p>
          <a:p>
            <a:pPr>
              <a:lnSpc>
                <a:spcPct val="95000"/>
              </a:lnSpc>
              <a:spcBef>
                <a:spcPts val="6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400" dirty="0">
                <a:solidFill>
                  <a:schemeClr val="accent1">
                    <a:lumMod val="60000"/>
                    <a:lumOff val="40000"/>
                  </a:schemeClr>
                </a:solidFill>
              </a:rPr>
              <a:t>1996 </a:t>
            </a:r>
            <a:r>
              <a:rPr lang="en-GB" sz="2400" dirty="0"/>
              <a:t>: </a:t>
            </a:r>
            <a:r>
              <a:rPr lang="en-GB" sz="2400" dirty="0" err="1"/>
              <a:t>Recommandations</a:t>
            </a:r>
            <a:r>
              <a:rPr lang="en-GB" sz="2400" dirty="0"/>
              <a:t> pour la </a:t>
            </a:r>
            <a:r>
              <a:rPr lang="en-GB" sz="2400" dirty="0" err="1"/>
              <a:t>chimioprophylaxie</a:t>
            </a:r>
            <a:r>
              <a:rPr lang="en-GB" sz="2400" dirty="0"/>
              <a:t> </a:t>
            </a:r>
            <a:r>
              <a:rPr lang="en-GB" sz="2400" dirty="0" err="1"/>
              <a:t>en</a:t>
            </a:r>
            <a:r>
              <a:rPr lang="en-GB" sz="2400" dirty="0"/>
              <a:t> </a:t>
            </a:r>
            <a:r>
              <a:rPr lang="en-GB" sz="2400" dirty="0" err="1"/>
              <a:t>cas</a:t>
            </a:r>
            <a:r>
              <a:rPr lang="en-GB" sz="2400" dirty="0"/>
              <a:t> </a:t>
            </a:r>
            <a:r>
              <a:rPr lang="en-GB" sz="2400" dirty="0" err="1"/>
              <a:t>d’accident</a:t>
            </a:r>
            <a:r>
              <a:rPr lang="en-GB" sz="2400" dirty="0"/>
              <a:t> </a:t>
            </a:r>
            <a:r>
              <a:rPr lang="en-GB" sz="2400" dirty="0" err="1"/>
              <a:t>exposant</a:t>
            </a:r>
            <a:r>
              <a:rPr lang="en-GB" sz="2400" dirty="0"/>
              <a:t> au VIH</a:t>
            </a:r>
          </a:p>
          <a:p>
            <a:pPr>
              <a:lnSpc>
                <a:spcPct val="95000"/>
              </a:lnSpc>
              <a:spcBef>
                <a:spcPts val="6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400" dirty="0">
                <a:solidFill>
                  <a:schemeClr val="accent1">
                    <a:lumMod val="60000"/>
                    <a:lumOff val="40000"/>
                  </a:schemeClr>
                </a:solidFill>
              </a:rPr>
              <a:t>1998</a:t>
            </a:r>
            <a:r>
              <a:rPr lang="en-GB" sz="2400" dirty="0"/>
              <a:t> : </a:t>
            </a:r>
            <a:r>
              <a:rPr lang="en-GB" sz="2400" dirty="0" err="1"/>
              <a:t>Recommandations</a:t>
            </a:r>
            <a:r>
              <a:rPr lang="en-GB" sz="2400" dirty="0"/>
              <a:t> pour la </a:t>
            </a:r>
            <a:r>
              <a:rPr lang="en-GB" sz="2400" dirty="0" err="1"/>
              <a:t>mise</a:t>
            </a:r>
            <a:r>
              <a:rPr lang="en-GB" sz="2400" dirty="0"/>
              <a:t> </a:t>
            </a:r>
            <a:r>
              <a:rPr lang="en-GB" sz="2400" dirty="0" err="1"/>
              <a:t>en</a:t>
            </a:r>
            <a:r>
              <a:rPr lang="en-GB" sz="2400" dirty="0"/>
              <a:t> place d’un </a:t>
            </a:r>
            <a:r>
              <a:rPr lang="en-GB" sz="2400" dirty="0" err="1"/>
              <a:t>dispositif</a:t>
            </a:r>
            <a:r>
              <a:rPr lang="en-GB" sz="2400" dirty="0"/>
              <a:t> de santé pour les </a:t>
            </a:r>
            <a:r>
              <a:rPr lang="en-GB" sz="2400" dirty="0" err="1"/>
              <a:t>personnes</a:t>
            </a:r>
            <a:r>
              <a:rPr lang="en-GB" sz="2400" dirty="0"/>
              <a:t> </a:t>
            </a:r>
            <a:r>
              <a:rPr lang="en-GB" sz="2400" dirty="0" err="1"/>
              <a:t>exposées</a:t>
            </a:r>
            <a:r>
              <a:rPr lang="en-GB" sz="2400" dirty="0"/>
              <a:t> </a:t>
            </a:r>
            <a:r>
              <a:rPr lang="en-GB" sz="2400" dirty="0" err="1"/>
              <a:t>quelque</a:t>
            </a:r>
            <a:r>
              <a:rPr lang="en-GB" sz="2400" dirty="0"/>
              <a:t> </a:t>
            </a:r>
            <a:r>
              <a:rPr lang="en-GB" sz="2400" dirty="0" err="1"/>
              <a:t>soit</a:t>
            </a:r>
            <a:r>
              <a:rPr lang="en-GB" sz="2400" dirty="0"/>
              <a:t> la nature de </a:t>
            </a:r>
            <a:r>
              <a:rPr lang="en-GB" sz="2400" dirty="0" err="1"/>
              <a:t>l’exposition</a:t>
            </a:r>
            <a:endParaRPr lang="en-GB" sz="2400" dirty="0"/>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400" dirty="0">
                <a:solidFill>
                  <a:schemeClr val="accent1">
                    <a:lumMod val="60000"/>
                    <a:lumOff val="40000"/>
                  </a:schemeClr>
                </a:solidFill>
              </a:rPr>
              <a:t>1998</a:t>
            </a:r>
            <a:r>
              <a:rPr lang="en-GB" sz="2400" dirty="0"/>
              <a:t> : Obligation pour </a:t>
            </a:r>
            <a:r>
              <a:rPr lang="en-GB" sz="2400" dirty="0" err="1"/>
              <a:t>chaque</a:t>
            </a:r>
            <a:r>
              <a:rPr lang="en-GB" sz="2400" dirty="0"/>
              <a:t> </a:t>
            </a:r>
            <a:r>
              <a:rPr lang="en-GB" sz="2400" dirty="0" err="1"/>
              <a:t>établissement</a:t>
            </a:r>
            <a:r>
              <a:rPr lang="en-GB" sz="2400" dirty="0"/>
              <a:t> de </a:t>
            </a:r>
            <a:r>
              <a:rPr lang="en-GB" sz="2400" dirty="0" err="1"/>
              <a:t>soins</a:t>
            </a:r>
            <a:r>
              <a:rPr lang="en-GB" sz="2400" dirty="0"/>
              <a:t> de disposer </a:t>
            </a:r>
            <a:r>
              <a:rPr lang="en-GB" sz="2400" dirty="0" err="1"/>
              <a:t>d’une</a:t>
            </a:r>
            <a:r>
              <a:rPr lang="en-GB" sz="2400" dirty="0"/>
              <a:t> organisation interne qui </a:t>
            </a:r>
            <a:r>
              <a:rPr lang="en-GB" sz="2400" dirty="0" err="1"/>
              <a:t>permet</a:t>
            </a:r>
            <a:r>
              <a:rPr lang="en-GB" sz="2400" dirty="0"/>
              <a:t> </a:t>
            </a:r>
            <a:r>
              <a:rPr lang="en-GB" sz="2400" dirty="0" err="1"/>
              <a:t>d’agir</a:t>
            </a:r>
            <a:r>
              <a:rPr lang="en-GB" sz="2400" dirty="0"/>
              <a:t> le plus </a:t>
            </a:r>
            <a:r>
              <a:rPr lang="en-GB" sz="2400" dirty="0" err="1"/>
              <a:t>rapidement</a:t>
            </a:r>
            <a:r>
              <a:rPr lang="en-GB" sz="2400" dirty="0"/>
              <a:t> possible.</a:t>
            </a:r>
            <a:r>
              <a:rPr lang="en-GB" sz="2800" dirty="0"/>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b="1" dirty="0" err="1" smtClean="0">
                <a:solidFill>
                  <a:schemeClr val="accent5">
                    <a:lumMod val="20000"/>
                    <a:lumOff val="80000"/>
                  </a:schemeClr>
                </a:solidFill>
              </a:rPr>
              <a:t>instructio</a:t>
            </a:r>
            <a:r>
              <a:rPr lang="fr-FR" b="1" dirty="0" err="1">
                <a:solidFill>
                  <a:schemeClr val="accent5">
                    <a:lumMod val="20000"/>
                    <a:lumOff val="80000"/>
                  </a:schemeClr>
                </a:solidFill>
              </a:rPr>
              <a:t>N°DGS</a:t>
            </a:r>
            <a:r>
              <a:rPr lang="fr-FR" b="1" dirty="0">
                <a:solidFill>
                  <a:schemeClr val="accent5">
                    <a:lumMod val="20000"/>
                    <a:lumOff val="80000"/>
                  </a:schemeClr>
                </a:solidFill>
              </a:rPr>
              <a:t>/SP2/PP2/DGOS/PF2/DSS/1C/DGT/CT2/2019/45 du 25 février 2019</a:t>
            </a:r>
          </a:p>
          <a:p>
            <a:r>
              <a:rPr lang="fr-FR" b="1" dirty="0" smtClean="0">
                <a:solidFill>
                  <a:schemeClr val="accent5">
                    <a:lumMod val="20000"/>
                    <a:lumOff val="80000"/>
                  </a:schemeClr>
                </a:solidFill>
              </a:rPr>
              <a:t>n </a:t>
            </a:r>
            <a:r>
              <a:rPr lang="fr-FR" b="1" dirty="0" err="1" smtClean="0">
                <a:solidFill>
                  <a:schemeClr val="accent5">
                    <a:lumMod val="20000"/>
                    <a:lumOff val="80000"/>
                  </a:schemeClr>
                </a:solidFill>
              </a:rPr>
              <a:t>interministerielle</a:t>
            </a:r>
            <a:r>
              <a:rPr lang="fr-FR" b="1" dirty="0" smtClean="0">
                <a:solidFill>
                  <a:schemeClr val="accent5">
                    <a:lumMod val="20000"/>
                    <a:lumOff val="80000"/>
                  </a:schemeClr>
                </a:solidFill>
              </a:rPr>
              <a:t> </a:t>
            </a:r>
          </a:p>
          <a:p>
            <a:r>
              <a:rPr lang="fr-FR" dirty="0" smtClean="0"/>
              <a:t>relative </a:t>
            </a:r>
            <a:r>
              <a:rPr lang="fr-FR" dirty="0"/>
              <a:t>aux recommandations de prise en charge des accidents d'exposition au sang et aux liquides biologiques (AES) survenant dans un environnement professionnel et des </a:t>
            </a:r>
            <a:r>
              <a:rPr lang="fr-FR" sz="1600" dirty="0"/>
              <a:t>ahttps://www.cpias-auvergnerhonealpes.fr/documents/reglementation/instruction_25022019.pdfccidents d'exposition sexuelle</a:t>
            </a:r>
          </a:p>
        </p:txBody>
      </p:sp>
    </p:spTree>
    <p:extLst>
      <p:ext uri="{BB962C8B-B14F-4D97-AF65-F5344CB8AC3E}">
        <p14:creationId xmlns:p14="http://schemas.microsoft.com/office/powerpoint/2010/main" xmlns="" val="31097909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Chimioprophylaxie VIH</a:t>
            </a:r>
          </a:p>
        </p:txBody>
      </p:sp>
      <p:sp>
        <p:nvSpPr>
          <p:cNvPr id="15362" name="Rectangle 2"/>
          <p:cNvSpPr>
            <a:spLocks noGrp="1" noChangeArrowheads="1"/>
          </p:cNvSpPr>
          <p:nvPr>
            <p:ph type="body" idx="1"/>
          </p:nvPr>
        </p:nvSpPr>
        <p:spPr>
          <a:xfrm>
            <a:off x="0" y="1905000"/>
            <a:ext cx="8915400" cy="4191000"/>
          </a:xfrm>
          <a:ln/>
        </p:spPr>
        <p:txBody>
          <a:bodyPr lIns="90000" tIns="46800" rIns="90000" bIns="46800"/>
          <a:lstStyle/>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Étude rétrospective : AZT </a:t>
            </a:r>
            <a:r>
              <a:rPr lang="en-GB" sz="2800">
                <a:latin typeface="Symbol" charset="2"/>
              </a:rPr>
              <a:t></a:t>
            </a:r>
            <a:r>
              <a:rPr lang="en-GB" sz="2800"/>
              <a:t> 80% de réduction séroconversion</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Réduction transmission materno-fœtale par AZT</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Existence d’une réponse immunitaire cellulaire précoce</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Hypothèse physiopathologique :  				VIH</a:t>
            </a:r>
            <a:r>
              <a:rPr lang="en-GB" sz="2800">
                <a:latin typeface="Wingdings" charset="2"/>
              </a:rPr>
              <a:t></a:t>
            </a:r>
            <a:r>
              <a:rPr lang="en-GB" sz="2800"/>
              <a:t>CD4</a:t>
            </a:r>
            <a:r>
              <a:rPr lang="en-GB" sz="2800">
                <a:latin typeface="Wingdings" charset="2"/>
              </a:rPr>
              <a:t></a:t>
            </a:r>
            <a:r>
              <a:rPr lang="en-GB" sz="2800"/>
              <a:t>+ cellules dendritiques</a:t>
            </a:r>
            <a:r>
              <a:rPr lang="en-GB" sz="2800">
                <a:latin typeface="Wingdings" charset="2"/>
              </a:rPr>
              <a:t></a:t>
            </a:r>
            <a:r>
              <a:rPr lang="en-GB" sz="2800"/>
              <a:t> 		Ganglions</a:t>
            </a:r>
            <a:r>
              <a:rPr lang="en-GB" sz="2800">
                <a:latin typeface="Wingdings" charset="2"/>
              </a:rPr>
              <a:t></a:t>
            </a:r>
            <a:r>
              <a:rPr lang="en-GB" sz="2800"/>
              <a:t>Lymphocytes T</a:t>
            </a:r>
          </a:p>
          <a:p>
            <a:pPr>
              <a:lnSpc>
                <a:spcPct val="95000"/>
              </a:lnSpc>
              <a:spcBef>
                <a:spcPts val="7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80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Chimioprophylaxie VIH</a:t>
            </a:r>
          </a:p>
        </p:txBody>
      </p:sp>
      <p:sp>
        <p:nvSpPr>
          <p:cNvPr id="16386" name="Rectangle 2"/>
          <p:cNvSpPr>
            <a:spLocks noGrp="1" noChangeArrowheads="1"/>
          </p:cNvSpPr>
          <p:nvPr>
            <p:ph type="body" idx="1"/>
          </p:nvPr>
        </p:nvSpPr>
        <p:spPr>
          <a:xfrm>
            <a:off x="304800" y="1905000"/>
            <a:ext cx="8110538" cy="4191000"/>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But : </a:t>
            </a:r>
            <a:r>
              <a:rPr lang="en-GB" dirty="0" err="1"/>
              <a:t>empêcher</a:t>
            </a:r>
            <a:r>
              <a:rPr lang="en-GB" dirty="0"/>
              <a:t> la diffusion en </a:t>
            </a:r>
            <a:r>
              <a:rPr lang="en-GB" dirty="0" err="1"/>
              <a:t>maintenant</a:t>
            </a:r>
            <a:r>
              <a:rPr lang="en-GB" dirty="0"/>
              <a:t> la </a:t>
            </a:r>
            <a:r>
              <a:rPr lang="en-GB" dirty="0" err="1"/>
              <a:t>quantité</a:t>
            </a:r>
            <a:r>
              <a:rPr lang="en-GB" dirty="0"/>
              <a:t> de virus en </a:t>
            </a:r>
            <a:r>
              <a:rPr lang="en-GB" dirty="0" err="1"/>
              <a:t>dessous</a:t>
            </a:r>
            <a:r>
              <a:rPr lang="en-GB" dirty="0"/>
              <a:t> du </a:t>
            </a:r>
            <a:r>
              <a:rPr lang="en-GB" dirty="0" err="1"/>
              <a:t>seuil</a:t>
            </a:r>
            <a:r>
              <a:rPr lang="en-GB" dirty="0"/>
              <a:t> </a:t>
            </a:r>
            <a:r>
              <a:rPr lang="en-GB" dirty="0" err="1"/>
              <a:t>permettant</a:t>
            </a:r>
            <a:r>
              <a:rPr lang="en-GB" dirty="0"/>
              <a:t> </a:t>
            </a:r>
            <a:r>
              <a:rPr lang="en-GB" dirty="0" err="1"/>
              <a:t>l’infection</a:t>
            </a: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a:t>Trithérapie</a:t>
            </a:r>
            <a:r>
              <a:rPr lang="en-GB" dirty="0"/>
              <a:t> : </a:t>
            </a:r>
            <a:r>
              <a:rPr lang="en-GB" dirty="0" smtClean="0"/>
              <a:t>4 </a:t>
            </a:r>
            <a:r>
              <a:rPr lang="en-GB" dirty="0"/>
              <a:t>classes : INRT, INNRT, </a:t>
            </a:r>
            <a:r>
              <a:rPr lang="en-GB" dirty="0" smtClean="0"/>
              <a:t>IP, AI</a:t>
            </a: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smtClean="0"/>
              <a:t>2016  passer au STR :1 SEUL CP /J  GENERIQUE  3CP/J  </a:t>
            </a:r>
            <a:r>
              <a:rPr lang="en-GB" dirty="0" err="1" smtClean="0"/>
              <a:t>moins</a:t>
            </a:r>
            <a:r>
              <a:rPr lang="en-GB" dirty="0" smtClean="0"/>
              <a:t> </a:t>
            </a:r>
            <a:r>
              <a:rPr lang="en-GB" dirty="0" err="1" smtClean="0"/>
              <a:t>cher</a:t>
            </a:r>
            <a:r>
              <a:rPr lang="en-GB" dirty="0" smtClean="0"/>
              <a:t> x10</a:t>
            </a: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smtClean="0"/>
              <a:t>multitherapie</a:t>
            </a:r>
            <a:r>
              <a:rPr lang="en-GB" dirty="0" smtClean="0"/>
              <a:t> 3 ,</a:t>
            </a:r>
            <a:r>
              <a:rPr lang="en-GB" dirty="0" err="1" smtClean="0"/>
              <a:t>bien</a:t>
            </a:r>
            <a:r>
              <a:rPr lang="en-GB" dirty="0" smtClean="0"/>
              <a:t> </a:t>
            </a:r>
            <a:r>
              <a:rPr lang="en-GB" dirty="0" err="1" smtClean="0"/>
              <a:t>toleré</a:t>
            </a:r>
            <a:r>
              <a:rPr lang="en-GB" dirty="0" smtClean="0"/>
              <a:t> </a:t>
            </a:r>
            <a:endParaRPr lang="en-GB"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Prophylaxie VHB</a:t>
            </a:r>
          </a:p>
        </p:txBody>
      </p:sp>
      <p:sp>
        <p:nvSpPr>
          <p:cNvPr id="17410" name="Rectangle 2"/>
          <p:cNvSpPr>
            <a:spLocks noGrp="1" noChangeArrowheads="1"/>
          </p:cNvSpPr>
          <p:nvPr>
            <p:ph type="body" idx="1"/>
          </p:nvPr>
        </p:nvSpPr>
        <p:spPr>
          <a:xfrm>
            <a:off x="576263" y="2362200"/>
            <a:ext cx="8567737" cy="4191000"/>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Vaccination</a:t>
            </a:r>
          </a:p>
          <a:p>
            <a:pPr>
              <a:lnSpc>
                <a:spcPct val="95000"/>
              </a:lnSpc>
              <a:spcBef>
                <a:spcPts val="8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Absence de </a:t>
            </a:r>
            <a:r>
              <a:rPr lang="en-GB" dirty="0" err="1"/>
              <a:t>vaccin</a:t>
            </a:r>
            <a:r>
              <a:rPr lang="en-GB" dirty="0"/>
              <a:t> </a:t>
            </a:r>
            <a:r>
              <a:rPr lang="en-GB" dirty="0" err="1"/>
              <a:t>ou</a:t>
            </a:r>
            <a:r>
              <a:rPr lang="en-GB" dirty="0"/>
              <a:t> Ac HBs&lt;10 : </a:t>
            </a:r>
            <a:r>
              <a:rPr lang="en-GB" dirty="0" err="1"/>
              <a:t>Sérovaccination</a:t>
            </a:r>
            <a:r>
              <a:rPr lang="en-GB" dirty="0"/>
              <a:t> : 1dose de </a:t>
            </a:r>
            <a:r>
              <a:rPr lang="en-GB" dirty="0" err="1"/>
              <a:t>vaccin</a:t>
            </a:r>
            <a:r>
              <a:rPr lang="en-GB" dirty="0"/>
              <a:t> + 500 UI </a:t>
            </a:r>
            <a:r>
              <a:rPr lang="en-GB" dirty="0" err="1"/>
              <a:t>d’Ig</a:t>
            </a:r>
            <a:r>
              <a:rPr lang="en-GB" dirty="0"/>
              <a:t> G anti HBs </a:t>
            </a:r>
            <a:r>
              <a:rPr lang="en-GB" dirty="0" err="1"/>
              <a:t>dans</a:t>
            </a:r>
            <a:r>
              <a:rPr lang="en-GB" dirty="0"/>
              <a:t> les 48 </a:t>
            </a:r>
            <a:r>
              <a:rPr lang="en-GB" dirty="0" err="1"/>
              <a:t>heures</a:t>
            </a:r>
            <a:endParaRPr lang="en-GB"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Prophylaxie VHC</a:t>
            </a:r>
          </a:p>
        </p:txBody>
      </p:sp>
      <p:sp>
        <p:nvSpPr>
          <p:cNvPr id="18434" name="Rectangle 2"/>
          <p:cNvSpPr>
            <a:spLocks noGrp="1" noChangeArrowheads="1"/>
          </p:cNvSpPr>
          <p:nvPr>
            <p:ph type="body" idx="1"/>
          </p:nvPr>
        </p:nvSpPr>
        <p:spPr>
          <a:xfrm>
            <a:off x="457200" y="2665413"/>
            <a:ext cx="8110538" cy="4192587"/>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smtClean="0"/>
              <a:t>AUCUNE </a:t>
            </a:r>
          </a:p>
          <a:p>
            <a:pPr lvl="1">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smtClean="0"/>
              <a:t>mais</a:t>
            </a:r>
            <a:r>
              <a:rPr lang="en-GB" dirty="0" smtClean="0"/>
              <a:t> </a:t>
            </a:r>
            <a:r>
              <a:rPr lang="en-GB" dirty="0" err="1" smtClean="0"/>
              <a:t>avenir</a:t>
            </a:r>
            <a:r>
              <a:rPr lang="en-GB" dirty="0" smtClean="0"/>
              <a:t> des </a:t>
            </a:r>
            <a:r>
              <a:rPr lang="en-GB" dirty="0" err="1" smtClean="0"/>
              <a:t>antiviraux</a:t>
            </a:r>
            <a:r>
              <a:rPr lang="en-GB" dirty="0" smtClean="0"/>
              <a:t> en </a:t>
            </a:r>
            <a:r>
              <a:rPr lang="en-GB" dirty="0" err="1" smtClean="0"/>
              <a:t>développement</a:t>
            </a:r>
            <a:r>
              <a:rPr lang="en-GB" dirty="0" smtClean="0"/>
              <a:t>  20000€</a:t>
            </a: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a:t>Suivi</a:t>
            </a:r>
            <a:r>
              <a:rPr lang="en-GB" dirty="0"/>
              <a:t> </a:t>
            </a:r>
            <a:r>
              <a:rPr lang="en-GB" dirty="0" err="1"/>
              <a:t>sérologique</a:t>
            </a:r>
            <a:r>
              <a:rPr lang="en-GB" dirty="0"/>
              <a:t>, ALAT et PCR-VHC</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251520" y="116632"/>
            <a:ext cx="8587680" cy="2597988"/>
          </a:xfrm>
          <a:ln/>
        </p:spPr>
        <p:txBody>
          <a:bodyPr lIns="90000" tIns="46800" rIns="90000" bIns="46800"/>
          <a:lstStyle/>
          <a:p>
            <a:r>
              <a:rPr lang="en-GB" sz="1800" dirty="0">
                <a:solidFill>
                  <a:srgbClr val="FFFF00"/>
                </a:solidFill>
                <a:latin typeface="Lucida Sans" pitchFamily="32" charset="0"/>
              </a:rPr>
              <a:t>Infections </a:t>
            </a:r>
            <a:r>
              <a:rPr lang="en-GB" sz="1800" dirty="0" err="1">
                <a:solidFill>
                  <a:srgbClr val="FFFF00"/>
                </a:solidFill>
                <a:latin typeface="Lucida Sans" pitchFamily="32" charset="0"/>
              </a:rPr>
              <a:t>professionnelles</a:t>
            </a:r>
            <a:r>
              <a:rPr lang="en-GB" sz="1800" dirty="0">
                <a:solidFill>
                  <a:srgbClr val="FFFF00"/>
                </a:solidFill>
                <a:latin typeface="Lucida Sans" pitchFamily="32" charset="0"/>
              </a:rPr>
              <a:t> par le </a:t>
            </a:r>
            <a:r>
              <a:rPr lang="en-GB" sz="1800" dirty="0" smtClean="0">
                <a:solidFill>
                  <a:srgbClr val="FFFF00"/>
                </a:solidFill>
                <a:latin typeface="Lucida Sans" pitchFamily="32" charset="0"/>
              </a:rPr>
              <a:t>VIH</a:t>
            </a:r>
            <a:br>
              <a:rPr lang="en-GB" sz="1800" dirty="0" smtClean="0">
                <a:solidFill>
                  <a:srgbClr val="FFFF00"/>
                </a:solidFill>
                <a:latin typeface="Lucida Sans" pitchFamily="32" charset="0"/>
              </a:rPr>
            </a:br>
            <a:r>
              <a:rPr lang="en-GB" sz="1800" dirty="0" smtClean="0">
                <a:solidFill>
                  <a:srgbClr val="FFFF00"/>
                </a:solidFill>
                <a:latin typeface="Lucida Sans" pitchFamily="32" charset="0"/>
              </a:rPr>
              <a:t/>
            </a:r>
            <a:br>
              <a:rPr lang="en-GB" sz="1800" dirty="0" smtClean="0">
                <a:solidFill>
                  <a:srgbClr val="FFFF00"/>
                </a:solidFill>
                <a:latin typeface="Lucida Sans" pitchFamily="32" charset="0"/>
              </a:rPr>
            </a:br>
            <a:r>
              <a:rPr lang="fr-FR" sz="1800" dirty="0" smtClean="0"/>
              <a:t>Depuis </a:t>
            </a:r>
            <a:r>
              <a:rPr lang="fr-FR" sz="1800" dirty="0"/>
              <a:t>2005, il n’a effectivement pas été déclaré de séroconversion professionnelle par le VIH, le nombre annuel de contaminations par le VHC reste faible (entre 0 et 5), et aucune contamination par le VHB n’a encore été déclarée. Depuis le début de l’épidémie, a donc été documenté un total de 14 séroconversions professionnelles par le VIH chez des personnels de santé, dont 12 concernent des infirmier(e)s.</a:t>
            </a:r>
            <a:r>
              <a:rPr lang="en-GB" sz="1800" dirty="0" smtClean="0">
                <a:solidFill>
                  <a:srgbClr val="FFFF00"/>
                </a:solidFill>
                <a:latin typeface="Lucida Sans" pitchFamily="32" charset="0"/>
              </a:rPr>
              <a:t/>
            </a:r>
            <a:br>
              <a:rPr lang="en-GB" sz="1800" dirty="0" smtClean="0">
                <a:solidFill>
                  <a:srgbClr val="FFFF00"/>
                </a:solidFill>
                <a:latin typeface="Lucida Sans" pitchFamily="32" charset="0"/>
              </a:rPr>
            </a:br>
            <a:r>
              <a:rPr lang="en-GB" sz="1800" dirty="0" smtClean="0">
                <a:solidFill>
                  <a:srgbClr val="FFFF00"/>
                </a:solidFill>
                <a:latin typeface="Lucida Sans" pitchFamily="32" charset="0"/>
              </a:rPr>
              <a:t/>
            </a:r>
            <a:br>
              <a:rPr lang="en-GB" sz="1800" dirty="0" smtClean="0">
                <a:solidFill>
                  <a:srgbClr val="FFFF00"/>
                </a:solidFill>
                <a:latin typeface="Lucida Sans" pitchFamily="32" charset="0"/>
              </a:rPr>
            </a:br>
            <a:r>
              <a:rPr lang="fr-FR" sz="1800" dirty="0"/>
              <a:t> </a:t>
            </a:r>
            <a:endParaRPr lang="en-GB" sz="1800" dirty="0">
              <a:solidFill>
                <a:srgbClr val="FFFF00"/>
              </a:solidFill>
              <a:latin typeface="Lucida Sans" pitchFamily="32" charset="0"/>
            </a:endParaRPr>
          </a:p>
        </p:txBody>
      </p:sp>
      <p:sp>
        <p:nvSpPr>
          <p:cNvPr id="19458" name="Text Box 2"/>
          <p:cNvSpPr txBox="1">
            <a:spLocks noChangeArrowheads="1"/>
          </p:cNvSpPr>
          <p:nvPr/>
        </p:nvSpPr>
        <p:spPr bwMode="auto">
          <a:xfrm>
            <a:off x="609600" y="2143117"/>
            <a:ext cx="7974013" cy="4280275"/>
          </a:xfrm>
          <a:prstGeom prst="rect">
            <a:avLst/>
          </a:prstGeom>
          <a:noFill/>
          <a:ln w="9525">
            <a:noFill/>
            <a:round/>
            <a:headEnd/>
            <a:tailEnd/>
          </a:ln>
          <a:effectLst/>
        </p:spPr>
        <p:txBody>
          <a:bodyPr wrap="squar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En France: </a:t>
            </a:r>
            <a:r>
              <a:rPr lang="en-GB" sz="1800" dirty="0">
                <a:solidFill>
                  <a:srgbClr val="FFFF00"/>
                </a:solidFill>
                <a:latin typeface="Lucida Sans" pitchFamily="32" charset="0"/>
              </a:rPr>
              <a:t>48 </a:t>
            </a:r>
            <a:r>
              <a:rPr lang="en-GB" sz="1800" dirty="0" err="1">
                <a:solidFill>
                  <a:srgbClr val="FFFF00"/>
                </a:solidFill>
                <a:latin typeface="Lucida Sans" pitchFamily="32" charset="0"/>
              </a:rPr>
              <a:t>cas</a:t>
            </a:r>
            <a:r>
              <a:rPr lang="en-GB" sz="1800" dirty="0">
                <a:solidFill>
                  <a:srgbClr val="FFFF00"/>
                </a:solidFill>
                <a:latin typeface="Lucida Sans" pitchFamily="32" charset="0"/>
              </a:rPr>
              <a:t> d ’infection VIH </a:t>
            </a:r>
            <a:r>
              <a:rPr lang="en-GB" sz="1800" dirty="0" err="1">
                <a:solidFill>
                  <a:srgbClr val="FFFF00"/>
                </a:solidFill>
                <a:latin typeface="Lucida Sans" pitchFamily="32" charset="0"/>
              </a:rPr>
              <a:t>professionnelle</a:t>
            </a:r>
            <a:r>
              <a:rPr lang="en-GB" sz="1800" dirty="0">
                <a:solidFill>
                  <a:srgbClr val="FFFFFF"/>
                </a:solidFill>
                <a:latin typeface="Lucida Sans" pitchFamily="32" charset="0"/>
              </a:rPr>
              <a:t> chez 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personnel de santé </a:t>
            </a:r>
            <a:r>
              <a:rPr lang="en-GB" sz="1800" dirty="0" err="1">
                <a:solidFill>
                  <a:srgbClr val="FFFFFF"/>
                </a:solidFill>
                <a:latin typeface="Lucida Sans" pitchFamily="32" charset="0"/>
              </a:rPr>
              <a:t>ont</a:t>
            </a:r>
            <a:r>
              <a:rPr lang="en-GB" sz="1800" dirty="0">
                <a:solidFill>
                  <a:srgbClr val="FFFFFF"/>
                </a:solidFill>
                <a:latin typeface="Lucida Sans" pitchFamily="32" charset="0"/>
              </a:rPr>
              <a:t> </a:t>
            </a:r>
            <a:r>
              <a:rPr lang="en-GB" sz="1800" dirty="0" err="1">
                <a:solidFill>
                  <a:srgbClr val="FFFFFF"/>
                </a:solidFill>
                <a:latin typeface="Lucida Sans" pitchFamily="32" charset="0"/>
              </a:rPr>
              <a:t>été</a:t>
            </a:r>
            <a:r>
              <a:rPr lang="en-GB" sz="1800" dirty="0">
                <a:solidFill>
                  <a:srgbClr val="FFFFFF"/>
                </a:solidFill>
                <a:latin typeface="Lucida Sans" pitchFamily="32" charset="0"/>
              </a:rPr>
              <a:t> </a:t>
            </a:r>
            <a:r>
              <a:rPr lang="en-GB" sz="1800" dirty="0" err="1">
                <a:solidFill>
                  <a:srgbClr val="FFFFFF"/>
                </a:solidFill>
                <a:latin typeface="Lucida Sans" pitchFamily="32" charset="0"/>
              </a:rPr>
              <a:t>recensés</a:t>
            </a:r>
            <a:r>
              <a:rPr lang="en-GB" sz="1800" dirty="0">
                <a:solidFill>
                  <a:srgbClr val="FFFFFF"/>
                </a:solidFill>
                <a:latin typeface="Lucida Sans" pitchFamily="32" charset="0"/>
              </a:rPr>
              <a:t> </a:t>
            </a:r>
            <a:r>
              <a:rPr lang="en-GB" sz="1800" dirty="0" err="1">
                <a:solidFill>
                  <a:srgbClr val="FFFFFF"/>
                </a:solidFill>
                <a:latin typeface="Lucida Sans" pitchFamily="32" charset="0"/>
              </a:rPr>
              <a:t>depuis</a:t>
            </a:r>
            <a:r>
              <a:rPr lang="en-GB" sz="1800" dirty="0">
                <a:solidFill>
                  <a:srgbClr val="FFFFFF"/>
                </a:solidFill>
                <a:latin typeface="Lucida Sans" pitchFamily="32" charset="0"/>
              </a:rPr>
              <a:t> le début de l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épidémie:1983</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dirty="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 </a:t>
            </a:r>
            <a:r>
              <a:rPr lang="en-GB" sz="1800" dirty="0">
                <a:solidFill>
                  <a:srgbClr val="FFFF00"/>
                </a:solidFill>
                <a:latin typeface="Lucida Sans" pitchFamily="32" charset="0"/>
              </a:rPr>
              <a:t>14 </a:t>
            </a:r>
            <a:r>
              <a:rPr lang="en-GB" sz="1800" dirty="0" err="1">
                <a:solidFill>
                  <a:srgbClr val="FFFF00"/>
                </a:solidFill>
                <a:latin typeface="Lucida Sans" pitchFamily="32" charset="0"/>
              </a:rPr>
              <a:t>séroconversions</a:t>
            </a:r>
            <a:r>
              <a:rPr lang="en-GB" sz="1800" dirty="0">
                <a:solidFill>
                  <a:srgbClr val="FFFF00"/>
                </a:solidFill>
                <a:latin typeface="Lucida Sans" pitchFamily="32" charset="0"/>
              </a:rPr>
              <a:t> </a:t>
            </a:r>
            <a:r>
              <a:rPr lang="en-GB" sz="1800" dirty="0" err="1">
                <a:solidFill>
                  <a:srgbClr val="FFFF00"/>
                </a:solidFill>
                <a:latin typeface="Lucida Sans" pitchFamily="32" charset="0"/>
              </a:rPr>
              <a:t>documentées</a:t>
            </a:r>
            <a:endParaRPr lang="en-GB" sz="1800" dirty="0">
              <a:solidFill>
                <a:srgbClr val="FFFF00"/>
              </a:solidFill>
              <a:latin typeface="Lucida Sans" pitchFamily="32" charset="0"/>
            </a:endParaRPr>
          </a:p>
          <a:p>
            <a:pPr>
              <a:lnSpc>
                <a:spcPct val="100000"/>
              </a:lnSpc>
              <a:buClr>
                <a:srgbClr val="FFFF00"/>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00"/>
                </a:solidFill>
                <a:latin typeface="Lucida Sans" pitchFamily="32" charset="0"/>
              </a:rPr>
              <a:t> 34 infections </a:t>
            </a:r>
            <a:r>
              <a:rPr lang="en-GB" sz="1800" dirty="0" err="1">
                <a:solidFill>
                  <a:srgbClr val="FFFF00"/>
                </a:solidFill>
                <a:latin typeface="Lucida Sans" pitchFamily="32" charset="0"/>
              </a:rPr>
              <a:t>présumées</a:t>
            </a:r>
            <a:endParaRPr lang="en-GB" sz="1800" dirty="0">
              <a:solidFill>
                <a:srgbClr val="FFFF00"/>
              </a:solidFill>
              <a:latin typeface="Lucida Sans" pitchFamily="32" charset="0"/>
            </a:endParaRP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dirty="0">
              <a:solidFill>
                <a:srgbClr val="FFFF00"/>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 </a:t>
            </a:r>
            <a:r>
              <a:rPr lang="en-GB" sz="1600" dirty="0" err="1">
                <a:solidFill>
                  <a:srgbClr val="FFFFFF"/>
                </a:solidFill>
                <a:latin typeface="Lucida Sans" pitchFamily="32" charset="0"/>
              </a:rPr>
              <a:t>Répartition</a:t>
            </a:r>
            <a:r>
              <a:rPr lang="en-GB" sz="1600" dirty="0">
                <a:solidFill>
                  <a:srgbClr val="FFFFFF"/>
                </a:solidFill>
                <a:latin typeface="Lucida Sans" pitchFamily="32" charset="0"/>
              </a:rPr>
              <a:t> </a:t>
            </a:r>
            <a:r>
              <a:rPr lang="en-GB" sz="1600" dirty="0" err="1">
                <a:solidFill>
                  <a:srgbClr val="FFFFFF"/>
                </a:solidFill>
                <a:latin typeface="Lucida Sans" pitchFamily="32" charset="0"/>
              </a:rPr>
              <a:t>géographique</a:t>
            </a:r>
            <a:r>
              <a:rPr lang="en-GB" sz="1600" dirty="0">
                <a:solidFill>
                  <a:srgbClr val="FFFFFF"/>
                </a:solidFill>
                <a:latin typeface="Lucida Sans" pitchFamily="32" charset="0"/>
              </a:rPr>
              <a:t>: Ile de France 25 </a:t>
            </a:r>
            <a:r>
              <a:rPr lang="en-GB" sz="1600" dirty="0" err="1">
                <a:solidFill>
                  <a:srgbClr val="FFFFFF"/>
                </a:solidFill>
                <a:latin typeface="Lucida Sans" pitchFamily="32" charset="0"/>
              </a:rPr>
              <a:t>cas</a:t>
            </a:r>
            <a:r>
              <a:rPr lang="en-GB" sz="1600" dirty="0">
                <a:solidFill>
                  <a:srgbClr val="FFFFFF"/>
                </a:solidFill>
                <a:latin typeface="Lucida Sans" pitchFamily="32" charset="0"/>
              </a:rPr>
              <a:t> / 23 </a:t>
            </a:r>
            <a:r>
              <a:rPr lang="en-GB" sz="1600" dirty="0" err="1">
                <a:solidFill>
                  <a:srgbClr val="FFFFFF"/>
                </a:solidFill>
                <a:latin typeface="Lucida Sans" pitchFamily="32" charset="0"/>
              </a:rPr>
              <a:t>autres</a:t>
            </a:r>
            <a:endParaRPr lang="en-GB" sz="16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err="1">
                <a:solidFill>
                  <a:srgbClr val="FFFFFF"/>
                </a:solidFill>
                <a:latin typeface="Lucida Sans" pitchFamily="32" charset="0"/>
              </a:rPr>
              <a:t>répartis</a:t>
            </a:r>
            <a:r>
              <a:rPr lang="en-GB" sz="1600" dirty="0">
                <a:solidFill>
                  <a:srgbClr val="FFFFFF"/>
                </a:solidFill>
                <a:latin typeface="Lucida Sans" pitchFamily="32" charset="0"/>
              </a:rPr>
              <a:t> </a:t>
            </a:r>
            <a:r>
              <a:rPr lang="en-GB" sz="1600" dirty="0" err="1">
                <a:solidFill>
                  <a:srgbClr val="FFFFFF"/>
                </a:solidFill>
                <a:latin typeface="Lucida Sans" pitchFamily="32" charset="0"/>
              </a:rPr>
              <a:t>sur</a:t>
            </a:r>
            <a:r>
              <a:rPr lang="en-GB" sz="1600" dirty="0">
                <a:solidFill>
                  <a:srgbClr val="FFFFFF"/>
                </a:solidFill>
                <a:latin typeface="Lucida Sans" pitchFamily="32" charset="0"/>
              </a:rPr>
              <a:t> l ’ensemble du </a:t>
            </a:r>
            <a:r>
              <a:rPr lang="en-GB" sz="1600" dirty="0" err="1">
                <a:solidFill>
                  <a:srgbClr val="FFFFFF"/>
                </a:solidFill>
                <a:latin typeface="Lucida Sans" pitchFamily="32" charset="0"/>
              </a:rPr>
              <a:t>territoire</a:t>
            </a:r>
            <a:r>
              <a:rPr lang="en-GB" sz="1600" dirty="0">
                <a:solidFill>
                  <a:srgbClr val="FFFFFF"/>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dirty="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FFFFFF"/>
                </a:solidFill>
                <a:latin typeface="Lucida Sans" pitchFamily="32" charset="0"/>
              </a:rPr>
              <a:t> </a:t>
            </a:r>
            <a:r>
              <a:rPr lang="en-GB" sz="1600" dirty="0" err="1">
                <a:solidFill>
                  <a:srgbClr val="FFFFFF"/>
                </a:solidFill>
                <a:latin typeface="Lucida Sans" pitchFamily="32" charset="0"/>
              </a:rPr>
              <a:t>Fonction</a:t>
            </a:r>
            <a:r>
              <a:rPr lang="en-GB" sz="1600" dirty="0">
                <a:solidFill>
                  <a:srgbClr val="FFFFFF"/>
                </a:solidFill>
                <a:latin typeface="Lucida Sans" pitchFamily="32" charset="0"/>
              </a:rPr>
              <a:t>: IDE </a:t>
            </a:r>
            <a:r>
              <a:rPr lang="en-GB" sz="1600" dirty="0" err="1">
                <a:solidFill>
                  <a:srgbClr val="FFFFFF"/>
                </a:solidFill>
                <a:latin typeface="Lucida Sans" pitchFamily="32" charset="0"/>
              </a:rPr>
              <a:t>dans</a:t>
            </a:r>
            <a:r>
              <a:rPr lang="en-GB" sz="1600" dirty="0">
                <a:solidFill>
                  <a:srgbClr val="FFFFFF"/>
                </a:solidFill>
                <a:latin typeface="Lucida Sans" pitchFamily="32" charset="0"/>
              </a:rPr>
              <a:t> 12 </a:t>
            </a:r>
            <a:r>
              <a:rPr lang="en-GB" sz="1600" dirty="0" err="1">
                <a:solidFill>
                  <a:srgbClr val="FFFFFF"/>
                </a:solidFill>
                <a:latin typeface="Lucida Sans" pitchFamily="32" charset="0"/>
              </a:rPr>
              <a:t>cas</a:t>
            </a:r>
            <a:r>
              <a:rPr lang="en-GB" sz="1600" dirty="0">
                <a:solidFill>
                  <a:srgbClr val="FFFFFF"/>
                </a:solidFill>
                <a:latin typeface="Lucida Sans" pitchFamily="32" charset="0"/>
              </a:rPr>
              <a:t> des 14 </a:t>
            </a:r>
            <a:r>
              <a:rPr lang="en-GB" sz="1600" dirty="0" err="1">
                <a:solidFill>
                  <a:srgbClr val="FFFFFF"/>
                </a:solidFill>
                <a:latin typeface="Lucida Sans" pitchFamily="32" charset="0"/>
              </a:rPr>
              <a:t>cas</a:t>
            </a:r>
            <a:r>
              <a:rPr lang="en-GB" sz="1600" dirty="0">
                <a:solidFill>
                  <a:srgbClr val="FFFFFF"/>
                </a:solidFill>
                <a:latin typeface="Lucida Sans" pitchFamily="32" charset="0"/>
              </a:rPr>
              <a:t> </a:t>
            </a:r>
            <a:r>
              <a:rPr lang="en-GB" sz="1600" dirty="0" err="1">
                <a:solidFill>
                  <a:srgbClr val="FFFFFF"/>
                </a:solidFill>
                <a:latin typeface="Lucida Sans" pitchFamily="32" charset="0"/>
              </a:rPr>
              <a:t>documentés</a:t>
            </a:r>
            <a:r>
              <a:rPr lang="en-GB" sz="1600" dirty="0">
                <a:solidFill>
                  <a:srgbClr val="FFFFFF"/>
                </a:solidFill>
                <a:latin typeface="Lucida Sans" pitchFamily="32" charset="0"/>
              </a:rPr>
              <a:t> et 38%</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FFFFFF"/>
                </a:solidFill>
                <a:latin typeface="Lucida Sans" pitchFamily="32" charset="0"/>
              </a:rPr>
              <a:t>des infections </a:t>
            </a:r>
            <a:r>
              <a:rPr lang="en-GB" sz="1600" dirty="0" err="1">
                <a:solidFill>
                  <a:srgbClr val="FFFFFF"/>
                </a:solidFill>
                <a:latin typeface="Lucida Sans" pitchFamily="32" charset="0"/>
              </a:rPr>
              <a:t>présumées</a:t>
            </a:r>
            <a:r>
              <a:rPr lang="en-GB" sz="1600" dirty="0">
                <a:solidFill>
                  <a:srgbClr val="FFFFFF"/>
                </a:solidFill>
                <a:latin typeface="Lucida Sans" pitchFamily="32" charset="0"/>
              </a:rPr>
              <a: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dirty="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FFFFFF"/>
                </a:solidFill>
                <a:latin typeface="Lucida Sans" pitchFamily="32" charset="0"/>
              </a:rPr>
              <a:t> Service: maladies </a:t>
            </a:r>
            <a:r>
              <a:rPr lang="en-GB" sz="1600" dirty="0" err="1">
                <a:solidFill>
                  <a:srgbClr val="FFFFFF"/>
                </a:solidFill>
                <a:latin typeface="Lucida Sans" pitchFamily="32" charset="0"/>
              </a:rPr>
              <a:t>infectieuses</a:t>
            </a:r>
            <a:r>
              <a:rPr lang="en-GB" sz="1600" dirty="0">
                <a:solidFill>
                  <a:srgbClr val="FFFFFF"/>
                </a:solidFill>
                <a:latin typeface="Lucida Sans" pitchFamily="32" charset="0"/>
              </a:rPr>
              <a:t> (7), </a:t>
            </a:r>
            <a:r>
              <a:rPr lang="en-GB" sz="1600" dirty="0" err="1">
                <a:solidFill>
                  <a:srgbClr val="FFFFFF"/>
                </a:solidFill>
                <a:latin typeface="Lucida Sans" pitchFamily="32" charset="0"/>
              </a:rPr>
              <a:t>réa</a:t>
            </a:r>
            <a:r>
              <a:rPr lang="en-GB" sz="1600" dirty="0">
                <a:solidFill>
                  <a:srgbClr val="FFFFFF"/>
                </a:solidFill>
                <a:latin typeface="Lucida Sans" pitchFamily="32" charset="0"/>
              </a:rPr>
              <a:t> (6), </a:t>
            </a:r>
            <a:r>
              <a:rPr lang="en-GB" sz="1600" dirty="0" err="1">
                <a:solidFill>
                  <a:srgbClr val="FFFFFF"/>
                </a:solidFill>
                <a:latin typeface="Lucida Sans" pitchFamily="32" charset="0"/>
              </a:rPr>
              <a:t>urgences</a:t>
            </a:r>
            <a:r>
              <a:rPr lang="en-GB" sz="1600" dirty="0">
                <a:solidFill>
                  <a:srgbClr val="FFFFFF"/>
                </a:solidFill>
                <a:latin typeface="Lucida Sans" pitchFamily="32" charset="0"/>
              </a:rPr>
              <a:t> (5), bloc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err="1">
                <a:solidFill>
                  <a:srgbClr val="FFFFFF"/>
                </a:solidFill>
                <a:latin typeface="Lucida Sans" pitchFamily="32" charset="0"/>
              </a:rPr>
              <a:t>opératoire</a:t>
            </a:r>
            <a:r>
              <a:rPr lang="en-GB" sz="1600" dirty="0">
                <a:solidFill>
                  <a:srgbClr val="FFFFFF"/>
                </a:solidFill>
                <a:latin typeface="Lucida Sans" pitchFamily="32" charset="0"/>
              </a:rPr>
              <a:t> (5).</a:t>
            </a:r>
          </a:p>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dirty="0">
                <a:solidFill>
                  <a:srgbClr val="FFFFFF"/>
                </a:solidFill>
                <a:latin typeface="Lucida Sans" pitchFamily="32" charset="0"/>
              </a:rPr>
              <a:t>4 CAS </a:t>
            </a:r>
            <a:r>
              <a:rPr lang="en-GB" sz="1600" b="1" dirty="0" err="1">
                <a:solidFill>
                  <a:srgbClr val="FFFFFF"/>
                </a:solidFill>
                <a:latin typeface="Lucida Sans" pitchFamily="32" charset="0"/>
              </a:rPr>
              <a:t>d'échec</a:t>
            </a:r>
            <a:r>
              <a:rPr lang="en-GB" sz="1600" b="1" dirty="0">
                <a:solidFill>
                  <a:srgbClr val="FFFFFF"/>
                </a:solidFill>
                <a:latin typeface="Lucida Sans" pitchFamily="32" charset="0"/>
              </a:rPr>
              <a:t> des </a:t>
            </a:r>
            <a:r>
              <a:rPr lang="en-GB" sz="1600" b="1" dirty="0" err="1">
                <a:solidFill>
                  <a:srgbClr val="FFFFFF"/>
                </a:solidFill>
                <a:latin typeface="Lucida Sans" pitchFamily="32" charset="0"/>
              </a:rPr>
              <a:t>antiviraux</a:t>
            </a:r>
            <a:r>
              <a:rPr lang="en-GB" sz="1600" b="1" dirty="0">
                <a:solidFill>
                  <a:srgbClr val="FFFFFF"/>
                </a:solidFill>
                <a:latin typeface="Lucida Sans" pitchFamily="32" charset="0"/>
              </a:rPr>
              <a:t> </a:t>
            </a:r>
            <a:r>
              <a:rPr lang="en-GB" sz="1600" b="1" dirty="0" err="1">
                <a:solidFill>
                  <a:srgbClr val="FFFFFF"/>
                </a:solidFill>
                <a:latin typeface="Lucida Sans" pitchFamily="32" charset="0"/>
              </a:rPr>
              <a:t>dont</a:t>
            </a:r>
            <a:r>
              <a:rPr lang="en-GB" sz="1600" b="1" dirty="0">
                <a:solidFill>
                  <a:srgbClr val="FFFFFF"/>
                </a:solidFill>
                <a:latin typeface="Lucida Sans" pitchFamily="32" charset="0"/>
              </a:rPr>
              <a:t> 1 en </a:t>
            </a:r>
            <a:r>
              <a:rPr lang="en-GB" sz="1600" b="1" dirty="0" err="1">
                <a:solidFill>
                  <a:srgbClr val="FFFFFF"/>
                </a:solidFill>
                <a:latin typeface="Lucida Sans" pitchFamily="32" charset="0"/>
              </a:rPr>
              <a:t>trithérapie</a:t>
            </a:r>
            <a:r>
              <a:rPr lang="en-GB" sz="1600" b="1" dirty="0">
                <a:solidFill>
                  <a:srgbClr val="FFFFFF"/>
                </a:solidFill>
                <a:latin typeface="Lucida Sans" pitchFamily="32" charset="0"/>
              </a:rPr>
              <a:t> en1997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Rectangle 2"/>
          <p:cNvSpPr>
            <a:spLocks noGrp="1" noChangeArrowheads="1"/>
          </p:cNvSpPr>
          <p:nvPr/>
        </p:nvSpPr>
        <p:spPr bwMode="auto">
          <a:xfrm>
            <a:off x="395536" y="1052737"/>
            <a:ext cx="3744416"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fontAlgn="base">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a:lnSpc>
                <a:spcPct val="80000"/>
              </a:lnSpc>
              <a:buFont typeface="Wingdings" pitchFamily="2" charset="2"/>
              <a:buNone/>
            </a:pPr>
            <a:endParaRPr lang="fr-FR" sz="2000" dirty="0"/>
          </a:p>
          <a:p>
            <a:pPr>
              <a:lnSpc>
                <a:spcPct val="80000"/>
              </a:lnSpc>
            </a:pPr>
            <a:r>
              <a:rPr lang="fr-FR" sz="2000" dirty="0">
                <a:solidFill>
                  <a:schemeClr val="bg1"/>
                </a:solidFill>
              </a:rPr>
              <a:t>25 infirmières et élèves IDE</a:t>
            </a:r>
          </a:p>
          <a:p>
            <a:pPr>
              <a:lnSpc>
                <a:spcPct val="80000"/>
              </a:lnSpc>
              <a:buFont typeface="Wingdings" pitchFamily="2" charset="2"/>
              <a:buNone/>
            </a:pPr>
            <a:endParaRPr lang="fr-FR" sz="1000" dirty="0">
              <a:solidFill>
                <a:schemeClr val="bg1"/>
              </a:solidFill>
            </a:endParaRPr>
          </a:p>
          <a:p>
            <a:pPr>
              <a:lnSpc>
                <a:spcPct val="80000"/>
              </a:lnSpc>
            </a:pPr>
            <a:r>
              <a:rPr lang="fr-FR" sz="2000" dirty="0">
                <a:solidFill>
                  <a:schemeClr val="bg1"/>
                </a:solidFill>
              </a:rPr>
              <a:t>6 médecins dont internes et externes</a:t>
            </a:r>
          </a:p>
          <a:p>
            <a:pPr>
              <a:lnSpc>
                <a:spcPct val="80000"/>
              </a:lnSpc>
              <a:buFont typeface="Wingdings" pitchFamily="2" charset="2"/>
              <a:buNone/>
            </a:pPr>
            <a:endParaRPr lang="fr-FR" sz="900" dirty="0">
              <a:solidFill>
                <a:schemeClr val="bg1"/>
              </a:solidFill>
            </a:endParaRPr>
          </a:p>
          <a:p>
            <a:pPr>
              <a:lnSpc>
                <a:spcPct val="80000"/>
              </a:lnSpc>
            </a:pPr>
            <a:r>
              <a:rPr lang="fr-FR" sz="2000" dirty="0">
                <a:solidFill>
                  <a:schemeClr val="bg1"/>
                </a:solidFill>
              </a:rPr>
              <a:t>4 biologistes et laborantins</a:t>
            </a:r>
          </a:p>
          <a:p>
            <a:pPr>
              <a:lnSpc>
                <a:spcPct val="80000"/>
              </a:lnSpc>
              <a:buFont typeface="Wingdings" pitchFamily="2" charset="2"/>
              <a:buNone/>
            </a:pPr>
            <a:endParaRPr lang="fr-FR" sz="900" dirty="0">
              <a:solidFill>
                <a:schemeClr val="bg1"/>
              </a:solidFill>
            </a:endParaRPr>
          </a:p>
          <a:p>
            <a:pPr>
              <a:lnSpc>
                <a:spcPct val="80000"/>
              </a:lnSpc>
            </a:pPr>
            <a:r>
              <a:rPr lang="fr-FR" sz="2000" dirty="0">
                <a:solidFill>
                  <a:schemeClr val="bg1"/>
                </a:solidFill>
              </a:rPr>
              <a:t>3 agents hospitaliers</a:t>
            </a:r>
          </a:p>
          <a:p>
            <a:pPr>
              <a:lnSpc>
                <a:spcPct val="80000"/>
              </a:lnSpc>
              <a:buFont typeface="Wingdings" pitchFamily="2" charset="2"/>
              <a:buNone/>
            </a:pPr>
            <a:endParaRPr lang="fr-FR" sz="800" dirty="0">
              <a:solidFill>
                <a:schemeClr val="bg1"/>
              </a:solidFill>
            </a:endParaRPr>
          </a:p>
          <a:p>
            <a:pPr>
              <a:lnSpc>
                <a:spcPct val="80000"/>
              </a:lnSpc>
            </a:pPr>
            <a:r>
              <a:rPr lang="fr-FR" sz="2000" dirty="0">
                <a:solidFill>
                  <a:schemeClr val="bg1"/>
                </a:solidFill>
              </a:rPr>
              <a:t>2 aides-soignantes</a:t>
            </a:r>
          </a:p>
        </p:txBody>
      </p:sp>
      <p:sp>
        <p:nvSpPr>
          <p:cNvPr id="4" name="Rectangle 3"/>
          <p:cNvSpPr>
            <a:spLocks noChangeArrowheads="1"/>
          </p:cNvSpPr>
          <p:nvPr/>
        </p:nvSpPr>
        <p:spPr bwMode="auto">
          <a:xfrm>
            <a:off x="4355975" y="2060847"/>
            <a:ext cx="4392489" cy="367240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defPPr>
              <a:defRPr lang="fr-FR"/>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342900" indent="-342900" algn="l">
              <a:spcBef>
                <a:spcPct val="20000"/>
              </a:spcBef>
              <a:buClr>
                <a:schemeClr val="bg2"/>
              </a:buClr>
              <a:buSzPct val="75000"/>
              <a:buFont typeface="Wingdings" pitchFamily="2" charset="2"/>
              <a:buNone/>
            </a:pPr>
            <a:endParaRPr lang="fr-FR" sz="800" dirty="0"/>
          </a:p>
          <a:p>
            <a:pPr marL="342900" indent="-342900" algn="l">
              <a:spcBef>
                <a:spcPct val="20000"/>
              </a:spcBef>
              <a:buClr>
                <a:schemeClr val="bg2"/>
              </a:buClr>
              <a:buSzPct val="75000"/>
              <a:buFont typeface="Wingdings" pitchFamily="2" charset="2"/>
              <a:buChar char="n"/>
            </a:pPr>
            <a:r>
              <a:rPr lang="fr-FR" sz="2000" b="1" dirty="0">
                <a:solidFill>
                  <a:schemeClr val="bg1"/>
                </a:solidFill>
              </a:rPr>
              <a:t>1 </a:t>
            </a:r>
            <a:r>
              <a:rPr lang="fr-FR" sz="2000" dirty="0">
                <a:solidFill>
                  <a:schemeClr val="bg1"/>
                </a:solidFill>
              </a:rPr>
              <a:t>chirurgien</a:t>
            </a:r>
          </a:p>
          <a:p>
            <a:pPr marL="342900" indent="-342900" algn="l">
              <a:spcBef>
                <a:spcPct val="20000"/>
              </a:spcBef>
              <a:buClr>
                <a:schemeClr val="bg2"/>
              </a:buClr>
              <a:buSzPct val="75000"/>
              <a:buFont typeface="Wingdings" pitchFamily="2" charset="2"/>
              <a:buChar char="n"/>
            </a:pPr>
            <a:r>
              <a:rPr lang="fr-FR" sz="2000" dirty="0">
                <a:solidFill>
                  <a:schemeClr val="bg1"/>
                </a:solidFill>
              </a:rPr>
              <a:t>1 aide-opératoire</a:t>
            </a:r>
          </a:p>
          <a:p>
            <a:pPr marL="342900" indent="-342900" algn="l">
              <a:spcBef>
                <a:spcPct val="20000"/>
              </a:spcBef>
              <a:buClr>
                <a:schemeClr val="bg2"/>
              </a:buClr>
              <a:buSzPct val="75000"/>
              <a:buFont typeface="Wingdings" pitchFamily="2" charset="2"/>
              <a:buChar char="n"/>
            </a:pPr>
            <a:r>
              <a:rPr lang="fr-FR" sz="2000" dirty="0">
                <a:solidFill>
                  <a:schemeClr val="bg1"/>
                </a:solidFill>
              </a:rPr>
              <a:t>2 dentistes et 1 assistant dentaire</a:t>
            </a:r>
          </a:p>
          <a:p>
            <a:pPr marL="342900" indent="-342900" algn="l">
              <a:spcBef>
                <a:spcPct val="20000"/>
              </a:spcBef>
              <a:buClr>
                <a:schemeClr val="bg2"/>
              </a:buClr>
              <a:buSzPct val="75000"/>
              <a:buFont typeface="Wingdings" pitchFamily="2" charset="2"/>
              <a:buChar char="n"/>
            </a:pPr>
            <a:r>
              <a:rPr lang="fr-FR" sz="2000" dirty="0">
                <a:solidFill>
                  <a:schemeClr val="bg1"/>
                </a:solidFill>
              </a:rPr>
              <a:t>1 laborantin</a:t>
            </a:r>
          </a:p>
          <a:p>
            <a:pPr marL="342900" indent="-342900" algn="l">
              <a:spcBef>
                <a:spcPct val="20000"/>
              </a:spcBef>
              <a:buClr>
                <a:schemeClr val="bg2"/>
              </a:buClr>
              <a:buSzPct val="75000"/>
              <a:buFont typeface="Wingdings" pitchFamily="2" charset="2"/>
              <a:buChar char="n"/>
            </a:pPr>
            <a:r>
              <a:rPr lang="fr-FR" sz="2000" dirty="0">
                <a:solidFill>
                  <a:schemeClr val="bg1"/>
                </a:solidFill>
              </a:rPr>
              <a:t>1 secouriste</a:t>
            </a:r>
          </a:p>
          <a:p>
            <a:pPr marL="342900" indent="-342900" algn="l">
              <a:spcBef>
                <a:spcPct val="20000"/>
              </a:spcBef>
              <a:buClr>
                <a:schemeClr val="bg2"/>
              </a:buClr>
              <a:buSzPct val="75000"/>
              <a:buFont typeface="Wingdings" pitchFamily="2" charset="2"/>
              <a:buChar char="n"/>
            </a:pPr>
            <a:r>
              <a:rPr lang="fr-FR" sz="2000" dirty="0">
                <a:solidFill>
                  <a:schemeClr val="bg1"/>
                </a:solidFill>
              </a:rPr>
              <a:t>2 inconnus</a:t>
            </a:r>
          </a:p>
          <a:p>
            <a:pPr marL="342900" indent="-342900" algn="l">
              <a:spcBef>
                <a:spcPct val="20000"/>
              </a:spcBef>
              <a:buClr>
                <a:schemeClr val="bg2"/>
              </a:buClr>
              <a:buSzPct val="75000"/>
              <a:buFont typeface="Wingdings" pitchFamily="2" charset="2"/>
              <a:buChar char="n"/>
            </a:pPr>
            <a:endParaRPr lang="fr-FR" sz="2000" b="1" dirty="0"/>
          </a:p>
          <a:p>
            <a:pPr marL="342900" indent="-342900" algn="l">
              <a:spcBef>
                <a:spcPct val="20000"/>
              </a:spcBef>
              <a:buClr>
                <a:schemeClr val="bg2"/>
              </a:buClr>
              <a:buSzPct val="75000"/>
              <a:buFont typeface="Wingdings" pitchFamily="2" charset="2"/>
              <a:buNone/>
            </a:pPr>
            <a:endParaRPr lang="fr-FR" sz="1600" b="1" i="1" dirty="0"/>
          </a:p>
        </p:txBody>
      </p:sp>
    </p:spTree>
    <p:extLst>
      <p:ext uri="{BB962C8B-B14F-4D97-AF65-F5344CB8AC3E}">
        <p14:creationId xmlns:p14="http://schemas.microsoft.com/office/powerpoint/2010/main" xmlns="" val="35841449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1079500" y="360363"/>
            <a:ext cx="7019925" cy="5580062"/>
          </a:xfrm>
          <a:prstGeom prst="rect">
            <a:avLst/>
          </a:prstGeom>
          <a:noFill/>
          <a:ln w="9525">
            <a:noFill/>
            <a:round/>
            <a:headEnd/>
            <a:tailEnd/>
          </a:ln>
          <a:effectLst/>
        </p:spPr>
        <p:txBody>
          <a:bodyPr lIns="90000" tIns="46800" rIns="90000" bIns="46800"/>
          <a:lstStyle/>
          <a:p>
            <a:pPr algn="just">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FFFFFF"/>
                </a:solidFill>
                <a:latin typeface="HelveticaNeue-Roman" pitchFamily="32" charset="0"/>
              </a:rPr>
              <a:t>–</a:t>
            </a:r>
            <a:r>
              <a:rPr lang="en-GB" sz="2200" dirty="0">
                <a:solidFill>
                  <a:srgbClr val="FFFFFF"/>
                </a:solidFill>
                <a:latin typeface="HelveticaNeue-Roman" pitchFamily="32" charset="0"/>
              </a:rPr>
              <a:t> La </a:t>
            </a:r>
            <a:r>
              <a:rPr lang="en-GB" sz="2200" dirty="0" err="1">
                <a:solidFill>
                  <a:srgbClr val="FFFFFF"/>
                </a:solidFill>
                <a:latin typeface="HelveticaNeue-Roman" pitchFamily="32" charset="0"/>
              </a:rPr>
              <a:t>dernière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séroconversion</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survenue</a:t>
            </a:r>
            <a:r>
              <a:rPr lang="en-GB" sz="2200" dirty="0">
                <a:solidFill>
                  <a:srgbClr val="FFFFFF"/>
                </a:solidFill>
                <a:latin typeface="HelveticaNeue-Roman" pitchFamily="32" charset="0"/>
              </a:rPr>
              <a:t> en 2004 chez un </a:t>
            </a:r>
            <a:r>
              <a:rPr lang="en-GB" sz="2200" dirty="0" err="1" smtClean="0">
                <a:solidFill>
                  <a:srgbClr val="FFFFFF"/>
                </a:solidFill>
                <a:latin typeface="HelveticaNeue-Roman" pitchFamily="32" charset="0"/>
              </a:rPr>
              <a:t>secouriste</a:t>
            </a:r>
            <a:r>
              <a:rPr lang="en-GB" sz="2200" dirty="0" smtClean="0">
                <a:solidFill>
                  <a:srgbClr val="FFFFFF"/>
                </a:solidFill>
                <a:latin typeface="HelveticaNeue-Roman" pitchFamily="32" charset="0"/>
              </a:rPr>
              <a:t> </a:t>
            </a:r>
            <a:r>
              <a:rPr lang="en-GB" sz="2200" dirty="0" err="1" smtClean="0">
                <a:solidFill>
                  <a:srgbClr val="FFFFFF"/>
                </a:solidFill>
                <a:latin typeface="HelveticaNeue-Roman" pitchFamily="32" charset="0"/>
              </a:rPr>
              <a:t>dans</a:t>
            </a:r>
            <a:r>
              <a:rPr lang="en-GB" sz="2200" dirty="0" smtClean="0">
                <a:solidFill>
                  <a:srgbClr val="FFFFFF"/>
                </a:solidFill>
                <a:latin typeface="HelveticaNeue-Roman" pitchFamily="32" charset="0"/>
              </a:rPr>
              <a:t> </a:t>
            </a:r>
            <a:r>
              <a:rPr lang="en-GB" sz="2200" dirty="0">
                <a:solidFill>
                  <a:srgbClr val="FFFFFF"/>
                </a:solidFill>
                <a:latin typeface="HelveticaNeue-Roman" pitchFamily="32" charset="0"/>
              </a:rPr>
              <a:t>les suites </a:t>
            </a:r>
            <a:r>
              <a:rPr lang="en-GB" sz="2200" dirty="0" err="1">
                <a:solidFill>
                  <a:srgbClr val="FFFFFF"/>
                </a:solidFill>
                <a:latin typeface="HelveticaNeue-Roman" pitchFamily="32" charset="0"/>
              </a:rPr>
              <a:t>d’une</a:t>
            </a:r>
            <a:r>
              <a:rPr lang="en-GB" sz="2200" dirty="0">
                <a:solidFill>
                  <a:srgbClr val="FFFFFF"/>
                </a:solidFill>
                <a:latin typeface="HelveticaNeue-Roman" pitchFamily="32" charset="0"/>
              </a:rPr>
              <a:t> projection massive de sang </a:t>
            </a:r>
            <a:r>
              <a:rPr lang="en-GB" sz="2200" dirty="0" err="1">
                <a:solidFill>
                  <a:srgbClr val="FFFFFF"/>
                </a:solidFill>
                <a:latin typeface="HelveticaNeue-Roman" pitchFamily="32" charset="0"/>
              </a:rPr>
              <a:t>sur</a:t>
            </a:r>
            <a:r>
              <a:rPr lang="en-GB" sz="2200" dirty="0">
                <a:solidFill>
                  <a:srgbClr val="FFFFFF"/>
                </a:solidFill>
                <a:latin typeface="HelveticaNeue-Roman" pitchFamily="32" charset="0"/>
              </a:rPr>
              <a:t> </a:t>
            </a:r>
            <a:r>
              <a:rPr lang="en-GB" sz="2200" dirty="0" smtClean="0">
                <a:solidFill>
                  <a:srgbClr val="FFFFFF"/>
                </a:solidFill>
                <a:latin typeface="HelveticaNeue-Roman" pitchFamily="32" charset="0"/>
              </a:rPr>
              <a:t>le visage </a:t>
            </a:r>
            <a:r>
              <a:rPr lang="en-GB" sz="2200" dirty="0">
                <a:solidFill>
                  <a:srgbClr val="FFFFFF"/>
                </a:solidFill>
                <a:latin typeface="HelveticaNeue-Roman" pitchFamily="32" charset="0"/>
              </a:rPr>
              <a:t>et </a:t>
            </a:r>
            <a:r>
              <a:rPr lang="en-GB" sz="2200" dirty="0" err="1">
                <a:solidFill>
                  <a:srgbClr val="FFFFFF"/>
                </a:solidFill>
                <a:latin typeface="HelveticaNeue-Roman" pitchFamily="32" charset="0"/>
              </a:rPr>
              <a:t>dans</a:t>
            </a:r>
            <a:r>
              <a:rPr lang="en-GB" sz="2200" dirty="0">
                <a:solidFill>
                  <a:srgbClr val="FFFFFF"/>
                </a:solidFill>
                <a:latin typeface="HelveticaNeue-Roman" pitchFamily="32" charset="0"/>
              </a:rPr>
              <a:t> les </a:t>
            </a:r>
            <a:r>
              <a:rPr lang="en-GB" sz="2200" dirty="0" err="1">
                <a:solidFill>
                  <a:srgbClr val="FFFFFF"/>
                </a:solidFill>
                <a:latin typeface="HelveticaNeue-Roman" pitchFamily="32" charset="0"/>
              </a:rPr>
              <a:t>yeux</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lors</a:t>
            </a:r>
            <a:r>
              <a:rPr lang="en-GB" sz="2200" dirty="0">
                <a:solidFill>
                  <a:srgbClr val="FFFFFF"/>
                </a:solidFill>
                <a:latin typeface="HelveticaNeue-Roman" pitchFamily="32" charset="0"/>
              </a:rPr>
              <a:t> de la prise en charge </a:t>
            </a:r>
            <a:r>
              <a:rPr lang="en-GB" sz="2200" dirty="0" smtClean="0">
                <a:solidFill>
                  <a:srgbClr val="FFFFFF"/>
                </a:solidFill>
                <a:latin typeface="HelveticaNeue-Roman" pitchFamily="32" charset="0"/>
              </a:rPr>
              <a:t>d’un patient </a:t>
            </a:r>
            <a:r>
              <a:rPr lang="en-GB" sz="2200" dirty="0">
                <a:solidFill>
                  <a:srgbClr val="FFFFFF"/>
                </a:solidFill>
                <a:latin typeface="HelveticaNeue-Roman" pitchFamily="32" charset="0"/>
              </a:rPr>
              <a:t>VIH+ </a:t>
            </a:r>
            <a:r>
              <a:rPr lang="en-GB" sz="2200" dirty="0" smtClean="0">
                <a:solidFill>
                  <a:srgbClr val="FFFFFF"/>
                </a:solidFill>
                <a:latin typeface="HelveticaNeue-Roman" pitchFamily="32" charset="0"/>
              </a:rPr>
              <a:t>(Un </a:t>
            </a:r>
            <a:r>
              <a:rPr lang="en-GB" sz="2200" dirty="0" err="1">
                <a:solidFill>
                  <a:srgbClr val="FFFFFF"/>
                </a:solidFill>
                <a:latin typeface="HelveticaNeue-Roman" pitchFamily="32" charset="0"/>
              </a:rPr>
              <a:t>rinçage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rapide</a:t>
            </a:r>
            <a:r>
              <a:rPr lang="en-GB" sz="2200" dirty="0">
                <a:solidFill>
                  <a:srgbClr val="FFFFFF"/>
                </a:solidFill>
                <a:latin typeface="HelveticaNeue-Roman" pitchFamily="32" charset="0"/>
              </a:rPr>
              <a:t> a </a:t>
            </a:r>
            <a:r>
              <a:rPr lang="en-GB" sz="2200" dirty="0" err="1">
                <a:solidFill>
                  <a:srgbClr val="FFFFFF"/>
                </a:solidFill>
                <a:latin typeface="HelveticaNeue-Roman" pitchFamily="32" charset="0"/>
              </a:rPr>
              <a:t>été</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effectué</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sur</a:t>
            </a:r>
            <a:r>
              <a:rPr lang="en-GB" sz="2200" dirty="0">
                <a:solidFill>
                  <a:srgbClr val="FFFFFF"/>
                </a:solidFill>
                <a:latin typeface="HelveticaNeue-Roman" pitchFamily="32" charset="0"/>
              </a:rPr>
              <a:t> les </a:t>
            </a:r>
            <a:r>
              <a:rPr lang="en-GB" sz="2200" dirty="0" err="1">
                <a:solidFill>
                  <a:srgbClr val="FFFFFF"/>
                </a:solidFill>
                <a:latin typeface="HelveticaNeue-Roman" pitchFamily="32" charset="0"/>
              </a:rPr>
              <a:t>lieux</a:t>
            </a:r>
            <a:r>
              <a:rPr lang="en-GB" sz="2200" dirty="0">
                <a:solidFill>
                  <a:srgbClr val="FFFFFF"/>
                </a:solidFill>
                <a:latin typeface="HelveticaNeue-Roman" pitchFamily="32" charset="0"/>
              </a:rPr>
              <a:t> de </a:t>
            </a:r>
            <a:r>
              <a:rPr lang="en-GB" sz="2200" dirty="0" err="1">
                <a:solidFill>
                  <a:srgbClr val="FFFFFF"/>
                </a:solidFill>
                <a:latin typeface="HelveticaNeue-Roman" pitchFamily="32" charset="0"/>
              </a:rPr>
              <a:t>l’accident</a:t>
            </a:r>
            <a:r>
              <a:rPr lang="en-GB" sz="2200" dirty="0">
                <a:solidFill>
                  <a:srgbClr val="FFFFFF"/>
                </a:solidFill>
                <a:latin typeface="HelveticaNeue-Roman" pitchFamily="32" charset="0"/>
              </a:rPr>
              <a:t>,</a:t>
            </a:r>
          </a:p>
          <a:p>
            <a:pPr algn="just">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un lavage plus </a:t>
            </a:r>
            <a:r>
              <a:rPr lang="en-GB" sz="2200" dirty="0" err="1">
                <a:solidFill>
                  <a:srgbClr val="FFFFFF"/>
                </a:solidFill>
                <a:latin typeface="HelveticaNeue-Roman" pitchFamily="32" charset="0"/>
              </a:rPr>
              <a:t>complet</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plusieurs</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heures</a:t>
            </a:r>
            <a:r>
              <a:rPr lang="en-GB" sz="2200" dirty="0">
                <a:solidFill>
                  <a:srgbClr val="FFFFFF"/>
                </a:solidFill>
                <a:latin typeface="HelveticaNeue-Roman" pitchFamily="32" charset="0"/>
              </a:rPr>
              <a:t> plus </a:t>
            </a:r>
            <a:r>
              <a:rPr lang="en-GB" sz="2200" dirty="0" err="1">
                <a:solidFill>
                  <a:srgbClr val="FFFFFF"/>
                </a:solidFill>
                <a:latin typeface="HelveticaNeue-Roman" pitchFamily="32" charset="0"/>
              </a:rPr>
              <a:t>tard</a:t>
            </a:r>
            <a:r>
              <a:rPr lang="en-GB" sz="2200" dirty="0">
                <a:solidFill>
                  <a:srgbClr val="FFFFFF"/>
                </a:solidFill>
                <a:latin typeface="HelveticaNeue-Roman" pitchFamily="32" charset="0"/>
              </a:rPr>
              <a:t>.</a:t>
            </a:r>
          </a:p>
          <a:p>
            <a:pPr algn="just">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La </a:t>
            </a:r>
            <a:r>
              <a:rPr lang="en-GB" sz="2200" dirty="0" err="1">
                <a:solidFill>
                  <a:srgbClr val="FFFFFF"/>
                </a:solidFill>
                <a:latin typeface="HelveticaNeue-Roman" pitchFamily="32" charset="0"/>
              </a:rPr>
              <a:t>personne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n’a</a:t>
            </a:r>
            <a:r>
              <a:rPr lang="en-GB" sz="2200" dirty="0">
                <a:solidFill>
                  <a:srgbClr val="FFFFFF"/>
                </a:solidFill>
                <a:latin typeface="HelveticaNeue-Roman" pitchFamily="32" charset="0"/>
              </a:rPr>
              <a:t> pas </a:t>
            </a:r>
            <a:r>
              <a:rPr lang="en-GB" sz="2200" dirty="0" err="1">
                <a:solidFill>
                  <a:srgbClr val="FFFFFF"/>
                </a:solidFill>
                <a:latin typeface="HelveticaNeue-Roman" pitchFamily="32" charset="0"/>
              </a:rPr>
              <a:t>consulté</a:t>
            </a:r>
            <a:r>
              <a:rPr lang="en-GB" sz="2200" dirty="0">
                <a:solidFill>
                  <a:srgbClr val="FFFFFF"/>
                </a:solidFill>
                <a:latin typeface="HelveticaNeue-Roman" pitchFamily="32" charset="0"/>
              </a:rPr>
              <a:t> et </a:t>
            </a:r>
            <a:r>
              <a:rPr lang="en-GB" sz="2200" dirty="0" err="1">
                <a:solidFill>
                  <a:srgbClr val="FFFFFF"/>
                </a:solidFill>
                <a:latin typeface="HelveticaNeue-Roman" pitchFamily="32" charset="0"/>
              </a:rPr>
              <a:t>n’a</a:t>
            </a:r>
            <a:r>
              <a:rPr lang="en-GB" sz="2200" dirty="0">
                <a:solidFill>
                  <a:srgbClr val="FFFFFF"/>
                </a:solidFill>
                <a:latin typeface="HelveticaNeue-Roman" pitchFamily="32" charset="0"/>
              </a:rPr>
              <a:t> pas </a:t>
            </a:r>
            <a:r>
              <a:rPr lang="en-GB" sz="2200" dirty="0" err="1">
                <a:solidFill>
                  <a:srgbClr val="FFFFFF"/>
                </a:solidFill>
                <a:latin typeface="HelveticaNeue-Roman" pitchFamily="32" charset="0"/>
              </a:rPr>
              <a:t>été</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traitée</a:t>
            </a:r>
            <a:r>
              <a:rPr lang="en-GB" sz="2200" dirty="0">
                <a:solidFill>
                  <a:srgbClr val="FFFFFF"/>
                </a:solidFill>
                <a:latin typeface="HelveticaNeue-Roman" pitchFamily="32" charset="0"/>
              </a:rPr>
              <a:t> par </a:t>
            </a:r>
            <a:r>
              <a:rPr lang="en-GB" sz="2200" dirty="0" smtClean="0">
                <a:solidFill>
                  <a:srgbClr val="FFFFFF"/>
                </a:solidFill>
                <a:latin typeface="HelveticaNeue-Roman" pitchFamily="32" charset="0"/>
              </a:rPr>
              <a:t>ARV en </a:t>
            </a:r>
            <a:r>
              <a:rPr lang="en-GB" sz="2200" dirty="0" err="1" smtClean="0">
                <a:solidFill>
                  <a:srgbClr val="FFFFFF"/>
                </a:solidFill>
                <a:latin typeface="HelveticaNeue-Roman" pitchFamily="32" charset="0"/>
              </a:rPr>
              <a:t>prophylaxie</a:t>
            </a:r>
            <a:r>
              <a:rPr lang="en-GB" sz="2200" dirty="0" smtClean="0">
                <a:solidFill>
                  <a:srgbClr val="FFFFFF"/>
                </a:solidFill>
                <a:latin typeface="HelveticaNeue-Roman" pitchFamily="32" charset="0"/>
              </a:rPr>
              <a:t> </a:t>
            </a: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200" dirty="0">
              <a:solidFill>
                <a:srgbClr val="FFFFFF"/>
              </a:solidFill>
              <a:latin typeface="HelveticaNeue-Roman"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a:xfrm>
            <a:off x="1066800" y="274638"/>
            <a:ext cx="7772400" cy="288925"/>
          </a:xfrm>
          <a:ln/>
        </p:spPr>
        <p:txBody>
          <a:bodyPr/>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rPr>
              <a:t>en comparaison</a:t>
            </a:r>
          </a:p>
        </p:txBody>
      </p:sp>
      <p:sp>
        <p:nvSpPr>
          <p:cNvPr id="21506" name="Text Box 2"/>
          <p:cNvSpPr txBox="1">
            <a:spLocks noChangeArrowheads="1"/>
          </p:cNvSpPr>
          <p:nvPr/>
        </p:nvSpPr>
        <p:spPr bwMode="auto">
          <a:xfrm>
            <a:off x="179388" y="539750"/>
            <a:ext cx="8101012" cy="4860925"/>
          </a:xfrm>
          <a:prstGeom prst="rect">
            <a:avLst/>
          </a:prstGeom>
          <a:noFill/>
          <a:ln w="9525">
            <a:noFill/>
            <a:round/>
            <a:headEnd/>
            <a:tailEnd/>
          </a:ln>
          <a:effectLst/>
        </p:spPr>
        <p:txBody>
          <a:bodyPr lIns="90000" tIns="46800" rIns="90000" bIns="468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b="1" dirty="0" err="1">
                <a:solidFill>
                  <a:srgbClr val="FFFFFF"/>
                </a:solidFill>
                <a:latin typeface="HelveticaNeue-Bold" pitchFamily="32" charset="0"/>
              </a:rPr>
              <a:t>Séroconversions</a:t>
            </a:r>
            <a:r>
              <a:rPr lang="en-GB" sz="2200" b="1" dirty="0">
                <a:solidFill>
                  <a:srgbClr val="FFFFFF"/>
                </a:solidFill>
                <a:latin typeface="HelveticaNeue-Bold" pitchFamily="32" charset="0"/>
              </a:rPr>
              <a:t> </a:t>
            </a:r>
            <a:r>
              <a:rPr lang="en-GB" sz="2200" b="1" dirty="0" err="1">
                <a:solidFill>
                  <a:srgbClr val="FFFFFF"/>
                </a:solidFill>
                <a:latin typeface="HelveticaNeue-Bold" pitchFamily="32" charset="0"/>
              </a:rPr>
              <a:t>professionnelles</a:t>
            </a:r>
            <a:r>
              <a:rPr lang="en-GB" sz="2200" b="1" dirty="0">
                <a:solidFill>
                  <a:srgbClr val="FFFFFF"/>
                </a:solidFill>
                <a:latin typeface="HelveticaNeue-Bold" pitchFamily="32" charset="0"/>
              </a:rPr>
              <a:t> VHC</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rPr>
              <a:t>Depuis</a:t>
            </a:r>
            <a:r>
              <a:rPr lang="en-GB" sz="2200" dirty="0">
                <a:solidFill>
                  <a:srgbClr val="FFFFFF"/>
                </a:solidFill>
              </a:rPr>
              <a:t> la </a:t>
            </a:r>
            <a:r>
              <a:rPr lang="en-GB" sz="2200" dirty="0" err="1">
                <a:solidFill>
                  <a:srgbClr val="FFFFFF"/>
                </a:solidFill>
              </a:rPr>
              <a:t>mise</a:t>
            </a:r>
            <a:r>
              <a:rPr lang="en-GB" sz="2200" dirty="0">
                <a:solidFill>
                  <a:srgbClr val="FFFFFF"/>
                </a:solidFill>
              </a:rPr>
              <a:t> en place de </a:t>
            </a:r>
            <a:r>
              <a:rPr lang="en-GB" sz="2200" dirty="0" err="1">
                <a:solidFill>
                  <a:srgbClr val="FFFFFF"/>
                </a:solidFill>
              </a:rPr>
              <a:t>cette</a:t>
            </a:r>
            <a:r>
              <a:rPr lang="en-GB" sz="2200" dirty="0">
                <a:solidFill>
                  <a:srgbClr val="FFFFFF"/>
                </a:solidFill>
              </a:rPr>
              <a:t> surveillance 1991 et </a:t>
            </a:r>
            <a:r>
              <a:rPr lang="en-GB" sz="2200" dirty="0" err="1">
                <a:solidFill>
                  <a:srgbClr val="FFFFFF"/>
                </a:solidFill>
              </a:rPr>
              <a:t>jusqu’au</a:t>
            </a:r>
            <a:endParaRPr lang="en-GB" sz="2200" dirty="0">
              <a:solidFill>
                <a:srgbClr val="FFFFFF"/>
              </a:solidFill>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31 </a:t>
            </a:r>
            <a:r>
              <a:rPr lang="en-GB" sz="2200" dirty="0" err="1">
                <a:solidFill>
                  <a:srgbClr val="FFFFFF"/>
                </a:solidFill>
                <a:latin typeface="HelveticaNeue-Roman" pitchFamily="32" charset="0"/>
              </a:rPr>
              <a:t>décembre</a:t>
            </a:r>
            <a:r>
              <a:rPr lang="en-GB" sz="2200" dirty="0">
                <a:solidFill>
                  <a:srgbClr val="FFFFFF"/>
                </a:solidFill>
                <a:latin typeface="HelveticaNeue-Roman" pitchFamily="32" charset="0"/>
              </a:rPr>
              <a:t> 2005, </a:t>
            </a:r>
            <a:r>
              <a:rPr lang="en-GB" sz="2200" dirty="0" err="1">
                <a:solidFill>
                  <a:srgbClr val="FFFFFF"/>
                </a:solidFill>
                <a:latin typeface="HelveticaNeue-Roman" pitchFamily="32" charset="0"/>
              </a:rPr>
              <a:t>ont</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été</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recensées</a:t>
            </a:r>
            <a:r>
              <a:rPr lang="en-GB" sz="2200" dirty="0">
                <a:solidFill>
                  <a:srgbClr val="FFFFFF"/>
                </a:solidFill>
                <a:latin typeface="HelveticaNeue-Roman" pitchFamily="32" charset="0"/>
              </a:rPr>
              <a:t> 55 </a:t>
            </a:r>
            <a:r>
              <a:rPr lang="en-GB" sz="2200" dirty="0" err="1">
                <a:solidFill>
                  <a:srgbClr val="FFFFFF"/>
                </a:solidFill>
                <a:latin typeface="HelveticaNeue-Roman" pitchFamily="32" charset="0"/>
              </a:rPr>
              <a:t>séroconversions</a:t>
            </a: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latin typeface="HelveticaNeue-Roman" pitchFamily="32" charset="0"/>
              </a:rPr>
              <a:t>professionnelles</a:t>
            </a:r>
            <a:r>
              <a:rPr lang="en-GB" sz="2200" dirty="0">
                <a:solidFill>
                  <a:srgbClr val="FFFFFF"/>
                </a:solidFill>
                <a:latin typeface="HelveticaNeue-Roman" pitchFamily="32" charset="0"/>
              </a:rPr>
              <a:t> VHC chez le personnel de santé, </a:t>
            </a:r>
            <a:r>
              <a:rPr lang="en-GB" sz="2200" dirty="0" err="1">
                <a:solidFill>
                  <a:srgbClr val="FFFFFF"/>
                </a:solidFill>
                <a:latin typeface="HelveticaNeue-Roman" pitchFamily="32" charset="0"/>
              </a:rPr>
              <a:t>dont</a:t>
            </a:r>
            <a:r>
              <a:rPr lang="en-GB" sz="2200" dirty="0">
                <a:solidFill>
                  <a:srgbClr val="FFFFFF"/>
                </a:solidFill>
                <a:latin typeface="HelveticaNeue-Roman" pitchFamily="32" charset="0"/>
              </a:rPr>
              <a:t> 41</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au contact d’un patient source </a:t>
            </a:r>
            <a:r>
              <a:rPr lang="en-GB" sz="2200" dirty="0" err="1">
                <a:solidFill>
                  <a:srgbClr val="FFFFFF"/>
                </a:solidFill>
                <a:latin typeface="HelveticaNeue-Roman" pitchFamily="32" charset="0"/>
              </a:rPr>
              <a:t>connu</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comme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infecté</a:t>
            </a:r>
            <a:r>
              <a:rPr lang="en-GB" sz="2200" dirty="0">
                <a:solidFill>
                  <a:srgbClr val="FFFFFF"/>
                </a:solidFill>
                <a:latin typeface="HelveticaNeue-Roman" pitchFamily="32" charset="0"/>
              </a:rPr>
              <a:t> par</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le VHC (au moment </a:t>
            </a:r>
            <a:r>
              <a:rPr lang="en-GB" sz="2200" dirty="0" err="1">
                <a:solidFill>
                  <a:srgbClr val="FFFFFF"/>
                </a:solidFill>
                <a:latin typeface="HelveticaNeue-Roman" pitchFamily="32" charset="0"/>
              </a:rPr>
              <a:t>ou</a:t>
            </a:r>
            <a:r>
              <a:rPr lang="en-GB" sz="2200" dirty="0">
                <a:solidFill>
                  <a:srgbClr val="FFFFFF"/>
                </a:solidFill>
                <a:latin typeface="HelveticaNeue-Roman" pitchFamily="32" charset="0"/>
              </a:rPr>
              <a:t> à la suite de </a:t>
            </a:r>
            <a:r>
              <a:rPr lang="en-GB" sz="2200" dirty="0" err="1">
                <a:solidFill>
                  <a:srgbClr val="FFFFFF"/>
                </a:solidFill>
                <a:latin typeface="HelveticaNeue-Roman" pitchFamily="32" charset="0"/>
              </a:rPr>
              <a:t>l’AES</a:t>
            </a:r>
            <a:r>
              <a:rPr lang="en-GB" sz="2200" dirty="0">
                <a:solidFill>
                  <a:srgbClr val="FFFFFF"/>
                </a:solidFill>
                <a:latin typeface="HelveticaNeue-Roman" pitchFamily="32" charset="0"/>
              </a:rPr>
              <a:t>).</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Après un </a:t>
            </a:r>
            <a:r>
              <a:rPr lang="en-GB" sz="2200" dirty="0" err="1">
                <a:solidFill>
                  <a:srgbClr val="FFFFFF"/>
                </a:solidFill>
                <a:latin typeface="HelveticaNeue-Roman" pitchFamily="32" charset="0"/>
              </a:rPr>
              <a:t>pic</a:t>
            </a:r>
            <a:r>
              <a:rPr lang="en-GB" sz="2200" dirty="0">
                <a:solidFill>
                  <a:srgbClr val="FFFFFF"/>
                </a:solidFill>
                <a:latin typeface="HelveticaNeue-Roman" pitchFamily="32" charset="0"/>
              </a:rPr>
              <a:t> en 1996, </a:t>
            </a:r>
            <a:r>
              <a:rPr lang="en-GB" sz="2200" dirty="0" err="1">
                <a:solidFill>
                  <a:srgbClr val="FFFFFF"/>
                </a:solidFill>
                <a:latin typeface="HelveticaNeue-Roman" pitchFamily="32" charset="0"/>
              </a:rPr>
              <a:t>peut-être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lié</a:t>
            </a:r>
            <a:r>
              <a:rPr lang="en-GB" sz="2200" dirty="0">
                <a:solidFill>
                  <a:srgbClr val="FFFFFF"/>
                </a:solidFill>
                <a:latin typeface="HelveticaNeue-Roman" pitchFamily="32" charset="0"/>
              </a:rPr>
              <a:t> à la </a:t>
            </a:r>
            <a:r>
              <a:rPr lang="en-GB" sz="2200" dirty="0" err="1">
                <a:solidFill>
                  <a:srgbClr val="FFFFFF"/>
                </a:solidFill>
                <a:latin typeface="HelveticaNeue-Roman" pitchFamily="32" charset="0"/>
              </a:rPr>
              <a:t>mise</a:t>
            </a:r>
            <a:r>
              <a:rPr lang="en-GB" sz="2200" dirty="0">
                <a:solidFill>
                  <a:srgbClr val="FFFFFF"/>
                </a:solidFill>
                <a:latin typeface="HelveticaNeue-Roman" pitchFamily="32" charset="0"/>
              </a:rPr>
              <a:t> en place de</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la surveillance en 1997, le </a:t>
            </a:r>
            <a:r>
              <a:rPr lang="en-GB" sz="2200" dirty="0" err="1">
                <a:solidFill>
                  <a:srgbClr val="FFFFFF"/>
                </a:solidFill>
                <a:latin typeface="HelveticaNeue-Roman" pitchFamily="32" charset="0"/>
              </a:rPr>
              <a:t>nombre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annuel</a:t>
            </a:r>
            <a:r>
              <a:rPr lang="en-GB" sz="2200" dirty="0">
                <a:solidFill>
                  <a:srgbClr val="FFFFFF"/>
                </a:solidFill>
                <a:latin typeface="HelveticaNeue-Roman" pitchFamily="32" charset="0"/>
              </a:rPr>
              <a:t> de</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latin typeface="HelveticaNeue-Roman" pitchFamily="32" charset="0"/>
              </a:rPr>
              <a:t>séroconversions</a:t>
            </a:r>
            <a:r>
              <a:rPr lang="en-GB" sz="2200" dirty="0">
                <a:solidFill>
                  <a:srgbClr val="FFFFFF"/>
                </a:solidFill>
                <a:latin typeface="HelveticaNeue-Roman" pitchFamily="32" charset="0"/>
              </a:rPr>
              <a:t> VHC </a:t>
            </a:r>
            <a:r>
              <a:rPr lang="en-GB" sz="2200" dirty="0" err="1">
                <a:solidFill>
                  <a:srgbClr val="FFFFFF"/>
                </a:solidFill>
                <a:latin typeface="HelveticaNeue-Roman" pitchFamily="32" charset="0"/>
              </a:rPr>
              <a:t>est</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compris</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entre</a:t>
            </a:r>
            <a:r>
              <a:rPr lang="en-GB" sz="2200" dirty="0">
                <a:solidFill>
                  <a:srgbClr val="FFFFFF"/>
                </a:solidFill>
                <a:latin typeface="HelveticaNeue-Roman" pitchFamily="32" charset="0"/>
              </a:rPr>
              <a:t> 2 et 5 </a:t>
            </a:r>
            <a:r>
              <a:rPr lang="en-GB" sz="2200" dirty="0" err="1">
                <a:solidFill>
                  <a:srgbClr val="FFFFFF"/>
                </a:solidFill>
                <a:latin typeface="HelveticaNeue-Roman" pitchFamily="32" charset="0"/>
              </a:rPr>
              <a:t>depuis</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cette</a:t>
            </a: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date . </a:t>
            </a:r>
            <a:r>
              <a:rPr lang="en-GB" sz="2200" dirty="0" err="1">
                <a:solidFill>
                  <a:srgbClr val="FFFFFF"/>
                </a:solidFill>
                <a:latin typeface="HelveticaNeue-Roman" pitchFamily="32" charset="0"/>
              </a:rPr>
              <a:t>Compte-tenu</a:t>
            </a:r>
            <a:r>
              <a:rPr lang="en-GB" sz="2200" dirty="0">
                <a:solidFill>
                  <a:srgbClr val="FFFFFF"/>
                </a:solidFill>
                <a:latin typeface="HelveticaNeue-Roman" pitchFamily="32" charset="0"/>
              </a:rPr>
              <a:t> des </a:t>
            </a:r>
            <a:r>
              <a:rPr lang="en-GB" sz="2200" dirty="0" err="1">
                <a:solidFill>
                  <a:srgbClr val="FFFFFF"/>
                </a:solidFill>
                <a:latin typeface="HelveticaNeue-Roman" pitchFamily="32" charset="0"/>
              </a:rPr>
              <a:t>délais</a:t>
            </a:r>
            <a:r>
              <a:rPr lang="en-GB" sz="2200" dirty="0">
                <a:solidFill>
                  <a:srgbClr val="FFFFFF"/>
                </a:solidFill>
                <a:latin typeface="HelveticaNeue-Roman" pitchFamily="32" charset="0"/>
              </a:rPr>
              <a:t> de </a:t>
            </a:r>
            <a:r>
              <a:rPr lang="en-GB" sz="2200" dirty="0" err="1">
                <a:solidFill>
                  <a:srgbClr val="FFFFFF"/>
                </a:solidFill>
                <a:latin typeface="HelveticaNeue-Roman" pitchFamily="32" charset="0"/>
              </a:rPr>
              <a:t>déclaration</a:t>
            </a:r>
            <a:r>
              <a:rPr lang="en-GB" sz="2200" dirty="0">
                <a:solidFill>
                  <a:srgbClr val="FFFFFF"/>
                </a:solidFill>
                <a:latin typeface="HelveticaNeue-Roman" pitchFamily="32" charset="0"/>
              </a:rPr>
              <a:t>,</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latin typeface="HelveticaNeue-Roman" pitchFamily="32" charset="0"/>
              </a:rPr>
              <a:t>d’autres</a:t>
            </a:r>
            <a:r>
              <a:rPr lang="en-GB" sz="2200" dirty="0">
                <a:solidFill>
                  <a:srgbClr val="FFFFFF"/>
                </a:solidFill>
                <a:latin typeface="HelveticaNeue-Roman" pitchFamily="32" charset="0"/>
              </a:rPr>
              <a:t> contaminations </a:t>
            </a:r>
            <a:r>
              <a:rPr lang="en-GB" sz="2200" dirty="0" err="1">
                <a:solidFill>
                  <a:srgbClr val="FFFFFF"/>
                </a:solidFill>
                <a:latin typeface="HelveticaNeue-Roman" pitchFamily="32" charset="0"/>
              </a:rPr>
              <a:t>peuvent</a:t>
            </a:r>
            <a:r>
              <a:rPr lang="en-GB" sz="2200" dirty="0">
                <a:solidFill>
                  <a:srgbClr val="FFFFFF"/>
                </a:solidFill>
                <a:latin typeface="HelveticaNeue-Roman" pitchFamily="32" charset="0"/>
              </a:rPr>
              <a:t> encore </a:t>
            </a:r>
            <a:r>
              <a:rPr lang="en-GB" sz="2200" dirty="0" err="1">
                <a:solidFill>
                  <a:srgbClr val="FFFFFF"/>
                </a:solidFill>
                <a:latin typeface="HelveticaNeue-Roman" pitchFamily="32" charset="0"/>
              </a:rPr>
              <a:t>être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déclarées</a:t>
            </a: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latin typeface="HelveticaNeue-Roman" pitchFamily="32" charset="0"/>
              </a:rPr>
              <a:t>sur</a:t>
            </a:r>
            <a:r>
              <a:rPr lang="en-GB" sz="2200" dirty="0">
                <a:solidFill>
                  <a:srgbClr val="FFFFFF"/>
                </a:solidFill>
                <a:latin typeface="HelveticaNeue-Roman" pitchFamily="32" charset="0"/>
              </a:rPr>
              <a:t> les </a:t>
            </a:r>
            <a:r>
              <a:rPr lang="en-GB" sz="2200" dirty="0" err="1">
                <a:solidFill>
                  <a:srgbClr val="FFFFFF"/>
                </a:solidFill>
                <a:latin typeface="HelveticaNeue-Roman" pitchFamily="32" charset="0"/>
              </a:rPr>
              <a:t>années</a:t>
            </a:r>
            <a:r>
              <a:rPr lang="en-GB" sz="2200" dirty="0">
                <a:solidFill>
                  <a:srgbClr val="FFFFFF"/>
                </a:solidFill>
                <a:latin typeface="HelveticaNeue-Roman" pitchFamily="32" charset="0"/>
              </a:rPr>
              <a:t> les plus </a:t>
            </a:r>
            <a:r>
              <a:rPr lang="en-GB" sz="2200" dirty="0" err="1" smtClean="0">
                <a:solidFill>
                  <a:srgbClr val="FFFFFF"/>
                </a:solidFill>
                <a:latin typeface="HelveticaNeue-Roman" pitchFamily="32" charset="0"/>
              </a:rPr>
              <a:t>récentes</a:t>
            </a:r>
            <a:r>
              <a:rPr lang="en-GB" sz="2200" dirty="0" smtClean="0">
                <a:solidFill>
                  <a:srgbClr val="FFFFFF"/>
                </a:solidFill>
                <a:latin typeface="HelveticaNeue-Roman" pitchFamily="32" charset="0"/>
              </a:rPr>
              <a:t>.</a:t>
            </a:r>
            <a:endParaRPr lang="en-GB" sz="2200" dirty="0">
              <a:solidFill>
                <a:srgbClr val="FFFFFF"/>
              </a:solidFill>
              <a:latin typeface="HelveticaNeue-Roman"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2022</a:t>
            </a:r>
            <a:endParaRPr lang="fr-FR" dirty="0"/>
          </a:p>
        </p:txBody>
      </p:sp>
      <p:pic>
        <p:nvPicPr>
          <p:cNvPr id="4" name="Espace réservé du contenu 3"/>
          <p:cNvPicPr>
            <a:picLocks noGrp="1" noChangeAspect="1"/>
          </p:cNvPicPr>
          <p:nvPr>
            <p:ph idx="1"/>
          </p:nvPr>
        </p:nvPicPr>
        <p:blipFill>
          <a:blip r:embed="rId2" cstate="print"/>
          <a:stretch>
            <a:fillRect/>
          </a:stretch>
        </p:blipFill>
        <p:spPr>
          <a:xfrm>
            <a:off x="2226584" y="404664"/>
            <a:ext cx="3917726" cy="5846911"/>
          </a:xfrm>
          <a:prstGeom prst="rect">
            <a:avLst/>
          </a:prstGeom>
        </p:spPr>
      </p:pic>
      <p:pic>
        <p:nvPicPr>
          <p:cNvPr id="5" name="Image 4"/>
          <p:cNvPicPr>
            <a:picLocks noChangeAspect="1"/>
          </p:cNvPicPr>
          <p:nvPr/>
        </p:nvPicPr>
        <p:blipFill>
          <a:blip r:embed="rId3" cstate="print"/>
          <a:stretch>
            <a:fillRect/>
          </a:stretch>
        </p:blipFill>
        <p:spPr>
          <a:xfrm>
            <a:off x="6553233" y="255588"/>
            <a:ext cx="2292295" cy="1261981"/>
          </a:xfrm>
          <a:prstGeom prst="rect">
            <a:avLst/>
          </a:prstGeom>
        </p:spPr>
      </p:pic>
    </p:spTree>
    <p:extLst>
      <p:ext uri="{BB962C8B-B14F-4D97-AF65-F5344CB8AC3E}">
        <p14:creationId xmlns:p14="http://schemas.microsoft.com/office/powerpoint/2010/main" xmlns="" val="32133914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print"/>
          <a:stretch>
            <a:fillRect/>
          </a:stretch>
        </p:blipFill>
        <p:spPr>
          <a:xfrm>
            <a:off x="122658" y="0"/>
            <a:ext cx="4838700" cy="2000250"/>
          </a:xfrm>
          <a:prstGeom prst="rect">
            <a:avLst/>
          </a:prstGeom>
        </p:spPr>
      </p:pic>
      <p:pic>
        <p:nvPicPr>
          <p:cNvPr id="7" name="Image 6"/>
          <p:cNvPicPr>
            <a:picLocks noChangeAspect="1"/>
          </p:cNvPicPr>
          <p:nvPr/>
        </p:nvPicPr>
        <p:blipFill>
          <a:blip r:embed="rId3" cstate="print"/>
          <a:stretch>
            <a:fillRect/>
          </a:stretch>
        </p:blipFill>
        <p:spPr>
          <a:xfrm>
            <a:off x="2700337" y="1257300"/>
            <a:ext cx="3743325" cy="4343400"/>
          </a:xfrm>
          <a:prstGeom prst="rect">
            <a:avLst/>
          </a:prstGeom>
        </p:spPr>
      </p:pic>
      <p:pic>
        <p:nvPicPr>
          <p:cNvPr id="6" name="Image 5"/>
          <p:cNvPicPr>
            <a:picLocks noChangeAspect="1"/>
          </p:cNvPicPr>
          <p:nvPr/>
        </p:nvPicPr>
        <p:blipFill>
          <a:blip r:embed="rId4" cstate="print"/>
          <a:stretch>
            <a:fillRect/>
          </a:stretch>
        </p:blipFill>
        <p:spPr>
          <a:xfrm>
            <a:off x="1259632" y="1467188"/>
            <a:ext cx="6010275" cy="5438775"/>
          </a:xfrm>
          <a:prstGeom prst="rect">
            <a:avLst/>
          </a:prstGeom>
        </p:spPr>
      </p:pic>
      <p:sp>
        <p:nvSpPr>
          <p:cNvPr id="4" name="Espace réservé du texte 3"/>
          <p:cNvSpPr>
            <a:spLocks noGrp="1"/>
          </p:cNvSpPr>
          <p:nvPr>
            <p:ph type="body" sz="half" idx="2"/>
          </p:nvPr>
        </p:nvSpPr>
        <p:spPr>
          <a:xfrm>
            <a:off x="9684568" y="2116882"/>
            <a:ext cx="3898900" cy="4470400"/>
          </a:xfrm>
        </p:spPr>
        <p:txBody>
          <a:bodyPr/>
          <a:lstStyle/>
          <a:p>
            <a:endParaRPr lang="fr-FR" dirty="0"/>
          </a:p>
        </p:txBody>
      </p:sp>
      <p:pic>
        <p:nvPicPr>
          <p:cNvPr id="8" name="Image 7"/>
          <p:cNvPicPr>
            <a:picLocks noChangeAspect="1"/>
          </p:cNvPicPr>
          <p:nvPr/>
        </p:nvPicPr>
        <p:blipFill>
          <a:blip r:embed="rId3" cstate="print"/>
          <a:stretch>
            <a:fillRect/>
          </a:stretch>
        </p:blipFill>
        <p:spPr>
          <a:xfrm>
            <a:off x="7016873" y="4005064"/>
            <a:ext cx="2127126" cy="2468116"/>
          </a:xfrm>
          <a:prstGeom prst="rect">
            <a:avLst/>
          </a:prstGeom>
        </p:spPr>
      </p:pic>
    </p:spTree>
    <p:extLst>
      <p:ext uri="{BB962C8B-B14F-4D97-AF65-F5344CB8AC3E}">
        <p14:creationId xmlns:p14="http://schemas.microsoft.com/office/powerpoint/2010/main" xmlns="" val="42913546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5" name="Espace réservé de l'image en ligne 4"/>
          <p:cNvPicPr>
            <a:picLocks noGrp="1" noChangeAspect="1"/>
          </p:cNvPicPr>
          <p:nvPr>
            <p:ph type="clipArt" sz="half" idx="1"/>
          </p:nvPr>
        </p:nvPicPr>
        <p:blipFill>
          <a:blip r:embed="rId2" cstate="print"/>
          <a:stretch>
            <a:fillRect/>
          </a:stretch>
        </p:blipFill>
        <p:spPr>
          <a:xfrm>
            <a:off x="179512" y="515496"/>
            <a:ext cx="8496944" cy="5246078"/>
          </a:xfrm>
          <a:prstGeom prst="rect">
            <a:avLst/>
          </a:prstGeom>
        </p:spPr>
      </p:pic>
      <p:sp>
        <p:nvSpPr>
          <p:cNvPr id="4" name="Espace réservé du texte 3"/>
          <p:cNvSpPr>
            <a:spLocks noGrp="1"/>
          </p:cNvSpPr>
          <p:nvPr>
            <p:ph type="body" sz="half" idx="2"/>
          </p:nvPr>
        </p:nvSpPr>
        <p:spPr/>
        <p:txBody>
          <a:bodyPr/>
          <a:lstStyle/>
          <a:p>
            <a:endParaRPr lang="fr-FR"/>
          </a:p>
        </p:txBody>
      </p:sp>
    </p:spTree>
    <p:extLst>
      <p:ext uri="{BB962C8B-B14F-4D97-AF65-F5344CB8AC3E}">
        <p14:creationId xmlns:p14="http://schemas.microsoft.com/office/powerpoint/2010/main" xmlns="" val="4973391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5" name="Espace réservé de l'image en ligne 4"/>
          <p:cNvPicPr>
            <a:picLocks noGrp="1" noChangeAspect="1"/>
          </p:cNvPicPr>
          <p:nvPr>
            <p:ph type="clipArt" sz="half" idx="1"/>
          </p:nvPr>
        </p:nvPicPr>
        <p:blipFill>
          <a:blip r:embed="rId2" cstate="print"/>
          <a:stretch>
            <a:fillRect/>
          </a:stretch>
        </p:blipFill>
        <p:spPr>
          <a:xfrm>
            <a:off x="34351" y="332656"/>
            <a:ext cx="9027527" cy="5918918"/>
          </a:xfrm>
          <a:prstGeom prst="rect">
            <a:avLst/>
          </a:prstGeom>
        </p:spPr>
      </p:pic>
      <p:sp>
        <p:nvSpPr>
          <p:cNvPr id="4" name="Espace réservé du texte 3"/>
          <p:cNvSpPr>
            <a:spLocks noGrp="1"/>
          </p:cNvSpPr>
          <p:nvPr>
            <p:ph type="body" sz="half" idx="2"/>
          </p:nvPr>
        </p:nvSpPr>
        <p:spPr/>
        <p:txBody>
          <a:bodyPr/>
          <a:lstStyle/>
          <a:p>
            <a:endParaRPr lang="fr-FR" dirty="0"/>
          </a:p>
        </p:txBody>
      </p:sp>
    </p:spTree>
    <p:extLst>
      <p:ext uri="{BB962C8B-B14F-4D97-AF65-F5344CB8AC3E}">
        <p14:creationId xmlns:p14="http://schemas.microsoft.com/office/powerpoint/2010/main" xmlns="" val="39253095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868363" y="179388"/>
            <a:ext cx="7772400" cy="1436687"/>
          </a:xfrm>
          <a:ln/>
        </p:spPr>
        <p:txBody>
          <a:bodyPr/>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rPr>
              <a:t>RAISIN </a:t>
            </a:r>
            <a:r>
              <a:rPr lang="en-GB" sz="2800">
                <a:solidFill>
                  <a:srgbClr val="FFFFFF"/>
                </a:solidFill>
                <a:latin typeface="Times New Roman" pitchFamily="16" charset="0"/>
              </a:rPr>
              <a:t>Réseau d'alerte, d'investigation et de surveillance des infections nosocomiales</a:t>
            </a:r>
          </a:p>
        </p:txBody>
      </p:sp>
      <p:sp>
        <p:nvSpPr>
          <p:cNvPr id="23554" name="Rectangle 2"/>
          <p:cNvSpPr>
            <a:spLocks noGrp="1" noChangeArrowheads="1"/>
          </p:cNvSpPr>
          <p:nvPr>
            <p:ph type="body" idx="1"/>
          </p:nvPr>
        </p:nvSpPr>
        <p:spPr>
          <a:xfrm>
            <a:off x="360363" y="1800225"/>
            <a:ext cx="7019925" cy="2895600"/>
          </a:xfrm>
          <a:ln/>
        </p:spPr>
        <p:txBody>
          <a:bodyPr/>
          <a:lstStyle/>
          <a:p>
            <a:pPr>
              <a:lnSpc>
                <a:spcPct val="95000"/>
              </a:lnSpc>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000">
                <a:solidFill>
                  <a:srgbClr val="FFFFFF"/>
                </a:solidFill>
              </a:rPr>
              <a:t>En 2005, 13 949 accidents d'exposition au sang étaient recensés dans 385 établissements. La couverture nationale du réseau peut être estimée à 13 % des établissements de santé et 34 % des lits soit une légère progression par rapport à 2004 qui confirme l’assise large de ce réseau. L’incidence des AES trouvée pour 100 lits d’hospitalisation est de 8,8. Sur la base des 461 774 lits d’hospitalisation recensés en France (données SAE 2004) cela permet d’estimer à 40 620 (IC95 % : 40 243 – 40 998) le nombre d’AES qui auraient été déclarés en 2005 aux médecins du travail des établissements de santé Français.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ChangeArrowheads="1"/>
          </p:cNvSpPr>
          <p:nvPr>
            <p:ph type="body"/>
          </p:nvPr>
        </p:nvSpPr>
        <p:spPr>
          <a:xfrm>
            <a:off x="360363" y="360363"/>
            <a:ext cx="8459787" cy="6119812"/>
          </a:xfrm>
          <a:ln/>
        </p:spPr>
        <p:txBody>
          <a:bodyPr anchor="t"/>
          <a:lstStyle/>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200" b="0" i="0">
                <a:solidFill>
                  <a:srgbClr val="FFFFFF"/>
                </a:solidFill>
                <a:latin typeface="Times New Roman" pitchFamily="16" charset="0"/>
              </a:rPr>
              <a:t>Comme en 2004, les </a:t>
            </a:r>
            <a:r>
              <a:rPr lang="en-GB" sz="2200" i="0">
                <a:solidFill>
                  <a:srgbClr val="FFFFFF"/>
                </a:solidFill>
                <a:latin typeface="Times New Roman" pitchFamily="16" charset="0"/>
              </a:rPr>
              <a:t>aiguilles à suture </a:t>
            </a:r>
            <a:r>
              <a:rPr lang="en-GB" sz="2200" b="0" i="0">
                <a:solidFill>
                  <a:srgbClr val="FFFFFF"/>
                </a:solidFill>
                <a:latin typeface="Times New Roman" pitchFamily="16" charset="0"/>
              </a:rPr>
              <a:t>arrivent en première position des AES liés à des aiguilles, avant les sous cutanés, avec 1 080 AES et 10 % de l’ensemble des accidents qui concerne les secteurs de chirurgie, d’obstétrique mais aussi de réanimation et d’urgence.</a:t>
            </a:r>
          </a:p>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200" b="0" i="0">
                <a:solidFill>
                  <a:srgbClr val="FFFFFF"/>
                </a:solidFill>
                <a:latin typeface="Times New Roman" pitchFamily="16" charset="0"/>
              </a:rPr>
              <a:t> Il paraît donc toujours nécessaire de favoriser la sécurisation de ce geste et de promouvoir l’usage d’aiguille à bout mousse. Une comparaison portant sur les 258 établissements ayant participé à la surveillance en 2004 et 2005 permet déjà de visualiser certains progrès significatifs.</a:t>
            </a:r>
          </a:p>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200" b="0" i="0">
                <a:solidFill>
                  <a:srgbClr val="FFFFFF"/>
                </a:solidFill>
                <a:latin typeface="Times New Roman" pitchFamily="16" charset="0"/>
              </a:rPr>
              <a:t> L’observance du port du gant chez les victimes et la proximité du conteneur de sécurité sont passées respectivement de 62,5 à 64,3 % et de 67,3 à 69,8 % entre 2004 et 2005.</a:t>
            </a:r>
          </a:p>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200" b="0" i="0">
                <a:solidFill>
                  <a:srgbClr val="FFFFFF"/>
                </a:solidFill>
                <a:latin typeface="Times New Roman" pitchFamily="16" charset="0"/>
              </a:rPr>
              <a:t> L’incidence des AES pour 100 lits dans ces établissements est restée stable à savoir 8,1 en 2005 contre 8,3 en 2004 et on a enregistré une augmentation significative des AES liés aux systèmes de prélèvements sous vide passant de 5,1 pour 100 000 dispositifs en 2004 à 6,8 en 2005.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body"/>
          </p:nvPr>
        </p:nvSpPr>
        <p:spPr>
          <a:xfrm>
            <a:off x="1066800" y="539750"/>
            <a:ext cx="7034213" cy="5378450"/>
          </a:xfrm>
          <a:ln/>
        </p:spPr>
        <p:txBody>
          <a:bodyPr anchor="t"/>
          <a:lstStyle/>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400" b="0" i="0">
                <a:solidFill>
                  <a:srgbClr val="FFFFFF"/>
                </a:solidFill>
                <a:latin typeface="Times New Roman" pitchFamily="16" charset="0"/>
              </a:rPr>
              <a:t>La mise en commun des données 2005 de surveillance des AES confirme la forte implantation de ce réseau en France et témoigne de l’implication des Médecins du travail dans la prévention de ce risque. Les données RAISIN permettent d’objectiver la poursuite de l’amélioration de l’observance des précautions standards sans baisse significative associée des AES cette année. La poursuite de l’implantation des dispositifs de sécurité doit permettre une baisse du risque dans les années à venir et le dispositif national de surveillance est à même de pouvoir l’objectiver.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1"/>
          <p:cNvSpPr txBox="1">
            <a:spLocks noChangeArrowheads="1"/>
          </p:cNvSpPr>
          <p:nvPr/>
        </p:nvSpPr>
        <p:spPr bwMode="auto">
          <a:xfrm>
            <a:off x="1325563" y="882650"/>
            <a:ext cx="6594475" cy="4083050"/>
          </a:xfrm>
          <a:prstGeom prst="rect">
            <a:avLst/>
          </a:prstGeom>
          <a:noFill/>
          <a:ln w="9525">
            <a:noFill/>
            <a:round/>
            <a:headEnd/>
            <a:tailEnd/>
          </a:ln>
          <a:effectLst/>
        </p:spPr>
        <p:txBody>
          <a:bodyPr lIns="90000" tIns="46800" rIns="90000" bIns="468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Circulaire DGS/DH/DRT/DSS n°98/228 du 9 avril 1998 relative aux recommandations de mise en oeuvre d’un traitement</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antirétroviral après exposition au risque de transmission du VIH.</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[2] Circulaire DGS/DH/DRT n°99/680 du 8 décembre 1999 relative aux recommandations à mettre en oeuvre devant un risque</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de transmission du VHB et du VHC par le sang et les liquides biologiques. BEH 2000;2:5-9.</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[3] Arrêté du 1er août 2007 fixant les modalités de suivi sérologique des personnes victimes d'accidents du travail entrainant un risque de contamination par le virus de l'immunodéficience humaine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1"/>
          <p:cNvSpPr txBox="1">
            <a:spLocks noChangeArrowheads="1"/>
          </p:cNvSpPr>
          <p:nvPr/>
        </p:nvSpPr>
        <p:spPr bwMode="auto">
          <a:xfrm>
            <a:off x="455613" y="179388"/>
            <a:ext cx="8059737" cy="6119812"/>
          </a:xfrm>
          <a:prstGeom prst="rect">
            <a:avLst/>
          </a:prstGeom>
          <a:noFill/>
          <a:ln w="9525">
            <a:noFill/>
            <a:round/>
            <a:headEnd/>
            <a:tailEnd/>
          </a:ln>
          <a:effectLst/>
        </p:spPr>
        <p:txBody>
          <a:bodyPr lIns="90000" tIns="46800" rIns="90000" bIns="46800"/>
          <a:lstStyle/>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Arrêtent :</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FFFFF"/>
                </a:solidFill>
                <a:latin typeface="Univers-Bold" pitchFamily="32" charset="0"/>
              </a:rPr>
              <a:t>Art. 1er. − </a:t>
            </a:r>
            <a:r>
              <a:rPr lang="en-GB" sz="1600">
                <a:solidFill>
                  <a:srgbClr val="FFFFFF"/>
                </a:solidFill>
                <a:cs typeface="Times New Roman" pitchFamily="16" charset="0"/>
              </a:rPr>
              <a:t>Le suivi sérologique des personnes victimes d’un accident du travail entraînant un risque de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contamination par le virus de l’immunodéficience humaine comporte, outre le test prévu par le chapitre 16 du</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barème d’invalidité en matière d’accidents du travail susvisé, deux tests de dépistage du virus de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l’immunodéficience humaine, pratiqués </a:t>
            </a:r>
            <a:r>
              <a:rPr lang="en-GB" sz="1600">
                <a:solidFill>
                  <a:srgbClr val="FF0000"/>
                </a:solidFill>
                <a:cs typeface="Times New Roman" pitchFamily="16" charset="0"/>
              </a:rPr>
              <a:t>soit aux premier et troisième mois à compter de la date de l’accident</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0000"/>
                </a:solidFill>
                <a:cs typeface="Times New Roman" pitchFamily="16" charset="0"/>
              </a:rPr>
              <a:t>lorsque la personne n’est pas mise sous un traitement</a:t>
            </a:r>
            <a:r>
              <a:rPr lang="en-GB" sz="1600">
                <a:solidFill>
                  <a:srgbClr val="FFFFFF"/>
                </a:solidFill>
                <a:cs typeface="Times New Roman" pitchFamily="16" charset="0"/>
              </a:rPr>
              <a:t> prophylactique,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cs typeface="Times New Roman" pitchFamily="16" charset="0"/>
            </a:endParaRP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 </a:t>
            </a:r>
            <a:r>
              <a:rPr lang="en-GB" sz="1600">
                <a:solidFill>
                  <a:srgbClr val="00FF00"/>
                </a:solidFill>
                <a:cs typeface="Times New Roman" pitchFamily="16" charset="0"/>
              </a:rPr>
              <a:t>soit aux deuxième et quatrième mois à</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00FF00"/>
                </a:solidFill>
                <a:cs typeface="Times New Roman" pitchFamily="16" charset="0"/>
              </a:rPr>
              <a:t>compter de cette date si elle bénéficie d’un traitement.</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Dans le cadre de ce suivi, les résultats des tests sont communiqués par ces personnes, sous pli confidentiel,</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au médecin-conseil de l’organisme de sécurité sociale auquel elles sont affiliées.</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cs typeface="Times New Roman" pitchFamily="16"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FFFFFF"/>
                </a:solidFill>
                <a:latin typeface="Univers-Bold" pitchFamily="32" charset="0"/>
              </a:rPr>
              <a:t>Art. 2. − </a:t>
            </a:r>
            <a:r>
              <a:rPr lang="en-GB" sz="1400">
                <a:solidFill>
                  <a:srgbClr val="FFFFFF"/>
                </a:solidFill>
                <a:cs typeface="Times New Roman" pitchFamily="16" charset="0"/>
              </a:rPr>
              <a:t>L’arrêté du 18 janvier 1993 fixant les modalités de suivi sérologique des personnes victimes</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FFFFFF"/>
                </a:solidFill>
                <a:cs typeface="Times New Roman" pitchFamily="16" charset="0"/>
              </a:rPr>
              <a:t>d’accidents du travail entraînant un risque de contamination par le virus de l’immunodéficience humaine est</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FFFFFF"/>
                </a:solidFill>
                <a:cs typeface="Times New Roman" pitchFamily="16" charset="0"/>
              </a:rPr>
              <a:t>abrogé.</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FFFFFF"/>
                </a:solidFill>
                <a:latin typeface="Univers-Bold" pitchFamily="32" charset="0"/>
              </a:rPr>
              <a:t>Art. 3. − </a:t>
            </a:r>
            <a:r>
              <a:rPr lang="en-GB" sz="1400">
                <a:solidFill>
                  <a:srgbClr val="FFFFFF"/>
                </a:solidFill>
                <a:cs typeface="Times New Roman" pitchFamily="16" charset="0"/>
              </a:rPr>
              <a:t>Le directeur de la sécurité sociale et le directeur général de la santé sont chargés, chacun en ce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FFFFFF"/>
                </a:solidFill>
                <a:cs typeface="Times New Roman" pitchFamily="16" charset="0"/>
              </a:rPr>
              <a:t>qui le concerne, de l’exécution du présent arrêté, qui sera publié au </a:t>
            </a:r>
            <a:r>
              <a:rPr lang="en-GB" sz="1400" i="1">
                <a:solidFill>
                  <a:srgbClr val="FFFFFF"/>
                </a:solidFill>
                <a:latin typeface="Times-Italic" pitchFamily="16" charset="0"/>
              </a:rPr>
              <a:t>Journal officiel </a:t>
            </a:r>
            <a:r>
              <a:rPr lang="en-GB" sz="1400">
                <a:solidFill>
                  <a:srgbClr val="FFFFFF"/>
                </a:solidFill>
                <a:cs typeface="Times New Roman" pitchFamily="16" charset="0"/>
              </a:rPr>
              <a:t>de la République française.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Fait à Paris, le 1er août 2007.</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i="1">
                <a:solidFill>
                  <a:srgbClr val="FFFFFF"/>
                </a:solidFill>
                <a:latin typeface="Times-Italic" pitchFamily="16" charset="0"/>
              </a:rPr>
              <a:t>Le ministre du travail, des relations sociales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8" name="Picture 4"/>
          <p:cNvPicPr>
            <a:picLocks noGrp="1" noChangeAspect="1" noChangeArrowheads="1"/>
          </p:cNvPicPr>
          <p:nvPr>
            <p:ph type="body" idx="1"/>
          </p:nvPr>
        </p:nvPicPr>
        <p:blipFill>
          <a:blip r:embed="rId2" cstate="print"/>
          <a:srcRect/>
          <a:stretch>
            <a:fillRect/>
          </a:stretch>
        </p:blipFill>
        <p:spPr>
          <a:xfrm>
            <a:off x="611188" y="476250"/>
            <a:ext cx="8208962" cy="5775325"/>
          </a:xfrm>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2" name="Picture 4"/>
          <p:cNvPicPr>
            <a:picLocks noGrp="1" noChangeAspect="1" noChangeArrowheads="1"/>
          </p:cNvPicPr>
          <p:nvPr>
            <p:ph type="body" idx="1"/>
          </p:nvPr>
        </p:nvPicPr>
        <p:blipFill>
          <a:blip r:embed="rId2" cstate="print"/>
          <a:srcRect/>
          <a:stretch>
            <a:fillRect/>
          </a:stretch>
        </p:blipFill>
        <p:spPr>
          <a:xfrm>
            <a:off x="1042988" y="260350"/>
            <a:ext cx="7486650" cy="5918200"/>
          </a:xfrm>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871538" y="501650"/>
            <a:ext cx="8162925" cy="64293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t>Accidents d’Exposition Aux Virus</a:t>
            </a:r>
          </a:p>
        </p:txBody>
      </p:sp>
      <p:sp>
        <p:nvSpPr>
          <p:cNvPr id="5122" name="Rectangle 2"/>
          <p:cNvSpPr>
            <a:spLocks noGrp="1" noChangeArrowheads="1"/>
          </p:cNvSpPr>
          <p:nvPr>
            <p:ph type="body" idx="1"/>
          </p:nvPr>
        </p:nvSpPr>
        <p:spPr>
          <a:xfrm>
            <a:off x="912813" y="1340768"/>
            <a:ext cx="8110537" cy="4755232"/>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dirty="0"/>
              <a:t>VIH, VHC, VHB</a:t>
            </a: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dirty="0" err="1"/>
              <a:t>Personnes</a:t>
            </a:r>
            <a:r>
              <a:rPr lang="en-GB" sz="2800" dirty="0"/>
              <a:t> en contact avec </a:t>
            </a:r>
            <a:r>
              <a:rPr lang="en-GB" sz="2800" dirty="0" err="1"/>
              <a:t>sujets</a:t>
            </a:r>
            <a:r>
              <a:rPr lang="en-GB" sz="2800" dirty="0"/>
              <a:t> </a:t>
            </a:r>
            <a:r>
              <a:rPr lang="en-GB" sz="2800" dirty="0" err="1"/>
              <a:t>infectés</a:t>
            </a:r>
            <a:endParaRPr lang="en-GB" sz="2800"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dirty="0" err="1"/>
              <a:t>Liquides</a:t>
            </a:r>
            <a:r>
              <a:rPr lang="en-GB" sz="2800" dirty="0"/>
              <a:t> </a:t>
            </a:r>
            <a:r>
              <a:rPr lang="en-GB" sz="2800" dirty="0" err="1"/>
              <a:t>biologiques</a:t>
            </a:r>
            <a:r>
              <a:rPr lang="en-GB" sz="2800" dirty="0"/>
              <a:t> </a:t>
            </a:r>
            <a:r>
              <a:rPr lang="en-GB" sz="2800" dirty="0" err="1"/>
              <a:t>potentiellement</a:t>
            </a:r>
            <a:r>
              <a:rPr lang="en-GB" sz="2800" dirty="0"/>
              <a:t> </a:t>
            </a:r>
            <a:r>
              <a:rPr lang="en-GB" sz="2800" dirty="0" err="1"/>
              <a:t>infectants</a:t>
            </a:r>
            <a:r>
              <a:rPr lang="en-GB" sz="2800" dirty="0"/>
              <a:t> : SANG, </a:t>
            </a:r>
            <a:r>
              <a:rPr lang="en-GB" sz="2800" dirty="0" err="1"/>
              <a:t>sécrétions</a:t>
            </a:r>
            <a:r>
              <a:rPr lang="en-GB" sz="2800" dirty="0"/>
              <a:t> </a:t>
            </a:r>
            <a:r>
              <a:rPr lang="en-GB" sz="2800" dirty="0" err="1"/>
              <a:t>génitales</a:t>
            </a:r>
            <a:r>
              <a:rPr lang="en-GB" sz="2800" dirty="0"/>
              <a:t>, </a:t>
            </a:r>
            <a:r>
              <a:rPr lang="en-GB" sz="2800" dirty="0" err="1"/>
              <a:t>liquide</a:t>
            </a:r>
            <a:r>
              <a:rPr lang="en-GB" sz="2800" dirty="0"/>
              <a:t> </a:t>
            </a:r>
            <a:r>
              <a:rPr lang="en-GB" sz="2800" dirty="0" err="1"/>
              <a:t>amniotique</a:t>
            </a:r>
            <a:r>
              <a:rPr lang="en-GB" sz="2800" dirty="0"/>
              <a:t>, </a:t>
            </a:r>
            <a:r>
              <a:rPr lang="en-GB" sz="2800" dirty="0" err="1"/>
              <a:t>tissus</a:t>
            </a:r>
            <a:r>
              <a:rPr lang="en-GB" sz="2800" dirty="0"/>
              <a:t>, </a:t>
            </a:r>
            <a:r>
              <a:rPr lang="en-GB" sz="2800" dirty="0" err="1"/>
              <a:t>liquide</a:t>
            </a:r>
            <a:r>
              <a:rPr lang="en-GB" sz="2800" dirty="0"/>
              <a:t> des </a:t>
            </a:r>
            <a:r>
              <a:rPr lang="en-GB" sz="2800" dirty="0" err="1"/>
              <a:t>séreuses</a:t>
            </a:r>
            <a:r>
              <a:rPr lang="en-GB" sz="2800" dirty="0"/>
              <a:t> (LCR, </a:t>
            </a:r>
            <a:r>
              <a:rPr lang="en-GB" sz="2800" dirty="0" err="1"/>
              <a:t>péricardique</a:t>
            </a:r>
            <a:r>
              <a:rPr lang="en-GB" sz="2800" dirty="0"/>
              <a:t>, </a:t>
            </a:r>
            <a:r>
              <a:rPr lang="en-GB" sz="2800" dirty="0" err="1"/>
              <a:t>péritonéal</a:t>
            </a:r>
            <a:r>
              <a:rPr lang="en-GB" sz="2800" dirty="0"/>
              <a:t>, synovial)</a:t>
            </a:r>
            <a:r>
              <a:rPr lang="ar-SA" sz="2800" dirty="0" smtClean="0">
                <a:cs typeface="Arial" charset="0"/>
              </a:rPr>
              <a:t>‏</a:t>
            </a:r>
            <a:endParaRPr lang="fr-FR" sz="2800" dirty="0" smtClean="0">
              <a:cs typeface="Arial" charset="0"/>
            </a:endParaRPr>
          </a:p>
          <a:p>
            <a:pPr eaLnBrk="1" hangingPunct="1">
              <a:lnSpc>
                <a:spcPct val="90000"/>
              </a:lnSpc>
              <a:spcAft>
                <a:spcPts val="600"/>
              </a:spcAft>
            </a:pPr>
            <a:r>
              <a:rPr lang="fr-FR" sz="2800" dirty="0">
                <a:ea typeface="ＭＳ Ｐゴシック" pitchFamily="34" charset="-128"/>
              </a:rPr>
              <a:t>Autres cas/pathogènes recensés</a:t>
            </a:r>
          </a:p>
          <a:p>
            <a:pPr lvl="1" eaLnBrk="1" hangingPunct="1">
              <a:lnSpc>
                <a:spcPct val="90000"/>
              </a:lnSpc>
              <a:spcAft>
                <a:spcPts val="600"/>
              </a:spcAft>
            </a:pPr>
            <a:r>
              <a:rPr lang="fr-FR" sz="2400" dirty="0">
                <a:ea typeface="ＭＳ Ｐゴシック" pitchFamily="34" charset="-128"/>
              </a:rPr>
              <a:t>Plus de 50 pathogènes différents (virus, bactéries, parasites, champignons)</a:t>
            </a:r>
          </a:p>
          <a:p>
            <a:pPr lvl="1" eaLnBrk="1" hangingPunct="1">
              <a:lnSpc>
                <a:spcPct val="90000"/>
              </a:lnSpc>
              <a:spcAft>
                <a:spcPts val="600"/>
              </a:spcAft>
            </a:pPr>
            <a:r>
              <a:rPr lang="fr-FR" sz="2400" dirty="0">
                <a:ea typeface="ＭＳ Ｐゴシック" pitchFamily="34" charset="-128"/>
              </a:rPr>
              <a:t>Dont: SIV, Paludisme, Syphilis, </a:t>
            </a:r>
            <a:r>
              <a:rPr lang="fr-FR" sz="2400" dirty="0">
                <a:solidFill>
                  <a:srgbClr val="FF0000"/>
                </a:solidFill>
                <a:ea typeface="ＭＳ Ｐゴシック" pitchFamily="34" charset="-128"/>
              </a:rPr>
              <a:t>Fièvres </a:t>
            </a:r>
            <a:r>
              <a:rPr lang="fr-FR" sz="2400" dirty="0" smtClean="0">
                <a:solidFill>
                  <a:srgbClr val="FF0000"/>
                </a:solidFill>
                <a:ea typeface="ＭＳ Ｐゴシック" pitchFamily="34" charset="-128"/>
              </a:rPr>
              <a:t>hémorragiques…Ebola </a:t>
            </a:r>
            <a:endParaRPr lang="fr-FR" sz="2400" dirty="0">
              <a:solidFill>
                <a:srgbClr val="FF0000"/>
              </a:solidFill>
              <a:ea typeface="ＭＳ Ｐゴシック" pitchFamily="34" charset="-128"/>
            </a:endParaRP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800" dirty="0"/>
          </a:p>
          <a:p>
            <a:pPr>
              <a:lnSpc>
                <a:spcPct val="95000"/>
              </a:lnSpc>
              <a:spcBef>
                <a:spcPts val="800"/>
              </a:spcBef>
              <a:spcAft>
                <a:spcPct val="0"/>
              </a:spcAft>
              <a:buClr>
                <a:srgbClr val="9A0000"/>
              </a:buClr>
              <a:buSzPct val="75000"/>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7" name="Picture 5"/>
          <p:cNvPicPr>
            <a:picLocks noGrp="1" noChangeAspect="1" noChangeArrowheads="1"/>
          </p:cNvPicPr>
          <p:nvPr>
            <p:ph type="title"/>
          </p:nvPr>
        </p:nvPicPr>
        <p:blipFill>
          <a:blip r:embed="rId2" cstate="print"/>
          <a:srcRect/>
          <a:stretch>
            <a:fillRect/>
          </a:stretch>
        </p:blipFill>
        <p:spPr>
          <a:xfrm>
            <a:off x="611188" y="255588"/>
            <a:ext cx="7489825" cy="5765800"/>
          </a:xfrm>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endParaRPr lang="fr-FR"/>
          </a:p>
        </p:txBody>
      </p:sp>
      <p:pic>
        <p:nvPicPr>
          <p:cNvPr id="235524" name="Picture 4"/>
          <p:cNvPicPr>
            <a:picLocks noGrp="1" noChangeAspect="1" noChangeArrowheads="1"/>
          </p:cNvPicPr>
          <p:nvPr>
            <p:ph type="body" idx="1"/>
          </p:nvPr>
        </p:nvPicPr>
        <p:blipFill>
          <a:blip r:embed="rId2" cstate="print"/>
          <a:srcRect/>
          <a:stretch>
            <a:fillRect/>
          </a:stretch>
        </p:blipFill>
        <p:spPr>
          <a:xfrm>
            <a:off x="0" y="330200"/>
            <a:ext cx="9467850" cy="5921375"/>
          </a:xfrm>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endParaRPr lang="fr-FR"/>
          </a:p>
        </p:txBody>
      </p:sp>
      <p:pic>
        <p:nvPicPr>
          <p:cNvPr id="240646" name="Picture 6"/>
          <p:cNvPicPr>
            <a:picLocks noGrp="1" noChangeAspect="1" noChangeArrowheads="1"/>
          </p:cNvPicPr>
          <p:nvPr>
            <p:ph type="body" idx="1"/>
          </p:nvPr>
        </p:nvPicPr>
        <p:blipFill>
          <a:blip r:embed="rId2" cstate="print"/>
          <a:srcRect/>
          <a:stretch>
            <a:fillRect/>
          </a:stretch>
        </p:blipFill>
        <p:spPr>
          <a:xfrm>
            <a:off x="1481138" y="1781175"/>
            <a:ext cx="6329362" cy="4470400"/>
          </a:xfrm>
          <a:ln/>
        </p:spPr>
      </p:pic>
      <p:pic>
        <p:nvPicPr>
          <p:cNvPr id="240647" name="Picture 7"/>
          <p:cNvPicPr>
            <a:picLocks noChangeAspect="1" noChangeArrowheads="1"/>
          </p:cNvPicPr>
          <p:nvPr/>
        </p:nvPicPr>
        <p:blipFill>
          <a:blip r:embed="rId3" cstate="print"/>
          <a:srcRect/>
          <a:stretch>
            <a:fillRect/>
          </a:stretch>
        </p:blipFill>
        <p:spPr bwMode="auto">
          <a:xfrm>
            <a:off x="-931863" y="-455613"/>
            <a:ext cx="11007726" cy="77755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120650" y="-65088"/>
            <a:ext cx="9386888" cy="6992938"/>
          </a:xfrm>
          <a:prstGeom prst="rect">
            <a:avLst/>
          </a:prstGeom>
          <a:noFill/>
          <a:ln w="9525">
            <a:noFill/>
            <a:miter lim="800000"/>
            <a:headEnd/>
            <a:tailEnd/>
          </a:ln>
          <a:effec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endParaRPr lang="fr-FR"/>
          </a:p>
        </p:txBody>
      </p:sp>
      <p:pic>
        <p:nvPicPr>
          <p:cNvPr id="233476" name="Picture 4"/>
          <p:cNvPicPr>
            <a:picLocks noGrp="1" noChangeAspect="1" noChangeArrowheads="1"/>
          </p:cNvPicPr>
          <p:nvPr>
            <p:ph type="body" idx="1"/>
          </p:nvPr>
        </p:nvPicPr>
        <p:blipFill>
          <a:blip r:embed="rId2" cstate="print"/>
          <a:srcRect/>
          <a:stretch>
            <a:fillRect/>
          </a:stretch>
        </p:blipFill>
        <p:spPr>
          <a:xfrm>
            <a:off x="0" y="188913"/>
            <a:ext cx="8532813" cy="6062662"/>
          </a:xfrm>
          <a:ln/>
        </p:spPr>
      </p:pic>
      <p:pic>
        <p:nvPicPr>
          <p:cNvPr id="233477" name="Picture 5"/>
          <p:cNvPicPr>
            <a:picLocks noChangeAspect="1" noChangeArrowheads="1"/>
          </p:cNvPicPr>
          <p:nvPr/>
        </p:nvPicPr>
        <p:blipFill>
          <a:blip r:embed="rId3" cstate="print"/>
          <a:srcRect/>
          <a:stretch>
            <a:fillRect/>
          </a:stretch>
        </p:blipFill>
        <p:spPr bwMode="auto">
          <a:xfrm>
            <a:off x="-931863" y="-455613"/>
            <a:ext cx="11007726" cy="77755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endParaRPr lang="fr-FR"/>
          </a:p>
        </p:txBody>
      </p:sp>
      <p:pic>
        <p:nvPicPr>
          <p:cNvPr id="234500" name="Picture 4"/>
          <p:cNvPicPr>
            <a:picLocks noGrp="1" noChangeAspect="1" noChangeArrowheads="1"/>
          </p:cNvPicPr>
          <p:nvPr>
            <p:ph type="body" idx="1"/>
          </p:nvPr>
        </p:nvPicPr>
        <p:blipFill>
          <a:blip r:embed="rId2" cstate="print"/>
          <a:srcRect/>
          <a:stretch>
            <a:fillRect/>
          </a:stretch>
        </p:blipFill>
        <p:spPr>
          <a:xfrm>
            <a:off x="0" y="123825"/>
            <a:ext cx="8675688" cy="6127750"/>
          </a:xfrm>
          <a:ln/>
        </p:spPr>
      </p:pic>
      <p:pic>
        <p:nvPicPr>
          <p:cNvPr id="234501" name="Picture 5"/>
          <p:cNvPicPr>
            <a:picLocks noChangeAspect="1" noChangeArrowheads="1"/>
          </p:cNvPicPr>
          <p:nvPr/>
        </p:nvPicPr>
        <p:blipFill>
          <a:blip r:embed="rId3" cstate="print"/>
          <a:srcRect/>
          <a:stretch>
            <a:fillRect/>
          </a:stretch>
        </p:blipFill>
        <p:spPr bwMode="auto">
          <a:xfrm>
            <a:off x="-931863" y="-455613"/>
            <a:ext cx="11007726" cy="77755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8" name="Picture 4"/>
          <p:cNvPicPr>
            <a:picLocks noGrp="1" noChangeAspect="1" noChangeArrowheads="1"/>
          </p:cNvPicPr>
          <p:nvPr>
            <p:ph type="body" idx="1"/>
          </p:nvPr>
        </p:nvPicPr>
        <p:blipFill>
          <a:blip r:embed="rId2" cstate="print"/>
          <a:srcRect/>
          <a:stretch>
            <a:fillRect/>
          </a:stretch>
        </p:blipFill>
        <p:spPr>
          <a:xfrm>
            <a:off x="1481138" y="404813"/>
            <a:ext cx="6329362" cy="5846762"/>
          </a:xfrm>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703263" y="2438400"/>
            <a:ext cx="7454900" cy="2286000"/>
          </a:xfrm>
          <a:prstGeom prst="rect">
            <a:avLst/>
          </a:prstGeom>
          <a:noFill/>
          <a:ln w="9525">
            <a:noFill/>
            <a:round/>
            <a:headEnd/>
            <a:tailEnd/>
          </a:ln>
          <a:effectLst/>
        </p:spPr>
        <p:txBody>
          <a:bodyPr lIns="90360" tIns="44280" rIns="90360" bIns="44280" anchor="ctr"/>
          <a:lstStyle/>
          <a:p>
            <a:pPr>
              <a:lnSpc>
                <a:spcPct val="95000"/>
              </a:lnSpc>
              <a:spcBef>
                <a:spcPts val="450"/>
              </a:spcBef>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b="1">
                <a:solidFill>
                  <a:srgbClr val="000000"/>
                </a:solidFill>
                <a:latin typeface="Arial Black" pitchFamily="32" charset="0"/>
              </a:rPr>
              <a:t/>
            </a:r>
            <a:br>
              <a:rPr lang="en-GB" sz="3200" b="1">
                <a:solidFill>
                  <a:srgbClr val="000000"/>
                </a:solidFill>
                <a:latin typeface="Arial Black" pitchFamily="32" charset="0"/>
              </a:rPr>
            </a:br>
            <a:r>
              <a:rPr lang="en-GB" b="1">
                <a:solidFill>
                  <a:srgbClr val="FF9933"/>
                </a:solidFill>
                <a:latin typeface="Arial" charset="0"/>
              </a:rPr>
              <a:t/>
            </a:r>
            <a:br>
              <a:rPr lang="en-GB" b="1">
                <a:solidFill>
                  <a:srgbClr val="FF9933"/>
                </a:solidFill>
                <a:latin typeface="Arial" charset="0"/>
              </a:rPr>
            </a:br>
            <a:r>
              <a:rPr lang="en-GB" sz="3200" b="1">
                <a:solidFill>
                  <a:srgbClr val="FFFFFF"/>
                </a:solidFill>
                <a:latin typeface="Arial" charset="0"/>
              </a:rPr>
              <a:t>Résultats de l’enquête RAISIN sur les AES liés aux collecteurs</a:t>
            </a:r>
            <a:br>
              <a:rPr lang="en-GB" sz="3200" b="1">
                <a:solidFill>
                  <a:srgbClr val="FFFFFF"/>
                </a:solidFill>
                <a:latin typeface="Arial" charset="0"/>
              </a:rPr>
            </a:br>
            <a:r>
              <a:rPr lang="en-GB" sz="2800" b="1">
                <a:solidFill>
                  <a:srgbClr val="FFFFFF"/>
                </a:solidFill>
                <a:latin typeface="Arial" charset="0"/>
              </a:rPr>
              <a:t/>
            </a:r>
            <a:br>
              <a:rPr lang="en-GB" sz="2800" b="1">
                <a:solidFill>
                  <a:srgbClr val="FFFFFF"/>
                </a:solidFill>
                <a:latin typeface="Arial" charset="0"/>
              </a:rPr>
            </a:br>
            <a:r>
              <a:rPr lang="en-GB" b="1">
                <a:solidFill>
                  <a:srgbClr val="FFFFFF"/>
                </a:solidFill>
                <a:latin typeface="Arial" charset="0"/>
              </a:rPr>
              <a:t>P. PARNEIX *</a:t>
            </a:r>
            <a:br>
              <a:rPr lang="en-GB" b="1">
                <a:solidFill>
                  <a:srgbClr val="FFFFFF"/>
                </a:solidFill>
                <a:latin typeface="Arial" charset="0"/>
              </a:rPr>
            </a:br>
            <a:r>
              <a:rPr lang="en-GB" b="1">
                <a:solidFill>
                  <a:srgbClr val="FFFFFF"/>
                </a:solidFill>
                <a:latin typeface="Arial" charset="0"/>
              </a:rPr>
              <a:t/>
            </a:r>
            <a:br>
              <a:rPr lang="en-GB" b="1">
                <a:solidFill>
                  <a:srgbClr val="FFFFFF"/>
                </a:solidFill>
                <a:latin typeface="Arial" charset="0"/>
              </a:rPr>
            </a:br>
            <a:r>
              <a:rPr lang="en-GB" b="1">
                <a:solidFill>
                  <a:srgbClr val="FFFFFF"/>
                </a:solidFill>
                <a:latin typeface="Arial" charset="0"/>
              </a:rPr>
              <a:t> * Coordonnateur AES-RAISIN </a:t>
            </a:r>
            <a:br>
              <a:rPr lang="en-GB" b="1">
                <a:solidFill>
                  <a:srgbClr val="FFFFFF"/>
                </a:solidFill>
                <a:latin typeface="Arial" charset="0"/>
              </a:rPr>
            </a:br>
            <a:r>
              <a:rPr lang="en-GB" b="1">
                <a:solidFill>
                  <a:srgbClr val="FFFFFF"/>
                </a:solidFill>
                <a:latin typeface="Arial" charset="0"/>
              </a:rPr>
              <a:t>C.CLIN Sud-Ouest - CHU Bordeaux</a:t>
            </a:r>
          </a:p>
        </p:txBody>
      </p:sp>
      <p:sp>
        <p:nvSpPr>
          <p:cNvPr id="30722" name="Rectangle 2"/>
          <p:cNvSpPr>
            <a:spLocks noChangeArrowheads="1"/>
          </p:cNvSpPr>
          <p:nvPr/>
        </p:nvSpPr>
        <p:spPr bwMode="auto">
          <a:xfrm>
            <a:off x="69850" y="228600"/>
            <a:ext cx="7894638"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Incidents liés aux collecteurs OPCT</a:t>
            </a:r>
            <a:br>
              <a:rPr lang="en-GB" sz="2800" b="1">
                <a:solidFill>
                  <a:srgbClr val="FFFB49"/>
                </a:solidFill>
                <a:latin typeface="Arial Black" pitchFamily="32" charset="0"/>
              </a:rPr>
            </a:br>
            <a:r>
              <a:rPr lang="en-GB" sz="2800" b="1">
                <a:solidFill>
                  <a:srgbClr val="FFCC00"/>
                </a:solidFill>
                <a:latin typeface="Arial Black" pitchFamily="32" charset="0"/>
              </a:rPr>
              <a:t>Paris - 22 avril 2005</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1114425" y="274638"/>
            <a:ext cx="7570788" cy="1143000"/>
          </a:xfrm>
          <a:ln/>
        </p:spPr>
        <p:txBody>
          <a:bodyPr lIns="90000" tIns="46800" rIns="90000" bIns="46800" anchor="t"/>
          <a:lstStyle/>
          <a:p>
            <a:pPr>
              <a:lnSpc>
                <a:spcPct val="100000"/>
              </a:lnSpc>
              <a:buClr>
                <a:srgbClr val="FFFFFF"/>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a:solidFill>
                  <a:srgbClr val="FFFFFF"/>
                </a:solidFill>
              </a:rPr>
              <a:t>AES-RAISIN </a:t>
            </a:r>
            <a:br>
              <a:rPr lang="en-GB" sz="2400">
                <a:solidFill>
                  <a:srgbClr val="FFFFFF"/>
                </a:solidFill>
              </a:rPr>
            </a:br>
            <a:endParaRPr lang="en-GB" sz="2400">
              <a:solidFill>
                <a:srgbClr val="FFFFFF"/>
              </a:solidFill>
            </a:endParaRPr>
          </a:p>
        </p:txBody>
      </p:sp>
      <p:sp>
        <p:nvSpPr>
          <p:cNvPr id="31746" name="Rectangle 2"/>
          <p:cNvSpPr>
            <a:spLocks noGrp="1" noChangeArrowheads="1"/>
          </p:cNvSpPr>
          <p:nvPr>
            <p:ph type="body" idx="1"/>
          </p:nvPr>
        </p:nvSpPr>
        <p:spPr>
          <a:xfrm>
            <a:off x="384175" y="1700213"/>
            <a:ext cx="8250238" cy="4897437"/>
          </a:xfrm>
          <a:ln/>
        </p:spPr>
        <p:txBody>
          <a:bodyPr lIns="90000" tIns="46800" rIns="90000" bIns="46800"/>
          <a:lstStyle/>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Réseau d'alerte, d'investigation et de surveillance des infections nosocomiales (RAISIN)</a:t>
            </a:r>
            <a:br>
              <a:rPr lang="en-GB" sz="1200" b="1">
                <a:solidFill>
                  <a:srgbClr val="FFFFFF"/>
                </a:solidFill>
              </a:rPr>
            </a:br>
            <a:r>
              <a:rPr lang="en-GB" sz="1200" b="1">
                <a:solidFill>
                  <a:srgbClr val="FFFFFF"/>
                </a:solidFill>
              </a:rPr>
              <a:t>Recommandations 2004 pour la surveillance des infections nosocomiales</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CClin Est, CClin Ouest, CClin Paris-Nord, CClin Sud-Est, CClin Sud-Ouest, InVS, CTIN</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
            </a:r>
            <a:br>
              <a:rPr lang="en-GB" sz="1200" b="1">
                <a:solidFill>
                  <a:srgbClr val="FFFFFF"/>
                </a:solidFill>
              </a:rPr>
            </a:br>
            <a:r>
              <a:rPr lang="en-GB" sz="1200" b="1">
                <a:solidFill>
                  <a:srgbClr val="FFFFFF"/>
                </a:solidFill>
              </a:rPr>
              <a:t>La politique de lutte contre les infections nosocomiales (IN) est définie par le ministère de la santé à partir des propositions du Comité technique des infections nosocomiales (CTIN). Dans ce cadre, des programmes de lutte prioritaire contre les IN ont été définis et mis en œuvre dans les établissements de soins sous l’égide des Comités de lutte contre les infections nosocomiales (Clin) et des équipes opérationnelles d’hygiène sous la coordination interrégionale des centres de coordination de la lutte contre les infections nosocomiales (CClin).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Des programmes de surveillance correspondant à ces objectifs prioritaires ont également été mis en œuvre au niveau interrégional par les cinq CClin. Afin de disposer d’un programme de surveillance national des infections nosocomiales coordonné, l’Institut de veille sanitaire (InVS), les cinq CClin et le CTIN on créé en 2001, dans le cadre d’un accord de partenariat, le Réseau d’alerte d’investigation et de surveillance des infections nosocomiales (RAISIN) dont la finalité est d’harmoniser les programmes de surveillance des infections nosocomiales faisant l’objet d’un programme de lutte nationale pour disposer de données nationales, de mettre en œuvre des études nationales, tel que par exemple l’enquête de prévalence des infections nosocomiales réalisées en 2001, et de permettre une meilleure réponse à l’alerte, notamment dans le cadre du signalement des infections nosocomiales.</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Le RAISIN est animé par un comité dont le secrétariat scientifique est placé au niveau de l’InVS.</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u="sng">
                <a:solidFill>
                  <a:srgbClr val="FFFFFF"/>
                </a:solidFill>
              </a:rPr>
              <a:t>Protocoles 2004 "RAISIN" de surveillance des infections nosocomiales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Des recommandations pour une méthodologie de recueil harmonisée au niveau national existent pour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996633"/>
                </a:solidFill>
                <a:hlinkClick r:id="rId3"/>
              </a:rPr>
              <a:t>la surveillance des infections du site opératoire</a:t>
            </a:r>
            <a:r>
              <a:rPr lang="en-GB" sz="1200" b="1">
                <a:solidFill>
                  <a:srgbClr val="FFFFFF"/>
                </a:solidFill>
              </a:rPr>
              <a:t> (ISO-RAISIN)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996633"/>
                </a:solidFill>
                <a:hlinkClick r:id="rId4"/>
              </a:rPr>
              <a:t>la surveillance des bactéries multirésistantes</a:t>
            </a:r>
            <a:r>
              <a:rPr lang="en-GB" sz="1200" b="1">
                <a:solidFill>
                  <a:srgbClr val="FFFFFF"/>
                </a:solidFill>
              </a:rPr>
              <a:t> (BMR-RAISIN)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996633"/>
                </a:solidFill>
                <a:hlinkClick r:id="rId5"/>
              </a:rPr>
              <a:t>la surveillance des bactériémies nosocomiales</a:t>
            </a:r>
            <a:r>
              <a:rPr lang="en-GB" sz="1200" b="1">
                <a:solidFill>
                  <a:srgbClr val="FFFFFF"/>
                </a:solidFill>
              </a:rPr>
              <a:t> (BN-RAISIN)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400" b="1">
                <a:solidFill>
                  <a:srgbClr val="996633"/>
                </a:solidFill>
                <a:hlinkClick r:id="rId6"/>
              </a:rPr>
              <a:t>la surveillance des accidents d'exposition au sang chez les soignants</a:t>
            </a:r>
            <a:r>
              <a:rPr lang="en-GB" sz="1200" b="1">
                <a:solidFill>
                  <a:srgbClr val="FFFFFF"/>
                </a:solidFill>
              </a:rPr>
              <a:t> (AES-RAISIN)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996633"/>
                </a:solidFill>
                <a:hlinkClick r:id="rId7"/>
              </a:rPr>
              <a:t>la surveillance des infections nosocomiales en réanimation</a:t>
            </a:r>
            <a:r>
              <a:rPr lang="en-GB" sz="1200" b="1">
                <a:solidFill>
                  <a:srgbClr val="FFFFFF"/>
                </a:solidFill>
              </a:rPr>
              <a:t> (REA-RAISIN) </a:t>
            </a:r>
          </a:p>
          <a:p>
            <a:pPr>
              <a:lnSpc>
                <a:spcPct val="80000"/>
              </a:lnSpc>
              <a:spcBef>
                <a:spcPts val="3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1200" b="1">
              <a:solidFill>
                <a:srgbClr val="FFFFFF"/>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438150" y="1647825"/>
            <a:ext cx="8166100" cy="4583113"/>
          </a:xfrm>
          <a:prstGeom prst="rect">
            <a:avLst/>
          </a:prstGeom>
          <a:noFill/>
          <a:ln w="9525">
            <a:noFill/>
            <a:round/>
            <a:headEnd/>
            <a:tailEnd/>
          </a:ln>
          <a:effectLst/>
        </p:spPr>
        <p:txBody>
          <a:bodyPr lIns="90000" tIns="46800" rIns="90000" bIns="46800"/>
          <a:lstStyle/>
          <a:p>
            <a:pPr marL="341313" indent="-341313">
              <a:lnSpc>
                <a:spcPct val="100000"/>
              </a:lnSpc>
              <a:spcBef>
                <a:spcPts val="500"/>
              </a:spcBef>
              <a:spcAft>
                <a:spcPts val="500"/>
              </a:spcAft>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CC00"/>
                </a:solidFill>
                <a:latin typeface="Arial" charset="0"/>
              </a:rPr>
              <a:t>Circulaire DH/SI2-DGS/VS3 n° 554 du 1er septembre 1998 relative à la collecte des objets piquants, tranchants souillés</a:t>
            </a:r>
          </a:p>
          <a:p>
            <a:pPr marL="341313" indent="-341313">
              <a:lnSpc>
                <a:spcPct val="100000"/>
              </a:lnSpc>
              <a:spcBef>
                <a:spcPts val="500"/>
              </a:spcBef>
              <a:spcAft>
                <a:spcPts val="500"/>
              </a:spcAft>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Le GERES a défini des critères de sécurité sur les boîtes destinées à la collecte d'objets tranchants, piquants ou souillés »</a:t>
            </a:r>
          </a:p>
          <a:p>
            <a:pPr marL="341313" indent="-341313">
              <a:lnSpc>
                <a:spcPct val="100000"/>
              </a:lnSpc>
              <a:spcBef>
                <a:spcPts val="500"/>
              </a:spcBef>
              <a:spcAft>
                <a:spcPts val="500"/>
              </a:spcAft>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a:t>
            </a:r>
            <a:r>
              <a:rPr lang="en-GB" sz="2600" b="1">
                <a:solidFill>
                  <a:srgbClr val="FFCC00"/>
                </a:solidFill>
                <a:latin typeface="Arial" charset="0"/>
              </a:rPr>
              <a:t>signaler l'incident auprès du Ministère des solidarités, de la santé et de la famille</a:t>
            </a:r>
            <a:r>
              <a:rPr lang="en-GB" sz="2600" b="1">
                <a:solidFill>
                  <a:srgbClr val="FFFFFF"/>
                </a:solidFill>
                <a:latin typeface="Arial" charset="0"/>
              </a:rPr>
              <a:t> - Direction de l’hospitalisation et de l’organisation des soins - Bureau de l’ingénierie et des techniques hospitalières »</a:t>
            </a:r>
            <a:r>
              <a:rPr lang="en-GB" sz="2600" b="1">
                <a:solidFill>
                  <a:srgbClr val="000000"/>
                </a:solidFill>
                <a:latin typeface="Arial" charset="0"/>
              </a:rPr>
              <a:t> </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3277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CC00"/>
                </a:solidFill>
                <a:latin typeface="Arial Black" pitchFamily="32" charset="0"/>
              </a:rPr>
              <a:t>Réglementation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RAPPELS VIRUS - VIH</a:t>
            </a:r>
          </a:p>
        </p:txBody>
      </p:sp>
      <p:sp>
        <p:nvSpPr>
          <p:cNvPr id="6146" name="Rectangle 2"/>
          <p:cNvSpPr>
            <a:spLocks noGrp="1" noChangeArrowheads="1"/>
          </p:cNvSpPr>
          <p:nvPr>
            <p:ph type="body" idx="1"/>
          </p:nvPr>
        </p:nvSpPr>
        <p:spPr>
          <a:xfrm>
            <a:off x="228600" y="2133600"/>
            <a:ext cx="8915400" cy="4191000"/>
          </a:xfrm>
          <a:ln/>
        </p:spPr>
        <p:txBody>
          <a:bodyPr lIns="90000" tIns="46800" rIns="90000" bIns="46800"/>
          <a:lstStyle/>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Diagnostic sérologique</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Séroconversion = 2.5 mois [4-12 semaines]</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Présent : sang, sécrétions génitales, séreuses</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Détruit par : chaleur, Javel, alcool et désinfectants</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Survit quelques heures sur surface sèche avec </a:t>
            </a:r>
            <a:r>
              <a:rPr lang="en-GB" sz="2800">
                <a:latin typeface="Wingdings" charset="2"/>
              </a:rPr>
              <a:t></a:t>
            </a:r>
            <a:r>
              <a:rPr lang="en-GB" sz="2800"/>
              <a:t> 99% titre virus infectieux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CC00"/>
                </a:solidFill>
                <a:latin typeface="Arial Black" pitchFamily="32" charset="0"/>
              </a:rPr>
              <a:t>Réglementation</a:t>
            </a:r>
          </a:p>
        </p:txBody>
      </p:sp>
      <p:sp>
        <p:nvSpPr>
          <p:cNvPr id="33794" name="Rectangle 2"/>
          <p:cNvSpPr>
            <a:spLocks noChangeArrowheads="1"/>
          </p:cNvSpPr>
          <p:nvPr/>
        </p:nvSpPr>
        <p:spPr bwMode="auto">
          <a:xfrm>
            <a:off x="561975" y="1676400"/>
            <a:ext cx="8040688" cy="3317875"/>
          </a:xfrm>
          <a:prstGeom prst="rect">
            <a:avLst/>
          </a:prstGeom>
          <a:noFill/>
          <a:ln w="9525">
            <a:noFill/>
            <a:round/>
            <a:headEnd/>
            <a:tailEnd/>
          </a:ln>
          <a:effectLst/>
        </p:spPr>
        <p:txBody>
          <a:bodyPr lIns="90000" tIns="46800" rIns="90000" bIns="46800"/>
          <a:lstStyle/>
          <a:p>
            <a:pPr marL="341313" indent="-341313">
              <a:lnSpc>
                <a:spcPct val="100000"/>
              </a:lnSpc>
              <a:spcBef>
                <a:spcPts val="7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CC00"/>
                </a:solidFill>
                <a:latin typeface="Arial" charset="0"/>
              </a:rPr>
              <a:t>Le dispositif réglementaire développé</a:t>
            </a:r>
          </a:p>
          <a:p>
            <a:pPr marL="341313" indent="-341313">
              <a:lnSpc>
                <a:spcPct val="100000"/>
              </a:lnSpc>
              <a:spcBef>
                <a:spcPts val="25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000">
              <a:solidFill>
                <a:srgbClr val="000000"/>
              </a:solidFill>
              <a:latin typeface="Tahoma" pitchFamily="32" charset="0"/>
            </a:endParaRP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texte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a:t>
            </a:r>
            <a:r>
              <a:rPr lang="en-GB" sz="2200" b="1">
                <a:solidFill>
                  <a:srgbClr val="FFFF00"/>
                </a:solidFill>
                <a:latin typeface="Arial" charset="0"/>
              </a:rPr>
              <a:t>L’arrêté du 24 novembre 2003</a:t>
            </a:r>
            <a:r>
              <a:rPr lang="en-GB" sz="2200" b="1">
                <a:solidFill>
                  <a:srgbClr val="FFFFFF"/>
                </a:solidFill>
                <a:latin typeface="Arial" charset="0"/>
              </a:rPr>
              <a:t> relatif aux emballages des déchets d’activités de soins à risques infectieux,</a:t>
            </a: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normes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a:t>
            </a:r>
            <a:r>
              <a:rPr lang="en-GB" sz="2200" b="1">
                <a:solidFill>
                  <a:srgbClr val="FFFF00"/>
                </a:solidFill>
                <a:latin typeface="Arial" charset="0"/>
              </a:rPr>
              <a:t>La norme NF X 30-500</a:t>
            </a:r>
            <a:r>
              <a:rPr lang="en-GB" sz="2200" b="1">
                <a:solidFill>
                  <a:srgbClr val="FFFFFF"/>
                </a:solidFill>
                <a:latin typeface="Arial" charset="0"/>
              </a:rPr>
              <a:t> " emballages des déchets d’activités de soins – Boîtes et minicollecteurs pour déchets perforants – spécifications et essais ", publiée en décembre 1999,</a:t>
            </a:r>
            <a:r>
              <a:rPr lang="en-GB" sz="2200" b="1">
                <a:solidFill>
                  <a:srgbClr val="0000FF"/>
                </a:solidFill>
                <a:latin typeface="Arial" charset="0"/>
              </a:rPr>
              <a:t>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00"/>
                </a:solidFill>
                <a:latin typeface="Arial" charset="0"/>
              </a:rPr>
              <a:t> Le marquage NF 302</a:t>
            </a:r>
            <a:r>
              <a:rPr lang="en-GB" sz="2200" b="1">
                <a:solidFill>
                  <a:srgbClr val="FFFFFF"/>
                </a:solidFill>
                <a:latin typeface="Arial" charset="0"/>
              </a:rPr>
              <a:t> applicable aux collecteurs d’objets perforants.</a:t>
            </a:r>
          </a:p>
          <a:p>
            <a:pPr marL="341313" indent="-341313">
              <a:lnSpc>
                <a:spcPct val="100000"/>
              </a:lnSpc>
              <a:spcBef>
                <a:spcPts val="55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200" b="1">
              <a:solidFill>
                <a:srgbClr val="FFFFFF"/>
              </a:solidFill>
              <a:latin typeface="Arial"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922338" y="1911350"/>
            <a:ext cx="8040687" cy="3317875"/>
          </a:xfrm>
          <a:prstGeom prst="rect">
            <a:avLst/>
          </a:prstGeom>
          <a:noFill/>
          <a:ln w="9525">
            <a:noFill/>
            <a:round/>
            <a:headEnd/>
            <a:tailEnd/>
          </a:ln>
          <a:effectLst/>
        </p:spPr>
        <p:txBody>
          <a:bodyPr lIns="90000" tIns="46800" rIns="90000" bIns="46800"/>
          <a:lstStyle/>
          <a:p>
            <a:pPr marL="341313" indent="-341313">
              <a:lnSpc>
                <a:spcPct val="100000"/>
              </a:lnSpc>
              <a:spcBef>
                <a:spcPts val="7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dirty="0" err="1">
                <a:solidFill>
                  <a:srgbClr val="FFCC00"/>
                </a:solidFill>
                <a:latin typeface="Arial" charset="0"/>
              </a:rPr>
              <a:t>Bilan</a:t>
            </a:r>
            <a:r>
              <a:rPr lang="en-GB" sz="2800" b="1" dirty="0">
                <a:solidFill>
                  <a:srgbClr val="FFCC00"/>
                </a:solidFill>
                <a:latin typeface="Arial" charset="0"/>
              </a:rPr>
              <a:t> par la DHOS du </a:t>
            </a:r>
            <a:r>
              <a:rPr lang="en-GB" sz="2800" b="1" dirty="0" err="1">
                <a:solidFill>
                  <a:srgbClr val="FFCC00"/>
                </a:solidFill>
                <a:latin typeface="Arial" charset="0"/>
              </a:rPr>
              <a:t>dispositif</a:t>
            </a:r>
            <a:r>
              <a:rPr lang="en-GB" sz="2800" b="1" dirty="0">
                <a:solidFill>
                  <a:srgbClr val="FFCC00"/>
                </a:solidFill>
                <a:latin typeface="Arial" charset="0"/>
              </a:rPr>
              <a:t> </a:t>
            </a:r>
            <a:r>
              <a:rPr lang="en-GB" sz="2800" b="1" dirty="0" err="1">
                <a:solidFill>
                  <a:srgbClr val="FFCC00"/>
                </a:solidFill>
                <a:latin typeface="Arial" charset="0"/>
              </a:rPr>
              <a:t>actuel</a:t>
            </a:r>
            <a:endParaRPr lang="en-GB" sz="2800" b="1" dirty="0">
              <a:solidFill>
                <a:srgbClr val="FFCC00"/>
              </a:solidFill>
              <a:latin typeface="Arial" charset="0"/>
            </a:endParaRPr>
          </a:p>
          <a:p>
            <a:pPr marL="341313" indent="-341313">
              <a:lnSpc>
                <a:spcPct val="100000"/>
              </a:lnSpc>
              <a:spcBef>
                <a:spcPts val="25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000" dirty="0">
              <a:solidFill>
                <a:srgbClr val="000000"/>
              </a:solidFill>
              <a:latin typeface="Tahoma" pitchFamily="32" charset="0"/>
            </a:endParaRP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dirty="0">
                <a:solidFill>
                  <a:srgbClr val="FFFFFF"/>
                </a:solidFill>
                <a:latin typeface="Arial" charset="0"/>
              </a:rPr>
              <a:t> </a:t>
            </a:r>
            <a:r>
              <a:rPr lang="en-GB" sz="2000" b="1" dirty="0" err="1">
                <a:solidFill>
                  <a:srgbClr val="FFFFFF"/>
                </a:solidFill>
                <a:latin typeface="Arial" charset="0"/>
              </a:rPr>
              <a:t>quelques</a:t>
            </a:r>
            <a:r>
              <a:rPr lang="en-GB" sz="2000" b="1" dirty="0">
                <a:solidFill>
                  <a:srgbClr val="FFFFFF"/>
                </a:solidFill>
                <a:latin typeface="Arial" charset="0"/>
              </a:rPr>
              <a:t> AES </a:t>
            </a:r>
            <a:r>
              <a:rPr lang="en-GB" sz="2000" b="1" dirty="0" err="1">
                <a:solidFill>
                  <a:srgbClr val="FFFFFF"/>
                </a:solidFill>
                <a:latin typeface="Arial" charset="0"/>
              </a:rPr>
              <a:t>déclarés</a:t>
            </a:r>
            <a:r>
              <a:rPr lang="en-GB" sz="2000" b="1" dirty="0">
                <a:solidFill>
                  <a:srgbClr val="FFFFFF"/>
                </a:solidFill>
                <a:latin typeface="Arial" charset="0"/>
              </a:rPr>
              <a:t>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1800" b="1" dirty="0">
                <a:solidFill>
                  <a:srgbClr val="FFFFFF"/>
                </a:solidFill>
                <a:latin typeface="Arial" charset="0"/>
              </a:rPr>
              <a:t> </a:t>
            </a:r>
            <a:r>
              <a:rPr lang="en-GB" sz="1800" b="1" dirty="0" err="1">
                <a:solidFill>
                  <a:srgbClr val="FFFF00"/>
                </a:solidFill>
                <a:latin typeface="Arial" charset="0"/>
              </a:rPr>
              <a:t>sollicitation</a:t>
            </a:r>
            <a:r>
              <a:rPr lang="en-GB" sz="1800" b="1" dirty="0">
                <a:solidFill>
                  <a:srgbClr val="FFFF00"/>
                </a:solidFill>
                <a:latin typeface="Arial" charset="0"/>
              </a:rPr>
              <a:t> des fabricants</a:t>
            </a:r>
            <a:r>
              <a:rPr lang="en-GB" sz="1800" b="1" dirty="0">
                <a:solidFill>
                  <a:srgbClr val="FFFFFF"/>
                </a:solidFill>
                <a:latin typeface="Arial" charset="0"/>
              </a:rPr>
              <a:t> </a:t>
            </a:r>
            <a:r>
              <a:rPr lang="en-GB" sz="1800" b="1" dirty="0" err="1">
                <a:solidFill>
                  <a:srgbClr val="FFFFFF"/>
                </a:solidFill>
                <a:latin typeface="Arial" charset="0"/>
              </a:rPr>
              <a:t>lorsque</a:t>
            </a:r>
            <a:r>
              <a:rPr lang="en-GB" sz="1800" b="1" dirty="0">
                <a:solidFill>
                  <a:srgbClr val="FFFFFF"/>
                </a:solidFill>
                <a:latin typeface="Arial" charset="0"/>
              </a:rPr>
              <a:t> </a:t>
            </a:r>
            <a:r>
              <a:rPr lang="en-GB" sz="1800" b="1" dirty="0" err="1">
                <a:solidFill>
                  <a:srgbClr val="FFFFFF"/>
                </a:solidFill>
                <a:latin typeface="Arial" charset="0"/>
              </a:rPr>
              <a:t>leur</a:t>
            </a:r>
            <a:r>
              <a:rPr lang="en-GB" sz="1800" b="1" dirty="0">
                <a:solidFill>
                  <a:srgbClr val="FFFFFF"/>
                </a:solidFill>
                <a:latin typeface="Arial" charset="0"/>
              </a:rPr>
              <a:t> </a:t>
            </a:r>
            <a:r>
              <a:rPr lang="en-GB" sz="1800" b="1" dirty="0" err="1">
                <a:solidFill>
                  <a:srgbClr val="FFFFFF"/>
                </a:solidFill>
                <a:latin typeface="Arial" charset="0"/>
              </a:rPr>
              <a:t>collecteur</a:t>
            </a:r>
            <a:r>
              <a:rPr lang="en-GB" sz="1800" b="1" dirty="0">
                <a:solidFill>
                  <a:srgbClr val="FFFFFF"/>
                </a:solidFill>
                <a:latin typeface="Arial" charset="0"/>
              </a:rPr>
              <a:t> </a:t>
            </a:r>
            <a:r>
              <a:rPr lang="en-GB" sz="1800" b="1" dirty="0" err="1">
                <a:solidFill>
                  <a:srgbClr val="FFFFFF"/>
                </a:solidFill>
                <a:latin typeface="Arial" charset="0"/>
              </a:rPr>
              <a:t>est</a:t>
            </a:r>
            <a:r>
              <a:rPr lang="en-GB" sz="1800" b="1" dirty="0">
                <a:solidFill>
                  <a:srgbClr val="FFFFFF"/>
                </a:solidFill>
                <a:latin typeface="Arial" charset="0"/>
              </a:rPr>
              <a:t> </a:t>
            </a:r>
            <a:r>
              <a:rPr lang="en-GB" sz="1800" b="1" dirty="0" err="1">
                <a:solidFill>
                  <a:srgbClr val="FFFFFF"/>
                </a:solidFill>
                <a:latin typeface="Arial" charset="0"/>
              </a:rPr>
              <a:t>mis</a:t>
            </a:r>
            <a:r>
              <a:rPr lang="en-GB" sz="1800" b="1" dirty="0">
                <a:solidFill>
                  <a:srgbClr val="FFFFFF"/>
                </a:solidFill>
                <a:latin typeface="Arial" charset="0"/>
              </a:rPr>
              <a:t> en cause </a:t>
            </a:r>
            <a:r>
              <a:rPr lang="en-GB" sz="1800" b="1" dirty="0" err="1">
                <a:solidFill>
                  <a:srgbClr val="FFFFFF"/>
                </a:solidFill>
                <a:latin typeface="Arial" charset="0"/>
              </a:rPr>
              <a:t>dans</a:t>
            </a:r>
            <a:r>
              <a:rPr lang="en-GB" sz="1800" b="1" dirty="0">
                <a:solidFill>
                  <a:srgbClr val="FFFFFF"/>
                </a:solidFill>
                <a:latin typeface="Arial" charset="0"/>
              </a:rPr>
              <a:t> un incident,</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dirty="0">
                <a:solidFill>
                  <a:srgbClr val="FFFFFF"/>
                </a:solidFill>
                <a:latin typeface="Arial" charset="0"/>
              </a:rPr>
              <a:t> </a:t>
            </a:r>
            <a:r>
              <a:rPr lang="en-GB" sz="1800" b="1" dirty="0" err="1">
                <a:solidFill>
                  <a:srgbClr val="FFFFFF"/>
                </a:solidFill>
                <a:latin typeface="Arial" charset="0"/>
              </a:rPr>
              <a:t>une</a:t>
            </a:r>
            <a:r>
              <a:rPr lang="en-GB" sz="1800" b="1" dirty="0">
                <a:solidFill>
                  <a:srgbClr val="FFFFFF"/>
                </a:solidFill>
                <a:latin typeface="Arial" charset="0"/>
              </a:rPr>
              <a:t> </a:t>
            </a:r>
            <a:r>
              <a:rPr lang="en-GB" sz="1800" b="1" dirty="0">
                <a:solidFill>
                  <a:srgbClr val="FFFF00"/>
                </a:solidFill>
                <a:latin typeface="Arial" charset="0"/>
              </a:rPr>
              <a:t>action </a:t>
            </a:r>
            <a:r>
              <a:rPr lang="en-GB" sz="1800" b="1" dirty="0" err="1">
                <a:solidFill>
                  <a:srgbClr val="FFFF00"/>
                </a:solidFill>
                <a:latin typeface="Arial" charset="0"/>
              </a:rPr>
              <a:t>menée</a:t>
            </a:r>
            <a:r>
              <a:rPr lang="en-GB" sz="1800" b="1" dirty="0">
                <a:solidFill>
                  <a:srgbClr val="FFFFFF"/>
                </a:solidFill>
                <a:latin typeface="Arial" charset="0"/>
              </a:rPr>
              <a:t> avec la Direction </a:t>
            </a:r>
            <a:r>
              <a:rPr lang="en-GB" sz="1800" b="1" dirty="0" err="1">
                <a:solidFill>
                  <a:srgbClr val="FFFFFF"/>
                </a:solidFill>
                <a:latin typeface="Arial" charset="0"/>
              </a:rPr>
              <a:t>Générale</a:t>
            </a:r>
            <a:r>
              <a:rPr lang="en-GB" sz="1800" b="1" dirty="0">
                <a:solidFill>
                  <a:srgbClr val="FFFFFF"/>
                </a:solidFill>
                <a:latin typeface="Arial" charset="0"/>
              </a:rPr>
              <a:t> de la Concurrence, de la </a:t>
            </a:r>
            <a:r>
              <a:rPr lang="en-GB" sz="1800" b="1" dirty="0" err="1">
                <a:solidFill>
                  <a:srgbClr val="FFFFFF"/>
                </a:solidFill>
                <a:latin typeface="Arial" charset="0"/>
              </a:rPr>
              <a:t>Consommation</a:t>
            </a:r>
            <a:r>
              <a:rPr lang="en-GB" sz="1800" b="1" dirty="0">
                <a:solidFill>
                  <a:srgbClr val="FFFFFF"/>
                </a:solidFill>
                <a:latin typeface="Arial" charset="0"/>
              </a:rPr>
              <a:t> et de la </a:t>
            </a:r>
            <a:r>
              <a:rPr lang="en-GB" sz="1800" b="1" dirty="0" err="1">
                <a:solidFill>
                  <a:srgbClr val="FFFFFF"/>
                </a:solidFill>
                <a:latin typeface="Arial" charset="0"/>
              </a:rPr>
              <a:t>Répression</a:t>
            </a:r>
            <a:r>
              <a:rPr lang="en-GB" sz="1800" b="1" dirty="0">
                <a:solidFill>
                  <a:srgbClr val="FFFFFF"/>
                </a:solidFill>
                <a:latin typeface="Arial" charset="0"/>
              </a:rPr>
              <a:t> des </a:t>
            </a:r>
            <a:r>
              <a:rPr lang="en-GB" sz="1800" b="1" dirty="0" err="1">
                <a:solidFill>
                  <a:srgbClr val="FFFFFF"/>
                </a:solidFill>
                <a:latin typeface="Arial" charset="0"/>
              </a:rPr>
              <a:t>Fraudes</a:t>
            </a:r>
            <a:r>
              <a:rPr lang="en-GB" sz="1800" b="1" dirty="0">
                <a:solidFill>
                  <a:srgbClr val="FFFFFF"/>
                </a:solidFill>
                <a:latin typeface="Arial" charset="0"/>
              </a:rPr>
              <a:t> (</a:t>
            </a:r>
            <a:r>
              <a:rPr lang="en-GB" sz="1800" b="1" dirty="0">
                <a:solidFill>
                  <a:srgbClr val="FFFF00"/>
                </a:solidFill>
                <a:latin typeface="Arial" charset="0"/>
              </a:rPr>
              <a:t>DGCCRF</a:t>
            </a:r>
            <a:r>
              <a:rPr lang="en-GB" sz="1800" b="1" dirty="0">
                <a:solidFill>
                  <a:srgbClr val="FFFFFF"/>
                </a:solidFill>
                <a:latin typeface="Arial" charset="0"/>
              </a:rPr>
              <a:t>) </a:t>
            </a:r>
            <a:r>
              <a:rPr lang="en-GB" sz="1800" b="1" dirty="0" err="1">
                <a:solidFill>
                  <a:srgbClr val="FFFFFF"/>
                </a:solidFill>
                <a:latin typeface="Arial" charset="0"/>
              </a:rPr>
              <a:t>vis</a:t>
            </a:r>
            <a:r>
              <a:rPr lang="en-GB" sz="1800" b="1" dirty="0">
                <a:solidFill>
                  <a:srgbClr val="FFFFFF"/>
                </a:solidFill>
                <a:latin typeface="Arial" charset="0"/>
              </a:rPr>
              <a:t> à </a:t>
            </a:r>
            <a:r>
              <a:rPr lang="en-GB" sz="1800" b="1" dirty="0" err="1">
                <a:solidFill>
                  <a:srgbClr val="FFFFFF"/>
                </a:solidFill>
                <a:latin typeface="Arial" charset="0"/>
              </a:rPr>
              <a:t>vis</a:t>
            </a:r>
            <a:r>
              <a:rPr lang="en-GB" sz="1800" b="1" dirty="0">
                <a:solidFill>
                  <a:srgbClr val="FFFFFF"/>
                </a:solidFill>
                <a:latin typeface="Arial" charset="0"/>
              </a:rPr>
              <a:t> d’un fabricant,</a:t>
            </a: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dirty="0">
                <a:solidFill>
                  <a:srgbClr val="FFFFFF"/>
                </a:solidFill>
                <a:latin typeface="Arial" charset="0"/>
              </a:rPr>
              <a:t> </a:t>
            </a:r>
            <a:r>
              <a:rPr lang="en-GB" sz="2000" b="1" dirty="0" err="1">
                <a:solidFill>
                  <a:srgbClr val="FFFFFF"/>
                </a:solidFill>
                <a:latin typeface="Arial" charset="0"/>
              </a:rPr>
              <a:t>promouvoir</a:t>
            </a:r>
            <a:r>
              <a:rPr lang="en-GB" sz="2000" b="1" dirty="0">
                <a:solidFill>
                  <a:srgbClr val="FFFFFF"/>
                </a:solidFill>
                <a:latin typeface="Arial" charset="0"/>
              </a:rPr>
              <a:t> le bon usage des </a:t>
            </a:r>
            <a:r>
              <a:rPr lang="en-GB" sz="2000" b="1" dirty="0" err="1">
                <a:solidFill>
                  <a:srgbClr val="FFFFFF"/>
                </a:solidFill>
                <a:latin typeface="Arial" charset="0"/>
              </a:rPr>
              <a:t>collecteurs</a:t>
            </a:r>
            <a:r>
              <a:rPr lang="en-GB" sz="2000" b="1" dirty="0">
                <a:solidFill>
                  <a:srgbClr val="FFFFFF"/>
                </a:solidFill>
                <a:latin typeface="Arial" charset="0"/>
              </a:rPr>
              <a:t>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1800" b="1" dirty="0">
                <a:solidFill>
                  <a:srgbClr val="FFFFFF"/>
                </a:solidFill>
                <a:latin typeface="Arial" charset="0"/>
              </a:rPr>
              <a:t> </a:t>
            </a:r>
            <a:r>
              <a:rPr lang="en-GB" sz="1800" b="1" dirty="0" err="1">
                <a:solidFill>
                  <a:srgbClr val="FFFF00"/>
                </a:solidFill>
                <a:latin typeface="Arial" charset="0"/>
              </a:rPr>
              <a:t>projet</a:t>
            </a:r>
            <a:r>
              <a:rPr lang="en-GB" sz="1800" b="1" dirty="0">
                <a:solidFill>
                  <a:srgbClr val="FFFF00"/>
                </a:solidFill>
                <a:latin typeface="Arial" charset="0"/>
              </a:rPr>
              <a:t> de </a:t>
            </a:r>
            <a:r>
              <a:rPr lang="en-GB" sz="1800" b="1" dirty="0" err="1">
                <a:solidFill>
                  <a:srgbClr val="FFFF00"/>
                </a:solidFill>
                <a:latin typeface="Arial" charset="0"/>
              </a:rPr>
              <a:t>circulaire</a:t>
            </a:r>
            <a:r>
              <a:rPr lang="en-GB" sz="1800" b="1" dirty="0">
                <a:solidFill>
                  <a:srgbClr val="FFFFFF"/>
                </a:solidFill>
                <a:latin typeface="Arial" charset="0"/>
              </a:rPr>
              <a:t>,</a:t>
            </a: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dirty="0">
                <a:solidFill>
                  <a:srgbClr val="FFFFFF"/>
                </a:solidFill>
                <a:latin typeface="Arial" charset="0"/>
              </a:rPr>
              <a:t> </a:t>
            </a:r>
            <a:r>
              <a:rPr lang="en-GB" sz="2000" b="1" dirty="0" err="1">
                <a:solidFill>
                  <a:srgbClr val="FFFFFF"/>
                </a:solidFill>
                <a:latin typeface="Tahoma" pitchFamily="32" charset="0"/>
              </a:rPr>
              <a:t>demande</a:t>
            </a:r>
            <a:r>
              <a:rPr lang="en-GB" sz="2000" b="1" dirty="0">
                <a:solidFill>
                  <a:srgbClr val="FFFFFF"/>
                </a:solidFill>
                <a:latin typeface="Tahoma" pitchFamily="32" charset="0"/>
              </a:rPr>
              <a:t> à </a:t>
            </a:r>
            <a:r>
              <a:rPr lang="en-GB" sz="2000" b="1" dirty="0" err="1">
                <a:solidFill>
                  <a:srgbClr val="FFFFFF"/>
                </a:solidFill>
                <a:latin typeface="Tahoma" pitchFamily="32" charset="0"/>
              </a:rPr>
              <a:t>l’InVS</a:t>
            </a:r>
            <a:r>
              <a:rPr lang="en-GB" sz="2000" b="1" dirty="0">
                <a:solidFill>
                  <a:srgbClr val="FFFFFF"/>
                </a:solidFill>
                <a:latin typeface="Tahoma" pitchFamily="32" charset="0"/>
              </a:rPr>
              <a:t> de </a:t>
            </a:r>
            <a:r>
              <a:rPr lang="en-GB" sz="2000" b="1" dirty="0" err="1">
                <a:solidFill>
                  <a:srgbClr val="FFFFFF"/>
                </a:solidFill>
                <a:latin typeface="Tahoma" pitchFamily="32" charset="0"/>
              </a:rPr>
              <a:t>réfléchir</a:t>
            </a:r>
            <a:r>
              <a:rPr lang="en-GB" sz="2000" b="1" dirty="0">
                <a:solidFill>
                  <a:srgbClr val="FFFFFF"/>
                </a:solidFill>
                <a:latin typeface="Tahoma" pitchFamily="32" charset="0"/>
              </a:rPr>
              <a:t> à un nouveau </a:t>
            </a:r>
            <a:r>
              <a:rPr lang="en-GB" sz="2000" b="1" dirty="0" err="1">
                <a:solidFill>
                  <a:srgbClr val="FFFFFF"/>
                </a:solidFill>
                <a:latin typeface="Tahoma" pitchFamily="32" charset="0"/>
              </a:rPr>
              <a:t>système</a:t>
            </a:r>
            <a:r>
              <a:rPr lang="en-GB" sz="2000" b="1" dirty="0">
                <a:solidFill>
                  <a:srgbClr val="FFFFFF"/>
                </a:solidFill>
                <a:latin typeface="Tahoma" pitchFamily="32" charset="0"/>
              </a:rPr>
              <a:t> de </a:t>
            </a:r>
            <a:r>
              <a:rPr lang="en-GB" sz="2000" b="1" dirty="0" err="1">
                <a:solidFill>
                  <a:srgbClr val="FFFFFF"/>
                </a:solidFill>
                <a:latin typeface="Tahoma" pitchFamily="32" charset="0"/>
              </a:rPr>
              <a:t>suivi</a:t>
            </a:r>
            <a:r>
              <a:rPr lang="en-GB" sz="2000" b="1" dirty="0">
                <a:solidFill>
                  <a:srgbClr val="FFFFFF"/>
                </a:solidFill>
                <a:latin typeface="Tahoma" pitchFamily="32" charset="0"/>
              </a:rPr>
              <a:t> des AES </a:t>
            </a:r>
            <a:r>
              <a:rPr lang="en-GB" sz="2000" b="1" dirty="0" err="1">
                <a:solidFill>
                  <a:srgbClr val="FFFFFF"/>
                </a:solidFill>
                <a:latin typeface="Tahoma" pitchFamily="32" charset="0"/>
              </a:rPr>
              <a:t>liés</a:t>
            </a:r>
            <a:r>
              <a:rPr lang="en-GB" sz="2000" b="1" dirty="0">
                <a:solidFill>
                  <a:srgbClr val="FFFFFF"/>
                </a:solidFill>
                <a:latin typeface="Tahoma" pitchFamily="32" charset="0"/>
              </a:rPr>
              <a:t> aux </a:t>
            </a:r>
            <a:r>
              <a:rPr lang="en-GB" sz="2000" b="1" dirty="0" err="1">
                <a:solidFill>
                  <a:srgbClr val="FFFFFF"/>
                </a:solidFill>
                <a:latin typeface="Tahoma" pitchFamily="32" charset="0"/>
              </a:rPr>
              <a:t>collecteurs</a:t>
            </a:r>
            <a:r>
              <a:rPr lang="en-GB" sz="2000" b="1" dirty="0">
                <a:solidFill>
                  <a:srgbClr val="FFFFFF"/>
                </a:solidFill>
                <a:latin typeface="Tahoma" pitchFamily="32" charset="0"/>
              </a:rPr>
              <a:t> </a:t>
            </a:r>
            <a:r>
              <a:rPr lang="en-GB" sz="2600" b="1" dirty="0">
                <a:solidFill>
                  <a:srgbClr val="FFFFFF"/>
                </a:solidFill>
                <a:latin typeface="Arial" charset="0"/>
              </a:rPr>
              <a:t>:</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dirty="0">
                <a:solidFill>
                  <a:srgbClr val="FFFFFF"/>
                </a:solidFill>
                <a:latin typeface="Arial" charset="0"/>
              </a:rPr>
              <a:t> </a:t>
            </a:r>
            <a:r>
              <a:rPr lang="en-GB" sz="2200" b="1" dirty="0" err="1">
                <a:solidFill>
                  <a:srgbClr val="FFFFFF"/>
                </a:solidFill>
                <a:latin typeface="Arial" charset="0"/>
              </a:rPr>
              <a:t>saisie</a:t>
            </a:r>
            <a:r>
              <a:rPr lang="en-GB" sz="2200" b="1" dirty="0">
                <a:solidFill>
                  <a:srgbClr val="FFFFFF"/>
                </a:solidFill>
                <a:latin typeface="Arial" charset="0"/>
              </a:rPr>
              <a:t> du </a:t>
            </a:r>
            <a:r>
              <a:rPr lang="en-GB" sz="2200" b="1" dirty="0" err="1">
                <a:solidFill>
                  <a:srgbClr val="FFFF00"/>
                </a:solidFill>
                <a:latin typeface="Arial" charset="0"/>
              </a:rPr>
              <a:t>groupe</a:t>
            </a:r>
            <a:r>
              <a:rPr lang="en-GB" sz="2200" b="1" dirty="0">
                <a:solidFill>
                  <a:srgbClr val="FFFF00"/>
                </a:solidFill>
                <a:latin typeface="Arial" charset="0"/>
              </a:rPr>
              <a:t> AES-RAISIN</a:t>
            </a:r>
            <a:r>
              <a:rPr lang="en-GB" sz="2200" b="1" dirty="0">
                <a:solidFill>
                  <a:srgbClr val="FFFFFF"/>
                </a:solidFill>
                <a:latin typeface="Arial" charset="0"/>
              </a:rPr>
              <a:t>,</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dirty="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dirty="0">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dirty="0">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dirty="0">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dirty="0">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dirty="0">
              <a:solidFill>
                <a:srgbClr val="FFFFFF"/>
              </a:solidFill>
              <a:latin typeface="Arial" charset="0"/>
            </a:endParaRPr>
          </a:p>
        </p:txBody>
      </p:sp>
      <p:sp>
        <p:nvSpPr>
          <p:cNvPr id="3481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Contexte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CC00"/>
                </a:solidFill>
                <a:latin typeface="Arial Black" pitchFamily="32" charset="0"/>
              </a:rPr>
              <a:t>Groupe AES-RAISIN</a:t>
            </a:r>
          </a:p>
        </p:txBody>
      </p:sp>
      <p:graphicFrame>
        <p:nvGraphicFramePr>
          <p:cNvPr id="35842" name="Object 2"/>
          <p:cNvGraphicFramePr>
            <a:graphicFrameLocks noChangeAspect="1"/>
          </p:cNvGraphicFramePr>
          <p:nvPr/>
        </p:nvGraphicFramePr>
        <p:xfrm>
          <a:off x="746125" y="1363663"/>
          <a:ext cx="7637463" cy="4556125"/>
        </p:xfrm>
        <a:graphic>
          <a:graphicData uri="http://schemas.openxmlformats.org/presentationml/2006/ole">
            <p:oleObj spid="_x0000_s35859" r:id="rId4" imgW="9371076" imgH="8042148" progId="Word.Document.8">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561975" y="1544638"/>
            <a:ext cx="8040688" cy="1457325"/>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0000"/>
              </a:lnSpc>
              <a:spcBef>
                <a:spcPts val="500"/>
              </a:spcBef>
              <a:spcAft>
                <a:spcPts val="500"/>
              </a:spcAft>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a:t>
            </a:r>
            <a:r>
              <a:rPr lang="en-GB" sz="2800" b="1">
                <a:solidFill>
                  <a:srgbClr val="FFFFFF"/>
                </a:solidFill>
                <a:latin typeface="Arial" charset="0"/>
              </a:rPr>
              <a:t>Pourquoi :</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un système de surveillance ne répondant pas à tous les besoins :</a:t>
            </a:r>
          </a:p>
          <a:p>
            <a:pPr marL="1143000" lvl="2" indent="-228600">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données incomplètes ou pas assez détaillées,</a:t>
            </a:r>
          </a:p>
          <a:p>
            <a:pPr marL="1143000" lvl="2" indent="-228600">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réactivité inadaptée</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une absence de filière naturelle de vigilance :</a:t>
            </a:r>
          </a:p>
          <a:p>
            <a:pPr marL="1143000" lvl="2" indent="-228600">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les collecteurs ne sont pas des dispositifs médicaux (DM).</a:t>
            </a:r>
          </a:p>
          <a:p>
            <a:pPr marL="1143000" lvl="2" indent="-228600">
              <a:lnSpc>
                <a:spcPct val="90000"/>
              </a:lnSpc>
              <a:spcBef>
                <a:spcPts val="550"/>
              </a:spcBef>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36866"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Contexte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561975" y="1698625"/>
            <a:ext cx="8040688" cy="1436688"/>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0000"/>
              </a:lnSpc>
              <a:spcBef>
                <a:spcPts val="500"/>
              </a:spcBef>
              <a:spcAft>
                <a:spcPts val="500"/>
              </a:spcAft>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FFFF"/>
                </a:solidFill>
                <a:latin typeface="Arial" charset="0"/>
              </a:rPr>
              <a:t> Mise en œuvre d’une étude pilote : </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du 1</a:t>
            </a:r>
            <a:r>
              <a:rPr lang="en-GB" sz="2600" b="1" baseline="30000">
                <a:solidFill>
                  <a:srgbClr val="FFFFFF"/>
                </a:solidFill>
                <a:latin typeface="Arial" charset="0"/>
              </a:rPr>
              <a:t>er</a:t>
            </a:r>
            <a:r>
              <a:rPr lang="en-GB" sz="2600" b="1">
                <a:solidFill>
                  <a:srgbClr val="FFFFFF"/>
                </a:solidFill>
                <a:latin typeface="Arial" charset="0"/>
              </a:rPr>
              <a:t> novembre 2003 au 31 mars 2004 :</a:t>
            </a:r>
          </a:p>
          <a:p>
            <a:pPr marL="1143000" lvl="2" indent="-228600">
              <a:lnSpc>
                <a:spcPct val="9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3 mois prévus puis prolongation de 2 mois ,</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avec les réseaux AES des CCLIN,</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analyse de la situation par le médecin du travail:</a:t>
            </a:r>
          </a:p>
          <a:p>
            <a:pPr marL="1143000" lvl="2" indent="-228600">
              <a:lnSpc>
                <a:spcPct val="9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AES </a:t>
            </a:r>
            <a:r>
              <a:rPr lang="en-GB" b="1">
                <a:solidFill>
                  <a:srgbClr val="FFFF00"/>
                </a:solidFill>
                <a:latin typeface="Arial" charset="0"/>
              </a:rPr>
              <a:t>impliquant un dysfonctionnement potentiel</a:t>
            </a:r>
            <a:r>
              <a:rPr lang="en-GB" b="1">
                <a:solidFill>
                  <a:srgbClr val="FFFFFF"/>
                </a:solidFill>
                <a:latin typeface="Arial" charset="0"/>
              </a:rPr>
              <a:t> d’un collecteur OPCT,</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envoi fiche d’alerte. </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3789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561975" y="1441450"/>
            <a:ext cx="8040688" cy="3629025"/>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0000"/>
              </a:lnSpc>
              <a:spcBef>
                <a:spcPts val="875"/>
              </a:spcBef>
              <a:spcAft>
                <a:spcPts val="500"/>
              </a:spcAft>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FFFF"/>
                </a:solidFill>
                <a:latin typeface="Arial" charset="0"/>
              </a:rPr>
              <a:t> Objectifs : </a:t>
            </a:r>
          </a:p>
          <a:p>
            <a:pPr marL="741363" lvl="1" indent="-284163">
              <a:lnSpc>
                <a:spcPct val="100000"/>
              </a:lnSpc>
              <a:spcBef>
                <a:spcPts val="7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a:t>
            </a:r>
            <a:r>
              <a:rPr lang="en-GB" b="1">
                <a:solidFill>
                  <a:srgbClr val="FFFF00"/>
                </a:solidFill>
                <a:latin typeface="Arial" charset="0"/>
              </a:rPr>
              <a:t>analyser les AES</a:t>
            </a:r>
            <a:r>
              <a:rPr lang="en-GB" b="1">
                <a:solidFill>
                  <a:srgbClr val="FFFFFF"/>
                </a:solidFill>
                <a:latin typeface="Arial" charset="0"/>
              </a:rPr>
              <a:t> mettant en cause directement un collecteur OPCT,</a:t>
            </a:r>
          </a:p>
          <a:p>
            <a:pPr marL="741363" lvl="1" indent="-284163">
              <a:lnSpc>
                <a:spcPct val="100000"/>
              </a:lnSpc>
              <a:spcBef>
                <a:spcPts val="7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a:t>
            </a:r>
            <a:r>
              <a:rPr lang="en-GB" b="1">
                <a:solidFill>
                  <a:srgbClr val="FFFF00"/>
                </a:solidFill>
                <a:latin typeface="Arial" charset="0"/>
              </a:rPr>
              <a:t>favoriser le bon usage</a:t>
            </a:r>
            <a:r>
              <a:rPr lang="en-GB" b="1">
                <a:solidFill>
                  <a:srgbClr val="FFFFFF"/>
                </a:solidFill>
                <a:latin typeface="Arial" charset="0"/>
              </a:rPr>
              <a:t> des collecteurs et la connaissance par les acheteurs des critères de qualité </a:t>
            </a:r>
            <a:r>
              <a:rPr lang="en-GB" b="1">
                <a:solidFill>
                  <a:srgbClr val="00FFFF"/>
                </a:solidFill>
                <a:latin typeface="Arial" charset="0"/>
              </a:rPr>
              <a:t>(Norme AFNOR NF X 30-500 et marque NF 302).</a:t>
            </a:r>
          </a:p>
          <a:p>
            <a:pPr marL="741363" lvl="1" indent="-284163">
              <a:lnSpc>
                <a:spcPct val="100000"/>
              </a:lnSpc>
              <a:spcBef>
                <a:spcPts val="813"/>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saisir le cas échéant la DHOS et la DGCCRF pour faire </a:t>
            </a:r>
            <a:r>
              <a:rPr lang="en-GB" b="1">
                <a:solidFill>
                  <a:srgbClr val="FFFF00"/>
                </a:solidFill>
                <a:latin typeface="Arial" charset="0"/>
              </a:rPr>
              <a:t>procéder à une vérification de conformité</a:t>
            </a:r>
            <a:r>
              <a:rPr lang="en-GB" b="1">
                <a:solidFill>
                  <a:srgbClr val="FFFFFF"/>
                </a:solidFill>
                <a:latin typeface="Arial" charset="0"/>
              </a:rPr>
              <a:t> d’un produit.</a:t>
            </a:r>
            <a:r>
              <a:rPr lang="en-GB" sz="2600" b="1">
                <a:solidFill>
                  <a:srgbClr val="FFFFFF"/>
                </a:solidFill>
                <a:latin typeface="Arial" charset="0"/>
              </a:rPr>
              <a:t> </a:t>
            </a:r>
          </a:p>
        </p:txBody>
      </p:sp>
      <p:sp>
        <p:nvSpPr>
          <p:cNvPr id="38914"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639763" y="1905000"/>
            <a:ext cx="8040687" cy="2497138"/>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ORIGINE DE LA DECLARATION :</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Établissement </a:t>
            </a:r>
            <a:r>
              <a:rPr lang="en-GB" sz="2600" b="1">
                <a:solidFill>
                  <a:srgbClr val="FFFFFF"/>
                </a:solidFill>
                <a:latin typeface="Arial" charset="0"/>
              </a:rPr>
              <a:t>:	</a:t>
            </a:r>
          </a:p>
          <a:p>
            <a:pPr marL="341313" indent="-341313">
              <a:lnSpc>
                <a:spcPct val="105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Nom du déclarant</a:t>
            </a:r>
            <a:r>
              <a:rPr lang="en-GB" sz="2600" b="1">
                <a:solidFill>
                  <a:srgbClr val="FFFFFF"/>
                </a:solidFill>
                <a:latin typeface="Arial" charset="0"/>
              </a:rPr>
              <a:t> :	</a:t>
            </a:r>
          </a:p>
          <a:p>
            <a:pPr marL="341313" indent="-341313">
              <a:lnSpc>
                <a:spcPct val="105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Fonction</a:t>
            </a:r>
            <a:r>
              <a:rPr lang="en-GB" sz="2600" b="1">
                <a:solidFill>
                  <a:srgbClr val="FFFFFF"/>
                </a:solidFill>
                <a:latin typeface="Arial" charset="0"/>
              </a:rPr>
              <a:t> : 	</a:t>
            </a:r>
          </a:p>
          <a:p>
            <a:pPr marL="341313" indent="-341313">
              <a:lnSpc>
                <a:spcPct val="105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Téléphone</a:t>
            </a:r>
            <a:r>
              <a:rPr lang="en-GB" sz="2600" b="1">
                <a:solidFill>
                  <a:srgbClr val="FFFFFF"/>
                </a:solidFill>
                <a:latin typeface="Arial" charset="0"/>
              </a:rPr>
              <a:t> : 	</a:t>
            </a:r>
            <a:r>
              <a:rPr lang="en-GB" sz="2600" b="1">
                <a:solidFill>
                  <a:srgbClr val="FFFF00"/>
                </a:solidFill>
                <a:latin typeface="Arial" charset="0"/>
              </a:rPr>
              <a:t>E-mail</a:t>
            </a:r>
            <a:r>
              <a:rPr lang="en-GB" sz="2600" b="1">
                <a:solidFill>
                  <a:srgbClr val="FFFFFF"/>
                </a:solidFill>
                <a:latin typeface="Arial" charset="0"/>
              </a:rPr>
              <a:t> : 	</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CCLIN</a:t>
            </a:r>
            <a:r>
              <a:rPr lang="en-GB" sz="2600" b="1">
                <a:solidFill>
                  <a:srgbClr val="FFFFFF"/>
                </a:solidFill>
                <a:latin typeface="Arial" charset="0"/>
              </a:rPr>
              <a:t> :</a:t>
            </a:r>
            <a:r>
              <a:rPr lang="en-GB" b="1">
                <a:solidFill>
                  <a:srgbClr val="FFFFFF"/>
                </a:solidFill>
                <a:latin typeface="Arial" charset="0"/>
              </a:rPr>
              <a:t> Est </a:t>
            </a:r>
            <a:r>
              <a:rPr lang="en-GB" b="1">
                <a:solidFill>
                  <a:srgbClr val="FFFFFF"/>
                </a:solidFill>
                <a:latin typeface="Wingdings" charset="2"/>
              </a:rPr>
              <a:t></a:t>
            </a:r>
            <a:r>
              <a:rPr lang="en-GB" b="1">
                <a:solidFill>
                  <a:srgbClr val="FFFFFF"/>
                </a:solidFill>
                <a:latin typeface="Arial" charset="0"/>
              </a:rPr>
              <a:t> Ouest </a:t>
            </a:r>
            <a:r>
              <a:rPr lang="en-GB" b="1">
                <a:solidFill>
                  <a:srgbClr val="FFFFFF"/>
                </a:solidFill>
                <a:latin typeface="Wingdings" charset="2"/>
              </a:rPr>
              <a:t></a:t>
            </a:r>
            <a:r>
              <a:rPr lang="en-GB" b="1">
                <a:solidFill>
                  <a:srgbClr val="FFFFFF"/>
                </a:solidFill>
                <a:latin typeface="Arial" charset="0"/>
              </a:rPr>
              <a:t> Paris-Nord </a:t>
            </a:r>
            <a:r>
              <a:rPr lang="en-GB" b="1">
                <a:solidFill>
                  <a:srgbClr val="FFFFFF"/>
                </a:solidFill>
                <a:latin typeface="Wingdings" charset="2"/>
              </a:rPr>
              <a:t></a:t>
            </a:r>
            <a:r>
              <a:rPr lang="en-GB" b="1">
                <a:solidFill>
                  <a:srgbClr val="FFFFFF"/>
                </a:solidFill>
                <a:latin typeface="Arial" charset="0"/>
              </a:rPr>
              <a:t> Sud-Est </a:t>
            </a:r>
            <a:r>
              <a:rPr lang="en-GB" b="1">
                <a:solidFill>
                  <a:srgbClr val="FFFFFF"/>
                </a:solidFill>
                <a:latin typeface="Wingdings" charset="2"/>
              </a:rPr>
              <a:t></a:t>
            </a:r>
            <a:r>
              <a:rPr lang="en-GB" b="1">
                <a:solidFill>
                  <a:srgbClr val="FFFFFF"/>
                </a:solidFill>
                <a:latin typeface="Arial" charset="0"/>
              </a:rPr>
              <a:t> Sud-Ouest </a:t>
            </a:r>
            <a:r>
              <a:rPr lang="en-GB" b="1">
                <a:solidFill>
                  <a:srgbClr val="FFFFFF"/>
                </a:solidFill>
                <a:latin typeface="Wingdings" charset="2"/>
              </a:rPr>
              <a:t></a:t>
            </a:r>
            <a:r>
              <a:rPr lang="en-GB" b="1">
                <a:solidFill>
                  <a:srgbClr val="FFFFFF"/>
                </a:solidFill>
                <a:latin typeface="Arial" charset="0"/>
              </a:rPr>
              <a:t> Code anonymat réseau</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3993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561975" y="1422400"/>
            <a:ext cx="8040688" cy="3317875"/>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DESCRIPTION DE L’AES :</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Date</a:t>
            </a:r>
            <a:r>
              <a:rPr lang="en-GB" sz="2600" b="1">
                <a:solidFill>
                  <a:srgbClr val="FFFFFF"/>
                </a:solidFill>
                <a:latin typeface="Arial" charset="0"/>
              </a:rPr>
              <a:t> :</a:t>
            </a:r>
            <a:r>
              <a:rPr lang="en-GB" b="1">
                <a:solidFill>
                  <a:srgbClr val="FFFFFF"/>
                </a:solidFill>
                <a:latin typeface="Arial" charset="0"/>
              </a:rPr>
              <a:t>   	</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Nature</a:t>
            </a:r>
            <a:r>
              <a:rPr lang="en-GB" sz="2600" b="1">
                <a:solidFill>
                  <a:srgbClr val="FFFFFF"/>
                </a:solidFill>
                <a:latin typeface="Arial" charset="0"/>
              </a:rPr>
              <a:t>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Piqûre </a:t>
            </a:r>
            <a:r>
              <a:rPr lang="en-GB" b="1">
                <a:solidFill>
                  <a:srgbClr val="FFFFFF"/>
                </a:solidFill>
                <a:latin typeface="Wingdings" charset="2"/>
              </a:rPr>
              <a:t></a:t>
            </a:r>
            <a:r>
              <a:rPr lang="en-GB" b="1">
                <a:solidFill>
                  <a:srgbClr val="FFFFFF"/>
                </a:solidFill>
                <a:latin typeface="Arial" charset="0"/>
              </a:rPr>
              <a:t> Coupure </a:t>
            </a:r>
            <a:r>
              <a:rPr lang="en-GB" b="1">
                <a:solidFill>
                  <a:srgbClr val="FFFFFF"/>
                </a:solidFill>
                <a:latin typeface="Wingdings" charset="2"/>
              </a:rPr>
              <a:t></a:t>
            </a:r>
            <a:r>
              <a:rPr lang="en-GB" b="1">
                <a:solidFill>
                  <a:srgbClr val="FFFFFF"/>
                </a:solidFill>
                <a:latin typeface="Arial" charset="0"/>
              </a:rPr>
              <a:t> Projection 				</a:t>
            </a:r>
            <a:r>
              <a:rPr lang="en-GB" b="1">
                <a:solidFill>
                  <a:srgbClr val="FFFFFF"/>
                </a:solidFill>
                <a:latin typeface="Wingdings" charset="2"/>
              </a:rPr>
              <a:t></a:t>
            </a:r>
            <a:r>
              <a:rPr lang="en-GB" b="1">
                <a:solidFill>
                  <a:srgbClr val="FFFFFF"/>
                </a:solidFill>
                <a:latin typeface="Arial" charset="0"/>
              </a:rPr>
              <a:t> Inconnu	</a:t>
            </a:r>
            <a:r>
              <a:rPr lang="en-GB" b="1">
                <a:solidFill>
                  <a:srgbClr val="FFFFFF"/>
                </a:solidFill>
                <a:latin typeface="Wingdings" charset="2"/>
              </a:rPr>
              <a:t></a:t>
            </a:r>
            <a:r>
              <a:rPr lang="en-GB" b="1">
                <a:solidFill>
                  <a:srgbClr val="FFFFFF"/>
                </a:solidFill>
                <a:latin typeface="Arial" charset="0"/>
              </a:rPr>
              <a:t> Autre, </a:t>
            </a:r>
            <a:r>
              <a:rPr lang="en-GB" b="1" i="1">
                <a:solidFill>
                  <a:srgbClr val="FFFFFF"/>
                </a:solidFill>
                <a:latin typeface="Arial" charset="0"/>
              </a:rPr>
              <a:t>préciser</a:t>
            </a:r>
            <a:r>
              <a:rPr lang="en-GB" b="1">
                <a:solidFill>
                  <a:srgbClr val="FFFFFF"/>
                </a:solidFill>
                <a:latin typeface="Arial" charset="0"/>
              </a:rPr>
              <a:t> : 	</a:t>
            </a:r>
          </a:p>
          <a:p>
            <a:pPr marL="341313" indent="-341313">
              <a:lnSpc>
                <a:spcPct val="105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Mécanisme de l’accident</a:t>
            </a:r>
            <a:r>
              <a:rPr lang="en-GB" sz="2600" b="1">
                <a:solidFill>
                  <a:srgbClr val="FFFFFF"/>
                </a:solidFill>
                <a:latin typeface="Arial" charset="0"/>
              </a:rPr>
              <a:t> :</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0962"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614363" y="1184275"/>
            <a:ext cx="8040687" cy="3449638"/>
          </a:xfrm>
          <a:prstGeom prst="rect">
            <a:avLst/>
          </a:prstGeom>
          <a:noFill/>
          <a:ln w="9525">
            <a:noFill/>
            <a:round/>
            <a:headEnd/>
            <a:tailEnd/>
          </a:ln>
          <a:effectLst/>
        </p:spPr>
        <p:txBody>
          <a:bodyPr lIns="90000" tIns="46800" rIns="90000" bIns="46800"/>
          <a:lstStyle/>
          <a:p>
            <a:pPr marL="341313" indent="-341313">
              <a:lnSpc>
                <a:spcPct val="100000"/>
              </a:lnSpc>
              <a:spcBef>
                <a:spcPts val="5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a:solidFill>
                  <a:srgbClr val="FFFF00"/>
                </a:solidFill>
                <a:latin typeface="Arial" charset="0"/>
              </a:rPr>
              <a:t>Signalement des AES liés à des Collecteurs</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Fiche d’Alerte - RAISIN 2003-2004</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DESCRIPTION DE L’AES :</a:t>
            </a:r>
            <a:r>
              <a:rPr lang="en-GB" sz="2600" b="1">
                <a:solidFill>
                  <a:srgbClr val="FFFFFF"/>
                </a:solidFill>
                <a:latin typeface="Arial" charset="0"/>
              </a:rPr>
              <a:t>	</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Mécanisme de l’accident</a:t>
            </a:r>
            <a:r>
              <a:rPr lang="en-GB" sz="2600" b="1">
                <a:solidFill>
                  <a:srgbClr val="FFFFFF"/>
                </a:solidFill>
                <a:latin typeface="Arial" charset="0"/>
              </a:rPr>
              <a:t> :</a:t>
            </a:r>
            <a:r>
              <a:rPr lang="en-GB" b="1">
                <a:solidFill>
                  <a:srgbClr val="FFFFFF"/>
                </a:solidFill>
                <a:latin typeface="Arial" charset="0"/>
              </a:rPr>
              <a:t> </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le matériel venant d’être utilisé lors de son introduction dans le collecteur</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le matériel venant d’être utilisé lors de sa désadaptation sur encoche collecteur</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du matériel saillant de l’orifice du collecteur</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du matériel saillant d’un collecteur percé</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du matériel saillant lors de la désolidarisation de la base et du couvercle.</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1986"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76213" y="1647825"/>
            <a:ext cx="8807450" cy="1957388"/>
          </a:xfrm>
          <a:prstGeom prst="rect">
            <a:avLst/>
          </a:prstGeom>
          <a:noFill/>
          <a:ln w="9525">
            <a:noFill/>
            <a:round/>
            <a:headEnd/>
            <a:tailEnd/>
          </a:ln>
          <a:effectLst/>
        </p:spPr>
        <p:txBody>
          <a:bodyPr lIns="90000" tIns="46800" rIns="90000" bIns="46800"/>
          <a:lstStyle/>
          <a:p>
            <a:pPr marL="341313" indent="-341313">
              <a:lnSpc>
                <a:spcPct val="100000"/>
              </a:lnSpc>
              <a:spcBef>
                <a:spcPts val="5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a:solidFill>
                  <a:srgbClr val="FFFF00"/>
                </a:solidFill>
                <a:latin typeface="Arial" charset="0"/>
              </a:rPr>
              <a:t>Signalement des AES liés à des Collecteurs</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Fiche d’Alerte - RAISIN 2003-2004</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COLLECTEUR CONCERNE :</a:t>
            </a:r>
            <a:r>
              <a:rPr lang="en-GB" sz="2600" b="1">
                <a:solidFill>
                  <a:srgbClr val="FFFFFF"/>
                </a:solidFill>
                <a:latin typeface="Arial" charset="0"/>
              </a:rPr>
              <a:t>	</a:t>
            </a:r>
          </a:p>
          <a:p>
            <a:pPr marL="341313" indent="-341313">
              <a:lnSpc>
                <a:spcPct val="10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Marque</a:t>
            </a:r>
            <a:r>
              <a:rPr lang="en-GB" sz="2600" b="1">
                <a:solidFill>
                  <a:srgbClr val="FFFFFF"/>
                </a:solidFill>
                <a:latin typeface="Arial" charset="0"/>
              </a:rPr>
              <a:t> :	</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Modèle</a:t>
            </a:r>
            <a:r>
              <a:rPr lang="en-GB" b="1">
                <a:solidFill>
                  <a:srgbClr val="FFFFFF"/>
                </a:solidFill>
                <a:latin typeface="Arial" charset="0"/>
              </a:rPr>
              <a:t> (préciser le volume)</a:t>
            </a:r>
            <a:r>
              <a:rPr lang="ar-SA" b="1">
                <a:solidFill>
                  <a:srgbClr val="FFFFFF"/>
                </a:solidFill>
                <a:latin typeface="Arial" charset="0"/>
                <a:cs typeface="Arial" charset="0"/>
              </a:rPr>
              <a:t>‏</a:t>
            </a:r>
            <a:endParaRPr lang="en-GB" b="1">
              <a:solidFill>
                <a:srgbClr val="FFFFFF"/>
              </a:solidFill>
              <a:latin typeface="Arial" charset="0"/>
            </a:endParaRP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Conforme NF X 30-500 </a:t>
            </a:r>
            <a:r>
              <a:rPr lang="en-GB" sz="2600" b="1">
                <a:solidFill>
                  <a:srgbClr val="FFFFFF"/>
                </a:solidFill>
                <a:latin typeface="Arial" charset="0"/>
              </a:rPr>
              <a:t> :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oui 	</a:t>
            </a:r>
            <a:r>
              <a:rPr lang="en-GB" b="1">
                <a:solidFill>
                  <a:srgbClr val="FFFFFF"/>
                </a:solidFill>
                <a:latin typeface="Wingdings" charset="2"/>
              </a:rPr>
              <a:t></a:t>
            </a:r>
            <a:r>
              <a:rPr lang="en-GB" b="1">
                <a:solidFill>
                  <a:srgbClr val="FFFFFF"/>
                </a:solidFill>
                <a:latin typeface="Arial" charset="0"/>
              </a:rPr>
              <a:t> non</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Marque NF 302 </a:t>
            </a:r>
            <a:r>
              <a:rPr lang="en-GB" sz="2600" b="1">
                <a:solidFill>
                  <a:srgbClr val="FFFFFF"/>
                </a:solidFill>
                <a:latin typeface="Arial" charset="0"/>
              </a:rPr>
              <a:t> :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oui 	</a:t>
            </a:r>
            <a:r>
              <a:rPr lang="en-GB" b="1">
                <a:solidFill>
                  <a:srgbClr val="FFFFFF"/>
                </a:solidFill>
                <a:latin typeface="Wingdings" charset="2"/>
              </a:rPr>
              <a:t></a:t>
            </a:r>
            <a:r>
              <a:rPr lang="en-GB" b="1">
                <a:solidFill>
                  <a:srgbClr val="FFFFFF"/>
                </a:solidFill>
                <a:latin typeface="Arial" charset="0"/>
              </a:rPr>
              <a:t> non</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Collecteur fixé lors de l’AES </a:t>
            </a:r>
            <a:r>
              <a:rPr lang="en-GB" sz="2600" b="1">
                <a:solidFill>
                  <a:srgbClr val="FFFFFF"/>
                </a:solidFill>
                <a:latin typeface="Arial" charset="0"/>
              </a:rPr>
              <a:t> :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oui 	</a:t>
            </a:r>
            <a:r>
              <a:rPr lang="en-GB" b="1">
                <a:solidFill>
                  <a:srgbClr val="FFFFFF"/>
                </a:solidFill>
                <a:latin typeface="Wingdings" charset="2"/>
              </a:rPr>
              <a:t></a:t>
            </a:r>
            <a:r>
              <a:rPr lang="en-GB" b="1">
                <a:solidFill>
                  <a:srgbClr val="FFFFFF"/>
                </a:solidFill>
                <a:latin typeface="Arial" charset="0"/>
              </a:rPr>
              <a:t> non</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Premier accident avec ce type de collecteur dans l’établissement ?</a:t>
            </a:r>
            <a:r>
              <a:rPr lang="en-GB" sz="2600" b="1">
                <a:solidFill>
                  <a:srgbClr val="FFFFFF"/>
                </a:solidFill>
                <a:latin typeface="Arial" charset="0"/>
              </a:rPr>
              <a:t> :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oui 	</a:t>
            </a:r>
            <a:r>
              <a:rPr lang="en-GB" b="1">
                <a:solidFill>
                  <a:srgbClr val="FFFFFF"/>
                </a:solidFill>
                <a:latin typeface="Wingdings" charset="2"/>
              </a:rPr>
              <a:t></a:t>
            </a:r>
            <a:r>
              <a:rPr lang="en-GB" b="1">
                <a:solidFill>
                  <a:srgbClr val="FFFFFF"/>
                </a:solidFill>
                <a:latin typeface="Arial" charset="0"/>
              </a:rPr>
              <a:t> non</a:t>
            </a: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301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RAPPELS VIRUS - VHB</a:t>
            </a:r>
          </a:p>
        </p:txBody>
      </p:sp>
      <p:sp>
        <p:nvSpPr>
          <p:cNvPr id="7170" name="Rectangle 2"/>
          <p:cNvSpPr>
            <a:spLocks noGrp="1" noChangeArrowheads="1"/>
          </p:cNvSpPr>
          <p:nvPr>
            <p:ph type="body" idx="1"/>
          </p:nvPr>
        </p:nvSpPr>
        <p:spPr>
          <a:xfrm>
            <a:off x="0" y="2133600"/>
            <a:ext cx="9144000" cy="4191000"/>
          </a:xfrm>
          <a:ln/>
        </p:spPr>
        <p:txBody>
          <a:bodyPr lIns="90000" tIns="46800" rIns="90000" bIns="46800"/>
          <a:lstStyle/>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Diagnostic sérologique Ag HBs</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Séroconversion : 4 mois [6-24 semaines]</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Sang, séreuses, salive, sécrétions génitales</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Résistance : au moins 7 jours sur surface sèche</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Détruit par : chaleur, Javel et aldéhydes</a:t>
            </a:r>
          </a:p>
          <a:p>
            <a:pPr>
              <a:lnSpc>
                <a:spcPct val="90000"/>
              </a:lnSpc>
              <a:spcBef>
                <a:spcPts val="8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a:p>
          <a:p>
            <a:pPr>
              <a:lnSpc>
                <a:spcPct val="90000"/>
              </a:lnSpc>
              <a:spcBef>
                <a:spcPts val="8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257175" y="1519238"/>
            <a:ext cx="8886825" cy="4144962"/>
          </a:xfrm>
          <a:prstGeom prst="rect">
            <a:avLst/>
          </a:prstGeom>
          <a:noFill/>
          <a:ln w="9525">
            <a:noFill/>
            <a:round/>
            <a:headEnd/>
            <a:tailEnd/>
          </a:ln>
          <a:effectLst/>
        </p:spPr>
        <p:txBody>
          <a:bodyPr lIns="90000" tIns="46800" rIns="90000" bIns="46800"/>
          <a:lstStyle/>
          <a:p>
            <a:pPr marL="341313" indent="-341313">
              <a:lnSpc>
                <a:spcPct val="100000"/>
              </a:lnSpc>
              <a:spcBef>
                <a:spcPts val="5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a:solidFill>
                  <a:srgbClr val="FFFF00"/>
                </a:solidFill>
                <a:latin typeface="Arial" charset="0"/>
              </a:rPr>
              <a:t>Signalement des AES liés à des Collecteurs</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Fiche d’Alerte - RAISIN 2003-2004</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POUR VOUS CET ACCIDENT TRADUIT :</a:t>
            </a:r>
            <a:r>
              <a:rPr lang="en-GB" b="1">
                <a:solidFill>
                  <a:srgbClr val="FFFFFF"/>
                </a:solidFill>
                <a:latin typeface="Arial" charset="0"/>
              </a:rPr>
              <a:t>	</a:t>
            </a:r>
          </a:p>
          <a:p>
            <a:pPr marL="341313" indent="-341313">
              <a:lnSpc>
                <a:spcPct val="100000"/>
              </a:lnSpc>
              <a:spcBef>
                <a:spcPts val="600"/>
              </a:spcBef>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Défaut de conception du matériel </a:t>
            </a:r>
            <a:r>
              <a:rPr lang="en-GB" b="1">
                <a:solidFill>
                  <a:srgbClr val="FFFFFF"/>
                </a:solidFill>
                <a:latin typeface="Wingdings" charset="2"/>
              </a:rPr>
              <a:t></a:t>
            </a:r>
            <a:r>
              <a:rPr lang="en-GB" b="1">
                <a:solidFill>
                  <a:srgbClr val="FFFFFF"/>
                </a:solidFill>
                <a:latin typeface="Arial" charset="0"/>
              </a:rPr>
              <a:t> Lot défectueux </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Nature du défaut </a:t>
            </a:r>
            <a:r>
              <a:rPr lang="en-GB" sz="2600" b="1">
                <a:solidFill>
                  <a:srgbClr val="FFFFFF"/>
                </a:solidFill>
                <a:latin typeface="Arial" charset="0"/>
              </a:rPr>
              <a:t>:</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manque de stabilité 						</a:t>
            </a:r>
            <a:r>
              <a:rPr lang="en-GB" b="1">
                <a:solidFill>
                  <a:srgbClr val="FFFFFF"/>
                </a:solidFill>
                <a:latin typeface="Wingdings" charset="2"/>
              </a:rPr>
              <a:t></a:t>
            </a:r>
            <a:r>
              <a:rPr lang="en-GB" b="1">
                <a:solidFill>
                  <a:srgbClr val="FFFFFF"/>
                </a:solidFill>
                <a:latin typeface="Arial" charset="0"/>
              </a:rPr>
              <a:t> défaut de fermeture 						</a:t>
            </a:r>
            <a:r>
              <a:rPr lang="en-GB" b="1">
                <a:solidFill>
                  <a:srgbClr val="FFFFFF"/>
                </a:solidFill>
                <a:latin typeface="Wingdings" charset="2"/>
              </a:rPr>
              <a:t></a:t>
            </a:r>
            <a:r>
              <a:rPr lang="en-GB" b="1">
                <a:solidFill>
                  <a:srgbClr val="FFFFFF"/>
                </a:solidFill>
                <a:latin typeface="Arial" charset="0"/>
              </a:rPr>
              <a:t> système anti-reflux gênant 					</a:t>
            </a:r>
            <a:r>
              <a:rPr lang="en-GB" b="1">
                <a:solidFill>
                  <a:srgbClr val="FFFFFF"/>
                </a:solidFill>
                <a:latin typeface="Wingdings" charset="2"/>
              </a:rPr>
              <a:t></a:t>
            </a:r>
            <a:r>
              <a:rPr lang="en-GB" b="1">
                <a:solidFill>
                  <a:srgbClr val="FFFFFF"/>
                </a:solidFill>
                <a:latin typeface="Arial" charset="0"/>
              </a:rPr>
              <a:t> limite de remplissage non visible 				</a:t>
            </a:r>
            <a:r>
              <a:rPr lang="en-GB" b="1">
                <a:solidFill>
                  <a:srgbClr val="FFFFFF"/>
                </a:solidFill>
                <a:latin typeface="Wingdings" charset="2"/>
              </a:rPr>
              <a:t></a:t>
            </a:r>
            <a:r>
              <a:rPr lang="en-GB" b="1">
                <a:solidFill>
                  <a:srgbClr val="FFFFFF"/>
                </a:solidFill>
                <a:latin typeface="Arial" charset="0"/>
              </a:rPr>
              <a:t> faiblesse apparente des matériaux constitutifs 		</a:t>
            </a:r>
            <a:r>
              <a:rPr lang="en-GB" b="1">
                <a:solidFill>
                  <a:srgbClr val="FFFFFF"/>
                </a:solidFill>
                <a:latin typeface="Wingdings" charset="2"/>
              </a:rPr>
              <a:t></a:t>
            </a:r>
            <a:r>
              <a:rPr lang="en-GB" b="1">
                <a:solidFill>
                  <a:srgbClr val="FFFFFF"/>
                </a:solidFill>
                <a:latin typeface="Arial" charset="0"/>
              </a:rPr>
              <a:t> autres (préciser) </a:t>
            </a: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4034"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536575" y="1104900"/>
            <a:ext cx="8040688" cy="3317875"/>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0000"/>
              </a:lnSpc>
              <a:spcBef>
                <a:spcPts val="8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741363" lvl="1" indent="-284163">
              <a:lnSpc>
                <a:spcPct val="100000"/>
              </a:lnSpc>
              <a:spcBef>
                <a:spcPts val="12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FFFF"/>
                </a:solidFill>
                <a:latin typeface="Arial" charset="0"/>
              </a:rPr>
              <a:t>Fiche à transmettre sans délai </a:t>
            </a:r>
          </a:p>
          <a:p>
            <a:pPr marL="741363" lvl="1" indent="-284163">
              <a:lnSpc>
                <a:spcPct val="100000"/>
              </a:lnSpc>
              <a:spcBef>
                <a:spcPts val="12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FFFF"/>
                </a:solidFill>
                <a:latin typeface="Arial" charset="0"/>
              </a:rPr>
              <a:t>au C.CLIN Sud-Ouest</a:t>
            </a:r>
          </a:p>
          <a:p>
            <a:pPr marL="341313" indent="-341313">
              <a:lnSpc>
                <a:spcPct val="100000"/>
              </a:lnSpc>
              <a:spcBef>
                <a:spcPts val="6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3200" b="1">
                <a:solidFill>
                  <a:srgbClr val="FFFFFF"/>
                </a:solidFill>
                <a:latin typeface="Arial" charset="0"/>
              </a:rPr>
              <a:t>par fax : 05 56 79 60 12</a:t>
            </a:r>
            <a:br>
              <a:rPr lang="en-GB" sz="3200" b="1">
                <a:solidFill>
                  <a:srgbClr val="FFFFFF"/>
                </a:solidFill>
                <a:latin typeface="Arial" charset="0"/>
              </a:rPr>
            </a:br>
            <a:r>
              <a:rPr lang="en-GB" sz="3200" b="1">
                <a:solidFill>
                  <a:srgbClr val="FFFFFF"/>
                </a:solidFill>
                <a:latin typeface="Arial" charset="0"/>
              </a:rPr>
              <a:t>ou e-mail : cclinso@chu-bordeaux.fr</a:t>
            </a:r>
          </a:p>
          <a:p>
            <a:pPr marL="341313" indent="-341313">
              <a:lnSpc>
                <a:spcPct val="100000"/>
              </a:lnSpc>
              <a:spcBef>
                <a:spcPts val="6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505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1588" y="1554163"/>
            <a:ext cx="9142412" cy="33178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Au 31 mars 2004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83 fiches reçues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38 établissements</a:t>
            </a:r>
            <a:r>
              <a:rPr lang="en-GB" b="1">
                <a:solidFill>
                  <a:srgbClr val="FFFFFF"/>
                </a:solidFill>
                <a:latin typeface="Arial" charset="0"/>
              </a:rPr>
              <a:t> déclarants (9 CHU),</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Ouest : 44, Sud-Ouest : 18, Est : 15 et Sud-Est 6,</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16 fabricants concernés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Fabricant 1 : 34%</a:t>
            </a:r>
            <a:r>
              <a:rPr lang="en-GB" b="1">
                <a:solidFill>
                  <a:srgbClr val="FFFFFF"/>
                </a:solidFill>
                <a:latin typeface="Arial" charset="0"/>
              </a:rPr>
              <a:t> et Fabricant 4 : 17%,</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cohérence possible avec les données de consommation,</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27 modèles concernés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&lt; 1 litre : 7%, 1 à 2 l : 33%, </a:t>
            </a:r>
            <a:r>
              <a:rPr lang="en-GB" b="1">
                <a:solidFill>
                  <a:srgbClr val="00FFFF"/>
                </a:solidFill>
                <a:latin typeface="Arial" charset="0"/>
              </a:rPr>
              <a:t>2 à 3 l :  35%</a:t>
            </a:r>
            <a:r>
              <a:rPr lang="en-GB" b="1">
                <a:solidFill>
                  <a:srgbClr val="FFFFFF"/>
                </a:solidFill>
                <a:latin typeface="Arial" charset="0"/>
              </a:rPr>
              <a:t> et </a:t>
            </a:r>
            <a:r>
              <a:rPr lang="en-GB" b="1">
                <a:solidFill>
                  <a:srgbClr val="FFFFFF"/>
                </a:solidFill>
                <a:latin typeface="Symbol" charset="2"/>
              </a:rPr>
              <a:t></a:t>
            </a:r>
            <a:r>
              <a:rPr lang="en-GB" b="1">
                <a:solidFill>
                  <a:srgbClr val="FFFFFF"/>
                </a:solidFill>
                <a:latin typeface="Arial" charset="0"/>
              </a:rPr>
              <a:t> 3 l : 25%.</a:t>
            </a:r>
          </a:p>
        </p:txBody>
      </p:sp>
      <p:sp>
        <p:nvSpPr>
          <p:cNvPr id="46082"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Résultats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0" y="1673225"/>
            <a:ext cx="9142413" cy="35845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Origine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nature AES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piqûre et coupure uniquement,</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mécanisme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matériel venant d’être utilisé lors de son </a:t>
            </a:r>
            <a:r>
              <a:rPr lang="en-GB" b="1">
                <a:solidFill>
                  <a:srgbClr val="FFFF00"/>
                </a:solidFill>
                <a:latin typeface="Arial" charset="0"/>
              </a:rPr>
              <a:t>introduction dans le collecteur </a:t>
            </a:r>
            <a:r>
              <a:rPr lang="en-GB" b="1">
                <a:solidFill>
                  <a:srgbClr val="FFFFFF"/>
                </a:solidFill>
                <a:latin typeface="Arial" charset="0"/>
              </a:rPr>
              <a:t>: </a:t>
            </a:r>
            <a:r>
              <a:rPr lang="en-GB" b="1">
                <a:solidFill>
                  <a:srgbClr val="FFFF00"/>
                </a:solidFill>
                <a:latin typeface="Arial" charset="0"/>
              </a:rPr>
              <a:t>65%</a:t>
            </a:r>
            <a:r>
              <a:rPr lang="en-GB" b="1">
                <a:solidFill>
                  <a:srgbClr val="FFFFFF"/>
                </a:solidFill>
                <a:latin typeface="Arial" charset="0"/>
              </a:rPr>
              <a:t> (54/83)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matériel saillant de l’orifice</a:t>
            </a:r>
            <a:r>
              <a:rPr lang="en-GB" b="1">
                <a:solidFill>
                  <a:srgbClr val="FFFFFF"/>
                </a:solidFill>
                <a:latin typeface="Arial" charset="0"/>
              </a:rPr>
              <a:t> du collecteur : </a:t>
            </a:r>
            <a:r>
              <a:rPr lang="en-GB" b="1">
                <a:solidFill>
                  <a:srgbClr val="FFFF00"/>
                </a:solidFill>
                <a:latin typeface="Arial" charset="0"/>
              </a:rPr>
              <a:t>13%</a:t>
            </a:r>
            <a:r>
              <a:rPr lang="en-GB" b="1">
                <a:solidFill>
                  <a:srgbClr val="FFFFFF"/>
                </a:solidFill>
                <a:latin typeface="Arial" charset="0"/>
              </a:rPr>
              <a:t> (11/83),</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matériel saillant d’un </a:t>
            </a:r>
            <a:r>
              <a:rPr lang="en-GB" b="1">
                <a:solidFill>
                  <a:srgbClr val="FFFF00"/>
                </a:solidFill>
                <a:latin typeface="Arial" charset="0"/>
              </a:rPr>
              <a:t>collecteur percé</a:t>
            </a:r>
            <a:r>
              <a:rPr lang="en-GB" b="1">
                <a:solidFill>
                  <a:srgbClr val="FFFFFF"/>
                </a:solidFill>
                <a:latin typeface="Arial" charset="0"/>
              </a:rPr>
              <a:t> : </a:t>
            </a:r>
            <a:r>
              <a:rPr lang="en-GB" b="1">
                <a:solidFill>
                  <a:srgbClr val="FFFF00"/>
                </a:solidFill>
                <a:latin typeface="Arial" charset="0"/>
              </a:rPr>
              <a:t>11%</a:t>
            </a:r>
            <a:r>
              <a:rPr lang="en-GB" b="1">
                <a:solidFill>
                  <a:srgbClr val="FFFFFF"/>
                </a:solidFill>
                <a:latin typeface="Arial" charset="0"/>
              </a:rPr>
              <a:t> (9/83),</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matériel saillant lors de la </a:t>
            </a:r>
            <a:r>
              <a:rPr lang="en-GB" b="1">
                <a:solidFill>
                  <a:srgbClr val="FFFF00"/>
                </a:solidFill>
                <a:latin typeface="Arial" charset="0"/>
              </a:rPr>
              <a:t>désolidarisation base–couvercle : 5%</a:t>
            </a:r>
            <a:r>
              <a:rPr lang="en-GB" b="1">
                <a:solidFill>
                  <a:srgbClr val="FFFFFF"/>
                </a:solidFill>
                <a:latin typeface="Arial" charset="0"/>
              </a:rPr>
              <a:t> (4/83).</a:t>
            </a:r>
          </a:p>
        </p:txBody>
      </p:sp>
      <p:sp>
        <p:nvSpPr>
          <p:cNvPr id="47106"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Résultats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0" y="1287463"/>
            <a:ext cx="8907463" cy="3970337"/>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Origine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mise en cause du collecteur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51 fois sur 83</a:t>
            </a:r>
            <a:r>
              <a:rPr lang="en-GB" b="1">
                <a:solidFill>
                  <a:srgbClr val="FFFFFF"/>
                </a:solidFill>
                <a:latin typeface="Arial" charset="0"/>
              </a:rPr>
              <a:t> (61%),</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associée à une mauvaise utilisation</a:t>
            </a:r>
            <a:r>
              <a:rPr lang="en-GB" b="1">
                <a:solidFill>
                  <a:srgbClr val="FFFFFF"/>
                </a:solidFill>
                <a:latin typeface="Arial" charset="0"/>
              </a:rPr>
              <a:t> 18 fois sur 51 </a:t>
            </a:r>
            <a:r>
              <a:rPr lang="en-GB" b="1">
                <a:solidFill>
                  <a:srgbClr val="00FFFF"/>
                </a:solidFill>
                <a:latin typeface="Arial" charset="0"/>
              </a:rPr>
              <a:t>(35%),</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défauts constatés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problème de </a:t>
            </a:r>
            <a:r>
              <a:rPr lang="en-GB" b="1">
                <a:solidFill>
                  <a:srgbClr val="FFFF00"/>
                </a:solidFill>
                <a:latin typeface="Arial" charset="0"/>
              </a:rPr>
              <a:t>système anti-reflux</a:t>
            </a:r>
            <a:r>
              <a:rPr lang="en-GB" b="1">
                <a:solidFill>
                  <a:srgbClr val="FFFFFF"/>
                </a:solidFill>
                <a:latin typeface="Arial" charset="0"/>
              </a:rPr>
              <a:t> : </a:t>
            </a:r>
            <a:r>
              <a:rPr lang="en-GB" b="1">
                <a:solidFill>
                  <a:srgbClr val="FFFF00"/>
                </a:solidFill>
                <a:latin typeface="Arial" charset="0"/>
              </a:rPr>
              <a:t>37%</a:t>
            </a:r>
            <a:r>
              <a:rPr lang="en-GB" b="1">
                <a:solidFill>
                  <a:srgbClr val="FFFFFF"/>
                </a:solidFill>
                <a:latin typeface="Arial" charset="0"/>
              </a:rPr>
              <a:t> (19/51)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perforation et faiblesse apparente des matériaux constitutifs : 20%</a:t>
            </a:r>
            <a:r>
              <a:rPr lang="en-GB" b="1">
                <a:solidFill>
                  <a:srgbClr val="FFFFFF"/>
                </a:solidFill>
                <a:latin typeface="Arial" charset="0"/>
              </a:rPr>
              <a:t> (10/51),</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défaut de fermeture</a:t>
            </a:r>
            <a:r>
              <a:rPr lang="en-GB" b="1">
                <a:solidFill>
                  <a:srgbClr val="FFFFFF"/>
                </a:solidFill>
                <a:latin typeface="Arial" charset="0"/>
              </a:rPr>
              <a:t> : </a:t>
            </a:r>
            <a:r>
              <a:rPr lang="en-GB" b="1">
                <a:solidFill>
                  <a:srgbClr val="FFFF00"/>
                </a:solidFill>
                <a:latin typeface="Arial" charset="0"/>
              </a:rPr>
              <a:t>14%</a:t>
            </a:r>
            <a:r>
              <a:rPr lang="en-GB" b="1">
                <a:solidFill>
                  <a:srgbClr val="FFFFFF"/>
                </a:solidFill>
                <a:latin typeface="Arial" charset="0"/>
              </a:rPr>
              <a:t> (7/51),</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largeur de l’orifice insuffisante</a:t>
            </a:r>
            <a:r>
              <a:rPr lang="en-GB">
                <a:solidFill>
                  <a:srgbClr val="00FFFF"/>
                </a:solidFill>
                <a:latin typeface="Tahoma" pitchFamily="32" charset="0"/>
              </a:rPr>
              <a:t> </a:t>
            </a:r>
            <a:r>
              <a:rPr lang="en-GB" b="1">
                <a:solidFill>
                  <a:srgbClr val="00FFFF"/>
                </a:solidFill>
                <a:latin typeface="Arial" charset="0"/>
              </a:rPr>
              <a:t>: 8%</a:t>
            </a:r>
            <a:r>
              <a:rPr lang="en-GB" b="1">
                <a:solidFill>
                  <a:srgbClr val="FFFFFF"/>
                </a:solidFill>
                <a:latin typeface="Arial" charset="0"/>
              </a:rPr>
              <a:t> (4/51).</a:t>
            </a:r>
          </a:p>
          <a:p>
            <a:pPr marL="2057400" lvl="4" indent="-228600">
              <a:lnSpc>
                <a:spcPct val="90000"/>
              </a:lnSpc>
              <a:spcBef>
                <a:spcPts val="600"/>
              </a:spcBef>
              <a:buClr>
                <a:srgbClr val="FFFF00"/>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b="1">
              <a:solidFill>
                <a:srgbClr val="FFFFFF"/>
              </a:solidFill>
              <a:latin typeface="Arial" charset="0"/>
            </a:endParaRPr>
          </a:p>
        </p:txBody>
      </p:sp>
      <p:sp>
        <p:nvSpPr>
          <p:cNvPr id="4813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Résultats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0" y="1416050"/>
            <a:ext cx="9142413" cy="3841750"/>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Des pistes de réflexions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taille de l’orifice :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 l</a:t>
            </a:r>
            <a:r>
              <a:rPr lang="en-GB" b="1">
                <a:solidFill>
                  <a:srgbClr val="FFCC00"/>
                </a:solidFill>
                <a:latin typeface="Arial" charset="0"/>
              </a:rPr>
              <a:t>’orifice</a:t>
            </a:r>
            <a:r>
              <a:rPr lang="en-GB" b="1">
                <a:solidFill>
                  <a:srgbClr val="FFFFFF"/>
                </a:solidFill>
                <a:latin typeface="Arial" charset="0"/>
              </a:rPr>
              <a:t> d’introduction des déchets </a:t>
            </a:r>
            <a:r>
              <a:rPr lang="en-GB" b="1">
                <a:solidFill>
                  <a:srgbClr val="FFCC00"/>
                </a:solidFill>
                <a:latin typeface="Arial" charset="0"/>
              </a:rPr>
              <a:t>doit</a:t>
            </a:r>
            <a:r>
              <a:rPr lang="en-GB" b="1">
                <a:solidFill>
                  <a:srgbClr val="FFFFFF"/>
                </a:solidFill>
                <a:latin typeface="Arial" charset="0"/>
              </a:rPr>
              <a:t>, pour le type de déchets auxquels il est destiné, </a:t>
            </a:r>
            <a:r>
              <a:rPr lang="en-GB" b="1">
                <a:solidFill>
                  <a:srgbClr val="FFCC00"/>
                </a:solidFill>
                <a:latin typeface="Arial" charset="0"/>
              </a:rPr>
              <a:t>avoir des dimensions suffisantes</a:t>
            </a:r>
            <a:r>
              <a:rPr lang="en-GB" b="1">
                <a:solidFill>
                  <a:srgbClr val="FFFFFF"/>
                </a:solidFill>
                <a:latin typeface="Arial" charset="0"/>
              </a:rPr>
              <a:t> » (Norme NF X 30-500),</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discours parfois contradictoire</a:t>
            </a:r>
            <a:r>
              <a:rPr lang="en-GB" b="1">
                <a:solidFill>
                  <a:srgbClr val="FFFFFF"/>
                </a:solidFill>
                <a:latin typeface="Arial" charset="0"/>
              </a:rPr>
              <a:t> de certains fabricants,</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possibilité de </a:t>
            </a:r>
            <a:r>
              <a:rPr lang="en-GB" b="1">
                <a:solidFill>
                  <a:srgbClr val="00FFFF"/>
                </a:solidFill>
                <a:latin typeface="Arial" charset="0"/>
              </a:rPr>
              <a:t>lister les dispositifs à ne pas mettre</a:t>
            </a:r>
            <a:r>
              <a:rPr lang="en-GB" b="1">
                <a:solidFill>
                  <a:srgbClr val="FFFFFF"/>
                </a:solidFill>
                <a:latin typeface="Arial" charset="0"/>
              </a:rPr>
              <a:t> dans tel ou tel modèle selon sa taille ?</a:t>
            </a:r>
          </a:p>
        </p:txBody>
      </p:sp>
      <p:sp>
        <p:nvSpPr>
          <p:cNvPr id="49154"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0" y="1939925"/>
            <a:ext cx="9142413" cy="33178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Des pistes de réflexions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système anti-reflux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 doit être conçu pour </a:t>
            </a:r>
            <a:r>
              <a:rPr lang="en-GB" b="1">
                <a:solidFill>
                  <a:srgbClr val="FFFF00"/>
                </a:solidFill>
                <a:latin typeface="Arial" charset="0"/>
              </a:rPr>
              <a:t>empêcher le reflux en cas de chute</a:t>
            </a:r>
            <a:r>
              <a:rPr lang="en-GB" b="1">
                <a:solidFill>
                  <a:srgbClr val="FFFFFF"/>
                </a:solidFill>
                <a:latin typeface="Arial" charset="0"/>
              </a:rPr>
              <a:t> tout en permettant le passage aisé des déchets lors de leur introduction dans l’emballage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non obligatoire</a:t>
            </a:r>
            <a:r>
              <a:rPr lang="en-GB" b="1">
                <a:solidFill>
                  <a:srgbClr val="FFFFFF"/>
                </a:solidFill>
                <a:latin typeface="Arial" charset="0"/>
              </a:rPr>
              <a:t> (Norme NF X 30-500),</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bénéfice/risque du dispositif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remplaçable par le bon usage du </a:t>
            </a:r>
            <a:r>
              <a:rPr lang="en-GB" b="1">
                <a:solidFill>
                  <a:srgbClr val="00FFFF"/>
                </a:solidFill>
                <a:latin typeface="Arial" charset="0"/>
              </a:rPr>
              <a:t>système de fermeture temporaire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réflexion avec l’AFNOR souhaitée.</a:t>
            </a:r>
          </a:p>
        </p:txBody>
      </p:sp>
      <p:sp>
        <p:nvSpPr>
          <p:cNvPr id="5017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0" y="1312863"/>
            <a:ext cx="9142413" cy="3944937"/>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Des pistes de réflexions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faiblesse apparente des matériaux constitutifs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perforation par </a:t>
            </a:r>
            <a:r>
              <a:rPr lang="en-GB" b="1">
                <a:solidFill>
                  <a:srgbClr val="00FFFF"/>
                </a:solidFill>
                <a:latin typeface="Arial" charset="0"/>
              </a:rPr>
              <a:t>lame de bistouri </a:t>
            </a:r>
            <a:r>
              <a:rPr lang="en-GB" b="1">
                <a:solidFill>
                  <a:srgbClr val="FFFFFF"/>
                </a:solidFill>
                <a:latin typeface="Arial" charset="0"/>
              </a:rPr>
              <a:t>(résistance non testé par la norme),</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amélioration de la résistance de ces dispositifs difficile car </a:t>
            </a:r>
            <a:r>
              <a:rPr lang="en-GB" b="1">
                <a:solidFill>
                  <a:srgbClr val="FFCC00"/>
                </a:solidFill>
                <a:latin typeface="Arial" charset="0"/>
              </a:rPr>
              <a:t>la norme exige deux qualités antagonistes</a:t>
            </a:r>
            <a:r>
              <a:rPr lang="en-GB" b="1">
                <a:solidFill>
                  <a:srgbClr val="FFFFFF"/>
                </a:solidFill>
                <a:latin typeface="Arial" charset="0"/>
              </a:rPr>
              <a:t> (résistance à la perforation mais aussi à la chute),</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000">
                <a:solidFill>
                  <a:srgbClr val="000000"/>
                </a:solidFill>
                <a:latin typeface="Tahoma" pitchFamily="32" charset="0"/>
              </a:rPr>
              <a:t> </a:t>
            </a:r>
            <a:r>
              <a:rPr lang="en-GB" b="1">
                <a:solidFill>
                  <a:srgbClr val="FFFFFF"/>
                </a:solidFill>
                <a:latin typeface="Arial" charset="0"/>
              </a:rPr>
              <a:t>utilisation de conteneurs larges pour que les DM reposent à plat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Monotype Sorts" charset="2"/>
              </a:rPr>
              <a:t></a:t>
            </a:r>
            <a:r>
              <a:rPr lang="en-GB" b="1">
                <a:solidFill>
                  <a:srgbClr val="FFFF00"/>
                </a:solidFill>
                <a:latin typeface="Arial" charset="0"/>
              </a:rPr>
              <a:t> </a:t>
            </a:r>
            <a:r>
              <a:rPr lang="en-GB" b="1">
                <a:solidFill>
                  <a:srgbClr val="00FFFF"/>
                </a:solidFill>
                <a:latin typeface="Arial" charset="0"/>
              </a:rPr>
              <a:t>compromis nécessaire avec l’obligation de proximité.</a:t>
            </a:r>
          </a:p>
        </p:txBody>
      </p:sp>
      <p:sp>
        <p:nvSpPr>
          <p:cNvPr id="51202"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561975" y="1235075"/>
            <a:ext cx="8040688" cy="1431925"/>
          </a:xfrm>
          <a:prstGeom prst="rect">
            <a:avLst/>
          </a:prstGeom>
          <a:noFill/>
          <a:ln w="9525">
            <a:noFill/>
            <a:round/>
            <a:headEnd/>
            <a:tailEnd/>
          </a:ln>
          <a:effectLst/>
        </p:spPr>
        <p:txBody>
          <a:bodyPr lIns="90000" tIns="46800" rIns="90000" bIns="46800"/>
          <a:lstStyle/>
          <a:p>
            <a:pPr marL="341313" indent="-341313">
              <a:lnSpc>
                <a:spcPct val="100000"/>
              </a:lnSpc>
              <a:spcBef>
                <a:spcPts val="500"/>
              </a:spcBef>
              <a:spcAft>
                <a:spcPts val="500"/>
              </a:spcAft>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CC00"/>
                </a:solidFill>
                <a:latin typeface="Arial" charset="0"/>
              </a:rPr>
              <a:t>Arrêté du 24 novembre 2003 relatif aux emballages des déchets d’activités de soins à risques infectieux et assimilés et des pièces anatomiques d’origine humaine  </a:t>
            </a:r>
            <a:r>
              <a:rPr lang="en-GB" b="1">
                <a:solidFill>
                  <a:srgbClr val="FFFFFF"/>
                </a:solidFill>
                <a:latin typeface="Arial" charset="0"/>
              </a:rPr>
              <a:t>« art 6 : Les boîtes et minicollecteurs pour déchets perforants sont à usage unique. </a:t>
            </a:r>
            <a:r>
              <a:rPr lang="en-GB" b="1">
                <a:solidFill>
                  <a:srgbClr val="00FFFF"/>
                </a:solidFill>
                <a:latin typeface="Arial" charset="0"/>
              </a:rPr>
              <a:t>Le niveau minimum d’exigence requis pour ces boîtes et minicollecteurs correspond à la norme NF X 30-500</a:t>
            </a:r>
            <a:r>
              <a:rPr lang="en-GB" b="1">
                <a:solidFill>
                  <a:srgbClr val="FFFFFF"/>
                </a:solidFill>
                <a:latin typeface="Arial" charset="0"/>
              </a:rPr>
              <a:t> (décembre 1999) ou toute autre norme d’un Etat membre de l’Union européenne ou d’un autre Etat partie à l’accord instituant l’Espace économique européen, pour autant que cette dernière offre un niveau de sécurité au moins équivalent à la norme française.»</a:t>
            </a:r>
            <a:r>
              <a:rPr lang="en-GB" sz="2600" b="1">
                <a:solidFill>
                  <a:srgbClr val="000000"/>
                </a:solidFill>
                <a:latin typeface="Arial" charset="0"/>
              </a:rPr>
              <a:t> </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52226"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Réglementation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3249" name="Picture 1"/>
          <p:cNvPicPr>
            <a:picLocks noChangeAspect="1" noChangeArrowheads="1"/>
          </p:cNvPicPr>
          <p:nvPr/>
        </p:nvPicPr>
        <p:blipFill>
          <a:blip r:embed="rId3" cstate="print"/>
          <a:srcRect/>
          <a:stretch>
            <a:fillRect/>
          </a:stretch>
        </p:blipFill>
        <p:spPr bwMode="auto">
          <a:xfrm>
            <a:off x="0" y="5519738"/>
            <a:ext cx="1806575" cy="1262062"/>
          </a:xfrm>
          <a:prstGeom prst="rect">
            <a:avLst/>
          </a:prstGeom>
          <a:noFill/>
          <a:ln w="9525">
            <a:noFill/>
            <a:round/>
            <a:headEnd/>
            <a:tailEnd/>
          </a:ln>
          <a:effectLst/>
        </p:spPr>
      </p:pic>
      <p:sp>
        <p:nvSpPr>
          <p:cNvPr id="53250" name="Rectangle 2"/>
          <p:cNvSpPr>
            <a:spLocks noChangeArrowheads="1"/>
          </p:cNvSpPr>
          <p:nvPr/>
        </p:nvSpPr>
        <p:spPr bwMode="auto">
          <a:xfrm>
            <a:off x="0" y="1939925"/>
            <a:ext cx="9142413" cy="33178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Des retombées immédiates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intégration des constats principaux dans la circulaire DHOS/E4/DGS/SD7B/DRT/CT2 n°2005/34 du 11 janvier 2005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mise en garde face au risque associé à certains systèmes anti-reflux,</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rappel des règles de bon usage,</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00"/>
                </a:solidFill>
                <a:latin typeface="Arial" charset="0"/>
              </a:rPr>
              <a:t> </a:t>
            </a:r>
            <a:r>
              <a:rPr lang="en-GB" b="1">
                <a:solidFill>
                  <a:srgbClr val="00FFFF"/>
                </a:solidFill>
                <a:latin typeface="Arial" charset="0"/>
              </a:rPr>
              <a:t>incitation à une politique concertée entre choix des DM et des collecteurs OPCT,</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rappel réglementaire et incitation à l’usage de la marque NF</a:t>
            </a:r>
            <a:r>
              <a:rPr lang="en-GB" b="1">
                <a:solidFill>
                  <a:srgbClr val="FFFFFF"/>
                </a:solidFill>
                <a:latin typeface="Arial" charset="0"/>
              </a:rPr>
              <a:t>.</a:t>
            </a:r>
          </a:p>
        </p:txBody>
      </p:sp>
      <p:sp>
        <p:nvSpPr>
          <p:cNvPr id="53251" name="Rectangle 3"/>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RAPPELS VIRUS - VHC</a:t>
            </a:r>
          </a:p>
        </p:txBody>
      </p:sp>
      <p:sp>
        <p:nvSpPr>
          <p:cNvPr id="8194" name="Rectangle 2"/>
          <p:cNvSpPr>
            <a:spLocks noGrp="1" noChangeArrowheads="1"/>
          </p:cNvSpPr>
          <p:nvPr>
            <p:ph type="body" idx="1"/>
          </p:nvPr>
        </p:nvSpPr>
        <p:spPr>
          <a:xfrm>
            <a:off x="0" y="1905000"/>
            <a:ext cx="9023350" cy="4191000"/>
          </a:xfrm>
          <a:ln/>
        </p:spPr>
        <p:txBody>
          <a:bodyPr lIns="90000" tIns="46800" rIns="90000" bIns="46800"/>
          <a:lstStyle/>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Diagnostic sérologique</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Séroconversion : 1.5 m [2-24 semaines]</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SANG</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Détruit rapidement en quelques heures à T° ambiante même en solution aqueuse</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Détruit par : Javel, alcool et la plupart des désinfectants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0" y="1751013"/>
            <a:ext cx="9142413" cy="20605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Évolution souhaitable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connaissance du marché :</a:t>
            </a:r>
          </a:p>
          <a:p>
            <a:pPr marL="2057400" lvl="4" indent="-228600">
              <a:lnSpc>
                <a:spcPct val="90000"/>
              </a:lnSpc>
              <a:spcBef>
                <a:spcPts val="5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difficulté à dresser une liste exhaustive des modèles</a:t>
            </a:r>
            <a:r>
              <a:rPr lang="en-GB" b="1">
                <a:solidFill>
                  <a:srgbClr val="FFFFFF"/>
                </a:solidFill>
                <a:latin typeface="Arial" charset="0"/>
              </a:rPr>
              <a:t>, fabricants et fournisseurs de collecteurs OPCT,</a:t>
            </a:r>
            <a:r>
              <a:rPr lang="en-GB" sz="2000" b="1">
                <a:solidFill>
                  <a:srgbClr val="FFFFFF"/>
                </a:solidFill>
                <a:latin typeface="Arial" charset="0"/>
              </a:rPr>
              <a:t>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établir un système d’enregistrement des produits:</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conformité </a:t>
            </a:r>
            <a:r>
              <a:rPr lang="en-GB" b="1">
                <a:solidFill>
                  <a:srgbClr val="FFFFFF"/>
                </a:solidFill>
                <a:latin typeface="Arial" charset="0"/>
              </a:rPr>
              <a:t>à la Norme NF X 30-500 et marque NF 302 </a:t>
            </a:r>
            <a:r>
              <a:rPr lang="en-GB" b="1">
                <a:solidFill>
                  <a:srgbClr val="FFFF00"/>
                </a:solidFill>
                <a:latin typeface="Arial" charset="0"/>
              </a:rPr>
              <a:t>pas toujours connus des</a:t>
            </a:r>
            <a:r>
              <a:rPr lang="en-GB" b="1">
                <a:solidFill>
                  <a:srgbClr val="FFFFFF"/>
                </a:solidFill>
                <a:latin typeface="Arial" charset="0"/>
              </a:rPr>
              <a:t> Médecins du travail </a:t>
            </a:r>
            <a:r>
              <a:rPr lang="en-GB" b="1">
                <a:solidFill>
                  <a:srgbClr val="FFFF00"/>
                </a:solidFill>
                <a:latin typeface="Arial" charset="0"/>
              </a:rPr>
              <a:t>déclarants</a:t>
            </a:r>
            <a:r>
              <a:rPr lang="en-GB" b="1">
                <a:solidFill>
                  <a:srgbClr val="FFFFFF"/>
                </a:solidFill>
                <a:latin typeface="Arial" charset="0"/>
              </a:rPr>
              <a:t>,</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mise en place d’une </a:t>
            </a:r>
            <a:r>
              <a:rPr lang="en-GB" b="1">
                <a:solidFill>
                  <a:srgbClr val="00FFFF"/>
                </a:solidFill>
                <a:latin typeface="Arial" charset="0"/>
              </a:rPr>
              <a:t>base de données sous l’égide du GERES</a:t>
            </a:r>
            <a:r>
              <a:rPr lang="en-GB" b="1">
                <a:solidFill>
                  <a:srgbClr val="FFFFFF"/>
                </a:solidFill>
                <a:latin typeface="Arial" charset="0"/>
              </a:rPr>
              <a:t> souhaitée.</a:t>
            </a:r>
          </a:p>
          <a:p>
            <a:pPr marL="2057400" lvl="4" indent="-228600">
              <a:lnSpc>
                <a:spcPct val="90000"/>
              </a:lnSpc>
              <a:spcBef>
                <a:spcPts val="600"/>
              </a:spcBef>
              <a:buClr>
                <a:srgbClr val="FFFF00"/>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b="1">
              <a:solidFill>
                <a:srgbClr val="FFFFFF"/>
              </a:solidFill>
              <a:latin typeface="Arial" charset="0"/>
            </a:endParaRPr>
          </a:p>
          <a:p>
            <a:pPr marL="2057400" lvl="4" indent="-228600">
              <a:lnSpc>
                <a:spcPct val="90000"/>
              </a:lnSpc>
              <a:spcBef>
                <a:spcPts val="500"/>
              </a:spcBef>
              <a:buClr>
                <a:srgbClr val="FFFF00"/>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2000">
              <a:solidFill>
                <a:srgbClr val="FFFFFF"/>
              </a:solidFill>
              <a:latin typeface="Arial"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Bold"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Bold" charset="0"/>
            </a:endParaRPr>
          </a:p>
        </p:txBody>
      </p:sp>
      <p:sp>
        <p:nvSpPr>
          <p:cNvPr id="54274" name="Rectangle 2"/>
          <p:cNvSpPr>
            <a:spLocks noChangeArrowheads="1"/>
          </p:cNvSpPr>
          <p:nvPr/>
        </p:nvSpPr>
        <p:spPr bwMode="auto">
          <a:xfrm>
            <a:off x="0" y="157163"/>
            <a:ext cx="14982825" cy="1001712"/>
          </a:xfrm>
          <a:prstGeom prst="rect">
            <a:avLst/>
          </a:prstGeom>
          <a:noFill/>
          <a:ln w="9525">
            <a:noFill/>
            <a:round/>
            <a:headEnd/>
            <a:tailEnd/>
          </a:ln>
          <a:effectLst/>
        </p:spPr>
        <p:txBody>
          <a:bodyPr lIns="90360" tIns="44280" rIns="90360" bIns="44280" anchor="ctr"/>
          <a:lstStyle/>
          <a:p>
            <a:pPr algn="l">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0" y="1341438"/>
            <a:ext cx="9142413" cy="3916362"/>
          </a:xfrm>
          <a:prstGeom prst="rect">
            <a:avLst/>
          </a:prstGeom>
          <a:noFill/>
          <a:ln w="9525">
            <a:noFill/>
            <a:round/>
            <a:headEnd/>
            <a:tailEnd/>
          </a:ln>
          <a:effectLst/>
        </p:spPr>
        <p:txBody>
          <a:bodyPr lIns="90000" tIns="46800" rIns="90000" bIns="46800"/>
          <a:lstStyle/>
          <a:p>
            <a:pPr marL="1143000" lvl="2" indent="-228600">
              <a:lnSpc>
                <a:spcPct val="100000"/>
              </a:lnSpc>
              <a:spcBef>
                <a:spcPts val="8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Poursuite du projet :</a:t>
            </a:r>
          </a:p>
          <a:p>
            <a:pPr marL="1600200" lvl="3" indent="-228600">
              <a:lnSpc>
                <a:spcPct val="100000"/>
              </a:lnSpc>
              <a:spcBef>
                <a:spcPts val="650"/>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pas de filière de vigilance possible à court terme :</a:t>
            </a:r>
          </a:p>
          <a:p>
            <a:pPr marL="2057400" lvl="4" indent="-228600">
              <a:lnSpc>
                <a:spcPct val="10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imputabilité difficile</a:t>
            </a:r>
            <a:r>
              <a:rPr lang="en-GB" b="1">
                <a:solidFill>
                  <a:srgbClr val="FFFFFF"/>
                </a:solidFill>
                <a:latin typeface="Arial" charset="0"/>
              </a:rPr>
              <a:t> (part respective de la pratique et du dispositif ?),</a:t>
            </a:r>
          </a:p>
          <a:p>
            <a:pPr marL="1600200" lvl="3" indent="-228600">
              <a:lnSpc>
                <a:spcPct val="100000"/>
              </a:lnSpc>
              <a:spcBef>
                <a:spcPts val="650"/>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a:t>
            </a:r>
            <a:r>
              <a:rPr lang="en-GB" sz="2600" b="1">
                <a:solidFill>
                  <a:srgbClr val="FFFF00"/>
                </a:solidFill>
                <a:latin typeface="Arial" charset="0"/>
              </a:rPr>
              <a:t>intégration</a:t>
            </a:r>
            <a:r>
              <a:rPr lang="en-GB" sz="2600" b="1">
                <a:solidFill>
                  <a:srgbClr val="FFFFFF"/>
                </a:solidFill>
                <a:latin typeface="Arial" charset="0"/>
              </a:rPr>
              <a:t> du suivi dans la </a:t>
            </a:r>
            <a:r>
              <a:rPr lang="en-GB" sz="2600" b="1">
                <a:solidFill>
                  <a:srgbClr val="FFFF00"/>
                </a:solidFill>
                <a:latin typeface="Arial" charset="0"/>
              </a:rPr>
              <a:t>surveillance des AES en 2005 </a:t>
            </a:r>
            <a:r>
              <a:rPr lang="en-GB" sz="2600" b="1">
                <a:solidFill>
                  <a:srgbClr val="FFFFFF"/>
                </a:solidFill>
                <a:latin typeface="Arial" charset="0"/>
              </a:rPr>
              <a:t>:</a:t>
            </a:r>
          </a:p>
          <a:p>
            <a:pPr marL="2057400" lvl="4" indent="-228600">
              <a:lnSpc>
                <a:spcPct val="10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1 variable rajoutée (volume) et modifications mineures de thésaurus,</a:t>
            </a:r>
          </a:p>
          <a:p>
            <a:pPr marL="2057400" lvl="4" indent="-228600">
              <a:lnSpc>
                <a:spcPct val="10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nécessité de </a:t>
            </a:r>
            <a:r>
              <a:rPr lang="en-GB" b="1">
                <a:solidFill>
                  <a:srgbClr val="FFCC00"/>
                </a:solidFill>
                <a:latin typeface="Arial" charset="0"/>
              </a:rPr>
              <a:t>remplir avec précision la marque</a:t>
            </a:r>
            <a:r>
              <a:rPr lang="en-GB" b="1">
                <a:solidFill>
                  <a:srgbClr val="FFFFFF"/>
                </a:solidFill>
                <a:latin typeface="Arial" charset="0"/>
              </a:rPr>
              <a:t> du collecteur,</a:t>
            </a:r>
          </a:p>
          <a:p>
            <a:pPr marL="2057400" lvl="4" indent="-228600">
              <a:lnSpc>
                <a:spcPct val="10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analyse annuelle (bi-annuelle ?) des données.</a:t>
            </a:r>
          </a:p>
        </p:txBody>
      </p:sp>
      <p:sp>
        <p:nvSpPr>
          <p:cNvPr id="5529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Incidence</a:t>
            </a:r>
          </a:p>
        </p:txBody>
      </p:sp>
      <p:graphicFrame>
        <p:nvGraphicFramePr>
          <p:cNvPr id="56322" name="Object 2"/>
          <p:cNvGraphicFramePr>
            <a:graphicFrameLocks noChangeAspect="1"/>
          </p:cNvGraphicFramePr>
          <p:nvPr/>
        </p:nvGraphicFramePr>
        <p:xfrm>
          <a:off x="422275" y="1919288"/>
          <a:ext cx="8301038" cy="4405312"/>
        </p:xfrm>
        <a:graphic>
          <a:graphicData uri="http://schemas.openxmlformats.org/presentationml/2006/ole">
            <p:oleObj spid="_x0000_s56339" r:id="rId4" imgW="9000744" imgH="4405884" progId="Word.Document.8">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Surveillance nationale des AES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Incidence</a:t>
            </a:r>
          </a:p>
        </p:txBody>
      </p:sp>
      <p:sp>
        <p:nvSpPr>
          <p:cNvPr id="57346" name="Text Box 2"/>
          <p:cNvSpPr txBox="1">
            <a:spLocks noChangeArrowheads="1"/>
          </p:cNvSpPr>
          <p:nvPr/>
        </p:nvSpPr>
        <p:spPr bwMode="auto">
          <a:xfrm>
            <a:off x="633413" y="1125538"/>
            <a:ext cx="8493125" cy="4410075"/>
          </a:xfrm>
          <a:prstGeom prst="rect">
            <a:avLst/>
          </a:prstGeom>
          <a:noFill/>
          <a:ln w="9525">
            <a:noFill/>
            <a:round/>
            <a:headEnd/>
            <a:tailEnd/>
          </a:ln>
          <a:effectLst/>
        </p:spPr>
        <p:txBody>
          <a:bodyPr lIns="90000" tIns="46800" rIns="90000" bIns="46800">
            <a:spAutoFit/>
          </a:bodyPr>
          <a:lstStyle/>
          <a:p>
            <a:pPr>
              <a:lnSpc>
                <a:spcPct val="135000"/>
              </a:lnSpc>
              <a:spcBef>
                <a:spcPts val="9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FFFFFF"/>
                </a:solidFill>
                <a:latin typeface="Arial" charset="0"/>
              </a:rPr>
              <a:t>Données nationales RAISIN 2003</a:t>
            </a:r>
          </a:p>
          <a:p>
            <a:pPr lvl="1" algn="l">
              <a:lnSpc>
                <a:spcPct val="135000"/>
              </a:lnSpc>
              <a:spcBef>
                <a:spcPts val="8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CCFF33"/>
                </a:solidFill>
                <a:latin typeface="Arial" charset="0"/>
              </a:rPr>
              <a:t> </a:t>
            </a:r>
            <a:r>
              <a:rPr lang="en-GB" b="1">
                <a:solidFill>
                  <a:srgbClr val="FFFFFF"/>
                </a:solidFill>
                <a:latin typeface="Arial" charset="0"/>
              </a:rPr>
              <a:t>Incidence annuelle estimée</a:t>
            </a:r>
            <a:r>
              <a:rPr lang="en-GB" b="1">
                <a:solidFill>
                  <a:srgbClr val="CCFF33"/>
                </a:solidFill>
                <a:latin typeface="Arial" charset="0"/>
              </a:rPr>
              <a:t> </a:t>
            </a:r>
            <a:r>
              <a:rPr lang="en-GB" b="1">
                <a:solidFill>
                  <a:srgbClr val="FFFFFF"/>
                </a:solidFill>
                <a:latin typeface="Arial" charset="0"/>
              </a:rPr>
              <a:t>:</a:t>
            </a:r>
          </a:p>
          <a:p>
            <a:pPr lvl="2" algn="l">
              <a:lnSpc>
                <a:spcPct val="135000"/>
              </a:lnSpc>
              <a:spcBef>
                <a:spcPts val="7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FFFFFF"/>
                </a:solidFill>
                <a:latin typeface="Arial" charset="0"/>
              </a:rPr>
              <a:t> 6 AES pour 10 000 lits d’hospitalisation </a:t>
            </a:r>
          </a:p>
          <a:p>
            <a:pPr lvl="2" algn="l">
              <a:lnSpc>
                <a:spcPct val="135000"/>
              </a:lnSpc>
              <a:spcBef>
                <a:spcPts val="7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FFFFFF"/>
                </a:solidFill>
                <a:latin typeface="Arial" charset="0"/>
              </a:rPr>
              <a:t> 471 521 lits d’hospitalisation recensés en France (données SAE 2001),</a:t>
            </a:r>
          </a:p>
          <a:p>
            <a:pPr lvl="2" algn="l">
              <a:lnSpc>
                <a:spcPct val="135000"/>
              </a:lnSpc>
              <a:spcBef>
                <a:spcPts val="7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FFFFFF"/>
                </a:solidFill>
                <a:latin typeface="Arial" charset="0"/>
              </a:rPr>
              <a:t> soit environ </a:t>
            </a:r>
            <a:r>
              <a:rPr lang="en-GB" b="1">
                <a:solidFill>
                  <a:srgbClr val="FFFF00"/>
                </a:solidFill>
                <a:latin typeface="Arial" charset="0"/>
              </a:rPr>
              <a:t>283 AES déclarés par an</a:t>
            </a:r>
            <a:r>
              <a:rPr lang="en-GB" b="1">
                <a:solidFill>
                  <a:srgbClr val="FFFFFF"/>
                </a:solidFill>
                <a:latin typeface="Arial" charset="0"/>
              </a:rPr>
              <a:t> impliquant un collecteur (51 en 5 mois dans l’enquête OPCT).</a:t>
            </a:r>
          </a:p>
        </p:txBody>
      </p:sp>
      <p:pic>
        <p:nvPicPr>
          <p:cNvPr id="57347" name="Picture 3"/>
          <p:cNvPicPr>
            <a:picLocks noChangeAspect="1" noChangeArrowheads="1"/>
          </p:cNvPicPr>
          <p:nvPr/>
        </p:nvPicPr>
        <p:blipFill>
          <a:blip r:embed="rId3" cstate="print"/>
          <a:srcRect/>
          <a:stretch>
            <a:fillRect/>
          </a:stretch>
        </p:blipFill>
        <p:spPr bwMode="auto">
          <a:xfrm>
            <a:off x="139700" y="5045075"/>
            <a:ext cx="1682750" cy="181292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0" y="1939925"/>
            <a:ext cx="9142413" cy="3317875"/>
          </a:xfrm>
          <a:prstGeom prst="rect">
            <a:avLst/>
          </a:prstGeom>
          <a:noFill/>
          <a:ln w="9525">
            <a:noFill/>
            <a:round/>
            <a:headEnd/>
            <a:tailEnd/>
          </a:ln>
          <a:effectLst/>
        </p:spPr>
        <p:txBody>
          <a:bodyPr lIns="90000" tIns="46800" rIns="90000" bIns="46800"/>
          <a:lstStyle/>
          <a:p>
            <a:pPr marL="1143000" lvl="2" indent="-228600">
              <a:lnSpc>
                <a:spcPct val="115000"/>
              </a:lnSpc>
              <a:spcBef>
                <a:spcPts val="10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Poursuite du projet :</a:t>
            </a:r>
          </a:p>
          <a:p>
            <a:pPr marL="1600200" lvl="3" indent="-228600">
              <a:lnSpc>
                <a:spcPct val="115000"/>
              </a:lnSpc>
              <a:spcBef>
                <a:spcPts val="813"/>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a:t>
            </a:r>
            <a:r>
              <a:rPr lang="en-GB" sz="2600" b="1">
                <a:solidFill>
                  <a:srgbClr val="FFFF00"/>
                </a:solidFill>
                <a:latin typeface="Arial" charset="0"/>
              </a:rPr>
              <a:t>réactivité du réseau RAISIN </a:t>
            </a:r>
            <a:r>
              <a:rPr lang="en-GB" sz="2600" b="1">
                <a:solidFill>
                  <a:srgbClr val="FFFFFF"/>
                </a:solidFill>
                <a:latin typeface="Arial" charset="0"/>
              </a:rPr>
              <a:t>:</a:t>
            </a:r>
          </a:p>
          <a:p>
            <a:pPr marL="2057400" lvl="4" indent="-228600">
              <a:lnSpc>
                <a:spcPct val="115000"/>
              </a:lnSpc>
              <a:spcBef>
                <a:spcPts val="75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contact possible entre Médecin du travail et responsable AES-CCLIN ou GERES,</a:t>
            </a:r>
          </a:p>
          <a:p>
            <a:pPr marL="2057400" lvl="4" indent="-228600">
              <a:lnSpc>
                <a:spcPct val="115000"/>
              </a:lnSpc>
              <a:spcBef>
                <a:spcPts val="75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saisie directe possible de la DGCCRF</a:t>
            </a:r>
            <a:r>
              <a:rPr lang="en-GB" b="1">
                <a:solidFill>
                  <a:srgbClr val="FFFFFF"/>
                </a:solidFill>
                <a:latin typeface="Arial" charset="0"/>
              </a:rPr>
              <a:t> en cas de problème majeur.</a:t>
            </a:r>
          </a:p>
        </p:txBody>
      </p:sp>
      <p:sp>
        <p:nvSpPr>
          <p:cNvPr id="5837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0" y="1577975"/>
            <a:ext cx="9142413" cy="1649413"/>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Un contexte réglementaire en évolution :</a:t>
            </a:r>
          </a:p>
          <a:p>
            <a:pPr marL="2057400" lvl="4"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qualité mieux encadrée,</a:t>
            </a:r>
          </a:p>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Opportunité de réfléchir à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un renforcement de la surveillance,</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des améliorations possibles de conception et d’utilisation.</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a:t>
            </a:r>
            <a:r>
              <a:rPr lang="en-GB" sz="2600" b="1">
                <a:solidFill>
                  <a:srgbClr val="00FFFF"/>
                </a:solidFill>
                <a:latin typeface="Arial" charset="0"/>
              </a:rPr>
              <a:t>Rencontre prévue au ministère avec les fabricants en 2005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présentation des résultats et débat sur les améliorations possibles. </a:t>
            </a:r>
          </a:p>
          <a:p>
            <a:pPr marL="2057400" lvl="4" indent="-228600">
              <a:lnSpc>
                <a:spcPct val="95000"/>
              </a:lnSpc>
              <a:spcBef>
                <a:spcPts val="825"/>
              </a:spcBef>
              <a:buClr>
                <a:srgbClr val="FFFF00"/>
              </a:buClr>
              <a:buSzPct val="120000"/>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2200" b="1">
              <a:solidFill>
                <a:srgbClr val="FFFFFF"/>
              </a:solidFill>
              <a:latin typeface="Arial"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Bold"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Bold" charset="0"/>
            </a:endParaRPr>
          </a:p>
        </p:txBody>
      </p:sp>
      <p:sp>
        <p:nvSpPr>
          <p:cNvPr id="59394"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Conclusion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1426" name="Object 2"/>
          <p:cNvGraphicFramePr>
            <a:graphicFrameLocks noChangeAspect="1"/>
          </p:cNvGraphicFramePr>
          <p:nvPr>
            <p:extLst>
              <p:ext uri="{D42A27DB-BD31-4B8C-83A1-F6EECF244321}">
                <p14:modId xmlns:p14="http://schemas.microsoft.com/office/powerpoint/2010/main" xmlns="" val="2041674745"/>
              </p:ext>
            </p:extLst>
          </p:nvPr>
        </p:nvGraphicFramePr>
        <p:xfrm>
          <a:off x="-182563" y="55563"/>
          <a:ext cx="9255126" cy="6797675"/>
        </p:xfrm>
        <a:graphic>
          <a:graphicData uri="http://schemas.openxmlformats.org/presentationml/2006/ole">
            <p:oleObj spid="_x0000_s231444" name="Diapositive" r:id="rId4" imgW="3413749" imgH="2558812" progId="PowerPoint.Slide.8">
              <p:embed/>
            </p:oleObj>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 Box 1"/>
          <p:cNvSpPr txBox="1">
            <a:spLocks noChangeArrowheads="1"/>
          </p:cNvSpPr>
          <p:nvPr/>
        </p:nvSpPr>
        <p:spPr bwMode="auto">
          <a:xfrm>
            <a:off x="323850" y="333375"/>
            <a:ext cx="7950200" cy="5886450"/>
          </a:xfrm>
          <a:prstGeom prst="rect">
            <a:avLst/>
          </a:prstGeom>
          <a:noFill/>
          <a:ln w="9360">
            <a:solidFill>
              <a:srgbClr val="FFFFFF"/>
            </a:solidFill>
            <a:miter lim="800000"/>
            <a:headEnd/>
            <a:tailEnd/>
          </a:ln>
          <a:effectLst/>
        </p:spPr>
        <p:txBody>
          <a:bodyPr lIns="90000" tIns="46800" rIns="90000" bIns="46800">
            <a:spAutoFit/>
          </a:bodyPr>
          <a:lstStyle/>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a:t>
            </a:r>
            <a:r>
              <a:rPr lang="en-GB">
                <a:solidFill>
                  <a:srgbClr val="FFCC00"/>
                </a:solidFill>
                <a:latin typeface="Lucida Sans" pitchFamily="32" charset="0"/>
              </a:rPr>
              <a:t> </a:t>
            </a:r>
            <a:r>
              <a:rPr lang="en-GB" b="1">
                <a:solidFill>
                  <a:srgbClr val="FFFFFF"/>
                </a:solidFill>
                <a:latin typeface="Lucida Sans" pitchFamily="32" charset="0"/>
              </a:rPr>
              <a:t>Épidémie</a:t>
            </a:r>
            <a:r>
              <a:rPr lang="en-GB">
                <a:solidFill>
                  <a:srgbClr val="FFFFFF"/>
                </a:solidFill>
                <a:latin typeface="Lucida Sans" pitchFamily="32" charset="0"/>
              </a:rPr>
              <a:t>: VIH, VHC, VHB en région PACA</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a:t>
            </a:r>
            <a:r>
              <a:rPr lang="en-GB" b="1">
                <a:solidFill>
                  <a:srgbClr val="FFFFFF"/>
                </a:solidFill>
                <a:latin typeface="Lucida Sans" pitchFamily="32" charset="0"/>
              </a:rPr>
              <a:t>Les exposés: </a:t>
            </a:r>
          </a:p>
          <a:p>
            <a:pPr>
              <a:lnSpc>
                <a:spcPct val="100000"/>
              </a:lnSpc>
              <a:buClr>
                <a:srgbClr val="FFCC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CC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1 / public: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accident : - sexuel</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 autres (blessures)</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 usagés de drogues (échange de seringues)</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2 / professionnel: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santé :   - soignants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autres : - policiers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 cheminots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 éboueurs …...</a:t>
            </a:r>
          </a:p>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000000"/>
              </a:solidFill>
              <a:latin typeface="Lucida Sans" pitchFamily="32" charset="0"/>
            </a:endParaRPr>
          </a:p>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Lucida Sans" pitchFamily="32" charset="0"/>
              </a:rPr>
              <a:t>                       </a:t>
            </a:r>
          </a:p>
        </p:txBody>
      </p:sp>
      <p:sp>
        <p:nvSpPr>
          <p:cNvPr id="60418" name="Text Box 2"/>
          <p:cNvSpPr txBox="1">
            <a:spLocks noChangeArrowheads="1"/>
          </p:cNvSpPr>
          <p:nvPr/>
        </p:nvSpPr>
        <p:spPr bwMode="auto">
          <a:xfrm>
            <a:off x="3717925" y="22510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1"/>
          <p:cNvSpPr txBox="1">
            <a:spLocks noChangeArrowheads="1"/>
          </p:cNvSpPr>
          <p:nvPr/>
        </p:nvSpPr>
        <p:spPr bwMode="auto">
          <a:xfrm>
            <a:off x="179512" y="228600"/>
            <a:ext cx="8964488" cy="5819158"/>
          </a:xfrm>
          <a:prstGeom prst="rect">
            <a:avLst/>
          </a:prstGeom>
          <a:noFill/>
          <a:ln w="9525">
            <a:noFill/>
            <a:round/>
            <a:headEnd/>
            <a:tailEnd/>
          </a:ln>
          <a:effectLst/>
        </p:spPr>
        <p:txBody>
          <a:bodyPr wrap="square"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rPr>
              <a:t>  </a:t>
            </a:r>
            <a:r>
              <a:rPr lang="en-GB" sz="2000" b="1" dirty="0">
                <a:solidFill>
                  <a:srgbClr val="FFFFFF"/>
                </a:solidFill>
                <a:latin typeface="Lucida Sans" pitchFamily="32" charset="0"/>
              </a:rPr>
              <a:t>Les </a:t>
            </a:r>
            <a:r>
              <a:rPr lang="en-GB" sz="2000" b="1" dirty="0" err="1">
                <a:solidFill>
                  <a:srgbClr val="FFFFFF"/>
                </a:solidFill>
                <a:latin typeface="Lucida Sans" pitchFamily="32" charset="0"/>
              </a:rPr>
              <a:t>informations</a:t>
            </a:r>
            <a:r>
              <a:rPr lang="en-GB" sz="2000" dirty="0">
                <a:solidFill>
                  <a:srgbClr val="FFFFFF"/>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 </a:t>
            </a:r>
            <a:r>
              <a:rPr lang="en-GB" sz="2000" dirty="0" err="1">
                <a:solidFill>
                  <a:srgbClr val="FFFFFF"/>
                </a:solidFill>
                <a:latin typeface="Lucida Sans" pitchFamily="32" charset="0"/>
              </a:rPr>
              <a:t>Presse</a:t>
            </a:r>
            <a:r>
              <a:rPr lang="en-GB" sz="2000" dirty="0">
                <a:solidFill>
                  <a:srgbClr val="FFFFFF"/>
                </a:solidFill>
                <a:latin typeface="Lucida Sans" pitchFamily="32" charset="0"/>
              </a:rPr>
              <a:t>, </a:t>
            </a:r>
            <a:r>
              <a:rPr lang="en-GB" sz="2000" dirty="0" err="1">
                <a:solidFill>
                  <a:srgbClr val="FFFFFF"/>
                </a:solidFill>
                <a:latin typeface="Lucida Sans" pitchFamily="32" charset="0"/>
              </a:rPr>
              <a:t>médias</a:t>
            </a:r>
            <a:r>
              <a:rPr lang="en-GB" sz="2000" dirty="0">
                <a:solidFill>
                  <a:srgbClr val="FFFFFF"/>
                </a:solidFill>
                <a:latin typeface="Lucida Sans" pitchFamily="32" charset="0"/>
              </a:rPr>
              <a:t>, SIDA: info service &amp; </a:t>
            </a:r>
            <a:r>
              <a:rPr lang="en-GB" sz="2000" dirty="0" err="1">
                <a:solidFill>
                  <a:srgbClr val="FFFFFF"/>
                </a:solidFill>
                <a:latin typeface="Lucida Sans" pitchFamily="32" charset="0"/>
              </a:rPr>
              <a:t>soignants</a:t>
            </a:r>
            <a:r>
              <a:rPr lang="en-GB" sz="2000" dirty="0">
                <a:solidFill>
                  <a:srgbClr val="FFFFFF"/>
                </a:solidFill>
                <a:latin typeface="Lucida Sans" pitchFamily="32" charset="0"/>
              </a:rPr>
              <a:t> ,     associations.  </a:t>
            </a:r>
            <a:endParaRPr lang="en-GB" sz="2000" dirty="0" smtClean="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dirty="0" smtClean="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err="1" smtClean="0">
                <a:solidFill>
                  <a:srgbClr val="FFFFFF"/>
                </a:solidFill>
                <a:latin typeface="Lucida Sans" pitchFamily="32" charset="0"/>
              </a:rPr>
              <a:t>Corevih</a:t>
            </a:r>
            <a:r>
              <a:rPr lang="en-GB" sz="2000" dirty="0" smtClean="0">
                <a:solidFill>
                  <a:srgbClr val="FFFFFF"/>
                </a:solidFill>
                <a:latin typeface="Lucida Sans" pitchFamily="32" charset="0"/>
              </a:rPr>
              <a:t>   </a:t>
            </a: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smtClean="0">
                <a:solidFill>
                  <a:srgbClr val="FFFFFF"/>
                </a:solidFill>
                <a:latin typeface="Lucida Sans" pitchFamily="32" charset="0"/>
              </a:rPr>
              <a:t>                              </a:t>
            </a: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smtClean="0">
                <a:solidFill>
                  <a:srgbClr val="FFFFFF"/>
                </a:solidFill>
                <a:latin typeface="Lucida Sans" pitchFamily="32" charset="0"/>
              </a:rPr>
              <a:t>    </a:t>
            </a:r>
            <a:r>
              <a:rPr lang="en-GB" sz="2000" dirty="0">
                <a:solidFill>
                  <a:srgbClr val="FFFFFF"/>
                </a:solidFill>
                <a:latin typeface="Lucida Sans" pitchFamily="32" charset="0"/>
              </a:rPr>
              <a:t>- </a:t>
            </a:r>
            <a:r>
              <a:rPr lang="en-GB" sz="2000" dirty="0" err="1">
                <a:solidFill>
                  <a:srgbClr val="FFFFFF"/>
                </a:solidFill>
                <a:latin typeface="Lucida Sans" pitchFamily="32" charset="0"/>
              </a:rPr>
              <a:t>Recommandations</a:t>
            </a:r>
            <a:r>
              <a:rPr lang="en-GB" sz="2000" dirty="0">
                <a:solidFill>
                  <a:srgbClr val="FFFFFF"/>
                </a:solidFill>
                <a:latin typeface="Lucida Sans" pitchFamily="32" charset="0"/>
              </a:rPr>
              <a:t> </a:t>
            </a:r>
            <a:r>
              <a:rPr lang="en-GB" sz="2000" dirty="0" err="1">
                <a:solidFill>
                  <a:srgbClr val="FFFFFF"/>
                </a:solidFill>
                <a:latin typeface="Lucida Sans" pitchFamily="32" charset="0"/>
              </a:rPr>
              <a:t>ministérielles</a:t>
            </a: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 CIDAG, </a:t>
            </a:r>
            <a:r>
              <a:rPr lang="en-GB" sz="2000" dirty="0" err="1">
                <a:solidFill>
                  <a:srgbClr val="FFFFFF"/>
                </a:solidFill>
                <a:latin typeface="Lucida Sans" pitchFamily="32" charset="0"/>
              </a:rPr>
              <a:t>dispensaires</a:t>
            </a:r>
            <a:r>
              <a:rPr lang="en-GB" sz="2000" dirty="0">
                <a:solidFill>
                  <a:srgbClr val="FFFFFF"/>
                </a:solidFill>
                <a:latin typeface="Lucida Sans" pitchFamily="32" charset="0"/>
              </a:rPr>
              <a:t>…</a:t>
            </a:r>
          </a:p>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000000"/>
              </a:solidFill>
            </a:endParaRPr>
          </a:p>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rPr>
              <a:t>  </a:t>
            </a:r>
            <a:r>
              <a:rPr lang="en-GB" sz="2000" b="1" dirty="0">
                <a:solidFill>
                  <a:srgbClr val="FFFFFF"/>
                </a:solidFill>
                <a:latin typeface="Lucida Sans" pitchFamily="32" charset="0"/>
              </a:rPr>
              <a:t>Les </a:t>
            </a:r>
            <a:r>
              <a:rPr lang="en-GB" sz="2000" b="1" dirty="0" err="1">
                <a:solidFill>
                  <a:srgbClr val="FFFFFF"/>
                </a:solidFill>
                <a:latin typeface="Lucida Sans" pitchFamily="32" charset="0"/>
              </a:rPr>
              <a:t>trousses</a:t>
            </a:r>
            <a:r>
              <a:rPr lang="en-GB" sz="2000" b="1" dirty="0">
                <a:solidFill>
                  <a:srgbClr val="FFFFFF"/>
                </a:solidFill>
                <a:latin typeface="Lucida Sans" pitchFamily="32" charset="0"/>
              </a:rPr>
              <a:t> d ’</a:t>
            </a:r>
            <a:r>
              <a:rPr lang="en-GB" sz="2000" b="1" dirty="0" err="1">
                <a:solidFill>
                  <a:srgbClr val="FFFFFF"/>
                </a:solidFill>
                <a:latin typeface="Lucida Sans" pitchFamily="32" charset="0"/>
              </a:rPr>
              <a:t>urgences</a:t>
            </a:r>
            <a:r>
              <a:rPr lang="en-GB" sz="2000" b="1" dirty="0">
                <a:solidFill>
                  <a:srgbClr val="FFFFFF"/>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smtClean="0">
                <a:solidFill>
                  <a:srgbClr val="FFFFFF"/>
                </a:solidFill>
                <a:latin typeface="Lucida Sans" pitchFamily="32" charset="0"/>
              </a:rPr>
              <a:t>     </a:t>
            </a:r>
            <a:r>
              <a:rPr lang="en-GB" sz="2000" dirty="0">
                <a:solidFill>
                  <a:srgbClr val="FFFFFF"/>
                </a:solidFill>
                <a:latin typeface="Lucida Sans" pitchFamily="32" charset="0"/>
              </a:rPr>
              <a:t>Pour le public: </a:t>
            </a: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a:t>
            </a:r>
            <a:r>
              <a:rPr lang="en-GB" sz="2000" dirty="0" err="1">
                <a:solidFill>
                  <a:srgbClr val="FFFFFF"/>
                </a:solidFill>
                <a:latin typeface="Lucida Sans" pitchFamily="32" charset="0"/>
              </a:rPr>
              <a:t>Urgences</a:t>
            </a:r>
            <a:r>
              <a:rPr lang="en-GB" sz="2000" dirty="0">
                <a:solidFill>
                  <a:srgbClr val="FFFFFF"/>
                </a:solidFill>
                <a:latin typeface="Lucida Sans" pitchFamily="32" charset="0"/>
              </a:rPr>
              <a:t> des </a:t>
            </a:r>
            <a:r>
              <a:rPr lang="en-GB" sz="2000" dirty="0" err="1">
                <a:solidFill>
                  <a:srgbClr val="FFFFFF"/>
                </a:solidFill>
                <a:latin typeface="Lucida Sans" pitchFamily="32" charset="0"/>
              </a:rPr>
              <a:t>hôpitaux</a:t>
            </a:r>
            <a:endParaRPr lang="en-GB" sz="2000" dirty="0">
              <a:solidFill>
                <a:srgbClr val="FFFFFF"/>
              </a:solidFill>
              <a:latin typeface="Lucida Sans" pitchFamily="32" charset="0"/>
            </a:endParaRP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Services </a:t>
            </a:r>
            <a:r>
              <a:rPr lang="en-GB" sz="2000" dirty="0" err="1">
                <a:solidFill>
                  <a:srgbClr val="FFFFFF"/>
                </a:solidFill>
                <a:latin typeface="Lucida Sans" pitchFamily="32" charset="0"/>
              </a:rPr>
              <a:t>référents</a:t>
            </a: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Pour les </a:t>
            </a:r>
            <a:r>
              <a:rPr lang="en-GB" sz="2000" dirty="0" err="1">
                <a:solidFill>
                  <a:srgbClr val="FFFFFF"/>
                </a:solidFill>
                <a:latin typeface="Lucida Sans" pitchFamily="32" charset="0"/>
              </a:rPr>
              <a:t>professionnels</a:t>
            </a:r>
            <a:r>
              <a:rPr lang="en-GB" sz="2000" dirty="0">
                <a:solidFill>
                  <a:srgbClr val="FFFFFF"/>
                </a:solidFill>
                <a:latin typeface="Lucida Sans" pitchFamily="32" charset="0"/>
              </a:rPr>
              <a:t> de santé:</a:t>
            </a: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a:t>
            </a:r>
            <a:r>
              <a:rPr lang="en-GB" sz="2000" dirty="0" err="1">
                <a:solidFill>
                  <a:srgbClr val="FFFFFF"/>
                </a:solidFill>
                <a:latin typeface="Lucida Sans" pitchFamily="32" charset="0"/>
              </a:rPr>
              <a:t>Urgences</a:t>
            </a:r>
            <a:endParaRPr lang="en-GB" sz="2000" dirty="0">
              <a:solidFill>
                <a:srgbClr val="FFFFFF"/>
              </a:solidFill>
              <a:latin typeface="Lucida Sans" pitchFamily="32" charset="0"/>
            </a:endParaRP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Service </a:t>
            </a:r>
            <a:r>
              <a:rPr lang="en-GB" sz="2000" dirty="0" err="1">
                <a:solidFill>
                  <a:srgbClr val="FFFFFF"/>
                </a:solidFill>
                <a:latin typeface="Lucida Sans" pitchFamily="32" charset="0"/>
              </a:rPr>
              <a:t>référent</a:t>
            </a:r>
            <a:endParaRPr lang="en-GB" sz="2000" dirty="0">
              <a:solidFill>
                <a:srgbClr val="FFFFFF"/>
              </a:solidFill>
              <a:latin typeface="Lucida Sans" pitchFamily="32" charset="0"/>
            </a:endParaRP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a:t>
            </a:r>
            <a:r>
              <a:rPr lang="en-GB" sz="2000" dirty="0" err="1">
                <a:solidFill>
                  <a:srgbClr val="FFFFFF"/>
                </a:solidFill>
                <a:latin typeface="Lucida Sans" pitchFamily="32" charset="0"/>
              </a:rPr>
              <a:t>Établissements</a:t>
            </a:r>
            <a:r>
              <a:rPr lang="en-GB" sz="2000" dirty="0">
                <a:solidFill>
                  <a:srgbClr val="FFFFFF"/>
                </a:solidFill>
                <a:latin typeface="Lucida Sans" pitchFamily="32" charset="0"/>
              </a:rPr>
              <a:t>  </a:t>
            </a:r>
            <a:r>
              <a:rPr lang="en-GB" sz="2000" dirty="0" err="1">
                <a:solidFill>
                  <a:srgbClr val="FFFFFF"/>
                </a:solidFill>
                <a:latin typeface="Lucida Sans" pitchFamily="32" charset="0"/>
              </a:rPr>
              <a:t>possédant</a:t>
            </a:r>
            <a:r>
              <a:rPr lang="en-GB" sz="2000" dirty="0">
                <a:solidFill>
                  <a:srgbClr val="FFFFFF"/>
                </a:solidFill>
                <a:latin typeface="Lucida Sans" pitchFamily="32" charset="0"/>
              </a:rPr>
              <a:t> </a:t>
            </a:r>
            <a:r>
              <a:rPr lang="en-GB" sz="2000" dirty="0" err="1">
                <a:solidFill>
                  <a:srgbClr val="FFFFFF"/>
                </a:solidFill>
                <a:latin typeface="Lucida Sans" pitchFamily="32" charset="0"/>
              </a:rPr>
              <a:t>une</a:t>
            </a:r>
            <a:r>
              <a:rPr lang="en-GB" sz="2000" dirty="0">
                <a:solidFill>
                  <a:srgbClr val="FFFFFF"/>
                </a:solidFill>
                <a:latin typeface="Lucida Sans" pitchFamily="32" charset="0"/>
              </a:rPr>
              <a:t> </a:t>
            </a:r>
            <a:r>
              <a:rPr lang="en-GB" sz="2000" dirty="0" err="1">
                <a:solidFill>
                  <a:srgbClr val="FFFFFF"/>
                </a:solidFill>
                <a:latin typeface="Lucida Sans" pitchFamily="32" charset="0"/>
              </a:rPr>
              <a:t>trousse</a:t>
            </a:r>
            <a:r>
              <a:rPr lang="en-GB" sz="2000" dirty="0">
                <a:solidFill>
                  <a:srgbClr val="FFFFFF"/>
                </a:solidFill>
                <a:latin typeface="Lucida Sans" pitchFamily="32" charset="0"/>
              </a:rPr>
              <a:t> d ’</a:t>
            </a:r>
            <a:r>
              <a:rPr lang="en-GB" sz="2000" dirty="0" err="1">
                <a:solidFill>
                  <a:srgbClr val="FFFFFF"/>
                </a:solidFill>
                <a:latin typeface="Lucida Sans" pitchFamily="32" charset="0"/>
              </a:rPr>
              <a:t>urgence</a:t>
            </a:r>
            <a:endParaRPr lang="en-GB" sz="2000" dirty="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1"/>
          <p:cNvSpPr txBox="1">
            <a:spLocks noChangeArrowheads="1"/>
          </p:cNvSpPr>
          <p:nvPr/>
        </p:nvSpPr>
        <p:spPr bwMode="auto">
          <a:xfrm>
            <a:off x="669925" y="877888"/>
            <a:ext cx="7712075" cy="4483100"/>
          </a:xfrm>
          <a:prstGeom prst="rect">
            <a:avLst/>
          </a:prstGeom>
          <a:noFill/>
          <a:ln w="9525">
            <a:noFill/>
            <a:round/>
            <a:headEnd/>
            <a:tailEnd/>
          </a:ln>
          <a:effectLst/>
        </p:spPr>
        <p:txBody>
          <a:bodyPr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r>
              <a:rPr lang="en-GB">
                <a:solidFill>
                  <a:srgbClr val="FFFFFF"/>
                </a:solidFill>
                <a:latin typeface="Lucida Sans" pitchFamily="32" charset="0"/>
              </a:rPr>
              <a:t>Évolution des recommandations du ministère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de la santé de la conduite à tenir en cas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d’exposition à un virus: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du professionnel à tout public.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Bases scientifiques: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1 /  Efficacité des traitements chez les malades du VIH,</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2 /  Prophylaxie verticale avec l ’AZT chez l ’enfant,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3 /  Études rétrospectives.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4/   Modèles animaux (singes).</a:t>
            </a:r>
          </a:p>
        </p:txBody>
      </p:sp>
      <p:sp>
        <p:nvSpPr>
          <p:cNvPr id="62466" name="Text Box 2"/>
          <p:cNvSpPr txBox="1">
            <a:spLocks noChangeArrowheads="1"/>
          </p:cNvSpPr>
          <p:nvPr/>
        </p:nvSpPr>
        <p:spPr bwMode="auto">
          <a:xfrm>
            <a:off x="3260725" y="4984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Évaluation du Risque (I)</a:t>
            </a:r>
            <a:r>
              <a:rPr lang="ar-SA">
                <a:cs typeface="Arial" charset="0"/>
              </a:rPr>
              <a:t>‏</a:t>
            </a:r>
            <a:endParaRPr lang="en-GB"/>
          </a:p>
        </p:txBody>
      </p:sp>
      <p:sp>
        <p:nvSpPr>
          <p:cNvPr id="9218" name="Rectangle 2"/>
          <p:cNvSpPr>
            <a:spLocks noGrp="1" noChangeArrowheads="1"/>
          </p:cNvSpPr>
          <p:nvPr>
            <p:ph type="body" idx="1"/>
          </p:nvPr>
        </p:nvSpPr>
        <p:spPr>
          <a:xfrm>
            <a:off x="0" y="2133600"/>
            <a:ext cx="9023350" cy="4191000"/>
          </a:xfrm>
          <a:ln/>
        </p:spPr>
        <p:txBody>
          <a:bodyPr lIns="90000" tIns="46800" rIns="90000" bIns="46800"/>
          <a:lstStyle/>
          <a:p>
            <a:pPr>
              <a:lnSpc>
                <a:spcPct val="95000"/>
              </a:lnSpc>
              <a:spcBef>
                <a:spcPts val="800"/>
              </a:spcBef>
              <a:spcAft>
                <a:spcPct val="0"/>
              </a:spcAft>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r>
              <a:rPr lang="en-GB"/>
              <a:t>VIH :	0.3% par piqûre et 0.09% par projection muqueuse</a:t>
            </a:r>
          </a:p>
          <a:p>
            <a:pPr>
              <a:lnSpc>
                <a:spcPct val="95000"/>
              </a:lnSpc>
              <a:spcBef>
                <a:spcPts val="800"/>
              </a:spcBef>
              <a:spcAft>
                <a:spcPct val="0"/>
              </a:spcAft>
              <a:buClr>
                <a:srgbClr val="9A0000"/>
              </a:buClr>
              <a:buSzPct val="75000"/>
              <a:buFont typeface="Wingdings" charset="2"/>
              <a:buNone/>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endParaRPr lang="en-GB"/>
          </a:p>
          <a:p>
            <a:pPr>
              <a:lnSpc>
                <a:spcPct val="95000"/>
              </a:lnSpc>
              <a:spcBef>
                <a:spcPts val="800"/>
              </a:spcBef>
              <a:spcAft>
                <a:spcPct val="0"/>
              </a:spcAft>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r>
              <a:rPr lang="en-GB"/>
              <a:t>VHC : 1.8 % par piqûre</a:t>
            </a:r>
          </a:p>
          <a:p>
            <a:pPr>
              <a:lnSpc>
                <a:spcPct val="95000"/>
              </a:lnSpc>
              <a:spcBef>
                <a:spcPts val="800"/>
              </a:spcBef>
              <a:spcAft>
                <a:spcPct val="0"/>
              </a:spcAft>
              <a:buClr>
                <a:srgbClr val="9A0000"/>
              </a:buClr>
              <a:buSzPct val="75000"/>
              <a:buFont typeface="Wingdings" charset="2"/>
              <a:buNone/>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endParaRPr lang="en-GB"/>
          </a:p>
          <a:p>
            <a:pPr>
              <a:lnSpc>
                <a:spcPct val="95000"/>
              </a:lnSpc>
              <a:spcBef>
                <a:spcPts val="800"/>
              </a:spcBef>
              <a:spcAft>
                <a:spcPct val="0"/>
              </a:spcAft>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r>
              <a:rPr lang="en-GB"/>
              <a:t>VHB : 30% si Ag HBe +, 6% si Ag HBe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 Box 1"/>
          <p:cNvSpPr txBox="1">
            <a:spLocks noChangeArrowheads="1"/>
          </p:cNvSpPr>
          <p:nvPr/>
        </p:nvSpPr>
        <p:spPr bwMode="auto">
          <a:xfrm>
            <a:off x="762000" y="685800"/>
            <a:ext cx="685800" cy="457200"/>
          </a:xfrm>
          <a:prstGeom prst="rect">
            <a:avLst/>
          </a:prstGeom>
          <a:noFill/>
          <a:ln w="9525">
            <a:noFill/>
            <a:round/>
            <a:headEnd/>
            <a:tailEnd/>
          </a:ln>
          <a:effectLst/>
        </p:spPr>
        <p:txBody>
          <a:bodyPr wrap="none" anchor="ctr"/>
          <a:lstStyle/>
          <a:p>
            <a:endParaRPr lang="fr-FR"/>
          </a:p>
        </p:txBody>
      </p:sp>
      <p:sp>
        <p:nvSpPr>
          <p:cNvPr id="63490" name="Text Box 2"/>
          <p:cNvSpPr txBox="1">
            <a:spLocks noChangeArrowheads="1"/>
          </p:cNvSpPr>
          <p:nvPr/>
        </p:nvSpPr>
        <p:spPr bwMode="auto">
          <a:xfrm>
            <a:off x="1165225" y="1219200"/>
            <a:ext cx="6391275" cy="3019425"/>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FF"/>
                </a:solidFill>
                <a:latin typeface="Lucida Sans" pitchFamily="32" charset="0"/>
              </a:rPr>
              <a:t>Pour:</a:t>
            </a:r>
            <a:r>
              <a:rPr lang="en-GB">
                <a:solidFill>
                  <a:srgbClr val="FFFFFF"/>
                </a:solidFill>
                <a:latin typeface="Lucida Sans" pitchFamily="32" charset="0"/>
              </a:rPr>
              <a: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 </a:t>
            </a:r>
            <a:r>
              <a:rPr lang="en-GB" sz="3600">
                <a:solidFill>
                  <a:srgbClr val="FFFFFF"/>
                </a:solidFill>
                <a:latin typeface="Lucida Sans" pitchFamily="32" charset="0"/>
              </a:rPr>
              <a:t>R</a:t>
            </a:r>
            <a:r>
              <a:rPr lang="en-GB">
                <a:solidFill>
                  <a:srgbClr val="FFFFFF"/>
                </a:solidFill>
                <a:latin typeface="Lucida Sans" pitchFamily="32" charset="0"/>
              </a:rPr>
              <a:t>épondre à une demande avec des règles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de conduites. Pour éviter les dérives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Le traitement des accidentés est devenu un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traitement de prophylaxies.</a:t>
            </a:r>
          </a:p>
        </p:txBody>
      </p:sp>
      <p:sp>
        <p:nvSpPr>
          <p:cNvPr id="63491" name="Text Box 3"/>
          <p:cNvSpPr txBox="1">
            <a:spLocks noChangeArrowheads="1"/>
          </p:cNvSpPr>
          <p:nvPr/>
        </p:nvSpPr>
        <p:spPr bwMode="auto">
          <a:xfrm>
            <a:off x="517525" y="2698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1"/>
          <p:cNvSpPr txBox="1">
            <a:spLocks noChangeArrowheads="1"/>
          </p:cNvSpPr>
          <p:nvPr/>
        </p:nvSpPr>
        <p:spPr bwMode="auto">
          <a:xfrm>
            <a:off x="1123950" y="901700"/>
            <a:ext cx="6499225" cy="3933825"/>
          </a:xfrm>
          <a:prstGeom prst="rect">
            <a:avLst/>
          </a:prstGeom>
          <a:noFill/>
          <a:ln w="9525">
            <a:noFill/>
            <a:round/>
            <a:headEnd/>
            <a:tailEnd/>
          </a:ln>
          <a:effectLst/>
        </p:spPr>
        <p:txBody>
          <a:bodyPr wrap="none"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000000"/>
                </a:solidFill>
              </a:rPr>
              <a:t>  </a:t>
            </a:r>
            <a:r>
              <a:rPr lang="en-GB" sz="2800">
                <a:solidFill>
                  <a:srgbClr val="FFFFFF"/>
                </a:solidFill>
                <a:latin typeface="Lucida Sans" pitchFamily="32" charset="0"/>
              </a:rPr>
              <a:t>Respecter le temps: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A partir de quand la prophylaxie ne sert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plus à rien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&gt; Modèles animaux: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2 h atteint les cellules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2 jours virémie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noChangeArrowheads="1"/>
          </p:cNvPicPr>
          <p:nvPr/>
        </p:nvPicPr>
        <p:blipFill>
          <a:blip r:embed="rId3" cstate="print"/>
          <a:srcRect/>
          <a:stretch>
            <a:fillRect/>
          </a:stretch>
        </p:blipFill>
        <p:spPr bwMode="auto">
          <a:xfrm>
            <a:off x="0" y="0"/>
            <a:ext cx="9144000" cy="7100888"/>
          </a:xfrm>
          <a:prstGeom prst="rect">
            <a:avLst/>
          </a:prstGeom>
          <a:noFill/>
          <a:ln w="9525">
            <a:noFill/>
            <a:round/>
            <a:headEnd/>
            <a:tailEnd/>
          </a:ln>
          <a:effec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 Box 1"/>
          <p:cNvSpPr txBox="1">
            <a:spLocks noChangeArrowheads="1"/>
          </p:cNvSpPr>
          <p:nvPr/>
        </p:nvSpPr>
        <p:spPr bwMode="auto">
          <a:xfrm>
            <a:off x="1524000" y="1143000"/>
            <a:ext cx="7254875" cy="4834273"/>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a:t>
            </a:r>
            <a:r>
              <a:rPr lang="en-GB" sz="2800" dirty="0" err="1">
                <a:solidFill>
                  <a:srgbClr val="FFFFFF"/>
                </a:solidFill>
                <a:latin typeface="Lucida Sans" pitchFamily="32" charset="0"/>
              </a:rPr>
              <a:t>Trousse</a:t>
            </a:r>
            <a:r>
              <a:rPr lang="en-GB" sz="2800" dirty="0">
                <a:solidFill>
                  <a:srgbClr val="FFFFFF"/>
                </a:solidFill>
                <a:latin typeface="Lucida Sans" pitchFamily="32" charset="0"/>
              </a:rPr>
              <a:t> d ’</a:t>
            </a:r>
            <a:r>
              <a:rPr lang="en-GB" sz="2800" dirty="0" err="1">
                <a:solidFill>
                  <a:srgbClr val="FFFFFF"/>
                </a:solidFill>
                <a:latin typeface="Lucida Sans" pitchFamily="32" charset="0"/>
              </a:rPr>
              <a:t>urgence</a:t>
            </a:r>
            <a:r>
              <a:rPr lang="en-GB" sz="2800" dirty="0">
                <a:solidFill>
                  <a:srgbClr val="FFFFFF"/>
                </a:solidFill>
                <a:latin typeface="Lucida Sans" pitchFamily="32" charset="0"/>
              </a:rPr>
              <a: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1 / </a:t>
            </a:r>
            <a:r>
              <a:rPr lang="en-GB" sz="2800" dirty="0" err="1">
                <a:solidFill>
                  <a:srgbClr val="FFFFFF"/>
                </a:solidFill>
                <a:latin typeface="Lucida Sans" pitchFamily="32" charset="0"/>
              </a:rPr>
              <a:t>facilité</a:t>
            </a:r>
            <a:r>
              <a:rPr lang="en-GB" sz="2800" dirty="0">
                <a:solidFill>
                  <a:srgbClr val="FFFFFF"/>
                </a:solidFill>
                <a:latin typeface="Lucida Sans" pitchFamily="32" charset="0"/>
              </a:rPr>
              <a:t> d ’</a:t>
            </a:r>
            <a:r>
              <a:rPr lang="en-GB" sz="2800" dirty="0" err="1">
                <a:solidFill>
                  <a:srgbClr val="FFFFFF"/>
                </a:solidFill>
                <a:latin typeface="Lucida Sans" pitchFamily="32" charset="0"/>
              </a:rPr>
              <a:t>obtention</a:t>
            </a:r>
            <a:endParaRPr lang="en-GB" sz="2800" dirty="0">
              <a:solidFill>
                <a:srgbClr val="FFFFFF"/>
              </a:solidFill>
              <a:latin typeface="Lucida Sans" pitchFamily="32" charset="0"/>
            </a:endParaRP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2 / de conservation</a:t>
            </a: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3 / d ’</a:t>
            </a:r>
            <a:r>
              <a:rPr lang="en-GB" sz="2800" dirty="0" err="1">
                <a:solidFill>
                  <a:srgbClr val="FFFFFF"/>
                </a:solidFill>
                <a:latin typeface="Lucida Sans" pitchFamily="32" charset="0"/>
              </a:rPr>
              <a:t>encombrement</a:t>
            </a:r>
            <a:endParaRPr lang="en-GB" sz="2800" dirty="0">
              <a:solidFill>
                <a:srgbClr val="FFFFFF"/>
              </a:solidFill>
              <a:latin typeface="Lucida Sans" pitchFamily="32" charset="0"/>
            </a:endParaRP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gn="just">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a:t>
            </a:r>
            <a:r>
              <a:rPr lang="en-GB" sz="2800" dirty="0" err="1">
                <a:solidFill>
                  <a:srgbClr val="FFFFFF"/>
                </a:solidFill>
                <a:latin typeface="Lucida Sans" pitchFamily="32" charset="0"/>
              </a:rPr>
              <a:t>Efficace</a:t>
            </a:r>
            <a:r>
              <a:rPr lang="en-GB" sz="2800" dirty="0">
                <a:solidFill>
                  <a:srgbClr val="FFFFFF"/>
                </a:solidFill>
                <a:latin typeface="Lucida Sans" pitchFamily="32" charset="0"/>
              </a:rPr>
              <a:t> de suite</a:t>
            </a: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gn="just">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Non </a:t>
            </a:r>
            <a:r>
              <a:rPr lang="en-GB" sz="2800" dirty="0" err="1">
                <a:solidFill>
                  <a:srgbClr val="FFFFFF"/>
                </a:solidFill>
                <a:latin typeface="Lucida Sans" pitchFamily="32" charset="0"/>
              </a:rPr>
              <a:t>ou</a:t>
            </a:r>
            <a:r>
              <a:rPr lang="en-GB" sz="2800" dirty="0">
                <a:solidFill>
                  <a:srgbClr val="FFFFFF"/>
                </a:solidFill>
                <a:latin typeface="Lucida Sans" pitchFamily="32" charset="0"/>
              </a:rPr>
              <a:t> </a:t>
            </a:r>
            <a:r>
              <a:rPr lang="en-GB" sz="2800" dirty="0" err="1">
                <a:solidFill>
                  <a:srgbClr val="FFFFFF"/>
                </a:solidFill>
                <a:latin typeface="Lucida Sans" pitchFamily="32" charset="0"/>
              </a:rPr>
              <a:t>peu</a:t>
            </a:r>
            <a:r>
              <a:rPr lang="en-GB" sz="2800" dirty="0">
                <a:solidFill>
                  <a:srgbClr val="FFFFFF"/>
                </a:solidFill>
                <a:latin typeface="Lucida Sans" pitchFamily="32" charset="0"/>
              </a:rPr>
              <a:t> </a:t>
            </a:r>
            <a:r>
              <a:rPr lang="en-GB" sz="2800" dirty="0" err="1">
                <a:solidFill>
                  <a:srgbClr val="FFFFFF"/>
                </a:solidFill>
                <a:latin typeface="Lucida Sans" pitchFamily="32" charset="0"/>
              </a:rPr>
              <a:t>toxique</a:t>
            </a:r>
            <a:endParaRPr lang="en-GB" sz="2800" dirty="0">
              <a:solidFill>
                <a:srgbClr val="FFFFFF"/>
              </a:solidFill>
              <a:latin typeface="Lucida Sans" pitchFamily="32" charset="0"/>
            </a:endParaRP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gn="just">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Pour </a:t>
            </a:r>
            <a:r>
              <a:rPr lang="en-GB" sz="2800" dirty="0" err="1">
                <a:solidFill>
                  <a:srgbClr val="FFFFFF"/>
                </a:solidFill>
                <a:latin typeface="Lucida Sans" pitchFamily="32" charset="0"/>
              </a:rPr>
              <a:t>plusieurs</a:t>
            </a:r>
            <a:r>
              <a:rPr lang="en-GB" sz="2800" dirty="0">
                <a:solidFill>
                  <a:srgbClr val="FFFFFF"/>
                </a:solidFill>
                <a:latin typeface="Lucida Sans" pitchFamily="32" charset="0"/>
              </a:rPr>
              <a:t> </a:t>
            </a:r>
            <a:r>
              <a:rPr lang="en-GB" sz="2800" dirty="0" err="1">
                <a:solidFill>
                  <a:srgbClr val="FFFFFF"/>
                </a:solidFill>
                <a:latin typeface="Lucida Sans" pitchFamily="32" charset="0"/>
              </a:rPr>
              <a:t>jours</a:t>
            </a:r>
            <a:endParaRPr lang="en-GB" sz="2800" dirty="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 Box 1"/>
          <p:cNvSpPr txBox="1">
            <a:spLocks noChangeArrowheads="1"/>
          </p:cNvSpPr>
          <p:nvPr/>
        </p:nvSpPr>
        <p:spPr bwMode="auto">
          <a:xfrm>
            <a:off x="1128713" y="496888"/>
            <a:ext cx="7075487" cy="5214937"/>
          </a:xfrm>
          <a:prstGeom prst="rect">
            <a:avLst/>
          </a:prstGeom>
          <a:noFill/>
          <a:ln w="9525">
            <a:noFill/>
            <a:round/>
            <a:headEnd/>
            <a:tailEnd/>
          </a:ln>
          <a:effectLst/>
        </p:spPr>
        <p:txBody>
          <a:bodyPr wrap="none"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r>
              <a:rPr lang="en-GB">
                <a:solidFill>
                  <a:srgbClr val="FFFFFF"/>
                </a:solidFill>
                <a:latin typeface="Lucida Sans" pitchFamily="32" charset="0"/>
              </a:rPr>
              <a:t>Idéalement la trousse d ’urgence doit permettre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 ’agir sur plusieurs virus: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HIV</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Virus des hépatites C &amp; B: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Epivir* / Lamivudine (3TC)  bloque la production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du virus B.</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r>
              <a:rPr lang="en-GB">
                <a:solidFill>
                  <a:srgbClr val="FFFFFF"/>
                </a:solidFill>
                <a:latin typeface="Lucida Sans" pitchFamily="32" charset="0"/>
              </a:rPr>
              <a:t>Précautions d ’utilisation des antirétroviraux:</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intéractions médicamenteuses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toxicité</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contre indication médicale</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grossesse.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Actuellement </a:t>
            </a:r>
            <a:r>
              <a:rPr lang="en-GB" sz="3200" dirty="0" smtClean="0">
                <a:solidFill>
                  <a:srgbClr val="FFFFFF"/>
                </a:solidFill>
                <a:latin typeface="Lucida Sans" pitchFamily="32" charset="0"/>
              </a:rPr>
              <a:t>Standard</a:t>
            </a:r>
            <a:br>
              <a:rPr lang="en-GB" sz="3200" dirty="0" smtClean="0">
                <a:solidFill>
                  <a:srgbClr val="FFFFFF"/>
                </a:solidFill>
                <a:latin typeface="Lucida Sans" pitchFamily="32" charset="0"/>
              </a:rPr>
            </a:br>
            <a:r>
              <a:rPr lang="en-GB" sz="3200" dirty="0" smtClean="0">
                <a:solidFill>
                  <a:srgbClr val="FFFFFF"/>
                </a:solidFill>
                <a:latin typeface="Lucida Sans" pitchFamily="32" charset="0"/>
              </a:rPr>
              <a:t> </a:t>
            </a:r>
            <a:r>
              <a:rPr lang="en-GB" sz="3200" dirty="0">
                <a:solidFill>
                  <a:srgbClr val="FFFFFF"/>
                </a:solidFill>
                <a:latin typeface="Lucida Sans" pitchFamily="32" charset="0"/>
              </a:rPr>
              <a:t>de </a:t>
            </a:r>
            <a:r>
              <a:rPr lang="en-GB" sz="3200" dirty="0" err="1">
                <a:solidFill>
                  <a:srgbClr val="FFFFFF"/>
                </a:solidFill>
                <a:latin typeface="Lucida Sans" pitchFamily="32" charset="0"/>
              </a:rPr>
              <a:t>trousse</a:t>
            </a:r>
            <a:r>
              <a:rPr lang="en-GB" sz="3200" dirty="0">
                <a:solidFill>
                  <a:srgbClr val="FFFFFF"/>
                </a:solidFill>
                <a:latin typeface="Lucida Sans" pitchFamily="32" charset="0"/>
              </a:rPr>
              <a:t> d ’</a:t>
            </a:r>
            <a:r>
              <a:rPr lang="en-GB" sz="3200" dirty="0" err="1">
                <a:solidFill>
                  <a:srgbClr val="FFFFFF"/>
                </a:solidFill>
                <a:latin typeface="Lucida Sans" pitchFamily="32" charset="0"/>
              </a:rPr>
              <a:t>urgence</a:t>
            </a:r>
            <a:r>
              <a:rPr lang="en-GB" sz="3200" dirty="0">
                <a:solidFill>
                  <a:srgbClr val="FFFFFF"/>
                </a:solidFill>
                <a:latin typeface="Lucida Sans" pitchFamily="32" charset="0"/>
              </a:rPr>
              <a:t> </a:t>
            </a:r>
            <a:r>
              <a:rPr lang="en-GB" sz="3200" dirty="0" err="1">
                <a:solidFill>
                  <a:srgbClr val="FFFFFF"/>
                </a:solidFill>
                <a:latin typeface="Lucida Sans" pitchFamily="32" charset="0"/>
              </a:rPr>
              <a:t>dans</a:t>
            </a:r>
            <a:r>
              <a:rPr lang="en-GB" sz="3200" dirty="0">
                <a:solidFill>
                  <a:srgbClr val="FFFFFF"/>
                </a:solidFill>
                <a:latin typeface="Lucida Sans" pitchFamily="32" charset="0"/>
              </a:rPr>
              <a:t> la </a:t>
            </a:r>
            <a:r>
              <a:rPr lang="en-GB" sz="3200" dirty="0" err="1">
                <a:solidFill>
                  <a:srgbClr val="FFFFFF"/>
                </a:solidFill>
                <a:latin typeface="Lucida Sans" pitchFamily="32" charset="0"/>
              </a:rPr>
              <a:t>région</a:t>
            </a:r>
            <a:endParaRPr lang="fr-FR" sz="3200" dirty="0"/>
          </a:p>
        </p:txBody>
      </p:sp>
      <p:sp>
        <p:nvSpPr>
          <p:cNvPr id="3" name="Espace réservé du contenu 2"/>
          <p:cNvSpPr>
            <a:spLocks noGrp="1"/>
          </p:cNvSpPr>
          <p:nvPr>
            <p:ph idx="1"/>
          </p:nvPr>
        </p:nvSpPr>
        <p:spPr>
          <a:xfrm>
            <a:off x="671513" y="1340768"/>
            <a:ext cx="7950200" cy="4910807"/>
          </a:xfrm>
        </p:spPr>
        <p:txBody>
          <a:bodyPr/>
          <a:lstStyle/>
          <a:p>
            <a:r>
              <a:rPr lang="fr-FR" dirty="0" smtClean="0"/>
              <a:t>GENVOYA 1/J x 28j  ou génériques </a:t>
            </a:r>
          </a:p>
          <a:p>
            <a:r>
              <a:rPr lang="fr-FR" dirty="0" smtClean="0"/>
              <a:t>Sauf si risques d’interactions avec les traitements de la personne </a:t>
            </a:r>
          </a:p>
          <a:p>
            <a:r>
              <a:rPr lang="fr-FR" dirty="0" smtClean="0"/>
              <a:t>ISENTRESS  </a:t>
            </a:r>
            <a:r>
              <a:rPr lang="fr-FR" dirty="0" err="1" smtClean="0"/>
              <a:t>raltégravir</a:t>
            </a:r>
            <a:r>
              <a:rPr lang="fr-FR" dirty="0" smtClean="0"/>
              <a:t> 2/j matin et soir </a:t>
            </a:r>
          </a:p>
          <a:p>
            <a:r>
              <a:rPr lang="fr-FR" dirty="0" smtClean="0"/>
              <a:t>TRUVADA </a:t>
            </a:r>
            <a:r>
              <a:rPr lang="fr-FR" dirty="0" err="1" smtClean="0"/>
              <a:t>tenofovir</a:t>
            </a:r>
            <a:r>
              <a:rPr lang="fr-FR" dirty="0" smtClean="0"/>
              <a:t>  1 le soir 							</a:t>
            </a:r>
            <a:r>
              <a:rPr lang="fr-FR" dirty="0"/>
              <a:t> </a:t>
            </a:r>
            <a:r>
              <a:rPr lang="fr-FR" dirty="0" smtClean="0"/>
              <a:t>						</a:t>
            </a:r>
          </a:p>
          <a:p>
            <a:pPr lvl="6"/>
            <a:r>
              <a:rPr lang="fr-FR" sz="2400" dirty="0" smtClean="0"/>
              <a:t>x28j</a:t>
            </a:r>
            <a:endParaRPr lang="fr-FR" sz="2400" dirty="0"/>
          </a:p>
        </p:txBody>
      </p:sp>
      <p:sp>
        <p:nvSpPr>
          <p:cNvPr id="6" name="Accolade fermante 5"/>
          <p:cNvSpPr/>
          <p:nvPr/>
        </p:nvSpPr>
        <p:spPr bwMode="auto">
          <a:xfrm>
            <a:off x="1475656" y="4221087"/>
            <a:ext cx="1296144" cy="511187"/>
          </a:xfrm>
          <a:prstGeom prst="rightBrace">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49263" rtl="0" eaLnBrk="0" fontAlgn="base" latinLnBrk="0" hangingPunct="0">
              <a:lnSpc>
                <a:spcPct val="78000"/>
              </a:lnSpc>
              <a:spcBef>
                <a:spcPct val="0"/>
              </a:spcBef>
              <a:spcAft>
                <a:spcPct val="0"/>
              </a:spcAft>
              <a:buClr>
                <a:srgbClr val="000000"/>
              </a:buClr>
              <a:buSzPct val="100000"/>
              <a:buFont typeface="Times New Roman" pitchFamily="16" charset="0"/>
              <a:buNone/>
              <a:tabLst/>
            </a:pPr>
            <a:endParaRPr kumimoji="0" lang="fr-FR" sz="2400" b="0" i="0" u="none" strike="noStrike" cap="none" normalizeH="0" baseline="0" smtClean="0">
              <a:ln>
                <a:noFill/>
              </a:ln>
              <a:solidFill>
                <a:schemeClr val="bg1"/>
              </a:solidFill>
              <a:effectLst/>
              <a:latin typeface="Times New Roman" pitchFamily="16" charset="0"/>
              <a:ea typeface="Lucida Sans Unicode" charset="0"/>
              <a:cs typeface="Lucida Sans Unicode" charset="0"/>
            </a:endParaRPr>
          </a:p>
        </p:txBody>
      </p:sp>
    </p:spTree>
    <p:extLst>
      <p:ext uri="{BB962C8B-B14F-4D97-AF65-F5344CB8AC3E}">
        <p14:creationId xmlns:p14="http://schemas.microsoft.com/office/powerpoint/2010/main" xmlns="" val="333802456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657" name="Object 1"/>
          <p:cNvGraphicFramePr>
            <a:graphicFrameLocks noChangeAspect="1"/>
          </p:cNvGraphicFramePr>
          <p:nvPr/>
        </p:nvGraphicFramePr>
        <p:xfrm>
          <a:off x="2286000" y="1714500"/>
          <a:ext cx="4572000" cy="3429000"/>
        </p:xfrm>
        <a:graphic>
          <a:graphicData uri="http://schemas.openxmlformats.org/presentationml/2006/ole">
            <p:oleObj spid="_x0000_s70708" r:id="rId4" imgW="4572000" imgH="3429000" progId="PowerPoint.Slide.8">
              <p:embed/>
            </p:oleObj>
          </a:graphicData>
        </a:graphic>
      </p:graphicFrame>
      <p:graphicFrame>
        <p:nvGraphicFramePr>
          <p:cNvPr id="70658" name="Object 2"/>
          <p:cNvGraphicFramePr>
            <a:graphicFrameLocks noChangeAspect="1"/>
          </p:cNvGraphicFramePr>
          <p:nvPr/>
        </p:nvGraphicFramePr>
        <p:xfrm>
          <a:off x="2438400" y="1866900"/>
          <a:ext cx="4572000" cy="3429000"/>
        </p:xfrm>
        <a:graphic>
          <a:graphicData uri="http://schemas.openxmlformats.org/presentationml/2006/ole">
            <p:oleObj spid="_x0000_s70709" r:id="rId5" imgW="4572000" imgH="3429000" progId="PowerPoint.Slide.8">
              <p:embed/>
            </p:oleObj>
          </a:graphicData>
        </a:graphic>
      </p:graphicFrame>
      <p:graphicFrame>
        <p:nvGraphicFramePr>
          <p:cNvPr id="70659" name="Object 3"/>
          <p:cNvGraphicFramePr>
            <a:graphicFrameLocks noChangeAspect="1"/>
          </p:cNvGraphicFramePr>
          <p:nvPr/>
        </p:nvGraphicFramePr>
        <p:xfrm>
          <a:off x="0" y="76200"/>
          <a:ext cx="9144000" cy="6858000"/>
        </p:xfrm>
        <a:graphic>
          <a:graphicData uri="http://schemas.openxmlformats.org/presentationml/2006/ole">
            <p:oleObj spid="_x0000_s70710" r:id="rId6" imgW="6800760" imgH="5086440" progId="PowerPoint.Slide.8">
              <p:embed/>
            </p:oleObj>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FF"/>
              </a:buClr>
              <a:buSzPct val="100000"/>
              <a:buFont typeface="Times New Roman" pitchFamily="1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err="1" smtClean="0">
                <a:solidFill>
                  <a:srgbClr val="FFFFFF"/>
                </a:solidFill>
              </a:rPr>
              <a:t>Posologies</a:t>
            </a:r>
            <a:r>
              <a:rPr lang="en-GB" dirty="0" smtClean="0">
                <a:solidFill>
                  <a:srgbClr val="FFFFFF"/>
                </a:solidFill>
              </a:rPr>
              <a:t> </a:t>
            </a:r>
            <a:r>
              <a:rPr lang="en-GB" dirty="0" err="1" smtClean="0">
                <a:solidFill>
                  <a:srgbClr val="FFFFFF"/>
                </a:solidFill>
              </a:rPr>
              <a:t>simplissime</a:t>
            </a:r>
            <a:r>
              <a:rPr lang="en-GB" dirty="0" smtClean="0">
                <a:solidFill>
                  <a:srgbClr val="FFFFFF"/>
                </a:solidFill>
              </a:rPr>
              <a:t> </a:t>
            </a:r>
            <a:endParaRPr lang="en-GB" dirty="0">
              <a:solidFill>
                <a:srgbClr val="FFFFFF"/>
              </a:solidFill>
            </a:endParaRPr>
          </a:p>
        </p:txBody>
      </p:sp>
      <p:sp>
        <p:nvSpPr>
          <p:cNvPr id="72706" name="Rectangle 2"/>
          <p:cNvSpPr>
            <a:spLocks noGrp="1" noChangeArrowheads="1"/>
          </p:cNvSpPr>
          <p:nvPr>
            <p:ph type="body" idx="1"/>
          </p:nvPr>
        </p:nvSpPr>
        <p:spPr>
          <a:xfrm>
            <a:off x="1066800" y="1771650"/>
            <a:ext cx="7772400" cy="4114800"/>
          </a:xfrm>
          <a:ln/>
        </p:spPr>
        <p:txBody>
          <a:bodyPr lIns="90000" tIns="46800" rIns="90000" bIns="46800"/>
          <a:lstStyle/>
          <a:p>
            <a:pPr marL="334963" indent="-334963">
              <a:lnSpc>
                <a:spcPct val="100000"/>
              </a:lnSpc>
              <a:spcBef>
                <a:spcPts val="8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dirty="0" smtClean="0">
                <a:solidFill>
                  <a:srgbClr val="FFFFFF"/>
                </a:solidFill>
              </a:rPr>
              <a:t>1 CP/J au </a:t>
            </a:r>
            <a:r>
              <a:rPr lang="en-GB" dirty="0" err="1" smtClean="0">
                <a:solidFill>
                  <a:srgbClr val="FFFFFF"/>
                </a:solidFill>
              </a:rPr>
              <a:t>repas</a:t>
            </a:r>
            <a:r>
              <a:rPr lang="en-GB" dirty="0" smtClean="0">
                <a:solidFill>
                  <a:srgbClr val="FFFFFF"/>
                </a:solidFill>
              </a:rPr>
              <a:t>  </a:t>
            </a:r>
            <a:r>
              <a:rPr lang="en-GB" dirty="0" err="1" smtClean="0">
                <a:solidFill>
                  <a:srgbClr val="FFFFFF"/>
                </a:solidFill>
              </a:rPr>
              <a:t>ou</a:t>
            </a:r>
            <a:r>
              <a:rPr lang="en-GB" dirty="0" smtClean="0">
                <a:solidFill>
                  <a:srgbClr val="FFFFFF"/>
                </a:solidFill>
              </a:rPr>
              <a:t> </a:t>
            </a:r>
            <a:r>
              <a:rPr lang="en-GB" dirty="0" err="1" smtClean="0">
                <a:solidFill>
                  <a:srgbClr val="FFFFFF"/>
                </a:solidFill>
              </a:rPr>
              <a:t>géneriques</a:t>
            </a:r>
            <a:r>
              <a:rPr lang="en-GB" dirty="0" smtClean="0">
                <a:solidFill>
                  <a:srgbClr val="FFFFFF"/>
                </a:solidFill>
              </a:rPr>
              <a:t> 3cp/1 prise</a:t>
            </a:r>
            <a:endParaRPr lang="en-GB" dirty="0">
              <a:solidFill>
                <a:srgbClr val="FFFFFF"/>
              </a:solidFill>
            </a:endParaRPr>
          </a:p>
          <a:p>
            <a:pPr marL="334963" indent="-334963">
              <a:lnSpc>
                <a:spcPct val="100000"/>
              </a:lnSpc>
              <a:spcBef>
                <a:spcPts val="800"/>
              </a:spcBef>
              <a:spcAft>
                <a:spcPct val="0"/>
              </a:spcAft>
              <a:buClr>
                <a:srgbClr val="FFFFFF"/>
              </a:buClr>
              <a:buSzPct val="100000"/>
              <a:buFont typeface="Times New Roman" pitchFamily="16"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dirty="0">
                <a:solidFill>
                  <a:srgbClr val="FFFFFF"/>
                </a:solidFill>
              </a:rPr>
              <a:t>         </a:t>
            </a:r>
          </a:p>
          <a:p>
            <a:pPr marL="334963" indent="-334963">
              <a:lnSpc>
                <a:spcPct val="100000"/>
              </a:lnSpc>
              <a:spcBef>
                <a:spcPts val="800"/>
              </a:spcBef>
              <a:spcAft>
                <a:spcPct val="0"/>
              </a:spcAft>
              <a:buClr>
                <a:srgbClr val="FFFFFF"/>
              </a:buClr>
              <a:buSzPct val="100000"/>
              <a:buFont typeface="Times New Roman" pitchFamily="16"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dirty="0">
              <a:solidFill>
                <a:srgbClr val="FFFFFF"/>
              </a:solidFill>
            </a:endParaRPr>
          </a:p>
          <a:p>
            <a:pPr marL="2057400" lvl="4" indent="-228600">
              <a:lnSpc>
                <a:spcPct val="10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À </a:t>
            </a:r>
            <a:r>
              <a:rPr lang="en-GB" sz="2800" dirty="0" err="1">
                <a:solidFill>
                  <a:srgbClr val="FFFFFF"/>
                </a:solidFill>
              </a:rPr>
              <a:t>débuter</a:t>
            </a:r>
            <a:r>
              <a:rPr lang="en-GB" sz="2800" dirty="0">
                <a:solidFill>
                  <a:srgbClr val="FFFFFF"/>
                </a:solidFill>
              </a:rPr>
              <a:t> </a:t>
            </a:r>
            <a:r>
              <a:rPr lang="en-GB" sz="2800" dirty="0" err="1">
                <a:solidFill>
                  <a:srgbClr val="FFFFFF"/>
                </a:solidFill>
              </a:rPr>
              <a:t>dès</a:t>
            </a:r>
            <a:r>
              <a:rPr lang="en-GB" sz="2800" dirty="0">
                <a:solidFill>
                  <a:srgbClr val="FFFFFF"/>
                </a:solidFill>
              </a:rPr>
              <a:t> </a:t>
            </a:r>
            <a:r>
              <a:rPr lang="en-GB" sz="2800" dirty="0" err="1">
                <a:solidFill>
                  <a:srgbClr val="FFFFFF"/>
                </a:solidFill>
              </a:rPr>
              <a:t>que</a:t>
            </a:r>
            <a:r>
              <a:rPr lang="en-GB" sz="2800" dirty="0">
                <a:solidFill>
                  <a:srgbClr val="FFFFFF"/>
                </a:solidFill>
              </a:rPr>
              <a:t> possible et </a:t>
            </a:r>
            <a:r>
              <a:rPr lang="en-GB" sz="2800" dirty="0" err="1">
                <a:solidFill>
                  <a:srgbClr val="FFFFFF"/>
                </a:solidFill>
              </a:rPr>
              <a:t>devant</a:t>
            </a:r>
            <a:r>
              <a:rPr lang="en-GB" sz="2800" dirty="0">
                <a:solidFill>
                  <a:srgbClr val="FFFFFF"/>
                </a:solidFill>
              </a:rPr>
              <a:t> </a:t>
            </a:r>
            <a:r>
              <a:rPr lang="en-GB" sz="2800" dirty="0" err="1">
                <a:solidFill>
                  <a:srgbClr val="FFFFFF"/>
                </a:solidFill>
              </a:rPr>
              <a:t>vous</a:t>
            </a:r>
            <a:r>
              <a:rPr lang="en-GB" sz="2800" dirty="0">
                <a:solidFill>
                  <a:srgbClr val="FFFFFF"/>
                </a:solidFill>
              </a:rPr>
              <a:t> ! </a:t>
            </a:r>
          </a:p>
          <a:p>
            <a:pPr marL="2057400" lvl="4" indent="-228600">
              <a:lnSpc>
                <a:spcPct val="10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err="1">
                <a:solidFill>
                  <a:srgbClr val="FFFFFF"/>
                </a:solidFill>
              </a:rPr>
              <a:t>Ne</a:t>
            </a:r>
            <a:r>
              <a:rPr lang="en-GB" sz="2800" dirty="0">
                <a:solidFill>
                  <a:srgbClr val="FFFFFF"/>
                </a:solidFill>
              </a:rPr>
              <a:t> pas </a:t>
            </a:r>
            <a:r>
              <a:rPr lang="en-GB" sz="2800" dirty="0" err="1">
                <a:solidFill>
                  <a:srgbClr val="FFFFFF"/>
                </a:solidFill>
              </a:rPr>
              <a:t>attendre</a:t>
            </a:r>
            <a:r>
              <a:rPr lang="en-GB" sz="2800" dirty="0">
                <a:solidFill>
                  <a:srgbClr val="FFFFFF"/>
                </a:solidFill>
              </a:rPr>
              <a:t> le </a:t>
            </a:r>
            <a:r>
              <a:rPr lang="en-GB" sz="2800" dirty="0" err="1">
                <a:solidFill>
                  <a:srgbClr val="FFFFFF"/>
                </a:solidFill>
              </a:rPr>
              <a:t>prochain</a:t>
            </a:r>
            <a:r>
              <a:rPr lang="en-GB" sz="2800" dirty="0">
                <a:solidFill>
                  <a:srgbClr val="FFFFFF"/>
                </a:solidFill>
              </a:rPr>
              <a:t> </a:t>
            </a:r>
            <a:r>
              <a:rPr lang="en-GB" sz="2800" dirty="0" err="1">
                <a:solidFill>
                  <a:srgbClr val="FFFFFF"/>
                </a:solidFill>
              </a:rPr>
              <a:t>repas</a:t>
            </a:r>
            <a:endParaRPr lang="en-GB" sz="2800" dirty="0">
              <a:solidFill>
                <a:srgbClr val="FFFFFF"/>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1"/>
          <p:cNvSpPr txBox="1">
            <a:spLocks noChangeArrowheads="1"/>
          </p:cNvSpPr>
          <p:nvPr/>
        </p:nvSpPr>
        <p:spPr bwMode="auto">
          <a:xfrm>
            <a:off x="0" y="0"/>
            <a:ext cx="9144000" cy="5702300"/>
          </a:xfrm>
          <a:prstGeom prst="rect">
            <a:avLst/>
          </a:prstGeom>
          <a:noFill/>
          <a:ln w="9360">
            <a:solidFill>
              <a:srgbClr val="FFFFFF"/>
            </a:solidFill>
            <a:miter lim="800000"/>
            <a:headEnd/>
            <a:tailEnd/>
          </a:ln>
          <a:effectLst/>
        </p:spPr>
        <p:txBody>
          <a:bodyPr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rPr>
              <a:t>  </a:t>
            </a:r>
            <a:r>
              <a:rPr lang="en-GB" sz="2800" dirty="0">
                <a:solidFill>
                  <a:srgbClr val="FFFFFF"/>
                </a:solidFill>
                <a:latin typeface="Lucida Sans" pitchFamily="32" charset="0"/>
              </a:rPr>
              <a:t>A qui </a:t>
            </a:r>
            <a:r>
              <a:rPr lang="en-GB" sz="2800" dirty="0" err="1">
                <a:solidFill>
                  <a:srgbClr val="FFFFFF"/>
                </a:solidFill>
                <a:latin typeface="Lucida Sans" pitchFamily="32" charset="0"/>
              </a:rPr>
              <a:t>prescrire</a:t>
            </a:r>
            <a:r>
              <a:rPr lang="en-GB" sz="2800" dirty="0">
                <a:solidFill>
                  <a:srgbClr val="FFFFFF"/>
                </a:solidFill>
                <a:latin typeface="Lucida Sans" pitchFamily="32" charset="0"/>
              </a:rPr>
              <a:t> le </a:t>
            </a:r>
            <a:r>
              <a:rPr lang="en-GB" sz="2800" dirty="0" err="1">
                <a:solidFill>
                  <a:srgbClr val="FFFFFF"/>
                </a:solidFill>
                <a:latin typeface="Lucida Sans" pitchFamily="32" charset="0"/>
              </a:rPr>
              <a:t>traitement</a:t>
            </a:r>
            <a:r>
              <a:rPr lang="en-GB" sz="2800" dirty="0">
                <a:solidFill>
                  <a:srgbClr val="FFFFFF"/>
                </a:solidFill>
                <a:latin typeface="Lucida Sans" pitchFamily="32" charset="0"/>
              </a:rPr>
              <a:t> d ’</a:t>
            </a:r>
            <a:r>
              <a:rPr lang="en-GB" sz="2800" dirty="0" err="1">
                <a:solidFill>
                  <a:srgbClr val="FFFFFF"/>
                </a:solidFill>
                <a:latin typeface="Lucida Sans" pitchFamily="32" charset="0"/>
              </a:rPr>
              <a:t>urgence</a:t>
            </a:r>
            <a:r>
              <a:rPr lang="en-GB" sz="2800" dirty="0">
                <a:solidFill>
                  <a:srgbClr val="FFFFFF"/>
                </a:solidFill>
                <a:latin typeface="Lucida Sans" pitchFamily="32" charset="0"/>
              </a:rPr>
              <a: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latin typeface="Lucida Sans" pitchFamily="32" charset="0"/>
              </a:rPr>
              <a:t>   </a:t>
            </a:r>
            <a:r>
              <a:rPr lang="en-GB" dirty="0">
                <a:solidFill>
                  <a:srgbClr val="F90926"/>
                </a:solidFill>
                <a:latin typeface="Lucida Sans" pitchFamily="32" charset="0"/>
              </a:rPr>
              <a:t>Qui </a:t>
            </a:r>
            <a:r>
              <a:rPr lang="en-GB" dirty="0" err="1">
                <a:solidFill>
                  <a:srgbClr val="F90926"/>
                </a:solidFill>
                <a:latin typeface="Lucida Sans" pitchFamily="32" charset="0"/>
              </a:rPr>
              <a:t>prescrit</a:t>
            </a:r>
            <a:r>
              <a:rPr lang="en-GB" dirty="0">
                <a:solidFill>
                  <a:srgbClr val="FF0000"/>
                </a:solidFill>
                <a:latin typeface="Lucida Sans" pitchFamily="32" charset="0"/>
              </a:rPr>
              <a:t>?</a:t>
            </a:r>
          </a:p>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latin typeface="Lucida Sans" pitchFamily="32" charset="0"/>
              </a:rPr>
              <a:t> </a:t>
            </a:r>
            <a:r>
              <a:rPr lang="en-GB" dirty="0" err="1">
                <a:solidFill>
                  <a:srgbClr val="FFFFFF"/>
                </a:solidFill>
                <a:latin typeface="Lucida Sans" pitchFamily="32" charset="0"/>
              </a:rPr>
              <a:t>Peuvent</a:t>
            </a:r>
            <a:r>
              <a:rPr lang="en-GB" dirty="0">
                <a:solidFill>
                  <a:srgbClr val="FFFFFF"/>
                </a:solidFill>
                <a:latin typeface="Lucida Sans" pitchFamily="32" charset="0"/>
              </a:rPr>
              <a:t> </a:t>
            </a:r>
            <a:r>
              <a:rPr lang="en-GB" dirty="0" err="1">
                <a:solidFill>
                  <a:srgbClr val="FFFFFF"/>
                </a:solidFill>
                <a:latin typeface="Lucida Sans" pitchFamily="32" charset="0"/>
              </a:rPr>
              <a:t>prescrire</a:t>
            </a:r>
            <a:r>
              <a:rPr lang="en-GB" dirty="0">
                <a:solidFill>
                  <a:srgbClr val="FFFFFF"/>
                </a:solidFill>
                <a:latin typeface="Lucida Sans" pitchFamily="32" charset="0"/>
              </a:rPr>
              <a:t> </a:t>
            </a:r>
            <a:r>
              <a:rPr lang="en-GB" dirty="0" err="1">
                <a:solidFill>
                  <a:srgbClr val="FFFFFF"/>
                </a:solidFill>
                <a:latin typeface="Lucida Sans" pitchFamily="32" charset="0"/>
              </a:rPr>
              <a:t>une</a:t>
            </a:r>
            <a:r>
              <a:rPr lang="en-GB" dirty="0">
                <a:solidFill>
                  <a:srgbClr val="FFFFFF"/>
                </a:solidFill>
                <a:latin typeface="Lucida Sans" pitchFamily="32" charset="0"/>
              </a:rPr>
              <a:t> </a:t>
            </a:r>
            <a:r>
              <a:rPr lang="en-GB" dirty="0" err="1">
                <a:solidFill>
                  <a:srgbClr val="FFFFFF"/>
                </a:solidFill>
                <a:latin typeface="Lucida Sans" pitchFamily="32" charset="0"/>
              </a:rPr>
              <a:t>trousse</a:t>
            </a:r>
            <a:r>
              <a:rPr lang="en-GB" dirty="0">
                <a:solidFill>
                  <a:srgbClr val="FFFFFF"/>
                </a:solidFill>
                <a:latin typeface="Lucida Sans" pitchFamily="32" charset="0"/>
              </a:rPr>
              <a:t> d ’</a:t>
            </a:r>
            <a:r>
              <a:rPr lang="en-GB" dirty="0" err="1">
                <a:solidFill>
                  <a:srgbClr val="FFFFFF"/>
                </a:solidFill>
                <a:latin typeface="Lucida Sans" pitchFamily="32" charset="0"/>
              </a:rPr>
              <a:t>urgence</a:t>
            </a:r>
            <a:r>
              <a:rPr lang="en-GB" dirty="0">
                <a:solidFill>
                  <a:srgbClr val="FFFFFF"/>
                </a:solidFill>
                <a:latin typeface="Lucida Sans" pitchFamily="32" charset="0"/>
              </a:rPr>
              <a:t> (kit):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r>
              <a:rPr lang="en-GB" dirty="0" err="1">
                <a:solidFill>
                  <a:srgbClr val="FFFFFF"/>
                </a:solidFill>
                <a:latin typeface="Lucida Sans" pitchFamily="32" charset="0"/>
              </a:rPr>
              <a:t>Médecin</a:t>
            </a:r>
            <a:r>
              <a:rPr lang="en-GB" dirty="0">
                <a:solidFill>
                  <a:srgbClr val="FFFFFF"/>
                </a:solidFill>
                <a:latin typeface="Lucida Sans" pitchFamily="32" charset="0"/>
              </a:rPr>
              <a:t> </a:t>
            </a:r>
            <a:r>
              <a:rPr lang="en-GB" dirty="0" err="1">
                <a:solidFill>
                  <a:srgbClr val="FFFFFF"/>
                </a:solidFill>
                <a:latin typeface="Lucida Sans" pitchFamily="32" charset="0"/>
              </a:rPr>
              <a:t>référent</a:t>
            </a:r>
            <a:r>
              <a:rPr lang="en-GB" dirty="0">
                <a:solidFill>
                  <a:srgbClr val="FFFFFF"/>
                </a:solidFill>
                <a:latin typeface="Lucida Sans" pitchFamily="32" charset="0"/>
              </a:rPr>
              <a:t> &gt; </a:t>
            </a:r>
            <a:r>
              <a:rPr lang="en-GB" b="1" u="sng" dirty="0" err="1">
                <a:solidFill>
                  <a:srgbClr val="FFFFFF"/>
                </a:solidFill>
                <a:latin typeface="Lucida Sans" pitchFamily="32" charset="0"/>
              </a:rPr>
              <a:t>hospitalier</a:t>
            </a:r>
            <a:endParaRPr lang="en-GB" b="1" u="sng" dirty="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r>
              <a:rPr lang="en-GB" dirty="0" err="1">
                <a:solidFill>
                  <a:srgbClr val="FFFFFF"/>
                </a:solidFill>
                <a:latin typeface="Lucida Sans" pitchFamily="32" charset="0"/>
              </a:rPr>
              <a:t>Médecin</a:t>
            </a:r>
            <a:r>
              <a:rPr lang="en-GB" dirty="0">
                <a:solidFill>
                  <a:srgbClr val="FFFFFF"/>
                </a:solidFill>
                <a:latin typeface="Lucida Sans" pitchFamily="32" charset="0"/>
              </a:rPr>
              <a:t> des </a:t>
            </a:r>
            <a:r>
              <a:rPr lang="en-GB" dirty="0" err="1">
                <a:solidFill>
                  <a:srgbClr val="FFFFFF"/>
                </a:solidFill>
                <a:latin typeface="Lucida Sans" pitchFamily="32" charset="0"/>
              </a:rPr>
              <a:t>urgences</a:t>
            </a:r>
            <a:r>
              <a:rPr lang="en-GB" dirty="0">
                <a:solidFill>
                  <a:srgbClr val="FFFFFF"/>
                </a:solidFill>
                <a:latin typeface="Lucida Sans" pitchFamily="32" charset="0"/>
              </a:rPr>
              <a:t> &gt; par </a:t>
            </a:r>
            <a:r>
              <a:rPr lang="en-GB" dirty="0" err="1">
                <a:solidFill>
                  <a:srgbClr val="FFFFFF"/>
                </a:solidFill>
                <a:latin typeface="Lucida Sans" pitchFamily="32" charset="0"/>
              </a:rPr>
              <a:t>délégation</a:t>
            </a:r>
            <a:r>
              <a:rPr lang="en-GB" dirty="0">
                <a:solidFill>
                  <a:srgbClr val="FFFFFF"/>
                </a:solidFill>
                <a:latin typeface="Lucida Sans" pitchFamily="32" charset="0"/>
              </a:rPr>
              <a:t>   pour max 5j</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00"/>
                </a:solidFill>
                <a:latin typeface="Lucida Sans" pitchFamily="32" charset="0"/>
              </a:rPr>
              <a:t>    </a:t>
            </a:r>
            <a:r>
              <a:rPr lang="en-GB" dirty="0" err="1">
                <a:solidFill>
                  <a:srgbClr val="FFFF00"/>
                </a:solidFill>
                <a:latin typeface="Lucida Sans" pitchFamily="32" charset="0"/>
              </a:rPr>
              <a:t>Ne</a:t>
            </a:r>
            <a:r>
              <a:rPr lang="en-GB" dirty="0">
                <a:solidFill>
                  <a:srgbClr val="FFFF00"/>
                </a:solidFill>
                <a:latin typeface="Lucida Sans" pitchFamily="32" charset="0"/>
              </a:rPr>
              <a:t> </a:t>
            </a:r>
            <a:r>
              <a:rPr lang="en-GB" dirty="0" err="1">
                <a:solidFill>
                  <a:srgbClr val="FFFF00"/>
                </a:solidFill>
                <a:latin typeface="Lucida Sans" pitchFamily="32" charset="0"/>
              </a:rPr>
              <a:t>peuvent</a:t>
            </a:r>
            <a:r>
              <a:rPr lang="en-GB" dirty="0">
                <a:solidFill>
                  <a:srgbClr val="FFFF00"/>
                </a:solidFill>
                <a:latin typeface="Lucida Sans" pitchFamily="32" charset="0"/>
              </a:rPr>
              <a:t> </a:t>
            </a:r>
            <a:r>
              <a:rPr lang="en-GB" dirty="0" err="1">
                <a:solidFill>
                  <a:srgbClr val="FFFF00"/>
                </a:solidFill>
                <a:latin typeface="Lucida Sans" pitchFamily="32" charset="0"/>
              </a:rPr>
              <a:t>prescrire</a:t>
            </a:r>
            <a:r>
              <a:rPr lang="en-GB" dirty="0">
                <a:solidFill>
                  <a:srgbClr val="FFFF00"/>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r>
              <a:rPr lang="en-GB" dirty="0" err="1">
                <a:solidFill>
                  <a:srgbClr val="FFFFFF"/>
                </a:solidFill>
                <a:latin typeface="Lucida Sans" pitchFamily="32" charset="0"/>
              </a:rPr>
              <a:t>Médecin</a:t>
            </a:r>
            <a:r>
              <a:rPr lang="en-GB" dirty="0">
                <a:solidFill>
                  <a:srgbClr val="FFFFFF"/>
                </a:solidFill>
                <a:latin typeface="Lucida Sans" pitchFamily="32" charset="0"/>
              </a:rPr>
              <a:t> </a:t>
            </a:r>
            <a:r>
              <a:rPr lang="en-GB" dirty="0" err="1">
                <a:solidFill>
                  <a:srgbClr val="FFFFFF"/>
                </a:solidFill>
                <a:latin typeface="Lucida Sans" pitchFamily="32" charset="0"/>
              </a:rPr>
              <a:t>généraliste</a:t>
            </a:r>
            <a:r>
              <a:rPr lang="en-GB" dirty="0">
                <a:solidFill>
                  <a:srgbClr val="FFFFFF"/>
                </a:solidFill>
                <a:latin typeface="Lucida Sans" pitchFamily="32" charset="0"/>
              </a:rPr>
              <a:t>,</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r>
              <a:rPr lang="en-GB" dirty="0" err="1">
                <a:solidFill>
                  <a:srgbClr val="FFFFFF"/>
                </a:solidFill>
                <a:latin typeface="Lucida Sans" pitchFamily="32" charset="0"/>
              </a:rPr>
              <a:t>Médecin</a:t>
            </a:r>
            <a:r>
              <a:rPr lang="en-GB" dirty="0">
                <a:solidFill>
                  <a:srgbClr val="FFFFFF"/>
                </a:solidFill>
                <a:latin typeface="Lucida Sans" pitchFamily="32" charset="0"/>
              </a:rPr>
              <a:t> du travail,</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Interne,</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Auto- prescription.( </a:t>
            </a:r>
            <a:r>
              <a:rPr lang="en-GB" dirty="0" err="1">
                <a:solidFill>
                  <a:srgbClr val="FFFFFF"/>
                </a:solidFill>
                <a:latin typeface="Lucida Sans" pitchFamily="32" charset="0"/>
              </a:rPr>
              <a:t>traitement</a:t>
            </a:r>
            <a:r>
              <a:rPr lang="en-GB" dirty="0">
                <a:solidFill>
                  <a:srgbClr val="FFFFFF"/>
                </a:solidFill>
                <a:latin typeface="Lucida Sans" pitchFamily="32" charset="0"/>
              </a:rPr>
              <a:t> du conjoint par </a:t>
            </a:r>
            <a:r>
              <a:rPr lang="en-GB" dirty="0" err="1">
                <a:solidFill>
                  <a:srgbClr val="FFFFFF"/>
                </a:solidFill>
                <a:latin typeface="Lucida Sans" pitchFamily="32" charset="0"/>
              </a:rPr>
              <a:t>exemple</a:t>
            </a:r>
            <a:r>
              <a:rPr lang="en-GB" dirty="0">
                <a:solidFill>
                  <a:srgbClr val="FFFFFF"/>
                </a:solidFill>
                <a:latin typeface="Lucida Sans" pitchFamily="32" charset="0"/>
              </a:rPr>
              <a:t>)</a:t>
            </a:r>
            <a:r>
              <a:rPr lang="ar-SA" dirty="0">
                <a:solidFill>
                  <a:srgbClr val="FFFFFF"/>
                </a:solidFill>
                <a:latin typeface="Lucida Sans" pitchFamily="32" charset="0"/>
                <a:cs typeface="Arial" charset="0"/>
              </a:rPr>
              <a:t>‏</a:t>
            </a: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Évaluation du risque (II)</a:t>
            </a:r>
            <a:r>
              <a:rPr lang="ar-SA">
                <a:cs typeface="Arial" charset="0"/>
              </a:rPr>
              <a:t>‏</a:t>
            </a:r>
            <a:endParaRPr lang="en-GB"/>
          </a:p>
        </p:txBody>
      </p:sp>
      <p:sp>
        <p:nvSpPr>
          <p:cNvPr id="10242" name="Rectangle 2"/>
          <p:cNvSpPr>
            <a:spLocks noGrp="1" noChangeArrowheads="1"/>
          </p:cNvSpPr>
          <p:nvPr>
            <p:ph type="body" idx="1"/>
          </p:nvPr>
        </p:nvSpPr>
        <p:spPr>
          <a:xfrm>
            <a:off x="228600" y="1981200"/>
            <a:ext cx="8915400" cy="4192588"/>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Rapport anal passif : 0.5 et 3%</a:t>
            </a:r>
          </a:p>
          <a:p>
            <a:pPr>
              <a:lnSpc>
                <a:spcPct val="95000"/>
              </a:lnSpc>
              <a:spcBef>
                <a:spcPts val="5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00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Rapport anal actif : 0.01 et 0.18 %</a:t>
            </a:r>
          </a:p>
          <a:p>
            <a:pPr>
              <a:lnSpc>
                <a:spcPct val="95000"/>
              </a:lnSpc>
              <a:spcBef>
                <a:spcPts val="5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00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Rapport vaginal : 0.1% ( femme : 0.09%, homme : 0.15%)</a:t>
            </a:r>
            <a:r>
              <a:rPr lang="ar-SA">
                <a:cs typeface="Arial" charset="0"/>
              </a:rPr>
              <a:t>‏</a:t>
            </a:r>
            <a:endParaRPr lang="en-GB"/>
          </a:p>
          <a:p>
            <a:pPr>
              <a:lnSpc>
                <a:spcPct val="95000"/>
              </a:lnSpc>
              <a:spcBef>
                <a:spcPts val="5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00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Fellation : 0.04%</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1"/>
          <p:cNvSpPr txBox="1">
            <a:spLocks noChangeArrowheads="1"/>
          </p:cNvSpPr>
          <p:nvPr/>
        </p:nvSpPr>
        <p:spPr bwMode="auto">
          <a:xfrm>
            <a:off x="782638" y="596900"/>
            <a:ext cx="7610475" cy="4359275"/>
          </a:xfrm>
          <a:prstGeom prst="rect">
            <a:avLst/>
          </a:prstGeom>
          <a:noFill/>
          <a:ln w="9525">
            <a:noFill/>
            <a:round/>
            <a:headEnd/>
            <a:tailEnd/>
          </a:ln>
          <a:effectLst/>
        </p:spPr>
        <p:txBody>
          <a:bodyPr wrap="none"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000000"/>
                </a:solidFill>
              </a:rPr>
              <a:t> </a:t>
            </a:r>
            <a:r>
              <a:rPr lang="en-GB">
                <a:solidFill>
                  <a:srgbClr val="000000"/>
                </a:solidFill>
              </a:rPr>
              <a:t> </a:t>
            </a:r>
            <a:r>
              <a:rPr lang="en-GB" sz="2800">
                <a:solidFill>
                  <a:srgbClr val="FFFFFF"/>
                </a:solidFill>
                <a:latin typeface="Lucida Sans" pitchFamily="32" charset="0"/>
              </a:rPr>
              <a:t>Prescription après accord de la personne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qui fait la demande / </a:t>
            </a:r>
            <a:r>
              <a:rPr lang="en-GB" sz="2800" b="1" u="sng">
                <a:solidFill>
                  <a:srgbClr val="FFFFFF"/>
                </a:solidFill>
                <a:latin typeface="Lucida Sans" pitchFamily="32" charset="0"/>
              </a:rPr>
              <a:t>écrite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CC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CC00"/>
                </a:solidFill>
                <a:latin typeface="Lucida Sans" pitchFamily="32" charset="0"/>
              </a:rPr>
              <a:t>APRES INFORMATIONS: SUR LES RISQUES</a:t>
            </a:r>
          </a:p>
          <a:p>
            <a:pPr>
              <a:lnSpc>
                <a:spcPct val="100000"/>
              </a:lnSpc>
              <a:buClr>
                <a:srgbClr val="FFCC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CC00"/>
              </a:solidFill>
              <a:latin typeface="Lucida Sans" pitchFamily="32" charset="0"/>
            </a:endParaRPr>
          </a:p>
          <a:p>
            <a:pPr>
              <a:lnSpc>
                <a:spcPct val="100000"/>
              </a:lnSpc>
              <a:buClr>
                <a:srgbClr val="FFCC00"/>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CC00"/>
                </a:solidFill>
                <a:latin typeface="Lucida Sans" pitchFamily="32" charset="0"/>
              </a:rPr>
              <a:t> </a:t>
            </a:r>
            <a:r>
              <a:rPr lang="en-GB" sz="2800">
                <a:solidFill>
                  <a:srgbClr val="FFFFFF"/>
                </a:solidFill>
                <a:latin typeface="Lucida Sans" pitchFamily="32" charset="0"/>
              </a:rPr>
              <a:t>Devant TOUT RISQUE récent de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contamination quelle qu ’elle soit, si elle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ne remonte pas à + de 48 heures.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FF"/>
              </a:buClr>
              <a:buSzPct val="100000"/>
              <a:buFont typeface="Times New Roman" pitchFamily="1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err="1">
                <a:solidFill>
                  <a:srgbClr val="FFFFFF"/>
                </a:solidFill>
              </a:rPr>
              <a:t>Calendrier</a:t>
            </a:r>
            <a:r>
              <a:rPr lang="en-GB" dirty="0">
                <a:solidFill>
                  <a:srgbClr val="FFFFFF"/>
                </a:solidFill>
              </a:rPr>
              <a:t> d’un </a:t>
            </a:r>
            <a:r>
              <a:rPr lang="en-GB" dirty="0" smtClean="0">
                <a:solidFill>
                  <a:srgbClr val="FFFFFF"/>
                </a:solidFill>
              </a:rPr>
              <a:t>AEV </a:t>
            </a:r>
            <a:br>
              <a:rPr lang="en-GB" dirty="0" smtClean="0">
                <a:solidFill>
                  <a:srgbClr val="FFFFFF"/>
                </a:solidFill>
              </a:rPr>
            </a:br>
            <a:r>
              <a:rPr lang="en-GB" sz="2400" dirty="0" err="1" smtClean="0">
                <a:solidFill>
                  <a:srgbClr val="FFFFFF"/>
                </a:solidFill>
              </a:rPr>
              <a:t>toujours</a:t>
            </a:r>
            <a:r>
              <a:rPr lang="en-GB" sz="2400" dirty="0" smtClean="0">
                <a:solidFill>
                  <a:srgbClr val="FFFFFF"/>
                </a:solidFill>
              </a:rPr>
              <a:t> </a:t>
            </a:r>
            <a:r>
              <a:rPr lang="en-GB" sz="2400" dirty="0" err="1" smtClean="0">
                <a:solidFill>
                  <a:srgbClr val="FFFFFF"/>
                </a:solidFill>
              </a:rPr>
              <a:t>tres</a:t>
            </a:r>
            <a:r>
              <a:rPr lang="en-GB" sz="2400" dirty="0" smtClean="0">
                <a:solidFill>
                  <a:srgbClr val="FFFFFF"/>
                </a:solidFill>
              </a:rPr>
              <a:t> trop ? </a:t>
            </a:r>
            <a:r>
              <a:rPr lang="en-GB" sz="2400" dirty="0" err="1" smtClean="0">
                <a:solidFill>
                  <a:srgbClr val="FFFFFF"/>
                </a:solidFill>
              </a:rPr>
              <a:t>Lourd</a:t>
            </a:r>
            <a:r>
              <a:rPr lang="en-GB" sz="2400" dirty="0" smtClean="0">
                <a:solidFill>
                  <a:srgbClr val="FFFFFF"/>
                </a:solidFill>
              </a:rPr>
              <a:t>  </a:t>
            </a:r>
            <a:endParaRPr lang="en-GB" sz="2400" dirty="0">
              <a:solidFill>
                <a:srgbClr val="FFFFFF"/>
              </a:solidFill>
            </a:endParaRPr>
          </a:p>
        </p:txBody>
      </p:sp>
      <p:sp>
        <p:nvSpPr>
          <p:cNvPr id="75778" name="Rectangle 2"/>
          <p:cNvSpPr>
            <a:spLocks noGrp="1" noChangeArrowheads="1"/>
          </p:cNvSpPr>
          <p:nvPr>
            <p:ph type="body" idx="1"/>
          </p:nvPr>
        </p:nvSpPr>
        <p:spPr>
          <a:xfrm>
            <a:off x="0" y="1771650"/>
            <a:ext cx="9144000" cy="5087938"/>
          </a:xfrm>
          <a:ln/>
        </p:spPr>
        <p:txBody>
          <a:bodyPr lIns="90000" tIns="46800" rIns="90000" bIns="46800"/>
          <a:lstStyle/>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1 ‘accident  </a:t>
            </a:r>
            <a:r>
              <a:rPr lang="en-GB" sz="2800" b="1" dirty="0">
                <a:solidFill>
                  <a:srgbClr val="FFFFFF"/>
                </a:solidFill>
              </a:rPr>
              <a:t>JO</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Les </a:t>
            </a:r>
            <a:r>
              <a:rPr lang="en-GB" sz="2800" dirty="0" err="1">
                <a:solidFill>
                  <a:srgbClr val="FFFFFF"/>
                </a:solidFill>
              </a:rPr>
              <a:t>urgences</a:t>
            </a:r>
            <a:r>
              <a:rPr lang="en-GB" sz="2800" dirty="0">
                <a:solidFill>
                  <a:srgbClr val="FFFFFF"/>
                </a:solidFill>
              </a:rPr>
              <a:t> </a:t>
            </a:r>
            <a:r>
              <a:rPr lang="en-GB" sz="2800" dirty="0">
                <a:solidFill>
                  <a:srgbClr val="FF6600"/>
                </a:solidFill>
              </a:rPr>
              <a:t>CS </a:t>
            </a:r>
            <a:r>
              <a:rPr lang="en-GB" sz="2800" dirty="0">
                <a:solidFill>
                  <a:srgbClr val="FFFFFF"/>
                </a:solidFill>
              </a:rPr>
              <a:t> JO </a:t>
            </a:r>
            <a:r>
              <a:rPr lang="en-GB" sz="2800" dirty="0">
                <a:solidFill>
                  <a:schemeClr val="bg1">
                    <a:lumMod val="65000"/>
                  </a:schemeClr>
                </a:solidFill>
              </a:rPr>
              <a:t>J 2</a:t>
            </a:r>
            <a:r>
              <a:rPr lang="en-GB" sz="2800" dirty="0">
                <a:solidFill>
                  <a:srgbClr val="FFFFFF"/>
                </a:solidFill>
              </a:rPr>
              <a:t> 	Prescription </a:t>
            </a:r>
            <a:r>
              <a:rPr lang="en-GB" sz="2800" dirty="0" err="1">
                <a:solidFill>
                  <a:srgbClr val="FFFFFF"/>
                </a:solidFill>
              </a:rPr>
              <a:t>ARV+</a:t>
            </a:r>
            <a:r>
              <a:rPr lang="en-GB" sz="2800" dirty="0" err="1">
                <a:solidFill>
                  <a:srgbClr val="FF99CC"/>
                </a:solidFill>
              </a:rPr>
              <a:t>bilan</a:t>
            </a:r>
            <a:endParaRPr lang="en-GB" sz="2800" dirty="0">
              <a:solidFill>
                <a:srgbClr val="FF99CC"/>
              </a:solidFill>
            </a:endParaRP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err="1">
                <a:solidFill>
                  <a:srgbClr val="FFFFFF"/>
                </a:solidFill>
              </a:rPr>
              <a:t>Référent</a:t>
            </a:r>
            <a:r>
              <a:rPr lang="en-GB" sz="2800" dirty="0">
                <a:solidFill>
                  <a:srgbClr val="FFFFFF"/>
                </a:solidFill>
              </a:rPr>
              <a:t> </a:t>
            </a:r>
            <a:r>
              <a:rPr lang="en-GB" sz="2800" dirty="0">
                <a:solidFill>
                  <a:srgbClr val="FF6600"/>
                </a:solidFill>
              </a:rPr>
              <a:t>CS</a:t>
            </a:r>
            <a:r>
              <a:rPr lang="en-GB" sz="2800" dirty="0">
                <a:solidFill>
                  <a:srgbClr val="FFFFFF"/>
                </a:solidFill>
              </a:rPr>
              <a:t>  J3 J4		</a:t>
            </a:r>
            <a:r>
              <a:rPr lang="en-GB" sz="2800" dirty="0" err="1">
                <a:solidFill>
                  <a:srgbClr val="FFFFFF"/>
                </a:solidFill>
              </a:rPr>
              <a:t>Poursuite</a:t>
            </a:r>
            <a:r>
              <a:rPr lang="en-GB" sz="2800" dirty="0">
                <a:solidFill>
                  <a:srgbClr val="FFFFFF"/>
                </a:solidFill>
              </a:rPr>
              <a:t> des ARV </a:t>
            </a:r>
            <a:r>
              <a:rPr lang="en-GB" sz="2800" dirty="0" err="1">
                <a:solidFill>
                  <a:srgbClr val="FFFFFF"/>
                </a:solidFill>
              </a:rPr>
              <a:t>ou</a:t>
            </a:r>
            <a:r>
              <a:rPr lang="en-GB" sz="2800" dirty="0">
                <a:solidFill>
                  <a:srgbClr val="FFFFFF"/>
                </a:solidFill>
              </a:rPr>
              <a:t> pas</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J15  CS     </a:t>
            </a:r>
            <a:r>
              <a:rPr lang="en-GB" sz="2800" dirty="0" err="1">
                <a:solidFill>
                  <a:schemeClr val="bg1">
                    <a:lumMod val="65000"/>
                  </a:schemeClr>
                </a:solidFill>
              </a:rPr>
              <a:t>Tolérance</a:t>
            </a:r>
            <a:r>
              <a:rPr lang="en-GB" sz="2800" dirty="0">
                <a:solidFill>
                  <a:schemeClr val="bg1">
                    <a:lumMod val="65000"/>
                  </a:schemeClr>
                </a:solidFill>
              </a:rPr>
              <a:t> </a:t>
            </a:r>
            <a:r>
              <a:rPr lang="en-GB" sz="2800" dirty="0" err="1">
                <a:solidFill>
                  <a:schemeClr val="bg1">
                    <a:lumMod val="65000"/>
                  </a:schemeClr>
                </a:solidFill>
              </a:rPr>
              <a:t>clinico</a:t>
            </a:r>
            <a:r>
              <a:rPr lang="en-GB" sz="2800" dirty="0">
                <a:solidFill>
                  <a:schemeClr val="bg1">
                    <a:lumMod val="65000"/>
                  </a:schemeClr>
                </a:solidFill>
              </a:rPr>
              <a:t>- </a:t>
            </a:r>
            <a:r>
              <a:rPr lang="en-GB" sz="2800" dirty="0" err="1">
                <a:solidFill>
                  <a:schemeClr val="bg1">
                    <a:lumMod val="65000"/>
                  </a:schemeClr>
                </a:solidFill>
              </a:rPr>
              <a:t>biologique</a:t>
            </a:r>
            <a:r>
              <a:rPr lang="en-GB" sz="2800" dirty="0">
                <a:solidFill>
                  <a:schemeClr val="bg1">
                    <a:lumMod val="65000"/>
                  </a:schemeClr>
                </a:solidFill>
              </a:rPr>
              <a:t>       </a:t>
            </a:r>
            <a:r>
              <a:rPr lang="en-GB" sz="2800" dirty="0" err="1">
                <a:solidFill>
                  <a:schemeClr val="bg1">
                    <a:lumMod val="65000"/>
                  </a:schemeClr>
                </a:solidFill>
              </a:rPr>
              <a:t>bilan</a:t>
            </a:r>
            <a:endParaRPr lang="en-GB" sz="2800" dirty="0">
              <a:solidFill>
                <a:schemeClr val="bg1">
                  <a:lumMod val="65000"/>
                </a:schemeClr>
              </a:solidFill>
            </a:endParaRP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J</a:t>
            </a:r>
            <a:r>
              <a:rPr lang="en-GB" sz="2800" b="1" dirty="0">
                <a:solidFill>
                  <a:schemeClr val="bg1">
                    <a:lumMod val="65000"/>
                  </a:schemeClr>
                </a:solidFill>
              </a:rPr>
              <a:t>30</a:t>
            </a:r>
            <a:r>
              <a:rPr lang="en-GB" sz="2800" dirty="0">
                <a:solidFill>
                  <a:schemeClr val="bg1">
                    <a:lumMod val="65000"/>
                  </a:schemeClr>
                </a:solidFill>
              </a:rPr>
              <a:t>  ARRET ARV +CS + </a:t>
            </a:r>
            <a:r>
              <a:rPr lang="en-GB" sz="2800" dirty="0" err="1">
                <a:solidFill>
                  <a:schemeClr val="bg1">
                    <a:lumMod val="65000"/>
                  </a:schemeClr>
                </a:solidFill>
              </a:rPr>
              <a:t>bilan</a:t>
            </a:r>
            <a:endParaRPr lang="en-GB" sz="2800" dirty="0">
              <a:solidFill>
                <a:schemeClr val="bg1">
                  <a:lumMod val="65000"/>
                </a:schemeClr>
              </a:solidFill>
            </a:endParaRP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J45 </a:t>
            </a:r>
            <a:r>
              <a:rPr lang="en-GB" sz="2800" dirty="0">
                <a:solidFill>
                  <a:srgbClr val="FF6600"/>
                </a:solidFill>
              </a:rPr>
              <a:t>CS </a:t>
            </a:r>
            <a:r>
              <a:rPr lang="en-GB" sz="2800" dirty="0" err="1">
                <a:solidFill>
                  <a:srgbClr val="FF99CC"/>
                </a:solidFill>
              </a:rPr>
              <a:t>Bilan</a:t>
            </a:r>
            <a:r>
              <a:rPr lang="en-GB" sz="2800" dirty="0">
                <a:solidFill>
                  <a:srgbClr val="FFFFFF"/>
                </a:solidFill>
              </a:rPr>
              <a:t> +charge </a:t>
            </a:r>
            <a:r>
              <a:rPr lang="en-GB" sz="2800" dirty="0" err="1">
                <a:solidFill>
                  <a:srgbClr val="FFFFFF"/>
                </a:solidFill>
              </a:rPr>
              <a:t>virale</a:t>
            </a:r>
            <a:r>
              <a:rPr lang="en-GB" sz="2800" dirty="0">
                <a:solidFill>
                  <a:srgbClr val="FFFFFF"/>
                </a:solidFill>
              </a:rPr>
              <a:t> </a:t>
            </a:r>
            <a:r>
              <a:rPr lang="en-GB" sz="2800" dirty="0" err="1">
                <a:solidFill>
                  <a:srgbClr val="FFFFFF"/>
                </a:solidFill>
              </a:rPr>
              <a:t>si</a:t>
            </a:r>
            <a:r>
              <a:rPr lang="en-GB" sz="2800" dirty="0">
                <a:solidFill>
                  <a:srgbClr val="FFFFFF"/>
                </a:solidFill>
              </a:rPr>
              <a:t> </a:t>
            </a:r>
            <a:r>
              <a:rPr lang="en-GB" sz="2800" dirty="0" err="1">
                <a:solidFill>
                  <a:srgbClr val="FFFFFF"/>
                </a:solidFill>
              </a:rPr>
              <a:t>indétectable</a:t>
            </a:r>
            <a:r>
              <a:rPr lang="en-GB" sz="2800" dirty="0">
                <a:solidFill>
                  <a:srgbClr val="FFFFFF"/>
                </a:solidFill>
              </a:rPr>
              <a:t> prescriptions des 2 </a:t>
            </a:r>
            <a:r>
              <a:rPr lang="en-GB" sz="2800" dirty="0" err="1">
                <a:solidFill>
                  <a:srgbClr val="FFFFFF"/>
                </a:solidFill>
              </a:rPr>
              <a:t>bilans</a:t>
            </a:r>
            <a:r>
              <a:rPr lang="en-GB" sz="2800" dirty="0">
                <a:solidFill>
                  <a:srgbClr val="FFFFFF"/>
                </a:solidFill>
              </a:rPr>
              <a:t> </a:t>
            </a:r>
            <a:r>
              <a:rPr lang="en-GB" sz="2800" dirty="0" err="1">
                <a:solidFill>
                  <a:srgbClr val="FFFFFF"/>
                </a:solidFill>
              </a:rPr>
              <a:t>suivant</a:t>
            </a:r>
            <a:r>
              <a:rPr lang="en-GB" sz="2800" dirty="0">
                <a:solidFill>
                  <a:srgbClr val="FFFFFF"/>
                </a:solidFill>
              </a:rPr>
              <a:t>:</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J60(M1) , </a:t>
            </a:r>
            <a:r>
              <a:rPr lang="en-GB" sz="2800" dirty="0" err="1">
                <a:solidFill>
                  <a:schemeClr val="bg1">
                    <a:lumMod val="65000"/>
                  </a:schemeClr>
                </a:solidFill>
              </a:rPr>
              <a:t>bilan</a:t>
            </a:r>
            <a:r>
              <a:rPr lang="en-GB" sz="2800" dirty="0">
                <a:solidFill>
                  <a:schemeClr val="bg1">
                    <a:lumMod val="65000"/>
                  </a:schemeClr>
                </a:solidFill>
              </a:rPr>
              <a:t> </a:t>
            </a:r>
            <a:r>
              <a:rPr lang="en-GB" sz="2800" dirty="0" err="1">
                <a:solidFill>
                  <a:schemeClr val="bg1">
                    <a:lumMod val="65000"/>
                  </a:schemeClr>
                </a:solidFill>
              </a:rPr>
              <a:t>sérologies</a:t>
            </a:r>
            <a:r>
              <a:rPr lang="en-GB" sz="2800" dirty="0">
                <a:solidFill>
                  <a:schemeClr val="bg1">
                    <a:lumMod val="65000"/>
                  </a:schemeClr>
                </a:solidFill>
              </a:rPr>
              <a:t> VIH VHC VHB</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J90- J120 (M3 ),</a:t>
            </a:r>
            <a:r>
              <a:rPr lang="en-GB" sz="2800" dirty="0" err="1">
                <a:solidFill>
                  <a:srgbClr val="FF99CC"/>
                </a:solidFill>
              </a:rPr>
              <a:t>bilan</a:t>
            </a:r>
            <a:r>
              <a:rPr lang="en-GB" sz="2800" dirty="0">
                <a:solidFill>
                  <a:srgbClr val="FFFFFF"/>
                </a:solidFill>
              </a:rPr>
              <a:t>  </a:t>
            </a:r>
            <a:r>
              <a:rPr lang="en-GB" sz="2800" dirty="0" err="1">
                <a:solidFill>
                  <a:srgbClr val="FFFFFF"/>
                </a:solidFill>
              </a:rPr>
              <a:t>sérologies</a:t>
            </a:r>
            <a:r>
              <a:rPr lang="en-GB" sz="2800" dirty="0">
                <a:solidFill>
                  <a:srgbClr val="FFFFFF"/>
                </a:solidFill>
              </a:rPr>
              <a:t> VIH VHC VHB </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M6 </a:t>
            </a:r>
            <a:r>
              <a:rPr lang="en-GB" sz="2800" dirty="0" err="1">
                <a:solidFill>
                  <a:schemeClr val="bg1">
                    <a:lumMod val="65000"/>
                  </a:schemeClr>
                </a:solidFill>
              </a:rPr>
              <a:t>bilan</a:t>
            </a:r>
            <a:r>
              <a:rPr lang="en-GB" sz="2800" dirty="0">
                <a:solidFill>
                  <a:schemeClr val="bg1">
                    <a:lumMod val="65000"/>
                  </a:schemeClr>
                </a:solidFill>
              </a:rPr>
              <a:t> </a:t>
            </a:r>
            <a:r>
              <a:rPr lang="en-GB" sz="2800" dirty="0" err="1">
                <a:solidFill>
                  <a:schemeClr val="bg1">
                    <a:lumMod val="65000"/>
                  </a:schemeClr>
                </a:solidFill>
              </a:rPr>
              <a:t>sérologies</a:t>
            </a:r>
            <a:r>
              <a:rPr lang="en-GB" sz="2800" dirty="0">
                <a:solidFill>
                  <a:schemeClr val="bg1">
                    <a:lumMod val="65000"/>
                  </a:schemeClr>
                </a:solidFill>
              </a:rPr>
              <a:t> VIH VHC VHB </a:t>
            </a:r>
          </a:p>
          <a:p>
            <a:pPr marL="334963" indent="-334963">
              <a:lnSpc>
                <a:spcPct val="80000"/>
              </a:lnSpc>
              <a:spcBef>
                <a:spcPts val="700"/>
              </a:spcBef>
              <a:spcAft>
                <a:spcPct val="0"/>
              </a:spcAft>
              <a:buClr>
                <a:srgbClr val="FF6600"/>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CS ET  </a:t>
            </a:r>
            <a:r>
              <a:rPr lang="en-GB" sz="2800" dirty="0" err="1">
                <a:solidFill>
                  <a:srgbClr val="FFFFFF"/>
                </a:solidFill>
              </a:rPr>
              <a:t>classement</a:t>
            </a:r>
            <a:r>
              <a:rPr lang="en-GB" sz="2800" dirty="0">
                <a:solidFill>
                  <a:srgbClr val="FFFFFF"/>
                </a:solidFill>
              </a:rPr>
              <a:t> du dossier </a:t>
            </a:r>
            <a:r>
              <a:rPr lang="en-GB" sz="2800" dirty="0" smtClean="0">
                <a:solidFill>
                  <a:srgbClr val="FFFFFF"/>
                </a:solidFill>
              </a:rPr>
              <a:t>à </a:t>
            </a:r>
            <a:r>
              <a:rPr lang="en-GB" sz="2800" dirty="0">
                <a:solidFill>
                  <a:srgbClr val="FFFFFF"/>
                </a:solidFill>
              </a:rPr>
              <a:t>archiver</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AutoShape 2"/>
          <p:cNvSpPr>
            <a:spLocks noChangeArrowheads="1"/>
          </p:cNvSpPr>
          <p:nvPr/>
        </p:nvSpPr>
        <p:spPr bwMode="auto">
          <a:xfrm>
            <a:off x="3995738" y="3500438"/>
            <a:ext cx="1152525" cy="360362"/>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fr-FR"/>
          </a:p>
        </p:txBody>
      </p:sp>
      <p:sp>
        <p:nvSpPr>
          <p:cNvPr id="363523" name="AutoShape 3"/>
          <p:cNvSpPr>
            <a:spLocks noChangeArrowheads="1"/>
          </p:cNvSpPr>
          <p:nvPr/>
        </p:nvSpPr>
        <p:spPr bwMode="auto">
          <a:xfrm>
            <a:off x="3995738" y="2347913"/>
            <a:ext cx="1152525" cy="360362"/>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fr-FR"/>
          </a:p>
        </p:txBody>
      </p:sp>
      <p:sp>
        <p:nvSpPr>
          <p:cNvPr id="363524" name="Rectangle 4"/>
          <p:cNvSpPr>
            <a:spLocks noGrp="1" noChangeArrowheads="1"/>
          </p:cNvSpPr>
          <p:nvPr>
            <p:ph type="title"/>
          </p:nvPr>
        </p:nvSpPr>
        <p:spPr>
          <a:xfrm>
            <a:off x="468313" y="404813"/>
            <a:ext cx="8229600" cy="777875"/>
          </a:xfrm>
        </p:spPr>
        <p:txBody>
          <a:bodyPr/>
          <a:lstStyle/>
          <a:p>
            <a:r>
              <a:rPr lang="fr-FR" dirty="0">
                <a:solidFill>
                  <a:srgbClr val="F35023"/>
                </a:solidFill>
              </a:rPr>
              <a:t>Conduite à </a:t>
            </a:r>
            <a:r>
              <a:rPr lang="fr-FR" dirty="0" smtClean="0">
                <a:solidFill>
                  <a:srgbClr val="F35023"/>
                </a:solidFill>
              </a:rPr>
              <a:t>tenir</a:t>
            </a:r>
            <a:endParaRPr lang="fr-FR" dirty="0">
              <a:solidFill>
                <a:srgbClr val="F35023"/>
              </a:solidFill>
            </a:endParaRPr>
          </a:p>
        </p:txBody>
      </p:sp>
      <p:sp>
        <p:nvSpPr>
          <p:cNvPr id="363525" name="Oval 5"/>
          <p:cNvSpPr>
            <a:spLocks noChangeArrowheads="1"/>
          </p:cNvSpPr>
          <p:nvPr/>
        </p:nvSpPr>
        <p:spPr bwMode="auto">
          <a:xfrm>
            <a:off x="3348038" y="1268413"/>
            <a:ext cx="2449512" cy="1152525"/>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fr-FR" sz="3200" dirty="0">
                <a:solidFill>
                  <a:schemeClr val="tx1"/>
                </a:solidFill>
                <a:cs typeface="Arial" charset="0"/>
              </a:rPr>
              <a:t>Sujet </a:t>
            </a:r>
          </a:p>
          <a:p>
            <a:r>
              <a:rPr lang="fr-FR" sz="3200" dirty="0">
                <a:solidFill>
                  <a:schemeClr val="tx1"/>
                </a:solidFill>
                <a:cs typeface="Arial" charset="0"/>
              </a:rPr>
              <a:t>exposé</a:t>
            </a:r>
          </a:p>
        </p:txBody>
      </p:sp>
      <p:sp>
        <p:nvSpPr>
          <p:cNvPr id="363526" name="Rectangle 6"/>
          <p:cNvSpPr>
            <a:spLocks noChangeArrowheads="1"/>
          </p:cNvSpPr>
          <p:nvPr/>
        </p:nvSpPr>
        <p:spPr bwMode="auto">
          <a:xfrm>
            <a:off x="107504" y="2708275"/>
            <a:ext cx="8785671" cy="792163"/>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r>
              <a:rPr lang="fr-FR" sz="1700" dirty="0">
                <a:solidFill>
                  <a:schemeClr val="tx1"/>
                </a:solidFill>
                <a:cs typeface="Arial" charset="0"/>
              </a:rPr>
              <a:t>Consulter en URGENCE</a:t>
            </a:r>
          </a:p>
          <a:p>
            <a:pPr algn="l"/>
            <a:r>
              <a:rPr lang="fr-FR" sz="1700" dirty="0">
                <a:solidFill>
                  <a:schemeClr val="tx1"/>
                </a:solidFill>
                <a:cs typeface="Arial" charset="0"/>
              </a:rPr>
              <a:t> le médecin du COREVIH, le médecin référent, le médecin du travail ou l’urgentiste</a:t>
            </a:r>
          </a:p>
        </p:txBody>
      </p:sp>
      <p:sp>
        <p:nvSpPr>
          <p:cNvPr id="363527" name="Rectangle 7"/>
          <p:cNvSpPr>
            <a:spLocks noChangeArrowheads="1"/>
          </p:cNvSpPr>
          <p:nvPr/>
        </p:nvSpPr>
        <p:spPr bwMode="auto">
          <a:xfrm>
            <a:off x="325437" y="3860800"/>
            <a:ext cx="8639051" cy="1368425"/>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r>
              <a:rPr lang="fr-FR" dirty="0">
                <a:solidFill>
                  <a:schemeClr val="tx1"/>
                </a:solidFill>
                <a:cs typeface="Arial" charset="0"/>
              </a:rPr>
              <a:t>Circonstance de survenue et quantification du risque</a:t>
            </a:r>
          </a:p>
          <a:p>
            <a:pPr lvl="1" algn="l">
              <a:buFontTx/>
              <a:buChar char="•"/>
            </a:pPr>
            <a:r>
              <a:rPr lang="fr-FR" sz="1600" dirty="0">
                <a:solidFill>
                  <a:schemeClr val="tx1"/>
                </a:solidFill>
                <a:cs typeface="Arial" charset="0"/>
              </a:rPr>
              <a:t> Nature exacte de l’exposition</a:t>
            </a:r>
          </a:p>
          <a:p>
            <a:pPr lvl="1" algn="l">
              <a:buFontTx/>
              <a:buChar char="•"/>
            </a:pPr>
            <a:r>
              <a:rPr lang="fr-FR" sz="1600" dirty="0">
                <a:solidFill>
                  <a:schemeClr val="tx1"/>
                </a:solidFill>
                <a:cs typeface="Arial" charset="0"/>
              </a:rPr>
              <a:t> Délai AES-consultation</a:t>
            </a:r>
          </a:p>
          <a:p>
            <a:pPr lvl="1" algn="l">
              <a:buFontTx/>
              <a:buChar char="•"/>
            </a:pPr>
            <a:r>
              <a:rPr lang="fr-FR" sz="1600" dirty="0">
                <a:solidFill>
                  <a:schemeClr val="tx1"/>
                </a:solidFill>
                <a:cs typeface="Arial" charset="0"/>
              </a:rPr>
              <a:t> Statut sérologique du sujet source</a:t>
            </a:r>
          </a:p>
          <a:p>
            <a:pPr lvl="1" algn="l">
              <a:buFontTx/>
              <a:buChar char="•"/>
            </a:pPr>
            <a:r>
              <a:rPr lang="fr-FR" sz="1600" dirty="0">
                <a:solidFill>
                  <a:schemeClr val="tx1"/>
                </a:solidFill>
                <a:cs typeface="Arial" charset="0"/>
              </a:rPr>
              <a:t> Facteurs modifiant le risque</a:t>
            </a:r>
          </a:p>
        </p:txBody>
      </p:sp>
      <p:sp>
        <p:nvSpPr>
          <p:cNvPr id="363528" name="Text Box 8"/>
          <p:cNvSpPr txBox="1">
            <a:spLocks noChangeArrowheads="1"/>
          </p:cNvSpPr>
          <p:nvPr/>
        </p:nvSpPr>
        <p:spPr bwMode="auto">
          <a:xfrm>
            <a:off x="5368925" y="5373688"/>
            <a:ext cx="3019425"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a:r>
              <a:rPr lang="fr-FR" b="1">
                <a:solidFill>
                  <a:schemeClr val="bg1"/>
                </a:solidFill>
                <a:cs typeface="Arial" charset="0"/>
              </a:rPr>
              <a:t>Décision thérapeutique </a:t>
            </a:r>
            <a:r>
              <a:rPr lang="fr-FR" b="1">
                <a:solidFill>
                  <a:schemeClr val="bg1"/>
                </a:solidFill>
                <a:cs typeface="Arial" charset="0"/>
                <a:sym typeface="Wingdings" pitchFamily="2" charset="2"/>
              </a:rPr>
              <a:t></a:t>
            </a:r>
          </a:p>
        </p:txBody>
      </p:sp>
      <p:sp>
        <p:nvSpPr>
          <p:cNvPr id="363529" name="Text Box 9"/>
          <p:cNvSpPr txBox="1">
            <a:spLocks noChangeArrowheads="1"/>
          </p:cNvSpPr>
          <p:nvPr/>
        </p:nvSpPr>
        <p:spPr bwMode="auto">
          <a:xfrm>
            <a:off x="467544" y="5734050"/>
            <a:ext cx="3385319" cy="6685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r>
              <a:rPr lang="fr-FR" b="1" dirty="0">
                <a:cs typeface="Arial" charset="0"/>
              </a:rPr>
              <a:t>Déclaration de l’accident de travail</a:t>
            </a:r>
          </a:p>
        </p:txBody>
      </p:sp>
      <p:sp>
        <p:nvSpPr>
          <p:cNvPr id="363530" name="Text Box 10"/>
          <p:cNvSpPr txBox="1">
            <a:spLocks noChangeArrowheads="1"/>
          </p:cNvSpPr>
          <p:nvPr/>
        </p:nvSpPr>
        <p:spPr bwMode="auto">
          <a:xfrm>
            <a:off x="5219700" y="5734050"/>
            <a:ext cx="3241675"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r>
              <a:rPr lang="fr-FR" sz="2000">
                <a:cs typeface="Arial" charset="0"/>
              </a:rPr>
              <a:t> Suivi sérologique </a:t>
            </a:r>
            <a:r>
              <a:rPr lang="fr-FR" sz="2000" i="1">
                <a:cs typeface="Arial" charset="0"/>
              </a:rPr>
              <a:t>pendant</a:t>
            </a:r>
          </a:p>
          <a:p>
            <a:pPr algn="l"/>
            <a:r>
              <a:rPr lang="fr-FR" sz="2000" i="1">
                <a:cs typeface="Arial" charset="0"/>
              </a:rPr>
              <a:t> 3 mois </a:t>
            </a:r>
            <a:r>
              <a:rPr lang="fr-FR" sz="2000" i="1">
                <a:cs typeface="Arial" charset="0"/>
                <a:sym typeface="Symbol" pitchFamily="18" charset="2"/>
              </a:rPr>
              <a:t> traitement</a:t>
            </a:r>
          </a:p>
        </p:txBody>
      </p:sp>
      <p:sp>
        <p:nvSpPr>
          <p:cNvPr id="363531" name="AutoShape 11"/>
          <p:cNvSpPr>
            <a:spLocks noChangeArrowheads="1"/>
          </p:cNvSpPr>
          <p:nvPr/>
        </p:nvSpPr>
        <p:spPr bwMode="auto">
          <a:xfrm rot="2380635">
            <a:off x="3348038" y="5300663"/>
            <a:ext cx="431800" cy="360362"/>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fr-FR"/>
          </a:p>
        </p:txBody>
      </p:sp>
      <p:sp>
        <p:nvSpPr>
          <p:cNvPr id="363532" name="AutoShape 12"/>
          <p:cNvSpPr>
            <a:spLocks noChangeArrowheads="1"/>
          </p:cNvSpPr>
          <p:nvPr/>
        </p:nvSpPr>
        <p:spPr bwMode="auto">
          <a:xfrm rot="-2506032">
            <a:off x="5076825" y="5300663"/>
            <a:ext cx="431800" cy="360362"/>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fr-FR"/>
          </a:p>
        </p:txBody>
      </p:sp>
      <p:sp>
        <p:nvSpPr>
          <p:cNvPr id="363533" name="Rectangle 13"/>
          <p:cNvSpPr>
            <a:spLocks noChangeArrowheads="1"/>
          </p:cNvSpPr>
          <p:nvPr/>
        </p:nvSpPr>
        <p:spPr bwMode="auto">
          <a:xfrm>
            <a:off x="326303" y="5622925"/>
            <a:ext cx="4101681" cy="863600"/>
          </a:xfrm>
          <a:prstGeom prst="rect">
            <a:avLst/>
          </a:prstGeom>
          <a:noFill/>
          <a:ln w="31750">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fr-FR"/>
          </a:p>
        </p:txBody>
      </p:sp>
      <p:sp>
        <p:nvSpPr>
          <p:cNvPr id="363534" name="Rectangle 14"/>
          <p:cNvSpPr>
            <a:spLocks noChangeArrowheads="1"/>
          </p:cNvSpPr>
          <p:nvPr/>
        </p:nvSpPr>
        <p:spPr bwMode="auto">
          <a:xfrm>
            <a:off x="5148263" y="5661025"/>
            <a:ext cx="3311525" cy="863600"/>
          </a:xfrm>
          <a:prstGeom prst="rect">
            <a:avLst/>
          </a:prstGeom>
          <a:noFill/>
          <a:ln w="31750">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fr-FR"/>
          </a:p>
        </p:txBody>
      </p:sp>
      <p:sp>
        <p:nvSpPr>
          <p:cNvPr id="363535" name="Text Box 15"/>
          <p:cNvSpPr txBox="1">
            <a:spLocks noChangeArrowheads="1"/>
          </p:cNvSpPr>
          <p:nvPr/>
        </p:nvSpPr>
        <p:spPr bwMode="auto">
          <a:xfrm>
            <a:off x="611188" y="3475038"/>
            <a:ext cx="4105275" cy="2746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spcBef>
                <a:spcPct val="50000"/>
              </a:spcBef>
            </a:pPr>
            <a:r>
              <a:rPr lang="fr-FR" sz="1200">
                <a:latin typeface="Times New Roman" pitchFamily="18" charset="0"/>
              </a:rPr>
              <a:t>*Centre </a:t>
            </a:r>
          </a:p>
        </p:txBody>
      </p:sp>
    </p:spTree>
    <p:extLst>
      <p:ext uri="{BB962C8B-B14F-4D97-AF65-F5344CB8AC3E}">
        <p14:creationId xmlns:p14="http://schemas.microsoft.com/office/powerpoint/2010/main" xmlns="" val="140232590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801" name="Object 1"/>
          <p:cNvGraphicFramePr>
            <a:graphicFrameLocks noChangeAspect="1"/>
          </p:cNvGraphicFramePr>
          <p:nvPr/>
        </p:nvGraphicFramePr>
        <p:xfrm>
          <a:off x="0" y="457200"/>
          <a:ext cx="8532813" cy="6400800"/>
        </p:xfrm>
        <a:graphic>
          <a:graphicData uri="http://schemas.openxmlformats.org/presentationml/2006/ole">
            <p:oleObj spid="_x0000_s76818" r:id="rId4" imgW="4572139" imgH="3429123" progId="PowerPoint.Slide.8">
              <p:embed/>
            </p:oleObj>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5" name="Rectangle 1"/>
          <p:cNvSpPr>
            <a:spLocks noGrp="1" noChangeArrowheads="1"/>
          </p:cNvSpPr>
          <p:nvPr>
            <p:ph type="title"/>
          </p:nvPr>
        </p:nvSpPr>
        <p:spPr>
          <a:xfrm>
            <a:off x="1066800" y="376238"/>
            <a:ext cx="7772400" cy="11938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Accidents d’exposition au sang</a:t>
            </a:r>
            <a:br>
              <a:rPr lang="en-GB" sz="3600">
                <a:solidFill>
                  <a:srgbClr val="FFFF00"/>
                </a:solidFill>
                <a:latin typeface="Lucida Sans" pitchFamily="32" charset="0"/>
              </a:rPr>
            </a:br>
            <a:r>
              <a:rPr lang="en-GB" sz="3600">
                <a:solidFill>
                  <a:srgbClr val="FFFF00"/>
                </a:solidFill>
                <a:latin typeface="Lucida Sans" pitchFamily="32" charset="0"/>
              </a:rPr>
              <a:t>infecté par le VIH, VHB, VHC</a:t>
            </a:r>
            <a:r>
              <a:rPr lang="en-GB" sz="3600">
                <a:solidFill>
                  <a:srgbClr val="FF0000"/>
                </a:solidFill>
                <a:latin typeface="Lucida Sans" pitchFamily="32" charset="0"/>
              </a:rPr>
              <a:t>.</a:t>
            </a:r>
          </a:p>
        </p:txBody>
      </p:sp>
      <p:sp>
        <p:nvSpPr>
          <p:cNvPr id="77826" name="Rectangle 2"/>
          <p:cNvSpPr>
            <a:spLocks noGrp="1" noChangeArrowheads="1"/>
          </p:cNvSpPr>
          <p:nvPr>
            <p:ph type="body" idx="1"/>
          </p:nvPr>
        </p:nvSpPr>
        <p:spPr>
          <a:xfrm>
            <a:off x="1066800" y="1771650"/>
            <a:ext cx="7772400" cy="4114800"/>
          </a:xfrm>
          <a:ln/>
        </p:spPr>
        <p:txBody>
          <a:bodyPr lIns="90000" tIns="46800" rIns="90000" bIns="46800"/>
          <a:lstStyle/>
          <a:p>
            <a:pPr marL="334963" indent="-334963" algn="ctr">
              <a:lnSpc>
                <a:spcPct val="100000"/>
              </a:lnSpc>
              <a:spcBef>
                <a:spcPts val="800"/>
              </a:spcBef>
              <a:spcAft>
                <a:spcPct val="0"/>
              </a:spcAft>
              <a:buClr>
                <a:srgbClr val="000000"/>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a:latin typeface="Lucida Sans" pitchFamily="32" charset="0"/>
            </a:endParaRP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b="1">
                <a:solidFill>
                  <a:srgbClr val="FFFFFF"/>
                </a:solidFill>
                <a:latin typeface="Lucida Sans" pitchFamily="32" charset="0"/>
              </a:rPr>
              <a:t>Docteur Pascale Nelh</a:t>
            </a: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a:solidFill>
                  <a:srgbClr val="FFFFFF"/>
                </a:solidFill>
                <a:latin typeface="Lucida Sans" pitchFamily="32" charset="0"/>
              </a:rPr>
              <a:t>  Praticien hospitalier</a:t>
            </a: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b="1">
                <a:solidFill>
                  <a:srgbClr val="FFFFFF"/>
                </a:solidFill>
                <a:latin typeface="Lucida Sans" pitchFamily="32" charset="0"/>
              </a:rPr>
              <a:t>S.A.T.U </a:t>
            </a: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a:solidFill>
                  <a:srgbClr val="FFFFFF"/>
                </a:solidFill>
                <a:latin typeface="Lucida Sans" pitchFamily="32" charset="0"/>
              </a:rPr>
              <a:t>Hôpital de la Conception</a:t>
            </a: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a:solidFill>
                  <a:srgbClr val="FFFFFF"/>
                </a:solidFill>
                <a:latin typeface="Lucida Sans" pitchFamily="32" charset="0"/>
              </a:rPr>
              <a:t>Marseille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AutoShape 2"/>
          <p:cNvSpPr>
            <a:spLocks noChangeArrowheads="1"/>
          </p:cNvSpPr>
          <p:nvPr/>
        </p:nvSpPr>
        <p:spPr bwMode="auto">
          <a:xfrm>
            <a:off x="6157913" y="4221088"/>
            <a:ext cx="1441450" cy="314325"/>
          </a:xfrm>
          <a:prstGeom prst="downArrow">
            <a:avLst>
              <a:gd name="adj1" fmla="val 50000"/>
              <a:gd name="adj2" fmla="val 25000"/>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fr-FR"/>
          </a:p>
        </p:txBody>
      </p:sp>
      <p:sp>
        <p:nvSpPr>
          <p:cNvPr id="364547" name="Rectangle 3"/>
          <p:cNvSpPr>
            <a:spLocks noGrp="1" noChangeArrowheads="1"/>
          </p:cNvSpPr>
          <p:nvPr>
            <p:ph type="title"/>
          </p:nvPr>
        </p:nvSpPr>
        <p:spPr>
          <a:xfrm>
            <a:off x="395536" y="1"/>
            <a:ext cx="8748464" cy="1196752"/>
          </a:xfrm>
        </p:spPr>
        <p:txBody>
          <a:bodyPr/>
          <a:lstStyle/>
          <a:p>
            <a:r>
              <a:rPr lang="fr-FR" sz="4000" dirty="0">
                <a:solidFill>
                  <a:srgbClr val="F35023"/>
                </a:solidFill>
              </a:rPr>
              <a:t>Déclaration de l’accident de travail</a:t>
            </a:r>
          </a:p>
        </p:txBody>
      </p:sp>
      <p:sp>
        <p:nvSpPr>
          <p:cNvPr id="364548" name="Rectangle 4"/>
          <p:cNvSpPr>
            <a:spLocks noGrp="1" noChangeArrowheads="1"/>
          </p:cNvSpPr>
          <p:nvPr>
            <p:ph type="body" idx="1"/>
          </p:nvPr>
        </p:nvSpPr>
        <p:spPr>
          <a:xfrm>
            <a:off x="457200" y="908721"/>
            <a:ext cx="8435975" cy="2736303"/>
          </a:xfrm>
        </p:spPr>
        <p:txBody>
          <a:bodyPr/>
          <a:lstStyle/>
          <a:p>
            <a:pPr>
              <a:lnSpc>
                <a:spcPct val="90000"/>
              </a:lnSpc>
            </a:pPr>
            <a:r>
              <a:rPr lang="fr-FR" sz="2000" dirty="0"/>
              <a:t>Déclaration obligatoire :</a:t>
            </a:r>
          </a:p>
          <a:p>
            <a:pPr>
              <a:lnSpc>
                <a:spcPct val="90000"/>
              </a:lnSpc>
              <a:buFont typeface="Wingdings" pitchFamily="2" charset="2"/>
              <a:buNone/>
            </a:pPr>
            <a:endParaRPr lang="fr-FR" sz="1100" dirty="0"/>
          </a:p>
          <a:p>
            <a:pPr lvl="1">
              <a:lnSpc>
                <a:spcPct val="90000"/>
              </a:lnSpc>
            </a:pPr>
            <a:r>
              <a:rPr lang="fr-FR" sz="1800" dirty="0"/>
              <a:t>Délai de 24h dans Etablissements privés = accident de travail</a:t>
            </a:r>
          </a:p>
          <a:p>
            <a:pPr lvl="1">
              <a:lnSpc>
                <a:spcPct val="90000"/>
              </a:lnSpc>
              <a:buFont typeface="Wingdings" pitchFamily="2" charset="2"/>
              <a:buNone/>
            </a:pPr>
            <a:endParaRPr lang="fr-FR" sz="1800" dirty="0"/>
          </a:p>
          <a:p>
            <a:pPr lvl="1">
              <a:lnSpc>
                <a:spcPct val="90000"/>
              </a:lnSpc>
            </a:pPr>
            <a:r>
              <a:rPr lang="fr-FR" sz="1800" dirty="0"/>
              <a:t>Délai de 48h dans Etablissements publics = accident de </a:t>
            </a:r>
            <a:r>
              <a:rPr lang="fr-FR" sz="1800" dirty="0" smtClean="0"/>
              <a:t>service</a:t>
            </a:r>
            <a:endParaRPr lang="fr-FR" sz="3200" dirty="0"/>
          </a:p>
          <a:p>
            <a:pPr lvl="1">
              <a:lnSpc>
                <a:spcPct val="90000"/>
              </a:lnSpc>
              <a:buFont typeface="Wingdings" pitchFamily="2" charset="2"/>
              <a:buNone/>
            </a:pPr>
            <a:endParaRPr lang="fr-FR" sz="2000" dirty="0"/>
          </a:p>
          <a:p>
            <a:pPr>
              <a:lnSpc>
                <a:spcPct val="90000"/>
              </a:lnSpc>
            </a:pPr>
            <a:r>
              <a:rPr lang="fr-FR" sz="2400" dirty="0"/>
              <a:t>L’identité du sujet source doit rester confidentielle</a:t>
            </a:r>
          </a:p>
          <a:p>
            <a:pPr>
              <a:lnSpc>
                <a:spcPct val="90000"/>
              </a:lnSpc>
            </a:pPr>
            <a:endParaRPr lang="fr-FR" sz="2400" dirty="0"/>
          </a:p>
        </p:txBody>
      </p:sp>
      <p:sp>
        <p:nvSpPr>
          <p:cNvPr id="364549" name="Rectangle 5"/>
          <p:cNvSpPr>
            <a:spLocks noChangeArrowheads="1"/>
          </p:cNvSpPr>
          <p:nvPr/>
        </p:nvSpPr>
        <p:spPr bwMode="auto">
          <a:xfrm>
            <a:off x="755577" y="4149081"/>
            <a:ext cx="3564012" cy="14219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lnSpc>
                <a:spcPct val="90000"/>
              </a:lnSpc>
              <a:spcBef>
                <a:spcPct val="20000"/>
              </a:spcBef>
            </a:pPr>
            <a:r>
              <a:rPr lang="fr-FR" b="1" dirty="0">
                <a:solidFill>
                  <a:schemeClr val="bg1"/>
                </a:solidFill>
                <a:cs typeface="Arial" charset="0"/>
              </a:rPr>
              <a:t>L’AES doit être notifié au service de médecine du travail dont dépend le soignant accidenté</a:t>
            </a:r>
          </a:p>
        </p:txBody>
      </p:sp>
      <p:sp>
        <p:nvSpPr>
          <p:cNvPr id="364550" name="Rectangle 6"/>
          <p:cNvSpPr>
            <a:spLocks noChangeArrowheads="1"/>
          </p:cNvSpPr>
          <p:nvPr/>
        </p:nvSpPr>
        <p:spPr bwMode="auto">
          <a:xfrm>
            <a:off x="5436097" y="4860046"/>
            <a:ext cx="3276104" cy="7571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lnSpc>
                <a:spcPct val="90000"/>
              </a:lnSpc>
              <a:spcBef>
                <a:spcPct val="20000"/>
              </a:spcBef>
            </a:pPr>
            <a:r>
              <a:rPr lang="fr-FR" b="1" dirty="0">
                <a:solidFill>
                  <a:schemeClr val="bg1"/>
                </a:solidFill>
                <a:cs typeface="Arial" charset="0"/>
              </a:rPr>
              <a:t>Toute séroconversion sera notifiée au RNSP*</a:t>
            </a:r>
          </a:p>
        </p:txBody>
      </p:sp>
      <p:sp>
        <p:nvSpPr>
          <p:cNvPr id="364551" name="Text Box 7"/>
          <p:cNvSpPr txBox="1">
            <a:spLocks noChangeArrowheads="1"/>
          </p:cNvSpPr>
          <p:nvPr/>
        </p:nvSpPr>
        <p:spPr bwMode="auto">
          <a:xfrm>
            <a:off x="539750" y="6165850"/>
            <a:ext cx="389255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a:r>
              <a:rPr lang="fr-FR">
                <a:solidFill>
                  <a:schemeClr val="bg1"/>
                </a:solidFill>
                <a:cs typeface="Arial" charset="0"/>
              </a:rPr>
              <a:t>*Réseau National de Santé Publique</a:t>
            </a:r>
          </a:p>
        </p:txBody>
      </p:sp>
      <p:sp>
        <p:nvSpPr>
          <p:cNvPr id="364552" name="Rectangle 8"/>
          <p:cNvSpPr>
            <a:spLocks noChangeArrowheads="1"/>
          </p:cNvSpPr>
          <p:nvPr/>
        </p:nvSpPr>
        <p:spPr bwMode="auto">
          <a:xfrm>
            <a:off x="487218" y="908721"/>
            <a:ext cx="8353425" cy="3240360"/>
          </a:xfrm>
          <a:prstGeom prst="rect">
            <a:avLst/>
          </a:prstGeom>
          <a:noFill/>
          <a:ln w="85725" cmpd="tri">
            <a:solidFill>
              <a:srgbClr val="FF99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fr-FR"/>
          </a:p>
        </p:txBody>
      </p:sp>
    </p:spTree>
    <p:extLst>
      <p:ext uri="{BB962C8B-B14F-4D97-AF65-F5344CB8AC3E}">
        <p14:creationId xmlns:p14="http://schemas.microsoft.com/office/powerpoint/2010/main" xmlns="" val="15368434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a:xfrm>
            <a:off x="0" y="549275"/>
            <a:ext cx="9144000" cy="850900"/>
          </a:xfrm>
        </p:spPr>
        <p:txBody>
          <a:bodyPr/>
          <a:lstStyle/>
          <a:p>
            <a:r>
              <a:rPr lang="fr-FR" sz="3600">
                <a:solidFill>
                  <a:srgbClr val="F35023"/>
                </a:solidFill>
              </a:rPr>
              <a:t>Prévention d’une contamination potentielle</a:t>
            </a:r>
          </a:p>
        </p:txBody>
      </p:sp>
      <p:sp>
        <p:nvSpPr>
          <p:cNvPr id="372739" name="Rectangle 3"/>
          <p:cNvSpPr>
            <a:spLocks noGrp="1" noChangeArrowheads="1"/>
          </p:cNvSpPr>
          <p:nvPr>
            <p:ph type="body" idx="1"/>
          </p:nvPr>
        </p:nvSpPr>
        <p:spPr>
          <a:xfrm>
            <a:off x="612775" y="1557338"/>
            <a:ext cx="8351838" cy="2879725"/>
          </a:xfrm>
        </p:spPr>
        <p:txBody>
          <a:bodyPr/>
          <a:lstStyle/>
          <a:p>
            <a:pPr>
              <a:lnSpc>
                <a:spcPct val="90000"/>
              </a:lnSpc>
            </a:pPr>
            <a:r>
              <a:rPr lang="fr-FR" sz="2400"/>
              <a:t>Par le VHB</a:t>
            </a:r>
          </a:p>
          <a:p>
            <a:pPr lvl="1">
              <a:lnSpc>
                <a:spcPct val="90000"/>
              </a:lnSpc>
              <a:buFont typeface="Wingdings" pitchFamily="2" charset="2"/>
              <a:buNone/>
            </a:pPr>
            <a:r>
              <a:rPr lang="fr-FR" sz="2000">
                <a:sym typeface="Wingdings" pitchFamily="2" charset="2"/>
              </a:rPr>
              <a:t> </a:t>
            </a:r>
            <a:r>
              <a:rPr lang="fr-FR" sz="2000" b="1"/>
              <a:t>Vaccination</a:t>
            </a:r>
            <a:r>
              <a:rPr lang="fr-FR" sz="2000"/>
              <a:t> : </a:t>
            </a:r>
            <a:r>
              <a:rPr lang="fr-FR" sz="2000" b="1"/>
              <a:t>obligatoire pour les professionnels de santé</a:t>
            </a:r>
            <a:r>
              <a:rPr lang="fr-FR" sz="2000"/>
              <a:t> (selon l’Avis du Conseil Supérieur d’Hygiène Publique de France du 12 mai 2000)</a:t>
            </a:r>
          </a:p>
          <a:p>
            <a:pPr lvl="1">
              <a:lnSpc>
                <a:spcPct val="90000"/>
              </a:lnSpc>
              <a:buFont typeface="Wingdings" pitchFamily="2" charset="2"/>
              <a:buNone/>
            </a:pPr>
            <a:endParaRPr lang="fr-FR" sz="2000"/>
          </a:p>
          <a:p>
            <a:pPr>
              <a:lnSpc>
                <a:spcPct val="90000"/>
              </a:lnSpc>
            </a:pPr>
            <a:r>
              <a:rPr lang="fr-FR" sz="2400"/>
              <a:t>Analyse des mécanismes en cause:</a:t>
            </a:r>
          </a:p>
          <a:p>
            <a:pPr lvl="1">
              <a:lnSpc>
                <a:spcPct val="90000"/>
              </a:lnSpc>
              <a:buFont typeface="Wingdings" pitchFamily="2" charset="2"/>
              <a:buChar char="è"/>
            </a:pPr>
            <a:r>
              <a:rPr lang="fr-FR" sz="2400"/>
              <a:t> </a:t>
            </a:r>
            <a:r>
              <a:rPr lang="fr-FR" sz="2000"/>
              <a:t>64 % des piqûres pourraient être évitées par le respect des mesures standards et/ou l’utilisation de matériels de sécurité</a:t>
            </a:r>
          </a:p>
        </p:txBody>
      </p:sp>
      <p:sp>
        <p:nvSpPr>
          <p:cNvPr id="372740" name="Text Box 4"/>
          <p:cNvSpPr txBox="1">
            <a:spLocks noChangeArrowheads="1"/>
          </p:cNvSpPr>
          <p:nvPr/>
        </p:nvSpPr>
        <p:spPr bwMode="auto">
          <a:xfrm>
            <a:off x="576263" y="5240338"/>
            <a:ext cx="8377237" cy="457200"/>
          </a:xfrm>
          <a:prstGeom prst="rect">
            <a:avLst/>
          </a:prstGeom>
          <a:solidFill>
            <a:srgbClr val="E4AC2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a:r>
              <a:rPr lang="fr-FR" sz="2400">
                <a:solidFill>
                  <a:schemeClr val="bg1"/>
                </a:solidFill>
                <a:latin typeface="Times New Roman" pitchFamily="18" charset="0"/>
              </a:rPr>
              <a:t>Mesures de bases à prendre pour tout acte, tout patient, tout service</a:t>
            </a:r>
          </a:p>
        </p:txBody>
      </p:sp>
      <p:sp>
        <p:nvSpPr>
          <p:cNvPr id="372741" name="AutoShape 5"/>
          <p:cNvSpPr>
            <a:spLocks noChangeArrowheads="1"/>
          </p:cNvSpPr>
          <p:nvPr/>
        </p:nvSpPr>
        <p:spPr bwMode="auto">
          <a:xfrm>
            <a:off x="3635896" y="4833938"/>
            <a:ext cx="2196579" cy="323850"/>
          </a:xfrm>
          <a:prstGeom prst="downArrow">
            <a:avLst>
              <a:gd name="adj1" fmla="val 50000"/>
              <a:gd name="adj2" fmla="val 25000"/>
            </a:avLst>
          </a:prstGeom>
          <a:solidFill>
            <a:srgbClr val="E4AC26"/>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fr-FR"/>
          </a:p>
        </p:txBody>
      </p:sp>
      <p:sp>
        <p:nvSpPr>
          <p:cNvPr id="372742" name="Rectangle 6"/>
          <p:cNvSpPr>
            <a:spLocks noChangeArrowheads="1"/>
          </p:cNvSpPr>
          <p:nvPr/>
        </p:nvSpPr>
        <p:spPr bwMode="auto">
          <a:xfrm>
            <a:off x="623887" y="3068960"/>
            <a:ext cx="8281988" cy="1512888"/>
          </a:xfrm>
          <a:prstGeom prst="rect">
            <a:avLst/>
          </a:prstGeom>
          <a:noFill/>
          <a:ln w="57150">
            <a:solidFill>
              <a:srgbClr val="E4AC26"/>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fr-FR"/>
          </a:p>
        </p:txBody>
      </p:sp>
      <p:sp>
        <p:nvSpPr>
          <p:cNvPr id="372743" name="Text Box 7"/>
          <p:cNvSpPr txBox="1">
            <a:spLocks noChangeArrowheads="1"/>
          </p:cNvSpPr>
          <p:nvPr/>
        </p:nvSpPr>
        <p:spPr bwMode="auto">
          <a:xfrm>
            <a:off x="611188" y="5832475"/>
            <a:ext cx="7345362"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r>
              <a:rPr lang="fr-FR" sz="1100">
                <a:latin typeface="Times New Roman" pitchFamily="18" charset="0"/>
              </a:rPr>
              <a:t>Gérard C et al. Risque professionnel d’infections virales (Hépatites A, B, C et Sida). Med Chir Dig. 1999 ; 28 : 27-32</a:t>
            </a:r>
          </a:p>
          <a:p>
            <a:pPr algn="l"/>
            <a:r>
              <a:rPr lang="fr-FR" sz="1100">
                <a:latin typeface="Times New Roman" pitchFamily="18" charset="0"/>
              </a:rPr>
              <a:t>Abiteboul D et al. Procédures à risque d’exposition au sang pour le personnel infirmier. Surveillance et évolution de 1990 à 1992 dans 10 hôpitaux. BEH. 1993; 43 : 195-6</a:t>
            </a:r>
          </a:p>
          <a:p>
            <a:pPr algn="l"/>
            <a:r>
              <a:rPr lang="fr-FR" sz="1100">
                <a:latin typeface="Times New Roman" pitchFamily="18" charset="0"/>
              </a:rPr>
              <a:t>Avis du Conseil Supérieur d’Hygiène Publique de France. 12 mai 2000. </a:t>
            </a:r>
            <a:r>
              <a:rPr lang="fr-FR" sz="1100">
                <a:latin typeface="Times New Roman" pitchFamily="18" charset="0"/>
                <a:hlinkClick r:id="rId3" invalidUrl="http:///"/>
              </a:rPr>
              <a:t>http:///</a:t>
            </a:r>
            <a:r>
              <a:rPr lang="fr-FR" sz="1100">
                <a:latin typeface="Times New Roman" pitchFamily="18" charset="0"/>
              </a:rPr>
              <a:t> www.santé.gouv..fr</a:t>
            </a:r>
          </a:p>
        </p:txBody>
      </p:sp>
    </p:spTree>
    <p:extLst>
      <p:ext uri="{BB962C8B-B14F-4D97-AF65-F5344CB8AC3E}">
        <p14:creationId xmlns:p14="http://schemas.microsoft.com/office/powerpoint/2010/main" xmlns="" val="381547981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a:xfrm>
            <a:off x="766762" y="333375"/>
            <a:ext cx="8232775" cy="431329"/>
          </a:xfrm>
        </p:spPr>
        <p:txBody>
          <a:bodyPr/>
          <a:lstStyle/>
          <a:p>
            <a:r>
              <a:rPr lang="fr-FR" sz="3200" dirty="0">
                <a:solidFill>
                  <a:srgbClr val="F35023"/>
                </a:solidFill>
              </a:rPr>
              <a:t>10 précautions standards</a:t>
            </a:r>
          </a:p>
        </p:txBody>
      </p:sp>
      <p:sp>
        <p:nvSpPr>
          <p:cNvPr id="373763" name="Rectangle 3"/>
          <p:cNvSpPr>
            <a:spLocks noGrp="1" noChangeArrowheads="1"/>
          </p:cNvSpPr>
          <p:nvPr>
            <p:ph type="body" idx="1"/>
          </p:nvPr>
        </p:nvSpPr>
        <p:spPr>
          <a:xfrm>
            <a:off x="395536" y="908721"/>
            <a:ext cx="8534152" cy="5949280"/>
          </a:xfrm>
        </p:spPr>
        <p:txBody>
          <a:bodyPr/>
          <a:lstStyle/>
          <a:p>
            <a:pPr marL="609600" indent="-609600">
              <a:lnSpc>
                <a:spcPct val="90000"/>
              </a:lnSpc>
              <a:buFontTx/>
              <a:buAutoNum type="arabicPeriod"/>
            </a:pPr>
            <a:r>
              <a:rPr lang="fr-FR" sz="1600" b="1" dirty="0">
                <a:solidFill>
                  <a:srgbClr val="F35023"/>
                </a:solidFill>
              </a:rPr>
              <a:t>Porter des gants</a:t>
            </a:r>
            <a:endParaRPr lang="fr-FR" sz="1600" dirty="0">
              <a:solidFill>
                <a:srgbClr val="F35023"/>
              </a:solidFill>
            </a:endParaRPr>
          </a:p>
          <a:p>
            <a:pPr marL="609600" indent="-609600">
              <a:lnSpc>
                <a:spcPct val="90000"/>
              </a:lnSpc>
              <a:buFontTx/>
              <a:buNone/>
            </a:pPr>
            <a:r>
              <a:rPr lang="fr-FR" sz="1600" dirty="0"/>
              <a:t>         Choisir un modèle adapté à la tâche réalisée, conforme aux  </a:t>
            </a:r>
          </a:p>
          <a:p>
            <a:pPr marL="609600" indent="-609600">
              <a:lnSpc>
                <a:spcPct val="90000"/>
              </a:lnSpc>
              <a:buFontTx/>
              <a:buNone/>
            </a:pPr>
            <a:r>
              <a:rPr lang="fr-FR" sz="1600" dirty="0"/>
              <a:t>         normes AFNOR. Ne dispense pas du lavage des mains</a:t>
            </a:r>
          </a:p>
          <a:p>
            <a:pPr marL="609600" indent="-609600">
              <a:lnSpc>
                <a:spcPct val="90000"/>
              </a:lnSpc>
              <a:buFontTx/>
              <a:buAutoNum type="arabicPeriod" startAt="2"/>
            </a:pPr>
            <a:r>
              <a:rPr lang="fr-FR" sz="1600" b="1" dirty="0">
                <a:solidFill>
                  <a:srgbClr val="F35023"/>
                </a:solidFill>
              </a:rPr>
              <a:t>Pansement</a:t>
            </a:r>
          </a:p>
          <a:p>
            <a:pPr marL="609600" indent="-609600">
              <a:lnSpc>
                <a:spcPct val="90000"/>
              </a:lnSpc>
              <a:buFont typeface="Wingdings" pitchFamily="2" charset="2"/>
              <a:buNone/>
            </a:pPr>
            <a:r>
              <a:rPr lang="fr-FR" sz="1600" dirty="0"/>
              <a:t>         Protéger une plaie par un pansement</a:t>
            </a:r>
          </a:p>
          <a:p>
            <a:pPr marL="609600" indent="-609600">
              <a:lnSpc>
                <a:spcPct val="90000"/>
              </a:lnSpc>
              <a:buFontTx/>
              <a:buAutoNum type="arabicPeriod" startAt="3"/>
            </a:pPr>
            <a:r>
              <a:rPr lang="fr-FR" sz="1600" b="1" dirty="0">
                <a:solidFill>
                  <a:srgbClr val="F35023"/>
                </a:solidFill>
              </a:rPr>
              <a:t>Se laver les mains</a:t>
            </a:r>
          </a:p>
          <a:p>
            <a:pPr marL="990600" lvl="1" indent="-533400">
              <a:lnSpc>
                <a:spcPct val="90000"/>
              </a:lnSpc>
              <a:buFont typeface="Wingdings" pitchFamily="2" charset="2"/>
              <a:buNone/>
            </a:pPr>
            <a:r>
              <a:rPr lang="fr-FR" sz="1600" dirty="0"/>
              <a:t>  Immédiatement avec du savon (puis désinfecter) en cas de contact </a:t>
            </a:r>
          </a:p>
          <a:p>
            <a:pPr marL="990600" lvl="1" indent="-533400">
              <a:lnSpc>
                <a:spcPct val="90000"/>
              </a:lnSpc>
              <a:buFont typeface="Wingdings" pitchFamily="2" charset="2"/>
              <a:buNone/>
            </a:pPr>
            <a:r>
              <a:rPr lang="fr-FR" sz="1600" dirty="0"/>
              <a:t>  avec du sang, et se laver systématiquement les mains après tout </a:t>
            </a:r>
          </a:p>
          <a:p>
            <a:pPr marL="990600" lvl="1" indent="-533400">
              <a:lnSpc>
                <a:spcPct val="90000"/>
              </a:lnSpc>
              <a:buFont typeface="Wingdings" pitchFamily="2" charset="2"/>
              <a:buNone/>
            </a:pPr>
            <a:r>
              <a:rPr lang="fr-FR" sz="1600" dirty="0"/>
              <a:t>  soin</a:t>
            </a:r>
          </a:p>
          <a:p>
            <a:pPr marL="609600" indent="-609600">
              <a:lnSpc>
                <a:spcPct val="90000"/>
              </a:lnSpc>
              <a:buFontTx/>
              <a:buAutoNum type="arabicPeriod" startAt="3"/>
            </a:pPr>
            <a:r>
              <a:rPr lang="fr-FR" sz="1600" b="1" dirty="0">
                <a:solidFill>
                  <a:srgbClr val="F35023"/>
                </a:solidFill>
              </a:rPr>
              <a:t>Porter un masque, des lunettes et une </a:t>
            </a:r>
            <a:r>
              <a:rPr lang="fr-FR" sz="1600" b="1" dirty="0" err="1">
                <a:solidFill>
                  <a:srgbClr val="F35023"/>
                </a:solidFill>
              </a:rPr>
              <a:t>surblouse</a:t>
            </a:r>
            <a:r>
              <a:rPr lang="fr-FR" sz="1600" b="1" dirty="0"/>
              <a:t> </a:t>
            </a:r>
            <a:r>
              <a:rPr lang="fr-FR" sz="1600" dirty="0"/>
              <a:t>(quand il y a un risque de projection)</a:t>
            </a:r>
            <a:endParaRPr lang="fr-FR" sz="1600" b="1" dirty="0"/>
          </a:p>
          <a:p>
            <a:pPr marL="609600" indent="-609600">
              <a:lnSpc>
                <a:spcPct val="90000"/>
              </a:lnSpc>
              <a:buFontTx/>
              <a:buAutoNum type="arabicPeriod" startAt="3"/>
            </a:pPr>
            <a:r>
              <a:rPr lang="fr-FR" sz="1600" b="1" dirty="0">
                <a:solidFill>
                  <a:srgbClr val="F35023"/>
                </a:solidFill>
              </a:rPr>
              <a:t>Faire attention lors de toute manipulation d’instruments pointus ou tranchants, potentiellement contaminés</a:t>
            </a:r>
          </a:p>
          <a:p>
            <a:pPr marL="609600" indent="-609600">
              <a:lnSpc>
                <a:spcPct val="90000"/>
              </a:lnSpc>
              <a:buFontTx/>
              <a:buAutoNum type="arabicPeriod" startAt="3"/>
            </a:pPr>
            <a:r>
              <a:rPr lang="fr-FR" sz="1600" b="1" dirty="0">
                <a:solidFill>
                  <a:srgbClr val="F35023"/>
                </a:solidFill>
              </a:rPr>
              <a:t>Ne jamais plier ou </a:t>
            </a:r>
            <a:r>
              <a:rPr lang="fr-FR" sz="1600" b="1" dirty="0" err="1">
                <a:solidFill>
                  <a:srgbClr val="F35023"/>
                </a:solidFill>
              </a:rPr>
              <a:t>recapuchonner</a:t>
            </a:r>
            <a:r>
              <a:rPr lang="fr-FR" sz="1600" b="1" dirty="0">
                <a:solidFill>
                  <a:srgbClr val="F35023"/>
                </a:solidFill>
              </a:rPr>
              <a:t> les aiguilles</a:t>
            </a:r>
          </a:p>
        </p:txBody>
      </p:sp>
      <p:sp>
        <p:nvSpPr>
          <p:cNvPr id="373764" name="Text Box 4"/>
          <p:cNvSpPr txBox="1">
            <a:spLocks noChangeArrowheads="1"/>
          </p:cNvSpPr>
          <p:nvPr/>
        </p:nvSpPr>
        <p:spPr bwMode="auto">
          <a:xfrm>
            <a:off x="766763" y="6092825"/>
            <a:ext cx="7189787" cy="596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r>
              <a:rPr lang="fr-FR" sz="1100">
                <a:latin typeface="Times New Roman" pitchFamily="18" charset="0"/>
              </a:rPr>
              <a:t>Girard PM, Katlama C, Pialoux G. Expositions accidentelles au VIH: prévention des risques professionnels et règles de désinfection.VIH. </a:t>
            </a:r>
          </a:p>
          <a:p>
            <a:pPr algn="l"/>
            <a:r>
              <a:rPr lang="fr-FR" sz="1100">
                <a:latin typeface="Times New Roman" pitchFamily="18" charset="0"/>
              </a:rPr>
              <a:t>Edition Doin 2004.: 591-606</a:t>
            </a:r>
          </a:p>
        </p:txBody>
      </p:sp>
    </p:spTree>
    <p:extLst>
      <p:ext uri="{BB962C8B-B14F-4D97-AF65-F5344CB8AC3E}">
        <p14:creationId xmlns:p14="http://schemas.microsoft.com/office/powerpoint/2010/main" xmlns="" val="388712075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a:xfrm>
            <a:off x="576263" y="217488"/>
            <a:ext cx="8388350" cy="908050"/>
          </a:xfrm>
        </p:spPr>
        <p:txBody>
          <a:bodyPr/>
          <a:lstStyle/>
          <a:p>
            <a:r>
              <a:rPr lang="fr-FR">
                <a:solidFill>
                  <a:srgbClr val="F35023"/>
                </a:solidFill>
              </a:rPr>
              <a:t>10 précautions standards</a:t>
            </a:r>
          </a:p>
        </p:txBody>
      </p:sp>
      <p:sp>
        <p:nvSpPr>
          <p:cNvPr id="374787" name="Rectangle 3"/>
          <p:cNvSpPr>
            <a:spLocks noGrp="1" noChangeArrowheads="1"/>
          </p:cNvSpPr>
          <p:nvPr>
            <p:ph type="body" idx="1"/>
          </p:nvPr>
        </p:nvSpPr>
        <p:spPr>
          <a:xfrm>
            <a:off x="468313" y="1241425"/>
            <a:ext cx="8389937" cy="5616575"/>
          </a:xfrm>
        </p:spPr>
        <p:txBody>
          <a:bodyPr/>
          <a:lstStyle/>
          <a:p>
            <a:pPr marL="609600" indent="-609600">
              <a:lnSpc>
                <a:spcPct val="90000"/>
              </a:lnSpc>
              <a:buFontTx/>
              <a:buAutoNum type="arabicPeriod" startAt="7"/>
            </a:pPr>
            <a:r>
              <a:rPr lang="fr-FR" sz="1800" b="1" dirty="0">
                <a:solidFill>
                  <a:srgbClr val="F35023"/>
                </a:solidFill>
              </a:rPr>
              <a:t>Utiliser un conteneur :</a:t>
            </a:r>
            <a:r>
              <a:rPr lang="fr-FR" sz="1800" b="1" dirty="0"/>
              <a:t> </a:t>
            </a:r>
            <a:r>
              <a:rPr lang="fr-FR" sz="1800" dirty="0"/>
              <a:t>Jeter immédiatement tous les instruments piquants ou coupants dans un conteneur spécial : une aiguille souillée est une aiguille jetée</a:t>
            </a:r>
          </a:p>
          <a:p>
            <a:pPr marL="609600" indent="-609600">
              <a:lnSpc>
                <a:spcPct val="90000"/>
              </a:lnSpc>
              <a:spcBef>
                <a:spcPct val="65000"/>
              </a:spcBef>
              <a:buFontTx/>
              <a:buAutoNum type="arabicPeriod" startAt="7"/>
            </a:pPr>
            <a:r>
              <a:rPr lang="fr-FR" sz="1800" b="1" dirty="0">
                <a:solidFill>
                  <a:srgbClr val="F35023"/>
                </a:solidFill>
              </a:rPr>
              <a:t>Décontaminer immédiatement les instruments utilisés et les surfaces souillées par du sang ou liquide biologique :</a:t>
            </a:r>
            <a:r>
              <a:rPr lang="fr-FR" sz="1800" b="1" dirty="0"/>
              <a:t> </a:t>
            </a:r>
            <a:r>
              <a:rPr lang="fr-FR" sz="1800" dirty="0"/>
              <a:t>utiliser de l’eau de Javel fraîchement diluée à 10 % ou un autre désinfectant efficace</a:t>
            </a:r>
          </a:p>
          <a:p>
            <a:pPr marL="609600" indent="-609600">
              <a:lnSpc>
                <a:spcPct val="90000"/>
              </a:lnSpc>
              <a:spcBef>
                <a:spcPct val="65000"/>
              </a:spcBef>
              <a:buFontTx/>
              <a:buAutoNum type="arabicPeriod" startAt="7"/>
            </a:pPr>
            <a:r>
              <a:rPr lang="fr-FR" sz="1800" b="1" dirty="0">
                <a:solidFill>
                  <a:srgbClr val="F35023"/>
                </a:solidFill>
              </a:rPr>
              <a:t>Au laboratoire</a:t>
            </a:r>
          </a:p>
          <a:p>
            <a:pPr marL="609600" indent="-609600">
              <a:lnSpc>
                <a:spcPct val="90000"/>
              </a:lnSpc>
              <a:buFont typeface="Wingdings" pitchFamily="2" charset="2"/>
              <a:buNone/>
            </a:pPr>
            <a:r>
              <a:rPr lang="fr-FR" sz="1800" b="1" dirty="0"/>
              <a:t>         </a:t>
            </a:r>
            <a:r>
              <a:rPr lang="fr-FR" sz="1800" dirty="0"/>
              <a:t>Les précautions déjà citées doivent être prises systématiquement; les prélèvements doivent être transportés dans un tube ou flacon hermétiques, sous emballage étanche ; il est interdit de pipeter « à la bouche »</a:t>
            </a:r>
          </a:p>
          <a:p>
            <a:pPr marL="609600" indent="-609600">
              <a:lnSpc>
                <a:spcPct val="90000"/>
              </a:lnSpc>
              <a:buFont typeface="Wingdings" pitchFamily="2" charset="2"/>
              <a:buNone/>
            </a:pPr>
            <a:endParaRPr lang="fr-FR" sz="700" dirty="0"/>
          </a:p>
          <a:p>
            <a:pPr marL="609600" indent="-609600">
              <a:lnSpc>
                <a:spcPct val="90000"/>
              </a:lnSpc>
              <a:buFontTx/>
              <a:buAutoNum type="arabicPeriod" startAt="10"/>
            </a:pPr>
            <a:r>
              <a:rPr lang="fr-FR" sz="1800" b="1" dirty="0">
                <a:solidFill>
                  <a:srgbClr val="F35023"/>
                </a:solidFill>
              </a:rPr>
              <a:t>Ces mesures de base doivent être complétées par des mesures spécifiques à chaque discipline et par l’adoption de matériel de sécurité adapté</a:t>
            </a:r>
          </a:p>
        </p:txBody>
      </p:sp>
      <p:sp>
        <p:nvSpPr>
          <p:cNvPr id="374788" name="Text Box 4"/>
          <p:cNvSpPr txBox="1">
            <a:spLocks noChangeArrowheads="1"/>
          </p:cNvSpPr>
          <p:nvPr/>
        </p:nvSpPr>
        <p:spPr bwMode="auto">
          <a:xfrm>
            <a:off x="971600" y="5805264"/>
            <a:ext cx="7885063" cy="356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r>
              <a:rPr lang="fr-FR" sz="1100" dirty="0">
                <a:latin typeface="Times New Roman" pitchFamily="18" charset="0"/>
              </a:rPr>
              <a:t>Girard PM, </a:t>
            </a:r>
            <a:r>
              <a:rPr lang="fr-FR" sz="1100" dirty="0" err="1">
                <a:latin typeface="Times New Roman" pitchFamily="18" charset="0"/>
              </a:rPr>
              <a:t>Katlama</a:t>
            </a:r>
            <a:r>
              <a:rPr lang="fr-FR" sz="1100" dirty="0">
                <a:latin typeface="Times New Roman" pitchFamily="18" charset="0"/>
              </a:rPr>
              <a:t> C, </a:t>
            </a:r>
            <a:r>
              <a:rPr lang="fr-FR" sz="1100" dirty="0" err="1">
                <a:latin typeface="Times New Roman" pitchFamily="18" charset="0"/>
              </a:rPr>
              <a:t>Pialoux</a:t>
            </a:r>
            <a:r>
              <a:rPr lang="fr-FR" sz="1100" dirty="0">
                <a:latin typeface="Times New Roman" pitchFamily="18" charset="0"/>
              </a:rPr>
              <a:t> G. Expositions accidentelles au VIH: prévention des risques professionnels et règles de </a:t>
            </a:r>
            <a:r>
              <a:rPr lang="fr-FR" sz="1100" dirty="0" err="1">
                <a:latin typeface="Times New Roman" pitchFamily="18" charset="0"/>
              </a:rPr>
              <a:t>désinfection.VIH</a:t>
            </a:r>
            <a:r>
              <a:rPr lang="fr-FR" sz="1100" dirty="0">
                <a:latin typeface="Times New Roman" pitchFamily="18" charset="0"/>
              </a:rPr>
              <a:t>. </a:t>
            </a:r>
          </a:p>
          <a:p>
            <a:pPr algn="l"/>
            <a:r>
              <a:rPr lang="fr-FR" sz="1100" dirty="0">
                <a:latin typeface="Times New Roman" pitchFamily="18" charset="0"/>
              </a:rPr>
              <a:t>Edition </a:t>
            </a:r>
            <a:r>
              <a:rPr lang="fr-FR" sz="1100" dirty="0" err="1">
                <a:latin typeface="Times New Roman" pitchFamily="18" charset="0"/>
              </a:rPr>
              <a:t>Doin</a:t>
            </a:r>
            <a:r>
              <a:rPr lang="fr-FR" sz="1100" dirty="0">
                <a:latin typeface="Times New Roman" pitchFamily="18" charset="0"/>
              </a:rPr>
              <a:t> 2004.: 591-606</a:t>
            </a:r>
          </a:p>
        </p:txBody>
      </p:sp>
    </p:spTree>
    <p:extLst>
      <p:ext uri="{BB962C8B-B14F-4D97-AF65-F5344CB8AC3E}">
        <p14:creationId xmlns:p14="http://schemas.microsoft.com/office/powerpoint/2010/main" xmlns="" val="231411434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457200" y="457200"/>
            <a:ext cx="8229600" cy="5708650"/>
          </a:xfrm>
        </p:spPr>
        <p:txBody>
          <a:bodyPr/>
          <a:lstStyle/>
          <a:p>
            <a:pPr algn="ctr"/>
            <a:r>
              <a:rPr lang="fr-FR">
                <a:solidFill>
                  <a:srgbClr val="F35023"/>
                </a:solidFill>
              </a:rPr>
              <a:t>Conduite pratique sur le plan du risque VHB - VHC</a:t>
            </a:r>
          </a:p>
        </p:txBody>
      </p:sp>
    </p:spTree>
    <p:extLst>
      <p:ext uri="{BB962C8B-B14F-4D97-AF65-F5344CB8AC3E}">
        <p14:creationId xmlns:p14="http://schemas.microsoft.com/office/powerpoint/2010/main" xmlns="" val="324874893"/>
      </p:ext>
    </p:extLst>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Arial"/>
        <a:ea typeface="Lucida Sans Unicode"/>
        <a:cs typeface="Lucida Sans Unicode"/>
      </a:majorFont>
      <a:minorFont>
        <a:latin typeface="Times New Roman"/>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78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Lucida Sans Unicode" charset="0"/>
            <a:cs typeface="Lucida Sans Unicode"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78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Lucida Sans Unicode" charset="0"/>
            <a:cs typeface="Lucida Sans Unicode"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TotalTime>
  <Words>5783</Words>
  <Application>Microsoft Office PowerPoint</Application>
  <PresentationFormat>Affichage à l'écran (4:3)</PresentationFormat>
  <Paragraphs>1183</Paragraphs>
  <Slides>141</Slides>
  <Notes>118</Notes>
  <HiddenSlides>60</HiddenSlides>
  <MMClips>0</MMClips>
  <ScaleCrop>false</ScaleCrop>
  <HeadingPairs>
    <vt:vector size="8" baseType="variant">
      <vt:variant>
        <vt:lpstr>Thème</vt:lpstr>
      </vt:variant>
      <vt:variant>
        <vt:i4>1</vt:i4>
      </vt:variant>
      <vt:variant>
        <vt:lpstr>Serveurs OLE incorporés</vt:lpstr>
      </vt:variant>
      <vt:variant>
        <vt:i4>4</vt:i4>
      </vt:variant>
      <vt:variant>
        <vt:lpstr>Titres des diapositives</vt:lpstr>
      </vt:variant>
      <vt:variant>
        <vt:i4>141</vt:i4>
      </vt:variant>
      <vt:variant>
        <vt:lpstr>Diaporamas personnalisés</vt:lpstr>
      </vt:variant>
      <vt:variant>
        <vt:i4>1</vt:i4>
      </vt:variant>
    </vt:vector>
  </HeadingPairs>
  <TitlesOfParts>
    <vt:vector size="147" baseType="lpstr">
      <vt:lpstr>Modèle par défaut</vt:lpstr>
      <vt:lpstr>Document Microsoft Office Word 97 - 2003</vt:lpstr>
      <vt:lpstr>Diapositive</vt:lpstr>
      <vt:lpstr>Diapositive Microsoft Office PowerPoint 97-2003</vt:lpstr>
      <vt:lpstr>Feuille Microsoft Office Excel 97-2003</vt:lpstr>
      <vt:lpstr>Diapositive 1</vt:lpstr>
      <vt:lpstr>1985  PREMIERS CAS DE CONTAMINATIONS  DES PERSONNELS SOIGNANTS   SIDA par piqûre de seringue : transmission par piqûre d’une injection virale à HTLV III provenant d’une patiente atteinte d’un SIDA africain.  </vt:lpstr>
      <vt:lpstr>2022</vt:lpstr>
      <vt:lpstr>Accidents d’Exposition Aux Virus</vt:lpstr>
      <vt:lpstr>RAPPELS VIRUS - VIH</vt:lpstr>
      <vt:lpstr>RAPPELS VIRUS - VHB</vt:lpstr>
      <vt:lpstr>RAPPELS VIRUS - VHC</vt:lpstr>
      <vt:lpstr>Évaluation du Risque (I)‏</vt:lpstr>
      <vt:lpstr>Évaluation du risque (II)‏</vt:lpstr>
      <vt:lpstr>Facteurs de Risque   (I)                                                                                                              </vt:lpstr>
      <vt:lpstr>Facteurs de risque (II)‏</vt:lpstr>
      <vt:lpstr>Infections VIH professionnelles recensées dans le Monde</vt:lpstr>
      <vt:lpstr>Quel risque après un AEV ?</vt:lpstr>
      <vt:lpstr>Diapositive 14</vt:lpstr>
      <vt:lpstr>Séroconversions VHC documentées</vt:lpstr>
      <vt:lpstr>Diapositive 16</vt:lpstr>
      <vt:lpstr>Diapositive 17</vt:lpstr>
      <vt:lpstr>Liberaux ide </vt:lpstr>
      <vt:lpstr>paca</vt:lpstr>
      <vt:lpstr>Recommandations officielles</vt:lpstr>
      <vt:lpstr>Diapositive 21</vt:lpstr>
      <vt:lpstr>Chimioprophylaxie VIH</vt:lpstr>
      <vt:lpstr>Chimioprophylaxie VIH</vt:lpstr>
      <vt:lpstr>Prophylaxie VHB</vt:lpstr>
      <vt:lpstr>Prophylaxie VHC</vt:lpstr>
      <vt:lpstr>Infections professionnelles par le VIH  Depuis 2005, il n’a effectivement pas été déclaré de séroconversion professionnelle par le VIH, le nombre annuel de contaminations par le VHC reste faible (entre 0 et 5), et aucune contamination par le VHB n’a encore été déclarée. Depuis le début de l’épidémie, a donc été documenté un total de 14 séroconversions professionnelles par le VIH chez des personnels de santé, dont 12 concernent des infirmier(e)s.   </vt:lpstr>
      <vt:lpstr>Diapositive 27</vt:lpstr>
      <vt:lpstr>Diapositive 28</vt:lpstr>
      <vt:lpstr>en comparaison</vt:lpstr>
      <vt:lpstr>Diapositive 30</vt:lpstr>
      <vt:lpstr>Diapositive 31</vt:lpstr>
      <vt:lpstr>Diapositive 32</vt:lpstr>
      <vt:lpstr>RAISIN Réseau d'alerte, d'investigation et de surveillance des infections nosocomiales</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AES-RAISIN  </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Diapositive 72</vt:lpstr>
      <vt:lpstr>Diapositive 73</vt:lpstr>
      <vt:lpstr>Diapositive 74</vt:lpstr>
      <vt:lpstr>Diapositive 75</vt:lpstr>
      <vt:lpstr>Diapositive 76</vt:lpstr>
      <vt:lpstr>Diapositive 77</vt:lpstr>
      <vt:lpstr>Diapositive 78</vt:lpstr>
      <vt:lpstr>Diapositive 79</vt:lpstr>
      <vt:lpstr>Diapositive 80</vt:lpstr>
      <vt:lpstr>Diapositive 81</vt:lpstr>
      <vt:lpstr>Diapositive 82</vt:lpstr>
      <vt:lpstr>Diapositive 83</vt:lpstr>
      <vt:lpstr>Diapositive 84</vt:lpstr>
      <vt:lpstr>Diapositive 85</vt:lpstr>
      <vt:lpstr>Actuellement Standard  de trousse d ’urgence dans la région</vt:lpstr>
      <vt:lpstr>Diapositive 87</vt:lpstr>
      <vt:lpstr>Posologies simplissime </vt:lpstr>
      <vt:lpstr>Diapositive 89</vt:lpstr>
      <vt:lpstr>Diapositive 90</vt:lpstr>
      <vt:lpstr>Calendrier d’un AEV  toujours tres trop ? Lourd  </vt:lpstr>
      <vt:lpstr>Conduite à tenir</vt:lpstr>
      <vt:lpstr>Diapositive 93</vt:lpstr>
      <vt:lpstr>Accidents d’exposition au sang infecté par le VIH, VHB, VHC.</vt:lpstr>
      <vt:lpstr>Déclaration de l’accident de travail</vt:lpstr>
      <vt:lpstr>Prévention d’une contamination potentielle</vt:lpstr>
      <vt:lpstr>10 précautions standards</vt:lpstr>
      <vt:lpstr>10 précautions standards</vt:lpstr>
      <vt:lpstr>Conduite pratique sur le plan du risque VHB - VHC</vt:lpstr>
      <vt:lpstr>Accidents d’exposition : risque viral non-VIH</vt:lpstr>
      <vt:lpstr>Après exposition au VHB (transmission sexuelle ou sanguine)</vt:lpstr>
      <vt:lpstr>Après exposition au VHC (transmission sanguine ou sexuelle)</vt:lpstr>
      <vt:lpstr>Diapositive 103</vt:lpstr>
      <vt:lpstr>ACCUEIL DES AES</vt:lpstr>
      <vt:lpstr>Acte 1: “Réconfort”.</vt:lpstr>
      <vt:lpstr>Diapositive 106</vt:lpstr>
      <vt:lpstr>Acte 2 : “Appréciation du risque et explications sur le traitement prophylactique”.</vt:lpstr>
      <vt:lpstr>Acte 3 : “Explications sur le suivi et le circuit SAU-CISIH”.</vt:lpstr>
      <vt:lpstr>Acte 4 “Bilan sanguin”.</vt:lpstr>
      <vt:lpstr>Décret du 4 mai 1994</vt:lpstr>
      <vt:lpstr>Classification des germes (2)‏</vt:lpstr>
      <vt:lpstr>Accidents du travail (AT)‏</vt:lpstr>
      <vt:lpstr>Accident du travail</vt:lpstr>
      <vt:lpstr>Accident du travail (2)‏</vt:lpstr>
      <vt:lpstr>Accident de travail (3)‏</vt:lpstr>
      <vt:lpstr>Accident de travail (4)‏</vt:lpstr>
      <vt:lpstr>Accident du travail (5)‏</vt:lpstr>
      <vt:lpstr>Maladie professionnelle indemnisable (MPI)‏</vt:lpstr>
      <vt:lpstr>Maladie professionnelle indemnisable (MPI) 2</vt:lpstr>
      <vt:lpstr>Réparation hépatites virales professionnelles (1)‏</vt:lpstr>
      <vt:lpstr>Réparation hépatites virales professionnelles (2)‏</vt:lpstr>
      <vt:lpstr>TRG 45 (suite)‏</vt:lpstr>
      <vt:lpstr>Maladie professionnelle</vt:lpstr>
      <vt:lpstr>Prestations en matière de MPI ou d ’Accident du travail</vt:lpstr>
      <vt:lpstr>Professions libérales Régime des travailleurs non salariés non agricoles</vt:lpstr>
      <vt:lpstr>Infections professionnelles par le VIH</vt:lpstr>
      <vt:lpstr>Infections professionnelles par le VIH: cas documentés</vt:lpstr>
      <vt:lpstr>Infections professionnelles par le VIH: cas documentés (2)‏</vt:lpstr>
      <vt:lpstr>Accidents d ’exposition au sang</vt:lpstr>
      <vt:lpstr>AES et risques d ’hépatite C professionnelle: suivi sérologique en médecine du travail (CHR Marseille)‏</vt:lpstr>
      <vt:lpstr>Accidents d ’exposant au sang et risque d ’hépatite C professionnelle: suivi sérologique en médecine du travail</vt:lpstr>
      <vt:lpstr>Accidents exposant au sang et risque d ’hépatite C professionnelle: suivi sérologique en médecine du travail.</vt:lpstr>
      <vt:lpstr>Diapositive 133</vt:lpstr>
      <vt:lpstr>Diapositive 134</vt:lpstr>
      <vt:lpstr>Diapositive 135</vt:lpstr>
      <vt:lpstr>Diapositive 136</vt:lpstr>
      <vt:lpstr>Diapositive 137</vt:lpstr>
      <vt:lpstr>Diapositive 138</vt:lpstr>
      <vt:lpstr>Conclusion : Recommandations aux libéraux</vt:lpstr>
      <vt:lpstr>Utilisation des TROD  test rapide d’orientation diagnostique</vt:lpstr>
      <vt:lpstr>Diapositive 141</vt:lpstr>
      <vt:lpstr>RAVAUX</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Françoise Martin</dc:title>
  <dc:creator>RAVAUX Isabelle</dc:creator>
  <cp:lastModifiedBy>marine.santoriello</cp:lastModifiedBy>
  <cp:revision>31</cp:revision>
  <dcterms:modified xsi:type="dcterms:W3CDTF">2023-03-14T10:01:40Z</dcterms:modified>
</cp:coreProperties>
</file>