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96" r:id="rId4"/>
    <p:sldId id="271" r:id="rId5"/>
    <p:sldId id="298" r:id="rId6"/>
    <p:sldId id="273" r:id="rId7"/>
    <p:sldId id="274" r:id="rId8"/>
    <p:sldId id="275" r:id="rId9"/>
    <p:sldId id="276" r:id="rId10"/>
    <p:sldId id="272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7" r:id="rId25"/>
    <p:sldId id="278" r:id="rId26"/>
    <p:sldId id="279" r:id="rId27"/>
    <p:sldId id="280" r:id="rId28"/>
    <p:sldId id="287" r:id="rId29"/>
    <p:sldId id="288" r:id="rId30"/>
    <p:sldId id="289" r:id="rId31"/>
    <p:sldId id="291" r:id="rId32"/>
    <p:sldId id="292" r:id="rId33"/>
    <p:sldId id="270" r:id="rId34"/>
    <p:sldId id="293" r:id="rId35"/>
    <p:sldId id="290" r:id="rId36"/>
    <p:sldId id="295" r:id="rId37"/>
    <p:sldId id="294" r:id="rId3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32560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31430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3247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15090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15423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1054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06137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9230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41794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4464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9242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B0574-1784-4D6A-A0FF-FCEA47072CE2}" type="datetimeFigureOut">
              <a:rPr lang="fr-FR" smtClean="0"/>
              <a:pPr/>
              <a:t>24/02/2023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93543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agsjournals.onlinelibrary.wiley.com/action/doSearch?ContribAuthorRaw=Kaye,+Keith+S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55984" y="2165708"/>
            <a:ext cx="9144000" cy="2387600"/>
          </a:xfrm>
          <a:noFill/>
        </p:spPr>
        <p:txBody>
          <a:bodyPr>
            <a:normAutofit fontScale="90000"/>
          </a:bodyPr>
          <a:lstStyle/>
          <a:p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>Prévention des infections liées aux soins du Sujet Agé</a:t>
            </a:r>
            <a:r>
              <a:rPr lang="fr-FR" sz="4800" dirty="0"/>
              <a:t/>
            </a:r>
            <a:br>
              <a:rPr lang="fr-FR" sz="4800" dirty="0"/>
            </a:br>
            <a:r>
              <a:rPr lang="fr-FR" sz="4800" dirty="0"/>
              <a:t/>
            </a:r>
            <a:br>
              <a:rPr lang="fr-FR" sz="4800" dirty="0"/>
            </a:br>
            <a:r>
              <a:rPr lang="fr-FR" sz="2400" i="1" dirty="0"/>
              <a:t>DU Hygiène Hospitalière </a:t>
            </a:r>
            <a:r>
              <a:rPr lang="fr-FR" sz="2400" i="1" dirty="0" smtClean="0"/>
              <a:t>2022/2023</a:t>
            </a:r>
            <a:endParaRPr lang="fr-FR" sz="2400" i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618652"/>
            <a:ext cx="9144000" cy="639147"/>
          </a:xfrm>
        </p:spPr>
        <p:txBody>
          <a:bodyPr>
            <a:noAutofit/>
          </a:bodyPr>
          <a:lstStyle/>
          <a:p>
            <a:r>
              <a:rPr lang="fr-FR" sz="2000" b="1" dirty="0"/>
              <a:t>Docteur </a:t>
            </a:r>
            <a:r>
              <a:rPr lang="fr-FR" sz="2000" b="1" dirty="0" smtClean="0"/>
              <a:t>GARRIDO Victoria</a:t>
            </a:r>
            <a:endParaRPr lang="fr-FR" sz="2000" b="1" dirty="0"/>
          </a:p>
          <a:p>
            <a:r>
              <a:rPr lang="fr-FR" sz="2000" dirty="0"/>
              <a:t>Praticien </a:t>
            </a:r>
            <a:r>
              <a:rPr lang="fr-FR" sz="2000" dirty="0" smtClean="0"/>
              <a:t>Hospitalier Contractuel - </a:t>
            </a:r>
            <a:r>
              <a:rPr lang="fr-FR" sz="2000" dirty="0"/>
              <a:t>Gériatre</a:t>
            </a:r>
          </a:p>
          <a:p>
            <a:r>
              <a:rPr lang="fr-FR" sz="2000" dirty="0"/>
              <a:t>Service de Médecine interne </a:t>
            </a:r>
            <a:r>
              <a:rPr lang="fr-FR" sz="2000" dirty="0" smtClean="0"/>
              <a:t>post Urgences</a:t>
            </a:r>
            <a:endParaRPr lang="fr-FR" sz="2000" dirty="0"/>
          </a:p>
          <a:p>
            <a:r>
              <a:rPr lang="fr-FR" sz="2000" dirty="0"/>
              <a:t>Pr P. VILLANI- CHU </a:t>
            </a:r>
            <a:r>
              <a:rPr lang="fr-FR" sz="2000" dirty="0" smtClean="0"/>
              <a:t>Timone</a:t>
            </a:r>
            <a:endParaRPr lang="fr-FR" sz="2000" dirty="0"/>
          </a:p>
        </p:txBody>
      </p:sp>
      <p:sp>
        <p:nvSpPr>
          <p:cNvPr id="6" name="AutoShape 6" descr="https://www.univ-amu.fr/system/files/2021-01/DIRCOM-Logo_AMU_CMJN.png"/>
          <p:cNvSpPr>
            <a:spLocks noChangeAspect="1" noChangeArrowheads="1"/>
          </p:cNvSpPr>
          <p:nvPr/>
        </p:nvSpPr>
        <p:spPr bwMode="auto">
          <a:xfrm>
            <a:off x="-152400" y="3390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6155" y="500481"/>
            <a:ext cx="2778246" cy="95227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9858" y="0"/>
            <a:ext cx="1664592" cy="197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195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Décompensations d’organe : Modèle de Bouchon </a:t>
            </a:r>
            <a:endParaRPr lang="fr-FR" b="1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7680" y="1457662"/>
            <a:ext cx="6419463" cy="5062205"/>
          </a:xfrm>
        </p:spPr>
      </p:pic>
      <p:sp>
        <p:nvSpPr>
          <p:cNvPr id="7" name="ZoneTexte 6"/>
          <p:cNvSpPr txBox="1"/>
          <p:nvPr/>
        </p:nvSpPr>
        <p:spPr>
          <a:xfrm>
            <a:off x="3928187" y="6519867"/>
            <a:ext cx="564502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Bouchon </a:t>
            </a:r>
            <a:r>
              <a:rPr lang="fr-FR" sz="1100" dirty="0"/>
              <a:t>J. 1+2+3 ou comment tenter d’être efficace en gériatrie ? </a:t>
            </a:r>
            <a:r>
              <a:rPr lang="fr-FR" sz="1100" i="1" dirty="0" err="1"/>
              <a:t>Rev</a:t>
            </a:r>
            <a:r>
              <a:rPr lang="fr-FR" sz="1100" i="1" dirty="0"/>
              <a:t> Prat</a:t>
            </a:r>
            <a:r>
              <a:rPr lang="fr-FR" sz="1100" dirty="0"/>
              <a:t>. 1984;34:888-892.</a:t>
            </a:r>
          </a:p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9900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Définition de l’infection associée aux Soins (IAS)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/>
              <a:t>Une infection </a:t>
            </a:r>
            <a:r>
              <a:rPr lang="fr-FR" dirty="0" smtClean="0"/>
              <a:t>survenant </a:t>
            </a:r>
            <a:r>
              <a:rPr lang="fr-FR" b="1" dirty="0"/>
              <a:t>au cours ou au décours</a:t>
            </a:r>
            <a:r>
              <a:rPr lang="fr-FR" dirty="0"/>
              <a:t> d’une prise en charge d’un patient</a:t>
            </a:r>
          </a:p>
          <a:p>
            <a:r>
              <a:rPr lang="fr-FR" dirty="0"/>
              <a:t>Diagnostique</a:t>
            </a:r>
          </a:p>
          <a:p>
            <a:r>
              <a:rPr lang="fr-FR" dirty="0"/>
              <a:t>Thérapeutique</a:t>
            </a:r>
          </a:p>
          <a:p>
            <a:r>
              <a:rPr lang="fr-FR" dirty="0"/>
              <a:t>Palliative</a:t>
            </a:r>
          </a:p>
          <a:p>
            <a:r>
              <a:rPr lang="fr-FR" dirty="0"/>
              <a:t>Préventive </a:t>
            </a:r>
          </a:p>
          <a:p>
            <a:r>
              <a:rPr lang="fr-FR" dirty="0"/>
              <a:t>Éducative</a:t>
            </a:r>
          </a:p>
          <a:p>
            <a:pPr marL="0" indent="0">
              <a:buNone/>
            </a:pPr>
            <a:r>
              <a:rPr lang="fr-FR" b="1" u="sng" dirty="0"/>
              <a:t>ET</a:t>
            </a:r>
          </a:p>
          <a:p>
            <a:pPr marL="0" indent="0">
              <a:buNone/>
            </a:pPr>
            <a:r>
              <a:rPr lang="fr-FR" dirty="0"/>
              <a:t>si elle n’était ni présente, ni en incubation au début de la prise en charge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14720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Délai </a:t>
            </a:r>
            <a:r>
              <a:rPr lang="fr-FR" b="1" dirty="0"/>
              <a:t>d’au moins 48 heures </a:t>
            </a:r>
            <a:r>
              <a:rPr lang="fr-FR" dirty="0"/>
              <a:t>ou délai supérieur à la période d’incubation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u="sng" dirty="0"/>
              <a:t>Pour les infections de site opératoire, infections associées aux soins :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Survenant dans les 30 jours post opératoires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Survenant dans l’année si mise en place de matériel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17190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Quelque soit le délai de survenue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il faut apprécier dans chaque cas </a:t>
            </a:r>
            <a:r>
              <a:rPr lang="fr-FR" b="1" dirty="0"/>
              <a:t>la plausibilité </a:t>
            </a:r>
            <a:r>
              <a:rPr lang="fr-FR" dirty="0"/>
              <a:t>de l’association entre</a:t>
            </a:r>
          </a:p>
          <a:p>
            <a:r>
              <a:rPr lang="fr-FR" dirty="0"/>
              <a:t>l’intervention et l’infection</a:t>
            </a:r>
          </a:p>
          <a:p>
            <a:r>
              <a:rPr lang="fr-FR" dirty="0"/>
              <a:t>le type de germe en cause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78186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Mode de transmission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Il existe </a:t>
            </a:r>
            <a:r>
              <a:rPr lang="fr-FR" b="1" dirty="0"/>
              <a:t>2 types </a:t>
            </a:r>
            <a:r>
              <a:rPr lang="fr-FR" dirty="0"/>
              <a:t>de modes de transmission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les infections d’origine « </a:t>
            </a:r>
            <a:r>
              <a:rPr lang="fr-FR" b="1" dirty="0"/>
              <a:t>endogène</a:t>
            </a:r>
            <a:r>
              <a:rPr lang="fr-FR" dirty="0"/>
              <a:t> » : </a:t>
            </a:r>
            <a:r>
              <a:rPr lang="fr-FR" sz="2400" i="1" dirty="0"/>
              <a:t>le malade s’infecte avec ses propres micro-organismes à la faveur d’un acte invasif et/ou en raison d’une fragilité particulière</a:t>
            </a:r>
          </a:p>
          <a:p>
            <a:r>
              <a:rPr lang="fr-FR" dirty="0"/>
              <a:t>les infections d’origine « </a:t>
            </a:r>
            <a:r>
              <a:rPr lang="fr-FR" b="1" dirty="0"/>
              <a:t>exogène</a:t>
            </a:r>
            <a:r>
              <a:rPr lang="fr-FR" dirty="0"/>
              <a:t> » : </a:t>
            </a:r>
            <a:r>
              <a:rPr lang="fr-FR" sz="2400" i="1" dirty="0"/>
              <a:t>les microorganismes ont pour origine une transmission croisée entre malades/ soignants (par les mains ou matériels, personnels, contamination de l’environnement hospitalier : eau, air, équipements, alimentation…)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274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micro organismes en cause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agents sont variés :</a:t>
            </a:r>
          </a:p>
          <a:p>
            <a:pPr marL="0" indent="0">
              <a:buNone/>
            </a:pPr>
            <a:r>
              <a:rPr lang="fr-FR" b="1" u="sng" dirty="0"/>
              <a:t>Bactéries  </a:t>
            </a:r>
            <a:r>
              <a:rPr lang="fr-FR" b="1" dirty="0">
                <a:solidFill>
                  <a:srgbClr val="FF0000"/>
                </a:solidFill>
              </a:rPr>
              <a:t>TOP 5 « gériatrique »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Escherichia Coli</a:t>
            </a:r>
          </a:p>
          <a:p>
            <a:r>
              <a:rPr lang="fr-FR" dirty="0"/>
              <a:t>Staphylocoque doré</a:t>
            </a:r>
          </a:p>
          <a:p>
            <a:r>
              <a:rPr lang="fr-FR" dirty="0"/>
              <a:t>Pseudomonas </a:t>
            </a:r>
            <a:r>
              <a:rPr lang="fr-FR" dirty="0" err="1"/>
              <a:t>Aeruginosa</a:t>
            </a:r>
            <a:endParaRPr lang="fr-FR" dirty="0"/>
          </a:p>
          <a:p>
            <a:r>
              <a:rPr lang="fr-FR" dirty="0" err="1"/>
              <a:t>Klebsiella</a:t>
            </a:r>
            <a:r>
              <a:rPr lang="fr-FR" dirty="0"/>
              <a:t> </a:t>
            </a:r>
            <a:r>
              <a:rPr lang="fr-FR" dirty="0" err="1"/>
              <a:t>pneumoniae</a:t>
            </a:r>
            <a:endParaRPr lang="fr-FR" dirty="0"/>
          </a:p>
          <a:p>
            <a:r>
              <a:rPr lang="fr-FR" dirty="0" err="1"/>
              <a:t>Enterococcus</a:t>
            </a:r>
            <a:r>
              <a:rPr lang="fr-FR" dirty="0"/>
              <a:t> </a:t>
            </a:r>
            <a:r>
              <a:rPr lang="fr-FR" dirty="0" err="1"/>
              <a:t>faecalis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1271" y="1505115"/>
            <a:ext cx="2288166" cy="171795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70822" y="335800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630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micro organismes en cause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Virus </a:t>
            </a:r>
          </a:p>
          <a:p>
            <a:r>
              <a:rPr lang="fr-FR" b="1" dirty="0"/>
              <a:t>COVID</a:t>
            </a:r>
          </a:p>
          <a:p>
            <a:r>
              <a:rPr lang="fr-FR" dirty="0"/>
              <a:t>Grippe</a:t>
            </a:r>
          </a:p>
          <a:p>
            <a:r>
              <a:rPr lang="fr-FR" dirty="0"/>
              <a:t>VRS/ rhinovirus/ </a:t>
            </a:r>
            <a:r>
              <a:rPr lang="fr-FR" dirty="0" err="1"/>
              <a:t>entero</a:t>
            </a:r>
            <a:r>
              <a:rPr lang="fr-FR" dirty="0"/>
              <a:t> virus, …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Parasites </a:t>
            </a:r>
          </a:p>
          <a:p>
            <a:r>
              <a:rPr lang="fr-FR" dirty="0"/>
              <a:t>Poux</a:t>
            </a:r>
          </a:p>
          <a:p>
            <a:r>
              <a:rPr lang="fr-FR" dirty="0"/>
              <a:t>Punaises</a:t>
            </a:r>
          </a:p>
          <a:p>
            <a:r>
              <a:rPr lang="fr-FR" dirty="0"/>
              <a:t>La Gale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Champignons </a:t>
            </a:r>
          </a:p>
          <a:p>
            <a:r>
              <a:rPr lang="fr-FR" dirty="0"/>
              <a:t>Candida</a:t>
            </a:r>
          </a:p>
        </p:txBody>
      </p:sp>
    </p:spTree>
    <p:extLst>
      <p:ext uri="{BB962C8B-B14F-4D97-AF65-F5344CB8AC3E}">
        <p14:creationId xmlns:p14="http://schemas.microsoft.com/office/powerpoint/2010/main" xmlns="" val="247355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sites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/>
              <a:t>Les sites infectieux les plus fréquents :</a:t>
            </a:r>
          </a:p>
          <a:p>
            <a:pPr marL="0" indent="0">
              <a:buNone/>
            </a:pPr>
            <a:endParaRPr lang="fr-FR" b="1" u="sng" dirty="0"/>
          </a:p>
          <a:p>
            <a:r>
              <a:rPr lang="fr-FR" b="1" dirty="0"/>
              <a:t>les infections urinaires</a:t>
            </a:r>
          </a:p>
          <a:p>
            <a:r>
              <a:rPr lang="fr-FR" b="1" dirty="0"/>
              <a:t>les infections pulmonaires</a:t>
            </a:r>
          </a:p>
          <a:p>
            <a:r>
              <a:rPr lang="fr-FR" dirty="0"/>
              <a:t>les infections gastro-intestinales</a:t>
            </a:r>
          </a:p>
          <a:p>
            <a:r>
              <a:rPr lang="fr-FR" dirty="0"/>
              <a:t>les infections du site opératoire</a:t>
            </a:r>
          </a:p>
          <a:p>
            <a:r>
              <a:rPr lang="fr-FR" dirty="0"/>
              <a:t>les infections de la peau et des tissus mous</a:t>
            </a:r>
          </a:p>
        </p:txBody>
      </p:sp>
    </p:spTree>
    <p:extLst>
      <p:ext uri="{BB962C8B-B14F-4D97-AF65-F5344CB8AC3E}">
        <p14:creationId xmlns:p14="http://schemas.microsoft.com/office/powerpoint/2010/main" xmlns="" val="334868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Facteurs favorisants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44619"/>
            <a:ext cx="10515600" cy="3732343"/>
          </a:xfrm>
        </p:spPr>
        <p:txBody>
          <a:bodyPr/>
          <a:lstStyle/>
          <a:p>
            <a:r>
              <a:rPr lang="fr-FR" dirty="0"/>
              <a:t>Immunodépression </a:t>
            </a:r>
            <a:r>
              <a:rPr lang="fr-FR" sz="1800" i="1" dirty="0"/>
              <a:t>(diabète, cancer, iatrogénie, infection</a:t>
            </a:r>
            <a:r>
              <a:rPr lang="fr-FR" sz="1800" i="1" dirty="0" smtClean="0"/>
              <a:t>..)</a:t>
            </a:r>
          </a:p>
          <a:p>
            <a:r>
              <a:rPr lang="fr-FR" dirty="0" err="1" smtClean="0"/>
              <a:t>Immunosénescence</a:t>
            </a:r>
            <a:r>
              <a:rPr lang="fr-FR" dirty="0" smtClean="0"/>
              <a:t> </a:t>
            </a:r>
            <a:r>
              <a:rPr lang="fr-FR" sz="1800" i="1" dirty="0" smtClean="0"/>
              <a:t>(diminution immunité humorale avec l’âge)</a:t>
            </a:r>
            <a:endParaRPr lang="fr-FR" sz="1800" i="1" dirty="0"/>
          </a:p>
          <a:p>
            <a:r>
              <a:rPr lang="fr-FR" dirty="0"/>
              <a:t>Dénutrition</a:t>
            </a:r>
          </a:p>
          <a:p>
            <a:r>
              <a:rPr lang="fr-FR" dirty="0"/>
              <a:t>Antibiothérapie antérieure ou en cours </a:t>
            </a:r>
            <a:r>
              <a:rPr lang="fr-FR" sz="1800" i="1" dirty="0"/>
              <a:t>( déséquilibre la flore, sélection de bactéries résistantes)</a:t>
            </a:r>
          </a:p>
          <a:p>
            <a:r>
              <a:rPr lang="fr-FR" dirty="0"/>
              <a:t>Les actes invasifs</a:t>
            </a:r>
          </a:p>
        </p:txBody>
      </p:sp>
    </p:spTree>
    <p:extLst>
      <p:ext uri="{BB962C8B-B14F-4D97-AF65-F5344CB8AC3E}">
        <p14:creationId xmlns:p14="http://schemas.microsoft.com/office/powerpoint/2010/main" xmlns="" val="4140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urinaire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</a:t>
            </a:r>
            <a:r>
              <a:rPr lang="fr-FR" dirty="0"/>
              <a:t>:</a:t>
            </a:r>
          </a:p>
          <a:p>
            <a:r>
              <a:rPr lang="fr-FR" dirty="0"/>
              <a:t>Les troubles vésico sphinctériens( sondage, incontinence)</a:t>
            </a:r>
          </a:p>
          <a:p>
            <a:r>
              <a:rPr lang="fr-FR" dirty="0"/>
              <a:t>Constipation chronique/ fécalome</a:t>
            </a:r>
          </a:p>
          <a:p>
            <a:r>
              <a:rPr lang="fr-FR" dirty="0"/>
              <a:t>L’alitement</a:t>
            </a:r>
          </a:p>
          <a:p>
            <a:r>
              <a:rPr lang="fr-FR" dirty="0"/>
              <a:t>Les pathologies neurologiques</a:t>
            </a:r>
          </a:p>
          <a:p>
            <a:r>
              <a:rPr lang="fr-FR" dirty="0"/>
              <a:t>Les pathologies urologiques ( HBP)</a:t>
            </a:r>
          </a:p>
          <a:p>
            <a:r>
              <a:rPr lang="fr-FR" dirty="0"/>
              <a:t>Antécédents de sepsis urinaire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dirty="0"/>
              <a:t>E. coli</a:t>
            </a:r>
          </a:p>
          <a:p>
            <a:r>
              <a:rPr lang="fr-FR" dirty="0"/>
              <a:t>K. </a:t>
            </a:r>
            <a:r>
              <a:rPr lang="fr-FR" dirty="0" err="1"/>
              <a:t>Pneumoniae</a:t>
            </a:r>
            <a:endParaRPr lang="fr-FR" dirty="0"/>
          </a:p>
          <a:p>
            <a:r>
              <a:rPr lang="fr-FR" dirty="0"/>
              <a:t>P. Mirabilis</a:t>
            </a:r>
          </a:p>
        </p:txBody>
      </p:sp>
    </p:spTree>
    <p:extLst>
      <p:ext uri="{BB962C8B-B14F-4D97-AF65-F5344CB8AC3E}">
        <p14:creationId xmlns:p14="http://schemas.microsoft.com/office/powerpoint/2010/main" xmlns="" val="182103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Plan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lnSpcReduction="10000"/>
          </a:bodyPr>
          <a:lstStyle/>
          <a:p>
            <a:r>
              <a:rPr lang="fr-FR" dirty="0" smtClean="0"/>
              <a:t>Concepts gériatriques : syndromes gériatriques, cascade gériatrique et </a:t>
            </a:r>
            <a:r>
              <a:rPr lang="fr-FR" dirty="0"/>
              <a:t>f</a:t>
            </a:r>
            <a:r>
              <a:rPr lang="fr-FR" dirty="0" smtClean="0"/>
              <a:t>ragilité</a:t>
            </a:r>
          </a:p>
          <a:p>
            <a:r>
              <a:rPr lang="fr-FR" dirty="0" smtClean="0"/>
              <a:t>Infections associée aux soins chez le sujet âgé: </a:t>
            </a:r>
          </a:p>
          <a:p>
            <a:pPr lvl="2"/>
            <a:r>
              <a:rPr lang="fr-FR" dirty="0" smtClean="0"/>
              <a:t>Définition, </a:t>
            </a:r>
          </a:p>
          <a:p>
            <a:pPr lvl="2"/>
            <a:r>
              <a:rPr lang="fr-FR" dirty="0" smtClean="0"/>
              <a:t>Transmission, </a:t>
            </a:r>
          </a:p>
          <a:p>
            <a:pPr lvl="2"/>
            <a:r>
              <a:rPr lang="fr-FR" dirty="0" smtClean="0"/>
              <a:t>Pathogènes et sites courants, </a:t>
            </a:r>
          </a:p>
          <a:p>
            <a:pPr lvl="2"/>
            <a:r>
              <a:rPr lang="fr-FR" dirty="0" smtClean="0"/>
              <a:t>Facteurs favorisants, </a:t>
            </a:r>
          </a:p>
          <a:p>
            <a:pPr lvl="2"/>
            <a:r>
              <a:rPr lang="fr-FR" dirty="0" smtClean="0"/>
              <a:t>Sepsis et porte d’entrée </a:t>
            </a:r>
          </a:p>
          <a:p>
            <a:r>
              <a:rPr lang="fr-FR" dirty="0" smtClean="0"/>
              <a:t>Exemple de cas </a:t>
            </a:r>
          </a:p>
          <a:p>
            <a:r>
              <a:rPr lang="fr-FR" dirty="0" smtClean="0"/>
              <a:t>Comment les prévenir? </a:t>
            </a:r>
          </a:p>
          <a:p>
            <a:r>
              <a:rPr lang="fr-FR" dirty="0" smtClean="0"/>
              <a:t>Conclusion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68763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respiratoire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L’alitement</a:t>
            </a:r>
          </a:p>
          <a:p>
            <a:r>
              <a:rPr lang="fr-FR" dirty="0"/>
              <a:t>Le terrain (BPCO, cancer broncho pulmonaire, embolie pulmonaire, infection virale, …)</a:t>
            </a:r>
          </a:p>
          <a:p>
            <a:r>
              <a:rPr lang="fr-FR" dirty="0"/>
              <a:t>Pathologie neurologiques ( troubles de la déglutition)</a:t>
            </a:r>
          </a:p>
          <a:p>
            <a:r>
              <a:rPr lang="fr-FR" dirty="0"/>
              <a:t>Hygiène bucco dentaire ( mycose, état dentaire)</a:t>
            </a:r>
          </a:p>
          <a:p>
            <a:r>
              <a:rPr lang="fr-FR" dirty="0"/>
              <a:t>La participation cardiaque</a:t>
            </a:r>
          </a:p>
          <a:p>
            <a:r>
              <a:rPr lang="fr-FR" dirty="0"/>
              <a:t>La vie en communauté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b="1" dirty="0"/>
              <a:t>Pas de germe !!!</a:t>
            </a:r>
          </a:p>
          <a:p>
            <a:r>
              <a:rPr lang="fr-FR" dirty="0"/>
              <a:t>Le pneumocoque</a:t>
            </a:r>
          </a:p>
          <a:p>
            <a:r>
              <a:rPr lang="fr-FR" dirty="0"/>
              <a:t>Germes atypiques</a:t>
            </a:r>
          </a:p>
          <a:p>
            <a:r>
              <a:rPr lang="fr-FR" dirty="0"/>
              <a:t>Les anaérobies</a:t>
            </a:r>
          </a:p>
          <a:p>
            <a:r>
              <a:rPr lang="fr-FR" dirty="0"/>
              <a:t>La légionnelle</a:t>
            </a:r>
          </a:p>
          <a:p>
            <a:r>
              <a:rPr lang="fr-FR" b="1" dirty="0"/>
              <a:t>Virus ++ ( surinfection)</a:t>
            </a:r>
          </a:p>
        </p:txBody>
      </p:sp>
    </p:spTree>
    <p:extLst>
      <p:ext uri="{BB962C8B-B14F-4D97-AF65-F5344CB8AC3E}">
        <p14:creationId xmlns:p14="http://schemas.microsoft.com/office/powerpoint/2010/main" xmlns="" val="424597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digestif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PH digestif </a:t>
            </a:r>
            <a:r>
              <a:rPr lang="fr-FR" sz="2000" i="1" dirty="0"/>
              <a:t>( PH gastrique, </a:t>
            </a:r>
            <a:r>
              <a:rPr lang="fr-FR" sz="2000" i="1" dirty="0">
                <a:solidFill>
                  <a:srgbClr val="FF0000"/>
                </a:solidFill>
              </a:rPr>
              <a:t>attention IPP</a:t>
            </a:r>
            <a:r>
              <a:rPr lang="fr-FR" sz="2000" i="1" dirty="0"/>
              <a:t>)</a:t>
            </a:r>
          </a:p>
          <a:p>
            <a:r>
              <a:rPr lang="fr-FR" dirty="0"/>
              <a:t>Motricité digestive </a:t>
            </a:r>
            <a:r>
              <a:rPr lang="fr-FR" sz="1800" i="1" dirty="0"/>
              <a:t>( neuropathie, neuroleptiques, </a:t>
            </a:r>
            <a:r>
              <a:rPr lang="fr-FR" sz="1800" i="1" dirty="0" err="1"/>
              <a:t>sd</a:t>
            </a:r>
            <a:r>
              <a:rPr lang="fr-FR" sz="1800" i="1" dirty="0"/>
              <a:t> occlusif, ..)</a:t>
            </a:r>
          </a:p>
          <a:p>
            <a:r>
              <a:rPr lang="fr-FR" dirty="0"/>
              <a:t>Modification de la flore bactérienne </a:t>
            </a:r>
            <a:r>
              <a:rPr lang="fr-FR" sz="1600" i="1" dirty="0"/>
              <a:t>( antibiothérapie)</a:t>
            </a:r>
          </a:p>
          <a:p>
            <a:endParaRPr lang="fr-FR" sz="1600" i="1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b="1" dirty="0"/>
              <a:t>Clostridium Difficile +++</a:t>
            </a:r>
          </a:p>
          <a:p>
            <a:r>
              <a:rPr lang="fr-FR" dirty="0"/>
              <a:t>E. coli</a:t>
            </a:r>
          </a:p>
          <a:p>
            <a:r>
              <a:rPr lang="fr-FR" dirty="0"/>
              <a:t>Salmonelles</a:t>
            </a:r>
          </a:p>
          <a:p>
            <a:r>
              <a:rPr lang="fr-FR" dirty="0"/>
              <a:t>Parasitoses</a:t>
            </a:r>
          </a:p>
          <a:p>
            <a:endParaRPr lang="fr-FR" b="1" dirty="0"/>
          </a:p>
          <a:p>
            <a:endParaRPr lang="fr-FR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90358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ostéo articulaire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L’intervention chirurgicale ++ </a:t>
            </a:r>
            <a:r>
              <a:rPr lang="fr-FR" sz="1800" i="1" dirty="0">
                <a:solidFill>
                  <a:srgbClr val="FF0000"/>
                </a:solidFill>
              </a:rPr>
              <a:t>( sur matériel)</a:t>
            </a:r>
          </a:p>
          <a:p>
            <a:r>
              <a:rPr lang="fr-FR" b="1" dirty="0"/>
              <a:t>Localisation </a:t>
            </a:r>
          </a:p>
          <a:p>
            <a:r>
              <a:rPr lang="fr-FR" dirty="0"/>
              <a:t>Les infiltrations</a:t>
            </a:r>
          </a:p>
          <a:p>
            <a:r>
              <a:rPr lang="fr-FR" dirty="0"/>
              <a:t>Pose de matériel</a:t>
            </a:r>
          </a:p>
          <a:p>
            <a:r>
              <a:rPr lang="fr-FR" dirty="0"/>
              <a:t>Terrain </a:t>
            </a:r>
            <a:r>
              <a:rPr lang="fr-FR" sz="1800" i="1" dirty="0"/>
              <a:t>( diabète++ dénutrition, artériopathie, ..)</a:t>
            </a:r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dirty="0"/>
              <a:t>Le</a:t>
            </a:r>
            <a:r>
              <a:rPr lang="fr-FR" b="1" dirty="0"/>
              <a:t> staphylocoque </a:t>
            </a:r>
            <a:r>
              <a:rPr lang="fr-FR" dirty="0"/>
              <a:t>doré</a:t>
            </a:r>
          </a:p>
          <a:p>
            <a:r>
              <a:rPr lang="fr-FR" dirty="0"/>
              <a:t>L’</a:t>
            </a:r>
            <a:r>
              <a:rPr lang="fr-FR" dirty="0" err="1"/>
              <a:t>enterobacter</a:t>
            </a:r>
            <a:r>
              <a:rPr lang="fr-FR" dirty="0"/>
              <a:t> </a:t>
            </a:r>
            <a:r>
              <a:rPr lang="fr-FR" dirty="0" err="1"/>
              <a:t>cloacae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86141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Pour imager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9504" y="2170858"/>
            <a:ext cx="5436496" cy="435133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4818" y="2170858"/>
            <a:ext cx="561702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684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clinique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/>
              <a:t>Me M. 77 ans</a:t>
            </a:r>
          </a:p>
          <a:p>
            <a:pPr marL="0" indent="0">
              <a:buNone/>
            </a:pPr>
            <a:r>
              <a:rPr lang="fr-FR" sz="2000" b="1" dirty="0"/>
              <a:t>Autonome à domicile, chute dans les escaliers,</a:t>
            </a:r>
          </a:p>
          <a:p>
            <a:pPr marL="0" indent="0">
              <a:buNone/>
            </a:pPr>
            <a:r>
              <a:rPr lang="fr-FR" sz="2000" b="1" dirty="0"/>
              <a:t>mauvais chaussage</a:t>
            </a:r>
            <a:endParaRPr lang="fr-FR" b="1" dirty="0"/>
          </a:p>
          <a:p>
            <a:r>
              <a:rPr lang="fr-FR" sz="2000" dirty="0"/>
              <a:t>Fracture bi-malléolaire déplacée</a:t>
            </a:r>
          </a:p>
          <a:p>
            <a:r>
              <a:rPr lang="fr-FR" sz="2000" dirty="0"/>
              <a:t>PEC chirurgicale</a:t>
            </a:r>
          </a:p>
          <a:p>
            <a:pPr marL="0" indent="0">
              <a:buNone/>
            </a:pPr>
            <a:r>
              <a:rPr lang="fr-FR" sz="2000" dirty="0"/>
              <a:t>Mise en place matériel</a:t>
            </a:r>
          </a:p>
          <a:p>
            <a:pPr marL="0" indent="0">
              <a:buNone/>
            </a:pPr>
            <a:r>
              <a:rPr lang="fr-FR" sz="2000" dirty="0"/>
              <a:t>Plaque –vis le 27/9</a:t>
            </a:r>
          </a:p>
          <a:p>
            <a:pPr marL="0" indent="0">
              <a:buNone/>
            </a:pPr>
            <a:r>
              <a:rPr lang="fr-FR" sz="2000" dirty="0"/>
              <a:t>Plâtre</a:t>
            </a:r>
          </a:p>
          <a:p>
            <a:pPr marL="0" indent="0">
              <a:buNone/>
            </a:pPr>
            <a:r>
              <a:rPr lang="fr-FR" sz="2000" dirty="0"/>
              <a:t>Anticoagulation préventive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5370" y="0"/>
            <a:ext cx="45466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63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clinique 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/>
              <a:t>Déplacement secondaire</a:t>
            </a:r>
          </a:p>
          <a:p>
            <a:r>
              <a:rPr lang="fr-FR" sz="2400" dirty="0"/>
              <a:t>Migration du matériel initial</a:t>
            </a:r>
          </a:p>
          <a:p>
            <a:r>
              <a:rPr lang="fr-FR" sz="2400" dirty="0"/>
              <a:t>Ré-intervention le 13/10 </a:t>
            </a:r>
          </a:p>
          <a:p>
            <a:pPr marL="0" indent="0">
              <a:buNone/>
            </a:pPr>
            <a:r>
              <a:rPr lang="fr-FR" sz="2400" dirty="0"/>
              <a:t>avec mise en place d’un fixateur externe</a:t>
            </a:r>
          </a:p>
          <a:p>
            <a:r>
              <a:rPr lang="fr-FR" sz="2400" dirty="0"/>
              <a:t>Prélèvements per opératoires </a:t>
            </a:r>
          </a:p>
          <a:p>
            <a:pPr marL="0" indent="0">
              <a:buNone/>
            </a:pPr>
            <a:r>
              <a:rPr lang="fr-FR" sz="2400" dirty="0"/>
              <a:t>systématiques: </a:t>
            </a:r>
            <a:r>
              <a:rPr lang="fr-FR" sz="2400" i="1" dirty="0" err="1"/>
              <a:t>Enterobacter</a:t>
            </a:r>
            <a:r>
              <a:rPr lang="fr-FR" sz="2400" i="1" dirty="0"/>
              <a:t> </a:t>
            </a:r>
            <a:r>
              <a:rPr lang="fr-FR" sz="2400" i="1" dirty="0" err="1"/>
              <a:t>cloacae</a:t>
            </a:r>
            <a:endParaRPr lang="fr-FR" sz="2400" i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7128" y="762436"/>
            <a:ext cx="5261304" cy="570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949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</a:t>
            </a:r>
            <a:r>
              <a:rPr lang="fr-FR" b="1" dirty="0" smtClean="0"/>
              <a:t>clinique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Antibiothérapie double</a:t>
            </a:r>
          </a:p>
          <a:p>
            <a:pPr marL="0" indent="0">
              <a:buNone/>
            </a:pPr>
            <a:r>
              <a:rPr lang="fr-FR" dirty="0" smtClean="0"/>
              <a:t>FQ + </a:t>
            </a:r>
            <a:r>
              <a:rPr lang="fr-FR" dirty="0" err="1" smtClean="0"/>
              <a:t>Cotrimoxazole</a:t>
            </a:r>
            <a:endParaRPr lang="fr-FR" dirty="0"/>
          </a:p>
          <a:p>
            <a:r>
              <a:rPr lang="fr-FR" b="1" dirty="0"/>
              <a:t>Conséquences </a:t>
            </a:r>
            <a:r>
              <a:rPr lang="fr-FR" b="1" dirty="0" err="1"/>
              <a:t>clinico</a:t>
            </a:r>
            <a:r>
              <a:rPr lang="fr-FR" b="1" dirty="0"/>
              <a:t>-bio</a:t>
            </a:r>
          </a:p>
          <a:p>
            <a:pPr marL="0" indent="0">
              <a:buNone/>
            </a:pPr>
            <a:r>
              <a:rPr lang="fr-FR" dirty="0"/>
              <a:t>-Anorexie + vomissements</a:t>
            </a:r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err="1"/>
              <a:t>Pancytopénie</a:t>
            </a:r>
            <a:endParaRPr lang="fr-FR" dirty="0"/>
          </a:p>
          <a:p>
            <a:r>
              <a:rPr lang="fr-FR" b="1" dirty="0"/>
              <a:t>Arrêt </a:t>
            </a:r>
            <a:r>
              <a:rPr lang="fr-FR" b="1" dirty="0" err="1" smtClean="0"/>
              <a:t>Cotrimoxazole</a:t>
            </a:r>
            <a:r>
              <a:rPr lang="fr-FR" b="1" dirty="0" smtClean="0"/>
              <a:t>®</a:t>
            </a:r>
            <a:endParaRPr lang="fr-FR" b="1" dirty="0"/>
          </a:p>
          <a:p>
            <a:pPr marL="0" indent="0">
              <a:buNone/>
            </a:pPr>
            <a:r>
              <a:rPr lang="fr-FR" dirty="0"/>
              <a:t>=&gt; Relais </a:t>
            </a:r>
            <a:r>
              <a:rPr lang="fr-FR" dirty="0" err="1" smtClean="0"/>
              <a:t>Ceftriaxone</a:t>
            </a:r>
            <a:r>
              <a:rPr lang="fr-FR" dirty="0" smtClean="0"/>
              <a:t> </a:t>
            </a:r>
            <a:r>
              <a:rPr lang="fr-FR" dirty="0"/>
              <a:t>IV</a:t>
            </a:r>
          </a:p>
          <a:p>
            <a:r>
              <a:rPr lang="fr-FR" dirty="0"/>
              <a:t>Etat veineux précaire</a:t>
            </a:r>
          </a:p>
          <a:p>
            <a:r>
              <a:rPr lang="fr-FR" dirty="0"/>
              <a:t>Pose de voie centrale</a:t>
            </a:r>
          </a:p>
          <a:p>
            <a:r>
              <a:rPr lang="fr-FR" dirty="0"/>
              <a:t>Retrait </a:t>
            </a:r>
            <a:r>
              <a:rPr lang="fr-FR" dirty="0" err="1"/>
              <a:t>picc</a:t>
            </a:r>
            <a:r>
              <a:rPr lang="fr-FR" dirty="0"/>
              <a:t> line par la patiente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r-FR" dirty="0"/>
              <a:t>Changement de voie d’administration ?</a:t>
            </a:r>
          </a:p>
          <a:p>
            <a:pPr marL="0" indent="0">
              <a:buNone/>
            </a:pPr>
            <a:r>
              <a:rPr lang="fr-FR" dirty="0"/>
              <a:t>IM 4 mois ?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5486" y="1144588"/>
            <a:ext cx="5756988" cy="556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098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clinique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b="1" dirty="0"/>
              <a:t>Trois mois plus tard</a:t>
            </a:r>
          </a:p>
          <a:p>
            <a:pPr marL="0" indent="0">
              <a:buNone/>
            </a:pPr>
            <a:r>
              <a:rPr lang="fr-FR" sz="2400" dirty="0"/>
              <a:t>Evolution favorable sous antibiothérapie</a:t>
            </a:r>
          </a:p>
          <a:p>
            <a:r>
              <a:rPr lang="fr-FR" sz="2400" dirty="0"/>
              <a:t>Retrait des broches</a:t>
            </a:r>
          </a:p>
          <a:p>
            <a:r>
              <a:rPr lang="fr-FR" sz="2400" dirty="0"/>
              <a:t>Déminéralisation </a:t>
            </a:r>
            <a:r>
              <a:rPr lang="fr-FR" sz="2400" dirty="0" err="1"/>
              <a:t>oss</a:t>
            </a:r>
            <a:r>
              <a:rPr lang="fr-FR" sz="2400" dirty="0"/>
              <a:t>+ Perte de 10 </a:t>
            </a:r>
            <a:r>
              <a:rPr lang="fr-FR" sz="2400" dirty="0" err="1"/>
              <a:t>kgs</a:t>
            </a:r>
            <a:r>
              <a:rPr lang="fr-FR" sz="2400" dirty="0"/>
              <a:t>   </a:t>
            </a:r>
          </a:p>
          <a:p>
            <a:r>
              <a:rPr lang="fr-FR" sz="2400" dirty="0"/>
              <a:t>Autorisation d’appui avec prudence</a:t>
            </a:r>
          </a:p>
          <a:p>
            <a:r>
              <a:rPr lang="fr-FR" sz="2400" dirty="0"/>
              <a:t>Reprise de la marche possible </a:t>
            </a:r>
          </a:p>
          <a:p>
            <a:pPr marL="0" indent="0">
              <a:buNone/>
            </a:pPr>
            <a:r>
              <a:rPr lang="fr-FR" sz="2400" dirty="0"/>
              <a:t>de manière très progressive</a:t>
            </a:r>
          </a:p>
          <a:p>
            <a:pPr marL="0" indent="0">
              <a:buNone/>
            </a:pPr>
            <a:r>
              <a:rPr lang="fr-FR" sz="2400" dirty="0"/>
              <a:t>Protégée par déambulateur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674" y="0"/>
            <a:ext cx="5446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881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Comment prévenir les IAS en gériatrie ?</a:t>
            </a:r>
          </a:p>
        </p:txBody>
      </p:sp>
      <p:pic>
        <p:nvPicPr>
          <p:cNvPr id="17" name="Espace réservé du contenu 1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xmlns="" val="12635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Eviter les sepsis urinaires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err="1"/>
              <a:t>Verticaliser</a:t>
            </a:r>
            <a:r>
              <a:rPr lang="fr-FR" dirty="0"/>
              <a:t> et reprendre autonomie fonctionnelle</a:t>
            </a:r>
          </a:p>
          <a:p>
            <a:r>
              <a:rPr lang="fr-FR" dirty="0"/>
              <a:t>Eviter si possible le sondage à demeure</a:t>
            </a:r>
          </a:p>
          <a:p>
            <a:r>
              <a:rPr lang="fr-FR" dirty="0"/>
              <a:t>Etui pénien &gt;&gt; que SAD </a:t>
            </a:r>
          </a:p>
          <a:p>
            <a:r>
              <a:rPr lang="fr-FR" b="1" dirty="0"/>
              <a:t>Lutte contre la constipation, fécalome</a:t>
            </a:r>
          </a:p>
          <a:p>
            <a:r>
              <a:rPr lang="fr-FR" dirty="0"/>
              <a:t>Eviter de traiter un ECBU ou une odeur ou une </a:t>
            </a:r>
            <a:r>
              <a:rPr lang="fr-FR" dirty="0" err="1"/>
              <a:t>crp</a:t>
            </a:r>
            <a:endParaRPr lang="fr-FR" dirty="0"/>
          </a:p>
          <a:p>
            <a:r>
              <a:rPr lang="fr-FR" dirty="0"/>
              <a:t>Bénéfice/risque de l’antibiothérapie (fièvre, </a:t>
            </a:r>
            <a:r>
              <a:rPr lang="fr-FR" dirty="0" err="1"/>
              <a:t>Sd</a:t>
            </a:r>
            <a:r>
              <a:rPr lang="fr-FR" dirty="0"/>
              <a:t> inflammatoire, </a:t>
            </a:r>
            <a:r>
              <a:rPr lang="fr-FR" dirty="0" err="1"/>
              <a:t>symptomalogie</a:t>
            </a:r>
            <a:r>
              <a:rPr lang="fr-FR" dirty="0"/>
              <a:t>)</a:t>
            </a:r>
          </a:p>
          <a:p>
            <a:r>
              <a:rPr lang="fr-FR" dirty="0"/>
              <a:t>Traiter la cause</a:t>
            </a:r>
          </a:p>
          <a:p>
            <a:r>
              <a:rPr lang="fr-FR" dirty="0"/>
              <a:t>Précautions standards habituelles</a:t>
            </a:r>
          </a:p>
          <a:p>
            <a:r>
              <a:rPr lang="fr-FR" dirty="0"/>
              <a:t>Etat d’ Hydratation (</a:t>
            </a:r>
            <a:r>
              <a:rPr lang="fr-FR" dirty="0" err="1"/>
              <a:t>ss</a:t>
            </a:r>
            <a:r>
              <a:rPr lang="fr-FR" dirty="0"/>
              <a:t> </a:t>
            </a:r>
            <a:r>
              <a:rPr lang="fr-FR" dirty="0" err="1"/>
              <a:t>cut</a:t>
            </a:r>
            <a:r>
              <a:rPr lang="fr-FR" dirty="0"/>
              <a:t> si besoin)</a:t>
            </a:r>
          </a:p>
        </p:txBody>
      </p:sp>
      <p:sp>
        <p:nvSpPr>
          <p:cNvPr id="4" name="Étoile à 5 branches 3"/>
          <p:cNvSpPr/>
          <p:nvPr/>
        </p:nvSpPr>
        <p:spPr>
          <a:xfrm>
            <a:off x="7819053" y="570707"/>
            <a:ext cx="4002833" cy="32430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rgbClr val="C00000"/>
                </a:solidFill>
              </a:rPr>
              <a:t>Précautions complémentaire DE </a:t>
            </a:r>
            <a:r>
              <a:rPr lang="fr-FR" sz="1400" dirty="0">
                <a:solidFill>
                  <a:srgbClr val="C00000"/>
                </a:solidFill>
              </a:rPr>
              <a:t>CONTACT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Gants, </a:t>
            </a:r>
            <a:r>
              <a:rPr lang="fr-FR" sz="1400" dirty="0" smtClean="0">
                <a:solidFill>
                  <a:srgbClr val="C00000"/>
                </a:solidFill>
              </a:rPr>
              <a:t>Sur-blouses</a:t>
            </a:r>
            <a:r>
              <a:rPr lang="fr-FR" sz="1400" dirty="0">
                <a:solidFill>
                  <a:srgbClr val="C00000"/>
                </a:solidFill>
              </a:rPr>
              <a:t>,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SHA</a:t>
            </a:r>
          </a:p>
        </p:txBody>
      </p:sp>
    </p:spTree>
    <p:extLst>
      <p:ext uri="{BB962C8B-B14F-4D97-AF65-F5344CB8AC3E}">
        <p14:creationId xmlns:p14="http://schemas.microsoft.com/office/powerpoint/2010/main" xmlns="" val="166334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F017666-BBFD-41E7-A5E5-285674543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231"/>
            <a:ext cx="10515600" cy="495487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r-FR" b="1" dirty="0"/>
              <a:t>La Personne Agée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F50B056B-6BF7-4DDE-9DE6-2B9E1D22A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682"/>
            <a:ext cx="10515600" cy="563431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OMS : basé sur « âge civil »</a:t>
            </a:r>
          </a:p>
          <a:p>
            <a:r>
              <a:rPr lang="fr-FR" dirty="0"/>
              <a:t>Sujet âgé &gt; 65 ans</a:t>
            </a:r>
          </a:p>
          <a:p>
            <a:r>
              <a:rPr lang="fr-FR" dirty="0"/>
              <a:t>« Vieillard » &gt; 85 ans</a:t>
            </a:r>
          </a:p>
          <a:p>
            <a:r>
              <a:rPr lang="fr-FR" dirty="0"/>
              <a:t>Très grand âge &gt; 95 ans</a:t>
            </a:r>
          </a:p>
          <a:p>
            <a:pPr marL="0" indent="0">
              <a:buNone/>
            </a:pPr>
            <a:r>
              <a:rPr lang="fr-FR" dirty="0"/>
              <a:t>Espérance de vie augmente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Population vieillit avec ses </a:t>
            </a:r>
            <a:r>
              <a:rPr lang="fr-FR" dirty="0" err="1"/>
              <a:t>co</a:t>
            </a:r>
            <a:r>
              <a:rPr lang="fr-FR" dirty="0"/>
              <a:t> morbidités</a:t>
            </a:r>
          </a:p>
          <a:p>
            <a:pPr marL="0" indent="0">
              <a:buNone/>
            </a:pPr>
            <a:r>
              <a:rPr lang="fr-FR" dirty="0" err="1">
                <a:solidFill>
                  <a:srgbClr val="C00000"/>
                </a:solidFill>
              </a:rPr>
              <a:t>Veillissement</a:t>
            </a:r>
            <a:r>
              <a:rPr lang="fr-FR" dirty="0">
                <a:solidFill>
                  <a:srgbClr val="C00000"/>
                </a:solidFill>
              </a:rPr>
              <a:t> physiologique          pathologique !!</a:t>
            </a:r>
          </a:p>
          <a:p>
            <a:pPr marL="0" indent="0">
              <a:buNone/>
            </a:pPr>
            <a:endParaRPr lang="fr-FR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r-FR" dirty="0"/>
              <a:t>Hospitalisations plus fréquentes, durées de séjour se majorent, institution</a:t>
            </a:r>
          </a:p>
          <a:p>
            <a:pPr marL="0" indent="0">
              <a:buNone/>
            </a:pPr>
            <a:r>
              <a:rPr lang="fr-FR" dirty="0"/>
              <a:t>Danger de la SUR ou SOUS médicalisation de la population gériatrique</a:t>
            </a:r>
          </a:p>
          <a:p>
            <a:endParaRPr lang="fr-FR" dirty="0"/>
          </a:p>
        </p:txBody>
      </p:sp>
      <p:sp>
        <p:nvSpPr>
          <p:cNvPr id="4" name="Non égal 3">
            <a:extLst>
              <a:ext uri="{FF2B5EF4-FFF2-40B4-BE49-F238E27FC236}">
                <a16:creationId xmlns:a16="http://schemas.microsoft.com/office/drawing/2014/main" xmlns="" id="{1DA60437-9D91-45F1-AE14-9078062042B8}"/>
              </a:ext>
            </a:extLst>
          </p:cNvPr>
          <p:cNvSpPr/>
          <p:nvPr/>
        </p:nvSpPr>
        <p:spPr>
          <a:xfrm flipH="1">
            <a:off x="5015752" y="4491317"/>
            <a:ext cx="645459" cy="376523"/>
          </a:xfrm>
          <a:prstGeom prst="mathNot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85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Eviter les infections respiratoires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/>
              <a:t>Vaccination</a:t>
            </a:r>
          </a:p>
          <a:p>
            <a:r>
              <a:rPr lang="fr-FR" dirty="0"/>
              <a:t>Prévention des troubles de la déglutition</a:t>
            </a:r>
          </a:p>
          <a:p>
            <a:r>
              <a:rPr lang="fr-FR" dirty="0"/>
              <a:t>Hygiène bucco dentaire</a:t>
            </a:r>
          </a:p>
          <a:p>
            <a:r>
              <a:rPr lang="fr-FR" dirty="0"/>
              <a:t>Kiné respiratoire</a:t>
            </a:r>
          </a:p>
          <a:p>
            <a:r>
              <a:rPr lang="fr-FR" dirty="0"/>
              <a:t>Aérosols selon la symptomatologie</a:t>
            </a:r>
          </a:p>
          <a:p>
            <a:r>
              <a:rPr lang="fr-FR" dirty="0"/>
              <a:t>Bénéfice/risque de l’antibiothérapie (BPCO)</a:t>
            </a:r>
          </a:p>
          <a:p>
            <a:r>
              <a:rPr lang="fr-FR" dirty="0"/>
              <a:t>Ré autonomiser, mise au fauteuil</a:t>
            </a:r>
          </a:p>
        </p:txBody>
      </p:sp>
      <p:sp>
        <p:nvSpPr>
          <p:cNvPr id="4" name="Étoile à 5 branches 3"/>
          <p:cNvSpPr/>
          <p:nvPr/>
        </p:nvSpPr>
        <p:spPr>
          <a:xfrm>
            <a:off x="8126962" y="1380931"/>
            <a:ext cx="3648271" cy="38162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rgbClr val="C00000"/>
                </a:solidFill>
              </a:rPr>
              <a:t>PC Gouttelettes </a:t>
            </a:r>
            <a:endParaRPr lang="fr-FR" sz="1400" b="1" dirty="0">
              <a:solidFill>
                <a:srgbClr val="C00000"/>
              </a:solidFill>
            </a:endParaRPr>
          </a:p>
          <a:p>
            <a:pPr algn="ctr"/>
            <a:r>
              <a:rPr lang="fr-FR" sz="1400" b="1" dirty="0">
                <a:solidFill>
                  <a:srgbClr val="C00000"/>
                </a:solidFill>
              </a:rPr>
              <a:t>Masque type IIR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SHA,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Gants, Blouses pour soins rapprochés</a:t>
            </a:r>
          </a:p>
        </p:txBody>
      </p:sp>
    </p:spTree>
    <p:extLst>
      <p:ext uri="{BB962C8B-B14F-4D97-AF65-F5344CB8AC3E}">
        <p14:creationId xmlns:p14="http://schemas.microsoft.com/office/powerpoint/2010/main" xmlns="" val="48184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infections gastro intestinales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07297"/>
            <a:ext cx="10515600" cy="3769665"/>
          </a:xfrm>
        </p:spPr>
        <p:txBody>
          <a:bodyPr/>
          <a:lstStyle/>
          <a:p>
            <a:r>
              <a:rPr lang="fr-FR" dirty="0"/>
              <a:t>Isolement</a:t>
            </a:r>
          </a:p>
          <a:p>
            <a:r>
              <a:rPr lang="fr-FR" dirty="0"/>
              <a:t>Lavage mains ++</a:t>
            </a:r>
          </a:p>
          <a:p>
            <a:r>
              <a:rPr lang="fr-FR" dirty="0" err="1"/>
              <a:t>Ttt</a:t>
            </a:r>
            <a:r>
              <a:rPr lang="fr-FR" dirty="0"/>
              <a:t> symptomatiques/ antibiothérapie en fonction germes</a:t>
            </a:r>
          </a:p>
          <a:p>
            <a:r>
              <a:rPr lang="fr-FR" dirty="0"/>
              <a:t>Réhydratation ++ (IV / sous cutané)</a:t>
            </a:r>
          </a:p>
          <a:p>
            <a:r>
              <a:rPr lang="fr-FR" dirty="0"/>
              <a:t>Clostridium : antibiothérapie – greffe fécale</a:t>
            </a:r>
          </a:p>
        </p:txBody>
      </p:sp>
    </p:spTree>
    <p:extLst>
      <p:ext uri="{BB962C8B-B14F-4D97-AF65-F5344CB8AC3E}">
        <p14:creationId xmlns:p14="http://schemas.microsoft.com/office/powerpoint/2010/main" xmlns="" val="63808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infections OA/ cutanées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27379"/>
            <a:ext cx="10515600" cy="4049583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Colonisation à SARM : 23% en EHPAD*</a:t>
            </a:r>
          </a:p>
          <a:p>
            <a:r>
              <a:rPr lang="fr-FR" dirty="0"/>
              <a:t>Eviter les écouvillonnages de plaies</a:t>
            </a:r>
          </a:p>
          <a:p>
            <a:r>
              <a:rPr lang="fr-FR" dirty="0"/>
              <a:t>Surveillance des Hématomes post op/ plaies</a:t>
            </a:r>
          </a:p>
          <a:p>
            <a:r>
              <a:rPr lang="fr-FR" dirty="0"/>
              <a:t>Lutte contre troubles trophiques</a:t>
            </a:r>
          </a:p>
          <a:p>
            <a:r>
              <a:rPr lang="fr-FR" dirty="0"/>
              <a:t>Pas d’</a:t>
            </a:r>
            <a:r>
              <a:rPr lang="fr-FR" dirty="0" err="1"/>
              <a:t>antibiottt</a:t>
            </a:r>
            <a:r>
              <a:rPr lang="fr-FR" dirty="0"/>
              <a:t> locale</a:t>
            </a:r>
          </a:p>
          <a:p>
            <a:r>
              <a:rPr lang="fr-FR" dirty="0"/>
              <a:t>Pansement drainant ou charbon activé</a:t>
            </a:r>
          </a:p>
          <a:p>
            <a:r>
              <a:rPr lang="fr-FR" dirty="0"/>
              <a:t>Lutte contre dénutrition ++</a:t>
            </a:r>
          </a:p>
          <a:p>
            <a:endParaRPr lang="fr-FR" dirty="0"/>
          </a:p>
          <a:p>
            <a:pPr marL="0" indent="0">
              <a:buNone/>
            </a:pPr>
            <a:endParaRPr lang="fr-FR" sz="1300" i="1" dirty="0"/>
          </a:p>
          <a:p>
            <a:pPr marL="0" indent="0">
              <a:buNone/>
            </a:pPr>
            <a:r>
              <a:rPr lang="fr-FR" sz="1300" i="1" dirty="0"/>
              <a:t>* Prévention des infections en établissements d’hébergement pour personnes âgées dépendantes-Consensus formalisé d’experts Juin 2009</a:t>
            </a:r>
          </a:p>
        </p:txBody>
      </p:sp>
    </p:spTree>
    <p:extLst>
      <p:ext uri="{BB962C8B-B14F-4D97-AF65-F5344CB8AC3E}">
        <p14:creationId xmlns:p14="http://schemas.microsoft.com/office/powerpoint/2010/main" xmlns="" val="220149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Difficultés rencontrées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u="sng" dirty="0"/>
              <a:t>Respect des consignes </a:t>
            </a:r>
          </a:p>
          <a:p>
            <a:r>
              <a:rPr lang="fr-FR" dirty="0"/>
              <a:t>Troubles neuro cognitifs </a:t>
            </a:r>
            <a:r>
              <a:rPr lang="fr-FR" sz="1600" i="1" dirty="0"/>
              <a:t>( compréhension)</a:t>
            </a:r>
          </a:p>
          <a:p>
            <a:r>
              <a:rPr lang="fr-FR" dirty="0"/>
              <a:t>Troubles neuro sensoriels</a:t>
            </a:r>
            <a:endParaRPr lang="fr-FR" sz="1600" i="1" dirty="0"/>
          </a:p>
          <a:p>
            <a:r>
              <a:rPr lang="fr-FR" dirty="0"/>
              <a:t>Diminution des interactions sociales </a:t>
            </a:r>
          </a:p>
          <a:p>
            <a:pPr marL="0" indent="0">
              <a:buNone/>
            </a:pPr>
            <a:r>
              <a:rPr lang="fr-FR" sz="1600" i="1" dirty="0"/>
              <a:t>(Sensation d’être «pestiféré »)</a:t>
            </a:r>
          </a:p>
          <a:p>
            <a:r>
              <a:rPr lang="fr-FR" dirty="0"/>
              <a:t>Pb du capital </a:t>
            </a:r>
            <a:r>
              <a:rPr lang="fr-FR" dirty="0" smtClean="0"/>
              <a:t>veineux, surveillance des abords veineux</a:t>
            </a:r>
            <a:endParaRPr lang="fr-FR" dirty="0"/>
          </a:p>
          <a:p>
            <a:r>
              <a:rPr lang="fr-FR" dirty="0"/>
              <a:t>Chronophage pour les soignants/ organisation des soins</a:t>
            </a:r>
          </a:p>
          <a:p>
            <a:r>
              <a:rPr lang="fr-FR" dirty="0"/>
              <a:t>Difficultés de mise en œuvre et retard de la PEC en rééducation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18293" y="857794"/>
            <a:ext cx="4377307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94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Les IAS sont fréquentes en gériatrie (urinaires et respiratoires)</a:t>
            </a:r>
          </a:p>
          <a:p>
            <a:r>
              <a:rPr lang="fr-FR" dirty="0"/>
              <a:t>Terrain favorisant </a:t>
            </a:r>
            <a:r>
              <a:rPr lang="fr-FR" dirty="0" smtClean="0"/>
              <a:t>avec </a:t>
            </a:r>
            <a:r>
              <a:rPr lang="fr-FR" dirty="0"/>
              <a:t>des patients fragiles ++ dénutris</a:t>
            </a:r>
          </a:p>
          <a:p>
            <a:r>
              <a:rPr lang="fr-FR" dirty="0"/>
              <a:t>Peu de réserve physiologique</a:t>
            </a:r>
          </a:p>
          <a:p>
            <a:r>
              <a:rPr lang="fr-FR" dirty="0"/>
              <a:t>Décompensation des comorbidités et pathologies en cascade</a:t>
            </a:r>
          </a:p>
          <a:p>
            <a:r>
              <a:rPr lang="fr-FR" dirty="0"/>
              <a:t>Artériopathie fréquente gênant la cicatrisation</a:t>
            </a:r>
          </a:p>
          <a:p>
            <a:r>
              <a:rPr lang="fr-FR" dirty="0"/>
              <a:t>Capital veineux réduit</a:t>
            </a:r>
          </a:p>
        </p:txBody>
      </p:sp>
    </p:spTree>
    <p:extLst>
      <p:ext uri="{BB962C8B-B14F-4D97-AF65-F5344CB8AC3E}">
        <p14:creationId xmlns:p14="http://schemas.microsoft.com/office/powerpoint/2010/main" xmlns="" val="254169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Difficultés à faire comprendre «l’isolement» patient+ famille+ soignants</a:t>
            </a:r>
          </a:p>
          <a:p>
            <a:r>
              <a:rPr lang="fr-FR" b="1" dirty="0"/>
              <a:t>Précautions standards ++</a:t>
            </a:r>
          </a:p>
          <a:p>
            <a:r>
              <a:rPr lang="fr-FR" dirty="0"/>
              <a:t>Réflexion bénéfice/risque permanente quant à la mise en route d’une antibiothérapie</a:t>
            </a:r>
          </a:p>
          <a:p>
            <a:r>
              <a:rPr lang="fr-FR" dirty="0"/>
              <a:t>Prise en charge de la dénutrition ++</a:t>
            </a:r>
          </a:p>
          <a:p>
            <a:r>
              <a:rPr lang="fr-FR" dirty="0"/>
              <a:t>Lutter contre l’alitement</a:t>
            </a:r>
          </a:p>
          <a:p>
            <a:r>
              <a:rPr lang="fr-FR" dirty="0"/>
              <a:t>Lutter contre stase stercorale et fécalome</a:t>
            </a:r>
          </a:p>
        </p:txBody>
      </p:sp>
    </p:spTree>
    <p:extLst>
      <p:ext uri="{BB962C8B-B14F-4D97-AF65-F5344CB8AC3E}">
        <p14:creationId xmlns:p14="http://schemas.microsoft.com/office/powerpoint/2010/main" xmlns="" val="309788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789853"/>
            <a:ext cx="10515600" cy="3387110"/>
          </a:xfrm>
        </p:spPr>
        <p:txBody>
          <a:bodyPr>
            <a:normAutofit/>
          </a:bodyPr>
          <a:lstStyle/>
          <a:p>
            <a:r>
              <a:rPr lang="fr-FR" sz="1400" dirty="0"/>
              <a:t>Cours années antérieures du Dr A. </a:t>
            </a:r>
            <a:r>
              <a:rPr lang="fr-FR" sz="1400" dirty="0" smtClean="0"/>
              <a:t>AMRANI et Dr BELMELIANI Sonia</a:t>
            </a:r>
            <a:endParaRPr lang="fr-FR" sz="1400" dirty="0"/>
          </a:p>
          <a:p>
            <a:r>
              <a:rPr lang="fr-FR" sz="1400" dirty="0"/>
              <a:t>Collège National des Enseignants de Gériatrie, 2008-2009</a:t>
            </a:r>
          </a:p>
          <a:p>
            <a:r>
              <a:rPr lang="fr-FR" sz="1400" dirty="0" err="1"/>
              <a:t>J.Belmin</a:t>
            </a:r>
            <a:r>
              <a:rPr lang="fr-FR" sz="1400" dirty="0"/>
              <a:t>. Les syndromes gériatriques :au </a:t>
            </a:r>
            <a:r>
              <a:rPr lang="fr-FR" sz="1400" dirty="0" err="1"/>
              <a:t>coeur</a:t>
            </a:r>
            <a:r>
              <a:rPr lang="fr-FR" sz="1400" dirty="0"/>
              <a:t> du métier de gériatre. Hôpital Charles Foix et Université Paris 6 Ivry-sur-Seine</a:t>
            </a:r>
          </a:p>
          <a:p>
            <a:r>
              <a:rPr lang="fr-FR" sz="1400" dirty="0"/>
              <a:t>Fred L.J </a:t>
            </a:r>
            <a:r>
              <a:rPr lang="fr-FR" sz="1400" dirty="0" err="1"/>
              <a:t>GerontolMed</a:t>
            </a:r>
            <a:r>
              <a:rPr lang="fr-FR" sz="1400" dirty="0"/>
              <a:t> </a:t>
            </a:r>
            <a:r>
              <a:rPr lang="fr-FR" sz="1400" dirty="0" err="1"/>
              <a:t>Sci</a:t>
            </a:r>
            <a:r>
              <a:rPr lang="fr-FR" sz="1400" dirty="0"/>
              <a:t>. </a:t>
            </a:r>
            <a:r>
              <a:rPr lang="fr-FR" sz="1400" dirty="0" smtClean="0"/>
              <a:t>2001</a:t>
            </a:r>
          </a:p>
          <a:p>
            <a:r>
              <a:rPr lang="en-US" sz="1400" dirty="0"/>
              <a:t>Predictors of Nosocomial Bloodstream Infections in Older </a:t>
            </a:r>
            <a:r>
              <a:rPr lang="en-US" sz="1400" dirty="0" smtClean="0"/>
              <a:t>Adults </a:t>
            </a:r>
            <a:r>
              <a:rPr lang="en-US" sz="1400" dirty="0" smtClean="0">
                <a:hlinkClick r:id="rId2"/>
              </a:rPr>
              <a:t>Keith </a:t>
            </a:r>
            <a:r>
              <a:rPr lang="en-US" sz="1400" dirty="0">
                <a:hlinkClick r:id="rId2"/>
              </a:rPr>
              <a:t>S</a:t>
            </a:r>
            <a:r>
              <a:rPr lang="en-US" sz="1400" dirty="0" smtClean="0">
                <a:hlinkClick r:id="rId2"/>
              </a:rPr>
              <a:t>.</a:t>
            </a:r>
            <a:r>
              <a:rPr lang="en-US" sz="1400" dirty="0" smtClean="0"/>
              <a:t> et Al JAGS 2011</a:t>
            </a:r>
          </a:p>
          <a:p>
            <a:endParaRPr lang="en-US" sz="1400" dirty="0"/>
          </a:p>
          <a:p>
            <a:r>
              <a:rPr lang="fr-FR" sz="1400" dirty="0" smtClean="0"/>
              <a:t>SPILF</a:t>
            </a:r>
            <a:r>
              <a:rPr lang="fr-FR" sz="1400" dirty="0"/>
              <a:t>, 2019</a:t>
            </a:r>
          </a:p>
        </p:txBody>
      </p:sp>
    </p:spTree>
    <p:extLst>
      <p:ext uri="{BB962C8B-B14F-4D97-AF65-F5344CB8AC3E}">
        <p14:creationId xmlns:p14="http://schemas.microsoft.com/office/powerpoint/2010/main" xmlns="" val="397822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Merci pour votre attention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17176" y="2348139"/>
            <a:ext cx="595764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447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Syndromes gériatriques </a:t>
            </a:r>
          </a:p>
        </p:txBody>
      </p:sp>
      <p:sp>
        <p:nvSpPr>
          <p:cNvPr id="6" name="Rectangle 5"/>
          <p:cNvSpPr/>
          <p:nvPr/>
        </p:nvSpPr>
        <p:spPr>
          <a:xfrm>
            <a:off x="247905" y="1690688"/>
            <a:ext cx="101004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Entité  clinique associant des signes et des symptômes en lien avec une/plusieurs étiologies </a:t>
            </a:r>
          </a:p>
          <a:p>
            <a:endParaRPr lang="fr-FR" sz="2400" dirty="0"/>
          </a:p>
          <a:p>
            <a:endParaRPr lang="fr-FR" sz="2400" dirty="0" smtClean="0"/>
          </a:p>
          <a:p>
            <a:endParaRPr lang="fr-FR" sz="2400" dirty="0"/>
          </a:p>
          <a:p>
            <a:r>
              <a:rPr lang="fr-FR" sz="2400" b="1" u="sng" dirty="0"/>
              <a:t>Les grands syndromes gériatriques:</a:t>
            </a:r>
          </a:p>
          <a:p>
            <a:r>
              <a:rPr lang="fr-FR" sz="2400" dirty="0" smtClean="0"/>
              <a:t>- Altération de l’état général</a:t>
            </a:r>
            <a:endParaRPr lang="fr-FR" sz="2400" dirty="0"/>
          </a:p>
          <a:p>
            <a:r>
              <a:rPr lang="fr-FR" sz="2400" dirty="0" smtClean="0"/>
              <a:t>- Dénutrition</a:t>
            </a:r>
            <a:r>
              <a:rPr lang="fr-FR" sz="2400" dirty="0"/>
              <a:t>, troubles trophiques</a:t>
            </a:r>
          </a:p>
          <a:p>
            <a:r>
              <a:rPr lang="fr-FR" sz="2400" dirty="0"/>
              <a:t>-</a:t>
            </a:r>
            <a:r>
              <a:rPr lang="fr-FR" sz="2400" dirty="0" err="1"/>
              <a:t>Sarcopénie</a:t>
            </a:r>
            <a:r>
              <a:rPr lang="fr-FR" sz="2400" dirty="0"/>
              <a:t> et Chutes</a:t>
            </a:r>
          </a:p>
          <a:p>
            <a:r>
              <a:rPr lang="fr-FR" sz="2400" dirty="0" smtClean="0"/>
              <a:t>-</a:t>
            </a:r>
            <a:r>
              <a:rPr lang="fr-FR" sz="2400" dirty="0"/>
              <a:t> </a:t>
            </a:r>
            <a:r>
              <a:rPr lang="fr-FR" sz="2400" dirty="0" smtClean="0"/>
              <a:t>Troubles sphinctérien </a:t>
            </a:r>
            <a:endParaRPr lang="fr-FR" sz="2400" dirty="0"/>
          </a:p>
          <a:p>
            <a:r>
              <a:rPr lang="fr-FR" sz="2400" dirty="0" smtClean="0"/>
              <a:t>-</a:t>
            </a:r>
            <a:r>
              <a:rPr lang="fr-FR" sz="2400" dirty="0"/>
              <a:t> </a:t>
            </a:r>
            <a:r>
              <a:rPr lang="fr-FR" sz="2400" dirty="0" smtClean="0"/>
              <a:t>Syndrome de désadaptation psychomotrice</a:t>
            </a:r>
            <a:endParaRPr lang="fr-FR" sz="2400" dirty="0"/>
          </a:p>
          <a:p>
            <a:r>
              <a:rPr lang="fr-FR" sz="2400" dirty="0" smtClean="0"/>
              <a:t>- Syndrome confusionnel, troubles psycho-comportementaux</a:t>
            </a:r>
            <a:endParaRPr lang="fr-FR" sz="2400" dirty="0"/>
          </a:p>
          <a:p>
            <a:endParaRPr lang="fr-FR" sz="2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2781" y="2132049"/>
            <a:ext cx="6049219" cy="272453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9167390" y="4928608"/>
            <a:ext cx="86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Inouye</a:t>
            </a:r>
            <a:r>
              <a:rPr lang="fr-FR" dirty="0" smtClean="0"/>
              <a:t> SK et Al,  JAGS 2007 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596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8369559" y="6488668"/>
            <a:ext cx="4138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Pr PUISIEUX PUPH Gériatrie CHRU Lille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71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Concept de Fragilité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2416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La fragilité est un syndrome clinique, bio psycho social</a:t>
            </a:r>
          </a:p>
          <a:p>
            <a:r>
              <a:rPr lang="fr-FR" dirty="0"/>
              <a:t>Il reflète une diminution des capacités physiologiques de réserve qui altère les mécanismes d’adaptation au stress</a:t>
            </a:r>
          </a:p>
          <a:p>
            <a:pPr marL="0" indent="0">
              <a:buNone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Somme de facteurs : augmente la vulnérabilité</a:t>
            </a:r>
          </a:p>
          <a:p>
            <a:r>
              <a:rPr lang="fr-FR" b="1" dirty="0"/>
              <a:t>Critères de </a:t>
            </a:r>
            <a:r>
              <a:rPr lang="fr-FR" b="1" dirty="0" err="1"/>
              <a:t>Fried</a:t>
            </a:r>
            <a:r>
              <a:rPr lang="fr-FR" dirty="0"/>
              <a:t>( &gt;= 3) fragile/ pré fragile</a:t>
            </a:r>
            <a:br>
              <a:rPr lang="fr-FR" dirty="0"/>
            </a:br>
            <a:r>
              <a:rPr lang="fr-FR" dirty="0"/>
              <a:t>-Vitesse de marche</a:t>
            </a:r>
            <a:br>
              <a:rPr lang="fr-FR" dirty="0"/>
            </a:br>
            <a:r>
              <a:rPr lang="fr-FR" dirty="0"/>
              <a:t>-Baisse de la force musculaire</a:t>
            </a:r>
            <a:br>
              <a:rPr lang="fr-FR" dirty="0"/>
            </a:br>
            <a:r>
              <a:rPr lang="fr-FR" dirty="0"/>
              <a:t>-Perte de poids</a:t>
            </a:r>
            <a:br>
              <a:rPr lang="fr-FR" dirty="0"/>
            </a:br>
            <a:r>
              <a:rPr lang="fr-FR" dirty="0"/>
              <a:t>-Réduction des activités physiques</a:t>
            </a:r>
            <a:br>
              <a:rPr lang="fr-FR" dirty="0"/>
            </a:br>
            <a:r>
              <a:rPr lang="fr-FR" dirty="0"/>
              <a:t>-Asthénie ressentie  </a:t>
            </a:r>
          </a:p>
          <a:p>
            <a:r>
              <a:rPr lang="fr-FR" b="1" dirty="0"/>
              <a:t>Fragilité vs Vieillissement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Pathologique ( Maladies </a:t>
            </a:r>
            <a:r>
              <a:rPr lang="fr-FR" dirty="0" err="1"/>
              <a:t>assoc</a:t>
            </a:r>
            <a:r>
              <a:rPr lang="fr-FR" dirty="0"/>
              <a:t>)</a:t>
            </a:r>
            <a:br>
              <a:rPr lang="fr-FR" dirty="0"/>
            </a:br>
            <a:r>
              <a:rPr lang="fr-FR" dirty="0"/>
              <a:t>Physiologique ( Déclin fonction)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09025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49100"/>
            <a:ext cx="10515600" cy="1325563"/>
          </a:xfrm>
        </p:spPr>
        <p:txBody>
          <a:bodyPr/>
          <a:lstStyle/>
          <a:p>
            <a:r>
              <a:rPr lang="fr-FR" b="1" dirty="0"/>
              <a:t>Trois types de SA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robuste</a:t>
            </a:r>
            <a:r>
              <a:rPr lang="fr-FR" dirty="0"/>
              <a:t>: patiente 85 ans, conduit, autonome AVQ, garde les petits enfants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199" y="2767230"/>
            <a:ext cx="3354659" cy="41014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4903" y="3093325"/>
            <a:ext cx="6096851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14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Trois types de SA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fragile</a:t>
            </a:r>
            <a:r>
              <a:rPr lang="fr-FR" dirty="0"/>
              <a:t>:</a:t>
            </a:r>
          </a:p>
          <a:p>
            <a:pPr marL="0" indent="0">
              <a:buNone/>
            </a:pPr>
            <a:r>
              <a:rPr lang="fr-FR" sz="2000" dirty="0"/>
              <a:t>même patiente hospitalisée pour une grippe, surinfection, antibiothérapie, embolie pulmonaire, dénutrition, </a:t>
            </a:r>
            <a:r>
              <a:rPr lang="fr-FR" sz="2000" dirty="0" err="1"/>
              <a:t>sarcopénie</a:t>
            </a:r>
            <a:r>
              <a:rPr lang="fr-FR" sz="2000" dirty="0"/>
              <a:t>, troubles de l’équilibre</a:t>
            </a:r>
          </a:p>
          <a:p>
            <a:pPr marL="0" indent="0">
              <a:buNone/>
            </a:pPr>
            <a:r>
              <a:rPr lang="fr-FR" sz="2000" dirty="0"/>
              <a:t>= &gt; Sortie d’hospitalisation avec un ou deux syndromes gériatriques +/-aides techniques/ humaines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4531" y="3769567"/>
            <a:ext cx="4029269" cy="294847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9551" y="4142792"/>
            <a:ext cx="4189446" cy="271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589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Trois types de SA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dépendant:</a:t>
            </a:r>
          </a:p>
          <a:p>
            <a:pPr marL="0" indent="0">
              <a:buNone/>
            </a:pPr>
            <a:r>
              <a:rPr lang="fr-FR" dirty="0"/>
              <a:t>même patiente fragile, + iatrogénie, globe vésical, confusion, déclin cognitif et fonctionnel, grabatisation</a:t>
            </a:r>
          </a:p>
          <a:p>
            <a:pPr marL="0" indent="0">
              <a:buNone/>
            </a:pPr>
            <a:r>
              <a:rPr lang="fr-FR" dirty="0"/>
              <a:t>=&gt; institution ou RAD avec aides et réorganisation du domicile</a:t>
            </a:r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4001294"/>
            <a:ext cx="3300376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743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1940</TotalTime>
  <Words>1304</Words>
  <Application>Microsoft Office PowerPoint</Application>
  <PresentationFormat>Personnalisé</PresentationFormat>
  <Paragraphs>292</Paragraphs>
  <Slides>37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38" baseType="lpstr">
      <vt:lpstr>Thème Office</vt:lpstr>
      <vt:lpstr>   Prévention des infections liées aux soins du Sujet Agé  DU Hygiène Hospitalière 2022/2023</vt:lpstr>
      <vt:lpstr>Plan </vt:lpstr>
      <vt:lpstr>La Personne Agée</vt:lpstr>
      <vt:lpstr>Syndromes gériatriques </vt:lpstr>
      <vt:lpstr>Diapositive 5</vt:lpstr>
      <vt:lpstr>Concept de Fragilité</vt:lpstr>
      <vt:lpstr>Trois types de SA</vt:lpstr>
      <vt:lpstr>Trois types de SA</vt:lpstr>
      <vt:lpstr>Trois types de SA</vt:lpstr>
      <vt:lpstr>Décompensations d’organe : Modèle de Bouchon </vt:lpstr>
      <vt:lpstr>Définition de l’infection associée aux Soins (IAS)</vt:lpstr>
      <vt:lpstr>Définition</vt:lpstr>
      <vt:lpstr>Définition</vt:lpstr>
      <vt:lpstr>Mode de transmission</vt:lpstr>
      <vt:lpstr>Les micro organismes en cause</vt:lpstr>
      <vt:lpstr>Les micro organismes en cause</vt:lpstr>
      <vt:lpstr>Les sites</vt:lpstr>
      <vt:lpstr>Facteurs favorisants</vt:lpstr>
      <vt:lpstr>Sepsis urinaire</vt:lpstr>
      <vt:lpstr>Sepsis respiratoire</vt:lpstr>
      <vt:lpstr>Sepsis digestif</vt:lpstr>
      <vt:lpstr>Sepsis ostéo articulaire</vt:lpstr>
      <vt:lpstr>Pour imager</vt:lpstr>
      <vt:lpstr>Cas clinique </vt:lpstr>
      <vt:lpstr>Cas clinique </vt:lpstr>
      <vt:lpstr>Cas clinique </vt:lpstr>
      <vt:lpstr>Cas clinique </vt:lpstr>
      <vt:lpstr>Comment prévenir les IAS en gériatrie ?</vt:lpstr>
      <vt:lpstr>Eviter les sepsis urinaires ?</vt:lpstr>
      <vt:lpstr>Eviter les infections respiratoires</vt:lpstr>
      <vt:lpstr>Les infections gastro intestinales</vt:lpstr>
      <vt:lpstr>Les infections OA/ cutanées</vt:lpstr>
      <vt:lpstr>Difficultés rencontrées</vt:lpstr>
      <vt:lpstr>Conclusion</vt:lpstr>
      <vt:lpstr>Conclusion</vt:lpstr>
      <vt:lpstr>Sources</vt:lpstr>
      <vt:lpstr>Merci pour votre attention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Prévention des infections liés aux soins du Sujet Agé  DU Hygiène Hospitalière 2020/2021</dc:title>
  <dc:creator>Administrateur</dc:creator>
  <cp:lastModifiedBy>marine.santoriello</cp:lastModifiedBy>
  <cp:revision>82</cp:revision>
  <dcterms:created xsi:type="dcterms:W3CDTF">2021-02-09T10:06:38Z</dcterms:created>
  <dcterms:modified xsi:type="dcterms:W3CDTF">2023-02-24T12:32:45Z</dcterms:modified>
</cp:coreProperties>
</file>