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68" r:id="rId4"/>
    <p:sldId id="267" r:id="rId5"/>
    <p:sldId id="262" r:id="rId6"/>
    <p:sldId id="261" r:id="rId7"/>
    <p:sldId id="260" r:id="rId8"/>
    <p:sldId id="263" r:id="rId9"/>
    <p:sldId id="259" r:id="rId10"/>
    <p:sldId id="264" r:id="rId11"/>
    <p:sldId id="265" r:id="rId12"/>
    <p:sldId id="266" r:id="rId1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2" autoAdjust="0"/>
    <p:restoredTop sz="94660"/>
  </p:normalViewPr>
  <p:slideViewPr>
    <p:cSldViewPr snapToGrid="0">
      <p:cViewPr varScale="1">
        <p:scale>
          <a:sx n="116" d="100"/>
          <a:sy n="116" d="100"/>
        </p:scale>
        <p:origin x="-162" y="-11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8D291A08-926A-4E3A-A4C5-917B1B0DEFF5}" type="datetimeFigureOut">
              <a:rPr lang="fr-FR" smtClean="0"/>
              <a:pPr/>
              <a:t>08/12/2021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E73A07D-3FD1-4764-9D5A-DA4F53220F3E}" type="slidenum">
              <a:rPr lang="fr-FR" smtClean="0"/>
              <a:pPr/>
              <a:t>‹N°›</a:t>
            </a:fld>
            <a:endParaRPr lang="fr-FR"/>
          </a:p>
        </p:txBody>
      </p:sp>
    </p:spTree>
    <p:extLst>
      <p:ext uri="{BB962C8B-B14F-4D97-AF65-F5344CB8AC3E}">
        <p14:creationId xmlns:p14="http://schemas.microsoft.com/office/powerpoint/2010/main" xmlns="" val="15208073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D291A08-926A-4E3A-A4C5-917B1B0DEFF5}" type="datetimeFigureOut">
              <a:rPr lang="fr-FR" smtClean="0"/>
              <a:pPr/>
              <a:t>08/12/2021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E73A07D-3FD1-4764-9D5A-DA4F53220F3E}" type="slidenum">
              <a:rPr lang="fr-FR" smtClean="0"/>
              <a:pPr/>
              <a:t>‹N°›</a:t>
            </a:fld>
            <a:endParaRPr lang="fr-FR"/>
          </a:p>
        </p:txBody>
      </p:sp>
    </p:spTree>
    <p:extLst>
      <p:ext uri="{BB962C8B-B14F-4D97-AF65-F5344CB8AC3E}">
        <p14:creationId xmlns:p14="http://schemas.microsoft.com/office/powerpoint/2010/main" xmlns="" val="138208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D291A08-926A-4E3A-A4C5-917B1B0DEFF5}" type="datetimeFigureOut">
              <a:rPr lang="fr-FR" smtClean="0"/>
              <a:pPr/>
              <a:t>08/12/2021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E73A07D-3FD1-4764-9D5A-DA4F53220F3E}" type="slidenum">
              <a:rPr lang="fr-FR" smtClean="0"/>
              <a:pPr/>
              <a:t>‹N°›</a:t>
            </a:fld>
            <a:endParaRPr lang="fr-FR"/>
          </a:p>
        </p:txBody>
      </p:sp>
    </p:spTree>
    <p:extLst>
      <p:ext uri="{BB962C8B-B14F-4D97-AF65-F5344CB8AC3E}">
        <p14:creationId xmlns:p14="http://schemas.microsoft.com/office/powerpoint/2010/main" xmlns="" val="3974823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D291A08-926A-4E3A-A4C5-917B1B0DEFF5}" type="datetimeFigureOut">
              <a:rPr lang="fr-FR" smtClean="0"/>
              <a:pPr/>
              <a:t>08/12/2021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E73A07D-3FD1-4764-9D5A-DA4F53220F3E}" type="slidenum">
              <a:rPr lang="fr-FR" smtClean="0"/>
              <a:pPr/>
              <a:t>‹N°›</a:t>
            </a:fld>
            <a:endParaRPr lang="fr-FR"/>
          </a:p>
        </p:txBody>
      </p:sp>
    </p:spTree>
    <p:extLst>
      <p:ext uri="{BB962C8B-B14F-4D97-AF65-F5344CB8AC3E}">
        <p14:creationId xmlns:p14="http://schemas.microsoft.com/office/powerpoint/2010/main" xmlns="" val="191963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8D291A08-926A-4E3A-A4C5-917B1B0DEFF5}" type="datetimeFigureOut">
              <a:rPr lang="fr-FR" smtClean="0"/>
              <a:pPr/>
              <a:t>08/12/2021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E73A07D-3FD1-4764-9D5A-DA4F53220F3E}" type="slidenum">
              <a:rPr lang="fr-FR" smtClean="0"/>
              <a:pPr/>
              <a:t>‹N°›</a:t>
            </a:fld>
            <a:endParaRPr lang="fr-FR"/>
          </a:p>
        </p:txBody>
      </p:sp>
    </p:spTree>
    <p:extLst>
      <p:ext uri="{BB962C8B-B14F-4D97-AF65-F5344CB8AC3E}">
        <p14:creationId xmlns:p14="http://schemas.microsoft.com/office/powerpoint/2010/main" xmlns="" val="5420148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8D291A08-926A-4E3A-A4C5-917B1B0DEFF5}" type="datetimeFigureOut">
              <a:rPr lang="fr-FR" smtClean="0"/>
              <a:pPr/>
              <a:t>08/12/2021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E73A07D-3FD1-4764-9D5A-DA4F53220F3E}" type="slidenum">
              <a:rPr lang="fr-FR" smtClean="0"/>
              <a:pPr/>
              <a:t>‹N°›</a:t>
            </a:fld>
            <a:endParaRPr lang="fr-FR"/>
          </a:p>
        </p:txBody>
      </p:sp>
    </p:spTree>
    <p:extLst>
      <p:ext uri="{BB962C8B-B14F-4D97-AF65-F5344CB8AC3E}">
        <p14:creationId xmlns:p14="http://schemas.microsoft.com/office/powerpoint/2010/main" xmlns="" val="274084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8D291A08-926A-4E3A-A4C5-917B1B0DEFF5}" type="datetimeFigureOut">
              <a:rPr lang="fr-FR" smtClean="0"/>
              <a:pPr/>
              <a:t>08/12/2021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9E73A07D-3FD1-4764-9D5A-DA4F53220F3E}" type="slidenum">
              <a:rPr lang="fr-FR" smtClean="0"/>
              <a:pPr/>
              <a:t>‹N°›</a:t>
            </a:fld>
            <a:endParaRPr lang="fr-FR"/>
          </a:p>
        </p:txBody>
      </p:sp>
    </p:spTree>
    <p:extLst>
      <p:ext uri="{BB962C8B-B14F-4D97-AF65-F5344CB8AC3E}">
        <p14:creationId xmlns:p14="http://schemas.microsoft.com/office/powerpoint/2010/main" xmlns="" val="3089450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8D291A08-926A-4E3A-A4C5-917B1B0DEFF5}" type="datetimeFigureOut">
              <a:rPr lang="fr-FR" smtClean="0"/>
              <a:pPr/>
              <a:t>08/12/2021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9E73A07D-3FD1-4764-9D5A-DA4F53220F3E}" type="slidenum">
              <a:rPr lang="fr-FR" smtClean="0"/>
              <a:pPr/>
              <a:t>‹N°›</a:t>
            </a:fld>
            <a:endParaRPr lang="fr-FR"/>
          </a:p>
        </p:txBody>
      </p:sp>
    </p:spTree>
    <p:extLst>
      <p:ext uri="{BB962C8B-B14F-4D97-AF65-F5344CB8AC3E}">
        <p14:creationId xmlns:p14="http://schemas.microsoft.com/office/powerpoint/2010/main" xmlns="" val="2199651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D291A08-926A-4E3A-A4C5-917B1B0DEFF5}" type="datetimeFigureOut">
              <a:rPr lang="fr-FR" smtClean="0"/>
              <a:pPr/>
              <a:t>08/12/2021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9E73A07D-3FD1-4764-9D5A-DA4F53220F3E}" type="slidenum">
              <a:rPr lang="fr-FR" smtClean="0"/>
              <a:pPr/>
              <a:t>‹N°›</a:t>
            </a:fld>
            <a:endParaRPr lang="fr-FR"/>
          </a:p>
        </p:txBody>
      </p:sp>
    </p:spTree>
    <p:extLst>
      <p:ext uri="{BB962C8B-B14F-4D97-AF65-F5344CB8AC3E}">
        <p14:creationId xmlns:p14="http://schemas.microsoft.com/office/powerpoint/2010/main" xmlns="" val="225189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8D291A08-926A-4E3A-A4C5-917B1B0DEFF5}" type="datetimeFigureOut">
              <a:rPr lang="fr-FR" smtClean="0"/>
              <a:pPr/>
              <a:t>08/12/2021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E73A07D-3FD1-4764-9D5A-DA4F53220F3E}" type="slidenum">
              <a:rPr lang="fr-FR" smtClean="0"/>
              <a:pPr/>
              <a:t>‹N°›</a:t>
            </a:fld>
            <a:endParaRPr lang="fr-FR"/>
          </a:p>
        </p:txBody>
      </p:sp>
    </p:spTree>
    <p:extLst>
      <p:ext uri="{BB962C8B-B14F-4D97-AF65-F5344CB8AC3E}">
        <p14:creationId xmlns:p14="http://schemas.microsoft.com/office/powerpoint/2010/main" xmlns="" val="32992432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8D291A08-926A-4E3A-A4C5-917B1B0DEFF5}" type="datetimeFigureOut">
              <a:rPr lang="fr-FR" smtClean="0"/>
              <a:pPr/>
              <a:t>08/12/2021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E73A07D-3FD1-4764-9D5A-DA4F53220F3E}" type="slidenum">
              <a:rPr lang="fr-FR" smtClean="0"/>
              <a:pPr/>
              <a:t>‹N°›</a:t>
            </a:fld>
            <a:endParaRPr lang="fr-FR"/>
          </a:p>
        </p:txBody>
      </p:sp>
    </p:spTree>
    <p:extLst>
      <p:ext uri="{BB962C8B-B14F-4D97-AF65-F5344CB8AC3E}">
        <p14:creationId xmlns:p14="http://schemas.microsoft.com/office/powerpoint/2010/main" xmlns="" val="4767848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291A08-926A-4E3A-A4C5-917B1B0DEFF5}" type="datetimeFigureOut">
              <a:rPr lang="fr-FR" smtClean="0"/>
              <a:pPr/>
              <a:t>08/12/2021</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73A07D-3FD1-4764-9D5A-DA4F53220F3E}" type="slidenum">
              <a:rPr lang="fr-FR" smtClean="0"/>
              <a:pPr/>
              <a:t>‹N°›</a:t>
            </a:fld>
            <a:endParaRPr lang="fr-FR"/>
          </a:p>
        </p:txBody>
      </p:sp>
    </p:spTree>
    <p:extLst>
      <p:ext uri="{BB962C8B-B14F-4D97-AF65-F5344CB8AC3E}">
        <p14:creationId xmlns:p14="http://schemas.microsoft.com/office/powerpoint/2010/main" xmlns="" val="21556565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oogle.fr/url?sa=i&amp;rct=j&amp;q=&amp;esrc=s&amp;source=images&amp;cd=&amp;cad=rja&amp;uact=8&amp;ved=0ahUKEwjqxuWAqMLTAhVF2hoKHdw-AYsQjRwIBw&amp;url=http://www.enercoop.fr/actualites/partenariat-avec-le-master-2-rh-ess&amp;psig=AFQjCNE_ZkmBFLOznJHIAC_YUIaH50eZXA&amp;ust=1493302647084633"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youtube.com/watch?v=LrYLMNiHw5Y"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re 1"/>
          <p:cNvSpPr>
            <a:spLocks noGrp="1"/>
          </p:cNvSpPr>
          <p:nvPr>
            <p:ph type="ctrTitle"/>
          </p:nvPr>
        </p:nvSpPr>
        <p:spPr>
          <a:xfrm>
            <a:off x="1101436" y="952501"/>
            <a:ext cx="11090564" cy="3319462"/>
          </a:xfrm>
        </p:spPr>
        <p:txBody>
          <a:bodyPr rtlCol="0">
            <a:normAutofit fontScale="90000"/>
          </a:bodyPr>
          <a:lstStyle/>
          <a:p>
            <a:pPr>
              <a:defRPr/>
            </a:pPr>
            <a:r>
              <a:rPr lang="fr-FR" b="1" dirty="0" smtClean="0">
                <a:solidFill>
                  <a:srgbClr val="0070C0"/>
                </a:solidFill>
              </a:rPr>
              <a:t>Prévention des infections liées aux cathéters :</a:t>
            </a:r>
            <a:br>
              <a:rPr lang="fr-FR" b="1" dirty="0" smtClean="0">
                <a:solidFill>
                  <a:srgbClr val="0070C0"/>
                </a:solidFill>
              </a:rPr>
            </a:br>
            <a:r>
              <a:rPr lang="fr-FR" b="1" dirty="0" smtClean="0">
                <a:solidFill>
                  <a:srgbClr val="0070C0"/>
                </a:solidFill>
              </a:rPr>
              <a:t>LE RINCAGE PULSE</a:t>
            </a:r>
            <a:br>
              <a:rPr lang="fr-FR" b="1" dirty="0" smtClean="0">
                <a:solidFill>
                  <a:srgbClr val="0070C0"/>
                </a:solidFill>
              </a:rPr>
            </a:br>
            <a:r>
              <a:rPr lang="fr-FR" b="1" dirty="0" smtClean="0">
                <a:solidFill>
                  <a:srgbClr val="0070C0"/>
                </a:solidFill>
              </a:rPr>
              <a:t>chez l’adulte</a:t>
            </a:r>
          </a:p>
        </p:txBody>
      </p:sp>
      <p:sp>
        <p:nvSpPr>
          <p:cNvPr id="3075" name="Sous-titre 2"/>
          <p:cNvSpPr>
            <a:spLocks noGrp="1"/>
          </p:cNvSpPr>
          <p:nvPr>
            <p:ph type="subTitle" idx="1"/>
          </p:nvPr>
        </p:nvSpPr>
        <p:spPr>
          <a:xfrm>
            <a:off x="2368550" y="4502150"/>
            <a:ext cx="7613650" cy="2166938"/>
          </a:xfrm>
        </p:spPr>
        <p:txBody>
          <a:bodyPr>
            <a:normAutofit lnSpcReduction="10000"/>
          </a:bodyPr>
          <a:lstStyle/>
          <a:p>
            <a:pPr eaLnBrk="1" hangingPunct="1"/>
            <a:endParaRPr lang="fr-FR" altLang="fr-FR" dirty="0">
              <a:solidFill>
                <a:srgbClr val="0064AB"/>
              </a:solidFill>
            </a:endParaRPr>
          </a:p>
          <a:p>
            <a:r>
              <a:rPr lang="fr-FR" altLang="fr-FR" dirty="0">
                <a:solidFill>
                  <a:srgbClr val="0064AB"/>
                </a:solidFill>
              </a:rPr>
              <a:t>D.U. D’HYGIENE ET GESTION DE LA CONTAGION  2021/2022</a:t>
            </a:r>
          </a:p>
          <a:p>
            <a:endParaRPr lang="fr-FR" altLang="fr-FR" dirty="0">
              <a:solidFill>
                <a:srgbClr val="0064AB"/>
              </a:solidFill>
            </a:endParaRPr>
          </a:p>
          <a:p>
            <a:r>
              <a:rPr lang="fr-FR" altLang="fr-FR" dirty="0">
                <a:solidFill>
                  <a:srgbClr val="0064AB"/>
                </a:solidFill>
              </a:rPr>
              <a:t>Alix Lamoureux - EOHH Hôpital Nord</a:t>
            </a:r>
          </a:p>
          <a:p>
            <a:r>
              <a:rPr lang="fr-FR" altLang="fr-FR" dirty="0">
                <a:solidFill>
                  <a:srgbClr val="0064AB"/>
                </a:solidFill>
              </a:rPr>
              <a:t>CLIN AP-HM 2021 </a:t>
            </a:r>
          </a:p>
        </p:txBody>
      </p:sp>
      <p:pic>
        <p:nvPicPr>
          <p:cNvPr id="3076" name="Picture 6" descr="Logo"/>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24000" y="0"/>
            <a:ext cx="9144000" cy="476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8" name="Connecteur droit 7"/>
          <p:cNvCxnSpPr/>
          <p:nvPr/>
        </p:nvCxnSpPr>
        <p:spPr>
          <a:xfrm>
            <a:off x="2049318" y="4502150"/>
            <a:ext cx="8064500" cy="0"/>
          </a:xfrm>
          <a:prstGeom prst="line">
            <a:avLst/>
          </a:prstGeom>
          <a:ln w="28575">
            <a:solidFill>
              <a:srgbClr val="F7A800"/>
            </a:solidFill>
          </a:ln>
        </p:spPr>
        <p:style>
          <a:lnRef idx="1">
            <a:schemeClr val="accent1"/>
          </a:lnRef>
          <a:fillRef idx="0">
            <a:schemeClr val="accent1"/>
          </a:fillRef>
          <a:effectRef idx="0">
            <a:schemeClr val="accent1"/>
          </a:effectRef>
          <a:fontRef idx="minor">
            <a:schemeClr val="tx1"/>
          </a:fontRef>
        </p:style>
      </p:cxnSp>
      <p:pic>
        <p:nvPicPr>
          <p:cNvPr id="6" name="Image 6" descr="Résultat de recherche d'images pour &quot;amu logo&quot;">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62731" y="5230741"/>
            <a:ext cx="2522538" cy="1266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5901569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pPr marL="0" indent="0">
              <a:buNone/>
            </a:pPr>
            <a:r>
              <a:rPr lang="fr-FR" sz="2100" b="1" dirty="0">
                <a:solidFill>
                  <a:srgbClr val="0070C0"/>
                </a:solidFill>
              </a:rPr>
              <a:t>Le soluté utilisé :</a:t>
            </a:r>
          </a:p>
          <a:p>
            <a:pPr marL="0" indent="0">
              <a:buNone/>
            </a:pPr>
            <a:r>
              <a:rPr lang="fr-FR" sz="2100" dirty="0"/>
              <a:t>Le </a:t>
            </a:r>
            <a:r>
              <a:rPr lang="fr-FR" sz="2100" dirty="0" err="1"/>
              <a:t>NaCl</a:t>
            </a:r>
            <a:r>
              <a:rPr lang="fr-FR" sz="2100" dirty="0"/>
              <a:t> 0.9 % est le plus utilisé. Ce soluté est compatible avec la majorité des médicaments. En cas d’incompatibilité, rincer  avec le même soluté qui a permis la dilution du médicament.</a:t>
            </a:r>
          </a:p>
          <a:p>
            <a:pPr lvl="0"/>
            <a:r>
              <a:rPr lang="fr-FR" sz="2100" dirty="0"/>
              <a:t>L’utilisation d’une seringue pré-remplie de sérum physiologique à 0,9% est à privilégier. Il est également possible d’utiliser des seringues de type </a:t>
            </a:r>
            <a:r>
              <a:rPr lang="fr-FR" sz="2100" dirty="0" err="1"/>
              <a:t>Luer</a:t>
            </a:r>
            <a:r>
              <a:rPr lang="fr-FR" sz="2100" dirty="0"/>
              <a:t> </a:t>
            </a:r>
            <a:r>
              <a:rPr lang="fr-FR" sz="2100" dirty="0" err="1"/>
              <a:t>Lock</a:t>
            </a:r>
            <a:r>
              <a:rPr lang="fr-FR" sz="2100" dirty="0"/>
              <a:t> d’au moins 10ml </a:t>
            </a:r>
          </a:p>
          <a:p>
            <a:pPr marL="0" indent="0">
              <a:buNone/>
            </a:pPr>
            <a:endParaRPr lang="fr-FR" sz="2100" dirty="0"/>
          </a:p>
          <a:p>
            <a:pPr marL="0" indent="0">
              <a:buNone/>
            </a:pPr>
            <a:r>
              <a:rPr lang="fr-FR" sz="2100" dirty="0">
                <a:solidFill>
                  <a:srgbClr val="0070C0"/>
                </a:solidFill>
              </a:rPr>
              <a:t>En pratique,  il est recommandé d’utiliser </a:t>
            </a:r>
            <a:r>
              <a:rPr lang="fr-FR" sz="2100" dirty="0"/>
              <a:t>:</a:t>
            </a:r>
          </a:p>
          <a:p>
            <a:r>
              <a:rPr lang="fr-FR" sz="2100" dirty="0"/>
              <a:t>10ml de </a:t>
            </a:r>
            <a:r>
              <a:rPr lang="fr-FR" sz="2100" dirty="0" err="1"/>
              <a:t>NaCl</a:t>
            </a:r>
            <a:r>
              <a:rPr lang="fr-FR" sz="2100" dirty="0"/>
              <a:t> 0.9 % entre deux médicaments.</a:t>
            </a:r>
          </a:p>
          <a:p>
            <a:r>
              <a:rPr lang="fr-FR" sz="2100" dirty="0"/>
              <a:t>20ml de </a:t>
            </a:r>
            <a:r>
              <a:rPr lang="fr-FR" sz="2100" dirty="0" err="1"/>
              <a:t>Nacl</a:t>
            </a:r>
            <a:r>
              <a:rPr lang="fr-FR" sz="2100" dirty="0"/>
              <a:t> 0.9 % après  tous les produits visqueux ou très adhérents (nutrition parentérale, dérivés sanguins, produits de contraste…) ou en fin d’utilisation de la voie.</a:t>
            </a:r>
          </a:p>
          <a:p>
            <a:endParaRPr lang="fr-FR" dirty="0"/>
          </a:p>
        </p:txBody>
      </p:sp>
      <p:pic>
        <p:nvPicPr>
          <p:cNvPr id="4" name="Picture 6" descr="Logo"/>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24000" y="0"/>
            <a:ext cx="9144000" cy="476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ZoneTexte 4"/>
          <p:cNvSpPr txBox="1"/>
          <p:nvPr/>
        </p:nvSpPr>
        <p:spPr>
          <a:xfrm>
            <a:off x="1233682" y="1067577"/>
            <a:ext cx="7477433" cy="523220"/>
          </a:xfrm>
          <a:prstGeom prst="rect">
            <a:avLst/>
          </a:prstGeom>
          <a:noFill/>
        </p:spPr>
        <p:txBody>
          <a:bodyPr wrap="square" rtlCol="0">
            <a:spAutoFit/>
          </a:bodyPr>
          <a:lstStyle/>
          <a:p>
            <a:pPr algn="ctr"/>
            <a:r>
              <a:rPr lang="fr-FR" sz="2800" b="1" dirty="0" smtClean="0"/>
              <a:t>MATERIEL </a:t>
            </a:r>
            <a:endParaRPr lang="fr-FR" sz="2800" b="1" dirty="0"/>
          </a:p>
        </p:txBody>
      </p:sp>
      <p:pic>
        <p:nvPicPr>
          <p:cNvPr id="6" name="Picture 5" descr="http://www.dufortlavigne.com/system/images/images/HLT3704_1-original.png?1411099641"/>
          <p:cNvPicPr>
            <a:picLocks noChangeAspect="1" noChangeArrowheads="1"/>
          </p:cNvPicPr>
          <p:nvPr/>
        </p:nvPicPr>
        <p:blipFill>
          <a:blip r:embed="rId3" cstate="print"/>
          <a:srcRect/>
          <a:stretch>
            <a:fillRect/>
          </a:stretch>
        </p:blipFill>
        <p:spPr bwMode="auto">
          <a:xfrm>
            <a:off x="8844635" y="3641213"/>
            <a:ext cx="2432008" cy="1313285"/>
          </a:xfrm>
          <a:prstGeom prst="rect">
            <a:avLst/>
          </a:prstGeom>
          <a:noFill/>
        </p:spPr>
      </p:pic>
    </p:spTree>
    <p:extLst>
      <p:ext uri="{BB962C8B-B14F-4D97-AF65-F5344CB8AC3E}">
        <p14:creationId xmlns:p14="http://schemas.microsoft.com/office/powerpoint/2010/main" xmlns="" val="22410745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62500" lnSpcReduction="20000"/>
          </a:bodyPr>
          <a:lstStyle/>
          <a:p>
            <a:pPr>
              <a:lnSpc>
                <a:spcPct val="110000"/>
              </a:lnSpc>
            </a:pPr>
            <a:r>
              <a:rPr lang="fr-FR" sz="2700" b="1" dirty="0">
                <a:solidFill>
                  <a:srgbClr val="0070C0"/>
                </a:solidFill>
              </a:rPr>
              <a:t>Se frictionner les mains </a:t>
            </a:r>
            <a:r>
              <a:rPr lang="fr-FR" sz="2700" dirty="0"/>
              <a:t>avec la solution hydro-alcoolique</a:t>
            </a:r>
          </a:p>
          <a:p>
            <a:pPr>
              <a:lnSpc>
                <a:spcPct val="110000"/>
              </a:lnSpc>
            </a:pPr>
            <a:r>
              <a:rPr lang="fr-FR" sz="2700" b="1" dirty="0">
                <a:solidFill>
                  <a:srgbClr val="0070C0"/>
                </a:solidFill>
              </a:rPr>
              <a:t> Installer le patient </a:t>
            </a:r>
            <a:r>
              <a:rPr lang="fr-FR" sz="2700" dirty="0"/>
              <a:t>confortablement sur le dos ou  en position demi-assise</a:t>
            </a:r>
          </a:p>
          <a:p>
            <a:pPr>
              <a:lnSpc>
                <a:spcPct val="110000"/>
              </a:lnSpc>
            </a:pPr>
            <a:r>
              <a:rPr lang="fr-FR" sz="2700" b="1" dirty="0">
                <a:solidFill>
                  <a:srgbClr val="0070C0"/>
                </a:solidFill>
              </a:rPr>
              <a:t>Se frictionner les mains </a:t>
            </a:r>
            <a:r>
              <a:rPr lang="fr-FR" sz="2700" dirty="0"/>
              <a:t>avec la solution hydro-alcoolique</a:t>
            </a:r>
          </a:p>
          <a:p>
            <a:pPr>
              <a:lnSpc>
                <a:spcPct val="110000"/>
              </a:lnSpc>
            </a:pPr>
            <a:r>
              <a:rPr lang="fr-FR" sz="2700" b="1" dirty="0">
                <a:solidFill>
                  <a:srgbClr val="0070C0"/>
                </a:solidFill>
              </a:rPr>
              <a:t>Retirer et jeter  le bouchon </a:t>
            </a:r>
            <a:r>
              <a:rPr lang="fr-FR" sz="2700" dirty="0"/>
              <a:t>blanc du robinet en utilisant une compresse imbibée </a:t>
            </a:r>
            <a:r>
              <a:rPr lang="fr-FR" sz="2700" dirty="0" smtClean="0">
                <a:solidFill>
                  <a:srgbClr val="FF0000"/>
                </a:solidFill>
              </a:rPr>
              <a:t>d’un antiseptique alcoolique </a:t>
            </a:r>
            <a:endParaRPr lang="fr-FR" sz="2700" dirty="0">
              <a:solidFill>
                <a:srgbClr val="FF0000"/>
              </a:solidFill>
            </a:endParaRPr>
          </a:p>
          <a:p>
            <a:pPr>
              <a:lnSpc>
                <a:spcPct val="110000"/>
              </a:lnSpc>
            </a:pPr>
            <a:r>
              <a:rPr lang="fr-FR" sz="2700" b="1" dirty="0">
                <a:solidFill>
                  <a:srgbClr val="0070C0"/>
                </a:solidFill>
              </a:rPr>
              <a:t>Connecter la seringue </a:t>
            </a:r>
            <a:r>
              <a:rPr lang="fr-FR" sz="2700" dirty="0" smtClean="0"/>
              <a:t>pré-remplie </a:t>
            </a:r>
            <a:r>
              <a:rPr lang="fr-FR" sz="2700" dirty="0"/>
              <a:t>de NACL à 0,9%, en utilisant une compresse imbibée </a:t>
            </a:r>
            <a:r>
              <a:rPr lang="fr-FR" sz="2700" dirty="0">
                <a:solidFill>
                  <a:srgbClr val="FF0000"/>
                </a:solidFill>
              </a:rPr>
              <a:t>d’un antiseptique alcoolique </a:t>
            </a:r>
          </a:p>
          <a:p>
            <a:pPr>
              <a:lnSpc>
                <a:spcPct val="110000"/>
              </a:lnSpc>
            </a:pPr>
            <a:r>
              <a:rPr lang="fr-FR" sz="2700" b="1" dirty="0" smtClean="0">
                <a:solidFill>
                  <a:srgbClr val="0070C0"/>
                </a:solidFill>
              </a:rPr>
              <a:t>Effectuer </a:t>
            </a:r>
            <a:r>
              <a:rPr lang="fr-FR" sz="2700" b="1" dirty="0">
                <a:solidFill>
                  <a:srgbClr val="0070C0"/>
                </a:solidFill>
              </a:rPr>
              <a:t>plusieurs poussées saccadées </a:t>
            </a:r>
            <a:r>
              <a:rPr lang="fr-FR" sz="2700" dirty="0"/>
              <a:t>d’environ 1 ml avec de brèves pauses 1, 4,5 jusqu’à la butée de la </a:t>
            </a:r>
            <a:r>
              <a:rPr lang="fr-FR" sz="2700" dirty="0" smtClean="0"/>
              <a:t>seringue</a:t>
            </a:r>
          </a:p>
          <a:p>
            <a:pPr>
              <a:lnSpc>
                <a:spcPct val="110000"/>
              </a:lnSpc>
            </a:pPr>
            <a:r>
              <a:rPr lang="fr-FR" sz="2700" b="1" dirty="0" smtClean="0">
                <a:solidFill>
                  <a:srgbClr val="0070C0"/>
                </a:solidFill>
              </a:rPr>
              <a:t>Déconnecter </a:t>
            </a:r>
            <a:r>
              <a:rPr lang="fr-FR" sz="2700" b="1" dirty="0">
                <a:solidFill>
                  <a:srgbClr val="0070C0"/>
                </a:solidFill>
              </a:rPr>
              <a:t>la seringue </a:t>
            </a:r>
            <a:r>
              <a:rPr lang="fr-FR" sz="2700" dirty="0"/>
              <a:t>en utilisant une compresse imbibée </a:t>
            </a:r>
            <a:r>
              <a:rPr lang="fr-FR" sz="2700" dirty="0">
                <a:solidFill>
                  <a:srgbClr val="FF0000"/>
                </a:solidFill>
              </a:rPr>
              <a:t>d’un antiseptique alcoolique </a:t>
            </a:r>
            <a:endParaRPr lang="fr-FR" sz="2700" dirty="0" smtClean="0"/>
          </a:p>
          <a:p>
            <a:pPr>
              <a:lnSpc>
                <a:spcPct val="110000"/>
              </a:lnSpc>
            </a:pPr>
            <a:r>
              <a:rPr lang="fr-FR" sz="2700" b="1" dirty="0" smtClean="0">
                <a:solidFill>
                  <a:srgbClr val="0070C0"/>
                </a:solidFill>
              </a:rPr>
              <a:t>Procéder à la suite du traitement </a:t>
            </a:r>
            <a:r>
              <a:rPr lang="fr-FR" sz="2700" dirty="0" smtClean="0"/>
              <a:t>ou mettre un nouveau bouchon stérile</a:t>
            </a:r>
          </a:p>
          <a:p>
            <a:pPr>
              <a:lnSpc>
                <a:spcPct val="110000"/>
              </a:lnSpc>
            </a:pPr>
            <a:r>
              <a:rPr lang="fr-FR" sz="2900" b="1" dirty="0">
                <a:solidFill>
                  <a:srgbClr val="0070C0"/>
                </a:solidFill>
              </a:rPr>
              <a:t>Se frictionner les mains </a:t>
            </a:r>
            <a:r>
              <a:rPr lang="fr-FR" sz="2900" dirty="0"/>
              <a:t>avec la solution hydro-alcoolique</a:t>
            </a:r>
          </a:p>
          <a:p>
            <a:pPr>
              <a:lnSpc>
                <a:spcPct val="110000"/>
              </a:lnSpc>
            </a:pPr>
            <a:endParaRPr lang="fr-FR" sz="2700" dirty="0" smtClean="0"/>
          </a:p>
          <a:p>
            <a:pPr marL="0" indent="0">
              <a:buNone/>
            </a:pPr>
            <a:r>
              <a:rPr lang="fr-FR" dirty="0"/>
              <a:t/>
            </a:r>
            <a:br>
              <a:rPr lang="fr-FR" dirty="0"/>
            </a:br>
            <a:endParaRPr lang="fr-FR" dirty="0"/>
          </a:p>
        </p:txBody>
      </p:sp>
      <p:pic>
        <p:nvPicPr>
          <p:cNvPr id="4" name="Picture 6" descr="Logo"/>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24000" y="0"/>
            <a:ext cx="9144000" cy="476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ZoneTexte 5"/>
          <p:cNvSpPr txBox="1"/>
          <p:nvPr/>
        </p:nvSpPr>
        <p:spPr>
          <a:xfrm>
            <a:off x="1233682" y="1067577"/>
            <a:ext cx="7477433" cy="523220"/>
          </a:xfrm>
          <a:prstGeom prst="rect">
            <a:avLst/>
          </a:prstGeom>
          <a:noFill/>
        </p:spPr>
        <p:txBody>
          <a:bodyPr wrap="square" rtlCol="0">
            <a:spAutoFit/>
          </a:bodyPr>
          <a:lstStyle/>
          <a:p>
            <a:pPr algn="ctr"/>
            <a:r>
              <a:rPr lang="fr-FR" sz="2800" b="1" dirty="0" smtClean="0"/>
              <a:t>DEROULEMENT DU SOIN  </a:t>
            </a:r>
            <a:endParaRPr lang="fr-FR" sz="2800" b="1" dirty="0"/>
          </a:p>
        </p:txBody>
      </p:sp>
    </p:spTree>
    <p:extLst>
      <p:ext uri="{BB962C8B-B14F-4D97-AF65-F5344CB8AC3E}">
        <p14:creationId xmlns:p14="http://schemas.microsoft.com/office/powerpoint/2010/main" xmlns="" val="17928484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r>
              <a:rPr lang="fr-FR" dirty="0" smtClean="0">
                <a:hlinkClick r:id="rId2"/>
              </a:rPr>
              <a:t>https://www.youtube.com/watch?v=LrYLMNiHw5Y</a:t>
            </a:r>
            <a:endParaRPr lang="fr-FR" dirty="0" smtClean="0"/>
          </a:p>
          <a:p>
            <a:pPr marL="0" indent="0">
              <a:buNone/>
            </a:pPr>
            <a:endParaRPr lang="fr-FR" dirty="0"/>
          </a:p>
        </p:txBody>
      </p:sp>
      <p:pic>
        <p:nvPicPr>
          <p:cNvPr id="4" name="Picture 6" descr="Logo"/>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24000" y="0"/>
            <a:ext cx="9144000" cy="476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9772759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Logo"/>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24000" y="0"/>
            <a:ext cx="9144000" cy="476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ZoneTexte 4"/>
          <p:cNvSpPr txBox="1"/>
          <p:nvPr/>
        </p:nvSpPr>
        <p:spPr>
          <a:xfrm>
            <a:off x="870155" y="1814050"/>
            <a:ext cx="10663084" cy="3139321"/>
          </a:xfrm>
          <a:prstGeom prst="rect">
            <a:avLst/>
          </a:prstGeom>
          <a:noFill/>
        </p:spPr>
        <p:txBody>
          <a:bodyPr wrap="square" rtlCol="0">
            <a:spAutoFit/>
          </a:bodyPr>
          <a:lstStyle/>
          <a:p>
            <a:r>
              <a:rPr lang="fr-FR" dirty="0" smtClean="0"/>
              <a:t>En présence de sang, l’apparition d’une gaine protéique absorbée sur les parois externe et interne du cathéter, favorise la colonisation par des germes et la fabrication d’un biofilm*.</a:t>
            </a:r>
          </a:p>
          <a:p>
            <a:endParaRPr lang="fr-FR" dirty="0" smtClean="0"/>
          </a:p>
          <a:p>
            <a:r>
              <a:rPr lang="fr-FR" dirty="0" smtClean="0"/>
              <a:t>Le rinçage en mode pulsé serait scientifiquement le moyen le plus efficace de prévenir l’obstruction thrombotique, la plus fréquente des complications des cathéters veineux périphériques et centraux, ou non thrombotique (ex dépôts lipidiques). Il consiste en l’injection par à-coup d’une solution dans la lumière d’un soluté pour éliminer tout produit médicamenteux ou biologique ou absorbé (fixé mais détachable) sur sa paroi interne.</a:t>
            </a:r>
          </a:p>
          <a:p>
            <a:endParaRPr lang="fr-FR" dirty="0" smtClean="0"/>
          </a:p>
          <a:p>
            <a:r>
              <a:rPr lang="fr-FR" dirty="0" smtClean="0"/>
              <a:t>Pour rappel, le respect des données d’incompatibilités entre  médicaments est un préalable pour prévenir les obstructions non thrombotiques dues à des précipités.</a:t>
            </a:r>
            <a:endParaRPr lang="fr-FR" dirty="0"/>
          </a:p>
        </p:txBody>
      </p:sp>
      <p:sp>
        <p:nvSpPr>
          <p:cNvPr id="6" name="ZoneTexte 5"/>
          <p:cNvSpPr txBox="1"/>
          <p:nvPr/>
        </p:nvSpPr>
        <p:spPr>
          <a:xfrm>
            <a:off x="870155" y="5147187"/>
            <a:ext cx="10028903" cy="646331"/>
          </a:xfrm>
          <a:prstGeom prst="rect">
            <a:avLst/>
          </a:prstGeom>
          <a:noFill/>
        </p:spPr>
        <p:txBody>
          <a:bodyPr wrap="square" rtlCol="0">
            <a:spAutoFit/>
          </a:bodyPr>
          <a:lstStyle/>
          <a:p>
            <a:r>
              <a:rPr lang="fr-FR" smtClean="0"/>
              <a:t> *Le biofilm est un groupe de micro-organismes dans lequel  les cellules se collent les unes aux autres sur une surface.</a:t>
            </a:r>
            <a:endParaRPr lang="fr-FR" dirty="0"/>
          </a:p>
        </p:txBody>
      </p:sp>
      <p:sp>
        <p:nvSpPr>
          <p:cNvPr id="9" name="ZoneTexte 8"/>
          <p:cNvSpPr txBox="1"/>
          <p:nvPr/>
        </p:nvSpPr>
        <p:spPr>
          <a:xfrm>
            <a:off x="2145889" y="883540"/>
            <a:ext cx="7477433" cy="523220"/>
          </a:xfrm>
          <a:prstGeom prst="rect">
            <a:avLst/>
          </a:prstGeom>
          <a:noFill/>
        </p:spPr>
        <p:txBody>
          <a:bodyPr wrap="square" rtlCol="0">
            <a:spAutoFit/>
          </a:bodyPr>
          <a:lstStyle/>
          <a:p>
            <a:pPr algn="ctr"/>
            <a:r>
              <a:rPr lang="fr-FR" sz="2800" b="1" dirty="0" smtClean="0"/>
              <a:t>PRE REQUIS</a:t>
            </a:r>
            <a:endParaRPr lang="fr-FR" sz="2800" b="1" dirty="0"/>
          </a:p>
        </p:txBody>
      </p:sp>
    </p:spTree>
    <p:extLst>
      <p:ext uri="{BB962C8B-B14F-4D97-AF65-F5344CB8AC3E}">
        <p14:creationId xmlns:p14="http://schemas.microsoft.com/office/powerpoint/2010/main" xmlns="" val="4260942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p:cNvPicPr>
            <a:picLocks noGrp="1" noChangeAspect="1"/>
          </p:cNvPicPr>
          <p:nvPr>
            <p:ph idx="1"/>
          </p:nvPr>
        </p:nvPicPr>
        <p:blipFill>
          <a:blip r:embed="rId2" cstate="print"/>
          <a:stretch>
            <a:fillRect/>
          </a:stretch>
        </p:blipFill>
        <p:spPr>
          <a:xfrm>
            <a:off x="815547" y="724571"/>
            <a:ext cx="10429101" cy="5610327"/>
          </a:xfrm>
          <a:prstGeom prst="rect">
            <a:avLst/>
          </a:prstGeom>
        </p:spPr>
      </p:pic>
      <p:pic>
        <p:nvPicPr>
          <p:cNvPr id="6" name="Image 5"/>
          <p:cNvPicPr>
            <a:picLocks noChangeAspect="1"/>
          </p:cNvPicPr>
          <p:nvPr/>
        </p:nvPicPr>
        <p:blipFill>
          <a:blip r:embed="rId3" cstate="print"/>
          <a:stretch>
            <a:fillRect/>
          </a:stretch>
        </p:blipFill>
        <p:spPr>
          <a:xfrm>
            <a:off x="1605981" y="16906"/>
            <a:ext cx="9144793" cy="475529"/>
          </a:xfrm>
          <a:prstGeom prst="rect">
            <a:avLst/>
          </a:prstGeom>
        </p:spPr>
      </p:pic>
    </p:spTree>
    <p:extLst>
      <p:ext uri="{BB962C8B-B14F-4D97-AF65-F5344CB8AC3E}">
        <p14:creationId xmlns:p14="http://schemas.microsoft.com/office/powerpoint/2010/main" xmlns="" val="25917577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noChangeAspect="1"/>
          </p:cNvPicPr>
          <p:nvPr>
            <p:ph idx="1"/>
          </p:nvPr>
        </p:nvPicPr>
        <p:blipFill>
          <a:blip r:embed="rId2" cstate="print"/>
          <a:stretch>
            <a:fillRect/>
          </a:stretch>
        </p:blipFill>
        <p:spPr>
          <a:xfrm>
            <a:off x="1383302" y="1361290"/>
            <a:ext cx="4446936" cy="1394505"/>
          </a:xfrm>
          <a:prstGeom prst="rect">
            <a:avLst/>
          </a:prstGeom>
        </p:spPr>
      </p:pic>
      <p:pic>
        <p:nvPicPr>
          <p:cNvPr id="5" name="Image 4"/>
          <p:cNvPicPr>
            <a:picLocks noChangeAspect="1"/>
          </p:cNvPicPr>
          <p:nvPr/>
        </p:nvPicPr>
        <p:blipFill>
          <a:blip r:embed="rId3" cstate="print"/>
          <a:stretch>
            <a:fillRect/>
          </a:stretch>
        </p:blipFill>
        <p:spPr>
          <a:xfrm>
            <a:off x="1383302" y="2755795"/>
            <a:ext cx="4446936" cy="2603788"/>
          </a:xfrm>
          <a:prstGeom prst="rect">
            <a:avLst/>
          </a:prstGeom>
        </p:spPr>
      </p:pic>
      <p:sp>
        <p:nvSpPr>
          <p:cNvPr id="6" name="Flèche droite 5"/>
          <p:cNvSpPr/>
          <p:nvPr/>
        </p:nvSpPr>
        <p:spPr>
          <a:xfrm>
            <a:off x="5972432" y="3822357"/>
            <a:ext cx="2108887" cy="8155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p:cNvSpPr txBox="1"/>
          <p:nvPr/>
        </p:nvSpPr>
        <p:spPr>
          <a:xfrm>
            <a:off x="8707394" y="3954162"/>
            <a:ext cx="2868827" cy="646331"/>
          </a:xfrm>
          <a:prstGeom prst="rect">
            <a:avLst/>
          </a:prstGeom>
          <a:noFill/>
        </p:spPr>
        <p:txBody>
          <a:bodyPr wrap="square" rtlCol="0">
            <a:spAutoFit/>
          </a:bodyPr>
          <a:lstStyle/>
          <a:p>
            <a:r>
              <a:rPr lang="fr-FR" dirty="0" smtClean="0"/>
              <a:t>Au moins 3 poussées , au mieux 10</a:t>
            </a:r>
            <a:endParaRPr lang="fr-FR" dirty="0"/>
          </a:p>
        </p:txBody>
      </p:sp>
      <p:pic>
        <p:nvPicPr>
          <p:cNvPr id="8" name="Image 7"/>
          <p:cNvPicPr>
            <a:picLocks noChangeAspect="1"/>
          </p:cNvPicPr>
          <p:nvPr/>
        </p:nvPicPr>
        <p:blipFill>
          <a:blip r:embed="rId4" cstate="print"/>
          <a:stretch>
            <a:fillRect/>
          </a:stretch>
        </p:blipFill>
        <p:spPr>
          <a:xfrm>
            <a:off x="1605981" y="16906"/>
            <a:ext cx="9144793" cy="475529"/>
          </a:xfrm>
          <a:prstGeom prst="rect">
            <a:avLst/>
          </a:prstGeom>
        </p:spPr>
      </p:pic>
      <p:pic>
        <p:nvPicPr>
          <p:cNvPr id="9" name="Picture 2"/>
          <p:cNvPicPr>
            <a:picLocks noChangeAspect="1" noChangeArrowheads="1"/>
          </p:cNvPicPr>
          <p:nvPr/>
        </p:nvPicPr>
        <p:blipFill>
          <a:blip r:embed="rId5" cstate="print"/>
          <a:srcRect/>
          <a:stretch>
            <a:fillRect/>
          </a:stretch>
        </p:blipFill>
        <p:spPr bwMode="auto">
          <a:xfrm>
            <a:off x="8570542" y="1054294"/>
            <a:ext cx="2880320" cy="2206203"/>
          </a:xfrm>
          <a:prstGeom prst="rect">
            <a:avLst/>
          </a:prstGeom>
          <a:noFill/>
          <a:ln w="9525">
            <a:noFill/>
            <a:miter lim="800000"/>
            <a:headEnd/>
            <a:tailEnd/>
          </a:ln>
          <a:effectLst/>
        </p:spPr>
      </p:pic>
    </p:spTree>
    <p:extLst>
      <p:ext uri="{BB962C8B-B14F-4D97-AF65-F5344CB8AC3E}">
        <p14:creationId xmlns:p14="http://schemas.microsoft.com/office/powerpoint/2010/main" xmlns="" val="1753021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Logo"/>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24000" y="0"/>
            <a:ext cx="9144000" cy="476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ZoneTexte 5"/>
          <p:cNvSpPr txBox="1"/>
          <p:nvPr/>
        </p:nvSpPr>
        <p:spPr>
          <a:xfrm>
            <a:off x="679508" y="1895911"/>
            <a:ext cx="10939244" cy="3754874"/>
          </a:xfrm>
          <a:prstGeom prst="rect">
            <a:avLst/>
          </a:prstGeom>
          <a:noFill/>
        </p:spPr>
        <p:txBody>
          <a:bodyPr wrap="square" rtlCol="0">
            <a:spAutoFit/>
          </a:bodyPr>
          <a:lstStyle/>
          <a:p>
            <a:r>
              <a:rPr lang="fr-FR" dirty="0"/>
              <a:t>Le rinçage pulsé est </a:t>
            </a:r>
            <a:r>
              <a:rPr lang="fr-FR" dirty="0" smtClean="0"/>
              <a:t>:</a:t>
            </a:r>
          </a:p>
          <a:p>
            <a:r>
              <a:rPr lang="fr-FR" dirty="0"/>
              <a:t> </a:t>
            </a:r>
          </a:p>
          <a:p>
            <a:r>
              <a:rPr lang="fr-FR" sz="2000" b="1" dirty="0" smtClean="0">
                <a:solidFill>
                  <a:srgbClr val="0070C0"/>
                </a:solidFill>
              </a:rPr>
              <a:t>Séparateur</a:t>
            </a:r>
            <a:r>
              <a:rPr lang="fr-FR" sz="2000" dirty="0">
                <a:solidFill>
                  <a:srgbClr val="0070C0"/>
                </a:solidFill>
              </a:rPr>
              <a:t> </a:t>
            </a:r>
            <a:r>
              <a:rPr lang="fr-FR" dirty="0"/>
              <a:t>en évacuant la totalité du soluté ; il  évite ainsi les précipités dus aux incompatibilités médicamenteuses, entre deux injections ou perfusions  (tout précipité altère l’efficacité du médicament injecté et est à risque d’embolies pour le patient).</a:t>
            </a:r>
          </a:p>
          <a:p>
            <a:endParaRPr lang="fr-FR" dirty="0" smtClean="0"/>
          </a:p>
          <a:p>
            <a:r>
              <a:rPr lang="fr-FR" sz="2000" b="1" dirty="0" smtClean="0">
                <a:solidFill>
                  <a:srgbClr val="0070C0"/>
                </a:solidFill>
              </a:rPr>
              <a:t>Conservateur</a:t>
            </a:r>
            <a:r>
              <a:rPr lang="fr-FR" sz="2000" b="1" dirty="0">
                <a:solidFill>
                  <a:srgbClr val="0070C0"/>
                </a:solidFill>
              </a:rPr>
              <a:t> </a:t>
            </a:r>
            <a:r>
              <a:rPr lang="fr-FR" dirty="0"/>
              <a:t>en éliminant tout dépôt biologique et/ou médicamenteux à chaque utilisation.</a:t>
            </a:r>
          </a:p>
          <a:p>
            <a:endParaRPr lang="fr-FR" dirty="0" smtClean="0"/>
          </a:p>
          <a:p>
            <a:r>
              <a:rPr lang="fr-FR" sz="2000" b="1" dirty="0" smtClean="0">
                <a:solidFill>
                  <a:srgbClr val="0070C0"/>
                </a:solidFill>
              </a:rPr>
              <a:t>Maintien</a:t>
            </a:r>
            <a:r>
              <a:rPr lang="fr-FR" dirty="0"/>
              <a:t> la perméabilité du cathéter</a:t>
            </a:r>
          </a:p>
          <a:p>
            <a:endParaRPr lang="fr-FR" dirty="0"/>
          </a:p>
          <a:p>
            <a:r>
              <a:rPr lang="fr-FR" dirty="0" smtClean="0"/>
              <a:t>Tous </a:t>
            </a:r>
            <a:r>
              <a:rPr lang="fr-FR" dirty="0"/>
              <a:t>les rinçages n’ont pas la même efficacité. Le rinçage pulsé serait plus efficace qu’un rinçage en continu ou une perfusion </a:t>
            </a:r>
            <a:r>
              <a:rPr lang="fr-FR" dirty="0" smtClean="0"/>
              <a:t>d’entretien</a:t>
            </a:r>
            <a:br>
              <a:rPr lang="fr-FR" dirty="0" smtClean="0"/>
            </a:br>
            <a:endParaRPr lang="fr-FR" dirty="0"/>
          </a:p>
        </p:txBody>
      </p:sp>
      <p:sp>
        <p:nvSpPr>
          <p:cNvPr id="9" name="ZoneTexte 8"/>
          <p:cNvSpPr txBox="1"/>
          <p:nvPr/>
        </p:nvSpPr>
        <p:spPr>
          <a:xfrm>
            <a:off x="1283109" y="960484"/>
            <a:ext cx="7477433" cy="523220"/>
          </a:xfrm>
          <a:prstGeom prst="rect">
            <a:avLst/>
          </a:prstGeom>
          <a:noFill/>
        </p:spPr>
        <p:txBody>
          <a:bodyPr wrap="square" rtlCol="0">
            <a:spAutoFit/>
          </a:bodyPr>
          <a:lstStyle/>
          <a:p>
            <a:pPr algn="ctr"/>
            <a:r>
              <a:rPr lang="fr-FR" sz="2800" b="1" dirty="0" smtClean="0"/>
              <a:t>DEFINITION </a:t>
            </a:r>
            <a:endParaRPr lang="fr-FR" sz="2800" b="1" dirty="0"/>
          </a:p>
        </p:txBody>
      </p:sp>
    </p:spTree>
    <p:extLst>
      <p:ext uri="{BB962C8B-B14F-4D97-AF65-F5344CB8AC3E}">
        <p14:creationId xmlns:p14="http://schemas.microsoft.com/office/powerpoint/2010/main" xmlns="" val="3353822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Logo"/>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24000" y="0"/>
            <a:ext cx="9144000" cy="476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ZoneTexte 5"/>
          <p:cNvSpPr txBox="1"/>
          <p:nvPr/>
        </p:nvSpPr>
        <p:spPr>
          <a:xfrm>
            <a:off x="678426" y="1329816"/>
            <a:ext cx="11061289" cy="369332"/>
          </a:xfrm>
          <a:prstGeom prst="rect">
            <a:avLst/>
          </a:prstGeom>
          <a:noFill/>
        </p:spPr>
        <p:txBody>
          <a:bodyPr wrap="square" rtlCol="0">
            <a:spAutoFit/>
          </a:bodyPr>
          <a:lstStyle/>
          <a:p>
            <a:r>
              <a:rPr lang="fr-FR" dirty="0" smtClean="0"/>
              <a:t> </a:t>
            </a:r>
            <a:endParaRPr lang="fr-FR" dirty="0"/>
          </a:p>
        </p:txBody>
      </p:sp>
      <p:sp>
        <p:nvSpPr>
          <p:cNvPr id="9" name="ZoneTexte 8"/>
          <p:cNvSpPr txBox="1"/>
          <p:nvPr/>
        </p:nvSpPr>
        <p:spPr>
          <a:xfrm>
            <a:off x="1283109" y="960484"/>
            <a:ext cx="7477433" cy="369332"/>
          </a:xfrm>
          <a:prstGeom prst="rect">
            <a:avLst/>
          </a:prstGeom>
          <a:noFill/>
        </p:spPr>
        <p:txBody>
          <a:bodyPr wrap="square" rtlCol="0">
            <a:spAutoFit/>
          </a:bodyPr>
          <a:lstStyle/>
          <a:p>
            <a:endParaRPr lang="fr-FR" dirty="0"/>
          </a:p>
        </p:txBody>
      </p:sp>
      <p:pic>
        <p:nvPicPr>
          <p:cNvPr id="5" name="Image 4"/>
          <p:cNvPicPr/>
          <p:nvPr/>
        </p:nvPicPr>
        <p:blipFill rotWithShape="1">
          <a:blip r:embed="rId3" cstate="print"/>
          <a:srcRect l="20607" t="33650" r="27179" b="14779"/>
          <a:stretch/>
        </p:blipFill>
        <p:spPr bwMode="auto">
          <a:xfrm>
            <a:off x="2102033" y="1234570"/>
            <a:ext cx="7263192" cy="4704835"/>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42789490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Logo"/>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24000" y="0"/>
            <a:ext cx="9144000" cy="476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ZoneTexte 5"/>
          <p:cNvSpPr txBox="1"/>
          <p:nvPr/>
        </p:nvSpPr>
        <p:spPr>
          <a:xfrm>
            <a:off x="678426" y="1329816"/>
            <a:ext cx="11061289" cy="369332"/>
          </a:xfrm>
          <a:prstGeom prst="rect">
            <a:avLst/>
          </a:prstGeom>
          <a:noFill/>
        </p:spPr>
        <p:txBody>
          <a:bodyPr wrap="square" rtlCol="0">
            <a:spAutoFit/>
          </a:bodyPr>
          <a:lstStyle/>
          <a:p>
            <a:r>
              <a:rPr lang="fr-FR" dirty="0" smtClean="0"/>
              <a:t> </a:t>
            </a:r>
            <a:endParaRPr lang="fr-FR" dirty="0"/>
          </a:p>
        </p:txBody>
      </p:sp>
      <p:sp>
        <p:nvSpPr>
          <p:cNvPr id="9" name="ZoneTexte 8"/>
          <p:cNvSpPr txBox="1"/>
          <p:nvPr/>
        </p:nvSpPr>
        <p:spPr>
          <a:xfrm>
            <a:off x="1464341" y="1026387"/>
            <a:ext cx="7477433" cy="523220"/>
          </a:xfrm>
          <a:prstGeom prst="rect">
            <a:avLst/>
          </a:prstGeom>
          <a:noFill/>
        </p:spPr>
        <p:txBody>
          <a:bodyPr wrap="square" rtlCol="0">
            <a:spAutoFit/>
          </a:bodyPr>
          <a:lstStyle/>
          <a:p>
            <a:pPr algn="ctr"/>
            <a:r>
              <a:rPr lang="fr-FR" sz="2800" b="1" dirty="0" smtClean="0"/>
              <a:t>INDICATIONS : pour quels cathéters ? </a:t>
            </a:r>
            <a:endParaRPr lang="fr-FR" sz="2800" b="1" dirty="0"/>
          </a:p>
        </p:txBody>
      </p:sp>
      <p:sp>
        <p:nvSpPr>
          <p:cNvPr id="2" name="ZoneTexte 1"/>
          <p:cNvSpPr txBox="1"/>
          <p:nvPr/>
        </p:nvSpPr>
        <p:spPr>
          <a:xfrm>
            <a:off x="749643" y="1699148"/>
            <a:ext cx="10346725" cy="3856953"/>
          </a:xfrm>
          <a:prstGeom prst="rect">
            <a:avLst/>
          </a:prstGeom>
          <a:noFill/>
        </p:spPr>
        <p:txBody>
          <a:bodyPr wrap="square" rtlCol="0">
            <a:spAutoFit/>
          </a:bodyPr>
          <a:lstStyle/>
          <a:p>
            <a:r>
              <a:rPr lang="fr-FR" dirty="0"/>
              <a:t>Le rinçage en mode pulsé est pratiqué pour l’entretien  d’un cathéter veineux :</a:t>
            </a:r>
          </a:p>
          <a:p>
            <a:endParaRPr lang="fr-FR" sz="2000" dirty="0" smtClean="0"/>
          </a:p>
          <a:p>
            <a:pPr marL="228600" indent="-228600">
              <a:lnSpc>
                <a:spcPct val="90000"/>
              </a:lnSpc>
              <a:spcBef>
                <a:spcPts val="1000"/>
              </a:spcBef>
              <a:buFont typeface="Arial" panose="020B0604020202020204" pitchFamily="34" charset="0"/>
              <a:buChar char="•"/>
            </a:pPr>
            <a:r>
              <a:rPr lang="fr-FR" sz="2100" dirty="0"/>
              <a:t>Périphérique</a:t>
            </a:r>
          </a:p>
          <a:p>
            <a:pPr marL="228600" indent="-228600">
              <a:lnSpc>
                <a:spcPct val="90000"/>
              </a:lnSpc>
              <a:spcBef>
                <a:spcPts val="1000"/>
              </a:spcBef>
              <a:buFont typeface="Arial" panose="020B0604020202020204" pitchFamily="34" charset="0"/>
              <a:buChar char="•"/>
            </a:pPr>
            <a:endParaRPr lang="fr-FR" sz="2100" dirty="0"/>
          </a:p>
          <a:p>
            <a:pPr marL="228600" indent="-228600">
              <a:lnSpc>
                <a:spcPct val="90000"/>
              </a:lnSpc>
              <a:spcBef>
                <a:spcPts val="1000"/>
              </a:spcBef>
              <a:buFont typeface="Arial" panose="020B0604020202020204" pitchFamily="34" charset="0"/>
              <a:buChar char="•"/>
            </a:pPr>
            <a:r>
              <a:rPr lang="fr-FR" sz="2100" dirty="0"/>
              <a:t>Central </a:t>
            </a:r>
            <a:r>
              <a:rPr lang="fr-FR" sz="2100" dirty="0" err="1"/>
              <a:t>tunnelisé</a:t>
            </a:r>
            <a:r>
              <a:rPr lang="fr-FR" sz="2100" dirty="0"/>
              <a:t> et non </a:t>
            </a:r>
            <a:r>
              <a:rPr lang="fr-FR" sz="2100" dirty="0" err="1"/>
              <a:t>tunnelisé</a:t>
            </a:r>
            <a:r>
              <a:rPr lang="fr-FR" sz="2100" dirty="0"/>
              <a:t> </a:t>
            </a:r>
          </a:p>
          <a:p>
            <a:pPr marL="228600" indent="-228600">
              <a:lnSpc>
                <a:spcPct val="90000"/>
              </a:lnSpc>
              <a:spcBef>
                <a:spcPts val="1000"/>
              </a:spcBef>
              <a:buFont typeface="Arial" panose="020B0604020202020204" pitchFamily="34" charset="0"/>
              <a:buChar char="•"/>
            </a:pPr>
            <a:endParaRPr lang="fr-FR" sz="2100" dirty="0"/>
          </a:p>
          <a:p>
            <a:pPr marL="228600" indent="-228600">
              <a:lnSpc>
                <a:spcPct val="90000"/>
              </a:lnSpc>
              <a:spcBef>
                <a:spcPts val="1000"/>
              </a:spcBef>
              <a:buFont typeface="Arial" panose="020B0604020202020204" pitchFamily="34" charset="0"/>
              <a:buChar char="•"/>
            </a:pPr>
            <a:r>
              <a:rPr lang="fr-FR" sz="2100" dirty="0"/>
              <a:t>Central inséré en périphérie type PICC Line</a:t>
            </a:r>
          </a:p>
          <a:p>
            <a:pPr marL="228600" indent="-228600">
              <a:lnSpc>
                <a:spcPct val="90000"/>
              </a:lnSpc>
              <a:spcBef>
                <a:spcPts val="1000"/>
              </a:spcBef>
              <a:buFont typeface="Arial" panose="020B0604020202020204" pitchFamily="34" charset="0"/>
              <a:buChar char="•"/>
            </a:pPr>
            <a:endParaRPr lang="fr-FR" sz="2100" dirty="0"/>
          </a:p>
          <a:p>
            <a:pPr marL="228600" indent="-228600">
              <a:lnSpc>
                <a:spcPct val="90000"/>
              </a:lnSpc>
              <a:spcBef>
                <a:spcPts val="1000"/>
              </a:spcBef>
              <a:buFont typeface="Arial" panose="020B0604020202020204" pitchFamily="34" charset="0"/>
              <a:buChar char="•"/>
            </a:pPr>
            <a:r>
              <a:rPr lang="fr-FR" sz="2100" dirty="0"/>
              <a:t>De type implantable (DAVI)</a:t>
            </a:r>
          </a:p>
          <a:p>
            <a:endParaRPr lang="fr-FR" dirty="0"/>
          </a:p>
        </p:txBody>
      </p:sp>
    </p:spTree>
    <p:extLst>
      <p:ext uri="{BB962C8B-B14F-4D97-AF65-F5344CB8AC3E}">
        <p14:creationId xmlns:p14="http://schemas.microsoft.com/office/powerpoint/2010/main" xmlns="" val="2700407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92500"/>
          </a:bodyPr>
          <a:lstStyle/>
          <a:p>
            <a:pPr marL="0" indent="0">
              <a:buNone/>
            </a:pPr>
            <a:r>
              <a:rPr lang="fr-FR" sz="2100" dirty="0"/>
              <a:t>Le rinçage est effectué après :</a:t>
            </a:r>
          </a:p>
          <a:p>
            <a:r>
              <a:rPr lang="fr-FR" sz="2100" dirty="0"/>
              <a:t>La mise en place du cathéter</a:t>
            </a:r>
          </a:p>
          <a:p>
            <a:r>
              <a:rPr lang="fr-FR" sz="2100" dirty="0"/>
              <a:t>Chaque reflux sanguin</a:t>
            </a:r>
          </a:p>
          <a:p>
            <a:r>
              <a:rPr lang="fr-FR" sz="2100" dirty="0"/>
              <a:t>L’injection  de tout médicament</a:t>
            </a:r>
          </a:p>
          <a:p>
            <a:r>
              <a:rPr lang="fr-FR" sz="2100" dirty="0"/>
              <a:t>Chaque  prélèvement de </a:t>
            </a:r>
            <a:r>
              <a:rPr lang="fr-FR" sz="2100" dirty="0" smtClean="0"/>
              <a:t>sang</a:t>
            </a:r>
            <a:endParaRPr lang="fr-FR" dirty="0" smtClean="0"/>
          </a:p>
          <a:p>
            <a:pPr marL="0" indent="0" algn="ctr">
              <a:buNone/>
            </a:pPr>
            <a:r>
              <a:rPr lang="fr-FR" sz="2600" dirty="0" smtClean="0">
                <a:solidFill>
                  <a:srgbClr val="0070C0"/>
                </a:solidFill>
              </a:rPr>
              <a:t>Et</a:t>
            </a:r>
          </a:p>
          <a:p>
            <a:pPr marL="0" indent="0" algn="ctr">
              <a:buNone/>
            </a:pPr>
            <a:endParaRPr lang="fr-FR" dirty="0"/>
          </a:p>
          <a:p>
            <a:r>
              <a:rPr lang="fr-FR" sz="2100" dirty="0"/>
              <a:t>Au moins une fois par jour si perfusion en continu</a:t>
            </a:r>
          </a:p>
          <a:p>
            <a:r>
              <a:rPr lang="fr-FR" sz="2100" dirty="0"/>
              <a:t>Au moins une fois par semaine si le cathéter n’est pas utilisé  pour le PICC Line et le cathéter de dialyse</a:t>
            </a:r>
          </a:p>
          <a:p>
            <a:r>
              <a:rPr lang="fr-FR" sz="2100" dirty="0"/>
              <a:t>1 fois par mois pendant trois mois et dès le 3éme mois, tous les 6 mois pour le cathéter de type implantable (DAVI)</a:t>
            </a:r>
          </a:p>
          <a:p>
            <a:endParaRPr lang="fr-FR" dirty="0"/>
          </a:p>
        </p:txBody>
      </p:sp>
      <p:pic>
        <p:nvPicPr>
          <p:cNvPr id="4" name="Picture 6" descr="Logo"/>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24000" y="0"/>
            <a:ext cx="9144000" cy="476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ZoneTexte 5"/>
          <p:cNvSpPr txBox="1"/>
          <p:nvPr/>
        </p:nvSpPr>
        <p:spPr>
          <a:xfrm>
            <a:off x="764125" y="1034625"/>
            <a:ext cx="7477433" cy="461665"/>
          </a:xfrm>
          <a:prstGeom prst="rect">
            <a:avLst/>
          </a:prstGeom>
          <a:noFill/>
        </p:spPr>
        <p:txBody>
          <a:bodyPr wrap="square" rtlCol="0">
            <a:spAutoFit/>
          </a:bodyPr>
          <a:lstStyle/>
          <a:p>
            <a:pPr algn="ctr"/>
            <a:r>
              <a:rPr lang="fr-FR" sz="2400" b="1" dirty="0" smtClean="0"/>
              <a:t>INDICATIONS : Quand ? </a:t>
            </a:r>
            <a:endParaRPr lang="fr-FR" sz="2400" b="1" dirty="0"/>
          </a:p>
        </p:txBody>
      </p:sp>
    </p:spTree>
    <p:extLst>
      <p:ext uri="{BB962C8B-B14F-4D97-AF65-F5344CB8AC3E}">
        <p14:creationId xmlns:p14="http://schemas.microsoft.com/office/powerpoint/2010/main" xmlns="" val="22149642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Logo"/>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24000" y="0"/>
            <a:ext cx="9144000" cy="476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ZoneTexte 5"/>
          <p:cNvSpPr txBox="1"/>
          <p:nvPr/>
        </p:nvSpPr>
        <p:spPr>
          <a:xfrm>
            <a:off x="678426" y="1329816"/>
            <a:ext cx="11061289" cy="369332"/>
          </a:xfrm>
          <a:prstGeom prst="rect">
            <a:avLst/>
          </a:prstGeom>
          <a:noFill/>
        </p:spPr>
        <p:txBody>
          <a:bodyPr wrap="square" rtlCol="0">
            <a:spAutoFit/>
          </a:bodyPr>
          <a:lstStyle/>
          <a:p>
            <a:r>
              <a:rPr lang="fr-FR" dirty="0" smtClean="0"/>
              <a:t> </a:t>
            </a:r>
            <a:endParaRPr lang="fr-FR" dirty="0"/>
          </a:p>
        </p:txBody>
      </p:sp>
      <p:sp>
        <p:nvSpPr>
          <p:cNvPr id="9" name="ZoneTexte 8"/>
          <p:cNvSpPr txBox="1"/>
          <p:nvPr/>
        </p:nvSpPr>
        <p:spPr>
          <a:xfrm>
            <a:off x="1439628" y="851056"/>
            <a:ext cx="7477433" cy="954107"/>
          </a:xfrm>
          <a:prstGeom prst="rect">
            <a:avLst/>
          </a:prstGeom>
          <a:noFill/>
        </p:spPr>
        <p:txBody>
          <a:bodyPr wrap="square" rtlCol="0">
            <a:spAutoFit/>
          </a:bodyPr>
          <a:lstStyle/>
          <a:p>
            <a:pPr algn="ctr"/>
            <a:r>
              <a:rPr lang="fr-FR" sz="2800" b="1" dirty="0"/>
              <a:t>Risques - prévention - précautions</a:t>
            </a:r>
          </a:p>
          <a:p>
            <a:pPr algn="ctr"/>
            <a:r>
              <a:rPr lang="fr-FR" sz="2800" b="1" dirty="0" smtClean="0"/>
              <a:t> </a:t>
            </a:r>
            <a:endParaRPr lang="fr-FR" sz="2800" b="1" dirty="0"/>
          </a:p>
        </p:txBody>
      </p:sp>
      <p:sp>
        <p:nvSpPr>
          <p:cNvPr id="2" name="ZoneTexte 1"/>
          <p:cNvSpPr txBox="1"/>
          <p:nvPr/>
        </p:nvSpPr>
        <p:spPr>
          <a:xfrm>
            <a:off x="1112108" y="1911178"/>
            <a:ext cx="9811265" cy="1477328"/>
          </a:xfrm>
          <a:prstGeom prst="rect">
            <a:avLst/>
          </a:prstGeom>
          <a:noFill/>
        </p:spPr>
        <p:txBody>
          <a:bodyPr wrap="square" rtlCol="0">
            <a:spAutoFit/>
          </a:bodyPr>
          <a:lstStyle/>
          <a:p>
            <a:r>
              <a:rPr lang="fr-FR" b="1" dirty="0"/>
              <a:t>Contre-indications </a:t>
            </a:r>
            <a:r>
              <a:rPr lang="fr-FR" b="1" dirty="0" smtClean="0"/>
              <a:t>:</a:t>
            </a:r>
          </a:p>
          <a:p>
            <a:endParaRPr lang="fr-FR" dirty="0"/>
          </a:p>
          <a:p>
            <a:r>
              <a:rPr lang="fr-FR" dirty="0"/>
              <a:t>En cas de perfusion de certains médicaments (amine </a:t>
            </a:r>
            <a:r>
              <a:rPr lang="fr-FR" dirty="0" err="1"/>
              <a:t>vasopressive</a:t>
            </a:r>
            <a:r>
              <a:rPr lang="fr-FR" dirty="0"/>
              <a:t>, potassium, médicaments de sédation, curare… se référer aux directives médicales du service).</a:t>
            </a:r>
          </a:p>
          <a:p>
            <a:endParaRPr lang="fr-FR" dirty="0"/>
          </a:p>
        </p:txBody>
      </p:sp>
    </p:spTree>
    <p:extLst>
      <p:ext uri="{BB962C8B-B14F-4D97-AF65-F5344CB8AC3E}">
        <p14:creationId xmlns:p14="http://schemas.microsoft.com/office/powerpoint/2010/main" xmlns="" val="203870633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TotalTime>
  <Words>303</Words>
  <Application>Microsoft Office PowerPoint</Application>
  <PresentationFormat>Personnalisé</PresentationFormat>
  <Paragraphs>74</Paragraphs>
  <Slides>12</Slides>
  <Notes>0</Notes>
  <HiddenSlides>0</HiddenSlides>
  <MMClips>0</MMClips>
  <ScaleCrop>false</ScaleCrop>
  <HeadingPairs>
    <vt:vector size="4" baseType="variant">
      <vt:variant>
        <vt:lpstr>Thème</vt:lpstr>
      </vt:variant>
      <vt:variant>
        <vt:i4>1</vt:i4>
      </vt:variant>
      <vt:variant>
        <vt:lpstr>Titres des diapositives</vt:lpstr>
      </vt:variant>
      <vt:variant>
        <vt:i4>12</vt:i4>
      </vt:variant>
    </vt:vector>
  </HeadingPairs>
  <TitlesOfParts>
    <vt:vector size="13" baseType="lpstr">
      <vt:lpstr>Thème Office</vt:lpstr>
      <vt:lpstr>Prévention des infections liées aux cathéters : LE RINCAGE PULSE chez l’adulte</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vector>
  </TitlesOfParts>
  <Company>APHM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Prévention des infections liées aux cathéters  LE RINCAGE PULSE</dc:title>
  <dc:creator>LAMOUREUX Alix</dc:creator>
  <cp:lastModifiedBy>marine.santoriello</cp:lastModifiedBy>
  <cp:revision>14</cp:revision>
  <dcterms:created xsi:type="dcterms:W3CDTF">2021-10-15T06:16:59Z</dcterms:created>
  <dcterms:modified xsi:type="dcterms:W3CDTF">2021-12-08T10:06:11Z</dcterms:modified>
</cp:coreProperties>
</file>