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39" r:id="rId2"/>
    <p:sldId id="321" r:id="rId3"/>
    <p:sldId id="322" r:id="rId4"/>
    <p:sldId id="323" r:id="rId5"/>
    <p:sldId id="324" r:id="rId6"/>
    <p:sldId id="308" r:id="rId7"/>
    <p:sldId id="271" r:id="rId8"/>
    <p:sldId id="326" r:id="rId9"/>
    <p:sldId id="264" r:id="rId10"/>
    <p:sldId id="327" r:id="rId11"/>
    <p:sldId id="272" r:id="rId12"/>
    <p:sldId id="330" r:id="rId13"/>
    <p:sldId id="329" r:id="rId14"/>
    <p:sldId id="331" r:id="rId15"/>
    <p:sldId id="333" r:id="rId16"/>
    <p:sldId id="257" r:id="rId17"/>
    <p:sldId id="301" r:id="rId18"/>
    <p:sldId id="320" r:id="rId19"/>
    <p:sldId id="302" r:id="rId20"/>
    <p:sldId id="303" r:id="rId21"/>
    <p:sldId id="261" r:id="rId22"/>
    <p:sldId id="298" r:id="rId23"/>
    <p:sldId id="335" r:id="rId24"/>
    <p:sldId id="334" r:id="rId25"/>
    <p:sldId id="266" r:id="rId26"/>
    <p:sldId id="267" r:id="rId27"/>
    <p:sldId id="268" r:id="rId28"/>
    <p:sldId id="290" r:id="rId29"/>
    <p:sldId id="309" r:id="rId30"/>
    <p:sldId id="279" r:id="rId31"/>
    <p:sldId id="306" r:id="rId32"/>
    <p:sldId id="295" r:id="rId33"/>
    <p:sldId id="296" r:id="rId34"/>
    <p:sldId id="337" r:id="rId35"/>
    <p:sldId id="299" r:id="rId36"/>
    <p:sldId id="292" r:id="rId37"/>
    <p:sldId id="300" r:id="rId38"/>
    <p:sldId id="336" r:id="rId39"/>
    <p:sldId id="282" r:id="rId40"/>
    <p:sldId id="318" r:id="rId41"/>
    <p:sldId id="314" r:id="rId42"/>
    <p:sldId id="315" r:id="rId43"/>
    <p:sldId id="313" r:id="rId4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Section par défaut" id="{5857A272-A32B-4670-BC07-CA6F4BB60AB5}">
          <p14:sldIdLst>
            <p14:sldId id="339"/>
            <p14:sldId id="321"/>
            <p14:sldId id="322"/>
            <p14:sldId id="323"/>
            <p14:sldId id="324"/>
            <p14:sldId id="308"/>
            <p14:sldId id="271"/>
            <p14:sldId id="326"/>
            <p14:sldId id="264"/>
            <p14:sldId id="327"/>
            <p14:sldId id="272"/>
            <p14:sldId id="330"/>
            <p14:sldId id="329"/>
            <p14:sldId id="331"/>
            <p14:sldId id="333"/>
            <p14:sldId id="257"/>
            <p14:sldId id="301"/>
            <p14:sldId id="320"/>
            <p14:sldId id="302"/>
            <p14:sldId id="303"/>
            <p14:sldId id="261"/>
            <p14:sldId id="298"/>
            <p14:sldId id="335"/>
            <p14:sldId id="334"/>
            <p14:sldId id="266"/>
            <p14:sldId id="267"/>
            <p14:sldId id="268"/>
            <p14:sldId id="290"/>
            <p14:sldId id="309"/>
            <p14:sldId id="279"/>
            <p14:sldId id="306"/>
            <p14:sldId id="295"/>
            <p14:sldId id="296"/>
            <p14:sldId id="337"/>
            <p14:sldId id="299"/>
            <p14:sldId id="292"/>
            <p14:sldId id="300"/>
            <p14:sldId id="336"/>
            <p14:sldId id="282"/>
            <p14:sldId id="318"/>
            <p14:sldId id="314"/>
            <p14:sldId id="315"/>
            <p14:sldId id="313"/>
          </p14:sldIdLst>
        </p14:section>
        <p14:section name="Section sans titre" id="{203A44AC-D2DD-49DE-9A83-E05EAF2A01B0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6699"/>
    <a:srgbClr val="3366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698" autoAdjust="0"/>
    <p:restoredTop sz="86373" autoAdjust="0"/>
  </p:normalViewPr>
  <p:slideViewPr>
    <p:cSldViewPr>
      <p:cViewPr varScale="1">
        <p:scale>
          <a:sx n="100" d="100"/>
          <a:sy n="100" d="100"/>
        </p:scale>
        <p:origin x="-19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0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16208F-0C7E-443E-822B-CE8BBC65FC78}" type="datetimeFigureOut">
              <a:rPr lang="fr-FR" smtClean="0"/>
              <a:pPr/>
              <a:t>08/12/2021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2ED0A-2521-4083-9017-3F00FFCA86A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6061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2ED0A-2521-4083-9017-3F00FFCA86A0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684341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2ED0A-2521-4083-9017-3F00FFCA86A0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26658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2ED0A-2521-4083-9017-3F00FFCA86A0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095854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2ED0A-2521-4083-9017-3F00FFCA86A0}" type="slidenum">
              <a:rPr lang="fr-FR" smtClean="0"/>
              <a:pPr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52677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B350-B8DB-49D3-BBB5-26DFC5459057}" type="datetimeFigureOut">
              <a:rPr lang="fr-FR" smtClean="0"/>
              <a:pPr/>
              <a:t>08/12/2021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FCC9-6E5A-4D20-B2B8-25F05E18EFF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B350-B8DB-49D3-BBB5-26DFC5459057}" type="datetimeFigureOut">
              <a:rPr lang="fr-FR" smtClean="0"/>
              <a:pPr/>
              <a:t>08/12/2021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FCC9-6E5A-4D20-B2B8-25F05E18EFF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B350-B8DB-49D3-BBB5-26DFC5459057}" type="datetimeFigureOut">
              <a:rPr lang="fr-FR" smtClean="0"/>
              <a:pPr/>
              <a:t>08/12/2021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FCC9-6E5A-4D20-B2B8-25F05E18EFF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B350-B8DB-49D3-BBB5-26DFC5459057}" type="datetimeFigureOut">
              <a:rPr lang="fr-FR" smtClean="0"/>
              <a:pPr/>
              <a:t>08/12/2021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FCC9-6E5A-4D20-B2B8-25F05E18EFF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B350-B8DB-49D3-BBB5-26DFC5459057}" type="datetimeFigureOut">
              <a:rPr lang="fr-FR" smtClean="0"/>
              <a:pPr/>
              <a:t>08/12/2021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FCC9-6E5A-4D20-B2B8-25F05E18EFF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B350-B8DB-49D3-BBB5-26DFC5459057}" type="datetimeFigureOut">
              <a:rPr lang="fr-FR" smtClean="0"/>
              <a:pPr/>
              <a:t>08/12/2021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FCC9-6E5A-4D20-B2B8-25F05E18EFF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B350-B8DB-49D3-BBB5-26DFC5459057}" type="datetimeFigureOut">
              <a:rPr lang="fr-FR" smtClean="0"/>
              <a:pPr/>
              <a:t>08/12/2021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FCC9-6E5A-4D20-B2B8-25F05E18EFF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B350-B8DB-49D3-BBB5-26DFC5459057}" type="datetimeFigureOut">
              <a:rPr lang="fr-FR" smtClean="0"/>
              <a:pPr/>
              <a:t>08/12/2021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FCC9-6E5A-4D20-B2B8-25F05E18EFF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B350-B8DB-49D3-BBB5-26DFC5459057}" type="datetimeFigureOut">
              <a:rPr lang="fr-FR" smtClean="0"/>
              <a:pPr/>
              <a:t>08/12/2021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FCC9-6E5A-4D20-B2B8-25F05E18EFF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B350-B8DB-49D3-BBB5-26DFC5459057}" type="datetimeFigureOut">
              <a:rPr lang="fr-FR" smtClean="0"/>
              <a:pPr/>
              <a:t>08/12/2021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FCC9-6E5A-4D20-B2B8-25F05E18EFF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B350-B8DB-49D3-BBB5-26DFC5459057}" type="datetimeFigureOut">
              <a:rPr lang="fr-FR" smtClean="0"/>
              <a:pPr/>
              <a:t>08/12/2021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8FCC9-6E5A-4D20-B2B8-25F05E18EFF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FB350-B8DB-49D3-BBB5-26DFC5459057}" type="datetimeFigureOut">
              <a:rPr lang="fr-FR" smtClean="0"/>
              <a:pPr/>
              <a:t>08/12/2021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8FCC9-6E5A-4D20-B2B8-25F05E18EFF9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fr/url?sa=i&amp;rct=j&amp;q=&amp;esrc=s&amp;source=images&amp;cd=&amp;cad=rja&amp;uact=8&amp;ved=0ahUKEwjqxuWAqMLTAhVF2hoKHdw-AYsQjRwIBw&amp;url=http://www.enercoop.fr/actualites/partenariat-avec-le-master-2-rh-ess&amp;psig=AFQjCNE_ZkmBFLOznJHIAC_YUIaH50eZXA&amp;ust=1493302647084633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png"/><Relationship Id="rId4" Type="http://schemas.openxmlformats.org/officeDocument/2006/relationships/image" Target="../media/image13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7.jpeg"/><Relationship Id="rId7" Type="http://schemas.openxmlformats.org/officeDocument/2006/relationships/image" Target="../media/image21.w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4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jpeg"/><Relationship Id="rId5" Type="http://schemas.openxmlformats.org/officeDocument/2006/relationships/image" Target="../media/image35.png"/><Relationship Id="rId4" Type="http://schemas.openxmlformats.org/officeDocument/2006/relationships/image" Target="../media/image1.png"/><Relationship Id="rId9" Type="http://schemas.openxmlformats.org/officeDocument/2006/relationships/image" Target="../media/image37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53eWRQFsus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re 1"/>
          <p:cNvSpPr>
            <a:spLocks noGrp="1"/>
          </p:cNvSpPr>
          <p:nvPr>
            <p:ph type="ctrTitle"/>
          </p:nvPr>
        </p:nvSpPr>
        <p:spPr>
          <a:xfrm>
            <a:off x="667608" y="1952625"/>
            <a:ext cx="8134672" cy="2020887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fr-FR" sz="4900" dirty="0">
                <a:solidFill>
                  <a:srgbClr val="0064AB"/>
                </a:solidFill>
                <a:latin typeface="+mn-lt"/>
                <a:ea typeface="+mn-ea"/>
                <a:cs typeface="+mn-cs"/>
              </a:rPr>
              <a:t>BONNES PRATIQUES ET GESTION DES RISQUES ASSOCIES AUX PICC </a:t>
            </a:r>
            <a:r>
              <a:rPr lang="fr-FR" dirty="0">
                <a:solidFill>
                  <a:srgbClr val="002060"/>
                </a:solidFill>
              </a:rPr>
              <a:t/>
            </a:r>
            <a:br>
              <a:rPr lang="fr-FR" dirty="0">
                <a:solidFill>
                  <a:srgbClr val="002060"/>
                </a:solidFill>
              </a:rPr>
            </a:br>
            <a:endParaRPr lang="fr-FR" dirty="0" smtClean="0">
              <a:solidFill>
                <a:srgbClr val="0070C0"/>
              </a:solidFill>
            </a:endParaRPr>
          </a:p>
        </p:txBody>
      </p:sp>
      <p:sp>
        <p:nvSpPr>
          <p:cNvPr id="3075" name="Sous-titre 2"/>
          <p:cNvSpPr>
            <a:spLocks noGrp="1"/>
          </p:cNvSpPr>
          <p:nvPr>
            <p:ph type="subTitle" idx="1"/>
          </p:nvPr>
        </p:nvSpPr>
        <p:spPr>
          <a:xfrm>
            <a:off x="844550" y="4502150"/>
            <a:ext cx="7613650" cy="2166938"/>
          </a:xfrm>
        </p:spPr>
        <p:txBody>
          <a:bodyPr/>
          <a:lstStyle/>
          <a:p>
            <a:pPr eaLnBrk="1" hangingPunct="1"/>
            <a:r>
              <a:rPr lang="fr-FR" altLang="fr-FR" sz="2400" dirty="0" smtClean="0">
                <a:solidFill>
                  <a:srgbClr val="0064AB"/>
                </a:solidFill>
              </a:rPr>
              <a:t>D.U. D’HYGIENE ET GESTION DE LA CONTAGION  2021/2022</a:t>
            </a:r>
          </a:p>
          <a:p>
            <a:pPr eaLnBrk="1" hangingPunct="1"/>
            <a:endParaRPr lang="fr-FR" altLang="fr-FR" sz="2400" dirty="0" smtClean="0">
              <a:solidFill>
                <a:srgbClr val="0064AB"/>
              </a:solidFill>
            </a:endParaRPr>
          </a:p>
          <a:p>
            <a:pPr eaLnBrk="1" hangingPunct="1"/>
            <a:r>
              <a:rPr lang="fr-FR" altLang="fr-FR" sz="2400" dirty="0" smtClean="0">
                <a:solidFill>
                  <a:srgbClr val="0064AB"/>
                </a:solidFill>
              </a:rPr>
              <a:t>Alix Lamoureux - EOHH Hôpital Nord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fr-FR" altLang="fr-FR" sz="2400" dirty="0" smtClean="0">
                <a:solidFill>
                  <a:srgbClr val="0064AB"/>
                </a:solidFill>
              </a:rPr>
              <a:t>CLIN AP-HM 2021 </a:t>
            </a:r>
          </a:p>
        </p:txBody>
      </p:sp>
      <p:pic>
        <p:nvPicPr>
          <p:cNvPr id="307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Image 6" descr="Résultat de recherche d'images pour &quot;amu logo&quot;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09588"/>
            <a:ext cx="2522538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cteur droit 7"/>
          <p:cNvCxnSpPr/>
          <p:nvPr/>
        </p:nvCxnSpPr>
        <p:spPr>
          <a:xfrm>
            <a:off x="539750" y="4149725"/>
            <a:ext cx="8064500" cy="0"/>
          </a:xfrm>
          <a:prstGeom prst="line">
            <a:avLst/>
          </a:prstGeom>
          <a:ln w="28575">
            <a:solidFill>
              <a:srgbClr val="F7A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7437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b="1" dirty="0" smtClean="0">
                <a:solidFill>
                  <a:srgbClr val="002060"/>
                </a:solidFill>
              </a:rPr>
              <a:t>Les </a:t>
            </a:r>
            <a:r>
              <a:rPr lang="fr-FR" b="1" dirty="0">
                <a:solidFill>
                  <a:srgbClr val="002060"/>
                </a:solidFill>
              </a:rPr>
              <a:t>complications 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r>
              <a:rPr lang="fr-FR" dirty="0">
                <a:solidFill>
                  <a:srgbClr val="002060"/>
                </a:solidFill>
              </a:rPr>
              <a:t>Les Infections </a:t>
            </a:r>
            <a:endParaRPr lang="fr-FR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fr-FR" dirty="0">
              <a:solidFill>
                <a:srgbClr val="002060"/>
              </a:solidFill>
            </a:endParaRPr>
          </a:p>
          <a:p>
            <a:r>
              <a:rPr lang="fr-FR" dirty="0" smtClean="0">
                <a:solidFill>
                  <a:srgbClr val="002060"/>
                </a:solidFill>
              </a:rPr>
              <a:t>Thromboses </a:t>
            </a:r>
            <a:r>
              <a:rPr lang="fr-FR" dirty="0">
                <a:solidFill>
                  <a:srgbClr val="002060"/>
                </a:solidFill>
              </a:rPr>
              <a:t>veineuses profondes et superficielles </a:t>
            </a:r>
            <a:endParaRPr lang="fr-FR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fr-FR" dirty="0">
              <a:solidFill>
                <a:srgbClr val="002060"/>
              </a:solidFill>
            </a:endParaRPr>
          </a:p>
          <a:p>
            <a:r>
              <a:rPr lang="fr-FR" dirty="0" smtClean="0">
                <a:solidFill>
                  <a:srgbClr val="002060"/>
                </a:solidFill>
              </a:rPr>
              <a:t>Les </a:t>
            </a:r>
            <a:r>
              <a:rPr lang="fr-FR" dirty="0">
                <a:solidFill>
                  <a:srgbClr val="002060"/>
                </a:solidFill>
              </a:rPr>
              <a:t>complications mécaniques </a:t>
            </a:r>
          </a:p>
          <a:p>
            <a:endParaRPr lang="fr-FR" dirty="0"/>
          </a:p>
        </p:txBody>
      </p:sp>
      <p:pic>
        <p:nvPicPr>
          <p:cNvPr id="5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7617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002060"/>
                </a:solidFill>
              </a:rPr>
              <a:t>PICC : complications</a:t>
            </a:r>
            <a:endParaRPr lang="fr-FR" sz="3600" b="1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000" dirty="0" smtClean="0">
                <a:solidFill>
                  <a:srgbClr val="002060"/>
                </a:solidFill>
              </a:rPr>
              <a:t>Jusqu’à 30-40% selon les études</a:t>
            </a:r>
          </a:p>
          <a:p>
            <a:pPr>
              <a:buNone/>
            </a:pPr>
            <a:r>
              <a:rPr lang="fr-FR" sz="2000" dirty="0" smtClean="0">
                <a:solidFill>
                  <a:srgbClr val="002060"/>
                </a:solidFill>
              </a:rPr>
              <a:t>      - Occlusion du PICC: 6 à 8%</a:t>
            </a:r>
          </a:p>
          <a:p>
            <a:pPr>
              <a:buNone/>
            </a:pPr>
            <a:r>
              <a:rPr lang="fr-FR" sz="2000" dirty="0">
                <a:solidFill>
                  <a:srgbClr val="002060"/>
                </a:solidFill>
              </a:rPr>
              <a:t> </a:t>
            </a:r>
            <a:r>
              <a:rPr lang="fr-FR" sz="2000" dirty="0" smtClean="0">
                <a:solidFill>
                  <a:srgbClr val="002060"/>
                </a:solidFill>
              </a:rPr>
              <a:t>     - Thrombose veineuse profonde: 1,8 à 7,8%</a:t>
            </a:r>
          </a:p>
          <a:p>
            <a:pPr>
              <a:buNone/>
            </a:pPr>
            <a:endParaRPr lang="fr-FR" sz="20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fr-FR" sz="2000" b="1" u="sng" dirty="0" smtClean="0">
                <a:solidFill>
                  <a:srgbClr val="002060"/>
                </a:solidFill>
              </a:rPr>
              <a:t>Infections:</a:t>
            </a:r>
          </a:p>
          <a:p>
            <a:pPr>
              <a:buNone/>
            </a:pPr>
            <a:endParaRPr lang="fr-FR" sz="2000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fr-FR" sz="2000" dirty="0" smtClean="0">
                <a:solidFill>
                  <a:srgbClr val="002060"/>
                </a:solidFill>
              </a:rPr>
              <a:t>Variables selon le type d’utilisation et le type de patients</a:t>
            </a:r>
          </a:p>
          <a:p>
            <a:pPr>
              <a:buFont typeface="Wingdings" pitchFamily="2" charset="2"/>
              <a:buChar char="ü"/>
            </a:pPr>
            <a:r>
              <a:rPr lang="fr-FR" sz="2000" b="1" dirty="0" smtClean="0">
                <a:solidFill>
                  <a:srgbClr val="FF0000"/>
                </a:solidFill>
              </a:rPr>
              <a:t>PICC en séjour hospitalier: 2,4 % </a:t>
            </a:r>
            <a:r>
              <a:rPr lang="fr-FR" sz="2000" b="1" dirty="0" smtClean="0">
                <a:solidFill>
                  <a:srgbClr val="002060"/>
                </a:solidFill>
              </a:rPr>
              <a:t>(CVC: 2,5 %, PAC: 3,6 % , VVP: 0,4 % )</a:t>
            </a:r>
          </a:p>
          <a:p>
            <a:pPr>
              <a:buFont typeface="Wingdings" pitchFamily="2" charset="2"/>
              <a:buChar char="ü"/>
            </a:pPr>
            <a:r>
              <a:rPr lang="fr-FR" sz="2000" dirty="0" smtClean="0">
                <a:solidFill>
                  <a:srgbClr val="002060"/>
                </a:solidFill>
              </a:rPr>
              <a:t>Oncologie: 4 à 8/1000 PICC-J</a:t>
            </a:r>
          </a:p>
          <a:p>
            <a:pPr>
              <a:buFont typeface="Wingdings" pitchFamily="2" charset="2"/>
              <a:buChar char="ü"/>
            </a:pPr>
            <a:r>
              <a:rPr lang="fr-FR" sz="2000" dirty="0" smtClean="0">
                <a:solidFill>
                  <a:srgbClr val="002060"/>
                </a:solidFill>
              </a:rPr>
              <a:t>Infectiologie: 0,6/1000 PICC-J</a:t>
            </a:r>
          </a:p>
          <a:p>
            <a:pPr marL="0" indent="0">
              <a:buNone/>
            </a:pPr>
            <a:endParaRPr lang="fr-FR" sz="20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fr-FR" sz="2000" dirty="0" smtClean="0">
                <a:solidFill>
                  <a:srgbClr val="002060"/>
                </a:solidFill>
              </a:rPr>
              <a:t>– Retrait accidentel du PICC</a:t>
            </a:r>
          </a:p>
          <a:p>
            <a:pPr>
              <a:buNone/>
            </a:pPr>
            <a:r>
              <a:rPr lang="fr-FR" sz="2000" dirty="0" smtClean="0">
                <a:solidFill>
                  <a:srgbClr val="002060"/>
                </a:solidFill>
              </a:rPr>
              <a:t>– Rupture du PICC</a:t>
            </a: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>
                <a:solidFill>
                  <a:srgbClr val="002060"/>
                </a:solidFill>
              </a:rPr>
              <a:t>Risques </a:t>
            </a:r>
            <a:r>
              <a:rPr lang="fr-FR" b="1" dirty="0">
                <a:solidFill>
                  <a:srgbClr val="002060"/>
                </a:solidFill>
              </a:rPr>
              <a:t>infectieux associés aux PICC 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00141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fr-FR" dirty="0"/>
          </a:p>
          <a:p>
            <a:r>
              <a:rPr lang="fr-FR" b="1" dirty="0">
                <a:solidFill>
                  <a:srgbClr val="002060"/>
                </a:solidFill>
              </a:rPr>
              <a:t>Risque infectieux (bactériémie/1000 j-cathéter) </a:t>
            </a:r>
            <a:endParaRPr lang="fr-FR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fr-FR" dirty="0" smtClean="0">
                <a:solidFill>
                  <a:srgbClr val="002060"/>
                </a:solidFill>
              </a:rPr>
              <a:t>     – CVP </a:t>
            </a:r>
            <a:r>
              <a:rPr lang="fr-FR" dirty="0">
                <a:solidFill>
                  <a:srgbClr val="002060"/>
                </a:solidFill>
              </a:rPr>
              <a:t>0,5 </a:t>
            </a:r>
          </a:p>
          <a:p>
            <a:pPr marL="0" indent="0">
              <a:buNone/>
            </a:pPr>
            <a:r>
              <a:rPr lang="fr-FR" dirty="0" smtClean="0">
                <a:solidFill>
                  <a:srgbClr val="002060"/>
                </a:solidFill>
              </a:rPr>
              <a:t>     – CCI</a:t>
            </a:r>
            <a:r>
              <a:rPr lang="fr-FR" dirty="0">
                <a:solidFill>
                  <a:srgbClr val="002060"/>
                </a:solidFill>
              </a:rPr>
              <a:t>, abord séquentiel </a:t>
            </a:r>
            <a:r>
              <a:rPr lang="fr-FR" b="1" dirty="0">
                <a:solidFill>
                  <a:srgbClr val="002060"/>
                </a:solidFill>
              </a:rPr>
              <a:t>0,5 </a:t>
            </a:r>
            <a:endParaRPr lang="fr-FR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fr-FR" dirty="0" smtClean="0">
                <a:solidFill>
                  <a:srgbClr val="002060"/>
                </a:solidFill>
              </a:rPr>
              <a:t>     – PICC </a:t>
            </a:r>
            <a:r>
              <a:rPr lang="fr-FR" dirty="0">
                <a:solidFill>
                  <a:srgbClr val="002060"/>
                </a:solidFill>
              </a:rPr>
              <a:t>1 à 2 </a:t>
            </a:r>
          </a:p>
          <a:p>
            <a:pPr marL="0" indent="0">
              <a:buNone/>
            </a:pPr>
            <a:r>
              <a:rPr lang="fr-FR" dirty="0" smtClean="0">
                <a:solidFill>
                  <a:srgbClr val="002060"/>
                </a:solidFill>
              </a:rPr>
              <a:t>     – CVC </a:t>
            </a:r>
            <a:r>
              <a:rPr lang="fr-FR" dirty="0">
                <a:solidFill>
                  <a:srgbClr val="002060"/>
                </a:solidFill>
              </a:rPr>
              <a:t>à émergence cutanée </a:t>
            </a:r>
            <a:r>
              <a:rPr lang="fr-FR" b="1" dirty="0">
                <a:solidFill>
                  <a:srgbClr val="002060"/>
                </a:solidFill>
              </a:rPr>
              <a:t>1,5 à 2,5 </a:t>
            </a:r>
            <a:endParaRPr lang="fr-FR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fr-FR" dirty="0">
              <a:solidFill>
                <a:srgbClr val="002060"/>
              </a:solidFill>
            </a:endParaRPr>
          </a:p>
          <a:p>
            <a:r>
              <a:rPr lang="fr-FR" b="1" dirty="0" smtClean="0">
                <a:solidFill>
                  <a:srgbClr val="002060"/>
                </a:solidFill>
              </a:rPr>
              <a:t>Infection </a:t>
            </a:r>
            <a:r>
              <a:rPr lang="fr-FR" b="1" dirty="0">
                <a:solidFill>
                  <a:srgbClr val="002060"/>
                </a:solidFill>
              </a:rPr>
              <a:t>du PICC </a:t>
            </a:r>
            <a:r>
              <a:rPr lang="fr-FR" dirty="0">
                <a:solidFill>
                  <a:srgbClr val="002060"/>
                </a:solidFill>
              </a:rPr>
              <a:t>: </a:t>
            </a:r>
            <a:endParaRPr lang="fr-FR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fr-FR" dirty="0" smtClean="0">
                <a:solidFill>
                  <a:srgbClr val="002060"/>
                </a:solidFill>
              </a:rPr>
              <a:t>    Affirmée </a:t>
            </a:r>
            <a:r>
              <a:rPr lang="fr-FR" dirty="0">
                <a:solidFill>
                  <a:srgbClr val="002060"/>
                </a:solidFill>
              </a:rPr>
              <a:t>par culture positive du cathéter avec </a:t>
            </a:r>
            <a:r>
              <a:rPr lang="fr-FR" dirty="0" smtClean="0">
                <a:solidFill>
                  <a:srgbClr val="002060"/>
                </a:solidFill>
              </a:rPr>
              <a:t> isolement </a:t>
            </a:r>
            <a:r>
              <a:rPr lang="fr-FR" dirty="0">
                <a:solidFill>
                  <a:srgbClr val="002060"/>
                </a:solidFill>
              </a:rPr>
              <a:t>du même micro-organisme sur hémocultures </a:t>
            </a:r>
          </a:p>
        </p:txBody>
      </p:sp>
      <p:pic>
        <p:nvPicPr>
          <p:cNvPr id="10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939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fr-FR" b="1" dirty="0" smtClean="0">
                <a:solidFill>
                  <a:srgbClr val="002060"/>
                </a:solidFill>
              </a:rPr>
              <a:t>Plan </a:t>
            </a:r>
            <a:r>
              <a:rPr lang="fr-FR" b="1" dirty="0">
                <a:solidFill>
                  <a:srgbClr val="002060"/>
                </a:solidFill>
              </a:rPr>
              <a:t>de la présentation 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43608" y="764704"/>
            <a:ext cx="7623314" cy="5433467"/>
          </a:xfrm>
        </p:spPr>
        <p:txBody>
          <a:bodyPr>
            <a:normAutofit fontScale="40000" lnSpcReduction="20000"/>
          </a:bodyPr>
          <a:lstStyle/>
          <a:p>
            <a:pPr lvl="1"/>
            <a:endParaRPr lang="fr-FR" dirty="0"/>
          </a:p>
          <a:p>
            <a:pPr marL="0" indent="0">
              <a:buNone/>
            </a:pPr>
            <a:r>
              <a:rPr lang="fr-FR" sz="4200" b="1" dirty="0">
                <a:solidFill>
                  <a:srgbClr val="002060"/>
                </a:solidFill>
              </a:rPr>
              <a:t>1ère partie: </a:t>
            </a:r>
            <a:endParaRPr lang="fr-FR" sz="42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fr-FR" sz="4200" dirty="0"/>
          </a:p>
          <a:p>
            <a:r>
              <a:rPr lang="fr-FR" sz="4200" dirty="0" smtClean="0">
                <a:solidFill>
                  <a:schemeClr val="bg1">
                    <a:lumMod val="65000"/>
                  </a:schemeClr>
                </a:solidFill>
              </a:rPr>
              <a:t>Contexte </a:t>
            </a:r>
            <a:endParaRPr lang="fr-FR" sz="42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4200" dirty="0" smtClean="0">
                <a:solidFill>
                  <a:schemeClr val="bg1">
                    <a:lumMod val="65000"/>
                  </a:schemeClr>
                </a:solidFill>
              </a:rPr>
              <a:t>Référentiels </a:t>
            </a:r>
            <a:endParaRPr lang="fr-FR" sz="42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4200" b="1" dirty="0" smtClean="0">
                <a:solidFill>
                  <a:schemeClr val="bg1">
                    <a:lumMod val="65000"/>
                  </a:schemeClr>
                </a:solidFill>
              </a:rPr>
              <a:t>Indications</a:t>
            </a:r>
            <a:r>
              <a:rPr lang="fr-FR" sz="4200" b="1" dirty="0">
                <a:solidFill>
                  <a:schemeClr val="bg1">
                    <a:lumMod val="65000"/>
                  </a:schemeClr>
                </a:solidFill>
              </a:rPr>
              <a:t>, contre-indications </a:t>
            </a:r>
            <a:endParaRPr lang="fr-FR" sz="42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4200" b="1" dirty="0" smtClean="0">
                <a:solidFill>
                  <a:schemeClr val="bg1">
                    <a:lumMod val="65000"/>
                  </a:schemeClr>
                </a:solidFill>
              </a:rPr>
              <a:t>Risques </a:t>
            </a:r>
            <a:r>
              <a:rPr lang="fr-FR" sz="4200" b="1" dirty="0">
                <a:solidFill>
                  <a:schemeClr val="bg1">
                    <a:lumMod val="65000"/>
                  </a:schemeClr>
                </a:solidFill>
              </a:rPr>
              <a:t>et complications liés au PICC </a:t>
            </a:r>
            <a:endParaRPr lang="fr-FR" sz="4200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4200" dirty="0"/>
          </a:p>
          <a:p>
            <a:pPr marL="0" indent="0">
              <a:buNone/>
            </a:pPr>
            <a:r>
              <a:rPr lang="fr-FR" sz="4200" b="1" dirty="0">
                <a:solidFill>
                  <a:srgbClr val="002060"/>
                </a:solidFill>
              </a:rPr>
              <a:t>2ème partie: </a:t>
            </a:r>
            <a:endParaRPr lang="fr-FR" sz="42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fr-FR" sz="4200" dirty="0"/>
          </a:p>
          <a:p>
            <a:r>
              <a:rPr lang="fr-FR" sz="4200" b="1" dirty="0" smtClean="0">
                <a:solidFill>
                  <a:srgbClr val="002060"/>
                </a:solidFill>
              </a:rPr>
              <a:t>Matériel</a:t>
            </a:r>
            <a:r>
              <a:rPr lang="fr-FR" sz="4200" b="1" dirty="0">
                <a:solidFill>
                  <a:srgbClr val="002060"/>
                </a:solidFill>
              </a:rPr>
              <a:t>: Les différents types de cathéter, composition, </a:t>
            </a:r>
          </a:p>
          <a:p>
            <a:r>
              <a:rPr lang="fr-FR" sz="4200" b="1" dirty="0" smtClean="0">
                <a:solidFill>
                  <a:srgbClr val="002060"/>
                </a:solidFill>
              </a:rPr>
              <a:t>Les </a:t>
            </a:r>
            <a:r>
              <a:rPr lang="fr-FR" sz="4200" b="1" dirty="0">
                <a:solidFill>
                  <a:srgbClr val="002060"/>
                </a:solidFill>
              </a:rPr>
              <a:t>stabilisateurs </a:t>
            </a:r>
          </a:p>
          <a:p>
            <a:r>
              <a:rPr lang="fr-FR" sz="4200" b="1" dirty="0" smtClean="0">
                <a:solidFill>
                  <a:srgbClr val="002060"/>
                </a:solidFill>
              </a:rPr>
              <a:t>Critères </a:t>
            </a:r>
            <a:r>
              <a:rPr lang="fr-FR" sz="4200" b="1" dirty="0">
                <a:solidFill>
                  <a:srgbClr val="002060"/>
                </a:solidFill>
              </a:rPr>
              <a:t>de choix </a:t>
            </a:r>
          </a:p>
          <a:p>
            <a:endParaRPr lang="fr-FR" sz="4200" b="1" dirty="0"/>
          </a:p>
          <a:p>
            <a:pPr marL="0" indent="0">
              <a:buNone/>
            </a:pPr>
            <a:r>
              <a:rPr lang="fr-FR" sz="4200" b="1" dirty="0">
                <a:solidFill>
                  <a:schemeClr val="bg1">
                    <a:lumMod val="65000"/>
                  </a:schemeClr>
                </a:solidFill>
              </a:rPr>
              <a:t>3ème partie: </a:t>
            </a:r>
            <a:endParaRPr lang="fr-FR" sz="42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4200" dirty="0" smtClean="0">
                <a:solidFill>
                  <a:schemeClr val="bg1">
                    <a:lumMod val="65000"/>
                  </a:schemeClr>
                </a:solidFill>
              </a:rPr>
              <a:t>Gestion </a:t>
            </a:r>
            <a:r>
              <a:rPr lang="fr-FR" sz="4200" dirty="0">
                <a:solidFill>
                  <a:schemeClr val="bg1">
                    <a:lumMod val="65000"/>
                  </a:schemeClr>
                </a:solidFill>
              </a:rPr>
              <a:t>de la pose, installation, vérification </a:t>
            </a:r>
          </a:p>
          <a:p>
            <a:r>
              <a:rPr lang="fr-FR" sz="4200" dirty="0" smtClean="0">
                <a:solidFill>
                  <a:schemeClr val="bg1">
                    <a:lumMod val="65000"/>
                  </a:schemeClr>
                </a:solidFill>
              </a:rPr>
              <a:t>Prévention </a:t>
            </a:r>
            <a:r>
              <a:rPr lang="fr-FR" sz="4200" dirty="0">
                <a:solidFill>
                  <a:schemeClr val="bg1">
                    <a:lumMod val="65000"/>
                  </a:schemeClr>
                </a:solidFill>
              </a:rPr>
              <a:t>du risque infectieux </a:t>
            </a:r>
          </a:p>
          <a:p>
            <a:r>
              <a:rPr lang="fr-FR" sz="4200" dirty="0" smtClean="0">
                <a:solidFill>
                  <a:schemeClr val="bg1">
                    <a:lumMod val="65000"/>
                  </a:schemeClr>
                </a:solidFill>
              </a:rPr>
              <a:t>Entretien </a:t>
            </a:r>
            <a:r>
              <a:rPr lang="fr-FR" sz="4200" dirty="0">
                <a:solidFill>
                  <a:schemeClr val="bg1">
                    <a:lumMod val="65000"/>
                  </a:schemeClr>
                </a:solidFill>
              </a:rPr>
              <a:t>et gestion des lignes </a:t>
            </a:r>
          </a:p>
          <a:p>
            <a:r>
              <a:rPr lang="fr-FR" sz="4200" dirty="0" smtClean="0">
                <a:solidFill>
                  <a:schemeClr val="bg1">
                    <a:lumMod val="65000"/>
                  </a:schemeClr>
                </a:solidFill>
              </a:rPr>
              <a:t>Recommandations </a:t>
            </a:r>
            <a:endParaRPr lang="fr-FR" sz="4200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endParaRPr lang="fr-FR" sz="4200" dirty="0"/>
          </a:p>
          <a:p>
            <a:pPr marL="0" indent="0">
              <a:buNone/>
            </a:pPr>
            <a:r>
              <a:rPr lang="fr-FR" sz="4200" b="1" dirty="0">
                <a:solidFill>
                  <a:schemeClr val="bg1">
                    <a:lumMod val="65000"/>
                  </a:schemeClr>
                </a:solidFill>
              </a:rPr>
              <a:t>Conclusions </a:t>
            </a:r>
            <a:endParaRPr lang="fr-FR" sz="4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Flèche vers le bas 3"/>
          <p:cNvSpPr/>
          <p:nvPr/>
        </p:nvSpPr>
        <p:spPr>
          <a:xfrm rot="16200000">
            <a:off x="521876" y="2654588"/>
            <a:ext cx="185160" cy="581856"/>
          </a:xfrm>
          <a:prstGeom prst="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66076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941388"/>
          </a:xfrm>
        </p:spPr>
        <p:txBody>
          <a:bodyPr>
            <a:noAutofit/>
          </a:bodyPr>
          <a:lstStyle/>
          <a:p>
            <a:r>
              <a:rPr lang="fr-FR" sz="3600" b="1" dirty="0" smtClean="0">
                <a:solidFill>
                  <a:srgbClr val="002060"/>
                </a:solidFill>
              </a:rPr>
              <a:t>Le </a:t>
            </a:r>
            <a:r>
              <a:rPr lang="fr-FR" sz="3600" b="1" dirty="0">
                <a:solidFill>
                  <a:srgbClr val="002060"/>
                </a:solidFill>
              </a:rPr>
              <a:t>matériel: les différents types de </a:t>
            </a:r>
            <a:r>
              <a:rPr lang="fr-FR" sz="3600" b="1" dirty="0" smtClean="0">
                <a:solidFill>
                  <a:srgbClr val="002060"/>
                </a:solidFill>
              </a:rPr>
              <a:t>cathéter, valve et stabilisateur</a:t>
            </a:r>
            <a:endParaRPr lang="fr-FR" sz="3600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417638"/>
            <a:ext cx="8784976" cy="517971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fr-FR" b="1" u="sng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fr-FR" b="1" u="sng" dirty="0" smtClean="0">
                <a:solidFill>
                  <a:srgbClr val="002060"/>
                </a:solidFill>
              </a:rPr>
              <a:t>Cathéter</a:t>
            </a:r>
            <a:r>
              <a:rPr lang="fr-FR" b="1" u="sng" dirty="0">
                <a:solidFill>
                  <a:srgbClr val="002060"/>
                </a:solidFill>
              </a:rPr>
              <a:t>: </a:t>
            </a:r>
            <a:endParaRPr lang="fr-FR" b="1" u="sng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fr-FR" dirty="0">
              <a:solidFill>
                <a:srgbClr val="002060"/>
              </a:solidFill>
            </a:endParaRPr>
          </a:p>
          <a:p>
            <a:r>
              <a:rPr lang="fr-FR" dirty="0" smtClean="0">
                <a:solidFill>
                  <a:srgbClr val="002060"/>
                </a:solidFill>
              </a:rPr>
              <a:t>avec </a:t>
            </a:r>
            <a:r>
              <a:rPr lang="fr-FR" dirty="0">
                <a:solidFill>
                  <a:srgbClr val="002060"/>
                </a:solidFill>
              </a:rPr>
              <a:t>valve à </a:t>
            </a:r>
            <a:r>
              <a:rPr lang="fr-FR" b="1" dirty="0">
                <a:solidFill>
                  <a:srgbClr val="002060"/>
                </a:solidFill>
              </a:rPr>
              <a:t>l’extrémité distale </a:t>
            </a:r>
            <a:r>
              <a:rPr lang="fr-FR" dirty="0">
                <a:solidFill>
                  <a:srgbClr val="002060"/>
                </a:solidFill>
              </a:rPr>
              <a:t>(type Bard </a:t>
            </a:r>
            <a:r>
              <a:rPr lang="fr-FR" dirty="0" err="1" smtClean="0">
                <a:solidFill>
                  <a:srgbClr val="002060"/>
                </a:solidFill>
              </a:rPr>
              <a:t>Groshon</a:t>
            </a:r>
            <a:r>
              <a:rPr lang="fr-FR" dirty="0" smtClean="0">
                <a:solidFill>
                  <a:srgbClr val="002060"/>
                </a:solidFill>
              </a:rPr>
              <a:t>), </a:t>
            </a:r>
            <a:r>
              <a:rPr lang="fr-FR" dirty="0">
                <a:solidFill>
                  <a:srgbClr val="002060"/>
                </a:solidFill>
              </a:rPr>
              <a:t>sans clamp </a:t>
            </a:r>
          </a:p>
          <a:p>
            <a:pPr marL="0" indent="0">
              <a:buNone/>
            </a:pPr>
            <a:r>
              <a:rPr lang="fr-FR" dirty="0" smtClean="0">
                <a:solidFill>
                  <a:srgbClr val="002060"/>
                </a:solidFill>
              </a:rPr>
              <a:t>avec </a:t>
            </a:r>
            <a:r>
              <a:rPr lang="fr-FR" dirty="0">
                <a:solidFill>
                  <a:srgbClr val="002060"/>
                </a:solidFill>
              </a:rPr>
              <a:t>clamp ou avec valve proximale </a:t>
            </a:r>
          </a:p>
          <a:p>
            <a:r>
              <a:rPr lang="fr-FR" dirty="0" smtClean="0">
                <a:solidFill>
                  <a:srgbClr val="002060"/>
                </a:solidFill>
              </a:rPr>
              <a:t>Simple </a:t>
            </a:r>
            <a:r>
              <a:rPr lang="fr-FR" dirty="0">
                <a:solidFill>
                  <a:srgbClr val="002060"/>
                </a:solidFill>
              </a:rPr>
              <a:t>ou multi-lumière </a:t>
            </a:r>
          </a:p>
          <a:p>
            <a:endParaRPr lang="fr-FR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fr-FR" b="1" dirty="0">
                <a:solidFill>
                  <a:srgbClr val="002060"/>
                </a:solidFill>
              </a:rPr>
              <a:t>Haute pression: </a:t>
            </a:r>
            <a:r>
              <a:rPr lang="fr-FR" dirty="0">
                <a:solidFill>
                  <a:srgbClr val="002060"/>
                </a:solidFill>
              </a:rPr>
              <a:t>Tous les fournisseurs disposent de PICC en polyuréthane </a:t>
            </a:r>
            <a:r>
              <a:rPr lang="fr-FR" dirty="0" smtClean="0">
                <a:solidFill>
                  <a:srgbClr val="002060"/>
                </a:solidFill>
              </a:rPr>
              <a:t>compatible </a:t>
            </a:r>
            <a:r>
              <a:rPr lang="fr-FR" dirty="0">
                <a:solidFill>
                  <a:srgbClr val="002060"/>
                </a:solidFill>
              </a:rPr>
              <a:t>avec injection de </a:t>
            </a:r>
            <a:r>
              <a:rPr lang="fr-FR" b="1" dirty="0">
                <a:solidFill>
                  <a:srgbClr val="002060"/>
                </a:solidFill>
              </a:rPr>
              <a:t>produit </a:t>
            </a:r>
            <a:r>
              <a:rPr lang="fr-FR" dirty="0">
                <a:solidFill>
                  <a:srgbClr val="002060"/>
                </a:solidFill>
              </a:rPr>
              <a:t>de </a:t>
            </a:r>
            <a:r>
              <a:rPr lang="fr-FR" b="1" dirty="0">
                <a:solidFill>
                  <a:srgbClr val="002060"/>
                </a:solidFill>
              </a:rPr>
              <a:t>contraste en </a:t>
            </a:r>
            <a:r>
              <a:rPr lang="fr-FR" b="1" dirty="0" smtClean="0">
                <a:solidFill>
                  <a:srgbClr val="002060"/>
                </a:solidFill>
              </a:rPr>
              <a:t>radiologie</a:t>
            </a:r>
          </a:p>
          <a:p>
            <a:pPr marL="0" indent="0">
              <a:buNone/>
            </a:pPr>
            <a:r>
              <a:rPr lang="fr-FR" b="1" dirty="0" smtClean="0">
                <a:solidFill>
                  <a:srgbClr val="002060"/>
                </a:solidFill>
              </a:rPr>
              <a:t> </a:t>
            </a:r>
            <a:endParaRPr lang="fr-FR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fr-FR" b="1" dirty="0">
                <a:solidFill>
                  <a:srgbClr val="002060"/>
                </a:solidFill>
              </a:rPr>
              <a:t>Les valves: </a:t>
            </a:r>
            <a:r>
              <a:rPr lang="fr-FR" dirty="0">
                <a:solidFill>
                  <a:srgbClr val="002060"/>
                </a:solidFill>
              </a:rPr>
              <a:t>intégrées ou </a:t>
            </a:r>
            <a:r>
              <a:rPr lang="fr-FR" dirty="0" smtClean="0">
                <a:solidFill>
                  <a:srgbClr val="002060"/>
                </a:solidFill>
              </a:rPr>
              <a:t>séparées</a:t>
            </a:r>
          </a:p>
          <a:p>
            <a:pPr marL="0" indent="0">
              <a:buNone/>
            </a:pPr>
            <a:endParaRPr lang="fr-FR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fr-FR" b="1" dirty="0" smtClean="0">
                <a:solidFill>
                  <a:srgbClr val="002060"/>
                </a:solidFill>
              </a:rPr>
              <a:t>Tous </a:t>
            </a:r>
            <a:r>
              <a:rPr lang="fr-FR" b="1" dirty="0">
                <a:solidFill>
                  <a:srgbClr val="002060"/>
                </a:solidFill>
              </a:rPr>
              <a:t>les PICC utilisés doivent avoir le marquage CE de classe </a:t>
            </a:r>
            <a:r>
              <a:rPr lang="fr-FR" b="1" dirty="0" smtClean="0">
                <a:solidFill>
                  <a:srgbClr val="002060"/>
                </a:solidFill>
              </a:rPr>
              <a:t>3 </a:t>
            </a:r>
          </a:p>
          <a:p>
            <a:pPr marL="0" indent="0">
              <a:buNone/>
            </a:pPr>
            <a:r>
              <a:rPr lang="fr-FR" b="1" dirty="0" smtClean="0">
                <a:solidFill>
                  <a:srgbClr val="002060"/>
                </a:solidFill>
              </a:rPr>
              <a:t>( règlementaire ) </a:t>
            </a:r>
            <a:endParaRPr lang="fr-FR" dirty="0">
              <a:solidFill>
                <a:srgbClr val="002060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4379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000" b="1" dirty="0" smtClean="0">
                <a:solidFill>
                  <a:srgbClr val="002060"/>
                </a:solidFill>
              </a:rPr>
              <a:t>Quelques </a:t>
            </a:r>
            <a:r>
              <a:rPr lang="fr-FR" sz="4000" b="1" dirty="0">
                <a:solidFill>
                  <a:srgbClr val="002060"/>
                </a:solidFill>
              </a:rPr>
              <a:t>ex. de matériels et de fournisseurs </a:t>
            </a:r>
            <a:endParaRPr lang="fr-FR" sz="4000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3" y="4625481"/>
            <a:ext cx="4032448" cy="208267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453" y="4149490"/>
            <a:ext cx="2657839" cy="263482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30862" y="1364001"/>
            <a:ext cx="2836012" cy="270933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0325" y="1615141"/>
            <a:ext cx="3354908" cy="233684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fr-FR" dirty="0">
              <a:solidFill>
                <a:srgbClr val="000000"/>
              </a:solidFill>
            </a:endParaRPr>
          </a:p>
          <a:p>
            <a:endParaRPr lang="fr-FR" dirty="0"/>
          </a:p>
          <a:p>
            <a:r>
              <a:rPr lang="fr-FR" dirty="0"/>
              <a:t>PICC BARD 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611560" y="4797152"/>
            <a:ext cx="30271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/>
              <a:t>PICC BARD (valve intégrée) </a:t>
            </a:r>
            <a:endParaRPr lang="fr-FR" sz="2000" dirty="0"/>
          </a:p>
        </p:txBody>
      </p:sp>
      <p:sp>
        <p:nvSpPr>
          <p:cNvPr id="11" name="Rectangle 10"/>
          <p:cNvSpPr/>
          <p:nvPr/>
        </p:nvSpPr>
        <p:spPr>
          <a:xfrm>
            <a:off x="324936" y="56102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fr-FR" dirty="0">
              <a:solidFill>
                <a:srgbClr val="000000"/>
              </a:solidFill>
            </a:endParaRPr>
          </a:p>
          <a:p>
            <a:endParaRPr lang="fr-FR" dirty="0"/>
          </a:p>
          <a:p>
            <a:r>
              <a:rPr lang="fr-FR" dirty="0"/>
              <a:t>PICC-line COOK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fr-FR" dirty="0">
              <a:solidFill>
                <a:srgbClr val="000000"/>
              </a:solidFill>
            </a:endParaRPr>
          </a:p>
          <a:p>
            <a:endParaRPr lang="fr-FR" dirty="0"/>
          </a:p>
          <a:p>
            <a:r>
              <a:rPr lang="fr-FR" dirty="0"/>
              <a:t>PICC VYGON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286492" y="3227787"/>
            <a:ext cx="28439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>
              <a:solidFill>
                <a:srgbClr val="000000"/>
              </a:solidFill>
            </a:endParaRPr>
          </a:p>
          <a:p>
            <a:endParaRPr lang="fr-FR" dirty="0"/>
          </a:p>
          <a:p>
            <a:r>
              <a:rPr lang="fr-FR" dirty="0"/>
              <a:t>PICC VYGON </a:t>
            </a:r>
          </a:p>
        </p:txBody>
      </p:sp>
    </p:spTree>
    <p:extLst>
      <p:ext uri="{BB962C8B-B14F-4D97-AF65-F5344CB8AC3E}">
        <p14:creationId xmlns:p14="http://schemas.microsoft.com/office/powerpoint/2010/main" xmlns="" val="54540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762"/>
            <a:ext cx="8229600" cy="558783"/>
          </a:xfrm>
        </p:spPr>
        <p:txBody>
          <a:bodyPr>
            <a:normAutofit fontScale="90000"/>
          </a:bodyPr>
          <a:lstStyle/>
          <a:p>
            <a:r>
              <a:rPr lang="fr-FR" sz="3600" dirty="0" smtClean="0">
                <a:solidFill>
                  <a:srgbClr val="002060"/>
                </a:solidFill>
              </a:rPr>
              <a:t>PICC: matériels disponibles</a:t>
            </a:r>
            <a:endParaRPr lang="fr-FR" sz="3600" dirty="0">
              <a:solidFill>
                <a:srgbClr val="002060"/>
              </a:solidFill>
            </a:endParaRPr>
          </a:p>
        </p:txBody>
      </p:sp>
      <p:pic>
        <p:nvPicPr>
          <p:cNvPr id="9" name="Picture 6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513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23528" y="1071546"/>
            <a:ext cx="7931224" cy="6255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11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fr-FR" sz="2000" b="1" u="sng" dirty="0">
                <a:solidFill>
                  <a:srgbClr val="002060"/>
                </a:solidFill>
                <a:latin typeface="Calibri" panose="020F0502020204030204" pitchFamily="34" charset="0"/>
              </a:rPr>
              <a:t>Type de matériau: </a:t>
            </a:r>
            <a:endParaRPr lang="fr-FR" sz="2000" b="1" u="sng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endParaRPr lang="fr-FR" sz="20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•Silicone : </a:t>
            </a:r>
          </a:p>
          <a:p>
            <a:endParaRPr lang="fr-FR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Souple, meilleure tolérance, paroi plus épaisse, lumière interne plus étroite, </a:t>
            </a:r>
          </a:p>
          <a:p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Débit plus faible, moins résistant à la pression </a:t>
            </a:r>
            <a:endParaRPr lang="fr-FR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endParaRPr lang="fr-FR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•Polyuréthane: </a:t>
            </a:r>
          </a:p>
          <a:p>
            <a:endParaRPr lang="fr-FR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Paroi plus fine, lumière interne plus grande, débit plus élevé </a:t>
            </a:r>
          </a:p>
          <a:p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Résiste mieux à la pression La souplesse est bien améliorée /silicone </a:t>
            </a:r>
            <a:endParaRPr lang="fr-FR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endParaRPr lang="fr-FR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fr-FR" b="1" dirty="0">
                <a:solidFill>
                  <a:srgbClr val="002060"/>
                </a:solidFill>
                <a:latin typeface="Calibri" panose="020F0502020204030204" pitchFamily="34" charset="0"/>
              </a:rPr>
              <a:t>Type de cathéter: </a:t>
            </a:r>
            <a:endParaRPr lang="fr-FR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•</a:t>
            </a:r>
            <a:r>
              <a:rPr lang="fr-FR" b="1" dirty="0">
                <a:solidFill>
                  <a:srgbClr val="002060"/>
                </a:solidFill>
                <a:latin typeface="Calibri" panose="020F0502020204030204" pitchFamily="34" charset="0"/>
              </a:rPr>
              <a:t>Longueur </a:t>
            </a:r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: entre 50 à 60 cm </a:t>
            </a:r>
          </a:p>
          <a:p>
            <a:endParaRPr lang="fr-FR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fr-FR" sz="1600" i="1" dirty="0">
                <a:solidFill>
                  <a:srgbClr val="002060"/>
                </a:solidFill>
                <a:latin typeface="Calibri" panose="020F0502020204030204" pitchFamily="34" charset="0"/>
              </a:rPr>
              <a:t>doit être ajustée à l’anatomie du patient , recoupe extrémité proximale ou distale </a:t>
            </a:r>
            <a:endParaRPr lang="fr-FR" sz="16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•</a:t>
            </a:r>
            <a:r>
              <a:rPr lang="fr-FR" b="1" dirty="0">
                <a:solidFill>
                  <a:srgbClr val="002060"/>
                </a:solidFill>
                <a:latin typeface="Calibri" panose="020F0502020204030204" pitchFamily="34" charset="0"/>
              </a:rPr>
              <a:t>Diamètre </a:t>
            </a:r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: entre 2 et 7 French </a:t>
            </a:r>
          </a:p>
          <a:p>
            <a:endParaRPr lang="fr-FR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fr-FR" sz="1200" dirty="0">
                <a:solidFill>
                  <a:srgbClr val="002060"/>
                </a:solidFill>
                <a:latin typeface="Calibri" panose="020F0502020204030204" pitchFamily="34" charset="0"/>
              </a:rPr>
              <a:t>(</a:t>
            </a:r>
            <a:r>
              <a:rPr lang="fr-FR" sz="1200" dirty="0">
                <a:solidFill>
                  <a:srgbClr val="002060"/>
                </a:solidFill>
                <a:latin typeface="Arial" panose="020B0604020202020204" pitchFamily="34" charset="0"/>
              </a:rPr>
              <a:t>1 </a:t>
            </a:r>
            <a:r>
              <a:rPr lang="fr-FR" sz="1200" i="1" dirty="0">
                <a:solidFill>
                  <a:srgbClr val="002060"/>
                </a:solidFill>
                <a:latin typeface="Arial" panose="020B0604020202020204" pitchFamily="34" charset="0"/>
              </a:rPr>
              <a:t>French </a:t>
            </a:r>
            <a:r>
              <a:rPr lang="fr-FR" sz="1200" dirty="0">
                <a:solidFill>
                  <a:srgbClr val="002060"/>
                </a:solidFill>
                <a:latin typeface="Arial" panose="020B0604020202020204" pitchFamily="34" charset="0"/>
              </a:rPr>
              <a:t>= 1 Charrière = 1/3 mm) </a:t>
            </a:r>
            <a:endParaRPr lang="fr-FR" sz="12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•</a:t>
            </a:r>
            <a:r>
              <a:rPr lang="fr-FR" b="1" dirty="0">
                <a:solidFill>
                  <a:srgbClr val="002060"/>
                </a:solidFill>
                <a:latin typeface="Calibri" panose="020F0502020204030204" pitchFamily="34" charset="0"/>
              </a:rPr>
              <a:t>Nombre de voie </a:t>
            </a:r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:1 voie entre 2 et 3 </a:t>
            </a:r>
            <a:r>
              <a:rPr lang="fr-FR" dirty="0" err="1">
                <a:solidFill>
                  <a:srgbClr val="002060"/>
                </a:solidFill>
                <a:latin typeface="Calibri" panose="020F0502020204030204" pitchFamily="34" charset="0"/>
              </a:rPr>
              <a:t>fr</a:t>
            </a:r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, deux voies: 4.5 et 7 </a:t>
            </a:r>
            <a:r>
              <a:rPr lang="fr-FR" dirty="0" err="1">
                <a:solidFill>
                  <a:srgbClr val="002060"/>
                </a:solidFill>
                <a:latin typeface="Calibri" panose="020F0502020204030204" pitchFamily="34" charset="0"/>
              </a:rPr>
              <a:t>fr</a:t>
            </a:r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</a:p>
          <a:p>
            <a:endParaRPr lang="fr-FR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85BC5F9-37C4-4DB2-82DC-A0D995A74524}" type="slidenum">
              <a:rPr lang="fr-FR" smtClean="0"/>
              <a:pPr/>
              <a:t>17</a:t>
            </a:fld>
            <a:endParaRPr lang="fr-FR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341438"/>
            <a:ext cx="8642350" cy="496887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fr-FR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LES VALVES BIDIRECTIONNELLES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fr-FR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800" dirty="0" smtClean="0">
                <a:solidFill>
                  <a:srgbClr val="002060"/>
                </a:solidFill>
              </a:rPr>
              <a:t>Les valves bidirectionnelles </a:t>
            </a:r>
            <a:r>
              <a:rPr lang="fr-FR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permettent l’injection et le prélèvement.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fr-FR" sz="1800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800" dirty="0" smtClean="0">
                <a:solidFill>
                  <a:srgbClr val="002060"/>
                </a:solidFill>
              </a:rPr>
              <a:t> Usuellement appelées « </a:t>
            </a:r>
            <a:r>
              <a:rPr lang="fr-FR" sz="1800" b="1" dirty="0" smtClean="0">
                <a:solidFill>
                  <a:srgbClr val="002060"/>
                </a:solidFill>
              </a:rPr>
              <a:t>systèmes clos sans aiguille </a:t>
            </a:r>
            <a:r>
              <a:rPr lang="fr-FR" sz="1800" dirty="0" smtClean="0">
                <a:solidFill>
                  <a:srgbClr val="002060"/>
                </a:solidFill>
              </a:rPr>
              <a:t>» et ont été conçues pour :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fr-FR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Limiter les risques d’AES </a:t>
            </a:r>
            <a:r>
              <a:rPr lang="fr-FR" sz="1800" dirty="0" smtClean="0">
                <a:solidFill>
                  <a:srgbClr val="002060"/>
                </a:solidFill>
              </a:rPr>
              <a:t>pour le personnel soignant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fr-FR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Eviter les embolies gazeuses et les risques d’infection </a:t>
            </a:r>
            <a:r>
              <a:rPr lang="fr-FR" sz="1800" dirty="0" smtClean="0">
                <a:solidFill>
                  <a:srgbClr val="002060"/>
                </a:solidFill>
              </a:rPr>
              <a:t>chez les patients par rupture du système clos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fr-FR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Garantir </a:t>
            </a:r>
            <a:r>
              <a:rPr lang="fr-FR" sz="1800" dirty="0" smtClean="0">
                <a:solidFill>
                  <a:srgbClr val="002060"/>
                </a:solidFill>
              </a:rPr>
              <a:t>le travail en système clos.</a:t>
            </a:r>
          </a:p>
          <a:p>
            <a:pPr eaLnBrk="1" hangingPunct="1">
              <a:lnSpc>
                <a:spcPct val="80000"/>
              </a:lnSpc>
              <a:defRPr/>
            </a:pPr>
            <a:endParaRPr lang="fr-FR" sz="1800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fr-FR" sz="1800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fr-FR" sz="1800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600" u="sng" dirty="0" smtClean="0">
                <a:solidFill>
                  <a:srgbClr val="002060"/>
                </a:solidFill>
              </a:rPr>
              <a:t>Autres dénominations possibles</a:t>
            </a:r>
            <a:r>
              <a:rPr lang="fr-FR" sz="1600" dirty="0" smtClean="0">
                <a:solidFill>
                  <a:srgbClr val="002060"/>
                </a:solidFill>
              </a:rPr>
              <a:t> :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600" dirty="0" smtClean="0">
                <a:solidFill>
                  <a:srgbClr val="002060"/>
                </a:solidFill>
              </a:rPr>
              <a:t>Adaptateur sans aiguille, connecteur de sécurité, connecteur sans aiguille, système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600" dirty="0" smtClean="0">
                <a:solidFill>
                  <a:srgbClr val="002060"/>
                </a:solidFill>
              </a:rPr>
              <a:t>clos d’accès intraveineux sans aiguille, système clos pour injection sans aiguille,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600" dirty="0" smtClean="0">
                <a:solidFill>
                  <a:srgbClr val="002060"/>
                </a:solidFill>
              </a:rPr>
              <a:t>système clos pour perfusion intraveineuse, système d’injection sans aiguille,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600" dirty="0" smtClean="0">
                <a:solidFill>
                  <a:srgbClr val="002060"/>
                </a:solidFill>
              </a:rPr>
              <a:t>système sans aiguille pour injection et prélèvement veineux, valve sans aiguille…</a:t>
            </a:r>
            <a:endParaRPr lang="en-GB" sz="16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1026" name="Object 44"/>
          <p:cNvGraphicFramePr>
            <a:graphicFrameLocks noChangeAspect="1"/>
          </p:cNvGraphicFramePr>
          <p:nvPr/>
        </p:nvGraphicFramePr>
        <p:xfrm>
          <a:off x="7524750" y="3608388"/>
          <a:ext cx="1223963" cy="1019175"/>
        </p:xfrm>
        <a:graphic>
          <a:graphicData uri="http://schemas.openxmlformats.org/presentationml/2006/ole">
            <p:oleObj spid="_x0000_s1076" name="Photo Editor Photo" r:id="rId3" imgW="5630061" imgH="5361905" progId="">
              <p:embed/>
            </p:oleObj>
          </a:graphicData>
        </a:graphic>
      </p:graphicFrame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211960" y="3645024"/>
            <a:ext cx="2902508" cy="985143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</p:pic>
      <p:pic>
        <p:nvPicPr>
          <p:cNvPr id="8" name="Picture 6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507022"/>
            <a:ext cx="8229600" cy="761738"/>
          </a:xfrm>
        </p:spPr>
        <p:txBody>
          <a:bodyPr>
            <a:normAutofit fontScale="90000"/>
          </a:bodyPr>
          <a:lstStyle/>
          <a:p>
            <a:r>
              <a:rPr lang="fr-FR" b="1" dirty="0" smtClean="0">
                <a:solidFill>
                  <a:srgbClr val="002060"/>
                </a:solidFill>
              </a:rPr>
              <a:t>La valve bidirectionnelle </a:t>
            </a:r>
            <a:endParaRPr lang="fr-FR" b="1" dirty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552" y="1772816"/>
            <a:ext cx="813690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Il est utile de connaître le type de valves</a:t>
            </a:r>
            <a:r>
              <a:rPr lang="fr-FR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afin d’éviter les manipulations erronées. </a:t>
            </a:r>
            <a:endParaRPr lang="fr-FR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endParaRPr lang="fr-FR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rgbClr val="002060"/>
                </a:solidFill>
                <a:latin typeface="Calibri" panose="020F0502020204030204" pitchFamily="34" charset="0"/>
              </a:rPr>
              <a:t>Valves « à pression positive ou neutre » </a:t>
            </a:r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: Lors du retrait de la seringue ou de l’embout mâle de la tubulure, elles entrainent automatiquement un flush liquidien vers le patient et empêchent le reflux de sang à l’extrémité du PICC Line. </a:t>
            </a:r>
            <a:r>
              <a:rPr lang="fr-FR" dirty="0">
                <a:solidFill>
                  <a:srgbClr val="FF0000"/>
                </a:solidFill>
                <a:latin typeface="Calibri" panose="020F0502020204030204" pitchFamily="34" charset="0"/>
              </a:rPr>
              <a:t>Ne pas clamper ni fermer le robinet avant déconnexion de la seringue de rinçage. </a:t>
            </a:r>
            <a:endParaRPr lang="fr-FR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rgbClr val="002060"/>
                </a:solidFill>
                <a:latin typeface="Calibri" panose="020F0502020204030204" pitchFamily="34" charset="0"/>
              </a:rPr>
              <a:t>Valves « à pression négative » </a:t>
            </a:r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: </a:t>
            </a:r>
            <a:r>
              <a:rPr lang="fr-FR" dirty="0">
                <a:solidFill>
                  <a:srgbClr val="FF0000"/>
                </a:solidFill>
                <a:latin typeface="Calibri" panose="020F0502020204030204" pitchFamily="34" charset="0"/>
              </a:rPr>
              <a:t>Clamper ou fermer le robinet avant déconnexion de la seringue de rinçage</a:t>
            </a:r>
            <a:r>
              <a:rPr lang="fr-FR" dirty="0" smtClean="0">
                <a:solidFill>
                  <a:srgbClr val="FF0000"/>
                </a:solidFill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fr-FR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fr-FR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fr-FR" b="1" dirty="0">
                <a:solidFill>
                  <a:srgbClr val="002060"/>
                </a:solidFill>
              </a:rPr>
              <a:t>La valve ne doit jamais être obturée par un autre système, type bouchon, valve anti-retour, autre… </a:t>
            </a:r>
            <a:r>
              <a:rPr lang="fr-FR" b="1" dirty="0" smtClean="0">
                <a:solidFill>
                  <a:srgbClr val="002060"/>
                </a:solidFill>
              </a:rPr>
              <a:t> </a:t>
            </a:r>
            <a:r>
              <a:rPr lang="fr-FR" b="1" u="sng" dirty="0" smtClean="0">
                <a:solidFill>
                  <a:srgbClr val="FF0000"/>
                </a:solidFill>
              </a:rPr>
              <a:t>sauf si valve intégrée au cathéter</a:t>
            </a:r>
            <a:endParaRPr lang="fr-FR" b="1" u="sng" dirty="0">
              <a:solidFill>
                <a:srgbClr val="FF0000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4902" y="4725144"/>
            <a:ext cx="609300" cy="520700"/>
          </a:xfrm>
          <a:prstGeom prst="rect">
            <a:avLst/>
          </a:prstGeom>
        </p:spPr>
      </p:pic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7448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9FD2384-EF56-41ED-9AE0-8E7E95233CC0}" type="slidenum">
              <a:rPr lang="fr-FR" smtClean="0"/>
              <a:pPr/>
              <a:t>19</a:t>
            </a:fld>
            <a:endParaRPr lang="fr-FR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08050"/>
            <a:ext cx="9144000" cy="59499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800" b="1" u="sng" dirty="0" smtClean="0">
                <a:solidFill>
                  <a:srgbClr val="002060"/>
                </a:solidFill>
              </a:rPr>
              <a:t>Contre-indications strictes</a:t>
            </a:r>
            <a:r>
              <a:rPr lang="fr-FR" sz="1800" b="1" dirty="0" smtClean="0">
                <a:solidFill>
                  <a:srgbClr val="002060"/>
                </a:solidFill>
              </a:rPr>
              <a:t> :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fr-FR" sz="1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 jamais utiliser d’aiguille pour injecter au travers des valves,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 jamais rajouter de bouchon obturateur</a:t>
            </a:r>
          </a:p>
          <a:p>
            <a:pPr eaLnBrk="1" hangingPunct="1">
              <a:lnSpc>
                <a:spcPct val="80000"/>
              </a:lnSpc>
              <a:defRPr/>
            </a:pPr>
            <a:endParaRPr lang="fr-FR" sz="180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None/>
              <a:defRPr/>
            </a:pPr>
            <a:endParaRPr lang="fr-FR" sz="180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800" dirty="0" smtClean="0">
                <a:solidFill>
                  <a:srgbClr val="002060"/>
                </a:solidFill>
              </a:rPr>
              <a:t>Le nombre de connexions possibles annoncé par les fabricants varie dans une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800" dirty="0" smtClean="0">
                <a:solidFill>
                  <a:srgbClr val="002060"/>
                </a:solidFill>
              </a:rPr>
              <a:t>fourchette allant de 100 à 400. Les valves sont dépourvues de latex et sont </a:t>
            </a:r>
            <a:r>
              <a:rPr lang="fr-FR" sz="1800" dirty="0" err="1" smtClean="0">
                <a:solidFill>
                  <a:srgbClr val="002060"/>
                </a:solidFill>
              </a:rPr>
              <a:t>lipido</a:t>
            </a:r>
            <a:r>
              <a:rPr lang="fr-FR" sz="1800" dirty="0" smtClean="0">
                <a:solidFill>
                  <a:srgbClr val="002060"/>
                </a:solidFill>
              </a:rPr>
              <a:t>-résistantes.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800" dirty="0" smtClean="0">
                <a:solidFill>
                  <a:srgbClr val="002060"/>
                </a:solidFill>
              </a:rPr>
              <a:t>Il convient de vérifier que les valves ne contiennent pas de métal et qu’elles sont compatibles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800" dirty="0" smtClean="0">
                <a:solidFill>
                  <a:srgbClr val="002060"/>
                </a:solidFill>
              </a:rPr>
              <a:t>avec une utilisation en IRM.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800" dirty="0" smtClean="0">
                <a:solidFill>
                  <a:srgbClr val="002060"/>
                </a:solidFill>
              </a:rPr>
              <a:t>Plusieurs valves sont utilisables simultanément sur divers types de montage de perfusion.</a:t>
            </a:r>
          </a:p>
          <a:p>
            <a:pPr eaLnBrk="1" hangingPunct="1">
              <a:lnSpc>
                <a:spcPct val="80000"/>
              </a:lnSpc>
              <a:defRPr/>
            </a:pPr>
            <a:endParaRPr lang="fr-FR" sz="1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Il est impératif </a:t>
            </a:r>
            <a:r>
              <a:rPr lang="fr-FR" sz="1800" dirty="0" smtClean="0">
                <a:solidFill>
                  <a:srgbClr val="002060"/>
                </a:solidFill>
              </a:rPr>
              <a:t>de désinfecter avant et après chaque utilisation avec un Antiseptique en solution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fr-FR" sz="1800" dirty="0" smtClean="0">
                <a:solidFill>
                  <a:srgbClr val="002060"/>
                </a:solidFill>
              </a:rPr>
              <a:t>alcoolique et de rincer avec du </a:t>
            </a:r>
            <a:r>
              <a:rPr lang="fr-FR" sz="1800" dirty="0" err="1" smtClean="0">
                <a:solidFill>
                  <a:srgbClr val="002060"/>
                </a:solidFill>
              </a:rPr>
              <a:t>NaCl</a:t>
            </a:r>
            <a:r>
              <a:rPr lang="fr-FR" sz="1800" dirty="0" smtClean="0">
                <a:solidFill>
                  <a:srgbClr val="002060"/>
                </a:solidFill>
              </a:rPr>
              <a:t> 0,9 % après chaque utilisation (méthode pulsée)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076056" y="548679"/>
            <a:ext cx="3744416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defTabSz="5715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defTabSz="5715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defTabSz="5715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defTabSz="5715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defTabSz="5715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defTabSz="571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defTabSz="571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defTabSz="571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defTabSz="571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fr-FR" sz="2800" b="1" dirty="0" smtClean="0">
                <a:solidFill>
                  <a:srgbClr val="002060"/>
                </a:solidFill>
              </a:rPr>
              <a:t>Recommandations</a:t>
            </a:r>
          </a:p>
        </p:txBody>
      </p:sp>
      <p:pic>
        <p:nvPicPr>
          <p:cNvPr id="28677" name="Picture 7" descr="q-syte"/>
          <p:cNvPicPr>
            <a:picLocks noChangeAspect="1" noChangeArrowheads="1"/>
          </p:cNvPicPr>
          <p:nvPr/>
        </p:nvPicPr>
        <p:blipFill>
          <a:blip r:embed="rId2" cstate="print"/>
          <a:srcRect l="19954" t="10738" r="26836" b="18390"/>
          <a:stretch>
            <a:fillRect/>
          </a:stretch>
        </p:blipFill>
        <p:spPr bwMode="auto">
          <a:xfrm>
            <a:off x="3851920" y="4797152"/>
            <a:ext cx="1350962" cy="1941512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fr-FR" dirty="0"/>
              <a:t/>
            </a:r>
            <a:br>
              <a:rPr lang="fr-FR" dirty="0"/>
            </a:br>
            <a:r>
              <a:rPr lang="fr-FR" b="1" dirty="0">
                <a:solidFill>
                  <a:srgbClr val="002060"/>
                </a:solidFill>
              </a:rPr>
              <a:t>Introduction 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fr-FR" dirty="0"/>
          </a:p>
          <a:p>
            <a:r>
              <a:rPr lang="fr-FR" b="1" dirty="0">
                <a:solidFill>
                  <a:srgbClr val="002060"/>
                </a:solidFill>
              </a:rPr>
              <a:t>PICC </a:t>
            </a:r>
            <a:r>
              <a:rPr lang="fr-FR" dirty="0">
                <a:solidFill>
                  <a:srgbClr val="002060"/>
                </a:solidFill>
              </a:rPr>
              <a:t>: </a:t>
            </a:r>
            <a:r>
              <a:rPr lang="fr-FR" b="1" dirty="0" err="1">
                <a:solidFill>
                  <a:srgbClr val="002060"/>
                </a:solidFill>
              </a:rPr>
              <a:t>P</a:t>
            </a:r>
            <a:r>
              <a:rPr lang="fr-FR" dirty="0" err="1">
                <a:solidFill>
                  <a:srgbClr val="002060"/>
                </a:solidFill>
              </a:rPr>
              <a:t>eripheral</a:t>
            </a:r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b="1" dirty="0" err="1">
                <a:solidFill>
                  <a:srgbClr val="002060"/>
                </a:solidFill>
              </a:rPr>
              <a:t>I</a:t>
            </a:r>
            <a:r>
              <a:rPr lang="fr-FR" dirty="0" err="1">
                <a:solidFill>
                  <a:srgbClr val="002060"/>
                </a:solidFill>
              </a:rPr>
              <a:t>nserted</a:t>
            </a:r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b="1" dirty="0">
                <a:solidFill>
                  <a:srgbClr val="002060"/>
                </a:solidFill>
              </a:rPr>
              <a:t>C</a:t>
            </a:r>
            <a:r>
              <a:rPr lang="fr-FR" dirty="0">
                <a:solidFill>
                  <a:srgbClr val="002060"/>
                </a:solidFill>
              </a:rPr>
              <a:t>entral </a:t>
            </a:r>
            <a:r>
              <a:rPr lang="fr-FR" b="1" dirty="0" smtClean="0">
                <a:solidFill>
                  <a:srgbClr val="002060"/>
                </a:solidFill>
              </a:rPr>
              <a:t>C</a:t>
            </a:r>
            <a:r>
              <a:rPr lang="fr-FR" dirty="0" smtClean="0">
                <a:solidFill>
                  <a:srgbClr val="002060"/>
                </a:solidFill>
              </a:rPr>
              <a:t>athéter </a:t>
            </a:r>
            <a:r>
              <a:rPr lang="fr-FR" dirty="0">
                <a:solidFill>
                  <a:srgbClr val="002060"/>
                </a:solidFill>
              </a:rPr>
              <a:t>ou cathéter central inséré par voie </a:t>
            </a:r>
            <a:r>
              <a:rPr lang="fr-FR" dirty="0" smtClean="0">
                <a:solidFill>
                  <a:srgbClr val="002060"/>
                </a:solidFill>
              </a:rPr>
              <a:t>périphérique</a:t>
            </a:r>
          </a:p>
          <a:p>
            <a:endParaRPr lang="fr-FR" dirty="0">
              <a:solidFill>
                <a:srgbClr val="002060"/>
              </a:solidFill>
            </a:endParaRPr>
          </a:p>
          <a:p>
            <a:r>
              <a:rPr lang="fr-FR" dirty="0" smtClean="0">
                <a:solidFill>
                  <a:srgbClr val="002060"/>
                </a:solidFill>
              </a:rPr>
              <a:t>Technique </a:t>
            </a:r>
            <a:r>
              <a:rPr lang="fr-FR" dirty="0">
                <a:solidFill>
                  <a:srgbClr val="002060"/>
                </a:solidFill>
              </a:rPr>
              <a:t>développée dans les années 90 en Amérique du Nord : </a:t>
            </a:r>
          </a:p>
          <a:p>
            <a:r>
              <a:rPr lang="fr-FR" dirty="0" smtClean="0">
                <a:solidFill>
                  <a:srgbClr val="002060"/>
                </a:solidFill>
              </a:rPr>
              <a:t>A </a:t>
            </a:r>
            <a:r>
              <a:rPr lang="fr-FR" dirty="0">
                <a:solidFill>
                  <a:srgbClr val="002060"/>
                </a:solidFill>
              </a:rPr>
              <a:t>fait diminuer l’indication de pose de voie veineuse centrale conventionnelle </a:t>
            </a:r>
          </a:p>
          <a:p>
            <a:r>
              <a:rPr lang="fr-FR" dirty="0" smtClean="0">
                <a:solidFill>
                  <a:srgbClr val="002060"/>
                </a:solidFill>
              </a:rPr>
              <a:t>Utilisation </a:t>
            </a:r>
            <a:r>
              <a:rPr lang="fr-FR" dirty="0">
                <a:solidFill>
                  <a:srgbClr val="002060"/>
                </a:solidFill>
              </a:rPr>
              <a:t>croissante en Europe </a:t>
            </a:r>
          </a:p>
          <a:p>
            <a:r>
              <a:rPr lang="fr-FR" dirty="0" smtClean="0">
                <a:solidFill>
                  <a:srgbClr val="002060"/>
                </a:solidFill>
              </a:rPr>
              <a:t>Actuellement </a:t>
            </a:r>
            <a:r>
              <a:rPr lang="fr-FR" dirty="0">
                <a:solidFill>
                  <a:srgbClr val="002060"/>
                </a:solidFill>
              </a:rPr>
              <a:t>plus de 3 000 </a:t>
            </a:r>
            <a:r>
              <a:rPr lang="fr-FR" dirty="0" err="1">
                <a:solidFill>
                  <a:srgbClr val="002060"/>
                </a:solidFill>
              </a:rPr>
              <a:t>Picc</a:t>
            </a:r>
            <a:r>
              <a:rPr lang="fr-FR" dirty="0">
                <a:solidFill>
                  <a:srgbClr val="002060"/>
                </a:solidFill>
              </a:rPr>
              <a:t>/an sur Marseille (1er poseur européen) janvier 2015 </a:t>
            </a:r>
          </a:p>
          <a:p>
            <a:r>
              <a:rPr lang="fr-FR" dirty="0" smtClean="0">
                <a:solidFill>
                  <a:srgbClr val="002060"/>
                </a:solidFill>
              </a:rPr>
              <a:t>Dont </a:t>
            </a:r>
            <a:r>
              <a:rPr lang="fr-FR" dirty="0">
                <a:solidFill>
                  <a:srgbClr val="002060"/>
                </a:solidFill>
              </a:rPr>
              <a:t>2000 sur AP-HM </a:t>
            </a:r>
          </a:p>
          <a:p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3239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93542BA-E1C1-4A38-ABB1-6DF6FA11AA93}" type="slidenum">
              <a:rPr lang="fr-FR" smtClean="0"/>
              <a:pPr/>
              <a:t>20</a:t>
            </a:fld>
            <a:endParaRPr lang="fr-FR" smtClean="0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987824" y="1124744"/>
            <a:ext cx="2160587" cy="5472113"/>
          </a:xfrm>
          <a:prstGeom prst="rect">
            <a:avLst/>
          </a:prstGeom>
          <a:noFill/>
          <a:ln w="19050">
            <a:solidFill>
              <a:srgbClr val="000099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fr-FR" sz="2000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faire</a:t>
            </a:r>
            <a:endParaRPr lang="fr-FR" sz="2000" b="1" u="sng" dirty="0">
              <a:solidFill>
                <a:srgbClr val="00B050"/>
              </a:solidFill>
            </a:endParaRPr>
          </a:p>
          <a:p>
            <a:pPr algn="ctr">
              <a:defRPr/>
            </a:pPr>
            <a:endParaRPr lang="fr-FR" sz="1800" b="1" dirty="0"/>
          </a:p>
          <a:p>
            <a:pPr algn="ctr">
              <a:defRPr/>
            </a:pPr>
            <a:r>
              <a:rPr lang="fr-FR" sz="1800" b="1" dirty="0" smtClean="0"/>
              <a:t>1</a:t>
            </a:r>
            <a:r>
              <a:rPr lang="fr-FR" sz="1800" b="1" dirty="0"/>
              <a:t>/ Utilisation</a:t>
            </a:r>
          </a:p>
          <a:p>
            <a:pPr algn="ctr">
              <a:defRPr/>
            </a:pPr>
            <a:r>
              <a:rPr lang="fr-FR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sans aiguilles</a:t>
            </a:r>
          </a:p>
          <a:p>
            <a:pPr algn="ctr">
              <a:defRPr/>
            </a:pPr>
            <a:endParaRPr lang="fr-FR" sz="2000" b="1" u="sng" dirty="0"/>
          </a:p>
          <a:p>
            <a:pPr algn="ctr">
              <a:defRPr/>
            </a:pPr>
            <a:endParaRPr lang="fr-FR" sz="1800" b="1" dirty="0" smtClean="0"/>
          </a:p>
          <a:p>
            <a:pPr algn="ctr">
              <a:defRPr/>
            </a:pPr>
            <a:endParaRPr lang="fr-FR" b="1" dirty="0"/>
          </a:p>
          <a:p>
            <a:pPr algn="ctr">
              <a:defRPr/>
            </a:pPr>
            <a:endParaRPr lang="fr-FR" sz="1800" b="1" dirty="0" smtClean="0"/>
          </a:p>
          <a:p>
            <a:pPr algn="ctr">
              <a:defRPr/>
            </a:pPr>
            <a:endParaRPr lang="fr-FR" b="1" dirty="0"/>
          </a:p>
          <a:p>
            <a:pPr algn="ctr">
              <a:defRPr/>
            </a:pPr>
            <a:endParaRPr lang="fr-FR" sz="1800" b="1" dirty="0" smtClean="0"/>
          </a:p>
          <a:p>
            <a:pPr algn="ctr">
              <a:defRPr/>
            </a:pPr>
            <a:r>
              <a:rPr lang="fr-FR" sz="1800" b="1" dirty="0" smtClean="0"/>
              <a:t>2</a:t>
            </a:r>
            <a:r>
              <a:rPr lang="fr-FR" sz="1800" b="1" dirty="0"/>
              <a:t>/ Connexion</a:t>
            </a:r>
          </a:p>
          <a:p>
            <a:pPr algn="ctr">
              <a:defRPr/>
            </a:pPr>
            <a:r>
              <a:rPr lang="fr-FR" sz="1800" b="1" dirty="0"/>
              <a:t>avec tout embout</a:t>
            </a:r>
          </a:p>
          <a:p>
            <a:pPr algn="ctr">
              <a:defRPr/>
            </a:pPr>
            <a:r>
              <a:rPr lang="fr-FR" sz="1800" b="1" dirty="0" err="1"/>
              <a:t>luer</a:t>
            </a:r>
            <a:r>
              <a:rPr lang="fr-FR" sz="1800" b="1" dirty="0"/>
              <a:t> mâle</a:t>
            </a:r>
          </a:p>
          <a:p>
            <a:pPr algn="ctr">
              <a:defRPr/>
            </a:pPr>
            <a:endParaRPr lang="fr-FR" sz="2000" b="1" u="sng" dirty="0">
              <a:solidFill>
                <a:srgbClr val="08726D"/>
              </a:solidFill>
            </a:endParaRPr>
          </a:p>
          <a:p>
            <a:pPr algn="ctr">
              <a:defRPr/>
            </a:pPr>
            <a:endParaRPr lang="fr-FR" sz="2000" b="1" u="sng" dirty="0">
              <a:solidFill>
                <a:srgbClr val="0B9992"/>
              </a:solidFill>
            </a:endParaRPr>
          </a:p>
          <a:p>
            <a:pPr algn="ctr">
              <a:defRPr/>
            </a:pPr>
            <a:endParaRPr lang="fr-FR" sz="2000" b="1" u="sng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fr-FR" sz="1800" b="1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6084168" y="1124744"/>
            <a:ext cx="2159000" cy="5473700"/>
          </a:xfrm>
          <a:prstGeom prst="rect">
            <a:avLst/>
          </a:prstGeom>
          <a:noFill/>
          <a:ln w="19050">
            <a:solidFill>
              <a:srgbClr val="000099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fr-FR" sz="1800" b="1"/>
          </a:p>
          <a:p>
            <a:pPr algn="ctr">
              <a:defRPr/>
            </a:pPr>
            <a:endParaRPr lang="fr-FR" sz="1800" b="1"/>
          </a:p>
          <a:p>
            <a:pPr algn="ctr">
              <a:defRPr/>
            </a:pPr>
            <a:r>
              <a:rPr lang="fr-FR" sz="1800" b="1"/>
              <a:t>3/ Désinfection</a:t>
            </a:r>
          </a:p>
          <a:p>
            <a:pPr algn="ctr">
              <a:defRPr/>
            </a:pPr>
            <a:r>
              <a:rPr lang="fr-FR" sz="1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avant et après</a:t>
            </a:r>
          </a:p>
          <a:p>
            <a:pPr algn="ctr">
              <a:defRPr/>
            </a:pPr>
            <a:r>
              <a:rPr lang="fr-FR" sz="1800" b="1"/>
              <a:t>chaque connexion</a:t>
            </a:r>
          </a:p>
          <a:p>
            <a:pPr algn="ctr">
              <a:defRPr/>
            </a:pPr>
            <a:r>
              <a:rPr lang="fr-FR" sz="1200" b="1"/>
              <a:t>(avec l’antiseptique validé</a:t>
            </a:r>
          </a:p>
          <a:p>
            <a:pPr algn="ctr">
              <a:defRPr/>
            </a:pPr>
            <a:r>
              <a:rPr lang="fr-FR" sz="1200" b="1"/>
              <a:t>par votre établissement)</a:t>
            </a:r>
          </a:p>
          <a:p>
            <a:pPr algn="ctr">
              <a:defRPr/>
            </a:pPr>
            <a:endParaRPr lang="fr-FR" sz="1200" b="1"/>
          </a:p>
          <a:p>
            <a:pPr algn="ctr">
              <a:defRPr/>
            </a:pPr>
            <a:endParaRPr lang="fr-FR" sz="1200" b="1"/>
          </a:p>
          <a:p>
            <a:pPr algn="ctr">
              <a:defRPr/>
            </a:pPr>
            <a:endParaRPr lang="fr-FR" sz="1800" b="1"/>
          </a:p>
          <a:p>
            <a:pPr algn="ctr">
              <a:defRPr/>
            </a:pPr>
            <a:endParaRPr lang="fr-FR" sz="1800" b="1"/>
          </a:p>
          <a:p>
            <a:pPr algn="ctr">
              <a:defRPr/>
            </a:pPr>
            <a:endParaRPr lang="fr-FR" sz="1800" b="1"/>
          </a:p>
          <a:p>
            <a:pPr algn="ctr">
              <a:defRPr/>
            </a:pPr>
            <a:r>
              <a:rPr lang="fr-FR" sz="1800" b="1"/>
              <a:t>4/ Rinçage</a:t>
            </a:r>
          </a:p>
          <a:p>
            <a:pPr algn="ctr">
              <a:defRPr/>
            </a:pPr>
            <a:r>
              <a:rPr lang="fr-FR" sz="1800" b="1"/>
              <a:t>en saccades</a:t>
            </a:r>
          </a:p>
          <a:p>
            <a:pPr algn="ctr">
              <a:defRPr/>
            </a:pPr>
            <a:r>
              <a:rPr lang="fr-FR" sz="1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après </a:t>
            </a:r>
            <a:r>
              <a:rPr lang="fr-FR" sz="1800" b="1"/>
              <a:t>chaque</a:t>
            </a:r>
          </a:p>
          <a:p>
            <a:pPr algn="ctr">
              <a:defRPr/>
            </a:pPr>
            <a:r>
              <a:rPr lang="fr-FR" sz="1800" b="1"/>
              <a:t>utilisation</a:t>
            </a:r>
          </a:p>
          <a:p>
            <a:pPr algn="ctr">
              <a:defRPr/>
            </a:pPr>
            <a:r>
              <a:rPr lang="fr-FR" sz="1200" b="1"/>
              <a:t>(au sérum physiologique)</a:t>
            </a:r>
          </a:p>
          <a:p>
            <a:pPr algn="ctr">
              <a:defRPr/>
            </a:pPr>
            <a:endParaRPr lang="fr-FR" sz="1200" b="1"/>
          </a:p>
          <a:p>
            <a:pPr algn="ctr">
              <a:defRPr/>
            </a:pPr>
            <a:endParaRPr lang="fr-FR" sz="1800" b="1"/>
          </a:p>
          <a:p>
            <a:pPr algn="ctr">
              <a:defRPr/>
            </a:pPr>
            <a:endParaRPr lang="fr-FR" sz="1800" b="1"/>
          </a:p>
          <a:p>
            <a:pPr algn="ctr">
              <a:defRPr/>
            </a:pPr>
            <a:endParaRPr lang="fr-FR" sz="1800" b="1"/>
          </a:p>
          <a:p>
            <a:pPr algn="ctr">
              <a:defRPr/>
            </a:pPr>
            <a:endParaRPr lang="fr-FR" sz="1800" b="1"/>
          </a:p>
          <a:p>
            <a:pPr algn="ctr">
              <a:defRPr/>
            </a:pPr>
            <a:endParaRPr lang="fr-FR" sz="1800" b="1"/>
          </a:p>
          <a:p>
            <a:pPr algn="ctr">
              <a:defRPr/>
            </a:pPr>
            <a:endParaRPr lang="fr-FR" sz="1800" b="1"/>
          </a:p>
          <a:p>
            <a:pPr algn="ctr">
              <a:defRPr/>
            </a:pPr>
            <a:endParaRPr lang="fr-FR" sz="1800" b="1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6516216" y="5229200"/>
            <a:ext cx="1584325" cy="1152525"/>
            <a:chOff x="1337" y="3024"/>
            <a:chExt cx="1655" cy="1102"/>
          </a:xfrm>
        </p:grpSpPr>
        <p:pic>
          <p:nvPicPr>
            <p:cNvPr id="32782" name="Picture 17" descr="PPT_QSYTE_UK_7,5x5_0010_Calque 2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37" y="3024"/>
              <a:ext cx="1655" cy="110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32783" name="AutoShape 18"/>
            <p:cNvSpPr>
              <a:spLocks noChangeArrowheads="1"/>
            </p:cNvSpPr>
            <p:nvPr/>
          </p:nvSpPr>
          <p:spPr bwMode="auto">
            <a:xfrm>
              <a:off x="2037" y="3277"/>
              <a:ext cx="220" cy="177"/>
            </a:xfrm>
            <a:prstGeom prst="rightArrow">
              <a:avLst>
                <a:gd name="adj1" fmla="val 50000"/>
                <a:gd name="adj2" fmla="val 31073"/>
              </a:avLst>
            </a:prstGeom>
            <a:solidFill>
              <a:srgbClr val="9CA2C3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784" name="AutoShape 19"/>
            <p:cNvSpPr>
              <a:spLocks noChangeArrowheads="1"/>
            </p:cNvSpPr>
            <p:nvPr/>
          </p:nvSpPr>
          <p:spPr bwMode="auto">
            <a:xfrm>
              <a:off x="1816" y="3189"/>
              <a:ext cx="221" cy="177"/>
            </a:xfrm>
            <a:prstGeom prst="rightArrow">
              <a:avLst>
                <a:gd name="adj1" fmla="val 50000"/>
                <a:gd name="adj2" fmla="val 31215"/>
              </a:avLst>
            </a:prstGeom>
            <a:solidFill>
              <a:srgbClr val="9CA2C3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785" name="AutoShape 20"/>
            <p:cNvSpPr>
              <a:spLocks noChangeArrowheads="1"/>
            </p:cNvSpPr>
            <p:nvPr/>
          </p:nvSpPr>
          <p:spPr bwMode="auto">
            <a:xfrm>
              <a:off x="1639" y="3057"/>
              <a:ext cx="220" cy="177"/>
            </a:xfrm>
            <a:prstGeom prst="rightArrow">
              <a:avLst>
                <a:gd name="adj1" fmla="val 50000"/>
                <a:gd name="adj2" fmla="val 31073"/>
              </a:avLst>
            </a:prstGeom>
            <a:solidFill>
              <a:srgbClr val="9CA2C3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</p:grpSp>
      <p:pic>
        <p:nvPicPr>
          <p:cNvPr id="32779" name="Picture 27" descr="img_flush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492896"/>
            <a:ext cx="1511300" cy="99853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1535" name="Text Box 31"/>
          <p:cNvSpPr txBox="1">
            <a:spLocks noChangeArrowheads="1"/>
          </p:cNvSpPr>
          <p:nvPr/>
        </p:nvSpPr>
        <p:spPr bwMode="auto">
          <a:xfrm>
            <a:off x="2051720" y="476671"/>
            <a:ext cx="4680520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defTabSz="571500">
              <a:spcBef>
                <a:spcPct val="50000"/>
              </a:spcBef>
              <a:defRPr/>
            </a:pPr>
            <a:r>
              <a:rPr lang="fr-FR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A faire et ne pas faire </a:t>
            </a:r>
            <a:endParaRPr lang="fr-FR" sz="2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9" name="Picture 8" descr="PPT_QSYTE_UK_7,5x5_0027_Calqu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2275" y="3000743"/>
            <a:ext cx="1584325" cy="11715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" name="Picture 11" descr="PPT_QSYTE_UK_7,5x5_0025_Calqu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2276" y="5356270"/>
            <a:ext cx="1584325" cy="10795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467544" y="1124744"/>
            <a:ext cx="2232868" cy="5472336"/>
          </a:xfrm>
          <a:prstGeom prst="rect">
            <a:avLst/>
          </a:prstGeom>
          <a:noFill/>
          <a:ln w="19050">
            <a:solidFill>
              <a:srgbClr val="000099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fr-FR" sz="1800" b="1" dirty="0"/>
          </a:p>
          <a:p>
            <a:pPr algn="ctr">
              <a:defRPr/>
            </a:pPr>
            <a:endParaRPr lang="fr-FR" sz="1800" b="1" dirty="0"/>
          </a:p>
          <a:p>
            <a:pPr algn="ctr">
              <a:defRPr/>
            </a:pPr>
            <a:endParaRPr lang="fr-FR" sz="1800" b="1" dirty="0" smtClean="0"/>
          </a:p>
          <a:p>
            <a:pPr algn="ctr">
              <a:defRPr/>
            </a:pPr>
            <a:endParaRPr lang="fr-FR" b="1" dirty="0"/>
          </a:p>
          <a:p>
            <a:pPr algn="ctr">
              <a:defRPr/>
            </a:pPr>
            <a:endParaRPr lang="fr-FR" sz="1800" b="1" dirty="0" smtClean="0"/>
          </a:p>
          <a:p>
            <a:pPr algn="ctr">
              <a:defRPr/>
            </a:pPr>
            <a:endParaRPr lang="fr-FR" b="1" dirty="0"/>
          </a:p>
          <a:p>
            <a:pPr algn="ctr">
              <a:defRPr/>
            </a:pPr>
            <a:endParaRPr lang="fr-FR" sz="1800" b="1" dirty="0" smtClean="0"/>
          </a:p>
          <a:p>
            <a:pPr algn="ctr">
              <a:defRPr/>
            </a:pPr>
            <a:endParaRPr lang="fr-FR" b="1" dirty="0"/>
          </a:p>
          <a:p>
            <a:pPr algn="ctr">
              <a:defRPr/>
            </a:pPr>
            <a:endParaRPr lang="fr-FR" sz="1800" b="1" dirty="0" smtClean="0"/>
          </a:p>
          <a:p>
            <a:pPr algn="ctr">
              <a:defRPr/>
            </a:pPr>
            <a:endParaRPr lang="fr-FR" b="1" dirty="0"/>
          </a:p>
          <a:p>
            <a:pPr algn="ctr">
              <a:defRPr/>
            </a:pPr>
            <a:endParaRPr lang="fr-FR" sz="1800" b="1" dirty="0" smtClean="0"/>
          </a:p>
          <a:p>
            <a:pPr algn="ctr">
              <a:defRPr/>
            </a:pPr>
            <a:endParaRPr lang="fr-FR" b="1" dirty="0"/>
          </a:p>
          <a:p>
            <a:pPr algn="ctr">
              <a:defRPr/>
            </a:pPr>
            <a:r>
              <a:rPr lang="fr-FR" sz="1800" b="1" dirty="0" smtClean="0"/>
              <a:t>1</a:t>
            </a:r>
            <a:r>
              <a:rPr lang="fr-FR" sz="1800" b="1" dirty="0"/>
              <a:t>/ Utilisation</a:t>
            </a:r>
          </a:p>
          <a:p>
            <a:pPr algn="ctr">
              <a:defRPr/>
            </a:pPr>
            <a:r>
              <a:rPr lang="fr-FR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Avec </a:t>
            </a:r>
            <a:r>
              <a:rPr lang="fr-FR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aiguilles</a:t>
            </a:r>
          </a:p>
          <a:p>
            <a:pPr algn="ctr">
              <a:defRPr/>
            </a:pPr>
            <a:endParaRPr lang="fr-FR" sz="2000" b="1" u="sng" dirty="0"/>
          </a:p>
          <a:p>
            <a:pPr algn="ctr">
              <a:defRPr/>
            </a:pPr>
            <a:endParaRPr lang="fr-FR" sz="2000" b="1" u="sng" dirty="0">
              <a:solidFill>
                <a:srgbClr val="08726D"/>
              </a:solidFill>
            </a:endParaRPr>
          </a:p>
          <a:p>
            <a:pPr algn="ctr">
              <a:defRPr/>
            </a:pPr>
            <a:endParaRPr lang="fr-FR" sz="2000" b="1" u="sng" dirty="0">
              <a:solidFill>
                <a:srgbClr val="0B9992"/>
              </a:solidFill>
            </a:endParaRPr>
          </a:p>
          <a:p>
            <a:pPr algn="ctr">
              <a:defRPr/>
            </a:pPr>
            <a:endParaRPr lang="fr-FR" sz="2000" b="1" u="sng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fr-FR" sz="1800" b="1" dirty="0"/>
          </a:p>
        </p:txBody>
      </p:sp>
      <p:pic>
        <p:nvPicPr>
          <p:cNvPr id="22" name="Picture 8" descr="PPT_QSYTE_UK_7,5x5_0019_Calqu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1238" y="2938830"/>
            <a:ext cx="1800225" cy="1295400"/>
          </a:xfrm>
          <a:prstGeom prst="rect">
            <a:avLst/>
          </a:prstGeom>
          <a:noFill/>
          <a:ln w="19050">
            <a:solidFill>
              <a:srgbClr val="003300"/>
            </a:solidFill>
            <a:miter lim="800000"/>
            <a:headEnd/>
            <a:tailEnd/>
          </a:ln>
        </p:spPr>
      </p:pic>
      <p:pic>
        <p:nvPicPr>
          <p:cNvPr id="23" name="Picture 29" descr="MC900411388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450" y="2248941"/>
            <a:ext cx="648270" cy="1294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6" descr="Logo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829893" y="1375655"/>
            <a:ext cx="15081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 </a:t>
            </a:r>
            <a:r>
              <a:rPr lang="fr-FR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pas faire </a:t>
            </a:r>
            <a:endParaRPr lang="fr-FR" sz="20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002060"/>
                </a:solidFill>
              </a:rPr>
              <a:t>PICC :les stabilisateurs</a:t>
            </a:r>
            <a:endParaRPr lang="fr-FR" sz="3600" b="1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417638"/>
            <a:ext cx="6615130" cy="4525963"/>
          </a:xfrm>
        </p:spPr>
        <p:txBody>
          <a:bodyPr>
            <a:normAutofit fontScale="85000" lnSpcReduction="20000"/>
          </a:bodyPr>
          <a:lstStyle/>
          <a:p>
            <a:endParaRPr lang="fr-FR" sz="2800" dirty="0" smtClean="0">
              <a:solidFill>
                <a:srgbClr val="002060"/>
              </a:solidFill>
            </a:endParaRPr>
          </a:p>
          <a:p>
            <a:r>
              <a:rPr lang="fr-FR" sz="2800" dirty="0" smtClean="0">
                <a:solidFill>
                  <a:srgbClr val="002060"/>
                </a:solidFill>
              </a:rPr>
              <a:t>Système de fixation du cathéter avec sutures</a:t>
            </a:r>
          </a:p>
          <a:p>
            <a:pPr marL="0" indent="0">
              <a:buNone/>
            </a:pPr>
            <a:endParaRPr lang="fr-FR" sz="2800" dirty="0" smtClean="0">
              <a:solidFill>
                <a:srgbClr val="002060"/>
              </a:solidFill>
            </a:endParaRPr>
          </a:p>
          <a:p>
            <a:r>
              <a:rPr lang="fr-FR" sz="2800" dirty="0" smtClean="0">
                <a:solidFill>
                  <a:srgbClr val="002060"/>
                </a:solidFill>
              </a:rPr>
              <a:t>Avec dispositif de fixation sans sutures (type </a:t>
            </a:r>
            <a:r>
              <a:rPr lang="fr-FR" sz="2800" dirty="0" err="1" smtClean="0">
                <a:solidFill>
                  <a:srgbClr val="002060"/>
                </a:solidFill>
              </a:rPr>
              <a:t>Statlock</a:t>
            </a:r>
            <a:r>
              <a:rPr lang="fr-FR" sz="2800" dirty="0" smtClean="0">
                <a:solidFill>
                  <a:srgbClr val="002060"/>
                </a:solidFill>
              </a:rPr>
              <a:t>® et Grip-</a:t>
            </a:r>
            <a:r>
              <a:rPr lang="fr-FR" sz="2800" dirty="0" err="1" smtClean="0">
                <a:solidFill>
                  <a:srgbClr val="002060"/>
                </a:solidFill>
              </a:rPr>
              <a:t>lok</a:t>
            </a:r>
            <a:r>
              <a:rPr lang="fr-FR" sz="2800" dirty="0" smtClean="0">
                <a:solidFill>
                  <a:srgbClr val="002060"/>
                </a:solidFill>
              </a:rPr>
              <a:t>®) meilleure fixation du cathéter, évite les points de suture et les brèches cutanées</a:t>
            </a:r>
          </a:p>
          <a:p>
            <a:endParaRPr lang="fr-FR" sz="2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fr-FR" sz="2800" dirty="0" smtClean="0">
                <a:solidFill>
                  <a:srgbClr val="002060"/>
                </a:solidFill>
              </a:rPr>
              <a:t>MAIS:</a:t>
            </a:r>
          </a:p>
          <a:p>
            <a:r>
              <a:rPr lang="fr-FR" sz="2800" dirty="0" smtClean="0">
                <a:solidFill>
                  <a:srgbClr val="002060"/>
                </a:solidFill>
              </a:rPr>
              <a:t>Réfection du pansement tous les 7 jours délicate: risque de retrait accidentel ou risque de poussée (troubles du rythme) voire de butée contre la paroi de la veine (érosion)</a:t>
            </a:r>
          </a:p>
          <a:p>
            <a:endParaRPr lang="fr-FR" sz="2800" dirty="0" smtClean="0"/>
          </a:p>
        </p:txBody>
      </p:sp>
      <p:pic>
        <p:nvPicPr>
          <p:cNvPr id="5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32980" y="4149080"/>
            <a:ext cx="2267284" cy="2136471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15130" y="1484784"/>
            <a:ext cx="2346898" cy="2067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87812"/>
            <a:ext cx="8229600" cy="724942"/>
          </a:xfrm>
        </p:spPr>
        <p:txBody>
          <a:bodyPr>
            <a:normAutofit/>
          </a:bodyPr>
          <a:lstStyle/>
          <a:p>
            <a:r>
              <a:rPr lang="fr-FR" sz="2400" b="1" dirty="0" smtClean="0">
                <a:solidFill>
                  <a:srgbClr val="002060"/>
                </a:solidFill>
              </a:rPr>
              <a:t>Réfection du pansement et changement de valve(es) à 7 jours </a:t>
            </a:r>
            <a:endParaRPr lang="fr-FR" sz="2400" b="1" dirty="0">
              <a:solidFill>
                <a:srgbClr val="002060"/>
              </a:solidFill>
            </a:endParaRPr>
          </a:p>
        </p:txBody>
      </p:sp>
      <p:pic>
        <p:nvPicPr>
          <p:cNvPr id="8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23528" y="2348880"/>
            <a:ext cx="4464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Le clamp situé au-dessus de la lumière du PICC n'est </a:t>
            </a:r>
            <a:r>
              <a:rPr lang="fr-FR" b="1" dirty="0">
                <a:solidFill>
                  <a:srgbClr val="002060"/>
                </a:solidFill>
                <a:latin typeface="Calibri" panose="020F0502020204030204" pitchFamily="34" charset="0"/>
              </a:rPr>
              <a:t>utilisé que pour le changement </a:t>
            </a:r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de la valve </a:t>
            </a:r>
            <a:r>
              <a:rPr lang="fr-FR" dirty="0" smtClean="0">
                <a:solidFill>
                  <a:srgbClr val="002060"/>
                </a:solidFill>
                <a:latin typeface="Calibri" panose="020F0502020204030204" pitchFamily="34" charset="0"/>
              </a:rPr>
              <a:t>à </a:t>
            </a:r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pression positive ou neutre. </a:t>
            </a:r>
            <a:endParaRPr lang="fr-FR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endParaRPr lang="fr-FR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Le clamp n’est jamais mis « par défaut » ou « en sécurité ». Il induit une dépression à l’intérieur du cathéter qui peut entraîner une micro-thrombose à son extrémité distale. </a:t>
            </a:r>
            <a:endParaRPr lang="fr-FR" dirty="0">
              <a:solidFill>
                <a:srgbClr val="002060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1772816"/>
            <a:ext cx="2566595" cy="4141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fr-FR" b="1" dirty="0" smtClean="0">
                <a:solidFill>
                  <a:srgbClr val="002060"/>
                </a:solidFill>
              </a:rPr>
              <a:t>Plan </a:t>
            </a:r>
            <a:r>
              <a:rPr lang="fr-FR" b="1" dirty="0">
                <a:solidFill>
                  <a:srgbClr val="002060"/>
                </a:solidFill>
              </a:rPr>
              <a:t>de la présentation 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55980" y="620688"/>
            <a:ext cx="7623314" cy="5433467"/>
          </a:xfrm>
        </p:spPr>
        <p:txBody>
          <a:bodyPr>
            <a:normAutofit fontScale="40000" lnSpcReduction="20000"/>
          </a:bodyPr>
          <a:lstStyle/>
          <a:p>
            <a:pPr lvl="1"/>
            <a:endParaRPr lang="fr-FR" dirty="0"/>
          </a:p>
          <a:p>
            <a:pPr marL="0" indent="0">
              <a:buNone/>
            </a:pPr>
            <a:r>
              <a:rPr lang="fr-FR" sz="4200" b="1" dirty="0">
                <a:solidFill>
                  <a:srgbClr val="002060"/>
                </a:solidFill>
              </a:rPr>
              <a:t>1ère partie: </a:t>
            </a:r>
            <a:endParaRPr lang="fr-FR" sz="42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fr-FR" sz="4200" dirty="0"/>
          </a:p>
          <a:p>
            <a:r>
              <a:rPr lang="fr-FR" sz="4200" dirty="0" smtClean="0">
                <a:solidFill>
                  <a:schemeClr val="bg1">
                    <a:lumMod val="65000"/>
                  </a:schemeClr>
                </a:solidFill>
              </a:rPr>
              <a:t>Contexte </a:t>
            </a:r>
            <a:endParaRPr lang="fr-FR" sz="42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4200" dirty="0" smtClean="0">
                <a:solidFill>
                  <a:schemeClr val="bg1">
                    <a:lumMod val="65000"/>
                  </a:schemeClr>
                </a:solidFill>
              </a:rPr>
              <a:t>Référentiels </a:t>
            </a:r>
            <a:endParaRPr lang="fr-FR" sz="42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4200" b="1" dirty="0" smtClean="0">
                <a:solidFill>
                  <a:schemeClr val="bg1">
                    <a:lumMod val="65000"/>
                  </a:schemeClr>
                </a:solidFill>
              </a:rPr>
              <a:t>Indications</a:t>
            </a:r>
            <a:r>
              <a:rPr lang="fr-FR" sz="4200" b="1" dirty="0">
                <a:solidFill>
                  <a:schemeClr val="bg1">
                    <a:lumMod val="65000"/>
                  </a:schemeClr>
                </a:solidFill>
              </a:rPr>
              <a:t>, contre-indications </a:t>
            </a:r>
            <a:endParaRPr lang="fr-FR" sz="42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4200" b="1" dirty="0" smtClean="0">
                <a:solidFill>
                  <a:schemeClr val="bg1">
                    <a:lumMod val="65000"/>
                  </a:schemeClr>
                </a:solidFill>
              </a:rPr>
              <a:t>Risques </a:t>
            </a:r>
            <a:r>
              <a:rPr lang="fr-FR" sz="4200" b="1" dirty="0">
                <a:solidFill>
                  <a:schemeClr val="bg1">
                    <a:lumMod val="65000"/>
                  </a:schemeClr>
                </a:solidFill>
              </a:rPr>
              <a:t>et complications liés au PICC </a:t>
            </a:r>
            <a:endParaRPr lang="fr-FR" sz="4200" dirty="0">
              <a:solidFill>
                <a:schemeClr val="bg1">
                  <a:lumMod val="65000"/>
                </a:schemeClr>
              </a:solidFill>
            </a:endParaRPr>
          </a:p>
          <a:p>
            <a:endParaRPr lang="fr-FR" sz="4200" dirty="0"/>
          </a:p>
          <a:p>
            <a:pPr marL="0" indent="0">
              <a:buNone/>
            </a:pPr>
            <a:r>
              <a:rPr lang="fr-FR" sz="4200" b="1" dirty="0">
                <a:solidFill>
                  <a:schemeClr val="bg1">
                    <a:lumMod val="65000"/>
                  </a:schemeClr>
                </a:solidFill>
              </a:rPr>
              <a:t>2ème partie: </a:t>
            </a:r>
            <a:endParaRPr lang="fr-FR" sz="4200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endParaRPr lang="fr-FR" sz="42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4200" b="1" dirty="0" smtClean="0">
                <a:solidFill>
                  <a:schemeClr val="bg1">
                    <a:lumMod val="65000"/>
                  </a:schemeClr>
                </a:solidFill>
              </a:rPr>
              <a:t>Matériel</a:t>
            </a:r>
            <a:r>
              <a:rPr lang="fr-FR" sz="4200" b="1" dirty="0">
                <a:solidFill>
                  <a:schemeClr val="bg1">
                    <a:lumMod val="65000"/>
                  </a:schemeClr>
                </a:solidFill>
              </a:rPr>
              <a:t>: Les différents types de cathéter, composition, </a:t>
            </a:r>
          </a:p>
          <a:p>
            <a:r>
              <a:rPr lang="fr-FR" sz="4200" b="1" dirty="0" smtClean="0">
                <a:solidFill>
                  <a:schemeClr val="bg1">
                    <a:lumMod val="65000"/>
                  </a:schemeClr>
                </a:solidFill>
              </a:rPr>
              <a:t>Les </a:t>
            </a:r>
            <a:r>
              <a:rPr lang="fr-FR" sz="4200" b="1" dirty="0">
                <a:solidFill>
                  <a:schemeClr val="bg1">
                    <a:lumMod val="65000"/>
                  </a:schemeClr>
                </a:solidFill>
              </a:rPr>
              <a:t>stabilisateurs </a:t>
            </a:r>
          </a:p>
          <a:p>
            <a:r>
              <a:rPr lang="fr-FR" sz="4200" b="1" dirty="0" smtClean="0">
                <a:solidFill>
                  <a:schemeClr val="bg1">
                    <a:lumMod val="65000"/>
                  </a:schemeClr>
                </a:solidFill>
              </a:rPr>
              <a:t>Critères </a:t>
            </a:r>
            <a:r>
              <a:rPr lang="fr-FR" sz="4200" b="1" dirty="0">
                <a:solidFill>
                  <a:schemeClr val="bg1">
                    <a:lumMod val="65000"/>
                  </a:schemeClr>
                </a:solidFill>
              </a:rPr>
              <a:t>de choix </a:t>
            </a:r>
          </a:p>
          <a:p>
            <a:endParaRPr lang="fr-FR" sz="4200" b="1" dirty="0"/>
          </a:p>
          <a:p>
            <a:pPr marL="0" indent="0">
              <a:buNone/>
            </a:pPr>
            <a:r>
              <a:rPr lang="fr-FR" sz="4200" dirty="0">
                <a:solidFill>
                  <a:srgbClr val="002060"/>
                </a:solidFill>
              </a:rPr>
              <a:t>3ème partie: </a:t>
            </a:r>
          </a:p>
          <a:p>
            <a:r>
              <a:rPr lang="fr-FR" sz="4200" dirty="0" smtClean="0">
                <a:solidFill>
                  <a:srgbClr val="002060"/>
                </a:solidFill>
              </a:rPr>
              <a:t>Gestion </a:t>
            </a:r>
            <a:r>
              <a:rPr lang="fr-FR" sz="4200" dirty="0">
                <a:solidFill>
                  <a:srgbClr val="002060"/>
                </a:solidFill>
              </a:rPr>
              <a:t>de la pose, installation, vérification </a:t>
            </a:r>
          </a:p>
          <a:p>
            <a:r>
              <a:rPr lang="fr-FR" sz="4200" dirty="0" smtClean="0">
                <a:solidFill>
                  <a:srgbClr val="002060"/>
                </a:solidFill>
              </a:rPr>
              <a:t>Prévention </a:t>
            </a:r>
            <a:r>
              <a:rPr lang="fr-FR" sz="4200" dirty="0">
                <a:solidFill>
                  <a:srgbClr val="002060"/>
                </a:solidFill>
              </a:rPr>
              <a:t>du risque infectieux </a:t>
            </a:r>
          </a:p>
          <a:p>
            <a:r>
              <a:rPr lang="fr-FR" sz="4200" dirty="0" smtClean="0">
                <a:solidFill>
                  <a:srgbClr val="002060"/>
                </a:solidFill>
              </a:rPr>
              <a:t>Entretien </a:t>
            </a:r>
            <a:r>
              <a:rPr lang="fr-FR" sz="4200" dirty="0">
                <a:solidFill>
                  <a:srgbClr val="002060"/>
                </a:solidFill>
              </a:rPr>
              <a:t>et gestion des lignes </a:t>
            </a:r>
          </a:p>
          <a:p>
            <a:r>
              <a:rPr lang="fr-FR" sz="4200" dirty="0" smtClean="0">
                <a:solidFill>
                  <a:srgbClr val="002060"/>
                </a:solidFill>
              </a:rPr>
              <a:t>Recommandations </a:t>
            </a:r>
            <a:endParaRPr lang="fr-FR" sz="42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fr-FR" sz="42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fr-FR" sz="4200" b="1" dirty="0" smtClean="0">
                <a:solidFill>
                  <a:srgbClr val="002060"/>
                </a:solidFill>
              </a:rPr>
              <a:t>Conclusion</a:t>
            </a:r>
            <a:endParaRPr lang="fr-FR" sz="4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Flèche vers le bas 3"/>
          <p:cNvSpPr/>
          <p:nvPr/>
        </p:nvSpPr>
        <p:spPr>
          <a:xfrm rot="16200000">
            <a:off x="521876" y="4022740"/>
            <a:ext cx="185160" cy="581856"/>
          </a:xfrm>
          <a:prstGeom prst="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0035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fr-FR" b="1" dirty="0" smtClean="0">
                <a:solidFill>
                  <a:srgbClr val="002060"/>
                </a:solidFill>
              </a:rPr>
              <a:t>Les </a:t>
            </a:r>
            <a:r>
              <a:rPr lang="fr-FR" b="1" dirty="0">
                <a:solidFill>
                  <a:srgbClr val="002060"/>
                </a:solidFill>
              </a:rPr>
              <a:t>critères de choix, site de pose 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908720"/>
            <a:ext cx="8229600" cy="5217443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4500" b="1" dirty="0" smtClean="0">
                <a:solidFill>
                  <a:srgbClr val="002060"/>
                </a:solidFill>
              </a:rPr>
              <a:t>Le </a:t>
            </a:r>
            <a:r>
              <a:rPr lang="fr-FR" sz="4500" b="1" dirty="0">
                <a:solidFill>
                  <a:srgbClr val="002060"/>
                </a:solidFill>
              </a:rPr>
              <a:t>matériel </a:t>
            </a:r>
            <a:endParaRPr lang="fr-FR" sz="45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fr-FR" sz="4500" dirty="0">
              <a:solidFill>
                <a:srgbClr val="002060"/>
              </a:solidFill>
            </a:endParaRPr>
          </a:p>
          <a:p>
            <a:r>
              <a:rPr lang="fr-FR" sz="4500" dirty="0" smtClean="0">
                <a:solidFill>
                  <a:srgbClr val="002060"/>
                </a:solidFill>
              </a:rPr>
              <a:t>Selon </a:t>
            </a:r>
            <a:r>
              <a:rPr lang="fr-FR" sz="4500" dirty="0">
                <a:solidFill>
                  <a:srgbClr val="002060"/>
                </a:solidFill>
              </a:rPr>
              <a:t>durée et Indications </a:t>
            </a:r>
          </a:p>
          <a:p>
            <a:r>
              <a:rPr lang="fr-FR" sz="4500" dirty="0" smtClean="0">
                <a:solidFill>
                  <a:srgbClr val="002060"/>
                </a:solidFill>
              </a:rPr>
              <a:t>Matière </a:t>
            </a:r>
            <a:r>
              <a:rPr lang="fr-FR" sz="4500" dirty="0">
                <a:solidFill>
                  <a:srgbClr val="002060"/>
                </a:solidFill>
              </a:rPr>
              <a:t>: Polyuréthane ? silicone? </a:t>
            </a:r>
          </a:p>
          <a:p>
            <a:r>
              <a:rPr lang="fr-FR" sz="4500" dirty="0" smtClean="0">
                <a:solidFill>
                  <a:srgbClr val="002060"/>
                </a:solidFill>
              </a:rPr>
              <a:t>Diamètre </a:t>
            </a:r>
            <a:r>
              <a:rPr lang="fr-FR" sz="4500" dirty="0">
                <a:solidFill>
                  <a:srgbClr val="002060"/>
                </a:solidFill>
              </a:rPr>
              <a:t>du cathéter: </a:t>
            </a:r>
            <a:r>
              <a:rPr lang="fr-FR" sz="4500" dirty="0" err="1">
                <a:solidFill>
                  <a:srgbClr val="002060"/>
                </a:solidFill>
              </a:rPr>
              <a:t>inf</a:t>
            </a:r>
            <a:r>
              <a:rPr lang="fr-FR" sz="4500" dirty="0">
                <a:solidFill>
                  <a:srgbClr val="002060"/>
                </a:solidFill>
              </a:rPr>
              <a:t> ou égal au tiers du diamètre de la veine (sous garrot) </a:t>
            </a:r>
            <a:endParaRPr lang="fr-FR" sz="4500" dirty="0" smtClean="0">
              <a:solidFill>
                <a:srgbClr val="002060"/>
              </a:solidFill>
            </a:endParaRPr>
          </a:p>
          <a:p>
            <a:r>
              <a:rPr lang="fr-FR" sz="4500" dirty="0" smtClean="0">
                <a:solidFill>
                  <a:srgbClr val="002060"/>
                </a:solidFill>
              </a:rPr>
              <a:t>Mono </a:t>
            </a:r>
            <a:r>
              <a:rPr lang="fr-FR" sz="4500" dirty="0">
                <a:solidFill>
                  <a:srgbClr val="002060"/>
                </a:solidFill>
              </a:rPr>
              <a:t>lumière 4F ou Multi lumière 5F </a:t>
            </a:r>
          </a:p>
          <a:p>
            <a:r>
              <a:rPr lang="fr-FR" sz="4500" dirty="0" smtClean="0">
                <a:solidFill>
                  <a:srgbClr val="002060"/>
                </a:solidFill>
              </a:rPr>
              <a:t>Valve </a:t>
            </a:r>
            <a:r>
              <a:rPr lang="fr-FR" sz="4500" dirty="0">
                <a:solidFill>
                  <a:srgbClr val="002060"/>
                </a:solidFill>
              </a:rPr>
              <a:t>intégrée, valve proximale ? Comparaison difficile p.44 du guide </a:t>
            </a:r>
          </a:p>
          <a:p>
            <a:r>
              <a:rPr lang="fr-FR" sz="4500" dirty="0" smtClean="0">
                <a:solidFill>
                  <a:srgbClr val="002060"/>
                </a:solidFill>
              </a:rPr>
              <a:t>Longueur </a:t>
            </a:r>
            <a:r>
              <a:rPr lang="fr-FR" sz="4500" dirty="0">
                <a:solidFill>
                  <a:srgbClr val="002060"/>
                </a:solidFill>
              </a:rPr>
              <a:t>d’emblée adaptée ou non ? </a:t>
            </a:r>
          </a:p>
          <a:p>
            <a:r>
              <a:rPr lang="fr-FR" sz="4500" dirty="0" smtClean="0">
                <a:solidFill>
                  <a:srgbClr val="002060"/>
                </a:solidFill>
              </a:rPr>
              <a:t>PICC </a:t>
            </a:r>
            <a:r>
              <a:rPr lang="fr-FR" sz="4500" dirty="0">
                <a:solidFill>
                  <a:srgbClr val="002060"/>
                </a:solidFill>
              </a:rPr>
              <a:t>« haute pression » si prévision d’injection de produit de contraste 5ml/sec. </a:t>
            </a:r>
          </a:p>
          <a:p>
            <a:pPr marL="0" indent="0">
              <a:buNone/>
            </a:pPr>
            <a:endParaRPr lang="fr-FR" sz="45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fr-FR" sz="4500" b="1" dirty="0" smtClean="0">
                <a:solidFill>
                  <a:srgbClr val="002060"/>
                </a:solidFill>
              </a:rPr>
              <a:t>Le </a:t>
            </a:r>
            <a:r>
              <a:rPr lang="fr-FR" sz="4500" b="1" dirty="0">
                <a:solidFill>
                  <a:srgbClr val="002060"/>
                </a:solidFill>
              </a:rPr>
              <a:t>site de pose </a:t>
            </a:r>
            <a:r>
              <a:rPr lang="fr-FR" sz="4500" dirty="0">
                <a:solidFill>
                  <a:srgbClr val="002060"/>
                </a:solidFill>
              </a:rPr>
              <a:t>: Membre supérieur A.F </a:t>
            </a:r>
            <a:endParaRPr lang="fr-FR" sz="45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fr-FR" sz="4500" dirty="0">
              <a:solidFill>
                <a:srgbClr val="002060"/>
              </a:solidFill>
            </a:endParaRPr>
          </a:p>
          <a:p>
            <a:r>
              <a:rPr lang="fr-FR" sz="4500" b="1" dirty="0" smtClean="0">
                <a:solidFill>
                  <a:srgbClr val="002060"/>
                </a:solidFill>
              </a:rPr>
              <a:t>V</a:t>
            </a:r>
            <a:r>
              <a:rPr lang="fr-FR" sz="4500" b="1" dirty="0">
                <a:solidFill>
                  <a:srgbClr val="002060"/>
                </a:solidFill>
              </a:rPr>
              <a:t>. basilique à défaut veine </a:t>
            </a:r>
            <a:r>
              <a:rPr lang="fr-FR" sz="4500" dirty="0">
                <a:solidFill>
                  <a:srgbClr val="002060"/>
                </a:solidFill>
              </a:rPr>
              <a:t>humérale (brachiale) </a:t>
            </a:r>
          </a:p>
          <a:p>
            <a:r>
              <a:rPr lang="fr-FR" sz="4500" dirty="0" smtClean="0">
                <a:solidFill>
                  <a:srgbClr val="002060"/>
                </a:solidFill>
              </a:rPr>
              <a:t>En </a:t>
            </a:r>
            <a:r>
              <a:rPr lang="fr-FR" sz="4500" dirty="0">
                <a:solidFill>
                  <a:srgbClr val="002060"/>
                </a:solidFill>
              </a:rPr>
              <a:t>dernier recours la veine céphalique, selon repérage A.F </a:t>
            </a:r>
          </a:p>
          <a:p>
            <a:pPr marL="0" indent="0">
              <a:buNone/>
            </a:pPr>
            <a:r>
              <a:rPr lang="fr-FR" sz="4500" dirty="0" smtClean="0">
                <a:solidFill>
                  <a:srgbClr val="002060"/>
                </a:solidFill>
              </a:rPr>
              <a:t>       – De </a:t>
            </a:r>
            <a:r>
              <a:rPr lang="fr-FR" sz="4500" dirty="0">
                <a:solidFill>
                  <a:srgbClr val="002060"/>
                </a:solidFill>
              </a:rPr>
              <a:t>dedans en dehors </a:t>
            </a:r>
            <a:endParaRPr lang="fr-FR" sz="45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fr-FR" sz="4500" dirty="0">
                <a:solidFill>
                  <a:srgbClr val="002060"/>
                </a:solidFill>
              </a:rPr>
              <a:t> </a:t>
            </a:r>
            <a:r>
              <a:rPr lang="fr-FR" sz="4500" dirty="0" smtClean="0">
                <a:solidFill>
                  <a:srgbClr val="002060"/>
                </a:solidFill>
              </a:rPr>
              <a:t>      – Au </a:t>
            </a:r>
            <a:r>
              <a:rPr lang="fr-FR" sz="4500" dirty="0">
                <a:solidFill>
                  <a:srgbClr val="002060"/>
                </a:solidFill>
              </a:rPr>
              <a:t>dessus du pli du coude </a:t>
            </a:r>
          </a:p>
          <a:p>
            <a:pPr marL="0" indent="0">
              <a:buNone/>
            </a:pPr>
            <a:endParaRPr lang="fr-FR" sz="4500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5143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002060"/>
                </a:solidFill>
              </a:rPr>
              <a:t>PICC: conditions de pose</a:t>
            </a:r>
            <a:endParaRPr lang="fr-FR" sz="3600" b="1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42928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fr-FR" sz="4000" dirty="0" smtClean="0"/>
          </a:p>
          <a:p>
            <a:pPr>
              <a:buNone/>
            </a:pPr>
            <a:r>
              <a:rPr lang="fr-FR" sz="4000" dirty="0" smtClean="0">
                <a:solidFill>
                  <a:srgbClr val="002060"/>
                </a:solidFill>
              </a:rPr>
              <a:t>En salle de radiologie interventionnelle</a:t>
            </a:r>
            <a:r>
              <a:rPr lang="fr-FR" sz="3800" dirty="0" smtClean="0">
                <a:solidFill>
                  <a:srgbClr val="002060"/>
                </a:solidFill>
              </a:rPr>
              <a:t>: </a:t>
            </a:r>
          </a:p>
          <a:p>
            <a:pPr>
              <a:buNone/>
            </a:pPr>
            <a:endParaRPr lang="fr-FR" sz="3800" dirty="0" smtClean="0">
              <a:solidFill>
                <a:srgbClr val="002060"/>
              </a:solidFill>
            </a:endParaRPr>
          </a:p>
          <a:p>
            <a:r>
              <a:rPr lang="fr-FR" sz="3400" dirty="0" smtClean="0">
                <a:solidFill>
                  <a:srgbClr val="002060"/>
                </a:solidFill>
              </a:rPr>
              <a:t>Préparation cutanée du patient</a:t>
            </a:r>
            <a:endParaRPr lang="fr-FR" sz="3400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– Préparation de la zone de ponction de l’épaule au coude: détersion, rinçage, séchage, antisepsie avec antiseptique alcoolique</a:t>
            </a: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– Champ stérile large</a:t>
            </a:r>
          </a:p>
          <a:p>
            <a:pPr>
              <a:buNone/>
            </a:pPr>
            <a:endParaRPr lang="fr-FR" dirty="0" smtClean="0">
              <a:solidFill>
                <a:srgbClr val="002060"/>
              </a:solidFill>
            </a:endParaRPr>
          </a:p>
          <a:p>
            <a:r>
              <a:rPr lang="fr-FR" dirty="0" smtClean="0">
                <a:solidFill>
                  <a:srgbClr val="002060"/>
                </a:solidFill>
              </a:rPr>
              <a:t>F</a:t>
            </a:r>
            <a:r>
              <a:rPr lang="fr-FR" sz="3400" dirty="0" smtClean="0">
                <a:solidFill>
                  <a:srgbClr val="002060"/>
                </a:solidFill>
              </a:rPr>
              <a:t>riction chirurgicale des mains </a:t>
            </a:r>
            <a:r>
              <a:rPr lang="fr-FR" dirty="0" smtClean="0">
                <a:solidFill>
                  <a:srgbClr val="002060"/>
                </a:solidFill>
              </a:rPr>
              <a:t>de l’opérateur et  </a:t>
            </a:r>
            <a:r>
              <a:rPr lang="fr-FR" sz="3400" dirty="0" smtClean="0">
                <a:solidFill>
                  <a:srgbClr val="002060"/>
                </a:solidFill>
              </a:rPr>
              <a:t>tenue chirurgicale</a:t>
            </a:r>
            <a:endParaRPr lang="fr-FR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	– cagoule, masque chirurgical, casaque chirurgicale stérile, gants chirurgicaux stériles</a:t>
            </a:r>
          </a:p>
          <a:p>
            <a:pPr>
              <a:buNone/>
            </a:pPr>
            <a:endParaRPr lang="fr-FR" dirty="0" smtClean="0">
              <a:solidFill>
                <a:srgbClr val="002060"/>
              </a:solidFill>
            </a:endParaRPr>
          </a:p>
          <a:p>
            <a:r>
              <a:rPr lang="fr-FR" dirty="0" smtClean="0">
                <a:solidFill>
                  <a:srgbClr val="002060"/>
                </a:solidFill>
              </a:rPr>
              <a:t>F</a:t>
            </a:r>
            <a:r>
              <a:rPr lang="fr-FR" sz="3400" dirty="0" smtClean="0">
                <a:solidFill>
                  <a:srgbClr val="002060"/>
                </a:solidFill>
              </a:rPr>
              <a:t>riction des mains </a:t>
            </a:r>
            <a:r>
              <a:rPr lang="fr-FR" dirty="0" smtClean="0">
                <a:solidFill>
                  <a:srgbClr val="002060"/>
                </a:solidFill>
              </a:rPr>
              <a:t>de l’aide opérateur et tenue propre pour l’aide opérateur, coiffe, masque chirurgical</a:t>
            </a:r>
          </a:p>
          <a:p>
            <a:pPr>
              <a:buNone/>
            </a:pPr>
            <a:endParaRPr lang="fr-FR" dirty="0" smtClean="0">
              <a:solidFill>
                <a:srgbClr val="002060"/>
              </a:solidFill>
            </a:endParaRPr>
          </a:p>
          <a:p>
            <a:r>
              <a:rPr lang="fr-FR" sz="3400" dirty="0" smtClean="0">
                <a:solidFill>
                  <a:srgbClr val="002060"/>
                </a:solidFill>
              </a:rPr>
              <a:t>Matériel adapté</a:t>
            </a:r>
            <a:endParaRPr lang="fr-FR" sz="3400" dirty="0">
              <a:solidFill>
                <a:srgbClr val="002060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002060"/>
                </a:solidFill>
              </a:rPr>
              <a:t>PICC : technique de pose</a:t>
            </a:r>
            <a:endParaRPr lang="fr-FR" sz="3600" b="1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5614998" cy="4525963"/>
          </a:xfrm>
        </p:spPr>
        <p:txBody>
          <a:bodyPr>
            <a:normAutofit/>
          </a:bodyPr>
          <a:lstStyle/>
          <a:p>
            <a:r>
              <a:rPr lang="fr-FR" sz="2800" dirty="0" smtClean="0">
                <a:solidFill>
                  <a:srgbClr val="002060"/>
                </a:solidFill>
              </a:rPr>
              <a:t>Bras en abduction et garrot à la racine du bras</a:t>
            </a:r>
          </a:p>
          <a:p>
            <a:r>
              <a:rPr lang="fr-FR" sz="2800" dirty="0" smtClean="0">
                <a:solidFill>
                  <a:srgbClr val="002060"/>
                </a:solidFill>
              </a:rPr>
              <a:t>Anesthésie locale au point de ponction et Ponction de la veine profonde sous repérage par échographique.</a:t>
            </a:r>
          </a:p>
          <a:p>
            <a:pPr marL="0" indent="0">
              <a:buNone/>
            </a:pPr>
            <a:r>
              <a:rPr lang="fr-FR" sz="2800" dirty="0" smtClean="0">
                <a:solidFill>
                  <a:srgbClr val="002060"/>
                </a:solidFill>
              </a:rPr>
              <a:t>– veine brachiale ou basilique ou céphalique.</a:t>
            </a:r>
          </a:p>
          <a:p>
            <a:pPr marL="0" indent="0">
              <a:buNone/>
            </a:pPr>
            <a:r>
              <a:rPr lang="fr-FR" sz="2800" dirty="0" smtClean="0">
                <a:solidFill>
                  <a:srgbClr val="002060"/>
                </a:solidFill>
              </a:rPr>
              <a:t>– 10 cm au dessus du pli du coude.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1500174"/>
            <a:ext cx="2643206" cy="4500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002060"/>
                </a:solidFill>
              </a:rPr>
              <a:t>PICC : technique de pose</a:t>
            </a:r>
            <a:endParaRPr lang="fr-FR" sz="3600" b="1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196752"/>
            <a:ext cx="5508104" cy="5544616"/>
          </a:xfrm>
        </p:spPr>
        <p:txBody>
          <a:bodyPr>
            <a:normAutofit fontScale="62500" lnSpcReduction="20000"/>
          </a:bodyPr>
          <a:lstStyle/>
          <a:p>
            <a:endParaRPr lang="fr-FR" dirty="0" smtClean="0">
              <a:solidFill>
                <a:srgbClr val="002060"/>
              </a:solidFill>
            </a:endParaRPr>
          </a:p>
          <a:p>
            <a:r>
              <a:rPr lang="fr-FR" dirty="0" smtClean="0">
                <a:solidFill>
                  <a:srgbClr val="002060"/>
                </a:solidFill>
              </a:rPr>
              <a:t>Cathétérisme ante grade par guide jusqu’en veine cave supérieure</a:t>
            </a: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extrémité du guide au dessus oreillette droite</a:t>
            </a:r>
          </a:p>
          <a:p>
            <a:pPr>
              <a:buNone/>
            </a:pPr>
            <a:endParaRPr lang="fr-FR" dirty="0" smtClean="0">
              <a:solidFill>
                <a:srgbClr val="002060"/>
              </a:solidFill>
            </a:endParaRPr>
          </a:p>
          <a:p>
            <a:r>
              <a:rPr lang="fr-FR" dirty="0" smtClean="0">
                <a:solidFill>
                  <a:srgbClr val="002060"/>
                </a:solidFill>
              </a:rPr>
              <a:t>Incision au point d’entrée et mise en place d’un dilatateur </a:t>
            </a:r>
          </a:p>
          <a:p>
            <a:r>
              <a:rPr lang="fr-FR" dirty="0" smtClean="0">
                <a:solidFill>
                  <a:srgbClr val="002060"/>
                </a:solidFill>
              </a:rPr>
              <a:t>Mise en place du PICC au travers du dilatateur</a:t>
            </a:r>
          </a:p>
          <a:p>
            <a:r>
              <a:rPr lang="fr-FR" dirty="0" smtClean="0">
                <a:solidFill>
                  <a:srgbClr val="002060"/>
                </a:solidFill>
              </a:rPr>
              <a:t>Contrôle fluoroscopique* du positionnement</a:t>
            </a:r>
          </a:p>
          <a:p>
            <a:r>
              <a:rPr lang="fr-FR" dirty="0" smtClean="0">
                <a:solidFill>
                  <a:srgbClr val="002060"/>
                </a:solidFill>
              </a:rPr>
              <a:t>Mise en place éventuelle de la valve</a:t>
            </a:r>
          </a:p>
          <a:p>
            <a:r>
              <a:rPr lang="fr-FR" dirty="0" smtClean="0">
                <a:solidFill>
                  <a:srgbClr val="002060"/>
                </a:solidFill>
              </a:rPr>
              <a:t>Rinçage du dispositif (clamp maintenu ouvert) Technique </a:t>
            </a:r>
            <a:r>
              <a:rPr lang="fr-FR" i="1" dirty="0" smtClean="0">
                <a:solidFill>
                  <a:srgbClr val="002060"/>
                </a:solidFill>
              </a:rPr>
              <a:t>(Vidal, J </a:t>
            </a:r>
            <a:r>
              <a:rPr lang="fr-FR" i="1" dirty="0" err="1" smtClean="0">
                <a:solidFill>
                  <a:srgbClr val="002060"/>
                </a:solidFill>
              </a:rPr>
              <a:t>Radiol</a:t>
            </a:r>
            <a:r>
              <a:rPr lang="fr-FR" i="1" dirty="0" smtClean="0">
                <a:solidFill>
                  <a:srgbClr val="002060"/>
                </a:solidFill>
              </a:rPr>
              <a:t>, 2008)</a:t>
            </a:r>
          </a:p>
          <a:p>
            <a:pPr marL="0" indent="0">
              <a:buNone/>
            </a:pPr>
            <a:endParaRPr lang="fr-FR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– 100 % de succès</a:t>
            </a: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– temps moyen de 23 min</a:t>
            </a:r>
          </a:p>
          <a:p>
            <a:pPr>
              <a:buNone/>
            </a:pPr>
            <a:endParaRPr lang="fr-F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fr-FR" sz="2900" dirty="0" smtClean="0"/>
          </a:p>
          <a:p>
            <a:pPr>
              <a:buNone/>
            </a:pPr>
            <a:r>
              <a:rPr lang="fr-FR" sz="1800" dirty="0">
                <a:solidFill>
                  <a:srgbClr val="002060"/>
                </a:solidFill>
              </a:rPr>
              <a:t>*</a:t>
            </a:r>
            <a:r>
              <a:rPr lang="fr-FR" sz="2900" dirty="0" smtClean="0"/>
              <a:t> </a:t>
            </a:r>
            <a:r>
              <a:rPr lang="fr-FR" sz="2900" b="1" dirty="0" smtClean="0"/>
              <a:t>fluoroscopie: modalité de radiologie qui consiste à acquérir en instantané des images</a:t>
            </a:r>
            <a:endParaRPr lang="fr-FR" sz="2900" dirty="0"/>
          </a:p>
        </p:txBody>
      </p:sp>
      <p:pic>
        <p:nvPicPr>
          <p:cNvPr id="7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844824"/>
            <a:ext cx="3635896" cy="316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23528" y="728935"/>
            <a:ext cx="8712968" cy="360040"/>
          </a:xfrm>
        </p:spPr>
        <p:txBody>
          <a:bodyPr>
            <a:normAutofit fontScale="90000"/>
          </a:bodyPr>
          <a:lstStyle/>
          <a:p>
            <a:r>
              <a:rPr lang="fr-FR" sz="3600" b="1" dirty="0" smtClean="0">
                <a:solidFill>
                  <a:srgbClr val="002060"/>
                </a:solidFill>
              </a:rPr>
              <a:t>Les recommandations pour l’entretien et la manipulation du PICC LINE</a:t>
            </a:r>
            <a:endParaRPr lang="fr-FR" sz="3600" b="1" dirty="0">
              <a:solidFill>
                <a:srgbClr val="00206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1341660"/>
            <a:ext cx="8136904" cy="5255692"/>
          </a:xfrm>
        </p:spPr>
        <p:txBody>
          <a:bodyPr>
            <a:noAutofit/>
          </a:bodyPr>
          <a:lstStyle/>
          <a:p>
            <a:endParaRPr lang="fr-FR" sz="2000" dirty="0" smtClean="0">
              <a:solidFill>
                <a:srgbClr val="002060"/>
              </a:solidFill>
            </a:endParaRPr>
          </a:p>
          <a:p>
            <a:r>
              <a:rPr lang="fr-FR" sz="2000" b="1" dirty="0" smtClean="0">
                <a:solidFill>
                  <a:srgbClr val="002060"/>
                </a:solidFill>
              </a:rPr>
              <a:t>Règle générales </a:t>
            </a:r>
          </a:p>
          <a:p>
            <a:endParaRPr lang="fr-FR" sz="2000" b="1" dirty="0" smtClean="0">
              <a:solidFill>
                <a:schemeClr val="tx1"/>
              </a:solidFill>
            </a:endParaRPr>
          </a:p>
          <a:p>
            <a:endParaRPr lang="fr-FR" sz="2000" b="1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fr-FR" sz="2000" dirty="0" smtClean="0">
                <a:solidFill>
                  <a:schemeClr val="tx1"/>
                </a:solidFill>
              </a:rPr>
              <a:t> </a:t>
            </a:r>
            <a:r>
              <a:rPr lang="fr-FR" sz="2000" b="1" dirty="0" smtClean="0">
                <a:solidFill>
                  <a:srgbClr val="002060"/>
                </a:solidFill>
              </a:rPr>
              <a:t>Désinfection hygiénique des mains  par friction tout au long du soins</a:t>
            </a:r>
          </a:p>
          <a:p>
            <a:pPr algn="l"/>
            <a:r>
              <a:rPr lang="fr-FR" sz="2000" b="1" dirty="0" smtClean="0">
                <a:solidFill>
                  <a:srgbClr val="002060"/>
                </a:solidFill>
              </a:rPr>
              <a:t> </a:t>
            </a:r>
          </a:p>
          <a:p>
            <a:pPr algn="l">
              <a:buFont typeface="Arial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 </a:t>
            </a:r>
            <a:r>
              <a:rPr lang="fr-FR" sz="2000" b="1" dirty="0" smtClean="0">
                <a:solidFill>
                  <a:srgbClr val="002060"/>
                </a:solidFill>
              </a:rPr>
              <a:t>Avant manipulation </a:t>
            </a:r>
            <a:r>
              <a:rPr lang="fr-FR" sz="2000" dirty="0" smtClean="0">
                <a:solidFill>
                  <a:srgbClr val="002060"/>
                </a:solidFill>
              </a:rPr>
              <a:t>désinfecter l’embout des valves avec des</a:t>
            </a:r>
          </a:p>
          <a:p>
            <a:pPr algn="l"/>
            <a:r>
              <a:rPr lang="fr-FR" sz="2000" dirty="0" smtClean="0">
                <a:solidFill>
                  <a:srgbClr val="002060"/>
                </a:solidFill>
              </a:rPr>
              <a:t>compresses imbibées d’un antiseptique alcoolique</a:t>
            </a:r>
          </a:p>
          <a:p>
            <a:pPr algn="l"/>
            <a:endParaRPr lang="fr-FR" sz="1800" dirty="0" smtClean="0">
              <a:solidFill>
                <a:srgbClr val="002060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 Respecter la notion de système clos: valve bidirectionnelle et stabilisateur  1 fois par semaine</a:t>
            </a:r>
          </a:p>
          <a:p>
            <a:pPr algn="l"/>
            <a:endParaRPr lang="fr-FR" sz="1800" dirty="0" smtClean="0">
              <a:solidFill>
                <a:srgbClr val="002060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 Bouchons stérile changés après chaque accès au robinet</a:t>
            </a:r>
          </a:p>
          <a:p>
            <a:pPr algn="l"/>
            <a:endParaRPr lang="fr-FR" sz="2000" dirty="0" smtClean="0">
              <a:solidFill>
                <a:schemeClr val="tx1"/>
              </a:solidFill>
            </a:endParaRPr>
          </a:p>
        </p:txBody>
      </p:sp>
      <p:pic>
        <p:nvPicPr>
          <p:cNvPr id="5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0392" y="4077072"/>
            <a:ext cx="64807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1628800"/>
            <a:ext cx="1008063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8712968" cy="360040"/>
          </a:xfrm>
        </p:spPr>
        <p:txBody>
          <a:bodyPr>
            <a:normAutofit fontScale="90000"/>
          </a:bodyPr>
          <a:lstStyle/>
          <a:p>
            <a:r>
              <a:rPr lang="fr-FR" sz="3600" dirty="0" smtClean="0">
                <a:solidFill>
                  <a:srgbClr val="002060"/>
                </a:solidFill>
              </a:rPr>
              <a:t>Entretien et manipulation voie veineuse </a:t>
            </a:r>
            <a:endParaRPr lang="fr-FR" sz="3600" dirty="0">
              <a:solidFill>
                <a:srgbClr val="00206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1268760"/>
            <a:ext cx="8136904" cy="5328592"/>
          </a:xfrm>
        </p:spPr>
        <p:txBody>
          <a:bodyPr>
            <a:noAutofit/>
          </a:bodyPr>
          <a:lstStyle/>
          <a:p>
            <a:r>
              <a:rPr lang="fr-FR" sz="2000" b="1" dirty="0" smtClean="0">
                <a:solidFill>
                  <a:srgbClr val="002060"/>
                </a:solidFill>
              </a:rPr>
              <a:t>Règle généra</a:t>
            </a:r>
            <a:r>
              <a:rPr lang="fr-FR" sz="2000" b="1" dirty="0" smtClean="0">
                <a:solidFill>
                  <a:schemeClr val="tx1"/>
                </a:solidFill>
              </a:rPr>
              <a:t>les </a:t>
            </a:r>
          </a:p>
          <a:p>
            <a:endParaRPr lang="fr-FR" sz="2000" b="1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fr-FR" sz="2000" dirty="0" smtClean="0">
                <a:solidFill>
                  <a:schemeClr val="tx1"/>
                </a:solidFill>
              </a:rPr>
              <a:t> </a:t>
            </a:r>
            <a:r>
              <a:rPr lang="fr-FR" sz="2000" dirty="0" smtClean="0">
                <a:solidFill>
                  <a:srgbClr val="002060"/>
                </a:solidFill>
              </a:rPr>
              <a:t>Ne pas multiplier les connections</a:t>
            </a:r>
          </a:p>
          <a:p>
            <a:pPr algn="l"/>
            <a:endParaRPr lang="fr-FR" sz="2000" dirty="0" smtClean="0">
              <a:solidFill>
                <a:srgbClr val="002060"/>
              </a:solidFill>
            </a:endParaRPr>
          </a:p>
          <a:p>
            <a:pPr algn="l"/>
            <a:endParaRPr lang="fr-FR" sz="2000" dirty="0" smtClean="0">
              <a:solidFill>
                <a:srgbClr val="002060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 </a:t>
            </a:r>
            <a:r>
              <a:rPr lang="fr-FR" sz="2000" dirty="0" smtClean="0">
                <a:solidFill>
                  <a:srgbClr val="FF0000"/>
                </a:solidFill>
              </a:rPr>
              <a:t>Boitier de protection  rampe et raccord non recommandé</a:t>
            </a:r>
          </a:p>
          <a:p>
            <a:pPr algn="l"/>
            <a:endParaRPr lang="fr-FR" sz="2000" dirty="0" smtClean="0">
              <a:solidFill>
                <a:srgbClr val="002060"/>
              </a:solidFill>
            </a:endParaRPr>
          </a:p>
          <a:p>
            <a:pPr algn="l"/>
            <a:endParaRPr lang="fr-FR" sz="2000" dirty="0">
              <a:solidFill>
                <a:srgbClr val="002060"/>
              </a:solidFill>
            </a:endParaRPr>
          </a:p>
          <a:p>
            <a:pPr algn="l"/>
            <a:endParaRPr lang="fr-FR" sz="2000" dirty="0" smtClean="0">
              <a:solidFill>
                <a:srgbClr val="002060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 Ligne principale de perfusion ainsi que les dispositifs associés (rampes, robinets, valves ou connecteur de sécurité </a:t>
            </a:r>
            <a:r>
              <a:rPr lang="fr-FR" sz="2000" b="1" dirty="0" smtClean="0">
                <a:solidFill>
                  <a:srgbClr val="002060"/>
                </a:solidFill>
              </a:rPr>
              <a:t>changés tous les quatre jours et dans les 24h</a:t>
            </a:r>
            <a:r>
              <a:rPr lang="fr-FR" sz="2000" dirty="0" smtClean="0">
                <a:solidFill>
                  <a:srgbClr val="002060"/>
                </a:solidFill>
              </a:rPr>
              <a:t> si administration de produit lipidique et </a:t>
            </a:r>
            <a:r>
              <a:rPr lang="fr-FR" sz="2000" u="sng" dirty="0" smtClean="0">
                <a:solidFill>
                  <a:srgbClr val="002060"/>
                </a:solidFill>
              </a:rPr>
              <a:t>systématiquement </a:t>
            </a:r>
            <a:r>
              <a:rPr lang="fr-FR" sz="2000" dirty="0" smtClean="0">
                <a:solidFill>
                  <a:srgbClr val="002060"/>
                </a:solidFill>
              </a:rPr>
              <a:t> après administration de produits sanguins labiles</a:t>
            </a:r>
            <a:endParaRPr lang="fr-FR" sz="2000" b="1" u="sng" dirty="0" smtClean="0">
              <a:solidFill>
                <a:srgbClr val="002060"/>
              </a:solidFill>
            </a:endParaRPr>
          </a:p>
          <a:p>
            <a:pPr algn="l"/>
            <a:endParaRPr lang="fr-FR" sz="2000" dirty="0" smtClean="0">
              <a:solidFill>
                <a:schemeClr val="tx1"/>
              </a:solidFill>
            </a:endParaRPr>
          </a:p>
        </p:txBody>
      </p:sp>
      <p:pic>
        <p:nvPicPr>
          <p:cNvPr id="5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6904" y="4365104"/>
            <a:ext cx="755576" cy="184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6913" y="1379227"/>
            <a:ext cx="1008063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fr-FR" dirty="0"/>
              <a:t/>
            </a:r>
            <a:br>
              <a:rPr lang="fr-FR" dirty="0"/>
            </a:br>
            <a:r>
              <a:rPr lang="fr-FR" sz="4000" b="1" dirty="0">
                <a:solidFill>
                  <a:srgbClr val="002060"/>
                </a:solidFill>
              </a:rPr>
              <a:t>Cathéter central inséré par voie périphérique </a:t>
            </a:r>
            <a:endParaRPr lang="fr-FR" sz="4000" dirty="0">
              <a:solidFill>
                <a:srgbClr val="002060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3974" y="1340768"/>
            <a:ext cx="7876052" cy="563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027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648072"/>
          </a:xfrm>
        </p:spPr>
        <p:txBody>
          <a:bodyPr>
            <a:noAutofit/>
          </a:bodyPr>
          <a:lstStyle/>
          <a:p>
            <a:r>
              <a:rPr lang="fr-FR" sz="3200" b="1" dirty="0" smtClean="0">
                <a:solidFill>
                  <a:srgbClr val="002060"/>
                </a:solidFill>
              </a:rPr>
              <a:t>Indication de réfection du pansement du PICC </a:t>
            </a:r>
            <a:endParaRPr lang="fr-FR" sz="3200" b="1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213176"/>
          </a:xfrm>
        </p:spPr>
        <p:txBody>
          <a:bodyPr>
            <a:normAutofit fontScale="32500" lnSpcReduction="20000"/>
          </a:bodyPr>
          <a:lstStyle/>
          <a:p>
            <a:endParaRPr lang="fr-FR" dirty="0" smtClean="0"/>
          </a:p>
          <a:p>
            <a:r>
              <a:rPr lang="fr-FR" sz="6200" b="1" dirty="0" smtClean="0">
                <a:solidFill>
                  <a:srgbClr val="002060"/>
                </a:solidFill>
                <a:latin typeface="+mj-lt"/>
              </a:rPr>
              <a:t>La 1</a:t>
            </a:r>
            <a:r>
              <a:rPr lang="fr-FR" sz="6200" b="1" baseline="30000" dirty="0" smtClean="0">
                <a:solidFill>
                  <a:srgbClr val="002060"/>
                </a:solidFill>
                <a:latin typeface="+mj-lt"/>
              </a:rPr>
              <a:t>ère</a:t>
            </a:r>
            <a:r>
              <a:rPr lang="fr-FR" sz="6200" b="1" dirty="0" smtClean="0">
                <a:solidFill>
                  <a:srgbClr val="002060"/>
                </a:solidFill>
                <a:latin typeface="+mj-lt"/>
              </a:rPr>
              <a:t> réfection du pansement </a:t>
            </a:r>
            <a:r>
              <a:rPr lang="fr-FR" sz="6200" dirty="0" smtClean="0">
                <a:solidFill>
                  <a:srgbClr val="002060"/>
                </a:solidFill>
                <a:latin typeface="+mj-lt"/>
              </a:rPr>
              <a:t>est réalisé</a:t>
            </a:r>
            <a:r>
              <a:rPr lang="fr-FR" sz="6200" b="1" dirty="0" smtClean="0">
                <a:solidFill>
                  <a:srgbClr val="002060"/>
                </a:solidFill>
                <a:latin typeface="+mj-lt"/>
              </a:rPr>
              <a:t> à J1 si une compresse a été mise en place à l’insertion</a:t>
            </a:r>
            <a:r>
              <a:rPr lang="fr-FR" sz="6200" dirty="0" smtClean="0">
                <a:solidFill>
                  <a:srgbClr val="002060"/>
                </a:solidFill>
                <a:latin typeface="+mj-lt"/>
              </a:rPr>
              <a:t> ; Le stabilisateur sera changé s’il est souillé ou décollé. </a:t>
            </a:r>
          </a:p>
          <a:p>
            <a:pPr>
              <a:buNone/>
            </a:pPr>
            <a:endParaRPr lang="fr-FR" sz="6200" dirty="0" smtClean="0">
              <a:solidFill>
                <a:srgbClr val="002060"/>
              </a:solidFill>
              <a:latin typeface="+mj-lt"/>
            </a:endParaRPr>
          </a:p>
          <a:p>
            <a:r>
              <a:rPr lang="fr-FR" sz="6200" dirty="0" smtClean="0">
                <a:solidFill>
                  <a:srgbClr val="002060"/>
                </a:solidFill>
                <a:latin typeface="+mj-lt"/>
              </a:rPr>
              <a:t>Pansement à faire systématiquement chaque semaine : J7 (si souillé ou décollé: sans délai). </a:t>
            </a:r>
          </a:p>
          <a:p>
            <a:endParaRPr lang="fr-FR" sz="3800" dirty="0" smtClean="0">
              <a:latin typeface="+mj-lt"/>
            </a:endParaRPr>
          </a:p>
          <a:p>
            <a:endParaRPr lang="fr-FR" sz="3800" dirty="0" smtClean="0">
              <a:latin typeface="+mj-lt"/>
            </a:endParaRPr>
          </a:p>
          <a:p>
            <a:endParaRPr lang="fr-FR" sz="3800" dirty="0" smtClean="0">
              <a:latin typeface="+mj-lt"/>
            </a:endParaRPr>
          </a:p>
          <a:p>
            <a:endParaRPr lang="fr-FR" sz="3800" dirty="0" smtClean="0">
              <a:latin typeface="+mj-lt"/>
            </a:endParaRPr>
          </a:p>
          <a:p>
            <a:pPr marL="0" indent="0">
              <a:buNone/>
            </a:pPr>
            <a:endParaRPr lang="fr-FR" sz="3800" dirty="0" smtClean="0">
              <a:latin typeface="+mj-lt"/>
            </a:endParaRPr>
          </a:p>
          <a:p>
            <a:endParaRPr lang="fr-FR" sz="3800" dirty="0" smtClean="0">
              <a:latin typeface="+mj-lt"/>
            </a:endParaRPr>
          </a:p>
          <a:p>
            <a:pPr marL="0" indent="0">
              <a:buNone/>
            </a:pPr>
            <a:endParaRPr lang="fr-FR" sz="3800" dirty="0" smtClean="0">
              <a:latin typeface="+mj-lt"/>
            </a:endParaRPr>
          </a:p>
          <a:p>
            <a:endParaRPr lang="fr-FR" sz="3800" dirty="0" smtClean="0">
              <a:latin typeface="+mj-lt"/>
            </a:endParaRPr>
          </a:p>
          <a:p>
            <a:endParaRPr lang="fr-FR" sz="3800" dirty="0" smtClean="0">
              <a:latin typeface="+mj-lt"/>
            </a:endParaRPr>
          </a:p>
          <a:p>
            <a:endParaRPr lang="fr-FR" sz="3800" dirty="0" smtClean="0">
              <a:latin typeface="+mj-lt"/>
            </a:endParaRPr>
          </a:p>
          <a:p>
            <a:endParaRPr lang="fr-FR" sz="3800" dirty="0" smtClean="0">
              <a:latin typeface="+mj-lt"/>
            </a:endParaRPr>
          </a:p>
          <a:p>
            <a:r>
              <a:rPr lang="fr-FR" sz="6200" dirty="0" smtClean="0">
                <a:solidFill>
                  <a:srgbClr val="002060"/>
                </a:solidFill>
                <a:latin typeface="+mj-lt"/>
              </a:rPr>
              <a:t>Changer la valve bi directionnelle et réaliser un rinçage pulsé </a:t>
            </a:r>
          </a:p>
          <a:p>
            <a:r>
              <a:rPr lang="fr-FR" sz="6200" dirty="0" smtClean="0">
                <a:solidFill>
                  <a:srgbClr val="002060"/>
                </a:solidFill>
                <a:latin typeface="+mj-lt"/>
              </a:rPr>
              <a:t>Changer le stabilisateur.</a:t>
            </a:r>
          </a:p>
          <a:p>
            <a:pPr>
              <a:buNone/>
            </a:pPr>
            <a:r>
              <a:rPr lang="fr-FR" sz="6200" dirty="0" smtClean="0">
                <a:solidFill>
                  <a:srgbClr val="002060"/>
                </a:solidFill>
                <a:latin typeface="+mj-lt"/>
              </a:rPr>
              <a:t>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429000"/>
            <a:ext cx="347372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 rot="1855937">
            <a:off x="5662456" y="4041938"/>
            <a:ext cx="2521139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/>
              <a:t>E</a:t>
            </a:r>
            <a:r>
              <a:rPr lang="fr-FR" dirty="0" smtClean="0"/>
              <a:t>VITER CETTE SITUATION</a:t>
            </a:r>
          </a:p>
          <a:p>
            <a:r>
              <a:rPr lang="fr-FR" dirty="0" smtClean="0"/>
              <a:t> PORTEUSE DE RISQUE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defRPr/>
            </a:pPr>
            <a:r>
              <a:rPr lang="fr-FR" sz="2400" dirty="0" smtClean="0">
                <a:solidFill>
                  <a:srgbClr val="002060"/>
                </a:solidFill>
              </a:rPr>
              <a:t>Respecter les précautions standard</a:t>
            </a:r>
          </a:p>
          <a:p>
            <a:pPr>
              <a:lnSpc>
                <a:spcPct val="90000"/>
              </a:lnSpc>
              <a:defRPr/>
            </a:pPr>
            <a:r>
              <a:rPr lang="fr-FR" sz="2400" dirty="0" smtClean="0">
                <a:solidFill>
                  <a:srgbClr val="002060"/>
                </a:solidFill>
              </a:rPr>
              <a:t>Le patient porte un masque </a:t>
            </a:r>
          </a:p>
          <a:p>
            <a:pPr>
              <a:lnSpc>
                <a:spcPct val="90000"/>
              </a:lnSpc>
              <a:defRPr/>
            </a:pPr>
            <a:r>
              <a:rPr lang="fr-FR" sz="2400" dirty="0" smtClean="0">
                <a:solidFill>
                  <a:srgbClr val="002060"/>
                </a:solidFill>
              </a:rPr>
              <a:t>L’ Opérateur porte un masque chirurgical et une coiffe (plus une blouse si le patient est </a:t>
            </a:r>
            <a:r>
              <a:rPr lang="fr-FR" sz="2400" dirty="0" err="1" smtClean="0">
                <a:solidFill>
                  <a:srgbClr val="002060"/>
                </a:solidFill>
              </a:rPr>
              <a:t>neutropénique</a:t>
            </a:r>
            <a:r>
              <a:rPr lang="fr-FR" sz="2800" dirty="0" smtClean="0">
                <a:solidFill>
                  <a:srgbClr val="002060"/>
                </a:solidFill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  <a:defRPr/>
            </a:pPr>
            <a:endParaRPr lang="fr-FR" sz="28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fr-FR" sz="28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fr-FR" sz="30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fr-FR" sz="3000" dirty="0" smtClean="0"/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  <a:defRPr/>
            </a:pPr>
            <a:endParaRPr lang="fr-FR" sz="2000" dirty="0" smtClean="0"/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  <a:defRPr/>
            </a:pPr>
            <a:endParaRPr lang="fr-FR" sz="2000" dirty="0" smtClean="0"/>
          </a:p>
          <a:p>
            <a:pPr>
              <a:lnSpc>
                <a:spcPct val="90000"/>
              </a:lnSpc>
              <a:defRPr/>
            </a:pPr>
            <a:r>
              <a:rPr lang="fr-FR" sz="2000" dirty="0" smtClean="0">
                <a:solidFill>
                  <a:srgbClr val="002060"/>
                </a:solidFill>
              </a:rPr>
              <a:t>Désinfection hygiénique des mains par friction</a:t>
            </a:r>
          </a:p>
          <a:p>
            <a:pPr>
              <a:lnSpc>
                <a:spcPct val="90000"/>
              </a:lnSpc>
              <a:defRPr/>
            </a:pPr>
            <a:r>
              <a:rPr lang="fr-FR" sz="2000" dirty="0" smtClean="0">
                <a:solidFill>
                  <a:srgbClr val="002060"/>
                </a:solidFill>
              </a:rPr>
              <a:t>Gants stériles</a:t>
            </a:r>
          </a:p>
        </p:txBody>
      </p:sp>
      <p:pic>
        <p:nvPicPr>
          <p:cNvPr id="20483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140968"/>
            <a:ext cx="1592263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212976"/>
            <a:ext cx="1849438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457200" y="404813"/>
            <a:ext cx="72104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fr-FR" sz="3600" b="1" dirty="0">
                <a:solidFill>
                  <a:srgbClr val="0000FF"/>
                </a:solidFill>
              </a:rPr>
              <a:t>   </a:t>
            </a:r>
            <a:r>
              <a:rPr lang="fr-FR" sz="3600" b="1" dirty="0" smtClean="0">
                <a:solidFill>
                  <a:srgbClr val="002060"/>
                </a:solidFill>
              </a:rPr>
              <a:t>Tenue pour la réfection du pansement   </a:t>
            </a:r>
            <a:endParaRPr lang="fr-FR" sz="3600" b="1" dirty="0">
              <a:solidFill>
                <a:srgbClr val="002060"/>
              </a:solidFill>
            </a:endParaRPr>
          </a:p>
        </p:txBody>
      </p:sp>
      <p:sp>
        <p:nvSpPr>
          <p:cNvPr id="2048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0DCDCBD-3C17-4B46-AA27-358DF7EBCEA4}" type="slidenum">
              <a:rPr lang="fr-FR" smtClean="0"/>
              <a:pPr/>
              <a:t>31</a:t>
            </a:fld>
            <a:endParaRPr lang="fr-FR" smtClean="0"/>
          </a:p>
        </p:txBody>
      </p:sp>
      <p:pic>
        <p:nvPicPr>
          <p:cNvPr id="8" name="Picture 2" descr="http://www.aerokyn-masques.com/maques-chirurgicaux/masques-chirurgicaux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3356992"/>
            <a:ext cx="1368152" cy="1480823"/>
          </a:xfrm>
          <a:prstGeom prst="rect">
            <a:avLst/>
          </a:prstGeom>
          <a:noFill/>
        </p:spPr>
      </p:pic>
      <p:pic>
        <p:nvPicPr>
          <p:cNvPr id="9" name="Picture 6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0914" y="764704"/>
            <a:ext cx="8537550" cy="786864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002060"/>
                </a:solidFill>
              </a:rPr>
              <a:t>Matériel pour la réfection du Pansement  </a:t>
            </a:r>
            <a:endParaRPr lang="fr-FR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772816"/>
            <a:ext cx="4402832" cy="403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10914" y="1518637"/>
            <a:ext cx="44685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>
                <a:solidFill>
                  <a:srgbClr val="002060"/>
                </a:solidFill>
              </a:rPr>
              <a:t>Préparation du</a:t>
            </a:r>
          </a:p>
          <a:p>
            <a:r>
              <a:rPr lang="fr-FR" sz="2400" dirty="0" smtClean="0">
                <a:solidFill>
                  <a:srgbClr val="002060"/>
                </a:solidFill>
              </a:rPr>
              <a:t>Matériel spécifique  en conditions stériles :</a:t>
            </a:r>
          </a:p>
          <a:p>
            <a:r>
              <a:rPr lang="fr-FR" sz="2400" dirty="0" smtClean="0">
                <a:solidFill>
                  <a:srgbClr val="002060"/>
                </a:solidFill>
              </a:rPr>
              <a:t>masques/gants/hygiène</a:t>
            </a:r>
          </a:p>
          <a:p>
            <a:r>
              <a:rPr lang="fr-FR" sz="2400" dirty="0" smtClean="0">
                <a:solidFill>
                  <a:srgbClr val="002060"/>
                </a:solidFill>
              </a:rPr>
              <a:t>des mains, champ, valves et seringue pré remplie.  </a:t>
            </a:r>
            <a:endParaRPr lang="fr-FR" sz="2400" dirty="0">
              <a:solidFill>
                <a:srgbClr val="002060"/>
              </a:solidFill>
            </a:endParaRPr>
          </a:p>
        </p:txBody>
      </p:sp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0914" y="4005064"/>
            <a:ext cx="1555372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q-syte"/>
          <p:cNvPicPr>
            <a:picLocks noChangeAspect="1" noChangeArrowheads="1"/>
          </p:cNvPicPr>
          <p:nvPr/>
        </p:nvPicPr>
        <p:blipFill>
          <a:blip r:embed="rId6" cstate="print"/>
          <a:srcRect l="19954" t="10738" r="26836" b="18390"/>
          <a:stretch>
            <a:fillRect/>
          </a:stretch>
        </p:blipFill>
        <p:spPr bwMode="auto">
          <a:xfrm>
            <a:off x="1907704" y="5229200"/>
            <a:ext cx="936104" cy="1345307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</p:spPr>
      </p:pic>
      <p:graphicFrame>
        <p:nvGraphicFramePr>
          <p:cNvPr id="23554" name="Object 44"/>
          <p:cNvGraphicFramePr>
            <a:graphicFrameLocks noChangeAspect="1"/>
          </p:cNvGraphicFramePr>
          <p:nvPr/>
        </p:nvGraphicFramePr>
        <p:xfrm>
          <a:off x="323528" y="5445224"/>
          <a:ext cx="1223963" cy="1019175"/>
        </p:xfrm>
        <a:graphic>
          <a:graphicData uri="http://schemas.openxmlformats.org/presentationml/2006/ole">
            <p:oleObj spid="_x0000_s23603" name="Photo Editor Photo" r:id="rId7" imgW="5630061" imgH="5361905" progId="">
              <p:embed/>
            </p:oleObj>
          </a:graphicData>
        </a:graphic>
      </p:graphicFrame>
      <p:pic>
        <p:nvPicPr>
          <p:cNvPr id="23557" name="Picture 5" descr="http://www.dufortlavigne.com/system/images/images/HLT3704_1-original.png?141109964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5856" y="5445224"/>
            <a:ext cx="2432008" cy="1313285"/>
          </a:xfrm>
          <a:prstGeom prst="rect">
            <a:avLst/>
          </a:prstGeom>
          <a:noFill/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973751" y="3748117"/>
            <a:ext cx="1894487" cy="13585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002060"/>
                </a:solidFill>
              </a:rPr>
              <a:t>Ablation du pansement  </a:t>
            </a:r>
            <a:r>
              <a:rPr lang="fr-FR" sz="2800" dirty="0" smtClean="0">
                <a:solidFill>
                  <a:srgbClr val="002060"/>
                </a:solidFill>
              </a:rPr>
              <a:t>: </a:t>
            </a:r>
            <a:endParaRPr lang="fr-FR" sz="2800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023706"/>
            <a:ext cx="3695290" cy="2366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07504" y="1844824"/>
            <a:ext cx="48965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fr-FR" sz="2000" dirty="0" smtClean="0"/>
              <a:t> </a:t>
            </a:r>
            <a:r>
              <a:rPr lang="fr-FR" sz="2000" dirty="0" smtClean="0">
                <a:solidFill>
                  <a:srgbClr val="002060"/>
                </a:solidFill>
              </a:rPr>
              <a:t>Hygiène des mains par friction</a:t>
            </a:r>
          </a:p>
          <a:p>
            <a:pPr>
              <a:buFontTx/>
              <a:buChar char="-"/>
            </a:pPr>
            <a:r>
              <a:rPr lang="fr-FR" sz="2000" dirty="0" smtClean="0">
                <a:solidFill>
                  <a:srgbClr val="002060"/>
                </a:solidFill>
              </a:rPr>
              <a:t> Mettre des gants UU </a:t>
            </a:r>
          </a:p>
          <a:p>
            <a:r>
              <a:rPr lang="fr-FR" sz="2000" dirty="0" smtClean="0">
                <a:solidFill>
                  <a:srgbClr val="002060"/>
                </a:solidFill>
              </a:rPr>
              <a:t>- Retirer les compresses autour de la valve(s)</a:t>
            </a:r>
            <a:endParaRPr lang="fr-FR" sz="2000" dirty="0">
              <a:solidFill>
                <a:srgbClr val="00206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1520" y="4365104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 smtClean="0">
                <a:solidFill>
                  <a:srgbClr val="002060"/>
                </a:solidFill>
              </a:rPr>
              <a:t>- Retirer le pansement du site d’insertion du cathéter par étirement au 2 extrémités </a:t>
            </a:r>
            <a:endParaRPr lang="fr-FR" sz="2000" dirty="0">
              <a:solidFill>
                <a:srgbClr val="002060"/>
              </a:solidFill>
            </a:endParaRPr>
          </a:p>
        </p:txBody>
      </p:sp>
      <p:pic>
        <p:nvPicPr>
          <p:cNvPr id="9" name="Picture 6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910390"/>
            <a:ext cx="3674542" cy="241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fr-FR" sz="3600" b="1" dirty="0">
                <a:solidFill>
                  <a:srgbClr val="002060"/>
                </a:solidFill>
              </a:rPr>
              <a:t>N</a:t>
            </a:r>
            <a:r>
              <a:rPr lang="fr-FR" sz="3600" b="1" dirty="0" smtClean="0">
                <a:solidFill>
                  <a:srgbClr val="002060"/>
                </a:solidFill>
              </a:rPr>
              <a:t>ettoyage </a:t>
            </a:r>
            <a:r>
              <a:rPr lang="fr-FR" sz="3600" b="1" dirty="0">
                <a:solidFill>
                  <a:srgbClr val="002060"/>
                </a:solidFill>
              </a:rPr>
              <a:t>et désinfection du point de ponction </a:t>
            </a:r>
            <a:endParaRPr lang="fr-FR" sz="3600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24744"/>
            <a:ext cx="7427168" cy="338437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fr-FR" dirty="0"/>
          </a:p>
          <a:p>
            <a:r>
              <a:rPr lang="fr-FR" sz="2900" dirty="0">
                <a:solidFill>
                  <a:srgbClr val="002060"/>
                </a:solidFill>
              </a:rPr>
              <a:t>Retirer les gants UU, Hygiène des mains + gants </a:t>
            </a:r>
            <a:r>
              <a:rPr lang="fr-FR" sz="2900" dirty="0" smtClean="0">
                <a:solidFill>
                  <a:srgbClr val="002060"/>
                </a:solidFill>
              </a:rPr>
              <a:t>stériles</a:t>
            </a:r>
            <a:endParaRPr lang="fr-FR" sz="2900" dirty="0">
              <a:solidFill>
                <a:srgbClr val="002060"/>
              </a:solidFill>
            </a:endParaRPr>
          </a:p>
          <a:p>
            <a:r>
              <a:rPr lang="fr-FR" sz="2600" dirty="0" smtClean="0">
                <a:solidFill>
                  <a:srgbClr val="002060"/>
                </a:solidFill>
              </a:rPr>
              <a:t>Nettoyer </a:t>
            </a:r>
            <a:r>
              <a:rPr lang="fr-FR" sz="2600" dirty="0">
                <a:solidFill>
                  <a:srgbClr val="002060"/>
                </a:solidFill>
              </a:rPr>
              <a:t>le point de ponction </a:t>
            </a:r>
          </a:p>
          <a:p>
            <a:pPr marL="0" indent="0">
              <a:buNone/>
            </a:pPr>
            <a:r>
              <a:rPr lang="fr-FR" sz="2600" dirty="0" smtClean="0">
                <a:solidFill>
                  <a:srgbClr val="002060"/>
                </a:solidFill>
              </a:rPr>
              <a:t>– Savonner </a:t>
            </a:r>
            <a:r>
              <a:rPr lang="fr-FR" sz="2600" dirty="0">
                <a:solidFill>
                  <a:srgbClr val="002060"/>
                </a:solidFill>
              </a:rPr>
              <a:t>le site de ponction avec les compresses stériles imprégnées de savon antiseptique en allant du point de ponction vers l’extérieur </a:t>
            </a:r>
          </a:p>
          <a:p>
            <a:pPr marL="0" indent="0">
              <a:buNone/>
            </a:pPr>
            <a:r>
              <a:rPr lang="fr-FR" sz="2600" dirty="0" smtClean="0">
                <a:solidFill>
                  <a:srgbClr val="002060"/>
                </a:solidFill>
              </a:rPr>
              <a:t>– Utiliser </a:t>
            </a:r>
            <a:r>
              <a:rPr lang="fr-FR" sz="2600" dirty="0">
                <a:solidFill>
                  <a:srgbClr val="002060"/>
                </a:solidFill>
              </a:rPr>
              <a:t>la technique de l’</a:t>
            </a:r>
            <a:r>
              <a:rPr lang="fr-FR" sz="2600" i="1" dirty="0">
                <a:solidFill>
                  <a:srgbClr val="002060"/>
                </a:solidFill>
              </a:rPr>
              <a:t>escargot </a:t>
            </a:r>
            <a:endParaRPr lang="fr-FR" sz="2600" dirty="0">
              <a:solidFill>
                <a:srgbClr val="002060"/>
              </a:solidFill>
            </a:endParaRPr>
          </a:p>
          <a:p>
            <a:r>
              <a:rPr lang="fr-FR" sz="2600" dirty="0" smtClean="0">
                <a:solidFill>
                  <a:srgbClr val="002060"/>
                </a:solidFill>
              </a:rPr>
              <a:t>Rincer </a:t>
            </a:r>
            <a:r>
              <a:rPr lang="fr-FR" sz="2600" dirty="0">
                <a:solidFill>
                  <a:srgbClr val="002060"/>
                </a:solidFill>
              </a:rPr>
              <a:t>la zone à l’aide des compresses imprégnées d’eau stérile </a:t>
            </a:r>
          </a:p>
          <a:p>
            <a:r>
              <a:rPr lang="fr-FR" sz="2600" dirty="0" smtClean="0">
                <a:solidFill>
                  <a:srgbClr val="002060"/>
                </a:solidFill>
              </a:rPr>
              <a:t>Sécher </a:t>
            </a:r>
            <a:r>
              <a:rPr lang="fr-FR" sz="2600" dirty="0">
                <a:solidFill>
                  <a:srgbClr val="002060"/>
                </a:solidFill>
              </a:rPr>
              <a:t>par tamponnement </a:t>
            </a:r>
          </a:p>
          <a:p>
            <a:r>
              <a:rPr lang="fr-FR" sz="2600" dirty="0" smtClean="0">
                <a:solidFill>
                  <a:srgbClr val="002060"/>
                </a:solidFill>
              </a:rPr>
              <a:t>Appliquer </a:t>
            </a:r>
            <a:r>
              <a:rPr lang="fr-FR" sz="2600" dirty="0">
                <a:solidFill>
                  <a:srgbClr val="002060"/>
                </a:solidFill>
              </a:rPr>
              <a:t>l’antiseptique alcoolique en allant du point de ponction vers l’extérieur </a:t>
            </a:r>
          </a:p>
          <a:p>
            <a:r>
              <a:rPr lang="fr-FR" sz="2600" dirty="0" smtClean="0">
                <a:solidFill>
                  <a:srgbClr val="002060"/>
                </a:solidFill>
              </a:rPr>
              <a:t>Laisser </a:t>
            </a:r>
            <a:r>
              <a:rPr lang="fr-FR" sz="2600" dirty="0">
                <a:solidFill>
                  <a:srgbClr val="002060"/>
                </a:solidFill>
              </a:rPr>
              <a:t>agir 30 secondes et </a:t>
            </a:r>
            <a:r>
              <a:rPr lang="fr-FR" sz="2600" b="1" dirty="0">
                <a:solidFill>
                  <a:srgbClr val="002060"/>
                </a:solidFill>
              </a:rPr>
              <a:t>attendre le séchage pour favoriser l’adhérence </a:t>
            </a:r>
            <a:endParaRPr lang="fr-FR" sz="2600" dirty="0">
              <a:solidFill>
                <a:srgbClr val="002060"/>
              </a:solidFill>
            </a:endParaRP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8858" y="4330700"/>
            <a:ext cx="3401926" cy="25273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4279900"/>
            <a:ext cx="3452701" cy="257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558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158320"/>
            <a:ext cx="4532324" cy="28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79512" y="1700808"/>
            <a:ext cx="489654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000" b="1" dirty="0" smtClean="0"/>
              <a:t> </a:t>
            </a:r>
            <a:r>
              <a:rPr lang="fr-FR" sz="2000" dirty="0" smtClean="0">
                <a:solidFill>
                  <a:srgbClr val="002060"/>
                </a:solidFill>
              </a:rPr>
              <a:t>Purge de ou des nouvelles valves</a:t>
            </a:r>
          </a:p>
          <a:p>
            <a:endParaRPr lang="fr-FR" sz="200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 Enlever les anciennes valves à l’aide de compresses stériles</a:t>
            </a:r>
          </a:p>
          <a:p>
            <a:endParaRPr lang="fr-FR" sz="200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 Puis insérer les nouvelles [ valves + seringues ]</a:t>
            </a:r>
          </a:p>
          <a:p>
            <a:endParaRPr lang="fr-FR" sz="200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 </a:t>
            </a:r>
            <a:r>
              <a:rPr lang="fr-FR" sz="2000" dirty="0" err="1" smtClean="0">
                <a:solidFill>
                  <a:srgbClr val="002060"/>
                </a:solidFill>
              </a:rPr>
              <a:t>Déclamper</a:t>
            </a:r>
            <a:r>
              <a:rPr lang="fr-FR" sz="2000" dirty="0" smtClean="0">
                <a:solidFill>
                  <a:srgbClr val="002060"/>
                </a:solidFill>
              </a:rPr>
              <a:t> avec les compresses</a:t>
            </a:r>
          </a:p>
          <a:p>
            <a:endParaRPr lang="fr-FR" sz="200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 Réaliser un rinçage pulsée ++++</a:t>
            </a:r>
          </a:p>
          <a:p>
            <a:pPr>
              <a:buFontTx/>
              <a:buChar char="-"/>
            </a:pPr>
            <a:endParaRPr lang="fr-FR" dirty="0"/>
          </a:p>
        </p:txBody>
      </p:sp>
      <p:pic>
        <p:nvPicPr>
          <p:cNvPr id="7" name="Picture 6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123728" y="62686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3200" b="1" dirty="0" smtClean="0">
                <a:solidFill>
                  <a:srgbClr val="002060"/>
                </a:solidFill>
              </a:rPr>
              <a:t>Changement de valve </a:t>
            </a:r>
            <a:endParaRPr lang="fr-FR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99592" y="692696"/>
            <a:ext cx="7558608" cy="504055"/>
          </a:xfrm>
        </p:spPr>
        <p:txBody>
          <a:bodyPr>
            <a:normAutofit fontScale="90000"/>
          </a:bodyPr>
          <a:lstStyle/>
          <a:p>
            <a:r>
              <a:rPr lang="fr-FR" sz="4000" dirty="0" smtClean="0"/>
              <a:t/>
            </a:r>
            <a:br>
              <a:rPr lang="fr-FR" sz="4000" dirty="0" smtClean="0"/>
            </a:br>
            <a:r>
              <a:rPr lang="fr-FR" sz="4000" b="1" dirty="0" smtClean="0">
                <a:solidFill>
                  <a:srgbClr val="002060"/>
                </a:solidFill>
              </a:rPr>
              <a:t>Rinçage  pulsé (PICC LINE)</a:t>
            </a:r>
            <a:r>
              <a:rPr lang="fr-FR" b="1" dirty="0" smtClean="0">
                <a:solidFill>
                  <a:srgbClr val="002060"/>
                </a:solidFill>
              </a:rPr>
              <a:t/>
            </a:r>
            <a:br>
              <a:rPr lang="fr-FR" b="1" dirty="0" smtClean="0">
                <a:solidFill>
                  <a:srgbClr val="002060"/>
                </a:solidFill>
              </a:rPr>
            </a:br>
            <a:endParaRPr lang="fr-FR" b="1" dirty="0">
              <a:solidFill>
                <a:srgbClr val="00206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79512" y="1196752"/>
            <a:ext cx="8712968" cy="5328592"/>
          </a:xfrm>
        </p:spPr>
        <p:txBody>
          <a:bodyPr>
            <a:normAutofit fontScale="92500" lnSpcReduction="10000"/>
          </a:bodyPr>
          <a:lstStyle/>
          <a:p>
            <a:pPr algn="l"/>
            <a:endParaRPr lang="fr-FR" sz="24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fr-FR" sz="2400" dirty="0" smtClean="0">
                <a:solidFill>
                  <a:schemeClr val="tx1"/>
                </a:solidFill>
              </a:rPr>
              <a:t> </a:t>
            </a:r>
            <a:r>
              <a:rPr lang="fr-FR" sz="2400" dirty="0" smtClean="0">
                <a:solidFill>
                  <a:srgbClr val="002060"/>
                </a:solidFill>
              </a:rPr>
              <a:t>Manipuler la valve bidirectionnelle avec une compresses imbibée d’un antiseptique alcoolique</a:t>
            </a:r>
          </a:p>
          <a:p>
            <a:pPr algn="l"/>
            <a:endParaRPr lang="fr-FR" sz="2400" dirty="0" smtClean="0">
              <a:solidFill>
                <a:srgbClr val="002060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fr-FR" sz="2400" dirty="0" smtClean="0">
                <a:solidFill>
                  <a:srgbClr val="FF0000"/>
                </a:solidFill>
              </a:rPr>
              <a:t> Injecter du sérum physiologique 0,9% </a:t>
            </a:r>
            <a:r>
              <a:rPr lang="fr-FR" sz="2400" dirty="0" smtClean="0">
                <a:solidFill>
                  <a:srgbClr val="002060"/>
                </a:solidFill>
              </a:rPr>
              <a:t>contenu dans une seringue pré remplie de 10ml ,en 3 poussées du piston de la seringue; Si produit de haute viscosité rincer avec 20 ml de </a:t>
            </a:r>
            <a:r>
              <a:rPr lang="fr-FR" sz="2400" dirty="0" err="1" smtClean="0">
                <a:solidFill>
                  <a:srgbClr val="002060"/>
                </a:solidFill>
              </a:rPr>
              <a:t>Nacl</a:t>
            </a:r>
            <a:r>
              <a:rPr lang="fr-FR" sz="2400" dirty="0" smtClean="0">
                <a:solidFill>
                  <a:srgbClr val="002060"/>
                </a:solidFill>
              </a:rPr>
              <a:t> à 0,9%</a:t>
            </a:r>
          </a:p>
          <a:p>
            <a:pPr algn="l"/>
            <a:endParaRPr lang="fr-FR" sz="2400" dirty="0" smtClean="0">
              <a:solidFill>
                <a:srgbClr val="002060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fr-FR" sz="2400" dirty="0" smtClean="0">
                <a:solidFill>
                  <a:srgbClr val="002060"/>
                </a:solidFill>
              </a:rPr>
              <a:t> Le rinçage pulsé est effectué une fois par semaine</a:t>
            </a:r>
          </a:p>
          <a:p>
            <a:pPr algn="l"/>
            <a:r>
              <a:rPr lang="fr-FR" sz="2400" dirty="0" smtClean="0">
                <a:solidFill>
                  <a:srgbClr val="002060"/>
                </a:solidFill>
              </a:rPr>
              <a:t> et après chaque administration de produits</a:t>
            </a:r>
          </a:p>
          <a:p>
            <a:pPr algn="l"/>
            <a:endParaRPr lang="fr-FR" sz="2400" dirty="0" smtClean="0">
              <a:solidFill>
                <a:schemeClr val="tx1"/>
              </a:solidFill>
            </a:endParaRPr>
          </a:p>
          <a:p>
            <a:pPr algn="l"/>
            <a:r>
              <a:rPr lang="fr-FR" sz="2400" dirty="0" smtClean="0">
                <a:solidFill>
                  <a:schemeClr val="tx1"/>
                </a:solidFill>
              </a:rPr>
              <a:t>		</a:t>
            </a:r>
          </a:p>
          <a:p>
            <a:pPr algn="l"/>
            <a:endParaRPr lang="fr-FR" sz="2400" dirty="0" smtClean="0">
              <a:solidFill>
                <a:schemeClr val="tx1"/>
              </a:solidFill>
            </a:endParaRPr>
          </a:p>
          <a:p>
            <a:pPr algn="l"/>
            <a:r>
              <a:rPr lang="fr-FR" sz="2400" dirty="0" smtClean="0">
                <a:solidFill>
                  <a:schemeClr val="tx1"/>
                </a:solidFill>
              </a:rPr>
              <a:t>				</a:t>
            </a:r>
            <a:endParaRPr lang="fr-FR" sz="2400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265712"/>
            <a:ext cx="338437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b="1" dirty="0" smtClean="0">
                <a:solidFill>
                  <a:srgbClr val="002060"/>
                </a:solidFill>
              </a:rPr>
              <a:t>Dernière étape du pansement </a:t>
            </a:r>
            <a:endParaRPr lang="fr-FR" sz="3200" b="1" dirty="0">
              <a:solidFill>
                <a:srgbClr val="00206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060848"/>
            <a:ext cx="2736304" cy="1386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23528" y="1124744"/>
            <a:ext cx="7416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rgbClr val="002060"/>
                </a:solidFill>
              </a:rPr>
              <a:t>Si PICC LINE suturé:</a:t>
            </a:r>
          </a:p>
          <a:p>
            <a:r>
              <a:rPr lang="fr-FR" dirty="0" smtClean="0">
                <a:solidFill>
                  <a:srgbClr val="002060"/>
                </a:solidFill>
              </a:rPr>
              <a:t>- Protéger les valves avec des compresses en « porte feuille »</a:t>
            </a:r>
          </a:p>
          <a:p>
            <a:r>
              <a:rPr lang="fr-FR" dirty="0" smtClean="0">
                <a:solidFill>
                  <a:srgbClr val="002060"/>
                </a:solidFill>
              </a:rPr>
              <a:t>- Mettre un pansement transparent semi perméable</a:t>
            </a:r>
          </a:p>
        </p:txBody>
      </p:sp>
      <p:pic>
        <p:nvPicPr>
          <p:cNvPr id="7" name="Picture 6" descr="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95536" y="3573016"/>
            <a:ext cx="835292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u="sng" dirty="0" smtClean="0">
                <a:solidFill>
                  <a:srgbClr val="002060"/>
                </a:solidFill>
              </a:rPr>
              <a:t>Si PICC LINE Non fixé par des Points:</a:t>
            </a:r>
          </a:p>
          <a:p>
            <a:pPr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 Changer le système de fixation (</a:t>
            </a:r>
            <a:r>
              <a:rPr lang="fr-FR" dirty="0" err="1" smtClean="0">
                <a:solidFill>
                  <a:srgbClr val="002060"/>
                </a:solidFill>
              </a:rPr>
              <a:t>Statlock</a:t>
            </a:r>
            <a:r>
              <a:rPr lang="fr-FR" dirty="0" smtClean="0">
                <a:solidFill>
                  <a:srgbClr val="002060"/>
                </a:solidFill>
              </a:rPr>
              <a:t>) bien </a:t>
            </a:r>
            <a:r>
              <a:rPr lang="fr-FR" dirty="0" err="1" smtClean="0">
                <a:solidFill>
                  <a:srgbClr val="002060"/>
                </a:solidFill>
              </a:rPr>
              <a:t>cliper</a:t>
            </a:r>
            <a:endParaRPr lang="fr-FR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 Veiller à respecter la longueur externalisée du cathéter</a:t>
            </a:r>
          </a:p>
          <a:p>
            <a:pPr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 Puis mettre un pansement transparent semi perméable </a:t>
            </a:r>
          </a:p>
          <a:p>
            <a:pPr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 Protéger les valves avec des compresses en « porte feuille » </a:t>
            </a:r>
          </a:p>
          <a:p>
            <a:pPr lvl="1"/>
            <a:endParaRPr lang="fr-FR" sz="2000" dirty="0" smtClean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5085184"/>
            <a:ext cx="1944216" cy="1633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5085184"/>
            <a:ext cx="1771130" cy="1446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7" cstate="print"/>
          <a:srcRect t="4941" b="6119"/>
          <a:stretch>
            <a:fillRect/>
          </a:stretch>
        </p:blipFill>
        <p:spPr bwMode="auto">
          <a:xfrm>
            <a:off x="3563888" y="5157192"/>
            <a:ext cx="2581275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92080" y="1988840"/>
            <a:ext cx="270662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648494"/>
          </a:xfrm>
        </p:spPr>
        <p:txBody>
          <a:bodyPr>
            <a:normAutofit fontScale="90000"/>
          </a:bodyPr>
          <a:lstStyle/>
          <a:p>
            <a:r>
              <a:rPr lang="fr-FR" b="1" dirty="0" smtClean="0">
                <a:solidFill>
                  <a:srgbClr val="002060"/>
                </a:solidFill>
              </a:rPr>
              <a:t>Que </a:t>
            </a:r>
            <a:r>
              <a:rPr lang="fr-FR" b="1" dirty="0">
                <a:solidFill>
                  <a:srgbClr val="002060"/>
                </a:solidFill>
              </a:rPr>
              <a:t>surveiller sous le pansement ? 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fr-FR" dirty="0"/>
          </a:p>
          <a:p>
            <a:r>
              <a:rPr lang="fr-FR" dirty="0">
                <a:solidFill>
                  <a:srgbClr val="002060"/>
                </a:solidFill>
              </a:rPr>
              <a:t>Surveiller régulièrement le site d’insertion du cathéter </a:t>
            </a:r>
            <a:r>
              <a:rPr lang="fr-FR" b="1" dirty="0">
                <a:solidFill>
                  <a:srgbClr val="002060"/>
                </a:solidFill>
              </a:rPr>
              <a:t>visuellement </a:t>
            </a:r>
            <a:r>
              <a:rPr lang="fr-FR" dirty="0">
                <a:solidFill>
                  <a:srgbClr val="002060"/>
                </a:solidFill>
              </a:rPr>
              <a:t>ou par </a:t>
            </a:r>
            <a:r>
              <a:rPr lang="fr-FR" b="1" dirty="0">
                <a:solidFill>
                  <a:srgbClr val="002060"/>
                </a:solidFill>
              </a:rPr>
              <a:t>palpation </a:t>
            </a:r>
            <a:r>
              <a:rPr lang="fr-FR" dirty="0">
                <a:solidFill>
                  <a:srgbClr val="002060"/>
                </a:solidFill>
              </a:rPr>
              <a:t>à travers le pansement intact. </a:t>
            </a:r>
          </a:p>
          <a:p>
            <a:r>
              <a:rPr lang="fr-FR" dirty="0" smtClean="0">
                <a:solidFill>
                  <a:srgbClr val="002060"/>
                </a:solidFill>
              </a:rPr>
              <a:t>Si </a:t>
            </a:r>
            <a:r>
              <a:rPr lang="fr-FR" dirty="0">
                <a:solidFill>
                  <a:srgbClr val="002060"/>
                </a:solidFill>
              </a:rPr>
              <a:t>le patient présente: </a:t>
            </a:r>
          </a:p>
          <a:p>
            <a:pPr marL="0" indent="0">
              <a:buNone/>
            </a:pPr>
            <a:r>
              <a:rPr lang="fr-FR" dirty="0" smtClean="0">
                <a:solidFill>
                  <a:srgbClr val="002060"/>
                </a:solidFill>
              </a:rPr>
              <a:t>      – une </a:t>
            </a:r>
            <a:r>
              <a:rPr lang="fr-FR" dirty="0">
                <a:solidFill>
                  <a:srgbClr val="002060"/>
                </a:solidFill>
              </a:rPr>
              <a:t>induration au niveau du site d’insertion, </a:t>
            </a:r>
          </a:p>
          <a:p>
            <a:pPr marL="0" indent="0">
              <a:buNone/>
            </a:pPr>
            <a:r>
              <a:rPr lang="fr-FR" dirty="0" smtClean="0">
                <a:solidFill>
                  <a:srgbClr val="002060"/>
                </a:solidFill>
              </a:rPr>
              <a:t>      – une </a:t>
            </a:r>
            <a:r>
              <a:rPr lang="fr-FR" dirty="0">
                <a:solidFill>
                  <a:srgbClr val="002060"/>
                </a:solidFill>
              </a:rPr>
              <a:t>fièvre inexpliquée par ailleurs </a:t>
            </a:r>
          </a:p>
          <a:p>
            <a:pPr marL="0" indent="0">
              <a:buNone/>
            </a:pPr>
            <a:r>
              <a:rPr lang="fr-FR" dirty="0" smtClean="0">
                <a:solidFill>
                  <a:srgbClr val="002060"/>
                </a:solidFill>
              </a:rPr>
              <a:t>      – ou </a:t>
            </a:r>
            <a:r>
              <a:rPr lang="fr-FR" dirty="0">
                <a:solidFill>
                  <a:srgbClr val="002060"/>
                </a:solidFill>
              </a:rPr>
              <a:t>d’autres signes évoquant une infection locale ou systémique liée au cathéter, </a:t>
            </a:r>
            <a:r>
              <a:rPr lang="fr-FR" dirty="0" smtClean="0">
                <a:solidFill>
                  <a:srgbClr val="002060"/>
                </a:solidFill>
              </a:rPr>
              <a:t>le </a:t>
            </a:r>
            <a:r>
              <a:rPr lang="fr-FR" dirty="0">
                <a:solidFill>
                  <a:srgbClr val="002060"/>
                </a:solidFill>
              </a:rPr>
              <a:t>pansement doit être ouvert pour permettre un examen attentif </a:t>
            </a:r>
            <a:r>
              <a:rPr lang="fr-FR" dirty="0" smtClean="0">
                <a:solidFill>
                  <a:srgbClr val="002060"/>
                </a:solidFill>
              </a:rPr>
              <a:t>du site</a:t>
            </a:r>
          </a:p>
          <a:p>
            <a:pPr marL="0" indent="0">
              <a:buNone/>
            </a:pPr>
            <a:endParaRPr lang="fr-FR" dirty="0">
              <a:solidFill>
                <a:srgbClr val="002060"/>
              </a:solidFill>
            </a:endParaRPr>
          </a:p>
          <a:p>
            <a:r>
              <a:rPr lang="en-US" i="1" dirty="0" smtClean="0">
                <a:solidFill>
                  <a:srgbClr val="002060"/>
                </a:solidFill>
              </a:rPr>
              <a:t>Guidelines </a:t>
            </a:r>
            <a:r>
              <a:rPr lang="en-US" i="1" dirty="0">
                <a:solidFill>
                  <a:srgbClr val="002060"/>
                </a:solidFill>
              </a:rPr>
              <a:t>for the prevention of intravascular catheter-related infections 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fr-FR" dirty="0" smtClean="0">
                <a:solidFill>
                  <a:srgbClr val="002060"/>
                </a:solidFill>
              </a:rPr>
              <a:t>CDC </a:t>
            </a:r>
            <a:r>
              <a:rPr lang="fr-FR" dirty="0">
                <a:solidFill>
                  <a:srgbClr val="002060"/>
                </a:solidFill>
              </a:rPr>
              <a:t>2011 </a:t>
            </a:r>
          </a:p>
          <a:p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3410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002060"/>
                </a:solidFill>
              </a:rPr>
              <a:t>Retrait  Du Cathéter</a:t>
            </a:r>
            <a:endParaRPr lang="fr-FR" sz="3600" b="1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697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000" dirty="0" smtClean="0">
                <a:solidFill>
                  <a:srgbClr val="002060"/>
                </a:solidFill>
              </a:rPr>
              <a:t>Ablation du cathéter central </a:t>
            </a:r>
          </a:p>
          <a:p>
            <a:pPr lvl="1"/>
            <a:r>
              <a:rPr lang="fr-FR" sz="2000" dirty="0" smtClean="0">
                <a:solidFill>
                  <a:srgbClr val="002060"/>
                </a:solidFill>
              </a:rPr>
              <a:t> l’infirmier(e) est habilité à accomplir sur prescription médicale écrite l’ acte suivant à condition qu’un médecin puisse intervenir à tout moment.</a:t>
            </a:r>
          </a:p>
          <a:p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endParaRPr lang="fr-FR" sz="2400" dirty="0" smtClean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996952"/>
            <a:ext cx="7537450" cy="3090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5576" y="404664"/>
            <a:ext cx="7488832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11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fr-FR" sz="3200" b="1" dirty="0">
                <a:solidFill>
                  <a:srgbClr val="002060"/>
                </a:solidFill>
                <a:latin typeface="Calibri" panose="020F0502020204030204" pitchFamily="34" charset="0"/>
              </a:rPr>
              <a:t>Plan de la présentation </a:t>
            </a:r>
            <a:endParaRPr lang="fr-FR" sz="32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fr-FR" b="1" dirty="0">
                <a:solidFill>
                  <a:srgbClr val="002060"/>
                </a:solidFill>
                <a:latin typeface="Calibri" panose="020F0502020204030204" pitchFamily="34" charset="0"/>
              </a:rPr>
              <a:t>1ère partie: </a:t>
            </a:r>
            <a:endParaRPr lang="fr-FR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• </a:t>
            </a:r>
            <a:r>
              <a:rPr lang="fr-FR" b="1" dirty="0">
                <a:solidFill>
                  <a:srgbClr val="002060"/>
                </a:solidFill>
                <a:latin typeface="Calibri" panose="020F0502020204030204" pitchFamily="34" charset="0"/>
              </a:rPr>
              <a:t>Contexte </a:t>
            </a:r>
          </a:p>
          <a:p>
            <a:r>
              <a:rPr lang="fr-FR" b="1" dirty="0">
                <a:solidFill>
                  <a:srgbClr val="002060"/>
                </a:solidFill>
                <a:latin typeface="Calibri" panose="020F0502020204030204" pitchFamily="34" charset="0"/>
              </a:rPr>
              <a:t>• Référentiels </a:t>
            </a:r>
          </a:p>
          <a:p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• </a:t>
            </a:r>
            <a:r>
              <a:rPr lang="fr-FR" b="1" dirty="0">
                <a:solidFill>
                  <a:srgbClr val="002060"/>
                </a:solidFill>
                <a:latin typeface="Calibri" panose="020F0502020204030204" pitchFamily="34" charset="0"/>
              </a:rPr>
              <a:t>Indications, contre-indications </a:t>
            </a:r>
            <a:endParaRPr lang="fr-FR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fr-FR" dirty="0">
                <a:solidFill>
                  <a:srgbClr val="002060"/>
                </a:solidFill>
                <a:latin typeface="Calibri" panose="020F0502020204030204" pitchFamily="34" charset="0"/>
              </a:rPr>
              <a:t>• </a:t>
            </a:r>
            <a:r>
              <a:rPr lang="fr-FR" b="1" dirty="0">
                <a:solidFill>
                  <a:srgbClr val="002060"/>
                </a:solidFill>
                <a:latin typeface="Calibri" panose="020F0502020204030204" pitchFamily="34" charset="0"/>
              </a:rPr>
              <a:t>Risques et complications liés au PICC </a:t>
            </a:r>
            <a:endParaRPr lang="fr-FR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endParaRPr lang="fr-FR" dirty="0">
              <a:latin typeface="Calibri" panose="020F0502020204030204" pitchFamily="34" charset="0"/>
            </a:endParaRPr>
          </a:p>
          <a:p>
            <a:r>
              <a:rPr lang="fr-FR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2ème partie: </a:t>
            </a:r>
            <a:endParaRPr lang="fr-FR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r>
              <a:rPr lang="fr-FR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•Matériel: Les différents types de cathéter, composition, </a:t>
            </a:r>
          </a:p>
          <a:p>
            <a:r>
              <a:rPr lang="fr-FR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•Les stabilisateurs </a:t>
            </a:r>
          </a:p>
          <a:p>
            <a:r>
              <a:rPr lang="fr-FR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•Critères de choix </a:t>
            </a:r>
          </a:p>
          <a:p>
            <a:endParaRPr lang="fr-FR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r>
              <a:rPr lang="fr-FR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3ème partie: </a:t>
            </a:r>
            <a:endParaRPr lang="fr-FR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r>
              <a:rPr lang="fr-FR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•Gestion de la pose, installation, vérification </a:t>
            </a:r>
          </a:p>
          <a:p>
            <a:r>
              <a:rPr lang="fr-FR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•Prévention du risque infectieux </a:t>
            </a:r>
          </a:p>
          <a:p>
            <a:r>
              <a:rPr lang="fr-FR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•Entretien et gestion des lignes </a:t>
            </a:r>
          </a:p>
          <a:p>
            <a:r>
              <a:rPr lang="fr-FR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•Recommandations </a:t>
            </a:r>
          </a:p>
          <a:p>
            <a:endParaRPr lang="fr-FR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r>
              <a:rPr lang="fr-FR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Conclusions</a:t>
            </a:r>
            <a:r>
              <a:rPr lang="fr-FR" b="1" dirty="0">
                <a:latin typeface="Calibri" panose="020F0502020204030204" pitchFamily="34" charset="0"/>
              </a:rPr>
              <a:t> </a:t>
            </a:r>
            <a:endParaRPr lang="fr-FR" dirty="0">
              <a:latin typeface="Calibri" panose="020F0502020204030204" pitchFamily="34" charset="0"/>
            </a:endParaRPr>
          </a:p>
        </p:txBody>
      </p:sp>
      <p:pic>
        <p:nvPicPr>
          <p:cNvPr id="5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lèche vers le bas 5"/>
          <p:cNvSpPr/>
          <p:nvPr/>
        </p:nvSpPr>
        <p:spPr>
          <a:xfrm rot="16200000">
            <a:off x="318067" y="998404"/>
            <a:ext cx="185160" cy="581856"/>
          </a:xfrm>
          <a:prstGeom prst="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3713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5930" y="1268760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latin typeface="MyriadPro-Semibold"/>
              </a:rPr>
              <a:t>La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traçabilité est </a:t>
            </a:r>
            <a:r>
              <a:rPr lang="fr-FR" b="1" dirty="0">
                <a:solidFill>
                  <a:srgbClr val="002060"/>
                </a:solidFill>
                <a:latin typeface="MyriadPro-Semibold"/>
              </a:rPr>
              <a:t>une obligation légale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quel </a:t>
            </a:r>
            <a:r>
              <a:rPr lang="fr-FR" dirty="0" smtClean="0">
                <a:solidFill>
                  <a:srgbClr val="002060"/>
                </a:solidFill>
                <a:latin typeface="MyriadPro-Semibold"/>
              </a:rPr>
              <a:t>que soit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le lieu de prise en charge du patient </a:t>
            </a:r>
            <a:r>
              <a:rPr lang="fr-FR" dirty="0" smtClean="0">
                <a:solidFill>
                  <a:srgbClr val="002060"/>
                </a:solidFill>
                <a:latin typeface="MyriadPro-Semibold"/>
              </a:rPr>
              <a:t>porteur de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PICC. La traçabilité/compte rendu de la </a:t>
            </a:r>
            <a:r>
              <a:rPr lang="fr-FR" dirty="0" smtClean="0">
                <a:solidFill>
                  <a:srgbClr val="002060"/>
                </a:solidFill>
                <a:latin typeface="MyriadPro-Semibold"/>
              </a:rPr>
              <a:t>pose du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PICC s’appuie sur le dossier du patient ET </a:t>
            </a:r>
            <a:r>
              <a:rPr lang="fr-FR" b="1" dirty="0" smtClean="0">
                <a:solidFill>
                  <a:srgbClr val="002060"/>
                </a:solidFill>
                <a:latin typeface="MyriadPro-Semibold"/>
              </a:rPr>
              <a:t>la fiche </a:t>
            </a:r>
            <a:r>
              <a:rPr lang="fr-FR" b="1" dirty="0">
                <a:solidFill>
                  <a:srgbClr val="002060"/>
                </a:solidFill>
                <a:latin typeface="MyriadPro-Semibold"/>
              </a:rPr>
              <a:t>de suivi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ou le carnet de surveillance. En </a:t>
            </a:r>
            <a:r>
              <a:rPr lang="fr-FR" dirty="0" smtClean="0">
                <a:solidFill>
                  <a:srgbClr val="002060"/>
                </a:solidFill>
                <a:latin typeface="MyriadPro-Semibold"/>
              </a:rPr>
              <a:t>établissement de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santé (HAD compris), la </a:t>
            </a:r>
            <a:r>
              <a:rPr lang="fr-FR" dirty="0" smtClean="0">
                <a:solidFill>
                  <a:srgbClr val="002060"/>
                </a:solidFill>
                <a:latin typeface="MyriadPro-Semibold"/>
              </a:rPr>
              <a:t>traçabilité des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soins s’appuie sur le dossier patient ET </a:t>
            </a:r>
            <a:r>
              <a:rPr lang="fr-FR" dirty="0" smtClean="0">
                <a:solidFill>
                  <a:srgbClr val="002060"/>
                </a:solidFill>
                <a:latin typeface="MyriadPro-Semibold"/>
              </a:rPr>
              <a:t>la fiche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de suivi ou carnet de surveillance. Pour </a:t>
            </a:r>
            <a:r>
              <a:rPr lang="fr-FR" dirty="0" smtClean="0">
                <a:solidFill>
                  <a:srgbClr val="002060"/>
                </a:solidFill>
                <a:latin typeface="MyriadPro-Semibold"/>
              </a:rPr>
              <a:t>le patient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à domicile, la traçabilité des soins </a:t>
            </a:r>
            <a:r>
              <a:rPr lang="fr-FR" dirty="0" smtClean="0">
                <a:solidFill>
                  <a:srgbClr val="002060"/>
                </a:solidFill>
                <a:latin typeface="MyriadPro-Semibold"/>
              </a:rPr>
              <a:t>s’appuie sur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la fiche de suivi ou carnet de surveillance</a:t>
            </a:r>
          </a:p>
          <a:p>
            <a:r>
              <a:rPr lang="fr-FR" dirty="0">
                <a:solidFill>
                  <a:srgbClr val="0066FF"/>
                </a:solidFill>
                <a:latin typeface="MyriadPro-Black"/>
              </a:rPr>
              <a:t>(AF)</a:t>
            </a:r>
            <a:r>
              <a:rPr lang="fr-FR" dirty="0">
                <a:solidFill>
                  <a:srgbClr val="000000"/>
                </a:solidFill>
                <a:latin typeface="MyriadPro-Semibold"/>
              </a:rPr>
              <a:t>.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363519" y="3789040"/>
            <a:ext cx="84249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  <a:latin typeface="MyriadPro-Semibold"/>
              </a:rPr>
              <a:t>La mutualisation de la fiche de suivi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ou carnet </a:t>
            </a:r>
            <a:r>
              <a:rPr lang="fr-FR" dirty="0" smtClean="0">
                <a:solidFill>
                  <a:srgbClr val="002060"/>
                </a:solidFill>
                <a:latin typeface="MyriadPro-Semibold"/>
              </a:rPr>
              <a:t>de surveillance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avec tous les intervenants </a:t>
            </a:r>
            <a:r>
              <a:rPr lang="fr-FR" dirty="0" smtClean="0">
                <a:solidFill>
                  <a:srgbClr val="002060"/>
                </a:solidFill>
                <a:latin typeface="MyriadPro-Semibold"/>
              </a:rPr>
              <a:t>hospitaliers et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extrahospitaliers est recommandée </a:t>
            </a:r>
            <a:r>
              <a:rPr lang="fr-FR" dirty="0">
                <a:solidFill>
                  <a:srgbClr val="002060"/>
                </a:solidFill>
                <a:latin typeface="MyriadPro-Black"/>
              </a:rPr>
              <a:t>(AF)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.</a:t>
            </a:r>
          </a:p>
          <a:p>
            <a:r>
              <a:rPr lang="fr-FR" dirty="0">
                <a:solidFill>
                  <a:srgbClr val="002060"/>
                </a:solidFill>
                <a:latin typeface="MyriadPro-Semibold"/>
              </a:rPr>
              <a:t>L’ensemble des professionnels amenés à </a:t>
            </a:r>
            <a:r>
              <a:rPr lang="fr-FR" dirty="0" smtClean="0">
                <a:solidFill>
                  <a:srgbClr val="002060"/>
                </a:solidFill>
                <a:latin typeface="MyriadPro-Semibold"/>
              </a:rPr>
              <a:t>prendre en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charge le patient doit être sensibilisé à </a:t>
            </a:r>
            <a:r>
              <a:rPr lang="fr-FR" dirty="0" smtClean="0">
                <a:solidFill>
                  <a:srgbClr val="002060"/>
                </a:solidFill>
                <a:latin typeface="MyriadPro-Semibold"/>
              </a:rPr>
              <a:t>l’importance du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remplissage consciencieux de la fiche</a:t>
            </a:r>
          </a:p>
          <a:p>
            <a:r>
              <a:rPr lang="fr-FR" dirty="0">
                <a:solidFill>
                  <a:srgbClr val="002060"/>
                </a:solidFill>
                <a:latin typeface="MyriadPro-Semibold"/>
              </a:rPr>
              <a:t>de suivi ou carnet de surveillance (</a:t>
            </a:r>
            <a:r>
              <a:rPr lang="fr-FR" dirty="0">
                <a:solidFill>
                  <a:srgbClr val="002060"/>
                </a:solidFill>
                <a:latin typeface="MyriadPro-Black"/>
              </a:rPr>
              <a:t>Accord </a:t>
            </a:r>
            <a:r>
              <a:rPr lang="fr-FR" dirty="0" smtClean="0">
                <a:solidFill>
                  <a:srgbClr val="002060"/>
                </a:solidFill>
                <a:latin typeface="MyriadPro-Black"/>
              </a:rPr>
              <a:t>simple </a:t>
            </a:r>
            <a:r>
              <a:rPr lang="fr-FR" dirty="0" smtClean="0">
                <a:solidFill>
                  <a:srgbClr val="002060"/>
                </a:solidFill>
                <a:latin typeface="MyriadPro-Semibold"/>
              </a:rPr>
              <a:t>CCI-R95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). Le traitement administré, les gestes </a:t>
            </a:r>
            <a:r>
              <a:rPr lang="fr-FR" dirty="0" smtClean="0">
                <a:solidFill>
                  <a:srgbClr val="002060"/>
                </a:solidFill>
                <a:latin typeface="MyriadPro-Semibold"/>
              </a:rPr>
              <a:t>réalisés, les 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difficultés rencontrées et l’information</a:t>
            </a:r>
          </a:p>
          <a:p>
            <a:r>
              <a:rPr lang="fr-FR" dirty="0">
                <a:solidFill>
                  <a:srgbClr val="002060"/>
                </a:solidFill>
                <a:latin typeface="MyriadPro-Semibold"/>
              </a:rPr>
              <a:t>donnée au patient sont notés </a:t>
            </a:r>
            <a:r>
              <a:rPr lang="fr-FR" dirty="0">
                <a:solidFill>
                  <a:srgbClr val="002060"/>
                </a:solidFill>
                <a:latin typeface="MyriadPro-Black"/>
              </a:rPr>
              <a:t>(AF)</a:t>
            </a:r>
            <a:r>
              <a:rPr lang="fr-FR" dirty="0">
                <a:solidFill>
                  <a:srgbClr val="002060"/>
                </a:solidFill>
                <a:latin typeface="MyriadPro-Semibold"/>
              </a:rPr>
              <a:t>.</a:t>
            </a:r>
            <a:endParaRPr lang="fr-FR" dirty="0">
              <a:solidFill>
                <a:srgbClr val="002060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457200" y="476250"/>
            <a:ext cx="8229600" cy="70609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 smtClean="0">
                <a:solidFill>
                  <a:srgbClr val="002060"/>
                </a:solidFill>
              </a:rPr>
              <a:t>Traçabilité des soins sur </a:t>
            </a:r>
            <a:r>
              <a:rPr lang="fr-FR" sz="3600" b="1" dirty="0" err="1" smtClean="0">
                <a:solidFill>
                  <a:srgbClr val="002060"/>
                </a:solidFill>
              </a:rPr>
              <a:t>Picc</a:t>
            </a:r>
            <a:r>
              <a:rPr lang="fr-FR" sz="3600" b="1" dirty="0" smtClean="0">
                <a:solidFill>
                  <a:srgbClr val="002060"/>
                </a:solidFill>
              </a:rPr>
              <a:t> line</a:t>
            </a:r>
            <a:endParaRPr lang="fr-FR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171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5576" y="620688"/>
            <a:ext cx="6823620" cy="19305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Traçabilité : </a:t>
            </a:r>
          </a:p>
          <a:p>
            <a:pPr marL="285750" indent="-285750" algn="just">
              <a:buFontTx/>
              <a:buChar char="-"/>
            </a:pPr>
            <a:r>
              <a:rPr lang="fr-FR" dirty="0" err="1" smtClean="0"/>
              <a:t>Axigate</a:t>
            </a:r>
            <a:r>
              <a:rPr lang="fr-FR" dirty="0" smtClean="0"/>
              <a:t>  </a:t>
            </a:r>
          </a:p>
          <a:p>
            <a:pPr marL="285750" indent="-285750" algn="just">
              <a:buFontTx/>
              <a:buChar char="-"/>
            </a:pPr>
            <a:r>
              <a:rPr lang="fr-FR" dirty="0" smtClean="0"/>
              <a:t>Transmissions ciblées            </a:t>
            </a:r>
          </a:p>
          <a:p>
            <a:pPr marL="285750" indent="-285750" algn="just">
              <a:buFontTx/>
              <a:buChar char="-"/>
            </a:pPr>
            <a:r>
              <a:rPr lang="fr-FR" dirty="0" smtClean="0"/>
              <a:t>Diagramme de soins</a:t>
            </a:r>
          </a:p>
          <a:p>
            <a:pPr marL="285750" indent="-285750" algn="just">
              <a:buFontTx/>
              <a:buChar char="-"/>
            </a:pPr>
            <a:r>
              <a:rPr lang="fr-FR" dirty="0" smtClean="0"/>
              <a:t>Évaluation</a:t>
            </a:r>
          </a:p>
          <a:p>
            <a:pPr marL="285750" indent="-285750" algn="just">
              <a:buFontTx/>
              <a:buChar char="-"/>
            </a:pPr>
            <a:r>
              <a:rPr lang="fr-FR" dirty="0" smtClean="0"/>
              <a:t>équipement</a:t>
            </a:r>
          </a:p>
          <a:p>
            <a:pPr algn="ctr"/>
            <a:endParaRPr lang="fr-FR" dirty="0"/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print"/>
          <a:srcRect l="1176" t="29000" r="58662" b="33900"/>
          <a:stretch/>
        </p:blipFill>
        <p:spPr>
          <a:xfrm>
            <a:off x="755576" y="2708920"/>
            <a:ext cx="7344816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702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 cstate="print"/>
          <a:srcRect l="25195" t="19900" r="26375" b="19201"/>
          <a:stretch/>
        </p:blipFill>
        <p:spPr>
          <a:xfrm>
            <a:off x="35496" y="332656"/>
            <a:ext cx="8856984" cy="6264696"/>
          </a:xfrm>
          <a:prstGeom prst="rect">
            <a:avLst/>
          </a:prstGeom>
        </p:spPr>
      </p:pic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7106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59632" y="1700809"/>
            <a:ext cx="55983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hlinkClick r:id="rId2"/>
              </a:rPr>
              <a:t>https://</a:t>
            </a:r>
            <a:r>
              <a:rPr lang="fr-FR" dirty="0" smtClean="0">
                <a:hlinkClick r:id="rId2"/>
              </a:rPr>
              <a:t>www.youtube.com/watch?v=53eWRQFsus4</a:t>
            </a:r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87176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fr-FR" b="1" dirty="0" smtClean="0">
                <a:solidFill>
                  <a:srgbClr val="002060"/>
                </a:solidFill>
              </a:rPr>
              <a:t>Contexte</a:t>
            </a:r>
            <a:r>
              <a:rPr lang="fr-FR" b="1" dirty="0" smtClean="0"/>
              <a:t>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fr-FR" dirty="0"/>
          </a:p>
          <a:p>
            <a:r>
              <a:rPr lang="fr-FR" dirty="0">
                <a:solidFill>
                  <a:srgbClr val="002060"/>
                </a:solidFill>
              </a:rPr>
              <a:t>Une place à trouver entre CVP, CVC et CCI </a:t>
            </a:r>
          </a:p>
          <a:p>
            <a:pPr marL="0" indent="0">
              <a:buNone/>
            </a:pPr>
            <a:r>
              <a:rPr lang="fr-FR" dirty="0" smtClean="0">
                <a:solidFill>
                  <a:srgbClr val="002060"/>
                </a:solidFill>
              </a:rPr>
              <a:t>-  des </a:t>
            </a:r>
            <a:r>
              <a:rPr lang="fr-FR" dirty="0">
                <a:solidFill>
                  <a:srgbClr val="002060"/>
                </a:solidFill>
              </a:rPr>
              <a:t>avantages mais aussi des risques à prendre en compte </a:t>
            </a:r>
          </a:p>
          <a:p>
            <a:endParaRPr lang="fr-FR" dirty="0">
              <a:solidFill>
                <a:srgbClr val="002060"/>
              </a:solidFill>
            </a:endParaRPr>
          </a:p>
          <a:p>
            <a:r>
              <a:rPr lang="fr-FR" b="1" dirty="0" smtClean="0">
                <a:solidFill>
                  <a:srgbClr val="002060"/>
                </a:solidFill>
              </a:rPr>
              <a:t>Multiplicité </a:t>
            </a:r>
            <a:r>
              <a:rPr lang="fr-FR" b="1" dirty="0">
                <a:solidFill>
                  <a:srgbClr val="002060"/>
                </a:solidFill>
              </a:rPr>
              <a:t>des acteurs, des circuits et des lieux </a:t>
            </a:r>
            <a:endParaRPr lang="fr-FR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fr-FR" dirty="0" smtClean="0">
                <a:solidFill>
                  <a:srgbClr val="002060"/>
                </a:solidFill>
              </a:rPr>
              <a:t>- «</a:t>
            </a:r>
            <a:r>
              <a:rPr lang="fr-FR" dirty="0">
                <a:solidFill>
                  <a:srgbClr val="002060"/>
                </a:solidFill>
              </a:rPr>
              <a:t>poseurs» radiologues, anesthésistes, réanimateurs </a:t>
            </a:r>
          </a:p>
          <a:p>
            <a:pPr marL="0" indent="0">
              <a:buNone/>
            </a:pPr>
            <a:r>
              <a:rPr lang="fr-FR" dirty="0" smtClean="0">
                <a:solidFill>
                  <a:srgbClr val="002060"/>
                </a:solidFill>
              </a:rPr>
              <a:t>- utilisateurs </a:t>
            </a:r>
            <a:r>
              <a:rPr lang="fr-FR" dirty="0">
                <a:solidFill>
                  <a:srgbClr val="002060"/>
                </a:solidFill>
              </a:rPr>
              <a:t>à l’hôpital </a:t>
            </a:r>
            <a:r>
              <a:rPr lang="fr-FR" b="1" dirty="0">
                <a:solidFill>
                  <a:srgbClr val="002060"/>
                </a:solidFill>
              </a:rPr>
              <a:t>et </a:t>
            </a:r>
            <a:r>
              <a:rPr lang="fr-FR" dirty="0">
                <a:solidFill>
                  <a:srgbClr val="002060"/>
                </a:solidFill>
              </a:rPr>
              <a:t>en ville </a:t>
            </a:r>
          </a:p>
          <a:p>
            <a:endParaRPr lang="fr-FR" dirty="0">
              <a:solidFill>
                <a:srgbClr val="002060"/>
              </a:solidFill>
            </a:endParaRPr>
          </a:p>
          <a:p>
            <a:r>
              <a:rPr lang="fr-FR" dirty="0" smtClean="0">
                <a:solidFill>
                  <a:srgbClr val="002060"/>
                </a:solidFill>
              </a:rPr>
              <a:t>Spécificités </a:t>
            </a:r>
            <a:r>
              <a:rPr lang="fr-FR" dirty="0">
                <a:solidFill>
                  <a:srgbClr val="002060"/>
                </a:solidFill>
              </a:rPr>
              <a:t>de la prise en charge </a:t>
            </a: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6610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517632" cy="648072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rgbClr val="002060"/>
                </a:solidFill>
              </a:rPr>
              <a:t>Référentiels </a:t>
            </a:r>
            <a:endParaRPr lang="fr-FR" dirty="0">
              <a:solidFill>
                <a:srgbClr val="002060"/>
              </a:solidFill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564904"/>
            <a:ext cx="2532471" cy="4022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420888"/>
            <a:ext cx="2579166" cy="4191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92896"/>
            <a:ext cx="3851920" cy="335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908720"/>
            <a:ext cx="6540252" cy="1682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706090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002060"/>
                </a:solidFill>
              </a:rPr>
              <a:t>PICC : avantages</a:t>
            </a:r>
            <a:endParaRPr lang="fr-FR" sz="3600" b="1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• </a:t>
            </a:r>
            <a:r>
              <a:rPr lang="fr-FR" dirty="0" smtClean="0">
                <a:solidFill>
                  <a:srgbClr val="002060"/>
                </a:solidFill>
              </a:rPr>
              <a:t>Avantages à la pose</a:t>
            </a: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– Technique de pose simple</a:t>
            </a: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– Pas de risque de pneumothorax et hémothorax</a:t>
            </a: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– Faible risque hémorragique : pas de contre-indication en cas de</a:t>
            </a: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troubles de l’hémostase</a:t>
            </a:r>
          </a:p>
          <a:p>
            <a:endParaRPr lang="fr-FR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• Avantages pour l’utilisation</a:t>
            </a: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– Retrait facile</a:t>
            </a: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– Pour le patient: confort, pas de cicatrice (par rapport à une CCI)</a:t>
            </a: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– Utilisation possible au domicile</a:t>
            </a:r>
          </a:p>
          <a:p>
            <a:pPr>
              <a:buNone/>
            </a:pPr>
            <a:endParaRPr lang="fr-FR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• Coût</a:t>
            </a: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– 1 PICC = 70€ / 1 CCI = 130€ / 1 CVC = 11€</a:t>
            </a:r>
          </a:p>
          <a:p>
            <a:pPr>
              <a:buNone/>
            </a:pPr>
            <a:r>
              <a:rPr lang="fr-FR" dirty="0" smtClean="0">
                <a:solidFill>
                  <a:srgbClr val="002060"/>
                </a:solidFill>
              </a:rPr>
              <a:t>– Matériels complémentaires (valves, fixation sans suture) coûteux.</a:t>
            </a:r>
          </a:p>
          <a:p>
            <a:pPr>
              <a:buNone/>
            </a:pPr>
            <a:endParaRPr lang="fr-FR" dirty="0" smtClean="0">
              <a:solidFill>
                <a:srgbClr val="002060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fr-FR" b="1" dirty="0" smtClean="0">
                <a:solidFill>
                  <a:srgbClr val="002060"/>
                </a:solidFill>
              </a:rPr>
              <a:t>Indications </a:t>
            </a:r>
            <a:r>
              <a:rPr lang="fr-FR" b="1" dirty="0">
                <a:solidFill>
                  <a:srgbClr val="002060"/>
                </a:solidFill>
              </a:rPr>
              <a:t>des PICC (1) 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47260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fr-FR" b="1" dirty="0" smtClean="0">
                <a:solidFill>
                  <a:srgbClr val="FF0000"/>
                </a:solidFill>
              </a:rPr>
              <a:t>Accord </a:t>
            </a:r>
            <a:r>
              <a:rPr lang="fr-FR" b="1" dirty="0">
                <a:solidFill>
                  <a:srgbClr val="FF0000"/>
                </a:solidFill>
              </a:rPr>
              <a:t>fort: </a:t>
            </a:r>
            <a:endParaRPr lang="fr-FR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fr-FR" dirty="0">
              <a:solidFill>
                <a:srgbClr val="FF0000"/>
              </a:solidFill>
            </a:endParaRPr>
          </a:p>
          <a:p>
            <a:r>
              <a:rPr lang="fr-FR" b="1" dirty="0" smtClean="0">
                <a:solidFill>
                  <a:srgbClr val="002060"/>
                </a:solidFill>
              </a:rPr>
              <a:t>En </a:t>
            </a:r>
            <a:r>
              <a:rPr lang="fr-FR" b="1" dirty="0">
                <a:solidFill>
                  <a:srgbClr val="002060"/>
                </a:solidFill>
              </a:rPr>
              <a:t>remplacement d’un CVP </a:t>
            </a:r>
          </a:p>
          <a:p>
            <a:pPr marL="0" indent="0">
              <a:buNone/>
            </a:pPr>
            <a:r>
              <a:rPr lang="fr-FR" dirty="0" smtClean="0">
                <a:solidFill>
                  <a:srgbClr val="002060"/>
                </a:solidFill>
              </a:rPr>
              <a:t>         - si </a:t>
            </a:r>
            <a:r>
              <a:rPr lang="fr-FR" dirty="0">
                <a:solidFill>
                  <a:srgbClr val="002060"/>
                </a:solidFill>
              </a:rPr>
              <a:t>durée attendue </a:t>
            </a:r>
            <a:r>
              <a:rPr lang="fr-FR" b="1" dirty="0">
                <a:solidFill>
                  <a:srgbClr val="002060"/>
                </a:solidFill>
              </a:rPr>
              <a:t>&gt; 7 j consécutifs </a:t>
            </a:r>
            <a:endParaRPr lang="fr-FR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smtClean="0">
                <a:solidFill>
                  <a:srgbClr val="002060"/>
                </a:solidFill>
              </a:rPr>
              <a:t>        - Pas </a:t>
            </a:r>
            <a:r>
              <a:rPr lang="fr-FR" dirty="0">
                <a:solidFill>
                  <a:srgbClr val="002060"/>
                </a:solidFill>
              </a:rPr>
              <a:t>d’indication fournie sur la durée du PICC (</a:t>
            </a:r>
            <a:r>
              <a:rPr lang="fr-FR" i="1" dirty="0" smtClean="0">
                <a:solidFill>
                  <a:srgbClr val="002060"/>
                </a:solidFill>
              </a:rPr>
              <a:t>sens bénéfice/risque</a:t>
            </a:r>
            <a:r>
              <a:rPr lang="fr-FR" dirty="0">
                <a:solidFill>
                  <a:srgbClr val="002060"/>
                </a:solidFill>
              </a:rPr>
              <a:t>) </a:t>
            </a:r>
          </a:p>
          <a:p>
            <a:pPr marL="0" indent="0">
              <a:buNone/>
            </a:pPr>
            <a:r>
              <a:rPr lang="fr-FR" dirty="0" smtClean="0">
                <a:solidFill>
                  <a:srgbClr val="002060"/>
                </a:solidFill>
              </a:rPr>
              <a:t>         - La </a:t>
            </a:r>
            <a:r>
              <a:rPr lang="fr-FR" dirty="0">
                <a:solidFill>
                  <a:srgbClr val="002060"/>
                </a:solidFill>
              </a:rPr>
              <a:t>durée varie selon l’indication du PICC de </a:t>
            </a:r>
            <a:r>
              <a:rPr lang="fr-FR" b="1" i="1" dirty="0">
                <a:solidFill>
                  <a:srgbClr val="002060"/>
                </a:solidFill>
              </a:rPr>
              <a:t>6 jours à 3 mois </a:t>
            </a:r>
            <a:r>
              <a:rPr lang="fr-FR" dirty="0">
                <a:solidFill>
                  <a:srgbClr val="002060"/>
                </a:solidFill>
              </a:rPr>
              <a:t>…</a:t>
            </a:r>
            <a:r>
              <a:rPr lang="fr-FR" i="1" dirty="0">
                <a:solidFill>
                  <a:srgbClr val="002060"/>
                </a:solidFill>
              </a:rPr>
              <a:t>et + certains </a:t>
            </a:r>
            <a:r>
              <a:rPr lang="fr-FR" dirty="0">
                <a:solidFill>
                  <a:srgbClr val="002060"/>
                </a:solidFill>
              </a:rPr>
              <a:t>? </a:t>
            </a:r>
            <a:endParaRPr lang="fr-FR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fr-FR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fr-FR" dirty="0">
              <a:solidFill>
                <a:srgbClr val="002060"/>
              </a:solidFill>
            </a:endParaRPr>
          </a:p>
          <a:p>
            <a:r>
              <a:rPr lang="fr-FR" b="1" dirty="0" smtClean="0">
                <a:solidFill>
                  <a:srgbClr val="002060"/>
                </a:solidFill>
              </a:rPr>
              <a:t>En </a:t>
            </a:r>
            <a:r>
              <a:rPr lang="fr-FR" b="1" dirty="0">
                <a:solidFill>
                  <a:srgbClr val="002060"/>
                </a:solidFill>
              </a:rPr>
              <a:t>remplacement d’un CVC/CCI si durée attendue &lt; 3 mois </a:t>
            </a:r>
            <a:endParaRPr lang="fr-FR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fr-FR" b="1" dirty="0">
              <a:solidFill>
                <a:srgbClr val="002060"/>
              </a:solidFill>
            </a:endParaRPr>
          </a:p>
          <a:p>
            <a:r>
              <a:rPr lang="fr-FR" b="1" dirty="0" smtClean="0">
                <a:solidFill>
                  <a:srgbClr val="002060"/>
                </a:solidFill>
              </a:rPr>
              <a:t>Patient </a:t>
            </a:r>
            <a:r>
              <a:rPr lang="fr-FR" b="1" dirty="0">
                <a:solidFill>
                  <a:srgbClr val="002060"/>
                </a:solidFill>
              </a:rPr>
              <a:t>atteint de thrombopénie ou de neutropénie </a:t>
            </a:r>
            <a:endParaRPr lang="fr-FR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fr-FR" b="1" dirty="0">
              <a:solidFill>
                <a:srgbClr val="002060"/>
              </a:solidFill>
            </a:endParaRPr>
          </a:p>
          <a:p>
            <a:r>
              <a:rPr lang="fr-FR" b="1" dirty="0" smtClean="0">
                <a:solidFill>
                  <a:srgbClr val="002060"/>
                </a:solidFill>
              </a:rPr>
              <a:t>Chez </a:t>
            </a:r>
            <a:r>
              <a:rPr lang="fr-FR" b="1" dirty="0">
                <a:solidFill>
                  <a:srgbClr val="002060"/>
                </a:solidFill>
              </a:rPr>
              <a:t>l’adulte, chez l’enfant (</a:t>
            </a:r>
            <a:r>
              <a:rPr lang="fr-FR" b="1" i="1" dirty="0">
                <a:solidFill>
                  <a:srgbClr val="002060"/>
                </a:solidFill>
              </a:rPr>
              <a:t>hors </a:t>
            </a:r>
            <a:r>
              <a:rPr lang="fr-FR" b="1" i="1" dirty="0" err="1">
                <a:solidFill>
                  <a:srgbClr val="002060"/>
                </a:solidFill>
              </a:rPr>
              <a:t>néo-nat</a:t>
            </a:r>
            <a:r>
              <a:rPr lang="fr-FR" b="1" dirty="0">
                <a:solidFill>
                  <a:srgbClr val="002060"/>
                </a:solidFill>
              </a:rPr>
              <a:t>) </a:t>
            </a:r>
            <a:endParaRPr lang="fr-FR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fr-FR" b="1" dirty="0">
              <a:solidFill>
                <a:srgbClr val="002060"/>
              </a:solidFill>
            </a:endParaRPr>
          </a:p>
          <a:p>
            <a:r>
              <a:rPr lang="fr-FR" b="1" dirty="0" smtClean="0">
                <a:solidFill>
                  <a:srgbClr val="002060"/>
                </a:solidFill>
              </a:rPr>
              <a:t>Patient </a:t>
            </a:r>
            <a:r>
              <a:rPr lang="fr-FR" b="1" dirty="0">
                <a:solidFill>
                  <a:srgbClr val="002060"/>
                </a:solidFill>
              </a:rPr>
              <a:t>qui refuse CCI ou en cas de C/ indication </a:t>
            </a:r>
            <a:endParaRPr lang="fr-FR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fr-FR" b="1" dirty="0">
              <a:solidFill>
                <a:srgbClr val="002060"/>
              </a:solidFill>
            </a:endParaRPr>
          </a:p>
          <a:p>
            <a:r>
              <a:rPr lang="fr-FR" b="1" dirty="0" smtClean="0">
                <a:solidFill>
                  <a:srgbClr val="002060"/>
                </a:solidFill>
              </a:rPr>
              <a:t>Adulte </a:t>
            </a:r>
            <a:r>
              <a:rPr lang="fr-FR" b="1" dirty="0">
                <a:solidFill>
                  <a:srgbClr val="002060"/>
                </a:solidFill>
              </a:rPr>
              <a:t>ou enfant traité à domicile </a:t>
            </a:r>
          </a:p>
          <a:p>
            <a:pPr marL="0" indent="0">
              <a:buNone/>
            </a:pPr>
            <a:endParaRPr lang="fr-FR" dirty="0">
              <a:solidFill>
                <a:srgbClr val="002060"/>
              </a:solidFill>
            </a:endParaRP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558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/>
          </a:bodyPr>
          <a:lstStyle/>
          <a:p>
            <a:r>
              <a:rPr lang="fr-FR" sz="3600" b="1" dirty="0" smtClean="0">
                <a:solidFill>
                  <a:srgbClr val="002060"/>
                </a:solidFill>
              </a:rPr>
              <a:t>Indication des PICC (2)</a:t>
            </a:r>
            <a:endParaRPr lang="fr-FR" sz="3600" b="1" dirty="0">
              <a:solidFill>
                <a:srgbClr val="00206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/>
          </a:bodyPr>
          <a:lstStyle/>
          <a:p>
            <a:r>
              <a:rPr lang="fr-FR" sz="2400" dirty="0" smtClean="0">
                <a:solidFill>
                  <a:srgbClr val="002060"/>
                </a:solidFill>
              </a:rPr>
              <a:t>Accès vasculaire central</a:t>
            </a:r>
          </a:p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</a:rPr>
              <a:t>		– nutrition parentérale</a:t>
            </a:r>
          </a:p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</a:rPr>
              <a:t>		– chimiothérapie en continu ou en bolus</a:t>
            </a:r>
          </a:p>
          <a:p>
            <a:pPr>
              <a:buNone/>
            </a:pPr>
            <a:endParaRPr lang="fr-FR" sz="24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</a:rPr>
              <a:t>• Faible capital veineux</a:t>
            </a:r>
          </a:p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</a:rPr>
              <a:t>		– antibiothérapie parentérale</a:t>
            </a:r>
          </a:p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</a:rPr>
              <a:t>		– prélèvements sanguins</a:t>
            </a:r>
          </a:p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</a:rPr>
              <a:t>		– transfusion</a:t>
            </a:r>
          </a:p>
          <a:p>
            <a:pPr>
              <a:buNone/>
            </a:pPr>
            <a:endParaRPr lang="fr-FR" sz="24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fr-FR" sz="2400" dirty="0" smtClean="0">
                <a:solidFill>
                  <a:srgbClr val="002060"/>
                </a:solidFill>
              </a:rPr>
              <a:t>• Voie parentérale à domicile</a:t>
            </a:r>
          </a:p>
        </p:txBody>
      </p:sp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Personnalisé 1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1256</TotalTime>
  <Words>2440</Words>
  <Application>Microsoft Office PowerPoint</Application>
  <PresentationFormat>Affichage à l'écran (4:3)</PresentationFormat>
  <Paragraphs>523</Paragraphs>
  <Slides>43</Slides>
  <Notes>4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43</vt:i4>
      </vt:variant>
    </vt:vector>
  </HeadingPairs>
  <TitlesOfParts>
    <vt:vector size="45" baseType="lpstr">
      <vt:lpstr>Thème Office</vt:lpstr>
      <vt:lpstr>Photo Editor Photo</vt:lpstr>
      <vt:lpstr>BONNES PRATIQUES ET GESTION DES RISQUES ASSOCIES AUX PICC  </vt:lpstr>
      <vt:lpstr> Introduction </vt:lpstr>
      <vt:lpstr> Cathéter central inséré par voie périphérique </vt:lpstr>
      <vt:lpstr>Diapositive 4</vt:lpstr>
      <vt:lpstr>Contexte </vt:lpstr>
      <vt:lpstr>Référentiels </vt:lpstr>
      <vt:lpstr>PICC : avantages</vt:lpstr>
      <vt:lpstr>Indications des PICC (1) </vt:lpstr>
      <vt:lpstr>Indication des PICC (2)</vt:lpstr>
      <vt:lpstr>Les complications </vt:lpstr>
      <vt:lpstr>PICC : complications</vt:lpstr>
      <vt:lpstr>Risques infectieux associés aux PICC </vt:lpstr>
      <vt:lpstr>Plan de la présentation </vt:lpstr>
      <vt:lpstr>Le matériel: les différents types de cathéter, valve et stabilisateur</vt:lpstr>
      <vt:lpstr>Quelques ex. de matériels et de fournisseurs </vt:lpstr>
      <vt:lpstr>PICC: matériels disponibles</vt:lpstr>
      <vt:lpstr>Diapositive 17</vt:lpstr>
      <vt:lpstr>La valve bidirectionnelle </vt:lpstr>
      <vt:lpstr>Diapositive 19</vt:lpstr>
      <vt:lpstr>Diapositive 20</vt:lpstr>
      <vt:lpstr>PICC :les stabilisateurs</vt:lpstr>
      <vt:lpstr>Réfection du pansement et changement de valve(es) à 7 jours </vt:lpstr>
      <vt:lpstr>Plan de la présentation </vt:lpstr>
      <vt:lpstr>Les critères de choix, site de pose </vt:lpstr>
      <vt:lpstr>PICC: conditions de pose</vt:lpstr>
      <vt:lpstr>PICC : technique de pose</vt:lpstr>
      <vt:lpstr>PICC : technique de pose</vt:lpstr>
      <vt:lpstr>Les recommandations pour l’entretien et la manipulation du PICC LINE</vt:lpstr>
      <vt:lpstr>Entretien et manipulation voie veineuse </vt:lpstr>
      <vt:lpstr>Indication de réfection du pansement du PICC </vt:lpstr>
      <vt:lpstr>Diapositive 31</vt:lpstr>
      <vt:lpstr>Matériel pour la réfection du Pansement  </vt:lpstr>
      <vt:lpstr>Ablation du pansement  : </vt:lpstr>
      <vt:lpstr>Nettoyage et désinfection du point de ponction </vt:lpstr>
      <vt:lpstr>Diapositive 35</vt:lpstr>
      <vt:lpstr> Rinçage  pulsé (PICC LINE) </vt:lpstr>
      <vt:lpstr>Dernière étape du pansement </vt:lpstr>
      <vt:lpstr>Que surveiller sous le pansement ? </vt:lpstr>
      <vt:lpstr>Retrait  Du Cathéter</vt:lpstr>
      <vt:lpstr>Diapositive 40</vt:lpstr>
      <vt:lpstr>Diapositive 41</vt:lpstr>
      <vt:lpstr>Diapositive 42</vt:lpstr>
      <vt:lpstr>Diapositive 43</vt:lpstr>
    </vt:vector>
  </TitlesOfParts>
  <Company>APHM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p013798</dc:creator>
  <cp:lastModifiedBy>marine.santoriello</cp:lastModifiedBy>
  <cp:revision>285</cp:revision>
  <dcterms:created xsi:type="dcterms:W3CDTF">2012-01-11T14:38:03Z</dcterms:created>
  <dcterms:modified xsi:type="dcterms:W3CDTF">2021-12-08T10:05:20Z</dcterms:modified>
</cp:coreProperties>
</file>