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45"/>
  </p:notesMasterIdLst>
  <p:sldIdLst>
    <p:sldId id="312" r:id="rId2"/>
    <p:sldId id="257" r:id="rId3"/>
    <p:sldId id="289" r:id="rId4"/>
    <p:sldId id="290" r:id="rId5"/>
    <p:sldId id="291" r:id="rId6"/>
    <p:sldId id="313" r:id="rId7"/>
    <p:sldId id="314" r:id="rId8"/>
    <p:sldId id="303" r:id="rId9"/>
    <p:sldId id="310" r:id="rId10"/>
    <p:sldId id="292" r:id="rId11"/>
    <p:sldId id="294" r:id="rId12"/>
    <p:sldId id="262" r:id="rId13"/>
    <p:sldId id="339" r:id="rId14"/>
    <p:sldId id="340" r:id="rId15"/>
    <p:sldId id="366" r:id="rId16"/>
    <p:sldId id="341" r:id="rId17"/>
    <p:sldId id="342" r:id="rId18"/>
    <p:sldId id="346" r:id="rId19"/>
    <p:sldId id="343" r:id="rId20"/>
    <p:sldId id="359" r:id="rId21"/>
    <p:sldId id="345" r:id="rId22"/>
    <p:sldId id="347" r:id="rId23"/>
    <p:sldId id="348" r:id="rId24"/>
    <p:sldId id="360" r:id="rId25"/>
    <p:sldId id="349" r:id="rId26"/>
    <p:sldId id="350" r:id="rId27"/>
    <p:sldId id="351" r:id="rId28"/>
    <p:sldId id="363" r:id="rId29"/>
    <p:sldId id="361" r:id="rId30"/>
    <p:sldId id="352" r:id="rId31"/>
    <p:sldId id="362" r:id="rId32"/>
    <p:sldId id="353" r:id="rId33"/>
    <p:sldId id="354" r:id="rId34"/>
    <p:sldId id="355" r:id="rId35"/>
    <p:sldId id="357" r:id="rId36"/>
    <p:sldId id="356" r:id="rId37"/>
    <p:sldId id="365" r:id="rId38"/>
    <p:sldId id="364" r:id="rId39"/>
    <p:sldId id="368" r:id="rId40"/>
    <p:sldId id="369" r:id="rId41"/>
    <p:sldId id="273" r:id="rId42"/>
    <p:sldId id="308" r:id="rId43"/>
    <p:sldId id="367" r:id="rId4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F8F8F8"/>
    <a:srgbClr val="FF6600"/>
    <a:srgbClr val="FFC979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44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15952-8C8E-4F7F-9476-BE7BA7476BCE}" type="datetimeFigureOut">
              <a:rPr lang="fr-FR" smtClean="0"/>
              <a:pPr/>
              <a:t>17/10/2022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34EC4-B4D3-4B05-81A7-AD6CF6A5B3B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0601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1961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66024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629472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138763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111962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09636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889048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75959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574083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147253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9868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329758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012125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23777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983326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22062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041765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111669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752545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00189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25206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12047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50292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06999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39575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61540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93547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" y="-53975"/>
            <a:ext cx="915828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05575"/>
            <a:ext cx="91630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63AB"/>
                </a:solidFill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4A600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8917548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" y="-315913"/>
            <a:ext cx="91376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5332" y="1062273"/>
            <a:ext cx="7704856" cy="1345357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0"/>
          </p:nvPr>
        </p:nvSpPr>
        <p:spPr>
          <a:xfrm>
            <a:off x="645332" y="2781300"/>
            <a:ext cx="7814456" cy="2592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E98445A-435E-4546-B1C8-A16E5B7FB8AE}" type="datetimeFigureOut">
              <a:rPr lang="fr-FR" smtClean="0"/>
              <a:pPr>
                <a:defRPr/>
              </a:pPr>
              <a:t>17/10/2022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28665B0-B188-4F10-AACA-751D79CE6693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  <p:pic>
        <p:nvPicPr>
          <p:cNvPr id="9" name="Image" descr="Image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95564" y="6413767"/>
            <a:ext cx="791236" cy="25028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4792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31489502"/>
      </p:ext>
    </p:extLst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0" name="Texte"/>
          <p:cNvSpPr txBox="1"/>
          <p:nvPr/>
        </p:nvSpPr>
        <p:spPr>
          <a:xfrm>
            <a:off x="476251" y="6265838"/>
            <a:ext cx="293675" cy="149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>
              <a:lnSpc>
                <a:spcPct val="40000"/>
              </a:lnSpc>
              <a:spcBef>
                <a:spcPts val="5500"/>
              </a:spcBef>
              <a:defRPr sz="2400" i="1" spc="24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sz="900"/>
              <a:pPr/>
              <a:t>‹N°›</a:t>
            </a:fld>
            <a:endParaRPr sz="900"/>
          </a:p>
        </p:txBody>
      </p:sp>
      <p:sp>
        <p:nvSpPr>
          <p:cNvPr id="4661" name="Image"/>
          <p:cNvSpPr>
            <a:spLocks noGrp="1"/>
          </p:cNvSpPr>
          <p:nvPr>
            <p:ph type="pic" idx="13"/>
          </p:nvPr>
        </p:nvSpPr>
        <p:spPr>
          <a:xfrm>
            <a:off x="0" y="-2667000"/>
            <a:ext cx="9144000" cy="12192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66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569620" y="6540500"/>
            <a:ext cx="337913" cy="232800"/>
          </a:xfrm>
          <a:prstGeom prst="rect">
            <a:avLst/>
          </a:prstGeom>
        </p:spPr>
        <p:txBody>
          <a:bodyPr/>
          <a:lstStyle>
            <a:lvl1pPr>
              <a:lnSpc>
                <a:spcPct val="40000"/>
              </a:lnSpc>
              <a:spcBef>
                <a:spcPts val="2063"/>
              </a:spcBef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6739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98445A-435E-4546-B1C8-A16E5B7FB8AE}" type="datetimeFigureOut">
              <a:rPr lang="fr-FR"/>
              <a:pPr>
                <a:defRPr/>
              </a:pPr>
              <a:t>17/10/2022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28665B0-B188-4F10-AACA-751D79CE669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xmlns="" val="85258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20" r:id="rId3"/>
    <p:sldLayoutId id="2147483822" r:id="rId4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0.png"/><Relationship Id="rId2" Type="http://schemas.openxmlformats.org/officeDocument/2006/relationships/hyperlink" Target="Local%20Settings/Local%20Settings/Temp/CD%20Rom%20ville%202008/CD%20Rom%20ville%202008/saynetes/RPS-ADM-pneumo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Local%20Settings/Local%20Settings/Temp/CD%20Rom%20ville%202008/CD%20Rom%20ville%202008/saynetes/CC-GROSSESSE.ppt" TargetMode="External"/><Relationship Id="rId5" Type="http://schemas.openxmlformats.org/officeDocument/2006/relationships/image" Target="../media/image9.gif"/><Relationship Id="rId4" Type="http://schemas.openxmlformats.org/officeDocument/2006/relationships/hyperlink" Target="Local%20Settings/Local%20Settings/Temp/CD%20Rom%20ville%202008/CD%20Rom%20ville%202008/saynetes/EBM-VACCIN.ppt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0" name="Rectangle"/>
          <p:cNvSpPr/>
          <p:nvPr/>
        </p:nvSpPr>
        <p:spPr>
          <a:xfrm>
            <a:off x="-3175" y="5226322"/>
            <a:ext cx="9150351" cy="772568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063"/>
              </a:spcBef>
              <a:defRPr>
                <a:solidFill>
                  <a:srgbClr val="FFFFFF"/>
                </a:solidFill>
              </a:defRPr>
            </a:pPr>
            <a:endParaRPr sz="366"/>
          </a:p>
        </p:txBody>
      </p:sp>
      <p:sp>
        <p:nvSpPr>
          <p:cNvPr id="4681" name="Rectangle"/>
          <p:cNvSpPr/>
          <p:nvPr/>
        </p:nvSpPr>
        <p:spPr>
          <a:xfrm>
            <a:off x="-6351" y="858112"/>
            <a:ext cx="9150351" cy="1187054"/>
          </a:xfrm>
          <a:prstGeom prst="rect">
            <a:avLst/>
          </a:prstGeom>
          <a:solidFill>
            <a:srgbClr val="3369B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063"/>
              </a:spcBef>
              <a:defRPr>
                <a:solidFill>
                  <a:srgbClr val="FFFFFF"/>
                </a:solidFill>
              </a:defRPr>
            </a:pPr>
            <a:endParaRPr sz="366"/>
          </a:p>
        </p:txBody>
      </p:sp>
      <p:pic>
        <p:nvPicPr>
          <p:cNvPr id="4682" name="bloc_nord_thomas2_light.jpg" descr="bloc_nord_thomas2_light.jpg"/>
          <p:cNvPicPr>
            <a:picLocks noGrp="1" noChangeAspect="1"/>
          </p:cNvPicPr>
          <p:nvPr>
            <p:ph type="pic" idx="13"/>
          </p:nvPr>
        </p:nvPicPr>
        <p:blipFill>
          <a:blip r:embed="rId2" cstate="print"/>
          <a:srcRect t="5201" b="38626"/>
          <a:stretch>
            <a:fillRect/>
          </a:stretch>
        </p:blipFill>
        <p:spPr>
          <a:xfrm>
            <a:off x="2" y="2041866"/>
            <a:ext cx="8532365" cy="3188903"/>
          </a:xfrm>
          <a:prstGeom prst="rect">
            <a:avLst/>
          </a:prstGeom>
        </p:spPr>
      </p:pic>
      <p:sp>
        <p:nvSpPr>
          <p:cNvPr id="4683" name="Rectangle"/>
          <p:cNvSpPr/>
          <p:nvPr/>
        </p:nvSpPr>
        <p:spPr>
          <a:xfrm>
            <a:off x="762001" y="4162426"/>
            <a:ext cx="5381625" cy="18162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063"/>
              </a:spcBef>
              <a:defRPr>
                <a:solidFill>
                  <a:srgbClr val="FFFFFF"/>
                </a:solidFill>
              </a:defRPr>
            </a:pPr>
            <a:endParaRPr sz="366"/>
          </a:p>
        </p:txBody>
      </p:sp>
      <p:sp>
        <p:nvSpPr>
          <p:cNvPr id="4684" name="Mentions | Date | Version"/>
          <p:cNvSpPr txBox="1"/>
          <p:nvPr/>
        </p:nvSpPr>
        <p:spPr>
          <a:xfrm rot="16200000">
            <a:off x="7657888" y="3739721"/>
            <a:ext cx="2454697" cy="269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7145" rIns="17145">
            <a:normAutofit/>
          </a:bodyPr>
          <a:lstStyle>
            <a:lvl1pPr>
              <a:lnSpc>
                <a:spcPct val="110000"/>
              </a:lnSpc>
              <a:spcBef>
                <a:spcPts val="5500"/>
              </a:spcBef>
              <a:defRPr sz="2000">
                <a:solidFill>
                  <a:srgbClr val="6E686F"/>
                </a:solidFill>
              </a:defRPr>
            </a:lvl1pPr>
          </a:lstStyle>
          <a:p>
            <a:r>
              <a:rPr sz="900" dirty="0"/>
              <a:t>Mentions | Date | Version</a:t>
            </a:r>
          </a:p>
        </p:txBody>
      </p:sp>
      <p:sp>
        <p:nvSpPr>
          <p:cNvPr id="4685" name="TITRE…"/>
          <p:cNvSpPr txBox="1"/>
          <p:nvPr/>
        </p:nvSpPr>
        <p:spPr>
          <a:xfrm>
            <a:off x="1111925" y="4459558"/>
            <a:ext cx="4797147" cy="1446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7145" rIns="17145">
            <a:spAutoFit/>
          </a:bodyPr>
          <a:lstStyle/>
          <a:p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Une Méthode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d’EPP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: L’audit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clinique </a:t>
            </a:r>
            <a:endParaRPr lang="fr-FR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fr-FR" sz="2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fr-FR" sz="1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Docteur H Mendizabal </a:t>
            </a:r>
          </a:p>
          <a:p>
            <a:r>
              <a:rPr lang="fr-FR" sz="1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Pole Santé Publique APHM</a:t>
            </a:r>
          </a:p>
          <a:p>
            <a:r>
              <a:rPr lang="fr-FR" sz="1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Pour le DU d’HYGIENE </a:t>
            </a:r>
            <a:r>
              <a:rPr lang="fr-FR" sz="1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octobre 2022</a:t>
            </a:r>
            <a:endParaRPr lang="fr-FR" sz="12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686" name="Image" descr="Imag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97879" y="1205819"/>
            <a:ext cx="1508622" cy="477217"/>
          </a:xfrm>
          <a:prstGeom prst="rect">
            <a:avLst/>
          </a:prstGeom>
          <a:ln w="12700">
            <a:miter lim="400000"/>
          </a:ln>
        </p:spPr>
      </p:pic>
      <p:sp>
        <p:nvSpPr>
          <p:cNvPr id="468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569619" y="5762625"/>
            <a:ext cx="171842" cy="1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</a:t>
            </a:fld>
            <a:endParaRPr/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A895EA89-12B1-A749-9946-59514C66307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6974" y="1106290"/>
            <a:ext cx="1443038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979704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45332" y="1062273"/>
            <a:ext cx="8391164" cy="2222711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endParaRPr lang="fr-FR" sz="2000" b="1" dirty="0" smtClean="0">
              <a:solidFill>
                <a:srgbClr val="FF66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 algn="l">
              <a:buClrTx/>
              <a:buFont typeface="+mj-lt"/>
              <a:buAutoNum type="arabicPeriod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Planifier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: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choisir un thème - fixer les objectifs – identifier le référentiel</a:t>
            </a:r>
          </a:p>
          <a:p>
            <a:pPr marL="457200" indent="-457200" algn="l">
              <a:buClrTx/>
              <a:buNone/>
            </a:pP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scientifique </a:t>
            </a:r>
            <a:r>
              <a:rPr lang="fr-FR" sz="29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– choisir la méthode d’évaluation</a:t>
            </a:r>
          </a:p>
          <a:p>
            <a:pPr marL="457200" indent="-457200" algn="l">
              <a:buClrTx/>
              <a:buFont typeface="+mj-lt"/>
              <a:buAutoNum type="arabicPeriod" startAt="2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Faire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: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observer la pratique</a:t>
            </a:r>
          </a:p>
          <a:p>
            <a:pPr marL="457200" indent="-457200" algn="l">
              <a:buClrTx/>
              <a:buFont typeface="+mj-lt"/>
              <a:buAutoNum type="arabicPeriod" startAt="2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Analyser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 :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comparer</a:t>
            </a:r>
          </a:p>
          <a:p>
            <a:pPr marL="457200" indent="-457200" algn="l">
              <a:buClrTx/>
              <a:buFont typeface="+mj-lt"/>
              <a:buAutoNum type="arabicPeriod" startAt="2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Améliorer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 : 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réduire les écarts – plan d’actions - réévaluation</a:t>
            </a:r>
          </a:p>
          <a:p>
            <a:pPr algn="l">
              <a:lnSpc>
                <a:spcPct val="90000"/>
              </a:lnSpc>
              <a:buNone/>
            </a:pP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 modèle de l’EPP</a:t>
            </a:r>
            <a:endParaRPr lang="fr-FR" sz="40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dr22021\Desktop\roue_qualite_b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05064"/>
            <a:ext cx="3134122" cy="2604804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5764658" y="3272978"/>
            <a:ext cx="2983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Roue de Deming</a:t>
            </a:r>
            <a:endParaRPr lang="fr-FR" sz="2800" b="1" dirty="0">
              <a:solidFill>
                <a:srgbClr val="FF66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1560" y="3039343"/>
            <a:ext cx="4824536" cy="923330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Plusieurs méthodes proposées par la HAS </a:t>
            </a:r>
          </a:p>
          <a:p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ET</a:t>
            </a:r>
          </a:p>
          <a:p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 modèle commun</a:t>
            </a:r>
            <a:endParaRPr lang="fr-FR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4005064"/>
            <a:ext cx="3467100" cy="276225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3"/>
          <p:cNvSpPr/>
          <p:nvPr/>
        </p:nvSpPr>
        <p:spPr bwMode="auto">
          <a:xfrm>
            <a:off x="3419872" y="5229200"/>
            <a:ext cx="2520280" cy="1080120"/>
          </a:xfrm>
          <a:prstGeom prst="ellipse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1555" y="-6349"/>
            <a:ext cx="8892480" cy="414212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 trois niveaux de l’évaluation </a:t>
            </a:r>
            <a:b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qualité des soins</a:t>
            </a:r>
          </a:p>
        </p:txBody>
      </p:sp>
      <p:sp>
        <p:nvSpPr>
          <p:cNvPr id="4" name="Espace réservé du numéro de diapositive 4"/>
          <p:cNvSpPr txBox="1">
            <a:spLocks noGrp="1"/>
          </p:cNvSpPr>
          <p:nvPr/>
        </p:nvSpPr>
        <p:spPr bwMode="auto">
          <a:xfrm>
            <a:off x="7924800" y="6477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89A8DE8-EB71-40AD-BBF3-65ACFD5AAF5C}" type="slidenum">
              <a:rPr lang="fr-FR" sz="1200">
                <a:ea typeface="MS PGothic" pitchFamily="34" charset="-128"/>
              </a:rPr>
              <a:pPr algn="r"/>
              <a:t>11</a:t>
            </a:fld>
            <a:endParaRPr lang="fr-FR" sz="1200">
              <a:ea typeface="MS PGothic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84994" y="22606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fr-FR" sz="2400">
              <a:latin typeface="Calibri" pitchFamily="34" charset="0"/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53752" y="1258763"/>
            <a:ext cx="829471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fr-FR" sz="2800" dirty="0">
                <a:latin typeface="Calibri" pitchFamily="34" charset="0"/>
                <a:ea typeface="MS PGothic" pitchFamily="34" charset="-128"/>
                <a:cs typeface="Calibri" pitchFamily="34" charset="0"/>
              </a:rPr>
              <a:t>Le modèle théorique de l’évaluation (</a:t>
            </a:r>
            <a:r>
              <a:rPr lang="fr-FR" sz="2800" dirty="0" err="1">
                <a:latin typeface="Calibri" pitchFamily="34" charset="0"/>
                <a:ea typeface="MS PGothic" pitchFamily="34" charset="-128"/>
                <a:cs typeface="Calibri" pitchFamily="34" charset="0"/>
              </a:rPr>
              <a:t>Donabedian</a:t>
            </a:r>
            <a:r>
              <a:rPr lang="fr-FR" sz="2800" dirty="0">
                <a:latin typeface="Calibri" pitchFamily="34" charset="0"/>
                <a:ea typeface="MS PGothic" pitchFamily="34" charset="-128"/>
                <a:cs typeface="Calibri" pitchFamily="34" charset="0"/>
              </a:rPr>
              <a:t> 1988)</a:t>
            </a:r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384994" y="2363812"/>
            <a:ext cx="3124200" cy="3552825"/>
            <a:chOff x="288" y="1434"/>
            <a:chExt cx="1968" cy="2238"/>
          </a:xfrm>
        </p:grpSpPr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1824" y="157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288" y="1434"/>
              <a:ext cx="1872" cy="2238"/>
              <a:chOff x="288" y="1434"/>
              <a:chExt cx="1872" cy="2238"/>
            </a:xfrm>
          </p:grpSpPr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480" y="1434"/>
                <a:ext cx="1248" cy="33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9AAED3"/>
                  </a:gs>
                </a:gsLst>
                <a:lin ang="189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fr-FR" sz="240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Structure</a:t>
                </a:r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336" y="1842"/>
                <a:ext cx="1440" cy="6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2000" b="1" i="1" dirty="0">
                    <a:solidFill>
                      <a:srgbClr val="FF6600"/>
                    </a:solidFill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Avons-nous les moyens de bien faire ?</a:t>
                </a:r>
                <a:endParaRPr lang="fr-FR" sz="2000" b="1" dirty="0">
                  <a:solidFill>
                    <a:srgbClr val="FF6600"/>
                  </a:solidFill>
                  <a:latin typeface="Calibri" pitchFamily="34" charset="0"/>
                  <a:ea typeface="MS PGothic" pitchFamily="34" charset="-128"/>
                  <a:cs typeface="Calibri" pitchFamily="34" charset="0"/>
                </a:endParaRPr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288" y="2720"/>
                <a:ext cx="1872" cy="952"/>
                <a:chOff x="288" y="2568"/>
                <a:chExt cx="1872" cy="952"/>
              </a:xfrm>
            </p:grpSpPr>
            <p:sp>
              <p:nvSpPr>
                <p:cNvPr id="1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88" y="2856"/>
                  <a:ext cx="1872" cy="66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fr-FR" b="1" dirty="0"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Ressources matérielles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fr-FR" b="1" dirty="0"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Ressources humaines (Compétences)</a:t>
                  </a:r>
                </a:p>
              </p:txBody>
            </p:sp>
            <p:sp>
              <p:nvSpPr>
                <p:cNvPr id="16" name="AutoShape 13"/>
                <p:cNvSpPr>
                  <a:spLocks noChangeArrowheads="1"/>
                </p:cNvSpPr>
                <p:nvPr/>
              </p:nvSpPr>
              <p:spPr bwMode="auto">
                <a:xfrm>
                  <a:off x="960" y="2568"/>
                  <a:ext cx="144" cy="240"/>
                </a:xfrm>
                <a:prstGeom prst="downArrow">
                  <a:avLst>
                    <a:gd name="adj1" fmla="val 50000"/>
                    <a:gd name="adj2" fmla="val 41667"/>
                  </a:avLst>
                </a:prstGeom>
                <a:solidFill>
                  <a:srgbClr val="0066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</p:grpSp>
      </p:grp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3563888" y="2348880"/>
            <a:ext cx="2917825" cy="3643313"/>
            <a:chOff x="2290" y="1434"/>
            <a:chExt cx="1838" cy="2295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3696" y="157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19" name="Group 16"/>
            <p:cNvGrpSpPr>
              <a:grpSpLocks/>
            </p:cNvGrpSpPr>
            <p:nvPr/>
          </p:nvGrpSpPr>
          <p:grpSpPr bwMode="auto">
            <a:xfrm>
              <a:off x="2290" y="1434"/>
              <a:ext cx="1440" cy="2295"/>
              <a:chOff x="2290" y="1434"/>
              <a:chExt cx="1440" cy="2295"/>
            </a:xfrm>
          </p:grpSpPr>
          <p:sp>
            <p:nvSpPr>
              <p:cNvPr id="20" name="Text Box 17"/>
              <p:cNvSpPr txBox="1">
                <a:spLocks noChangeArrowheads="1"/>
              </p:cNvSpPr>
              <p:nvPr/>
            </p:nvSpPr>
            <p:spPr bwMode="auto">
              <a:xfrm>
                <a:off x="2352" y="1434"/>
                <a:ext cx="1248" cy="33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9AAED3"/>
                  </a:gs>
                </a:gsLst>
                <a:lin ang="189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fr-FR" sz="240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Processus</a:t>
                </a:r>
              </a:p>
            </p:txBody>
          </p:sp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2304" y="1842"/>
                <a:ext cx="1248" cy="6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2000" b="1" i="1" dirty="0">
                    <a:solidFill>
                      <a:srgbClr val="FF6600"/>
                    </a:solidFill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Faisons-nous comme il faut faire ?</a:t>
                </a:r>
              </a:p>
            </p:txBody>
          </p:sp>
          <p:grpSp>
            <p:nvGrpSpPr>
              <p:cNvPr id="22" name="Group 19"/>
              <p:cNvGrpSpPr>
                <a:grpSpLocks/>
              </p:cNvGrpSpPr>
              <p:nvPr/>
            </p:nvGrpSpPr>
            <p:grpSpPr bwMode="auto">
              <a:xfrm>
                <a:off x="2290" y="2720"/>
                <a:ext cx="1440" cy="1009"/>
                <a:chOff x="2290" y="2630"/>
                <a:chExt cx="1440" cy="1009"/>
              </a:xfrm>
            </p:grpSpPr>
            <p:sp>
              <p:nvSpPr>
                <p:cNvPr id="23" name="AutoShape 20"/>
                <p:cNvSpPr>
                  <a:spLocks noChangeArrowheads="1"/>
                </p:cNvSpPr>
                <p:nvPr/>
              </p:nvSpPr>
              <p:spPr bwMode="auto">
                <a:xfrm>
                  <a:off x="2880" y="2630"/>
                  <a:ext cx="144" cy="240"/>
                </a:xfrm>
                <a:prstGeom prst="downArrow">
                  <a:avLst>
                    <a:gd name="adj1" fmla="val 50000"/>
                    <a:gd name="adj2" fmla="val 41667"/>
                  </a:avLst>
                </a:prstGeom>
                <a:solidFill>
                  <a:srgbClr val="0066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24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290" y="2922"/>
                  <a:ext cx="1440" cy="71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fr-FR" b="1" dirty="0"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Organisation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fr-FR" sz="2000" b="1" dirty="0" smtClean="0">
                      <a:solidFill>
                        <a:schemeClr val="bg1"/>
                      </a:solidFill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Pratiques </a:t>
                  </a:r>
                  <a:r>
                    <a:rPr lang="fr-FR" sz="2000" b="1" dirty="0">
                      <a:solidFill>
                        <a:schemeClr val="bg1"/>
                      </a:solidFill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professionnelles</a:t>
                  </a:r>
                </a:p>
              </p:txBody>
            </p:sp>
          </p:grpSp>
        </p:grpSp>
      </p:grpSp>
      <p:grpSp>
        <p:nvGrpSpPr>
          <p:cNvPr id="25" name="Group 22"/>
          <p:cNvGrpSpPr>
            <a:grpSpLocks/>
          </p:cNvGrpSpPr>
          <p:nvPr/>
        </p:nvGrpSpPr>
        <p:grpSpPr bwMode="auto">
          <a:xfrm>
            <a:off x="6444482" y="2347937"/>
            <a:ext cx="2057400" cy="3954463"/>
            <a:chOff x="4128" y="1434"/>
            <a:chExt cx="1296" cy="2491"/>
          </a:xfrm>
        </p:grpSpPr>
        <p:sp>
          <p:nvSpPr>
            <p:cNvPr id="26" name="Text Box 23"/>
            <p:cNvSpPr txBox="1">
              <a:spLocks noChangeArrowheads="1"/>
            </p:cNvSpPr>
            <p:nvPr/>
          </p:nvSpPr>
          <p:spPr bwMode="auto">
            <a:xfrm>
              <a:off x="4176" y="1434"/>
              <a:ext cx="1248" cy="33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AAED3"/>
                </a:gs>
              </a:gsLst>
              <a:lin ang="189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r>
                <a:rPr lang="fr-FR" sz="2400">
                  <a:latin typeface="Calibri" pitchFamily="34" charset="0"/>
                  <a:ea typeface="MS PGothic" pitchFamily="34" charset="-128"/>
                  <a:cs typeface="Calibri" pitchFamily="34" charset="0"/>
                </a:rPr>
                <a:t>Résultats</a:t>
              </a:r>
            </a:p>
          </p:txBody>
        </p:sp>
        <p:sp>
          <p:nvSpPr>
            <p:cNvPr id="27" name="Text Box 24"/>
            <p:cNvSpPr txBox="1">
              <a:spLocks noChangeArrowheads="1"/>
            </p:cNvSpPr>
            <p:nvPr/>
          </p:nvSpPr>
          <p:spPr bwMode="auto">
            <a:xfrm>
              <a:off x="4128" y="1890"/>
              <a:ext cx="1248" cy="44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2000" b="1" i="1" dirty="0">
                  <a:solidFill>
                    <a:srgbClr val="FF6600"/>
                  </a:solidFill>
                  <a:latin typeface="Calibri" pitchFamily="34" charset="0"/>
                  <a:ea typeface="MS PGothic" pitchFamily="34" charset="-128"/>
                  <a:cs typeface="Calibri" pitchFamily="34" charset="0"/>
                </a:rPr>
                <a:t>Avons-nous de bons résultats ?</a:t>
              </a:r>
            </a:p>
          </p:txBody>
        </p:sp>
        <p:grpSp>
          <p:nvGrpSpPr>
            <p:cNvPr id="28" name="Group 25"/>
            <p:cNvGrpSpPr>
              <a:grpSpLocks/>
            </p:cNvGrpSpPr>
            <p:nvPr/>
          </p:nvGrpSpPr>
          <p:grpSpPr bwMode="auto">
            <a:xfrm>
              <a:off x="4176" y="2706"/>
              <a:ext cx="1200" cy="1219"/>
              <a:chOff x="4176" y="2616"/>
              <a:chExt cx="1200" cy="1219"/>
            </a:xfrm>
          </p:grpSpPr>
          <p:sp>
            <p:nvSpPr>
              <p:cNvPr id="29" name="AutoShape 26"/>
              <p:cNvSpPr>
                <a:spLocks noChangeArrowheads="1"/>
              </p:cNvSpPr>
              <p:nvPr/>
            </p:nvSpPr>
            <p:spPr bwMode="auto">
              <a:xfrm>
                <a:off x="4704" y="2616"/>
                <a:ext cx="144" cy="240"/>
              </a:xfrm>
              <a:prstGeom prst="downArrow">
                <a:avLst>
                  <a:gd name="adj1" fmla="val 50000"/>
                  <a:gd name="adj2" fmla="val 41667"/>
                </a:avLst>
              </a:prstGeom>
              <a:solidFill>
                <a:srgbClr val="0066CC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0" name="Text Box 27"/>
              <p:cNvSpPr txBox="1">
                <a:spLocks noChangeArrowheads="1"/>
              </p:cNvSpPr>
              <p:nvPr/>
            </p:nvSpPr>
            <p:spPr bwMode="auto">
              <a:xfrm>
                <a:off x="4176" y="2904"/>
                <a:ext cx="1200" cy="9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b="1" dirty="0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Satisfaction / PREMS </a:t>
                </a:r>
                <a:endParaRPr lang="fr-FR" b="1" dirty="0">
                  <a:latin typeface="Calibri" pitchFamily="34" charset="0"/>
                  <a:ea typeface="MS PGothic" pitchFamily="34" charset="-128"/>
                  <a:cs typeface="Calibri" pitchFamily="34" charset="0"/>
                </a:endParaRPr>
              </a:p>
              <a:p>
                <a:pPr algn="ctr">
                  <a:spcBef>
                    <a:spcPct val="50000"/>
                  </a:spcBef>
                </a:pPr>
                <a:r>
                  <a:rPr lang="fr-FR" b="1" dirty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Etats de </a:t>
                </a:r>
                <a:r>
                  <a:rPr lang="fr-FR" b="1" dirty="0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santé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fr-FR" b="1" dirty="0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PROMS</a:t>
                </a:r>
                <a:endParaRPr lang="fr-FR" b="1" dirty="0">
                  <a:latin typeface="Calibri" pitchFamily="34" charset="0"/>
                  <a:ea typeface="MS PGothic" pitchFamily="34" charset="-128"/>
                  <a:cs typeface="Calibri" pitchFamily="34" charset="0"/>
                </a:endParaRPr>
              </a:p>
            </p:txBody>
          </p:sp>
        </p:grp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Critères d’une démarche EPP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836712"/>
            <a:ext cx="8352928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Le choix de la thématique d’EPP doit reposer sur :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La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fréquence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la pratique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(dans l’activité individuelle du médecin, de l’équipe médicale, de l’établissement …)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La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faisabilité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l’évaluation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(existence</a:t>
            </a:r>
            <a:r>
              <a:rPr kumimoji="0" lang="fr-FR" sz="2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recommandations/avis d’experts…)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L’existence d’une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marge d’amélioration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possible pour le professionnel engagé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L’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impact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potentiel en termes de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santé publique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(prévalence gravité, coût)  </a:t>
            </a:r>
            <a:endParaRPr lang="fr-FR" sz="2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L’EPP dans la nouvelle certification V2020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496944" cy="5123606"/>
          </a:xfrm>
          <a:prstGeom prst="rect">
            <a:avLst/>
          </a:prstGeom>
        </p:spPr>
        <p:txBody>
          <a:bodyPr/>
          <a:lstStyle/>
          <a:p>
            <a:pPr marL="0" lvl="1" algn="just">
              <a:spcBef>
                <a:spcPct val="20000"/>
              </a:spcBef>
              <a:defRPr/>
            </a:pP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Certaines activités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d’un établissement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 santé </a:t>
            </a:r>
            <a:r>
              <a:rPr lang="fr-FR" sz="2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requièrent des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audits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 pratiques sur des thèmes prioritaires comme : 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44387" y="1700808"/>
            <a:ext cx="9036867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2.3-10 Les équipes maîtrisent le risque infectieux en appliquant les bonnes pratiques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d’hygiène des mains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2.3-11 Les équipes maîtrisent le risque infectieux en 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appliquant les précautions adéquates, standard et </a:t>
            </a:r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complémentaires </a:t>
            </a:r>
            <a:r>
              <a:rPr lang="fr-FR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(critère impératif)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2.3-12 Les équipes maîtrisent les bonnes 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pratiques d’antibioprophylaxie </a:t>
            </a:r>
            <a:r>
              <a:rPr lang="fr-F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liées aux actes </a:t>
            </a:r>
            <a:r>
              <a:rPr lang="fr-FR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invasifs </a:t>
            </a:r>
            <a:r>
              <a:rPr lang="fr-FR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(critère impératif)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2.3-13 Les équipes maîtrisent le risque infectieux lié au traitement et au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stockage des dispositifs médicaux réutilisables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2.3-14 Les équipes maîtrisent le risque infectieux lié aux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dispositifs invasifs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en appliquant les précautions adéquates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2.3-15 Les équipes des secteurs interventionnels maîtrisent le risque infectieux en respectant les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bonnes pratiques </a:t>
            </a:r>
            <a:r>
              <a:rPr lang="fr-FR" sz="20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per-opératoires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fr-FR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Chirurgie </a:t>
            </a:r>
            <a:r>
              <a:rPr lang="fr-FR" sz="1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et </a:t>
            </a:r>
            <a:r>
              <a:rPr lang="fr-FR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interventionnel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826907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-171400"/>
            <a:ext cx="4946362" cy="6858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04895" y="-171400"/>
            <a:ext cx="4948903" cy="6858000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4644008" y="4437112"/>
            <a:ext cx="2954869" cy="648072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-468560" y="5445224"/>
            <a:ext cx="3384376" cy="1008112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-252536" y="4653136"/>
            <a:ext cx="2736304" cy="504056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3900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14499" cy="3528000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611560" y="1"/>
            <a:ext cx="7772400" cy="47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 Indicateurs de Qualité et Sécurité des Soins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" name="Ellipse 1"/>
          <p:cNvSpPr/>
          <p:nvPr/>
        </p:nvSpPr>
        <p:spPr>
          <a:xfrm>
            <a:off x="-324544" y="2420888"/>
            <a:ext cx="5256584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7642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L’audit clinique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314692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292" y="1916832"/>
            <a:ext cx="842493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800" dirty="0"/>
              <a:t>Méthode d’</a:t>
            </a:r>
            <a:r>
              <a:rPr lang="fr-FR" altLang="fr-FR" sz="2800" u="sng" dirty="0"/>
              <a:t>évaluation</a:t>
            </a:r>
            <a:r>
              <a:rPr lang="fr-FR" altLang="fr-FR" sz="2800" dirty="0"/>
              <a:t> qui permet, </a:t>
            </a:r>
            <a:endParaRPr lang="fr-FR" altLang="fr-FR" sz="2800" dirty="0" smtClean="0"/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à </a:t>
            </a:r>
            <a:r>
              <a:rPr lang="fr-FR" altLang="fr-FR" sz="2800" dirty="0"/>
              <a:t>l’aide de </a:t>
            </a:r>
            <a:r>
              <a:rPr lang="fr-FR" altLang="fr-FR" sz="2800" b="1" u="sng" dirty="0">
                <a:solidFill>
                  <a:srgbClr val="FF0000"/>
                </a:solidFill>
              </a:rPr>
              <a:t>critères déterminés</a:t>
            </a:r>
            <a:r>
              <a:rPr lang="fr-FR" altLang="fr-FR" sz="2800" dirty="0"/>
              <a:t>, </a:t>
            </a:r>
            <a:endParaRPr lang="fr-FR" altLang="fr-FR" sz="2800" dirty="0" smtClean="0"/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de </a:t>
            </a:r>
            <a:r>
              <a:rPr lang="fr-FR" altLang="fr-FR" sz="2800" b="1" u="sng" dirty="0">
                <a:solidFill>
                  <a:srgbClr val="FF0000"/>
                </a:solidFill>
              </a:rPr>
              <a:t>comparer</a:t>
            </a:r>
            <a:r>
              <a:rPr lang="fr-FR" altLang="fr-FR" sz="2800" dirty="0"/>
              <a:t> </a:t>
            </a:r>
            <a:endParaRPr lang="fr-FR" altLang="fr-FR" sz="2800" dirty="0" smtClean="0"/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les </a:t>
            </a:r>
            <a:r>
              <a:rPr lang="fr-FR" altLang="fr-FR" sz="2800" b="1" u="sng" dirty="0">
                <a:solidFill>
                  <a:srgbClr val="FF0000"/>
                </a:solidFill>
              </a:rPr>
              <a:t>pratiques de soins</a:t>
            </a:r>
            <a:r>
              <a:rPr lang="fr-FR" altLang="fr-FR" sz="2800" b="1" dirty="0">
                <a:solidFill>
                  <a:srgbClr val="FF0000"/>
                </a:solidFill>
              </a:rPr>
              <a:t> </a:t>
            </a:r>
            <a:r>
              <a:rPr lang="fr-FR" altLang="fr-FR" sz="2800" dirty="0" smtClean="0"/>
              <a:t>à </a:t>
            </a:r>
            <a:r>
              <a:rPr lang="fr-FR" altLang="fr-FR" sz="2800" dirty="0"/>
              <a:t>des </a:t>
            </a:r>
            <a:r>
              <a:rPr lang="fr-FR" altLang="fr-FR" sz="2800" b="1" u="sng" dirty="0">
                <a:solidFill>
                  <a:srgbClr val="FF0000"/>
                </a:solidFill>
              </a:rPr>
              <a:t>références admises </a:t>
            </a:r>
            <a:endParaRPr lang="fr-FR" altLang="fr-FR" sz="2800" b="1" u="sng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en </a:t>
            </a:r>
            <a:r>
              <a:rPr lang="fr-FR" altLang="fr-FR" sz="2800" dirty="0"/>
              <a:t>vue de </a:t>
            </a:r>
            <a:r>
              <a:rPr lang="fr-FR" altLang="fr-FR" sz="2800" u="sng" dirty="0"/>
              <a:t>mesurer la qualité</a:t>
            </a:r>
            <a:r>
              <a:rPr lang="fr-FR" altLang="fr-FR" sz="2800" dirty="0"/>
              <a:t> de ces pratiques et des résultats de soins avec </a:t>
            </a:r>
            <a:r>
              <a:rPr lang="fr-FR" altLang="fr-FR" sz="2800" b="1" dirty="0"/>
              <a:t>l’objectif de les </a:t>
            </a:r>
            <a:r>
              <a:rPr lang="fr-FR" altLang="fr-FR" sz="2800" b="1" u="sng" dirty="0"/>
              <a:t>améliorer</a:t>
            </a:r>
          </a:p>
          <a:p>
            <a:pPr algn="ctr">
              <a:spcBef>
                <a:spcPct val="50000"/>
              </a:spcBef>
            </a:pPr>
            <a:endParaRPr lang="fr-FR" altLang="fr-FR" sz="2800" b="1" u="sng" dirty="0"/>
          </a:p>
        </p:txBody>
      </p:sp>
    </p:spTree>
    <p:extLst>
      <p:ext uri="{BB962C8B-B14F-4D97-AF65-F5344CB8AC3E}">
        <p14:creationId xmlns:p14="http://schemas.microsoft.com/office/powerpoint/2010/main" xmlns="" val="335604026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107504" y="1"/>
            <a:ext cx="9036496" cy="47667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chemeClr val="bg1"/>
                </a:solidFill>
              </a:rPr>
              <a:t>L’audit clinique :  pour qui, pourquoi ?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855043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400" dirty="0"/>
          </a:p>
          <a:p>
            <a:r>
              <a:rPr lang="fr-FR" sz="2400" b="1" dirty="0" smtClean="0"/>
              <a:t>1. Dans </a:t>
            </a:r>
            <a:r>
              <a:rPr lang="fr-FR" sz="2400" b="1" dirty="0"/>
              <a:t>quel contexte la demande d’audit s’inscrit-elle ?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Qui demande </a:t>
            </a:r>
            <a:r>
              <a:rPr lang="fr-FR" sz="2400" dirty="0"/>
              <a:t>l’audit </a:t>
            </a:r>
            <a:r>
              <a:rPr lang="fr-FR" sz="2400" dirty="0" smtClean="0"/>
              <a:t>? </a:t>
            </a:r>
            <a:r>
              <a:rPr lang="fr-FR" sz="2000" i="1" dirty="0" smtClean="0"/>
              <a:t>Professionnels de terrain ? Gouvernants ? </a:t>
            </a:r>
            <a:endParaRPr lang="fr-FR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r>
              <a:rPr lang="fr-FR" sz="2400" b="1" dirty="0" smtClean="0"/>
              <a:t>2. Quel </a:t>
            </a:r>
            <a:r>
              <a:rPr lang="fr-FR" sz="2400" b="1" dirty="0"/>
              <a:t>est le </a:t>
            </a:r>
            <a:r>
              <a:rPr lang="fr-FR" sz="2400" b="1" dirty="0" smtClean="0"/>
              <a:t>motif/pourquoi </a:t>
            </a:r>
            <a:r>
              <a:rPr lang="fr-FR" sz="2400" b="1" dirty="0"/>
              <a:t>de l’audit </a:t>
            </a:r>
            <a:r>
              <a:rPr lang="fr-FR" sz="2400" b="1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/>
              <a:t>Recherche de causes précises face à des </a:t>
            </a:r>
            <a:r>
              <a:rPr lang="fr-FR" altLang="fr-FR" sz="2400" i="1" dirty="0">
                <a:solidFill>
                  <a:srgbClr val="FF0000"/>
                </a:solidFill>
              </a:rPr>
              <a:t>problèmes </a:t>
            </a:r>
            <a:r>
              <a:rPr lang="fr-FR" altLang="fr-FR" sz="2400" i="1" dirty="0" smtClean="0">
                <a:solidFill>
                  <a:srgbClr val="FF0000"/>
                </a:solidFill>
              </a:rPr>
              <a:t>récurrents EIAS </a:t>
            </a:r>
            <a:endParaRPr lang="fr-FR" altLang="fr-FR" sz="2400" i="1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/>
              <a:t>Estimation du degré de gravité d ’une situation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Analyse </a:t>
            </a:r>
            <a:r>
              <a:rPr lang="fr-FR" altLang="fr-FR" sz="2400" i="1" dirty="0"/>
              <a:t>préalable à un changement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Recherche </a:t>
            </a:r>
            <a:r>
              <a:rPr lang="fr-FR" altLang="fr-FR" sz="2400" i="1" dirty="0"/>
              <a:t>de données fiables </a:t>
            </a:r>
            <a:r>
              <a:rPr lang="fr-FR" altLang="fr-FR" sz="2400" dirty="0"/>
              <a:t>pour mettre en œuvre un </a:t>
            </a:r>
            <a:r>
              <a:rPr lang="fr-FR" altLang="fr-FR" sz="2400" dirty="0" smtClean="0"/>
              <a:t>projet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>
                <a:solidFill>
                  <a:srgbClr val="FF0000"/>
                </a:solidFill>
              </a:rPr>
              <a:t>S’assurer de l’application de bonnes pratiques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>
                <a:solidFill>
                  <a:srgbClr val="FF0000"/>
                </a:solidFill>
              </a:rPr>
              <a:t>Obligation </a:t>
            </a:r>
            <a:endParaRPr lang="fr-FR" altLang="fr-FR" sz="2400" i="1" dirty="0">
              <a:solidFill>
                <a:srgbClr val="FF0000"/>
              </a:solidFill>
            </a:endParaRPr>
          </a:p>
          <a:p>
            <a:endParaRPr lang="fr-FR" sz="2400" i="1" dirty="0"/>
          </a:p>
          <a:p>
            <a:r>
              <a:rPr lang="fr-FR" sz="2400" b="1" dirty="0"/>
              <a:t>3</a:t>
            </a:r>
            <a:r>
              <a:rPr lang="fr-FR" sz="2400" b="1" dirty="0" smtClean="0"/>
              <a:t>. Quels </a:t>
            </a:r>
            <a:r>
              <a:rPr lang="fr-FR" sz="2400" b="1" dirty="0"/>
              <a:t>sont les moyens alloués à l’audit </a:t>
            </a:r>
            <a:r>
              <a:rPr lang="fr-FR" sz="2400" b="1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Ressources méthodologiques / auditeurs </a:t>
            </a:r>
            <a:endParaRPr lang="fr-FR" alt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73902669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L’audit clinique : pour qui ?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4370" y="855043"/>
            <a:ext cx="85324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Identifier l’origine de la demande </a:t>
            </a:r>
            <a:r>
              <a:rPr lang="fr-FR" sz="2400" b="1" dirty="0" smtClean="0"/>
              <a:t>d’audit : légitimité  </a:t>
            </a:r>
          </a:p>
          <a:p>
            <a:r>
              <a:rPr lang="fr-FR" sz="2400" b="1" dirty="0" smtClean="0"/>
              <a:t>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Direction Générale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Direction </a:t>
            </a:r>
            <a:r>
              <a:rPr lang="fr-FR" sz="2400" dirty="0"/>
              <a:t>qualité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Une </a:t>
            </a:r>
            <a:r>
              <a:rPr lang="fr-FR" sz="2400" dirty="0"/>
              <a:t>instance (CLIN, CLUD…)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Une </a:t>
            </a:r>
            <a:r>
              <a:rPr lang="fr-FR" sz="2400" dirty="0"/>
              <a:t>direction fonctionnelle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 </a:t>
            </a:r>
            <a:r>
              <a:rPr lang="fr-FR" sz="2400" dirty="0"/>
              <a:t>chef de service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 </a:t>
            </a:r>
            <a:r>
              <a:rPr lang="fr-FR" sz="2400" dirty="0"/>
              <a:t>professionnel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fr-FR" altLang="fr-FR" sz="2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3662" y="3402710"/>
            <a:ext cx="4703063" cy="286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087207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altLang="fr-FR" b="1" dirty="0">
                <a:solidFill>
                  <a:schemeClr val="bg1"/>
                </a:solidFill>
              </a:rPr>
              <a:t>Les objectifs </a:t>
            </a:r>
            <a:r>
              <a:rPr lang="fr-FR" altLang="fr-FR" b="1" dirty="0" smtClean="0">
                <a:solidFill>
                  <a:schemeClr val="bg1"/>
                </a:solidFill>
              </a:rPr>
              <a:t>: pourquoi ?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89591" y="543450"/>
            <a:ext cx="763284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altLang="fr-FR" sz="4000" dirty="0"/>
          </a:p>
          <a:p>
            <a:pPr algn="ctr"/>
            <a:r>
              <a:rPr lang="fr-FR" altLang="fr-FR" sz="2800" b="1" dirty="0"/>
              <a:t>Objectifs explicites</a:t>
            </a:r>
          </a:p>
          <a:p>
            <a:pPr algn="ctr"/>
            <a:r>
              <a:rPr lang="fr-FR" altLang="fr-FR" sz="2400" dirty="0"/>
              <a:t> Mesurer la mise en œuvre des bonnes pratiques</a:t>
            </a:r>
          </a:p>
          <a:p>
            <a:pPr algn="ctr"/>
            <a:r>
              <a:rPr lang="fr-FR" altLang="fr-FR" sz="2400" dirty="0"/>
              <a:t> Améliorer et garantir la qualité des prestations</a:t>
            </a:r>
          </a:p>
          <a:p>
            <a:pPr algn="ctr"/>
            <a:r>
              <a:rPr lang="fr-FR" altLang="fr-FR" sz="2400" dirty="0"/>
              <a:t> Prévenir et gérer les risques (CLIN)</a:t>
            </a:r>
          </a:p>
          <a:p>
            <a:pPr algn="ctr">
              <a:buFontTx/>
              <a:buChar char="–"/>
            </a:pPr>
            <a:endParaRPr lang="fr-FR" altLang="fr-FR" sz="2800" dirty="0" smtClean="0"/>
          </a:p>
          <a:p>
            <a:pPr algn="ctr">
              <a:buFontTx/>
              <a:buChar char="–"/>
            </a:pPr>
            <a:endParaRPr lang="fr-FR" altLang="fr-FR" sz="2800" dirty="0" smtClean="0"/>
          </a:p>
          <a:p>
            <a:pPr algn="ctr">
              <a:buFontTx/>
              <a:buChar char="–"/>
            </a:pPr>
            <a:endParaRPr lang="fr-FR" altLang="fr-FR" sz="2800" dirty="0"/>
          </a:p>
          <a:p>
            <a:pPr algn="ctr"/>
            <a:r>
              <a:rPr lang="fr-FR" altLang="fr-FR" sz="2800" b="1" dirty="0" smtClean="0"/>
              <a:t>Objectifs </a:t>
            </a:r>
            <a:r>
              <a:rPr lang="fr-FR" altLang="fr-FR" sz="2800" b="1" dirty="0"/>
              <a:t>implicites</a:t>
            </a:r>
          </a:p>
          <a:p>
            <a:pPr algn="ctr"/>
            <a:r>
              <a:rPr lang="fr-FR" altLang="fr-FR" sz="2800" dirty="0"/>
              <a:t> </a:t>
            </a:r>
            <a:r>
              <a:rPr lang="fr-FR" altLang="fr-FR" sz="2400" dirty="0"/>
              <a:t>Sensibiliser le personnel</a:t>
            </a:r>
          </a:p>
          <a:p>
            <a:pPr algn="ctr"/>
            <a:r>
              <a:rPr lang="fr-FR" altLang="fr-FR" sz="2400" dirty="0"/>
              <a:t> Valoriser l ’activité des professionnels audités</a:t>
            </a:r>
            <a:endParaRPr lang="fr-FR" altLang="fr-FR" sz="24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93736" y="2420889"/>
            <a:ext cx="2717645" cy="216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901251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7704856" cy="396044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valuation des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ratiques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rofessionnelles a pour but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l’amélioration continue de la qualité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des soins et du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service rendu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aux patients par les professionnels de santé. </a:t>
            </a: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Elle vise à promouvoir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la qualité, la sécurité, l’efficacité et l’efficience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des soins et de la prévention et plus généralement la santé publique, dans le respect des règles déontologiques. </a:t>
            </a:r>
          </a:p>
          <a:p>
            <a:pPr>
              <a:lnSpc>
                <a:spcPct val="90000"/>
              </a:lnSpc>
              <a:buNone/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fr-FR" sz="1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Décret n° 2005-346 du 14 avril 2005 relatif à l’évaluation des pratiques professionnelles </a:t>
            </a:r>
            <a:r>
              <a:rPr lang="fr-FR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 </a:t>
            </a:r>
          </a:p>
          <a:p>
            <a:pPr>
              <a:lnSpc>
                <a:spcPct val="90000"/>
              </a:lnSpc>
              <a:buNone/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fr-FR" sz="3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L’EPP</a:t>
            </a:r>
            <a:endParaRPr lang="fr-FR" sz="4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15616" y="5157192"/>
            <a:ext cx="6746655" cy="52322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Démarche Positive, Dynamique et Continue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45332" y="1461989"/>
            <a:ext cx="8319156" cy="391169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FR" b="1" dirty="0"/>
              <a:t>Moyens </a:t>
            </a:r>
            <a:r>
              <a:rPr lang="fr-FR" b="1" dirty="0" smtClean="0"/>
              <a:t>humains ++ </a:t>
            </a:r>
            <a:r>
              <a:rPr lang="fr-FR" dirty="0"/>
              <a:t>: chef de projet, équipe </a:t>
            </a:r>
            <a:r>
              <a:rPr lang="fr-FR" dirty="0" smtClean="0"/>
              <a:t>d’auditeurs, audités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b="1" dirty="0" smtClean="0"/>
              <a:t>Moyens </a:t>
            </a:r>
            <a:r>
              <a:rPr lang="fr-FR" b="1" dirty="0"/>
              <a:t>matériels</a:t>
            </a:r>
            <a:r>
              <a:rPr lang="fr-FR" dirty="0"/>
              <a:t>: logistique, informatique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b="1" dirty="0" smtClean="0"/>
              <a:t>Moyens </a:t>
            </a:r>
            <a:r>
              <a:rPr lang="fr-FR" b="1" dirty="0"/>
              <a:t>financiers</a:t>
            </a:r>
            <a:r>
              <a:rPr lang="fr-FR" dirty="0"/>
              <a:t>: engagement de la direction</a:t>
            </a:r>
          </a:p>
          <a:p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323528" y="-171400"/>
            <a:ext cx="7704856" cy="1057275"/>
          </a:xfrm>
        </p:spPr>
        <p:txBody>
          <a:bodyPr/>
          <a:lstStyle/>
          <a:p>
            <a:r>
              <a:rPr lang="fr-FR" sz="4400" b="1" dirty="0" smtClean="0">
                <a:solidFill>
                  <a:schemeClr val="bg1"/>
                </a:solidFill>
              </a:rPr>
              <a:t>Les moyens </a:t>
            </a:r>
            <a:endParaRPr lang="fr-FR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2941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Mise en œuvre de l’audit clinique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980728"/>
            <a:ext cx="7825406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fr-FR" altLang="fr-FR" dirty="0"/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fr-FR" altLang="fr-FR" dirty="0"/>
          </a:p>
          <a:p>
            <a:pPr algn="ctr">
              <a:spcBef>
                <a:spcPct val="50000"/>
              </a:spcBef>
              <a:buFontTx/>
              <a:buChar char="•"/>
            </a:pPr>
            <a:endParaRPr lang="fr-FR" altLang="fr-FR" dirty="0"/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Choix du thème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Choix des critères (ou constitution du référentiel)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Choix du type d ’étude et de la méthode de mesure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Recueil des données et mesure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Analyse des résultats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Elaboration des recommandations et suivi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695700" y="1190501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3200" b="1" dirty="0"/>
              <a:t> 6 étapes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3390900" y="908720"/>
            <a:ext cx="2514600" cy="1143000"/>
          </a:xfrm>
          <a:prstGeom prst="ellips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5552413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54955" y="850999"/>
            <a:ext cx="8463111" cy="55769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fr-FR" altLang="fr-FR" sz="3600" b="1" u="sng" dirty="0"/>
              <a:t>Choix du thème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fr-FR" altLang="fr-FR" sz="2400" b="1" dirty="0"/>
              <a:t>En fonction de :</a:t>
            </a:r>
            <a:endParaRPr lang="fr-FR" altLang="fr-FR" sz="2400" dirty="0"/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La </a:t>
            </a:r>
            <a:r>
              <a:rPr lang="fr-FR" altLang="fr-FR" sz="2400" dirty="0"/>
              <a:t>fréquence de la pratique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Le risque </a:t>
            </a:r>
            <a:r>
              <a:rPr lang="fr-FR" altLang="fr-FR" sz="2400" dirty="0"/>
              <a:t>pour le patient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Le potentiel d’amélioration</a:t>
            </a:r>
            <a:endParaRPr lang="fr-FR" altLang="fr-FR" sz="2400" dirty="0"/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L’existence </a:t>
            </a:r>
            <a:r>
              <a:rPr lang="fr-FR" altLang="fr-FR" sz="2400" dirty="0"/>
              <a:t>de références scientifiques, </a:t>
            </a:r>
            <a:r>
              <a:rPr lang="fr-FR" altLang="fr-FR" sz="2400" dirty="0" smtClean="0"/>
              <a:t>professionnelles, réglementaires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Les exigences du manuel de certification 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254" y="931387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1</a:t>
            </a: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 rot="20078994">
            <a:off x="-546" y="855187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5274403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836347"/>
            <a:ext cx="9144000" cy="5336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L</a:t>
            </a:r>
            <a:r>
              <a:rPr lang="fr-FR" altLang="fr-FR" sz="3600" b="1" u="sng" dirty="0" smtClean="0"/>
              <a:t>e groupe de travail </a:t>
            </a:r>
            <a:endParaRPr lang="fr-FR" altLang="fr-FR" sz="3600" b="1" u="sng" dirty="0"/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Mise en place d’un </a:t>
            </a:r>
            <a:r>
              <a:rPr lang="fr-FR" altLang="fr-FR" sz="2400" b="1" dirty="0"/>
              <a:t>groupe de travail pluridisciplinaire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Constitution d’un </a:t>
            </a:r>
            <a:r>
              <a:rPr lang="fr-FR" altLang="fr-FR" sz="2400" b="1" dirty="0"/>
              <a:t>cahier des charges </a:t>
            </a:r>
            <a:r>
              <a:rPr lang="fr-FR" altLang="fr-FR" sz="2400" dirty="0"/>
              <a:t>précisant les </a:t>
            </a:r>
            <a:r>
              <a:rPr lang="fr-FR" altLang="fr-FR" sz="2400" b="1" dirty="0"/>
              <a:t>objectifs précis </a:t>
            </a:r>
            <a:r>
              <a:rPr lang="fr-FR" altLang="fr-FR" sz="2400" dirty="0"/>
              <a:t>de l ’audit et ses justifications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/>
              <a:t>Calendrier</a:t>
            </a:r>
            <a:r>
              <a:rPr lang="fr-FR" altLang="fr-FR" sz="2400" dirty="0"/>
              <a:t> d’action organisant les différentes </a:t>
            </a:r>
            <a:r>
              <a:rPr lang="fr-FR" altLang="fr-FR" sz="2400" dirty="0" smtClean="0"/>
              <a:t>étapes </a:t>
            </a:r>
            <a:endParaRPr lang="fr-FR" altLang="fr-FR" sz="2400" dirty="0"/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Attribution des </a:t>
            </a:r>
            <a:r>
              <a:rPr lang="fr-FR" altLang="fr-FR" sz="2400" b="1" dirty="0"/>
              <a:t>responsabilités et répartition des tâches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/>
              <a:t>Secret professionnel </a:t>
            </a:r>
            <a:r>
              <a:rPr lang="fr-FR" altLang="fr-FR" sz="2400" dirty="0"/>
              <a:t>et confidentialité des résultats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888525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1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12325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82574730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91579" y="836712"/>
            <a:ext cx="8226487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b="1" dirty="0" smtClean="0"/>
              <a:t>Les acteurs </a:t>
            </a:r>
          </a:p>
          <a:p>
            <a:pPr algn="ctr"/>
            <a:endParaRPr lang="fr-FR" sz="28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b="1" dirty="0"/>
              <a:t>Le demandeur de l’audit </a:t>
            </a:r>
            <a:r>
              <a:rPr lang="fr-FR" sz="2400" dirty="0"/>
              <a:t>: objectifs, délais du projet, moyens, </a:t>
            </a:r>
            <a:r>
              <a:rPr lang="fr-FR" sz="2400" dirty="0" smtClean="0"/>
              <a:t>communication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chef de projet (= responsable de l’audit</a:t>
            </a:r>
            <a:r>
              <a:rPr lang="fr-FR" sz="24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b="1" dirty="0" smtClean="0"/>
              <a:t>L’équipe </a:t>
            </a:r>
            <a:r>
              <a:rPr lang="fr-FR" sz="2400" b="1" dirty="0"/>
              <a:t>projet (= auditeurs)</a:t>
            </a:r>
            <a:r>
              <a:rPr lang="fr-FR" sz="2400" dirty="0"/>
              <a:t>: compétence, pluridisciplinarité, charte de </a:t>
            </a:r>
            <a:r>
              <a:rPr lang="fr-FR" sz="2400" dirty="0" smtClean="0"/>
              <a:t>travail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professionnels du service (= audités</a:t>
            </a:r>
            <a:r>
              <a:rPr lang="fr-FR" sz="24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autres partenaires 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Soutien stratégique et/ou politique (CME, Direction)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Contributions directes (Formation, DIM)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Moyens logistiques (Informatique, services économiques)</a:t>
            </a:r>
            <a:endParaRPr lang="fr-FR" sz="20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888525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1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12325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0158313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-10815" y="915613"/>
            <a:ext cx="9144000" cy="393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fr-FR" altLang="fr-FR" sz="3600" b="1" dirty="0"/>
              <a:t>         </a:t>
            </a:r>
            <a:r>
              <a:rPr lang="fr-FR" altLang="fr-FR" sz="3600" b="1" u="sng" dirty="0"/>
              <a:t>Constitution d ’un référentiel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algn="ctr">
              <a:spcBef>
                <a:spcPct val="50000"/>
              </a:spcBef>
            </a:pPr>
            <a:r>
              <a:rPr lang="fr-FR" altLang="fr-FR" sz="2800" b="1" dirty="0" smtClean="0">
                <a:solidFill>
                  <a:srgbClr val="FF0000"/>
                </a:solidFill>
              </a:rPr>
              <a:t>Référentiel </a:t>
            </a:r>
            <a:r>
              <a:rPr lang="fr-FR" altLang="fr-FR" sz="2800" b="1" dirty="0">
                <a:solidFill>
                  <a:srgbClr val="FF0000"/>
                </a:solidFill>
              </a:rPr>
              <a:t>= choix des </a:t>
            </a:r>
            <a:r>
              <a:rPr lang="fr-FR" altLang="fr-FR" sz="2800" b="1" dirty="0" smtClean="0">
                <a:solidFill>
                  <a:srgbClr val="FF0000"/>
                </a:solidFill>
              </a:rPr>
              <a:t>critères</a:t>
            </a:r>
          </a:p>
          <a:p>
            <a:pPr algn="ctr">
              <a:spcBef>
                <a:spcPct val="50000"/>
              </a:spcBef>
            </a:pPr>
            <a:endParaRPr lang="fr-FR" altLang="fr-FR" sz="2400" dirty="0"/>
          </a:p>
          <a:p>
            <a:pPr algn="ctr">
              <a:spcBef>
                <a:spcPct val="50000"/>
              </a:spcBef>
            </a:pPr>
            <a:r>
              <a:rPr lang="fr-FR" altLang="fr-FR" sz="2400" dirty="0"/>
              <a:t>Constitution de la base de comparaison entre la pratique réelle et la pratique jugée optimale</a:t>
            </a:r>
          </a:p>
          <a:p>
            <a:pPr algn="just">
              <a:spcBef>
                <a:spcPct val="50000"/>
              </a:spcBef>
              <a:buFontTx/>
              <a:buChar char="-"/>
            </a:pPr>
            <a:endParaRPr lang="fr-FR" altLang="fr-FR" sz="2400" dirty="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 rot="20078994">
            <a:off x="-10815" y="991813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649166" y="5372609"/>
            <a:ext cx="21085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Grille </a:t>
            </a:r>
            <a:r>
              <a:rPr lang="fr-FR" altLang="fr-FR" sz="2800" b="1" dirty="0" smtClean="0"/>
              <a:t>d’audit</a:t>
            </a:r>
            <a:endParaRPr lang="fr-FR" altLang="fr-FR" sz="2800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60626" y="5372609"/>
            <a:ext cx="25146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484985" y="2744413"/>
            <a:ext cx="533400" cy="685800"/>
          </a:xfrm>
          <a:prstGeom prst="downArrow">
            <a:avLst>
              <a:gd name="adj1" fmla="val 50000"/>
              <a:gd name="adj2" fmla="val 32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4497760" y="4413765"/>
            <a:ext cx="533400" cy="685800"/>
          </a:xfrm>
          <a:prstGeom prst="downArrow">
            <a:avLst>
              <a:gd name="adj1" fmla="val 50000"/>
              <a:gd name="adj2" fmla="val 32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 rot="-1948741">
            <a:off x="271760" y="1114779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2</a:t>
            </a:r>
          </a:p>
        </p:txBody>
      </p:sp>
    </p:spTree>
    <p:extLst>
      <p:ext uri="{BB962C8B-B14F-4D97-AF65-F5344CB8AC3E}">
        <p14:creationId xmlns:p14="http://schemas.microsoft.com/office/powerpoint/2010/main" xmlns="" val="327174720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764704"/>
            <a:ext cx="842493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sz="3600" b="1" u="sng" dirty="0"/>
              <a:t>Qu’est-ce qu’un  référentiel ?</a:t>
            </a:r>
          </a:p>
          <a:p>
            <a:pPr algn="ctr"/>
            <a:endParaRPr lang="fr-FR" altLang="fr-FR" sz="3600" b="1" u="sng" dirty="0"/>
          </a:p>
          <a:p>
            <a:pPr algn="ctr"/>
            <a:r>
              <a:rPr lang="fr-FR" altLang="fr-FR" sz="2800" dirty="0"/>
              <a:t>Document ou un ensemble de documents énonçant des </a:t>
            </a:r>
            <a:r>
              <a:rPr lang="fr-FR" altLang="fr-FR" sz="3200" b="1" dirty="0">
                <a:solidFill>
                  <a:srgbClr val="FF0000"/>
                </a:solidFill>
              </a:rPr>
              <a:t>exigences qualité </a:t>
            </a:r>
            <a:r>
              <a:rPr lang="fr-FR" altLang="fr-FR" sz="2800" dirty="0"/>
              <a:t>relatives à </a:t>
            </a:r>
            <a:r>
              <a:rPr lang="fr-FR" altLang="fr-FR" sz="2800" dirty="0" smtClean="0"/>
              <a:t>une prise en charge. </a:t>
            </a:r>
            <a:endParaRPr lang="fr-FR" altLang="fr-FR" sz="2800" dirty="0"/>
          </a:p>
          <a:p>
            <a:pPr algn="ctr"/>
            <a:endParaRPr lang="fr-FR" altLang="fr-FR" sz="2800" dirty="0"/>
          </a:p>
          <a:p>
            <a:pPr algn="ctr"/>
            <a:r>
              <a:rPr lang="fr-FR" altLang="fr-FR" sz="2800" dirty="0" smtClean="0"/>
              <a:t>L</a:t>
            </a:r>
            <a:r>
              <a:rPr lang="fr-FR" altLang="fr-FR" sz="2800" dirty="0"/>
              <a:t> ’élaboration du référentiel impose :</a:t>
            </a:r>
          </a:p>
          <a:p>
            <a:pPr>
              <a:buFontTx/>
              <a:buChar char="•"/>
            </a:pPr>
            <a:endParaRPr lang="fr-FR" altLang="fr-FR" sz="28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altLang="fr-FR" sz="2800" dirty="0"/>
              <a:t> l ’analyse de la littérature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altLang="fr-FR" sz="2800" dirty="0"/>
              <a:t> une recherche exhaustive des </a:t>
            </a:r>
            <a:r>
              <a:rPr lang="fr-FR" altLang="fr-FR" sz="2800" b="1" dirty="0"/>
              <a:t>critères qualité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altLang="fr-FR" sz="2800" dirty="0"/>
              <a:t> la prise en compte du contexte, de la discipline, dans lesquels  </a:t>
            </a:r>
            <a:r>
              <a:rPr lang="fr-FR" altLang="fr-FR" sz="2800" dirty="0" smtClean="0"/>
              <a:t>la </a:t>
            </a:r>
            <a:r>
              <a:rPr lang="fr-FR" altLang="fr-FR" sz="2800" dirty="0"/>
              <a:t>pratique est exercée.</a:t>
            </a:r>
          </a:p>
        </p:txBody>
      </p:sp>
    </p:spTree>
    <p:extLst>
      <p:ext uri="{BB962C8B-B14F-4D97-AF65-F5344CB8AC3E}">
        <p14:creationId xmlns:p14="http://schemas.microsoft.com/office/powerpoint/2010/main" xmlns="" val="213891708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92696"/>
            <a:ext cx="8892480" cy="514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b="1" u="sng" dirty="0"/>
              <a:t>Qu’est-ce qu’un  critère?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pPr>
              <a:spcBef>
                <a:spcPct val="50000"/>
              </a:spcBef>
            </a:pPr>
            <a:r>
              <a:rPr lang="fr-FR" sz="2400" dirty="0" smtClean="0"/>
              <a:t>Les </a:t>
            </a:r>
            <a:r>
              <a:rPr lang="fr-FR" sz="2400" dirty="0"/>
              <a:t>critères de qualité correspondent à des </a:t>
            </a:r>
            <a:r>
              <a:rPr lang="fr-FR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points clés d’une prise en charge</a:t>
            </a:r>
            <a:r>
              <a:rPr lang="fr-FR" sz="2400" dirty="0"/>
              <a:t>, énoncés simplement</a:t>
            </a:r>
            <a:r>
              <a:rPr lang="fr-FR" sz="2400" dirty="0" smtClean="0"/>
              <a:t>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Point </a:t>
            </a:r>
            <a:r>
              <a:rPr lang="fr-FR" sz="2400" b="1" dirty="0"/>
              <a:t>clé de la pratique </a:t>
            </a:r>
            <a:r>
              <a:rPr lang="fr-FR" sz="2400" dirty="0"/>
              <a:t>(EBM, aide à la décision</a:t>
            </a:r>
            <a:r>
              <a:rPr lang="fr-FR" sz="2400" dirty="0" smtClean="0"/>
              <a:t>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dirty="0" smtClean="0"/>
              <a:t>Porteur </a:t>
            </a:r>
            <a:r>
              <a:rPr lang="fr-FR" sz="2400" dirty="0"/>
              <a:t>d’un </a:t>
            </a:r>
            <a:r>
              <a:rPr lang="fr-FR" sz="2400" b="1" dirty="0"/>
              <a:t>potentiel d’amélioration </a:t>
            </a:r>
            <a:r>
              <a:rPr lang="fr-FR" sz="2400" dirty="0"/>
              <a:t>des pratiques. </a:t>
            </a:r>
            <a:endParaRPr lang="fr-FR" sz="240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Mesurable </a:t>
            </a:r>
            <a:r>
              <a:rPr lang="fr-FR" sz="2400" dirty="0"/>
              <a:t>afin d’évaluer la qualité de la prise en charge d’un patient et le potentiel d’amélioration des pratiques. </a:t>
            </a:r>
            <a:endParaRPr lang="fr-FR" sz="240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Acceptable </a:t>
            </a:r>
            <a:r>
              <a:rPr lang="fr-FR" sz="2400" b="1" dirty="0"/>
              <a:t>et faisable </a:t>
            </a:r>
            <a:r>
              <a:rPr lang="fr-FR" sz="2400" dirty="0"/>
              <a:t>(intégration facile à la pratique, motivant et consommant peu de ressources). </a:t>
            </a:r>
            <a:endParaRPr lang="fr-FR" sz="240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Formulation </a:t>
            </a:r>
            <a:r>
              <a:rPr lang="fr-FR" sz="2400" b="1" dirty="0"/>
              <a:t>claire et sans ambiguïté</a:t>
            </a:r>
            <a:r>
              <a:rPr lang="fr-F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75548478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92696"/>
            <a:ext cx="8892480" cy="5695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b="1" u="sng" dirty="0"/>
              <a:t>Qu’est-ce qu’un  critère?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pPr algn="ctr">
              <a:spcBef>
                <a:spcPct val="50000"/>
              </a:spcBef>
            </a:pPr>
            <a:r>
              <a:rPr lang="fr-FR" altLang="fr-FR" sz="2400" b="1" dirty="0"/>
              <a:t>Un élément auquel on se réfère pour porter un jugement, une appréciation</a:t>
            </a:r>
          </a:p>
          <a:p>
            <a:pPr>
              <a:spcBef>
                <a:spcPct val="50000"/>
              </a:spcBef>
            </a:pPr>
            <a:r>
              <a:rPr lang="fr-FR" altLang="fr-FR" sz="2400" i="1" dirty="0" smtClean="0"/>
              <a:t>Caractérisé par </a:t>
            </a:r>
            <a:r>
              <a:rPr lang="fr-FR" altLang="fr-FR" sz="2400" dirty="0" smtClean="0"/>
              <a:t>:</a:t>
            </a:r>
          </a:p>
          <a:p>
            <a:pPr>
              <a:spcBef>
                <a:spcPct val="50000"/>
              </a:spcBef>
            </a:pPr>
            <a:r>
              <a:rPr lang="fr-FR" altLang="fr-FR" sz="2400" b="1" u="sng" dirty="0" smtClean="0"/>
              <a:t>Intitulé de critère</a:t>
            </a:r>
            <a:r>
              <a:rPr lang="fr-FR" altLang="fr-FR" sz="2400" dirty="0" smtClean="0"/>
              <a:t>  : ex</a:t>
            </a:r>
            <a:r>
              <a:rPr lang="fr-FR" sz="2400" dirty="0" smtClean="0"/>
              <a:t> Antibiotique injecté avant l’intervention (O/N)</a:t>
            </a:r>
          </a:p>
          <a:p>
            <a:pPr>
              <a:spcBef>
                <a:spcPct val="50000"/>
              </a:spcBef>
            </a:pPr>
            <a:r>
              <a:rPr lang="fr-FR" altLang="fr-FR" sz="2400" b="1" u="sng" dirty="0" smtClean="0"/>
              <a:t>Élément mesurable ou indicateur : </a:t>
            </a:r>
            <a:r>
              <a:rPr lang="fr-FR" altLang="fr-FR" sz="2400" dirty="0" smtClean="0"/>
              <a:t> </a:t>
            </a:r>
            <a:r>
              <a:rPr lang="fr-FR" altLang="fr-FR" sz="2400" dirty="0"/>
              <a:t>(ex </a:t>
            </a:r>
            <a:r>
              <a:rPr lang="fr-FR" sz="2400" dirty="0"/>
              <a:t>les heures de</a:t>
            </a:r>
          </a:p>
          <a:p>
            <a:r>
              <a:rPr lang="fr-FR" sz="2400" dirty="0"/>
              <a:t>l’injection et de l’incision sont notées sur la feuille d’anesthésie</a:t>
            </a:r>
            <a:r>
              <a:rPr lang="fr-FR" altLang="fr-FR" sz="2400" dirty="0"/>
              <a:t>)</a:t>
            </a:r>
          </a:p>
          <a:p>
            <a:pPr>
              <a:spcBef>
                <a:spcPct val="50000"/>
              </a:spcBef>
            </a:pPr>
            <a:r>
              <a:rPr lang="fr-FR" altLang="fr-FR" sz="2400" b="1" u="sng" dirty="0" smtClean="0"/>
              <a:t>Valeur </a:t>
            </a:r>
            <a:r>
              <a:rPr lang="fr-FR" altLang="fr-FR" sz="2400" b="1" u="sng" dirty="0"/>
              <a:t>cible</a:t>
            </a:r>
            <a:r>
              <a:rPr lang="fr-FR" altLang="fr-FR" sz="2400" dirty="0"/>
              <a:t>  </a:t>
            </a:r>
            <a:r>
              <a:rPr lang="fr-FR" altLang="fr-FR" sz="2400" dirty="0" smtClean="0"/>
              <a:t>:  ex </a:t>
            </a:r>
            <a:r>
              <a:rPr lang="fr-FR" altLang="fr-FR" sz="2400" dirty="0"/>
              <a:t>: </a:t>
            </a:r>
            <a:r>
              <a:rPr lang="fr-FR" altLang="fr-FR" sz="2400" dirty="0" smtClean="0"/>
              <a:t>100% d’antibioprophylaxie PT programmées </a:t>
            </a:r>
          </a:p>
          <a:p>
            <a:r>
              <a:rPr lang="fr-FR" altLang="fr-FR" sz="2400" b="1" u="sng" dirty="0" smtClean="0"/>
              <a:t>Instructions/consignes</a:t>
            </a:r>
            <a:r>
              <a:rPr lang="fr-FR" altLang="fr-FR" sz="2400" dirty="0" smtClean="0"/>
              <a:t>  : </a:t>
            </a:r>
            <a:r>
              <a:rPr lang="fr-FR" sz="2400" dirty="0"/>
              <a:t>des instructions permettant un accord sur le sens des mots employés et </a:t>
            </a:r>
            <a:r>
              <a:rPr lang="fr-FR" sz="2400" dirty="0" smtClean="0"/>
              <a:t>les jugements </a:t>
            </a:r>
            <a:r>
              <a:rPr lang="fr-FR" sz="2400" dirty="0"/>
              <a:t>portés, ainsi que sur le mode de recherche des </a:t>
            </a:r>
            <a:r>
              <a:rPr lang="fr-FR" sz="2400" dirty="0" smtClean="0"/>
              <a:t>informations nécessaires et éventuellement les NA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72821371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92696"/>
            <a:ext cx="8892480" cy="598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800" b="1" u="sng" dirty="0"/>
              <a:t>Qu’est-ce qu’un  critère?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endParaRPr lang="fr-FR" sz="1050" dirty="0"/>
          </a:p>
          <a:p>
            <a:r>
              <a:rPr lang="fr-FR" sz="2400" b="1" dirty="0"/>
              <a:t>Eléments concrets </a:t>
            </a:r>
            <a:r>
              <a:rPr lang="fr-FR" sz="2400" b="1" u="sng" dirty="0"/>
              <a:t>observables</a:t>
            </a:r>
            <a:r>
              <a:rPr lang="fr-FR" sz="2400" b="1" dirty="0"/>
              <a:t> </a:t>
            </a:r>
            <a:r>
              <a:rPr lang="fr-FR" sz="2400" dirty="0"/>
              <a:t>permettant d’avoir une vision précise de la pratique observée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Critères </a:t>
            </a:r>
            <a:r>
              <a:rPr lang="fr-FR" sz="2400" dirty="0"/>
              <a:t>de </a:t>
            </a:r>
            <a:r>
              <a:rPr lang="fr-FR" sz="2400" dirty="0" smtClean="0"/>
              <a:t>ressources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Critères </a:t>
            </a:r>
            <a:r>
              <a:rPr lang="fr-FR" sz="2400" dirty="0"/>
              <a:t>de processus +++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Critères </a:t>
            </a:r>
            <a:r>
              <a:rPr lang="fr-FR" sz="2400" dirty="0"/>
              <a:t>de </a:t>
            </a:r>
            <a:r>
              <a:rPr lang="fr-FR" sz="2400" dirty="0" smtClean="0"/>
              <a:t>résultats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r>
              <a:rPr lang="fr-FR" sz="2400" b="1" dirty="0" smtClean="0"/>
              <a:t>Propriétés métriques des </a:t>
            </a:r>
            <a:r>
              <a:rPr lang="fr-FR" sz="2400" b="1" dirty="0"/>
              <a:t>critères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Valide </a:t>
            </a:r>
            <a:r>
              <a:rPr lang="fr-FR" sz="2400" dirty="0"/>
              <a:t>: apte à mesurer ce qu’il est sensé mesurer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Quantifiable </a:t>
            </a:r>
            <a:r>
              <a:rPr lang="fr-FR" sz="2400" dirty="0"/>
              <a:t>: selon des modalités définies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Fiable </a:t>
            </a:r>
            <a:r>
              <a:rPr lang="fr-FR" sz="2400" dirty="0"/>
              <a:t>: apte à une mesure précise et reproductible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Sensible </a:t>
            </a:r>
            <a:r>
              <a:rPr lang="fr-FR" sz="2400" dirty="0"/>
              <a:t>: mesure les variations de faible amplitude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Spécifique </a:t>
            </a:r>
            <a:r>
              <a:rPr lang="fr-FR" sz="2400" dirty="0"/>
              <a:t>: mesure une caractéristique à la </a:t>
            </a:r>
            <a:r>
              <a:rPr lang="fr-FR" sz="2400" dirty="0" smtClean="0"/>
              <a:t>fois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fr-FR" sz="2400" dirty="0"/>
          </a:p>
          <a:p>
            <a:r>
              <a:rPr lang="fr-FR" sz="2400" dirty="0"/>
              <a:t>•Entre </a:t>
            </a:r>
            <a:r>
              <a:rPr lang="fr-FR" sz="2400" b="1" dirty="0"/>
              <a:t>15 et 25 critères </a:t>
            </a:r>
            <a:r>
              <a:rPr lang="fr-FR" sz="2400" dirty="0"/>
              <a:t>par référentiel</a:t>
            </a:r>
          </a:p>
        </p:txBody>
      </p:sp>
    </p:spTree>
    <p:extLst>
      <p:ext uri="{BB962C8B-B14F-4D97-AF65-F5344CB8AC3E}">
        <p14:creationId xmlns:p14="http://schemas.microsoft.com/office/powerpoint/2010/main" xmlns="" val="265429295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5332" y="1062273"/>
            <a:ext cx="7704856" cy="416692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Variations des pratiques professionnelles</a:t>
            </a:r>
          </a:p>
          <a:p>
            <a:pPr>
              <a:lnSpc>
                <a:spcPct val="90000"/>
              </a:lnSpc>
            </a:pPr>
            <a:r>
              <a:rPr lang="fr-FR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Ex : différences régionales de taux d’interventions chirurgicales / actes endoscopiques </a:t>
            </a: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Le développement des recommandations de pratiques professionnelles 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 Evidence </a:t>
            </a:r>
            <a:r>
              <a:rPr lang="fr-FR" sz="24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Based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Medecine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Volonté croissante d’évaluation de la qualité dans le domaine de la santé (Pression des usagers, certification des établissements, gestion des risques, sécurité sanitaire, indicateurs de performance, bon usage des médicaments…..)</a:t>
            </a:r>
          </a:p>
          <a:p>
            <a:pPr eaLnBrk="1" hangingPunct="1"/>
            <a:endParaRPr lang="fr-FR" sz="2400" b="1" i="1" dirty="0" smtClean="0">
              <a:solidFill>
                <a:srgbClr val="002060"/>
              </a:solidFill>
              <a:sym typeface="Wingdings" pitchFamily="2" charset="2"/>
            </a:endParaRPr>
          </a:p>
          <a:p>
            <a:pPr eaLnBrk="1" hangingPunct="1">
              <a:buNone/>
            </a:pPr>
            <a:endParaRPr lang="fr-FR" sz="2400" b="1" i="1" dirty="0" smtClean="0">
              <a:solidFill>
                <a:srgbClr val="002060"/>
              </a:solidFill>
              <a:sym typeface="Wingdings" pitchFamily="2" charset="2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Origines de l’EPP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900863" y="5373216"/>
            <a:ext cx="5193794" cy="584775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EPP 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  <a:sym typeface="Wingdings" pitchFamily="2" charset="2"/>
              </a:rPr>
              <a:t>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Service 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médical rendu</a:t>
            </a:r>
          </a:p>
        </p:txBody>
      </p:sp>
    </p:spTree>
  </p:cSld>
  <p:clrMapOvr>
    <a:masterClrMapping/>
  </p:clrMapOvr>
  <p:transition>
    <p:checker dir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404068" y="-17834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536" y="831292"/>
            <a:ext cx="9577064" cy="579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altLang="fr-FR" sz="3600" b="1" u="sng" dirty="0" smtClean="0"/>
              <a:t>Protocole   </a:t>
            </a:r>
            <a:endParaRPr lang="fr-FR" altLang="fr-FR" sz="3600" b="1" u="sng" dirty="0"/>
          </a:p>
          <a:p>
            <a:pPr marL="342900" indent="-34290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b="1" dirty="0" smtClean="0"/>
              <a:t>Construire </a:t>
            </a:r>
            <a:r>
              <a:rPr lang="fr-FR" altLang="fr-FR" sz="2400" b="1" dirty="0"/>
              <a:t>la grille d’évaluation</a:t>
            </a:r>
            <a:r>
              <a:rPr lang="fr-FR" altLang="fr-FR" sz="2400" dirty="0"/>
              <a:t> </a:t>
            </a:r>
            <a:r>
              <a:rPr lang="fr-FR" altLang="fr-FR" sz="2400" dirty="0" smtClean="0"/>
              <a:t>: outil </a:t>
            </a:r>
            <a:endParaRPr lang="fr-FR" altLang="fr-FR" sz="2400" dirty="0"/>
          </a:p>
          <a:p>
            <a:pPr marL="800100" lvl="1" indent="-34290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R</a:t>
            </a:r>
            <a:r>
              <a:rPr lang="fr-FR" altLang="fr-FR" sz="2400" dirty="0" smtClean="0"/>
              <a:t>édiger </a:t>
            </a:r>
            <a:r>
              <a:rPr lang="fr-FR" altLang="fr-FR" sz="2400" dirty="0"/>
              <a:t>les critères qualités </a:t>
            </a:r>
            <a:r>
              <a:rPr lang="fr-FR" altLang="fr-FR" sz="2400" dirty="0" smtClean="0"/>
              <a:t>: question </a:t>
            </a:r>
            <a:r>
              <a:rPr lang="fr-FR" altLang="fr-FR" sz="2400" dirty="0"/>
              <a:t>à réponse </a:t>
            </a:r>
            <a:r>
              <a:rPr lang="fr-FR" altLang="fr-FR" sz="2400" dirty="0" smtClean="0"/>
              <a:t>fermée</a:t>
            </a:r>
            <a:endParaRPr lang="fr-FR" altLang="fr-FR" sz="2400" dirty="0"/>
          </a:p>
          <a:p>
            <a:pPr marL="800100" lvl="1" indent="-34290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Tester </a:t>
            </a:r>
            <a:r>
              <a:rPr lang="fr-FR" altLang="fr-FR" sz="2400" dirty="0"/>
              <a:t>la grille et la réajuster le cas échéant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/>
              <a:t>Définir les modalités de l’évaluation</a:t>
            </a:r>
            <a:r>
              <a:rPr lang="fr-FR" altLang="fr-FR" sz="2400" dirty="0"/>
              <a:t> </a:t>
            </a:r>
            <a:r>
              <a:rPr lang="fr-FR" altLang="fr-FR" sz="2400" dirty="0" smtClean="0"/>
              <a:t>:  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Type </a:t>
            </a:r>
            <a:r>
              <a:rPr lang="fr-FR" altLang="fr-FR" sz="2400" dirty="0"/>
              <a:t>de l’étude </a:t>
            </a:r>
            <a:r>
              <a:rPr lang="fr-FR" altLang="fr-FR" sz="2400" dirty="0" smtClean="0"/>
              <a:t>(prospective/rétrospective)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Observation / pratique tracée </a:t>
            </a:r>
            <a:endParaRPr lang="fr-FR" altLang="fr-FR" sz="2400" dirty="0"/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Taille de l ’échantillonnage </a:t>
            </a:r>
            <a:r>
              <a:rPr lang="fr-FR" altLang="fr-FR" dirty="0" smtClean="0"/>
              <a:t>( au moins 30 observations mais parfois moins )</a:t>
            </a:r>
            <a:endParaRPr lang="fr-FR" altLang="fr-FR" dirty="0"/>
          </a:p>
          <a:p>
            <a:pPr marL="800100" lvl="1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Période de l ’évaluation </a:t>
            </a:r>
            <a:r>
              <a:rPr lang="fr-FR" altLang="fr-FR" sz="2400" dirty="0" smtClean="0"/>
              <a:t>(ex 6 </a:t>
            </a:r>
            <a:r>
              <a:rPr lang="fr-FR" altLang="fr-FR" sz="2400" dirty="0"/>
              <a:t>à 8 semaines)</a:t>
            </a:r>
          </a:p>
          <a:p>
            <a:pPr marL="800100" lvl="1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Source d ’information (professionnel, </a:t>
            </a:r>
            <a:r>
              <a:rPr lang="fr-FR" altLang="fr-FR" sz="2400" dirty="0" smtClean="0"/>
              <a:t>documentaire, moyens)</a:t>
            </a:r>
            <a:endParaRPr lang="fr-FR" altLang="fr-FR" sz="2400" dirty="0"/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b="1" dirty="0" smtClean="0"/>
              <a:t>Modalités de Recueil </a:t>
            </a:r>
            <a:r>
              <a:rPr lang="fr-FR" altLang="fr-FR" sz="2400" b="1" dirty="0"/>
              <a:t>des données </a:t>
            </a:r>
            <a:r>
              <a:rPr lang="fr-FR" altLang="fr-FR" sz="2400" dirty="0"/>
              <a:t>(observation, interview, autoévaluation)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/>
              <a:t>Nommer </a:t>
            </a:r>
            <a:r>
              <a:rPr lang="fr-FR" altLang="fr-FR" sz="2400" b="1" dirty="0" smtClean="0"/>
              <a:t>l’auditeur</a:t>
            </a:r>
            <a:endParaRPr lang="fr-FR" altLang="fr-FR" sz="24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240998" y="915773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3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-41577" y="79433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2462754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404068" y="-17834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3568" y="458837"/>
            <a:ext cx="9144000" cy="11338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altLang="fr-FR" sz="3600" b="1" dirty="0"/>
              <a:t> </a:t>
            </a:r>
            <a:r>
              <a:rPr lang="fr-FR" altLang="fr-FR" sz="2400" b="1" dirty="0"/>
              <a:t>   </a:t>
            </a:r>
            <a:r>
              <a:rPr lang="fr-FR" altLang="fr-FR" sz="2400" dirty="0"/>
              <a:t>  </a:t>
            </a:r>
            <a:r>
              <a:rPr lang="fr-FR" altLang="fr-FR" sz="2400" b="1" u="sng" dirty="0" smtClean="0"/>
              <a:t>Choix </a:t>
            </a:r>
            <a:r>
              <a:rPr lang="fr-FR" altLang="fr-FR" sz="2400" b="1" u="sng" dirty="0"/>
              <a:t>de la méthode de mesure  </a:t>
            </a:r>
            <a:endParaRPr lang="fr-FR" altLang="fr-FR" sz="2400" b="1" u="sng" dirty="0" smtClean="0"/>
          </a:p>
          <a:p>
            <a:endParaRPr lang="fr-FR" sz="2400" b="1" dirty="0" smtClean="0"/>
          </a:p>
          <a:p>
            <a:r>
              <a:rPr lang="fr-FR" sz="2400" b="1" dirty="0" smtClean="0"/>
              <a:t>4 </a:t>
            </a:r>
            <a:r>
              <a:rPr lang="fr-FR" sz="2400" b="1" dirty="0"/>
              <a:t>types </a:t>
            </a:r>
            <a:r>
              <a:rPr lang="fr-FR" sz="2400" b="1" dirty="0" smtClean="0"/>
              <a:t>d’outils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protocole d’audit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</a:t>
            </a:r>
            <a:r>
              <a:rPr lang="fr-FR" sz="2400" dirty="0"/>
              <a:t>grille </a:t>
            </a:r>
            <a:r>
              <a:rPr lang="fr-FR" sz="2400" dirty="0" smtClean="0"/>
              <a:t>d’audit comportant l’ensemble des critères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guide de remplissage de la </a:t>
            </a:r>
            <a:r>
              <a:rPr lang="fr-FR" sz="2400" dirty="0" smtClean="0"/>
              <a:t>grille : consignes d’évaluation de chaque critère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tests des </a:t>
            </a:r>
            <a:r>
              <a:rPr lang="fr-FR" sz="2400" dirty="0" smtClean="0"/>
              <a:t>outils</a:t>
            </a:r>
          </a:p>
          <a:p>
            <a:endParaRPr lang="fr-FR" sz="2400" dirty="0"/>
          </a:p>
          <a:p>
            <a:r>
              <a:rPr lang="fr-FR" sz="2400" b="1" dirty="0"/>
              <a:t>Le protocole </a:t>
            </a:r>
            <a:r>
              <a:rPr lang="fr-FR" sz="2400" b="1" dirty="0" smtClean="0"/>
              <a:t>comprend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champ de l’audit ou périmètre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critères d’inclusion et d’exclusion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type d’étude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mode de recueil des données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</a:t>
            </a:r>
            <a:r>
              <a:rPr lang="fr-FR" sz="2400" dirty="0"/>
              <a:t>taille de l’échantillon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</a:t>
            </a:r>
            <a:r>
              <a:rPr lang="fr-FR" sz="2400" dirty="0"/>
              <a:t>période d’évaluation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altLang="fr-FR" sz="3600" b="1" u="sng" dirty="0" smtClean="0"/>
              <a:t> 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 smtClean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240998" y="915773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3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-41577" y="79433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6489188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424936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971600" y="865605"/>
            <a:ext cx="7848872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dirty="0"/>
              <a:t>             </a:t>
            </a:r>
            <a:r>
              <a:rPr lang="fr-FR" altLang="fr-FR" sz="3600" b="1" u="sng" dirty="0"/>
              <a:t>Recueil des données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endParaRPr lang="fr-FR" altLang="fr-FR" sz="2400" dirty="0"/>
          </a:p>
          <a:p>
            <a:pPr algn="just">
              <a:spcBef>
                <a:spcPct val="50000"/>
              </a:spcBef>
            </a:pPr>
            <a:r>
              <a:rPr lang="fr-FR" altLang="fr-FR" sz="2400" b="1" dirty="0"/>
              <a:t>OBJECTIF : </a:t>
            </a:r>
            <a:r>
              <a:rPr lang="fr-FR" altLang="fr-FR" sz="2400" b="1" dirty="0" smtClean="0"/>
              <a:t>Mesurer </a:t>
            </a:r>
            <a:r>
              <a:rPr lang="fr-FR" altLang="fr-FR" sz="2400" b="1" dirty="0"/>
              <a:t>les critères qualité </a:t>
            </a:r>
            <a:r>
              <a:rPr lang="fr-FR" altLang="fr-FR" sz="2400" b="1" u="sng" dirty="0"/>
              <a:t>dans la réalité </a:t>
            </a:r>
            <a:r>
              <a:rPr lang="fr-FR" altLang="fr-FR" sz="2400" b="1" dirty="0"/>
              <a:t>(sur le terrain)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organiser une réunion d </a:t>
            </a:r>
            <a:r>
              <a:rPr lang="fr-FR" altLang="fr-FR" sz="2400" dirty="0" smtClean="0"/>
              <a:t>’information pour présenter les objectifs de l’audit </a:t>
            </a:r>
            <a:endParaRPr lang="fr-FR" altLang="fr-FR" sz="2400" dirty="0"/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fr-FR" altLang="fr-FR" sz="2400" dirty="0"/>
              <a:t> remplir une feuille de collecte des données par pratique évaluée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fr-FR" altLang="fr-FR" sz="2400" dirty="0"/>
              <a:t> suivre l’évolution du recueil de données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957680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/>
              <a:t>Etape 4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8148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7255691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04800" y="563563"/>
            <a:ext cx="8371656" cy="609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Analyse des résultats </a:t>
            </a:r>
          </a:p>
          <a:p>
            <a:pPr algn="ctr"/>
            <a:endParaRPr lang="fr-FR" altLang="fr-FR" sz="3600" b="1" u="sng" dirty="0"/>
          </a:p>
          <a:p>
            <a:pPr algn="ctr">
              <a:spcBef>
                <a:spcPct val="50000"/>
              </a:spcBef>
            </a:pPr>
            <a:r>
              <a:rPr lang="fr-FR" altLang="fr-FR" sz="2800" dirty="0"/>
              <a:t> </a:t>
            </a:r>
            <a:r>
              <a:rPr lang="fr-FR" altLang="fr-FR" sz="2800" u="sng" dirty="0"/>
              <a:t>Objectif </a:t>
            </a:r>
            <a:r>
              <a:rPr lang="fr-FR" altLang="fr-FR" sz="2800" dirty="0"/>
              <a:t>: Identifier la ou les causes des écarts observés </a:t>
            </a:r>
          </a:p>
          <a:p>
            <a:pPr algn="ctr">
              <a:lnSpc>
                <a:spcPct val="20000"/>
              </a:lnSpc>
              <a:spcBef>
                <a:spcPct val="50000"/>
              </a:spcBef>
            </a:pPr>
            <a:endParaRPr lang="fr-FR" altLang="fr-FR" sz="2400" dirty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b="1" dirty="0"/>
              <a:t> Traiter les données recueillies</a:t>
            </a:r>
            <a:r>
              <a:rPr lang="fr-FR" altLang="fr-FR" sz="2400" dirty="0"/>
              <a:t> </a:t>
            </a:r>
            <a:r>
              <a:rPr lang="fr-FR" altLang="fr-FR" sz="2400" dirty="0" smtClean="0"/>
              <a:t>: (%, </a:t>
            </a:r>
            <a:r>
              <a:rPr lang="fr-FR" altLang="fr-FR" sz="2400" dirty="0"/>
              <a:t>graphique, point +,point -, point à améliorer)</a:t>
            </a:r>
          </a:p>
          <a:p>
            <a:pPr marL="2171700" lvl="4" indent="-342900">
              <a:lnSpc>
                <a:spcPct val="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endParaRPr lang="fr-FR" altLang="fr-FR" sz="2400" dirty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>
                <a:solidFill>
                  <a:srgbClr val="FF0000"/>
                </a:solidFill>
              </a:rPr>
              <a:t>Rechercher et expliciter les causes des écarts</a:t>
            </a:r>
            <a:endParaRPr lang="fr-FR" altLang="fr-FR" sz="2400" dirty="0">
              <a:solidFill>
                <a:srgbClr val="FF0000"/>
              </a:solidFill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professionnelles (manque de connaissance…)</a:t>
            </a:r>
          </a:p>
          <a:p>
            <a:pPr marL="800100" lvl="1" indent="-342900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organisationnelles </a:t>
            </a:r>
            <a:r>
              <a:rPr lang="fr-FR" altLang="fr-FR" sz="2400" dirty="0"/>
              <a:t>(manque de coordination dans la prise en charge…)	</a:t>
            </a:r>
          </a:p>
          <a:p>
            <a:pPr marL="800100" lvl="1" indent="-342900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institutionnelles </a:t>
            </a:r>
            <a:r>
              <a:rPr lang="fr-FR" altLang="fr-FR" sz="2400" dirty="0"/>
              <a:t>(manque de méthode, de moyens…)</a:t>
            </a:r>
          </a:p>
          <a:p>
            <a:pPr marL="800100" lvl="1" indent="-342900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personnelles </a:t>
            </a:r>
            <a:r>
              <a:rPr lang="fr-FR" altLang="fr-FR" sz="2400" dirty="0"/>
              <a:t>( manque de motivation…)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286116" y="819930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5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71407" y="638198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0745483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10255" y="817877"/>
            <a:ext cx="12915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6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3541" y="743041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132781" y="1049424"/>
            <a:ext cx="768769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sz="3200" b="1" dirty="0"/>
              <a:t> </a:t>
            </a:r>
            <a:r>
              <a:rPr lang="fr-FR" altLang="fr-FR" sz="3200" b="1" u="sng" dirty="0"/>
              <a:t>Plan d’action d’amélioration </a:t>
            </a:r>
          </a:p>
          <a:p>
            <a:pPr algn="ctr"/>
            <a:r>
              <a:rPr lang="fr-FR" altLang="fr-FR" sz="3200" b="1" u="sng" dirty="0"/>
              <a:t> </a:t>
            </a:r>
          </a:p>
          <a:p>
            <a:r>
              <a:rPr lang="fr-FR" altLang="fr-FR" sz="2400" b="1" dirty="0" smtClean="0"/>
              <a:t>Elaboration </a:t>
            </a:r>
            <a:r>
              <a:rPr lang="fr-FR" altLang="fr-FR" sz="2400" b="1" dirty="0"/>
              <a:t>du plan d’amélioration</a:t>
            </a:r>
            <a:r>
              <a:rPr lang="fr-FR" altLang="fr-FR" sz="24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Présentation des résultats au commanditaire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Présentation </a:t>
            </a:r>
            <a:r>
              <a:rPr lang="fr-FR" altLang="fr-FR" sz="2400" dirty="0"/>
              <a:t>des résultats </a:t>
            </a:r>
            <a:r>
              <a:rPr lang="fr-FR" altLang="fr-FR" sz="2400" dirty="0" smtClean="0"/>
              <a:t>aux professionnels</a:t>
            </a:r>
            <a:endParaRPr lang="fr-FR" alt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Prioriser les actions correctives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Etablir le calendrier </a:t>
            </a:r>
            <a:r>
              <a:rPr lang="fr-FR" altLang="fr-FR" sz="2400" dirty="0"/>
              <a:t>prévisionnel des actions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Nommer un responsable de chaque action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Rédiger le rapport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Fixer la période de réévaluation </a:t>
            </a:r>
            <a:r>
              <a:rPr lang="fr-FR" altLang="fr-FR" sz="2400" dirty="0" smtClean="0"/>
              <a:t>(6mois, 1 </a:t>
            </a:r>
            <a:r>
              <a:rPr lang="fr-FR" altLang="fr-FR" sz="2400" dirty="0"/>
              <a:t>an après)</a:t>
            </a:r>
          </a:p>
          <a:p>
            <a:endParaRPr lang="fr-FR" altLang="fr-FR" sz="2400" dirty="0"/>
          </a:p>
          <a:p>
            <a:r>
              <a:rPr lang="fr-FR" altLang="fr-FR" sz="2400" b="1" dirty="0" smtClean="0"/>
              <a:t>Prévoir </a:t>
            </a:r>
            <a:r>
              <a:rPr lang="fr-FR" altLang="fr-FR" sz="2400" b="1" dirty="0"/>
              <a:t>le suivi des améliorations mises en place</a:t>
            </a:r>
            <a:endParaRPr lang="fr-FR" alt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Définir le nombre de critères à réévaluer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Evaluer l ’impact des mesures correctives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54639483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L’audit </a:t>
            </a:r>
            <a:r>
              <a:rPr lang="fr-FR" dirty="0" smtClean="0">
                <a:solidFill>
                  <a:schemeClr val="bg1"/>
                </a:solidFill>
              </a:rPr>
              <a:t>clinique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11560" y="692696"/>
            <a:ext cx="8532440" cy="488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Les facteurs de réussite </a:t>
            </a:r>
          </a:p>
          <a:p>
            <a:pPr algn="ctr">
              <a:spcBef>
                <a:spcPct val="50000"/>
              </a:spcBef>
            </a:pPr>
            <a:r>
              <a:rPr lang="fr-FR" altLang="fr-FR" sz="3200" b="1" u="sng" dirty="0"/>
              <a:t>1- Relatifs à l’application de l’audit</a:t>
            </a:r>
            <a:r>
              <a:rPr lang="fr-FR" altLang="fr-FR" sz="3600" b="1" u="sng" dirty="0"/>
              <a:t> 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endParaRPr lang="fr-FR" altLang="fr-FR" sz="1000" b="1" u="sng" dirty="0"/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Choisir un </a:t>
            </a:r>
            <a:r>
              <a:rPr lang="fr-FR" altLang="fr-FR" sz="2400" b="1" u="sng" dirty="0"/>
              <a:t>thème pertinent</a:t>
            </a:r>
            <a:r>
              <a:rPr lang="fr-FR" altLang="fr-FR" sz="2400" dirty="0"/>
              <a:t> répondant à une préoccupation réelle des professionnels et pour lequel il existe des références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Définir les objectifs ciblés sur </a:t>
            </a:r>
            <a:r>
              <a:rPr lang="fr-FR" altLang="fr-FR" sz="2400" b="1" u="sng" dirty="0"/>
              <a:t>l’amélioration de la pratique</a:t>
            </a:r>
            <a:r>
              <a:rPr lang="fr-FR" altLang="fr-FR" sz="2400" dirty="0"/>
              <a:t> et non sur l’évaluation des personnes (!!!)</a:t>
            </a:r>
          </a:p>
          <a:p>
            <a:pPr marL="342900" indent="-342900">
              <a:lnSpc>
                <a:spcPct val="14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Composer un groupe projet</a:t>
            </a:r>
            <a:r>
              <a:rPr lang="fr-FR" altLang="fr-FR" sz="2400" b="1" dirty="0"/>
              <a:t> </a:t>
            </a:r>
            <a:r>
              <a:rPr lang="fr-FR" altLang="fr-FR" sz="2400" b="1" u="sng" dirty="0"/>
              <a:t>compétent</a:t>
            </a:r>
            <a:r>
              <a:rPr lang="fr-FR" altLang="fr-FR" sz="2400" dirty="0"/>
              <a:t> (expert du thème, connaissances méthodologiques, connaissance pratique locale)</a:t>
            </a:r>
          </a:p>
        </p:txBody>
      </p:sp>
    </p:spTree>
    <p:extLst>
      <p:ext uri="{BB962C8B-B14F-4D97-AF65-F5344CB8AC3E}">
        <p14:creationId xmlns:p14="http://schemas.microsoft.com/office/powerpoint/2010/main" xmlns="" val="172827940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L’audit </a:t>
            </a:r>
            <a:r>
              <a:rPr lang="fr-FR" dirty="0" smtClean="0">
                <a:solidFill>
                  <a:schemeClr val="bg1"/>
                </a:solidFill>
              </a:rPr>
              <a:t>clinique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836712"/>
            <a:ext cx="8676456" cy="529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Les facteurs de réussite </a:t>
            </a:r>
          </a:p>
          <a:p>
            <a:pPr algn="ctr">
              <a:lnSpc>
                <a:spcPct val="110000"/>
              </a:lnSpc>
              <a:spcBef>
                <a:spcPct val="50000"/>
              </a:spcBef>
            </a:pPr>
            <a:r>
              <a:rPr lang="fr-FR" altLang="fr-FR" sz="3200" b="1" u="sng" dirty="0"/>
              <a:t>2- Relatifs à </a:t>
            </a:r>
            <a:r>
              <a:rPr lang="fr-FR" altLang="fr-FR" sz="3200" b="1" u="sng" dirty="0" smtClean="0"/>
              <a:t>l’intégration </a:t>
            </a:r>
            <a:r>
              <a:rPr lang="fr-FR" altLang="fr-FR" sz="3200" b="1" u="sng" dirty="0"/>
              <a:t>du projet dans une démarche institutionnelle 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Obtenir l ’engagement explicite de la direction (!!!)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Inscrire le projet dans le programme qualité de l ’établissement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Définir une politique de communication dès la mise en œuvre du projet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Impliquer les instances représentatives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Valoriser l ’engagement des professionnels</a:t>
            </a:r>
          </a:p>
        </p:txBody>
      </p:sp>
    </p:spTree>
    <p:extLst>
      <p:ext uri="{BB962C8B-B14F-4D97-AF65-F5344CB8AC3E}">
        <p14:creationId xmlns:p14="http://schemas.microsoft.com/office/powerpoint/2010/main" xmlns="" val="235399995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Autofit/>
          </a:bodyPr>
          <a:lstStyle/>
          <a:p>
            <a:r>
              <a:rPr lang="fr-FR" sz="3600" dirty="0" smtClean="0">
                <a:solidFill>
                  <a:schemeClr val="bg1"/>
                </a:solidFill>
              </a:rPr>
              <a:t>Exemple : audit rétrospectif sur dossier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620688"/>
            <a:ext cx="884736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fr-FR" altLang="fr-FR" sz="2400" dirty="0"/>
          </a:p>
          <a:p>
            <a:r>
              <a:rPr lang="fr-FR" sz="2000" b="1" dirty="0" smtClean="0"/>
              <a:t>Indicateur</a:t>
            </a:r>
            <a:r>
              <a:rPr lang="fr-FR" sz="2000" dirty="0" smtClean="0"/>
              <a:t> : Taux </a:t>
            </a:r>
            <a:r>
              <a:rPr lang="fr-FR" sz="2000" dirty="0"/>
              <a:t>de patients ayant une prescription d’antibiothérapie de 7 jours ou moins pour infection respiratoire basse : campagne de recueil des indicateurs de qualité et de sécurité des </a:t>
            </a:r>
            <a:r>
              <a:rPr lang="fr-FR" sz="2000" dirty="0" smtClean="0"/>
              <a:t>soins</a:t>
            </a:r>
          </a:p>
          <a:p>
            <a:endParaRPr lang="fr-FR" sz="2000" dirty="0" smtClean="0"/>
          </a:p>
          <a:p>
            <a:r>
              <a:rPr lang="fr-FR" sz="2000" b="1" dirty="0" smtClean="0"/>
              <a:t>Recueil </a:t>
            </a:r>
            <a:r>
              <a:rPr lang="fr-FR" sz="2000" dirty="0" smtClean="0"/>
              <a:t>: enquête </a:t>
            </a:r>
            <a:r>
              <a:rPr lang="fr-FR" sz="2000" dirty="0"/>
              <a:t>rétrospective portant sur un échantillon de séjours tirés au sort. </a:t>
            </a:r>
            <a:endParaRPr lang="fr-FR" sz="2000" dirty="0" smtClean="0"/>
          </a:p>
          <a:p>
            <a:r>
              <a:rPr lang="fr-FR" sz="2000" dirty="0" smtClean="0"/>
              <a:t>Ce </a:t>
            </a:r>
            <a:r>
              <a:rPr lang="fr-FR" sz="2000" dirty="0"/>
              <a:t>type d’enquête suppose d’accéder aux dossiers des patients et d’analyser l’information qu’ils contiennent.</a:t>
            </a:r>
          </a:p>
          <a:p>
            <a:endParaRPr lang="fr-FR" sz="2000" dirty="0" smtClean="0"/>
          </a:p>
          <a:p>
            <a:r>
              <a:rPr lang="fr-FR" sz="2000" b="1" dirty="0" smtClean="0"/>
              <a:t>Période : </a:t>
            </a:r>
            <a:r>
              <a:rPr lang="fr-FR" sz="2000" dirty="0" smtClean="0"/>
              <a:t>Le </a:t>
            </a:r>
            <a:r>
              <a:rPr lang="fr-FR" sz="2000" dirty="0"/>
              <a:t>recueil de l'indicateur ATBIR </a:t>
            </a:r>
            <a:r>
              <a:rPr lang="fr-FR" sz="2000" dirty="0" smtClean="0"/>
              <a:t>: </a:t>
            </a:r>
            <a:r>
              <a:rPr lang="fr-FR" sz="2000" b="1" dirty="0" smtClean="0"/>
              <a:t>1</a:t>
            </a:r>
            <a:r>
              <a:rPr lang="fr-FR" sz="2000" b="1" baseline="30000" dirty="0" smtClean="0"/>
              <a:t>er</a:t>
            </a:r>
            <a:r>
              <a:rPr lang="fr-FR" sz="2000" b="1" dirty="0"/>
              <a:t> avril au 5 octobre 2021</a:t>
            </a:r>
            <a:r>
              <a:rPr lang="fr-FR" sz="2000" dirty="0"/>
              <a:t> (</a:t>
            </a:r>
            <a:r>
              <a:rPr lang="fr-FR" sz="2000" dirty="0" smtClean="0"/>
              <a:t>don 2019</a:t>
            </a:r>
            <a:r>
              <a:rPr lang="fr-FR" sz="2000" dirty="0"/>
              <a:t>). </a:t>
            </a:r>
          </a:p>
          <a:p>
            <a:endParaRPr lang="fr-FR" sz="2000" b="1" dirty="0"/>
          </a:p>
          <a:p>
            <a:r>
              <a:rPr lang="fr-FR" sz="2000" b="1" dirty="0" smtClean="0"/>
              <a:t>Périmètre : </a:t>
            </a:r>
            <a:r>
              <a:rPr lang="fr-FR" dirty="0" smtClean="0"/>
              <a:t>tous </a:t>
            </a:r>
            <a:r>
              <a:rPr lang="fr-FR" dirty="0"/>
              <a:t>les établissements de santé, ayant une activité MCO totalisant au moins un séjour de plus de 24h de patients adultes et enfants (y compris nouveau-nés malades), présentant une infection respiratoire basse quel que soit le mode d’entrée.</a:t>
            </a:r>
            <a:br>
              <a:rPr lang="fr-FR" dirty="0"/>
            </a:br>
            <a:r>
              <a:rPr lang="fr-FR" dirty="0"/>
              <a:t>Les Infections respiratoires basses concernées sont : pneumonie due à </a:t>
            </a:r>
            <a:r>
              <a:rPr lang="fr-FR" i="1" dirty="0"/>
              <a:t>Streptococcus </a:t>
            </a:r>
            <a:r>
              <a:rPr lang="fr-FR" i="1" dirty="0" err="1"/>
              <a:t>pneumoniae</a:t>
            </a:r>
            <a:r>
              <a:rPr lang="fr-FR" i="1" dirty="0"/>
              <a:t>, </a:t>
            </a:r>
            <a:r>
              <a:rPr lang="fr-FR" dirty="0"/>
              <a:t>pneumopathie due à </a:t>
            </a:r>
            <a:r>
              <a:rPr lang="fr-FR" dirty="0" err="1"/>
              <a:t>Haemophilus</a:t>
            </a:r>
            <a:r>
              <a:rPr lang="fr-FR" dirty="0"/>
              <a:t> influenza, pneumopathie bactériennes, NCA*, pneumopathies dues à d’autres microorganismes infectieux, NCA, pneumopathie avec maladie classée ailleurs, pneumopathie à micro organisme SAI **, pneumopathie due à des substances solides et liquides et maladie pulmonaire obstructive chronique avec infection aiguë des voies respiratoires inférieures.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211947082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Autofit/>
          </a:bodyPr>
          <a:lstStyle/>
          <a:p>
            <a:r>
              <a:rPr lang="fr-FR" sz="3600" dirty="0" smtClean="0">
                <a:solidFill>
                  <a:schemeClr val="bg1"/>
                </a:solidFill>
              </a:rPr>
              <a:t>Exemple : audit rétrospectif sur dossier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836712"/>
            <a:ext cx="86764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Tout </a:t>
            </a:r>
            <a:r>
              <a:rPr lang="fr-FR" sz="2000" b="1" dirty="0"/>
              <a:t>pour le recueil de la campagne nationale </a:t>
            </a:r>
            <a:r>
              <a:rPr lang="fr-FR" sz="2000" b="1" dirty="0" smtClean="0"/>
              <a:t>2021</a:t>
            </a:r>
          </a:p>
          <a:p>
            <a:endParaRPr lang="fr-FR" sz="2000" b="1" dirty="0"/>
          </a:p>
          <a:p>
            <a:endParaRPr lang="fr-FR" sz="2000" b="1" dirty="0"/>
          </a:p>
          <a:p>
            <a:endParaRPr lang="fr-FR" sz="2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502148"/>
            <a:ext cx="6619875" cy="1638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395886"/>
            <a:ext cx="603885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205065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0" y="-11008"/>
            <a:ext cx="9098880" cy="476671"/>
          </a:xfrm>
        </p:spPr>
        <p:txBody>
          <a:bodyPr>
            <a:noAutofit/>
          </a:bodyPr>
          <a:lstStyle/>
          <a:p>
            <a:r>
              <a:rPr lang="fr-FR" sz="2400" dirty="0" smtClean="0">
                <a:solidFill>
                  <a:schemeClr val="bg1"/>
                </a:solidFill>
              </a:rPr>
              <a:t>Exemple : audit observationnel : isolement clostridium difficile 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620688"/>
            <a:ext cx="88473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fr-FR" altLang="fr-FR" sz="2400" dirty="0"/>
          </a:p>
          <a:p>
            <a:r>
              <a:rPr lang="fr-FR" sz="2000" b="1" dirty="0" smtClean="0"/>
              <a:t>Indicateur</a:t>
            </a:r>
            <a:r>
              <a:rPr lang="fr-FR" sz="2000" dirty="0" smtClean="0"/>
              <a:t> : Taux </a:t>
            </a:r>
            <a:r>
              <a:rPr lang="fr-FR" sz="2000" dirty="0"/>
              <a:t>de patients </a:t>
            </a:r>
            <a:r>
              <a:rPr lang="fr-FR" sz="2000" dirty="0" smtClean="0"/>
              <a:t>identifiés porteurs de clostridium difficile pour lesquels la mise en œuvre des mesures isolement complémentaire était conforme (conformité par critère et agrégation des critères de conformité) </a:t>
            </a:r>
          </a:p>
          <a:p>
            <a:endParaRPr lang="fr-FR" sz="2000" dirty="0" smtClean="0"/>
          </a:p>
          <a:p>
            <a:r>
              <a:rPr lang="fr-FR" sz="2000" b="1" dirty="0" smtClean="0"/>
              <a:t>Recueil </a:t>
            </a:r>
            <a:r>
              <a:rPr lang="fr-FR" sz="2000" dirty="0" smtClean="0"/>
              <a:t>: enquête observationnelle portant </a:t>
            </a:r>
            <a:r>
              <a:rPr lang="fr-FR" sz="2000" dirty="0"/>
              <a:t>sur </a:t>
            </a:r>
            <a:r>
              <a:rPr lang="fr-FR" sz="2000" dirty="0" smtClean="0"/>
              <a:t>chaque cas de clostridium difficile identifié par le laboratoire et transmis à l’EOH. </a:t>
            </a:r>
          </a:p>
          <a:p>
            <a:r>
              <a:rPr lang="fr-FR" sz="2000" dirty="0" smtClean="0"/>
              <a:t>Ce </a:t>
            </a:r>
            <a:r>
              <a:rPr lang="fr-FR" sz="2000" dirty="0"/>
              <a:t>type d’enquête suppose </a:t>
            </a:r>
            <a:r>
              <a:rPr lang="fr-FR" sz="2000" dirty="0" smtClean="0"/>
              <a:t>l’information précoce des équipes d’EOH et des services cliniques.</a:t>
            </a:r>
            <a:endParaRPr lang="fr-FR" sz="2000" dirty="0"/>
          </a:p>
          <a:p>
            <a:endParaRPr lang="fr-FR" sz="2000" dirty="0" smtClean="0"/>
          </a:p>
          <a:p>
            <a:r>
              <a:rPr lang="fr-FR" sz="2000" b="1" dirty="0" smtClean="0"/>
              <a:t>Période : définie par l’EOH (annuelle / période mensuelle …) </a:t>
            </a:r>
            <a:r>
              <a:rPr lang="fr-FR" sz="2000" dirty="0"/>
              <a:t> </a:t>
            </a:r>
          </a:p>
          <a:p>
            <a:endParaRPr lang="fr-FR" sz="2000" b="1" dirty="0"/>
          </a:p>
          <a:p>
            <a:r>
              <a:rPr lang="fr-FR" sz="2000" b="1" dirty="0" smtClean="0"/>
              <a:t>Périmètre : </a:t>
            </a:r>
            <a:r>
              <a:rPr lang="fr-FR" dirty="0" smtClean="0"/>
              <a:t>tous les services cliniques couverts par l’EOH. </a:t>
            </a:r>
          </a:p>
          <a:p>
            <a:endParaRPr lang="fr-FR" dirty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211014694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Au quotidien …</a:t>
            </a:r>
          </a:p>
        </p:txBody>
      </p:sp>
      <p:sp>
        <p:nvSpPr>
          <p:cNvPr id="13" name="Espace réservé du numéro de diapositive 10"/>
          <p:cNvSpPr>
            <a:spLocks noGrp="1"/>
          </p:cNvSpPr>
          <p:nvPr>
            <p:ph type="sldNum" sz="quarter" idx="13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DAB637-58D6-4241-AD4E-AB8CFA999526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70939" y="1131299"/>
            <a:ext cx="7200900" cy="503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200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Les patients s’inquiètent</a:t>
            </a: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2348880"/>
            <a:ext cx="9144000" cy="2951907"/>
          </a:xfrm>
          <a:prstGeom prst="cloudCallout">
            <a:avLst>
              <a:gd name="adj1" fmla="val 1462"/>
              <a:gd name="adj2" fmla="val 70700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2000" dirty="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Ai-je reçu tous les soins nécessaires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et suffisants 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pour mon état de santé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?</a:t>
            </a:r>
          </a:p>
          <a:p>
            <a:pPr algn="ctr"/>
            <a:endParaRPr lang="fr-FR" sz="2000" dirty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Les soins délivrés étaient-ils concertés,   </a:t>
            </a:r>
          </a:p>
          <a:p>
            <a:pPr algn="ctr"/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acceptables, accessibles ? </a:t>
            </a:r>
            <a:endParaRPr lang="fr-FR" sz="2000" dirty="0" smtClean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endParaRPr lang="fr-FR" sz="2000" dirty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Ont-ils toujours été utiles et bénéfiques ?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40513" y="512603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35013" y="51990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824163" y="53435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pic>
        <p:nvPicPr>
          <p:cNvPr id="10" name="Picture 8" descr="homme_malade00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5084763"/>
            <a:ext cx="11525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bebe 36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989138"/>
            <a:ext cx="792163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750" y="4868863"/>
            <a:ext cx="9604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0" y="-11008"/>
            <a:ext cx="9098880" cy="476671"/>
          </a:xfrm>
        </p:spPr>
        <p:txBody>
          <a:bodyPr>
            <a:noAutofit/>
          </a:bodyPr>
          <a:lstStyle/>
          <a:p>
            <a:r>
              <a:rPr lang="fr-FR" sz="2400" dirty="0" smtClean="0">
                <a:solidFill>
                  <a:schemeClr val="bg1"/>
                </a:solidFill>
              </a:rPr>
              <a:t>Exemple : audit observationnel : isolement clostridium difficile 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1332" y="576020"/>
            <a:ext cx="4249962" cy="475252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755150" y="3339019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GRILLE d’AUDIT 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2065" y="719950"/>
            <a:ext cx="4718673" cy="398410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3280269" y="3203684"/>
            <a:ext cx="1521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PROTOCOLE institutionnel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190062" y="2016620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1</a:t>
            </a:r>
            <a:endParaRPr lang="fr-FR" sz="1050" i="1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193212" y="2325770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2</a:t>
            </a:r>
            <a:endParaRPr lang="fr-FR" sz="1050" i="1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7179678" y="2564298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3</a:t>
            </a:r>
            <a:endParaRPr lang="fr-FR" sz="1050" i="1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7179678" y="2740252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4</a:t>
            </a:r>
            <a:endParaRPr lang="fr-FR" sz="1050" i="1" dirty="0">
              <a:solidFill>
                <a:srgbClr val="FF00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179678" y="3387726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5</a:t>
            </a:r>
            <a:endParaRPr lang="fr-FR" sz="1050" i="1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205993" y="4175470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6</a:t>
            </a:r>
            <a:endParaRPr lang="fr-FR" sz="1050" i="1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193212" y="4511105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7</a:t>
            </a:r>
            <a:endParaRPr lang="fr-FR" sz="1050" i="1" dirty="0">
              <a:solidFill>
                <a:srgbClr val="FF000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205993" y="4753973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8</a:t>
            </a:r>
            <a:endParaRPr lang="fr-FR" sz="1050" i="1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983956" y="4944761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9</a:t>
            </a:r>
            <a:endParaRPr lang="fr-FR" sz="1050" i="1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7984145" y="5111606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 smtClean="0">
                <a:solidFill>
                  <a:srgbClr val="FF0000"/>
                </a:solidFill>
              </a:rPr>
              <a:t>Critère 10</a:t>
            </a:r>
            <a:endParaRPr lang="fr-FR" sz="1050" i="1" dirty="0">
              <a:solidFill>
                <a:srgbClr val="FF0000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7793" y="4788618"/>
            <a:ext cx="3233007" cy="1906026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4139952" y="5582835"/>
            <a:ext cx="1521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Résultats  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393576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343775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88" y="1262063"/>
            <a:ext cx="751522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L’audit clinique</a:t>
            </a:r>
            <a:endParaRPr lang="fr-FR" sz="3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980728"/>
            <a:ext cx="8770322" cy="52445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fr-FR" sz="2800" dirty="0" smtClean="0"/>
              <a:t>Déroulement </a:t>
            </a:r>
            <a:r>
              <a:rPr lang="fr-FR" altLang="fr-FR" sz="2800" dirty="0"/>
              <a:t>de l’audit :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b="1" u="sng" dirty="0" smtClean="0">
                <a:solidFill>
                  <a:srgbClr val="FF0000"/>
                </a:solidFill>
              </a:rPr>
              <a:t>Choix du thème  </a:t>
            </a:r>
            <a:r>
              <a:rPr lang="fr-FR" altLang="fr-FR" sz="2400" u="sng" dirty="0" smtClean="0">
                <a:solidFill>
                  <a:schemeClr val="tx1"/>
                </a:solidFill>
              </a:rPr>
              <a:t>(figures imposées / libres en </a:t>
            </a:r>
            <a:r>
              <a:rPr lang="fr-FR" altLang="fr-FR" sz="2400" u="sng" dirty="0" err="1" smtClean="0">
                <a:solidFill>
                  <a:schemeClr val="tx1"/>
                </a:solidFill>
              </a:rPr>
              <a:t>étab</a:t>
            </a:r>
            <a:r>
              <a:rPr lang="fr-FR" altLang="fr-FR" sz="2400" u="sng" dirty="0" smtClean="0">
                <a:solidFill>
                  <a:schemeClr val="tx1"/>
                </a:solidFill>
              </a:rPr>
              <a:t> de santé)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 smtClean="0">
                <a:solidFill>
                  <a:schemeClr val="tx1"/>
                </a:solidFill>
              </a:rPr>
              <a:t>Information</a:t>
            </a:r>
            <a:r>
              <a:rPr lang="fr-FR" altLang="fr-FR" sz="2400" dirty="0">
                <a:solidFill>
                  <a:schemeClr val="tx1"/>
                </a:solidFill>
              </a:rPr>
              <a:t>, sensibilisation des équipes,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solidFill>
                  <a:schemeClr val="tx1"/>
                </a:solidFill>
              </a:rPr>
              <a:t>Recherche </a:t>
            </a:r>
            <a:r>
              <a:rPr lang="fr-FR" altLang="fr-FR" sz="2400" b="1" dirty="0">
                <a:solidFill>
                  <a:srgbClr val="FF0000"/>
                </a:solidFill>
              </a:rPr>
              <a:t>référentiel</a:t>
            </a:r>
            <a:r>
              <a:rPr lang="fr-FR" altLang="fr-FR" sz="2400" dirty="0">
                <a:solidFill>
                  <a:schemeClr val="tx1"/>
                </a:solidFill>
              </a:rPr>
              <a:t> </a:t>
            </a:r>
            <a:r>
              <a:rPr lang="fr-FR" altLang="fr-FR" sz="2400" dirty="0" smtClean="0">
                <a:solidFill>
                  <a:schemeClr val="tx1"/>
                </a:solidFill>
              </a:rPr>
              <a:t>(</a:t>
            </a:r>
            <a:r>
              <a:rPr lang="fr-FR" altLang="fr-FR" sz="1600" dirty="0" smtClean="0">
                <a:solidFill>
                  <a:schemeClr val="tx1"/>
                </a:solidFill>
              </a:rPr>
              <a:t>bonnes pratiques SS, protocoles </a:t>
            </a:r>
            <a:r>
              <a:rPr lang="fr-FR" altLang="fr-FR" sz="1600" dirty="0" err="1" smtClean="0">
                <a:solidFill>
                  <a:schemeClr val="tx1"/>
                </a:solidFill>
              </a:rPr>
              <a:t>étab</a:t>
            </a:r>
            <a:r>
              <a:rPr lang="fr-FR" altLang="fr-FR" sz="2400" dirty="0" smtClean="0">
                <a:solidFill>
                  <a:schemeClr val="tx1"/>
                </a:solidFill>
              </a:rPr>
              <a:t>)</a:t>
            </a:r>
            <a:endParaRPr lang="fr-FR" altLang="fr-FR" sz="2400" dirty="0">
              <a:solidFill>
                <a:schemeClr val="tx1"/>
              </a:solidFill>
            </a:endParaRP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solidFill>
                  <a:schemeClr val="tx1"/>
                </a:solidFill>
              </a:rPr>
              <a:t>Analyse des </a:t>
            </a:r>
            <a:r>
              <a:rPr lang="fr-FR" altLang="fr-FR" sz="2400" b="1" dirty="0">
                <a:solidFill>
                  <a:srgbClr val="FF0000"/>
                </a:solidFill>
              </a:rPr>
              <a:t>critères</a:t>
            </a:r>
            <a:r>
              <a:rPr lang="fr-FR" altLang="fr-FR" sz="2400" dirty="0">
                <a:solidFill>
                  <a:schemeClr val="tx1"/>
                </a:solidFill>
              </a:rPr>
              <a:t> (</a:t>
            </a:r>
            <a:r>
              <a:rPr lang="fr-FR" altLang="fr-FR" sz="1600" dirty="0">
                <a:solidFill>
                  <a:schemeClr val="tx1"/>
                </a:solidFill>
              </a:rPr>
              <a:t>acceptabilité, pertinence</a:t>
            </a:r>
            <a:r>
              <a:rPr lang="fr-FR" altLang="fr-FR" sz="2400" dirty="0">
                <a:solidFill>
                  <a:schemeClr val="tx1"/>
                </a:solidFill>
              </a:rPr>
              <a:t>)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solidFill>
                  <a:schemeClr val="tx1"/>
                </a:solidFill>
              </a:rPr>
              <a:t>Organisation pratique : </a:t>
            </a:r>
            <a:r>
              <a:rPr lang="fr-FR" altLang="fr-FR" sz="2400" dirty="0" smtClean="0">
                <a:solidFill>
                  <a:schemeClr val="tx1"/>
                </a:solidFill>
              </a:rPr>
              <a:t>Protocole</a:t>
            </a:r>
            <a:r>
              <a:rPr lang="fr-FR" altLang="fr-FR" sz="2400" dirty="0">
                <a:solidFill>
                  <a:schemeClr val="tx1"/>
                </a:solidFill>
              </a:rPr>
              <a:t>,</a:t>
            </a:r>
            <a:r>
              <a:rPr lang="fr-FR" altLang="fr-FR" sz="2400" dirty="0" smtClean="0">
                <a:solidFill>
                  <a:schemeClr val="tx1"/>
                </a:solidFill>
              </a:rPr>
              <a:t> </a:t>
            </a:r>
            <a:r>
              <a:rPr lang="fr-FR" altLang="fr-FR" sz="2400" dirty="0">
                <a:solidFill>
                  <a:schemeClr val="tx1"/>
                </a:solidFill>
              </a:rPr>
              <a:t>calendrier </a:t>
            </a:r>
            <a:r>
              <a:rPr lang="fr-FR" altLang="fr-FR" sz="2400" dirty="0" smtClean="0">
                <a:solidFill>
                  <a:schemeClr val="tx1"/>
                </a:solidFill>
              </a:rPr>
              <a:t>(GANTT), formation auditeurs (expertise) </a:t>
            </a:r>
            <a:endParaRPr lang="fr-FR" altLang="fr-FR" sz="2400" dirty="0">
              <a:solidFill>
                <a:schemeClr val="tx1"/>
              </a:solidFill>
            </a:endParaRP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b="1" dirty="0">
                <a:solidFill>
                  <a:srgbClr val="FF0000"/>
                </a:solidFill>
              </a:rPr>
              <a:t>Réalisation de l’audit </a:t>
            </a:r>
            <a:r>
              <a:rPr lang="fr-FR" altLang="fr-FR" sz="2400" dirty="0">
                <a:solidFill>
                  <a:schemeClr val="tx1"/>
                </a:solidFill>
              </a:rPr>
              <a:t>: 30 </a:t>
            </a:r>
            <a:r>
              <a:rPr lang="fr-FR" altLang="fr-FR" sz="2400" dirty="0" smtClean="0">
                <a:solidFill>
                  <a:schemeClr val="tx1"/>
                </a:solidFill>
              </a:rPr>
              <a:t>dossiers </a:t>
            </a:r>
            <a:r>
              <a:rPr lang="fr-FR" altLang="fr-FR" sz="1400" dirty="0" smtClean="0">
                <a:solidFill>
                  <a:schemeClr val="tx1"/>
                </a:solidFill>
              </a:rPr>
              <a:t>(statistiques), </a:t>
            </a:r>
            <a:r>
              <a:rPr lang="fr-FR" altLang="fr-FR" sz="2400" dirty="0" smtClean="0">
                <a:solidFill>
                  <a:schemeClr val="tx1"/>
                </a:solidFill>
              </a:rPr>
              <a:t>X observations terrain</a:t>
            </a:r>
            <a:endParaRPr lang="fr-FR" altLang="fr-FR" sz="2400" dirty="0">
              <a:solidFill>
                <a:schemeClr val="tx1"/>
              </a:solidFill>
            </a:endParaRP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solidFill>
                  <a:schemeClr val="tx1"/>
                </a:solidFill>
              </a:rPr>
              <a:t>Saisie des données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solidFill>
                  <a:schemeClr val="tx1"/>
                </a:solidFill>
              </a:rPr>
              <a:t>Analyse des résultats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b="1" dirty="0">
                <a:solidFill>
                  <a:srgbClr val="FF0000"/>
                </a:solidFill>
              </a:rPr>
              <a:t>Identification des écarts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b="1" dirty="0">
                <a:solidFill>
                  <a:schemeClr val="tx1"/>
                </a:solidFill>
              </a:rPr>
              <a:t>Identification des </a:t>
            </a:r>
            <a:r>
              <a:rPr lang="fr-FR" altLang="fr-FR" sz="2400" b="1" dirty="0">
                <a:solidFill>
                  <a:srgbClr val="FF0000"/>
                </a:solidFill>
              </a:rPr>
              <a:t>actions correctives </a:t>
            </a:r>
            <a:r>
              <a:rPr lang="fr-FR" altLang="fr-FR" sz="2400" b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</a:t>
            </a:r>
            <a:r>
              <a:rPr lang="fr-FR" altLang="fr-FR" sz="3200" b="1" dirty="0" smtClean="0">
                <a:solidFill>
                  <a:srgbClr val="FF0000"/>
                </a:solidFill>
              </a:rPr>
              <a:t>plan </a:t>
            </a:r>
            <a:r>
              <a:rPr lang="fr-FR" altLang="fr-FR" sz="3200" b="1" dirty="0">
                <a:solidFill>
                  <a:srgbClr val="FF0000"/>
                </a:solidFill>
              </a:rPr>
              <a:t>d’action </a:t>
            </a:r>
            <a:endParaRPr lang="fr-FR" altLang="fr-FR" sz="2400" b="1" dirty="0">
              <a:solidFill>
                <a:srgbClr val="FF0000"/>
              </a:solidFill>
            </a:endParaRP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solidFill>
                  <a:schemeClr val="tx1"/>
                </a:solidFill>
              </a:rPr>
              <a:t>Réalisation du </a:t>
            </a:r>
            <a:r>
              <a:rPr lang="fr-FR" altLang="fr-FR" sz="2400" b="1" dirty="0">
                <a:solidFill>
                  <a:srgbClr val="FF0000"/>
                </a:solidFill>
              </a:rPr>
              <a:t>2ème audit </a:t>
            </a:r>
            <a:r>
              <a:rPr lang="fr-FR" altLang="fr-FR" sz="1600" dirty="0" smtClean="0">
                <a:solidFill>
                  <a:schemeClr val="tx1"/>
                </a:solidFill>
              </a:rPr>
              <a:t>(tous critères / critères défaillants)</a:t>
            </a:r>
            <a:endParaRPr lang="fr-FR" altLang="fr-FR" sz="2400" dirty="0">
              <a:solidFill>
                <a:schemeClr val="tx1"/>
              </a:solidFill>
            </a:endParaRP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solidFill>
                  <a:schemeClr val="tx1"/>
                </a:solidFill>
              </a:rPr>
              <a:t>Rédaction du rapport et perspectives de </a:t>
            </a:r>
            <a:r>
              <a:rPr lang="fr-FR" altLang="fr-FR" sz="2400" b="1" dirty="0">
                <a:solidFill>
                  <a:srgbClr val="FF0000"/>
                </a:solidFill>
              </a:rPr>
              <a:t>pérennisation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 smtClean="0">
                <a:solidFill>
                  <a:schemeClr val="tx1"/>
                </a:solidFill>
              </a:rPr>
              <a:t>Communication : Poster , Affiche </a:t>
            </a:r>
            <a:r>
              <a:rPr lang="fr-FR" altLang="fr-FR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</a:t>
            </a:r>
            <a:endParaRPr lang="fr-FR" alt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274984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34156" y="642965"/>
            <a:ext cx="8675687" cy="1439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Les gestionnaires sont préoccupés</a:t>
            </a:r>
          </a:p>
          <a:p>
            <a:pPr algn="ctr"/>
            <a:r>
              <a:rPr lang="fr-FR" sz="2400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Un équilibre </a:t>
            </a:r>
            <a:r>
              <a:rPr lang="fr-FR" sz="2400" b="1" dirty="0" err="1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médico</a:t>
            </a:r>
            <a:r>
              <a:rPr lang="fr-FR" sz="2400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-économique est recherché</a:t>
            </a: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0" y="2348880"/>
            <a:ext cx="9144000" cy="4104456"/>
          </a:xfrm>
          <a:prstGeom prst="cloudCallout">
            <a:avLst>
              <a:gd name="adj1" fmla="val 991"/>
              <a:gd name="adj2" fmla="val 34167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22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Comment mieux articuler la régulation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de l’organisation </a:t>
            </a:r>
            <a:r>
              <a:rPr lang="fr-FR" sz="22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des soins et la régulation des dépenses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publiques?</a:t>
            </a:r>
            <a:endParaRPr lang="fr-FR" sz="2200" dirty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endParaRPr lang="fr-FR" sz="2200" dirty="0" smtClean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Comment </a:t>
            </a:r>
            <a:r>
              <a:rPr lang="fr-FR" sz="22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concilier qualité individuelle du soin et impératifs collectifs d’efficience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et </a:t>
            </a:r>
            <a:r>
              <a:rPr lang="fr-FR" sz="22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d’accessibilité équitable ?</a:t>
            </a:r>
          </a:p>
          <a:p>
            <a:pPr algn="ctr"/>
            <a:endParaRPr lang="fr-FR" sz="2400" b="1" dirty="0">
              <a:solidFill>
                <a:schemeClr val="accent2"/>
              </a:solidFill>
              <a:ea typeface="MS PGothic" pitchFamily="34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640513" y="512603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735013" y="51990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824163" y="53435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pic>
        <p:nvPicPr>
          <p:cNvPr id="19" name="Picture 8" descr="MCj029534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420938"/>
            <a:ext cx="6826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MCj043155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302250"/>
            <a:ext cx="71913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Espace réservé du numéro de diapositive 9"/>
          <p:cNvSpPr>
            <a:spLocks noGrp="1"/>
          </p:cNvSpPr>
          <p:nvPr>
            <p:ph type="sldNum" sz="quarter" idx="13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DAB637-58D6-4241-AD4E-AB8CFA999526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611560" y="1"/>
            <a:ext cx="7772400" cy="47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75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Au niveau du système de santé  …</a:t>
            </a: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611560" y="-171400"/>
            <a:ext cx="7704856" cy="692696"/>
          </a:xfrm>
        </p:spPr>
        <p:txBody>
          <a:bodyPr/>
          <a:lstStyle/>
          <a:p>
            <a:r>
              <a:rPr lang="fr-FR" sz="4000" dirty="0" smtClean="0">
                <a:solidFill>
                  <a:srgbClr val="FFFF00"/>
                </a:solidFill>
              </a:rPr>
              <a:t>En pratique </a:t>
            </a:r>
            <a:endParaRPr lang="fr-FR" sz="4000" dirty="0">
              <a:solidFill>
                <a:srgbClr val="FFFF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47265" y="2780928"/>
            <a:ext cx="2600599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EPP </a:t>
            </a:r>
          </a:p>
          <a:p>
            <a:pPr algn="ctr"/>
            <a:r>
              <a:rPr lang="fr-FR" sz="3200" dirty="0" smtClean="0"/>
              <a:t>Décret 2005</a:t>
            </a:r>
            <a:endParaRPr lang="fr-FR" sz="3200" dirty="0"/>
          </a:p>
        </p:txBody>
      </p:sp>
      <p:sp>
        <p:nvSpPr>
          <p:cNvPr id="7" name="Flèche droite 6"/>
          <p:cNvSpPr/>
          <p:nvPr/>
        </p:nvSpPr>
        <p:spPr>
          <a:xfrm>
            <a:off x="3788099" y="3103513"/>
            <a:ext cx="1080120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076056" y="1533853"/>
            <a:ext cx="374441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Exigence d’EPP pour les établissements de santé </a:t>
            </a:r>
          </a:p>
          <a:p>
            <a:pPr algn="ctr"/>
            <a:r>
              <a:rPr lang="fr-FR" sz="2400" b="1" dirty="0" smtClean="0"/>
              <a:t>Certification V2010/14/20</a:t>
            </a:r>
          </a:p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Collectif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076056" y="3645024"/>
            <a:ext cx="374441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L’intégration de l’EPP dans le dispositif national de développement professionnel continu  DPC</a:t>
            </a:r>
          </a:p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Titre individuel </a:t>
            </a:r>
          </a:p>
        </p:txBody>
      </p:sp>
    </p:spTree>
    <p:extLst>
      <p:ext uri="{BB962C8B-B14F-4D97-AF65-F5344CB8AC3E}">
        <p14:creationId xmlns:p14="http://schemas.microsoft.com/office/powerpoint/2010/main" xmlns="" val="4263503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613486" y="-99392"/>
            <a:ext cx="7704856" cy="1345357"/>
          </a:xfrm>
        </p:spPr>
        <p:txBody>
          <a:bodyPr/>
          <a:lstStyle/>
          <a:p>
            <a:r>
              <a:rPr lang="fr-FR" b="1" dirty="0" smtClean="0">
                <a:solidFill>
                  <a:schemeClr val="bg1"/>
                </a:solidFill>
              </a:rPr>
              <a:t>Développement professionnel continu 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13486" y="1245965"/>
            <a:ext cx="7814456" cy="5112568"/>
          </a:xfrm>
        </p:spPr>
        <p:txBody>
          <a:bodyPr/>
          <a:lstStyle/>
          <a:p>
            <a:pPr marL="0" indent="0" algn="just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Le développement professionnel continu (DPC) a pour objectifs le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maintien et l'actualisation des connaissances et des compétences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ainsi que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l'amélioration des pratiques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 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Il s’adresse à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l'ensemble des professionnels de santé et il constitue une obligation quel que soit le mode d'exercice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 algn="just">
              <a:buNone/>
            </a:pPr>
            <a:endParaRPr lang="fr-FR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La HAS a pour mission de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valider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et de mettre à disposition des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méthodes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pour aider les professionnels à mettre en œuvre leur DPC.</a:t>
            </a:r>
          </a:p>
        </p:txBody>
      </p:sp>
    </p:spTree>
    <p:extLst>
      <p:ext uri="{BB962C8B-B14F-4D97-AF65-F5344CB8AC3E}">
        <p14:creationId xmlns:p14="http://schemas.microsoft.com/office/powerpoint/2010/main" xmlns="" val="79734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563888" y="2492896"/>
            <a:ext cx="2160240" cy="936104"/>
          </a:xfrm>
          <a:prstGeom prst="roundRect">
            <a:avLst/>
          </a:prstGeom>
          <a:solidFill>
            <a:srgbClr val="FF99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atin typeface="Calibri" pitchFamily="34" charset="0"/>
                <a:cs typeface="Calibri" pitchFamily="34" charset="0"/>
              </a:rPr>
              <a:t>6 approches </a:t>
            </a:r>
          </a:p>
          <a:p>
            <a:pPr algn="ctr"/>
            <a:r>
              <a:rPr lang="fr-FR" sz="2800" b="1" dirty="0" smtClean="0">
                <a:latin typeface="Calibri" pitchFamily="34" charset="0"/>
                <a:cs typeface="Calibri" pitchFamily="34" charset="0"/>
              </a:rPr>
              <a:t>D’EPP</a:t>
            </a:r>
            <a:endParaRPr lang="fr-FR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755576" y="188640"/>
            <a:ext cx="2880320" cy="19442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COMPARAISON </a:t>
            </a:r>
          </a:p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A UN REFERENTIEL</a:t>
            </a:r>
          </a:p>
          <a:p>
            <a:pPr algn="ctr"/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Audit clinique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Staff EPP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Revue de pertinence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5724128" y="116632"/>
            <a:ext cx="3024336" cy="20162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ANALYSE DE PROCESSUS</a:t>
            </a:r>
          </a:p>
          <a:p>
            <a:pPr algn="ctr">
              <a:buFont typeface="Wingdings" pitchFamily="2" charset="2"/>
              <a:buChar char="Ø"/>
            </a:pPr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Chemin Clinique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Programme Amélioration Qualité (PAQ)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Patient traceur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323528" y="2492896"/>
            <a:ext cx="2880320" cy="15841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RESOLUTION DE PROBLEMES</a:t>
            </a:r>
          </a:p>
          <a:p>
            <a:pPr algn="ctr"/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Revue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Morbi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-Mortalité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CREX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6084168" y="2636912"/>
            <a:ext cx="2880320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SUIVI PAR INDICATEUR</a:t>
            </a:r>
          </a:p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Ex IQSS : ISO-ORTHO, PCC</a:t>
            </a:r>
            <a:endParaRPr lang="fr-FR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1115616" y="4725144"/>
            <a:ext cx="3456384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SPECIFIQUES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Réunion de Concertation Pluridisciplinaire (RCP)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cancero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/fonctionnelles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Programme d’Education Thérapeutique (ETP)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5652120" y="4509120"/>
            <a:ext cx="2880320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EVALUATIVES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Registre, Base de données, Epidémiologie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 flipH="1" flipV="1">
            <a:off x="3491880" y="2132856"/>
            <a:ext cx="21602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>
            <a:off x="3203848" y="299695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H="1">
            <a:off x="3779912" y="3501008"/>
            <a:ext cx="43204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5364088" y="3573016"/>
            <a:ext cx="57606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endCxn id="6" idx="1"/>
          </p:cNvCxnSpPr>
          <p:nvPr/>
        </p:nvCxnSpPr>
        <p:spPr>
          <a:xfrm>
            <a:off x="5724128" y="3212976"/>
            <a:ext cx="36004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5364088" y="1988840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pratique  : Une démarche EPP  c’est …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82960" y="764704"/>
            <a:ext cx="8229600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sng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Analyse d’une pratique professionnelle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médicale ou paramédicale ou pluri-professionnelles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1732260"/>
            <a:ext cx="895307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1-Comparaison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 la « </a:t>
            </a: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pratique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réelle 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» sur « le terrain » avec un « </a:t>
            </a: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référentiel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dit de </a:t>
            </a: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bonne pratique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»</a:t>
            </a:r>
          </a:p>
          <a:p>
            <a:pPr marL="400050" lvl="1" indent="-40005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2-Mesure des écarts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entre la pratique « terrain » et la « bonne pratique »</a:t>
            </a:r>
          </a:p>
          <a:p>
            <a:pPr marL="0" lvl="1" indent="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3-Analyse de ces écarts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(organisationnels, compétence, matériel...)</a:t>
            </a:r>
          </a:p>
          <a:p>
            <a:pPr marL="0" lvl="1" indent="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4-Mise en place d’action(s) d’amélioration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(formation, procédure, etc.)</a:t>
            </a:r>
          </a:p>
          <a:p>
            <a:pPr marL="0" lvl="1" indent="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5-Mesure de l’impact de ces actions sur la pratique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(suivi indicateur, nouvel audit etc.)</a:t>
            </a:r>
          </a:p>
          <a:p>
            <a:endParaRPr lang="fr-FR" sz="22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PHM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PHM theme" id="{718836F1-1E2D-4717-83DE-AF92FA1E4BBE}" vid="{E85761D4-C4B3-41DD-B597-1B4F548DE0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APHM theme</Template>
  <TotalTime>1411</TotalTime>
  <Words>2013</Words>
  <Application>Microsoft Office PowerPoint</Application>
  <PresentationFormat>Affichage à l'écran (4:3)</PresentationFormat>
  <Paragraphs>468</Paragraphs>
  <Slides>43</Slides>
  <Notes>27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44" baseType="lpstr">
      <vt:lpstr>APHM theme</vt:lpstr>
      <vt:lpstr>Diapositive 1</vt:lpstr>
      <vt:lpstr>L’EPP</vt:lpstr>
      <vt:lpstr>Origines de l’EPP</vt:lpstr>
      <vt:lpstr>Au quotidien …</vt:lpstr>
      <vt:lpstr>Diapositive 5</vt:lpstr>
      <vt:lpstr>Diapositive 6</vt:lpstr>
      <vt:lpstr>Diapositive 7</vt:lpstr>
      <vt:lpstr>Diapositive 8</vt:lpstr>
      <vt:lpstr>En pratique  : Une démarche EPP  c’est …</vt:lpstr>
      <vt:lpstr>Le modèle de l’EPP</vt:lpstr>
      <vt:lpstr>Les trois niveaux de l’évaluation  de la qualité des soins</vt:lpstr>
      <vt:lpstr>Critères d’une démarche EPP </vt:lpstr>
      <vt:lpstr>L’EPP dans la nouvelle certification V2020 </vt:lpstr>
      <vt:lpstr>Diapositive 14</vt:lpstr>
      <vt:lpstr>Diapositive 15</vt:lpstr>
      <vt:lpstr>L’audit clinique </vt:lpstr>
      <vt:lpstr>L’audit clinique :  pour qui, pourquoi ?</vt:lpstr>
      <vt:lpstr>L’audit clinique : pour qui ?</vt:lpstr>
      <vt:lpstr>Les objectifs : pourquoi ? </vt:lpstr>
      <vt:lpstr>Diapositive 20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L’audit clinique</vt:lpstr>
      <vt:lpstr>L’audit clinique</vt:lpstr>
      <vt:lpstr>Exemple : audit rétrospectif sur dossier</vt:lpstr>
      <vt:lpstr>Exemple : audit rétrospectif sur dossier</vt:lpstr>
      <vt:lpstr>Exemple : audit observationnel : isolement clostridium difficile </vt:lpstr>
      <vt:lpstr>Exemple : audit observationnel : isolement clostridium difficile </vt:lpstr>
      <vt:lpstr>Diapositive 41</vt:lpstr>
      <vt:lpstr>Diapositive 42</vt:lpstr>
      <vt:lpstr>L’audit clinique</vt:lpstr>
    </vt:vector>
  </TitlesOfParts>
  <Company>APHM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L’EPP</dc:title>
  <dc:creator>ap</dc:creator>
  <cp:lastModifiedBy>marine.santoriello</cp:lastModifiedBy>
  <cp:revision>163</cp:revision>
  <dcterms:created xsi:type="dcterms:W3CDTF">2013-11-07T09:18:12Z</dcterms:created>
  <dcterms:modified xsi:type="dcterms:W3CDTF">2022-10-17T12:04:09Z</dcterms:modified>
</cp:coreProperties>
</file>