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873" r:id="rId2"/>
  </p:sldMasterIdLst>
  <p:notesMasterIdLst>
    <p:notesMasterId r:id="rId32"/>
  </p:notesMasterIdLst>
  <p:handoutMasterIdLst>
    <p:handoutMasterId r:id="rId33"/>
  </p:handoutMasterIdLst>
  <p:sldIdLst>
    <p:sldId id="256" r:id="rId3"/>
    <p:sldId id="357" r:id="rId4"/>
    <p:sldId id="301" r:id="rId5"/>
    <p:sldId id="383" r:id="rId6"/>
    <p:sldId id="382" r:id="rId7"/>
    <p:sldId id="381" r:id="rId8"/>
    <p:sldId id="367" r:id="rId9"/>
    <p:sldId id="349" r:id="rId10"/>
    <p:sldId id="328" r:id="rId11"/>
    <p:sldId id="329" r:id="rId12"/>
    <p:sldId id="335" r:id="rId13"/>
    <p:sldId id="331" r:id="rId14"/>
    <p:sldId id="332" r:id="rId15"/>
    <p:sldId id="334" r:id="rId16"/>
    <p:sldId id="379" r:id="rId17"/>
    <p:sldId id="380" r:id="rId18"/>
    <p:sldId id="399" r:id="rId19"/>
    <p:sldId id="397" r:id="rId20"/>
    <p:sldId id="355" r:id="rId21"/>
    <p:sldId id="356" r:id="rId22"/>
    <p:sldId id="338" r:id="rId23"/>
    <p:sldId id="359" r:id="rId24"/>
    <p:sldId id="400" r:id="rId25"/>
    <p:sldId id="390" r:id="rId26"/>
    <p:sldId id="388" r:id="rId27"/>
    <p:sldId id="395" r:id="rId28"/>
    <p:sldId id="401" r:id="rId29"/>
    <p:sldId id="391" r:id="rId30"/>
    <p:sldId id="337" r:id="rId31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FF33"/>
    <a:srgbClr val="FF0000"/>
    <a:srgbClr val="FFFFFF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862" autoAdjust="0"/>
    <p:restoredTop sz="94444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3202" y="-97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F4C9CCA-D4EF-4CDF-9B93-FCCB76F7B3FC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552637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7865115-9581-4F6C-93A6-D5DFA73A1025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1730463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F246A9-C2B0-428B-B534-D4FAF35182E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77863" y="565150"/>
            <a:ext cx="5441950" cy="4081463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0400" y="4830856"/>
            <a:ext cx="5438775" cy="4467225"/>
          </a:xfrm>
          <a:noFill/>
          <a:ln/>
        </p:spPr>
        <p:txBody>
          <a:bodyPr/>
          <a:lstStyle/>
          <a:p>
            <a:pPr eaLnBrk="1" hangingPunct="1"/>
            <a:endParaRPr lang="fr-FR" dirty="0"/>
          </a:p>
          <a:p>
            <a:pPr eaLnBrk="1" hangingPunct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947696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47130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1143749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1968876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67063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2908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494743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6389704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3598285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0874572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6738"/>
            <a:ext cx="5441950" cy="4081462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8934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5649840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7905639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9450" y="565150"/>
            <a:ext cx="5311775" cy="3984625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79450" y="4714875"/>
            <a:ext cx="5438775" cy="4352900"/>
          </a:xfrm>
        </p:spPr>
        <p:txBody>
          <a:bodyPr/>
          <a:lstStyle/>
          <a:p>
            <a:pPr algn="just"/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29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89982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606740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79450" y="4714875"/>
            <a:ext cx="5438775" cy="4928964"/>
          </a:xfrm>
        </p:spPr>
        <p:txBody>
          <a:bodyPr/>
          <a:lstStyle/>
          <a:p>
            <a:pPr algn="just"/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372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952499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79450" y="4714875"/>
            <a:ext cx="5438775" cy="4568924"/>
          </a:xfrm>
        </p:spPr>
        <p:txBody>
          <a:bodyPr/>
          <a:lstStyle/>
          <a:p>
            <a:pPr algn="just"/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995305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833019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582311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77863" y="565150"/>
            <a:ext cx="5441950" cy="4081463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7865115-9581-4F6C-93A6-D5DFA73A1025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870627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 sz="2400" dirty="0">
                <a:latin typeface="Times New Roman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 sz="2400" dirty="0">
                <a:latin typeface="Times New Roman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 sz="2400" dirty="0">
                <a:latin typeface="Times New Roman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fr-FR" dirty="0"/>
            </a:p>
          </p:txBody>
        </p:sp>
      </p:grpSp>
      <p:sp>
        <p:nvSpPr>
          <p:cNvPr id="593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7BEB9-154A-4510-9247-B92B278BEDD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F1B9B-10EF-43E0-9583-75093CD81FC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58118-8746-4D77-9305-8A632CABB085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fr-FR" noProof="0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15AF2-9ADB-4D9E-83FB-E77C8802633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r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fr-FR" noProof="0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2BF7C-A36D-4CB9-8179-DA8FA6F610E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 sz="2400" dirty="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 sz="2400" dirty="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 sz="2400" dirty="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fr-FR" dirty="0">
                <a:solidFill>
                  <a:srgbClr val="000000"/>
                </a:solidFill>
              </a:endParaRPr>
            </a:p>
          </p:txBody>
        </p:sp>
      </p:grpSp>
      <p:sp>
        <p:nvSpPr>
          <p:cNvPr id="593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5940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7BEB9-154A-4510-9247-B92B278BEDD9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4711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27201-E1D5-4D6E-AD0F-8F0865826AE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0111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A33B4-A265-46BB-946B-67E739C5D6CB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7570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6E009-1941-4285-9CE1-BBBE164FA397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60167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88BB6-E719-4E50-B969-FB171E4D3EAD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36793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5EBDA-30B3-4D2C-B01B-2484B523C597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047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27201-E1D5-4D6E-AD0F-8F0865826AE3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AA958-9C29-473A-AAAA-10D171ED1761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1822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F11D0-27E9-49ED-8A9E-781CEC476DF9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240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6E30B-F7B7-4D99-B58A-C6EF61AFDA21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48659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F1B9B-10EF-43E0-9583-75093CD81FC1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50938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58118-8746-4D77-9305-8A632CABB085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01431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fr-FR" noProof="0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15AF2-9ADB-4D9E-83FB-E77C88026337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46431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r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idx="1"/>
          </p:nvPr>
        </p:nvSpPr>
        <p:spPr>
          <a:xfrm>
            <a:off x="609600" y="1600200"/>
            <a:ext cx="7924800" cy="4419600"/>
          </a:xfrm>
        </p:spPr>
        <p:txBody>
          <a:bodyPr/>
          <a:lstStyle/>
          <a:p>
            <a:pPr lvl="0"/>
            <a:endParaRPr lang="fr-FR" noProof="0" dirty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82BF7C-A36D-4CB9-8179-DA8FA6F610E7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2179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A33B4-A265-46BB-946B-67E739C5D6CB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6E009-1941-4285-9CE1-BBBE164FA39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88BB6-E719-4E50-B969-FB171E4D3EAD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5EBDA-30B3-4D2C-B01B-2484B523C59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AA958-9C29-473A-AAAA-10D171ED176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F11D0-27E9-49ED-8A9E-781CEC476DF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6E30B-F7B7-4D99-B58A-C6EF61AFDA21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8371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 sz="2400" dirty="0">
                <a:latin typeface="Times New Roman" charset="0"/>
              </a:endParaRPr>
            </a:p>
          </p:txBody>
        </p:sp>
        <p:sp>
          <p:nvSpPr>
            <p:cNvPr id="58372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 sz="2400" dirty="0">
                <a:latin typeface="Times New Roman" charset="0"/>
              </a:endParaRPr>
            </a:p>
          </p:txBody>
        </p:sp>
        <p:sp>
          <p:nvSpPr>
            <p:cNvPr id="58373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fr-FR" dirty="0"/>
            </a:p>
          </p:txBody>
        </p:sp>
      </p:grpSp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837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83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837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08116FFC-ABCA-4745-BA8F-8E7983D93CBD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58371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fr-FR" sz="2400" dirty="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58372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fr-FR" sz="2400" dirty="0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58373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fr-FR" dirty="0">
                <a:solidFill>
                  <a:srgbClr val="000000"/>
                </a:solidFill>
              </a:endParaRPr>
            </a:p>
          </p:txBody>
        </p:sp>
      </p:grpSp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837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83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837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08116FFC-ABCA-4745-BA8F-8E7983D93CBD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910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  <p:sldLayoutId id="2147483886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FB899F-3891-4646-A514-B8A455EB5F95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" y="1844824"/>
            <a:ext cx="8532440" cy="1182539"/>
          </a:xfrm>
        </p:spPr>
        <p:txBody>
          <a:bodyPr/>
          <a:lstStyle/>
          <a:p>
            <a:pPr lvl="0" algn="ctr" eaLnBrk="1" hangingPunct="1"/>
            <a:r>
              <a:rPr lang="fr-FR" sz="4200" dirty="0">
                <a:latin typeface="Book Antiqua" panose="02040602050305030304" pitchFamily="18" charset="0"/>
              </a:rPr>
              <a:t>PMSI </a:t>
            </a:r>
            <a:r>
              <a:rPr lang="fr-FR" sz="4200" dirty="0" smtClean="0">
                <a:latin typeface="Book Antiqua" panose="02040602050305030304" pitchFamily="18" charset="0"/>
              </a:rPr>
              <a:t>et SIH outils </a:t>
            </a:r>
            <a:r>
              <a:rPr lang="fr-FR" sz="4200" dirty="0">
                <a:latin typeface="Book Antiqua" panose="02040602050305030304" pitchFamily="18" charset="0"/>
              </a:rPr>
              <a:t>pour les EOH</a:t>
            </a:r>
            <a:r>
              <a:rPr lang="fr-FR" sz="4200" dirty="0"/>
              <a:t/>
            </a:r>
            <a:br>
              <a:rPr lang="fr-FR" sz="4200" dirty="0"/>
            </a:br>
            <a:r>
              <a:rPr lang="fr-FR" sz="1200" i="1" kern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(Données GHM/GHS de la campagne tarifaire </a:t>
            </a:r>
            <a:r>
              <a:rPr lang="fr-FR" sz="1200" i="1" kern="120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2021)</a:t>
            </a:r>
            <a:r>
              <a:rPr lang="fr-FR" sz="1200" i="1" kern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fr-FR" sz="1200" i="1" kern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</a:br>
            <a:r>
              <a:rPr lang="fr-FR" sz="1200" i="1" kern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(HAS données IQSS janvier </a:t>
            </a:r>
            <a:r>
              <a:rPr lang="fr-FR" sz="1200" i="1" kern="1200" dirty="0" smtClean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2022)</a:t>
            </a:r>
            <a:r>
              <a:rPr lang="fr-FR" sz="1200" i="1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fr-FR" sz="1200" i="1" kern="1200" dirty="0">
                <a:solidFill>
                  <a:srgbClr val="000000"/>
                </a:solidFill>
                <a:latin typeface="Arial" charset="0"/>
                <a:ea typeface="+mn-ea"/>
                <a:cs typeface="+mn-cs"/>
              </a:rPr>
            </a:br>
            <a:endParaRPr lang="fr-FR" sz="4200" dirty="0"/>
          </a:p>
        </p:txBody>
      </p:sp>
      <p:pic>
        <p:nvPicPr>
          <p:cNvPr id="4101" name="Picture 6" descr="logo-AP-HM-qua-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013176"/>
            <a:ext cx="10795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ZoneTexte 6"/>
          <p:cNvSpPr txBox="1">
            <a:spLocks noChangeArrowheads="1"/>
          </p:cNvSpPr>
          <p:nvPr/>
        </p:nvSpPr>
        <p:spPr bwMode="auto">
          <a:xfrm>
            <a:off x="701948" y="4763936"/>
            <a:ext cx="734481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600" i="1" dirty="0"/>
              <a:t>Diplôme Universitaire d’Hygiène Hospitalière et de Gestion de la Contagion Responsables Pr Pierre-Edouard  FOURNIER et Pr Florence FENOLLAR</a:t>
            </a:r>
          </a:p>
          <a:p>
            <a:pPr algn="ctr"/>
            <a:endParaRPr lang="fr-FR" sz="1200" i="1" dirty="0"/>
          </a:p>
        </p:txBody>
      </p:sp>
      <p:sp>
        <p:nvSpPr>
          <p:cNvPr id="7" name="ZoneTexte 6"/>
          <p:cNvSpPr txBox="1"/>
          <p:nvPr/>
        </p:nvSpPr>
        <p:spPr>
          <a:xfrm>
            <a:off x="1475656" y="3903344"/>
            <a:ext cx="5583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>
                <a:latin typeface="Book Antiqua" pitchFamily="18" charset="0"/>
              </a:rPr>
              <a:t>Dr Nicole ROATTINO – CLIN Coordination AP-HM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6133696" y="2706612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b="1" i="1" dirty="0">
                <a:solidFill>
                  <a:schemeClr val="bg1"/>
                </a:solidFill>
                <a:latin typeface="Book Antiqua" panose="02040602050305030304" pitchFamily="18" charset="0"/>
              </a:rPr>
              <a:t>Version </a:t>
            </a:r>
            <a:r>
              <a:rPr lang="fr-FR" sz="1800" b="1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2022.v2</a:t>
            </a:r>
            <a:endParaRPr lang="fr-FR" sz="1800" b="1" i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latin typeface="Book Antiqua" panose="02040602050305030304" pitchFamily="18" charset="0"/>
              </a:rPr>
              <a:t>Revalorisation </a:t>
            </a:r>
            <a:r>
              <a:rPr lang="fr-FR" dirty="0" smtClean="0">
                <a:latin typeface="Book Antiqua" panose="02040602050305030304" pitchFamily="18" charset="0"/>
              </a:rPr>
              <a:t>comment ?</a:t>
            </a:r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19459" name="Espace réservé du contenu 2"/>
          <p:cNvSpPr>
            <a:spLocks noGrp="1"/>
          </p:cNvSpPr>
          <p:nvPr>
            <p:ph idx="1"/>
          </p:nvPr>
        </p:nvSpPr>
        <p:spPr>
          <a:xfrm>
            <a:off x="468313" y="1412776"/>
            <a:ext cx="8066087" cy="4607024"/>
          </a:xfrm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fr-FR" sz="2000" dirty="0">
                <a:latin typeface="Book Antiqua" pitchFamily="18" charset="0"/>
              </a:rPr>
              <a:t>Patient avec un séjour d’une durée de 19 jours.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fr-FR" sz="2000" dirty="0">
                <a:latin typeface="Book Antiqua" pitchFamily="18" charset="0"/>
              </a:rPr>
              <a:t>Diagnostic principal: M8696 = ostéomyélite sans précision – jambe</a:t>
            </a:r>
          </a:p>
          <a:p>
            <a:pPr>
              <a:spcBef>
                <a:spcPct val="0"/>
              </a:spcBef>
              <a:buNone/>
            </a:pPr>
            <a:r>
              <a:rPr lang="fr-FR" sz="2000" dirty="0">
                <a:solidFill>
                  <a:srgbClr val="0000CC"/>
                </a:solidFill>
                <a:latin typeface="Book Antiqua" pitchFamily="18" charset="0"/>
              </a:rPr>
              <a:t>GHM 08M32 niveau 1 = ostéomyélite chronique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fr-FR" sz="2000" dirty="0">
                <a:latin typeface="Book Antiqua" pitchFamily="18" charset="0"/>
              </a:rPr>
              <a:t>Valeur du GHS correspondant = 2582 euros </a:t>
            </a:r>
          </a:p>
          <a:p>
            <a:pPr>
              <a:buFont typeface="Wingdings" pitchFamily="2" charset="2"/>
              <a:buNone/>
            </a:pPr>
            <a:endParaRPr lang="fr-FR" sz="2800" dirty="0">
              <a:latin typeface="Book Antiqua" pitchFamily="18" charset="0"/>
            </a:endParaRPr>
          </a:p>
        </p:txBody>
      </p:sp>
      <p:sp>
        <p:nvSpPr>
          <p:cNvPr id="1946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5FF2BA-3529-4661-AE52-DF90F073281A}" type="slidenum">
              <a:rPr lang="fr-FR" smtClean="0"/>
              <a:pPr/>
              <a:t>10</a:t>
            </a:fld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19984660"/>
              </p:ext>
            </p:extLst>
          </p:nvPr>
        </p:nvGraphicFramePr>
        <p:xfrm>
          <a:off x="539552" y="2708920"/>
          <a:ext cx="7848872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2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421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6661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275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562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CMA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Libellé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Niveau GHM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Valeur GHS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6696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Z290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Isolement prophylactique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3479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75692777"/>
              </p:ext>
            </p:extLst>
          </p:nvPr>
        </p:nvGraphicFramePr>
        <p:xfrm>
          <a:off x="539552" y="3573016"/>
          <a:ext cx="7848873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2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35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4952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275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562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CMA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Libellé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Niveau GHM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Valeur GHS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192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Z290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Isolement prophylactique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  <a:p>
                      <a:pPr algn="ctr"/>
                      <a:r>
                        <a:rPr lang="fr-FR" sz="1400" dirty="0"/>
                        <a:t>3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  <a:p>
                      <a:pPr algn="ctr"/>
                      <a:r>
                        <a:rPr lang="fr-FR" sz="1400" dirty="0"/>
                        <a:t>5714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1924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B956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Staphylocoque</a:t>
                      </a:r>
                      <a:r>
                        <a:rPr lang="fr-FR" sz="1400" baseline="0" dirty="0"/>
                        <a:t> doré</a:t>
                      </a:r>
                      <a:endParaRPr lang="fr-FR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90361240"/>
              </p:ext>
            </p:extLst>
          </p:nvPr>
        </p:nvGraphicFramePr>
        <p:xfrm>
          <a:off x="539552" y="4725144"/>
          <a:ext cx="7848873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24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71353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49526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2759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562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CMA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  <a:latin typeface="+mj-lt"/>
                        </a:rPr>
                        <a:t>Libellé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Niveau GHM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Valeur GHS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7577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Z290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Isolement prophylactique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  <a:p>
                      <a:pPr algn="ctr"/>
                      <a:endParaRPr lang="fr-FR" sz="1400" dirty="0"/>
                    </a:p>
                    <a:p>
                      <a:pPr algn="ctr"/>
                      <a:r>
                        <a:rPr lang="fr-FR" sz="1400" dirty="0"/>
                        <a:t>4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  <a:p>
                      <a:pPr algn="ctr"/>
                      <a:endParaRPr lang="fr-FR" sz="1400" dirty="0"/>
                    </a:p>
                    <a:p>
                      <a:pPr algn="ctr"/>
                      <a:r>
                        <a:rPr lang="fr-FR" sz="1400" dirty="0"/>
                        <a:t>8210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7577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B956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Staphylocoque</a:t>
                      </a:r>
                      <a:r>
                        <a:rPr lang="fr-FR" sz="1400" baseline="0" dirty="0"/>
                        <a:t> doré</a:t>
                      </a:r>
                      <a:endParaRPr lang="fr-FR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5775"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U82100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Résistance Méticilline, Cloxacilline, Oxacilline,…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161960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195263" y="115888"/>
            <a:ext cx="8480425" cy="1152525"/>
          </a:xfrm>
        </p:spPr>
        <p:txBody>
          <a:bodyPr/>
          <a:lstStyle/>
          <a:p>
            <a:pPr algn="ctr"/>
            <a:r>
              <a:rPr lang="fr-FR" dirty="0" smtClean="0">
                <a:latin typeface="Book Antiqua" panose="02040602050305030304" pitchFamily="18" charset="0"/>
              </a:rPr>
              <a:t>Niveaux de GHM (Exemple</a:t>
            </a:r>
            <a:r>
              <a:rPr lang="fr-FR" dirty="0">
                <a:latin typeface="Book Antiqua" panose="02040602050305030304" pitchFamily="18" charset="0"/>
              </a:rPr>
              <a:t>)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idx="1"/>
          </p:nvPr>
        </p:nvSpPr>
        <p:spPr>
          <a:xfrm>
            <a:off x="609600" y="2636838"/>
            <a:ext cx="7924800" cy="3382962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6387FB-3D3A-4183-A2C3-34D1E8FE90AE}" type="slidenum">
              <a:rPr lang="fr-FR" smtClean="0"/>
              <a:pPr/>
              <a:t>11</a:t>
            </a:fld>
            <a:endParaRPr lang="fr-FR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13656081"/>
              </p:ext>
            </p:extLst>
          </p:nvPr>
        </p:nvGraphicFramePr>
        <p:xfrm>
          <a:off x="611188" y="2744788"/>
          <a:ext cx="7848872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965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5255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Code GHM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Libellé du GHM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CodeGHS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Tarif du GHS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11M041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Infection des reins et des voies urinaires, âge supérieur à 17 ans, niveau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4293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1241</a:t>
                      </a:r>
                      <a:endParaRPr lang="fr-FR" dirty="0"/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11M042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Infection des reins et des voies urinaires, âge supérieur à 17 ans, niveau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4294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2822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11M043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Infection des reins et des voies urinaires, âge supérieur à 17 ans, niveau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4295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3805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11M044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Infection des reins et des voies urinaires, âge supérieur à 17 ans, niveau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4296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5029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301" name="ZoneTexte 5"/>
          <p:cNvSpPr txBox="1">
            <a:spLocks noChangeArrowheads="1"/>
          </p:cNvSpPr>
          <p:nvPr/>
        </p:nvSpPr>
        <p:spPr bwMode="auto">
          <a:xfrm>
            <a:off x="611559" y="1484313"/>
            <a:ext cx="792125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400" dirty="0">
                <a:latin typeface="Book Antiqua" pitchFamily="18" charset="0"/>
              </a:rPr>
              <a:t>Les codes diagnostics peuvent être associés à 4 niveaux de sévérité. Ces CMA génèrent une augmentation de la valorisation du GHM / GHS</a:t>
            </a:r>
            <a:r>
              <a:rPr lang="fr-FR" sz="2400" dirty="0"/>
              <a:t> </a:t>
            </a:r>
            <a:r>
              <a:rPr lang="fr-FR" sz="1200" dirty="0">
                <a:latin typeface="Book Antiqua" pitchFamily="18" charset="0"/>
              </a:rPr>
              <a:t>(cf. exemple ci-dessous)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465791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195263" y="115888"/>
            <a:ext cx="8480425" cy="1152525"/>
          </a:xfrm>
        </p:spPr>
        <p:txBody>
          <a:bodyPr/>
          <a:lstStyle/>
          <a:p>
            <a:pPr algn="ctr"/>
            <a:r>
              <a:rPr lang="fr-FR" dirty="0">
                <a:latin typeface="Book Antiqua" panose="02040602050305030304" pitchFamily="18" charset="0"/>
              </a:rPr>
              <a:t>Codes CIM-10 exemples (1)</a:t>
            </a: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38F25C-D84D-415A-B443-61F712ED78DA}" type="slidenum">
              <a:rPr lang="fr-FR" smtClean="0"/>
              <a:pPr/>
              <a:t>12</a:t>
            </a:fld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827584" y="2420888"/>
          <a:ext cx="7056784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8965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5255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Code CIM-10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Libellé CIM-10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Niveau CMA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Z290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Isolement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B956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/>
                        <a:t>Staphylococcus aureus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B961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/>
                        <a:t>Klebsiella pneumoniae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B964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/>
                        <a:t>Proteus (P. mirabilis) (P. morganii)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B965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/>
                        <a:t>Pseudomonas (P. aeruginosa)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B966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/>
                        <a:t>Bacillus fragilis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B967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/>
                        <a:t>Clostridium perfringens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827585" y="1556792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Book Antiqua" pitchFamily="18" charset="0"/>
              </a:rPr>
              <a:t>Codage de </a:t>
            </a:r>
            <a:r>
              <a:rPr lang="fr-FR" sz="2400" dirty="0" smtClean="0">
                <a:latin typeface="Book Antiqua" pitchFamily="18" charset="0"/>
              </a:rPr>
              <a:t>l’isolement</a:t>
            </a:r>
            <a:endParaRPr lang="fr-FR" sz="2400" dirty="0">
              <a:latin typeface="Book Antiqua" pitchFamily="18" charset="0"/>
            </a:endParaRPr>
          </a:p>
          <a:p>
            <a:r>
              <a:rPr lang="fr-FR" sz="2400" dirty="0">
                <a:latin typeface="Book Antiqua" pitchFamily="18" charset="0"/>
              </a:rPr>
              <a:t>Codage de la nature du germe identifié 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829432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195263" y="115888"/>
            <a:ext cx="8480425" cy="1152525"/>
          </a:xfrm>
        </p:spPr>
        <p:txBody>
          <a:bodyPr/>
          <a:lstStyle/>
          <a:p>
            <a:pPr algn="ctr"/>
            <a:r>
              <a:rPr lang="fr-FR" dirty="0">
                <a:latin typeface="Book Antiqua" panose="02040602050305030304" pitchFamily="18" charset="0"/>
              </a:rPr>
              <a:t>Codes CIM-10 exemples (2)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idx="1"/>
          </p:nvPr>
        </p:nvSpPr>
        <p:spPr>
          <a:xfrm>
            <a:off x="609600" y="2636838"/>
            <a:ext cx="7924800" cy="3382962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38F25C-D84D-415A-B443-61F712ED78DA}" type="slidenum">
              <a:rPr lang="fr-FR" smtClean="0"/>
              <a:pPr/>
              <a:t>13</a:t>
            </a:fld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19539559"/>
              </p:ext>
            </p:extLst>
          </p:nvPr>
        </p:nvGraphicFramePr>
        <p:xfrm>
          <a:off x="827585" y="1988840"/>
          <a:ext cx="7344814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925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28744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811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52551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Code CIM-10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Libellé CIM-10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Niveau CMA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U82100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SARM en situation d'infection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/>
                        <a:t>U8220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/>
                        <a:t>BLSE (= Entérobactéries Productrices de bétalactamases à Spectre Etendu) situation d'infection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U830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/>
                        <a:t>Résistance à la vancomycine, situation d'infection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U83700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/>
                        <a:t>Bactérie hautement résistante émergente [BHRe], situation d'infection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r>
                        <a:rPr lang="fr-FR" dirty="0"/>
                        <a:t>U83701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/>
                        <a:t>Bactérie hautement résistante émergente [BHRe], portage sain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871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827584" y="1484784"/>
            <a:ext cx="5097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latin typeface="Book Antiqua" pitchFamily="18" charset="0"/>
              </a:rPr>
              <a:t>Codage des résistances bactériennes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500508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195263" y="115888"/>
            <a:ext cx="8480425" cy="1152525"/>
          </a:xfrm>
        </p:spPr>
        <p:txBody>
          <a:bodyPr/>
          <a:lstStyle/>
          <a:p>
            <a:pPr algn="ctr"/>
            <a:r>
              <a:rPr lang="fr-FR" dirty="0">
                <a:latin typeface="Book Antiqua" panose="02040602050305030304" pitchFamily="18" charset="0"/>
              </a:rPr>
              <a:t>Codes CIM-10 exemples (4)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idx="1"/>
          </p:nvPr>
        </p:nvSpPr>
        <p:spPr>
          <a:xfrm>
            <a:off x="539552" y="2564904"/>
            <a:ext cx="7924800" cy="3382962"/>
          </a:xfrm>
        </p:spPr>
        <p:txBody>
          <a:bodyPr/>
          <a:lstStyle/>
          <a:p>
            <a:endParaRPr lang="fr-FR"/>
          </a:p>
          <a:p>
            <a:endParaRPr lang="fr-FR"/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38F25C-D84D-415A-B443-61F712ED78DA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683567" y="1916832"/>
          <a:ext cx="7632849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96044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13792">
                <a:tc>
                  <a:txBody>
                    <a:bodyPr/>
                    <a:lstStyle/>
                    <a:p>
                      <a:r>
                        <a:rPr lang="fr-FR" dirty="0"/>
                        <a:t>Actes Techniques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Code CIM-10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Libellé CIM-10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Niveau CMA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1906">
                <a:tc>
                  <a:txBody>
                    <a:bodyPr/>
                    <a:lstStyle/>
                    <a:p>
                      <a:r>
                        <a:rPr lang="fr-FR" dirty="0"/>
                        <a:t>Ventilation assistée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T814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/>
                        <a:t>infection après un acte à visée diagnostique et thérapeutique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19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Présence d’un KT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T814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/>
                        <a:t>infection après un acte à visée diagnostique et thérapeutique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91906">
                <a:tc>
                  <a:txBody>
                    <a:bodyPr/>
                    <a:lstStyle/>
                    <a:p>
                      <a:r>
                        <a:rPr lang="fr-FR" dirty="0"/>
                        <a:t>Sonde urinaire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T814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/>
                        <a:t>infection après un acte à visée diagnostique et thérapeutique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91906">
                <a:tc>
                  <a:txBody>
                    <a:bodyPr/>
                    <a:lstStyle/>
                    <a:p>
                      <a:r>
                        <a:rPr lang="fr-FR" dirty="0"/>
                        <a:t>ISO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T845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/>
                        <a:t>infection et réaction inflammatoire dues à une prothèse articulaire interne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91906">
                <a:tc>
                  <a:txBody>
                    <a:bodyPr/>
                    <a:lstStyle/>
                    <a:p>
                      <a:r>
                        <a:rPr lang="fr-FR" dirty="0"/>
                        <a:t>ISO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T846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0" dirty="0"/>
                        <a:t>infection et réaction inflammatoire dues à un appareil de fixation interne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395536" y="1412776"/>
            <a:ext cx="8068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Book Antiqua" pitchFamily="18" charset="0"/>
              </a:rPr>
              <a:t>Codes complications déduits de la présence de codes actes 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9738014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28600"/>
            <a:ext cx="8686799" cy="914400"/>
          </a:xfrm>
        </p:spPr>
        <p:txBody>
          <a:bodyPr/>
          <a:lstStyle/>
          <a:p>
            <a:r>
              <a:rPr lang="fr-FR" dirty="0">
                <a:latin typeface="Book Antiqua" panose="02040602050305030304" pitchFamily="18" charset="0"/>
              </a:rPr>
              <a:t>Revalorisation de GHM exemple </a:t>
            </a:r>
            <a:r>
              <a:rPr lang="fr-FR" dirty="0" smtClean="0">
                <a:latin typeface="Book Antiqua" panose="02040602050305030304" pitchFamily="18" charset="0"/>
              </a:rPr>
              <a:t>(1)</a:t>
            </a:r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9023" y="1931504"/>
            <a:ext cx="676875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116650" y="4725144"/>
            <a:ext cx="1629895" cy="461665"/>
          </a:xfrm>
          <a:prstGeom prst="rect">
            <a:avLst/>
          </a:prstGeom>
          <a:noFill/>
          <a:ln w="1905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i="1" dirty="0" smtClean="0">
                <a:solidFill>
                  <a:schemeClr val="accent2">
                    <a:lumMod val="75000"/>
                  </a:schemeClr>
                </a:solidFill>
              </a:rPr>
              <a:t>Valeur GHS en 2021</a:t>
            </a:r>
          </a:p>
          <a:p>
            <a:r>
              <a:rPr lang="fr-FR" sz="1200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1200" i="1" dirty="0" smtClean="0">
                <a:solidFill>
                  <a:schemeClr val="accent2">
                    <a:lumMod val="75000"/>
                  </a:schemeClr>
                </a:solidFill>
              </a:rPr>
              <a:t>           9 984,59</a:t>
            </a:r>
            <a:endParaRPr lang="fr-FR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3770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28600"/>
            <a:ext cx="8820471" cy="914400"/>
          </a:xfrm>
        </p:spPr>
        <p:txBody>
          <a:bodyPr/>
          <a:lstStyle/>
          <a:p>
            <a:r>
              <a:rPr lang="fr-FR" dirty="0">
                <a:latin typeface="Book Antiqua" panose="02040602050305030304" pitchFamily="18" charset="0"/>
              </a:rPr>
              <a:t>Revalorisation de GHM exemple </a:t>
            </a:r>
            <a:r>
              <a:rPr lang="fr-FR" dirty="0" smtClean="0">
                <a:latin typeface="Book Antiqua" panose="02040602050305030304" pitchFamily="18" charset="0"/>
              </a:rPr>
              <a:t>(2)</a:t>
            </a:r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492896"/>
            <a:ext cx="691276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971600" y="1556792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0000"/>
                </a:solidFill>
                <a:latin typeface="Book Antiqua" pitchFamily="18" charset="0"/>
              </a:rPr>
              <a:t>Ajout d’un code résistance de niveau 4</a:t>
            </a:r>
          </a:p>
          <a:p>
            <a:r>
              <a:rPr lang="fr-FR" sz="2400" dirty="0">
                <a:solidFill>
                  <a:srgbClr val="000000"/>
                </a:solidFill>
                <a:latin typeface="Book Antiqua" pitchFamily="18" charset="0"/>
              </a:rPr>
              <a:t>Gain de valorisation de 7 </a:t>
            </a:r>
            <a:r>
              <a:rPr lang="fr-FR" sz="2400" dirty="0" smtClean="0">
                <a:solidFill>
                  <a:srgbClr val="000000"/>
                </a:solidFill>
                <a:latin typeface="Book Antiqua" pitchFamily="18" charset="0"/>
              </a:rPr>
              <a:t>080 </a:t>
            </a:r>
            <a:r>
              <a:rPr lang="fr-FR" sz="2400" dirty="0">
                <a:solidFill>
                  <a:srgbClr val="000000"/>
                </a:solidFill>
                <a:latin typeface="Book Antiqua" pitchFamily="18" charset="0"/>
              </a:rPr>
              <a:t>euros.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116650" y="4725144"/>
            <a:ext cx="1629895" cy="461665"/>
          </a:xfrm>
          <a:prstGeom prst="rect">
            <a:avLst/>
          </a:prstGeom>
          <a:noFill/>
          <a:ln w="1905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i="1" dirty="0" smtClean="0">
                <a:solidFill>
                  <a:schemeClr val="accent2">
                    <a:lumMod val="75000"/>
                  </a:schemeClr>
                </a:solidFill>
              </a:rPr>
              <a:t>Valeur GHS en 2021</a:t>
            </a:r>
          </a:p>
          <a:p>
            <a:r>
              <a:rPr lang="fr-FR" sz="1200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fr-FR" sz="1200" i="1" dirty="0" smtClean="0">
                <a:solidFill>
                  <a:schemeClr val="accent2">
                    <a:lumMod val="75000"/>
                  </a:schemeClr>
                </a:solidFill>
              </a:rPr>
              <a:t>           17 064,62</a:t>
            </a:r>
            <a:endParaRPr lang="fr-FR" sz="12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7619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121153" cy="914400"/>
          </a:xfrm>
        </p:spPr>
        <p:txBody>
          <a:bodyPr/>
          <a:lstStyle/>
          <a:p>
            <a:r>
              <a:rPr lang="fr-FR" dirty="0" smtClean="0">
                <a:latin typeface="Book Antiqua" panose="02040602050305030304" pitchFamily="18" charset="0"/>
              </a:rPr>
              <a:t>Indicateurs de Sécurité des soins</a:t>
            </a:r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844824"/>
            <a:ext cx="8424936" cy="4176464"/>
          </a:xfrm>
        </p:spPr>
        <p:txBody>
          <a:bodyPr/>
          <a:lstStyle/>
          <a:p>
            <a:pPr>
              <a:buClr>
                <a:schemeClr val="accent6">
                  <a:lumMod val="75000"/>
                </a:schemeClr>
              </a:buClr>
              <a:buSzPct val="120000"/>
              <a:buFont typeface="Book Antiqua" panose="02040602050305030304" pitchFamily="18" charset="0"/>
              <a:buChar char="•"/>
            </a:pPr>
            <a:r>
              <a:rPr lang="fr-FR" sz="2800" dirty="0" smtClean="0">
                <a:latin typeface="Book Antiqua" panose="02040602050305030304" pitchFamily="18" charset="0"/>
              </a:rPr>
              <a:t>Reconstruction en cours depuis 2019</a:t>
            </a:r>
          </a:p>
          <a:p>
            <a:pPr>
              <a:buClr>
                <a:schemeClr val="accent6">
                  <a:lumMod val="75000"/>
                </a:schemeClr>
              </a:buClr>
              <a:buSzPct val="120000"/>
              <a:buFont typeface="Book Antiqua" panose="02040602050305030304" pitchFamily="18" charset="0"/>
              <a:buChar char="•"/>
            </a:pPr>
            <a:r>
              <a:rPr lang="fr-FR" sz="2800" dirty="0">
                <a:latin typeface="Book Antiqua" panose="02040602050305030304" pitchFamily="18" charset="0"/>
              </a:rPr>
              <a:t>Indicateurs pilotés par la HAS = IQSS</a:t>
            </a:r>
          </a:p>
          <a:p>
            <a:pPr>
              <a:buClr>
                <a:schemeClr val="accent6">
                  <a:lumMod val="75000"/>
                </a:schemeClr>
              </a:buClr>
              <a:buSzPct val="120000"/>
              <a:buFont typeface="Book Antiqua" panose="02040602050305030304" pitchFamily="18" charset="0"/>
              <a:buChar char="•"/>
            </a:pPr>
            <a:r>
              <a:rPr lang="fr-FR" sz="2800" dirty="0">
                <a:latin typeface="Book Antiqua" panose="02040602050305030304" pitchFamily="18" charset="0"/>
              </a:rPr>
              <a:t>Indicateurs pilotés par les REPIAS </a:t>
            </a:r>
            <a:r>
              <a:rPr lang="fr-FR" sz="2800" dirty="0" smtClean="0">
                <a:latin typeface="Book Antiqua" panose="02040602050305030304" pitchFamily="18" charset="0"/>
              </a:rPr>
              <a:t>=Missions</a:t>
            </a:r>
            <a:endParaRPr lang="fr-FR" sz="2800" dirty="0">
              <a:latin typeface="Book Antiqua" panose="02040602050305030304" pitchFamily="18" charset="0"/>
            </a:endParaRPr>
          </a:p>
          <a:p>
            <a:pPr>
              <a:buClr>
                <a:schemeClr val="accent6">
                  <a:lumMod val="75000"/>
                </a:schemeClr>
              </a:buClr>
              <a:buSzPct val="120000"/>
              <a:buFont typeface="Book Antiqua" panose="02040602050305030304" pitchFamily="18" charset="0"/>
              <a:buChar char="•"/>
            </a:pPr>
            <a:r>
              <a:rPr lang="fr-FR" sz="2800" dirty="0">
                <a:latin typeface="Book Antiqua" panose="02040602050305030304" pitchFamily="18" charset="0"/>
              </a:rPr>
              <a:t>Evolutions:</a:t>
            </a:r>
          </a:p>
          <a:p>
            <a:pPr lvl="1">
              <a:buClr>
                <a:srgbClr val="0000CC"/>
              </a:buClr>
              <a:buSzPct val="120000"/>
              <a:buFont typeface="Arial" panose="020B0604020202020204" pitchFamily="34" charset="0"/>
              <a:buChar char="•"/>
            </a:pPr>
            <a:r>
              <a:rPr lang="fr-FR" sz="2400" dirty="0">
                <a:latin typeface="Book Antiqua" panose="02040602050305030304" pitchFamily="18" charset="0"/>
              </a:rPr>
              <a:t>I</a:t>
            </a:r>
            <a:r>
              <a:rPr lang="fr-FR" sz="2400" dirty="0" smtClean="0">
                <a:latin typeface="Book Antiqua" panose="02040602050305030304" pitchFamily="18" charset="0"/>
              </a:rPr>
              <a:t>ndicateurs de résultats</a:t>
            </a:r>
          </a:p>
          <a:p>
            <a:pPr lvl="1">
              <a:buClr>
                <a:srgbClr val="0000CC"/>
              </a:buClr>
              <a:buSzPct val="120000"/>
              <a:buFont typeface="Arial" panose="020B0604020202020204" pitchFamily="34" charset="0"/>
              <a:buChar char="•"/>
            </a:pPr>
            <a:r>
              <a:rPr lang="fr-FR" sz="2400" dirty="0">
                <a:latin typeface="Book Antiqua" panose="02040602050305030304" pitchFamily="18" charset="0"/>
              </a:rPr>
              <a:t>Semi-automatisation</a:t>
            </a:r>
          </a:p>
          <a:p>
            <a:pPr lvl="1">
              <a:buClr>
                <a:srgbClr val="0000CC"/>
              </a:buClr>
              <a:buSzPct val="120000"/>
              <a:buFont typeface="Arial" panose="020B0604020202020204" pitchFamily="34" charset="0"/>
              <a:buChar char="•"/>
            </a:pPr>
            <a:r>
              <a:rPr lang="fr-FR" sz="2400" dirty="0">
                <a:latin typeface="Book Antiqua" panose="02040602050305030304" pitchFamily="18" charset="0"/>
              </a:rPr>
              <a:t>Appui direct sur le SIH</a:t>
            </a:r>
          </a:p>
          <a:p>
            <a:pPr lvl="1">
              <a:buClr>
                <a:srgbClr val="0000CC"/>
              </a:buClr>
              <a:buSzPct val="120000"/>
              <a:buFont typeface="Arial" panose="020B0604020202020204" pitchFamily="34" charset="0"/>
              <a:buChar char="•"/>
            </a:pPr>
            <a:endParaRPr lang="fr-FR" sz="2400" dirty="0" smtClean="0">
              <a:latin typeface="Book Antiqua" panose="02040602050305030304" pitchFamily="18" charset="0"/>
            </a:endParaRPr>
          </a:p>
          <a:p>
            <a:pPr marL="0" indent="0">
              <a:buNone/>
            </a:pPr>
            <a:r>
              <a:rPr lang="fr-FR" sz="2800" dirty="0">
                <a:latin typeface="Book Antiqua" panose="02040602050305030304" pitchFamily="18" charset="0"/>
              </a:rPr>
              <a:t> </a:t>
            </a:r>
            <a:r>
              <a:rPr lang="fr-FR" sz="2800" dirty="0" smtClean="0">
                <a:latin typeface="Book Antiqua" panose="02040602050305030304" pitchFamily="18" charset="0"/>
              </a:rPr>
              <a:t>   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2230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265169" cy="914400"/>
          </a:xfrm>
        </p:spPr>
        <p:txBody>
          <a:bodyPr/>
          <a:lstStyle/>
          <a:p>
            <a:r>
              <a:rPr lang="fr-FR" dirty="0" smtClean="0">
                <a:latin typeface="Book Antiqua" panose="02040602050305030304" pitchFamily="18" charset="0"/>
              </a:rPr>
              <a:t>	  IQSS </a:t>
            </a:r>
            <a:r>
              <a:rPr lang="fr-FR" dirty="0">
                <a:latin typeface="Book Antiqua" panose="02040602050305030304" pitchFamily="18" charset="0"/>
              </a:rPr>
              <a:t>campagne </a:t>
            </a:r>
            <a:r>
              <a:rPr lang="fr-FR" dirty="0" smtClean="0">
                <a:latin typeface="Book Antiqua" panose="02040602050305030304" pitchFamily="18" charset="0"/>
              </a:rPr>
              <a:t>2022 </a:t>
            </a:r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/>
              <a:pPr>
                <a:defRPr/>
              </a:pPr>
              <a:t>18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7" y="1961042"/>
            <a:ext cx="6677792" cy="165266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7" y="3587739"/>
            <a:ext cx="6696744" cy="128587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7" y="4593839"/>
            <a:ext cx="6715695" cy="25564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5263" y="429875"/>
            <a:ext cx="970736" cy="51435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35505" y="4849486"/>
            <a:ext cx="6704846" cy="113874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43607" y="1735963"/>
            <a:ext cx="6661201" cy="26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2438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28600"/>
            <a:ext cx="8460431" cy="914400"/>
          </a:xfrm>
        </p:spPr>
        <p:txBody>
          <a:bodyPr/>
          <a:lstStyle/>
          <a:p>
            <a:r>
              <a:rPr lang="fr-FR" sz="4400" dirty="0">
                <a:latin typeface="Book Antiqua" panose="02040602050305030304" pitchFamily="18" charset="0"/>
              </a:rPr>
              <a:t>BP de PCC: </a:t>
            </a:r>
            <a:r>
              <a:rPr lang="fr-FR" sz="4400" dirty="0" smtClean="0">
                <a:latin typeface="Book Antiqua" panose="02040602050305030304" pitchFamily="18" charset="0"/>
              </a:rPr>
              <a:t>Périmètre</a:t>
            </a:r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/>
              <a:pPr>
                <a:defRPr/>
              </a:pPr>
              <a:t>19</a:t>
            </a:fld>
            <a:endParaRPr lang="fr-FR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467543" y="1628800"/>
            <a:ext cx="8136905" cy="4419600"/>
          </a:xfrm>
        </p:spPr>
        <p:txBody>
          <a:bodyPr>
            <a:normAutofit fontScale="92500" lnSpcReduction="10000"/>
          </a:bodyPr>
          <a:lstStyle/>
          <a:p>
            <a:pPr marL="0" indent="0">
              <a:buClr>
                <a:schemeClr val="accent2">
                  <a:lumMod val="50000"/>
                </a:schemeClr>
              </a:buClr>
              <a:buNone/>
            </a:pPr>
            <a:r>
              <a:rPr lang="fr-FR" sz="2400" dirty="0" smtClean="0">
                <a:latin typeface="Book Antiqua" panose="02040602050305030304" pitchFamily="18" charset="0"/>
              </a:rPr>
              <a:t>Evalue la conformité (recommandations SFHH ou HCSP) et la traçabilité des pratiques de PCC mises en œuvre pour:</a:t>
            </a:r>
          </a:p>
          <a:p>
            <a:pPr marL="0" indent="0">
              <a:buClr>
                <a:schemeClr val="accent2">
                  <a:lumMod val="50000"/>
                </a:schemeClr>
              </a:buClr>
              <a:buNone/>
            </a:pPr>
            <a:r>
              <a:rPr lang="fr-FR" sz="2400" dirty="0">
                <a:latin typeface="Book Antiqua" panose="02040602050305030304" pitchFamily="18" charset="0"/>
              </a:rPr>
              <a:t>	</a:t>
            </a:r>
            <a:r>
              <a:rPr lang="fr-FR" sz="2400" dirty="0" smtClean="0">
                <a:latin typeface="Book Antiqua" panose="02040602050305030304" pitchFamily="18" charset="0"/>
              </a:rPr>
              <a:t>- les patients porteurs ou infectés</a:t>
            </a:r>
          </a:p>
          <a:p>
            <a:pPr marL="0" indent="0">
              <a:buClr>
                <a:schemeClr val="accent2">
                  <a:lumMod val="50000"/>
                </a:schemeClr>
              </a:buClr>
              <a:buNone/>
            </a:pPr>
            <a:r>
              <a:rPr lang="fr-FR" sz="2400" dirty="0">
                <a:latin typeface="Book Antiqua" panose="02040602050305030304" pitchFamily="18" charset="0"/>
              </a:rPr>
              <a:t>	</a:t>
            </a:r>
            <a:r>
              <a:rPr lang="fr-FR" sz="2400" dirty="0" smtClean="0">
                <a:latin typeface="Book Antiqua" panose="02040602050305030304" pitchFamily="18" charset="0"/>
              </a:rPr>
              <a:t>- par une BLSE, BHRe, SARM, Clostridium difficile, Gale</a:t>
            </a:r>
            <a:endParaRPr lang="fr-FR" sz="2400" dirty="0">
              <a:latin typeface="Book Antiqua" panose="02040602050305030304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endParaRPr lang="fr-FR" sz="2400" dirty="0" smtClean="0">
              <a:latin typeface="Book Antiqua" panose="02040602050305030304" pitchFamily="18" charset="0"/>
            </a:endParaRPr>
          </a:p>
          <a:p>
            <a:pPr marL="0" indent="0">
              <a:buClr>
                <a:schemeClr val="accent2">
                  <a:lumMod val="50000"/>
                </a:schemeClr>
              </a:buClr>
              <a:buNone/>
            </a:pPr>
            <a:r>
              <a:rPr lang="fr-FR" sz="2400" dirty="0" smtClean="0">
                <a:latin typeface="Book Antiqua" panose="02040602050305030304" pitchFamily="18" charset="0"/>
              </a:rPr>
              <a:t>Ces patients sont détectés via le PMSI par la présence de codes diagnostiques (DP DAS </a:t>
            </a:r>
            <a:r>
              <a:rPr lang="fr-FR" sz="2400" dirty="0">
                <a:latin typeface="Book Antiqua" panose="02040602050305030304" pitchFamily="18" charset="0"/>
              </a:rPr>
              <a:t>ou </a:t>
            </a:r>
            <a:r>
              <a:rPr lang="fr-FR" sz="2400" dirty="0" smtClean="0">
                <a:latin typeface="Book Antiqua" panose="02040602050305030304" pitchFamily="18" charset="0"/>
              </a:rPr>
              <a:t>DR)</a:t>
            </a:r>
            <a:endParaRPr lang="fr-FR" sz="2400" dirty="0">
              <a:latin typeface="Book Antiqua" panose="02040602050305030304" pitchFamily="18" charset="0"/>
            </a:endParaRPr>
          </a:p>
          <a:p>
            <a:pPr marL="0" indent="0">
              <a:buClr>
                <a:schemeClr val="accent1">
                  <a:lumMod val="50000"/>
                </a:schemeClr>
              </a:buClr>
              <a:buNone/>
            </a:pPr>
            <a:r>
              <a:rPr lang="fr-FR" sz="2000" dirty="0"/>
              <a:t>	</a:t>
            </a:r>
            <a:r>
              <a:rPr lang="fr-FR" sz="1400" dirty="0">
                <a:latin typeface="Book Antiqua" panose="02040602050305030304" pitchFamily="18" charset="0"/>
              </a:rPr>
              <a:t>A047 - ENTEROCOLITE A CLOSTRIDIUM DIFFICILE </a:t>
            </a:r>
          </a:p>
          <a:p>
            <a:pPr marL="0" indent="0">
              <a:buClr>
                <a:schemeClr val="accent1">
                  <a:lumMod val="50000"/>
                </a:schemeClr>
              </a:buClr>
              <a:buNone/>
            </a:pPr>
            <a:r>
              <a:rPr lang="fr-FR" sz="1400" dirty="0">
                <a:latin typeface="Book Antiqua" panose="02040602050305030304" pitchFamily="18" charset="0"/>
              </a:rPr>
              <a:t>	B86 – GALE </a:t>
            </a:r>
          </a:p>
          <a:p>
            <a:pPr marL="457200" lvl="1" indent="0">
              <a:buClr>
                <a:schemeClr val="accent1">
                  <a:lumMod val="50000"/>
                </a:schemeClr>
              </a:buClr>
              <a:buNone/>
            </a:pPr>
            <a:r>
              <a:rPr lang="fr-FR" sz="1400" dirty="0">
                <a:latin typeface="Book Antiqua" panose="02040602050305030304" pitchFamily="18" charset="0"/>
              </a:rPr>
              <a:t>	U82.100 - SARM, SITUATION INFECT. </a:t>
            </a:r>
          </a:p>
          <a:p>
            <a:pPr marL="0" indent="0">
              <a:buClr>
                <a:schemeClr val="accent1">
                  <a:lumMod val="50000"/>
                </a:schemeClr>
              </a:buClr>
              <a:buNone/>
            </a:pPr>
            <a:r>
              <a:rPr lang="fr-FR" sz="1400" dirty="0">
                <a:latin typeface="Book Antiqua" panose="02040602050305030304" pitchFamily="18" charset="0"/>
              </a:rPr>
              <a:t>	U82.101 - SARM, SITUATION PORTAGE SAIN </a:t>
            </a:r>
          </a:p>
          <a:p>
            <a:pPr marL="0" indent="0">
              <a:buClr>
                <a:schemeClr val="accent1">
                  <a:lumMod val="50000"/>
                </a:schemeClr>
              </a:buClr>
              <a:buNone/>
            </a:pPr>
            <a:r>
              <a:rPr lang="fr-FR" sz="1400" dirty="0">
                <a:latin typeface="Book Antiqua" panose="02040602050305030304" pitchFamily="18" charset="0"/>
              </a:rPr>
              <a:t>	U82.2+0 - RESISTANCE PAR BLSE, SITUATION INFECT. </a:t>
            </a:r>
          </a:p>
          <a:p>
            <a:pPr marL="0" indent="0">
              <a:buClr>
                <a:schemeClr val="accent1">
                  <a:lumMod val="50000"/>
                </a:schemeClr>
              </a:buClr>
              <a:buNone/>
            </a:pPr>
            <a:r>
              <a:rPr lang="fr-FR" sz="1400" dirty="0">
                <a:latin typeface="Book Antiqua" panose="02040602050305030304" pitchFamily="18" charset="0"/>
              </a:rPr>
              <a:t>	U82.2+1 - RESISTANCE PAR BLSE, SITUATION PORTAGE SAIN </a:t>
            </a:r>
          </a:p>
          <a:p>
            <a:pPr marL="0" indent="0">
              <a:buClr>
                <a:schemeClr val="accent1">
                  <a:lumMod val="50000"/>
                </a:schemeClr>
              </a:buClr>
              <a:buNone/>
            </a:pPr>
            <a:r>
              <a:rPr lang="fr-FR" sz="1400" dirty="0">
                <a:latin typeface="Book Antiqua" panose="02040602050305030304" pitchFamily="18" charset="0"/>
              </a:rPr>
              <a:t>	U83.700 - BHRE, SITUATION INFECT. </a:t>
            </a:r>
          </a:p>
          <a:p>
            <a:pPr marL="0" indent="0">
              <a:buClr>
                <a:schemeClr val="accent1">
                  <a:lumMod val="50000"/>
                </a:schemeClr>
              </a:buClr>
              <a:buNone/>
            </a:pPr>
            <a:r>
              <a:rPr lang="fr-FR" sz="1400" dirty="0">
                <a:latin typeface="Book Antiqua" panose="02040602050305030304" pitchFamily="18" charset="0"/>
              </a:rPr>
              <a:t>	U83.701 - BHRE, SITUATION PORTAGE SAIN </a:t>
            </a:r>
          </a:p>
          <a:p>
            <a:pPr marL="0" indent="0">
              <a:buClr>
                <a:schemeClr val="accent1">
                  <a:lumMod val="50000"/>
                </a:schemeClr>
              </a:buClr>
              <a:buNone/>
            </a:pPr>
            <a:endParaRPr lang="fr-FR" sz="2000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6344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>
                <a:latin typeface="Book Antiqua" panose="02040602050305030304" pitchFamily="18" charset="0"/>
              </a:rPr>
              <a:t>Plan général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3872" y="1700808"/>
            <a:ext cx="8486600" cy="4547592"/>
          </a:xfrm>
        </p:spPr>
        <p:txBody>
          <a:bodyPr/>
          <a:lstStyle/>
          <a:p>
            <a:pPr marL="0" indent="0">
              <a:buNone/>
            </a:pPr>
            <a:r>
              <a:rPr lang="fr-FR" dirty="0">
                <a:latin typeface="Book Antiqua" panose="02040602050305030304" pitchFamily="18" charset="0"/>
              </a:rPr>
              <a:t>3 axes dans le déroulé de cette présentation:</a:t>
            </a:r>
          </a:p>
          <a:p>
            <a:pPr lvl="1">
              <a:buClr>
                <a:schemeClr val="accent2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fr-FR" dirty="0">
                <a:latin typeface="Book Antiqua" panose="02040602050305030304" pitchFamily="18" charset="0"/>
              </a:rPr>
              <a:t>Description du PMSI/notions de T2A(D3 à D8)</a:t>
            </a:r>
          </a:p>
          <a:p>
            <a:pPr lvl="1">
              <a:buClr>
                <a:schemeClr val="accent2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fr-FR" dirty="0">
                <a:latin typeface="Book Antiqua" panose="02040602050305030304" pitchFamily="18" charset="0"/>
              </a:rPr>
              <a:t>Données de surveillance des IAS et valorisation des séjours </a:t>
            </a:r>
            <a:r>
              <a:rPr lang="fr-FR" dirty="0" smtClean="0">
                <a:latin typeface="Book Antiqua" panose="02040602050305030304" pitchFamily="18" charset="0"/>
              </a:rPr>
              <a:t>via le PMSI (D9 </a:t>
            </a:r>
            <a:r>
              <a:rPr lang="fr-FR" dirty="0">
                <a:latin typeface="Book Antiqua" panose="02040602050305030304" pitchFamily="18" charset="0"/>
              </a:rPr>
              <a:t>à </a:t>
            </a:r>
            <a:r>
              <a:rPr lang="fr-FR" dirty="0" smtClean="0">
                <a:latin typeface="Book Antiqua" panose="02040602050305030304" pitchFamily="18" charset="0"/>
              </a:rPr>
              <a:t>D16 </a:t>
            </a:r>
            <a:r>
              <a:rPr lang="fr-FR" dirty="0">
                <a:latin typeface="Book Antiqua" panose="02040602050305030304" pitchFamily="18" charset="0"/>
              </a:rPr>
              <a:t>)</a:t>
            </a:r>
          </a:p>
          <a:p>
            <a:pPr lvl="1">
              <a:buClr>
                <a:schemeClr val="accent2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fr-FR" dirty="0">
                <a:latin typeface="Book Antiqua" panose="02040602050305030304" pitchFamily="18" charset="0"/>
              </a:rPr>
              <a:t>SIH et nouveaux indicateurs de qualité et de sécurité des soins (</a:t>
            </a:r>
            <a:r>
              <a:rPr lang="fr-FR" dirty="0" smtClean="0">
                <a:latin typeface="Book Antiqua" panose="02040602050305030304" pitchFamily="18" charset="0"/>
              </a:rPr>
              <a:t>D17 </a:t>
            </a:r>
            <a:r>
              <a:rPr lang="fr-FR" dirty="0">
                <a:latin typeface="Book Antiqua" panose="02040602050305030304" pitchFamily="18" charset="0"/>
              </a:rPr>
              <a:t>à </a:t>
            </a:r>
            <a:r>
              <a:rPr lang="fr-FR" dirty="0" smtClean="0">
                <a:latin typeface="Book Antiqua" panose="02040602050305030304" pitchFamily="18" charset="0"/>
              </a:rPr>
              <a:t>D29): </a:t>
            </a:r>
            <a:endParaRPr lang="fr-FR" dirty="0">
              <a:latin typeface="Book Antiqua" panose="02040602050305030304" pitchFamily="18" charset="0"/>
            </a:endParaRPr>
          </a:p>
          <a:p>
            <a:pPr lvl="2">
              <a:buClr>
                <a:schemeClr val="accent2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fr-FR" dirty="0">
                <a:latin typeface="Book Antiqua" panose="02040602050305030304" pitchFamily="18" charset="0"/>
              </a:rPr>
              <a:t>IQSS via la HAS (BP de PCC; ISO-ORTHO)</a:t>
            </a:r>
          </a:p>
          <a:p>
            <a:pPr lvl="2">
              <a:buClr>
                <a:schemeClr val="accent2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fr-FR" dirty="0" smtClean="0">
                <a:latin typeface="Book Antiqua" panose="02040602050305030304" pitchFamily="18" charset="0"/>
              </a:rPr>
              <a:t>Missions REPIAS  (SPARES; SPICMI)</a:t>
            </a:r>
            <a:endParaRPr lang="fr-FR" dirty="0">
              <a:latin typeface="Book Antiqua" panose="02040602050305030304" pitchFamily="18" charset="0"/>
            </a:endParaRPr>
          </a:p>
          <a:p>
            <a:pPr lvl="1">
              <a:buClr>
                <a:schemeClr val="accent2">
                  <a:lumMod val="50000"/>
                </a:schemeClr>
              </a:buClr>
              <a:buSzPct val="200000"/>
              <a:buFont typeface="Arial" panose="020B0604020202020204" pitchFamily="34" charset="0"/>
              <a:buChar char="•"/>
            </a:pPr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62291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400" dirty="0">
                <a:latin typeface="Book Antiqua" panose="02040602050305030304" pitchFamily="18" charset="0"/>
              </a:rPr>
              <a:t>BP de PCC: Méthodologie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/>
              <a:pPr>
                <a:defRPr/>
              </a:pPr>
              <a:t>20</a:t>
            </a:fld>
            <a:endParaRPr lang="fr-FR" dirty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395536" y="1772816"/>
            <a:ext cx="8138864" cy="4404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chemeClr val="accent2">
                  <a:lumMod val="50000"/>
                </a:schemeClr>
              </a:buClr>
            </a:pPr>
            <a:r>
              <a:rPr lang="fr-FR" sz="2400" kern="0" dirty="0">
                <a:latin typeface="Book Antiqua" panose="02040602050305030304" pitchFamily="18" charset="0"/>
              </a:rPr>
              <a:t>Tirage au sort rétrospectif dans base PMSI via logiciel LOTAS mis à disposition par la HAS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fr-FR" sz="2400" kern="0" dirty="0">
                <a:latin typeface="Book Antiqua" panose="02040602050305030304" pitchFamily="18" charset="0"/>
              </a:rPr>
              <a:t>Audition des dossiers patients ciblés, sur la traçabilité des données à rechercher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fr-FR" sz="2400" kern="0" dirty="0">
                <a:latin typeface="Book Antiqua" panose="02040602050305030304" pitchFamily="18" charset="0"/>
              </a:rPr>
              <a:t>Grille de recueil informatisée sur </a:t>
            </a:r>
            <a:r>
              <a:rPr lang="fr-FR" sz="2400" kern="0" dirty="0" err="1">
                <a:latin typeface="Book Antiqua" panose="02040602050305030304" pitchFamily="18" charset="0"/>
              </a:rPr>
              <a:t>QualHAS</a:t>
            </a:r>
            <a:endParaRPr lang="fr-FR" sz="2400" kern="0" dirty="0">
              <a:latin typeface="Book Antiqua" panose="02040602050305030304" pitchFamily="18" charset="0"/>
            </a:endParaRP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fr-FR" sz="2000" kern="0" dirty="0">
                <a:latin typeface="Book Antiqua" panose="02040602050305030304" pitchFamily="18" charset="0"/>
              </a:rPr>
              <a:t>Organisation de la gestion des PCC – Système d’alerte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fr-FR" sz="2000" kern="0" dirty="0">
                <a:latin typeface="Book Antiqua" panose="02040602050305030304" pitchFamily="18" charset="0"/>
              </a:rPr>
              <a:t>Procédure de mise en œuvre des PCC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fr-FR" sz="2000" kern="0" dirty="0">
                <a:latin typeface="Book Antiqua" panose="02040602050305030304" pitchFamily="18" charset="0"/>
              </a:rPr>
              <a:t>Elimination des excrétas: équipements et procédure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fr-FR" sz="2000" kern="0" dirty="0">
                <a:latin typeface="Book Antiqua" panose="02040602050305030304" pitchFamily="18" charset="0"/>
              </a:rPr>
              <a:t>Vérification de la mise en place des PCC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fr-FR" sz="2000" kern="0" dirty="0">
                <a:latin typeface="Book Antiqua" panose="02040602050305030304" pitchFamily="18" charset="0"/>
              </a:rPr>
              <a:t>Traçabilités sur le dossier patient</a:t>
            </a:r>
          </a:p>
          <a:p>
            <a:pPr lvl="1">
              <a:buClr>
                <a:schemeClr val="accent1">
                  <a:lumMod val="50000"/>
                </a:schemeClr>
              </a:buClr>
            </a:pPr>
            <a:r>
              <a:rPr lang="fr-FR" sz="2000" kern="0" dirty="0">
                <a:latin typeface="Book Antiqua" panose="02040602050305030304" pitchFamily="18" charset="0"/>
              </a:rPr>
              <a:t>Information du patient</a:t>
            </a:r>
          </a:p>
        </p:txBody>
      </p:sp>
    </p:spTree>
    <p:extLst>
      <p:ext uri="{BB962C8B-B14F-4D97-AF65-F5344CB8AC3E}">
        <p14:creationId xmlns:p14="http://schemas.microsoft.com/office/powerpoint/2010/main" xmlns="" val="26455872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Clr>
                <a:schemeClr val="accent6">
                  <a:lumMod val="75000"/>
                </a:schemeClr>
              </a:buClr>
              <a:buNone/>
            </a:pPr>
            <a:r>
              <a:rPr lang="fr-FR" dirty="0" smtClean="0">
                <a:latin typeface="Book Antiqua" panose="02040602050305030304" pitchFamily="18" charset="0"/>
              </a:rPr>
              <a:t>ISO-ORTHO: </a:t>
            </a:r>
            <a:r>
              <a:rPr lang="fr-FR" dirty="0">
                <a:latin typeface="Book Antiqua" panose="02040602050305030304" pitchFamily="18" charset="0"/>
              </a:rPr>
              <a:t>Périmètre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9062" y="1484784"/>
            <a:ext cx="8291264" cy="4992216"/>
          </a:xfrm>
          <a:ln w="19050"/>
          <a:effectLst>
            <a:reflection blurRad="6350" stA="50000" endA="300" endPos="55000" dir="5400000" sy="-100000" algn="bl" rotWithShape="0"/>
          </a:effectLst>
        </p:spPr>
        <p:txBody>
          <a:bodyPr/>
          <a:lstStyle/>
          <a:p>
            <a:pPr lvl="1">
              <a:buClr>
                <a:schemeClr val="accent2">
                  <a:lumMod val="50000"/>
                </a:schemeClr>
              </a:buClr>
            </a:pPr>
            <a:r>
              <a:rPr lang="fr-FR" dirty="0">
                <a:latin typeface="Book Antiqua" panose="02040602050305030304" pitchFamily="18" charset="0"/>
              </a:rPr>
              <a:t>Un indicateur de résultat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fr-FR" dirty="0">
                <a:latin typeface="Book Antiqua" panose="02040602050305030304" pitchFamily="18" charset="0"/>
              </a:rPr>
              <a:t>Directement issu du PMSI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fr-FR" dirty="0">
                <a:latin typeface="Book Antiqua" panose="02040602050305030304" pitchFamily="18" charset="0"/>
              </a:rPr>
              <a:t>Traitement par un algorithme automatisé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fr-FR" dirty="0">
                <a:latin typeface="Book Antiqua" panose="02040602050305030304" pitchFamily="18" charset="0"/>
              </a:rPr>
              <a:t>Mesure les ISO codées dans les 3 mois qui suivent la pose d’une PTH ou PTG chez l’adulte (hors fracture)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fr-FR" dirty="0">
                <a:latin typeface="Book Antiqua" panose="02040602050305030304" pitchFamily="18" charset="0"/>
              </a:rPr>
              <a:t>Facteurs de risques inclus dans la standardisation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fr-FR" dirty="0">
                <a:latin typeface="Book Antiqua" panose="02040602050305030304" pitchFamily="18" charset="0"/>
              </a:rPr>
              <a:t>Ratio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/>
              <a:pPr>
                <a:defRPr/>
              </a:pPr>
              <a:t>21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691680" y="5803776"/>
            <a:ext cx="62646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buClr>
                <a:schemeClr val="accent6">
                  <a:lumMod val="75000"/>
                </a:schemeClr>
              </a:buClr>
            </a:pPr>
            <a:r>
              <a:rPr lang="fr-FR" sz="2400" dirty="0">
                <a:solidFill>
                  <a:schemeClr val="tx1"/>
                </a:solidFill>
                <a:latin typeface="Book Antiqua" panose="02040602050305030304" pitchFamily="18" charset="0"/>
              </a:rPr>
              <a:t>Nbre ISO détectées / Nbre ISO attendues</a:t>
            </a:r>
          </a:p>
        </p:txBody>
      </p:sp>
    </p:spTree>
    <p:extLst>
      <p:ext uri="{BB962C8B-B14F-4D97-AF65-F5344CB8AC3E}">
        <p14:creationId xmlns:p14="http://schemas.microsoft.com/office/powerpoint/2010/main" xmlns="" val="2931383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28600"/>
            <a:ext cx="8820472" cy="914400"/>
          </a:xfrm>
        </p:spPr>
        <p:txBody>
          <a:bodyPr/>
          <a:lstStyle/>
          <a:p>
            <a:r>
              <a:rPr lang="fr-FR" dirty="0" smtClean="0">
                <a:solidFill>
                  <a:srgbClr val="FFFFFF"/>
                </a:solidFill>
                <a:latin typeface="Book Antiqua" panose="02040602050305030304" pitchFamily="18" charset="0"/>
              </a:rPr>
              <a:t>ISO-ORTHO: </a:t>
            </a:r>
            <a:r>
              <a:rPr lang="fr-FR" dirty="0">
                <a:solidFill>
                  <a:srgbClr val="FFFFFF"/>
                </a:solidFill>
                <a:latin typeface="Book Antiqua" panose="02040602050305030304" pitchFamily="18" charset="0"/>
              </a:rPr>
              <a:t>Méthodologie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600200"/>
            <a:ext cx="8136904" cy="4648200"/>
          </a:xfrm>
        </p:spPr>
        <p:txBody>
          <a:bodyPr/>
          <a:lstStyle/>
          <a:p>
            <a:pPr marL="0" indent="0">
              <a:buClr>
                <a:schemeClr val="accent6">
                  <a:lumMod val="75000"/>
                </a:schemeClr>
              </a:buClr>
              <a:buNone/>
            </a:pPr>
            <a:r>
              <a:rPr lang="fr-FR" sz="2200" dirty="0">
                <a:latin typeface="Book Antiqua" panose="02040602050305030304" pitchFamily="18" charset="0"/>
              </a:rPr>
              <a:t>L’ISO est définie sur la base d’une combinaison de codes diagnostiques (CIM-10) et de codes actes (CCAM) selon des listes préétablies (cf. fiche descriptive ISO-ORTHO):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fr-FR" sz="2200" dirty="0">
                <a:latin typeface="Book Antiqua" panose="02040602050305030304" pitchFamily="18" charset="0"/>
              </a:rPr>
              <a:t>Codes d’infections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fr-FR" sz="2200" dirty="0">
                <a:latin typeface="Book Antiqua" panose="02040602050305030304" pitchFamily="18" charset="0"/>
              </a:rPr>
              <a:t>Codes de germes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fr-FR" sz="2200" dirty="0">
                <a:latin typeface="Book Antiqua" panose="02040602050305030304" pitchFamily="18" charset="0"/>
              </a:rPr>
              <a:t>Codes de complications (ex T845=infection et réaction inflammatoire dues à une prothèse articulaire interne)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fr-FR" sz="2200" dirty="0">
                <a:latin typeface="Book Antiqua" panose="02040602050305030304" pitchFamily="18" charset="0"/>
              </a:rPr>
              <a:t>Codes d’actes thérapeutiques (ex NEJC001= nettoyage de l’articulation coxofémorale par arthroscopie)</a:t>
            </a:r>
          </a:p>
          <a:p>
            <a:pPr lvl="1">
              <a:buClr>
                <a:schemeClr val="accent2">
                  <a:lumMod val="50000"/>
                </a:schemeClr>
              </a:buClr>
            </a:pPr>
            <a:r>
              <a:rPr lang="fr-FR" sz="2200" dirty="0">
                <a:latin typeface="Book Antiqua" panose="02040602050305030304" pitchFamily="18" charset="0"/>
              </a:rPr>
              <a:t>Actes de chirurgie et actes interventionnels sur la H ou le G (ex NEDA001= arthrodèse coxofémorale, par arthroscopie)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0819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400" b="1" dirty="0">
                <a:latin typeface="Book Antiqua" panose="02040602050305030304" pitchFamily="18" charset="0"/>
              </a:rPr>
              <a:t>L</a:t>
            </a:r>
            <a:r>
              <a:rPr lang="fr-FR" sz="4400" b="1" dirty="0" smtClean="0">
                <a:latin typeface="Book Antiqua" panose="02040602050305030304" pitchFamily="18" charset="0"/>
              </a:rPr>
              <a:t>es Missions </a:t>
            </a:r>
            <a:r>
              <a:rPr lang="fr-FR" sz="4000" b="1" dirty="0">
                <a:latin typeface="Book Antiqua" panose="02040602050305030304" pitchFamily="18" charset="0"/>
              </a:rPr>
              <a:t>REPIAS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763885"/>
            <a:ext cx="7686880" cy="3969371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/>
              <a:pPr>
                <a:defRPr/>
              </a:pPr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4001201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280920" cy="914400"/>
          </a:xfrm>
        </p:spPr>
        <p:txBody>
          <a:bodyPr/>
          <a:lstStyle/>
          <a:p>
            <a:r>
              <a:rPr lang="fr-FR" dirty="0">
                <a:latin typeface="Book Antiqua" panose="02040602050305030304" pitchFamily="18" charset="0"/>
              </a:rPr>
              <a:t>Mission </a:t>
            </a:r>
            <a:r>
              <a:rPr lang="fr-FR" dirty="0" smtClean="0">
                <a:latin typeface="Book Antiqua" panose="02040602050305030304" pitchFamily="18" charset="0"/>
              </a:rPr>
              <a:t>SPARES: CONSORES (1)</a:t>
            </a:r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fr-FR" sz="2400" dirty="0" smtClean="0">
                <a:latin typeface="Book Antiqua" panose="02040602050305030304" pitchFamily="18" charset="0"/>
              </a:rPr>
              <a:t>Un WEB-outil CONSORES commun pour le suivi des consommations ATB et l’évolution des Résistances bactériennes.</a:t>
            </a:r>
          </a:p>
          <a:p>
            <a:pPr>
              <a:buClr>
                <a:schemeClr val="accent2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fr-FR" sz="2400" dirty="0" smtClean="0">
                <a:latin typeface="Book Antiqua" panose="02040602050305030304" pitchFamily="18" charset="0"/>
              </a:rPr>
              <a:t>Méthode standardisée </a:t>
            </a:r>
          </a:p>
          <a:p>
            <a:pPr>
              <a:buClr>
                <a:schemeClr val="accent2">
                  <a:lumMod val="50000"/>
                </a:schemeClr>
              </a:buClr>
              <a:buSzPct val="150000"/>
              <a:buFont typeface="Arial" panose="020B0604020202020204" pitchFamily="34" charset="0"/>
              <a:buChar char="•"/>
            </a:pPr>
            <a:r>
              <a:rPr lang="fr-FR" sz="2400" dirty="0" smtClean="0">
                <a:latin typeface="Book Antiqua" panose="02040602050305030304" pitchFamily="18" charset="0"/>
              </a:rPr>
              <a:t>Outil commun facilitant l’import de fichiers à partir des logiciels métiers locaux:</a:t>
            </a:r>
          </a:p>
          <a:p>
            <a:pPr lvl="1">
              <a:buClr>
                <a:schemeClr val="accent1">
                  <a:lumMod val="50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fr-FR" sz="2400" dirty="0" smtClean="0">
                <a:latin typeface="Book Antiqua" panose="02040602050305030304" pitchFamily="18" charset="0"/>
              </a:rPr>
              <a:t>Données administratives et d’activité </a:t>
            </a:r>
          </a:p>
          <a:p>
            <a:pPr lvl="1">
              <a:buClr>
                <a:schemeClr val="accent1">
                  <a:lumMod val="50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fr-FR" sz="2400" dirty="0" smtClean="0">
                <a:latin typeface="Book Antiqua" panose="02040602050305030304" pitchFamily="18" charset="0"/>
              </a:rPr>
              <a:t>Consommations ATB</a:t>
            </a:r>
          </a:p>
          <a:p>
            <a:pPr lvl="1">
              <a:buClr>
                <a:schemeClr val="accent1">
                  <a:lumMod val="50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fr-FR" sz="2400" dirty="0" smtClean="0">
                <a:latin typeface="Book Antiqua" panose="02040602050305030304" pitchFamily="18" charset="0"/>
              </a:rPr>
              <a:t>Antibiogrammes sur les prélèvements à visée  </a:t>
            </a:r>
          </a:p>
          <a:p>
            <a:pPr marL="0" indent="0">
              <a:buNone/>
            </a:pPr>
            <a:r>
              <a:rPr lang="fr-FR" sz="2400" dirty="0" smtClean="0">
                <a:latin typeface="Book Antiqua" panose="02040602050305030304" pitchFamily="18" charset="0"/>
              </a:rPr>
              <a:t>   	diagnostique</a:t>
            </a:r>
            <a:endParaRPr lang="fr-FR" sz="240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/>
              <a:pPr>
                <a:defRPr/>
              </a:pPr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8034075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265169" cy="914400"/>
          </a:xfrm>
        </p:spPr>
        <p:txBody>
          <a:bodyPr/>
          <a:lstStyle/>
          <a:p>
            <a:r>
              <a:rPr lang="fr-FR" dirty="0">
                <a:latin typeface="Book Antiqua" panose="02040602050305030304" pitchFamily="18" charset="0"/>
              </a:rPr>
              <a:t>Mission SPARES: CONSORES </a:t>
            </a:r>
            <a:r>
              <a:rPr lang="fr-FR" dirty="0" smtClean="0">
                <a:latin typeface="Book Antiqua" panose="02040602050305030304" pitchFamily="18" charset="0"/>
              </a:rPr>
              <a:t>(2)</a:t>
            </a:r>
            <a:endParaRPr lang="fr-FR" dirty="0">
              <a:latin typeface="Book Antiqua" panose="02040602050305030304" pitchFamily="18" charset="0"/>
            </a:endParaRPr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1501" y="1600200"/>
            <a:ext cx="7640998" cy="441960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/>
              <a:pPr>
                <a:defRPr/>
              </a:pPr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6583191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8388424" cy="914400"/>
          </a:xfrm>
        </p:spPr>
        <p:txBody>
          <a:bodyPr/>
          <a:lstStyle/>
          <a:p>
            <a:r>
              <a:rPr lang="fr-FR" dirty="0">
                <a:latin typeface="Book Antiqua" panose="02040602050305030304" pitchFamily="18" charset="0"/>
              </a:rPr>
              <a:t>Mission </a:t>
            </a:r>
            <a:r>
              <a:rPr lang="fr-FR" dirty="0" smtClean="0">
                <a:latin typeface="Book Antiqua" panose="02040602050305030304" pitchFamily="18" charset="0"/>
              </a:rPr>
              <a:t>SPICMI (1)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/>
              <a:pPr>
                <a:defRPr/>
              </a:pPr>
              <a:t>26</a:t>
            </a:fld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7452320" y="5877272"/>
            <a:ext cx="288032" cy="14401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noFill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628800"/>
            <a:ext cx="8029742" cy="4180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007718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8388424" cy="914400"/>
          </a:xfrm>
        </p:spPr>
        <p:txBody>
          <a:bodyPr/>
          <a:lstStyle/>
          <a:p>
            <a:r>
              <a:rPr lang="fr-FR" dirty="0">
                <a:latin typeface="Book Antiqua" panose="02040602050305030304" pitchFamily="18" charset="0"/>
              </a:rPr>
              <a:t>Mission </a:t>
            </a:r>
            <a:r>
              <a:rPr lang="fr-FR" dirty="0" smtClean="0">
                <a:latin typeface="Book Antiqua" panose="02040602050305030304" pitchFamily="18" charset="0"/>
              </a:rPr>
              <a:t>SPICMI (2)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/>
              <a:pPr>
                <a:defRPr/>
              </a:pPr>
              <a:t>27</a:t>
            </a:fld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7452320" y="5877272"/>
            <a:ext cx="288032" cy="144016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chemeClr val="bg1"/>
                </a:solidFill>
              </a:ln>
              <a:noFill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1402160"/>
            <a:ext cx="7200800" cy="478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96766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409185" cy="914400"/>
          </a:xfrm>
        </p:spPr>
        <p:txBody>
          <a:bodyPr/>
          <a:lstStyle/>
          <a:p>
            <a:pPr algn="ctr"/>
            <a:r>
              <a:rPr lang="fr-FR" dirty="0" smtClean="0">
                <a:latin typeface="Book Antiqua" panose="02040602050305030304" pitchFamily="18" charset="0"/>
              </a:rPr>
              <a:t>Implications Transversales</a:t>
            </a:r>
          </a:p>
        </p:txBody>
      </p:sp>
      <p:sp>
        <p:nvSpPr>
          <p:cNvPr id="21507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CB1821-C150-4AA3-B588-145F845C1B59}" type="slidenum">
              <a:rPr lang="fr-FR" smtClean="0"/>
              <a:pPr/>
              <a:t>28</a:t>
            </a:fld>
            <a:endParaRPr lang="fr-FR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3995936" y="2708920"/>
            <a:ext cx="768159" cy="400110"/>
          </a:xfrm>
          <a:prstGeom prst="rect">
            <a:avLst/>
          </a:prstGeom>
          <a:ln w="28575">
            <a:solidFill>
              <a:schemeClr val="accent5">
                <a:lumMod val="9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>
                <a:latin typeface="Book Antiqua" pitchFamily="18" charset="0"/>
              </a:rPr>
              <a:t>EOH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259632" y="3501008"/>
            <a:ext cx="1931939" cy="369332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pPr>
              <a:defRPr/>
            </a:pPr>
            <a:r>
              <a:rPr lang="fr-FR" sz="1800" dirty="0">
                <a:latin typeface="Book Antiqua" pitchFamily="18" charset="0"/>
              </a:rPr>
              <a:t>Services de Soins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724128" y="3501008"/>
            <a:ext cx="603050" cy="369332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/>
          <a:p>
            <a:pPr>
              <a:defRPr/>
            </a:pPr>
            <a:r>
              <a:rPr lang="fr-FR" sz="1800" dirty="0">
                <a:latin typeface="Book Antiqua" pitchFamily="18" charset="0"/>
              </a:rPr>
              <a:t>SIM</a:t>
            </a:r>
          </a:p>
        </p:txBody>
      </p:sp>
      <p:sp>
        <p:nvSpPr>
          <p:cNvPr id="46" name="Rectangle à coins arrondis 45"/>
          <p:cNvSpPr/>
          <p:nvPr/>
        </p:nvSpPr>
        <p:spPr>
          <a:xfrm>
            <a:off x="971550" y="1773238"/>
            <a:ext cx="170656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tx1"/>
                </a:solidFill>
                <a:latin typeface="Book Antiqua" pitchFamily="18" charset="0"/>
              </a:rPr>
              <a:t>Logiciel Bactériologie</a:t>
            </a:r>
          </a:p>
        </p:txBody>
      </p:sp>
      <p:sp>
        <p:nvSpPr>
          <p:cNvPr id="48" name="Rectangle à coins arrondis 47"/>
          <p:cNvSpPr/>
          <p:nvPr/>
        </p:nvSpPr>
        <p:spPr>
          <a:xfrm>
            <a:off x="5994400" y="1843659"/>
            <a:ext cx="1800225" cy="86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tx1"/>
                </a:solidFill>
                <a:latin typeface="Book Antiqua" pitchFamily="18" charset="0"/>
              </a:rPr>
              <a:t>Logiciel Epidémiologie</a:t>
            </a:r>
          </a:p>
        </p:txBody>
      </p:sp>
      <p:sp>
        <p:nvSpPr>
          <p:cNvPr id="49" name="Rectangle à coins arrondis 48"/>
          <p:cNvSpPr/>
          <p:nvPr/>
        </p:nvSpPr>
        <p:spPr>
          <a:xfrm>
            <a:off x="3492500" y="4508500"/>
            <a:ext cx="170656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>
                <a:solidFill>
                  <a:schemeClr val="tx1"/>
                </a:solidFill>
                <a:latin typeface="Book Antiqua" pitchFamily="18" charset="0"/>
              </a:rPr>
              <a:t>Logiciel PMSI</a:t>
            </a:r>
          </a:p>
        </p:txBody>
      </p:sp>
      <p:cxnSp>
        <p:nvCxnSpPr>
          <p:cNvPr id="52" name="Connecteur droit avec flèche 51"/>
          <p:cNvCxnSpPr/>
          <p:nvPr/>
        </p:nvCxnSpPr>
        <p:spPr>
          <a:xfrm>
            <a:off x="2825428" y="2276872"/>
            <a:ext cx="3095625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/>
          <p:cNvCxnSpPr/>
          <p:nvPr/>
        </p:nvCxnSpPr>
        <p:spPr>
          <a:xfrm>
            <a:off x="1928652" y="2759360"/>
            <a:ext cx="781211" cy="76330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/>
          <p:nvPr/>
        </p:nvCxnSpPr>
        <p:spPr>
          <a:xfrm flipH="1">
            <a:off x="4695825" y="2492375"/>
            <a:ext cx="1244600" cy="40163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avec flèche 83"/>
          <p:cNvCxnSpPr/>
          <p:nvPr/>
        </p:nvCxnSpPr>
        <p:spPr>
          <a:xfrm flipH="1">
            <a:off x="3203575" y="3141663"/>
            <a:ext cx="1008063" cy="358775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avec flèche 86"/>
          <p:cNvCxnSpPr/>
          <p:nvPr/>
        </p:nvCxnSpPr>
        <p:spPr>
          <a:xfrm flipH="1">
            <a:off x="4500563" y="3860800"/>
            <a:ext cx="1150937" cy="64770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avec flèche 87"/>
          <p:cNvCxnSpPr/>
          <p:nvPr/>
        </p:nvCxnSpPr>
        <p:spPr>
          <a:xfrm flipH="1" flipV="1">
            <a:off x="2916238" y="3860800"/>
            <a:ext cx="1223962" cy="64770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Connecteur droit avec flèche 112"/>
          <p:cNvCxnSpPr/>
          <p:nvPr/>
        </p:nvCxnSpPr>
        <p:spPr>
          <a:xfrm flipH="1">
            <a:off x="3203575" y="3860800"/>
            <a:ext cx="2373313" cy="954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avec flèche 116"/>
          <p:cNvCxnSpPr/>
          <p:nvPr/>
        </p:nvCxnSpPr>
        <p:spPr>
          <a:xfrm>
            <a:off x="2843213" y="2492375"/>
            <a:ext cx="1152525" cy="40163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30" name="ZoneTexte 121"/>
          <p:cNvSpPr txBox="1">
            <a:spLocks noChangeArrowheads="1"/>
          </p:cNvSpPr>
          <p:nvPr/>
        </p:nvSpPr>
        <p:spPr bwMode="auto">
          <a:xfrm>
            <a:off x="2555875" y="2852738"/>
            <a:ext cx="7651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i="1" dirty="0"/>
              <a:t>résultats</a:t>
            </a:r>
          </a:p>
        </p:txBody>
      </p:sp>
      <p:sp>
        <p:nvSpPr>
          <p:cNvPr id="21531" name="ZoneTexte 122"/>
          <p:cNvSpPr txBox="1">
            <a:spLocks noChangeArrowheads="1"/>
          </p:cNvSpPr>
          <p:nvPr/>
        </p:nvSpPr>
        <p:spPr bwMode="auto">
          <a:xfrm>
            <a:off x="5180446" y="2957424"/>
            <a:ext cx="6445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i="1" dirty="0"/>
              <a:t>alertes</a:t>
            </a:r>
          </a:p>
        </p:txBody>
      </p:sp>
      <p:sp>
        <p:nvSpPr>
          <p:cNvPr id="21532" name="ZoneTexte 123"/>
          <p:cNvSpPr txBox="1">
            <a:spLocks noChangeArrowheads="1"/>
          </p:cNvSpPr>
          <p:nvPr/>
        </p:nvSpPr>
        <p:spPr bwMode="auto">
          <a:xfrm>
            <a:off x="3995738" y="2349500"/>
            <a:ext cx="7127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i="1" dirty="0"/>
              <a:t>analyse</a:t>
            </a:r>
          </a:p>
        </p:txBody>
      </p:sp>
      <p:sp>
        <p:nvSpPr>
          <p:cNvPr id="21533" name="ZoneTexte 124"/>
          <p:cNvSpPr txBox="1">
            <a:spLocks noChangeArrowheads="1"/>
          </p:cNvSpPr>
          <p:nvPr/>
        </p:nvSpPr>
        <p:spPr bwMode="auto">
          <a:xfrm>
            <a:off x="3851275" y="3789363"/>
            <a:ext cx="9017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1200" i="1" dirty="0"/>
              <a:t>Codage</a:t>
            </a:r>
          </a:p>
          <a:p>
            <a:pPr algn="ctr"/>
            <a:r>
              <a:rPr lang="fr-FR" sz="1200" i="1" dirty="0"/>
              <a:t>Contrôles</a:t>
            </a:r>
          </a:p>
          <a:p>
            <a:pPr algn="ctr"/>
            <a:r>
              <a:rPr lang="fr-FR" sz="1200" i="1" dirty="0"/>
              <a:t>formations</a:t>
            </a:r>
          </a:p>
        </p:txBody>
      </p:sp>
      <p:sp>
        <p:nvSpPr>
          <p:cNvPr id="21534" name="ZoneTexte 134"/>
          <p:cNvSpPr txBox="1">
            <a:spLocks noChangeArrowheads="1"/>
          </p:cNvSpPr>
          <p:nvPr/>
        </p:nvSpPr>
        <p:spPr bwMode="auto">
          <a:xfrm>
            <a:off x="2627313" y="3068638"/>
            <a:ext cx="6445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i="1" dirty="0"/>
              <a:t>alertes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28" name="Rectangle à coins arrondis 27"/>
          <p:cNvSpPr/>
          <p:nvPr/>
        </p:nvSpPr>
        <p:spPr>
          <a:xfrm>
            <a:off x="4012061" y="3294048"/>
            <a:ext cx="740914" cy="476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800" dirty="0" smtClean="0">
                <a:solidFill>
                  <a:schemeClr val="tx1"/>
                </a:solidFill>
                <a:latin typeface="Book Antiqua" pitchFamily="18" charset="0"/>
              </a:rPr>
              <a:t>DPI</a:t>
            </a:r>
            <a:endParaRPr lang="fr-FR" sz="1800" dirty="0">
              <a:solidFill>
                <a:schemeClr val="tx1"/>
              </a:solidFill>
              <a:latin typeface="Book Antiqua" pitchFamily="18" charset="0"/>
            </a:endParaRPr>
          </a:p>
        </p:txBody>
      </p:sp>
      <p:cxnSp>
        <p:nvCxnSpPr>
          <p:cNvPr id="33" name="Connecteur droit avec flèche 32"/>
          <p:cNvCxnSpPr>
            <a:endCxn id="9" idx="3"/>
          </p:cNvCxnSpPr>
          <p:nvPr/>
        </p:nvCxnSpPr>
        <p:spPr>
          <a:xfrm flipH="1">
            <a:off x="3191571" y="3582330"/>
            <a:ext cx="835026" cy="103344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necteur droit avec flèche 3"/>
          <p:cNvCxnSpPr/>
          <p:nvPr/>
        </p:nvCxnSpPr>
        <p:spPr>
          <a:xfrm>
            <a:off x="4752975" y="3068107"/>
            <a:ext cx="898525" cy="480894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>
            <a:stCxn id="8" idx="2"/>
          </p:cNvCxnSpPr>
          <p:nvPr/>
        </p:nvCxnSpPr>
        <p:spPr>
          <a:xfrm flipH="1">
            <a:off x="4345551" y="3109030"/>
            <a:ext cx="34465" cy="165953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4472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604D66-83F1-4A92-8BAE-6C8CDB5165B9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8015288" cy="681037"/>
          </a:xfrm>
        </p:spPr>
        <p:txBody>
          <a:bodyPr/>
          <a:lstStyle/>
          <a:p>
            <a:pPr algn="ctr" eaLnBrk="1" hangingPunct="1"/>
            <a:r>
              <a:rPr lang="fr-FR" dirty="0" smtClean="0">
                <a:latin typeface="Book Antiqua" panose="02040602050305030304" pitchFamily="18" charset="0"/>
              </a:rPr>
              <a:t>Conclusion</a:t>
            </a:r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628800"/>
            <a:ext cx="8712968" cy="4680520"/>
          </a:xfrm>
        </p:spPr>
        <p:txBody>
          <a:bodyPr/>
          <a:lstStyle/>
          <a:p>
            <a:pPr marL="0" indent="0" eaLnBrk="1" hangingPunct="1">
              <a:buClr>
                <a:schemeClr val="folHlink"/>
              </a:buClr>
              <a:buNone/>
              <a:defRPr/>
            </a:pPr>
            <a:r>
              <a:rPr lang="fr-FR" sz="2800" dirty="0">
                <a:latin typeface="Book Antiqua" pitchFamily="18" charset="0"/>
              </a:rPr>
              <a:t>Hygiène et </a:t>
            </a:r>
            <a:r>
              <a:rPr lang="fr-FR" sz="2800" dirty="0" smtClean="0">
                <a:latin typeface="Book Antiqua" pitchFamily="18" charset="0"/>
              </a:rPr>
              <a:t>PMSI/SIH </a:t>
            </a:r>
            <a:r>
              <a:rPr lang="fr-FR" sz="2800" dirty="0">
                <a:latin typeface="Book Antiqua" pitchFamily="18" charset="0"/>
              </a:rPr>
              <a:t>comment et pourquoi?</a:t>
            </a:r>
          </a:p>
          <a:p>
            <a:pPr eaLnBrk="1" hangingPunct="1">
              <a:buClr>
                <a:schemeClr val="accent2">
                  <a:lumMod val="75000"/>
                </a:schemeClr>
              </a:buClr>
              <a:defRPr/>
            </a:pPr>
            <a:r>
              <a:rPr lang="fr-FR" sz="2800" b="1" dirty="0">
                <a:latin typeface="Book Antiqua" pitchFamily="18" charset="0"/>
              </a:rPr>
              <a:t>Améliorer la description et la valorisation </a:t>
            </a:r>
            <a:r>
              <a:rPr lang="fr-FR" sz="2800" dirty="0">
                <a:latin typeface="Book Antiqua" pitchFamily="18" charset="0"/>
              </a:rPr>
              <a:t>des séjours hospitaliers dans l’applicatif PMSI sous la responsabilité du SIM</a:t>
            </a:r>
          </a:p>
          <a:p>
            <a:pPr eaLnBrk="1" hangingPunct="1">
              <a:buClr>
                <a:schemeClr val="accent2">
                  <a:lumMod val="50000"/>
                </a:schemeClr>
              </a:buClr>
              <a:defRPr/>
            </a:pPr>
            <a:r>
              <a:rPr lang="fr-FR" sz="2800" b="1" dirty="0">
                <a:latin typeface="Book Antiqua" pitchFamily="18" charset="0"/>
              </a:rPr>
              <a:t>Valorisation de l’activité de surveillance </a:t>
            </a:r>
            <a:r>
              <a:rPr lang="fr-FR" sz="2800" dirty="0">
                <a:latin typeface="Book Antiqua" pitchFamily="18" charset="0"/>
              </a:rPr>
              <a:t>et de prévention exercée par les EOH</a:t>
            </a:r>
            <a:endParaRPr lang="fr-FR" sz="2400" dirty="0">
              <a:latin typeface="Book Antiqua" pitchFamily="18" charset="0"/>
            </a:endParaRPr>
          </a:p>
          <a:p>
            <a:pPr eaLnBrk="1" hangingPunct="1">
              <a:buClr>
                <a:schemeClr val="accent2">
                  <a:lumMod val="50000"/>
                </a:schemeClr>
              </a:buClr>
              <a:defRPr/>
            </a:pPr>
            <a:r>
              <a:rPr lang="fr-FR" sz="2800" dirty="0">
                <a:latin typeface="Book Antiqua" pitchFamily="18" charset="0"/>
              </a:rPr>
              <a:t>Le </a:t>
            </a:r>
            <a:r>
              <a:rPr lang="fr-FR" sz="2800" b="1" dirty="0">
                <a:latin typeface="Book Antiqua" pitchFamily="18" charset="0"/>
              </a:rPr>
              <a:t>PMSI </a:t>
            </a:r>
            <a:r>
              <a:rPr lang="fr-FR" sz="2800" b="1" dirty="0" smtClean="0">
                <a:latin typeface="Book Antiqua" pitchFamily="18" charset="0"/>
              </a:rPr>
              <a:t>et le SIH </a:t>
            </a:r>
            <a:r>
              <a:rPr lang="fr-FR" sz="2800" dirty="0" smtClean="0">
                <a:latin typeface="Book Antiqua" pitchFamily="18" charset="0"/>
              </a:rPr>
              <a:t>deviennent des</a:t>
            </a:r>
            <a:r>
              <a:rPr lang="fr-FR" sz="2800" b="1" dirty="0" smtClean="0">
                <a:latin typeface="Book Antiqua" pitchFamily="18" charset="0"/>
              </a:rPr>
              <a:t> outils </a:t>
            </a:r>
            <a:r>
              <a:rPr lang="fr-FR" sz="2800" dirty="0">
                <a:latin typeface="Book Antiqua" pitchFamily="18" charset="0"/>
              </a:rPr>
              <a:t>de </a:t>
            </a:r>
            <a:r>
              <a:rPr lang="fr-FR" sz="2800" dirty="0" smtClean="0">
                <a:latin typeface="Book Antiqua" pitchFamily="18" charset="0"/>
              </a:rPr>
              <a:t>surveillance qu’il faudra </a:t>
            </a:r>
            <a:r>
              <a:rPr lang="fr-FR" sz="2800" smtClean="0">
                <a:latin typeface="Book Antiqua" pitchFamily="18" charset="0"/>
              </a:rPr>
              <a:t>savoir exploiter</a:t>
            </a:r>
            <a:endParaRPr lang="fr-FR" sz="2800" dirty="0">
              <a:latin typeface="Book Antiqua" pitchFamily="18" charset="0"/>
            </a:endParaRPr>
          </a:p>
          <a:p>
            <a:pPr eaLnBrk="1" hangingPunct="1">
              <a:buClr>
                <a:schemeClr val="accent2">
                  <a:lumMod val="50000"/>
                </a:schemeClr>
              </a:buClr>
              <a:defRPr/>
            </a:pPr>
            <a:r>
              <a:rPr lang="fr-FR" sz="2800" b="1" dirty="0">
                <a:latin typeface="Book Antiqua" pitchFamily="18" charset="0"/>
              </a:rPr>
              <a:t>Dotations IFAQ </a:t>
            </a:r>
            <a:r>
              <a:rPr lang="fr-FR" sz="2800" dirty="0">
                <a:latin typeface="Book Antiqua" pitchFamily="18" charset="0"/>
              </a:rPr>
              <a:t>(Incitation Financière à l’Amélioration de la Qualité)</a:t>
            </a:r>
          </a:p>
          <a:p>
            <a:pPr eaLnBrk="1" hangingPunct="1">
              <a:buClr>
                <a:schemeClr val="accent6">
                  <a:lumMod val="75000"/>
                </a:schemeClr>
              </a:buClr>
              <a:defRPr/>
            </a:pPr>
            <a:endParaRPr lang="fr-FR" sz="2800" dirty="0"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fr-FR" sz="2400" dirty="0">
                <a:latin typeface="Book Antiqua" pitchFamily="18" charset="0"/>
              </a:rPr>
              <a:t>	</a:t>
            </a:r>
            <a:endParaRPr lang="fr-FR" sz="2400" b="1" dirty="0">
              <a:latin typeface="Book Antiqua" pitchFamily="18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  <a:defRPr/>
            </a:pPr>
            <a:endParaRPr lang="fr-FR" sz="2400" dirty="0">
              <a:latin typeface="Book Antiqua" pitchFamily="18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602638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A6F4D9-A938-44BE-9FB3-932FC3D5D000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8015288" cy="681037"/>
          </a:xfrm>
        </p:spPr>
        <p:txBody>
          <a:bodyPr/>
          <a:lstStyle/>
          <a:p>
            <a:pPr algn="ctr" eaLnBrk="1" hangingPunct="1"/>
            <a:r>
              <a:rPr lang="fr-FR" dirty="0">
                <a:latin typeface="Book Antiqua" panose="02040602050305030304" pitchFamily="18" charset="0"/>
              </a:rPr>
              <a:t>Notions de PMSI et T2A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989" y="1279849"/>
            <a:ext cx="8229600" cy="4968551"/>
          </a:xfrm>
        </p:spPr>
        <p:txBody>
          <a:bodyPr/>
          <a:lstStyle/>
          <a:p>
            <a:pPr eaLnBrk="1" hangingPunct="1">
              <a:buClr>
                <a:schemeClr val="accent2">
                  <a:lumMod val="50000"/>
                </a:schemeClr>
              </a:buClr>
            </a:pPr>
            <a:r>
              <a:rPr lang="fr-FR" sz="2800" b="1" dirty="0">
                <a:latin typeface="Book Antiqua" pitchFamily="18" charset="0"/>
              </a:rPr>
              <a:t>1986 introduction du PMSI</a:t>
            </a:r>
          </a:p>
          <a:p>
            <a:pPr marL="0" indent="0" eaLnBrk="1" hangingPunct="1">
              <a:buClr>
                <a:schemeClr val="folHlink"/>
              </a:buClr>
              <a:buNone/>
            </a:pPr>
            <a:r>
              <a:rPr lang="fr-FR" sz="2800" b="1" dirty="0">
                <a:latin typeface="Book Antiqua" pitchFamily="18" charset="0"/>
              </a:rPr>
              <a:t>    </a:t>
            </a:r>
            <a:r>
              <a:rPr lang="fr-FR" sz="2800" dirty="0">
                <a:latin typeface="Book Antiqua" pitchFamily="18" charset="0"/>
              </a:rPr>
              <a:t>Connaitre le type de patients traités à l’hôpital</a:t>
            </a:r>
          </a:p>
          <a:p>
            <a:pPr eaLnBrk="1" hangingPunct="1">
              <a:buClr>
                <a:schemeClr val="accent2">
                  <a:lumMod val="50000"/>
                </a:schemeClr>
              </a:buClr>
            </a:pPr>
            <a:r>
              <a:rPr lang="fr-FR" sz="2800" b="1" dirty="0">
                <a:latin typeface="Book Antiqua" pitchFamily="18" charset="0"/>
              </a:rPr>
              <a:t>2005 – 2008 introduction de la T2A</a:t>
            </a:r>
            <a:endParaRPr lang="fr-FR" sz="2800" dirty="0">
              <a:latin typeface="Book Antiqua" pitchFamily="18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fr-FR" sz="2400" dirty="0">
                <a:latin typeface="Book Antiqua" pitchFamily="18" charset="0"/>
              </a:rPr>
              <a:t>	</a:t>
            </a:r>
            <a:r>
              <a:rPr lang="fr-FR" sz="2800" dirty="0">
                <a:latin typeface="Book Antiqua" pitchFamily="18" charset="0"/>
              </a:rPr>
              <a:t>Attribuer aux Hôpitaux un budget en fonction de leur activité mesurée par le GHM</a:t>
            </a:r>
          </a:p>
          <a:p>
            <a:pPr eaLnBrk="1" hangingPunct="1">
              <a:buClr>
                <a:schemeClr val="accent2">
                  <a:lumMod val="50000"/>
                </a:schemeClr>
              </a:buClr>
            </a:pPr>
            <a:r>
              <a:rPr lang="fr-FR" sz="2800" b="1" dirty="0">
                <a:latin typeface="Book Antiqua" pitchFamily="18" charset="0"/>
              </a:rPr>
              <a:t>Etudes Nationale des Coûts (ENC)</a:t>
            </a:r>
          </a:p>
          <a:p>
            <a:pPr marL="0" indent="0" eaLnBrk="1" hangingPunct="1">
              <a:buClr>
                <a:schemeClr val="folHlink"/>
              </a:buClr>
              <a:buNone/>
            </a:pPr>
            <a:r>
              <a:rPr lang="fr-FR" sz="2800" b="1" dirty="0">
                <a:latin typeface="Book Antiqua" pitchFamily="18" charset="0"/>
              </a:rPr>
              <a:t>    </a:t>
            </a:r>
            <a:r>
              <a:rPr lang="fr-FR" sz="2800" dirty="0">
                <a:latin typeface="Book Antiqua" pitchFamily="18" charset="0"/>
              </a:rPr>
              <a:t>Etablir des niveaux de tarifs adéquats</a:t>
            </a:r>
            <a:endParaRPr lang="fr-FR" sz="2800" b="1" dirty="0">
              <a:latin typeface="Book Antiqua" pitchFamily="18" charset="0"/>
            </a:endParaRPr>
          </a:p>
          <a:p>
            <a:pPr eaLnBrk="1" hangingPunct="1">
              <a:buClr>
                <a:schemeClr val="accent2">
                  <a:lumMod val="50000"/>
                </a:schemeClr>
              </a:buClr>
            </a:pPr>
            <a:r>
              <a:rPr lang="fr-FR" sz="2800" b="1" dirty="0">
                <a:latin typeface="Book Antiqua" pitchFamily="18" charset="0"/>
              </a:rPr>
              <a:t>Campagne tarifaire 2009</a:t>
            </a:r>
          </a:p>
          <a:p>
            <a:pPr marL="0" indent="0" eaLnBrk="1" hangingPunct="1">
              <a:buClr>
                <a:schemeClr val="folHlink"/>
              </a:buClr>
              <a:buNone/>
            </a:pPr>
            <a:r>
              <a:rPr lang="fr-FR" sz="2800" b="1" dirty="0">
                <a:latin typeface="Book Antiqua" pitchFamily="18" charset="0"/>
              </a:rPr>
              <a:t>    </a:t>
            </a:r>
            <a:r>
              <a:rPr lang="fr-FR" sz="2800" dirty="0">
                <a:latin typeface="Book Antiqua" pitchFamily="18" charset="0"/>
              </a:rPr>
              <a:t>Introduction de 4 niveaux de sévérité corrélés au</a:t>
            </a:r>
          </a:p>
          <a:p>
            <a:pPr marL="0" indent="0" eaLnBrk="1" hangingPunct="1">
              <a:buClr>
                <a:schemeClr val="folHlink"/>
              </a:buClr>
              <a:buNone/>
            </a:pPr>
            <a:r>
              <a:rPr lang="fr-FR" sz="2800" dirty="0">
                <a:latin typeface="Book Antiqua" pitchFamily="18" charset="0"/>
              </a:rPr>
              <a:t>    niveau de valorisation des séjours (CMA)</a:t>
            </a:r>
            <a:endParaRPr lang="fr-FR" sz="2800" b="1" dirty="0">
              <a:latin typeface="Book Antiqua" pitchFamily="18" charset="0"/>
            </a:endParaRPr>
          </a:p>
          <a:p>
            <a:pPr marL="0" indent="0" eaLnBrk="1" hangingPunct="1">
              <a:buClr>
                <a:schemeClr val="folHlink"/>
              </a:buClr>
              <a:buNone/>
            </a:pPr>
            <a:r>
              <a:rPr lang="fr-FR" sz="2800" b="1" dirty="0">
                <a:latin typeface="Book Antiqua" pitchFamily="18" charset="0"/>
              </a:rPr>
              <a:t>    </a:t>
            </a:r>
            <a:endParaRPr lang="fr-FR" sz="2800" dirty="0"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fr-FR" b="1" dirty="0">
                <a:latin typeface="Book Antiqua" pitchFamily="18" charset="0"/>
              </a:rPr>
              <a:t>	</a:t>
            </a:r>
            <a:r>
              <a:rPr lang="fr-FR" sz="2400" dirty="0">
                <a:latin typeface="Book Antiqua" pitchFamily="18" charset="0"/>
              </a:rPr>
              <a:t>	</a:t>
            </a:r>
            <a:endParaRPr lang="fr-FR" sz="2400" b="1" dirty="0">
              <a:latin typeface="Book Antiqua" pitchFamily="18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fr-FR" sz="2400" dirty="0">
              <a:latin typeface="Book Antiqua" pitchFamily="18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1" y="115888"/>
            <a:ext cx="8460432" cy="1152525"/>
          </a:xfrm>
        </p:spPr>
        <p:txBody>
          <a:bodyPr/>
          <a:lstStyle/>
          <a:p>
            <a:pPr algn="ctr"/>
            <a:r>
              <a:rPr lang="fr-FR" dirty="0">
                <a:latin typeface="Book Antiqua" panose="02040602050305030304" pitchFamily="18" charset="0"/>
              </a:rPr>
              <a:t>Notion de </a:t>
            </a:r>
            <a:r>
              <a:rPr lang="fr-FR" dirty="0" smtClean="0">
                <a:latin typeface="Book Antiqua" panose="02040602050305030304" pitchFamily="18" charset="0"/>
              </a:rPr>
              <a:t>Co-Morbidités associées</a:t>
            </a:r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38F25C-D84D-415A-B443-61F712ED78DA}" type="slidenum">
              <a:rPr lang="fr-FR" smtClean="0">
                <a:solidFill>
                  <a:srgbClr val="000000"/>
                </a:solidFill>
              </a:rPr>
              <a:pPr/>
              <a:t>4</a:t>
            </a:fld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45" name="ZoneTexte 6"/>
          <p:cNvSpPr txBox="1">
            <a:spLocks noChangeArrowheads="1"/>
          </p:cNvSpPr>
          <p:nvPr/>
        </p:nvSpPr>
        <p:spPr bwMode="auto">
          <a:xfrm>
            <a:off x="395536" y="1772817"/>
            <a:ext cx="8136904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6700" indent="-266700">
              <a:buClr>
                <a:srgbClr val="9999FF">
                  <a:lumMod val="50000"/>
                </a:srgbClr>
              </a:buClr>
              <a:buSzPct val="180000"/>
              <a:buFont typeface="Arial" pitchFamily="34" charset="0"/>
              <a:buChar char="•"/>
            </a:pPr>
            <a:r>
              <a:rPr lang="fr-FR" sz="2800" dirty="0">
                <a:solidFill>
                  <a:srgbClr val="000000"/>
                </a:solidFill>
                <a:latin typeface="Book Antiqua" pitchFamily="18" charset="0"/>
              </a:rPr>
              <a:t> Les DAS associés au DP correspondent à une     majoration de </a:t>
            </a:r>
            <a:r>
              <a:rPr lang="fr-FR" sz="2800" b="1" dirty="0">
                <a:solidFill>
                  <a:srgbClr val="000000"/>
                </a:solidFill>
                <a:latin typeface="Book Antiqua" pitchFamily="18" charset="0"/>
              </a:rPr>
              <a:t>l’effort de soins </a:t>
            </a:r>
            <a:r>
              <a:rPr lang="fr-FR" sz="2800" dirty="0">
                <a:solidFill>
                  <a:srgbClr val="000000"/>
                </a:solidFill>
                <a:latin typeface="Book Antiqua" pitchFamily="18" charset="0"/>
              </a:rPr>
              <a:t>et de l’utilisation de moyens (humains , techniques, matériels).</a:t>
            </a:r>
          </a:p>
          <a:p>
            <a:pPr>
              <a:buClr>
                <a:srgbClr val="9999FF">
                  <a:lumMod val="50000"/>
                </a:srgbClr>
              </a:buClr>
              <a:buSzPct val="180000"/>
              <a:buFont typeface="Arial" pitchFamily="34" charset="0"/>
              <a:buChar char="•"/>
            </a:pPr>
            <a:r>
              <a:rPr lang="fr-FR" sz="2800" dirty="0">
                <a:solidFill>
                  <a:srgbClr val="000000"/>
                </a:solidFill>
                <a:latin typeface="Book Antiqua" pitchFamily="18" charset="0"/>
              </a:rPr>
              <a:t> Certains des ses DAS font partie d’une liste de  </a:t>
            </a:r>
          </a:p>
          <a:p>
            <a:pPr>
              <a:buClr>
                <a:srgbClr val="9999FF">
                  <a:lumMod val="90000"/>
                </a:srgbClr>
              </a:buClr>
              <a:buSzPct val="100000"/>
            </a:pPr>
            <a:r>
              <a:rPr lang="fr-FR" sz="2800" dirty="0">
                <a:solidFill>
                  <a:srgbClr val="000000"/>
                </a:solidFill>
                <a:latin typeface="Book Antiqua" pitchFamily="18" charset="0"/>
              </a:rPr>
              <a:t>   </a:t>
            </a:r>
            <a:r>
              <a:rPr lang="fr-FR" sz="2800" b="1" dirty="0">
                <a:solidFill>
                  <a:srgbClr val="000000"/>
                </a:solidFill>
                <a:latin typeface="Book Antiqua" pitchFamily="18" charset="0"/>
              </a:rPr>
              <a:t>Complications et Maladies Associées </a:t>
            </a:r>
            <a:r>
              <a:rPr lang="fr-FR" sz="2800" dirty="0">
                <a:solidFill>
                  <a:srgbClr val="000000"/>
                </a:solidFill>
                <a:latin typeface="Book Antiqua" pitchFamily="18" charset="0"/>
              </a:rPr>
              <a:t>(CMA ou </a:t>
            </a:r>
          </a:p>
          <a:p>
            <a:pPr>
              <a:buClr>
                <a:srgbClr val="9999FF">
                  <a:lumMod val="90000"/>
                </a:srgbClr>
              </a:buClr>
              <a:buSzPct val="100000"/>
            </a:pPr>
            <a:r>
              <a:rPr lang="fr-FR" sz="2800" dirty="0">
                <a:solidFill>
                  <a:srgbClr val="000000"/>
                </a:solidFill>
                <a:latin typeface="Book Antiqua" pitchFamily="18" charset="0"/>
              </a:rPr>
              <a:t>   Co Morbidités Associées) et majorent la </a:t>
            </a:r>
          </a:p>
          <a:p>
            <a:pPr>
              <a:buClr>
                <a:srgbClr val="9999FF">
                  <a:lumMod val="90000"/>
                </a:srgbClr>
              </a:buClr>
              <a:buSzPct val="100000"/>
            </a:pPr>
            <a:r>
              <a:rPr lang="fr-FR" sz="2800" dirty="0">
                <a:solidFill>
                  <a:srgbClr val="000000"/>
                </a:solidFill>
                <a:latin typeface="Book Antiqua" pitchFamily="18" charset="0"/>
              </a:rPr>
              <a:t>   valorisation du GHM.</a:t>
            </a:r>
          </a:p>
          <a:p>
            <a:pPr>
              <a:buClr>
                <a:srgbClr val="9999FF">
                  <a:lumMod val="50000"/>
                </a:srgbClr>
              </a:buClr>
              <a:buSzPct val="180000"/>
              <a:buFont typeface="Arial" pitchFamily="34" charset="0"/>
              <a:buChar char="•"/>
            </a:pPr>
            <a:r>
              <a:rPr lang="fr-FR" sz="2800" dirty="0">
                <a:solidFill>
                  <a:srgbClr val="000000"/>
                </a:solidFill>
                <a:latin typeface="Book Antiqua" pitchFamily="18" charset="0"/>
              </a:rPr>
              <a:t> Pour certains, ce sont des enjeux et des priorités</a:t>
            </a:r>
          </a:p>
          <a:p>
            <a:pPr>
              <a:buClr>
                <a:srgbClr val="9999FF">
                  <a:lumMod val="90000"/>
                </a:srgbClr>
              </a:buClr>
              <a:buSzPct val="150000"/>
            </a:pPr>
            <a:r>
              <a:rPr lang="fr-FR" sz="2800" dirty="0">
                <a:solidFill>
                  <a:srgbClr val="000000"/>
                </a:solidFill>
                <a:latin typeface="Book Antiqua" pitchFamily="18" charset="0"/>
              </a:rPr>
              <a:t>   de santé  publique.</a:t>
            </a:r>
          </a:p>
          <a:p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>
                <a:solidFill>
                  <a:srgbClr val="000000"/>
                </a:solidFill>
              </a:rPr>
              <a:t>20221015 </a:t>
            </a:r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6651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Book Antiqua" panose="02040602050305030304" pitchFamily="18" charset="0"/>
              </a:rPr>
              <a:t>Saisies dans le Logiciel de PMSI</a:t>
            </a:r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0782" y="1772816"/>
            <a:ext cx="7717642" cy="4248472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622082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Book Antiqua" panose="02040602050305030304" pitchFamily="18" charset="0"/>
              </a:rPr>
              <a:t>Construction des GHM et GHS</a:t>
            </a:r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8706" y="1628800"/>
            <a:ext cx="7146587" cy="4419600"/>
          </a:xfrm>
          <a:prstGeom prst="rect">
            <a:avLst/>
          </a:prstGeo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927201-E1D5-4D6E-AD0F-8F0865826AE3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835628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A6F4D9-A938-44BE-9FB3-932FC3D5D000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7884368" cy="681037"/>
          </a:xfrm>
        </p:spPr>
        <p:txBody>
          <a:bodyPr/>
          <a:lstStyle/>
          <a:p>
            <a:pPr algn="ctr" eaLnBrk="1" hangingPunct="1"/>
            <a:r>
              <a:rPr lang="fr-FR" dirty="0">
                <a:latin typeface="Book Antiqua" panose="02040602050305030304" pitchFamily="18" charset="0"/>
              </a:rPr>
              <a:t>Mode de rémunération des </a:t>
            </a:r>
            <a:r>
              <a:rPr lang="fr-FR" dirty="0" smtClean="0">
                <a:latin typeface="Book Antiqua" panose="02040602050305030304" pitchFamily="18" charset="0"/>
              </a:rPr>
              <a:t>ES</a:t>
            </a:r>
            <a:endParaRPr lang="fr-FR" dirty="0">
              <a:latin typeface="Book Antiqua" panose="02040602050305030304" pitchFamily="18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1681" y="1412776"/>
            <a:ext cx="7591425" cy="47244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07904" y="5877272"/>
            <a:ext cx="936104" cy="1440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63259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44D5CA2-7659-437F-B483-A8F32CFD01E6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8015288" cy="681037"/>
          </a:xfrm>
        </p:spPr>
        <p:txBody>
          <a:bodyPr/>
          <a:lstStyle/>
          <a:p>
            <a:pPr algn="ctr" eaLnBrk="1" hangingPunct="1"/>
            <a:r>
              <a:rPr lang="fr-FR" dirty="0">
                <a:latin typeface="Book Antiqua" panose="02040602050305030304" pitchFamily="18" charset="0"/>
              </a:rPr>
              <a:t>Missions du SIM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4824412"/>
          </a:xfrm>
        </p:spPr>
        <p:txBody>
          <a:bodyPr/>
          <a:lstStyle/>
          <a:p>
            <a:pPr eaLnBrk="1" hangingPunct="1">
              <a:buClr>
                <a:schemeClr val="accent2">
                  <a:lumMod val="50000"/>
                </a:schemeClr>
              </a:buClr>
              <a:defRPr/>
            </a:pPr>
            <a:r>
              <a:rPr lang="fr-FR" sz="2800" dirty="0">
                <a:latin typeface="Book Antiqua" pitchFamily="18" charset="0"/>
              </a:rPr>
              <a:t>Vérifier l’</a:t>
            </a:r>
            <a:r>
              <a:rPr lang="fr-FR" sz="2800" b="1" dirty="0">
                <a:latin typeface="Book Antiqua" pitchFamily="18" charset="0"/>
              </a:rPr>
              <a:t>exhaustivité du codage </a:t>
            </a:r>
            <a:r>
              <a:rPr lang="fr-FR" sz="2800" dirty="0">
                <a:latin typeface="Book Antiqua" pitchFamily="18" charset="0"/>
              </a:rPr>
              <a:t>des séjours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fr-FR" sz="2400" dirty="0">
                <a:latin typeface="Book Antiqua" pitchFamily="18" charset="0"/>
              </a:rPr>
              <a:t>(présence du DP, de la date de sortie …)</a:t>
            </a:r>
          </a:p>
          <a:p>
            <a:pPr marL="342900" lvl="1" indent="-342900" eaLnBrk="1" hangingPunct="1">
              <a:buClr>
                <a:schemeClr val="accent2">
                  <a:lumMod val="50000"/>
                </a:schemeClr>
              </a:buClr>
              <a:buSzPct val="80000"/>
              <a:defRPr/>
            </a:pPr>
            <a:r>
              <a:rPr lang="fr-FR" dirty="0">
                <a:latin typeface="Book Antiqua" pitchFamily="18" charset="0"/>
              </a:rPr>
              <a:t>Contrôles de la </a:t>
            </a:r>
            <a:r>
              <a:rPr lang="fr-FR" b="1" dirty="0">
                <a:latin typeface="Book Antiqua" pitchFamily="18" charset="0"/>
              </a:rPr>
              <a:t>qualité du codage </a:t>
            </a:r>
            <a:r>
              <a:rPr lang="fr-FR" dirty="0">
                <a:latin typeface="Book Antiqua" pitchFamily="18" charset="0"/>
              </a:rPr>
              <a:t>	     </a:t>
            </a:r>
            <a:r>
              <a:rPr lang="fr-FR" sz="2400" dirty="0">
                <a:latin typeface="Book Antiqua" pitchFamily="18" charset="0"/>
              </a:rPr>
              <a:t>(cohérence des dates, date de l’acte dans les bornes du séjour)</a:t>
            </a:r>
          </a:p>
          <a:p>
            <a:pPr eaLnBrk="1" hangingPunct="1">
              <a:buClr>
                <a:schemeClr val="accent2">
                  <a:lumMod val="50000"/>
                </a:schemeClr>
              </a:buClr>
              <a:defRPr/>
            </a:pPr>
            <a:r>
              <a:rPr lang="fr-FR" sz="2800" dirty="0">
                <a:latin typeface="Book Antiqua" pitchFamily="18" charset="0"/>
              </a:rPr>
              <a:t>Contrôles ciblés sur la </a:t>
            </a:r>
            <a:r>
              <a:rPr lang="fr-FR" sz="2800" b="1" dirty="0">
                <a:latin typeface="Book Antiqua" pitchFamily="18" charset="0"/>
              </a:rPr>
              <a:t>présence de CMA</a:t>
            </a:r>
          </a:p>
          <a:p>
            <a:pPr eaLnBrk="1" hangingPunct="1">
              <a:buClr>
                <a:schemeClr val="accent2">
                  <a:lumMod val="50000"/>
                </a:schemeClr>
              </a:buClr>
              <a:defRPr/>
            </a:pPr>
            <a:r>
              <a:rPr lang="fr-FR" sz="2800" b="1" dirty="0">
                <a:latin typeface="Book Antiqua" pitchFamily="18" charset="0"/>
              </a:rPr>
              <a:t>Formation et assistance au codage </a:t>
            </a:r>
            <a:r>
              <a:rPr lang="fr-FR" sz="2800" dirty="0">
                <a:latin typeface="Book Antiqua" pitchFamily="18" charset="0"/>
              </a:rPr>
              <a:t>auprès des services de soins</a:t>
            </a:r>
          </a:p>
          <a:p>
            <a:pPr eaLnBrk="1" hangingPunct="1">
              <a:buClr>
                <a:schemeClr val="accent2">
                  <a:lumMod val="50000"/>
                </a:schemeClr>
              </a:buClr>
              <a:defRPr/>
            </a:pPr>
            <a:r>
              <a:rPr lang="fr-FR" sz="2800" b="1" dirty="0">
                <a:latin typeface="Book Antiqua" pitchFamily="18" charset="0"/>
              </a:rPr>
              <a:t>Transmission mensuelle des données PMSI </a:t>
            </a:r>
            <a:r>
              <a:rPr lang="fr-FR" sz="2800" dirty="0">
                <a:latin typeface="Book Antiqua" pitchFamily="18" charset="0"/>
              </a:rPr>
              <a:t>de l’ES sur la plateforme de l’ATIH</a:t>
            </a:r>
          </a:p>
          <a:p>
            <a:pPr eaLnBrk="1" hangingPunct="1">
              <a:buClr>
                <a:schemeClr val="accent6">
                  <a:lumMod val="75000"/>
                </a:schemeClr>
              </a:buClr>
              <a:defRPr/>
            </a:pPr>
            <a:endParaRPr lang="fr-FR" sz="2800" b="1" dirty="0">
              <a:latin typeface="Book Antiqua" pitchFamily="18" charset="0"/>
            </a:endParaRPr>
          </a:p>
          <a:p>
            <a:pPr eaLnBrk="1" hangingPunct="1">
              <a:buClr>
                <a:schemeClr val="accent6">
                  <a:lumMod val="75000"/>
                </a:schemeClr>
              </a:buClr>
              <a:defRPr/>
            </a:pPr>
            <a:endParaRPr lang="fr-FR" sz="2800" b="1" dirty="0">
              <a:latin typeface="Book Antiqua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fr-FR" sz="2400" dirty="0">
                <a:latin typeface="Book Antiqua" pitchFamily="18" charset="0"/>
              </a:rPr>
              <a:t>	</a:t>
            </a:r>
            <a:endParaRPr lang="fr-FR" sz="2400" b="1" dirty="0">
              <a:latin typeface="Book Antiqua" pitchFamily="18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  <a:defRPr/>
            </a:pPr>
            <a:endParaRPr lang="fr-FR" sz="2400" dirty="0">
              <a:latin typeface="Book Antiqua" pitchFamily="18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540278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195263" y="115888"/>
            <a:ext cx="8480425" cy="1152525"/>
          </a:xfrm>
        </p:spPr>
        <p:txBody>
          <a:bodyPr/>
          <a:lstStyle/>
          <a:p>
            <a:pPr algn="ctr"/>
            <a:r>
              <a:rPr lang="fr-FR" dirty="0">
                <a:latin typeface="Book Antiqua" panose="02040602050305030304" pitchFamily="18" charset="0"/>
              </a:rPr>
              <a:t>Données d’IAS valorisables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idx="1"/>
          </p:nvPr>
        </p:nvSpPr>
        <p:spPr>
          <a:xfrm>
            <a:off x="609600" y="2636838"/>
            <a:ext cx="7924800" cy="3382962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C38F25C-D84D-415A-B443-61F712ED78DA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0245" name="ZoneTexte 6"/>
          <p:cNvSpPr txBox="1">
            <a:spLocks noChangeArrowheads="1"/>
          </p:cNvSpPr>
          <p:nvPr/>
        </p:nvSpPr>
        <p:spPr bwMode="auto">
          <a:xfrm>
            <a:off x="467544" y="1556792"/>
            <a:ext cx="821925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fr-FR" sz="2400" dirty="0">
                <a:latin typeface="Book Antiqua" pitchFamily="18" charset="0"/>
              </a:rPr>
              <a:t>Les données du CLIN peuvent être une mine d’informations pour compléter le codage des séjours patients avec à la clé une meilleure valorisation de ces séjours pour l’ES</a:t>
            </a:r>
          </a:p>
          <a:p>
            <a:pPr>
              <a:buClr>
                <a:schemeClr val="accent2">
                  <a:lumMod val="50000"/>
                </a:schemeClr>
              </a:buClr>
              <a:buSzPct val="180000"/>
              <a:buFont typeface="Arial" pitchFamily="34" charset="0"/>
              <a:buChar char="•"/>
            </a:pPr>
            <a:r>
              <a:rPr lang="fr-FR" sz="2400" dirty="0">
                <a:latin typeface="Book Antiqua" pitchFamily="18" charset="0"/>
              </a:rPr>
              <a:t>   </a:t>
            </a:r>
            <a:r>
              <a:rPr lang="fr-FR" sz="2400" b="1" dirty="0">
                <a:latin typeface="Book Antiqua" pitchFamily="18" charset="0"/>
              </a:rPr>
              <a:t>Isolement</a:t>
            </a:r>
            <a:r>
              <a:rPr lang="fr-FR" sz="2400" dirty="0">
                <a:latin typeface="Book Antiqua" pitchFamily="18" charset="0"/>
              </a:rPr>
              <a:t> des patients</a:t>
            </a:r>
          </a:p>
          <a:p>
            <a:pPr>
              <a:buClr>
                <a:schemeClr val="accent2">
                  <a:lumMod val="50000"/>
                </a:schemeClr>
              </a:buClr>
              <a:buSzPct val="180000"/>
              <a:buFont typeface="Arial" pitchFamily="34" charset="0"/>
              <a:buChar char="•"/>
            </a:pPr>
            <a:r>
              <a:rPr lang="fr-FR" sz="2400" dirty="0">
                <a:latin typeface="Book Antiqua" pitchFamily="18" charset="0"/>
              </a:rPr>
              <a:t>   Nature du </a:t>
            </a:r>
            <a:r>
              <a:rPr lang="fr-FR" sz="2400" b="1" dirty="0">
                <a:latin typeface="Book Antiqua" pitchFamily="18" charset="0"/>
              </a:rPr>
              <a:t>germe</a:t>
            </a:r>
            <a:r>
              <a:rPr lang="fr-FR" sz="2400" dirty="0">
                <a:latin typeface="Book Antiqua" pitchFamily="18" charset="0"/>
              </a:rPr>
              <a:t> identifié</a:t>
            </a:r>
          </a:p>
          <a:p>
            <a:pPr>
              <a:buClr>
                <a:schemeClr val="accent2">
                  <a:lumMod val="50000"/>
                </a:schemeClr>
              </a:buClr>
              <a:buSzPct val="180000"/>
              <a:buFont typeface="Arial" pitchFamily="34" charset="0"/>
              <a:buChar char="•"/>
            </a:pPr>
            <a:r>
              <a:rPr lang="fr-FR" sz="2400" dirty="0">
                <a:latin typeface="Book Antiqua" pitchFamily="18" charset="0"/>
              </a:rPr>
              <a:t>   </a:t>
            </a:r>
            <a:r>
              <a:rPr lang="fr-FR" sz="2400" b="1" dirty="0">
                <a:latin typeface="Book Antiqua" pitchFamily="18" charset="0"/>
              </a:rPr>
              <a:t>Résistance aux ATB </a:t>
            </a:r>
            <a:r>
              <a:rPr lang="fr-FR" sz="2400" dirty="0">
                <a:latin typeface="Book Antiqua" pitchFamily="18" charset="0"/>
              </a:rPr>
              <a:t>( BMR ou BHRe)  avec </a:t>
            </a:r>
          </a:p>
          <a:p>
            <a:pPr>
              <a:buClr>
                <a:schemeClr val="accent2">
                  <a:lumMod val="90000"/>
                </a:schemeClr>
              </a:buClr>
              <a:buSzPct val="150000"/>
            </a:pPr>
            <a:r>
              <a:rPr lang="fr-FR" sz="2400" dirty="0">
                <a:latin typeface="Book Antiqua" pitchFamily="18" charset="0"/>
              </a:rPr>
              <a:t>     notion d’infection ou de portage</a:t>
            </a:r>
          </a:p>
          <a:p>
            <a:pPr>
              <a:buClr>
                <a:schemeClr val="accent2">
                  <a:lumMod val="50000"/>
                </a:schemeClr>
              </a:buClr>
              <a:buSzPct val="180000"/>
              <a:buFont typeface="Arial" pitchFamily="34" charset="0"/>
              <a:buChar char="•"/>
            </a:pPr>
            <a:r>
              <a:rPr lang="fr-FR" sz="2400" dirty="0">
                <a:latin typeface="Book Antiqua" pitchFamily="18" charset="0"/>
              </a:rPr>
              <a:t>   Nature du </a:t>
            </a:r>
            <a:r>
              <a:rPr lang="fr-FR" sz="2400" b="1" dirty="0">
                <a:latin typeface="Book Antiqua" pitchFamily="18" charset="0"/>
              </a:rPr>
              <a:t>prélèvement</a:t>
            </a:r>
            <a:r>
              <a:rPr lang="fr-FR" sz="2400" dirty="0">
                <a:latin typeface="Book Antiqua" pitchFamily="18" charset="0"/>
              </a:rPr>
              <a:t> (peut permettre de qualifier et</a:t>
            </a:r>
          </a:p>
          <a:p>
            <a:pPr>
              <a:buClr>
                <a:schemeClr val="accent2">
                  <a:lumMod val="90000"/>
                </a:schemeClr>
              </a:buClr>
              <a:buSzPct val="150000"/>
            </a:pPr>
            <a:r>
              <a:rPr lang="fr-FR" sz="2400" dirty="0">
                <a:latin typeface="Book Antiqua" pitchFamily="18" charset="0"/>
              </a:rPr>
              <a:t>     de compléter un diagnostic d’infection )</a:t>
            </a:r>
          </a:p>
          <a:p>
            <a:pPr>
              <a:buClr>
                <a:schemeClr val="accent2">
                  <a:lumMod val="50000"/>
                </a:schemeClr>
              </a:buClr>
              <a:buSzPct val="180000"/>
              <a:buFont typeface="Arial" pitchFamily="34" charset="0"/>
              <a:buChar char="•"/>
            </a:pPr>
            <a:r>
              <a:rPr lang="fr-FR" sz="2400" dirty="0">
                <a:latin typeface="Book Antiqua" pitchFamily="18" charset="0"/>
              </a:rPr>
              <a:t>   </a:t>
            </a:r>
            <a:r>
              <a:rPr lang="fr-FR" sz="2400" b="1" dirty="0">
                <a:latin typeface="Book Antiqua" pitchFamily="18" charset="0"/>
              </a:rPr>
              <a:t>Acte</a:t>
            </a:r>
            <a:r>
              <a:rPr lang="fr-FR" sz="2400" dirty="0">
                <a:latin typeface="Book Antiqua" pitchFamily="18" charset="0"/>
              </a:rPr>
              <a:t> </a:t>
            </a:r>
            <a:r>
              <a:rPr lang="fr-FR" sz="2400" b="1" dirty="0">
                <a:latin typeface="Book Antiqua" pitchFamily="18" charset="0"/>
              </a:rPr>
              <a:t>chirurgical</a:t>
            </a:r>
            <a:r>
              <a:rPr lang="fr-FR" sz="2400" dirty="0">
                <a:latin typeface="Book Antiqua" pitchFamily="18" charset="0"/>
              </a:rPr>
              <a:t> avec ISO ou </a:t>
            </a:r>
            <a:r>
              <a:rPr lang="fr-FR" sz="2400" b="1" dirty="0">
                <a:latin typeface="Book Antiqua" pitchFamily="18" charset="0"/>
              </a:rPr>
              <a:t>Acte technique </a:t>
            </a:r>
          </a:p>
          <a:p>
            <a:pPr>
              <a:buClr>
                <a:schemeClr val="accent2">
                  <a:lumMod val="75000"/>
                </a:schemeClr>
              </a:buClr>
              <a:buSzPct val="180000"/>
            </a:pPr>
            <a:r>
              <a:rPr lang="fr-FR" sz="2400" b="1" dirty="0">
                <a:latin typeface="Book Antiqua" pitchFamily="18" charset="0"/>
              </a:rPr>
              <a:t>     </a:t>
            </a:r>
            <a:r>
              <a:rPr lang="fr-FR" sz="2400" dirty="0">
                <a:latin typeface="Book Antiqua" pitchFamily="18" charset="0"/>
              </a:rPr>
              <a:t> (codage d’une complication)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20221015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754526713"/>
      </p:ext>
    </p:extLst>
  </p:cSld>
  <p:clrMapOvr>
    <a:masterClrMapping/>
  </p:clrMapOvr>
</p:sld>
</file>

<file path=ppt/theme/theme1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8817</TotalTime>
  <Words>1330</Words>
  <Application>Microsoft Office PowerPoint</Application>
  <PresentationFormat>Affichage à l'écran (4:3)</PresentationFormat>
  <Paragraphs>371</Paragraphs>
  <Slides>29</Slides>
  <Notes>21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29</vt:i4>
      </vt:variant>
    </vt:vector>
  </HeadingPairs>
  <TitlesOfParts>
    <vt:vector size="31" baseType="lpstr">
      <vt:lpstr>Radial</vt:lpstr>
      <vt:lpstr>2_Radial</vt:lpstr>
      <vt:lpstr>PMSI et SIH outils pour les EOH (Données GHM/GHS de la campagne tarifaire 2021) (HAS données IQSS janvier 2022) </vt:lpstr>
      <vt:lpstr>Plan général</vt:lpstr>
      <vt:lpstr>Notions de PMSI et T2A</vt:lpstr>
      <vt:lpstr>Notion de Co-Morbidités associées</vt:lpstr>
      <vt:lpstr>Saisies dans le Logiciel de PMSI</vt:lpstr>
      <vt:lpstr>Construction des GHM et GHS</vt:lpstr>
      <vt:lpstr>Mode de rémunération des ES</vt:lpstr>
      <vt:lpstr>Missions du SIM</vt:lpstr>
      <vt:lpstr>Données d’IAS valorisables</vt:lpstr>
      <vt:lpstr>Revalorisation comment ?</vt:lpstr>
      <vt:lpstr>Niveaux de GHM (Exemple)</vt:lpstr>
      <vt:lpstr>Codes CIM-10 exemples (1)</vt:lpstr>
      <vt:lpstr>Codes CIM-10 exemples (2)</vt:lpstr>
      <vt:lpstr>Codes CIM-10 exemples (4)</vt:lpstr>
      <vt:lpstr>Revalorisation de GHM exemple (1)</vt:lpstr>
      <vt:lpstr>Revalorisation de GHM exemple (2)</vt:lpstr>
      <vt:lpstr>Indicateurs de Sécurité des soins</vt:lpstr>
      <vt:lpstr>   IQSS campagne 2022 </vt:lpstr>
      <vt:lpstr>BP de PCC: Périmètre</vt:lpstr>
      <vt:lpstr>BP de PCC: Méthodologie</vt:lpstr>
      <vt:lpstr>ISO-ORTHO: Périmètre</vt:lpstr>
      <vt:lpstr>ISO-ORTHO: Méthodologie </vt:lpstr>
      <vt:lpstr>Les Missions REPIAS</vt:lpstr>
      <vt:lpstr>Mission SPARES: CONSORES (1)</vt:lpstr>
      <vt:lpstr>Mission SPARES: CONSORES (2)</vt:lpstr>
      <vt:lpstr>Mission SPICMI (1)</vt:lpstr>
      <vt:lpstr>Mission SPICMI (2)</vt:lpstr>
      <vt:lpstr>Implications Transversales</vt:lpstr>
      <vt:lpstr>Conclusion</vt:lpstr>
    </vt:vector>
  </TitlesOfParts>
  <Company>APHM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Collaboration entre le CLIN et le DIM  Optimisation de la valorisation et du système d’information</dc:title>
  <dc:creator>p084852</dc:creator>
  <cp:lastModifiedBy>marine.santoriello</cp:lastModifiedBy>
  <cp:revision>1108</cp:revision>
  <cp:lastPrinted>2022-09-28T09:48:05Z</cp:lastPrinted>
  <dcterms:created xsi:type="dcterms:W3CDTF">2010-03-10T08:34:42Z</dcterms:created>
  <dcterms:modified xsi:type="dcterms:W3CDTF">2022-10-17T09:53:46Z</dcterms:modified>
</cp:coreProperties>
</file>