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</p:sldIdLst>
  <p:sldSz cx="12192000" cy="6858000"/>
  <p:notesSz cx="12192000" cy="6858000"/>
  <p:defaultTextStyle>
    <a:defPPr>
      <a:defRPr lang="fr-F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5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style val="18"/>
  <c:chart>
    <c:plotArea>
      <c:layout/>
      <c:barChart>
        <c:barDir val="col"/>
        <c:grouping val="stacked"/>
        <c:ser>
          <c:idx val="0"/>
          <c:order val="0"/>
          <c:tx>
            <c:strRef>
              <c:f>'[CDEpidémio16déc-2.xls]Feuil4'!$A$2</c:f>
              <c:strCache>
                <c:ptCount val="1"/>
                <c:pt idx="0">
                  <c:v>CD 027 +</c:v>
                </c:pt>
              </c:strCache>
            </c:strRef>
          </c:tx>
          <c:cat>
            <c:numRef>
              <c:f>'[CDEpidémio16déc-2.xls]Feuil4'!$B$1:$T$1</c:f>
              <c:numCache>
                <c:formatCode>mmm\-yy</c:formatCode>
                <c:ptCount val="19"/>
                <c:pt idx="0">
                  <c:v>41426</c:v>
                </c:pt>
                <c:pt idx="1">
                  <c:v>41456</c:v>
                </c:pt>
                <c:pt idx="2">
                  <c:v>41487</c:v>
                </c:pt>
                <c:pt idx="3">
                  <c:v>41518</c:v>
                </c:pt>
                <c:pt idx="4">
                  <c:v>41548</c:v>
                </c:pt>
                <c:pt idx="5">
                  <c:v>41579</c:v>
                </c:pt>
                <c:pt idx="6">
                  <c:v>41609</c:v>
                </c:pt>
                <c:pt idx="7">
                  <c:v>41640</c:v>
                </c:pt>
                <c:pt idx="8">
                  <c:v>41671</c:v>
                </c:pt>
                <c:pt idx="9">
                  <c:v>41699</c:v>
                </c:pt>
                <c:pt idx="10">
                  <c:v>41730</c:v>
                </c:pt>
                <c:pt idx="11">
                  <c:v>41760</c:v>
                </c:pt>
                <c:pt idx="12">
                  <c:v>41791</c:v>
                </c:pt>
                <c:pt idx="13">
                  <c:v>41821</c:v>
                </c:pt>
                <c:pt idx="14">
                  <c:v>41852</c:v>
                </c:pt>
                <c:pt idx="15">
                  <c:v>41883</c:v>
                </c:pt>
                <c:pt idx="16">
                  <c:v>41913</c:v>
                </c:pt>
                <c:pt idx="17">
                  <c:v>41944</c:v>
                </c:pt>
                <c:pt idx="18">
                  <c:v>41974</c:v>
                </c:pt>
              </c:numCache>
            </c:numRef>
          </c:cat>
          <c:val>
            <c:numRef>
              <c:f>'[CDEpidémio16déc-2.xls]Feuil4'!$B$2:$T$2</c:f>
              <c:numCache>
                <c:formatCode>General</c:formatCode>
                <c:ptCount val="19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8</c:v>
                </c:pt>
                <c:pt idx="4">
                  <c:v>8</c:v>
                </c:pt>
                <c:pt idx="5">
                  <c:v>2</c:v>
                </c:pt>
                <c:pt idx="6">
                  <c:v>4</c:v>
                </c:pt>
                <c:pt idx="7">
                  <c:v>5</c:v>
                </c:pt>
                <c:pt idx="8">
                  <c:v>0</c:v>
                </c:pt>
                <c:pt idx="9">
                  <c:v>1</c:v>
                </c:pt>
                <c:pt idx="10">
                  <c:v>5</c:v>
                </c:pt>
                <c:pt idx="11">
                  <c:v>4</c:v>
                </c:pt>
                <c:pt idx="12">
                  <c:v>0</c:v>
                </c:pt>
                <c:pt idx="13">
                  <c:v>1</c:v>
                </c:pt>
                <c:pt idx="14">
                  <c:v>0</c:v>
                </c:pt>
                <c:pt idx="15">
                  <c:v>3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</c:numCache>
            </c:numRef>
          </c:val>
        </c:ser>
        <c:ser>
          <c:idx val="1"/>
          <c:order val="1"/>
          <c:tx>
            <c:strRef>
              <c:f>'[CDEpidémio16déc-2.xls]Feuil4'!$A$3</c:f>
              <c:strCache>
                <c:ptCount val="1"/>
                <c:pt idx="0">
                  <c:v>CD non 027</c:v>
                </c:pt>
              </c:strCache>
            </c:strRef>
          </c:tx>
          <c:cat>
            <c:numRef>
              <c:f>'[CDEpidémio16déc-2.xls]Feuil4'!$B$1:$T$1</c:f>
              <c:numCache>
                <c:formatCode>mmm\-yy</c:formatCode>
                <c:ptCount val="19"/>
                <c:pt idx="0">
                  <c:v>41426</c:v>
                </c:pt>
                <c:pt idx="1">
                  <c:v>41456</c:v>
                </c:pt>
                <c:pt idx="2">
                  <c:v>41487</c:v>
                </c:pt>
                <c:pt idx="3">
                  <c:v>41518</c:v>
                </c:pt>
                <c:pt idx="4">
                  <c:v>41548</c:v>
                </c:pt>
                <c:pt idx="5">
                  <c:v>41579</c:v>
                </c:pt>
                <c:pt idx="6">
                  <c:v>41609</c:v>
                </c:pt>
                <c:pt idx="7">
                  <c:v>41640</c:v>
                </c:pt>
                <c:pt idx="8">
                  <c:v>41671</c:v>
                </c:pt>
                <c:pt idx="9">
                  <c:v>41699</c:v>
                </c:pt>
                <c:pt idx="10">
                  <c:v>41730</c:v>
                </c:pt>
                <c:pt idx="11">
                  <c:v>41760</c:v>
                </c:pt>
                <c:pt idx="12">
                  <c:v>41791</c:v>
                </c:pt>
                <c:pt idx="13">
                  <c:v>41821</c:v>
                </c:pt>
                <c:pt idx="14">
                  <c:v>41852</c:v>
                </c:pt>
                <c:pt idx="15">
                  <c:v>41883</c:v>
                </c:pt>
                <c:pt idx="16">
                  <c:v>41913</c:v>
                </c:pt>
                <c:pt idx="17">
                  <c:v>41944</c:v>
                </c:pt>
                <c:pt idx="18">
                  <c:v>41974</c:v>
                </c:pt>
              </c:numCache>
            </c:numRef>
          </c:cat>
          <c:val>
            <c:numRef>
              <c:f>'[CDEpidémio16déc-2.xls]Feuil4'!$B$3:$T$3</c:f>
              <c:numCache>
                <c:formatCode>General</c:formatCode>
                <c:ptCount val="19"/>
                <c:pt idx="0">
                  <c:v>1</c:v>
                </c:pt>
                <c:pt idx="1">
                  <c:v>2</c:v>
                </c:pt>
                <c:pt idx="2">
                  <c:v>0</c:v>
                </c:pt>
                <c:pt idx="3">
                  <c:v>3</c:v>
                </c:pt>
                <c:pt idx="4">
                  <c:v>6</c:v>
                </c:pt>
                <c:pt idx="5">
                  <c:v>4</c:v>
                </c:pt>
                <c:pt idx="6">
                  <c:v>1</c:v>
                </c:pt>
                <c:pt idx="7">
                  <c:v>1</c:v>
                </c:pt>
                <c:pt idx="8">
                  <c:v>2</c:v>
                </c:pt>
                <c:pt idx="9">
                  <c:v>7</c:v>
                </c:pt>
                <c:pt idx="10">
                  <c:v>11</c:v>
                </c:pt>
                <c:pt idx="11">
                  <c:v>8</c:v>
                </c:pt>
                <c:pt idx="12">
                  <c:v>4</c:v>
                </c:pt>
                <c:pt idx="13">
                  <c:v>1</c:v>
                </c:pt>
                <c:pt idx="14">
                  <c:v>1</c:v>
                </c:pt>
                <c:pt idx="15">
                  <c:v>2</c:v>
                </c:pt>
                <c:pt idx="16">
                  <c:v>2</c:v>
                </c:pt>
                <c:pt idx="17">
                  <c:v>2</c:v>
                </c:pt>
                <c:pt idx="18">
                  <c:v>1</c:v>
                </c:pt>
              </c:numCache>
            </c:numRef>
          </c:val>
        </c:ser>
        <c:dLbls/>
        <c:overlap val="100"/>
        <c:axId val="130759296"/>
        <c:axId val="130769280"/>
      </c:barChart>
      <c:dateAx>
        <c:axId val="130759296"/>
        <c:scaling>
          <c:orientation val="minMax"/>
        </c:scaling>
        <c:axPos val="b"/>
        <c:numFmt formatCode="mmm\-yy" sourceLinked="0"/>
        <c:tickLblPos val="nextTo"/>
        <c:crossAx val="130769280"/>
        <c:crosses val="autoZero"/>
        <c:auto val="1"/>
        <c:lblOffset val="100"/>
      </c:dateAx>
      <c:valAx>
        <c:axId val="130769280"/>
        <c:scaling>
          <c:orientation val="minMax"/>
        </c:scaling>
        <c:axPos val="l"/>
        <c:majorGridlines/>
        <c:numFmt formatCode="General" sourceLinked="1"/>
        <c:tickLblPos val="nextTo"/>
        <c:crossAx val="130759296"/>
        <c:crosses val="autoZero"/>
        <c:crossBetween val="between"/>
      </c:valAx>
    </c:plotArea>
    <c:legend>
      <c:legendPos val="r"/>
      <c:txPr>
        <a:bodyPr/>
        <a:lstStyle/>
        <a:p>
          <a:pPr>
            <a:defRPr sz="1100">
              <a:latin typeface="Arial"/>
              <a:cs typeface="Arial"/>
            </a:defRPr>
          </a:pPr>
          <a:endParaRPr lang="fr-FR"/>
        </a:p>
      </c:txPr>
    </c:legend>
    <c:plotVisOnly val="1"/>
    <c:dispBlanksAs val="gap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Diapositive de t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fr-FR"/>
              <a:t>Modifier le style des sous-titres du masque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3329439-F6FF-489C-859E-1158027076BB}" type="datetimeFigureOut">
              <a:rPr lang="fr-FR"/>
              <a:pPr>
                <a:defRPr/>
              </a:pPr>
              <a:t>16/03/2022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65902FC-19F3-4A38-8A29-AEA673D5062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re et texte vertica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3329439-F6FF-489C-859E-1158027076BB}" type="datetimeFigureOut">
              <a:rPr lang="fr-FR"/>
              <a:pPr>
                <a:defRPr/>
              </a:pPr>
              <a:t>16/03/2022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65902FC-19F3-4A38-8A29-AEA673D5062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Titre vertical et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3329439-F6FF-489C-859E-1158027076BB}" type="datetimeFigureOut">
              <a:rPr lang="fr-FR"/>
              <a:pPr>
                <a:defRPr/>
              </a:pPr>
              <a:t>16/03/2022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65902FC-19F3-4A38-8A29-AEA673D5062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bl" userDrawn="1">
  <p:cSld name="Titre et tablea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1739901" y="304800"/>
            <a:ext cx="9944100" cy="827088"/>
          </a:xfrm>
        </p:spPr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 bwMode="auto">
          <a:xfrm>
            <a:off x="508000" y="1458914"/>
            <a:ext cx="11176000" cy="4625975"/>
          </a:xfrm>
        </p:spPr>
        <p:txBody>
          <a:bodyPr/>
          <a:lstStyle/>
          <a:p>
            <a:pPr lvl="0">
              <a:defRPr/>
            </a:pPr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nly" userDrawn="1">
  <p:cSld name="Conten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 bwMode="auto">
          <a:xfrm>
            <a:off x="508000" y="304800"/>
            <a:ext cx="11176000" cy="5780088"/>
          </a:xfrm>
        </p:spPr>
        <p:txBody>
          <a:bodyPr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AndTwoObj" userDrawn="1">
  <p:cSld name="Titre. Texte et 2 contenu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1739901" y="304800"/>
            <a:ext cx="9944100" cy="827088"/>
          </a:xfrm>
        </p:spPr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 bwMode="auto">
          <a:xfrm>
            <a:off x="508000" y="1458914"/>
            <a:ext cx="5486400" cy="4625975"/>
          </a:xfrm>
        </p:spPr>
        <p:txBody>
          <a:bodyPr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 bwMode="auto">
          <a:xfrm>
            <a:off x="6197600" y="1458914"/>
            <a:ext cx="5486400" cy="2236787"/>
          </a:xfrm>
        </p:spPr>
        <p:txBody>
          <a:bodyPr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 bwMode="auto">
          <a:xfrm>
            <a:off x="6197600" y="3848100"/>
            <a:ext cx="5486400" cy="2236788"/>
          </a:xfrm>
        </p:spPr>
        <p:txBody>
          <a:bodyPr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re et conten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3329439-F6FF-489C-859E-1158027076BB}" type="datetimeFigureOut">
              <a:rPr lang="fr-FR"/>
              <a:pPr>
                <a:defRPr/>
              </a:pPr>
              <a:t>16/03/2022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65902FC-19F3-4A38-8A29-AEA673D5062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Titre de sec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3329439-F6FF-489C-859E-1158027076BB}" type="datetimeFigureOut">
              <a:rPr lang="fr-FR"/>
              <a:pPr>
                <a:defRPr/>
              </a:pPr>
              <a:t>16/03/2022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65902FC-19F3-4A38-8A29-AEA673D5062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Deux contenu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3329439-F6FF-489C-859E-1158027076BB}" type="datetimeFigureOut">
              <a:rPr lang="fr-FR"/>
              <a:pPr>
                <a:defRPr/>
              </a:pPr>
              <a:t>16/03/2022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65902FC-19F3-4A38-8A29-AEA673D5062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a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3329439-F6FF-489C-859E-1158027076BB}" type="datetimeFigureOut">
              <a:rPr lang="fr-FR"/>
              <a:pPr>
                <a:defRPr/>
              </a:pPr>
              <a:t>16/03/2022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65902FC-19F3-4A38-8A29-AEA673D5062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re seu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3329439-F6FF-489C-859E-1158027076BB}" type="datetimeFigureOut">
              <a:rPr lang="fr-FR"/>
              <a:pPr>
                <a:defRPr/>
              </a:pPr>
              <a:t>16/03/2022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65902FC-19F3-4A38-8A29-AEA673D5062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V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3329439-F6FF-489C-859E-1158027076BB}" type="datetimeFigureOut">
              <a:rPr lang="fr-FR"/>
              <a:pPr>
                <a:defRPr/>
              </a:pPr>
              <a:t>16/03/2022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65902FC-19F3-4A38-8A29-AEA673D5062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u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3329439-F6FF-489C-859E-1158027076BB}" type="datetimeFigureOut">
              <a:rPr lang="fr-FR"/>
              <a:pPr>
                <a:defRPr/>
              </a:pPr>
              <a:t>16/03/2022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65902FC-19F3-4A38-8A29-AEA673D5062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Image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3329439-F6FF-489C-859E-1158027076BB}" type="datetimeFigureOut">
              <a:rPr lang="fr-FR"/>
              <a:pPr>
                <a:defRPr/>
              </a:pPr>
              <a:t>16/03/2022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65902FC-19F3-4A38-8A29-AEA673D5062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3329439-F6FF-489C-859E-1158027076BB}" type="datetimeFigureOut">
              <a:rPr lang="fr-FR"/>
              <a:pPr>
                <a:defRPr/>
              </a:pPr>
              <a:t>16/03/2022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5902FC-19F3-4A38-8A29-AEA673D5062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hyperlink" Target="http://www.cnr-resistance-antibiotiques.fr/index.html" TargetMode="External"/><Relationship Id="rId4" Type="http://schemas.openxmlformats.org/officeDocument/2006/relationships/image" Target="../media/image3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e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mailto:jean-christophe.lagier@univ-amu.fr" TargetMode="External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78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8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fr-FR" b="1">
                <a:solidFill>
                  <a:srgbClr val="FF3399"/>
                </a:solidFill>
                <a:latin typeface="Calibri"/>
              </a:rPr>
              <a:t>Gestion d’une épidémie</a:t>
            </a:r>
            <a:r>
              <a:rPr lang="fr-FR">
                <a:latin typeface="Calibri"/>
              </a:rPr>
              <a:t/>
            </a:r>
            <a:br>
              <a:rPr lang="fr-FR">
                <a:latin typeface="Calibri"/>
              </a:rPr>
            </a:br>
            <a:r>
              <a:rPr lang="fr-FR">
                <a:latin typeface="Calibri"/>
              </a:rPr>
              <a:t/>
            </a:r>
            <a:br>
              <a:rPr lang="fr-FR">
                <a:latin typeface="Calibri"/>
              </a:rPr>
            </a:br>
            <a:r>
              <a:rPr lang="fr-FR" sz="2400">
                <a:latin typeface="Calibri"/>
              </a:rPr>
              <a:t>Exemples actuels: </a:t>
            </a:r>
            <a:r>
              <a:rPr lang="fr-FR" sz="2400" i="1">
                <a:latin typeface="Calibri"/>
              </a:rPr>
              <a:t>Clostridium difficile </a:t>
            </a:r>
            <a:r>
              <a:rPr lang="fr-FR" sz="2400">
                <a:latin typeface="Calibri"/>
              </a:rPr>
              <a:t>et BHRe </a:t>
            </a:r>
            <a:endParaRPr lang="fr-FR" i="1">
              <a:latin typeface="Calibri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 bwMode="auto">
          <a:xfrm>
            <a:off x="1468128" y="3756511"/>
            <a:ext cx="9144000" cy="1655762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fr-FR" b="1"/>
              <a:t>Pr Jean-Christophe LAGIER</a:t>
            </a:r>
          </a:p>
          <a:p>
            <a:pPr>
              <a:defRPr/>
            </a:pPr>
            <a:r>
              <a:rPr lang="fr-FR"/>
              <a:t>Maladies Infectieuses et Tropicales</a:t>
            </a:r>
          </a:p>
          <a:p>
            <a:pPr>
              <a:defRPr/>
            </a:pPr>
            <a:r>
              <a:rPr lang="fr-FR"/>
              <a:t>IHU Méditerranée Infection</a:t>
            </a:r>
            <a:endParaRPr/>
          </a:p>
          <a:p>
            <a:pPr>
              <a:defRPr/>
            </a:pPr>
            <a:r>
              <a:rPr lang="fr-FR"/>
              <a:t>16/03/2021</a:t>
            </a:r>
          </a:p>
        </p:txBody>
      </p:sp>
      <p:pic>
        <p:nvPicPr>
          <p:cNvPr id="4" name="Picture 2" descr="Afficher l'image d'origine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4339174" y="5352985"/>
            <a:ext cx="3398164" cy="15050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/>
          <a:p>
            <a:pPr>
              <a:defRPr/>
            </a:pPr>
            <a:r>
              <a:rPr lang="fr-FR">
                <a:solidFill>
                  <a:srgbClr val="000090"/>
                </a:solidFill>
                <a:latin typeface="Arial"/>
                <a:cs typeface="Arial"/>
              </a:rPr>
              <a:t>Histoire du r027</a:t>
            </a:r>
            <a:endParaRPr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/>
        </p:blipFill>
        <p:spPr bwMode="auto">
          <a:xfrm>
            <a:off x="4151784" y="1844825"/>
            <a:ext cx="6408712" cy="4716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 bwMode="auto">
          <a:xfrm>
            <a:off x="1524000" y="1916832"/>
            <a:ext cx="2664295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800" b="1">
                <a:latin typeface="Arial"/>
                <a:cs typeface="Arial"/>
              </a:rPr>
              <a:t>Europe </a:t>
            </a:r>
            <a:r>
              <a:rPr lang="fr-FR" sz="2800">
                <a:latin typeface="Arial"/>
                <a:cs typeface="Arial"/>
              </a:rPr>
              <a:t>: 1</a:t>
            </a:r>
            <a:r>
              <a:rPr lang="fr-FR" sz="2800" baseline="30000">
                <a:latin typeface="Arial"/>
                <a:cs typeface="Arial"/>
              </a:rPr>
              <a:t>er</a:t>
            </a:r>
            <a:r>
              <a:rPr lang="fr-FR" sz="2800">
                <a:latin typeface="Arial"/>
                <a:cs typeface="Arial"/>
              </a:rPr>
              <a:t>  cas 2004</a:t>
            </a:r>
            <a:endParaRPr/>
          </a:p>
          <a:p>
            <a:pPr>
              <a:buFont typeface="Arial"/>
              <a:buChar char="•"/>
              <a:defRPr/>
            </a:pPr>
            <a:endParaRPr lang="fr-FR">
              <a:latin typeface="Arial"/>
              <a:cs typeface="Arial"/>
            </a:endParaRPr>
          </a:p>
        </p:txBody>
      </p:sp>
      <p:sp>
        <p:nvSpPr>
          <p:cNvPr id="9" name="ZoneTexte 8"/>
          <p:cNvSpPr txBox="1"/>
          <p:nvPr/>
        </p:nvSpPr>
        <p:spPr bwMode="auto">
          <a:xfrm>
            <a:off x="1775520" y="6488668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i="1">
                <a:solidFill>
                  <a:schemeClr val="accent5"/>
                </a:solidFill>
                <a:latin typeface="Arial"/>
                <a:cs typeface="Arial"/>
              </a:rPr>
              <a:t>Bauer, Lancet </a:t>
            </a:r>
            <a:r>
              <a:rPr lang="fr-FR">
                <a:solidFill>
                  <a:schemeClr val="accent5"/>
                </a:solidFill>
                <a:latin typeface="Arial"/>
                <a:cs typeface="Arial"/>
              </a:rPr>
              <a:t>2011</a:t>
            </a:r>
            <a:endParaRPr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1CF8C1A-122A-4821-AE49-A99FF8F346BE}" type="slidenum">
              <a:rPr lang="fr-FR"/>
              <a:pPr>
                <a:defRPr/>
              </a:pPr>
              <a:t>10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/>
          <a:p>
            <a:pPr>
              <a:defRPr/>
            </a:pPr>
            <a:r>
              <a:rPr lang="fr-FR">
                <a:solidFill>
                  <a:srgbClr val="000090"/>
                </a:solidFill>
                <a:latin typeface="Arial"/>
                <a:cs typeface="Arial"/>
              </a:rPr>
              <a:t>Histoire du r027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fr-FR">
                <a:latin typeface="Arial"/>
                <a:cs typeface="Arial"/>
              </a:rPr>
              <a:t>Responsable d’une épidémie en France depuis 2006</a:t>
            </a:r>
            <a:endParaRPr/>
          </a:p>
        </p:txBody>
      </p:sp>
      <p:sp>
        <p:nvSpPr>
          <p:cNvPr id="5" name="ZoneTexte 4"/>
          <p:cNvSpPr txBox="1"/>
          <p:nvPr/>
        </p:nvSpPr>
        <p:spPr bwMode="auto">
          <a:xfrm>
            <a:off x="1703512" y="6309320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>
                <a:solidFill>
                  <a:schemeClr val="accent5"/>
                </a:solidFill>
                <a:latin typeface="Arial"/>
                <a:cs typeface="Arial"/>
              </a:rPr>
              <a:t>InVS, 2007</a:t>
            </a:r>
            <a:endParaRPr/>
          </a:p>
        </p:txBody>
      </p:sp>
      <p:pic>
        <p:nvPicPr>
          <p:cNvPr id="8" name="Image 7" descr="2007.gif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3935760" y="2204864"/>
            <a:ext cx="5904656" cy="4034780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1CF8C1A-122A-4821-AE49-A99FF8F346BE}" type="slidenum">
              <a:rPr lang="fr-FR"/>
              <a:pPr>
                <a:defRPr/>
              </a:pPr>
              <a:t>11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/>
          <a:p>
            <a:pPr>
              <a:defRPr/>
            </a:pPr>
            <a:r>
              <a:rPr lang="fr-FR">
                <a:solidFill>
                  <a:srgbClr val="000090"/>
                </a:solidFill>
                <a:latin typeface="Arial"/>
                <a:cs typeface="Arial"/>
              </a:rPr>
              <a:t>Histoire du r027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fr-FR" sz="2000">
                <a:latin typeface="Arial"/>
                <a:cs typeface="Arial"/>
              </a:rPr>
              <a:t>Souches de </a:t>
            </a:r>
            <a:r>
              <a:rPr lang="fr-FR" sz="2000" i="1">
                <a:latin typeface="Arial"/>
                <a:cs typeface="Arial"/>
              </a:rPr>
              <a:t>C. difficile </a:t>
            </a:r>
            <a:r>
              <a:rPr lang="fr-FR" sz="2000">
                <a:latin typeface="Arial"/>
                <a:cs typeface="Arial"/>
              </a:rPr>
              <a:t>caractérisées par le CNR et proportion de souches 027 épidémiques, par région, France, juillet 2009 - juin 2010 (N=399)</a:t>
            </a:r>
            <a:endParaRPr/>
          </a:p>
        </p:txBody>
      </p:sp>
      <p:sp>
        <p:nvSpPr>
          <p:cNvPr id="5" name="ZoneTexte 4"/>
          <p:cNvSpPr txBox="1"/>
          <p:nvPr/>
        </p:nvSpPr>
        <p:spPr bwMode="auto">
          <a:xfrm>
            <a:off x="1703512" y="6309320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>
                <a:solidFill>
                  <a:schemeClr val="accent5"/>
                </a:solidFill>
                <a:latin typeface="Arial"/>
                <a:cs typeface="Arial"/>
              </a:rPr>
              <a:t>InVS, 2011</a:t>
            </a:r>
            <a:endParaRPr/>
          </a:p>
        </p:txBody>
      </p:sp>
      <p:pic>
        <p:nvPicPr>
          <p:cNvPr id="6" name="Espace réservé du contenu 3" descr="carte.jpg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3143673" y="2636912"/>
            <a:ext cx="5575127" cy="4054638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1CF8C1A-122A-4821-AE49-A99FF8F346BE}" type="slidenum">
              <a:rPr lang="fr-FR"/>
              <a:pPr>
                <a:defRPr/>
              </a:pPr>
              <a:t>12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/>
          <a:p>
            <a:pPr>
              <a:defRPr/>
            </a:pPr>
            <a:r>
              <a:rPr lang="fr-FR">
                <a:solidFill>
                  <a:srgbClr val="000090"/>
                </a:solidFill>
                <a:latin typeface="Calibri"/>
              </a:rPr>
              <a:t>Mortalité</a:t>
            </a:r>
            <a:endParaRPr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/>
        </p:blipFill>
        <p:spPr bwMode="auto">
          <a:xfrm>
            <a:off x="984623" y="1825369"/>
            <a:ext cx="8997577" cy="4359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5"/>
          <p:cNvSpPr txBox="1"/>
          <p:nvPr/>
        </p:nvSpPr>
        <p:spPr bwMode="auto">
          <a:xfrm>
            <a:off x="1740024" y="6309320"/>
            <a:ext cx="87484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rgbClr val="4BACC6"/>
                </a:solidFill>
                <a:latin typeface="Arial"/>
                <a:cs typeface="Arial"/>
              </a:rPr>
              <a:t>Walker</a:t>
            </a:r>
            <a:r>
              <a:rPr lang="fr-FR" sz="1600" i="1">
                <a:solidFill>
                  <a:srgbClr val="4BACC6"/>
                </a:solidFill>
                <a:latin typeface="Arial"/>
                <a:cs typeface="Arial"/>
              </a:rPr>
              <a:t>, Clin Infect Dis</a:t>
            </a:r>
            <a:r>
              <a:rPr lang="fr-FR" sz="1600">
                <a:solidFill>
                  <a:srgbClr val="4BACC6"/>
                </a:solidFill>
                <a:latin typeface="Arial"/>
                <a:cs typeface="Arial"/>
              </a:rPr>
              <a:t> 2013</a:t>
            </a:r>
            <a:endParaRPr/>
          </a:p>
        </p:txBody>
      </p:sp>
      <p:sp>
        <p:nvSpPr>
          <p:cNvPr id="8" name="Ellipse 7"/>
          <p:cNvSpPr/>
          <p:nvPr/>
        </p:nvSpPr>
        <p:spPr bwMode="auto">
          <a:xfrm>
            <a:off x="7446335" y="3104964"/>
            <a:ext cx="792087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10" name="Connecteur droit avec flèche 9"/>
          <p:cNvCxnSpPr>
            <a:cxnSpLocks/>
          </p:cNvCxnSpPr>
          <p:nvPr/>
        </p:nvCxnSpPr>
        <p:spPr bwMode="auto">
          <a:xfrm flipV="1">
            <a:off x="5303912" y="3212976"/>
            <a:ext cx="792087" cy="79208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 bwMode="auto">
          <a:xfrm>
            <a:off x="1283526" y="180417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/>
              <a:t>N=2222</a:t>
            </a:r>
            <a:endParaRPr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1CF8C1A-122A-4821-AE49-A99FF8F346BE}" type="slidenum">
              <a:rPr lang="fr-FR"/>
              <a:pPr>
                <a:defRPr/>
              </a:pPr>
              <a:t>13</a:t>
            </a:fld>
            <a:endParaRPr lang="fr-FR"/>
          </a:p>
        </p:txBody>
      </p:sp>
      <p:sp>
        <p:nvSpPr>
          <p:cNvPr id="4" name="ZoneTexte 3"/>
          <p:cNvSpPr txBox="1"/>
          <p:nvPr/>
        </p:nvSpPr>
        <p:spPr bwMode="auto">
          <a:xfrm>
            <a:off x="8610600" y="2085526"/>
            <a:ext cx="309053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3200" b="1">
                <a:solidFill>
                  <a:srgbClr val="FF0066"/>
                </a:solidFill>
              </a:rPr>
              <a:t>SURMORTALITE TRES SIGNIFICATIVE POUR CERTAINES SOUCHES DONT RO27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/>
          <a:p>
            <a:pPr>
              <a:defRPr/>
            </a:pPr>
            <a:r>
              <a:rPr lang="fr-FR">
                <a:solidFill>
                  <a:srgbClr val="000090"/>
                </a:solidFill>
              </a:rPr>
              <a:t>FDR de récurrences</a:t>
            </a:r>
            <a:endParaRPr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/>
        </p:blipFill>
        <p:spPr bwMode="auto">
          <a:xfrm>
            <a:off x="1703512" y="1556793"/>
            <a:ext cx="4859408" cy="41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 bwMode="auto">
          <a:xfrm>
            <a:off x="6744072" y="3861048"/>
            <a:ext cx="3456384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fr-FR" sz="1600">
                <a:latin typeface="Arial"/>
                <a:cs typeface="Arial"/>
              </a:rPr>
              <a:t>r 027 est plus fréquemment associé à des récidives (p&lt;0.0001)</a:t>
            </a:r>
            <a:endParaRPr/>
          </a:p>
        </p:txBody>
      </p:sp>
      <p:sp>
        <p:nvSpPr>
          <p:cNvPr id="7" name="Rectangle à coins arrondis 6"/>
          <p:cNvSpPr/>
          <p:nvPr/>
        </p:nvSpPr>
        <p:spPr bwMode="auto">
          <a:xfrm>
            <a:off x="1847528" y="3933056"/>
            <a:ext cx="4032448" cy="216024"/>
          </a:xfrm>
          <a:prstGeom prst="roundRect">
            <a:avLst>
              <a:gd name="adj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Rectangle 8"/>
          <p:cNvSpPr/>
          <p:nvPr/>
        </p:nvSpPr>
        <p:spPr bwMode="auto">
          <a:xfrm>
            <a:off x="6744072" y="2924944"/>
            <a:ext cx="3456384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fr-FR" sz="1600">
                <a:latin typeface="Arial"/>
                <a:cs typeface="Arial"/>
              </a:rPr>
              <a:t>N = 53 avec 2 prélèvements de selles positifs à 120 jours d’écart</a:t>
            </a:r>
            <a:endParaRPr/>
          </a:p>
        </p:txBody>
      </p:sp>
      <p:sp>
        <p:nvSpPr>
          <p:cNvPr id="10" name="ZoneTexte 9"/>
          <p:cNvSpPr txBox="1"/>
          <p:nvPr/>
        </p:nvSpPr>
        <p:spPr bwMode="auto">
          <a:xfrm>
            <a:off x="1775520" y="6165304"/>
            <a:ext cx="23629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chemeClr val="accent5"/>
                </a:solidFill>
                <a:latin typeface="Arial"/>
                <a:cs typeface="Arial"/>
              </a:rPr>
              <a:t>Chen, </a:t>
            </a:r>
            <a:r>
              <a:rPr lang="fr-FR" sz="1600" i="1">
                <a:solidFill>
                  <a:schemeClr val="accent5"/>
                </a:solidFill>
                <a:latin typeface="Arial"/>
                <a:cs typeface="Arial"/>
              </a:rPr>
              <a:t>Dig Dis Sci </a:t>
            </a:r>
            <a:r>
              <a:rPr lang="fr-FR" sz="1600">
                <a:solidFill>
                  <a:schemeClr val="accent5"/>
                </a:solidFill>
                <a:latin typeface="Arial"/>
                <a:cs typeface="Arial"/>
              </a:rPr>
              <a:t>2012</a:t>
            </a:r>
            <a:endParaRPr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1CF8C1A-122A-4821-AE49-A99FF8F346BE}" type="slidenum">
              <a:rPr lang="fr-FR"/>
              <a:pPr>
                <a:defRPr/>
              </a:pPr>
              <a:t>14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1825539" y="1794034"/>
            <a:ext cx="8208913" cy="521681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endParaRPr lang="fr-FR" b="1"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  <a:defRPr/>
            </a:pPr>
            <a:r>
              <a:rPr lang="fr-FR" sz="2800">
                <a:latin typeface="Arial"/>
                <a:cs typeface="Arial"/>
              </a:rPr>
              <a:t>Depuis</a:t>
            </a:r>
            <a:r>
              <a:rPr lang="fr-FR" sz="2800" b="1">
                <a:latin typeface="Arial"/>
                <a:cs typeface="Arial"/>
              </a:rPr>
              <a:t> juin 2013: 104 </a:t>
            </a:r>
            <a:r>
              <a:rPr lang="fr-FR" sz="2800">
                <a:latin typeface="Arial"/>
                <a:cs typeface="Arial"/>
              </a:rPr>
              <a:t>patients hospitalisés à l’Hôpital Nord </a:t>
            </a:r>
            <a:r>
              <a:rPr lang="fr-FR" sz="2800" b="1" i="1">
                <a:latin typeface="Arial"/>
                <a:cs typeface="Arial"/>
              </a:rPr>
              <a:t>C. difficile </a:t>
            </a:r>
            <a:r>
              <a:rPr lang="fr-FR" sz="2800" b="1">
                <a:latin typeface="Arial"/>
                <a:cs typeface="Arial"/>
              </a:rPr>
              <a:t>pos.</a:t>
            </a:r>
            <a:endParaRPr/>
          </a:p>
          <a:p>
            <a:pPr marL="742950" lvl="1" indent="-285750">
              <a:lnSpc>
                <a:spcPct val="150000"/>
              </a:lnSpc>
              <a:buFont typeface="Wingdings"/>
              <a:buChar char="ü"/>
              <a:defRPr/>
            </a:pPr>
            <a:r>
              <a:rPr lang="fr-FR" sz="2800" b="1">
                <a:solidFill>
                  <a:srgbClr val="FF0000"/>
                </a:solidFill>
                <a:latin typeface="Arial"/>
                <a:cs typeface="Arial"/>
              </a:rPr>
              <a:t>46</a:t>
            </a:r>
            <a:r>
              <a:rPr lang="fr-FR" sz="2800" b="1">
                <a:latin typeface="Arial"/>
                <a:cs typeface="Arial"/>
              </a:rPr>
              <a:t> O27 : </a:t>
            </a:r>
            <a:r>
              <a:rPr lang="fr-FR" sz="2800" b="1">
                <a:solidFill>
                  <a:srgbClr val="F79646"/>
                </a:solidFill>
                <a:latin typeface="Arial"/>
                <a:cs typeface="Arial"/>
              </a:rPr>
              <a:t>12</a:t>
            </a:r>
            <a:r>
              <a:rPr lang="fr-FR" sz="2800" b="1">
                <a:latin typeface="Arial"/>
                <a:cs typeface="Arial"/>
              </a:rPr>
              <a:t> décès (</a:t>
            </a:r>
            <a:r>
              <a:rPr lang="fr-FR" sz="2800" b="1">
                <a:solidFill>
                  <a:srgbClr val="F79646"/>
                </a:solidFill>
                <a:latin typeface="Arial"/>
                <a:cs typeface="Arial"/>
              </a:rPr>
              <a:t>26%</a:t>
            </a:r>
            <a:r>
              <a:rPr lang="fr-FR" sz="2800" b="1">
                <a:latin typeface="Arial"/>
                <a:cs typeface="Arial"/>
              </a:rPr>
              <a:t>) (60% pour ceux hospitalisé au MIT avant greffe fécale) </a:t>
            </a:r>
            <a:endParaRPr/>
          </a:p>
          <a:p>
            <a:pPr marL="742950" lvl="1" indent="-285750">
              <a:lnSpc>
                <a:spcPct val="150000"/>
              </a:lnSpc>
              <a:buFont typeface="Wingdings"/>
              <a:buChar char="ü"/>
              <a:defRPr/>
            </a:pPr>
            <a:r>
              <a:rPr lang="fr-FR" sz="2800" b="1">
                <a:solidFill>
                  <a:srgbClr val="FF0000"/>
                </a:solidFill>
                <a:latin typeface="Arial"/>
                <a:cs typeface="Arial"/>
              </a:rPr>
              <a:t>58</a:t>
            </a:r>
            <a:r>
              <a:rPr lang="fr-FR" sz="2800" b="1">
                <a:latin typeface="Arial"/>
                <a:cs typeface="Arial"/>
              </a:rPr>
              <a:t> non-027 : </a:t>
            </a:r>
            <a:r>
              <a:rPr lang="fr-FR" sz="2800" b="1">
                <a:solidFill>
                  <a:srgbClr val="F79646"/>
                </a:solidFill>
                <a:latin typeface="Arial"/>
                <a:cs typeface="Arial"/>
              </a:rPr>
              <a:t>3</a:t>
            </a:r>
            <a:r>
              <a:rPr lang="fr-FR" sz="2800" b="1">
                <a:latin typeface="Arial"/>
                <a:cs typeface="Arial"/>
              </a:rPr>
              <a:t> décès (</a:t>
            </a:r>
            <a:r>
              <a:rPr lang="fr-FR" sz="2800" b="1">
                <a:solidFill>
                  <a:srgbClr val="F79646"/>
                </a:solidFill>
                <a:latin typeface="Arial"/>
                <a:cs typeface="Arial"/>
              </a:rPr>
              <a:t>5%</a:t>
            </a:r>
            <a:r>
              <a:rPr lang="fr-FR" sz="2800" b="1">
                <a:latin typeface="Arial"/>
                <a:cs typeface="Arial"/>
              </a:rPr>
              <a:t>)</a:t>
            </a:r>
            <a:endParaRPr/>
          </a:p>
          <a:p>
            <a:pPr marL="742950" lvl="1" indent="-285750">
              <a:lnSpc>
                <a:spcPct val="150000"/>
              </a:lnSpc>
              <a:buClr>
                <a:schemeClr val="tx1"/>
              </a:buClr>
              <a:buFont typeface="Wingdings"/>
              <a:buChar char="ü"/>
              <a:defRPr/>
            </a:pPr>
            <a:r>
              <a:rPr lang="fr-FR" sz="2800" b="1">
                <a:latin typeface="Arial"/>
                <a:cs typeface="Arial"/>
              </a:rPr>
              <a:t>Moyenne d’âge: </a:t>
            </a:r>
            <a:r>
              <a:rPr lang="fr-FR" sz="2800" b="1">
                <a:solidFill>
                  <a:srgbClr val="F79646"/>
                </a:solidFill>
                <a:latin typeface="Arial"/>
                <a:cs typeface="Arial"/>
              </a:rPr>
              <a:t>78</a:t>
            </a:r>
            <a:r>
              <a:rPr lang="fr-FR" sz="2800" b="1">
                <a:latin typeface="Arial"/>
                <a:cs typeface="Arial"/>
              </a:rPr>
              <a:t> ans</a:t>
            </a:r>
            <a:endParaRPr/>
          </a:p>
          <a:p>
            <a:pPr>
              <a:lnSpc>
                <a:spcPct val="150000"/>
              </a:lnSpc>
              <a:defRPr/>
            </a:pPr>
            <a:endParaRPr lang="fr-FR" b="1"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buClr>
                <a:srgbClr val="4BACC6"/>
              </a:buClr>
              <a:buFont typeface="Wingdings"/>
              <a:buChar char="ü"/>
              <a:defRPr/>
            </a:pPr>
            <a:endParaRPr lang="fr-FR" b="1">
              <a:latin typeface="Arial"/>
              <a:cs typeface="Arial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1CF8C1A-122A-4821-AE49-A99FF8F346BE}" type="slidenum">
              <a:rPr lang="fr-FR"/>
              <a:pPr>
                <a:defRPr/>
              </a:pPr>
              <a:t>15</a:t>
            </a:fld>
            <a:endParaRPr lang="fr-FR"/>
          </a:p>
        </p:txBody>
      </p:sp>
      <p:sp>
        <p:nvSpPr>
          <p:cNvPr id="5" name="Titre 1"/>
          <p:cNvSpPr txBox="1"/>
          <p:nvPr/>
        </p:nvSpPr>
        <p:spPr bwMode="auto">
          <a:xfrm>
            <a:off x="1981200" y="274638"/>
            <a:ext cx="8229600" cy="12821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600">
                <a:solidFill>
                  <a:srgbClr val="000090"/>
                </a:solidFill>
                <a:latin typeface="Arial"/>
                <a:cs typeface="Arial"/>
              </a:rPr>
              <a:t>Epidémie CD r027, Hôpital Nord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1CF8C1A-122A-4821-AE49-A99FF8F346BE}" type="slidenum">
              <a:rPr lang="fr-FR"/>
              <a:pPr>
                <a:defRPr/>
              </a:pPr>
              <a:t>16</a:t>
            </a:fld>
            <a:endParaRPr lang="fr-FR"/>
          </a:p>
        </p:txBody>
      </p:sp>
      <p:sp>
        <p:nvSpPr>
          <p:cNvPr id="5" name="Titre 1"/>
          <p:cNvSpPr txBox="1"/>
          <p:nvPr/>
        </p:nvSpPr>
        <p:spPr bwMode="auto">
          <a:xfrm>
            <a:off x="1981200" y="274638"/>
            <a:ext cx="8229600" cy="12821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600">
                <a:solidFill>
                  <a:srgbClr val="000090"/>
                </a:solidFill>
                <a:latin typeface="Arial"/>
                <a:cs typeface="Arial"/>
              </a:rPr>
              <a:t>Epidémie CD r027, Hôpital Nord</a:t>
            </a:r>
            <a:endParaRPr/>
          </a:p>
        </p:txBody>
      </p:sp>
      <p:graphicFrame>
        <p:nvGraphicFramePr>
          <p:cNvPr id="13" name="Graphique 12"/>
          <p:cNvGraphicFramePr>
            <a:graphicFrameLocks/>
          </p:cNvGraphicFramePr>
          <p:nvPr/>
        </p:nvGraphicFramePr>
        <p:xfrm>
          <a:off x="2567608" y="1628800"/>
          <a:ext cx="7056784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>
            <a:noAutofit/>
          </a:bodyPr>
          <a:lstStyle/>
          <a:p>
            <a:pPr>
              <a:defRPr/>
            </a:pPr>
            <a:r>
              <a:rPr lang="fr-FR" sz="11500" b="1">
                <a:solidFill>
                  <a:srgbClr val="FF0066"/>
                </a:solidFill>
              </a:rPr>
              <a:t>GESTION DE L’EPIDEMIE</a:t>
            </a:r>
            <a:endParaRPr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 b="1">
                <a:latin typeface="Calibri"/>
              </a:rPr>
              <a:t>Principes de la gestion d’une épidémie à Clostridium difficile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  <a:defRPr/>
            </a:pPr>
            <a:r>
              <a:rPr lang="fr-FR" b="1"/>
              <a:t>Signalement des patients (CLIN)</a:t>
            </a:r>
            <a:endParaRPr/>
          </a:p>
          <a:p>
            <a:pPr marL="514350" indent="-514350">
              <a:buFont typeface="+mj-lt"/>
              <a:buAutoNum type="arabicPeriod"/>
              <a:defRPr/>
            </a:pPr>
            <a:r>
              <a:rPr lang="fr-FR" b="1"/>
              <a:t>Isolement des patients</a:t>
            </a:r>
            <a:endParaRPr/>
          </a:p>
          <a:p>
            <a:pPr marL="971550" lvl="1" indent="-514350">
              <a:buFont typeface="+mj-lt"/>
              <a:buAutoNum type="arabicPeriod"/>
              <a:defRPr/>
            </a:pPr>
            <a:r>
              <a:rPr lang="fr-FR"/>
              <a:t>Isolement adapté compte-tenu de la résistance des spores au SHA </a:t>
            </a:r>
            <a:endParaRPr/>
          </a:p>
          <a:p>
            <a:pPr marL="971550" lvl="1" indent="-514350">
              <a:buFont typeface="+mj-lt"/>
              <a:buAutoNum type="arabicPeriod"/>
              <a:defRPr/>
            </a:pPr>
            <a:r>
              <a:rPr lang="fr-FR"/>
              <a:t>Extraction des patients des services n’ayant pas les capacités d’assurer un isolement optimal (chirurgie) et </a:t>
            </a:r>
            <a:endParaRPr/>
          </a:p>
          <a:p>
            <a:pPr marL="971550" lvl="1" indent="-514350">
              <a:buFont typeface="+mj-lt"/>
              <a:buAutoNum type="arabicPeriod"/>
              <a:defRPr/>
            </a:pPr>
            <a:r>
              <a:rPr lang="fr-FR"/>
              <a:t>Pour la souche O27: tous les patients sont admis en priorité absolue au MIT Nord  </a:t>
            </a:r>
            <a:endParaRPr/>
          </a:p>
          <a:p>
            <a:pPr marL="514350" indent="-514350">
              <a:buFont typeface="+mj-lt"/>
              <a:buAutoNum type="arabicPeriod"/>
              <a:defRPr/>
            </a:pPr>
            <a:r>
              <a:rPr lang="fr-FR" b="1"/>
              <a:t>Traitement optimal des patients </a:t>
            </a:r>
            <a:endParaRPr/>
          </a:p>
          <a:p>
            <a:pPr marL="971550" lvl="1" indent="-514350">
              <a:buFont typeface="+mj-lt"/>
              <a:buAutoNum type="arabicPeriod"/>
              <a:defRPr/>
            </a:pPr>
            <a:r>
              <a:rPr lang="fr-FR"/>
              <a:t>Arrêt des antibiothérapie inadaptée </a:t>
            </a:r>
            <a:endParaRPr/>
          </a:p>
          <a:p>
            <a:pPr marL="971550" lvl="1" indent="-514350">
              <a:buFont typeface="+mj-lt"/>
              <a:buAutoNum type="arabicPeriod"/>
              <a:defRPr/>
            </a:pPr>
            <a:r>
              <a:rPr lang="fr-FR"/>
              <a:t>Antibiothérapie anti-Clostridium</a:t>
            </a:r>
            <a:endParaRPr/>
          </a:p>
          <a:p>
            <a:pPr marL="971550" lvl="1" indent="-514350">
              <a:buFont typeface="+mj-lt"/>
              <a:buAutoNum type="arabicPeriod"/>
              <a:defRPr/>
            </a:pPr>
            <a:r>
              <a:rPr lang="fr-FR"/>
              <a:t>Greffe de microbiote digestif</a:t>
            </a:r>
            <a:endParaRPr/>
          </a:p>
          <a:p>
            <a:pPr marL="514350" indent="-514350">
              <a:buFont typeface="+mj-lt"/>
              <a:buAutoNum type="arabicPeriod"/>
              <a:defRPr/>
            </a:pPr>
            <a:r>
              <a:rPr lang="fr-FR" b="1"/>
              <a:t>Levée de l’isolement et transfert que quand absence de contagiosité</a:t>
            </a:r>
            <a:endParaRPr/>
          </a:p>
          <a:p>
            <a:pPr marL="971550" lvl="1" indent="-514350">
              <a:buFont typeface="+mj-lt"/>
              <a:buAutoNum type="arabicPeriod"/>
              <a:defRPr/>
            </a:pPr>
            <a:r>
              <a:rPr lang="fr-FR"/>
              <a:t>Au moins 2 prélèvements négatifs à 48h d’intervalle </a:t>
            </a:r>
            <a:endParaRPr/>
          </a:p>
          <a:p>
            <a:pPr marL="514350" indent="-514350">
              <a:buFont typeface="+mj-lt"/>
              <a:buAutoNum type="arabicPeriod"/>
              <a:defRPr/>
            </a:pPr>
            <a:r>
              <a:rPr lang="fr-FR" b="1"/>
              <a:t>Prévention</a:t>
            </a:r>
            <a:endParaRPr/>
          </a:p>
          <a:p>
            <a:pPr marL="971550" lvl="1" indent="-514350">
              <a:buFont typeface="+mj-lt"/>
              <a:buAutoNum type="arabicPeriod"/>
              <a:defRPr/>
            </a:pPr>
            <a:r>
              <a:rPr lang="fr-FR"/>
              <a:t>Eviter ATB inutile + IPP inutiles </a:t>
            </a:r>
            <a:endParaRPr/>
          </a:p>
          <a:p>
            <a:pPr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1651911" y="1446296"/>
            <a:ext cx="8208912" cy="553997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endParaRPr lang="fr-FR" sz="2400" b="1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fr-FR" sz="2400" b="1">
                <a:latin typeface="Arial"/>
                <a:cs typeface="Arial"/>
              </a:rPr>
              <a:t>Consignes:</a:t>
            </a:r>
            <a:endParaRPr/>
          </a:p>
          <a:p>
            <a:pPr marL="285750" indent="-285750">
              <a:buClr>
                <a:srgbClr val="4BACC6"/>
              </a:buClr>
              <a:buFont typeface="Wingdings"/>
              <a:buChar char="ü"/>
              <a:defRPr/>
            </a:pPr>
            <a:r>
              <a:rPr lang="fr-FR" sz="2400" b="1">
                <a:latin typeface="Arial"/>
                <a:cs typeface="Arial"/>
              </a:rPr>
              <a:t> Mesures d’isolement dès l’admission aux Urgences </a:t>
            </a:r>
            <a:r>
              <a:rPr lang="fr-FR" sz="2400">
                <a:latin typeface="Arial"/>
                <a:cs typeface="Arial"/>
              </a:rPr>
              <a:t>(Information, Formation)</a:t>
            </a:r>
            <a:endParaRPr/>
          </a:p>
          <a:p>
            <a:pPr marL="285750" indent="-285750">
              <a:buClr>
                <a:srgbClr val="4BACC6"/>
              </a:buClr>
              <a:defRPr/>
            </a:pPr>
            <a:endParaRPr lang="fr-FR" sz="2400">
              <a:latin typeface="Arial"/>
              <a:cs typeface="Arial"/>
            </a:endParaRPr>
          </a:p>
          <a:p>
            <a:pPr marL="285750" indent="-285750">
              <a:buClr>
                <a:srgbClr val="4BACC6"/>
              </a:buClr>
              <a:buFont typeface="Wingdings"/>
              <a:buChar char="ü"/>
              <a:defRPr/>
            </a:pPr>
            <a:r>
              <a:rPr lang="fr-FR" sz="2400" b="1">
                <a:latin typeface="Arial"/>
                <a:cs typeface="Arial"/>
              </a:rPr>
              <a:t> Nettoyage spécifique </a:t>
            </a:r>
            <a:r>
              <a:rPr lang="fr-FR" sz="2400">
                <a:latin typeface="Arial"/>
                <a:cs typeface="Arial"/>
              </a:rPr>
              <a:t>(Information, Formations)</a:t>
            </a:r>
            <a:endParaRPr/>
          </a:p>
          <a:p>
            <a:pPr marL="285750" indent="-285750">
              <a:buClr>
                <a:srgbClr val="4BACC6"/>
              </a:buClr>
              <a:defRPr/>
            </a:pPr>
            <a:endParaRPr lang="fr-FR" sz="2400">
              <a:latin typeface="Arial"/>
              <a:cs typeface="Arial"/>
            </a:endParaRPr>
          </a:p>
          <a:p>
            <a:pPr marL="285750" indent="-285750">
              <a:buClr>
                <a:srgbClr val="4BACC6"/>
              </a:buClr>
              <a:buFont typeface="Wingdings"/>
              <a:buChar char="ü"/>
              <a:defRPr/>
            </a:pPr>
            <a:r>
              <a:rPr lang="fr-FR" sz="2400" b="1">
                <a:latin typeface="Arial"/>
                <a:cs typeface="Arial"/>
              </a:rPr>
              <a:t> Hospitalisation au MIT </a:t>
            </a:r>
            <a:r>
              <a:rPr lang="fr-FR" sz="2400">
                <a:latin typeface="Arial"/>
                <a:cs typeface="Arial"/>
              </a:rPr>
              <a:t>(prélèvements environnement + personnel)</a:t>
            </a:r>
            <a:endParaRPr/>
          </a:p>
          <a:p>
            <a:pPr marL="285750" indent="-285750">
              <a:buClr>
                <a:srgbClr val="4BACC6"/>
              </a:buClr>
              <a:defRPr/>
            </a:pPr>
            <a:endParaRPr lang="fr-FR" sz="2400">
              <a:latin typeface="Arial"/>
              <a:cs typeface="Arial"/>
            </a:endParaRPr>
          </a:p>
          <a:p>
            <a:pPr marL="285750" indent="-285750">
              <a:buClr>
                <a:srgbClr val="4BACC6"/>
              </a:buClr>
              <a:buFont typeface="Wingdings"/>
              <a:buChar char="ü"/>
              <a:defRPr/>
            </a:pPr>
            <a:r>
              <a:rPr lang="fr-FR" sz="2400" b="1">
                <a:latin typeface="Arial"/>
                <a:cs typeface="Arial"/>
              </a:rPr>
              <a:t> Signalement des cas groupés et/ou 027 positifs</a:t>
            </a:r>
            <a:endParaRPr/>
          </a:p>
          <a:p>
            <a:pPr marL="285750" indent="-285750">
              <a:buClr>
                <a:srgbClr val="4BACC6"/>
              </a:buClr>
              <a:buFont typeface="Wingdings"/>
              <a:buChar char="ü"/>
              <a:defRPr/>
            </a:pPr>
            <a:endParaRPr lang="fr-FR" sz="2400" b="1">
              <a:latin typeface="Arial"/>
              <a:cs typeface="Arial"/>
            </a:endParaRPr>
          </a:p>
          <a:p>
            <a:pPr marL="285750" indent="-285750">
              <a:buClr>
                <a:srgbClr val="4BACC6"/>
              </a:buClr>
              <a:buFont typeface="Wingdings"/>
              <a:buChar char="ü"/>
              <a:defRPr/>
            </a:pPr>
            <a:r>
              <a:rPr lang="fr-FR" sz="2400" b="1">
                <a:latin typeface="Arial"/>
                <a:cs typeface="Arial"/>
              </a:rPr>
              <a:t> Levée d’isolement après 2 PCR Tox027 négatives à 48h d’[ ] </a:t>
            </a:r>
            <a:endParaRPr/>
          </a:p>
          <a:p>
            <a:pPr marL="285750" indent="-285750">
              <a:buClr>
                <a:srgbClr val="4BACC6"/>
              </a:buClr>
              <a:buFont typeface="Wingdings"/>
              <a:buChar char="ü"/>
              <a:defRPr/>
            </a:pPr>
            <a:endParaRPr lang="fr-FR" b="1">
              <a:latin typeface="Arial"/>
              <a:cs typeface="Arial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1CF8C1A-122A-4821-AE49-A99FF8F346BE}" type="slidenum">
              <a:rPr lang="fr-FR"/>
              <a:pPr>
                <a:defRPr/>
              </a:pPr>
              <a:t>19</a:t>
            </a:fld>
            <a:endParaRPr lang="fr-FR"/>
          </a:p>
        </p:txBody>
      </p:sp>
      <p:sp>
        <p:nvSpPr>
          <p:cNvPr id="5" name="Titre 1"/>
          <p:cNvSpPr txBox="1"/>
          <p:nvPr/>
        </p:nvSpPr>
        <p:spPr bwMode="auto">
          <a:xfrm>
            <a:off x="1981200" y="274638"/>
            <a:ext cx="8229600" cy="12821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600">
                <a:solidFill>
                  <a:srgbClr val="000090"/>
                </a:solidFill>
                <a:latin typeface="Arial"/>
                <a:cs typeface="Arial"/>
              </a:rPr>
              <a:t>Epidémie CD r027, Hôpital Nord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 b="1">
                <a:solidFill>
                  <a:srgbClr val="FF3399"/>
                </a:solidFill>
                <a:latin typeface="Calibri"/>
              </a:rPr>
              <a:t>Epidémie : définition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838200" y="1825625"/>
            <a:ext cx="6886353" cy="435133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fr-FR"/>
              <a:t>Une épidémie désigne l'augmentation rapide de l'incidence d'une maladie en un lieu donné sur un moment donné, sans nécessairement comporter une notion de contagiosité. </a:t>
            </a:r>
            <a:endParaRPr/>
          </a:p>
          <a:p>
            <a:pPr marL="0" indent="0">
              <a:buNone/>
              <a:defRPr/>
            </a:pPr>
            <a:endParaRPr lang="fr-FR"/>
          </a:p>
          <a:p>
            <a:pPr marL="0" indent="0">
              <a:buNone/>
              <a:defRPr/>
            </a:pPr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8163810" y="793271"/>
            <a:ext cx="3656089" cy="53836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215536" y="185528"/>
            <a:ext cx="7021150" cy="187581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1084217" y="3091544"/>
            <a:ext cx="10814411" cy="1671016"/>
          </a:xfrm>
          <a:prstGeom prst="rect">
            <a:avLst/>
          </a:prstGeom>
        </p:spPr>
      </p:pic>
      <p:sp>
        <p:nvSpPr>
          <p:cNvPr id="4" name="Ellipse 3"/>
          <p:cNvSpPr/>
          <p:nvPr/>
        </p:nvSpPr>
        <p:spPr bwMode="auto">
          <a:xfrm>
            <a:off x="8131629" y="2991394"/>
            <a:ext cx="2495005" cy="574766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4"/>
          <p:cNvSpPr/>
          <p:nvPr/>
        </p:nvSpPr>
        <p:spPr bwMode="auto">
          <a:xfrm>
            <a:off x="971043" y="3278776"/>
            <a:ext cx="10179781" cy="734873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5"/>
          <p:cNvSpPr/>
          <p:nvPr/>
        </p:nvSpPr>
        <p:spPr bwMode="auto">
          <a:xfrm>
            <a:off x="971043" y="3948913"/>
            <a:ext cx="10835236" cy="979137"/>
          </a:xfrm>
          <a:prstGeom prst="ellipse">
            <a:avLst/>
          </a:prstGeom>
          <a:noFill/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525984" y="921143"/>
            <a:ext cx="11172403" cy="2884979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 bwMode="auto">
          <a:xfrm>
            <a:off x="2216887" y="3918098"/>
            <a:ext cx="881970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2800" b="1">
                <a:solidFill>
                  <a:srgbClr val="FF0066"/>
                </a:solidFill>
              </a:rPr>
              <a:t>Standard + </a:t>
            </a:r>
            <a:endParaRPr/>
          </a:p>
          <a:p>
            <a:pPr algn="ctr">
              <a:defRPr/>
            </a:pPr>
            <a:r>
              <a:rPr lang="fr-FR" sz="2800" b="1">
                <a:solidFill>
                  <a:srgbClr val="FF0066"/>
                </a:solidFill>
              </a:rPr>
              <a:t>Blouse + gants (à changer immédiatement si souillés) +</a:t>
            </a:r>
            <a:endParaRPr/>
          </a:p>
          <a:p>
            <a:pPr algn="ctr">
              <a:defRPr/>
            </a:pPr>
            <a:r>
              <a:rPr lang="fr-FR" sz="2800" b="1">
                <a:solidFill>
                  <a:srgbClr val="FF0066"/>
                </a:solidFill>
              </a:rPr>
              <a:t>Tablier si soins mouillants</a:t>
            </a:r>
            <a:endParaRPr/>
          </a:p>
          <a:p>
            <a:pPr algn="ctr">
              <a:defRPr/>
            </a:pPr>
            <a:endParaRPr lang="fr-FR" sz="2800" b="1">
              <a:solidFill>
                <a:srgbClr val="FF0066"/>
              </a:solidFill>
            </a:endParaRPr>
          </a:p>
          <a:p>
            <a:pPr algn="ctr">
              <a:defRPr/>
            </a:pPr>
            <a:r>
              <a:rPr lang="fr-FR" sz="2800" b="1">
                <a:solidFill>
                  <a:srgbClr val="FF0066"/>
                </a:solidFill>
              </a:rPr>
              <a:t>TOUT EST JETE DANS LA CHAMBRE 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194870" y="1740621"/>
            <a:ext cx="11683234" cy="3033679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 bwMode="auto">
          <a:xfrm>
            <a:off x="1100469" y="5263116"/>
            <a:ext cx="101115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000" b="1">
                <a:solidFill>
                  <a:srgbClr val="FF0066"/>
                </a:solidFill>
              </a:rPr>
              <a:t>PHA + LAVAGE SIMPLE AU SAVON DOUX + PHA</a:t>
            </a:r>
            <a:endParaRPr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MAINS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539183" y="2403399"/>
            <a:ext cx="10972784" cy="1553605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 b="1">
                <a:solidFill>
                  <a:srgbClr val="FF0066"/>
                </a:solidFill>
                <a:latin typeface="Calibri"/>
              </a:rPr>
              <a:t>ISOLEMENT SPATIAL SIGNALE</a:t>
            </a:r>
            <a:endParaRPr/>
          </a:p>
        </p:txBody>
      </p:sp>
      <p:sp>
        <p:nvSpPr>
          <p:cNvPr id="4" name="ZoneTexte 3"/>
          <p:cNvSpPr txBox="1"/>
          <p:nvPr/>
        </p:nvSpPr>
        <p:spPr bwMode="auto">
          <a:xfrm>
            <a:off x="1329070" y="4524153"/>
            <a:ext cx="86017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400" b="1">
                <a:solidFill>
                  <a:srgbClr val="FF0066"/>
                </a:solidFill>
              </a:rPr>
              <a:t>CHAMBRE INDIVIDUELLE </a:t>
            </a:r>
            <a:r>
              <a:rPr lang="fr-FR" sz="2400" b="1"/>
              <a:t>(COHORTING INAPPLICABLE EN PRATIQUE CAR QUE FAIRE QUAND UN DES DEUX A GUERI ET PAS L’AUTRE ?)</a:t>
            </a:r>
            <a:endParaRPr/>
          </a:p>
          <a:p>
            <a:pPr>
              <a:defRPr/>
            </a:pPr>
            <a:r>
              <a:rPr lang="fr-FR" sz="2400" b="1">
                <a:solidFill>
                  <a:srgbClr val="FF0066"/>
                </a:solidFill>
              </a:rPr>
              <a:t>+ UMP (UNITE MOBILE DE PROTECTION) </a:t>
            </a:r>
            <a:endParaRPr/>
          </a:p>
          <a:p>
            <a:pPr>
              <a:defRPr/>
            </a:pPr>
            <a:r>
              <a:rPr lang="fr-FR" sz="2400" b="1">
                <a:solidFill>
                  <a:srgbClr val="FF0066"/>
                </a:solidFill>
              </a:rPr>
              <a:t>+ LOGO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172638" y="1605694"/>
            <a:ext cx="11846723" cy="3268533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 b="1">
                <a:solidFill>
                  <a:srgbClr val="FF0066"/>
                </a:solidFill>
                <a:latin typeface="Calibri"/>
              </a:rPr>
              <a:t>VISITES PROCHES ET PERSONNEL </a:t>
            </a:r>
            <a:endParaRPr/>
          </a:p>
        </p:txBody>
      </p:sp>
      <p:sp>
        <p:nvSpPr>
          <p:cNvPr id="4" name="Ellipse 3"/>
          <p:cNvSpPr/>
          <p:nvPr/>
        </p:nvSpPr>
        <p:spPr bwMode="auto">
          <a:xfrm>
            <a:off x="3163186" y="2833577"/>
            <a:ext cx="4290237" cy="406383"/>
          </a:xfrm>
          <a:prstGeom prst="ellipse">
            <a:avLst/>
          </a:prstGeom>
          <a:noFill/>
          <a:ln w="8255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ZoneTexte 4"/>
          <p:cNvSpPr txBox="1"/>
          <p:nvPr/>
        </p:nvSpPr>
        <p:spPr bwMode="auto">
          <a:xfrm>
            <a:off x="1328057" y="5093786"/>
            <a:ext cx="1009758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400" b="1">
                <a:solidFill>
                  <a:srgbClr val="FF0066"/>
                </a:solidFill>
              </a:rPr>
              <a:t>LIMITER LES INTERVENANTS</a:t>
            </a:r>
            <a:endParaRPr/>
          </a:p>
          <a:p>
            <a:pPr>
              <a:defRPr/>
            </a:pPr>
            <a:r>
              <a:rPr lang="fr-FR" sz="2400" b="1">
                <a:solidFill>
                  <a:srgbClr val="FF0066"/>
                </a:solidFill>
              </a:rPr>
              <a:t>LIMITER LE MATERIEL ENTRANT/SORTANT</a:t>
            </a:r>
            <a:endParaRPr/>
          </a:p>
          <a:p>
            <a:pPr>
              <a:defRPr/>
            </a:pPr>
            <a:r>
              <a:rPr lang="fr-FR" sz="2400" b="1">
                <a:solidFill>
                  <a:srgbClr val="FF0066"/>
                </a:solidFill>
              </a:rPr>
              <a:t>PRIORISER L’USAGE UNIQUE (+ INDIVIDUALISE – TENSIOMETRE/STETHO/THERMOMETRE)</a:t>
            </a:r>
            <a:endParaRPr/>
          </a:p>
          <a:p>
            <a:pPr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514357" y="1349926"/>
            <a:ext cx="11396065" cy="1352813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 bwMode="auto">
          <a:xfrm>
            <a:off x="1227909" y="3089365"/>
            <a:ext cx="98755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>
                <a:solidFill>
                  <a:srgbClr val="FF0066"/>
                </a:solidFill>
              </a:rPr>
              <a:t>LAVE-BASSIN OK DIRECT</a:t>
            </a:r>
            <a:endParaRPr/>
          </a:p>
          <a:p>
            <a:pPr algn="ctr">
              <a:defRPr/>
            </a:pPr>
            <a:r>
              <a:rPr lang="fr-FR" sz="5400" b="1">
                <a:solidFill>
                  <a:srgbClr val="FF0066"/>
                </a:solidFill>
              </a:rPr>
              <a:t>JAVEL 0.5% DE CHLORE ACTIF</a:t>
            </a:r>
            <a:endParaRPr/>
          </a:p>
          <a:p>
            <a:pPr algn="ctr">
              <a:defRPr/>
            </a:pPr>
            <a:r>
              <a:rPr lang="fr-FR" sz="5400" b="1">
                <a:solidFill>
                  <a:srgbClr val="FF0066"/>
                </a:solidFill>
              </a:rPr>
              <a:t>TEMPS DE CONTACT 10 MINUTES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rcRect b="28926"/>
          <a:stretch/>
        </p:blipFill>
        <p:spPr bwMode="auto">
          <a:xfrm>
            <a:off x="346132" y="379750"/>
            <a:ext cx="8869942" cy="3950588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 bwMode="auto">
          <a:xfrm>
            <a:off x="947058" y="4480560"/>
            <a:ext cx="95620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2800" b="1">
                <a:solidFill>
                  <a:srgbClr val="FF0066"/>
                </a:solidFill>
              </a:rPr>
              <a:t>LINGE SAC FERME</a:t>
            </a:r>
            <a:endParaRPr/>
          </a:p>
          <a:p>
            <a:pPr algn="ctr">
              <a:defRPr/>
            </a:pPr>
            <a:r>
              <a:rPr lang="fr-FR" sz="2800" b="1">
                <a:solidFill>
                  <a:srgbClr val="FF0066"/>
                </a:solidFill>
              </a:rPr>
              <a:t>DECHETS SAC FERME</a:t>
            </a:r>
            <a:endParaRPr/>
          </a:p>
          <a:p>
            <a:pPr algn="ctr">
              <a:defRPr/>
            </a:pPr>
            <a:r>
              <a:rPr lang="fr-FR" sz="2800" b="1">
                <a:solidFill>
                  <a:srgbClr val="FF0066"/>
                </a:solidFill>
              </a:rPr>
              <a:t>TRANSPORT ATTENTIONE</a:t>
            </a:r>
            <a:endParaRPr/>
          </a:p>
          <a:p>
            <a:pPr algn="ctr">
              <a:defRPr/>
            </a:pPr>
            <a:r>
              <a:rPr lang="fr-FR" sz="2800" b="1">
                <a:solidFill>
                  <a:srgbClr val="FF0066"/>
                </a:solidFill>
              </a:rPr>
              <a:t>TRANSFERT QUE SI NON CONTAGIEUX (1 OU 2 (SOUCHE HYPERVIRULENTE) PRELEVEMENTS)</a:t>
            </a:r>
            <a:endParaRPr/>
          </a:p>
          <a:p>
            <a:pPr algn="ctr">
              <a:defRPr/>
            </a:pPr>
            <a:endParaRPr lang="fr-FR" sz="2800" b="1">
              <a:solidFill>
                <a:srgbClr val="FF006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 b="1">
                <a:solidFill>
                  <a:srgbClr val="FF0066"/>
                </a:solidFill>
                <a:latin typeface="Calibri"/>
              </a:rPr>
              <a:t>ENTRETIEN</a:t>
            </a:r>
            <a:endParaRPr/>
          </a:p>
        </p:txBody>
      </p:sp>
      <p:sp>
        <p:nvSpPr>
          <p:cNvPr id="3" name="Rectangle 2"/>
          <p:cNvSpPr/>
          <p:nvPr/>
        </p:nvSpPr>
        <p:spPr bwMode="auto">
          <a:xfrm>
            <a:off x="659674" y="3982218"/>
            <a:ext cx="1126018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  <a:defRPr/>
            </a:pPr>
            <a:r>
              <a:rPr lang="fr-FR" sz="2800" b="1">
                <a:solidFill>
                  <a:srgbClr val="FF0066"/>
                </a:solidFill>
              </a:rPr>
              <a:t>ENTRETIEN EN DERNIER</a:t>
            </a:r>
            <a:endParaRPr/>
          </a:p>
          <a:p>
            <a:pPr marL="514350" indent="-514350">
              <a:buFont typeface="+mj-lt"/>
              <a:buAutoNum type="arabicPeriod"/>
              <a:defRPr/>
            </a:pPr>
            <a:r>
              <a:rPr lang="fr-FR" sz="2800" b="1">
                <a:solidFill>
                  <a:srgbClr val="FF0066"/>
                </a:solidFill>
              </a:rPr>
              <a:t>DETERGENT NEUTRE</a:t>
            </a:r>
            <a:endParaRPr/>
          </a:p>
          <a:p>
            <a:pPr marL="514350" indent="-514350">
              <a:buFont typeface="+mj-lt"/>
              <a:buAutoNum type="arabicPeriod"/>
              <a:defRPr/>
            </a:pPr>
            <a:r>
              <a:rPr lang="fr-FR" sz="2800" b="1">
                <a:solidFill>
                  <a:srgbClr val="FF0066"/>
                </a:solidFill>
              </a:rPr>
              <a:t>RINCAGE</a:t>
            </a:r>
            <a:endParaRPr/>
          </a:p>
          <a:p>
            <a:pPr marL="514350" indent="-514350">
              <a:buFont typeface="+mj-lt"/>
              <a:buAutoNum type="arabicPeriod"/>
              <a:defRPr/>
            </a:pPr>
            <a:r>
              <a:rPr lang="fr-FR" sz="2800" b="1">
                <a:solidFill>
                  <a:srgbClr val="FF0066"/>
                </a:solidFill>
              </a:rPr>
              <a:t>EAU DE JAVEL 0.5% DE CHLORE ACTIF</a:t>
            </a:r>
            <a:endParaRPr/>
          </a:p>
          <a:p>
            <a:pPr marL="514350" indent="-514350">
              <a:buFont typeface="+mj-lt"/>
              <a:buAutoNum type="arabicPeriod"/>
              <a:defRPr/>
            </a:pPr>
            <a:r>
              <a:rPr lang="fr-FR" sz="2800" b="1">
                <a:solidFill>
                  <a:srgbClr val="FF0066"/>
                </a:solidFill>
              </a:rPr>
              <a:t>10 MINUTES DE CONTACT</a:t>
            </a:r>
            <a:endParaRPr/>
          </a:p>
          <a:p>
            <a:pPr marL="514350" indent="-514350">
              <a:buFont typeface="+mj-lt"/>
              <a:buAutoNum type="arabicPeriod"/>
              <a:defRPr/>
            </a:pPr>
            <a:r>
              <a:rPr lang="fr-FR" sz="2800" b="1">
                <a:solidFill>
                  <a:srgbClr val="FF0066"/>
                </a:solidFill>
              </a:rPr>
              <a:t>RINCER SEULEMENT SI INOX</a:t>
            </a:r>
            <a:endParaRPr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587829" y="1690688"/>
            <a:ext cx="11237529" cy="21319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838200" y="561067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fr-FR" b="1">
                <a:solidFill>
                  <a:srgbClr val="FF0066"/>
                </a:solidFill>
              </a:rPr>
              <a:t>Matériel ne supportant pas la javel</a:t>
            </a:r>
            <a:br>
              <a:rPr lang="fr-FR" b="1">
                <a:solidFill>
                  <a:srgbClr val="FF0066"/>
                </a:solidFill>
              </a:rPr>
            </a:br>
            <a:r>
              <a:rPr lang="fr-FR" b="1">
                <a:solidFill>
                  <a:srgbClr val="FF0066"/>
                </a:solidFill>
              </a:rPr>
              <a:t>ENTRETIEN TOUTES LES 8 HEURES 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838200" y="2527661"/>
            <a:ext cx="10515600" cy="3277009"/>
          </a:xfrm>
        </p:spPr>
        <p:txBody>
          <a:bodyPr/>
          <a:lstStyle/>
          <a:p>
            <a:pPr>
              <a:defRPr/>
            </a:pPr>
            <a:r>
              <a:rPr lang="fr-FR"/>
              <a:t>utiliser des lingettes prêtes à l’emploi (cf. P.E.. : 04.01.17.) ou imbiber des chiffonnettes à usage unique de produit détergent désinfectant pour surfaces hautes</a:t>
            </a:r>
            <a:endParaRPr/>
          </a:p>
          <a:p>
            <a:pPr>
              <a:defRPr/>
            </a:pPr>
            <a:r>
              <a:rPr lang="fr-FR"/>
              <a:t>insister sur les surfaces horizontales et fréquemment touchées</a:t>
            </a:r>
            <a:endParaRPr/>
          </a:p>
          <a:p>
            <a:pPr marL="0" indent="0">
              <a:buNone/>
              <a:defRPr/>
            </a:pPr>
            <a:r>
              <a:rPr lang="fr-FR"/>
              <a:t> laisser sécher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900163" y="241546"/>
            <a:ext cx="4599299" cy="6303153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 bwMode="auto">
          <a:xfrm>
            <a:off x="5786846" y="888274"/>
            <a:ext cx="551252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800" b="1">
                <a:solidFill>
                  <a:srgbClr val="FF0066"/>
                </a:solidFill>
              </a:rPr>
              <a:t>LA DILUTION A 0.5% EST SPECIFIQUE DE LA PRISE EN CHARGE DE PATIENTS AVEC UN CLOSTRIDIUM DIFFICILE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 b="1" i="1">
                <a:latin typeface="Calibri"/>
              </a:rPr>
              <a:t>Clostridium difficile </a:t>
            </a:r>
            <a:r>
              <a:rPr lang="fr-FR"/>
              <a:t/>
            </a:r>
            <a:br>
              <a:rPr lang="fr-FR"/>
            </a:br>
            <a:endParaRPr lang="fr-FR"/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438451" y="399163"/>
            <a:ext cx="5489511" cy="2513854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377895" y="3022764"/>
            <a:ext cx="7187604" cy="3378035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/>
          <a:stretch/>
        </p:blipFill>
        <p:spPr bwMode="auto">
          <a:xfrm>
            <a:off x="8017595" y="464799"/>
            <a:ext cx="3458950" cy="39951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 bwMode="auto">
          <a:xfrm>
            <a:off x="7791994" y="4711781"/>
            <a:ext cx="4114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2000" b="1">
                <a:solidFill>
                  <a:srgbClr val="FF0066"/>
                </a:solidFill>
              </a:rPr>
              <a:t>LA GREFFE MICROBIOTE AUGMENTE LE TAUX DE SUCCES DE 30 A 80% ET MEME 90% AVEC UNE DEUXIEME GREFFE EN CAS D’ECHEC DE LA PREMIERE !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385355" y="487028"/>
            <a:ext cx="5986328" cy="2640857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6770808" y="599657"/>
            <a:ext cx="4816051" cy="29808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 bwMode="auto">
          <a:xfrm>
            <a:off x="960224" y="4108269"/>
            <a:ext cx="1062663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3200" b="1">
                <a:solidFill>
                  <a:srgbClr val="FF0066"/>
                </a:solidFill>
              </a:rPr>
              <a:t>CEPENDANT, A MARSEILLE, EN CAS DE CLOSTRIDIUM DIFFICILE RO27</a:t>
            </a:r>
            <a:endParaRPr/>
          </a:p>
          <a:p>
            <a:pPr algn="ctr">
              <a:defRPr/>
            </a:pPr>
            <a:r>
              <a:rPr lang="fr-FR" sz="3200" b="1">
                <a:solidFill>
                  <a:srgbClr val="FF0066"/>
                </a:solidFill>
              </a:rPr>
              <a:t>LA MAJORITE DES DECES (75%) SURVIENNENT DANS LES 7 PREMIERS JOURS !  ET 100% DANS LES 30 JOURS (AVANT LA PREMIERE RECIDIVE) !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414670" y="401766"/>
            <a:ext cx="11613862" cy="6102321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 bwMode="auto">
          <a:xfrm>
            <a:off x="473149" y="4114255"/>
            <a:ext cx="43695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rgbClr val="FF0066"/>
                </a:solidFill>
              </a:rPr>
              <a:t>HR 0.18, 95%CI 0.05-0.61, p=0.006</a:t>
            </a:r>
            <a:endParaRPr/>
          </a:p>
          <a:p>
            <a:pPr>
              <a:defRPr/>
            </a:pPr>
            <a:endParaRPr lang="fr-FR" sz="2800" b="1">
              <a:solidFill>
                <a:srgbClr val="FF0066"/>
              </a:solidFill>
            </a:endParaRPr>
          </a:p>
          <a:p>
            <a:pPr>
              <a:defRPr/>
            </a:pPr>
            <a:r>
              <a:rPr lang="fr-FR" sz="2800" b="1">
                <a:solidFill>
                  <a:srgbClr val="FF0066"/>
                </a:solidFill>
              </a:rPr>
              <a:t>LA GREFFE PRECOCE </a:t>
            </a:r>
            <a:endParaRPr/>
          </a:p>
          <a:p>
            <a:pPr>
              <a:defRPr/>
            </a:pPr>
            <a:r>
              <a:rPr lang="fr-FR" sz="2800" b="1">
                <a:solidFill>
                  <a:srgbClr val="FF0066"/>
                </a:solidFill>
              </a:rPr>
              <a:t>DIVISE PAR 5 LE RISQUE DE DECES ! </a:t>
            </a:r>
            <a:endParaRPr/>
          </a:p>
        </p:txBody>
      </p:sp>
      <p:sp>
        <p:nvSpPr>
          <p:cNvPr id="3" name="ZoneTexte 2"/>
          <p:cNvSpPr txBox="1"/>
          <p:nvPr/>
        </p:nvSpPr>
        <p:spPr bwMode="auto">
          <a:xfrm>
            <a:off x="414670" y="2259418"/>
            <a:ext cx="3737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400" b="1">
                <a:solidFill>
                  <a:srgbClr val="0070C0"/>
                </a:solidFill>
              </a:rPr>
              <a:t>NOUS AVONS DONC MIS EN PLACE LA GREFFE DE MICROBIOTE PRECOCE POUR LES RO27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483319" y="583396"/>
            <a:ext cx="5196701" cy="129996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rcRect b="18382"/>
          <a:stretch/>
        </p:blipFill>
        <p:spPr bwMode="auto">
          <a:xfrm>
            <a:off x="6539728" y="159656"/>
            <a:ext cx="4746732" cy="627075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/>
          <a:stretch/>
        </p:blipFill>
        <p:spPr bwMode="auto">
          <a:xfrm>
            <a:off x="110591" y="2202976"/>
            <a:ext cx="6532672" cy="197562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 bwMode="auto">
          <a:xfrm>
            <a:off x="584791" y="4529470"/>
            <a:ext cx="5470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4000" b="1">
                <a:solidFill>
                  <a:srgbClr val="FF0066"/>
                </a:solidFill>
              </a:rPr>
              <a:t>EFFICACE EN REANIMATION !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fr-FR" sz="2800"/>
              <a:t>Greffe fécales et colite sévères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465836" y="1396008"/>
            <a:ext cx="11294872" cy="70509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465836" y="6183856"/>
            <a:ext cx="10972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000"/>
              <a:t>Hocquart M, Clin Infect Dis, 2017 ; Early Faecal Microbiota Transplantation Improves Survival in Severe Clostridium difficile Infections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/>
          <a:srcRect l="18762" t="13461" r="18962" b="18257"/>
          <a:stretch/>
        </p:blipFill>
        <p:spPr bwMode="auto">
          <a:xfrm>
            <a:off x="830443" y="2101098"/>
            <a:ext cx="6646617" cy="38639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641498" y="62097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fr-FR" b="1">
                <a:solidFill>
                  <a:srgbClr val="FF0066"/>
                </a:solidFill>
                <a:latin typeface="Calibri"/>
              </a:rPr>
              <a:t>DONC…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753139" y="1559811"/>
            <a:ext cx="10515600" cy="43513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/>
              <a:t>Epidémie mondiale polyclonale de colite à </a:t>
            </a:r>
            <a:r>
              <a:rPr lang="fr-FR" i="1"/>
              <a:t>Clostridium difficile </a:t>
            </a:r>
            <a:r>
              <a:rPr lang="fr-FR"/>
              <a:t>toxinogène</a:t>
            </a:r>
          </a:p>
          <a:p>
            <a:pPr>
              <a:defRPr/>
            </a:pPr>
            <a:r>
              <a:rPr lang="fr-FR"/>
              <a:t>SAVOIR FAIRE LE DIAGNOSTIC</a:t>
            </a:r>
            <a:endParaRPr/>
          </a:p>
          <a:p>
            <a:pPr>
              <a:defRPr/>
            </a:pPr>
            <a:r>
              <a:rPr lang="fr-FR"/>
              <a:t>Ne pas négliger un </a:t>
            </a:r>
            <a:r>
              <a:rPr lang="fr-FR" b="1" i="1"/>
              <a:t>Clostridium difficile </a:t>
            </a:r>
            <a:r>
              <a:rPr lang="fr-FR"/>
              <a:t>surtout si sévère, age &gt; 65 ans, souche hypervirulente (RO27) – toxine binaire </a:t>
            </a:r>
            <a:endParaRPr/>
          </a:p>
          <a:p>
            <a:pPr>
              <a:defRPr/>
            </a:pPr>
            <a:r>
              <a:rPr lang="fr-FR"/>
              <a:t>Stratégie adaptée pour prévenir cas secondaires (transfert MIT au moindre doute)</a:t>
            </a:r>
            <a:endParaRPr/>
          </a:p>
          <a:p>
            <a:pPr>
              <a:defRPr/>
            </a:pPr>
            <a:r>
              <a:rPr lang="fr-FR"/>
              <a:t>BLOUSE/GANT/TABLIER/PHA+SAVON+PHA - JAVEL 0.5%</a:t>
            </a:r>
            <a:endParaRPr/>
          </a:p>
          <a:p>
            <a:pPr>
              <a:defRPr/>
            </a:pPr>
            <a:r>
              <a:rPr lang="fr-FR" b="1">
                <a:solidFill>
                  <a:srgbClr val="00B050"/>
                </a:solidFill>
              </a:rPr>
              <a:t>Greffe de microbiote (on cherche des volontaires sains !) </a:t>
            </a:r>
            <a:endParaRPr/>
          </a:p>
          <a:p>
            <a:pPr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fr-FR" sz="8000" b="1">
                <a:latin typeface="Calibri"/>
              </a:rPr>
              <a:t>Gestion épidémie BHRe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 b="1">
                <a:latin typeface="Calibri"/>
              </a:rPr>
              <a:t>Définition BHRe</a:t>
            </a:r>
            <a:r>
              <a:rPr lang="fr-FR"/>
              <a:t/>
            </a:r>
            <a:br>
              <a:rPr lang="fr-FR"/>
            </a:br>
            <a:r>
              <a:rPr lang="fr-FR"/>
              <a:t>Bactérie hautement résistante émergente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/>
        <p:txBody>
          <a:bodyPr>
            <a:normAutofit/>
          </a:bodyPr>
          <a:lstStyle/>
          <a:p>
            <a:pPr marL="914400" indent="-914400">
              <a:buFont typeface="+mj-lt"/>
              <a:buAutoNum type="arabicPeriod"/>
              <a:defRPr/>
            </a:pPr>
            <a:r>
              <a:rPr lang="fr-FR" sz="3200"/>
              <a:t>Entérobactérie productrice de carbapénémase (résistance aux carbapénème à dose habituelle / imipenem / TIENAM)  </a:t>
            </a:r>
            <a:endParaRPr/>
          </a:p>
          <a:p>
            <a:pPr marL="914400" indent="-914400">
              <a:buFont typeface="+mj-lt"/>
              <a:buAutoNum type="arabicPeriod"/>
              <a:defRPr/>
            </a:pPr>
            <a:r>
              <a:rPr lang="fr-FR" sz="3200"/>
              <a:t>Entérocoque résistant à la vancomycine (VANCOMYCINE)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0" y="117990"/>
            <a:ext cx="3089189" cy="62341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fr-FR"/>
              <a:t>A Marseille</a:t>
            </a:r>
            <a:endParaRPr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/>
        </p:blipFill>
        <p:spPr bwMode="auto">
          <a:xfrm>
            <a:off x="0" y="764332"/>
            <a:ext cx="5579118" cy="3704442"/>
          </a:xfrm>
          <a:prstGeom prst="rect">
            <a:avLst/>
          </a:prstGeom>
        </p:spPr>
      </p:pic>
      <p:pic>
        <p:nvPicPr>
          <p:cNvPr id="3" name="Image 4294967295"/>
          <p:cNvPicPr/>
          <p:nvPr>
            <p:extLst>
              <p:ext uri="{D42A27DB-BD31-4B8C-83A1-F6EECF244321}">
                <p14:modId xmlns:p14="http://schemas.microsoft.com/office/powerpoint/2010/main" xmlns:w="http://schemas.openxmlformats.org/wordprocessingml/2006/main" xmlns:m="http://schemas.openxmlformats.org/officeDocument/2006/math" xmlns="" val="2157879785"/>
              </p:ext>
            </p:extLst>
          </p:nvPr>
        </p:nvPicPr>
        <p:blipFill>
          <a:blip r:embed="rId3" cstate="print"/>
          <a:stretch/>
        </p:blipFill>
        <p:spPr bwMode="auto">
          <a:xfrm>
            <a:off x="5627133" y="53569"/>
            <a:ext cx="5744961" cy="3552805"/>
          </a:xfrm>
          <a:prstGeom prst="rect">
            <a:avLst/>
          </a:prstGeom>
        </p:spPr>
      </p:pic>
      <p:pic>
        <p:nvPicPr>
          <p:cNvPr id="5" name="Image 4294967295"/>
          <p:cNvPicPr/>
          <p:nvPr>
            <p:extLst>
              <p:ext uri="{D42A27DB-BD31-4B8C-83A1-F6EECF244321}">
                <p14:modId xmlns:p14="http://schemas.microsoft.com/office/powerpoint/2010/main" xmlns:w="http://schemas.openxmlformats.org/wordprocessingml/2006/main" xmlns:m="http://schemas.openxmlformats.org/officeDocument/2006/math" xmlns="" val="2157879785"/>
              </p:ext>
            </p:extLst>
          </p:nvPr>
        </p:nvPicPr>
        <p:blipFill>
          <a:blip r:embed="rId4" cstate="print"/>
          <a:stretch/>
        </p:blipFill>
        <p:spPr bwMode="auto">
          <a:xfrm>
            <a:off x="3574699" y="3667108"/>
            <a:ext cx="4985767" cy="31908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1524000" y="1"/>
            <a:ext cx="9182100" cy="688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9" name="Picture 6" descr="RAISIN_vcal_rvb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9193214" y="1127125"/>
            <a:ext cx="1296987" cy="776288"/>
          </a:xfrm>
          <a:prstGeom prst="rect">
            <a:avLst/>
          </a:prstGeom>
          <a:noFill/>
          <a:ln>
            <a:noFill/>
          </a:ln>
        </p:spPr>
      </p:pic>
      <p:sp>
        <p:nvSpPr>
          <p:cNvPr id="4100" name="Text Box 7"/>
          <p:cNvSpPr txBox="1">
            <a:spLocks noChangeArrowheads="1"/>
          </p:cNvSpPr>
          <p:nvPr/>
        </p:nvSpPr>
        <p:spPr bwMode="auto">
          <a:xfrm>
            <a:off x="1811338" y="1903413"/>
            <a:ext cx="7092950" cy="2239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ts val="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/>
                <a:ea typeface="MS PGothic"/>
              </a:defRPr>
            </a:lvl1pPr>
            <a:lvl2pPr marL="742950" indent="-285750">
              <a:spcBef>
                <a:spcPts val="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/>
                <a:ea typeface="MS PGothic"/>
              </a:defRPr>
            </a:lvl2pPr>
            <a:lvl3pPr marL="1143000" indent="-228600">
              <a:spcBef>
                <a:spcPts val="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/>
                <a:ea typeface="MS PGothic"/>
              </a:defRPr>
            </a:lvl3pPr>
            <a:lvl4pPr marL="1600200" indent="-228600">
              <a:spcBef>
                <a:spcPts val="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4pPr>
            <a:lvl5pPr marL="2057400" indent="-228600">
              <a:spcBef>
                <a:spcPts val="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9pPr>
          </a:lstStyle>
          <a:p>
            <a:pPr>
              <a:buClr>
                <a:srgbClr val="CC0000"/>
              </a:buClr>
              <a:buFontTx/>
              <a:buNone/>
              <a:defRPr/>
            </a:pPr>
            <a:r>
              <a:rPr lang="fr-FR" sz="2600" b="1">
                <a:solidFill>
                  <a:schemeClr val="bg1"/>
                </a:solidFill>
              </a:rPr>
              <a:t>Bilan des épisodes impliquant des entérobactéries productrices de carbapénémases en France</a:t>
            </a:r>
            <a:endParaRPr/>
          </a:p>
          <a:p>
            <a:pPr>
              <a:buClr>
                <a:srgbClr val="CC0000"/>
              </a:buClr>
              <a:buFontTx/>
              <a:buNone/>
              <a:defRPr/>
            </a:pPr>
            <a:endParaRPr lang="fr-FR" sz="2600" b="1">
              <a:solidFill>
                <a:schemeClr val="bg1"/>
              </a:solidFill>
            </a:endParaRPr>
          </a:p>
          <a:p>
            <a:pPr>
              <a:buClr>
                <a:srgbClr val="CC0000"/>
              </a:buClr>
              <a:buFontTx/>
              <a:buNone/>
              <a:defRPr/>
            </a:pPr>
            <a:r>
              <a:rPr lang="fr-FR" sz="2600" b="1">
                <a:solidFill>
                  <a:schemeClr val="bg1"/>
                </a:solidFill>
              </a:rPr>
              <a:t>Bilan au 4 septembre 2015</a:t>
            </a:r>
            <a:endParaRPr/>
          </a:p>
          <a:p>
            <a:pPr>
              <a:buClr>
                <a:srgbClr val="CC0000"/>
              </a:buClr>
              <a:buFontTx/>
              <a:buNone/>
              <a:defRPr/>
            </a:pPr>
            <a:endParaRPr lang="fr-FR" sz="2200">
              <a:solidFill>
                <a:schemeClr val="bg1"/>
              </a:solidFill>
            </a:endParaRPr>
          </a:p>
        </p:txBody>
      </p:sp>
      <p:sp>
        <p:nvSpPr>
          <p:cNvPr id="4101" name="Text Box 8"/>
          <p:cNvSpPr txBox="1">
            <a:spLocks noChangeArrowheads="1"/>
          </p:cNvSpPr>
          <p:nvPr/>
        </p:nvSpPr>
        <p:spPr bwMode="auto">
          <a:xfrm>
            <a:off x="1873251" y="4005264"/>
            <a:ext cx="5940425" cy="6683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ts val="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/>
                <a:ea typeface="MS PGothic"/>
              </a:defRPr>
            </a:lvl1pPr>
            <a:lvl2pPr marL="742950" indent="-285750">
              <a:spcBef>
                <a:spcPts val="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/>
                <a:ea typeface="MS PGothic"/>
              </a:defRPr>
            </a:lvl2pPr>
            <a:lvl3pPr marL="1143000" indent="-228600">
              <a:spcBef>
                <a:spcPts val="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/>
                <a:ea typeface="MS PGothic"/>
              </a:defRPr>
            </a:lvl3pPr>
            <a:lvl4pPr marL="1600200" indent="-228600">
              <a:spcBef>
                <a:spcPts val="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4pPr>
            <a:lvl5pPr marL="2057400" indent="-228600">
              <a:spcBef>
                <a:spcPts val="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9pPr>
          </a:lstStyle>
          <a:p>
            <a:pPr>
              <a:spcBef>
                <a:spcPts val="0"/>
              </a:spcBef>
              <a:buClrTx/>
              <a:buFontTx/>
              <a:buNone/>
              <a:defRPr/>
            </a:pPr>
            <a:r>
              <a:rPr lang="fr-FR" sz="1800">
                <a:solidFill>
                  <a:schemeClr val="bg1"/>
                </a:solidFill>
              </a:rPr>
              <a:t>Unité Infections Associées aux Soins et Résistance aux Antibiotiques</a:t>
            </a:r>
            <a:endParaRPr/>
          </a:p>
          <a:p>
            <a:pPr>
              <a:spcBef>
                <a:spcPts val="0"/>
              </a:spcBef>
              <a:buClrTx/>
              <a:buFontTx/>
              <a:buNone/>
              <a:defRPr/>
            </a:pPr>
            <a:r>
              <a:rPr lang="fr-FR" sz="1800">
                <a:solidFill>
                  <a:schemeClr val="bg1"/>
                </a:solidFill>
              </a:rPr>
              <a:t>Département Maladies Infectieuses (DMI), Institut de veille sanitaire</a:t>
            </a:r>
            <a:endParaRPr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9055101" y="3149601"/>
            <a:ext cx="1611313" cy="855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3" name="Image 1" descr="CNR résistance aux antibiotiques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tretch/>
        </p:blipFill>
        <p:spPr bwMode="auto">
          <a:xfrm>
            <a:off x="9480550" y="2087564"/>
            <a:ext cx="800100" cy="61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4" name="Picture 2"/>
          <p:cNvPicPr>
            <a:picLocks noChangeAspect="1" noChangeArrowheads="1"/>
          </p:cNvPicPr>
          <p:nvPr/>
        </p:nvPicPr>
        <p:blipFill>
          <a:blip r:embed="rId7" cstate="print"/>
          <a:stretch/>
        </p:blipFill>
        <p:spPr bwMode="auto">
          <a:xfrm>
            <a:off x="9224963" y="4217988"/>
            <a:ext cx="1312862" cy="82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 b="1">
                <a:latin typeface="Calibri"/>
              </a:rPr>
              <a:t>Pourquoi c’est important ? 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  <a:defRPr/>
            </a:pPr>
            <a:r>
              <a:rPr lang="fr-FR" sz="3600"/>
              <a:t>Gravité potentielle</a:t>
            </a:r>
            <a:endParaRPr/>
          </a:p>
          <a:p>
            <a:pPr marL="742950" indent="-742950">
              <a:buFont typeface="+mj-lt"/>
              <a:buAutoNum type="arabicPeriod"/>
              <a:defRPr/>
            </a:pPr>
            <a:r>
              <a:rPr lang="fr-FR" sz="3600"/>
              <a:t>Transmission communautaire  </a:t>
            </a:r>
            <a:endParaRPr/>
          </a:p>
          <a:p>
            <a:pPr marL="742950" indent="-742950">
              <a:buFont typeface="+mj-lt"/>
              <a:buAutoNum type="arabicPeriod"/>
              <a:defRPr/>
            </a:pPr>
            <a:r>
              <a:rPr lang="fr-FR" sz="3600"/>
              <a:t>Transmission croisée </a:t>
            </a:r>
            <a:endParaRPr/>
          </a:p>
          <a:p>
            <a:pPr marL="742950" indent="-742950">
              <a:buFont typeface="+mj-lt"/>
              <a:buAutoNum type="arabicPeriod"/>
              <a:defRPr/>
            </a:pPr>
            <a:r>
              <a:rPr lang="fr-FR" sz="3600"/>
              <a:t>Inefficacité relative des antibiotiques</a:t>
            </a:r>
            <a:endParaRPr/>
          </a:p>
          <a:p>
            <a:pPr marL="742950" indent="-742950">
              <a:buFont typeface="+mj-lt"/>
              <a:buAutoNum type="arabicPeriod"/>
              <a:defRPr/>
            </a:pPr>
            <a:r>
              <a:rPr lang="fr-FR" sz="3600"/>
              <a:t>Epidémie mondiale polyclonale </a:t>
            </a:r>
            <a:endParaRPr/>
          </a:p>
          <a:p>
            <a:pPr marL="742950" indent="-742950">
              <a:buFont typeface="+mj-lt"/>
              <a:buAutoNum type="arabicPeriod"/>
              <a:defRPr/>
            </a:pPr>
            <a:r>
              <a:rPr lang="fr-FR" sz="3600"/>
              <a:t>Souche hypervirulente hypermortelle hypertransmissible (ribotype 27) 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28925" y="304800"/>
            <a:ext cx="7686675" cy="827088"/>
          </a:xfrm>
        </p:spPr>
        <p:txBody>
          <a:bodyPr/>
          <a:lstStyle/>
          <a:p>
            <a:pPr>
              <a:defRPr/>
            </a:pPr>
            <a:r>
              <a:rPr lang="fr-FR" sz="2400"/>
              <a:t>Episodes d’EPC, France, 2004 – 2015, par mois de signalement Bilan au 4 septembre 2015 (N= 2 026 épisodes)</a:t>
            </a:r>
            <a:endParaRPr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1600200" y="6099176"/>
            <a:ext cx="8032750" cy="606425"/>
          </a:xfrm>
          <a:prstGeom prst="rect">
            <a:avLst/>
          </a:prstGeom>
          <a:noFill/>
          <a:ln w="9525">
            <a:solidFill>
              <a:srgbClr val="072B6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ts val="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/>
                <a:ea typeface="MS PGothic"/>
              </a:defRPr>
            </a:lvl1pPr>
            <a:lvl2pPr marL="742950" indent="-285750">
              <a:spcBef>
                <a:spcPts val="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/>
                <a:ea typeface="MS PGothic"/>
              </a:defRPr>
            </a:lvl2pPr>
            <a:lvl3pPr marL="1143000" indent="-228600">
              <a:spcBef>
                <a:spcPts val="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/>
                <a:ea typeface="MS PGothic"/>
              </a:defRPr>
            </a:lvl3pPr>
            <a:lvl4pPr marL="1600200" indent="-228600">
              <a:spcBef>
                <a:spcPts val="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4pPr>
            <a:lvl5pPr marL="2057400" indent="-228600">
              <a:spcBef>
                <a:spcPts val="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9pPr>
          </a:lstStyle>
          <a:p>
            <a:pPr>
              <a:lnSpc>
                <a:spcPct val="75000"/>
              </a:lnSpc>
              <a:spcBef>
                <a:spcPts val="0"/>
              </a:spcBef>
              <a:buClrTx/>
              <a:buFontTx/>
              <a:buNone/>
              <a:defRPr/>
            </a:pPr>
            <a:r>
              <a:rPr lang="fr-FR" sz="1800" b="1">
                <a:latin typeface="Arial"/>
              </a:rPr>
              <a:t>2026 épisodes au total</a:t>
            </a:r>
            <a:endParaRPr/>
          </a:p>
          <a:p>
            <a:pPr>
              <a:lnSpc>
                <a:spcPct val="75000"/>
              </a:lnSpc>
              <a:spcBef>
                <a:spcPts val="0"/>
              </a:spcBef>
              <a:buClrTx/>
              <a:buFontTx/>
              <a:buNone/>
              <a:defRPr/>
            </a:pPr>
            <a:r>
              <a:rPr lang="fr-FR" sz="1600">
                <a:latin typeface="Arial"/>
              </a:rPr>
              <a:t>2009 : </a:t>
            </a:r>
            <a:r>
              <a:rPr lang="fr-FR" sz="1600" b="1">
                <a:latin typeface="Arial"/>
              </a:rPr>
              <a:t>10</a:t>
            </a:r>
            <a:r>
              <a:rPr lang="fr-FR" sz="1600">
                <a:latin typeface="Arial"/>
              </a:rPr>
              <a:t>,  2010 : </a:t>
            </a:r>
            <a:r>
              <a:rPr lang="fr-FR" sz="1600" b="1">
                <a:latin typeface="Arial"/>
              </a:rPr>
              <a:t>28</a:t>
            </a:r>
            <a:r>
              <a:rPr lang="fr-FR" sz="1600">
                <a:latin typeface="Arial"/>
              </a:rPr>
              <a:t>,    2011 : </a:t>
            </a:r>
            <a:r>
              <a:rPr lang="fr-FR" sz="1600" b="1">
                <a:latin typeface="Arial"/>
              </a:rPr>
              <a:t>113</a:t>
            </a:r>
            <a:r>
              <a:rPr lang="fr-FR" sz="1600">
                <a:latin typeface="Arial"/>
              </a:rPr>
              <a:t>,    2012 : </a:t>
            </a:r>
            <a:r>
              <a:rPr lang="fr-FR" sz="1600" b="1">
                <a:latin typeface="Arial"/>
              </a:rPr>
              <a:t>233</a:t>
            </a:r>
            <a:r>
              <a:rPr lang="fr-FR" sz="1600">
                <a:latin typeface="Arial"/>
              </a:rPr>
              <a:t>,   2013 : </a:t>
            </a:r>
            <a:r>
              <a:rPr lang="fr-FR" sz="1600" b="1">
                <a:latin typeface="Arial"/>
              </a:rPr>
              <a:t>401</a:t>
            </a:r>
            <a:r>
              <a:rPr lang="fr-FR" sz="1600">
                <a:latin typeface="Arial"/>
              </a:rPr>
              <a:t>,   2014 : </a:t>
            </a:r>
            <a:r>
              <a:rPr lang="fr-FR" sz="1600" b="1">
                <a:latin typeface="Arial"/>
              </a:rPr>
              <a:t>650, </a:t>
            </a:r>
            <a:r>
              <a:rPr lang="fr-FR" sz="1600">
                <a:latin typeface="Arial"/>
              </a:rPr>
              <a:t>2015 : </a:t>
            </a:r>
            <a:r>
              <a:rPr lang="fr-FR" sz="1600" b="1">
                <a:latin typeface="Arial"/>
              </a:rPr>
              <a:t>582</a:t>
            </a:r>
            <a:endParaRPr/>
          </a:p>
        </p:txBody>
      </p:sp>
      <p:pic>
        <p:nvPicPr>
          <p:cNvPr id="7172" name="Picture 6" descr="RAISIN_vcal_rvb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9698038" y="5532438"/>
            <a:ext cx="658812" cy="39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3" name="Image 1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2244725" y="1225551"/>
            <a:ext cx="7213600" cy="4532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194" name="Text Box 136"/>
          <p:cNvSpPr txBox="1">
            <a:spLocks noChangeArrowheads="1"/>
          </p:cNvSpPr>
          <p:nvPr/>
        </p:nvSpPr>
        <p:spPr bwMode="auto">
          <a:xfrm>
            <a:off x="2622551" y="6188076"/>
            <a:ext cx="686276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ts val="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/>
                <a:ea typeface="MS PGothic"/>
              </a:defRPr>
            </a:lvl1pPr>
            <a:lvl2pPr marL="742950" indent="-285750">
              <a:spcBef>
                <a:spcPts val="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/>
                <a:ea typeface="MS PGothic"/>
              </a:defRPr>
            </a:lvl2pPr>
            <a:lvl3pPr marL="1143000" indent="-228600">
              <a:spcBef>
                <a:spcPts val="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/>
                <a:ea typeface="MS PGothic"/>
              </a:defRPr>
            </a:lvl3pPr>
            <a:lvl4pPr marL="1600200" indent="-228600">
              <a:spcBef>
                <a:spcPts val="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4pPr>
            <a:lvl5pPr marL="2057400" indent="-228600">
              <a:spcBef>
                <a:spcPts val="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9pPr>
          </a:lstStyle>
          <a:p>
            <a:pPr>
              <a:lnSpc>
                <a:spcPct val="75000"/>
              </a:lnSpc>
              <a:spcBef>
                <a:spcPts val="0"/>
              </a:spcBef>
              <a:buClrTx/>
              <a:buFontTx/>
              <a:buNone/>
              <a:defRPr/>
            </a:pPr>
            <a:r>
              <a:rPr lang="fr-FR" sz="1400" i="1">
                <a:solidFill>
                  <a:schemeClr val="tx1"/>
                </a:solidFill>
              </a:rPr>
              <a:t>* 2 entérobactéries ou plus avec le même mécanisme de résistance impliquées dans 331 épisodes</a:t>
            </a:r>
            <a:endParaRPr/>
          </a:p>
          <a:p>
            <a:pPr>
              <a:lnSpc>
                <a:spcPct val="75000"/>
              </a:lnSpc>
              <a:spcBef>
                <a:spcPts val="0"/>
              </a:spcBef>
              <a:buClrTx/>
              <a:buFontTx/>
              <a:buNone/>
              <a:defRPr/>
            </a:pPr>
            <a:r>
              <a:rPr lang="fr-FR" sz="1400" i="1">
                <a:solidFill>
                  <a:schemeClr val="tx1"/>
                </a:solidFill>
              </a:rPr>
              <a:t>** Total supérieur à 100% car plusieurs bactéries associées dans 331 épisodes</a:t>
            </a:r>
            <a:endParaRPr/>
          </a:p>
        </p:txBody>
      </p:sp>
      <p:pic>
        <p:nvPicPr>
          <p:cNvPr id="8195" name="Picture 6" descr="RAISIN_vcal_rvb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1633538" y="6134101"/>
            <a:ext cx="919162" cy="550863"/>
          </a:xfrm>
          <a:prstGeom prst="rect">
            <a:avLst/>
          </a:prstGeom>
          <a:noFill/>
          <a:ln>
            <a:noFill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28925" y="304800"/>
            <a:ext cx="7839075" cy="827088"/>
          </a:xfrm>
        </p:spPr>
        <p:txBody>
          <a:bodyPr/>
          <a:lstStyle/>
          <a:p>
            <a:pPr>
              <a:defRPr/>
            </a:pPr>
            <a:r>
              <a:rPr lang="fr-FR" sz="2400"/>
              <a:t>Episodes d’EPC, France, 2004 – 2015, par bactéries</a:t>
            </a:r>
            <a:br>
              <a:rPr lang="fr-FR" sz="2400"/>
            </a:br>
            <a:r>
              <a:rPr lang="fr-FR" sz="2400"/>
              <a:t>Bilan au 4 septembre 2015 (N= 2 026 épisodes)</a:t>
            </a:r>
            <a:endParaRPr/>
          </a:p>
        </p:txBody>
      </p:sp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955601" y="1131888"/>
            <a:ext cx="7962900" cy="46672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/>
          <p:cNvSpPr txBox="1"/>
          <p:nvPr/>
        </p:nvSpPr>
        <p:spPr bwMode="auto">
          <a:xfrm>
            <a:off x="9197163" y="622005"/>
            <a:ext cx="279636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400" b="1">
                <a:solidFill>
                  <a:srgbClr val="FF3399"/>
                </a:solidFill>
              </a:rPr>
              <a:t>EPIDEMIE D’UN GENE ! </a:t>
            </a:r>
            <a:endParaRPr/>
          </a:p>
          <a:p>
            <a:pPr>
              <a:defRPr/>
            </a:pPr>
            <a:r>
              <a:rPr lang="fr-FR" sz="2400" b="1">
                <a:solidFill>
                  <a:srgbClr val="FF3399"/>
                </a:solidFill>
              </a:rPr>
              <a:t>CE GENE DE RESISTANCE POUVANT ETRE PORTE PAR DIFFERENTES ESPECES ! </a:t>
            </a:r>
            <a:endParaRPr/>
          </a:p>
          <a:p>
            <a:pPr>
              <a:defRPr/>
            </a:pPr>
            <a:endParaRPr lang="fr-FR" sz="2400"/>
          </a:p>
          <a:p>
            <a:pPr>
              <a:defRPr/>
            </a:pPr>
            <a:r>
              <a:rPr lang="fr-FR" sz="2400" b="1" i="1"/>
              <a:t>KLEBSIELLA PNEUMONIAE</a:t>
            </a:r>
            <a:endParaRPr/>
          </a:p>
          <a:p>
            <a:pPr>
              <a:defRPr/>
            </a:pPr>
            <a:r>
              <a:rPr lang="fr-FR" sz="2400" b="1" i="1"/>
              <a:t>ESCHERICHIA COLI</a:t>
            </a:r>
            <a:endParaRPr/>
          </a:p>
          <a:p>
            <a:pPr>
              <a:defRPr/>
            </a:pPr>
            <a:r>
              <a:rPr lang="fr-FR" sz="2400" b="1" i="1"/>
              <a:t>ENTEROBACTER CLOACAE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>
            <a:spLocks noChangeArrowheads="1"/>
          </p:cNvSpPr>
          <p:nvPr/>
        </p:nvSpPr>
        <p:spPr bwMode="auto">
          <a:xfrm>
            <a:off x="-233363" y="2465388"/>
            <a:ext cx="184731" cy="30008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rgbClr val="FFFF66"/>
                </a:solidFill>
                <a:latin typeface="Arial"/>
                <a:ea typeface="MS PGothic"/>
              </a:defRPr>
            </a:lvl1pPr>
            <a:lvl2pPr marL="742950" indent="-285750">
              <a:defRPr>
                <a:solidFill>
                  <a:srgbClr val="FFFF66"/>
                </a:solidFill>
                <a:latin typeface="Arial"/>
                <a:ea typeface="MS PGothic"/>
              </a:defRPr>
            </a:lvl2pPr>
            <a:lvl3pPr marL="1143000" indent="-228600">
              <a:defRPr>
                <a:solidFill>
                  <a:srgbClr val="FFFF66"/>
                </a:solidFill>
                <a:latin typeface="Arial"/>
                <a:ea typeface="MS PGothic"/>
              </a:defRPr>
            </a:lvl3pPr>
            <a:lvl4pPr marL="1600200" indent="-228600">
              <a:defRPr>
                <a:solidFill>
                  <a:srgbClr val="FFFF66"/>
                </a:solidFill>
                <a:latin typeface="Arial"/>
                <a:ea typeface="MS PGothic"/>
              </a:defRPr>
            </a:lvl4pPr>
            <a:lvl5pPr marL="2057400" indent="-228600">
              <a:defRPr>
                <a:solidFill>
                  <a:srgbClr val="FFFF66"/>
                </a:solidFill>
                <a:latin typeface="Arial"/>
                <a:ea typeface="MS PGothic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rgbClr val="FFFF66"/>
                </a:solidFill>
                <a:latin typeface="Arial"/>
                <a:ea typeface="MS PGothic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rgbClr val="FFFF66"/>
                </a:solidFill>
                <a:latin typeface="Arial"/>
                <a:ea typeface="MS PGothic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rgbClr val="FFFF66"/>
                </a:solidFill>
                <a:latin typeface="Arial"/>
                <a:ea typeface="MS PGothic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rgbClr val="FFFF66"/>
                </a:solidFill>
                <a:latin typeface="Arial"/>
                <a:ea typeface="MS PGothic"/>
              </a:defRPr>
            </a:lvl9pPr>
          </a:lstStyle>
          <a:p>
            <a:pPr>
              <a:lnSpc>
                <a:spcPct val="75000"/>
              </a:lnSpc>
              <a:defRPr/>
            </a:pPr>
            <a:endParaRPr lang="fr-FR">
              <a:cs typeface="Arial"/>
            </a:endParaRPr>
          </a:p>
        </p:txBody>
      </p:sp>
      <p:pic>
        <p:nvPicPr>
          <p:cNvPr id="15363" name="Picture 6" descr="RAISIN_vcal_rvb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1633538" y="6134101"/>
            <a:ext cx="919162" cy="550863"/>
          </a:xfrm>
          <a:prstGeom prst="rect">
            <a:avLst/>
          </a:prstGeom>
          <a:noFill/>
          <a:ln>
            <a:noFill/>
          </a:ln>
        </p:spPr>
      </p:pic>
      <p:sp>
        <p:nvSpPr>
          <p:cNvPr id="15364" name="Rectangle 2"/>
          <p:cNvSpPr>
            <a:spLocks noChangeArrowheads="1"/>
          </p:cNvSpPr>
          <p:nvPr/>
        </p:nvSpPr>
        <p:spPr bwMode="auto">
          <a:xfrm>
            <a:off x="2720976" y="219074"/>
            <a:ext cx="7788275" cy="8270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ts val="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/>
                <a:ea typeface="MS PGothic"/>
              </a:defRPr>
            </a:lvl1pPr>
            <a:lvl2pPr marL="742950" indent="-285750">
              <a:spcBef>
                <a:spcPts val="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/>
                <a:ea typeface="MS PGothic"/>
              </a:defRPr>
            </a:lvl2pPr>
            <a:lvl3pPr marL="1143000" indent="-228600">
              <a:spcBef>
                <a:spcPts val="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/>
                <a:ea typeface="MS PGothic"/>
              </a:defRPr>
            </a:lvl3pPr>
            <a:lvl4pPr marL="1600200" indent="-228600">
              <a:spcBef>
                <a:spcPts val="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4pPr>
            <a:lvl5pPr marL="2057400" indent="-228600">
              <a:spcBef>
                <a:spcPts val="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9pPr>
          </a:lstStyle>
          <a:p>
            <a:pPr>
              <a:spcBef>
                <a:spcPts val="0"/>
              </a:spcBef>
              <a:buClrTx/>
              <a:buFontTx/>
              <a:buNone/>
              <a:defRPr/>
            </a:pPr>
            <a:r>
              <a:rPr lang="fr-FR" sz="2200" b="1"/>
              <a:t>Nombre d’épisodes d’EPC, 2012 – 2015, par département</a:t>
            </a:r>
            <a:endParaRPr/>
          </a:p>
          <a:p>
            <a:pPr>
              <a:spcBef>
                <a:spcPts val="0"/>
              </a:spcBef>
              <a:buClrTx/>
              <a:buFontTx/>
              <a:buNone/>
              <a:defRPr/>
            </a:pPr>
            <a:r>
              <a:rPr lang="fr-FR" sz="2200" b="1"/>
              <a:t>Taille des épisodes les plus importants (N = 7)</a:t>
            </a:r>
            <a:endParaRPr/>
          </a:p>
          <a:p>
            <a:pPr>
              <a:spcBef>
                <a:spcPts val="0"/>
              </a:spcBef>
              <a:buClrTx/>
              <a:buFontTx/>
              <a:buNone/>
              <a:defRPr/>
            </a:pPr>
            <a:r>
              <a:rPr lang="fr-FR" sz="2200" b="1"/>
              <a:t>Bilan au 4 septembre 2015 (N= 1 866 épisodes)</a:t>
            </a:r>
            <a:endParaRPr/>
          </a:p>
        </p:txBody>
      </p:sp>
      <p:sp>
        <p:nvSpPr>
          <p:cNvPr id="15365" name="ZoneTexte 5"/>
          <p:cNvSpPr txBox="1">
            <a:spLocks noChangeArrowheads="1"/>
          </p:cNvSpPr>
          <p:nvPr/>
        </p:nvSpPr>
        <p:spPr bwMode="auto">
          <a:xfrm>
            <a:off x="8313739" y="4171950"/>
            <a:ext cx="2346325" cy="1169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ts val="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/>
                <a:ea typeface="MS PGothic"/>
              </a:defRPr>
            </a:lvl1pPr>
            <a:lvl2pPr marL="742950" indent="-285750">
              <a:spcBef>
                <a:spcPts val="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/>
                <a:ea typeface="MS PGothic"/>
              </a:defRPr>
            </a:lvl2pPr>
            <a:lvl3pPr marL="1143000" indent="-228600">
              <a:spcBef>
                <a:spcPts val="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/>
                <a:ea typeface="MS PGothic"/>
              </a:defRPr>
            </a:lvl3pPr>
            <a:lvl4pPr marL="1600200" indent="-228600">
              <a:spcBef>
                <a:spcPts val="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4pPr>
            <a:lvl5pPr marL="2057400" indent="-228600">
              <a:spcBef>
                <a:spcPts val="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9pPr>
          </a:lstStyle>
          <a:p>
            <a:pPr>
              <a:spcBef>
                <a:spcPts val="0"/>
              </a:spcBef>
              <a:buClrTx/>
              <a:buFontTx/>
              <a:buNone/>
              <a:defRPr/>
            </a:pPr>
            <a:r>
              <a:rPr lang="fr-FR" sz="1400" b="1">
                <a:solidFill>
                  <a:schemeClr val="tx1"/>
                </a:solidFill>
              </a:rPr>
              <a:t>L’analyse par taille présente uniquement les épisodes les plus importants (≥ 15 cas) avec une évolution récente (nouveaux cas &lt; 6 mois)</a:t>
            </a:r>
            <a:endParaRPr/>
          </a:p>
        </p:txBody>
      </p:sp>
      <p:pic>
        <p:nvPicPr>
          <p:cNvPr id="15366" name="Picture 2" descr="Carte 5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2552700" y="1304926"/>
            <a:ext cx="5829300" cy="5553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410" name="Text Box 149"/>
          <p:cNvSpPr txBox="1">
            <a:spLocks noChangeArrowheads="1"/>
          </p:cNvSpPr>
          <p:nvPr/>
        </p:nvSpPr>
        <p:spPr bwMode="auto">
          <a:xfrm>
            <a:off x="2316163" y="1368425"/>
            <a:ext cx="4711700" cy="4206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ts val="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/>
                <a:ea typeface="MS PGothic"/>
              </a:defRPr>
            </a:lvl1pPr>
            <a:lvl2pPr marL="742950" indent="-285750">
              <a:spcBef>
                <a:spcPts val="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/>
                <a:ea typeface="MS PGothic"/>
              </a:defRPr>
            </a:lvl2pPr>
            <a:lvl3pPr marL="1143000" indent="-228600">
              <a:spcBef>
                <a:spcPts val="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/>
                <a:ea typeface="MS PGothic"/>
              </a:defRPr>
            </a:lvl3pPr>
            <a:lvl4pPr marL="1600200" indent="-228600">
              <a:spcBef>
                <a:spcPts val="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4pPr>
            <a:lvl5pPr marL="2057400" indent="-228600">
              <a:spcBef>
                <a:spcPts val="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fr-FR"/>
              <a:t> 978 épisodes (48%)</a:t>
            </a:r>
            <a:endParaRPr lang="fr-FR">
              <a:solidFill>
                <a:srgbClr val="FFFF66"/>
              </a:solidFill>
            </a:endParaRPr>
          </a:p>
        </p:txBody>
      </p:sp>
      <p:pic>
        <p:nvPicPr>
          <p:cNvPr id="17411" name="Picture 6" descr="RAISIN_vcal_rvb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1633538" y="6134101"/>
            <a:ext cx="919162" cy="550863"/>
          </a:xfrm>
          <a:prstGeom prst="rect">
            <a:avLst/>
          </a:prstGeom>
          <a:noFill/>
          <a:ln>
            <a:noFill/>
          </a:ln>
        </p:spPr>
      </p:pic>
      <p:sp>
        <p:nvSpPr>
          <p:cNvPr id="17412" name="Rectangle 2"/>
          <p:cNvSpPr txBox="1">
            <a:spLocks noChangeArrowheads="1"/>
          </p:cNvSpPr>
          <p:nvPr/>
        </p:nvSpPr>
        <p:spPr bwMode="auto">
          <a:xfrm>
            <a:off x="2552700" y="304800"/>
            <a:ext cx="8115300" cy="8270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ts val="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/>
                <a:ea typeface="MS PGothic"/>
              </a:defRPr>
            </a:lvl1pPr>
            <a:lvl2pPr marL="742950" indent="-285750">
              <a:spcBef>
                <a:spcPts val="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/>
                <a:ea typeface="MS PGothic"/>
              </a:defRPr>
            </a:lvl2pPr>
            <a:lvl3pPr marL="1143000" indent="-228600">
              <a:spcBef>
                <a:spcPts val="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/>
                <a:ea typeface="MS PGothic"/>
              </a:defRPr>
            </a:lvl3pPr>
            <a:lvl4pPr marL="1600200" indent="-228600">
              <a:spcBef>
                <a:spcPts val="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4pPr>
            <a:lvl5pPr marL="2057400" indent="-228600">
              <a:spcBef>
                <a:spcPts val="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9pPr>
          </a:lstStyle>
          <a:p>
            <a:pPr>
              <a:spcBef>
                <a:spcPts val="0"/>
              </a:spcBef>
              <a:buClrTx/>
              <a:buFontTx/>
              <a:buNone/>
              <a:defRPr/>
            </a:pPr>
            <a:r>
              <a:rPr lang="fr-FR" b="1"/>
              <a:t>Episodes d’EPC, France, 2004 – 2015, lien avec un pays étranger*, bilan au 4 septembre 2015 (N= 978 épisodes)</a:t>
            </a:r>
            <a:endParaRPr/>
          </a:p>
        </p:txBody>
      </p:sp>
      <p:sp>
        <p:nvSpPr>
          <p:cNvPr id="17413" name="ZoneTexte 1"/>
          <p:cNvSpPr txBox="1">
            <a:spLocks noChangeArrowheads="1"/>
          </p:cNvSpPr>
          <p:nvPr/>
        </p:nvSpPr>
        <p:spPr bwMode="auto">
          <a:xfrm>
            <a:off x="2808288" y="6326188"/>
            <a:ext cx="6261100" cy="2540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ts val="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/>
                <a:ea typeface="MS PGothic"/>
              </a:defRPr>
            </a:lvl1pPr>
            <a:lvl2pPr marL="742950" indent="-285750">
              <a:spcBef>
                <a:spcPts val="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/>
                <a:ea typeface="MS PGothic"/>
              </a:defRPr>
            </a:lvl2pPr>
            <a:lvl3pPr marL="1143000" indent="-228600">
              <a:spcBef>
                <a:spcPts val="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/>
                <a:ea typeface="MS PGothic"/>
              </a:defRPr>
            </a:lvl3pPr>
            <a:lvl4pPr marL="1600200" indent="-228600">
              <a:spcBef>
                <a:spcPts val="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4pPr>
            <a:lvl5pPr marL="2057400" indent="-228600">
              <a:spcBef>
                <a:spcPts val="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/>
                <a:ea typeface="MS PGothic"/>
              </a:defRPr>
            </a:lvl9pPr>
          </a:lstStyle>
          <a:p>
            <a:pPr>
              <a:lnSpc>
                <a:spcPct val="75000"/>
              </a:lnSpc>
              <a:spcBef>
                <a:spcPts val="0"/>
              </a:spcBef>
              <a:buClrTx/>
              <a:buFontTx/>
              <a:buNone/>
              <a:defRPr/>
            </a:pPr>
            <a:r>
              <a:rPr lang="fr-FR" sz="1400">
                <a:solidFill>
                  <a:schemeClr val="tx1"/>
                </a:solidFill>
                <a:latin typeface="Arial"/>
              </a:rPr>
              <a:t>* Hospitalisation ou voyage sans hospitalisation du cas index à l’étranger</a:t>
            </a:r>
            <a:endParaRPr/>
          </a:p>
        </p:txBody>
      </p:sp>
      <p:pic>
        <p:nvPicPr>
          <p:cNvPr id="17414" name="Picture 3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987551" y="2054226"/>
            <a:ext cx="8086725" cy="328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28925" y="152400"/>
            <a:ext cx="7458075" cy="827088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>
              <a:defRPr/>
            </a:pPr>
            <a:r>
              <a:rPr lang="fr-FR" sz="2400"/>
              <a:t>Episodes impliquant des EPC en France – Conclusions (1)</a:t>
            </a:r>
            <a:endParaRPr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2093914" y="1184276"/>
            <a:ext cx="8099425" cy="4949825"/>
          </a:xfrm>
        </p:spPr>
        <p:txBody>
          <a:bodyPr>
            <a:normAutofit fontScale="85000" lnSpcReduction="20000"/>
          </a:bodyPr>
          <a:lstStyle/>
          <a:p>
            <a:pPr marL="533400" indent="-533400">
              <a:defRPr/>
            </a:pPr>
            <a:r>
              <a:rPr lang="fr-FR"/>
              <a:t>Nombre d’épisodes impliquant des EPC encore limité en France</a:t>
            </a:r>
            <a:endParaRPr lang="fr-FR" sz="1200"/>
          </a:p>
          <a:p>
            <a:pPr marL="533400" indent="-533400">
              <a:defRPr/>
            </a:pPr>
            <a:r>
              <a:rPr lang="fr-FR" b="1">
                <a:solidFill>
                  <a:srgbClr val="FF3399"/>
                </a:solidFill>
              </a:rPr>
              <a:t>Augmentation significative du nombre d’épisodes signalés ces 3 dernières années, phase de stabilisation en 2013/2014 puis nouvelle hausse depuis septembre 2014</a:t>
            </a:r>
            <a:endParaRPr/>
          </a:p>
          <a:p>
            <a:pPr marL="533400" indent="-533400">
              <a:defRPr/>
            </a:pPr>
            <a:r>
              <a:rPr lang="fr-FR"/>
              <a:t>Sept épisodes de taille conséquentes restent évolutifs sur les 6 derniers mois</a:t>
            </a:r>
            <a:endParaRPr/>
          </a:p>
          <a:p>
            <a:pPr marL="533400" indent="-533400">
              <a:defRPr/>
            </a:pPr>
            <a:r>
              <a:rPr lang="fr-FR"/>
              <a:t>Entérobactéries les plus fréquemment mises en cause</a:t>
            </a:r>
            <a:r>
              <a:rPr lang="fr-FR" i="1"/>
              <a:t> </a:t>
            </a:r>
            <a:r>
              <a:rPr lang="fr-FR"/>
              <a:t>:</a:t>
            </a:r>
            <a:r>
              <a:rPr lang="fr-FR" i="1"/>
              <a:t> </a:t>
            </a:r>
            <a:br>
              <a:rPr lang="fr-FR" i="1"/>
            </a:br>
            <a:r>
              <a:rPr lang="fr-FR"/>
              <a:t>toujours</a:t>
            </a:r>
            <a:r>
              <a:rPr lang="fr-FR" i="1"/>
              <a:t> Klebsiella pneumoniae </a:t>
            </a:r>
            <a:r>
              <a:rPr lang="fr-FR"/>
              <a:t>puis</a:t>
            </a:r>
            <a:r>
              <a:rPr lang="fr-FR" i="1"/>
              <a:t> Escherichia coli</a:t>
            </a:r>
            <a:endParaRPr lang="fr-FR" sz="1200"/>
          </a:p>
          <a:p>
            <a:pPr marL="533400" indent="-533400">
              <a:defRPr/>
            </a:pPr>
            <a:r>
              <a:rPr lang="fr-FR" b="1">
                <a:solidFill>
                  <a:srgbClr val="FF3399"/>
                </a:solidFill>
              </a:rPr>
              <a:t>Carbapénèmase la plus fréquemment retrouvée : OXA-48</a:t>
            </a:r>
            <a:endParaRPr/>
          </a:p>
          <a:p>
            <a:pPr marL="533400" indent="-533400">
              <a:defRPr/>
            </a:pPr>
            <a:r>
              <a:rPr lang="fr-FR" b="1">
                <a:solidFill>
                  <a:srgbClr val="FF3399"/>
                </a:solidFill>
              </a:rPr>
              <a:t>Grande partie des épisodes recensés à ce jour avec lien avec un pays étranger (hospitalisation ou voyage du cas index)</a:t>
            </a:r>
            <a:endParaRPr/>
          </a:p>
          <a:p>
            <a:pPr marL="914400" lvl="1" indent="-457200">
              <a:defRPr/>
            </a:pPr>
            <a:r>
              <a:rPr lang="fr-FR" b="1">
                <a:solidFill>
                  <a:srgbClr val="FF3399"/>
                </a:solidFill>
              </a:rPr>
              <a:t>Pays les plus fréquemment cités : Maroc, Algérie, Tunisie et Inde</a:t>
            </a:r>
            <a:endParaRPr/>
          </a:p>
          <a:p>
            <a:pPr marL="914400" lvl="1" indent="-457200">
              <a:defRPr/>
            </a:pPr>
            <a:r>
              <a:rPr lang="fr-FR" b="1">
                <a:solidFill>
                  <a:srgbClr val="FF3399"/>
                </a:solidFill>
              </a:rPr>
              <a:t>Nombre de pays listés : en augmentation constante</a:t>
            </a:r>
            <a:endParaRPr/>
          </a:p>
        </p:txBody>
      </p:sp>
      <p:pic>
        <p:nvPicPr>
          <p:cNvPr id="25604" name="Picture 6" descr="RAISIN_vcal_rvb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1633538" y="6134101"/>
            <a:ext cx="919162" cy="5508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1966064" y="927286"/>
            <a:ext cx="8035925" cy="4625975"/>
          </a:xfrm>
        </p:spPr>
        <p:txBody>
          <a:bodyPr>
            <a:normAutofit fontScale="92500" lnSpcReduction="20000"/>
          </a:bodyPr>
          <a:lstStyle/>
          <a:p>
            <a:pPr marL="358775" indent="-358775">
              <a:lnSpc>
                <a:spcPct val="125000"/>
              </a:lnSpc>
              <a:spcBef>
                <a:spcPts val="0"/>
              </a:spcBef>
              <a:defRPr/>
            </a:pPr>
            <a:r>
              <a:rPr lang="fr-FR" b="1">
                <a:solidFill>
                  <a:srgbClr val="FF3399"/>
                </a:solidFill>
              </a:rPr>
              <a:t>Nette augmentation des épisodes sans lien avec un pays étranger (ni hospitalisation ou voyage du cas index à l’étranger)</a:t>
            </a:r>
            <a:endParaRPr/>
          </a:p>
          <a:p>
            <a:pPr marL="358775" indent="-358775">
              <a:lnSpc>
                <a:spcPct val="125000"/>
              </a:lnSpc>
              <a:spcBef>
                <a:spcPts val="0"/>
              </a:spcBef>
              <a:defRPr/>
            </a:pPr>
            <a:r>
              <a:rPr lang="fr-FR" u="sng"/>
              <a:t>Circulation autochtone des EPC OXA-48 en France</a:t>
            </a:r>
            <a:endParaRPr/>
          </a:p>
          <a:p>
            <a:pPr marL="358775" indent="-358775">
              <a:lnSpc>
                <a:spcPct val="125000"/>
              </a:lnSpc>
              <a:spcBef>
                <a:spcPts val="0"/>
              </a:spcBef>
              <a:defRPr/>
            </a:pPr>
            <a:r>
              <a:rPr lang="fr-FR"/>
              <a:t>Situation des EPC au niveau international incite à poursuivre les actions de dépistage pour les patients ayant été hospitalisés dans un pays étranger. </a:t>
            </a:r>
            <a:endParaRPr/>
          </a:p>
          <a:p>
            <a:pPr marL="358775" indent="-358775">
              <a:lnSpc>
                <a:spcPct val="125000"/>
              </a:lnSpc>
              <a:spcBef>
                <a:spcPts val="0"/>
              </a:spcBef>
              <a:defRPr/>
            </a:pPr>
            <a:r>
              <a:rPr lang="fr-FR"/>
              <a:t>Nécessité toutefois de renforcer la vigilance devant tout isolement au laboratoire d’une entérobactérie suspecte d’être productrice de carbapénémase</a:t>
            </a:r>
          </a:p>
        </p:txBody>
      </p:sp>
      <p:sp>
        <p:nvSpPr>
          <p:cNvPr id="266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2828925" y="152400"/>
            <a:ext cx="7458075" cy="827088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>
              <a:defRPr/>
            </a:pPr>
            <a:r>
              <a:rPr lang="fr-FR" sz="2400"/>
              <a:t>Episodes impliquant des EPC en France – Conclusions (2)</a:t>
            </a:r>
            <a:endParaRPr/>
          </a:p>
        </p:txBody>
      </p:sp>
      <p:pic>
        <p:nvPicPr>
          <p:cNvPr id="26628" name="Picture 6" descr="RAISIN_vcal_rvb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1633538" y="6134101"/>
            <a:ext cx="919162" cy="5508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>
            <a:noAutofit/>
          </a:bodyPr>
          <a:lstStyle/>
          <a:p>
            <a:pPr>
              <a:defRPr/>
            </a:pPr>
            <a:r>
              <a:rPr lang="fr-FR" sz="19900" b="1"/>
              <a:t>CAT BHRe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667039" y="1014364"/>
            <a:ext cx="10630637" cy="2311222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 bwMode="auto">
          <a:xfrm>
            <a:off x="1273628" y="3624943"/>
            <a:ext cx="99604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400" b="1">
                <a:solidFill>
                  <a:srgbClr val="FF3399"/>
                </a:solidFill>
              </a:rPr>
              <a:t>ENTREE SERVICES A RISQUES (REA, ATCD DE POSITIF DANS LE SERVICE)</a:t>
            </a:r>
            <a:endParaRPr/>
          </a:p>
          <a:p>
            <a:pPr>
              <a:defRPr/>
            </a:pPr>
            <a:r>
              <a:rPr lang="fr-FR" sz="2400" b="1">
                <a:solidFill>
                  <a:srgbClr val="FF3399"/>
                </a:solidFill>
              </a:rPr>
              <a:t>RAPATRIEMENT SANITAIRE OU RETOUR PAYS ETRANGER</a:t>
            </a:r>
            <a:endParaRPr/>
          </a:p>
          <a:p>
            <a:pPr>
              <a:defRPr/>
            </a:pPr>
            <a:r>
              <a:rPr lang="fr-FR" sz="2400" b="1">
                <a:solidFill>
                  <a:srgbClr val="FF3399"/>
                </a:solidFill>
              </a:rPr>
              <a:t>ATCD HOSPI ETRANGER DANS LES 12 DERNIERS MOIS </a:t>
            </a:r>
            <a:endParaRPr/>
          </a:p>
          <a:p>
            <a:pPr>
              <a:defRPr/>
            </a:pPr>
            <a:endParaRPr lang="fr-FR" sz="2400" b="1">
              <a:solidFill>
                <a:srgbClr val="FF3399"/>
              </a:solidFill>
            </a:endParaRPr>
          </a:p>
          <a:p>
            <a:pPr>
              <a:defRPr/>
            </a:pPr>
            <a:endParaRPr lang="fr-FR" sz="2400" b="1">
              <a:solidFill>
                <a:srgbClr val="FF3399"/>
              </a:solidFill>
            </a:endParaRPr>
          </a:p>
          <a:p>
            <a:pPr>
              <a:defRPr/>
            </a:pPr>
            <a:r>
              <a:rPr lang="fr-FR" sz="2400" b="1">
                <a:solidFill>
                  <a:srgbClr val="FF3399"/>
                </a:solidFill>
              </a:rPr>
              <a:t>(PORTAGE ASYMPTOMATIQUE /  PATIENT CONTACT )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5" name="CustomShape 1"/>
          <p:cNvSpPr/>
          <p:nvPr/>
        </p:nvSpPr>
        <p:spPr bwMode="auto">
          <a:xfrm>
            <a:off x="1220752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  <a:defRPr/>
            </a:pPr>
            <a:r>
              <a:rPr lang="fr-FR" sz="2800" spc="-1">
                <a:solidFill>
                  <a:schemeClr val="bg1"/>
                </a:solidFill>
                <a:latin typeface="Arial"/>
                <a:ea typeface="DejaVu Sans"/>
              </a:rPr>
              <a:t>Recommandations - Prévention de la transmission croisée</a:t>
            </a:r>
            <a:endParaRPr lang="fr-FR" sz="2800" spc="-1">
              <a:solidFill>
                <a:schemeClr val="bg1"/>
              </a:solidFill>
              <a:latin typeface="Arial"/>
            </a:endParaRPr>
          </a:p>
        </p:txBody>
      </p:sp>
      <p:pic>
        <p:nvPicPr>
          <p:cNvPr id="106" name="Image 60"/>
          <p:cNvPicPr/>
          <p:nvPr/>
        </p:nvPicPr>
        <p:blipFill>
          <a:blip r:embed="rId2" cstate="print"/>
          <a:stretch/>
        </p:blipFill>
        <p:spPr bwMode="auto">
          <a:xfrm>
            <a:off x="11087501" y="5714593"/>
            <a:ext cx="987491" cy="1034296"/>
          </a:xfrm>
          <a:prstGeom prst="rect">
            <a:avLst/>
          </a:prstGeom>
          <a:ln>
            <a:noFill/>
          </a:ln>
        </p:spPr>
      </p:pic>
      <p:pic>
        <p:nvPicPr>
          <p:cNvPr id="107" name="Image 61"/>
          <p:cNvPicPr/>
          <p:nvPr/>
        </p:nvPicPr>
        <p:blipFill>
          <a:blip r:embed="rId3" cstate="print"/>
          <a:stretch/>
        </p:blipFill>
        <p:spPr bwMode="auto">
          <a:xfrm>
            <a:off x="911424" y="374610"/>
            <a:ext cx="9752560" cy="489910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/>
          <a:stretch/>
        </p:blipFill>
        <p:spPr bwMode="auto">
          <a:xfrm>
            <a:off x="0" y="5810306"/>
            <a:ext cx="11469463" cy="7466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 b="1">
                <a:solidFill>
                  <a:srgbClr val="FF3399"/>
                </a:solidFill>
                <a:latin typeface="Calibri"/>
              </a:rPr>
              <a:t>CAT devant un patient BHRe + (porteur ou infecté) 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fr-FR"/>
              <a:t>Si colonisé et retour au domicile : OK ! </a:t>
            </a:r>
            <a:endParaRPr/>
          </a:p>
          <a:p>
            <a:pPr marL="514350" indent="-514350">
              <a:buFont typeface="+mj-lt"/>
              <a:buAutoNum type="arabicPeriod"/>
              <a:defRPr/>
            </a:pPr>
            <a:r>
              <a:rPr lang="fr-FR"/>
              <a:t>Si infecté ou si colonisé retour au domicile impossible: </a:t>
            </a:r>
            <a:endParaRPr/>
          </a:p>
          <a:p>
            <a:pPr marL="0" indent="0">
              <a:buNone/>
              <a:defRPr/>
            </a:pPr>
            <a:r>
              <a:rPr lang="fr-FR"/>
              <a:t>			Transfert MIT !</a:t>
            </a:r>
            <a:endParaRPr/>
          </a:p>
          <a:p>
            <a:pPr marL="0" indent="0">
              <a:buNone/>
              <a:defRPr/>
            </a:pPr>
            <a:r>
              <a:rPr lang="fr-FR"/>
              <a:t>			Discussion greffe microbiote digestif  </a:t>
            </a:r>
            <a:endParaRPr/>
          </a:p>
          <a:p>
            <a:pPr marL="514350" indent="-514350">
              <a:buFont typeface="+mj-lt"/>
              <a:buAutoNum type="arabicPeriod" startAt="3"/>
              <a:defRPr/>
            </a:pPr>
            <a:r>
              <a:rPr lang="fr-FR"/>
              <a:t>Si REA procédure isolement adaptée</a:t>
            </a:r>
            <a:endParaRPr/>
          </a:p>
          <a:p>
            <a:pPr marL="0" indent="0">
              <a:buNone/>
              <a:defRPr/>
            </a:pPr>
            <a:r>
              <a:rPr lang="fr-FR"/>
              <a:t>			Discussion greffe microbiote digestif 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1422475" y="350874"/>
            <a:ext cx="6063824" cy="617992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 bwMode="auto">
          <a:xfrm>
            <a:off x="7618229" y="738963"/>
            <a:ext cx="428492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4000" b="1" i="1">
                <a:solidFill>
                  <a:srgbClr val="FF0066"/>
                </a:solidFill>
              </a:rPr>
              <a:t>Clostridium difficile </a:t>
            </a:r>
            <a:r>
              <a:rPr lang="fr-FR" sz="4000" b="1">
                <a:solidFill>
                  <a:srgbClr val="FF0066"/>
                </a:solidFill>
              </a:rPr>
              <a:t>ribotype 27</a:t>
            </a:r>
            <a:endParaRPr/>
          </a:p>
          <a:p>
            <a:pPr>
              <a:defRPr/>
            </a:pPr>
            <a:endParaRPr lang="fr-FR" sz="4000"/>
          </a:p>
          <a:p>
            <a:pPr>
              <a:defRPr/>
            </a:pPr>
            <a:r>
              <a:rPr lang="fr-FR" sz="4000" b="1"/>
              <a:t>60% de mortalité avant la mise en place de la greffe de microbiote digestif !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8" name="CustomShape 1"/>
          <p:cNvSpPr/>
          <p:nvPr/>
        </p:nvSpPr>
        <p:spPr bwMode="auto">
          <a:xfrm>
            <a:off x="719403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  <a:defRPr/>
            </a:pPr>
            <a:r>
              <a:rPr lang="fr-FR" sz="4000" spc="-1">
                <a:latin typeface="Arial"/>
                <a:ea typeface="DejaVu Sans"/>
              </a:rPr>
              <a:t>Surcoûts de prise en charge</a:t>
            </a:r>
            <a:endParaRPr lang="fr-FR" sz="1600" spc="-1">
              <a:latin typeface="Arial"/>
            </a:endParaRPr>
          </a:p>
        </p:txBody>
      </p:sp>
      <p:pic>
        <p:nvPicPr>
          <p:cNvPr id="109" name="Image 63"/>
          <p:cNvPicPr/>
          <p:nvPr/>
        </p:nvPicPr>
        <p:blipFill>
          <a:blip r:embed="rId2" cstate="print"/>
          <a:stretch/>
        </p:blipFill>
        <p:spPr bwMode="auto">
          <a:xfrm>
            <a:off x="225423" y="4294391"/>
            <a:ext cx="5678072" cy="1787402"/>
          </a:xfrm>
          <a:prstGeom prst="rect">
            <a:avLst/>
          </a:prstGeom>
          <a:ln>
            <a:noFill/>
          </a:ln>
        </p:spPr>
      </p:pic>
      <p:pic>
        <p:nvPicPr>
          <p:cNvPr id="110" name="Image 64"/>
          <p:cNvPicPr/>
          <p:nvPr/>
        </p:nvPicPr>
        <p:blipFill>
          <a:blip r:embed="rId3" cstate="print"/>
          <a:stretch/>
        </p:blipFill>
        <p:spPr bwMode="auto">
          <a:xfrm>
            <a:off x="225423" y="1628800"/>
            <a:ext cx="5910141" cy="2507850"/>
          </a:xfrm>
          <a:prstGeom prst="rect">
            <a:avLst/>
          </a:prstGeom>
          <a:ln>
            <a:noFill/>
          </a:ln>
        </p:spPr>
      </p:pic>
      <p:pic>
        <p:nvPicPr>
          <p:cNvPr id="111" name="Image 65"/>
          <p:cNvPicPr/>
          <p:nvPr/>
        </p:nvPicPr>
        <p:blipFill>
          <a:blip r:embed="rId4" cstate="print"/>
          <a:stretch/>
        </p:blipFill>
        <p:spPr bwMode="auto">
          <a:xfrm>
            <a:off x="6208712" y="1448525"/>
            <a:ext cx="5983288" cy="2923267"/>
          </a:xfrm>
          <a:prstGeom prst="rect">
            <a:avLst/>
          </a:prstGeom>
          <a:ln>
            <a:noFill/>
          </a:ln>
        </p:spPr>
      </p:pic>
      <p:pic>
        <p:nvPicPr>
          <p:cNvPr id="112" name="Image 66"/>
          <p:cNvPicPr/>
          <p:nvPr/>
        </p:nvPicPr>
        <p:blipFill>
          <a:blip r:embed="rId5" cstate="print"/>
          <a:stretch/>
        </p:blipFill>
        <p:spPr bwMode="auto">
          <a:xfrm>
            <a:off x="6244414" y="4591257"/>
            <a:ext cx="5798243" cy="956242"/>
          </a:xfrm>
          <a:prstGeom prst="rect">
            <a:avLst/>
          </a:prstGeom>
          <a:ln>
            <a:noFill/>
          </a:ln>
        </p:spPr>
      </p:pic>
      <p:sp>
        <p:nvSpPr>
          <p:cNvPr id="113" name="Line 2"/>
          <p:cNvSpPr/>
          <p:nvPr/>
        </p:nvSpPr>
        <p:spPr bwMode="auto">
          <a:xfrm>
            <a:off x="9143753" y="5547827"/>
            <a:ext cx="873851" cy="327"/>
          </a:xfrm>
          <a:prstGeom prst="line">
            <a:avLst/>
          </a:prstGeom>
          <a:ln w="38160">
            <a:solidFill>
              <a:srgbClr val="C0504D"/>
            </a:solidFill>
            <a:round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</p:sp>
      <p:sp>
        <p:nvSpPr>
          <p:cNvPr id="114" name="Line 3"/>
          <p:cNvSpPr/>
          <p:nvPr/>
        </p:nvSpPr>
        <p:spPr bwMode="auto">
          <a:xfrm>
            <a:off x="2922736" y="5801257"/>
            <a:ext cx="873851" cy="327"/>
          </a:xfrm>
          <a:prstGeom prst="line">
            <a:avLst/>
          </a:prstGeom>
          <a:ln w="38160">
            <a:solidFill>
              <a:srgbClr val="C0504D"/>
            </a:solidFill>
            <a:round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</p:sp>
      <p:sp>
        <p:nvSpPr>
          <p:cNvPr id="115" name="Line 4"/>
          <p:cNvSpPr/>
          <p:nvPr/>
        </p:nvSpPr>
        <p:spPr bwMode="auto">
          <a:xfrm>
            <a:off x="4596855" y="5801257"/>
            <a:ext cx="874287" cy="327"/>
          </a:xfrm>
          <a:prstGeom prst="line">
            <a:avLst/>
          </a:prstGeom>
          <a:ln w="38160">
            <a:solidFill>
              <a:srgbClr val="C0504D"/>
            </a:solidFill>
            <a:round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6" name="CustomShape 1"/>
          <p:cNvSpPr/>
          <p:nvPr/>
        </p:nvSpPr>
        <p:spPr bwMode="auto">
          <a:xfrm>
            <a:off x="623393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  <a:defRPr/>
            </a:pPr>
            <a:r>
              <a:rPr lang="fr-FR" sz="3200" spc="-1">
                <a:latin typeface="Arial"/>
                <a:ea typeface="DejaVu Sans"/>
              </a:rPr>
              <a:t>...pour une longue durée de colonisation</a:t>
            </a:r>
            <a:endParaRPr lang="fr-FR" sz="3200" spc="-1">
              <a:latin typeface="Arial"/>
            </a:endParaRPr>
          </a:p>
        </p:txBody>
      </p:sp>
      <p:pic>
        <p:nvPicPr>
          <p:cNvPr id="117" name="Image 68"/>
          <p:cNvPicPr/>
          <p:nvPr/>
        </p:nvPicPr>
        <p:blipFill>
          <a:blip r:embed="rId2" cstate="print"/>
          <a:stretch/>
        </p:blipFill>
        <p:spPr bwMode="auto">
          <a:xfrm>
            <a:off x="2612410" y="1805366"/>
            <a:ext cx="6897196" cy="2505237"/>
          </a:xfrm>
          <a:prstGeom prst="rect">
            <a:avLst/>
          </a:prstGeom>
          <a:ln>
            <a:noFill/>
          </a:ln>
        </p:spPr>
      </p:pic>
      <p:pic>
        <p:nvPicPr>
          <p:cNvPr id="118" name="Image 69"/>
          <p:cNvPicPr/>
          <p:nvPr/>
        </p:nvPicPr>
        <p:blipFill>
          <a:blip r:embed="rId3" cstate="print"/>
          <a:stretch/>
        </p:blipFill>
        <p:spPr bwMode="auto">
          <a:xfrm>
            <a:off x="3221973" y="4955608"/>
            <a:ext cx="5572705" cy="720448"/>
          </a:xfrm>
          <a:prstGeom prst="rect">
            <a:avLst/>
          </a:prstGeom>
          <a:ln>
            <a:noFill/>
          </a:ln>
        </p:spPr>
      </p:pic>
      <p:sp>
        <p:nvSpPr>
          <p:cNvPr id="119" name="Line 2"/>
          <p:cNvSpPr/>
          <p:nvPr/>
        </p:nvSpPr>
        <p:spPr bwMode="auto">
          <a:xfrm>
            <a:off x="5146883" y="5310934"/>
            <a:ext cx="704915" cy="4899"/>
          </a:xfrm>
          <a:prstGeom prst="line">
            <a:avLst/>
          </a:prstGeom>
          <a:ln w="38160">
            <a:solidFill>
              <a:srgbClr val="C0504D"/>
            </a:solidFill>
            <a:round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0" name="CustomShape 1"/>
          <p:cNvSpPr/>
          <p:nvPr/>
        </p:nvSpPr>
        <p:spPr bwMode="auto">
          <a:xfrm>
            <a:off x="518756" y="0"/>
            <a:ext cx="10971249" cy="1700857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  <a:defRPr/>
            </a:pPr>
            <a:r>
              <a:rPr lang="fr-FR" sz="2800" spc="-1">
                <a:latin typeface="Arial"/>
                <a:ea typeface="DejaVu Sans"/>
              </a:rPr>
              <a:t>...pour des patients qui nécessitent fréquemment des prises en charge complémentaires</a:t>
            </a:r>
            <a:endParaRPr lang="fr-FR" sz="2800" spc="-1">
              <a:latin typeface="Arial"/>
            </a:endParaRPr>
          </a:p>
        </p:txBody>
      </p:sp>
      <p:sp>
        <p:nvSpPr>
          <p:cNvPr id="121" name="CustomShape 2"/>
          <p:cNvSpPr/>
          <p:nvPr/>
        </p:nvSpPr>
        <p:spPr bwMode="auto">
          <a:xfrm>
            <a:off x="1351487" y="2903345"/>
            <a:ext cx="8816011" cy="317735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81639" tIns="40820" rIns="81639" bIns="40820"/>
          <a:lstStyle/>
          <a:p>
            <a:pPr marL="259285" indent="-258959">
              <a:buClr>
                <a:srgbClr val="000000"/>
              </a:buClr>
              <a:buFont typeface="StarSymbol"/>
              <a:buChar char="-"/>
              <a:defRPr/>
            </a:pPr>
            <a:r>
              <a:rPr lang="fr-FR" sz="2900" spc="-1">
                <a:solidFill>
                  <a:srgbClr val="000000"/>
                </a:solidFill>
                <a:latin typeface="Arial"/>
                <a:ea typeface="DejaVu Sans"/>
              </a:rPr>
              <a:t>Rééducative</a:t>
            </a:r>
            <a:endParaRPr lang="fr-FR" sz="1600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defRPr/>
            </a:pPr>
            <a:endParaRPr lang="fr-FR" sz="1600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defRPr/>
            </a:pPr>
            <a:endParaRPr lang="fr-FR" sz="1600" spc="-1">
              <a:solidFill>
                <a:srgbClr val="000000"/>
              </a:solidFill>
              <a:latin typeface="Arial"/>
            </a:endParaRPr>
          </a:p>
          <a:p>
            <a:pPr marL="259285" indent="-258959">
              <a:buClr>
                <a:srgbClr val="000000"/>
              </a:buClr>
              <a:buFont typeface="StarSymbol"/>
              <a:buChar char="-"/>
              <a:defRPr/>
            </a:pPr>
            <a:r>
              <a:rPr lang="fr-FR" sz="2900" spc="-1">
                <a:solidFill>
                  <a:srgbClr val="000000"/>
                </a:solidFill>
                <a:latin typeface="Arial"/>
                <a:ea typeface="DejaVu Sans"/>
              </a:rPr>
              <a:t>Chirurgicale</a:t>
            </a:r>
            <a:endParaRPr lang="fr-FR" sz="1600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defRPr/>
            </a:pPr>
            <a:endParaRPr lang="fr-FR" sz="1600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defRPr/>
            </a:pPr>
            <a:endParaRPr lang="fr-FR" sz="1600" spc="-1">
              <a:solidFill>
                <a:srgbClr val="000000"/>
              </a:solidFill>
              <a:latin typeface="Arial"/>
            </a:endParaRPr>
          </a:p>
          <a:p>
            <a:pPr marL="259285" indent="-258959">
              <a:buClr>
                <a:srgbClr val="000000"/>
              </a:buClr>
              <a:buFont typeface="StarSymbol"/>
              <a:buChar char="-"/>
              <a:defRPr/>
            </a:pPr>
            <a:r>
              <a:rPr lang="fr-FR" sz="2900" spc="-1">
                <a:solidFill>
                  <a:srgbClr val="000000"/>
                </a:solidFill>
                <a:latin typeface="Arial"/>
                <a:ea typeface="DejaVu Sans"/>
              </a:rPr>
              <a:t>Chimiothérapies</a:t>
            </a:r>
            <a:endParaRPr lang="fr-FR" sz="1600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2" name="Image 2"/>
          <p:cNvPicPr/>
          <p:nvPr/>
        </p:nvPicPr>
        <p:blipFill>
          <a:blip r:embed="rId2" cstate="print"/>
          <a:stretch/>
        </p:blipFill>
        <p:spPr bwMode="auto">
          <a:xfrm>
            <a:off x="5001460" y="3932416"/>
            <a:ext cx="1186033" cy="906928"/>
          </a:xfrm>
          <a:prstGeom prst="rect">
            <a:avLst/>
          </a:prstGeom>
          <a:ln>
            <a:noFill/>
          </a:ln>
        </p:spPr>
      </p:pic>
      <p:pic>
        <p:nvPicPr>
          <p:cNvPr id="123" name="Image 3"/>
          <p:cNvPicPr/>
          <p:nvPr/>
        </p:nvPicPr>
        <p:blipFill>
          <a:blip r:embed="rId3" cstate="print"/>
          <a:stretch/>
        </p:blipFill>
        <p:spPr bwMode="auto">
          <a:xfrm>
            <a:off x="5970661" y="5016353"/>
            <a:ext cx="1094600" cy="1293278"/>
          </a:xfrm>
          <a:prstGeom prst="rect">
            <a:avLst/>
          </a:prstGeom>
          <a:ln>
            <a:noFill/>
          </a:ln>
        </p:spPr>
      </p:pic>
      <p:sp>
        <p:nvSpPr>
          <p:cNvPr id="124" name="CustomShape 3"/>
          <p:cNvSpPr/>
          <p:nvPr/>
        </p:nvSpPr>
        <p:spPr bwMode="auto">
          <a:xfrm>
            <a:off x="76631" y="-565973"/>
            <a:ext cx="1946245" cy="1183546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</p:sp>
      <p:pic>
        <p:nvPicPr>
          <p:cNvPr id="125" name="Image 7"/>
          <p:cNvPicPr/>
          <p:nvPr/>
        </p:nvPicPr>
        <p:blipFill>
          <a:blip r:embed="rId4" cstate="print"/>
          <a:stretch/>
        </p:blipFill>
        <p:spPr bwMode="auto">
          <a:xfrm>
            <a:off x="5001459" y="2468007"/>
            <a:ext cx="1516068" cy="1097001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6" name="CustomShape 1"/>
          <p:cNvSpPr/>
          <p:nvPr/>
        </p:nvSpPr>
        <p:spPr bwMode="auto">
          <a:xfrm>
            <a:off x="623393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  <a:defRPr/>
            </a:pPr>
            <a:r>
              <a:rPr lang="fr-FR" sz="2800" spc="-1">
                <a:latin typeface="Arial"/>
                <a:ea typeface="DejaVu Sans"/>
              </a:rPr>
              <a:t>FMT et entérobactéries porteuses de carbapénémases</a:t>
            </a:r>
            <a:endParaRPr lang="fr-FR" sz="2800" spc="-1">
              <a:latin typeface="Arial"/>
            </a:endParaRPr>
          </a:p>
        </p:txBody>
      </p:sp>
      <p:pic>
        <p:nvPicPr>
          <p:cNvPr id="127" name="Image 74"/>
          <p:cNvPicPr/>
          <p:nvPr/>
        </p:nvPicPr>
        <p:blipFill>
          <a:blip r:embed="rId2" cstate="print"/>
          <a:stretch/>
        </p:blipFill>
        <p:spPr bwMode="auto">
          <a:xfrm>
            <a:off x="6473117" y="1447100"/>
            <a:ext cx="5064591" cy="1720452"/>
          </a:xfrm>
          <a:prstGeom prst="rect">
            <a:avLst/>
          </a:prstGeom>
          <a:ln>
            <a:noFill/>
          </a:ln>
        </p:spPr>
      </p:pic>
      <p:pic>
        <p:nvPicPr>
          <p:cNvPr id="128" name="Image 75"/>
          <p:cNvPicPr/>
          <p:nvPr/>
        </p:nvPicPr>
        <p:blipFill>
          <a:blip r:embed="rId3" cstate="print"/>
          <a:stretch/>
        </p:blipFill>
        <p:spPr bwMode="auto">
          <a:xfrm>
            <a:off x="6095623" y="3229278"/>
            <a:ext cx="6095187" cy="2474865"/>
          </a:xfrm>
          <a:prstGeom prst="rect">
            <a:avLst/>
          </a:prstGeom>
          <a:ln>
            <a:noFill/>
          </a:ln>
        </p:spPr>
      </p:pic>
      <p:pic>
        <p:nvPicPr>
          <p:cNvPr id="129" name="Image 76"/>
          <p:cNvPicPr/>
          <p:nvPr/>
        </p:nvPicPr>
        <p:blipFill>
          <a:blip r:embed="rId4" cstate="print"/>
          <a:stretch/>
        </p:blipFill>
        <p:spPr bwMode="auto">
          <a:xfrm>
            <a:off x="87080" y="3232218"/>
            <a:ext cx="5481271" cy="3233849"/>
          </a:xfrm>
          <a:prstGeom prst="rect">
            <a:avLst/>
          </a:prstGeom>
          <a:ln>
            <a:noFill/>
          </a:ln>
        </p:spPr>
      </p:pic>
      <p:pic>
        <p:nvPicPr>
          <p:cNvPr id="130" name="Image 77"/>
          <p:cNvPicPr/>
          <p:nvPr/>
        </p:nvPicPr>
        <p:blipFill>
          <a:blip r:embed="rId5" cstate="print"/>
          <a:stretch/>
        </p:blipFill>
        <p:spPr bwMode="auto">
          <a:xfrm>
            <a:off x="460655" y="1464083"/>
            <a:ext cx="4720188" cy="1787402"/>
          </a:xfrm>
          <a:prstGeom prst="rect">
            <a:avLst/>
          </a:prstGeom>
          <a:ln>
            <a:noFill/>
          </a:ln>
        </p:spPr>
      </p:pic>
      <p:sp>
        <p:nvSpPr>
          <p:cNvPr id="131" name="CustomShape 2"/>
          <p:cNvSpPr/>
          <p:nvPr/>
        </p:nvSpPr>
        <p:spPr bwMode="auto">
          <a:xfrm>
            <a:off x="1044964" y="6511462"/>
            <a:ext cx="5398544" cy="313849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  <a:defRPr/>
            </a:pPr>
            <a:r>
              <a:rPr lang="fr-FR" sz="1600" spc="-1">
                <a:solidFill>
                  <a:srgbClr val="000000"/>
                </a:solidFill>
                <a:latin typeface="Arial"/>
                <a:ea typeface="DejaVu Sans"/>
              </a:rPr>
              <a:t>n=2/6 décolonisations (33,3%)</a:t>
            </a:r>
            <a:endParaRPr lang="fr-FR" sz="160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CustomShape 3"/>
          <p:cNvSpPr/>
          <p:nvPr/>
        </p:nvSpPr>
        <p:spPr bwMode="auto">
          <a:xfrm>
            <a:off x="6443943" y="5858290"/>
            <a:ext cx="5311464" cy="640434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  <a:defRPr/>
            </a:pPr>
            <a:r>
              <a:rPr lang="fr-FR" sz="1600" spc="-1">
                <a:solidFill>
                  <a:srgbClr val="000000"/>
                </a:solidFill>
                <a:latin typeface="Arial"/>
                <a:ea typeface="DejaVu Sans"/>
              </a:rPr>
              <a:t>n=12/20 décolonisations (60%) à 1 sem</a:t>
            </a:r>
            <a:endParaRPr lang="fr-FR" sz="1600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defRPr/>
            </a:pPr>
            <a:r>
              <a:rPr lang="fr-FR" sz="1600" spc="-1">
                <a:solidFill>
                  <a:srgbClr val="000000"/>
                </a:solidFill>
                <a:latin typeface="Arial"/>
                <a:ea typeface="DejaVu Sans"/>
              </a:rPr>
              <a:t>n=12/16 décolonisations (75%) à 1 mois</a:t>
            </a:r>
            <a:endParaRPr lang="fr-FR" sz="160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CustomShape 4"/>
          <p:cNvSpPr/>
          <p:nvPr/>
        </p:nvSpPr>
        <p:spPr bwMode="auto">
          <a:xfrm>
            <a:off x="8185549" y="4147637"/>
            <a:ext cx="870368" cy="228283"/>
          </a:xfrm>
          <a:prstGeom prst="rect">
            <a:avLst/>
          </a:prstGeom>
          <a:noFill/>
          <a:ln w="36000">
            <a:solidFill>
              <a:srgbClr val="C5000B"/>
            </a:solidFill>
            <a:round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</p:sp>
      <p:sp>
        <p:nvSpPr>
          <p:cNvPr id="134" name="CustomShape 5"/>
          <p:cNvSpPr/>
          <p:nvPr/>
        </p:nvSpPr>
        <p:spPr bwMode="auto">
          <a:xfrm>
            <a:off x="8185549" y="4670173"/>
            <a:ext cx="870368" cy="97649"/>
          </a:xfrm>
          <a:prstGeom prst="rect">
            <a:avLst/>
          </a:prstGeom>
          <a:noFill/>
          <a:ln w="36000">
            <a:solidFill>
              <a:srgbClr val="C5000B"/>
            </a:solidFill>
            <a:round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</p:sp>
      <p:sp>
        <p:nvSpPr>
          <p:cNvPr id="135" name="CustomShape 6"/>
          <p:cNvSpPr/>
          <p:nvPr/>
        </p:nvSpPr>
        <p:spPr bwMode="auto">
          <a:xfrm>
            <a:off x="8185549" y="5062076"/>
            <a:ext cx="870368" cy="97649"/>
          </a:xfrm>
          <a:prstGeom prst="rect">
            <a:avLst/>
          </a:prstGeom>
          <a:noFill/>
          <a:ln w="36000">
            <a:solidFill>
              <a:srgbClr val="C5000B"/>
            </a:solidFill>
            <a:round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</p:sp>
      <p:sp>
        <p:nvSpPr>
          <p:cNvPr id="136" name="CustomShape 7"/>
          <p:cNvSpPr/>
          <p:nvPr/>
        </p:nvSpPr>
        <p:spPr bwMode="auto">
          <a:xfrm>
            <a:off x="10231937" y="4670173"/>
            <a:ext cx="870368" cy="97649"/>
          </a:xfrm>
          <a:prstGeom prst="rect">
            <a:avLst/>
          </a:prstGeom>
          <a:noFill/>
          <a:ln w="36000">
            <a:solidFill>
              <a:srgbClr val="C5000B"/>
            </a:solidFill>
            <a:round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</p:sp>
      <p:sp>
        <p:nvSpPr>
          <p:cNvPr id="137" name="CustomShape 8"/>
          <p:cNvSpPr/>
          <p:nvPr/>
        </p:nvSpPr>
        <p:spPr bwMode="auto">
          <a:xfrm>
            <a:off x="10231937" y="5062076"/>
            <a:ext cx="870368" cy="97649"/>
          </a:xfrm>
          <a:prstGeom prst="rect">
            <a:avLst/>
          </a:prstGeom>
          <a:noFill/>
          <a:ln w="36000">
            <a:solidFill>
              <a:srgbClr val="C5000B"/>
            </a:solidFill>
            <a:round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</p:sp>
      <p:sp>
        <p:nvSpPr>
          <p:cNvPr id="138" name="CustomShape 9"/>
          <p:cNvSpPr/>
          <p:nvPr/>
        </p:nvSpPr>
        <p:spPr bwMode="auto">
          <a:xfrm>
            <a:off x="10231937" y="4147637"/>
            <a:ext cx="870368" cy="228283"/>
          </a:xfrm>
          <a:prstGeom prst="rect">
            <a:avLst/>
          </a:prstGeom>
          <a:noFill/>
          <a:ln w="36000">
            <a:solidFill>
              <a:srgbClr val="C5000B"/>
            </a:solidFill>
            <a:round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9" name="CustomShape 1"/>
          <p:cNvSpPr/>
          <p:nvPr/>
        </p:nvSpPr>
        <p:spPr bwMode="auto">
          <a:xfrm>
            <a:off x="815414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  <a:defRPr/>
            </a:pPr>
            <a:r>
              <a:rPr lang="fr-FR" sz="4000" spc="-1">
                <a:solidFill>
                  <a:schemeClr val="bg1"/>
                </a:solidFill>
                <a:latin typeface="Arial"/>
                <a:ea typeface="DejaVu Sans"/>
              </a:rPr>
              <a:t>Méthodes</a:t>
            </a:r>
            <a:endParaRPr lang="fr-FR" sz="1600" spc="-1">
              <a:solidFill>
                <a:schemeClr val="bg1"/>
              </a:solidFill>
              <a:latin typeface="Arial"/>
            </a:endParaRPr>
          </a:p>
        </p:txBody>
      </p:sp>
      <p:sp>
        <p:nvSpPr>
          <p:cNvPr id="140" name="TextShape 2"/>
          <p:cNvSpPr txBox="1"/>
          <p:nvPr/>
        </p:nvSpPr>
        <p:spPr bwMode="auto">
          <a:xfrm>
            <a:off x="201591" y="1524501"/>
            <a:ext cx="11925649" cy="4182580"/>
          </a:xfrm>
          <a:prstGeom prst="rect">
            <a:avLst/>
          </a:prstGeom>
          <a:noFill/>
          <a:ln>
            <a:noFill/>
          </a:ln>
        </p:spPr>
        <p:txBody>
          <a:bodyPr lIns="81639" tIns="40820" rIns="81639" bIns="40820"/>
          <a:lstStyle/>
          <a:p>
            <a:pPr marL="391867" indent="-293900"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fr-FR" sz="2200" spc="-1">
                <a:solidFill>
                  <a:srgbClr val="000000"/>
                </a:solidFill>
                <a:latin typeface="LKLUG"/>
              </a:rPr>
              <a:t>Étude monocentrique avec étude rétrospective cas-témoins :</a:t>
            </a:r>
            <a:endParaRPr/>
          </a:p>
          <a:p>
            <a:pPr marL="391867" indent="-293900"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fr-FR" sz="2200" spc="-1">
                <a:solidFill>
                  <a:srgbClr val="000000"/>
                </a:solidFill>
                <a:latin typeface="LKLUG"/>
              </a:rPr>
              <a:t>- Patients dont la prise en charge (chirurgie, rééducation, chimiothérapie) était différée</a:t>
            </a:r>
            <a:endParaRPr/>
          </a:p>
          <a:p>
            <a:pPr marL="391867" indent="-293900">
              <a:buClr>
                <a:srgbClr val="000000"/>
              </a:buClr>
              <a:buSzPct val="45000"/>
              <a:defRPr/>
            </a:pPr>
            <a:endParaRPr lang="fr-FR" sz="2200" spc="-1">
              <a:solidFill>
                <a:srgbClr val="000000"/>
              </a:solidFill>
              <a:latin typeface="LKLUG"/>
            </a:endParaRPr>
          </a:p>
          <a:p>
            <a:pPr marL="391867" indent="-293900"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fr-FR" sz="2200" spc="-1">
                <a:solidFill>
                  <a:srgbClr val="000000"/>
                </a:solidFill>
                <a:latin typeface="LKLUG"/>
              </a:rPr>
              <a:t>- Patients contrôles non greffés appariés sur âge, sexe, espèce bactérienne et type de résistance désignés parmi les patients hospitalisés à l’APHM avec documentation de portage intestinal </a:t>
            </a:r>
          </a:p>
          <a:p>
            <a:pPr marL="391867" indent="-293900">
              <a:buClr>
                <a:srgbClr val="000000"/>
              </a:buClr>
              <a:buSzPct val="45000"/>
              <a:defRPr/>
            </a:pPr>
            <a:endParaRPr lang="fr-FR" sz="2200" spc="-1">
              <a:solidFill>
                <a:srgbClr val="000000"/>
              </a:solidFill>
              <a:latin typeface="LKLUG"/>
            </a:endParaRPr>
          </a:p>
          <a:p>
            <a:pPr marL="391867" indent="-293900"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fr-FR" sz="2200" spc="-1">
                <a:solidFill>
                  <a:srgbClr val="000000"/>
                </a:solidFill>
                <a:latin typeface="LKLUG"/>
              </a:rPr>
              <a:t>Effets de la greffe de microbiote digestif sur le portage digestif par suivi des écouvillons rectaux</a:t>
            </a:r>
            <a:endParaRPr/>
          </a:p>
        </p:txBody>
      </p:sp>
      <p:sp>
        <p:nvSpPr>
          <p:cNvPr id="4" name="ZoneTexte 3"/>
          <p:cNvSpPr txBox="1"/>
          <p:nvPr/>
        </p:nvSpPr>
        <p:spPr bwMode="auto">
          <a:xfrm>
            <a:off x="3950898" y="224286"/>
            <a:ext cx="34952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3600" b="1"/>
              <a:t>Notre expérience</a:t>
            </a:r>
          </a:p>
        </p:txBody>
      </p:sp>
      <p:sp>
        <p:nvSpPr>
          <p:cNvPr id="5" name="ZoneTexte 4"/>
          <p:cNvSpPr txBox="1"/>
          <p:nvPr/>
        </p:nvSpPr>
        <p:spPr bwMode="auto">
          <a:xfrm>
            <a:off x="7471719" y="6441989"/>
            <a:ext cx="4336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/>
              <a:t>Saidani et al. Int J Antimicrobial Agents 2019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0" y="208325"/>
            <a:ext cx="11181336" cy="73246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600"/>
              <a:t>Protocole de décolonisation digestives par des bactéries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188142" y="1081914"/>
            <a:ext cx="11165658" cy="5095049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  <a:defRPr/>
            </a:pPr>
            <a:r>
              <a:rPr lang="fr-FR" b="1">
                <a:solidFill>
                  <a:srgbClr val="FF3399"/>
                </a:solidFill>
              </a:rPr>
              <a:t>Identification de la bactérie hautement résistante colonisant (+ décision ATB)</a:t>
            </a:r>
            <a:endParaRPr/>
          </a:p>
          <a:p>
            <a:pPr>
              <a:buFontTx/>
              <a:buChar char="-"/>
              <a:defRPr/>
            </a:pPr>
            <a:r>
              <a:rPr lang="fr-FR" b="1">
                <a:solidFill>
                  <a:srgbClr val="FF3399"/>
                </a:solidFill>
              </a:rPr>
              <a:t>Préparation colique . Les selles doivent être claires</a:t>
            </a:r>
            <a:endParaRPr/>
          </a:p>
          <a:p>
            <a:pPr>
              <a:buFontTx/>
              <a:buChar char="-"/>
              <a:defRPr/>
            </a:pPr>
            <a:r>
              <a:rPr lang="fr-FR"/>
              <a:t>Antibiothérapie : COLIMYCINE = 2,5 MUI per os / prise + GENTAMYCINE 100mg per os toutes les 6h pendant 5 jours si la souche est sensible, sinon adapter à l’antibiogramme pour une bithérapie per os aux posologies habituelles</a:t>
            </a:r>
            <a:endParaRPr/>
          </a:p>
          <a:p>
            <a:pPr>
              <a:buFontTx/>
              <a:buChar char="-"/>
              <a:defRPr/>
            </a:pPr>
            <a:r>
              <a:rPr lang="fr-FR"/>
              <a:t>Deuxième préparation colique à J-1</a:t>
            </a:r>
            <a:endParaRPr/>
          </a:p>
          <a:p>
            <a:pPr>
              <a:buFontTx/>
              <a:buChar char="-"/>
              <a:defRPr/>
            </a:pPr>
            <a:r>
              <a:rPr lang="fr-FR"/>
              <a:t>Changement de chambre et de tout le matériel potentiellement contaminé</a:t>
            </a:r>
            <a:endParaRPr/>
          </a:p>
          <a:p>
            <a:pPr>
              <a:buFontTx/>
              <a:buChar char="-"/>
              <a:defRPr/>
            </a:pPr>
            <a:r>
              <a:rPr lang="fr-FR"/>
              <a:t>Greffe fécale J-0  par sonde nasogastrique </a:t>
            </a:r>
            <a:endParaRPr/>
          </a:p>
          <a:p>
            <a:pPr>
              <a:buFontTx/>
              <a:buChar char="-"/>
              <a:defRPr/>
            </a:pPr>
            <a:r>
              <a:rPr lang="fr-FR"/>
              <a:t>Contrôle du portage par écouvillonnage rectal J3 J7 S2 S3</a:t>
            </a:r>
            <a:endParaRPr/>
          </a:p>
          <a:p>
            <a:pPr>
              <a:buFontTx/>
              <a:buChar char="-"/>
              <a:defRPr/>
            </a:pPr>
            <a:endParaRPr lang="fr-FR"/>
          </a:p>
          <a:p>
            <a:pPr>
              <a:buFontTx/>
              <a:buChar char="-"/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4" name="CustomShape 1"/>
          <p:cNvSpPr/>
          <p:nvPr/>
        </p:nvSpPr>
        <p:spPr bwMode="auto">
          <a:xfrm>
            <a:off x="609562" y="273352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2032001" y="1417320"/>
          <a:ext cx="8127999" cy="4021308"/>
        </p:xfrm>
        <a:graphic>
          <a:graphicData uri="http://schemas.openxmlformats.org/drawingml/2006/table">
            <a:tbl>
              <a:tblPr/>
              <a:tblGrid>
                <a:gridCol w="1812695"/>
                <a:gridCol w="1437829"/>
                <a:gridCol w="1626951"/>
                <a:gridCol w="1624417"/>
                <a:gridCol w="1626107"/>
              </a:tblGrid>
              <a:tr h="3647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Patients Characteristics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Total (n=30)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FMT (n=10)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Control  (n=20)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p-value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Age (range)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59.9 (21-88)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59.2 (22-88)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60.3 (21-86)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0.3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Age &gt; 60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16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6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0.60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Male gender (%)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24 (80)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8 (80)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16 (80)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1.00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47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 b="1" i="1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Hospitalization 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&lt; 6 months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  ICU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5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16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0.09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  Surgery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17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8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9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0.07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  Medicine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14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6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8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0.30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  Rehabilitation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6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4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0.03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 b="1" i="1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Comorbidities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Renal failure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3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7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0.78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Haemodialysis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0.60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Cirrhosis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0.47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Charlson Index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4.9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5.3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4.8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0.16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47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Associated infection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15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4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0.43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 b="1" i="1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Colonization sites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Nasal/Pharynx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13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5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8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0.60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Urines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18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6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1.00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Stool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30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1.00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 bwMode="auto">
          <a:xfrm>
            <a:off x="719403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  <a:defRPr/>
            </a:pPr>
            <a:r>
              <a:rPr lang="fr-FR" sz="4000" spc="-1">
                <a:solidFill>
                  <a:schemeClr val="bg1"/>
                </a:solidFill>
                <a:latin typeface="Arial"/>
                <a:ea typeface="DejaVu Sans"/>
              </a:rPr>
              <a:t>Étude cas-contrôles</a:t>
            </a:r>
            <a:endParaRPr lang="fr-FR" sz="1600" spc="-1">
              <a:solidFill>
                <a:schemeClr val="bg1"/>
              </a:solidFill>
              <a:latin typeface="Arial"/>
            </a:endParaRPr>
          </a:p>
        </p:txBody>
      </p:sp>
      <p:sp>
        <p:nvSpPr>
          <p:cNvPr id="143" name="CustomShape 2"/>
          <p:cNvSpPr/>
          <p:nvPr/>
        </p:nvSpPr>
        <p:spPr bwMode="auto">
          <a:xfrm>
            <a:off x="5711957" y="1556792"/>
            <a:ext cx="6182267" cy="35283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  <a:defRPr/>
            </a:pPr>
            <a:r>
              <a:rPr lang="fr-FR" sz="1600" spc="-1">
                <a:solidFill>
                  <a:srgbClr val="000000"/>
                </a:solidFill>
                <a:latin typeface="Arial"/>
                <a:ea typeface="DejaVu Sans"/>
              </a:rPr>
              <a:t>10 patients traités par FMT</a:t>
            </a:r>
            <a:endParaRPr lang="fr-FR" sz="1600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defRPr/>
            </a:pPr>
            <a:endParaRPr lang="fr-FR" sz="1600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defRPr/>
            </a:pPr>
            <a:r>
              <a:rPr lang="fr-FR" sz="1600" spc="-1">
                <a:solidFill>
                  <a:srgbClr val="000000"/>
                </a:solidFill>
                <a:latin typeface="Arial"/>
                <a:ea typeface="DejaVu Sans"/>
              </a:rPr>
              <a:t>Temps moyen de colonisation avant FMT : </a:t>
            </a:r>
            <a:endParaRPr lang="fr-FR" sz="1600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defRPr/>
            </a:pPr>
            <a:r>
              <a:rPr lang="fr-FR" sz="1600" spc="-1">
                <a:solidFill>
                  <a:srgbClr val="000000"/>
                </a:solidFill>
                <a:latin typeface="Arial"/>
                <a:ea typeface="DejaVu Sans"/>
              </a:rPr>
              <a:t>72,3 </a:t>
            </a:r>
            <a:r>
              <a:rPr lang="fr-FR" sz="1600" spc="-1">
                <a:solidFill>
                  <a:srgbClr val="000000"/>
                </a:solidFill>
                <a:latin typeface="Arial"/>
                <a:ea typeface="Arial"/>
              </a:rPr>
              <a:t>± 36,4 jours</a:t>
            </a:r>
            <a:endParaRPr lang="fr-FR" sz="1600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defRPr/>
            </a:pPr>
            <a:endParaRPr lang="fr-FR" sz="1600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defRPr/>
            </a:pPr>
            <a:r>
              <a:rPr lang="fr-FR" sz="1600" spc="-1">
                <a:solidFill>
                  <a:srgbClr val="000000"/>
                </a:solidFill>
                <a:latin typeface="Arial"/>
                <a:ea typeface="DejaVu Sans"/>
              </a:rPr>
              <a:t>n=8/10 (80.8%) patients décolonisés</a:t>
            </a:r>
            <a:endParaRPr lang="fr-FR" sz="1600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defRPr/>
            </a:pPr>
            <a:r>
              <a:rPr lang="fr-FR" sz="1600" spc="-1">
                <a:solidFill>
                  <a:srgbClr val="000000"/>
                </a:solidFill>
                <a:latin typeface="Arial"/>
                <a:ea typeface="DejaVu Sans"/>
              </a:rPr>
              <a:t>4 après 1 FMT</a:t>
            </a:r>
            <a:endParaRPr lang="fr-FR" sz="1600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defRPr/>
            </a:pPr>
            <a:r>
              <a:rPr lang="fr-FR" sz="1600" spc="-1">
                <a:solidFill>
                  <a:srgbClr val="000000"/>
                </a:solidFill>
                <a:latin typeface="Arial"/>
                <a:ea typeface="DejaVu Sans"/>
              </a:rPr>
              <a:t>4 après 2 FMT</a:t>
            </a:r>
            <a:endParaRPr lang="fr-FR" sz="1600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defRPr/>
            </a:pPr>
            <a:endParaRPr lang="fr-FR" sz="1600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defRPr/>
            </a:pPr>
            <a:r>
              <a:rPr lang="fr-FR" sz="1600" spc="-1">
                <a:solidFill>
                  <a:srgbClr val="000000"/>
                </a:solidFill>
                <a:latin typeface="Arial"/>
                <a:ea typeface="DejaVu Sans"/>
              </a:rPr>
              <a:t>Transferts possibles des patients vers :</a:t>
            </a:r>
            <a:br>
              <a:rPr lang="fr-FR" sz="1600" spc="-1">
                <a:solidFill>
                  <a:srgbClr val="000000"/>
                </a:solidFill>
                <a:latin typeface="Arial"/>
                <a:ea typeface="DejaVu Sans"/>
              </a:rPr>
            </a:br>
            <a:r>
              <a:rPr lang="fr-FR" sz="1600" spc="-1">
                <a:solidFill>
                  <a:srgbClr val="000000"/>
                </a:solidFill>
                <a:latin typeface="Arial"/>
                <a:ea typeface="DejaVu Sans"/>
              </a:rPr>
              <a:t>SSR (n=6)</a:t>
            </a:r>
            <a:br>
              <a:rPr lang="fr-FR" sz="1600" spc="-1">
                <a:solidFill>
                  <a:srgbClr val="000000"/>
                </a:solidFill>
                <a:latin typeface="Arial"/>
                <a:ea typeface="DejaVu Sans"/>
              </a:rPr>
            </a:br>
            <a:r>
              <a:rPr lang="fr-FR" sz="1600" spc="-1">
                <a:solidFill>
                  <a:srgbClr val="000000"/>
                </a:solidFill>
                <a:latin typeface="Arial"/>
                <a:ea typeface="DejaVu Sans"/>
              </a:rPr>
              <a:t>Domicile (n=3)</a:t>
            </a:r>
            <a:br>
              <a:rPr lang="fr-FR" sz="1600" spc="-1">
                <a:solidFill>
                  <a:srgbClr val="000000"/>
                </a:solidFill>
                <a:latin typeface="Arial"/>
                <a:ea typeface="DejaVu Sans"/>
              </a:rPr>
            </a:br>
            <a:r>
              <a:rPr lang="fr-FR" sz="1600" spc="-1">
                <a:solidFill>
                  <a:srgbClr val="000000"/>
                </a:solidFill>
                <a:latin typeface="Arial"/>
                <a:ea typeface="DejaVu Sans"/>
              </a:rPr>
              <a:t>Centre hospitalier (n=1)</a:t>
            </a:r>
            <a:endParaRPr lang="fr-FR" sz="1600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defRPr/>
            </a:pPr>
            <a:endParaRPr lang="fr-FR" sz="1600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0" y="982954"/>
            <a:ext cx="5579672" cy="58750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6" name="CustomShape 1"/>
          <p:cNvSpPr/>
          <p:nvPr/>
        </p:nvSpPr>
        <p:spPr bwMode="auto">
          <a:xfrm>
            <a:off x="719403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  <a:defRPr/>
            </a:pPr>
            <a:r>
              <a:rPr lang="fr-FR" sz="4000" spc="-1">
                <a:solidFill>
                  <a:schemeClr val="bg1"/>
                </a:solidFill>
                <a:latin typeface="Arial"/>
                <a:ea typeface="DejaVu Sans"/>
              </a:rPr>
              <a:t>Un gain de temps de colonisation</a:t>
            </a:r>
            <a:endParaRPr lang="fr-FR" sz="1600" spc="-1">
              <a:solidFill>
                <a:schemeClr val="bg1"/>
              </a:solidFill>
              <a:latin typeface="Arial"/>
            </a:endParaRPr>
          </a:p>
        </p:txBody>
      </p:sp>
      <p:sp>
        <p:nvSpPr>
          <p:cNvPr id="148" name="CustomShape 2"/>
          <p:cNvSpPr/>
          <p:nvPr/>
        </p:nvSpPr>
        <p:spPr bwMode="auto">
          <a:xfrm>
            <a:off x="335360" y="4797153"/>
            <a:ext cx="5039883" cy="1574469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  <a:defRPr/>
            </a:pPr>
            <a:r>
              <a:rPr lang="fr-FR" sz="1600" spc="-1">
                <a:solidFill>
                  <a:srgbClr val="000000"/>
                </a:solidFill>
                <a:latin typeface="Arial"/>
                <a:ea typeface="DejaVu Sans"/>
              </a:rPr>
              <a:t>Décolonisation médiane: </a:t>
            </a:r>
            <a:endParaRPr lang="fr-FR" sz="1600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defRPr/>
            </a:pPr>
            <a:r>
              <a:rPr lang="fr-FR" sz="1600" spc="-1">
                <a:solidFill>
                  <a:srgbClr val="000000"/>
                </a:solidFill>
                <a:latin typeface="Arial"/>
                <a:ea typeface="DejaVu Sans"/>
              </a:rPr>
              <a:t>- 4,5 jours post FMT chez les patients greffés</a:t>
            </a:r>
            <a:endParaRPr lang="fr-FR" sz="1600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defRPr/>
            </a:pPr>
            <a:r>
              <a:rPr lang="fr-FR" sz="1600" spc="-1">
                <a:solidFill>
                  <a:srgbClr val="000000"/>
                </a:solidFill>
                <a:latin typeface="Arial"/>
                <a:ea typeface="DejaVu Sans"/>
              </a:rPr>
              <a:t>- 50,5 jours post-documentation pour les patients non greffés</a:t>
            </a:r>
            <a:endParaRPr lang="fr-FR" sz="1600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0" name="Image 149"/>
          <p:cNvPicPr/>
          <p:nvPr/>
        </p:nvPicPr>
        <p:blipFill>
          <a:blip r:embed="rId2" cstate="print"/>
          <a:stretch/>
        </p:blipFill>
        <p:spPr bwMode="auto">
          <a:xfrm>
            <a:off x="-336714" y="3284985"/>
            <a:ext cx="8325313" cy="967673"/>
          </a:xfrm>
          <a:prstGeom prst="rect">
            <a:avLst/>
          </a:prstGeom>
          <a:ln>
            <a:noFill/>
          </a:ln>
        </p:spPr>
      </p:pic>
      <p:pic>
        <p:nvPicPr>
          <p:cNvPr id="7" name="Image 6"/>
          <p:cNvPicPr/>
          <p:nvPr/>
        </p:nvPicPr>
        <p:blipFill>
          <a:blip r:embed="rId3" cstate="print"/>
          <a:stretch/>
        </p:blipFill>
        <p:spPr bwMode="auto">
          <a:xfrm>
            <a:off x="431371" y="1268760"/>
            <a:ext cx="6436241" cy="265814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7344139" y="1556792"/>
            <a:ext cx="44638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/>
              <a:t>Log rank test at 1 month (0.0005), 3 months (0.0131) and 6 months (0.0066) shows a significant difference in duration of CPE colonization.</a:t>
            </a: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 bwMode="auto">
          <a:xfrm>
            <a:off x="623393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  <a:defRPr/>
            </a:pPr>
            <a:r>
              <a:rPr lang="fr-FR" sz="2800" spc="-1">
                <a:solidFill>
                  <a:schemeClr val="bg1"/>
                </a:solidFill>
                <a:latin typeface="Arial"/>
                <a:ea typeface="DejaVu Sans"/>
              </a:rPr>
              <a:t>Comparaison avec les précédentes séries de la littérature</a:t>
            </a:r>
            <a:endParaRPr lang="fr-FR" sz="2800" spc="-1">
              <a:solidFill>
                <a:schemeClr val="bg1"/>
              </a:solidFill>
              <a:latin typeface="Arial"/>
            </a:endParaRPr>
          </a:p>
        </p:txBody>
      </p:sp>
      <p:pic>
        <p:nvPicPr>
          <p:cNvPr id="154" name="Image 98"/>
          <p:cNvPicPr/>
          <p:nvPr/>
        </p:nvPicPr>
        <p:blipFill>
          <a:blip r:embed="rId2" cstate="print"/>
          <a:stretch/>
        </p:blipFill>
        <p:spPr bwMode="auto">
          <a:xfrm>
            <a:off x="719403" y="1268761"/>
            <a:ext cx="4285223" cy="1622803"/>
          </a:xfrm>
          <a:prstGeom prst="rect">
            <a:avLst/>
          </a:prstGeom>
          <a:ln>
            <a:noFill/>
          </a:ln>
        </p:spPr>
      </p:pic>
      <p:pic>
        <p:nvPicPr>
          <p:cNvPr id="155" name="Image 99"/>
          <p:cNvPicPr/>
          <p:nvPr/>
        </p:nvPicPr>
        <p:blipFill>
          <a:blip r:embed="rId3" cstate="print"/>
          <a:stretch/>
        </p:blipFill>
        <p:spPr bwMode="auto">
          <a:xfrm>
            <a:off x="6096000" y="1412776"/>
            <a:ext cx="5164733" cy="1446774"/>
          </a:xfrm>
          <a:prstGeom prst="rect">
            <a:avLst/>
          </a:prstGeom>
          <a:ln>
            <a:noFill/>
          </a:ln>
        </p:spPr>
      </p:pic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431372" y="3356993"/>
          <a:ext cx="11425270" cy="2406719"/>
        </p:xfrm>
        <a:graphic>
          <a:graphicData uri="http://schemas.openxmlformats.org/drawingml/2006/table">
            <a:tbl>
              <a:tblPr/>
              <a:tblGrid>
                <a:gridCol w="940235"/>
                <a:gridCol w="937456"/>
                <a:gridCol w="959688"/>
                <a:gridCol w="2539217"/>
                <a:gridCol w="2253465"/>
                <a:gridCol w="1135503"/>
                <a:gridCol w="1694459"/>
                <a:gridCol w="965247"/>
              </a:tblGrid>
              <a:tr h="8279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endParaRPr lang="en-US" sz="1400">
                        <a:solidFill>
                          <a:srgbClr val="00000A"/>
                        </a:solidFill>
                        <a:latin typeface="Arial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CPE cohort (n)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Bacteria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FMT route</a:t>
                      </a:r>
                      <a:endParaRPr/>
                    </a:p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 administration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Antibiotic </a:t>
                      </a:r>
                    </a:p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pre-treatment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Bowel lavage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Iterative FMT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Success rate (% patients)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729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Davido </a:t>
                      </a:r>
                      <a:r>
                        <a:rPr lang="en-US" sz="1400" i="1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et al.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6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VRE, CPE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Nasoduodenal tube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N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Y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N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37.5%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5245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Bilinski </a:t>
                      </a:r>
                      <a:r>
                        <a:rPr lang="en-US" sz="1400" i="1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et al.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20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VRE, CPE, ESBL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Nasoduodenal tube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N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Y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Y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75%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729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Our study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10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VRE, CPE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Nasogastric tube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Y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Y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Y (5)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80%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000A"/>
                      </a:solidFill>
                    </a:lnT>
                    <a:lnB w="12700" algn="ctr">
                      <a:solidFill>
                        <a:srgbClr val="00000A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 bwMode="auto">
          <a:xfrm>
            <a:off x="8208235" y="3356992"/>
            <a:ext cx="960107" cy="25202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Rectangle 6"/>
          <p:cNvSpPr/>
          <p:nvPr/>
        </p:nvSpPr>
        <p:spPr bwMode="auto">
          <a:xfrm>
            <a:off x="9360363" y="4693245"/>
            <a:ext cx="1344149" cy="11521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Rectangle 7"/>
          <p:cNvSpPr/>
          <p:nvPr/>
        </p:nvSpPr>
        <p:spPr bwMode="auto">
          <a:xfrm>
            <a:off x="6288022" y="5373216"/>
            <a:ext cx="1344149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 b="1">
                <a:latin typeface="Calibri"/>
              </a:rPr>
              <a:t>Qu’est-ce qu’un </a:t>
            </a:r>
            <a:r>
              <a:rPr lang="fr-FR" b="1" i="1">
                <a:latin typeface="Calibri"/>
              </a:rPr>
              <a:t>Clostridium difficile</a:t>
            </a:r>
            <a:r>
              <a:rPr lang="fr-FR" b="1">
                <a:latin typeface="Calibri"/>
              </a:rPr>
              <a:t> toxinogène ? </a:t>
            </a:r>
            <a:endParaRPr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113792" y="1268761"/>
            <a:ext cx="11760629" cy="5121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editerranee-infection.com/arkotheque/client/ihumed/_depot_arko/expositions/17/758/758_1_img.jpg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2159563" y="1628800"/>
            <a:ext cx="7516248" cy="3612498"/>
          </a:xfrm>
          <a:prstGeom prst="rect">
            <a:avLst/>
          </a:prstGeom>
          <a:noFill/>
        </p:spPr>
      </p:pic>
      <p:sp>
        <p:nvSpPr>
          <p:cNvPr id="2" name="ZoneTexte 1"/>
          <p:cNvSpPr txBox="1"/>
          <p:nvPr/>
        </p:nvSpPr>
        <p:spPr bwMode="auto">
          <a:xfrm>
            <a:off x="2988238" y="116632"/>
            <a:ext cx="502323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3800">
                <a:solidFill>
                  <a:schemeClr val="bg1"/>
                </a:solidFill>
              </a:rPr>
              <a:t>Merci de votre attention</a:t>
            </a:r>
          </a:p>
        </p:txBody>
      </p:sp>
      <p:sp>
        <p:nvSpPr>
          <p:cNvPr id="3" name="ZoneTexte 2"/>
          <p:cNvSpPr txBox="1"/>
          <p:nvPr/>
        </p:nvSpPr>
        <p:spPr bwMode="auto">
          <a:xfrm>
            <a:off x="3695733" y="5949280"/>
            <a:ext cx="3583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u="sng">
                <a:hlinkClick r:id="rId3" tooltip="mailto:jean-christophe.lagier@univ-amu.fr"/>
              </a:rPr>
              <a:t>jean-christophe.lagier@univ-amu.fr</a:t>
            </a:r>
            <a:r>
              <a:rPr lang="fr-FR"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 bwMode="auto">
          <a:xfrm>
            <a:off x="1135173" y="2851842"/>
            <a:ext cx="10363200" cy="175719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fr-FR" sz="2400" b="1"/>
              <a:t>Organisation des structures d’Urgences face à un risque exceptionnel : Ebola</a:t>
            </a:r>
            <a:br>
              <a:rPr lang="fr-FR" sz="2400" b="1"/>
            </a:br>
            <a:r>
              <a:rPr lang="fr-FR" sz="2400"/>
              <a:t>Epidémiologie et maladie virale</a:t>
            </a:r>
            <a:br>
              <a:rPr lang="fr-FR" sz="2400"/>
            </a:br>
            <a:r>
              <a:rPr lang="fr-FR" sz="2000"/>
              <a:t>Professeur Jean-Christophe Lagier</a:t>
            </a:r>
            <a:br>
              <a:rPr lang="fr-FR" sz="2000"/>
            </a:br>
            <a:r>
              <a:rPr lang="fr-FR" sz="2000"/>
              <a:t>IHU Méditerranée Infection</a:t>
            </a:r>
            <a:br>
              <a:rPr lang="fr-FR" sz="2000"/>
            </a:br>
            <a:r>
              <a:rPr lang="fr-FR" sz="2000"/>
              <a:t>DU Hygiène le 12/03/2019</a:t>
            </a:r>
            <a:br>
              <a:rPr lang="fr-FR" sz="2000"/>
            </a:br>
            <a:endParaRPr lang="fr-FR" sz="2400">
              <a:solidFill>
                <a:schemeClr val="accent5">
                  <a:lumMod val="75000"/>
                </a:schemeClr>
              </a:solidFill>
              <a:ea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741729" y="46038"/>
            <a:ext cx="10972800" cy="1143000"/>
          </a:xfrm>
        </p:spPr>
        <p:txBody>
          <a:bodyPr/>
          <a:lstStyle/>
          <a:p>
            <a:pPr>
              <a:defRPr/>
            </a:pPr>
            <a:r>
              <a:rPr lang="fr-FR">
                <a:solidFill>
                  <a:schemeClr val="bg1"/>
                </a:solidFill>
              </a:rPr>
              <a:t>Une maladie qui fait peur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1" y="1935560"/>
            <a:ext cx="6663292" cy="2614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http://fr.web.img2.acsta.net/r_640_600/b_1_d6d6d6/medias/nmedia/18/36/09/76/18452548.jp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6913008" y="1935560"/>
            <a:ext cx="5278992" cy="2639496"/>
          </a:xfrm>
          <a:prstGeom prst="rect">
            <a:avLst/>
          </a:prstGeom>
          <a:noFill/>
        </p:spPr>
      </p:pic>
      <p:cxnSp>
        <p:nvCxnSpPr>
          <p:cNvPr id="6" name="Connecteur droit avec flèche 5"/>
          <p:cNvCxnSpPr>
            <a:cxnSpLocks/>
          </p:cNvCxnSpPr>
          <p:nvPr/>
        </p:nvCxnSpPr>
        <p:spPr bwMode="auto">
          <a:xfrm>
            <a:off x="609601" y="5541485"/>
            <a:ext cx="2313543" cy="1101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 bwMode="auto">
          <a:xfrm>
            <a:off x="2923144" y="5376231"/>
            <a:ext cx="3460243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/>
              <a:t>Mystérieuse, fort taux de mortalité</a:t>
            </a:r>
          </a:p>
        </p:txBody>
      </p:sp>
      <p:pic>
        <p:nvPicPr>
          <p:cNvPr id="8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ZoneTexte 8"/>
          <p:cNvSpPr txBox="1"/>
          <p:nvPr/>
        </p:nvSpPr>
        <p:spPr bwMode="auto">
          <a:xfrm>
            <a:off x="10124510" y="4180526"/>
            <a:ext cx="65274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/>
              <a:t>1995</a:t>
            </a:r>
          </a:p>
        </p:txBody>
      </p:sp>
      <p:sp>
        <p:nvSpPr>
          <p:cNvPr id="10" name="ZoneTexte 9"/>
          <p:cNvSpPr txBox="1"/>
          <p:nvPr/>
        </p:nvSpPr>
        <p:spPr bwMode="auto">
          <a:xfrm>
            <a:off x="5357806" y="3216925"/>
            <a:ext cx="65274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/>
              <a:t>2011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291431" y="3307977"/>
            <a:ext cx="10032667" cy="341641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defRPr/>
            </a:pPr>
            <a:r>
              <a:rPr lang="en-US" sz="2000"/>
              <a:t>Filovirus responsable de Fièvre Hémorragique Virale</a:t>
            </a:r>
          </a:p>
          <a:p>
            <a:pPr>
              <a:lnSpc>
                <a:spcPct val="90000"/>
              </a:lnSpc>
              <a:defRPr/>
            </a:pPr>
            <a:r>
              <a:rPr lang="en-US" sz="2000"/>
              <a:t>Nom d’une rivière de RDC (ex- Zaïre), siège de la 1ère épidémie en 1976</a:t>
            </a:r>
            <a:endParaRPr/>
          </a:p>
          <a:p>
            <a:pPr>
              <a:lnSpc>
                <a:spcPct val="90000"/>
              </a:lnSpc>
              <a:defRPr/>
            </a:pPr>
            <a:r>
              <a:rPr lang="en-US" sz="2000"/>
              <a:t>Première épidémie en 76 - 318 cas humains, 88% de décès </a:t>
            </a:r>
            <a:endParaRPr/>
          </a:p>
          <a:p>
            <a:pPr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000"/>
              <a:t>5 Types d’Ebola Virus</a:t>
            </a:r>
            <a:endParaRPr/>
          </a:p>
          <a:p>
            <a:pPr lvl="2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000">
                <a:solidFill>
                  <a:srgbClr val="FF0000"/>
                </a:solidFill>
              </a:rPr>
              <a:t>Ebola-Zaire</a:t>
            </a:r>
            <a:endParaRPr/>
          </a:p>
          <a:p>
            <a:pPr lvl="2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000"/>
              <a:t>Ebola-Sudan</a:t>
            </a:r>
            <a:endParaRPr/>
          </a:p>
          <a:p>
            <a:pPr lvl="2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000"/>
              <a:t>Ebola-Ivory Coast</a:t>
            </a:r>
            <a:endParaRPr/>
          </a:p>
          <a:p>
            <a:pPr lvl="2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000"/>
              <a:t>Ebola Reston </a:t>
            </a:r>
            <a:endParaRPr/>
          </a:p>
          <a:p>
            <a:pPr lvl="2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000"/>
              <a:t>Ebola Bundibugyo</a:t>
            </a:r>
          </a:p>
          <a:p>
            <a:pPr>
              <a:lnSpc>
                <a:spcPct val="90000"/>
              </a:lnSpc>
              <a:spcAft>
                <a:spcPts val="0"/>
              </a:spcAft>
              <a:buFont typeface="Wingdings"/>
              <a:buNone/>
              <a:defRPr/>
            </a:pPr>
            <a:r>
              <a:rPr lang="en-US" sz="2400"/>
              <a:t>    </a:t>
            </a:r>
            <a:endParaRPr/>
          </a:p>
          <a:p>
            <a:pPr>
              <a:defRPr/>
            </a:pPr>
            <a:endParaRPr lang="fr-FR" sz="2400"/>
          </a:p>
        </p:txBody>
      </p:sp>
      <p:pic>
        <p:nvPicPr>
          <p:cNvPr id="4" name="Picture 3" descr="Ebola virus electron micrograph 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9181099" y="3958275"/>
            <a:ext cx="2286000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oneTexte 4"/>
          <p:cNvSpPr txBox="1"/>
          <p:nvPr/>
        </p:nvSpPr>
        <p:spPr bwMode="auto">
          <a:xfrm>
            <a:off x="3216925" y="1189039"/>
            <a:ext cx="12907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3200"/>
              <a:t>EBOLA</a:t>
            </a:r>
          </a:p>
        </p:txBody>
      </p:sp>
      <p:pic>
        <p:nvPicPr>
          <p:cNvPr id="6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6938179" y="53790"/>
            <a:ext cx="4847421" cy="313583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1195295" y="1"/>
            <a:ext cx="6561421" cy="6896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oneTexte 3"/>
          <p:cNvSpPr txBox="1"/>
          <p:nvPr/>
        </p:nvSpPr>
        <p:spPr bwMode="auto">
          <a:xfrm>
            <a:off x="8667748" y="2930488"/>
            <a:ext cx="2754280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b="1"/>
              <a:t>Avant 2014:</a:t>
            </a:r>
            <a:endParaRPr/>
          </a:p>
          <a:p>
            <a:pPr>
              <a:defRPr/>
            </a:pPr>
            <a:r>
              <a:rPr lang="fr-FR"/>
              <a:t>Epidémies en zones rurales</a:t>
            </a:r>
            <a:endParaRPr/>
          </a:p>
          <a:p>
            <a:pPr>
              <a:defRPr/>
            </a:pPr>
            <a:r>
              <a:rPr lang="fr-FR"/>
              <a:t>Nombre de cas limités</a:t>
            </a:r>
            <a:endParaRPr/>
          </a:p>
          <a:p>
            <a:pPr>
              <a:defRPr/>
            </a:pPr>
            <a:r>
              <a:rPr lang="fr-FR"/>
              <a:t>1500 morts de 1976 à 2013</a:t>
            </a:r>
          </a:p>
        </p:txBody>
      </p:sp>
      <p:pic>
        <p:nvPicPr>
          <p:cNvPr id="5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837282" y="969484"/>
            <a:ext cx="10420452" cy="588851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2" y="0"/>
            <a:ext cx="1095901" cy="969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609600" y="795969"/>
            <a:ext cx="10972800" cy="1143000"/>
          </a:xfrm>
        </p:spPr>
        <p:txBody>
          <a:bodyPr/>
          <a:lstStyle/>
          <a:p>
            <a:pPr>
              <a:defRPr/>
            </a:pPr>
            <a:r>
              <a:rPr lang="fr-FR"/>
              <a:t>Mode de transmission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609600" y="1861851"/>
            <a:ext cx="10972800" cy="49190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fr-FR"/>
              <a:t>Incubation de 2 à 21 jours</a:t>
            </a:r>
            <a:endParaRPr/>
          </a:p>
          <a:p>
            <a:pPr>
              <a:defRPr/>
            </a:pPr>
            <a:r>
              <a:rPr lang="fr-FR"/>
              <a:t>Contagiosité en cas de symptomatologie :   </a:t>
            </a:r>
            <a:r>
              <a:rPr lang="fr-FR" b="1"/>
              <a:t>pas pendant la période d’incubation</a:t>
            </a:r>
            <a:endParaRPr/>
          </a:p>
          <a:p>
            <a:pPr>
              <a:defRPr/>
            </a:pPr>
            <a:r>
              <a:rPr lang="fr-FR" b="1"/>
              <a:t>Contagiosité accrue avec l’évolution de la maladie</a:t>
            </a:r>
            <a:endParaRPr/>
          </a:p>
          <a:p>
            <a:pPr>
              <a:defRPr/>
            </a:pPr>
            <a:r>
              <a:rPr lang="fr-FR"/>
              <a:t>Transmission par contact rapproché avec des fluides (sang, selles, vomissements, urines…)  </a:t>
            </a:r>
            <a:r>
              <a:rPr lang="fr-FR" b="1"/>
              <a:t>y compris après le décès</a:t>
            </a:r>
            <a:endParaRPr/>
          </a:p>
          <a:p>
            <a:pPr>
              <a:defRPr/>
            </a:pPr>
            <a:r>
              <a:rPr lang="fr-FR"/>
              <a:t>Pas de transmission par voie aérienne avérée</a:t>
            </a:r>
            <a:endParaRPr/>
          </a:p>
        </p:txBody>
      </p:sp>
      <p:pic>
        <p:nvPicPr>
          <p:cNvPr id="4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3847070" y="0"/>
            <a:ext cx="4300151" cy="1143000"/>
          </a:xfrm>
        </p:spPr>
        <p:txBody>
          <a:bodyPr/>
          <a:lstStyle/>
          <a:p>
            <a:pPr>
              <a:defRPr/>
            </a:pPr>
            <a:r>
              <a:rPr lang="fr-FR"/>
              <a:t>Atteintes cliniques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342900" y="3448050"/>
            <a:ext cx="1150620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9621397" y="942435"/>
            <a:ext cx="2570603" cy="302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2704816" y="1647032"/>
            <a:ext cx="4945273" cy="1668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5" cstate="print"/>
          <a:stretch/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882651" y="990600"/>
            <a:ext cx="10426700" cy="586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 b="1" i="1">
                <a:latin typeface="Calibri"/>
              </a:rPr>
              <a:t>Clostridium difficile </a:t>
            </a:r>
            <a:r>
              <a:rPr lang="fr-FR" b="1">
                <a:latin typeface="Calibri"/>
              </a:rPr>
              <a:t>toxinogène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/>
        <p:txBody>
          <a:bodyPr>
            <a:normAutofit fontScale="92500" lnSpcReduction="20000"/>
          </a:bodyPr>
          <a:lstStyle/>
          <a:p>
            <a:pPr marL="0" indent="0">
              <a:buNone/>
              <a:defRPr/>
            </a:pPr>
            <a:r>
              <a:rPr lang="fr-FR" b="1"/>
              <a:t>BACTERIE COMMENSALE DU TUBE DIGESTIF SPORULANTE</a:t>
            </a:r>
            <a:endParaRPr/>
          </a:p>
          <a:p>
            <a:pPr marL="0" indent="0">
              <a:buNone/>
              <a:defRPr/>
            </a:pPr>
            <a:r>
              <a:rPr lang="fr-FR"/>
              <a:t>Seules les souches toxinogènes sont pathogènes.</a:t>
            </a:r>
            <a:endParaRPr/>
          </a:p>
          <a:p>
            <a:pPr marL="0" indent="0">
              <a:buNone/>
              <a:defRPr/>
            </a:pPr>
            <a:r>
              <a:rPr lang="fr-FR"/>
              <a:t>Gène tcdA =&gt; </a:t>
            </a:r>
            <a:r>
              <a:rPr lang="fr-FR" b="1"/>
              <a:t>Toxine A</a:t>
            </a:r>
            <a:endParaRPr/>
          </a:p>
          <a:p>
            <a:pPr marL="0" indent="0">
              <a:buNone/>
              <a:defRPr/>
            </a:pPr>
            <a:r>
              <a:rPr lang="fr-FR"/>
              <a:t>Gène tcdB =&gt; </a:t>
            </a:r>
            <a:r>
              <a:rPr lang="fr-FR" b="1"/>
              <a:t>Toxine B</a:t>
            </a:r>
            <a:endParaRPr/>
          </a:p>
          <a:p>
            <a:pPr marL="0" indent="0">
              <a:buNone/>
              <a:defRPr/>
            </a:pPr>
            <a:r>
              <a:rPr lang="fr-FR" b="1"/>
              <a:t>=&gt; Diarrhée post antibiotiques et jusqu’à la colite pseudomembraneuse, perforation digestive, choc septique…</a:t>
            </a:r>
            <a:endParaRPr/>
          </a:p>
          <a:p>
            <a:pPr marL="0" indent="0">
              <a:buNone/>
              <a:defRPr/>
            </a:pPr>
            <a:endParaRPr lang="fr-FR"/>
          </a:p>
          <a:p>
            <a:pPr marL="0" indent="0" algn="ctr">
              <a:buNone/>
              <a:defRPr/>
            </a:pPr>
            <a:r>
              <a:rPr lang="fr-FR"/>
              <a:t>Une </a:t>
            </a:r>
            <a:r>
              <a:rPr lang="fr-FR" b="1">
                <a:solidFill>
                  <a:srgbClr val="FF0066"/>
                </a:solidFill>
              </a:rPr>
              <a:t>toxine binaire </a:t>
            </a:r>
            <a:r>
              <a:rPr lang="fr-FR"/>
              <a:t>CDT est présente, en plus de la toxine A et de la toxine B, chez un faible nombre d’isolats (6 %). </a:t>
            </a:r>
            <a:endParaRPr/>
          </a:p>
          <a:p>
            <a:pPr marL="0" indent="0" algn="ctr">
              <a:buNone/>
              <a:defRPr/>
            </a:pPr>
            <a:r>
              <a:rPr lang="fr-FR"/>
              <a:t>Cette toxine est la cousine de la toxine binaire de Bacillus anthracis (l’anthrax !)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31873" t="22520" r="3432" b="6569"/>
          <a:stretch/>
        </p:blipFill>
        <p:spPr bwMode="auto">
          <a:xfrm>
            <a:off x="214013" y="636691"/>
            <a:ext cx="11486920" cy="590200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 bwMode="auto">
          <a:xfrm>
            <a:off x="537883" y="4312025"/>
            <a:ext cx="1721223" cy="17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5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313267" y="3696905"/>
            <a:ext cx="11269133" cy="18335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 b="55470"/>
          <a:stretch/>
        </p:blipFill>
        <p:spPr bwMode="auto">
          <a:xfrm>
            <a:off x="3199299" y="1709341"/>
            <a:ext cx="5289551" cy="11303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6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609600" y="3647356"/>
            <a:ext cx="10972800" cy="172650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/>
          <a:p>
            <a:pPr>
              <a:defRPr/>
            </a:pPr>
            <a:r>
              <a:rPr lang="fr-FR" sz="2000"/>
              <a:t>10 millions d’habitants </a:t>
            </a:r>
            <a:endParaRPr/>
          </a:p>
          <a:p>
            <a:pPr>
              <a:defRPr/>
            </a:pPr>
            <a:r>
              <a:rPr lang="fr-FR" sz="2000"/>
              <a:t>Economiquement : 178ème pays sur 187 (ONU) </a:t>
            </a:r>
            <a:endParaRPr/>
          </a:p>
          <a:p>
            <a:pPr>
              <a:defRPr/>
            </a:pPr>
            <a:r>
              <a:rPr lang="fr-FR" sz="2000"/>
              <a:t>Espérance de vie = 56 ans </a:t>
            </a:r>
            <a:endParaRPr/>
          </a:p>
          <a:p>
            <a:pPr>
              <a:defRPr/>
            </a:pPr>
            <a:r>
              <a:rPr lang="fr-FR" sz="2000"/>
              <a:t>Dépense de santé par habitant &lt; 13 €/an  </a:t>
            </a:r>
            <a:endParaRPr/>
          </a:p>
          <a:p>
            <a:pPr>
              <a:defRPr/>
            </a:pPr>
            <a:endParaRPr lang="fr-FR" sz="200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 l="8023" t="18165" r="51317" b="67086"/>
          <a:stretch/>
        </p:blipFill>
        <p:spPr bwMode="auto">
          <a:xfrm>
            <a:off x="1602456" y="1575583"/>
            <a:ext cx="9028493" cy="153517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31408" y="1771650"/>
            <a:ext cx="12160592" cy="4254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905258" y="1318537"/>
            <a:ext cx="4529889" cy="3372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8001000" y="6296585"/>
            <a:ext cx="3810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5" cstate="print"/>
          <a:stretch/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 bwMode="auto">
          <a:xfrm>
            <a:off x="726859" y="2633032"/>
            <a:ext cx="2461700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b="1"/>
              <a:t>Transmission avérée en </a:t>
            </a:r>
            <a:endParaRPr/>
          </a:p>
          <a:p>
            <a:pPr algn="ctr">
              <a:defRPr/>
            </a:pPr>
            <a:r>
              <a:rPr lang="fr-FR" b="1"/>
              <a:t>Zone urbaine</a:t>
            </a:r>
          </a:p>
        </p:txBody>
      </p:sp>
      <p:pic>
        <p:nvPicPr>
          <p:cNvPr id="6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3833870" y="637648"/>
            <a:ext cx="8358129" cy="6182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988874" y="1688124"/>
            <a:ext cx="9871297" cy="31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ZoneTexte 9"/>
          <p:cNvSpPr txBox="1"/>
          <p:nvPr/>
        </p:nvSpPr>
        <p:spPr bwMode="auto">
          <a:xfrm>
            <a:off x="3357490" y="980238"/>
            <a:ext cx="41427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4000"/>
              <a:t>Personnel soignant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988873" y="4572000"/>
            <a:ext cx="4807016" cy="2672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387351" y="5339967"/>
            <a:ext cx="11417300" cy="11049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609600" y="846138"/>
            <a:ext cx="10972800" cy="1143000"/>
          </a:xfrm>
        </p:spPr>
        <p:txBody>
          <a:bodyPr/>
          <a:lstStyle/>
          <a:p>
            <a:pPr>
              <a:defRPr/>
            </a:pPr>
            <a:r>
              <a:rPr lang="fr-FR"/>
              <a:t>Au 22</a:t>
            </a:r>
            <a:r>
              <a:rPr lang="fr-FR" baseline="30000"/>
              <a:t> </a:t>
            </a:r>
            <a:r>
              <a:rPr lang="fr-FR"/>
              <a:t>Février 2015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8316867" y="1865097"/>
            <a:ext cx="3875133" cy="207170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8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ZoneTexte 8"/>
          <p:cNvSpPr txBox="1"/>
          <p:nvPr/>
        </p:nvSpPr>
        <p:spPr bwMode="auto">
          <a:xfrm>
            <a:off x="10773064" y="5449686"/>
            <a:ext cx="1064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/>
              <a:t>Mortalité</a:t>
            </a:r>
            <a:endParaRPr/>
          </a:p>
          <a:p>
            <a:pPr>
              <a:defRPr/>
            </a:pPr>
            <a:r>
              <a:rPr lang="fr-FR"/>
              <a:t>= 39%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1" y="4902347"/>
            <a:ext cx="10613036" cy="1825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tretch/>
        </p:blipFill>
        <p:spPr bwMode="auto">
          <a:xfrm>
            <a:off x="1" y="2085434"/>
            <a:ext cx="8316867" cy="143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 bwMode="auto">
          <a:xfrm>
            <a:off x="9072173" y="4049176"/>
            <a:ext cx="81624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/>
              <a:t>Liberia</a:t>
            </a:r>
          </a:p>
        </p:txBody>
      </p:sp>
      <p:sp>
        <p:nvSpPr>
          <p:cNvPr id="15" name="ZoneTexte 14"/>
          <p:cNvSpPr txBox="1"/>
          <p:nvPr/>
        </p:nvSpPr>
        <p:spPr bwMode="auto">
          <a:xfrm>
            <a:off x="8360354" y="5764442"/>
            <a:ext cx="1350113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/>
              <a:t>Sierra Leone</a:t>
            </a:r>
          </a:p>
        </p:txBody>
      </p:sp>
      <p:sp>
        <p:nvSpPr>
          <p:cNvPr id="10" name="ZoneTexte 9"/>
          <p:cNvSpPr txBox="1"/>
          <p:nvPr/>
        </p:nvSpPr>
        <p:spPr bwMode="auto">
          <a:xfrm>
            <a:off x="1231598" y="4049176"/>
            <a:ext cx="857927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/>
              <a:t>Guinée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279815" y="915952"/>
            <a:ext cx="4860352" cy="2948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5482029" y="974061"/>
            <a:ext cx="6709972" cy="2601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2907997" y="3864510"/>
            <a:ext cx="5342503" cy="2993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1344085" y="775196"/>
            <a:ext cx="9842500" cy="24417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8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344085" y="3305062"/>
            <a:ext cx="9842500" cy="32861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3962400" y="341236"/>
            <a:ext cx="4267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5" cstate="print"/>
          <a:stretch/>
        </p:blipFill>
        <p:spPr bwMode="auto">
          <a:xfrm>
            <a:off x="1068462" y="171337"/>
            <a:ext cx="106553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11017250" y="5905500"/>
            <a:ext cx="11176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t="35585"/>
          <a:stretch/>
        </p:blipFill>
        <p:spPr bwMode="auto">
          <a:xfrm>
            <a:off x="609601" y="1112705"/>
            <a:ext cx="9183409" cy="5379969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7" name="Accolade fermante 6"/>
          <p:cNvSpPr/>
          <p:nvPr/>
        </p:nvSpPr>
        <p:spPr bwMode="auto">
          <a:xfrm>
            <a:off x="9719563" y="1112704"/>
            <a:ext cx="743328" cy="5729262"/>
          </a:xfrm>
          <a:prstGeom prst="rightBrace">
            <a:avLst>
              <a:gd name="adj1" fmla="val 8333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ZoneTexte 7"/>
          <p:cNvSpPr txBox="1"/>
          <p:nvPr/>
        </p:nvSpPr>
        <p:spPr bwMode="auto">
          <a:xfrm>
            <a:off x="10428600" y="2809302"/>
            <a:ext cx="1486304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sz="1400"/>
              <a:t>Notion de</a:t>
            </a:r>
            <a:endParaRPr/>
          </a:p>
          <a:p>
            <a:pPr algn="ctr">
              <a:defRPr/>
            </a:pPr>
            <a:r>
              <a:rPr lang="fr-FR" sz="1400"/>
              <a:t>Contage</a:t>
            </a:r>
            <a:endParaRPr/>
          </a:p>
          <a:p>
            <a:pPr algn="ctr">
              <a:defRPr/>
            </a:pPr>
            <a:r>
              <a:rPr lang="fr-FR" sz="1400"/>
              <a:t> + Critères</a:t>
            </a:r>
            <a:endParaRPr/>
          </a:p>
          <a:p>
            <a:pPr algn="ctr">
              <a:defRPr/>
            </a:pPr>
            <a:r>
              <a:rPr lang="fr-FR" sz="1400"/>
              <a:t>épidémiologiques</a:t>
            </a:r>
            <a:endParaRPr/>
          </a:p>
        </p:txBody>
      </p:sp>
      <p:sp>
        <p:nvSpPr>
          <p:cNvPr id="9" name="Rectangle 8"/>
          <p:cNvSpPr/>
          <p:nvPr/>
        </p:nvSpPr>
        <p:spPr bwMode="auto">
          <a:xfrm>
            <a:off x="1439538" y="2544896"/>
            <a:ext cx="7329889" cy="40762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Rectangle 9"/>
          <p:cNvSpPr/>
          <p:nvPr/>
        </p:nvSpPr>
        <p:spPr bwMode="auto">
          <a:xfrm>
            <a:off x="1439538" y="3355784"/>
            <a:ext cx="7329889" cy="40762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Rectangle 10"/>
          <p:cNvSpPr/>
          <p:nvPr/>
        </p:nvSpPr>
        <p:spPr bwMode="auto">
          <a:xfrm>
            <a:off x="1439538" y="3763408"/>
            <a:ext cx="7329889" cy="632322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6787560" y="1820184"/>
            <a:ext cx="4762500" cy="4276725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696434" y="1835957"/>
            <a:ext cx="5390706" cy="4245181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 bwMode="auto">
          <a:xfrm>
            <a:off x="1520456" y="685800"/>
            <a:ext cx="3620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b="1"/>
              <a:t>Colon normal</a:t>
            </a:r>
            <a:endParaRPr/>
          </a:p>
        </p:txBody>
      </p:sp>
      <p:sp>
        <p:nvSpPr>
          <p:cNvPr id="5" name="ZoneTexte 4"/>
          <p:cNvSpPr txBox="1"/>
          <p:nvPr/>
        </p:nvSpPr>
        <p:spPr bwMode="auto">
          <a:xfrm>
            <a:off x="7421526" y="606055"/>
            <a:ext cx="3689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b="1"/>
              <a:t>Colite pseudo-membraneuse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285751" y="1118704"/>
            <a:ext cx="11620500" cy="53530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5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" y="1"/>
            <a:ext cx="85059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1219200" y="510446"/>
            <a:ext cx="10972800" cy="1143000"/>
          </a:xfrm>
        </p:spPr>
        <p:txBody>
          <a:bodyPr/>
          <a:lstStyle/>
          <a:p>
            <a:pPr>
              <a:defRPr/>
            </a:pPr>
            <a:r>
              <a:rPr lang="fr-FR"/>
              <a:t>Situation APHM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609600" y="1883885"/>
            <a:ext cx="11200481" cy="478132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/>
          <a:p>
            <a:pPr>
              <a:defRPr/>
            </a:pPr>
            <a:r>
              <a:rPr lang="fr-FR"/>
              <a:t>IHU-APHM fait partie des 12 ESR</a:t>
            </a:r>
            <a:endParaRPr/>
          </a:p>
          <a:p>
            <a:pPr>
              <a:defRPr/>
            </a:pPr>
            <a:r>
              <a:rPr lang="fr-FR"/>
              <a:t>Hospitalisation des cas possibles au MIT (chambre à pression négative):</a:t>
            </a:r>
            <a:endParaRPr/>
          </a:p>
          <a:p>
            <a:pPr lvl="1">
              <a:defRPr/>
            </a:pPr>
            <a:r>
              <a:rPr lang="fr-FR"/>
              <a:t>Adultes</a:t>
            </a:r>
            <a:endParaRPr/>
          </a:p>
          <a:p>
            <a:pPr lvl="1">
              <a:defRPr/>
            </a:pPr>
            <a:r>
              <a:rPr lang="fr-FR"/>
              <a:t>Enfants</a:t>
            </a:r>
            <a:endParaRPr/>
          </a:p>
          <a:p>
            <a:pPr lvl="1">
              <a:defRPr/>
            </a:pPr>
            <a:r>
              <a:rPr lang="fr-FR"/>
              <a:t>Patients nécessitant de la réanimation</a:t>
            </a:r>
            <a:endParaRPr/>
          </a:p>
          <a:p>
            <a:pPr>
              <a:defRPr/>
            </a:pPr>
            <a:r>
              <a:rPr lang="fr-FR" b="1"/>
              <a:t>Au 1</a:t>
            </a:r>
            <a:r>
              <a:rPr lang="fr-FR" b="1" baseline="30000"/>
              <a:t>er</a:t>
            </a:r>
            <a:r>
              <a:rPr lang="fr-FR" b="1"/>
              <a:t> Mars:</a:t>
            </a:r>
            <a:endParaRPr/>
          </a:p>
          <a:p>
            <a:pPr lvl="1">
              <a:defRPr/>
            </a:pPr>
            <a:r>
              <a:rPr lang="fr-FR"/>
              <a:t>2 cas possibles ont été pris en charge à l’APHM (2 Aout et 10 </a:t>
            </a:r>
          </a:p>
          <a:p>
            <a:pPr lvl="1">
              <a:buNone/>
              <a:defRPr/>
            </a:pPr>
            <a:r>
              <a:rPr lang="fr-FR"/>
              <a:t>Octobre (+ 2 au début de l’épidémie)</a:t>
            </a:r>
            <a:endParaRPr/>
          </a:p>
        </p:txBody>
      </p:sp>
      <p:pic>
        <p:nvPicPr>
          <p:cNvPr id="4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62554"/>
          <a:stretch/>
        </p:blipFill>
        <p:spPr bwMode="auto">
          <a:xfrm>
            <a:off x="9085246" y="3261082"/>
            <a:ext cx="2629359" cy="245667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/>
          <a:p>
            <a:pPr>
              <a:defRPr/>
            </a:pPr>
            <a:r>
              <a:rPr lang="fr-FR" b="1">
                <a:solidFill>
                  <a:srgbClr val="000090"/>
                </a:solidFill>
                <a:latin typeface="Arial"/>
                <a:cs typeface="Arial"/>
              </a:rPr>
              <a:t>Ribotype 027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1853610" y="1897911"/>
            <a:ext cx="8229600" cy="434908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2600" i="1">
                <a:latin typeface="Arial"/>
                <a:cs typeface="Arial"/>
              </a:rPr>
              <a:t>Clostridium difficile  </a:t>
            </a:r>
            <a:r>
              <a:rPr lang="fr-FR" sz="2600">
                <a:latin typeface="Arial"/>
                <a:cs typeface="Arial"/>
              </a:rPr>
              <a:t>NAP1/BI/027</a:t>
            </a:r>
            <a:endParaRPr/>
          </a:p>
          <a:p>
            <a:pPr>
              <a:buNone/>
              <a:defRPr/>
            </a:pPr>
            <a:r>
              <a:rPr lang="fr-FR" sz="2600">
                <a:latin typeface="Arial"/>
                <a:cs typeface="Arial"/>
              </a:rPr>
              <a:t> producteur d’une </a:t>
            </a:r>
            <a:r>
              <a:rPr lang="fr-FR" sz="2600" b="1">
                <a:latin typeface="Arial"/>
                <a:cs typeface="Arial"/>
              </a:rPr>
              <a:t>toxine binaire </a:t>
            </a:r>
            <a:r>
              <a:rPr lang="fr-FR" sz="2600">
                <a:latin typeface="Arial"/>
                <a:cs typeface="Arial"/>
              </a:rPr>
              <a:t>(toxine non présente chez les autres clones)</a:t>
            </a:r>
            <a:endParaRPr/>
          </a:p>
          <a:p>
            <a:pPr>
              <a:defRPr/>
            </a:pPr>
            <a:endParaRPr lang="fr-FR" sz="2600">
              <a:latin typeface="Arial"/>
              <a:cs typeface="Arial"/>
            </a:endParaRPr>
          </a:p>
          <a:p>
            <a:pPr>
              <a:defRPr/>
            </a:pPr>
            <a:r>
              <a:rPr lang="fr-FR" sz="2600">
                <a:latin typeface="Arial"/>
                <a:cs typeface="Arial"/>
              </a:rPr>
              <a:t>Production de toxine A et B </a:t>
            </a:r>
            <a:r>
              <a:rPr lang="fr-FR" sz="2600" b="1">
                <a:latin typeface="Arial"/>
                <a:cs typeface="Arial"/>
              </a:rPr>
              <a:t>en plus grande quantité </a:t>
            </a:r>
            <a:r>
              <a:rPr lang="fr-FR" sz="2600">
                <a:latin typeface="Arial"/>
                <a:cs typeface="Arial"/>
              </a:rPr>
              <a:t>(délétion gène – tcdC – impliqué dans la </a:t>
            </a:r>
            <a:r>
              <a:rPr lang="fr-FR" sz="2600" i="1">
                <a:latin typeface="Arial"/>
                <a:cs typeface="Arial"/>
              </a:rPr>
              <a:t>régulation négative </a:t>
            </a:r>
            <a:r>
              <a:rPr lang="fr-FR" sz="2600">
                <a:latin typeface="Arial"/>
                <a:cs typeface="Arial"/>
              </a:rPr>
              <a:t>de la production de toxine)</a:t>
            </a:r>
            <a:endParaRPr/>
          </a:p>
          <a:p>
            <a:pPr>
              <a:buNone/>
              <a:defRPr/>
            </a:pPr>
            <a:endParaRPr lang="fr-FR" sz="2600">
              <a:latin typeface="Arial"/>
              <a:cs typeface="Arial"/>
            </a:endParaRPr>
          </a:p>
          <a:p>
            <a:pPr>
              <a:defRPr/>
            </a:pPr>
            <a:r>
              <a:rPr lang="fr-FR" sz="2600" b="1">
                <a:latin typeface="Arial"/>
                <a:cs typeface="Arial"/>
              </a:rPr>
              <a:t>Résistance acquise in vitro aux Fluoroquinolones </a:t>
            </a:r>
            <a:r>
              <a:rPr lang="fr-FR" sz="2600">
                <a:latin typeface="Arial"/>
                <a:cs typeface="Arial"/>
              </a:rPr>
              <a:t>(en augmentation)</a:t>
            </a:r>
            <a:endParaRPr/>
          </a:p>
          <a:p>
            <a:pPr>
              <a:defRPr/>
            </a:pPr>
            <a:endParaRPr lang="fr-FR"/>
          </a:p>
          <a:p>
            <a:pPr>
              <a:buNone/>
              <a:defRPr/>
            </a:pPr>
            <a:endParaRPr lang="fr-FR"/>
          </a:p>
          <a:p>
            <a:pPr>
              <a:buNone/>
              <a:defRPr/>
            </a:pPr>
            <a:endParaRPr lang="fr-FR"/>
          </a:p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1CF8C1A-122A-4821-AE49-A99FF8F346BE}" type="slidenum">
              <a:rPr lang="fr-FR"/>
              <a:pPr>
                <a:defRPr/>
              </a:pPr>
              <a:t>9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2189</Words>
  <Application>Microsoft Office PowerPoint</Application>
  <DocSecurity>0</DocSecurity>
  <PresentationFormat>Personnalisé</PresentationFormat>
  <Paragraphs>429</Paragraphs>
  <Slides>81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81</vt:i4>
      </vt:variant>
    </vt:vector>
  </HeadingPairs>
  <TitlesOfParts>
    <vt:vector size="82" baseType="lpstr">
      <vt:lpstr>Thème Office</vt:lpstr>
      <vt:lpstr>Gestion d’une épidémie  Exemples actuels: Clostridium difficile et BHRe </vt:lpstr>
      <vt:lpstr>Epidémie : définition</vt:lpstr>
      <vt:lpstr>Clostridium difficile  </vt:lpstr>
      <vt:lpstr>Pourquoi c’est important ? </vt:lpstr>
      <vt:lpstr>Diapositive 5</vt:lpstr>
      <vt:lpstr>Qu’est-ce qu’un Clostridium difficile toxinogène ? </vt:lpstr>
      <vt:lpstr>Clostridium difficile toxinogène</vt:lpstr>
      <vt:lpstr>Diapositive 8</vt:lpstr>
      <vt:lpstr>Ribotype 027</vt:lpstr>
      <vt:lpstr>Histoire du r027</vt:lpstr>
      <vt:lpstr>Histoire du r027</vt:lpstr>
      <vt:lpstr>Histoire du r027</vt:lpstr>
      <vt:lpstr>Mortalité</vt:lpstr>
      <vt:lpstr>FDR de récurrences</vt:lpstr>
      <vt:lpstr>Diapositive 15</vt:lpstr>
      <vt:lpstr>Diapositive 16</vt:lpstr>
      <vt:lpstr>GESTION DE L’EPIDEMIE</vt:lpstr>
      <vt:lpstr>Principes de la gestion d’une épidémie à Clostridium difficile</vt:lpstr>
      <vt:lpstr>Diapositive 19</vt:lpstr>
      <vt:lpstr>Diapositive 20</vt:lpstr>
      <vt:lpstr>Diapositive 21</vt:lpstr>
      <vt:lpstr>MAINS </vt:lpstr>
      <vt:lpstr>ISOLEMENT SPATIAL SIGNALE</vt:lpstr>
      <vt:lpstr>VISITES PROCHES ET PERSONNEL </vt:lpstr>
      <vt:lpstr>Diapositive 25</vt:lpstr>
      <vt:lpstr>Diapositive 26</vt:lpstr>
      <vt:lpstr>ENTRETIEN</vt:lpstr>
      <vt:lpstr>Matériel ne supportant pas la javel ENTRETIEN TOUTES LES 8 HEURES </vt:lpstr>
      <vt:lpstr>Diapositive 29</vt:lpstr>
      <vt:lpstr>Diapositive 30</vt:lpstr>
      <vt:lpstr>Diapositive 31</vt:lpstr>
      <vt:lpstr>Diapositive 32</vt:lpstr>
      <vt:lpstr>Diapositive 33</vt:lpstr>
      <vt:lpstr>Greffe fécales et colite sévères</vt:lpstr>
      <vt:lpstr>DONC…</vt:lpstr>
      <vt:lpstr>Gestion épidémie BHRe</vt:lpstr>
      <vt:lpstr>Définition BHRe Bactérie hautement résistante émergente</vt:lpstr>
      <vt:lpstr>A Marseille</vt:lpstr>
      <vt:lpstr>Diapositive 39</vt:lpstr>
      <vt:lpstr>Episodes d’EPC, France, 2004 – 2015, par mois de signalement Bilan au 4 septembre 2015 (N= 2 026 épisodes)</vt:lpstr>
      <vt:lpstr>Episodes d’EPC, France, 2004 – 2015, par bactéries Bilan au 4 septembre 2015 (N= 2 026 épisodes)</vt:lpstr>
      <vt:lpstr>Diapositive 42</vt:lpstr>
      <vt:lpstr>Diapositive 43</vt:lpstr>
      <vt:lpstr>Episodes impliquant des EPC en France – Conclusions (1)</vt:lpstr>
      <vt:lpstr>Episodes impliquant des EPC en France – Conclusions (2)</vt:lpstr>
      <vt:lpstr>CAT BHRe</vt:lpstr>
      <vt:lpstr>Diapositive 47</vt:lpstr>
      <vt:lpstr>Diapositive 48</vt:lpstr>
      <vt:lpstr>CAT devant un patient BHRe + (porteur ou infecté) </vt:lpstr>
      <vt:lpstr>Diapositive 50</vt:lpstr>
      <vt:lpstr>Diapositive 51</vt:lpstr>
      <vt:lpstr>Diapositive 52</vt:lpstr>
      <vt:lpstr>Diapositive 53</vt:lpstr>
      <vt:lpstr>Diapositive 54</vt:lpstr>
      <vt:lpstr>Protocole de décolonisation digestives par des bactéries</vt:lpstr>
      <vt:lpstr>Diapositive 56</vt:lpstr>
      <vt:lpstr>Diapositive 57</vt:lpstr>
      <vt:lpstr>Diapositive 58</vt:lpstr>
      <vt:lpstr>Diapositive 59</vt:lpstr>
      <vt:lpstr>Diapositive 60</vt:lpstr>
      <vt:lpstr>Diapositive 61</vt:lpstr>
      <vt:lpstr>Organisation des structures d’Urgences face à un risque exceptionnel : Ebola Epidémiologie et maladie virale Professeur Jean-Christophe Lagier IHU Méditerranée Infection DU Hygiène le 12/03/2019 </vt:lpstr>
      <vt:lpstr>Une maladie qui fait peur</vt:lpstr>
      <vt:lpstr>Diapositive 64</vt:lpstr>
      <vt:lpstr>Diapositive 65</vt:lpstr>
      <vt:lpstr>Diapositive 66</vt:lpstr>
      <vt:lpstr>Mode de transmission</vt:lpstr>
      <vt:lpstr>Atteintes cliniques</vt:lpstr>
      <vt:lpstr>Diapositive 69</vt:lpstr>
      <vt:lpstr>Diapositive 70</vt:lpstr>
      <vt:lpstr>Diapositive 71</vt:lpstr>
      <vt:lpstr>Diapositive 72</vt:lpstr>
      <vt:lpstr>Diapositive 73</vt:lpstr>
      <vt:lpstr>Diapositive 74</vt:lpstr>
      <vt:lpstr>Diapositive 75</vt:lpstr>
      <vt:lpstr>Au 22 Février 2015</vt:lpstr>
      <vt:lpstr>Diapositive 77</vt:lpstr>
      <vt:lpstr>Diapositive 78</vt:lpstr>
      <vt:lpstr>Diapositive 79</vt:lpstr>
      <vt:lpstr>Diapositive 80</vt:lpstr>
      <vt:lpstr>Situation APHM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Gestion d’une épidémie à Clostridium difficile</dc:title>
  <dc:creator>Matthieu Million</dc:creator>
  <cp:lastModifiedBy>marine.santoriello</cp:lastModifiedBy>
  <cp:revision>170</cp:revision>
  <dcterms:created xsi:type="dcterms:W3CDTF">2016-03-12T20:08:15Z</dcterms:created>
  <dcterms:modified xsi:type="dcterms:W3CDTF">2022-03-16T09:19:13Z</dcterms:modified>
  <dc:identifier/>
  <dc:language/>
  <cp:version/>
</cp:coreProperties>
</file>