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37" r:id="rId1"/>
  </p:sldMasterIdLst>
  <p:notesMasterIdLst>
    <p:notesMasterId r:id="rId62"/>
  </p:notesMasterIdLst>
  <p:handoutMasterIdLst>
    <p:handoutMasterId r:id="rId63"/>
  </p:handoutMasterIdLst>
  <p:sldIdLst>
    <p:sldId id="261" r:id="rId2"/>
    <p:sldId id="346" r:id="rId3"/>
    <p:sldId id="388" r:id="rId4"/>
    <p:sldId id="389" r:id="rId5"/>
    <p:sldId id="403" r:id="rId6"/>
    <p:sldId id="407" r:id="rId7"/>
    <p:sldId id="402" r:id="rId8"/>
    <p:sldId id="404" r:id="rId9"/>
    <p:sldId id="390" r:id="rId10"/>
    <p:sldId id="391" r:id="rId11"/>
    <p:sldId id="393" r:id="rId12"/>
    <p:sldId id="394" r:id="rId13"/>
    <p:sldId id="408" r:id="rId14"/>
    <p:sldId id="411" r:id="rId15"/>
    <p:sldId id="409" r:id="rId16"/>
    <p:sldId id="410" r:id="rId17"/>
    <p:sldId id="395" r:id="rId18"/>
    <p:sldId id="405" r:id="rId19"/>
    <p:sldId id="406" r:id="rId20"/>
    <p:sldId id="313" r:id="rId21"/>
    <p:sldId id="358" r:id="rId22"/>
    <p:sldId id="296" r:id="rId23"/>
    <p:sldId id="321" r:id="rId24"/>
    <p:sldId id="298" r:id="rId25"/>
    <p:sldId id="292" r:id="rId26"/>
    <p:sldId id="354" r:id="rId27"/>
    <p:sldId id="360" r:id="rId28"/>
    <p:sldId id="397" r:id="rId29"/>
    <p:sldId id="357" r:id="rId30"/>
    <p:sldId id="330" r:id="rId31"/>
    <p:sldId id="322" r:id="rId32"/>
    <p:sldId id="323" r:id="rId33"/>
    <p:sldId id="368" r:id="rId34"/>
    <p:sldId id="412" r:id="rId35"/>
    <p:sldId id="294" r:id="rId36"/>
    <p:sldId id="305" r:id="rId37"/>
    <p:sldId id="338" r:id="rId38"/>
    <p:sldId id="339" r:id="rId39"/>
    <p:sldId id="384" r:id="rId40"/>
    <p:sldId id="385" r:id="rId41"/>
    <p:sldId id="386" r:id="rId42"/>
    <p:sldId id="372" r:id="rId43"/>
    <p:sldId id="373" r:id="rId44"/>
    <p:sldId id="413" r:id="rId45"/>
    <p:sldId id="414" r:id="rId46"/>
    <p:sldId id="415" r:id="rId47"/>
    <p:sldId id="416" r:id="rId48"/>
    <p:sldId id="417" r:id="rId49"/>
    <p:sldId id="418" r:id="rId50"/>
    <p:sldId id="419" r:id="rId51"/>
    <p:sldId id="420" r:id="rId52"/>
    <p:sldId id="369" r:id="rId53"/>
    <p:sldId id="370" r:id="rId54"/>
    <p:sldId id="376" r:id="rId55"/>
    <p:sldId id="378" r:id="rId56"/>
    <p:sldId id="380" r:id="rId57"/>
    <p:sldId id="400" r:id="rId58"/>
    <p:sldId id="401" r:id="rId59"/>
    <p:sldId id="374" r:id="rId60"/>
    <p:sldId id="399" r:id="rId61"/>
  </p:sldIdLst>
  <p:sldSz cx="10287000" cy="6858000" type="35mm"/>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240">
          <p15:clr>
            <a:srgbClr val="A4A3A4"/>
          </p15:clr>
        </p15:guide>
      </p15:sldGuideLst>
    </p:ext>
    <p:ext uri="{2D200454-40CA-4A62-9FC3-DE9A4176ACB9}">
      <p15:notesGuideLst xmlns:p15="http://schemas.microsoft.com/office/powerpoint/2012/main" xmlns="">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810"/>
    <p:restoredTop sz="90947"/>
  </p:normalViewPr>
  <p:slideViewPr>
    <p:cSldViewPr>
      <p:cViewPr varScale="1">
        <p:scale>
          <a:sx n="105" d="100"/>
          <a:sy n="105" d="100"/>
        </p:scale>
        <p:origin x="-1326" y="-96"/>
      </p:cViewPr>
      <p:guideLst>
        <p:guide orient="horz" pos="2160"/>
        <p:guide pos="324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28" d="100"/>
          <a:sy n="28" d="100"/>
        </p:scale>
        <p:origin x="-1266" y="-78"/>
      </p:cViewPr>
      <p:guideLst>
        <p:guide orient="horz" pos="3223"/>
        <p:guide pos="223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3.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fr-FR"/>
  <c:chart>
    <c:plotArea>
      <c:layout/>
      <c:lineChart>
        <c:grouping val="standard"/>
        <c:ser>
          <c:idx val="0"/>
          <c:order val="0"/>
          <c:tx>
            <c:strRef>
              <c:f>GYN!$A$20</c:f>
              <c:strCache>
                <c:ptCount val="1"/>
                <c:pt idx="0">
                  <c:v>Césarienne</c:v>
                </c:pt>
              </c:strCache>
            </c:strRef>
          </c:tx>
          <c:marker>
            <c:symbol val="diamond"/>
            <c:size val="6"/>
          </c:marker>
          <c:dLbls>
            <c:spPr>
              <a:noFill/>
              <a:ln>
                <a:noFill/>
              </a:ln>
              <a:effectLst/>
            </c:spPr>
            <c:txPr>
              <a:bodyPr wrap="square" lIns="38100" tIns="19050" rIns="38100" bIns="19050" anchor="ctr">
                <a:spAutoFit/>
              </a:bodyPr>
              <a:lstStyle/>
              <a:p>
                <a:pPr>
                  <a:defRPr sz="959" b="0" i="0" u="none" strike="noStrike" baseline="0">
                    <a:solidFill>
                      <a:srgbClr val="333399"/>
                    </a:solidFill>
                    <a:latin typeface="Calibri"/>
                    <a:ea typeface="Calibri"/>
                    <a:cs typeface="Calibri"/>
                  </a:defRPr>
                </a:pPr>
                <a:endParaRPr lang="fr-FR"/>
              </a:p>
            </c:txPr>
            <c:dLblPos val="t"/>
            <c:showVal val="1"/>
            <c:extLst xmlns:c16r2="http://schemas.microsoft.com/office/drawing/2015/06/chart">
              <c:ext xmlns:c15="http://schemas.microsoft.com/office/drawing/2012/chart" uri="{CE6537A1-D6FC-4f65-9D91-7224C49458BB}">
                <c15:showLeaderLines val="0"/>
              </c:ext>
            </c:extLst>
          </c:dLbls>
          <c:cat>
            <c:numRef>
              <c:f>GYN!$B$19:$G$19</c:f>
              <c:numCache>
                <c:formatCode>General</c:formatCode>
                <c:ptCount val="6"/>
                <c:pt idx="0">
                  <c:v>2012</c:v>
                </c:pt>
                <c:pt idx="1">
                  <c:v>2013</c:v>
                </c:pt>
                <c:pt idx="2">
                  <c:v>2014</c:v>
                </c:pt>
                <c:pt idx="3">
                  <c:v>2015</c:v>
                </c:pt>
                <c:pt idx="4">
                  <c:v>2016</c:v>
                </c:pt>
                <c:pt idx="5">
                  <c:v>2017</c:v>
                </c:pt>
              </c:numCache>
            </c:numRef>
          </c:cat>
          <c:val>
            <c:numRef>
              <c:f>GYN!$B$20:$G$20</c:f>
              <c:numCache>
                <c:formatCode>General</c:formatCode>
                <c:ptCount val="6"/>
                <c:pt idx="0">
                  <c:v>1.56</c:v>
                </c:pt>
                <c:pt idx="1">
                  <c:v>1.49</c:v>
                </c:pt>
                <c:pt idx="2">
                  <c:v>1.46</c:v>
                </c:pt>
                <c:pt idx="3">
                  <c:v>1.42</c:v>
                </c:pt>
                <c:pt idx="4">
                  <c:v>1.58</c:v>
                </c:pt>
                <c:pt idx="5">
                  <c:v>1.58</c:v>
                </c:pt>
              </c:numCache>
            </c:numRef>
          </c:val>
          <c:extLst xmlns:c16r2="http://schemas.microsoft.com/office/drawing/2015/06/chart">
            <c:ext xmlns:c16="http://schemas.microsoft.com/office/drawing/2014/chart" uri="{C3380CC4-5D6E-409C-BE32-E72D297353CC}">
              <c16:uniqueId val="{00000000-4212-264D-B2CF-D8667F233C61}"/>
            </c:ext>
          </c:extLst>
        </c:ser>
        <c:ser>
          <c:idx val="1"/>
          <c:order val="1"/>
          <c:tx>
            <c:strRef>
              <c:f>GYN!$A$21</c:f>
              <c:strCache>
                <c:ptCount val="1"/>
                <c:pt idx="0">
                  <c:v>Chirurgie mammaire</c:v>
                </c:pt>
              </c:strCache>
            </c:strRef>
          </c:tx>
          <c:marker>
            <c:symbol val="square"/>
            <c:size val="6"/>
          </c:marker>
          <c:dLbls>
            <c:spPr>
              <a:noFill/>
              <a:ln>
                <a:noFill/>
              </a:ln>
              <a:effectLst/>
            </c:spPr>
            <c:txPr>
              <a:bodyPr wrap="square" lIns="38100" tIns="19050" rIns="38100" bIns="19050" anchor="ctr">
                <a:spAutoFit/>
              </a:bodyPr>
              <a:lstStyle/>
              <a:p>
                <a:pPr>
                  <a:defRPr sz="959" b="0" i="0" u="none" strike="noStrike" baseline="0">
                    <a:solidFill>
                      <a:srgbClr val="993366"/>
                    </a:solidFill>
                    <a:latin typeface="Calibri"/>
                    <a:ea typeface="Calibri"/>
                    <a:cs typeface="Calibri"/>
                  </a:defRPr>
                </a:pPr>
                <a:endParaRPr lang="fr-FR"/>
              </a:p>
            </c:txPr>
            <c:dLblPos val="t"/>
            <c:showVal val="1"/>
            <c:extLst xmlns:c16r2="http://schemas.microsoft.com/office/drawing/2015/06/chart">
              <c:ext xmlns:c15="http://schemas.microsoft.com/office/drawing/2012/chart" uri="{CE6537A1-D6FC-4f65-9D91-7224C49458BB}">
                <c15:showLeaderLines val="0"/>
              </c:ext>
            </c:extLst>
          </c:dLbls>
          <c:cat>
            <c:numRef>
              <c:f>GYN!$B$19:$G$19</c:f>
              <c:numCache>
                <c:formatCode>General</c:formatCode>
                <c:ptCount val="6"/>
                <c:pt idx="0">
                  <c:v>2012</c:v>
                </c:pt>
                <c:pt idx="1">
                  <c:v>2013</c:v>
                </c:pt>
                <c:pt idx="2">
                  <c:v>2014</c:v>
                </c:pt>
                <c:pt idx="3">
                  <c:v>2015</c:v>
                </c:pt>
                <c:pt idx="4">
                  <c:v>2016</c:v>
                </c:pt>
                <c:pt idx="5">
                  <c:v>2017</c:v>
                </c:pt>
              </c:numCache>
            </c:numRef>
          </c:cat>
          <c:val>
            <c:numRef>
              <c:f>GYN!$B$21:$G$21</c:f>
              <c:numCache>
                <c:formatCode>General</c:formatCode>
                <c:ptCount val="6"/>
                <c:pt idx="0">
                  <c:v>1.6800000000000002</c:v>
                </c:pt>
                <c:pt idx="1">
                  <c:v>1.97</c:v>
                </c:pt>
                <c:pt idx="2">
                  <c:v>2.0499999999999998</c:v>
                </c:pt>
                <c:pt idx="3">
                  <c:v>1.99</c:v>
                </c:pt>
                <c:pt idx="4">
                  <c:v>2.23</c:v>
                </c:pt>
                <c:pt idx="5">
                  <c:v>2.4</c:v>
                </c:pt>
              </c:numCache>
            </c:numRef>
          </c:val>
          <c:extLst xmlns:c16r2="http://schemas.microsoft.com/office/drawing/2015/06/chart">
            <c:ext xmlns:c16="http://schemas.microsoft.com/office/drawing/2014/chart" uri="{C3380CC4-5D6E-409C-BE32-E72D297353CC}">
              <c16:uniqueId val="{00000001-4212-264D-B2CF-D8667F233C61}"/>
            </c:ext>
          </c:extLst>
        </c:ser>
        <c:ser>
          <c:idx val="2"/>
          <c:order val="2"/>
          <c:tx>
            <c:strRef>
              <c:f>GYN!$A$22</c:f>
              <c:strCache>
                <c:ptCount val="1"/>
                <c:pt idx="0">
                  <c:v>Hystérectomie abdominale</c:v>
                </c:pt>
              </c:strCache>
            </c:strRef>
          </c:tx>
          <c:marker>
            <c:symbol val="triangle"/>
            <c:size val="6"/>
          </c:marker>
          <c:dLbls>
            <c:dLbl>
              <c:idx val="0"/>
              <c:layout>
                <c:manualLayout>
                  <c:x val="-3.0209908946566874E-2"/>
                  <c:y val="-7.7131958362966366E-2"/>
                </c:manualLayout>
              </c:layout>
              <c:spPr/>
              <c:txPr>
                <a:bodyPr/>
                <a:lstStyle/>
                <a:p>
                  <a:pPr>
                    <a:defRPr sz="959" b="0" i="0" u="none" strike="noStrike" baseline="0">
                      <a:solidFill>
                        <a:srgbClr val="808000"/>
                      </a:solidFill>
                      <a:latin typeface="Calibri"/>
                      <a:ea typeface="Calibri"/>
                      <a:cs typeface="Calibri"/>
                    </a:defRPr>
                  </a:pPr>
                  <a:endParaRPr lang="fr-FR"/>
                </a:p>
              </c:txPr>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4212-264D-B2CF-D8667F233C61}"/>
                </c:ext>
              </c:extLst>
            </c:dLbl>
            <c:dLbl>
              <c:idx val="1"/>
              <c:layout>
                <c:manualLayout>
                  <c:x val="-3.0209908946566874E-2"/>
                  <c:y val="-6.9458098610910554E-2"/>
                </c:manualLayout>
              </c:layout>
              <c:spPr/>
              <c:txPr>
                <a:bodyPr/>
                <a:lstStyle/>
                <a:p>
                  <a:pPr>
                    <a:defRPr sz="959" b="0" i="0" u="none" strike="noStrike" baseline="0">
                      <a:solidFill>
                        <a:srgbClr val="808000"/>
                      </a:solidFill>
                      <a:latin typeface="Calibri"/>
                      <a:ea typeface="Calibri"/>
                      <a:cs typeface="Calibri"/>
                    </a:defRPr>
                  </a:pPr>
                  <a:endParaRPr lang="fr-FR"/>
                </a:p>
              </c:txPr>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4212-264D-B2CF-D8667F233C61}"/>
                </c:ext>
              </c:extLst>
            </c:dLbl>
            <c:spPr>
              <a:noFill/>
              <a:ln>
                <a:noFill/>
              </a:ln>
              <a:effectLst/>
            </c:spPr>
            <c:txPr>
              <a:bodyPr wrap="square" lIns="38100" tIns="19050" rIns="38100" bIns="19050" anchor="ctr">
                <a:spAutoFit/>
              </a:bodyPr>
              <a:lstStyle/>
              <a:p>
                <a:pPr>
                  <a:defRPr sz="959" b="0" i="0" u="none" strike="noStrike" baseline="0">
                    <a:solidFill>
                      <a:srgbClr val="808000"/>
                    </a:solidFill>
                    <a:latin typeface="Calibri"/>
                    <a:ea typeface="Calibri"/>
                    <a:cs typeface="Calibri"/>
                  </a:defRPr>
                </a:pPr>
                <a:endParaRPr lang="fr-FR"/>
              </a:p>
            </c:txPr>
            <c:dLblPos val="t"/>
            <c:showVal val="1"/>
            <c:extLst xmlns:c16r2="http://schemas.microsoft.com/office/drawing/2015/06/chart">
              <c:ext xmlns:c15="http://schemas.microsoft.com/office/drawing/2012/chart" uri="{CE6537A1-D6FC-4f65-9D91-7224C49458BB}">
                <c15:showLeaderLines val="0"/>
              </c:ext>
            </c:extLst>
          </c:dLbls>
          <c:cat>
            <c:numRef>
              <c:f>GYN!$B$19:$G$19</c:f>
              <c:numCache>
                <c:formatCode>General</c:formatCode>
                <c:ptCount val="6"/>
                <c:pt idx="0">
                  <c:v>2012</c:v>
                </c:pt>
                <c:pt idx="1">
                  <c:v>2013</c:v>
                </c:pt>
                <c:pt idx="2">
                  <c:v>2014</c:v>
                </c:pt>
                <c:pt idx="3">
                  <c:v>2015</c:v>
                </c:pt>
                <c:pt idx="4">
                  <c:v>2016</c:v>
                </c:pt>
                <c:pt idx="5">
                  <c:v>2017</c:v>
                </c:pt>
              </c:numCache>
            </c:numRef>
          </c:cat>
          <c:val>
            <c:numRef>
              <c:f>GYN!$B$22:$G$22</c:f>
              <c:numCache>
                <c:formatCode>General</c:formatCode>
                <c:ptCount val="6"/>
                <c:pt idx="0">
                  <c:v>1.7100000000000002</c:v>
                </c:pt>
                <c:pt idx="1">
                  <c:v>2.02</c:v>
                </c:pt>
                <c:pt idx="2">
                  <c:v>2.46</c:v>
                </c:pt>
                <c:pt idx="3">
                  <c:v>2.64</c:v>
                </c:pt>
                <c:pt idx="4">
                  <c:v>2.02</c:v>
                </c:pt>
                <c:pt idx="5">
                  <c:v>1.8800000000000001</c:v>
                </c:pt>
              </c:numCache>
            </c:numRef>
          </c:val>
          <c:extLst xmlns:c16r2="http://schemas.microsoft.com/office/drawing/2015/06/chart">
            <c:ext xmlns:c16="http://schemas.microsoft.com/office/drawing/2014/chart" uri="{C3380CC4-5D6E-409C-BE32-E72D297353CC}">
              <c16:uniqueId val="{00000004-4212-264D-B2CF-D8667F233C61}"/>
            </c:ext>
          </c:extLst>
        </c:ser>
        <c:ser>
          <c:idx val="3"/>
          <c:order val="3"/>
          <c:tx>
            <c:strRef>
              <c:f>GYN!$A$23</c:f>
              <c:strCache>
                <c:ptCount val="1"/>
                <c:pt idx="0">
                  <c:v>Hystérectomie vaginale</c:v>
                </c:pt>
              </c:strCache>
            </c:strRef>
          </c:tx>
          <c:marker>
            <c:symbol val="x"/>
            <c:size val="6"/>
          </c:marker>
          <c:dLbls>
            <c:spPr>
              <a:noFill/>
              <a:ln>
                <a:noFill/>
              </a:ln>
              <a:effectLst/>
            </c:spPr>
            <c:txPr>
              <a:bodyPr wrap="square" lIns="38100" tIns="19050" rIns="38100" bIns="19050" anchor="ctr">
                <a:spAutoFit/>
              </a:bodyPr>
              <a:lstStyle/>
              <a:p>
                <a:pPr>
                  <a:defRPr sz="959" b="0" i="0" u="none" strike="noStrike" baseline="0">
                    <a:solidFill>
                      <a:srgbClr val="666699"/>
                    </a:solidFill>
                    <a:latin typeface="Calibri"/>
                    <a:ea typeface="Calibri"/>
                    <a:cs typeface="Calibri"/>
                  </a:defRPr>
                </a:pPr>
                <a:endParaRPr lang="fr-FR"/>
              </a:p>
            </c:txPr>
            <c:dLblPos val="t"/>
            <c:showVal val="1"/>
            <c:extLst xmlns:c16r2="http://schemas.microsoft.com/office/drawing/2015/06/chart">
              <c:ext xmlns:c15="http://schemas.microsoft.com/office/drawing/2012/chart" uri="{CE6537A1-D6FC-4f65-9D91-7224C49458BB}">
                <c15:showLeaderLines val="0"/>
              </c:ext>
            </c:extLst>
          </c:dLbls>
          <c:cat>
            <c:numRef>
              <c:f>GYN!$B$19:$G$19</c:f>
              <c:numCache>
                <c:formatCode>General</c:formatCode>
                <c:ptCount val="6"/>
                <c:pt idx="0">
                  <c:v>2012</c:v>
                </c:pt>
                <c:pt idx="1">
                  <c:v>2013</c:v>
                </c:pt>
                <c:pt idx="2">
                  <c:v>2014</c:v>
                </c:pt>
                <c:pt idx="3">
                  <c:v>2015</c:v>
                </c:pt>
                <c:pt idx="4">
                  <c:v>2016</c:v>
                </c:pt>
                <c:pt idx="5">
                  <c:v>2017</c:v>
                </c:pt>
              </c:numCache>
            </c:numRef>
          </c:cat>
          <c:val>
            <c:numRef>
              <c:f>GYN!$B$23:$G$23</c:f>
              <c:numCache>
                <c:formatCode>General</c:formatCode>
                <c:ptCount val="6"/>
                <c:pt idx="0">
                  <c:v>1.1299999999999997</c:v>
                </c:pt>
                <c:pt idx="1">
                  <c:v>0.91</c:v>
                </c:pt>
                <c:pt idx="2">
                  <c:v>1.1599999999999997</c:v>
                </c:pt>
                <c:pt idx="3">
                  <c:v>0.99</c:v>
                </c:pt>
                <c:pt idx="4">
                  <c:v>1.43</c:v>
                </c:pt>
                <c:pt idx="5">
                  <c:v>0.88000000000000012</c:v>
                </c:pt>
              </c:numCache>
            </c:numRef>
          </c:val>
          <c:extLst xmlns:c16r2="http://schemas.microsoft.com/office/drawing/2015/06/chart">
            <c:ext xmlns:c16="http://schemas.microsoft.com/office/drawing/2014/chart" uri="{C3380CC4-5D6E-409C-BE32-E72D297353CC}">
              <c16:uniqueId val="{00000005-4212-264D-B2CF-D8667F233C61}"/>
            </c:ext>
          </c:extLst>
        </c:ser>
        <c:dLbls/>
        <c:marker val="1"/>
        <c:axId val="163426304"/>
        <c:axId val="163427840"/>
      </c:lineChart>
      <c:catAx>
        <c:axId val="163426304"/>
        <c:scaling>
          <c:orientation val="minMax"/>
        </c:scaling>
        <c:axPos val="b"/>
        <c:numFmt formatCode="General" sourceLinked="1"/>
        <c:majorTickMark val="none"/>
        <c:tickLblPos val="nextTo"/>
        <c:txPr>
          <a:bodyPr rot="0" vert="horz"/>
          <a:lstStyle/>
          <a:p>
            <a:pPr>
              <a:defRPr sz="1151" b="1" i="0" u="none" strike="noStrike" baseline="0">
                <a:solidFill>
                  <a:srgbClr val="000000"/>
                </a:solidFill>
                <a:latin typeface="Calibri"/>
                <a:ea typeface="Calibri"/>
                <a:cs typeface="Calibri"/>
              </a:defRPr>
            </a:pPr>
            <a:endParaRPr lang="fr-FR"/>
          </a:p>
        </c:txPr>
        <c:crossAx val="163427840"/>
        <c:crosses val="autoZero"/>
        <c:auto val="1"/>
        <c:lblAlgn val="ctr"/>
        <c:lblOffset val="100"/>
      </c:catAx>
      <c:valAx>
        <c:axId val="163427840"/>
        <c:scaling>
          <c:orientation val="minMax"/>
        </c:scaling>
        <c:axPos val="l"/>
        <c:majorGridlines>
          <c:spPr>
            <a:ln>
              <a:prstDash val="sysDot"/>
            </a:ln>
          </c:spPr>
        </c:majorGridlines>
        <c:title>
          <c:tx>
            <c:rich>
              <a:bodyPr/>
              <a:lstStyle/>
              <a:p>
                <a:pPr>
                  <a:defRPr sz="959" b="1" i="0" u="none" strike="noStrike" baseline="0">
                    <a:solidFill>
                      <a:srgbClr val="000000"/>
                    </a:solidFill>
                    <a:latin typeface="Calibri"/>
                    <a:ea typeface="Calibri"/>
                    <a:cs typeface="Calibri"/>
                  </a:defRPr>
                </a:pPr>
                <a:r>
                  <a:rPr lang="en-US"/>
                  <a:t>Taux d'incidence d'ISO (%)</a:t>
                </a:r>
              </a:p>
            </c:rich>
          </c:tx>
        </c:title>
        <c:numFmt formatCode="#,##0.00" sourceLinked="0"/>
        <c:majorTickMark val="none"/>
        <c:tickLblPos val="nextTo"/>
        <c:spPr>
          <a:ln w="9138">
            <a:noFill/>
          </a:ln>
        </c:spPr>
        <c:txPr>
          <a:bodyPr rot="0" vert="horz"/>
          <a:lstStyle/>
          <a:p>
            <a:pPr>
              <a:defRPr sz="959" b="0" i="0" u="none" strike="noStrike" baseline="0">
                <a:solidFill>
                  <a:srgbClr val="000000"/>
                </a:solidFill>
                <a:latin typeface="Calibri"/>
                <a:ea typeface="Calibri"/>
                <a:cs typeface="Calibri"/>
              </a:defRPr>
            </a:pPr>
            <a:endParaRPr lang="fr-FR"/>
          </a:p>
        </c:txPr>
        <c:crossAx val="163426304"/>
        <c:crosses val="autoZero"/>
        <c:crossBetween val="between"/>
      </c:valAx>
      <c:spPr>
        <a:noFill/>
        <a:ln w="24368">
          <a:noFill/>
        </a:ln>
      </c:spPr>
    </c:plotArea>
    <c:legend>
      <c:legendPos val="r"/>
      <c:layout>
        <c:manualLayout>
          <c:xMode val="edge"/>
          <c:yMode val="edge"/>
          <c:x val="4.3845717074046275E-2"/>
          <c:y val="0.81265364362014525"/>
          <c:w val="0.89967105263157943"/>
          <c:h val="7.3076923076923095E-2"/>
        </c:manualLayout>
      </c:layout>
      <c:txPr>
        <a:bodyPr/>
        <a:lstStyle/>
        <a:p>
          <a:pPr>
            <a:defRPr sz="969" b="0" i="0" u="none" strike="noStrike" baseline="0">
              <a:solidFill>
                <a:srgbClr val="000000"/>
              </a:solidFill>
              <a:latin typeface="Calibri"/>
              <a:ea typeface="Calibri"/>
              <a:cs typeface="Calibri"/>
            </a:defRPr>
          </a:pPr>
          <a:endParaRPr lang="fr-FR"/>
        </a:p>
      </c:txPr>
    </c:legend>
    <c:plotVisOnly val="1"/>
    <c:dispBlanksAs val="gap"/>
  </c:chart>
  <c:spPr>
    <a:noFill/>
    <a:ln>
      <a:noFill/>
    </a:ln>
  </c:spPr>
  <c:txPr>
    <a:bodyPr/>
    <a:lstStyle/>
    <a:p>
      <a:pPr>
        <a:defRPr sz="959" b="0" i="0" u="none" strike="noStrike" baseline="0">
          <a:solidFill>
            <a:srgbClr val="000000"/>
          </a:solidFill>
          <a:latin typeface="Calibri"/>
          <a:ea typeface="Calibri"/>
          <a:cs typeface="Calibri"/>
        </a:defRPr>
      </a:pPr>
      <a:endParaRPr lang="fr-F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15B072-7E83-4932-8050-223F4DD13A73}" type="doc">
      <dgm:prSet loTypeId="urn:microsoft.com/office/officeart/2005/8/layout/default#1" loCatId="list" qsTypeId="urn:microsoft.com/office/officeart/2005/8/quickstyle/simple1" qsCatId="simple" csTypeId="urn:microsoft.com/office/officeart/2005/8/colors/accent1_2" csCatId="accent1"/>
      <dgm:spPr/>
      <dgm:t>
        <a:bodyPr/>
        <a:lstStyle/>
        <a:p>
          <a:endParaRPr lang="en-US"/>
        </a:p>
      </dgm:t>
    </dgm:pt>
    <dgm:pt modelId="{28FBEF32-E426-4906-AF6D-BBD1CDE0969A}">
      <dgm:prSet/>
      <dgm:spPr/>
      <dgm:t>
        <a:bodyPr/>
        <a:lstStyle/>
        <a:p>
          <a:r>
            <a:rPr lang="fr-FR" dirty="0"/>
            <a:t>1- friction des mains avec une SHA</a:t>
          </a:r>
          <a:endParaRPr lang="en-US" dirty="0"/>
        </a:p>
      </dgm:t>
    </dgm:pt>
    <dgm:pt modelId="{99869F4E-4285-4A97-9122-C36376C7EBB6}" type="parTrans" cxnId="{0B25F37A-DDAF-44BD-BFB6-342B317E13D8}">
      <dgm:prSet/>
      <dgm:spPr/>
      <dgm:t>
        <a:bodyPr/>
        <a:lstStyle/>
        <a:p>
          <a:endParaRPr lang="en-US"/>
        </a:p>
      </dgm:t>
    </dgm:pt>
    <dgm:pt modelId="{2C31278A-B671-4131-844B-F5F2D2FEFCF2}" type="sibTrans" cxnId="{0B25F37A-DDAF-44BD-BFB6-342B317E13D8}">
      <dgm:prSet/>
      <dgm:spPr/>
      <dgm:t>
        <a:bodyPr/>
        <a:lstStyle/>
        <a:p>
          <a:endParaRPr lang="en-US"/>
        </a:p>
      </dgm:t>
    </dgm:pt>
    <dgm:pt modelId="{72191418-E26C-4C4F-8A63-50AF42725911}">
      <dgm:prSet/>
      <dgm:spPr/>
      <dgm:t>
        <a:bodyPr/>
        <a:lstStyle/>
        <a:p>
          <a:r>
            <a:rPr lang="fr-FR" dirty="0"/>
            <a:t>2- utiliser de la </a:t>
          </a:r>
          <a:r>
            <a:rPr lang="fr-FR" dirty="0" err="1"/>
            <a:t>chlorhexidine</a:t>
          </a:r>
          <a:r>
            <a:rPr lang="fr-FR" dirty="0"/>
            <a:t> alcoolique 2% pour la désinfection de la peau</a:t>
          </a:r>
          <a:endParaRPr lang="en-US" dirty="0"/>
        </a:p>
      </dgm:t>
    </dgm:pt>
    <dgm:pt modelId="{35A660F3-A174-4CD6-B351-BDBE33BBEECF}" type="parTrans" cxnId="{A4FE391E-7E52-44CB-874D-6A5705F09377}">
      <dgm:prSet/>
      <dgm:spPr/>
      <dgm:t>
        <a:bodyPr/>
        <a:lstStyle/>
        <a:p>
          <a:endParaRPr lang="en-US"/>
        </a:p>
      </dgm:t>
    </dgm:pt>
    <dgm:pt modelId="{943B5105-BCB3-4D7E-AB89-2A51EDC1786F}" type="sibTrans" cxnId="{A4FE391E-7E52-44CB-874D-6A5705F09377}">
      <dgm:prSet/>
      <dgm:spPr/>
      <dgm:t>
        <a:bodyPr/>
        <a:lstStyle/>
        <a:p>
          <a:endParaRPr lang="en-US"/>
        </a:p>
      </dgm:t>
    </dgm:pt>
    <dgm:pt modelId="{161B76EE-808B-4BD1-AE6C-86D1168C981E}">
      <dgm:prSet/>
      <dgm:spPr/>
      <dgm:t>
        <a:bodyPr/>
        <a:lstStyle/>
        <a:p>
          <a:r>
            <a:rPr lang="fr-FR"/>
            <a:t>3- asepsie chirurgicale pendant insertion CVC (chapeau, masque, </a:t>
          </a:r>
          <a:endParaRPr lang="en-US"/>
        </a:p>
      </dgm:t>
    </dgm:pt>
    <dgm:pt modelId="{22E83A71-0C39-4DF1-BAFF-BD3A8C9AAACD}" type="parTrans" cxnId="{A72B978E-810B-4B0B-9A11-7C0919D5FA2C}">
      <dgm:prSet/>
      <dgm:spPr/>
      <dgm:t>
        <a:bodyPr/>
        <a:lstStyle/>
        <a:p>
          <a:endParaRPr lang="en-US"/>
        </a:p>
      </dgm:t>
    </dgm:pt>
    <dgm:pt modelId="{DE722C55-565B-41EA-8497-0786D0969FC4}" type="sibTrans" cxnId="{A72B978E-810B-4B0B-9A11-7C0919D5FA2C}">
      <dgm:prSet/>
      <dgm:spPr/>
      <dgm:t>
        <a:bodyPr/>
        <a:lstStyle/>
        <a:p>
          <a:endParaRPr lang="en-US"/>
        </a:p>
      </dgm:t>
    </dgm:pt>
    <dgm:pt modelId="{60244833-85EB-4741-B27F-DA133941A494}">
      <dgm:prSet/>
      <dgm:spPr/>
      <dgm:t>
        <a:bodyPr/>
        <a:lstStyle/>
        <a:p>
          <a:r>
            <a:rPr lang="fr-FR"/>
            <a:t>blouse stérile, champ stérile)</a:t>
          </a:r>
          <a:endParaRPr lang="en-US"/>
        </a:p>
      </dgm:t>
    </dgm:pt>
    <dgm:pt modelId="{BF6359DE-466E-4BFA-9C71-3DF326179749}" type="parTrans" cxnId="{5576BA56-68A3-459E-8F19-24973B5AE42F}">
      <dgm:prSet/>
      <dgm:spPr/>
      <dgm:t>
        <a:bodyPr/>
        <a:lstStyle/>
        <a:p>
          <a:endParaRPr lang="en-US"/>
        </a:p>
      </dgm:t>
    </dgm:pt>
    <dgm:pt modelId="{CA2CBDC7-D209-4125-B641-2FE2CD94FE8B}" type="sibTrans" cxnId="{5576BA56-68A3-459E-8F19-24973B5AE42F}">
      <dgm:prSet/>
      <dgm:spPr/>
      <dgm:t>
        <a:bodyPr/>
        <a:lstStyle/>
        <a:p>
          <a:endParaRPr lang="en-US"/>
        </a:p>
      </dgm:t>
    </dgm:pt>
    <dgm:pt modelId="{D31521A5-4DB8-4DBE-9397-071D763FCBA5}">
      <dgm:prSet/>
      <dgm:spPr/>
      <dgm:t>
        <a:bodyPr/>
        <a:lstStyle/>
        <a:p>
          <a:r>
            <a:rPr lang="fr-FR"/>
            <a:t>4- éviter le site fémoral pour l’insertion de CVC</a:t>
          </a:r>
          <a:endParaRPr lang="en-US"/>
        </a:p>
      </dgm:t>
    </dgm:pt>
    <dgm:pt modelId="{008DA4F8-80FF-4BC6-B76A-57EEED339BD2}" type="parTrans" cxnId="{6DC446C0-7414-443F-B214-8C4B380C33B7}">
      <dgm:prSet/>
      <dgm:spPr/>
      <dgm:t>
        <a:bodyPr/>
        <a:lstStyle/>
        <a:p>
          <a:endParaRPr lang="en-US"/>
        </a:p>
      </dgm:t>
    </dgm:pt>
    <dgm:pt modelId="{C3027CCD-007E-4AA8-B411-08B1AEBB5A00}" type="sibTrans" cxnId="{6DC446C0-7414-443F-B214-8C4B380C33B7}">
      <dgm:prSet/>
      <dgm:spPr/>
      <dgm:t>
        <a:bodyPr/>
        <a:lstStyle/>
        <a:p>
          <a:endParaRPr lang="en-US"/>
        </a:p>
      </dgm:t>
    </dgm:pt>
    <dgm:pt modelId="{09542FF3-B907-4964-9A96-7DDF916D56C4}">
      <dgm:prSet/>
      <dgm:spPr/>
      <dgm:t>
        <a:bodyPr/>
        <a:lstStyle/>
        <a:p>
          <a:r>
            <a:rPr lang="fr-FR"/>
            <a:t>5- enlever la VVC quand elle n’est plus nécessaire</a:t>
          </a:r>
          <a:endParaRPr lang="en-US"/>
        </a:p>
      </dgm:t>
    </dgm:pt>
    <dgm:pt modelId="{56541870-2248-4726-B7EF-C2616F08AD33}" type="parTrans" cxnId="{0BD9693E-EE9A-4F1C-82D6-323461B0A1D1}">
      <dgm:prSet/>
      <dgm:spPr/>
      <dgm:t>
        <a:bodyPr/>
        <a:lstStyle/>
        <a:p>
          <a:endParaRPr lang="en-US"/>
        </a:p>
      </dgm:t>
    </dgm:pt>
    <dgm:pt modelId="{A055C7BF-B90A-4DFF-961B-47BDCD062EFA}" type="sibTrans" cxnId="{0BD9693E-EE9A-4F1C-82D6-323461B0A1D1}">
      <dgm:prSet/>
      <dgm:spPr/>
      <dgm:t>
        <a:bodyPr/>
        <a:lstStyle/>
        <a:p>
          <a:endParaRPr lang="en-US"/>
        </a:p>
      </dgm:t>
    </dgm:pt>
    <dgm:pt modelId="{F54205C4-B43E-4AD9-A425-D92C2E162407}">
      <dgm:prSet/>
      <dgm:spPr/>
      <dgm:t>
        <a:bodyPr/>
        <a:lstStyle/>
        <a:p>
          <a:r>
            <a:rPr lang="fr-FR" dirty="0"/>
            <a:t>- les cathéters vasculaires doivent être inspectés et évalués chaque jour,</a:t>
          </a:r>
          <a:endParaRPr lang="en-US" dirty="0"/>
        </a:p>
      </dgm:t>
    </dgm:pt>
    <dgm:pt modelId="{CE095235-DEF9-4AA0-8B6D-3B69A272EE80}" type="parTrans" cxnId="{A6395FFD-0209-451A-96B8-F27D82B3DF6D}">
      <dgm:prSet/>
      <dgm:spPr/>
      <dgm:t>
        <a:bodyPr/>
        <a:lstStyle/>
        <a:p>
          <a:endParaRPr lang="en-US"/>
        </a:p>
      </dgm:t>
    </dgm:pt>
    <dgm:pt modelId="{00E777FC-8AC5-4C8D-A376-FEF4E0416D07}" type="sibTrans" cxnId="{A6395FFD-0209-451A-96B8-F27D82B3DF6D}">
      <dgm:prSet/>
      <dgm:spPr/>
      <dgm:t>
        <a:bodyPr/>
        <a:lstStyle/>
        <a:p>
          <a:endParaRPr lang="en-US"/>
        </a:p>
      </dgm:t>
    </dgm:pt>
    <dgm:pt modelId="{B893E900-8D81-431B-B3D4-5FD2A1BB7AB6}">
      <dgm:prSet/>
      <dgm:spPr/>
      <dgm:t>
        <a:bodyPr/>
        <a:lstStyle/>
        <a:p>
          <a:r>
            <a:rPr lang="fr-FR"/>
            <a:t>dans le cadre d’une checklist ou lors de la visite.</a:t>
          </a:r>
          <a:endParaRPr lang="en-US"/>
        </a:p>
      </dgm:t>
    </dgm:pt>
    <dgm:pt modelId="{E36D6491-5517-4246-B6AF-DD0977DC0F21}" type="parTrans" cxnId="{A71F42FC-36C8-497C-BACD-C49AD2132F0D}">
      <dgm:prSet/>
      <dgm:spPr/>
      <dgm:t>
        <a:bodyPr/>
        <a:lstStyle/>
        <a:p>
          <a:endParaRPr lang="en-US"/>
        </a:p>
      </dgm:t>
    </dgm:pt>
    <dgm:pt modelId="{5530DFE1-1318-4B39-999A-20DAC2EE46D7}" type="sibTrans" cxnId="{A71F42FC-36C8-497C-BACD-C49AD2132F0D}">
      <dgm:prSet/>
      <dgm:spPr/>
      <dgm:t>
        <a:bodyPr/>
        <a:lstStyle/>
        <a:p>
          <a:endParaRPr lang="en-US"/>
        </a:p>
      </dgm:t>
    </dgm:pt>
    <dgm:pt modelId="{26A1EEF2-316E-4E85-80CC-CF0714913BDA}">
      <dgm:prSet/>
      <dgm:spPr/>
      <dgm:t>
        <a:bodyPr/>
        <a:lstStyle/>
        <a:p>
          <a:r>
            <a:rPr lang="fr-FR"/>
            <a:t>il doit y avoir une raison précise pour continuer leur utilisation</a:t>
          </a:r>
          <a:endParaRPr lang="en-US"/>
        </a:p>
      </dgm:t>
    </dgm:pt>
    <dgm:pt modelId="{13706EAB-431A-40DD-95C4-3C901C9F718B}" type="parTrans" cxnId="{36EBF691-D418-4C4B-B458-C9E6D118EA8B}">
      <dgm:prSet/>
      <dgm:spPr/>
      <dgm:t>
        <a:bodyPr/>
        <a:lstStyle/>
        <a:p>
          <a:endParaRPr lang="en-US"/>
        </a:p>
      </dgm:t>
    </dgm:pt>
    <dgm:pt modelId="{6646A9AC-4A59-4FEC-9FBA-B06BBA352C09}" type="sibTrans" cxnId="{36EBF691-D418-4C4B-B458-C9E6D118EA8B}">
      <dgm:prSet/>
      <dgm:spPr/>
      <dgm:t>
        <a:bodyPr/>
        <a:lstStyle/>
        <a:p>
          <a:endParaRPr lang="en-US"/>
        </a:p>
      </dgm:t>
    </dgm:pt>
    <dgm:pt modelId="{C222B990-12DE-4A5B-A1C0-0280BE11649A}">
      <dgm:prSet/>
      <dgm:spPr/>
      <dgm:t>
        <a:bodyPr/>
        <a:lstStyle/>
        <a:p>
          <a:r>
            <a:rPr lang="fr-FR" dirty="0"/>
            <a:t>le risque infectieux augmente avec la durée de la VVC, surtout après 8j</a:t>
          </a:r>
          <a:endParaRPr lang="en-US" dirty="0"/>
        </a:p>
      </dgm:t>
    </dgm:pt>
    <dgm:pt modelId="{C98AEA16-66F9-46C9-8144-B10D785BC6D5}" type="parTrans" cxnId="{4CDF60BD-6FC8-4868-B3A8-198DC008BCBB}">
      <dgm:prSet/>
      <dgm:spPr/>
      <dgm:t>
        <a:bodyPr/>
        <a:lstStyle/>
        <a:p>
          <a:endParaRPr lang="en-US"/>
        </a:p>
      </dgm:t>
    </dgm:pt>
    <dgm:pt modelId="{A06DCEE0-E65A-46DB-ADD5-A0F7F771D87B}" type="sibTrans" cxnId="{4CDF60BD-6FC8-4868-B3A8-198DC008BCBB}">
      <dgm:prSet/>
      <dgm:spPr/>
      <dgm:t>
        <a:bodyPr/>
        <a:lstStyle/>
        <a:p>
          <a:endParaRPr lang="en-US"/>
        </a:p>
      </dgm:t>
    </dgm:pt>
    <dgm:pt modelId="{8AC5E7F2-C510-C84C-9BA8-0AB11E0B0A00}" type="pres">
      <dgm:prSet presAssocID="{9215B072-7E83-4932-8050-223F4DD13A73}" presName="diagram" presStyleCnt="0">
        <dgm:presLayoutVars>
          <dgm:dir/>
          <dgm:resizeHandles val="exact"/>
        </dgm:presLayoutVars>
      </dgm:prSet>
      <dgm:spPr/>
      <dgm:t>
        <a:bodyPr/>
        <a:lstStyle/>
        <a:p>
          <a:endParaRPr lang="fr-FR"/>
        </a:p>
      </dgm:t>
    </dgm:pt>
    <dgm:pt modelId="{4B201EC5-F620-CC41-8D55-B8F0AD8A30A7}" type="pres">
      <dgm:prSet presAssocID="{28FBEF32-E426-4906-AF6D-BBD1CDE0969A}" presName="node" presStyleLbl="node1" presStyleIdx="0" presStyleCnt="10">
        <dgm:presLayoutVars>
          <dgm:bulletEnabled val="1"/>
        </dgm:presLayoutVars>
      </dgm:prSet>
      <dgm:spPr/>
      <dgm:t>
        <a:bodyPr/>
        <a:lstStyle/>
        <a:p>
          <a:endParaRPr lang="fr-FR"/>
        </a:p>
      </dgm:t>
    </dgm:pt>
    <dgm:pt modelId="{05395318-1867-7F44-8EBC-FE72FCC71A06}" type="pres">
      <dgm:prSet presAssocID="{2C31278A-B671-4131-844B-F5F2D2FEFCF2}" presName="sibTrans" presStyleCnt="0"/>
      <dgm:spPr/>
    </dgm:pt>
    <dgm:pt modelId="{B3C2754B-5D84-9F47-A0AC-540DE954B8E9}" type="pres">
      <dgm:prSet presAssocID="{72191418-E26C-4C4F-8A63-50AF42725911}" presName="node" presStyleLbl="node1" presStyleIdx="1" presStyleCnt="10">
        <dgm:presLayoutVars>
          <dgm:bulletEnabled val="1"/>
        </dgm:presLayoutVars>
      </dgm:prSet>
      <dgm:spPr/>
      <dgm:t>
        <a:bodyPr/>
        <a:lstStyle/>
        <a:p>
          <a:endParaRPr lang="fr-FR"/>
        </a:p>
      </dgm:t>
    </dgm:pt>
    <dgm:pt modelId="{B9224FD9-5725-BE40-9594-4ABB9F1C5C9A}" type="pres">
      <dgm:prSet presAssocID="{943B5105-BCB3-4D7E-AB89-2A51EDC1786F}" presName="sibTrans" presStyleCnt="0"/>
      <dgm:spPr/>
    </dgm:pt>
    <dgm:pt modelId="{A8F45B5A-DFA0-4D49-9663-019FED5078E3}" type="pres">
      <dgm:prSet presAssocID="{161B76EE-808B-4BD1-AE6C-86D1168C981E}" presName="node" presStyleLbl="node1" presStyleIdx="2" presStyleCnt="10">
        <dgm:presLayoutVars>
          <dgm:bulletEnabled val="1"/>
        </dgm:presLayoutVars>
      </dgm:prSet>
      <dgm:spPr/>
      <dgm:t>
        <a:bodyPr/>
        <a:lstStyle/>
        <a:p>
          <a:endParaRPr lang="fr-FR"/>
        </a:p>
      </dgm:t>
    </dgm:pt>
    <dgm:pt modelId="{BBE04C8E-384A-4F44-B6D7-9D94822B3390}" type="pres">
      <dgm:prSet presAssocID="{DE722C55-565B-41EA-8497-0786D0969FC4}" presName="sibTrans" presStyleCnt="0"/>
      <dgm:spPr/>
    </dgm:pt>
    <dgm:pt modelId="{4BCA1BA6-28C4-254F-8F0C-7168CB60FD4D}" type="pres">
      <dgm:prSet presAssocID="{60244833-85EB-4741-B27F-DA133941A494}" presName="node" presStyleLbl="node1" presStyleIdx="3" presStyleCnt="10">
        <dgm:presLayoutVars>
          <dgm:bulletEnabled val="1"/>
        </dgm:presLayoutVars>
      </dgm:prSet>
      <dgm:spPr/>
      <dgm:t>
        <a:bodyPr/>
        <a:lstStyle/>
        <a:p>
          <a:endParaRPr lang="fr-FR"/>
        </a:p>
      </dgm:t>
    </dgm:pt>
    <dgm:pt modelId="{CE19EC58-8B2F-CA4F-8D27-F57B84BDF9A6}" type="pres">
      <dgm:prSet presAssocID="{CA2CBDC7-D209-4125-B641-2FE2CD94FE8B}" presName="sibTrans" presStyleCnt="0"/>
      <dgm:spPr/>
    </dgm:pt>
    <dgm:pt modelId="{0029DFA2-C4E8-D14D-A3DD-9206FF18C83F}" type="pres">
      <dgm:prSet presAssocID="{D31521A5-4DB8-4DBE-9397-071D763FCBA5}" presName="node" presStyleLbl="node1" presStyleIdx="4" presStyleCnt="10">
        <dgm:presLayoutVars>
          <dgm:bulletEnabled val="1"/>
        </dgm:presLayoutVars>
      </dgm:prSet>
      <dgm:spPr/>
      <dgm:t>
        <a:bodyPr/>
        <a:lstStyle/>
        <a:p>
          <a:endParaRPr lang="fr-FR"/>
        </a:p>
      </dgm:t>
    </dgm:pt>
    <dgm:pt modelId="{C3FFCACC-8B2A-504A-9DB3-4888C2492FA9}" type="pres">
      <dgm:prSet presAssocID="{C3027CCD-007E-4AA8-B411-08B1AEBB5A00}" presName="sibTrans" presStyleCnt="0"/>
      <dgm:spPr/>
    </dgm:pt>
    <dgm:pt modelId="{36715547-4785-C442-A7C2-766B6758E2D7}" type="pres">
      <dgm:prSet presAssocID="{09542FF3-B907-4964-9A96-7DDF916D56C4}" presName="node" presStyleLbl="node1" presStyleIdx="5" presStyleCnt="10">
        <dgm:presLayoutVars>
          <dgm:bulletEnabled val="1"/>
        </dgm:presLayoutVars>
      </dgm:prSet>
      <dgm:spPr/>
      <dgm:t>
        <a:bodyPr/>
        <a:lstStyle/>
        <a:p>
          <a:endParaRPr lang="fr-FR"/>
        </a:p>
      </dgm:t>
    </dgm:pt>
    <dgm:pt modelId="{BEA56F49-31EC-B74B-9A57-827E5FAA904D}" type="pres">
      <dgm:prSet presAssocID="{A055C7BF-B90A-4DFF-961B-47BDCD062EFA}" presName="sibTrans" presStyleCnt="0"/>
      <dgm:spPr/>
    </dgm:pt>
    <dgm:pt modelId="{5A105DAA-1FF4-C94A-9404-08F67C57160D}" type="pres">
      <dgm:prSet presAssocID="{F54205C4-B43E-4AD9-A425-D92C2E162407}" presName="node" presStyleLbl="node1" presStyleIdx="6" presStyleCnt="10">
        <dgm:presLayoutVars>
          <dgm:bulletEnabled val="1"/>
        </dgm:presLayoutVars>
      </dgm:prSet>
      <dgm:spPr/>
      <dgm:t>
        <a:bodyPr/>
        <a:lstStyle/>
        <a:p>
          <a:endParaRPr lang="fr-FR"/>
        </a:p>
      </dgm:t>
    </dgm:pt>
    <dgm:pt modelId="{80C36DAE-CA3D-4442-9B4B-789CABFE9F56}" type="pres">
      <dgm:prSet presAssocID="{00E777FC-8AC5-4C8D-A376-FEF4E0416D07}" presName="sibTrans" presStyleCnt="0"/>
      <dgm:spPr/>
    </dgm:pt>
    <dgm:pt modelId="{DAA6220C-21E8-AC40-9EFB-FB8781227609}" type="pres">
      <dgm:prSet presAssocID="{B893E900-8D81-431B-B3D4-5FD2A1BB7AB6}" presName="node" presStyleLbl="node1" presStyleIdx="7" presStyleCnt="10">
        <dgm:presLayoutVars>
          <dgm:bulletEnabled val="1"/>
        </dgm:presLayoutVars>
      </dgm:prSet>
      <dgm:spPr/>
      <dgm:t>
        <a:bodyPr/>
        <a:lstStyle/>
        <a:p>
          <a:endParaRPr lang="fr-FR"/>
        </a:p>
      </dgm:t>
    </dgm:pt>
    <dgm:pt modelId="{4E3F695B-D3BE-A041-B522-C586FEEC1E85}" type="pres">
      <dgm:prSet presAssocID="{5530DFE1-1318-4B39-999A-20DAC2EE46D7}" presName="sibTrans" presStyleCnt="0"/>
      <dgm:spPr/>
    </dgm:pt>
    <dgm:pt modelId="{EDA166FB-9760-9A48-9ED9-9B788F737A51}" type="pres">
      <dgm:prSet presAssocID="{26A1EEF2-316E-4E85-80CC-CF0714913BDA}" presName="node" presStyleLbl="node1" presStyleIdx="8" presStyleCnt="10">
        <dgm:presLayoutVars>
          <dgm:bulletEnabled val="1"/>
        </dgm:presLayoutVars>
      </dgm:prSet>
      <dgm:spPr/>
      <dgm:t>
        <a:bodyPr/>
        <a:lstStyle/>
        <a:p>
          <a:endParaRPr lang="fr-FR"/>
        </a:p>
      </dgm:t>
    </dgm:pt>
    <dgm:pt modelId="{6DEA8F0B-35EE-544C-B8F5-9AD59916982A}" type="pres">
      <dgm:prSet presAssocID="{6646A9AC-4A59-4FEC-9FBA-B06BBA352C09}" presName="sibTrans" presStyleCnt="0"/>
      <dgm:spPr/>
    </dgm:pt>
    <dgm:pt modelId="{09A38973-596B-5140-A269-7EF75FB03B69}" type="pres">
      <dgm:prSet presAssocID="{C222B990-12DE-4A5B-A1C0-0280BE11649A}" presName="node" presStyleLbl="node1" presStyleIdx="9" presStyleCnt="10">
        <dgm:presLayoutVars>
          <dgm:bulletEnabled val="1"/>
        </dgm:presLayoutVars>
      </dgm:prSet>
      <dgm:spPr/>
      <dgm:t>
        <a:bodyPr/>
        <a:lstStyle/>
        <a:p>
          <a:endParaRPr lang="fr-FR"/>
        </a:p>
      </dgm:t>
    </dgm:pt>
  </dgm:ptLst>
  <dgm:cxnLst>
    <dgm:cxn modelId="{A71F42FC-36C8-497C-BACD-C49AD2132F0D}" srcId="{9215B072-7E83-4932-8050-223F4DD13A73}" destId="{B893E900-8D81-431B-B3D4-5FD2A1BB7AB6}" srcOrd="7" destOrd="0" parTransId="{E36D6491-5517-4246-B6AF-DD0977DC0F21}" sibTransId="{5530DFE1-1318-4B39-999A-20DAC2EE46D7}"/>
    <dgm:cxn modelId="{E37BD49C-F733-DE4E-84C9-7CF9ACEB1C7D}" type="presOf" srcId="{9215B072-7E83-4932-8050-223F4DD13A73}" destId="{8AC5E7F2-C510-C84C-9BA8-0AB11E0B0A00}" srcOrd="0" destOrd="0" presId="urn:microsoft.com/office/officeart/2005/8/layout/default#1"/>
    <dgm:cxn modelId="{A4FE391E-7E52-44CB-874D-6A5705F09377}" srcId="{9215B072-7E83-4932-8050-223F4DD13A73}" destId="{72191418-E26C-4C4F-8A63-50AF42725911}" srcOrd="1" destOrd="0" parTransId="{35A660F3-A174-4CD6-B351-BDBE33BBEECF}" sibTransId="{943B5105-BCB3-4D7E-AB89-2A51EDC1786F}"/>
    <dgm:cxn modelId="{A6395FFD-0209-451A-96B8-F27D82B3DF6D}" srcId="{9215B072-7E83-4932-8050-223F4DD13A73}" destId="{F54205C4-B43E-4AD9-A425-D92C2E162407}" srcOrd="6" destOrd="0" parTransId="{CE095235-DEF9-4AA0-8B6D-3B69A272EE80}" sibTransId="{00E777FC-8AC5-4C8D-A376-FEF4E0416D07}"/>
    <dgm:cxn modelId="{CF362CCC-BD4F-2546-BE5F-A7806DAD283B}" type="presOf" srcId="{C222B990-12DE-4A5B-A1C0-0280BE11649A}" destId="{09A38973-596B-5140-A269-7EF75FB03B69}" srcOrd="0" destOrd="0" presId="urn:microsoft.com/office/officeart/2005/8/layout/default#1"/>
    <dgm:cxn modelId="{6DC446C0-7414-443F-B214-8C4B380C33B7}" srcId="{9215B072-7E83-4932-8050-223F4DD13A73}" destId="{D31521A5-4DB8-4DBE-9397-071D763FCBA5}" srcOrd="4" destOrd="0" parTransId="{008DA4F8-80FF-4BC6-B76A-57EEED339BD2}" sibTransId="{C3027CCD-007E-4AA8-B411-08B1AEBB5A00}"/>
    <dgm:cxn modelId="{92A564E3-2450-B24F-A2F5-D4B4DB6DC77F}" type="presOf" srcId="{F54205C4-B43E-4AD9-A425-D92C2E162407}" destId="{5A105DAA-1FF4-C94A-9404-08F67C57160D}" srcOrd="0" destOrd="0" presId="urn:microsoft.com/office/officeart/2005/8/layout/default#1"/>
    <dgm:cxn modelId="{A72B978E-810B-4B0B-9A11-7C0919D5FA2C}" srcId="{9215B072-7E83-4932-8050-223F4DD13A73}" destId="{161B76EE-808B-4BD1-AE6C-86D1168C981E}" srcOrd="2" destOrd="0" parTransId="{22E83A71-0C39-4DF1-BAFF-BD3A8C9AAACD}" sibTransId="{DE722C55-565B-41EA-8497-0786D0969FC4}"/>
    <dgm:cxn modelId="{38D45428-6010-E14C-9EAE-C4F558DE0B6C}" type="presOf" srcId="{72191418-E26C-4C4F-8A63-50AF42725911}" destId="{B3C2754B-5D84-9F47-A0AC-540DE954B8E9}" srcOrd="0" destOrd="0" presId="urn:microsoft.com/office/officeart/2005/8/layout/default#1"/>
    <dgm:cxn modelId="{B067800C-756E-0E4B-9EEB-637035144A56}" type="presOf" srcId="{D31521A5-4DB8-4DBE-9397-071D763FCBA5}" destId="{0029DFA2-C4E8-D14D-A3DD-9206FF18C83F}" srcOrd="0" destOrd="0" presId="urn:microsoft.com/office/officeart/2005/8/layout/default#1"/>
    <dgm:cxn modelId="{B9C72D9F-4D65-B541-9B87-DBE981086174}" type="presOf" srcId="{26A1EEF2-316E-4E85-80CC-CF0714913BDA}" destId="{EDA166FB-9760-9A48-9ED9-9B788F737A51}" srcOrd="0" destOrd="0" presId="urn:microsoft.com/office/officeart/2005/8/layout/default#1"/>
    <dgm:cxn modelId="{5576BA56-68A3-459E-8F19-24973B5AE42F}" srcId="{9215B072-7E83-4932-8050-223F4DD13A73}" destId="{60244833-85EB-4741-B27F-DA133941A494}" srcOrd="3" destOrd="0" parTransId="{BF6359DE-466E-4BFA-9C71-3DF326179749}" sibTransId="{CA2CBDC7-D209-4125-B641-2FE2CD94FE8B}"/>
    <dgm:cxn modelId="{4CDF60BD-6FC8-4868-B3A8-198DC008BCBB}" srcId="{9215B072-7E83-4932-8050-223F4DD13A73}" destId="{C222B990-12DE-4A5B-A1C0-0280BE11649A}" srcOrd="9" destOrd="0" parTransId="{C98AEA16-66F9-46C9-8144-B10D785BC6D5}" sibTransId="{A06DCEE0-E65A-46DB-ADD5-A0F7F771D87B}"/>
    <dgm:cxn modelId="{BFFD0571-C08C-B341-8939-7F9429D16414}" type="presOf" srcId="{B893E900-8D81-431B-B3D4-5FD2A1BB7AB6}" destId="{DAA6220C-21E8-AC40-9EFB-FB8781227609}" srcOrd="0" destOrd="0" presId="urn:microsoft.com/office/officeart/2005/8/layout/default#1"/>
    <dgm:cxn modelId="{FF47F6CB-2363-1B4A-A92A-800B2C6E5CD8}" type="presOf" srcId="{09542FF3-B907-4964-9A96-7DDF916D56C4}" destId="{36715547-4785-C442-A7C2-766B6758E2D7}" srcOrd="0" destOrd="0" presId="urn:microsoft.com/office/officeart/2005/8/layout/default#1"/>
    <dgm:cxn modelId="{0BD9693E-EE9A-4F1C-82D6-323461B0A1D1}" srcId="{9215B072-7E83-4932-8050-223F4DD13A73}" destId="{09542FF3-B907-4964-9A96-7DDF916D56C4}" srcOrd="5" destOrd="0" parTransId="{56541870-2248-4726-B7EF-C2616F08AD33}" sibTransId="{A055C7BF-B90A-4DFF-961B-47BDCD062EFA}"/>
    <dgm:cxn modelId="{0B25F37A-DDAF-44BD-BFB6-342B317E13D8}" srcId="{9215B072-7E83-4932-8050-223F4DD13A73}" destId="{28FBEF32-E426-4906-AF6D-BBD1CDE0969A}" srcOrd="0" destOrd="0" parTransId="{99869F4E-4285-4A97-9122-C36376C7EBB6}" sibTransId="{2C31278A-B671-4131-844B-F5F2D2FEFCF2}"/>
    <dgm:cxn modelId="{36EBF691-D418-4C4B-B458-C9E6D118EA8B}" srcId="{9215B072-7E83-4932-8050-223F4DD13A73}" destId="{26A1EEF2-316E-4E85-80CC-CF0714913BDA}" srcOrd="8" destOrd="0" parTransId="{13706EAB-431A-40DD-95C4-3C901C9F718B}" sibTransId="{6646A9AC-4A59-4FEC-9FBA-B06BBA352C09}"/>
    <dgm:cxn modelId="{4C580B4B-DD5D-CA4C-B014-A8E15CF326B0}" type="presOf" srcId="{28FBEF32-E426-4906-AF6D-BBD1CDE0969A}" destId="{4B201EC5-F620-CC41-8D55-B8F0AD8A30A7}" srcOrd="0" destOrd="0" presId="urn:microsoft.com/office/officeart/2005/8/layout/default#1"/>
    <dgm:cxn modelId="{72D6A39A-9ABB-9A45-BB2B-613F444459DD}" type="presOf" srcId="{60244833-85EB-4741-B27F-DA133941A494}" destId="{4BCA1BA6-28C4-254F-8F0C-7168CB60FD4D}" srcOrd="0" destOrd="0" presId="urn:microsoft.com/office/officeart/2005/8/layout/default#1"/>
    <dgm:cxn modelId="{1972C12D-BBA9-9149-8995-3E297220C504}" type="presOf" srcId="{161B76EE-808B-4BD1-AE6C-86D1168C981E}" destId="{A8F45B5A-DFA0-4D49-9663-019FED5078E3}" srcOrd="0" destOrd="0" presId="urn:microsoft.com/office/officeart/2005/8/layout/default#1"/>
    <dgm:cxn modelId="{5133544A-4148-DD48-AFFD-51FF5935E1C1}" type="presParOf" srcId="{8AC5E7F2-C510-C84C-9BA8-0AB11E0B0A00}" destId="{4B201EC5-F620-CC41-8D55-B8F0AD8A30A7}" srcOrd="0" destOrd="0" presId="urn:microsoft.com/office/officeart/2005/8/layout/default#1"/>
    <dgm:cxn modelId="{9C4F8B47-6926-4246-8802-388A2D96D759}" type="presParOf" srcId="{8AC5E7F2-C510-C84C-9BA8-0AB11E0B0A00}" destId="{05395318-1867-7F44-8EBC-FE72FCC71A06}" srcOrd="1" destOrd="0" presId="urn:microsoft.com/office/officeart/2005/8/layout/default#1"/>
    <dgm:cxn modelId="{630EB012-4179-1E43-81C0-B7E11E96FED6}" type="presParOf" srcId="{8AC5E7F2-C510-C84C-9BA8-0AB11E0B0A00}" destId="{B3C2754B-5D84-9F47-A0AC-540DE954B8E9}" srcOrd="2" destOrd="0" presId="urn:microsoft.com/office/officeart/2005/8/layout/default#1"/>
    <dgm:cxn modelId="{0CB28246-AE89-CC48-BD55-97BB6CE41003}" type="presParOf" srcId="{8AC5E7F2-C510-C84C-9BA8-0AB11E0B0A00}" destId="{B9224FD9-5725-BE40-9594-4ABB9F1C5C9A}" srcOrd="3" destOrd="0" presId="urn:microsoft.com/office/officeart/2005/8/layout/default#1"/>
    <dgm:cxn modelId="{F13B945B-6A0D-1049-9C8D-31EE8F2F4E05}" type="presParOf" srcId="{8AC5E7F2-C510-C84C-9BA8-0AB11E0B0A00}" destId="{A8F45B5A-DFA0-4D49-9663-019FED5078E3}" srcOrd="4" destOrd="0" presId="urn:microsoft.com/office/officeart/2005/8/layout/default#1"/>
    <dgm:cxn modelId="{DA87F3ED-C4ED-3243-A3E4-0D1FDBAD8DA5}" type="presParOf" srcId="{8AC5E7F2-C510-C84C-9BA8-0AB11E0B0A00}" destId="{BBE04C8E-384A-4F44-B6D7-9D94822B3390}" srcOrd="5" destOrd="0" presId="urn:microsoft.com/office/officeart/2005/8/layout/default#1"/>
    <dgm:cxn modelId="{6463BF39-72B4-D043-AA56-2B7FC25E6135}" type="presParOf" srcId="{8AC5E7F2-C510-C84C-9BA8-0AB11E0B0A00}" destId="{4BCA1BA6-28C4-254F-8F0C-7168CB60FD4D}" srcOrd="6" destOrd="0" presId="urn:microsoft.com/office/officeart/2005/8/layout/default#1"/>
    <dgm:cxn modelId="{FE62A47D-EB32-AC46-9619-C7FFB387B855}" type="presParOf" srcId="{8AC5E7F2-C510-C84C-9BA8-0AB11E0B0A00}" destId="{CE19EC58-8B2F-CA4F-8D27-F57B84BDF9A6}" srcOrd="7" destOrd="0" presId="urn:microsoft.com/office/officeart/2005/8/layout/default#1"/>
    <dgm:cxn modelId="{1D07C73D-220E-8842-83D4-7728F163B6E3}" type="presParOf" srcId="{8AC5E7F2-C510-C84C-9BA8-0AB11E0B0A00}" destId="{0029DFA2-C4E8-D14D-A3DD-9206FF18C83F}" srcOrd="8" destOrd="0" presId="urn:microsoft.com/office/officeart/2005/8/layout/default#1"/>
    <dgm:cxn modelId="{12C8787E-C067-2644-B9B1-5C86A5CC93CA}" type="presParOf" srcId="{8AC5E7F2-C510-C84C-9BA8-0AB11E0B0A00}" destId="{C3FFCACC-8B2A-504A-9DB3-4888C2492FA9}" srcOrd="9" destOrd="0" presId="urn:microsoft.com/office/officeart/2005/8/layout/default#1"/>
    <dgm:cxn modelId="{CAE8643B-6388-2F4C-B47C-ED80D610E87B}" type="presParOf" srcId="{8AC5E7F2-C510-C84C-9BA8-0AB11E0B0A00}" destId="{36715547-4785-C442-A7C2-766B6758E2D7}" srcOrd="10" destOrd="0" presId="urn:microsoft.com/office/officeart/2005/8/layout/default#1"/>
    <dgm:cxn modelId="{4B3D15ED-632E-064B-8EA2-978C73518B65}" type="presParOf" srcId="{8AC5E7F2-C510-C84C-9BA8-0AB11E0B0A00}" destId="{BEA56F49-31EC-B74B-9A57-827E5FAA904D}" srcOrd="11" destOrd="0" presId="urn:microsoft.com/office/officeart/2005/8/layout/default#1"/>
    <dgm:cxn modelId="{A66AAEF9-8343-134B-8E8B-994FF9EEB618}" type="presParOf" srcId="{8AC5E7F2-C510-C84C-9BA8-0AB11E0B0A00}" destId="{5A105DAA-1FF4-C94A-9404-08F67C57160D}" srcOrd="12" destOrd="0" presId="urn:microsoft.com/office/officeart/2005/8/layout/default#1"/>
    <dgm:cxn modelId="{A74C65DB-3CA5-5B4F-8C23-31D7DC3ED228}" type="presParOf" srcId="{8AC5E7F2-C510-C84C-9BA8-0AB11E0B0A00}" destId="{80C36DAE-CA3D-4442-9B4B-789CABFE9F56}" srcOrd="13" destOrd="0" presId="urn:microsoft.com/office/officeart/2005/8/layout/default#1"/>
    <dgm:cxn modelId="{13B4CD36-2CA7-DF4D-AAAB-012BC2C6CDA5}" type="presParOf" srcId="{8AC5E7F2-C510-C84C-9BA8-0AB11E0B0A00}" destId="{DAA6220C-21E8-AC40-9EFB-FB8781227609}" srcOrd="14" destOrd="0" presId="urn:microsoft.com/office/officeart/2005/8/layout/default#1"/>
    <dgm:cxn modelId="{8FDE3280-C81C-2D40-A917-A076E62E7696}" type="presParOf" srcId="{8AC5E7F2-C510-C84C-9BA8-0AB11E0B0A00}" destId="{4E3F695B-D3BE-A041-B522-C586FEEC1E85}" srcOrd="15" destOrd="0" presId="urn:microsoft.com/office/officeart/2005/8/layout/default#1"/>
    <dgm:cxn modelId="{7CDA22BB-43C5-A44D-9994-46849C55ACF5}" type="presParOf" srcId="{8AC5E7F2-C510-C84C-9BA8-0AB11E0B0A00}" destId="{EDA166FB-9760-9A48-9ED9-9B788F737A51}" srcOrd="16" destOrd="0" presId="urn:microsoft.com/office/officeart/2005/8/layout/default#1"/>
    <dgm:cxn modelId="{79326FEA-2DF3-9346-AB2A-A5B1BCC099A8}" type="presParOf" srcId="{8AC5E7F2-C510-C84C-9BA8-0AB11E0B0A00}" destId="{6DEA8F0B-35EE-544C-B8F5-9AD59916982A}" srcOrd="17" destOrd="0" presId="urn:microsoft.com/office/officeart/2005/8/layout/default#1"/>
    <dgm:cxn modelId="{9D1B6EEE-8896-1941-B983-31266A89D377}" type="presParOf" srcId="{8AC5E7F2-C510-C84C-9BA8-0AB11E0B0A00}" destId="{09A38973-596B-5140-A269-7EF75FB03B69}" srcOrd="1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xmlns="" id="{85FB0990-9253-A749-938D-955B785C4A1F}"/>
              </a:ext>
            </a:extLst>
          </p:cNvPr>
          <p:cNvSpPr>
            <a:spLocks noGrp="1" noChangeArrowheads="1"/>
          </p:cNvSpPr>
          <p:nvPr>
            <p:ph type="hdr" sz="quarter"/>
          </p:nvPr>
        </p:nvSpPr>
        <p:spPr bwMode="auto">
          <a:xfrm>
            <a:off x="0" y="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t" anchorCtr="0" compatLnSpc="1">
            <a:prstTxWarp prst="textNoShape">
              <a:avLst/>
            </a:prstTxWarp>
          </a:bodyPr>
          <a:lstStyle>
            <a:lvl1pPr defTabSz="960438">
              <a:defRPr kumimoji="0" sz="1300"/>
            </a:lvl1pPr>
          </a:lstStyle>
          <a:p>
            <a:pPr>
              <a:defRPr/>
            </a:pPr>
            <a:r>
              <a:rPr lang="fr-FR" altLang="fr-FR"/>
              <a:t>C SARTOR</a:t>
            </a:r>
          </a:p>
        </p:txBody>
      </p:sp>
      <p:sp>
        <p:nvSpPr>
          <p:cNvPr id="17411" name="Rectangle 3">
            <a:extLst>
              <a:ext uri="{FF2B5EF4-FFF2-40B4-BE49-F238E27FC236}">
                <a16:creationId xmlns:a16="http://schemas.microsoft.com/office/drawing/2014/main" xmlns="" id="{ADD4D7E9-33FA-B84E-B7C9-FB3EAE3FAF04}"/>
              </a:ext>
            </a:extLst>
          </p:cNvPr>
          <p:cNvSpPr>
            <a:spLocks noGrp="1" noChangeArrowheads="1"/>
          </p:cNvSpPr>
          <p:nvPr>
            <p:ph type="dt" sz="quarter" idx="1"/>
          </p:nvPr>
        </p:nvSpPr>
        <p:spPr bwMode="auto">
          <a:xfrm>
            <a:off x="4022725" y="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t" anchorCtr="0" compatLnSpc="1">
            <a:prstTxWarp prst="textNoShape">
              <a:avLst/>
            </a:prstTxWarp>
          </a:bodyPr>
          <a:lstStyle>
            <a:lvl1pPr algn="r" defTabSz="960438">
              <a:defRPr kumimoji="0" sz="1300"/>
            </a:lvl1pPr>
          </a:lstStyle>
          <a:p>
            <a:pPr>
              <a:defRPr/>
            </a:pPr>
            <a:fld id="{69FE30A0-46F7-B74F-A741-CBC8E1FD00C6}" type="datetime1">
              <a:rPr lang="fr-FR" altLang="fr-FR"/>
              <a:pPr>
                <a:defRPr/>
              </a:pPr>
              <a:t>21/03/2022</a:t>
            </a:fld>
            <a:endParaRPr lang="fr-FR" altLang="fr-FR"/>
          </a:p>
        </p:txBody>
      </p:sp>
      <p:sp>
        <p:nvSpPr>
          <p:cNvPr id="17412" name="Rectangle 4">
            <a:extLst>
              <a:ext uri="{FF2B5EF4-FFF2-40B4-BE49-F238E27FC236}">
                <a16:creationId xmlns:a16="http://schemas.microsoft.com/office/drawing/2014/main" xmlns="" id="{48A13EE5-99E8-7B47-B3C2-9A83B765C6DA}"/>
              </a:ext>
            </a:extLst>
          </p:cNvPr>
          <p:cNvSpPr>
            <a:spLocks noGrp="1" noChangeArrowheads="1"/>
          </p:cNvSpPr>
          <p:nvPr>
            <p:ph type="ftr" sz="quarter" idx="2"/>
          </p:nvPr>
        </p:nvSpPr>
        <p:spPr bwMode="auto">
          <a:xfrm>
            <a:off x="0" y="972185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b" anchorCtr="0" compatLnSpc="1">
            <a:prstTxWarp prst="textNoShape">
              <a:avLst/>
            </a:prstTxWarp>
          </a:bodyPr>
          <a:lstStyle>
            <a:lvl1pPr defTabSz="960438">
              <a:defRPr kumimoji="0" sz="1300"/>
            </a:lvl1pPr>
          </a:lstStyle>
          <a:p>
            <a:pPr>
              <a:defRPr/>
            </a:pPr>
            <a:r>
              <a:rPr lang="fr-FR" altLang="fr-FR"/>
              <a:t>organisation CLIN</a:t>
            </a:r>
          </a:p>
        </p:txBody>
      </p:sp>
      <p:sp>
        <p:nvSpPr>
          <p:cNvPr id="17413" name="Rectangle 5">
            <a:extLst>
              <a:ext uri="{FF2B5EF4-FFF2-40B4-BE49-F238E27FC236}">
                <a16:creationId xmlns:a16="http://schemas.microsoft.com/office/drawing/2014/main" xmlns="" id="{CEA5A74A-CF10-8946-A0A3-C0C6082967D9}"/>
              </a:ext>
            </a:extLst>
          </p:cNvPr>
          <p:cNvSpPr>
            <a:spLocks noGrp="1" noChangeArrowheads="1"/>
          </p:cNvSpPr>
          <p:nvPr>
            <p:ph type="sldNum" sz="quarter" idx="3"/>
          </p:nvPr>
        </p:nvSpPr>
        <p:spPr bwMode="auto">
          <a:xfrm>
            <a:off x="4022725" y="972185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b" anchorCtr="0" compatLnSpc="1">
            <a:prstTxWarp prst="textNoShape">
              <a:avLst/>
            </a:prstTxWarp>
          </a:bodyPr>
          <a:lstStyle>
            <a:lvl1pPr algn="r" defTabSz="960438">
              <a:defRPr kumimoji="0" sz="1300"/>
            </a:lvl1pPr>
          </a:lstStyle>
          <a:p>
            <a:fld id="{F31E961E-63F0-2241-9641-79D17C7F23EC}" type="slidenum">
              <a:rPr lang="fr-FR" altLang="fr-FR"/>
              <a:pPr/>
              <a:t>‹N°›</a:t>
            </a:fld>
            <a:endParaRPr lang="fr-FR" alt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05F5675C-5BA8-E949-BA5D-3231E2EAF61C}"/>
              </a:ext>
            </a:extLst>
          </p:cNvPr>
          <p:cNvSpPr>
            <a:spLocks noGrp="1" noChangeArrowheads="1"/>
          </p:cNvSpPr>
          <p:nvPr>
            <p:ph type="hdr" sz="quarter"/>
          </p:nvPr>
        </p:nvSpPr>
        <p:spPr bwMode="auto">
          <a:xfrm>
            <a:off x="0" y="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t" anchorCtr="0" compatLnSpc="1">
            <a:prstTxWarp prst="textNoShape">
              <a:avLst/>
            </a:prstTxWarp>
          </a:bodyPr>
          <a:lstStyle>
            <a:lvl1pPr defTabSz="960438">
              <a:defRPr kumimoji="0" sz="1300"/>
            </a:lvl1pPr>
          </a:lstStyle>
          <a:p>
            <a:pPr>
              <a:defRPr/>
            </a:pPr>
            <a:endParaRPr lang="fr-FR" altLang="fr-FR"/>
          </a:p>
        </p:txBody>
      </p:sp>
      <p:sp>
        <p:nvSpPr>
          <p:cNvPr id="16387" name="Rectangle 3">
            <a:extLst>
              <a:ext uri="{FF2B5EF4-FFF2-40B4-BE49-F238E27FC236}">
                <a16:creationId xmlns:a16="http://schemas.microsoft.com/office/drawing/2014/main" xmlns="" id="{C7000098-56F5-3947-B789-E0BF046A6D7C}"/>
              </a:ext>
            </a:extLst>
          </p:cNvPr>
          <p:cNvSpPr>
            <a:spLocks noGrp="1" noChangeArrowheads="1"/>
          </p:cNvSpPr>
          <p:nvPr>
            <p:ph type="dt" idx="1"/>
          </p:nvPr>
        </p:nvSpPr>
        <p:spPr bwMode="auto">
          <a:xfrm>
            <a:off x="4022725" y="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t" anchorCtr="0" compatLnSpc="1">
            <a:prstTxWarp prst="textNoShape">
              <a:avLst/>
            </a:prstTxWarp>
          </a:bodyPr>
          <a:lstStyle>
            <a:lvl1pPr algn="r" defTabSz="960438">
              <a:defRPr kumimoji="0" sz="1300"/>
            </a:lvl1pPr>
          </a:lstStyle>
          <a:p>
            <a:pPr>
              <a:defRPr/>
            </a:pPr>
            <a:fld id="{4D2AD868-AEC4-9841-BAB1-A526D373F533}" type="datetime1">
              <a:rPr lang="fr-FR" altLang="fr-FR"/>
              <a:pPr>
                <a:defRPr/>
              </a:pPr>
              <a:t>21/03/2022</a:t>
            </a:fld>
            <a:endParaRPr lang="fr-FR" altLang="fr-FR"/>
          </a:p>
        </p:txBody>
      </p:sp>
      <p:sp>
        <p:nvSpPr>
          <p:cNvPr id="3076" name="Rectangle 4">
            <a:extLst>
              <a:ext uri="{FF2B5EF4-FFF2-40B4-BE49-F238E27FC236}">
                <a16:creationId xmlns:a16="http://schemas.microsoft.com/office/drawing/2014/main" xmlns="" id="{3C911A98-FB4C-C14C-BFFD-D894907BF2F5}"/>
              </a:ext>
            </a:extLst>
          </p:cNvPr>
          <p:cNvSpPr>
            <a:spLocks noGrp="1" noRot="1" noChangeAspect="1" noChangeArrowheads="1" noTextEdit="1"/>
          </p:cNvSpPr>
          <p:nvPr>
            <p:ph type="sldImg" idx="2"/>
          </p:nvPr>
        </p:nvSpPr>
        <p:spPr bwMode="auto">
          <a:xfrm>
            <a:off x="671513" y="768350"/>
            <a:ext cx="5756275" cy="383698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6389" name="Rectangle 5">
            <a:extLst>
              <a:ext uri="{FF2B5EF4-FFF2-40B4-BE49-F238E27FC236}">
                <a16:creationId xmlns:a16="http://schemas.microsoft.com/office/drawing/2014/main" xmlns="" id="{3737D8CB-3C5E-704C-B6D0-C9E22D45A71F}"/>
              </a:ext>
            </a:extLst>
          </p:cNvPr>
          <p:cNvSpPr>
            <a:spLocks noGrp="1" noChangeArrowheads="1"/>
          </p:cNvSpPr>
          <p:nvPr>
            <p:ph type="body" sz="quarter" idx="3"/>
          </p:nvPr>
        </p:nvSpPr>
        <p:spPr bwMode="auto">
          <a:xfrm>
            <a:off x="947738" y="4860925"/>
            <a:ext cx="5203825" cy="46053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t" anchorCtr="0" compatLnSpc="1">
            <a:prstTxWarp prst="textNoShape">
              <a:avLst/>
            </a:prstTxWarp>
          </a:bodyPr>
          <a:lstStyle/>
          <a:p>
            <a:pPr lvl="0"/>
            <a:r>
              <a:rPr lang="fr-FR" altLang="fr-FR" noProof="0"/>
              <a:t>Cliquez pour modifier les styles du texte du masque</a:t>
            </a:r>
          </a:p>
          <a:p>
            <a:pPr lvl="1"/>
            <a:r>
              <a:rPr lang="fr-FR" altLang="fr-FR" noProof="0"/>
              <a:t>Deuxième niveau</a:t>
            </a:r>
          </a:p>
          <a:p>
            <a:pPr lvl="2"/>
            <a:r>
              <a:rPr lang="fr-FR" altLang="fr-FR" noProof="0"/>
              <a:t>Troisième niveau</a:t>
            </a:r>
          </a:p>
          <a:p>
            <a:pPr lvl="3"/>
            <a:r>
              <a:rPr lang="fr-FR" altLang="fr-FR" noProof="0"/>
              <a:t>Quatrième niveau</a:t>
            </a:r>
          </a:p>
          <a:p>
            <a:pPr lvl="4"/>
            <a:r>
              <a:rPr lang="fr-FR" altLang="fr-FR" noProof="0"/>
              <a:t>Cinquième niveau</a:t>
            </a:r>
          </a:p>
        </p:txBody>
      </p:sp>
      <p:sp>
        <p:nvSpPr>
          <p:cNvPr id="16390" name="Rectangle 6">
            <a:extLst>
              <a:ext uri="{FF2B5EF4-FFF2-40B4-BE49-F238E27FC236}">
                <a16:creationId xmlns:a16="http://schemas.microsoft.com/office/drawing/2014/main" xmlns="" id="{ABA458BD-DA8F-3D49-A9DD-2BEF0337A34F}"/>
              </a:ext>
            </a:extLst>
          </p:cNvPr>
          <p:cNvSpPr>
            <a:spLocks noGrp="1" noChangeArrowheads="1"/>
          </p:cNvSpPr>
          <p:nvPr>
            <p:ph type="ftr" sz="quarter" idx="4"/>
          </p:nvPr>
        </p:nvSpPr>
        <p:spPr bwMode="auto">
          <a:xfrm>
            <a:off x="0" y="972185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b" anchorCtr="0" compatLnSpc="1">
            <a:prstTxWarp prst="textNoShape">
              <a:avLst/>
            </a:prstTxWarp>
          </a:bodyPr>
          <a:lstStyle>
            <a:lvl1pPr defTabSz="960438">
              <a:defRPr kumimoji="0" sz="1300"/>
            </a:lvl1pPr>
          </a:lstStyle>
          <a:p>
            <a:pPr>
              <a:defRPr/>
            </a:pPr>
            <a:endParaRPr lang="fr-FR" altLang="fr-FR"/>
          </a:p>
        </p:txBody>
      </p:sp>
      <p:sp>
        <p:nvSpPr>
          <p:cNvPr id="16391" name="Rectangle 7">
            <a:extLst>
              <a:ext uri="{FF2B5EF4-FFF2-40B4-BE49-F238E27FC236}">
                <a16:creationId xmlns:a16="http://schemas.microsoft.com/office/drawing/2014/main" xmlns="" id="{425EAE2B-4ACF-D240-A4C7-7AD8DFCFF397}"/>
              </a:ext>
            </a:extLst>
          </p:cNvPr>
          <p:cNvSpPr>
            <a:spLocks noGrp="1" noChangeArrowheads="1"/>
          </p:cNvSpPr>
          <p:nvPr>
            <p:ph type="sldNum" sz="quarter" idx="5"/>
          </p:nvPr>
        </p:nvSpPr>
        <p:spPr bwMode="auto">
          <a:xfrm>
            <a:off x="4022725" y="9721850"/>
            <a:ext cx="3076575" cy="5127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6085" tIns="48043" rIns="96085" bIns="48043" numCol="1" anchor="b" anchorCtr="0" compatLnSpc="1">
            <a:prstTxWarp prst="textNoShape">
              <a:avLst/>
            </a:prstTxWarp>
          </a:bodyPr>
          <a:lstStyle>
            <a:lvl1pPr algn="r" defTabSz="960438">
              <a:defRPr kumimoji="0" sz="1300"/>
            </a:lvl1pPr>
          </a:lstStyle>
          <a:p>
            <a:fld id="{AC6EFF27-AA7C-344E-B072-503336041F4E}" type="slidenum">
              <a:rPr lang="fr-FR" altLang="fr-FR"/>
              <a:pPr/>
              <a:t>‹N°›</a:t>
            </a:fld>
            <a:endParaRPr lang="fr-FR" altLang="fr-FR"/>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xmlns="" id="{89FA2F88-BEA8-9840-A78A-D7678A39FCAD}"/>
              </a:ext>
            </a:extLst>
          </p:cNvPr>
          <p:cNvSpPr>
            <a:spLocks noGrp="1" noRot="1" noChangeAspect="1" noTextEdit="1"/>
          </p:cNvSpPr>
          <p:nvPr>
            <p:ph type="sldImg"/>
          </p:nvPr>
        </p:nvSpPr>
        <p:spPr>
          <a:ln/>
        </p:spPr>
      </p:sp>
      <p:sp>
        <p:nvSpPr>
          <p:cNvPr id="9219" name="Espace réservé des commentaires 2">
            <a:extLst>
              <a:ext uri="{FF2B5EF4-FFF2-40B4-BE49-F238E27FC236}">
                <a16:creationId xmlns:a16="http://schemas.microsoft.com/office/drawing/2014/main" xmlns="" id="{6139CEEE-CE7A-0148-BE94-EA6816F7A662}"/>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9220" name="Espace réservé du numéro de diapositive 3">
            <a:extLst>
              <a:ext uri="{FF2B5EF4-FFF2-40B4-BE49-F238E27FC236}">
                <a16:creationId xmlns:a16="http://schemas.microsoft.com/office/drawing/2014/main" xmlns="" id="{6A477030-2687-D148-9967-71FDEA49A444}"/>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598702EA-B62F-FC4F-A16B-3B72AEC72695}" type="slidenum">
              <a:rPr kumimoji="0" lang="fr-FR" altLang="fr-FR" sz="1300">
                <a:latin typeface="Calibri" panose="020F0502020204030204" pitchFamily="34" charset="0"/>
              </a:rPr>
              <a:pPr/>
              <a:t>4</a:t>
            </a:fld>
            <a:endParaRPr kumimoji="0" lang="fr-FR" altLang="fr-FR" sz="13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xmlns="" id="{941820C5-DBF7-5941-989B-00D416B32C9B}"/>
              </a:ext>
            </a:extLst>
          </p:cNvPr>
          <p:cNvSpPr>
            <a:spLocks noGrp="1" noRot="1" noChangeAspect="1" noTextEdit="1"/>
          </p:cNvSpPr>
          <p:nvPr>
            <p:ph type="sldImg"/>
          </p:nvPr>
        </p:nvSpPr>
        <p:spPr>
          <a:ln/>
        </p:spPr>
      </p:sp>
      <p:sp>
        <p:nvSpPr>
          <p:cNvPr id="9219" name="Espace réservé des commentaires 2">
            <a:extLst>
              <a:ext uri="{FF2B5EF4-FFF2-40B4-BE49-F238E27FC236}">
                <a16:creationId xmlns:a16="http://schemas.microsoft.com/office/drawing/2014/main" xmlns="" id="{CD4DB71F-59BF-DF46-A56A-846CD54AB5DC}"/>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9220" name="Espace réservé du numéro de diapositive 3">
            <a:extLst>
              <a:ext uri="{FF2B5EF4-FFF2-40B4-BE49-F238E27FC236}">
                <a16:creationId xmlns:a16="http://schemas.microsoft.com/office/drawing/2014/main" xmlns="" id="{F18C2589-D903-554A-ADF7-ED2851FC9ECA}"/>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A4EF71B1-ED40-C843-AD4E-F353309AA2DA}" type="slidenum">
              <a:rPr kumimoji="0" lang="fr-FR" altLang="fr-FR" sz="1300">
                <a:latin typeface="Calibri" panose="020F0502020204030204" pitchFamily="34" charset="0"/>
              </a:rPr>
              <a:pPr/>
              <a:t>7</a:t>
            </a:fld>
            <a:endParaRPr kumimoji="0" lang="fr-FR" altLang="fr-FR" sz="13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xmlns="" id="{354095C1-DFD8-AF4A-A6ED-661714B47FC8}"/>
              </a:ext>
            </a:extLst>
          </p:cNvPr>
          <p:cNvSpPr>
            <a:spLocks noGrp="1" noRot="1" noChangeAspect="1" noTextEdit="1"/>
          </p:cNvSpPr>
          <p:nvPr>
            <p:ph type="sldImg"/>
          </p:nvPr>
        </p:nvSpPr>
        <p:spPr>
          <a:ln/>
        </p:spPr>
      </p:sp>
      <p:sp>
        <p:nvSpPr>
          <p:cNvPr id="11267" name="Espace réservé des commentaires 2">
            <a:extLst>
              <a:ext uri="{FF2B5EF4-FFF2-40B4-BE49-F238E27FC236}">
                <a16:creationId xmlns:a16="http://schemas.microsoft.com/office/drawing/2014/main" xmlns="" id="{125B984E-4A46-A243-ADF4-DFB31F287D07}"/>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11268" name="Espace réservé du numéro de diapositive 3">
            <a:extLst>
              <a:ext uri="{FF2B5EF4-FFF2-40B4-BE49-F238E27FC236}">
                <a16:creationId xmlns:a16="http://schemas.microsoft.com/office/drawing/2014/main" xmlns="" id="{42166B5B-5C3F-334D-8CD4-4B5D508C2BD3}"/>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7BDA88F4-CDD7-2B47-87A5-1C2BEAE72FFF}" type="slidenum">
              <a:rPr kumimoji="0" lang="fr-FR" altLang="fr-FR" sz="1300">
                <a:latin typeface="Calibri" panose="020F0502020204030204" pitchFamily="34" charset="0"/>
              </a:rPr>
              <a:pPr/>
              <a:t>9</a:t>
            </a:fld>
            <a:endParaRPr kumimoji="0" lang="fr-FR" altLang="fr-FR" sz="13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xmlns="" id="{6379E5C4-7410-A647-BCB6-12EFE1B6A565}"/>
              </a:ext>
            </a:extLst>
          </p:cNvPr>
          <p:cNvSpPr>
            <a:spLocks noGrp="1" noRot="1" noChangeAspect="1" noTextEdit="1"/>
          </p:cNvSpPr>
          <p:nvPr>
            <p:ph type="sldImg"/>
          </p:nvPr>
        </p:nvSpPr>
        <p:spPr>
          <a:ln/>
        </p:spPr>
      </p:sp>
      <p:sp>
        <p:nvSpPr>
          <p:cNvPr id="13315" name="Espace réservé des commentaires 2">
            <a:extLst>
              <a:ext uri="{FF2B5EF4-FFF2-40B4-BE49-F238E27FC236}">
                <a16:creationId xmlns:a16="http://schemas.microsoft.com/office/drawing/2014/main" xmlns="" id="{CC00F5ED-CBEE-B14B-9CF4-39142ACDD406}"/>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13316" name="Espace réservé du numéro de diapositive 3">
            <a:extLst>
              <a:ext uri="{FF2B5EF4-FFF2-40B4-BE49-F238E27FC236}">
                <a16:creationId xmlns:a16="http://schemas.microsoft.com/office/drawing/2014/main" xmlns="" id="{D605185D-B17F-0949-B8B9-2F11E432F741}"/>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99C57C5A-151D-1848-96FA-83B3C357F51F}" type="slidenum">
              <a:rPr kumimoji="0" lang="fr-FR" altLang="fr-FR" sz="1300">
                <a:latin typeface="Calibri" panose="020F0502020204030204" pitchFamily="34" charset="0"/>
              </a:rPr>
              <a:pPr/>
              <a:t>10</a:t>
            </a:fld>
            <a:endParaRPr kumimoji="0" lang="fr-FR" altLang="fr-FR" sz="13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xmlns="" id="{C0FB1AAE-4B85-4849-A335-DDB2A509C80F}"/>
              </a:ext>
            </a:extLst>
          </p:cNvPr>
          <p:cNvSpPr>
            <a:spLocks noGrp="1" noRot="1" noChangeAspect="1" noTextEdit="1"/>
          </p:cNvSpPr>
          <p:nvPr>
            <p:ph type="sldImg"/>
          </p:nvPr>
        </p:nvSpPr>
        <p:spPr>
          <a:ln/>
        </p:spPr>
      </p:sp>
      <p:sp>
        <p:nvSpPr>
          <p:cNvPr id="17411" name="Espace réservé des commentaires 2">
            <a:extLst>
              <a:ext uri="{FF2B5EF4-FFF2-40B4-BE49-F238E27FC236}">
                <a16:creationId xmlns:a16="http://schemas.microsoft.com/office/drawing/2014/main" xmlns="" id="{3E04AC79-7E80-2747-8098-0229BBB72320}"/>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17412" name="Espace réservé du numéro de diapositive 3">
            <a:extLst>
              <a:ext uri="{FF2B5EF4-FFF2-40B4-BE49-F238E27FC236}">
                <a16:creationId xmlns:a16="http://schemas.microsoft.com/office/drawing/2014/main" xmlns="" id="{74DE794E-18F7-B646-99BB-95886E499B8F}"/>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39530BB3-FAB5-2441-8072-3898B4B7C217}" type="slidenum">
              <a:rPr kumimoji="0" lang="fr-FR" altLang="fr-FR" sz="1300">
                <a:latin typeface="Calibri" panose="020F0502020204030204" pitchFamily="34" charset="0"/>
              </a:rPr>
              <a:pPr/>
              <a:t>11</a:t>
            </a:fld>
            <a:endParaRPr kumimoji="0" lang="fr-FR" altLang="fr-FR" sz="13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xmlns="" id="{AD188C4B-A947-DB49-98FA-738347D8FFD9}"/>
              </a:ext>
            </a:extLst>
          </p:cNvPr>
          <p:cNvSpPr>
            <a:spLocks noGrp="1" noRot="1" noChangeAspect="1" noTextEdit="1"/>
          </p:cNvSpPr>
          <p:nvPr>
            <p:ph type="sldImg"/>
          </p:nvPr>
        </p:nvSpPr>
        <p:spPr>
          <a:ln/>
        </p:spPr>
      </p:sp>
      <p:sp>
        <p:nvSpPr>
          <p:cNvPr id="19459" name="Espace réservé des commentaires 2">
            <a:extLst>
              <a:ext uri="{FF2B5EF4-FFF2-40B4-BE49-F238E27FC236}">
                <a16:creationId xmlns:a16="http://schemas.microsoft.com/office/drawing/2014/main" xmlns="" id="{FB877A97-0420-834C-ADCF-88B0DB82A483}"/>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19460" name="Espace réservé du numéro de diapositive 3">
            <a:extLst>
              <a:ext uri="{FF2B5EF4-FFF2-40B4-BE49-F238E27FC236}">
                <a16:creationId xmlns:a16="http://schemas.microsoft.com/office/drawing/2014/main" xmlns="" id="{260C353E-93C4-DA45-83C7-2FA3BDC54370}"/>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F294BA4C-4B27-6048-B8FE-158BCE728FF2}" type="slidenum">
              <a:rPr kumimoji="0" lang="fr-FR" altLang="fr-FR" sz="1300">
                <a:latin typeface="Calibri" panose="020F0502020204030204" pitchFamily="34" charset="0"/>
              </a:rPr>
              <a:pPr/>
              <a:t>12</a:t>
            </a:fld>
            <a:endParaRPr kumimoji="0" lang="fr-FR" altLang="fr-FR" sz="13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xmlns="" id="{8237D2C9-E268-8D41-BDF3-C1D7F420DC62}"/>
              </a:ext>
            </a:extLst>
          </p:cNvPr>
          <p:cNvSpPr>
            <a:spLocks noGrp="1" noRot="1" noChangeAspect="1" noTextEdit="1"/>
          </p:cNvSpPr>
          <p:nvPr>
            <p:ph type="sldImg"/>
          </p:nvPr>
        </p:nvSpPr>
        <p:spPr>
          <a:ln/>
        </p:spPr>
      </p:sp>
      <p:sp>
        <p:nvSpPr>
          <p:cNvPr id="21507" name="Espace réservé des commentaires 2">
            <a:extLst>
              <a:ext uri="{FF2B5EF4-FFF2-40B4-BE49-F238E27FC236}">
                <a16:creationId xmlns:a16="http://schemas.microsoft.com/office/drawing/2014/main" xmlns="" id="{437C8CC5-991F-7B42-8E9D-F5FE191659E4}"/>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fr-FR" altLang="fr-FR"/>
          </a:p>
        </p:txBody>
      </p:sp>
      <p:sp>
        <p:nvSpPr>
          <p:cNvPr id="21508" name="Espace réservé du numéro de diapositive 3">
            <a:extLst>
              <a:ext uri="{FF2B5EF4-FFF2-40B4-BE49-F238E27FC236}">
                <a16:creationId xmlns:a16="http://schemas.microsoft.com/office/drawing/2014/main" xmlns="" id="{EE3E72BB-1F5C-284C-8088-92C1D713D11E}"/>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580B8F16-CA6D-7641-9F61-F90FB13DA5C2}" type="slidenum">
              <a:rPr kumimoji="0" lang="fr-FR" altLang="fr-FR" sz="1300">
                <a:latin typeface="Calibri" panose="020F0502020204030204" pitchFamily="34" charset="0"/>
              </a:rPr>
              <a:pPr/>
              <a:t>17</a:t>
            </a:fld>
            <a:endParaRPr kumimoji="0" lang="fr-FR" altLang="fr-FR" sz="13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xmlns="" id="{C26C9296-3EB7-E849-B13B-9396B2B3B3EF}"/>
              </a:ext>
            </a:extLst>
          </p:cNvPr>
          <p:cNvSpPr>
            <a:spLocks noGrp="1" noChangeArrowheads="1"/>
          </p:cNvSpPr>
          <p:nvPr>
            <p:ph type="dt" sz="quarter" idx="1"/>
          </p:nvPr>
        </p:nvSpPr>
        <p:spPr>
          <a:noFill/>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7419BF64-0A6B-F447-9BA4-E46637200C62}" type="datetime1">
              <a:rPr kumimoji="0" lang="fr-FR" altLang="fr-FR" sz="1300" smtClean="0"/>
              <a:pPr/>
              <a:t>21/03/2022</a:t>
            </a:fld>
            <a:endParaRPr kumimoji="0" lang="fr-FR" altLang="fr-FR" sz="1300"/>
          </a:p>
        </p:txBody>
      </p:sp>
      <p:sp>
        <p:nvSpPr>
          <p:cNvPr id="56323" name="Rectangle 7">
            <a:extLst>
              <a:ext uri="{FF2B5EF4-FFF2-40B4-BE49-F238E27FC236}">
                <a16:creationId xmlns:a16="http://schemas.microsoft.com/office/drawing/2014/main" xmlns="" id="{AC8094E8-86C0-4E43-948B-FDC06B135395}"/>
              </a:ext>
            </a:extLst>
          </p:cNvPr>
          <p:cNvSpPr>
            <a:spLocks noGrp="1" noChangeArrowheads="1"/>
          </p:cNvSpPr>
          <p:nvPr>
            <p:ph type="sldNum" sz="quarter" idx="5"/>
          </p:nvPr>
        </p:nvSpPr>
        <p:spPr>
          <a:noFill/>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68623CF0-677D-A543-BD11-891552FC3E16}" type="slidenum">
              <a:rPr kumimoji="0" lang="fr-FR" altLang="fr-FR" sz="1300"/>
              <a:pPr/>
              <a:t>43</a:t>
            </a:fld>
            <a:endParaRPr kumimoji="0" lang="fr-FR" altLang="fr-FR" sz="1300"/>
          </a:p>
        </p:txBody>
      </p:sp>
      <p:sp>
        <p:nvSpPr>
          <p:cNvPr id="56324" name="Rectangle 2">
            <a:extLst>
              <a:ext uri="{FF2B5EF4-FFF2-40B4-BE49-F238E27FC236}">
                <a16:creationId xmlns:a16="http://schemas.microsoft.com/office/drawing/2014/main" xmlns="" id="{0114B8BB-B1EE-B14B-8242-7A3768700C90}"/>
              </a:ext>
            </a:extLst>
          </p:cNvPr>
          <p:cNvSpPr>
            <a:spLocks noGrp="1" noRot="1" noChangeAspect="1" noChangeArrowheads="1" noTextEdit="1"/>
          </p:cNvSpPr>
          <p:nvPr>
            <p:ph type="sldImg"/>
          </p:nvPr>
        </p:nvSpPr>
        <p:spPr>
          <a:ln/>
        </p:spPr>
      </p:sp>
      <p:sp>
        <p:nvSpPr>
          <p:cNvPr id="56325" name="Rectangle 3">
            <a:extLst>
              <a:ext uri="{FF2B5EF4-FFF2-40B4-BE49-F238E27FC236}">
                <a16:creationId xmlns:a16="http://schemas.microsoft.com/office/drawing/2014/main" xmlns="" id="{FC32953C-D95E-E749-A177-F4EB763817A0}"/>
              </a:ext>
            </a:extLst>
          </p:cNvPr>
          <p:cNvSpPr>
            <a:spLocks noGrp="1" noChangeArrowheads="1"/>
          </p:cNvSpPr>
          <p:nvPr>
            <p:ph type="body" idx="1"/>
          </p:nvPr>
        </p:nvSpPr>
        <p:spPr>
          <a:xfrm>
            <a:off x="712788" y="4860925"/>
            <a:ext cx="5673725" cy="4605338"/>
          </a:xfrm>
          <a:noFill/>
        </p:spPr>
        <p:txBody>
          <a:bodyPr/>
          <a:lstStyle/>
          <a:p>
            <a:endParaRPr lang="fr-FR"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a:extLst>
              <a:ext uri="{FF2B5EF4-FFF2-40B4-BE49-F238E27FC236}">
                <a16:creationId xmlns:a16="http://schemas.microsoft.com/office/drawing/2014/main" xmlns="" id="{413111EF-2D8C-AD4D-8E52-8C71419995F7}"/>
              </a:ext>
            </a:extLst>
          </p:cNvPr>
          <p:cNvSpPr>
            <a:spLocks noGrp="1" noRot="1" noChangeAspect="1" noTextEdit="1"/>
          </p:cNvSpPr>
          <p:nvPr>
            <p:ph type="sldImg"/>
          </p:nvPr>
        </p:nvSpPr>
        <p:spPr>
          <a:ln/>
        </p:spPr>
      </p:sp>
      <p:sp>
        <p:nvSpPr>
          <p:cNvPr id="59395" name="Espace réservé des commentaires 2">
            <a:extLst>
              <a:ext uri="{FF2B5EF4-FFF2-40B4-BE49-F238E27FC236}">
                <a16:creationId xmlns:a16="http://schemas.microsoft.com/office/drawing/2014/main" xmlns="" id="{312686C9-FB71-4A49-968E-81F5BA9AA3AA}"/>
              </a:ext>
            </a:extLst>
          </p:cNvPr>
          <p:cNvSpPr>
            <a:spLocks noGrp="1"/>
          </p:cNvSpPr>
          <p:nvPr>
            <p:ph type="body" idx="1"/>
          </p:nvPr>
        </p:nvSpPr>
        <p:spPr>
          <a:noFill/>
        </p:spPr>
        <p:txBody>
          <a:bodyPr/>
          <a:lstStyle/>
          <a:p>
            <a:endParaRPr lang="fr-FR" altLang="fr-FR"/>
          </a:p>
        </p:txBody>
      </p:sp>
      <p:sp>
        <p:nvSpPr>
          <p:cNvPr id="59396" name="Espace réservé de la date 3">
            <a:extLst>
              <a:ext uri="{FF2B5EF4-FFF2-40B4-BE49-F238E27FC236}">
                <a16:creationId xmlns:a16="http://schemas.microsoft.com/office/drawing/2014/main" xmlns="" id="{C04D6333-8C69-7347-82CF-45ACEEABB296}"/>
              </a:ext>
            </a:extLst>
          </p:cNvPr>
          <p:cNvSpPr>
            <a:spLocks noGrp="1"/>
          </p:cNvSpPr>
          <p:nvPr>
            <p:ph type="dt" sz="quarter" idx="1"/>
          </p:nvPr>
        </p:nvSpPr>
        <p:spPr>
          <a:noFill/>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D3BA6426-D2B2-FD4A-A980-3779D6B3C6C7}" type="datetime1">
              <a:rPr kumimoji="0" lang="fr-FR" altLang="fr-FR" sz="1300" smtClean="0"/>
              <a:pPr/>
              <a:t>21/03/2022</a:t>
            </a:fld>
            <a:endParaRPr kumimoji="0" lang="fr-FR" altLang="fr-FR" sz="1300"/>
          </a:p>
        </p:txBody>
      </p:sp>
      <p:sp>
        <p:nvSpPr>
          <p:cNvPr id="59397" name="Espace réservé du numéro de diapositive 4">
            <a:extLst>
              <a:ext uri="{FF2B5EF4-FFF2-40B4-BE49-F238E27FC236}">
                <a16:creationId xmlns:a16="http://schemas.microsoft.com/office/drawing/2014/main" xmlns="" id="{B93E9B74-E7FF-3B4A-AA9F-9AFDD118AD36}"/>
              </a:ext>
            </a:extLst>
          </p:cNvPr>
          <p:cNvSpPr>
            <a:spLocks noGrp="1"/>
          </p:cNvSpPr>
          <p:nvPr>
            <p:ph type="sldNum" sz="quarter" idx="5"/>
          </p:nvPr>
        </p:nvSpPr>
        <p:spPr>
          <a:noFill/>
        </p:spPr>
        <p:txBody>
          <a:bodyPr/>
          <a:lstStyle>
            <a:lvl1pPr defTabSz="960438">
              <a:defRPr kumimoji="1" sz="2400">
                <a:solidFill>
                  <a:schemeClr val="tx1"/>
                </a:solidFill>
                <a:latin typeface="Times New Roman" panose="02020603050405020304" pitchFamily="18" charset="0"/>
              </a:defRPr>
            </a:lvl1pPr>
            <a:lvl2pPr marL="742950" indent="-285750" defTabSz="960438">
              <a:defRPr kumimoji="1" sz="2400">
                <a:solidFill>
                  <a:schemeClr val="tx1"/>
                </a:solidFill>
                <a:latin typeface="Times New Roman" panose="02020603050405020304" pitchFamily="18" charset="0"/>
              </a:defRPr>
            </a:lvl2pPr>
            <a:lvl3pPr marL="1143000" indent="-228600" defTabSz="960438">
              <a:defRPr kumimoji="1" sz="2400">
                <a:solidFill>
                  <a:schemeClr val="tx1"/>
                </a:solidFill>
                <a:latin typeface="Times New Roman" panose="02020603050405020304" pitchFamily="18" charset="0"/>
              </a:defRPr>
            </a:lvl3pPr>
            <a:lvl4pPr marL="1600200" indent="-228600" defTabSz="960438">
              <a:defRPr kumimoji="1" sz="2400">
                <a:solidFill>
                  <a:schemeClr val="tx1"/>
                </a:solidFill>
                <a:latin typeface="Times New Roman" panose="02020603050405020304" pitchFamily="18" charset="0"/>
              </a:defRPr>
            </a:lvl4pPr>
            <a:lvl5pPr marL="2057400" indent="-228600" defTabSz="960438">
              <a:defRPr kumimoji="1" sz="2400">
                <a:solidFill>
                  <a:schemeClr val="tx1"/>
                </a:solidFill>
                <a:latin typeface="Times New Roman" panose="02020603050405020304" pitchFamily="18" charset="0"/>
              </a:defRPr>
            </a:lvl5pPr>
            <a:lvl6pPr marL="25146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60438" eaLnBrk="0" fontAlgn="base" hangingPunct="0">
              <a:spcBef>
                <a:spcPct val="0"/>
              </a:spcBef>
              <a:spcAft>
                <a:spcPct val="0"/>
              </a:spcAft>
              <a:defRPr kumimoji="1" sz="2400">
                <a:solidFill>
                  <a:schemeClr val="tx1"/>
                </a:solidFill>
                <a:latin typeface="Times New Roman" panose="02020603050405020304" pitchFamily="18" charset="0"/>
              </a:defRPr>
            </a:lvl9pPr>
          </a:lstStyle>
          <a:p>
            <a:fld id="{A51A64A3-3480-9B40-9CC3-EDBAB6A5AFD8}" type="slidenum">
              <a:rPr kumimoji="0" lang="fr-FR" altLang="fr-FR" sz="1300"/>
              <a:pPr/>
              <a:t>53</a:t>
            </a:fld>
            <a:endParaRPr kumimoji="0" lang="fr-FR" altLang="fr-FR"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p:nvSpPr>
        <p:spPr>
          <a:xfrm>
            <a:off x="504102" y="3085765"/>
            <a:ext cx="9270122"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653841" y="990600"/>
            <a:ext cx="8988471" cy="1504844"/>
          </a:xfrm>
          <a:effectLst/>
        </p:spPr>
        <p:txBody>
          <a:bodyPr anchor="b">
            <a:normAutofit/>
          </a:bodyPr>
          <a:lstStyle>
            <a:lvl1pPr>
              <a:defRPr sz="3600">
                <a:solidFill>
                  <a:schemeClr val="accent1"/>
                </a:solidFill>
              </a:defRPr>
            </a:lvl1pPr>
          </a:lstStyle>
          <a:p>
            <a:r>
              <a:rPr lang="fr-FR"/>
              <a:t>Modifiez le style du titre</a:t>
            </a:r>
            <a:endParaRPr lang="en-US" dirty="0"/>
          </a:p>
        </p:txBody>
      </p:sp>
      <p:sp>
        <p:nvSpPr>
          <p:cNvPr id="3" name="Subtitle 2"/>
          <p:cNvSpPr>
            <a:spLocks noGrp="1"/>
          </p:cNvSpPr>
          <p:nvPr>
            <p:ph type="subTitle" idx="1"/>
          </p:nvPr>
        </p:nvSpPr>
        <p:spPr>
          <a:xfrm>
            <a:off x="653841" y="2495445"/>
            <a:ext cx="8988471"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pPr>
              <a:defRPr/>
            </a:pPr>
            <a:endParaRPr lang="fr-FR" altLang="fr-FR"/>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fr-FR" altLang="fr-FR"/>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1080B622-6527-4A4F-9A46-6A7342A277A4}" type="slidenum">
              <a:rPr lang="fr-FR" altLang="fr-FR" smtClean="0"/>
              <a:pPr/>
              <a:t>‹N°›</a:t>
            </a:fld>
            <a:endParaRPr lang="fr-FR" altLang="fr-FR"/>
          </a:p>
        </p:txBody>
      </p:sp>
    </p:spTree>
    <p:extLst>
      <p:ext uri="{BB962C8B-B14F-4D97-AF65-F5344CB8AC3E}">
        <p14:creationId xmlns:p14="http://schemas.microsoft.com/office/powerpoint/2010/main" xmlns="" val="809730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7" name="Rectangle 6"/>
          <p:cNvSpPr>
            <a:spLocks noChangeAspect="1"/>
          </p:cNvSpPr>
          <p:nvPr/>
        </p:nvSpPr>
        <p:spPr>
          <a:xfrm>
            <a:off x="504104" y="599726"/>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a:defRPr/>
            </a:pPr>
            <a:endParaRPr lang="fr-FR" altLang="fr-FR"/>
          </a:p>
        </p:txBody>
      </p:sp>
      <p:sp>
        <p:nvSpPr>
          <p:cNvPr id="5" name="Footer Placeholder 4"/>
          <p:cNvSpPr>
            <a:spLocks noGrp="1"/>
          </p:cNvSpPr>
          <p:nvPr>
            <p:ph type="ftr" sz="quarter" idx="11"/>
          </p:nvPr>
        </p:nvSpPr>
        <p:spPr/>
        <p:txBody>
          <a:bodyPr/>
          <a:lstStyle/>
          <a:p>
            <a:pPr>
              <a:defRPr/>
            </a:pPr>
            <a:endParaRPr lang="fr-FR" altLang="fr-FR"/>
          </a:p>
        </p:txBody>
      </p:sp>
      <p:sp>
        <p:nvSpPr>
          <p:cNvPr id="6" name="Slide Number Placeholder 5"/>
          <p:cNvSpPr>
            <a:spLocks noGrp="1"/>
          </p:cNvSpPr>
          <p:nvPr>
            <p:ph type="sldNum" sz="quarter" idx="12"/>
          </p:nvPr>
        </p:nvSpPr>
        <p:spPr/>
        <p:txBody>
          <a:bodyPr/>
          <a:lstStyle/>
          <a:p>
            <a:fld id="{E837E3BB-8D8D-334F-8F35-ECBBEAC175CC}" type="slidenum">
              <a:rPr lang="fr-FR" altLang="fr-FR" smtClean="0"/>
              <a:pPr/>
              <a:t>‹N°›</a:t>
            </a:fld>
            <a:endParaRPr lang="fr-FR" altLang="fr-FR"/>
          </a:p>
        </p:txBody>
      </p:sp>
    </p:spTree>
    <p:extLst>
      <p:ext uri="{BB962C8B-B14F-4D97-AF65-F5344CB8AC3E}">
        <p14:creationId xmlns:p14="http://schemas.microsoft.com/office/powerpoint/2010/main" xmlns="" val="565365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7" name="Rectangle 6"/>
          <p:cNvSpPr>
            <a:spLocks noChangeAspect="1"/>
          </p:cNvSpPr>
          <p:nvPr/>
        </p:nvSpPr>
        <p:spPr>
          <a:xfrm>
            <a:off x="7458076" y="599725"/>
            <a:ext cx="2314574"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7458076" y="675726"/>
            <a:ext cx="1691013" cy="5183073"/>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53842" y="675726"/>
            <a:ext cx="6662485" cy="5183073"/>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7588412" y="5956137"/>
            <a:ext cx="1066131" cy="365125"/>
          </a:xfrm>
        </p:spPr>
        <p:txBody>
          <a:bodyPr/>
          <a:lstStyle>
            <a:lvl1pPr>
              <a:defRPr>
                <a:solidFill>
                  <a:schemeClr val="accent1">
                    <a:lumMod val="75000"/>
                    <a:lumOff val="25000"/>
                  </a:schemeClr>
                </a:solidFill>
              </a:defRPr>
            </a:lvl1pPr>
          </a:lstStyle>
          <a:p>
            <a:pPr>
              <a:defRPr/>
            </a:pPr>
            <a:endParaRPr lang="fr-FR" altLang="fr-FR"/>
          </a:p>
        </p:txBody>
      </p:sp>
      <p:sp>
        <p:nvSpPr>
          <p:cNvPr id="5" name="Footer Placeholder 4"/>
          <p:cNvSpPr>
            <a:spLocks noGrp="1"/>
          </p:cNvSpPr>
          <p:nvPr>
            <p:ph type="ftr" sz="quarter" idx="11"/>
          </p:nvPr>
        </p:nvSpPr>
        <p:spPr>
          <a:xfrm>
            <a:off x="653842" y="5951811"/>
            <a:ext cx="6662485" cy="365125"/>
          </a:xfrm>
        </p:spPr>
        <p:txBody>
          <a:bodyPr/>
          <a:lstStyle/>
          <a:p>
            <a:pPr>
              <a:defRPr/>
            </a:pPr>
            <a:endParaRPr lang="fr-FR" altLang="fr-FR"/>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1815C11F-3825-AF45-9FA1-946AF0836282}" type="slidenum">
              <a:rPr lang="fr-FR" altLang="fr-FR" smtClean="0"/>
              <a:pPr/>
              <a:t>‹N°›</a:t>
            </a:fld>
            <a:endParaRPr lang="fr-FR" altLang="fr-FR"/>
          </a:p>
        </p:txBody>
      </p:sp>
    </p:spTree>
    <p:extLst>
      <p:ext uri="{BB962C8B-B14F-4D97-AF65-F5344CB8AC3E}">
        <p14:creationId xmlns:p14="http://schemas.microsoft.com/office/powerpoint/2010/main" xmlns="" val="1218350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a:spLocks noChangeAspect="1"/>
          </p:cNvSpPr>
          <p:nvPr/>
        </p:nvSpPr>
        <p:spPr>
          <a:xfrm>
            <a:off x="504104" y="599726"/>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a:xfrm>
            <a:off x="653841" y="2228004"/>
            <a:ext cx="8988471" cy="363079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a:defRPr/>
            </a:pPr>
            <a:endParaRPr lang="fr-FR" altLang="fr-FR"/>
          </a:p>
        </p:txBody>
      </p:sp>
      <p:sp>
        <p:nvSpPr>
          <p:cNvPr id="5" name="Footer Placeholder 4"/>
          <p:cNvSpPr>
            <a:spLocks noGrp="1"/>
          </p:cNvSpPr>
          <p:nvPr>
            <p:ph type="ftr" sz="quarter" idx="11"/>
          </p:nvPr>
        </p:nvSpPr>
        <p:spPr/>
        <p:txBody>
          <a:bodyPr/>
          <a:lstStyle/>
          <a:p>
            <a:pPr>
              <a:defRPr/>
            </a:pPr>
            <a:endParaRPr lang="fr-FR" altLang="fr-FR"/>
          </a:p>
        </p:txBody>
      </p:sp>
      <p:sp>
        <p:nvSpPr>
          <p:cNvPr id="6" name="Slide Number Placeholder 5"/>
          <p:cNvSpPr>
            <a:spLocks noGrp="1"/>
          </p:cNvSpPr>
          <p:nvPr>
            <p:ph type="sldNum" sz="quarter" idx="12"/>
          </p:nvPr>
        </p:nvSpPr>
        <p:spPr/>
        <p:txBody>
          <a:bodyPr/>
          <a:lstStyle/>
          <a:p>
            <a:fld id="{D6829D19-D3D5-104B-BCC7-50C27C990363}" type="slidenum">
              <a:rPr lang="fr-FR" altLang="fr-FR" smtClean="0"/>
              <a:pPr/>
              <a:t>‹N°›</a:t>
            </a:fld>
            <a:endParaRPr lang="fr-FR" altLang="fr-FR"/>
          </a:p>
        </p:txBody>
      </p:sp>
    </p:spTree>
    <p:extLst>
      <p:ext uri="{BB962C8B-B14F-4D97-AF65-F5344CB8AC3E}">
        <p14:creationId xmlns:p14="http://schemas.microsoft.com/office/powerpoint/2010/main" xmlns="" val="709015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8" name="Rectangle 7"/>
          <p:cNvSpPr>
            <a:spLocks noChangeAspect="1"/>
          </p:cNvSpPr>
          <p:nvPr/>
        </p:nvSpPr>
        <p:spPr>
          <a:xfrm>
            <a:off x="509228" y="5141974"/>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53843" y="3036573"/>
            <a:ext cx="8988470" cy="1504844"/>
          </a:xfrm>
        </p:spPr>
        <p:txBody>
          <a:bodyPr anchor="b">
            <a:normAutofit/>
          </a:bodyPr>
          <a:lstStyle>
            <a:lvl1pPr algn="l">
              <a:defRPr sz="3600" b="0" cap="all">
                <a:solidFill>
                  <a:schemeClr val="accent1"/>
                </a:solidFill>
              </a:defRPr>
            </a:lvl1pPr>
          </a:lstStyle>
          <a:p>
            <a:r>
              <a:rPr lang="fr-FR"/>
              <a:t>Modifiez le style du titre</a:t>
            </a:r>
            <a:endParaRPr lang="en-US" dirty="0"/>
          </a:p>
        </p:txBody>
      </p:sp>
      <p:sp>
        <p:nvSpPr>
          <p:cNvPr id="3" name="Text Placeholder 2"/>
          <p:cNvSpPr>
            <a:spLocks noGrp="1"/>
          </p:cNvSpPr>
          <p:nvPr>
            <p:ph type="body" idx="1"/>
          </p:nvPr>
        </p:nvSpPr>
        <p:spPr>
          <a:xfrm>
            <a:off x="653843" y="4541417"/>
            <a:ext cx="8988470"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pPr>
              <a:defRPr/>
            </a:pPr>
            <a:endParaRPr lang="fr-FR" altLang="fr-FR"/>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fr-FR" altLang="fr-FR"/>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8E4A4650-9B32-5941-826B-25F67E2557B5}" type="slidenum">
              <a:rPr lang="fr-FR" altLang="fr-FR" smtClean="0"/>
              <a:pPr/>
              <a:t>‹N°›</a:t>
            </a:fld>
            <a:endParaRPr lang="fr-FR" altLang="fr-FR"/>
          </a:p>
        </p:txBody>
      </p:sp>
    </p:spTree>
    <p:extLst>
      <p:ext uri="{BB962C8B-B14F-4D97-AF65-F5344CB8AC3E}">
        <p14:creationId xmlns:p14="http://schemas.microsoft.com/office/powerpoint/2010/main" xmlns="" val="1172588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Rectangle 7"/>
          <p:cNvSpPr>
            <a:spLocks noChangeAspect="1"/>
          </p:cNvSpPr>
          <p:nvPr/>
        </p:nvSpPr>
        <p:spPr>
          <a:xfrm>
            <a:off x="504104" y="599726"/>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53842" y="2228003"/>
            <a:ext cx="4386968" cy="363304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246192" y="2228004"/>
            <a:ext cx="4396120" cy="363304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a:defRPr/>
            </a:pPr>
            <a:endParaRPr lang="fr-FR" altLang="fr-FR"/>
          </a:p>
        </p:txBody>
      </p:sp>
      <p:sp>
        <p:nvSpPr>
          <p:cNvPr id="6" name="Footer Placeholder 5"/>
          <p:cNvSpPr>
            <a:spLocks noGrp="1"/>
          </p:cNvSpPr>
          <p:nvPr>
            <p:ph type="ftr" sz="quarter" idx="11"/>
          </p:nvPr>
        </p:nvSpPr>
        <p:spPr/>
        <p:txBody>
          <a:bodyPr/>
          <a:lstStyle/>
          <a:p>
            <a:pPr>
              <a:defRPr/>
            </a:pPr>
            <a:endParaRPr lang="fr-FR" altLang="fr-FR"/>
          </a:p>
        </p:txBody>
      </p:sp>
      <p:sp>
        <p:nvSpPr>
          <p:cNvPr id="7" name="Slide Number Placeholder 6"/>
          <p:cNvSpPr>
            <a:spLocks noGrp="1"/>
          </p:cNvSpPr>
          <p:nvPr>
            <p:ph type="sldNum" sz="quarter" idx="12"/>
          </p:nvPr>
        </p:nvSpPr>
        <p:spPr/>
        <p:txBody>
          <a:bodyPr/>
          <a:lstStyle/>
          <a:p>
            <a:fld id="{EE249DBF-9AD0-2241-9003-94BEA29F4044}" type="slidenum">
              <a:rPr lang="fr-FR" altLang="fr-FR" smtClean="0"/>
              <a:pPr/>
              <a:t>‹N°›</a:t>
            </a:fld>
            <a:endParaRPr lang="fr-FR" altLang="fr-FR"/>
          </a:p>
        </p:txBody>
      </p:sp>
    </p:spTree>
    <p:extLst>
      <p:ext uri="{BB962C8B-B14F-4D97-AF65-F5344CB8AC3E}">
        <p14:creationId xmlns:p14="http://schemas.microsoft.com/office/powerpoint/2010/main" xmlns="" val="233078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Rectangle 9"/>
          <p:cNvSpPr>
            <a:spLocks noChangeAspect="1"/>
          </p:cNvSpPr>
          <p:nvPr/>
        </p:nvSpPr>
        <p:spPr>
          <a:xfrm>
            <a:off x="504104" y="599726"/>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998121" y="2228003"/>
            <a:ext cx="4042688"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53842" y="2926052"/>
            <a:ext cx="4386968" cy="2934999"/>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590472" y="2228003"/>
            <a:ext cx="4051839"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5246192" y="2926052"/>
            <a:ext cx="4396120" cy="2934999"/>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a:defRPr/>
            </a:pPr>
            <a:endParaRPr lang="fr-FR" altLang="fr-FR"/>
          </a:p>
        </p:txBody>
      </p:sp>
      <p:sp>
        <p:nvSpPr>
          <p:cNvPr id="8" name="Footer Placeholder 7"/>
          <p:cNvSpPr>
            <a:spLocks noGrp="1"/>
          </p:cNvSpPr>
          <p:nvPr>
            <p:ph type="ftr" sz="quarter" idx="11"/>
          </p:nvPr>
        </p:nvSpPr>
        <p:spPr/>
        <p:txBody>
          <a:bodyPr/>
          <a:lstStyle/>
          <a:p>
            <a:pPr>
              <a:defRPr/>
            </a:pPr>
            <a:endParaRPr lang="fr-FR" altLang="fr-FR"/>
          </a:p>
        </p:txBody>
      </p:sp>
      <p:sp>
        <p:nvSpPr>
          <p:cNvPr id="9" name="Slide Number Placeholder 8"/>
          <p:cNvSpPr>
            <a:spLocks noGrp="1"/>
          </p:cNvSpPr>
          <p:nvPr>
            <p:ph type="sldNum" sz="quarter" idx="12"/>
          </p:nvPr>
        </p:nvSpPr>
        <p:spPr/>
        <p:txBody>
          <a:bodyPr/>
          <a:lstStyle/>
          <a:p>
            <a:fld id="{DA5D88D4-ABF6-D747-8FB3-0C14DA949EA9}" type="slidenum">
              <a:rPr lang="fr-FR" altLang="fr-FR" smtClean="0"/>
              <a:pPr/>
              <a:t>‹N°›</a:t>
            </a:fld>
            <a:endParaRPr lang="fr-FR" altLang="fr-FR"/>
          </a:p>
        </p:txBody>
      </p:sp>
    </p:spTree>
    <p:extLst>
      <p:ext uri="{BB962C8B-B14F-4D97-AF65-F5344CB8AC3E}">
        <p14:creationId xmlns:p14="http://schemas.microsoft.com/office/powerpoint/2010/main" xmlns="" val="317404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6" name="Rectangle 5"/>
          <p:cNvSpPr>
            <a:spLocks noChangeAspect="1"/>
          </p:cNvSpPr>
          <p:nvPr/>
        </p:nvSpPr>
        <p:spPr>
          <a:xfrm>
            <a:off x="504104" y="599726"/>
            <a:ext cx="9268545"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a:defRPr/>
            </a:pPr>
            <a:endParaRPr lang="fr-FR" altLang="fr-FR"/>
          </a:p>
        </p:txBody>
      </p:sp>
      <p:sp>
        <p:nvSpPr>
          <p:cNvPr id="4" name="Footer Placeholder 3"/>
          <p:cNvSpPr>
            <a:spLocks noGrp="1"/>
          </p:cNvSpPr>
          <p:nvPr>
            <p:ph type="ftr" sz="quarter" idx="11"/>
          </p:nvPr>
        </p:nvSpPr>
        <p:spPr/>
        <p:txBody>
          <a:bodyPr/>
          <a:lstStyle/>
          <a:p>
            <a:pPr>
              <a:defRPr/>
            </a:pPr>
            <a:endParaRPr lang="fr-FR" altLang="fr-FR"/>
          </a:p>
        </p:txBody>
      </p:sp>
      <p:sp>
        <p:nvSpPr>
          <p:cNvPr id="5" name="Slide Number Placeholder 4"/>
          <p:cNvSpPr>
            <a:spLocks noGrp="1"/>
          </p:cNvSpPr>
          <p:nvPr>
            <p:ph type="sldNum" sz="quarter" idx="12"/>
          </p:nvPr>
        </p:nvSpPr>
        <p:spPr/>
        <p:txBody>
          <a:bodyPr/>
          <a:lstStyle/>
          <a:p>
            <a:fld id="{513DE8FA-D912-CC42-9A95-7280D4746219}" type="slidenum">
              <a:rPr lang="fr-FR" altLang="fr-FR" smtClean="0"/>
              <a:pPr/>
              <a:t>‹N°›</a:t>
            </a:fld>
            <a:endParaRPr lang="fr-FR" altLang="fr-FR"/>
          </a:p>
        </p:txBody>
      </p:sp>
    </p:spTree>
    <p:extLst>
      <p:ext uri="{BB962C8B-B14F-4D97-AF65-F5344CB8AC3E}">
        <p14:creationId xmlns:p14="http://schemas.microsoft.com/office/powerpoint/2010/main" xmlns="" val="2280603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fr-FR" altLang="fr-FR"/>
          </a:p>
        </p:txBody>
      </p:sp>
      <p:sp>
        <p:nvSpPr>
          <p:cNvPr id="3" name="Footer Placeholder 2"/>
          <p:cNvSpPr>
            <a:spLocks noGrp="1"/>
          </p:cNvSpPr>
          <p:nvPr>
            <p:ph type="ftr" sz="quarter" idx="11"/>
          </p:nvPr>
        </p:nvSpPr>
        <p:spPr/>
        <p:txBody>
          <a:bodyPr/>
          <a:lstStyle/>
          <a:p>
            <a:pPr>
              <a:defRPr/>
            </a:pPr>
            <a:endParaRPr lang="fr-FR" altLang="fr-FR"/>
          </a:p>
        </p:txBody>
      </p:sp>
      <p:sp>
        <p:nvSpPr>
          <p:cNvPr id="4" name="Slide Number Placeholder 3"/>
          <p:cNvSpPr>
            <a:spLocks noGrp="1"/>
          </p:cNvSpPr>
          <p:nvPr>
            <p:ph type="sldNum" sz="quarter" idx="12"/>
          </p:nvPr>
        </p:nvSpPr>
        <p:spPr/>
        <p:txBody>
          <a:bodyPr/>
          <a:lstStyle/>
          <a:p>
            <a:fld id="{645B74F1-A269-8045-9EE2-5BA5D58E0D09}" type="slidenum">
              <a:rPr lang="fr-FR" altLang="fr-FR" smtClean="0"/>
              <a:pPr/>
              <a:t>‹N°›</a:t>
            </a:fld>
            <a:endParaRPr lang="fr-FR" altLang="fr-FR"/>
          </a:p>
        </p:txBody>
      </p:sp>
    </p:spTree>
    <p:extLst>
      <p:ext uri="{BB962C8B-B14F-4D97-AF65-F5344CB8AC3E}">
        <p14:creationId xmlns:p14="http://schemas.microsoft.com/office/powerpoint/2010/main" xmlns="" val="4160688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9" name="Rectangle 8"/>
          <p:cNvSpPr>
            <a:spLocks noChangeAspect="1"/>
          </p:cNvSpPr>
          <p:nvPr/>
        </p:nvSpPr>
        <p:spPr>
          <a:xfrm>
            <a:off x="509228" y="5141973"/>
            <a:ext cx="9268545"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54022" y="5262296"/>
            <a:ext cx="3978703" cy="689514"/>
          </a:xfrm>
        </p:spPr>
        <p:txBody>
          <a:bodyPr anchor="ctr"/>
          <a:lstStyle>
            <a:lvl1pPr algn="l">
              <a:defRPr sz="2000" b="0">
                <a:solidFill>
                  <a:schemeClr val="accent1">
                    <a:lumMod val="75000"/>
                    <a:lumOff val="25000"/>
                  </a:schemeClr>
                </a:solidFill>
              </a:defRPr>
            </a:lvl1pPr>
          </a:lstStyle>
          <a:p>
            <a:r>
              <a:rPr lang="fr-FR"/>
              <a:t>Modifiez le style du titre</a:t>
            </a:r>
            <a:endParaRPr lang="en-US" dirty="0"/>
          </a:p>
        </p:txBody>
      </p:sp>
      <p:sp>
        <p:nvSpPr>
          <p:cNvPr id="3" name="Content Placeholder 2"/>
          <p:cNvSpPr>
            <a:spLocks noGrp="1"/>
          </p:cNvSpPr>
          <p:nvPr>
            <p:ph idx="1"/>
          </p:nvPr>
        </p:nvSpPr>
        <p:spPr>
          <a:xfrm>
            <a:off x="502199" y="601200"/>
            <a:ext cx="927045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843820" y="5262296"/>
            <a:ext cx="4798493"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pPr>
              <a:defRPr/>
            </a:pPr>
            <a:endParaRPr lang="fr-FR" altLang="fr-FR"/>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fr-FR" altLang="fr-FR"/>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84009BDE-8A6E-EA4C-A4B1-183478888F85}" type="slidenum">
              <a:rPr lang="fr-FR" altLang="fr-FR" smtClean="0"/>
              <a:pPr/>
              <a:t>‹N°›</a:t>
            </a:fld>
            <a:endParaRPr lang="fr-FR" altLang="fr-FR"/>
          </a:p>
        </p:txBody>
      </p:sp>
    </p:spTree>
    <p:extLst>
      <p:ext uri="{BB962C8B-B14F-4D97-AF65-F5344CB8AC3E}">
        <p14:creationId xmlns:p14="http://schemas.microsoft.com/office/powerpoint/2010/main" xmlns="" val="2457548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53841" y="4693389"/>
            <a:ext cx="8988471" cy="566738"/>
          </a:xfrm>
        </p:spPr>
        <p:txBody>
          <a:bodyPr anchor="b">
            <a:normAutofit/>
          </a:bodyPr>
          <a:lstStyle>
            <a:lvl1pPr algn="l">
              <a:defRPr sz="2400" b="0">
                <a:solidFill>
                  <a:schemeClr val="accent1"/>
                </a:solidFill>
              </a:defRPr>
            </a:lvl1pPr>
          </a:lstStyle>
          <a:p>
            <a:r>
              <a:rPr lang="fr-FR"/>
              <a:t>Modifiez le style du titre</a:t>
            </a:r>
            <a:endParaRPr lang="en-US" dirty="0"/>
          </a:p>
        </p:txBody>
      </p:sp>
      <p:sp>
        <p:nvSpPr>
          <p:cNvPr id="3" name="Picture Placeholder 2"/>
          <p:cNvSpPr>
            <a:spLocks noGrp="1" noChangeAspect="1"/>
          </p:cNvSpPr>
          <p:nvPr>
            <p:ph type="pic" idx="1"/>
          </p:nvPr>
        </p:nvSpPr>
        <p:spPr>
          <a:xfrm>
            <a:off x="504105" y="599725"/>
            <a:ext cx="9268544"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653841" y="5260127"/>
            <a:ext cx="8988471"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pPr>
              <a:defRPr/>
            </a:pPr>
            <a:endParaRPr lang="fr-FR" altLang="fr-FR"/>
          </a:p>
        </p:txBody>
      </p:sp>
      <p:sp>
        <p:nvSpPr>
          <p:cNvPr id="6" name="Footer Placeholder 5"/>
          <p:cNvSpPr>
            <a:spLocks noGrp="1"/>
          </p:cNvSpPr>
          <p:nvPr>
            <p:ph type="ftr" sz="quarter" idx="11"/>
          </p:nvPr>
        </p:nvSpPr>
        <p:spPr/>
        <p:txBody>
          <a:bodyPr/>
          <a:lstStyle/>
          <a:p>
            <a:pPr>
              <a:defRPr/>
            </a:pPr>
            <a:endParaRPr lang="fr-FR" altLang="fr-FR"/>
          </a:p>
        </p:txBody>
      </p:sp>
      <p:sp>
        <p:nvSpPr>
          <p:cNvPr id="7" name="Slide Number Placeholder 6"/>
          <p:cNvSpPr>
            <a:spLocks noGrp="1"/>
          </p:cNvSpPr>
          <p:nvPr>
            <p:ph type="sldNum" sz="quarter" idx="12"/>
          </p:nvPr>
        </p:nvSpPr>
        <p:spPr/>
        <p:txBody>
          <a:bodyPr/>
          <a:lstStyle/>
          <a:p>
            <a:fld id="{8AE7CAF4-E26B-434B-B031-B8D2204310CC}" type="slidenum">
              <a:rPr lang="fr-FR" altLang="fr-FR" smtClean="0"/>
              <a:pPr/>
              <a:t>‹N°›</a:t>
            </a:fld>
            <a:endParaRPr lang="fr-FR" altLang="fr-FR"/>
          </a:p>
        </p:txBody>
      </p:sp>
    </p:spTree>
    <p:extLst>
      <p:ext uri="{BB962C8B-B14F-4D97-AF65-F5344CB8AC3E}">
        <p14:creationId xmlns:p14="http://schemas.microsoft.com/office/powerpoint/2010/main" xmlns="" val="3069160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3841" y="687475"/>
            <a:ext cx="8988471" cy="1083329"/>
          </a:xfrm>
          <a:prstGeom prst="rect">
            <a:avLst/>
          </a:prstGeom>
        </p:spPr>
        <p:txBody>
          <a:bodyPr vert="horz" lIns="91440" tIns="45720" rIns="91440" bIns="45720" rtlCol="0" anchor="b">
            <a:normAutofit/>
          </a:bodyPr>
          <a:lstStyle/>
          <a:p>
            <a:r>
              <a:rPr lang="fr-FR"/>
              <a:t>Modifiez le style du titre</a:t>
            </a:r>
            <a:endParaRPr lang="en-US" dirty="0"/>
          </a:p>
        </p:txBody>
      </p:sp>
      <p:sp>
        <p:nvSpPr>
          <p:cNvPr id="3" name="Text Placeholder 2"/>
          <p:cNvSpPr>
            <a:spLocks noGrp="1"/>
          </p:cNvSpPr>
          <p:nvPr>
            <p:ph type="body" idx="1"/>
          </p:nvPr>
        </p:nvSpPr>
        <p:spPr>
          <a:xfrm>
            <a:off x="653841" y="2228003"/>
            <a:ext cx="8988471" cy="3630794"/>
          </a:xfrm>
          <a:prstGeom prst="rect">
            <a:avLst/>
          </a:prstGeom>
        </p:spPr>
        <p:txBody>
          <a:bodyPr vert="horz" lIns="91440" tIns="45720" rIns="91440" bIns="45720" rtlCol="0"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54243" y="5956137"/>
            <a:ext cx="2400300" cy="365125"/>
          </a:xfrm>
          <a:prstGeom prst="rect">
            <a:avLst/>
          </a:prstGeom>
        </p:spPr>
        <p:txBody>
          <a:bodyPr vert="horz" lIns="91440" tIns="45720" rIns="91440" bIns="45720" rtlCol="0" anchor="ctr"/>
          <a:lstStyle>
            <a:lvl1pPr algn="r">
              <a:defRPr sz="900">
                <a:solidFill>
                  <a:schemeClr val="accent2"/>
                </a:solidFill>
              </a:defRPr>
            </a:lvl1pPr>
          </a:lstStyle>
          <a:p>
            <a:pPr>
              <a:defRPr/>
            </a:pPr>
            <a:endParaRPr lang="fr-FR" altLang="fr-FR"/>
          </a:p>
        </p:txBody>
      </p:sp>
      <p:sp>
        <p:nvSpPr>
          <p:cNvPr id="5" name="Footer Placeholder 4"/>
          <p:cNvSpPr>
            <a:spLocks noGrp="1"/>
          </p:cNvSpPr>
          <p:nvPr>
            <p:ph type="ftr" sz="quarter" idx="3"/>
          </p:nvPr>
        </p:nvSpPr>
        <p:spPr>
          <a:xfrm>
            <a:off x="653842" y="5951811"/>
            <a:ext cx="5479408" cy="365125"/>
          </a:xfrm>
          <a:prstGeom prst="rect">
            <a:avLst/>
          </a:prstGeom>
        </p:spPr>
        <p:txBody>
          <a:bodyPr vert="horz" lIns="91440" tIns="45720" rIns="91440" bIns="45720" rtlCol="0" anchor="ctr"/>
          <a:lstStyle>
            <a:lvl1pPr algn="l">
              <a:defRPr sz="900" cap="all">
                <a:solidFill>
                  <a:schemeClr val="accent2"/>
                </a:solidFill>
              </a:defRPr>
            </a:lvl1pPr>
          </a:lstStyle>
          <a:p>
            <a:pPr>
              <a:defRPr/>
            </a:pPr>
            <a:endParaRPr lang="fr-FR" altLang="fr-FR"/>
          </a:p>
        </p:txBody>
      </p:sp>
      <p:sp>
        <p:nvSpPr>
          <p:cNvPr id="6" name="Slide Number Placeholder 5"/>
          <p:cNvSpPr>
            <a:spLocks noGrp="1"/>
          </p:cNvSpPr>
          <p:nvPr>
            <p:ph type="sldNum" sz="quarter" idx="4"/>
          </p:nvPr>
        </p:nvSpPr>
        <p:spPr>
          <a:xfrm>
            <a:off x="8775535" y="5956137"/>
            <a:ext cx="866777" cy="365125"/>
          </a:xfrm>
          <a:prstGeom prst="rect">
            <a:avLst/>
          </a:prstGeom>
        </p:spPr>
        <p:txBody>
          <a:bodyPr vert="horz" lIns="91440" tIns="45720" rIns="91440" bIns="45720" rtlCol="0" anchor="ctr"/>
          <a:lstStyle>
            <a:lvl1pPr algn="r">
              <a:defRPr sz="900">
                <a:solidFill>
                  <a:schemeClr val="accent2"/>
                </a:solidFill>
              </a:defRPr>
            </a:lvl1pPr>
          </a:lstStyle>
          <a:p>
            <a:fld id="{57E88B91-1355-7243-B281-E89B60FDEE21}" type="slidenum">
              <a:rPr lang="fr-FR" altLang="fr-FR" smtClean="0"/>
              <a:pPr/>
              <a:t>‹N°›</a:t>
            </a:fld>
            <a:endParaRPr lang="fr-FR" altLang="fr-FR"/>
          </a:p>
        </p:txBody>
      </p:sp>
      <p:sp>
        <p:nvSpPr>
          <p:cNvPr id="9" name="Rectangle 8"/>
          <p:cNvSpPr/>
          <p:nvPr/>
        </p:nvSpPr>
        <p:spPr>
          <a:xfrm>
            <a:off x="504103" y="441325"/>
            <a:ext cx="3059898"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6723001" y="441325"/>
            <a:ext cx="304965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618676" y="441325"/>
            <a:ext cx="304965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xmlns="" val="3581431389"/>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Feuille_Microsoft_Office_Excel_97-20031.xls"/><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www.ncbi.nlm.nih.gov/pmc/articles/PMC7152006/"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DDFB381C-3A02-E44D-B5E8-80020CB2E0D0}"/>
              </a:ext>
            </a:extLst>
          </p:cNvPr>
          <p:cNvSpPr>
            <a:spLocks noGrp="1" noChangeArrowheads="1"/>
          </p:cNvSpPr>
          <p:nvPr>
            <p:ph type="title"/>
          </p:nvPr>
        </p:nvSpPr>
        <p:spPr>
          <a:xfrm>
            <a:off x="386903" y="620688"/>
            <a:ext cx="9437117" cy="1080120"/>
          </a:xfrm>
          <a:noFill/>
        </p:spPr>
        <p:txBody>
          <a:bodyPr>
            <a:normAutofit/>
          </a:bodyPr>
          <a:lstStyle/>
          <a:p>
            <a:pPr algn="ctr"/>
            <a:r>
              <a:rPr lang="fr-FR" altLang="fr-FR" dirty="0"/>
              <a:t>Risque infectieux en Gynécologie, Obstétrique et Néonatalogie</a:t>
            </a:r>
          </a:p>
        </p:txBody>
      </p:sp>
      <p:sp>
        <p:nvSpPr>
          <p:cNvPr id="5124" name="Text Box 4">
            <a:extLst>
              <a:ext uri="{FF2B5EF4-FFF2-40B4-BE49-F238E27FC236}">
                <a16:creationId xmlns:a16="http://schemas.microsoft.com/office/drawing/2014/main" xmlns="" id="{19B2DD61-9F65-224A-ACDC-F819AEE3286D}"/>
              </a:ext>
            </a:extLst>
          </p:cNvPr>
          <p:cNvSpPr txBox="1">
            <a:spLocks noChangeArrowheads="1"/>
          </p:cNvSpPr>
          <p:nvPr/>
        </p:nvSpPr>
        <p:spPr bwMode="auto">
          <a:xfrm>
            <a:off x="1944405" y="4450140"/>
            <a:ext cx="6755375"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spcBef>
                <a:spcPct val="0"/>
              </a:spcBef>
              <a:buClrTx/>
              <a:buSzTx/>
              <a:buFontTx/>
              <a:buNone/>
            </a:pPr>
            <a:r>
              <a:rPr lang="fr-FR" altLang="fr-FR" sz="2400" dirty="0">
                <a:latin typeface="Candara" panose="020E0502030303020204" pitchFamily="34" charset="0"/>
              </a:rPr>
              <a:t>Dr. Catherine </a:t>
            </a:r>
            <a:r>
              <a:rPr lang="fr-FR" altLang="fr-FR" sz="2400" dirty="0" err="1">
                <a:latin typeface="Candara" panose="020E0502030303020204" pitchFamily="34" charset="0"/>
              </a:rPr>
              <a:t>Sartor</a:t>
            </a:r>
            <a:r>
              <a:rPr lang="fr-FR" altLang="fr-FR" sz="2400" dirty="0">
                <a:latin typeface="Candara" panose="020E0502030303020204" pitchFamily="34" charset="0"/>
              </a:rPr>
              <a:t>-Dr DUDOUET Pierre </a:t>
            </a:r>
          </a:p>
          <a:p>
            <a:pPr algn="ctr">
              <a:spcBef>
                <a:spcPct val="0"/>
              </a:spcBef>
              <a:buClrTx/>
              <a:buSzTx/>
              <a:buFontTx/>
              <a:buNone/>
            </a:pPr>
            <a:r>
              <a:rPr lang="fr-FR" altLang="fr-FR" sz="2400" dirty="0">
                <a:latin typeface="Candara" panose="020E0502030303020204" pitchFamily="34" charset="0"/>
              </a:rPr>
              <a:t>CLIN Conception-IHU</a:t>
            </a:r>
          </a:p>
          <a:p>
            <a:pPr algn="ctr">
              <a:spcBef>
                <a:spcPct val="0"/>
              </a:spcBef>
              <a:buClrTx/>
              <a:buSzTx/>
              <a:buFontTx/>
              <a:buNone/>
            </a:pPr>
            <a:r>
              <a:rPr lang="fr-FR" altLang="fr-FR" sz="2400" dirty="0">
                <a:latin typeface="Candara" panose="020E0502030303020204" pitchFamily="34" charset="0"/>
              </a:rPr>
              <a:t>DU Hygiène hospitalière et gestion de la contagion</a:t>
            </a:r>
          </a:p>
          <a:p>
            <a:pPr algn="ctr">
              <a:spcBef>
                <a:spcPct val="0"/>
              </a:spcBef>
              <a:buClrTx/>
              <a:buSzTx/>
              <a:buFontTx/>
              <a:buNone/>
            </a:pPr>
            <a:r>
              <a:rPr lang="fr-FR" altLang="fr-FR" sz="2400" dirty="0">
                <a:latin typeface="Candara" panose="020E0502030303020204" pitchFamily="34" charset="0"/>
              </a:rPr>
              <a:t>14 mars 2022</a:t>
            </a:r>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ZoneTexte 21">
            <a:extLst>
              <a:ext uri="{FF2B5EF4-FFF2-40B4-BE49-F238E27FC236}">
                <a16:creationId xmlns:a16="http://schemas.microsoft.com/office/drawing/2014/main" xmlns="" id="{11EB1CF5-F334-C042-A272-823841627E73}"/>
              </a:ext>
            </a:extLst>
          </p:cNvPr>
          <p:cNvSpPr txBox="1">
            <a:spLocks noChangeArrowheads="1"/>
          </p:cNvSpPr>
          <p:nvPr/>
        </p:nvSpPr>
        <p:spPr bwMode="auto">
          <a:xfrm>
            <a:off x="776903" y="617788"/>
            <a:ext cx="76993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spcBef>
                <a:spcPct val="0"/>
              </a:spcBef>
              <a:buClrTx/>
              <a:buSzTx/>
              <a:buFontTx/>
              <a:buNone/>
            </a:pPr>
            <a:r>
              <a:rPr lang="fr-FR" altLang="fr-FR" sz="2400" b="1" dirty="0">
                <a:solidFill>
                  <a:schemeClr val="tx2"/>
                </a:solidFill>
                <a:latin typeface="Candara" panose="020E0502030303020204" pitchFamily="34" charset="0"/>
              </a:rPr>
              <a:t>Evolution du taux d'incidence brut des ISO 2012-2017</a:t>
            </a:r>
          </a:p>
        </p:txBody>
      </p:sp>
      <p:sp>
        <p:nvSpPr>
          <p:cNvPr id="30" name="Espace réservé du pied de page 6">
            <a:extLst>
              <a:ext uri="{FF2B5EF4-FFF2-40B4-BE49-F238E27FC236}">
                <a16:creationId xmlns:a16="http://schemas.microsoft.com/office/drawing/2014/main" xmlns="" id="{A98C6061-89A9-ED42-B3A3-3F1926FF04E4}"/>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12294" name="Espace réservé du numéro de diapositive 6">
            <a:extLst>
              <a:ext uri="{FF2B5EF4-FFF2-40B4-BE49-F238E27FC236}">
                <a16:creationId xmlns:a16="http://schemas.microsoft.com/office/drawing/2014/main" xmlns="" id="{6F234C68-182F-344C-AB01-30226853C8DC}"/>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5C330E63-2CAE-364A-BCF3-FE434A741131}" type="slidenum">
              <a:rPr lang="fr-FR" altLang="fr-FR" sz="1400" b="1">
                <a:solidFill>
                  <a:schemeClr val="bg1"/>
                </a:solidFill>
                <a:latin typeface="Gill Sans MT" panose="020B0502020104020203" pitchFamily="34" charset="77"/>
              </a:rPr>
              <a:pPr>
                <a:spcBef>
                  <a:spcPct val="0"/>
                </a:spcBef>
                <a:buClrTx/>
                <a:buSzTx/>
                <a:buFontTx/>
                <a:buNone/>
              </a:pPr>
              <a:t>10</a:t>
            </a:fld>
            <a:endParaRPr lang="fr-FR" altLang="fr-FR" sz="1400" b="1">
              <a:solidFill>
                <a:schemeClr val="bg1"/>
              </a:solidFill>
              <a:latin typeface="Gill Sans MT" panose="020B0502020104020203" pitchFamily="34" charset="77"/>
            </a:endParaRPr>
          </a:p>
        </p:txBody>
      </p:sp>
      <p:grpSp>
        <p:nvGrpSpPr>
          <p:cNvPr id="12292" name="Group 12">
            <a:extLst>
              <a:ext uri="{FF2B5EF4-FFF2-40B4-BE49-F238E27FC236}">
                <a16:creationId xmlns:a16="http://schemas.microsoft.com/office/drawing/2014/main" xmlns="" id="{AA26BACA-97AD-424F-B2BB-B26A2BACBEE9}"/>
              </a:ext>
            </a:extLst>
          </p:cNvPr>
          <p:cNvGrpSpPr>
            <a:grpSpLocks/>
          </p:cNvGrpSpPr>
          <p:nvPr/>
        </p:nvGrpSpPr>
        <p:grpSpPr bwMode="auto">
          <a:xfrm flipH="1">
            <a:off x="563563" y="955675"/>
            <a:ext cx="215900" cy="5902325"/>
            <a:chOff x="0" y="-17"/>
            <a:chExt cx="102" cy="4289"/>
          </a:xfrm>
        </p:grpSpPr>
        <p:sp>
          <p:nvSpPr>
            <p:cNvPr id="39" name="Rectangle 7">
              <a:extLst>
                <a:ext uri="{FF2B5EF4-FFF2-40B4-BE49-F238E27FC236}">
                  <a16:creationId xmlns:a16="http://schemas.microsoft.com/office/drawing/2014/main" xmlns="" id="{C3F9EDF2-16C2-D74E-9829-6FFF28D4A9FC}"/>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0" name="Rectangle 8">
              <a:extLst>
                <a:ext uri="{FF2B5EF4-FFF2-40B4-BE49-F238E27FC236}">
                  <a16:creationId xmlns:a16="http://schemas.microsoft.com/office/drawing/2014/main" xmlns="" id="{047B08BF-FB13-F449-BC71-EB4558FC8B7A}"/>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1" name="Rectangle 9">
              <a:extLst>
                <a:ext uri="{FF2B5EF4-FFF2-40B4-BE49-F238E27FC236}">
                  <a16:creationId xmlns:a16="http://schemas.microsoft.com/office/drawing/2014/main" xmlns="" id="{9FCE6B2F-6AC1-FF46-84D8-EF885D35B0D9}"/>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2" name="Rectangle 10">
              <a:extLst>
                <a:ext uri="{FF2B5EF4-FFF2-40B4-BE49-F238E27FC236}">
                  <a16:creationId xmlns:a16="http://schemas.microsoft.com/office/drawing/2014/main" xmlns="" id="{4C7EAC6F-E859-114E-BF2D-F94041871F41}"/>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3" name="Rectangle 11">
              <a:extLst>
                <a:ext uri="{FF2B5EF4-FFF2-40B4-BE49-F238E27FC236}">
                  <a16:creationId xmlns:a16="http://schemas.microsoft.com/office/drawing/2014/main" xmlns="" id="{F632CD2F-AC6A-5947-8054-C0AC89EC5670}"/>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44" name="Triangle rectangle 43">
            <a:extLst>
              <a:ext uri="{FF2B5EF4-FFF2-40B4-BE49-F238E27FC236}">
                <a16:creationId xmlns:a16="http://schemas.microsoft.com/office/drawing/2014/main" xmlns="" id="{FDE4DA19-FAEB-9B4A-9A0F-EE2252AB9C83}"/>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aphicFrame>
        <p:nvGraphicFramePr>
          <p:cNvPr id="2" name="Graphique 36">
            <a:extLst>
              <a:ext uri="{FF2B5EF4-FFF2-40B4-BE49-F238E27FC236}">
                <a16:creationId xmlns:a16="http://schemas.microsoft.com/office/drawing/2014/main" xmlns="" id="{AACED2D2-1581-9F41-A25F-679662DECB57}"/>
              </a:ext>
            </a:extLst>
          </p:cNvPr>
          <p:cNvGraphicFramePr>
            <a:graphicFrameLocks/>
          </p:cNvGraphicFramePr>
          <p:nvPr>
            <p:extLst>
              <p:ext uri="{D42A27DB-BD31-4B8C-83A1-F6EECF244321}">
                <p14:modId xmlns:p14="http://schemas.microsoft.com/office/powerpoint/2010/main" xmlns="" val="4253822946"/>
              </p:ext>
            </p:extLst>
          </p:nvPr>
        </p:nvGraphicFramePr>
        <p:xfrm>
          <a:off x="823343" y="1206020"/>
          <a:ext cx="9216701" cy="449188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9" name="Espace réservé du numéro de diapositive 6">
            <a:extLst>
              <a:ext uri="{FF2B5EF4-FFF2-40B4-BE49-F238E27FC236}">
                <a16:creationId xmlns:a16="http://schemas.microsoft.com/office/drawing/2014/main" xmlns="" id="{E34733A6-988D-034B-8789-D0948CCBD648}"/>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5D54AA9E-075C-D248-97F2-061DBCC2B4F2}" type="slidenum">
              <a:rPr lang="fr-FR" altLang="fr-FR" sz="1400" b="1">
                <a:solidFill>
                  <a:schemeClr val="bg1"/>
                </a:solidFill>
                <a:latin typeface="Gill Sans MT" panose="020B0502020104020203" pitchFamily="34" charset="77"/>
              </a:rPr>
              <a:pPr>
                <a:spcBef>
                  <a:spcPct val="0"/>
                </a:spcBef>
                <a:buClrTx/>
                <a:buSzTx/>
                <a:buFontTx/>
                <a:buNone/>
              </a:pPr>
              <a:t>11</a:t>
            </a:fld>
            <a:endParaRPr lang="fr-FR" altLang="fr-FR" sz="1400" b="1">
              <a:solidFill>
                <a:schemeClr val="bg1"/>
              </a:solidFill>
              <a:latin typeface="Gill Sans MT" panose="020B0502020104020203" pitchFamily="34" charset="77"/>
            </a:endParaRPr>
          </a:p>
        </p:txBody>
      </p:sp>
      <p:grpSp>
        <p:nvGrpSpPr>
          <p:cNvPr id="16387" name="Group 12">
            <a:extLst>
              <a:ext uri="{FF2B5EF4-FFF2-40B4-BE49-F238E27FC236}">
                <a16:creationId xmlns:a16="http://schemas.microsoft.com/office/drawing/2014/main" xmlns="" id="{1D4E3B42-9DDD-BB4A-883B-BFD27C189BD0}"/>
              </a:ext>
            </a:extLst>
          </p:cNvPr>
          <p:cNvGrpSpPr>
            <a:grpSpLocks/>
          </p:cNvGrpSpPr>
          <p:nvPr/>
        </p:nvGrpSpPr>
        <p:grpSpPr bwMode="auto">
          <a:xfrm flipH="1">
            <a:off x="563563" y="955675"/>
            <a:ext cx="215900" cy="5902325"/>
            <a:chOff x="0" y="-17"/>
            <a:chExt cx="102" cy="4289"/>
          </a:xfrm>
        </p:grpSpPr>
        <p:sp>
          <p:nvSpPr>
            <p:cNvPr id="39" name="Rectangle 7">
              <a:extLst>
                <a:ext uri="{FF2B5EF4-FFF2-40B4-BE49-F238E27FC236}">
                  <a16:creationId xmlns:a16="http://schemas.microsoft.com/office/drawing/2014/main" xmlns="" id="{F725B160-6001-BC44-B215-36278524011F}"/>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0" name="Rectangle 8">
              <a:extLst>
                <a:ext uri="{FF2B5EF4-FFF2-40B4-BE49-F238E27FC236}">
                  <a16:creationId xmlns:a16="http://schemas.microsoft.com/office/drawing/2014/main" xmlns="" id="{8673DADF-0C3B-7149-9F96-95E888B478EB}"/>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1" name="Rectangle 9">
              <a:extLst>
                <a:ext uri="{FF2B5EF4-FFF2-40B4-BE49-F238E27FC236}">
                  <a16:creationId xmlns:a16="http://schemas.microsoft.com/office/drawing/2014/main" xmlns="" id="{6466A87C-2A33-7247-A4B3-DAF1DE69D17D}"/>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2" name="Rectangle 10">
              <a:extLst>
                <a:ext uri="{FF2B5EF4-FFF2-40B4-BE49-F238E27FC236}">
                  <a16:creationId xmlns:a16="http://schemas.microsoft.com/office/drawing/2014/main" xmlns="" id="{B4C0980F-93C5-B542-8400-9C300C6D83D5}"/>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3" name="Rectangle 11">
              <a:extLst>
                <a:ext uri="{FF2B5EF4-FFF2-40B4-BE49-F238E27FC236}">
                  <a16:creationId xmlns:a16="http://schemas.microsoft.com/office/drawing/2014/main" xmlns="" id="{2DBB3A31-AB4A-6246-887B-78D85D4533C1}"/>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44" name="Triangle rectangle 43">
            <a:extLst>
              <a:ext uri="{FF2B5EF4-FFF2-40B4-BE49-F238E27FC236}">
                <a16:creationId xmlns:a16="http://schemas.microsoft.com/office/drawing/2014/main" xmlns="" id="{D5724EB9-B8B1-8A43-A14D-2FA2B9DCB5F0}"/>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27" name="ZoneTexte 26">
            <a:extLst>
              <a:ext uri="{FF2B5EF4-FFF2-40B4-BE49-F238E27FC236}">
                <a16:creationId xmlns:a16="http://schemas.microsoft.com/office/drawing/2014/main" xmlns="" id="{EC2CBB23-387C-454B-93A2-CD18AF61154F}"/>
              </a:ext>
            </a:extLst>
          </p:cNvPr>
          <p:cNvSpPr txBox="1"/>
          <p:nvPr/>
        </p:nvSpPr>
        <p:spPr>
          <a:xfrm>
            <a:off x="2479675" y="1125538"/>
            <a:ext cx="5289550" cy="338137"/>
          </a:xfrm>
          <a:prstGeom prst="rect">
            <a:avLst/>
          </a:prstGeom>
          <a:noFill/>
        </p:spPr>
        <p:txBody>
          <a:bodyPr>
            <a:spAutoFit/>
          </a:bodyPr>
          <a:lstStyle/>
          <a:p>
            <a:pPr algn="ctr" fontAlgn="auto">
              <a:spcBef>
                <a:spcPts val="0"/>
              </a:spcBef>
              <a:spcAft>
                <a:spcPts val="0"/>
              </a:spcAft>
              <a:defRPr/>
            </a:pPr>
            <a:r>
              <a:rPr lang="fr-FR" sz="1600" b="1" dirty="0">
                <a:solidFill>
                  <a:schemeClr val="accent1">
                    <a:lumMod val="75000"/>
                  </a:schemeClr>
                </a:solidFill>
                <a:latin typeface="Candara" panose="020E0502030303020204" pitchFamily="34" charset="0"/>
              </a:rPr>
              <a:t>Module optionnel « Facteurs de risque individuels »</a:t>
            </a:r>
          </a:p>
        </p:txBody>
      </p:sp>
      <p:sp>
        <p:nvSpPr>
          <p:cNvPr id="32" name="ZoneTexte 31">
            <a:extLst>
              <a:ext uri="{FF2B5EF4-FFF2-40B4-BE49-F238E27FC236}">
                <a16:creationId xmlns:a16="http://schemas.microsoft.com/office/drawing/2014/main" xmlns="" id="{D7EBF728-59C2-2E48-9C2F-F90C2BF34A32}"/>
              </a:ext>
            </a:extLst>
          </p:cNvPr>
          <p:cNvSpPr txBox="1"/>
          <p:nvPr/>
        </p:nvSpPr>
        <p:spPr>
          <a:xfrm>
            <a:off x="1327150" y="1550988"/>
            <a:ext cx="8388350" cy="307975"/>
          </a:xfrm>
          <a:prstGeom prst="rect">
            <a:avLst/>
          </a:prstGeom>
          <a:solidFill>
            <a:schemeClr val="bg1">
              <a:lumMod val="95000"/>
            </a:schemeClr>
          </a:solidFill>
        </p:spPr>
        <p:txBody>
          <a:bodyPr>
            <a:spAutoFit/>
          </a:bodyPr>
          <a:lstStyle/>
          <a:p>
            <a:pPr algn="ctr" fontAlgn="auto">
              <a:spcBef>
                <a:spcPts val="0"/>
              </a:spcBef>
              <a:spcAft>
                <a:spcPts val="0"/>
              </a:spcAft>
              <a:buClr>
                <a:srgbClr val="0070C0"/>
              </a:buClr>
              <a:defRPr/>
            </a:pPr>
            <a:r>
              <a:rPr lang="fr-FR" sz="1400" b="1" dirty="0">
                <a:solidFill>
                  <a:srgbClr val="0070C0"/>
                </a:solidFill>
                <a:latin typeface="+mn-lt"/>
              </a:rPr>
              <a:t>30,1% des établissements </a:t>
            </a:r>
            <a:r>
              <a:rPr lang="fr-FR" sz="1400" dirty="0">
                <a:latin typeface="+mn-lt"/>
              </a:rPr>
              <a:t>(n=59/194) ont participé au module pour un total de </a:t>
            </a:r>
            <a:r>
              <a:rPr lang="fr-FR" sz="1400" b="1" dirty="0">
                <a:solidFill>
                  <a:srgbClr val="0070C0"/>
                </a:solidFill>
                <a:latin typeface="+mn-lt"/>
              </a:rPr>
              <a:t>5 452 interventions</a:t>
            </a:r>
            <a:r>
              <a:rPr lang="fr-FR" sz="1400" dirty="0">
                <a:latin typeface="+mn-lt"/>
              </a:rPr>
              <a:t>.</a:t>
            </a:r>
          </a:p>
        </p:txBody>
      </p:sp>
      <p:pic>
        <p:nvPicPr>
          <p:cNvPr id="4" name="Image 3" descr="Une image contenant table&#10;&#10;Description générée automatiquement">
            <a:extLst>
              <a:ext uri="{FF2B5EF4-FFF2-40B4-BE49-F238E27FC236}">
                <a16:creationId xmlns:a16="http://schemas.microsoft.com/office/drawing/2014/main" xmlns="" id="{13307340-D59F-E448-887F-A86356235B1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27150" y="2250861"/>
            <a:ext cx="8146257" cy="452434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Espace réservé du pied de page 6">
            <a:extLst>
              <a:ext uri="{FF2B5EF4-FFF2-40B4-BE49-F238E27FC236}">
                <a16:creationId xmlns:a16="http://schemas.microsoft.com/office/drawing/2014/main" xmlns="" id="{4FED16B4-CACD-9345-9A52-99BBE3FD0C86}"/>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18437" name="Espace réservé du numéro de diapositive 6">
            <a:extLst>
              <a:ext uri="{FF2B5EF4-FFF2-40B4-BE49-F238E27FC236}">
                <a16:creationId xmlns:a16="http://schemas.microsoft.com/office/drawing/2014/main" xmlns="" id="{E35D32B8-7A9A-844F-BAB0-2E0751152AE3}"/>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A6675B80-14AB-724C-AE2C-B805CCA320EB}" type="slidenum">
              <a:rPr lang="fr-FR" altLang="fr-FR" sz="1400" b="1">
                <a:solidFill>
                  <a:schemeClr val="bg1"/>
                </a:solidFill>
                <a:latin typeface="Gill Sans MT" panose="020B0502020104020203" pitchFamily="34" charset="77"/>
              </a:rPr>
              <a:pPr>
                <a:spcBef>
                  <a:spcPct val="0"/>
                </a:spcBef>
                <a:buClrTx/>
                <a:buSzTx/>
                <a:buFontTx/>
                <a:buNone/>
              </a:pPr>
              <a:t>12</a:t>
            </a:fld>
            <a:endParaRPr lang="fr-FR" altLang="fr-FR" sz="1400" b="1">
              <a:solidFill>
                <a:schemeClr val="bg1"/>
              </a:solidFill>
              <a:latin typeface="Gill Sans MT" panose="020B0502020104020203" pitchFamily="34" charset="77"/>
            </a:endParaRPr>
          </a:p>
        </p:txBody>
      </p:sp>
      <p:grpSp>
        <p:nvGrpSpPr>
          <p:cNvPr id="18435" name="Group 12">
            <a:extLst>
              <a:ext uri="{FF2B5EF4-FFF2-40B4-BE49-F238E27FC236}">
                <a16:creationId xmlns:a16="http://schemas.microsoft.com/office/drawing/2014/main" xmlns="" id="{F7EE8681-4C47-F34D-BA41-C69BEB329EDF}"/>
              </a:ext>
            </a:extLst>
          </p:cNvPr>
          <p:cNvGrpSpPr>
            <a:grpSpLocks/>
          </p:cNvGrpSpPr>
          <p:nvPr/>
        </p:nvGrpSpPr>
        <p:grpSpPr bwMode="auto">
          <a:xfrm flipH="1">
            <a:off x="563563" y="955675"/>
            <a:ext cx="215900" cy="5902325"/>
            <a:chOff x="0" y="-17"/>
            <a:chExt cx="102" cy="4289"/>
          </a:xfrm>
        </p:grpSpPr>
        <p:sp>
          <p:nvSpPr>
            <p:cNvPr id="39" name="Rectangle 7">
              <a:extLst>
                <a:ext uri="{FF2B5EF4-FFF2-40B4-BE49-F238E27FC236}">
                  <a16:creationId xmlns:a16="http://schemas.microsoft.com/office/drawing/2014/main" xmlns="" id="{CAC4A2F6-0701-3442-970A-532E1BD7FC98}"/>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0" name="Rectangle 8">
              <a:extLst>
                <a:ext uri="{FF2B5EF4-FFF2-40B4-BE49-F238E27FC236}">
                  <a16:creationId xmlns:a16="http://schemas.microsoft.com/office/drawing/2014/main" xmlns="" id="{0CAE3B8B-12D2-2A46-AC9C-8CF47998C263}"/>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1" name="Rectangle 9">
              <a:extLst>
                <a:ext uri="{FF2B5EF4-FFF2-40B4-BE49-F238E27FC236}">
                  <a16:creationId xmlns:a16="http://schemas.microsoft.com/office/drawing/2014/main" xmlns="" id="{C079B95D-9DA5-3D4B-ADB1-06D55858584B}"/>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2" name="Rectangle 10">
              <a:extLst>
                <a:ext uri="{FF2B5EF4-FFF2-40B4-BE49-F238E27FC236}">
                  <a16:creationId xmlns:a16="http://schemas.microsoft.com/office/drawing/2014/main" xmlns="" id="{34774D54-F9F6-0648-BE53-3287E69F3C33}"/>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3" name="Rectangle 11">
              <a:extLst>
                <a:ext uri="{FF2B5EF4-FFF2-40B4-BE49-F238E27FC236}">
                  <a16:creationId xmlns:a16="http://schemas.microsoft.com/office/drawing/2014/main" xmlns="" id="{CAA18750-AD80-F344-8E52-C798A6C499E8}"/>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44" name="Triangle rectangle 43">
            <a:extLst>
              <a:ext uri="{FF2B5EF4-FFF2-40B4-BE49-F238E27FC236}">
                <a16:creationId xmlns:a16="http://schemas.microsoft.com/office/drawing/2014/main" xmlns="" id="{49119BC8-B239-7C49-95E7-C60B1AE7B6DE}"/>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24" name="ZoneTexte 23">
            <a:extLst>
              <a:ext uri="{FF2B5EF4-FFF2-40B4-BE49-F238E27FC236}">
                <a16:creationId xmlns:a16="http://schemas.microsoft.com/office/drawing/2014/main" xmlns="" id="{B8420FCC-B4B8-D342-BFC7-F74A55118F46}"/>
              </a:ext>
            </a:extLst>
          </p:cNvPr>
          <p:cNvSpPr txBox="1"/>
          <p:nvPr/>
        </p:nvSpPr>
        <p:spPr>
          <a:xfrm>
            <a:off x="390972" y="84572"/>
            <a:ext cx="6192838" cy="339725"/>
          </a:xfrm>
          <a:prstGeom prst="rect">
            <a:avLst/>
          </a:prstGeom>
          <a:noFill/>
        </p:spPr>
        <p:txBody>
          <a:bodyPr>
            <a:spAutoFit/>
          </a:bodyPr>
          <a:lstStyle/>
          <a:p>
            <a:pPr algn="ctr" fontAlgn="auto">
              <a:spcBef>
                <a:spcPts val="0"/>
              </a:spcBef>
              <a:spcAft>
                <a:spcPts val="0"/>
              </a:spcAft>
              <a:defRPr/>
            </a:pPr>
            <a:r>
              <a:rPr lang="fr-FR" sz="1600" b="1" dirty="0">
                <a:solidFill>
                  <a:schemeClr val="accent1">
                    <a:lumMod val="75000"/>
                  </a:schemeClr>
                </a:solidFill>
                <a:latin typeface="+mn-lt"/>
              </a:rPr>
              <a:t>Module optionnel « Evaluation de l’antibioprophylaxie »</a:t>
            </a:r>
          </a:p>
        </p:txBody>
      </p:sp>
      <p:pic>
        <p:nvPicPr>
          <p:cNvPr id="4" name="Image 3" descr="Une image contenant texte&#10;&#10;Description générée automatiquement">
            <a:extLst>
              <a:ext uri="{FF2B5EF4-FFF2-40B4-BE49-F238E27FC236}">
                <a16:creationId xmlns:a16="http://schemas.microsoft.com/office/drawing/2014/main" xmlns="" id="{0FB772D8-CE88-E046-BE4C-93C34076827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0000" y="533780"/>
            <a:ext cx="5821545" cy="2895220"/>
          </a:xfrm>
          <a:prstGeom prst="rect">
            <a:avLst/>
          </a:prstGeom>
        </p:spPr>
      </p:pic>
      <p:sp>
        <p:nvSpPr>
          <p:cNvPr id="7" name="ZoneTexte 6">
            <a:extLst>
              <a:ext uri="{FF2B5EF4-FFF2-40B4-BE49-F238E27FC236}">
                <a16:creationId xmlns:a16="http://schemas.microsoft.com/office/drawing/2014/main" xmlns="" id="{65AE53D4-FB1B-A846-AB58-40BABEB9CD56}"/>
              </a:ext>
            </a:extLst>
          </p:cNvPr>
          <p:cNvSpPr txBox="1"/>
          <p:nvPr/>
        </p:nvSpPr>
        <p:spPr>
          <a:xfrm>
            <a:off x="1471092" y="3921287"/>
            <a:ext cx="7849121" cy="2308324"/>
          </a:xfrm>
          <a:prstGeom prst="rect">
            <a:avLst/>
          </a:prstGeom>
          <a:noFill/>
        </p:spPr>
        <p:txBody>
          <a:bodyPr wrap="square" rtlCol="0">
            <a:spAutoFit/>
          </a:bodyPr>
          <a:lstStyle/>
          <a:p>
            <a:r>
              <a:rPr lang="fr-FR" dirty="0"/>
              <a:t>Le taux d’incidence des ISO </a:t>
            </a:r>
            <a:r>
              <a:rPr lang="fr-FR" dirty="0" err="1"/>
              <a:t>était</a:t>
            </a:r>
            <a:r>
              <a:rPr lang="fr-FR" dirty="0"/>
              <a:t> significativement plus </a:t>
            </a:r>
            <a:r>
              <a:rPr lang="fr-FR" dirty="0" err="1"/>
              <a:t>éleve</a:t>
            </a:r>
            <a:r>
              <a:rPr lang="fr-FR" dirty="0"/>
              <a:t>́ pour : </a:t>
            </a:r>
          </a:p>
          <a:p>
            <a:endParaRPr lang="fr-FR" dirty="0"/>
          </a:p>
          <a:p>
            <a:r>
              <a:rPr lang="fr-FR" dirty="0"/>
              <a:t>-les interventions avec une ABP </a:t>
            </a:r>
            <a:r>
              <a:rPr lang="fr-FR" dirty="0" err="1"/>
              <a:t>recommandée</a:t>
            </a:r>
            <a:r>
              <a:rPr lang="fr-FR" dirty="0"/>
              <a:t> et non </a:t>
            </a:r>
            <a:r>
              <a:rPr lang="fr-FR" dirty="0" err="1"/>
              <a:t>réalisée</a:t>
            </a:r>
            <a:r>
              <a:rPr lang="fr-FR" dirty="0"/>
              <a:t> que pour les interventions avec une ABP </a:t>
            </a:r>
            <a:r>
              <a:rPr lang="fr-FR" dirty="0" err="1"/>
              <a:t>recommandée</a:t>
            </a:r>
            <a:r>
              <a:rPr lang="fr-FR" dirty="0"/>
              <a:t> et </a:t>
            </a:r>
            <a:r>
              <a:rPr lang="fr-FR" dirty="0" err="1"/>
              <a:t>réalisée</a:t>
            </a:r>
            <a:r>
              <a:rPr lang="fr-FR" dirty="0"/>
              <a:t> : OR=1,96, IC 95% = [1,04 ; 3,70], p=0,04. </a:t>
            </a:r>
          </a:p>
          <a:p>
            <a:r>
              <a:rPr lang="fr-FR" dirty="0"/>
              <a:t>-les prescriptions non conformes aux recommandations de la SFAR que pour les prescriptions conformes : OR=2,13, IC 95% = [1,43 – 3,17], p&lt;0,001. </a:t>
            </a:r>
          </a:p>
          <a:p>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xmlns="" id="{20B77E0D-EEE2-F240-9FE4-49225482332D}"/>
              </a:ext>
            </a:extLst>
          </p:cNvPr>
          <p:cNvSpPr txBox="1"/>
          <p:nvPr/>
        </p:nvSpPr>
        <p:spPr>
          <a:xfrm>
            <a:off x="174948" y="764704"/>
            <a:ext cx="9217024" cy="3970318"/>
          </a:xfrm>
          <a:prstGeom prst="rect">
            <a:avLst/>
          </a:prstGeom>
          <a:noFill/>
        </p:spPr>
        <p:txBody>
          <a:bodyPr wrap="square" rtlCol="0">
            <a:spAutoFit/>
          </a:bodyPr>
          <a:lstStyle/>
          <a:p>
            <a:r>
              <a:rPr lang="fr-FR" b="1" dirty="0">
                <a:latin typeface="Candara" panose="020E0502030303020204" pitchFamily="34" charset="0"/>
              </a:rPr>
              <a:t>RAPPEL </a:t>
            </a:r>
            <a:r>
              <a:rPr lang="fr-FR" dirty="0">
                <a:latin typeface="Candara" panose="020E0502030303020204" pitchFamily="34" charset="0"/>
              </a:rPr>
              <a:t>: Une prescription </a:t>
            </a:r>
            <a:r>
              <a:rPr lang="fr-FR" dirty="0" err="1">
                <a:latin typeface="Candara" panose="020E0502030303020204" pitchFamily="34" charset="0"/>
              </a:rPr>
              <a:t>était</a:t>
            </a:r>
            <a:r>
              <a:rPr lang="fr-FR" dirty="0">
                <a:latin typeface="Candara" panose="020E0502030303020204" pitchFamily="34" charset="0"/>
              </a:rPr>
              <a:t> </a:t>
            </a:r>
            <a:r>
              <a:rPr lang="fr-FR" dirty="0" err="1">
                <a:latin typeface="Candara" panose="020E0502030303020204" pitchFamily="34" charset="0"/>
              </a:rPr>
              <a:t>jugée</a:t>
            </a:r>
            <a:r>
              <a:rPr lang="fr-FR" dirty="0">
                <a:latin typeface="Candara" panose="020E0502030303020204" pitchFamily="34" charset="0"/>
              </a:rPr>
              <a:t> conforme au </a:t>
            </a:r>
            <a:r>
              <a:rPr lang="fr-FR" dirty="0" err="1">
                <a:latin typeface="Candara" panose="020E0502030303020204" pitchFamily="34" charset="0"/>
              </a:rPr>
              <a:t>référentiel</a:t>
            </a:r>
            <a:r>
              <a:rPr lang="fr-FR" dirty="0">
                <a:latin typeface="Candara" panose="020E0502030303020204" pitchFamily="34" charset="0"/>
              </a:rPr>
              <a:t> SFAR si toutes les conditions </a:t>
            </a:r>
            <a:r>
              <a:rPr lang="fr-FR" dirty="0" err="1">
                <a:latin typeface="Candara" panose="020E0502030303020204" pitchFamily="34" charset="0"/>
              </a:rPr>
              <a:t>étaient</a:t>
            </a:r>
            <a:r>
              <a:rPr lang="fr-FR" dirty="0">
                <a:latin typeface="Candara" panose="020E0502030303020204" pitchFamily="34" charset="0"/>
              </a:rPr>
              <a:t> remplies :</a:t>
            </a:r>
          </a:p>
          <a:p>
            <a:endParaRPr lang="fr-FR" dirty="0">
              <a:latin typeface="Candara" panose="020E0502030303020204" pitchFamily="34" charset="0"/>
            </a:endParaRPr>
          </a:p>
          <a:p>
            <a:pPr marL="285750" indent="-285750">
              <a:buFont typeface="Arial" panose="020B0604020202020204" pitchFamily="34" charset="0"/>
              <a:buChar char="•"/>
            </a:pPr>
            <a:r>
              <a:rPr lang="fr-FR" dirty="0">
                <a:latin typeface="Candara" panose="020E0502030303020204" pitchFamily="34" charset="0"/>
              </a:rPr>
              <a:t>l’indication de l’ABP </a:t>
            </a:r>
            <a:r>
              <a:rPr lang="fr-FR" dirty="0" err="1">
                <a:latin typeface="Candara" panose="020E0502030303020204" pitchFamily="34" charset="0"/>
              </a:rPr>
              <a:t>était</a:t>
            </a:r>
            <a:r>
              <a:rPr lang="fr-FR" dirty="0">
                <a:latin typeface="Candara" panose="020E0502030303020204" pitchFamily="34" charset="0"/>
              </a:rPr>
              <a:t> </a:t>
            </a:r>
            <a:r>
              <a:rPr lang="fr-FR" dirty="0" err="1">
                <a:latin typeface="Candara" panose="020E0502030303020204" pitchFamily="34" charset="0"/>
              </a:rPr>
              <a:t>respectée</a:t>
            </a:r>
            <a:r>
              <a:rPr lang="fr-FR" dirty="0">
                <a:latin typeface="Candara" panose="020E0502030303020204" pitchFamily="34" charset="0"/>
              </a:rPr>
              <a:t> (prescrite si </a:t>
            </a:r>
            <a:r>
              <a:rPr lang="fr-FR" dirty="0" err="1">
                <a:latin typeface="Candara" panose="020E0502030303020204" pitchFamily="34" charset="0"/>
              </a:rPr>
              <a:t>indiquée</a:t>
            </a:r>
            <a:r>
              <a:rPr lang="fr-FR" dirty="0">
                <a:latin typeface="Candara" panose="020E0502030303020204" pitchFamily="34" charset="0"/>
              </a:rPr>
              <a:t> et non prescrite si non </a:t>
            </a:r>
            <a:r>
              <a:rPr lang="fr-FR" dirty="0" err="1">
                <a:latin typeface="Candara" panose="020E0502030303020204" pitchFamily="34" charset="0"/>
              </a:rPr>
              <a:t>indiquée</a:t>
            </a:r>
            <a:r>
              <a:rPr lang="fr-FR" dirty="0">
                <a:latin typeface="Candara" panose="020E0502030303020204" pitchFamily="34" charset="0"/>
              </a:rPr>
              <a:t>)</a:t>
            </a:r>
          </a:p>
          <a:p>
            <a:r>
              <a:rPr lang="fr-FR" dirty="0">
                <a:latin typeface="Candara" panose="020E0502030303020204" pitchFamily="34" charset="0"/>
              </a:rPr>
              <a:t> </a:t>
            </a:r>
          </a:p>
          <a:p>
            <a:pPr marL="285750" indent="-285750">
              <a:buFont typeface="Arial" panose="020B0604020202020204" pitchFamily="34" charset="0"/>
              <a:buChar char="•"/>
            </a:pPr>
            <a:r>
              <a:rPr lang="fr-FR" dirty="0">
                <a:latin typeface="Candara" panose="020E0502030303020204" pitchFamily="34" charset="0"/>
              </a:rPr>
              <a:t>le </a:t>
            </a:r>
            <a:r>
              <a:rPr lang="fr-FR" dirty="0" err="1">
                <a:latin typeface="Candara" panose="020E0502030303020204" pitchFamily="34" charset="0"/>
              </a:rPr>
              <a:t>délai</a:t>
            </a:r>
            <a:r>
              <a:rPr lang="fr-FR" dirty="0">
                <a:latin typeface="Candara" panose="020E0502030303020204" pitchFamily="34" charset="0"/>
              </a:rPr>
              <a:t> entre l’heure d’incision et l’heure d’administration </a:t>
            </a:r>
            <a:r>
              <a:rPr lang="fr-FR" dirty="0" err="1">
                <a:latin typeface="Candara" panose="020E0502030303020204" pitchFamily="34" charset="0"/>
              </a:rPr>
              <a:t>était</a:t>
            </a:r>
            <a:r>
              <a:rPr lang="fr-FR" dirty="0">
                <a:latin typeface="Candara" panose="020E0502030303020204" pitchFamily="34" charset="0"/>
              </a:rPr>
              <a:t> compris entre 30 et 60 minutes, la </a:t>
            </a:r>
            <a:r>
              <a:rPr lang="fr-FR" dirty="0" err="1">
                <a:latin typeface="Candara" panose="020E0502030303020204" pitchFamily="34" charset="0"/>
              </a:rPr>
              <a:t>molécule</a:t>
            </a:r>
            <a:r>
              <a:rPr lang="fr-FR" dirty="0">
                <a:latin typeface="Candara" panose="020E0502030303020204" pitchFamily="34" charset="0"/>
              </a:rPr>
              <a:t> </a:t>
            </a:r>
            <a:r>
              <a:rPr lang="fr-FR" dirty="0" err="1">
                <a:latin typeface="Candara" panose="020E0502030303020204" pitchFamily="34" charset="0"/>
              </a:rPr>
              <a:t>administrée</a:t>
            </a:r>
            <a:r>
              <a:rPr lang="fr-FR" dirty="0">
                <a:latin typeface="Candara" panose="020E0502030303020204" pitchFamily="34" charset="0"/>
              </a:rPr>
              <a:t> et la posologie </a:t>
            </a:r>
            <a:r>
              <a:rPr lang="fr-FR" dirty="0" err="1">
                <a:latin typeface="Candara" panose="020E0502030303020204" pitchFamily="34" charset="0"/>
              </a:rPr>
              <a:t>était</a:t>
            </a:r>
            <a:r>
              <a:rPr lang="fr-FR" dirty="0">
                <a:latin typeface="Candara" panose="020E0502030303020204" pitchFamily="34" charset="0"/>
              </a:rPr>
              <a:t> celles </a:t>
            </a:r>
            <a:r>
              <a:rPr lang="fr-FR" dirty="0" err="1">
                <a:latin typeface="Candara" panose="020E0502030303020204" pitchFamily="34" charset="0"/>
              </a:rPr>
              <a:t>recommandées</a:t>
            </a:r>
            <a:r>
              <a:rPr lang="fr-FR" dirty="0">
                <a:latin typeface="Candara" panose="020E0502030303020204" pitchFamily="34" charset="0"/>
              </a:rPr>
              <a:t> par la SFAR (y compris la dose de </a:t>
            </a:r>
            <a:r>
              <a:rPr lang="fr-FR" dirty="0" err="1">
                <a:latin typeface="Candara" panose="020E0502030303020204" pitchFamily="34" charset="0"/>
              </a:rPr>
              <a:t>bêtalactamines</a:t>
            </a:r>
            <a:r>
              <a:rPr lang="fr-FR" dirty="0">
                <a:latin typeface="Candara" panose="020E0502030303020204" pitchFamily="34" charset="0"/>
              </a:rPr>
              <a:t> </a:t>
            </a:r>
            <a:r>
              <a:rPr lang="fr-FR" dirty="0" err="1">
                <a:latin typeface="Candara" panose="020E0502030303020204" pitchFamily="34" charset="0"/>
              </a:rPr>
              <a:t>doublée</a:t>
            </a:r>
            <a:r>
              <a:rPr lang="fr-FR" dirty="0">
                <a:latin typeface="Candara" panose="020E0502030303020204" pitchFamily="34" charset="0"/>
              </a:rPr>
              <a:t> en cas d’IMC&gt;35kg/m2) </a:t>
            </a:r>
          </a:p>
          <a:p>
            <a:endParaRPr lang="fr-FR" dirty="0">
              <a:latin typeface="Candara" panose="020E0502030303020204" pitchFamily="34" charset="0"/>
            </a:endParaRPr>
          </a:p>
          <a:p>
            <a:pPr marL="285750" indent="-285750">
              <a:buFont typeface="Arial" panose="020B0604020202020204" pitchFamily="34" charset="0"/>
              <a:buChar char="•"/>
            </a:pPr>
            <a:r>
              <a:rPr lang="fr-FR" dirty="0">
                <a:latin typeface="Candara" panose="020E0502030303020204" pitchFamily="34" charset="0"/>
              </a:rPr>
              <a:t>le </a:t>
            </a:r>
            <a:r>
              <a:rPr lang="fr-FR" dirty="0" err="1">
                <a:latin typeface="Candara" panose="020E0502030303020204" pitchFamily="34" charset="0"/>
              </a:rPr>
              <a:t>délai</a:t>
            </a:r>
            <a:r>
              <a:rPr lang="fr-FR" dirty="0">
                <a:latin typeface="Candara" panose="020E0502030303020204" pitchFamily="34" charset="0"/>
              </a:rPr>
              <a:t> de </a:t>
            </a:r>
            <a:r>
              <a:rPr lang="fr-FR" dirty="0" err="1">
                <a:latin typeface="Candara" panose="020E0502030303020204" pitchFamily="34" charset="0"/>
              </a:rPr>
              <a:t>re</a:t>
            </a:r>
            <a:r>
              <a:rPr lang="fr-FR" dirty="0">
                <a:latin typeface="Candara" panose="020E0502030303020204" pitchFamily="34" charset="0"/>
              </a:rPr>
              <a:t>́ administration, la posologie de </a:t>
            </a:r>
            <a:r>
              <a:rPr lang="fr-FR" dirty="0" err="1">
                <a:latin typeface="Candara" panose="020E0502030303020204" pitchFamily="34" charset="0"/>
              </a:rPr>
              <a:t>réinjection</a:t>
            </a:r>
            <a:r>
              <a:rPr lang="fr-FR" dirty="0">
                <a:latin typeface="Candara" panose="020E0502030303020204" pitchFamily="34" charset="0"/>
              </a:rPr>
              <a:t> </a:t>
            </a:r>
            <a:r>
              <a:rPr lang="fr-FR" dirty="0" err="1">
                <a:latin typeface="Candara" panose="020E0502030303020204" pitchFamily="34" charset="0"/>
              </a:rPr>
              <a:t>étaient</a:t>
            </a:r>
            <a:r>
              <a:rPr lang="fr-FR" dirty="0">
                <a:latin typeface="Candara" panose="020E0502030303020204" pitchFamily="34" charset="0"/>
              </a:rPr>
              <a:t> conformes aux recommandations </a:t>
            </a:r>
          </a:p>
          <a:p>
            <a:r>
              <a:rPr lang="fr-FR" dirty="0">
                <a:latin typeface="Candara" panose="020E0502030303020204" pitchFamily="34" charset="0"/>
              </a:rPr>
              <a:t>de la SFAR selon la </a:t>
            </a:r>
            <a:r>
              <a:rPr lang="fr-FR" dirty="0" err="1">
                <a:latin typeface="Candara" panose="020E0502030303020204" pitchFamily="34" charset="0"/>
              </a:rPr>
              <a:t>molécule</a:t>
            </a:r>
            <a:r>
              <a:rPr lang="fr-FR" dirty="0">
                <a:latin typeface="Candara" panose="020E0502030303020204" pitchFamily="34" charset="0"/>
              </a:rPr>
              <a:t> </a:t>
            </a:r>
            <a:r>
              <a:rPr lang="fr-FR" dirty="0" err="1">
                <a:latin typeface="Candara" panose="020E0502030303020204" pitchFamily="34" charset="0"/>
              </a:rPr>
              <a:t>administrée</a:t>
            </a:r>
            <a:r>
              <a:rPr lang="fr-FR" dirty="0">
                <a:latin typeface="Candara" panose="020E0502030303020204" pitchFamily="34" charset="0"/>
              </a:rPr>
              <a:t/>
            </a:r>
            <a:br>
              <a:rPr lang="fr-FR" dirty="0">
                <a:latin typeface="Candara" panose="020E0502030303020204" pitchFamily="34" charset="0"/>
              </a:rPr>
            </a:br>
            <a:endParaRPr lang="fr-FR" dirty="0">
              <a:latin typeface="Candara" panose="020E0502030303020204" pitchFamily="34" charset="0"/>
            </a:endParaRPr>
          </a:p>
          <a:p>
            <a:endParaRPr lang="fr-FR" dirty="0">
              <a:latin typeface="Candara" panose="020E0502030303020204" pitchFamily="34" charset="0"/>
            </a:endParaRPr>
          </a:p>
        </p:txBody>
      </p:sp>
    </p:spTree>
    <p:extLst>
      <p:ext uri="{BB962C8B-B14F-4D97-AF65-F5344CB8AC3E}">
        <p14:creationId xmlns:p14="http://schemas.microsoft.com/office/powerpoint/2010/main" xmlns="" val="66659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98000"/>
                <a:satMod val="110000"/>
                <a:lumMod val="86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xmlns="" id="{20C97E5C-C165-417B-BBDE-6701E226BE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9">
            <a:extLst>
              <a:ext uri="{FF2B5EF4-FFF2-40B4-BE49-F238E27FC236}">
                <a16:creationId xmlns:a16="http://schemas.microsoft.com/office/drawing/2014/main" xmlns="" id="{95D0E1C6-221C-4835-B0D4-24184F6B6E2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02478" y="480060"/>
            <a:ext cx="9482043" cy="5897880"/>
          </a:xfrm>
          <a:prstGeom prst="rect">
            <a:avLst/>
          </a:prstGeom>
          <a:noFill/>
          <a:ln>
            <a:solidFill>
              <a:srgbClr val="E77B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A98F2782-0AD1-4AB6-BBB8-3BA1BB416CE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2924" y="643468"/>
            <a:ext cx="9201150"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2" descr="Une image contenant texte&#10;&#10;Description générée automatiquement">
            <a:extLst>
              <a:ext uri="{FF2B5EF4-FFF2-40B4-BE49-F238E27FC236}">
                <a16:creationId xmlns:a16="http://schemas.microsoft.com/office/drawing/2014/main" xmlns="" id="{EF30C459-D97B-D640-B329-95338A327156}"/>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28383" y="1123527"/>
            <a:ext cx="7030228" cy="4604800"/>
          </a:xfrm>
          <a:prstGeom prst="rect">
            <a:avLst/>
          </a:prstGeom>
        </p:spPr>
      </p:pic>
    </p:spTree>
    <p:extLst>
      <p:ext uri="{BB962C8B-B14F-4D97-AF65-F5344CB8AC3E}">
        <p14:creationId xmlns:p14="http://schemas.microsoft.com/office/powerpoint/2010/main" xmlns="" val="2922672674"/>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xmlns="" id="{8C266B9D-DC87-430A-8D3A-2E83639A176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69282F36-261B-49B3-8CA9-FB857C475A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5422"/>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xmlns="" id="{B87215C3-3B83-4BE7-9213-26E084BD615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81162"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xmlns="" id="{13A105D4-2907-419E-8223-4C266BA1E5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3" name="Image 2" descr="Une image contenant table&#10;&#10;Description générée automatiquement">
            <a:extLst>
              <a:ext uri="{FF2B5EF4-FFF2-40B4-BE49-F238E27FC236}">
                <a16:creationId xmlns:a16="http://schemas.microsoft.com/office/drawing/2014/main" xmlns="" id="{4EAD5B77-8DD4-C140-B6CB-6EC27D8C894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6761" y="841767"/>
            <a:ext cx="9527746" cy="4716234"/>
          </a:xfrm>
          <a:prstGeom prst="rect">
            <a:avLst/>
          </a:prstGeom>
        </p:spPr>
      </p:pic>
      <p:sp>
        <p:nvSpPr>
          <p:cNvPr id="16" name="Rectangle 15">
            <a:extLst>
              <a:ext uri="{FF2B5EF4-FFF2-40B4-BE49-F238E27FC236}">
                <a16:creationId xmlns:a16="http://schemas.microsoft.com/office/drawing/2014/main" xmlns="" id="{1EEE7F17-8E08-4C69-8E22-661908E6DF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2" y="5873675"/>
            <a:ext cx="9531618"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xmlns="" val="2962283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7">
            <a:extLst>
              <a:ext uri="{FF2B5EF4-FFF2-40B4-BE49-F238E27FC236}">
                <a16:creationId xmlns:a16="http://schemas.microsoft.com/office/drawing/2014/main" xmlns="" id="{8C266B9D-DC87-430A-8D3A-2E83639A176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9">
            <a:extLst>
              <a:ext uri="{FF2B5EF4-FFF2-40B4-BE49-F238E27FC236}">
                <a16:creationId xmlns:a16="http://schemas.microsoft.com/office/drawing/2014/main" xmlns="" id="{69282F36-261B-49B3-8CA9-FB857C475A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5422"/>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11">
            <a:extLst>
              <a:ext uri="{FF2B5EF4-FFF2-40B4-BE49-F238E27FC236}">
                <a16:creationId xmlns:a16="http://schemas.microsoft.com/office/drawing/2014/main" xmlns="" id="{B87215C3-3B83-4BE7-9213-26E084BD615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81162"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13">
            <a:extLst>
              <a:ext uri="{FF2B5EF4-FFF2-40B4-BE49-F238E27FC236}">
                <a16:creationId xmlns:a16="http://schemas.microsoft.com/office/drawing/2014/main" xmlns="" id="{13A105D4-2907-419E-8223-4C266BA1E5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3" name="Image 2" descr="Une image contenant table&#10;&#10;Description générée automatiquement">
            <a:extLst>
              <a:ext uri="{FF2B5EF4-FFF2-40B4-BE49-F238E27FC236}">
                <a16:creationId xmlns:a16="http://schemas.microsoft.com/office/drawing/2014/main" xmlns="" id="{39C72DCD-691B-D549-A171-8B73FC43DBB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5893" y="599724"/>
            <a:ext cx="8189482" cy="5200321"/>
          </a:xfrm>
          <a:prstGeom prst="rect">
            <a:avLst/>
          </a:prstGeom>
        </p:spPr>
      </p:pic>
      <p:sp>
        <p:nvSpPr>
          <p:cNvPr id="22" name="Rectangle 15">
            <a:extLst>
              <a:ext uri="{FF2B5EF4-FFF2-40B4-BE49-F238E27FC236}">
                <a16:creationId xmlns:a16="http://schemas.microsoft.com/office/drawing/2014/main" xmlns="" id="{1EEE7F17-8E08-4C69-8E22-661908E6DF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2" y="5873675"/>
            <a:ext cx="9531618"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xmlns="" val="1956811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Espace réservé du pied de page 6">
            <a:extLst>
              <a:ext uri="{FF2B5EF4-FFF2-40B4-BE49-F238E27FC236}">
                <a16:creationId xmlns:a16="http://schemas.microsoft.com/office/drawing/2014/main" xmlns="" id="{C3837E99-3541-B74F-9A29-96C82CA5EEC6}"/>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20485" name="Espace réservé du numéro de diapositive 6">
            <a:extLst>
              <a:ext uri="{FF2B5EF4-FFF2-40B4-BE49-F238E27FC236}">
                <a16:creationId xmlns:a16="http://schemas.microsoft.com/office/drawing/2014/main" xmlns="" id="{31939D54-5D73-724A-9E89-602B9C7466E6}"/>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A22DBBE7-3AFE-2E45-8068-DDEA259F12AD}" type="slidenum">
              <a:rPr lang="fr-FR" altLang="fr-FR" sz="1400" b="1">
                <a:solidFill>
                  <a:schemeClr val="bg1"/>
                </a:solidFill>
                <a:latin typeface="Gill Sans MT" panose="020B0502020104020203" pitchFamily="34" charset="77"/>
              </a:rPr>
              <a:pPr>
                <a:spcBef>
                  <a:spcPct val="0"/>
                </a:spcBef>
                <a:buClrTx/>
                <a:buSzTx/>
                <a:buFontTx/>
                <a:buNone/>
              </a:pPr>
              <a:t>17</a:t>
            </a:fld>
            <a:endParaRPr lang="fr-FR" altLang="fr-FR" sz="1400" b="1">
              <a:solidFill>
                <a:schemeClr val="bg1"/>
              </a:solidFill>
              <a:latin typeface="Gill Sans MT" panose="020B0502020104020203" pitchFamily="34" charset="77"/>
            </a:endParaRPr>
          </a:p>
        </p:txBody>
      </p:sp>
      <p:grpSp>
        <p:nvGrpSpPr>
          <p:cNvPr id="20483" name="Group 12">
            <a:extLst>
              <a:ext uri="{FF2B5EF4-FFF2-40B4-BE49-F238E27FC236}">
                <a16:creationId xmlns:a16="http://schemas.microsoft.com/office/drawing/2014/main" xmlns="" id="{52569FD6-C795-9C45-B58D-800236F4C1C2}"/>
              </a:ext>
            </a:extLst>
          </p:cNvPr>
          <p:cNvGrpSpPr>
            <a:grpSpLocks/>
          </p:cNvGrpSpPr>
          <p:nvPr/>
        </p:nvGrpSpPr>
        <p:grpSpPr bwMode="auto">
          <a:xfrm flipH="1">
            <a:off x="563563" y="955675"/>
            <a:ext cx="215900" cy="5902325"/>
            <a:chOff x="0" y="-17"/>
            <a:chExt cx="102" cy="4289"/>
          </a:xfrm>
        </p:grpSpPr>
        <p:sp>
          <p:nvSpPr>
            <p:cNvPr id="39" name="Rectangle 7">
              <a:extLst>
                <a:ext uri="{FF2B5EF4-FFF2-40B4-BE49-F238E27FC236}">
                  <a16:creationId xmlns:a16="http://schemas.microsoft.com/office/drawing/2014/main" xmlns="" id="{7065A47B-640B-D946-8EF9-9640479F3FC7}"/>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0" name="Rectangle 8">
              <a:extLst>
                <a:ext uri="{FF2B5EF4-FFF2-40B4-BE49-F238E27FC236}">
                  <a16:creationId xmlns:a16="http://schemas.microsoft.com/office/drawing/2014/main" xmlns="" id="{4DAF3E54-1F81-1542-8033-F5E5EF02D860}"/>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1" name="Rectangle 9">
              <a:extLst>
                <a:ext uri="{FF2B5EF4-FFF2-40B4-BE49-F238E27FC236}">
                  <a16:creationId xmlns:a16="http://schemas.microsoft.com/office/drawing/2014/main" xmlns="" id="{64BE300C-EA47-A143-9282-8CAAEAEA648A}"/>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2" name="Rectangle 10">
              <a:extLst>
                <a:ext uri="{FF2B5EF4-FFF2-40B4-BE49-F238E27FC236}">
                  <a16:creationId xmlns:a16="http://schemas.microsoft.com/office/drawing/2014/main" xmlns="" id="{5CAACA41-3510-9640-B4D3-211C88CCCA5B}"/>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3" name="Rectangle 11">
              <a:extLst>
                <a:ext uri="{FF2B5EF4-FFF2-40B4-BE49-F238E27FC236}">
                  <a16:creationId xmlns:a16="http://schemas.microsoft.com/office/drawing/2014/main" xmlns="" id="{EE689654-D2D5-C144-B3B0-970575F1FFA2}"/>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44" name="Triangle rectangle 43">
            <a:extLst>
              <a:ext uri="{FF2B5EF4-FFF2-40B4-BE49-F238E27FC236}">
                <a16:creationId xmlns:a16="http://schemas.microsoft.com/office/drawing/2014/main" xmlns="" id="{439F6B0A-CFD7-1F44-B351-C98390BADB4C}"/>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26" name="ZoneTexte 25">
            <a:extLst>
              <a:ext uri="{FF2B5EF4-FFF2-40B4-BE49-F238E27FC236}">
                <a16:creationId xmlns:a16="http://schemas.microsoft.com/office/drawing/2014/main" xmlns="" id="{5196CFB5-9C58-FF4D-8535-7D2121C2BB8C}"/>
              </a:ext>
            </a:extLst>
          </p:cNvPr>
          <p:cNvSpPr txBox="1"/>
          <p:nvPr/>
        </p:nvSpPr>
        <p:spPr>
          <a:xfrm>
            <a:off x="2428875" y="262733"/>
            <a:ext cx="5289550" cy="338137"/>
          </a:xfrm>
          <a:prstGeom prst="rect">
            <a:avLst/>
          </a:prstGeom>
          <a:noFill/>
        </p:spPr>
        <p:txBody>
          <a:bodyPr>
            <a:spAutoFit/>
          </a:bodyPr>
          <a:lstStyle/>
          <a:p>
            <a:pPr algn="ctr" fontAlgn="auto">
              <a:spcBef>
                <a:spcPts val="0"/>
              </a:spcBef>
              <a:spcAft>
                <a:spcPts val="0"/>
              </a:spcAft>
              <a:defRPr/>
            </a:pPr>
            <a:r>
              <a:rPr lang="fr-FR" sz="1600" b="1" dirty="0">
                <a:solidFill>
                  <a:schemeClr val="accent1">
                    <a:lumMod val="75000"/>
                  </a:schemeClr>
                </a:solidFill>
                <a:latin typeface="+mn-lt"/>
              </a:rPr>
              <a:t>Module optionnel « Préparation cutanée de l’opéré »</a:t>
            </a:r>
          </a:p>
        </p:txBody>
      </p:sp>
      <p:sp>
        <p:nvSpPr>
          <p:cNvPr id="27" name="ZoneTexte 26">
            <a:extLst>
              <a:ext uri="{FF2B5EF4-FFF2-40B4-BE49-F238E27FC236}">
                <a16:creationId xmlns:a16="http://schemas.microsoft.com/office/drawing/2014/main" xmlns="" id="{BCC50B7A-6573-AD45-AFDC-DDB5F67C5849}"/>
              </a:ext>
            </a:extLst>
          </p:cNvPr>
          <p:cNvSpPr txBox="1"/>
          <p:nvPr/>
        </p:nvSpPr>
        <p:spPr>
          <a:xfrm>
            <a:off x="939323" y="699624"/>
            <a:ext cx="8213725" cy="307975"/>
          </a:xfrm>
          <a:prstGeom prst="rect">
            <a:avLst/>
          </a:prstGeom>
          <a:solidFill>
            <a:schemeClr val="bg1">
              <a:lumMod val="95000"/>
            </a:schemeClr>
          </a:solidFill>
        </p:spPr>
        <p:txBody>
          <a:bodyPr>
            <a:spAutoFit/>
          </a:bodyPr>
          <a:lstStyle/>
          <a:p>
            <a:pPr algn="ctr" fontAlgn="auto">
              <a:spcBef>
                <a:spcPts val="0"/>
              </a:spcBef>
              <a:spcAft>
                <a:spcPts val="0"/>
              </a:spcAft>
              <a:buClr>
                <a:srgbClr val="0070C0"/>
              </a:buClr>
              <a:defRPr/>
            </a:pPr>
            <a:r>
              <a:rPr lang="fr-FR" sz="1400" b="1" dirty="0">
                <a:solidFill>
                  <a:srgbClr val="0070C0"/>
                </a:solidFill>
                <a:latin typeface="+mn-lt"/>
              </a:rPr>
              <a:t>20,4% des établissements </a:t>
            </a:r>
            <a:r>
              <a:rPr lang="fr-FR" sz="1400" dirty="0">
                <a:latin typeface="+mn-lt"/>
              </a:rPr>
              <a:t>(n=40/194) ont participé au module pour un total de </a:t>
            </a:r>
            <a:r>
              <a:rPr lang="fr-FR" sz="1400" b="1" dirty="0">
                <a:solidFill>
                  <a:srgbClr val="0070C0"/>
                </a:solidFill>
                <a:latin typeface="+mn-lt"/>
              </a:rPr>
              <a:t>2 849 interventions</a:t>
            </a:r>
            <a:r>
              <a:rPr lang="fr-FR" sz="1400" dirty="0">
                <a:latin typeface="+mn-lt"/>
              </a:rPr>
              <a:t>.</a:t>
            </a:r>
          </a:p>
        </p:txBody>
      </p:sp>
      <p:sp>
        <p:nvSpPr>
          <p:cNvPr id="31" name="ZoneTexte 30">
            <a:extLst>
              <a:ext uri="{FF2B5EF4-FFF2-40B4-BE49-F238E27FC236}">
                <a16:creationId xmlns:a16="http://schemas.microsoft.com/office/drawing/2014/main" xmlns="" id="{33728D5B-BE52-9245-B528-1058938E1C96}"/>
              </a:ext>
            </a:extLst>
          </p:cNvPr>
          <p:cNvSpPr txBox="1"/>
          <p:nvPr/>
        </p:nvSpPr>
        <p:spPr>
          <a:xfrm>
            <a:off x="5245100" y="4114800"/>
            <a:ext cx="4075113" cy="1708150"/>
          </a:xfrm>
          <a:prstGeom prst="rect">
            <a:avLst/>
          </a:prstGeom>
          <a:solidFill>
            <a:schemeClr val="bg1">
              <a:lumMod val="95000"/>
            </a:schemeClr>
          </a:solidFill>
        </p:spPr>
        <p:txBody>
          <a:bodyPr>
            <a:spAutoFit/>
          </a:bodyPr>
          <a:lstStyle/>
          <a:p>
            <a:pPr fontAlgn="auto">
              <a:spcBef>
                <a:spcPts val="0"/>
              </a:spcBef>
              <a:spcAft>
                <a:spcPts val="0"/>
              </a:spcAft>
              <a:defRPr/>
            </a:pPr>
            <a:r>
              <a:rPr lang="fr-FR" sz="1050" b="1" i="1" dirty="0">
                <a:solidFill>
                  <a:srgbClr val="0070C0"/>
                </a:solidFill>
                <a:latin typeface="+mn-lt"/>
              </a:rPr>
              <a:t>*Conformité de la préparation cutanée préopératoire </a:t>
            </a:r>
            <a:r>
              <a:rPr lang="fr-FR" sz="1050" i="1" dirty="0">
                <a:latin typeface="+mn-lt"/>
              </a:rPr>
              <a:t>= pas de dépilation ou dépilation par tonte, ciseaux ou chimique + douche</a:t>
            </a:r>
          </a:p>
          <a:p>
            <a:pPr fontAlgn="auto">
              <a:spcBef>
                <a:spcPts val="0"/>
              </a:spcBef>
              <a:spcAft>
                <a:spcPts val="0"/>
              </a:spcAft>
              <a:defRPr/>
            </a:pPr>
            <a:endParaRPr lang="fr-FR" sz="1050" i="1" dirty="0">
              <a:latin typeface="+mn-lt"/>
            </a:endParaRPr>
          </a:p>
          <a:p>
            <a:pPr fontAlgn="auto">
              <a:spcBef>
                <a:spcPts val="0"/>
              </a:spcBef>
              <a:spcAft>
                <a:spcPts val="0"/>
              </a:spcAft>
              <a:defRPr/>
            </a:pPr>
            <a:r>
              <a:rPr lang="fr-FR" sz="1050" b="1" i="1" dirty="0">
                <a:solidFill>
                  <a:srgbClr val="0070C0"/>
                </a:solidFill>
                <a:latin typeface="+mn-lt"/>
              </a:rPr>
              <a:t>**Conformité de la désinfection du site opératoire </a:t>
            </a:r>
            <a:r>
              <a:rPr lang="fr-FR" sz="1050" i="1" dirty="0">
                <a:latin typeface="+mn-lt"/>
              </a:rPr>
              <a:t>= désinfection du site opératoire pour les abords cutanés</a:t>
            </a:r>
          </a:p>
          <a:p>
            <a:pPr fontAlgn="auto">
              <a:spcBef>
                <a:spcPts val="0"/>
              </a:spcBef>
              <a:spcAft>
                <a:spcPts val="0"/>
              </a:spcAft>
              <a:defRPr/>
            </a:pPr>
            <a:endParaRPr lang="fr-FR" sz="1050" i="1" dirty="0">
              <a:latin typeface="+mn-lt"/>
            </a:endParaRPr>
          </a:p>
          <a:p>
            <a:pPr fontAlgn="auto">
              <a:spcBef>
                <a:spcPts val="0"/>
              </a:spcBef>
              <a:spcAft>
                <a:spcPts val="0"/>
              </a:spcAft>
              <a:defRPr/>
            </a:pPr>
            <a:r>
              <a:rPr lang="fr-FR" sz="1050" b="1" i="1" dirty="0">
                <a:solidFill>
                  <a:srgbClr val="0070C0"/>
                </a:solidFill>
                <a:latin typeface="+mn-lt"/>
              </a:rPr>
              <a:t>***Conformité globale </a:t>
            </a:r>
            <a:r>
              <a:rPr lang="fr-FR" sz="1050" i="1" dirty="0">
                <a:latin typeface="+mn-lt"/>
              </a:rPr>
              <a:t>= pas de dépilation ou dépilation par tonte, ciseaux ou chimique + douche + désinfection du site opératoire avec un antiseptique alcoolique pour les abords cutanés</a:t>
            </a:r>
          </a:p>
        </p:txBody>
      </p:sp>
      <p:graphicFrame>
        <p:nvGraphicFramePr>
          <p:cNvPr id="2" name="Tableau 1">
            <a:extLst>
              <a:ext uri="{FF2B5EF4-FFF2-40B4-BE49-F238E27FC236}">
                <a16:creationId xmlns:a16="http://schemas.microsoft.com/office/drawing/2014/main" xmlns="" id="{1BCFDFC4-8C28-0E45-B0D5-2FC2350579DC}"/>
              </a:ext>
            </a:extLst>
          </p:cNvPr>
          <p:cNvGraphicFramePr>
            <a:graphicFrameLocks noGrp="1"/>
          </p:cNvGraphicFramePr>
          <p:nvPr/>
        </p:nvGraphicFramePr>
        <p:xfrm>
          <a:off x="5214938" y="2133600"/>
          <a:ext cx="4105275" cy="1987552"/>
        </p:xfrm>
        <a:graphic>
          <a:graphicData uri="http://schemas.openxmlformats.org/drawingml/2006/table">
            <a:tbl>
              <a:tblPr firstRow="1" firstCol="1" bandRow="1">
                <a:tableStyleId>{0660B408-B3CF-4A94-85FC-2B1E0A45F4A2}</a:tableStyleId>
              </a:tblPr>
              <a:tblGrid>
                <a:gridCol w="1565437">
                  <a:extLst>
                    <a:ext uri="{9D8B030D-6E8A-4147-A177-3AD203B41FA5}">
                      <a16:colId xmlns:a16="http://schemas.microsoft.com/office/drawing/2014/main" xmlns="" val="20000"/>
                    </a:ext>
                  </a:extLst>
                </a:gridCol>
                <a:gridCol w="450956">
                  <a:extLst>
                    <a:ext uri="{9D8B030D-6E8A-4147-A177-3AD203B41FA5}">
                      <a16:colId xmlns:a16="http://schemas.microsoft.com/office/drawing/2014/main" xmlns="" val="20001"/>
                    </a:ext>
                  </a:extLst>
                </a:gridCol>
                <a:gridCol w="464834">
                  <a:extLst>
                    <a:ext uri="{9D8B030D-6E8A-4147-A177-3AD203B41FA5}">
                      <a16:colId xmlns:a16="http://schemas.microsoft.com/office/drawing/2014/main" xmlns="" val="20002"/>
                    </a:ext>
                  </a:extLst>
                </a:gridCol>
                <a:gridCol w="399530">
                  <a:extLst>
                    <a:ext uri="{9D8B030D-6E8A-4147-A177-3AD203B41FA5}">
                      <a16:colId xmlns:a16="http://schemas.microsoft.com/office/drawing/2014/main" xmlns="" val="20003"/>
                    </a:ext>
                  </a:extLst>
                </a:gridCol>
                <a:gridCol w="360152">
                  <a:extLst>
                    <a:ext uri="{9D8B030D-6E8A-4147-A177-3AD203B41FA5}">
                      <a16:colId xmlns:a16="http://schemas.microsoft.com/office/drawing/2014/main" xmlns="" val="20004"/>
                    </a:ext>
                  </a:extLst>
                </a:gridCol>
                <a:gridCol w="864366">
                  <a:extLst>
                    <a:ext uri="{9D8B030D-6E8A-4147-A177-3AD203B41FA5}">
                      <a16:colId xmlns:a16="http://schemas.microsoft.com/office/drawing/2014/main" xmlns="" val="20005"/>
                    </a:ext>
                  </a:extLst>
                </a:gridCol>
              </a:tblGrid>
              <a:tr h="479062">
                <a:tc gridSpan="2">
                  <a:txBody>
                    <a:bodyPr/>
                    <a:lstStyle/>
                    <a:p>
                      <a:pPr>
                        <a:lnSpc>
                          <a:spcPct val="115000"/>
                        </a:lnSpc>
                      </a:pPr>
                      <a:r>
                        <a:rPr lang="fr-FR" sz="1100" dirty="0">
                          <a:effectLst/>
                          <a:latin typeface="+mn-lt"/>
                        </a:rPr>
                        <a:t>Conformité</a:t>
                      </a:r>
                      <a:endParaRPr lang="fr-FR" sz="1100" dirty="0">
                        <a:effectLst/>
                        <a:latin typeface="Calibri"/>
                      </a:endParaRPr>
                    </a:p>
                  </a:txBody>
                  <a:tcPr marL="44464" marR="44464" marT="0" marB="0" anchor="ctr">
                    <a:solidFill>
                      <a:schemeClr val="accent4"/>
                    </a:solidFill>
                  </a:tcPr>
                </a:tc>
                <a:tc hMerge="1">
                  <a:txBody>
                    <a:bodyPr/>
                    <a:lstStyle/>
                    <a:p>
                      <a:pPr>
                        <a:lnSpc>
                          <a:spcPct val="115000"/>
                        </a:lnSpc>
                      </a:pPr>
                      <a:endParaRPr lang="fr-FR" sz="1100" dirty="0">
                        <a:effectLst/>
                        <a:latin typeface="Calibri"/>
                      </a:endParaRPr>
                    </a:p>
                  </a:txBody>
                  <a:tcPr marL="44450" marR="44450" marT="0" marB="0" anchor="b"/>
                </a:tc>
                <a:tc>
                  <a:txBody>
                    <a:bodyPr/>
                    <a:lstStyle/>
                    <a:p>
                      <a:pPr algn="r">
                        <a:lnSpc>
                          <a:spcPct val="150000"/>
                        </a:lnSpc>
                        <a:spcAft>
                          <a:spcPts val="0"/>
                        </a:spcAft>
                      </a:pPr>
                      <a:r>
                        <a:rPr lang="fr-FR" sz="1000" dirty="0">
                          <a:effectLst/>
                        </a:rPr>
                        <a:t>N</a:t>
                      </a:r>
                      <a:endParaRPr lang="fr-FR" sz="1000" dirty="0">
                        <a:effectLst/>
                        <a:latin typeface="Arial"/>
                        <a:ea typeface="Calibri"/>
                        <a:cs typeface="Times New Roman"/>
                      </a:endParaRPr>
                    </a:p>
                  </a:txBody>
                  <a:tcPr marL="44464" marR="44464" marT="0" marB="0" anchor="ctr">
                    <a:solidFill>
                      <a:schemeClr val="accent4"/>
                    </a:solidFill>
                  </a:tcPr>
                </a:tc>
                <a:tc>
                  <a:txBody>
                    <a:bodyPr/>
                    <a:lstStyle/>
                    <a:p>
                      <a:pPr algn="r">
                        <a:lnSpc>
                          <a:spcPct val="150000"/>
                        </a:lnSpc>
                        <a:spcAft>
                          <a:spcPts val="0"/>
                        </a:spcAft>
                      </a:pPr>
                      <a:r>
                        <a:rPr lang="fr-FR" sz="1000" dirty="0">
                          <a:effectLst/>
                        </a:rPr>
                        <a:t>TI ISO</a:t>
                      </a:r>
                      <a:endParaRPr lang="fr-FR" sz="1000" dirty="0">
                        <a:effectLst/>
                        <a:latin typeface="Arial"/>
                        <a:ea typeface="Calibri"/>
                        <a:cs typeface="Times New Roman"/>
                      </a:endParaRPr>
                    </a:p>
                  </a:txBody>
                  <a:tcPr marL="44464" marR="44464" marT="0" marB="0" anchor="ctr">
                    <a:solidFill>
                      <a:schemeClr val="accent4"/>
                    </a:solidFill>
                  </a:tcPr>
                </a:tc>
                <a:tc>
                  <a:txBody>
                    <a:bodyPr/>
                    <a:lstStyle/>
                    <a:p>
                      <a:pPr algn="r">
                        <a:lnSpc>
                          <a:spcPct val="150000"/>
                        </a:lnSpc>
                        <a:spcAft>
                          <a:spcPts val="0"/>
                        </a:spcAft>
                      </a:pPr>
                      <a:r>
                        <a:rPr lang="fr-FR" sz="1000" dirty="0">
                          <a:effectLst/>
                        </a:rPr>
                        <a:t>OR</a:t>
                      </a:r>
                      <a:endParaRPr lang="fr-FR" sz="1000" dirty="0">
                        <a:effectLst/>
                        <a:latin typeface="Arial"/>
                        <a:ea typeface="Calibri"/>
                        <a:cs typeface="Times New Roman"/>
                      </a:endParaRPr>
                    </a:p>
                  </a:txBody>
                  <a:tcPr marL="44464" marR="44464" marT="0" marB="0" anchor="ctr">
                    <a:solidFill>
                      <a:schemeClr val="accent4"/>
                    </a:solidFill>
                  </a:tcPr>
                </a:tc>
                <a:tc>
                  <a:txBody>
                    <a:bodyPr/>
                    <a:lstStyle/>
                    <a:p>
                      <a:pPr algn="r">
                        <a:lnSpc>
                          <a:spcPct val="150000"/>
                        </a:lnSpc>
                        <a:spcAft>
                          <a:spcPts val="0"/>
                        </a:spcAft>
                      </a:pPr>
                      <a:r>
                        <a:rPr lang="fr-FR" sz="1000" dirty="0">
                          <a:effectLst/>
                        </a:rPr>
                        <a:t>IC</a:t>
                      </a:r>
                      <a:r>
                        <a:rPr lang="fr-FR" sz="1000" baseline="-25000" dirty="0">
                          <a:effectLst/>
                        </a:rPr>
                        <a:t>95%</a:t>
                      </a:r>
                      <a:endParaRPr lang="fr-FR" sz="1000" baseline="-25000" dirty="0">
                        <a:effectLst/>
                        <a:latin typeface="Arial"/>
                        <a:ea typeface="Calibri"/>
                        <a:cs typeface="Times New Roman"/>
                      </a:endParaRPr>
                    </a:p>
                  </a:txBody>
                  <a:tcPr marL="44464" marR="44464" marT="0" marB="0" anchor="ctr">
                    <a:solidFill>
                      <a:schemeClr val="accent4"/>
                    </a:solidFill>
                  </a:tcPr>
                </a:tc>
                <a:extLst>
                  <a:ext uri="{0D108BD9-81ED-4DB2-BD59-A6C34878D82A}">
                    <a16:rowId xmlns:a16="http://schemas.microsoft.com/office/drawing/2014/main" xmlns="" val="10000"/>
                  </a:ext>
                </a:extLst>
              </a:tr>
              <a:tr h="251415">
                <a:tc rowSpan="2">
                  <a:txBody>
                    <a:bodyPr/>
                    <a:lstStyle/>
                    <a:p>
                      <a:pPr algn="l">
                        <a:lnSpc>
                          <a:spcPct val="150000"/>
                        </a:lnSpc>
                        <a:spcAft>
                          <a:spcPts val="0"/>
                        </a:spcAft>
                      </a:pPr>
                      <a:r>
                        <a:rPr lang="fr-FR" sz="1100" dirty="0">
                          <a:effectLst/>
                        </a:rPr>
                        <a:t>De la prépa cutanée préopératoire*</a:t>
                      </a:r>
                      <a:endParaRPr lang="fr-FR" sz="1100" dirty="0">
                        <a:effectLst/>
                        <a:latin typeface="+mn-lt"/>
                        <a:ea typeface="Calibri"/>
                        <a:cs typeface="Times New Roman"/>
                      </a:endParaRPr>
                    </a:p>
                  </a:txBody>
                  <a:tcPr marL="44464" marR="44464" marT="0" marB="0" anchor="ctr"/>
                </a:tc>
                <a:tc>
                  <a:txBody>
                    <a:bodyPr/>
                    <a:lstStyle/>
                    <a:p>
                      <a:pPr algn="just">
                        <a:lnSpc>
                          <a:spcPct val="150000"/>
                        </a:lnSpc>
                        <a:spcAft>
                          <a:spcPts val="0"/>
                        </a:spcAft>
                      </a:pPr>
                      <a:r>
                        <a:rPr lang="fr-FR" sz="1100" dirty="0" err="1">
                          <a:effectLst/>
                        </a:rPr>
                        <a:t>Conf</a:t>
                      </a:r>
                      <a:r>
                        <a:rPr lang="fr-FR" sz="1100" dirty="0">
                          <a:effectLst/>
                        </a:rPr>
                        <a:t>.</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1 499</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1,00</a:t>
                      </a:r>
                    </a:p>
                  </a:txBody>
                  <a:tcPr marL="44464" marR="44464" marT="0" marB="0" anchor="ctr"/>
                </a:tc>
                <a:tc>
                  <a:txBody>
                    <a:bodyPr/>
                    <a:lstStyle/>
                    <a:p>
                      <a:pPr algn="r">
                        <a:lnSpc>
                          <a:spcPct val="150000"/>
                        </a:lnSpc>
                        <a:spcAft>
                          <a:spcPts val="0"/>
                        </a:spcAft>
                      </a:pPr>
                      <a:r>
                        <a:rPr lang="fr-FR" sz="1000">
                          <a:effectLst/>
                          <a:latin typeface="+mj-lt"/>
                        </a:rPr>
                        <a:t>Ref. </a:t>
                      </a:r>
                      <a:endParaRPr lang="fr-FR" sz="1000">
                        <a:effectLst/>
                        <a:latin typeface="+mj-lt"/>
                        <a:ea typeface="Calibri"/>
                        <a:cs typeface="Times New Roman"/>
                      </a:endParaRPr>
                    </a:p>
                  </a:txBody>
                  <a:tcPr marL="44464" marR="44464" marT="0" marB="0" anchor="ctr"/>
                </a:tc>
                <a:tc>
                  <a:txBody>
                    <a:bodyPr/>
                    <a:lstStyle/>
                    <a:p>
                      <a:pPr algn="r">
                        <a:lnSpc>
                          <a:spcPct val="150000"/>
                        </a:lnSpc>
                        <a:spcAft>
                          <a:spcPts val="0"/>
                        </a:spcAft>
                      </a:pPr>
                      <a:r>
                        <a:rPr lang="fr-FR" sz="1000">
                          <a:effectLst/>
                          <a:latin typeface="+mj-lt"/>
                        </a:rPr>
                        <a:t> </a:t>
                      </a:r>
                      <a:endParaRPr lang="fr-FR" sz="1000">
                        <a:effectLst/>
                        <a:latin typeface="+mj-lt"/>
                        <a:ea typeface="Calibri"/>
                        <a:cs typeface="Times New Roman"/>
                      </a:endParaRPr>
                    </a:p>
                  </a:txBody>
                  <a:tcPr marL="44464" marR="44464" marT="0" marB="0" anchor="ctr"/>
                </a:tc>
                <a:extLst>
                  <a:ext uri="{0D108BD9-81ED-4DB2-BD59-A6C34878D82A}">
                    <a16:rowId xmlns:a16="http://schemas.microsoft.com/office/drawing/2014/main" xmlns="" val="10001"/>
                  </a:ext>
                </a:extLst>
              </a:tr>
              <a:tr h="251415">
                <a:tc vMerge="1">
                  <a:txBody>
                    <a:bodyPr/>
                    <a:lstStyle/>
                    <a:p>
                      <a:endParaRPr lang="fr-FR"/>
                    </a:p>
                  </a:txBody>
                  <a:tcPr/>
                </a:tc>
                <a:tc>
                  <a:txBody>
                    <a:bodyPr/>
                    <a:lstStyle/>
                    <a:p>
                      <a:pPr algn="just">
                        <a:lnSpc>
                          <a:spcPct val="150000"/>
                        </a:lnSpc>
                        <a:spcAft>
                          <a:spcPts val="0"/>
                        </a:spcAft>
                      </a:pPr>
                      <a:r>
                        <a:rPr lang="fr-FR" sz="1100" dirty="0">
                          <a:effectLst/>
                        </a:rPr>
                        <a:t>NC</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604</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1,49</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1,50</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[0,65 – 3,44]</a:t>
                      </a:r>
                    </a:p>
                  </a:txBody>
                  <a:tcPr marL="44464" marR="44464" marT="0" marB="0" anchor="ctr"/>
                </a:tc>
                <a:extLst>
                  <a:ext uri="{0D108BD9-81ED-4DB2-BD59-A6C34878D82A}">
                    <a16:rowId xmlns:a16="http://schemas.microsoft.com/office/drawing/2014/main" xmlns="" val="10002"/>
                  </a:ext>
                </a:extLst>
              </a:tr>
              <a:tr h="251415">
                <a:tc rowSpan="2">
                  <a:txBody>
                    <a:bodyPr/>
                    <a:lstStyle/>
                    <a:p>
                      <a:pPr algn="l">
                        <a:lnSpc>
                          <a:spcPct val="150000"/>
                        </a:lnSpc>
                        <a:spcAft>
                          <a:spcPts val="0"/>
                        </a:spcAft>
                      </a:pPr>
                      <a:r>
                        <a:rPr lang="fr-FR" sz="1100" dirty="0">
                          <a:effectLst/>
                        </a:rPr>
                        <a:t>De la désinfection</a:t>
                      </a:r>
                      <a:r>
                        <a:rPr lang="fr-FR" sz="1100" baseline="0" dirty="0">
                          <a:effectLst/>
                        </a:rPr>
                        <a:t> </a:t>
                      </a:r>
                      <a:r>
                        <a:rPr lang="fr-FR" sz="1100" dirty="0">
                          <a:effectLst/>
                        </a:rPr>
                        <a:t>du site opératoire**</a:t>
                      </a:r>
                      <a:endParaRPr lang="fr-FR" sz="1100" dirty="0">
                        <a:effectLst/>
                        <a:latin typeface="+mn-lt"/>
                        <a:ea typeface="Calibri"/>
                        <a:cs typeface="Times New Roman"/>
                      </a:endParaRPr>
                    </a:p>
                  </a:txBody>
                  <a:tcPr marL="44464" marR="44464" marT="0" marB="0" anchor="ctr"/>
                </a:tc>
                <a:tc>
                  <a:txBody>
                    <a:bodyPr/>
                    <a:lstStyle/>
                    <a:p>
                      <a:pPr algn="just">
                        <a:lnSpc>
                          <a:spcPct val="150000"/>
                        </a:lnSpc>
                        <a:spcAft>
                          <a:spcPts val="0"/>
                        </a:spcAft>
                      </a:pPr>
                      <a:r>
                        <a:rPr lang="fr-FR" sz="1100" dirty="0" err="1">
                          <a:effectLst/>
                        </a:rPr>
                        <a:t>Conf</a:t>
                      </a:r>
                      <a:r>
                        <a:rPr lang="fr-FR" sz="1100" dirty="0">
                          <a:effectLst/>
                        </a:rPr>
                        <a:t>.</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1 336</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0,90</a:t>
                      </a:r>
                    </a:p>
                  </a:txBody>
                  <a:tcPr marL="44464" marR="44464" marT="0" marB="0" anchor="ctr"/>
                </a:tc>
                <a:tc>
                  <a:txBody>
                    <a:bodyPr/>
                    <a:lstStyle/>
                    <a:p>
                      <a:pPr algn="r">
                        <a:lnSpc>
                          <a:spcPct val="150000"/>
                        </a:lnSpc>
                        <a:spcAft>
                          <a:spcPts val="0"/>
                        </a:spcAft>
                      </a:pPr>
                      <a:r>
                        <a:rPr lang="fr-FR" sz="1000" dirty="0" err="1">
                          <a:effectLst/>
                          <a:latin typeface="+mj-lt"/>
                        </a:rPr>
                        <a:t>Ref</a:t>
                      </a:r>
                      <a:r>
                        <a:rPr lang="fr-FR" sz="1000" dirty="0">
                          <a:effectLst/>
                          <a:latin typeface="+mj-lt"/>
                        </a:rPr>
                        <a:t>. </a:t>
                      </a:r>
                      <a:endParaRPr lang="fr-FR" sz="1000" dirty="0">
                        <a:effectLst/>
                        <a:latin typeface="+mj-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rPr>
                        <a:t> </a:t>
                      </a:r>
                      <a:endParaRPr lang="fr-FR" sz="1000" dirty="0">
                        <a:effectLst/>
                        <a:latin typeface="+mj-lt"/>
                        <a:ea typeface="Calibri"/>
                        <a:cs typeface="Times New Roman"/>
                      </a:endParaRPr>
                    </a:p>
                  </a:txBody>
                  <a:tcPr marL="44464" marR="44464" marT="0" marB="0" anchor="ctr"/>
                </a:tc>
                <a:extLst>
                  <a:ext uri="{0D108BD9-81ED-4DB2-BD59-A6C34878D82A}">
                    <a16:rowId xmlns:a16="http://schemas.microsoft.com/office/drawing/2014/main" xmlns="" val="10003"/>
                  </a:ext>
                </a:extLst>
              </a:tr>
              <a:tr h="251415">
                <a:tc vMerge="1">
                  <a:txBody>
                    <a:bodyPr/>
                    <a:lstStyle/>
                    <a:p>
                      <a:endParaRPr lang="fr-FR"/>
                    </a:p>
                  </a:txBody>
                  <a:tcPr/>
                </a:tc>
                <a:tc>
                  <a:txBody>
                    <a:bodyPr/>
                    <a:lstStyle/>
                    <a:p>
                      <a:pPr algn="just">
                        <a:lnSpc>
                          <a:spcPct val="150000"/>
                        </a:lnSpc>
                        <a:spcAft>
                          <a:spcPts val="0"/>
                        </a:spcAft>
                      </a:pPr>
                      <a:r>
                        <a:rPr lang="fr-FR" sz="1100" dirty="0">
                          <a:effectLst/>
                        </a:rPr>
                        <a:t>NC</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400</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1,25</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1,40</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[0,49 – 3,99]</a:t>
                      </a:r>
                    </a:p>
                  </a:txBody>
                  <a:tcPr marL="44464" marR="44464" marT="0" marB="0" anchor="ctr"/>
                </a:tc>
                <a:extLst>
                  <a:ext uri="{0D108BD9-81ED-4DB2-BD59-A6C34878D82A}">
                    <a16:rowId xmlns:a16="http://schemas.microsoft.com/office/drawing/2014/main" xmlns="" val="10004"/>
                  </a:ext>
                </a:extLst>
              </a:tr>
              <a:tr h="251415">
                <a:tc rowSpan="2">
                  <a:txBody>
                    <a:bodyPr/>
                    <a:lstStyle/>
                    <a:p>
                      <a:pPr algn="l">
                        <a:lnSpc>
                          <a:spcPct val="150000"/>
                        </a:lnSpc>
                        <a:spcAft>
                          <a:spcPts val="0"/>
                        </a:spcAft>
                      </a:pPr>
                      <a:r>
                        <a:rPr lang="fr-FR" sz="1100" dirty="0">
                          <a:effectLst/>
                        </a:rPr>
                        <a:t>Globale***</a:t>
                      </a:r>
                      <a:endParaRPr lang="fr-FR" sz="1100" dirty="0">
                        <a:effectLst/>
                        <a:latin typeface="+mn-lt"/>
                        <a:ea typeface="Calibri"/>
                        <a:cs typeface="Times New Roman"/>
                      </a:endParaRPr>
                    </a:p>
                  </a:txBody>
                  <a:tcPr marL="44464" marR="44464" marT="0" marB="0" anchor="ctr"/>
                </a:tc>
                <a:tc>
                  <a:txBody>
                    <a:bodyPr/>
                    <a:lstStyle/>
                    <a:p>
                      <a:pPr algn="just">
                        <a:lnSpc>
                          <a:spcPct val="150000"/>
                        </a:lnSpc>
                        <a:spcAft>
                          <a:spcPts val="0"/>
                        </a:spcAft>
                      </a:pPr>
                      <a:r>
                        <a:rPr lang="fr-FR" sz="1100" dirty="0" err="1">
                          <a:effectLst/>
                        </a:rPr>
                        <a:t>Conf</a:t>
                      </a:r>
                      <a:r>
                        <a:rPr lang="fr-FR" sz="1100" dirty="0">
                          <a:effectLst/>
                        </a:rPr>
                        <a:t>.</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837</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0,96</a:t>
                      </a:r>
                    </a:p>
                  </a:txBody>
                  <a:tcPr marL="44464" marR="44464" marT="0" marB="0" anchor="ctr"/>
                </a:tc>
                <a:tc>
                  <a:txBody>
                    <a:bodyPr/>
                    <a:lstStyle/>
                    <a:p>
                      <a:pPr algn="r">
                        <a:lnSpc>
                          <a:spcPct val="150000"/>
                        </a:lnSpc>
                        <a:spcAft>
                          <a:spcPts val="0"/>
                        </a:spcAft>
                      </a:pPr>
                      <a:r>
                        <a:rPr lang="fr-FR" sz="1000" dirty="0" err="1">
                          <a:effectLst/>
                          <a:latin typeface="+mj-lt"/>
                        </a:rPr>
                        <a:t>Ref</a:t>
                      </a:r>
                      <a:r>
                        <a:rPr lang="fr-FR" sz="1000" dirty="0">
                          <a:effectLst/>
                          <a:latin typeface="+mj-lt"/>
                        </a:rPr>
                        <a:t>. </a:t>
                      </a:r>
                      <a:endParaRPr lang="fr-FR" sz="1000" dirty="0">
                        <a:effectLst/>
                        <a:latin typeface="+mj-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rPr>
                        <a:t> </a:t>
                      </a:r>
                      <a:endParaRPr lang="fr-FR" sz="1000" dirty="0">
                        <a:effectLst/>
                        <a:latin typeface="+mj-lt"/>
                        <a:ea typeface="Calibri"/>
                        <a:cs typeface="Times New Roman"/>
                      </a:endParaRPr>
                    </a:p>
                  </a:txBody>
                  <a:tcPr marL="44464" marR="44464" marT="0" marB="0" anchor="ctr"/>
                </a:tc>
                <a:extLst>
                  <a:ext uri="{0D108BD9-81ED-4DB2-BD59-A6C34878D82A}">
                    <a16:rowId xmlns:a16="http://schemas.microsoft.com/office/drawing/2014/main" xmlns="" val="10005"/>
                  </a:ext>
                </a:extLst>
              </a:tr>
              <a:tr h="251415">
                <a:tc vMerge="1">
                  <a:txBody>
                    <a:bodyPr/>
                    <a:lstStyle/>
                    <a:p>
                      <a:endParaRPr lang="fr-FR"/>
                    </a:p>
                  </a:txBody>
                  <a:tcPr/>
                </a:tc>
                <a:tc>
                  <a:txBody>
                    <a:bodyPr/>
                    <a:lstStyle/>
                    <a:p>
                      <a:pPr algn="just">
                        <a:lnSpc>
                          <a:spcPct val="150000"/>
                        </a:lnSpc>
                        <a:spcAft>
                          <a:spcPts val="0"/>
                        </a:spcAft>
                      </a:pPr>
                      <a:r>
                        <a:rPr lang="fr-FR" sz="1100" dirty="0">
                          <a:effectLst/>
                        </a:rPr>
                        <a:t>NC</a:t>
                      </a:r>
                      <a:endParaRPr lang="fr-FR" sz="1100" dirty="0">
                        <a:effectLst/>
                        <a:latin typeface="+mn-lt"/>
                        <a:ea typeface="Calibri"/>
                        <a:cs typeface="Times New Roman"/>
                      </a:endParaRP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772</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1,17</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1,22</a:t>
                      </a:r>
                    </a:p>
                  </a:txBody>
                  <a:tcPr marL="44464" marR="44464" marT="0" marB="0" anchor="ctr"/>
                </a:tc>
                <a:tc>
                  <a:txBody>
                    <a:bodyPr/>
                    <a:lstStyle/>
                    <a:p>
                      <a:pPr algn="r">
                        <a:lnSpc>
                          <a:spcPct val="150000"/>
                        </a:lnSpc>
                        <a:spcAft>
                          <a:spcPts val="0"/>
                        </a:spcAft>
                      </a:pPr>
                      <a:r>
                        <a:rPr lang="fr-FR" sz="1000" dirty="0">
                          <a:effectLst/>
                          <a:latin typeface="+mj-lt"/>
                          <a:ea typeface="Calibri"/>
                          <a:cs typeface="Times New Roman"/>
                        </a:rPr>
                        <a:t>[0,47 – 3,18]</a:t>
                      </a:r>
                    </a:p>
                  </a:txBody>
                  <a:tcPr marL="44464" marR="44464" marT="0" marB="0" anchor="ctr"/>
                </a:tc>
                <a:extLst>
                  <a:ext uri="{0D108BD9-81ED-4DB2-BD59-A6C34878D82A}">
                    <a16:rowId xmlns:a16="http://schemas.microsoft.com/office/drawing/2014/main" xmlns="" val="10006"/>
                  </a:ext>
                </a:extLst>
              </a:tr>
            </a:tbl>
          </a:graphicData>
        </a:graphic>
      </p:graphicFrame>
      <p:sp>
        <p:nvSpPr>
          <p:cNvPr id="50" name="ZoneTexte 49">
            <a:extLst>
              <a:ext uri="{FF2B5EF4-FFF2-40B4-BE49-F238E27FC236}">
                <a16:creationId xmlns:a16="http://schemas.microsoft.com/office/drawing/2014/main" xmlns="" id="{E6DE950D-3361-5448-A238-6A15D031D79F}"/>
              </a:ext>
            </a:extLst>
          </p:cNvPr>
          <p:cNvSpPr txBox="1"/>
          <p:nvPr/>
        </p:nvSpPr>
        <p:spPr>
          <a:xfrm>
            <a:off x="1327150" y="5930900"/>
            <a:ext cx="7561263" cy="522288"/>
          </a:xfrm>
          <a:prstGeom prst="rect">
            <a:avLst/>
          </a:prstGeom>
          <a:solidFill>
            <a:schemeClr val="bg1">
              <a:lumMod val="95000"/>
            </a:schemeClr>
          </a:solidFill>
        </p:spPr>
        <p:txBody>
          <a:bodyPr>
            <a:spAutoFit/>
          </a:bodyPr>
          <a:lstStyle/>
          <a:p>
            <a:pPr algn="ctr" fontAlgn="auto">
              <a:spcBef>
                <a:spcPts val="0"/>
              </a:spcBef>
              <a:spcAft>
                <a:spcPts val="0"/>
              </a:spcAft>
              <a:buClr>
                <a:srgbClr val="0070C0"/>
              </a:buClr>
              <a:defRPr/>
            </a:pPr>
            <a:r>
              <a:rPr lang="fr-FR" sz="1400" dirty="0">
                <a:latin typeface="+mn-lt"/>
              </a:rPr>
              <a:t>En 2017, la conformité de la préparation cutanée de l’opéré n’a significativement pas influencé le taux d’incidence d’ISO en chirurgie gynécologie-obstétrique.</a:t>
            </a:r>
          </a:p>
        </p:txBody>
      </p:sp>
      <p:sp>
        <p:nvSpPr>
          <p:cNvPr id="51" name="ZoneTexte 50">
            <a:extLst>
              <a:ext uri="{FF2B5EF4-FFF2-40B4-BE49-F238E27FC236}">
                <a16:creationId xmlns:a16="http://schemas.microsoft.com/office/drawing/2014/main" xmlns="" id="{9B8BD749-52F3-2741-9F5B-0EADA20D30C4}"/>
              </a:ext>
            </a:extLst>
          </p:cNvPr>
          <p:cNvSpPr txBox="1"/>
          <p:nvPr/>
        </p:nvSpPr>
        <p:spPr>
          <a:xfrm>
            <a:off x="9321800" y="2870200"/>
            <a:ext cx="395288" cy="277813"/>
          </a:xfrm>
          <a:prstGeom prst="rect">
            <a:avLst/>
          </a:prstGeom>
          <a:noFill/>
        </p:spPr>
        <p:txBody>
          <a:bodyPr>
            <a:spAutoFit/>
          </a:bodyPr>
          <a:lstStyle/>
          <a:p>
            <a:pPr fontAlgn="auto">
              <a:spcBef>
                <a:spcPts val="0"/>
              </a:spcBef>
              <a:spcAft>
                <a:spcPts val="0"/>
              </a:spcAft>
              <a:defRPr/>
            </a:pPr>
            <a:r>
              <a:rPr lang="fr-FR" sz="1200" b="1" dirty="0">
                <a:solidFill>
                  <a:schemeClr val="bg2"/>
                </a:solidFill>
                <a:latin typeface="+mn-lt"/>
              </a:rPr>
              <a:t>NS</a:t>
            </a:r>
          </a:p>
        </p:txBody>
      </p:sp>
      <p:sp>
        <p:nvSpPr>
          <p:cNvPr id="52" name="ZoneTexte 51">
            <a:extLst>
              <a:ext uri="{FF2B5EF4-FFF2-40B4-BE49-F238E27FC236}">
                <a16:creationId xmlns:a16="http://schemas.microsoft.com/office/drawing/2014/main" xmlns="" id="{2F604E87-8612-984C-8772-430C3AA16157}"/>
              </a:ext>
            </a:extLst>
          </p:cNvPr>
          <p:cNvSpPr txBox="1"/>
          <p:nvPr/>
        </p:nvSpPr>
        <p:spPr>
          <a:xfrm>
            <a:off x="9321800" y="3375025"/>
            <a:ext cx="395288" cy="276225"/>
          </a:xfrm>
          <a:prstGeom prst="rect">
            <a:avLst/>
          </a:prstGeom>
          <a:noFill/>
        </p:spPr>
        <p:txBody>
          <a:bodyPr>
            <a:spAutoFit/>
          </a:bodyPr>
          <a:lstStyle/>
          <a:p>
            <a:pPr fontAlgn="auto">
              <a:spcBef>
                <a:spcPts val="0"/>
              </a:spcBef>
              <a:spcAft>
                <a:spcPts val="0"/>
              </a:spcAft>
              <a:defRPr/>
            </a:pPr>
            <a:r>
              <a:rPr lang="fr-FR" sz="1200" b="1" dirty="0">
                <a:solidFill>
                  <a:schemeClr val="bg2"/>
                </a:solidFill>
                <a:latin typeface="+mn-lt"/>
              </a:rPr>
              <a:t>NS</a:t>
            </a:r>
          </a:p>
        </p:txBody>
      </p:sp>
      <p:sp>
        <p:nvSpPr>
          <p:cNvPr id="53" name="ZoneTexte 52">
            <a:extLst>
              <a:ext uri="{FF2B5EF4-FFF2-40B4-BE49-F238E27FC236}">
                <a16:creationId xmlns:a16="http://schemas.microsoft.com/office/drawing/2014/main" xmlns="" id="{8CFE3C58-9C05-5549-9FA5-AA6BD61CA51A}"/>
              </a:ext>
            </a:extLst>
          </p:cNvPr>
          <p:cNvSpPr txBox="1"/>
          <p:nvPr/>
        </p:nvSpPr>
        <p:spPr>
          <a:xfrm>
            <a:off x="9321800" y="3867150"/>
            <a:ext cx="395288" cy="277813"/>
          </a:xfrm>
          <a:prstGeom prst="rect">
            <a:avLst/>
          </a:prstGeom>
          <a:noFill/>
        </p:spPr>
        <p:txBody>
          <a:bodyPr>
            <a:spAutoFit/>
          </a:bodyPr>
          <a:lstStyle/>
          <a:p>
            <a:pPr fontAlgn="auto">
              <a:spcBef>
                <a:spcPts val="0"/>
              </a:spcBef>
              <a:spcAft>
                <a:spcPts val="0"/>
              </a:spcAft>
              <a:defRPr/>
            </a:pPr>
            <a:r>
              <a:rPr lang="fr-FR" sz="1200" b="1" dirty="0">
                <a:solidFill>
                  <a:schemeClr val="bg2"/>
                </a:solidFill>
                <a:latin typeface="+mn-lt"/>
              </a:rPr>
              <a:t>NS</a:t>
            </a:r>
          </a:p>
        </p:txBody>
      </p:sp>
      <p:pic>
        <p:nvPicPr>
          <p:cNvPr id="4" name="Image 3">
            <a:extLst>
              <a:ext uri="{FF2B5EF4-FFF2-40B4-BE49-F238E27FC236}">
                <a16:creationId xmlns:a16="http://schemas.microsoft.com/office/drawing/2014/main" xmlns="" id="{52133D1C-C08F-8F48-82A5-E6BB27762873}"/>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4394" y="1340768"/>
            <a:ext cx="4285238" cy="422500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65D9C196-56A3-4D2B-B250-2501F51B4C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0" name="Rectangle 9">
            <a:extLst>
              <a:ext uri="{FF2B5EF4-FFF2-40B4-BE49-F238E27FC236}">
                <a16:creationId xmlns:a16="http://schemas.microsoft.com/office/drawing/2014/main" xmlns="" id="{3A6EBF77-A535-4798-83D5-C5D9C36BFA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2" y="457202"/>
            <a:ext cx="6406228" cy="585645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2" descr="Une image contenant table&#10;&#10;Description générée automatiquement">
            <a:extLst>
              <a:ext uri="{FF2B5EF4-FFF2-40B4-BE49-F238E27FC236}">
                <a16:creationId xmlns:a16="http://schemas.microsoft.com/office/drawing/2014/main" xmlns="" id="{C672B162-E9FF-234C-9A42-173A6FA1463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2176" y="778935"/>
            <a:ext cx="5586825" cy="5209714"/>
          </a:xfrm>
          <a:prstGeom prst="rect">
            <a:avLst/>
          </a:prstGeom>
          <a:ln>
            <a:noFill/>
          </a:ln>
        </p:spPr>
      </p:pic>
      <p:sp>
        <p:nvSpPr>
          <p:cNvPr id="12" name="Rectangle 11">
            <a:extLst>
              <a:ext uri="{FF2B5EF4-FFF2-40B4-BE49-F238E27FC236}">
                <a16:creationId xmlns:a16="http://schemas.microsoft.com/office/drawing/2014/main" xmlns="" id="{DDB2DB23-D2D0-4E56-A97D-E9B80FD3E4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859580" y="457202"/>
            <a:ext cx="3050656" cy="585973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4" name="Ellipse 3">
            <a:extLst>
              <a:ext uri="{FF2B5EF4-FFF2-40B4-BE49-F238E27FC236}">
                <a16:creationId xmlns:a16="http://schemas.microsoft.com/office/drawing/2014/main" xmlns="" id="{323197DA-5972-DA47-A368-18AC24DF2F3B}"/>
              </a:ext>
            </a:extLst>
          </p:cNvPr>
          <p:cNvSpPr/>
          <p:nvPr/>
        </p:nvSpPr>
        <p:spPr>
          <a:xfrm>
            <a:off x="5863580" y="1340768"/>
            <a:ext cx="619236" cy="50405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xmlns="" id="{43DC26B7-78E9-4D4C-8282-2948FE15A7F1}"/>
              </a:ext>
            </a:extLst>
          </p:cNvPr>
          <p:cNvSpPr/>
          <p:nvPr/>
        </p:nvSpPr>
        <p:spPr>
          <a:xfrm>
            <a:off x="5859158" y="2924944"/>
            <a:ext cx="648072" cy="36004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351841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587D26DA-9773-4A0E-B213-DDF20A1F1F2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2" descr="Une image contenant table&#10;&#10;Description générée automatiquement">
            <a:extLst>
              <a:ext uri="{FF2B5EF4-FFF2-40B4-BE49-F238E27FC236}">
                <a16:creationId xmlns:a16="http://schemas.microsoft.com/office/drawing/2014/main" xmlns="" id="{49D167A0-A33B-DA48-92EC-0346897056A8}"/>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6647" y="643466"/>
            <a:ext cx="8913706" cy="5571067"/>
          </a:xfrm>
          <a:prstGeom prst="rect">
            <a:avLst/>
          </a:prstGeom>
        </p:spPr>
      </p:pic>
    </p:spTree>
    <p:extLst>
      <p:ext uri="{BB962C8B-B14F-4D97-AF65-F5344CB8AC3E}">
        <p14:creationId xmlns:p14="http://schemas.microsoft.com/office/powerpoint/2010/main" xmlns="" val="2804388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 id="{10D43FA7-2115-5A4C-B036-CBC95F49524E}"/>
              </a:ext>
            </a:extLst>
          </p:cNvPr>
          <p:cNvSpPr>
            <a:spLocks noGrp="1" noChangeArrowheads="1"/>
          </p:cNvSpPr>
          <p:nvPr>
            <p:ph type="title"/>
          </p:nvPr>
        </p:nvSpPr>
        <p:spPr>
          <a:xfrm>
            <a:off x="-401116" y="620688"/>
            <a:ext cx="9801225" cy="1143000"/>
          </a:xfrm>
          <a:noFill/>
        </p:spPr>
        <p:txBody>
          <a:bodyPr>
            <a:normAutofit/>
          </a:bodyPr>
          <a:lstStyle/>
          <a:p>
            <a:pPr algn="ctr"/>
            <a:r>
              <a:rPr lang="fr-FR" altLang="fr-FR" sz="6000" dirty="0">
                <a:latin typeface="Candara" panose="020E0502030303020204" pitchFamily="34" charset="0"/>
              </a:rPr>
              <a:t>1- </a:t>
            </a:r>
            <a:r>
              <a:rPr lang="fr-FR" altLang="fr-FR" dirty="0">
                <a:latin typeface="Candara" panose="020E0502030303020204" pitchFamily="34" charset="0"/>
              </a:rPr>
              <a:t>Risque infectieux en Gynécologie</a:t>
            </a:r>
          </a:p>
        </p:txBody>
      </p:sp>
      <p:pic>
        <p:nvPicPr>
          <p:cNvPr id="6147" name="Image 2">
            <a:extLst>
              <a:ext uri="{FF2B5EF4-FFF2-40B4-BE49-F238E27FC236}">
                <a16:creationId xmlns:a16="http://schemas.microsoft.com/office/drawing/2014/main" xmlns="" id="{33D51D42-AD3B-7944-ACE9-1312F5CEBC1E}"/>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51788" y="3716338"/>
            <a:ext cx="2016125" cy="2855912"/>
          </a:xfrm>
          <a:prstGeom prst="rect">
            <a:avLst/>
          </a:prstGeom>
          <a:noFill/>
          <a:ln w="9525">
            <a:solidFill>
              <a:schemeClr val="bg2"/>
            </a:solidFill>
            <a:miter lim="800000"/>
            <a:headEnd/>
            <a:tailEnd/>
          </a:ln>
          <a:extLst>
            <a:ext uri="{909E8E84-426E-40DD-AFC4-6F175D3DCCD1}">
              <a14:hiddenFill xmlns:a14="http://schemas.microsoft.com/office/drawing/2010/main" xmlns="">
                <a:solidFill>
                  <a:srgbClr val="FFFFFF"/>
                </a:solidFill>
              </a14:hiddenFill>
            </a:ext>
          </a:extLst>
        </p:spPr>
      </p:pic>
      <p:pic>
        <p:nvPicPr>
          <p:cNvPr id="3" name="Image 2">
            <a:extLst>
              <a:ext uri="{FF2B5EF4-FFF2-40B4-BE49-F238E27FC236}">
                <a16:creationId xmlns:a16="http://schemas.microsoft.com/office/drawing/2014/main" xmlns="" id="{67C94800-6F43-6742-A84E-11C2601D915C}"/>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35388" y="3573016"/>
            <a:ext cx="3015778" cy="3146028"/>
          </a:xfrm>
          <a:prstGeom prst="rect">
            <a:avLst/>
          </a:prstGeom>
        </p:spPr>
      </p:pic>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xmlns="" id="{B1B7FC21-13F0-3143-95A8-5648E6FEBB56}"/>
              </a:ext>
            </a:extLst>
          </p:cNvPr>
          <p:cNvSpPr>
            <a:spLocks noGrp="1" noChangeArrowheads="1"/>
          </p:cNvSpPr>
          <p:nvPr>
            <p:ph type="title"/>
          </p:nvPr>
        </p:nvSpPr>
        <p:spPr>
          <a:xfrm>
            <a:off x="646794" y="620688"/>
            <a:ext cx="8842375" cy="1143000"/>
          </a:xfrm>
        </p:spPr>
        <p:txBody>
          <a:bodyPr>
            <a:normAutofit fontScale="90000"/>
          </a:bodyPr>
          <a:lstStyle/>
          <a:p>
            <a:pPr algn="ctr"/>
            <a:r>
              <a:rPr lang="fr-FR" altLang="fr-FR" sz="4000"/>
              <a:t>Epidémiologie des infections nosocomiales en maternité</a:t>
            </a:r>
          </a:p>
        </p:txBody>
      </p:sp>
      <p:sp>
        <p:nvSpPr>
          <p:cNvPr id="25603" name="Rectangle 3">
            <a:extLst>
              <a:ext uri="{FF2B5EF4-FFF2-40B4-BE49-F238E27FC236}">
                <a16:creationId xmlns:a16="http://schemas.microsoft.com/office/drawing/2014/main" xmlns="" id="{B090B589-F905-484E-B719-DAC410CF5954}"/>
              </a:ext>
            </a:extLst>
          </p:cNvPr>
          <p:cNvSpPr>
            <a:spLocks noGrp="1" noChangeArrowheads="1"/>
          </p:cNvSpPr>
          <p:nvPr>
            <p:ph idx="1"/>
          </p:nvPr>
        </p:nvSpPr>
        <p:spPr>
          <a:xfrm>
            <a:off x="633909" y="2276872"/>
            <a:ext cx="8534400" cy="4114800"/>
          </a:xfrm>
        </p:spPr>
        <p:txBody>
          <a:bodyPr>
            <a:normAutofit fontScale="62500" lnSpcReduction="20000"/>
          </a:bodyPr>
          <a:lstStyle/>
          <a:p>
            <a:pPr>
              <a:lnSpc>
                <a:spcPct val="90000"/>
              </a:lnSpc>
              <a:buFont typeface="Monotype Sorts" pitchFamily="2" charset="2"/>
              <a:buNone/>
            </a:pPr>
            <a:endParaRPr lang="fr-FR" altLang="fr-FR" sz="2400" dirty="0"/>
          </a:p>
          <a:p>
            <a:pPr>
              <a:lnSpc>
                <a:spcPct val="90000"/>
              </a:lnSpc>
            </a:pPr>
            <a:r>
              <a:rPr lang="fr-FR" altLang="fr-FR" sz="2400" dirty="0"/>
              <a:t>Réseau Mater Sud Est (CCLIN Sud-Est), 2017</a:t>
            </a:r>
          </a:p>
          <a:p>
            <a:pPr>
              <a:lnSpc>
                <a:spcPct val="90000"/>
              </a:lnSpc>
            </a:pPr>
            <a:endParaRPr lang="fr-FR" altLang="fr-FR" sz="2400" dirty="0"/>
          </a:p>
          <a:p>
            <a:pPr lvl="1">
              <a:lnSpc>
                <a:spcPct val="90000"/>
              </a:lnSpc>
            </a:pPr>
            <a:r>
              <a:rPr lang="fr-FR" altLang="fr-FR" sz="2200" dirty="0"/>
              <a:t>Participants au réseau Mater : 52 maternités</a:t>
            </a:r>
          </a:p>
          <a:p>
            <a:pPr lvl="2">
              <a:lnSpc>
                <a:spcPct val="90000"/>
              </a:lnSpc>
            </a:pPr>
            <a:r>
              <a:rPr lang="fr-FR" altLang="fr-FR" sz="2000" dirty="0"/>
              <a:t>27 maternités de niveau I</a:t>
            </a:r>
          </a:p>
          <a:p>
            <a:pPr lvl="2">
              <a:lnSpc>
                <a:spcPct val="90000"/>
              </a:lnSpc>
            </a:pPr>
            <a:r>
              <a:rPr lang="fr-FR" altLang="fr-FR" sz="2000" dirty="0"/>
              <a:t>22 maternités de niveau II</a:t>
            </a:r>
          </a:p>
          <a:p>
            <a:pPr lvl="2">
              <a:lnSpc>
                <a:spcPct val="90000"/>
              </a:lnSpc>
            </a:pPr>
            <a:r>
              <a:rPr lang="fr-FR" altLang="fr-FR" sz="2000" dirty="0"/>
              <a:t> 3 maternités de niveau III (3 CHU)</a:t>
            </a:r>
          </a:p>
          <a:p>
            <a:pPr lvl="1">
              <a:lnSpc>
                <a:spcPct val="90000"/>
              </a:lnSpc>
            </a:pPr>
            <a:endParaRPr lang="fr-FR" altLang="fr-FR" sz="2200" dirty="0"/>
          </a:p>
          <a:p>
            <a:pPr lvl="1">
              <a:lnSpc>
                <a:spcPct val="90000"/>
              </a:lnSpc>
            </a:pPr>
            <a:r>
              <a:rPr lang="fr-FR" altLang="fr-FR" sz="2200" dirty="0"/>
              <a:t>La surveillance porte sur 31 495 accouchements</a:t>
            </a:r>
          </a:p>
          <a:p>
            <a:pPr lvl="2">
              <a:lnSpc>
                <a:spcPct val="90000"/>
              </a:lnSpc>
            </a:pPr>
            <a:r>
              <a:rPr lang="fr-FR" altLang="fr-FR" sz="2000" dirty="0"/>
              <a:t>80,9% par voie basse : taux d’IN = 0,86% (214/24 830)</a:t>
            </a:r>
          </a:p>
          <a:p>
            <a:pPr lvl="2">
              <a:lnSpc>
                <a:spcPct val="90000"/>
              </a:lnSpc>
            </a:pPr>
            <a:r>
              <a:rPr lang="fr-FR" altLang="fr-FR" sz="2000" dirty="0"/>
              <a:t>19,1% par césarienne : taux d’IN = 2,03% (115/5 670)</a:t>
            </a:r>
          </a:p>
          <a:p>
            <a:pPr lvl="2">
              <a:lnSpc>
                <a:spcPct val="90000"/>
              </a:lnSpc>
            </a:pPr>
            <a:endParaRPr lang="fr-FR" altLang="fr-FR" sz="2000" dirty="0"/>
          </a:p>
          <a:p>
            <a:pPr lvl="1">
              <a:lnSpc>
                <a:spcPct val="90000"/>
              </a:lnSpc>
            </a:pPr>
            <a:r>
              <a:rPr lang="fr-FR" altLang="fr-FR" sz="2200" dirty="0"/>
              <a:t> </a:t>
            </a:r>
            <a:r>
              <a:rPr lang="fr-FR" altLang="fr-FR" sz="2000" dirty="0"/>
              <a:t>Le taux d’IN des bébés : 0,24% (71/29 646) </a:t>
            </a:r>
          </a:p>
          <a:p>
            <a:pPr lvl="1">
              <a:lnSpc>
                <a:spcPct val="90000"/>
              </a:lnSpc>
            </a:pPr>
            <a:endParaRPr lang="fr-FR" altLang="fr-FR" sz="2200" dirty="0"/>
          </a:p>
          <a:p>
            <a:pPr lvl="1">
              <a:lnSpc>
                <a:spcPct val="90000"/>
              </a:lnSpc>
            </a:pPr>
            <a:r>
              <a:rPr lang="fr-FR" altLang="fr-FR" sz="2200" dirty="0"/>
              <a:t>Suivi de toutes les infections nosocomiales </a:t>
            </a:r>
          </a:p>
          <a:p>
            <a:pPr>
              <a:lnSpc>
                <a:spcPct val="90000"/>
              </a:lnSpc>
              <a:buFont typeface="Monotype Sorts" pitchFamily="2" charset="2"/>
              <a:buNone/>
            </a:pPr>
            <a:endParaRPr lang="fr-FR" altLang="fr-FR"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FC1130A6-8B0B-C345-A998-E78763830ACF}"/>
              </a:ext>
            </a:extLst>
          </p:cNvPr>
          <p:cNvSpPr>
            <a:spLocks noGrp="1" noChangeArrowheads="1"/>
          </p:cNvSpPr>
          <p:nvPr>
            <p:ph type="title"/>
          </p:nvPr>
        </p:nvSpPr>
        <p:spPr>
          <a:xfrm>
            <a:off x="534988" y="1692275"/>
            <a:ext cx="5867400" cy="762000"/>
          </a:xfrm>
          <a:noFill/>
        </p:spPr>
        <p:txBody>
          <a:bodyPr>
            <a:normAutofit fontScale="90000"/>
          </a:bodyPr>
          <a:lstStyle/>
          <a:p>
            <a:r>
              <a:rPr lang="fr-FR" altLang="fr-FR" sz="4400" dirty="0">
                <a:cs typeface="Times New Roman" panose="02020603050405020304" pitchFamily="18" charset="0"/>
              </a:rPr>
              <a:t>Infections site opératoire</a:t>
            </a:r>
            <a:br>
              <a:rPr lang="fr-FR" altLang="fr-FR" sz="4400" dirty="0">
                <a:cs typeface="Times New Roman" panose="02020603050405020304" pitchFamily="18" charset="0"/>
              </a:rPr>
            </a:br>
            <a:endParaRPr lang="fr-FR" altLang="fr-FR" sz="4400" dirty="0">
              <a:cs typeface="Times New Roman" panose="02020603050405020304" pitchFamily="18" charset="0"/>
            </a:endParaRPr>
          </a:p>
        </p:txBody>
      </p:sp>
      <p:sp>
        <p:nvSpPr>
          <p:cNvPr id="14339" name="Rectangle 3">
            <a:extLst>
              <a:ext uri="{FF2B5EF4-FFF2-40B4-BE49-F238E27FC236}">
                <a16:creationId xmlns:a16="http://schemas.microsoft.com/office/drawing/2014/main" xmlns="" id="{B66D6FC8-2905-AE42-B11D-6547C1B36AF2}"/>
              </a:ext>
            </a:extLst>
          </p:cNvPr>
          <p:cNvSpPr>
            <a:spLocks noGrp="1" noChangeArrowheads="1"/>
          </p:cNvSpPr>
          <p:nvPr>
            <p:ph idx="1"/>
          </p:nvPr>
        </p:nvSpPr>
        <p:spPr>
          <a:xfrm>
            <a:off x="685800" y="2454275"/>
            <a:ext cx="8610600" cy="4114800"/>
          </a:xfrm>
        </p:spPr>
        <p:txBody>
          <a:bodyPr>
            <a:normAutofit fontScale="92500" lnSpcReduction="20000"/>
          </a:bodyPr>
          <a:lstStyle/>
          <a:p>
            <a:pPr>
              <a:lnSpc>
                <a:spcPct val="90000"/>
              </a:lnSpc>
              <a:defRPr/>
            </a:pPr>
            <a:r>
              <a:rPr lang="fr-FR" altLang="fr-FR" sz="2400" dirty="0">
                <a:cs typeface="Times New Roman" panose="02020603050405020304" pitchFamily="18" charset="0"/>
              </a:rPr>
              <a:t>Siège de l’infection de site opératoire :</a:t>
            </a:r>
          </a:p>
          <a:p>
            <a:pPr lvl="1">
              <a:lnSpc>
                <a:spcPct val="90000"/>
              </a:lnSpc>
              <a:defRPr/>
            </a:pPr>
            <a:r>
              <a:rPr lang="fr-FR" altLang="fr-FR" sz="2000" dirty="0"/>
              <a:t>Césarienne : cicatrice abdominale</a:t>
            </a:r>
          </a:p>
          <a:p>
            <a:pPr lvl="1">
              <a:lnSpc>
                <a:spcPct val="90000"/>
              </a:lnSpc>
              <a:defRPr/>
            </a:pPr>
            <a:r>
              <a:rPr lang="fr-FR" altLang="fr-FR" sz="2000" dirty="0"/>
              <a:t>V</a:t>
            </a:r>
            <a:r>
              <a:rPr lang="fr-FR" altLang="fr-FR" sz="2000" dirty="0">
                <a:cs typeface="Times New Roman" panose="02020603050405020304" pitchFamily="18" charset="0"/>
              </a:rPr>
              <a:t>oie basse : épisiotomie ou déchirure périnéale </a:t>
            </a:r>
          </a:p>
          <a:p>
            <a:pPr>
              <a:lnSpc>
                <a:spcPct val="90000"/>
              </a:lnSpc>
              <a:buFont typeface="Monotype Sorts" pitchFamily="2" charset="2"/>
              <a:buNone/>
              <a:defRPr/>
            </a:pPr>
            <a:endParaRPr lang="fr-FR" altLang="fr-FR" sz="2000" i="1" dirty="0">
              <a:cs typeface="Times New Roman" panose="02020603050405020304" pitchFamily="18" charset="0"/>
            </a:endParaRPr>
          </a:p>
          <a:p>
            <a:pPr>
              <a:lnSpc>
                <a:spcPct val="90000"/>
              </a:lnSpc>
              <a:defRPr/>
            </a:pPr>
            <a:r>
              <a:rPr lang="fr-FR" altLang="fr-FR" sz="2400" dirty="0">
                <a:cs typeface="Times New Roman" panose="02020603050405020304" pitchFamily="18" charset="0"/>
              </a:rPr>
              <a:t>Facteurs de risque</a:t>
            </a:r>
          </a:p>
          <a:p>
            <a:pPr lvl="1">
              <a:lnSpc>
                <a:spcPct val="90000"/>
              </a:lnSpc>
              <a:defRPr/>
            </a:pPr>
            <a:r>
              <a:rPr lang="fr-FR" altLang="fr-FR" sz="2200" dirty="0">
                <a:cs typeface="Times New Roman" panose="02020603050405020304" pitchFamily="18" charset="0"/>
              </a:rPr>
              <a:t>RPM &gt;12H</a:t>
            </a:r>
          </a:p>
          <a:p>
            <a:pPr lvl="1">
              <a:lnSpc>
                <a:spcPct val="90000"/>
              </a:lnSpc>
              <a:defRPr/>
            </a:pPr>
            <a:r>
              <a:rPr lang="fr-FR" altLang="fr-FR" sz="2200" dirty="0">
                <a:cs typeface="Times New Roman" panose="02020603050405020304" pitchFamily="18" charset="0"/>
              </a:rPr>
              <a:t>Obésité</a:t>
            </a:r>
          </a:p>
          <a:p>
            <a:pPr lvl="1">
              <a:lnSpc>
                <a:spcPct val="90000"/>
              </a:lnSpc>
              <a:defRPr/>
            </a:pPr>
            <a:r>
              <a:rPr lang="fr-FR" altLang="fr-FR" sz="2200" dirty="0">
                <a:cs typeface="Times New Roman" panose="02020603050405020304" pitchFamily="18" charset="0"/>
              </a:rPr>
              <a:t>Monitoring intra-utérin</a:t>
            </a:r>
          </a:p>
          <a:p>
            <a:pPr lvl="1">
              <a:lnSpc>
                <a:spcPct val="90000"/>
              </a:lnSpc>
              <a:defRPr/>
            </a:pPr>
            <a:r>
              <a:rPr lang="fr-FR" altLang="fr-FR" sz="2200" dirty="0">
                <a:cs typeface="Times New Roman" panose="02020603050405020304" pitchFamily="18" charset="0"/>
              </a:rPr>
              <a:t>Césarienne réalisée en urgence</a:t>
            </a:r>
          </a:p>
          <a:p>
            <a:pPr lvl="1">
              <a:lnSpc>
                <a:spcPct val="90000"/>
              </a:lnSpc>
              <a:defRPr/>
            </a:pPr>
            <a:r>
              <a:rPr lang="fr-FR" altLang="fr-FR" sz="2200" dirty="0">
                <a:cs typeface="Times New Roman" panose="02020603050405020304" pitchFamily="18" charset="0"/>
              </a:rPr>
              <a:t>Absence d’antibioprophylaxie</a:t>
            </a:r>
          </a:p>
          <a:p>
            <a:pPr lvl="1">
              <a:lnSpc>
                <a:spcPct val="90000"/>
              </a:lnSpc>
              <a:defRPr/>
            </a:pPr>
            <a:r>
              <a:rPr lang="fr-FR" altLang="fr-FR" sz="2200" dirty="0">
                <a:cs typeface="Times New Roman" panose="02020603050405020304" pitchFamily="18" charset="0"/>
              </a:rPr>
              <a:t>Perte de sang</a:t>
            </a:r>
          </a:p>
          <a:p>
            <a:pPr>
              <a:lnSpc>
                <a:spcPct val="90000"/>
              </a:lnSpc>
              <a:buFont typeface="Monotype Sorts" pitchFamily="2" charset="2"/>
              <a:buNone/>
              <a:defRPr/>
            </a:pPr>
            <a:endParaRPr lang="fr-FR" altLang="fr-FR" sz="2400" dirty="0">
              <a:cs typeface="Times New Roman" panose="02020603050405020304" pitchFamily="18" charset="0"/>
            </a:endParaRPr>
          </a:p>
          <a:p>
            <a:pPr marL="0" indent="0">
              <a:lnSpc>
                <a:spcPct val="90000"/>
              </a:lnSpc>
              <a:buFont typeface="Monotype Sorts" pitchFamily="2" charset="2"/>
              <a:buNone/>
              <a:defRPr/>
            </a:pPr>
            <a:endParaRPr lang="fr-FR" altLang="fr-FR" sz="2400" dirty="0">
              <a:cs typeface="Times New Roman" panose="02020603050405020304" pitchFamily="18" charset="0"/>
            </a:endParaRPr>
          </a:p>
        </p:txBody>
      </p:sp>
      <p:sp>
        <p:nvSpPr>
          <p:cNvPr id="26628" name="Text Box 4">
            <a:extLst>
              <a:ext uri="{FF2B5EF4-FFF2-40B4-BE49-F238E27FC236}">
                <a16:creationId xmlns:a16="http://schemas.microsoft.com/office/drawing/2014/main" xmlns="" id="{11159F7D-5855-C044-8487-B767F1BD693E}"/>
              </a:ext>
            </a:extLst>
          </p:cNvPr>
          <p:cNvSpPr txBox="1">
            <a:spLocks noChangeArrowheads="1"/>
          </p:cNvSpPr>
          <p:nvPr/>
        </p:nvSpPr>
        <p:spPr bwMode="auto">
          <a:xfrm>
            <a:off x="2057400" y="6370637"/>
            <a:ext cx="828624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dirty="0">
                <a:latin typeface="Candara" panose="020E0502030303020204" pitchFamily="34" charset="0"/>
              </a:rPr>
              <a:t>Guide pour la surveillance et la prévention des IN en Maternité - SFHH 2008</a:t>
            </a:r>
          </a:p>
        </p:txBody>
      </p:sp>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xmlns="" id="{0353FC67-F4CE-4240-9966-031A9AD9EFD6}"/>
              </a:ext>
            </a:extLst>
          </p:cNvPr>
          <p:cNvSpPr>
            <a:spLocks noGrp="1" noChangeArrowheads="1"/>
          </p:cNvSpPr>
          <p:nvPr>
            <p:ph type="title"/>
          </p:nvPr>
        </p:nvSpPr>
        <p:spPr>
          <a:xfrm>
            <a:off x="679004" y="1521785"/>
            <a:ext cx="6172200" cy="762000"/>
          </a:xfrm>
          <a:noFill/>
        </p:spPr>
        <p:txBody>
          <a:bodyPr>
            <a:normAutofit fontScale="90000"/>
          </a:bodyPr>
          <a:lstStyle/>
          <a:p>
            <a:r>
              <a:rPr lang="fr-FR" altLang="fr-FR" sz="4400" dirty="0">
                <a:cs typeface="Times New Roman" panose="02020603050405020304" pitchFamily="18" charset="0"/>
              </a:rPr>
              <a:t>Endométrite </a:t>
            </a:r>
            <a:br>
              <a:rPr lang="fr-FR" altLang="fr-FR" sz="4400" dirty="0">
                <a:cs typeface="Times New Roman" panose="02020603050405020304" pitchFamily="18" charset="0"/>
              </a:rPr>
            </a:br>
            <a:endParaRPr lang="fr-FR" altLang="fr-FR" sz="4400" dirty="0">
              <a:cs typeface="Times New Roman" panose="02020603050405020304" pitchFamily="18" charset="0"/>
            </a:endParaRPr>
          </a:p>
        </p:txBody>
      </p:sp>
      <p:sp>
        <p:nvSpPr>
          <p:cNvPr id="15363" name="Rectangle 3">
            <a:extLst>
              <a:ext uri="{FF2B5EF4-FFF2-40B4-BE49-F238E27FC236}">
                <a16:creationId xmlns:a16="http://schemas.microsoft.com/office/drawing/2014/main" xmlns="" id="{4120E36B-C062-A748-B067-C3B4A748B2E8}"/>
              </a:ext>
            </a:extLst>
          </p:cNvPr>
          <p:cNvSpPr>
            <a:spLocks noGrp="1" noChangeArrowheads="1"/>
          </p:cNvSpPr>
          <p:nvPr>
            <p:ph idx="1"/>
          </p:nvPr>
        </p:nvSpPr>
        <p:spPr>
          <a:xfrm>
            <a:off x="536856" y="3429000"/>
            <a:ext cx="8785225" cy="3870325"/>
          </a:xfrm>
        </p:spPr>
        <p:txBody>
          <a:bodyPr>
            <a:normAutofit/>
          </a:bodyPr>
          <a:lstStyle/>
          <a:p>
            <a:pPr>
              <a:defRPr/>
            </a:pPr>
            <a:r>
              <a:rPr lang="fr-FR" altLang="fr-FR" sz="2400" dirty="0">
                <a:solidFill>
                  <a:srgbClr val="003399"/>
                </a:solidFill>
                <a:cs typeface="Times New Roman" panose="02020603050405020304" pitchFamily="18" charset="0"/>
              </a:rPr>
              <a:t>Cas 1 :</a:t>
            </a:r>
            <a:r>
              <a:rPr lang="fr-FR" altLang="fr-FR" sz="2400" dirty="0">
                <a:cs typeface="Times New Roman" panose="02020603050405020304" pitchFamily="18" charset="0"/>
              </a:rPr>
              <a:t> Isolement de micro-organisme sur culture provenant de l’endomètre lors d’une intervention chirurgicale ou par aspiration à l’aiguille ou brossage, biopsie.</a:t>
            </a:r>
          </a:p>
          <a:p>
            <a:pPr>
              <a:defRPr/>
            </a:pPr>
            <a:endParaRPr lang="fr-FR" altLang="fr-FR" sz="2400" dirty="0"/>
          </a:p>
          <a:p>
            <a:pPr>
              <a:defRPr/>
            </a:pPr>
            <a:r>
              <a:rPr lang="fr-FR" altLang="fr-FR" sz="2400" dirty="0">
                <a:solidFill>
                  <a:srgbClr val="003399"/>
                </a:solidFill>
                <a:cs typeface="Times New Roman" panose="02020603050405020304" pitchFamily="18" charset="0"/>
              </a:rPr>
              <a:t>Cas 2:</a:t>
            </a:r>
          </a:p>
          <a:p>
            <a:pPr lvl="1">
              <a:defRPr/>
            </a:pPr>
            <a:r>
              <a:rPr lang="fr-FR" altLang="fr-FR" sz="2400" dirty="0">
                <a:cs typeface="Times New Roman" panose="02020603050405020304" pitchFamily="18" charset="0"/>
              </a:rPr>
              <a:t>Présence d’un écoulement purulent de l’utérus </a:t>
            </a:r>
            <a:r>
              <a:rPr lang="fr-FR" altLang="fr-FR" sz="2400" b="1" dirty="0">
                <a:cs typeface="Times New Roman" panose="02020603050405020304" pitchFamily="18" charset="0"/>
              </a:rPr>
              <a:t>ET</a:t>
            </a:r>
          </a:p>
          <a:p>
            <a:pPr lvl="1">
              <a:defRPr/>
            </a:pPr>
            <a:r>
              <a:rPr lang="fr-FR" altLang="fr-FR" sz="2400" dirty="0">
                <a:cs typeface="Times New Roman" panose="02020603050405020304" pitchFamily="18" charset="0"/>
              </a:rPr>
              <a:t>Au moins 2 des signes suivant : fièvre, douleur abdominale, sensibilité à la palpation.</a:t>
            </a:r>
          </a:p>
          <a:p>
            <a:pPr lvl="1">
              <a:defRPr/>
            </a:pPr>
            <a:endParaRPr lang="fr-FR" altLang="fr-FR" sz="2400" dirty="0">
              <a:cs typeface="Times New Roman" panose="02020603050405020304" pitchFamily="18" charset="0"/>
            </a:endParaRPr>
          </a:p>
          <a:p>
            <a:pPr marL="457200" lvl="1" indent="0">
              <a:buFont typeface="Monotype Sorts" pitchFamily="2" charset="2"/>
              <a:buNone/>
              <a:defRPr/>
            </a:pPr>
            <a:endParaRPr lang="fr-FR" altLang="fr-FR" sz="2400" dirty="0"/>
          </a:p>
          <a:p>
            <a:pPr>
              <a:defRPr/>
            </a:pPr>
            <a:endParaRPr lang="fr-FR" altLang="fr-FR" sz="2400" dirty="0"/>
          </a:p>
          <a:p>
            <a:pPr marL="457200" lvl="1" indent="0">
              <a:buFont typeface="Monotype Sorts" pitchFamily="2" charset="2"/>
              <a:buNone/>
              <a:defRPr/>
            </a:pPr>
            <a:endParaRPr lang="fr-FR" altLang="fr-FR" sz="2400" dirty="0"/>
          </a:p>
          <a:p>
            <a:pPr>
              <a:defRPr/>
            </a:pPr>
            <a:endParaRPr lang="fr-FR" altLang="fr-FR" sz="2400" dirty="0"/>
          </a:p>
          <a:p>
            <a:pPr>
              <a:defRPr/>
            </a:pPr>
            <a:endParaRPr lang="fr-FR" altLang="fr-FR" sz="2400" dirty="0"/>
          </a:p>
        </p:txBody>
      </p:sp>
      <p:sp>
        <p:nvSpPr>
          <p:cNvPr id="27652" name="Text Box 4">
            <a:extLst>
              <a:ext uri="{FF2B5EF4-FFF2-40B4-BE49-F238E27FC236}">
                <a16:creationId xmlns:a16="http://schemas.microsoft.com/office/drawing/2014/main" xmlns="" id="{32D649D4-FDBC-CD48-9EAB-A48EB0DC3832}"/>
              </a:ext>
            </a:extLst>
          </p:cNvPr>
          <p:cNvSpPr txBox="1">
            <a:spLocks noChangeArrowheads="1"/>
          </p:cNvSpPr>
          <p:nvPr/>
        </p:nvSpPr>
        <p:spPr bwMode="auto">
          <a:xfrm>
            <a:off x="2406650" y="6308725"/>
            <a:ext cx="7632700"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CDC 1988, Guide de l’enquêteur, enquête nationale de prévalence 2006</a:t>
            </a:r>
          </a:p>
        </p:txBody>
      </p:sp>
      <p:sp>
        <p:nvSpPr>
          <p:cNvPr id="27653" name="ZoneTexte 1">
            <a:extLst>
              <a:ext uri="{FF2B5EF4-FFF2-40B4-BE49-F238E27FC236}">
                <a16:creationId xmlns:a16="http://schemas.microsoft.com/office/drawing/2014/main" xmlns="" id="{A5FBC13F-DA7E-8242-B961-CF84B530E0EB}"/>
              </a:ext>
            </a:extLst>
          </p:cNvPr>
          <p:cNvSpPr txBox="1">
            <a:spLocks noChangeArrowheads="1"/>
          </p:cNvSpPr>
          <p:nvPr/>
        </p:nvSpPr>
        <p:spPr bwMode="auto">
          <a:xfrm>
            <a:off x="967036" y="5701936"/>
            <a:ext cx="72009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400" dirty="0">
                <a:latin typeface="Times New Roman" panose="02020603050405020304" pitchFamily="18" charset="0"/>
                <a:cs typeface="Times New Roman" panose="02020603050405020304" pitchFamily="18" charset="0"/>
              </a:rPr>
              <a:t>Micro-organismes : flore fécale, </a:t>
            </a:r>
            <a:r>
              <a:rPr lang="fr-FR" altLang="fr-FR" sz="2400" i="1" dirty="0">
                <a:latin typeface="Times New Roman" panose="02020603050405020304" pitchFamily="18" charset="0"/>
                <a:cs typeface="Times New Roman" panose="02020603050405020304" pitchFamily="18" charset="0"/>
              </a:rPr>
              <a:t>Streptococcus B…</a:t>
            </a:r>
          </a:p>
        </p:txBody>
      </p:sp>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xmlns="" id="{87804321-3788-4A48-835E-DFD4AB6F9BA5}"/>
              </a:ext>
            </a:extLst>
          </p:cNvPr>
          <p:cNvSpPr>
            <a:spLocks noGrp="1" noChangeArrowheads="1"/>
          </p:cNvSpPr>
          <p:nvPr>
            <p:ph type="title"/>
          </p:nvPr>
        </p:nvSpPr>
        <p:spPr>
          <a:xfrm>
            <a:off x="822325" y="698500"/>
            <a:ext cx="8785225" cy="1143000"/>
          </a:xfrm>
        </p:spPr>
        <p:txBody>
          <a:bodyPr>
            <a:normAutofit fontScale="90000"/>
          </a:bodyPr>
          <a:lstStyle/>
          <a:p>
            <a:r>
              <a:rPr lang="fr-FR" altLang="fr-FR" sz="4400" dirty="0"/>
              <a:t>Facteurs de risque des endométrites</a:t>
            </a:r>
          </a:p>
        </p:txBody>
      </p:sp>
      <p:sp>
        <p:nvSpPr>
          <p:cNvPr id="28675" name="Rectangle 3">
            <a:extLst>
              <a:ext uri="{FF2B5EF4-FFF2-40B4-BE49-F238E27FC236}">
                <a16:creationId xmlns:a16="http://schemas.microsoft.com/office/drawing/2014/main" xmlns="" id="{6B398A2E-C921-7D48-9D59-237AEE284A48}"/>
              </a:ext>
            </a:extLst>
          </p:cNvPr>
          <p:cNvSpPr>
            <a:spLocks noGrp="1" noChangeArrowheads="1"/>
          </p:cNvSpPr>
          <p:nvPr>
            <p:ph idx="1"/>
          </p:nvPr>
        </p:nvSpPr>
        <p:spPr>
          <a:xfrm>
            <a:off x="1182688" y="2133600"/>
            <a:ext cx="8064500" cy="2603500"/>
          </a:xfrm>
        </p:spPr>
        <p:txBody>
          <a:bodyPr/>
          <a:lstStyle/>
          <a:p>
            <a:r>
              <a:rPr lang="fr-FR" altLang="fr-FR" sz="2000"/>
              <a:t>Rupture prématurée des membranes</a:t>
            </a:r>
          </a:p>
          <a:p>
            <a:r>
              <a:rPr lang="fr-FR" altLang="fr-FR" sz="2000"/>
              <a:t>Hyperthermie du travail</a:t>
            </a:r>
          </a:p>
          <a:p>
            <a:r>
              <a:rPr lang="fr-FR" altLang="fr-FR" sz="2000"/>
              <a:t>Accouchement dystocique avec réalisation de gestes (forceps…)</a:t>
            </a:r>
          </a:p>
          <a:p>
            <a:r>
              <a:rPr lang="fr-FR" altLang="fr-FR" sz="2000"/>
              <a:t>Travail long et nombreux TV </a:t>
            </a:r>
          </a:p>
          <a:p>
            <a:r>
              <a:rPr lang="fr-FR" altLang="fr-FR" sz="2000"/>
              <a:t>Césarienne en urgence</a:t>
            </a:r>
          </a:p>
          <a:p>
            <a:pPr>
              <a:buFont typeface="Monotype Sorts" pitchFamily="2" charset="2"/>
              <a:buNone/>
            </a:pPr>
            <a:endParaRPr lang="fr-FR" altLang="fr-FR" sz="2000"/>
          </a:p>
        </p:txBody>
      </p:sp>
      <p:sp>
        <p:nvSpPr>
          <p:cNvPr id="28676" name="Text Box 5">
            <a:extLst>
              <a:ext uri="{FF2B5EF4-FFF2-40B4-BE49-F238E27FC236}">
                <a16:creationId xmlns:a16="http://schemas.microsoft.com/office/drawing/2014/main" xmlns="" id="{793E43C8-745C-8541-A74F-6CC37A64845B}"/>
              </a:ext>
            </a:extLst>
          </p:cNvPr>
          <p:cNvSpPr txBox="1">
            <a:spLocks noChangeArrowheads="1"/>
          </p:cNvSpPr>
          <p:nvPr/>
        </p:nvSpPr>
        <p:spPr bwMode="auto">
          <a:xfrm>
            <a:off x="1981200" y="6172200"/>
            <a:ext cx="8024813"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Guide pour la surveillance et la prévention des IN en Maternité - SFHH 2009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xmlns="" id="{2F5CFB5F-E675-394D-A6E0-952C4E4E6AA8}"/>
              </a:ext>
            </a:extLst>
          </p:cNvPr>
          <p:cNvSpPr>
            <a:spLocks noGrp="1" noChangeArrowheads="1"/>
          </p:cNvSpPr>
          <p:nvPr>
            <p:ph type="title"/>
          </p:nvPr>
        </p:nvSpPr>
        <p:spPr>
          <a:xfrm>
            <a:off x="621267" y="1700808"/>
            <a:ext cx="4495800" cy="762000"/>
          </a:xfrm>
          <a:noFill/>
        </p:spPr>
        <p:txBody>
          <a:bodyPr>
            <a:normAutofit fontScale="90000"/>
          </a:bodyPr>
          <a:lstStyle/>
          <a:p>
            <a:r>
              <a:rPr lang="fr-FR" altLang="fr-FR" sz="4400" dirty="0">
                <a:cs typeface="Times New Roman" panose="02020603050405020304" pitchFamily="18" charset="0"/>
              </a:rPr>
              <a:t>Infections urinaires</a:t>
            </a:r>
            <a:br>
              <a:rPr lang="fr-FR" altLang="fr-FR" sz="4400" dirty="0">
                <a:cs typeface="Times New Roman" panose="02020603050405020304" pitchFamily="18" charset="0"/>
              </a:rPr>
            </a:br>
            <a:endParaRPr lang="fr-FR" altLang="fr-FR" sz="4400" dirty="0">
              <a:cs typeface="Times New Roman" panose="02020603050405020304" pitchFamily="18" charset="0"/>
            </a:endParaRPr>
          </a:p>
        </p:txBody>
      </p:sp>
      <p:sp>
        <p:nvSpPr>
          <p:cNvPr id="18435" name="Rectangle 3">
            <a:extLst>
              <a:ext uri="{FF2B5EF4-FFF2-40B4-BE49-F238E27FC236}">
                <a16:creationId xmlns:a16="http://schemas.microsoft.com/office/drawing/2014/main" xmlns="" id="{6E4B2CFC-10C2-AF48-97CB-F008613BF807}"/>
              </a:ext>
            </a:extLst>
          </p:cNvPr>
          <p:cNvSpPr>
            <a:spLocks noGrp="1" noChangeArrowheads="1"/>
          </p:cNvSpPr>
          <p:nvPr>
            <p:ph idx="1"/>
          </p:nvPr>
        </p:nvSpPr>
        <p:spPr>
          <a:xfrm>
            <a:off x="592378" y="2039227"/>
            <a:ext cx="8610600" cy="4114800"/>
          </a:xfrm>
        </p:spPr>
        <p:txBody>
          <a:bodyPr>
            <a:normAutofit fontScale="92500" lnSpcReduction="10000"/>
          </a:bodyPr>
          <a:lstStyle/>
          <a:p>
            <a:pPr marL="0" indent="0">
              <a:lnSpc>
                <a:spcPct val="90000"/>
              </a:lnSpc>
              <a:buFont typeface="Monotype Sorts" pitchFamily="2" charset="2"/>
              <a:buNone/>
              <a:defRPr/>
            </a:pPr>
            <a:endParaRPr lang="fr-FR" altLang="fr-FR" sz="2400" dirty="0"/>
          </a:p>
          <a:p>
            <a:pPr>
              <a:lnSpc>
                <a:spcPct val="90000"/>
              </a:lnSpc>
              <a:defRPr/>
            </a:pPr>
            <a:r>
              <a:rPr lang="fr-FR" altLang="fr-FR" sz="2000" b="1" dirty="0">
                <a:cs typeface="Times New Roman" panose="02020603050405020304" pitchFamily="18" charset="0"/>
              </a:rPr>
              <a:t>Micro-organismes : </a:t>
            </a:r>
            <a:r>
              <a:rPr lang="fr-FR" altLang="fr-FR" sz="2000" b="1" i="1" dirty="0">
                <a:cs typeface="Times New Roman" panose="02020603050405020304" pitchFamily="18" charset="0"/>
              </a:rPr>
              <a:t>Escherichia coli, </a:t>
            </a:r>
            <a:r>
              <a:rPr lang="fr-FR" altLang="fr-FR" sz="2000" b="1" dirty="0" err="1">
                <a:cs typeface="Times New Roman" panose="02020603050405020304" pitchFamily="18" charset="0"/>
              </a:rPr>
              <a:t>enterocoque</a:t>
            </a:r>
            <a:r>
              <a:rPr lang="fr-FR" altLang="fr-FR" sz="2000" b="1" i="1" dirty="0">
                <a:cs typeface="Times New Roman" panose="02020603050405020304" pitchFamily="18" charset="0"/>
              </a:rPr>
              <a:t>..</a:t>
            </a:r>
          </a:p>
          <a:p>
            <a:pPr>
              <a:lnSpc>
                <a:spcPct val="90000"/>
              </a:lnSpc>
              <a:defRPr/>
            </a:pPr>
            <a:endParaRPr lang="fr-FR" altLang="fr-FR" sz="2000" b="1" dirty="0">
              <a:cs typeface="Times New Roman" panose="02020603050405020304" pitchFamily="18" charset="0"/>
            </a:endParaRPr>
          </a:p>
          <a:p>
            <a:pPr>
              <a:lnSpc>
                <a:spcPct val="90000"/>
              </a:lnSpc>
              <a:defRPr/>
            </a:pPr>
            <a:r>
              <a:rPr lang="fr-FR" altLang="fr-FR" sz="2000" b="1" dirty="0">
                <a:cs typeface="Times New Roman" panose="02020603050405020304" pitchFamily="18" charset="0"/>
              </a:rPr>
              <a:t>Facteurs de risque</a:t>
            </a:r>
          </a:p>
          <a:p>
            <a:pPr lvl="1">
              <a:lnSpc>
                <a:spcPct val="90000"/>
              </a:lnSpc>
              <a:defRPr/>
            </a:pPr>
            <a:r>
              <a:rPr lang="fr-FR" altLang="fr-FR" sz="2000" dirty="0">
                <a:cs typeface="Times New Roman" panose="02020603050405020304" pitchFamily="18" charset="0"/>
              </a:rPr>
              <a:t>Pathologie sous-jacente : anomalie urologique, diabète…</a:t>
            </a:r>
          </a:p>
          <a:p>
            <a:pPr lvl="1">
              <a:lnSpc>
                <a:spcPct val="90000"/>
              </a:lnSpc>
              <a:defRPr/>
            </a:pPr>
            <a:r>
              <a:rPr lang="fr-FR" altLang="fr-FR" sz="2000" dirty="0">
                <a:cs typeface="Times New Roman" panose="02020603050405020304" pitchFamily="18" charset="0"/>
              </a:rPr>
              <a:t>Sondage vésical</a:t>
            </a:r>
          </a:p>
          <a:p>
            <a:pPr lvl="1">
              <a:lnSpc>
                <a:spcPct val="90000"/>
              </a:lnSpc>
              <a:defRPr/>
            </a:pPr>
            <a:r>
              <a:rPr lang="fr-FR" altLang="fr-FR" sz="2000" dirty="0">
                <a:cs typeface="Times New Roman" panose="02020603050405020304" pitchFamily="18" charset="0"/>
              </a:rPr>
              <a:t>Diurèse faible</a:t>
            </a:r>
          </a:p>
          <a:p>
            <a:pPr lvl="1">
              <a:lnSpc>
                <a:spcPct val="90000"/>
              </a:lnSpc>
              <a:defRPr/>
            </a:pPr>
            <a:r>
              <a:rPr lang="fr-FR" altLang="fr-FR" sz="2000" dirty="0">
                <a:cs typeface="Times New Roman" panose="02020603050405020304" pitchFamily="18" charset="0"/>
              </a:rPr>
              <a:t>Infection urinaire pendant la grossesse</a:t>
            </a:r>
          </a:p>
          <a:p>
            <a:pPr>
              <a:lnSpc>
                <a:spcPct val="90000"/>
              </a:lnSpc>
              <a:defRPr/>
            </a:pPr>
            <a:endParaRPr lang="fr-FR" altLang="fr-FR" sz="2000" i="1" dirty="0">
              <a:cs typeface="Times New Roman" panose="02020603050405020304" pitchFamily="18" charset="0"/>
            </a:endParaRPr>
          </a:p>
          <a:p>
            <a:pPr>
              <a:lnSpc>
                <a:spcPct val="90000"/>
              </a:lnSpc>
              <a:defRPr/>
            </a:pPr>
            <a:r>
              <a:rPr lang="fr-FR" altLang="fr-FR" sz="2000" b="1" dirty="0">
                <a:cs typeface="Times New Roman" panose="02020603050405020304" pitchFamily="18" charset="0"/>
              </a:rPr>
              <a:t>Le diagnostique repose sur l’ECBU avec la notion d’absence initiale d’infection urinaire.</a:t>
            </a:r>
          </a:p>
          <a:p>
            <a:pPr>
              <a:lnSpc>
                <a:spcPct val="90000"/>
              </a:lnSpc>
              <a:defRPr/>
            </a:pPr>
            <a:endParaRPr lang="fr-FR" altLang="fr-FR" sz="2200" b="1" dirty="0"/>
          </a:p>
        </p:txBody>
      </p:sp>
      <p:sp>
        <p:nvSpPr>
          <p:cNvPr id="29700" name="Text Box 5">
            <a:extLst>
              <a:ext uri="{FF2B5EF4-FFF2-40B4-BE49-F238E27FC236}">
                <a16:creationId xmlns:a16="http://schemas.microsoft.com/office/drawing/2014/main" xmlns="" id="{D5D47A6F-8327-964A-A7FF-40560E900158}"/>
              </a:ext>
            </a:extLst>
          </p:cNvPr>
          <p:cNvSpPr txBox="1">
            <a:spLocks noChangeArrowheads="1"/>
          </p:cNvSpPr>
          <p:nvPr/>
        </p:nvSpPr>
        <p:spPr bwMode="auto">
          <a:xfrm>
            <a:off x="1981200" y="6172200"/>
            <a:ext cx="8229600"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Guide pour la surveillance et la prévention des IN en Maternité - SFHH 2009</a:t>
            </a: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xmlns="" id="{C7F00789-9E53-4B45-9CC5-E1A9302A0BA3}"/>
              </a:ext>
            </a:extLst>
          </p:cNvPr>
          <p:cNvSpPr>
            <a:spLocks noChangeArrowheads="1"/>
          </p:cNvSpPr>
          <p:nvPr/>
        </p:nvSpPr>
        <p:spPr bwMode="auto">
          <a:xfrm>
            <a:off x="1600200" y="836712"/>
            <a:ext cx="7086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2075" tIns="46038" rIns="92075" bIns="46038" anchor="ct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lnSpc>
                <a:spcPct val="70000"/>
              </a:lnSpc>
              <a:spcBef>
                <a:spcPct val="0"/>
              </a:spcBef>
              <a:buClrTx/>
              <a:buSzTx/>
              <a:buFontTx/>
              <a:buNone/>
            </a:pPr>
            <a:r>
              <a:rPr lang="fr-FR" altLang="fr-FR" b="1" dirty="0">
                <a:solidFill>
                  <a:schemeClr val="tx2"/>
                </a:solidFill>
                <a:latin typeface="Arial Narrow" panose="020B0604020202020204" pitchFamily="34" charset="0"/>
                <a:cs typeface="Times New Roman" panose="02020603050405020304" pitchFamily="18" charset="0"/>
              </a:rPr>
              <a:t>Répartition des infections nosocomiales</a:t>
            </a:r>
            <a:br>
              <a:rPr lang="fr-FR" altLang="fr-FR" b="1" dirty="0">
                <a:solidFill>
                  <a:schemeClr val="tx2"/>
                </a:solidFill>
                <a:latin typeface="Arial Narrow" panose="020B0604020202020204" pitchFamily="34" charset="0"/>
                <a:cs typeface="Times New Roman" panose="02020603050405020304" pitchFamily="18" charset="0"/>
              </a:rPr>
            </a:br>
            <a:r>
              <a:rPr lang="fr-FR" altLang="fr-FR" b="1" dirty="0">
                <a:solidFill>
                  <a:schemeClr val="tx2"/>
                </a:solidFill>
                <a:latin typeface="Arial Narrow" panose="020B0604020202020204" pitchFamily="34" charset="0"/>
                <a:cs typeface="Times New Roman" panose="02020603050405020304" pitchFamily="18" charset="0"/>
              </a:rPr>
              <a:t>Accouchements</a:t>
            </a:r>
            <a:r>
              <a:rPr lang="fr-FR" altLang="fr-FR" sz="4400" b="1" dirty="0">
                <a:solidFill>
                  <a:schemeClr val="tx2"/>
                </a:solidFill>
                <a:latin typeface="Arial Narrow" panose="020B0604020202020204" pitchFamily="34" charset="0"/>
                <a:cs typeface="Times New Roman" panose="02020603050405020304" pitchFamily="18" charset="0"/>
              </a:rPr>
              <a:t> </a:t>
            </a:r>
            <a:r>
              <a:rPr lang="fr-FR" altLang="fr-FR" b="1" dirty="0">
                <a:solidFill>
                  <a:schemeClr val="tx2"/>
                </a:solidFill>
                <a:latin typeface="Arial Narrow" panose="020B0604020202020204" pitchFamily="34" charset="0"/>
                <a:cs typeface="Times New Roman" panose="02020603050405020304" pitchFamily="18" charset="0"/>
              </a:rPr>
              <a:t>par voie basse (n=214)</a:t>
            </a:r>
          </a:p>
        </p:txBody>
      </p:sp>
      <p:sp>
        <p:nvSpPr>
          <p:cNvPr id="30723" name="Text Box 4">
            <a:extLst>
              <a:ext uri="{FF2B5EF4-FFF2-40B4-BE49-F238E27FC236}">
                <a16:creationId xmlns:a16="http://schemas.microsoft.com/office/drawing/2014/main" xmlns="" id="{AF1A967C-5305-B044-84D0-AC90013695FF}"/>
              </a:ext>
            </a:extLst>
          </p:cNvPr>
          <p:cNvSpPr txBox="1">
            <a:spLocks noChangeArrowheads="1"/>
          </p:cNvSpPr>
          <p:nvPr/>
        </p:nvSpPr>
        <p:spPr bwMode="auto">
          <a:xfrm>
            <a:off x="6981825" y="6338888"/>
            <a:ext cx="3201988"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Réseau Mater Sud-Est - 2017</a:t>
            </a:r>
          </a:p>
        </p:txBody>
      </p:sp>
      <p:pic>
        <p:nvPicPr>
          <p:cNvPr id="30724" name="Image 3">
            <a:extLst>
              <a:ext uri="{FF2B5EF4-FFF2-40B4-BE49-F238E27FC236}">
                <a16:creationId xmlns:a16="http://schemas.microsoft.com/office/drawing/2014/main" xmlns="" id="{9406D7EE-F8E9-D04D-91EB-0488C5A714F7}"/>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02835" y="2119312"/>
            <a:ext cx="6383790" cy="390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xmlns="" id="{B85FD22A-BCFC-0845-8BE6-D5FE4F040A5E}"/>
              </a:ext>
            </a:extLst>
          </p:cNvPr>
          <p:cNvSpPr>
            <a:spLocks noChangeArrowheads="1"/>
          </p:cNvSpPr>
          <p:nvPr/>
        </p:nvSpPr>
        <p:spPr bwMode="auto">
          <a:xfrm>
            <a:off x="390525" y="186607"/>
            <a:ext cx="7240588"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eaLnBrk="1" hangingPunct="1">
              <a:lnSpc>
                <a:spcPct val="70000"/>
              </a:lnSpc>
              <a:spcBef>
                <a:spcPct val="0"/>
              </a:spcBef>
              <a:buClrTx/>
              <a:buSzTx/>
              <a:buFontTx/>
              <a:buNone/>
            </a:pPr>
            <a:r>
              <a:rPr lang="fr-FR" altLang="fr-FR" b="1" dirty="0">
                <a:solidFill>
                  <a:schemeClr val="tx2"/>
                </a:solidFill>
                <a:latin typeface="Arial Narrow" panose="020B0604020202020204" pitchFamily="34" charset="0"/>
                <a:cs typeface="Times New Roman" panose="02020603050405020304" pitchFamily="18" charset="0"/>
              </a:rPr>
              <a:t>Répartition des infections nosocomiales</a:t>
            </a:r>
            <a:br>
              <a:rPr lang="fr-FR" altLang="fr-FR" b="1" dirty="0">
                <a:solidFill>
                  <a:schemeClr val="tx2"/>
                </a:solidFill>
                <a:latin typeface="Arial Narrow" panose="020B0604020202020204" pitchFamily="34" charset="0"/>
                <a:cs typeface="Times New Roman" panose="02020603050405020304" pitchFamily="18" charset="0"/>
              </a:rPr>
            </a:br>
            <a:r>
              <a:rPr lang="fr-FR" altLang="fr-FR" b="1" dirty="0">
                <a:solidFill>
                  <a:schemeClr val="tx2"/>
                </a:solidFill>
                <a:latin typeface="Arial Narrow" panose="020B0604020202020204" pitchFamily="34" charset="0"/>
                <a:cs typeface="Times New Roman" panose="02020603050405020304" pitchFamily="18" charset="0"/>
              </a:rPr>
              <a:t>après accouchement</a:t>
            </a:r>
            <a:r>
              <a:rPr lang="fr-FR" altLang="fr-FR" sz="4400" b="1" dirty="0">
                <a:solidFill>
                  <a:schemeClr val="tx2"/>
                </a:solidFill>
                <a:latin typeface="Arial Narrow" panose="020B0604020202020204" pitchFamily="34" charset="0"/>
                <a:cs typeface="Times New Roman" panose="02020603050405020304" pitchFamily="18" charset="0"/>
              </a:rPr>
              <a:t> </a:t>
            </a:r>
            <a:r>
              <a:rPr lang="fr-FR" altLang="fr-FR" b="1" dirty="0">
                <a:solidFill>
                  <a:schemeClr val="tx2"/>
                </a:solidFill>
                <a:latin typeface="Arial Narrow" panose="020B0604020202020204" pitchFamily="34" charset="0"/>
                <a:cs typeface="Times New Roman" panose="02020603050405020304" pitchFamily="18" charset="0"/>
              </a:rPr>
              <a:t>par césarienne (n=115)</a:t>
            </a:r>
          </a:p>
        </p:txBody>
      </p:sp>
      <p:sp>
        <p:nvSpPr>
          <p:cNvPr id="31747" name="Text Box 3">
            <a:extLst>
              <a:ext uri="{FF2B5EF4-FFF2-40B4-BE49-F238E27FC236}">
                <a16:creationId xmlns:a16="http://schemas.microsoft.com/office/drawing/2014/main" xmlns="" id="{45D82E0B-978D-8541-989D-5D0AB4E9546A}"/>
              </a:ext>
            </a:extLst>
          </p:cNvPr>
          <p:cNvSpPr txBox="1">
            <a:spLocks noChangeArrowheads="1"/>
          </p:cNvSpPr>
          <p:nvPr/>
        </p:nvSpPr>
        <p:spPr bwMode="auto">
          <a:xfrm>
            <a:off x="7631113" y="6381750"/>
            <a:ext cx="26511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fr-FR" altLang="fr-FR" sz="1400"/>
              <a:t>Réseau Mater Sud-Est - 2017</a:t>
            </a:r>
          </a:p>
        </p:txBody>
      </p:sp>
      <p:sp>
        <p:nvSpPr>
          <p:cNvPr id="31748" name="Text Box 6">
            <a:extLst>
              <a:ext uri="{FF2B5EF4-FFF2-40B4-BE49-F238E27FC236}">
                <a16:creationId xmlns:a16="http://schemas.microsoft.com/office/drawing/2014/main" xmlns="" id="{1090999D-64A7-BE45-ACEA-B7FC2F3FADEA}"/>
              </a:ext>
            </a:extLst>
          </p:cNvPr>
          <p:cNvSpPr txBox="1">
            <a:spLocks noChangeArrowheads="1"/>
          </p:cNvSpPr>
          <p:nvPr/>
        </p:nvSpPr>
        <p:spPr bwMode="auto">
          <a:xfrm>
            <a:off x="5703888" y="2468563"/>
            <a:ext cx="32369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fr-FR" altLang="fr-FR" sz="2000">
                <a:solidFill>
                  <a:srgbClr val="0000FF"/>
                </a:solidFill>
              </a:rPr>
              <a:t>Césarienne prophylactique</a:t>
            </a:r>
          </a:p>
        </p:txBody>
      </p:sp>
      <p:sp>
        <p:nvSpPr>
          <p:cNvPr id="31749" name="Text Box 7">
            <a:extLst>
              <a:ext uri="{FF2B5EF4-FFF2-40B4-BE49-F238E27FC236}">
                <a16:creationId xmlns:a16="http://schemas.microsoft.com/office/drawing/2014/main" xmlns="" id="{6AFC538D-239E-C145-9C9F-347537EAEC25}"/>
              </a:ext>
            </a:extLst>
          </p:cNvPr>
          <p:cNvSpPr txBox="1">
            <a:spLocks noChangeArrowheads="1"/>
          </p:cNvSpPr>
          <p:nvPr/>
        </p:nvSpPr>
        <p:spPr bwMode="auto">
          <a:xfrm>
            <a:off x="5935663" y="5013325"/>
            <a:ext cx="28495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fr-FR" altLang="fr-FR" sz="2000">
                <a:solidFill>
                  <a:srgbClr val="0000FF"/>
                </a:solidFill>
              </a:rPr>
              <a:t>Césarienne en urgence</a:t>
            </a:r>
          </a:p>
        </p:txBody>
      </p:sp>
      <p:pic>
        <p:nvPicPr>
          <p:cNvPr id="31750" name="Image 1">
            <a:extLst>
              <a:ext uri="{FF2B5EF4-FFF2-40B4-BE49-F238E27FC236}">
                <a16:creationId xmlns:a16="http://schemas.microsoft.com/office/drawing/2014/main" xmlns="" id="{91614E3F-751D-9B49-A5EA-C81D121887A2}"/>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1074738"/>
            <a:ext cx="4678363" cy="294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1" name="Image 2">
            <a:extLst>
              <a:ext uri="{FF2B5EF4-FFF2-40B4-BE49-F238E27FC236}">
                <a16:creationId xmlns:a16="http://schemas.microsoft.com/office/drawing/2014/main" xmlns="" id="{3357CE4C-D8E1-E341-B69C-1787215D36F7}"/>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8163" y="4019550"/>
            <a:ext cx="4937125" cy="267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a:extLst>
              <a:ext uri="{FF2B5EF4-FFF2-40B4-BE49-F238E27FC236}">
                <a16:creationId xmlns:a16="http://schemas.microsoft.com/office/drawing/2014/main" xmlns="" id="{A3FF53BC-694F-B849-A6A8-AD1D29728F32}"/>
              </a:ext>
            </a:extLst>
          </p:cNvPr>
          <p:cNvSpPr txBox="1">
            <a:spLocks noChangeArrowheads="1"/>
          </p:cNvSpPr>
          <p:nvPr/>
        </p:nvSpPr>
        <p:spPr bwMode="auto">
          <a:xfrm>
            <a:off x="6981825" y="6338888"/>
            <a:ext cx="3201988"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Réseau Mater Sud-Est - 2017</a:t>
            </a:r>
          </a:p>
        </p:txBody>
      </p:sp>
      <p:sp>
        <p:nvSpPr>
          <p:cNvPr id="34819" name="ZoneTexte 5">
            <a:extLst>
              <a:ext uri="{FF2B5EF4-FFF2-40B4-BE49-F238E27FC236}">
                <a16:creationId xmlns:a16="http://schemas.microsoft.com/office/drawing/2014/main" xmlns="" id="{E56555CC-1EE2-124C-BC42-69D8C5387015}"/>
              </a:ext>
            </a:extLst>
          </p:cNvPr>
          <p:cNvSpPr txBox="1">
            <a:spLocks noChangeArrowheads="1"/>
          </p:cNvSpPr>
          <p:nvPr/>
        </p:nvSpPr>
        <p:spPr bwMode="auto">
          <a:xfrm>
            <a:off x="679450" y="5445125"/>
            <a:ext cx="70739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69% de ISO et 42% des endométrites sont survenues après la sortie</a:t>
            </a:r>
          </a:p>
        </p:txBody>
      </p:sp>
      <p:pic>
        <p:nvPicPr>
          <p:cNvPr id="34820" name="Image 1">
            <a:extLst>
              <a:ext uri="{FF2B5EF4-FFF2-40B4-BE49-F238E27FC236}">
                <a16:creationId xmlns:a16="http://schemas.microsoft.com/office/drawing/2014/main" xmlns="" id="{5BEDB1A2-452F-104A-84CA-C9B56170F4D2}"/>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4988" y="909638"/>
            <a:ext cx="8793162" cy="2220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1" name="Rectangle 3">
            <a:extLst>
              <a:ext uri="{FF2B5EF4-FFF2-40B4-BE49-F238E27FC236}">
                <a16:creationId xmlns:a16="http://schemas.microsoft.com/office/drawing/2014/main" xmlns="" id="{58603DE9-29FB-E24D-8C76-7691B1E395F9}"/>
              </a:ext>
            </a:extLst>
          </p:cNvPr>
          <p:cNvSpPr>
            <a:spLocks noChangeArrowheads="1"/>
          </p:cNvSpPr>
          <p:nvPr/>
        </p:nvSpPr>
        <p:spPr bwMode="auto">
          <a:xfrm>
            <a:off x="4846638" y="2133600"/>
            <a:ext cx="593725" cy="287338"/>
          </a:xfrm>
          <a:prstGeom prst="rect">
            <a:avLst/>
          </a:prstGeom>
          <a:noFill/>
          <a:ln w="1905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endParaRPr lang="fr-FR" altLang="fr-FR" sz="2400">
              <a:latin typeface="Times New Roman" panose="02020603050405020304" pitchFamily="18" charset="0"/>
            </a:endParaRPr>
          </a:p>
        </p:txBody>
      </p:sp>
      <p:pic>
        <p:nvPicPr>
          <p:cNvPr id="34822" name="Image 4">
            <a:extLst>
              <a:ext uri="{FF2B5EF4-FFF2-40B4-BE49-F238E27FC236}">
                <a16:creationId xmlns:a16="http://schemas.microsoft.com/office/drawing/2014/main" xmlns="" id="{F31F275F-AE47-A049-9381-6CD49F34FB14}"/>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4988" y="3478213"/>
            <a:ext cx="8793162"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re 1">
            <a:extLst>
              <a:ext uri="{FF2B5EF4-FFF2-40B4-BE49-F238E27FC236}">
                <a16:creationId xmlns:a16="http://schemas.microsoft.com/office/drawing/2014/main" xmlns="" id="{F9830DD3-4A64-D64F-9CE6-811DA54DC1C6}"/>
              </a:ext>
            </a:extLst>
          </p:cNvPr>
          <p:cNvSpPr>
            <a:spLocks noGrp="1"/>
          </p:cNvSpPr>
          <p:nvPr>
            <p:ph type="title"/>
          </p:nvPr>
        </p:nvSpPr>
        <p:spPr>
          <a:xfrm>
            <a:off x="534988" y="908720"/>
            <a:ext cx="9433048" cy="1008112"/>
          </a:xfrm>
        </p:spPr>
        <p:txBody>
          <a:bodyPr>
            <a:normAutofit fontScale="90000"/>
          </a:bodyPr>
          <a:lstStyle/>
          <a:p>
            <a:r>
              <a:rPr lang="fr-FR" altLang="fr-FR" sz="3200" dirty="0"/>
              <a:t>Signalements </a:t>
            </a:r>
            <a:br>
              <a:rPr lang="fr-FR" altLang="fr-FR" sz="3200" dirty="0"/>
            </a:br>
            <a:r>
              <a:rPr lang="fr-FR" altLang="fr-FR" sz="3200" dirty="0"/>
              <a:t>Alertes nationales IAS et RATB  Fiches ouvertes pour l’année 2017</a:t>
            </a:r>
          </a:p>
        </p:txBody>
      </p:sp>
      <p:sp>
        <p:nvSpPr>
          <p:cNvPr id="3" name="Espace réservé du contenu 2">
            <a:extLst>
              <a:ext uri="{FF2B5EF4-FFF2-40B4-BE49-F238E27FC236}">
                <a16:creationId xmlns:a16="http://schemas.microsoft.com/office/drawing/2014/main" xmlns="" id="{19D10724-EA7C-0243-97B7-EED2169241E9}"/>
              </a:ext>
            </a:extLst>
          </p:cNvPr>
          <p:cNvSpPr>
            <a:spLocks noGrp="1"/>
          </p:cNvSpPr>
          <p:nvPr>
            <p:ph idx="1"/>
          </p:nvPr>
        </p:nvSpPr>
        <p:spPr>
          <a:xfrm>
            <a:off x="1111250" y="2349500"/>
            <a:ext cx="7993063" cy="4248150"/>
          </a:xfrm>
        </p:spPr>
        <p:txBody>
          <a:bodyPr/>
          <a:lstStyle/>
          <a:p>
            <a:pPr algn="just" fontAlgn="auto">
              <a:spcAft>
                <a:spcPts val="0"/>
              </a:spcAft>
              <a:defRPr/>
            </a:pPr>
            <a:r>
              <a:rPr lang="fr-FR" sz="1400" dirty="0">
                <a:solidFill>
                  <a:srgbClr val="FF0000"/>
                </a:solidFill>
              </a:rPr>
              <a:t>Pour l’année 2017, 15 épisodes d’infections associées aux soins hors épisodes BHRe ont fait l’objet d’une remontée d’information au bulletin quotidien des alertes de </a:t>
            </a:r>
            <a:r>
              <a:rPr lang="fr-FR" sz="1400" dirty="0" err="1">
                <a:solidFill>
                  <a:srgbClr val="FF0000"/>
                </a:solidFill>
              </a:rPr>
              <a:t>S</a:t>
            </a:r>
            <a:r>
              <a:rPr lang="fr-FR" sz="1400" cap="small" dirty="0" err="1">
                <a:solidFill>
                  <a:srgbClr val="FF0000"/>
                </a:solidFill>
              </a:rPr>
              <a:t>p</a:t>
            </a:r>
            <a:r>
              <a:rPr lang="fr-FR" sz="1400" dirty="0" err="1">
                <a:solidFill>
                  <a:srgbClr val="FF0000"/>
                </a:solidFill>
              </a:rPr>
              <a:t>F</a:t>
            </a:r>
            <a:r>
              <a:rPr lang="fr-FR" sz="1400" cap="small" dirty="0" err="1">
                <a:solidFill>
                  <a:srgbClr val="FF0000"/>
                </a:solidFill>
              </a:rPr>
              <a:t>rance</a:t>
            </a:r>
            <a:r>
              <a:rPr lang="fr-FR" sz="1400" dirty="0">
                <a:solidFill>
                  <a:srgbClr val="FF0000"/>
                </a:solidFill>
              </a:rPr>
              <a:t>.</a:t>
            </a:r>
          </a:p>
          <a:p>
            <a:pPr fontAlgn="auto">
              <a:spcAft>
                <a:spcPts val="0"/>
              </a:spcAft>
              <a:defRPr/>
            </a:pPr>
            <a:endParaRPr lang="fr-FR" sz="1400" dirty="0"/>
          </a:p>
          <a:p>
            <a:pPr marL="144000" lvl="2" indent="-144000" fontAlgn="auto">
              <a:spcBef>
                <a:spcPts val="0"/>
              </a:spcBef>
              <a:spcAft>
                <a:spcPts val="0"/>
              </a:spcAft>
              <a:defRPr/>
            </a:pPr>
            <a:r>
              <a:rPr lang="fr-FR" sz="1600" dirty="0"/>
              <a:t>Sept épisodes concernaient des cas groupés ou cas grave d’infection en </a:t>
            </a:r>
            <a:r>
              <a:rPr lang="fr-FR" sz="1600" b="1" dirty="0">
                <a:solidFill>
                  <a:srgbClr val="92D050"/>
                </a:solidFill>
              </a:rPr>
              <a:t>néonatalogie</a:t>
            </a:r>
            <a:r>
              <a:rPr lang="fr-FR" sz="1600" dirty="0">
                <a:solidFill>
                  <a:srgbClr val="92D050"/>
                </a:solidFill>
              </a:rPr>
              <a:t>,</a:t>
            </a:r>
            <a:r>
              <a:rPr lang="fr-FR" sz="1600" dirty="0"/>
              <a:t> dont </a:t>
            </a:r>
            <a:r>
              <a:rPr lang="fr-FR" sz="1600" dirty="0">
                <a:solidFill>
                  <a:srgbClr val="92D050"/>
                </a:solidFill>
              </a:rPr>
              <a:t>4 épisodes d’infections à </a:t>
            </a:r>
            <a:r>
              <a:rPr lang="fr-FR" sz="1600" i="1" dirty="0">
                <a:solidFill>
                  <a:srgbClr val="92D050"/>
                </a:solidFill>
              </a:rPr>
              <a:t>Staphylococcus aureus</a:t>
            </a:r>
            <a:r>
              <a:rPr lang="fr-FR" sz="1600" dirty="0">
                <a:solidFill>
                  <a:srgbClr val="92D050"/>
                </a:solidFill>
              </a:rPr>
              <a:t> </a:t>
            </a:r>
            <a:r>
              <a:rPr lang="fr-FR" sz="1600" dirty="0"/>
              <a:t>et </a:t>
            </a:r>
            <a:r>
              <a:rPr lang="fr-FR" sz="1600" dirty="0">
                <a:solidFill>
                  <a:srgbClr val="92D050"/>
                </a:solidFill>
              </a:rPr>
              <a:t>un épisode marquant à </a:t>
            </a:r>
            <a:r>
              <a:rPr lang="fr-FR" sz="1600" i="1" dirty="0">
                <a:solidFill>
                  <a:srgbClr val="92D050"/>
                </a:solidFill>
              </a:rPr>
              <a:t>Bacillus </a:t>
            </a:r>
            <a:r>
              <a:rPr lang="fr-FR" sz="1600" i="1" dirty="0" err="1">
                <a:solidFill>
                  <a:srgbClr val="92D050"/>
                </a:solidFill>
              </a:rPr>
              <a:t>cereus</a:t>
            </a:r>
            <a:r>
              <a:rPr lang="fr-FR" sz="1600" dirty="0">
                <a:solidFill>
                  <a:srgbClr val="92D050"/>
                </a:solidFill>
              </a:rPr>
              <a:t>.</a:t>
            </a:r>
          </a:p>
          <a:p>
            <a:pPr marL="144000" lvl="2" indent="-144000" fontAlgn="auto">
              <a:spcBef>
                <a:spcPts val="0"/>
              </a:spcBef>
              <a:spcAft>
                <a:spcPts val="0"/>
              </a:spcAft>
              <a:defRPr/>
            </a:pPr>
            <a:r>
              <a:rPr lang="fr-FR" sz="1600" dirty="0"/>
              <a:t>Cinq autres épisodes concernaient des maladies à déclaration obligatoires : légionellose (2 épisodes), coqueluche (1 épisode), rougeole (1 épisode) et hépatite B (1 épisode).</a:t>
            </a:r>
          </a:p>
          <a:p>
            <a:pPr marL="144000" lvl="2" indent="-144000" fontAlgn="auto">
              <a:spcBef>
                <a:spcPts val="0"/>
              </a:spcBef>
              <a:spcAft>
                <a:spcPts val="0"/>
              </a:spcAft>
              <a:defRPr/>
            </a:pPr>
            <a:r>
              <a:rPr lang="fr-FR" sz="1600" dirty="0"/>
              <a:t>Enfin, 3 épisodes concernaient des cas groupés d’autres infections : Cas groupés d’endocardites à mycobactéries atypiques, </a:t>
            </a:r>
            <a:r>
              <a:rPr lang="fr-FR" sz="1600" dirty="0">
                <a:solidFill>
                  <a:srgbClr val="92D050"/>
                </a:solidFill>
              </a:rPr>
              <a:t>bactériémies à Streptocoque du groupe A chez des patientes hospitalisées en </a:t>
            </a:r>
            <a:r>
              <a:rPr lang="fr-FR" sz="1600" b="1" dirty="0">
                <a:solidFill>
                  <a:srgbClr val="92D050"/>
                </a:solidFill>
              </a:rPr>
              <a:t>gynécologie-obstétrique</a:t>
            </a:r>
            <a:r>
              <a:rPr lang="fr-FR" sz="1600" dirty="0"/>
              <a:t>, cas groupés de salmonellose dans un CH. </a:t>
            </a:r>
          </a:p>
          <a:p>
            <a:pPr marL="0" lvl="2" indent="0" fontAlgn="auto">
              <a:spcBef>
                <a:spcPts val="0"/>
              </a:spcBef>
              <a:spcAft>
                <a:spcPts val="0"/>
              </a:spcAft>
              <a:buFont typeface="Monotype Sorts" pitchFamily="2" charset="2"/>
              <a:buNone/>
              <a:defRPr/>
            </a:pPr>
            <a:endParaRPr lang="fr-FR"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xmlns="" id="{298A2E9D-2E63-7346-8E20-F0CDAFB3E243}"/>
              </a:ext>
            </a:extLst>
          </p:cNvPr>
          <p:cNvSpPr>
            <a:spLocks noGrp="1" noChangeArrowheads="1"/>
          </p:cNvSpPr>
          <p:nvPr>
            <p:ph type="title"/>
          </p:nvPr>
        </p:nvSpPr>
        <p:spPr>
          <a:xfrm>
            <a:off x="462410" y="815165"/>
            <a:ext cx="9505056" cy="794792"/>
          </a:xfrm>
          <a:noFill/>
        </p:spPr>
        <p:txBody>
          <a:bodyPr>
            <a:normAutofit fontScale="90000"/>
          </a:bodyPr>
          <a:lstStyle/>
          <a:p>
            <a:pPr algn="ctr" eaLnBrk="1" hangingPunct="1"/>
            <a:r>
              <a:rPr lang="fr-FR" altLang="fr-FR" sz="3200" dirty="0"/>
              <a:t>Infections invasives </a:t>
            </a:r>
            <a:br>
              <a:rPr lang="fr-FR" altLang="fr-FR" sz="3200" dirty="0"/>
            </a:br>
            <a:r>
              <a:rPr lang="fr-FR" altLang="fr-FR" sz="3200" dirty="0"/>
              <a:t>à </a:t>
            </a:r>
            <a:r>
              <a:rPr lang="fr-FR" altLang="fr-FR" sz="3200" i="1" dirty="0"/>
              <a:t>Streptococcus </a:t>
            </a:r>
            <a:r>
              <a:rPr lang="fr-FR" altLang="fr-FR" sz="3200" i="1" dirty="0" err="1"/>
              <a:t>pyogenes</a:t>
            </a:r>
            <a:r>
              <a:rPr lang="fr-FR" altLang="fr-FR" sz="3200" i="1" dirty="0"/>
              <a:t> </a:t>
            </a:r>
            <a:r>
              <a:rPr lang="fr-FR" altLang="fr-FR" sz="3200" dirty="0"/>
              <a:t>ou streptocoques A</a:t>
            </a:r>
          </a:p>
        </p:txBody>
      </p:sp>
      <p:sp>
        <p:nvSpPr>
          <p:cNvPr id="39939" name="Rectangle 3">
            <a:extLst>
              <a:ext uri="{FF2B5EF4-FFF2-40B4-BE49-F238E27FC236}">
                <a16:creationId xmlns:a16="http://schemas.microsoft.com/office/drawing/2014/main" xmlns="" id="{7E7172BF-0AA7-7246-BE10-7156FA4D8ED8}"/>
              </a:ext>
            </a:extLst>
          </p:cNvPr>
          <p:cNvSpPr>
            <a:spLocks noGrp="1" noChangeArrowheads="1"/>
          </p:cNvSpPr>
          <p:nvPr>
            <p:ph idx="1"/>
          </p:nvPr>
        </p:nvSpPr>
        <p:spPr>
          <a:xfrm>
            <a:off x="247650" y="2082800"/>
            <a:ext cx="8262937" cy="609600"/>
          </a:xfrm>
        </p:spPr>
        <p:txBody>
          <a:bodyPr>
            <a:normAutofit fontScale="70000" lnSpcReduction="20000"/>
          </a:bodyPr>
          <a:lstStyle/>
          <a:p>
            <a:pPr eaLnBrk="1" hangingPunct="1">
              <a:lnSpc>
                <a:spcPct val="90000"/>
              </a:lnSpc>
              <a:defRPr/>
            </a:pPr>
            <a:r>
              <a:rPr lang="fr-FR" altLang="fr-FR" sz="2000" b="1" dirty="0"/>
              <a:t>Incidence augmente depuis 2000</a:t>
            </a:r>
            <a:r>
              <a:rPr lang="fr-FR" altLang="fr-FR" sz="2000" dirty="0"/>
              <a:t> </a:t>
            </a:r>
          </a:p>
          <a:p>
            <a:pPr lvl="1" eaLnBrk="1" hangingPunct="1">
              <a:lnSpc>
                <a:spcPct val="90000"/>
              </a:lnSpc>
              <a:defRPr/>
            </a:pPr>
            <a:r>
              <a:rPr lang="fr-FR" altLang="fr-FR" sz="1800" dirty="0"/>
              <a:t>Le taux d’incidence des bactériémies à Streptocoque A est passé de 1,2 à 3,6/100 000 habitants de 2000 à 2017</a:t>
            </a:r>
          </a:p>
          <a:p>
            <a:pPr marL="0" indent="0" eaLnBrk="1" hangingPunct="1">
              <a:lnSpc>
                <a:spcPct val="90000"/>
              </a:lnSpc>
              <a:buFont typeface="Monotype Sorts" pitchFamily="2" charset="2"/>
              <a:buNone/>
              <a:defRPr/>
            </a:pPr>
            <a:endParaRPr lang="fr-FR" altLang="fr-FR" sz="2000" dirty="0"/>
          </a:p>
        </p:txBody>
      </p:sp>
      <p:sp>
        <p:nvSpPr>
          <p:cNvPr id="39940" name="Rectangle 2">
            <a:extLst>
              <a:ext uri="{FF2B5EF4-FFF2-40B4-BE49-F238E27FC236}">
                <a16:creationId xmlns:a16="http://schemas.microsoft.com/office/drawing/2014/main" xmlns="" id="{7376AA83-3219-7447-970D-7046F027A9EC}"/>
              </a:ext>
            </a:extLst>
          </p:cNvPr>
          <p:cNvSpPr>
            <a:spLocks noChangeArrowheads="1"/>
          </p:cNvSpPr>
          <p:nvPr/>
        </p:nvSpPr>
        <p:spPr bwMode="auto">
          <a:xfrm>
            <a:off x="7839075" y="6127750"/>
            <a:ext cx="2416175"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eaLnBrk="1" hangingPunct="1">
              <a:lnSpc>
                <a:spcPct val="90000"/>
              </a:lnSpc>
              <a:spcBef>
                <a:spcPct val="0"/>
              </a:spcBef>
              <a:buClrTx/>
              <a:buSzTx/>
              <a:buFontTx/>
              <a:buNone/>
            </a:pPr>
            <a:r>
              <a:rPr lang="fr-FR" altLang="fr-FR" sz="1800">
                <a:latin typeface="Times New Roman" panose="02020603050405020304" pitchFamily="18" charset="0"/>
              </a:rPr>
              <a:t>réseau Epibac, SPF</a:t>
            </a:r>
          </a:p>
          <a:p>
            <a:pPr eaLnBrk="1" hangingPunct="1">
              <a:lnSpc>
                <a:spcPct val="90000"/>
              </a:lnSpc>
              <a:spcBef>
                <a:spcPct val="0"/>
              </a:spcBef>
              <a:buClrTx/>
              <a:buSzTx/>
              <a:buFontTx/>
              <a:buNone/>
            </a:pPr>
            <a:r>
              <a:rPr lang="fr-FR" altLang="fr-FR" sz="1800">
                <a:latin typeface="Times New Roman" panose="02020603050405020304" pitchFamily="18" charset="0"/>
              </a:rPr>
              <a:t>CNR streptocoque 2017</a:t>
            </a:r>
          </a:p>
        </p:txBody>
      </p:sp>
      <p:pic>
        <p:nvPicPr>
          <p:cNvPr id="39941" name="Image 1">
            <a:extLst>
              <a:ext uri="{FF2B5EF4-FFF2-40B4-BE49-F238E27FC236}">
                <a16:creationId xmlns:a16="http://schemas.microsoft.com/office/drawing/2014/main" xmlns="" id="{B6A30AF5-E476-2B4A-915B-56F017D2DE86}"/>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7650" y="2654300"/>
            <a:ext cx="4600575" cy="3579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2" name="Image 2">
            <a:extLst>
              <a:ext uri="{FF2B5EF4-FFF2-40B4-BE49-F238E27FC236}">
                <a16:creationId xmlns:a16="http://schemas.microsoft.com/office/drawing/2014/main" xmlns="" id="{65E01EFC-6E55-344A-8FC2-4025BAEA4CC9}"/>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14938" y="2781300"/>
            <a:ext cx="4938712" cy="316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xmlns="" id="{6C8E8DBF-5F6A-F447-A355-D46C091BDE2F}"/>
              </a:ext>
            </a:extLst>
          </p:cNvPr>
          <p:cNvSpPr txBox="1"/>
          <p:nvPr/>
        </p:nvSpPr>
        <p:spPr>
          <a:xfrm>
            <a:off x="1241255" y="667250"/>
            <a:ext cx="4047787" cy="338554"/>
          </a:xfrm>
          <a:prstGeom prst="rect">
            <a:avLst/>
          </a:prstGeom>
          <a:noFill/>
        </p:spPr>
        <p:txBody>
          <a:bodyPr wrap="square">
            <a:spAutoFit/>
          </a:bodyPr>
          <a:lstStyle>
            <a:defPPr>
              <a:defRPr lang="fr-FR"/>
            </a:defPPr>
            <a:lvl1pPr algn="ctr">
              <a:defRPr sz="1600" b="1">
                <a:solidFill>
                  <a:schemeClr val="tx2"/>
                </a:solidFill>
              </a:defRPr>
            </a:lvl1pPr>
          </a:lstStyle>
          <a:p>
            <a:pPr fontAlgn="auto">
              <a:spcBef>
                <a:spcPts val="0"/>
              </a:spcBef>
              <a:spcAft>
                <a:spcPts val="0"/>
              </a:spcAft>
              <a:defRPr/>
            </a:pPr>
            <a:r>
              <a:rPr lang="fr-FR" dirty="0">
                <a:solidFill>
                  <a:schemeClr val="accent1">
                    <a:lumMod val="75000"/>
                  </a:schemeClr>
                </a:solidFill>
                <a:latin typeface="+mn-lt"/>
              </a:rPr>
              <a:t>Répartition des interventions</a:t>
            </a:r>
          </a:p>
        </p:txBody>
      </p:sp>
      <p:sp>
        <p:nvSpPr>
          <p:cNvPr id="16" name="Rectangle 15">
            <a:extLst>
              <a:ext uri="{FF2B5EF4-FFF2-40B4-BE49-F238E27FC236}">
                <a16:creationId xmlns:a16="http://schemas.microsoft.com/office/drawing/2014/main" xmlns="" id="{D7E4FFF6-3FDB-C842-B57C-9D2EC4E40EA5}"/>
              </a:ext>
            </a:extLst>
          </p:cNvPr>
          <p:cNvSpPr/>
          <p:nvPr/>
        </p:nvSpPr>
        <p:spPr>
          <a:xfrm>
            <a:off x="1335087" y="3257864"/>
            <a:ext cx="3295650" cy="338137"/>
          </a:xfrm>
          <a:prstGeom prst="rect">
            <a:avLst/>
          </a:prstGeom>
          <a:noFill/>
        </p:spPr>
        <p:txBody>
          <a:bodyPr>
            <a:spAutoFit/>
          </a:bodyPr>
          <a:lstStyle/>
          <a:p>
            <a:pPr algn="ctr" fontAlgn="auto">
              <a:spcBef>
                <a:spcPts val="0"/>
              </a:spcBef>
              <a:spcAft>
                <a:spcPts val="0"/>
              </a:spcAft>
              <a:defRPr/>
            </a:pPr>
            <a:r>
              <a:rPr lang="fr-FR" sz="1600" b="1" dirty="0">
                <a:solidFill>
                  <a:schemeClr val="accent1">
                    <a:lumMod val="75000"/>
                  </a:schemeClr>
                </a:solidFill>
                <a:latin typeface="+mn-lt"/>
              </a:rPr>
              <a:t>Description de la population</a:t>
            </a:r>
          </a:p>
        </p:txBody>
      </p:sp>
      <p:graphicFrame>
        <p:nvGraphicFramePr>
          <p:cNvPr id="3" name="Tableau 2">
            <a:extLst>
              <a:ext uri="{FF2B5EF4-FFF2-40B4-BE49-F238E27FC236}">
                <a16:creationId xmlns:a16="http://schemas.microsoft.com/office/drawing/2014/main" xmlns="" id="{FC05E5FC-B3A8-184B-BDAB-4FA3AB96E87D}"/>
              </a:ext>
            </a:extLst>
          </p:cNvPr>
          <p:cNvGraphicFramePr>
            <a:graphicFrameLocks noGrp="1"/>
          </p:cNvGraphicFramePr>
          <p:nvPr>
            <p:extLst>
              <p:ext uri="{D42A27DB-BD31-4B8C-83A1-F6EECF244321}">
                <p14:modId xmlns:p14="http://schemas.microsoft.com/office/powerpoint/2010/main" xmlns="" val="2390348602"/>
              </p:ext>
            </p:extLst>
          </p:nvPr>
        </p:nvGraphicFramePr>
        <p:xfrm>
          <a:off x="939462" y="1159668"/>
          <a:ext cx="4651375" cy="1512888"/>
        </p:xfrm>
        <a:graphic>
          <a:graphicData uri="http://schemas.openxmlformats.org/drawingml/2006/table">
            <a:tbl>
              <a:tblPr>
                <a:tableStyleId>{8FD4443E-F989-4FC4-A0C8-D5A2AF1F390B}</a:tableStyleId>
              </a:tblPr>
              <a:tblGrid>
                <a:gridCol w="2533981">
                  <a:extLst>
                    <a:ext uri="{9D8B030D-6E8A-4147-A177-3AD203B41FA5}">
                      <a16:colId xmlns:a16="http://schemas.microsoft.com/office/drawing/2014/main" xmlns="" val="20000"/>
                    </a:ext>
                  </a:extLst>
                </a:gridCol>
                <a:gridCol w="973866">
                  <a:extLst>
                    <a:ext uri="{9D8B030D-6E8A-4147-A177-3AD203B41FA5}">
                      <a16:colId xmlns:a16="http://schemas.microsoft.com/office/drawing/2014/main" xmlns="" val="20001"/>
                    </a:ext>
                  </a:extLst>
                </a:gridCol>
                <a:gridCol w="1143528">
                  <a:extLst>
                    <a:ext uri="{9D8B030D-6E8A-4147-A177-3AD203B41FA5}">
                      <a16:colId xmlns:a16="http://schemas.microsoft.com/office/drawing/2014/main" xmlns="" val="20002"/>
                    </a:ext>
                  </a:extLst>
                </a:gridCol>
              </a:tblGrid>
              <a:tr h="252148">
                <a:tc>
                  <a:txBody>
                    <a:bodyPr/>
                    <a:lstStyle/>
                    <a:p>
                      <a:pPr algn="l" fontAlgn="ctr"/>
                      <a:r>
                        <a:rPr lang="fr-FR" sz="1400" b="1" u="none" strike="noStrike" dirty="0">
                          <a:effectLst/>
                        </a:rPr>
                        <a:t>Interventions</a:t>
                      </a:r>
                      <a:endParaRPr lang="fr-FR" sz="1400" b="1" i="0" u="none" strike="noStrike" dirty="0">
                        <a:solidFill>
                          <a:srgbClr val="000000"/>
                        </a:solidFill>
                        <a:effectLst/>
                        <a:latin typeface="Arial"/>
                      </a:endParaRPr>
                    </a:p>
                  </a:txBody>
                  <a:tcPr marL="0" marR="0" marT="0" marB="0" anchor="ctr">
                    <a:solidFill>
                      <a:schemeClr val="accent1">
                        <a:lumMod val="75000"/>
                      </a:schemeClr>
                    </a:solidFill>
                  </a:tcPr>
                </a:tc>
                <a:tc>
                  <a:txBody>
                    <a:bodyPr/>
                    <a:lstStyle/>
                    <a:p>
                      <a:pPr algn="r" fontAlgn="ctr"/>
                      <a:r>
                        <a:rPr lang="fr-FR" sz="1400" b="1" u="none" strike="noStrike" dirty="0">
                          <a:effectLst/>
                        </a:rPr>
                        <a:t>Effectif</a:t>
                      </a:r>
                      <a:endParaRPr lang="fr-FR" sz="1400" b="1" i="0" u="none" strike="noStrike" dirty="0">
                        <a:solidFill>
                          <a:srgbClr val="000000"/>
                        </a:solidFill>
                        <a:effectLst/>
                        <a:latin typeface="Arial"/>
                      </a:endParaRPr>
                    </a:p>
                  </a:txBody>
                  <a:tcPr marL="0" marR="0" marT="0" marB="0" anchor="ctr">
                    <a:solidFill>
                      <a:schemeClr val="accent1">
                        <a:lumMod val="75000"/>
                      </a:schemeClr>
                    </a:solidFill>
                  </a:tcPr>
                </a:tc>
                <a:tc>
                  <a:txBody>
                    <a:bodyPr/>
                    <a:lstStyle/>
                    <a:p>
                      <a:pPr algn="r" fontAlgn="ctr"/>
                      <a:r>
                        <a:rPr lang="fr-FR" sz="1400" b="1" u="none" strike="noStrike" dirty="0">
                          <a:effectLst/>
                        </a:rPr>
                        <a:t>Pourcentage</a:t>
                      </a:r>
                      <a:endParaRPr lang="fr-FR" sz="1400" b="1" i="0" u="none" strike="noStrike" dirty="0">
                        <a:solidFill>
                          <a:srgbClr val="000000"/>
                        </a:solidFill>
                        <a:effectLst/>
                        <a:latin typeface="Arial"/>
                      </a:endParaRPr>
                    </a:p>
                  </a:txBody>
                  <a:tcPr marL="0" marR="0" marT="0" marB="0" anchor="ctr">
                    <a:solidFill>
                      <a:schemeClr val="accent1">
                        <a:lumMod val="75000"/>
                      </a:schemeClr>
                    </a:solidFill>
                  </a:tcPr>
                </a:tc>
                <a:extLst>
                  <a:ext uri="{0D108BD9-81ED-4DB2-BD59-A6C34878D82A}">
                    <a16:rowId xmlns:a16="http://schemas.microsoft.com/office/drawing/2014/main" xmlns="" val="10000"/>
                  </a:ext>
                </a:extLst>
              </a:tr>
              <a:tr h="252148">
                <a:tc>
                  <a:txBody>
                    <a:bodyPr/>
                    <a:lstStyle/>
                    <a:p>
                      <a:pPr algn="l" fontAlgn="ctr"/>
                      <a:r>
                        <a:rPr lang="fr-FR" sz="1100" u="none" strike="noStrike" dirty="0">
                          <a:solidFill>
                            <a:schemeClr val="tx1"/>
                          </a:solidFill>
                          <a:effectLst/>
                        </a:rPr>
                        <a:t>Césarienne</a:t>
                      </a:r>
                      <a:endParaRPr lang="fr-FR" sz="1100" b="0" i="0" u="none" strike="noStrike" dirty="0">
                        <a:solidFill>
                          <a:schemeClr val="tx1"/>
                        </a:solidFill>
                        <a:effectLst/>
                        <a:latin typeface="Arial"/>
                      </a:endParaRPr>
                    </a:p>
                  </a:txBody>
                  <a:tcPr marL="0" marR="0" marT="0" marB="0" anchor="ctr">
                    <a:solidFill>
                      <a:schemeClr val="accent1">
                        <a:lumMod val="40000"/>
                        <a:lumOff val="60000"/>
                      </a:schemeClr>
                    </a:solidFill>
                  </a:tcPr>
                </a:tc>
                <a:tc>
                  <a:txBody>
                    <a:bodyPr/>
                    <a:lstStyle/>
                    <a:p>
                      <a:pPr algn="r" fontAlgn="ctr"/>
                      <a:r>
                        <a:rPr lang="fr-FR" sz="1100" b="0" i="0" u="none" strike="noStrike" dirty="0">
                          <a:solidFill>
                            <a:schemeClr val="tx1"/>
                          </a:solidFill>
                          <a:effectLst/>
                          <a:latin typeface="+mn-lt"/>
                        </a:rPr>
                        <a:t>13 140</a:t>
                      </a:r>
                    </a:p>
                  </a:txBody>
                  <a:tcPr marL="0" marR="0" marT="0" marB="0" anchor="ctr">
                    <a:noFill/>
                  </a:tcPr>
                </a:tc>
                <a:tc>
                  <a:txBody>
                    <a:bodyPr/>
                    <a:lstStyle/>
                    <a:p>
                      <a:pPr algn="r" fontAlgn="ctr"/>
                      <a:r>
                        <a:rPr lang="fr-FR" sz="1100" b="0" i="0" u="none" strike="noStrike" dirty="0">
                          <a:solidFill>
                            <a:schemeClr val="tx1"/>
                          </a:solidFill>
                          <a:effectLst/>
                          <a:latin typeface="+mn-lt"/>
                        </a:rPr>
                        <a:t>57,6</a:t>
                      </a:r>
                    </a:p>
                  </a:txBody>
                  <a:tcPr marL="0" marR="0" marT="0" marB="0" anchor="ctr">
                    <a:noFill/>
                  </a:tcPr>
                </a:tc>
                <a:extLst>
                  <a:ext uri="{0D108BD9-81ED-4DB2-BD59-A6C34878D82A}">
                    <a16:rowId xmlns:a16="http://schemas.microsoft.com/office/drawing/2014/main" xmlns="" val="10001"/>
                  </a:ext>
                </a:extLst>
              </a:tr>
              <a:tr h="252148">
                <a:tc>
                  <a:txBody>
                    <a:bodyPr/>
                    <a:lstStyle/>
                    <a:p>
                      <a:pPr algn="l" fontAlgn="ctr"/>
                      <a:r>
                        <a:rPr lang="fr-FR" sz="1100" u="none" strike="noStrike" dirty="0">
                          <a:solidFill>
                            <a:schemeClr val="tx1"/>
                          </a:solidFill>
                          <a:effectLst/>
                        </a:rPr>
                        <a:t>Chirurgie mammaire</a:t>
                      </a:r>
                      <a:endParaRPr lang="fr-FR" sz="1100" b="0" i="0" u="none" strike="noStrike" dirty="0">
                        <a:solidFill>
                          <a:schemeClr val="tx1"/>
                        </a:solidFill>
                        <a:effectLst/>
                        <a:latin typeface="Arial"/>
                      </a:endParaRPr>
                    </a:p>
                  </a:txBody>
                  <a:tcPr marL="0" marR="0" marT="0" marB="0" anchor="ctr">
                    <a:solidFill>
                      <a:schemeClr val="accent1">
                        <a:lumMod val="40000"/>
                        <a:lumOff val="60000"/>
                      </a:schemeClr>
                    </a:solidFill>
                  </a:tcPr>
                </a:tc>
                <a:tc>
                  <a:txBody>
                    <a:bodyPr/>
                    <a:lstStyle/>
                    <a:p>
                      <a:pPr algn="r" fontAlgn="ctr"/>
                      <a:r>
                        <a:rPr lang="fr-FR" sz="1100" b="0" i="0" u="none" strike="noStrike" dirty="0">
                          <a:solidFill>
                            <a:schemeClr val="tx1"/>
                          </a:solidFill>
                          <a:effectLst/>
                          <a:latin typeface="+mn-lt"/>
                        </a:rPr>
                        <a:t>7 265</a:t>
                      </a:r>
                    </a:p>
                  </a:txBody>
                  <a:tcPr marL="0" marR="0" marT="0" marB="0" anchor="ctr">
                    <a:noFill/>
                  </a:tcPr>
                </a:tc>
                <a:tc>
                  <a:txBody>
                    <a:bodyPr/>
                    <a:lstStyle/>
                    <a:p>
                      <a:pPr algn="r" fontAlgn="ctr"/>
                      <a:r>
                        <a:rPr lang="fr-FR" sz="1100" b="0" i="0" u="none" strike="noStrike" dirty="0">
                          <a:solidFill>
                            <a:schemeClr val="tx1"/>
                          </a:solidFill>
                          <a:effectLst/>
                          <a:latin typeface="+mn-lt"/>
                        </a:rPr>
                        <a:t>31,9</a:t>
                      </a:r>
                    </a:p>
                  </a:txBody>
                  <a:tcPr marL="0" marR="0" marT="0" marB="0" anchor="ctr">
                    <a:noFill/>
                  </a:tcPr>
                </a:tc>
                <a:extLst>
                  <a:ext uri="{0D108BD9-81ED-4DB2-BD59-A6C34878D82A}">
                    <a16:rowId xmlns:a16="http://schemas.microsoft.com/office/drawing/2014/main" xmlns="" val="10002"/>
                  </a:ext>
                </a:extLst>
              </a:tr>
              <a:tr h="252148">
                <a:tc>
                  <a:txBody>
                    <a:bodyPr/>
                    <a:lstStyle/>
                    <a:p>
                      <a:pPr algn="l" fontAlgn="ctr"/>
                      <a:r>
                        <a:rPr lang="fr-FR" sz="1100" u="none" strike="noStrike" dirty="0">
                          <a:solidFill>
                            <a:schemeClr val="tx1"/>
                          </a:solidFill>
                          <a:effectLst/>
                        </a:rPr>
                        <a:t>Hystérectomie par voie abdominale</a:t>
                      </a:r>
                      <a:endParaRPr lang="fr-FR" sz="1100" b="0" i="0" u="none" strike="noStrike" dirty="0">
                        <a:solidFill>
                          <a:schemeClr val="tx1"/>
                        </a:solidFill>
                        <a:effectLst/>
                        <a:latin typeface="Arial"/>
                      </a:endParaRPr>
                    </a:p>
                  </a:txBody>
                  <a:tcPr marL="0" marR="0" marT="0" marB="0" anchor="ctr">
                    <a:solidFill>
                      <a:schemeClr val="accent1">
                        <a:lumMod val="40000"/>
                        <a:lumOff val="60000"/>
                      </a:schemeClr>
                    </a:solidFill>
                  </a:tcPr>
                </a:tc>
                <a:tc>
                  <a:txBody>
                    <a:bodyPr/>
                    <a:lstStyle/>
                    <a:p>
                      <a:pPr algn="r" fontAlgn="ctr"/>
                      <a:r>
                        <a:rPr lang="fr-FR" sz="1100" b="0" i="0" u="none" strike="noStrike" dirty="0">
                          <a:solidFill>
                            <a:schemeClr val="tx1"/>
                          </a:solidFill>
                          <a:effectLst/>
                          <a:latin typeface="+mn-lt"/>
                        </a:rPr>
                        <a:t>1 381</a:t>
                      </a:r>
                    </a:p>
                  </a:txBody>
                  <a:tcPr marL="0" marR="0" marT="0" marB="0" anchor="ctr">
                    <a:noFill/>
                  </a:tcPr>
                </a:tc>
                <a:tc>
                  <a:txBody>
                    <a:bodyPr/>
                    <a:lstStyle/>
                    <a:p>
                      <a:pPr algn="r" fontAlgn="ctr"/>
                      <a:r>
                        <a:rPr lang="fr-FR" sz="1100" b="0" i="0" u="none" strike="noStrike" dirty="0">
                          <a:solidFill>
                            <a:schemeClr val="tx1"/>
                          </a:solidFill>
                          <a:effectLst/>
                          <a:latin typeface="+mn-lt"/>
                        </a:rPr>
                        <a:t>6</a:t>
                      </a:r>
                    </a:p>
                  </a:txBody>
                  <a:tcPr marL="0" marR="0" marT="0" marB="0" anchor="ctr">
                    <a:noFill/>
                  </a:tcPr>
                </a:tc>
                <a:extLst>
                  <a:ext uri="{0D108BD9-81ED-4DB2-BD59-A6C34878D82A}">
                    <a16:rowId xmlns:a16="http://schemas.microsoft.com/office/drawing/2014/main" xmlns="" val="10003"/>
                  </a:ext>
                </a:extLst>
              </a:tr>
              <a:tr h="252148">
                <a:tc>
                  <a:txBody>
                    <a:bodyPr/>
                    <a:lstStyle/>
                    <a:p>
                      <a:pPr algn="l" fontAlgn="ctr"/>
                      <a:r>
                        <a:rPr lang="fr-FR" sz="1100" u="none" strike="noStrike" dirty="0">
                          <a:solidFill>
                            <a:schemeClr val="tx1"/>
                          </a:solidFill>
                          <a:effectLst/>
                        </a:rPr>
                        <a:t>Hystérectomie par voie vaginale</a:t>
                      </a:r>
                      <a:endParaRPr lang="fr-FR" sz="1100" b="0" i="0" u="none" strike="noStrike" dirty="0">
                        <a:solidFill>
                          <a:schemeClr val="tx1"/>
                        </a:solidFill>
                        <a:effectLst/>
                        <a:latin typeface="Arial"/>
                      </a:endParaRPr>
                    </a:p>
                  </a:txBody>
                  <a:tcPr marL="0" marR="0" marT="0" marB="0" anchor="ctr">
                    <a:solidFill>
                      <a:schemeClr val="accent1">
                        <a:lumMod val="40000"/>
                        <a:lumOff val="60000"/>
                      </a:schemeClr>
                    </a:solidFill>
                  </a:tcPr>
                </a:tc>
                <a:tc>
                  <a:txBody>
                    <a:bodyPr/>
                    <a:lstStyle/>
                    <a:p>
                      <a:pPr algn="r" fontAlgn="ctr"/>
                      <a:r>
                        <a:rPr lang="fr-FR" sz="1100" b="0" i="0" u="none" strike="noStrike" dirty="0">
                          <a:solidFill>
                            <a:schemeClr val="tx1"/>
                          </a:solidFill>
                          <a:effectLst/>
                          <a:latin typeface="+mn-lt"/>
                        </a:rPr>
                        <a:t>1 024</a:t>
                      </a:r>
                    </a:p>
                  </a:txBody>
                  <a:tcPr marL="0" marR="0" marT="0" marB="0" anchor="ctr">
                    <a:noFill/>
                  </a:tcPr>
                </a:tc>
                <a:tc>
                  <a:txBody>
                    <a:bodyPr/>
                    <a:lstStyle/>
                    <a:p>
                      <a:pPr algn="r" fontAlgn="ctr"/>
                      <a:r>
                        <a:rPr lang="fr-FR" sz="1100" b="0" i="0" u="none" strike="noStrike" dirty="0">
                          <a:solidFill>
                            <a:schemeClr val="tx1"/>
                          </a:solidFill>
                          <a:effectLst/>
                          <a:latin typeface="+mn-lt"/>
                        </a:rPr>
                        <a:t>4,5</a:t>
                      </a:r>
                    </a:p>
                  </a:txBody>
                  <a:tcPr marL="0" marR="0" marT="0" marB="0" anchor="ctr">
                    <a:noFill/>
                  </a:tcPr>
                </a:tc>
                <a:extLst>
                  <a:ext uri="{0D108BD9-81ED-4DB2-BD59-A6C34878D82A}">
                    <a16:rowId xmlns:a16="http://schemas.microsoft.com/office/drawing/2014/main" xmlns="" val="10004"/>
                  </a:ext>
                </a:extLst>
              </a:tr>
              <a:tr h="252148">
                <a:tc>
                  <a:txBody>
                    <a:bodyPr/>
                    <a:lstStyle/>
                    <a:p>
                      <a:pPr algn="l" fontAlgn="ctr"/>
                      <a:r>
                        <a:rPr lang="fr-FR" sz="1100" b="1" u="none" strike="noStrike" dirty="0">
                          <a:solidFill>
                            <a:schemeClr val="tx1"/>
                          </a:solidFill>
                          <a:effectLst/>
                        </a:rPr>
                        <a:t>Total</a:t>
                      </a:r>
                      <a:endParaRPr lang="fr-FR" sz="1100" b="1" i="0" u="none" strike="noStrike" dirty="0">
                        <a:solidFill>
                          <a:schemeClr val="tx1"/>
                        </a:solidFill>
                        <a:effectLst/>
                        <a:latin typeface="Arial"/>
                      </a:endParaRPr>
                    </a:p>
                  </a:txBody>
                  <a:tcPr marL="0" marR="0" marT="0" marB="0" anchor="ctr">
                    <a:solidFill>
                      <a:schemeClr val="accent1">
                        <a:lumMod val="40000"/>
                        <a:lumOff val="60000"/>
                      </a:schemeClr>
                    </a:solidFill>
                  </a:tcPr>
                </a:tc>
                <a:tc>
                  <a:txBody>
                    <a:bodyPr/>
                    <a:lstStyle/>
                    <a:p>
                      <a:pPr algn="r" fontAlgn="ctr"/>
                      <a:r>
                        <a:rPr lang="fr-FR" sz="1100" b="1" i="0" u="none" strike="noStrike" dirty="0">
                          <a:solidFill>
                            <a:schemeClr val="tx1"/>
                          </a:solidFill>
                          <a:effectLst/>
                          <a:latin typeface="+mn-lt"/>
                        </a:rPr>
                        <a:t>22 810</a:t>
                      </a:r>
                    </a:p>
                  </a:txBody>
                  <a:tcPr marL="0" marR="0" marT="0" marB="0" anchor="ctr">
                    <a:noFill/>
                  </a:tcPr>
                </a:tc>
                <a:tc>
                  <a:txBody>
                    <a:bodyPr/>
                    <a:lstStyle/>
                    <a:p>
                      <a:pPr algn="r" fontAlgn="ctr"/>
                      <a:r>
                        <a:rPr lang="fr-FR" sz="1100" b="1" i="0" u="none" strike="noStrike" dirty="0">
                          <a:solidFill>
                            <a:schemeClr val="tx1"/>
                          </a:solidFill>
                          <a:effectLst/>
                          <a:latin typeface="+mn-lt"/>
                        </a:rPr>
                        <a:t>100,0</a:t>
                      </a:r>
                    </a:p>
                  </a:txBody>
                  <a:tcPr marL="0" marR="0" marT="0" marB="0" anchor="ctr">
                    <a:noFill/>
                  </a:tcPr>
                </a:tc>
                <a:extLst>
                  <a:ext uri="{0D108BD9-81ED-4DB2-BD59-A6C34878D82A}">
                    <a16:rowId xmlns:a16="http://schemas.microsoft.com/office/drawing/2014/main" xmlns="" val="10005"/>
                  </a:ext>
                </a:extLst>
              </a:tr>
            </a:tbl>
          </a:graphicData>
        </a:graphic>
      </p:graphicFrame>
      <p:grpSp>
        <p:nvGrpSpPr>
          <p:cNvPr id="7204" name="Groupe 4">
            <a:extLst>
              <a:ext uri="{FF2B5EF4-FFF2-40B4-BE49-F238E27FC236}">
                <a16:creationId xmlns:a16="http://schemas.microsoft.com/office/drawing/2014/main" xmlns="" id="{C51DCE71-EFF1-C74B-AB2D-93D4FF185ED1}"/>
              </a:ext>
            </a:extLst>
          </p:cNvPr>
          <p:cNvGrpSpPr>
            <a:grpSpLocks/>
          </p:cNvGrpSpPr>
          <p:nvPr/>
        </p:nvGrpSpPr>
        <p:grpSpPr bwMode="auto">
          <a:xfrm>
            <a:off x="1207932" y="3903729"/>
            <a:ext cx="3773488" cy="1201738"/>
            <a:chOff x="814302" y="4744483"/>
            <a:chExt cx="3774055" cy="1201282"/>
          </a:xfrm>
        </p:grpSpPr>
        <p:sp>
          <p:nvSpPr>
            <p:cNvPr id="7224" name="ZoneTexte 18">
              <a:extLst>
                <a:ext uri="{FF2B5EF4-FFF2-40B4-BE49-F238E27FC236}">
                  <a16:creationId xmlns:a16="http://schemas.microsoft.com/office/drawing/2014/main" xmlns="" id="{6A17FCF0-1D36-0B4E-85EA-549649BC38F3}"/>
                </a:ext>
              </a:extLst>
            </p:cNvPr>
            <p:cNvSpPr txBox="1">
              <a:spLocks noChangeArrowheads="1"/>
            </p:cNvSpPr>
            <p:nvPr/>
          </p:nvSpPr>
          <p:spPr bwMode="auto">
            <a:xfrm>
              <a:off x="1342287" y="5021958"/>
              <a:ext cx="11803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spcBef>
                  <a:spcPct val="0"/>
                </a:spcBef>
                <a:buClrTx/>
                <a:buSzTx/>
                <a:buFontTx/>
                <a:buNone/>
              </a:pPr>
              <a:r>
                <a:rPr lang="fr-FR" altLang="fr-FR" sz="1200" b="1">
                  <a:solidFill>
                    <a:srgbClr val="F36799"/>
                  </a:solidFill>
                  <a:latin typeface="Calibri" panose="020F0502020204030204" pitchFamily="34" charset="0"/>
                </a:rPr>
                <a:t>99,5%</a:t>
              </a:r>
            </a:p>
            <a:p>
              <a:pPr algn="ctr">
                <a:spcBef>
                  <a:spcPct val="0"/>
                </a:spcBef>
                <a:buClrTx/>
                <a:buSzTx/>
                <a:buFontTx/>
                <a:buNone/>
              </a:pPr>
              <a:endParaRPr lang="fr-FR" altLang="fr-FR" sz="1200" b="1">
                <a:solidFill>
                  <a:srgbClr val="F36799"/>
                </a:solidFill>
                <a:latin typeface="Calibri" panose="020F0502020204030204" pitchFamily="34" charset="0"/>
              </a:endParaRPr>
            </a:p>
            <a:p>
              <a:pPr algn="ctr">
                <a:spcBef>
                  <a:spcPct val="0"/>
                </a:spcBef>
                <a:buClrTx/>
                <a:buSzTx/>
                <a:buFontTx/>
                <a:buNone/>
              </a:pPr>
              <a:r>
                <a:rPr lang="fr-FR" altLang="fr-FR" sz="1200" b="1">
                  <a:solidFill>
                    <a:srgbClr val="F36799"/>
                  </a:solidFill>
                  <a:latin typeface="Calibri" panose="020F0502020204030204" pitchFamily="34" charset="0"/>
                </a:rPr>
                <a:t>41 ± 16 ans</a:t>
              </a:r>
            </a:p>
          </p:txBody>
        </p:sp>
        <p:sp>
          <p:nvSpPr>
            <p:cNvPr id="7225" name="ZoneTexte 19">
              <a:extLst>
                <a:ext uri="{FF2B5EF4-FFF2-40B4-BE49-F238E27FC236}">
                  <a16:creationId xmlns:a16="http://schemas.microsoft.com/office/drawing/2014/main" xmlns="" id="{1AD230D4-943B-544F-8601-C98EB06117C0}"/>
                </a:ext>
              </a:extLst>
            </p:cNvPr>
            <p:cNvSpPr txBox="1">
              <a:spLocks noChangeArrowheads="1"/>
            </p:cNvSpPr>
            <p:nvPr/>
          </p:nvSpPr>
          <p:spPr bwMode="auto">
            <a:xfrm>
              <a:off x="3337186" y="5021958"/>
              <a:ext cx="125117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spcBef>
                  <a:spcPct val="0"/>
                </a:spcBef>
                <a:buClrTx/>
                <a:buSzTx/>
                <a:buFontTx/>
                <a:buNone/>
              </a:pPr>
              <a:r>
                <a:rPr lang="fr-FR" altLang="fr-FR" sz="1200" b="1" dirty="0">
                  <a:solidFill>
                    <a:srgbClr val="0070C0"/>
                  </a:solidFill>
                  <a:latin typeface="Calibri" panose="020F0502020204030204" pitchFamily="34" charset="0"/>
                </a:rPr>
                <a:t>0,5%</a:t>
              </a:r>
            </a:p>
            <a:p>
              <a:pPr algn="ctr">
                <a:spcBef>
                  <a:spcPct val="0"/>
                </a:spcBef>
                <a:buClrTx/>
                <a:buSzTx/>
                <a:buFontTx/>
                <a:buNone/>
              </a:pPr>
              <a:endParaRPr lang="fr-FR" altLang="fr-FR" sz="1200" b="1" dirty="0">
                <a:solidFill>
                  <a:srgbClr val="0070C0"/>
                </a:solidFill>
                <a:latin typeface="Calibri" panose="020F0502020204030204" pitchFamily="34" charset="0"/>
              </a:endParaRPr>
            </a:p>
            <a:p>
              <a:pPr algn="ctr">
                <a:spcBef>
                  <a:spcPct val="0"/>
                </a:spcBef>
                <a:buClrTx/>
                <a:buSzTx/>
                <a:buFontTx/>
                <a:buNone/>
              </a:pPr>
              <a:r>
                <a:rPr lang="fr-FR" altLang="fr-FR" sz="1200" b="1" dirty="0">
                  <a:solidFill>
                    <a:srgbClr val="0070C0"/>
                  </a:solidFill>
                  <a:latin typeface="Calibri" panose="020F0502020204030204" pitchFamily="34" charset="0"/>
                </a:rPr>
                <a:t>45 ± 20 ans</a:t>
              </a:r>
            </a:p>
          </p:txBody>
        </p:sp>
        <p:pic>
          <p:nvPicPr>
            <p:cNvPr id="40" name="Picture 4" descr="Afficher l'image d'origine">
              <a:extLst>
                <a:ext uri="{FF2B5EF4-FFF2-40B4-BE49-F238E27FC236}">
                  <a16:creationId xmlns:a16="http://schemas.microsoft.com/office/drawing/2014/main" xmlns="" id="{7322AA49-B6F8-8641-8F6D-37E6492AA044}"/>
                </a:ext>
              </a:extLst>
            </p:cNvPr>
            <p:cNvPicPr>
              <a:picLocks noChangeAspect="1" noChangeArrowheads="1"/>
            </p:cNvPicPr>
            <p:nvPr/>
          </p:nvPicPr>
          <p:blipFill rotWithShape="1">
            <a:blip r:embed="rId3" cstate="print">
              <a:duotone>
                <a:prstClr val="black"/>
                <a:srgbClr val="E2333F">
                  <a:tint val="45000"/>
                  <a:satMod val="400000"/>
                </a:srgbClr>
              </a:duotone>
              <a:extLst>
                <a:ext uri="{28A0092B-C50C-407E-A947-70E740481C1C}">
                  <a14:useLocalDpi xmlns:a14="http://schemas.microsoft.com/office/drawing/2010/main" xmlns="" val="0"/>
                </a:ext>
              </a:extLst>
            </a:blip>
            <a:srcRect r="57890"/>
            <a:stretch/>
          </p:blipFill>
          <p:spPr bwMode="auto">
            <a:xfrm>
              <a:off x="814302" y="4744483"/>
              <a:ext cx="502230" cy="1201282"/>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4" descr="Afficher l'image d'origine">
              <a:extLst>
                <a:ext uri="{FF2B5EF4-FFF2-40B4-BE49-F238E27FC236}">
                  <a16:creationId xmlns:a16="http://schemas.microsoft.com/office/drawing/2014/main" xmlns="" id="{C21C74D7-B1A4-B04B-9CC4-CF72BE700B8E}"/>
                </a:ext>
              </a:extLst>
            </p:cNvPr>
            <p:cNvPicPr>
              <a:picLocks noChangeAspect="1" noChangeArrowheads="1"/>
            </p:cNvPicPr>
            <p:nvPr/>
          </p:nvPicPr>
          <p:blipFill rotWithShape="1">
            <a:blip r:embed="rId4" cstate="print">
              <a:duotone>
                <a:prstClr val="black"/>
                <a:srgbClr val="014390">
                  <a:tint val="45000"/>
                  <a:satMod val="400000"/>
                </a:srgbClr>
              </a:duotone>
              <a:extLst>
                <a:ext uri="{28A0092B-C50C-407E-A947-70E740481C1C}">
                  <a14:useLocalDpi xmlns:a14="http://schemas.microsoft.com/office/drawing/2010/main" xmlns="" val="0"/>
                </a:ext>
              </a:extLst>
            </a:blip>
            <a:srcRect l="60672"/>
            <a:stretch/>
          </p:blipFill>
          <p:spPr bwMode="auto">
            <a:xfrm>
              <a:off x="2733993" y="4744483"/>
              <a:ext cx="469064" cy="120128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5" name="Espace réservé du pied de page 6">
            <a:extLst>
              <a:ext uri="{FF2B5EF4-FFF2-40B4-BE49-F238E27FC236}">
                <a16:creationId xmlns:a16="http://schemas.microsoft.com/office/drawing/2014/main" xmlns="" id="{2A7626F3-6BF6-5B49-9C8D-9FE94CB21DE5}"/>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7208" name="Espace réservé du numéro de diapositive 6">
            <a:extLst>
              <a:ext uri="{FF2B5EF4-FFF2-40B4-BE49-F238E27FC236}">
                <a16:creationId xmlns:a16="http://schemas.microsoft.com/office/drawing/2014/main" xmlns="" id="{BC559087-F32F-7F43-8B6B-39C80EA9ABFB}"/>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D9368433-949A-F748-8B26-CEE6174481E8}" type="slidenum">
              <a:rPr lang="fr-FR" altLang="fr-FR" sz="1400" b="1">
                <a:solidFill>
                  <a:schemeClr val="bg1"/>
                </a:solidFill>
                <a:latin typeface="Gill Sans MT" panose="020B0502020104020203" pitchFamily="34" charset="77"/>
              </a:rPr>
              <a:pPr>
                <a:spcBef>
                  <a:spcPct val="0"/>
                </a:spcBef>
                <a:buClrTx/>
                <a:buSzTx/>
                <a:buFontTx/>
                <a:buNone/>
              </a:pPr>
              <a:t>3</a:t>
            </a:fld>
            <a:endParaRPr lang="fr-FR" altLang="fr-FR" sz="1400" b="1">
              <a:solidFill>
                <a:schemeClr val="bg1"/>
              </a:solidFill>
              <a:latin typeface="Gill Sans MT" panose="020B0502020104020203" pitchFamily="34" charset="77"/>
            </a:endParaRPr>
          </a:p>
        </p:txBody>
      </p:sp>
      <p:grpSp>
        <p:nvGrpSpPr>
          <p:cNvPr id="7206" name="Group 12">
            <a:extLst>
              <a:ext uri="{FF2B5EF4-FFF2-40B4-BE49-F238E27FC236}">
                <a16:creationId xmlns:a16="http://schemas.microsoft.com/office/drawing/2014/main" xmlns="" id="{ED270494-1216-F043-A188-DB42A8FACB76}"/>
              </a:ext>
            </a:extLst>
          </p:cNvPr>
          <p:cNvGrpSpPr>
            <a:grpSpLocks/>
          </p:cNvGrpSpPr>
          <p:nvPr/>
        </p:nvGrpSpPr>
        <p:grpSpPr bwMode="auto">
          <a:xfrm flipH="1">
            <a:off x="563563" y="955675"/>
            <a:ext cx="215900" cy="5902325"/>
            <a:chOff x="0" y="-17"/>
            <a:chExt cx="102" cy="4289"/>
          </a:xfrm>
        </p:grpSpPr>
        <p:sp>
          <p:nvSpPr>
            <p:cNvPr id="53" name="Rectangle 7">
              <a:extLst>
                <a:ext uri="{FF2B5EF4-FFF2-40B4-BE49-F238E27FC236}">
                  <a16:creationId xmlns:a16="http://schemas.microsoft.com/office/drawing/2014/main" xmlns="" id="{4137D644-20A6-6D48-95A7-2F51631FF50C}"/>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4" name="Rectangle 8">
              <a:extLst>
                <a:ext uri="{FF2B5EF4-FFF2-40B4-BE49-F238E27FC236}">
                  <a16:creationId xmlns:a16="http://schemas.microsoft.com/office/drawing/2014/main" xmlns="" id="{A11F5838-CA20-A149-A6CE-35D0BF427F1D}"/>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5" name="Rectangle 9">
              <a:extLst>
                <a:ext uri="{FF2B5EF4-FFF2-40B4-BE49-F238E27FC236}">
                  <a16:creationId xmlns:a16="http://schemas.microsoft.com/office/drawing/2014/main" xmlns="" id="{F739F4F1-5326-8F4A-B2E7-AB183A5C1245}"/>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6" name="Rectangle 10">
              <a:extLst>
                <a:ext uri="{FF2B5EF4-FFF2-40B4-BE49-F238E27FC236}">
                  <a16:creationId xmlns:a16="http://schemas.microsoft.com/office/drawing/2014/main" xmlns="" id="{484A3A1C-4C58-0F4E-B64E-9D1598C3849C}"/>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7" name="Rectangle 11">
              <a:extLst>
                <a:ext uri="{FF2B5EF4-FFF2-40B4-BE49-F238E27FC236}">
                  <a16:creationId xmlns:a16="http://schemas.microsoft.com/office/drawing/2014/main" xmlns="" id="{D30A54D7-7728-9A49-89AD-410758E7AF9B}"/>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58" name="Triangle rectangle 57">
            <a:extLst>
              <a:ext uri="{FF2B5EF4-FFF2-40B4-BE49-F238E27FC236}">
                <a16:creationId xmlns:a16="http://schemas.microsoft.com/office/drawing/2014/main" xmlns="" id="{79D0FAD7-2490-004F-97A9-18DE5ABEED97}"/>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34" name="ZoneTexte 33">
            <a:extLst>
              <a:ext uri="{FF2B5EF4-FFF2-40B4-BE49-F238E27FC236}">
                <a16:creationId xmlns:a16="http://schemas.microsoft.com/office/drawing/2014/main" xmlns="" id="{3B143E19-AD4F-1649-A3A9-A49060EABA23}"/>
              </a:ext>
            </a:extLst>
          </p:cNvPr>
          <p:cNvSpPr txBox="1"/>
          <p:nvPr/>
        </p:nvSpPr>
        <p:spPr>
          <a:xfrm>
            <a:off x="5691187" y="3644900"/>
            <a:ext cx="4032250" cy="1568450"/>
          </a:xfrm>
          <a:prstGeom prst="rect">
            <a:avLst/>
          </a:prstGeom>
          <a:solidFill>
            <a:schemeClr val="bg1">
              <a:lumMod val="95000"/>
            </a:schemeClr>
          </a:solidFill>
        </p:spPr>
        <p:txBody>
          <a:bodyPr>
            <a:spAutoFit/>
          </a:bodyPr>
          <a:lstStyle/>
          <a:p>
            <a:pPr marL="285750" indent="-285750" fontAlgn="auto">
              <a:spcBef>
                <a:spcPts val="0"/>
              </a:spcBef>
              <a:spcAft>
                <a:spcPts val="0"/>
              </a:spcAft>
              <a:buClr>
                <a:srgbClr val="0070C0"/>
              </a:buClr>
              <a:buFont typeface="Wingdings" panose="05000000000000000000" pitchFamily="2" charset="2"/>
              <a:buChar char="Ø"/>
              <a:defRPr/>
            </a:pPr>
            <a:r>
              <a:rPr lang="fr-FR" sz="1200" dirty="0">
                <a:latin typeface="+mn-lt"/>
              </a:rPr>
              <a:t>La</a:t>
            </a:r>
            <a:r>
              <a:rPr lang="fr-FR" sz="1200" b="1" dirty="0">
                <a:latin typeface="+mn-lt"/>
              </a:rPr>
              <a:t> </a:t>
            </a:r>
            <a:r>
              <a:rPr lang="fr-FR" sz="1200" b="1" dirty="0">
                <a:solidFill>
                  <a:srgbClr val="0070C0"/>
                </a:solidFill>
                <a:latin typeface="+mn-lt"/>
              </a:rPr>
              <a:t>durée moyenne des séjours (hors ambulatoire) </a:t>
            </a:r>
            <a:r>
              <a:rPr lang="fr-FR" sz="1200" dirty="0">
                <a:latin typeface="+mn-lt"/>
              </a:rPr>
              <a:t>était de </a:t>
            </a:r>
            <a:r>
              <a:rPr lang="fr-FR" sz="1200" b="1" dirty="0">
                <a:solidFill>
                  <a:srgbClr val="0070C0"/>
                </a:solidFill>
                <a:latin typeface="+mn-lt"/>
              </a:rPr>
              <a:t>6 ± 5 jours.</a:t>
            </a:r>
          </a:p>
          <a:p>
            <a:pPr marL="285750" indent="-285750" fontAlgn="auto">
              <a:spcBef>
                <a:spcPts val="0"/>
              </a:spcBef>
              <a:spcAft>
                <a:spcPts val="0"/>
              </a:spcAft>
              <a:buClr>
                <a:srgbClr val="0070C0"/>
              </a:buClr>
              <a:buFont typeface="Wingdings" panose="05000000000000000000" pitchFamily="2" charset="2"/>
              <a:buChar char="Ø"/>
              <a:defRPr/>
            </a:pPr>
            <a:endParaRPr lang="fr-FR" sz="600" b="1" dirty="0">
              <a:solidFill>
                <a:srgbClr val="0070C0"/>
              </a:solidFill>
              <a:latin typeface="+mn-lt"/>
            </a:endParaRPr>
          </a:p>
          <a:p>
            <a:pPr marL="285750" indent="-285750" fontAlgn="auto">
              <a:spcBef>
                <a:spcPts val="0"/>
              </a:spcBef>
              <a:spcAft>
                <a:spcPts val="0"/>
              </a:spcAft>
              <a:buClr>
                <a:srgbClr val="0070C0"/>
              </a:buClr>
              <a:buFont typeface="Wingdings" panose="05000000000000000000" pitchFamily="2" charset="2"/>
              <a:buChar char="Ø"/>
              <a:defRPr/>
            </a:pPr>
            <a:r>
              <a:rPr lang="fr-FR" sz="1200" b="1" dirty="0">
                <a:solidFill>
                  <a:srgbClr val="0070C0"/>
                </a:solidFill>
                <a:latin typeface="+mn-lt"/>
              </a:rPr>
              <a:t>76,5%</a:t>
            </a:r>
            <a:r>
              <a:rPr lang="fr-FR" sz="1200" dirty="0">
                <a:latin typeface="+mn-lt"/>
              </a:rPr>
              <a:t> des établissements déclaraient avoir une </a:t>
            </a:r>
            <a:r>
              <a:rPr lang="fr-FR" sz="1200" b="1" dirty="0">
                <a:solidFill>
                  <a:srgbClr val="0070C0"/>
                </a:solidFill>
                <a:latin typeface="+mn-lt"/>
              </a:rPr>
              <a:t>procédure de suivi systématique à 30 jours </a:t>
            </a:r>
            <a:r>
              <a:rPr lang="fr-FR" sz="1200" dirty="0">
                <a:latin typeface="+mn-lt"/>
              </a:rPr>
              <a:t>après la sortie de l’hôpital.</a:t>
            </a:r>
          </a:p>
          <a:p>
            <a:pPr marL="285750" indent="-285750" fontAlgn="auto">
              <a:spcBef>
                <a:spcPts val="0"/>
              </a:spcBef>
              <a:spcAft>
                <a:spcPts val="0"/>
              </a:spcAft>
              <a:buClr>
                <a:srgbClr val="0070C0"/>
              </a:buClr>
              <a:buFont typeface="Wingdings" panose="05000000000000000000" pitchFamily="2" charset="2"/>
              <a:buChar char="Ø"/>
              <a:defRPr/>
            </a:pPr>
            <a:endParaRPr lang="fr-FR" sz="600" dirty="0">
              <a:latin typeface="+mn-lt"/>
            </a:endParaRPr>
          </a:p>
          <a:p>
            <a:pPr marL="285750" indent="-285750" fontAlgn="auto">
              <a:spcBef>
                <a:spcPts val="0"/>
              </a:spcBef>
              <a:spcAft>
                <a:spcPts val="0"/>
              </a:spcAft>
              <a:buClr>
                <a:srgbClr val="0070C0"/>
              </a:buClr>
              <a:buFont typeface="Wingdings" panose="05000000000000000000" pitchFamily="2" charset="2"/>
              <a:buChar char="Ø"/>
              <a:defRPr/>
            </a:pPr>
            <a:r>
              <a:rPr lang="fr-FR" sz="1200" dirty="0">
                <a:solidFill>
                  <a:srgbClr val="000000"/>
                </a:solidFill>
                <a:latin typeface="+mn-lt"/>
              </a:rPr>
              <a:t>La </a:t>
            </a:r>
            <a:r>
              <a:rPr lang="fr-FR" sz="1200" b="1" dirty="0">
                <a:solidFill>
                  <a:srgbClr val="0070C0"/>
                </a:solidFill>
                <a:latin typeface="+mn-lt"/>
              </a:rPr>
              <a:t>durée moyenne de suivi postopératoire</a:t>
            </a:r>
            <a:r>
              <a:rPr lang="fr-FR" sz="1200" dirty="0">
                <a:solidFill>
                  <a:srgbClr val="000000"/>
                </a:solidFill>
                <a:latin typeface="+mn-lt"/>
              </a:rPr>
              <a:t> était de </a:t>
            </a:r>
            <a:r>
              <a:rPr lang="fr-FR" sz="1200" b="1" dirty="0">
                <a:solidFill>
                  <a:srgbClr val="0070C0"/>
                </a:solidFill>
                <a:latin typeface="+mn-lt"/>
              </a:rPr>
              <a:t>32 ± 33 jours</a:t>
            </a:r>
            <a:r>
              <a:rPr lang="fr-FR" sz="1200" dirty="0">
                <a:solidFill>
                  <a:srgbClr val="0070C0"/>
                </a:solidFill>
                <a:latin typeface="+mn-lt"/>
              </a:rPr>
              <a:t>.</a:t>
            </a:r>
          </a:p>
        </p:txBody>
      </p:sp>
      <p:graphicFrame>
        <p:nvGraphicFramePr>
          <p:cNvPr id="33" name="Graphique 32">
            <a:extLst>
              <a:ext uri="{FF2B5EF4-FFF2-40B4-BE49-F238E27FC236}">
                <a16:creationId xmlns:a16="http://schemas.microsoft.com/office/drawing/2014/main" xmlns="" id="{2B087C32-004F-544D-90C0-E55298F27C99}"/>
              </a:ext>
            </a:extLst>
          </p:cNvPr>
          <p:cNvGraphicFramePr>
            <a:graphicFrameLocks/>
          </p:cNvGraphicFramePr>
          <p:nvPr>
            <p:extLst>
              <p:ext uri="{D42A27DB-BD31-4B8C-83A1-F6EECF244321}">
                <p14:modId xmlns:p14="http://schemas.microsoft.com/office/powerpoint/2010/main" xmlns="" val="1096943489"/>
              </p:ext>
            </p:extLst>
          </p:nvPr>
        </p:nvGraphicFramePr>
        <p:xfrm>
          <a:off x="6063823" y="896143"/>
          <a:ext cx="3540125" cy="2039938"/>
        </p:xfrm>
        <a:graphic>
          <a:graphicData uri="http://schemas.openxmlformats.org/presentationml/2006/ole">
            <p:oleObj spid="_x0000_s7254" r:id="rId5" imgW="3542083" imgH="2036240" progId="Excel.Sheet.8">
              <p:embed/>
            </p:oleObj>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xmlns="" id="{A67082C8-352E-3D41-B93F-597CBC93B023}"/>
              </a:ext>
            </a:extLst>
          </p:cNvPr>
          <p:cNvSpPr>
            <a:spLocks noGrp="1" noChangeArrowheads="1"/>
          </p:cNvSpPr>
          <p:nvPr>
            <p:ph type="title"/>
          </p:nvPr>
        </p:nvSpPr>
        <p:spPr>
          <a:xfrm>
            <a:off x="495300" y="735012"/>
            <a:ext cx="9296400" cy="1143000"/>
          </a:xfrm>
          <a:noFill/>
        </p:spPr>
        <p:txBody>
          <a:bodyPr>
            <a:normAutofit fontScale="90000"/>
          </a:bodyPr>
          <a:lstStyle/>
          <a:p>
            <a:r>
              <a:rPr lang="fr-FR" altLang="fr-FR" sz="4000" dirty="0"/>
              <a:t>Infection invasive à </a:t>
            </a:r>
            <a:r>
              <a:rPr lang="fr-FR" altLang="fr-FR" sz="4000" i="1" dirty="0"/>
              <a:t>Streptococcus </a:t>
            </a:r>
            <a:r>
              <a:rPr lang="fr-FR" altLang="fr-FR" sz="4000" i="1" dirty="0" err="1"/>
              <a:t>pyogenes</a:t>
            </a:r>
            <a:endParaRPr lang="fr-FR" altLang="fr-FR" sz="4000" i="1" dirty="0"/>
          </a:p>
        </p:txBody>
      </p:sp>
      <p:sp>
        <p:nvSpPr>
          <p:cNvPr id="40963" name="Rectangle 3">
            <a:extLst>
              <a:ext uri="{FF2B5EF4-FFF2-40B4-BE49-F238E27FC236}">
                <a16:creationId xmlns:a16="http://schemas.microsoft.com/office/drawing/2014/main" xmlns="" id="{6AF1CE34-D95A-AE49-B2FC-8ABF4757EBAB}"/>
              </a:ext>
            </a:extLst>
          </p:cNvPr>
          <p:cNvSpPr>
            <a:spLocks noGrp="1" noChangeArrowheads="1"/>
          </p:cNvSpPr>
          <p:nvPr>
            <p:ph idx="1"/>
          </p:nvPr>
        </p:nvSpPr>
        <p:spPr>
          <a:xfrm>
            <a:off x="457200" y="1978025"/>
            <a:ext cx="9296400" cy="4114800"/>
          </a:xfrm>
          <a:noFill/>
        </p:spPr>
        <p:txBody>
          <a:bodyPr>
            <a:normAutofit fontScale="85000" lnSpcReduction="10000"/>
          </a:bodyPr>
          <a:lstStyle/>
          <a:p>
            <a:pPr>
              <a:lnSpc>
                <a:spcPct val="90000"/>
              </a:lnSpc>
            </a:pPr>
            <a:endParaRPr lang="fr-FR" altLang="fr-FR" sz="2000" dirty="0"/>
          </a:p>
          <a:p>
            <a:pPr>
              <a:lnSpc>
                <a:spcPct val="90000"/>
              </a:lnSpc>
            </a:pPr>
            <a:r>
              <a:rPr lang="fr-FR" altLang="fr-FR" sz="2000" b="1" dirty="0">
                <a:solidFill>
                  <a:srgbClr val="336699"/>
                </a:solidFill>
              </a:rPr>
              <a:t>En 2016, parmi les 100 infections gynéco-obstétricales (1 décès) 50 infections sont des infections du post-partum :</a:t>
            </a:r>
          </a:p>
          <a:p>
            <a:pPr lvl="1">
              <a:lnSpc>
                <a:spcPct val="90000"/>
              </a:lnSpc>
            </a:pPr>
            <a:r>
              <a:rPr lang="fr-FR" altLang="fr-FR" sz="2000" dirty="0">
                <a:solidFill>
                  <a:srgbClr val="336699"/>
                </a:solidFill>
              </a:rPr>
              <a:t>Endométrites (48 cas)</a:t>
            </a:r>
          </a:p>
          <a:p>
            <a:pPr lvl="1">
              <a:lnSpc>
                <a:spcPct val="90000"/>
              </a:lnSpc>
            </a:pPr>
            <a:r>
              <a:rPr lang="fr-FR" altLang="fr-FR" sz="2000" dirty="0" err="1">
                <a:solidFill>
                  <a:srgbClr val="336699"/>
                </a:solidFill>
              </a:rPr>
              <a:t>Chorioamniotites</a:t>
            </a:r>
            <a:r>
              <a:rPr lang="fr-FR" altLang="fr-FR" sz="2000" dirty="0">
                <a:solidFill>
                  <a:srgbClr val="336699"/>
                </a:solidFill>
              </a:rPr>
              <a:t> (2 cas)</a:t>
            </a:r>
          </a:p>
          <a:p>
            <a:pPr>
              <a:lnSpc>
                <a:spcPct val="90000"/>
              </a:lnSpc>
            </a:pPr>
            <a:endParaRPr lang="fr-FR" altLang="fr-FR" sz="2000" dirty="0">
              <a:solidFill>
                <a:srgbClr val="336699"/>
              </a:solidFill>
            </a:endParaRPr>
          </a:p>
          <a:p>
            <a:pPr>
              <a:lnSpc>
                <a:spcPct val="90000"/>
              </a:lnSpc>
            </a:pPr>
            <a:r>
              <a:rPr lang="fr-FR" altLang="fr-FR" sz="2000" b="1" dirty="0"/>
              <a:t>Définition d’une infection post-partum à S. </a:t>
            </a:r>
            <a:r>
              <a:rPr lang="fr-FR" altLang="fr-FR" sz="2000" b="1" dirty="0" err="1"/>
              <a:t>pyogenes</a:t>
            </a:r>
            <a:endParaRPr lang="fr-FR" altLang="fr-FR" sz="2000" b="1" dirty="0"/>
          </a:p>
          <a:p>
            <a:pPr lvl="1">
              <a:lnSpc>
                <a:spcPct val="90000"/>
              </a:lnSpc>
            </a:pPr>
            <a:r>
              <a:rPr lang="fr-FR" altLang="fr-FR" sz="2000" dirty="0"/>
              <a:t>Isolement de Streptocoque A pendant le post-partum ou dans les 7 jours suivant la sortie </a:t>
            </a:r>
          </a:p>
          <a:p>
            <a:pPr lvl="1">
              <a:lnSpc>
                <a:spcPct val="90000"/>
              </a:lnSpc>
            </a:pPr>
            <a:r>
              <a:rPr lang="fr-FR" altLang="fr-FR" sz="2000" dirty="0"/>
              <a:t>associé à une infection clinique du post-partum (ex: endométrite, septicémie, infection urinaire) ou isolement d’un site stérile ou d’une plaie opératoire.</a:t>
            </a:r>
          </a:p>
          <a:p>
            <a:pPr>
              <a:lnSpc>
                <a:spcPct val="90000"/>
              </a:lnSpc>
            </a:pPr>
            <a:endParaRPr lang="fr-FR" altLang="fr-FR" sz="2000" dirty="0"/>
          </a:p>
          <a:p>
            <a:pPr>
              <a:lnSpc>
                <a:spcPct val="90000"/>
              </a:lnSpc>
            </a:pPr>
            <a:r>
              <a:rPr lang="fr-FR" altLang="fr-FR" sz="2000" b="1" dirty="0"/>
              <a:t>Cas groupés</a:t>
            </a:r>
            <a:r>
              <a:rPr lang="fr-FR" altLang="fr-FR" sz="2000" dirty="0"/>
              <a:t> : </a:t>
            </a:r>
          </a:p>
          <a:p>
            <a:pPr lvl="1">
              <a:lnSpc>
                <a:spcPct val="90000"/>
              </a:lnSpc>
            </a:pPr>
            <a:r>
              <a:rPr lang="fr-FR" altLang="fr-FR" sz="2000" dirty="0"/>
              <a:t>Au moins 2 cas dans un délai de 6 mois</a:t>
            </a:r>
          </a:p>
        </p:txBody>
      </p:sp>
      <p:sp>
        <p:nvSpPr>
          <p:cNvPr id="40964" name="Text Box 4">
            <a:extLst>
              <a:ext uri="{FF2B5EF4-FFF2-40B4-BE49-F238E27FC236}">
                <a16:creationId xmlns:a16="http://schemas.microsoft.com/office/drawing/2014/main" xmlns="" id="{98C5349F-6268-484A-B1C8-2D16DF732BED}"/>
              </a:ext>
            </a:extLst>
          </p:cNvPr>
          <p:cNvSpPr txBox="1">
            <a:spLocks noChangeArrowheads="1"/>
          </p:cNvSpPr>
          <p:nvPr/>
        </p:nvSpPr>
        <p:spPr bwMode="auto">
          <a:xfrm>
            <a:off x="1614488" y="6092825"/>
            <a:ext cx="8439150" cy="671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Guide pour la prévention et l’investigation des inf. hosp. à </a:t>
            </a:r>
            <a:r>
              <a:rPr lang="fr-FR" altLang="fr-FR" sz="1800" i="1">
                <a:latin typeface="Times New Roman" panose="02020603050405020304" pitchFamily="18" charset="0"/>
              </a:rPr>
              <a:t>S. pyogenes</a:t>
            </a:r>
            <a:r>
              <a:rPr lang="fr-FR" altLang="fr-FR" sz="1800">
                <a:latin typeface="Times New Roman" panose="02020603050405020304" pitchFamily="18" charset="0"/>
              </a:rPr>
              <a:t>. CTINILS - 2006 </a:t>
            </a:r>
          </a:p>
          <a:p>
            <a:pPr>
              <a:spcBef>
                <a:spcPct val="0"/>
              </a:spcBef>
              <a:buClrTx/>
              <a:buSzTx/>
              <a:buFontTx/>
              <a:buNone/>
            </a:pPr>
            <a:r>
              <a:rPr lang="fr-FR" altLang="fr-FR" sz="2000">
                <a:latin typeface="Times New Roman" panose="02020603050405020304" pitchFamily="18" charset="0"/>
              </a:rPr>
              <a:t>Conduite à tenir -CCLIN Sud-Est – 2010, CNR Streptocoque 2016</a:t>
            </a:r>
          </a:p>
        </p:txBody>
      </p:sp>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xmlns="" id="{11A6C61B-AA60-874B-86F8-4C830EFF3FC0}"/>
              </a:ext>
            </a:extLst>
          </p:cNvPr>
          <p:cNvSpPr>
            <a:spLocks noGrp="1" noChangeArrowheads="1"/>
          </p:cNvSpPr>
          <p:nvPr>
            <p:ph type="title"/>
          </p:nvPr>
        </p:nvSpPr>
        <p:spPr>
          <a:xfrm>
            <a:off x="685800" y="657225"/>
            <a:ext cx="8915400" cy="990600"/>
          </a:xfrm>
          <a:noFill/>
        </p:spPr>
        <p:txBody>
          <a:bodyPr>
            <a:normAutofit fontScale="90000"/>
          </a:bodyPr>
          <a:lstStyle/>
          <a:p>
            <a:r>
              <a:rPr lang="fr-FR" altLang="fr-FR" sz="3200" dirty="0"/>
              <a:t>Réservoir à </a:t>
            </a:r>
            <a:r>
              <a:rPr lang="fr-FR" altLang="fr-FR" sz="3200" i="1" dirty="0"/>
              <a:t>Streptococcus </a:t>
            </a:r>
            <a:r>
              <a:rPr lang="fr-FR" altLang="fr-FR" sz="3200" i="1" dirty="0" err="1"/>
              <a:t>pyogenes</a:t>
            </a:r>
            <a:r>
              <a:rPr lang="fr-FR" altLang="fr-FR" sz="3200" i="1" dirty="0"/>
              <a:t> : </a:t>
            </a:r>
            <a:r>
              <a:rPr lang="fr-FR" altLang="fr-FR" sz="3200" dirty="0"/>
              <a:t>portage sain</a:t>
            </a:r>
          </a:p>
        </p:txBody>
      </p:sp>
      <p:sp>
        <p:nvSpPr>
          <p:cNvPr id="41987" name="Rectangle 3">
            <a:extLst>
              <a:ext uri="{FF2B5EF4-FFF2-40B4-BE49-F238E27FC236}">
                <a16:creationId xmlns:a16="http://schemas.microsoft.com/office/drawing/2014/main" xmlns="" id="{B152CE3B-8835-CE4C-832F-5C50E21651E5}"/>
              </a:ext>
            </a:extLst>
          </p:cNvPr>
          <p:cNvSpPr>
            <a:spLocks noGrp="1" noChangeArrowheads="1"/>
          </p:cNvSpPr>
          <p:nvPr>
            <p:ph idx="1"/>
          </p:nvPr>
        </p:nvSpPr>
        <p:spPr>
          <a:xfrm>
            <a:off x="404812" y="2085975"/>
            <a:ext cx="8915400" cy="4114800"/>
          </a:xfrm>
          <a:noFill/>
        </p:spPr>
        <p:txBody>
          <a:bodyPr>
            <a:normAutofit fontScale="92500" lnSpcReduction="20000"/>
          </a:bodyPr>
          <a:lstStyle/>
          <a:p>
            <a:r>
              <a:rPr lang="fr-FR" altLang="fr-FR" sz="2200" b="1" dirty="0">
                <a:solidFill>
                  <a:srgbClr val="336699"/>
                </a:solidFill>
              </a:rPr>
              <a:t>Pharynx :</a:t>
            </a:r>
          </a:p>
          <a:p>
            <a:pPr lvl="1"/>
            <a:r>
              <a:rPr lang="fr-FR" altLang="fr-FR" sz="2000" b="1" dirty="0">
                <a:solidFill>
                  <a:srgbClr val="336699"/>
                </a:solidFill>
              </a:rPr>
              <a:t>Adulte = 5%</a:t>
            </a:r>
            <a:r>
              <a:rPr lang="fr-FR" altLang="fr-FR" sz="2000" dirty="0">
                <a:solidFill>
                  <a:srgbClr val="336699"/>
                </a:solidFill>
              </a:rPr>
              <a:t>		</a:t>
            </a:r>
            <a:r>
              <a:rPr lang="fr-FR" altLang="fr-FR" sz="2000" b="1" dirty="0">
                <a:solidFill>
                  <a:srgbClr val="336699"/>
                </a:solidFill>
              </a:rPr>
              <a:t>Enfant </a:t>
            </a:r>
            <a:r>
              <a:rPr lang="fr-FR" altLang="fr-FR" sz="2000" b="1" dirty="0" err="1">
                <a:solidFill>
                  <a:srgbClr val="336699"/>
                </a:solidFill>
              </a:rPr>
              <a:t>d’age</a:t>
            </a:r>
            <a:r>
              <a:rPr lang="fr-FR" altLang="fr-FR" sz="2000" b="1" dirty="0">
                <a:solidFill>
                  <a:srgbClr val="336699"/>
                </a:solidFill>
              </a:rPr>
              <a:t> scolaire = 20%</a:t>
            </a:r>
          </a:p>
          <a:p>
            <a:pPr lvl="1"/>
            <a:r>
              <a:rPr lang="fr-FR" altLang="fr-FR" sz="2000" dirty="0">
                <a:solidFill>
                  <a:srgbClr val="336699"/>
                </a:solidFill>
              </a:rPr>
              <a:t>25% dans l’entourage d’un malade avec angine aigüe </a:t>
            </a:r>
          </a:p>
          <a:p>
            <a:pPr lvl="1"/>
            <a:r>
              <a:rPr lang="fr-FR" altLang="fr-FR" sz="2000" dirty="0">
                <a:solidFill>
                  <a:srgbClr val="336699"/>
                </a:solidFill>
              </a:rPr>
              <a:t>40% chez les enfants si épidémie d’angine ou de scarlatine </a:t>
            </a:r>
          </a:p>
          <a:p>
            <a:pPr lvl="1"/>
            <a:r>
              <a:rPr lang="fr-FR" altLang="fr-FR" sz="2000" dirty="0">
                <a:solidFill>
                  <a:srgbClr val="336699"/>
                </a:solidFill>
              </a:rPr>
              <a:t>Portage transitoire (sauf certains écoliers  : plusieurs mois)</a:t>
            </a:r>
          </a:p>
          <a:p>
            <a:pPr lvl="1"/>
            <a:endParaRPr lang="fr-FR" altLang="fr-FR" sz="2000" b="1" dirty="0">
              <a:solidFill>
                <a:srgbClr val="336699"/>
              </a:solidFill>
            </a:endParaRPr>
          </a:p>
          <a:p>
            <a:r>
              <a:rPr lang="fr-FR" altLang="fr-FR" sz="2000" b="1" dirty="0"/>
              <a:t>Cutané = 1%</a:t>
            </a:r>
          </a:p>
          <a:p>
            <a:endParaRPr lang="fr-FR" altLang="fr-FR" sz="2000" b="1" dirty="0">
              <a:solidFill>
                <a:schemeClr val="tx2"/>
              </a:solidFill>
            </a:endParaRPr>
          </a:p>
          <a:p>
            <a:r>
              <a:rPr lang="fr-FR" altLang="fr-FR" sz="2000" b="1" dirty="0">
                <a:solidFill>
                  <a:schemeClr val="tx2"/>
                </a:solidFill>
              </a:rPr>
              <a:t>Vaginal  &lt; 1%</a:t>
            </a:r>
          </a:p>
          <a:p>
            <a:endParaRPr lang="fr-FR" altLang="fr-FR" sz="2000" b="1" dirty="0">
              <a:solidFill>
                <a:schemeClr val="tx2"/>
              </a:solidFill>
            </a:endParaRPr>
          </a:p>
          <a:p>
            <a:r>
              <a:rPr lang="fr-FR" altLang="fr-FR" sz="2000" b="1" dirty="0"/>
              <a:t>Selles (rectal, anal, périnéal) &lt; 2%</a:t>
            </a:r>
          </a:p>
          <a:p>
            <a:endParaRPr lang="fr-FR" altLang="fr-FR" sz="2000" b="1" dirty="0"/>
          </a:p>
        </p:txBody>
      </p:sp>
      <p:sp>
        <p:nvSpPr>
          <p:cNvPr id="41988" name="Text Box 4">
            <a:extLst>
              <a:ext uri="{FF2B5EF4-FFF2-40B4-BE49-F238E27FC236}">
                <a16:creationId xmlns:a16="http://schemas.microsoft.com/office/drawing/2014/main" xmlns="" id="{350FB004-8523-5645-89F5-1A06CA0BCC71}"/>
              </a:ext>
            </a:extLst>
          </p:cNvPr>
          <p:cNvSpPr txBox="1">
            <a:spLocks noChangeArrowheads="1"/>
          </p:cNvSpPr>
          <p:nvPr/>
        </p:nvSpPr>
        <p:spPr bwMode="auto">
          <a:xfrm>
            <a:off x="966788" y="6200775"/>
            <a:ext cx="9217025"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Guide pour la prévention et l’investigation des inf. hosp. à </a:t>
            </a:r>
            <a:r>
              <a:rPr lang="fr-FR" altLang="fr-FR" sz="2000" i="1">
                <a:latin typeface="Times New Roman" panose="02020603050405020304" pitchFamily="18" charset="0"/>
              </a:rPr>
              <a:t>S. pyogenes</a:t>
            </a:r>
            <a:r>
              <a:rPr lang="fr-FR" altLang="fr-FR" sz="2000">
                <a:latin typeface="Times New Roman" panose="02020603050405020304" pitchFamily="18" charset="0"/>
              </a:rPr>
              <a:t>. CTINILS- 2006 </a:t>
            </a:r>
          </a:p>
        </p:txBody>
      </p:sp>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xmlns="" id="{8F783280-D42C-2B45-AE7C-A10766E97F4F}"/>
              </a:ext>
            </a:extLst>
          </p:cNvPr>
          <p:cNvSpPr>
            <a:spLocks noGrp="1" noChangeArrowheads="1"/>
          </p:cNvSpPr>
          <p:nvPr>
            <p:ph type="title"/>
          </p:nvPr>
        </p:nvSpPr>
        <p:spPr>
          <a:xfrm>
            <a:off x="647700" y="678392"/>
            <a:ext cx="8991600" cy="1143000"/>
          </a:xfrm>
          <a:noFill/>
        </p:spPr>
        <p:txBody>
          <a:bodyPr>
            <a:normAutofit fontScale="90000"/>
          </a:bodyPr>
          <a:lstStyle/>
          <a:p>
            <a:r>
              <a:rPr lang="fr-FR" altLang="fr-FR" sz="4000" dirty="0"/>
              <a:t>Transmission du </a:t>
            </a:r>
            <a:r>
              <a:rPr lang="fr-FR" altLang="fr-FR" sz="4000" i="1" dirty="0"/>
              <a:t>Streptococcus </a:t>
            </a:r>
            <a:r>
              <a:rPr lang="fr-FR" altLang="fr-FR" sz="4000" i="1" dirty="0" err="1"/>
              <a:t>pyogenes</a:t>
            </a:r>
            <a:endParaRPr lang="fr-FR" altLang="fr-FR" sz="4000" i="1" dirty="0"/>
          </a:p>
        </p:txBody>
      </p:sp>
      <p:sp>
        <p:nvSpPr>
          <p:cNvPr id="43011" name="Rectangle 3">
            <a:extLst>
              <a:ext uri="{FF2B5EF4-FFF2-40B4-BE49-F238E27FC236}">
                <a16:creationId xmlns:a16="http://schemas.microsoft.com/office/drawing/2014/main" xmlns="" id="{1E490FC4-D215-BE4C-A096-D87D61ECD4D9}"/>
              </a:ext>
            </a:extLst>
          </p:cNvPr>
          <p:cNvSpPr>
            <a:spLocks noGrp="1" noChangeArrowheads="1"/>
          </p:cNvSpPr>
          <p:nvPr>
            <p:ph idx="1"/>
          </p:nvPr>
        </p:nvSpPr>
        <p:spPr>
          <a:xfrm>
            <a:off x="103187" y="1916832"/>
            <a:ext cx="9923513" cy="4474840"/>
          </a:xfrm>
          <a:noFill/>
        </p:spPr>
        <p:txBody>
          <a:bodyPr>
            <a:normAutofit fontScale="92500" lnSpcReduction="10000"/>
          </a:bodyPr>
          <a:lstStyle/>
          <a:p>
            <a:pPr>
              <a:lnSpc>
                <a:spcPct val="90000"/>
              </a:lnSpc>
            </a:pPr>
            <a:r>
              <a:rPr lang="fr-FR" altLang="fr-FR" sz="2000" b="1" dirty="0"/>
              <a:t>Transmission interhumaine = </a:t>
            </a:r>
            <a:r>
              <a:rPr lang="fr-FR" altLang="fr-FR" sz="2200" b="1" dirty="0"/>
              <a:t>infecté(pneumopathie nécrosante+++) OU porteur sain (pharynx, cutané, anal, vaginal)</a:t>
            </a:r>
            <a:endParaRPr lang="fr-FR" altLang="fr-FR" sz="2000" b="1" dirty="0"/>
          </a:p>
          <a:p>
            <a:pPr lvl="1">
              <a:lnSpc>
                <a:spcPct val="90000"/>
              </a:lnSpc>
            </a:pPr>
            <a:r>
              <a:rPr lang="fr-FR" altLang="fr-FR" sz="2000" dirty="0"/>
              <a:t>gouttelettes</a:t>
            </a:r>
          </a:p>
          <a:p>
            <a:pPr lvl="1">
              <a:lnSpc>
                <a:spcPct val="90000"/>
              </a:lnSpc>
            </a:pPr>
            <a:r>
              <a:rPr lang="fr-FR" altLang="fr-FR" sz="2000" dirty="0"/>
              <a:t>contact direct = mains</a:t>
            </a:r>
          </a:p>
          <a:p>
            <a:pPr lvl="1">
              <a:lnSpc>
                <a:spcPct val="90000"/>
              </a:lnSpc>
            </a:pPr>
            <a:r>
              <a:rPr lang="fr-FR" altLang="fr-FR" sz="2000" dirty="0"/>
              <a:t>plus rarement : contact indirect = objet.</a:t>
            </a:r>
          </a:p>
          <a:p>
            <a:pPr>
              <a:lnSpc>
                <a:spcPct val="90000"/>
              </a:lnSpc>
            </a:pPr>
            <a:endParaRPr lang="fr-FR" altLang="fr-FR" sz="2000" dirty="0"/>
          </a:p>
          <a:p>
            <a:pPr>
              <a:lnSpc>
                <a:spcPct val="90000"/>
              </a:lnSpc>
            </a:pPr>
            <a:r>
              <a:rPr lang="fr-FR" altLang="fr-FR" sz="2000" b="1" dirty="0">
                <a:solidFill>
                  <a:schemeClr val="tx2"/>
                </a:solidFill>
              </a:rPr>
              <a:t>Qui  ? : </a:t>
            </a:r>
          </a:p>
          <a:p>
            <a:pPr lvl="1">
              <a:lnSpc>
                <a:spcPct val="90000"/>
              </a:lnSpc>
            </a:pPr>
            <a:r>
              <a:rPr lang="fr-FR" altLang="fr-FR" sz="2000" dirty="0">
                <a:solidFill>
                  <a:schemeClr val="tx2"/>
                </a:solidFill>
              </a:rPr>
              <a:t>le personnel : à l’origine de 15 épidémies (cf. littérature)</a:t>
            </a:r>
          </a:p>
          <a:p>
            <a:pPr lvl="1">
              <a:lnSpc>
                <a:spcPct val="90000"/>
              </a:lnSpc>
            </a:pPr>
            <a:r>
              <a:rPr lang="fr-FR" altLang="fr-FR" sz="2000" dirty="0">
                <a:solidFill>
                  <a:schemeClr val="tx2"/>
                </a:solidFill>
              </a:rPr>
              <a:t>une autre patiente : transmission croisée</a:t>
            </a:r>
          </a:p>
          <a:p>
            <a:pPr lvl="1">
              <a:lnSpc>
                <a:spcPct val="90000"/>
              </a:lnSpc>
            </a:pPr>
            <a:r>
              <a:rPr lang="fr-FR" altLang="fr-FR" sz="2000" dirty="0">
                <a:solidFill>
                  <a:schemeClr val="tx2"/>
                </a:solidFill>
              </a:rPr>
              <a:t>la patiente elle-même : contamination endogène</a:t>
            </a:r>
          </a:p>
          <a:p>
            <a:pPr>
              <a:lnSpc>
                <a:spcPct val="90000"/>
              </a:lnSpc>
            </a:pPr>
            <a:endParaRPr lang="fr-FR" altLang="fr-FR" sz="2000" b="1" dirty="0">
              <a:solidFill>
                <a:schemeClr val="tx2"/>
              </a:solidFill>
            </a:endParaRPr>
          </a:p>
          <a:p>
            <a:pPr lvl="1">
              <a:lnSpc>
                <a:spcPct val="90000"/>
              </a:lnSpc>
              <a:buFont typeface="Monotype Sorts" pitchFamily="2" charset="2"/>
              <a:buNone/>
            </a:pPr>
            <a:r>
              <a:rPr lang="fr-FR" altLang="fr-FR" sz="2000" b="1" dirty="0"/>
              <a:t> </a:t>
            </a:r>
            <a:endParaRPr lang="fr-FR" altLang="fr-FR" sz="2000" dirty="0"/>
          </a:p>
          <a:p>
            <a:pPr>
              <a:lnSpc>
                <a:spcPct val="90000"/>
              </a:lnSpc>
            </a:pPr>
            <a:endParaRPr lang="fr-FR" altLang="fr-FR" sz="2000" b="1" dirty="0"/>
          </a:p>
        </p:txBody>
      </p:sp>
      <p:sp>
        <p:nvSpPr>
          <p:cNvPr id="43012" name="Text Box 4">
            <a:extLst>
              <a:ext uri="{FF2B5EF4-FFF2-40B4-BE49-F238E27FC236}">
                <a16:creationId xmlns:a16="http://schemas.microsoft.com/office/drawing/2014/main" xmlns="" id="{DFF0CBF0-BE73-8741-A3F5-6F588D360743}"/>
              </a:ext>
            </a:extLst>
          </p:cNvPr>
          <p:cNvSpPr txBox="1">
            <a:spLocks noChangeArrowheads="1"/>
          </p:cNvSpPr>
          <p:nvPr/>
        </p:nvSpPr>
        <p:spPr bwMode="auto">
          <a:xfrm>
            <a:off x="1974850" y="6165850"/>
            <a:ext cx="8208963" cy="671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Guide pour la prévention et l’investigation des inf. hosp. à S. pyogenes-CTINILS-2006</a:t>
            </a:r>
          </a:p>
          <a:p>
            <a:pPr>
              <a:spcBef>
                <a:spcPct val="0"/>
              </a:spcBef>
              <a:buClrTx/>
              <a:buSzTx/>
              <a:buFontTx/>
              <a:buNone/>
            </a:pPr>
            <a:r>
              <a:rPr lang="fr-FR" altLang="fr-FR" sz="2000">
                <a:latin typeface="Times New Roman" panose="02020603050405020304" pitchFamily="18" charset="0"/>
              </a:rPr>
              <a:t>Conduite à tenir -CCLIN Sud-Est - 2010</a:t>
            </a:r>
          </a:p>
        </p:txBody>
      </p:sp>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xmlns="" id="{4D07B9FD-9936-D340-8D77-BCAD6B049FAD}"/>
              </a:ext>
            </a:extLst>
          </p:cNvPr>
          <p:cNvSpPr>
            <a:spLocks noGrp="1" noChangeArrowheads="1"/>
          </p:cNvSpPr>
          <p:nvPr>
            <p:ph type="title"/>
          </p:nvPr>
        </p:nvSpPr>
        <p:spPr>
          <a:xfrm>
            <a:off x="1012030" y="843533"/>
            <a:ext cx="8739981" cy="1143000"/>
          </a:xfrm>
          <a:noFill/>
        </p:spPr>
        <p:txBody>
          <a:bodyPr>
            <a:normAutofit fontScale="90000"/>
          </a:bodyPr>
          <a:lstStyle/>
          <a:p>
            <a:pPr eaLnBrk="1" hangingPunct="1"/>
            <a:r>
              <a:rPr lang="fr-FR" altLang="fr-FR" sz="3200" dirty="0"/>
              <a:t>« Prévention » du Streptococcus </a:t>
            </a:r>
            <a:r>
              <a:rPr lang="fr-FR" altLang="fr-FR" sz="3200" dirty="0" err="1"/>
              <a:t>pyogenes</a:t>
            </a:r>
            <a:r>
              <a:rPr lang="fr-FR" altLang="fr-FR" sz="3200" dirty="0"/>
              <a:t/>
            </a:r>
            <a:br>
              <a:rPr lang="fr-FR" altLang="fr-FR" sz="3200" dirty="0"/>
            </a:br>
            <a:endParaRPr lang="fr-FR" altLang="fr-FR" sz="3200" dirty="0"/>
          </a:p>
        </p:txBody>
      </p:sp>
      <p:sp>
        <p:nvSpPr>
          <p:cNvPr id="44035" name="Rectangle 3">
            <a:extLst>
              <a:ext uri="{FF2B5EF4-FFF2-40B4-BE49-F238E27FC236}">
                <a16:creationId xmlns:a16="http://schemas.microsoft.com/office/drawing/2014/main" xmlns="" id="{1ADFB808-D203-F849-983B-66F455AC9C5C}"/>
              </a:ext>
            </a:extLst>
          </p:cNvPr>
          <p:cNvSpPr>
            <a:spLocks noGrp="1" noChangeArrowheads="1"/>
          </p:cNvSpPr>
          <p:nvPr>
            <p:ph idx="1"/>
          </p:nvPr>
        </p:nvSpPr>
        <p:spPr>
          <a:xfrm>
            <a:off x="338931" y="1928019"/>
            <a:ext cx="8534400" cy="4114800"/>
          </a:xfrm>
          <a:noFill/>
        </p:spPr>
        <p:txBody>
          <a:bodyPr>
            <a:normAutofit lnSpcReduction="10000"/>
          </a:bodyPr>
          <a:lstStyle/>
          <a:p>
            <a:pPr lvl="1" eaLnBrk="1" hangingPunct="1">
              <a:buFont typeface="Wingdings" pitchFamily="2" charset="2"/>
              <a:buChar char="Ø"/>
            </a:pPr>
            <a:r>
              <a:rPr lang="fr-FR" altLang="fr-FR" sz="2400" b="1" dirty="0"/>
              <a:t>Désinfection des mains avec une solution hydro-alcoolique</a:t>
            </a:r>
            <a:r>
              <a:rPr lang="fr-FR" altLang="fr-FR" b="1" dirty="0"/>
              <a:t>  </a:t>
            </a:r>
          </a:p>
          <a:p>
            <a:pPr lvl="1" eaLnBrk="1" hangingPunct="1">
              <a:buFont typeface="Wingdings" pitchFamily="2" charset="2"/>
              <a:buNone/>
            </a:pPr>
            <a:endParaRPr lang="fr-FR" altLang="fr-FR" sz="900" dirty="0"/>
          </a:p>
          <a:p>
            <a:pPr lvl="1" eaLnBrk="1" hangingPunct="1">
              <a:buFont typeface="Wingdings" pitchFamily="2" charset="2"/>
              <a:buChar char="Ø"/>
            </a:pPr>
            <a:r>
              <a:rPr lang="fr-FR" altLang="fr-FR" sz="2400" b="1" dirty="0">
                <a:solidFill>
                  <a:srgbClr val="FF6600"/>
                </a:solidFill>
              </a:rPr>
              <a:t>masque chirurgical +++</a:t>
            </a:r>
          </a:p>
          <a:p>
            <a:pPr lvl="2" eaLnBrk="1" hangingPunct="1">
              <a:buFont typeface="Wingdings" pitchFamily="2" charset="2"/>
              <a:buChar char="Ø"/>
            </a:pPr>
            <a:r>
              <a:rPr lang="fr-FR" altLang="fr-FR" dirty="0">
                <a:solidFill>
                  <a:srgbClr val="FF6600"/>
                </a:solidFill>
              </a:rPr>
              <a:t> bloc opératoire</a:t>
            </a:r>
          </a:p>
          <a:p>
            <a:pPr lvl="2" eaLnBrk="1" hangingPunct="1">
              <a:buFont typeface="Wingdings" pitchFamily="2" charset="2"/>
              <a:buChar char="Ø"/>
            </a:pPr>
            <a:r>
              <a:rPr lang="fr-FR" altLang="fr-FR" dirty="0">
                <a:solidFill>
                  <a:srgbClr val="FF6600"/>
                </a:solidFill>
              </a:rPr>
              <a:t>salle d’accouchement ou autre salle (urgences, bloc)</a:t>
            </a:r>
          </a:p>
          <a:p>
            <a:pPr lvl="3" eaLnBrk="1" hangingPunct="1">
              <a:buFont typeface="Wingdings" pitchFamily="2" charset="2"/>
              <a:buChar char="Ø"/>
            </a:pPr>
            <a:r>
              <a:rPr lang="fr-FR" altLang="fr-FR" dirty="0">
                <a:solidFill>
                  <a:srgbClr val="FF6600"/>
                </a:solidFill>
              </a:rPr>
              <a:t>Gestes au niveau utérin ou après rupture des membranes</a:t>
            </a:r>
          </a:p>
          <a:p>
            <a:pPr lvl="2" eaLnBrk="1" hangingPunct="1">
              <a:buFont typeface="Wingdings" pitchFamily="2" charset="2"/>
              <a:buChar char="Ø"/>
            </a:pPr>
            <a:r>
              <a:rPr lang="fr-FR" altLang="fr-FR" dirty="0">
                <a:solidFill>
                  <a:srgbClr val="FF6600"/>
                </a:solidFill>
              </a:rPr>
              <a:t>IVG  </a:t>
            </a:r>
          </a:p>
          <a:p>
            <a:pPr lvl="1" eaLnBrk="1" hangingPunct="1">
              <a:buFont typeface="Wingdings" pitchFamily="2" charset="2"/>
              <a:buChar char="Ø"/>
            </a:pPr>
            <a:endParaRPr lang="fr-FR" altLang="fr-FR" sz="900" dirty="0">
              <a:solidFill>
                <a:srgbClr val="FF6600"/>
              </a:solidFill>
            </a:endParaRPr>
          </a:p>
          <a:p>
            <a:pPr lvl="1" eaLnBrk="1" hangingPunct="1">
              <a:buFont typeface="Wingdings" pitchFamily="2" charset="2"/>
              <a:buChar char="Ø"/>
            </a:pPr>
            <a:r>
              <a:rPr lang="fr-FR" altLang="fr-FR" sz="2400" b="1" dirty="0"/>
              <a:t>préparation cutanée de l’opéré</a:t>
            </a:r>
            <a:endParaRPr lang="fr-FR" altLang="fr-FR" sz="2400" dirty="0"/>
          </a:p>
          <a:p>
            <a:pPr lvl="1" eaLnBrk="1" hangingPunct="1">
              <a:buFont typeface="Wingdings" pitchFamily="2" charset="2"/>
              <a:buChar char="Ø"/>
            </a:pPr>
            <a:endParaRPr lang="fr-FR" altLang="fr-FR" sz="900" dirty="0"/>
          </a:p>
          <a:p>
            <a:pPr lvl="1" eaLnBrk="1" hangingPunct="1">
              <a:buFont typeface="Wingdings" pitchFamily="2" charset="2"/>
              <a:buChar char="Ø"/>
            </a:pPr>
            <a:r>
              <a:rPr lang="fr-FR" altLang="fr-FR" sz="2400" b="1" dirty="0" err="1"/>
              <a:t>Clamoxyl</a:t>
            </a:r>
            <a:r>
              <a:rPr lang="fr-FR" altLang="fr-FR" sz="2400" b="1" baseline="30000" dirty="0" err="1"/>
              <a:t>R</a:t>
            </a:r>
            <a:r>
              <a:rPr lang="fr-FR" altLang="fr-FR" sz="2400" b="1" baseline="30000" dirty="0"/>
              <a:t> </a:t>
            </a:r>
            <a:r>
              <a:rPr lang="fr-FR" altLang="fr-FR" sz="2400" b="1" dirty="0"/>
              <a:t>: prophylaxie secondaire</a:t>
            </a:r>
          </a:p>
        </p:txBody>
      </p:sp>
      <p:sp>
        <p:nvSpPr>
          <p:cNvPr id="44036" name="Text Box 4">
            <a:extLst>
              <a:ext uri="{FF2B5EF4-FFF2-40B4-BE49-F238E27FC236}">
                <a16:creationId xmlns:a16="http://schemas.microsoft.com/office/drawing/2014/main" xmlns="" id="{CBF29ED8-E9BF-B642-8C6D-19F7CAAD03CB}"/>
              </a:ext>
            </a:extLst>
          </p:cNvPr>
          <p:cNvSpPr txBox="1">
            <a:spLocks noChangeArrowheads="1"/>
          </p:cNvSpPr>
          <p:nvPr/>
        </p:nvSpPr>
        <p:spPr bwMode="auto">
          <a:xfrm>
            <a:off x="6265863" y="6507163"/>
            <a:ext cx="5214937"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Conduite à tenir -CCLIN Sud-Est – 2010</a:t>
            </a:r>
          </a:p>
          <a:p>
            <a:pPr>
              <a:spcBef>
                <a:spcPct val="0"/>
              </a:spcBef>
              <a:buClrTx/>
              <a:buSzTx/>
              <a:buFontTx/>
              <a:buNone/>
            </a:pPr>
            <a:endParaRPr lang="fr-FR" altLang="fr-FR" sz="1800">
              <a:latin typeface="Times New Roman" panose="02020603050405020304" pitchFamily="18" charset="0"/>
            </a:endParaRPr>
          </a:p>
        </p:txBody>
      </p:sp>
      <p:graphicFrame>
        <p:nvGraphicFramePr>
          <p:cNvPr id="44037" name="Object 5">
            <a:extLst>
              <a:ext uri="{FF2B5EF4-FFF2-40B4-BE49-F238E27FC236}">
                <a16:creationId xmlns:a16="http://schemas.microsoft.com/office/drawing/2014/main" xmlns="" id="{B94E87BF-1508-AC43-97B1-6C573E37639E}"/>
              </a:ext>
            </a:extLst>
          </p:cNvPr>
          <p:cNvGraphicFramePr>
            <a:graphicFrameLocks noChangeAspect="1"/>
          </p:cNvGraphicFramePr>
          <p:nvPr>
            <p:extLst>
              <p:ext uri="{D42A27DB-BD31-4B8C-83A1-F6EECF244321}">
                <p14:modId xmlns:p14="http://schemas.microsoft.com/office/powerpoint/2010/main" xmlns="" val="2733385832"/>
              </p:ext>
            </p:extLst>
          </p:nvPr>
        </p:nvGraphicFramePr>
        <p:xfrm>
          <a:off x="6797269" y="2852936"/>
          <a:ext cx="2073647" cy="2073647"/>
        </p:xfrm>
        <a:graphic>
          <a:graphicData uri="http://schemas.openxmlformats.org/presentationml/2006/ole">
            <p:oleObj spid="_x0000_s44066" name="Photo Editor Photo" r:id="rId3" imgW="952633" imgH="952633" progId="">
              <p:embed/>
            </p:oleObj>
          </a:graphicData>
        </a:graphic>
      </p:graphicFrame>
      <p:sp>
        <p:nvSpPr>
          <p:cNvPr id="44038" name="Text Box 6">
            <a:extLst>
              <a:ext uri="{FF2B5EF4-FFF2-40B4-BE49-F238E27FC236}">
                <a16:creationId xmlns:a16="http://schemas.microsoft.com/office/drawing/2014/main" xmlns="" id="{E6A9EC02-AEB9-984A-B280-37A3D238FF85}"/>
              </a:ext>
            </a:extLst>
          </p:cNvPr>
          <p:cNvSpPr txBox="1">
            <a:spLocks noChangeArrowheads="1"/>
          </p:cNvSpPr>
          <p:nvPr/>
        </p:nvSpPr>
        <p:spPr bwMode="auto">
          <a:xfrm>
            <a:off x="2935288" y="6197600"/>
            <a:ext cx="73215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Guide pour la surveillance et la prévention des IN en Maternité - SFHH 2009</a:t>
            </a: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2928117C-9446-4E7F-AE62-95E0F6DB5B2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7200"/>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xmlns="" id="{84D30AFB-4D71-48B0-AA00-28EE92363A5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xmlns="" id="{96A0B76F-8010-4C62-B4B6-C5FC438C059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79044"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xmlns="" id="{9FC936C0-4624-438D-BDD0-6B296BD6409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3085765"/>
            <a:ext cx="9503043"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6" name="Rectangle 15">
            <a:extLst>
              <a:ext uri="{FF2B5EF4-FFF2-40B4-BE49-F238E27FC236}">
                <a16:creationId xmlns:a16="http://schemas.microsoft.com/office/drawing/2014/main" xmlns="" id="{F34F34AF-75E7-4149-A3CF-2E483C744F9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Une version agrandie des cellules virales rouges et blanches">
            <a:extLst>
              <a:ext uri="{FF2B5EF4-FFF2-40B4-BE49-F238E27FC236}">
                <a16:creationId xmlns:a16="http://schemas.microsoft.com/office/drawing/2014/main" xmlns="" id="{F5C441A4-7E7D-C95B-663B-DE9F95361BCF}"/>
              </a:ext>
            </a:extLst>
          </p:cNvPr>
          <p:cNvPicPr>
            <a:picLocks noChangeAspect="1"/>
          </p:cNvPicPr>
          <p:nvPr/>
        </p:nvPicPr>
        <p:blipFill rotWithShape="1">
          <a:blip r:embed="rId2" cstate="print">
            <a:grayscl/>
          </a:blip>
          <a:srcRect r="15625"/>
          <a:stretch/>
        </p:blipFill>
        <p:spPr>
          <a:xfrm>
            <a:off x="20" y="10"/>
            <a:ext cx="10286980" cy="6857990"/>
          </a:xfrm>
          <a:prstGeom prst="rect">
            <a:avLst/>
          </a:prstGeom>
        </p:spPr>
      </p:pic>
      <p:grpSp>
        <p:nvGrpSpPr>
          <p:cNvPr id="18" name="Group 17">
            <a:extLst>
              <a:ext uri="{FF2B5EF4-FFF2-40B4-BE49-F238E27FC236}">
                <a16:creationId xmlns:a16="http://schemas.microsoft.com/office/drawing/2014/main" xmlns="" id="{1654C7F9-AF92-42BD-A713-6B020F63B307}"/>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369619" y="457200"/>
            <a:ext cx="3124677" cy="5935132"/>
            <a:chOff x="438068" y="457200"/>
            <a:chExt cx="3703320" cy="5935132"/>
          </a:xfrm>
        </p:grpSpPr>
        <p:sp>
          <p:nvSpPr>
            <p:cNvPr id="19" name="Rectangle 18">
              <a:extLst>
                <a:ext uri="{FF2B5EF4-FFF2-40B4-BE49-F238E27FC236}">
                  <a16:creationId xmlns:a16="http://schemas.microsoft.com/office/drawing/2014/main" xmlns="" id="{D4E3B121-1133-4B7A-BF30-80EF7C9F06D3}"/>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xmlns="" id="{8C0F23FC-3B0D-4C62-B729-C43F56DC11B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re 1">
            <a:extLst>
              <a:ext uri="{FF2B5EF4-FFF2-40B4-BE49-F238E27FC236}">
                <a16:creationId xmlns:a16="http://schemas.microsoft.com/office/drawing/2014/main" xmlns="" id="{50D36F75-C5F9-9C4C-B078-C100D9231B30}"/>
              </a:ext>
            </a:extLst>
          </p:cNvPr>
          <p:cNvSpPr>
            <a:spLocks noGrp="1"/>
          </p:cNvSpPr>
          <p:nvPr>
            <p:ph type="title"/>
          </p:nvPr>
        </p:nvSpPr>
        <p:spPr>
          <a:xfrm>
            <a:off x="492918" y="2142067"/>
            <a:ext cx="2878932" cy="2971801"/>
          </a:xfrm>
        </p:spPr>
        <p:txBody>
          <a:bodyPr vert="horz" lIns="91440" tIns="45720" rIns="91440" bIns="45720" rtlCol="0" anchor="b">
            <a:normAutofit/>
          </a:bodyPr>
          <a:lstStyle/>
          <a:p>
            <a:r>
              <a:rPr lang="en-US" sz="2500">
                <a:solidFill>
                  <a:srgbClr val="FFFFFF"/>
                </a:solidFill>
              </a:rPr>
              <a:t>Infections Nosocomiales en Neonatologie</a:t>
            </a:r>
          </a:p>
        </p:txBody>
      </p:sp>
    </p:spTree>
    <p:extLst>
      <p:ext uri="{BB962C8B-B14F-4D97-AF65-F5344CB8AC3E}">
        <p14:creationId xmlns:p14="http://schemas.microsoft.com/office/powerpoint/2010/main" xmlns="" val="3703562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xmlns="" id="{470F7B5C-DCC9-964F-BC92-F5DEAB816884}"/>
              </a:ext>
            </a:extLst>
          </p:cNvPr>
          <p:cNvSpPr>
            <a:spLocks noChangeArrowheads="1"/>
          </p:cNvSpPr>
          <p:nvPr/>
        </p:nvSpPr>
        <p:spPr bwMode="auto">
          <a:xfrm>
            <a:off x="492499" y="866775"/>
            <a:ext cx="7086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2075" tIns="46038" rIns="92075" bIns="46038" anchor="ct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lnSpc>
                <a:spcPct val="70000"/>
              </a:lnSpc>
              <a:spcBef>
                <a:spcPct val="0"/>
              </a:spcBef>
              <a:buClrTx/>
              <a:buSzTx/>
              <a:buFontTx/>
              <a:buNone/>
            </a:pPr>
            <a:r>
              <a:rPr lang="fr-FR" altLang="fr-FR" b="1" dirty="0">
                <a:solidFill>
                  <a:schemeClr val="tx2"/>
                </a:solidFill>
                <a:latin typeface="Arial Narrow" panose="020B0604020202020204" pitchFamily="34" charset="0"/>
                <a:cs typeface="Times New Roman" panose="02020603050405020304" pitchFamily="18" charset="0"/>
              </a:rPr>
              <a:t>Répartition des infections nosocomiales</a:t>
            </a:r>
            <a:br>
              <a:rPr lang="fr-FR" altLang="fr-FR" b="1" dirty="0">
                <a:solidFill>
                  <a:schemeClr val="tx2"/>
                </a:solidFill>
                <a:latin typeface="Arial Narrow" panose="020B0604020202020204" pitchFamily="34" charset="0"/>
                <a:cs typeface="Times New Roman" panose="02020603050405020304" pitchFamily="18" charset="0"/>
              </a:rPr>
            </a:br>
            <a:r>
              <a:rPr lang="fr-FR" altLang="fr-FR" b="1" dirty="0">
                <a:solidFill>
                  <a:schemeClr val="tx2"/>
                </a:solidFill>
                <a:latin typeface="Arial Narrow" panose="020B0604020202020204" pitchFamily="34" charset="0"/>
                <a:cs typeface="Times New Roman" panose="02020603050405020304" pitchFamily="18" charset="0"/>
              </a:rPr>
              <a:t>chez les nouveau-nés (n=71)</a:t>
            </a:r>
          </a:p>
        </p:txBody>
      </p:sp>
      <p:sp>
        <p:nvSpPr>
          <p:cNvPr id="46083" name="Text Box 3">
            <a:extLst>
              <a:ext uri="{FF2B5EF4-FFF2-40B4-BE49-F238E27FC236}">
                <a16:creationId xmlns:a16="http://schemas.microsoft.com/office/drawing/2014/main" xmlns="" id="{C7FEA39E-A4A2-C046-AA36-1F00C2396DBE}"/>
              </a:ext>
            </a:extLst>
          </p:cNvPr>
          <p:cNvSpPr txBox="1">
            <a:spLocks noChangeArrowheads="1"/>
          </p:cNvSpPr>
          <p:nvPr/>
        </p:nvSpPr>
        <p:spPr bwMode="auto">
          <a:xfrm>
            <a:off x="6981825" y="6338888"/>
            <a:ext cx="3201988"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a:latin typeface="Times New Roman" panose="02020603050405020304" pitchFamily="18" charset="0"/>
              </a:rPr>
              <a:t>Réseau Mater Sud-Est - 2017</a:t>
            </a:r>
          </a:p>
        </p:txBody>
      </p:sp>
      <p:pic>
        <p:nvPicPr>
          <p:cNvPr id="46085" name="Image 1">
            <a:extLst>
              <a:ext uri="{FF2B5EF4-FFF2-40B4-BE49-F238E27FC236}">
                <a16:creationId xmlns:a16="http://schemas.microsoft.com/office/drawing/2014/main" xmlns="" id="{6AC8B23B-E7DE-2341-A847-A65B7968175E}"/>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6490" y="1716088"/>
            <a:ext cx="6437874" cy="4161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xmlns="" id="{927EDAE3-317A-8F43-80D3-F2BC19BD8136}"/>
              </a:ext>
            </a:extLst>
          </p:cNvPr>
          <p:cNvSpPr>
            <a:spLocks noGrp="1" noChangeArrowheads="1"/>
          </p:cNvSpPr>
          <p:nvPr>
            <p:ph type="title"/>
          </p:nvPr>
        </p:nvSpPr>
        <p:spPr>
          <a:xfrm>
            <a:off x="612065" y="548680"/>
            <a:ext cx="8928992" cy="1143000"/>
          </a:xfrm>
          <a:noFill/>
        </p:spPr>
        <p:txBody>
          <a:bodyPr>
            <a:normAutofit/>
          </a:bodyPr>
          <a:lstStyle/>
          <a:p>
            <a:r>
              <a:rPr lang="fr-FR" altLang="fr-FR" sz="4400" dirty="0"/>
              <a:t>Nouveau-né - prévention</a:t>
            </a:r>
          </a:p>
        </p:txBody>
      </p:sp>
      <p:sp>
        <p:nvSpPr>
          <p:cNvPr id="38915" name="Rectangle 3">
            <a:extLst>
              <a:ext uri="{FF2B5EF4-FFF2-40B4-BE49-F238E27FC236}">
                <a16:creationId xmlns:a16="http://schemas.microsoft.com/office/drawing/2014/main" xmlns="" id="{0D1C38E4-A716-734D-98A0-EEE20B41B1C7}"/>
              </a:ext>
            </a:extLst>
          </p:cNvPr>
          <p:cNvSpPr>
            <a:spLocks noGrp="1" noChangeArrowheads="1"/>
          </p:cNvSpPr>
          <p:nvPr>
            <p:ph idx="1"/>
          </p:nvPr>
        </p:nvSpPr>
        <p:spPr>
          <a:xfrm>
            <a:off x="246956" y="2587625"/>
            <a:ext cx="9132887" cy="4114800"/>
          </a:xfrm>
        </p:spPr>
        <p:txBody>
          <a:bodyPr/>
          <a:lstStyle/>
          <a:p>
            <a:pPr>
              <a:defRPr/>
            </a:pPr>
            <a:r>
              <a:rPr lang="fr-FR" altLang="fr-FR" sz="2000" dirty="0"/>
              <a:t>Eau (douche avec filtre terminal, eau distillée pour les préparations pharmaceutiques)</a:t>
            </a:r>
          </a:p>
          <a:p>
            <a:pPr>
              <a:defRPr/>
            </a:pPr>
            <a:r>
              <a:rPr lang="fr-FR" altLang="fr-FR" sz="2000" dirty="0"/>
              <a:t>Flacons </a:t>
            </a:r>
            <a:r>
              <a:rPr lang="fr-FR" altLang="fr-FR" sz="2000" dirty="0" err="1"/>
              <a:t>unidose</a:t>
            </a:r>
            <a:r>
              <a:rPr lang="fr-FR" altLang="fr-FR" sz="2000" dirty="0"/>
              <a:t> (savon, …)</a:t>
            </a:r>
          </a:p>
          <a:p>
            <a:pPr>
              <a:defRPr/>
            </a:pPr>
            <a:r>
              <a:rPr lang="fr-FR" altLang="fr-FR" sz="2000" dirty="0"/>
              <a:t>Hygiène des mains</a:t>
            </a:r>
          </a:p>
          <a:p>
            <a:pPr>
              <a:defRPr/>
            </a:pPr>
            <a:r>
              <a:rPr lang="fr-FR" altLang="fr-FR" sz="2000" dirty="0"/>
              <a:t>Désinfection des surfaces entre 2 patients</a:t>
            </a:r>
          </a:p>
          <a:p>
            <a:pPr>
              <a:defRPr/>
            </a:pPr>
            <a:r>
              <a:rPr lang="fr-FR" altLang="fr-FR" sz="2000" dirty="0"/>
              <a:t>Vaccination du personnel (grippe, varicelle, rougeole, coqueluche …)</a:t>
            </a:r>
          </a:p>
          <a:p>
            <a:pPr>
              <a:defRPr/>
            </a:pPr>
            <a:endParaRPr lang="fr-FR" altLang="fr-FR" sz="2000" dirty="0"/>
          </a:p>
          <a:p>
            <a:pPr marL="342900" lvl="1" indent="-342900">
              <a:buClr>
                <a:schemeClr val="hlink"/>
              </a:buClr>
              <a:buSzPct val="50000"/>
              <a:buFont typeface="Monotype Sorts" pitchFamily="2" charset="2"/>
              <a:buChar char="n"/>
              <a:defRPr/>
            </a:pPr>
            <a:r>
              <a:rPr lang="fr-FR" altLang="fr-FR" sz="2000" dirty="0"/>
              <a:t>Recommandations préparation / conservation des biberons (AFSSA 2005)</a:t>
            </a:r>
          </a:p>
          <a:p>
            <a:pPr marL="342900" lvl="1" indent="-342900">
              <a:buClr>
                <a:schemeClr val="hlink"/>
              </a:buClr>
              <a:buSzPct val="50000"/>
              <a:buFont typeface="Monotype Sorts" pitchFamily="2" charset="2"/>
              <a:buChar char="n"/>
              <a:defRPr/>
            </a:pPr>
            <a:r>
              <a:rPr lang="fr-FR" altLang="fr-FR" sz="2000" dirty="0"/>
              <a:t>Guide des bonnes pratiques de l’antisepsie chez l’enfant (SFHH 2007)</a:t>
            </a:r>
          </a:p>
          <a:p>
            <a:pPr marL="342900" lvl="1" indent="-342900">
              <a:buClr>
                <a:schemeClr val="hlink"/>
              </a:buClr>
              <a:buSzPct val="50000"/>
              <a:buFont typeface="Monotype Sorts" pitchFamily="2" charset="2"/>
              <a:buChar char="n"/>
              <a:defRPr/>
            </a:pPr>
            <a:endParaRPr lang="fr-FR" altLang="fr-FR" sz="2000" dirty="0"/>
          </a:p>
          <a:p>
            <a:pPr marL="342900" lvl="1" indent="-342900">
              <a:buClr>
                <a:schemeClr val="hlink"/>
              </a:buClr>
              <a:buSzPct val="50000"/>
              <a:buFont typeface="Monotype Sorts" pitchFamily="2" charset="2"/>
              <a:buChar char="n"/>
              <a:defRPr/>
            </a:pPr>
            <a:endParaRPr lang="fr-FR" altLang="fr-FR" sz="2000" dirty="0"/>
          </a:p>
          <a:p>
            <a:pPr marL="0" indent="0">
              <a:buFont typeface="Monotype Sorts" pitchFamily="2" charset="2"/>
              <a:buNone/>
              <a:defRPr/>
            </a:pPr>
            <a:endParaRPr lang="fr-FR" altLang="fr-FR" sz="2000" dirty="0"/>
          </a:p>
        </p:txBody>
      </p:sp>
      <p:pic>
        <p:nvPicPr>
          <p:cNvPr id="47108" name="Picture 4">
            <a:extLst>
              <a:ext uri="{FF2B5EF4-FFF2-40B4-BE49-F238E27FC236}">
                <a16:creationId xmlns:a16="http://schemas.microsoft.com/office/drawing/2014/main" xmlns="" id="{A7B9B620-A27F-4944-AEAE-F821CFB4668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888413" y="4873625"/>
            <a:ext cx="1325562" cy="18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xmlns="" id="{636F6DB7-CF8D-494A-82F6-13B58DCA989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xmlns="" id="{0B7E5194-6E82-4A44-99C3-FE7D87F3413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3255" y="614407"/>
            <a:ext cx="3128184"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8131" name="Text Box 3">
            <a:extLst>
              <a:ext uri="{FF2B5EF4-FFF2-40B4-BE49-F238E27FC236}">
                <a16:creationId xmlns:a16="http://schemas.microsoft.com/office/drawing/2014/main" xmlns="" id="{228CF6B7-35DA-9B44-9765-2390C96E0EA9}"/>
              </a:ext>
            </a:extLst>
          </p:cNvPr>
          <p:cNvSpPr txBox="1">
            <a:spLocks noChangeArrowheads="1"/>
          </p:cNvSpPr>
          <p:nvPr/>
        </p:nvSpPr>
        <p:spPr bwMode="auto">
          <a:xfrm>
            <a:off x="644717" y="826346"/>
            <a:ext cx="2676295" cy="10138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lIns="91440" tIns="45720" rIns="91440" bIns="45720" rtlCol="0" anchor="b">
            <a:norm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spcAft>
                <a:spcPts val="600"/>
              </a:spcAft>
              <a:buClrTx/>
              <a:buSzTx/>
              <a:buNone/>
            </a:pPr>
            <a:r>
              <a:rPr kumimoji="0" lang="en-US" altLang="fr-FR" sz="2200" cap="all">
                <a:solidFill>
                  <a:srgbClr val="FFFFFF"/>
                </a:solidFill>
                <a:latin typeface="+mj-lt"/>
                <a:ea typeface="+mj-ea"/>
                <a:cs typeface="+mj-cs"/>
              </a:rPr>
              <a:t>Epidémie de grippe H1N1  </a:t>
            </a:r>
          </a:p>
        </p:txBody>
      </p:sp>
      <p:grpSp>
        <p:nvGrpSpPr>
          <p:cNvPr id="78" name="Group 77">
            <a:extLst>
              <a:ext uri="{FF2B5EF4-FFF2-40B4-BE49-F238E27FC236}">
                <a16:creationId xmlns:a16="http://schemas.microsoft.com/office/drawing/2014/main" xmlns="" id="{49FCC1E1-84D3-494D-A0A0-286AFA1C301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376763" y="453643"/>
            <a:ext cx="9533474" cy="98554"/>
            <a:chOff x="446534" y="453643"/>
            <a:chExt cx="11298933" cy="98554"/>
          </a:xfrm>
        </p:grpSpPr>
        <p:sp>
          <p:nvSpPr>
            <p:cNvPr id="79" name="Rectangle 78">
              <a:extLst>
                <a:ext uri="{FF2B5EF4-FFF2-40B4-BE49-F238E27FC236}">
                  <a16:creationId xmlns:a16="http://schemas.microsoft.com/office/drawing/2014/main" xmlns="" id="{96E09E90-FF79-402E-AF01-97A279BEADAD}"/>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0" name="Rectangle 79">
              <a:extLst>
                <a:ext uri="{FF2B5EF4-FFF2-40B4-BE49-F238E27FC236}">
                  <a16:creationId xmlns:a16="http://schemas.microsoft.com/office/drawing/2014/main" xmlns="" id="{EC6946F8-4B9B-4C51-9F51-2DB377392CC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81" name="Rectangle 80">
              <a:extLst>
                <a:ext uri="{FF2B5EF4-FFF2-40B4-BE49-F238E27FC236}">
                  <a16:creationId xmlns:a16="http://schemas.microsoft.com/office/drawing/2014/main" xmlns="" id="{7B3D2B3D-A285-438C-A344-AED3E46A078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48132" name="Text Box 4">
            <a:extLst>
              <a:ext uri="{FF2B5EF4-FFF2-40B4-BE49-F238E27FC236}">
                <a16:creationId xmlns:a16="http://schemas.microsoft.com/office/drawing/2014/main" xmlns="" id="{92E3F664-AEC8-D24C-AA74-7248536AF0AA}"/>
              </a:ext>
            </a:extLst>
          </p:cNvPr>
          <p:cNvSpPr txBox="1">
            <a:spLocks noChangeArrowheads="1"/>
          </p:cNvSpPr>
          <p:nvPr/>
        </p:nvSpPr>
        <p:spPr bwMode="auto">
          <a:xfrm>
            <a:off x="644717" y="2052084"/>
            <a:ext cx="2559304" cy="3856229"/>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lIns="91440" tIns="45720" rIns="91440" bIns="45720" rtlCol="0" anchor="t">
            <a:norm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Aft>
                <a:spcPts val="600"/>
              </a:spcAft>
              <a:buClr>
                <a:schemeClr val="accent2"/>
              </a:buClr>
              <a:buSzPct val="92000"/>
              <a:buFont typeface="Wingdings 2" panose="05020102010507070707" pitchFamily="18" charset="2"/>
              <a:buChar char=""/>
            </a:pPr>
            <a:r>
              <a:rPr lang="en-US" altLang="fr-FR" sz="1500" b="1" dirty="0">
                <a:solidFill>
                  <a:srgbClr val="FFFFFF"/>
                </a:solidFill>
                <a:latin typeface="+mn-lt"/>
              </a:rPr>
              <a:t>3 Cas : </a:t>
            </a:r>
          </a:p>
          <a:p>
            <a:pPr>
              <a:spcAft>
                <a:spcPts val="600"/>
              </a:spcAft>
              <a:buClr>
                <a:schemeClr val="accent2"/>
              </a:buClr>
              <a:buSzPct val="92000"/>
              <a:buFont typeface="Wingdings 2" panose="05020102010507070707" pitchFamily="18" charset="2"/>
              <a:buChar char=""/>
            </a:pPr>
            <a:r>
              <a:rPr lang="en-US" altLang="fr-FR" sz="1500" b="1" dirty="0">
                <a:solidFill>
                  <a:srgbClr val="FFFFFF"/>
                </a:solidFill>
                <a:latin typeface="+mn-lt"/>
              </a:rPr>
              <a:t>- 2 </a:t>
            </a:r>
            <a:r>
              <a:rPr lang="en-US" altLang="fr-FR" sz="1500" b="1" dirty="0" err="1">
                <a:solidFill>
                  <a:srgbClr val="FFFFFF"/>
                </a:solidFill>
                <a:latin typeface="+mn-lt"/>
              </a:rPr>
              <a:t>kinés</a:t>
            </a:r>
            <a:r>
              <a:rPr lang="en-US" altLang="fr-FR" sz="1500" b="1" dirty="0">
                <a:solidFill>
                  <a:srgbClr val="FFFFFF"/>
                </a:solidFill>
                <a:latin typeface="+mn-lt"/>
              </a:rPr>
              <a:t> de la Conception (</a:t>
            </a:r>
            <a:r>
              <a:rPr lang="en-US" altLang="fr-FR" sz="1500" b="1" dirty="0" err="1">
                <a:solidFill>
                  <a:srgbClr val="FFFFFF"/>
                </a:solidFill>
                <a:latin typeface="+mn-lt"/>
              </a:rPr>
              <a:t>Maternité</a:t>
            </a:r>
            <a:r>
              <a:rPr lang="en-US" altLang="fr-FR" sz="1500" b="1" dirty="0">
                <a:solidFill>
                  <a:srgbClr val="FFFFFF"/>
                </a:solidFill>
                <a:latin typeface="+mn-lt"/>
              </a:rPr>
              <a:t>, </a:t>
            </a:r>
            <a:r>
              <a:rPr lang="en-US" altLang="fr-FR" sz="1500" b="1" dirty="0" err="1">
                <a:solidFill>
                  <a:srgbClr val="FFFFFF"/>
                </a:solidFill>
                <a:latin typeface="+mn-lt"/>
              </a:rPr>
              <a:t>Orthopédie</a:t>
            </a:r>
            <a:r>
              <a:rPr lang="en-US" altLang="fr-FR" sz="1500" b="1" dirty="0">
                <a:solidFill>
                  <a:srgbClr val="FFFFFF"/>
                </a:solidFill>
                <a:latin typeface="+mn-lt"/>
              </a:rPr>
              <a:t>)</a:t>
            </a:r>
          </a:p>
          <a:p>
            <a:pPr>
              <a:spcAft>
                <a:spcPts val="600"/>
              </a:spcAft>
              <a:buClr>
                <a:schemeClr val="accent2"/>
              </a:buClr>
              <a:buSzPct val="92000"/>
              <a:buFont typeface="Wingdings 2" panose="05020102010507070707" pitchFamily="18" charset="2"/>
              <a:buChar char=""/>
            </a:pPr>
            <a:r>
              <a:rPr lang="en-US" altLang="fr-FR" sz="1500" b="1" dirty="0">
                <a:solidFill>
                  <a:srgbClr val="FFFFFF"/>
                </a:solidFill>
                <a:latin typeface="+mn-lt"/>
              </a:rPr>
              <a:t>- 1 </a:t>
            </a:r>
            <a:r>
              <a:rPr lang="en-US" altLang="fr-FR" sz="1500" b="1" dirty="0" err="1">
                <a:solidFill>
                  <a:srgbClr val="FFFFFF"/>
                </a:solidFill>
                <a:latin typeface="+mn-lt"/>
              </a:rPr>
              <a:t>kiné</a:t>
            </a:r>
            <a:r>
              <a:rPr lang="en-US" altLang="fr-FR" sz="1500" b="1" dirty="0">
                <a:solidFill>
                  <a:srgbClr val="FFFFFF"/>
                </a:solidFill>
                <a:latin typeface="+mn-lt"/>
              </a:rPr>
              <a:t> de la Timone</a:t>
            </a:r>
          </a:p>
        </p:txBody>
      </p:sp>
      <p:pic>
        <p:nvPicPr>
          <p:cNvPr id="48133" name="Picture 5">
            <a:extLst>
              <a:ext uri="{FF2B5EF4-FFF2-40B4-BE49-F238E27FC236}">
                <a16:creationId xmlns:a16="http://schemas.microsoft.com/office/drawing/2014/main" xmlns="" id="{08B190FC-BC7B-8044-A9C6-694069A4E2FB}"/>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707171" y="1840146"/>
            <a:ext cx="5941368" cy="3099357"/>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8130" name="Text Box 2">
            <a:extLst>
              <a:ext uri="{FF2B5EF4-FFF2-40B4-BE49-F238E27FC236}">
                <a16:creationId xmlns:a16="http://schemas.microsoft.com/office/drawing/2014/main" xmlns="" id="{4F7AA400-333A-7D4C-972D-6566C07AB7CE}"/>
              </a:ext>
            </a:extLst>
          </p:cNvPr>
          <p:cNvSpPr txBox="1">
            <a:spLocks noChangeArrowheads="1"/>
          </p:cNvSpPr>
          <p:nvPr/>
        </p:nvSpPr>
        <p:spPr bwMode="auto">
          <a:xfrm>
            <a:off x="0" y="990600"/>
            <a:ext cx="381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50000"/>
              </a:spcBef>
              <a:buClrTx/>
              <a:buSzTx/>
              <a:buFontTx/>
              <a:buNone/>
            </a:pPr>
            <a:endParaRPr kumimoji="0" lang="fr-FR" altLang="fr-FR" sz="2400">
              <a:latin typeface="Times New Roman" panose="02020603050405020304" pitchFamily="18" charset="0"/>
            </a:endParaRPr>
          </a:p>
        </p:txBody>
      </p:sp>
    </p:spTree>
  </p:cSld>
  <p:clrMapOvr>
    <a:overrideClrMapping bg1="dk1" tx1="lt1" bg2="dk2" tx2="lt2" accent1="accent1" accent2="accent2" accent3="accent3" accent4="accent4" accent5="accent5" accent6="accent6" hlink="hlink" folHlink="folHlink"/>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xmlns="" id="{D3F02B4B-F756-0740-8775-044DCA766863}"/>
              </a:ext>
            </a:extLst>
          </p:cNvPr>
          <p:cNvSpPr>
            <a:spLocks noGrp="1" noChangeArrowheads="1"/>
          </p:cNvSpPr>
          <p:nvPr>
            <p:ph type="title"/>
          </p:nvPr>
        </p:nvSpPr>
        <p:spPr>
          <a:xfrm>
            <a:off x="3048000" y="304800"/>
            <a:ext cx="2590800" cy="1143000"/>
          </a:xfrm>
          <a:noFill/>
        </p:spPr>
        <p:txBody>
          <a:bodyPr/>
          <a:lstStyle/>
          <a:p>
            <a:r>
              <a:rPr lang="fr-FR" altLang="fr-FR" sz="4400"/>
              <a:t>Impact </a:t>
            </a:r>
            <a:endParaRPr lang="fr-FR" altLang="fr-FR"/>
          </a:p>
        </p:txBody>
      </p:sp>
      <p:sp>
        <p:nvSpPr>
          <p:cNvPr id="49155" name="Rectangle 3">
            <a:extLst>
              <a:ext uri="{FF2B5EF4-FFF2-40B4-BE49-F238E27FC236}">
                <a16:creationId xmlns:a16="http://schemas.microsoft.com/office/drawing/2014/main" xmlns="" id="{B85AAB54-5A74-F64E-B6D9-96ACA41FEE0F}"/>
              </a:ext>
            </a:extLst>
          </p:cNvPr>
          <p:cNvSpPr>
            <a:spLocks noGrp="1" noChangeArrowheads="1"/>
          </p:cNvSpPr>
          <p:nvPr>
            <p:ph idx="1"/>
          </p:nvPr>
        </p:nvSpPr>
        <p:spPr>
          <a:xfrm>
            <a:off x="990600" y="1676400"/>
            <a:ext cx="9039225" cy="4419600"/>
          </a:xfrm>
          <a:noFill/>
        </p:spPr>
        <p:txBody>
          <a:bodyPr/>
          <a:lstStyle/>
          <a:p>
            <a:pPr>
              <a:lnSpc>
                <a:spcPct val="90000"/>
              </a:lnSpc>
            </a:pPr>
            <a:r>
              <a:rPr lang="fr-FR" altLang="fr-FR" sz="2400" b="1">
                <a:solidFill>
                  <a:schemeClr val="tx2"/>
                </a:solidFill>
              </a:rPr>
              <a:t>5 nouveaux-nés exposés à la Maternité</a:t>
            </a:r>
          </a:p>
          <a:p>
            <a:pPr>
              <a:lnSpc>
                <a:spcPct val="90000"/>
              </a:lnSpc>
              <a:spcBef>
                <a:spcPct val="0"/>
              </a:spcBef>
              <a:buClr>
                <a:schemeClr val="bg1"/>
              </a:buClr>
              <a:buFontTx/>
              <a:buNone/>
            </a:pPr>
            <a:endParaRPr lang="fr-FR" altLang="fr-FR" sz="1600"/>
          </a:p>
          <a:p>
            <a:pPr lvl="1">
              <a:lnSpc>
                <a:spcPct val="90000"/>
              </a:lnSpc>
            </a:pPr>
            <a:r>
              <a:rPr lang="fr-FR" altLang="fr-FR" sz="2200" b="1">
                <a:solidFill>
                  <a:srgbClr val="009999"/>
                </a:solidFill>
              </a:rPr>
              <a:t>1 nouveau-né (J3) traité en prophylaxie par Tamiflu 5 jours </a:t>
            </a:r>
          </a:p>
          <a:p>
            <a:pPr lvl="1">
              <a:lnSpc>
                <a:spcPct val="90000"/>
              </a:lnSpc>
            </a:pPr>
            <a:r>
              <a:rPr lang="fr-FR" altLang="fr-FR" sz="2200" b="1">
                <a:solidFill>
                  <a:srgbClr val="009999"/>
                </a:solidFill>
              </a:rPr>
              <a:t> 4 nouveaux-nés rappelés en consultation : aucune grippe</a:t>
            </a:r>
            <a:endParaRPr lang="fr-FR" altLang="fr-FR" sz="2200">
              <a:solidFill>
                <a:srgbClr val="009999"/>
              </a:solidFill>
            </a:endParaRPr>
          </a:p>
          <a:p>
            <a:pPr>
              <a:lnSpc>
                <a:spcPct val="90000"/>
              </a:lnSpc>
              <a:buFont typeface="Monotype Sorts" pitchFamily="2" charset="2"/>
              <a:buNone/>
            </a:pPr>
            <a:r>
              <a:rPr lang="fr-FR" altLang="fr-FR" sz="2400">
                <a:solidFill>
                  <a:srgbClr val="009999"/>
                </a:solidFill>
              </a:rPr>
              <a:t>    </a:t>
            </a:r>
          </a:p>
          <a:p>
            <a:pPr>
              <a:lnSpc>
                <a:spcPct val="90000"/>
              </a:lnSpc>
            </a:pPr>
            <a:r>
              <a:rPr lang="fr-FR" altLang="fr-FR" sz="2400" b="1">
                <a:solidFill>
                  <a:schemeClr val="tx2"/>
                </a:solidFill>
              </a:rPr>
              <a:t>1 nouveau-né exposé en Néonatalogie</a:t>
            </a:r>
          </a:p>
          <a:p>
            <a:pPr>
              <a:lnSpc>
                <a:spcPct val="90000"/>
              </a:lnSpc>
              <a:spcBef>
                <a:spcPct val="0"/>
              </a:spcBef>
              <a:buClr>
                <a:schemeClr val="bg1"/>
              </a:buClr>
              <a:buFontTx/>
              <a:buNone/>
            </a:pPr>
            <a:endParaRPr lang="fr-FR" altLang="fr-FR" sz="1600" b="1"/>
          </a:p>
          <a:p>
            <a:pPr>
              <a:lnSpc>
                <a:spcPct val="90000"/>
              </a:lnSpc>
            </a:pPr>
            <a:r>
              <a:rPr lang="fr-FR" altLang="fr-FR" sz="2400" b="1">
                <a:solidFill>
                  <a:srgbClr val="336699"/>
                </a:solidFill>
              </a:rPr>
              <a:t>Port du masque systématique, en permanence, pour le personnel non vacciné de Néonatalogie</a:t>
            </a:r>
          </a:p>
        </p:txBody>
      </p:sp>
      <p:sp>
        <p:nvSpPr>
          <p:cNvPr id="49156" name="Text Box 4">
            <a:extLst>
              <a:ext uri="{FF2B5EF4-FFF2-40B4-BE49-F238E27FC236}">
                <a16:creationId xmlns:a16="http://schemas.microsoft.com/office/drawing/2014/main" xmlns="" id="{A009F105-E07F-5542-81CE-D76CE9858F9C}"/>
              </a:ext>
            </a:extLst>
          </p:cNvPr>
          <p:cNvSpPr txBox="1">
            <a:spLocks noChangeArrowheads="1"/>
          </p:cNvSpPr>
          <p:nvPr/>
        </p:nvSpPr>
        <p:spPr bwMode="auto">
          <a:xfrm>
            <a:off x="0" y="990600"/>
            <a:ext cx="381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50000"/>
              </a:spcBef>
              <a:buClrTx/>
              <a:buSzTx/>
              <a:buFontTx/>
              <a:buNone/>
            </a:pPr>
            <a:endParaRPr kumimoji="0" lang="fr-FR" altLang="fr-FR" sz="2400">
              <a:latin typeface="Times New Roman" panose="02020603050405020304" pitchFamily="18" charset="0"/>
            </a:endParaRPr>
          </a:p>
        </p:txBody>
      </p:sp>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xmlns="" id="{3CED7894-4F62-4A6C-8DB5-DB5BE08E9C0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180" name="Rectangle 2">
            <a:extLst>
              <a:ext uri="{FF2B5EF4-FFF2-40B4-BE49-F238E27FC236}">
                <a16:creationId xmlns:a16="http://schemas.microsoft.com/office/drawing/2014/main" xmlns="" id="{E8403C94-ACB8-9445-A00A-690C6A61B8B6}"/>
              </a:ext>
            </a:extLst>
          </p:cNvPr>
          <p:cNvSpPr txBox="1">
            <a:spLocks noChangeArrowheads="1"/>
          </p:cNvSpPr>
          <p:nvPr/>
        </p:nvSpPr>
        <p:spPr bwMode="auto">
          <a:xfrm>
            <a:off x="514608" y="702155"/>
            <a:ext cx="3011057" cy="1269713"/>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lIns="91440" tIns="45720" rIns="91440" bIns="45720" rtlCol="0" anchor="b">
            <a:norm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nSpc>
                <a:spcPct val="90000"/>
              </a:lnSpc>
              <a:spcBef>
                <a:spcPct val="0"/>
              </a:spcBef>
              <a:spcAft>
                <a:spcPts val="600"/>
              </a:spcAft>
              <a:buClrTx/>
              <a:buSzTx/>
              <a:buNone/>
            </a:pPr>
            <a:r>
              <a:rPr lang="en-US" altLang="fr-FR" sz="2000" cap="all">
                <a:solidFill>
                  <a:schemeClr val="tx2"/>
                </a:solidFill>
                <a:latin typeface="+mj-lt"/>
                <a:ea typeface="+mj-ea"/>
                <a:cs typeface="+mj-cs"/>
              </a:rPr>
              <a:t>Epidémie de coqueluche dans une maternité de Lyon, mai 2013</a:t>
            </a:r>
          </a:p>
        </p:txBody>
      </p:sp>
      <p:sp>
        <p:nvSpPr>
          <p:cNvPr id="75" name="Rectangle 74">
            <a:extLst>
              <a:ext uri="{FF2B5EF4-FFF2-40B4-BE49-F238E27FC236}">
                <a16:creationId xmlns:a16="http://schemas.microsoft.com/office/drawing/2014/main" xmlns="" id="{E536F3B4-50F6-4C52-8F76-4EB1214719D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38835" y="457200"/>
            <a:ext cx="296260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0179" name="Text Box 4">
            <a:extLst>
              <a:ext uri="{FF2B5EF4-FFF2-40B4-BE49-F238E27FC236}">
                <a16:creationId xmlns:a16="http://schemas.microsoft.com/office/drawing/2014/main" xmlns="" id="{EE5B2178-D16B-3D47-8EC3-41B6D210AA04}"/>
              </a:ext>
            </a:extLst>
          </p:cNvPr>
          <p:cNvSpPr txBox="1">
            <a:spLocks noChangeArrowheads="1"/>
          </p:cNvSpPr>
          <p:nvPr/>
        </p:nvSpPr>
        <p:spPr bwMode="auto">
          <a:xfrm>
            <a:off x="514608" y="2340864"/>
            <a:ext cx="3011057" cy="3634486"/>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lIns="91440" tIns="45720" rIns="91440" bIns="45720" rtlCol="0" anchor="ctr">
            <a:norm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nSpc>
                <a:spcPct val="90000"/>
              </a:lnSpc>
              <a:spcAft>
                <a:spcPts val="600"/>
              </a:spcAft>
              <a:buClr>
                <a:schemeClr val="accent2"/>
              </a:buClr>
              <a:buSzPct val="92000"/>
              <a:buFont typeface="Wingdings 2" panose="05020102010507070707" pitchFamily="18" charset="2"/>
              <a:buChar char=""/>
            </a:pPr>
            <a:r>
              <a:rPr lang="en-US" altLang="fr-FR" sz="2200">
                <a:solidFill>
                  <a:schemeClr val="tx2"/>
                </a:solidFill>
                <a:latin typeface="+mn-lt"/>
              </a:rPr>
              <a:t>Conduite à tenir - CCLIN Sud-Est  2009</a:t>
            </a:r>
          </a:p>
          <a:p>
            <a:pPr>
              <a:lnSpc>
                <a:spcPct val="90000"/>
              </a:lnSpc>
              <a:spcAft>
                <a:spcPts val="600"/>
              </a:spcAft>
              <a:buClr>
                <a:schemeClr val="accent2"/>
              </a:buClr>
              <a:buSzPct val="92000"/>
              <a:buFont typeface="Wingdings 2" panose="05020102010507070707" pitchFamily="18" charset="2"/>
              <a:buChar char=""/>
            </a:pPr>
            <a:r>
              <a:rPr lang="en-US" altLang="fr-FR" sz="2200">
                <a:solidFill>
                  <a:schemeClr val="tx2"/>
                </a:solidFill>
                <a:latin typeface="+mn-lt"/>
              </a:rPr>
              <a:t>* La vaccination contre la coqueluche est recommandée pour tous les personnels soignants – rattrapage pour le personnel en contact avec des nourrissons&lt;6mois - Calendrier vaccinal 2010</a:t>
            </a:r>
          </a:p>
        </p:txBody>
      </p:sp>
      <p:pic>
        <p:nvPicPr>
          <p:cNvPr id="50178" name="Image 3">
            <a:extLst>
              <a:ext uri="{FF2B5EF4-FFF2-40B4-BE49-F238E27FC236}">
                <a16:creationId xmlns:a16="http://schemas.microsoft.com/office/drawing/2014/main" xmlns="" id="{722F385B-00A6-954C-8D8B-08C423E7D358}"/>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927062" y="1617825"/>
            <a:ext cx="5682886" cy="344185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Espace réservé du pied de page 6">
            <a:extLst>
              <a:ext uri="{FF2B5EF4-FFF2-40B4-BE49-F238E27FC236}">
                <a16:creationId xmlns:a16="http://schemas.microsoft.com/office/drawing/2014/main" xmlns="" id="{8C30B2E6-8B46-5A4E-B220-72719154201C}"/>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8197" name="Espace réservé du numéro de diapositive 6">
            <a:extLst>
              <a:ext uri="{FF2B5EF4-FFF2-40B4-BE49-F238E27FC236}">
                <a16:creationId xmlns:a16="http://schemas.microsoft.com/office/drawing/2014/main" xmlns="" id="{3A0C3CFF-3D4B-8449-A70A-E709EC62642E}"/>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06795777-9212-4945-8207-F22CAF91DE72}" type="slidenum">
              <a:rPr lang="fr-FR" altLang="fr-FR" sz="1400" b="1">
                <a:solidFill>
                  <a:schemeClr val="bg1"/>
                </a:solidFill>
                <a:latin typeface="Gill Sans MT" panose="020B0502020104020203" pitchFamily="34" charset="77"/>
              </a:rPr>
              <a:pPr>
                <a:spcBef>
                  <a:spcPct val="0"/>
                </a:spcBef>
                <a:buClrTx/>
                <a:buSzTx/>
                <a:buFontTx/>
                <a:buNone/>
              </a:pPr>
              <a:t>4</a:t>
            </a:fld>
            <a:endParaRPr lang="fr-FR" altLang="fr-FR" sz="1400" b="1">
              <a:solidFill>
                <a:schemeClr val="bg1"/>
              </a:solidFill>
              <a:latin typeface="Gill Sans MT" panose="020B0502020104020203" pitchFamily="34" charset="77"/>
            </a:endParaRPr>
          </a:p>
        </p:txBody>
      </p:sp>
      <p:grpSp>
        <p:nvGrpSpPr>
          <p:cNvPr id="8195" name="Group 12">
            <a:extLst>
              <a:ext uri="{FF2B5EF4-FFF2-40B4-BE49-F238E27FC236}">
                <a16:creationId xmlns:a16="http://schemas.microsoft.com/office/drawing/2014/main" xmlns="" id="{119254DE-42FF-114D-AD15-698DA6AF5799}"/>
              </a:ext>
            </a:extLst>
          </p:cNvPr>
          <p:cNvGrpSpPr>
            <a:grpSpLocks/>
          </p:cNvGrpSpPr>
          <p:nvPr/>
        </p:nvGrpSpPr>
        <p:grpSpPr bwMode="auto">
          <a:xfrm flipH="1">
            <a:off x="563563" y="955675"/>
            <a:ext cx="215900" cy="5902325"/>
            <a:chOff x="0" y="-17"/>
            <a:chExt cx="102" cy="4289"/>
          </a:xfrm>
        </p:grpSpPr>
        <p:sp>
          <p:nvSpPr>
            <p:cNvPr id="46" name="Rectangle 7">
              <a:extLst>
                <a:ext uri="{FF2B5EF4-FFF2-40B4-BE49-F238E27FC236}">
                  <a16:creationId xmlns:a16="http://schemas.microsoft.com/office/drawing/2014/main" xmlns="" id="{AF264957-F681-1144-8297-C98AD5E4FB5F}"/>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7" name="Rectangle 8">
              <a:extLst>
                <a:ext uri="{FF2B5EF4-FFF2-40B4-BE49-F238E27FC236}">
                  <a16:creationId xmlns:a16="http://schemas.microsoft.com/office/drawing/2014/main" xmlns="" id="{08B4B5BE-13C7-CB42-9FB9-AE38AABE521E}"/>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8" name="Rectangle 9">
              <a:extLst>
                <a:ext uri="{FF2B5EF4-FFF2-40B4-BE49-F238E27FC236}">
                  <a16:creationId xmlns:a16="http://schemas.microsoft.com/office/drawing/2014/main" xmlns="" id="{F60FC86A-130A-574E-A164-C3E219F5F499}"/>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9" name="Rectangle 10">
              <a:extLst>
                <a:ext uri="{FF2B5EF4-FFF2-40B4-BE49-F238E27FC236}">
                  <a16:creationId xmlns:a16="http://schemas.microsoft.com/office/drawing/2014/main" xmlns="" id="{0647399B-4B88-0749-A828-6ECB6F7748D5}"/>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0" name="Rectangle 11">
              <a:extLst>
                <a:ext uri="{FF2B5EF4-FFF2-40B4-BE49-F238E27FC236}">
                  <a16:creationId xmlns:a16="http://schemas.microsoft.com/office/drawing/2014/main" xmlns="" id="{9CFCA821-A0DF-5D44-8BD0-34D87C916D76}"/>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51" name="Triangle rectangle 50">
            <a:extLst>
              <a:ext uri="{FF2B5EF4-FFF2-40B4-BE49-F238E27FC236}">
                <a16:creationId xmlns:a16="http://schemas.microsoft.com/office/drawing/2014/main" xmlns="" id="{29E07622-17BC-7541-BA23-002637ACDB38}"/>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pic>
        <p:nvPicPr>
          <p:cNvPr id="3" name="Image 2">
            <a:extLst>
              <a:ext uri="{FF2B5EF4-FFF2-40B4-BE49-F238E27FC236}">
                <a16:creationId xmlns:a16="http://schemas.microsoft.com/office/drawing/2014/main" xmlns="" id="{6B09FCBF-7546-614C-A2F4-018371446A0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46696" y="1484784"/>
            <a:ext cx="7193607" cy="3736799"/>
          </a:xfrm>
          <a:prstGeom prst="rect">
            <a:avLst/>
          </a:prstGeom>
        </p:spPr>
      </p:pic>
      <p:sp>
        <p:nvSpPr>
          <p:cNvPr id="4" name="ZoneTexte 3">
            <a:extLst>
              <a:ext uri="{FF2B5EF4-FFF2-40B4-BE49-F238E27FC236}">
                <a16:creationId xmlns:a16="http://schemas.microsoft.com/office/drawing/2014/main" xmlns="" id="{7D693072-4F0E-7948-A967-BC0C6659C176}"/>
              </a:ext>
            </a:extLst>
          </p:cNvPr>
          <p:cNvSpPr txBox="1"/>
          <p:nvPr/>
        </p:nvSpPr>
        <p:spPr>
          <a:xfrm>
            <a:off x="1885442" y="5805264"/>
            <a:ext cx="6189092" cy="369332"/>
          </a:xfrm>
          <a:prstGeom prst="rect">
            <a:avLst/>
          </a:prstGeom>
          <a:noFill/>
        </p:spPr>
        <p:txBody>
          <a:bodyPr wrap="square" rtlCol="0">
            <a:spAutoFit/>
          </a:bodyPr>
          <a:lstStyle/>
          <a:p>
            <a:r>
              <a:rPr lang="fr-FR" dirty="0"/>
              <a:t>Rappel : définition ISO = 30 jours de suivi au moins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5" name="Rectangle 71">
            <a:extLst>
              <a:ext uri="{FF2B5EF4-FFF2-40B4-BE49-F238E27FC236}">
                <a16:creationId xmlns:a16="http://schemas.microsoft.com/office/drawing/2014/main" xmlns="" id="{DB691D59-8F51-4DD8-AD41-D568D29B08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7200"/>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1206" name="Rectangle 73">
            <a:extLst>
              <a:ext uri="{FF2B5EF4-FFF2-40B4-BE49-F238E27FC236}">
                <a16:creationId xmlns:a16="http://schemas.microsoft.com/office/drawing/2014/main" xmlns="" id="{204AEF18-0627-48F3-9B3D-F7E8F050B1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1207" name="Rectangle 75">
            <a:extLst>
              <a:ext uri="{FF2B5EF4-FFF2-40B4-BE49-F238E27FC236}">
                <a16:creationId xmlns:a16="http://schemas.microsoft.com/office/drawing/2014/main" xmlns="" id="{CEAEE08A-C572-438F-9753-B0D527A515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79044"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1208" name="Rectangle 77">
            <a:extLst>
              <a:ext uri="{FF2B5EF4-FFF2-40B4-BE49-F238E27FC236}">
                <a16:creationId xmlns:a16="http://schemas.microsoft.com/office/drawing/2014/main" xmlns="" id="{DB93146F-62ED-4C59-844C-0935D0FB503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3085765"/>
            <a:ext cx="9503043"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51209" name="Rectangle 79">
            <a:extLst>
              <a:ext uri="{FF2B5EF4-FFF2-40B4-BE49-F238E27FC236}">
                <a16:creationId xmlns:a16="http://schemas.microsoft.com/office/drawing/2014/main" xmlns="" id="{BF3D65BA-1C65-40FB-92EF-83951BDC1D7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638175"/>
            <a:ext cx="10286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03" name="Image 3">
            <a:extLst>
              <a:ext uri="{FF2B5EF4-FFF2-40B4-BE49-F238E27FC236}">
                <a16:creationId xmlns:a16="http://schemas.microsoft.com/office/drawing/2014/main" xmlns="" id="{C4D87735-56F7-804B-8C16-ADEE4E3610D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650902" y="1778141"/>
            <a:ext cx="5766619" cy="356943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 name="Rectangle 81">
            <a:extLst>
              <a:ext uri="{FF2B5EF4-FFF2-40B4-BE49-F238E27FC236}">
                <a16:creationId xmlns:a16="http://schemas.microsoft.com/office/drawing/2014/main" xmlns="" id="{ADF52CCA-FCDD-49A0-BFFC-3BD41F1B827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723899"/>
            <a:ext cx="312467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1202" name="Rectangle 2">
            <a:extLst>
              <a:ext uri="{FF2B5EF4-FFF2-40B4-BE49-F238E27FC236}">
                <a16:creationId xmlns:a16="http://schemas.microsoft.com/office/drawing/2014/main" xmlns="" id="{82A5983D-206E-4C4A-BBD3-4345E019C875}"/>
              </a:ext>
            </a:extLst>
          </p:cNvPr>
          <p:cNvSpPr>
            <a:spLocks noGrp="1" noChangeArrowheads="1"/>
          </p:cNvSpPr>
          <p:nvPr>
            <p:ph type="title"/>
          </p:nvPr>
        </p:nvSpPr>
        <p:spPr>
          <a:xfrm>
            <a:off x="6999982" y="1419225"/>
            <a:ext cx="2600079" cy="2085869"/>
          </a:xfrm>
        </p:spPr>
        <p:txBody>
          <a:bodyPr vert="horz" lIns="91440" tIns="45720" rIns="91440" bIns="45720" rtlCol="0" anchor="b">
            <a:normAutofit/>
          </a:bodyPr>
          <a:lstStyle/>
          <a:p>
            <a:pPr>
              <a:lnSpc>
                <a:spcPct val="90000"/>
              </a:lnSpc>
            </a:pPr>
            <a:r>
              <a:rPr lang="en-US" altLang="fr-FR">
                <a:solidFill>
                  <a:srgbClr val="FFFFFF"/>
                </a:solidFill>
              </a:rPr>
              <a:t>Epidémie de coqueluche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xmlns="" id="{DB691D59-8F51-4DD8-AD41-D568D29B08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7200"/>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4" name="Rectangle 73">
            <a:extLst>
              <a:ext uri="{FF2B5EF4-FFF2-40B4-BE49-F238E27FC236}">
                <a16:creationId xmlns:a16="http://schemas.microsoft.com/office/drawing/2014/main" xmlns="" id="{204AEF18-0627-48F3-9B3D-F7E8F050B1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6" name="Rectangle 75">
            <a:extLst>
              <a:ext uri="{FF2B5EF4-FFF2-40B4-BE49-F238E27FC236}">
                <a16:creationId xmlns:a16="http://schemas.microsoft.com/office/drawing/2014/main" xmlns="" id="{CEAEE08A-C572-438F-9753-B0D527A515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79044"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78" name="Rectangle 77">
            <a:extLst>
              <a:ext uri="{FF2B5EF4-FFF2-40B4-BE49-F238E27FC236}">
                <a16:creationId xmlns:a16="http://schemas.microsoft.com/office/drawing/2014/main" xmlns="" id="{DB93146F-62ED-4C59-844C-0935D0FB503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3085765"/>
            <a:ext cx="9503043"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2227" name="Rectangle 2">
            <a:extLst>
              <a:ext uri="{FF2B5EF4-FFF2-40B4-BE49-F238E27FC236}">
                <a16:creationId xmlns:a16="http://schemas.microsoft.com/office/drawing/2014/main" xmlns="" id="{DF120D7E-7F12-B74F-B630-5AB413CC7D55}"/>
              </a:ext>
            </a:extLst>
          </p:cNvPr>
          <p:cNvSpPr txBox="1">
            <a:spLocks noChangeArrowheads="1"/>
          </p:cNvSpPr>
          <p:nvPr/>
        </p:nvSpPr>
        <p:spPr bwMode="auto">
          <a:xfrm>
            <a:off x="490379" y="4610099"/>
            <a:ext cx="9275807" cy="1066801"/>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lIns="91440" tIns="45720" rIns="91440" bIns="45720" rtlCol="0" anchor="b">
            <a:norm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spcAft>
                <a:spcPts val="600"/>
              </a:spcAft>
              <a:buClrTx/>
              <a:buSzTx/>
              <a:buNone/>
            </a:pPr>
            <a:r>
              <a:rPr lang="en-US" altLang="fr-FR" sz="3600" cap="all">
                <a:solidFill>
                  <a:srgbClr val="FFFFFF"/>
                </a:solidFill>
                <a:latin typeface="+mj-lt"/>
                <a:ea typeface="+mj-ea"/>
                <a:cs typeface="+mj-cs"/>
              </a:rPr>
              <a:t>Epidémie de coqueluche </a:t>
            </a:r>
          </a:p>
        </p:txBody>
      </p:sp>
      <p:sp useBgFill="1">
        <p:nvSpPr>
          <p:cNvPr id="80" name="Rectangle 79">
            <a:extLst>
              <a:ext uri="{FF2B5EF4-FFF2-40B4-BE49-F238E27FC236}">
                <a16:creationId xmlns:a16="http://schemas.microsoft.com/office/drawing/2014/main" xmlns="" id="{B1A515B1-A9B3-49B0-AE0D-D038D42C21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723900"/>
            <a:ext cx="10287000" cy="37081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26" name="Image 1">
            <a:extLst>
              <a:ext uri="{FF2B5EF4-FFF2-40B4-BE49-F238E27FC236}">
                <a16:creationId xmlns:a16="http://schemas.microsoft.com/office/drawing/2014/main" xmlns="" id="{80DB0F5E-0059-2541-BFB4-7D60B6D0A8A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74526" y="723899"/>
            <a:ext cx="5673437" cy="356616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xmlns="" id="{1A59258C-AAC2-41CD-973C-7439B122A3F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38" name="Rectangle 137">
            <a:extLst>
              <a:ext uri="{FF2B5EF4-FFF2-40B4-BE49-F238E27FC236}">
                <a16:creationId xmlns:a16="http://schemas.microsoft.com/office/drawing/2014/main" xmlns="" id="{54516B72-0116-42B2-82A2-B11218A366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5158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4" name="Rectangle 2">
            <a:extLst>
              <a:ext uri="{FF2B5EF4-FFF2-40B4-BE49-F238E27FC236}">
                <a16:creationId xmlns:a16="http://schemas.microsoft.com/office/drawing/2014/main" xmlns="" id="{D310661E-16BA-5C4D-9D88-4BE6E784875A}"/>
              </a:ext>
            </a:extLst>
          </p:cNvPr>
          <p:cNvSpPr>
            <a:spLocks noGrp="1" noChangeArrowheads="1"/>
          </p:cNvSpPr>
          <p:nvPr>
            <p:ph type="title"/>
          </p:nvPr>
        </p:nvSpPr>
        <p:spPr>
          <a:xfrm>
            <a:off x="542926" y="1033389"/>
            <a:ext cx="4072153" cy="4825409"/>
          </a:xfrm>
        </p:spPr>
        <p:txBody>
          <a:bodyPr anchor="ctr">
            <a:normAutofit/>
          </a:bodyPr>
          <a:lstStyle/>
          <a:p>
            <a:r>
              <a:rPr lang="fr-FR" altLang="fr-FR" sz="3900">
                <a:solidFill>
                  <a:srgbClr val="FFFFFF"/>
                </a:solidFill>
              </a:rPr>
              <a:t>Les infections en Néonatalogie</a:t>
            </a:r>
          </a:p>
        </p:txBody>
      </p:sp>
      <p:sp>
        <p:nvSpPr>
          <p:cNvPr id="140" name="Rectangle 139">
            <a:extLst>
              <a:ext uri="{FF2B5EF4-FFF2-40B4-BE49-F238E27FC236}">
                <a16:creationId xmlns:a16="http://schemas.microsoft.com/office/drawing/2014/main" xmlns="" id="{7CDB507F-21B7-4C27-B0FC-D9C465C6DB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2176" y="460868"/>
            <a:ext cx="407365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42" name="Rectangle 141">
            <a:extLst>
              <a:ext uri="{FF2B5EF4-FFF2-40B4-BE49-F238E27FC236}">
                <a16:creationId xmlns:a16="http://schemas.microsoft.com/office/drawing/2014/main" xmlns="" id="{7AB1AE17-B7A3-4363-95CD-25441E2FF1F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722965" y="460868"/>
            <a:ext cx="407365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8371" name="Rectangle 3">
            <a:extLst>
              <a:ext uri="{FF2B5EF4-FFF2-40B4-BE49-F238E27FC236}">
                <a16:creationId xmlns:a16="http://schemas.microsoft.com/office/drawing/2014/main" xmlns="" id="{B298796C-BF1E-E744-9B5F-A627BE814290}"/>
              </a:ext>
            </a:extLst>
          </p:cNvPr>
          <p:cNvSpPr>
            <a:spLocks noGrp="1" noChangeArrowheads="1"/>
          </p:cNvSpPr>
          <p:nvPr>
            <p:ph idx="1"/>
          </p:nvPr>
        </p:nvSpPr>
        <p:spPr>
          <a:xfrm>
            <a:off x="5700180" y="1033390"/>
            <a:ext cx="4096437" cy="4825409"/>
          </a:xfrm>
          <a:ln w="57150">
            <a:noFill/>
          </a:ln>
        </p:spPr>
        <p:txBody>
          <a:bodyPr anchor="ctr">
            <a:normAutofit/>
          </a:bodyPr>
          <a:lstStyle/>
          <a:p>
            <a:pPr>
              <a:lnSpc>
                <a:spcPct val="90000"/>
              </a:lnSpc>
              <a:defRPr/>
            </a:pPr>
            <a:r>
              <a:rPr lang="fr-FR" altLang="fr-FR" sz="1500">
                <a:solidFill>
                  <a:schemeClr val="accent2">
                    <a:lumMod val="50000"/>
                  </a:schemeClr>
                </a:solidFill>
              </a:rPr>
              <a:t>Nouveaux nés </a:t>
            </a:r>
          </a:p>
          <a:p>
            <a:pPr lvl="1">
              <a:lnSpc>
                <a:spcPct val="90000"/>
              </a:lnSpc>
              <a:defRPr/>
            </a:pPr>
            <a:r>
              <a:rPr lang="fr-FR" altLang="fr-FR" sz="1500">
                <a:solidFill>
                  <a:schemeClr val="accent2">
                    <a:lumMod val="50000"/>
                  </a:schemeClr>
                </a:solidFill>
              </a:rPr>
              <a:t>À terme (41SA), prématurés (&lt;37SA)</a:t>
            </a:r>
          </a:p>
          <a:p>
            <a:pPr lvl="1">
              <a:lnSpc>
                <a:spcPct val="90000"/>
              </a:lnSpc>
              <a:defRPr/>
            </a:pPr>
            <a:r>
              <a:rPr lang="fr-FR" altLang="fr-FR" sz="1500">
                <a:solidFill>
                  <a:schemeClr val="accent2">
                    <a:lumMod val="50000"/>
                  </a:schemeClr>
                </a:solidFill>
              </a:rPr>
              <a:t> Enfants de très faible poids &lt; 1500g</a:t>
            </a:r>
          </a:p>
          <a:p>
            <a:pPr marL="457200" lvl="1" indent="0">
              <a:lnSpc>
                <a:spcPct val="90000"/>
              </a:lnSpc>
              <a:buFont typeface="Monotype Sorts" pitchFamily="2" charset="2"/>
              <a:buNone/>
              <a:defRPr/>
            </a:pPr>
            <a:r>
              <a:rPr lang="fr-FR" altLang="fr-FR" sz="1500">
                <a:solidFill>
                  <a:schemeClr val="accent2">
                    <a:lumMod val="50000"/>
                  </a:schemeClr>
                </a:solidFill>
              </a:rPr>
              <a:t> </a:t>
            </a:r>
          </a:p>
          <a:p>
            <a:pPr>
              <a:lnSpc>
                <a:spcPct val="90000"/>
              </a:lnSpc>
              <a:defRPr/>
            </a:pPr>
            <a:r>
              <a:rPr lang="fr-FR" altLang="fr-FR" sz="1500">
                <a:solidFill>
                  <a:schemeClr val="accent2">
                    <a:lumMod val="50000"/>
                  </a:schemeClr>
                </a:solidFill>
              </a:rPr>
              <a:t>Infections materno-foetales</a:t>
            </a:r>
          </a:p>
          <a:p>
            <a:pPr lvl="1">
              <a:lnSpc>
                <a:spcPct val="90000"/>
              </a:lnSpc>
              <a:defRPr/>
            </a:pPr>
            <a:r>
              <a:rPr lang="fr-FR" altLang="fr-FR" sz="1500">
                <a:solidFill>
                  <a:schemeClr val="accent2">
                    <a:lumMod val="50000"/>
                  </a:schemeClr>
                </a:solidFill>
              </a:rPr>
              <a:t> précoces si elles surviennent dans les 72H</a:t>
            </a:r>
          </a:p>
          <a:p>
            <a:pPr lvl="1">
              <a:lnSpc>
                <a:spcPct val="90000"/>
              </a:lnSpc>
              <a:defRPr/>
            </a:pPr>
            <a:r>
              <a:rPr lang="fr-FR" altLang="fr-FR" sz="1500">
                <a:solidFill>
                  <a:schemeClr val="accent2">
                    <a:lumMod val="50000"/>
                  </a:schemeClr>
                </a:solidFill>
              </a:rPr>
              <a:t> tardives si elle surviennent plus de 72H après la naissance</a:t>
            </a:r>
          </a:p>
          <a:p>
            <a:pPr lvl="1">
              <a:lnSpc>
                <a:spcPct val="90000"/>
              </a:lnSpc>
              <a:defRPr/>
            </a:pPr>
            <a:endParaRPr lang="fr-FR" altLang="fr-FR" sz="1500">
              <a:solidFill>
                <a:schemeClr val="accent2">
                  <a:lumMod val="50000"/>
                </a:schemeClr>
              </a:solidFill>
            </a:endParaRPr>
          </a:p>
          <a:p>
            <a:pPr>
              <a:lnSpc>
                <a:spcPct val="90000"/>
              </a:lnSpc>
              <a:defRPr/>
            </a:pPr>
            <a:r>
              <a:rPr lang="fr-FR" altLang="fr-FR" sz="1500">
                <a:solidFill>
                  <a:schemeClr val="accent2">
                    <a:lumMod val="50000"/>
                  </a:schemeClr>
                </a:solidFill>
              </a:rPr>
              <a:t>Transmission</a:t>
            </a:r>
          </a:p>
          <a:p>
            <a:pPr lvl="1">
              <a:lnSpc>
                <a:spcPct val="90000"/>
              </a:lnSpc>
              <a:defRPr/>
            </a:pPr>
            <a:r>
              <a:rPr lang="fr-FR" altLang="fr-FR" sz="1500">
                <a:solidFill>
                  <a:schemeClr val="accent2">
                    <a:lumMod val="50000"/>
                  </a:schemeClr>
                </a:solidFill>
              </a:rPr>
              <a:t>Verticale : contamination par voie ascendante du liquide amniotique ou pendant l’accouchement par voie basse</a:t>
            </a:r>
          </a:p>
          <a:p>
            <a:pPr lvl="1">
              <a:lnSpc>
                <a:spcPct val="90000"/>
              </a:lnSpc>
              <a:defRPr/>
            </a:pPr>
            <a:r>
              <a:rPr lang="fr-FR" altLang="fr-FR" sz="1500">
                <a:solidFill>
                  <a:schemeClr val="accent2">
                    <a:lumMod val="50000"/>
                  </a:schemeClr>
                </a:solidFill>
              </a:rPr>
              <a:t>Horizontale : lors des infections associées au soin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a:extLst>
              <a:ext uri="{FF2B5EF4-FFF2-40B4-BE49-F238E27FC236}">
                <a16:creationId xmlns:a16="http://schemas.microsoft.com/office/drawing/2014/main" xmlns="" id="{EDF483E4-E87B-1A4A-B3EF-9F4BF0EAC0F1}"/>
              </a:ext>
            </a:extLst>
          </p:cNvPr>
          <p:cNvSpPr>
            <a:spLocks noGrp="1" noChangeArrowheads="1"/>
          </p:cNvSpPr>
          <p:nvPr>
            <p:ph idx="1"/>
          </p:nvPr>
        </p:nvSpPr>
        <p:spPr>
          <a:xfrm>
            <a:off x="350836" y="1196752"/>
            <a:ext cx="9707563" cy="4464496"/>
          </a:xfrm>
        </p:spPr>
        <p:txBody>
          <a:bodyPr lIns="91440" tIns="45720" rIns="91440" bIns="45720"/>
          <a:lstStyle/>
          <a:p>
            <a:pPr>
              <a:buSzTx/>
            </a:pPr>
            <a:r>
              <a:rPr lang="en-US" altLang="fr-FR" sz="2400" b="1" dirty="0">
                <a:solidFill>
                  <a:schemeClr val="tx2"/>
                </a:solidFill>
                <a:cs typeface="Arial" panose="020B0604020202020204" pitchFamily="34" charset="0"/>
              </a:rPr>
              <a:t>Infection </a:t>
            </a:r>
            <a:r>
              <a:rPr lang="en-US" altLang="fr-FR" sz="2400" b="1" dirty="0" err="1">
                <a:solidFill>
                  <a:schemeClr val="tx2"/>
                </a:solidFill>
                <a:cs typeface="Arial" panose="020B0604020202020204" pitchFamily="34" charset="0"/>
              </a:rPr>
              <a:t>Associée</a:t>
            </a:r>
            <a:r>
              <a:rPr lang="en-US" altLang="fr-FR" sz="2400" b="1" dirty="0">
                <a:solidFill>
                  <a:schemeClr val="tx2"/>
                </a:solidFill>
                <a:cs typeface="Arial" panose="020B0604020202020204" pitchFamily="34" charset="0"/>
              </a:rPr>
              <a:t> aux </a:t>
            </a:r>
            <a:r>
              <a:rPr lang="en-US" altLang="fr-FR" sz="2400" b="1" dirty="0" err="1">
                <a:solidFill>
                  <a:schemeClr val="tx2"/>
                </a:solidFill>
                <a:cs typeface="Arial" panose="020B0604020202020204" pitchFamily="34" charset="0"/>
              </a:rPr>
              <a:t>Soins</a:t>
            </a:r>
            <a:r>
              <a:rPr lang="en-US" altLang="fr-FR" sz="2400" b="1" dirty="0">
                <a:solidFill>
                  <a:schemeClr val="tx2"/>
                </a:solidFill>
                <a:cs typeface="Arial" panose="020B0604020202020204" pitchFamily="34" charset="0"/>
              </a:rPr>
              <a:t> (IAS)</a:t>
            </a:r>
          </a:p>
          <a:p>
            <a:pPr marL="852488" lvl="1" indent="-284163"/>
            <a:r>
              <a:rPr lang="fr-FR" altLang="fr-FR" sz="2200" b="1" dirty="0">
                <a:cs typeface="Arial" panose="020B0604020202020204" pitchFamily="34" charset="0"/>
              </a:rPr>
              <a:t>Une infection est dite associée aux soins si elle survient </a:t>
            </a:r>
            <a:r>
              <a:rPr lang="fr-FR" altLang="fr-FR" sz="2200" b="1" dirty="0">
                <a:solidFill>
                  <a:srgbClr val="003399"/>
                </a:solidFill>
                <a:cs typeface="Arial" panose="020B0604020202020204" pitchFamily="34" charset="0"/>
              </a:rPr>
              <a:t>au cours ou au décours d’une prise en charge</a:t>
            </a:r>
            <a:r>
              <a:rPr lang="fr-FR" altLang="fr-FR" sz="2200" b="1" dirty="0">
                <a:cs typeface="Arial" panose="020B0604020202020204" pitchFamily="34" charset="0"/>
              </a:rPr>
              <a:t> (diagnostique, thérapeutique, palliative, préventive ou éducative) et si elle </a:t>
            </a:r>
            <a:r>
              <a:rPr lang="fr-FR" altLang="fr-FR" sz="2200" b="1" i="1" dirty="0">
                <a:cs typeface="Arial" panose="020B0604020202020204" pitchFamily="34" charset="0"/>
              </a:rPr>
              <a:t>n’était ni présente, ni en incubation au début de la prise en charge.</a:t>
            </a:r>
            <a:endParaRPr lang="fr-FR" altLang="fr-FR" sz="2200" b="1" dirty="0">
              <a:cs typeface="Arial" panose="020B0604020202020204" pitchFamily="34" charset="0"/>
            </a:endParaRPr>
          </a:p>
          <a:p>
            <a:pPr>
              <a:buSzTx/>
            </a:pPr>
            <a:r>
              <a:rPr lang="en-US" altLang="fr-FR" sz="2400" b="1" dirty="0" err="1">
                <a:solidFill>
                  <a:schemeClr val="tx2"/>
                </a:solidFill>
                <a:cs typeface="Arial" panose="020B0604020202020204" pitchFamily="34" charset="0"/>
              </a:rPr>
              <a:t>Définition</a:t>
            </a:r>
            <a:r>
              <a:rPr lang="en-US" altLang="fr-FR" sz="2400" b="1" dirty="0">
                <a:solidFill>
                  <a:schemeClr val="tx2"/>
                </a:solidFill>
                <a:cs typeface="Arial" panose="020B0604020202020204" pitchFamily="34" charset="0"/>
              </a:rPr>
              <a:t> </a:t>
            </a:r>
            <a:r>
              <a:rPr lang="en-US" altLang="fr-FR" sz="2400" b="1" dirty="0" err="1">
                <a:solidFill>
                  <a:schemeClr val="tx2"/>
                </a:solidFill>
                <a:cs typeface="Arial" panose="020B0604020202020204" pitchFamily="34" charset="0"/>
              </a:rPr>
              <a:t>spécifique</a:t>
            </a:r>
            <a:r>
              <a:rPr lang="en-US" altLang="fr-FR" sz="2400" b="1" dirty="0">
                <a:solidFill>
                  <a:schemeClr val="tx2"/>
                </a:solidFill>
                <a:cs typeface="Arial" panose="020B0604020202020204" pitchFamily="34" charset="0"/>
              </a:rPr>
              <a:t> pour les </a:t>
            </a:r>
            <a:r>
              <a:rPr lang="en-US" altLang="fr-FR" sz="2400" b="1" dirty="0" err="1">
                <a:solidFill>
                  <a:schemeClr val="tx2"/>
                </a:solidFill>
                <a:cs typeface="Arial" panose="020B0604020202020204" pitchFamily="34" charset="0"/>
              </a:rPr>
              <a:t>bactériémies</a:t>
            </a:r>
            <a:r>
              <a:rPr lang="en-US" altLang="fr-FR" sz="2400" b="1" dirty="0">
                <a:solidFill>
                  <a:schemeClr val="tx2"/>
                </a:solidFill>
                <a:cs typeface="Arial" panose="020B0604020202020204" pitchFamily="34" charset="0"/>
              </a:rPr>
              <a:t>  </a:t>
            </a:r>
          </a:p>
          <a:p>
            <a:pPr marL="852488" lvl="1" indent="-284163"/>
            <a:endParaRPr lang="en-US" altLang="fr-FR" sz="2200" b="1" dirty="0">
              <a:cs typeface="Arial" panose="020B0604020202020204" pitchFamily="34" charset="0"/>
            </a:endParaRPr>
          </a:p>
        </p:txBody>
      </p:sp>
      <p:sp>
        <p:nvSpPr>
          <p:cNvPr id="55300" name="Rectangle 4">
            <a:extLst>
              <a:ext uri="{FF2B5EF4-FFF2-40B4-BE49-F238E27FC236}">
                <a16:creationId xmlns:a16="http://schemas.microsoft.com/office/drawing/2014/main" xmlns="" id="{5B1041BF-86E9-8745-B63A-4D487C9BDEAD}"/>
              </a:ext>
            </a:extLst>
          </p:cNvPr>
          <p:cNvSpPr>
            <a:spLocks noChangeArrowheads="1"/>
          </p:cNvSpPr>
          <p:nvPr/>
        </p:nvSpPr>
        <p:spPr bwMode="auto">
          <a:xfrm>
            <a:off x="7389812" y="4888929"/>
            <a:ext cx="26797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kumimoji="0" lang="fr-FR" altLang="fr-FR" sz="1800" b="1" dirty="0">
                <a:solidFill>
                  <a:srgbClr val="003399"/>
                </a:solidFill>
                <a:latin typeface="Times New Roman" panose="02020603050405020304" pitchFamily="18" charset="0"/>
              </a:rPr>
              <a:t>http://</a:t>
            </a:r>
            <a:r>
              <a:rPr kumimoji="0" lang="fr-FR" altLang="fr-FR" sz="1800" b="1" dirty="0" err="1">
                <a:solidFill>
                  <a:srgbClr val="003399"/>
                </a:solidFill>
                <a:latin typeface="Times New Roman" panose="02020603050405020304" pitchFamily="18" charset="0"/>
              </a:rPr>
              <a:t>www.sante.gouv.fr</a:t>
            </a:r>
            <a:r>
              <a:rPr kumimoji="0" lang="fr-FR" altLang="fr-FR" sz="1800" b="1" dirty="0">
                <a:solidFill>
                  <a:srgbClr val="003399"/>
                </a:solidFill>
                <a:latin typeface="Times New Roman" panose="02020603050405020304" pitchFamily="18" charset="0"/>
              </a:rPr>
              <a:t>/</a:t>
            </a:r>
          </a:p>
        </p:txBody>
      </p:sp>
      <p:pic>
        <p:nvPicPr>
          <p:cNvPr id="55302" name="Image 1">
            <a:extLst>
              <a:ext uri="{FF2B5EF4-FFF2-40B4-BE49-F238E27FC236}">
                <a16:creationId xmlns:a16="http://schemas.microsoft.com/office/drawing/2014/main" xmlns="" id="{C05E1D17-542F-CF4D-91ED-FAA0CB51B33A}"/>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7560" y="4747641"/>
            <a:ext cx="9829800" cy="1827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re 2">
            <a:extLst>
              <a:ext uri="{FF2B5EF4-FFF2-40B4-BE49-F238E27FC236}">
                <a16:creationId xmlns:a16="http://schemas.microsoft.com/office/drawing/2014/main" xmlns="" id="{BD763066-9551-0042-8A7A-B2150ECA9644}"/>
              </a:ext>
            </a:extLst>
          </p:cNvPr>
          <p:cNvSpPr>
            <a:spLocks noGrp="1"/>
          </p:cNvSpPr>
          <p:nvPr>
            <p:ph type="title"/>
          </p:nvPr>
        </p:nvSpPr>
        <p:spPr/>
        <p:txBody>
          <a:bodyPr/>
          <a:lstStyle/>
          <a:p>
            <a:r>
              <a:rPr lang="fr-FR" dirty="0"/>
              <a:t>DEFINITIONS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0576C5FB-6AF1-2A46-85E4-6415599062F7}"/>
              </a:ext>
            </a:extLst>
          </p:cNvPr>
          <p:cNvSpPr>
            <a:spLocks noGrp="1"/>
          </p:cNvSpPr>
          <p:nvPr>
            <p:ph type="title"/>
          </p:nvPr>
        </p:nvSpPr>
        <p:spPr/>
        <p:txBody>
          <a:bodyPr/>
          <a:lstStyle/>
          <a:p>
            <a:r>
              <a:rPr lang="fr-FR" dirty="0"/>
              <a:t>La flore digestive</a:t>
            </a:r>
          </a:p>
        </p:txBody>
      </p:sp>
      <p:sp>
        <p:nvSpPr>
          <p:cNvPr id="3" name="Espace réservé du contenu 2">
            <a:extLst>
              <a:ext uri="{FF2B5EF4-FFF2-40B4-BE49-F238E27FC236}">
                <a16:creationId xmlns:a16="http://schemas.microsoft.com/office/drawing/2014/main" xmlns="" id="{9F128B65-4BBB-D741-AA52-C05BCFE8F1C3}"/>
              </a:ext>
            </a:extLst>
          </p:cNvPr>
          <p:cNvSpPr>
            <a:spLocks noGrp="1"/>
          </p:cNvSpPr>
          <p:nvPr>
            <p:ph idx="1"/>
          </p:nvPr>
        </p:nvSpPr>
        <p:spPr/>
        <p:txBody>
          <a:bodyPr/>
          <a:lstStyle/>
          <a:p>
            <a:r>
              <a:rPr lang="fr-FR" dirty="0"/>
              <a:t>Elle est constituée d’</a:t>
            </a:r>
            <a:r>
              <a:rPr lang="fr-FR" i="1" dirty="0"/>
              <a:t>Escherichia coli</a:t>
            </a:r>
            <a:r>
              <a:rPr lang="fr-FR" dirty="0"/>
              <a:t>, de lactobacilles et de bactéries anaérobies strictes.</a:t>
            </a:r>
          </a:p>
          <a:p>
            <a:r>
              <a:rPr lang="fr-FR" dirty="0"/>
              <a:t> Chez les prématurés, la colonisation digestive est plus lente avec un nombre d’espèces bactériennes plus limité, dont une implantation de la flore anaérobie plus tardive</a:t>
            </a:r>
          </a:p>
          <a:p>
            <a:r>
              <a:rPr lang="fr-FR" dirty="0"/>
              <a:t>La colonisation cutanée et pharyngée des prématurés s’effectue principalement avec des staphylocoques </a:t>
            </a:r>
            <a:r>
              <a:rPr lang="fr-FR" dirty="0" err="1"/>
              <a:t>coagulase</a:t>
            </a:r>
            <a:r>
              <a:rPr lang="fr-FR" dirty="0"/>
              <a:t> négative (</a:t>
            </a:r>
            <a:r>
              <a:rPr lang="fr-FR" dirty="0" err="1"/>
              <a:t>SCoN</a:t>
            </a:r>
            <a:r>
              <a:rPr lang="fr-FR" dirty="0"/>
              <a:t>). </a:t>
            </a:r>
          </a:p>
        </p:txBody>
      </p:sp>
    </p:spTree>
    <p:extLst>
      <p:ext uri="{BB962C8B-B14F-4D97-AF65-F5344CB8AC3E}">
        <p14:creationId xmlns:p14="http://schemas.microsoft.com/office/powerpoint/2010/main" xmlns="" val="16199062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F738C4E-6BB6-6346-9BA7-46BD6C250EFA}"/>
              </a:ext>
            </a:extLst>
          </p:cNvPr>
          <p:cNvSpPr>
            <a:spLocks noGrp="1"/>
          </p:cNvSpPr>
          <p:nvPr>
            <p:ph type="title"/>
          </p:nvPr>
        </p:nvSpPr>
        <p:spPr/>
        <p:txBody>
          <a:bodyPr/>
          <a:lstStyle/>
          <a:p>
            <a:r>
              <a:rPr lang="fr-FR" dirty="0"/>
              <a:t>Facteurs endogènes</a:t>
            </a:r>
          </a:p>
        </p:txBody>
      </p:sp>
      <p:sp>
        <p:nvSpPr>
          <p:cNvPr id="3" name="Espace réservé du contenu 2">
            <a:extLst>
              <a:ext uri="{FF2B5EF4-FFF2-40B4-BE49-F238E27FC236}">
                <a16:creationId xmlns:a16="http://schemas.microsoft.com/office/drawing/2014/main" xmlns="" id="{79D78F8A-E295-A644-8818-B85F87FD1C90}"/>
              </a:ext>
            </a:extLst>
          </p:cNvPr>
          <p:cNvSpPr>
            <a:spLocks noGrp="1"/>
          </p:cNvSpPr>
          <p:nvPr>
            <p:ph idx="1"/>
          </p:nvPr>
        </p:nvSpPr>
        <p:spPr/>
        <p:txBody>
          <a:bodyPr/>
          <a:lstStyle/>
          <a:p>
            <a:r>
              <a:rPr lang="fr-FR" dirty="0"/>
              <a:t>Immaturité de la barrière cutanée et muqueuse</a:t>
            </a:r>
          </a:p>
          <a:p>
            <a:r>
              <a:rPr lang="fr-FR" dirty="0"/>
              <a:t>Immaturité des défenses immunitaires (double immaturité </a:t>
            </a:r>
            <a:r>
              <a:rPr lang="fr-FR" dirty="0" err="1"/>
              <a:t>T</a:t>
            </a:r>
            <a:r>
              <a:rPr lang="fr-FR" dirty="0"/>
              <a:t> et B)</a:t>
            </a:r>
          </a:p>
          <a:p>
            <a:r>
              <a:rPr lang="fr-FR" dirty="0"/>
              <a:t>Translocation digestive</a:t>
            </a:r>
          </a:p>
          <a:p>
            <a:pPr marL="0" indent="0">
              <a:buNone/>
            </a:pPr>
            <a:endParaRPr lang="fr-FR" dirty="0"/>
          </a:p>
          <a:p>
            <a:endParaRPr lang="fr-FR" dirty="0"/>
          </a:p>
        </p:txBody>
      </p:sp>
      <p:pic>
        <p:nvPicPr>
          <p:cNvPr id="5" name="Image 4" descr="Une image contenant texte&#10;&#10;Description générée automatiquement">
            <a:extLst>
              <a:ext uri="{FF2B5EF4-FFF2-40B4-BE49-F238E27FC236}">
                <a16:creationId xmlns:a16="http://schemas.microsoft.com/office/drawing/2014/main" xmlns="" id="{99C5CA2B-0393-4546-AF81-B4ACF827EAC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99845" y="4519525"/>
            <a:ext cx="5143500" cy="1651000"/>
          </a:xfrm>
          <a:prstGeom prst="rect">
            <a:avLst/>
          </a:prstGeom>
        </p:spPr>
      </p:pic>
    </p:spTree>
    <p:extLst>
      <p:ext uri="{BB962C8B-B14F-4D97-AF65-F5344CB8AC3E}">
        <p14:creationId xmlns:p14="http://schemas.microsoft.com/office/powerpoint/2010/main" xmlns="" val="15971415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61C0918-46E8-8E43-A021-EACBF558A082}"/>
              </a:ext>
            </a:extLst>
          </p:cNvPr>
          <p:cNvSpPr>
            <a:spLocks noGrp="1"/>
          </p:cNvSpPr>
          <p:nvPr>
            <p:ph type="title"/>
          </p:nvPr>
        </p:nvSpPr>
        <p:spPr/>
        <p:txBody>
          <a:bodyPr/>
          <a:lstStyle/>
          <a:p>
            <a:r>
              <a:rPr lang="fr-FR" dirty="0"/>
              <a:t>Facteurs </a:t>
            </a:r>
            <a:r>
              <a:rPr lang="fr-FR" dirty="0" err="1"/>
              <a:t>exogenes</a:t>
            </a:r>
            <a:endParaRPr lang="fr-FR" dirty="0"/>
          </a:p>
        </p:txBody>
      </p:sp>
      <p:sp>
        <p:nvSpPr>
          <p:cNvPr id="3" name="Espace réservé du contenu 2">
            <a:extLst>
              <a:ext uri="{FF2B5EF4-FFF2-40B4-BE49-F238E27FC236}">
                <a16:creationId xmlns:a16="http://schemas.microsoft.com/office/drawing/2014/main" xmlns="" id="{5EEA18AD-A207-7A41-AF48-10FEA057AD90}"/>
              </a:ext>
            </a:extLst>
          </p:cNvPr>
          <p:cNvSpPr>
            <a:spLocks noGrp="1"/>
          </p:cNvSpPr>
          <p:nvPr>
            <p:ph idx="1"/>
          </p:nvPr>
        </p:nvSpPr>
        <p:spPr>
          <a:xfrm>
            <a:off x="390972" y="1770804"/>
            <a:ext cx="8988471" cy="1709719"/>
          </a:xfrm>
        </p:spPr>
        <p:txBody>
          <a:bodyPr/>
          <a:lstStyle/>
          <a:p>
            <a:r>
              <a:rPr lang="fr-FR" i="1" dirty="0"/>
              <a:t>Cathéter central : </a:t>
            </a:r>
            <a:r>
              <a:rPr lang="fr-FR" dirty="0"/>
              <a:t>L’utilisation d’un cathéter veineux central (CVC) ou d’un cathéter veineux ombilical (CVO)</a:t>
            </a:r>
          </a:p>
          <a:p>
            <a:endParaRPr lang="fr-FR" dirty="0"/>
          </a:p>
        </p:txBody>
      </p:sp>
      <p:pic>
        <p:nvPicPr>
          <p:cNvPr id="5" name="Image 4">
            <a:extLst>
              <a:ext uri="{FF2B5EF4-FFF2-40B4-BE49-F238E27FC236}">
                <a16:creationId xmlns:a16="http://schemas.microsoft.com/office/drawing/2014/main" xmlns="" id="{4B4F5C0E-C2FD-6745-9D8E-B7411AA8C26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67236" y="2846162"/>
            <a:ext cx="5775796" cy="3654075"/>
          </a:xfrm>
          <a:prstGeom prst="rect">
            <a:avLst/>
          </a:prstGeom>
        </p:spPr>
      </p:pic>
    </p:spTree>
    <p:extLst>
      <p:ext uri="{BB962C8B-B14F-4D97-AF65-F5344CB8AC3E}">
        <p14:creationId xmlns:p14="http://schemas.microsoft.com/office/powerpoint/2010/main" xmlns="" val="4533610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1A59258C-AAC2-41CD-973C-7439B122A3F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0" name="Rectangle 9">
            <a:extLst>
              <a:ext uri="{FF2B5EF4-FFF2-40B4-BE49-F238E27FC236}">
                <a16:creationId xmlns:a16="http://schemas.microsoft.com/office/drawing/2014/main" xmlns="" id="{54516B72-0116-42B2-82A2-B11218A366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5158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xmlns="" id="{9BBD3C10-CA22-3042-ABE1-DAE0700A1457}"/>
              </a:ext>
            </a:extLst>
          </p:cNvPr>
          <p:cNvSpPr>
            <a:spLocks noGrp="1"/>
          </p:cNvSpPr>
          <p:nvPr>
            <p:ph type="title"/>
          </p:nvPr>
        </p:nvSpPr>
        <p:spPr>
          <a:xfrm>
            <a:off x="542926" y="1033389"/>
            <a:ext cx="4072153" cy="4825409"/>
          </a:xfrm>
        </p:spPr>
        <p:txBody>
          <a:bodyPr anchor="ctr">
            <a:normAutofit/>
          </a:bodyPr>
          <a:lstStyle/>
          <a:p>
            <a:r>
              <a:rPr lang="fr-FR" sz="5000" dirty="0">
                <a:solidFill>
                  <a:srgbClr val="FFFFFF"/>
                </a:solidFill>
              </a:rPr>
              <a:t>Variable selon les cathéters</a:t>
            </a:r>
          </a:p>
        </p:txBody>
      </p:sp>
      <p:sp>
        <p:nvSpPr>
          <p:cNvPr id="12" name="Rectangle 11">
            <a:extLst>
              <a:ext uri="{FF2B5EF4-FFF2-40B4-BE49-F238E27FC236}">
                <a16:creationId xmlns:a16="http://schemas.microsoft.com/office/drawing/2014/main" xmlns="" id="{7CDB507F-21B7-4C27-B0FC-D9C465C6DB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2176" y="460868"/>
            <a:ext cx="407365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xmlns="" id="{7AB1AE17-B7A3-4363-95CD-25441E2FF1F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722965" y="460868"/>
            <a:ext cx="407365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Espace réservé du contenu 2">
            <a:extLst>
              <a:ext uri="{FF2B5EF4-FFF2-40B4-BE49-F238E27FC236}">
                <a16:creationId xmlns:a16="http://schemas.microsoft.com/office/drawing/2014/main" xmlns="" id="{56EB9636-4988-7B47-89B8-81D380E195E1}"/>
              </a:ext>
            </a:extLst>
          </p:cNvPr>
          <p:cNvSpPr>
            <a:spLocks noGrp="1"/>
          </p:cNvSpPr>
          <p:nvPr>
            <p:ph idx="1"/>
          </p:nvPr>
        </p:nvSpPr>
        <p:spPr>
          <a:xfrm>
            <a:off x="5700180" y="1033390"/>
            <a:ext cx="4096437" cy="4825409"/>
          </a:xfrm>
          <a:ln w="57150">
            <a:noFill/>
          </a:ln>
        </p:spPr>
        <p:txBody>
          <a:bodyPr anchor="ctr">
            <a:normAutofit lnSpcReduction="10000"/>
          </a:bodyPr>
          <a:lstStyle/>
          <a:p>
            <a:pPr>
              <a:lnSpc>
                <a:spcPct val="90000"/>
              </a:lnSpc>
            </a:pPr>
            <a:r>
              <a:rPr lang="fr-FR" sz="1300" b="1" dirty="0">
                <a:solidFill>
                  <a:schemeClr val="accent2">
                    <a:lumMod val="50000"/>
                  </a:schemeClr>
                </a:solidFill>
              </a:rPr>
              <a:t>les cathéters veineux ou artériels ombilicaux </a:t>
            </a:r>
            <a:r>
              <a:rPr lang="fr-FR" sz="1300" dirty="0">
                <a:solidFill>
                  <a:schemeClr val="accent2">
                    <a:lumMod val="50000"/>
                  </a:schemeClr>
                </a:solidFill>
              </a:rPr>
              <a:t>ont un gros diamètre et sont faciles à mettre en place, ce qui en fait une voie d’urgence idéale. Le cordon ombilical se desséchant puis se nécrosant rapidement, cette voie expose à des risques de complications thrombotiques et infectieuses. Leur durée d’utilisation est, de ce fait, limitée, et ils sont retirés habituellement après trois à cinq jours d’utilisation ;</a:t>
            </a:r>
          </a:p>
          <a:p>
            <a:pPr>
              <a:lnSpc>
                <a:spcPct val="90000"/>
              </a:lnSpc>
            </a:pPr>
            <a:r>
              <a:rPr lang="fr-FR" sz="1300" b="1" dirty="0">
                <a:solidFill>
                  <a:schemeClr val="accent2">
                    <a:lumMod val="50000"/>
                  </a:schemeClr>
                </a:solidFill>
              </a:rPr>
              <a:t>les cathéters </a:t>
            </a:r>
            <a:r>
              <a:rPr lang="fr-FR" sz="1300" b="1" dirty="0" err="1">
                <a:solidFill>
                  <a:schemeClr val="accent2">
                    <a:lumMod val="50000"/>
                  </a:schemeClr>
                </a:solidFill>
              </a:rPr>
              <a:t>épicutanéo</a:t>
            </a:r>
            <a:r>
              <a:rPr lang="fr-FR" sz="1300" b="1" dirty="0">
                <a:solidFill>
                  <a:schemeClr val="accent2">
                    <a:lumMod val="50000"/>
                  </a:schemeClr>
                </a:solidFill>
              </a:rPr>
              <a:t>-cave, </a:t>
            </a:r>
            <a:r>
              <a:rPr lang="fr-FR" sz="1300" dirty="0">
                <a:solidFill>
                  <a:schemeClr val="accent2">
                    <a:lumMod val="50000"/>
                  </a:schemeClr>
                </a:solidFill>
              </a:rPr>
              <a:t>les plus utilisés chez le prématuré, très fins, sont insérés par voie périphérique, le plus souvent à partir d’une veine superficielle du membre supérieur, le risque de complication étant plus élevé aux membres inférieurs. Leurs inconvénients sont une plus grande fragilité que les CVO, un risque accru d’obstruction et l’impossibilité d’effectuer un échange sur guide. Ils sont généralement laissés en place quelques semaines ;</a:t>
            </a:r>
          </a:p>
          <a:p>
            <a:pPr>
              <a:lnSpc>
                <a:spcPct val="90000"/>
              </a:lnSpc>
            </a:pPr>
            <a:r>
              <a:rPr lang="fr-FR" sz="1300" b="1" dirty="0">
                <a:solidFill>
                  <a:schemeClr val="accent2">
                    <a:lumMod val="50000"/>
                  </a:schemeClr>
                </a:solidFill>
              </a:rPr>
              <a:t>les cathéters de type </a:t>
            </a:r>
            <a:r>
              <a:rPr lang="fr-FR" sz="1300" b="1" dirty="0" err="1">
                <a:solidFill>
                  <a:schemeClr val="accent2">
                    <a:lumMod val="50000"/>
                  </a:schemeClr>
                </a:solidFill>
              </a:rPr>
              <a:t>Broviac</a:t>
            </a:r>
            <a:r>
              <a:rPr lang="fr-FR" sz="1300" b="1" dirty="0">
                <a:solidFill>
                  <a:schemeClr val="accent2">
                    <a:lumMod val="50000"/>
                  </a:schemeClr>
                </a:solidFill>
              </a:rPr>
              <a:t> </a:t>
            </a:r>
            <a:r>
              <a:rPr lang="fr-FR" sz="1300" dirty="0">
                <a:solidFill>
                  <a:schemeClr val="accent2">
                    <a:lumMod val="50000"/>
                  </a:schemeClr>
                </a:solidFill>
              </a:rPr>
              <a:t>sont insérés dans des vaisseaux de gros diamètre, ce qui nécessite une anesthésie générale. Ils sont peu utilisés en néonatologie, en général chez des nouveau-nés nécessitant une poursuite très prolongée de l’alimentation parentérale </a:t>
            </a:r>
          </a:p>
          <a:p>
            <a:pPr>
              <a:lnSpc>
                <a:spcPct val="90000"/>
              </a:lnSpc>
            </a:pPr>
            <a:endParaRPr lang="fr-FR" sz="1300" dirty="0">
              <a:solidFill>
                <a:schemeClr val="accent2">
                  <a:lumMod val="50000"/>
                </a:schemeClr>
              </a:solidFill>
            </a:endParaRPr>
          </a:p>
        </p:txBody>
      </p:sp>
    </p:spTree>
    <p:extLst>
      <p:ext uri="{BB962C8B-B14F-4D97-AF65-F5344CB8AC3E}">
        <p14:creationId xmlns:p14="http://schemas.microsoft.com/office/powerpoint/2010/main" xmlns="" val="20643342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C2D2C52-9599-CC40-96A3-CFC4D7A70C1F}"/>
              </a:ext>
            </a:extLst>
          </p:cNvPr>
          <p:cNvSpPr>
            <a:spLocks noGrp="1"/>
          </p:cNvSpPr>
          <p:nvPr>
            <p:ph type="title"/>
          </p:nvPr>
        </p:nvSpPr>
        <p:spPr/>
        <p:txBody>
          <a:bodyPr/>
          <a:lstStyle/>
          <a:p>
            <a:r>
              <a:rPr lang="fr-FR" dirty="0"/>
              <a:t>Repérer les septicémies nosocomiales en NN </a:t>
            </a:r>
          </a:p>
        </p:txBody>
      </p:sp>
      <p:sp>
        <p:nvSpPr>
          <p:cNvPr id="3" name="Espace réservé du contenu 2">
            <a:extLst>
              <a:ext uri="{FF2B5EF4-FFF2-40B4-BE49-F238E27FC236}">
                <a16:creationId xmlns:a16="http://schemas.microsoft.com/office/drawing/2014/main" xmlns="" id="{109B938A-3EDE-194B-AF7F-F98AA213D9D2}"/>
              </a:ext>
            </a:extLst>
          </p:cNvPr>
          <p:cNvSpPr>
            <a:spLocks noGrp="1"/>
          </p:cNvSpPr>
          <p:nvPr>
            <p:ph idx="1"/>
          </p:nvPr>
        </p:nvSpPr>
        <p:spPr>
          <a:xfrm>
            <a:off x="653841" y="2348880"/>
            <a:ext cx="8988471" cy="3509919"/>
          </a:xfrm>
        </p:spPr>
        <p:txBody>
          <a:bodyPr/>
          <a:lstStyle/>
          <a:p>
            <a:r>
              <a:rPr lang="fr-FR" dirty="0">
                <a:latin typeface="Candara" panose="020E0502030303020204" pitchFamily="34" charset="0"/>
              </a:rPr>
              <a:t>Détérioration sur plan circulatoire et respiratoire</a:t>
            </a:r>
          </a:p>
          <a:p>
            <a:r>
              <a:rPr lang="fr-FR" dirty="0">
                <a:latin typeface="Candara" panose="020E0502030303020204" pitchFamily="34" charset="0"/>
              </a:rPr>
              <a:t>Précédé d’un météorisme abdominal, d’une augmentation des résidus gastriques et/ou d’une augmentation de la glycémie.</a:t>
            </a:r>
          </a:p>
          <a:p>
            <a:r>
              <a:rPr lang="fr-FR" dirty="0">
                <a:latin typeface="Candara" panose="020E0502030303020204" pitchFamily="34" charset="0"/>
              </a:rPr>
              <a:t>Prématuré de moins de 1500 g : surmortalité globale de plus de 50 % et de 45 % des décès entre j15 et j28</a:t>
            </a:r>
          </a:p>
          <a:p>
            <a:r>
              <a:rPr lang="fr-FR" dirty="0"/>
              <a:t>10 % pour les infections à </a:t>
            </a:r>
            <a:r>
              <a:rPr lang="fr-FR" dirty="0" err="1"/>
              <a:t>SCoN</a:t>
            </a:r>
            <a:r>
              <a:rPr lang="fr-FR" dirty="0"/>
              <a:t>, de 19 % pour </a:t>
            </a:r>
            <a:r>
              <a:rPr lang="fr-FR" i="1" dirty="0"/>
              <a:t>S. aureus</a:t>
            </a:r>
            <a:r>
              <a:rPr lang="fr-FR" dirty="0"/>
              <a:t>, de 28 % pour les champignons et de 40 % pour les bacilles Gram négatif</a:t>
            </a:r>
          </a:p>
          <a:p>
            <a:r>
              <a:rPr lang="fr-FR" dirty="0"/>
              <a:t>augmentent le risque de séquelles neurologiques chez le prématuré</a:t>
            </a:r>
            <a:endParaRPr lang="fr-FR" dirty="0">
              <a:latin typeface="Candara" panose="020E0502030303020204" pitchFamily="34" charset="0"/>
            </a:endParaRPr>
          </a:p>
        </p:txBody>
      </p:sp>
      <p:sp>
        <p:nvSpPr>
          <p:cNvPr id="4" name="ZoneTexte 3">
            <a:extLst>
              <a:ext uri="{FF2B5EF4-FFF2-40B4-BE49-F238E27FC236}">
                <a16:creationId xmlns:a16="http://schemas.microsoft.com/office/drawing/2014/main" xmlns="" id="{9654EEDE-ECEA-C44A-BFD1-DC68E6D90C61}"/>
              </a:ext>
            </a:extLst>
          </p:cNvPr>
          <p:cNvSpPr txBox="1"/>
          <p:nvPr/>
        </p:nvSpPr>
        <p:spPr>
          <a:xfrm>
            <a:off x="205880" y="6170525"/>
            <a:ext cx="10081120" cy="646330"/>
          </a:xfrm>
          <a:prstGeom prst="rect">
            <a:avLst/>
          </a:prstGeom>
          <a:noFill/>
        </p:spPr>
        <p:txBody>
          <a:bodyPr wrap="square" rtlCol="0">
            <a:spAutoFit/>
          </a:bodyPr>
          <a:lstStyle/>
          <a:p>
            <a:r>
              <a:rPr lang="fr-FR" i="1" dirty="0" err="1">
                <a:latin typeface="Candara" panose="020E0502030303020204" pitchFamily="34" charset="0"/>
              </a:rPr>
              <a:t>Late-onset</a:t>
            </a:r>
            <a:r>
              <a:rPr lang="fr-FR" i="1" dirty="0">
                <a:latin typeface="Candara" panose="020E0502030303020204" pitchFamily="34" charset="0"/>
              </a:rPr>
              <a:t> sepsis in </a:t>
            </a:r>
            <a:r>
              <a:rPr lang="fr-FR" i="1" dirty="0" err="1">
                <a:latin typeface="Candara" panose="020E0502030303020204" pitchFamily="34" charset="0"/>
              </a:rPr>
              <a:t>very</a:t>
            </a:r>
            <a:r>
              <a:rPr lang="fr-FR" i="1" dirty="0">
                <a:latin typeface="Candara" panose="020E0502030303020204" pitchFamily="34" charset="0"/>
              </a:rPr>
              <a:t> </a:t>
            </a:r>
            <a:r>
              <a:rPr lang="fr-FR" i="1" dirty="0" err="1">
                <a:latin typeface="Candara" panose="020E0502030303020204" pitchFamily="34" charset="0"/>
              </a:rPr>
              <a:t>low</a:t>
            </a:r>
            <a:r>
              <a:rPr lang="fr-FR" i="1" dirty="0">
                <a:latin typeface="Candara" panose="020E0502030303020204" pitchFamily="34" charset="0"/>
              </a:rPr>
              <a:t> </a:t>
            </a:r>
            <a:r>
              <a:rPr lang="fr-FR" i="1" dirty="0" err="1">
                <a:latin typeface="Candara" panose="020E0502030303020204" pitchFamily="34" charset="0"/>
              </a:rPr>
              <a:t>birth</a:t>
            </a:r>
            <a:r>
              <a:rPr lang="fr-FR" i="1" dirty="0">
                <a:latin typeface="Candara" panose="020E0502030303020204" pitchFamily="34" charset="0"/>
              </a:rPr>
              <a:t> </a:t>
            </a:r>
            <a:r>
              <a:rPr lang="fr-FR" i="1" dirty="0" err="1">
                <a:latin typeface="Candara" panose="020E0502030303020204" pitchFamily="34" charset="0"/>
              </a:rPr>
              <a:t>weight</a:t>
            </a:r>
            <a:r>
              <a:rPr lang="fr-FR" i="1" dirty="0">
                <a:latin typeface="Candara" panose="020E0502030303020204" pitchFamily="34" charset="0"/>
              </a:rPr>
              <a:t> </a:t>
            </a:r>
            <a:r>
              <a:rPr lang="fr-FR" i="1" dirty="0" err="1">
                <a:latin typeface="Candara" panose="020E0502030303020204" pitchFamily="34" charset="0"/>
              </a:rPr>
              <a:t>neonates</a:t>
            </a:r>
            <a:r>
              <a:rPr lang="fr-FR" i="1" dirty="0">
                <a:latin typeface="Candara" panose="020E0502030303020204" pitchFamily="34" charset="0"/>
              </a:rPr>
              <a:t>: the </a:t>
            </a:r>
            <a:r>
              <a:rPr lang="fr-FR" i="1" dirty="0" err="1">
                <a:latin typeface="Candara" panose="020E0502030303020204" pitchFamily="34" charset="0"/>
              </a:rPr>
              <a:t>experience</a:t>
            </a:r>
            <a:r>
              <a:rPr lang="fr-FR" i="1" dirty="0">
                <a:latin typeface="Candara" panose="020E0502030303020204" pitchFamily="34" charset="0"/>
              </a:rPr>
              <a:t> of NICHD </a:t>
            </a:r>
            <a:r>
              <a:rPr lang="fr-FR" i="1" dirty="0" err="1">
                <a:latin typeface="Candara" panose="020E0502030303020204" pitchFamily="34" charset="0"/>
              </a:rPr>
              <a:t>Neonatal</a:t>
            </a:r>
            <a:r>
              <a:rPr lang="fr-FR" i="1" dirty="0">
                <a:latin typeface="Candara" panose="020E0502030303020204" pitchFamily="34" charset="0"/>
              </a:rPr>
              <a:t> </a:t>
            </a:r>
            <a:r>
              <a:rPr lang="fr-FR" i="1" dirty="0" err="1">
                <a:latin typeface="Candara" panose="020E0502030303020204" pitchFamily="34" charset="0"/>
              </a:rPr>
              <a:t>Research</a:t>
            </a:r>
            <a:r>
              <a:rPr lang="fr-FR" i="1" dirty="0">
                <a:latin typeface="Candara" panose="020E0502030303020204" pitchFamily="34" charset="0"/>
              </a:rPr>
              <a:t> Network. </a:t>
            </a:r>
            <a:r>
              <a:rPr lang="fr-FR" i="1" dirty="0" err="1">
                <a:latin typeface="Candara" panose="020E0502030303020204" pitchFamily="34" charset="0"/>
              </a:rPr>
              <a:t>Pediatrics</a:t>
            </a:r>
            <a:r>
              <a:rPr lang="fr-FR" i="1" dirty="0">
                <a:latin typeface="Candara" panose="020E0502030303020204" pitchFamily="34" charset="0"/>
              </a:rPr>
              <a:t>. 2002;</a:t>
            </a:r>
          </a:p>
        </p:txBody>
      </p:sp>
    </p:spTree>
    <p:extLst>
      <p:ext uri="{BB962C8B-B14F-4D97-AF65-F5344CB8AC3E}">
        <p14:creationId xmlns:p14="http://schemas.microsoft.com/office/powerpoint/2010/main" xmlns="" val="8907792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2A5FC8CF-1360-BA49-9146-DAC8824D454A}"/>
              </a:ext>
            </a:extLst>
          </p:cNvPr>
          <p:cNvSpPr>
            <a:spLocks noGrp="1"/>
          </p:cNvSpPr>
          <p:nvPr>
            <p:ph type="title"/>
          </p:nvPr>
        </p:nvSpPr>
        <p:spPr/>
        <p:txBody>
          <a:bodyPr/>
          <a:lstStyle/>
          <a:p>
            <a:r>
              <a:rPr lang="fr-FR" dirty="0"/>
              <a:t>Chiffres </a:t>
            </a:r>
            <a:r>
              <a:rPr lang="fr-FR" dirty="0" err="1"/>
              <a:t>neocat</a:t>
            </a:r>
            <a:r>
              <a:rPr lang="fr-FR" dirty="0"/>
              <a:t> 2018</a:t>
            </a:r>
          </a:p>
        </p:txBody>
      </p:sp>
      <p:sp>
        <p:nvSpPr>
          <p:cNvPr id="3" name="Espace réservé du contenu 2">
            <a:extLst>
              <a:ext uri="{FF2B5EF4-FFF2-40B4-BE49-F238E27FC236}">
                <a16:creationId xmlns:a16="http://schemas.microsoft.com/office/drawing/2014/main" xmlns="" id="{B9D6F4DB-C43E-3247-A709-91F0A10F96C6}"/>
              </a:ext>
            </a:extLst>
          </p:cNvPr>
          <p:cNvSpPr>
            <a:spLocks noGrp="1"/>
          </p:cNvSpPr>
          <p:nvPr>
            <p:ph idx="1"/>
          </p:nvPr>
        </p:nvSpPr>
        <p:spPr>
          <a:xfrm>
            <a:off x="390973" y="2228004"/>
            <a:ext cx="9251340" cy="4369348"/>
          </a:xfrm>
        </p:spPr>
        <p:txBody>
          <a:bodyPr>
            <a:normAutofit lnSpcReduction="10000"/>
          </a:bodyPr>
          <a:lstStyle/>
          <a:p>
            <a:r>
              <a:rPr lang="fr-FR" dirty="0">
                <a:latin typeface="Candara" panose="020E0502030303020204" pitchFamily="34" charset="0"/>
              </a:rPr>
              <a:t>Les </a:t>
            </a:r>
            <a:r>
              <a:rPr lang="fr-FR" dirty="0" err="1">
                <a:latin typeface="Candara" panose="020E0502030303020204" pitchFamily="34" charset="0"/>
              </a:rPr>
              <a:t>SCoN</a:t>
            </a:r>
            <a:r>
              <a:rPr lang="fr-FR" dirty="0">
                <a:latin typeface="Candara" panose="020E0502030303020204" pitchFamily="34" charset="0"/>
              </a:rPr>
              <a:t> sont les micro-organismes les plus fréquemment responsables de BLC (28–70 %), suivis de </a:t>
            </a:r>
            <a:r>
              <a:rPr lang="fr-FR" i="1" dirty="0">
                <a:latin typeface="Candara" panose="020E0502030303020204" pitchFamily="34" charset="0"/>
              </a:rPr>
              <a:t>S. aureus</a:t>
            </a:r>
            <a:r>
              <a:rPr lang="fr-FR" dirty="0">
                <a:latin typeface="Candara" panose="020E0502030303020204" pitchFamily="34" charset="0"/>
              </a:rPr>
              <a:t> (7,5–19 %) et des entérobactéries (11–51 %) </a:t>
            </a:r>
            <a:r>
              <a:rPr lang="fr-FR" dirty="0">
                <a:latin typeface="Candara" panose="020E0502030303020204" pitchFamily="34" charset="0"/>
                <a:hlinkClick r:id="rId2"/>
              </a:rPr>
              <a:t>[2]</a:t>
            </a:r>
            <a:r>
              <a:rPr lang="fr-FR" dirty="0">
                <a:latin typeface="Candara" panose="020E0502030303020204" pitchFamily="34" charset="0"/>
              </a:rPr>
              <a:t>, </a:t>
            </a:r>
            <a:r>
              <a:rPr lang="fr-FR" dirty="0">
                <a:latin typeface="Candara" panose="020E0502030303020204" pitchFamily="34" charset="0"/>
                <a:hlinkClick r:id="rId2"/>
              </a:rPr>
              <a:t>[23]</a:t>
            </a:r>
            <a:r>
              <a:rPr lang="fr-FR" dirty="0">
                <a:latin typeface="Candara" panose="020E0502030303020204" pitchFamily="34" charset="0"/>
              </a:rPr>
              <a:t>, </a:t>
            </a:r>
            <a:r>
              <a:rPr lang="fr-FR" dirty="0">
                <a:latin typeface="Candara" panose="020E0502030303020204" pitchFamily="34" charset="0"/>
                <a:hlinkClick r:id="rId2"/>
              </a:rPr>
              <a:t>[25]</a:t>
            </a:r>
            <a:r>
              <a:rPr lang="fr-FR" dirty="0">
                <a:latin typeface="Candara" panose="020E0502030303020204" pitchFamily="34" charset="0"/>
              </a:rPr>
              <a:t>. </a:t>
            </a:r>
          </a:p>
          <a:p>
            <a:r>
              <a:rPr lang="fr-FR" dirty="0">
                <a:latin typeface="Candara" panose="020E0502030303020204" pitchFamily="34" charset="0"/>
              </a:rPr>
              <a:t>Les autres germes sont plus rares : entérocoques (4–6 %), </a:t>
            </a:r>
            <a:r>
              <a:rPr lang="fr-FR" i="1" dirty="0">
                <a:latin typeface="Candara" panose="020E0502030303020204" pitchFamily="34" charset="0"/>
              </a:rPr>
              <a:t>Pseudomonas</a:t>
            </a:r>
            <a:r>
              <a:rPr lang="fr-FR" dirty="0">
                <a:latin typeface="Candara" panose="020E0502030303020204" pitchFamily="34" charset="0"/>
              </a:rPr>
              <a:t> et </a:t>
            </a:r>
            <a:r>
              <a:rPr lang="fr-FR" i="1" dirty="0" err="1">
                <a:latin typeface="Candara" panose="020E0502030303020204" pitchFamily="34" charset="0"/>
              </a:rPr>
              <a:t>Burkordelia</a:t>
            </a:r>
            <a:r>
              <a:rPr lang="fr-FR" dirty="0">
                <a:latin typeface="Candara" panose="020E0502030303020204" pitchFamily="34" charset="0"/>
              </a:rPr>
              <a:t> (0–16 %).</a:t>
            </a:r>
          </a:p>
          <a:p>
            <a:r>
              <a:rPr lang="fr-FR" dirty="0">
                <a:latin typeface="Candara" panose="020E0502030303020204" pitchFamily="34" charset="0"/>
              </a:rPr>
              <a:t>85 % des </a:t>
            </a:r>
            <a:r>
              <a:rPr lang="fr-FR" dirty="0" err="1">
                <a:latin typeface="Candara" panose="020E0502030303020204" pitchFamily="34" charset="0"/>
              </a:rPr>
              <a:t>SCoN</a:t>
            </a:r>
            <a:r>
              <a:rPr lang="fr-FR" dirty="0">
                <a:latin typeface="Candara" panose="020E0502030303020204" pitchFamily="34" charset="0"/>
              </a:rPr>
              <a:t> sont résistants à la </a:t>
            </a:r>
            <a:r>
              <a:rPr lang="fr-FR" dirty="0" err="1">
                <a:latin typeface="Candara" panose="020E0502030303020204" pitchFamily="34" charset="0"/>
              </a:rPr>
              <a:t>méticilline</a:t>
            </a:r>
            <a:r>
              <a:rPr lang="fr-FR" dirty="0">
                <a:latin typeface="Candara" panose="020E0502030303020204" pitchFamily="34" charset="0"/>
              </a:rPr>
              <a:t> et donc à l’ensemble des </a:t>
            </a:r>
            <a:r>
              <a:rPr lang="el-GR" dirty="0">
                <a:latin typeface="Candara" panose="020E0502030303020204" pitchFamily="34" charset="0"/>
              </a:rPr>
              <a:t>β-</a:t>
            </a:r>
            <a:r>
              <a:rPr lang="fr-FR" dirty="0" err="1">
                <a:latin typeface="Candara" panose="020E0502030303020204" pitchFamily="34" charset="0"/>
              </a:rPr>
              <a:t>lactamines</a:t>
            </a:r>
            <a:endParaRPr lang="fr-FR" dirty="0">
              <a:latin typeface="Candara" panose="020E0502030303020204" pitchFamily="34" charset="0"/>
            </a:endParaRPr>
          </a:p>
          <a:p>
            <a:r>
              <a:rPr lang="fr-FR" dirty="0">
                <a:latin typeface="Candara" panose="020E0502030303020204" pitchFamily="34" charset="0"/>
              </a:rPr>
              <a:t>Entérobactéries productrices de </a:t>
            </a:r>
            <a:r>
              <a:rPr lang="el-GR" dirty="0">
                <a:latin typeface="Candara" panose="020E0502030303020204" pitchFamily="34" charset="0"/>
              </a:rPr>
              <a:t>β-</a:t>
            </a:r>
            <a:r>
              <a:rPr lang="fr-FR" dirty="0" err="1">
                <a:latin typeface="Candara" panose="020E0502030303020204" pitchFamily="34" charset="0"/>
              </a:rPr>
              <a:t>lactamase</a:t>
            </a:r>
            <a:r>
              <a:rPr lang="fr-FR" dirty="0">
                <a:latin typeface="Candara" panose="020E0502030303020204" pitchFamily="34" charset="0"/>
              </a:rPr>
              <a:t> à spectre étendu restent encore chez le nouveau-né peu fréquentes en France</a:t>
            </a:r>
          </a:p>
          <a:p>
            <a:endParaRPr lang="fr-FR" dirty="0">
              <a:latin typeface="Candara" panose="020E0502030303020204" pitchFamily="34" charset="0"/>
            </a:endParaRPr>
          </a:p>
          <a:p>
            <a:endParaRPr lang="fr-FR" dirty="0">
              <a:latin typeface="Candara" panose="020E0502030303020204" pitchFamily="34" charset="0"/>
            </a:endParaRPr>
          </a:p>
          <a:p>
            <a:endParaRPr lang="fr-FR" dirty="0">
              <a:latin typeface="Candara" panose="020E0502030303020204" pitchFamily="34" charset="0"/>
            </a:endParaRPr>
          </a:p>
          <a:p>
            <a:endParaRPr lang="fr-FR" dirty="0">
              <a:latin typeface="Candara" panose="020E0502030303020204" pitchFamily="34" charset="0"/>
            </a:endParaRPr>
          </a:p>
          <a:p>
            <a:r>
              <a:rPr lang="fr-FR" i="1" dirty="0">
                <a:latin typeface="Candara" panose="020E0502030303020204" pitchFamily="34" charset="0"/>
              </a:rPr>
              <a:t>L’</a:t>
            </a:r>
            <a:r>
              <a:rPr lang="fr-FR" i="1" dirty="0" err="1">
                <a:latin typeface="Candara" panose="020E0502030303020204" pitchFamily="34" charset="0"/>
              </a:rPr>
              <a:t>Hériteau</a:t>
            </a:r>
            <a:r>
              <a:rPr lang="fr-FR" i="1" dirty="0">
                <a:latin typeface="Candara" panose="020E0502030303020204" pitchFamily="34" charset="0"/>
              </a:rPr>
              <a:t> F., </a:t>
            </a:r>
            <a:r>
              <a:rPr lang="fr-FR" i="1" dirty="0" err="1">
                <a:latin typeface="Candara" panose="020E0502030303020204" pitchFamily="34" charset="0"/>
              </a:rPr>
              <a:t>Lacavé</a:t>
            </a:r>
            <a:r>
              <a:rPr lang="fr-FR" i="1" dirty="0">
                <a:latin typeface="Candara" panose="020E0502030303020204" pitchFamily="34" charset="0"/>
              </a:rPr>
              <a:t> L., Leboucher B. Surveillance en réseau des bactériémies sur cathéter en néonatologie : résultats 2010 du réseau NEOCAT. Arch </a:t>
            </a:r>
            <a:r>
              <a:rPr lang="fr-FR" i="1" dirty="0" err="1">
                <a:latin typeface="Candara" panose="020E0502030303020204" pitchFamily="34" charset="0"/>
              </a:rPr>
              <a:t>Pediatr</a:t>
            </a:r>
            <a:r>
              <a:rPr lang="fr-FR" i="1" dirty="0">
                <a:latin typeface="Candara" panose="020E0502030303020204" pitchFamily="34" charset="0"/>
              </a:rPr>
              <a:t>. 2018;</a:t>
            </a:r>
          </a:p>
        </p:txBody>
      </p:sp>
    </p:spTree>
    <p:extLst>
      <p:ext uri="{BB962C8B-B14F-4D97-AF65-F5344CB8AC3E}">
        <p14:creationId xmlns:p14="http://schemas.microsoft.com/office/powerpoint/2010/main" xmlns="" val="737179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A0B7B92-C44C-6344-B8AE-93672B36779E}"/>
              </a:ext>
            </a:extLst>
          </p:cNvPr>
          <p:cNvSpPr>
            <a:spLocks noGrp="1"/>
          </p:cNvSpPr>
          <p:nvPr>
            <p:ph type="title"/>
          </p:nvPr>
        </p:nvSpPr>
        <p:spPr/>
        <p:txBody>
          <a:bodyPr/>
          <a:lstStyle/>
          <a:p>
            <a:r>
              <a:rPr lang="fr-FR" dirty="0" err="1"/>
              <a:t>Resultats</a:t>
            </a:r>
            <a:r>
              <a:rPr lang="fr-FR" dirty="0"/>
              <a:t> raisin </a:t>
            </a:r>
            <a:r>
              <a:rPr lang="fr-FR" dirty="0" err="1"/>
              <a:t>gyneco</a:t>
            </a:r>
            <a:r>
              <a:rPr lang="fr-FR" dirty="0"/>
              <a:t> 2017</a:t>
            </a:r>
          </a:p>
        </p:txBody>
      </p:sp>
      <p:sp>
        <p:nvSpPr>
          <p:cNvPr id="3" name="Espace réservé du contenu 2">
            <a:extLst>
              <a:ext uri="{FF2B5EF4-FFF2-40B4-BE49-F238E27FC236}">
                <a16:creationId xmlns:a16="http://schemas.microsoft.com/office/drawing/2014/main" xmlns="" id="{0498839E-535B-9C4C-B35F-53A406DE0BB8}"/>
              </a:ext>
            </a:extLst>
          </p:cNvPr>
          <p:cNvSpPr>
            <a:spLocks noGrp="1"/>
          </p:cNvSpPr>
          <p:nvPr>
            <p:ph idx="1"/>
          </p:nvPr>
        </p:nvSpPr>
        <p:spPr/>
        <p:txBody>
          <a:bodyPr/>
          <a:lstStyle/>
          <a:p>
            <a:r>
              <a:rPr lang="fr-FR" dirty="0"/>
              <a:t>Sur 22 810 interventions, 429 ISO ont </a:t>
            </a:r>
            <a:r>
              <a:rPr lang="fr-FR" dirty="0" err="1"/>
              <a:t>éte</a:t>
            </a:r>
            <a:r>
              <a:rPr lang="fr-FR" dirty="0"/>
              <a:t>́ </a:t>
            </a:r>
            <a:r>
              <a:rPr lang="fr-FR" dirty="0" err="1"/>
              <a:t>recensées</a:t>
            </a:r>
            <a:r>
              <a:rPr lang="fr-FR" dirty="0"/>
              <a:t>. Le taux d’incidence des ISO </a:t>
            </a:r>
            <a:r>
              <a:rPr lang="fr-FR" dirty="0" err="1"/>
              <a:t>était</a:t>
            </a:r>
            <a:r>
              <a:rPr lang="fr-FR" dirty="0"/>
              <a:t> de 1,88% (IC95%= [1,70 – 2,06]). </a:t>
            </a:r>
          </a:p>
          <a:p>
            <a:endParaRPr lang="fr-FR" dirty="0"/>
          </a:p>
          <a:p>
            <a:r>
              <a:rPr lang="fr-FR" dirty="0"/>
              <a:t>La </a:t>
            </a:r>
            <a:r>
              <a:rPr lang="fr-FR" dirty="0" err="1"/>
              <a:t>densite</a:t>
            </a:r>
            <a:r>
              <a:rPr lang="fr-FR" dirty="0"/>
              <a:t>́ d’incidence pour 1000 jours de suivi </a:t>
            </a:r>
            <a:r>
              <a:rPr lang="fr-FR" dirty="0" err="1"/>
              <a:t>était</a:t>
            </a:r>
            <a:r>
              <a:rPr lang="fr-FR" dirty="0"/>
              <a:t> de 0,90 (IC95%= [0,82 – 0,99]) sur un total de 475 633 jours de suivi. </a:t>
            </a:r>
          </a:p>
          <a:p>
            <a:pPr marL="0" indent="0">
              <a:buNone/>
            </a:pPr>
            <a:endParaRPr lang="fr-FR" dirty="0"/>
          </a:p>
        </p:txBody>
      </p:sp>
    </p:spTree>
    <p:extLst>
      <p:ext uri="{BB962C8B-B14F-4D97-AF65-F5344CB8AC3E}">
        <p14:creationId xmlns:p14="http://schemas.microsoft.com/office/powerpoint/2010/main" xmlns="" val="19078315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9A8B71C-3068-DC4C-A9D9-143F621CE843}"/>
              </a:ext>
            </a:extLst>
          </p:cNvPr>
          <p:cNvSpPr>
            <a:spLocks noGrp="1"/>
          </p:cNvSpPr>
          <p:nvPr>
            <p:ph type="title"/>
          </p:nvPr>
        </p:nvSpPr>
        <p:spPr/>
        <p:txBody>
          <a:bodyPr/>
          <a:lstStyle/>
          <a:p>
            <a:r>
              <a:rPr lang="fr-FR" dirty="0" err="1"/>
              <a:t>PARTICULARITÉs</a:t>
            </a:r>
            <a:endParaRPr lang="fr-FR" dirty="0"/>
          </a:p>
        </p:txBody>
      </p:sp>
      <p:sp>
        <p:nvSpPr>
          <p:cNvPr id="3" name="Espace réservé du contenu 2">
            <a:extLst>
              <a:ext uri="{FF2B5EF4-FFF2-40B4-BE49-F238E27FC236}">
                <a16:creationId xmlns:a16="http://schemas.microsoft.com/office/drawing/2014/main" xmlns="" id="{BAD324E6-63FD-E443-8B56-2328E64932D7}"/>
              </a:ext>
            </a:extLst>
          </p:cNvPr>
          <p:cNvSpPr>
            <a:spLocks noGrp="1"/>
          </p:cNvSpPr>
          <p:nvPr>
            <p:ph idx="1"/>
          </p:nvPr>
        </p:nvSpPr>
        <p:spPr>
          <a:xfrm>
            <a:off x="390973" y="2132856"/>
            <a:ext cx="9251340" cy="3725943"/>
          </a:xfrm>
        </p:spPr>
        <p:txBody>
          <a:bodyPr/>
          <a:lstStyle/>
          <a:p>
            <a:r>
              <a:rPr lang="fr-FR" dirty="0">
                <a:latin typeface="Candara" panose="020E0502030303020204" pitchFamily="34" charset="0"/>
              </a:rPr>
              <a:t>L’isolement de bactéries inhabituelles (bacille à Gram négatif aérobie strict, entérobactéries peu fréquentes, </a:t>
            </a:r>
            <a:r>
              <a:rPr lang="fr-FR" i="1" dirty="0">
                <a:latin typeface="Candara" panose="020E0502030303020204" pitchFamily="34" charset="0"/>
              </a:rPr>
              <a:t>Bacillus</a:t>
            </a:r>
            <a:r>
              <a:rPr lang="fr-FR" dirty="0">
                <a:latin typeface="Candara" panose="020E0502030303020204" pitchFamily="34" charset="0"/>
              </a:rPr>
              <a:t>…), surtout si elles apparaissent sous forme de cas groupés, doit faire l’objet d’un signalement au CLIN local et d’une enquête à la recherche d’une éventuelle source commune de contamination, notamment environnementale. Ainsi, ont été rapportées des infections en néonatologie liées à des contaminations de :</a:t>
            </a:r>
          </a:p>
          <a:p>
            <a:r>
              <a:rPr lang="fr-FR" dirty="0">
                <a:latin typeface="Candara" panose="020E0502030303020204" pitchFamily="34" charset="0"/>
              </a:rPr>
              <a:t>• </a:t>
            </a:r>
            <a:r>
              <a:rPr lang="fr-FR" b="1" dirty="0">
                <a:latin typeface="Candara" panose="020E0502030303020204" pitchFamily="34" charset="0"/>
              </a:rPr>
              <a:t>collyres et flacons d’antiseptique par </a:t>
            </a:r>
            <a:r>
              <a:rPr lang="fr-FR" b="1" i="1" dirty="0" err="1">
                <a:latin typeface="Candara" panose="020E0502030303020204" pitchFamily="34" charset="0"/>
              </a:rPr>
              <a:t>Serratia</a:t>
            </a:r>
            <a:r>
              <a:rPr lang="fr-FR" b="1" i="1" dirty="0">
                <a:latin typeface="Candara" panose="020E0502030303020204" pitchFamily="34" charset="0"/>
              </a:rPr>
              <a:t> </a:t>
            </a:r>
            <a:r>
              <a:rPr lang="fr-FR" b="1" i="1" dirty="0" err="1">
                <a:latin typeface="Candara" panose="020E0502030303020204" pitchFamily="34" charset="0"/>
              </a:rPr>
              <a:t>marcescens</a:t>
            </a:r>
            <a:r>
              <a:rPr lang="fr-FR" b="1" dirty="0">
                <a:latin typeface="Candara" panose="020E0502030303020204" pitchFamily="34" charset="0"/>
              </a:rPr>
              <a:t> ;</a:t>
            </a:r>
          </a:p>
          <a:p>
            <a:r>
              <a:rPr lang="fr-FR" dirty="0">
                <a:latin typeface="Candara" panose="020E0502030303020204" pitchFamily="34" charset="0"/>
              </a:rPr>
              <a:t>• </a:t>
            </a:r>
            <a:r>
              <a:rPr lang="fr-FR" b="1" dirty="0">
                <a:latin typeface="Candara" panose="020E0502030303020204" pitchFamily="34" charset="0"/>
              </a:rPr>
              <a:t>biberons de lait en poudre par </a:t>
            </a:r>
            <a:r>
              <a:rPr lang="fr-FR" b="1" i="1" dirty="0" err="1">
                <a:latin typeface="Candara" panose="020E0502030303020204" pitchFamily="34" charset="0"/>
              </a:rPr>
              <a:t>Enterobacter</a:t>
            </a:r>
            <a:r>
              <a:rPr lang="fr-FR" b="1" i="1" dirty="0">
                <a:latin typeface="Candara" panose="020E0502030303020204" pitchFamily="34" charset="0"/>
              </a:rPr>
              <a:t> </a:t>
            </a:r>
            <a:r>
              <a:rPr lang="fr-FR" b="1" i="1" dirty="0" err="1">
                <a:latin typeface="Candara" panose="020E0502030303020204" pitchFamily="34" charset="0"/>
              </a:rPr>
              <a:t>sakasakii</a:t>
            </a:r>
            <a:r>
              <a:rPr lang="fr-FR" b="1" dirty="0">
                <a:latin typeface="Candara" panose="020E0502030303020204" pitchFamily="34" charset="0"/>
              </a:rPr>
              <a:t> ;</a:t>
            </a:r>
          </a:p>
          <a:p>
            <a:r>
              <a:rPr lang="fr-FR" dirty="0">
                <a:latin typeface="Candara" panose="020E0502030303020204" pitchFamily="34" charset="0"/>
              </a:rPr>
              <a:t>• </a:t>
            </a:r>
            <a:r>
              <a:rPr lang="fr-FR" b="1" dirty="0">
                <a:latin typeface="Candara" panose="020E0502030303020204" pitchFamily="34" charset="0"/>
              </a:rPr>
              <a:t>soluté de nutrition parentérale par </a:t>
            </a:r>
            <a:r>
              <a:rPr lang="fr-FR" b="1" i="1" dirty="0" err="1">
                <a:latin typeface="Candara" panose="020E0502030303020204" pitchFamily="34" charset="0"/>
              </a:rPr>
              <a:t>Burkholderia</a:t>
            </a:r>
            <a:r>
              <a:rPr lang="fr-FR" b="1" i="1" dirty="0">
                <a:latin typeface="Candara" panose="020E0502030303020204" pitchFamily="34" charset="0"/>
              </a:rPr>
              <a:t> </a:t>
            </a:r>
            <a:r>
              <a:rPr lang="fr-FR" b="1" i="1" dirty="0" err="1">
                <a:latin typeface="Candara" panose="020E0502030303020204" pitchFamily="34" charset="0"/>
              </a:rPr>
              <a:t>cepacia</a:t>
            </a:r>
            <a:r>
              <a:rPr lang="fr-FR" b="1" dirty="0">
                <a:latin typeface="Candara" panose="020E0502030303020204" pitchFamily="34" charset="0"/>
              </a:rPr>
              <a:t>  ;</a:t>
            </a:r>
          </a:p>
          <a:p>
            <a:r>
              <a:rPr lang="fr-FR" dirty="0">
                <a:latin typeface="Candara" panose="020E0502030303020204" pitchFamily="34" charset="0"/>
              </a:rPr>
              <a:t>• </a:t>
            </a:r>
            <a:r>
              <a:rPr lang="fr-FR" b="1" dirty="0">
                <a:latin typeface="Candara" panose="020E0502030303020204" pitchFamily="34" charset="0"/>
              </a:rPr>
              <a:t>pasteurisateurs ou de chauffe-biberons par </a:t>
            </a:r>
            <a:r>
              <a:rPr lang="fr-FR" b="1" i="1" dirty="0">
                <a:latin typeface="Candara" panose="020E0502030303020204" pitchFamily="34" charset="0"/>
              </a:rPr>
              <a:t>Pseudomonas </a:t>
            </a:r>
            <a:r>
              <a:rPr lang="fr-FR" b="1" i="1" dirty="0" err="1">
                <a:latin typeface="Candara" panose="020E0502030303020204" pitchFamily="34" charset="0"/>
              </a:rPr>
              <a:t>aeruginosa</a:t>
            </a:r>
            <a:r>
              <a:rPr lang="fr-FR" b="1" dirty="0">
                <a:latin typeface="Candara" panose="020E0502030303020204" pitchFamily="34" charset="0"/>
              </a:rPr>
              <a:t> et </a:t>
            </a:r>
            <a:r>
              <a:rPr lang="fr-FR" b="1" i="1" dirty="0" err="1">
                <a:latin typeface="Candara" panose="020E0502030303020204" pitchFamily="34" charset="0"/>
              </a:rPr>
              <a:t>Klebsiella</a:t>
            </a:r>
            <a:r>
              <a:rPr lang="fr-FR" b="1" dirty="0">
                <a:latin typeface="Candara" panose="020E0502030303020204" pitchFamily="34" charset="0"/>
              </a:rPr>
              <a:t> contaminant l’extérieur des biberons ou des tire-laits</a:t>
            </a:r>
          </a:p>
          <a:p>
            <a:endParaRPr lang="fr-FR" dirty="0">
              <a:latin typeface="Candara" panose="020E0502030303020204" pitchFamily="34" charset="0"/>
            </a:endParaRPr>
          </a:p>
        </p:txBody>
      </p:sp>
    </p:spTree>
    <p:extLst>
      <p:ext uri="{BB962C8B-B14F-4D97-AF65-F5344CB8AC3E}">
        <p14:creationId xmlns:p14="http://schemas.microsoft.com/office/powerpoint/2010/main" xmlns="" val="29705957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800BD808-C73B-7549-9AF1-27A07F7A74BE}"/>
              </a:ext>
            </a:extLst>
          </p:cNvPr>
          <p:cNvSpPr>
            <a:spLocks noGrp="1"/>
          </p:cNvSpPr>
          <p:nvPr>
            <p:ph type="title"/>
          </p:nvPr>
        </p:nvSpPr>
        <p:spPr/>
        <p:txBody>
          <a:bodyPr/>
          <a:lstStyle/>
          <a:p>
            <a:r>
              <a:rPr lang="fr-FR" dirty="0"/>
              <a:t>ATTENTION À </a:t>
            </a:r>
          </a:p>
        </p:txBody>
      </p:sp>
      <p:sp>
        <p:nvSpPr>
          <p:cNvPr id="3" name="Espace réservé du contenu 2">
            <a:extLst>
              <a:ext uri="{FF2B5EF4-FFF2-40B4-BE49-F238E27FC236}">
                <a16:creationId xmlns:a16="http://schemas.microsoft.com/office/drawing/2014/main" xmlns="" id="{D717996E-9963-9944-AAD2-8DB68DBCA23E}"/>
              </a:ext>
            </a:extLst>
          </p:cNvPr>
          <p:cNvSpPr>
            <a:spLocks noGrp="1"/>
          </p:cNvSpPr>
          <p:nvPr>
            <p:ph idx="1"/>
          </p:nvPr>
        </p:nvSpPr>
        <p:spPr>
          <a:xfrm>
            <a:off x="534988" y="2132856"/>
            <a:ext cx="8522107" cy="2069759"/>
          </a:xfrm>
        </p:spPr>
        <p:txBody>
          <a:bodyPr/>
          <a:lstStyle/>
          <a:p>
            <a:r>
              <a:rPr lang="fr-FR" b="1" dirty="0">
                <a:latin typeface="Candara" panose="020E0502030303020204" pitchFamily="34" charset="0"/>
              </a:rPr>
              <a:t>Entérocolite </a:t>
            </a:r>
            <a:r>
              <a:rPr lang="fr-FR" b="1" dirty="0" err="1">
                <a:latin typeface="Candara" panose="020E0502030303020204" pitchFamily="34" charset="0"/>
              </a:rPr>
              <a:t>ulcéro</a:t>
            </a:r>
            <a:r>
              <a:rPr lang="fr-FR" b="1" dirty="0">
                <a:latin typeface="Candara" panose="020E0502030303020204" pitchFamily="34" charset="0"/>
              </a:rPr>
              <a:t>-nécrosante </a:t>
            </a:r>
            <a:r>
              <a:rPr lang="fr-FR" dirty="0">
                <a:latin typeface="Candara" panose="020E0502030303020204" pitchFamily="34" charset="0"/>
              </a:rPr>
              <a:t>: </a:t>
            </a:r>
            <a:r>
              <a:rPr lang="fr-FR" i="1" dirty="0" err="1">
                <a:latin typeface="Candara" panose="020E0502030303020204" pitchFamily="34" charset="0"/>
              </a:rPr>
              <a:t>Clostiridum</a:t>
            </a:r>
            <a:r>
              <a:rPr lang="fr-FR" i="1" dirty="0">
                <a:latin typeface="Candara" panose="020E0502030303020204" pitchFamily="34" charset="0"/>
              </a:rPr>
              <a:t> perfringens</a:t>
            </a:r>
            <a:r>
              <a:rPr lang="fr-FR" dirty="0">
                <a:latin typeface="Candara" panose="020E0502030303020204" pitchFamily="34" charset="0"/>
              </a:rPr>
              <a:t>, </a:t>
            </a:r>
            <a:r>
              <a:rPr lang="fr-FR" i="1" dirty="0">
                <a:latin typeface="Candara" panose="020E0502030303020204" pitchFamily="34" charset="0"/>
              </a:rPr>
              <a:t>difficile</a:t>
            </a:r>
          </a:p>
          <a:p>
            <a:r>
              <a:rPr lang="fr-FR" b="1" dirty="0">
                <a:latin typeface="Candara" panose="020E0502030303020204" pitchFamily="34" charset="0"/>
              </a:rPr>
              <a:t>Pneumopathie</a:t>
            </a:r>
          </a:p>
          <a:p>
            <a:r>
              <a:rPr lang="fr-FR" b="1" dirty="0">
                <a:latin typeface="Candara" panose="020E0502030303020204" pitchFamily="34" charset="0"/>
              </a:rPr>
              <a:t>Virose</a:t>
            </a:r>
            <a:r>
              <a:rPr lang="fr-FR" dirty="0">
                <a:latin typeface="Candara" panose="020E0502030303020204" pitchFamily="34" charset="0"/>
              </a:rPr>
              <a:t> :VRS, </a:t>
            </a:r>
            <a:r>
              <a:rPr lang="fr-FR" dirty="0" err="1">
                <a:latin typeface="Candara" panose="020E0502030303020204" pitchFamily="34" charset="0"/>
              </a:rPr>
              <a:t>enterovirus</a:t>
            </a:r>
            <a:r>
              <a:rPr lang="fr-FR" dirty="0">
                <a:latin typeface="Candara" panose="020E0502030303020204" pitchFamily="34" charset="0"/>
              </a:rPr>
              <a:t>, ADNV</a:t>
            </a:r>
          </a:p>
        </p:txBody>
      </p:sp>
    </p:spTree>
    <p:extLst>
      <p:ext uri="{BB962C8B-B14F-4D97-AF65-F5344CB8AC3E}">
        <p14:creationId xmlns:p14="http://schemas.microsoft.com/office/powerpoint/2010/main" xmlns="" val="42564946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xmlns="" id="{A2CE35BA-E818-4E4E-BCFF-55714102D35E}"/>
              </a:ext>
            </a:extLst>
          </p:cNvPr>
          <p:cNvSpPr>
            <a:spLocks noChangeArrowheads="1"/>
          </p:cNvSpPr>
          <p:nvPr/>
        </p:nvSpPr>
        <p:spPr bwMode="auto">
          <a:xfrm>
            <a:off x="1828799" y="692696"/>
            <a:ext cx="7086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2075" tIns="46038" rIns="92075" bIns="46038" anchor="ct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lnSpc>
                <a:spcPct val="70000"/>
              </a:lnSpc>
              <a:spcBef>
                <a:spcPct val="0"/>
              </a:spcBef>
              <a:buClrTx/>
              <a:buSzTx/>
              <a:buFontTx/>
              <a:buNone/>
            </a:pPr>
            <a:r>
              <a:rPr lang="fr-FR" altLang="fr-FR" b="1" dirty="0">
                <a:solidFill>
                  <a:schemeClr val="tx2"/>
                </a:solidFill>
                <a:latin typeface="Candara" panose="020E0502030303020204" pitchFamily="34" charset="0"/>
                <a:cs typeface="Times New Roman" panose="02020603050405020304" pitchFamily="18" charset="0"/>
              </a:rPr>
              <a:t>Répartition (%) des infections nosocomiales</a:t>
            </a:r>
            <a:br>
              <a:rPr lang="fr-FR" altLang="fr-FR" b="1" dirty="0">
                <a:solidFill>
                  <a:schemeClr val="tx2"/>
                </a:solidFill>
                <a:latin typeface="Candara" panose="020E0502030303020204" pitchFamily="34" charset="0"/>
                <a:cs typeface="Times New Roman" panose="02020603050405020304" pitchFamily="18" charset="0"/>
              </a:rPr>
            </a:br>
            <a:r>
              <a:rPr lang="fr-FR" altLang="fr-FR" b="1" dirty="0">
                <a:solidFill>
                  <a:schemeClr val="tx2"/>
                </a:solidFill>
                <a:latin typeface="Candara" panose="020E0502030303020204" pitchFamily="34" charset="0"/>
                <a:cs typeface="Times New Roman" panose="02020603050405020304" pitchFamily="18" charset="0"/>
              </a:rPr>
              <a:t>en Néonatalogie (n=108)</a:t>
            </a:r>
          </a:p>
        </p:txBody>
      </p:sp>
      <p:sp>
        <p:nvSpPr>
          <p:cNvPr id="57347" name="Text Box 4">
            <a:extLst>
              <a:ext uri="{FF2B5EF4-FFF2-40B4-BE49-F238E27FC236}">
                <a16:creationId xmlns:a16="http://schemas.microsoft.com/office/drawing/2014/main" xmlns="" id="{3C1C3F78-1C23-D942-9D36-A0EB9EA1AE9B}"/>
              </a:ext>
            </a:extLst>
          </p:cNvPr>
          <p:cNvSpPr txBox="1">
            <a:spLocks noChangeArrowheads="1"/>
          </p:cNvSpPr>
          <p:nvPr/>
        </p:nvSpPr>
        <p:spPr bwMode="auto">
          <a:xfrm>
            <a:off x="7764462" y="6457950"/>
            <a:ext cx="208903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dirty="0">
                <a:latin typeface="Candara" panose="020E0502030303020204" pitchFamily="34" charset="0"/>
              </a:rPr>
              <a:t>CLIN APHM - 2015</a:t>
            </a:r>
          </a:p>
        </p:txBody>
      </p:sp>
      <p:pic>
        <p:nvPicPr>
          <p:cNvPr id="57348" name="Image 1">
            <a:extLst>
              <a:ext uri="{FF2B5EF4-FFF2-40B4-BE49-F238E27FC236}">
                <a16:creationId xmlns:a16="http://schemas.microsoft.com/office/drawing/2014/main" xmlns="" id="{FEFBDE72-B121-2649-8FC5-78581B421216}"/>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249" y="1769278"/>
            <a:ext cx="7275513" cy="458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a:extLst>
              <a:ext uri="{FF2B5EF4-FFF2-40B4-BE49-F238E27FC236}">
                <a16:creationId xmlns:a16="http://schemas.microsoft.com/office/drawing/2014/main" xmlns="" id="{2501F3AB-0066-A647-A5C8-1F7774E6ABD1}"/>
              </a:ext>
            </a:extLst>
          </p:cNvPr>
          <p:cNvSpPr>
            <a:spLocks noChangeArrowheads="1"/>
          </p:cNvSpPr>
          <p:nvPr/>
        </p:nvSpPr>
        <p:spPr bwMode="auto">
          <a:xfrm>
            <a:off x="1194454" y="579966"/>
            <a:ext cx="7086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2075" tIns="46038" rIns="92075" bIns="46038" anchor="ct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lnSpc>
                <a:spcPct val="70000"/>
              </a:lnSpc>
              <a:spcBef>
                <a:spcPct val="0"/>
              </a:spcBef>
              <a:buClrTx/>
              <a:buSzTx/>
              <a:buFontTx/>
              <a:buNone/>
            </a:pPr>
            <a:r>
              <a:rPr lang="fr-FR" altLang="fr-FR" b="1" dirty="0">
                <a:solidFill>
                  <a:schemeClr val="tx2"/>
                </a:solidFill>
                <a:latin typeface="Candara" panose="020E0502030303020204" pitchFamily="34" charset="0"/>
                <a:cs typeface="Times New Roman" panose="02020603050405020304" pitchFamily="18" charset="0"/>
              </a:rPr>
              <a:t>Fréquence des micro-organismes isolés des IN en Néonatalogie (n=108)</a:t>
            </a:r>
          </a:p>
        </p:txBody>
      </p:sp>
      <p:sp>
        <p:nvSpPr>
          <p:cNvPr id="58371" name="Text Box 4">
            <a:extLst>
              <a:ext uri="{FF2B5EF4-FFF2-40B4-BE49-F238E27FC236}">
                <a16:creationId xmlns:a16="http://schemas.microsoft.com/office/drawing/2014/main" xmlns="" id="{16F74C81-941E-6E49-A0A7-DB9E91692174}"/>
              </a:ext>
            </a:extLst>
          </p:cNvPr>
          <p:cNvSpPr txBox="1">
            <a:spLocks noChangeArrowheads="1"/>
          </p:cNvSpPr>
          <p:nvPr/>
        </p:nvSpPr>
        <p:spPr bwMode="auto">
          <a:xfrm>
            <a:off x="7905750" y="6324600"/>
            <a:ext cx="208903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dirty="0">
                <a:latin typeface="Candara" panose="020E0502030303020204" pitchFamily="34" charset="0"/>
              </a:rPr>
              <a:t>CLIN APHM - 2015</a:t>
            </a:r>
          </a:p>
        </p:txBody>
      </p:sp>
      <p:pic>
        <p:nvPicPr>
          <p:cNvPr id="58372" name="Image 4">
            <a:extLst>
              <a:ext uri="{FF2B5EF4-FFF2-40B4-BE49-F238E27FC236}">
                <a16:creationId xmlns:a16="http://schemas.microsoft.com/office/drawing/2014/main" xmlns="" id="{005EC3DF-906B-9449-A6BB-0F3618BB2872}"/>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1012" y="1273439"/>
            <a:ext cx="7928754" cy="473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373" name="ZoneTexte 1">
            <a:extLst>
              <a:ext uri="{FF2B5EF4-FFF2-40B4-BE49-F238E27FC236}">
                <a16:creationId xmlns:a16="http://schemas.microsoft.com/office/drawing/2014/main" xmlns="" id="{5012776B-C84A-B344-BF83-9ECCA0A2B141}"/>
              </a:ext>
            </a:extLst>
          </p:cNvPr>
          <p:cNvSpPr txBox="1">
            <a:spLocks noChangeArrowheads="1"/>
          </p:cNvSpPr>
          <p:nvPr/>
        </p:nvSpPr>
        <p:spPr bwMode="auto">
          <a:xfrm>
            <a:off x="257704" y="6054195"/>
            <a:ext cx="802335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2000" dirty="0">
                <a:latin typeface="Candara" panose="020E0502030303020204" pitchFamily="34" charset="0"/>
              </a:rPr>
              <a:t>Gravité des infections à S. aureus : conjonctivite, bactériémies, cellulites, </a:t>
            </a:r>
          </a:p>
          <a:p>
            <a:pPr>
              <a:spcBef>
                <a:spcPct val="0"/>
              </a:spcBef>
              <a:buClrTx/>
              <a:buSzTx/>
              <a:buFontTx/>
              <a:buNone/>
            </a:pPr>
            <a:r>
              <a:rPr lang="fr-FR" altLang="fr-FR" sz="2000" dirty="0">
                <a:latin typeface="Candara" panose="020E0502030303020204" pitchFamily="34" charset="0"/>
              </a:rPr>
              <a:t>Ostéites, pneumopathies bulleuses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xmlns="" id="{1A59258C-AAC2-41CD-973C-7439B122A3F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37" name="Rectangle 136">
            <a:extLst>
              <a:ext uri="{FF2B5EF4-FFF2-40B4-BE49-F238E27FC236}">
                <a16:creationId xmlns:a16="http://schemas.microsoft.com/office/drawing/2014/main" xmlns="" id="{54516B72-0116-42B2-82A2-B11218A366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5158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418" name="Rectangle 2">
            <a:extLst>
              <a:ext uri="{FF2B5EF4-FFF2-40B4-BE49-F238E27FC236}">
                <a16:creationId xmlns:a16="http://schemas.microsoft.com/office/drawing/2014/main" xmlns="" id="{0FF7AD1F-64E1-574B-A613-1F1554756274}"/>
              </a:ext>
            </a:extLst>
          </p:cNvPr>
          <p:cNvSpPr>
            <a:spLocks noGrp="1" noChangeArrowheads="1"/>
          </p:cNvSpPr>
          <p:nvPr>
            <p:ph type="title"/>
          </p:nvPr>
        </p:nvSpPr>
        <p:spPr>
          <a:xfrm>
            <a:off x="318964" y="1033389"/>
            <a:ext cx="4608512" cy="5203923"/>
          </a:xfrm>
        </p:spPr>
        <p:txBody>
          <a:bodyPr anchor="ctr">
            <a:normAutofit/>
          </a:bodyPr>
          <a:lstStyle/>
          <a:p>
            <a:r>
              <a:rPr lang="fr-FR" altLang="fr-FR" sz="3900" dirty="0">
                <a:solidFill>
                  <a:srgbClr val="FFFFFF"/>
                </a:solidFill>
              </a:rPr>
              <a:t>Facteurs de risques des IN en Néonatalogie</a:t>
            </a:r>
          </a:p>
        </p:txBody>
      </p:sp>
      <p:sp>
        <p:nvSpPr>
          <p:cNvPr id="139" name="Rectangle 138">
            <a:extLst>
              <a:ext uri="{FF2B5EF4-FFF2-40B4-BE49-F238E27FC236}">
                <a16:creationId xmlns:a16="http://schemas.microsoft.com/office/drawing/2014/main" xmlns="" id="{7CDB507F-21B7-4C27-B0FC-D9C465C6DB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2176" y="460868"/>
            <a:ext cx="407365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41" name="Rectangle 140">
            <a:extLst>
              <a:ext uri="{FF2B5EF4-FFF2-40B4-BE49-F238E27FC236}">
                <a16:creationId xmlns:a16="http://schemas.microsoft.com/office/drawing/2014/main" xmlns="" id="{7AB1AE17-B7A3-4363-95CD-25441E2FF1F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722965" y="460868"/>
            <a:ext cx="407365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8371" name="Rectangle 3">
            <a:extLst>
              <a:ext uri="{FF2B5EF4-FFF2-40B4-BE49-F238E27FC236}">
                <a16:creationId xmlns:a16="http://schemas.microsoft.com/office/drawing/2014/main" xmlns="" id="{A0186841-14F0-694D-9753-AB8472A5075B}"/>
              </a:ext>
            </a:extLst>
          </p:cNvPr>
          <p:cNvSpPr>
            <a:spLocks noGrp="1" noChangeArrowheads="1"/>
          </p:cNvSpPr>
          <p:nvPr>
            <p:ph idx="1"/>
          </p:nvPr>
        </p:nvSpPr>
        <p:spPr>
          <a:xfrm>
            <a:off x="5700180" y="1033390"/>
            <a:ext cx="4096437" cy="4825409"/>
          </a:xfrm>
          <a:ln w="57150">
            <a:noFill/>
          </a:ln>
        </p:spPr>
        <p:txBody>
          <a:bodyPr anchor="ctr">
            <a:normAutofit/>
          </a:bodyPr>
          <a:lstStyle/>
          <a:p>
            <a:pPr>
              <a:defRPr/>
            </a:pPr>
            <a:r>
              <a:rPr lang="fr-FR" altLang="fr-FR">
                <a:solidFill>
                  <a:schemeClr val="accent2">
                    <a:lumMod val="50000"/>
                  </a:schemeClr>
                </a:solidFill>
              </a:rPr>
              <a:t>3 Facteurs de risques principaux  </a:t>
            </a:r>
          </a:p>
          <a:p>
            <a:pPr lvl="1">
              <a:defRPr/>
            </a:pPr>
            <a:r>
              <a:rPr lang="fr-FR" altLang="fr-FR" sz="1800">
                <a:solidFill>
                  <a:schemeClr val="accent2">
                    <a:lumMod val="50000"/>
                  </a:schemeClr>
                </a:solidFill>
              </a:rPr>
              <a:t>Immaturité immunitaire, humorale et cellulaire</a:t>
            </a:r>
          </a:p>
          <a:p>
            <a:pPr lvl="1">
              <a:defRPr/>
            </a:pPr>
            <a:r>
              <a:rPr lang="fr-FR" altLang="fr-FR" sz="1800">
                <a:solidFill>
                  <a:schemeClr val="accent2">
                    <a:lumMod val="50000"/>
                  </a:schemeClr>
                </a:solidFill>
              </a:rPr>
              <a:t>Techniques invasives</a:t>
            </a:r>
          </a:p>
          <a:p>
            <a:pPr lvl="2">
              <a:defRPr/>
            </a:pPr>
            <a:r>
              <a:rPr lang="fr-FR" altLang="fr-FR" sz="1800">
                <a:solidFill>
                  <a:schemeClr val="accent2">
                    <a:lumMod val="50000"/>
                  </a:schemeClr>
                </a:solidFill>
              </a:rPr>
              <a:t>cathéter vasculaires centraux </a:t>
            </a:r>
          </a:p>
          <a:p>
            <a:pPr lvl="2">
              <a:defRPr/>
            </a:pPr>
            <a:r>
              <a:rPr lang="fr-FR" altLang="fr-FR" sz="1800">
                <a:solidFill>
                  <a:schemeClr val="accent2">
                    <a:lumMod val="50000"/>
                  </a:schemeClr>
                </a:solidFill>
              </a:rPr>
              <a:t>intubation et ventilation assistée</a:t>
            </a:r>
          </a:p>
          <a:p>
            <a:pPr lvl="2">
              <a:defRPr/>
            </a:pPr>
            <a:r>
              <a:rPr lang="fr-FR" altLang="fr-FR" sz="1800">
                <a:solidFill>
                  <a:schemeClr val="accent2">
                    <a:lumMod val="50000"/>
                  </a:schemeClr>
                </a:solidFill>
              </a:rPr>
              <a:t>sonde urinaire</a:t>
            </a:r>
          </a:p>
          <a:p>
            <a:pPr lvl="1">
              <a:defRPr/>
            </a:pPr>
            <a:r>
              <a:rPr lang="fr-FR" altLang="fr-FR" sz="1800">
                <a:solidFill>
                  <a:schemeClr val="accent2">
                    <a:lumMod val="50000"/>
                  </a:schemeClr>
                </a:solidFill>
              </a:rPr>
              <a:t>Déséquilibre de l’écosystème intestinal</a:t>
            </a:r>
          </a:p>
          <a:p>
            <a:pPr lvl="2">
              <a:defRPr/>
            </a:pPr>
            <a:r>
              <a:rPr lang="fr-FR" altLang="fr-FR" sz="1800">
                <a:solidFill>
                  <a:schemeClr val="accent2">
                    <a:lumMod val="50000"/>
                  </a:schemeClr>
                </a:solidFill>
              </a:rPr>
              <a:t>Immaturité, obstacles, antibiothérapie</a:t>
            </a:r>
          </a:p>
          <a:p>
            <a:pPr marL="457200" lvl="1" indent="0">
              <a:buFont typeface="Monotype Sorts" pitchFamily="2" charset="2"/>
              <a:buNone/>
              <a:defRPr/>
            </a:pPr>
            <a:r>
              <a:rPr lang="fr-FR" altLang="fr-FR" sz="1800">
                <a:solidFill>
                  <a:schemeClr val="accent2">
                    <a:lumMod val="50000"/>
                  </a:schemeClr>
                </a:solidFill>
              </a:rPr>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re 1">
            <a:extLst>
              <a:ext uri="{FF2B5EF4-FFF2-40B4-BE49-F238E27FC236}">
                <a16:creationId xmlns:a16="http://schemas.microsoft.com/office/drawing/2014/main" xmlns="" id="{F53098EA-3A32-7C4A-93CD-B2B29BFD682D}"/>
              </a:ext>
            </a:extLst>
          </p:cNvPr>
          <p:cNvSpPr>
            <a:spLocks noGrp="1"/>
          </p:cNvSpPr>
          <p:nvPr>
            <p:ph type="title"/>
          </p:nvPr>
        </p:nvSpPr>
        <p:spPr>
          <a:xfrm>
            <a:off x="751012" y="588963"/>
            <a:ext cx="7879804" cy="1198563"/>
          </a:xfrm>
        </p:spPr>
        <p:txBody>
          <a:bodyPr/>
          <a:lstStyle/>
          <a:p>
            <a:r>
              <a:rPr lang="fr-FR" altLang="fr-FR" sz="3200" dirty="0"/>
              <a:t>Infections associées à CVC en fonction du poids de naissance</a:t>
            </a:r>
          </a:p>
        </p:txBody>
      </p:sp>
      <p:graphicFrame>
        <p:nvGraphicFramePr>
          <p:cNvPr id="4" name="Espace réservé du contenu 3">
            <a:extLst>
              <a:ext uri="{FF2B5EF4-FFF2-40B4-BE49-F238E27FC236}">
                <a16:creationId xmlns:a16="http://schemas.microsoft.com/office/drawing/2014/main" xmlns="" id="{E78BF398-D490-5242-85D3-0D226DBCD8F6}"/>
              </a:ext>
            </a:extLst>
          </p:cNvPr>
          <p:cNvGraphicFramePr>
            <a:graphicFrameLocks noGrp="1"/>
          </p:cNvGraphicFramePr>
          <p:nvPr>
            <p:ph idx="1"/>
            <p:extLst>
              <p:ext uri="{D42A27DB-BD31-4B8C-83A1-F6EECF244321}">
                <p14:modId xmlns:p14="http://schemas.microsoft.com/office/powerpoint/2010/main" xmlns="" val="3509726681"/>
              </p:ext>
            </p:extLst>
          </p:nvPr>
        </p:nvGraphicFramePr>
        <p:xfrm>
          <a:off x="881609" y="2133599"/>
          <a:ext cx="7879803" cy="2936875"/>
        </p:xfrm>
        <a:graphic>
          <a:graphicData uri="http://schemas.openxmlformats.org/drawingml/2006/table">
            <a:tbl>
              <a:tblPr firstRow="1" bandRow="1">
                <a:tableStyleId>{5C22544A-7EE6-4342-B048-85BDC9FD1C3A}</a:tableStyleId>
              </a:tblPr>
              <a:tblGrid>
                <a:gridCol w="2626601">
                  <a:extLst>
                    <a:ext uri="{9D8B030D-6E8A-4147-A177-3AD203B41FA5}">
                      <a16:colId xmlns:a16="http://schemas.microsoft.com/office/drawing/2014/main" xmlns="" val="20000"/>
                    </a:ext>
                  </a:extLst>
                </a:gridCol>
                <a:gridCol w="2626601">
                  <a:extLst>
                    <a:ext uri="{9D8B030D-6E8A-4147-A177-3AD203B41FA5}">
                      <a16:colId xmlns:a16="http://schemas.microsoft.com/office/drawing/2014/main" xmlns="" val="20001"/>
                    </a:ext>
                  </a:extLst>
                </a:gridCol>
                <a:gridCol w="2626601">
                  <a:extLst>
                    <a:ext uri="{9D8B030D-6E8A-4147-A177-3AD203B41FA5}">
                      <a16:colId xmlns:a16="http://schemas.microsoft.com/office/drawing/2014/main" xmlns="" val="20002"/>
                    </a:ext>
                  </a:extLst>
                </a:gridCol>
              </a:tblGrid>
              <a:tr h="885603">
                <a:tc>
                  <a:txBody>
                    <a:bodyPr/>
                    <a:lstStyle/>
                    <a:p>
                      <a:r>
                        <a:rPr lang="fr-FR" sz="1800" dirty="0">
                          <a:solidFill>
                            <a:schemeClr val="bg1"/>
                          </a:solidFill>
                        </a:rPr>
                        <a:t>Poids </a:t>
                      </a:r>
                    </a:p>
                    <a:p>
                      <a:r>
                        <a:rPr lang="fr-FR" sz="1800" dirty="0">
                          <a:solidFill>
                            <a:schemeClr val="bg1"/>
                          </a:solidFill>
                        </a:rPr>
                        <a:t>Naissance</a:t>
                      </a:r>
                    </a:p>
                  </a:txBody>
                  <a:tcPr marT="45694" marB="45694"/>
                </a:tc>
                <a:tc>
                  <a:txBody>
                    <a:bodyPr/>
                    <a:lstStyle/>
                    <a:p>
                      <a:r>
                        <a:rPr lang="fr-FR" sz="1800" dirty="0">
                          <a:solidFill>
                            <a:schemeClr val="bg1"/>
                          </a:solidFill>
                        </a:rPr>
                        <a:t>J CVC</a:t>
                      </a:r>
                    </a:p>
                  </a:txBody>
                  <a:tcPr marT="45694" marB="45694"/>
                </a:tc>
                <a:tc>
                  <a:txBody>
                    <a:bodyPr/>
                    <a:lstStyle/>
                    <a:p>
                      <a:r>
                        <a:rPr lang="fr-FR" sz="1800" dirty="0">
                          <a:solidFill>
                            <a:schemeClr val="bg1"/>
                          </a:solidFill>
                        </a:rPr>
                        <a:t>Taux IN moyen</a:t>
                      </a:r>
                    </a:p>
                  </a:txBody>
                  <a:tcPr marT="45694" marB="45694"/>
                </a:tc>
                <a:extLst>
                  <a:ext uri="{0D108BD9-81ED-4DB2-BD59-A6C34878D82A}">
                    <a16:rowId xmlns:a16="http://schemas.microsoft.com/office/drawing/2014/main" xmlns="" val="10000"/>
                  </a:ext>
                </a:extLst>
              </a:tr>
              <a:tr h="512818">
                <a:tc>
                  <a:txBody>
                    <a:bodyPr/>
                    <a:lstStyle/>
                    <a:p>
                      <a:r>
                        <a:rPr lang="fr-FR" sz="1800" u="sng" dirty="0">
                          <a:solidFill>
                            <a:schemeClr val="tx2"/>
                          </a:solidFill>
                        </a:rPr>
                        <a:t>&lt;</a:t>
                      </a:r>
                      <a:r>
                        <a:rPr lang="fr-FR" sz="1800" dirty="0">
                          <a:solidFill>
                            <a:schemeClr val="tx2"/>
                          </a:solidFill>
                        </a:rPr>
                        <a:t> 1 000g</a:t>
                      </a:r>
                    </a:p>
                  </a:txBody>
                  <a:tcPr marT="45694" marB="45694"/>
                </a:tc>
                <a:tc>
                  <a:txBody>
                    <a:bodyPr/>
                    <a:lstStyle/>
                    <a:p>
                      <a:r>
                        <a:rPr lang="fr-FR" sz="1800" dirty="0">
                          <a:solidFill>
                            <a:schemeClr val="tx2"/>
                          </a:solidFill>
                        </a:rPr>
                        <a:t>344 999</a:t>
                      </a:r>
                    </a:p>
                  </a:txBody>
                  <a:tcPr marT="45694" marB="45694"/>
                </a:tc>
                <a:tc>
                  <a:txBody>
                    <a:bodyPr/>
                    <a:lstStyle/>
                    <a:p>
                      <a:r>
                        <a:rPr lang="fr-FR" sz="1800" dirty="0">
                          <a:solidFill>
                            <a:schemeClr val="tx2"/>
                          </a:solidFill>
                        </a:rPr>
                        <a:t>12,2</a:t>
                      </a:r>
                    </a:p>
                  </a:txBody>
                  <a:tcPr marT="45694" marB="45694"/>
                </a:tc>
                <a:extLst>
                  <a:ext uri="{0D108BD9-81ED-4DB2-BD59-A6C34878D82A}">
                    <a16:rowId xmlns:a16="http://schemas.microsoft.com/office/drawing/2014/main" xmlns="" val="10001"/>
                  </a:ext>
                </a:extLst>
              </a:tr>
              <a:tr h="512818">
                <a:tc>
                  <a:txBody>
                    <a:bodyPr/>
                    <a:lstStyle/>
                    <a:p>
                      <a:r>
                        <a:rPr lang="fr-FR" sz="1800" dirty="0">
                          <a:solidFill>
                            <a:schemeClr val="tx2"/>
                          </a:solidFill>
                        </a:rPr>
                        <a:t>1 001 – 1 500g</a:t>
                      </a:r>
                    </a:p>
                  </a:txBody>
                  <a:tcPr marT="45694" marB="45694"/>
                </a:tc>
                <a:tc>
                  <a:txBody>
                    <a:bodyPr/>
                    <a:lstStyle/>
                    <a:p>
                      <a:r>
                        <a:rPr lang="fr-FR" sz="1800" dirty="0">
                          <a:solidFill>
                            <a:schemeClr val="tx2"/>
                          </a:solidFill>
                        </a:rPr>
                        <a:t>163 124</a:t>
                      </a:r>
                    </a:p>
                  </a:txBody>
                  <a:tcPr marT="45694" marB="45694"/>
                </a:tc>
                <a:tc>
                  <a:txBody>
                    <a:bodyPr/>
                    <a:lstStyle/>
                    <a:p>
                      <a:r>
                        <a:rPr lang="fr-FR" sz="1800" dirty="0">
                          <a:solidFill>
                            <a:schemeClr val="tx2"/>
                          </a:solidFill>
                        </a:rPr>
                        <a:t>7,6</a:t>
                      </a:r>
                    </a:p>
                  </a:txBody>
                  <a:tcPr marT="45694" marB="45694"/>
                </a:tc>
                <a:extLst>
                  <a:ext uri="{0D108BD9-81ED-4DB2-BD59-A6C34878D82A}">
                    <a16:rowId xmlns:a16="http://schemas.microsoft.com/office/drawing/2014/main" xmlns="" val="10002"/>
                  </a:ext>
                </a:extLst>
              </a:tr>
              <a:tr h="512818">
                <a:tc>
                  <a:txBody>
                    <a:bodyPr/>
                    <a:lstStyle/>
                    <a:p>
                      <a:r>
                        <a:rPr lang="fr-FR" sz="1800" dirty="0">
                          <a:solidFill>
                            <a:schemeClr val="tx2"/>
                          </a:solidFill>
                        </a:rPr>
                        <a:t>1 501 - 2 500g</a:t>
                      </a:r>
                    </a:p>
                  </a:txBody>
                  <a:tcPr marT="45694" marB="45694"/>
                </a:tc>
                <a:tc>
                  <a:txBody>
                    <a:bodyPr/>
                    <a:lstStyle/>
                    <a:p>
                      <a:r>
                        <a:rPr lang="fr-FR" sz="1800" dirty="0">
                          <a:solidFill>
                            <a:schemeClr val="tx2"/>
                          </a:solidFill>
                        </a:rPr>
                        <a:t>138 766</a:t>
                      </a:r>
                    </a:p>
                  </a:txBody>
                  <a:tcPr marT="45694" marB="45694"/>
                </a:tc>
                <a:tc>
                  <a:txBody>
                    <a:bodyPr/>
                    <a:lstStyle/>
                    <a:p>
                      <a:r>
                        <a:rPr lang="fr-FR" sz="1800" u="none" dirty="0">
                          <a:solidFill>
                            <a:schemeClr val="tx2"/>
                          </a:solidFill>
                        </a:rPr>
                        <a:t>5,0</a:t>
                      </a:r>
                    </a:p>
                  </a:txBody>
                  <a:tcPr marT="45694" marB="45694"/>
                </a:tc>
                <a:extLst>
                  <a:ext uri="{0D108BD9-81ED-4DB2-BD59-A6C34878D82A}">
                    <a16:rowId xmlns:a16="http://schemas.microsoft.com/office/drawing/2014/main" xmlns="" val="10003"/>
                  </a:ext>
                </a:extLst>
              </a:tr>
              <a:tr h="512818">
                <a:tc>
                  <a:txBody>
                    <a:bodyPr/>
                    <a:lstStyle/>
                    <a:p>
                      <a:r>
                        <a:rPr lang="fr-FR" sz="1800" dirty="0">
                          <a:solidFill>
                            <a:schemeClr val="tx2"/>
                          </a:solidFill>
                        </a:rPr>
                        <a:t>&gt;2</a:t>
                      </a:r>
                      <a:r>
                        <a:rPr lang="fr-FR" sz="1800" baseline="0" dirty="0">
                          <a:solidFill>
                            <a:schemeClr val="tx2"/>
                          </a:solidFill>
                        </a:rPr>
                        <a:t> 500g</a:t>
                      </a:r>
                      <a:endParaRPr lang="fr-FR" sz="1800" dirty="0">
                        <a:solidFill>
                          <a:schemeClr val="tx2"/>
                        </a:solidFill>
                      </a:endParaRPr>
                    </a:p>
                  </a:txBody>
                  <a:tcPr marT="45694" marB="45694"/>
                </a:tc>
                <a:tc>
                  <a:txBody>
                    <a:bodyPr/>
                    <a:lstStyle/>
                    <a:p>
                      <a:r>
                        <a:rPr lang="fr-FR" sz="1800" dirty="0">
                          <a:solidFill>
                            <a:schemeClr val="tx2"/>
                          </a:solidFill>
                        </a:rPr>
                        <a:t>200 852</a:t>
                      </a:r>
                    </a:p>
                  </a:txBody>
                  <a:tcPr marT="45694" marB="45694"/>
                </a:tc>
                <a:tc>
                  <a:txBody>
                    <a:bodyPr/>
                    <a:lstStyle/>
                    <a:p>
                      <a:r>
                        <a:rPr lang="fr-FR" sz="1800" dirty="0">
                          <a:solidFill>
                            <a:schemeClr val="tx2"/>
                          </a:solidFill>
                        </a:rPr>
                        <a:t>4,5</a:t>
                      </a:r>
                    </a:p>
                  </a:txBody>
                  <a:tcPr marT="45694" marB="45694"/>
                </a:tc>
                <a:extLst>
                  <a:ext uri="{0D108BD9-81ED-4DB2-BD59-A6C34878D82A}">
                    <a16:rowId xmlns:a16="http://schemas.microsoft.com/office/drawing/2014/main" xmlns="" val="10004"/>
                  </a:ext>
                </a:extLst>
              </a:tr>
            </a:tbl>
          </a:graphicData>
        </a:graphic>
      </p:graphicFrame>
      <p:sp>
        <p:nvSpPr>
          <p:cNvPr id="61469" name="ZoneTexte 4">
            <a:extLst>
              <a:ext uri="{FF2B5EF4-FFF2-40B4-BE49-F238E27FC236}">
                <a16:creationId xmlns:a16="http://schemas.microsoft.com/office/drawing/2014/main" xmlns="" id="{0FCD5024-603E-8244-AB30-E9A44C1E6872}"/>
              </a:ext>
            </a:extLst>
          </p:cNvPr>
          <p:cNvSpPr txBox="1">
            <a:spLocks noChangeArrowheads="1"/>
          </p:cNvSpPr>
          <p:nvPr/>
        </p:nvSpPr>
        <p:spPr bwMode="auto">
          <a:xfrm>
            <a:off x="6151563" y="6443663"/>
            <a:ext cx="419893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NNIS 1990-1999 Am J Infect Control 1999</a:t>
            </a:r>
          </a:p>
        </p:txBody>
      </p:sp>
      <p:sp>
        <p:nvSpPr>
          <p:cNvPr id="61470" name="Ellipse 5">
            <a:extLst>
              <a:ext uri="{FF2B5EF4-FFF2-40B4-BE49-F238E27FC236}">
                <a16:creationId xmlns:a16="http://schemas.microsoft.com/office/drawing/2014/main" xmlns="" id="{D312ABF1-D4B4-114E-8179-2C14EC1E119E}"/>
              </a:ext>
            </a:extLst>
          </p:cNvPr>
          <p:cNvSpPr>
            <a:spLocks noChangeArrowheads="1"/>
          </p:cNvSpPr>
          <p:nvPr/>
        </p:nvSpPr>
        <p:spPr bwMode="auto">
          <a:xfrm>
            <a:off x="6007596" y="2924945"/>
            <a:ext cx="792088" cy="1152128"/>
          </a:xfrm>
          <a:prstGeom prst="ellipse">
            <a:avLst/>
          </a:prstGeom>
          <a:noFill/>
          <a:ln w="952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endParaRPr lang="fr-FR" altLang="fr-FR" sz="24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re 1">
            <a:extLst>
              <a:ext uri="{FF2B5EF4-FFF2-40B4-BE49-F238E27FC236}">
                <a16:creationId xmlns:a16="http://schemas.microsoft.com/office/drawing/2014/main" xmlns="" id="{65F6AEE1-45AD-4949-A396-EFC0C24BC51E}"/>
              </a:ext>
            </a:extLst>
          </p:cNvPr>
          <p:cNvSpPr>
            <a:spLocks noGrp="1"/>
          </p:cNvSpPr>
          <p:nvPr>
            <p:ph type="title"/>
          </p:nvPr>
        </p:nvSpPr>
        <p:spPr>
          <a:xfrm>
            <a:off x="2190750" y="188913"/>
            <a:ext cx="7723188" cy="1143000"/>
          </a:xfrm>
        </p:spPr>
        <p:txBody>
          <a:bodyPr>
            <a:normAutofit/>
          </a:bodyPr>
          <a:lstStyle/>
          <a:p>
            <a:r>
              <a:rPr lang="fr-FR" altLang="fr-FR"/>
              <a:t>« Bundle » des Voies Centrales</a:t>
            </a:r>
          </a:p>
        </p:txBody>
      </p:sp>
      <p:sp>
        <p:nvSpPr>
          <p:cNvPr id="62468" name="Rectangle 1">
            <a:extLst>
              <a:ext uri="{FF2B5EF4-FFF2-40B4-BE49-F238E27FC236}">
                <a16:creationId xmlns:a16="http://schemas.microsoft.com/office/drawing/2014/main" xmlns="" id="{D34E8174-A27F-CD41-84B5-9C475D9AD628}"/>
              </a:ext>
            </a:extLst>
          </p:cNvPr>
          <p:cNvSpPr>
            <a:spLocks noChangeArrowheads="1"/>
          </p:cNvSpPr>
          <p:nvPr/>
        </p:nvSpPr>
        <p:spPr bwMode="auto">
          <a:xfrm>
            <a:off x="6477944" y="6488668"/>
            <a:ext cx="380905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dirty="0">
                <a:latin typeface="Candara" panose="020E0502030303020204" pitchFamily="34" charset="0"/>
              </a:rPr>
              <a:t>Pronovost P. et al. N </a:t>
            </a:r>
            <a:r>
              <a:rPr lang="fr-FR" altLang="fr-FR" sz="1800" dirty="0" err="1">
                <a:latin typeface="Candara" panose="020E0502030303020204" pitchFamily="34" charset="0"/>
              </a:rPr>
              <a:t>Engl</a:t>
            </a:r>
            <a:r>
              <a:rPr lang="fr-FR" altLang="fr-FR" sz="1800" dirty="0">
                <a:latin typeface="Candara" panose="020E0502030303020204" pitchFamily="34" charset="0"/>
              </a:rPr>
              <a:t> J Med 2006</a:t>
            </a:r>
          </a:p>
        </p:txBody>
      </p:sp>
      <p:graphicFrame>
        <p:nvGraphicFramePr>
          <p:cNvPr id="62470" name="ZoneTexte 3">
            <a:extLst>
              <a:ext uri="{FF2B5EF4-FFF2-40B4-BE49-F238E27FC236}">
                <a16:creationId xmlns:a16="http://schemas.microsoft.com/office/drawing/2014/main" xmlns="" id="{B87A0152-9B9C-8E8C-98A2-70F3F41D26C9}"/>
              </a:ext>
            </a:extLst>
          </p:cNvPr>
          <p:cNvGraphicFramePr/>
          <p:nvPr>
            <p:extLst>
              <p:ext uri="{D42A27DB-BD31-4B8C-83A1-F6EECF244321}">
                <p14:modId xmlns:p14="http://schemas.microsoft.com/office/powerpoint/2010/main" xmlns="" val="394577003"/>
              </p:ext>
            </p:extLst>
          </p:nvPr>
        </p:nvGraphicFramePr>
        <p:xfrm>
          <a:off x="246956" y="1841500"/>
          <a:ext cx="9486900" cy="5016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Image 1">
            <a:extLst>
              <a:ext uri="{FF2B5EF4-FFF2-40B4-BE49-F238E27FC236}">
                <a16:creationId xmlns:a16="http://schemas.microsoft.com/office/drawing/2014/main" xmlns="" id="{3333C9A4-C2B9-C243-AB7C-B5F686C9E59C}"/>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50" y="836613"/>
            <a:ext cx="10248900" cy="5472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1" name="ZoneTexte 2">
            <a:extLst>
              <a:ext uri="{FF2B5EF4-FFF2-40B4-BE49-F238E27FC236}">
                <a16:creationId xmlns:a16="http://schemas.microsoft.com/office/drawing/2014/main" xmlns="" id="{957E0E71-E37F-D649-AEE0-F27157B4338F}"/>
              </a:ext>
            </a:extLst>
          </p:cNvPr>
          <p:cNvSpPr txBox="1">
            <a:spLocks noChangeArrowheads="1"/>
          </p:cNvSpPr>
          <p:nvPr/>
        </p:nvSpPr>
        <p:spPr bwMode="auto">
          <a:xfrm>
            <a:off x="8301038" y="6478588"/>
            <a:ext cx="177644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i="1" dirty="0">
                <a:latin typeface="Candara" panose="020E0502030303020204" pitchFamily="34" charset="0"/>
              </a:rPr>
              <a:t>SPIADI 2019-2020</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Image 1">
            <a:extLst>
              <a:ext uri="{FF2B5EF4-FFF2-40B4-BE49-F238E27FC236}">
                <a16:creationId xmlns:a16="http://schemas.microsoft.com/office/drawing/2014/main" xmlns="" id="{88BC9BB4-A5F9-564F-A245-88A1559361E2}"/>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0713"/>
            <a:ext cx="10258425" cy="5730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5" name="ZoneTexte 2">
            <a:extLst>
              <a:ext uri="{FF2B5EF4-FFF2-40B4-BE49-F238E27FC236}">
                <a16:creationId xmlns:a16="http://schemas.microsoft.com/office/drawing/2014/main" xmlns="" id="{B1356AA1-886B-BC4B-AE11-344DD5B33A47}"/>
              </a:ext>
            </a:extLst>
          </p:cNvPr>
          <p:cNvSpPr txBox="1">
            <a:spLocks noChangeArrowheads="1"/>
          </p:cNvSpPr>
          <p:nvPr/>
        </p:nvSpPr>
        <p:spPr bwMode="auto">
          <a:xfrm>
            <a:off x="8301038" y="6478588"/>
            <a:ext cx="19859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SPIADI 2019-2020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2">
            <a:extLst>
              <a:ext uri="{FF2B5EF4-FFF2-40B4-BE49-F238E27FC236}">
                <a16:creationId xmlns:a16="http://schemas.microsoft.com/office/drawing/2014/main" xmlns="" id="{F1D68EA1-7229-F546-90E6-31048730823E}"/>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188" y="684213"/>
            <a:ext cx="10080625" cy="4462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39" name="ZoneTexte 3">
            <a:extLst>
              <a:ext uri="{FF2B5EF4-FFF2-40B4-BE49-F238E27FC236}">
                <a16:creationId xmlns:a16="http://schemas.microsoft.com/office/drawing/2014/main" xmlns="" id="{61256084-D7C8-1D41-BA8D-A3AA8673F94C}"/>
              </a:ext>
            </a:extLst>
          </p:cNvPr>
          <p:cNvSpPr txBox="1">
            <a:spLocks noChangeArrowheads="1"/>
          </p:cNvSpPr>
          <p:nvPr/>
        </p:nvSpPr>
        <p:spPr bwMode="auto">
          <a:xfrm>
            <a:off x="8301038" y="6478588"/>
            <a:ext cx="19859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800">
                <a:latin typeface="Times New Roman" panose="02020603050405020304" pitchFamily="18" charset="0"/>
              </a:rPr>
              <a:t>SPIADI 2019-2020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0DBD4729-DBDF-40A6-9BA4-E4C97EF6DD3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7200"/>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xmlns="" id="{55125130-F4AB-465E-8AE2-E583FCAAB22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xmlns="" id="{E0BA65A2-0302-4468-ADA7-9EC3F9593F5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79044"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useBgFill="1">
        <p:nvSpPr>
          <p:cNvPr id="16" name="Rectangle 15">
            <a:extLst>
              <a:ext uri="{FF2B5EF4-FFF2-40B4-BE49-F238E27FC236}">
                <a16:creationId xmlns:a16="http://schemas.microsoft.com/office/drawing/2014/main" xmlns="" id="{8C266B9D-DC87-430A-8D3A-2E83639A176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xmlns="" id="{69282F36-261B-49B3-8CA9-FB857C475A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5422"/>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xmlns="" id="{B87215C3-3B83-4BE7-9213-26E084BD615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81162"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xmlns="" id="{13A105D4-2907-419E-8223-4C266BA1E5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5" name="Espace réservé du contenu 4">
            <a:extLst>
              <a:ext uri="{FF2B5EF4-FFF2-40B4-BE49-F238E27FC236}">
                <a16:creationId xmlns:a16="http://schemas.microsoft.com/office/drawing/2014/main" xmlns="" id="{8C85B701-AEC7-AC4F-AB63-AA0C114E1F3B}"/>
              </a:ext>
            </a:extLst>
          </p:cNvPr>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7518" y="632618"/>
            <a:ext cx="6887842" cy="5200321"/>
          </a:xfrm>
          <a:prstGeom prst="rect">
            <a:avLst/>
          </a:prstGeom>
        </p:spPr>
      </p:pic>
      <p:sp>
        <p:nvSpPr>
          <p:cNvPr id="24" name="Rectangle 23">
            <a:extLst>
              <a:ext uri="{FF2B5EF4-FFF2-40B4-BE49-F238E27FC236}">
                <a16:creationId xmlns:a16="http://schemas.microsoft.com/office/drawing/2014/main" xmlns="" id="{1EEE7F17-8E08-4C69-8E22-661908E6DF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2" y="5873675"/>
            <a:ext cx="9531618"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ZoneTexte 5">
            <a:extLst>
              <a:ext uri="{FF2B5EF4-FFF2-40B4-BE49-F238E27FC236}">
                <a16:creationId xmlns:a16="http://schemas.microsoft.com/office/drawing/2014/main" xmlns="" id="{2D372DC9-C4C5-FE47-A813-3DA89FEAF7EA}"/>
              </a:ext>
            </a:extLst>
          </p:cNvPr>
          <p:cNvSpPr txBox="1"/>
          <p:nvPr/>
        </p:nvSpPr>
        <p:spPr>
          <a:xfrm>
            <a:off x="6439645" y="1412776"/>
            <a:ext cx="3468736" cy="2862322"/>
          </a:xfrm>
          <a:prstGeom prst="rect">
            <a:avLst/>
          </a:prstGeom>
          <a:noFill/>
        </p:spPr>
        <p:txBody>
          <a:bodyPr wrap="square" rtlCol="0">
            <a:spAutoFit/>
          </a:bodyPr>
          <a:lstStyle/>
          <a:p>
            <a:r>
              <a:rPr lang="fr-FR" dirty="0"/>
              <a:t>Le </a:t>
            </a:r>
            <a:r>
              <a:rPr lang="fr-FR" dirty="0" err="1"/>
              <a:t>délai</a:t>
            </a:r>
            <a:r>
              <a:rPr lang="fr-FR" dirty="0"/>
              <a:t> moyen entre l’intervention et le diagnostic de l’ISO </a:t>
            </a:r>
            <a:r>
              <a:rPr lang="fr-FR" dirty="0" err="1"/>
              <a:t>était</a:t>
            </a:r>
            <a:r>
              <a:rPr lang="fr-FR" dirty="0"/>
              <a:t> de 14,6 ± 8,7 jours (min : 1 ; quartile 25% : 8 ; </a:t>
            </a:r>
            <a:r>
              <a:rPr lang="fr-FR" dirty="0" err="1"/>
              <a:t>médiane</a:t>
            </a:r>
            <a:r>
              <a:rPr lang="fr-FR" dirty="0"/>
              <a:t> : 13 ; quartile 75% : 20 ; max : 64). </a:t>
            </a:r>
          </a:p>
          <a:p>
            <a:endParaRPr lang="fr-FR" dirty="0"/>
          </a:p>
          <a:p>
            <a:r>
              <a:rPr lang="fr-FR" dirty="0"/>
              <a:t>La proportion d’ISO </a:t>
            </a:r>
            <a:r>
              <a:rPr lang="fr-FR" dirty="0" err="1"/>
              <a:t>diagnostiquées</a:t>
            </a:r>
            <a:r>
              <a:rPr lang="fr-FR" dirty="0"/>
              <a:t> à J15 </a:t>
            </a:r>
            <a:r>
              <a:rPr lang="fr-FR" dirty="0" err="1"/>
              <a:t>était</a:t>
            </a:r>
            <a:r>
              <a:rPr lang="fr-FR" dirty="0"/>
              <a:t> de 62,5% (n=268). </a:t>
            </a:r>
          </a:p>
          <a:p>
            <a:endParaRPr lang="fr-FR" dirty="0"/>
          </a:p>
        </p:txBody>
      </p:sp>
    </p:spTree>
    <p:extLst>
      <p:ext uri="{BB962C8B-B14F-4D97-AF65-F5344CB8AC3E}">
        <p14:creationId xmlns:p14="http://schemas.microsoft.com/office/powerpoint/2010/main" xmlns="" val="2311085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2928117C-9446-4E7F-AE62-95E0F6DB5B2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457200"/>
            <a:ext cx="3124676"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xmlns="" id="{84D30AFB-4D71-48B0-AA00-28EE92363A5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85561" y="453643"/>
            <a:ext cx="3124676"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xmlns="" id="{96A0B76F-8010-4C62-B4B6-C5FC438C059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79044" y="457200"/>
            <a:ext cx="3124676"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xmlns="" id="{9FC936C0-4624-438D-BDD0-6B296BD6409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76763" y="3085765"/>
            <a:ext cx="9503043"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6" name="Rectangle 15">
            <a:extLst>
              <a:ext uri="{FF2B5EF4-FFF2-40B4-BE49-F238E27FC236}">
                <a16:creationId xmlns:a16="http://schemas.microsoft.com/office/drawing/2014/main" xmlns="" id="{4B526CBF-0AA4-49A9-B305-EE0AF3AF6D3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0287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Chat par terre">
            <a:extLst>
              <a:ext uri="{FF2B5EF4-FFF2-40B4-BE49-F238E27FC236}">
                <a16:creationId xmlns:a16="http://schemas.microsoft.com/office/drawing/2014/main" xmlns="" id="{8C65F0EA-8EDA-236F-4467-43D18F30AC9C}"/>
              </a:ext>
            </a:extLst>
          </p:cNvPr>
          <p:cNvPicPr>
            <a:picLocks noChangeAspect="1"/>
          </p:cNvPicPr>
          <p:nvPr/>
        </p:nvPicPr>
        <p:blipFill rotWithShape="1">
          <a:blip r:embed="rId2" cstate="print"/>
          <a:srcRect r="624" b="-1"/>
          <a:stretch/>
        </p:blipFill>
        <p:spPr>
          <a:xfrm>
            <a:off x="20" y="10"/>
            <a:ext cx="10286980" cy="6857990"/>
          </a:xfrm>
          <a:prstGeom prst="rect">
            <a:avLst/>
          </a:prstGeom>
        </p:spPr>
      </p:pic>
      <p:grpSp>
        <p:nvGrpSpPr>
          <p:cNvPr id="18" name="Group 17">
            <a:extLst>
              <a:ext uri="{FF2B5EF4-FFF2-40B4-BE49-F238E27FC236}">
                <a16:creationId xmlns:a16="http://schemas.microsoft.com/office/drawing/2014/main" xmlns="" id="{CC8B5139-02E6-4DEA-9CCE-962CAF0AFBA0}"/>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369619" y="457200"/>
            <a:ext cx="3124677" cy="5935132"/>
            <a:chOff x="438068" y="457200"/>
            <a:chExt cx="3703320" cy="5935132"/>
          </a:xfrm>
        </p:grpSpPr>
        <p:sp>
          <p:nvSpPr>
            <p:cNvPr id="19" name="Rectangle 18">
              <a:extLst>
                <a:ext uri="{FF2B5EF4-FFF2-40B4-BE49-F238E27FC236}">
                  <a16:creationId xmlns:a16="http://schemas.microsoft.com/office/drawing/2014/main" xmlns="" id="{C0470BC0-AB0D-4A03-B4F1-5DDA9A31C11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xmlns="" id="{724A08B2-EC2C-4641-81BE-FE8B068BE15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ZoneTexte 1">
            <a:extLst>
              <a:ext uri="{FF2B5EF4-FFF2-40B4-BE49-F238E27FC236}">
                <a16:creationId xmlns:a16="http://schemas.microsoft.com/office/drawing/2014/main" xmlns="" id="{6E9835B7-C281-5249-A220-86A4B026BEC6}"/>
              </a:ext>
            </a:extLst>
          </p:cNvPr>
          <p:cNvSpPr txBox="1"/>
          <p:nvPr/>
        </p:nvSpPr>
        <p:spPr>
          <a:xfrm>
            <a:off x="492918" y="2142067"/>
            <a:ext cx="2878932" cy="2971801"/>
          </a:xfrm>
          <a:prstGeom prst="rect">
            <a:avLst/>
          </a:prstGeom>
        </p:spPr>
        <p:txBody>
          <a:bodyPr vert="horz" lIns="91440" tIns="45720" rIns="91440" bIns="45720" rtlCol="0" anchor="b">
            <a:normAutofit/>
          </a:bodyPr>
          <a:lstStyle/>
          <a:p>
            <a:pPr>
              <a:spcBef>
                <a:spcPct val="0"/>
              </a:spcBef>
              <a:spcAft>
                <a:spcPts val="600"/>
              </a:spcAft>
            </a:pPr>
            <a:r>
              <a:rPr lang="en-US" sz="3600" cap="all">
                <a:solidFill>
                  <a:srgbClr val="FFFFFF"/>
                </a:solidFill>
                <a:latin typeface="+mj-lt"/>
                <a:ea typeface="+mj-ea"/>
                <a:cs typeface="+mj-cs"/>
              </a:rPr>
              <a:t>Merci de votre attention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7" name="Espace réservé du numéro de diapositive 6">
            <a:extLst>
              <a:ext uri="{FF2B5EF4-FFF2-40B4-BE49-F238E27FC236}">
                <a16:creationId xmlns:a16="http://schemas.microsoft.com/office/drawing/2014/main" xmlns="" id="{7B183848-642B-3949-97A9-346D964F87FA}"/>
              </a:ext>
            </a:extLst>
          </p:cNvPr>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D51AF274-DFB2-1B45-8FF5-9448CEA12013}" type="slidenum">
              <a:rPr lang="fr-FR" altLang="fr-FR" sz="1400" b="1">
                <a:solidFill>
                  <a:schemeClr val="bg1"/>
                </a:solidFill>
                <a:latin typeface="Gill Sans MT" panose="020B0502020104020203" pitchFamily="34" charset="77"/>
              </a:rPr>
              <a:pPr>
                <a:spcBef>
                  <a:spcPct val="0"/>
                </a:spcBef>
                <a:buClrTx/>
                <a:buSzTx/>
                <a:buFontTx/>
                <a:buNone/>
              </a:pPr>
              <a:t>7</a:t>
            </a:fld>
            <a:endParaRPr lang="fr-FR" altLang="fr-FR" sz="1400" b="1">
              <a:solidFill>
                <a:schemeClr val="bg1"/>
              </a:solidFill>
              <a:latin typeface="Gill Sans MT" panose="020B0502020104020203" pitchFamily="34" charset="77"/>
            </a:endParaRPr>
          </a:p>
        </p:txBody>
      </p:sp>
      <p:grpSp>
        <p:nvGrpSpPr>
          <p:cNvPr id="8195" name="Group 12">
            <a:extLst>
              <a:ext uri="{FF2B5EF4-FFF2-40B4-BE49-F238E27FC236}">
                <a16:creationId xmlns:a16="http://schemas.microsoft.com/office/drawing/2014/main" xmlns="" id="{F601806C-0282-6643-87AE-24E76A59E83B}"/>
              </a:ext>
            </a:extLst>
          </p:cNvPr>
          <p:cNvGrpSpPr>
            <a:grpSpLocks/>
          </p:cNvGrpSpPr>
          <p:nvPr/>
        </p:nvGrpSpPr>
        <p:grpSpPr bwMode="auto">
          <a:xfrm flipH="1">
            <a:off x="563563" y="955675"/>
            <a:ext cx="215900" cy="5902325"/>
            <a:chOff x="0" y="-17"/>
            <a:chExt cx="102" cy="4289"/>
          </a:xfrm>
        </p:grpSpPr>
        <p:sp>
          <p:nvSpPr>
            <p:cNvPr id="46" name="Rectangle 7">
              <a:extLst>
                <a:ext uri="{FF2B5EF4-FFF2-40B4-BE49-F238E27FC236}">
                  <a16:creationId xmlns:a16="http://schemas.microsoft.com/office/drawing/2014/main" xmlns="" id="{7CBF9BAF-9AE9-2B47-A627-5A042BB3BE3C}"/>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7" name="Rectangle 8">
              <a:extLst>
                <a:ext uri="{FF2B5EF4-FFF2-40B4-BE49-F238E27FC236}">
                  <a16:creationId xmlns:a16="http://schemas.microsoft.com/office/drawing/2014/main" xmlns="" id="{24680DC7-CFE7-414C-8910-C247067CA194}"/>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8" name="Rectangle 9">
              <a:extLst>
                <a:ext uri="{FF2B5EF4-FFF2-40B4-BE49-F238E27FC236}">
                  <a16:creationId xmlns:a16="http://schemas.microsoft.com/office/drawing/2014/main" xmlns="" id="{E62C4A21-9BD4-2449-A145-442951B736C1}"/>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9" name="Rectangle 10">
              <a:extLst>
                <a:ext uri="{FF2B5EF4-FFF2-40B4-BE49-F238E27FC236}">
                  <a16:creationId xmlns:a16="http://schemas.microsoft.com/office/drawing/2014/main" xmlns="" id="{EB434948-9B03-734B-93F0-129C7F4842AA}"/>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50" name="Rectangle 11">
              <a:extLst>
                <a:ext uri="{FF2B5EF4-FFF2-40B4-BE49-F238E27FC236}">
                  <a16:creationId xmlns:a16="http://schemas.microsoft.com/office/drawing/2014/main" xmlns="" id="{A3BEB9FE-CF16-984F-97F2-B303BC759B67}"/>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51" name="Triangle rectangle 50">
            <a:extLst>
              <a:ext uri="{FF2B5EF4-FFF2-40B4-BE49-F238E27FC236}">
                <a16:creationId xmlns:a16="http://schemas.microsoft.com/office/drawing/2014/main" xmlns="" id="{6B069CB2-4982-854E-9EE9-A971132B95DB}"/>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35" name="ZoneTexte 34">
            <a:extLst>
              <a:ext uri="{FF2B5EF4-FFF2-40B4-BE49-F238E27FC236}">
                <a16:creationId xmlns:a16="http://schemas.microsoft.com/office/drawing/2014/main" xmlns="" id="{45D8D7F7-FC73-CD4E-9A91-19A54DBAE213}"/>
              </a:ext>
            </a:extLst>
          </p:cNvPr>
          <p:cNvSpPr txBox="1"/>
          <p:nvPr/>
        </p:nvSpPr>
        <p:spPr>
          <a:xfrm>
            <a:off x="3343300" y="998538"/>
            <a:ext cx="3365500" cy="339725"/>
          </a:xfrm>
          <a:prstGeom prst="rect">
            <a:avLst/>
          </a:prstGeom>
          <a:noFill/>
        </p:spPr>
        <p:txBody>
          <a:bodyPr>
            <a:spAutoFit/>
          </a:bodyPr>
          <a:lstStyle>
            <a:defPPr>
              <a:defRPr lang="fr-FR"/>
            </a:defPPr>
            <a:lvl1pPr algn="ctr">
              <a:defRPr sz="1600" b="1">
                <a:solidFill>
                  <a:srgbClr val="1A6253"/>
                </a:solidFill>
              </a:defRPr>
            </a:lvl1pPr>
          </a:lstStyle>
          <a:p>
            <a:pPr fontAlgn="auto">
              <a:spcBef>
                <a:spcPts val="0"/>
              </a:spcBef>
              <a:spcAft>
                <a:spcPts val="0"/>
              </a:spcAft>
              <a:defRPr/>
            </a:pPr>
            <a:r>
              <a:rPr lang="fr-FR" dirty="0">
                <a:solidFill>
                  <a:schemeClr val="accent1">
                    <a:lumMod val="75000"/>
                  </a:schemeClr>
                </a:solidFill>
                <a:latin typeface="+mn-lt"/>
              </a:rPr>
              <a:t>Description des ISO (n=</a:t>
            </a:r>
            <a:r>
              <a:rPr lang="fr-FR" dirty="0">
                <a:solidFill>
                  <a:schemeClr val="accent1">
                    <a:lumMod val="75000"/>
                  </a:schemeClr>
                </a:solidFill>
              </a:rPr>
              <a:t>429</a:t>
            </a:r>
            <a:r>
              <a:rPr lang="fr-FR" dirty="0">
                <a:solidFill>
                  <a:schemeClr val="accent1">
                    <a:lumMod val="75000"/>
                  </a:schemeClr>
                </a:solidFill>
                <a:latin typeface="+mn-lt"/>
              </a:rPr>
              <a:t>)</a:t>
            </a:r>
          </a:p>
        </p:txBody>
      </p:sp>
      <p:graphicFrame>
        <p:nvGraphicFramePr>
          <p:cNvPr id="36" name="Tableau 35">
            <a:extLst>
              <a:ext uri="{FF2B5EF4-FFF2-40B4-BE49-F238E27FC236}">
                <a16:creationId xmlns:a16="http://schemas.microsoft.com/office/drawing/2014/main" xmlns="" id="{73C80DFC-7ACE-F345-AA44-41394F83F2F8}"/>
              </a:ext>
            </a:extLst>
          </p:cNvPr>
          <p:cNvGraphicFramePr>
            <a:graphicFrameLocks noGrp="1"/>
          </p:cNvGraphicFramePr>
          <p:nvPr>
            <p:extLst>
              <p:ext uri="{D42A27DB-BD31-4B8C-83A1-F6EECF244321}">
                <p14:modId xmlns:p14="http://schemas.microsoft.com/office/powerpoint/2010/main" xmlns="" val="2075074232"/>
              </p:ext>
            </p:extLst>
          </p:nvPr>
        </p:nvGraphicFramePr>
        <p:xfrm>
          <a:off x="945417" y="1985963"/>
          <a:ext cx="4248151" cy="2886077"/>
        </p:xfrm>
        <a:graphic>
          <a:graphicData uri="http://schemas.openxmlformats.org/drawingml/2006/table">
            <a:tbl>
              <a:tblPr>
                <a:tableStyleId>{8FD4443E-F989-4FC4-A0C8-D5A2AF1F390B}</a:tableStyleId>
              </a:tblPr>
              <a:tblGrid>
                <a:gridCol w="2115084">
                  <a:extLst>
                    <a:ext uri="{9D8B030D-6E8A-4147-A177-3AD203B41FA5}">
                      <a16:colId xmlns:a16="http://schemas.microsoft.com/office/drawing/2014/main" xmlns="" val="20000"/>
                    </a:ext>
                  </a:extLst>
                </a:gridCol>
                <a:gridCol w="1217870">
                  <a:extLst>
                    <a:ext uri="{9D8B030D-6E8A-4147-A177-3AD203B41FA5}">
                      <a16:colId xmlns:a16="http://schemas.microsoft.com/office/drawing/2014/main" xmlns="" val="20001"/>
                    </a:ext>
                  </a:extLst>
                </a:gridCol>
                <a:gridCol w="915197">
                  <a:extLst>
                    <a:ext uri="{9D8B030D-6E8A-4147-A177-3AD203B41FA5}">
                      <a16:colId xmlns:a16="http://schemas.microsoft.com/office/drawing/2014/main" xmlns="" val="20002"/>
                    </a:ext>
                  </a:extLst>
                </a:gridCol>
              </a:tblGrid>
              <a:tr h="558157">
                <a:tc>
                  <a:txBody>
                    <a:bodyPr/>
                    <a:lstStyle/>
                    <a:p>
                      <a:pPr algn="l" fontAlgn="b"/>
                      <a:r>
                        <a:rPr lang="fr-FR" sz="1200" b="1" u="none" strike="noStrike" dirty="0">
                          <a:effectLst/>
                        </a:rPr>
                        <a:t>Interventions</a:t>
                      </a:r>
                      <a:endParaRPr lang="fr-FR" sz="1200" b="1" i="0" u="none" strike="noStrike" dirty="0">
                        <a:solidFill>
                          <a:srgbClr val="000000"/>
                        </a:solidFill>
                        <a:effectLst/>
                        <a:latin typeface="Arial"/>
                      </a:endParaRPr>
                    </a:p>
                  </a:txBody>
                  <a:tcPr marL="0" marR="0" marT="0" marB="0" anchor="ctr">
                    <a:solidFill>
                      <a:schemeClr val="accent1">
                        <a:lumMod val="75000"/>
                      </a:schemeClr>
                    </a:solidFill>
                  </a:tcPr>
                </a:tc>
                <a:tc>
                  <a:txBody>
                    <a:bodyPr/>
                    <a:lstStyle/>
                    <a:p>
                      <a:pPr algn="ctr" fontAlgn="b"/>
                      <a:r>
                        <a:rPr lang="fr-FR" sz="1200" b="1" u="none" strike="noStrike" dirty="0">
                          <a:effectLst/>
                        </a:rPr>
                        <a:t>Taux d’incidence</a:t>
                      </a:r>
                      <a:r>
                        <a:rPr lang="fr-FR" sz="1200" b="1" u="none" strike="noStrike" baseline="0" dirty="0">
                          <a:effectLst/>
                        </a:rPr>
                        <a:t> des </a:t>
                      </a:r>
                      <a:r>
                        <a:rPr lang="fr-FR" sz="1200" b="1" u="none" strike="noStrike" dirty="0">
                          <a:effectLst/>
                        </a:rPr>
                        <a:t> ISO (%)</a:t>
                      </a:r>
                      <a:endParaRPr lang="fr-FR" sz="1200" b="1" i="0" u="none" strike="noStrike" dirty="0">
                        <a:solidFill>
                          <a:srgbClr val="000000"/>
                        </a:solidFill>
                        <a:effectLst/>
                        <a:latin typeface="Arial"/>
                      </a:endParaRPr>
                    </a:p>
                  </a:txBody>
                  <a:tcPr marL="9524" marR="9524" marT="9521" marB="0" anchor="ctr">
                    <a:solidFill>
                      <a:schemeClr val="accent1">
                        <a:lumMod val="75000"/>
                      </a:schemeClr>
                    </a:solidFill>
                  </a:tcPr>
                </a:tc>
                <a:tc>
                  <a:txBody>
                    <a:bodyPr/>
                    <a:lstStyle/>
                    <a:p>
                      <a:pPr algn="ctr" fontAlgn="b"/>
                      <a:r>
                        <a:rPr lang="fr-FR" sz="1200" b="1" u="none" strike="noStrike" dirty="0">
                          <a:effectLst/>
                        </a:rPr>
                        <a:t>        IC</a:t>
                      </a:r>
                      <a:r>
                        <a:rPr lang="fr-FR" sz="1200" b="1" u="none" strike="noStrike" baseline="-25000" dirty="0">
                          <a:effectLst/>
                        </a:rPr>
                        <a:t>95%</a:t>
                      </a:r>
                      <a:endParaRPr lang="fr-FR" sz="1200" b="1" i="0" u="none" strike="noStrike" baseline="-25000" dirty="0">
                        <a:solidFill>
                          <a:srgbClr val="000000"/>
                        </a:solidFill>
                        <a:effectLst/>
                        <a:latin typeface="Arial"/>
                      </a:endParaRPr>
                    </a:p>
                  </a:txBody>
                  <a:tcPr marL="9524" marR="9524" marT="9521" marB="0" anchor="ctr">
                    <a:solidFill>
                      <a:schemeClr val="accent1">
                        <a:lumMod val="75000"/>
                      </a:schemeClr>
                    </a:solidFill>
                  </a:tcPr>
                </a:tc>
                <a:extLst>
                  <a:ext uri="{0D108BD9-81ED-4DB2-BD59-A6C34878D82A}">
                    <a16:rowId xmlns:a16="http://schemas.microsoft.com/office/drawing/2014/main" xmlns="" val="10000"/>
                  </a:ext>
                </a:extLst>
              </a:tr>
              <a:tr h="387986">
                <a:tc>
                  <a:txBody>
                    <a:bodyPr/>
                    <a:lstStyle/>
                    <a:p>
                      <a:pPr algn="l" fontAlgn="ctr"/>
                      <a:r>
                        <a:rPr lang="fr-FR" sz="1200" u="none" strike="noStrike" dirty="0">
                          <a:solidFill>
                            <a:sysClr val="windowText" lastClr="000000"/>
                          </a:solidFill>
                          <a:effectLst/>
                        </a:rPr>
                        <a:t> Césarienne</a:t>
                      </a:r>
                      <a:endParaRPr lang="fr-FR" sz="1200" b="0" i="0" u="none" strike="noStrike" dirty="0">
                        <a:solidFill>
                          <a:sysClr val="windowText" lastClr="000000"/>
                        </a:solidFill>
                        <a:effectLst/>
                        <a:latin typeface="Arial"/>
                      </a:endParaRPr>
                    </a:p>
                  </a:txBody>
                  <a:tcPr marL="0" marR="0" marT="0" marB="0" anchor="ctr">
                    <a:solidFill>
                      <a:schemeClr val="accent1">
                        <a:lumMod val="40000"/>
                        <a:lumOff val="60000"/>
                      </a:schemeClr>
                    </a:solidFill>
                  </a:tcPr>
                </a:tc>
                <a:tc>
                  <a:txBody>
                    <a:bodyPr/>
                    <a:lstStyle/>
                    <a:p>
                      <a:pPr algn="ctr" fontAlgn="ctr"/>
                      <a:r>
                        <a:rPr lang="fr-FR" sz="1200" b="0" i="0" u="none" strike="noStrike" dirty="0">
                          <a:solidFill>
                            <a:schemeClr val="tx1"/>
                          </a:solidFill>
                          <a:effectLst/>
                          <a:latin typeface="+mn-lt"/>
                        </a:rPr>
                        <a:t>1,58</a:t>
                      </a:r>
                    </a:p>
                  </a:txBody>
                  <a:tcPr marL="0" marR="0" marT="0" marB="0" anchor="ctr">
                    <a:noFill/>
                  </a:tcPr>
                </a:tc>
                <a:tc>
                  <a:txBody>
                    <a:bodyPr/>
                    <a:lstStyle/>
                    <a:p>
                      <a:pPr algn="ctr" fontAlgn="ctr"/>
                      <a:r>
                        <a:rPr lang="fr-FR" sz="1200" b="0" i="0" u="none" strike="noStrike" dirty="0">
                          <a:solidFill>
                            <a:schemeClr val="tx1"/>
                          </a:solidFill>
                          <a:effectLst/>
                          <a:latin typeface="+mn-lt"/>
                        </a:rPr>
                        <a:t>[1,36 – 1,79]</a:t>
                      </a:r>
                    </a:p>
                  </a:txBody>
                  <a:tcPr marL="0" marR="0" marT="0" marB="0" anchor="ctr">
                    <a:noFill/>
                  </a:tcPr>
                </a:tc>
                <a:extLst>
                  <a:ext uri="{0D108BD9-81ED-4DB2-BD59-A6C34878D82A}">
                    <a16:rowId xmlns:a16="http://schemas.microsoft.com/office/drawing/2014/main" xmlns="" val="10001"/>
                  </a:ext>
                </a:extLst>
              </a:tr>
              <a:tr h="387986">
                <a:tc>
                  <a:txBody>
                    <a:bodyPr/>
                    <a:lstStyle/>
                    <a:p>
                      <a:pPr algn="l" fontAlgn="ctr"/>
                      <a:r>
                        <a:rPr lang="fr-FR" sz="1200" u="none" strike="noStrike" dirty="0">
                          <a:solidFill>
                            <a:sysClr val="windowText" lastClr="000000"/>
                          </a:solidFill>
                          <a:effectLst/>
                        </a:rPr>
                        <a:t> Chirurgie mammaire</a:t>
                      </a:r>
                      <a:endParaRPr lang="fr-FR" sz="1200" b="0" i="0" u="none" strike="noStrike" dirty="0">
                        <a:solidFill>
                          <a:sysClr val="windowText" lastClr="000000"/>
                        </a:solidFill>
                        <a:effectLst/>
                        <a:latin typeface="Arial"/>
                      </a:endParaRPr>
                    </a:p>
                  </a:txBody>
                  <a:tcPr marL="0" marR="0" marT="0" marB="0" anchor="ctr">
                    <a:solidFill>
                      <a:schemeClr val="accent1">
                        <a:lumMod val="40000"/>
                        <a:lumOff val="60000"/>
                      </a:schemeClr>
                    </a:solidFill>
                  </a:tcPr>
                </a:tc>
                <a:tc>
                  <a:txBody>
                    <a:bodyPr/>
                    <a:lstStyle/>
                    <a:p>
                      <a:pPr algn="ctr" fontAlgn="ctr"/>
                      <a:r>
                        <a:rPr lang="fr-FR" sz="1200" b="0" i="0" u="none" strike="noStrike" dirty="0">
                          <a:solidFill>
                            <a:schemeClr val="tx1"/>
                          </a:solidFill>
                          <a:effectLst/>
                          <a:latin typeface="+mn-lt"/>
                        </a:rPr>
                        <a:t>2,57</a:t>
                      </a:r>
                    </a:p>
                  </a:txBody>
                  <a:tcPr marL="0" marR="0" marT="0" marB="0" anchor="ctr">
                    <a:noFill/>
                  </a:tcPr>
                </a:tc>
                <a:tc>
                  <a:txBody>
                    <a:bodyPr/>
                    <a:lstStyle/>
                    <a:p>
                      <a:pPr algn="ctr" fontAlgn="ctr"/>
                      <a:r>
                        <a:rPr lang="fr-FR" sz="1200" b="0" i="0" u="none" strike="noStrike" dirty="0">
                          <a:solidFill>
                            <a:schemeClr val="tx1"/>
                          </a:solidFill>
                          <a:effectLst/>
                          <a:latin typeface="+mn-lt"/>
                        </a:rPr>
                        <a:t>[2,21 – 2,94]</a:t>
                      </a:r>
                    </a:p>
                  </a:txBody>
                  <a:tcPr marL="0" marR="0" marT="0" marB="0" anchor="ctr">
                    <a:noFill/>
                  </a:tcPr>
                </a:tc>
                <a:extLst>
                  <a:ext uri="{0D108BD9-81ED-4DB2-BD59-A6C34878D82A}">
                    <a16:rowId xmlns:a16="http://schemas.microsoft.com/office/drawing/2014/main" xmlns="" val="10002"/>
                  </a:ext>
                </a:extLst>
              </a:tr>
              <a:tr h="387986">
                <a:tc>
                  <a:txBody>
                    <a:bodyPr/>
                    <a:lstStyle/>
                    <a:p>
                      <a:pPr algn="l" fontAlgn="ctr"/>
                      <a:r>
                        <a:rPr lang="fr-FR" sz="1200" u="none" strike="noStrike" dirty="0">
                          <a:solidFill>
                            <a:sysClr val="windowText" lastClr="000000"/>
                          </a:solidFill>
                          <a:effectLst/>
                        </a:rPr>
                        <a:t> Hystérectomie abdominale</a:t>
                      </a:r>
                      <a:endParaRPr lang="fr-FR" sz="1200" b="0" i="0" u="none" strike="noStrike" dirty="0">
                        <a:solidFill>
                          <a:sysClr val="windowText" lastClr="000000"/>
                        </a:solidFill>
                        <a:effectLst/>
                        <a:latin typeface="Arial"/>
                      </a:endParaRPr>
                    </a:p>
                  </a:txBody>
                  <a:tcPr marL="0" marR="0" marT="0" marB="0" anchor="ctr">
                    <a:solidFill>
                      <a:schemeClr val="accent1">
                        <a:lumMod val="40000"/>
                        <a:lumOff val="60000"/>
                      </a:schemeClr>
                    </a:solidFill>
                  </a:tcPr>
                </a:tc>
                <a:tc>
                  <a:txBody>
                    <a:bodyPr/>
                    <a:lstStyle/>
                    <a:p>
                      <a:pPr algn="ctr" fontAlgn="ctr"/>
                      <a:r>
                        <a:rPr lang="fr-FR" sz="1200" b="0" i="0" u="none" strike="noStrike" dirty="0">
                          <a:solidFill>
                            <a:schemeClr val="tx1"/>
                          </a:solidFill>
                          <a:effectLst/>
                          <a:latin typeface="+mn-lt"/>
                        </a:rPr>
                        <a:t>1,88</a:t>
                      </a:r>
                    </a:p>
                  </a:txBody>
                  <a:tcPr marL="0" marR="0" marT="0" marB="0" anchor="ctr">
                    <a:noFill/>
                  </a:tcPr>
                </a:tc>
                <a:tc>
                  <a:txBody>
                    <a:bodyPr/>
                    <a:lstStyle/>
                    <a:p>
                      <a:pPr algn="ctr" fontAlgn="ctr"/>
                      <a:r>
                        <a:rPr lang="fr-FR" sz="1200" b="0" i="0" u="none" strike="noStrike" dirty="0">
                          <a:solidFill>
                            <a:schemeClr val="tx1"/>
                          </a:solidFill>
                          <a:effectLst/>
                          <a:latin typeface="+mn-lt"/>
                        </a:rPr>
                        <a:t>[1,16 – 2,51]</a:t>
                      </a:r>
                    </a:p>
                  </a:txBody>
                  <a:tcPr marL="0" marR="0" marT="0" marB="0" anchor="ctr">
                    <a:noFill/>
                  </a:tcPr>
                </a:tc>
                <a:extLst>
                  <a:ext uri="{0D108BD9-81ED-4DB2-BD59-A6C34878D82A}">
                    <a16:rowId xmlns:a16="http://schemas.microsoft.com/office/drawing/2014/main" xmlns="" val="10003"/>
                  </a:ext>
                </a:extLst>
              </a:tr>
              <a:tr h="387986">
                <a:tc>
                  <a:txBody>
                    <a:bodyPr/>
                    <a:lstStyle/>
                    <a:p>
                      <a:pPr algn="l" fontAlgn="ctr"/>
                      <a:r>
                        <a:rPr lang="fr-FR" sz="1200" u="none" strike="noStrike" dirty="0">
                          <a:solidFill>
                            <a:sysClr val="windowText" lastClr="000000"/>
                          </a:solidFill>
                          <a:effectLst/>
                        </a:rPr>
                        <a:t> Hystérectomie vaginale</a:t>
                      </a:r>
                      <a:endParaRPr lang="fr-FR" sz="1200" b="0" i="0" u="none" strike="noStrike" dirty="0">
                        <a:solidFill>
                          <a:sysClr val="windowText" lastClr="000000"/>
                        </a:solidFill>
                        <a:effectLst/>
                        <a:latin typeface="Arial"/>
                      </a:endParaRPr>
                    </a:p>
                  </a:txBody>
                  <a:tcPr marL="0" marR="0" marT="0" marB="0" anchor="ctr">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fr-FR" sz="1200" b="0" i="0" u="none" strike="noStrike" dirty="0">
                          <a:solidFill>
                            <a:schemeClr val="tx1"/>
                          </a:solidFill>
                          <a:effectLst/>
                          <a:latin typeface="+mn-lt"/>
                        </a:rPr>
                        <a:t>0,88</a:t>
                      </a: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ctr"/>
                      <a:r>
                        <a:rPr lang="fr-FR" sz="1200" b="0" i="0" u="none" strike="noStrike" dirty="0">
                          <a:solidFill>
                            <a:schemeClr val="tx1"/>
                          </a:solidFill>
                          <a:effectLst/>
                          <a:latin typeface="+mn-lt"/>
                        </a:rPr>
                        <a:t>[0,30</a:t>
                      </a:r>
                      <a:r>
                        <a:rPr lang="fr-FR" sz="1200" b="0" i="0" u="none" strike="noStrike" baseline="0" dirty="0">
                          <a:solidFill>
                            <a:schemeClr val="tx1"/>
                          </a:solidFill>
                          <a:effectLst/>
                          <a:latin typeface="+mn-lt"/>
                        </a:rPr>
                        <a:t> – 1,45]</a:t>
                      </a:r>
                      <a:endParaRPr lang="fr-FR" sz="1200" b="0" i="0" u="none" strike="noStrike" dirty="0">
                        <a:solidFill>
                          <a:schemeClr val="tx1"/>
                        </a:solidFill>
                        <a:effectLst/>
                        <a:latin typeface="+mn-lt"/>
                      </a:endParaRPr>
                    </a:p>
                  </a:txBody>
                  <a:tcPr marL="0" marR="0"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387986">
                <a:tc>
                  <a:txBody>
                    <a:bodyPr/>
                    <a:lstStyle/>
                    <a:p>
                      <a:pPr algn="l" fontAlgn="b"/>
                      <a:r>
                        <a:rPr lang="fr-FR" sz="1200" b="1" u="none" strike="noStrike" dirty="0">
                          <a:solidFill>
                            <a:sysClr val="windowText" lastClr="000000"/>
                          </a:solidFill>
                          <a:effectLst/>
                        </a:rPr>
                        <a:t> Global</a:t>
                      </a:r>
                      <a:endParaRPr lang="fr-FR" sz="1200" b="1" i="0" u="none" strike="noStrike" dirty="0">
                        <a:solidFill>
                          <a:sysClr val="windowText" lastClr="000000"/>
                        </a:solidFill>
                        <a:effectLst/>
                        <a:latin typeface="Arial"/>
                      </a:endParaRPr>
                    </a:p>
                  </a:txBody>
                  <a:tcPr marL="0" marR="0" marT="0" marB="0" anchor="ctr">
                    <a:lnT w="12700" cap="flat" cmpd="sng" algn="ctr">
                      <a:solidFill>
                        <a:schemeClr val="tx1"/>
                      </a:solidFill>
                      <a:prstDash val="solid"/>
                      <a:round/>
                      <a:headEnd type="none" w="med" len="med"/>
                      <a:tailEnd type="none" w="med" len="med"/>
                    </a:lnT>
                    <a:solidFill>
                      <a:schemeClr val="accent1">
                        <a:lumMod val="40000"/>
                        <a:lumOff val="60000"/>
                      </a:schemeClr>
                    </a:solidFill>
                  </a:tcPr>
                </a:tc>
                <a:tc>
                  <a:txBody>
                    <a:bodyPr/>
                    <a:lstStyle/>
                    <a:p>
                      <a:pPr algn="ctr" fontAlgn="b"/>
                      <a:r>
                        <a:rPr lang="fr-FR" sz="1200" b="1" i="0" u="none" strike="noStrike" dirty="0">
                          <a:solidFill>
                            <a:schemeClr val="tx1"/>
                          </a:solidFill>
                          <a:effectLst/>
                          <a:latin typeface="+mn-lt"/>
                        </a:rPr>
                        <a:t>1,81</a:t>
                      </a:r>
                    </a:p>
                  </a:txBody>
                  <a:tcPr marL="0" marR="0" marT="0" marB="0" anchor="ctr">
                    <a:lnT w="12700" cap="flat" cmpd="sng" algn="ctr">
                      <a:solidFill>
                        <a:schemeClr val="tx1"/>
                      </a:solidFill>
                      <a:prstDash val="solid"/>
                      <a:round/>
                      <a:headEnd type="none" w="med" len="med"/>
                      <a:tailEnd type="none" w="med" len="med"/>
                    </a:lnT>
                    <a:noFill/>
                  </a:tcPr>
                </a:tc>
                <a:tc>
                  <a:txBody>
                    <a:bodyPr/>
                    <a:lstStyle/>
                    <a:p>
                      <a:pPr algn="ctr" fontAlgn="b"/>
                      <a:r>
                        <a:rPr lang="fr-FR" sz="1200" b="1" i="0" u="none" strike="noStrike" dirty="0">
                          <a:solidFill>
                            <a:schemeClr val="tx1"/>
                          </a:solidFill>
                          <a:effectLst/>
                          <a:latin typeface="+mn-lt"/>
                        </a:rPr>
                        <a:t>[1,64 – 1,99]</a:t>
                      </a:r>
                    </a:p>
                  </a:txBody>
                  <a:tcPr marL="0" marR="0"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5"/>
                  </a:ext>
                </a:extLst>
              </a:tr>
              <a:tr h="387986">
                <a:tc>
                  <a:txBody>
                    <a:bodyPr/>
                    <a:lstStyle/>
                    <a:p>
                      <a:pPr algn="l" fontAlgn="b"/>
                      <a:r>
                        <a:rPr lang="fr-FR" sz="1200" b="1" u="none" strike="noStrike" dirty="0">
                          <a:solidFill>
                            <a:sysClr val="windowText" lastClr="000000"/>
                          </a:solidFill>
                          <a:effectLst/>
                        </a:rPr>
                        <a:t> Patients sans FDR</a:t>
                      </a:r>
                      <a:endParaRPr lang="fr-FR" sz="1200" b="1" i="0" u="none" strike="noStrike" dirty="0">
                        <a:solidFill>
                          <a:sysClr val="windowText" lastClr="000000"/>
                        </a:solidFill>
                        <a:effectLst/>
                        <a:latin typeface="Arial"/>
                      </a:endParaRPr>
                    </a:p>
                  </a:txBody>
                  <a:tcPr marL="0" marR="0" marT="0" marB="0" anchor="ctr">
                    <a:solidFill>
                      <a:schemeClr val="accent1">
                        <a:lumMod val="40000"/>
                        <a:lumOff val="60000"/>
                      </a:schemeClr>
                    </a:solidFill>
                  </a:tcPr>
                </a:tc>
                <a:tc>
                  <a:txBody>
                    <a:bodyPr/>
                    <a:lstStyle/>
                    <a:p>
                      <a:pPr algn="ctr" fontAlgn="ctr"/>
                      <a:r>
                        <a:rPr lang="fr-FR" sz="1200" b="1" i="0" u="none" strike="noStrike" dirty="0">
                          <a:solidFill>
                            <a:schemeClr val="tx1"/>
                          </a:solidFill>
                          <a:effectLst/>
                          <a:latin typeface="+mn-lt"/>
                        </a:rPr>
                        <a:t>1,09</a:t>
                      </a:r>
                    </a:p>
                  </a:txBody>
                  <a:tcPr marL="0" marR="0" marT="0" marB="0" anchor="ctr">
                    <a:noFill/>
                  </a:tcPr>
                </a:tc>
                <a:tc>
                  <a:txBody>
                    <a:bodyPr/>
                    <a:lstStyle/>
                    <a:p>
                      <a:pPr algn="ctr" fontAlgn="b"/>
                      <a:r>
                        <a:rPr lang="fr-FR" sz="1200" b="1" i="0" u="none" strike="noStrike" dirty="0">
                          <a:solidFill>
                            <a:schemeClr val="tx1"/>
                          </a:solidFill>
                          <a:effectLst/>
                          <a:latin typeface="+mn-lt"/>
                        </a:rPr>
                        <a:t>[0,72 – 1,46]</a:t>
                      </a:r>
                    </a:p>
                  </a:txBody>
                  <a:tcPr marL="0" marR="0" marT="0" marB="0" anchor="ctr">
                    <a:noFill/>
                  </a:tcPr>
                </a:tc>
                <a:extLst>
                  <a:ext uri="{0D108BD9-81ED-4DB2-BD59-A6C34878D82A}">
                    <a16:rowId xmlns:a16="http://schemas.microsoft.com/office/drawing/2014/main" xmlns="" val="10006"/>
                  </a:ext>
                </a:extLst>
              </a:tr>
            </a:tbl>
          </a:graphicData>
        </a:graphic>
      </p:graphicFrame>
      <p:pic>
        <p:nvPicPr>
          <p:cNvPr id="6" name="Image 5">
            <a:extLst>
              <a:ext uri="{FF2B5EF4-FFF2-40B4-BE49-F238E27FC236}">
                <a16:creationId xmlns:a16="http://schemas.microsoft.com/office/drawing/2014/main" xmlns="" id="{6E666F81-E129-B843-BCEB-631645E23D86}"/>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59522" y="2090843"/>
            <a:ext cx="4907083" cy="272534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EFCA6CFB-C339-B842-9136-588C8FEE46FE}"/>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01700" y="1340768"/>
            <a:ext cx="8483600" cy="4711700"/>
          </a:xfrm>
          <a:prstGeom prst="rect">
            <a:avLst/>
          </a:prstGeom>
        </p:spPr>
      </p:pic>
    </p:spTree>
    <p:extLst>
      <p:ext uri="{BB962C8B-B14F-4D97-AF65-F5344CB8AC3E}">
        <p14:creationId xmlns:p14="http://schemas.microsoft.com/office/powerpoint/2010/main" xmlns="" val="1292858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xmlns="" id="{015AC770-9E46-5248-8975-C432E32A877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t="5261" b="20253"/>
          <a:stretch>
            <a:fillRect/>
          </a:stretch>
        </p:blipFill>
        <p:spPr bwMode="auto">
          <a:xfrm>
            <a:off x="2206625" y="1550988"/>
            <a:ext cx="4629150" cy="458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Espace réservé du pied de page 6">
            <a:extLst>
              <a:ext uri="{FF2B5EF4-FFF2-40B4-BE49-F238E27FC236}">
                <a16:creationId xmlns:a16="http://schemas.microsoft.com/office/drawing/2014/main" xmlns="" id="{6BEB2E62-1A55-2748-A9C4-4A94F11D3843}"/>
              </a:ext>
            </a:extLst>
          </p:cNvPr>
          <p:cNvSpPr>
            <a:spLocks noGrp="1"/>
          </p:cNvSpPr>
          <p:nvPr>
            <p:ph type="ftr" sz="quarter" idx="11"/>
          </p:nvPr>
        </p:nvSpPr>
        <p:spPr>
          <a:xfrm>
            <a:off x="2768600" y="6453188"/>
            <a:ext cx="4822825" cy="365125"/>
          </a:xfrm>
        </p:spPr>
        <p:txBody>
          <a:bodyPr/>
          <a:lstStyle/>
          <a:p>
            <a:pPr>
              <a:defRPr/>
            </a:pPr>
            <a:r>
              <a:rPr lang="fr-FR" dirty="0"/>
              <a:t>Chirurgie gynécologie-obstétrique – Résultats nationaux – ISO RAISIN 2017</a:t>
            </a:r>
          </a:p>
        </p:txBody>
      </p:sp>
      <p:sp>
        <p:nvSpPr>
          <p:cNvPr id="10246" name="Espace réservé du numéro de diapositive 6">
            <a:extLst>
              <a:ext uri="{FF2B5EF4-FFF2-40B4-BE49-F238E27FC236}">
                <a16:creationId xmlns:a16="http://schemas.microsoft.com/office/drawing/2014/main" xmlns="" id="{A7707532-9552-8A41-BF4A-4E6A691E9FD5}"/>
              </a:ext>
            </a:extLst>
          </p:cNvPr>
          <p:cNvSpPr>
            <a:spLocks noGrp="1"/>
          </p:cNvSpPr>
          <p:nvPr>
            <p:ph type="sldNum" sz="quarter" idx="12"/>
          </p:nvPr>
        </p:nvSpPr>
        <p:spPr>
          <a:xfrm>
            <a:off x="9320213" y="6519863"/>
            <a:ext cx="395287"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fld id="{4DD9C6B8-D80C-BF40-8602-5484515FB15B}" type="slidenum">
              <a:rPr lang="fr-FR" altLang="fr-FR" sz="1400" b="1">
                <a:solidFill>
                  <a:schemeClr val="bg1"/>
                </a:solidFill>
                <a:latin typeface="Gill Sans MT" panose="020B0502020104020203" pitchFamily="34" charset="77"/>
              </a:rPr>
              <a:pPr>
                <a:spcBef>
                  <a:spcPct val="0"/>
                </a:spcBef>
                <a:buClrTx/>
                <a:buSzTx/>
                <a:buFontTx/>
                <a:buNone/>
              </a:pPr>
              <a:t>9</a:t>
            </a:fld>
            <a:endParaRPr lang="fr-FR" altLang="fr-FR" sz="1400" b="1">
              <a:solidFill>
                <a:schemeClr val="bg1"/>
              </a:solidFill>
              <a:latin typeface="Gill Sans MT" panose="020B0502020104020203" pitchFamily="34" charset="77"/>
            </a:endParaRPr>
          </a:p>
        </p:txBody>
      </p:sp>
      <p:grpSp>
        <p:nvGrpSpPr>
          <p:cNvPr id="10244" name="Group 12">
            <a:extLst>
              <a:ext uri="{FF2B5EF4-FFF2-40B4-BE49-F238E27FC236}">
                <a16:creationId xmlns:a16="http://schemas.microsoft.com/office/drawing/2014/main" xmlns="" id="{E3FECB1A-C725-FE46-9E97-81ACB6D47651}"/>
              </a:ext>
            </a:extLst>
          </p:cNvPr>
          <p:cNvGrpSpPr>
            <a:grpSpLocks/>
          </p:cNvGrpSpPr>
          <p:nvPr/>
        </p:nvGrpSpPr>
        <p:grpSpPr bwMode="auto">
          <a:xfrm flipH="1">
            <a:off x="563563" y="955675"/>
            <a:ext cx="215900" cy="5902325"/>
            <a:chOff x="0" y="-17"/>
            <a:chExt cx="102" cy="4289"/>
          </a:xfrm>
        </p:grpSpPr>
        <p:sp>
          <p:nvSpPr>
            <p:cNvPr id="39" name="Rectangle 7">
              <a:extLst>
                <a:ext uri="{FF2B5EF4-FFF2-40B4-BE49-F238E27FC236}">
                  <a16:creationId xmlns:a16="http://schemas.microsoft.com/office/drawing/2014/main" xmlns="" id="{F4B0B934-9BAD-9042-ACA8-A1A592DDB675}"/>
                </a:ext>
              </a:extLst>
            </p:cNvPr>
            <p:cNvSpPr>
              <a:spLocks noChangeArrowheads="1"/>
            </p:cNvSpPr>
            <p:nvPr/>
          </p:nvSpPr>
          <p:spPr bwMode="auto">
            <a:xfrm>
              <a:off x="0" y="-17"/>
              <a:ext cx="102" cy="864"/>
            </a:xfrm>
            <a:prstGeom prst="rect">
              <a:avLst/>
            </a:prstGeom>
            <a:solidFill>
              <a:srgbClr val="9AD517">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0" name="Rectangle 8">
              <a:extLst>
                <a:ext uri="{FF2B5EF4-FFF2-40B4-BE49-F238E27FC236}">
                  <a16:creationId xmlns:a16="http://schemas.microsoft.com/office/drawing/2014/main" xmlns="" id="{48818DD2-3E41-4B4E-A93C-B5FF6D7F7654}"/>
                </a:ext>
              </a:extLst>
            </p:cNvPr>
            <p:cNvSpPr>
              <a:spLocks noChangeArrowheads="1"/>
            </p:cNvSpPr>
            <p:nvPr/>
          </p:nvSpPr>
          <p:spPr bwMode="auto">
            <a:xfrm>
              <a:off x="0" y="845"/>
              <a:ext cx="102" cy="864"/>
            </a:xfrm>
            <a:prstGeom prst="rect">
              <a:avLst/>
            </a:prstGeom>
            <a:solidFill>
              <a:schemeClr val="accent6">
                <a:lumMod val="75000"/>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1" name="Rectangle 9">
              <a:extLst>
                <a:ext uri="{FF2B5EF4-FFF2-40B4-BE49-F238E27FC236}">
                  <a16:creationId xmlns:a16="http://schemas.microsoft.com/office/drawing/2014/main" xmlns="" id="{5F70D428-CC3B-2143-9593-A815E3C64174}"/>
                </a:ext>
              </a:extLst>
            </p:cNvPr>
            <p:cNvSpPr>
              <a:spLocks noChangeArrowheads="1"/>
            </p:cNvSpPr>
            <p:nvPr/>
          </p:nvSpPr>
          <p:spPr bwMode="auto">
            <a:xfrm>
              <a:off x="0" y="1706"/>
              <a:ext cx="102" cy="864"/>
            </a:xfrm>
            <a:prstGeom prst="rect">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2" name="Rectangle 10">
              <a:extLst>
                <a:ext uri="{FF2B5EF4-FFF2-40B4-BE49-F238E27FC236}">
                  <a16:creationId xmlns:a16="http://schemas.microsoft.com/office/drawing/2014/main" xmlns="" id="{234FE7E9-A743-B843-A598-32C0BC196FD4}"/>
                </a:ext>
              </a:extLst>
            </p:cNvPr>
            <p:cNvSpPr>
              <a:spLocks noChangeArrowheads="1"/>
            </p:cNvSpPr>
            <p:nvPr/>
          </p:nvSpPr>
          <p:spPr bwMode="auto">
            <a:xfrm>
              <a:off x="0" y="2568"/>
              <a:ext cx="102" cy="861"/>
            </a:xfrm>
            <a:prstGeom prst="rect">
              <a:avLst/>
            </a:prstGeom>
            <a:solidFill>
              <a:srgbClr val="FFC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43" name="Rectangle 11">
              <a:extLst>
                <a:ext uri="{FF2B5EF4-FFF2-40B4-BE49-F238E27FC236}">
                  <a16:creationId xmlns:a16="http://schemas.microsoft.com/office/drawing/2014/main" xmlns="" id="{F3A502E3-F330-464B-8DAB-70044C5521D4}"/>
                </a:ext>
              </a:extLst>
            </p:cNvPr>
            <p:cNvSpPr>
              <a:spLocks noChangeArrowheads="1"/>
            </p:cNvSpPr>
            <p:nvPr/>
          </p:nvSpPr>
          <p:spPr bwMode="auto">
            <a:xfrm>
              <a:off x="0" y="3429"/>
              <a:ext cx="102" cy="843"/>
            </a:xfrm>
            <a:prstGeom prst="rect">
              <a:avLst/>
            </a:prstGeom>
            <a:solidFill>
              <a:schemeClr val="accent5">
                <a:alpha val="69804"/>
              </a:scheme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grpSp>
      <p:sp>
        <p:nvSpPr>
          <p:cNvPr id="44" name="Triangle rectangle 43">
            <a:extLst>
              <a:ext uri="{FF2B5EF4-FFF2-40B4-BE49-F238E27FC236}">
                <a16:creationId xmlns:a16="http://schemas.microsoft.com/office/drawing/2014/main" xmlns="" id="{EBE939C9-9AC4-5444-843E-58CA88D12707}"/>
              </a:ext>
            </a:extLst>
          </p:cNvPr>
          <p:cNvSpPr/>
          <p:nvPr/>
        </p:nvSpPr>
        <p:spPr>
          <a:xfrm rot="16200000">
            <a:off x="9152732" y="6295231"/>
            <a:ext cx="590550" cy="534987"/>
          </a:xfrm>
          <a:prstGeom prst="rtTriangle">
            <a:avLst/>
          </a:prstGeom>
          <a:solidFill>
            <a:srgbClr val="FF0000">
              <a:alpha val="69804"/>
            </a:srgbClr>
          </a:solidFill>
          <a:ln>
            <a:noFill/>
          </a:ln>
          <a:effectLst/>
        </p:spPr>
        <p:txBody>
          <a:bodyPr anchor="ctr"/>
          <a:lstStyle/>
          <a:p>
            <a:pPr algn="ctr" fontAlgn="auto">
              <a:spcAft>
                <a:spcPts val="0"/>
              </a:spcAft>
              <a:defRPr/>
            </a:pPr>
            <a:endParaRPr lang="fr-FR" sz="3600" b="1">
              <a:solidFill>
                <a:schemeClr val="bg1"/>
              </a:solidFill>
              <a:latin typeface="Gill Sans MT" panose="020B0502020104020203" pitchFamily="34" charset="0"/>
              <a:ea typeface="+mj-ea"/>
              <a:cs typeface="+mj-cs"/>
            </a:endParaRPr>
          </a:p>
        </p:txBody>
      </p:sp>
      <p:sp>
        <p:nvSpPr>
          <p:cNvPr id="27" name="ZoneTexte 26">
            <a:extLst>
              <a:ext uri="{FF2B5EF4-FFF2-40B4-BE49-F238E27FC236}">
                <a16:creationId xmlns:a16="http://schemas.microsoft.com/office/drawing/2014/main" xmlns="" id="{3F627043-ECA7-0541-9521-DEA7A26FB04B}"/>
              </a:ext>
            </a:extLst>
          </p:cNvPr>
          <p:cNvSpPr txBox="1"/>
          <p:nvPr/>
        </p:nvSpPr>
        <p:spPr>
          <a:xfrm>
            <a:off x="1100138" y="1109663"/>
            <a:ext cx="8348662" cy="461962"/>
          </a:xfrm>
          <a:prstGeom prst="rect">
            <a:avLst/>
          </a:prstGeom>
          <a:noFill/>
        </p:spPr>
        <p:txBody>
          <a:bodyPr>
            <a:spAutoFit/>
          </a:bodyPr>
          <a:lstStyle/>
          <a:p>
            <a:pPr algn="ctr" fontAlgn="auto">
              <a:spcBef>
                <a:spcPts val="0"/>
              </a:spcBef>
              <a:spcAft>
                <a:spcPts val="0"/>
              </a:spcAft>
              <a:defRPr/>
            </a:pPr>
            <a:r>
              <a:rPr lang="fr-FR" b="1" dirty="0">
                <a:solidFill>
                  <a:schemeClr val="accent1">
                    <a:lumMod val="75000"/>
                  </a:schemeClr>
                </a:solidFill>
                <a:latin typeface="+mn-lt"/>
              </a:rPr>
              <a:t>Taux d’incidence d’ISO brut en 2016 par établissement </a:t>
            </a:r>
          </a:p>
        </p:txBody>
      </p:sp>
      <p:sp>
        <p:nvSpPr>
          <p:cNvPr id="10248" name="Rectangle 23">
            <a:extLst>
              <a:ext uri="{FF2B5EF4-FFF2-40B4-BE49-F238E27FC236}">
                <a16:creationId xmlns:a16="http://schemas.microsoft.com/office/drawing/2014/main" xmlns="" id="{1A513F4D-0C46-8F4E-B256-1DDDAE8B2FDB}"/>
              </a:ext>
            </a:extLst>
          </p:cNvPr>
          <p:cNvSpPr>
            <a:spLocks noChangeArrowheads="1"/>
          </p:cNvSpPr>
          <p:nvPr/>
        </p:nvSpPr>
        <p:spPr bwMode="auto">
          <a:xfrm>
            <a:off x="2314575" y="6237288"/>
            <a:ext cx="4572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lgn="ctr">
              <a:spcBef>
                <a:spcPct val="0"/>
              </a:spcBef>
              <a:buClrTx/>
              <a:buSzTx/>
              <a:buFontTx/>
              <a:buNone/>
            </a:pPr>
            <a:r>
              <a:rPr lang="fr-FR" altLang="fr-FR" sz="1400" b="1">
                <a:latin typeface="Calibri" panose="020F0502020204030204" pitchFamily="34" charset="0"/>
              </a:rPr>
              <a:t>Chaque point représente un établissement</a:t>
            </a:r>
          </a:p>
        </p:txBody>
      </p:sp>
      <p:sp>
        <p:nvSpPr>
          <p:cNvPr id="25" name="Ellipse 24">
            <a:extLst>
              <a:ext uri="{FF2B5EF4-FFF2-40B4-BE49-F238E27FC236}">
                <a16:creationId xmlns:a16="http://schemas.microsoft.com/office/drawing/2014/main" xmlns="" id="{423D61E5-07EE-704D-BF07-7D4CEBF0DF37}"/>
              </a:ext>
            </a:extLst>
          </p:cNvPr>
          <p:cNvSpPr/>
          <p:nvPr/>
        </p:nvSpPr>
        <p:spPr>
          <a:xfrm>
            <a:off x="4783138" y="3284538"/>
            <a:ext cx="360362" cy="360362"/>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250" name="ZoneTexte 25">
            <a:extLst>
              <a:ext uri="{FF2B5EF4-FFF2-40B4-BE49-F238E27FC236}">
                <a16:creationId xmlns:a16="http://schemas.microsoft.com/office/drawing/2014/main" xmlns="" id="{3270B13C-4FDF-A04A-A89E-D96C88E07C60}"/>
              </a:ext>
            </a:extLst>
          </p:cNvPr>
          <p:cNvSpPr txBox="1">
            <a:spLocks noChangeArrowheads="1"/>
          </p:cNvSpPr>
          <p:nvPr/>
        </p:nvSpPr>
        <p:spPr bwMode="auto">
          <a:xfrm>
            <a:off x="6892925" y="3213100"/>
            <a:ext cx="2138363"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600">
                <a:solidFill>
                  <a:srgbClr val="002060"/>
                </a:solidFill>
                <a:latin typeface="Calibri" panose="020F0502020204030204" pitchFamily="34" charset="0"/>
              </a:rPr>
              <a:t>Cet établissement a obtenu un taux d’incidence d’ISO de près de 6% en 2016 en chirurgie gynéco-obs</a:t>
            </a:r>
          </a:p>
        </p:txBody>
      </p:sp>
      <p:cxnSp>
        <p:nvCxnSpPr>
          <p:cNvPr id="28" name="Connecteur droit avec flèche 27">
            <a:extLst>
              <a:ext uri="{FF2B5EF4-FFF2-40B4-BE49-F238E27FC236}">
                <a16:creationId xmlns:a16="http://schemas.microsoft.com/office/drawing/2014/main" xmlns="" id="{215A7B44-F07B-8E42-AEDD-1CFEB455F122}"/>
              </a:ext>
            </a:extLst>
          </p:cNvPr>
          <p:cNvCxnSpPr>
            <a:stCxn id="25" idx="6"/>
          </p:cNvCxnSpPr>
          <p:nvPr/>
        </p:nvCxnSpPr>
        <p:spPr>
          <a:xfrm>
            <a:off x="5143500" y="3465513"/>
            <a:ext cx="1763713" cy="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252" name="ZoneTexte 28">
            <a:extLst>
              <a:ext uri="{FF2B5EF4-FFF2-40B4-BE49-F238E27FC236}">
                <a16:creationId xmlns:a16="http://schemas.microsoft.com/office/drawing/2014/main" xmlns="" id="{4892F6D8-B487-A448-9854-DB61CD007995}"/>
              </a:ext>
            </a:extLst>
          </p:cNvPr>
          <p:cNvSpPr txBox="1">
            <a:spLocks noChangeArrowheads="1"/>
          </p:cNvSpPr>
          <p:nvPr/>
        </p:nvSpPr>
        <p:spPr bwMode="auto">
          <a:xfrm>
            <a:off x="6886575" y="4868863"/>
            <a:ext cx="2649538"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hlink"/>
              </a:buClr>
              <a:buSzPct val="50000"/>
              <a:buFont typeface="Monotype Sorts" pitchFamily="2" charset="2"/>
              <a:buChar char="n"/>
              <a:defRPr kumimoji="1" sz="2800">
                <a:solidFill>
                  <a:schemeClr val="tx1"/>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2600">
                <a:solidFill>
                  <a:schemeClr val="tx1"/>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F"/>
              <a:defRPr kumimoji="1" sz="2400">
                <a:solidFill>
                  <a:schemeClr val="tx1"/>
                </a:solidFill>
                <a:latin typeface="Arial" panose="020B0604020202020204" pitchFamily="34" charset="0"/>
              </a:defRPr>
            </a:lvl3pPr>
            <a:lvl4pPr marL="1600200" indent="-228600">
              <a:spcBef>
                <a:spcPct val="20000"/>
              </a:spcBef>
              <a:buClr>
                <a:schemeClr val="tx2"/>
              </a:buClr>
              <a:buSzPct val="100000"/>
              <a:buChar char="•"/>
              <a:defRPr kumimoji="1" sz="2000">
                <a:solidFill>
                  <a:schemeClr val="tx1"/>
                </a:solidFill>
                <a:latin typeface="Arial" panose="020B0604020202020204" pitchFamily="34" charset="0"/>
              </a:defRPr>
            </a:lvl4pPr>
            <a:lvl5pPr marL="2057400" indent="-228600">
              <a:spcBef>
                <a:spcPct val="20000"/>
              </a:spcBef>
              <a:buClr>
                <a:schemeClr val="hlink"/>
              </a:buClr>
              <a:buSzPct val="100000"/>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chemeClr val="tx1"/>
                </a:solidFill>
                <a:latin typeface="Arial" panose="020B0604020202020204" pitchFamily="34" charset="0"/>
              </a:defRPr>
            </a:lvl9pPr>
          </a:lstStyle>
          <a:p>
            <a:pPr>
              <a:spcBef>
                <a:spcPct val="0"/>
              </a:spcBef>
              <a:buClrTx/>
              <a:buSzTx/>
              <a:buFontTx/>
              <a:buNone/>
            </a:pPr>
            <a:r>
              <a:rPr lang="fr-FR" altLang="fr-FR" sz="1600">
                <a:solidFill>
                  <a:srgbClr val="002060"/>
                </a:solidFill>
                <a:latin typeface="Calibri" panose="020F0502020204030204" pitchFamily="34" charset="0"/>
              </a:rPr>
              <a:t>De nombreux établissements ont obtenu un taux d’incidence d’ISO de 0% en 2016 en chirurgie gynéco-obs</a:t>
            </a:r>
          </a:p>
        </p:txBody>
      </p:sp>
      <p:cxnSp>
        <p:nvCxnSpPr>
          <p:cNvPr id="31" name="Connecteur droit avec flèche 30">
            <a:extLst>
              <a:ext uri="{FF2B5EF4-FFF2-40B4-BE49-F238E27FC236}">
                <a16:creationId xmlns:a16="http://schemas.microsoft.com/office/drawing/2014/main" xmlns="" id="{BB5F703F-6358-534A-B696-46347A497F68}"/>
              </a:ext>
            </a:extLst>
          </p:cNvPr>
          <p:cNvCxnSpPr>
            <a:stCxn id="32" idx="7"/>
          </p:cNvCxnSpPr>
          <p:nvPr/>
        </p:nvCxnSpPr>
        <p:spPr>
          <a:xfrm flipV="1">
            <a:off x="6127750" y="5065713"/>
            <a:ext cx="744538" cy="890587"/>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2" name="Ellipse 31">
            <a:extLst>
              <a:ext uri="{FF2B5EF4-FFF2-40B4-BE49-F238E27FC236}">
                <a16:creationId xmlns:a16="http://schemas.microsoft.com/office/drawing/2014/main" xmlns="" id="{16BE8309-099D-9641-BE9A-E6767D864B6F}"/>
              </a:ext>
            </a:extLst>
          </p:cNvPr>
          <p:cNvSpPr/>
          <p:nvPr/>
        </p:nvSpPr>
        <p:spPr>
          <a:xfrm>
            <a:off x="2119313" y="5908675"/>
            <a:ext cx="4695825" cy="328613"/>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sld>
</file>

<file path=ppt/theme/theme1.xml><?xml version="1.0" encoding="utf-8"?>
<a:theme xmlns:a="http://schemas.openxmlformats.org/drawingml/2006/main" name="Dividende">
  <a:themeElements>
    <a:clrScheme name="Dividende">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e">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Dividend" id="{9697A71B-4AB7-4A1A-BD5B-BB2D22835B57}" vid="{C21699FF-00E4-43C8-BBCC-D7E5536C3717}"/>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{E21EC303-ADCA-8A4C-98D7-75A71E6A30A4}tf10001123</Template>
  <TotalTime>5089</TotalTime>
  <Words>2523</Words>
  <Application>Microsoft Office PowerPoint</Application>
  <PresentationFormat>Diapositives 35 mm</PresentationFormat>
  <Paragraphs>435</Paragraphs>
  <Slides>60</Slides>
  <Notes>9</Notes>
  <HiddenSlides>0</HiddenSlides>
  <MMClips>0</MMClips>
  <ScaleCrop>false</ScaleCrop>
  <HeadingPairs>
    <vt:vector size="6" baseType="variant">
      <vt:variant>
        <vt:lpstr>Thème</vt:lpstr>
      </vt:variant>
      <vt:variant>
        <vt:i4>1</vt:i4>
      </vt:variant>
      <vt:variant>
        <vt:lpstr>Serveurs OLE incorporés</vt:lpstr>
      </vt:variant>
      <vt:variant>
        <vt:i4>2</vt:i4>
      </vt:variant>
      <vt:variant>
        <vt:lpstr>Titres des diapositives</vt:lpstr>
      </vt:variant>
      <vt:variant>
        <vt:i4>60</vt:i4>
      </vt:variant>
    </vt:vector>
  </HeadingPairs>
  <TitlesOfParts>
    <vt:vector size="63" baseType="lpstr">
      <vt:lpstr>Dividende</vt:lpstr>
      <vt:lpstr>Feuille Microsoft Office Excel 97-2003</vt:lpstr>
      <vt:lpstr>Photo Editor Photo</vt:lpstr>
      <vt:lpstr>Risque infectieux en Gynécologie, Obstétrique et Néonatalogie</vt:lpstr>
      <vt:lpstr>1- Risque infectieux en Gynécologie</vt:lpstr>
      <vt:lpstr>Diapositive 3</vt:lpstr>
      <vt:lpstr>Diapositive 4</vt:lpstr>
      <vt:lpstr>Resultats raisin gyneco 2017</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Epidémiologie des infections nosocomiales en maternité</vt:lpstr>
      <vt:lpstr>Infections site opératoire </vt:lpstr>
      <vt:lpstr>Endométrite  </vt:lpstr>
      <vt:lpstr>Facteurs de risque des endométrites</vt:lpstr>
      <vt:lpstr>Infections urinaires </vt:lpstr>
      <vt:lpstr>Diapositive 25</vt:lpstr>
      <vt:lpstr>Diapositive 26</vt:lpstr>
      <vt:lpstr>Diapositive 27</vt:lpstr>
      <vt:lpstr>Signalements  Alertes nationales IAS et RATB  Fiches ouvertes pour l’année 2017</vt:lpstr>
      <vt:lpstr>Infections invasives  à Streptococcus pyogenes ou streptocoques A</vt:lpstr>
      <vt:lpstr>Infection invasive à Streptococcus pyogenes</vt:lpstr>
      <vt:lpstr>Réservoir à Streptococcus pyogenes : portage sain</vt:lpstr>
      <vt:lpstr>Transmission du Streptococcus pyogenes</vt:lpstr>
      <vt:lpstr>« Prévention » du Streptococcus pyogenes </vt:lpstr>
      <vt:lpstr>Infections Nosocomiales en Neonatologie</vt:lpstr>
      <vt:lpstr>Diapositive 35</vt:lpstr>
      <vt:lpstr>Nouveau-né - prévention</vt:lpstr>
      <vt:lpstr>Diapositive 37</vt:lpstr>
      <vt:lpstr>Impact </vt:lpstr>
      <vt:lpstr>Diapositive 39</vt:lpstr>
      <vt:lpstr>Epidémie de coqueluche</vt:lpstr>
      <vt:lpstr>Diapositive 41</vt:lpstr>
      <vt:lpstr>Les infections en Néonatalogie</vt:lpstr>
      <vt:lpstr>DEFINITIONS</vt:lpstr>
      <vt:lpstr>La flore digestive</vt:lpstr>
      <vt:lpstr>Facteurs endogènes</vt:lpstr>
      <vt:lpstr>Facteurs exogenes</vt:lpstr>
      <vt:lpstr>Variable selon les cathéters</vt:lpstr>
      <vt:lpstr>Repérer les septicémies nosocomiales en NN </vt:lpstr>
      <vt:lpstr>Chiffres neocat 2018</vt:lpstr>
      <vt:lpstr>PARTICULARITÉs</vt:lpstr>
      <vt:lpstr>ATTENTION À </vt:lpstr>
      <vt:lpstr>Diapositive 52</vt:lpstr>
      <vt:lpstr>Diapositive 53</vt:lpstr>
      <vt:lpstr>Facteurs de risques des IN en Néonatalogie</vt:lpstr>
      <vt:lpstr>Infections associées à CVC en fonction du poids de naissance</vt:lpstr>
      <vt:lpstr>« Bundle » des Voies Centrales</vt:lpstr>
      <vt:lpstr>Diapositive 57</vt:lpstr>
      <vt:lpstr>Diapositive 58</vt:lpstr>
      <vt:lpstr>Diapositive 59</vt:lpstr>
      <vt:lpstr>Diapositive 60</vt:lpstr>
    </vt:vector>
  </TitlesOfParts>
  <Company>Hôpitaux de Marseille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organisation CLIN</dc:title>
  <dc:creator>P040276</dc:creator>
  <cp:lastModifiedBy>marine.santoriello</cp:lastModifiedBy>
  <cp:revision>721</cp:revision>
  <cp:lastPrinted>2004-09-21T08:23:48Z</cp:lastPrinted>
  <dcterms:created xsi:type="dcterms:W3CDTF">2004-09-21T06:55:00Z</dcterms:created>
  <dcterms:modified xsi:type="dcterms:W3CDTF">2022-03-21T07:31:53Z</dcterms:modified>
</cp:coreProperties>
</file>