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6" r:id="rId3"/>
    <p:sldId id="271" r:id="rId4"/>
    <p:sldId id="272" r:id="rId5"/>
    <p:sldId id="273" r:id="rId6"/>
    <p:sldId id="274" r:id="rId7"/>
    <p:sldId id="275" r:id="rId8"/>
    <p:sldId id="27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2" r:id="rId37"/>
    <p:sldId id="270" r:id="rId38"/>
    <p:sldId id="293" r:id="rId39"/>
    <p:sldId id="290" r:id="rId40"/>
    <p:sldId id="295" r:id="rId41"/>
    <p:sldId id="294" r:id="rId4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28/03/2022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32560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28/03/2022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31430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28/03/2022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32472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28/03/2022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415090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28/03/2022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15423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28/03/2022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10547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28/03/2022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06137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28/03/2022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92307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28/03/2022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41794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28/03/2022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244645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28/03/2022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92428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B0574-1784-4D6A-A0FF-FCEA47072CE2}" type="datetimeFigureOut">
              <a:rPr lang="fr-FR" smtClean="0"/>
              <a:pPr/>
              <a:t>28/03/2022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93543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71952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fr-FR" sz="4800" b="1" dirty="0"/>
              <a:t/>
            </a:r>
            <a:br>
              <a:rPr lang="fr-FR" sz="4800" b="1" dirty="0"/>
            </a:br>
            <a:r>
              <a:rPr lang="fr-FR" sz="4800" b="1" dirty="0"/>
              <a:t/>
            </a:r>
            <a:br>
              <a:rPr lang="fr-FR" sz="4800" b="1" dirty="0"/>
            </a:br>
            <a:r>
              <a:rPr lang="fr-FR" sz="4800" b="1" dirty="0"/>
              <a:t/>
            </a:r>
            <a:br>
              <a:rPr lang="fr-FR" sz="4800" b="1" dirty="0"/>
            </a:br>
            <a:r>
              <a:rPr lang="fr-FR" sz="4800" b="1" dirty="0"/>
              <a:t>Prévention des infections liées aux soins du Sujet Agé</a:t>
            </a:r>
            <a:r>
              <a:rPr lang="fr-FR" sz="4800" dirty="0"/>
              <a:t/>
            </a:r>
            <a:br>
              <a:rPr lang="fr-FR" sz="4800" dirty="0"/>
            </a:br>
            <a:r>
              <a:rPr lang="fr-FR" sz="4800" dirty="0"/>
              <a:t/>
            </a:r>
            <a:br>
              <a:rPr lang="fr-FR" sz="4800" dirty="0"/>
            </a:br>
            <a:r>
              <a:rPr lang="fr-FR" sz="2400" i="1" dirty="0"/>
              <a:t>DU Hygiène Hospitalière 2021/2022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4618652"/>
            <a:ext cx="9144000" cy="639147"/>
          </a:xfrm>
        </p:spPr>
        <p:txBody>
          <a:bodyPr>
            <a:noAutofit/>
          </a:bodyPr>
          <a:lstStyle/>
          <a:p>
            <a:r>
              <a:rPr lang="fr-FR" sz="2000" b="1" dirty="0"/>
              <a:t>Docteur BELMELIANI Sonia</a:t>
            </a:r>
          </a:p>
          <a:p>
            <a:r>
              <a:rPr lang="fr-FR" sz="2000" dirty="0"/>
              <a:t>Praticien Hospitalier- Gériatre</a:t>
            </a:r>
          </a:p>
          <a:p>
            <a:r>
              <a:rPr lang="fr-FR" sz="2000" dirty="0"/>
              <a:t>Service de Médecine interne et gériatrie- SSR</a:t>
            </a:r>
          </a:p>
          <a:p>
            <a:r>
              <a:rPr lang="fr-FR" sz="2000" dirty="0"/>
              <a:t>Pr P. VILLANI- CHU Ste Marguerite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37082" y="235325"/>
            <a:ext cx="3584759" cy="127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1956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70AD47">
                    <a:lumMod val="75000"/>
                  </a:srgbClr>
                </a:solidFill>
              </a:rPr>
              <a:t>Définition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Délai </a:t>
            </a:r>
            <a:r>
              <a:rPr lang="fr-FR" b="1" dirty="0"/>
              <a:t>d’au moins 48 heures </a:t>
            </a:r>
            <a:r>
              <a:rPr lang="fr-FR" dirty="0"/>
              <a:t>ou délai supérieur à la période d’incubation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u="sng" dirty="0"/>
              <a:t>Pour les infections de site opératoire, infections associées aux soins :</a:t>
            </a:r>
          </a:p>
          <a:p>
            <a:pPr>
              <a:buFontTx/>
              <a:buChar char="-"/>
            </a:pPr>
            <a:r>
              <a:rPr lang="fr-FR" dirty="0">
                <a:solidFill>
                  <a:srgbClr val="FF0000"/>
                </a:solidFill>
              </a:rPr>
              <a:t>Survenant dans les 30 jours post opératoires</a:t>
            </a:r>
          </a:p>
          <a:p>
            <a:pPr>
              <a:buFontTx/>
              <a:buChar char="-"/>
            </a:pPr>
            <a:r>
              <a:rPr lang="fr-FR" dirty="0">
                <a:solidFill>
                  <a:srgbClr val="FF0000"/>
                </a:solidFill>
              </a:rPr>
              <a:t>Survenant dans l’année si mise en place de matériel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4171901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70AD47">
                    <a:lumMod val="75000"/>
                  </a:srgbClr>
                </a:solidFill>
              </a:rPr>
              <a:t>Définition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Quelque soit le délai de survenue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il faut apprécier dans chaque cas </a:t>
            </a:r>
            <a:r>
              <a:rPr lang="fr-FR" b="1" dirty="0"/>
              <a:t>la plausibilité </a:t>
            </a:r>
            <a:r>
              <a:rPr lang="fr-FR" dirty="0"/>
              <a:t>de l’association entre</a:t>
            </a:r>
          </a:p>
          <a:p>
            <a:r>
              <a:rPr lang="fr-FR" dirty="0"/>
              <a:t>l’intervention et l’infection</a:t>
            </a:r>
          </a:p>
          <a:p>
            <a:r>
              <a:rPr lang="fr-FR" dirty="0"/>
              <a:t>le type de germe en cause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781863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Mode de transmission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Il existe </a:t>
            </a:r>
            <a:r>
              <a:rPr lang="fr-FR" b="1" dirty="0"/>
              <a:t>2 types </a:t>
            </a:r>
            <a:r>
              <a:rPr lang="fr-FR" dirty="0"/>
              <a:t>de modes de transmission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les infections d’origine « </a:t>
            </a:r>
            <a:r>
              <a:rPr lang="fr-FR" b="1" dirty="0"/>
              <a:t>endogène</a:t>
            </a:r>
            <a:r>
              <a:rPr lang="fr-FR" dirty="0"/>
              <a:t> » : </a:t>
            </a:r>
            <a:r>
              <a:rPr lang="fr-FR" sz="2400" i="1" dirty="0"/>
              <a:t>le malade s’infecte avec ses propres micro-organismes à la faveur d’un acte invasif et/ou en raison d’une fragilité particulière</a:t>
            </a:r>
          </a:p>
          <a:p>
            <a:r>
              <a:rPr lang="fr-FR" dirty="0"/>
              <a:t>les infections d’origine « </a:t>
            </a:r>
            <a:r>
              <a:rPr lang="fr-FR" b="1" dirty="0"/>
              <a:t>exogène</a:t>
            </a:r>
            <a:r>
              <a:rPr lang="fr-FR" dirty="0"/>
              <a:t> » : </a:t>
            </a:r>
            <a:r>
              <a:rPr lang="fr-FR" sz="2400" i="1" dirty="0"/>
              <a:t>les microorganismes ont pour origine une transmission croisée entre malades/ soignants (par les mains ou matériels, personnels, contamination de l’environnement hospitalier : eau, air, équipements, alimentation…)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2027441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Les micro organismes en cause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Les agents sont variés :</a:t>
            </a:r>
          </a:p>
          <a:p>
            <a:pPr marL="0" indent="0">
              <a:buNone/>
            </a:pPr>
            <a:r>
              <a:rPr lang="fr-FR" b="1" u="sng" dirty="0"/>
              <a:t>Bactéries  </a:t>
            </a:r>
            <a:r>
              <a:rPr lang="fr-FR" b="1" dirty="0">
                <a:solidFill>
                  <a:srgbClr val="FF0000"/>
                </a:solidFill>
              </a:rPr>
              <a:t>TOP 5 « gériatrique »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/>
              <a:t>Escherichia Coli</a:t>
            </a:r>
          </a:p>
          <a:p>
            <a:r>
              <a:rPr lang="fr-FR" dirty="0"/>
              <a:t>Staphylocoque doré</a:t>
            </a:r>
          </a:p>
          <a:p>
            <a:r>
              <a:rPr lang="fr-FR" dirty="0"/>
              <a:t>Pseudomonas </a:t>
            </a:r>
            <a:r>
              <a:rPr lang="fr-FR" dirty="0" err="1"/>
              <a:t>Aeruginosa</a:t>
            </a:r>
            <a:endParaRPr lang="fr-FR" dirty="0"/>
          </a:p>
          <a:p>
            <a:r>
              <a:rPr lang="fr-FR" dirty="0" err="1"/>
              <a:t>Klebsiella</a:t>
            </a:r>
            <a:r>
              <a:rPr lang="fr-FR" dirty="0"/>
              <a:t> </a:t>
            </a:r>
            <a:r>
              <a:rPr lang="fr-FR" dirty="0" err="1"/>
              <a:t>pneumoniae</a:t>
            </a:r>
            <a:endParaRPr lang="fr-FR" dirty="0"/>
          </a:p>
          <a:p>
            <a:r>
              <a:rPr lang="fr-FR" dirty="0" err="1"/>
              <a:t>Enterococcus</a:t>
            </a:r>
            <a:r>
              <a:rPr lang="fr-FR" dirty="0"/>
              <a:t> </a:t>
            </a:r>
            <a:r>
              <a:rPr lang="fr-FR" dirty="0" err="1"/>
              <a:t>faecalis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6363010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70AD47">
                    <a:lumMod val="75000"/>
                  </a:srgbClr>
                </a:solidFill>
              </a:rPr>
              <a:t>Les micro organismes en cause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b="1" u="sng" dirty="0"/>
              <a:t>Virus </a:t>
            </a:r>
          </a:p>
          <a:p>
            <a:r>
              <a:rPr lang="fr-FR" b="1" dirty="0"/>
              <a:t>COVID</a:t>
            </a:r>
          </a:p>
          <a:p>
            <a:r>
              <a:rPr lang="fr-FR" dirty="0"/>
              <a:t>Grippe</a:t>
            </a:r>
          </a:p>
          <a:p>
            <a:r>
              <a:rPr lang="fr-FR" dirty="0"/>
              <a:t>VRS/ rhinovirus/ </a:t>
            </a:r>
            <a:r>
              <a:rPr lang="fr-FR" dirty="0" err="1"/>
              <a:t>entero</a:t>
            </a:r>
            <a:r>
              <a:rPr lang="fr-FR" dirty="0"/>
              <a:t> virus, …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b="1" u="sng" dirty="0"/>
              <a:t>Parasites </a:t>
            </a:r>
          </a:p>
          <a:p>
            <a:r>
              <a:rPr lang="fr-FR" dirty="0"/>
              <a:t>Poux</a:t>
            </a:r>
          </a:p>
          <a:p>
            <a:r>
              <a:rPr lang="fr-FR" dirty="0"/>
              <a:t>Punaises</a:t>
            </a:r>
          </a:p>
          <a:p>
            <a:r>
              <a:rPr lang="fr-FR" dirty="0"/>
              <a:t>La Gale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b="1" u="sng" dirty="0"/>
              <a:t>Champignons </a:t>
            </a:r>
          </a:p>
          <a:p>
            <a:r>
              <a:rPr lang="fr-FR" dirty="0"/>
              <a:t>Candida</a:t>
            </a:r>
          </a:p>
        </p:txBody>
      </p:sp>
    </p:spTree>
    <p:extLst>
      <p:ext uri="{BB962C8B-B14F-4D97-AF65-F5344CB8AC3E}">
        <p14:creationId xmlns:p14="http://schemas.microsoft.com/office/powerpoint/2010/main" xmlns="" val="24735551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Les sites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u="sng" dirty="0"/>
              <a:t>Les sites infectieux les plus fréquents :</a:t>
            </a:r>
          </a:p>
          <a:p>
            <a:pPr marL="0" indent="0">
              <a:buNone/>
            </a:pPr>
            <a:endParaRPr lang="fr-FR" b="1" u="sng" dirty="0"/>
          </a:p>
          <a:p>
            <a:r>
              <a:rPr lang="fr-FR" b="1" dirty="0"/>
              <a:t>les infections urinaires</a:t>
            </a:r>
          </a:p>
          <a:p>
            <a:r>
              <a:rPr lang="fr-FR" b="1" dirty="0"/>
              <a:t>les infections pulmonaires</a:t>
            </a:r>
          </a:p>
          <a:p>
            <a:r>
              <a:rPr lang="fr-FR" dirty="0"/>
              <a:t>les infections gastro-intestinales</a:t>
            </a:r>
          </a:p>
          <a:p>
            <a:r>
              <a:rPr lang="fr-FR" dirty="0"/>
              <a:t>les infections du site opératoire</a:t>
            </a:r>
          </a:p>
          <a:p>
            <a:r>
              <a:rPr lang="fr-FR" dirty="0"/>
              <a:t>les infections de la peau et des tissus mous</a:t>
            </a:r>
          </a:p>
        </p:txBody>
      </p:sp>
    </p:spTree>
    <p:extLst>
      <p:ext uri="{BB962C8B-B14F-4D97-AF65-F5344CB8AC3E}">
        <p14:creationId xmlns:p14="http://schemas.microsoft.com/office/powerpoint/2010/main" xmlns="" val="33486838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Facteurs favorisants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444619"/>
            <a:ext cx="10515600" cy="3732343"/>
          </a:xfrm>
        </p:spPr>
        <p:txBody>
          <a:bodyPr/>
          <a:lstStyle/>
          <a:p>
            <a:r>
              <a:rPr lang="fr-FR" dirty="0"/>
              <a:t>Immunodépression </a:t>
            </a:r>
            <a:r>
              <a:rPr lang="fr-FR" sz="1800" i="1" dirty="0"/>
              <a:t>(diabète, cancer, iatrogénie, infection..)</a:t>
            </a:r>
          </a:p>
          <a:p>
            <a:r>
              <a:rPr lang="fr-FR" dirty="0"/>
              <a:t>Dénutrition</a:t>
            </a:r>
          </a:p>
          <a:p>
            <a:r>
              <a:rPr lang="fr-FR" dirty="0"/>
              <a:t>Antibiothérapie antérieure ou en cours </a:t>
            </a:r>
            <a:r>
              <a:rPr lang="fr-FR" sz="1800" i="1" dirty="0"/>
              <a:t>( déséquilibre la flore, sélection de bactéries résistantes)</a:t>
            </a:r>
          </a:p>
          <a:p>
            <a:r>
              <a:rPr lang="fr-FR" dirty="0"/>
              <a:t>Les actes invasifs</a:t>
            </a:r>
          </a:p>
        </p:txBody>
      </p:sp>
    </p:spTree>
    <p:extLst>
      <p:ext uri="{BB962C8B-B14F-4D97-AF65-F5344CB8AC3E}">
        <p14:creationId xmlns:p14="http://schemas.microsoft.com/office/powerpoint/2010/main" xmlns="" val="41406747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Sepsis urinaire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b="1" u="sng" dirty="0"/>
              <a:t>Les facteurs favorisants </a:t>
            </a:r>
            <a:r>
              <a:rPr lang="fr-FR" dirty="0"/>
              <a:t>:</a:t>
            </a:r>
          </a:p>
          <a:p>
            <a:r>
              <a:rPr lang="fr-FR" dirty="0"/>
              <a:t>Les troubles vésico sphinctériens( sondage, incontinence)</a:t>
            </a:r>
          </a:p>
          <a:p>
            <a:r>
              <a:rPr lang="fr-FR" dirty="0"/>
              <a:t>Constipation chronique/ fécalome</a:t>
            </a:r>
          </a:p>
          <a:p>
            <a:r>
              <a:rPr lang="fr-FR" dirty="0"/>
              <a:t>L’alitement</a:t>
            </a:r>
          </a:p>
          <a:p>
            <a:r>
              <a:rPr lang="fr-FR" dirty="0"/>
              <a:t>Les pathologies neurologiques</a:t>
            </a:r>
          </a:p>
          <a:p>
            <a:r>
              <a:rPr lang="fr-FR" dirty="0"/>
              <a:t>Les pathologies urologiques ( HBP)</a:t>
            </a:r>
          </a:p>
          <a:p>
            <a:r>
              <a:rPr lang="fr-FR" dirty="0"/>
              <a:t>Antécédents de sepsis urinaire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b="1" u="sng" dirty="0"/>
              <a:t>Les germes :</a:t>
            </a:r>
          </a:p>
          <a:p>
            <a:r>
              <a:rPr lang="fr-FR" dirty="0"/>
              <a:t>E. coli</a:t>
            </a:r>
          </a:p>
          <a:p>
            <a:r>
              <a:rPr lang="fr-FR" dirty="0"/>
              <a:t>K. </a:t>
            </a:r>
            <a:r>
              <a:rPr lang="fr-FR" dirty="0" err="1"/>
              <a:t>Pneumoniae</a:t>
            </a:r>
            <a:endParaRPr lang="fr-FR" dirty="0"/>
          </a:p>
          <a:p>
            <a:r>
              <a:rPr lang="fr-FR" dirty="0"/>
              <a:t>P. Mirabilis</a:t>
            </a:r>
          </a:p>
        </p:txBody>
      </p:sp>
    </p:spTree>
    <p:extLst>
      <p:ext uri="{BB962C8B-B14F-4D97-AF65-F5344CB8AC3E}">
        <p14:creationId xmlns:p14="http://schemas.microsoft.com/office/powerpoint/2010/main" xmlns="" val="18210321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Sepsis respiratoire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fr-FR" b="1" u="sng" dirty="0"/>
              <a:t>Les facteurs favorisants :</a:t>
            </a:r>
          </a:p>
          <a:p>
            <a:r>
              <a:rPr lang="fr-FR" dirty="0"/>
              <a:t>L’alitement</a:t>
            </a:r>
          </a:p>
          <a:p>
            <a:r>
              <a:rPr lang="fr-FR" dirty="0"/>
              <a:t>Le terrain (BPCO, cancer broncho pulmonaire, embolie pulmonaire, infection virale, …)</a:t>
            </a:r>
          </a:p>
          <a:p>
            <a:r>
              <a:rPr lang="fr-FR" dirty="0"/>
              <a:t>Pathologie neurologiques ( troubles de la déglutition)</a:t>
            </a:r>
          </a:p>
          <a:p>
            <a:r>
              <a:rPr lang="fr-FR" dirty="0"/>
              <a:t>Hygiène bucco dentaire ( mycose, état dentaire)</a:t>
            </a:r>
          </a:p>
          <a:p>
            <a:r>
              <a:rPr lang="fr-FR" dirty="0"/>
              <a:t>La participation cardiaque</a:t>
            </a:r>
          </a:p>
          <a:p>
            <a:r>
              <a:rPr lang="fr-FR" dirty="0"/>
              <a:t>La vie en communauté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u="sng" dirty="0"/>
              <a:t>Les germes :</a:t>
            </a:r>
          </a:p>
          <a:p>
            <a:r>
              <a:rPr lang="fr-FR" b="1" dirty="0"/>
              <a:t>Pas de germe !!!</a:t>
            </a:r>
          </a:p>
          <a:p>
            <a:r>
              <a:rPr lang="fr-FR" dirty="0"/>
              <a:t>Le pneumocoque</a:t>
            </a:r>
          </a:p>
          <a:p>
            <a:r>
              <a:rPr lang="fr-FR" dirty="0"/>
              <a:t>Germes atypiques</a:t>
            </a:r>
          </a:p>
          <a:p>
            <a:r>
              <a:rPr lang="fr-FR" dirty="0"/>
              <a:t>Les anaérobies</a:t>
            </a:r>
          </a:p>
          <a:p>
            <a:r>
              <a:rPr lang="fr-FR" dirty="0"/>
              <a:t>La légionnelle</a:t>
            </a:r>
          </a:p>
          <a:p>
            <a:r>
              <a:rPr lang="fr-FR" b="1" dirty="0"/>
              <a:t>Virus ++ ( surinfection)</a:t>
            </a:r>
          </a:p>
        </p:txBody>
      </p:sp>
    </p:spTree>
    <p:extLst>
      <p:ext uri="{BB962C8B-B14F-4D97-AF65-F5344CB8AC3E}">
        <p14:creationId xmlns:p14="http://schemas.microsoft.com/office/powerpoint/2010/main" xmlns="" val="4245974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Sepsis digestif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b="1" u="sng" dirty="0"/>
              <a:t>Les facteurs favorisants :</a:t>
            </a:r>
          </a:p>
          <a:p>
            <a:r>
              <a:rPr lang="fr-FR" dirty="0"/>
              <a:t>PH digestif </a:t>
            </a:r>
            <a:r>
              <a:rPr lang="fr-FR" sz="2000" i="1" dirty="0"/>
              <a:t>( PH gastrique, </a:t>
            </a:r>
            <a:r>
              <a:rPr lang="fr-FR" sz="2000" i="1" dirty="0">
                <a:solidFill>
                  <a:srgbClr val="FF0000"/>
                </a:solidFill>
              </a:rPr>
              <a:t>attention IPP</a:t>
            </a:r>
            <a:r>
              <a:rPr lang="fr-FR" sz="2000" i="1" dirty="0"/>
              <a:t>)</a:t>
            </a:r>
          </a:p>
          <a:p>
            <a:r>
              <a:rPr lang="fr-FR" dirty="0"/>
              <a:t>Motricité digestive </a:t>
            </a:r>
            <a:r>
              <a:rPr lang="fr-FR" sz="1800" i="1" dirty="0"/>
              <a:t>( neuropathie, neuroleptiques, </a:t>
            </a:r>
            <a:r>
              <a:rPr lang="fr-FR" sz="1800" i="1" dirty="0" err="1"/>
              <a:t>sd</a:t>
            </a:r>
            <a:r>
              <a:rPr lang="fr-FR" sz="1800" i="1" dirty="0"/>
              <a:t> occlusif, ..)</a:t>
            </a:r>
          </a:p>
          <a:p>
            <a:r>
              <a:rPr lang="fr-FR" dirty="0"/>
              <a:t>Modification de la flore bactérienne </a:t>
            </a:r>
            <a:r>
              <a:rPr lang="fr-FR" sz="1600" i="1" dirty="0"/>
              <a:t>( antibiothérapie)</a:t>
            </a:r>
          </a:p>
          <a:p>
            <a:endParaRPr lang="fr-FR" sz="1600" i="1" dirty="0"/>
          </a:p>
          <a:p>
            <a:pPr marL="0" indent="0">
              <a:buNone/>
            </a:pPr>
            <a:r>
              <a:rPr lang="fr-FR" b="1" u="sng" dirty="0"/>
              <a:t>Les germes :</a:t>
            </a:r>
          </a:p>
          <a:p>
            <a:r>
              <a:rPr lang="fr-FR" b="1" dirty="0"/>
              <a:t>Clostridium Difficile +++</a:t>
            </a:r>
          </a:p>
          <a:p>
            <a:r>
              <a:rPr lang="fr-FR" dirty="0"/>
              <a:t>E. coli</a:t>
            </a:r>
          </a:p>
          <a:p>
            <a:r>
              <a:rPr lang="fr-FR" dirty="0"/>
              <a:t>Salmonelles</a:t>
            </a:r>
          </a:p>
          <a:p>
            <a:r>
              <a:rPr lang="fr-FR" dirty="0"/>
              <a:t>Parasitoses</a:t>
            </a:r>
          </a:p>
          <a:p>
            <a:endParaRPr lang="fr-FR" b="1" dirty="0"/>
          </a:p>
          <a:p>
            <a:endParaRPr lang="fr-FR" b="1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903586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F017666-BBFD-41E7-A5E5-285674543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231"/>
            <a:ext cx="10515600" cy="495487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La Personne Agée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F50B056B-6BF7-4DDE-9DE6-2B9E1D22AB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3682"/>
            <a:ext cx="10515600" cy="5634318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OMS : basé sur « âge civil »</a:t>
            </a:r>
          </a:p>
          <a:p>
            <a:r>
              <a:rPr lang="fr-FR" dirty="0"/>
              <a:t>Sujet âgé &gt; 65 ans</a:t>
            </a:r>
          </a:p>
          <a:p>
            <a:r>
              <a:rPr lang="fr-FR" dirty="0"/>
              <a:t>« Vieillard » &gt; 85 ans</a:t>
            </a:r>
          </a:p>
          <a:p>
            <a:r>
              <a:rPr lang="fr-FR" dirty="0"/>
              <a:t>Très grand âge &gt; 95 ans</a:t>
            </a:r>
          </a:p>
          <a:p>
            <a:pPr marL="0" indent="0">
              <a:buNone/>
            </a:pPr>
            <a:r>
              <a:rPr lang="fr-FR" dirty="0"/>
              <a:t>Espérance de vie augmente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Population vieillit avec ses </a:t>
            </a:r>
            <a:r>
              <a:rPr lang="fr-FR" dirty="0" err="1"/>
              <a:t>co</a:t>
            </a:r>
            <a:r>
              <a:rPr lang="fr-FR" dirty="0"/>
              <a:t> morbidités</a:t>
            </a:r>
          </a:p>
          <a:p>
            <a:pPr marL="0" indent="0">
              <a:buNone/>
            </a:pPr>
            <a:r>
              <a:rPr lang="fr-FR" dirty="0" err="1">
                <a:solidFill>
                  <a:srgbClr val="C00000"/>
                </a:solidFill>
              </a:rPr>
              <a:t>Veillissement</a:t>
            </a:r>
            <a:r>
              <a:rPr lang="fr-FR" dirty="0">
                <a:solidFill>
                  <a:srgbClr val="C00000"/>
                </a:solidFill>
              </a:rPr>
              <a:t> physiologique          pathologique !!</a:t>
            </a:r>
          </a:p>
          <a:p>
            <a:pPr marL="0" indent="0">
              <a:buNone/>
            </a:pPr>
            <a:endParaRPr lang="fr-FR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fr-FR" dirty="0"/>
              <a:t>Hospitalisations plus fréquentes, durées de séjour se majorent, institution</a:t>
            </a:r>
          </a:p>
          <a:p>
            <a:pPr marL="0" indent="0">
              <a:buNone/>
            </a:pPr>
            <a:r>
              <a:rPr lang="fr-FR" dirty="0"/>
              <a:t>Danger de la SUR ou SOUS médicalisation de la population gériatrique</a:t>
            </a:r>
          </a:p>
          <a:p>
            <a:endParaRPr lang="fr-FR" dirty="0"/>
          </a:p>
        </p:txBody>
      </p:sp>
      <p:sp>
        <p:nvSpPr>
          <p:cNvPr id="4" name="Non égal 3">
            <a:extLst>
              <a:ext uri="{FF2B5EF4-FFF2-40B4-BE49-F238E27FC236}">
                <a16:creationId xmlns:a16="http://schemas.microsoft.com/office/drawing/2014/main" xmlns="" id="{1DA60437-9D91-45F1-AE14-9078062042B8}"/>
              </a:ext>
            </a:extLst>
          </p:cNvPr>
          <p:cNvSpPr/>
          <p:nvPr/>
        </p:nvSpPr>
        <p:spPr>
          <a:xfrm flipH="1">
            <a:off x="5015752" y="4491317"/>
            <a:ext cx="645459" cy="376523"/>
          </a:xfrm>
          <a:prstGeom prst="mathNotEqua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68582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Sepsis ostéo articulaire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b="1" u="sng" dirty="0"/>
              <a:t>Les facteurs favorisants :</a:t>
            </a:r>
          </a:p>
          <a:p>
            <a:r>
              <a:rPr lang="fr-FR" dirty="0"/>
              <a:t>L’intervention chirurgicale ++ </a:t>
            </a:r>
            <a:r>
              <a:rPr lang="fr-FR" sz="1800" i="1" dirty="0">
                <a:solidFill>
                  <a:srgbClr val="FF0000"/>
                </a:solidFill>
              </a:rPr>
              <a:t>( sur matériel)</a:t>
            </a:r>
          </a:p>
          <a:p>
            <a:r>
              <a:rPr lang="fr-FR" b="1" dirty="0"/>
              <a:t>Localisation </a:t>
            </a:r>
          </a:p>
          <a:p>
            <a:r>
              <a:rPr lang="fr-FR" dirty="0"/>
              <a:t>Les infiltrations</a:t>
            </a:r>
          </a:p>
          <a:p>
            <a:r>
              <a:rPr lang="fr-FR" dirty="0"/>
              <a:t>Pose de matériel</a:t>
            </a:r>
          </a:p>
          <a:p>
            <a:r>
              <a:rPr lang="fr-FR" dirty="0"/>
              <a:t>Terrain </a:t>
            </a:r>
            <a:r>
              <a:rPr lang="fr-FR" sz="1800" i="1" dirty="0"/>
              <a:t>( diabète++ dénutrition, artériopathie, ..)</a:t>
            </a:r>
          </a:p>
          <a:p>
            <a:pPr marL="0" indent="0">
              <a:buNone/>
            </a:pPr>
            <a:r>
              <a:rPr lang="fr-FR" b="1" u="sng" dirty="0"/>
              <a:t>Les germes :</a:t>
            </a:r>
          </a:p>
          <a:p>
            <a:r>
              <a:rPr lang="fr-FR" dirty="0"/>
              <a:t>Le</a:t>
            </a:r>
            <a:r>
              <a:rPr lang="fr-FR" b="1" dirty="0"/>
              <a:t> staphylocoque </a:t>
            </a:r>
            <a:r>
              <a:rPr lang="fr-FR" dirty="0"/>
              <a:t>doré</a:t>
            </a:r>
          </a:p>
          <a:p>
            <a:r>
              <a:rPr lang="fr-FR" dirty="0"/>
              <a:t>L’</a:t>
            </a:r>
            <a:r>
              <a:rPr lang="fr-FR" dirty="0" err="1"/>
              <a:t>enterobacter</a:t>
            </a:r>
            <a:r>
              <a:rPr lang="fr-FR" dirty="0"/>
              <a:t> </a:t>
            </a:r>
            <a:r>
              <a:rPr lang="fr-FR" dirty="0" err="1"/>
              <a:t>cloacae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8614170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Pour imager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9504" y="2170858"/>
            <a:ext cx="5436496" cy="435133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44818" y="2170858"/>
            <a:ext cx="561702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68472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Cas clinique 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dirty="0"/>
              <a:t>Me M. 77 ans</a:t>
            </a:r>
          </a:p>
          <a:p>
            <a:pPr marL="0" indent="0">
              <a:buNone/>
            </a:pPr>
            <a:r>
              <a:rPr lang="fr-FR" sz="2000" b="1" dirty="0"/>
              <a:t>Autonome à domicile, chute dans les escaliers,</a:t>
            </a:r>
          </a:p>
          <a:p>
            <a:pPr marL="0" indent="0">
              <a:buNone/>
            </a:pPr>
            <a:r>
              <a:rPr lang="fr-FR" sz="2000" b="1" dirty="0"/>
              <a:t>mauvais chaussage</a:t>
            </a:r>
            <a:endParaRPr lang="fr-FR" b="1" dirty="0"/>
          </a:p>
          <a:p>
            <a:r>
              <a:rPr lang="fr-FR" sz="2000" dirty="0"/>
              <a:t>Fracture bi-malléolaire déplacée</a:t>
            </a:r>
          </a:p>
          <a:p>
            <a:r>
              <a:rPr lang="fr-FR" sz="2000" dirty="0"/>
              <a:t>PEC chirurgicale</a:t>
            </a:r>
          </a:p>
          <a:p>
            <a:pPr marL="0" indent="0">
              <a:buNone/>
            </a:pPr>
            <a:r>
              <a:rPr lang="fr-FR" sz="2000" dirty="0"/>
              <a:t>Mise en place matériel</a:t>
            </a:r>
          </a:p>
          <a:p>
            <a:pPr marL="0" indent="0">
              <a:buNone/>
            </a:pPr>
            <a:r>
              <a:rPr lang="fr-FR" sz="2000" dirty="0"/>
              <a:t>Plaque –vis le 27/9</a:t>
            </a:r>
          </a:p>
          <a:p>
            <a:pPr marL="0" indent="0">
              <a:buNone/>
            </a:pPr>
            <a:r>
              <a:rPr lang="fr-FR" sz="2000" dirty="0"/>
              <a:t>Plâtre</a:t>
            </a:r>
          </a:p>
          <a:p>
            <a:pPr marL="0" indent="0">
              <a:buNone/>
            </a:pPr>
            <a:r>
              <a:rPr lang="fr-FR" sz="2000" dirty="0"/>
              <a:t>Anticoagulation préventive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05370" y="0"/>
            <a:ext cx="45466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06393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Cas clinique 1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400" dirty="0"/>
              <a:t>Déplacement secondaire</a:t>
            </a:r>
          </a:p>
          <a:p>
            <a:r>
              <a:rPr lang="fr-FR" sz="2400" dirty="0"/>
              <a:t>Migration du matériel initial</a:t>
            </a:r>
          </a:p>
          <a:p>
            <a:r>
              <a:rPr lang="fr-FR" sz="2400" dirty="0"/>
              <a:t>Ré-intervention le 13/10 </a:t>
            </a:r>
          </a:p>
          <a:p>
            <a:pPr marL="0" indent="0">
              <a:buNone/>
            </a:pPr>
            <a:r>
              <a:rPr lang="fr-FR" sz="2400" dirty="0"/>
              <a:t>avec mise en place d’un fixateur externe</a:t>
            </a:r>
          </a:p>
          <a:p>
            <a:r>
              <a:rPr lang="fr-FR" sz="2400" dirty="0"/>
              <a:t>Prélèvements per opératoires </a:t>
            </a:r>
          </a:p>
          <a:p>
            <a:pPr marL="0" indent="0">
              <a:buNone/>
            </a:pPr>
            <a:r>
              <a:rPr lang="fr-FR" sz="2400" dirty="0"/>
              <a:t>systématiques: </a:t>
            </a:r>
            <a:r>
              <a:rPr lang="fr-FR" sz="2400" dirty="0" err="1"/>
              <a:t>Enterobacter</a:t>
            </a:r>
            <a:r>
              <a:rPr lang="fr-FR" sz="2400" dirty="0"/>
              <a:t> </a:t>
            </a:r>
            <a:r>
              <a:rPr lang="fr-FR" sz="2400" dirty="0" err="1"/>
              <a:t>cloacae</a:t>
            </a:r>
            <a:endParaRPr lang="fr-FR" sz="2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7128" y="762436"/>
            <a:ext cx="5261304" cy="570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94950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Cas clinique 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/>
              <a:t>Antibiothérapie double</a:t>
            </a:r>
          </a:p>
          <a:p>
            <a:pPr marL="0" indent="0">
              <a:buNone/>
            </a:pPr>
            <a:r>
              <a:rPr lang="fr-FR" dirty="0"/>
              <a:t>Quinolones+ </a:t>
            </a:r>
            <a:r>
              <a:rPr lang="fr-FR" dirty="0" err="1"/>
              <a:t>Bactrim</a:t>
            </a:r>
            <a:r>
              <a:rPr lang="fr-FR" dirty="0"/>
              <a:t>    </a:t>
            </a:r>
          </a:p>
          <a:p>
            <a:r>
              <a:rPr lang="fr-FR" b="1" dirty="0"/>
              <a:t>Conséquences </a:t>
            </a:r>
            <a:r>
              <a:rPr lang="fr-FR" b="1" dirty="0" err="1"/>
              <a:t>clinico</a:t>
            </a:r>
            <a:r>
              <a:rPr lang="fr-FR" b="1" dirty="0"/>
              <a:t>-bio</a:t>
            </a:r>
          </a:p>
          <a:p>
            <a:pPr marL="0" indent="0">
              <a:buNone/>
            </a:pPr>
            <a:r>
              <a:rPr lang="fr-FR" dirty="0"/>
              <a:t>-Anorexie + vomissements</a:t>
            </a:r>
          </a:p>
          <a:p>
            <a:pPr marL="0" indent="0">
              <a:buNone/>
            </a:pPr>
            <a:r>
              <a:rPr lang="fr-FR" dirty="0"/>
              <a:t>-</a:t>
            </a:r>
            <a:r>
              <a:rPr lang="fr-FR" dirty="0" err="1"/>
              <a:t>Pancytopénie</a:t>
            </a:r>
            <a:endParaRPr lang="fr-FR" dirty="0"/>
          </a:p>
          <a:p>
            <a:r>
              <a:rPr lang="fr-FR" b="1" dirty="0"/>
              <a:t>Arrêt </a:t>
            </a:r>
            <a:r>
              <a:rPr lang="fr-FR" b="1" dirty="0" err="1"/>
              <a:t>Bactrim</a:t>
            </a:r>
            <a:r>
              <a:rPr lang="fr-FR" b="1" dirty="0"/>
              <a:t>®</a:t>
            </a:r>
          </a:p>
          <a:p>
            <a:pPr marL="0" indent="0">
              <a:buNone/>
            </a:pPr>
            <a:r>
              <a:rPr lang="fr-FR" dirty="0"/>
              <a:t>=&gt; Relais </a:t>
            </a:r>
            <a:r>
              <a:rPr lang="fr-FR" dirty="0" err="1"/>
              <a:t>Rocephine</a:t>
            </a:r>
            <a:r>
              <a:rPr lang="fr-FR" dirty="0"/>
              <a:t>® IV</a:t>
            </a:r>
          </a:p>
          <a:p>
            <a:r>
              <a:rPr lang="fr-FR" dirty="0"/>
              <a:t>Etat veineux précaire</a:t>
            </a:r>
          </a:p>
          <a:p>
            <a:r>
              <a:rPr lang="fr-FR" dirty="0"/>
              <a:t>Pose de voie centrale</a:t>
            </a:r>
          </a:p>
          <a:p>
            <a:r>
              <a:rPr lang="fr-FR" dirty="0"/>
              <a:t>Retrait </a:t>
            </a:r>
            <a:r>
              <a:rPr lang="fr-FR" dirty="0" err="1"/>
              <a:t>picc</a:t>
            </a:r>
            <a:r>
              <a:rPr lang="fr-FR" dirty="0"/>
              <a:t> line par la patiente</a:t>
            </a:r>
          </a:p>
          <a:p>
            <a:pPr>
              <a:buFont typeface="Symbol" panose="05050102010706020507" pitchFamily="18" charset="2"/>
              <a:buChar char="Þ"/>
            </a:pPr>
            <a:r>
              <a:rPr lang="fr-FR" dirty="0"/>
              <a:t>Changement de voie d’administration ?</a:t>
            </a:r>
          </a:p>
          <a:p>
            <a:pPr marL="0" indent="0">
              <a:buNone/>
            </a:pPr>
            <a:r>
              <a:rPr lang="fr-FR" dirty="0"/>
              <a:t>IM 4 mois ?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35486" y="1144588"/>
            <a:ext cx="5756988" cy="556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09842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Cas clinique 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b="1" dirty="0"/>
              <a:t>Trois mois plus tard</a:t>
            </a:r>
          </a:p>
          <a:p>
            <a:pPr marL="0" indent="0">
              <a:buNone/>
            </a:pPr>
            <a:r>
              <a:rPr lang="fr-FR" sz="2400" dirty="0"/>
              <a:t>Evolution favorable sous antibiothérapie</a:t>
            </a:r>
          </a:p>
          <a:p>
            <a:r>
              <a:rPr lang="fr-FR" sz="2400" dirty="0"/>
              <a:t>Retrait des broches</a:t>
            </a:r>
          </a:p>
          <a:p>
            <a:r>
              <a:rPr lang="fr-FR" sz="2400" dirty="0"/>
              <a:t>Déminéralisation </a:t>
            </a:r>
            <a:r>
              <a:rPr lang="fr-FR" sz="2400" dirty="0" err="1"/>
              <a:t>oss</a:t>
            </a:r>
            <a:r>
              <a:rPr lang="fr-FR" sz="2400" dirty="0"/>
              <a:t>+ Perte de 10 </a:t>
            </a:r>
            <a:r>
              <a:rPr lang="fr-FR" sz="2400" dirty="0" err="1"/>
              <a:t>kgs</a:t>
            </a:r>
            <a:r>
              <a:rPr lang="fr-FR" sz="2400" dirty="0"/>
              <a:t>   </a:t>
            </a:r>
          </a:p>
          <a:p>
            <a:r>
              <a:rPr lang="fr-FR" sz="2400" dirty="0"/>
              <a:t>Autorisation d’appui avec prudence</a:t>
            </a:r>
          </a:p>
          <a:p>
            <a:r>
              <a:rPr lang="fr-FR" sz="2400" dirty="0"/>
              <a:t>Reprise de la marche possible </a:t>
            </a:r>
          </a:p>
          <a:p>
            <a:pPr marL="0" indent="0">
              <a:buNone/>
            </a:pPr>
            <a:r>
              <a:rPr lang="fr-FR" sz="2400" dirty="0"/>
              <a:t>de manière très progressive</a:t>
            </a:r>
          </a:p>
          <a:p>
            <a:pPr marL="0" indent="0">
              <a:buNone/>
            </a:pPr>
            <a:r>
              <a:rPr lang="fr-FR" sz="2400" dirty="0"/>
              <a:t>Protégée par déambulateur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91674" y="0"/>
            <a:ext cx="54467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88107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Cas clinique 2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b="1" dirty="0"/>
              <a:t>M. D 67 ans</a:t>
            </a:r>
          </a:p>
          <a:p>
            <a:pPr marL="0" indent="0">
              <a:buNone/>
            </a:pPr>
            <a:r>
              <a:rPr lang="fr-FR" b="1" dirty="0"/>
              <a:t>Facteurs de risque CV, marche avec déambulateur à domicile</a:t>
            </a:r>
          </a:p>
          <a:p>
            <a:pPr marL="0" indent="0">
              <a:buNone/>
            </a:pPr>
            <a:r>
              <a:rPr lang="fr-FR" dirty="0"/>
              <a:t>AVC ischémique </a:t>
            </a:r>
            <a:r>
              <a:rPr lang="fr-FR" dirty="0" err="1"/>
              <a:t>jonctionnel</a:t>
            </a:r>
            <a:r>
              <a:rPr lang="fr-FR" dirty="0"/>
              <a:t> le 24/8</a:t>
            </a:r>
          </a:p>
          <a:p>
            <a:pPr marL="0" indent="0">
              <a:buNone/>
            </a:pPr>
            <a:r>
              <a:rPr lang="fr-FR" dirty="0"/>
              <a:t>Confusion –aphasie –vigilance- RAU =&gt; sondage à demeure</a:t>
            </a:r>
          </a:p>
          <a:p>
            <a:r>
              <a:rPr lang="fr-FR" b="1" dirty="0"/>
              <a:t>Complications rapides</a:t>
            </a:r>
          </a:p>
          <a:p>
            <a:pPr marL="0" indent="0">
              <a:buNone/>
            </a:pPr>
            <a:r>
              <a:rPr lang="fr-FR" dirty="0"/>
              <a:t>PNP inhalation =&gt; Antibiothérapie par </a:t>
            </a:r>
            <a:r>
              <a:rPr lang="fr-FR" dirty="0" err="1"/>
              <a:t>amox</a:t>
            </a:r>
            <a:r>
              <a:rPr lang="fr-FR" dirty="0"/>
              <a:t>+ </a:t>
            </a:r>
            <a:r>
              <a:rPr lang="fr-FR" dirty="0" err="1"/>
              <a:t>ac</a:t>
            </a:r>
            <a:r>
              <a:rPr lang="fr-FR" dirty="0"/>
              <a:t> clavulanique</a:t>
            </a:r>
          </a:p>
          <a:p>
            <a:pPr marL="0" indent="0">
              <a:buNone/>
            </a:pPr>
            <a:r>
              <a:rPr lang="fr-FR" dirty="0"/>
              <a:t>Mycose buccale majeure, troubles de la déglutition</a:t>
            </a:r>
          </a:p>
          <a:p>
            <a:pPr marL="0" indent="0">
              <a:buNone/>
            </a:pPr>
            <a:r>
              <a:rPr lang="fr-FR" dirty="0"/>
              <a:t>=&gt; Arrêt de l’alimentation orale, demande gastrostomie </a:t>
            </a:r>
          </a:p>
          <a:p>
            <a:pPr marL="0" indent="0">
              <a:buNone/>
            </a:pPr>
            <a:r>
              <a:rPr lang="fr-FR" dirty="0"/>
              <a:t>Pression de la famille, patient jeune</a:t>
            </a:r>
          </a:p>
          <a:p>
            <a:pPr marL="0" indent="0">
              <a:buNone/>
            </a:pPr>
            <a:r>
              <a:rPr lang="fr-FR" dirty="0"/>
              <a:t>Alimentation parentérale + Perfusion </a:t>
            </a:r>
          </a:p>
          <a:p>
            <a:pPr marL="0" indent="0">
              <a:buNone/>
            </a:pPr>
            <a:r>
              <a:rPr lang="fr-FR" dirty="0"/>
              <a:t>Sepsis urinaire</a:t>
            </a:r>
          </a:p>
          <a:p>
            <a:pPr marL="0" indent="0">
              <a:buNone/>
            </a:pPr>
            <a:r>
              <a:rPr lang="fr-FR" b="1" dirty="0"/>
              <a:t>Bactériémie</a:t>
            </a:r>
            <a:r>
              <a:rPr lang="fr-FR" dirty="0"/>
              <a:t> sur </a:t>
            </a:r>
            <a:r>
              <a:rPr lang="fr-FR" dirty="0" err="1"/>
              <a:t>picc</a:t>
            </a:r>
            <a:r>
              <a:rPr lang="fr-FR" dirty="0"/>
              <a:t> line : </a:t>
            </a:r>
            <a:r>
              <a:rPr lang="fr-FR" dirty="0" err="1"/>
              <a:t>Entérococcus</a:t>
            </a:r>
            <a:r>
              <a:rPr lang="fr-FR" dirty="0"/>
              <a:t> </a:t>
            </a:r>
            <a:r>
              <a:rPr lang="fr-FR" dirty="0" err="1"/>
              <a:t>faecalis</a:t>
            </a:r>
            <a:r>
              <a:rPr lang="fr-FR" dirty="0"/>
              <a:t> =&gt; </a:t>
            </a:r>
            <a:r>
              <a:rPr lang="fr-FR" dirty="0" err="1"/>
              <a:t>Tiénam</a:t>
            </a:r>
            <a:r>
              <a:rPr lang="fr-FR" dirty="0"/>
              <a:t>® + </a:t>
            </a:r>
            <a:r>
              <a:rPr lang="fr-FR" dirty="0" err="1"/>
              <a:t>Ciflox</a:t>
            </a:r>
            <a:r>
              <a:rPr lang="fr-FR" dirty="0"/>
              <a:t>®</a:t>
            </a:r>
          </a:p>
          <a:p>
            <a:pPr marL="0" indent="0">
              <a:buNone/>
            </a:pPr>
            <a:r>
              <a:rPr lang="fr-FR" dirty="0"/>
              <a:t>Retrait </a:t>
            </a:r>
            <a:r>
              <a:rPr lang="fr-FR" dirty="0" err="1"/>
              <a:t>picc</a:t>
            </a:r>
            <a:r>
              <a:rPr lang="fr-FR" dirty="0"/>
              <a:t> line+ culture</a:t>
            </a:r>
          </a:p>
        </p:txBody>
      </p:sp>
    </p:spTree>
    <p:extLst>
      <p:ext uri="{BB962C8B-B14F-4D97-AF65-F5344CB8AC3E}">
        <p14:creationId xmlns:p14="http://schemas.microsoft.com/office/powerpoint/2010/main" xmlns="" val="35233462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Cas clinique 2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/>
              <a:t>Dénutrition</a:t>
            </a:r>
          </a:p>
          <a:p>
            <a:r>
              <a:rPr lang="fr-FR" dirty="0"/>
              <a:t>Troubles trophiques</a:t>
            </a:r>
          </a:p>
          <a:p>
            <a:pPr marL="0" indent="0">
              <a:buNone/>
            </a:pPr>
            <a:r>
              <a:rPr lang="fr-FR" dirty="0"/>
              <a:t>Escarres des 2 talons</a:t>
            </a:r>
          </a:p>
          <a:p>
            <a:pPr marL="0" indent="0">
              <a:buNone/>
            </a:pPr>
            <a:r>
              <a:rPr lang="fr-FR" dirty="0"/>
              <a:t>Difficultés de cicatrisation</a:t>
            </a:r>
          </a:p>
          <a:p>
            <a:r>
              <a:rPr lang="fr-FR" dirty="0"/>
              <a:t>Ischémie critique du MIG </a:t>
            </a:r>
          </a:p>
          <a:p>
            <a:pPr marL="0" indent="0">
              <a:buNone/>
            </a:pPr>
            <a:r>
              <a:rPr lang="fr-FR" dirty="0"/>
              <a:t>sur étiologie </a:t>
            </a:r>
            <a:r>
              <a:rPr lang="fr-FR" dirty="0" err="1"/>
              <a:t>emboligène</a:t>
            </a:r>
            <a:endParaRPr lang="fr-FR" dirty="0"/>
          </a:p>
          <a:p>
            <a:pPr marL="0" indent="0">
              <a:buNone/>
            </a:pPr>
            <a:r>
              <a:rPr lang="fr-FR" dirty="0"/>
              <a:t>=&gt; Chirurgie de revascularisation (pontage)</a:t>
            </a:r>
          </a:p>
          <a:p>
            <a:r>
              <a:rPr lang="fr-FR" dirty="0"/>
              <a:t>Hématome du psoas sur iatrogénie</a:t>
            </a:r>
          </a:p>
          <a:p>
            <a:pPr marL="0" indent="0">
              <a:buNone/>
            </a:pPr>
            <a:r>
              <a:rPr lang="fr-FR" dirty="0"/>
              <a:t>=&gt; reprise chirurgicale, non accessible à embolisation</a:t>
            </a:r>
          </a:p>
          <a:p>
            <a:r>
              <a:rPr lang="fr-FR" dirty="0" err="1"/>
              <a:t>E.coli</a:t>
            </a:r>
            <a:r>
              <a:rPr lang="fr-FR" dirty="0"/>
              <a:t>+ </a:t>
            </a:r>
            <a:r>
              <a:rPr lang="fr-FR" dirty="0" err="1"/>
              <a:t>Staph</a:t>
            </a:r>
            <a:r>
              <a:rPr lang="fr-FR" dirty="0"/>
              <a:t> doré sur prélèvement cutané per op</a:t>
            </a:r>
          </a:p>
          <a:p>
            <a:pPr marL="0" indent="0">
              <a:buNone/>
            </a:pPr>
            <a:r>
              <a:rPr lang="fr-FR" dirty="0"/>
              <a:t>=&gt; </a:t>
            </a:r>
            <a:r>
              <a:rPr lang="fr-FR" dirty="0" err="1"/>
              <a:t>Bactrim</a:t>
            </a:r>
            <a:r>
              <a:rPr lang="fr-FR" dirty="0"/>
              <a:t>® + </a:t>
            </a:r>
            <a:r>
              <a:rPr lang="fr-FR" dirty="0" err="1"/>
              <a:t>Dalacine</a:t>
            </a:r>
            <a:r>
              <a:rPr lang="fr-FR" dirty="0"/>
              <a:t>®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1770" y="1567542"/>
            <a:ext cx="4348065" cy="437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95721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IRA </a:t>
            </a:r>
            <a:r>
              <a:rPr lang="fr-FR" dirty="0" err="1"/>
              <a:t>ds</a:t>
            </a:r>
            <a:r>
              <a:rPr lang="fr-FR" dirty="0"/>
              <a:t> contexte infectieux+ iatrogénie</a:t>
            </a:r>
          </a:p>
          <a:p>
            <a:pPr marL="0" indent="0">
              <a:buNone/>
            </a:pPr>
            <a:r>
              <a:rPr lang="fr-FR" dirty="0" err="1"/>
              <a:t>Klyvera</a:t>
            </a:r>
            <a:r>
              <a:rPr lang="fr-FR" dirty="0"/>
              <a:t> </a:t>
            </a:r>
            <a:r>
              <a:rPr lang="fr-FR" dirty="0" err="1"/>
              <a:t>ascorbata</a:t>
            </a:r>
            <a:r>
              <a:rPr lang="fr-FR" dirty="0"/>
              <a:t> </a:t>
            </a:r>
            <a:r>
              <a:rPr lang="fr-FR" dirty="0" err="1"/>
              <a:t>multiR</a:t>
            </a:r>
            <a:r>
              <a:rPr lang="fr-FR" dirty="0"/>
              <a:t> (entérobactérie)</a:t>
            </a:r>
          </a:p>
          <a:p>
            <a:pPr marL="0" indent="0">
              <a:buNone/>
            </a:pPr>
            <a:r>
              <a:rPr lang="fr-FR" dirty="0"/>
              <a:t>=&gt; </a:t>
            </a:r>
            <a:r>
              <a:rPr lang="fr-FR" dirty="0" err="1"/>
              <a:t>Tiénam</a:t>
            </a:r>
            <a:r>
              <a:rPr lang="fr-FR" dirty="0"/>
              <a:t>® + </a:t>
            </a:r>
            <a:r>
              <a:rPr lang="fr-FR" dirty="0" err="1"/>
              <a:t>Vanco</a:t>
            </a:r>
            <a:r>
              <a:rPr lang="fr-FR" dirty="0"/>
              <a:t>®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Au final: E. Coli BMR </a:t>
            </a:r>
            <a:r>
              <a:rPr lang="fr-FR" dirty="0" err="1"/>
              <a:t>ds</a:t>
            </a:r>
            <a:r>
              <a:rPr lang="fr-FR" dirty="0"/>
              <a:t> urines </a:t>
            </a:r>
          </a:p>
          <a:p>
            <a:pPr marL="0" indent="0">
              <a:buNone/>
            </a:pPr>
            <a:r>
              <a:rPr lang="fr-FR" dirty="0"/>
              <a:t>=&gt;pas de TTT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06816" y="1406606"/>
            <a:ext cx="5085184" cy="518937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476654" y="389086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646639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Finalement, Cas clinique 2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08250" y="1778972"/>
            <a:ext cx="531951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1220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Syndromes gériatriques </a:t>
            </a: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9293" y="2001044"/>
            <a:ext cx="4062001" cy="40005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39281" y="2211556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Enchainement d’évènements indésirables et inéluctables qui va entrainer le patient dans des complications pouvant aller jusqu’au décès</a:t>
            </a:r>
          </a:p>
          <a:p>
            <a:r>
              <a:rPr lang="fr-FR" dirty="0"/>
              <a:t>Survenant après un évènement pathologique aigu</a:t>
            </a:r>
          </a:p>
          <a:p>
            <a:endParaRPr lang="fr-FR" dirty="0"/>
          </a:p>
          <a:p>
            <a:r>
              <a:rPr lang="fr-FR" b="1" u="sng" dirty="0"/>
              <a:t>Les grands syndromes gériatriques:</a:t>
            </a:r>
          </a:p>
          <a:p>
            <a:endParaRPr lang="fr-FR" dirty="0"/>
          </a:p>
          <a:p>
            <a:r>
              <a:rPr lang="fr-FR" dirty="0"/>
              <a:t>-Dénutrition, troubles trophiques</a:t>
            </a:r>
          </a:p>
          <a:p>
            <a:r>
              <a:rPr lang="fr-FR" dirty="0"/>
              <a:t>-</a:t>
            </a:r>
            <a:r>
              <a:rPr lang="fr-FR" dirty="0" err="1"/>
              <a:t>Sarcopénie</a:t>
            </a:r>
            <a:r>
              <a:rPr lang="fr-FR" dirty="0"/>
              <a:t> et Chutes</a:t>
            </a:r>
          </a:p>
          <a:p>
            <a:r>
              <a:rPr lang="fr-FR" dirty="0"/>
              <a:t>-Troubles sphinctériens</a:t>
            </a:r>
          </a:p>
          <a:p>
            <a:r>
              <a:rPr lang="fr-FR" dirty="0"/>
              <a:t>-Troubles neuro sensoriels</a:t>
            </a:r>
          </a:p>
          <a:p>
            <a:r>
              <a:rPr lang="fr-FR" dirty="0"/>
              <a:t>-Troubles </a:t>
            </a:r>
            <a:r>
              <a:rPr lang="fr-FR" dirty="0" err="1"/>
              <a:t>Neuropsy</a:t>
            </a:r>
            <a:r>
              <a:rPr lang="fr-FR" dirty="0"/>
              <a:t>: démence, confusion, humeur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2059605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Cas clinique 3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Mme B 85 ans</a:t>
            </a:r>
          </a:p>
          <a:p>
            <a:pPr marL="0" indent="0">
              <a:buNone/>
            </a:pPr>
            <a:r>
              <a:rPr lang="fr-FR" b="1" dirty="0"/>
              <a:t>Peu autonome à domicile, projet EHPAD</a:t>
            </a:r>
          </a:p>
          <a:p>
            <a:pPr marL="0" indent="0">
              <a:buNone/>
            </a:pPr>
            <a:r>
              <a:rPr lang="fr-FR" b="1" dirty="0"/>
              <a:t>Prothèse tête humérale ancienne</a:t>
            </a:r>
          </a:p>
          <a:p>
            <a:r>
              <a:rPr lang="fr-FR" dirty="0"/>
              <a:t>Chute –</a:t>
            </a:r>
            <a:r>
              <a:rPr lang="fr-FR" dirty="0" err="1"/>
              <a:t>dleur</a:t>
            </a:r>
            <a:r>
              <a:rPr lang="fr-FR" dirty="0"/>
              <a:t> épaule –AEG –grabatisation</a:t>
            </a:r>
          </a:p>
          <a:p>
            <a:r>
              <a:rPr lang="fr-FR" dirty="0"/>
              <a:t>Anémie chronique</a:t>
            </a:r>
          </a:p>
          <a:p>
            <a:r>
              <a:rPr lang="fr-FR" dirty="0"/>
              <a:t>Vient pour </a:t>
            </a:r>
            <a:r>
              <a:rPr lang="fr-FR" dirty="0" err="1"/>
              <a:t>réautonomisation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77404" y="1831926"/>
            <a:ext cx="4814596" cy="433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02920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Cas clinique 3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dirty="0"/>
              <a:t>Brulures mictionnelles + urines malodorantes</a:t>
            </a:r>
          </a:p>
          <a:p>
            <a:r>
              <a:rPr lang="fr-FR" dirty="0"/>
              <a:t>ECBU: E. Coli BMR</a:t>
            </a:r>
          </a:p>
          <a:p>
            <a:pPr marL="0" indent="0">
              <a:buNone/>
            </a:pPr>
            <a:r>
              <a:rPr lang="fr-FR" dirty="0"/>
              <a:t>=&gt; </a:t>
            </a:r>
            <a:r>
              <a:rPr lang="fr-FR" dirty="0" err="1"/>
              <a:t>Tiénam</a:t>
            </a:r>
            <a:r>
              <a:rPr lang="fr-FR" dirty="0"/>
              <a:t>® 10 j le 22/12</a:t>
            </a:r>
          </a:p>
          <a:p>
            <a:r>
              <a:rPr lang="fr-FR" dirty="0"/>
              <a:t>Le 4/1 selles liquides verdâtres+ syndrome </a:t>
            </a:r>
            <a:r>
              <a:rPr lang="fr-FR" dirty="0" err="1"/>
              <a:t>infl</a:t>
            </a:r>
            <a:r>
              <a:rPr lang="fr-FR" dirty="0"/>
              <a:t> bio+ douleurs abdos</a:t>
            </a:r>
          </a:p>
          <a:p>
            <a:r>
              <a:rPr lang="fr-FR" dirty="0"/>
              <a:t>Le 5/1 toxines A du clostridium difficile dans </a:t>
            </a:r>
            <a:r>
              <a:rPr lang="fr-FR" dirty="0" err="1"/>
              <a:t>copro</a:t>
            </a:r>
            <a:endParaRPr lang="fr-FR" dirty="0"/>
          </a:p>
          <a:p>
            <a:pPr marL="0" indent="0">
              <a:buNone/>
            </a:pPr>
            <a:r>
              <a:rPr lang="fr-FR" dirty="0"/>
              <a:t>=&gt; </a:t>
            </a:r>
            <a:r>
              <a:rPr lang="fr-FR" dirty="0" err="1"/>
              <a:t>Ttt</a:t>
            </a:r>
            <a:r>
              <a:rPr lang="fr-FR" dirty="0"/>
              <a:t> par Vancomycine ® per os</a:t>
            </a:r>
          </a:p>
          <a:p>
            <a:pPr>
              <a:buFont typeface="Symbol" panose="05050102010706020507" pitchFamily="18" charset="2"/>
              <a:buChar char="Þ"/>
            </a:pPr>
            <a:r>
              <a:rPr lang="fr-FR" dirty="0"/>
              <a:t>Echec du </a:t>
            </a:r>
            <a:r>
              <a:rPr lang="fr-FR" dirty="0" err="1"/>
              <a:t>ttt</a:t>
            </a:r>
            <a:r>
              <a:rPr lang="fr-FR" dirty="0"/>
              <a:t> bien conduit, persistance diarrhées</a:t>
            </a:r>
          </a:p>
          <a:p>
            <a:pPr>
              <a:buFont typeface="Symbol" panose="05050102010706020507" pitchFamily="18" charset="2"/>
              <a:buChar char="Þ"/>
            </a:pPr>
            <a:r>
              <a:rPr lang="fr-FR" dirty="0" err="1"/>
              <a:t>Ttt</a:t>
            </a:r>
            <a:r>
              <a:rPr lang="fr-FR" dirty="0"/>
              <a:t> par </a:t>
            </a:r>
            <a:r>
              <a:rPr lang="fr-FR" dirty="0" err="1"/>
              <a:t>Difficlir</a:t>
            </a:r>
            <a:r>
              <a:rPr lang="fr-FR" dirty="0"/>
              <a:t>®</a:t>
            </a:r>
          </a:p>
          <a:p>
            <a:r>
              <a:rPr lang="fr-FR" dirty="0"/>
              <a:t>Un mois d’isolement contact donc rééducation difficile !!!</a:t>
            </a:r>
          </a:p>
          <a:p>
            <a:r>
              <a:rPr lang="fr-FR" dirty="0"/>
              <a:t>Contrôle ECBU : E. Coli BMR </a:t>
            </a:r>
            <a:r>
              <a:rPr lang="fr-FR" dirty="0" err="1"/>
              <a:t>tjs</a:t>
            </a:r>
            <a:r>
              <a:rPr lang="fr-FR" dirty="0"/>
              <a:t> présente ….</a:t>
            </a:r>
          </a:p>
        </p:txBody>
      </p:sp>
    </p:spTree>
    <p:extLst>
      <p:ext uri="{BB962C8B-B14F-4D97-AF65-F5344CB8AC3E}">
        <p14:creationId xmlns:p14="http://schemas.microsoft.com/office/powerpoint/2010/main" xmlns="" val="24403038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Comment prévenir les IAS en gériatrie ?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66930" y="2080727"/>
            <a:ext cx="4301412" cy="429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35487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Eviter les sepsis urinaires ?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err="1"/>
              <a:t>Verticaliser</a:t>
            </a:r>
            <a:r>
              <a:rPr lang="fr-FR" dirty="0"/>
              <a:t> et reprendre autonomie fonctionnelle</a:t>
            </a:r>
          </a:p>
          <a:p>
            <a:r>
              <a:rPr lang="fr-FR" dirty="0"/>
              <a:t>Eviter si possible le sondage à demeure</a:t>
            </a:r>
          </a:p>
          <a:p>
            <a:r>
              <a:rPr lang="fr-FR" dirty="0"/>
              <a:t>Etui pénien &gt;&gt; que SAD </a:t>
            </a:r>
          </a:p>
          <a:p>
            <a:r>
              <a:rPr lang="fr-FR" b="1" dirty="0"/>
              <a:t>Lutte contre la constipation, fécalome</a:t>
            </a:r>
          </a:p>
          <a:p>
            <a:r>
              <a:rPr lang="fr-FR" dirty="0"/>
              <a:t>Eviter de traiter un ECBU ou une odeur ou une </a:t>
            </a:r>
            <a:r>
              <a:rPr lang="fr-FR" dirty="0" err="1"/>
              <a:t>crp</a:t>
            </a:r>
            <a:endParaRPr lang="fr-FR" dirty="0"/>
          </a:p>
          <a:p>
            <a:r>
              <a:rPr lang="fr-FR" dirty="0"/>
              <a:t>Bénéfice/risque de l’antibiothérapie (fièvre, </a:t>
            </a:r>
            <a:r>
              <a:rPr lang="fr-FR" dirty="0" err="1"/>
              <a:t>Sd</a:t>
            </a:r>
            <a:r>
              <a:rPr lang="fr-FR" dirty="0"/>
              <a:t> inflammatoire, </a:t>
            </a:r>
            <a:r>
              <a:rPr lang="fr-FR" dirty="0" err="1"/>
              <a:t>symptomalogie</a:t>
            </a:r>
            <a:r>
              <a:rPr lang="fr-FR" dirty="0"/>
              <a:t>)</a:t>
            </a:r>
          </a:p>
          <a:p>
            <a:r>
              <a:rPr lang="fr-FR" dirty="0"/>
              <a:t>Traiter la cause</a:t>
            </a:r>
          </a:p>
          <a:p>
            <a:r>
              <a:rPr lang="fr-FR" dirty="0"/>
              <a:t>Précautions standards habituelles</a:t>
            </a:r>
          </a:p>
          <a:p>
            <a:r>
              <a:rPr lang="fr-FR" dirty="0"/>
              <a:t>Etat d’ Hydratation (</a:t>
            </a:r>
            <a:r>
              <a:rPr lang="fr-FR" dirty="0" err="1"/>
              <a:t>ss</a:t>
            </a:r>
            <a:r>
              <a:rPr lang="fr-FR" dirty="0"/>
              <a:t> </a:t>
            </a:r>
            <a:r>
              <a:rPr lang="fr-FR" dirty="0" err="1"/>
              <a:t>cut</a:t>
            </a:r>
            <a:r>
              <a:rPr lang="fr-FR" dirty="0"/>
              <a:t> si besoin)</a:t>
            </a:r>
          </a:p>
        </p:txBody>
      </p:sp>
      <p:sp>
        <p:nvSpPr>
          <p:cNvPr id="4" name="Étoile à 5 branches 3"/>
          <p:cNvSpPr/>
          <p:nvPr/>
        </p:nvSpPr>
        <p:spPr>
          <a:xfrm>
            <a:off x="8276253" y="570707"/>
            <a:ext cx="3545633" cy="23749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rgbClr val="C00000"/>
                </a:solidFill>
              </a:rPr>
              <a:t>ISOLEMENT DE CONTACT</a:t>
            </a:r>
          </a:p>
          <a:p>
            <a:pPr algn="ctr"/>
            <a:r>
              <a:rPr lang="fr-FR" sz="1400" dirty="0">
                <a:solidFill>
                  <a:srgbClr val="C00000"/>
                </a:solidFill>
              </a:rPr>
              <a:t>Gants, Blouses,</a:t>
            </a:r>
          </a:p>
          <a:p>
            <a:pPr algn="ctr"/>
            <a:r>
              <a:rPr lang="fr-FR" sz="1400" dirty="0">
                <a:solidFill>
                  <a:srgbClr val="C00000"/>
                </a:solidFill>
              </a:rPr>
              <a:t>SHA</a:t>
            </a:r>
          </a:p>
        </p:txBody>
      </p:sp>
    </p:spTree>
    <p:extLst>
      <p:ext uri="{BB962C8B-B14F-4D97-AF65-F5344CB8AC3E}">
        <p14:creationId xmlns:p14="http://schemas.microsoft.com/office/powerpoint/2010/main" xmlns="" val="16633415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Eviter les infections respiratoires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/>
              <a:t>Vaccination</a:t>
            </a:r>
          </a:p>
          <a:p>
            <a:r>
              <a:rPr lang="fr-FR" dirty="0"/>
              <a:t>Prévention des troubles de la déglutition</a:t>
            </a:r>
          </a:p>
          <a:p>
            <a:r>
              <a:rPr lang="fr-FR" dirty="0"/>
              <a:t>Hygiène bucco dentaire</a:t>
            </a:r>
          </a:p>
          <a:p>
            <a:r>
              <a:rPr lang="fr-FR" dirty="0"/>
              <a:t>Kiné respiratoire</a:t>
            </a:r>
          </a:p>
          <a:p>
            <a:r>
              <a:rPr lang="fr-FR" dirty="0"/>
              <a:t>Aérosols selon la symptomatologie</a:t>
            </a:r>
          </a:p>
          <a:p>
            <a:r>
              <a:rPr lang="fr-FR" dirty="0"/>
              <a:t>Bénéfice/risque de l’antibiothérapie (BPCO)</a:t>
            </a:r>
          </a:p>
          <a:p>
            <a:r>
              <a:rPr lang="fr-FR" dirty="0"/>
              <a:t>Ré autonomiser, mise au fauteuil</a:t>
            </a:r>
          </a:p>
        </p:txBody>
      </p:sp>
      <p:sp>
        <p:nvSpPr>
          <p:cNvPr id="4" name="Étoile à 5 branches 3"/>
          <p:cNvSpPr/>
          <p:nvPr/>
        </p:nvSpPr>
        <p:spPr>
          <a:xfrm>
            <a:off x="8126962" y="1380931"/>
            <a:ext cx="3648271" cy="38162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rgbClr val="C00000"/>
                </a:solidFill>
              </a:rPr>
              <a:t>Isolement </a:t>
            </a:r>
            <a:r>
              <a:rPr lang="fr-FR" sz="1400" b="1" dirty="0" err="1">
                <a:solidFill>
                  <a:srgbClr val="C00000"/>
                </a:solidFill>
              </a:rPr>
              <a:t>respi</a:t>
            </a:r>
            <a:endParaRPr lang="fr-FR" sz="1400" b="1" dirty="0">
              <a:solidFill>
                <a:srgbClr val="C00000"/>
              </a:solidFill>
            </a:endParaRPr>
          </a:p>
          <a:p>
            <a:pPr algn="ctr"/>
            <a:r>
              <a:rPr lang="fr-FR" sz="1400" b="1" dirty="0">
                <a:solidFill>
                  <a:srgbClr val="C00000"/>
                </a:solidFill>
              </a:rPr>
              <a:t>Masque type IIR</a:t>
            </a:r>
          </a:p>
          <a:p>
            <a:pPr algn="ctr"/>
            <a:r>
              <a:rPr lang="fr-FR" sz="1400" dirty="0">
                <a:solidFill>
                  <a:srgbClr val="C00000"/>
                </a:solidFill>
              </a:rPr>
              <a:t>SHA,</a:t>
            </a:r>
          </a:p>
          <a:p>
            <a:pPr algn="ctr"/>
            <a:r>
              <a:rPr lang="fr-FR" sz="1400" dirty="0">
                <a:solidFill>
                  <a:srgbClr val="C00000"/>
                </a:solidFill>
              </a:rPr>
              <a:t>Gants, Blouses pour soins rapprochés</a:t>
            </a:r>
          </a:p>
        </p:txBody>
      </p:sp>
    </p:spTree>
    <p:extLst>
      <p:ext uri="{BB962C8B-B14F-4D97-AF65-F5344CB8AC3E}">
        <p14:creationId xmlns:p14="http://schemas.microsoft.com/office/powerpoint/2010/main" xmlns="" val="4818489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Les infections gastro intestinales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407297"/>
            <a:ext cx="10515600" cy="3769665"/>
          </a:xfrm>
        </p:spPr>
        <p:txBody>
          <a:bodyPr/>
          <a:lstStyle/>
          <a:p>
            <a:r>
              <a:rPr lang="fr-FR" dirty="0"/>
              <a:t>Isolement</a:t>
            </a:r>
          </a:p>
          <a:p>
            <a:r>
              <a:rPr lang="fr-FR" dirty="0"/>
              <a:t>Lavage mains ++</a:t>
            </a:r>
          </a:p>
          <a:p>
            <a:r>
              <a:rPr lang="fr-FR" dirty="0" err="1"/>
              <a:t>Ttt</a:t>
            </a:r>
            <a:r>
              <a:rPr lang="fr-FR" dirty="0"/>
              <a:t> symptomatiques/ antibiothérapie en fonction germes</a:t>
            </a:r>
          </a:p>
          <a:p>
            <a:r>
              <a:rPr lang="fr-FR" dirty="0"/>
              <a:t>Réhydratation ++ (IV / sous cutané)</a:t>
            </a:r>
          </a:p>
          <a:p>
            <a:r>
              <a:rPr lang="fr-FR" dirty="0"/>
              <a:t>Clostridium : antibiothérapie – greffe fécale</a:t>
            </a:r>
          </a:p>
        </p:txBody>
      </p:sp>
    </p:spTree>
    <p:extLst>
      <p:ext uri="{BB962C8B-B14F-4D97-AF65-F5344CB8AC3E}">
        <p14:creationId xmlns:p14="http://schemas.microsoft.com/office/powerpoint/2010/main" xmlns="" val="6380841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Les infections OA/ cutanées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127379"/>
            <a:ext cx="10515600" cy="4049583"/>
          </a:xfrm>
        </p:spPr>
        <p:txBody>
          <a:bodyPr>
            <a:normAutofit fontScale="92500" lnSpcReduction="20000"/>
          </a:bodyPr>
          <a:lstStyle/>
          <a:p>
            <a:r>
              <a:rPr lang="fr-FR" dirty="0"/>
              <a:t>Colonisation à SARM : 23% en EHPAD*</a:t>
            </a:r>
          </a:p>
          <a:p>
            <a:r>
              <a:rPr lang="fr-FR" dirty="0"/>
              <a:t>Eviter les écouvillonnages de plaies</a:t>
            </a:r>
          </a:p>
          <a:p>
            <a:r>
              <a:rPr lang="fr-FR" dirty="0"/>
              <a:t>Surveillance des Hématomes post op/ plaies</a:t>
            </a:r>
          </a:p>
          <a:p>
            <a:r>
              <a:rPr lang="fr-FR" dirty="0"/>
              <a:t>Lutte contre troubles trophiques</a:t>
            </a:r>
          </a:p>
          <a:p>
            <a:r>
              <a:rPr lang="fr-FR" dirty="0"/>
              <a:t>Pas d’</a:t>
            </a:r>
            <a:r>
              <a:rPr lang="fr-FR" dirty="0" err="1"/>
              <a:t>antibiottt</a:t>
            </a:r>
            <a:r>
              <a:rPr lang="fr-FR" dirty="0"/>
              <a:t> locale</a:t>
            </a:r>
          </a:p>
          <a:p>
            <a:r>
              <a:rPr lang="fr-FR" dirty="0"/>
              <a:t>Pansement drainant ou charbon activé</a:t>
            </a:r>
          </a:p>
          <a:p>
            <a:r>
              <a:rPr lang="fr-FR" dirty="0"/>
              <a:t>Lutte contre dénutrition ++</a:t>
            </a:r>
          </a:p>
          <a:p>
            <a:endParaRPr lang="fr-FR" dirty="0"/>
          </a:p>
          <a:p>
            <a:pPr marL="0" indent="0">
              <a:buNone/>
            </a:pPr>
            <a:endParaRPr lang="fr-FR" sz="1300" i="1" dirty="0"/>
          </a:p>
          <a:p>
            <a:pPr marL="0" indent="0">
              <a:buNone/>
            </a:pPr>
            <a:r>
              <a:rPr lang="fr-FR" sz="1300" i="1" dirty="0"/>
              <a:t>* Prévention des infections en établissements d’hébergement pour personnes âgées dépendantes-Consensus formalisé d’experts Juin 2009</a:t>
            </a:r>
          </a:p>
        </p:txBody>
      </p:sp>
    </p:spTree>
    <p:extLst>
      <p:ext uri="{BB962C8B-B14F-4D97-AF65-F5344CB8AC3E}">
        <p14:creationId xmlns:p14="http://schemas.microsoft.com/office/powerpoint/2010/main" xmlns="" val="22014974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Difficultés rencontrées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u="sng" dirty="0"/>
              <a:t>Respect des consignes </a:t>
            </a:r>
          </a:p>
          <a:p>
            <a:r>
              <a:rPr lang="fr-FR" dirty="0"/>
              <a:t>Troubles neuro cognitifs </a:t>
            </a:r>
            <a:r>
              <a:rPr lang="fr-FR" sz="1600" i="1" dirty="0"/>
              <a:t>( compréhension)</a:t>
            </a:r>
          </a:p>
          <a:p>
            <a:r>
              <a:rPr lang="fr-FR" dirty="0"/>
              <a:t>Troubles neuro sensoriels</a:t>
            </a:r>
            <a:endParaRPr lang="fr-FR" sz="1600" i="1" dirty="0"/>
          </a:p>
          <a:p>
            <a:r>
              <a:rPr lang="fr-FR" dirty="0"/>
              <a:t>Diminution des interactions sociales </a:t>
            </a:r>
          </a:p>
          <a:p>
            <a:pPr marL="0" indent="0">
              <a:buNone/>
            </a:pPr>
            <a:r>
              <a:rPr lang="fr-FR" sz="1600" i="1" dirty="0"/>
              <a:t>(Sensation d’être «pestiféré »)</a:t>
            </a:r>
          </a:p>
          <a:p>
            <a:r>
              <a:rPr lang="fr-FR" dirty="0"/>
              <a:t>Pb du capital veineux</a:t>
            </a:r>
          </a:p>
          <a:p>
            <a:r>
              <a:rPr lang="fr-FR" dirty="0"/>
              <a:t>Chronophage pour les soignants/ organisation des soins</a:t>
            </a:r>
          </a:p>
          <a:p>
            <a:r>
              <a:rPr lang="fr-FR" dirty="0"/>
              <a:t>Difficultés de mise en œuvre et retard de la PEC en rééducation</a:t>
            </a:r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18293" y="857794"/>
            <a:ext cx="4377307" cy="284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79417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Conclusion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Les IAS sont fréquentes en gériatrie (urinaires et respiratoires)</a:t>
            </a:r>
          </a:p>
          <a:p>
            <a:r>
              <a:rPr lang="fr-FR" dirty="0"/>
              <a:t>Terrain favorisant </a:t>
            </a:r>
          </a:p>
          <a:p>
            <a:pPr marL="0" indent="0">
              <a:buNone/>
            </a:pPr>
            <a:r>
              <a:rPr lang="fr-FR" dirty="0"/>
              <a:t>avec des patients fragiles ++ dénutris</a:t>
            </a:r>
          </a:p>
          <a:p>
            <a:r>
              <a:rPr lang="fr-FR" dirty="0"/>
              <a:t>Peu de réserve physiologique</a:t>
            </a:r>
          </a:p>
          <a:p>
            <a:r>
              <a:rPr lang="fr-FR" dirty="0"/>
              <a:t>Décompensation des comorbidités et pathologies en cascade</a:t>
            </a:r>
          </a:p>
          <a:p>
            <a:r>
              <a:rPr lang="fr-FR" dirty="0"/>
              <a:t>Artériopathie fréquente gênant la cicatrisation</a:t>
            </a:r>
          </a:p>
          <a:p>
            <a:r>
              <a:rPr lang="fr-FR" dirty="0"/>
              <a:t>Capital veineux réduit</a:t>
            </a:r>
          </a:p>
        </p:txBody>
      </p:sp>
    </p:spTree>
    <p:extLst>
      <p:ext uri="{BB962C8B-B14F-4D97-AF65-F5344CB8AC3E}">
        <p14:creationId xmlns:p14="http://schemas.microsoft.com/office/powerpoint/2010/main" xmlns="" val="25416939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Conclusion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Difficultés à faire comprendre «l’isolement» patient+ famille+ soignants</a:t>
            </a:r>
          </a:p>
          <a:p>
            <a:r>
              <a:rPr lang="fr-FR" dirty="0"/>
              <a:t>Précautions standards ++</a:t>
            </a:r>
          </a:p>
          <a:p>
            <a:r>
              <a:rPr lang="fr-FR" dirty="0"/>
              <a:t>Réflexion bénéfice/risque permanente quant à la mise en route d’une antibiothérapie</a:t>
            </a:r>
          </a:p>
          <a:p>
            <a:r>
              <a:rPr lang="fr-FR" dirty="0"/>
              <a:t>Prise en charge de la dénutrition ++</a:t>
            </a:r>
          </a:p>
          <a:p>
            <a:r>
              <a:rPr lang="fr-FR" dirty="0"/>
              <a:t>Lutter contre l’alitement</a:t>
            </a:r>
          </a:p>
          <a:p>
            <a:r>
              <a:rPr lang="fr-FR"/>
              <a:t>Lutter </a:t>
            </a:r>
            <a:r>
              <a:rPr lang="fr-FR" dirty="0"/>
              <a:t>contre stase stercorale et fécalome</a:t>
            </a:r>
          </a:p>
        </p:txBody>
      </p:sp>
    </p:spTree>
    <p:extLst>
      <p:ext uri="{BB962C8B-B14F-4D97-AF65-F5344CB8AC3E}">
        <p14:creationId xmlns:p14="http://schemas.microsoft.com/office/powerpoint/2010/main" xmlns="" val="3097882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Cascade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5656" y="1436914"/>
            <a:ext cx="10178143" cy="522514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xmlns="" val="39900666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Sources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789853"/>
            <a:ext cx="10515600" cy="3387110"/>
          </a:xfrm>
        </p:spPr>
        <p:txBody>
          <a:bodyPr>
            <a:normAutofit/>
          </a:bodyPr>
          <a:lstStyle/>
          <a:p>
            <a:r>
              <a:rPr lang="fr-FR" sz="1400" dirty="0"/>
              <a:t>Cours années antérieures du Dr A. AMRANI</a:t>
            </a:r>
          </a:p>
          <a:p>
            <a:r>
              <a:rPr lang="fr-FR" sz="1400" dirty="0"/>
              <a:t>Collège National des Enseignants de Gériatrie, 2008-2009</a:t>
            </a:r>
          </a:p>
          <a:p>
            <a:r>
              <a:rPr lang="fr-FR" sz="1400" dirty="0" err="1"/>
              <a:t>J.Belmin</a:t>
            </a:r>
            <a:r>
              <a:rPr lang="fr-FR" sz="1400" dirty="0"/>
              <a:t>. Les syndromes gériatriques :au </a:t>
            </a:r>
            <a:r>
              <a:rPr lang="fr-FR" sz="1400" dirty="0" err="1"/>
              <a:t>coeur</a:t>
            </a:r>
            <a:r>
              <a:rPr lang="fr-FR" sz="1400" dirty="0"/>
              <a:t> du métier de gériatre. Hôpital Charles Foix et Université Paris 6 Ivry-sur-Seine</a:t>
            </a:r>
          </a:p>
          <a:p>
            <a:r>
              <a:rPr lang="fr-FR" sz="1400" dirty="0"/>
              <a:t>Fred L.J </a:t>
            </a:r>
            <a:r>
              <a:rPr lang="fr-FR" sz="1400" dirty="0" err="1"/>
              <a:t>GerontolMed</a:t>
            </a:r>
            <a:r>
              <a:rPr lang="fr-FR" sz="1400" dirty="0"/>
              <a:t> </a:t>
            </a:r>
            <a:r>
              <a:rPr lang="fr-FR" sz="1400" dirty="0" err="1"/>
              <a:t>Sci</a:t>
            </a:r>
            <a:r>
              <a:rPr lang="fr-FR" sz="1400" dirty="0"/>
              <a:t>. 2001</a:t>
            </a:r>
          </a:p>
          <a:p>
            <a:r>
              <a:rPr lang="fr-FR" sz="1400" dirty="0"/>
              <a:t>SPILF, 2019</a:t>
            </a:r>
          </a:p>
        </p:txBody>
      </p:sp>
    </p:spTree>
    <p:extLst>
      <p:ext uri="{BB962C8B-B14F-4D97-AF65-F5344CB8AC3E}">
        <p14:creationId xmlns:p14="http://schemas.microsoft.com/office/powerpoint/2010/main" xmlns="" val="39782204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Merci pour votre attention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17176" y="2348139"/>
            <a:ext cx="595764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4470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Concept de Fragilité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92416"/>
          </a:xfrm>
        </p:spPr>
        <p:txBody>
          <a:bodyPr>
            <a:normAutofit fontScale="92500" lnSpcReduction="20000"/>
          </a:bodyPr>
          <a:lstStyle/>
          <a:p>
            <a:r>
              <a:rPr lang="fr-FR" dirty="0"/>
              <a:t>La fragilité est un syndrome clinique, bio psycho social</a:t>
            </a:r>
          </a:p>
          <a:p>
            <a:r>
              <a:rPr lang="fr-FR" dirty="0"/>
              <a:t>Il reflète une diminution des capacités physiologiques de réserve qui altère les mécanismes d’adaptation au stress</a:t>
            </a:r>
          </a:p>
          <a:p>
            <a:pPr marL="0" indent="0">
              <a:buNone/>
            </a:pPr>
            <a:r>
              <a:rPr lang="fr-FR" dirty="0"/>
              <a:t/>
            </a:r>
            <a:br>
              <a:rPr lang="fr-FR" dirty="0"/>
            </a:br>
            <a:r>
              <a:rPr lang="fr-FR" dirty="0"/>
              <a:t>Somme de facteurs : augmente la vulnérabilité</a:t>
            </a:r>
          </a:p>
          <a:p>
            <a:r>
              <a:rPr lang="fr-FR" b="1" dirty="0"/>
              <a:t>Critères de </a:t>
            </a:r>
            <a:r>
              <a:rPr lang="fr-FR" b="1" dirty="0" err="1"/>
              <a:t>Fried</a:t>
            </a:r>
            <a:r>
              <a:rPr lang="fr-FR" dirty="0"/>
              <a:t>( &gt;= 3) fragile/ pré fragile</a:t>
            </a:r>
            <a:br>
              <a:rPr lang="fr-FR" dirty="0"/>
            </a:br>
            <a:r>
              <a:rPr lang="fr-FR" dirty="0"/>
              <a:t>-Vitesse de marche</a:t>
            </a:r>
            <a:br>
              <a:rPr lang="fr-FR" dirty="0"/>
            </a:br>
            <a:r>
              <a:rPr lang="fr-FR" dirty="0"/>
              <a:t>-Baisse de la force musculaire</a:t>
            </a:r>
            <a:br>
              <a:rPr lang="fr-FR" dirty="0"/>
            </a:br>
            <a:r>
              <a:rPr lang="fr-FR" dirty="0"/>
              <a:t>-Perte de poids</a:t>
            </a:r>
            <a:br>
              <a:rPr lang="fr-FR" dirty="0"/>
            </a:br>
            <a:r>
              <a:rPr lang="fr-FR" dirty="0"/>
              <a:t>-Réduction des activités physiques</a:t>
            </a:r>
            <a:br>
              <a:rPr lang="fr-FR" dirty="0"/>
            </a:br>
            <a:r>
              <a:rPr lang="fr-FR" dirty="0"/>
              <a:t>-Asthénie ressentie  </a:t>
            </a:r>
          </a:p>
          <a:p>
            <a:r>
              <a:rPr lang="fr-FR" b="1" dirty="0"/>
              <a:t>Fragilité vs Vieillissement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Pathologique ( Maladies </a:t>
            </a:r>
            <a:r>
              <a:rPr lang="fr-FR" dirty="0" err="1"/>
              <a:t>assoc</a:t>
            </a:r>
            <a:r>
              <a:rPr lang="fr-FR" dirty="0"/>
              <a:t>)</a:t>
            </a:r>
            <a:br>
              <a:rPr lang="fr-FR" dirty="0"/>
            </a:br>
            <a:r>
              <a:rPr lang="fr-FR" dirty="0"/>
              <a:t>Physiologique ( Déclin fonction)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090252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449100"/>
            <a:ext cx="10515600" cy="1325563"/>
          </a:xfrm>
        </p:spPr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Trois types de SA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Sujet âgé robuste</a:t>
            </a:r>
            <a:r>
              <a:rPr lang="fr-FR" dirty="0"/>
              <a:t>: patiente 85 ans, conduit, autonome AVQ, garde les petits enfants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1393" y="3610325"/>
            <a:ext cx="2889754" cy="2566638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7792" y="3130159"/>
            <a:ext cx="3989023" cy="352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1446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Trois types de SA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Sujet âgé fragile</a:t>
            </a:r>
            <a:r>
              <a:rPr lang="fr-FR" dirty="0"/>
              <a:t>:</a:t>
            </a:r>
          </a:p>
          <a:p>
            <a:pPr marL="0" indent="0">
              <a:buNone/>
            </a:pPr>
            <a:r>
              <a:rPr lang="fr-FR" sz="2000" dirty="0"/>
              <a:t>même patiente hospitalisée pour une grippe, surinfection, antibiothérapie, embolie pulmonaire, dénutrition, </a:t>
            </a:r>
            <a:r>
              <a:rPr lang="fr-FR" sz="2000" dirty="0" err="1"/>
              <a:t>sarcopénie</a:t>
            </a:r>
            <a:r>
              <a:rPr lang="fr-FR" sz="2000" dirty="0"/>
              <a:t>, troubles de l’équilibre</a:t>
            </a:r>
          </a:p>
          <a:p>
            <a:pPr marL="0" indent="0">
              <a:buNone/>
            </a:pPr>
            <a:r>
              <a:rPr lang="fr-FR" sz="2000" dirty="0"/>
              <a:t>= &gt; Sortie d’hospitalisation avec un ou deux syndromes gériatriques +/-aides techniques/ humaines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24531" y="3769567"/>
            <a:ext cx="4029269" cy="294847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39551" y="4142792"/>
            <a:ext cx="4189446" cy="2715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58955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Trois types de SA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Sujet âgé dépendant:</a:t>
            </a:r>
          </a:p>
          <a:p>
            <a:pPr marL="0" indent="0">
              <a:buNone/>
            </a:pPr>
            <a:r>
              <a:rPr lang="fr-FR" dirty="0"/>
              <a:t>même patiente fragile, + iatrogénie, globe vésical, confusion, déclin cognitif et fonctionnel, grabatisation</a:t>
            </a:r>
          </a:p>
          <a:p>
            <a:pPr marL="0" indent="0">
              <a:buNone/>
            </a:pPr>
            <a:r>
              <a:rPr lang="fr-FR" dirty="0"/>
              <a:t>=&gt; institution ou RAD avec aides et réorganisation du domicile</a:t>
            </a:r>
          </a:p>
          <a:p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0" y="4001294"/>
            <a:ext cx="3300376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7437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Définition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dirty="0"/>
              <a:t>Une infection est dite associée aux soins si elle survient </a:t>
            </a:r>
            <a:r>
              <a:rPr lang="fr-FR" b="1" dirty="0"/>
              <a:t>au cours ou au décours</a:t>
            </a:r>
            <a:r>
              <a:rPr lang="fr-FR" dirty="0"/>
              <a:t> d’une prise en charge d’un patient</a:t>
            </a:r>
          </a:p>
          <a:p>
            <a:r>
              <a:rPr lang="fr-FR" dirty="0"/>
              <a:t>Diagnostique</a:t>
            </a:r>
          </a:p>
          <a:p>
            <a:r>
              <a:rPr lang="fr-FR" dirty="0"/>
              <a:t>Thérapeutique</a:t>
            </a:r>
          </a:p>
          <a:p>
            <a:r>
              <a:rPr lang="fr-FR" dirty="0"/>
              <a:t>Palliative</a:t>
            </a:r>
          </a:p>
          <a:p>
            <a:r>
              <a:rPr lang="fr-FR" dirty="0"/>
              <a:t>Préventive </a:t>
            </a:r>
          </a:p>
          <a:p>
            <a:r>
              <a:rPr lang="fr-FR" dirty="0"/>
              <a:t>Éducative</a:t>
            </a:r>
          </a:p>
          <a:p>
            <a:pPr marL="0" indent="0">
              <a:buNone/>
            </a:pPr>
            <a:r>
              <a:rPr lang="fr-FR" b="1" u="sng" dirty="0"/>
              <a:t>ET</a:t>
            </a:r>
          </a:p>
          <a:p>
            <a:pPr marL="0" indent="0">
              <a:buNone/>
            </a:pPr>
            <a:r>
              <a:rPr lang="fr-FR" dirty="0"/>
              <a:t>si elle n’était ni présente, ni en incubation au début de la prise en charge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1472089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</TotalTime>
  <Words>1506</Words>
  <Application>Microsoft Office PowerPoint</Application>
  <PresentationFormat>Personnalisé</PresentationFormat>
  <Paragraphs>324</Paragraphs>
  <Slides>41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41</vt:i4>
      </vt:variant>
    </vt:vector>
  </HeadingPairs>
  <TitlesOfParts>
    <vt:vector size="42" baseType="lpstr">
      <vt:lpstr>Thème Office</vt:lpstr>
      <vt:lpstr>   Prévention des infections liées aux soins du Sujet Agé  DU Hygiène Hospitalière 2021/2022</vt:lpstr>
      <vt:lpstr>La Personne Agée</vt:lpstr>
      <vt:lpstr>Syndromes gériatriques </vt:lpstr>
      <vt:lpstr>Cascade</vt:lpstr>
      <vt:lpstr>Concept de Fragilité</vt:lpstr>
      <vt:lpstr>Trois types de SA</vt:lpstr>
      <vt:lpstr>Trois types de SA</vt:lpstr>
      <vt:lpstr>Trois types de SA</vt:lpstr>
      <vt:lpstr>Définition</vt:lpstr>
      <vt:lpstr>Définition</vt:lpstr>
      <vt:lpstr>Définition</vt:lpstr>
      <vt:lpstr>Mode de transmission</vt:lpstr>
      <vt:lpstr>Les micro organismes en cause</vt:lpstr>
      <vt:lpstr>Les micro organismes en cause</vt:lpstr>
      <vt:lpstr>Les sites</vt:lpstr>
      <vt:lpstr>Facteurs favorisants</vt:lpstr>
      <vt:lpstr>Sepsis urinaire</vt:lpstr>
      <vt:lpstr>Sepsis respiratoire</vt:lpstr>
      <vt:lpstr>Sepsis digestif</vt:lpstr>
      <vt:lpstr>Sepsis ostéo articulaire</vt:lpstr>
      <vt:lpstr>Pour imager</vt:lpstr>
      <vt:lpstr>Cas clinique 1</vt:lpstr>
      <vt:lpstr>Cas clinique 1</vt:lpstr>
      <vt:lpstr>Cas clinique 1</vt:lpstr>
      <vt:lpstr>Cas clinique 1</vt:lpstr>
      <vt:lpstr>Cas clinique 2</vt:lpstr>
      <vt:lpstr>Cas clinique 2</vt:lpstr>
      <vt:lpstr>Diapositive 28</vt:lpstr>
      <vt:lpstr>Finalement, Cas clinique 2</vt:lpstr>
      <vt:lpstr>Cas clinique 3</vt:lpstr>
      <vt:lpstr>Cas clinique 3</vt:lpstr>
      <vt:lpstr>Comment prévenir les IAS en gériatrie ?</vt:lpstr>
      <vt:lpstr>Eviter les sepsis urinaires ?</vt:lpstr>
      <vt:lpstr>Eviter les infections respiratoires</vt:lpstr>
      <vt:lpstr>Les infections gastro intestinales</vt:lpstr>
      <vt:lpstr>Les infections OA/ cutanées</vt:lpstr>
      <vt:lpstr>Difficultés rencontrées</vt:lpstr>
      <vt:lpstr>Conclusion</vt:lpstr>
      <vt:lpstr>Conclusion</vt:lpstr>
      <vt:lpstr>Sources</vt:lpstr>
      <vt:lpstr>Merci pour votre attention</vt:lpstr>
    </vt:vector>
  </TitlesOfParts>
  <Company>APHM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Prévention des infections liés aux soins du Sujet Agé  DU Hygiène Hospitalière 2020/2021</dc:title>
  <dc:creator>Administrateur</dc:creator>
  <cp:lastModifiedBy>marine.santoriello</cp:lastModifiedBy>
  <cp:revision>54</cp:revision>
  <dcterms:created xsi:type="dcterms:W3CDTF">2021-02-09T10:06:38Z</dcterms:created>
  <dcterms:modified xsi:type="dcterms:W3CDTF">2022-03-28T11:43:55Z</dcterms:modified>
</cp:coreProperties>
</file>