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44"/>
  </p:notesMasterIdLst>
  <p:sldIdLst>
    <p:sldId id="256" r:id="rId3"/>
    <p:sldId id="257" r:id="rId4"/>
    <p:sldId id="260" r:id="rId5"/>
    <p:sldId id="262" r:id="rId6"/>
    <p:sldId id="322" r:id="rId7"/>
    <p:sldId id="267" r:id="rId8"/>
    <p:sldId id="329" r:id="rId9"/>
    <p:sldId id="281" r:id="rId10"/>
    <p:sldId id="292" r:id="rId11"/>
    <p:sldId id="298" r:id="rId12"/>
    <p:sldId id="299" r:id="rId13"/>
    <p:sldId id="283" r:id="rId14"/>
    <p:sldId id="300" r:id="rId15"/>
    <p:sldId id="275" r:id="rId16"/>
    <p:sldId id="276" r:id="rId17"/>
    <p:sldId id="301" r:id="rId18"/>
    <p:sldId id="302" r:id="rId19"/>
    <p:sldId id="303" r:id="rId20"/>
    <p:sldId id="311" r:id="rId21"/>
    <p:sldId id="312" r:id="rId22"/>
    <p:sldId id="313" r:id="rId23"/>
    <p:sldId id="314" r:id="rId24"/>
    <p:sldId id="315" r:id="rId25"/>
    <p:sldId id="286" r:id="rId26"/>
    <p:sldId id="273" r:id="rId27"/>
    <p:sldId id="274" r:id="rId28"/>
    <p:sldId id="325" r:id="rId29"/>
    <p:sldId id="326" r:id="rId30"/>
    <p:sldId id="328" r:id="rId31"/>
    <p:sldId id="291" r:id="rId32"/>
    <p:sldId id="327" r:id="rId33"/>
    <p:sldId id="319" r:id="rId34"/>
    <p:sldId id="320" r:id="rId35"/>
    <p:sldId id="321" r:id="rId36"/>
    <p:sldId id="323" r:id="rId37"/>
    <p:sldId id="324" r:id="rId38"/>
    <p:sldId id="258" r:id="rId39"/>
    <p:sldId id="259" r:id="rId40"/>
    <p:sldId id="316" r:id="rId41"/>
    <p:sldId id="317" r:id="rId42"/>
    <p:sldId id="318" r:id="rId4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56B73C-D289-4D9F-B3BF-49A0B141B7CF}" v="380" dt="2022-02-15T04:38:35.0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A72F2A-B016-4EC9-AF77-BAE9AF54FE26}" type="datetimeFigureOut">
              <a:rPr lang="fr-FR" smtClean="0"/>
              <a:t>15/02/2022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122473-196A-409B-96C1-0B5E45504A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9745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6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  <p:sp>
        <p:nvSpPr>
          <p:cNvPr id="36867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fld id="{A2877E16-16A8-461F-AD15-454440830D17}" type="slidenum">
              <a:rPr lang="fr-FR" altLang="fr-FR" sz="1200">
                <a:latin typeface="Calibri" panose="020F0502020204030204" pitchFamily="34" charset="0"/>
              </a:rPr>
              <a:pPr eaLnBrk="1" hangingPunct="1"/>
              <a:t>11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9440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28875" y="695325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>
                <a:latin typeface="Times New Roman" panose="02020603050405020304" pitchFamily="18" charset="0"/>
                <a:cs typeface="Arial" panose="020B0604020202020204" pitchFamily="34" charset="0"/>
              </a:rPr>
              <a:t>C comme ca qu’on a pu déterminer les noyades de capteur de pression</a:t>
            </a:r>
          </a:p>
        </p:txBody>
      </p:sp>
    </p:spTree>
    <p:extLst>
      <p:ext uri="{BB962C8B-B14F-4D97-AF65-F5344CB8AC3E}">
        <p14:creationId xmlns:p14="http://schemas.microsoft.com/office/powerpoint/2010/main" val="27213897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7957800" y="-9407525"/>
            <a:ext cx="35917188" cy="202041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5975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7957800" y="-9407525"/>
            <a:ext cx="35917188" cy="202041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9943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2662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B6DFA87-2D53-4DDE-8D23-DFDF678ED5F8}" type="slidenum">
              <a:rPr lang="fr-FR" altLang="fr-FR">
                <a:latin typeface="Times New Roman" panose="02020603050405020304" pitchFamily="18" charset="0"/>
              </a:rPr>
              <a:pPr/>
              <a:t>32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9846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1536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8564FD1-D59B-4043-B068-5260AAEE338A}" type="slidenum">
              <a:rPr lang="fr-FR" altLang="fr-FR" sz="1200"/>
              <a:pPr/>
              <a:t>35</a:t>
            </a:fld>
            <a:endParaRPr lang="fr-FR" altLang="fr-FR" sz="1200"/>
          </a:p>
        </p:txBody>
      </p:sp>
    </p:spTree>
    <p:extLst>
      <p:ext uri="{BB962C8B-B14F-4D97-AF65-F5344CB8AC3E}">
        <p14:creationId xmlns:p14="http://schemas.microsoft.com/office/powerpoint/2010/main" val="2725460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1331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AA9091-768B-4D7D-9090-23976B5A7C18}" type="slidenum">
              <a:rPr kumimoji="0" lang="fr-FR" altLang="fr-FR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fr-FR" altLang="fr-F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963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28875" y="695325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r-FR" altLang="fr-FR">
                <a:latin typeface="Times New Roman" panose="02020603050405020304" pitchFamily="18" charset="0"/>
                <a:cs typeface="Arial" panose="020B0604020202020204" pitchFamily="34" charset="0"/>
              </a:rPr>
              <a:t>Déconnexion involontaire ou volontaire : patient aux WC, cathéter qui dysfinctionne</a:t>
            </a:r>
          </a:p>
        </p:txBody>
      </p:sp>
    </p:spTree>
    <p:extLst>
      <p:ext uri="{BB962C8B-B14F-4D97-AF65-F5344CB8AC3E}">
        <p14:creationId xmlns:p14="http://schemas.microsoft.com/office/powerpoint/2010/main" val="475744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4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54275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fld id="{01B428A2-2991-4FB0-B90B-5056DB6F784F}" type="slidenum">
              <a:rPr lang="fr-FR" altLang="fr-FR" sz="1200">
                <a:latin typeface="Calibri" panose="020F0502020204030204" pitchFamily="34" charset="0"/>
              </a:rPr>
              <a:pPr eaLnBrk="1" hangingPunct="1"/>
              <a:t>13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837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4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64515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fld id="{304395CE-349C-46E1-8729-74A59904F960}" type="slidenum">
              <a:rPr lang="fr-FR" altLang="fr-FR" sz="1200">
                <a:latin typeface="Calibri" panose="020F0502020204030204" pitchFamily="34" charset="0"/>
              </a:rPr>
              <a:pPr eaLnBrk="1" hangingPunct="1"/>
              <a:t>16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894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0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  <p:sp>
        <p:nvSpPr>
          <p:cNvPr id="68611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fld id="{CF79036E-5710-4C01-AA7D-601622C1CE3C}" type="slidenum">
              <a:rPr lang="fr-FR" altLang="fr-FR" sz="1200">
                <a:latin typeface="Calibri" panose="020F0502020204030204" pitchFamily="34" charset="0"/>
              </a:rPr>
              <a:pPr eaLnBrk="1" hangingPunct="1"/>
              <a:t>17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781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2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altLang="fr-FR"/>
          </a:p>
        </p:txBody>
      </p:sp>
      <p:sp>
        <p:nvSpPr>
          <p:cNvPr id="81923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fld id="{B5810C9D-1A62-4866-8C5A-A940E2FF1382}" type="slidenum">
              <a:rPr lang="fr-FR" altLang="fr-FR" sz="1200">
                <a:latin typeface="Calibri" panose="020F0502020204030204" pitchFamily="34" charset="0"/>
              </a:rPr>
              <a:pPr eaLnBrk="1" hangingPunct="1"/>
              <a:t>18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4619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2338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  <p:sp>
        <p:nvSpPr>
          <p:cNvPr id="142339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fld id="{8B3242AC-34B0-4D7F-9D69-C3063BDB77FC}" type="slidenum">
              <a:rPr lang="fr-FR" altLang="fr-FR" sz="1200">
                <a:latin typeface="Calibri" panose="020F0502020204030204" pitchFamily="34" charset="0"/>
              </a:rPr>
              <a:pPr eaLnBrk="1" hangingPunct="1"/>
              <a:t>21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129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4386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  <p:sp>
        <p:nvSpPr>
          <p:cNvPr id="144387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fld id="{93733395-C0E7-43D3-AF99-E958888711B1}" type="slidenum">
              <a:rPr lang="fr-FR" altLang="fr-FR" sz="1200">
                <a:latin typeface="Calibri" panose="020F0502020204030204" pitchFamily="34" charset="0"/>
              </a:rPr>
              <a:pPr eaLnBrk="1" hangingPunct="1"/>
              <a:t>22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7425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6434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/>
          </a:p>
        </p:txBody>
      </p:sp>
      <p:sp>
        <p:nvSpPr>
          <p:cNvPr id="146435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fld id="{57968FC1-E999-4EE8-8132-820A9B900F17}" type="slidenum">
              <a:rPr lang="fr-FR" altLang="fr-FR" sz="1200">
                <a:latin typeface="Calibri" panose="020F0502020204030204" pitchFamily="34" charset="0"/>
              </a:rPr>
              <a:pPr eaLnBrk="1" hangingPunct="1"/>
              <a:t>23</a:t>
            </a:fld>
            <a:endParaRPr lang="fr-FR" altLang="fr-FR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734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15/02/2022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98166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15/02/2022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688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15/02/2022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83958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2B41F9-B850-4AB1-9410-ED0F5C4AC847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0346920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A:\paint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828801"/>
            <a:ext cx="109728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304800"/>
            <a:ext cx="10295467" cy="1524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 du masque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44800" y="3886200"/>
            <a:ext cx="8534400" cy="1771650"/>
          </a:xfrm>
        </p:spPr>
        <p:txBody>
          <a:bodyPr/>
          <a:lstStyle>
            <a:lvl1pPr marL="0" indent="0">
              <a:buFontTx/>
              <a:buNone/>
              <a:defRPr>
                <a:latin typeface="Arial Black" pitchFamily="34" charset="0"/>
              </a:defRPr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5" name="Espace réservé de la date 4"/>
          <p:cNvSpPr>
            <a:spLocks noGrp="1" noChangeArrowheads="1"/>
          </p:cNvSpPr>
          <p:nvPr>
            <p:ph type="dt" sz="half" idx="10"/>
          </p:nvPr>
        </p:nvSpPr>
        <p:spPr>
          <a:xfrm>
            <a:off x="948267" y="6229350"/>
            <a:ext cx="2573867" cy="514350"/>
          </a:xfrm>
        </p:spPr>
        <p:txBody>
          <a:bodyPr/>
          <a:lstStyle>
            <a:lvl1pPr>
              <a:defRPr dirty="0">
                <a:solidFill>
                  <a:srgbClr val="5E574E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99467" y="6229350"/>
            <a:ext cx="3793067" cy="514350"/>
          </a:xfrm>
        </p:spPr>
        <p:txBody>
          <a:bodyPr/>
          <a:lstStyle>
            <a:lvl1pPr>
              <a:defRPr dirty="0">
                <a:solidFill>
                  <a:srgbClr val="5E574E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805333" y="6229350"/>
            <a:ext cx="2438400" cy="514350"/>
          </a:xfrm>
        </p:spPr>
        <p:txBody>
          <a:bodyPr/>
          <a:lstStyle>
            <a:lvl1pPr>
              <a:defRPr smtClean="0">
                <a:solidFill>
                  <a:srgbClr val="5E574E"/>
                </a:solidFill>
              </a:defRPr>
            </a:lvl1pPr>
          </a:lstStyle>
          <a:p>
            <a:pPr>
              <a:defRPr/>
            </a:pPr>
            <a:fld id="{DF9F46AC-70BD-4FDC-BAE7-85EC77D3EDCE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1263730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42F6A-DC3C-4F04-BD40-7A2F6D901501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42243536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8C77F-40F4-4926-91CF-8FA2FDF7990E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35034057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885950"/>
            <a:ext cx="5350933" cy="4171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63734" y="1885950"/>
            <a:ext cx="5350933" cy="4171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61853-7AF9-4630-9BAC-742B5D50A550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16045103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3866-A693-4C31-9E03-98011849B78B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25697219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DE3DC-8C87-401B-975B-DAD6642A695C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1423081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A69BF-8A84-458E-BF00-2D64D1AACBFF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2416499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15/02/2022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749380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39E620-097E-4AA4-B9E0-914569C9F7CC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28777552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38C99-44C5-4315-B198-8E8732B03116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23103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7FDB4-5255-4D81-BDED-7155DFA65781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19012872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71467" y="228600"/>
            <a:ext cx="2743200" cy="5829300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41867" y="228600"/>
            <a:ext cx="8026400" cy="58293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EF10E-9056-4AA7-BB70-EE9D82417006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391750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15/02/2022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48026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15/02/2022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6019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15/02/2022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1926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15/02/2022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38579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15/02/2022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9232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15/02/2022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5296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05F0-F2A1-4169-8853-9258242B14FF}" type="datetimeFigureOut">
              <a:rPr lang="fr-FR" smtClean="0"/>
              <a:t>15/02/2022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03103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205F0-F2A1-4169-8853-9258242B14FF}" type="datetimeFigureOut">
              <a:rPr lang="fr-FR" smtClean="0"/>
              <a:t>15/02/2022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A3C00-66A1-4496-8797-181E667313B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17149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1867" y="228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 du masque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885950"/>
            <a:ext cx="10905067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75733" y="622935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 dirty="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2935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 dirty="0">
                <a:solidFill>
                  <a:schemeClr val="bg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652000" y="64008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 smtClean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F027DE9-A10B-4FE4-8F2B-B6C97F21930E}" type="slidenum">
              <a:rPr lang="fr-FR" altLang="fr-FR"/>
              <a:pPr>
                <a:defRPr/>
              </a:pPr>
              <a:t>‹N°›</a:t>
            </a:fld>
            <a:endParaRPr lang="fr-FR" altLang="fr-FR" dirty="0"/>
          </a:p>
        </p:txBody>
      </p:sp>
      <p:sp>
        <p:nvSpPr>
          <p:cNvPr id="1031" name="Rectangle 8"/>
          <p:cNvSpPr>
            <a:spLocks noChangeArrowheads="1"/>
          </p:cNvSpPr>
          <p:nvPr/>
        </p:nvSpPr>
        <p:spPr bwMode="auto">
          <a:xfrm>
            <a:off x="1625600" y="1524000"/>
            <a:ext cx="9550400" cy="2286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fr-FR" altLang="fr-FR" sz="2400"/>
          </a:p>
        </p:txBody>
      </p:sp>
    </p:spTree>
    <p:extLst>
      <p:ext uri="{BB962C8B-B14F-4D97-AF65-F5344CB8AC3E}">
        <p14:creationId xmlns:p14="http://schemas.microsoft.com/office/powerpoint/2010/main" val="400453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0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6666FF"/>
        </a:buClr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6666FF"/>
        </a:buClr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6666FF"/>
        </a:buClr>
        <a:buChar char="-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6666FF"/>
        </a:buClr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6666FF"/>
        </a:buClr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6666FF"/>
        </a:buClr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6666FF"/>
        </a:buClr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6666FF"/>
        </a:buClr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6666FF"/>
        </a:buClr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file:///D:\PROGRAMMES\dialyse%20boucle.mpg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oleObject" Target="../embeddings/oleObject2.bin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png"/><Relationship Id="rId11" Type="http://schemas.openxmlformats.org/officeDocument/2006/relationships/image" Target="../media/image12.png"/><Relationship Id="rId5" Type="http://schemas.openxmlformats.org/officeDocument/2006/relationships/image" Target="../media/image13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1.png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808854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fr-FR" b="1" dirty="0"/>
              <a:t>Dialyse et infections associées aux soins</a:t>
            </a:r>
            <a:br>
              <a:rPr lang="fr-FR" b="1" dirty="0"/>
            </a:br>
            <a:r>
              <a:rPr lang="fr-FR" b="1" dirty="0"/>
              <a:t>2022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642008"/>
          </a:xfrm>
        </p:spPr>
        <p:txBody>
          <a:bodyPr>
            <a:normAutofit fontScale="32500" lnSpcReduction="20000"/>
          </a:bodyPr>
          <a:lstStyle/>
          <a:p>
            <a:endParaRPr lang="fr-FR" dirty="0"/>
          </a:p>
          <a:p>
            <a:r>
              <a:rPr lang="fr-FR" sz="8000" dirty="0"/>
              <a:t>Pr Philippe BRUNET</a:t>
            </a:r>
          </a:p>
          <a:p>
            <a:r>
              <a:rPr lang="fr-FR" sz="8000" dirty="0"/>
              <a:t>Service de Néphrologie</a:t>
            </a:r>
          </a:p>
          <a:p>
            <a:r>
              <a:rPr lang="fr-FR" sz="8000" dirty="0"/>
              <a:t>Hôpital de la Conception - APHM</a:t>
            </a:r>
          </a:p>
          <a:p>
            <a:endParaRPr lang="fr-FR" sz="8000" dirty="0"/>
          </a:p>
          <a:p>
            <a:endParaRPr lang="fr-FR" sz="8000" dirty="0"/>
          </a:p>
          <a:p>
            <a:r>
              <a:rPr lang="fr-FR" sz="8000" dirty="0"/>
              <a:t>DU Hygiène - Marseille</a:t>
            </a:r>
          </a:p>
        </p:txBody>
      </p:sp>
    </p:spTree>
    <p:extLst>
      <p:ext uri="{BB962C8B-B14F-4D97-AF65-F5344CB8AC3E}">
        <p14:creationId xmlns:p14="http://schemas.microsoft.com/office/powerpoint/2010/main" val="545671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52625" y="285751"/>
            <a:ext cx="8229600" cy="1368425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/>
          <a:lstStyle/>
          <a:p>
            <a:r>
              <a:rPr lang="fr-FR" altLang="fr-FR"/>
              <a:t>2002 – demande des autorités sanitaires françaises</a:t>
            </a:r>
          </a:p>
        </p:txBody>
      </p:sp>
      <p:sp>
        <p:nvSpPr>
          <p:cNvPr id="34818" name="Espace réservé du contenu 2"/>
          <p:cNvSpPr>
            <a:spLocks noGrp="1"/>
          </p:cNvSpPr>
          <p:nvPr>
            <p:ph idx="1"/>
          </p:nvPr>
        </p:nvSpPr>
        <p:spPr>
          <a:xfrm>
            <a:off x="2024063" y="2286001"/>
            <a:ext cx="8229600" cy="2614613"/>
          </a:xfrm>
        </p:spPr>
        <p:txBody>
          <a:bodyPr>
            <a:normAutofit/>
          </a:bodyPr>
          <a:lstStyle/>
          <a:p>
            <a:r>
              <a:rPr lang="fr-FR" altLang="fr-FR" sz="3200" dirty="0"/>
              <a:t>À la SFHH : recommandations d</a:t>
            </a:r>
            <a:r>
              <a:rPr lang="ja-JP" altLang="fr-FR" sz="3200" dirty="0"/>
              <a:t>’</a:t>
            </a:r>
            <a:r>
              <a:rPr lang="fr-FR" altLang="ja-JP" sz="3200" dirty="0"/>
              <a:t>hygiène en hémodialyse</a:t>
            </a:r>
          </a:p>
          <a:p>
            <a:r>
              <a:rPr lang="fr-FR" altLang="fr-FR" sz="3200" dirty="0"/>
              <a:t>A l</a:t>
            </a:r>
            <a:r>
              <a:rPr lang="ja-JP" altLang="fr-FR" sz="3200" dirty="0"/>
              <a:t>’</a:t>
            </a:r>
            <a:r>
              <a:rPr lang="fr-FR" altLang="ja-JP" sz="3200" dirty="0"/>
              <a:t>AFSSAPS : recommandations concernant les générateurs d</a:t>
            </a:r>
            <a:r>
              <a:rPr lang="ja-JP" altLang="fr-FR" sz="3200" dirty="0"/>
              <a:t>’</a:t>
            </a:r>
            <a:r>
              <a:rPr lang="fr-FR" altLang="ja-JP" sz="3200" dirty="0"/>
              <a:t>hémodialyse (capteurs de pression)</a:t>
            </a:r>
            <a:endParaRPr lang="fr-FR" altLang="fr-FR" sz="3200" dirty="0"/>
          </a:p>
        </p:txBody>
      </p:sp>
    </p:spTree>
    <p:extLst>
      <p:ext uri="{BB962C8B-B14F-4D97-AF65-F5344CB8AC3E}">
        <p14:creationId xmlns:p14="http://schemas.microsoft.com/office/powerpoint/2010/main" val="1550316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re 1"/>
          <p:cNvSpPr>
            <a:spLocks noGrp="1"/>
          </p:cNvSpPr>
          <p:nvPr>
            <p:ph type="title"/>
          </p:nvPr>
        </p:nvSpPr>
        <p:spPr>
          <a:xfrm>
            <a:off x="6738938" y="274638"/>
            <a:ext cx="3471862" cy="3511550"/>
          </a:xfrm>
        </p:spPr>
        <p:txBody>
          <a:bodyPr/>
          <a:lstStyle/>
          <a:p>
            <a:pPr eaLnBrk="1" hangingPunct="1"/>
            <a:r>
              <a:rPr lang="fr-FR" altLang="fr-FR" sz="2800"/>
              <a:t>Recommandations de la Société Française d</a:t>
            </a:r>
            <a:r>
              <a:rPr lang="ja-JP" altLang="fr-FR" sz="2800"/>
              <a:t>’</a:t>
            </a:r>
            <a:r>
              <a:rPr lang="fr-FR" altLang="ja-JP" sz="2800"/>
              <a:t>Hygiène Hospitalière, décembre 2004</a:t>
            </a:r>
            <a:br>
              <a:rPr lang="fr-FR" altLang="ja-JP" sz="2800"/>
            </a:br>
            <a:br>
              <a:rPr lang="fr-FR" altLang="ja-JP" sz="2800"/>
            </a:br>
            <a:r>
              <a:rPr lang="fr-FR" altLang="ja-JP" sz="2800"/>
              <a:t>http://www.sfhh.net/</a:t>
            </a:r>
            <a:endParaRPr lang="fr-FR" altLang="fr-FR" sz="280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189" y="357189"/>
            <a:ext cx="4314825" cy="61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83388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fr-FR" altLang="fr-FR" sz="4400">
                <a:solidFill>
                  <a:srgbClr val="000000"/>
                </a:solidFill>
              </a:rPr>
              <a:t>Circonstances de transmission</a:t>
            </a:r>
          </a:p>
        </p:txBody>
      </p:sp>
      <p:sp>
        <p:nvSpPr>
          <p:cNvPr id="19459" name="Text Box 2"/>
          <p:cNvSpPr txBox="1">
            <a:spLocks noChangeArrowheads="1"/>
          </p:cNvSpPr>
          <p:nvPr/>
        </p:nvSpPr>
        <p:spPr bwMode="auto">
          <a:xfrm>
            <a:off x="0" y="1600200"/>
            <a:ext cx="7032625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39725" indent="-339725"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9775" indent="-282575"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 eaLnBrk="1" hangingPunct="1">
              <a:spcBef>
                <a:spcPts val="650"/>
              </a:spcBef>
            </a:pPr>
            <a:endParaRPr lang="fr-FR" altLang="fr-FR" sz="800" b="1" dirty="0">
              <a:solidFill>
                <a:srgbClr val="000000"/>
              </a:solidFill>
            </a:endParaRPr>
          </a:p>
          <a:p>
            <a:pPr eaLnBrk="1" hangingPunct="1">
              <a:spcBef>
                <a:spcPts val="550"/>
              </a:spcBef>
              <a:buFont typeface="Arial" panose="020B0604020202020204" pitchFamily="34" charset="0"/>
              <a:buChar char="–"/>
            </a:pPr>
            <a:r>
              <a:rPr lang="fr-FR" altLang="fr-FR" sz="2200" b="1" dirty="0">
                <a:solidFill>
                  <a:srgbClr val="000000"/>
                </a:solidFill>
              </a:rPr>
              <a:t>Inoculation du virus par ponction</a:t>
            </a:r>
          </a:p>
          <a:p>
            <a:pPr eaLnBrk="1" hangingPunct="1">
              <a:spcBef>
                <a:spcPts val="550"/>
              </a:spcBef>
              <a:buFont typeface="Arial" panose="020B0604020202020204" pitchFamily="34" charset="0"/>
              <a:buChar char="–"/>
            </a:pPr>
            <a:r>
              <a:rPr lang="fr-FR" altLang="fr-FR" sz="2200" b="1" dirty="0">
                <a:solidFill>
                  <a:srgbClr val="000000"/>
                </a:solidFill>
              </a:rPr>
              <a:t>Projection</a:t>
            </a:r>
            <a:r>
              <a:rPr lang="fr-FR" altLang="fr-FR" sz="2200" dirty="0">
                <a:solidFill>
                  <a:srgbClr val="000000"/>
                </a:solidFill>
              </a:rPr>
              <a:t> de sang si déconnexion des lignes sanguines.</a:t>
            </a:r>
          </a:p>
          <a:p>
            <a:pPr eaLnBrk="1" hangingPunct="1">
              <a:spcBef>
                <a:spcPts val="550"/>
              </a:spcBef>
              <a:buFont typeface="Arial" panose="020B0604020202020204" pitchFamily="34" charset="0"/>
              <a:buChar char="–"/>
            </a:pPr>
            <a:r>
              <a:rPr lang="fr-FR" altLang="fr-FR" sz="2200" dirty="0">
                <a:solidFill>
                  <a:srgbClr val="000000"/>
                </a:solidFill>
              </a:rPr>
              <a:t>Mains, surfaces communes, </a:t>
            </a:r>
          </a:p>
          <a:p>
            <a:pPr eaLnBrk="1" hangingPunct="1">
              <a:spcBef>
                <a:spcPts val="550"/>
              </a:spcBef>
              <a:buFont typeface="Arial" panose="020B0604020202020204" pitchFamily="34" charset="0"/>
              <a:buChar char="–"/>
            </a:pPr>
            <a:r>
              <a:rPr lang="fr-FR" altLang="fr-FR" sz="2200" dirty="0">
                <a:solidFill>
                  <a:srgbClr val="000000"/>
                </a:solidFill>
              </a:rPr>
              <a:t>Non respect des précautions standard</a:t>
            </a:r>
            <a:endParaRPr lang="fr-FR" altLang="fr-FR" sz="1200" b="1" dirty="0">
              <a:solidFill>
                <a:srgbClr val="000000"/>
              </a:solidFill>
            </a:endParaRPr>
          </a:p>
          <a:p>
            <a:pPr eaLnBrk="1" hangingPunct="1">
              <a:spcBef>
                <a:spcPts val="550"/>
              </a:spcBef>
              <a:buFont typeface="Arial" panose="020B0604020202020204" pitchFamily="34" charset="0"/>
              <a:buChar char="–"/>
            </a:pPr>
            <a:r>
              <a:rPr lang="fr-FR" altLang="fr-FR" sz="2200" b="1" dirty="0">
                <a:solidFill>
                  <a:srgbClr val="000000"/>
                </a:solidFill>
              </a:rPr>
              <a:t>Générateurs</a:t>
            </a:r>
            <a:r>
              <a:rPr lang="fr-FR" altLang="fr-FR" sz="2200" dirty="0">
                <a:solidFill>
                  <a:srgbClr val="000000"/>
                </a:solidFill>
              </a:rPr>
              <a:t> : noyade des</a:t>
            </a:r>
          </a:p>
          <a:p>
            <a:pPr eaLnBrk="1" hangingPunct="1">
              <a:spcBef>
                <a:spcPts val="550"/>
              </a:spcBef>
            </a:pPr>
            <a:r>
              <a:rPr lang="fr-FR" altLang="fr-FR" sz="2200" dirty="0">
                <a:solidFill>
                  <a:srgbClr val="000000"/>
                </a:solidFill>
              </a:rPr>
              <a:t>	capteurs de pression.</a:t>
            </a:r>
            <a:endParaRPr lang="fr-FR" altLang="fr-FR" sz="12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550"/>
              </a:spcBef>
              <a:buFont typeface="Arial" panose="020B0604020202020204" pitchFamily="34" charset="0"/>
              <a:buChar char="–"/>
            </a:pPr>
            <a:r>
              <a:rPr lang="fr-FR" altLang="fr-FR" sz="2200" dirty="0">
                <a:solidFill>
                  <a:srgbClr val="000000"/>
                </a:solidFill>
              </a:rPr>
              <a:t>Médicaments injectables </a:t>
            </a:r>
            <a:r>
              <a:rPr lang="fr-FR" altLang="fr-FR" sz="2200" b="1" dirty="0">
                <a:solidFill>
                  <a:srgbClr val="000000"/>
                </a:solidFill>
              </a:rPr>
              <a:t>multidoses</a:t>
            </a:r>
            <a:r>
              <a:rPr lang="fr-FR" altLang="fr-FR" sz="2200" dirty="0">
                <a:solidFill>
                  <a:srgbClr val="000000"/>
                </a:solidFill>
              </a:rPr>
              <a:t>.</a:t>
            </a:r>
          </a:p>
          <a:p>
            <a:pPr eaLnBrk="1" hangingPunct="1">
              <a:spcBef>
                <a:spcPts val="550"/>
              </a:spcBef>
              <a:buFont typeface="Arial" panose="020B0604020202020204" pitchFamily="34" charset="0"/>
              <a:buChar char="–"/>
            </a:pPr>
            <a:r>
              <a:rPr lang="fr-FR" altLang="fr-FR" sz="2200" dirty="0">
                <a:solidFill>
                  <a:srgbClr val="000000"/>
                </a:solidFill>
              </a:rPr>
              <a:t>Instruments et matériels communs (télécommandes…)</a:t>
            </a:r>
          </a:p>
          <a:p>
            <a:pPr eaLnBrk="1" hangingPunct="1">
              <a:spcBef>
                <a:spcPts val="550"/>
              </a:spcBef>
            </a:pPr>
            <a:endParaRPr lang="fr-FR" altLang="fr-FR" sz="2200" dirty="0">
              <a:solidFill>
                <a:srgbClr val="000000"/>
              </a:solidFill>
            </a:endParaRPr>
          </a:p>
        </p:txBody>
      </p:sp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0994" y="1417638"/>
            <a:ext cx="2079512" cy="2680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719A610C-2A7F-46F8-BC57-364A1F32A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85" y="2312988"/>
            <a:ext cx="2479294" cy="1856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06783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re 1"/>
          <p:cNvSpPr>
            <a:spLocks noGrp="1"/>
          </p:cNvSpPr>
          <p:nvPr>
            <p:ph type="title"/>
          </p:nvPr>
        </p:nvSpPr>
        <p:spPr>
          <a:xfrm>
            <a:off x="861551" y="196909"/>
            <a:ext cx="10468897" cy="5050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fr-FR" altLang="fr-FR" sz="3200" b="1" dirty="0"/>
              <a:t>Hygiène du patient</a:t>
            </a:r>
          </a:p>
        </p:txBody>
      </p:sp>
      <p:pic>
        <p:nvPicPr>
          <p:cNvPr id="53250" name="Espace réservé du contenu 3" descr="compression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4745" y="1027907"/>
            <a:ext cx="2848356" cy="2137867"/>
          </a:xfrm>
        </p:spPr>
      </p:pic>
      <p:sp>
        <p:nvSpPr>
          <p:cNvPr id="53251" name="Rectangle 4"/>
          <p:cNvSpPr>
            <a:spLocks noChangeArrowheads="1"/>
          </p:cNvSpPr>
          <p:nvPr/>
        </p:nvSpPr>
        <p:spPr bwMode="auto">
          <a:xfrm>
            <a:off x="4354287" y="1027906"/>
            <a:ext cx="6756626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>
              <a:buFontTx/>
              <a:buChar char="-"/>
            </a:pPr>
            <a:r>
              <a:rPr lang="fr-FR" altLang="fr-FR" dirty="0">
                <a:solidFill>
                  <a:srgbClr val="000000"/>
                </a:solidFill>
                <a:latin typeface="+mn-lt"/>
              </a:rPr>
              <a:t>Lors de la compression : port de gants </a:t>
            </a:r>
          </a:p>
          <a:p>
            <a:pPr eaLnBrk="1" hangingPunct="1">
              <a:buFontTx/>
              <a:buChar char="-"/>
            </a:pPr>
            <a:endParaRPr lang="fr-FR" altLang="fr-FR" dirty="0">
              <a:solidFill>
                <a:srgbClr val="000000"/>
              </a:solidFill>
              <a:latin typeface="+mn-lt"/>
            </a:endParaRPr>
          </a:p>
          <a:p>
            <a:pPr eaLnBrk="1" hangingPunct="1">
              <a:buFontTx/>
              <a:buChar char="-"/>
            </a:pPr>
            <a:r>
              <a:rPr lang="fr-FR" altLang="fr-FR" dirty="0">
                <a:solidFill>
                  <a:srgbClr val="000000"/>
                </a:solidFill>
                <a:latin typeface="+mn-lt"/>
              </a:rPr>
              <a:t> avant de quitter la salle de soins, le patient le patient effectuera un lavage des mains ou une friction avec un produit hydro alcoolique.</a:t>
            </a:r>
          </a:p>
          <a:p>
            <a:pPr eaLnBrk="1" hangingPunct="1"/>
            <a:endParaRPr lang="fr-FR" altLang="fr-FR" dirty="0">
              <a:solidFill>
                <a:srgbClr val="000000"/>
              </a:solidFill>
              <a:latin typeface="+mn-lt"/>
            </a:endParaRPr>
          </a:p>
          <a:p>
            <a:pPr eaLnBrk="1" hangingPunct="1">
              <a:buFontTx/>
              <a:buChar char="-"/>
            </a:pPr>
            <a:r>
              <a:rPr lang="fr-FR" altLang="fr-FR" sz="2400" dirty="0">
                <a:latin typeface="+mn-lt"/>
              </a:rPr>
              <a:t> Education du patient à la CAT en cas de reprise du saignement.</a:t>
            </a:r>
          </a:p>
          <a:p>
            <a:pPr eaLnBrk="1" hangingPunct="1">
              <a:buFontTx/>
              <a:buChar char="-"/>
            </a:pPr>
            <a:endParaRPr lang="fr-FR" altLang="fr-FR" dirty="0">
              <a:latin typeface="+mn-lt"/>
            </a:endParaRPr>
          </a:p>
          <a:p>
            <a:pPr eaLnBrk="1" hangingPunct="1">
              <a:buFontTx/>
              <a:buChar char="-"/>
            </a:pPr>
            <a:r>
              <a:rPr lang="fr-FR" altLang="fr-FR" sz="2400" dirty="0">
                <a:latin typeface="+mn-lt"/>
              </a:rPr>
              <a:t>Port du masque pendant le branchement du cathéter</a:t>
            </a:r>
          </a:p>
        </p:txBody>
      </p:sp>
      <p:sp>
        <p:nvSpPr>
          <p:cNvPr id="53252" name="ZoneTexte 4"/>
          <p:cNvSpPr txBox="1">
            <a:spLocks noChangeArrowheads="1"/>
          </p:cNvSpPr>
          <p:nvPr/>
        </p:nvSpPr>
        <p:spPr bwMode="auto">
          <a:xfrm>
            <a:off x="6829426" y="5830094"/>
            <a:ext cx="41703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dirty="0"/>
              <a:t>Recommandations SFHH 2004 – page 102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326356F-2FCB-4980-B30C-CFBAEE03C3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04" y="3387763"/>
            <a:ext cx="3258838" cy="244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6683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952500" y="99060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kumimoji="0" lang="fr-FR" altLang="fr-FR"/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1638300" y="2286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fr-FR" altLang="fr-FR" sz="4800" b="1">
                <a:solidFill>
                  <a:schemeClr val="tx2"/>
                </a:solidFill>
                <a:latin typeface="Arial Narrow" panose="020B0606020202030204" pitchFamily="34" charset="0"/>
              </a:rPr>
              <a:t>Organisation des locaux et des soins</a:t>
            </a:r>
            <a:endParaRPr lang="fr-FR" altLang="fr-FR" sz="4400" b="1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247901" y="1371600"/>
            <a:ext cx="8353425" cy="508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solidFill>
                  <a:srgbClr val="003399"/>
                </a:solidFill>
                <a:latin typeface="Arial" panose="020B0604020202020204" pitchFamily="34" charset="0"/>
              </a:rPr>
              <a:t>Travail en effectif suffisant.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endParaRPr lang="fr-FR" altLang="fr-FR" sz="1800" dirty="0"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latin typeface="Arial" panose="020B0604020202020204" pitchFamily="34" charset="0"/>
              </a:rPr>
              <a:t>Bonne organisation des soins.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endParaRPr lang="fr-FR" altLang="fr-FR" sz="1800" dirty="0">
              <a:solidFill>
                <a:srgbClr val="003399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solidFill>
                  <a:srgbClr val="003399"/>
                </a:solidFill>
                <a:latin typeface="Arial" panose="020B0604020202020204" pitchFamily="34" charset="0"/>
              </a:rPr>
              <a:t>Respect des protocoles.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endParaRPr lang="fr-FR" altLang="fr-FR" sz="1800" dirty="0"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latin typeface="Arial" panose="020B0604020202020204" pitchFamily="34" charset="0"/>
              </a:rPr>
              <a:t>Limitation du nombre de personnes circulantes.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endParaRPr lang="fr-FR" altLang="fr-FR" sz="1800" dirty="0">
              <a:solidFill>
                <a:srgbClr val="003399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solidFill>
                  <a:srgbClr val="003399"/>
                </a:solidFill>
                <a:latin typeface="Arial" panose="020B0604020202020204" pitchFamily="34" charset="0"/>
              </a:rPr>
              <a:t>Vérification de la compliance du patient lors de tout geste (information, anxiolyse…). </a:t>
            </a:r>
          </a:p>
        </p:txBody>
      </p:sp>
    </p:spTree>
    <p:extLst>
      <p:ext uri="{BB962C8B-B14F-4D97-AF65-F5344CB8AC3E}">
        <p14:creationId xmlns:p14="http://schemas.microsoft.com/office/powerpoint/2010/main" val="31201333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952500" y="99060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kumimoji="0" lang="fr-FR" altLang="fr-FR"/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1638300" y="228600"/>
            <a:ext cx="9144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fr-FR" altLang="fr-FR" sz="4800" b="1">
                <a:solidFill>
                  <a:schemeClr val="tx2"/>
                </a:solidFill>
                <a:latin typeface="Arial Narrow" panose="020B0606020202030204" pitchFamily="34" charset="0"/>
              </a:rPr>
              <a:t>Spécificité à l’hémodialyse</a:t>
            </a:r>
            <a:endParaRPr lang="fr-FR" altLang="fr-FR" sz="4400" b="1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1562100" y="838201"/>
            <a:ext cx="9220200" cy="547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None/>
            </a:pPr>
            <a:endParaRPr lang="fr-FR" altLang="fr-FR" sz="2800" dirty="0">
              <a:solidFill>
                <a:srgbClr val="003399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solidFill>
                  <a:srgbClr val="003399"/>
                </a:solidFill>
                <a:latin typeface="Arial" panose="020B0604020202020204" pitchFamily="34" charset="0"/>
              </a:rPr>
              <a:t>Formation spécifique, validée, des personnels à la pratique de l’hémodialyse. </a:t>
            </a:r>
            <a:endParaRPr lang="fr-FR" altLang="fr-FR" sz="1800" dirty="0">
              <a:solidFill>
                <a:srgbClr val="003399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solidFill>
                  <a:srgbClr val="003399"/>
                </a:solidFill>
                <a:latin typeface="Arial" panose="020B0604020202020204" pitchFamily="34" charset="0"/>
              </a:rPr>
              <a:t>Contrôle des pressions du circuit de la CEC et limitation des causes de surpression. Ne pas modifier les fourchettes d’alarme de pression.</a:t>
            </a:r>
            <a:endParaRPr lang="fr-FR" altLang="fr-FR" sz="1800" dirty="0"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latin typeface="Arial" panose="020B0604020202020204" pitchFamily="34" charset="0"/>
              </a:rPr>
              <a:t>Surveillance des abords vasculaires durant la séance. </a:t>
            </a:r>
            <a:endParaRPr lang="fr-FR" altLang="fr-FR" sz="1800" dirty="0"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latin typeface="Arial" panose="020B0604020202020204" pitchFamily="34" charset="0"/>
              </a:rPr>
              <a:t>Vérification de toutes les connexions du circuit et de leur verrouillage adéquat</a:t>
            </a:r>
            <a:r>
              <a:rPr lang="fr-FR" altLang="fr-FR" sz="2800">
                <a:latin typeface="Arial" panose="020B0604020202020204" pitchFamily="34" charset="0"/>
              </a:rPr>
              <a:t>. </a:t>
            </a:r>
            <a:endParaRPr lang="fr-FR" altLang="fr-FR" sz="2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1113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itre 1"/>
          <p:cNvSpPr>
            <a:spLocks noGrp="1"/>
          </p:cNvSpPr>
          <p:nvPr>
            <p:ph type="title"/>
          </p:nvPr>
        </p:nvSpPr>
        <p:spPr>
          <a:xfrm>
            <a:off x="1981200" y="274639"/>
            <a:ext cx="8229600" cy="796925"/>
          </a:xfrm>
        </p:spPr>
        <p:txBody>
          <a:bodyPr/>
          <a:lstStyle/>
          <a:p>
            <a:pPr eaLnBrk="1" hangingPunct="1"/>
            <a:r>
              <a:rPr lang="fr-FR" altLang="fr-FR" sz="3200"/>
              <a:t>Personnel</a:t>
            </a:r>
          </a:p>
        </p:txBody>
      </p:sp>
      <p:sp>
        <p:nvSpPr>
          <p:cNvPr id="63490" name="ZoneTexte 4"/>
          <p:cNvSpPr txBox="1">
            <a:spLocks noChangeArrowheads="1"/>
          </p:cNvSpPr>
          <p:nvPr/>
        </p:nvSpPr>
        <p:spPr bwMode="auto">
          <a:xfrm>
            <a:off x="5594350" y="12856"/>
            <a:ext cx="513079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3200" dirty="0">
                <a:latin typeface="Calibri" panose="020F0502020204030204" pitchFamily="34" charset="0"/>
              </a:rPr>
              <a:t>Tenue avant lavage : </a:t>
            </a:r>
          </a:p>
          <a:p>
            <a:pPr eaLnBrk="1" hangingPunct="1"/>
            <a:r>
              <a:rPr lang="fr-FR" altLang="fr-FR" sz="3200" dirty="0">
                <a:latin typeface="Calibri" panose="020F0502020204030204" pitchFamily="34" charset="0"/>
              </a:rPr>
              <a:t>Masque chirurgical</a:t>
            </a:r>
          </a:p>
          <a:p>
            <a:pPr eaLnBrk="1" hangingPunct="1"/>
            <a:r>
              <a:rPr lang="fr-FR" altLang="fr-FR" sz="3200" dirty="0">
                <a:latin typeface="Calibri" panose="020F0502020204030204" pitchFamily="34" charset="0"/>
              </a:rPr>
              <a:t>Lunettes</a:t>
            </a:r>
          </a:p>
        </p:txBody>
      </p:sp>
      <p:pic>
        <p:nvPicPr>
          <p:cNvPr id="63491" name="Espace réservé du contenu 19" descr="tenue avant lavage des mains IDE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81188" y="1000126"/>
            <a:ext cx="3255962" cy="2443163"/>
          </a:xfrm>
        </p:spPr>
      </p:pic>
      <p:sp>
        <p:nvSpPr>
          <p:cNvPr id="63492" name="ZoneTexte 4"/>
          <p:cNvSpPr txBox="1">
            <a:spLocks noChangeArrowheads="1"/>
          </p:cNvSpPr>
          <p:nvPr/>
        </p:nvSpPr>
        <p:spPr bwMode="auto">
          <a:xfrm>
            <a:off x="2362201" y="6237041"/>
            <a:ext cx="79740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dirty="0"/>
              <a:t>Recommandations SFHH 2004 – page 102 - adaptées</a:t>
            </a:r>
          </a:p>
        </p:txBody>
      </p:sp>
      <p:pic>
        <p:nvPicPr>
          <p:cNvPr id="63493" name="Espace réservé du contenu 3" descr="tenue de branchement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188" y="3571876"/>
            <a:ext cx="3255962" cy="244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4" name="ZoneTexte 4"/>
          <p:cNvSpPr txBox="1">
            <a:spLocks noChangeArrowheads="1"/>
          </p:cNvSpPr>
          <p:nvPr/>
        </p:nvSpPr>
        <p:spPr bwMode="auto">
          <a:xfrm>
            <a:off x="5727698" y="1613834"/>
            <a:ext cx="5854701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2800" dirty="0">
                <a:latin typeface="Calibri" panose="020F0502020204030204" pitchFamily="34" charset="0"/>
              </a:rPr>
              <a:t>- Surblouse obligatoire pour la fistule (pas de précision si stérile ou non)</a:t>
            </a:r>
          </a:p>
          <a:p>
            <a:pPr eaLnBrk="1" hangingPunct="1">
              <a:buFontTx/>
              <a:buChar char="-"/>
            </a:pPr>
            <a:r>
              <a:rPr lang="fr-FR" altLang="fr-FR" sz="2800" dirty="0">
                <a:latin typeface="Calibri" panose="020F0502020204030204" pitchFamily="34" charset="0"/>
              </a:rPr>
              <a:t> Gants stériles pour la phase d’</a:t>
            </a:r>
            <a:r>
              <a:rPr lang="fr-FR" altLang="ja-JP" sz="2800" dirty="0">
                <a:latin typeface="Calibri" panose="020F0502020204030204" pitchFamily="34" charset="0"/>
              </a:rPr>
              <a:t>antisepsie cutanée et la ponction</a:t>
            </a:r>
          </a:p>
          <a:p>
            <a:pPr eaLnBrk="1" hangingPunct="1">
              <a:buFontTx/>
              <a:buChar char="-"/>
            </a:pPr>
            <a:r>
              <a:rPr lang="fr-FR" altLang="fr-FR" sz="2800" dirty="0">
                <a:latin typeface="Calibri" panose="020F0502020204030204" pitchFamily="34" charset="0"/>
              </a:rPr>
              <a:t> champs stériles</a:t>
            </a:r>
          </a:p>
          <a:p>
            <a:pPr eaLnBrk="1" hangingPunct="1">
              <a:buFontTx/>
              <a:buChar char="-"/>
            </a:pPr>
            <a:r>
              <a:rPr lang="fr-FR" altLang="fr-FR" sz="2800" dirty="0">
                <a:latin typeface="Calibri" panose="020F0502020204030204" pitchFamily="34" charset="0"/>
              </a:rPr>
              <a:t>Le calot n’est plus obligatoire</a:t>
            </a:r>
          </a:p>
          <a:p>
            <a:pPr eaLnBrk="1" hangingPunct="1">
              <a:buFontTx/>
              <a:buChar char="-"/>
            </a:pPr>
            <a:r>
              <a:rPr lang="fr-FR" altLang="fr-FR" sz="2800" dirty="0">
                <a:latin typeface="Calibri" panose="020F0502020204030204" pitchFamily="34" charset="0"/>
              </a:rPr>
              <a:t>Les cheveux doivent être attachés</a:t>
            </a:r>
          </a:p>
        </p:txBody>
      </p:sp>
    </p:spTree>
    <p:extLst>
      <p:ext uri="{BB962C8B-B14F-4D97-AF65-F5344CB8AC3E}">
        <p14:creationId xmlns:p14="http://schemas.microsoft.com/office/powerpoint/2010/main" val="15771417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re 1"/>
          <p:cNvSpPr>
            <a:spLocks noGrp="1"/>
          </p:cNvSpPr>
          <p:nvPr>
            <p:ph type="title"/>
          </p:nvPr>
        </p:nvSpPr>
        <p:spPr>
          <a:xfrm>
            <a:off x="1952625" y="214313"/>
            <a:ext cx="8229600" cy="939800"/>
          </a:xfrm>
        </p:spPr>
        <p:txBody>
          <a:bodyPr/>
          <a:lstStyle/>
          <a:p>
            <a:pPr eaLnBrk="1" hangingPunct="1"/>
            <a:r>
              <a:rPr lang="fr-FR" altLang="fr-FR"/>
              <a:t>CONNEXION LIGNE</a:t>
            </a:r>
          </a:p>
        </p:txBody>
      </p:sp>
      <p:pic>
        <p:nvPicPr>
          <p:cNvPr id="67586" name="Picture 6" descr="C:\Documents and Settings\chantal ponet\Mes documents\Mes images\hemodialyse 2 1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14" y="1214438"/>
            <a:ext cx="3902075" cy="292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7" name="ZoneTexte 4"/>
          <p:cNvSpPr txBox="1">
            <a:spLocks noChangeArrowheads="1"/>
          </p:cNvSpPr>
          <p:nvPr/>
        </p:nvSpPr>
        <p:spPr bwMode="auto">
          <a:xfrm>
            <a:off x="889000" y="4357689"/>
            <a:ext cx="104648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dirty="0"/>
              <a:t>Tenir les lignes avec des compresses alcoolisées (système classique)</a:t>
            </a:r>
          </a:p>
          <a:p>
            <a:pPr eaLnBrk="1" hangingPunct="1"/>
            <a:endParaRPr lang="fr-FR" altLang="fr-FR" dirty="0"/>
          </a:p>
          <a:p>
            <a:pPr eaLnBrk="1" hangingPunct="1"/>
            <a:r>
              <a:rPr lang="fr-FR" altLang="fr-FR" dirty="0"/>
              <a:t>Ou possibilité de réaliser un « système clos » en réalisant le rinçage du circuit à partir de la tubulure en Y de la ligne artérielle (et non pas en branchant directement la poche sur l</a:t>
            </a:r>
            <a:r>
              <a:rPr lang="ja-JP" altLang="fr-FR" dirty="0"/>
              <a:t>’</a:t>
            </a:r>
            <a:r>
              <a:rPr lang="fr-FR" altLang="ja-JP" dirty="0"/>
              <a:t>extrémité de la ligne)</a:t>
            </a:r>
          </a:p>
          <a:p>
            <a:pPr eaLnBrk="1" hangingPunct="1"/>
            <a:r>
              <a:rPr lang="fr-FR" altLang="fr-FR" dirty="0"/>
              <a:t>(Proposition SFHH 2004 – page 103)</a:t>
            </a:r>
          </a:p>
        </p:txBody>
      </p:sp>
      <p:pic>
        <p:nvPicPr>
          <p:cNvPr id="67588" name="Picture 9" descr="C:\Documents and Settings\chantal ponet\Mes documents\Mes images\hemodialyse\Hemodialyse 02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0" y="1214438"/>
            <a:ext cx="2630488" cy="294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17036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itre 1"/>
          <p:cNvSpPr>
            <a:spLocks noGrp="1"/>
          </p:cNvSpPr>
          <p:nvPr>
            <p:ph type="title"/>
          </p:nvPr>
        </p:nvSpPr>
        <p:spPr>
          <a:xfrm>
            <a:off x="1159565" y="201960"/>
            <a:ext cx="3650974" cy="5111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fr-FR" altLang="fr-FR" sz="3200" dirty="0"/>
              <a:t>Lavage des mains</a:t>
            </a:r>
          </a:p>
        </p:txBody>
      </p:sp>
      <p:pic>
        <p:nvPicPr>
          <p:cNvPr id="80898" name="Image 5" descr="mouillage mains ID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77" y="1105636"/>
            <a:ext cx="2847975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6" name="ZoneTexte 10"/>
          <p:cNvSpPr txBox="1">
            <a:spLocks noChangeArrowheads="1"/>
          </p:cNvSpPr>
          <p:nvPr/>
        </p:nvSpPr>
        <p:spPr bwMode="auto">
          <a:xfrm>
            <a:off x="3139005" y="1296860"/>
            <a:ext cx="428666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1800" b="1" dirty="0"/>
              <a:t>Protéger les mains lors d</a:t>
            </a:r>
            <a:r>
              <a:rPr lang="ja-JP" altLang="fr-FR" sz="1800" b="1" dirty="0"/>
              <a:t>’</a:t>
            </a:r>
            <a:r>
              <a:rPr lang="fr-FR" altLang="ja-JP" sz="1800" b="1" dirty="0"/>
              <a:t>un lavage :</a:t>
            </a:r>
          </a:p>
          <a:p>
            <a:pPr eaLnBrk="1" hangingPunct="1"/>
            <a:endParaRPr lang="fr-FR" altLang="fr-FR" sz="1800" dirty="0"/>
          </a:p>
          <a:p>
            <a:pPr eaLnBrk="1" hangingPunct="1"/>
            <a:r>
              <a:rPr lang="fr-FR" altLang="fr-FR" sz="1800" dirty="0"/>
              <a:t>. Mouiller</a:t>
            </a:r>
          </a:p>
          <a:p>
            <a:pPr eaLnBrk="1" hangingPunct="1"/>
            <a:r>
              <a:rPr lang="fr-FR" altLang="fr-FR" sz="1800" dirty="0"/>
              <a:t>. Verser savon – savonner</a:t>
            </a:r>
          </a:p>
          <a:p>
            <a:pPr eaLnBrk="1" hangingPunct="1"/>
            <a:r>
              <a:rPr lang="fr-FR" altLang="fr-FR" sz="1800" dirty="0"/>
              <a:t>- Rincer abondamment</a:t>
            </a:r>
          </a:p>
          <a:p>
            <a:pPr eaLnBrk="1" hangingPunct="1"/>
            <a:r>
              <a:rPr lang="fr-FR" altLang="fr-FR" sz="1800" dirty="0"/>
              <a:t>. TAMPONNER.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ADE3670D-D188-4E8A-9C79-B09F8E935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623" y="1316036"/>
            <a:ext cx="4257675" cy="526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02ED2A6-D100-470C-8B79-6F34FC74FACD}"/>
              </a:ext>
            </a:extLst>
          </p:cNvPr>
          <p:cNvSpPr txBox="1"/>
          <p:nvPr/>
        </p:nvSpPr>
        <p:spPr>
          <a:xfrm>
            <a:off x="6871771" y="274639"/>
            <a:ext cx="49655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altLang="fr-FR" sz="2400" dirty="0"/>
              <a:t>friction avec solution </a:t>
            </a:r>
            <a:r>
              <a:rPr lang="fr-FR" altLang="fr-FR" sz="2400" dirty="0" err="1"/>
              <a:t>hydro-alcoolique</a:t>
            </a:r>
            <a:endParaRPr lang="fr-FR" altLang="fr-FR" sz="2400" dirty="0"/>
          </a:p>
          <a:p>
            <a:pPr algn="ctr"/>
            <a:r>
              <a:rPr lang="fr-FR" sz="2400" dirty="0"/>
              <a:t>(OMS)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B111AB6-AE79-453E-B53C-8767422A3294}"/>
              </a:ext>
            </a:extLst>
          </p:cNvPr>
          <p:cNvSpPr txBox="1"/>
          <p:nvPr/>
        </p:nvSpPr>
        <p:spPr>
          <a:xfrm>
            <a:off x="354702" y="3841943"/>
            <a:ext cx="641715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fr-FR" sz="2400" b="1" dirty="0"/>
              <a:t>Hémodialyse Avant ponction : </a:t>
            </a:r>
          </a:p>
          <a:p>
            <a:pPr lvl="1"/>
            <a:r>
              <a:rPr lang="fr-FR" altLang="fr-FR" sz="2400" b="1" dirty="0"/>
              <a:t>lavage des mains ou friction alcoolique (SFHH annexe 3 page 136)</a:t>
            </a:r>
          </a:p>
          <a:p>
            <a:r>
              <a:rPr lang="fr-FR" altLang="fr-FR" sz="2400" b="1" dirty="0"/>
              <a:t>Après ponction et retrait des gants :</a:t>
            </a:r>
          </a:p>
          <a:p>
            <a:pPr lvl="1"/>
            <a:r>
              <a:rPr lang="fr-FR" altLang="fr-FR" sz="2400" b="1" dirty="0"/>
              <a:t>Lavage des mains (SFHH 2004 annexe 3)</a:t>
            </a:r>
          </a:p>
          <a:p>
            <a:pPr lvl="1"/>
            <a:r>
              <a:rPr lang="fr-FR" altLang="fr-FR" sz="2400" b="1" dirty="0"/>
              <a:t>Ou friction alcoolique si gants non poudrés (protocole de CHU de Marseille)</a:t>
            </a:r>
          </a:p>
        </p:txBody>
      </p:sp>
    </p:spTree>
    <p:extLst>
      <p:ext uri="{BB962C8B-B14F-4D97-AF65-F5344CB8AC3E}">
        <p14:creationId xmlns:p14="http://schemas.microsoft.com/office/powerpoint/2010/main" val="18128842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b="1">
                <a:solidFill>
                  <a:schemeClr val="tx2"/>
                </a:solidFill>
              </a:rPr>
              <a:t>En cours de séance</a:t>
            </a:r>
            <a:endParaRPr lang="fr-FR" altLang="fr-FR"/>
          </a:p>
        </p:txBody>
      </p:sp>
      <p:pic>
        <p:nvPicPr>
          <p:cNvPr id="122882" name="Image 2" descr="nettoyage guérid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436329"/>
            <a:ext cx="3454400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3" name="ZoneTexte 3"/>
          <p:cNvSpPr txBox="1">
            <a:spLocks noChangeArrowheads="1"/>
          </p:cNvSpPr>
          <p:nvPr/>
        </p:nvSpPr>
        <p:spPr bwMode="auto">
          <a:xfrm>
            <a:off x="4845120" y="2763027"/>
            <a:ext cx="551807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dirty="0">
                <a:solidFill>
                  <a:srgbClr val="000000"/>
                </a:solidFill>
              </a:rPr>
              <a:t>. usage individuel strict, </a:t>
            </a:r>
            <a:r>
              <a:rPr lang="fr-FR" altLang="fr-FR" dirty="0">
                <a:solidFill>
                  <a:srgbClr val="FF0000"/>
                </a:solidFill>
              </a:rPr>
              <a:t>pas de partage</a:t>
            </a:r>
          </a:p>
          <a:p>
            <a:pPr eaLnBrk="1" hangingPunct="1"/>
            <a:r>
              <a:rPr lang="fr-FR" altLang="fr-FR" dirty="0">
                <a:solidFill>
                  <a:srgbClr val="000000"/>
                </a:solidFill>
              </a:rPr>
              <a:t>. pas de chariot circulant d</a:t>
            </a:r>
            <a:r>
              <a:rPr lang="ja-JP" altLang="fr-FR" dirty="0">
                <a:solidFill>
                  <a:srgbClr val="000000"/>
                </a:solidFill>
              </a:rPr>
              <a:t>’</a:t>
            </a:r>
            <a:r>
              <a:rPr lang="fr-FR" altLang="ja-JP" dirty="0">
                <a:solidFill>
                  <a:srgbClr val="000000"/>
                </a:solidFill>
              </a:rPr>
              <a:t>un poste à l</a:t>
            </a:r>
            <a:r>
              <a:rPr lang="ja-JP" altLang="fr-FR" dirty="0">
                <a:solidFill>
                  <a:srgbClr val="000000"/>
                </a:solidFill>
              </a:rPr>
              <a:t>’</a:t>
            </a:r>
            <a:r>
              <a:rPr lang="fr-FR" altLang="ja-JP" dirty="0">
                <a:solidFill>
                  <a:srgbClr val="000000"/>
                </a:solidFill>
              </a:rPr>
              <a:t>autre sans avoir subi un traitement adapté, y compris en l</a:t>
            </a:r>
            <a:r>
              <a:rPr lang="ja-JP" altLang="fr-FR" dirty="0">
                <a:solidFill>
                  <a:srgbClr val="000000"/>
                </a:solidFill>
              </a:rPr>
              <a:t>’</a:t>
            </a:r>
            <a:r>
              <a:rPr lang="fr-FR" altLang="ja-JP" dirty="0">
                <a:solidFill>
                  <a:srgbClr val="000000"/>
                </a:solidFill>
              </a:rPr>
              <a:t>absence de souillure</a:t>
            </a:r>
            <a:endParaRPr lang="fr-FR" altLang="fr-FR" sz="1800" dirty="0"/>
          </a:p>
        </p:txBody>
      </p:sp>
    </p:spTree>
    <p:extLst>
      <p:ext uri="{BB962C8B-B14F-4D97-AF65-F5344CB8AC3E}">
        <p14:creationId xmlns:p14="http://schemas.microsoft.com/office/powerpoint/2010/main" val="1966326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Infections associées aux accès vasculaires pour hémodialyse</a:t>
            </a:r>
          </a:p>
        </p:txBody>
      </p:sp>
    </p:spTree>
    <p:extLst>
      <p:ext uri="{BB962C8B-B14F-4D97-AF65-F5344CB8AC3E}">
        <p14:creationId xmlns:p14="http://schemas.microsoft.com/office/powerpoint/2010/main" val="18871645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b="1" dirty="0">
                <a:solidFill>
                  <a:schemeClr val="tx2"/>
                </a:solidFill>
              </a:rPr>
              <a:t>Après le départ du patient</a:t>
            </a:r>
            <a:endParaRPr lang="fr-FR" altLang="fr-FR" dirty="0"/>
          </a:p>
        </p:txBody>
      </p:sp>
      <p:pic>
        <p:nvPicPr>
          <p:cNvPr id="138242" name="Picture 5" descr="C:\Documents and Settings\chantal ponet\Mes documents\Mes images\hemodialyse\hemodialyse 2 0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1" y="1357314"/>
            <a:ext cx="305117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43" name="ZoneTexte 3"/>
          <p:cNvSpPr txBox="1">
            <a:spLocks noChangeArrowheads="1"/>
          </p:cNvSpPr>
          <p:nvPr/>
        </p:nvSpPr>
        <p:spPr bwMode="auto">
          <a:xfrm>
            <a:off x="2238376" y="1500189"/>
            <a:ext cx="35718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dirty="0">
                <a:solidFill>
                  <a:srgbClr val="000000"/>
                </a:solidFill>
              </a:rPr>
              <a:t>nettoyage et désinfection du poste de dialyse : lit, mobilier, sol, équipement, surfaces environnantes, dispositifs médicaux</a:t>
            </a:r>
            <a:endParaRPr lang="fr-FR" altLang="fr-FR" dirty="0"/>
          </a:p>
        </p:txBody>
      </p:sp>
      <p:sp>
        <p:nvSpPr>
          <p:cNvPr id="138244" name="ZoneTexte 4"/>
          <p:cNvSpPr txBox="1">
            <a:spLocks noChangeArrowheads="1"/>
          </p:cNvSpPr>
          <p:nvPr/>
        </p:nvSpPr>
        <p:spPr bwMode="auto">
          <a:xfrm>
            <a:off x="4911726" y="6292850"/>
            <a:ext cx="45958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1800"/>
              <a:t>Recommandations SFHH 2004 – page 104</a:t>
            </a:r>
          </a:p>
        </p:txBody>
      </p:sp>
      <p:pic>
        <p:nvPicPr>
          <p:cNvPr id="138245" name="Picture 6" descr="hemodialyse 2 054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9" y="3857625"/>
            <a:ext cx="3127375" cy="234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46" name="ZoneTexte 6"/>
          <p:cNvSpPr txBox="1">
            <a:spLocks noChangeArrowheads="1"/>
          </p:cNvSpPr>
          <p:nvPr/>
        </p:nvSpPr>
        <p:spPr bwMode="auto">
          <a:xfrm>
            <a:off x="2381251" y="4286250"/>
            <a:ext cx="30718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dirty="0">
                <a:solidFill>
                  <a:srgbClr val="000000"/>
                </a:solidFill>
              </a:rPr>
              <a:t>Désinfection du générateur (circuit hydraulique et surfaces externes)</a:t>
            </a:r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25067072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Titr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2011362"/>
          </a:xfrm>
        </p:spPr>
        <p:txBody>
          <a:bodyPr/>
          <a:lstStyle/>
          <a:p>
            <a:pPr eaLnBrk="1" hangingPunct="1"/>
            <a:r>
              <a:rPr lang="fr-FR" altLang="fr-FR"/>
              <a:t>Conception des locaux</a:t>
            </a:r>
            <a:br>
              <a:rPr lang="fr-FR" altLang="fr-FR"/>
            </a:br>
            <a:r>
              <a:rPr lang="fr-FR" altLang="fr-FR"/>
              <a:t>Arrêté du 25 avril 2005</a:t>
            </a:r>
            <a:br>
              <a:rPr lang="fr-FR" altLang="fr-FR"/>
            </a:br>
            <a:endParaRPr lang="fr-FR" altLang="fr-FR"/>
          </a:p>
        </p:txBody>
      </p:sp>
      <p:pic>
        <p:nvPicPr>
          <p:cNvPr id="141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063" y="1714501"/>
            <a:ext cx="8229600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315" name="ZoneTexte 4"/>
          <p:cNvSpPr txBox="1">
            <a:spLocks noChangeArrowheads="1"/>
          </p:cNvSpPr>
          <p:nvPr/>
        </p:nvSpPr>
        <p:spPr bwMode="auto">
          <a:xfrm>
            <a:off x="4953001" y="5500688"/>
            <a:ext cx="45624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1800"/>
              <a:t>Recommandations SFHH 2004 – page 111</a:t>
            </a:r>
          </a:p>
          <a:p>
            <a:pPr eaLnBrk="1" hangingPunct="1"/>
            <a:r>
              <a:rPr lang="fr-FR" altLang="fr-FR" sz="1800"/>
              <a:t>Arrêté du 25 avril 2005</a:t>
            </a:r>
          </a:p>
        </p:txBody>
      </p:sp>
    </p:spTree>
    <p:extLst>
      <p:ext uri="{BB962C8B-B14F-4D97-AF65-F5344CB8AC3E}">
        <p14:creationId xmlns:p14="http://schemas.microsoft.com/office/powerpoint/2010/main" val="40615594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fr-FR"/>
              <a:t>Conception des locaux</a:t>
            </a:r>
          </a:p>
        </p:txBody>
      </p:sp>
      <p:graphicFrame>
        <p:nvGraphicFramePr>
          <p:cNvPr id="5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1952625" y="1285876"/>
          <a:ext cx="8229600" cy="4470107"/>
        </p:xfrm>
        <a:graphic>
          <a:graphicData uri="http://schemas.openxmlformats.org/drawingml/2006/table">
            <a:tbl>
              <a:tblPr/>
              <a:tblGrid>
                <a:gridCol w="2057400">
                  <a:extLst>
                    <a:ext uri="{9D8B030D-6E8A-4147-A177-3AD203B41FA5}">
                      <a16:colId xmlns:a16="http://schemas.microsoft.com/office/drawing/2014/main" val="398271376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584570514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964567248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817648654"/>
                    </a:ext>
                  </a:extLst>
                </a:gridCol>
              </a:tblGrid>
              <a:tr h="16351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2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ＭＳ Ｐゴシック" charset="-128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Surface minimale par poste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Surface par poste en cas de réaména-gement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Lavabo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8183488"/>
                  </a:ext>
                </a:extLst>
              </a:tr>
              <a:tr h="822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Centre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10 m2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12 m2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1 pour 4 postes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0805302"/>
                  </a:ext>
                </a:extLst>
              </a:tr>
              <a:tr h="822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UDM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8 m2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10 m2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1 pour 4 postes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597411"/>
                  </a:ext>
                </a:extLst>
              </a:tr>
              <a:tr h="1189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Autodialyse simple et assistée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7 m2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8 m2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charset="-128"/>
                        </a:rPr>
                        <a:t>1 pour 4 postes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0841722"/>
                  </a:ext>
                </a:extLst>
              </a:tr>
            </a:tbl>
          </a:graphicData>
        </a:graphic>
      </p:graphicFrame>
      <p:sp>
        <p:nvSpPr>
          <p:cNvPr id="143389" name="ZoneTexte 4"/>
          <p:cNvSpPr txBox="1">
            <a:spLocks noChangeArrowheads="1"/>
          </p:cNvSpPr>
          <p:nvPr/>
        </p:nvSpPr>
        <p:spPr bwMode="auto">
          <a:xfrm>
            <a:off x="7096126" y="6143625"/>
            <a:ext cx="25193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1800"/>
              <a:t>Arrêté du 25 avril 2005</a:t>
            </a:r>
          </a:p>
        </p:txBody>
      </p:sp>
    </p:spTree>
    <p:extLst>
      <p:ext uri="{BB962C8B-B14F-4D97-AF65-F5344CB8AC3E}">
        <p14:creationId xmlns:p14="http://schemas.microsoft.com/office/powerpoint/2010/main" val="34581067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fr-FR"/>
              <a:t>1 lavabo pour 4 postes</a:t>
            </a:r>
          </a:p>
        </p:txBody>
      </p:sp>
      <p:pic>
        <p:nvPicPr>
          <p:cNvPr id="145410" name="Image 2" descr="Lave bra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9" y="2643189"/>
            <a:ext cx="3927475" cy="294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5411" name="ZoneTexte 4"/>
          <p:cNvSpPr txBox="1">
            <a:spLocks noChangeArrowheads="1"/>
          </p:cNvSpPr>
          <p:nvPr/>
        </p:nvSpPr>
        <p:spPr bwMode="auto">
          <a:xfrm>
            <a:off x="7096126" y="6215064"/>
            <a:ext cx="25193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1800"/>
              <a:t>Arrêté du 25 avril 2005</a:t>
            </a:r>
          </a:p>
        </p:txBody>
      </p:sp>
    </p:spTree>
    <p:extLst>
      <p:ext uri="{BB962C8B-B14F-4D97-AF65-F5344CB8AC3E}">
        <p14:creationId xmlns:p14="http://schemas.microsoft.com/office/powerpoint/2010/main" val="14346138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1"/>
          <p:cNvSpPr txBox="1">
            <a:spLocks noChangeArrowheads="1"/>
          </p:cNvSpPr>
          <p:nvPr/>
        </p:nvSpPr>
        <p:spPr bwMode="auto">
          <a:xfrm>
            <a:off x="2121877" y="541924"/>
            <a:ext cx="8229600" cy="1143000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fr-FR" altLang="fr-FR" sz="3200" b="1" dirty="0">
                <a:solidFill>
                  <a:srgbClr val="009999"/>
                </a:solidFill>
              </a:rPr>
              <a:t>Surveillance épidémiologique, signalement des infections :</a:t>
            </a:r>
          </a:p>
        </p:txBody>
      </p:sp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716573" y="2284753"/>
            <a:ext cx="10248900" cy="429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39725"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9775" indent="-282575"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 altLang="fr-FR" sz="2400" b="1" dirty="0">
                <a:solidFill>
                  <a:srgbClr val="000000"/>
                </a:solidFill>
              </a:rPr>
              <a:t>Sérologies a contrôler lors de la prise en charge</a:t>
            </a:r>
            <a:r>
              <a:rPr lang="fr-FR" altLang="fr-FR" sz="2400" dirty="0">
                <a:solidFill>
                  <a:srgbClr val="000000"/>
                </a:solidFill>
              </a:rPr>
              <a:t> d’un nouveau malade en hémodialyse chronique.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endParaRPr lang="fr-FR" altLang="fr-FR" sz="24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 altLang="fr-FR" sz="2400" b="1" dirty="0">
                <a:solidFill>
                  <a:srgbClr val="000000"/>
                </a:solidFill>
              </a:rPr>
              <a:t>Mesure de la prévalence :</a:t>
            </a:r>
          </a:p>
          <a:p>
            <a:pPr lvl="1"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–"/>
            </a:pPr>
            <a:r>
              <a:rPr lang="fr-FR" altLang="fr-FR" sz="2400" dirty="0">
                <a:solidFill>
                  <a:srgbClr val="000000"/>
                </a:solidFill>
              </a:rPr>
              <a:t>Sérologies 2 fois par an = nb de malades positifs / nb de malades testés.</a:t>
            </a:r>
          </a:p>
          <a:p>
            <a:pPr lvl="1"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–"/>
            </a:pPr>
            <a:r>
              <a:rPr lang="fr-FR" altLang="fr-FR" sz="2400" dirty="0">
                <a:solidFill>
                  <a:srgbClr val="000000"/>
                </a:solidFill>
              </a:rPr>
              <a:t>Dosage des transaminases 1 fois par mois, si élevées contrôler les sérologies.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endParaRPr lang="fr-FR" altLang="fr-FR" sz="2400" dirty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 altLang="fr-FR" sz="2400" b="1" dirty="0">
                <a:solidFill>
                  <a:srgbClr val="000000"/>
                </a:solidFill>
              </a:rPr>
              <a:t>Mesure de l’incidence :</a:t>
            </a:r>
          </a:p>
          <a:p>
            <a:pPr lvl="1" eaLnBrk="1" hangingPunct="1">
              <a:lnSpc>
                <a:spcPct val="80000"/>
              </a:lnSpc>
              <a:spcBef>
                <a:spcPts val="450"/>
              </a:spcBef>
              <a:buFont typeface="Arial" panose="020B0604020202020204" pitchFamily="34" charset="0"/>
              <a:buChar char="–"/>
            </a:pPr>
            <a:r>
              <a:rPr lang="fr-FR" altLang="fr-FR" sz="2400" dirty="0">
                <a:solidFill>
                  <a:srgbClr val="000000"/>
                </a:solidFill>
              </a:rPr>
              <a:t>Toute nouvelle infection virale doit faire l’objet d’une enquête, si une origine iatrogène est suspectée elle doit être déclarée au CLIN.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</a:pPr>
            <a:endParaRPr lang="fr-FR" altLang="fr-FR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980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952500" y="99060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kumimoji="0" lang="fr-FR" altLang="fr-FR"/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344557" y="304800"/>
            <a:ext cx="11622156" cy="821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fr-FR" altLang="fr-FR" sz="4800" b="1" dirty="0">
                <a:solidFill>
                  <a:schemeClr val="tx2"/>
                </a:solidFill>
                <a:latin typeface="Arial Narrow" panose="020B0606020202030204" pitchFamily="34" charset="0"/>
              </a:rPr>
              <a:t>Patients dialysés infectés par le VHB</a:t>
            </a:r>
            <a:endParaRPr lang="fr-FR" altLang="fr-FR" sz="4400" b="1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225287" y="1447800"/>
            <a:ext cx="11741426" cy="5231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USA (CDC 2001) et Europe (2002) recommandent un isolement strict :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u"/>
            </a:pPr>
            <a:r>
              <a:rPr lang="fr-FR" altLang="fr-FR" sz="2600" dirty="0">
                <a:solidFill>
                  <a:srgbClr val="003399"/>
                </a:solidFill>
                <a:latin typeface="+mn-lt"/>
              </a:rPr>
              <a:t>Salle, générateur, personnel = dédiés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latin typeface="+mn-lt"/>
              </a:rPr>
              <a:t>Pour les raisons suivantes :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u"/>
            </a:pPr>
            <a:r>
              <a:rPr lang="fr-FR" altLang="fr-FR" sz="2600" dirty="0">
                <a:latin typeface="+mn-lt"/>
              </a:rPr>
              <a:t>Virémie élevée chez patients infectés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u"/>
            </a:pPr>
            <a:r>
              <a:rPr lang="fr-FR" altLang="fr-FR" sz="2600" dirty="0">
                <a:latin typeface="+mn-lt"/>
              </a:rPr>
              <a:t>Survie du VHB dans l’environnement (1 semaine)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u"/>
            </a:pPr>
            <a:r>
              <a:rPr lang="fr-FR" altLang="fr-FR" sz="2600" dirty="0">
                <a:latin typeface="+mn-lt"/>
              </a:rPr>
              <a:t>Couverture vaccinale faible des patients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altLang="fr-FR" sz="28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SFHH : Isolement des patients VHB+ non recommandé MAIS protection des patients non protégés.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altLang="fr-FR" sz="2800" dirty="0">
                <a:solidFill>
                  <a:srgbClr val="000000"/>
                </a:solidFill>
                <a:latin typeface="+mn-lt"/>
              </a:rPr>
              <a:t>DONC ne pas mettre de patients non protégés dans le secteur des patients VHB+.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altLang="fr-FR" sz="2800" dirty="0">
                <a:solidFill>
                  <a:srgbClr val="000000"/>
                </a:solidFill>
                <a:latin typeface="+mn-lt"/>
              </a:rPr>
              <a:t>Précautions standard</a:t>
            </a:r>
          </a:p>
        </p:txBody>
      </p:sp>
    </p:spTree>
    <p:extLst>
      <p:ext uri="{BB962C8B-B14F-4D97-AF65-F5344CB8AC3E}">
        <p14:creationId xmlns:p14="http://schemas.microsoft.com/office/powerpoint/2010/main" val="1562865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952500" y="99060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kumimoji="0" lang="fr-FR" altLang="fr-FR"/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1333500" y="304800"/>
            <a:ext cx="9525000" cy="887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fr-FR" altLang="fr-FR" sz="4800" b="1" dirty="0">
                <a:solidFill>
                  <a:schemeClr val="tx2"/>
                </a:solidFill>
                <a:latin typeface="Arial Narrow" panose="020B0606020202030204" pitchFamily="34" charset="0"/>
              </a:rPr>
              <a:t>Patients dialysés infectés par le VHC</a:t>
            </a:r>
            <a:endParaRPr lang="fr-FR" altLang="fr-FR" sz="4400" b="1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291548" y="1371600"/>
            <a:ext cx="10338352" cy="4883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latin typeface="+mn-lt"/>
              </a:rPr>
              <a:t>Europe (2002) recommande un isolement dans les unités de dialyse ayant une prévalence élevée de patients porteurs de VHC (ex: 30%)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u"/>
            </a:pPr>
            <a:r>
              <a:rPr lang="fr-FR" altLang="fr-FR" sz="2800" dirty="0">
                <a:latin typeface="+mn-lt"/>
              </a:rPr>
              <a:t>Salle, personnel = dédiés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endParaRPr lang="fr-FR" altLang="fr-FR" sz="2800" dirty="0">
              <a:latin typeface="+mn-lt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solidFill>
                  <a:srgbClr val="003399"/>
                </a:solidFill>
                <a:latin typeface="+mn-lt"/>
              </a:rPr>
              <a:t>USA (CDC 2001) ne recommande pas d’isolement :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u"/>
            </a:pPr>
            <a:r>
              <a:rPr lang="fr-FR" altLang="fr-FR" sz="2800" dirty="0">
                <a:solidFill>
                  <a:srgbClr val="003399"/>
                </a:solidFill>
                <a:latin typeface="+mn-lt"/>
              </a:rPr>
              <a:t> la transmission est prévenue par le respect des précautions standard. </a:t>
            </a:r>
          </a:p>
          <a:p>
            <a: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u"/>
            </a:pPr>
            <a:r>
              <a:rPr lang="fr-FR" altLang="fr-FR" sz="2800" dirty="0">
                <a:solidFill>
                  <a:srgbClr val="003399"/>
                </a:solidFill>
                <a:latin typeface="+mn-lt"/>
              </a:rPr>
              <a:t>SFHH (2004) : </a:t>
            </a:r>
            <a:r>
              <a:rPr lang="fr-FR" altLang="fr-FR" sz="2800" dirty="0">
                <a:solidFill>
                  <a:srgbClr val="000000"/>
                </a:solidFill>
                <a:latin typeface="+mn-lt"/>
              </a:rPr>
              <a:t>Si la prévalence du VHC est inférieure a 30% dans le centre pas d’isolement des patients VHC.</a:t>
            </a:r>
          </a:p>
          <a:p>
            <a:pPr lvl="1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u"/>
            </a:pPr>
            <a:r>
              <a:rPr lang="fr-FR" altLang="fr-FR" sz="2800" dirty="0">
                <a:solidFill>
                  <a:srgbClr val="000000"/>
                </a:solidFill>
                <a:latin typeface="+mn-lt"/>
              </a:rPr>
              <a:t>Précautions standard</a:t>
            </a:r>
            <a:endParaRPr lang="fr-FR" altLang="fr-FR" sz="2600" dirty="0">
              <a:solidFill>
                <a:srgbClr val="003399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endParaRPr lang="fr-FR" altLang="fr-FR" sz="2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2922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952500" y="99060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kumimoji="0" lang="fr-FR" altLang="fr-FR"/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1333500" y="304800"/>
            <a:ext cx="9525000" cy="887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fr-FR" altLang="fr-FR" sz="4800" b="1" dirty="0">
                <a:solidFill>
                  <a:schemeClr val="tx2"/>
                </a:solidFill>
                <a:latin typeface="Arial Narrow" panose="020B0606020202030204" pitchFamily="34" charset="0"/>
              </a:rPr>
              <a:t>Patients dialysés infectés par le VIH</a:t>
            </a:r>
            <a:endParaRPr lang="fr-FR" altLang="fr-FR" sz="4400" b="1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291548" y="1371600"/>
            <a:ext cx="10338352" cy="4883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latin typeface="+mn-lt"/>
              </a:rPr>
              <a:t>Pas d’isolement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solidFill>
                  <a:srgbClr val="003399"/>
                </a:solidFill>
                <a:latin typeface="+mn-lt"/>
              </a:rPr>
              <a:t>Précautions standard</a:t>
            </a:r>
            <a:endParaRPr lang="fr-FR" altLang="fr-FR" sz="2600" dirty="0">
              <a:solidFill>
                <a:srgbClr val="003399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endParaRPr lang="fr-FR" altLang="fr-FR" sz="2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9921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952500" y="99060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kumimoji="0" lang="fr-FR" altLang="fr-FR"/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1333500" y="304799"/>
            <a:ext cx="9525000" cy="145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fr-FR" altLang="fr-FR" sz="4800" b="1" dirty="0">
                <a:solidFill>
                  <a:schemeClr val="tx2"/>
                </a:solidFill>
                <a:latin typeface="Arial Narrow" panose="020B0606020202030204" pitchFamily="34" charset="0"/>
              </a:rPr>
              <a:t>Patients dialysés infectés par tuberculose ou BMR</a:t>
            </a:r>
            <a:endParaRPr lang="fr-FR" altLang="fr-FR" sz="4400" b="1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291548" y="1878495"/>
            <a:ext cx="10338352" cy="18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latin typeface="+mn-lt"/>
              </a:rPr>
              <a:t>Isolement chambre individuelle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solidFill>
                  <a:srgbClr val="003399"/>
                </a:solidFill>
                <a:latin typeface="+mn-lt"/>
              </a:rPr>
              <a:t>Isolement air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r>
              <a:rPr lang="fr-FR" altLang="fr-FR" sz="2800" dirty="0">
                <a:solidFill>
                  <a:srgbClr val="003399"/>
                </a:solidFill>
                <a:latin typeface="+mn-lt"/>
              </a:rPr>
              <a:t>Isolement contact</a:t>
            </a:r>
            <a:endParaRPr lang="fr-FR" altLang="fr-FR" sz="2600" dirty="0">
              <a:solidFill>
                <a:srgbClr val="003399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50000"/>
              <a:buFont typeface="Monotype Sorts" pitchFamily="2" charset="2"/>
              <a:buChar char="n"/>
            </a:pPr>
            <a:endParaRPr lang="fr-FR" altLang="fr-FR" sz="2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3937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F0EDDB-B563-44C7-805B-834351768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7495"/>
            <a:ext cx="10515600" cy="907084"/>
          </a:xfrm>
          <a:solidFill>
            <a:srgbClr val="FFFF00"/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dirty="0"/>
              <a:t>COVID et hémodialyse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0CA372-28A4-4E16-8C0C-4BB41B88F2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Filtrage des patients à l’arrivée dans l’unité (interrogatoire, température) </a:t>
            </a:r>
          </a:p>
          <a:p>
            <a:r>
              <a:rPr lang="fr-FR" dirty="0"/>
              <a:t>Port du masque obligatoire pour tous ; suppression des collations</a:t>
            </a:r>
          </a:p>
          <a:p>
            <a:r>
              <a:rPr lang="fr-FR" dirty="0"/>
              <a:t>Si suspicion : box isolé ; PCR</a:t>
            </a:r>
          </a:p>
          <a:p>
            <a:r>
              <a:rPr lang="fr-FR" dirty="0"/>
              <a:t>Si PCR+ : placement en secteur COVID pour les séances suivantes ; accès dédié ; ascenseur dédié ; transporteur averti ; jusqu’à sortie selon procédure (PCR négative, ou délai défini… 10 à 20 jours selon les variants)</a:t>
            </a:r>
          </a:p>
        </p:txBody>
      </p:sp>
    </p:spTree>
    <p:extLst>
      <p:ext uri="{BB962C8B-B14F-4D97-AF65-F5344CB8AC3E}">
        <p14:creationId xmlns:p14="http://schemas.microsoft.com/office/powerpoint/2010/main" val="3057641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r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68362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rtlCol="0">
            <a:normAutofit/>
          </a:bodyPr>
          <a:lstStyle/>
          <a:p>
            <a:pPr>
              <a:defRPr/>
            </a:pPr>
            <a:r>
              <a:rPr lang="fr-FR" dirty="0"/>
              <a:t>L’hémodialyse</a:t>
            </a:r>
          </a:p>
        </p:txBody>
      </p:sp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800"/>
          </a:p>
        </p:txBody>
      </p:sp>
      <p:sp>
        <p:nvSpPr>
          <p:cNvPr id="30724" name="ZoneTexte 42"/>
          <p:cNvSpPr txBox="1">
            <a:spLocks noChangeArrowheads="1"/>
          </p:cNvSpPr>
          <p:nvPr/>
        </p:nvSpPr>
        <p:spPr bwMode="auto">
          <a:xfrm>
            <a:off x="1828800" y="4343401"/>
            <a:ext cx="2819400" cy="224631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/>
              <a:t>3 séances par semaine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/>
              <a:t>(4 à 6 heures)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20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/>
              <a:t>Lieu 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/>
              <a:t>- Centre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fr-FR" altLang="fr-FR" sz="2000"/>
              <a:t>- unité autodialyse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fr-FR" altLang="fr-FR" sz="2000"/>
              <a:t>- domicile (exceptionnel</a:t>
            </a:r>
            <a:r>
              <a:rPr lang="fr-FR" altLang="fr-FR" sz="1800"/>
              <a:t>)</a:t>
            </a:r>
          </a:p>
        </p:txBody>
      </p:sp>
      <p:grpSp>
        <p:nvGrpSpPr>
          <p:cNvPr id="30725" name="Groupe 42"/>
          <p:cNvGrpSpPr>
            <a:grpSpLocks/>
          </p:cNvGrpSpPr>
          <p:nvPr/>
        </p:nvGrpSpPr>
        <p:grpSpPr bwMode="auto">
          <a:xfrm>
            <a:off x="1698625" y="1219201"/>
            <a:ext cx="4694238" cy="4646613"/>
            <a:chOff x="3733800" y="1615227"/>
            <a:chExt cx="4694238" cy="4645873"/>
          </a:xfrm>
        </p:grpSpPr>
        <p:sp>
          <p:nvSpPr>
            <p:cNvPr id="30730" name="Rectangle 13"/>
            <p:cNvSpPr>
              <a:spLocks noChangeArrowheads="1"/>
            </p:cNvSpPr>
            <p:nvPr/>
          </p:nvSpPr>
          <p:spPr bwMode="auto">
            <a:xfrm>
              <a:off x="5943600" y="2490788"/>
              <a:ext cx="152400" cy="9906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/>
            </a:p>
          </p:txBody>
        </p:sp>
        <p:sp>
          <p:nvSpPr>
            <p:cNvPr id="30731" name="Line 14"/>
            <p:cNvSpPr>
              <a:spLocks noChangeShapeType="1"/>
            </p:cNvSpPr>
            <p:nvPr/>
          </p:nvSpPr>
          <p:spPr bwMode="auto">
            <a:xfrm>
              <a:off x="4114800" y="2590800"/>
              <a:ext cx="182880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32" name="Line 15"/>
            <p:cNvSpPr>
              <a:spLocks noChangeShapeType="1"/>
            </p:cNvSpPr>
            <p:nvPr/>
          </p:nvSpPr>
          <p:spPr bwMode="auto">
            <a:xfrm flipH="1">
              <a:off x="4114800" y="1981200"/>
              <a:ext cx="0" cy="63658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33" name="Line 16"/>
            <p:cNvSpPr>
              <a:spLocks noChangeShapeType="1"/>
            </p:cNvSpPr>
            <p:nvPr/>
          </p:nvSpPr>
          <p:spPr bwMode="auto">
            <a:xfrm flipV="1">
              <a:off x="6019800" y="2133600"/>
              <a:ext cx="0" cy="35242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34" name="Line 17"/>
            <p:cNvSpPr>
              <a:spLocks noChangeShapeType="1"/>
            </p:cNvSpPr>
            <p:nvPr/>
          </p:nvSpPr>
          <p:spPr bwMode="auto">
            <a:xfrm>
              <a:off x="6005513" y="3752850"/>
              <a:ext cx="78105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35" name="Rectangle 18"/>
            <p:cNvSpPr>
              <a:spLocks noChangeArrowheads="1"/>
            </p:cNvSpPr>
            <p:nvPr/>
          </p:nvSpPr>
          <p:spPr bwMode="auto">
            <a:xfrm>
              <a:off x="6743700" y="3938588"/>
              <a:ext cx="104775" cy="2286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/>
            </a:p>
          </p:txBody>
        </p:sp>
        <p:sp>
          <p:nvSpPr>
            <p:cNvPr id="30736" name="Line 19"/>
            <p:cNvSpPr>
              <a:spLocks noChangeShapeType="1"/>
            </p:cNvSpPr>
            <p:nvPr/>
          </p:nvSpPr>
          <p:spPr bwMode="auto">
            <a:xfrm flipV="1">
              <a:off x="6791325" y="4167188"/>
              <a:ext cx="0" cy="40481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37" name="Line 20"/>
            <p:cNvSpPr>
              <a:spLocks noChangeShapeType="1"/>
            </p:cNvSpPr>
            <p:nvPr/>
          </p:nvSpPr>
          <p:spPr bwMode="auto">
            <a:xfrm>
              <a:off x="6781800" y="4572000"/>
              <a:ext cx="74295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graphicFrame>
          <p:nvGraphicFramePr>
            <p:cNvPr id="30738" name="Object 6"/>
            <p:cNvGraphicFramePr>
              <a:graphicFrameLocks noChangeAspect="1"/>
            </p:cNvGraphicFramePr>
            <p:nvPr/>
          </p:nvGraphicFramePr>
          <p:xfrm>
            <a:off x="7524750" y="2808288"/>
            <a:ext cx="903288" cy="3452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" name="Clip" r:id="rId4" imgW="327028" imgH="974690" progId="">
                    <p:embed/>
                  </p:oleObj>
                </mc:Choice>
                <mc:Fallback>
                  <p:oleObj name="Clip" r:id="rId4" imgW="327028" imgH="974690" progId="">
                    <p:embed/>
                    <p:pic>
                      <p:nvPicPr>
                        <p:cNvPr id="30738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24750" y="2808288"/>
                          <a:ext cx="903288" cy="34528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739" name="Line 23"/>
            <p:cNvSpPr>
              <a:spLocks noChangeShapeType="1"/>
            </p:cNvSpPr>
            <p:nvPr/>
          </p:nvSpPr>
          <p:spPr bwMode="auto">
            <a:xfrm flipV="1">
              <a:off x="6008688" y="2133600"/>
              <a:ext cx="1093787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40" name="Line 24"/>
            <p:cNvSpPr>
              <a:spLocks noChangeShapeType="1"/>
            </p:cNvSpPr>
            <p:nvPr/>
          </p:nvSpPr>
          <p:spPr bwMode="auto">
            <a:xfrm>
              <a:off x="7086600" y="4800600"/>
              <a:ext cx="43815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41" name="Line 25"/>
            <p:cNvSpPr>
              <a:spLocks noChangeShapeType="1"/>
            </p:cNvSpPr>
            <p:nvPr/>
          </p:nvSpPr>
          <p:spPr bwMode="auto">
            <a:xfrm flipV="1">
              <a:off x="6794500" y="3741738"/>
              <a:ext cx="0" cy="20637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42" name="Line 26"/>
            <p:cNvSpPr>
              <a:spLocks noChangeShapeType="1"/>
            </p:cNvSpPr>
            <p:nvPr/>
          </p:nvSpPr>
          <p:spPr bwMode="auto">
            <a:xfrm flipV="1">
              <a:off x="6019800" y="3481388"/>
              <a:ext cx="0" cy="26035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43" name="Line 27"/>
            <p:cNvSpPr>
              <a:spLocks noChangeShapeType="1"/>
            </p:cNvSpPr>
            <p:nvPr/>
          </p:nvSpPr>
          <p:spPr bwMode="auto">
            <a:xfrm flipV="1">
              <a:off x="7086600" y="2133600"/>
              <a:ext cx="0" cy="236378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44" name="Line 28"/>
            <p:cNvSpPr>
              <a:spLocks noChangeShapeType="1"/>
            </p:cNvSpPr>
            <p:nvPr/>
          </p:nvSpPr>
          <p:spPr bwMode="auto">
            <a:xfrm flipV="1">
              <a:off x="7086600" y="4645025"/>
              <a:ext cx="0" cy="17145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745" name="Text Box 32"/>
            <p:cNvSpPr txBox="1">
              <a:spLocks noChangeArrowheads="1"/>
            </p:cNvSpPr>
            <p:nvPr/>
          </p:nvSpPr>
          <p:spPr bwMode="auto">
            <a:xfrm>
              <a:off x="3733800" y="1615227"/>
              <a:ext cx="728084" cy="369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/>
                <a:t>égout</a:t>
              </a:r>
            </a:p>
          </p:txBody>
        </p:sp>
        <p:sp>
          <p:nvSpPr>
            <p:cNvPr id="30746" name="Text Box 33"/>
            <p:cNvSpPr txBox="1">
              <a:spLocks noChangeArrowheads="1"/>
            </p:cNvSpPr>
            <p:nvPr/>
          </p:nvSpPr>
          <p:spPr bwMode="auto">
            <a:xfrm>
              <a:off x="6059511" y="2743200"/>
              <a:ext cx="12192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/>
                <a:t>dialyseur</a:t>
              </a:r>
            </a:p>
          </p:txBody>
        </p:sp>
        <p:sp>
          <p:nvSpPr>
            <p:cNvPr id="1057" name="Arc 34"/>
            <p:cNvSpPr>
              <a:spLocks/>
            </p:cNvSpPr>
            <p:nvPr/>
          </p:nvSpPr>
          <p:spPr bwMode="auto">
            <a:xfrm rot="5423335">
              <a:off x="7742275" y="3086579"/>
              <a:ext cx="469825" cy="336550"/>
            </a:xfrm>
            <a:custGeom>
              <a:avLst/>
              <a:gdLst>
                <a:gd name="T0" fmla="*/ 2147483647 w 21600"/>
                <a:gd name="T1" fmla="*/ 0 h 30192"/>
                <a:gd name="T2" fmla="*/ 2147483647 w 21600"/>
                <a:gd name="T3" fmla="*/ 466146599 h 30192"/>
                <a:gd name="T4" fmla="*/ 0 w 21600"/>
                <a:gd name="T5" fmla="*/ 242399138 h 30192"/>
                <a:gd name="T6" fmla="*/ 0 60000 65536"/>
                <a:gd name="T7" fmla="*/ 0 60000 65536"/>
                <a:gd name="T8" fmla="*/ 0 60000 65536"/>
                <a:gd name="T9" fmla="*/ 0 w 21600"/>
                <a:gd name="T10" fmla="*/ 0 h 30192"/>
                <a:gd name="T11" fmla="*/ 21600 w 21600"/>
                <a:gd name="T12" fmla="*/ 30192 h 3019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0192" fill="none" extrusionOk="0">
                  <a:moveTo>
                    <a:pt x="14834" y="0"/>
                  </a:moveTo>
                  <a:cubicBezTo>
                    <a:pt x="19153" y="4080"/>
                    <a:pt x="21600" y="9759"/>
                    <a:pt x="21600" y="15700"/>
                  </a:cubicBezTo>
                  <a:cubicBezTo>
                    <a:pt x="21600" y="21055"/>
                    <a:pt x="19610" y="26220"/>
                    <a:pt x="16016" y="30191"/>
                  </a:cubicBezTo>
                </a:path>
                <a:path w="21600" h="30192" stroke="0" extrusionOk="0">
                  <a:moveTo>
                    <a:pt x="14834" y="0"/>
                  </a:moveTo>
                  <a:cubicBezTo>
                    <a:pt x="19153" y="4080"/>
                    <a:pt x="21600" y="9759"/>
                    <a:pt x="21600" y="15700"/>
                  </a:cubicBezTo>
                  <a:cubicBezTo>
                    <a:pt x="21600" y="21055"/>
                    <a:pt x="19610" y="26220"/>
                    <a:pt x="16016" y="30191"/>
                  </a:cubicBezTo>
                  <a:lnTo>
                    <a:pt x="0" y="15700"/>
                  </a:lnTo>
                  <a:close/>
                </a:path>
              </a:pathLst>
            </a:custGeom>
            <a:noFill/>
            <a:ln w="2857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fr-FR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30748" name="ZoneTexte 36"/>
            <p:cNvSpPr txBox="1">
              <a:spLocks noChangeArrowheads="1"/>
            </p:cNvSpPr>
            <p:nvPr/>
          </p:nvSpPr>
          <p:spPr bwMode="auto">
            <a:xfrm>
              <a:off x="4191000" y="2819400"/>
              <a:ext cx="140352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/>
                <a:t>Dialysat neuf</a:t>
              </a:r>
            </a:p>
          </p:txBody>
        </p:sp>
        <p:cxnSp>
          <p:nvCxnSpPr>
            <p:cNvPr id="39" name="Connecteur droit avec flèche 38"/>
            <p:cNvCxnSpPr/>
            <p:nvPr/>
          </p:nvCxnSpPr>
          <p:spPr>
            <a:xfrm>
              <a:off x="4267200" y="3200887"/>
              <a:ext cx="1295400" cy="1587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avec flèche 39"/>
            <p:cNvCxnSpPr/>
            <p:nvPr/>
          </p:nvCxnSpPr>
          <p:spPr>
            <a:xfrm rot="10800000">
              <a:off x="4343400" y="2439009"/>
              <a:ext cx="1143000" cy="1587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751" name="ZoneTexte 41"/>
            <p:cNvSpPr txBox="1">
              <a:spLocks noChangeArrowheads="1"/>
            </p:cNvSpPr>
            <p:nvPr/>
          </p:nvSpPr>
          <p:spPr bwMode="auto">
            <a:xfrm>
              <a:off x="6324600" y="1676400"/>
              <a:ext cx="631904" cy="369273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/>
                <a:t>Sang</a:t>
              </a:r>
            </a:p>
          </p:txBody>
        </p:sp>
        <p:sp>
          <p:nvSpPr>
            <p:cNvPr id="30752" name="ZoneTexte 36"/>
            <p:cNvSpPr txBox="1">
              <a:spLocks noChangeArrowheads="1"/>
            </p:cNvSpPr>
            <p:nvPr/>
          </p:nvSpPr>
          <p:spPr bwMode="auto">
            <a:xfrm>
              <a:off x="4267200" y="1981200"/>
              <a:ext cx="13009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/>
                <a:t>Dialysat usé</a:t>
              </a:r>
            </a:p>
          </p:txBody>
        </p:sp>
        <p:sp>
          <p:nvSpPr>
            <p:cNvPr id="30753" name="Line 14"/>
            <p:cNvSpPr>
              <a:spLocks noChangeShapeType="1"/>
            </p:cNvSpPr>
            <p:nvPr/>
          </p:nvSpPr>
          <p:spPr bwMode="auto">
            <a:xfrm>
              <a:off x="4114800" y="3352800"/>
              <a:ext cx="182880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pic>
        <p:nvPicPr>
          <p:cNvPr id="34" name="dialyse boucle.mpg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425" y="1954623"/>
            <a:ext cx="5017905" cy="406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794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vide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"/>
          <p:cNvSpPr txBox="1">
            <a:spLocks noChangeArrowheads="1"/>
          </p:cNvSpPr>
          <p:nvPr/>
        </p:nvSpPr>
        <p:spPr bwMode="auto">
          <a:xfrm>
            <a:off x="2133601" y="98025"/>
            <a:ext cx="8229600" cy="615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fr-FR" altLang="fr-FR" sz="3200" dirty="0">
                <a:solidFill>
                  <a:srgbClr val="000000"/>
                </a:solidFill>
              </a:rPr>
              <a:t>Les capteurs de pression (AFSSAPS 2004)</a:t>
            </a:r>
          </a:p>
        </p:txBody>
      </p:sp>
      <p:sp>
        <p:nvSpPr>
          <p:cNvPr id="35845" name="Line 4"/>
          <p:cNvSpPr>
            <a:spLocks noChangeShapeType="1"/>
          </p:cNvSpPr>
          <p:nvPr/>
        </p:nvSpPr>
        <p:spPr bwMode="auto">
          <a:xfrm>
            <a:off x="1828800" y="3314700"/>
            <a:ext cx="9144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46" name="Line 5"/>
          <p:cNvSpPr>
            <a:spLocks noChangeShapeType="1"/>
          </p:cNvSpPr>
          <p:nvPr/>
        </p:nvSpPr>
        <p:spPr bwMode="auto">
          <a:xfrm>
            <a:off x="1828800" y="3619500"/>
            <a:ext cx="9144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47" name="Line 6"/>
          <p:cNvSpPr>
            <a:spLocks noChangeShapeType="1"/>
          </p:cNvSpPr>
          <p:nvPr/>
        </p:nvSpPr>
        <p:spPr bwMode="auto">
          <a:xfrm>
            <a:off x="3352800" y="33147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48" name="Rectangle 7"/>
          <p:cNvSpPr>
            <a:spLocks noChangeArrowheads="1"/>
          </p:cNvSpPr>
          <p:nvPr/>
        </p:nvSpPr>
        <p:spPr bwMode="auto">
          <a:xfrm>
            <a:off x="3962400" y="2095500"/>
            <a:ext cx="304800" cy="4572000"/>
          </a:xfrm>
          <a:prstGeom prst="rect">
            <a:avLst/>
          </a:prstGeom>
          <a:solidFill>
            <a:srgbClr val="CCFFCC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altLang="fr-FR"/>
          </a:p>
        </p:txBody>
      </p:sp>
      <p:sp>
        <p:nvSpPr>
          <p:cNvPr id="35849" name="Line 8"/>
          <p:cNvSpPr>
            <a:spLocks noChangeShapeType="1"/>
          </p:cNvSpPr>
          <p:nvPr/>
        </p:nvSpPr>
        <p:spPr bwMode="auto">
          <a:xfrm>
            <a:off x="3352800" y="36195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0" name="Line 9"/>
          <p:cNvSpPr>
            <a:spLocks noChangeShapeType="1"/>
          </p:cNvSpPr>
          <p:nvPr/>
        </p:nvSpPr>
        <p:spPr bwMode="auto">
          <a:xfrm>
            <a:off x="3962400" y="3314700"/>
            <a:ext cx="304800" cy="1588"/>
          </a:xfrm>
          <a:prstGeom prst="line">
            <a:avLst/>
          </a:prstGeom>
          <a:noFill/>
          <a:ln w="9360">
            <a:solidFill>
              <a:srgbClr val="00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1" name="Line 10"/>
          <p:cNvSpPr>
            <a:spLocks noChangeShapeType="1"/>
          </p:cNvSpPr>
          <p:nvPr/>
        </p:nvSpPr>
        <p:spPr bwMode="auto">
          <a:xfrm>
            <a:off x="3962400" y="3619500"/>
            <a:ext cx="304800" cy="1588"/>
          </a:xfrm>
          <a:prstGeom prst="line">
            <a:avLst/>
          </a:prstGeom>
          <a:noFill/>
          <a:ln w="9360">
            <a:solidFill>
              <a:srgbClr val="00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2" name="Line 11"/>
          <p:cNvSpPr>
            <a:spLocks noChangeShapeType="1"/>
          </p:cNvSpPr>
          <p:nvPr/>
        </p:nvSpPr>
        <p:spPr bwMode="auto">
          <a:xfrm>
            <a:off x="4876800" y="3619500"/>
            <a:ext cx="15240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3" name="Line 12"/>
          <p:cNvSpPr>
            <a:spLocks noChangeShapeType="1"/>
          </p:cNvSpPr>
          <p:nvPr/>
        </p:nvSpPr>
        <p:spPr bwMode="auto">
          <a:xfrm>
            <a:off x="4876800" y="3314700"/>
            <a:ext cx="15240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4" name="Line 13"/>
          <p:cNvSpPr>
            <a:spLocks noChangeShapeType="1"/>
          </p:cNvSpPr>
          <p:nvPr/>
        </p:nvSpPr>
        <p:spPr bwMode="auto">
          <a:xfrm>
            <a:off x="6400800" y="3619500"/>
            <a:ext cx="304800" cy="1588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5" name="Line 14"/>
          <p:cNvSpPr>
            <a:spLocks noChangeShapeType="1"/>
          </p:cNvSpPr>
          <p:nvPr/>
        </p:nvSpPr>
        <p:spPr bwMode="auto">
          <a:xfrm>
            <a:off x="6400800" y="3314700"/>
            <a:ext cx="914400" cy="1588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6" name="Line 15"/>
          <p:cNvSpPr>
            <a:spLocks noChangeShapeType="1"/>
          </p:cNvSpPr>
          <p:nvPr/>
        </p:nvSpPr>
        <p:spPr bwMode="auto">
          <a:xfrm>
            <a:off x="6705600" y="3619500"/>
            <a:ext cx="1588" cy="304800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7" name="Line 16"/>
          <p:cNvSpPr>
            <a:spLocks noChangeShapeType="1"/>
          </p:cNvSpPr>
          <p:nvPr/>
        </p:nvSpPr>
        <p:spPr bwMode="auto">
          <a:xfrm>
            <a:off x="7010400" y="3619500"/>
            <a:ext cx="1588" cy="304800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8" name="Line 17"/>
          <p:cNvSpPr>
            <a:spLocks noChangeShapeType="1"/>
          </p:cNvSpPr>
          <p:nvPr/>
        </p:nvSpPr>
        <p:spPr bwMode="auto">
          <a:xfrm>
            <a:off x="7010400" y="3619500"/>
            <a:ext cx="304800" cy="1588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9" name="Line 18"/>
          <p:cNvSpPr>
            <a:spLocks noChangeShapeType="1"/>
          </p:cNvSpPr>
          <p:nvPr/>
        </p:nvSpPr>
        <p:spPr bwMode="auto">
          <a:xfrm>
            <a:off x="6705600" y="3924300"/>
            <a:ext cx="1588" cy="18288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60" name="Line 19"/>
          <p:cNvSpPr>
            <a:spLocks noChangeShapeType="1"/>
          </p:cNvSpPr>
          <p:nvPr/>
        </p:nvSpPr>
        <p:spPr bwMode="auto">
          <a:xfrm>
            <a:off x="7010400" y="3924300"/>
            <a:ext cx="1588" cy="18288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grpSp>
        <p:nvGrpSpPr>
          <p:cNvPr id="35861" name="Group 20"/>
          <p:cNvGrpSpPr>
            <a:grpSpLocks/>
          </p:cNvGrpSpPr>
          <p:nvPr/>
        </p:nvGrpSpPr>
        <p:grpSpPr bwMode="auto">
          <a:xfrm>
            <a:off x="6705601" y="5751513"/>
            <a:ext cx="911225" cy="912812"/>
            <a:chOff x="3264" y="3623"/>
            <a:chExt cx="574" cy="575"/>
          </a:xfrm>
        </p:grpSpPr>
        <p:sp>
          <p:nvSpPr>
            <p:cNvPr id="35888" name="Freeform 21"/>
            <p:cNvSpPr>
              <a:spLocks noChangeArrowheads="1"/>
            </p:cNvSpPr>
            <p:nvPr/>
          </p:nvSpPr>
          <p:spPr bwMode="auto">
            <a:xfrm rot="10800000">
              <a:off x="3457" y="3625"/>
              <a:ext cx="382" cy="382"/>
            </a:xfrm>
            <a:custGeom>
              <a:avLst/>
              <a:gdLst>
                <a:gd name="T0" fmla="*/ 0 w 22195"/>
                <a:gd name="T1" fmla="*/ 0 h 21600"/>
                <a:gd name="T2" fmla="*/ 0 w 22195"/>
                <a:gd name="T3" fmla="*/ 0 h 21600"/>
                <a:gd name="T4" fmla="*/ 0 w 22195"/>
                <a:gd name="T5" fmla="*/ 0 h 21600"/>
                <a:gd name="T6" fmla="*/ 0 60000 65536"/>
                <a:gd name="T7" fmla="*/ 0 60000 65536"/>
                <a:gd name="T8" fmla="*/ 0 60000 65536"/>
                <a:gd name="T9" fmla="*/ 0 w 22195"/>
                <a:gd name="T10" fmla="*/ 0 h 21600"/>
                <a:gd name="T11" fmla="*/ 22195 w 22195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195" h="21600" fill="none" extrusionOk="0">
                  <a:moveTo>
                    <a:pt x="0" y="8"/>
                  </a:moveTo>
                  <a:cubicBezTo>
                    <a:pt x="198" y="2"/>
                    <a:pt x="396" y="-1"/>
                    <a:pt x="595" y="0"/>
                  </a:cubicBezTo>
                  <a:cubicBezTo>
                    <a:pt x="12524" y="0"/>
                    <a:pt x="22195" y="9670"/>
                    <a:pt x="22195" y="21600"/>
                  </a:cubicBezTo>
                </a:path>
                <a:path w="22195" h="21600" stroke="0" extrusionOk="0">
                  <a:moveTo>
                    <a:pt x="0" y="8"/>
                  </a:moveTo>
                  <a:cubicBezTo>
                    <a:pt x="198" y="2"/>
                    <a:pt x="396" y="-1"/>
                    <a:pt x="595" y="0"/>
                  </a:cubicBezTo>
                  <a:cubicBezTo>
                    <a:pt x="12524" y="0"/>
                    <a:pt x="22195" y="9670"/>
                    <a:pt x="22195" y="21600"/>
                  </a:cubicBezTo>
                  <a:lnTo>
                    <a:pt x="595" y="21600"/>
                  </a:lnTo>
                  <a:close/>
                </a:path>
              </a:pathLst>
            </a:custGeom>
            <a:noFill/>
            <a:ln w="93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889" name="Freeform 22"/>
            <p:cNvSpPr>
              <a:spLocks noChangeArrowheads="1"/>
            </p:cNvSpPr>
            <p:nvPr/>
          </p:nvSpPr>
          <p:spPr bwMode="auto">
            <a:xfrm rot="10800000">
              <a:off x="3264" y="3626"/>
              <a:ext cx="573" cy="5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3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890" name="Line 23"/>
            <p:cNvSpPr>
              <a:spLocks noChangeShapeType="1"/>
            </p:cNvSpPr>
            <p:nvPr/>
          </p:nvSpPr>
          <p:spPr bwMode="auto">
            <a:xfrm>
              <a:off x="3743" y="3815"/>
              <a:ext cx="0" cy="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35862" name="Group 24"/>
          <p:cNvGrpSpPr>
            <a:grpSpLocks/>
          </p:cNvGrpSpPr>
          <p:nvPr/>
        </p:nvGrpSpPr>
        <p:grpSpPr bwMode="auto">
          <a:xfrm>
            <a:off x="7620001" y="5753101"/>
            <a:ext cx="911225" cy="912813"/>
            <a:chOff x="3840" y="3624"/>
            <a:chExt cx="574" cy="575"/>
          </a:xfrm>
        </p:grpSpPr>
        <p:sp>
          <p:nvSpPr>
            <p:cNvPr id="35885" name="Freeform 25"/>
            <p:cNvSpPr>
              <a:spLocks noChangeArrowheads="1"/>
            </p:cNvSpPr>
            <p:nvPr/>
          </p:nvSpPr>
          <p:spPr bwMode="auto">
            <a:xfrm rot="10800000" flipH="1">
              <a:off x="3840" y="3626"/>
              <a:ext cx="383" cy="382"/>
            </a:xfrm>
            <a:custGeom>
              <a:avLst/>
              <a:gdLst>
                <a:gd name="T0" fmla="*/ 0 w 22195"/>
                <a:gd name="T1" fmla="*/ 0 h 21600"/>
                <a:gd name="T2" fmla="*/ 0 w 22195"/>
                <a:gd name="T3" fmla="*/ 0 h 21600"/>
                <a:gd name="T4" fmla="*/ 0 w 22195"/>
                <a:gd name="T5" fmla="*/ 0 h 21600"/>
                <a:gd name="T6" fmla="*/ 0 60000 65536"/>
                <a:gd name="T7" fmla="*/ 0 60000 65536"/>
                <a:gd name="T8" fmla="*/ 0 60000 65536"/>
                <a:gd name="T9" fmla="*/ 0 w 22195"/>
                <a:gd name="T10" fmla="*/ 0 h 21600"/>
                <a:gd name="T11" fmla="*/ 22195 w 22195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195" h="21600" fill="none" extrusionOk="0">
                  <a:moveTo>
                    <a:pt x="0" y="8"/>
                  </a:moveTo>
                  <a:cubicBezTo>
                    <a:pt x="198" y="2"/>
                    <a:pt x="396" y="-1"/>
                    <a:pt x="595" y="0"/>
                  </a:cubicBezTo>
                  <a:cubicBezTo>
                    <a:pt x="12524" y="0"/>
                    <a:pt x="22195" y="9670"/>
                    <a:pt x="22195" y="21600"/>
                  </a:cubicBezTo>
                </a:path>
                <a:path w="22195" h="21600" stroke="0" extrusionOk="0">
                  <a:moveTo>
                    <a:pt x="0" y="8"/>
                  </a:moveTo>
                  <a:cubicBezTo>
                    <a:pt x="198" y="2"/>
                    <a:pt x="396" y="-1"/>
                    <a:pt x="595" y="0"/>
                  </a:cubicBezTo>
                  <a:cubicBezTo>
                    <a:pt x="12524" y="0"/>
                    <a:pt x="22195" y="9670"/>
                    <a:pt x="22195" y="21600"/>
                  </a:cubicBezTo>
                  <a:lnTo>
                    <a:pt x="595" y="21600"/>
                  </a:lnTo>
                  <a:close/>
                </a:path>
              </a:pathLst>
            </a:custGeom>
            <a:noFill/>
            <a:ln w="93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886" name="Freeform 26"/>
            <p:cNvSpPr>
              <a:spLocks noChangeArrowheads="1"/>
            </p:cNvSpPr>
            <p:nvPr/>
          </p:nvSpPr>
          <p:spPr bwMode="auto">
            <a:xfrm rot="10800000" flipH="1">
              <a:off x="3841" y="3627"/>
              <a:ext cx="574" cy="5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3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887" name="Line 27"/>
            <p:cNvSpPr>
              <a:spLocks noChangeShapeType="1"/>
            </p:cNvSpPr>
            <p:nvPr/>
          </p:nvSpPr>
          <p:spPr bwMode="auto">
            <a:xfrm>
              <a:off x="3936" y="3816"/>
              <a:ext cx="0" cy="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35863" name="Oval 28"/>
          <p:cNvSpPr>
            <a:spLocks noChangeArrowheads="1"/>
          </p:cNvSpPr>
          <p:nvPr/>
        </p:nvSpPr>
        <p:spPr bwMode="auto">
          <a:xfrm>
            <a:off x="7162800" y="5295900"/>
            <a:ext cx="914400" cy="914400"/>
          </a:xfrm>
          <a:prstGeom prst="ellipse">
            <a:avLst/>
          </a:prstGeom>
          <a:solidFill>
            <a:srgbClr val="F3F3F3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altLang="fr-FR"/>
          </a:p>
        </p:txBody>
      </p:sp>
      <p:sp>
        <p:nvSpPr>
          <p:cNvPr id="35864" name="Rectangle 29"/>
          <p:cNvSpPr>
            <a:spLocks noChangeArrowheads="1"/>
          </p:cNvSpPr>
          <p:nvPr/>
        </p:nvSpPr>
        <p:spPr bwMode="auto">
          <a:xfrm>
            <a:off x="7543800" y="5448300"/>
            <a:ext cx="152400" cy="609600"/>
          </a:xfrm>
          <a:prstGeom prst="rect">
            <a:avLst/>
          </a:prstGeom>
          <a:solidFill>
            <a:srgbClr val="96969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altLang="fr-FR"/>
          </a:p>
        </p:txBody>
      </p:sp>
      <p:sp>
        <p:nvSpPr>
          <p:cNvPr id="35865" name="Line 30"/>
          <p:cNvSpPr>
            <a:spLocks noChangeShapeType="1"/>
          </p:cNvSpPr>
          <p:nvPr/>
        </p:nvSpPr>
        <p:spPr bwMode="auto">
          <a:xfrm flipV="1">
            <a:off x="8229600" y="5445125"/>
            <a:ext cx="1588" cy="3111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66" name="Line 31"/>
          <p:cNvSpPr>
            <a:spLocks noChangeShapeType="1"/>
          </p:cNvSpPr>
          <p:nvPr/>
        </p:nvSpPr>
        <p:spPr bwMode="auto">
          <a:xfrm flipV="1">
            <a:off x="8534400" y="5445125"/>
            <a:ext cx="1588" cy="3111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67" name="Line 32"/>
          <p:cNvSpPr>
            <a:spLocks noChangeShapeType="1"/>
          </p:cNvSpPr>
          <p:nvPr/>
        </p:nvSpPr>
        <p:spPr bwMode="auto">
          <a:xfrm>
            <a:off x="7315200" y="3619500"/>
            <a:ext cx="12192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68" name="Line 33"/>
          <p:cNvSpPr>
            <a:spLocks noChangeShapeType="1"/>
          </p:cNvSpPr>
          <p:nvPr/>
        </p:nvSpPr>
        <p:spPr bwMode="auto">
          <a:xfrm>
            <a:off x="7315200" y="3314700"/>
            <a:ext cx="12192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69" name="Rectangle 34"/>
          <p:cNvSpPr>
            <a:spLocks noChangeArrowheads="1"/>
          </p:cNvSpPr>
          <p:nvPr/>
        </p:nvSpPr>
        <p:spPr bwMode="auto">
          <a:xfrm>
            <a:off x="8763000" y="3162300"/>
            <a:ext cx="304800" cy="609600"/>
          </a:xfrm>
          <a:prstGeom prst="rect">
            <a:avLst/>
          </a:prstGeom>
          <a:solidFill>
            <a:srgbClr val="0000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altLang="fr-FR"/>
          </a:p>
        </p:txBody>
      </p:sp>
      <p:sp>
        <p:nvSpPr>
          <p:cNvPr id="35870" name="Rectangle 35"/>
          <p:cNvSpPr>
            <a:spLocks noChangeArrowheads="1"/>
          </p:cNvSpPr>
          <p:nvPr/>
        </p:nvSpPr>
        <p:spPr bwMode="auto">
          <a:xfrm>
            <a:off x="9067800" y="2705100"/>
            <a:ext cx="76200" cy="1524000"/>
          </a:xfrm>
          <a:prstGeom prst="rect">
            <a:avLst/>
          </a:prstGeom>
          <a:solidFill>
            <a:srgbClr val="00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altLang="fr-FR"/>
          </a:p>
        </p:txBody>
      </p:sp>
      <p:sp>
        <p:nvSpPr>
          <p:cNvPr id="35871" name="Line 36"/>
          <p:cNvSpPr>
            <a:spLocks noChangeShapeType="1"/>
          </p:cNvSpPr>
          <p:nvPr/>
        </p:nvSpPr>
        <p:spPr bwMode="auto">
          <a:xfrm>
            <a:off x="8534400" y="3314700"/>
            <a:ext cx="228600" cy="1588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72" name="Line 37"/>
          <p:cNvSpPr>
            <a:spLocks noChangeShapeType="1"/>
          </p:cNvSpPr>
          <p:nvPr/>
        </p:nvSpPr>
        <p:spPr bwMode="auto">
          <a:xfrm>
            <a:off x="8534400" y="3619500"/>
            <a:ext cx="228600" cy="1588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grpSp>
        <p:nvGrpSpPr>
          <p:cNvPr id="35873" name="Group 38"/>
          <p:cNvGrpSpPr>
            <a:grpSpLocks/>
          </p:cNvGrpSpPr>
          <p:nvPr/>
        </p:nvGrpSpPr>
        <p:grpSpPr bwMode="auto">
          <a:xfrm>
            <a:off x="2743201" y="3027154"/>
            <a:ext cx="606425" cy="911225"/>
            <a:chOff x="768" y="1896"/>
            <a:chExt cx="382" cy="574"/>
          </a:xfrm>
        </p:grpSpPr>
        <p:sp>
          <p:nvSpPr>
            <p:cNvPr id="35880" name="Line 39"/>
            <p:cNvSpPr>
              <a:spLocks noChangeShapeType="1"/>
            </p:cNvSpPr>
            <p:nvPr/>
          </p:nvSpPr>
          <p:spPr bwMode="auto">
            <a:xfrm>
              <a:off x="768" y="2088"/>
              <a:ext cx="190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35881" name="Line 40"/>
            <p:cNvSpPr>
              <a:spLocks noChangeShapeType="1"/>
            </p:cNvSpPr>
            <p:nvPr/>
          </p:nvSpPr>
          <p:spPr bwMode="auto">
            <a:xfrm>
              <a:off x="768" y="2280"/>
              <a:ext cx="190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35882" name="Rectangle 41"/>
            <p:cNvSpPr>
              <a:spLocks noChangeArrowheads="1"/>
            </p:cNvSpPr>
            <p:nvPr/>
          </p:nvSpPr>
          <p:spPr bwMode="auto">
            <a:xfrm>
              <a:off x="960" y="1896"/>
              <a:ext cx="94" cy="574"/>
            </a:xfrm>
            <a:prstGeom prst="rect">
              <a:avLst/>
            </a:prstGeom>
            <a:solidFill>
              <a:srgbClr val="BBE0E3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 altLang="fr-FR"/>
            </a:p>
          </p:txBody>
        </p:sp>
        <p:sp>
          <p:nvSpPr>
            <p:cNvPr id="35883" name="Line 42"/>
            <p:cNvSpPr>
              <a:spLocks noChangeShapeType="1"/>
            </p:cNvSpPr>
            <p:nvPr/>
          </p:nvSpPr>
          <p:spPr bwMode="auto">
            <a:xfrm>
              <a:off x="1056" y="2088"/>
              <a:ext cx="94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35884" name="Line 43"/>
            <p:cNvSpPr>
              <a:spLocks noChangeShapeType="1"/>
            </p:cNvSpPr>
            <p:nvPr/>
          </p:nvSpPr>
          <p:spPr bwMode="auto">
            <a:xfrm>
              <a:off x="1056" y="2280"/>
              <a:ext cx="94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35874" name="Text Box 44"/>
          <p:cNvSpPr txBox="1">
            <a:spLocks noChangeArrowheads="1"/>
          </p:cNvSpPr>
          <p:nvPr/>
        </p:nvSpPr>
        <p:spPr bwMode="auto">
          <a:xfrm>
            <a:off x="1681164" y="4319588"/>
            <a:ext cx="180657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fr-FR" altLang="fr-FR" sz="2000">
                <a:solidFill>
                  <a:srgbClr val="000000"/>
                </a:solidFill>
              </a:rPr>
              <a:t>Filtre extérieur</a:t>
            </a:r>
          </a:p>
        </p:txBody>
      </p:sp>
      <p:sp>
        <p:nvSpPr>
          <p:cNvPr id="35875" name="Text Box 45"/>
          <p:cNvSpPr txBox="1">
            <a:spLocks noChangeArrowheads="1"/>
          </p:cNvSpPr>
          <p:nvPr/>
        </p:nvSpPr>
        <p:spPr bwMode="auto">
          <a:xfrm>
            <a:off x="4375151" y="4305301"/>
            <a:ext cx="1736725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fr-FR" altLang="fr-FR" sz="2000">
                <a:solidFill>
                  <a:srgbClr val="000000"/>
                </a:solidFill>
              </a:rPr>
              <a:t>Filtre intérieur</a:t>
            </a:r>
          </a:p>
        </p:txBody>
      </p:sp>
      <p:sp>
        <p:nvSpPr>
          <p:cNvPr id="35876" name="Text Box 46"/>
          <p:cNvSpPr txBox="1">
            <a:spLocks noChangeArrowheads="1"/>
          </p:cNvSpPr>
          <p:nvPr/>
        </p:nvSpPr>
        <p:spPr bwMode="auto">
          <a:xfrm>
            <a:off x="8672514" y="5108576"/>
            <a:ext cx="16906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fr-FR" altLang="fr-FR" sz="2000">
                <a:solidFill>
                  <a:srgbClr val="000000"/>
                </a:solidFill>
              </a:rPr>
              <a:t>Tubulure de mise à niveau</a:t>
            </a:r>
          </a:p>
        </p:txBody>
      </p:sp>
      <p:sp>
        <p:nvSpPr>
          <p:cNvPr id="35877" name="Text Box 47"/>
          <p:cNvSpPr txBox="1">
            <a:spLocks noChangeArrowheads="1"/>
          </p:cNvSpPr>
          <p:nvPr/>
        </p:nvSpPr>
        <p:spPr bwMode="auto">
          <a:xfrm>
            <a:off x="7772400" y="2324101"/>
            <a:ext cx="14478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fr-FR" altLang="fr-FR" sz="2000">
                <a:solidFill>
                  <a:srgbClr val="000000"/>
                </a:solidFill>
              </a:rPr>
              <a:t>Capteur de pression</a:t>
            </a:r>
          </a:p>
        </p:txBody>
      </p:sp>
      <p:pic>
        <p:nvPicPr>
          <p:cNvPr id="35878" name="Picture 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76" y="2987676"/>
            <a:ext cx="614363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51" name="Group 38"/>
          <p:cNvGrpSpPr>
            <a:grpSpLocks/>
          </p:cNvGrpSpPr>
          <p:nvPr/>
        </p:nvGrpSpPr>
        <p:grpSpPr bwMode="auto">
          <a:xfrm>
            <a:off x="4259174" y="3027364"/>
            <a:ext cx="606425" cy="911225"/>
            <a:chOff x="768" y="1896"/>
            <a:chExt cx="382" cy="574"/>
          </a:xfrm>
        </p:grpSpPr>
        <p:sp>
          <p:nvSpPr>
            <p:cNvPr id="52" name="Line 39"/>
            <p:cNvSpPr>
              <a:spLocks noChangeShapeType="1"/>
            </p:cNvSpPr>
            <p:nvPr/>
          </p:nvSpPr>
          <p:spPr bwMode="auto">
            <a:xfrm>
              <a:off x="768" y="2088"/>
              <a:ext cx="190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3" name="Line 40"/>
            <p:cNvSpPr>
              <a:spLocks noChangeShapeType="1"/>
            </p:cNvSpPr>
            <p:nvPr/>
          </p:nvSpPr>
          <p:spPr bwMode="auto">
            <a:xfrm>
              <a:off x="768" y="2280"/>
              <a:ext cx="190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4" name="Rectangle 41"/>
            <p:cNvSpPr>
              <a:spLocks noChangeArrowheads="1"/>
            </p:cNvSpPr>
            <p:nvPr/>
          </p:nvSpPr>
          <p:spPr bwMode="auto">
            <a:xfrm>
              <a:off x="960" y="1896"/>
              <a:ext cx="94" cy="574"/>
            </a:xfrm>
            <a:prstGeom prst="rect">
              <a:avLst/>
            </a:prstGeom>
            <a:solidFill>
              <a:srgbClr val="BBE0E3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 altLang="fr-FR"/>
            </a:p>
          </p:txBody>
        </p:sp>
        <p:sp>
          <p:nvSpPr>
            <p:cNvPr id="55" name="Line 42"/>
            <p:cNvSpPr>
              <a:spLocks noChangeShapeType="1"/>
            </p:cNvSpPr>
            <p:nvPr/>
          </p:nvSpPr>
          <p:spPr bwMode="auto">
            <a:xfrm>
              <a:off x="1056" y="2088"/>
              <a:ext cx="94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6" name="Line 43"/>
            <p:cNvSpPr>
              <a:spLocks noChangeShapeType="1"/>
            </p:cNvSpPr>
            <p:nvPr/>
          </p:nvSpPr>
          <p:spPr bwMode="auto">
            <a:xfrm>
              <a:off x="1056" y="2280"/>
              <a:ext cx="94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5D754252-CE7B-4DBD-97C8-92BB75DE27AB}"/>
              </a:ext>
            </a:extLst>
          </p:cNvPr>
          <p:cNvSpPr txBox="1"/>
          <p:nvPr/>
        </p:nvSpPr>
        <p:spPr>
          <a:xfrm>
            <a:off x="212034" y="755145"/>
            <a:ext cx="11182099" cy="1264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eaLnBrk="1" hangingPunct="1"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fr-FR" altLang="fr-FR" sz="2400" dirty="0">
                <a:solidFill>
                  <a:srgbClr val="000000"/>
                </a:solidFill>
              </a:rPr>
              <a:t>ne peuvent pas être désinfectés en cas de contamination par le sang.</a:t>
            </a:r>
          </a:p>
          <a:p>
            <a:pPr lvl="1" eaLnBrk="1" hangingPunct="1"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fr-FR" altLang="fr-FR" sz="2400" dirty="0">
                <a:solidFill>
                  <a:srgbClr val="000000"/>
                </a:solidFill>
              </a:rPr>
              <a:t>La souillure peut de conduire à une contamination croisée de patients via le générateur.</a:t>
            </a:r>
          </a:p>
        </p:txBody>
      </p:sp>
    </p:spTree>
    <p:extLst>
      <p:ext uri="{BB962C8B-B14F-4D97-AF65-F5344CB8AC3E}">
        <p14:creationId xmlns:p14="http://schemas.microsoft.com/office/powerpoint/2010/main" val="25268747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"/>
          <p:cNvSpPr txBox="1">
            <a:spLocks noChangeArrowheads="1"/>
          </p:cNvSpPr>
          <p:nvPr/>
        </p:nvSpPr>
        <p:spPr bwMode="auto">
          <a:xfrm>
            <a:off x="1997076" y="80963"/>
            <a:ext cx="8229600" cy="615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fr-FR" altLang="fr-FR" sz="3200" dirty="0">
                <a:solidFill>
                  <a:srgbClr val="000000"/>
                </a:solidFill>
              </a:rPr>
              <a:t>Les capteurs de pression (AFSSAPS 2004)</a:t>
            </a:r>
          </a:p>
        </p:txBody>
      </p:sp>
      <p:sp>
        <p:nvSpPr>
          <p:cNvPr id="35845" name="Line 4"/>
          <p:cNvSpPr>
            <a:spLocks noChangeShapeType="1"/>
          </p:cNvSpPr>
          <p:nvPr/>
        </p:nvSpPr>
        <p:spPr bwMode="auto">
          <a:xfrm>
            <a:off x="1828800" y="3314700"/>
            <a:ext cx="9144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46" name="Line 5"/>
          <p:cNvSpPr>
            <a:spLocks noChangeShapeType="1"/>
          </p:cNvSpPr>
          <p:nvPr/>
        </p:nvSpPr>
        <p:spPr bwMode="auto">
          <a:xfrm>
            <a:off x="1828800" y="3619500"/>
            <a:ext cx="9144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47" name="Line 6"/>
          <p:cNvSpPr>
            <a:spLocks noChangeShapeType="1"/>
          </p:cNvSpPr>
          <p:nvPr/>
        </p:nvSpPr>
        <p:spPr bwMode="auto">
          <a:xfrm>
            <a:off x="3352800" y="33147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48" name="Rectangle 7"/>
          <p:cNvSpPr>
            <a:spLocks noChangeArrowheads="1"/>
          </p:cNvSpPr>
          <p:nvPr/>
        </p:nvSpPr>
        <p:spPr bwMode="auto">
          <a:xfrm>
            <a:off x="3962400" y="2095500"/>
            <a:ext cx="304800" cy="4572000"/>
          </a:xfrm>
          <a:prstGeom prst="rect">
            <a:avLst/>
          </a:prstGeom>
          <a:solidFill>
            <a:srgbClr val="CCFFCC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altLang="fr-FR"/>
          </a:p>
        </p:txBody>
      </p:sp>
      <p:sp>
        <p:nvSpPr>
          <p:cNvPr id="35849" name="Line 8"/>
          <p:cNvSpPr>
            <a:spLocks noChangeShapeType="1"/>
          </p:cNvSpPr>
          <p:nvPr/>
        </p:nvSpPr>
        <p:spPr bwMode="auto">
          <a:xfrm>
            <a:off x="3352800" y="3619500"/>
            <a:ext cx="6096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0" name="Line 9"/>
          <p:cNvSpPr>
            <a:spLocks noChangeShapeType="1"/>
          </p:cNvSpPr>
          <p:nvPr/>
        </p:nvSpPr>
        <p:spPr bwMode="auto">
          <a:xfrm>
            <a:off x="3962400" y="3314700"/>
            <a:ext cx="304800" cy="1588"/>
          </a:xfrm>
          <a:prstGeom prst="line">
            <a:avLst/>
          </a:prstGeom>
          <a:noFill/>
          <a:ln w="9360">
            <a:solidFill>
              <a:srgbClr val="00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1" name="Line 10"/>
          <p:cNvSpPr>
            <a:spLocks noChangeShapeType="1"/>
          </p:cNvSpPr>
          <p:nvPr/>
        </p:nvSpPr>
        <p:spPr bwMode="auto">
          <a:xfrm>
            <a:off x="3962400" y="3619500"/>
            <a:ext cx="304800" cy="1588"/>
          </a:xfrm>
          <a:prstGeom prst="line">
            <a:avLst/>
          </a:prstGeom>
          <a:noFill/>
          <a:ln w="9360">
            <a:solidFill>
              <a:srgbClr val="00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2" name="Line 11"/>
          <p:cNvSpPr>
            <a:spLocks noChangeShapeType="1"/>
          </p:cNvSpPr>
          <p:nvPr/>
        </p:nvSpPr>
        <p:spPr bwMode="auto">
          <a:xfrm>
            <a:off x="4876800" y="3619500"/>
            <a:ext cx="15240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3" name="Line 12"/>
          <p:cNvSpPr>
            <a:spLocks noChangeShapeType="1"/>
          </p:cNvSpPr>
          <p:nvPr/>
        </p:nvSpPr>
        <p:spPr bwMode="auto">
          <a:xfrm>
            <a:off x="4876800" y="3314700"/>
            <a:ext cx="15240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4" name="Line 13"/>
          <p:cNvSpPr>
            <a:spLocks noChangeShapeType="1"/>
          </p:cNvSpPr>
          <p:nvPr/>
        </p:nvSpPr>
        <p:spPr bwMode="auto">
          <a:xfrm>
            <a:off x="6400800" y="3619500"/>
            <a:ext cx="304800" cy="1588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5" name="Line 14"/>
          <p:cNvSpPr>
            <a:spLocks noChangeShapeType="1"/>
          </p:cNvSpPr>
          <p:nvPr/>
        </p:nvSpPr>
        <p:spPr bwMode="auto">
          <a:xfrm>
            <a:off x="6400800" y="3314700"/>
            <a:ext cx="914400" cy="1588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6" name="Line 15"/>
          <p:cNvSpPr>
            <a:spLocks noChangeShapeType="1"/>
          </p:cNvSpPr>
          <p:nvPr/>
        </p:nvSpPr>
        <p:spPr bwMode="auto">
          <a:xfrm>
            <a:off x="6705600" y="3619500"/>
            <a:ext cx="1588" cy="304800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7" name="Line 16"/>
          <p:cNvSpPr>
            <a:spLocks noChangeShapeType="1"/>
          </p:cNvSpPr>
          <p:nvPr/>
        </p:nvSpPr>
        <p:spPr bwMode="auto">
          <a:xfrm>
            <a:off x="7010400" y="3619500"/>
            <a:ext cx="1588" cy="304800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8" name="Line 17"/>
          <p:cNvSpPr>
            <a:spLocks noChangeShapeType="1"/>
          </p:cNvSpPr>
          <p:nvPr/>
        </p:nvSpPr>
        <p:spPr bwMode="auto">
          <a:xfrm>
            <a:off x="7010400" y="3619500"/>
            <a:ext cx="304800" cy="1588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59" name="Line 18"/>
          <p:cNvSpPr>
            <a:spLocks noChangeShapeType="1"/>
          </p:cNvSpPr>
          <p:nvPr/>
        </p:nvSpPr>
        <p:spPr bwMode="auto">
          <a:xfrm>
            <a:off x="6705600" y="3924300"/>
            <a:ext cx="1588" cy="18288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60" name="Line 19"/>
          <p:cNvSpPr>
            <a:spLocks noChangeShapeType="1"/>
          </p:cNvSpPr>
          <p:nvPr/>
        </p:nvSpPr>
        <p:spPr bwMode="auto">
          <a:xfrm>
            <a:off x="7010400" y="3924300"/>
            <a:ext cx="1588" cy="18288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grpSp>
        <p:nvGrpSpPr>
          <p:cNvPr id="35861" name="Group 20"/>
          <p:cNvGrpSpPr>
            <a:grpSpLocks/>
          </p:cNvGrpSpPr>
          <p:nvPr/>
        </p:nvGrpSpPr>
        <p:grpSpPr bwMode="auto">
          <a:xfrm>
            <a:off x="6705601" y="5751513"/>
            <a:ext cx="911225" cy="912812"/>
            <a:chOff x="3264" y="3623"/>
            <a:chExt cx="574" cy="575"/>
          </a:xfrm>
        </p:grpSpPr>
        <p:sp>
          <p:nvSpPr>
            <p:cNvPr id="35888" name="Freeform 21"/>
            <p:cNvSpPr>
              <a:spLocks noChangeArrowheads="1"/>
            </p:cNvSpPr>
            <p:nvPr/>
          </p:nvSpPr>
          <p:spPr bwMode="auto">
            <a:xfrm rot="10800000">
              <a:off x="3457" y="3625"/>
              <a:ext cx="382" cy="382"/>
            </a:xfrm>
            <a:custGeom>
              <a:avLst/>
              <a:gdLst>
                <a:gd name="T0" fmla="*/ 0 w 22195"/>
                <a:gd name="T1" fmla="*/ 0 h 21600"/>
                <a:gd name="T2" fmla="*/ 0 w 22195"/>
                <a:gd name="T3" fmla="*/ 0 h 21600"/>
                <a:gd name="T4" fmla="*/ 0 w 22195"/>
                <a:gd name="T5" fmla="*/ 0 h 21600"/>
                <a:gd name="T6" fmla="*/ 0 60000 65536"/>
                <a:gd name="T7" fmla="*/ 0 60000 65536"/>
                <a:gd name="T8" fmla="*/ 0 60000 65536"/>
                <a:gd name="T9" fmla="*/ 0 w 22195"/>
                <a:gd name="T10" fmla="*/ 0 h 21600"/>
                <a:gd name="T11" fmla="*/ 22195 w 22195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195" h="21600" fill="none" extrusionOk="0">
                  <a:moveTo>
                    <a:pt x="0" y="8"/>
                  </a:moveTo>
                  <a:cubicBezTo>
                    <a:pt x="198" y="2"/>
                    <a:pt x="396" y="-1"/>
                    <a:pt x="595" y="0"/>
                  </a:cubicBezTo>
                  <a:cubicBezTo>
                    <a:pt x="12524" y="0"/>
                    <a:pt x="22195" y="9670"/>
                    <a:pt x="22195" y="21600"/>
                  </a:cubicBezTo>
                </a:path>
                <a:path w="22195" h="21600" stroke="0" extrusionOk="0">
                  <a:moveTo>
                    <a:pt x="0" y="8"/>
                  </a:moveTo>
                  <a:cubicBezTo>
                    <a:pt x="198" y="2"/>
                    <a:pt x="396" y="-1"/>
                    <a:pt x="595" y="0"/>
                  </a:cubicBezTo>
                  <a:cubicBezTo>
                    <a:pt x="12524" y="0"/>
                    <a:pt x="22195" y="9670"/>
                    <a:pt x="22195" y="21600"/>
                  </a:cubicBezTo>
                  <a:lnTo>
                    <a:pt x="595" y="21600"/>
                  </a:lnTo>
                  <a:close/>
                </a:path>
              </a:pathLst>
            </a:custGeom>
            <a:noFill/>
            <a:ln w="93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889" name="Freeform 22"/>
            <p:cNvSpPr>
              <a:spLocks noChangeArrowheads="1"/>
            </p:cNvSpPr>
            <p:nvPr/>
          </p:nvSpPr>
          <p:spPr bwMode="auto">
            <a:xfrm rot="10800000">
              <a:off x="3264" y="3626"/>
              <a:ext cx="573" cy="5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3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890" name="Line 23"/>
            <p:cNvSpPr>
              <a:spLocks noChangeShapeType="1"/>
            </p:cNvSpPr>
            <p:nvPr/>
          </p:nvSpPr>
          <p:spPr bwMode="auto">
            <a:xfrm>
              <a:off x="3743" y="3815"/>
              <a:ext cx="0" cy="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35862" name="Group 24"/>
          <p:cNvGrpSpPr>
            <a:grpSpLocks/>
          </p:cNvGrpSpPr>
          <p:nvPr/>
        </p:nvGrpSpPr>
        <p:grpSpPr bwMode="auto">
          <a:xfrm>
            <a:off x="7620001" y="5753101"/>
            <a:ext cx="911225" cy="912813"/>
            <a:chOff x="3840" y="3624"/>
            <a:chExt cx="574" cy="575"/>
          </a:xfrm>
        </p:grpSpPr>
        <p:sp>
          <p:nvSpPr>
            <p:cNvPr id="35885" name="Freeform 25"/>
            <p:cNvSpPr>
              <a:spLocks noChangeArrowheads="1"/>
            </p:cNvSpPr>
            <p:nvPr/>
          </p:nvSpPr>
          <p:spPr bwMode="auto">
            <a:xfrm rot="10800000" flipH="1">
              <a:off x="3840" y="3626"/>
              <a:ext cx="383" cy="382"/>
            </a:xfrm>
            <a:custGeom>
              <a:avLst/>
              <a:gdLst>
                <a:gd name="T0" fmla="*/ 0 w 22195"/>
                <a:gd name="T1" fmla="*/ 0 h 21600"/>
                <a:gd name="T2" fmla="*/ 0 w 22195"/>
                <a:gd name="T3" fmla="*/ 0 h 21600"/>
                <a:gd name="T4" fmla="*/ 0 w 22195"/>
                <a:gd name="T5" fmla="*/ 0 h 21600"/>
                <a:gd name="T6" fmla="*/ 0 60000 65536"/>
                <a:gd name="T7" fmla="*/ 0 60000 65536"/>
                <a:gd name="T8" fmla="*/ 0 60000 65536"/>
                <a:gd name="T9" fmla="*/ 0 w 22195"/>
                <a:gd name="T10" fmla="*/ 0 h 21600"/>
                <a:gd name="T11" fmla="*/ 22195 w 22195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195" h="21600" fill="none" extrusionOk="0">
                  <a:moveTo>
                    <a:pt x="0" y="8"/>
                  </a:moveTo>
                  <a:cubicBezTo>
                    <a:pt x="198" y="2"/>
                    <a:pt x="396" y="-1"/>
                    <a:pt x="595" y="0"/>
                  </a:cubicBezTo>
                  <a:cubicBezTo>
                    <a:pt x="12524" y="0"/>
                    <a:pt x="22195" y="9670"/>
                    <a:pt x="22195" y="21600"/>
                  </a:cubicBezTo>
                </a:path>
                <a:path w="22195" h="21600" stroke="0" extrusionOk="0">
                  <a:moveTo>
                    <a:pt x="0" y="8"/>
                  </a:moveTo>
                  <a:cubicBezTo>
                    <a:pt x="198" y="2"/>
                    <a:pt x="396" y="-1"/>
                    <a:pt x="595" y="0"/>
                  </a:cubicBezTo>
                  <a:cubicBezTo>
                    <a:pt x="12524" y="0"/>
                    <a:pt x="22195" y="9670"/>
                    <a:pt x="22195" y="21600"/>
                  </a:cubicBezTo>
                  <a:lnTo>
                    <a:pt x="595" y="21600"/>
                  </a:lnTo>
                  <a:close/>
                </a:path>
              </a:pathLst>
            </a:custGeom>
            <a:noFill/>
            <a:ln w="93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886" name="Freeform 26"/>
            <p:cNvSpPr>
              <a:spLocks noChangeArrowheads="1"/>
            </p:cNvSpPr>
            <p:nvPr/>
          </p:nvSpPr>
          <p:spPr bwMode="auto">
            <a:xfrm rot="10800000" flipH="1">
              <a:off x="3841" y="3627"/>
              <a:ext cx="574" cy="5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3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887" name="Line 27"/>
            <p:cNvSpPr>
              <a:spLocks noChangeShapeType="1"/>
            </p:cNvSpPr>
            <p:nvPr/>
          </p:nvSpPr>
          <p:spPr bwMode="auto">
            <a:xfrm>
              <a:off x="3936" y="3816"/>
              <a:ext cx="0" cy="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35863" name="Oval 28"/>
          <p:cNvSpPr>
            <a:spLocks noChangeArrowheads="1"/>
          </p:cNvSpPr>
          <p:nvPr/>
        </p:nvSpPr>
        <p:spPr bwMode="auto">
          <a:xfrm>
            <a:off x="7162800" y="5295900"/>
            <a:ext cx="914400" cy="914400"/>
          </a:xfrm>
          <a:prstGeom prst="ellipse">
            <a:avLst/>
          </a:prstGeom>
          <a:solidFill>
            <a:srgbClr val="F3F3F3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altLang="fr-FR"/>
          </a:p>
        </p:txBody>
      </p:sp>
      <p:sp>
        <p:nvSpPr>
          <p:cNvPr id="35864" name="Rectangle 29"/>
          <p:cNvSpPr>
            <a:spLocks noChangeArrowheads="1"/>
          </p:cNvSpPr>
          <p:nvPr/>
        </p:nvSpPr>
        <p:spPr bwMode="auto">
          <a:xfrm>
            <a:off x="7543800" y="5448300"/>
            <a:ext cx="152400" cy="609600"/>
          </a:xfrm>
          <a:prstGeom prst="rect">
            <a:avLst/>
          </a:prstGeom>
          <a:solidFill>
            <a:srgbClr val="96969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altLang="fr-FR"/>
          </a:p>
        </p:txBody>
      </p:sp>
      <p:sp>
        <p:nvSpPr>
          <p:cNvPr id="35865" name="Line 30"/>
          <p:cNvSpPr>
            <a:spLocks noChangeShapeType="1"/>
          </p:cNvSpPr>
          <p:nvPr/>
        </p:nvSpPr>
        <p:spPr bwMode="auto">
          <a:xfrm flipV="1">
            <a:off x="8229600" y="5445125"/>
            <a:ext cx="1588" cy="3111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66" name="Line 31"/>
          <p:cNvSpPr>
            <a:spLocks noChangeShapeType="1"/>
          </p:cNvSpPr>
          <p:nvPr/>
        </p:nvSpPr>
        <p:spPr bwMode="auto">
          <a:xfrm flipV="1">
            <a:off x="8534400" y="5445125"/>
            <a:ext cx="1588" cy="3111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67" name="Line 32"/>
          <p:cNvSpPr>
            <a:spLocks noChangeShapeType="1"/>
          </p:cNvSpPr>
          <p:nvPr/>
        </p:nvSpPr>
        <p:spPr bwMode="auto">
          <a:xfrm>
            <a:off x="7315200" y="3619500"/>
            <a:ext cx="12192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68" name="Line 33"/>
          <p:cNvSpPr>
            <a:spLocks noChangeShapeType="1"/>
          </p:cNvSpPr>
          <p:nvPr/>
        </p:nvSpPr>
        <p:spPr bwMode="auto">
          <a:xfrm>
            <a:off x="7315200" y="3314700"/>
            <a:ext cx="12192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69" name="Rectangle 34"/>
          <p:cNvSpPr>
            <a:spLocks noChangeArrowheads="1"/>
          </p:cNvSpPr>
          <p:nvPr/>
        </p:nvSpPr>
        <p:spPr bwMode="auto">
          <a:xfrm>
            <a:off x="8763000" y="3162300"/>
            <a:ext cx="304800" cy="609600"/>
          </a:xfrm>
          <a:prstGeom prst="rect">
            <a:avLst/>
          </a:prstGeom>
          <a:solidFill>
            <a:srgbClr val="0000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altLang="fr-FR"/>
          </a:p>
        </p:txBody>
      </p:sp>
      <p:sp>
        <p:nvSpPr>
          <p:cNvPr id="35870" name="Rectangle 35"/>
          <p:cNvSpPr>
            <a:spLocks noChangeArrowheads="1"/>
          </p:cNvSpPr>
          <p:nvPr/>
        </p:nvSpPr>
        <p:spPr bwMode="auto">
          <a:xfrm>
            <a:off x="9067800" y="2705100"/>
            <a:ext cx="76200" cy="1524000"/>
          </a:xfrm>
          <a:prstGeom prst="rect">
            <a:avLst/>
          </a:prstGeom>
          <a:solidFill>
            <a:srgbClr val="00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altLang="fr-FR"/>
          </a:p>
        </p:txBody>
      </p:sp>
      <p:sp>
        <p:nvSpPr>
          <p:cNvPr id="35871" name="Line 36"/>
          <p:cNvSpPr>
            <a:spLocks noChangeShapeType="1"/>
          </p:cNvSpPr>
          <p:nvPr/>
        </p:nvSpPr>
        <p:spPr bwMode="auto">
          <a:xfrm>
            <a:off x="8534400" y="3314700"/>
            <a:ext cx="228600" cy="1588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5872" name="Line 37"/>
          <p:cNvSpPr>
            <a:spLocks noChangeShapeType="1"/>
          </p:cNvSpPr>
          <p:nvPr/>
        </p:nvSpPr>
        <p:spPr bwMode="auto">
          <a:xfrm>
            <a:off x="8534400" y="3619500"/>
            <a:ext cx="228600" cy="1588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grpSp>
        <p:nvGrpSpPr>
          <p:cNvPr id="35873" name="Group 38"/>
          <p:cNvGrpSpPr>
            <a:grpSpLocks/>
          </p:cNvGrpSpPr>
          <p:nvPr/>
        </p:nvGrpSpPr>
        <p:grpSpPr bwMode="auto">
          <a:xfrm>
            <a:off x="2743201" y="3027154"/>
            <a:ext cx="606425" cy="911225"/>
            <a:chOff x="768" y="1896"/>
            <a:chExt cx="382" cy="574"/>
          </a:xfrm>
        </p:grpSpPr>
        <p:sp>
          <p:nvSpPr>
            <p:cNvPr id="35880" name="Line 39"/>
            <p:cNvSpPr>
              <a:spLocks noChangeShapeType="1"/>
            </p:cNvSpPr>
            <p:nvPr/>
          </p:nvSpPr>
          <p:spPr bwMode="auto">
            <a:xfrm>
              <a:off x="768" y="2088"/>
              <a:ext cx="190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35881" name="Line 40"/>
            <p:cNvSpPr>
              <a:spLocks noChangeShapeType="1"/>
            </p:cNvSpPr>
            <p:nvPr/>
          </p:nvSpPr>
          <p:spPr bwMode="auto">
            <a:xfrm>
              <a:off x="768" y="2280"/>
              <a:ext cx="190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35882" name="Rectangle 41"/>
            <p:cNvSpPr>
              <a:spLocks noChangeArrowheads="1"/>
            </p:cNvSpPr>
            <p:nvPr/>
          </p:nvSpPr>
          <p:spPr bwMode="auto">
            <a:xfrm>
              <a:off x="960" y="1896"/>
              <a:ext cx="94" cy="574"/>
            </a:xfrm>
            <a:prstGeom prst="rect">
              <a:avLst/>
            </a:prstGeom>
            <a:solidFill>
              <a:srgbClr val="BBE0E3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 altLang="fr-FR"/>
            </a:p>
          </p:txBody>
        </p:sp>
        <p:sp>
          <p:nvSpPr>
            <p:cNvPr id="35883" name="Line 42"/>
            <p:cNvSpPr>
              <a:spLocks noChangeShapeType="1"/>
            </p:cNvSpPr>
            <p:nvPr/>
          </p:nvSpPr>
          <p:spPr bwMode="auto">
            <a:xfrm>
              <a:off x="1056" y="2088"/>
              <a:ext cx="94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35884" name="Line 43"/>
            <p:cNvSpPr>
              <a:spLocks noChangeShapeType="1"/>
            </p:cNvSpPr>
            <p:nvPr/>
          </p:nvSpPr>
          <p:spPr bwMode="auto">
            <a:xfrm>
              <a:off x="1056" y="2280"/>
              <a:ext cx="94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35874" name="Text Box 44"/>
          <p:cNvSpPr txBox="1">
            <a:spLocks noChangeArrowheads="1"/>
          </p:cNvSpPr>
          <p:nvPr/>
        </p:nvSpPr>
        <p:spPr bwMode="auto">
          <a:xfrm>
            <a:off x="2062912" y="4053682"/>
            <a:ext cx="180657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fr-FR" altLang="fr-FR" sz="2000" dirty="0">
                <a:solidFill>
                  <a:srgbClr val="000000"/>
                </a:solidFill>
              </a:rPr>
              <a:t>Filtre extérieur</a:t>
            </a:r>
          </a:p>
        </p:txBody>
      </p:sp>
      <p:sp>
        <p:nvSpPr>
          <p:cNvPr id="35875" name="Text Box 45"/>
          <p:cNvSpPr txBox="1">
            <a:spLocks noChangeArrowheads="1"/>
          </p:cNvSpPr>
          <p:nvPr/>
        </p:nvSpPr>
        <p:spPr bwMode="auto">
          <a:xfrm>
            <a:off x="4375150" y="4015518"/>
            <a:ext cx="1736725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fr-FR" altLang="fr-FR" sz="2000" dirty="0">
                <a:solidFill>
                  <a:srgbClr val="000000"/>
                </a:solidFill>
              </a:rPr>
              <a:t>Filtre intérieur</a:t>
            </a:r>
          </a:p>
        </p:txBody>
      </p:sp>
      <p:sp>
        <p:nvSpPr>
          <p:cNvPr id="35876" name="Text Box 46"/>
          <p:cNvSpPr txBox="1">
            <a:spLocks noChangeArrowheads="1"/>
          </p:cNvSpPr>
          <p:nvPr/>
        </p:nvSpPr>
        <p:spPr bwMode="auto">
          <a:xfrm>
            <a:off x="8672514" y="5108576"/>
            <a:ext cx="16906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fr-FR" altLang="fr-FR" sz="2000">
                <a:solidFill>
                  <a:srgbClr val="000000"/>
                </a:solidFill>
              </a:rPr>
              <a:t>Tubulure de mise à niveau</a:t>
            </a:r>
          </a:p>
        </p:txBody>
      </p:sp>
      <p:sp>
        <p:nvSpPr>
          <p:cNvPr id="35877" name="Text Box 47"/>
          <p:cNvSpPr txBox="1">
            <a:spLocks noChangeArrowheads="1"/>
          </p:cNvSpPr>
          <p:nvPr/>
        </p:nvSpPr>
        <p:spPr bwMode="auto">
          <a:xfrm>
            <a:off x="7772400" y="2324101"/>
            <a:ext cx="14478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fr-FR" altLang="fr-FR" sz="2000">
                <a:solidFill>
                  <a:srgbClr val="000000"/>
                </a:solidFill>
              </a:rPr>
              <a:t>Capteur de pression</a:t>
            </a:r>
          </a:p>
        </p:txBody>
      </p:sp>
      <p:pic>
        <p:nvPicPr>
          <p:cNvPr id="35878" name="Picture 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76" y="2987676"/>
            <a:ext cx="614363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51" name="Group 38"/>
          <p:cNvGrpSpPr>
            <a:grpSpLocks/>
          </p:cNvGrpSpPr>
          <p:nvPr/>
        </p:nvGrpSpPr>
        <p:grpSpPr bwMode="auto">
          <a:xfrm>
            <a:off x="4259174" y="3027364"/>
            <a:ext cx="606425" cy="911225"/>
            <a:chOff x="768" y="1896"/>
            <a:chExt cx="382" cy="574"/>
          </a:xfrm>
        </p:grpSpPr>
        <p:sp>
          <p:nvSpPr>
            <p:cNvPr id="52" name="Line 39"/>
            <p:cNvSpPr>
              <a:spLocks noChangeShapeType="1"/>
            </p:cNvSpPr>
            <p:nvPr/>
          </p:nvSpPr>
          <p:spPr bwMode="auto">
            <a:xfrm>
              <a:off x="768" y="2088"/>
              <a:ext cx="190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3" name="Line 40"/>
            <p:cNvSpPr>
              <a:spLocks noChangeShapeType="1"/>
            </p:cNvSpPr>
            <p:nvPr/>
          </p:nvSpPr>
          <p:spPr bwMode="auto">
            <a:xfrm>
              <a:off x="768" y="2280"/>
              <a:ext cx="190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4" name="Rectangle 41"/>
            <p:cNvSpPr>
              <a:spLocks noChangeArrowheads="1"/>
            </p:cNvSpPr>
            <p:nvPr/>
          </p:nvSpPr>
          <p:spPr bwMode="auto">
            <a:xfrm>
              <a:off x="960" y="1896"/>
              <a:ext cx="94" cy="574"/>
            </a:xfrm>
            <a:prstGeom prst="rect">
              <a:avLst/>
            </a:prstGeom>
            <a:solidFill>
              <a:srgbClr val="BBE0E3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 altLang="fr-FR"/>
            </a:p>
          </p:txBody>
        </p:sp>
        <p:sp>
          <p:nvSpPr>
            <p:cNvPr id="55" name="Line 42"/>
            <p:cNvSpPr>
              <a:spLocks noChangeShapeType="1"/>
            </p:cNvSpPr>
            <p:nvPr/>
          </p:nvSpPr>
          <p:spPr bwMode="auto">
            <a:xfrm>
              <a:off x="1056" y="2088"/>
              <a:ext cx="94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6" name="Line 43"/>
            <p:cNvSpPr>
              <a:spLocks noChangeShapeType="1"/>
            </p:cNvSpPr>
            <p:nvPr/>
          </p:nvSpPr>
          <p:spPr bwMode="auto">
            <a:xfrm>
              <a:off x="1056" y="2280"/>
              <a:ext cx="94" cy="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3" name="ZoneTexte 2">
            <a:extLst>
              <a:ext uri="{FF2B5EF4-FFF2-40B4-BE49-F238E27FC236}">
                <a16:creationId xmlns:a16="http://schemas.microsoft.com/office/drawing/2014/main" id="{2E600E48-379B-4000-81F0-7863B94E3A37}"/>
              </a:ext>
            </a:extLst>
          </p:cNvPr>
          <p:cNvSpPr txBox="1"/>
          <p:nvPr/>
        </p:nvSpPr>
        <p:spPr>
          <a:xfrm>
            <a:off x="2208590" y="824811"/>
            <a:ext cx="44027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fr-FR" sz="2400" b="1" dirty="0">
                <a:solidFill>
                  <a:srgbClr val="000000"/>
                </a:solidFill>
              </a:rPr>
              <a:t>Utilisation de systèmes étanches entre sang et capteur.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9EA1903-A235-4C98-A83A-E9B3CEBB4160}"/>
              </a:ext>
            </a:extLst>
          </p:cNvPr>
          <p:cNvSpPr txBox="1"/>
          <p:nvPr/>
        </p:nvSpPr>
        <p:spPr>
          <a:xfrm>
            <a:off x="660156" y="1846524"/>
            <a:ext cx="29798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fr-FR" sz="2400" b="1" dirty="0">
                <a:solidFill>
                  <a:srgbClr val="000000"/>
                </a:solidFill>
              </a:rPr>
              <a:t>Ajout d’un second filtre sur la ligne a l’extérieur</a:t>
            </a:r>
            <a:endParaRPr lang="fr-FR" sz="24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13A1E6D-5CE1-4507-B81C-15822D0972E3}"/>
              </a:ext>
            </a:extLst>
          </p:cNvPr>
          <p:cNvSpPr txBox="1"/>
          <p:nvPr/>
        </p:nvSpPr>
        <p:spPr>
          <a:xfrm>
            <a:off x="4433191" y="1836623"/>
            <a:ext cx="25048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fr-FR" sz="2400" b="1" dirty="0">
                <a:solidFill>
                  <a:srgbClr val="000000"/>
                </a:solidFill>
              </a:rPr>
              <a:t>Ajout de filtres intérieurs supplémentaires</a:t>
            </a:r>
            <a:endParaRPr lang="fr-FR" sz="24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0070B07-D3A8-485E-87B3-E49F15810871}"/>
              </a:ext>
            </a:extLst>
          </p:cNvPr>
          <p:cNvSpPr txBox="1"/>
          <p:nvPr/>
        </p:nvSpPr>
        <p:spPr>
          <a:xfrm>
            <a:off x="63087" y="4902461"/>
            <a:ext cx="6509438" cy="176202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lvl="1" eaLnBrk="1" hangingPunct="1">
              <a:spcBef>
                <a:spcPts val="550"/>
              </a:spcBef>
            </a:pPr>
            <a:r>
              <a:rPr lang="fr-FR" altLang="fr-FR" sz="2400" b="1" dirty="0">
                <a:solidFill>
                  <a:srgbClr val="000000"/>
                </a:solidFill>
              </a:rPr>
              <a:t>En cas d’inondation du dernier filtre extérieur </a:t>
            </a:r>
          </a:p>
          <a:p>
            <a:pPr lvl="1" eaLnBrk="1" hangingPunct="1">
              <a:spcBef>
                <a:spcPts val="500"/>
              </a:spcBef>
            </a:pPr>
            <a:r>
              <a:rPr lang="fr-FR" altLang="fr-FR" sz="2400" b="1" dirty="0">
                <a:solidFill>
                  <a:srgbClr val="000000"/>
                </a:solidFill>
              </a:rPr>
              <a:t>Traiter la cause de la surpression.</a:t>
            </a:r>
          </a:p>
          <a:p>
            <a:pPr lvl="1" eaLnBrk="1" hangingPunct="1">
              <a:spcBef>
                <a:spcPts val="500"/>
              </a:spcBef>
            </a:pPr>
            <a:r>
              <a:rPr lang="fr-FR" altLang="fr-FR" sz="2400" b="1" dirty="0">
                <a:solidFill>
                  <a:srgbClr val="000000"/>
                </a:solidFill>
              </a:rPr>
              <a:t>Changer le filtre.</a:t>
            </a:r>
          </a:p>
          <a:p>
            <a:pPr lvl="1" eaLnBrk="1" hangingPunct="1">
              <a:spcBef>
                <a:spcPts val="500"/>
              </a:spcBef>
            </a:pPr>
            <a:r>
              <a:rPr lang="fr-FR" altLang="fr-FR" sz="2400" b="1" dirty="0">
                <a:solidFill>
                  <a:srgbClr val="000000"/>
                </a:solidFill>
              </a:rPr>
              <a:t>En fin de séance : consigner le générateur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26140055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61FC61AC-ED15-45DD-A3D7-0BD21A08DE00}" type="slidenum">
              <a:rPr lang="fr-FR" altLang="fr-FR" sz="1400">
                <a:solidFill>
                  <a:schemeClr val="bg2"/>
                </a:solidFill>
                <a:latin typeface="Arial" panose="020B0604020202020204" pitchFamily="34" charset="0"/>
              </a:rPr>
              <a:pPr/>
              <a:t>32</a:t>
            </a:fld>
            <a:endParaRPr lang="fr-FR" altLang="fr-FR" sz="140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52413"/>
            <a:ext cx="10515600" cy="674687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fr-FR" altLang="fr-FR" sz="3200" b="1"/>
              <a:t>Désinfection du générateur : méthodes 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9413" y="1068388"/>
            <a:ext cx="11550650" cy="4148137"/>
          </a:xfrm>
        </p:spPr>
        <p:txBody>
          <a:bodyPr/>
          <a:lstStyle/>
          <a:p>
            <a:pPr eaLnBrk="1" hangingPunct="1"/>
            <a:r>
              <a:rPr lang="fr-FR" altLang="fr-FR" sz="2400" u="sng"/>
              <a:t>Détartrage</a:t>
            </a:r>
            <a:r>
              <a:rPr lang="fr-FR" altLang="fr-FR" sz="2400"/>
              <a:t> :  </a:t>
            </a:r>
            <a:r>
              <a:rPr lang="fr-FR" altLang="fr-FR"/>
              <a:t>acide acétique 20% ou acide citrique 20%  </a:t>
            </a:r>
            <a:r>
              <a:rPr lang="fr-FR" altLang="fr-FR">
                <a:sym typeface="Wingdings" panose="05000000000000000000" pitchFamily="2" charset="2"/>
              </a:rPr>
              <a:t> pas de contrôle</a:t>
            </a:r>
            <a:endParaRPr lang="fr-FR" altLang="fr-FR"/>
          </a:p>
          <a:p>
            <a:pPr eaLnBrk="1" hangingPunct="1"/>
            <a:r>
              <a:rPr lang="fr-FR" altLang="fr-FR" sz="2400" u="sng"/>
              <a:t>Désinfection thermique</a:t>
            </a:r>
            <a:r>
              <a:rPr lang="fr-FR" altLang="fr-FR" sz="2400"/>
              <a:t> : </a:t>
            </a:r>
            <a:r>
              <a:rPr lang="fr-FR" altLang="fr-FR"/>
              <a:t>eau à  85-90°C pendant 25 min</a:t>
            </a:r>
          </a:p>
          <a:p>
            <a:pPr eaLnBrk="1" hangingPunct="1"/>
            <a:r>
              <a:rPr lang="fr-FR" altLang="fr-FR" sz="2400" u="sng"/>
              <a:t>Désinfection chimique</a:t>
            </a:r>
            <a:r>
              <a:rPr lang="fr-FR" altLang="fr-FR" sz="2400"/>
              <a:t> : </a:t>
            </a:r>
          </a:p>
          <a:p>
            <a:pPr lvl="1" eaLnBrk="1" hangingPunct="1"/>
            <a:r>
              <a:rPr lang="fr-FR" altLang="fr-FR"/>
              <a:t>Chlore </a:t>
            </a:r>
            <a:r>
              <a:rPr lang="fr-FR" altLang="fr-FR">
                <a:sym typeface="Wingdings" panose="05000000000000000000" pitchFamily="2" charset="2"/>
              </a:rPr>
              <a:t> contrôle bandelette</a:t>
            </a:r>
            <a:endParaRPr lang="fr-FR" altLang="fr-FR"/>
          </a:p>
          <a:p>
            <a:pPr lvl="1" eaLnBrk="1" hangingPunct="1"/>
            <a:r>
              <a:rPr lang="fr-FR" altLang="fr-FR"/>
              <a:t>peroxyde d ’hydrogène + acide peracétique (dialox, puristéril)  </a:t>
            </a:r>
            <a:r>
              <a:rPr lang="fr-FR" altLang="fr-FR">
                <a:sym typeface="Wingdings" panose="05000000000000000000" pitchFamily="2" charset="2"/>
              </a:rPr>
              <a:t>  contrôle bandelettes peroxyde</a:t>
            </a:r>
          </a:p>
          <a:p>
            <a:pPr lvl="1" eaLnBrk="1" hangingPunct="1"/>
            <a:r>
              <a:rPr lang="fr-FR" altLang="fr-FR">
                <a:sym typeface="Wingdings" panose="05000000000000000000" pitchFamily="2" charset="2"/>
              </a:rPr>
              <a:t>Acide citrique – chaleur  Pas de contrôle</a:t>
            </a:r>
            <a:endParaRPr lang="fr-FR" altLang="fr-FR"/>
          </a:p>
          <a:p>
            <a:pPr eaLnBrk="1" hangingPunct="1"/>
            <a:r>
              <a:rPr lang="fr-FR" altLang="fr-FR" sz="2400"/>
              <a:t>Classiquement on recommande d’alterner les méthodes</a:t>
            </a:r>
          </a:p>
          <a:p>
            <a:pPr eaLnBrk="1" hangingPunct="1"/>
            <a:r>
              <a:rPr lang="fr-FR" altLang="fr-FR" sz="2400"/>
              <a:t>Protocole à établir avec le fabricant</a:t>
            </a:r>
          </a:p>
        </p:txBody>
      </p:sp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5403850" y="5399088"/>
            <a:ext cx="4578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>
                <a:latin typeface="Times New Roman" panose="02020603050405020304" pitchFamily="18" charset="0"/>
              </a:rPr>
              <a:t>Guide de bonnes pratiques de désinfection 1998</a:t>
            </a:r>
          </a:p>
        </p:txBody>
      </p:sp>
      <p:sp>
        <p:nvSpPr>
          <p:cNvPr id="15366" name="ZoneTexte 1"/>
          <p:cNvSpPr txBox="1">
            <a:spLocks noChangeArrowheads="1"/>
          </p:cNvSpPr>
          <p:nvPr/>
        </p:nvSpPr>
        <p:spPr bwMode="auto">
          <a:xfrm>
            <a:off x="1803400" y="6076950"/>
            <a:ext cx="7754938" cy="4619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fr-FR" altLang="fr-FR" sz="2400"/>
              <a:t>Actuellement on privilégie la méthode acide citrique-chaleur</a:t>
            </a:r>
          </a:p>
        </p:txBody>
      </p:sp>
    </p:spTree>
    <p:extLst>
      <p:ext uri="{BB962C8B-B14F-4D97-AF65-F5344CB8AC3E}">
        <p14:creationId xmlns:p14="http://schemas.microsoft.com/office/powerpoint/2010/main" val="25644688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re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795338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fr-FR" altLang="fr-FR"/>
              <a:t>Evaluation des désinfectants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2028"/>
          <a:stretch>
            <a:fillRect/>
          </a:stretch>
        </p:blipFill>
        <p:spPr bwMode="auto">
          <a:xfrm>
            <a:off x="1703388" y="692150"/>
            <a:ext cx="5543550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3263900"/>
            <a:ext cx="52197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ZoneTexte 2"/>
          <p:cNvSpPr txBox="1">
            <a:spLocks noChangeArrowheads="1"/>
          </p:cNvSpPr>
          <p:nvPr/>
        </p:nvSpPr>
        <p:spPr bwMode="auto">
          <a:xfrm>
            <a:off x="7535863" y="6165850"/>
            <a:ext cx="23955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 sz="2400"/>
              <a:t>Capelli, NDT 2003</a:t>
            </a:r>
          </a:p>
        </p:txBody>
      </p:sp>
      <p:sp>
        <p:nvSpPr>
          <p:cNvPr id="16390" name="ZoneTexte 3"/>
          <p:cNvSpPr txBox="1">
            <a:spLocks noChangeArrowheads="1"/>
          </p:cNvSpPr>
          <p:nvPr/>
        </p:nvSpPr>
        <p:spPr bwMode="auto">
          <a:xfrm>
            <a:off x="4194175" y="795338"/>
            <a:ext cx="690563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 sz="2400" b="1"/>
              <a:t>CFU</a:t>
            </a:r>
          </a:p>
        </p:txBody>
      </p:sp>
      <p:sp>
        <p:nvSpPr>
          <p:cNvPr id="16391" name="ZoneTexte 6"/>
          <p:cNvSpPr txBox="1">
            <a:spLocks noChangeArrowheads="1"/>
          </p:cNvSpPr>
          <p:nvPr/>
        </p:nvSpPr>
        <p:spPr bwMode="auto">
          <a:xfrm>
            <a:off x="4121150" y="3357563"/>
            <a:ext cx="836613" cy="4603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 sz="2400" b="1"/>
              <a:t>endo</a:t>
            </a:r>
          </a:p>
        </p:txBody>
      </p:sp>
      <p:sp>
        <p:nvSpPr>
          <p:cNvPr id="16392" name="ZoneTexte 8"/>
          <p:cNvSpPr txBox="1">
            <a:spLocks noChangeArrowheads="1"/>
          </p:cNvSpPr>
          <p:nvPr/>
        </p:nvSpPr>
        <p:spPr bwMode="auto">
          <a:xfrm>
            <a:off x="1878013" y="5921375"/>
            <a:ext cx="1136650" cy="4603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 sz="2400" b="1"/>
              <a:t>chaleur</a:t>
            </a:r>
          </a:p>
        </p:txBody>
      </p:sp>
      <p:sp>
        <p:nvSpPr>
          <p:cNvPr id="16393" name="ZoneTexte 9"/>
          <p:cNvSpPr txBox="1">
            <a:spLocks noChangeArrowheads="1"/>
          </p:cNvSpPr>
          <p:nvPr/>
        </p:nvSpPr>
        <p:spPr bwMode="auto">
          <a:xfrm>
            <a:off x="3014663" y="5784850"/>
            <a:ext cx="1547812" cy="830263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 sz="2400" b="1"/>
              <a:t>Ac citrique</a:t>
            </a:r>
          </a:p>
          <a:p>
            <a:pPr eaLnBrk="1" hangingPunct="1"/>
            <a:r>
              <a:rPr lang="fr-FR" altLang="fr-FR" sz="2400" b="1"/>
              <a:t>chaleur</a:t>
            </a:r>
          </a:p>
        </p:txBody>
      </p:sp>
      <p:sp>
        <p:nvSpPr>
          <p:cNvPr id="16394" name="ZoneTexte 10"/>
          <p:cNvSpPr txBox="1">
            <a:spLocks noChangeArrowheads="1"/>
          </p:cNvSpPr>
          <p:nvPr/>
        </p:nvSpPr>
        <p:spPr bwMode="auto">
          <a:xfrm>
            <a:off x="4619625" y="5815013"/>
            <a:ext cx="1739900" cy="8302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 sz="2400" b="1"/>
              <a:t>Ac peracetique</a:t>
            </a:r>
          </a:p>
        </p:txBody>
      </p:sp>
      <p:sp>
        <p:nvSpPr>
          <p:cNvPr id="16395" name="ZoneTexte 11"/>
          <p:cNvSpPr txBox="1">
            <a:spLocks noChangeArrowheads="1"/>
          </p:cNvSpPr>
          <p:nvPr/>
        </p:nvSpPr>
        <p:spPr bwMode="auto">
          <a:xfrm>
            <a:off x="6156325" y="5816600"/>
            <a:ext cx="1797050" cy="4603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 sz="2400" b="1"/>
              <a:t>hypochlorite</a:t>
            </a:r>
          </a:p>
        </p:txBody>
      </p:sp>
      <p:sp>
        <p:nvSpPr>
          <p:cNvPr id="16396" name="ZoneTexte 5"/>
          <p:cNvSpPr txBox="1">
            <a:spLocks noChangeArrowheads="1"/>
          </p:cNvSpPr>
          <p:nvPr/>
        </p:nvSpPr>
        <p:spPr bwMode="auto">
          <a:xfrm>
            <a:off x="9024938" y="1509713"/>
            <a:ext cx="23717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 sz="2400"/>
              <a:t>PROTOCOLE :</a:t>
            </a:r>
          </a:p>
          <a:p>
            <a:pPr eaLnBrk="1" hangingPunct="1"/>
            <a:r>
              <a:rPr lang="fr-FR" altLang="fr-FR" sz="2400"/>
              <a:t>- Contamination</a:t>
            </a:r>
          </a:p>
          <a:p>
            <a:pPr eaLnBrk="1" hangingPunct="1"/>
            <a:r>
              <a:rPr lang="fr-FR" altLang="fr-FR" sz="2400"/>
              <a:t>- stagnation 72H</a:t>
            </a:r>
          </a:p>
          <a:p>
            <a:pPr eaLnBrk="1" hangingPunct="1"/>
            <a:r>
              <a:rPr lang="fr-FR" altLang="fr-FR" sz="2400"/>
              <a:t>- Désinfection</a:t>
            </a:r>
          </a:p>
          <a:p>
            <a:pPr eaLnBrk="1" hangingPunct="1"/>
            <a:r>
              <a:rPr lang="fr-FR" altLang="fr-FR" sz="2400"/>
              <a:t>- Attente 60 H</a:t>
            </a:r>
          </a:p>
          <a:p>
            <a:pPr eaLnBrk="1" hangingPunct="1"/>
            <a:r>
              <a:rPr lang="fr-FR" altLang="fr-FR" sz="2400"/>
              <a:t>- Prélèvements</a:t>
            </a:r>
          </a:p>
        </p:txBody>
      </p:sp>
      <p:sp>
        <p:nvSpPr>
          <p:cNvPr id="16397" name="ZoneTexte 1"/>
          <p:cNvSpPr txBox="1">
            <a:spLocks noChangeArrowheads="1"/>
          </p:cNvSpPr>
          <p:nvPr/>
        </p:nvSpPr>
        <p:spPr bwMode="auto">
          <a:xfrm>
            <a:off x="168275" y="1693863"/>
            <a:ext cx="18129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fr-FR" altLang="fr-FR" sz="2400"/>
              <a:t>Log de la réduction microbienne</a:t>
            </a:r>
          </a:p>
        </p:txBody>
      </p:sp>
    </p:spTree>
    <p:extLst>
      <p:ext uri="{BB962C8B-B14F-4D97-AF65-F5344CB8AC3E}">
        <p14:creationId xmlns:p14="http://schemas.microsoft.com/office/powerpoint/2010/main" val="36053636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/>
              <a:t>Désinfection du générateur</a:t>
            </a:r>
          </a:p>
        </p:txBody>
      </p:sp>
      <p:sp>
        <p:nvSpPr>
          <p:cNvPr id="4" name="Rectangle à coins arrondis 3"/>
          <p:cNvSpPr/>
          <p:nvPr/>
        </p:nvSpPr>
        <p:spPr>
          <a:xfrm>
            <a:off x="2203450" y="2057400"/>
            <a:ext cx="3581400" cy="3200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800" b="1" dirty="0">
                <a:solidFill>
                  <a:schemeClr val="tx1"/>
                </a:solidFill>
              </a:rPr>
              <a:t>Générateur</a:t>
            </a:r>
          </a:p>
        </p:txBody>
      </p:sp>
      <p:cxnSp>
        <p:nvCxnSpPr>
          <p:cNvPr id="6" name="Connecteur droit 5"/>
          <p:cNvCxnSpPr/>
          <p:nvPr/>
        </p:nvCxnSpPr>
        <p:spPr>
          <a:xfrm>
            <a:off x="2382838" y="4800600"/>
            <a:ext cx="3505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 flipV="1">
            <a:off x="2419350" y="4267200"/>
            <a:ext cx="0" cy="5334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2432050" y="2362200"/>
            <a:ext cx="36576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 flipV="1">
            <a:off x="2444750" y="2322513"/>
            <a:ext cx="0" cy="5334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>
          <a:xfrm flipV="1">
            <a:off x="2432050" y="2895600"/>
            <a:ext cx="0" cy="1295400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/>
          <p:cNvCxnSpPr/>
          <p:nvPr/>
        </p:nvCxnSpPr>
        <p:spPr>
          <a:xfrm>
            <a:off x="1822450" y="2825750"/>
            <a:ext cx="609600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/>
          <p:cNvCxnSpPr/>
          <p:nvPr/>
        </p:nvCxnSpPr>
        <p:spPr>
          <a:xfrm>
            <a:off x="1849438" y="4279900"/>
            <a:ext cx="609600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3117850" y="4648200"/>
            <a:ext cx="304800" cy="3048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36" name="Flèche droite 35"/>
          <p:cNvSpPr/>
          <p:nvPr/>
        </p:nvSpPr>
        <p:spPr>
          <a:xfrm rot="16200000">
            <a:off x="3384550" y="5295900"/>
            <a:ext cx="1066800" cy="2286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37" name="Flèche droite 36"/>
          <p:cNvSpPr/>
          <p:nvPr/>
        </p:nvSpPr>
        <p:spPr>
          <a:xfrm rot="16200000">
            <a:off x="3765550" y="5295900"/>
            <a:ext cx="1066800" cy="2286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38" name="Rectangle 37"/>
          <p:cNvSpPr/>
          <p:nvPr/>
        </p:nvSpPr>
        <p:spPr>
          <a:xfrm>
            <a:off x="4718050" y="4648200"/>
            <a:ext cx="304800" cy="304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cxnSp>
        <p:nvCxnSpPr>
          <p:cNvPr id="39" name="Connecteur droit 38"/>
          <p:cNvCxnSpPr/>
          <p:nvPr/>
        </p:nvCxnSpPr>
        <p:spPr>
          <a:xfrm>
            <a:off x="5784850" y="4800600"/>
            <a:ext cx="1295400" cy="0"/>
          </a:xfrm>
          <a:prstGeom prst="line">
            <a:avLst/>
          </a:prstGeom>
          <a:ln w="139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41"/>
          <p:cNvCxnSpPr/>
          <p:nvPr/>
        </p:nvCxnSpPr>
        <p:spPr>
          <a:xfrm>
            <a:off x="5556250" y="4343400"/>
            <a:ext cx="6858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43"/>
          <p:cNvCxnSpPr/>
          <p:nvPr/>
        </p:nvCxnSpPr>
        <p:spPr>
          <a:xfrm flipV="1">
            <a:off x="5556250" y="4343400"/>
            <a:ext cx="0" cy="4572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à coins arrondis 46"/>
          <p:cNvSpPr/>
          <p:nvPr/>
        </p:nvSpPr>
        <p:spPr>
          <a:xfrm>
            <a:off x="6089650" y="3886200"/>
            <a:ext cx="533400" cy="609600"/>
          </a:xfrm>
          <a:prstGeom prst="roundRect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cxnSp>
        <p:nvCxnSpPr>
          <p:cNvPr id="48" name="Connecteur droit 47"/>
          <p:cNvCxnSpPr/>
          <p:nvPr/>
        </p:nvCxnSpPr>
        <p:spPr>
          <a:xfrm flipV="1">
            <a:off x="7080250" y="1524000"/>
            <a:ext cx="0" cy="510540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8" name="ZoneTexte 51"/>
          <p:cNvSpPr txBox="1">
            <a:spLocks noChangeArrowheads="1"/>
          </p:cNvSpPr>
          <p:nvPr/>
        </p:nvSpPr>
        <p:spPr bwMode="auto">
          <a:xfrm>
            <a:off x="6013450" y="3048000"/>
            <a:ext cx="136525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/>
              <a:t>Désinfectant</a:t>
            </a:r>
          </a:p>
        </p:txBody>
      </p:sp>
      <p:sp>
        <p:nvSpPr>
          <p:cNvPr id="17429" name="ZoneTexte 54"/>
          <p:cNvSpPr txBox="1">
            <a:spLocks noChangeArrowheads="1"/>
          </p:cNvSpPr>
          <p:nvPr/>
        </p:nvSpPr>
        <p:spPr bwMode="auto">
          <a:xfrm>
            <a:off x="5567363" y="5334000"/>
            <a:ext cx="1219200" cy="1477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/>
              <a:t>Tuyau boucle-générateur (circuit primaire)</a:t>
            </a:r>
          </a:p>
        </p:txBody>
      </p:sp>
      <p:cxnSp>
        <p:nvCxnSpPr>
          <p:cNvPr id="57" name="Connecteur droit avec flèche 56"/>
          <p:cNvCxnSpPr/>
          <p:nvPr/>
        </p:nvCxnSpPr>
        <p:spPr>
          <a:xfrm flipV="1">
            <a:off x="6165850" y="4876800"/>
            <a:ext cx="0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avec flèche 57"/>
          <p:cNvCxnSpPr/>
          <p:nvPr/>
        </p:nvCxnSpPr>
        <p:spPr>
          <a:xfrm>
            <a:off x="6318250" y="3429000"/>
            <a:ext cx="0" cy="609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32" name="ZoneTexte 59"/>
          <p:cNvSpPr txBox="1">
            <a:spLocks noChangeArrowheads="1"/>
          </p:cNvSpPr>
          <p:nvPr/>
        </p:nvSpPr>
        <p:spPr bwMode="auto">
          <a:xfrm>
            <a:off x="3498850" y="6096000"/>
            <a:ext cx="121920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/>
              <a:t>concentrés</a:t>
            </a:r>
          </a:p>
        </p:txBody>
      </p:sp>
      <p:sp>
        <p:nvSpPr>
          <p:cNvPr id="17433" name="ZoneTexte 60"/>
          <p:cNvSpPr txBox="1">
            <a:spLocks noChangeArrowheads="1"/>
          </p:cNvSpPr>
          <p:nvPr/>
        </p:nvSpPr>
        <p:spPr bwMode="auto">
          <a:xfrm>
            <a:off x="7734300" y="5426075"/>
            <a:ext cx="1295400" cy="120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/>
              <a:t>Boucle de distribution d’eau osmosée</a:t>
            </a:r>
          </a:p>
        </p:txBody>
      </p:sp>
      <p:cxnSp>
        <p:nvCxnSpPr>
          <p:cNvPr id="62" name="Connecteur droit avec flèche 61"/>
          <p:cNvCxnSpPr/>
          <p:nvPr/>
        </p:nvCxnSpPr>
        <p:spPr>
          <a:xfrm flipH="1">
            <a:off x="7232650" y="5638800"/>
            <a:ext cx="4572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riangle isocèle 65"/>
          <p:cNvSpPr/>
          <p:nvPr/>
        </p:nvSpPr>
        <p:spPr>
          <a:xfrm rot="16200000" flipV="1">
            <a:off x="6127750" y="2171700"/>
            <a:ext cx="457200" cy="381000"/>
          </a:xfrm>
          <a:prstGeom prst="triangl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cxnSp>
        <p:nvCxnSpPr>
          <p:cNvPr id="67" name="Connecteur droit 66"/>
          <p:cNvCxnSpPr/>
          <p:nvPr/>
        </p:nvCxnSpPr>
        <p:spPr>
          <a:xfrm flipH="1">
            <a:off x="6394450" y="2362200"/>
            <a:ext cx="381000" cy="0"/>
          </a:xfrm>
          <a:prstGeom prst="line">
            <a:avLst/>
          </a:prstGeom>
          <a:ln w="889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37" name="ZoneTexte 70"/>
          <p:cNvSpPr txBox="1">
            <a:spLocks noChangeArrowheads="1"/>
          </p:cNvSpPr>
          <p:nvPr/>
        </p:nvSpPr>
        <p:spPr bwMode="auto">
          <a:xfrm>
            <a:off x="6013450" y="1676400"/>
            <a:ext cx="76200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/>
              <a:t>Egout</a:t>
            </a:r>
          </a:p>
        </p:txBody>
      </p:sp>
      <p:sp>
        <p:nvSpPr>
          <p:cNvPr id="17438" name="ZoneTexte 73"/>
          <p:cNvSpPr txBox="1">
            <a:spLocks noChangeArrowheads="1"/>
          </p:cNvSpPr>
          <p:nvPr/>
        </p:nvSpPr>
        <p:spPr bwMode="auto">
          <a:xfrm>
            <a:off x="115888" y="5181600"/>
            <a:ext cx="1066800" cy="646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FR" altLang="fr-FR"/>
              <a:t>Raccords dialysat</a:t>
            </a:r>
          </a:p>
        </p:txBody>
      </p:sp>
      <p:cxnSp>
        <p:nvCxnSpPr>
          <p:cNvPr id="75" name="Connecteur droit avec flèche 74"/>
          <p:cNvCxnSpPr/>
          <p:nvPr/>
        </p:nvCxnSpPr>
        <p:spPr>
          <a:xfrm flipV="1">
            <a:off x="725488" y="4648200"/>
            <a:ext cx="152400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droit avec flèche 75"/>
          <p:cNvCxnSpPr/>
          <p:nvPr/>
        </p:nvCxnSpPr>
        <p:spPr>
          <a:xfrm flipV="1">
            <a:off x="496888" y="3276600"/>
            <a:ext cx="457200" cy="1828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orme libre 34"/>
          <p:cNvSpPr/>
          <p:nvPr/>
        </p:nvSpPr>
        <p:spPr>
          <a:xfrm>
            <a:off x="933450" y="3927475"/>
            <a:ext cx="1017588" cy="390525"/>
          </a:xfrm>
          <a:custGeom>
            <a:avLst/>
            <a:gdLst>
              <a:gd name="connsiteX0" fmla="*/ 922986 w 1017431"/>
              <a:gd name="connsiteY0" fmla="*/ 321972 h 362755"/>
              <a:gd name="connsiteX1" fmla="*/ 176011 w 1017431"/>
              <a:gd name="connsiteY1" fmla="*/ 321972 h 362755"/>
              <a:gd name="connsiteX2" fmla="*/ 47222 w 1017431"/>
              <a:gd name="connsiteY2" fmla="*/ 77273 h 362755"/>
              <a:gd name="connsiteX3" fmla="*/ 459346 w 1017431"/>
              <a:gd name="connsiteY3" fmla="*/ 12879 h 362755"/>
              <a:gd name="connsiteX4" fmla="*/ 935865 w 1017431"/>
              <a:gd name="connsiteY4" fmla="*/ 12879 h 362755"/>
              <a:gd name="connsiteX5" fmla="*/ 948743 w 1017431"/>
              <a:gd name="connsiteY5" fmla="*/ 0 h 362755"/>
              <a:gd name="connsiteX6" fmla="*/ 961622 w 1017431"/>
              <a:gd name="connsiteY6" fmla="*/ 12879 h 362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7431" h="362755">
                <a:moveTo>
                  <a:pt x="922986" y="321972"/>
                </a:moveTo>
                <a:cubicBezTo>
                  <a:pt x="622479" y="342363"/>
                  <a:pt x="321972" y="362755"/>
                  <a:pt x="176011" y="321972"/>
                </a:cubicBezTo>
                <a:cubicBezTo>
                  <a:pt x="30050" y="281189"/>
                  <a:pt x="0" y="128789"/>
                  <a:pt x="47222" y="77273"/>
                </a:cubicBezTo>
                <a:cubicBezTo>
                  <a:pt x="94445" y="25758"/>
                  <a:pt x="311239" y="23611"/>
                  <a:pt x="459346" y="12879"/>
                </a:cubicBezTo>
                <a:cubicBezTo>
                  <a:pt x="607453" y="2147"/>
                  <a:pt x="854299" y="15025"/>
                  <a:pt x="935865" y="12879"/>
                </a:cubicBezTo>
                <a:cubicBezTo>
                  <a:pt x="1017431" y="10733"/>
                  <a:pt x="944450" y="0"/>
                  <a:pt x="948743" y="0"/>
                </a:cubicBezTo>
                <a:cubicBezTo>
                  <a:pt x="953036" y="0"/>
                  <a:pt x="957329" y="6439"/>
                  <a:pt x="961622" y="12879"/>
                </a:cubicBezTo>
              </a:path>
            </a:pathLst>
          </a:cu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cxnSp>
        <p:nvCxnSpPr>
          <p:cNvPr id="40" name="Connecteur droit 39"/>
          <p:cNvCxnSpPr/>
          <p:nvPr/>
        </p:nvCxnSpPr>
        <p:spPr>
          <a:xfrm>
            <a:off x="1862138" y="3943350"/>
            <a:ext cx="609600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 flipV="1">
            <a:off x="2203450" y="3821113"/>
            <a:ext cx="0" cy="228600"/>
          </a:xfrm>
          <a:prstGeom prst="line">
            <a:avLst/>
          </a:prstGeom>
          <a:ln w="1016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Forme libre 44"/>
          <p:cNvSpPr/>
          <p:nvPr/>
        </p:nvSpPr>
        <p:spPr>
          <a:xfrm>
            <a:off x="954088" y="2819400"/>
            <a:ext cx="1017587" cy="388938"/>
          </a:xfrm>
          <a:custGeom>
            <a:avLst/>
            <a:gdLst>
              <a:gd name="connsiteX0" fmla="*/ 922986 w 1017431"/>
              <a:gd name="connsiteY0" fmla="*/ 321972 h 362755"/>
              <a:gd name="connsiteX1" fmla="*/ 176011 w 1017431"/>
              <a:gd name="connsiteY1" fmla="*/ 321972 h 362755"/>
              <a:gd name="connsiteX2" fmla="*/ 47222 w 1017431"/>
              <a:gd name="connsiteY2" fmla="*/ 77273 h 362755"/>
              <a:gd name="connsiteX3" fmla="*/ 459346 w 1017431"/>
              <a:gd name="connsiteY3" fmla="*/ 12879 h 362755"/>
              <a:gd name="connsiteX4" fmla="*/ 935865 w 1017431"/>
              <a:gd name="connsiteY4" fmla="*/ 12879 h 362755"/>
              <a:gd name="connsiteX5" fmla="*/ 948743 w 1017431"/>
              <a:gd name="connsiteY5" fmla="*/ 0 h 362755"/>
              <a:gd name="connsiteX6" fmla="*/ 961622 w 1017431"/>
              <a:gd name="connsiteY6" fmla="*/ 12879 h 362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7431" h="362755">
                <a:moveTo>
                  <a:pt x="922986" y="321972"/>
                </a:moveTo>
                <a:cubicBezTo>
                  <a:pt x="622479" y="342363"/>
                  <a:pt x="321972" y="362755"/>
                  <a:pt x="176011" y="321972"/>
                </a:cubicBezTo>
                <a:cubicBezTo>
                  <a:pt x="30050" y="281189"/>
                  <a:pt x="0" y="128789"/>
                  <a:pt x="47222" y="77273"/>
                </a:cubicBezTo>
                <a:cubicBezTo>
                  <a:pt x="94445" y="25758"/>
                  <a:pt x="311239" y="23611"/>
                  <a:pt x="459346" y="12879"/>
                </a:cubicBezTo>
                <a:cubicBezTo>
                  <a:pt x="607453" y="2147"/>
                  <a:pt x="854299" y="15025"/>
                  <a:pt x="935865" y="12879"/>
                </a:cubicBezTo>
                <a:cubicBezTo>
                  <a:pt x="1017431" y="10733"/>
                  <a:pt x="944450" y="0"/>
                  <a:pt x="948743" y="0"/>
                </a:cubicBezTo>
                <a:cubicBezTo>
                  <a:pt x="953036" y="0"/>
                  <a:pt x="957329" y="6439"/>
                  <a:pt x="961622" y="12879"/>
                </a:cubicBezTo>
              </a:path>
            </a:pathLst>
          </a:cu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cxnSp>
        <p:nvCxnSpPr>
          <p:cNvPr id="46" name="Connecteur droit 45"/>
          <p:cNvCxnSpPr/>
          <p:nvPr/>
        </p:nvCxnSpPr>
        <p:spPr>
          <a:xfrm>
            <a:off x="1862138" y="3167063"/>
            <a:ext cx="609600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 flipV="1">
            <a:off x="2203450" y="3057525"/>
            <a:ext cx="0" cy="22860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47" name="Rectangle 40"/>
          <p:cNvSpPr>
            <a:spLocks noChangeArrowheads="1"/>
          </p:cNvSpPr>
          <p:nvPr/>
        </p:nvSpPr>
        <p:spPr bwMode="auto">
          <a:xfrm>
            <a:off x="7694613" y="949325"/>
            <a:ext cx="3925887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fr-FR" altLang="fr-FR" sz="2400" b="1"/>
              <a:t>Désinfection systématique après chaque dialyse</a:t>
            </a:r>
          </a:p>
        </p:txBody>
      </p:sp>
      <p:sp>
        <p:nvSpPr>
          <p:cNvPr id="17448" name="ZoneTexte 42"/>
          <p:cNvSpPr txBox="1">
            <a:spLocks noChangeArrowheads="1"/>
          </p:cNvSpPr>
          <p:nvPr/>
        </p:nvSpPr>
        <p:spPr bwMode="auto">
          <a:xfrm>
            <a:off x="7704138" y="1836738"/>
            <a:ext cx="3916362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fr-FR" altLang="fr-FR" sz="2400" b="1"/>
              <a:t>Générateur branché en permanence sur la boucle</a:t>
            </a:r>
            <a:endParaRPr lang="fr-FR" altLang="fr-FR" sz="2400"/>
          </a:p>
        </p:txBody>
      </p:sp>
      <p:sp>
        <p:nvSpPr>
          <p:cNvPr id="17449" name="ZoneTexte 48"/>
          <p:cNvSpPr txBox="1">
            <a:spLocks noChangeArrowheads="1"/>
          </p:cNvSpPr>
          <p:nvPr/>
        </p:nvSpPr>
        <p:spPr bwMode="auto">
          <a:xfrm>
            <a:off x="7704138" y="2722563"/>
            <a:ext cx="3924300" cy="1200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fr-FR" altLang="fr-FR" sz="2400" b="1"/>
              <a:t>Désinfection quotidienne globale automatique boucle + générateur &gt; 83°C</a:t>
            </a:r>
            <a:endParaRPr lang="fr-FR" altLang="fr-FR" sz="2400"/>
          </a:p>
        </p:txBody>
      </p:sp>
      <p:sp>
        <p:nvSpPr>
          <p:cNvPr id="17450" name="ZoneTexte 49"/>
          <p:cNvSpPr txBox="1">
            <a:spLocks noChangeArrowheads="1"/>
          </p:cNvSpPr>
          <p:nvPr/>
        </p:nvSpPr>
        <p:spPr bwMode="auto">
          <a:xfrm>
            <a:off x="7712075" y="4030663"/>
            <a:ext cx="3898900" cy="12017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fr-FR" altLang="fr-FR" sz="2400" b="1"/>
              <a:t>Générateur non branché sur la boucle et non utilisé : désinfection toutes les 48H</a:t>
            </a:r>
            <a:endParaRPr lang="fr-FR" altLang="fr-FR" sz="2400"/>
          </a:p>
        </p:txBody>
      </p:sp>
    </p:spTree>
    <p:extLst>
      <p:ext uri="{BB962C8B-B14F-4D97-AF65-F5344CB8AC3E}">
        <p14:creationId xmlns:p14="http://schemas.microsoft.com/office/powerpoint/2010/main" val="32061371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DBD91CA0-6D15-42DA-AC8C-36D1149BCC1F}" type="slidenum">
              <a:rPr kumimoji="0" lang="fr-FR" altLang="fr-FR" sz="140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35</a:t>
            </a:fld>
            <a:endParaRPr kumimoji="0" lang="fr-FR" altLang="fr-FR" sz="140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304800"/>
            <a:ext cx="7772400" cy="1143000"/>
          </a:xfrm>
        </p:spPr>
        <p:txBody>
          <a:bodyPr/>
          <a:lstStyle/>
          <a:p>
            <a:r>
              <a:rPr lang="fr-FR" altLang="fr-FR" sz="3200"/>
              <a:t>La boucle de distribution d’eau osmosée</a:t>
            </a:r>
            <a:endParaRPr lang="fr-FR" altLang="fr-FR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2514600" y="2514600"/>
            <a:ext cx="6096000" cy="228600"/>
          </a:xfrm>
          <a:prstGeom prst="rect">
            <a:avLst/>
          </a:prstGeom>
          <a:solidFill>
            <a:srgbClr val="66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fr-FR" sz="2400">
              <a:latin typeface="Times New Roman" panose="02020603050405020304" pitchFamily="18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 rot="5400000">
            <a:off x="6972300" y="4000500"/>
            <a:ext cx="3162300" cy="190500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fr-FR" sz="2400">
              <a:latin typeface="Times New Roman" panose="02020603050405020304" pitchFamily="18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533650" y="5448300"/>
            <a:ext cx="6096000" cy="228600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fr-FR" sz="2400">
              <a:latin typeface="Times New Roman" panose="02020603050405020304" pitchFamily="18" charset="0"/>
            </a:endParaRPr>
          </a:p>
        </p:txBody>
      </p:sp>
      <p:grpSp>
        <p:nvGrpSpPr>
          <p:cNvPr id="14343" name="Group 22"/>
          <p:cNvGrpSpPr>
            <a:grpSpLocks/>
          </p:cNvGrpSpPr>
          <p:nvPr/>
        </p:nvGrpSpPr>
        <p:grpSpPr bwMode="auto">
          <a:xfrm>
            <a:off x="8610600" y="2667000"/>
            <a:ext cx="838200" cy="457200"/>
            <a:chOff x="4464" y="1680"/>
            <a:chExt cx="528" cy="288"/>
          </a:xfrm>
        </p:grpSpPr>
        <p:sp>
          <p:nvSpPr>
            <p:cNvPr id="14382" name="Rectangle 7"/>
            <p:cNvSpPr>
              <a:spLocks noChangeArrowheads="1"/>
            </p:cNvSpPr>
            <p:nvPr/>
          </p:nvSpPr>
          <p:spPr bwMode="auto">
            <a:xfrm>
              <a:off x="4464" y="1776"/>
              <a:ext cx="240" cy="96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14383" name="Rectangle 14"/>
            <p:cNvSpPr>
              <a:spLocks noChangeArrowheads="1"/>
            </p:cNvSpPr>
            <p:nvPr/>
          </p:nvSpPr>
          <p:spPr bwMode="auto">
            <a:xfrm>
              <a:off x="4704" y="1680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kumimoji="0" lang="fr-FR" altLang="fr-FR" sz="2400" b="1">
                  <a:latin typeface="Times New Roman" panose="02020603050405020304" pitchFamily="18" charset="0"/>
                </a:rPr>
                <a:t>G</a:t>
              </a: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344" name="Group 23"/>
          <p:cNvGrpSpPr>
            <a:grpSpLocks/>
          </p:cNvGrpSpPr>
          <p:nvPr/>
        </p:nvGrpSpPr>
        <p:grpSpPr bwMode="auto">
          <a:xfrm>
            <a:off x="8610600" y="3276600"/>
            <a:ext cx="838200" cy="457200"/>
            <a:chOff x="4464" y="1680"/>
            <a:chExt cx="528" cy="288"/>
          </a:xfrm>
        </p:grpSpPr>
        <p:sp>
          <p:nvSpPr>
            <p:cNvPr id="14380" name="Rectangle 24"/>
            <p:cNvSpPr>
              <a:spLocks noChangeArrowheads="1"/>
            </p:cNvSpPr>
            <p:nvPr/>
          </p:nvSpPr>
          <p:spPr bwMode="auto">
            <a:xfrm>
              <a:off x="4464" y="1776"/>
              <a:ext cx="240" cy="96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14381" name="Rectangle 25"/>
            <p:cNvSpPr>
              <a:spLocks noChangeArrowheads="1"/>
            </p:cNvSpPr>
            <p:nvPr/>
          </p:nvSpPr>
          <p:spPr bwMode="auto">
            <a:xfrm>
              <a:off x="4704" y="1680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kumimoji="0" lang="fr-FR" altLang="fr-FR" sz="2400" b="1">
                  <a:latin typeface="Times New Roman" panose="02020603050405020304" pitchFamily="18" charset="0"/>
                </a:rPr>
                <a:t>G</a:t>
              </a: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345" name="Group 29"/>
          <p:cNvGrpSpPr>
            <a:grpSpLocks/>
          </p:cNvGrpSpPr>
          <p:nvPr/>
        </p:nvGrpSpPr>
        <p:grpSpPr bwMode="auto">
          <a:xfrm>
            <a:off x="8610600" y="3886200"/>
            <a:ext cx="838200" cy="457200"/>
            <a:chOff x="4464" y="1680"/>
            <a:chExt cx="528" cy="288"/>
          </a:xfrm>
        </p:grpSpPr>
        <p:sp>
          <p:nvSpPr>
            <p:cNvPr id="14378" name="Rectangle 30"/>
            <p:cNvSpPr>
              <a:spLocks noChangeArrowheads="1"/>
            </p:cNvSpPr>
            <p:nvPr/>
          </p:nvSpPr>
          <p:spPr bwMode="auto">
            <a:xfrm>
              <a:off x="4464" y="1776"/>
              <a:ext cx="240" cy="96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14379" name="Rectangle 31"/>
            <p:cNvSpPr>
              <a:spLocks noChangeArrowheads="1"/>
            </p:cNvSpPr>
            <p:nvPr/>
          </p:nvSpPr>
          <p:spPr bwMode="auto">
            <a:xfrm>
              <a:off x="4704" y="1680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kumimoji="0" lang="fr-FR" altLang="fr-FR" sz="2400" b="1">
                  <a:latin typeface="Times New Roman" panose="02020603050405020304" pitchFamily="18" charset="0"/>
                </a:rPr>
                <a:t>G</a:t>
              </a: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346" name="Group 35"/>
          <p:cNvGrpSpPr>
            <a:grpSpLocks/>
          </p:cNvGrpSpPr>
          <p:nvPr/>
        </p:nvGrpSpPr>
        <p:grpSpPr bwMode="auto">
          <a:xfrm>
            <a:off x="8610600" y="4495800"/>
            <a:ext cx="838200" cy="457200"/>
            <a:chOff x="4464" y="1680"/>
            <a:chExt cx="528" cy="288"/>
          </a:xfrm>
        </p:grpSpPr>
        <p:sp>
          <p:nvSpPr>
            <p:cNvPr id="14376" name="Rectangle 36"/>
            <p:cNvSpPr>
              <a:spLocks noChangeArrowheads="1"/>
            </p:cNvSpPr>
            <p:nvPr/>
          </p:nvSpPr>
          <p:spPr bwMode="auto">
            <a:xfrm>
              <a:off x="4464" y="1776"/>
              <a:ext cx="240" cy="96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14377" name="Rectangle 37"/>
            <p:cNvSpPr>
              <a:spLocks noChangeArrowheads="1"/>
            </p:cNvSpPr>
            <p:nvPr/>
          </p:nvSpPr>
          <p:spPr bwMode="auto">
            <a:xfrm>
              <a:off x="4704" y="1680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kumimoji="0" lang="fr-FR" altLang="fr-FR" sz="2400" b="1">
                  <a:latin typeface="Times New Roman" panose="02020603050405020304" pitchFamily="18" charset="0"/>
                </a:rPr>
                <a:t>G</a:t>
              </a: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</p:grpSp>
      <p:sp>
        <p:nvSpPr>
          <p:cNvPr id="14347" name="Rectangle 39"/>
          <p:cNvSpPr>
            <a:spLocks noChangeArrowheads="1"/>
          </p:cNvSpPr>
          <p:nvPr/>
        </p:nvSpPr>
        <p:spPr bwMode="auto">
          <a:xfrm>
            <a:off x="8610600" y="5257800"/>
            <a:ext cx="381000" cy="152400"/>
          </a:xfrm>
          <a:prstGeom prst="rect">
            <a:avLst/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fr-FR" sz="2400">
              <a:latin typeface="Times New Roman" panose="02020603050405020304" pitchFamily="18" charset="0"/>
            </a:endParaRPr>
          </a:p>
        </p:txBody>
      </p:sp>
      <p:sp>
        <p:nvSpPr>
          <p:cNvPr id="14348" name="Rectangle 40"/>
          <p:cNvSpPr>
            <a:spLocks noChangeArrowheads="1"/>
          </p:cNvSpPr>
          <p:nvPr/>
        </p:nvSpPr>
        <p:spPr bwMode="auto">
          <a:xfrm>
            <a:off x="8991600" y="5105400"/>
            <a:ext cx="4572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fr-FR" altLang="fr-FR" sz="2400" b="1">
                <a:latin typeface="Times New Roman" panose="02020603050405020304" pitchFamily="18" charset="0"/>
              </a:rPr>
              <a:t>G</a:t>
            </a:r>
            <a:endParaRPr kumimoji="0" lang="fr-FR" altLang="fr-FR" sz="2400">
              <a:latin typeface="Times New Roman" panose="02020603050405020304" pitchFamily="18" charset="0"/>
            </a:endParaRPr>
          </a:p>
        </p:txBody>
      </p:sp>
      <p:grpSp>
        <p:nvGrpSpPr>
          <p:cNvPr id="14349" name="Group 43"/>
          <p:cNvGrpSpPr>
            <a:grpSpLocks/>
          </p:cNvGrpSpPr>
          <p:nvPr/>
        </p:nvGrpSpPr>
        <p:grpSpPr bwMode="auto">
          <a:xfrm>
            <a:off x="7924800" y="5638800"/>
            <a:ext cx="457200" cy="838200"/>
            <a:chOff x="4032" y="3552"/>
            <a:chExt cx="288" cy="528"/>
          </a:xfrm>
        </p:grpSpPr>
        <p:sp>
          <p:nvSpPr>
            <p:cNvPr id="14374" name="Rectangle 41"/>
            <p:cNvSpPr>
              <a:spLocks noChangeArrowheads="1"/>
            </p:cNvSpPr>
            <p:nvPr/>
          </p:nvSpPr>
          <p:spPr bwMode="auto">
            <a:xfrm rot="5400000">
              <a:off x="4056" y="3624"/>
              <a:ext cx="240" cy="96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14375" name="Rectangle 42"/>
            <p:cNvSpPr>
              <a:spLocks noChangeArrowheads="1"/>
            </p:cNvSpPr>
            <p:nvPr/>
          </p:nvSpPr>
          <p:spPr bwMode="auto">
            <a:xfrm>
              <a:off x="4032" y="3792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kumimoji="0" lang="fr-FR" altLang="fr-FR" sz="2400" b="1">
                  <a:latin typeface="Times New Roman" panose="02020603050405020304" pitchFamily="18" charset="0"/>
                </a:rPr>
                <a:t>G</a:t>
              </a: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350" name="Group 44"/>
          <p:cNvGrpSpPr>
            <a:grpSpLocks/>
          </p:cNvGrpSpPr>
          <p:nvPr/>
        </p:nvGrpSpPr>
        <p:grpSpPr bwMode="auto">
          <a:xfrm>
            <a:off x="7162800" y="5638800"/>
            <a:ext cx="457200" cy="838200"/>
            <a:chOff x="4032" y="3552"/>
            <a:chExt cx="288" cy="528"/>
          </a:xfrm>
        </p:grpSpPr>
        <p:sp>
          <p:nvSpPr>
            <p:cNvPr id="14372" name="Rectangle 45"/>
            <p:cNvSpPr>
              <a:spLocks noChangeArrowheads="1"/>
            </p:cNvSpPr>
            <p:nvPr/>
          </p:nvSpPr>
          <p:spPr bwMode="auto">
            <a:xfrm rot="5400000">
              <a:off x="4056" y="3624"/>
              <a:ext cx="240" cy="96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14373" name="Rectangle 46"/>
            <p:cNvSpPr>
              <a:spLocks noChangeArrowheads="1"/>
            </p:cNvSpPr>
            <p:nvPr/>
          </p:nvSpPr>
          <p:spPr bwMode="auto">
            <a:xfrm>
              <a:off x="4032" y="3792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kumimoji="0" lang="fr-FR" altLang="fr-FR" sz="2400" b="1">
                  <a:latin typeface="Times New Roman" panose="02020603050405020304" pitchFamily="18" charset="0"/>
                </a:rPr>
                <a:t>G</a:t>
              </a: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351" name="Group 47"/>
          <p:cNvGrpSpPr>
            <a:grpSpLocks/>
          </p:cNvGrpSpPr>
          <p:nvPr/>
        </p:nvGrpSpPr>
        <p:grpSpPr bwMode="auto">
          <a:xfrm>
            <a:off x="6400800" y="5638800"/>
            <a:ext cx="457200" cy="838200"/>
            <a:chOff x="4032" y="3552"/>
            <a:chExt cx="288" cy="528"/>
          </a:xfrm>
        </p:grpSpPr>
        <p:sp>
          <p:nvSpPr>
            <p:cNvPr id="14370" name="Rectangle 48"/>
            <p:cNvSpPr>
              <a:spLocks noChangeArrowheads="1"/>
            </p:cNvSpPr>
            <p:nvPr/>
          </p:nvSpPr>
          <p:spPr bwMode="auto">
            <a:xfrm rot="5400000">
              <a:off x="4056" y="3624"/>
              <a:ext cx="240" cy="96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14371" name="Rectangle 49"/>
            <p:cNvSpPr>
              <a:spLocks noChangeArrowheads="1"/>
            </p:cNvSpPr>
            <p:nvPr/>
          </p:nvSpPr>
          <p:spPr bwMode="auto">
            <a:xfrm>
              <a:off x="4032" y="3792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kumimoji="0" lang="fr-FR" altLang="fr-FR" sz="2400" b="1">
                  <a:latin typeface="Times New Roman" panose="02020603050405020304" pitchFamily="18" charset="0"/>
                </a:rPr>
                <a:t>G</a:t>
              </a: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352" name="Group 50"/>
          <p:cNvGrpSpPr>
            <a:grpSpLocks/>
          </p:cNvGrpSpPr>
          <p:nvPr/>
        </p:nvGrpSpPr>
        <p:grpSpPr bwMode="auto">
          <a:xfrm>
            <a:off x="5638800" y="5638800"/>
            <a:ext cx="457200" cy="838200"/>
            <a:chOff x="4032" y="3552"/>
            <a:chExt cx="288" cy="528"/>
          </a:xfrm>
        </p:grpSpPr>
        <p:sp>
          <p:nvSpPr>
            <p:cNvPr id="14368" name="Rectangle 51"/>
            <p:cNvSpPr>
              <a:spLocks noChangeArrowheads="1"/>
            </p:cNvSpPr>
            <p:nvPr/>
          </p:nvSpPr>
          <p:spPr bwMode="auto">
            <a:xfrm rot="5400000">
              <a:off x="4056" y="3624"/>
              <a:ext cx="240" cy="96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14369" name="Rectangle 52"/>
            <p:cNvSpPr>
              <a:spLocks noChangeArrowheads="1"/>
            </p:cNvSpPr>
            <p:nvPr/>
          </p:nvSpPr>
          <p:spPr bwMode="auto">
            <a:xfrm>
              <a:off x="4032" y="3792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kumimoji="0" lang="fr-FR" altLang="fr-FR" sz="2400" b="1">
                  <a:latin typeface="Times New Roman" panose="02020603050405020304" pitchFamily="18" charset="0"/>
                </a:rPr>
                <a:t>G</a:t>
              </a: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353" name="Group 53"/>
          <p:cNvGrpSpPr>
            <a:grpSpLocks/>
          </p:cNvGrpSpPr>
          <p:nvPr/>
        </p:nvGrpSpPr>
        <p:grpSpPr bwMode="auto">
          <a:xfrm>
            <a:off x="4876800" y="5638800"/>
            <a:ext cx="457200" cy="838200"/>
            <a:chOff x="4032" y="3552"/>
            <a:chExt cx="288" cy="528"/>
          </a:xfrm>
        </p:grpSpPr>
        <p:sp>
          <p:nvSpPr>
            <p:cNvPr id="14366" name="Rectangle 54"/>
            <p:cNvSpPr>
              <a:spLocks noChangeArrowheads="1"/>
            </p:cNvSpPr>
            <p:nvPr/>
          </p:nvSpPr>
          <p:spPr bwMode="auto">
            <a:xfrm rot="5400000">
              <a:off x="4056" y="3624"/>
              <a:ext cx="240" cy="96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14367" name="Rectangle 55"/>
            <p:cNvSpPr>
              <a:spLocks noChangeArrowheads="1"/>
            </p:cNvSpPr>
            <p:nvPr/>
          </p:nvSpPr>
          <p:spPr bwMode="auto">
            <a:xfrm>
              <a:off x="4032" y="3792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kumimoji="0" lang="fr-FR" altLang="fr-FR" sz="2400" b="1">
                  <a:latin typeface="Times New Roman" panose="02020603050405020304" pitchFamily="18" charset="0"/>
                </a:rPr>
                <a:t>G</a:t>
              </a: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354" name="Group 56"/>
          <p:cNvGrpSpPr>
            <a:grpSpLocks/>
          </p:cNvGrpSpPr>
          <p:nvPr/>
        </p:nvGrpSpPr>
        <p:grpSpPr bwMode="auto">
          <a:xfrm>
            <a:off x="4114800" y="5638800"/>
            <a:ext cx="457200" cy="838200"/>
            <a:chOff x="4032" y="3552"/>
            <a:chExt cx="288" cy="528"/>
          </a:xfrm>
        </p:grpSpPr>
        <p:sp>
          <p:nvSpPr>
            <p:cNvPr id="14364" name="Rectangle 57"/>
            <p:cNvSpPr>
              <a:spLocks noChangeArrowheads="1"/>
            </p:cNvSpPr>
            <p:nvPr/>
          </p:nvSpPr>
          <p:spPr bwMode="auto">
            <a:xfrm rot="5400000">
              <a:off x="4056" y="3624"/>
              <a:ext cx="240" cy="96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  <p:sp>
          <p:nvSpPr>
            <p:cNvPr id="14365" name="Rectangle 58"/>
            <p:cNvSpPr>
              <a:spLocks noChangeArrowheads="1"/>
            </p:cNvSpPr>
            <p:nvPr/>
          </p:nvSpPr>
          <p:spPr bwMode="auto">
            <a:xfrm>
              <a:off x="4032" y="3792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66FF"/>
                </a:buClr>
                <a:buChar char="•"/>
                <a:defRPr kumimoji="1" sz="32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66FF"/>
                </a:buClr>
                <a:buChar char="–"/>
                <a:defRPr kumimoji="1" sz="2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66FF"/>
                </a:buClr>
                <a:buChar char="-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66FF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kumimoji="0" lang="fr-FR" altLang="fr-FR" sz="2400" b="1">
                  <a:latin typeface="Times New Roman" panose="02020603050405020304" pitchFamily="18" charset="0"/>
                </a:rPr>
                <a:t>G</a:t>
              </a:r>
              <a:endParaRPr kumimoji="0" lang="fr-FR" altLang="fr-FR" sz="2400">
                <a:latin typeface="Times New Roman" panose="02020603050405020304" pitchFamily="18" charset="0"/>
              </a:endParaRPr>
            </a:p>
          </p:txBody>
        </p:sp>
      </p:grpSp>
      <p:sp>
        <p:nvSpPr>
          <p:cNvPr id="14355" name="AutoShape 59" descr="Diagonales larges vers le bas"/>
          <p:cNvSpPr>
            <a:spLocks noChangeArrowheads="1"/>
          </p:cNvSpPr>
          <p:nvPr/>
        </p:nvSpPr>
        <p:spPr bwMode="auto">
          <a:xfrm>
            <a:off x="4876800" y="1905000"/>
            <a:ext cx="1143000" cy="1752600"/>
          </a:xfrm>
          <a:prstGeom prst="roundRect">
            <a:avLst>
              <a:gd name="adj" fmla="val 16667"/>
            </a:avLst>
          </a:prstGeom>
          <a:pattFill prst="wdDnDiag">
            <a:fgClr>
              <a:srgbClr val="3366FF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fr-FR" sz="2400">
              <a:latin typeface="Times New Roman" panose="02020603050405020304" pitchFamily="18" charset="0"/>
            </a:endParaRPr>
          </a:p>
        </p:txBody>
      </p:sp>
      <p:sp>
        <p:nvSpPr>
          <p:cNvPr id="14356" name="Rectangle 60"/>
          <p:cNvSpPr>
            <a:spLocks noChangeArrowheads="1"/>
          </p:cNvSpPr>
          <p:nvPr/>
        </p:nvSpPr>
        <p:spPr bwMode="auto">
          <a:xfrm rot="5400000">
            <a:off x="1938338" y="4862513"/>
            <a:ext cx="1400175" cy="209550"/>
          </a:xfrm>
          <a:prstGeom prst="rect">
            <a:avLst/>
          </a:prstGeom>
          <a:solidFill>
            <a:srgbClr val="66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fr-FR" sz="2400">
              <a:latin typeface="Times New Roman" panose="02020603050405020304" pitchFamily="18" charset="0"/>
            </a:endParaRPr>
          </a:p>
        </p:txBody>
      </p:sp>
      <p:sp>
        <p:nvSpPr>
          <p:cNvPr id="14357" name="Line 61"/>
          <p:cNvSpPr>
            <a:spLocks noChangeShapeType="1"/>
          </p:cNvSpPr>
          <p:nvPr/>
        </p:nvSpPr>
        <p:spPr bwMode="auto">
          <a:xfrm>
            <a:off x="3810000" y="2362200"/>
            <a:ext cx="762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4358" name="Line 62"/>
          <p:cNvSpPr>
            <a:spLocks noChangeShapeType="1"/>
          </p:cNvSpPr>
          <p:nvPr/>
        </p:nvSpPr>
        <p:spPr bwMode="auto">
          <a:xfrm>
            <a:off x="8229600" y="3733800"/>
            <a:ext cx="0" cy="685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4359" name="Line 63"/>
          <p:cNvSpPr>
            <a:spLocks noChangeShapeType="1"/>
          </p:cNvSpPr>
          <p:nvPr/>
        </p:nvSpPr>
        <p:spPr bwMode="auto">
          <a:xfrm flipH="1">
            <a:off x="5257800" y="5257800"/>
            <a:ext cx="990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4360" name="Text Box 64"/>
          <p:cNvSpPr txBox="1">
            <a:spLocks noChangeArrowheads="1"/>
          </p:cNvSpPr>
          <p:nvPr/>
        </p:nvSpPr>
        <p:spPr bwMode="auto">
          <a:xfrm>
            <a:off x="1905001" y="2057400"/>
            <a:ext cx="17827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fr-FR" altLang="fr-FR" sz="2400">
                <a:latin typeface="Times New Roman" panose="02020603050405020304" pitchFamily="18" charset="0"/>
              </a:rPr>
              <a:t>Eau osmosée</a:t>
            </a:r>
          </a:p>
        </p:txBody>
      </p:sp>
      <p:sp>
        <p:nvSpPr>
          <p:cNvPr id="14361" name="Text Box 65"/>
          <p:cNvSpPr txBox="1">
            <a:spLocks noChangeArrowheads="1"/>
          </p:cNvSpPr>
          <p:nvPr/>
        </p:nvSpPr>
        <p:spPr bwMode="auto">
          <a:xfrm>
            <a:off x="4717794" y="3581401"/>
            <a:ext cx="149752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fr-FR" altLang="fr-FR" sz="2400">
                <a:latin typeface="Times New Roman" panose="02020603050405020304" pitchFamily="18" charset="0"/>
              </a:rPr>
              <a:t>Stockage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fr-FR" altLang="fr-FR" sz="2400">
                <a:latin typeface="Times New Roman" panose="02020603050405020304" pitchFamily="18" charset="0"/>
              </a:rPr>
              <a:t>(facultatif)</a:t>
            </a:r>
          </a:p>
        </p:txBody>
      </p:sp>
      <p:sp>
        <p:nvSpPr>
          <p:cNvPr id="14362" name="Text Box 66"/>
          <p:cNvSpPr txBox="1">
            <a:spLocks noChangeArrowheads="1"/>
          </p:cNvSpPr>
          <p:nvPr/>
        </p:nvSpPr>
        <p:spPr bwMode="auto">
          <a:xfrm>
            <a:off x="7010401" y="2895600"/>
            <a:ext cx="10461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fr-FR" altLang="fr-FR" sz="2400">
                <a:latin typeface="Times New Roman" panose="02020603050405020304" pitchFamily="18" charset="0"/>
              </a:rPr>
              <a:t>Boucle</a:t>
            </a:r>
          </a:p>
        </p:txBody>
      </p:sp>
      <p:sp>
        <p:nvSpPr>
          <p:cNvPr id="14363" name="Text Box 67"/>
          <p:cNvSpPr txBox="1">
            <a:spLocks noChangeArrowheads="1"/>
          </p:cNvSpPr>
          <p:nvPr/>
        </p:nvSpPr>
        <p:spPr bwMode="auto">
          <a:xfrm>
            <a:off x="1975532" y="3429001"/>
            <a:ext cx="13035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fr-FR" altLang="fr-FR" sz="2400">
                <a:latin typeface="Times New Roman" panose="02020603050405020304" pitchFamily="18" charset="0"/>
              </a:rPr>
              <a:t>Egout ou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fr-FR" altLang="fr-FR" sz="2400">
                <a:latin typeface="Times New Roman" panose="02020603050405020304" pitchFamily="18" charset="0"/>
              </a:rPr>
              <a:t>retour</a:t>
            </a:r>
          </a:p>
        </p:txBody>
      </p:sp>
    </p:spTree>
    <p:extLst>
      <p:ext uri="{BB962C8B-B14F-4D97-AF65-F5344CB8AC3E}">
        <p14:creationId xmlns:p14="http://schemas.microsoft.com/office/powerpoint/2010/main" val="13570885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Tx/>
              <a:buNone/>
            </a:pPr>
            <a:fld id="{71CC00B0-9166-473D-B966-A9EC95BC67CD}" type="slidenum">
              <a:rPr kumimoji="0" lang="fr-FR" altLang="fr-FR" sz="1400">
                <a:solidFill>
                  <a:srgbClr val="5E574E"/>
                </a:solidFill>
                <a:latin typeface="Arial" panose="020B0604020202020204" pitchFamily="34" charset="0"/>
              </a:rPr>
              <a:pPr eaLnBrk="0" fontAlgn="base" hangingPunct="0">
                <a:spcBef>
                  <a:spcPct val="50000"/>
                </a:spcBef>
                <a:spcAft>
                  <a:spcPct val="0"/>
                </a:spcAft>
                <a:buClrTx/>
                <a:buNone/>
              </a:pPr>
              <a:t>36</a:t>
            </a:fld>
            <a:endParaRPr kumimoji="0" lang="fr-FR" altLang="fr-FR" sz="1400">
              <a:solidFill>
                <a:srgbClr val="5E574E"/>
              </a:solidFill>
              <a:latin typeface="Arial" panose="020B0604020202020204" pitchFamily="34" charset="0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sz="3200"/>
              <a:t>Le traitement d’eau</a:t>
            </a:r>
            <a:endParaRPr lang="fr-FR" altLang="fr-FR"/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2209800" y="3352800"/>
            <a:ext cx="4495800" cy="304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2895600" y="2819400"/>
            <a:ext cx="152400" cy="14478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3352800" y="2971800"/>
            <a:ext cx="381000" cy="1219200"/>
          </a:xfrm>
          <a:prstGeom prst="can">
            <a:avLst>
              <a:gd name="adj" fmla="val 80000"/>
            </a:avLst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5" name="AutoShape 7"/>
          <p:cNvSpPr>
            <a:spLocks noChangeArrowheads="1"/>
          </p:cNvSpPr>
          <p:nvPr/>
        </p:nvSpPr>
        <p:spPr bwMode="auto">
          <a:xfrm>
            <a:off x="3886200" y="2971800"/>
            <a:ext cx="381000" cy="1219200"/>
          </a:xfrm>
          <a:prstGeom prst="can">
            <a:avLst>
              <a:gd name="adj" fmla="val 80000"/>
            </a:avLst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6" name="Rectangle 8" descr="Diagonales larges vers le bas"/>
          <p:cNvSpPr>
            <a:spLocks noChangeArrowheads="1"/>
          </p:cNvSpPr>
          <p:nvPr/>
        </p:nvSpPr>
        <p:spPr bwMode="auto">
          <a:xfrm>
            <a:off x="4648200" y="2895600"/>
            <a:ext cx="304800" cy="1447800"/>
          </a:xfrm>
          <a:prstGeom prst="rect">
            <a:avLst/>
          </a:prstGeom>
          <a:pattFill prst="wdDnDiag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7" name="Rectangle 10" descr="Diagonales larges vers le bas"/>
          <p:cNvSpPr>
            <a:spLocks noChangeArrowheads="1"/>
          </p:cNvSpPr>
          <p:nvPr/>
        </p:nvSpPr>
        <p:spPr bwMode="auto">
          <a:xfrm>
            <a:off x="5029200" y="2895600"/>
            <a:ext cx="304800" cy="1447800"/>
          </a:xfrm>
          <a:prstGeom prst="rect">
            <a:avLst/>
          </a:prstGeom>
          <a:pattFill prst="wdDnDiag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8" name="Rectangle 11"/>
          <p:cNvSpPr>
            <a:spLocks noChangeArrowheads="1"/>
          </p:cNvSpPr>
          <p:nvPr/>
        </p:nvSpPr>
        <p:spPr bwMode="auto">
          <a:xfrm>
            <a:off x="5638800" y="2895600"/>
            <a:ext cx="152400" cy="14478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9" name="Rectangle 14"/>
          <p:cNvSpPr>
            <a:spLocks noChangeArrowheads="1"/>
          </p:cNvSpPr>
          <p:nvPr/>
        </p:nvSpPr>
        <p:spPr bwMode="auto">
          <a:xfrm>
            <a:off x="6705600" y="3352800"/>
            <a:ext cx="3352800" cy="3048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6096000" y="2971800"/>
            <a:ext cx="1295400" cy="11430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1" name="Line 16"/>
          <p:cNvSpPr>
            <a:spLocks noChangeShapeType="1"/>
          </p:cNvSpPr>
          <p:nvPr/>
        </p:nvSpPr>
        <p:spPr bwMode="auto">
          <a:xfrm flipV="1">
            <a:off x="6096000" y="2971800"/>
            <a:ext cx="1295400" cy="114300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2" name="Rectangle 17"/>
          <p:cNvSpPr>
            <a:spLocks noChangeArrowheads="1"/>
          </p:cNvSpPr>
          <p:nvPr/>
        </p:nvSpPr>
        <p:spPr bwMode="auto">
          <a:xfrm>
            <a:off x="7696200" y="3124200"/>
            <a:ext cx="152400" cy="8382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3" name="Text Box 18"/>
          <p:cNvSpPr txBox="1">
            <a:spLocks noChangeArrowheads="1"/>
          </p:cNvSpPr>
          <p:nvPr/>
        </p:nvSpPr>
        <p:spPr bwMode="auto">
          <a:xfrm>
            <a:off x="2362200" y="1905001"/>
            <a:ext cx="1219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>
                <a:solidFill>
                  <a:srgbClr val="000000"/>
                </a:solidFill>
                <a:latin typeface="Times New Roman" panose="02020603050405020304" pitchFamily="18" charset="0"/>
              </a:rPr>
              <a:t>Préfiltre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>
                <a:solidFill>
                  <a:srgbClr val="000000"/>
                </a:solidFill>
                <a:latin typeface="Times New Roman" panose="02020603050405020304" pitchFamily="18" charset="0"/>
              </a:rPr>
              <a:t>5-500</a:t>
            </a:r>
            <a:r>
              <a:rPr kumimoji="0" lang="fr-FR" altLang="fr-FR" sz="2400">
                <a:solidFill>
                  <a:srgbClr val="000000"/>
                </a:solidFill>
                <a:latin typeface="Symbol" panose="05050102010706020507" pitchFamily="18" charset="2"/>
              </a:rPr>
              <a:t>m</a:t>
            </a: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4" name="Text Box 19"/>
          <p:cNvSpPr txBox="1">
            <a:spLocks noChangeArrowheads="1"/>
          </p:cNvSpPr>
          <p:nvPr/>
        </p:nvSpPr>
        <p:spPr bwMode="auto">
          <a:xfrm>
            <a:off x="1752600" y="3733801"/>
            <a:ext cx="11049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 b="1">
                <a:solidFill>
                  <a:srgbClr val="000000"/>
                </a:solidFill>
                <a:latin typeface="Times New Roman" panose="02020603050405020304" pitchFamily="18" charset="0"/>
              </a:rPr>
              <a:t>Eau de ville</a:t>
            </a: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5" name="Text Box 20"/>
          <p:cNvSpPr txBox="1">
            <a:spLocks noChangeArrowheads="1"/>
          </p:cNvSpPr>
          <p:nvPr/>
        </p:nvSpPr>
        <p:spPr bwMode="auto">
          <a:xfrm>
            <a:off x="2819401" y="4495800"/>
            <a:ext cx="1827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>
                <a:solidFill>
                  <a:srgbClr val="000000"/>
                </a:solidFill>
                <a:latin typeface="Times New Roman" panose="02020603050405020304" pitchFamily="18" charset="0"/>
              </a:rPr>
              <a:t>Adoucisseurs</a:t>
            </a:r>
          </a:p>
        </p:txBody>
      </p:sp>
      <p:sp>
        <p:nvSpPr>
          <p:cNvPr id="12306" name="Text Box 21"/>
          <p:cNvSpPr txBox="1">
            <a:spLocks noChangeArrowheads="1"/>
          </p:cNvSpPr>
          <p:nvPr/>
        </p:nvSpPr>
        <p:spPr bwMode="auto">
          <a:xfrm>
            <a:off x="4419601" y="4953001"/>
            <a:ext cx="12350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>
                <a:solidFill>
                  <a:srgbClr val="000000"/>
                </a:solidFill>
                <a:latin typeface="Times New Roman" panose="02020603050405020304" pitchFamily="18" charset="0"/>
              </a:rPr>
              <a:t>Charbon actif</a:t>
            </a:r>
          </a:p>
        </p:txBody>
      </p:sp>
      <p:sp>
        <p:nvSpPr>
          <p:cNvPr id="12307" name="Text Box 22"/>
          <p:cNvSpPr txBox="1">
            <a:spLocks noChangeArrowheads="1"/>
          </p:cNvSpPr>
          <p:nvPr/>
        </p:nvSpPr>
        <p:spPr bwMode="auto">
          <a:xfrm>
            <a:off x="5181601" y="1905001"/>
            <a:ext cx="9302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>
                <a:solidFill>
                  <a:srgbClr val="000000"/>
                </a:solidFill>
                <a:latin typeface="Times New Roman" panose="02020603050405020304" pitchFamily="18" charset="0"/>
              </a:rPr>
              <a:t>Filtre 1-5</a:t>
            </a:r>
            <a:r>
              <a:rPr kumimoji="0" lang="fr-FR" altLang="fr-FR" sz="2400">
                <a:solidFill>
                  <a:srgbClr val="000000"/>
                </a:solidFill>
                <a:latin typeface="Symbol" panose="05050102010706020507" pitchFamily="18" charset="2"/>
              </a:rPr>
              <a:t>m</a:t>
            </a: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8" name="Text Box 23"/>
          <p:cNvSpPr txBox="1">
            <a:spLocks noChangeArrowheads="1"/>
          </p:cNvSpPr>
          <p:nvPr/>
        </p:nvSpPr>
        <p:spPr bwMode="auto">
          <a:xfrm>
            <a:off x="6167439" y="4581526"/>
            <a:ext cx="12350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>
                <a:solidFill>
                  <a:srgbClr val="000000"/>
                </a:solidFill>
                <a:latin typeface="Times New Roman" panose="02020603050405020304" pitchFamily="18" charset="0"/>
              </a:rPr>
              <a:t>Osmose inverse</a:t>
            </a:r>
          </a:p>
        </p:txBody>
      </p:sp>
      <p:sp>
        <p:nvSpPr>
          <p:cNvPr id="12309" name="Text Box 25"/>
          <p:cNvSpPr txBox="1">
            <a:spLocks noChangeArrowheads="1"/>
          </p:cNvSpPr>
          <p:nvPr/>
        </p:nvSpPr>
        <p:spPr bwMode="auto">
          <a:xfrm>
            <a:off x="7162800" y="1905001"/>
            <a:ext cx="1295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>
                <a:solidFill>
                  <a:srgbClr val="000000"/>
                </a:solidFill>
                <a:latin typeface="Times New Roman" panose="02020603050405020304" pitchFamily="18" charset="0"/>
              </a:rPr>
              <a:t>Filtre 0,4-0,1</a:t>
            </a:r>
            <a:r>
              <a:rPr kumimoji="0" lang="fr-FR" altLang="fr-FR" sz="2400">
                <a:solidFill>
                  <a:srgbClr val="000000"/>
                </a:solidFill>
                <a:latin typeface="Symbol" panose="05050102010706020507" pitchFamily="18" charset="2"/>
              </a:rPr>
              <a:t>m</a:t>
            </a: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10" name="Text Box 26"/>
          <p:cNvSpPr txBox="1">
            <a:spLocks noChangeArrowheads="1"/>
          </p:cNvSpPr>
          <p:nvPr/>
        </p:nvSpPr>
        <p:spPr bwMode="auto">
          <a:xfrm>
            <a:off x="8399464" y="3789363"/>
            <a:ext cx="13874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 b="1">
                <a:solidFill>
                  <a:srgbClr val="000000"/>
                </a:solidFill>
                <a:latin typeface="Times New Roman" panose="02020603050405020304" pitchFamily="18" charset="0"/>
              </a:rPr>
              <a:t>Eau osmosée</a:t>
            </a: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11" name="Line 27"/>
          <p:cNvSpPr>
            <a:spLocks noChangeShapeType="1"/>
          </p:cNvSpPr>
          <p:nvPr/>
        </p:nvSpPr>
        <p:spPr bwMode="auto">
          <a:xfrm>
            <a:off x="2362200" y="5943600"/>
            <a:ext cx="42672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12" name="Text Box 28"/>
          <p:cNvSpPr txBox="1">
            <a:spLocks noChangeArrowheads="1"/>
          </p:cNvSpPr>
          <p:nvPr/>
        </p:nvSpPr>
        <p:spPr bwMode="auto">
          <a:xfrm>
            <a:off x="3429001" y="5943600"/>
            <a:ext cx="1751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 b="1">
                <a:solidFill>
                  <a:srgbClr val="000000"/>
                </a:solidFill>
                <a:latin typeface="Times New Roman" panose="02020603050405020304" pitchFamily="18" charset="0"/>
              </a:rPr>
              <a:t>Eau potable</a:t>
            </a: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13" name="Line 29"/>
          <p:cNvSpPr>
            <a:spLocks noChangeShapeType="1"/>
          </p:cNvSpPr>
          <p:nvPr/>
        </p:nvSpPr>
        <p:spPr bwMode="auto">
          <a:xfrm>
            <a:off x="6781800" y="5943600"/>
            <a:ext cx="3352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14" name="Text Box 30"/>
          <p:cNvSpPr txBox="1">
            <a:spLocks noChangeArrowheads="1"/>
          </p:cNvSpPr>
          <p:nvPr/>
        </p:nvSpPr>
        <p:spPr bwMode="auto">
          <a:xfrm>
            <a:off x="7299325" y="5984875"/>
            <a:ext cx="2038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6666FF"/>
              </a:buClr>
              <a:buChar char="•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66FF"/>
              </a:buClr>
              <a:buChar char="–"/>
              <a:defRPr kumimoji="1"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66FF"/>
              </a:buClr>
              <a:buChar char="-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66FF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fr-FR" altLang="fr-FR" sz="2400" b="1">
                <a:solidFill>
                  <a:srgbClr val="000000"/>
                </a:solidFill>
                <a:latin typeface="Times New Roman" panose="02020603050405020304" pitchFamily="18" charset="0"/>
              </a:rPr>
              <a:t>Eau ultrapure</a:t>
            </a:r>
            <a:endParaRPr kumimoji="0" lang="fr-FR" altLang="fr-FR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2315" name="Connecteur droit avec flèche 28"/>
          <p:cNvCxnSpPr>
            <a:cxnSpLocks noChangeShapeType="1"/>
            <a:stCxn id="12305" idx="0"/>
          </p:cNvCxnSpPr>
          <p:nvPr/>
        </p:nvCxnSpPr>
        <p:spPr bwMode="auto">
          <a:xfrm rot="16200000" flipV="1">
            <a:off x="3589339" y="4351339"/>
            <a:ext cx="274637" cy="142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6" name="Connecteur droit avec flèche 29"/>
          <p:cNvCxnSpPr>
            <a:cxnSpLocks noChangeShapeType="1"/>
          </p:cNvCxnSpPr>
          <p:nvPr/>
        </p:nvCxnSpPr>
        <p:spPr bwMode="auto">
          <a:xfrm rot="16200000" flipV="1">
            <a:off x="4777582" y="4675982"/>
            <a:ext cx="490537" cy="127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7" name="Connecteur droit avec flèche 32"/>
          <p:cNvCxnSpPr>
            <a:cxnSpLocks noChangeShapeType="1"/>
          </p:cNvCxnSpPr>
          <p:nvPr/>
        </p:nvCxnSpPr>
        <p:spPr bwMode="auto">
          <a:xfrm rot="16200000" flipV="1">
            <a:off x="6505575" y="4387850"/>
            <a:ext cx="490538" cy="142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8421549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229600" cy="762000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rtlCol="0">
            <a:normAutofit/>
          </a:bodyPr>
          <a:lstStyle/>
          <a:p>
            <a:pPr>
              <a:defRPr/>
            </a:pPr>
            <a:r>
              <a:rPr lang="fr-FR" dirty="0"/>
              <a:t>Dialyse péritonéale</a:t>
            </a:r>
          </a:p>
        </p:txBody>
      </p:sp>
      <p:pic>
        <p:nvPicPr>
          <p:cNvPr id="27651" name="Image 5" descr="Image1 D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143001"/>
            <a:ext cx="2876550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ZoneTexte 3"/>
          <p:cNvSpPr txBox="1">
            <a:spLocks noChangeArrowheads="1"/>
          </p:cNvSpPr>
          <p:nvPr/>
        </p:nvSpPr>
        <p:spPr bwMode="auto">
          <a:xfrm>
            <a:off x="6324600" y="1143001"/>
            <a:ext cx="3962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/>
              <a:t>Mise en place du dialysat dans la cavité péritonéale</a:t>
            </a:r>
          </a:p>
        </p:txBody>
      </p:sp>
      <p:sp>
        <p:nvSpPr>
          <p:cNvPr id="27653" name="ZoneTexte 4"/>
          <p:cNvSpPr txBox="1">
            <a:spLocks noChangeArrowheads="1"/>
          </p:cNvSpPr>
          <p:nvPr/>
        </p:nvSpPr>
        <p:spPr bwMode="auto">
          <a:xfrm>
            <a:off x="7010400" y="3581401"/>
            <a:ext cx="3352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 b="1"/>
              <a:t>1- Evacuation du dialysat usé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 b="1"/>
              <a:t>(15 minutes)</a:t>
            </a:r>
          </a:p>
        </p:txBody>
      </p:sp>
      <p:sp>
        <p:nvSpPr>
          <p:cNvPr id="27654" name="ZoneTexte 5"/>
          <p:cNvSpPr txBox="1">
            <a:spLocks noChangeArrowheads="1"/>
          </p:cNvSpPr>
          <p:nvPr/>
        </p:nvSpPr>
        <p:spPr bwMode="auto">
          <a:xfrm>
            <a:off x="7086600" y="2133601"/>
            <a:ext cx="3352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 b="1"/>
              <a:t>2- infusion du dialysat neuf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000" b="1"/>
              <a:t>(15 minutes)</a:t>
            </a:r>
          </a:p>
        </p:txBody>
      </p:sp>
      <p:pic>
        <p:nvPicPr>
          <p:cNvPr id="27655" name="Image 5" descr="Image1 cath D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5105401"/>
            <a:ext cx="2171700" cy="159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6" name="ZoneTexte 8"/>
          <p:cNvSpPr txBox="1">
            <a:spLocks noChangeArrowheads="1"/>
          </p:cNvSpPr>
          <p:nvPr/>
        </p:nvSpPr>
        <p:spPr bwMode="auto">
          <a:xfrm>
            <a:off x="4800601" y="5943600"/>
            <a:ext cx="1000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/>
              <a:t>Cathéter</a:t>
            </a:r>
          </a:p>
        </p:txBody>
      </p:sp>
      <p:pic>
        <p:nvPicPr>
          <p:cNvPr id="27657" name="Image 6" descr="Image2 cath DP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724400"/>
            <a:ext cx="192405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8" name="ZoneTexte 10"/>
          <p:cNvSpPr txBox="1">
            <a:spLocks noChangeArrowheads="1"/>
          </p:cNvSpPr>
          <p:nvPr/>
        </p:nvSpPr>
        <p:spPr bwMode="auto">
          <a:xfrm>
            <a:off x="8305800" y="5715000"/>
            <a:ext cx="12319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/>
              <a:t>Pansement</a:t>
            </a:r>
          </a:p>
        </p:txBody>
      </p:sp>
      <p:grpSp>
        <p:nvGrpSpPr>
          <p:cNvPr id="27659" name="Groupe 13"/>
          <p:cNvGrpSpPr>
            <a:grpSpLocks/>
          </p:cNvGrpSpPr>
          <p:nvPr/>
        </p:nvGrpSpPr>
        <p:grpSpPr bwMode="auto">
          <a:xfrm>
            <a:off x="1905000" y="1447801"/>
            <a:ext cx="2216150" cy="3357563"/>
            <a:chOff x="381000" y="1447800"/>
            <a:chExt cx="2215723" cy="3358103"/>
          </a:xfrm>
        </p:grpSpPr>
        <p:pic>
          <p:nvPicPr>
            <p:cNvPr id="27660" name="Image 7" descr="Image1 schema DP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784" t="4910" r="39124" b="4910"/>
            <a:stretch>
              <a:fillRect/>
            </a:stretch>
          </p:blipFill>
          <p:spPr bwMode="auto">
            <a:xfrm>
              <a:off x="381000" y="1447800"/>
              <a:ext cx="2215723" cy="3358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à coins arrondis 12"/>
            <p:cNvSpPr/>
            <p:nvPr/>
          </p:nvSpPr>
          <p:spPr>
            <a:xfrm>
              <a:off x="1968194" y="1524012"/>
              <a:ext cx="380927" cy="609698"/>
            </a:xfrm>
            <a:prstGeom prst="roundRect">
              <a:avLst/>
            </a:prstGeom>
            <a:gradFill flip="none" rotWithShape="1">
              <a:gsLst>
                <a:gs pos="0">
                  <a:schemeClr val="accent5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5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5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5340889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7391400" y="2438400"/>
            <a:ext cx="2895600" cy="31242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Rectangle à coins arrondis 5"/>
          <p:cNvSpPr/>
          <p:nvPr/>
        </p:nvSpPr>
        <p:spPr>
          <a:xfrm>
            <a:off x="1752600" y="2514600"/>
            <a:ext cx="2895600" cy="3124200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rtlCol="0">
            <a:normAutofit/>
          </a:bodyPr>
          <a:lstStyle/>
          <a:p>
            <a:pPr>
              <a:defRPr/>
            </a:pPr>
            <a:r>
              <a:rPr lang="fr-FR" dirty="0"/>
              <a:t>Dialyse péritonéale</a:t>
            </a:r>
          </a:p>
        </p:txBody>
      </p:sp>
      <p:pic>
        <p:nvPicPr>
          <p:cNvPr id="28677" name="Image 5" descr="Image1 D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1" y="2362201"/>
            <a:ext cx="2589213" cy="317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ZoneTexte 3"/>
          <p:cNvSpPr txBox="1">
            <a:spLocks noChangeArrowheads="1"/>
          </p:cNvSpPr>
          <p:nvPr/>
        </p:nvSpPr>
        <p:spPr bwMode="auto">
          <a:xfrm>
            <a:off x="1752600" y="3016251"/>
            <a:ext cx="2895600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 b="1"/>
              <a:t>DP diurne =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 b="1"/>
              <a:t>Dialyse Péritonéale Continue Ambulatoire (DPCA)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>
                <a:sym typeface="Wingdings" panose="05000000000000000000" pitchFamily="2" charset="2"/>
              </a:rPr>
              <a:t> 4 échanges par jour</a:t>
            </a:r>
            <a:endParaRPr lang="fr-FR" altLang="fr-FR" sz="1800"/>
          </a:p>
        </p:txBody>
      </p:sp>
      <p:sp>
        <p:nvSpPr>
          <p:cNvPr id="28679" name="ZoneTexte 4"/>
          <p:cNvSpPr txBox="1">
            <a:spLocks noChangeArrowheads="1"/>
          </p:cNvSpPr>
          <p:nvPr/>
        </p:nvSpPr>
        <p:spPr bwMode="auto">
          <a:xfrm>
            <a:off x="7391400" y="2971800"/>
            <a:ext cx="28956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 b="1"/>
              <a:t>DP nocturne = Dialyse Péritonéale Automatisée (DPA)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>
                <a:sym typeface="Wingdings" panose="05000000000000000000" pitchFamily="2" charset="2"/>
              </a:rPr>
              <a:t> Branchement le soir – débranchement le matin</a:t>
            </a:r>
            <a:endParaRPr lang="fr-FR" altLang="fr-FR" sz="1800"/>
          </a:p>
        </p:txBody>
      </p:sp>
      <p:sp>
        <p:nvSpPr>
          <p:cNvPr id="8" name="Flèche vers le bas 7"/>
          <p:cNvSpPr/>
          <p:nvPr/>
        </p:nvSpPr>
        <p:spPr>
          <a:xfrm>
            <a:off x="2590800" y="1125538"/>
            <a:ext cx="914400" cy="1219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Flèche vers le bas 8"/>
          <p:cNvSpPr/>
          <p:nvPr/>
        </p:nvSpPr>
        <p:spPr>
          <a:xfrm>
            <a:off x="8382000" y="1136650"/>
            <a:ext cx="914400" cy="1219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8682" name="ZoneTexte 9"/>
          <p:cNvSpPr txBox="1">
            <a:spLocks noChangeArrowheads="1"/>
          </p:cNvSpPr>
          <p:nvPr/>
        </p:nvSpPr>
        <p:spPr bwMode="auto">
          <a:xfrm>
            <a:off x="1752601" y="5943601"/>
            <a:ext cx="8670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>
              <a:spcBef>
                <a:spcPct val="0"/>
              </a:spcBef>
              <a:buNone/>
            </a:pPr>
            <a:r>
              <a:rPr lang="fr-FR" altLang="fr-FR" sz="2400" b="1"/>
              <a:t>Entièrement réalisée à domicile (par le patient ou par un infirmier)</a:t>
            </a:r>
          </a:p>
        </p:txBody>
      </p:sp>
    </p:spTree>
    <p:extLst>
      <p:ext uri="{BB962C8B-B14F-4D97-AF65-F5344CB8AC3E}">
        <p14:creationId xmlns:p14="http://schemas.microsoft.com/office/powerpoint/2010/main" val="26529072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r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1768"/>
          </a:xfrm>
        </p:spPr>
        <p:txBody>
          <a:bodyPr>
            <a:normAutofit/>
          </a:bodyPr>
          <a:lstStyle/>
          <a:p>
            <a:pPr eaLnBrk="1" hangingPunct="1"/>
            <a:r>
              <a:rPr lang="fr-FR" sz="3600" b="1" dirty="0"/>
              <a:t>Diagnostic de la </a:t>
            </a:r>
            <a:r>
              <a:rPr lang="fr-FR" sz="3600" b="1" dirty="0" err="1"/>
              <a:t>peritonite</a:t>
            </a:r>
            <a:endParaRPr lang="fr-FR" sz="36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204912"/>
            <a:ext cx="3960813" cy="3963987"/>
          </a:xfrm>
        </p:spPr>
        <p:txBody>
          <a:bodyPr rtlCol="0">
            <a:noAutofit/>
          </a:bodyPr>
          <a:lstStyle/>
          <a:p>
            <a:pPr marL="0" indent="0">
              <a:buNone/>
              <a:defRPr/>
            </a:pPr>
            <a:r>
              <a:rPr lang="fr-FR" sz="3200" u="sng" dirty="0"/>
              <a:t>Clinique</a:t>
            </a:r>
            <a:r>
              <a:rPr lang="fr-FR" sz="3200" dirty="0"/>
              <a:t>: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sz="3200" b="1" dirty="0"/>
              <a:t>Poche trouble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sz="3200" b="1" dirty="0"/>
              <a:t>Douleur abdominale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sz="3200" dirty="0"/>
              <a:t>Infection orifice, </a:t>
            </a:r>
            <a:r>
              <a:rPr lang="fr-FR" sz="3200" dirty="0" err="1"/>
              <a:t>tunnelite</a:t>
            </a:r>
            <a:endParaRPr lang="fr-FR" sz="3200" dirty="0"/>
          </a:p>
          <a:p>
            <a:pPr>
              <a:buFont typeface="Wingdings" pitchFamily="2" charset="2"/>
              <a:buChar char="ü"/>
              <a:defRPr/>
            </a:pPr>
            <a:r>
              <a:rPr lang="fr-FR" sz="3200" dirty="0"/>
              <a:t>Hyperthermie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r-FR" sz="3200" dirty="0"/>
              <a:t>Mauvais drainage</a:t>
            </a:r>
          </a:p>
        </p:txBody>
      </p:sp>
      <p:sp>
        <p:nvSpPr>
          <p:cNvPr id="5" name="Flèche droite 4"/>
          <p:cNvSpPr/>
          <p:nvPr/>
        </p:nvSpPr>
        <p:spPr>
          <a:xfrm>
            <a:off x="2351089" y="5805488"/>
            <a:ext cx="2889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0464" y="1700213"/>
            <a:ext cx="3995737" cy="3009900"/>
          </a:xfrm>
          <a:prstGeom prst="rect">
            <a:avLst/>
          </a:prstGeom>
          <a:noFill/>
          <a:effectLst>
            <a:outerShdw dist="35921" dir="2700000" algn="ctr" rotWithShape="0">
              <a:schemeClr val="tx1"/>
            </a:outerShdw>
          </a:effectLst>
        </p:spPr>
      </p:pic>
      <p:sp>
        <p:nvSpPr>
          <p:cNvPr id="25605" name="ZoneTexte 7"/>
          <p:cNvSpPr txBox="1">
            <a:spLocks noChangeArrowheads="1"/>
          </p:cNvSpPr>
          <p:nvPr/>
        </p:nvSpPr>
        <p:spPr bwMode="auto">
          <a:xfrm>
            <a:off x="3092450" y="5480745"/>
            <a:ext cx="74168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3200" dirty="0">
                <a:latin typeface="Calibri" pitchFamily="34" charset="0"/>
              </a:rPr>
              <a:t>Faire venir le patient en </a:t>
            </a:r>
            <a:r>
              <a:rPr lang="fr-FR" sz="3200" u="sng" dirty="0">
                <a:latin typeface="Calibri" pitchFamily="34" charset="0"/>
              </a:rPr>
              <a:t>urgence</a:t>
            </a:r>
            <a:r>
              <a:rPr lang="fr-FR" sz="3200" dirty="0">
                <a:latin typeface="Calibri" pitchFamily="34" charset="0"/>
              </a:rPr>
              <a:t> avec la poche trouble + ventre plein </a:t>
            </a:r>
          </a:p>
        </p:txBody>
      </p:sp>
    </p:spTree>
    <p:extLst>
      <p:ext uri="{BB962C8B-B14F-4D97-AF65-F5344CB8AC3E}">
        <p14:creationId xmlns:p14="http://schemas.microsoft.com/office/powerpoint/2010/main" val="4266981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2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79113" y="2963067"/>
            <a:ext cx="4968875" cy="2652713"/>
          </a:xfrm>
          <a:noFill/>
        </p:spPr>
      </p:pic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8936575" y="5339556"/>
            <a:ext cx="18923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fr-FR" altLang="fr-FR" b="1"/>
              <a:t>Aiguille artérielle</a:t>
            </a:r>
          </a:p>
        </p:txBody>
      </p:sp>
      <p:sp>
        <p:nvSpPr>
          <p:cNvPr id="5125" name="Text Box 4"/>
          <p:cNvSpPr txBox="1">
            <a:spLocks noChangeArrowheads="1"/>
          </p:cNvSpPr>
          <p:nvPr/>
        </p:nvSpPr>
        <p:spPr bwMode="auto">
          <a:xfrm>
            <a:off x="5552025" y="4620418"/>
            <a:ext cx="1828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fr-FR" altLang="fr-FR" b="1"/>
              <a:t>Aiguille veineuse</a:t>
            </a:r>
          </a:p>
        </p:txBody>
      </p:sp>
      <p:pic>
        <p:nvPicPr>
          <p:cNvPr id="5127" name="Picture 6"/>
          <p:cNvPicPr>
            <a:picLocks noChangeAspect="1" noChangeArrowheads="1"/>
          </p:cNvPicPr>
          <p:nvPr/>
        </p:nvPicPr>
        <p:blipFill>
          <a:blip r:embed="rId3">
            <a:lum contras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58" y="4025106"/>
            <a:ext cx="424815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589649" y="407964"/>
            <a:ext cx="22333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/>
              <a:t>La fistule</a:t>
            </a:r>
          </a:p>
        </p:txBody>
      </p:sp>
      <p:pic>
        <p:nvPicPr>
          <p:cNvPr id="10" name="Picture 7" descr="av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050" y="151604"/>
            <a:ext cx="5715000" cy="281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70" y="1093162"/>
            <a:ext cx="4505325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258768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fr-FR" sz="3200" b="1" dirty="0"/>
              <a:t>Infection émergence</a:t>
            </a:r>
          </a:p>
        </p:txBody>
      </p:sp>
      <p:pic>
        <p:nvPicPr>
          <p:cNvPr id="39938" name="Picture 4" descr="F10000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6875" y="1500189"/>
            <a:ext cx="4406900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ZoneTexte 5"/>
          <p:cNvSpPr txBox="1">
            <a:spLocks noChangeArrowheads="1"/>
          </p:cNvSpPr>
          <p:nvPr/>
        </p:nvSpPr>
        <p:spPr bwMode="auto">
          <a:xfrm>
            <a:off x="588963" y="4862514"/>
            <a:ext cx="1023921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2800" u="sng" dirty="0">
                <a:latin typeface="Calibri" pitchFamily="34" charset="0"/>
              </a:rPr>
              <a:t>Traitement </a:t>
            </a:r>
            <a:r>
              <a:rPr lang="fr-FR" sz="2800" dirty="0">
                <a:latin typeface="Calibri" pitchFamily="34" charset="0"/>
              </a:rPr>
              <a:t>: </a:t>
            </a:r>
          </a:p>
          <a:p>
            <a:pPr>
              <a:buFontTx/>
              <a:buChar char="-"/>
            </a:pPr>
            <a:r>
              <a:rPr lang="fr-FR" sz="2800" dirty="0">
                <a:latin typeface="Calibri" pitchFamily="34" charset="0"/>
              </a:rPr>
              <a:t>désinfection</a:t>
            </a:r>
          </a:p>
          <a:p>
            <a:pPr>
              <a:buFontTx/>
              <a:buChar char="-"/>
            </a:pPr>
            <a:r>
              <a:rPr lang="fr-FR" sz="2800" dirty="0">
                <a:latin typeface="Calibri" pitchFamily="34" charset="0"/>
              </a:rPr>
              <a:t> antibiotiques locaux (Rifampicine, </a:t>
            </a:r>
            <a:r>
              <a:rPr lang="fr-FR" sz="2800" dirty="0" err="1">
                <a:latin typeface="Calibri" pitchFamily="34" charset="0"/>
              </a:rPr>
              <a:t>Vanco</a:t>
            </a:r>
            <a:r>
              <a:rPr lang="fr-FR" sz="2800" dirty="0">
                <a:latin typeface="Calibri" pitchFamily="34" charset="0"/>
              </a:rPr>
              <a:t>, </a:t>
            </a:r>
            <a:r>
              <a:rPr lang="fr-FR" sz="2800" dirty="0" err="1">
                <a:latin typeface="Calibri" pitchFamily="34" charset="0"/>
              </a:rPr>
              <a:t>Mupirocine</a:t>
            </a:r>
            <a:r>
              <a:rPr lang="fr-FR" sz="2800" dirty="0">
                <a:latin typeface="Calibri" pitchFamily="34" charset="0"/>
              </a:rPr>
              <a:t>  +/- généraux)</a:t>
            </a:r>
          </a:p>
          <a:p>
            <a:pPr>
              <a:buFontTx/>
              <a:buChar char="-"/>
            </a:pPr>
            <a:r>
              <a:rPr lang="fr-FR" sz="2800" dirty="0">
                <a:latin typeface="Calibri" pitchFamily="34" charset="0"/>
              </a:rPr>
              <a:t> nitrate d’argent (bourgeon charnu)</a:t>
            </a: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1" y="1500189"/>
            <a:ext cx="441642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601484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fr-FR" sz="3600" b="1" dirty="0" err="1"/>
              <a:t>Tunnelite</a:t>
            </a:r>
            <a:endParaRPr lang="fr-FR" sz="3600" b="1" dirty="0"/>
          </a:p>
        </p:txBody>
      </p:sp>
      <p:sp>
        <p:nvSpPr>
          <p:cNvPr id="40962" name="ZoneTexte 5"/>
          <p:cNvSpPr txBox="1">
            <a:spLocks noChangeArrowheads="1"/>
          </p:cNvSpPr>
          <p:nvPr/>
        </p:nvSpPr>
        <p:spPr bwMode="auto">
          <a:xfrm>
            <a:off x="733473" y="4676993"/>
            <a:ext cx="107250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2800" u="sng" dirty="0">
                <a:latin typeface="Calibri" pitchFamily="34" charset="0"/>
              </a:rPr>
              <a:t>Traitement</a:t>
            </a:r>
            <a:r>
              <a:rPr lang="fr-FR" sz="2800" dirty="0">
                <a:latin typeface="Calibri" pitchFamily="34" charset="0"/>
              </a:rPr>
              <a:t>:</a:t>
            </a:r>
          </a:p>
          <a:p>
            <a:pPr>
              <a:buFontTx/>
              <a:buChar char="-"/>
            </a:pPr>
            <a:r>
              <a:rPr lang="fr-FR" sz="2800" dirty="0">
                <a:latin typeface="Calibri" pitchFamily="34" charset="0"/>
              </a:rPr>
              <a:t>désinfection</a:t>
            </a:r>
          </a:p>
          <a:p>
            <a:pPr>
              <a:buFontTx/>
              <a:buChar char="-"/>
            </a:pPr>
            <a:r>
              <a:rPr lang="fr-FR" sz="2800" dirty="0">
                <a:latin typeface="Calibri" pitchFamily="34" charset="0"/>
              </a:rPr>
              <a:t> antibiotiques généraux : PO (</a:t>
            </a:r>
            <a:r>
              <a:rPr lang="fr-FR" sz="2800" dirty="0" err="1">
                <a:latin typeface="Calibri" pitchFamily="34" charset="0"/>
              </a:rPr>
              <a:t>Bristopen</a:t>
            </a:r>
            <a:r>
              <a:rPr lang="fr-FR" sz="2800" dirty="0">
                <a:latin typeface="Calibri" pitchFamily="34" charset="0"/>
              </a:rPr>
              <a:t>) ou IV (</a:t>
            </a:r>
            <a:r>
              <a:rPr lang="fr-FR" sz="2800" dirty="0" err="1">
                <a:latin typeface="Calibri" pitchFamily="34" charset="0"/>
              </a:rPr>
              <a:t>Céfazoline</a:t>
            </a:r>
            <a:r>
              <a:rPr lang="fr-FR" sz="2800" dirty="0">
                <a:latin typeface="Calibri" pitchFamily="34" charset="0"/>
              </a:rPr>
              <a:t>)</a:t>
            </a:r>
          </a:p>
          <a:p>
            <a:pPr>
              <a:buFontTx/>
              <a:buChar char="-"/>
            </a:pPr>
            <a:r>
              <a:rPr lang="fr-FR" sz="2800" dirty="0">
                <a:latin typeface="Calibri" pitchFamily="34" charset="0"/>
              </a:rPr>
              <a:t> ablation du cathéter si péritonite associée ou </a:t>
            </a:r>
            <a:r>
              <a:rPr lang="fr-FR" sz="2800" dirty="0" err="1">
                <a:latin typeface="Calibri" pitchFamily="34" charset="0"/>
              </a:rPr>
              <a:t>tunnelite</a:t>
            </a:r>
            <a:r>
              <a:rPr lang="fr-FR" sz="2800" dirty="0">
                <a:latin typeface="Calibri" pitchFamily="34" charset="0"/>
              </a:rPr>
              <a:t> résistante au </a:t>
            </a:r>
            <a:r>
              <a:rPr lang="fr-FR" sz="2800" dirty="0" err="1">
                <a:latin typeface="Calibri" pitchFamily="34" charset="0"/>
              </a:rPr>
              <a:t>ttt</a:t>
            </a:r>
            <a:endParaRPr lang="fr-FR" sz="2800" dirty="0">
              <a:latin typeface="Calibri" pitchFamily="34" charset="0"/>
            </a:endParaRPr>
          </a:p>
        </p:txBody>
      </p:sp>
      <p:pic>
        <p:nvPicPr>
          <p:cNvPr id="8" name="Picture 5" descr="DP orifice tunelli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8212" y="701675"/>
            <a:ext cx="523557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4210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73805"/>
            <a:ext cx="10515600" cy="802493"/>
          </a:xfrm>
        </p:spPr>
        <p:txBody>
          <a:bodyPr>
            <a:normAutofit/>
          </a:bodyPr>
          <a:lstStyle/>
          <a:p>
            <a:r>
              <a:rPr lang="fr-FR" sz="3200" b="1" dirty="0"/>
              <a:t>Risque infectieux : ponction / </a:t>
            </a:r>
            <a:r>
              <a:rPr lang="fr-FR" sz="3200" b="1" dirty="0" err="1"/>
              <a:t>déponction</a:t>
            </a:r>
            <a:r>
              <a:rPr lang="fr-FR" sz="3200" b="1" dirty="0"/>
              <a:t> / compression</a:t>
            </a:r>
          </a:p>
        </p:txBody>
      </p:sp>
      <p:pic>
        <p:nvPicPr>
          <p:cNvPr id="3" name="Image 4" descr="Image1 fistu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6667"/>
          <a:stretch>
            <a:fillRect/>
          </a:stretch>
        </p:blipFill>
        <p:spPr bwMode="auto">
          <a:xfrm>
            <a:off x="774156" y="976298"/>
            <a:ext cx="3670300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025" y="3128123"/>
            <a:ext cx="3079865" cy="231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lum contras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20" y="3128123"/>
            <a:ext cx="3086100" cy="2252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96A60E49-FA94-4B40-9013-C4E294BAE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3800" y="4499914"/>
            <a:ext cx="329247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8597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1817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fr-FR" sz="3200" b="1" dirty="0"/>
              <a:t>risques infectieux</a:t>
            </a: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4488913"/>
              </p:ext>
            </p:extLst>
          </p:nvPr>
        </p:nvGraphicFramePr>
        <p:xfrm>
          <a:off x="394230" y="1133727"/>
          <a:ext cx="3995737" cy="192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Image" r:id="rId3" imgW="1206704" imgH="582120" progId="Photoshop.Image.6">
                  <p:embed/>
                </p:oleObj>
              </mc:Choice>
              <mc:Fallback>
                <p:oleObj name="Image" r:id="rId3" imgW="1206704" imgH="582120" progId="Photoshop.Image.6">
                  <p:embed/>
                  <p:pic>
                    <p:nvPicPr>
                      <p:cNvPr id="3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230" y="1133727"/>
                        <a:ext cx="3995737" cy="1928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chemeClr val="tx1"/>
                            </a:solidFill>
                            <a:prstDash val="solid"/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ZoneTexte 5">
            <a:extLst>
              <a:ext uri="{FF2B5EF4-FFF2-40B4-BE49-F238E27FC236}">
                <a16:creationId xmlns:a16="http://schemas.microsoft.com/office/drawing/2014/main" id="{881E3591-2173-48B5-B49C-E46EF564ECBE}"/>
              </a:ext>
            </a:extLst>
          </p:cNvPr>
          <p:cNvSpPr txBox="1"/>
          <p:nvPr/>
        </p:nvSpPr>
        <p:spPr>
          <a:xfrm>
            <a:off x="573971" y="2471309"/>
            <a:ext cx="26230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Fistule prothétique</a:t>
            </a: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A153B013-DBCE-49D3-BCCC-EC46B49E16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149" y="1344334"/>
            <a:ext cx="2680995" cy="20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D4DA0755-407A-47E6-9459-FF560E0EA427}"/>
              </a:ext>
            </a:extLst>
          </p:cNvPr>
          <p:cNvSpPr txBox="1"/>
          <p:nvPr/>
        </p:nvSpPr>
        <p:spPr>
          <a:xfrm>
            <a:off x="6139162" y="3519656"/>
            <a:ext cx="28887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Ponction en trou unique </a:t>
            </a:r>
            <a:r>
              <a:rPr lang="fr-FR" sz="2400" b="1" dirty="0" err="1"/>
              <a:t>button</a:t>
            </a:r>
            <a:r>
              <a:rPr lang="fr-FR" sz="2400" b="1" dirty="0"/>
              <a:t> </a:t>
            </a:r>
            <a:r>
              <a:rPr lang="fr-FR" sz="2400" b="1" dirty="0" err="1"/>
              <a:t>hole</a:t>
            </a:r>
            <a:endParaRPr lang="fr-FR" sz="2400" b="1" dirty="0"/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846D7E95-7D1E-4FEC-8184-D92A9AAA1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078" y="4441309"/>
            <a:ext cx="2129135" cy="190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D:\APHM\Users\dr22189\Bureau\EPU Nephro\sélection VV photos fistules resizer\9 (Large).JPG">
            <a:extLst>
              <a:ext uri="{FF2B5EF4-FFF2-40B4-BE49-F238E27FC236}">
                <a16:creationId xmlns:a16="http://schemas.microsoft.com/office/drawing/2014/main" id="{59A85924-73EB-4395-AA57-C193C45E7A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3287" y="1533097"/>
            <a:ext cx="281940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542C7B20-03B4-46C1-9FA8-7CA8E67D1E44}"/>
              </a:ext>
            </a:extLst>
          </p:cNvPr>
          <p:cNvSpPr txBox="1"/>
          <p:nvPr/>
        </p:nvSpPr>
        <p:spPr>
          <a:xfrm>
            <a:off x="9612869" y="3732147"/>
            <a:ext cx="2888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Fistulographie</a:t>
            </a:r>
          </a:p>
        </p:txBody>
      </p:sp>
      <p:pic>
        <p:nvPicPr>
          <p:cNvPr id="12" name="Picture 13" descr="D:\APHM\Users\dr22189\Bureau\EPU Nephro\sélection VV photos fistules resizer\17 (Large).JPG">
            <a:extLst>
              <a:ext uri="{FF2B5EF4-FFF2-40B4-BE49-F238E27FC236}">
                <a16:creationId xmlns:a16="http://schemas.microsoft.com/office/drawing/2014/main" id="{32E8A588-5BAD-4270-A22B-D7AE594C58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1938" y="4516437"/>
            <a:ext cx="2971800" cy="197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hemodialyse du 001">
            <a:extLst>
              <a:ext uri="{FF2B5EF4-FFF2-40B4-BE49-F238E27FC236}">
                <a16:creationId xmlns:a16="http://schemas.microsoft.com/office/drawing/2014/main" id="{8A2769C8-B2AB-419D-AD50-6A2C995696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54" r="26370" b="71381"/>
          <a:stretch>
            <a:fillRect/>
          </a:stretch>
        </p:blipFill>
        <p:spPr bwMode="auto">
          <a:xfrm>
            <a:off x="176256" y="4193812"/>
            <a:ext cx="3006147" cy="2063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794BEBD7-4D63-4D45-AA34-BEE35220A861}"/>
              </a:ext>
            </a:extLst>
          </p:cNvPr>
          <p:cNvSpPr txBox="1"/>
          <p:nvPr/>
        </p:nvSpPr>
        <p:spPr>
          <a:xfrm>
            <a:off x="1033543" y="6263540"/>
            <a:ext cx="12915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Cathéter</a:t>
            </a:r>
          </a:p>
        </p:txBody>
      </p:sp>
      <p:graphicFrame>
        <p:nvGraphicFramePr>
          <p:cNvPr id="15" name="Object 5">
            <a:extLst>
              <a:ext uri="{FF2B5EF4-FFF2-40B4-BE49-F238E27FC236}">
                <a16:creationId xmlns:a16="http://schemas.microsoft.com/office/drawing/2014/main" id="{93634AAC-7371-498A-938F-54C91E5712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388888"/>
              </p:ext>
            </p:extLst>
          </p:nvPr>
        </p:nvGraphicFramePr>
        <p:xfrm>
          <a:off x="3307076" y="3935154"/>
          <a:ext cx="2573847" cy="2790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Image" r:id="rId10" imgW="3174603" imgH="3441270" progId="Photoshop.Image.6">
                  <p:embed/>
                </p:oleObj>
              </mc:Choice>
              <mc:Fallback>
                <p:oleObj name="Image" r:id="rId10" imgW="3174603" imgH="3441270" progId="Photoshop.Image.6">
                  <p:embed/>
                  <p:pic>
                    <p:nvPicPr>
                      <p:cNvPr id="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7076" y="3935154"/>
                        <a:ext cx="2573847" cy="27900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975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1F9FF-7DC7-4BD2-BCDA-E5BFA5766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Comment colliger les infections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676B60-2852-46DD-9795-2EDA46AFB3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Tenir à jour le nombre d’infections cathéter / fistules</a:t>
            </a:r>
          </a:p>
          <a:p>
            <a:r>
              <a:rPr lang="fr-FR" dirty="0"/>
              <a:t>Calculer l’incidence : nécessite d’avoir la durée d’exposition (nombre de jours ou patients-mois, ou séances…)</a:t>
            </a:r>
          </a:p>
        </p:txBody>
      </p:sp>
    </p:spTree>
    <p:extLst>
      <p:ext uri="{BB962C8B-B14F-4D97-AF65-F5344CB8AC3E}">
        <p14:creationId xmlns:p14="http://schemas.microsoft.com/office/powerpoint/2010/main" val="1866530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Transmission virale en hémodialyse</a:t>
            </a:r>
          </a:p>
        </p:txBody>
      </p:sp>
    </p:spTree>
    <p:extLst>
      <p:ext uri="{BB962C8B-B14F-4D97-AF65-F5344CB8AC3E}">
        <p14:creationId xmlns:p14="http://schemas.microsoft.com/office/powerpoint/2010/main" val="3143394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06968"/>
            <a:ext cx="10515600" cy="664558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r>
              <a:rPr lang="fr-FR" altLang="fr-FR" sz="3200" dirty="0"/>
              <a:t>Janvier 2002 Agence de Presse Médicale Reuters</a:t>
            </a:r>
          </a:p>
        </p:txBody>
      </p:sp>
      <p:sp>
        <p:nvSpPr>
          <p:cNvPr id="28674" name="Espace réservé du contenu 2"/>
          <p:cNvSpPr>
            <a:spLocks noGrp="1"/>
          </p:cNvSpPr>
          <p:nvPr>
            <p:ph idx="1"/>
          </p:nvPr>
        </p:nvSpPr>
        <p:spPr>
          <a:xfrm>
            <a:off x="581025" y="2000250"/>
            <a:ext cx="11315700" cy="1214435"/>
          </a:xfrm>
        </p:spPr>
        <p:txBody>
          <a:bodyPr>
            <a:noAutofit/>
          </a:bodyPr>
          <a:lstStyle/>
          <a:p>
            <a:r>
              <a:rPr lang="fr-FR" altLang="fr-FR" dirty="0"/>
              <a:t>Le Centre d'hémodialyse de Béziers a dû cesser son activité mardi après la découverte de </a:t>
            </a:r>
            <a:r>
              <a:rPr lang="fr-FR" altLang="fr-FR" dirty="0">
                <a:solidFill>
                  <a:srgbClr val="FF0000"/>
                </a:solidFill>
              </a:rPr>
              <a:t>22 cas d'infections par le VHC chez 70 de ses patients</a:t>
            </a:r>
            <a:r>
              <a:rPr lang="fr-FR" altLang="fr-FR" dirty="0"/>
              <a:t>, qui sont désormais dialysés au Centre de Montpellier</a:t>
            </a:r>
          </a:p>
        </p:txBody>
      </p:sp>
      <p:sp>
        <p:nvSpPr>
          <p:cNvPr id="4" name="Parchemin horizontal 3"/>
          <p:cNvSpPr/>
          <p:nvPr/>
        </p:nvSpPr>
        <p:spPr>
          <a:xfrm>
            <a:off x="4238625" y="771526"/>
            <a:ext cx="3714750" cy="1028697"/>
          </a:xfrm>
          <a:prstGeom prst="horizontalScroll">
            <a:avLst/>
          </a:prstGeom>
          <a:solidFill>
            <a:srgbClr val="E6B9B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3200" b="1" dirty="0">
                <a:solidFill>
                  <a:schemeClr val="tx1"/>
                </a:solidFill>
              </a:rPr>
              <a:t>ALERTE SANITAIRE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C58067A2-2D9C-46C9-B89F-1DE5A43991C4}"/>
              </a:ext>
            </a:extLst>
          </p:cNvPr>
          <p:cNvSpPr txBox="1">
            <a:spLocks/>
          </p:cNvSpPr>
          <p:nvPr/>
        </p:nvSpPr>
        <p:spPr>
          <a:xfrm>
            <a:off x="423862" y="3643316"/>
            <a:ext cx="11630025" cy="29724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altLang="fr-FR" sz="3200"/>
              <a:t>Les patients sont interviewés par la presse</a:t>
            </a:r>
          </a:p>
          <a:p>
            <a:pPr lvl="1"/>
            <a:r>
              <a:rPr lang="fr-FR" altLang="fr-FR" sz="2800"/>
              <a:t>Le fonctionnement de l’unité de dialyse est mis en cause</a:t>
            </a:r>
          </a:p>
          <a:p>
            <a:pPr lvl="1"/>
            <a:r>
              <a:rPr lang="fr-FR" altLang="fr-FR" sz="2800"/>
              <a:t>va-et-vient des </a:t>
            </a:r>
            <a:r>
              <a:rPr lang="fr-FR" altLang="fr-FR" sz="2800">
                <a:solidFill>
                  <a:srgbClr val="FF0000"/>
                </a:solidFill>
              </a:rPr>
              <a:t>ambulanciers</a:t>
            </a:r>
            <a:endParaRPr lang="fr-FR" altLang="fr-FR" sz="2800"/>
          </a:p>
          <a:p>
            <a:pPr lvl="1"/>
            <a:r>
              <a:rPr lang="fr-FR" altLang="fr-FR" sz="2800">
                <a:solidFill>
                  <a:srgbClr val="FF0000"/>
                </a:solidFill>
              </a:rPr>
              <a:t>stagiaires</a:t>
            </a:r>
            <a:r>
              <a:rPr lang="fr-FR" altLang="fr-FR" sz="2800"/>
              <a:t> qui, ayant du mal à effectuer des prises de sang, sont aidés par des </a:t>
            </a:r>
            <a:r>
              <a:rPr lang="fr-FR" altLang="fr-FR" sz="2800">
                <a:solidFill>
                  <a:srgbClr val="FF0000"/>
                </a:solidFill>
              </a:rPr>
              <a:t>collègues qui étaient en train de s'occuper d'un autre malade</a:t>
            </a:r>
            <a:r>
              <a:rPr lang="fr-FR" altLang="fr-FR" sz="2800"/>
              <a:t>".</a:t>
            </a:r>
          </a:p>
          <a:p>
            <a:pPr lvl="1"/>
            <a:r>
              <a:rPr lang="fr-FR" altLang="fr-FR" sz="2800"/>
              <a:t>Les blouses des infirmières restent </a:t>
            </a:r>
            <a:r>
              <a:rPr lang="fr-FR" altLang="fr-FR" sz="2800">
                <a:solidFill>
                  <a:srgbClr val="FF0000"/>
                </a:solidFill>
              </a:rPr>
              <a:t>tachées</a:t>
            </a:r>
            <a:r>
              <a:rPr lang="fr-FR" altLang="fr-FR" sz="2800"/>
              <a:t> jusqu'à la fin de la journée.</a:t>
            </a:r>
            <a:endParaRPr lang="fr-FR" altLang="fr-FR" sz="2800" dirty="0"/>
          </a:p>
        </p:txBody>
      </p:sp>
    </p:spTree>
    <p:extLst>
      <p:ext uri="{BB962C8B-B14F-4D97-AF65-F5344CB8AC3E}">
        <p14:creationId xmlns:p14="http://schemas.microsoft.com/office/powerpoint/2010/main" val="13242244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mporain blanc">
  <a:themeElements>
    <a:clrScheme name="Contemporain blanc 2">
      <a:dk1>
        <a:srgbClr val="000000"/>
      </a:dk1>
      <a:lt1>
        <a:srgbClr val="FFFFFF"/>
      </a:lt1>
      <a:dk2>
        <a:srgbClr val="000000"/>
      </a:dk2>
      <a:lt2>
        <a:srgbClr val="5E574E"/>
      </a:lt2>
      <a:accent1>
        <a:srgbClr val="FF6600"/>
      </a:accent1>
      <a:accent2>
        <a:srgbClr val="FFCC00"/>
      </a:accent2>
      <a:accent3>
        <a:srgbClr val="FFFFFF"/>
      </a:accent3>
      <a:accent4>
        <a:srgbClr val="000000"/>
      </a:accent4>
      <a:accent5>
        <a:srgbClr val="FFB8AA"/>
      </a:accent5>
      <a:accent6>
        <a:srgbClr val="E7B900"/>
      </a:accent6>
      <a:hlink>
        <a:srgbClr val="996633"/>
      </a:hlink>
      <a:folHlink>
        <a:srgbClr val="808000"/>
      </a:folHlink>
    </a:clrScheme>
    <a:fontScheme name="Contemporain blanc">
      <a:majorFont>
        <a:latin typeface="Arial Black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ontemporain blanc 1">
        <a:dk1>
          <a:srgbClr val="5E574E"/>
        </a:dk1>
        <a:lt1>
          <a:srgbClr val="FFFFCC"/>
        </a:lt1>
        <a:dk2>
          <a:srgbClr val="0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AA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temporain blanc 2">
        <a:dk1>
          <a:srgbClr val="000000"/>
        </a:dk1>
        <a:lt1>
          <a:srgbClr val="FFFFFF"/>
        </a:lt1>
        <a:dk2>
          <a:srgbClr val="0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996633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emporain blanc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emporain blanc 4">
        <a:dk1>
          <a:srgbClr val="000000"/>
        </a:dk1>
        <a:lt1>
          <a:srgbClr val="FFFFFF"/>
        </a:lt1>
        <a:dk2>
          <a:srgbClr val="8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FF00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emporain blanc 5">
        <a:dk1>
          <a:srgbClr val="000066"/>
        </a:dk1>
        <a:lt1>
          <a:srgbClr val="FFFFFF"/>
        </a:lt1>
        <a:dk2>
          <a:srgbClr val="0000FF"/>
        </a:dk2>
        <a:lt2>
          <a:srgbClr val="000000"/>
        </a:lt2>
        <a:accent1>
          <a:srgbClr val="0066FF"/>
        </a:accent1>
        <a:accent2>
          <a:srgbClr val="33CCCC"/>
        </a:accent2>
        <a:accent3>
          <a:srgbClr val="FFFFFF"/>
        </a:accent3>
        <a:accent4>
          <a:srgbClr val="000056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emporain blanc 6">
        <a:dk1>
          <a:srgbClr val="000000"/>
        </a:dk1>
        <a:lt1>
          <a:srgbClr val="FFFFFF"/>
        </a:lt1>
        <a:dk2>
          <a:srgbClr val="000066"/>
        </a:dk2>
        <a:lt2>
          <a:srgbClr val="FFCC00"/>
        </a:lt2>
        <a:accent1>
          <a:srgbClr val="0066FF"/>
        </a:accent1>
        <a:accent2>
          <a:srgbClr val="33CCCC"/>
        </a:accent2>
        <a:accent3>
          <a:srgbClr val="AAAAB8"/>
        </a:accent3>
        <a:accent4>
          <a:srgbClr val="DADADA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temporain blanc 7">
        <a:dk1>
          <a:srgbClr val="5E574E"/>
        </a:dk1>
        <a:lt1>
          <a:srgbClr val="FFFFCC"/>
        </a:lt1>
        <a:dk2>
          <a:srgbClr val="8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C0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</TotalTime>
  <Words>1761</Words>
  <Application>Microsoft Office PowerPoint</Application>
  <PresentationFormat>Grand écran</PresentationFormat>
  <Paragraphs>316</Paragraphs>
  <Slides>41</Slides>
  <Notes>15</Notes>
  <HiddenSlides>0</HiddenSlides>
  <MMClips>1</MMClips>
  <ScaleCrop>false</ScaleCrop>
  <HeadingPairs>
    <vt:vector size="8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2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41</vt:i4>
      </vt:variant>
    </vt:vector>
  </HeadingPairs>
  <TitlesOfParts>
    <vt:vector size="55" baseType="lpstr">
      <vt:lpstr>Arial</vt:lpstr>
      <vt:lpstr>Arial Black</vt:lpstr>
      <vt:lpstr>Arial Narrow</vt:lpstr>
      <vt:lpstr>Calibri</vt:lpstr>
      <vt:lpstr>Calibri Light</vt:lpstr>
      <vt:lpstr>Monotype Sorts</vt:lpstr>
      <vt:lpstr>Symbol</vt:lpstr>
      <vt:lpstr>Tahoma</vt:lpstr>
      <vt:lpstr>Times New Roman</vt:lpstr>
      <vt:lpstr>Wingdings</vt:lpstr>
      <vt:lpstr>Thème Office</vt:lpstr>
      <vt:lpstr>Contemporain blanc</vt:lpstr>
      <vt:lpstr>Clip</vt:lpstr>
      <vt:lpstr>Image</vt:lpstr>
      <vt:lpstr>Dialyse et infections associées aux soins 2022</vt:lpstr>
      <vt:lpstr>Infections associées aux accès vasculaires pour hémodialyse</vt:lpstr>
      <vt:lpstr>L’hémodialyse</vt:lpstr>
      <vt:lpstr>Présentation PowerPoint</vt:lpstr>
      <vt:lpstr>Risque infectieux : ponction / déponction / compression</vt:lpstr>
      <vt:lpstr>risques infectieux</vt:lpstr>
      <vt:lpstr>Comment colliger les infections ?</vt:lpstr>
      <vt:lpstr>Transmission virale en hémodialyse</vt:lpstr>
      <vt:lpstr>Janvier 2002 Agence de Presse Médicale Reuters</vt:lpstr>
      <vt:lpstr>2002 – demande des autorités sanitaires françaises</vt:lpstr>
      <vt:lpstr>Recommandations de la Société Française d’Hygiène Hospitalière, décembre 2004  http://www.sfhh.net/</vt:lpstr>
      <vt:lpstr>Présentation PowerPoint</vt:lpstr>
      <vt:lpstr>Hygiène du patient</vt:lpstr>
      <vt:lpstr>Présentation PowerPoint</vt:lpstr>
      <vt:lpstr>Présentation PowerPoint</vt:lpstr>
      <vt:lpstr>Personnel</vt:lpstr>
      <vt:lpstr>CONNEXION LIGNE</vt:lpstr>
      <vt:lpstr>Lavage des mains</vt:lpstr>
      <vt:lpstr>En cours de séance</vt:lpstr>
      <vt:lpstr>Après le départ du patient</vt:lpstr>
      <vt:lpstr>Conception des locaux Arrêté du 25 avril 2005 </vt:lpstr>
      <vt:lpstr>Conception des locaux</vt:lpstr>
      <vt:lpstr>1 lavabo pour 4 postes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COVID et hémodialyse</vt:lpstr>
      <vt:lpstr>Présentation PowerPoint</vt:lpstr>
      <vt:lpstr>Présentation PowerPoint</vt:lpstr>
      <vt:lpstr>Désinfection du générateur : méthodes </vt:lpstr>
      <vt:lpstr>Evaluation des désinfectants</vt:lpstr>
      <vt:lpstr>Désinfection du générateur</vt:lpstr>
      <vt:lpstr>La boucle de distribution d’eau osmosée</vt:lpstr>
      <vt:lpstr>Le traitement d’eau</vt:lpstr>
      <vt:lpstr>Dialyse péritonéale</vt:lpstr>
      <vt:lpstr>Dialyse péritonéale</vt:lpstr>
      <vt:lpstr>Diagnostic de la peritonite</vt:lpstr>
      <vt:lpstr>Infection émergence</vt:lpstr>
      <vt:lpstr>Tunnelite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Dialyse et infections associées aux soins</dc:title>
  <dc:creator>Philippe Brunet</dc:creator>
  <cp:lastModifiedBy>Philippe Brunet</cp:lastModifiedBy>
  <cp:revision>36</cp:revision>
  <dcterms:created xsi:type="dcterms:W3CDTF">2015-02-01T08:04:17Z</dcterms:created>
  <dcterms:modified xsi:type="dcterms:W3CDTF">2022-02-15T04:45:35Z</dcterms:modified>
</cp:coreProperties>
</file>