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12.xml" ContentType="application/vnd.openxmlformats-officedocument.presentationml.notesSlide+xml"/>
  <Override PartName="/ppt/slides/slide99.xml" ContentType="application/vnd.openxmlformats-officedocument.presentationml.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9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s/slide91.xml" ContentType="application/vnd.openxmlformats-officedocument.presentationml.slide+xml"/>
  <Override PartName="/ppt/slideLayouts/slideLayout3.xml" ContentType="application/vnd.openxmlformats-officedocument.presentationml.slideLayout+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slides/slide89.xml" ContentType="application/vnd.openxmlformats-officedocument.presentationml.slide+xml"/>
  <Override PartName="/ppt/slides/slide98.xml" ContentType="application/vnd.openxmlformats-officedocument.presentationml.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slides/slide7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4"/>
  </p:notesMasterIdLst>
  <p:sldIdLst>
    <p:sldId id="256" r:id="rId2"/>
    <p:sldId id="258" r:id="rId3"/>
    <p:sldId id="317" r:id="rId4"/>
    <p:sldId id="259" r:id="rId5"/>
    <p:sldId id="260" r:id="rId6"/>
    <p:sldId id="281" r:id="rId7"/>
    <p:sldId id="298" r:id="rId8"/>
    <p:sldId id="284" r:id="rId9"/>
    <p:sldId id="283" r:id="rId10"/>
    <p:sldId id="282" r:id="rId11"/>
    <p:sldId id="287" r:id="rId12"/>
    <p:sldId id="318" r:id="rId13"/>
    <p:sldId id="285" r:id="rId14"/>
    <p:sldId id="299" r:id="rId15"/>
    <p:sldId id="355" r:id="rId16"/>
    <p:sldId id="300" r:id="rId17"/>
    <p:sldId id="314" r:id="rId18"/>
    <p:sldId id="280" r:id="rId19"/>
    <p:sldId id="316" r:id="rId20"/>
    <p:sldId id="323" r:id="rId21"/>
    <p:sldId id="322" r:id="rId22"/>
    <p:sldId id="321" r:id="rId23"/>
    <p:sldId id="302" r:id="rId24"/>
    <p:sldId id="301" r:id="rId25"/>
    <p:sldId id="303" r:id="rId26"/>
    <p:sldId id="304" r:id="rId27"/>
    <p:sldId id="305" r:id="rId28"/>
    <p:sldId id="306" r:id="rId29"/>
    <p:sldId id="307" r:id="rId30"/>
    <p:sldId id="308" r:id="rId31"/>
    <p:sldId id="311" r:id="rId32"/>
    <p:sldId id="310" r:id="rId33"/>
    <p:sldId id="309" r:id="rId34"/>
    <p:sldId id="312" r:id="rId35"/>
    <p:sldId id="313" r:id="rId36"/>
    <p:sldId id="356" r:id="rId37"/>
    <p:sldId id="357" r:id="rId38"/>
    <p:sldId id="358" r:id="rId39"/>
    <p:sldId id="359" r:id="rId40"/>
    <p:sldId id="360" r:id="rId41"/>
    <p:sldId id="361" r:id="rId42"/>
    <p:sldId id="362" r:id="rId43"/>
    <p:sldId id="363" r:id="rId44"/>
    <p:sldId id="364" r:id="rId45"/>
    <p:sldId id="365" r:id="rId46"/>
    <p:sldId id="319" r:id="rId47"/>
    <p:sldId id="261" r:id="rId48"/>
    <p:sldId id="324" r:id="rId49"/>
    <p:sldId id="263" r:id="rId50"/>
    <p:sldId id="262" r:id="rId51"/>
    <p:sldId id="335" r:id="rId52"/>
    <p:sldId id="341" r:id="rId53"/>
    <p:sldId id="315" r:id="rId54"/>
    <p:sldId id="349" r:id="rId55"/>
    <p:sldId id="273" r:id="rId56"/>
    <p:sldId id="342" r:id="rId57"/>
    <p:sldId id="269" r:id="rId58"/>
    <p:sldId id="270" r:id="rId59"/>
    <p:sldId id="366" r:id="rId60"/>
    <p:sldId id="343" r:id="rId61"/>
    <p:sldId id="337" r:id="rId62"/>
    <p:sldId id="288" r:id="rId63"/>
    <p:sldId id="289" r:id="rId64"/>
    <p:sldId id="336" r:id="rId65"/>
    <p:sldId id="338" r:id="rId66"/>
    <p:sldId id="340" r:id="rId67"/>
    <p:sldId id="339" r:id="rId68"/>
    <p:sldId id="351" r:id="rId69"/>
    <p:sldId id="354" r:id="rId70"/>
    <p:sldId id="353" r:id="rId71"/>
    <p:sldId id="352" r:id="rId72"/>
    <p:sldId id="344" r:id="rId73"/>
    <p:sldId id="325" r:id="rId74"/>
    <p:sldId id="327" r:id="rId75"/>
    <p:sldId id="332" r:id="rId76"/>
    <p:sldId id="264" r:id="rId77"/>
    <p:sldId id="329" r:id="rId78"/>
    <p:sldId id="347" r:id="rId79"/>
    <p:sldId id="348" r:id="rId80"/>
    <p:sldId id="326" r:id="rId81"/>
    <p:sldId id="331" r:id="rId82"/>
    <p:sldId id="350" r:id="rId83"/>
    <p:sldId id="330" r:id="rId84"/>
    <p:sldId id="333" r:id="rId85"/>
    <p:sldId id="334" r:id="rId86"/>
    <p:sldId id="320" r:id="rId87"/>
    <p:sldId id="265" r:id="rId88"/>
    <p:sldId id="328" r:id="rId89"/>
    <p:sldId id="266" r:id="rId90"/>
    <p:sldId id="267" r:id="rId91"/>
    <p:sldId id="277" r:id="rId92"/>
    <p:sldId id="368" r:id="rId93"/>
    <p:sldId id="274" r:id="rId94"/>
    <p:sldId id="268" r:id="rId95"/>
    <p:sldId id="271" r:id="rId96"/>
    <p:sldId id="272" r:id="rId97"/>
    <p:sldId id="276" r:id="rId98"/>
    <p:sldId id="369" r:id="rId99"/>
    <p:sldId id="367" r:id="rId100"/>
    <p:sldId id="278" r:id="rId101"/>
    <p:sldId id="279" r:id="rId102"/>
    <p:sldId id="346" r:id="rId103"/>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80000"/>
    <a:srgbClr val="800000"/>
    <a:srgbClr val="A50021"/>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10" autoAdjust="0"/>
    <p:restoredTop sz="96469" autoAdjust="0"/>
  </p:normalViewPr>
  <p:slideViewPr>
    <p:cSldViewPr snapToGrid="0">
      <p:cViewPr varScale="1">
        <p:scale>
          <a:sx n="116" d="100"/>
          <a:sy n="116" d="100"/>
        </p:scale>
        <p:origin x="-120" y="-114"/>
      </p:cViewPr>
      <p:guideLst>
        <p:guide orient="horz" pos="2160"/>
        <p:guide pos="3840"/>
      </p:guideLst>
    </p:cSldViewPr>
  </p:slideViewPr>
  <p:notesTextViewPr>
    <p:cViewPr>
      <p:scale>
        <a:sx n="3" d="2"/>
        <a:sy n="3" d="2"/>
      </p:scale>
      <p:origin x="0" y="0"/>
    </p:cViewPr>
  </p:notesTextViewPr>
  <p:sorterViewPr>
    <p:cViewPr varScale="1">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07" Type="http://schemas.openxmlformats.org/officeDocument/2006/relationships/theme" Target="theme/theme1.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45FC500-0432-476C-9085-5224355B2411}" type="datetimeFigureOut">
              <a:rPr lang="fr-FR" smtClean="0"/>
              <a:pPr/>
              <a:t>17/02/2022</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B728FD-022B-47A1-9299-0BE954787403}" type="slidenum">
              <a:rPr lang="fr-FR" smtClean="0"/>
              <a:pPr/>
              <a:t>‹N°›</a:t>
            </a:fld>
            <a:endParaRPr lang="fr-FR"/>
          </a:p>
        </p:txBody>
      </p:sp>
    </p:spTree>
    <p:extLst>
      <p:ext uri="{BB962C8B-B14F-4D97-AF65-F5344CB8AC3E}">
        <p14:creationId xmlns:p14="http://schemas.microsoft.com/office/powerpoint/2010/main" xmlns="" val="28171738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4BB728FD-022B-47A1-9299-0BE954787403}" type="slidenum">
              <a:rPr lang="fr-FR" smtClean="0"/>
              <a:pPr/>
              <a:t>6</a:t>
            </a:fld>
            <a:endParaRPr lang="fr-FR"/>
          </a:p>
        </p:txBody>
      </p:sp>
    </p:spTree>
    <p:extLst>
      <p:ext uri="{BB962C8B-B14F-4D97-AF65-F5344CB8AC3E}">
        <p14:creationId xmlns:p14="http://schemas.microsoft.com/office/powerpoint/2010/main" xmlns="" val="30442139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en-US" dirty="0"/>
              <a:t>Chest X-rays and CT-scan of a 65-year-old man who developed ventilator-associated pneumonia. </a:t>
            </a:r>
          </a:p>
          <a:p>
            <a:endParaRPr lang="en-US" dirty="0"/>
          </a:p>
          <a:p>
            <a:r>
              <a:rPr lang="en-US" dirty="0"/>
              <a:t>Chest X-ray performed the day VAP was</a:t>
            </a:r>
            <a:r>
              <a:rPr lang="en-US" baseline="0" dirty="0"/>
              <a:t> </a:t>
            </a:r>
            <a:r>
              <a:rPr lang="en-US" dirty="0"/>
              <a:t>suspected seems normal (a), whereas the CT-scan performed the same day showed consolidation of the left inferior lobe (b, d). </a:t>
            </a:r>
            <a:r>
              <a:rPr lang="en-US" baseline="0" dirty="0"/>
              <a:t> </a:t>
            </a:r>
            <a:r>
              <a:rPr lang="en-US" dirty="0" err="1"/>
              <a:t>Bronchoalveolar</a:t>
            </a:r>
            <a:r>
              <a:rPr lang="en-US" baseline="0" dirty="0"/>
              <a:t> </a:t>
            </a:r>
            <a:r>
              <a:rPr lang="en-US" dirty="0"/>
              <a:t>lavage yielded 105</a:t>
            </a:r>
            <a:r>
              <a:rPr lang="en-US" baseline="0" dirty="0"/>
              <a:t> </a:t>
            </a:r>
            <a:r>
              <a:rPr lang="en-US" dirty="0" err="1"/>
              <a:t>Enterobacter</a:t>
            </a:r>
            <a:r>
              <a:rPr lang="en-US" dirty="0"/>
              <a:t> </a:t>
            </a:r>
            <a:r>
              <a:rPr lang="en-US" dirty="0" err="1"/>
              <a:t>aerogenes</a:t>
            </a:r>
            <a:r>
              <a:rPr lang="en-US" dirty="0"/>
              <a:t>. </a:t>
            </a:r>
          </a:p>
          <a:p>
            <a:endParaRPr lang="en-US" dirty="0"/>
          </a:p>
          <a:p>
            <a:r>
              <a:rPr lang="en-US" dirty="0"/>
              <a:t>The next day, chest X-ray showed progression of pulmonary infiltrates (c). </a:t>
            </a:r>
          </a:p>
          <a:p>
            <a:endParaRPr lang="en-US" dirty="0"/>
          </a:p>
          <a:p>
            <a:r>
              <a:rPr lang="en-US" dirty="0"/>
              <a:t>VAP diagnosis based on chest</a:t>
            </a:r>
            <a:r>
              <a:rPr lang="en-US" baseline="0" dirty="0"/>
              <a:t> </a:t>
            </a:r>
            <a:r>
              <a:rPr lang="en-US" dirty="0"/>
              <a:t>X-ray would have been delayed</a:t>
            </a:r>
            <a:endParaRPr lang="fr-FR" dirty="0"/>
          </a:p>
        </p:txBody>
      </p:sp>
      <p:sp>
        <p:nvSpPr>
          <p:cNvPr id="4" name="Espace réservé du numéro de diapositive 3"/>
          <p:cNvSpPr>
            <a:spLocks noGrp="1"/>
          </p:cNvSpPr>
          <p:nvPr>
            <p:ph type="sldNum" sz="quarter" idx="10"/>
          </p:nvPr>
        </p:nvSpPr>
        <p:spPr/>
        <p:txBody>
          <a:bodyPr/>
          <a:lstStyle/>
          <a:p>
            <a:fld id="{4BB728FD-022B-47A1-9299-0BE954787403}" type="slidenum">
              <a:rPr lang="fr-FR" smtClean="0"/>
              <a:pPr/>
              <a:t>87</a:t>
            </a:fld>
            <a:endParaRPr lang="fr-FR"/>
          </a:p>
        </p:txBody>
      </p:sp>
    </p:spTree>
    <p:extLst>
      <p:ext uri="{BB962C8B-B14F-4D97-AF65-F5344CB8AC3E}">
        <p14:creationId xmlns:p14="http://schemas.microsoft.com/office/powerpoint/2010/main" xmlns="" val="3621871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Routes of colonization/infection in mechanically ventilated patients.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Colonization of the </a:t>
            </a:r>
            <a:r>
              <a:rPr lang="en-US" sz="1200" b="0" i="0" u="none" strike="noStrike" kern="1200" baseline="0" dirty="0" err="1">
                <a:solidFill>
                  <a:schemeClr val="tx1"/>
                </a:solidFill>
                <a:latin typeface="+mn-lt"/>
                <a:ea typeface="+mn-ea"/>
                <a:cs typeface="+mn-cs"/>
              </a:rPr>
              <a:t>aerodigestive</a:t>
            </a:r>
            <a:r>
              <a:rPr lang="en-US" sz="1200" b="0" i="0" u="none" strike="noStrike" kern="1200" baseline="0" dirty="0">
                <a:solidFill>
                  <a:schemeClr val="tx1"/>
                </a:solidFill>
                <a:latin typeface="+mn-lt"/>
                <a:ea typeface="+mn-ea"/>
                <a:cs typeface="+mn-cs"/>
              </a:rPr>
              <a:t> tract may occur endogenously (A and B) or exogenously (C through F).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Exogenous colonization may result in primary colonization of the oropharynx or may be the result of direct inoculation into the lower respiratory tract during manipulations of respiratory equipment (D), during using of respiratory devices (E), or from contaminated aerosols (F).</a:t>
            </a:r>
            <a:endParaRPr lang="fr-FR" dirty="0"/>
          </a:p>
        </p:txBody>
      </p:sp>
      <p:sp>
        <p:nvSpPr>
          <p:cNvPr id="4" name="Espace réservé du numéro de diapositive 3"/>
          <p:cNvSpPr>
            <a:spLocks noGrp="1"/>
          </p:cNvSpPr>
          <p:nvPr>
            <p:ph type="sldNum" sz="quarter" idx="10"/>
          </p:nvPr>
        </p:nvSpPr>
        <p:spPr/>
        <p:txBody>
          <a:bodyPr/>
          <a:lstStyle/>
          <a:p>
            <a:fld id="{4BB728FD-022B-47A1-9299-0BE954787403}" type="slidenum">
              <a:rPr lang="fr-FR" smtClean="0"/>
              <a:pPr/>
              <a:t>89</a:t>
            </a:fld>
            <a:endParaRPr lang="fr-FR"/>
          </a:p>
        </p:txBody>
      </p:sp>
    </p:spTree>
    <p:extLst>
      <p:ext uri="{BB962C8B-B14F-4D97-AF65-F5344CB8AC3E}">
        <p14:creationId xmlns:p14="http://schemas.microsoft.com/office/powerpoint/2010/main" xmlns="" val="27039169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4BB728FD-022B-47A1-9299-0BE954787403}" type="slidenum">
              <a:rPr lang="fr-FR" smtClean="0"/>
              <a:pPr/>
              <a:t>94</a:t>
            </a:fld>
            <a:endParaRPr lang="fr-FR"/>
          </a:p>
        </p:txBody>
      </p:sp>
    </p:spTree>
    <p:extLst>
      <p:ext uri="{BB962C8B-B14F-4D97-AF65-F5344CB8AC3E}">
        <p14:creationId xmlns:p14="http://schemas.microsoft.com/office/powerpoint/2010/main" xmlns="" val="36393167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4BB728FD-022B-47A1-9299-0BE954787403}" type="slidenum">
              <a:rPr lang="fr-FR" smtClean="0"/>
              <a:pPr/>
              <a:t>100</a:t>
            </a:fld>
            <a:endParaRPr lang="fr-FR"/>
          </a:p>
        </p:txBody>
      </p:sp>
    </p:spTree>
    <p:extLst>
      <p:ext uri="{BB962C8B-B14F-4D97-AF65-F5344CB8AC3E}">
        <p14:creationId xmlns:p14="http://schemas.microsoft.com/office/powerpoint/2010/main" xmlns="" val="8879499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4BB728FD-022B-47A1-9299-0BE954787403}" type="slidenum">
              <a:rPr lang="fr-FR" smtClean="0"/>
              <a:pPr/>
              <a:t>101</a:t>
            </a:fld>
            <a:endParaRPr lang="fr-FR"/>
          </a:p>
        </p:txBody>
      </p:sp>
    </p:spTree>
    <p:extLst>
      <p:ext uri="{BB962C8B-B14F-4D97-AF65-F5344CB8AC3E}">
        <p14:creationId xmlns:p14="http://schemas.microsoft.com/office/powerpoint/2010/main" xmlns="" val="6262442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t>Pour tous les DM, exceptés ceux de la classe 1, l’apposition du marquage est subordonné à l’obtention d’un certificat CE,  délivré par un organisme appelé organisme notifié (ON) qui est habilité par les autorités compétentes. </a:t>
            </a:r>
          </a:p>
          <a:p>
            <a:r>
              <a:rPr lang="fr-FR" dirty="0"/>
              <a:t>En France, l’autorité compétente est l’ANSM. Il peut y avoir plusieurs organismes notifiés par pays. A ce jour, le seul organisme notifié français pour les dispositifs médicaux est le GMED.</a:t>
            </a:r>
          </a:p>
          <a:p>
            <a:r>
              <a:rPr lang="fr-FR" dirty="0"/>
              <a:t>L'organisme notifié évalue la conformité de la procédure suivie par le fabricant. En fonction notamment de la classe du DM, l'évaluation du dispositif médical est réalisée par le biais d’examen du dossier de conception du DM fourni par le fabricant ou par le biais d’essais sur le produit lui-même.</a:t>
            </a:r>
          </a:p>
          <a:p>
            <a:r>
              <a:rPr lang="fr-FR" dirty="0"/>
              <a:t>L’évaluation porte également sur le système de production mis en place par le fabricant, au moyen d’audits sur site. La somme de ces éléments  permet d’assurer  la conformité du dispositif médical aux exigences essentielles en accord avec des normes techniques (sécurité électrique, stérilité, compatibilité biologique) et intègre également l’évaluation de données cliniques.</a:t>
            </a:r>
          </a:p>
          <a:p>
            <a:r>
              <a:rPr lang="fr-FR" dirty="0"/>
              <a:t>Le dispositif médical doit atteindre les performances qui lui sont assignées par le fabricant; les risques éventuels doivent être acceptables au regard des bienfaits apportés au patient.</a:t>
            </a:r>
          </a:p>
          <a:p>
            <a:r>
              <a:rPr lang="fr-FR" dirty="0"/>
              <a:t>Une fois sur le marché, le DM est placé sous la responsabilité du fabricant qui le commercialise et en assure donc la surveillance.</a:t>
            </a:r>
          </a:p>
          <a:p>
            <a:r>
              <a:rPr lang="fr-FR" dirty="0"/>
              <a:t>Des audits sont conduits périodiquement chez le fabricant par l’organisme notifié. Le marquage CE fait l’objet d’un renouvellement périodique.</a:t>
            </a:r>
          </a:p>
          <a:p>
            <a:r>
              <a:rPr lang="fr-FR" dirty="0"/>
              <a:t>L’ANSM intervient dans la surveillance et le contrôle du marché et peut être amenée à prendre des mesures sur les DM pouvant aller jusqu’à leur retrait du marché.</a:t>
            </a:r>
          </a:p>
        </p:txBody>
      </p:sp>
      <p:sp>
        <p:nvSpPr>
          <p:cNvPr id="4" name="Espace réservé du numéro de diapositive 3"/>
          <p:cNvSpPr>
            <a:spLocks noGrp="1"/>
          </p:cNvSpPr>
          <p:nvPr>
            <p:ph type="sldNum" sz="quarter" idx="10"/>
          </p:nvPr>
        </p:nvSpPr>
        <p:spPr/>
        <p:txBody>
          <a:bodyPr/>
          <a:lstStyle/>
          <a:p>
            <a:fld id="{4BB728FD-022B-47A1-9299-0BE954787403}" type="slidenum">
              <a:rPr lang="fr-FR" smtClean="0"/>
              <a:pPr/>
              <a:t>9</a:t>
            </a:fld>
            <a:endParaRPr lang="fr-FR"/>
          </a:p>
        </p:txBody>
      </p:sp>
    </p:spTree>
    <p:extLst>
      <p:ext uri="{BB962C8B-B14F-4D97-AF65-F5344CB8AC3E}">
        <p14:creationId xmlns:p14="http://schemas.microsoft.com/office/powerpoint/2010/main" xmlns="" val="19586173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t>Le processus de révision complète de la réglementation européenne relative aux dispositifs médicaux s’est achevé en 2017.</a:t>
            </a:r>
          </a:p>
          <a:p>
            <a:r>
              <a:rPr lang="fr-FR" dirty="0"/>
              <a:t>L'objectif de cette révision est de renforcer la sécurité sanitaire et d'harmoniser l’application des règles au sein de l’Union européenne.</a:t>
            </a:r>
          </a:p>
          <a:p>
            <a:r>
              <a:rPr lang="fr-FR" dirty="0"/>
              <a:t>Elle doit également apporter certaines simplifications, notamment grâce au nouveau système d’information EUDAMED et une meilleure lisibilité des textes législatifs. Elle permettra de mieux accompagner l’innovation.</a:t>
            </a:r>
          </a:p>
          <a:p>
            <a:r>
              <a:rPr lang="fr-FR" dirty="0"/>
              <a:t>Cette révision en profondeur de la réglementation a abouti à la publication au JOUE, le 5 mai 2017, d'un nouveau règlement spécifique aux dispositifs médicaux (DM) [UE 2017/745].</a:t>
            </a:r>
          </a:p>
        </p:txBody>
      </p:sp>
      <p:sp>
        <p:nvSpPr>
          <p:cNvPr id="4" name="Espace réservé du numéro de diapositive 3"/>
          <p:cNvSpPr>
            <a:spLocks noGrp="1"/>
          </p:cNvSpPr>
          <p:nvPr>
            <p:ph type="sldNum" sz="quarter" idx="10"/>
          </p:nvPr>
        </p:nvSpPr>
        <p:spPr/>
        <p:txBody>
          <a:bodyPr/>
          <a:lstStyle/>
          <a:p>
            <a:fld id="{4BB728FD-022B-47A1-9299-0BE954787403}" type="slidenum">
              <a:rPr lang="fr-FR" smtClean="0"/>
              <a:pPr/>
              <a:t>10</a:t>
            </a:fld>
            <a:endParaRPr lang="fr-FR"/>
          </a:p>
        </p:txBody>
      </p:sp>
    </p:spTree>
    <p:extLst>
      <p:ext uri="{BB962C8B-B14F-4D97-AF65-F5344CB8AC3E}">
        <p14:creationId xmlns:p14="http://schemas.microsoft.com/office/powerpoint/2010/main" xmlns="" val="8341626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4BB728FD-022B-47A1-9299-0BE954787403}" type="slidenum">
              <a:rPr lang="fr-FR" smtClean="0"/>
              <a:pPr/>
              <a:t>18</a:t>
            </a:fld>
            <a:endParaRPr lang="fr-FR"/>
          </a:p>
        </p:txBody>
      </p:sp>
    </p:spTree>
    <p:extLst>
      <p:ext uri="{BB962C8B-B14F-4D97-AF65-F5344CB8AC3E}">
        <p14:creationId xmlns:p14="http://schemas.microsoft.com/office/powerpoint/2010/main" xmlns="" val="34005677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4BB728FD-022B-47A1-9299-0BE954787403}" type="slidenum">
              <a:rPr lang="fr-FR" smtClean="0"/>
              <a:pPr/>
              <a:t>24</a:t>
            </a:fld>
            <a:endParaRPr lang="fr-FR"/>
          </a:p>
        </p:txBody>
      </p:sp>
    </p:spTree>
    <p:extLst>
      <p:ext uri="{BB962C8B-B14F-4D97-AF65-F5344CB8AC3E}">
        <p14:creationId xmlns:p14="http://schemas.microsoft.com/office/powerpoint/2010/main" xmlns="" val="19601596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4BB728FD-022B-47A1-9299-0BE954787403}" type="slidenum">
              <a:rPr lang="fr-FR" smtClean="0"/>
              <a:pPr/>
              <a:t>29</a:t>
            </a:fld>
            <a:endParaRPr lang="fr-FR"/>
          </a:p>
        </p:txBody>
      </p:sp>
    </p:spTree>
    <p:extLst>
      <p:ext uri="{BB962C8B-B14F-4D97-AF65-F5344CB8AC3E}">
        <p14:creationId xmlns:p14="http://schemas.microsoft.com/office/powerpoint/2010/main" xmlns="" val="13036573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4BB728FD-022B-47A1-9299-0BE954787403}" type="slidenum">
              <a:rPr lang="fr-FR" smtClean="0"/>
              <a:pPr/>
              <a:t>31</a:t>
            </a:fld>
            <a:endParaRPr lang="fr-FR"/>
          </a:p>
        </p:txBody>
      </p:sp>
    </p:spTree>
    <p:extLst>
      <p:ext uri="{BB962C8B-B14F-4D97-AF65-F5344CB8AC3E}">
        <p14:creationId xmlns:p14="http://schemas.microsoft.com/office/powerpoint/2010/main" xmlns="" val="13029783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t>La baisse de la participation en 2015 a pu s’expliquer par le passage de la surveillance en continue sur l’année de janvier à décembre 2015 (versus 6 mois auparavant) entrainant une augmentation de la charge de travail pour le recueil et la validation des données. Malgré tout, la participation augmente à nouveau en 2016 et 2017.</a:t>
            </a:r>
          </a:p>
          <a:p>
            <a:endParaRPr lang="fr-FR" dirty="0"/>
          </a:p>
          <a:p>
            <a:r>
              <a:rPr lang="fr-FR" dirty="0"/>
              <a:t>La majorité des services (81,9%) provient d’établissements publics (53,8% de CH non universitaires). Leur taille varie de 4 à 32 lits. Plus de ¾ des services correspondent à une réanimation polyvalente (78,4%).</a:t>
            </a:r>
          </a:p>
          <a:p>
            <a:endParaRPr lang="fr-FR" dirty="0"/>
          </a:p>
          <a:p>
            <a:r>
              <a:rPr lang="fr-FR" dirty="0"/>
              <a:t>Le nombre moyen de patients inclus par service est de 344 patients pour 1 an (méd. 307).</a:t>
            </a:r>
          </a:p>
        </p:txBody>
      </p:sp>
      <p:sp>
        <p:nvSpPr>
          <p:cNvPr id="4" name="Espace réservé du numéro de diapositive 3"/>
          <p:cNvSpPr>
            <a:spLocks noGrp="1"/>
          </p:cNvSpPr>
          <p:nvPr>
            <p:ph type="sldNum" sz="quarter" idx="10"/>
          </p:nvPr>
        </p:nvSpPr>
        <p:spPr/>
        <p:txBody>
          <a:bodyPr/>
          <a:lstStyle/>
          <a:p>
            <a:fld id="{4BB728FD-022B-47A1-9299-0BE954787403}" type="slidenum">
              <a:rPr lang="fr-FR" smtClean="0"/>
              <a:pPr/>
              <a:t>50</a:t>
            </a:fld>
            <a:endParaRPr lang="fr-FR"/>
          </a:p>
        </p:txBody>
      </p:sp>
    </p:spTree>
    <p:extLst>
      <p:ext uri="{BB962C8B-B14F-4D97-AF65-F5344CB8AC3E}">
        <p14:creationId xmlns:p14="http://schemas.microsoft.com/office/powerpoint/2010/main" xmlns="" val="30658908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Two of the recalled bronchoscopes were put into service in mid-June 2001. All recalled bronchoscopes were removed from service on February 6,</a:t>
            </a:r>
          </a:p>
          <a:p>
            <a:r>
              <a:rPr lang="fr-FR" sz="1200" b="0" i="0" u="none" strike="noStrike" kern="1200" baseline="0" dirty="0">
                <a:solidFill>
                  <a:schemeClr val="tx1"/>
                </a:solidFill>
                <a:latin typeface="+mn-lt"/>
                <a:ea typeface="+mn-ea"/>
                <a:cs typeface="+mn-cs"/>
              </a:rPr>
              <a:t>2002.</a:t>
            </a:r>
          </a:p>
        </p:txBody>
      </p:sp>
      <p:sp>
        <p:nvSpPr>
          <p:cNvPr id="4" name="Espace réservé du numéro de diapositive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BB728FD-022B-47A1-9299-0BE95478740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62</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xmlns="" val="903485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p:cNvSpPr>
            <a:spLocks noGrp="1"/>
          </p:cNvSpPr>
          <p:nvPr>
            <p:ph type="dt" sz="half" idx="10"/>
          </p:nvPr>
        </p:nvSpPr>
        <p:spPr/>
        <p:txBody>
          <a:bodyPr/>
          <a:lstStyle/>
          <a:p>
            <a:fld id="{5FDC13E2-3BD8-402A-B6BD-3277AA376C5B}" type="datetimeFigureOut">
              <a:rPr lang="fr-FR" smtClean="0"/>
              <a:pPr/>
              <a:t>17/02/2022</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AF96D250-617D-46A6-AF4F-278010E2042F}" type="slidenum">
              <a:rPr lang="fr-FR" smtClean="0"/>
              <a:pPr/>
              <a:t>‹N°›</a:t>
            </a:fld>
            <a:endParaRPr lang="fr-FR"/>
          </a:p>
        </p:txBody>
      </p:sp>
    </p:spTree>
    <p:extLst>
      <p:ext uri="{BB962C8B-B14F-4D97-AF65-F5344CB8AC3E}">
        <p14:creationId xmlns:p14="http://schemas.microsoft.com/office/powerpoint/2010/main" xmlns="" val="4495198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texte vertical 2"/>
          <p:cNvSpPr>
            <a:spLocks noGrp="1"/>
          </p:cNvSpPr>
          <p:nvPr>
            <p:ph type="body" orient="vert" idx="1"/>
          </p:nvPr>
        </p:nvSpPr>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5FDC13E2-3BD8-402A-B6BD-3277AA376C5B}" type="datetimeFigureOut">
              <a:rPr lang="fr-FR" smtClean="0"/>
              <a:pPr/>
              <a:t>17/02/2022</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AF96D250-617D-46A6-AF4F-278010E2042F}" type="slidenum">
              <a:rPr lang="fr-FR" smtClean="0"/>
              <a:pPr/>
              <a:t>‹N°›</a:t>
            </a:fld>
            <a:endParaRPr lang="fr-FR"/>
          </a:p>
        </p:txBody>
      </p:sp>
    </p:spTree>
    <p:extLst>
      <p:ext uri="{BB962C8B-B14F-4D97-AF65-F5344CB8AC3E}">
        <p14:creationId xmlns:p14="http://schemas.microsoft.com/office/powerpoint/2010/main" xmlns="" val="39046731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p:cNvSpPr>
            <a:spLocks noGrp="1"/>
          </p:cNvSpPr>
          <p:nvPr>
            <p:ph type="body" orient="vert" idx="1"/>
          </p:nvPr>
        </p:nvSpPr>
        <p:spPr>
          <a:xfrm>
            <a:off x="838200" y="365125"/>
            <a:ext cx="7734300" cy="5811838"/>
          </a:xfrm>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5FDC13E2-3BD8-402A-B6BD-3277AA376C5B}" type="datetimeFigureOut">
              <a:rPr lang="fr-FR" smtClean="0"/>
              <a:pPr/>
              <a:t>17/02/2022</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AF96D250-617D-46A6-AF4F-278010E2042F}" type="slidenum">
              <a:rPr lang="fr-FR" smtClean="0"/>
              <a:pPr/>
              <a:t>‹N°›</a:t>
            </a:fld>
            <a:endParaRPr lang="fr-FR"/>
          </a:p>
        </p:txBody>
      </p:sp>
    </p:spTree>
    <p:extLst>
      <p:ext uri="{BB962C8B-B14F-4D97-AF65-F5344CB8AC3E}">
        <p14:creationId xmlns:p14="http://schemas.microsoft.com/office/powerpoint/2010/main" xmlns="" val="16106364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idx="1"/>
          </p:nvPr>
        </p:nvSpPr>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5FDC13E2-3BD8-402A-B6BD-3277AA376C5B}" type="datetimeFigureOut">
              <a:rPr lang="fr-FR" smtClean="0"/>
              <a:pPr/>
              <a:t>17/02/2022</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AF96D250-617D-46A6-AF4F-278010E2042F}" type="slidenum">
              <a:rPr lang="fr-FR" smtClean="0"/>
              <a:pPr/>
              <a:t>‹N°›</a:t>
            </a:fld>
            <a:endParaRPr lang="fr-FR"/>
          </a:p>
        </p:txBody>
      </p:sp>
    </p:spTree>
    <p:extLst>
      <p:ext uri="{BB962C8B-B14F-4D97-AF65-F5344CB8AC3E}">
        <p14:creationId xmlns:p14="http://schemas.microsoft.com/office/powerpoint/2010/main" xmlns="" val="13319499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Modifiez les styles du texte du masque</a:t>
            </a:r>
          </a:p>
        </p:txBody>
      </p:sp>
      <p:sp>
        <p:nvSpPr>
          <p:cNvPr id="4" name="Espace réservé de la date 3"/>
          <p:cNvSpPr>
            <a:spLocks noGrp="1"/>
          </p:cNvSpPr>
          <p:nvPr>
            <p:ph type="dt" sz="half" idx="10"/>
          </p:nvPr>
        </p:nvSpPr>
        <p:spPr/>
        <p:txBody>
          <a:bodyPr/>
          <a:lstStyle/>
          <a:p>
            <a:fld id="{5FDC13E2-3BD8-402A-B6BD-3277AA376C5B}" type="datetimeFigureOut">
              <a:rPr lang="fr-FR" smtClean="0"/>
              <a:pPr/>
              <a:t>17/02/2022</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AF96D250-617D-46A6-AF4F-278010E2042F}" type="slidenum">
              <a:rPr lang="fr-FR" smtClean="0"/>
              <a:pPr/>
              <a:t>‹N°›</a:t>
            </a:fld>
            <a:endParaRPr lang="fr-FR"/>
          </a:p>
        </p:txBody>
      </p:sp>
    </p:spTree>
    <p:extLst>
      <p:ext uri="{BB962C8B-B14F-4D97-AF65-F5344CB8AC3E}">
        <p14:creationId xmlns:p14="http://schemas.microsoft.com/office/powerpoint/2010/main" xmlns="" val="39401264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sz="half" idx="1"/>
          </p:nvPr>
        </p:nvSpPr>
        <p:spPr>
          <a:xfrm>
            <a:off x="838200" y="1825625"/>
            <a:ext cx="5181600" cy="4351338"/>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6172200" y="1825625"/>
            <a:ext cx="5181600" cy="4351338"/>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p:cNvSpPr>
            <a:spLocks noGrp="1"/>
          </p:cNvSpPr>
          <p:nvPr>
            <p:ph type="dt" sz="half" idx="10"/>
          </p:nvPr>
        </p:nvSpPr>
        <p:spPr/>
        <p:txBody>
          <a:bodyPr/>
          <a:lstStyle/>
          <a:p>
            <a:fld id="{5FDC13E2-3BD8-402A-B6BD-3277AA376C5B}" type="datetimeFigureOut">
              <a:rPr lang="fr-FR" smtClean="0"/>
              <a:pPr/>
              <a:t>17/02/2022</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AF96D250-617D-46A6-AF4F-278010E2042F}" type="slidenum">
              <a:rPr lang="fr-FR" smtClean="0"/>
              <a:pPr/>
              <a:t>‹N°›</a:t>
            </a:fld>
            <a:endParaRPr lang="fr-FR"/>
          </a:p>
        </p:txBody>
      </p:sp>
    </p:spTree>
    <p:extLst>
      <p:ext uri="{BB962C8B-B14F-4D97-AF65-F5344CB8AC3E}">
        <p14:creationId xmlns:p14="http://schemas.microsoft.com/office/powerpoint/2010/main" xmlns="" val="24747180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4" name="Espace réservé du contenu 3"/>
          <p:cNvSpPr>
            <a:spLocks noGrp="1"/>
          </p:cNvSpPr>
          <p:nvPr>
            <p:ph sz="half" idx="2"/>
          </p:nvPr>
        </p:nvSpPr>
        <p:spPr>
          <a:xfrm>
            <a:off x="839788" y="2505075"/>
            <a:ext cx="5157787" cy="3684588"/>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6" name="Espace réservé du contenu 5"/>
          <p:cNvSpPr>
            <a:spLocks noGrp="1"/>
          </p:cNvSpPr>
          <p:nvPr>
            <p:ph sz="quarter" idx="4"/>
          </p:nvPr>
        </p:nvSpPr>
        <p:spPr>
          <a:xfrm>
            <a:off x="6172200" y="2505075"/>
            <a:ext cx="5183188" cy="3684588"/>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p:cNvSpPr>
            <a:spLocks noGrp="1"/>
          </p:cNvSpPr>
          <p:nvPr>
            <p:ph type="dt" sz="half" idx="10"/>
          </p:nvPr>
        </p:nvSpPr>
        <p:spPr/>
        <p:txBody>
          <a:bodyPr/>
          <a:lstStyle/>
          <a:p>
            <a:fld id="{5FDC13E2-3BD8-402A-B6BD-3277AA376C5B}" type="datetimeFigureOut">
              <a:rPr lang="fr-FR" smtClean="0"/>
              <a:pPr/>
              <a:t>17/02/2022</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AF96D250-617D-46A6-AF4F-278010E2042F}" type="slidenum">
              <a:rPr lang="fr-FR" smtClean="0"/>
              <a:pPr/>
              <a:t>‹N°›</a:t>
            </a:fld>
            <a:endParaRPr lang="fr-FR"/>
          </a:p>
        </p:txBody>
      </p:sp>
    </p:spTree>
    <p:extLst>
      <p:ext uri="{BB962C8B-B14F-4D97-AF65-F5344CB8AC3E}">
        <p14:creationId xmlns:p14="http://schemas.microsoft.com/office/powerpoint/2010/main" xmlns="" val="24499458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e la date 2"/>
          <p:cNvSpPr>
            <a:spLocks noGrp="1"/>
          </p:cNvSpPr>
          <p:nvPr>
            <p:ph type="dt" sz="half" idx="10"/>
          </p:nvPr>
        </p:nvSpPr>
        <p:spPr/>
        <p:txBody>
          <a:bodyPr/>
          <a:lstStyle/>
          <a:p>
            <a:fld id="{5FDC13E2-3BD8-402A-B6BD-3277AA376C5B}" type="datetimeFigureOut">
              <a:rPr lang="fr-FR" smtClean="0"/>
              <a:pPr/>
              <a:t>17/02/2022</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AF96D250-617D-46A6-AF4F-278010E2042F}" type="slidenum">
              <a:rPr lang="fr-FR" smtClean="0"/>
              <a:pPr/>
              <a:t>‹N°›</a:t>
            </a:fld>
            <a:endParaRPr lang="fr-FR"/>
          </a:p>
        </p:txBody>
      </p:sp>
    </p:spTree>
    <p:extLst>
      <p:ext uri="{BB962C8B-B14F-4D97-AF65-F5344CB8AC3E}">
        <p14:creationId xmlns:p14="http://schemas.microsoft.com/office/powerpoint/2010/main" xmlns="" val="13311170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5FDC13E2-3BD8-402A-B6BD-3277AA376C5B}" type="datetimeFigureOut">
              <a:rPr lang="fr-FR" smtClean="0"/>
              <a:pPr/>
              <a:t>17/02/2022</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AF96D250-617D-46A6-AF4F-278010E2042F}" type="slidenum">
              <a:rPr lang="fr-FR" smtClean="0"/>
              <a:pPr/>
              <a:t>‹N°›</a:t>
            </a:fld>
            <a:endParaRPr lang="fr-FR"/>
          </a:p>
        </p:txBody>
      </p:sp>
    </p:spTree>
    <p:extLst>
      <p:ext uri="{BB962C8B-B14F-4D97-AF65-F5344CB8AC3E}">
        <p14:creationId xmlns:p14="http://schemas.microsoft.com/office/powerpoint/2010/main" xmlns="" val="25191954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Modifiez les styles du texte du masque</a:t>
            </a:r>
          </a:p>
        </p:txBody>
      </p:sp>
      <p:sp>
        <p:nvSpPr>
          <p:cNvPr id="5" name="Espace réservé de la date 4"/>
          <p:cNvSpPr>
            <a:spLocks noGrp="1"/>
          </p:cNvSpPr>
          <p:nvPr>
            <p:ph type="dt" sz="half" idx="10"/>
          </p:nvPr>
        </p:nvSpPr>
        <p:spPr/>
        <p:txBody>
          <a:bodyPr/>
          <a:lstStyle/>
          <a:p>
            <a:fld id="{5FDC13E2-3BD8-402A-B6BD-3277AA376C5B}" type="datetimeFigureOut">
              <a:rPr lang="fr-FR" smtClean="0"/>
              <a:pPr/>
              <a:t>17/02/2022</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AF96D250-617D-46A6-AF4F-278010E2042F}" type="slidenum">
              <a:rPr lang="fr-FR" smtClean="0"/>
              <a:pPr/>
              <a:t>‹N°›</a:t>
            </a:fld>
            <a:endParaRPr lang="fr-FR"/>
          </a:p>
        </p:txBody>
      </p:sp>
    </p:spTree>
    <p:extLst>
      <p:ext uri="{BB962C8B-B14F-4D97-AF65-F5344CB8AC3E}">
        <p14:creationId xmlns:p14="http://schemas.microsoft.com/office/powerpoint/2010/main" xmlns="" val="9430420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Modifiez les styles du texte du masque</a:t>
            </a:r>
          </a:p>
        </p:txBody>
      </p:sp>
      <p:sp>
        <p:nvSpPr>
          <p:cNvPr id="5" name="Espace réservé de la date 4"/>
          <p:cNvSpPr>
            <a:spLocks noGrp="1"/>
          </p:cNvSpPr>
          <p:nvPr>
            <p:ph type="dt" sz="half" idx="10"/>
          </p:nvPr>
        </p:nvSpPr>
        <p:spPr/>
        <p:txBody>
          <a:bodyPr/>
          <a:lstStyle/>
          <a:p>
            <a:fld id="{5FDC13E2-3BD8-402A-B6BD-3277AA376C5B}" type="datetimeFigureOut">
              <a:rPr lang="fr-FR" smtClean="0"/>
              <a:pPr/>
              <a:t>17/02/2022</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AF96D250-617D-46A6-AF4F-278010E2042F}" type="slidenum">
              <a:rPr lang="fr-FR" smtClean="0"/>
              <a:pPr/>
              <a:t>‹N°›</a:t>
            </a:fld>
            <a:endParaRPr lang="fr-FR"/>
          </a:p>
        </p:txBody>
      </p:sp>
    </p:spTree>
    <p:extLst>
      <p:ext uri="{BB962C8B-B14F-4D97-AF65-F5344CB8AC3E}">
        <p14:creationId xmlns:p14="http://schemas.microsoft.com/office/powerpoint/2010/main" xmlns="" val="20492347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FDC13E2-3BD8-402A-B6BD-3277AA376C5B}" type="datetimeFigureOut">
              <a:rPr lang="fr-FR" smtClean="0"/>
              <a:pPr/>
              <a:t>17/02/2022</a:t>
            </a:fld>
            <a:endParaRPr lang="fr-FR"/>
          </a:p>
        </p:txBody>
      </p:sp>
      <p:sp>
        <p:nvSpPr>
          <p:cNvPr id="5" name="Espace réservé du pied de page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F96D250-617D-46A6-AF4F-278010E2042F}" type="slidenum">
              <a:rPr lang="fr-FR" smtClean="0"/>
              <a:pPr/>
              <a:t>‹N°›</a:t>
            </a:fld>
            <a:endParaRPr lang="fr-FR"/>
          </a:p>
        </p:txBody>
      </p:sp>
    </p:spTree>
    <p:extLst>
      <p:ext uri="{BB962C8B-B14F-4D97-AF65-F5344CB8AC3E}">
        <p14:creationId xmlns:p14="http://schemas.microsoft.com/office/powerpoint/2010/main" xmlns="" val="15712782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emf"/><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emf"/><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emf"/></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3.e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4.emf"/><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5.emf"/><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5.emf"/><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29.emf"/><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image" Target="../media/image30.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33.emf"/><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34.emf"/><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image" Target="../media/image35.emf"/><Relationship Id="rId1" Type="http://schemas.openxmlformats.org/officeDocument/2006/relationships/slideLayout" Target="../slideLayouts/slideLayout2.xml"/><Relationship Id="rId4" Type="http://schemas.openxmlformats.org/officeDocument/2006/relationships/image" Target="../media/image37.emf"/></Relationships>
</file>

<file path=ppt/slides/_rels/slide56.xml.rels><?xml version="1.0" encoding="UTF-8" standalone="yes"?>
<Relationships xmlns="http://schemas.openxmlformats.org/package/2006/relationships"><Relationship Id="rId3" Type="http://schemas.openxmlformats.org/officeDocument/2006/relationships/image" Target="../media/image39.emf"/><Relationship Id="rId2" Type="http://schemas.openxmlformats.org/officeDocument/2006/relationships/image" Target="../media/image38.emf"/><Relationship Id="rId1" Type="http://schemas.openxmlformats.org/officeDocument/2006/relationships/slideLayout" Target="../slideLayouts/slideLayout2.xml"/><Relationship Id="rId4" Type="http://schemas.openxmlformats.org/officeDocument/2006/relationships/image" Target="../media/image40.emf"/></Relationships>
</file>

<file path=ppt/slides/_rels/slide57.xml.rels><?xml version="1.0" encoding="UTF-8" standalone="yes"?>
<Relationships xmlns="http://schemas.openxmlformats.org/package/2006/relationships"><Relationship Id="rId2" Type="http://schemas.openxmlformats.org/officeDocument/2006/relationships/image" Target="../media/image41.emf"/><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42.emf"/><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44.emf"/><Relationship Id="rId2" Type="http://schemas.openxmlformats.org/officeDocument/2006/relationships/image" Target="../media/image43.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46.emf"/><Relationship Id="rId2" Type="http://schemas.openxmlformats.org/officeDocument/2006/relationships/image" Target="../media/image45.emf"/><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2.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s>
</file>

<file path=ppt/slides/_rels/slide62.xml.rels><?xml version="1.0" encoding="UTF-8" standalone="yes"?>
<Relationships xmlns="http://schemas.openxmlformats.org/package/2006/relationships"><Relationship Id="rId3" Type="http://schemas.openxmlformats.org/officeDocument/2006/relationships/image" Target="../media/image52.emf"/><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54.emf"/><Relationship Id="rId2" Type="http://schemas.openxmlformats.org/officeDocument/2006/relationships/image" Target="../media/image53.emf"/><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emf"/><Relationship Id="rId1" Type="http://schemas.openxmlformats.org/officeDocument/2006/relationships/slideLayout" Target="../slideLayouts/slideLayout2.xml"/><Relationship Id="rId5" Type="http://schemas.openxmlformats.org/officeDocument/2006/relationships/image" Target="../media/image58.emf"/><Relationship Id="rId4" Type="http://schemas.openxmlformats.org/officeDocument/2006/relationships/image" Target="../media/image57.png"/></Relationships>
</file>

<file path=ppt/slides/_rels/slide65.xml.rels><?xml version="1.0" encoding="UTF-8" standalone="yes"?>
<Relationships xmlns="http://schemas.openxmlformats.org/package/2006/relationships"><Relationship Id="rId3" Type="http://schemas.openxmlformats.org/officeDocument/2006/relationships/image" Target="../media/image60.emf"/><Relationship Id="rId2" Type="http://schemas.openxmlformats.org/officeDocument/2006/relationships/image" Target="../media/image59.emf"/><Relationship Id="rId1" Type="http://schemas.openxmlformats.org/officeDocument/2006/relationships/slideLayout" Target="../slideLayouts/slideLayout2.xml"/><Relationship Id="rId4" Type="http://schemas.openxmlformats.org/officeDocument/2006/relationships/image" Target="../media/image61.emf"/></Relationships>
</file>

<file path=ppt/slides/_rels/slide66.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64.emf"/><Relationship Id="rId2" Type="http://schemas.openxmlformats.org/officeDocument/2006/relationships/image" Target="../media/image63.emf"/><Relationship Id="rId1" Type="http://schemas.openxmlformats.org/officeDocument/2006/relationships/slideLayout" Target="../slideLayouts/slideLayout2.xml"/><Relationship Id="rId4" Type="http://schemas.openxmlformats.org/officeDocument/2006/relationships/image" Target="../media/image65.png"/></Relationships>
</file>

<file path=ppt/slides/_rels/slide68.xml.rels><?xml version="1.0" encoding="UTF-8" standalone="yes"?>
<Relationships xmlns="http://schemas.openxmlformats.org/package/2006/relationships"><Relationship Id="rId2" Type="http://schemas.openxmlformats.org/officeDocument/2006/relationships/image" Target="../media/image66.emf"/><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68.emf"/><Relationship Id="rId2" Type="http://schemas.openxmlformats.org/officeDocument/2006/relationships/image" Target="../media/image67.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70.emf"/><Relationship Id="rId2" Type="http://schemas.openxmlformats.org/officeDocument/2006/relationships/image" Target="../media/image69.emf"/><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71.emf"/><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3" Type="http://schemas.openxmlformats.org/officeDocument/2006/relationships/image" Target="../media/image73.emf"/><Relationship Id="rId2" Type="http://schemas.openxmlformats.org/officeDocument/2006/relationships/image" Target="../media/image72.emf"/><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75.emf"/><Relationship Id="rId2" Type="http://schemas.openxmlformats.org/officeDocument/2006/relationships/image" Target="../media/image74.emf"/><Relationship Id="rId1" Type="http://schemas.openxmlformats.org/officeDocument/2006/relationships/slideLayout" Target="../slideLayouts/slideLayout2.xml"/><Relationship Id="rId4" Type="http://schemas.openxmlformats.org/officeDocument/2006/relationships/image" Target="../media/image76.emf"/></Relationships>
</file>

<file path=ppt/slides/_rels/slide75.xml.rels><?xml version="1.0" encoding="UTF-8" standalone="yes"?>
<Relationships xmlns="http://schemas.openxmlformats.org/package/2006/relationships"><Relationship Id="rId2" Type="http://schemas.openxmlformats.org/officeDocument/2006/relationships/image" Target="../media/image33.emf"/><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77.emf"/><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78.emf"/><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emf"/><Relationship Id="rId1" Type="http://schemas.openxmlformats.org/officeDocument/2006/relationships/slideLayout" Target="../slideLayouts/slideLayout2.xml"/><Relationship Id="rId4" Type="http://schemas.openxmlformats.org/officeDocument/2006/relationships/image" Target="../media/image81.png"/></Relationships>
</file>

<file path=ppt/slides/_rels/slide79.xml.rels><?xml version="1.0" encoding="UTF-8" standalone="yes"?>
<Relationships xmlns="http://schemas.openxmlformats.org/package/2006/relationships"><Relationship Id="rId2" Type="http://schemas.openxmlformats.org/officeDocument/2006/relationships/image" Target="../media/image82.e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84.emf"/><Relationship Id="rId2" Type="http://schemas.openxmlformats.org/officeDocument/2006/relationships/image" Target="../media/image83.emf"/><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85.emf"/><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87.emf"/><Relationship Id="rId2" Type="http://schemas.openxmlformats.org/officeDocument/2006/relationships/image" Target="../media/image86.emf"/><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88.emf"/><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90.emf"/><Relationship Id="rId2" Type="http://schemas.openxmlformats.org/officeDocument/2006/relationships/image" Target="../media/image89.emf"/><Relationship Id="rId1" Type="http://schemas.openxmlformats.org/officeDocument/2006/relationships/slideLayout" Target="../slideLayouts/slideLayout2.xml"/><Relationship Id="rId4" Type="http://schemas.openxmlformats.org/officeDocument/2006/relationships/image" Target="../media/image91.emf"/></Relationships>
</file>

<file path=ppt/slides/_rels/slide85.xml.rels><?xml version="1.0" encoding="UTF-8" standalone="yes"?>
<Relationships xmlns="http://schemas.openxmlformats.org/package/2006/relationships"><Relationship Id="rId3" Type="http://schemas.openxmlformats.org/officeDocument/2006/relationships/image" Target="../media/image91.emf"/><Relationship Id="rId2" Type="http://schemas.openxmlformats.org/officeDocument/2006/relationships/image" Target="../media/image92.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7.xml.rels><?xml version="1.0" encoding="UTF-8" standalone="yes"?>
<Relationships xmlns="http://schemas.openxmlformats.org/package/2006/relationships"><Relationship Id="rId3" Type="http://schemas.openxmlformats.org/officeDocument/2006/relationships/image" Target="../media/image93.em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94.emf"/><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95.emf"/><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96.emf"/></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98.emf"/><Relationship Id="rId2" Type="http://schemas.openxmlformats.org/officeDocument/2006/relationships/image" Target="../media/image97.emf"/><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99.emf"/><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100.emf"/><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image" Target="../media/image102.emf"/><Relationship Id="rId2" Type="http://schemas.openxmlformats.org/officeDocument/2006/relationships/image" Target="../media/image101.emf"/><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103.emf"/><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105.emf"/><Relationship Id="rId2" Type="http://schemas.openxmlformats.org/officeDocument/2006/relationships/image" Target="../media/image104.emf"/><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107.emf"/><Relationship Id="rId2" Type="http://schemas.openxmlformats.org/officeDocument/2006/relationships/image" Target="../media/image106.emf"/><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109.emf"/><Relationship Id="rId2" Type="http://schemas.openxmlformats.org/officeDocument/2006/relationships/image" Target="../media/image108.emf"/><Relationship Id="rId1" Type="http://schemas.openxmlformats.org/officeDocument/2006/relationships/slideLayout" Target="../slideLayouts/slideLayout2.xml"/><Relationship Id="rId4" Type="http://schemas.openxmlformats.org/officeDocument/2006/relationships/image" Target="../media/image110.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0" y="2400300"/>
            <a:ext cx="12192000" cy="1230114"/>
          </a:xfrm>
          <a:solidFill>
            <a:schemeClr val="bg1"/>
          </a:solidFill>
        </p:spPr>
        <p:txBody>
          <a:bodyPr>
            <a:normAutofit/>
          </a:bodyPr>
          <a:lstStyle/>
          <a:p>
            <a:r>
              <a:rPr lang="fr-FR" sz="3600" b="1" dirty="0"/>
              <a:t>Spécificité des Dispositifs Médicaux en Anesthésie-Réanimation </a:t>
            </a:r>
            <a:r>
              <a:rPr lang="fr-FR" sz="3600" b="1" dirty="0" smtClean="0"/>
              <a:t/>
            </a:r>
            <a:br>
              <a:rPr lang="fr-FR" sz="3600" b="1" dirty="0" smtClean="0"/>
            </a:br>
            <a:r>
              <a:rPr lang="fr-FR" sz="3600" b="1" dirty="0" smtClean="0"/>
              <a:t>et </a:t>
            </a:r>
            <a:r>
              <a:rPr lang="fr-FR" sz="3600" b="1" dirty="0"/>
              <a:t>Infections Associées aux Soins</a:t>
            </a:r>
          </a:p>
        </p:txBody>
      </p:sp>
      <p:sp>
        <p:nvSpPr>
          <p:cNvPr id="3" name="Sous-titre 2"/>
          <p:cNvSpPr>
            <a:spLocks noGrp="1"/>
          </p:cNvSpPr>
          <p:nvPr>
            <p:ph type="subTitle" idx="1"/>
          </p:nvPr>
        </p:nvSpPr>
        <p:spPr>
          <a:xfrm>
            <a:off x="2804243" y="4436400"/>
            <a:ext cx="5890176" cy="754354"/>
          </a:xfrm>
        </p:spPr>
        <p:txBody>
          <a:bodyPr>
            <a:normAutofit fontScale="92500" lnSpcReduction="20000"/>
          </a:bodyPr>
          <a:lstStyle/>
          <a:p>
            <a:r>
              <a:rPr lang="fr-FR" dirty="0"/>
              <a:t>Pr Marc Gainnier</a:t>
            </a:r>
          </a:p>
          <a:p>
            <a:r>
              <a:rPr lang="fr-FR" dirty="0"/>
              <a:t>DU Hygiène Hospitalière</a:t>
            </a:r>
          </a:p>
        </p:txBody>
      </p:sp>
      <p:pic>
        <p:nvPicPr>
          <p:cNvPr id="4" name="Image 3"/>
          <p:cNvPicPr>
            <a:picLocks noChangeAspect="1"/>
          </p:cNvPicPr>
          <p:nvPr/>
        </p:nvPicPr>
        <p:blipFill>
          <a:blip r:embed="rId2" cstate="print"/>
          <a:stretch>
            <a:fillRect/>
          </a:stretch>
        </p:blipFill>
        <p:spPr>
          <a:xfrm>
            <a:off x="124218" y="36568"/>
            <a:ext cx="6232551" cy="1650396"/>
          </a:xfrm>
          <a:prstGeom prst="rect">
            <a:avLst/>
          </a:prstGeom>
        </p:spPr>
      </p:pic>
      <p:pic>
        <p:nvPicPr>
          <p:cNvPr id="5" name="Image 4"/>
          <p:cNvPicPr>
            <a:picLocks noChangeAspect="1"/>
          </p:cNvPicPr>
          <p:nvPr/>
        </p:nvPicPr>
        <p:blipFill>
          <a:blip r:embed="rId3" cstate="print"/>
          <a:stretch>
            <a:fillRect/>
          </a:stretch>
        </p:blipFill>
        <p:spPr>
          <a:xfrm>
            <a:off x="7146741" y="297624"/>
            <a:ext cx="4807134" cy="1128283"/>
          </a:xfrm>
          <a:prstGeom prst="rect">
            <a:avLst/>
          </a:prstGeom>
        </p:spPr>
      </p:pic>
      <p:pic>
        <p:nvPicPr>
          <p:cNvPr id="6" name="Image 5"/>
          <p:cNvPicPr>
            <a:picLocks noChangeAspect="1"/>
          </p:cNvPicPr>
          <p:nvPr/>
        </p:nvPicPr>
        <p:blipFill>
          <a:blip r:embed="rId4" cstate="print"/>
          <a:stretch>
            <a:fillRect/>
          </a:stretch>
        </p:blipFill>
        <p:spPr>
          <a:xfrm>
            <a:off x="5141894" y="5444290"/>
            <a:ext cx="1214875" cy="1145010"/>
          </a:xfrm>
          <a:prstGeom prst="rect">
            <a:avLst/>
          </a:prstGeom>
        </p:spPr>
      </p:pic>
    </p:spTree>
    <p:extLst>
      <p:ext uri="{BB962C8B-B14F-4D97-AF65-F5344CB8AC3E}">
        <p14:creationId xmlns:p14="http://schemas.microsoft.com/office/powerpoint/2010/main" xmlns="" val="231765176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3" cstate="print"/>
          <a:stretch>
            <a:fillRect/>
          </a:stretch>
        </p:blipFill>
        <p:spPr>
          <a:xfrm>
            <a:off x="1834402" y="1272946"/>
            <a:ext cx="7578539" cy="5585054"/>
          </a:xfrm>
          <a:prstGeom prst="rect">
            <a:avLst/>
          </a:prstGeom>
        </p:spPr>
      </p:pic>
      <p:sp>
        <p:nvSpPr>
          <p:cNvPr id="5" name="Titre 4"/>
          <p:cNvSpPr>
            <a:spLocks noGrp="1"/>
          </p:cNvSpPr>
          <p:nvPr>
            <p:ph type="title"/>
          </p:nvPr>
        </p:nvSpPr>
        <p:spPr>
          <a:xfrm>
            <a:off x="811305" y="203760"/>
            <a:ext cx="9825319" cy="1069186"/>
          </a:xfrm>
          <a:solidFill>
            <a:schemeClr val="tx1"/>
          </a:solidFill>
        </p:spPr>
        <p:txBody>
          <a:bodyPr>
            <a:normAutofit fontScale="90000"/>
          </a:bodyPr>
          <a:lstStyle/>
          <a:p>
            <a:r>
              <a:rPr lang="fr-FR" dirty="0">
                <a:solidFill>
                  <a:schemeClr val="bg1"/>
                </a:solidFill>
              </a:rPr>
              <a:t>Réglementation UE (2017) et évolution future</a:t>
            </a:r>
            <a:br>
              <a:rPr lang="fr-FR" dirty="0">
                <a:solidFill>
                  <a:schemeClr val="bg1"/>
                </a:solidFill>
              </a:rPr>
            </a:br>
            <a:r>
              <a:rPr lang="fr-FR" dirty="0">
                <a:solidFill>
                  <a:schemeClr val="bg1"/>
                </a:solidFill>
              </a:rPr>
              <a:t>Calendrier Hors Classe I</a:t>
            </a:r>
          </a:p>
        </p:txBody>
      </p:sp>
    </p:spTree>
    <p:extLst>
      <p:ext uri="{BB962C8B-B14F-4D97-AF65-F5344CB8AC3E}">
        <p14:creationId xmlns:p14="http://schemas.microsoft.com/office/powerpoint/2010/main" xmlns="" val="1246974755"/>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303929" y="459254"/>
            <a:ext cx="7888941" cy="858557"/>
          </a:xfrm>
          <a:solidFill>
            <a:schemeClr val="tx1"/>
          </a:solidFill>
        </p:spPr>
        <p:txBody>
          <a:bodyPr>
            <a:normAutofit fontScale="90000"/>
          </a:bodyPr>
          <a:lstStyle/>
          <a:p>
            <a:r>
              <a:rPr lang="fr-FR" dirty="0">
                <a:solidFill>
                  <a:schemeClr val="bg1"/>
                </a:solidFill>
              </a:rPr>
              <a:t>Mesures de Prévention des PAVM (3)</a:t>
            </a:r>
          </a:p>
        </p:txBody>
      </p:sp>
      <p:graphicFrame>
        <p:nvGraphicFramePr>
          <p:cNvPr id="4" name="Espace réservé du contenu 3"/>
          <p:cNvGraphicFramePr>
            <a:graphicFrameLocks noGrp="1"/>
          </p:cNvGraphicFramePr>
          <p:nvPr>
            <p:ph idx="1"/>
            <p:extLst>
              <p:ext uri="{D42A27DB-BD31-4B8C-83A1-F6EECF244321}">
                <p14:modId xmlns:p14="http://schemas.microsoft.com/office/powerpoint/2010/main" xmlns="" val="4240818166"/>
              </p:ext>
            </p:extLst>
          </p:nvPr>
        </p:nvGraphicFramePr>
        <p:xfrm>
          <a:off x="824753" y="1532965"/>
          <a:ext cx="10515600" cy="4090943"/>
        </p:xfrm>
        <a:graphic>
          <a:graphicData uri="http://schemas.openxmlformats.org/drawingml/2006/table">
            <a:tbl>
              <a:tblPr firstRow="1" bandRow="1">
                <a:tableStyleId>{5C22544A-7EE6-4342-B048-85BDC9FD1C3A}</a:tableStyleId>
              </a:tblPr>
              <a:tblGrid>
                <a:gridCol w="5257800">
                  <a:extLst>
                    <a:ext uri="{9D8B030D-6E8A-4147-A177-3AD203B41FA5}">
                      <a16:colId xmlns="" xmlns:a16="http://schemas.microsoft.com/office/drawing/2014/main" val="20000"/>
                    </a:ext>
                  </a:extLst>
                </a:gridCol>
                <a:gridCol w="5257800">
                  <a:extLst>
                    <a:ext uri="{9D8B030D-6E8A-4147-A177-3AD203B41FA5}">
                      <a16:colId xmlns="" xmlns:a16="http://schemas.microsoft.com/office/drawing/2014/main" val="20001"/>
                    </a:ext>
                  </a:extLst>
                </a:gridCol>
              </a:tblGrid>
              <a:tr h="785048">
                <a:tc gridSpan="2">
                  <a:txBody>
                    <a:bodyPr/>
                    <a:lstStyle/>
                    <a:p>
                      <a:pPr algn="ctr"/>
                      <a:r>
                        <a:rPr lang="fr-FR" sz="2800" dirty="0"/>
                        <a:t>Lutte contre contamination eau</a:t>
                      </a:r>
                    </a:p>
                  </a:txBody>
                  <a:tcPr/>
                </a:tc>
                <a:tc hMerge="1">
                  <a:txBody>
                    <a:bodyPr/>
                    <a:lstStyle/>
                    <a:p>
                      <a:endParaRPr lang="fr-FR" dirty="0"/>
                    </a:p>
                  </a:txBody>
                  <a:tcPr/>
                </a:tc>
                <a:extLst>
                  <a:ext uri="{0D108BD9-81ED-4DB2-BD59-A6C34878D82A}">
                    <a16:rowId xmlns="" xmlns:a16="http://schemas.microsoft.com/office/drawing/2014/main" val="10000"/>
                  </a:ext>
                </a:extLst>
              </a:tr>
              <a:tr h="1823942">
                <a:tc>
                  <a:txBody>
                    <a:bodyPr/>
                    <a:lstStyle/>
                    <a:p>
                      <a:r>
                        <a:rPr lang="fr-FR" sz="2400" dirty="0"/>
                        <a:t>Surveillance de l’eau</a:t>
                      </a:r>
                    </a:p>
                  </a:txBody>
                  <a:tcPr/>
                </a:tc>
                <a:tc>
                  <a:txBody>
                    <a:bodyPr/>
                    <a:lstStyle/>
                    <a:p>
                      <a:r>
                        <a:rPr lang="fr-FR" sz="2400" dirty="0"/>
                        <a:t>Nettoyage</a:t>
                      </a:r>
                      <a:r>
                        <a:rPr lang="fr-FR" sz="2400" baseline="0" dirty="0"/>
                        <a:t> des équipements (ETO, Endoscopes)</a:t>
                      </a:r>
                    </a:p>
                    <a:p>
                      <a:r>
                        <a:rPr lang="fr-FR" sz="2400" baseline="0" dirty="0"/>
                        <a:t>Surveillance Légionnelles Eau</a:t>
                      </a:r>
                    </a:p>
                    <a:p>
                      <a:endParaRPr lang="fr-FR" sz="2400" baseline="0" dirty="0"/>
                    </a:p>
                  </a:txBody>
                  <a:tcPr/>
                </a:tc>
                <a:extLst>
                  <a:ext uri="{0D108BD9-81ED-4DB2-BD59-A6C34878D82A}">
                    <a16:rowId xmlns="" xmlns:a16="http://schemas.microsoft.com/office/drawing/2014/main" val="10001"/>
                  </a:ext>
                </a:extLst>
              </a:tr>
              <a:tr h="1481953">
                <a:tc>
                  <a:txBody>
                    <a:bodyPr/>
                    <a:lstStyle/>
                    <a:p>
                      <a:endParaRPr lang="fr-FR" sz="2400" dirty="0"/>
                    </a:p>
                  </a:txBody>
                  <a:tcPr/>
                </a:tc>
                <a:tc>
                  <a:txBody>
                    <a:bodyPr/>
                    <a:lstStyle/>
                    <a:p>
                      <a:r>
                        <a:rPr lang="fr-FR" sz="2400" dirty="0"/>
                        <a:t>Contrôles systématiques</a:t>
                      </a:r>
                    </a:p>
                    <a:p>
                      <a:r>
                        <a:rPr lang="fr-FR" sz="2400" dirty="0"/>
                        <a:t>Filtre pour eau</a:t>
                      </a:r>
                    </a:p>
                  </a:txBody>
                  <a:tcPr/>
                </a:tc>
                <a:extLst>
                  <a:ext uri="{0D108BD9-81ED-4DB2-BD59-A6C34878D82A}">
                    <a16:rowId xmlns="" xmlns:a16="http://schemas.microsoft.com/office/drawing/2014/main" val="10002"/>
                  </a:ext>
                </a:extLst>
              </a:tr>
            </a:tbl>
          </a:graphicData>
        </a:graphic>
      </p:graphicFrame>
    </p:spTree>
    <p:extLst>
      <p:ext uri="{BB962C8B-B14F-4D97-AF65-F5344CB8AC3E}">
        <p14:creationId xmlns:p14="http://schemas.microsoft.com/office/powerpoint/2010/main" xmlns="" val="1650032962"/>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303929" y="459254"/>
            <a:ext cx="7888941" cy="858557"/>
          </a:xfrm>
          <a:solidFill>
            <a:schemeClr val="tx1"/>
          </a:solidFill>
        </p:spPr>
        <p:txBody>
          <a:bodyPr>
            <a:normAutofit fontScale="90000"/>
          </a:bodyPr>
          <a:lstStyle/>
          <a:p>
            <a:r>
              <a:rPr lang="fr-FR" dirty="0">
                <a:solidFill>
                  <a:schemeClr val="bg1"/>
                </a:solidFill>
              </a:rPr>
              <a:t>Mesures de Prévention des PAVM (4)</a:t>
            </a:r>
          </a:p>
        </p:txBody>
      </p:sp>
      <p:graphicFrame>
        <p:nvGraphicFramePr>
          <p:cNvPr id="4" name="Espace réservé du contenu 3"/>
          <p:cNvGraphicFramePr>
            <a:graphicFrameLocks noGrp="1"/>
          </p:cNvGraphicFramePr>
          <p:nvPr>
            <p:ph idx="1"/>
            <p:extLst>
              <p:ext uri="{D42A27DB-BD31-4B8C-83A1-F6EECF244321}">
                <p14:modId xmlns:p14="http://schemas.microsoft.com/office/powerpoint/2010/main" xmlns="" val="3139196228"/>
              </p:ext>
            </p:extLst>
          </p:nvPr>
        </p:nvGraphicFramePr>
        <p:xfrm>
          <a:off x="777128" y="1666315"/>
          <a:ext cx="10919572" cy="4323302"/>
        </p:xfrm>
        <a:graphic>
          <a:graphicData uri="http://schemas.openxmlformats.org/drawingml/2006/table">
            <a:tbl>
              <a:tblPr firstRow="1" bandRow="1">
                <a:tableStyleId>{5C22544A-7EE6-4342-B048-85BDC9FD1C3A}</a:tableStyleId>
              </a:tblPr>
              <a:tblGrid>
                <a:gridCol w="5167131">
                  <a:extLst>
                    <a:ext uri="{9D8B030D-6E8A-4147-A177-3AD203B41FA5}">
                      <a16:colId xmlns="" xmlns:a16="http://schemas.microsoft.com/office/drawing/2014/main" val="20000"/>
                    </a:ext>
                  </a:extLst>
                </a:gridCol>
                <a:gridCol w="5752441">
                  <a:extLst>
                    <a:ext uri="{9D8B030D-6E8A-4147-A177-3AD203B41FA5}">
                      <a16:colId xmlns="" xmlns:a16="http://schemas.microsoft.com/office/drawing/2014/main" val="20001"/>
                    </a:ext>
                  </a:extLst>
                </a:gridCol>
              </a:tblGrid>
              <a:tr h="785048">
                <a:tc gridSpan="2">
                  <a:txBody>
                    <a:bodyPr/>
                    <a:lstStyle/>
                    <a:p>
                      <a:pPr algn="ctr"/>
                      <a:r>
                        <a:rPr lang="fr-FR" sz="2800" dirty="0"/>
                        <a:t>Lutte contre contamination air</a:t>
                      </a:r>
                      <a:r>
                        <a:rPr lang="fr-FR" sz="2800" baseline="0" dirty="0"/>
                        <a:t> ambiant = </a:t>
                      </a:r>
                      <a:r>
                        <a:rPr lang="fr-FR" sz="2800" baseline="0" dirty="0" err="1"/>
                        <a:t>Trt</a:t>
                      </a:r>
                      <a:r>
                        <a:rPr lang="fr-FR" sz="2800" baseline="0" dirty="0"/>
                        <a:t> Air</a:t>
                      </a:r>
                    </a:p>
                    <a:p>
                      <a:pPr algn="ctr"/>
                      <a:r>
                        <a:rPr lang="fr-FR" sz="2800" baseline="0" dirty="0"/>
                        <a:t>(Filamenteux, BK, SARS </a:t>
                      </a:r>
                      <a:r>
                        <a:rPr lang="fr-FR" sz="2800" baseline="0" dirty="0" err="1"/>
                        <a:t>CoV</a:t>
                      </a:r>
                      <a:r>
                        <a:rPr lang="fr-FR" sz="2800" baseline="0" dirty="0"/>
                        <a:t>)</a:t>
                      </a:r>
                      <a:endParaRPr lang="fr-FR" sz="2800" dirty="0"/>
                    </a:p>
                  </a:txBody>
                  <a:tcPr/>
                </a:tc>
                <a:tc hMerge="1">
                  <a:txBody>
                    <a:bodyPr/>
                    <a:lstStyle/>
                    <a:p>
                      <a:endParaRPr lang="fr-FR" dirty="0"/>
                    </a:p>
                  </a:txBody>
                  <a:tcPr/>
                </a:tc>
                <a:extLst>
                  <a:ext uri="{0D108BD9-81ED-4DB2-BD59-A6C34878D82A}">
                    <a16:rowId xmlns="" xmlns:a16="http://schemas.microsoft.com/office/drawing/2014/main" val="10000"/>
                  </a:ext>
                </a:extLst>
              </a:tr>
              <a:tr h="1823942">
                <a:tc>
                  <a:txBody>
                    <a:bodyPr/>
                    <a:lstStyle/>
                    <a:p>
                      <a:r>
                        <a:rPr lang="fr-FR" sz="2400" dirty="0"/>
                        <a:t>Filtre respirateur</a:t>
                      </a:r>
                      <a:r>
                        <a:rPr lang="fr-FR" sz="2400" baseline="0" dirty="0"/>
                        <a:t> (Circuit expiratoire)</a:t>
                      </a:r>
                      <a:endParaRPr lang="fr-FR" sz="2400" dirty="0"/>
                    </a:p>
                  </a:txBody>
                  <a:tcPr/>
                </a:tc>
                <a:tc>
                  <a:txBody>
                    <a:bodyPr/>
                    <a:lstStyle/>
                    <a:p>
                      <a:r>
                        <a:rPr lang="fr-FR" sz="2400" baseline="0" dirty="0"/>
                        <a:t>HEPA</a:t>
                      </a:r>
                    </a:p>
                    <a:p>
                      <a:r>
                        <a:rPr lang="fr-FR" sz="2400" baseline="0" dirty="0"/>
                        <a:t>Dépistage Infections aéroportées</a:t>
                      </a:r>
                    </a:p>
                  </a:txBody>
                  <a:tcPr/>
                </a:tc>
                <a:extLst>
                  <a:ext uri="{0D108BD9-81ED-4DB2-BD59-A6C34878D82A}">
                    <a16:rowId xmlns="" xmlns:a16="http://schemas.microsoft.com/office/drawing/2014/main" val="10001"/>
                  </a:ext>
                </a:extLst>
              </a:tr>
              <a:tr h="1481953">
                <a:tc>
                  <a:txBody>
                    <a:bodyPr/>
                    <a:lstStyle/>
                    <a:p>
                      <a:r>
                        <a:rPr lang="fr-FR" sz="2400" dirty="0"/>
                        <a:t>Traitement</a:t>
                      </a:r>
                      <a:r>
                        <a:rPr lang="fr-FR" sz="2400" baseline="0" dirty="0"/>
                        <a:t> Air</a:t>
                      </a:r>
                      <a:endParaRPr lang="fr-FR" sz="2400" dirty="0"/>
                    </a:p>
                  </a:txBody>
                  <a:tcPr/>
                </a:tc>
                <a:tc>
                  <a:txBody>
                    <a:bodyPr/>
                    <a:lstStyle/>
                    <a:p>
                      <a:r>
                        <a:rPr lang="fr-FR" sz="2400" dirty="0"/>
                        <a:t>Masque FFP2 (N95)</a:t>
                      </a:r>
                    </a:p>
                    <a:p>
                      <a:r>
                        <a:rPr lang="fr-FR" sz="2400" dirty="0"/>
                        <a:t>Normes </a:t>
                      </a:r>
                      <a:r>
                        <a:rPr lang="fr-FR" sz="2400" dirty="0" err="1"/>
                        <a:t>Trt</a:t>
                      </a:r>
                      <a:r>
                        <a:rPr lang="fr-FR" sz="2400" dirty="0"/>
                        <a:t> Air (Niveau</a:t>
                      </a:r>
                      <a:r>
                        <a:rPr lang="fr-FR" sz="2400" baseline="0" dirty="0"/>
                        <a:t> 3)</a:t>
                      </a:r>
                    </a:p>
                    <a:p>
                      <a:r>
                        <a:rPr lang="fr-FR" sz="2400" baseline="0" dirty="0"/>
                        <a:t>Epurateurs</a:t>
                      </a:r>
                    </a:p>
                    <a:p>
                      <a:r>
                        <a:rPr lang="fr-FR" sz="2400" baseline="0" dirty="0"/>
                        <a:t>Contrôle régulier par </a:t>
                      </a:r>
                      <a:r>
                        <a:rPr lang="fr-FR" sz="2400" baseline="0" dirty="0" smtClean="0"/>
                        <a:t>Ingénieurs Thermiques</a:t>
                      </a:r>
                      <a:endParaRPr lang="fr-FR" sz="2400" baseline="0" dirty="0"/>
                    </a:p>
                  </a:txBody>
                  <a:tcPr/>
                </a:tc>
                <a:extLst>
                  <a:ext uri="{0D108BD9-81ED-4DB2-BD59-A6C34878D82A}">
                    <a16:rowId xmlns="" xmlns:a16="http://schemas.microsoft.com/office/drawing/2014/main" val="10002"/>
                  </a:ext>
                </a:extLst>
              </a:tr>
            </a:tbl>
          </a:graphicData>
        </a:graphic>
      </p:graphicFrame>
    </p:spTree>
    <p:extLst>
      <p:ext uri="{BB962C8B-B14F-4D97-AF65-F5344CB8AC3E}">
        <p14:creationId xmlns:p14="http://schemas.microsoft.com/office/powerpoint/2010/main" xmlns="" val="1412889763"/>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057651" y="498475"/>
            <a:ext cx="2914650" cy="873125"/>
          </a:xfrm>
          <a:solidFill>
            <a:schemeClr val="tx1"/>
          </a:solidFill>
        </p:spPr>
        <p:txBody>
          <a:bodyPr/>
          <a:lstStyle/>
          <a:p>
            <a:r>
              <a:rPr lang="fr-FR" dirty="0" smtClean="0">
                <a:solidFill>
                  <a:schemeClr val="bg1"/>
                </a:solidFill>
              </a:rPr>
              <a:t>Conclusions</a:t>
            </a:r>
            <a:endParaRPr lang="fr-FR" dirty="0">
              <a:solidFill>
                <a:schemeClr val="bg1"/>
              </a:solidFill>
            </a:endParaRPr>
          </a:p>
        </p:txBody>
      </p:sp>
      <p:sp>
        <p:nvSpPr>
          <p:cNvPr id="5" name="Espace réservé du contenu 4">
            <a:extLst>
              <a:ext uri="{FF2B5EF4-FFF2-40B4-BE49-F238E27FC236}">
                <a16:creationId xmlns="" xmlns:a16="http://schemas.microsoft.com/office/drawing/2014/main" id="{E6B03E13-9BED-4707-83B8-5AE1DF4A330E}"/>
              </a:ext>
            </a:extLst>
          </p:cNvPr>
          <p:cNvSpPr>
            <a:spLocks noGrp="1"/>
          </p:cNvSpPr>
          <p:nvPr>
            <p:ph idx="1"/>
          </p:nvPr>
        </p:nvSpPr>
        <p:spPr>
          <a:xfrm>
            <a:off x="600076" y="2044700"/>
            <a:ext cx="10925174" cy="3956050"/>
          </a:xfrm>
        </p:spPr>
        <p:txBody>
          <a:bodyPr>
            <a:normAutofit fontScale="92500" lnSpcReduction="20000"/>
          </a:bodyPr>
          <a:lstStyle/>
          <a:p>
            <a:r>
              <a:rPr lang="fr-FR" dirty="0"/>
              <a:t>Utilisation de nombreux dispositifs médicaux invasifs et/ou complexes en </a:t>
            </a:r>
            <a:r>
              <a:rPr lang="fr-FR" dirty="0" smtClean="0"/>
              <a:t>ARE</a:t>
            </a:r>
          </a:p>
          <a:p>
            <a:endParaRPr lang="fr-FR" dirty="0"/>
          </a:p>
          <a:p>
            <a:r>
              <a:rPr lang="fr-FR" dirty="0" smtClean="0"/>
              <a:t>Risque infectieux Anesthésie &lt;&lt; Réanimation</a:t>
            </a:r>
            <a:endParaRPr lang="fr-FR" dirty="0"/>
          </a:p>
          <a:p>
            <a:pPr marL="0" indent="0">
              <a:buNone/>
            </a:pPr>
            <a:endParaRPr lang="fr-FR" dirty="0"/>
          </a:p>
          <a:p>
            <a:r>
              <a:rPr lang="fr-FR" dirty="0" smtClean="0"/>
              <a:t>DM : pourvoyeurs </a:t>
            </a:r>
            <a:r>
              <a:rPr lang="fr-FR" dirty="0"/>
              <a:t>d’IAS (PAVM</a:t>
            </a:r>
            <a:r>
              <a:rPr lang="fr-FR" dirty="0" smtClean="0"/>
              <a:t>+++ en Réanimation)</a:t>
            </a:r>
          </a:p>
          <a:p>
            <a:pPr marL="0" indent="0">
              <a:buNone/>
            </a:pPr>
            <a:endParaRPr lang="fr-FR" dirty="0"/>
          </a:p>
          <a:p>
            <a:r>
              <a:rPr lang="fr-FR" dirty="0"/>
              <a:t>Progrès technologiques et/ou </a:t>
            </a:r>
            <a:r>
              <a:rPr lang="fr-FR" dirty="0" smtClean="0"/>
              <a:t>procédures = réduction </a:t>
            </a:r>
            <a:r>
              <a:rPr lang="fr-FR" dirty="0"/>
              <a:t>d</a:t>
            </a:r>
            <a:r>
              <a:rPr lang="fr-FR" dirty="0" smtClean="0"/>
              <a:t>es risques</a:t>
            </a:r>
          </a:p>
          <a:p>
            <a:endParaRPr lang="fr-FR" dirty="0"/>
          </a:p>
          <a:p>
            <a:r>
              <a:rPr lang="fr-FR" dirty="0" smtClean="0"/>
              <a:t>Education/Formation à l’Hygiène </a:t>
            </a:r>
            <a:r>
              <a:rPr lang="fr-FR" dirty="0"/>
              <a:t>= réduction des risques</a:t>
            </a:r>
          </a:p>
          <a:p>
            <a:endParaRPr lang="fr-FR" dirty="0"/>
          </a:p>
        </p:txBody>
      </p:sp>
    </p:spTree>
    <p:extLst>
      <p:ext uri="{BB962C8B-B14F-4D97-AF65-F5344CB8AC3E}">
        <p14:creationId xmlns:p14="http://schemas.microsoft.com/office/powerpoint/2010/main" xmlns="" val="388252187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199" y="365126"/>
            <a:ext cx="10860741" cy="1019922"/>
          </a:xfrm>
          <a:solidFill>
            <a:schemeClr val="tx1"/>
          </a:solidFill>
        </p:spPr>
        <p:txBody>
          <a:bodyPr>
            <a:normAutofit fontScale="90000"/>
          </a:bodyPr>
          <a:lstStyle/>
          <a:p>
            <a:r>
              <a:rPr lang="fr-FR" dirty="0">
                <a:solidFill>
                  <a:schemeClr val="bg1"/>
                </a:solidFill>
              </a:rPr>
              <a:t>Renforcement du marquage dans le cadre de la réglementation UE</a:t>
            </a:r>
          </a:p>
        </p:txBody>
      </p:sp>
      <p:sp>
        <p:nvSpPr>
          <p:cNvPr id="3" name="Espace réservé du contenu 2"/>
          <p:cNvSpPr>
            <a:spLocks noGrp="1"/>
          </p:cNvSpPr>
          <p:nvPr>
            <p:ph idx="1"/>
          </p:nvPr>
        </p:nvSpPr>
        <p:spPr>
          <a:xfrm>
            <a:off x="676834" y="1530350"/>
            <a:ext cx="11022106" cy="4351338"/>
          </a:xfrm>
        </p:spPr>
        <p:txBody>
          <a:bodyPr>
            <a:normAutofit fontScale="70000" lnSpcReduction="20000"/>
          </a:bodyPr>
          <a:lstStyle/>
          <a:p>
            <a:pPr>
              <a:lnSpc>
                <a:spcPct val="120000"/>
              </a:lnSpc>
            </a:pPr>
            <a:r>
              <a:rPr lang="fr-FR" dirty="0"/>
              <a:t>Champ d’application étendu </a:t>
            </a:r>
          </a:p>
          <a:p>
            <a:pPr>
              <a:lnSpc>
                <a:spcPct val="120000"/>
              </a:lnSpc>
            </a:pPr>
            <a:r>
              <a:rPr lang="fr-FR" dirty="0"/>
              <a:t>Organismes Notifiés placés sous contrôle européen</a:t>
            </a:r>
          </a:p>
          <a:p>
            <a:pPr>
              <a:lnSpc>
                <a:spcPct val="120000"/>
              </a:lnSpc>
            </a:pPr>
            <a:r>
              <a:rPr lang="fr-FR" dirty="0"/>
              <a:t>Renforcement évaluation avant MM</a:t>
            </a:r>
          </a:p>
          <a:p>
            <a:pPr lvl="1">
              <a:lnSpc>
                <a:spcPct val="120000"/>
              </a:lnSpc>
            </a:pPr>
            <a:r>
              <a:rPr lang="fr-FR" dirty="0"/>
              <a:t>Justification de recours à des substances dangereuses</a:t>
            </a:r>
          </a:p>
          <a:p>
            <a:pPr lvl="1">
              <a:lnSpc>
                <a:spcPct val="120000"/>
              </a:lnSpc>
            </a:pPr>
            <a:r>
              <a:rPr lang="fr-FR" dirty="0"/>
              <a:t>Dispositifs implantables : Essais cliniques obligatoires</a:t>
            </a:r>
          </a:p>
          <a:p>
            <a:pPr>
              <a:lnSpc>
                <a:spcPct val="120000"/>
              </a:lnSpc>
            </a:pPr>
            <a:r>
              <a:rPr lang="fr-FR" dirty="0"/>
              <a:t>Evaluation Clinique</a:t>
            </a:r>
          </a:p>
          <a:p>
            <a:pPr>
              <a:lnSpc>
                <a:spcPct val="120000"/>
              </a:lnSpc>
            </a:pPr>
            <a:r>
              <a:rPr lang="fr-FR" dirty="0"/>
              <a:t>Encadrement de certaines pratiques</a:t>
            </a:r>
          </a:p>
          <a:p>
            <a:pPr lvl="1">
              <a:lnSpc>
                <a:spcPct val="120000"/>
              </a:lnSpc>
            </a:pPr>
            <a:r>
              <a:rPr lang="fr-FR" dirty="0"/>
              <a:t>Renforcement de la surveillance de la production de DM au sein des ES</a:t>
            </a:r>
          </a:p>
          <a:p>
            <a:pPr lvl="1">
              <a:lnSpc>
                <a:spcPct val="120000"/>
              </a:lnSpc>
            </a:pPr>
            <a:r>
              <a:rPr lang="fr-FR" dirty="0"/>
              <a:t>Retraitement des DM à usage unique</a:t>
            </a:r>
          </a:p>
          <a:p>
            <a:pPr>
              <a:lnSpc>
                <a:spcPct val="120000"/>
              </a:lnSpc>
            </a:pPr>
            <a:r>
              <a:rPr lang="fr-FR" dirty="0"/>
              <a:t>Transparence et Traçabilité (Base de Données Européenne = </a:t>
            </a:r>
            <a:r>
              <a:rPr lang="fr-FR" dirty="0" err="1"/>
              <a:t>Eudamed</a:t>
            </a:r>
            <a:r>
              <a:rPr lang="fr-FR" dirty="0"/>
              <a:t>)</a:t>
            </a:r>
          </a:p>
          <a:p>
            <a:pPr lvl="1">
              <a:lnSpc>
                <a:spcPct val="120000"/>
              </a:lnSpc>
            </a:pPr>
            <a:r>
              <a:rPr lang="fr-FR" dirty="0"/>
              <a:t>Lancée depuis le 01/12/2020</a:t>
            </a:r>
          </a:p>
        </p:txBody>
      </p:sp>
    </p:spTree>
    <p:extLst>
      <p:ext uri="{BB962C8B-B14F-4D97-AF65-F5344CB8AC3E}">
        <p14:creationId xmlns:p14="http://schemas.microsoft.com/office/powerpoint/2010/main" xmlns="" val="17749088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
                                            <p:txEl>
                                              <p:pRg st="7" end="7"/>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9" end="9"/>
                                            </p:txEl>
                                          </p:spTgt>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26354AA8-F9B6-4213-9ABF-BDBAAF3E3686}"/>
              </a:ext>
            </a:extLst>
          </p:cNvPr>
          <p:cNvSpPr>
            <a:spLocks noGrp="1"/>
          </p:cNvSpPr>
          <p:nvPr>
            <p:ph type="title"/>
          </p:nvPr>
        </p:nvSpPr>
        <p:spPr>
          <a:xfrm>
            <a:off x="838200" y="365125"/>
            <a:ext cx="10515600" cy="935169"/>
          </a:xfrm>
          <a:solidFill>
            <a:schemeClr val="tx1"/>
          </a:solidFill>
        </p:spPr>
        <p:txBody>
          <a:bodyPr/>
          <a:lstStyle/>
          <a:p>
            <a:r>
              <a:rPr lang="fr-FR" dirty="0">
                <a:solidFill>
                  <a:schemeClr val="bg1"/>
                </a:solidFill>
              </a:rPr>
              <a:t>2 Grandes catégories de DM en ARE</a:t>
            </a:r>
          </a:p>
        </p:txBody>
      </p:sp>
      <p:sp>
        <p:nvSpPr>
          <p:cNvPr id="4" name="Espace réservé du contenu 3">
            <a:extLst>
              <a:ext uri="{FF2B5EF4-FFF2-40B4-BE49-F238E27FC236}">
                <a16:creationId xmlns="" xmlns:a16="http://schemas.microsoft.com/office/drawing/2014/main" id="{E8709558-CB73-45F9-94D3-ED3525E67224}"/>
              </a:ext>
            </a:extLst>
          </p:cNvPr>
          <p:cNvSpPr>
            <a:spLocks noGrp="1"/>
          </p:cNvSpPr>
          <p:nvPr>
            <p:ph idx="1"/>
          </p:nvPr>
        </p:nvSpPr>
        <p:spPr/>
        <p:txBody>
          <a:bodyPr/>
          <a:lstStyle/>
          <a:p>
            <a:r>
              <a:rPr lang="fr-FR" dirty="0"/>
              <a:t>Matériel Lourds</a:t>
            </a:r>
          </a:p>
          <a:p>
            <a:pPr lvl="1"/>
            <a:r>
              <a:rPr lang="fr-FR" dirty="0"/>
              <a:t>Ventilateurs</a:t>
            </a:r>
          </a:p>
          <a:p>
            <a:pPr lvl="1"/>
            <a:r>
              <a:rPr lang="fr-FR" dirty="0"/>
              <a:t>Scope</a:t>
            </a:r>
          </a:p>
          <a:p>
            <a:pPr lvl="1"/>
            <a:r>
              <a:rPr lang="fr-FR" dirty="0" smtClean="0"/>
              <a:t>PSE</a:t>
            </a:r>
            <a:endParaRPr lang="fr-FR" dirty="0"/>
          </a:p>
          <a:p>
            <a:pPr lvl="1"/>
            <a:r>
              <a:rPr lang="fr-FR" dirty="0"/>
              <a:t>Equipements Chambre (Lits, Portiques)</a:t>
            </a:r>
          </a:p>
          <a:p>
            <a:pPr lvl="1"/>
            <a:r>
              <a:rPr lang="fr-FR" dirty="0"/>
              <a:t>Appareils EER</a:t>
            </a:r>
          </a:p>
          <a:p>
            <a:pPr lvl="1"/>
            <a:r>
              <a:rPr lang="fr-FR" dirty="0"/>
              <a:t>Consoles Assistances Circulatoires</a:t>
            </a:r>
          </a:p>
          <a:p>
            <a:r>
              <a:rPr lang="fr-FR" dirty="0"/>
              <a:t>Matériels à </a:t>
            </a:r>
            <a:r>
              <a:rPr lang="fr-FR" dirty="0" smtClean="0"/>
              <a:t>UU</a:t>
            </a:r>
            <a:endParaRPr lang="fr-FR" dirty="0"/>
          </a:p>
          <a:p>
            <a:pPr lvl="1"/>
            <a:endParaRPr lang="fr-FR" dirty="0"/>
          </a:p>
        </p:txBody>
      </p:sp>
    </p:spTree>
    <p:extLst>
      <p:ext uri="{BB962C8B-B14F-4D97-AF65-F5344CB8AC3E}">
        <p14:creationId xmlns:p14="http://schemas.microsoft.com/office/powerpoint/2010/main" xmlns="" val="32122211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cstate="print"/>
          <a:stretch>
            <a:fillRect/>
          </a:stretch>
        </p:blipFill>
        <p:spPr>
          <a:xfrm>
            <a:off x="282388" y="1667961"/>
            <a:ext cx="11551024" cy="4853862"/>
          </a:xfrm>
          <a:prstGeom prst="rect">
            <a:avLst/>
          </a:prstGeom>
        </p:spPr>
      </p:pic>
      <p:sp>
        <p:nvSpPr>
          <p:cNvPr id="6" name="Titre 5"/>
          <p:cNvSpPr>
            <a:spLocks noGrp="1"/>
          </p:cNvSpPr>
          <p:nvPr>
            <p:ph type="title"/>
          </p:nvPr>
        </p:nvSpPr>
        <p:spPr>
          <a:xfrm>
            <a:off x="2457450" y="463178"/>
            <a:ext cx="7448550" cy="975098"/>
          </a:xfrm>
          <a:solidFill>
            <a:schemeClr val="tx1"/>
          </a:solidFill>
        </p:spPr>
        <p:txBody>
          <a:bodyPr/>
          <a:lstStyle/>
          <a:p>
            <a:r>
              <a:rPr lang="fr-FR" dirty="0">
                <a:solidFill>
                  <a:schemeClr val="bg1"/>
                </a:solidFill>
              </a:rPr>
              <a:t>Nombreux DM en Réanimation</a:t>
            </a:r>
          </a:p>
        </p:txBody>
      </p:sp>
    </p:spTree>
    <p:extLst>
      <p:ext uri="{BB962C8B-B14F-4D97-AF65-F5344CB8AC3E}">
        <p14:creationId xmlns:p14="http://schemas.microsoft.com/office/powerpoint/2010/main" xmlns="" val="185866541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290762" y="435610"/>
            <a:ext cx="7610475" cy="825500"/>
          </a:xfrm>
          <a:solidFill>
            <a:schemeClr val="tx1"/>
          </a:solidFill>
        </p:spPr>
        <p:txBody>
          <a:bodyPr>
            <a:normAutofit fontScale="90000"/>
          </a:bodyPr>
          <a:lstStyle/>
          <a:p>
            <a:r>
              <a:rPr lang="fr-FR" dirty="0">
                <a:solidFill>
                  <a:schemeClr val="bg1"/>
                </a:solidFill>
              </a:rPr>
              <a:t>Nombreux  DM au Bloc opératoire</a:t>
            </a:r>
          </a:p>
        </p:txBody>
      </p:sp>
      <p:pic>
        <p:nvPicPr>
          <p:cNvPr id="3" name="Image 2"/>
          <p:cNvPicPr>
            <a:picLocks noChangeAspect="1"/>
          </p:cNvPicPr>
          <p:nvPr/>
        </p:nvPicPr>
        <p:blipFill>
          <a:blip r:embed="rId2" cstate="print"/>
          <a:stretch>
            <a:fillRect/>
          </a:stretch>
        </p:blipFill>
        <p:spPr>
          <a:xfrm>
            <a:off x="1392213" y="1301190"/>
            <a:ext cx="9253418" cy="5201267"/>
          </a:xfrm>
          <a:prstGeom prst="rect">
            <a:avLst/>
          </a:prstGeom>
        </p:spPr>
      </p:pic>
    </p:spTree>
    <p:extLst>
      <p:ext uri="{BB962C8B-B14F-4D97-AF65-F5344CB8AC3E}">
        <p14:creationId xmlns:p14="http://schemas.microsoft.com/office/powerpoint/2010/main" xmlns="" val="370669696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01052DD0-90FA-4EA8-BC41-7939E6045EBF}"/>
              </a:ext>
            </a:extLst>
          </p:cNvPr>
          <p:cNvSpPr>
            <a:spLocks noGrp="1"/>
          </p:cNvSpPr>
          <p:nvPr>
            <p:ph type="title"/>
          </p:nvPr>
        </p:nvSpPr>
        <p:spPr>
          <a:xfrm>
            <a:off x="838200" y="365125"/>
            <a:ext cx="7905750" cy="1325563"/>
          </a:xfrm>
          <a:solidFill>
            <a:schemeClr val="tx1"/>
          </a:solidFill>
        </p:spPr>
        <p:txBody>
          <a:bodyPr/>
          <a:lstStyle/>
          <a:p>
            <a:r>
              <a:rPr lang="fr-FR" dirty="0">
                <a:solidFill>
                  <a:schemeClr val="bg1"/>
                </a:solidFill>
              </a:rPr>
              <a:t>Risques Liés au DM en ARE </a:t>
            </a:r>
            <a:r>
              <a:rPr lang="fr-FR" dirty="0" smtClean="0">
                <a:solidFill>
                  <a:schemeClr val="bg1"/>
                </a:solidFill>
              </a:rPr>
              <a:t/>
            </a:r>
            <a:br>
              <a:rPr lang="fr-FR" dirty="0" smtClean="0">
                <a:solidFill>
                  <a:schemeClr val="bg1"/>
                </a:solidFill>
              </a:rPr>
            </a:br>
            <a:r>
              <a:rPr lang="fr-FR" dirty="0" smtClean="0">
                <a:solidFill>
                  <a:schemeClr val="bg1"/>
                </a:solidFill>
              </a:rPr>
              <a:t>(</a:t>
            </a:r>
            <a:r>
              <a:rPr lang="fr-FR" dirty="0">
                <a:solidFill>
                  <a:schemeClr val="bg1"/>
                </a:solidFill>
              </a:rPr>
              <a:t>Hors Risque Infectieux)</a:t>
            </a:r>
          </a:p>
        </p:txBody>
      </p:sp>
      <p:pic>
        <p:nvPicPr>
          <p:cNvPr id="4" name="Image 3">
            <a:extLst>
              <a:ext uri="{FF2B5EF4-FFF2-40B4-BE49-F238E27FC236}">
                <a16:creationId xmlns="" xmlns:a16="http://schemas.microsoft.com/office/drawing/2014/main" id="{5F3BBEDF-7A00-4A5A-9FF4-F990E27A9370}"/>
              </a:ext>
            </a:extLst>
          </p:cNvPr>
          <p:cNvPicPr>
            <a:picLocks noChangeAspect="1"/>
          </p:cNvPicPr>
          <p:nvPr/>
        </p:nvPicPr>
        <p:blipFill>
          <a:blip r:embed="rId2" cstate="print"/>
          <a:stretch>
            <a:fillRect/>
          </a:stretch>
        </p:blipFill>
        <p:spPr>
          <a:xfrm>
            <a:off x="542118" y="1715936"/>
            <a:ext cx="5662128" cy="3630423"/>
          </a:xfrm>
          <a:prstGeom prst="rect">
            <a:avLst/>
          </a:prstGeom>
        </p:spPr>
      </p:pic>
      <p:pic>
        <p:nvPicPr>
          <p:cNvPr id="6" name="Image 5">
            <a:extLst>
              <a:ext uri="{FF2B5EF4-FFF2-40B4-BE49-F238E27FC236}">
                <a16:creationId xmlns="" xmlns:a16="http://schemas.microsoft.com/office/drawing/2014/main" id="{30AEF996-2700-465E-B673-B3788752D766}"/>
              </a:ext>
            </a:extLst>
          </p:cNvPr>
          <p:cNvPicPr>
            <a:picLocks noChangeAspect="1"/>
          </p:cNvPicPr>
          <p:nvPr/>
        </p:nvPicPr>
        <p:blipFill>
          <a:blip r:embed="rId3" cstate="print"/>
          <a:stretch>
            <a:fillRect/>
          </a:stretch>
        </p:blipFill>
        <p:spPr>
          <a:xfrm>
            <a:off x="6096000" y="1715936"/>
            <a:ext cx="5414682" cy="3827929"/>
          </a:xfrm>
          <a:prstGeom prst="rect">
            <a:avLst/>
          </a:prstGeom>
        </p:spPr>
      </p:pic>
      <p:sp>
        <p:nvSpPr>
          <p:cNvPr id="8" name="ZoneTexte 7">
            <a:extLst>
              <a:ext uri="{FF2B5EF4-FFF2-40B4-BE49-F238E27FC236}">
                <a16:creationId xmlns="" xmlns:a16="http://schemas.microsoft.com/office/drawing/2014/main" id="{27237347-20D2-4C1C-85D7-FC463DE0E9B2}"/>
              </a:ext>
            </a:extLst>
          </p:cNvPr>
          <p:cNvSpPr txBox="1"/>
          <p:nvPr/>
        </p:nvSpPr>
        <p:spPr>
          <a:xfrm>
            <a:off x="1822396" y="5290923"/>
            <a:ext cx="4981076" cy="1477328"/>
          </a:xfrm>
          <a:prstGeom prst="rect">
            <a:avLst/>
          </a:prstGeom>
          <a:noFill/>
        </p:spPr>
        <p:txBody>
          <a:bodyPr wrap="square">
            <a:spAutoFit/>
          </a:bodyPr>
          <a:lstStyle/>
          <a:p>
            <a:r>
              <a:rPr lang="fr-FR" dirty="0"/>
              <a:t>les erreurs d’utilisation 40 % </a:t>
            </a:r>
          </a:p>
          <a:p>
            <a:r>
              <a:rPr lang="fr-FR" dirty="0"/>
              <a:t>le défaut d’assurance qualité du fabricant 12 %</a:t>
            </a:r>
          </a:p>
          <a:p>
            <a:r>
              <a:rPr lang="fr-FR" dirty="0"/>
              <a:t>le défaut de conception 11 %</a:t>
            </a:r>
          </a:p>
          <a:p>
            <a:r>
              <a:rPr lang="fr-FR" dirty="0"/>
              <a:t>le défaut logiciel 2 % </a:t>
            </a:r>
          </a:p>
          <a:p>
            <a:r>
              <a:rPr lang="fr-FR" dirty="0"/>
              <a:t>la panne d’un composant 12 %</a:t>
            </a:r>
          </a:p>
        </p:txBody>
      </p:sp>
      <p:sp>
        <p:nvSpPr>
          <p:cNvPr id="10" name="ZoneTexte 9">
            <a:extLst>
              <a:ext uri="{FF2B5EF4-FFF2-40B4-BE49-F238E27FC236}">
                <a16:creationId xmlns="" xmlns:a16="http://schemas.microsoft.com/office/drawing/2014/main" id="{A1480413-1E7B-42F4-9E39-B4FE5DBB511A}"/>
              </a:ext>
            </a:extLst>
          </p:cNvPr>
          <p:cNvSpPr txBox="1"/>
          <p:nvPr/>
        </p:nvSpPr>
        <p:spPr>
          <a:xfrm>
            <a:off x="8260548" y="5137635"/>
            <a:ext cx="3284819" cy="923330"/>
          </a:xfrm>
          <a:prstGeom prst="rect">
            <a:avLst/>
          </a:prstGeom>
          <a:noFill/>
        </p:spPr>
        <p:txBody>
          <a:bodyPr wrap="square">
            <a:spAutoFit/>
          </a:bodyPr>
          <a:lstStyle/>
          <a:p>
            <a:r>
              <a:rPr lang="fr-FR" dirty="0"/>
              <a:t>l’obsolescence 1 %</a:t>
            </a:r>
          </a:p>
          <a:p>
            <a:r>
              <a:rPr lang="fr-FR" dirty="0"/>
              <a:t>le problème non évitable 2 %</a:t>
            </a:r>
          </a:p>
          <a:p>
            <a:r>
              <a:rPr lang="fr-FR" dirty="0"/>
              <a:t>le défaut de maintenance 4 %</a:t>
            </a:r>
          </a:p>
        </p:txBody>
      </p:sp>
      <p:sp>
        <p:nvSpPr>
          <p:cNvPr id="11" name="ZoneTexte 10">
            <a:extLst>
              <a:ext uri="{FF2B5EF4-FFF2-40B4-BE49-F238E27FC236}">
                <a16:creationId xmlns="" xmlns:a16="http://schemas.microsoft.com/office/drawing/2014/main" id="{49A0E58B-0844-4400-B47B-55BA6FDCA7B1}"/>
              </a:ext>
            </a:extLst>
          </p:cNvPr>
          <p:cNvSpPr txBox="1"/>
          <p:nvPr/>
        </p:nvSpPr>
        <p:spPr>
          <a:xfrm>
            <a:off x="7084277" y="6308209"/>
            <a:ext cx="4426405" cy="369332"/>
          </a:xfrm>
          <a:prstGeom prst="rect">
            <a:avLst/>
          </a:prstGeom>
          <a:solidFill>
            <a:srgbClr val="580000"/>
          </a:solidFill>
        </p:spPr>
        <p:txBody>
          <a:bodyPr wrap="none" rtlCol="0">
            <a:spAutoFit/>
          </a:bodyPr>
          <a:lstStyle/>
          <a:p>
            <a:r>
              <a:rPr lang="fr-FR" dirty="0" err="1">
                <a:solidFill>
                  <a:schemeClr val="bg1"/>
                </a:solidFill>
              </a:rPr>
              <a:t>Fougere</a:t>
            </a:r>
            <a:r>
              <a:rPr lang="fr-FR" dirty="0">
                <a:solidFill>
                  <a:schemeClr val="bg1"/>
                </a:solidFill>
              </a:rPr>
              <a:t> S. </a:t>
            </a:r>
            <a:r>
              <a:rPr lang="fr-FR" sz="1800" b="0" i="0" u="none" strike="noStrike" baseline="0" dirty="0">
                <a:solidFill>
                  <a:schemeClr val="bg1"/>
                </a:solidFill>
                <a:latin typeface="TrebuchetMS"/>
              </a:rPr>
              <a:t>Réanimation (2008) </a:t>
            </a:r>
            <a:r>
              <a:rPr lang="fr-FR" sz="1800" b="1" i="0" u="none" strike="noStrike" baseline="0" dirty="0">
                <a:solidFill>
                  <a:schemeClr val="bg1"/>
                </a:solidFill>
                <a:latin typeface="TrebuchetMS-Bold"/>
              </a:rPr>
              <a:t>17</a:t>
            </a:r>
            <a:r>
              <a:rPr lang="fr-FR" sz="1800" b="0" i="0" u="none" strike="noStrike" baseline="0" dirty="0">
                <a:solidFill>
                  <a:schemeClr val="bg1"/>
                </a:solidFill>
                <a:latin typeface="TrebuchetMS"/>
              </a:rPr>
              <a:t>, 528—533</a:t>
            </a:r>
            <a:r>
              <a:rPr lang="fr-FR" dirty="0">
                <a:solidFill>
                  <a:schemeClr val="bg1"/>
                </a:solidFill>
              </a:rPr>
              <a:t> </a:t>
            </a:r>
          </a:p>
        </p:txBody>
      </p:sp>
    </p:spTree>
    <p:extLst>
      <p:ext uri="{BB962C8B-B14F-4D97-AF65-F5344CB8AC3E}">
        <p14:creationId xmlns:p14="http://schemas.microsoft.com/office/powerpoint/2010/main" xmlns="" val="178424013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cstate="print"/>
          <a:stretch>
            <a:fillRect/>
          </a:stretch>
        </p:blipFill>
        <p:spPr>
          <a:xfrm>
            <a:off x="757518" y="1578149"/>
            <a:ext cx="10515600" cy="4843125"/>
          </a:xfrm>
          <a:prstGeom prst="rect">
            <a:avLst/>
          </a:prstGeom>
        </p:spPr>
      </p:pic>
      <p:sp>
        <p:nvSpPr>
          <p:cNvPr id="5" name="Titre 4"/>
          <p:cNvSpPr>
            <a:spLocks noGrp="1"/>
          </p:cNvSpPr>
          <p:nvPr>
            <p:ph type="title"/>
          </p:nvPr>
        </p:nvSpPr>
        <p:spPr>
          <a:xfrm>
            <a:off x="757518" y="111527"/>
            <a:ext cx="10515600" cy="1325563"/>
          </a:xfrm>
          <a:solidFill>
            <a:schemeClr val="tx1"/>
          </a:solidFill>
        </p:spPr>
        <p:txBody>
          <a:bodyPr/>
          <a:lstStyle/>
          <a:p>
            <a:r>
              <a:rPr lang="fr-FR" dirty="0">
                <a:solidFill>
                  <a:schemeClr val="bg1"/>
                </a:solidFill>
              </a:rPr>
              <a:t>Classifications des locaux hospitaliers selon le risque infectieux</a:t>
            </a:r>
          </a:p>
        </p:txBody>
      </p:sp>
    </p:spTree>
    <p:extLst>
      <p:ext uri="{BB962C8B-B14F-4D97-AF65-F5344CB8AC3E}">
        <p14:creationId xmlns:p14="http://schemas.microsoft.com/office/powerpoint/2010/main" xmlns="" val="1365427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644525"/>
          </a:xfrm>
          <a:solidFill>
            <a:schemeClr val="tx1"/>
          </a:solidFill>
        </p:spPr>
        <p:txBody>
          <a:bodyPr>
            <a:normAutofit fontScale="90000"/>
          </a:bodyPr>
          <a:lstStyle/>
          <a:p>
            <a:r>
              <a:rPr lang="fr-FR" dirty="0">
                <a:solidFill>
                  <a:schemeClr val="bg1"/>
                </a:solidFill>
              </a:rPr>
              <a:t>Classification des Zones de </a:t>
            </a:r>
            <a:r>
              <a:rPr lang="fr-FR" dirty="0" err="1">
                <a:solidFill>
                  <a:schemeClr val="bg1"/>
                </a:solidFill>
              </a:rPr>
              <a:t>Trt</a:t>
            </a:r>
            <a:r>
              <a:rPr lang="fr-FR" dirty="0">
                <a:solidFill>
                  <a:schemeClr val="bg1"/>
                </a:solidFill>
              </a:rPr>
              <a:t> d’air</a:t>
            </a:r>
          </a:p>
        </p:txBody>
      </p:sp>
      <p:graphicFrame>
        <p:nvGraphicFramePr>
          <p:cNvPr id="5" name="Tableau 4"/>
          <p:cNvGraphicFramePr>
            <a:graphicFrameLocks noGrp="1"/>
          </p:cNvGraphicFramePr>
          <p:nvPr>
            <p:extLst>
              <p:ext uri="{D42A27DB-BD31-4B8C-83A1-F6EECF244321}">
                <p14:modId xmlns:p14="http://schemas.microsoft.com/office/powerpoint/2010/main" xmlns="" val="2808444243"/>
              </p:ext>
            </p:extLst>
          </p:nvPr>
        </p:nvGraphicFramePr>
        <p:xfrm>
          <a:off x="653246" y="1461770"/>
          <a:ext cx="11182347" cy="2781935"/>
        </p:xfrm>
        <a:graphic>
          <a:graphicData uri="http://schemas.openxmlformats.org/drawingml/2006/table">
            <a:tbl>
              <a:tblPr firstRow="1" bandRow="1">
                <a:tableStyleId>{5C22544A-7EE6-4342-B048-85BDC9FD1C3A}</a:tableStyleId>
              </a:tblPr>
              <a:tblGrid>
                <a:gridCol w="942973">
                  <a:extLst>
                    <a:ext uri="{9D8B030D-6E8A-4147-A177-3AD203B41FA5}">
                      <a16:colId xmlns="" xmlns:a16="http://schemas.microsoft.com/office/drawing/2014/main" val="20000"/>
                    </a:ext>
                  </a:extLst>
                </a:gridCol>
                <a:gridCol w="2924175">
                  <a:extLst>
                    <a:ext uri="{9D8B030D-6E8A-4147-A177-3AD203B41FA5}">
                      <a16:colId xmlns="" xmlns:a16="http://schemas.microsoft.com/office/drawing/2014/main" val="20001"/>
                    </a:ext>
                  </a:extLst>
                </a:gridCol>
                <a:gridCol w="7315199">
                  <a:extLst>
                    <a:ext uri="{9D8B030D-6E8A-4147-A177-3AD203B41FA5}">
                      <a16:colId xmlns="" xmlns:a16="http://schemas.microsoft.com/office/drawing/2014/main" val="20002"/>
                    </a:ext>
                  </a:extLst>
                </a:gridCol>
              </a:tblGrid>
              <a:tr h="485775">
                <a:tc>
                  <a:txBody>
                    <a:bodyPr/>
                    <a:lstStyle/>
                    <a:p>
                      <a:pPr algn="ctr"/>
                      <a:endParaRPr lang="fr-FR" dirty="0"/>
                    </a:p>
                  </a:txBody>
                  <a:tcPr/>
                </a:tc>
                <a:tc>
                  <a:txBody>
                    <a:bodyPr/>
                    <a:lstStyle/>
                    <a:p>
                      <a:pPr algn="ctr"/>
                      <a:r>
                        <a:rPr lang="fr-FR" dirty="0"/>
                        <a:t>Risque</a:t>
                      </a:r>
                    </a:p>
                  </a:txBody>
                  <a:tcPr/>
                </a:tc>
                <a:tc>
                  <a:txBody>
                    <a:bodyPr/>
                    <a:lstStyle/>
                    <a:p>
                      <a:pPr algn="ctr"/>
                      <a:r>
                        <a:rPr lang="fr-FR" dirty="0"/>
                        <a:t>Locaux</a:t>
                      </a:r>
                    </a:p>
                  </a:txBody>
                  <a:tcPr/>
                </a:tc>
                <a:extLst>
                  <a:ext uri="{0D108BD9-81ED-4DB2-BD59-A6C34878D82A}">
                    <a16:rowId xmlns="" xmlns:a16="http://schemas.microsoft.com/office/drawing/2014/main" val="10000"/>
                  </a:ext>
                </a:extLst>
              </a:tr>
              <a:tr h="370840">
                <a:tc>
                  <a:txBody>
                    <a:bodyPr/>
                    <a:lstStyle/>
                    <a:p>
                      <a:r>
                        <a:rPr lang="fr-FR" dirty="0"/>
                        <a:t>Zone</a:t>
                      </a:r>
                      <a:r>
                        <a:rPr lang="fr-FR" baseline="0" dirty="0"/>
                        <a:t> 4</a:t>
                      </a:r>
                      <a:endParaRPr lang="fr-FR" dirty="0"/>
                    </a:p>
                  </a:txBody>
                  <a:tcPr/>
                </a:tc>
                <a:tc>
                  <a:txBody>
                    <a:bodyPr/>
                    <a:lstStyle/>
                    <a:p>
                      <a:r>
                        <a:rPr lang="fr-FR" dirty="0"/>
                        <a:t>à très haut risque </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dirty="0"/>
                        <a:t>Bloc aseptique, greffe, prématuré, cancérologie</a:t>
                      </a:r>
                    </a:p>
                  </a:txBody>
                  <a:tcPr/>
                </a:tc>
                <a:extLst>
                  <a:ext uri="{0D108BD9-81ED-4DB2-BD59-A6C34878D82A}">
                    <a16:rowId xmlns="" xmlns:a16="http://schemas.microsoft.com/office/drawing/2014/main" val="10001"/>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dirty="0"/>
                        <a:t>Zone</a:t>
                      </a:r>
                      <a:r>
                        <a:rPr lang="fr-FR" baseline="0" dirty="0"/>
                        <a:t> 3</a:t>
                      </a:r>
                      <a:endParaRPr lang="fr-FR" dirty="0"/>
                    </a:p>
                  </a:txBody>
                  <a:tcPr/>
                </a:tc>
                <a:tc>
                  <a:txBody>
                    <a:bodyPr/>
                    <a:lstStyle/>
                    <a:p>
                      <a:r>
                        <a:rPr lang="fr-FR" dirty="0"/>
                        <a:t>à haut risque </a:t>
                      </a:r>
                    </a:p>
                  </a:txBody>
                  <a:tcPr/>
                </a:tc>
                <a:tc>
                  <a:txBody>
                    <a:bodyPr/>
                    <a:lstStyle/>
                    <a:p>
                      <a:r>
                        <a:rPr lang="fr-FR" dirty="0"/>
                        <a:t>Bloc opératoire conventionnel, salle d'exploration fonctionnelle, réanimation, soins</a:t>
                      </a:r>
                      <a:r>
                        <a:rPr lang="fr-FR" baseline="0" dirty="0"/>
                        <a:t> </a:t>
                      </a:r>
                      <a:r>
                        <a:rPr lang="fr-FR" dirty="0"/>
                        <a:t>intensifs, </a:t>
                      </a:r>
                      <a:r>
                        <a:rPr lang="fr-FR" dirty="0" err="1"/>
                        <a:t>néonat</a:t>
                      </a:r>
                      <a:r>
                        <a:rPr lang="fr-FR" dirty="0"/>
                        <a:t>. , stérilisation (zone de conditionnement), </a:t>
                      </a:r>
                      <a:r>
                        <a:rPr lang="fr-FR" dirty="0" err="1"/>
                        <a:t>neonat</a:t>
                      </a:r>
                      <a:r>
                        <a:rPr lang="fr-FR" dirty="0"/>
                        <a:t>, dialyse,</a:t>
                      </a:r>
                      <a:r>
                        <a:rPr lang="fr-FR" baseline="0" dirty="0"/>
                        <a:t> </a:t>
                      </a:r>
                      <a:r>
                        <a:rPr lang="fr-FR" dirty="0"/>
                        <a:t>Chimiothérapie</a:t>
                      </a:r>
                    </a:p>
                  </a:txBody>
                  <a:tcPr/>
                </a:tc>
                <a:extLst>
                  <a:ext uri="{0D108BD9-81ED-4DB2-BD59-A6C34878D82A}">
                    <a16:rowId xmlns="" xmlns:a16="http://schemas.microsoft.com/office/drawing/2014/main" val="10002"/>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dirty="0"/>
                        <a:t>Zone</a:t>
                      </a:r>
                      <a:r>
                        <a:rPr lang="fr-FR" baseline="0" dirty="0"/>
                        <a:t> 2</a:t>
                      </a:r>
                      <a:endParaRPr lang="fr-FR" dirty="0"/>
                    </a:p>
                  </a:txBody>
                  <a:tcPr/>
                </a:tc>
                <a:tc>
                  <a:txBody>
                    <a:bodyPr/>
                    <a:lstStyle/>
                    <a:p>
                      <a:r>
                        <a:rPr lang="fr-FR" dirty="0"/>
                        <a:t>à risque modéré </a:t>
                      </a:r>
                    </a:p>
                  </a:txBody>
                  <a:tcPr/>
                </a:tc>
                <a:tc>
                  <a:txBody>
                    <a:bodyPr/>
                    <a:lstStyle/>
                    <a:p>
                      <a:r>
                        <a:rPr lang="fr-FR" dirty="0"/>
                        <a:t>Consultations externes, maternité, rééducation fonctionnelle, service moyen et long</a:t>
                      </a:r>
                      <a:r>
                        <a:rPr lang="fr-FR" baseline="0" dirty="0"/>
                        <a:t> </a:t>
                      </a:r>
                      <a:r>
                        <a:rPr lang="fr-FR" dirty="0"/>
                        <a:t>séjour, stérilisation centrale (zone de lavage)</a:t>
                      </a:r>
                    </a:p>
                  </a:txBody>
                  <a:tcPr/>
                </a:tc>
                <a:extLst>
                  <a:ext uri="{0D108BD9-81ED-4DB2-BD59-A6C34878D82A}">
                    <a16:rowId xmlns="" xmlns:a16="http://schemas.microsoft.com/office/drawing/2014/main" val="10003"/>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dirty="0"/>
                        <a:t>Zone</a:t>
                      </a:r>
                      <a:r>
                        <a:rPr lang="fr-FR" baseline="0" dirty="0"/>
                        <a:t> 1</a:t>
                      </a:r>
                      <a:endParaRPr lang="fr-FR" dirty="0"/>
                    </a:p>
                  </a:txBody>
                  <a:tcPr/>
                </a:tc>
                <a:tc>
                  <a:txBody>
                    <a:bodyPr/>
                    <a:lstStyle/>
                    <a:p>
                      <a:r>
                        <a:rPr lang="fr-FR" dirty="0"/>
                        <a:t>à risque faible ou</a:t>
                      </a:r>
                      <a:r>
                        <a:rPr lang="fr-FR" baseline="0" dirty="0"/>
                        <a:t> </a:t>
                      </a:r>
                      <a:r>
                        <a:rPr lang="fr-FR" dirty="0"/>
                        <a:t>négligeable</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dirty="0"/>
                        <a:t>Bureaux, Maisons de retraite</a:t>
                      </a:r>
                    </a:p>
                  </a:txBody>
                  <a:tcPr/>
                </a:tc>
                <a:extLst>
                  <a:ext uri="{0D108BD9-81ED-4DB2-BD59-A6C34878D82A}">
                    <a16:rowId xmlns="" xmlns:a16="http://schemas.microsoft.com/office/drawing/2014/main" val="10004"/>
                  </a:ext>
                </a:extLst>
              </a:tr>
            </a:tbl>
          </a:graphicData>
        </a:graphic>
      </p:graphicFrame>
      <p:sp>
        <p:nvSpPr>
          <p:cNvPr id="6" name="ZoneTexte 5"/>
          <p:cNvSpPr txBox="1"/>
          <p:nvPr/>
        </p:nvSpPr>
        <p:spPr>
          <a:xfrm>
            <a:off x="9594985" y="6219825"/>
            <a:ext cx="1758815" cy="369332"/>
          </a:xfrm>
          <a:prstGeom prst="rect">
            <a:avLst/>
          </a:prstGeom>
          <a:solidFill>
            <a:srgbClr val="580000"/>
          </a:solidFill>
        </p:spPr>
        <p:txBody>
          <a:bodyPr wrap="none" rtlCol="0">
            <a:spAutoFit/>
          </a:bodyPr>
          <a:lstStyle/>
          <a:p>
            <a:r>
              <a:rPr lang="fr-FR" dirty="0">
                <a:solidFill>
                  <a:schemeClr val="bg1"/>
                </a:solidFill>
              </a:rPr>
              <a:t>Guide UNICLIMA</a:t>
            </a:r>
          </a:p>
        </p:txBody>
      </p:sp>
      <p:sp>
        <p:nvSpPr>
          <p:cNvPr id="7" name="ZoneTexte 6"/>
          <p:cNvSpPr txBox="1"/>
          <p:nvPr/>
        </p:nvSpPr>
        <p:spPr>
          <a:xfrm>
            <a:off x="542945" y="4373166"/>
            <a:ext cx="11536300" cy="2031325"/>
          </a:xfrm>
          <a:prstGeom prst="rect">
            <a:avLst/>
          </a:prstGeom>
          <a:noFill/>
        </p:spPr>
        <p:txBody>
          <a:bodyPr wrap="none" rtlCol="0">
            <a:spAutoFit/>
          </a:bodyPr>
          <a:lstStyle/>
          <a:p>
            <a:r>
              <a:rPr lang="fr-FR" b="1" dirty="0"/>
              <a:t>Aération : </a:t>
            </a:r>
            <a:r>
              <a:rPr lang="fr-FR" dirty="0"/>
              <a:t>renouvellement naturel de l'air en vue de maintenir la salubrité de l'atmosphère d'un local </a:t>
            </a:r>
          </a:p>
          <a:p>
            <a:r>
              <a:rPr lang="fr-FR" b="1" dirty="0"/>
              <a:t>Ventilation : </a:t>
            </a:r>
            <a:r>
              <a:rPr lang="fr-FR" dirty="0"/>
              <a:t>technique d'assainissement de l'air basée sur la dissolution des polluants par un apport d'air neuf </a:t>
            </a:r>
          </a:p>
          <a:p>
            <a:r>
              <a:rPr lang="fr-FR" dirty="0"/>
              <a:t>en opérant par balayage </a:t>
            </a:r>
          </a:p>
          <a:p>
            <a:r>
              <a:rPr lang="fr-FR" b="1" dirty="0"/>
              <a:t>Climatisation : </a:t>
            </a:r>
            <a:r>
              <a:rPr lang="fr-FR" dirty="0"/>
              <a:t>ensemble des opérations créant et maintenant dans un local des conditions déterminées de température, </a:t>
            </a:r>
          </a:p>
          <a:p>
            <a:r>
              <a:rPr lang="fr-FR" dirty="0"/>
              <a:t>d'humidité, de vitesse et de qualité d'air </a:t>
            </a:r>
          </a:p>
          <a:p>
            <a:r>
              <a:rPr lang="fr-FR" b="1" dirty="0"/>
              <a:t>Conditionnement d'air : </a:t>
            </a:r>
            <a:r>
              <a:rPr lang="fr-FR" dirty="0"/>
              <a:t>traitement permettant de régler simultanément les caractéristiques </a:t>
            </a:r>
          </a:p>
          <a:p>
            <a:r>
              <a:rPr lang="fr-FR" dirty="0"/>
              <a:t>de l'atmosphère d'un local : température, hygrométrie, pression et propreté particulaire.</a:t>
            </a:r>
          </a:p>
        </p:txBody>
      </p:sp>
    </p:spTree>
    <p:extLst>
      <p:ext uri="{BB962C8B-B14F-4D97-AF65-F5344CB8AC3E}">
        <p14:creationId xmlns:p14="http://schemas.microsoft.com/office/powerpoint/2010/main" xmlns="" val="20809004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63388" y="378572"/>
            <a:ext cx="10515600" cy="1325563"/>
          </a:xfrm>
          <a:solidFill>
            <a:schemeClr val="tx1"/>
          </a:solidFill>
        </p:spPr>
        <p:txBody>
          <a:bodyPr/>
          <a:lstStyle/>
          <a:p>
            <a:r>
              <a:rPr lang="fr-FR" dirty="0">
                <a:solidFill>
                  <a:schemeClr val="bg1"/>
                </a:solidFill>
              </a:rPr>
              <a:t>Risque infectieux lié aux dispositifs médicaux en ARE</a:t>
            </a:r>
          </a:p>
        </p:txBody>
      </p:sp>
      <p:sp>
        <p:nvSpPr>
          <p:cNvPr id="3" name="Espace réservé du contenu 2"/>
          <p:cNvSpPr>
            <a:spLocks noGrp="1"/>
          </p:cNvSpPr>
          <p:nvPr>
            <p:ph idx="1"/>
          </p:nvPr>
        </p:nvSpPr>
        <p:spPr>
          <a:xfrm>
            <a:off x="663388" y="2108013"/>
            <a:ext cx="10515600" cy="4351338"/>
          </a:xfrm>
        </p:spPr>
        <p:txBody>
          <a:bodyPr/>
          <a:lstStyle/>
          <a:p>
            <a:r>
              <a:rPr lang="fr-FR" dirty="0"/>
              <a:t>Réanimation (Risque élevé)</a:t>
            </a:r>
          </a:p>
          <a:p>
            <a:pPr lvl="1"/>
            <a:r>
              <a:rPr lang="fr-FR" dirty="0"/>
              <a:t>Documentée depuis les années 1960</a:t>
            </a:r>
          </a:p>
          <a:p>
            <a:pPr lvl="1"/>
            <a:r>
              <a:rPr lang="fr-FR" dirty="0"/>
              <a:t>Prévalence (EPIC </a:t>
            </a:r>
            <a:r>
              <a:rPr lang="fr-FR" dirty="0" err="1"/>
              <a:t>Study</a:t>
            </a:r>
            <a:r>
              <a:rPr lang="fr-FR" dirty="0"/>
              <a:t> – JAMA 1995) : 20,6 %</a:t>
            </a:r>
          </a:p>
          <a:p>
            <a:pPr marL="457200" lvl="1" indent="0">
              <a:buNone/>
            </a:pPr>
            <a:endParaRPr lang="fr-FR" dirty="0"/>
          </a:p>
          <a:p>
            <a:r>
              <a:rPr lang="fr-FR" dirty="0"/>
              <a:t>Anesthésie (Risque faible)</a:t>
            </a:r>
          </a:p>
          <a:p>
            <a:pPr lvl="1"/>
            <a:r>
              <a:rPr lang="fr-FR" dirty="0"/>
              <a:t>Estimation : 3,4 ‰ patients anesthésiés </a:t>
            </a:r>
            <a:r>
              <a:rPr lang="fr-FR" i="1" dirty="0"/>
              <a:t>(Hajjar AFAR 2000(1):47-53)</a:t>
            </a:r>
          </a:p>
          <a:p>
            <a:pPr lvl="2"/>
            <a:r>
              <a:rPr lang="fr-FR" dirty="0"/>
              <a:t>Bactériémies sur utilisation d’une même seringue de </a:t>
            </a:r>
            <a:r>
              <a:rPr lang="fr-FR" dirty="0" err="1"/>
              <a:t>Propofol</a:t>
            </a:r>
            <a:endParaRPr lang="fr-FR" dirty="0"/>
          </a:p>
          <a:p>
            <a:pPr lvl="2"/>
            <a:r>
              <a:rPr lang="fr-FR" dirty="0"/>
              <a:t>Complications des anesthésies péridurales et rachidiennes</a:t>
            </a:r>
          </a:p>
          <a:p>
            <a:pPr lvl="2"/>
            <a:r>
              <a:rPr lang="fr-FR" dirty="0"/>
              <a:t>Transmissions croisées lors des endoscopies (IOT Difficile)</a:t>
            </a:r>
          </a:p>
          <a:p>
            <a:pPr lvl="1"/>
            <a:endParaRPr lang="fr-FR" dirty="0"/>
          </a:p>
          <a:p>
            <a:endParaRPr lang="fr-FR" dirty="0"/>
          </a:p>
        </p:txBody>
      </p:sp>
    </p:spTree>
    <p:extLst>
      <p:ext uri="{BB962C8B-B14F-4D97-AF65-F5344CB8AC3E}">
        <p14:creationId xmlns:p14="http://schemas.microsoft.com/office/powerpoint/2010/main" xmlns="" val="17289579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 xmlns:a16="http://schemas.microsoft.com/office/drawing/2014/main" id="{2B458657-F7D9-41AE-96CD-2909AE381334}"/>
              </a:ext>
            </a:extLst>
          </p:cNvPr>
          <p:cNvSpPr>
            <a:spLocks noGrp="1"/>
          </p:cNvSpPr>
          <p:nvPr>
            <p:ph type="title"/>
          </p:nvPr>
        </p:nvSpPr>
        <p:spPr/>
        <p:txBody>
          <a:bodyPr>
            <a:normAutofit/>
          </a:bodyPr>
          <a:lstStyle/>
          <a:p>
            <a:r>
              <a:rPr lang="fr-FR" sz="4800" dirty="0"/>
              <a:t>2. Risque Infectieux en Anesthésie</a:t>
            </a:r>
          </a:p>
        </p:txBody>
      </p:sp>
      <p:sp>
        <p:nvSpPr>
          <p:cNvPr id="5" name="Espace réservé du texte 4">
            <a:extLst>
              <a:ext uri="{FF2B5EF4-FFF2-40B4-BE49-F238E27FC236}">
                <a16:creationId xmlns="" xmlns:a16="http://schemas.microsoft.com/office/drawing/2014/main" id="{9EEF1E6B-8FD6-430E-AD20-13BD8C5DDD28}"/>
              </a:ext>
            </a:extLst>
          </p:cNvPr>
          <p:cNvSpPr>
            <a:spLocks noGrp="1"/>
          </p:cNvSpPr>
          <p:nvPr>
            <p:ph type="body" idx="1"/>
          </p:nvPr>
        </p:nvSpPr>
        <p:spPr/>
        <p:txBody>
          <a:bodyPr/>
          <a:lstStyle/>
          <a:p>
            <a:endParaRPr lang="fr-FR"/>
          </a:p>
        </p:txBody>
      </p:sp>
    </p:spTree>
    <p:extLst>
      <p:ext uri="{BB962C8B-B14F-4D97-AF65-F5344CB8AC3E}">
        <p14:creationId xmlns:p14="http://schemas.microsoft.com/office/powerpoint/2010/main" xmlns="" val="114606262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514755"/>
            <a:ext cx="2104505" cy="798657"/>
          </a:xfrm>
          <a:solidFill>
            <a:schemeClr val="tx1">
              <a:lumMod val="95000"/>
              <a:lumOff val="5000"/>
            </a:schemeClr>
          </a:solidFill>
        </p:spPr>
        <p:txBody>
          <a:bodyPr/>
          <a:lstStyle/>
          <a:p>
            <a:r>
              <a:rPr lang="fr-FR" dirty="0">
                <a:solidFill>
                  <a:schemeClr val="bg1"/>
                </a:solidFill>
              </a:rPr>
              <a:t>Plan</a:t>
            </a:r>
          </a:p>
        </p:txBody>
      </p:sp>
      <p:sp>
        <p:nvSpPr>
          <p:cNvPr id="3" name="Espace réservé du contenu 2"/>
          <p:cNvSpPr>
            <a:spLocks noGrp="1"/>
          </p:cNvSpPr>
          <p:nvPr>
            <p:ph idx="1"/>
          </p:nvPr>
        </p:nvSpPr>
        <p:spPr>
          <a:xfrm>
            <a:off x="336176" y="1708457"/>
            <a:ext cx="11855824" cy="4275485"/>
          </a:xfrm>
        </p:spPr>
        <p:txBody>
          <a:bodyPr>
            <a:normAutofit fontScale="92500"/>
          </a:bodyPr>
          <a:lstStyle/>
          <a:p>
            <a:pPr marL="514350" indent="-514350">
              <a:lnSpc>
                <a:spcPct val="200000"/>
              </a:lnSpc>
              <a:buFont typeface="+mj-lt"/>
              <a:buAutoNum type="arabicPeriod"/>
            </a:pPr>
            <a:r>
              <a:rPr lang="fr-FR" dirty="0"/>
              <a:t>Dispositifs Médicaux - Cadre </a:t>
            </a:r>
            <a:r>
              <a:rPr lang="fr-FR" dirty="0" smtClean="0"/>
              <a:t>– Législation</a:t>
            </a:r>
            <a:endParaRPr lang="fr-FR" dirty="0"/>
          </a:p>
          <a:p>
            <a:pPr marL="514350" indent="-514350">
              <a:lnSpc>
                <a:spcPct val="200000"/>
              </a:lnSpc>
              <a:buFont typeface="+mj-lt"/>
              <a:buAutoNum type="arabicPeriod"/>
            </a:pPr>
            <a:r>
              <a:rPr lang="fr-FR" dirty="0" smtClean="0"/>
              <a:t>Risques </a:t>
            </a:r>
            <a:r>
              <a:rPr lang="fr-FR" dirty="0"/>
              <a:t>infectieux en </a:t>
            </a:r>
            <a:r>
              <a:rPr lang="fr-FR" dirty="0" smtClean="0"/>
              <a:t>Anesthésie</a:t>
            </a:r>
            <a:endParaRPr lang="fr-FR" dirty="0"/>
          </a:p>
          <a:p>
            <a:pPr marL="514350" indent="-514350">
              <a:lnSpc>
                <a:spcPct val="200000"/>
              </a:lnSpc>
              <a:buFont typeface="+mj-lt"/>
              <a:buAutoNum type="arabicPeriod"/>
            </a:pPr>
            <a:r>
              <a:rPr lang="fr-FR" dirty="0"/>
              <a:t>Risques Infectieux en </a:t>
            </a:r>
            <a:r>
              <a:rPr lang="fr-FR" dirty="0" smtClean="0"/>
              <a:t>Réanimation</a:t>
            </a:r>
            <a:endParaRPr lang="fr-FR" dirty="0"/>
          </a:p>
          <a:p>
            <a:pPr marL="514350" indent="-514350">
              <a:lnSpc>
                <a:spcPct val="200000"/>
              </a:lnSpc>
              <a:buFont typeface="+mj-lt"/>
              <a:buAutoNum type="arabicPeriod"/>
            </a:pPr>
            <a:r>
              <a:rPr lang="fr-FR" dirty="0"/>
              <a:t>Risque Infectieux associé aux soins :  les PAVM (Pneumonie Acquises sous VM)</a:t>
            </a:r>
          </a:p>
        </p:txBody>
      </p:sp>
    </p:spTree>
    <p:extLst>
      <p:ext uri="{BB962C8B-B14F-4D97-AF65-F5344CB8AC3E}">
        <p14:creationId xmlns:p14="http://schemas.microsoft.com/office/powerpoint/2010/main" xmlns="" val="3033382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1EDEC2F7-6573-4B58-B80E-BC509E1BCC1E}"/>
              </a:ext>
            </a:extLst>
          </p:cNvPr>
          <p:cNvSpPr>
            <a:spLocks noGrp="1"/>
          </p:cNvSpPr>
          <p:nvPr>
            <p:ph type="title"/>
          </p:nvPr>
        </p:nvSpPr>
        <p:spPr>
          <a:xfrm>
            <a:off x="838199" y="365126"/>
            <a:ext cx="8481969" cy="1111336"/>
          </a:xfrm>
          <a:solidFill>
            <a:schemeClr val="tx1"/>
          </a:solidFill>
        </p:spPr>
        <p:txBody>
          <a:bodyPr>
            <a:normAutofit fontScale="90000"/>
          </a:bodyPr>
          <a:lstStyle/>
          <a:p>
            <a:r>
              <a:rPr lang="fr-FR" dirty="0">
                <a:solidFill>
                  <a:schemeClr val="bg1"/>
                </a:solidFill>
              </a:rPr>
              <a:t>Formation Hygiène Hospitalière en ARE</a:t>
            </a:r>
            <a:br>
              <a:rPr lang="fr-FR" dirty="0">
                <a:solidFill>
                  <a:schemeClr val="bg1"/>
                </a:solidFill>
              </a:rPr>
            </a:br>
            <a:r>
              <a:rPr lang="fr-FR" dirty="0">
                <a:solidFill>
                  <a:schemeClr val="bg1"/>
                </a:solidFill>
              </a:rPr>
              <a:t>CHU Rouen</a:t>
            </a:r>
          </a:p>
        </p:txBody>
      </p:sp>
      <p:pic>
        <p:nvPicPr>
          <p:cNvPr id="5" name="Image 4">
            <a:extLst>
              <a:ext uri="{FF2B5EF4-FFF2-40B4-BE49-F238E27FC236}">
                <a16:creationId xmlns="" xmlns:a16="http://schemas.microsoft.com/office/drawing/2014/main" id="{EF33338A-E3F3-48EF-B3AF-CB23D136A426}"/>
              </a:ext>
            </a:extLst>
          </p:cNvPr>
          <p:cNvPicPr>
            <a:picLocks noChangeAspect="1"/>
          </p:cNvPicPr>
          <p:nvPr/>
        </p:nvPicPr>
        <p:blipFill rotWithShape="1">
          <a:blip r:embed="rId2" cstate="print"/>
          <a:srcRect t="22838"/>
          <a:stretch/>
        </p:blipFill>
        <p:spPr>
          <a:xfrm>
            <a:off x="632629" y="1754103"/>
            <a:ext cx="10255624" cy="4579264"/>
          </a:xfrm>
          <a:prstGeom prst="rect">
            <a:avLst/>
          </a:prstGeom>
        </p:spPr>
      </p:pic>
    </p:spTree>
    <p:extLst>
      <p:ext uri="{BB962C8B-B14F-4D97-AF65-F5344CB8AC3E}">
        <p14:creationId xmlns:p14="http://schemas.microsoft.com/office/powerpoint/2010/main" xmlns="" val="14375871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88D6EC09-11A8-4871-888B-B4A051CA2292}"/>
              </a:ext>
            </a:extLst>
          </p:cNvPr>
          <p:cNvSpPr>
            <a:spLocks noGrp="1"/>
          </p:cNvSpPr>
          <p:nvPr>
            <p:ph type="title"/>
          </p:nvPr>
        </p:nvSpPr>
        <p:spPr>
          <a:xfrm>
            <a:off x="838200" y="365126"/>
            <a:ext cx="4362974" cy="725444"/>
          </a:xfrm>
          <a:solidFill>
            <a:schemeClr val="tx1"/>
          </a:solidFill>
        </p:spPr>
        <p:txBody>
          <a:bodyPr/>
          <a:lstStyle/>
          <a:p>
            <a:r>
              <a:rPr lang="fr-FR" dirty="0">
                <a:solidFill>
                  <a:schemeClr val="bg1"/>
                </a:solidFill>
              </a:rPr>
              <a:t>Autres Données</a:t>
            </a:r>
          </a:p>
        </p:txBody>
      </p:sp>
      <p:sp>
        <p:nvSpPr>
          <p:cNvPr id="3" name="Espace réservé du contenu 2">
            <a:extLst>
              <a:ext uri="{FF2B5EF4-FFF2-40B4-BE49-F238E27FC236}">
                <a16:creationId xmlns="" xmlns:a16="http://schemas.microsoft.com/office/drawing/2014/main" id="{025CF619-0BC6-4376-89F6-7409501ADD55}"/>
              </a:ext>
            </a:extLst>
          </p:cNvPr>
          <p:cNvSpPr>
            <a:spLocks noGrp="1"/>
          </p:cNvSpPr>
          <p:nvPr>
            <p:ph idx="1"/>
          </p:nvPr>
        </p:nvSpPr>
        <p:spPr/>
        <p:txBody>
          <a:bodyPr>
            <a:normAutofit fontScale="92500" lnSpcReduction="20000"/>
          </a:bodyPr>
          <a:lstStyle/>
          <a:p>
            <a:pPr marL="0" indent="0">
              <a:buNone/>
            </a:pPr>
            <a:r>
              <a:rPr lang="fr-FR" dirty="0" err="1"/>
              <a:t>Pittet</a:t>
            </a:r>
            <a:r>
              <a:rPr lang="fr-FR" dirty="0"/>
              <a:t> D. Hand </a:t>
            </a:r>
            <a:r>
              <a:rPr lang="fr-FR" dirty="0" err="1"/>
              <a:t>hygiene</a:t>
            </a:r>
            <a:r>
              <a:rPr lang="fr-FR" dirty="0"/>
              <a:t> </a:t>
            </a:r>
            <a:r>
              <a:rPr lang="fr-FR" dirty="0" err="1"/>
              <a:t>among</a:t>
            </a:r>
            <a:r>
              <a:rPr lang="fr-FR" dirty="0"/>
              <a:t> </a:t>
            </a:r>
            <a:r>
              <a:rPr lang="fr-FR" dirty="0" err="1"/>
              <a:t>physicians</a:t>
            </a:r>
            <a:r>
              <a:rPr lang="fr-FR" dirty="0"/>
              <a:t> : performance, </a:t>
            </a:r>
            <a:r>
              <a:rPr lang="fr-FR" dirty="0" err="1"/>
              <a:t>beliefs</a:t>
            </a:r>
            <a:r>
              <a:rPr lang="fr-FR" dirty="0"/>
              <a:t>, and perceptions. Ann </a:t>
            </a:r>
            <a:r>
              <a:rPr lang="fr-FR" dirty="0" err="1"/>
              <a:t>Intern</a:t>
            </a:r>
            <a:r>
              <a:rPr lang="fr-FR" dirty="0"/>
              <a:t> Med 2004; 141: 1-8.</a:t>
            </a:r>
          </a:p>
          <a:p>
            <a:pPr marL="0" indent="0">
              <a:buNone/>
            </a:pPr>
            <a:r>
              <a:rPr lang="fr-FR" dirty="0"/>
              <a:t>Médecins anesthésistes de Genève ont un taux de compliance à l'hygiène des mains de seulement 23%</a:t>
            </a:r>
          </a:p>
          <a:p>
            <a:pPr marL="0" indent="0">
              <a:buNone/>
            </a:pPr>
            <a:endParaRPr lang="fr-FR" dirty="0"/>
          </a:p>
          <a:p>
            <a:pPr marL="0" indent="0">
              <a:buNone/>
            </a:pPr>
            <a:r>
              <a:rPr lang="fr-FR" dirty="0"/>
              <a:t>Levy N. Hand </a:t>
            </a:r>
            <a:r>
              <a:rPr lang="fr-FR" dirty="0" err="1"/>
              <a:t>Washing</a:t>
            </a:r>
            <a:r>
              <a:rPr lang="fr-FR" dirty="0"/>
              <a:t>. </a:t>
            </a:r>
            <a:r>
              <a:rPr lang="fr-FR" dirty="0" err="1"/>
              <a:t>Anaesthesia</a:t>
            </a:r>
            <a:r>
              <a:rPr lang="fr-FR" dirty="0"/>
              <a:t> 2004; 59-411</a:t>
            </a:r>
          </a:p>
          <a:p>
            <a:pPr marL="0" indent="0">
              <a:buNone/>
            </a:pPr>
            <a:r>
              <a:rPr lang="fr-FR" dirty="0"/>
              <a:t>La compliance à l'hygiène des mains n'est observée entre deux patients que dans 39% des cas en Angleterre</a:t>
            </a:r>
          </a:p>
          <a:p>
            <a:pPr marL="0" indent="0">
              <a:buNone/>
            </a:pPr>
            <a:endParaRPr lang="fr-FR" dirty="0"/>
          </a:p>
          <a:p>
            <a:pPr marL="0" indent="0">
              <a:buNone/>
            </a:pPr>
            <a:r>
              <a:rPr lang="fr-FR" dirty="0" err="1"/>
              <a:t>Pittet</a:t>
            </a:r>
            <a:r>
              <a:rPr lang="fr-FR" dirty="0"/>
              <a:t> D. </a:t>
            </a:r>
            <a:r>
              <a:rPr lang="fr-FR" dirty="0" smtClean="0"/>
              <a:t>Hand-</a:t>
            </a:r>
            <a:r>
              <a:rPr lang="fr-FR" dirty="0" err="1" smtClean="0"/>
              <a:t>cleaning</a:t>
            </a:r>
            <a:r>
              <a:rPr lang="fr-FR" dirty="0" smtClean="0"/>
              <a:t> </a:t>
            </a:r>
            <a:r>
              <a:rPr lang="fr-FR" dirty="0" err="1"/>
              <a:t>during</a:t>
            </a:r>
            <a:r>
              <a:rPr lang="fr-FR" dirty="0"/>
              <a:t> </a:t>
            </a:r>
            <a:r>
              <a:rPr lang="fr-FR" dirty="0" err="1"/>
              <a:t>postanesthesia</a:t>
            </a:r>
            <a:r>
              <a:rPr lang="fr-FR" dirty="0"/>
              <a:t> care. </a:t>
            </a:r>
            <a:r>
              <a:rPr lang="fr-FR" dirty="0" err="1"/>
              <a:t>Anesthesiology</a:t>
            </a:r>
            <a:r>
              <a:rPr lang="fr-FR" dirty="0"/>
              <a:t> 2003; 99: 530- 5</a:t>
            </a:r>
          </a:p>
          <a:p>
            <a:pPr marL="0" indent="0">
              <a:buNone/>
            </a:pPr>
            <a:r>
              <a:rPr lang="fr-FR" dirty="0"/>
              <a:t>En SSPI, elle n'est que de 15,7%, en moyenne</a:t>
            </a:r>
          </a:p>
        </p:txBody>
      </p:sp>
    </p:spTree>
    <p:extLst>
      <p:ext uri="{BB962C8B-B14F-4D97-AF65-F5344CB8AC3E}">
        <p14:creationId xmlns:p14="http://schemas.microsoft.com/office/powerpoint/2010/main" xmlns="" val="6436522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D9B29C87-919A-457C-844F-752AF3657853}"/>
              </a:ext>
            </a:extLst>
          </p:cNvPr>
          <p:cNvSpPr>
            <a:spLocks noGrp="1"/>
          </p:cNvSpPr>
          <p:nvPr>
            <p:ph type="title"/>
          </p:nvPr>
        </p:nvSpPr>
        <p:spPr>
          <a:xfrm>
            <a:off x="838200" y="311705"/>
            <a:ext cx="11032222" cy="1378984"/>
          </a:xfrm>
          <a:solidFill>
            <a:schemeClr val="tx1"/>
          </a:solidFill>
        </p:spPr>
        <p:txBody>
          <a:bodyPr>
            <a:noAutofit/>
          </a:bodyPr>
          <a:lstStyle/>
          <a:p>
            <a:r>
              <a:rPr lang="fr-FR" sz="3200" dirty="0">
                <a:solidFill>
                  <a:schemeClr val="bg1"/>
                </a:solidFill>
              </a:rPr>
              <a:t>Transmissions nosocomiales de l’hépatite C de patient à patient, liées à l’anesthésie générale dans l’</a:t>
            </a:r>
            <a:r>
              <a:rPr lang="fr-FR" sz="3200" dirty="0" err="1">
                <a:solidFill>
                  <a:schemeClr val="bg1"/>
                </a:solidFill>
              </a:rPr>
              <a:t>inter-région</a:t>
            </a:r>
            <a:r>
              <a:rPr lang="fr-FR" sz="3200" dirty="0">
                <a:solidFill>
                  <a:schemeClr val="bg1"/>
                </a:solidFill>
              </a:rPr>
              <a:t> NO</a:t>
            </a:r>
            <a:br>
              <a:rPr lang="fr-FR" sz="3200" dirty="0">
                <a:solidFill>
                  <a:schemeClr val="bg1"/>
                </a:solidFill>
              </a:rPr>
            </a:br>
            <a:r>
              <a:rPr lang="fr-FR" sz="3200" dirty="0">
                <a:solidFill>
                  <a:schemeClr val="bg1"/>
                </a:solidFill>
              </a:rPr>
              <a:t> 2001-2002</a:t>
            </a:r>
          </a:p>
        </p:txBody>
      </p:sp>
      <p:sp>
        <p:nvSpPr>
          <p:cNvPr id="3" name="Espace réservé du contenu 2">
            <a:extLst>
              <a:ext uri="{FF2B5EF4-FFF2-40B4-BE49-F238E27FC236}">
                <a16:creationId xmlns="" xmlns:a16="http://schemas.microsoft.com/office/drawing/2014/main" id="{F5D2CFAA-192C-4106-9E6D-3F22833FF26A}"/>
              </a:ext>
            </a:extLst>
          </p:cNvPr>
          <p:cNvSpPr>
            <a:spLocks noGrp="1"/>
          </p:cNvSpPr>
          <p:nvPr>
            <p:ph idx="1"/>
          </p:nvPr>
        </p:nvSpPr>
        <p:spPr>
          <a:xfrm>
            <a:off x="905312" y="1758157"/>
            <a:ext cx="10515600" cy="4351338"/>
          </a:xfrm>
        </p:spPr>
        <p:txBody>
          <a:bodyPr>
            <a:normAutofit fontScale="92500" lnSpcReduction="10000"/>
          </a:bodyPr>
          <a:lstStyle/>
          <a:p>
            <a:pPr>
              <a:lnSpc>
                <a:spcPct val="150000"/>
              </a:lnSpc>
            </a:pPr>
            <a:r>
              <a:rPr lang="fr-FR" dirty="0"/>
              <a:t>18 contaminations nosocomiales par le VHC</a:t>
            </a:r>
          </a:p>
          <a:p>
            <a:pPr>
              <a:lnSpc>
                <a:spcPct val="150000"/>
              </a:lnSpc>
            </a:pPr>
            <a:r>
              <a:rPr lang="fr-FR" dirty="0"/>
              <a:t>9 contaminations directement rapportées à la pratique de l’AG</a:t>
            </a:r>
          </a:p>
          <a:p>
            <a:pPr>
              <a:lnSpc>
                <a:spcPct val="150000"/>
              </a:lnSpc>
            </a:pPr>
            <a:r>
              <a:rPr lang="fr-FR" dirty="0"/>
              <a:t>Défauts de pratique :</a:t>
            </a:r>
          </a:p>
          <a:p>
            <a:pPr lvl="1">
              <a:lnSpc>
                <a:spcPct val="150000"/>
              </a:lnSpc>
            </a:pPr>
            <a:r>
              <a:rPr lang="fr-FR" dirty="0"/>
              <a:t>1 pratique déclarée de partage de flacon de Fentanyl.</a:t>
            </a:r>
          </a:p>
          <a:p>
            <a:pPr lvl="1">
              <a:lnSpc>
                <a:spcPct val="150000"/>
              </a:lnSpc>
            </a:pPr>
            <a:r>
              <a:rPr lang="fr-FR" dirty="0"/>
              <a:t>1 partage de seringues probable</a:t>
            </a:r>
          </a:p>
          <a:p>
            <a:pPr lvl="1">
              <a:lnSpc>
                <a:spcPct val="150000"/>
              </a:lnSpc>
            </a:pPr>
            <a:r>
              <a:rPr lang="fr-FR" dirty="0"/>
              <a:t> Les précautions « standard » non appliquées (dans tous les cas)</a:t>
            </a:r>
          </a:p>
          <a:p>
            <a:pPr lvl="1">
              <a:lnSpc>
                <a:spcPct val="150000"/>
              </a:lnSpc>
            </a:pPr>
            <a:r>
              <a:rPr lang="fr-FR" dirty="0"/>
              <a:t>Utilisation de cathéters courts sans tubulures (dans tous les cas)</a:t>
            </a:r>
          </a:p>
        </p:txBody>
      </p:sp>
      <p:sp>
        <p:nvSpPr>
          <p:cNvPr id="4" name="ZoneTexte 3">
            <a:extLst>
              <a:ext uri="{FF2B5EF4-FFF2-40B4-BE49-F238E27FC236}">
                <a16:creationId xmlns="" xmlns:a16="http://schemas.microsoft.com/office/drawing/2014/main" id="{69C70D1B-168F-40BD-82C2-ACDD7C5CB9D1}"/>
              </a:ext>
            </a:extLst>
          </p:cNvPr>
          <p:cNvSpPr txBox="1"/>
          <p:nvPr/>
        </p:nvSpPr>
        <p:spPr>
          <a:xfrm>
            <a:off x="7836661" y="6294409"/>
            <a:ext cx="3584251" cy="369332"/>
          </a:xfrm>
          <a:prstGeom prst="rect">
            <a:avLst/>
          </a:prstGeom>
          <a:solidFill>
            <a:srgbClr val="580000"/>
          </a:solidFill>
        </p:spPr>
        <p:txBody>
          <a:bodyPr wrap="none" rtlCol="0">
            <a:spAutoFit/>
          </a:bodyPr>
          <a:lstStyle/>
          <a:p>
            <a:r>
              <a:rPr lang="fr-FR" dirty="0">
                <a:solidFill>
                  <a:schemeClr val="bg1"/>
                </a:solidFill>
              </a:rPr>
              <a:t>Carbonne A. AFAR 23:550-553, 2004</a:t>
            </a:r>
          </a:p>
        </p:txBody>
      </p:sp>
    </p:spTree>
    <p:extLst>
      <p:ext uri="{BB962C8B-B14F-4D97-AF65-F5344CB8AC3E}">
        <p14:creationId xmlns:p14="http://schemas.microsoft.com/office/powerpoint/2010/main" xmlns="" val="39841340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63614" y="257549"/>
            <a:ext cx="10515600" cy="993027"/>
          </a:xfrm>
          <a:solidFill>
            <a:schemeClr val="tx1"/>
          </a:solidFill>
        </p:spPr>
        <p:txBody>
          <a:bodyPr/>
          <a:lstStyle/>
          <a:p>
            <a:r>
              <a:rPr lang="fr-FR" dirty="0">
                <a:solidFill>
                  <a:schemeClr val="bg1"/>
                </a:solidFill>
              </a:rPr>
              <a:t>Gestion du Risque Infectieux en Anesthésie</a:t>
            </a:r>
          </a:p>
        </p:txBody>
      </p:sp>
      <p:sp>
        <p:nvSpPr>
          <p:cNvPr id="3" name="Espace réservé du contenu 2"/>
          <p:cNvSpPr>
            <a:spLocks noGrp="1"/>
          </p:cNvSpPr>
          <p:nvPr>
            <p:ph idx="1"/>
          </p:nvPr>
        </p:nvSpPr>
        <p:spPr>
          <a:xfrm>
            <a:off x="812785" y="1690688"/>
            <a:ext cx="10515600" cy="4351338"/>
          </a:xfrm>
        </p:spPr>
        <p:txBody>
          <a:bodyPr>
            <a:noAutofit/>
          </a:bodyPr>
          <a:lstStyle/>
          <a:p>
            <a:pPr>
              <a:lnSpc>
                <a:spcPct val="100000"/>
              </a:lnSpc>
            </a:pPr>
            <a:r>
              <a:rPr lang="fr-FR" sz="2400" dirty="0"/>
              <a:t>Prévention des infections liés au matériel et à l’environnement</a:t>
            </a:r>
          </a:p>
          <a:p>
            <a:pPr lvl="1">
              <a:lnSpc>
                <a:spcPct val="100000"/>
              </a:lnSpc>
            </a:pPr>
            <a:r>
              <a:rPr lang="fr-FR" dirty="0"/>
              <a:t>Dispositifs non invasifs</a:t>
            </a:r>
          </a:p>
          <a:p>
            <a:pPr lvl="1">
              <a:lnSpc>
                <a:spcPct val="100000"/>
              </a:lnSpc>
            </a:pPr>
            <a:r>
              <a:rPr lang="fr-FR" dirty="0"/>
              <a:t>Matériel de ventilation</a:t>
            </a:r>
          </a:p>
          <a:p>
            <a:pPr lvl="1">
              <a:lnSpc>
                <a:spcPct val="100000"/>
              </a:lnSpc>
            </a:pPr>
            <a:r>
              <a:rPr lang="fr-FR" dirty="0"/>
              <a:t>Décontamination des surfaces et du mobilier</a:t>
            </a:r>
          </a:p>
          <a:p>
            <a:pPr>
              <a:lnSpc>
                <a:spcPct val="100000"/>
              </a:lnSpc>
            </a:pPr>
            <a:endParaRPr lang="fr-FR" sz="2400" dirty="0"/>
          </a:p>
          <a:p>
            <a:pPr>
              <a:lnSpc>
                <a:spcPct val="100000"/>
              </a:lnSpc>
            </a:pPr>
            <a:r>
              <a:rPr lang="fr-FR" sz="2400" dirty="0"/>
              <a:t>Prévention des infections liées aux dispositifs  invasifs</a:t>
            </a:r>
          </a:p>
          <a:p>
            <a:pPr marL="0" indent="0">
              <a:lnSpc>
                <a:spcPct val="100000"/>
              </a:lnSpc>
              <a:buNone/>
            </a:pPr>
            <a:endParaRPr lang="fr-FR" sz="2400" dirty="0"/>
          </a:p>
          <a:p>
            <a:pPr>
              <a:lnSpc>
                <a:spcPct val="100000"/>
              </a:lnSpc>
            </a:pPr>
            <a:r>
              <a:rPr lang="fr-FR" sz="2400" dirty="0"/>
              <a:t>Prévention contamination manuportée et des risques professionnels</a:t>
            </a:r>
          </a:p>
        </p:txBody>
      </p:sp>
      <p:pic>
        <p:nvPicPr>
          <p:cNvPr id="4" name="Image 3"/>
          <p:cNvPicPr>
            <a:picLocks noChangeAspect="1"/>
          </p:cNvPicPr>
          <p:nvPr/>
        </p:nvPicPr>
        <p:blipFill>
          <a:blip r:embed="rId2"/>
          <a:stretch>
            <a:fillRect/>
          </a:stretch>
        </p:blipFill>
        <p:spPr>
          <a:xfrm>
            <a:off x="6070585" y="3422657"/>
            <a:ext cx="50829" cy="12686"/>
          </a:xfrm>
          <a:prstGeom prst="rect">
            <a:avLst/>
          </a:prstGeom>
        </p:spPr>
      </p:pic>
      <p:sp>
        <p:nvSpPr>
          <p:cNvPr id="5" name="ZoneTexte 4"/>
          <p:cNvSpPr txBox="1"/>
          <p:nvPr/>
        </p:nvSpPr>
        <p:spPr>
          <a:xfrm>
            <a:off x="10090226" y="5857360"/>
            <a:ext cx="1238159" cy="369332"/>
          </a:xfrm>
          <a:prstGeom prst="rect">
            <a:avLst/>
          </a:prstGeom>
          <a:solidFill>
            <a:srgbClr val="580000"/>
          </a:solidFill>
        </p:spPr>
        <p:txBody>
          <a:bodyPr wrap="none" rtlCol="0">
            <a:spAutoFit/>
          </a:bodyPr>
          <a:lstStyle/>
          <a:p>
            <a:r>
              <a:rPr lang="fr-FR" dirty="0" err="1">
                <a:solidFill>
                  <a:schemeClr val="bg1"/>
                </a:solidFill>
              </a:rPr>
              <a:t>Recos</a:t>
            </a:r>
            <a:r>
              <a:rPr lang="fr-FR" dirty="0">
                <a:solidFill>
                  <a:schemeClr val="bg1"/>
                </a:solidFill>
              </a:rPr>
              <a:t> SFAR</a:t>
            </a:r>
          </a:p>
        </p:txBody>
      </p:sp>
    </p:spTree>
    <p:extLst>
      <p:ext uri="{BB962C8B-B14F-4D97-AF65-F5344CB8AC3E}">
        <p14:creationId xmlns:p14="http://schemas.microsoft.com/office/powerpoint/2010/main" xmlns="" val="21522985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199" y="365126"/>
            <a:ext cx="9324975" cy="1082674"/>
          </a:xfrm>
          <a:solidFill>
            <a:schemeClr val="tx1"/>
          </a:solidFill>
        </p:spPr>
        <p:txBody>
          <a:bodyPr>
            <a:normAutofit fontScale="90000"/>
          </a:bodyPr>
          <a:lstStyle/>
          <a:p>
            <a:r>
              <a:rPr lang="fr-FR" b="1" dirty="0">
                <a:solidFill>
                  <a:schemeClr val="bg1"/>
                </a:solidFill>
              </a:rPr>
              <a:t>Gestion du Risque Infectieux en Anesthésie</a:t>
            </a:r>
            <a:br>
              <a:rPr lang="fr-FR" b="1" dirty="0">
                <a:solidFill>
                  <a:schemeClr val="bg1"/>
                </a:solidFill>
              </a:rPr>
            </a:br>
            <a:r>
              <a:rPr lang="fr-FR" sz="3100" b="1" dirty="0">
                <a:solidFill>
                  <a:schemeClr val="bg1"/>
                </a:solidFill>
              </a:rPr>
              <a:t>Pratiques et Comportements à Risques</a:t>
            </a:r>
          </a:p>
        </p:txBody>
      </p:sp>
      <p:sp>
        <p:nvSpPr>
          <p:cNvPr id="3" name="Espace réservé du contenu 2"/>
          <p:cNvSpPr>
            <a:spLocks noGrp="1"/>
          </p:cNvSpPr>
          <p:nvPr>
            <p:ph idx="1"/>
          </p:nvPr>
        </p:nvSpPr>
        <p:spPr/>
        <p:txBody>
          <a:bodyPr/>
          <a:lstStyle/>
          <a:p>
            <a:pPr>
              <a:lnSpc>
                <a:spcPct val="250000"/>
              </a:lnSpc>
            </a:pPr>
            <a:r>
              <a:rPr lang="fr-FR" dirty="0"/>
              <a:t>Utilisation de Matériel Contaminé ou Non stérilisé</a:t>
            </a:r>
          </a:p>
          <a:p>
            <a:pPr>
              <a:lnSpc>
                <a:spcPct val="250000"/>
              </a:lnSpc>
            </a:pPr>
            <a:r>
              <a:rPr lang="fr-FR" dirty="0"/>
              <a:t>Réalisation d’actes contaminants sans respect des règles d’asepsie</a:t>
            </a:r>
          </a:p>
          <a:p>
            <a:pPr>
              <a:lnSpc>
                <a:spcPct val="250000"/>
              </a:lnSpc>
            </a:pPr>
            <a:r>
              <a:rPr lang="fr-FR" dirty="0"/>
              <a:t>Adoption d’un comportement ou d’une organisation inadéquate</a:t>
            </a:r>
          </a:p>
        </p:txBody>
      </p:sp>
      <p:pic>
        <p:nvPicPr>
          <p:cNvPr id="4" name="Image 3"/>
          <p:cNvPicPr>
            <a:picLocks noChangeAspect="1"/>
          </p:cNvPicPr>
          <p:nvPr/>
        </p:nvPicPr>
        <p:blipFill>
          <a:blip r:embed="rId3"/>
          <a:stretch>
            <a:fillRect/>
          </a:stretch>
        </p:blipFill>
        <p:spPr>
          <a:xfrm>
            <a:off x="6070585" y="3422657"/>
            <a:ext cx="50829" cy="12686"/>
          </a:xfrm>
          <a:prstGeom prst="rect">
            <a:avLst/>
          </a:prstGeom>
        </p:spPr>
      </p:pic>
      <p:sp>
        <p:nvSpPr>
          <p:cNvPr id="5" name="ZoneTexte 4"/>
          <p:cNvSpPr txBox="1"/>
          <p:nvPr/>
        </p:nvSpPr>
        <p:spPr>
          <a:xfrm>
            <a:off x="9332258" y="5807631"/>
            <a:ext cx="1238159" cy="369332"/>
          </a:xfrm>
          <a:prstGeom prst="rect">
            <a:avLst/>
          </a:prstGeom>
          <a:solidFill>
            <a:srgbClr val="580000"/>
          </a:solidFill>
        </p:spPr>
        <p:txBody>
          <a:bodyPr wrap="none" rtlCol="0">
            <a:spAutoFit/>
          </a:bodyPr>
          <a:lstStyle/>
          <a:p>
            <a:r>
              <a:rPr lang="fr-FR" dirty="0" err="1">
                <a:solidFill>
                  <a:schemeClr val="bg1"/>
                </a:solidFill>
              </a:rPr>
              <a:t>Recos</a:t>
            </a:r>
            <a:r>
              <a:rPr lang="fr-FR" dirty="0">
                <a:solidFill>
                  <a:schemeClr val="bg1"/>
                </a:solidFill>
              </a:rPr>
              <a:t> SFAR</a:t>
            </a:r>
          </a:p>
        </p:txBody>
      </p:sp>
    </p:spTree>
    <p:extLst>
      <p:ext uri="{BB962C8B-B14F-4D97-AF65-F5344CB8AC3E}">
        <p14:creationId xmlns:p14="http://schemas.microsoft.com/office/powerpoint/2010/main" xmlns="" val="18145810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63614" y="257549"/>
            <a:ext cx="10515600" cy="1325563"/>
          </a:xfrm>
          <a:solidFill>
            <a:schemeClr val="tx1"/>
          </a:solidFill>
        </p:spPr>
        <p:txBody>
          <a:bodyPr/>
          <a:lstStyle/>
          <a:p>
            <a:r>
              <a:rPr lang="fr-FR" dirty="0">
                <a:solidFill>
                  <a:schemeClr val="bg1"/>
                </a:solidFill>
              </a:rPr>
              <a:t>Gestion du Risque Infectieux en Anesthésie</a:t>
            </a:r>
            <a:br>
              <a:rPr lang="fr-FR" dirty="0">
                <a:solidFill>
                  <a:schemeClr val="bg1"/>
                </a:solidFill>
              </a:rPr>
            </a:br>
            <a:r>
              <a:rPr lang="fr-FR" sz="3600" dirty="0">
                <a:solidFill>
                  <a:schemeClr val="bg1"/>
                </a:solidFill>
              </a:rPr>
              <a:t>Locaux et équipements (Bloc = Classe biologique 4)</a:t>
            </a:r>
          </a:p>
        </p:txBody>
      </p:sp>
      <p:sp>
        <p:nvSpPr>
          <p:cNvPr id="3" name="Espace réservé du contenu 2"/>
          <p:cNvSpPr>
            <a:spLocks noGrp="1"/>
          </p:cNvSpPr>
          <p:nvPr>
            <p:ph idx="1"/>
          </p:nvPr>
        </p:nvSpPr>
        <p:spPr>
          <a:xfrm>
            <a:off x="372035" y="1717582"/>
            <a:ext cx="11819965" cy="4351338"/>
          </a:xfrm>
        </p:spPr>
        <p:txBody>
          <a:bodyPr>
            <a:noAutofit/>
          </a:bodyPr>
          <a:lstStyle/>
          <a:p>
            <a:pPr>
              <a:lnSpc>
                <a:spcPct val="100000"/>
              </a:lnSpc>
            </a:pPr>
            <a:r>
              <a:rPr lang="fr-FR" sz="2400" dirty="0"/>
              <a:t>Air</a:t>
            </a:r>
          </a:p>
          <a:p>
            <a:pPr lvl="1">
              <a:lnSpc>
                <a:spcPct val="100000"/>
              </a:lnSpc>
            </a:pPr>
            <a:r>
              <a:rPr lang="fr-FR" sz="2000" dirty="0"/>
              <a:t>Privilégier les salles équipées d’installations de ventilation-climatisation.</a:t>
            </a:r>
          </a:p>
          <a:p>
            <a:pPr lvl="1">
              <a:lnSpc>
                <a:spcPct val="100000"/>
              </a:lnSpc>
            </a:pPr>
            <a:r>
              <a:rPr lang="fr-FR" sz="2000" dirty="0"/>
              <a:t>Fermer les portes en cours d’intervention.</a:t>
            </a:r>
          </a:p>
          <a:p>
            <a:pPr lvl="1">
              <a:lnSpc>
                <a:spcPct val="100000"/>
              </a:lnSpc>
            </a:pPr>
            <a:r>
              <a:rPr lang="fr-FR" sz="2000" dirty="0"/>
              <a:t>Changer de tenue après une chirurgie sale.</a:t>
            </a:r>
          </a:p>
          <a:p>
            <a:pPr lvl="1">
              <a:lnSpc>
                <a:spcPct val="100000"/>
              </a:lnSpc>
            </a:pPr>
            <a:r>
              <a:rPr lang="fr-FR" sz="2000" dirty="0"/>
              <a:t>Privilégier les textiles peu producteurs de particules.</a:t>
            </a:r>
          </a:p>
          <a:p>
            <a:pPr lvl="1">
              <a:lnSpc>
                <a:spcPct val="100000"/>
              </a:lnSpc>
            </a:pPr>
            <a:r>
              <a:rPr lang="fr-FR" sz="2000" dirty="0"/>
              <a:t>Régler la température ambiante à un niveau suffisant afin de participer à la prévention de l’hypothermie</a:t>
            </a:r>
          </a:p>
          <a:p>
            <a:pPr>
              <a:lnSpc>
                <a:spcPct val="100000"/>
              </a:lnSpc>
            </a:pPr>
            <a:r>
              <a:rPr lang="fr-FR" dirty="0"/>
              <a:t>Eau</a:t>
            </a:r>
          </a:p>
          <a:p>
            <a:pPr lvl="1">
              <a:lnSpc>
                <a:spcPct val="100000"/>
              </a:lnSpc>
            </a:pPr>
            <a:r>
              <a:rPr lang="fr-FR" sz="2000" dirty="0"/>
              <a:t>Procéder à une maintenance régulière des installations et surveiller la contamination de l’eau</a:t>
            </a:r>
            <a:endParaRPr lang="fr-FR" dirty="0"/>
          </a:p>
          <a:p>
            <a:pPr>
              <a:lnSpc>
                <a:spcPct val="100000"/>
              </a:lnSpc>
            </a:pPr>
            <a:r>
              <a:rPr lang="fr-FR" dirty="0"/>
              <a:t>Surface et Mobilier d’anesthésie</a:t>
            </a:r>
          </a:p>
          <a:p>
            <a:pPr lvl="1">
              <a:lnSpc>
                <a:spcPct val="100000"/>
              </a:lnSpc>
            </a:pPr>
            <a:r>
              <a:rPr lang="fr-FR" sz="2000" dirty="0" err="1"/>
              <a:t>Bionettoyage</a:t>
            </a:r>
            <a:r>
              <a:rPr lang="fr-FR" sz="2000" dirty="0"/>
              <a:t> : immédiatement après souillure, en fin d’intervention et fin de journée</a:t>
            </a:r>
          </a:p>
          <a:p>
            <a:pPr lvl="1">
              <a:lnSpc>
                <a:spcPct val="100000"/>
              </a:lnSpc>
            </a:pPr>
            <a:r>
              <a:rPr lang="fr-FR" sz="2000" dirty="0"/>
              <a:t>Dépoussiérage humide sans rinçage ni séchage</a:t>
            </a:r>
          </a:p>
          <a:p>
            <a:pPr lvl="1">
              <a:lnSpc>
                <a:spcPct val="100000"/>
              </a:lnSpc>
            </a:pPr>
            <a:endParaRPr lang="fr-FR" dirty="0"/>
          </a:p>
          <a:p>
            <a:pPr lvl="1">
              <a:lnSpc>
                <a:spcPct val="100000"/>
              </a:lnSpc>
            </a:pPr>
            <a:endParaRPr lang="fr-FR" dirty="0"/>
          </a:p>
        </p:txBody>
      </p:sp>
      <p:pic>
        <p:nvPicPr>
          <p:cNvPr id="4" name="Image 3"/>
          <p:cNvPicPr>
            <a:picLocks noChangeAspect="1"/>
          </p:cNvPicPr>
          <p:nvPr/>
        </p:nvPicPr>
        <p:blipFill>
          <a:blip r:embed="rId2"/>
          <a:stretch>
            <a:fillRect/>
          </a:stretch>
        </p:blipFill>
        <p:spPr>
          <a:xfrm>
            <a:off x="6070585" y="3422657"/>
            <a:ext cx="50829" cy="12686"/>
          </a:xfrm>
          <a:prstGeom prst="rect">
            <a:avLst/>
          </a:prstGeom>
        </p:spPr>
      </p:pic>
      <p:sp>
        <p:nvSpPr>
          <p:cNvPr id="5" name="ZoneTexte 4"/>
          <p:cNvSpPr txBox="1"/>
          <p:nvPr/>
        </p:nvSpPr>
        <p:spPr>
          <a:xfrm>
            <a:off x="10327336" y="6170700"/>
            <a:ext cx="1238159" cy="369332"/>
          </a:xfrm>
          <a:prstGeom prst="rect">
            <a:avLst/>
          </a:prstGeom>
          <a:solidFill>
            <a:srgbClr val="580000"/>
          </a:solidFill>
        </p:spPr>
        <p:txBody>
          <a:bodyPr wrap="none" rtlCol="0">
            <a:spAutoFit/>
          </a:bodyPr>
          <a:lstStyle/>
          <a:p>
            <a:r>
              <a:rPr lang="fr-FR" dirty="0" err="1">
                <a:solidFill>
                  <a:schemeClr val="bg1"/>
                </a:solidFill>
              </a:rPr>
              <a:t>Recos</a:t>
            </a:r>
            <a:r>
              <a:rPr lang="fr-FR" dirty="0">
                <a:solidFill>
                  <a:schemeClr val="bg1"/>
                </a:solidFill>
              </a:rPr>
              <a:t> SFAR</a:t>
            </a:r>
          </a:p>
        </p:txBody>
      </p:sp>
    </p:spTree>
    <p:extLst>
      <p:ext uri="{BB962C8B-B14F-4D97-AF65-F5344CB8AC3E}">
        <p14:creationId xmlns:p14="http://schemas.microsoft.com/office/powerpoint/2010/main" xmlns="" val="3087605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
                                            <p:txEl>
                                              <p:pRg st="9" end="9"/>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63613" y="213569"/>
            <a:ext cx="10515600" cy="1325563"/>
          </a:xfrm>
          <a:solidFill>
            <a:schemeClr val="tx1"/>
          </a:solidFill>
        </p:spPr>
        <p:txBody>
          <a:bodyPr/>
          <a:lstStyle/>
          <a:p>
            <a:r>
              <a:rPr lang="fr-FR" dirty="0">
                <a:solidFill>
                  <a:schemeClr val="bg1"/>
                </a:solidFill>
              </a:rPr>
              <a:t>Gestion du Risque Infectieux en Anesthésie</a:t>
            </a:r>
            <a:br>
              <a:rPr lang="fr-FR" dirty="0">
                <a:solidFill>
                  <a:schemeClr val="bg1"/>
                </a:solidFill>
              </a:rPr>
            </a:br>
            <a:r>
              <a:rPr lang="fr-FR" sz="3600" dirty="0">
                <a:solidFill>
                  <a:schemeClr val="bg1"/>
                </a:solidFill>
              </a:rPr>
              <a:t>Comportements et Déplacements dans le bloc</a:t>
            </a:r>
          </a:p>
        </p:txBody>
      </p:sp>
      <p:sp>
        <p:nvSpPr>
          <p:cNvPr id="3" name="Espace réservé du contenu 2"/>
          <p:cNvSpPr>
            <a:spLocks noGrp="1"/>
          </p:cNvSpPr>
          <p:nvPr>
            <p:ph idx="1"/>
          </p:nvPr>
        </p:nvSpPr>
        <p:spPr>
          <a:xfrm>
            <a:off x="885163" y="1539132"/>
            <a:ext cx="10370844" cy="5288334"/>
          </a:xfrm>
        </p:spPr>
        <p:txBody>
          <a:bodyPr>
            <a:noAutofit/>
          </a:bodyPr>
          <a:lstStyle/>
          <a:p>
            <a:pPr marL="0" indent="0">
              <a:lnSpc>
                <a:spcPct val="100000"/>
              </a:lnSpc>
              <a:buNone/>
            </a:pPr>
            <a:r>
              <a:rPr lang="fr-FR" dirty="0"/>
              <a:t>Habillage</a:t>
            </a:r>
          </a:p>
          <a:p>
            <a:pPr marL="457200" lvl="1" indent="0">
              <a:lnSpc>
                <a:spcPct val="100000"/>
              </a:lnSpc>
              <a:buNone/>
            </a:pPr>
            <a:r>
              <a:rPr lang="fr-FR" sz="2000" dirty="0"/>
              <a:t>Vestiaire </a:t>
            </a:r>
          </a:p>
          <a:p>
            <a:pPr marL="457200" lvl="1" indent="0">
              <a:lnSpc>
                <a:spcPct val="100000"/>
              </a:lnSpc>
              <a:buNone/>
            </a:pPr>
            <a:r>
              <a:rPr lang="fr-FR" sz="2000" dirty="0"/>
              <a:t>Habillage (Pyjama) + Coiffe + Sabots lavables</a:t>
            </a:r>
          </a:p>
          <a:p>
            <a:pPr marL="457200" lvl="1" indent="0">
              <a:lnSpc>
                <a:spcPct val="100000"/>
              </a:lnSpc>
              <a:buNone/>
            </a:pPr>
            <a:r>
              <a:rPr lang="fr-FR" sz="2000" dirty="0"/>
              <a:t>Mains dépourvues de bagues, de bracelet et de montre</a:t>
            </a:r>
          </a:p>
          <a:p>
            <a:pPr marL="457200" lvl="1" indent="0">
              <a:lnSpc>
                <a:spcPct val="100000"/>
              </a:lnSpc>
              <a:buNone/>
            </a:pPr>
            <a:r>
              <a:rPr lang="fr-FR" sz="2000" dirty="0"/>
              <a:t>Lavage des mains</a:t>
            </a:r>
          </a:p>
          <a:p>
            <a:pPr marL="457200" lvl="1" indent="0">
              <a:lnSpc>
                <a:spcPct val="100000"/>
              </a:lnSpc>
              <a:buNone/>
            </a:pPr>
            <a:r>
              <a:rPr lang="fr-FR" sz="2000" dirty="0"/>
              <a:t>Masque chirurgical (IIR) correctement porté  en salle : Durée 3-4 heures</a:t>
            </a:r>
          </a:p>
          <a:p>
            <a:pPr marL="0" indent="0">
              <a:lnSpc>
                <a:spcPct val="100000"/>
              </a:lnSpc>
              <a:buNone/>
            </a:pPr>
            <a:r>
              <a:rPr lang="fr-FR" dirty="0"/>
              <a:t>Déplacements limités</a:t>
            </a:r>
          </a:p>
          <a:p>
            <a:pPr marL="457200" lvl="1" indent="0">
              <a:lnSpc>
                <a:spcPct val="100000"/>
              </a:lnSpc>
              <a:buNone/>
            </a:pPr>
            <a:r>
              <a:rPr lang="fr-FR" sz="2000" dirty="0"/>
              <a:t>Pas de mouvements inutiles dans le bloc</a:t>
            </a:r>
          </a:p>
          <a:p>
            <a:pPr marL="457200" lvl="1" indent="0">
              <a:lnSpc>
                <a:spcPct val="100000"/>
              </a:lnSpc>
              <a:buNone/>
            </a:pPr>
            <a:r>
              <a:rPr lang="fr-FR" sz="2000" dirty="0"/>
              <a:t>Discipline spécifiques en enceinte protégée (flux laminaire</a:t>
            </a:r>
            <a:r>
              <a:rPr lang="fr-FR" sz="1600" dirty="0"/>
              <a:t>)</a:t>
            </a:r>
          </a:p>
          <a:p>
            <a:pPr marL="0" indent="0">
              <a:lnSpc>
                <a:spcPct val="100000"/>
              </a:lnSpc>
              <a:buNone/>
            </a:pPr>
            <a:r>
              <a:rPr lang="fr-FR" dirty="0"/>
              <a:t>Application des règles générales d’asepsie lors de l’anesthésie : SHA</a:t>
            </a:r>
          </a:p>
          <a:p>
            <a:pPr marL="0" indent="0">
              <a:lnSpc>
                <a:spcPct val="100000"/>
              </a:lnSpc>
              <a:buNone/>
            </a:pPr>
            <a:r>
              <a:rPr lang="fr-FR" dirty="0"/>
              <a:t>Respecter les circuits d’évacuation des déchets</a:t>
            </a:r>
          </a:p>
        </p:txBody>
      </p:sp>
      <p:pic>
        <p:nvPicPr>
          <p:cNvPr id="4" name="Image 3"/>
          <p:cNvPicPr>
            <a:picLocks noChangeAspect="1"/>
          </p:cNvPicPr>
          <p:nvPr/>
        </p:nvPicPr>
        <p:blipFill>
          <a:blip r:embed="rId2"/>
          <a:stretch>
            <a:fillRect/>
          </a:stretch>
        </p:blipFill>
        <p:spPr>
          <a:xfrm>
            <a:off x="6070585" y="3422657"/>
            <a:ext cx="50829" cy="12686"/>
          </a:xfrm>
          <a:prstGeom prst="rect">
            <a:avLst/>
          </a:prstGeom>
        </p:spPr>
      </p:pic>
      <p:sp>
        <p:nvSpPr>
          <p:cNvPr id="5" name="ZoneTexte 4"/>
          <p:cNvSpPr txBox="1"/>
          <p:nvPr/>
        </p:nvSpPr>
        <p:spPr>
          <a:xfrm>
            <a:off x="10141054" y="6170702"/>
            <a:ext cx="1238159" cy="369332"/>
          </a:xfrm>
          <a:prstGeom prst="rect">
            <a:avLst/>
          </a:prstGeom>
          <a:solidFill>
            <a:srgbClr val="580000"/>
          </a:solidFill>
        </p:spPr>
        <p:txBody>
          <a:bodyPr wrap="none" rtlCol="0">
            <a:spAutoFit/>
          </a:bodyPr>
          <a:lstStyle/>
          <a:p>
            <a:r>
              <a:rPr lang="fr-FR" dirty="0" err="1">
                <a:solidFill>
                  <a:schemeClr val="bg1"/>
                </a:solidFill>
              </a:rPr>
              <a:t>Recos</a:t>
            </a:r>
            <a:r>
              <a:rPr lang="fr-FR" dirty="0">
                <a:solidFill>
                  <a:schemeClr val="bg1"/>
                </a:solidFill>
              </a:rPr>
              <a:t> SFAR</a:t>
            </a:r>
          </a:p>
        </p:txBody>
      </p:sp>
    </p:spTree>
    <p:extLst>
      <p:ext uri="{BB962C8B-B14F-4D97-AF65-F5344CB8AC3E}">
        <p14:creationId xmlns:p14="http://schemas.microsoft.com/office/powerpoint/2010/main" xmlns="" val="6212916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63613" y="213569"/>
            <a:ext cx="10515600" cy="1325563"/>
          </a:xfrm>
          <a:solidFill>
            <a:schemeClr val="tx1"/>
          </a:solidFill>
        </p:spPr>
        <p:txBody>
          <a:bodyPr/>
          <a:lstStyle/>
          <a:p>
            <a:r>
              <a:rPr lang="fr-FR" dirty="0">
                <a:solidFill>
                  <a:schemeClr val="bg1"/>
                </a:solidFill>
              </a:rPr>
              <a:t>Gestion du Risque Infectieux en Anesthésie</a:t>
            </a:r>
            <a:br>
              <a:rPr lang="fr-FR" dirty="0">
                <a:solidFill>
                  <a:schemeClr val="bg1"/>
                </a:solidFill>
              </a:rPr>
            </a:br>
            <a:r>
              <a:rPr lang="fr-FR" sz="3600" dirty="0">
                <a:solidFill>
                  <a:schemeClr val="bg1"/>
                </a:solidFill>
              </a:rPr>
              <a:t>Hygiène des Mains</a:t>
            </a:r>
          </a:p>
        </p:txBody>
      </p:sp>
      <p:sp>
        <p:nvSpPr>
          <p:cNvPr id="3" name="Espace réservé du contenu 2"/>
          <p:cNvSpPr>
            <a:spLocks noGrp="1"/>
          </p:cNvSpPr>
          <p:nvPr>
            <p:ph idx="1"/>
          </p:nvPr>
        </p:nvSpPr>
        <p:spPr>
          <a:xfrm>
            <a:off x="863613" y="1705822"/>
            <a:ext cx="11328387" cy="4085378"/>
          </a:xfrm>
        </p:spPr>
        <p:txBody>
          <a:bodyPr>
            <a:noAutofit/>
          </a:bodyPr>
          <a:lstStyle/>
          <a:p>
            <a:pPr marL="0" indent="0">
              <a:lnSpc>
                <a:spcPct val="100000"/>
              </a:lnSpc>
              <a:buNone/>
            </a:pPr>
            <a:r>
              <a:rPr lang="fr-FR" dirty="0"/>
              <a:t>Gants Stériles et Lavage Chirurgical pour procédures invasives</a:t>
            </a:r>
          </a:p>
          <a:p>
            <a:pPr marL="0" indent="0">
              <a:lnSpc>
                <a:spcPct val="100000"/>
              </a:lnSpc>
              <a:buNone/>
            </a:pPr>
            <a:r>
              <a:rPr lang="fr-FR" dirty="0"/>
              <a:t>Décontamination mains régulières</a:t>
            </a:r>
          </a:p>
          <a:p>
            <a:pPr marL="0" indent="0">
              <a:lnSpc>
                <a:spcPct val="100000"/>
              </a:lnSpc>
              <a:buNone/>
            </a:pPr>
            <a:r>
              <a:rPr lang="fr-FR" dirty="0"/>
              <a:t>Port de Gants non stériles : </a:t>
            </a:r>
          </a:p>
          <a:p>
            <a:pPr marL="0" indent="0">
              <a:lnSpc>
                <a:spcPct val="100000"/>
              </a:lnSpc>
              <a:buNone/>
            </a:pPr>
            <a:r>
              <a:rPr lang="fr-FR" dirty="0"/>
              <a:t>	Réduction de la transmission microorganismes (Patient ↔ Soignants)</a:t>
            </a:r>
          </a:p>
          <a:p>
            <a:pPr marL="0" indent="0">
              <a:lnSpc>
                <a:spcPct val="100000"/>
              </a:lnSpc>
              <a:buNone/>
            </a:pPr>
            <a:r>
              <a:rPr lang="fr-FR" dirty="0"/>
              <a:t>	Ne dispense pas de l’hygiène régulière des mains ++++ avant et après</a:t>
            </a:r>
          </a:p>
          <a:p>
            <a:pPr marL="0" indent="0">
              <a:lnSpc>
                <a:spcPct val="100000"/>
              </a:lnSpc>
              <a:buNone/>
            </a:pPr>
            <a:r>
              <a:rPr lang="fr-FR" dirty="0"/>
              <a:t>	Une paire de gants par patient </a:t>
            </a:r>
            <a:r>
              <a:rPr lang="fr-FR" u="sng" dirty="0"/>
              <a:t>et</a:t>
            </a:r>
            <a:r>
              <a:rPr lang="fr-FR" dirty="0"/>
              <a:t> par soin</a:t>
            </a:r>
          </a:p>
          <a:p>
            <a:pPr marL="0" indent="0">
              <a:lnSpc>
                <a:spcPct val="100000"/>
              </a:lnSpc>
              <a:buNone/>
            </a:pPr>
            <a:r>
              <a:rPr lang="fr-FR" dirty="0"/>
              <a:t>Port de Gant entretien (ou de ménage) pour le </a:t>
            </a:r>
            <a:r>
              <a:rPr lang="fr-FR" dirty="0" err="1"/>
              <a:t>bionettoyage</a:t>
            </a:r>
            <a:endParaRPr lang="fr-FR" dirty="0"/>
          </a:p>
        </p:txBody>
      </p:sp>
      <p:pic>
        <p:nvPicPr>
          <p:cNvPr id="4" name="Image 3"/>
          <p:cNvPicPr>
            <a:picLocks noChangeAspect="1"/>
          </p:cNvPicPr>
          <p:nvPr/>
        </p:nvPicPr>
        <p:blipFill>
          <a:blip r:embed="rId2"/>
          <a:stretch>
            <a:fillRect/>
          </a:stretch>
        </p:blipFill>
        <p:spPr>
          <a:xfrm>
            <a:off x="6070585" y="3422657"/>
            <a:ext cx="50829" cy="12686"/>
          </a:xfrm>
          <a:prstGeom prst="rect">
            <a:avLst/>
          </a:prstGeom>
        </p:spPr>
      </p:pic>
      <p:sp>
        <p:nvSpPr>
          <p:cNvPr id="5" name="ZoneTexte 4"/>
          <p:cNvSpPr txBox="1"/>
          <p:nvPr/>
        </p:nvSpPr>
        <p:spPr>
          <a:xfrm>
            <a:off x="10141054" y="6170701"/>
            <a:ext cx="1238159" cy="369332"/>
          </a:xfrm>
          <a:prstGeom prst="rect">
            <a:avLst/>
          </a:prstGeom>
          <a:solidFill>
            <a:srgbClr val="580000"/>
          </a:solidFill>
        </p:spPr>
        <p:txBody>
          <a:bodyPr wrap="none" rtlCol="0">
            <a:spAutoFit/>
          </a:bodyPr>
          <a:lstStyle/>
          <a:p>
            <a:r>
              <a:rPr lang="fr-FR" dirty="0" err="1">
                <a:solidFill>
                  <a:schemeClr val="bg1"/>
                </a:solidFill>
              </a:rPr>
              <a:t>Recos</a:t>
            </a:r>
            <a:r>
              <a:rPr lang="fr-FR" dirty="0">
                <a:solidFill>
                  <a:schemeClr val="bg1"/>
                </a:solidFill>
              </a:rPr>
              <a:t> SFAR</a:t>
            </a:r>
          </a:p>
        </p:txBody>
      </p:sp>
    </p:spTree>
    <p:extLst>
      <p:ext uri="{BB962C8B-B14F-4D97-AF65-F5344CB8AC3E}">
        <p14:creationId xmlns:p14="http://schemas.microsoft.com/office/powerpoint/2010/main" xmlns="" val="25659153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744070" y="124468"/>
            <a:ext cx="10515600" cy="1325563"/>
          </a:xfrm>
          <a:solidFill>
            <a:schemeClr val="tx1"/>
          </a:solidFill>
        </p:spPr>
        <p:txBody>
          <a:bodyPr/>
          <a:lstStyle/>
          <a:p>
            <a:r>
              <a:rPr lang="fr-FR" dirty="0">
                <a:solidFill>
                  <a:schemeClr val="bg1"/>
                </a:solidFill>
              </a:rPr>
              <a:t>Gestion du Risque Infectieux en Anesthésie</a:t>
            </a:r>
            <a:br>
              <a:rPr lang="fr-FR" dirty="0">
                <a:solidFill>
                  <a:schemeClr val="bg1"/>
                </a:solidFill>
              </a:rPr>
            </a:br>
            <a:r>
              <a:rPr lang="fr-FR" sz="3200" dirty="0">
                <a:solidFill>
                  <a:schemeClr val="bg1"/>
                </a:solidFill>
              </a:rPr>
              <a:t>Recommandations Entretien </a:t>
            </a:r>
            <a:r>
              <a:rPr lang="fr-FR" sz="3200" dirty="0" smtClean="0">
                <a:solidFill>
                  <a:schemeClr val="bg1"/>
                </a:solidFill>
              </a:rPr>
              <a:t>Matériel (DM)</a:t>
            </a:r>
            <a:endParaRPr lang="fr-FR" sz="3200" dirty="0">
              <a:solidFill>
                <a:schemeClr val="bg1"/>
              </a:solidFill>
            </a:endParaRPr>
          </a:p>
        </p:txBody>
      </p:sp>
      <p:sp>
        <p:nvSpPr>
          <p:cNvPr id="3" name="Espace réservé du contenu 2"/>
          <p:cNvSpPr>
            <a:spLocks noGrp="1"/>
          </p:cNvSpPr>
          <p:nvPr>
            <p:ph idx="1"/>
          </p:nvPr>
        </p:nvSpPr>
        <p:spPr>
          <a:xfrm>
            <a:off x="134471" y="1593692"/>
            <a:ext cx="12057529" cy="4624289"/>
          </a:xfrm>
        </p:spPr>
        <p:txBody>
          <a:bodyPr>
            <a:noAutofit/>
          </a:bodyPr>
          <a:lstStyle/>
          <a:p>
            <a:pPr marL="0" indent="0">
              <a:lnSpc>
                <a:spcPct val="120000"/>
              </a:lnSpc>
              <a:buNone/>
            </a:pPr>
            <a:r>
              <a:rPr lang="fr-FR" sz="1600" dirty="0"/>
              <a:t>Achat d’un nouveau matériel : intégrer au cahier des charges les critères d’entretien et, pour le matériel critique ou semi-critique, privilégier le matériel auto-</a:t>
            </a:r>
            <a:r>
              <a:rPr lang="fr-FR" sz="1600" dirty="0" err="1"/>
              <a:t>clavable</a:t>
            </a:r>
            <a:r>
              <a:rPr lang="fr-FR" sz="1600" dirty="0"/>
              <a:t> ou </a:t>
            </a:r>
            <a:r>
              <a:rPr lang="fr-FR" sz="1600" b="1" u="sng" dirty="0"/>
              <a:t>à usage unique.</a:t>
            </a:r>
          </a:p>
          <a:p>
            <a:pPr marL="0" indent="0">
              <a:lnSpc>
                <a:spcPct val="120000"/>
              </a:lnSpc>
              <a:buNone/>
            </a:pPr>
            <a:r>
              <a:rPr lang="fr-FR" sz="1600" dirty="0"/>
              <a:t>Réaliser le recueil, le transport et le traitement du matériel de façon à protéger l’environnement et le personnel.</a:t>
            </a:r>
          </a:p>
          <a:p>
            <a:pPr marL="0" indent="0">
              <a:lnSpc>
                <a:spcPct val="120000"/>
              </a:lnSpc>
              <a:buNone/>
            </a:pPr>
            <a:r>
              <a:rPr lang="fr-FR" sz="1600" dirty="0"/>
              <a:t>Connaître les procédures, respecter leurs indications</a:t>
            </a:r>
          </a:p>
          <a:p>
            <a:pPr marL="0" indent="0">
              <a:lnSpc>
                <a:spcPct val="120000"/>
              </a:lnSpc>
              <a:buNone/>
            </a:pPr>
            <a:r>
              <a:rPr lang="fr-FR" sz="1600" dirty="0"/>
              <a:t>Considérer la désinfection (Procédure P2) comme une indication de seconde intention pour le matériel semi-critique ou critique qui ne peut être stérilisé pour des raisons de tolérance ou de disponibilité.</a:t>
            </a:r>
          </a:p>
          <a:p>
            <a:pPr marL="0" indent="0">
              <a:lnSpc>
                <a:spcPct val="120000"/>
              </a:lnSpc>
              <a:buNone/>
            </a:pPr>
            <a:r>
              <a:rPr lang="fr-FR" sz="1600" dirty="0"/>
              <a:t>Choisir des produits de désinfection ou de décontamination conformes aux normes d’efficacité en vigueur (normes AFNOR, normes européennes) et respecter les consignes d’emploi (concentration, durée).</a:t>
            </a:r>
          </a:p>
          <a:p>
            <a:pPr marL="0" indent="0">
              <a:lnSpc>
                <a:spcPct val="120000"/>
              </a:lnSpc>
              <a:buNone/>
            </a:pPr>
            <a:r>
              <a:rPr lang="fr-FR" sz="1600" dirty="0"/>
              <a:t>Préférer le nettoyage mécanisé au nettoyage manuel.</a:t>
            </a:r>
          </a:p>
          <a:p>
            <a:pPr marL="0" indent="0">
              <a:lnSpc>
                <a:spcPct val="120000"/>
              </a:lnSpc>
              <a:buNone/>
            </a:pPr>
            <a:r>
              <a:rPr lang="fr-FR" sz="1600" dirty="0"/>
              <a:t>Pas de désinfection par le formol ou ses dérivés (pastilles ou </a:t>
            </a:r>
            <a:r>
              <a:rPr lang="fr-FR" sz="1600" dirty="0" err="1"/>
              <a:t>aldylène</a:t>
            </a:r>
            <a:r>
              <a:rPr lang="fr-FR" sz="1600" dirty="0"/>
              <a:t>) .</a:t>
            </a:r>
          </a:p>
          <a:p>
            <a:pPr marL="0" indent="0">
              <a:lnSpc>
                <a:spcPct val="120000"/>
              </a:lnSpc>
              <a:buNone/>
            </a:pPr>
            <a:r>
              <a:rPr lang="fr-FR" sz="1600" dirty="0"/>
              <a:t>Ne jamais recycler du matériel à usage unique.</a:t>
            </a:r>
          </a:p>
          <a:p>
            <a:pPr marL="0" indent="0">
              <a:lnSpc>
                <a:spcPct val="120000"/>
              </a:lnSpc>
              <a:buNone/>
            </a:pPr>
            <a:r>
              <a:rPr lang="fr-FR" sz="1600" dirty="0"/>
              <a:t>Parmi les procédés de stérilisation, privilégier l’autoclave à vapeur et restreindre au maximum les indications de l’autoclave à oxyde d’éthylène.</a:t>
            </a:r>
          </a:p>
        </p:txBody>
      </p:sp>
      <p:sp>
        <p:nvSpPr>
          <p:cNvPr id="4" name="ZoneTexte 3"/>
          <p:cNvSpPr txBox="1"/>
          <p:nvPr/>
        </p:nvSpPr>
        <p:spPr>
          <a:xfrm>
            <a:off x="10229544" y="6361642"/>
            <a:ext cx="1238159" cy="369332"/>
          </a:xfrm>
          <a:prstGeom prst="rect">
            <a:avLst/>
          </a:prstGeom>
          <a:solidFill>
            <a:srgbClr val="580000"/>
          </a:solidFill>
        </p:spPr>
        <p:txBody>
          <a:bodyPr wrap="none" rtlCol="0">
            <a:spAutoFit/>
          </a:bodyPr>
          <a:lstStyle/>
          <a:p>
            <a:r>
              <a:rPr lang="fr-FR" dirty="0" err="1">
                <a:solidFill>
                  <a:schemeClr val="bg1"/>
                </a:solidFill>
              </a:rPr>
              <a:t>Recos</a:t>
            </a:r>
            <a:r>
              <a:rPr lang="fr-FR" dirty="0">
                <a:solidFill>
                  <a:schemeClr val="bg1"/>
                </a:solidFill>
              </a:rPr>
              <a:t> SFAR</a:t>
            </a:r>
          </a:p>
        </p:txBody>
      </p:sp>
    </p:spTree>
    <p:extLst>
      <p:ext uri="{BB962C8B-B14F-4D97-AF65-F5344CB8AC3E}">
        <p14:creationId xmlns:p14="http://schemas.microsoft.com/office/powerpoint/2010/main" xmlns="" val="12863343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solidFill>
            <a:schemeClr val="tx1"/>
          </a:solidFill>
        </p:spPr>
        <p:txBody>
          <a:bodyPr/>
          <a:lstStyle/>
          <a:p>
            <a:r>
              <a:rPr lang="fr-FR" b="1" dirty="0">
                <a:solidFill>
                  <a:schemeClr val="bg1"/>
                </a:solidFill>
              </a:rPr>
              <a:t>Entretien du matériel recyclable : indications, procédures, résultats.</a:t>
            </a:r>
          </a:p>
        </p:txBody>
      </p:sp>
      <p:graphicFrame>
        <p:nvGraphicFramePr>
          <p:cNvPr id="4" name="Tableau 3"/>
          <p:cNvGraphicFramePr>
            <a:graphicFrameLocks noGrp="1"/>
          </p:cNvGraphicFramePr>
          <p:nvPr/>
        </p:nvGraphicFramePr>
        <p:xfrm>
          <a:off x="403410" y="1863210"/>
          <a:ext cx="11362766" cy="4513616"/>
        </p:xfrm>
        <a:graphic>
          <a:graphicData uri="http://schemas.openxmlformats.org/drawingml/2006/table">
            <a:tbl>
              <a:tblPr/>
              <a:tblGrid>
                <a:gridCol w="2790265">
                  <a:extLst>
                    <a:ext uri="{9D8B030D-6E8A-4147-A177-3AD203B41FA5}">
                      <a16:colId xmlns="" xmlns:a16="http://schemas.microsoft.com/office/drawing/2014/main" val="20000"/>
                    </a:ext>
                  </a:extLst>
                </a:gridCol>
                <a:gridCol w="2790265">
                  <a:extLst>
                    <a:ext uri="{9D8B030D-6E8A-4147-A177-3AD203B41FA5}">
                      <a16:colId xmlns="" xmlns:a16="http://schemas.microsoft.com/office/drawing/2014/main" val="20001"/>
                    </a:ext>
                  </a:extLst>
                </a:gridCol>
                <a:gridCol w="2790265">
                  <a:extLst>
                    <a:ext uri="{9D8B030D-6E8A-4147-A177-3AD203B41FA5}">
                      <a16:colId xmlns="" xmlns:a16="http://schemas.microsoft.com/office/drawing/2014/main" val="20002"/>
                    </a:ext>
                  </a:extLst>
                </a:gridCol>
                <a:gridCol w="2991971">
                  <a:extLst>
                    <a:ext uri="{9D8B030D-6E8A-4147-A177-3AD203B41FA5}">
                      <a16:colId xmlns="" xmlns:a16="http://schemas.microsoft.com/office/drawing/2014/main" val="20003"/>
                    </a:ext>
                  </a:extLst>
                </a:gridCol>
              </a:tblGrid>
              <a:tr h="468972">
                <a:tc gridSpan="4">
                  <a:txBody>
                    <a:bodyPr/>
                    <a:lstStyle/>
                    <a:p>
                      <a:pPr algn="ctr"/>
                      <a:r>
                        <a:rPr lang="fr-FR" sz="3200" b="1" dirty="0">
                          <a:solidFill>
                            <a:schemeClr val="bg1"/>
                          </a:solidFill>
                          <a:effectLst/>
                        </a:rPr>
                        <a:t>MATÉRIEL SOUILLÉ</a:t>
                      </a:r>
                    </a:p>
                  </a:txBody>
                  <a:tcPr anchor="ctr">
                    <a:lnL>
                      <a:noFill/>
                    </a:lnL>
                    <a:lnR>
                      <a:noFill/>
                    </a:lnR>
                    <a:lnT>
                      <a:noFill/>
                    </a:lnT>
                    <a:lnB>
                      <a:noFill/>
                    </a:lnB>
                    <a:solidFill>
                      <a:schemeClr val="accent1">
                        <a:lumMod val="50000"/>
                      </a:schemeClr>
                    </a:solidFill>
                  </a:tcPr>
                </a:tc>
                <a:tc hMerge="1">
                  <a:txBody>
                    <a:bodyPr/>
                    <a:lstStyle/>
                    <a:p>
                      <a:pPr algn="ctr"/>
                      <a:endParaRPr lang="fr-FR" b="1" dirty="0">
                        <a:solidFill>
                          <a:schemeClr val="bg1"/>
                        </a:solidFill>
                        <a:effectLst/>
                      </a:endParaRPr>
                    </a:p>
                  </a:txBody>
                  <a:tcPr anchor="ctr">
                    <a:lnL>
                      <a:noFill/>
                    </a:lnL>
                    <a:lnR>
                      <a:noFill/>
                    </a:lnR>
                    <a:lnT>
                      <a:noFill/>
                    </a:lnT>
                    <a:lnB>
                      <a:noFill/>
                    </a:lnB>
                    <a:solidFill>
                      <a:schemeClr val="accent1">
                        <a:lumMod val="50000"/>
                      </a:schemeClr>
                    </a:solidFill>
                  </a:tcPr>
                </a:tc>
                <a:tc hMerge="1">
                  <a:txBody>
                    <a:bodyPr/>
                    <a:lstStyle/>
                    <a:p>
                      <a:endParaRPr lang="fr-FR"/>
                    </a:p>
                  </a:txBody>
                  <a:tcPr/>
                </a:tc>
                <a:tc hMerge="1">
                  <a:txBody>
                    <a:bodyPr/>
                    <a:lstStyle/>
                    <a:p>
                      <a:endParaRPr lang="fr-FR"/>
                    </a:p>
                  </a:txBody>
                  <a:tcPr/>
                </a:tc>
                <a:extLst>
                  <a:ext uri="{0D108BD9-81ED-4DB2-BD59-A6C34878D82A}">
                    <a16:rowId xmlns="" xmlns:a16="http://schemas.microsoft.com/office/drawing/2014/main" val="10000"/>
                  </a:ext>
                </a:extLst>
              </a:tr>
              <a:tr h="820700">
                <a:tc>
                  <a:txBody>
                    <a:bodyPr/>
                    <a:lstStyle/>
                    <a:p>
                      <a:pPr algn="ctr"/>
                      <a:r>
                        <a:rPr lang="fr-FR" sz="2000" dirty="0">
                          <a:solidFill>
                            <a:schemeClr val="bg1"/>
                          </a:solidFill>
                          <a:effectLst/>
                        </a:rPr>
                        <a:t>INDICATIONS</a:t>
                      </a:r>
                    </a:p>
                  </a:txBody>
                  <a:tcPr anchor="ctr">
                    <a:lnL>
                      <a:noFill/>
                    </a:lnL>
                    <a:lnR>
                      <a:noFill/>
                    </a:lnR>
                    <a:lnT>
                      <a:noFill/>
                    </a:lnT>
                    <a:lnB>
                      <a:noFill/>
                    </a:lnB>
                    <a:solidFill>
                      <a:schemeClr val="tx2">
                        <a:lumMod val="75000"/>
                      </a:schemeClr>
                    </a:solidFill>
                  </a:tcPr>
                </a:tc>
                <a:tc>
                  <a:txBody>
                    <a:bodyPr/>
                    <a:lstStyle/>
                    <a:p>
                      <a:pPr algn="ctr"/>
                      <a:r>
                        <a:rPr lang="fr-FR" sz="2000" dirty="0">
                          <a:solidFill>
                            <a:schemeClr val="bg1"/>
                          </a:solidFill>
                          <a:effectLst/>
                        </a:rPr>
                        <a:t>Non critique</a:t>
                      </a:r>
                    </a:p>
                  </a:txBody>
                  <a:tcPr anchor="ctr">
                    <a:lnL>
                      <a:noFill/>
                    </a:lnL>
                    <a:lnR>
                      <a:noFill/>
                    </a:lnR>
                    <a:lnT>
                      <a:noFill/>
                    </a:lnT>
                    <a:lnB>
                      <a:noFill/>
                    </a:lnB>
                    <a:solidFill>
                      <a:schemeClr val="tx2">
                        <a:lumMod val="75000"/>
                      </a:schemeClr>
                    </a:solidFill>
                  </a:tcPr>
                </a:tc>
                <a:tc>
                  <a:txBody>
                    <a:bodyPr/>
                    <a:lstStyle/>
                    <a:p>
                      <a:pPr algn="ctr"/>
                      <a:r>
                        <a:rPr lang="fr-FR" sz="2000" dirty="0">
                          <a:solidFill>
                            <a:schemeClr val="bg1"/>
                          </a:solidFill>
                          <a:effectLst/>
                        </a:rPr>
                        <a:t>Semi-critique</a:t>
                      </a:r>
                      <a:br>
                        <a:rPr lang="fr-FR" sz="2000" dirty="0">
                          <a:solidFill>
                            <a:schemeClr val="bg1"/>
                          </a:solidFill>
                          <a:effectLst/>
                        </a:rPr>
                      </a:br>
                      <a:r>
                        <a:rPr lang="fr-FR" sz="2000" dirty="0">
                          <a:solidFill>
                            <a:schemeClr val="bg1"/>
                          </a:solidFill>
                          <a:effectLst/>
                        </a:rPr>
                        <a:t>Critique non </a:t>
                      </a:r>
                      <a:r>
                        <a:rPr lang="fr-FR" sz="2000" dirty="0" err="1">
                          <a:solidFill>
                            <a:schemeClr val="bg1"/>
                          </a:solidFill>
                          <a:effectLst/>
                        </a:rPr>
                        <a:t>stérilisable</a:t>
                      </a:r>
                      <a:endParaRPr lang="fr-FR" sz="2000" dirty="0">
                        <a:solidFill>
                          <a:schemeClr val="bg1"/>
                        </a:solidFill>
                        <a:effectLst/>
                      </a:endParaRPr>
                    </a:p>
                  </a:txBody>
                  <a:tcPr anchor="ctr">
                    <a:lnL>
                      <a:noFill/>
                    </a:lnL>
                    <a:lnR>
                      <a:noFill/>
                    </a:lnR>
                    <a:lnT>
                      <a:noFill/>
                    </a:lnT>
                    <a:lnB>
                      <a:noFill/>
                    </a:lnB>
                    <a:solidFill>
                      <a:schemeClr val="tx2">
                        <a:lumMod val="75000"/>
                      </a:schemeClr>
                    </a:solidFill>
                  </a:tcPr>
                </a:tc>
                <a:tc>
                  <a:txBody>
                    <a:bodyPr/>
                    <a:lstStyle/>
                    <a:p>
                      <a:pPr algn="ctr"/>
                      <a:r>
                        <a:rPr lang="fr-FR" sz="2000" dirty="0">
                          <a:solidFill>
                            <a:schemeClr val="bg1"/>
                          </a:solidFill>
                          <a:effectLst/>
                        </a:rPr>
                        <a:t>Critique</a:t>
                      </a:r>
                      <a:br>
                        <a:rPr lang="fr-FR" sz="2000" dirty="0">
                          <a:solidFill>
                            <a:schemeClr val="bg1"/>
                          </a:solidFill>
                          <a:effectLst/>
                        </a:rPr>
                      </a:br>
                      <a:r>
                        <a:rPr lang="fr-FR" sz="2000" dirty="0">
                          <a:solidFill>
                            <a:schemeClr val="bg1"/>
                          </a:solidFill>
                          <a:effectLst/>
                        </a:rPr>
                        <a:t>Semi-critique </a:t>
                      </a:r>
                      <a:r>
                        <a:rPr lang="fr-FR" sz="2000" dirty="0" err="1">
                          <a:solidFill>
                            <a:schemeClr val="bg1"/>
                          </a:solidFill>
                          <a:effectLst/>
                        </a:rPr>
                        <a:t>stérilisable</a:t>
                      </a:r>
                      <a:endParaRPr lang="fr-FR" sz="2000" dirty="0">
                        <a:solidFill>
                          <a:schemeClr val="bg1"/>
                        </a:solidFill>
                        <a:effectLst/>
                      </a:endParaRPr>
                    </a:p>
                  </a:txBody>
                  <a:tcPr anchor="ctr">
                    <a:lnL>
                      <a:noFill/>
                    </a:lnL>
                    <a:lnR>
                      <a:noFill/>
                    </a:lnR>
                    <a:lnT>
                      <a:noFill/>
                    </a:lnT>
                    <a:lnB>
                      <a:noFill/>
                    </a:lnB>
                    <a:solidFill>
                      <a:schemeClr val="tx2">
                        <a:lumMod val="75000"/>
                      </a:schemeClr>
                    </a:solidFill>
                  </a:tcPr>
                </a:tc>
                <a:extLst>
                  <a:ext uri="{0D108BD9-81ED-4DB2-BD59-A6C34878D82A}">
                    <a16:rowId xmlns="" xmlns:a16="http://schemas.microsoft.com/office/drawing/2014/main" val="10001"/>
                  </a:ext>
                </a:extLst>
              </a:tr>
              <a:tr h="468972">
                <a:tc>
                  <a:txBody>
                    <a:bodyPr/>
                    <a:lstStyle/>
                    <a:p>
                      <a:pPr algn="ctr"/>
                      <a:r>
                        <a:rPr lang="fr-FR" sz="2000" dirty="0">
                          <a:solidFill>
                            <a:schemeClr val="bg1"/>
                          </a:solidFill>
                          <a:effectLst/>
                        </a:rPr>
                        <a:t>PROCÉDURE</a:t>
                      </a:r>
                    </a:p>
                  </a:txBody>
                  <a:tcPr anchor="ctr">
                    <a:lnL>
                      <a:noFill/>
                    </a:lnL>
                    <a:lnR>
                      <a:noFill/>
                    </a:lnR>
                    <a:lnT>
                      <a:noFill/>
                    </a:lnT>
                    <a:lnB>
                      <a:noFill/>
                    </a:lnB>
                    <a:solidFill>
                      <a:schemeClr val="accent1">
                        <a:lumMod val="60000"/>
                        <a:lumOff val="40000"/>
                      </a:schemeClr>
                    </a:solidFill>
                  </a:tcPr>
                </a:tc>
                <a:tc>
                  <a:txBody>
                    <a:bodyPr/>
                    <a:lstStyle/>
                    <a:p>
                      <a:pPr algn="ctr"/>
                      <a:r>
                        <a:rPr lang="fr-FR" sz="2000" dirty="0">
                          <a:solidFill>
                            <a:schemeClr val="bg1"/>
                          </a:solidFill>
                          <a:effectLst/>
                        </a:rPr>
                        <a:t>P1</a:t>
                      </a:r>
                    </a:p>
                  </a:txBody>
                  <a:tcPr anchor="ctr">
                    <a:lnL>
                      <a:noFill/>
                    </a:lnL>
                    <a:lnR>
                      <a:noFill/>
                    </a:lnR>
                    <a:lnT>
                      <a:noFill/>
                    </a:lnT>
                    <a:lnB>
                      <a:noFill/>
                    </a:lnB>
                    <a:solidFill>
                      <a:schemeClr val="accent1">
                        <a:lumMod val="60000"/>
                        <a:lumOff val="40000"/>
                      </a:schemeClr>
                    </a:solidFill>
                  </a:tcPr>
                </a:tc>
                <a:tc>
                  <a:txBody>
                    <a:bodyPr/>
                    <a:lstStyle/>
                    <a:p>
                      <a:pPr algn="ctr"/>
                      <a:r>
                        <a:rPr lang="fr-FR" sz="2000" dirty="0">
                          <a:solidFill>
                            <a:schemeClr val="bg1"/>
                          </a:solidFill>
                          <a:effectLst/>
                        </a:rPr>
                        <a:t>P2</a:t>
                      </a:r>
                    </a:p>
                  </a:txBody>
                  <a:tcPr anchor="ctr">
                    <a:lnL>
                      <a:noFill/>
                    </a:lnL>
                    <a:lnR>
                      <a:noFill/>
                    </a:lnR>
                    <a:lnT>
                      <a:noFill/>
                    </a:lnT>
                    <a:lnB>
                      <a:noFill/>
                    </a:lnB>
                    <a:solidFill>
                      <a:schemeClr val="accent1">
                        <a:lumMod val="60000"/>
                        <a:lumOff val="40000"/>
                      </a:schemeClr>
                    </a:solidFill>
                  </a:tcPr>
                </a:tc>
                <a:tc>
                  <a:txBody>
                    <a:bodyPr/>
                    <a:lstStyle/>
                    <a:p>
                      <a:pPr algn="ctr"/>
                      <a:r>
                        <a:rPr lang="fr-FR" sz="2000" dirty="0">
                          <a:solidFill>
                            <a:schemeClr val="bg1"/>
                          </a:solidFill>
                          <a:effectLst/>
                        </a:rPr>
                        <a:t>P3</a:t>
                      </a:r>
                    </a:p>
                  </a:txBody>
                  <a:tcPr anchor="ctr">
                    <a:lnL>
                      <a:noFill/>
                    </a:lnL>
                    <a:lnR>
                      <a:noFill/>
                    </a:lnR>
                    <a:lnT>
                      <a:noFill/>
                    </a:lnT>
                    <a:lnB>
                      <a:noFill/>
                    </a:lnB>
                    <a:solidFill>
                      <a:schemeClr val="accent1">
                        <a:lumMod val="60000"/>
                        <a:lumOff val="40000"/>
                      </a:schemeClr>
                    </a:solidFill>
                  </a:tcPr>
                </a:tc>
                <a:extLst>
                  <a:ext uri="{0D108BD9-81ED-4DB2-BD59-A6C34878D82A}">
                    <a16:rowId xmlns="" xmlns:a16="http://schemas.microsoft.com/office/drawing/2014/main" val="10002"/>
                  </a:ext>
                </a:extLst>
              </a:tr>
              <a:tr h="468972">
                <a:tc>
                  <a:txBody>
                    <a:bodyPr/>
                    <a:lstStyle/>
                    <a:p>
                      <a:pPr algn="ctr"/>
                      <a:r>
                        <a:rPr lang="fr-FR" sz="2000">
                          <a:solidFill>
                            <a:schemeClr val="bg1"/>
                          </a:solidFill>
                          <a:effectLst/>
                        </a:rPr>
                        <a:t>Étape 1</a:t>
                      </a:r>
                    </a:p>
                  </a:txBody>
                  <a:tcPr anchor="ctr">
                    <a:lnL>
                      <a:noFill/>
                    </a:lnL>
                    <a:lnR>
                      <a:noFill/>
                    </a:lnR>
                    <a:lnT>
                      <a:noFill/>
                    </a:lnT>
                    <a:lnB>
                      <a:noFill/>
                    </a:lnB>
                    <a:solidFill>
                      <a:schemeClr val="tx2">
                        <a:lumMod val="75000"/>
                      </a:schemeClr>
                    </a:solidFill>
                  </a:tcPr>
                </a:tc>
                <a:tc>
                  <a:txBody>
                    <a:bodyPr/>
                    <a:lstStyle/>
                    <a:p>
                      <a:pPr algn="ctr"/>
                      <a:r>
                        <a:rPr lang="fr-FR" sz="2000">
                          <a:solidFill>
                            <a:schemeClr val="bg1"/>
                          </a:solidFill>
                          <a:effectLst/>
                        </a:rPr>
                        <a:t>Décontamination</a:t>
                      </a:r>
                    </a:p>
                  </a:txBody>
                  <a:tcPr anchor="ctr">
                    <a:lnL>
                      <a:noFill/>
                    </a:lnL>
                    <a:lnR>
                      <a:noFill/>
                    </a:lnR>
                    <a:lnT>
                      <a:noFill/>
                    </a:lnT>
                    <a:lnB>
                      <a:noFill/>
                    </a:lnB>
                    <a:solidFill>
                      <a:schemeClr val="tx2">
                        <a:lumMod val="75000"/>
                      </a:schemeClr>
                    </a:solidFill>
                  </a:tcPr>
                </a:tc>
                <a:tc>
                  <a:txBody>
                    <a:bodyPr/>
                    <a:lstStyle/>
                    <a:p>
                      <a:pPr algn="ctr"/>
                      <a:r>
                        <a:rPr lang="fr-FR" sz="2000">
                          <a:solidFill>
                            <a:schemeClr val="bg1"/>
                          </a:solidFill>
                          <a:effectLst/>
                        </a:rPr>
                        <a:t>Décontamination</a:t>
                      </a:r>
                    </a:p>
                  </a:txBody>
                  <a:tcPr anchor="ctr">
                    <a:lnL>
                      <a:noFill/>
                    </a:lnL>
                    <a:lnR>
                      <a:noFill/>
                    </a:lnR>
                    <a:lnT>
                      <a:noFill/>
                    </a:lnT>
                    <a:lnB>
                      <a:noFill/>
                    </a:lnB>
                    <a:solidFill>
                      <a:schemeClr val="tx2">
                        <a:lumMod val="75000"/>
                      </a:schemeClr>
                    </a:solidFill>
                  </a:tcPr>
                </a:tc>
                <a:tc>
                  <a:txBody>
                    <a:bodyPr/>
                    <a:lstStyle/>
                    <a:p>
                      <a:pPr algn="ctr"/>
                      <a:r>
                        <a:rPr lang="fr-FR" sz="2000" dirty="0">
                          <a:solidFill>
                            <a:schemeClr val="bg1"/>
                          </a:solidFill>
                          <a:effectLst/>
                        </a:rPr>
                        <a:t>Décontamination</a:t>
                      </a:r>
                    </a:p>
                  </a:txBody>
                  <a:tcPr anchor="ctr">
                    <a:lnL>
                      <a:noFill/>
                    </a:lnL>
                    <a:lnR>
                      <a:noFill/>
                    </a:lnR>
                    <a:lnT>
                      <a:noFill/>
                    </a:lnT>
                    <a:lnB>
                      <a:noFill/>
                    </a:lnB>
                    <a:solidFill>
                      <a:schemeClr val="tx2">
                        <a:lumMod val="75000"/>
                      </a:schemeClr>
                    </a:solidFill>
                  </a:tcPr>
                </a:tc>
                <a:extLst>
                  <a:ext uri="{0D108BD9-81ED-4DB2-BD59-A6C34878D82A}">
                    <a16:rowId xmlns="" xmlns:a16="http://schemas.microsoft.com/office/drawing/2014/main" val="10003"/>
                  </a:ext>
                </a:extLst>
              </a:tr>
              <a:tr h="820700">
                <a:tc>
                  <a:txBody>
                    <a:bodyPr/>
                    <a:lstStyle/>
                    <a:p>
                      <a:pPr algn="ctr"/>
                      <a:r>
                        <a:rPr lang="fr-FR" sz="2000" dirty="0">
                          <a:solidFill>
                            <a:schemeClr val="bg1"/>
                          </a:solidFill>
                          <a:effectLst/>
                        </a:rPr>
                        <a:t>Étape 2</a:t>
                      </a:r>
                    </a:p>
                  </a:txBody>
                  <a:tcPr anchor="ctr">
                    <a:lnL>
                      <a:noFill/>
                    </a:lnL>
                    <a:lnR>
                      <a:noFill/>
                    </a:lnR>
                    <a:lnT>
                      <a:noFill/>
                    </a:lnT>
                    <a:lnB>
                      <a:noFill/>
                    </a:lnB>
                    <a:solidFill>
                      <a:schemeClr val="accent1">
                        <a:lumMod val="60000"/>
                        <a:lumOff val="40000"/>
                      </a:schemeClr>
                    </a:solidFill>
                  </a:tcPr>
                </a:tc>
                <a:tc>
                  <a:txBody>
                    <a:bodyPr/>
                    <a:lstStyle/>
                    <a:p>
                      <a:pPr algn="ctr"/>
                      <a:r>
                        <a:rPr lang="fr-FR" sz="2000" dirty="0">
                          <a:solidFill>
                            <a:schemeClr val="bg1"/>
                          </a:solidFill>
                          <a:effectLst/>
                        </a:rPr>
                        <a:t>Nettoyage, rinçage, séchage manuels ou automatisés</a:t>
                      </a:r>
                    </a:p>
                  </a:txBody>
                  <a:tcPr anchor="ctr">
                    <a:lnL>
                      <a:noFill/>
                    </a:lnL>
                    <a:lnR>
                      <a:noFill/>
                    </a:lnR>
                    <a:lnT>
                      <a:noFill/>
                    </a:lnT>
                    <a:lnB>
                      <a:noFill/>
                    </a:lnB>
                    <a:solidFill>
                      <a:schemeClr val="accent1">
                        <a:lumMod val="60000"/>
                        <a:lumOff val="40000"/>
                      </a:schemeClr>
                    </a:solidFill>
                  </a:tcPr>
                </a:tc>
                <a:tc>
                  <a:txBody>
                    <a:bodyPr/>
                    <a:lstStyle/>
                    <a:p>
                      <a:pPr algn="ctr"/>
                      <a:r>
                        <a:rPr lang="fr-FR" sz="2000" dirty="0">
                          <a:solidFill>
                            <a:schemeClr val="bg1"/>
                          </a:solidFill>
                          <a:effectLst/>
                        </a:rPr>
                        <a:t>Nettoyage, rinçage, séchage manuels ou automatisés</a:t>
                      </a:r>
                    </a:p>
                  </a:txBody>
                  <a:tcPr anchor="ctr">
                    <a:lnL>
                      <a:noFill/>
                    </a:lnL>
                    <a:lnR>
                      <a:noFill/>
                    </a:lnR>
                    <a:lnT>
                      <a:noFill/>
                    </a:lnT>
                    <a:lnB>
                      <a:noFill/>
                    </a:lnB>
                    <a:solidFill>
                      <a:schemeClr val="accent1">
                        <a:lumMod val="60000"/>
                        <a:lumOff val="40000"/>
                      </a:schemeClr>
                    </a:solidFill>
                  </a:tcPr>
                </a:tc>
                <a:tc>
                  <a:txBody>
                    <a:bodyPr/>
                    <a:lstStyle/>
                    <a:p>
                      <a:pPr algn="ctr"/>
                      <a:r>
                        <a:rPr lang="fr-FR" sz="2000" dirty="0">
                          <a:solidFill>
                            <a:schemeClr val="bg1"/>
                          </a:solidFill>
                          <a:effectLst/>
                        </a:rPr>
                        <a:t>Nettoyage, rinçage, séchage manuels ou automatisés</a:t>
                      </a:r>
                    </a:p>
                  </a:txBody>
                  <a:tcPr anchor="ctr">
                    <a:lnL>
                      <a:noFill/>
                    </a:lnL>
                    <a:lnR>
                      <a:noFill/>
                    </a:lnR>
                    <a:lnT>
                      <a:noFill/>
                    </a:lnT>
                    <a:lnB>
                      <a:noFill/>
                    </a:lnB>
                    <a:solidFill>
                      <a:schemeClr val="accent1">
                        <a:lumMod val="60000"/>
                        <a:lumOff val="40000"/>
                      </a:schemeClr>
                    </a:solidFill>
                  </a:tcPr>
                </a:tc>
                <a:extLst>
                  <a:ext uri="{0D108BD9-81ED-4DB2-BD59-A6C34878D82A}">
                    <a16:rowId xmlns="" xmlns:a16="http://schemas.microsoft.com/office/drawing/2014/main" val="10004"/>
                  </a:ext>
                </a:extLst>
              </a:tr>
              <a:tr h="468972">
                <a:tc>
                  <a:txBody>
                    <a:bodyPr/>
                    <a:lstStyle/>
                    <a:p>
                      <a:pPr algn="ctr"/>
                      <a:r>
                        <a:rPr lang="fr-FR" sz="2000">
                          <a:solidFill>
                            <a:schemeClr val="bg1"/>
                          </a:solidFill>
                          <a:effectLst/>
                        </a:rPr>
                        <a:t>Étape 3</a:t>
                      </a:r>
                    </a:p>
                  </a:txBody>
                  <a:tcPr anchor="ctr">
                    <a:lnL>
                      <a:noFill/>
                    </a:lnL>
                    <a:lnR>
                      <a:noFill/>
                    </a:lnR>
                    <a:lnT>
                      <a:noFill/>
                    </a:lnT>
                    <a:lnB>
                      <a:noFill/>
                    </a:lnB>
                    <a:solidFill>
                      <a:schemeClr val="tx2">
                        <a:lumMod val="75000"/>
                      </a:schemeClr>
                    </a:solidFill>
                  </a:tcPr>
                </a:tc>
                <a:tc>
                  <a:txBody>
                    <a:bodyPr/>
                    <a:lstStyle/>
                    <a:p>
                      <a:pPr algn="ctr"/>
                      <a:endParaRPr lang="fr-FR" sz="2000">
                        <a:solidFill>
                          <a:schemeClr val="bg1"/>
                        </a:solidFill>
                        <a:effectLst/>
                      </a:endParaRPr>
                    </a:p>
                  </a:txBody>
                  <a:tcPr anchor="ctr">
                    <a:lnL>
                      <a:noFill/>
                    </a:lnL>
                    <a:lnR>
                      <a:noFill/>
                    </a:lnR>
                    <a:lnT>
                      <a:noFill/>
                    </a:lnT>
                    <a:lnB>
                      <a:noFill/>
                    </a:lnB>
                    <a:solidFill>
                      <a:schemeClr val="tx2">
                        <a:lumMod val="75000"/>
                      </a:schemeClr>
                    </a:solidFill>
                  </a:tcPr>
                </a:tc>
                <a:tc>
                  <a:txBody>
                    <a:bodyPr/>
                    <a:lstStyle/>
                    <a:p>
                      <a:pPr algn="ctr"/>
                      <a:r>
                        <a:rPr lang="fr-FR" sz="2000">
                          <a:solidFill>
                            <a:schemeClr val="bg1"/>
                          </a:solidFill>
                          <a:effectLst/>
                        </a:rPr>
                        <a:t>Désinfection par immersion</a:t>
                      </a:r>
                    </a:p>
                  </a:txBody>
                  <a:tcPr anchor="ctr">
                    <a:lnL>
                      <a:noFill/>
                    </a:lnL>
                    <a:lnR>
                      <a:noFill/>
                    </a:lnR>
                    <a:lnT>
                      <a:noFill/>
                    </a:lnT>
                    <a:lnB>
                      <a:noFill/>
                    </a:lnB>
                    <a:solidFill>
                      <a:schemeClr val="tx2">
                        <a:lumMod val="75000"/>
                      </a:schemeClr>
                    </a:solidFill>
                  </a:tcPr>
                </a:tc>
                <a:tc>
                  <a:txBody>
                    <a:bodyPr/>
                    <a:lstStyle/>
                    <a:p>
                      <a:pPr algn="ctr"/>
                      <a:r>
                        <a:rPr lang="fr-FR" sz="2000" dirty="0">
                          <a:solidFill>
                            <a:schemeClr val="bg1"/>
                          </a:solidFill>
                          <a:effectLst/>
                        </a:rPr>
                        <a:t>Stérilisation</a:t>
                      </a:r>
                    </a:p>
                  </a:txBody>
                  <a:tcPr anchor="ctr">
                    <a:lnL>
                      <a:noFill/>
                    </a:lnL>
                    <a:lnR>
                      <a:noFill/>
                    </a:lnR>
                    <a:lnT>
                      <a:noFill/>
                    </a:lnT>
                    <a:lnB>
                      <a:noFill/>
                    </a:lnB>
                    <a:solidFill>
                      <a:schemeClr val="tx2">
                        <a:lumMod val="75000"/>
                      </a:schemeClr>
                    </a:solidFill>
                  </a:tcPr>
                </a:tc>
                <a:extLst>
                  <a:ext uri="{0D108BD9-81ED-4DB2-BD59-A6C34878D82A}">
                    <a16:rowId xmlns="" xmlns:a16="http://schemas.microsoft.com/office/drawing/2014/main" val="10005"/>
                  </a:ext>
                </a:extLst>
              </a:tr>
              <a:tr h="468972">
                <a:tc>
                  <a:txBody>
                    <a:bodyPr/>
                    <a:lstStyle/>
                    <a:p>
                      <a:pPr algn="ctr"/>
                      <a:r>
                        <a:rPr lang="fr-FR" sz="2000" dirty="0">
                          <a:solidFill>
                            <a:schemeClr val="bg1"/>
                          </a:solidFill>
                          <a:effectLst/>
                        </a:rPr>
                        <a:t>RÉSULTAT</a:t>
                      </a:r>
                    </a:p>
                  </a:txBody>
                  <a:tcPr anchor="ctr">
                    <a:lnL>
                      <a:noFill/>
                    </a:lnL>
                    <a:lnR>
                      <a:noFill/>
                    </a:lnR>
                    <a:lnT>
                      <a:noFill/>
                    </a:lnT>
                    <a:lnB>
                      <a:noFill/>
                    </a:lnB>
                    <a:solidFill>
                      <a:schemeClr val="accent1">
                        <a:lumMod val="60000"/>
                        <a:lumOff val="40000"/>
                      </a:schemeClr>
                    </a:solidFill>
                  </a:tcPr>
                </a:tc>
                <a:tc>
                  <a:txBody>
                    <a:bodyPr/>
                    <a:lstStyle/>
                    <a:p>
                      <a:pPr algn="ctr"/>
                      <a:r>
                        <a:rPr lang="fr-FR" sz="2000" dirty="0">
                          <a:solidFill>
                            <a:schemeClr val="bg1"/>
                          </a:solidFill>
                          <a:effectLst/>
                        </a:rPr>
                        <a:t>Matériel propre</a:t>
                      </a:r>
                    </a:p>
                  </a:txBody>
                  <a:tcPr anchor="ctr">
                    <a:lnL>
                      <a:noFill/>
                    </a:lnL>
                    <a:lnR>
                      <a:noFill/>
                    </a:lnR>
                    <a:lnT>
                      <a:noFill/>
                    </a:lnT>
                    <a:lnB>
                      <a:noFill/>
                    </a:lnB>
                    <a:solidFill>
                      <a:schemeClr val="accent1">
                        <a:lumMod val="60000"/>
                        <a:lumOff val="40000"/>
                      </a:schemeClr>
                    </a:solidFill>
                  </a:tcPr>
                </a:tc>
                <a:tc>
                  <a:txBody>
                    <a:bodyPr/>
                    <a:lstStyle/>
                    <a:p>
                      <a:pPr algn="ctr"/>
                      <a:r>
                        <a:rPr lang="fr-FR" sz="2000" dirty="0">
                          <a:solidFill>
                            <a:schemeClr val="bg1"/>
                          </a:solidFill>
                          <a:effectLst/>
                        </a:rPr>
                        <a:t>Matériel désinfecté</a:t>
                      </a:r>
                    </a:p>
                  </a:txBody>
                  <a:tcPr anchor="ctr">
                    <a:lnL>
                      <a:noFill/>
                    </a:lnL>
                    <a:lnR>
                      <a:noFill/>
                    </a:lnR>
                    <a:lnT>
                      <a:noFill/>
                    </a:lnT>
                    <a:lnB>
                      <a:noFill/>
                    </a:lnB>
                    <a:solidFill>
                      <a:schemeClr val="accent1">
                        <a:lumMod val="60000"/>
                        <a:lumOff val="40000"/>
                      </a:schemeClr>
                    </a:solidFill>
                  </a:tcPr>
                </a:tc>
                <a:tc>
                  <a:txBody>
                    <a:bodyPr/>
                    <a:lstStyle/>
                    <a:p>
                      <a:pPr algn="ctr"/>
                      <a:r>
                        <a:rPr lang="fr-FR" sz="2000" dirty="0">
                          <a:solidFill>
                            <a:schemeClr val="bg1"/>
                          </a:solidFill>
                          <a:effectLst/>
                        </a:rPr>
                        <a:t>Matériel stérile</a:t>
                      </a:r>
                    </a:p>
                  </a:txBody>
                  <a:tcPr anchor="ctr">
                    <a:lnL>
                      <a:noFill/>
                    </a:lnL>
                    <a:lnR>
                      <a:noFill/>
                    </a:lnR>
                    <a:lnT>
                      <a:noFill/>
                    </a:lnT>
                    <a:lnB>
                      <a:noFill/>
                    </a:lnB>
                    <a:solidFill>
                      <a:schemeClr val="accent1">
                        <a:lumMod val="60000"/>
                        <a:lumOff val="40000"/>
                      </a:schemeClr>
                    </a:solidFill>
                  </a:tcPr>
                </a:tc>
                <a:extLst>
                  <a:ext uri="{0D108BD9-81ED-4DB2-BD59-A6C34878D82A}">
                    <a16:rowId xmlns="" xmlns:a16="http://schemas.microsoft.com/office/drawing/2014/main" val="10006"/>
                  </a:ext>
                </a:extLst>
              </a:tr>
            </a:tbl>
          </a:graphicData>
        </a:graphic>
      </p:graphicFrame>
      <p:sp>
        <p:nvSpPr>
          <p:cNvPr id="5" name="Rectangle 1"/>
          <p:cNvSpPr>
            <a:spLocks noChangeArrowheads="1"/>
          </p:cNvSpPr>
          <p:nvPr/>
        </p:nvSpPr>
        <p:spPr bwMode="auto">
          <a:xfrm>
            <a:off x="838200" y="2201833"/>
            <a:ext cx="11353800" cy="40011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000" b="0" i="0" u="none" strike="noStrike" cap="none" normalizeH="0" baseline="0">
                <a:ln>
                  <a:noFill/>
                </a:ln>
                <a:solidFill>
                  <a:srgbClr val="273466"/>
                </a:solidFill>
                <a:effectLst/>
                <a:latin typeface="Comfortaa"/>
              </a:rPr>
              <a:t> </a:t>
            </a:r>
            <a:endParaRPr kumimoji="0" lang="fr-FR" altLang="fr-FR" sz="900" b="0" i="0" u="none" strike="noStrike" cap="none" normalizeH="0" baseline="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000" b="0" i="0" u="none" strike="noStrike" cap="none" normalizeH="0" baseline="0">
                <a:ln>
                  <a:noFill/>
                </a:ln>
                <a:solidFill>
                  <a:srgbClr val="273466"/>
                </a:solidFill>
                <a:effectLst/>
                <a:latin typeface="Comfortaa"/>
              </a:rPr>
              <a:t> </a:t>
            </a:r>
            <a:endParaRPr kumimoji="0" lang="fr-FR" altLang="fr-FR" sz="1800" b="0" i="0" u="none" strike="noStrike" cap="none" normalizeH="0" baseline="0">
              <a:ln>
                <a:noFill/>
              </a:ln>
              <a:solidFill>
                <a:schemeClr val="tx1"/>
              </a:solidFill>
              <a:effectLst/>
              <a:latin typeface="Arial" panose="020B0604020202020204" pitchFamily="34" charset="0"/>
            </a:endParaRPr>
          </a:p>
        </p:txBody>
      </p:sp>
      <p:sp>
        <p:nvSpPr>
          <p:cNvPr id="6" name="ZoneTexte 5"/>
          <p:cNvSpPr txBox="1"/>
          <p:nvPr/>
        </p:nvSpPr>
        <p:spPr>
          <a:xfrm>
            <a:off x="10115641" y="6385854"/>
            <a:ext cx="1238159" cy="369332"/>
          </a:xfrm>
          <a:prstGeom prst="rect">
            <a:avLst/>
          </a:prstGeom>
          <a:solidFill>
            <a:srgbClr val="580000"/>
          </a:solidFill>
        </p:spPr>
        <p:txBody>
          <a:bodyPr wrap="none" rtlCol="0">
            <a:spAutoFit/>
          </a:bodyPr>
          <a:lstStyle/>
          <a:p>
            <a:r>
              <a:rPr lang="fr-FR" dirty="0" err="1">
                <a:solidFill>
                  <a:schemeClr val="bg1"/>
                </a:solidFill>
              </a:rPr>
              <a:t>Recos</a:t>
            </a:r>
            <a:r>
              <a:rPr lang="fr-FR" dirty="0">
                <a:solidFill>
                  <a:schemeClr val="bg1"/>
                </a:solidFill>
              </a:rPr>
              <a:t> SFAR</a:t>
            </a:r>
          </a:p>
        </p:txBody>
      </p:sp>
    </p:spTree>
    <p:extLst>
      <p:ext uri="{BB962C8B-B14F-4D97-AF65-F5344CB8AC3E}">
        <p14:creationId xmlns:p14="http://schemas.microsoft.com/office/powerpoint/2010/main" xmlns="" val="236141430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 xmlns:a16="http://schemas.microsoft.com/office/drawing/2014/main" id="{2B458657-F7D9-41AE-96CD-2909AE381334}"/>
              </a:ext>
            </a:extLst>
          </p:cNvPr>
          <p:cNvSpPr>
            <a:spLocks noGrp="1"/>
          </p:cNvSpPr>
          <p:nvPr>
            <p:ph type="title"/>
          </p:nvPr>
        </p:nvSpPr>
        <p:spPr/>
        <p:txBody>
          <a:bodyPr>
            <a:normAutofit/>
          </a:bodyPr>
          <a:lstStyle/>
          <a:p>
            <a:r>
              <a:rPr lang="fr-FR" sz="4800" dirty="0"/>
              <a:t>1. Dispositifs Médicaux</a:t>
            </a:r>
          </a:p>
        </p:txBody>
      </p:sp>
      <p:sp>
        <p:nvSpPr>
          <p:cNvPr id="5" name="Espace réservé du texte 4">
            <a:extLst>
              <a:ext uri="{FF2B5EF4-FFF2-40B4-BE49-F238E27FC236}">
                <a16:creationId xmlns="" xmlns:a16="http://schemas.microsoft.com/office/drawing/2014/main" id="{9EEF1E6B-8FD6-430E-AD20-13BD8C5DDD28}"/>
              </a:ext>
            </a:extLst>
          </p:cNvPr>
          <p:cNvSpPr>
            <a:spLocks noGrp="1"/>
          </p:cNvSpPr>
          <p:nvPr>
            <p:ph type="body" idx="1"/>
          </p:nvPr>
        </p:nvSpPr>
        <p:spPr/>
        <p:txBody>
          <a:bodyPr/>
          <a:lstStyle/>
          <a:p>
            <a:endParaRPr lang="fr-FR"/>
          </a:p>
        </p:txBody>
      </p:sp>
    </p:spTree>
    <p:extLst>
      <p:ext uri="{BB962C8B-B14F-4D97-AF65-F5344CB8AC3E}">
        <p14:creationId xmlns:p14="http://schemas.microsoft.com/office/powerpoint/2010/main" xmlns="" val="28528017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solidFill>
            <a:schemeClr val="tx1"/>
          </a:solidFill>
        </p:spPr>
        <p:txBody>
          <a:bodyPr/>
          <a:lstStyle/>
          <a:p>
            <a:r>
              <a:rPr lang="fr-FR" dirty="0">
                <a:solidFill>
                  <a:schemeClr val="bg1"/>
                </a:solidFill>
              </a:rPr>
              <a:t>Dispositifs de contrôle voies aériennes et Ventilation Mécanique</a:t>
            </a:r>
          </a:p>
        </p:txBody>
      </p:sp>
      <p:sp>
        <p:nvSpPr>
          <p:cNvPr id="3" name="Espace réservé du contenu 2"/>
          <p:cNvSpPr>
            <a:spLocks noGrp="1"/>
          </p:cNvSpPr>
          <p:nvPr>
            <p:ph idx="1"/>
          </p:nvPr>
        </p:nvSpPr>
        <p:spPr/>
        <p:txBody>
          <a:bodyPr/>
          <a:lstStyle/>
          <a:p>
            <a:pPr>
              <a:lnSpc>
                <a:spcPct val="150000"/>
              </a:lnSpc>
            </a:pPr>
            <a:r>
              <a:rPr lang="fr-FR" dirty="0"/>
              <a:t>Catégorie Non Critique et Semi critique : Privilégier UU</a:t>
            </a:r>
          </a:p>
          <a:p>
            <a:pPr>
              <a:lnSpc>
                <a:spcPct val="150000"/>
              </a:lnSpc>
            </a:pPr>
            <a:r>
              <a:rPr lang="fr-FR" dirty="0"/>
              <a:t>Catégorie Non critique</a:t>
            </a:r>
          </a:p>
          <a:p>
            <a:pPr lvl="1">
              <a:lnSpc>
                <a:spcPct val="150000"/>
              </a:lnSpc>
            </a:pPr>
            <a:r>
              <a:rPr lang="fr-FR" dirty="0"/>
              <a:t>Décontamination et Nettoyage entre chaque patient</a:t>
            </a:r>
          </a:p>
          <a:p>
            <a:pPr lvl="1">
              <a:lnSpc>
                <a:spcPct val="150000"/>
              </a:lnSpc>
            </a:pPr>
            <a:r>
              <a:rPr lang="fr-FR" dirty="0"/>
              <a:t>Matériel à UU</a:t>
            </a:r>
          </a:p>
          <a:p>
            <a:pPr>
              <a:lnSpc>
                <a:spcPct val="150000"/>
              </a:lnSpc>
            </a:pPr>
            <a:r>
              <a:rPr lang="fr-FR" dirty="0"/>
              <a:t>Catégorie Semi-critique</a:t>
            </a:r>
          </a:p>
          <a:p>
            <a:pPr lvl="1">
              <a:lnSpc>
                <a:spcPct val="150000"/>
              </a:lnSpc>
            </a:pPr>
            <a:r>
              <a:rPr lang="fr-FR" dirty="0"/>
              <a:t>Masque facial, Ballon souple</a:t>
            </a:r>
          </a:p>
          <a:p>
            <a:pPr>
              <a:lnSpc>
                <a:spcPct val="150000"/>
              </a:lnSpc>
            </a:pPr>
            <a:endParaRPr lang="fr-FR" dirty="0"/>
          </a:p>
        </p:txBody>
      </p:sp>
    </p:spTree>
    <p:extLst>
      <p:ext uri="{BB962C8B-B14F-4D97-AF65-F5344CB8AC3E}">
        <p14:creationId xmlns:p14="http://schemas.microsoft.com/office/powerpoint/2010/main" xmlns="" val="37776689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19076" y="57150"/>
            <a:ext cx="9953624" cy="1225549"/>
          </a:xfrm>
          <a:solidFill>
            <a:schemeClr val="tx1"/>
          </a:solidFill>
        </p:spPr>
        <p:txBody>
          <a:bodyPr>
            <a:normAutofit/>
          </a:bodyPr>
          <a:lstStyle/>
          <a:p>
            <a:r>
              <a:rPr lang="fr-FR" dirty="0">
                <a:solidFill>
                  <a:schemeClr val="bg1"/>
                </a:solidFill>
              </a:rPr>
              <a:t>Gestion du Risque Infectieux en Anesthésie </a:t>
            </a:r>
            <a:r>
              <a:rPr lang="fr-FR" sz="2800" dirty="0">
                <a:solidFill>
                  <a:schemeClr val="bg1"/>
                </a:solidFill>
              </a:rPr>
              <a:t>Voies veineuses périphériques</a:t>
            </a:r>
          </a:p>
        </p:txBody>
      </p:sp>
      <p:sp>
        <p:nvSpPr>
          <p:cNvPr id="3" name="Espace réservé du contenu 2"/>
          <p:cNvSpPr>
            <a:spLocks noGrp="1"/>
          </p:cNvSpPr>
          <p:nvPr>
            <p:ph idx="1"/>
          </p:nvPr>
        </p:nvSpPr>
        <p:spPr>
          <a:xfrm>
            <a:off x="219076" y="1282699"/>
            <a:ext cx="11639548" cy="5394326"/>
          </a:xfrm>
        </p:spPr>
        <p:txBody>
          <a:bodyPr>
            <a:normAutofit fontScale="47500" lnSpcReduction="20000"/>
          </a:bodyPr>
          <a:lstStyle/>
          <a:p>
            <a:r>
              <a:rPr lang="fr-FR" dirty="0"/>
              <a:t>Lavage hygiénique des mains avant insertion.</a:t>
            </a:r>
          </a:p>
          <a:p>
            <a:pPr lvl="1"/>
            <a:r>
              <a:rPr lang="fr-FR" dirty="0"/>
              <a:t>Port de gants non stériles.</a:t>
            </a:r>
          </a:p>
          <a:p>
            <a:pPr lvl="1"/>
            <a:r>
              <a:rPr lang="fr-FR" dirty="0"/>
              <a:t>Utiliser des cathéters courts en téflon ou en polyuréthane.</a:t>
            </a:r>
          </a:p>
          <a:p>
            <a:pPr lvl="1"/>
            <a:r>
              <a:rPr lang="fr-FR" dirty="0"/>
              <a:t>Site d’insertion : main si possible</a:t>
            </a:r>
          </a:p>
          <a:p>
            <a:pPr lvl="1"/>
            <a:r>
              <a:rPr lang="fr-FR" dirty="0"/>
              <a:t>si VVP insérées aux membres inférieurs :  retirer en fin d’intervention.</a:t>
            </a:r>
          </a:p>
          <a:p>
            <a:r>
              <a:rPr lang="fr-FR" dirty="0"/>
              <a:t>Les VVP posées en urgence </a:t>
            </a:r>
            <a:r>
              <a:rPr lang="fr-FR" b="1" u="sng" dirty="0"/>
              <a:t>doivent être changées dès que possible.</a:t>
            </a:r>
          </a:p>
          <a:p>
            <a:r>
              <a:rPr lang="fr-FR" dirty="0"/>
              <a:t>Désinfection cutanée. Elle comporte habituellement 4 temps : </a:t>
            </a:r>
          </a:p>
          <a:p>
            <a:pPr lvl="1"/>
            <a:r>
              <a:rPr lang="fr-FR" dirty="0"/>
              <a:t>a) le lavage de la peau du patient avec un savon liquide antiseptique ; </a:t>
            </a:r>
          </a:p>
          <a:p>
            <a:pPr lvl="1"/>
            <a:r>
              <a:rPr lang="fr-FR" dirty="0"/>
              <a:t>b) un rinçage ; </a:t>
            </a:r>
          </a:p>
          <a:p>
            <a:pPr lvl="1"/>
            <a:r>
              <a:rPr lang="fr-FR" dirty="0"/>
              <a:t>c) un séchage ; </a:t>
            </a:r>
          </a:p>
          <a:p>
            <a:pPr lvl="1"/>
            <a:r>
              <a:rPr lang="fr-FR" dirty="0"/>
              <a:t>d) une application d’un antiseptique de la même famille que le savon.</a:t>
            </a:r>
          </a:p>
          <a:p>
            <a:r>
              <a:rPr lang="fr-FR" dirty="0"/>
              <a:t>Chez un patient de chirurgie réglée, ayant bénéficié d’une douche ou d’une toilette préopératoire avec un savon antiseptique, seul le quatrième temps d’antisepsie est nécessaire.  En chirurgie d’urgence il convient de faire les 4 temps.</a:t>
            </a:r>
          </a:p>
          <a:p>
            <a:r>
              <a:rPr lang="fr-FR" dirty="0"/>
              <a:t>Chez tous les patients, la peau est désinfectée avec une compresse stérile largement imbibée d’antiseptique </a:t>
            </a:r>
          </a:p>
          <a:p>
            <a:pPr marL="457200" lvl="1" indent="0">
              <a:buNone/>
            </a:pPr>
            <a:r>
              <a:rPr lang="fr-FR" dirty="0"/>
              <a:t>(</a:t>
            </a:r>
            <a:r>
              <a:rPr lang="fr-FR" dirty="0" err="1"/>
              <a:t>chlorhexidine</a:t>
            </a:r>
            <a:r>
              <a:rPr lang="fr-FR" dirty="0"/>
              <a:t> alcoolique 2% , alcool à 70°, </a:t>
            </a:r>
            <a:r>
              <a:rPr lang="fr-FR" dirty="0" err="1"/>
              <a:t>polyvinyl</a:t>
            </a:r>
            <a:r>
              <a:rPr lang="fr-FR" dirty="0"/>
              <a:t> </a:t>
            </a:r>
            <a:r>
              <a:rPr lang="fr-FR" dirty="0" err="1"/>
              <a:t>pyrrolidone</a:t>
            </a:r>
            <a:r>
              <a:rPr lang="fr-FR" dirty="0"/>
              <a:t> iodée, alcool iodé)</a:t>
            </a:r>
          </a:p>
          <a:p>
            <a:r>
              <a:rPr lang="fr-FR" dirty="0"/>
              <a:t>Respecter le temps de contact de l’antiseptique avant de ponctionner.</a:t>
            </a:r>
          </a:p>
          <a:p>
            <a:r>
              <a:rPr lang="fr-FR" b="1" u="sng" dirty="0"/>
              <a:t>Ne pas palper le site d’insertion après la désinfection cutanée.</a:t>
            </a:r>
          </a:p>
          <a:p>
            <a:r>
              <a:rPr lang="fr-FR" dirty="0"/>
              <a:t>Utiliser un pansement stérile (pansement transparent semi-perméable ou pansement avec une compresse stérile).  Ce pansement reste en place pendant toute la durée de la voie veineuse, sauf s’il est souillé ou non hermétique.</a:t>
            </a:r>
          </a:p>
          <a:p>
            <a:r>
              <a:rPr lang="fr-FR" dirty="0"/>
              <a:t>Utilisation</a:t>
            </a:r>
          </a:p>
          <a:p>
            <a:pPr lvl="1"/>
            <a:r>
              <a:rPr lang="fr-FR" dirty="0"/>
              <a:t>Retirer la voie veineuse dès qu’elle n’est plus utile ou qu’elle présente des signes d’inflammation au site d’insertion.</a:t>
            </a:r>
          </a:p>
          <a:p>
            <a:pPr lvl="1"/>
            <a:r>
              <a:rPr lang="fr-FR" dirty="0"/>
              <a:t>En période postopératoire, si une voie veineuse reste indiquée</a:t>
            </a:r>
            <a:r>
              <a:rPr lang="fr-FR" b="1" u="sng" dirty="0"/>
              <a:t>, le cathéter doit être changé toutes les 72 heures.</a:t>
            </a:r>
          </a:p>
          <a:p>
            <a:pPr lvl="1"/>
            <a:r>
              <a:rPr lang="fr-FR" dirty="0"/>
              <a:t>Administration des médicaments dans la ligne veineuse : elle sera réalisée par un opérateur ayant les mains </a:t>
            </a:r>
            <a:r>
              <a:rPr lang="fr-FR" dirty="0" smtClean="0"/>
              <a:t>propres (SHA). </a:t>
            </a:r>
            <a:endParaRPr lang="fr-FR" dirty="0"/>
          </a:p>
          <a:p>
            <a:pPr lvl="1"/>
            <a:r>
              <a:rPr lang="fr-FR" dirty="0"/>
              <a:t>Il convient de privilégier les systèmes de robinets à 3 voies (notamment pour la protection du personnel), de désinfecter le site d’injection avec un antiseptique avant chaque usage, puis de le reboucher avec un bouchon stérile.</a:t>
            </a:r>
          </a:p>
          <a:p>
            <a:pPr lvl="1"/>
            <a:r>
              <a:rPr lang="fr-FR" dirty="0"/>
              <a:t>L’injection directe dans une tubulure est déconseillée à la fois sur le plan de l’hygiène et sur celui du risque de piqûre.</a:t>
            </a:r>
          </a:p>
        </p:txBody>
      </p:sp>
      <p:pic>
        <p:nvPicPr>
          <p:cNvPr id="4" name="Image 3"/>
          <p:cNvPicPr>
            <a:picLocks noChangeAspect="1"/>
          </p:cNvPicPr>
          <p:nvPr/>
        </p:nvPicPr>
        <p:blipFill>
          <a:blip r:embed="rId3" cstate="print"/>
          <a:stretch>
            <a:fillRect/>
          </a:stretch>
        </p:blipFill>
        <p:spPr>
          <a:xfrm>
            <a:off x="10172700" y="330199"/>
            <a:ext cx="1905000" cy="1905000"/>
          </a:xfrm>
          <a:prstGeom prst="rect">
            <a:avLst/>
          </a:prstGeom>
        </p:spPr>
      </p:pic>
      <p:sp>
        <p:nvSpPr>
          <p:cNvPr id="5" name="ZoneTexte 4"/>
          <p:cNvSpPr txBox="1"/>
          <p:nvPr/>
        </p:nvSpPr>
        <p:spPr>
          <a:xfrm>
            <a:off x="10110924" y="6307693"/>
            <a:ext cx="1238159" cy="369332"/>
          </a:xfrm>
          <a:prstGeom prst="rect">
            <a:avLst/>
          </a:prstGeom>
          <a:solidFill>
            <a:srgbClr val="580000"/>
          </a:solidFill>
        </p:spPr>
        <p:txBody>
          <a:bodyPr wrap="none" rtlCol="0">
            <a:spAutoFit/>
          </a:bodyPr>
          <a:lstStyle/>
          <a:p>
            <a:r>
              <a:rPr lang="fr-FR" dirty="0" err="1">
                <a:solidFill>
                  <a:schemeClr val="bg1"/>
                </a:solidFill>
              </a:rPr>
              <a:t>Recos</a:t>
            </a:r>
            <a:r>
              <a:rPr lang="fr-FR" dirty="0">
                <a:solidFill>
                  <a:schemeClr val="bg1"/>
                </a:solidFill>
              </a:rPr>
              <a:t> SFAR</a:t>
            </a:r>
          </a:p>
        </p:txBody>
      </p:sp>
    </p:spTree>
    <p:extLst>
      <p:ext uri="{BB962C8B-B14F-4D97-AF65-F5344CB8AC3E}">
        <p14:creationId xmlns:p14="http://schemas.microsoft.com/office/powerpoint/2010/main" xmlns="" val="213309476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6676" y="0"/>
            <a:ext cx="9574820" cy="1076325"/>
          </a:xfrm>
          <a:solidFill>
            <a:schemeClr val="tx1"/>
          </a:solidFill>
        </p:spPr>
        <p:txBody>
          <a:bodyPr>
            <a:normAutofit fontScale="90000"/>
          </a:bodyPr>
          <a:lstStyle/>
          <a:p>
            <a:r>
              <a:rPr lang="fr-FR" dirty="0">
                <a:solidFill>
                  <a:schemeClr val="bg1"/>
                </a:solidFill>
              </a:rPr>
              <a:t>Gestion du Risque Infectieux en Anesthésie</a:t>
            </a:r>
            <a:br>
              <a:rPr lang="fr-FR" dirty="0">
                <a:solidFill>
                  <a:schemeClr val="bg1"/>
                </a:solidFill>
              </a:rPr>
            </a:br>
            <a:r>
              <a:rPr lang="fr-FR" sz="3100" dirty="0">
                <a:solidFill>
                  <a:schemeClr val="bg1"/>
                </a:solidFill>
              </a:rPr>
              <a:t>Voies Artérielles Périphériques</a:t>
            </a:r>
          </a:p>
        </p:txBody>
      </p:sp>
      <p:pic>
        <p:nvPicPr>
          <p:cNvPr id="4" name="Image 3"/>
          <p:cNvPicPr>
            <a:picLocks noChangeAspect="1"/>
          </p:cNvPicPr>
          <p:nvPr/>
        </p:nvPicPr>
        <p:blipFill>
          <a:blip r:embed="rId2" cstate="print"/>
          <a:stretch>
            <a:fillRect/>
          </a:stretch>
        </p:blipFill>
        <p:spPr>
          <a:xfrm>
            <a:off x="0" y="3591252"/>
            <a:ext cx="6276974" cy="3073312"/>
          </a:xfrm>
          <a:prstGeom prst="rect">
            <a:avLst/>
          </a:prstGeom>
        </p:spPr>
      </p:pic>
      <p:pic>
        <p:nvPicPr>
          <p:cNvPr id="5" name="Image 4"/>
          <p:cNvPicPr>
            <a:picLocks noChangeAspect="1"/>
          </p:cNvPicPr>
          <p:nvPr/>
        </p:nvPicPr>
        <p:blipFill>
          <a:blip r:embed="rId3" cstate="print"/>
          <a:stretch>
            <a:fillRect/>
          </a:stretch>
        </p:blipFill>
        <p:spPr>
          <a:xfrm>
            <a:off x="9678551" y="199080"/>
            <a:ext cx="2372024" cy="1754490"/>
          </a:xfrm>
          <a:prstGeom prst="rect">
            <a:avLst/>
          </a:prstGeom>
        </p:spPr>
      </p:pic>
      <p:pic>
        <p:nvPicPr>
          <p:cNvPr id="6" name="Image 5"/>
          <p:cNvPicPr>
            <a:picLocks noChangeAspect="1"/>
          </p:cNvPicPr>
          <p:nvPr/>
        </p:nvPicPr>
        <p:blipFill>
          <a:blip r:embed="rId4" cstate="print"/>
          <a:stretch>
            <a:fillRect/>
          </a:stretch>
        </p:blipFill>
        <p:spPr>
          <a:xfrm>
            <a:off x="8602119" y="3771899"/>
            <a:ext cx="3448456" cy="2613857"/>
          </a:xfrm>
          <a:prstGeom prst="rect">
            <a:avLst/>
          </a:prstGeom>
        </p:spPr>
      </p:pic>
      <p:pic>
        <p:nvPicPr>
          <p:cNvPr id="7" name="Image 6"/>
          <p:cNvPicPr>
            <a:picLocks noChangeAspect="1"/>
          </p:cNvPicPr>
          <p:nvPr/>
        </p:nvPicPr>
        <p:blipFill>
          <a:blip r:embed="rId5" cstate="print"/>
          <a:stretch>
            <a:fillRect/>
          </a:stretch>
        </p:blipFill>
        <p:spPr>
          <a:xfrm>
            <a:off x="2583658" y="1162377"/>
            <a:ext cx="3918791" cy="2428875"/>
          </a:xfrm>
          <a:prstGeom prst="rect">
            <a:avLst/>
          </a:prstGeom>
        </p:spPr>
      </p:pic>
    </p:spTree>
    <p:extLst>
      <p:ext uri="{BB962C8B-B14F-4D97-AF65-F5344CB8AC3E}">
        <p14:creationId xmlns:p14="http://schemas.microsoft.com/office/powerpoint/2010/main" xmlns="" val="100314267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276224" y="1509712"/>
            <a:ext cx="11477625" cy="5081587"/>
          </a:xfrm>
        </p:spPr>
        <p:txBody>
          <a:bodyPr>
            <a:normAutofit/>
          </a:bodyPr>
          <a:lstStyle/>
          <a:p>
            <a:r>
              <a:rPr lang="fr-FR" dirty="0"/>
              <a:t>Technique de pose, asepsie cutanée et pansement </a:t>
            </a:r>
          </a:p>
          <a:p>
            <a:pPr lvl="1"/>
            <a:r>
              <a:rPr lang="fr-FR" dirty="0"/>
              <a:t>Utiliser des gants stériles + Tenue stérile</a:t>
            </a:r>
          </a:p>
          <a:p>
            <a:pPr lvl="1"/>
            <a:r>
              <a:rPr lang="fr-FR" dirty="0"/>
              <a:t>Pas de recommandations sur la technique et le type de cathéter (cathéter périphérique court ou technique de Seldinger).</a:t>
            </a:r>
          </a:p>
          <a:p>
            <a:pPr lvl="1"/>
            <a:r>
              <a:rPr lang="fr-FR" dirty="0"/>
              <a:t>Site d’insertion indifférent (radial)</a:t>
            </a:r>
          </a:p>
          <a:p>
            <a:pPr lvl="1"/>
            <a:r>
              <a:rPr lang="fr-FR" dirty="0"/>
              <a:t>Utiliser un set de pression à usage unique.</a:t>
            </a:r>
          </a:p>
          <a:p>
            <a:r>
              <a:rPr lang="fr-FR" dirty="0"/>
              <a:t>Utilisation</a:t>
            </a:r>
          </a:p>
          <a:p>
            <a:pPr lvl="1"/>
            <a:r>
              <a:rPr lang="fr-FR" dirty="0"/>
              <a:t>Maintenir la stérilité de tout le circuit.</a:t>
            </a:r>
          </a:p>
          <a:p>
            <a:pPr lvl="1"/>
            <a:r>
              <a:rPr lang="fr-FR" dirty="0"/>
              <a:t>Effectuer le moins possible de manipulations du système </a:t>
            </a:r>
          </a:p>
          <a:p>
            <a:pPr lvl="1"/>
            <a:r>
              <a:rPr lang="fr-FR" dirty="0"/>
              <a:t>Utiliser un système de purge fermé (purge par intra-flow &gt; seringue + robinet).</a:t>
            </a:r>
          </a:p>
          <a:p>
            <a:pPr lvl="1"/>
            <a:r>
              <a:rPr lang="fr-FR" dirty="0"/>
              <a:t>Manipuler avec asepsie le robinet de prélèvement.</a:t>
            </a:r>
          </a:p>
          <a:p>
            <a:pPr lvl="1"/>
            <a:r>
              <a:rPr lang="fr-FR" dirty="0"/>
              <a:t>Changer le set de pression et le liquide de purge toutes les 96 heures.</a:t>
            </a:r>
          </a:p>
        </p:txBody>
      </p:sp>
      <p:sp>
        <p:nvSpPr>
          <p:cNvPr id="5" name="Titre 1"/>
          <p:cNvSpPr>
            <a:spLocks noGrp="1"/>
          </p:cNvSpPr>
          <p:nvPr>
            <p:ph type="title"/>
          </p:nvPr>
        </p:nvSpPr>
        <p:spPr>
          <a:xfrm>
            <a:off x="533401" y="276225"/>
            <a:ext cx="9574820" cy="1076325"/>
          </a:xfrm>
          <a:solidFill>
            <a:schemeClr val="tx1"/>
          </a:solidFill>
        </p:spPr>
        <p:txBody>
          <a:bodyPr>
            <a:normAutofit fontScale="90000"/>
          </a:bodyPr>
          <a:lstStyle/>
          <a:p>
            <a:r>
              <a:rPr lang="fr-FR" dirty="0">
                <a:solidFill>
                  <a:schemeClr val="bg1"/>
                </a:solidFill>
              </a:rPr>
              <a:t>Gestion du Risque Infectieux en Anesthésie</a:t>
            </a:r>
            <a:br>
              <a:rPr lang="fr-FR" dirty="0">
                <a:solidFill>
                  <a:schemeClr val="bg1"/>
                </a:solidFill>
              </a:rPr>
            </a:br>
            <a:r>
              <a:rPr lang="fr-FR" sz="3100" dirty="0">
                <a:solidFill>
                  <a:schemeClr val="bg1"/>
                </a:solidFill>
              </a:rPr>
              <a:t>Voies Artérielles Périphériques</a:t>
            </a:r>
          </a:p>
        </p:txBody>
      </p:sp>
      <p:sp>
        <p:nvSpPr>
          <p:cNvPr id="6" name="ZoneTexte 5"/>
          <p:cNvSpPr txBox="1"/>
          <p:nvPr/>
        </p:nvSpPr>
        <p:spPr>
          <a:xfrm>
            <a:off x="10090226" y="5857360"/>
            <a:ext cx="1238159" cy="369332"/>
          </a:xfrm>
          <a:prstGeom prst="rect">
            <a:avLst/>
          </a:prstGeom>
          <a:solidFill>
            <a:srgbClr val="580000"/>
          </a:solidFill>
        </p:spPr>
        <p:txBody>
          <a:bodyPr wrap="none" rtlCol="0">
            <a:spAutoFit/>
          </a:bodyPr>
          <a:lstStyle/>
          <a:p>
            <a:r>
              <a:rPr lang="fr-FR" dirty="0" err="1">
                <a:solidFill>
                  <a:schemeClr val="bg1"/>
                </a:solidFill>
              </a:rPr>
              <a:t>Recos</a:t>
            </a:r>
            <a:r>
              <a:rPr lang="fr-FR" dirty="0">
                <a:solidFill>
                  <a:schemeClr val="bg1"/>
                </a:solidFill>
              </a:rPr>
              <a:t> SFAR</a:t>
            </a:r>
          </a:p>
        </p:txBody>
      </p:sp>
    </p:spTree>
    <p:extLst>
      <p:ext uri="{BB962C8B-B14F-4D97-AF65-F5344CB8AC3E}">
        <p14:creationId xmlns:p14="http://schemas.microsoft.com/office/powerpoint/2010/main" xmlns="" val="182515294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771525" y="422275"/>
            <a:ext cx="10515600" cy="1325563"/>
          </a:xfrm>
          <a:solidFill>
            <a:schemeClr val="tx1"/>
          </a:solidFill>
        </p:spPr>
        <p:txBody>
          <a:bodyPr>
            <a:normAutofit/>
          </a:bodyPr>
          <a:lstStyle/>
          <a:p>
            <a:r>
              <a:rPr lang="fr-FR" dirty="0">
                <a:solidFill>
                  <a:schemeClr val="bg1"/>
                </a:solidFill>
              </a:rPr>
              <a:t>Gestion du Risque Infectieux en Anesthésie</a:t>
            </a:r>
            <a:br>
              <a:rPr lang="fr-FR" dirty="0">
                <a:solidFill>
                  <a:schemeClr val="bg1"/>
                </a:solidFill>
              </a:rPr>
            </a:br>
            <a:r>
              <a:rPr lang="fr-FR" sz="3600" dirty="0">
                <a:solidFill>
                  <a:schemeClr val="bg1"/>
                </a:solidFill>
              </a:rPr>
              <a:t>Manipulation des agents anesthésiques et des seringues</a:t>
            </a:r>
            <a:endParaRPr lang="fr-FR" dirty="0">
              <a:solidFill>
                <a:schemeClr val="bg1"/>
              </a:solidFill>
            </a:endParaRPr>
          </a:p>
        </p:txBody>
      </p:sp>
      <p:sp>
        <p:nvSpPr>
          <p:cNvPr id="3" name="Espace réservé du contenu 2"/>
          <p:cNvSpPr>
            <a:spLocks noGrp="1"/>
          </p:cNvSpPr>
          <p:nvPr>
            <p:ph idx="1"/>
          </p:nvPr>
        </p:nvSpPr>
        <p:spPr>
          <a:xfrm>
            <a:off x="561975" y="1825625"/>
            <a:ext cx="11153775" cy="4351338"/>
          </a:xfrm>
        </p:spPr>
        <p:txBody>
          <a:bodyPr>
            <a:normAutofit fontScale="55000" lnSpcReduction="20000"/>
          </a:bodyPr>
          <a:lstStyle/>
          <a:p>
            <a:r>
              <a:rPr lang="fr-FR" dirty="0"/>
              <a:t>Vérification dates de validité de chaque agent anesthésiques et médicaments susceptibles d’être utilisés par l’anesthésiste.</a:t>
            </a:r>
          </a:p>
          <a:p>
            <a:r>
              <a:rPr lang="fr-FR" dirty="0"/>
              <a:t>Aspiration des produits anesthésiques de façon aseptique en utilisant des aiguilles et seringues stériles après avoir désinfecté correctement le bouchon du flacon ou le col de l’ampoule.</a:t>
            </a:r>
          </a:p>
          <a:p>
            <a:r>
              <a:rPr lang="fr-FR" dirty="0"/>
              <a:t>Désinfection appropriée des robinets à 3 voies lors de toute manipulation.</a:t>
            </a:r>
          </a:p>
          <a:p>
            <a:r>
              <a:rPr lang="fr-FR" dirty="0"/>
              <a:t>Matériel utilisé (seringues, tubulures, robinets à 3 voies, ampoules et flacons) est à UU et destiné à un seul patient.</a:t>
            </a:r>
          </a:p>
          <a:p>
            <a:r>
              <a:rPr lang="fr-FR" dirty="0"/>
              <a:t>Après connexion à la ligne de perfusion intraveineuse d’un patient, il doit être considéré comme potentiellement contaminé et donc uniquement utilisé pour ce patient, puis éliminé après usage ou au plus tard à la fin de l’anesthésie du patient concerné.</a:t>
            </a:r>
          </a:p>
          <a:p>
            <a:r>
              <a:rPr lang="fr-FR" dirty="0"/>
              <a:t>Plateau des agents anesthésiques  </a:t>
            </a:r>
          </a:p>
          <a:p>
            <a:pPr lvl="1"/>
            <a:r>
              <a:rPr lang="fr-FR" dirty="0"/>
              <a:t>uniquement utilisable pour le soin d’un seul patient. </a:t>
            </a:r>
          </a:p>
          <a:p>
            <a:pPr lvl="1"/>
            <a:r>
              <a:rPr lang="fr-FR" dirty="0"/>
              <a:t>contient l’ensemble des seringues et aiguilles préparées pour l’anesthésie en cours </a:t>
            </a:r>
          </a:p>
          <a:p>
            <a:pPr lvl="1"/>
            <a:r>
              <a:rPr lang="fr-FR" dirty="0"/>
              <a:t>doit être conservé dans un endroit propre et protégé de toute projection pour éviter une possible contamination.</a:t>
            </a:r>
          </a:p>
          <a:p>
            <a:r>
              <a:rPr lang="fr-FR" b="1" u="sng" dirty="0"/>
              <a:t>L’utilisation de flacons </a:t>
            </a:r>
            <a:r>
              <a:rPr lang="fr-FR" b="1" u="sng" dirty="0" err="1"/>
              <a:t>multidoses</a:t>
            </a:r>
            <a:r>
              <a:rPr lang="fr-FR" b="1" u="sng" dirty="0"/>
              <a:t> (non disponibles en France actuellement, les flacons de 500 mg de </a:t>
            </a:r>
            <a:r>
              <a:rPr lang="fr-FR" b="1" u="sng" dirty="0" err="1"/>
              <a:t>propofol</a:t>
            </a:r>
            <a:r>
              <a:rPr lang="fr-FR" b="1" u="sng" dirty="0"/>
              <a:t> étant réservés à l’entretien de l’anesthésie d’un seul patient) n’est pas recommandée.</a:t>
            </a:r>
          </a:p>
          <a:p>
            <a:r>
              <a:rPr lang="fr-FR" dirty="0"/>
              <a:t>En cas d’utilisation d’un agent anesthésique mis en solution dans un solvant lipidique, en plus du respect scrupuleux des règles énoncées ci-dessus, il est souhaitable :</a:t>
            </a:r>
          </a:p>
          <a:p>
            <a:pPr lvl="1"/>
            <a:r>
              <a:rPr lang="fr-FR" dirty="0"/>
              <a:t>de diminuer autant que possible le nombre de manipulations ainsi que l’intervalle de temps entre la préparation et l’injection de la solution lipidique ;</a:t>
            </a:r>
          </a:p>
          <a:p>
            <a:pPr lvl="1"/>
            <a:r>
              <a:rPr lang="fr-FR" dirty="0"/>
              <a:t>d’utiliser des seringues </a:t>
            </a:r>
            <a:r>
              <a:rPr lang="fr-FR" dirty="0" err="1"/>
              <a:t>préremplies</a:t>
            </a:r>
            <a:r>
              <a:rPr lang="fr-FR" dirty="0"/>
              <a:t> ;</a:t>
            </a:r>
          </a:p>
          <a:p>
            <a:pPr lvl="1"/>
            <a:r>
              <a:rPr lang="fr-FR" dirty="0"/>
              <a:t>de ne pas déconditionner le flacon ;</a:t>
            </a:r>
          </a:p>
          <a:p>
            <a:pPr lvl="1"/>
            <a:r>
              <a:rPr lang="fr-FR" dirty="0"/>
              <a:t>d’utiliser, pour l’entretien de l’anesthésie, une pompe de perfusion permettant l’administration d’un débit fiable.</a:t>
            </a:r>
          </a:p>
        </p:txBody>
      </p:sp>
      <p:sp>
        <p:nvSpPr>
          <p:cNvPr id="5" name="ZoneTexte 4"/>
          <p:cNvSpPr txBox="1"/>
          <p:nvPr/>
        </p:nvSpPr>
        <p:spPr>
          <a:xfrm>
            <a:off x="10090226" y="5857360"/>
            <a:ext cx="1238159" cy="369332"/>
          </a:xfrm>
          <a:prstGeom prst="rect">
            <a:avLst/>
          </a:prstGeom>
          <a:solidFill>
            <a:srgbClr val="580000"/>
          </a:solidFill>
        </p:spPr>
        <p:txBody>
          <a:bodyPr wrap="none" rtlCol="0">
            <a:spAutoFit/>
          </a:bodyPr>
          <a:lstStyle/>
          <a:p>
            <a:r>
              <a:rPr lang="fr-FR" dirty="0" err="1">
                <a:solidFill>
                  <a:schemeClr val="bg1"/>
                </a:solidFill>
              </a:rPr>
              <a:t>Recos</a:t>
            </a:r>
            <a:r>
              <a:rPr lang="fr-FR" dirty="0">
                <a:solidFill>
                  <a:schemeClr val="bg1"/>
                </a:solidFill>
              </a:rPr>
              <a:t> SFAR</a:t>
            </a:r>
          </a:p>
        </p:txBody>
      </p:sp>
    </p:spTree>
    <p:extLst>
      <p:ext uri="{BB962C8B-B14F-4D97-AF65-F5344CB8AC3E}">
        <p14:creationId xmlns:p14="http://schemas.microsoft.com/office/powerpoint/2010/main" xmlns="" val="22195598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3">
                                            <p:txEl>
                                              <p:pRg st="10" end="10"/>
                                            </p:txEl>
                                          </p:spTgt>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3">
                                            <p:txEl>
                                              <p:pRg st="11" end="11"/>
                                            </p:txEl>
                                          </p:spTgt>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3">
                                            <p:txEl>
                                              <p:pRg st="12" end="12"/>
                                            </p:txEl>
                                          </p:spTgt>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3">
                                            <p:txEl>
                                              <p:pRg st="13" end="13"/>
                                            </p:txEl>
                                          </p:spTgt>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3">
                                            <p:txEl>
                                              <p:pRg st="14" end="1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00100" y="165100"/>
            <a:ext cx="10515600" cy="1325563"/>
          </a:xfrm>
          <a:solidFill>
            <a:schemeClr val="tx1"/>
          </a:solidFill>
        </p:spPr>
        <p:txBody>
          <a:bodyPr>
            <a:normAutofit/>
          </a:bodyPr>
          <a:lstStyle/>
          <a:p>
            <a:r>
              <a:rPr lang="fr-FR" dirty="0">
                <a:solidFill>
                  <a:schemeClr val="bg1"/>
                </a:solidFill>
              </a:rPr>
              <a:t>Gestion du Risque Infectieux en Anesthésie</a:t>
            </a:r>
            <a:br>
              <a:rPr lang="fr-FR" dirty="0">
                <a:solidFill>
                  <a:schemeClr val="bg1"/>
                </a:solidFill>
              </a:rPr>
            </a:br>
            <a:r>
              <a:rPr lang="fr-FR" sz="3600" dirty="0">
                <a:solidFill>
                  <a:schemeClr val="bg1"/>
                </a:solidFill>
              </a:rPr>
              <a:t>Attitude vis-à-vis des ALR</a:t>
            </a:r>
          </a:p>
        </p:txBody>
      </p:sp>
      <p:sp>
        <p:nvSpPr>
          <p:cNvPr id="3" name="Espace réservé du contenu 2"/>
          <p:cNvSpPr>
            <a:spLocks noGrp="1"/>
          </p:cNvSpPr>
          <p:nvPr>
            <p:ph idx="1"/>
          </p:nvPr>
        </p:nvSpPr>
        <p:spPr>
          <a:xfrm>
            <a:off x="561975" y="1490664"/>
            <a:ext cx="11153775" cy="4529136"/>
          </a:xfrm>
        </p:spPr>
        <p:txBody>
          <a:bodyPr>
            <a:noAutofit/>
          </a:bodyPr>
          <a:lstStyle/>
          <a:p>
            <a:r>
              <a:rPr lang="fr-FR" sz="1400" dirty="0"/>
              <a:t>Contre-indication à sa pratique lors des états septiques généralisés affirmés ou lors des atteintes cutanées potentiellement infectieuses au niveau de la zone de ponction. </a:t>
            </a:r>
          </a:p>
          <a:p>
            <a:r>
              <a:rPr lang="fr-FR" sz="1400" dirty="0"/>
              <a:t>En obstétrique, chez une patiente fébrile, lorsque le rapport bénéfice-risque est en faveur de la réalisation d’une anesthésie locorégionale, le geste peut être pratiqué, précédé d’une antibiothérapie. </a:t>
            </a:r>
          </a:p>
          <a:p>
            <a:r>
              <a:rPr lang="fr-FR" sz="1400" dirty="0"/>
              <a:t>Le cathéter doit être enlevé le plus rapidement possible et son extrémité sera mis en culture. (Durée Maximale 5 jours ?)</a:t>
            </a:r>
          </a:p>
          <a:p>
            <a:r>
              <a:rPr lang="fr-FR" sz="1400" dirty="0"/>
              <a:t>En ce qui concerne le choix de l’antibiotique, une antibiothérapie probabiliste est réalisée, adaptée secondairement si un germe est isolé.</a:t>
            </a:r>
          </a:p>
          <a:p>
            <a:r>
              <a:rPr lang="fr-FR" sz="1400" dirty="0"/>
              <a:t>Préparation cutanée s’identifiant à celle utilisée lors de la pose des cathéters veineux centraux.</a:t>
            </a:r>
          </a:p>
          <a:p>
            <a:r>
              <a:rPr lang="fr-FR" sz="1400" dirty="0"/>
              <a:t>Utilisation de matériel à usage unique.</a:t>
            </a:r>
          </a:p>
          <a:p>
            <a:r>
              <a:rPr lang="fr-FR" sz="1400" dirty="0"/>
              <a:t>Port d’un calot, d’un </a:t>
            </a:r>
            <a:r>
              <a:rPr lang="fr-FR" sz="1400" dirty="0" smtClean="0"/>
              <a:t>masque (IIR) </a:t>
            </a:r>
            <a:r>
              <a:rPr lang="fr-FR" sz="1400" dirty="0"/>
              <a:t>et de gants stériles lors de la pratique de la technique. </a:t>
            </a:r>
          </a:p>
          <a:p>
            <a:r>
              <a:rPr lang="fr-FR" sz="1400" dirty="0"/>
              <a:t>Le port d’une casaque stérile, par analogie avec la pose des cathéters veineux centraux, est recommandé lorsqu’un cathéter est mis en place. L’aide porte un calot et un masque et procède à un lavage antiseptique des mains.</a:t>
            </a:r>
          </a:p>
          <a:p>
            <a:r>
              <a:rPr lang="fr-FR" sz="1400" dirty="0"/>
              <a:t>Mise en place d’un champ stérile isolant la zone de ponction.</a:t>
            </a:r>
          </a:p>
          <a:p>
            <a:r>
              <a:rPr lang="fr-FR" sz="1400" dirty="0"/>
              <a:t>Couverture de l’orifice de sortie à la peau du cathéter par un pansement stérile semi-perméable. L’orifice de sortie du cathéter doit être surveillé chaque jour et l’apparition de signes locaux ou généraux d’infection doit imposer son retrait.</a:t>
            </a:r>
          </a:p>
          <a:p>
            <a:r>
              <a:rPr lang="fr-FR" sz="1400" dirty="0"/>
              <a:t>Utilisation d’un filtre bactérien pour la pratique des réinjections à travers le cathéter laissé en place. Celui-ci, mis en place dans des conditions d’environnement stérile lors de l’installation du cathéter, ne doit pas être changé de principe, son changement exposant à un risque de contamination. Dans l’éventualité d’un changement, l’opérateur revêt la même tenue que pour la pose.</a:t>
            </a:r>
          </a:p>
          <a:p>
            <a:r>
              <a:rPr lang="fr-FR" sz="1400" dirty="0"/>
              <a:t>Respect de règles d’asepsie stricte lors de la préparation et de l’injection de produits anesthésiques ou analgésiques pour la poursuite de la technique. Un lavage antiseptique des mains doit être réalisé pour les réinjections filtre en place.</a:t>
            </a:r>
          </a:p>
        </p:txBody>
      </p:sp>
      <p:sp>
        <p:nvSpPr>
          <p:cNvPr id="4" name="ZoneTexte 3"/>
          <p:cNvSpPr txBox="1"/>
          <p:nvPr/>
        </p:nvSpPr>
        <p:spPr>
          <a:xfrm>
            <a:off x="10696620" y="6381235"/>
            <a:ext cx="1238159" cy="369332"/>
          </a:xfrm>
          <a:prstGeom prst="rect">
            <a:avLst/>
          </a:prstGeom>
          <a:solidFill>
            <a:srgbClr val="580000"/>
          </a:solidFill>
        </p:spPr>
        <p:txBody>
          <a:bodyPr wrap="none" rtlCol="0">
            <a:spAutoFit/>
          </a:bodyPr>
          <a:lstStyle/>
          <a:p>
            <a:r>
              <a:rPr lang="fr-FR" dirty="0" err="1">
                <a:solidFill>
                  <a:schemeClr val="bg1"/>
                </a:solidFill>
              </a:rPr>
              <a:t>Recos</a:t>
            </a:r>
            <a:r>
              <a:rPr lang="fr-FR" dirty="0">
                <a:solidFill>
                  <a:schemeClr val="bg1"/>
                </a:solidFill>
              </a:rPr>
              <a:t> SFAR</a:t>
            </a:r>
          </a:p>
        </p:txBody>
      </p:sp>
      <p:pic>
        <p:nvPicPr>
          <p:cNvPr id="5" name="Image 4"/>
          <p:cNvPicPr>
            <a:picLocks noChangeAspect="1"/>
          </p:cNvPicPr>
          <p:nvPr/>
        </p:nvPicPr>
        <p:blipFill>
          <a:blip r:embed="rId2" cstate="print"/>
          <a:stretch>
            <a:fillRect/>
          </a:stretch>
        </p:blipFill>
        <p:spPr>
          <a:xfrm>
            <a:off x="10226282" y="3086100"/>
            <a:ext cx="1508518" cy="1092596"/>
          </a:xfrm>
          <a:prstGeom prst="rect">
            <a:avLst/>
          </a:prstGeom>
        </p:spPr>
      </p:pic>
      <p:pic>
        <p:nvPicPr>
          <p:cNvPr id="6" name="Image 5"/>
          <p:cNvPicPr>
            <a:picLocks noChangeAspect="1"/>
          </p:cNvPicPr>
          <p:nvPr/>
        </p:nvPicPr>
        <p:blipFill>
          <a:blip r:embed="rId3" cstate="print"/>
          <a:stretch>
            <a:fillRect/>
          </a:stretch>
        </p:blipFill>
        <p:spPr>
          <a:xfrm>
            <a:off x="10696620" y="404259"/>
            <a:ext cx="1360084" cy="840737"/>
          </a:xfrm>
          <a:prstGeom prst="rect">
            <a:avLst/>
          </a:prstGeom>
        </p:spPr>
      </p:pic>
    </p:spTree>
    <p:extLst>
      <p:ext uri="{BB962C8B-B14F-4D97-AF65-F5344CB8AC3E}">
        <p14:creationId xmlns:p14="http://schemas.microsoft.com/office/powerpoint/2010/main" xmlns="" val="37916602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D2C0A9E1-9E34-4FAC-B516-51857CA485CB}"/>
              </a:ext>
            </a:extLst>
          </p:cNvPr>
          <p:cNvSpPr>
            <a:spLocks noGrp="1"/>
          </p:cNvSpPr>
          <p:nvPr>
            <p:ph type="title"/>
          </p:nvPr>
        </p:nvSpPr>
        <p:spPr>
          <a:solidFill>
            <a:schemeClr val="tx1"/>
          </a:solidFill>
        </p:spPr>
        <p:txBody>
          <a:bodyPr/>
          <a:lstStyle/>
          <a:p>
            <a:r>
              <a:rPr lang="fr-FR" dirty="0">
                <a:solidFill>
                  <a:schemeClr val="bg1"/>
                </a:solidFill>
              </a:rPr>
              <a:t>Enquête SFAR 2005 (Taux de réponse 12%)</a:t>
            </a:r>
            <a:br>
              <a:rPr lang="fr-FR" dirty="0">
                <a:solidFill>
                  <a:schemeClr val="bg1"/>
                </a:solidFill>
              </a:rPr>
            </a:br>
            <a:r>
              <a:rPr lang="fr-FR" dirty="0">
                <a:solidFill>
                  <a:schemeClr val="bg1"/>
                </a:solidFill>
              </a:rPr>
              <a:t>Port du Masque</a:t>
            </a:r>
          </a:p>
        </p:txBody>
      </p:sp>
      <p:pic>
        <p:nvPicPr>
          <p:cNvPr id="5" name="Image 4">
            <a:extLst>
              <a:ext uri="{FF2B5EF4-FFF2-40B4-BE49-F238E27FC236}">
                <a16:creationId xmlns="" xmlns:a16="http://schemas.microsoft.com/office/drawing/2014/main" id="{AA8B6AE0-933E-4E1D-AA94-7942696B2D35}"/>
              </a:ext>
            </a:extLst>
          </p:cNvPr>
          <p:cNvPicPr>
            <a:picLocks noChangeAspect="1"/>
          </p:cNvPicPr>
          <p:nvPr/>
        </p:nvPicPr>
        <p:blipFill>
          <a:blip r:embed="rId2" cstate="print"/>
          <a:stretch>
            <a:fillRect/>
          </a:stretch>
        </p:blipFill>
        <p:spPr>
          <a:xfrm>
            <a:off x="1381328" y="1888543"/>
            <a:ext cx="9122065" cy="4492134"/>
          </a:xfrm>
          <a:prstGeom prst="rect">
            <a:avLst/>
          </a:prstGeom>
        </p:spPr>
      </p:pic>
    </p:spTree>
    <p:extLst>
      <p:ext uri="{BB962C8B-B14F-4D97-AF65-F5344CB8AC3E}">
        <p14:creationId xmlns:p14="http://schemas.microsoft.com/office/powerpoint/2010/main" xmlns="" val="69713879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D2C0A9E1-9E34-4FAC-B516-51857CA485CB}"/>
              </a:ext>
            </a:extLst>
          </p:cNvPr>
          <p:cNvSpPr>
            <a:spLocks noGrp="1"/>
          </p:cNvSpPr>
          <p:nvPr>
            <p:ph type="title"/>
          </p:nvPr>
        </p:nvSpPr>
        <p:spPr>
          <a:solidFill>
            <a:schemeClr val="tx1"/>
          </a:solidFill>
        </p:spPr>
        <p:txBody>
          <a:bodyPr/>
          <a:lstStyle/>
          <a:p>
            <a:r>
              <a:rPr lang="fr-FR" dirty="0">
                <a:solidFill>
                  <a:schemeClr val="bg1"/>
                </a:solidFill>
              </a:rPr>
              <a:t>Enquête SFAR 2005 (Taux de réponse 12%)</a:t>
            </a:r>
            <a:br>
              <a:rPr lang="fr-FR" dirty="0">
                <a:solidFill>
                  <a:schemeClr val="bg1"/>
                </a:solidFill>
              </a:rPr>
            </a:br>
            <a:r>
              <a:rPr lang="fr-FR" dirty="0">
                <a:solidFill>
                  <a:schemeClr val="bg1"/>
                </a:solidFill>
              </a:rPr>
              <a:t>Bijoux – Montre</a:t>
            </a:r>
          </a:p>
        </p:txBody>
      </p:sp>
      <p:pic>
        <p:nvPicPr>
          <p:cNvPr id="4" name="Image 3">
            <a:extLst>
              <a:ext uri="{FF2B5EF4-FFF2-40B4-BE49-F238E27FC236}">
                <a16:creationId xmlns="" xmlns:a16="http://schemas.microsoft.com/office/drawing/2014/main" id="{A1FDD297-27E8-4D77-B6FF-37C5AAE909F9}"/>
              </a:ext>
            </a:extLst>
          </p:cNvPr>
          <p:cNvPicPr>
            <a:picLocks noChangeAspect="1"/>
          </p:cNvPicPr>
          <p:nvPr/>
        </p:nvPicPr>
        <p:blipFill>
          <a:blip r:embed="rId2" cstate="print"/>
          <a:stretch>
            <a:fillRect/>
          </a:stretch>
        </p:blipFill>
        <p:spPr>
          <a:xfrm>
            <a:off x="938718" y="2076942"/>
            <a:ext cx="10415081" cy="3852881"/>
          </a:xfrm>
          <a:prstGeom prst="rect">
            <a:avLst/>
          </a:prstGeom>
        </p:spPr>
      </p:pic>
    </p:spTree>
    <p:extLst>
      <p:ext uri="{BB962C8B-B14F-4D97-AF65-F5344CB8AC3E}">
        <p14:creationId xmlns:p14="http://schemas.microsoft.com/office/powerpoint/2010/main" xmlns="" val="202856849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D2C0A9E1-9E34-4FAC-B516-51857CA485CB}"/>
              </a:ext>
            </a:extLst>
          </p:cNvPr>
          <p:cNvSpPr>
            <a:spLocks noGrp="1"/>
          </p:cNvSpPr>
          <p:nvPr>
            <p:ph type="title"/>
          </p:nvPr>
        </p:nvSpPr>
        <p:spPr>
          <a:solidFill>
            <a:schemeClr val="tx1"/>
          </a:solidFill>
        </p:spPr>
        <p:txBody>
          <a:bodyPr/>
          <a:lstStyle/>
          <a:p>
            <a:r>
              <a:rPr lang="fr-FR" dirty="0">
                <a:solidFill>
                  <a:schemeClr val="bg1"/>
                </a:solidFill>
              </a:rPr>
              <a:t>Enquête SFAR 2005 (Taux de réponse 12%)</a:t>
            </a:r>
            <a:br>
              <a:rPr lang="fr-FR" dirty="0">
                <a:solidFill>
                  <a:schemeClr val="bg1"/>
                </a:solidFill>
              </a:rPr>
            </a:br>
            <a:r>
              <a:rPr lang="fr-FR" dirty="0">
                <a:solidFill>
                  <a:schemeClr val="bg1"/>
                </a:solidFill>
              </a:rPr>
              <a:t>Moment de l’hygiène des mains</a:t>
            </a:r>
          </a:p>
        </p:txBody>
      </p:sp>
      <p:pic>
        <p:nvPicPr>
          <p:cNvPr id="4" name="Image 3">
            <a:extLst>
              <a:ext uri="{FF2B5EF4-FFF2-40B4-BE49-F238E27FC236}">
                <a16:creationId xmlns="" xmlns:a16="http://schemas.microsoft.com/office/drawing/2014/main" id="{95D34FB8-169A-4755-BB9A-78F7B0BAC4C7}"/>
              </a:ext>
            </a:extLst>
          </p:cNvPr>
          <p:cNvPicPr>
            <a:picLocks noChangeAspect="1"/>
          </p:cNvPicPr>
          <p:nvPr/>
        </p:nvPicPr>
        <p:blipFill>
          <a:blip r:embed="rId2" cstate="print"/>
          <a:stretch>
            <a:fillRect/>
          </a:stretch>
        </p:blipFill>
        <p:spPr>
          <a:xfrm>
            <a:off x="1450566" y="1690688"/>
            <a:ext cx="9290868" cy="5168569"/>
          </a:xfrm>
          <a:prstGeom prst="rect">
            <a:avLst/>
          </a:prstGeom>
        </p:spPr>
      </p:pic>
    </p:spTree>
    <p:extLst>
      <p:ext uri="{BB962C8B-B14F-4D97-AF65-F5344CB8AC3E}">
        <p14:creationId xmlns:p14="http://schemas.microsoft.com/office/powerpoint/2010/main" xmlns="" val="348021949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D2C0A9E1-9E34-4FAC-B516-51857CA485CB}"/>
              </a:ext>
            </a:extLst>
          </p:cNvPr>
          <p:cNvSpPr>
            <a:spLocks noGrp="1"/>
          </p:cNvSpPr>
          <p:nvPr>
            <p:ph type="title"/>
          </p:nvPr>
        </p:nvSpPr>
        <p:spPr>
          <a:solidFill>
            <a:schemeClr val="tx1"/>
          </a:solidFill>
        </p:spPr>
        <p:txBody>
          <a:bodyPr/>
          <a:lstStyle/>
          <a:p>
            <a:r>
              <a:rPr lang="fr-FR" dirty="0">
                <a:solidFill>
                  <a:schemeClr val="bg1"/>
                </a:solidFill>
              </a:rPr>
              <a:t>Enquête SFAR 2005 (Taux de réponse 12%)</a:t>
            </a:r>
            <a:br>
              <a:rPr lang="fr-FR" dirty="0">
                <a:solidFill>
                  <a:schemeClr val="bg1"/>
                </a:solidFill>
              </a:rPr>
            </a:br>
            <a:r>
              <a:rPr lang="fr-FR" dirty="0">
                <a:solidFill>
                  <a:schemeClr val="bg1"/>
                </a:solidFill>
              </a:rPr>
              <a:t>Intubation</a:t>
            </a:r>
          </a:p>
        </p:txBody>
      </p:sp>
      <p:pic>
        <p:nvPicPr>
          <p:cNvPr id="4" name="Image 3">
            <a:extLst>
              <a:ext uri="{FF2B5EF4-FFF2-40B4-BE49-F238E27FC236}">
                <a16:creationId xmlns="" xmlns:a16="http://schemas.microsoft.com/office/drawing/2014/main" id="{E51093DA-FD66-432B-A3F2-2BC30B5F0AB9}"/>
              </a:ext>
            </a:extLst>
          </p:cNvPr>
          <p:cNvPicPr>
            <a:picLocks noChangeAspect="1"/>
          </p:cNvPicPr>
          <p:nvPr/>
        </p:nvPicPr>
        <p:blipFill>
          <a:blip r:embed="rId2" cstate="print"/>
          <a:stretch>
            <a:fillRect/>
          </a:stretch>
        </p:blipFill>
        <p:spPr>
          <a:xfrm>
            <a:off x="838200" y="1781132"/>
            <a:ext cx="10515600" cy="5076868"/>
          </a:xfrm>
          <a:prstGeom prst="rect">
            <a:avLst/>
          </a:prstGeom>
        </p:spPr>
      </p:pic>
    </p:spTree>
    <p:extLst>
      <p:ext uri="{BB962C8B-B14F-4D97-AF65-F5344CB8AC3E}">
        <p14:creationId xmlns:p14="http://schemas.microsoft.com/office/powerpoint/2010/main" xmlns="" val="269042050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solidFill>
            <a:schemeClr val="tx1"/>
          </a:solidFill>
        </p:spPr>
        <p:txBody>
          <a:bodyPr/>
          <a:lstStyle/>
          <a:p>
            <a:r>
              <a:rPr lang="fr-FR" dirty="0">
                <a:solidFill>
                  <a:schemeClr val="bg1"/>
                </a:solidFill>
              </a:rPr>
              <a:t>Dispositif Médical (DM)</a:t>
            </a:r>
            <a:br>
              <a:rPr lang="fr-FR" dirty="0">
                <a:solidFill>
                  <a:schemeClr val="bg1"/>
                </a:solidFill>
              </a:rPr>
            </a:br>
            <a:r>
              <a:rPr lang="fr-FR" dirty="0">
                <a:solidFill>
                  <a:schemeClr val="bg1"/>
                </a:solidFill>
              </a:rPr>
              <a:t>Art L5211 du CSP</a:t>
            </a:r>
          </a:p>
        </p:txBody>
      </p:sp>
      <p:sp>
        <p:nvSpPr>
          <p:cNvPr id="3" name="Espace réservé du contenu 2"/>
          <p:cNvSpPr>
            <a:spLocks noGrp="1"/>
          </p:cNvSpPr>
          <p:nvPr>
            <p:ph idx="1"/>
          </p:nvPr>
        </p:nvSpPr>
        <p:spPr>
          <a:xfrm>
            <a:off x="838200" y="1825624"/>
            <a:ext cx="10515600" cy="4628963"/>
          </a:xfrm>
        </p:spPr>
        <p:txBody>
          <a:bodyPr>
            <a:normAutofit fontScale="92500" lnSpcReduction="20000"/>
          </a:bodyPr>
          <a:lstStyle/>
          <a:p>
            <a:pPr marL="0" indent="0" algn="ctr">
              <a:buNone/>
            </a:pPr>
            <a:r>
              <a:rPr lang="fr-FR" dirty="0"/>
              <a:t>Tout instrument, appareil, équipement, matière, produit (à l’exception des produits d’origine humaine) y compris les accessoires et logiciels, utilisé seul ou en association, à des fins médicales chez l’homme, et dont l’action principale voulue n’est pas obtenue par des moyens pharmacologiques, immunologiques ou métaboliques</a:t>
            </a:r>
          </a:p>
          <a:p>
            <a:pPr marL="0" indent="0" algn="ctr">
              <a:buNone/>
            </a:pPr>
            <a:endParaRPr lang="fr-FR" dirty="0"/>
          </a:p>
          <a:p>
            <a:pPr marL="0" indent="0" algn="ctr">
              <a:buNone/>
            </a:pPr>
            <a:endParaRPr lang="fr-FR" dirty="0"/>
          </a:p>
          <a:p>
            <a:pPr marL="0" indent="0" algn="ctr">
              <a:buNone/>
            </a:pPr>
            <a:endParaRPr lang="fr-FR" dirty="0"/>
          </a:p>
          <a:p>
            <a:pPr marL="0" indent="0" algn="ctr">
              <a:buNone/>
            </a:pPr>
            <a:r>
              <a:rPr lang="fr-FR" dirty="0"/>
              <a:t>Plus de 20 000 DM</a:t>
            </a:r>
          </a:p>
          <a:p>
            <a:pPr marL="0" indent="0" algn="ctr">
              <a:buNone/>
            </a:pPr>
            <a:r>
              <a:rPr lang="fr-FR" dirty="0" smtClean="0"/>
              <a:t>Du Consommables </a:t>
            </a:r>
            <a:r>
              <a:rPr lang="fr-FR" dirty="0"/>
              <a:t>à </a:t>
            </a:r>
            <a:r>
              <a:rPr lang="fr-FR" dirty="0" smtClean="0"/>
              <a:t>UU à l’équipement Lourd</a:t>
            </a:r>
            <a:endParaRPr lang="fr-FR" dirty="0"/>
          </a:p>
          <a:p>
            <a:pPr marL="0" indent="0" algn="ctr">
              <a:buNone/>
            </a:pPr>
            <a:r>
              <a:rPr lang="fr-FR" dirty="0" smtClean="0"/>
              <a:t>(Implants, Equipements </a:t>
            </a:r>
            <a:r>
              <a:rPr lang="fr-FR" dirty="0"/>
              <a:t>type lits </a:t>
            </a:r>
            <a:r>
              <a:rPr lang="fr-FR" dirty="0" smtClean="0"/>
              <a:t>médicaux, ventilateurs, PSE, Scopes, Cathéter…..Réactifs </a:t>
            </a:r>
            <a:r>
              <a:rPr lang="fr-FR" dirty="0"/>
              <a:t>et automates de biologie </a:t>
            </a:r>
            <a:r>
              <a:rPr lang="fr-FR" dirty="0" smtClean="0"/>
              <a:t>médicale)</a:t>
            </a:r>
            <a:endParaRPr lang="fr-FR" dirty="0"/>
          </a:p>
        </p:txBody>
      </p:sp>
    </p:spTree>
    <p:extLst>
      <p:ext uri="{BB962C8B-B14F-4D97-AF65-F5344CB8AC3E}">
        <p14:creationId xmlns:p14="http://schemas.microsoft.com/office/powerpoint/2010/main" xmlns="" val="13783308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D2C0A9E1-9E34-4FAC-B516-51857CA485CB}"/>
              </a:ext>
            </a:extLst>
          </p:cNvPr>
          <p:cNvSpPr>
            <a:spLocks noGrp="1"/>
          </p:cNvSpPr>
          <p:nvPr>
            <p:ph type="title"/>
          </p:nvPr>
        </p:nvSpPr>
        <p:spPr>
          <a:solidFill>
            <a:schemeClr val="tx1"/>
          </a:solidFill>
        </p:spPr>
        <p:txBody>
          <a:bodyPr/>
          <a:lstStyle/>
          <a:p>
            <a:r>
              <a:rPr lang="fr-FR" dirty="0">
                <a:solidFill>
                  <a:schemeClr val="bg1"/>
                </a:solidFill>
              </a:rPr>
              <a:t>Enquête SFAR 2005 (Taux de réponse 12%)</a:t>
            </a:r>
            <a:br>
              <a:rPr lang="fr-FR" dirty="0">
                <a:solidFill>
                  <a:schemeClr val="bg1"/>
                </a:solidFill>
              </a:rPr>
            </a:br>
            <a:r>
              <a:rPr lang="fr-FR" dirty="0">
                <a:solidFill>
                  <a:schemeClr val="bg1"/>
                </a:solidFill>
              </a:rPr>
              <a:t>Laryngoscope - Circuit de ventilation</a:t>
            </a:r>
          </a:p>
        </p:txBody>
      </p:sp>
      <p:pic>
        <p:nvPicPr>
          <p:cNvPr id="4" name="Image 3">
            <a:extLst>
              <a:ext uri="{FF2B5EF4-FFF2-40B4-BE49-F238E27FC236}">
                <a16:creationId xmlns="" xmlns:a16="http://schemas.microsoft.com/office/drawing/2014/main" id="{FE33430D-7DF7-49EB-BF8A-54CB7C1A2881}"/>
              </a:ext>
            </a:extLst>
          </p:cNvPr>
          <p:cNvPicPr>
            <a:picLocks noChangeAspect="1"/>
          </p:cNvPicPr>
          <p:nvPr/>
        </p:nvPicPr>
        <p:blipFill>
          <a:blip r:embed="rId2" cstate="print"/>
          <a:stretch>
            <a:fillRect/>
          </a:stretch>
        </p:blipFill>
        <p:spPr>
          <a:xfrm>
            <a:off x="838200" y="1690688"/>
            <a:ext cx="10515600" cy="4836689"/>
          </a:xfrm>
          <a:prstGeom prst="rect">
            <a:avLst/>
          </a:prstGeom>
        </p:spPr>
      </p:pic>
    </p:spTree>
    <p:extLst>
      <p:ext uri="{BB962C8B-B14F-4D97-AF65-F5344CB8AC3E}">
        <p14:creationId xmlns:p14="http://schemas.microsoft.com/office/powerpoint/2010/main" xmlns="" val="36520010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D2C0A9E1-9E34-4FAC-B516-51857CA485CB}"/>
              </a:ext>
            </a:extLst>
          </p:cNvPr>
          <p:cNvSpPr>
            <a:spLocks noGrp="1"/>
          </p:cNvSpPr>
          <p:nvPr>
            <p:ph type="title"/>
          </p:nvPr>
        </p:nvSpPr>
        <p:spPr>
          <a:solidFill>
            <a:schemeClr val="tx1"/>
          </a:solidFill>
        </p:spPr>
        <p:txBody>
          <a:bodyPr/>
          <a:lstStyle/>
          <a:p>
            <a:r>
              <a:rPr lang="fr-FR" dirty="0">
                <a:solidFill>
                  <a:schemeClr val="bg1"/>
                </a:solidFill>
              </a:rPr>
              <a:t>Enquête SFAR 2005 (Taux de réponse 12%)</a:t>
            </a:r>
            <a:br>
              <a:rPr lang="fr-FR" dirty="0">
                <a:solidFill>
                  <a:schemeClr val="bg1"/>
                </a:solidFill>
              </a:rPr>
            </a:br>
            <a:r>
              <a:rPr lang="fr-FR" dirty="0">
                <a:solidFill>
                  <a:schemeClr val="bg1"/>
                </a:solidFill>
              </a:rPr>
              <a:t>VVP</a:t>
            </a:r>
          </a:p>
        </p:txBody>
      </p:sp>
      <p:pic>
        <p:nvPicPr>
          <p:cNvPr id="4" name="Image 3">
            <a:extLst>
              <a:ext uri="{FF2B5EF4-FFF2-40B4-BE49-F238E27FC236}">
                <a16:creationId xmlns="" xmlns:a16="http://schemas.microsoft.com/office/drawing/2014/main" id="{B3CB8412-AD85-4813-99D1-AB9C962CB28B}"/>
              </a:ext>
            </a:extLst>
          </p:cNvPr>
          <p:cNvPicPr>
            <a:picLocks noChangeAspect="1"/>
          </p:cNvPicPr>
          <p:nvPr/>
        </p:nvPicPr>
        <p:blipFill>
          <a:blip r:embed="rId2" cstate="print"/>
          <a:stretch>
            <a:fillRect/>
          </a:stretch>
        </p:blipFill>
        <p:spPr>
          <a:xfrm>
            <a:off x="838200" y="1822124"/>
            <a:ext cx="10515600" cy="4574447"/>
          </a:xfrm>
          <a:prstGeom prst="rect">
            <a:avLst/>
          </a:prstGeom>
        </p:spPr>
      </p:pic>
    </p:spTree>
    <p:extLst>
      <p:ext uri="{BB962C8B-B14F-4D97-AF65-F5344CB8AC3E}">
        <p14:creationId xmlns:p14="http://schemas.microsoft.com/office/powerpoint/2010/main" xmlns="" val="801402533"/>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D2C0A9E1-9E34-4FAC-B516-51857CA485CB}"/>
              </a:ext>
            </a:extLst>
          </p:cNvPr>
          <p:cNvSpPr>
            <a:spLocks noGrp="1"/>
          </p:cNvSpPr>
          <p:nvPr>
            <p:ph type="title"/>
          </p:nvPr>
        </p:nvSpPr>
        <p:spPr>
          <a:solidFill>
            <a:schemeClr val="tx1"/>
          </a:solidFill>
        </p:spPr>
        <p:txBody>
          <a:bodyPr/>
          <a:lstStyle/>
          <a:p>
            <a:r>
              <a:rPr lang="fr-FR" dirty="0">
                <a:solidFill>
                  <a:schemeClr val="bg1"/>
                </a:solidFill>
              </a:rPr>
              <a:t>Enquête SFAR 2005 (Taux de réponse 12%)</a:t>
            </a:r>
            <a:br>
              <a:rPr lang="fr-FR" dirty="0">
                <a:solidFill>
                  <a:schemeClr val="bg1"/>
                </a:solidFill>
              </a:rPr>
            </a:br>
            <a:r>
              <a:rPr lang="fr-FR" dirty="0">
                <a:solidFill>
                  <a:schemeClr val="bg1"/>
                </a:solidFill>
              </a:rPr>
              <a:t>VVP</a:t>
            </a:r>
          </a:p>
        </p:txBody>
      </p:sp>
      <p:pic>
        <p:nvPicPr>
          <p:cNvPr id="4" name="Image 3">
            <a:extLst>
              <a:ext uri="{FF2B5EF4-FFF2-40B4-BE49-F238E27FC236}">
                <a16:creationId xmlns="" xmlns:a16="http://schemas.microsoft.com/office/drawing/2014/main" id="{B3CB8412-AD85-4813-99D1-AB9C962CB28B}"/>
              </a:ext>
            </a:extLst>
          </p:cNvPr>
          <p:cNvPicPr>
            <a:picLocks noChangeAspect="1"/>
          </p:cNvPicPr>
          <p:nvPr/>
        </p:nvPicPr>
        <p:blipFill>
          <a:blip r:embed="rId2" cstate="print"/>
          <a:stretch>
            <a:fillRect/>
          </a:stretch>
        </p:blipFill>
        <p:spPr>
          <a:xfrm>
            <a:off x="838200" y="1822124"/>
            <a:ext cx="10515600" cy="4574447"/>
          </a:xfrm>
          <a:prstGeom prst="rect">
            <a:avLst/>
          </a:prstGeom>
        </p:spPr>
      </p:pic>
    </p:spTree>
    <p:extLst>
      <p:ext uri="{BB962C8B-B14F-4D97-AF65-F5344CB8AC3E}">
        <p14:creationId xmlns:p14="http://schemas.microsoft.com/office/powerpoint/2010/main" xmlns="" val="89637477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D2C0A9E1-9E34-4FAC-B516-51857CA485CB}"/>
              </a:ext>
            </a:extLst>
          </p:cNvPr>
          <p:cNvSpPr>
            <a:spLocks noGrp="1"/>
          </p:cNvSpPr>
          <p:nvPr>
            <p:ph type="title"/>
          </p:nvPr>
        </p:nvSpPr>
        <p:spPr>
          <a:solidFill>
            <a:schemeClr val="tx1"/>
          </a:solidFill>
        </p:spPr>
        <p:txBody>
          <a:bodyPr/>
          <a:lstStyle/>
          <a:p>
            <a:r>
              <a:rPr lang="fr-FR" dirty="0">
                <a:solidFill>
                  <a:schemeClr val="bg1"/>
                </a:solidFill>
              </a:rPr>
              <a:t>Enquête SFAR 2005 (Taux de réponse 12%)</a:t>
            </a:r>
            <a:br>
              <a:rPr lang="fr-FR" dirty="0">
                <a:solidFill>
                  <a:schemeClr val="bg1"/>
                </a:solidFill>
              </a:rPr>
            </a:br>
            <a:r>
              <a:rPr lang="fr-FR" dirty="0">
                <a:solidFill>
                  <a:schemeClr val="bg1"/>
                </a:solidFill>
              </a:rPr>
              <a:t>KT central – Artère</a:t>
            </a:r>
          </a:p>
        </p:txBody>
      </p:sp>
      <p:pic>
        <p:nvPicPr>
          <p:cNvPr id="5" name="Image 4">
            <a:extLst>
              <a:ext uri="{FF2B5EF4-FFF2-40B4-BE49-F238E27FC236}">
                <a16:creationId xmlns="" xmlns:a16="http://schemas.microsoft.com/office/drawing/2014/main" id="{65C0EC82-4E97-462F-8F6D-A21F392F4FFD}"/>
              </a:ext>
            </a:extLst>
          </p:cNvPr>
          <p:cNvPicPr>
            <a:picLocks noChangeAspect="1"/>
          </p:cNvPicPr>
          <p:nvPr/>
        </p:nvPicPr>
        <p:blipFill>
          <a:blip r:embed="rId2" cstate="print"/>
          <a:stretch>
            <a:fillRect/>
          </a:stretch>
        </p:blipFill>
        <p:spPr>
          <a:xfrm>
            <a:off x="1488332" y="1753918"/>
            <a:ext cx="8511702" cy="4947591"/>
          </a:xfrm>
          <a:prstGeom prst="rect">
            <a:avLst/>
          </a:prstGeom>
        </p:spPr>
      </p:pic>
    </p:spTree>
    <p:extLst>
      <p:ext uri="{BB962C8B-B14F-4D97-AF65-F5344CB8AC3E}">
        <p14:creationId xmlns:p14="http://schemas.microsoft.com/office/powerpoint/2010/main" xmlns="" val="215239012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D2C0A9E1-9E34-4FAC-B516-51857CA485CB}"/>
              </a:ext>
            </a:extLst>
          </p:cNvPr>
          <p:cNvSpPr>
            <a:spLocks noGrp="1"/>
          </p:cNvSpPr>
          <p:nvPr>
            <p:ph type="title"/>
          </p:nvPr>
        </p:nvSpPr>
        <p:spPr>
          <a:solidFill>
            <a:schemeClr val="tx1"/>
          </a:solidFill>
        </p:spPr>
        <p:txBody>
          <a:bodyPr/>
          <a:lstStyle/>
          <a:p>
            <a:r>
              <a:rPr lang="fr-FR" dirty="0">
                <a:solidFill>
                  <a:schemeClr val="bg1"/>
                </a:solidFill>
              </a:rPr>
              <a:t>Enquête SFAR 2005 (Taux de réponse 12%)</a:t>
            </a:r>
            <a:br>
              <a:rPr lang="fr-FR" dirty="0">
                <a:solidFill>
                  <a:schemeClr val="bg1"/>
                </a:solidFill>
              </a:rPr>
            </a:br>
            <a:r>
              <a:rPr lang="fr-FR" dirty="0">
                <a:solidFill>
                  <a:schemeClr val="bg1"/>
                </a:solidFill>
              </a:rPr>
              <a:t>KT Central - Artère</a:t>
            </a:r>
          </a:p>
        </p:txBody>
      </p:sp>
      <p:pic>
        <p:nvPicPr>
          <p:cNvPr id="7" name="Image 6">
            <a:extLst>
              <a:ext uri="{FF2B5EF4-FFF2-40B4-BE49-F238E27FC236}">
                <a16:creationId xmlns="" xmlns:a16="http://schemas.microsoft.com/office/drawing/2014/main" id="{7B933418-85BF-4EE2-8452-0BE3B9ADBFBA}"/>
              </a:ext>
            </a:extLst>
          </p:cNvPr>
          <p:cNvPicPr>
            <a:picLocks noChangeAspect="1"/>
          </p:cNvPicPr>
          <p:nvPr/>
        </p:nvPicPr>
        <p:blipFill>
          <a:blip r:embed="rId2" cstate="print"/>
          <a:stretch>
            <a:fillRect/>
          </a:stretch>
        </p:blipFill>
        <p:spPr>
          <a:xfrm>
            <a:off x="1279094" y="2020561"/>
            <a:ext cx="9178142" cy="4678918"/>
          </a:xfrm>
          <a:prstGeom prst="rect">
            <a:avLst/>
          </a:prstGeom>
        </p:spPr>
      </p:pic>
    </p:spTree>
    <p:extLst>
      <p:ext uri="{BB962C8B-B14F-4D97-AF65-F5344CB8AC3E}">
        <p14:creationId xmlns:p14="http://schemas.microsoft.com/office/powerpoint/2010/main" xmlns="" val="4137864430"/>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D2C0A9E1-9E34-4FAC-B516-51857CA485CB}"/>
              </a:ext>
            </a:extLst>
          </p:cNvPr>
          <p:cNvSpPr>
            <a:spLocks noGrp="1"/>
          </p:cNvSpPr>
          <p:nvPr>
            <p:ph type="title"/>
          </p:nvPr>
        </p:nvSpPr>
        <p:spPr>
          <a:solidFill>
            <a:schemeClr val="tx1"/>
          </a:solidFill>
        </p:spPr>
        <p:txBody>
          <a:bodyPr/>
          <a:lstStyle/>
          <a:p>
            <a:r>
              <a:rPr lang="fr-FR" dirty="0">
                <a:solidFill>
                  <a:schemeClr val="bg1"/>
                </a:solidFill>
              </a:rPr>
              <a:t>Enquête SFAR 2005 (Taux de réponse 12%)</a:t>
            </a:r>
            <a:br>
              <a:rPr lang="fr-FR" dirty="0">
                <a:solidFill>
                  <a:schemeClr val="bg1"/>
                </a:solidFill>
              </a:rPr>
            </a:br>
            <a:r>
              <a:rPr lang="fr-FR" dirty="0">
                <a:solidFill>
                  <a:schemeClr val="bg1"/>
                </a:solidFill>
              </a:rPr>
              <a:t>Injection IV</a:t>
            </a:r>
          </a:p>
        </p:txBody>
      </p:sp>
      <p:pic>
        <p:nvPicPr>
          <p:cNvPr id="4" name="Image 3">
            <a:extLst>
              <a:ext uri="{FF2B5EF4-FFF2-40B4-BE49-F238E27FC236}">
                <a16:creationId xmlns="" xmlns:a16="http://schemas.microsoft.com/office/drawing/2014/main" id="{9757E7A4-90C4-4270-9A5D-D2B220D169CA}"/>
              </a:ext>
            </a:extLst>
          </p:cNvPr>
          <p:cNvPicPr>
            <a:picLocks noChangeAspect="1"/>
          </p:cNvPicPr>
          <p:nvPr/>
        </p:nvPicPr>
        <p:blipFill>
          <a:blip r:embed="rId2" cstate="print"/>
          <a:stretch>
            <a:fillRect/>
          </a:stretch>
        </p:blipFill>
        <p:spPr>
          <a:xfrm>
            <a:off x="1371600" y="1911095"/>
            <a:ext cx="8681268" cy="4581780"/>
          </a:xfrm>
          <a:prstGeom prst="rect">
            <a:avLst/>
          </a:prstGeom>
        </p:spPr>
      </p:pic>
    </p:spTree>
    <p:extLst>
      <p:ext uri="{BB962C8B-B14F-4D97-AF65-F5344CB8AC3E}">
        <p14:creationId xmlns:p14="http://schemas.microsoft.com/office/powerpoint/2010/main" xmlns="" val="1986559898"/>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 xmlns:a16="http://schemas.microsoft.com/office/drawing/2014/main" id="{2B458657-F7D9-41AE-96CD-2909AE381334}"/>
              </a:ext>
            </a:extLst>
          </p:cNvPr>
          <p:cNvSpPr>
            <a:spLocks noGrp="1"/>
          </p:cNvSpPr>
          <p:nvPr>
            <p:ph type="title"/>
          </p:nvPr>
        </p:nvSpPr>
        <p:spPr/>
        <p:txBody>
          <a:bodyPr>
            <a:normAutofit/>
          </a:bodyPr>
          <a:lstStyle/>
          <a:p>
            <a:r>
              <a:rPr lang="fr-FR" sz="4800" dirty="0"/>
              <a:t>3. Risque Infectieux en Réanimation</a:t>
            </a:r>
          </a:p>
        </p:txBody>
      </p:sp>
      <p:sp>
        <p:nvSpPr>
          <p:cNvPr id="5" name="Espace réservé du texte 4">
            <a:extLst>
              <a:ext uri="{FF2B5EF4-FFF2-40B4-BE49-F238E27FC236}">
                <a16:creationId xmlns="" xmlns:a16="http://schemas.microsoft.com/office/drawing/2014/main" id="{9EEF1E6B-8FD6-430E-AD20-13BD8C5DDD28}"/>
              </a:ext>
            </a:extLst>
          </p:cNvPr>
          <p:cNvSpPr>
            <a:spLocks noGrp="1"/>
          </p:cNvSpPr>
          <p:nvPr>
            <p:ph type="body" idx="1"/>
          </p:nvPr>
        </p:nvSpPr>
        <p:spPr/>
        <p:txBody>
          <a:bodyPr/>
          <a:lstStyle/>
          <a:p>
            <a:endParaRPr lang="fr-FR"/>
          </a:p>
        </p:txBody>
      </p:sp>
    </p:spTree>
    <p:extLst>
      <p:ext uri="{BB962C8B-B14F-4D97-AF65-F5344CB8AC3E}">
        <p14:creationId xmlns:p14="http://schemas.microsoft.com/office/powerpoint/2010/main" xmlns="" val="1052529883"/>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solidFill>
            <a:schemeClr val="tx1"/>
          </a:solidFill>
        </p:spPr>
        <p:txBody>
          <a:bodyPr/>
          <a:lstStyle/>
          <a:p>
            <a:r>
              <a:rPr lang="fr-FR" dirty="0">
                <a:solidFill>
                  <a:schemeClr val="bg1"/>
                </a:solidFill>
              </a:rPr>
              <a:t>Infections Nosocomiales en Réanimation</a:t>
            </a:r>
          </a:p>
        </p:txBody>
      </p:sp>
      <p:sp>
        <p:nvSpPr>
          <p:cNvPr id="3" name="Espace réservé du contenu 2"/>
          <p:cNvSpPr>
            <a:spLocks noGrp="1"/>
          </p:cNvSpPr>
          <p:nvPr>
            <p:ph idx="1"/>
          </p:nvPr>
        </p:nvSpPr>
        <p:spPr/>
        <p:txBody>
          <a:bodyPr/>
          <a:lstStyle/>
          <a:p>
            <a:r>
              <a:rPr lang="fr-FR" dirty="0"/>
              <a:t>Surveillance Prioritaire (Réseau Réa - RAISIN)</a:t>
            </a:r>
          </a:p>
          <a:p>
            <a:pPr lvl="1"/>
            <a:r>
              <a:rPr lang="fr-FR" dirty="0"/>
              <a:t>Patients exposés aux dispositifs invasifs</a:t>
            </a:r>
          </a:p>
          <a:p>
            <a:pPr marL="457200" lvl="1" indent="0">
              <a:buNone/>
            </a:pPr>
            <a:endParaRPr lang="fr-FR" dirty="0"/>
          </a:p>
          <a:p>
            <a:r>
              <a:rPr lang="fr-FR" dirty="0"/>
              <a:t>Infections Cibles</a:t>
            </a:r>
          </a:p>
          <a:p>
            <a:pPr lvl="1"/>
            <a:r>
              <a:rPr lang="fr-FR" dirty="0"/>
              <a:t>PAVM</a:t>
            </a:r>
          </a:p>
          <a:p>
            <a:pPr lvl="1"/>
            <a:r>
              <a:rPr lang="fr-FR" dirty="0"/>
              <a:t>Bactériémies </a:t>
            </a:r>
          </a:p>
          <a:p>
            <a:pPr lvl="1"/>
            <a:r>
              <a:rPr lang="fr-FR" dirty="0"/>
              <a:t>CVC</a:t>
            </a:r>
          </a:p>
          <a:p>
            <a:pPr marL="457200" lvl="1" indent="0">
              <a:buNone/>
            </a:pPr>
            <a:endParaRPr lang="fr-FR" dirty="0"/>
          </a:p>
          <a:p>
            <a:r>
              <a:rPr lang="fr-FR" dirty="0"/>
              <a:t>Programme de Prévention</a:t>
            </a:r>
          </a:p>
          <a:p>
            <a:pPr marL="457200" lvl="1" indent="0">
              <a:buNone/>
            </a:pPr>
            <a:endParaRPr lang="fr-FR" dirty="0"/>
          </a:p>
        </p:txBody>
      </p:sp>
    </p:spTree>
    <p:extLst>
      <p:ext uri="{BB962C8B-B14F-4D97-AF65-F5344CB8AC3E}">
        <p14:creationId xmlns:p14="http://schemas.microsoft.com/office/powerpoint/2010/main" xmlns="" val="11403894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03314937-6051-4541-A1A6-ADB7EB1DB287}"/>
              </a:ext>
            </a:extLst>
          </p:cNvPr>
          <p:cNvSpPr>
            <a:spLocks noGrp="1"/>
          </p:cNvSpPr>
          <p:nvPr>
            <p:ph type="title"/>
          </p:nvPr>
        </p:nvSpPr>
        <p:spPr>
          <a:xfrm>
            <a:off x="838200" y="365125"/>
            <a:ext cx="10515600" cy="1002281"/>
          </a:xfrm>
          <a:solidFill>
            <a:schemeClr val="tx1"/>
          </a:solidFill>
        </p:spPr>
        <p:txBody>
          <a:bodyPr/>
          <a:lstStyle/>
          <a:p>
            <a:r>
              <a:rPr lang="fr-FR" dirty="0">
                <a:solidFill>
                  <a:schemeClr val="bg1"/>
                </a:solidFill>
              </a:rPr>
              <a:t>Exposition aux Dispositifs Invasifs</a:t>
            </a:r>
          </a:p>
        </p:txBody>
      </p:sp>
      <p:pic>
        <p:nvPicPr>
          <p:cNvPr id="5" name="Image 4">
            <a:extLst>
              <a:ext uri="{FF2B5EF4-FFF2-40B4-BE49-F238E27FC236}">
                <a16:creationId xmlns="" xmlns:a16="http://schemas.microsoft.com/office/drawing/2014/main" id="{9038AD02-9C5B-4E57-B0E1-84C46C163F9C}"/>
              </a:ext>
            </a:extLst>
          </p:cNvPr>
          <p:cNvPicPr>
            <a:picLocks noChangeAspect="1"/>
          </p:cNvPicPr>
          <p:nvPr/>
        </p:nvPicPr>
        <p:blipFill>
          <a:blip r:embed="rId2" cstate="print"/>
          <a:stretch>
            <a:fillRect/>
          </a:stretch>
        </p:blipFill>
        <p:spPr>
          <a:xfrm>
            <a:off x="385864" y="2084417"/>
            <a:ext cx="11420271" cy="3685067"/>
          </a:xfrm>
          <a:prstGeom prst="rect">
            <a:avLst/>
          </a:prstGeom>
        </p:spPr>
      </p:pic>
      <p:sp>
        <p:nvSpPr>
          <p:cNvPr id="6" name="ZoneTexte 5">
            <a:extLst>
              <a:ext uri="{FF2B5EF4-FFF2-40B4-BE49-F238E27FC236}">
                <a16:creationId xmlns="" xmlns:a16="http://schemas.microsoft.com/office/drawing/2014/main" id="{20575698-4426-414C-A1AB-CCF4DB80E12D}"/>
              </a:ext>
            </a:extLst>
          </p:cNvPr>
          <p:cNvSpPr txBox="1"/>
          <p:nvPr/>
        </p:nvSpPr>
        <p:spPr>
          <a:xfrm>
            <a:off x="7404683" y="5989739"/>
            <a:ext cx="4122219" cy="369332"/>
          </a:xfrm>
          <a:prstGeom prst="rect">
            <a:avLst/>
          </a:prstGeom>
          <a:solidFill>
            <a:srgbClr val="580000"/>
          </a:solidFill>
        </p:spPr>
        <p:txBody>
          <a:bodyPr wrap="none" rtlCol="0">
            <a:spAutoFit/>
          </a:bodyPr>
          <a:lstStyle/>
          <a:p>
            <a:r>
              <a:rPr lang="fr-FR" dirty="0">
                <a:solidFill>
                  <a:schemeClr val="bg1"/>
                </a:solidFill>
              </a:rPr>
              <a:t>Réseau REA-Raisin, France. Résultats 2017</a:t>
            </a:r>
          </a:p>
        </p:txBody>
      </p:sp>
    </p:spTree>
    <p:extLst>
      <p:ext uri="{BB962C8B-B14F-4D97-AF65-F5344CB8AC3E}">
        <p14:creationId xmlns:p14="http://schemas.microsoft.com/office/powerpoint/2010/main" xmlns="" val="2384626"/>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58369"/>
            <a:ext cx="10515600" cy="1139824"/>
          </a:xfrm>
          <a:solidFill>
            <a:schemeClr val="tx1"/>
          </a:solidFill>
        </p:spPr>
        <p:txBody>
          <a:bodyPr>
            <a:normAutofit fontScale="90000"/>
          </a:bodyPr>
          <a:lstStyle/>
          <a:p>
            <a:r>
              <a:rPr lang="fr-FR" dirty="0">
                <a:solidFill>
                  <a:schemeClr val="bg1"/>
                </a:solidFill>
              </a:rPr>
              <a:t>Répartition des patients selon le nombre de DI/patient</a:t>
            </a:r>
          </a:p>
        </p:txBody>
      </p:sp>
      <p:pic>
        <p:nvPicPr>
          <p:cNvPr id="4" name="Image 3"/>
          <p:cNvPicPr>
            <a:picLocks noChangeAspect="1"/>
          </p:cNvPicPr>
          <p:nvPr/>
        </p:nvPicPr>
        <p:blipFill>
          <a:blip r:embed="rId2" cstate="print"/>
          <a:stretch>
            <a:fillRect/>
          </a:stretch>
        </p:blipFill>
        <p:spPr>
          <a:xfrm>
            <a:off x="1806388" y="1586753"/>
            <a:ext cx="10036573" cy="4488393"/>
          </a:xfrm>
          <a:prstGeom prst="rect">
            <a:avLst/>
          </a:prstGeom>
        </p:spPr>
      </p:pic>
      <p:sp>
        <p:nvSpPr>
          <p:cNvPr id="5" name="ZoneTexte 4"/>
          <p:cNvSpPr txBox="1"/>
          <p:nvPr/>
        </p:nvSpPr>
        <p:spPr>
          <a:xfrm>
            <a:off x="996195" y="1236028"/>
            <a:ext cx="4175117" cy="369332"/>
          </a:xfrm>
          <a:prstGeom prst="rect">
            <a:avLst/>
          </a:prstGeom>
          <a:solidFill>
            <a:srgbClr val="580000"/>
          </a:solidFill>
        </p:spPr>
        <p:txBody>
          <a:bodyPr wrap="none" rtlCol="0">
            <a:spAutoFit/>
          </a:bodyPr>
          <a:lstStyle/>
          <a:p>
            <a:r>
              <a:rPr lang="fr-FR" dirty="0">
                <a:solidFill>
                  <a:schemeClr val="bg1"/>
                </a:solidFill>
              </a:rPr>
              <a:t>Réseau REA-Raisin, France. Résultats 2017</a:t>
            </a:r>
          </a:p>
        </p:txBody>
      </p:sp>
      <p:pic>
        <p:nvPicPr>
          <p:cNvPr id="6" name="Image 5">
            <a:extLst>
              <a:ext uri="{FF2B5EF4-FFF2-40B4-BE49-F238E27FC236}">
                <a16:creationId xmlns="" xmlns:a16="http://schemas.microsoft.com/office/drawing/2014/main" id="{C9086697-3A98-49C0-8E1C-4C9BC43F2721}"/>
              </a:ext>
            </a:extLst>
          </p:cNvPr>
          <p:cNvPicPr>
            <a:picLocks noChangeAspect="1"/>
          </p:cNvPicPr>
          <p:nvPr/>
        </p:nvPicPr>
        <p:blipFill>
          <a:blip r:embed="rId3" cstate="print"/>
          <a:stretch>
            <a:fillRect/>
          </a:stretch>
        </p:blipFill>
        <p:spPr>
          <a:xfrm>
            <a:off x="472459" y="5718175"/>
            <a:ext cx="10721788" cy="1139825"/>
          </a:xfrm>
          <a:prstGeom prst="rect">
            <a:avLst/>
          </a:prstGeom>
        </p:spPr>
      </p:pic>
    </p:spTree>
    <p:extLst>
      <p:ext uri="{BB962C8B-B14F-4D97-AF65-F5344CB8AC3E}">
        <p14:creationId xmlns:p14="http://schemas.microsoft.com/office/powerpoint/2010/main" xmlns="" val="123021827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127499"/>
          </a:xfrm>
          <a:solidFill>
            <a:schemeClr val="tx1"/>
          </a:solidFill>
        </p:spPr>
        <p:txBody>
          <a:bodyPr/>
          <a:lstStyle/>
          <a:p>
            <a:r>
              <a:rPr lang="fr-FR" dirty="0">
                <a:solidFill>
                  <a:schemeClr val="bg1"/>
                </a:solidFill>
              </a:rPr>
              <a:t>Classifications des DM</a:t>
            </a:r>
          </a:p>
        </p:txBody>
      </p:sp>
      <p:sp>
        <p:nvSpPr>
          <p:cNvPr id="3" name="Espace réservé du contenu 2"/>
          <p:cNvSpPr>
            <a:spLocks noGrp="1"/>
          </p:cNvSpPr>
          <p:nvPr>
            <p:ph idx="1"/>
          </p:nvPr>
        </p:nvSpPr>
        <p:spPr/>
        <p:txBody>
          <a:bodyPr/>
          <a:lstStyle/>
          <a:p>
            <a:r>
              <a:rPr lang="fr-FR" b="1" dirty="0"/>
              <a:t>Classe I </a:t>
            </a:r>
            <a:r>
              <a:rPr lang="fr-FR" dirty="0"/>
              <a:t>(classe de risque la plus faible)  : compresses, les lunettes, les béquilles </a:t>
            </a:r>
            <a:r>
              <a:rPr lang="fr-FR" dirty="0" smtClean="0"/>
              <a:t>….</a:t>
            </a:r>
            <a:endParaRPr lang="fr-FR" dirty="0"/>
          </a:p>
          <a:p>
            <a:r>
              <a:rPr lang="fr-FR" dirty="0" smtClean="0"/>
              <a:t> </a:t>
            </a:r>
            <a:r>
              <a:rPr lang="fr-FR" b="1" dirty="0" smtClean="0"/>
              <a:t>Classe </a:t>
            </a:r>
            <a:r>
              <a:rPr lang="fr-FR" b="1" dirty="0" err="1"/>
              <a:t>IIa</a:t>
            </a:r>
            <a:r>
              <a:rPr lang="fr-FR" b="1" dirty="0"/>
              <a:t> </a:t>
            </a:r>
            <a:r>
              <a:rPr lang="fr-FR" dirty="0"/>
              <a:t>(risque potentiel modéré/mesuré)  : lentilles de contact, les appareils d’échographie, les couronnes dentaires </a:t>
            </a:r>
            <a:r>
              <a:rPr lang="fr-FR" dirty="0" smtClean="0"/>
              <a:t>….</a:t>
            </a:r>
            <a:endParaRPr lang="fr-FR" dirty="0"/>
          </a:p>
          <a:p>
            <a:r>
              <a:rPr lang="fr-FR" b="1" dirty="0"/>
              <a:t>Classe </a:t>
            </a:r>
            <a:r>
              <a:rPr lang="fr-FR" b="1" dirty="0" err="1"/>
              <a:t>IIb</a:t>
            </a:r>
            <a:r>
              <a:rPr lang="fr-FR" b="1" dirty="0"/>
              <a:t> </a:t>
            </a:r>
            <a:r>
              <a:rPr lang="fr-FR" dirty="0"/>
              <a:t>(risque potentiel élevé/important)  : préservatifs, les produits de désinfection des </a:t>
            </a:r>
            <a:r>
              <a:rPr lang="fr-FR" dirty="0" smtClean="0"/>
              <a:t>lentilles….</a:t>
            </a:r>
            <a:endParaRPr lang="fr-FR" dirty="0"/>
          </a:p>
          <a:p>
            <a:r>
              <a:rPr lang="fr-FR" b="1" dirty="0"/>
              <a:t>Classe III </a:t>
            </a:r>
            <a:r>
              <a:rPr lang="fr-FR" dirty="0"/>
              <a:t>(classe de risque la plus élevée)  :  implants mammaires, les </a:t>
            </a:r>
            <a:r>
              <a:rPr lang="fr-FR" dirty="0" err="1"/>
              <a:t>stents</a:t>
            </a:r>
            <a:r>
              <a:rPr lang="fr-FR" dirty="0"/>
              <a:t>, les prothèses de </a:t>
            </a:r>
            <a:r>
              <a:rPr lang="fr-FR" dirty="0" smtClean="0"/>
              <a:t>hanche….</a:t>
            </a:r>
            <a:endParaRPr lang="fr-FR" dirty="0"/>
          </a:p>
        </p:txBody>
      </p:sp>
    </p:spTree>
    <p:extLst>
      <p:ext uri="{BB962C8B-B14F-4D97-AF65-F5344CB8AC3E}">
        <p14:creationId xmlns:p14="http://schemas.microsoft.com/office/powerpoint/2010/main" xmlns="" val="8723281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44606" y="341852"/>
            <a:ext cx="11102788" cy="880047"/>
          </a:xfrm>
          <a:solidFill>
            <a:schemeClr val="tx1"/>
          </a:solidFill>
        </p:spPr>
        <p:txBody>
          <a:bodyPr>
            <a:normAutofit/>
          </a:bodyPr>
          <a:lstStyle/>
          <a:p>
            <a:r>
              <a:rPr lang="fr-FR" b="1" dirty="0">
                <a:solidFill>
                  <a:schemeClr val="bg1"/>
                </a:solidFill>
              </a:rPr>
              <a:t>Evolution de la participation nationale Réa-Raisin </a:t>
            </a:r>
            <a:endParaRPr lang="fr-FR" dirty="0">
              <a:solidFill>
                <a:schemeClr val="bg1"/>
              </a:solidFill>
            </a:endParaRPr>
          </a:p>
        </p:txBody>
      </p:sp>
      <p:pic>
        <p:nvPicPr>
          <p:cNvPr id="4" name="Image 3"/>
          <p:cNvPicPr>
            <a:picLocks noChangeAspect="1"/>
          </p:cNvPicPr>
          <p:nvPr/>
        </p:nvPicPr>
        <p:blipFill>
          <a:blip r:embed="rId3" cstate="print"/>
          <a:stretch>
            <a:fillRect/>
          </a:stretch>
        </p:blipFill>
        <p:spPr>
          <a:xfrm>
            <a:off x="1726348" y="1414054"/>
            <a:ext cx="8143793" cy="4758146"/>
          </a:xfrm>
          <a:prstGeom prst="rect">
            <a:avLst/>
          </a:prstGeom>
        </p:spPr>
      </p:pic>
      <p:sp>
        <p:nvSpPr>
          <p:cNvPr id="5" name="ZoneTexte 4"/>
          <p:cNvSpPr txBox="1"/>
          <p:nvPr/>
        </p:nvSpPr>
        <p:spPr>
          <a:xfrm>
            <a:off x="201706" y="6036857"/>
            <a:ext cx="8865697" cy="646331"/>
          </a:xfrm>
          <a:prstGeom prst="rect">
            <a:avLst/>
          </a:prstGeom>
          <a:solidFill>
            <a:srgbClr val="580000"/>
          </a:solidFill>
        </p:spPr>
        <p:txBody>
          <a:bodyPr wrap="none" rtlCol="0">
            <a:spAutoFit/>
          </a:bodyPr>
          <a:lstStyle/>
          <a:p>
            <a:r>
              <a:rPr lang="fr-FR" dirty="0">
                <a:solidFill>
                  <a:schemeClr val="bg1"/>
                </a:solidFill>
              </a:rPr>
              <a:t>SANTÉ PUBLIQUE FRANCE / Surveillance des infections nosocomiales en réanimation adulte. </a:t>
            </a:r>
          </a:p>
          <a:p>
            <a:r>
              <a:rPr lang="fr-FR" dirty="0">
                <a:solidFill>
                  <a:schemeClr val="bg1"/>
                </a:solidFill>
              </a:rPr>
              <a:t>Réseau REA-Raisin, France. Résultats 2017 / p. 15 </a:t>
            </a:r>
          </a:p>
        </p:txBody>
      </p:sp>
    </p:spTree>
    <p:extLst>
      <p:ext uri="{BB962C8B-B14F-4D97-AF65-F5344CB8AC3E}">
        <p14:creationId xmlns:p14="http://schemas.microsoft.com/office/powerpoint/2010/main" xmlns="" val="4160015410"/>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E9F0750C-E9DB-4BBE-BA0E-782428536A4D}"/>
              </a:ext>
            </a:extLst>
          </p:cNvPr>
          <p:cNvSpPr>
            <a:spLocks noGrp="1"/>
          </p:cNvSpPr>
          <p:nvPr>
            <p:ph type="title"/>
          </p:nvPr>
        </p:nvSpPr>
        <p:spPr>
          <a:xfrm>
            <a:off x="863366" y="356736"/>
            <a:ext cx="10327548" cy="649943"/>
          </a:xfrm>
          <a:solidFill>
            <a:schemeClr val="tx1"/>
          </a:solidFill>
        </p:spPr>
        <p:txBody>
          <a:bodyPr>
            <a:noAutofit/>
          </a:bodyPr>
          <a:lstStyle/>
          <a:p>
            <a:r>
              <a:rPr lang="fr-FR" sz="3600" b="0" i="0" u="none" strike="noStrike" baseline="0" dirty="0">
                <a:solidFill>
                  <a:schemeClr val="bg1"/>
                </a:solidFill>
              </a:rPr>
              <a:t>Evolution des taux d'incidence des IAS de 2004 à 2017</a:t>
            </a:r>
            <a:endParaRPr lang="fr-FR" sz="3600" dirty="0">
              <a:solidFill>
                <a:schemeClr val="bg1"/>
              </a:solidFill>
            </a:endParaRPr>
          </a:p>
        </p:txBody>
      </p:sp>
      <p:pic>
        <p:nvPicPr>
          <p:cNvPr id="5" name="Image 4">
            <a:extLst>
              <a:ext uri="{FF2B5EF4-FFF2-40B4-BE49-F238E27FC236}">
                <a16:creationId xmlns="" xmlns:a16="http://schemas.microsoft.com/office/drawing/2014/main" id="{A0D1826A-3639-4D14-AEB8-9A84C6F0A0F4}"/>
              </a:ext>
            </a:extLst>
          </p:cNvPr>
          <p:cNvPicPr>
            <a:picLocks noChangeAspect="1"/>
          </p:cNvPicPr>
          <p:nvPr/>
        </p:nvPicPr>
        <p:blipFill>
          <a:blip r:embed="rId2" cstate="print"/>
          <a:stretch>
            <a:fillRect/>
          </a:stretch>
        </p:blipFill>
        <p:spPr>
          <a:xfrm>
            <a:off x="1665392" y="1132514"/>
            <a:ext cx="8602301" cy="5500069"/>
          </a:xfrm>
          <a:prstGeom prst="rect">
            <a:avLst/>
          </a:prstGeom>
        </p:spPr>
      </p:pic>
    </p:spTree>
    <p:extLst>
      <p:ext uri="{BB962C8B-B14F-4D97-AF65-F5344CB8AC3E}">
        <p14:creationId xmlns:p14="http://schemas.microsoft.com/office/powerpoint/2010/main" xmlns="" val="3074533268"/>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 xmlns:a16="http://schemas.microsoft.com/office/drawing/2014/main" id="{2B458657-F7D9-41AE-96CD-2909AE381334}"/>
              </a:ext>
            </a:extLst>
          </p:cNvPr>
          <p:cNvSpPr>
            <a:spLocks noGrp="1"/>
          </p:cNvSpPr>
          <p:nvPr>
            <p:ph type="title"/>
          </p:nvPr>
        </p:nvSpPr>
        <p:spPr/>
        <p:txBody>
          <a:bodyPr>
            <a:normAutofit/>
          </a:bodyPr>
          <a:lstStyle/>
          <a:p>
            <a:r>
              <a:rPr lang="fr-FR" sz="4800" dirty="0"/>
              <a:t>3. Risque Infectieux en Réanimation</a:t>
            </a:r>
          </a:p>
        </p:txBody>
      </p:sp>
      <p:sp>
        <p:nvSpPr>
          <p:cNvPr id="5" name="Espace réservé du texte 4">
            <a:extLst>
              <a:ext uri="{FF2B5EF4-FFF2-40B4-BE49-F238E27FC236}">
                <a16:creationId xmlns="" xmlns:a16="http://schemas.microsoft.com/office/drawing/2014/main" id="{9EEF1E6B-8FD6-430E-AD20-13BD8C5DDD28}"/>
              </a:ext>
            </a:extLst>
          </p:cNvPr>
          <p:cNvSpPr>
            <a:spLocks noGrp="1"/>
          </p:cNvSpPr>
          <p:nvPr>
            <p:ph type="body" idx="1"/>
          </p:nvPr>
        </p:nvSpPr>
        <p:spPr/>
        <p:txBody>
          <a:bodyPr/>
          <a:lstStyle/>
          <a:p>
            <a:r>
              <a:rPr lang="fr-FR" dirty="0">
                <a:solidFill>
                  <a:schemeClr val="tx1"/>
                </a:solidFill>
              </a:rPr>
              <a:t>3.1 Matériel Lourd</a:t>
            </a:r>
          </a:p>
        </p:txBody>
      </p:sp>
    </p:spTree>
    <p:extLst>
      <p:ext uri="{BB962C8B-B14F-4D97-AF65-F5344CB8AC3E}">
        <p14:creationId xmlns:p14="http://schemas.microsoft.com/office/powerpoint/2010/main" xmlns="" val="1350257703"/>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D9248AE1-7054-41CD-9442-421C00DC9EEB}"/>
              </a:ext>
            </a:extLst>
          </p:cNvPr>
          <p:cNvSpPr>
            <a:spLocks noGrp="1"/>
          </p:cNvSpPr>
          <p:nvPr>
            <p:ph type="title"/>
          </p:nvPr>
        </p:nvSpPr>
        <p:spPr>
          <a:xfrm>
            <a:off x="494950" y="247679"/>
            <a:ext cx="10858850" cy="1035837"/>
          </a:xfrm>
          <a:solidFill>
            <a:schemeClr val="tx1"/>
          </a:solidFill>
        </p:spPr>
        <p:txBody>
          <a:bodyPr>
            <a:normAutofit fontScale="90000"/>
          </a:bodyPr>
          <a:lstStyle/>
          <a:p>
            <a:r>
              <a:rPr lang="fr-FR" sz="3200" dirty="0">
                <a:solidFill>
                  <a:schemeClr val="bg1"/>
                </a:solidFill>
              </a:rPr>
              <a:t>Chambre de réanimation</a:t>
            </a:r>
            <a:br>
              <a:rPr lang="fr-FR" sz="3200" dirty="0">
                <a:solidFill>
                  <a:schemeClr val="bg1"/>
                </a:solidFill>
              </a:rPr>
            </a:br>
            <a:r>
              <a:rPr lang="fr-FR" sz="3200" dirty="0">
                <a:solidFill>
                  <a:schemeClr val="bg1"/>
                </a:solidFill>
              </a:rPr>
              <a:t>Un environnement maitrisé </a:t>
            </a:r>
            <a:r>
              <a:rPr lang="fr-FR" sz="3200" dirty="0" smtClean="0">
                <a:solidFill>
                  <a:schemeClr val="bg1"/>
                </a:solidFill>
              </a:rPr>
              <a:t>(NF S90-351</a:t>
            </a:r>
            <a:r>
              <a:rPr lang="fr-FR" sz="3200" i="0" u="none" strike="noStrike" dirty="0" smtClean="0">
                <a:solidFill>
                  <a:schemeClr val="bg1"/>
                </a:solidFill>
                <a:effectLst/>
              </a:rPr>
              <a:t>) </a:t>
            </a:r>
            <a:r>
              <a:rPr lang="fr-FR" sz="3200" i="0" u="none" strike="noStrike" dirty="0">
                <a:solidFill>
                  <a:schemeClr val="bg1"/>
                </a:solidFill>
                <a:effectLst/>
              </a:rPr>
              <a:t>– Classe de risque II (minima)</a:t>
            </a:r>
            <a:endParaRPr lang="fr-FR" sz="3200" dirty="0">
              <a:solidFill>
                <a:schemeClr val="bg1"/>
              </a:solidFill>
            </a:endParaRPr>
          </a:p>
        </p:txBody>
      </p:sp>
      <p:sp>
        <p:nvSpPr>
          <p:cNvPr id="3" name="Espace réservé du contenu 2">
            <a:extLst>
              <a:ext uri="{FF2B5EF4-FFF2-40B4-BE49-F238E27FC236}">
                <a16:creationId xmlns="" xmlns:a16="http://schemas.microsoft.com/office/drawing/2014/main" id="{58AC5C9B-0D30-4D76-AD38-6CE9E5FE3EEF}"/>
              </a:ext>
            </a:extLst>
          </p:cNvPr>
          <p:cNvSpPr>
            <a:spLocks noGrp="1"/>
          </p:cNvSpPr>
          <p:nvPr>
            <p:ph idx="1"/>
          </p:nvPr>
        </p:nvSpPr>
        <p:spPr>
          <a:xfrm>
            <a:off x="563111" y="1455795"/>
            <a:ext cx="11065778" cy="5054061"/>
          </a:xfrm>
        </p:spPr>
        <p:txBody>
          <a:bodyPr>
            <a:noAutofit/>
          </a:bodyPr>
          <a:lstStyle/>
          <a:p>
            <a:r>
              <a:rPr lang="fr-FR" sz="1800" dirty="0"/>
              <a:t>Surveillance visuelle </a:t>
            </a:r>
          </a:p>
          <a:p>
            <a:pPr lvl="1"/>
            <a:r>
              <a:rPr lang="fr-FR" sz="1800" dirty="0"/>
              <a:t>Intérieur des chambres doit être visible (paroi partiellement vitrée) </a:t>
            </a:r>
          </a:p>
          <a:p>
            <a:pPr lvl="1"/>
            <a:r>
              <a:rPr lang="fr-FR" sz="1800" dirty="0"/>
              <a:t>Depuis PC situé à proximité immédiate</a:t>
            </a:r>
          </a:p>
          <a:p>
            <a:pPr lvl="1"/>
            <a:r>
              <a:rPr lang="fr-FR" sz="1800" dirty="0"/>
              <a:t>Intimité du patient doit rester possible ;</a:t>
            </a:r>
          </a:p>
          <a:p>
            <a:pPr lvl="1"/>
            <a:r>
              <a:rPr lang="fr-FR" sz="1800" dirty="0"/>
              <a:t>Surveillance des constantes vitales</a:t>
            </a:r>
          </a:p>
          <a:p>
            <a:pPr lvl="2"/>
            <a:r>
              <a:rPr lang="fr-FR" sz="1800" dirty="0"/>
              <a:t>Monitorage cardiovasculaire et respiratoire</a:t>
            </a:r>
          </a:p>
          <a:p>
            <a:pPr lvl="2"/>
            <a:r>
              <a:rPr lang="fr-FR" sz="1800" dirty="0"/>
              <a:t>Report au PC de surveillance</a:t>
            </a:r>
          </a:p>
          <a:p>
            <a:r>
              <a:rPr lang="fr-FR" sz="1800" dirty="0"/>
              <a:t>Surface correctement dimensionnée (min 25 m²) géométrie carrée faciliter l’accès autour du lit ;</a:t>
            </a:r>
          </a:p>
          <a:p>
            <a:pPr lvl="1"/>
            <a:r>
              <a:rPr lang="fr-FR" sz="1800" dirty="0"/>
              <a:t>Ouverture automatique des portes d’accès suffisamment large pour le passage d’un lit et de ses accessoires ;</a:t>
            </a:r>
          </a:p>
          <a:p>
            <a:pPr lvl="1"/>
            <a:r>
              <a:rPr lang="fr-FR" sz="1800" dirty="0"/>
              <a:t>Point d’eau pour assurer les soins d’hygiène du patient </a:t>
            </a:r>
          </a:p>
          <a:p>
            <a:pPr lvl="1"/>
            <a:r>
              <a:rPr lang="fr-FR" sz="1800" dirty="0"/>
              <a:t>Réseaux adaptés aux différents soins que le patient pourrait recevoir (fluides médicaux, fluides spécifiques…)</a:t>
            </a:r>
          </a:p>
          <a:p>
            <a:r>
              <a:rPr lang="fr-FR" sz="1800" dirty="0"/>
              <a:t>Confort hygrothermique avec une température et une hygrométrie régulée (de 20 à 25°C – de 40 à 60 %) ;</a:t>
            </a:r>
          </a:p>
          <a:p>
            <a:r>
              <a:rPr lang="fr-FR" sz="1800" dirty="0"/>
              <a:t>Confort visuel avec une vue sur l’extérieur et un éclairage naturel ;</a:t>
            </a:r>
          </a:p>
          <a:p>
            <a:r>
              <a:rPr lang="fr-FR" sz="1800" dirty="0"/>
              <a:t>Confort acoustique avec des équipements peu bruyants (notamment la ventilation)</a:t>
            </a:r>
          </a:p>
        </p:txBody>
      </p:sp>
    </p:spTree>
    <p:extLst>
      <p:ext uri="{BB962C8B-B14F-4D97-AF65-F5344CB8AC3E}">
        <p14:creationId xmlns:p14="http://schemas.microsoft.com/office/powerpoint/2010/main" xmlns="" val="32868950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xEl>
                                              <p:pRg st="8" end="8"/>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
                                            <p:txEl>
                                              <p:pRg st="9" end="9"/>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3">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A7AD55F2-D6AD-4B91-AD1A-95E3B93FC5C7}"/>
              </a:ext>
            </a:extLst>
          </p:cNvPr>
          <p:cNvSpPr>
            <a:spLocks noGrp="1"/>
          </p:cNvSpPr>
          <p:nvPr>
            <p:ph type="title"/>
          </p:nvPr>
        </p:nvSpPr>
        <p:spPr>
          <a:xfrm>
            <a:off x="2205605" y="516127"/>
            <a:ext cx="6896450" cy="691888"/>
          </a:xfrm>
          <a:solidFill>
            <a:schemeClr val="tx1"/>
          </a:solidFill>
        </p:spPr>
        <p:txBody>
          <a:bodyPr>
            <a:normAutofit fontScale="90000"/>
          </a:bodyPr>
          <a:lstStyle/>
          <a:p>
            <a:r>
              <a:rPr lang="fr-FR" dirty="0">
                <a:solidFill>
                  <a:schemeClr val="bg1"/>
                </a:solidFill>
              </a:rPr>
              <a:t>Site de prélèvements possibles</a:t>
            </a:r>
          </a:p>
        </p:txBody>
      </p:sp>
      <p:pic>
        <p:nvPicPr>
          <p:cNvPr id="5" name="Image 4">
            <a:extLst>
              <a:ext uri="{FF2B5EF4-FFF2-40B4-BE49-F238E27FC236}">
                <a16:creationId xmlns="" xmlns:a16="http://schemas.microsoft.com/office/drawing/2014/main" id="{0E35A678-7DB4-4A67-AD0D-B8E681DD16D9}"/>
              </a:ext>
            </a:extLst>
          </p:cNvPr>
          <p:cNvPicPr>
            <a:picLocks noChangeAspect="1"/>
          </p:cNvPicPr>
          <p:nvPr/>
        </p:nvPicPr>
        <p:blipFill>
          <a:blip r:embed="rId2" cstate="print"/>
          <a:stretch>
            <a:fillRect/>
          </a:stretch>
        </p:blipFill>
        <p:spPr>
          <a:xfrm>
            <a:off x="2769063" y="1753299"/>
            <a:ext cx="6049576" cy="4373419"/>
          </a:xfrm>
          <a:prstGeom prst="rect">
            <a:avLst/>
          </a:prstGeom>
        </p:spPr>
      </p:pic>
    </p:spTree>
    <p:extLst>
      <p:ext uri="{BB962C8B-B14F-4D97-AF65-F5344CB8AC3E}">
        <p14:creationId xmlns:p14="http://schemas.microsoft.com/office/powerpoint/2010/main" xmlns="" val="3576921772"/>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6"/>
            <a:ext cx="10515600" cy="1140946"/>
          </a:xfrm>
          <a:solidFill>
            <a:schemeClr val="tx1"/>
          </a:solidFill>
        </p:spPr>
        <p:txBody>
          <a:bodyPr>
            <a:normAutofit fontScale="90000"/>
          </a:bodyPr>
          <a:lstStyle/>
          <a:p>
            <a:r>
              <a:rPr lang="fr-FR" dirty="0">
                <a:solidFill>
                  <a:schemeClr val="bg1"/>
                </a:solidFill>
              </a:rPr>
              <a:t>Contamination de l’environnement en réanimation </a:t>
            </a:r>
          </a:p>
        </p:txBody>
      </p:sp>
      <p:sp>
        <p:nvSpPr>
          <p:cNvPr id="4" name="Rectangle 3"/>
          <p:cNvSpPr/>
          <p:nvPr/>
        </p:nvSpPr>
        <p:spPr>
          <a:xfrm>
            <a:off x="8274423" y="1864675"/>
            <a:ext cx="3487271" cy="923330"/>
          </a:xfrm>
          <a:prstGeom prst="rect">
            <a:avLst/>
          </a:prstGeom>
        </p:spPr>
        <p:txBody>
          <a:bodyPr wrap="square">
            <a:spAutoFit/>
          </a:bodyPr>
          <a:lstStyle/>
          <a:p>
            <a:pPr algn="ctr"/>
            <a:r>
              <a:rPr lang="fr-FR" dirty="0"/>
              <a:t>200 mains de soignants</a:t>
            </a:r>
          </a:p>
          <a:p>
            <a:pPr algn="ctr"/>
            <a:r>
              <a:rPr lang="fr-FR" dirty="0"/>
              <a:t>200 téléphones</a:t>
            </a:r>
          </a:p>
          <a:p>
            <a:pPr algn="ctr"/>
            <a:r>
              <a:rPr lang="fr-FR" dirty="0"/>
              <a:t>Taux de contamination = 94.5%</a:t>
            </a:r>
          </a:p>
        </p:txBody>
      </p:sp>
      <p:pic>
        <p:nvPicPr>
          <p:cNvPr id="5" name="Image 4"/>
          <p:cNvPicPr>
            <a:picLocks noChangeAspect="1"/>
          </p:cNvPicPr>
          <p:nvPr/>
        </p:nvPicPr>
        <p:blipFill>
          <a:blip r:embed="rId2" cstate="print"/>
          <a:stretch>
            <a:fillRect/>
          </a:stretch>
        </p:blipFill>
        <p:spPr>
          <a:xfrm>
            <a:off x="9488712" y="3146608"/>
            <a:ext cx="1524857" cy="1496915"/>
          </a:xfrm>
          <a:prstGeom prst="rect">
            <a:avLst/>
          </a:prstGeom>
        </p:spPr>
      </p:pic>
      <p:sp>
        <p:nvSpPr>
          <p:cNvPr id="7" name="Rectangle 6"/>
          <p:cNvSpPr/>
          <p:nvPr/>
        </p:nvSpPr>
        <p:spPr>
          <a:xfrm>
            <a:off x="6429016" y="6202687"/>
            <a:ext cx="5332678" cy="369332"/>
          </a:xfrm>
          <a:prstGeom prst="rect">
            <a:avLst/>
          </a:prstGeom>
          <a:solidFill>
            <a:srgbClr val="800000"/>
          </a:solidFill>
        </p:spPr>
        <p:txBody>
          <a:bodyPr wrap="none">
            <a:spAutoFit/>
          </a:bodyPr>
          <a:lstStyle/>
          <a:p>
            <a:r>
              <a:rPr lang="en-US" dirty="0" err="1">
                <a:solidFill>
                  <a:schemeClr val="bg1"/>
                </a:solidFill>
              </a:rPr>
              <a:t>Ulger</a:t>
            </a:r>
            <a:r>
              <a:rPr lang="en-US" dirty="0">
                <a:solidFill>
                  <a:schemeClr val="bg1"/>
                </a:solidFill>
              </a:rPr>
              <a:t> F, Annals of </a:t>
            </a:r>
            <a:r>
              <a:rPr lang="en-US" dirty="0" err="1">
                <a:solidFill>
                  <a:schemeClr val="bg1"/>
                </a:solidFill>
              </a:rPr>
              <a:t>Clin</a:t>
            </a:r>
            <a:r>
              <a:rPr lang="en-US" dirty="0">
                <a:solidFill>
                  <a:schemeClr val="bg1"/>
                </a:solidFill>
              </a:rPr>
              <a:t>. Micro. And Antimicrobials, 2009</a:t>
            </a:r>
            <a:endParaRPr lang="fr-FR" dirty="0">
              <a:solidFill>
                <a:schemeClr val="bg1"/>
              </a:solidFill>
            </a:endParaRPr>
          </a:p>
        </p:txBody>
      </p:sp>
      <p:pic>
        <p:nvPicPr>
          <p:cNvPr id="8" name="Image 7"/>
          <p:cNvPicPr>
            <a:picLocks noChangeAspect="1"/>
          </p:cNvPicPr>
          <p:nvPr/>
        </p:nvPicPr>
        <p:blipFill rotWithShape="1">
          <a:blip r:embed="rId3" cstate="print"/>
          <a:srcRect l="1" r="1860"/>
          <a:stretch/>
        </p:blipFill>
        <p:spPr>
          <a:xfrm>
            <a:off x="838200" y="1656543"/>
            <a:ext cx="7095566" cy="4530136"/>
          </a:xfrm>
          <a:prstGeom prst="rect">
            <a:avLst/>
          </a:prstGeom>
        </p:spPr>
      </p:pic>
      <p:pic>
        <p:nvPicPr>
          <p:cNvPr id="3" name="Image 2"/>
          <p:cNvPicPr>
            <a:picLocks noChangeAspect="1"/>
          </p:cNvPicPr>
          <p:nvPr/>
        </p:nvPicPr>
        <p:blipFill>
          <a:blip r:embed="rId4" cstate="print"/>
          <a:stretch>
            <a:fillRect/>
          </a:stretch>
        </p:blipFill>
        <p:spPr>
          <a:xfrm>
            <a:off x="8648700" y="4791074"/>
            <a:ext cx="2285999" cy="1087425"/>
          </a:xfrm>
          <a:prstGeom prst="rect">
            <a:avLst/>
          </a:prstGeom>
        </p:spPr>
      </p:pic>
    </p:spTree>
    <p:extLst>
      <p:ext uri="{BB962C8B-B14F-4D97-AF65-F5344CB8AC3E}">
        <p14:creationId xmlns:p14="http://schemas.microsoft.com/office/powerpoint/2010/main" xmlns="" val="3916389378"/>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D9D89ACF-E648-4A84-BF30-F463B229D14B}"/>
              </a:ext>
            </a:extLst>
          </p:cNvPr>
          <p:cNvSpPr>
            <a:spLocks noGrp="1"/>
          </p:cNvSpPr>
          <p:nvPr>
            <p:ph type="title"/>
          </p:nvPr>
        </p:nvSpPr>
        <p:spPr>
          <a:xfrm>
            <a:off x="838200" y="365126"/>
            <a:ext cx="3549242" cy="859668"/>
          </a:xfrm>
          <a:solidFill>
            <a:schemeClr val="tx1"/>
          </a:solidFill>
        </p:spPr>
        <p:txBody>
          <a:bodyPr/>
          <a:lstStyle/>
          <a:p>
            <a:r>
              <a:rPr lang="fr-FR" dirty="0">
                <a:solidFill>
                  <a:schemeClr val="bg1"/>
                </a:solidFill>
              </a:rPr>
              <a:t>Ventilateurs</a:t>
            </a:r>
          </a:p>
        </p:txBody>
      </p:sp>
      <p:pic>
        <p:nvPicPr>
          <p:cNvPr id="5" name="Image 4">
            <a:extLst>
              <a:ext uri="{FF2B5EF4-FFF2-40B4-BE49-F238E27FC236}">
                <a16:creationId xmlns="" xmlns:a16="http://schemas.microsoft.com/office/drawing/2014/main" id="{30AB67DD-0CED-4752-9443-B66D296AF172}"/>
              </a:ext>
            </a:extLst>
          </p:cNvPr>
          <p:cNvPicPr>
            <a:picLocks noChangeAspect="1"/>
          </p:cNvPicPr>
          <p:nvPr/>
        </p:nvPicPr>
        <p:blipFill>
          <a:blip r:embed="rId2" cstate="print"/>
          <a:stretch>
            <a:fillRect/>
          </a:stretch>
        </p:blipFill>
        <p:spPr>
          <a:xfrm>
            <a:off x="710316" y="1586029"/>
            <a:ext cx="3822215" cy="5091671"/>
          </a:xfrm>
          <a:prstGeom prst="rect">
            <a:avLst/>
          </a:prstGeom>
        </p:spPr>
      </p:pic>
      <p:pic>
        <p:nvPicPr>
          <p:cNvPr id="7" name="Image 6">
            <a:extLst>
              <a:ext uri="{FF2B5EF4-FFF2-40B4-BE49-F238E27FC236}">
                <a16:creationId xmlns="" xmlns:a16="http://schemas.microsoft.com/office/drawing/2014/main" id="{4F529DED-5C25-4536-9640-9A65AB80430A}"/>
              </a:ext>
            </a:extLst>
          </p:cNvPr>
          <p:cNvPicPr>
            <a:picLocks noChangeAspect="1"/>
          </p:cNvPicPr>
          <p:nvPr/>
        </p:nvPicPr>
        <p:blipFill>
          <a:blip r:embed="rId3" cstate="print"/>
          <a:stretch>
            <a:fillRect/>
          </a:stretch>
        </p:blipFill>
        <p:spPr>
          <a:xfrm>
            <a:off x="8201504" y="794960"/>
            <a:ext cx="3549240" cy="2661930"/>
          </a:xfrm>
          <a:prstGeom prst="rect">
            <a:avLst/>
          </a:prstGeom>
        </p:spPr>
      </p:pic>
      <p:pic>
        <p:nvPicPr>
          <p:cNvPr id="9" name="Image 8">
            <a:extLst>
              <a:ext uri="{FF2B5EF4-FFF2-40B4-BE49-F238E27FC236}">
                <a16:creationId xmlns="" xmlns:a16="http://schemas.microsoft.com/office/drawing/2014/main" id="{AD3093D0-3955-4C01-BC08-C317ED69ED5E}"/>
              </a:ext>
            </a:extLst>
          </p:cNvPr>
          <p:cNvPicPr>
            <a:picLocks noChangeAspect="1"/>
          </p:cNvPicPr>
          <p:nvPr/>
        </p:nvPicPr>
        <p:blipFill>
          <a:blip r:embed="rId4" cstate="print"/>
          <a:stretch>
            <a:fillRect/>
          </a:stretch>
        </p:blipFill>
        <p:spPr>
          <a:xfrm>
            <a:off x="8201502" y="3913966"/>
            <a:ext cx="3549241" cy="2661931"/>
          </a:xfrm>
          <a:prstGeom prst="rect">
            <a:avLst/>
          </a:prstGeom>
        </p:spPr>
      </p:pic>
      <p:sp>
        <p:nvSpPr>
          <p:cNvPr id="10" name="ZoneTexte 9">
            <a:extLst>
              <a:ext uri="{FF2B5EF4-FFF2-40B4-BE49-F238E27FC236}">
                <a16:creationId xmlns="" xmlns:a16="http://schemas.microsoft.com/office/drawing/2014/main" id="{3ADBB0A5-F83E-415A-95C5-22D4A57DBB12}"/>
              </a:ext>
            </a:extLst>
          </p:cNvPr>
          <p:cNvSpPr txBox="1"/>
          <p:nvPr/>
        </p:nvSpPr>
        <p:spPr>
          <a:xfrm>
            <a:off x="5075339" y="6206565"/>
            <a:ext cx="1649811" cy="369332"/>
          </a:xfrm>
          <a:prstGeom prst="rect">
            <a:avLst/>
          </a:prstGeom>
          <a:noFill/>
        </p:spPr>
        <p:txBody>
          <a:bodyPr wrap="none" rtlCol="0">
            <a:spAutoFit/>
          </a:bodyPr>
          <a:lstStyle/>
          <a:p>
            <a:r>
              <a:rPr lang="fr-FR" dirty="0"/>
              <a:t>Support Mobile</a:t>
            </a:r>
          </a:p>
        </p:txBody>
      </p:sp>
      <p:sp>
        <p:nvSpPr>
          <p:cNvPr id="11" name="ZoneTexte 10">
            <a:extLst>
              <a:ext uri="{FF2B5EF4-FFF2-40B4-BE49-F238E27FC236}">
                <a16:creationId xmlns="" xmlns:a16="http://schemas.microsoft.com/office/drawing/2014/main" id="{735457FB-5B7E-48A2-AD19-AB2C3953391D}"/>
              </a:ext>
            </a:extLst>
          </p:cNvPr>
          <p:cNvSpPr txBox="1"/>
          <p:nvPr/>
        </p:nvSpPr>
        <p:spPr>
          <a:xfrm>
            <a:off x="5007013" y="5370352"/>
            <a:ext cx="2456313" cy="369332"/>
          </a:xfrm>
          <a:prstGeom prst="rect">
            <a:avLst/>
          </a:prstGeom>
          <a:noFill/>
        </p:spPr>
        <p:txBody>
          <a:bodyPr wrap="none" rtlCol="0">
            <a:spAutoFit/>
          </a:bodyPr>
          <a:lstStyle/>
          <a:p>
            <a:r>
              <a:rPr lang="fr-FR" dirty="0"/>
              <a:t>Circuit Inspi et </a:t>
            </a:r>
            <a:r>
              <a:rPr lang="fr-FR" dirty="0" err="1"/>
              <a:t>Expi</a:t>
            </a:r>
            <a:r>
              <a:rPr lang="fr-FR" dirty="0"/>
              <a:t> (UU)</a:t>
            </a:r>
          </a:p>
        </p:txBody>
      </p:sp>
      <p:sp>
        <p:nvSpPr>
          <p:cNvPr id="12" name="ZoneTexte 11">
            <a:extLst>
              <a:ext uri="{FF2B5EF4-FFF2-40B4-BE49-F238E27FC236}">
                <a16:creationId xmlns="" xmlns:a16="http://schemas.microsoft.com/office/drawing/2014/main" id="{B4846C5F-082D-421F-B526-AC4C95D2CBFD}"/>
              </a:ext>
            </a:extLst>
          </p:cNvPr>
          <p:cNvSpPr txBox="1"/>
          <p:nvPr/>
        </p:nvSpPr>
        <p:spPr>
          <a:xfrm>
            <a:off x="6096000" y="3059668"/>
            <a:ext cx="2048831" cy="369332"/>
          </a:xfrm>
          <a:prstGeom prst="rect">
            <a:avLst/>
          </a:prstGeom>
          <a:noFill/>
        </p:spPr>
        <p:txBody>
          <a:bodyPr wrap="none" rtlCol="0">
            <a:spAutoFit/>
          </a:bodyPr>
          <a:lstStyle/>
          <a:p>
            <a:r>
              <a:rPr lang="fr-FR" dirty="0"/>
              <a:t>Humidificateur (UR)</a:t>
            </a:r>
          </a:p>
        </p:txBody>
      </p:sp>
      <p:sp>
        <p:nvSpPr>
          <p:cNvPr id="13" name="ZoneTexte 12">
            <a:extLst>
              <a:ext uri="{FF2B5EF4-FFF2-40B4-BE49-F238E27FC236}">
                <a16:creationId xmlns="" xmlns:a16="http://schemas.microsoft.com/office/drawing/2014/main" id="{93526E12-AE10-4014-8251-9E4BCFBF189F}"/>
              </a:ext>
            </a:extLst>
          </p:cNvPr>
          <p:cNvSpPr txBox="1"/>
          <p:nvPr/>
        </p:nvSpPr>
        <p:spPr>
          <a:xfrm>
            <a:off x="5210753" y="1756593"/>
            <a:ext cx="1821332" cy="369332"/>
          </a:xfrm>
          <a:prstGeom prst="rect">
            <a:avLst/>
          </a:prstGeom>
          <a:noFill/>
        </p:spPr>
        <p:txBody>
          <a:bodyPr wrap="none" rtlCol="0">
            <a:spAutoFit/>
          </a:bodyPr>
          <a:lstStyle/>
          <a:p>
            <a:r>
              <a:rPr lang="fr-FR" dirty="0"/>
              <a:t>Masque VNI (UU)</a:t>
            </a:r>
          </a:p>
        </p:txBody>
      </p:sp>
      <p:sp>
        <p:nvSpPr>
          <p:cNvPr id="15" name="ZoneTexte 14">
            <a:extLst>
              <a:ext uri="{FF2B5EF4-FFF2-40B4-BE49-F238E27FC236}">
                <a16:creationId xmlns="" xmlns:a16="http://schemas.microsoft.com/office/drawing/2014/main" id="{EFD64E23-03E6-479E-9D35-0DEAD4B28D7A}"/>
              </a:ext>
            </a:extLst>
          </p:cNvPr>
          <p:cNvSpPr txBox="1"/>
          <p:nvPr/>
        </p:nvSpPr>
        <p:spPr>
          <a:xfrm>
            <a:off x="4791284" y="2408130"/>
            <a:ext cx="1332929" cy="369332"/>
          </a:xfrm>
          <a:prstGeom prst="rect">
            <a:avLst/>
          </a:prstGeom>
          <a:noFill/>
        </p:spPr>
        <p:txBody>
          <a:bodyPr wrap="none" rtlCol="0">
            <a:spAutoFit/>
          </a:bodyPr>
          <a:lstStyle/>
          <a:p>
            <a:r>
              <a:rPr lang="fr-FR" dirty="0"/>
              <a:t>Ecran tactile</a:t>
            </a:r>
          </a:p>
        </p:txBody>
      </p:sp>
      <p:sp>
        <p:nvSpPr>
          <p:cNvPr id="16" name="ZoneTexte 15">
            <a:extLst>
              <a:ext uri="{FF2B5EF4-FFF2-40B4-BE49-F238E27FC236}">
                <a16:creationId xmlns="" xmlns:a16="http://schemas.microsoft.com/office/drawing/2014/main" id="{EDBF94E7-B630-48E6-8BF2-F0B6D406C154}"/>
              </a:ext>
            </a:extLst>
          </p:cNvPr>
          <p:cNvSpPr txBox="1"/>
          <p:nvPr/>
        </p:nvSpPr>
        <p:spPr>
          <a:xfrm>
            <a:off x="32094" y="1245135"/>
            <a:ext cx="1784143" cy="369332"/>
          </a:xfrm>
          <a:prstGeom prst="rect">
            <a:avLst/>
          </a:prstGeom>
          <a:noFill/>
        </p:spPr>
        <p:txBody>
          <a:bodyPr wrap="none" rtlCol="0">
            <a:spAutoFit/>
          </a:bodyPr>
          <a:lstStyle/>
          <a:p>
            <a:r>
              <a:rPr lang="fr-FR" dirty="0"/>
              <a:t>Capteur de Débit</a:t>
            </a:r>
          </a:p>
        </p:txBody>
      </p:sp>
      <p:cxnSp>
        <p:nvCxnSpPr>
          <p:cNvPr id="18" name="Connecteur droit avec flèche 17">
            <a:extLst>
              <a:ext uri="{FF2B5EF4-FFF2-40B4-BE49-F238E27FC236}">
                <a16:creationId xmlns="" xmlns:a16="http://schemas.microsoft.com/office/drawing/2014/main" id="{3D1D5293-45F6-4CB1-AEB2-24C528A1D848}"/>
              </a:ext>
            </a:extLst>
          </p:cNvPr>
          <p:cNvCxnSpPr/>
          <p:nvPr/>
        </p:nvCxnSpPr>
        <p:spPr>
          <a:xfrm>
            <a:off x="897622" y="1586029"/>
            <a:ext cx="796954" cy="1585010"/>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cxnSp>
        <p:nvCxnSpPr>
          <p:cNvPr id="19" name="Connecteur droit avec flèche 18">
            <a:extLst>
              <a:ext uri="{FF2B5EF4-FFF2-40B4-BE49-F238E27FC236}">
                <a16:creationId xmlns="" xmlns:a16="http://schemas.microsoft.com/office/drawing/2014/main" id="{C734F7DA-E77E-4DFB-A03B-132DF246E4FB}"/>
              </a:ext>
            </a:extLst>
          </p:cNvPr>
          <p:cNvCxnSpPr>
            <a:cxnSpLocks/>
            <a:stCxn id="13" idx="1"/>
          </p:cNvCxnSpPr>
          <p:nvPr/>
        </p:nvCxnSpPr>
        <p:spPr>
          <a:xfrm flipH="1">
            <a:off x="3889289" y="1941259"/>
            <a:ext cx="1321464" cy="273435"/>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cxnSp>
        <p:nvCxnSpPr>
          <p:cNvPr id="25" name="Connecteur droit avec flèche 24">
            <a:extLst>
              <a:ext uri="{FF2B5EF4-FFF2-40B4-BE49-F238E27FC236}">
                <a16:creationId xmlns="" xmlns:a16="http://schemas.microsoft.com/office/drawing/2014/main" id="{8115F4A9-6BE9-4EB4-AECF-4EB8E88FFD4A}"/>
              </a:ext>
            </a:extLst>
          </p:cNvPr>
          <p:cNvCxnSpPr>
            <a:cxnSpLocks/>
          </p:cNvCxnSpPr>
          <p:nvPr/>
        </p:nvCxnSpPr>
        <p:spPr>
          <a:xfrm flipH="1" flipV="1">
            <a:off x="2529220" y="2408130"/>
            <a:ext cx="2262064" cy="184666"/>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cxnSp>
        <p:nvCxnSpPr>
          <p:cNvPr id="26" name="Connecteur droit avec flèche 25">
            <a:extLst>
              <a:ext uri="{FF2B5EF4-FFF2-40B4-BE49-F238E27FC236}">
                <a16:creationId xmlns="" xmlns:a16="http://schemas.microsoft.com/office/drawing/2014/main" id="{5E326E20-546F-4602-8EA8-F4242612E784}"/>
              </a:ext>
            </a:extLst>
          </p:cNvPr>
          <p:cNvCxnSpPr>
            <a:cxnSpLocks/>
            <a:stCxn id="12" idx="3"/>
          </p:cNvCxnSpPr>
          <p:nvPr/>
        </p:nvCxnSpPr>
        <p:spPr>
          <a:xfrm flipV="1">
            <a:off x="8144831" y="2786234"/>
            <a:ext cx="1896791" cy="458100"/>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cxnSp>
        <p:nvCxnSpPr>
          <p:cNvPr id="29" name="Connecteur droit avec flèche 28">
            <a:extLst>
              <a:ext uri="{FF2B5EF4-FFF2-40B4-BE49-F238E27FC236}">
                <a16:creationId xmlns="" xmlns:a16="http://schemas.microsoft.com/office/drawing/2014/main" id="{0DD545C6-FC05-4FA2-AF9E-0D813BE505BD}"/>
              </a:ext>
            </a:extLst>
          </p:cNvPr>
          <p:cNvCxnSpPr>
            <a:cxnSpLocks/>
            <a:stCxn id="11" idx="1"/>
          </p:cNvCxnSpPr>
          <p:nvPr/>
        </p:nvCxnSpPr>
        <p:spPr>
          <a:xfrm flipH="1" flipV="1">
            <a:off x="3271707" y="4807584"/>
            <a:ext cx="1735306" cy="747434"/>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cxnSp>
        <p:nvCxnSpPr>
          <p:cNvPr id="32" name="Connecteur droit avec flèche 31">
            <a:extLst>
              <a:ext uri="{FF2B5EF4-FFF2-40B4-BE49-F238E27FC236}">
                <a16:creationId xmlns="" xmlns:a16="http://schemas.microsoft.com/office/drawing/2014/main" id="{B3DD86EB-DB52-4FF4-A149-CBEF59033DF9}"/>
              </a:ext>
            </a:extLst>
          </p:cNvPr>
          <p:cNvCxnSpPr>
            <a:cxnSpLocks/>
            <a:stCxn id="11" idx="0"/>
          </p:cNvCxnSpPr>
          <p:nvPr/>
        </p:nvCxnSpPr>
        <p:spPr>
          <a:xfrm flipH="1" flipV="1">
            <a:off x="3271708" y="4341534"/>
            <a:ext cx="2963462" cy="1028818"/>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xmlns="" val="4113892361"/>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108490" y="212298"/>
            <a:ext cx="9919447" cy="1109057"/>
          </a:xfrm>
          <a:solidFill>
            <a:schemeClr val="tx1"/>
          </a:solidFill>
        </p:spPr>
        <p:txBody>
          <a:bodyPr>
            <a:normAutofit fontScale="90000"/>
          </a:bodyPr>
          <a:lstStyle/>
          <a:p>
            <a:r>
              <a:rPr lang="fr-FR" dirty="0">
                <a:solidFill>
                  <a:schemeClr val="bg1"/>
                </a:solidFill>
              </a:rPr>
              <a:t>Accès aux voies aériennes en </a:t>
            </a:r>
            <a:r>
              <a:rPr lang="fr-FR" dirty="0" err="1">
                <a:solidFill>
                  <a:schemeClr val="bg1"/>
                </a:solidFill>
              </a:rPr>
              <a:t>Anesthesie</a:t>
            </a:r>
            <a:r>
              <a:rPr lang="fr-FR" dirty="0">
                <a:solidFill>
                  <a:schemeClr val="bg1"/>
                </a:solidFill>
              </a:rPr>
              <a:t> Réanimation</a:t>
            </a:r>
          </a:p>
        </p:txBody>
      </p:sp>
      <p:pic>
        <p:nvPicPr>
          <p:cNvPr id="4" name="Image 3"/>
          <p:cNvPicPr>
            <a:picLocks noChangeAspect="1"/>
          </p:cNvPicPr>
          <p:nvPr/>
        </p:nvPicPr>
        <p:blipFill>
          <a:blip r:embed="rId2" cstate="print"/>
          <a:stretch>
            <a:fillRect/>
          </a:stretch>
        </p:blipFill>
        <p:spPr>
          <a:xfrm>
            <a:off x="2924144" y="1794046"/>
            <a:ext cx="6273644" cy="4692113"/>
          </a:xfrm>
          <a:prstGeom prst="rect">
            <a:avLst/>
          </a:prstGeom>
        </p:spPr>
      </p:pic>
      <p:sp>
        <p:nvSpPr>
          <p:cNvPr id="5" name="ZoneTexte 4"/>
          <p:cNvSpPr txBox="1"/>
          <p:nvPr/>
        </p:nvSpPr>
        <p:spPr>
          <a:xfrm>
            <a:off x="9480178" y="1990164"/>
            <a:ext cx="1990164" cy="646331"/>
          </a:xfrm>
          <a:prstGeom prst="rect">
            <a:avLst/>
          </a:prstGeom>
          <a:noFill/>
        </p:spPr>
        <p:txBody>
          <a:bodyPr wrap="square" rtlCol="0">
            <a:spAutoFit/>
          </a:bodyPr>
          <a:lstStyle/>
          <a:p>
            <a:r>
              <a:rPr lang="fr-FR" dirty="0"/>
              <a:t>Lame plastique ou métallique UU</a:t>
            </a:r>
          </a:p>
        </p:txBody>
      </p:sp>
      <p:sp>
        <p:nvSpPr>
          <p:cNvPr id="6" name="ZoneTexte 5"/>
          <p:cNvSpPr txBox="1"/>
          <p:nvPr/>
        </p:nvSpPr>
        <p:spPr>
          <a:xfrm>
            <a:off x="9480178" y="4630270"/>
            <a:ext cx="1990164" cy="646331"/>
          </a:xfrm>
          <a:prstGeom prst="rect">
            <a:avLst/>
          </a:prstGeom>
          <a:noFill/>
        </p:spPr>
        <p:txBody>
          <a:bodyPr wrap="square" rtlCol="0">
            <a:spAutoFit/>
          </a:bodyPr>
          <a:lstStyle/>
          <a:p>
            <a:r>
              <a:rPr lang="fr-FR" dirty="0"/>
              <a:t>Manche réutilisable</a:t>
            </a:r>
          </a:p>
        </p:txBody>
      </p:sp>
      <p:sp>
        <p:nvSpPr>
          <p:cNvPr id="7" name="ZoneTexte 6"/>
          <p:cNvSpPr txBox="1"/>
          <p:nvPr/>
        </p:nvSpPr>
        <p:spPr>
          <a:xfrm>
            <a:off x="489626" y="3227756"/>
            <a:ext cx="2152128" cy="369332"/>
          </a:xfrm>
          <a:prstGeom prst="rect">
            <a:avLst/>
          </a:prstGeom>
          <a:noFill/>
        </p:spPr>
        <p:txBody>
          <a:bodyPr wrap="none" rtlCol="0">
            <a:spAutoFit/>
          </a:bodyPr>
          <a:lstStyle/>
          <a:p>
            <a:r>
              <a:rPr lang="fr-FR" dirty="0"/>
              <a:t>Sonde Intubation UU</a:t>
            </a:r>
          </a:p>
        </p:txBody>
      </p:sp>
      <p:sp>
        <p:nvSpPr>
          <p:cNvPr id="8" name="ZoneTexte 7"/>
          <p:cNvSpPr txBox="1"/>
          <p:nvPr/>
        </p:nvSpPr>
        <p:spPr>
          <a:xfrm>
            <a:off x="512260" y="5503489"/>
            <a:ext cx="2129494" cy="369332"/>
          </a:xfrm>
          <a:prstGeom prst="rect">
            <a:avLst/>
          </a:prstGeom>
          <a:noFill/>
        </p:spPr>
        <p:txBody>
          <a:bodyPr wrap="none" rtlCol="0">
            <a:spAutoFit/>
          </a:bodyPr>
          <a:lstStyle/>
          <a:p>
            <a:r>
              <a:rPr lang="fr-FR" dirty="0"/>
              <a:t>Ballonnet Etanchéité</a:t>
            </a:r>
          </a:p>
        </p:txBody>
      </p:sp>
    </p:spTree>
    <p:extLst>
      <p:ext uri="{BB962C8B-B14F-4D97-AF65-F5344CB8AC3E}">
        <p14:creationId xmlns:p14="http://schemas.microsoft.com/office/powerpoint/2010/main" xmlns="" val="3366981417"/>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cstate="print"/>
          <a:stretch>
            <a:fillRect/>
          </a:stretch>
        </p:blipFill>
        <p:spPr>
          <a:xfrm>
            <a:off x="2629914" y="1690688"/>
            <a:ext cx="6352721" cy="4756506"/>
          </a:xfrm>
          <a:prstGeom prst="rect">
            <a:avLst/>
          </a:prstGeom>
        </p:spPr>
      </p:pic>
      <p:sp>
        <p:nvSpPr>
          <p:cNvPr id="5" name="ZoneTexte 4"/>
          <p:cNvSpPr txBox="1"/>
          <p:nvPr/>
        </p:nvSpPr>
        <p:spPr>
          <a:xfrm>
            <a:off x="6525413" y="4939553"/>
            <a:ext cx="1559857" cy="646331"/>
          </a:xfrm>
          <a:prstGeom prst="rect">
            <a:avLst/>
          </a:prstGeom>
          <a:solidFill>
            <a:schemeClr val="bg1"/>
          </a:solidFill>
        </p:spPr>
        <p:txBody>
          <a:bodyPr wrap="square" rtlCol="0">
            <a:spAutoFit/>
          </a:bodyPr>
          <a:lstStyle/>
          <a:p>
            <a:pPr algn="ctr"/>
            <a:r>
              <a:rPr lang="fr-FR" dirty="0"/>
              <a:t>Canule Trachéotomie</a:t>
            </a:r>
          </a:p>
        </p:txBody>
      </p:sp>
      <p:sp>
        <p:nvSpPr>
          <p:cNvPr id="6" name="Titre 1"/>
          <p:cNvSpPr>
            <a:spLocks noGrp="1"/>
          </p:cNvSpPr>
          <p:nvPr>
            <p:ph type="title"/>
          </p:nvPr>
        </p:nvSpPr>
        <p:spPr>
          <a:xfrm>
            <a:off x="1565690" y="401498"/>
            <a:ext cx="9919447" cy="791322"/>
          </a:xfrm>
          <a:solidFill>
            <a:schemeClr val="tx1"/>
          </a:solidFill>
        </p:spPr>
        <p:txBody>
          <a:bodyPr/>
          <a:lstStyle/>
          <a:p>
            <a:r>
              <a:rPr lang="fr-FR" dirty="0">
                <a:solidFill>
                  <a:schemeClr val="bg1"/>
                </a:solidFill>
              </a:rPr>
              <a:t>Accès aux voies aériennes en Réanimation</a:t>
            </a:r>
          </a:p>
        </p:txBody>
      </p:sp>
      <p:sp>
        <p:nvSpPr>
          <p:cNvPr id="7" name="ZoneTexte 6"/>
          <p:cNvSpPr txBox="1"/>
          <p:nvPr/>
        </p:nvSpPr>
        <p:spPr>
          <a:xfrm>
            <a:off x="586295" y="4939552"/>
            <a:ext cx="1559857" cy="923330"/>
          </a:xfrm>
          <a:prstGeom prst="rect">
            <a:avLst/>
          </a:prstGeom>
          <a:solidFill>
            <a:schemeClr val="bg1"/>
          </a:solidFill>
        </p:spPr>
        <p:txBody>
          <a:bodyPr wrap="square" rtlCol="0">
            <a:spAutoFit/>
          </a:bodyPr>
          <a:lstStyle/>
          <a:p>
            <a:pPr algn="ctr"/>
            <a:r>
              <a:rPr lang="fr-FR" dirty="0"/>
              <a:t>Ballonnet Gonflé (30 mmHg max)</a:t>
            </a:r>
          </a:p>
        </p:txBody>
      </p:sp>
    </p:spTree>
    <p:extLst>
      <p:ext uri="{BB962C8B-B14F-4D97-AF65-F5344CB8AC3E}">
        <p14:creationId xmlns:p14="http://schemas.microsoft.com/office/powerpoint/2010/main" xmlns="" val="1710367842"/>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solidFill>
            <a:schemeClr val="tx1"/>
          </a:solidFill>
        </p:spPr>
        <p:txBody>
          <a:bodyPr/>
          <a:lstStyle/>
          <a:p>
            <a:r>
              <a:rPr lang="fr-FR" dirty="0" smtClean="0">
                <a:solidFill>
                  <a:schemeClr val="bg1"/>
                </a:solidFill>
              </a:rPr>
              <a:t>Filtres et Ventilateurs</a:t>
            </a:r>
            <a:endParaRPr lang="fr-FR" dirty="0">
              <a:solidFill>
                <a:schemeClr val="bg1"/>
              </a:solidFill>
            </a:endParaRPr>
          </a:p>
        </p:txBody>
      </p:sp>
      <p:pic>
        <p:nvPicPr>
          <p:cNvPr id="4" name="Image 3"/>
          <p:cNvPicPr>
            <a:picLocks noChangeAspect="1"/>
          </p:cNvPicPr>
          <p:nvPr/>
        </p:nvPicPr>
        <p:blipFill>
          <a:blip r:embed="rId2" cstate="print"/>
          <a:stretch>
            <a:fillRect/>
          </a:stretch>
        </p:blipFill>
        <p:spPr>
          <a:xfrm>
            <a:off x="5343525" y="1893793"/>
            <a:ext cx="6593907" cy="4573682"/>
          </a:xfrm>
          <a:prstGeom prst="rect">
            <a:avLst/>
          </a:prstGeom>
        </p:spPr>
      </p:pic>
      <p:pic>
        <p:nvPicPr>
          <p:cNvPr id="5" name="Image 4"/>
          <p:cNvPicPr>
            <a:picLocks noChangeAspect="1"/>
          </p:cNvPicPr>
          <p:nvPr/>
        </p:nvPicPr>
        <p:blipFill>
          <a:blip r:embed="rId3" cstate="print"/>
          <a:stretch>
            <a:fillRect/>
          </a:stretch>
        </p:blipFill>
        <p:spPr>
          <a:xfrm>
            <a:off x="0" y="2067129"/>
            <a:ext cx="4876800" cy="4324145"/>
          </a:xfrm>
          <a:prstGeom prst="rect">
            <a:avLst/>
          </a:prstGeom>
        </p:spPr>
      </p:pic>
    </p:spTree>
    <p:extLst>
      <p:ext uri="{BB962C8B-B14F-4D97-AF65-F5344CB8AC3E}">
        <p14:creationId xmlns:p14="http://schemas.microsoft.com/office/powerpoint/2010/main" xmlns="" val="140028359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244568"/>
            <a:ext cx="10515600" cy="1325563"/>
          </a:xfrm>
          <a:solidFill>
            <a:schemeClr val="tx1"/>
          </a:solidFill>
        </p:spPr>
        <p:txBody>
          <a:bodyPr>
            <a:normAutofit fontScale="90000"/>
          </a:bodyPr>
          <a:lstStyle/>
          <a:p>
            <a:r>
              <a:rPr lang="fr-FR" dirty="0">
                <a:solidFill>
                  <a:schemeClr val="bg1"/>
                </a:solidFill>
              </a:rPr>
              <a:t>Classifications des DM selon le risque infectieux</a:t>
            </a:r>
            <a:br>
              <a:rPr lang="fr-FR" dirty="0">
                <a:solidFill>
                  <a:schemeClr val="bg1"/>
                </a:solidFill>
              </a:rPr>
            </a:br>
            <a:r>
              <a:rPr lang="fr-FR" sz="2400" dirty="0">
                <a:solidFill>
                  <a:schemeClr val="bg1"/>
                </a:solidFill>
              </a:rPr>
              <a:t>Classification de </a:t>
            </a:r>
            <a:r>
              <a:rPr lang="fr-FR" sz="2400" dirty="0" err="1">
                <a:solidFill>
                  <a:schemeClr val="bg1"/>
                </a:solidFill>
              </a:rPr>
              <a:t>Spaulding</a:t>
            </a:r>
            <a:endParaRPr lang="fr-FR" sz="2400" dirty="0">
              <a:solidFill>
                <a:schemeClr val="bg1"/>
              </a:solidFill>
            </a:endParaRPr>
          </a:p>
        </p:txBody>
      </p:sp>
      <p:sp>
        <p:nvSpPr>
          <p:cNvPr id="3" name="Espace réservé du contenu 2"/>
          <p:cNvSpPr>
            <a:spLocks noGrp="1"/>
          </p:cNvSpPr>
          <p:nvPr>
            <p:ph idx="1"/>
          </p:nvPr>
        </p:nvSpPr>
        <p:spPr>
          <a:xfrm>
            <a:off x="623047" y="1745828"/>
            <a:ext cx="11035553" cy="4351338"/>
          </a:xfrm>
        </p:spPr>
        <p:txBody>
          <a:bodyPr>
            <a:normAutofit fontScale="77500" lnSpcReduction="20000"/>
          </a:bodyPr>
          <a:lstStyle/>
          <a:p>
            <a:pPr>
              <a:lnSpc>
                <a:spcPct val="150000"/>
              </a:lnSpc>
            </a:pPr>
            <a:r>
              <a:rPr lang="fr-FR" b="1" dirty="0"/>
              <a:t>Non Critique (NC) </a:t>
            </a:r>
            <a:r>
              <a:rPr lang="fr-FR" dirty="0"/>
              <a:t>en contact avec une peau saine (risque infectieux bas)</a:t>
            </a:r>
          </a:p>
          <a:p>
            <a:pPr lvl="1">
              <a:lnSpc>
                <a:spcPct val="150000"/>
              </a:lnSpc>
            </a:pPr>
            <a:r>
              <a:rPr lang="fr-FR" dirty="0"/>
              <a:t>Brassard à tension, Stéthoscopes, Scope….</a:t>
            </a:r>
          </a:p>
          <a:p>
            <a:pPr>
              <a:lnSpc>
                <a:spcPct val="150000"/>
              </a:lnSpc>
            </a:pPr>
            <a:r>
              <a:rPr lang="fr-FR" b="1" dirty="0"/>
              <a:t>Semi-critique (SC) </a:t>
            </a:r>
            <a:r>
              <a:rPr lang="fr-FR" dirty="0"/>
              <a:t>en contact avec une muqueuse sans effraction de celle-ci ou une peau non intacte (risque infectieux médian)</a:t>
            </a:r>
          </a:p>
          <a:p>
            <a:pPr lvl="1">
              <a:lnSpc>
                <a:spcPct val="150000"/>
              </a:lnSpc>
            </a:pPr>
            <a:r>
              <a:rPr lang="fr-FR" dirty="0"/>
              <a:t>Sonde Intubation, lames laryngoscopes, masques laryngés, Sonde ETO….</a:t>
            </a:r>
          </a:p>
          <a:p>
            <a:pPr>
              <a:lnSpc>
                <a:spcPct val="150000"/>
              </a:lnSpc>
            </a:pPr>
            <a:r>
              <a:rPr lang="fr-FR" b="1" dirty="0"/>
              <a:t>Critique (C) </a:t>
            </a:r>
            <a:r>
              <a:rPr lang="fr-FR" dirty="0"/>
              <a:t>pénétrant un tissu "stérile" ou le système vasculaire (haut risque infectieux)</a:t>
            </a:r>
          </a:p>
          <a:p>
            <a:pPr lvl="1">
              <a:lnSpc>
                <a:spcPct val="150000"/>
              </a:lnSpc>
            </a:pPr>
            <a:r>
              <a:rPr lang="fr-FR" dirty="0"/>
              <a:t>KT Veineux et artériels, Sondes Vésicales, …</a:t>
            </a:r>
          </a:p>
          <a:p>
            <a:pPr>
              <a:lnSpc>
                <a:spcPct val="150000"/>
              </a:lnSpc>
            </a:pPr>
            <a:r>
              <a:rPr lang="fr-FR" dirty="0"/>
              <a:t>Risque ATNC (Agents Transmissibles Non Conventionnels) : prions</a:t>
            </a:r>
          </a:p>
        </p:txBody>
      </p:sp>
      <p:sp>
        <p:nvSpPr>
          <p:cNvPr id="4" name="ZoneTexte 3"/>
          <p:cNvSpPr txBox="1"/>
          <p:nvPr/>
        </p:nvSpPr>
        <p:spPr>
          <a:xfrm>
            <a:off x="7772399" y="6311900"/>
            <a:ext cx="3886201" cy="369332"/>
          </a:xfrm>
          <a:prstGeom prst="rect">
            <a:avLst/>
          </a:prstGeom>
          <a:solidFill>
            <a:srgbClr val="580000"/>
          </a:solidFill>
        </p:spPr>
        <p:txBody>
          <a:bodyPr wrap="square" rtlCol="0">
            <a:spAutoFit/>
          </a:bodyPr>
          <a:lstStyle/>
          <a:p>
            <a:r>
              <a:rPr lang="en-US" dirty="0">
                <a:solidFill>
                  <a:schemeClr val="bg1"/>
                </a:solidFill>
              </a:rPr>
              <a:t>Spaulding EH. J </a:t>
            </a:r>
            <a:r>
              <a:rPr lang="en-US" dirty="0" err="1">
                <a:solidFill>
                  <a:schemeClr val="bg1"/>
                </a:solidFill>
              </a:rPr>
              <a:t>Hosp</a:t>
            </a:r>
            <a:r>
              <a:rPr lang="en-US" dirty="0">
                <a:solidFill>
                  <a:schemeClr val="bg1"/>
                </a:solidFill>
              </a:rPr>
              <a:t> Res 1972 ; </a:t>
            </a:r>
            <a:r>
              <a:rPr lang="fr-FR" dirty="0">
                <a:solidFill>
                  <a:schemeClr val="bg1"/>
                </a:solidFill>
              </a:rPr>
              <a:t>9 : 5-31</a:t>
            </a:r>
          </a:p>
        </p:txBody>
      </p:sp>
    </p:spTree>
    <p:extLst>
      <p:ext uri="{BB962C8B-B14F-4D97-AF65-F5344CB8AC3E}">
        <p14:creationId xmlns:p14="http://schemas.microsoft.com/office/powerpoint/2010/main" xmlns="" val="5942911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E18B7D5E-A162-42B6-B977-ED46CAC8B3F2}"/>
              </a:ext>
            </a:extLst>
          </p:cNvPr>
          <p:cNvSpPr>
            <a:spLocks noGrp="1"/>
          </p:cNvSpPr>
          <p:nvPr>
            <p:ph type="title"/>
          </p:nvPr>
        </p:nvSpPr>
        <p:spPr>
          <a:xfrm>
            <a:off x="366613" y="153233"/>
            <a:ext cx="3918358" cy="717055"/>
          </a:xfrm>
          <a:solidFill>
            <a:schemeClr val="tx1"/>
          </a:solidFill>
        </p:spPr>
        <p:txBody>
          <a:bodyPr/>
          <a:lstStyle/>
          <a:p>
            <a:r>
              <a:rPr lang="fr-FR" dirty="0">
                <a:solidFill>
                  <a:schemeClr val="bg1"/>
                </a:solidFill>
              </a:rPr>
              <a:t>Moniteur d’EER</a:t>
            </a:r>
          </a:p>
        </p:txBody>
      </p:sp>
      <p:pic>
        <p:nvPicPr>
          <p:cNvPr id="5" name="Image 4">
            <a:extLst>
              <a:ext uri="{FF2B5EF4-FFF2-40B4-BE49-F238E27FC236}">
                <a16:creationId xmlns="" xmlns:a16="http://schemas.microsoft.com/office/drawing/2014/main" id="{23E6315C-38EB-4589-86BE-64FC536DD046}"/>
              </a:ext>
            </a:extLst>
          </p:cNvPr>
          <p:cNvPicPr>
            <a:picLocks noChangeAspect="1"/>
          </p:cNvPicPr>
          <p:nvPr/>
        </p:nvPicPr>
        <p:blipFill>
          <a:blip r:embed="rId2" cstate="print"/>
          <a:stretch>
            <a:fillRect/>
          </a:stretch>
        </p:blipFill>
        <p:spPr>
          <a:xfrm>
            <a:off x="4284971" y="1160002"/>
            <a:ext cx="4218139" cy="5622587"/>
          </a:xfrm>
          <a:prstGeom prst="rect">
            <a:avLst/>
          </a:prstGeom>
        </p:spPr>
      </p:pic>
      <p:sp>
        <p:nvSpPr>
          <p:cNvPr id="6" name="ZoneTexte 5">
            <a:extLst>
              <a:ext uri="{FF2B5EF4-FFF2-40B4-BE49-F238E27FC236}">
                <a16:creationId xmlns="" xmlns:a16="http://schemas.microsoft.com/office/drawing/2014/main" id="{3A3DCF1B-5A06-4B3B-B8B9-2B9F9025BF0F}"/>
              </a:ext>
            </a:extLst>
          </p:cNvPr>
          <p:cNvSpPr txBox="1"/>
          <p:nvPr/>
        </p:nvSpPr>
        <p:spPr>
          <a:xfrm>
            <a:off x="1115172" y="5797684"/>
            <a:ext cx="2421240" cy="369332"/>
          </a:xfrm>
          <a:prstGeom prst="rect">
            <a:avLst/>
          </a:prstGeom>
          <a:noFill/>
        </p:spPr>
        <p:txBody>
          <a:bodyPr wrap="none" rtlCol="0">
            <a:spAutoFit/>
          </a:bodyPr>
          <a:lstStyle/>
          <a:p>
            <a:r>
              <a:rPr lang="fr-FR" dirty="0"/>
              <a:t>Ligne entrée (Artérielle)</a:t>
            </a:r>
          </a:p>
        </p:txBody>
      </p:sp>
      <p:sp>
        <p:nvSpPr>
          <p:cNvPr id="7" name="ZoneTexte 6">
            <a:extLst>
              <a:ext uri="{FF2B5EF4-FFF2-40B4-BE49-F238E27FC236}">
                <a16:creationId xmlns="" xmlns:a16="http://schemas.microsoft.com/office/drawing/2014/main" id="{3BB26BFA-F5EF-4409-BE02-A59310895E7A}"/>
              </a:ext>
            </a:extLst>
          </p:cNvPr>
          <p:cNvSpPr txBox="1"/>
          <p:nvPr/>
        </p:nvSpPr>
        <p:spPr>
          <a:xfrm>
            <a:off x="1262915" y="2653052"/>
            <a:ext cx="1486561" cy="369332"/>
          </a:xfrm>
          <a:prstGeom prst="rect">
            <a:avLst/>
          </a:prstGeom>
          <a:noFill/>
        </p:spPr>
        <p:txBody>
          <a:bodyPr wrap="none" rtlCol="0">
            <a:spAutoFit/>
          </a:bodyPr>
          <a:lstStyle/>
          <a:p>
            <a:r>
              <a:rPr lang="fr-FR" dirty="0"/>
              <a:t>Anticoagulant</a:t>
            </a:r>
          </a:p>
        </p:txBody>
      </p:sp>
      <p:sp>
        <p:nvSpPr>
          <p:cNvPr id="8" name="ZoneTexte 7">
            <a:extLst>
              <a:ext uri="{FF2B5EF4-FFF2-40B4-BE49-F238E27FC236}">
                <a16:creationId xmlns="" xmlns:a16="http://schemas.microsoft.com/office/drawing/2014/main" id="{9A269315-1690-4FFA-A916-82EDFAFAB268}"/>
              </a:ext>
            </a:extLst>
          </p:cNvPr>
          <p:cNvSpPr txBox="1"/>
          <p:nvPr/>
        </p:nvSpPr>
        <p:spPr>
          <a:xfrm>
            <a:off x="1585150" y="4805148"/>
            <a:ext cx="842090" cy="369332"/>
          </a:xfrm>
          <a:prstGeom prst="rect">
            <a:avLst/>
          </a:prstGeom>
          <a:noFill/>
        </p:spPr>
        <p:txBody>
          <a:bodyPr wrap="none" rtlCol="0">
            <a:spAutoFit/>
          </a:bodyPr>
          <a:lstStyle/>
          <a:p>
            <a:r>
              <a:rPr lang="fr-FR" dirty="0"/>
              <a:t>Pompe</a:t>
            </a:r>
          </a:p>
        </p:txBody>
      </p:sp>
      <p:sp>
        <p:nvSpPr>
          <p:cNvPr id="9" name="ZoneTexte 8">
            <a:extLst>
              <a:ext uri="{FF2B5EF4-FFF2-40B4-BE49-F238E27FC236}">
                <a16:creationId xmlns="" xmlns:a16="http://schemas.microsoft.com/office/drawing/2014/main" id="{4DDD2480-9074-46DC-ADFB-DB21BC282766}"/>
              </a:ext>
            </a:extLst>
          </p:cNvPr>
          <p:cNvSpPr txBox="1"/>
          <p:nvPr/>
        </p:nvSpPr>
        <p:spPr>
          <a:xfrm>
            <a:off x="3197059" y="1934561"/>
            <a:ext cx="665760" cy="369332"/>
          </a:xfrm>
          <a:prstGeom prst="rect">
            <a:avLst/>
          </a:prstGeom>
          <a:noFill/>
        </p:spPr>
        <p:txBody>
          <a:bodyPr wrap="none" rtlCol="0">
            <a:spAutoFit/>
          </a:bodyPr>
          <a:lstStyle/>
          <a:p>
            <a:r>
              <a:rPr lang="fr-FR" dirty="0"/>
              <a:t>Filtre</a:t>
            </a:r>
          </a:p>
        </p:txBody>
      </p:sp>
      <p:sp>
        <p:nvSpPr>
          <p:cNvPr id="10" name="ZoneTexte 9">
            <a:extLst>
              <a:ext uri="{FF2B5EF4-FFF2-40B4-BE49-F238E27FC236}">
                <a16:creationId xmlns="" xmlns:a16="http://schemas.microsoft.com/office/drawing/2014/main" id="{36E2B1D0-E185-4467-B93F-50A87DA77AC7}"/>
              </a:ext>
            </a:extLst>
          </p:cNvPr>
          <p:cNvSpPr txBox="1"/>
          <p:nvPr/>
        </p:nvSpPr>
        <p:spPr>
          <a:xfrm>
            <a:off x="8925262" y="4620482"/>
            <a:ext cx="2370842" cy="369332"/>
          </a:xfrm>
          <a:prstGeom prst="rect">
            <a:avLst/>
          </a:prstGeom>
          <a:noFill/>
        </p:spPr>
        <p:txBody>
          <a:bodyPr wrap="none" rtlCol="0">
            <a:spAutoFit/>
          </a:bodyPr>
          <a:lstStyle/>
          <a:p>
            <a:r>
              <a:rPr lang="fr-FR" dirty="0"/>
              <a:t>Ligne retour (Veineuse)</a:t>
            </a:r>
          </a:p>
        </p:txBody>
      </p:sp>
      <p:sp>
        <p:nvSpPr>
          <p:cNvPr id="11" name="ZoneTexte 10">
            <a:extLst>
              <a:ext uri="{FF2B5EF4-FFF2-40B4-BE49-F238E27FC236}">
                <a16:creationId xmlns="" xmlns:a16="http://schemas.microsoft.com/office/drawing/2014/main" id="{DDCF672C-E0CA-4A88-88E8-47D1AD96353C}"/>
              </a:ext>
            </a:extLst>
          </p:cNvPr>
          <p:cNvSpPr txBox="1"/>
          <p:nvPr/>
        </p:nvSpPr>
        <p:spPr>
          <a:xfrm>
            <a:off x="8825218" y="3059668"/>
            <a:ext cx="1323567" cy="369332"/>
          </a:xfrm>
          <a:prstGeom prst="rect">
            <a:avLst/>
          </a:prstGeom>
          <a:noFill/>
        </p:spPr>
        <p:txBody>
          <a:bodyPr wrap="none" rtlCol="0">
            <a:spAutoFit/>
          </a:bodyPr>
          <a:lstStyle/>
          <a:p>
            <a:r>
              <a:rPr lang="fr-FR" dirty="0"/>
              <a:t>Réchauffeur</a:t>
            </a:r>
          </a:p>
        </p:txBody>
      </p:sp>
      <p:cxnSp>
        <p:nvCxnSpPr>
          <p:cNvPr id="13" name="Connecteur droit avec flèche 12">
            <a:extLst>
              <a:ext uri="{FF2B5EF4-FFF2-40B4-BE49-F238E27FC236}">
                <a16:creationId xmlns="" xmlns:a16="http://schemas.microsoft.com/office/drawing/2014/main" id="{BD0726EA-38A6-4C3E-BB1D-E5C4DE1DAA9D}"/>
              </a:ext>
            </a:extLst>
          </p:cNvPr>
          <p:cNvCxnSpPr>
            <a:cxnSpLocks/>
          </p:cNvCxnSpPr>
          <p:nvPr/>
        </p:nvCxnSpPr>
        <p:spPr>
          <a:xfrm flipH="1">
            <a:off x="6595354" y="3238150"/>
            <a:ext cx="2229864" cy="351356"/>
          </a:xfrm>
          <a:prstGeom prst="straightConnector1">
            <a:avLst/>
          </a:prstGeom>
          <a:ln w="57150">
            <a:tailEnd type="triangle"/>
          </a:ln>
        </p:spPr>
        <p:style>
          <a:lnRef idx="1">
            <a:schemeClr val="dk1"/>
          </a:lnRef>
          <a:fillRef idx="0">
            <a:schemeClr val="dk1"/>
          </a:fillRef>
          <a:effectRef idx="0">
            <a:schemeClr val="dk1"/>
          </a:effectRef>
          <a:fontRef idx="minor">
            <a:schemeClr val="tx1"/>
          </a:fontRef>
        </p:style>
      </p:cxnSp>
      <p:cxnSp>
        <p:nvCxnSpPr>
          <p:cNvPr id="14" name="Connecteur droit avec flèche 13">
            <a:extLst>
              <a:ext uri="{FF2B5EF4-FFF2-40B4-BE49-F238E27FC236}">
                <a16:creationId xmlns="" xmlns:a16="http://schemas.microsoft.com/office/drawing/2014/main" id="{9EF37104-585C-41C1-80F2-E69DAF61A85E}"/>
              </a:ext>
            </a:extLst>
          </p:cNvPr>
          <p:cNvCxnSpPr>
            <a:cxnSpLocks/>
            <a:stCxn id="10" idx="1"/>
          </p:cNvCxnSpPr>
          <p:nvPr/>
        </p:nvCxnSpPr>
        <p:spPr>
          <a:xfrm flipH="1">
            <a:off x="6096002" y="4805148"/>
            <a:ext cx="2829260" cy="892850"/>
          </a:xfrm>
          <a:prstGeom prst="straightConnector1">
            <a:avLst/>
          </a:prstGeom>
          <a:ln w="57150">
            <a:tailEnd type="triangle"/>
          </a:ln>
        </p:spPr>
        <p:style>
          <a:lnRef idx="1">
            <a:schemeClr val="dk1"/>
          </a:lnRef>
          <a:fillRef idx="0">
            <a:schemeClr val="dk1"/>
          </a:fillRef>
          <a:effectRef idx="0">
            <a:schemeClr val="dk1"/>
          </a:effectRef>
          <a:fontRef idx="minor">
            <a:schemeClr val="tx1"/>
          </a:fontRef>
        </p:style>
      </p:cxnSp>
      <p:cxnSp>
        <p:nvCxnSpPr>
          <p:cNvPr id="17" name="Connecteur droit avec flèche 16">
            <a:extLst>
              <a:ext uri="{FF2B5EF4-FFF2-40B4-BE49-F238E27FC236}">
                <a16:creationId xmlns="" xmlns:a16="http://schemas.microsoft.com/office/drawing/2014/main" id="{4F43732A-1298-40DB-9FC0-B11E429E8C30}"/>
              </a:ext>
            </a:extLst>
          </p:cNvPr>
          <p:cNvCxnSpPr>
            <a:cxnSpLocks/>
            <a:stCxn id="7" idx="3"/>
          </p:cNvCxnSpPr>
          <p:nvPr/>
        </p:nvCxnSpPr>
        <p:spPr>
          <a:xfrm>
            <a:off x="2749476" y="2837718"/>
            <a:ext cx="1654744" cy="1782764"/>
          </a:xfrm>
          <a:prstGeom prst="straightConnector1">
            <a:avLst/>
          </a:prstGeom>
          <a:ln w="57150">
            <a:tailEnd type="triangle"/>
          </a:ln>
        </p:spPr>
        <p:style>
          <a:lnRef idx="1">
            <a:schemeClr val="dk1"/>
          </a:lnRef>
          <a:fillRef idx="0">
            <a:schemeClr val="dk1"/>
          </a:fillRef>
          <a:effectRef idx="0">
            <a:schemeClr val="dk1"/>
          </a:effectRef>
          <a:fontRef idx="minor">
            <a:schemeClr val="tx1"/>
          </a:fontRef>
        </p:style>
      </p:cxnSp>
      <p:cxnSp>
        <p:nvCxnSpPr>
          <p:cNvPr id="20" name="Connecteur droit avec flèche 19">
            <a:extLst>
              <a:ext uri="{FF2B5EF4-FFF2-40B4-BE49-F238E27FC236}">
                <a16:creationId xmlns="" xmlns:a16="http://schemas.microsoft.com/office/drawing/2014/main" id="{DFAA8A0F-CDD3-4E15-8C38-CC4290B5633A}"/>
              </a:ext>
            </a:extLst>
          </p:cNvPr>
          <p:cNvCxnSpPr>
            <a:cxnSpLocks/>
            <a:stCxn id="9" idx="3"/>
          </p:cNvCxnSpPr>
          <p:nvPr/>
        </p:nvCxnSpPr>
        <p:spPr>
          <a:xfrm>
            <a:off x="3862819" y="2119227"/>
            <a:ext cx="1724249" cy="2501255"/>
          </a:xfrm>
          <a:prstGeom prst="straightConnector1">
            <a:avLst/>
          </a:prstGeom>
          <a:ln w="57150">
            <a:tailEnd type="triangle"/>
          </a:ln>
        </p:spPr>
        <p:style>
          <a:lnRef idx="1">
            <a:schemeClr val="dk1"/>
          </a:lnRef>
          <a:fillRef idx="0">
            <a:schemeClr val="dk1"/>
          </a:fillRef>
          <a:effectRef idx="0">
            <a:schemeClr val="dk1"/>
          </a:effectRef>
          <a:fontRef idx="minor">
            <a:schemeClr val="tx1"/>
          </a:fontRef>
        </p:style>
      </p:cxnSp>
      <p:cxnSp>
        <p:nvCxnSpPr>
          <p:cNvPr id="23" name="Connecteur droit avec flèche 22">
            <a:extLst>
              <a:ext uri="{FF2B5EF4-FFF2-40B4-BE49-F238E27FC236}">
                <a16:creationId xmlns="" xmlns:a16="http://schemas.microsoft.com/office/drawing/2014/main" id="{8B8766DB-4382-4C6C-9027-E7EB1EF2349A}"/>
              </a:ext>
            </a:extLst>
          </p:cNvPr>
          <p:cNvCxnSpPr>
            <a:cxnSpLocks/>
            <a:stCxn id="6" idx="3"/>
          </p:cNvCxnSpPr>
          <p:nvPr/>
        </p:nvCxnSpPr>
        <p:spPr>
          <a:xfrm flipV="1">
            <a:off x="3536412" y="5629013"/>
            <a:ext cx="1614428" cy="353337"/>
          </a:xfrm>
          <a:prstGeom prst="straightConnector1">
            <a:avLst/>
          </a:prstGeom>
          <a:ln w="57150">
            <a:tailEnd type="triangle"/>
          </a:ln>
        </p:spPr>
        <p:style>
          <a:lnRef idx="1">
            <a:schemeClr val="dk1"/>
          </a:lnRef>
          <a:fillRef idx="0">
            <a:schemeClr val="dk1"/>
          </a:fillRef>
          <a:effectRef idx="0">
            <a:schemeClr val="dk1"/>
          </a:effectRef>
          <a:fontRef idx="minor">
            <a:schemeClr val="tx1"/>
          </a:fontRef>
        </p:style>
      </p:cxnSp>
      <p:cxnSp>
        <p:nvCxnSpPr>
          <p:cNvPr id="27" name="Connecteur droit avec flèche 26">
            <a:extLst>
              <a:ext uri="{FF2B5EF4-FFF2-40B4-BE49-F238E27FC236}">
                <a16:creationId xmlns="" xmlns:a16="http://schemas.microsoft.com/office/drawing/2014/main" id="{BC029F09-232E-4157-8794-A9913AE79411}"/>
              </a:ext>
            </a:extLst>
          </p:cNvPr>
          <p:cNvCxnSpPr>
            <a:cxnSpLocks/>
            <a:stCxn id="8" idx="3"/>
          </p:cNvCxnSpPr>
          <p:nvPr/>
        </p:nvCxnSpPr>
        <p:spPr>
          <a:xfrm>
            <a:off x="2427240" y="4989814"/>
            <a:ext cx="2648099" cy="0"/>
          </a:xfrm>
          <a:prstGeom prst="straightConnector1">
            <a:avLst/>
          </a:prstGeom>
          <a:ln w="57150">
            <a:tailEnd type="triangle"/>
          </a:ln>
        </p:spPr>
        <p:style>
          <a:lnRef idx="1">
            <a:schemeClr val="dk1"/>
          </a:lnRef>
          <a:fillRef idx="0">
            <a:schemeClr val="dk1"/>
          </a:fillRef>
          <a:effectRef idx="0">
            <a:schemeClr val="dk1"/>
          </a:effectRef>
          <a:fontRef idx="minor">
            <a:schemeClr val="tx1"/>
          </a:fontRef>
        </p:style>
      </p:cxnSp>
      <p:pic>
        <p:nvPicPr>
          <p:cNvPr id="31" name="Image 30">
            <a:extLst>
              <a:ext uri="{FF2B5EF4-FFF2-40B4-BE49-F238E27FC236}">
                <a16:creationId xmlns="" xmlns:a16="http://schemas.microsoft.com/office/drawing/2014/main" id="{236EBDB7-B979-49B3-905B-6A2016B0DAC3}"/>
              </a:ext>
            </a:extLst>
          </p:cNvPr>
          <p:cNvPicPr>
            <a:picLocks noChangeAspect="1"/>
          </p:cNvPicPr>
          <p:nvPr/>
        </p:nvPicPr>
        <p:blipFill>
          <a:blip r:embed="rId3" cstate="print"/>
          <a:stretch>
            <a:fillRect/>
          </a:stretch>
        </p:blipFill>
        <p:spPr>
          <a:xfrm>
            <a:off x="10038605" y="175691"/>
            <a:ext cx="1885445" cy="2501255"/>
          </a:xfrm>
          <a:prstGeom prst="rect">
            <a:avLst/>
          </a:prstGeom>
        </p:spPr>
      </p:pic>
    </p:spTree>
    <p:extLst>
      <p:ext uri="{BB962C8B-B14F-4D97-AF65-F5344CB8AC3E}">
        <p14:creationId xmlns:p14="http://schemas.microsoft.com/office/powerpoint/2010/main" xmlns="" val="2627864676"/>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E994CD41-A749-4BB6-AD90-7F43AF3CEB96}"/>
              </a:ext>
            </a:extLst>
          </p:cNvPr>
          <p:cNvSpPr>
            <a:spLocks noGrp="1"/>
          </p:cNvSpPr>
          <p:nvPr>
            <p:ph type="title"/>
          </p:nvPr>
        </p:nvSpPr>
        <p:spPr>
          <a:xfrm>
            <a:off x="838200" y="365125"/>
            <a:ext cx="6418277" cy="884835"/>
          </a:xfrm>
          <a:solidFill>
            <a:schemeClr val="tx1"/>
          </a:solidFill>
        </p:spPr>
        <p:txBody>
          <a:bodyPr/>
          <a:lstStyle/>
          <a:p>
            <a:r>
              <a:rPr lang="fr-FR" dirty="0">
                <a:solidFill>
                  <a:schemeClr val="bg1"/>
                </a:solidFill>
              </a:rPr>
              <a:t>Endoscopes et Sondes ETO</a:t>
            </a:r>
          </a:p>
        </p:txBody>
      </p:sp>
      <p:pic>
        <p:nvPicPr>
          <p:cNvPr id="4" name="Image 3">
            <a:extLst>
              <a:ext uri="{FF2B5EF4-FFF2-40B4-BE49-F238E27FC236}">
                <a16:creationId xmlns="" xmlns:a16="http://schemas.microsoft.com/office/drawing/2014/main" id="{11B42C49-7BD0-4AF9-8CA9-4D1EBC619864}"/>
              </a:ext>
            </a:extLst>
          </p:cNvPr>
          <p:cNvPicPr>
            <a:picLocks noChangeAspect="1"/>
          </p:cNvPicPr>
          <p:nvPr/>
        </p:nvPicPr>
        <p:blipFill>
          <a:blip r:embed="rId2" cstate="print"/>
          <a:stretch>
            <a:fillRect/>
          </a:stretch>
        </p:blipFill>
        <p:spPr>
          <a:xfrm>
            <a:off x="429639" y="1585608"/>
            <a:ext cx="2565429" cy="1707176"/>
          </a:xfrm>
          <a:prstGeom prst="rect">
            <a:avLst/>
          </a:prstGeom>
        </p:spPr>
      </p:pic>
      <p:pic>
        <p:nvPicPr>
          <p:cNvPr id="5" name="Image 4">
            <a:extLst>
              <a:ext uri="{FF2B5EF4-FFF2-40B4-BE49-F238E27FC236}">
                <a16:creationId xmlns="" xmlns:a16="http://schemas.microsoft.com/office/drawing/2014/main" id="{58573A01-D7A9-4E90-9940-40E5F0DE020F}"/>
              </a:ext>
            </a:extLst>
          </p:cNvPr>
          <p:cNvPicPr>
            <a:picLocks noChangeAspect="1"/>
          </p:cNvPicPr>
          <p:nvPr/>
        </p:nvPicPr>
        <p:blipFill>
          <a:blip r:embed="rId3" cstate="print"/>
          <a:stretch>
            <a:fillRect/>
          </a:stretch>
        </p:blipFill>
        <p:spPr>
          <a:xfrm>
            <a:off x="94034" y="3292784"/>
            <a:ext cx="3429000" cy="3429000"/>
          </a:xfrm>
          <a:prstGeom prst="rect">
            <a:avLst/>
          </a:prstGeom>
        </p:spPr>
      </p:pic>
      <p:pic>
        <p:nvPicPr>
          <p:cNvPr id="6" name="Image 5">
            <a:extLst>
              <a:ext uri="{FF2B5EF4-FFF2-40B4-BE49-F238E27FC236}">
                <a16:creationId xmlns="" xmlns:a16="http://schemas.microsoft.com/office/drawing/2014/main" id="{E331D59C-68B7-4B53-90A1-AC232E8EA30C}"/>
              </a:ext>
            </a:extLst>
          </p:cNvPr>
          <p:cNvPicPr>
            <a:picLocks noChangeAspect="1"/>
          </p:cNvPicPr>
          <p:nvPr/>
        </p:nvPicPr>
        <p:blipFill>
          <a:blip r:embed="rId4" cstate="print"/>
          <a:stretch>
            <a:fillRect/>
          </a:stretch>
        </p:blipFill>
        <p:spPr>
          <a:xfrm>
            <a:off x="4653450" y="1587233"/>
            <a:ext cx="2143125" cy="2143125"/>
          </a:xfrm>
          <a:prstGeom prst="rect">
            <a:avLst/>
          </a:prstGeom>
        </p:spPr>
      </p:pic>
      <p:pic>
        <p:nvPicPr>
          <p:cNvPr id="7" name="Image 6">
            <a:extLst>
              <a:ext uri="{FF2B5EF4-FFF2-40B4-BE49-F238E27FC236}">
                <a16:creationId xmlns="" xmlns:a16="http://schemas.microsoft.com/office/drawing/2014/main" id="{624BFB74-E7B5-4F39-BA30-0CA5BA318C71}"/>
              </a:ext>
            </a:extLst>
          </p:cNvPr>
          <p:cNvPicPr>
            <a:picLocks noChangeAspect="1"/>
          </p:cNvPicPr>
          <p:nvPr/>
        </p:nvPicPr>
        <p:blipFill>
          <a:blip r:embed="rId5" cstate="print"/>
          <a:stretch>
            <a:fillRect/>
          </a:stretch>
        </p:blipFill>
        <p:spPr>
          <a:xfrm>
            <a:off x="3917003" y="3981866"/>
            <a:ext cx="3437068" cy="2577801"/>
          </a:xfrm>
          <a:prstGeom prst="rect">
            <a:avLst/>
          </a:prstGeom>
        </p:spPr>
      </p:pic>
      <p:pic>
        <p:nvPicPr>
          <p:cNvPr id="8" name="Image 7">
            <a:extLst>
              <a:ext uri="{FF2B5EF4-FFF2-40B4-BE49-F238E27FC236}">
                <a16:creationId xmlns="" xmlns:a16="http://schemas.microsoft.com/office/drawing/2014/main" id="{DD837177-B16E-4B0B-8385-B8A0DD26592D}"/>
              </a:ext>
            </a:extLst>
          </p:cNvPr>
          <p:cNvPicPr>
            <a:picLocks noChangeAspect="1"/>
          </p:cNvPicPr>
          <p:nvPr/>
        </p:nvPicPr>
        <p:blipFill>
          <a:blip r:embed="rId6" cstate="print"/>
          <a:stretch>
            <a:fillRect/>
          </a:stretch>
        </p:blipFill>
        <p:spPr>
          <a:xfrm>
            <a:off x="8167411" y="1714979"/>
            <a:ext cx="3361124" cy="4503906"/>
          </a:xfrm>
          <a:prstGeom prst="rect">
            <a:avLst/>
          </a:prstGeom>
        </p:spPr>
      </p:pic>
    </p:spTree>
    <p:extLst>
      <p:ext uri="{BB962C8B-B14F-4D97-AF65-F5344CB8AC3E}">
        <p14:creationId xmlns:p14="http://schemas.microsoft.com/office/powerpoint/2010/main" xmlns="" val="2031961837"/>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768615" y="190313"/>
            <a:ext cx="10365550" cy="1215597"/>
          </a:xfrm>
          <a:solidFill>
            <a:schemeClr val="tx1"/>
          </a:solidFill>
        </p:spPr>
        <p:txBody>
          <a:bodyPr>
            <a:normAutofit fontScale="90000"/>
          </a:bodyPr>
          <a:lstStyle/>
          <a:p>
            <a:r>
              <a:rPr lang="fr-FR" dirty="0">
                <a:solidFill>
                  <a:schemeClr val="bg1"/>
                </a:solidFill>
              </a:rPr>
              <a:t>Contamination à Pseudomonas des Endoscopes en Réanimation</a:t>
            </a:r>
          </a:p>
        </p:txBody>
      </p:sp>
      <p:pic>
        <p:nvPicPr>
          <p:cNvPr id="4" name="Image 3"/>
          <p:cNvPicPr>
            <a:picLocks noChangeAspect="1"/>
          </p:cNvPicPr>
          <p:nvPr/>
        </p:nvPicPr>
        <p:blipFill>
          <a:blip r:embed="rId3" cstate="print"/>
          <a:stretch>
            <a:fillRect/>
          </a:stretch>
        </p:blipFill>
        <p:spPr>
          <a:xfrm>
            <a:off x="1296701" y="1515876"/>
            <a:ext cx="9459428" cy="4862826"/>
          </a:xfrm>
          <a:prstGeom prst="rect">
            <a:avLst/>
          </a:prstGeom>
        </p:spPr>
      </p:pic>
      <p:sp>
        <p:nvSpPr>
          <p:cNvPr id="6" name="ZoneTexte 5"/>
          <p:cNvSpPr txBox="1"/>
          <p:nvPr/>
        </p:nvSpPr>
        <p:spPr>
          <a:xfrm>
            <a:off x="7590960" y="6488668"/>
            <a:ext cx="3693255" cy="307777"/>
          </a:xfrm>
          <a:prstGeom prst="rect">
            <a:avLst/>
          </a:prstGeom>
          <a:solidFill>
            <a:srgbClr val="580000"/>
          </a:solid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dirty="0">
                <a:ln>
                  <a:noFill/>
                </a:ln>
                <a:solidFill>
                  <a:prstClr val="white"/>
                </a:solidFill>
                <a:effectLst/>
                <a:uLnTx/>
                <a:uFillTx/>
                <a:latin typeface="Calibri" panose="020F0502020204030204"/>
                <a:ea typeface="+mn-ea"/>
                <a:cs typeface="+mn-cs"/>
              </a:rPr>
              <a:t>Srinivasan A et al. N </a:t>
            </a:r>
            <a:r>
              <a:rPr kumimoji="0" lang="fr-FR" sz="1400" b="0" i="0" u="none" strike="noStrike" kern="1200" cap="none" spc="0" normalizeH="0" baseline="0" noProof="0" dirty="0" err="1">
                <a:ln>
                  <a:noFill/>
                </a:ln>
                <a:solidFill>
                  <a:prstClr val="white"/>
                </a:solidFill>
                <a:effectLst/>
                <a:uLnTx/>
                <a:uFillTx/>
                <a:latin typeface="Calibri" panose="020F0502020204030204"/>
                <a:ea typeface="+mn-ea"/>
                <a:cs typeface="+mn-cs"/>
              </a:rPr>
              <a:t>Engl</a:t>
            </a:r>
            <a:r>
              <a:rPr kumimoji="0" lang="fr-FR" sz="1400" b="0" i="0" u="none" strike="noStrike" kern="1200" cap="none" spc="0" normalizeH="0" baseline="0" noProof="0" dirty="0">
                <a:ln>
                  <a:noFill/>
                </a:ln>
                <a:solidFill>
                  <a:prstClr val="white"/>
                </a:solidFill>
                <a:effectLst/>
                <a:uLnTx/>
                <a:uFillTx/>
                <a:latin typeface="Calibri" panose="020F0502020204030204"/>
                <a:ea typeface="+mn-ea"/>
                <a:cs typeface="+mn-cs"/>
              </a:rPr>
              <a:t> J Med 2003;348:221-7.</a:t>
            </a:r>
          </a:p>
        </p:txBody>
      </p:sp>
      <p:cxnSp>
        <p:nvCxnSpPr>
          <p:cNvPr id="8" name="Connecteur droit avec flèche 7"/>
          <p:cNvCxnSpPr/>
          <p:nvPr/>
        </p:nvCxnSpPr>
        <p:spPr>
          <a:xfrm>
            <a:off x="5849471" y="1842247"/>
            <a:ext cx="0" cy="1546412"/>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9" name="Connecteur droit avec flèche 8"/>
          <p:cNvCxnSpPr/>
          <p:nvPr/>
        </p:nvCxnSpPr>
        <p:spPr>
          <a:xfrm>
            <a:off x="8368554" y="1842247"/>
            <a:ext cx="0" cy="1546412"/>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10" name="ZoneTexte 9"/>
          <p:cNvSpPr txBox="1"/>
          <p:nvPr/>
        </p:nvSpPr>
        <p:spPr>
          <a:xfrm>
            <a:off x="5181883" y="1494396"/>
            <a:ext cx="1598194"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err="1">
                <a:ln>
                  <a:noFill/>
                </a:ln>
                <a:solidFill>
                  <a:prstClr val="black"/>
                </a:solidFill>
                <a:effectLst/>
                <a:uLnTx/>
                <a:uFillTx/>
                <a:latin typeface="Calibri" panose="020F0502020204030204"/>
                <a:ea typeface="+mn-ea"/>
                <a:cs typeface="+mn-cs"/>
              </a:rPr>
              <a:t>Nx</a:t>
            </a:r>
            <a:r>
              <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rPr>
              <a:t> Endoscopes</a:t>
            </a:r>
          </a:p>
        </p:txBody>
      </p:sp>
      <p:sp>
        <p:nvSpPr>
          <p:cNvPr id="11" name="ZoneTexte 10"/>
          <p:cNvSpPr txBox="1"/>
          <p:nvPr/>
        </p:nvSpPr>
        <p:spPr>
          <a:xfrm>
            <a:off x="7955445" y="1496398"/>
            <a:ext cx="812658"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rPr>
              <a:t>Retrait</a:t>
            </a:r>
          </a:p>
        </p:txBody>
      </p:sp>
      <p:sp>
        <p:nvSpPr>
          <p:cNvPr id="12" name="ZoneTexte 11"/>
          <p:cNvSpPr txBox="1"/>
          <p:nvPr/>
        </p:nvSpPr>
        <p:spPr>
          <a:xfrm>
            <a:off x="228600" y="6075014"/>
            <a:ext cx="3735318" cy="64633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rPr>
              <a:t>Port de Biopsie non étanche (</a:t>
            </a:r>
            <a:r>
              <a:rPr kumimoji="0" lang="fr-FR" sz="1800" b="0" i="0" u="none" strike="noStrike" kern="1200" cap="none" spc="0" normalizeH="0" baseline="0" noProof="0" dirty="0" err="1">
                <a:ln>
                  <a:noFill/>
                </a:ln>
                <a:solidFill>
                  <a:prstClr val="black"/>
                </a:solidFill>
                <a:effectLst/>
                <a:uLnTx/>
                <a:uFillTx/>
                <a:latin typeface="Calibri" panose="020F0502020204030204"/>
                <a:ea typeface="+mn-ea"/>
                <a:cs typeface="+mn-cs"/>
              </a:rPr>
              <a:t>désérré</a:t>
            </a:r>
            <a:r>
              <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rPr>
              <a:t>Demande de Retour par la marque</a:t>
            </a:r>
          </a:p>
        </p:txBody>
      </p:sp>
    </p:spTree>
    <p:extLst>
      <p:ext uri="{BB962C8B-B14F-4D97-AF65-F5344CB8AC3E}">
        <p14:creationId xmlns:p14="http://schemas.microsoft.com/office/powerpoint/2010/main" xmlns="" val="33790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63388" y="230654"/>
            <a:ext cx="10515600" cy="1325563"/>
          </a:xfrm>
          <a:solidFill>
            <a:schemeClr val="tx1"/>
          </a:solidFill>
        </p:spPr>
        <p:txBody>
          <a:bodyPr>
            <a:normAutofit fontScale="90000"/>
          </a:bodyPr>
          <a:lstStyle/>
          <a:p>
            <a:r>
              <a:rPr lang="en-US" dirty="0">
                <a:solidFill>
                  <a:schemeClr val="bg1"/>
                </a:solidFill>
              </a:rPr>
              <a:t>An Outbreak of Pseudomonas aeruginosa Infections Associated with Flexible Bronchoscopes</a:t>
            </a:r>
            <a:endParaRPr lang="fr-FR" dirty="0">
              <a:solidFill>
                <a:schemeClr val="bg1"/>
              </a:solidFill>
            </a:endParaRPr>
          </a:p>
        </p:txBody>
      </p:sp>
      <p:sp>
        <p:nvSpPr>
          <p:cNvPr id="4" name="ZoneTexte 3"/>
          <p:cNvSpPr txBox="1"/>
          <p:nvPr/>
        </p:nvSpPr>
        <p:spPr>
          <a:xfrm>
            <a:off x="7590960" y="6488668"/>
            <a:ext cx="3693255" cy="307777"/>
          </a:xfrm>
          <a:prstGeom prst="rect">
            <a:avLst/>
          </a:prstGeom>
          <a:solidFill>
            <a:srgbClr val="580000"/>
          </a:solid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dirty="0">
                <a:ln>
                  <a:noFill/>
                </a:ln>
                <a:solidFill>
                  <a:prstClr val="white"/>
                </a:solidFill>
                <a:effectLst/>
                <a:uLnTx/>
                <a:uFillTx/>
                <a:latin typeface="Calibri" panose="020F0502020204030204"/>
                <a:ea typeface="+mn-ea"/>
                <a:cs typeface="+mn-cs"/>
              </a:rPr>
              <a:t>Srinivasan A et al. N </a:t>
            </a:r>
            <a:r>
              <a:rPr kumimoji="0" lang="fr-FR" sz="1400" b="0" i="0" u="none" strike="noStrike" kern="1200" cap="none" spc="0" normalizeH="0" baseline="0" noProof="0" dirty="0" err="1">
                <a:ln>
                  <a:noFill/>
                </a:ln>
                <a:solidFill>
                  <a:prstClr val="white"/>
                </a:solidFill>
                <a:effectLst/>
                <a:uLnTx/>
                <a:uFillTx/>
                <a:latin typeface="Calibri" panose="020F0502020204030204"/>
                <a:ea typeface="+mn-ea"/>
                <a:cs typeface="+mn-cs"/>
              </a:rPr>
              <a:t>Engl</a:t>
            </a:r>
            <a:r>
              <a:rPr kumimoji="0" lang="fr-FR" sz="1400" b="0" i="0" u="none" strike="noStrike" kern="1200" cap="none" spc="0" normalizeH="0" baseline="0" noProof="0" dirty="0">
                <a:ln>
                  <a:noFill/>
                </a:ln>
                <a:solidFill>
                  <a:prstClr val="white"/>
                </a:solidFill>
                <a:effectLst/>
                <a:uLnTx/>
                <a:uFillTx/>
                <a:latin typeface="Calibri" panose="020F0502020204030204"/>
                <a:ea typeface="+mn-ea"/>
                <a:cs typeface="+mn-cs"/>
              </a:rPr>
              <a:t> J Med 2003;348:221-7.</a:t>
            </a:r>
          </a:p>
        </p:txBody>
      </p:sp>
      <p:pic>
        <p:nvPicPr>
          <p:cNvPr id="5" name="Image 4"/>
          <p:cNvPicPr>
            <a:picLocks noChangeAspect="1"/>
          </p:cNvPicPr>
          <p:nvPr/>
        </p:nvPicPr>
        <p:blipFill>
          <a:blip r:embed="rId2" cstate="print"/>
          <a:stretch>
            <a:fillRect/>
          </a:stretch>
        </p:blipFill>
        <p:spPr>
          <a:xfrm>
            <a:off x="249957" y="1690688"/>
            <a:ext cx="6688726" cy="4561296"/>
          </a:xfrm>
          <a:prstGeom prst="rect">
            <a:avLst/>
          </a:prstGeom>
        </p:spPr>
      </p:pic>
      <p:pic>
        <p:nvPicPr>
          <p:cNvPr id="6" name="Image 5"/>
          <p:cNvPicPr>
            <a:picLocks noChangeAspect="1"/>
          </p:cNvPicPr>
          <p:nvPr/>
        </p:nvPicPr>
        <p:blipFill>
          <a:blip r:embed="rId3" cstate="print"/>
          <a:stretch>
            <a:fillRect/>
          </a:stretch>
        </p:blipFill>
        <p:spPr>
          <a:xfrm>
            <a:off x="7102129" y="1930954"/>
            <a:ext cx="5210893" cy="4080763"/>
          </a:xfrm>
          <a:prstGeom prst="rect">
            <a:avLst/>
          </a:prstGeom>
        </p:spPr>
      </p:pic>
    </p:spTree>
    <p:extLst>
      <p:ext uri="{BB962C8B-B14F-4D97-AF65-F5344CB8AC3E}">
        <p14:creationId xmlns:p14="http://schemas.microsoft.com/office/powerpoint/2010/main" xmlns="" val="2359417709"/>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FD262EC1-8FC0-43FC-A73C-E3A4173322CF}"/>
              </a:ext>
            </a:extLst>
          </p:cNvPr>
          <p:cNvSpPr>
            <a:spLocks noGrp="1"/>
          </p:cNvSpPr>
          <p:nvPr>
            <p:ph type="title"/>
          </p:nvPr>
        </p:nvSpPr>
        <p:spPr>
          <a:solidFill>
            <a:schemeClr val="tx1"/>
          </a:solidFill>
        </p:spPr>
        <p:txBody>
          <a:bodyPr/>
          <a:lstStyle/>
          <a:p>
            <a:r>
              <a:rPr lang="fr-FR" dirty="0">
                <a:solidFill>
                  <a:schemeClr val="bg1"/>
                </a:solidFill>
              </a:rPr>
              <a:t>Fibroscopes à UU (</a:t>
            </a:r>
            <a:r>
              <a:rPr lang="fr-FR" dirty="0" err="1">
                <a:solidFill>
                  <a:schemeClr val="bg1"/>
                </a:solidFill>
              </a:rPr>
              <a:t>Axess</a:t>
            </a:r>
            <a:r>
              <a:rPr lang="fr-FR" dirty="0">
                <a:solidFill>
                  <a:schemeClr val="bg1"/>
                </a:solidFill>
              </a:rPr>
              <a:t> Vision – </a:t>
            </a:r>
            <a:r>
              <a:rPr lang="fr-FR" dirty="0" err="1">
                <a:solidFill>
                  <a:schemeClr val="bg1"/>
                </a:solidFill>
              </a:rPr>
              <a:t>Ambu</a:t>
            </a:r>
            <a:r>
              <a:rPr lang="fr-FR" dirty="0">
                <a:solidFill>
                  <a:schemeClr val="bg1"/>
                </a:solidFill>
              </a:rPr>
              <a:t>)</a:t>
            </a:r>
          </a:p>
        </p:txBody>
      </p:sp>
      <p:pic>
        <p:nvPicPr>
          <p:cNvPr id="7" name="Image 6">
            <a:extLst>
              <a:ext uri="{FF2B5EF4-FFF2-40B4-BE49-F238E27FC236}">
                <a16:creationId xmlns="" xmlns:a16="http://schemas.microsoft.com/office/drawing/2014/main" id="{BDBCABB3-10F4-4350-AD27-57862451BF33}"/>
              </a:ext>
            </a:extLst>
          </p:cNvPr>
          <p:cNvPicPr>
            <a:picLocks noChangeAspect="1"/>
          </p:cNvPicPr>
          <p:nvPr/>
        </p:nvPicPr>
        <p:blipFill>
          <a:blip r:embed="rId2" cstate="print"/>
          <a:stretch>
            <a:fillRect/>
          </a:stretch>
        </p:blipFill>
        <p:spPr>
          <a:xfrm>
            <a:off x="838200" y="1843390"/>
            <a:ext cx="3327082" cy="4557409"/>
          </a:xfrm>
          <a:prstGeom prst="rect">
            <a:avLst/>
          </a:prstGeom>
        </p:spPr>
      </p:pic>
      <p:pic>
        <p:nvPicPr>
          <p:cNvPr id="8" name="Image 7">
            <a:extLst>
              <a:ext uri="{FF2B5EF4-FFF2-40B4-BE49-F238E27FC236}">
                <a16:creationId xmlns="" xmlns:a16="http://schemas.microsoft.com/office/drawing/2014/main" id="{511BAFD4-6DEB-4885-8832-3F52D68D33B7}"/>
              </a:ext>
            </a:extLst>
          </p:cNvPr>
          <p:cNvPicPr>
            <a:picLocks noChangeAspect="1"/>
          </p:cNvPicPr>
          <p:nvPr/>
        </p:nvPicPr>
        <p:blipFill>
          <a:blip r:embed="rId3" cstate="print"/>
          <a:stretch>
            <a:fillRect/>
          </a:stretch>
        </p:blipFill>
        <p:spPr>
          <a:xfrm>
            <a:off x="4306543" y="1955259"/>
            <a:ext cx="3097150" cy="1872628"/>
          </a:xfrm>
          <a:prstGeom prst="rect">
            <a:avLst/>
          </a:prstGeom>
        </p:spPr>
      </p:pic>
      <p:pic>
        <p:nvPicPr>
          <p:cNvPr id="9" name="Image 8">
            <a:extLst>
              <a:ext uri="{FF2B5EF4-FFF2-40B4-BE49-F238E27FC236}">
                <a16:creationId xmlns="" xmlns:a16="http://schemas.microsoft.com/office/drawing/2014/main" id="{BFAB7A63-1564-421E-9097-F14D528E25EC}"/>
              </a:ext>
            </a:extLst>
          </p:cNvPr>
          <p:cNvPicPr>
            <a:picLocks noChangeAspect="1"/>
          </p:cNvPicPr>
          <p:nvPr/>
        </p:nvPicPr>
        <p:blipFill>
          <a:blip r:embed="rId4" cstate="print"/>
          <a:stretch>
            <a:fillRect/>
          </a:stretch>
        </p:blipFill>
        <p:spPr>
          <a:xfrm>
            <a:off x="4527784" y="4362332"/>
            <a:ext cx="3136431" cy="2038467"/>
          </a:xfrm>
          <a:prstGeom prst="rect">
            <a:avLst/>
          </a:prstGeom>
        </p:spPr>
      </p:pic>
      <p:pic>
        <p:nvPicPr>
          <p:cNvPr id="11" name="Image 10">
            <a:extLst>
              <a:ext uri="{FF2B5EF4-FFF2-40B4-BE49-F238E27FC236}">
                <a16:creationId xmlns="" xmlns:a16="http://schemas.microsoft.com/office/drawing/2014/main" id="{A5C02A01-0792-4393-82EF-F53C23E82E33}"/>
              </a:ext>
            </a:extLst>
          </p:cNvPr>
          <p:cNvPicPr>
            <a:picLocks noChangeAspect="1"/>
          </p:cNvPicPr>
          <p:nvPr/>
        </p:nvPicPr>
        <p:blipFill>
          <a:blip r:embed="rId5" cstate="print"/>
          <a:stretch>
            <a:fillRect/>
          </a:stretch>
        </p:blipFill>
        <p:spPr>
          <a:xfrm>
            <a:off x="7811804" y="4551684"/>
            <a:ext cx="4266016" cy="1941191"/>
          </a:xfrm>
          <a:prstGeom prst="rect">
            <a:avLst/>
          </a:prstGeom>
        </p:spPr>
      </p:pic>
      <p:sp>
        <p:nvSpPr>
          <p:cNvPr id="12" name="ZoneTexte 11">
            <a:extLst>
              <a:ext uri="{FF2B5EF4-FFF2-40B4-BE49-F238E27FC236}">
                <a16:creationId xmlns="" xmlns:a16="http://schemas.microsoft.com/office/drawing/2014/main" id="{5295EEEB-E090-44FF-BFF1-3B7E44926EA9}"/>
              </a:ext>
            </a:extLst>
          </p:cNvPr>
          <p:cNvSpPr txBox="1"/>
          <p:nvPr/>
        </p:nvSpPr>
        <p:spPr>
          <a:xfrm>
            <a:off x="8271545" y="2206305"/>
            <a:ext cx="3175485" cy="92333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rPr>
              <a:t>Système avec double béquillage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rPr>
              <a:t>UU</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rPr>
              <a:t>Cout : 250 Euros environ</a:t>
            </a:r>
          </a:p>
        </p:txBody>
      </p:sp>
    </p:spTree>
    <p:extLst>
      <p:ext uri="{BB962C8B-B14F-4D97-AF65-F5344CB8AC3E}">
        <p14:creationId xmlns:p14="http://schemas.microsoft.com/office/powerpoint/2010/main" xmlns="" val="4003651249"/>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43FF27EB-516E-4EF2-BFFF-FD4EAF0BC8C2}"/>
              </a:ext>
            </a:extLst>
          </p:cNvPr>
          <p:cNvSpPr>
            <a:spLocks noGrp="1"/>
          </p:cNvSpPr>
          <p:nvPr>
            <p:ph type="title"/>
          </p:nvPr>
        </p:nvSpPr>
        <p:spPr>
          <a:xfrm>
            <a:off x="762699" y="174771"/>
            <a:ext cx="6284053" cy="890410"/>
          </a:xfrm>
          <a:solidFill>
            <a:schemeClr val="tx1"/>
          </a:solidFill>
        </p:spPr>
        <p:txBody>
          <a:bodyPr/>
          <a:lstStyle/>
          <a:p>
            <a:r>
              <a:rPr lang="fr-FR" dirty="0">
                <a:solidFill>
                  <a:schemeClr val="bg1"/>
                </a:solidFill>
              </a:rPr>
              <a:t>Contamination Sonde ETO</a:t>
            </a:r>
          </a:p>
        </p:txBody>
      </p:sp>
      <p:pic>
        <p:nvPicPr>
          <p:cNvPr id="5" name="Image 4">
            <a:extLst>
              <a:ext uri="{FF2B5EF4-FFF2-40B4-BE49-F238E27FC236}">
                <a16:creationId xmlns="" xmlns:a16="http://schemas.microsoft.com/office/drawing/2014/main" id="{CF9EFC24-1C7A-4C57-880B-189FFCEAE777}"/>
              </a:ext>
            </a:extLst>
          </p:cNvPr>
          <p:cNvPicPr>
            <a:picLocks noChangeAspect="1"/>
          </p:cNvPicPr>
          <p:nvPr/>
        </p:nvPicPr>
        <p:blipFill>
          <a:blip r:embed="rId2" cstate="print"/>
          <a:stretch>
            <a:fillRect/>
          </a:stretch>
        </p:blipFill>
        <p:spPr>
          <a:xfrm>
            <a:off x="838200" y="1546412"/>
            <a:ext cx="3155576" cy="1882588"/>
          </a:xfrm>
          <a:prstGeom prst="rect">
            <a:avLst/>
          </a:prstGeom>
        </p:spPr>
      </p:pic>
      <p:pic>
        <p:nvPicPr>
          <p:cNvPr id="7" name="Image 6">
            <a:extLst>
              <a:ext uri="{FF2B5EF4-FFF2-40B4-BE49-F238E27FC236}">
                <a16:creationId xmlns="" xmlns:a16="http://schemas.microsoft.com/office/drawing/2014/main" id="{D7E354B5-E861-4EEC-B956-CC4A50952F66}"/>
              </a:ext>
            </a:extLst>
          </p:cNvPr>
          <p:cNvPicPr>
            <a:picLocks noChangeAspect="1"/>
          </p:cNvPicPr>
          <p:nvPr/>
        </p:nvPicPr>
        <p:blipFill>
          <a:blip r:embed="rId3" cstate="print"/>
          <a:stretch>
            <a:fillRect/>
          </a:stretch>
        </p:blipFill>
        <p:spPr>
          <a:xfrm>
            <a:off x="4906936" y="1488141"/>
            <a:ext cx="2689412" cy="1999129"/>
          </a:xfrm>
          <a:prstGeom prst="rect">
            <a:avLst/>
          </a:prstGeom>
        </p:spPr>
      </p:pic>
      <p:pic>
        <p:nvPicPr>
          <p:cNvPr id="9" name="Image 8">
            <a:extLst>
              <a:ext uri="{FF2B5EF4-FFF2-40B4-BE49-F238E27FC236}">
                <a16:creationId xmlns="" xmlns:a16="http://schemas.microsoft.com/office/drawing/2014/main" id="{84612E90-DFD3-4F90-B3F5-BD5C5EA980F7}"/>
              </a:ext>
            </a:extLst>
          </p:cNvPr>
          <p:cNvPicPr>
            <a:picLocks noChangeAspect="1"/>
          </p:cNvPicPr>
          <p:nvPr/>
        </p:nvPicPr>
        <p:blipFill>
          <a:blip r:embed="rId4" cstate="print"/>
          <a:stretch>
            <a:fillRect/>
          </a:stretch>
        </p:blipFill>
        <p:spPr>
          <a:xfrm>
            <a:off x="9127405" y="1443317"/>
            <a:ext cx="1972235" cy="2088776"/>
          </a:xfrm>
          <a:prstGeom prst="rect">
            <a:avLst/>
          </a:prstGeom>
        </p:spPr>
      </p:pic>
      <p:sp>
        <p:nvSpPr>
          <p:cNvPr id="11" name="ZoneTexte 10">
            <a:extLst>
              <a:ext uri="{FF2B5EF4-FFF2-40B4-BE49-F238E27FC236}">
                <a16:creationId xmlns="" xmlns:a16="http://schemas.microsoft.com/office/drawing/2014/main" id="{E6E59F54-433C-4CA0-AB9F-DE5631EBC480}"/>
              </a:ext>
            </a:extLst>
          </p:cNvPr>
          <p:cNvSpPr txBox="1"/>
          <p:nvPr/>
        </p:nvSpPr>
        <p:spPr>
          <a:xfrm>
            <a:off x="383543" y="4240953"/>
            <a:ext cx="11736198"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rPr>
              <a:t>3 cas de pneumonies nosocomiales à Légionnelle chez des patients ayant eu une ETO pour évaluation d’une valvulopathie</a:t>
            </a:r>
          </a:p>
        </p:txBody>
      </p:sp>
      <p:sp>
        <p:nvSpPr>
          <p:cNvPr id="13" name="ZoneTexte 12">
            <a:extLst>
              <a:ext uri="{FF2B5EF4-FFF2-40B4-BE49-F238E27FC236}">
                <a16:creationId xmlns="" xmlns:a16="http://schemas.microsoft.com/office/drawing/2014/main" id="{B743BDDF-8274-4CAF-A88F-990E42BBE41B}"/>
              </a:ext>
            </a:extLst>
          </p:cNvPr>
          <p:cNvSpPr txBox="1"/>
          <p:nvPr/>
        </p:nvSpPr>
        <p:spPr>
          <a:xfrm>
            <a:off x="383543" y="4988422"/>
            <a:ext cx="7321491" cy="64633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rPr>
              <a:t>Cause: décontamination de la sonde par une eau non filtrée (0.2 μm)</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rPr>
              <a:t>Erreur Personnel due à une insuffisance de formation</a:t>
            </a:r>
          </a:p>
        </p:txBody>
      </p:sp>
      <p:sp>
        <p:nvSpPr>
          <p:cNvPr id="15" name="ZoneTexte 14">
            <a:extLst>
              <a:ext uri="{FF2B5EF4-FFF2-40B4-BE49-F238E27FC236}">
                <a16:creationId xmlns="" xmlns:a16="http://schemas.microsoft.com/office/drawing/2014/main" id="{B3D838D9-77A6-45A4-A44C-CC2AF19FA402}"/>
              </a:ext>
            </a:extLst>
          </p:cNvPr>
          <p:cNvSpPr txBox="1"/>
          <p:nvPr/>
        </p:nvSpPr>
        <p:spPr>
          <a:xfrm>
            <a:off x="3265414" y="5846544"/>
            <a:ext cx="8294615" cy="646331"/>
          </a:xfrm>
          <a:prstGeom prst="rect">
            <a:avLst/>
          </a:prstGeom>
          <a:solidFill>
            <a:srgbClr val="580000"/>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rPr>
              <a:t>A Nosocomial </a:t>
            </a:r>
            <a:r>
              <a:rPr kumimoji="0" lang="fr-FR" sz="1800" b="0" i="0" u="none" strike="noStrike" kern="1200" cap="none" spc="0" normalizeH="0" baseline="0" noProof="0" dirty="0" err="1">
                <a:ln>
                  <a:noFill/>
                </a:ln>
                <a:solidFill>
                  <a:prstClr val="white"/>
                </a:solidFill>
                <a:effectLst/>
                <a:uLnTx/>
                <a:uFillTx/>
                <a:latin typeface="Calibri" panose="020F0502020204030204"/>
                <a:ea typeface="+mn-ea"/>
                <a:cs typeface="+mn-cs"/>
              </a:rPr>
              <a:t>Outbreak</a:t>
            </a:r>
            <a:r>
              <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rPr>
              <a:t> Of Legionella Pneumophila </a:t>
            </a:r>
            <a:r>
              <a:rPr kumimoji="0" lang="fr-FR" sz="1800" b="0" i="0" u="none" strike="noStrike" kern="1200" cap="none" spc="0" normalizeH="0" baseline="0" noProof="0" dirty="0" err="1">
                <a:ln>
                  <a:noFill/>
                </a:ln>
                <a:solidFill>
                  <a:prstClr val="white"/>
                </a:solidFill>
                <a:effectLst/>
                <a:uLnTx/>
                <a:uFillTx/>
                <a:latin typeface="Calibri" panose="020F0502020204030204"/>
                <a:ea typeface="+mn-ea"/>
                <a:cs typeface="+mn-cs"/>
              </a:rPr>
              <a:t>Caused</a:t>
            </a:r>
            <a:r>
              <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rPr>
              <a:t> By </a:t>
            </a:r>
            <a:r>
              <a:rPr kumimoji="0" lang="fr-FR" sz="1800" b="0" i="0" u="none" strike="noStrike" kern="1200" cap="none" spc="0" normalizeH="0" baseline="0" noProof="0" dirty="0" err="1">
                <a:ln>
                  <a:noFill/>
                </a:ln>
                <a:solidFill>
                  <a:prstClr val="white"/>
                </a:solidFill>
                <a:effectLst/>
                <a:uLnTx/>
                <a:uFillTx/>
                <a:latin typeface="Calibri" panose="020F0502020204030204"/>
                <a:ea typeface="+mn-ea"/>
                <a:cs typeface="+mn-cs"/>
              </a:rPr>
              <a:t>Contaminated</a:t>
            </a:r>
            <a:r>
              <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rPr>
              <a:t> TE Probes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rPr>
              <a:t>Levy PY, Raoult D, Infection Control And Hospital </a:t>
            </a:r>
            <a:r>
              <a:rPr kumimoji="0" lang="fr-FR" sz="1800" b="0" i="0" u="none" strike="noStrike" kern="1200" cap="none" spc="0" normalizeH="0" baseline="0" noProof="0" dirty="0" err="1">
                <a:ln>
                  <a:noFill/>
                </a:ln>
                <a:solidFill>
                  <a:prstClr val="white"/>
                </a:solidFill>
                <a:effectLst/>
                <a:uLnTx/>
                <a:uFillTx/>
                <a:latin typeface="Calibri" panose="020F0502020204030204"/>
                <a:ea typeface="+mn-ea"/>
                <a:cs typeface="+mn-cs"/>
              </a:rPr>
              <a:t>Epidemiology</a:t>
            </a:r>
            <a:r>
              <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rPr>
              <a:t>, 2003</a:t>
            </a:r>
          </a:p>
        </p:txBody>
      </p:sp>
    </p:spTree>
    <p:extLst>
      <p:ext uri="{BB962C8B-B14F-4D97-AF65-F5344CB8AC3E}">
        <p14:creationId xmlns:p14="http://schemas.microsoft.com/office/powerpoint/2010/main" xmlns="" val="3408805459"/>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4047D283-0650-4124-9081-C4A9267F207B}"/>
              </a:ext>
            </a:extLst>
          </p:cNvPr>
          <p:cNvSpPr>
            <a:spLocks noGrp="1"/>
          </p:cNvSpPr>
          <p:nvPr>
            <p:ph type="title"/>
          </p:nvPr>
        </p:nvSpPr>
        <p:spPr>
          <a:xfrm>
            <a:off x="838200" y="248394"/>
            <a:ext cx="8096075" cy="976400"/>
          </a:xfrm>
          <a:solidFill>
            <a:schemeClr val="tx1"/>
          </a:solidFill>
        </p:spPr>
        <p:txBody>
          <a:bodyPr/>
          <a:lstStyle/>
          <a:p>
            <a:r>
              <a:rPr lang="fr-FR" dirty="0">
                <a:solidFill>
                  <a:schemeClr val="bg1"/>
                </a:solidFill>
              </a:rPr>
              <a:t>Lavage désinfection de sonde ETO</a:t>
            </a:r>
          </a:p>
        </p:txBody>
      </p:sp>
      <p:pic>
        <p:nvPicPr>
          <p:cNvPr id="4" name="Image 3">
            <a:extLst>
              <a:ext uri="{FF2B5EF4-FFF2-40B4-BE49-F238E27FC236}">
                <a16:creationId xmlns="" xmlns:a16="http://schemas.microsoft.com/office/drawing/2014/main" id="{DC4D28D1-31A7-499E-8EB1-B3715CF96B27}"/>
              </a:ext>
            </a:extLst>
          </p:cNvPr>
          <p:cNvPicPr>
            <a:picLocks noChangeAspect="1"/>
          </p:cNvPicPr>
          <p:nvPr/>
        </p:nvPicPr>
        <p:blipFill>
          <a:blip r:embed="rId2" cstate="print"/>
          <a:stretch>
            <a:fillRect/>
          </a:stretch>
        </p:blipFill>
        <p:spPr>
          <a:xfrm>
            <a:off x="927876" y="1489937"/>
            <a:ext cx="1932056" cy="4953990"/>
          </a:xfrm>
          <a:prstGeom prst="rect">
            <a:avLst/>
          </a:prstGeom>
        </p:spPr>
      </p:pic>
      <p:sp>
        <p:nvSpPr>
          <p:cNvPr id="5" name="ZoneTexte 4">
            <a:extLst>
              <a:ext uri="{FF2B5EF4-FFF2-40B4-BE49-F238E27FC236}">
                <a16:creationId xmlns="" xmlns:a16="http://schemas.microsoft.com/office/drawing/2014/main" id="{CFDC16D4-3E91-4F3D-8BAB-2CEDDDB8B0D4}"/>
              </a:ext>
            </a:extLst>
          </p:cNvPr>
          <p:cNvSpPr txBox="1"/>
          <p:nvPr/>
        </p:nvSpPr>
        <p:spPr>
          <a:xfrm>
            <a:off x="3317131" y="2076097"/>
            <a:ext cx="4702743" cy="230832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rPr>
              <a:t>Utilisation de gaine de protection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rPr>
              <a:t>Vérification de l’intégrité de la gaine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rPr>
              <a:t>Si gaine OK :  lingette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rPr>
              <a:t>Si abimée : Démontage et immersion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rPr>
              <a:t>Nettoyage automatique ou manuel</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rPr>
              <a:t>Séchage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rPr>
              <a:t>Stockage 12 H</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Image 5">
            <a:extLst>
              <a:ext uri="{FF2B5EF4-FFF2-40B4-BE49-F238E27FC236}">
                <a16:creationId xmlns="" xmlns:a16="http://schemas.microsoft.com/office/drawing/2014/main" id="{DC2641CB-1E73-490C-AA21-947B6E0A791C}"/>
              </a:ext>
            </a:extLst>
          </p:cNvPr>
          <p:cNvPicPr>
            <a:picLocks noChangeAspect="1"/>
          </p:cNvPicPr>
          <p:nvPr/>
        </p:nvPicPr>
        <p:blipFill>
          <a:blip r:embed="rId3" cstate="print"/>
          <a:stretch>
            <a:fillRect/>
          </a:stretch>
        </p:blipFill>
        <p:spPr>
          <a:xfrm>
            <a:off x="8167411" y="1714979"/>
            <a:ext cx="3361124" cy="4503906"/>
          </a:xfrm>
          <a:prstGeom prst="rect">
            <a:avLst/>
          </a:prstGeom>
        </p:spPr>
      </p:pic>
    </p:spTree>
    <p:extLst>
      <p:ext uri="{BB962C8B-B14F-4D97-AF65-F5344CB8AC3E}">
        <p14:creationId xmlns:p14="http://schemas.microsoft.com/office/powerpoint/2010/main" xmlns="" val="3522334443"/>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 xmlns:a16="http://schemas.microsoft.com/office/drawing/2014/main" id="{09F4DAA9-FA36-4A03-A8CA-3D5D00FFF24A}"/>
              </a:ext>
            </a:extLst>
          </p:cNvPr>
          <p:cNvPicPr>
            <a:picLocks noChangeAspect="1"/>
          </p:cNvPicPr>
          <p:nvPr/>
        </p:nvPicPr>
        <p:blipFill>
          <a:blip r:embed="rId2" cstate="print"/>
          <a:stretch>
            <a:fillRect/>
          </a:stretch>
        </p:blipFill>
        <p:spPr>
          <a:xfrm>
            <a:off x="84105" y="85102"/>
            <a:ext cx="4711632" cy="6672229"/>
          </a:xfrm>
          <a:prstGeom prst="rect">
            <a:avLst/>
          </a:prstGeom>
        </p:spPr>
      </p:pic>
      <p:pic>
        <p:nvPicPr>
          <p:cNvPr id="7" name="Image 6">
            <a:extLst>
              <a:ext uri="{FF2B5EF4-FFF2-40B4-BE49-F238E27FC236}">
                <a16:creationId xmlns="" xmlns:a16="http://schemas.microsoft.com/office/drawing/2014/main" id="{74E6AAFD-DDD8-428B-887C-C3B88CE2525A}"/>
              </a:ext>
            </a:extLst>
          </p:cNvPr>
          <p:cNvPicPr>
            <a:picLocks noChangeAspect="1"/>
          </p:cNvPicPr>
          <p:nvPr/>
        </p:nvPicPr>
        <p:blipFill>
          <a:blip r:embed="rId3" cstate="print"/>
          <a:stretch>
            <a:fillRect/>
          </a:stretch>
        </p:blipFill>
        <p:spPr>
          <a:xfrm>
            <a:off x="5379396" y="0"/>
            <a:ext cx="6439710" cy="6858000"/>
          </a:xfrm>
          <a:prstGeom prst="rect">
            <a:avLst/>
          </a:prstGeom>
        </p:spPr>
      </p:pic>
      <p:pic>
        <p:nvPicPr>
          <p:cNvPr id="8" name="Image 7">
            <a:extLst>
              <a:ext uri="{FF2B5EF4-FFF2-40B4-BE49-F238E27FC236}">
                <a16:creationId xmlns="" xmlns:a16="http://schemas.microsoft.com/office/drawing/2014/main" id="{A7AF850A-9BEA-4B13-9E61-75931A947E47}"/>
              </a:ext>
            </a:extLst>
          </p:cNvPr>
          <p:cNvPicPr>
            <a:picLocks noChangeAspect="1"/>
          </p:cNvPicPr>
          <p:nvPr/>
        </p:nvPicPr>
        <p:blipFill>
          <a:blip r:embed="rId4" cstate="print"/>
          <a:stretch>
            <a:fillRect/>
          </a:stretch>
        </p:blipFill>
        <p:spPr>
          <a:xfrm>
            <a:off x="9458981" y="5282119"/>
            <a:ext cx="2104494" cy="1400445"/>
          </a:xfrm>
          <a:prstGeom prst="rect">
            <a:avLst/>
          </a:prstGeom>
        </p:spPr>
      </p:pic>
    </p:spTree>
    <p:extLst>
      <p:ext uri="{BB962C8B-B14F-4D97-AF65-F5344CB8AC3E}">
        <p14:creationId xmlns:p14="http://schemas.microsoft.com/office/powerpoint/2010/main" xmlns="" val="4183407490"/>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75974128-9F9C-4428-86AE-E47B64D8CCA1}"/>
              </a:ext>
            </a:extLst>
          </p:cNvPr>
          <p:cNvSpPr>
            <a:spLocks noGrp="1"/>
          </p:cNvSpPr>
          <p:nvPr>
            <p:ph type="title"/>
          </p:nvPr>
        </p:nvSpPr>
        <p:spPr>
          <a:xfrm>
            <a:off x="838200" y="365125"/>
            <a:ext cx="10515600" cy="1430119"/>
          </a:xfrm>
          <a:solidFill>
            <a:schemeClr val="tx1"/>
          </a:solidFill>
        </p:spPr>
        <p:txBody>
          <a:bodyPr>
            <a:noAutofit/>
          </a:bodyPr>
          <a:lstStyle/>
          <a:p>
            <a:r>
              <a:rPr lang="fr-FR" sz="3600" b="0" i="0" u="none" strike="noStrike" baseline="0" dirty="0">
                <a:solidFill>
                  <a:schemeClr val="bg1"/>
                </a:solidFill>
                <a:latin typeface="Arial" panose="020B0604020202020204" pitchFamily="34" charset="0"/>
              </a:rPr>
              <a:t>Circulation extra-corporelle </a:t>
            </a:r>
            <a:r>
              <a:rPr lang="fr-FR" sz="3600" dirty="0">
                <a:solidFill>
                  <a:schemeClr val="bg1"/>
                </a:solidFill>
                <a:latin typeface="Arial" panose="020B0604020202020204" pitchFamily="34" charset="0"/>
              </a:rPr>
              <a:t/>
            </a:r>
            <a:br>
              <a:rPr lang="fr-FR" sz="3600" dirty="0">
                <a:solidFill>
                  <a:schemeClr val="bg1"/>
                </a:solidFill>
                <a:latin typeface="Arial" panose="020B0604020202020204" pitchFamily="34" charset="0"/>
              </a:rPr>
            </a:br>
            <a:r>
              <a:rPr lang="fr-FR" sz="2800" b="0" i="0" u="none" strike="noStrike" baseline="0" dirty="0">
                <a:solidFill>
                  <a:schemeClr val="bg1"/>
                </a:solidFill>
                <a:latin typeface="Arial" panose="020B0604020202020204" pitchFamily="34" charset="0"/>
              </a:rPr>
              <a:t>Assistance Extracorporelle (ECLS)</a:t>
            </a:r>
            <a:r>
              <a:rPr lang="fr-FR" sz="3600" b="0" i="0" u="none" strike="noStrike" baseline="0" dirty="0">
                <a:solidFill>
                  <a:schemeClr val="bg1"/>
                </a:solidFill>
                <a:latin typeface="Arial" panose="020B0604020202020204" pitchFamily="34" charset="0"/>
              </a:rPr>
              <a:t/>
            </a:r>
            <a:br>
              <a:rPr lang="fr-FR" sz="3600" b="0" i="0" u="none" strike="noStrike" baseline="0" dirty="0">
                <a:solidFill>
                  <a:schemeClr val="bg1"/>
                </a:solidFill>
                <a:latin typeface="Arial" panose="020B0604020202020204" pitchFamily="34" charset="0"/>
              </a:rPr>
            </a:br>
            <a:r>
              <a:rPr lang="fr-FR" sz="2800" b="0" i="0" u="none" strike="noStrike" baseline="0" dirty="0">
                <a:solidFill>
                  <a:schemeClr val="bg1"/>
                </a:solidFill>
                <a:latin typeface="Arial" panose="020B0604020202020204" pitchFamily="34" charset="0"/>
              </a:rPr>
              <a:t>Extra </a:t>
            </a:r>
            <a:r>
              <a:rPr lang="fr-FR" sz="2800" b="0" i="0" u="none" strike="noStrike" baseline="0" dirty="0" err="1">
                <a:solidFill>
                  <a:schemeClr val="bg1"/>
                </a:solidFill>
                <a:latin typeface="Arial" panose="020B0604020202020204" pitchFamily="34" charset="0"/>
              </a:rPr>
              <a:t>Corporeal</a:t>
            </a:r>
            <a:r>
              <a:rPr lang="fr-FR" sz="2800" b="0" i="0" u="none" strike="noStrike" baseline="0" dirty="0">
                <a:solidFill>
                  <a:schemeClr val="bg1"/>
                </a:solidFill>
                <a:latin typeface="Arial" panose="020B0604020202020204" pitchFamily="34" charset="0"/>
              </a:rPr>
              <a:t> Membrane </a:t>
            </a:r>
            <a:r>
              <a:rPr lang="fr-FR" sz="2800" b="0" i="0" u="none" strike="noStrike" baseline="0" dirty="0" err="1">
                <a:solidFill>
                  <a:schemeClr val="bg1"/>
                </a:solidFill>
                <a:latin typeface="Arial" panose="020B0604020202020204" pitchFamily="34" charset="0"/>
              </a:rPr>
              <a:t>Oxygenation</a:t>
            </a:r>
            <a:r>
              <a:rPr lang="fr-FR" sz="2800" b="0" i="0" u="none" strike="noStrike" baseline="0" dirty="0">
                <a:solidFill>
                  <a:schemeClr val="bg1"/>
                </a:solidFill>
                <a:latin typeface="Arial" panose="020B0604020202020204" pitchFamily="34" charset="0"/>
              </a:rPr>
              <a:t> (ECMO)</a:t>
            </a:r>
            <a:endParaRPr lang="fr-FR" sz="3600" dirty="0">
              <a:solidFill>
                <a:schemeClr val="bg1"/>
              </a:solidFill>
            </a:endParaRPr>
          </a:p>
        </p:txBody>
      </p:sp>
      <p:sp>
        <p:nvSpPr>
          <p:cNvPr id="3" name="Espace réservé du contenu 2">
            <a:extLst>
              <a:ext uri="{FF2B5EF4-FFF2-40B4-BE49-F238E27FC236}">
                <a16:creationId xmlns="" xmlns:a16="http://schemas.microsoft.com/office/drawing/2014/main" id="{935919FC-0AA9-48B2-AEFC-51D352E43793}"/>
              </a:ext>
            </a:extLst>
          </p:cNvPr>
          <p:cNvSpPr>
            <a:spLocks noGrp="1"/>
          </p:cNvSpPr>
          <p:nvPr>
            <p:ph idx="1"/>
          </p:nvPr>
        </p:nvSpPr>
        <p:spPr>
          <a:xfrm>
            <a:off x="334860" y="2231471"/>
            <a:ext cx="10515600" cy="3702211"/>
          </a:xfrm>
        </p:spPr>
        <p:txBody>
          <a:bodyPr>
            <a:normAutofit fontScale="77500" lnSpcReduction="20000"/>
          </a:bodyPr>
          <a:lstStyle/>
          <a:p>
            <a:pPr marL="0" indent="0">
              <a:buNone/>
            </a:pPr>
            <a:r>
              <a:rPr lang="fr-FR" dirty="0"/>
              <a:t>Respiratoire = SDRA</a:t>
            </a:r>
          </a:p>
          <a:p>
            <a:pPr marL="0" indent="0">
              <a:buNone/>
            </a:pPr>
            <a:endParaRPr lang="fr-FR" dirty="0"/>
          </a:p>
          <a:p>
            <a:pPr marL="0" indent="0">
              <a:buNone/>
            </a:pPr>
            <a:r>
              <a:rPr lang="fr-FR" dirty="0"/>
              <a:t>Circulatoire</a:t>
            </a:r>
          </a:p>
          <a:p>
            <a:pPr marL="0" indent="0">
              <a:buNone/>
            </a:pPr>
            <a:r>
              <a:rPr lang="fr-FR" dirty="0"/>
              <a:t>Détresse circulatoire réfractaire </a:t>
            </a:r>
          </a:p>
          <a:p>
            <a:pPr marL="0" indent="0">
              <a:buNone/>
            </a:pPr>
            <a:r>
              <a:rPr lang="fr-FR" dirty="0"/>
              <a:t>aux amines vasopressives et/ou inotropes</a:t>
            </a:r>
          </a:p>
          <a:p>
            <a:pPr marL="0" indent="0">
              <a:buNone/>
            </a:pPr>
            <a:endParaRPr lang="fr-FR" dirty="0"/>
          </a:p>
          <a:p>
            <a:pPr marL="0" indent="0">
              <a:buNone/>
            </a:pPr>
            <a:r>
              <a:rPr lang="fr-FR" dirty="0"/>
              <a:t>Processus pathologique </a:t>
            </a:r>
          </a:p>
          <a:p>
            <a:pPr marL="0" indent="0">
              <a:buNone/>
            </a:pPr>
            <a:r>
              <a:rPr lang="fr-FR" dirty="0"/>
              <a:t>avec réversibilité potentielle </a:t>
            </a:r>
          </a:p>
          <a:p>
            <a:pPr marL="0" indent="0">
              <a:buNone/>
            </a:pPr>
            <a:r>
              <a:rPr lang="fr-FR" dirty="0"/>
              <a:t>ou attente de transplantation pulmonaire </a:t>
            </a:r>
          </a:p>
          <a:p>
            <a:pPr marL="0" indent="0">
              <a:buNone/>
            </a:pPr>
            <a:r>
              <a:rPr lang="fr-FR" dirty="0"/>
              <a:t>ou cardiaque.</a:t>
            </a:r>
          </a:p>
        </p:txBody>
      </p:sp>
      <p:pic>
        <p:nvPicPr>
          <p:cNvPr id="6" name="Image 5">
            <a:extLst>
              <a:ext uri="{FF2B5EF4-FFF2-40B4-BE49-F238E27FC236}">
                <a16:creationId xmlns="" xmlns:a16="http://schemas.microsoft.com/office/drawing/2014/main" id="{93A0DA63-BAD4-4643-9F27-8C794B46C5C2}"/>
              </a:ext>
            </a:extLst>
          </p:cNvPr>
          <p:cNvPicPr>
            <a:picLocks noChangeAspect="1"/>
          </p:cNvPicPr>
          <p:nvPr/>
        </p:nvPicPr>
        <p:blipFill>
          <a:blip r:embed="rId2" cstate="print"/>
          <a:stretch>
            <a:fillRect/>
          </a:stretch>
        </p:blipFill>
        <p:spPr>
          <a:xfrm>
            <a:off x="7231980" y="1955196"/>
            <a:ext cx="3984101" cy="4254760"/>
          </a:xfrm>
          <a:prstGeom prst="rect">
            <a:avLst/>
          </a:prstGeom>
        </p:spPr>
      </p:pic>
      <p:sp>
        <p:nvSpPr>
          <p:cNvPr id="7" name="ZoneTexte 6">
            <a:extLst>
              <a:ext uri="{FF2B5EF4-FFF2-40B4-BE49-F238E27FC236}">
                <a16:creationId xmlns="" xmlns:a16="http://schemas.microsoft.com/office/drawing/2014/main" id="{3C5E94C0-61A2-4BBF-B0A5-C5B5D2E2B372}"/>
              </a:ext>
            </a:extLst>
          </p:cNvPr>
          <p:cNvSpPr txBox="1"/>
          <p:nvPr/>
        </p:nvSpPr>
        <p:spPr>
          <a:xfrm>
            <a:off x="8363824" y="6278392"/>
            <a:ext cx="2256965" cy="369332"/>
          </a:xfrm>
          <a:prstGeom prst="rect">
            <a:avLst/>
          </a:prstGeom>
          <a:noFill/>
        </p:spPr>
        <p:txBody>
          <a:bodyPr wrap="none" rtlCol="0">
            <a:spAutoFit/>
          </a:bodyPr>
          <a:lstStyle/>
          <a:p>
            <a:r>
              <a:rPr lang="fr-FR" dirty="0"/>
              <a:t>ECMO </a:t>
            </a:r>
            <a:r>
              <a:rPr lang="fr-FR" dirty="0" err="1"/>
              <a:t>veino</a:t>
            </a:r>
            <a:r>
              <a:rPr lang="fr-FR" dirty="0"/>
              <a:t>-Veineuse</a:t>
            </a:r>
          </a:p>
        </p:txBody>
      </p:sp>
    </p:spTree>
    <p:extLst>
      <p:ext uri="{BB962C8B-B14F-4D97-AF65-F5344CB8AC3E}">
        <p14:creationId xmlns:p14="http://schemas.microsoft.com/office/powerpoint/2010/main" xmlns="" val="3424596072"/>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764E522A-D20F-448E-977E-7458049F3A4A}"/>
              </a:ext>
            </a:extLst>
          </p:cNvPr>
          <p:cNvSpPr>
            <a:spLocks noGrp="1"/>
          </p:cNvSpPr>
          <p:nvPr>
            <p:ph type="title"/>
          </p:nvPr>
        </p:nvSpPr>
        <p:spPr>
          <a:xfrm>
            <a:off x="838200" y="365126"/>
            <a:ext cx="8414857" cy="842890"/>
          </a:xfrm>
          <a:solidFill>
            <a:schemeClr val="tx1"/>
          </a:solidFill>
        </p:spPr>
        <p:txBody>
          <a:bodyPr/>
          <a:lstStyle/>
          <a:p>
            <a:r>
              <a:rPr lang="fr-FR" dirty="0">
                <a:solidFill>
                  <a:schemeClr val="bg1"/>
                </a:solidFill>
              </a:rPr>
              <a:t>50 d’ans d’évolution technologique</a:t>
            </a:r>
          </a:p>
        </p:txBody>
      </p:sp>
      <p:pic>
        <p:nvPicPr>
          <p:cNvPr id="9" name="Image 8">
            <a:extLst>
              <a:ext uri="{FF2B5EF4-FFF2-40B4-BE49-F238E27FC236}">
                <a16:creationId xmlns="" xmlns:a16="http://schemas.microsoft.com/office/drawing/2014/main" id="{8E6D8C99-69A0-4D57-A697-2EC4D6EB6AE1}"/>
              </a:ext>
            </a:extLst>
          </p:cNvPr>
          <p:cNvPicPr>
            <a:picLocks noChangeAspect="1"/>
          </p:cNvPicPr>
          <p:nvPr/>
        </p:nvPicPr>
        <p:blipFill>
          <a:blip r:embed="rId2" cstate="print"/>
          <a:stretch>
            <a:fillRect/>
          </a:stretch>
        </p:blipFill>
        <p:spPr>
          <a:xfrm>
            <a:off x="321966" y="2363837"/>
            <a:ext cx="4975268" cy="3410880"/>
          </a:xfrm>
          <a:prstGeom prst="rect">
            <a:avLst/>
          </a:prstGeom>
        </p:spPr>
      </p:pic>
      <p:pic>
        <p:nvPicPr>
          <p:cNvPr id="11" name="Image 10">
            <a:extLst>
              <a:ext uri="{FF2B5EF4-FFF2-40B4-BE49-F238E27FC236}">
                <a16:creationId xmlns="" xmlns:a16="http://schemas.microsoft.com/office/drawing/2014/main" id="{D59B8484-ADA5-40FB-9DC4-4000A7614D48}"/>
              </a:ext>
            </a:extLst>
          </p:cNvPr>
          <p:cNvPicPr>
            <a:picLocks noChangeAspect="1"/>
          </p:cNvPicPr>
          <p:nvPr/>
        </p:nvPicPr>
        <p:blipFill>
          <a:blip r:embed="rId3" cstate="print"/>
          <a:stretch>
            <a:fillRect/>
          </a:stretch>
        </p:blipFill>
        <p:spPr>
          <a:xfrm>
            <a:off x="7139340" y="2208179"/>
            <a:ext cx="2834315" cy="3923107"/>
          </a:xfrm>
          <a:prstGeom prst="rect">
            <a:avLst/>
          </a:prstGeom>
        </p:spPr>
      </p:pic>
      <p:sp>
        <p:nvSpPr>
          <p:cNvPr id="12" name="ZoneTexte 11">
            <a:extLst>
              <a:ext uri="{FF2B5EF4-FFF2-40B4-BE49-F238E27FC236}">
                <a16:creationId xmlns="" xmlns:a16="http://schemas.microsoft.com/office/drawing/2014/main" id="{D9A3C8FB-8CED-4E5D-8206-A80AD505B453}"/>
              </a:ext>
            </a:extLst>
          </p:cNvPr>
          <p:cNvSpPr txBox="1"/>
          <p:nvPr/>
        </p:nvSpPr>
        <p:spPr>
          <a:xfrm>
            <a:off x="1828800" y="6300132"/>
            <a:ext cx="652743" cy="369332"/>
          </a:xfrm>
          <a:prstGeom prst="rect">
            <a:avLst/>
          </a:prstGeom>
          <a:noFill/>
        </p:spPr>
        <p:txBody>
          <a:bodyPr wrap="none" rtlCol="0">
            <a:spAutoFit/>
          </a:bodyPr>
          <a:lstStyle/>
          <a:p>
            <a:r>
              <a:rPr lang="fr-FR" dirty="0"/>
              <a:t>1971</a:t>
            </a:r>
          </a:p>
        </p:txBody>
      </p:sp>
      <p:sp>
        <p:nvSpPr>
          <p:cNvPr id="13" name="ZoneTexte 12">
            <a:extLst>
              <a:ext uri="{FF2B5EF4-FFF2-40B4-BE49-F238E27FC236}">
                <a16:creationId xmlns="" xmlns:a16="http://schemas.microsoft.com/office/drawing/2014/main" id="{DE7122A1-19F2-486A-946A-6C778098FA52}"/>
              </a:ext>
            </a:extLst>
          </p:cNvPr>
          <p:cNvSpPr txBox="1"/>
          <p:nvPr/>
        </p:nvSpPr>
        <p:spPr>
          <a:xfrm>
            <a:off x="8432334" y="6047288"/>
            <a:ext cx="652743" cy="369332"/>
          </a:xfrm>
          <a:prstGeom prst="rect">
            <a:avLst/>
          </a:prstGeom>
          <a:noFill/>
        </p:spPr>
        <p:txBody>
          <a:bodyPr wrap="none" rtlCol="0">
            <a:spAutoFit/>
          </a:bodyPr>
          <a:lstStyle/>
          <a:p>
            <a:r>
              <a:rPr lang="fr-FR" dirty="0"/>
              <a:t>2021</a:t>
            </a:r>
          </a:p>
        </p:txBody>
      </p:sp>
      <p:sp>
        <p:nvSpPr>
          <p:cNvPr id="15" name="ZoneTexte 14">
            <a:extLst>
              <a:ext uri="{FF2B5EF4-FFF2-40B4-BE49-F238E27FC236}">
                <a16:creationId xmlns="" xmlns:a16="http://schemas.microsoft.com/office/drawing/2014/main" id="{99F3ED78-448F-4E81-A854-6FA106CC6672}"/>
              </a:ext>
            </a:extLst>
          </p:cNvPr>
          <p:cNvSpPr txBox="1"/>
          <p:nvPr/>
        </p:nvSpPr>
        <p:spPr>
          <a:xfrm>
            <a:off x="7266963" y="1669301"/>
            <a:ext cx="3081994" cy="369332"/>
          </a:xfrm>
          <a:prstGeom prst="rect">
            <a:avLst/>
          </a:prstGeom>
          <a:noFill/>
        </p:spPr>
        <p:txBody>
          <a:bodyPr wrap="square">
            <a:spAutoFit/>
          </a:bodyPr>
          <a:lstStyle/>
          <a:p>
            <a:r>
              <a:rPr lang="fr-FR" sz="1800" b="0" i="0" u="none" strike="noStrike" baseline="0" dirty="0" err="1">
                <a:solidFill>
                  <a:srgbClr val="000000"/>
                </a:solidFill>
                <a:latin typeface="Calibri" panose="020F0502020204030204" pitchFamily="34" charset="0"/>
              </a:rPr>
              <a:t>Sytème</a:t>
            </a:r>
            <a:r>
              <a:rPr lang="fr-FR" sz="1800" b="0" i="0" u="none" strike="noStrike" baseline="0" dirty="0">
                <a:solidFill>
                  <a:srgbClr val="000000"/>
                </a:solidFill>
                <a:latin typeface="Calibri" panose="020F0502020204030204" pitchFamily="34" charset="0"/>
              </a:rPr>
              <a:t> </a:t>
            </a:r>
            <a:r>
              <a:rPr lang="fr-FR" sz="1800" b="0" i="0" u="none" strike="noStrike" baseline="0" dirty="0" err="1">
                <a:solidFill>
                  <a:srgbClr val="000000"/>
                </a:solidFill>
                <a:latin typeface="Calibri" panose="020F0502020204030204" pitchFamily="34" charset="0"/>
              </a:rPr>
              <a:t>Cardiohelp</a:t>
            </a:r>
            <a:r>
              <a:rPr lang="fr-FR" sz="1800" b="0" i="0" u="none" strike="noStrike" baseline="0" dirty="0">
                <a:solidFill>
                  <a:srgbClr val="000000"/>
                </a:solidFill>
                <a:latin typeface="Calibri" panose="020F0502020204030204" pitchFamily="34" charset="0"/>
              </a:rPr>
              <a:t>® (maquet) </a:t>
            </a:r>
            <a:endParaRPr lang="fr-FR" dirty="0"/>
          </a:p>
        </p:txBody>
      </p:sp>
    </p:spTree>
    <p:extLst>
      <p:ext uri="{BB962C8B-B14F-4D97-AF65-F5344CB8AC3E}">
        <p14:creationId xmlns:p14="http://schemas.microsoft.com/office/powerpoint/2010/main" xmlns="" val="40511932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6624918" cy="1114051"/>
          </a:xfrm>
          <a:solidFill>
            <a:schemeClr val="tx1"/>
          </a:solidFill>
        </p:spPr>
        <p:txBody>
          <a:bodyPr/>
          <a:lstStyle/>
          <a:p>
            <a:r>
              <a:rPr lang="fr-FR" dirty="0">
                <a:solidFill>
                  <a:schemeClr val="bg1"/>
                </a:solidFill>
              </a:rPr>
              <a:t>Mise sur le marché des DM</a:t>
            </a:r>
          </a:p>
        </p:txBody>
      </p:sp>
      <p:sp>
        <p:nvSpPr>
          <p:cNvPr id="3" name="Espace réservé du contenu 2"/>
          <p:cNvSpPr>
            <a:spLocks noGrp="1"/>
          </p:cNvSpPr>
          <p:nvPr>
            <p:ph idx="1"/>
          </p:nvPr>
        </p:nvSpPr>
        <p:spPr>
          <a:xfrm>
            <a:off x="838199" y="1825625"/>
            <a:ext cx="11115675" cy="4351338"/>
          </a:xfrm>
        </p:spPr>
        <p:txBody>
          <a:bodyPr>
            <a:normAutofit fontScale="92500" lnSpcReduction="20000"/>
          </a:bodyPr>
          <a:lstStyle/>
          <a:p>
            <a:r>
              <a:rPr lang="fr-FR" dirty="0"/>
              <a:t>Cadre réglementaire européen</a:t>
            </a:r>
          </a:p>
          <a:p>
            <a:pPr marL="0" indent="0">
              <a:buNone/>
            </a:pPr>
            <a:endParaRPr lang="fr-FR" dirty="0"/>
          </a:p>
          <a:p>
            <a:r>
              <a:rPr lang="fr-FR" dirty="0"/>
              <a:t>Autorité compétente en France  = ANSM (PS)</a:t>
            </a:r>
          </a:p>
          <a:p>
            <a:pPr lvl="1"/>
            <a:r>
              <a:rPr lang="fr-FR" dirty="0"/>
              <a:t>(Agence Nationale de Sécurité du Médicament et des Produits de Santé)</a:t>
            </a:r>
          </a:p>
          <a:p>
            <a:endParaRPr lang="fr-FR" dirty="0"/>
          </a:p>
          <a:p>
            <a:r>
              <a:rPr lang="fr-FR" dirty="0"/>
              <a:t>Apposition du marquage CE avant commercialisation</a:t>
            </a:r>
          </a:p>
          <a:p>
            <a:endParaRPr lang="fr-FR" dirty="0"/>
          </a:p>
          <a:p>
            <a:r>
              <a:rPr lang="fr-FR" dirty="0"/>
              <a:t>Marquage CE délivré par un organisme notifié</a:t>
            </a:r>
          </a:p>
          <a:p>
            <a:pPr lvl="1"/>
            <a:r>
              <a:rPr lang="fr-FR" dirty="0"/>
              <a:t>Habilité par autorité compétente</a:t>
            </a:r>
          </a:p>
          <a:p>
            <a:pPr lvl="1"/>
            <a:r>
              <a:rPr lang="fr-FR" dirty="0"/>
              <a:t>GMED en France (Groupe LNE) = Organisme Notifié au titre du Règlement (UE) 2017/745</a:t>
            </a:r>
          </a:p>
          <a:p>
            <a:pPr lvl="1"/>
            <a:r>
              <a:rPr lang="fr-FR" dirty="0"/>
              <a:t>LNE = Laboratoire National de Métrologie et d’Essai</a:t>
            </a:r>
          </a:p>
          <a:p>
            <a:pPr lvl="1"/>
            <a:r>
              <a:rPr lang="fr-FR" dirty="0"/>
              <a:t>GMED = Groupement pour Evaluation des Dispositifs Médicaux</a:t>
            </a:r>
          </a:p>
        </p:txBody>
      </p:sp>
    </p:spTree>
    <p:extLst>
      <p:ext uri="{BB962C8B-B14F-4D97-AF65-F5344CB8AC3E}">
        <p14:creationId xmlns:p14="http://schemas.microsoft.com/office/powerpoint/2010/main" xmlns="" val="12158237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xEl>
                                              <p:pRg st="9" end="9"/>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
                                            <p:txEl>
                                              <p:pRg st="10" end="10"/>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B1A30146-12DC-4267-84E3-A5EBF6A682E3}"/>
              </a:ext>
            </a:extLst>
          </p:cNvPr>
          <p:cNvSpPr>
            <a:spLocks noGrp="1"/>
          </p:cNvSpPr>
          <p:nvPr>
            <p:ph type="title"/>
          </p:nvPr>
        </p:nvSpPr>
        <p:spPr>
          <a:xfrm>
            <a:off x="1090569" y="558072"/>
            <a:ext cx="4035804" cy="779972"/>
          </a:xfrm>
          <a:solidFill>
            <a:schemeClr val="tx1"/>
          </a:solidFill>
        </p:spPr>
        <p:txBody>
          <a:bodyPr/>
          <a:lstStyle/>
          <a:p>
            <a:r>
              <a:rPr lang="fr-FR" dirty="0">
                <a:solidFill>
                  <a:schemeClr val="bg1"/>
                </a:solidFill>
              </a:rPr>
              <a:t>Circuit ECMO VV</a:t>
            </a:r>
          </a:p>
        </p:txBody>
      </p:sp>
      <p:pic>
        <p:nvPicPr>
          <p:cNvPr id="5" name="Image 4">
            <a:extLst>
              <a:ext uri="{FF2B5EF4-FFF2-40B4-BE49-F238E27FC236}">
                <a16:creationId xmlns="" xmlns:a16="http://schemas.microsoft.com/office/drawing/2014/main" id="{19373553-178E-441D-9F5C-7113A4D7EA77}"/>
              </a:ext>
            </a:extLst>
          </p:cNvPr>
          <p:cNvPicPr>
            <a:picLocks noChangeAspect="1"/>
          </p:cNvPicPr>
          <p:nvPr/>
        </p:nvPicPr>
        <p:blipFill>
          <a:blip r:embed="rId2" cstate="print"/>
          <a:stretch>
            <a:fillRect/>
          </a:stretch>
        </p:blipFill>
        <p:spPr>
          <a:xfrm>
            <a:off x="6680438" y="2214694"/>
            <a:ext cx="4673362" cy="3498209"/>
          </a:xfrm>
          <a:prstGeom prst="rect">
            <a:avLst/>
          </a:prstGeom>
        </p:spPr>
      </p:pic>
      <p:pic>
        <p:nvPicPr>
          <p:cNvPr id="6" name="Image 5">
            <a:extLst>
              <a:ext uri="{FF2B5EF4-FFF2-40B4-BE49-F238E27FC236}">
                <a16:creationId xmlns="" xmlns:a16="http://schemas.microsoft.com/office/drawing/2014/main" id="{920F42BF-E7B0-45E2-B2B3-FCDA7A55B432}"/>
              </a:ext>
            </a:extLst>
          </p:cNvPr>
          <p:cNvPicPr>
            <a:picLocks noChangeAspect="1"/>
          </p:cNvPicPr>
          <p:nvPr/>
        </p:nvPicPr>
        <p:blipFill>
          <a:blip r:embed="rId3" cstate="print"/>
          <a:stretch>
            <a:fillRect/>
          </a:stretch>
        </p:blipFill>
        <p:spPr>
          <a:xfrm>
            <a:off x="1090569" y="2214694"/>
            <a:ext cx="4781724" cy="3393967"/>
          </a:xfrm>
          <a:prstGeom prst="rect">
            <a:avLst/>
          </a:prstGeom>
        </p:spPr>
      </p:pic>
    </p:spTree>
    <p:extLst>
      <p:ext uri="{BB962C8B-B14F-4D97-AF65-F5344CB8AC3E}">
        <p14:creationId xmlns:p14="http://schemas.microsoft.com/office/powerpoint/2010/main" xmlns="" val="3271294246"/>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2CC3FA54-CCAD-4D4A-822C-7900B8EA941D}"/>
              </a:ext>
            </a:extLst>
          </p:cNvPr>
          <p:cNvSpPr>
            <a:spLocks noGrp="1"/>
          </p:cNvSpPr>
          <p:nvPr>
            <p:ph type="title"/>
          </p:nvPr>
        </p:nvSpPr>
        <p:spPr>
          <a:xfrm>
            <a:off x="838200" y="365126"/>
            <a:ext cx="7399789" cy="809334"/>
          </a:xfrm>
          <a:solidFill>
            <a:schemeClr val="tx1"/>
          </a:solidFill>
        </p:spPr>
        <p:txBody>
          <a:bodyPr/>
          <a:lstStyle/>
          <a:p>
            <a:r>
              <a:rPr lang="fr-FR" dirty="0">
                <a:solidFill>
                  <a:schemeClr val="bg1"/>
                </a:solidFill>
              </a:rPr>
              <a:t>Canules ECMO </a:t>
            </a:r>
            <a:r>
              <a:rPr lang="fr-FR" dirty="0" err="1">
                <a:solidFill>
                  <a:schemeClr val="bg1"/>
                </a:solidFill>
              </a:rPr>
              <a:t>Veino</a:t>
            </a:r>
            <a:r>
              <a:rPr lang="fr-FR" dirty="0">
                <a:solidFill>
                  <a:schemeClr val="bg1"/>
                </a:solidFill>
              </a:rPr>
              <a:t>-Veineuse</a:t>
            </a:r>
          </a:p>
        </p:txBody>
      </p:sp>
      <p:pic>
        <p:nvPicPr>
          <p:cNvPr id="5" name="Image 4">
            <a:extLst>
              <a:ext uri="{FF2B5EF4-FFF2-40B4-BE49-F238E27FC236}">
                <a16:creationId xmlns="" xmlns:a16="http://schemas.microsoft.com/office/drawing/2014/main" id="{F66EF83B-595E-4922-8236-4547C09E200B}"/>
              </a:ext>
            </a:extLst>
          </p:cNvPr>
          <p:cNvPicPr>
            <a:picLocks noChangeAspect="1"/>
          </p:cNvPicPr>
          <p:nvPr/>
        </p:nvPicPr>
        <p:blipFill>
          <a:blip r:embed="rId2" cstate="print"/>
          <a:stretch>
            <a:fillRect/>
          </a:stretch>
        </p:blipFill>
        <p:spPr>
          <a:xfrm>
            <a:off x="473324" y="2157220"/>
            <a:ext cx="4273064" cy="3204798"/>
          </a:xfrm>
          <a:prstGeom prst="rect">
            <a:avLst/>
          </a:prstGeom>
        </p:spPr>
      </p:pic>
      <p:sp>
        <p:nvSpPr>
          <p:cNvPr id="7" name="ZoneTexte 6">
            <a:extLst>
              <a:ext uri="{FF2B5EF4-FFF2-40B4-BE49-F238E27FC236}">
                <a16:creationId xmlns="" xmlns:a16="http://schemas.microsoft.com/office/drawing/2014/main" id="{BCE3BF99-ACD0-4B86-B6CB-7298D499EABA}"/>
              </a:ext>
            </a:extLst>
          </p:cNvPr>
          <p:cNvSpPr txBox="1"/>
          <p:nvPr/>
        </p:nvSpPr>
        <p:spPr>
          <a:xfrm>
            <a:off x="399875" y="5969655"/>
            <a:ext cx="11392250" cy="523220"/>
          </a:xfrm>
          <a:prstGeom prst="rect">
            <a:avLst/>
          </a:prstGeom>
          <a:noFill/>
        </p:spPr>
        <p:txBody>
          <a:bodyPr wrap="square">
            <a:spAutoFit/>
          </a:bodyPr>
          <a:lstStyle/>
          <a:p>
            <a:r>
              <a:rPr lang="fr-FR" sz="2800" dirty="0"/>
              <a:t>Risque infectieux car canules laissées en place plusieurs semaines si besoin</a:t>
            </a:r>
          </a:p>
        </p:txBody>
      </p:sp>
      <p:sp>
        <p:nvSpPr>
          <p:cNvPr id="9" name="ZoneTexte 8">
            <a:extLst>
              <a:ext uri="{FF2B5EF4-FFF2-40B4-BE49-F238E27FC236}">
                <a16:creationId xmlns="" xmlns:a16="http://schemas.microsoft.com/office/drawing/2014/main" id="{92FB2617-DEE7-4551-8AF0-770D42BF041D}"/>
              </a:ext>
            </a:extLst>
          </p:cNvPr>
          <p:cNvSpPr txBox="1"/>
          <p:nvPr/>
        </p:nvSpPr>
        <p:spPr>
          <a:xfrm>
            <a:off x="5041783" y="2524828"/>
            <a:ext cx="6905538" cy="2308324"/>
          </a:xfrm>
          <a:prstGeom prst="rect">
            <a:avLst/>
          </a:prstGeom>
          <a:noFill/>
        </p:spPr>
        <p:txBody>
          <a:bodyPr wrap="square">
            <a:spAutoFit/>
          </a:bodyPr>
          <a:lstStyle/>
          <a:p>
            <a:r>
              <a:rPr lang="fr-FR" dirty="0"/>
              <a:t>Risques</a:t>
            </a:r>
          </a:p>
          <a:p>
            <a:pPr lvl="1"/>
            <a:r>
              <a:rPr lang="fr-FR" dirty="0"/>
              <a:t>Hémorragique</a:t>
            </a:r>
          </a:p>
          <a:p>
            <a:pPr lvl="1"/>
            <a:r>
              <a:rPr lang="fr-FR" dirty="0"/>
              <a:t>Thrombotique</a:t>
            </a:r>
          </a:p>
          <a:p>
            <a:pPr lvl="1"/>
            <a:r>
              <a:rPr lang="fr-FR" dirty="0"/>
              <a:t>infectieux</a:t>
            </a:r>
          </a:p>
          <a:p>
            <a:endParaRPr lang="fr-FR" dirty="0"/>
          </a:p>
          <a:p>
            <a:endParaRPr lang="fr-FR" dirty="0"/>
          </a:p>
          <a:p>
            <a:endParaRPr lang="fr-FR" dirty="0"/>
          </a:p>
          <a:p>
            <a:r>
              <a:rPr lang="fr-FR" dirty="0"/>
              <a:t>Posée en conditions chirurgicales aseptiques dans la réanimation/bloc</a:t>
            </a:r>
          </a:p>
        </p:txBody>
      </p:sp>
    </p:spTree>
    <p:extLst>
      <p:ext uri="{BB962C8B-B14F-4D97-AF65-F5344CB8AC3E}">
        <p14:creationId xmlns:p14="http://schemas.microsoft.com/office/powerpoint/2010/main" xmlns="" val="4136071510"/>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 xmlns:a16="http://schemas.microsoft.com/office/drawing/2014/main" id="{2B458657-F7D9-41AE-96CD-2909AE381334}"/>
              </a:ext>
            </a:extLst>
          </p:cNvPr>
          <p:cNvSpPr>
            <a:spLocks noGrp="1"/>
          </p:cNvSpPr>
          <p:nvPr>
            <p:ph type="title"/>
          </p:nvPr>
        </p:nvSpPr>
        <p:spPr/>
        <p:txBody>
          <a:bodyPr>
            <a:normAutofit/>
          </a:bodyPr>
          <a:lstStyle/>
          <a:p>
            <a:r>
              <a:rPr lang="fr-FR" sz="4800" dirty="0"/>
              <a:t>3. Risque Infectieux en Réanimation</a:t>
            </a:r>
          </a:p>
        </p:txBody>
      </p:sp>
      <p:sp>
        <p:nvSpPr>
          <p:cNvPr id="5" name="Espace réservé du texte 4">
            <a:extLst>
              <a:ext uri="{FF2B5EF4-FFF2-40B4-BE49-F238E27FC236}">
                <a16:creationId xmlns="" xmlns:a16="http://schemas.microsoft.com/office/drawing/2014/main" id="{9EEF1E6B-8FD6-430E-AD20-13BD8C5DDD28}"/>
              </a:ext>
            </a:extLst>
          </p:cNvPr>
          <p:cNvSpPr>
            <a:spLocks noGrp="1"/>
          </p:cNvSpPr>
          <p:nvPr>
            <p:ph type="body" idx="1"/>
          </p:nvPr>
        </p:nvSpPr>
        <p:spPr/>
        <p:txBody>
          <a:bodyPr/>
          <a:lstStyle/>
          <a:p>
            <a:r>
              <a:rPr lang="fr-FR" dirty="0">
                <a:solidFill>
                  <a:schemeClr val="tx1"/>
                </a:solidFill>
              </a:rPr>
              <a:t>3.2 </a:t>
            </a:r>
            <a:r>
              <a:rPr lang="fr-FR" dirty="0" smtClean="0">
                <a:solidFill>
                  <a:schemeClr val="tx1"/>
                </a:solidFill>
              </a:rPr>
              <a:t>Dépistage BMR- Matériel </a:t>
            </a:r>
            <a:r>
              <a:rPr lang="fr-FR" dirty="0">
                <a:solidFill>
                  <a:schemeClr val="tx1"/>
                </a:solidFill>
              </a:rPr>
              <a:t>UU</a:t>
            </a:r>
          </a:p>
        </p:txBody>
      </p:sp>
    </p:spTree>
    <p:extLst>
      <p:ext uri="{BB962C8B-B14F-4D97-AF65-F5344CB8AC3E}">
        <p14:creationId xmlns:p14="http://schemas.microsoft.com/office/powerpoint/2010/main" xmlns="" val="4168485408"/>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71068DC6-842B-488C-B9D0-C61A406DCCB1}"/>
              </a:ext>
            </a:extLst>
          </p:cNvPr>
          <p:cNvSpPr>
            <a:spLocks noGrp="1"/>
          </p:cNvSpPr>
          <p:nvPr>
            <p:ph type="title"/>
          </p:nvPr>
        </p:nvSpPr>
        <p:spPr>
          <a:xfrm>
            <a:off x="838200" y="365125"/>
            <a:ext cx="10515600" cy="951947"/>
          </a:xfrm>
          <a:solidFill>
            <a:schemeClr val="tx1"/>
          </a:solidFill>
        </p:spPr>
        <p:txBody>
          <a:bodyPr/>
          <a:lstStyle/>
          <a:p>
            <a:r>
              <a:rPr lang="fr-FR" dirty="0">
                <a:solidFill>
                  <a:schemeClr val="bg1"/>
                </a:solidFill>
              </a:rPr>
              <a:t>Dépistage SARM - EBLSE</a:t>
            </a:r>
          </a:p>
        </p:txBody>
      </p:sp>
      <p:pic>
        <p:nvPicPr>
          <p:cNvPr id="5" name="Image 4">
            <a:extLst>
              <a:ext uri="{FF2B5EF4-FFF2-40B4-BE49-F238E27FC236}">
                <a16:creationId xmlns="" xmlns:a16="http://schemas.microsoft.com/office/drawing/2014/main" id="{799229F2-4F14-4312-BE28-EFC7E705891C}"/>
              </a:ext>
            </a:extLst>
          </p:cNvPr>
          <p:cNvPicPr>
            <a:picLocks noChangeAspect="1"/>
          </p:cNvPicPr>
          <p:nvPr/>
        </p:nvPicPr>
        <p:blipFill>
          <a:blip r:embed="rId2" cstate="print"/>
          <a:stretch>
            <a:fillRect/>
          </a:stretch>
        </p:blipFill>
        <p:spPr>
          <a:xfrm>
            <a:off x="876300" y="2095313"/>
            <a:ext cx="10439400" cy="1649506"/>
          </a:xfrm>
          <a:prstGeom prst="rect">
            <a:avLst/>
          </a:prstGeom>
        </p:spPr>
      </p:pic>
      <p:pic>
        <p:nvPicPr>
          <p:cNvPr id="7" name="Image 6">
            <a:extLst>
              <a:ext uri="{FF2B5EF4-FFF2-40B4-BE49-F238E27FC236}">
                <a16:creationId xmlns="" xmlns:a16="http://schemas.microsoft.com/office/drawing/2014/main" id="{C8BFB628-DC06-4659-9710-B24F3E962871}"/>
              </a:ext>
            </a:extLst>
          </p:cNvPr>
          <p:cNvPicPr>
            <a:picLocks noChangeAspect="1"/>
          </p:cNvPicPr>
          <p:nvPr/>
        </p:nvPicPr>
        <p:blipFill>
          <a:blip r:embed="rId3" cstate="print"/>
          <a:stretch>
            <a:fillRect/>
          </a:stretch>
        </p:blipFill>
        <p:spPr>
          <a:xfrm>
            <a:off x="838200" y="4376793"/>
            <a:ext cx="10515600" cy="1730188"/>
          </a:xfrm>
          <a:prstGeom prst="rect">
            <a:avLst/>
          </a:prstGeom>
        </p:spPr>
      </p:pic>
      <p:sp>
        <p:nvSpPr>
          <p:cNvPr id="8" name="ZoneTexte 7">
            <a:extLst>
              <a:ext uri="{FF2B5EF4-FFF2-40B4-BE49-F238E27FC236}">
                <a16:creationId xmlns="" xmlns:a16="http://schemas.microsoft.com/office/drawing/2014/main" id="{08BE2313-D7DB-4367-B29A-178979B3C72D}"/>
              </a:ext>
            </a:extLst>
          </p:cNvPr>
          <p:cNvSpPr txBox="1"/>
          <p:nvPr/>
        </p:nvSpPr>
        <p:spPr>
          <a:xfrm>
            <a:off x="7111068" y="6224631"/>
            <a:ext cx="4122219" cy="369332"/>
          </a:xfrm>
          <a:prstGeom prst="rect">
            <a:avLst/>
          </a:prstGeom>
          <a:solidFill>
            <a:srgbClr val="580000"/>
          </a:solidFill>
        </p:spPr>
        <p:txBody>
          <a:bodyPr wrap="none" rtlCol="0">
            <a:spAutoFit/>
          </a:bodyPr>
          <a:lstStyle/>
          <a:p>
            <a:r>
              <a:rPr lang="fr-FR" dirty="0">
                <a:solidFill>
                  <a:schemeClr val="bg1"/>
                </a:solidFill>
              </a:rPr>
              <a:t>Réseau REA-Raisin, France. Résultats 2017</a:t>
            </a:r>
          </a:p>
        </p:txBody>
      </p:sp>
    </p:spTree>
    <p:extLst>
      <p:ext uri="{BB962C8B-B14F-4D97-AF65-F5344CB8AC3E}">
        <p14:creationId xmlns:p14="http://schemas.microsoft.com/office/powerpoint/2010/main" xmlns="" val="58017955"/>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BB5F80CF-BA9A-40FB-9B15-F10AAF5598D1}"/>
              </a:ext>
            </a:extLst>
          </p:cNvPr>
          <p:cNvSpPr>
            <a:spLocks noGrp="1"/>
          </p:cNvSpPr>
          <p:nvPr>
            <p:ph type="title"/>
          </p:nvPr>
        </p:nvSpPr>
        <p:spPr>
          <a:xfrm>
            <a:off x="762000" y="152889"/>
            <a:ext cx="10515600" cy="1325563"/>
          </a:xfrm>
          <a:solidFill>
            <a:schemeClr val="tx1"/>
          </a:solidFill>
        </p:spPr>
        <p:txBody>
          <a:bodyPr>
            <a:normAutofit fontScale="90000"/>
          </a:bodyPr>
          <a:lstStyle/>
          <a:p>
            <a:r>
              <a:rPr lang="fr-FR" dirty="0">
                <a:solidFill>
                  <a:schemeClr val="bg1"/>
                </a:solidFill>
              </a:rPr>
              <a:t>Infections liées au DI</a:t>
            </a:r>
            <a:br>
              <a:rPr lang="fr-FR" dirty="0">
                <a:solidFill>
                  <a:schemeClr val="bg1"/>
                </a:solidFill>
              </a:rPr>
            </a:br>
            <a:r>
              <a:rPr lang="fr-FR" sz="3600" dirty="0">
                <a:solidFill>
                  <a:schemeClr val="bg1"/>
                </a:solidFill>
              </a:rPr>
              <a:t>N, Apparition par rapport J admission et au début exposition</a:t>
            </a:r>
          </a:p>
        </p:txBody>
      </p:sp>
      <p:pic>
        <p:nvPicPr>
          <p:cNvPr id="5" name="Image 4">
            <a:extLst>
              <a:ext uri="{FF2B5EF4-FFF2-40B4-BE49-F238E27FC236}">
                <a16:creationId xmlns="" xmlns:a16="http://schemas.microsoft.com/office/drawing/2014/main" id="{B6AC9430-5B33-406C-94E4-412B2C7A45FD}"/>
              </a:ext>
            </a:extLst>
          </p:cNvPr>
          <p:cNvPicPr>
            <a:picLocks noChangeAspect="1"/>
          </p:cNvPicPr>
          <p:nvPr/>
        </p:nvPicPr>
        <p:blipFill>
          <a:blip r:embed="rId2" cstate="print"/>
          <a:stretch>
            <a:fillRect/>
          </a:stretch>
        </p:blipFill>
        <p:spPr>
          <a:xfrm>
            <a:off x="762000" y="1788703"/>
            <a:ext cx="10515600" cy="1837765"/>
          </a:xfrm>
          <a:prstGeom prst="rect">
            <a:avLst/>
          </a:prstGeom>
        </p:spPr>
      </p:pic>
      <p:pic>
        <p:nvPicPr>
          <p:cNvPr id="7" name="Image 6">
            <a:extLst>
              <a:ext uri="{FF2B5EF4-FFF2-40B4-BE49-F238E27FC236}">
                <a16:creationId xmlns="" xmlns:a16="http://schemas.microsoft.com/office/drawing/2014/main" id="{F47B1C09-D044-4D09-A1A7-F95CB829F7AC}"/>
              </a:ext>
            </a:extLst>
          </p:cNvPr>
          <p:cNvPicPr>
            <a:picLocks noChangeAspect="1"/>
          </p:cNvPicPr>
          <p:nvPr/>
        </p:nvPicPr>
        <p:blipFill>
          <a:blip r:embed="rId3" cstate="print"/>
          <a:stretch>
            <a:fillRect/>
          </a:stretch>
        </p:blipFill>
        <p:spPr>
          <a:xfrm>
            <a:off x="838200" y="3596075"/>
            <a:ext cx="10439400" cy="1685365"/>
          </a:xfrm>
          <a:prstGeom prst="rect">
            <a:avLst/>
          </a:prstGeom>
        </p:spPr>
      </p:pic>
      <p:pic>
        <p:nvPicPr>
          <p:cNvPr id="9" name="Image 8">
            <a:extLst>
              <a:ext uri="{FF2B5EF4-FFF2-40B4-BE49-F238E27FC236}">
                <a16:creationId xmlns="" xmlns:a16="http://schemas.microsoft.com/office/drawing/2014/main" id="{1BF6E165-71A0-4085-9F1A-F5635DD4F21E}"/>
              </a:ext>
            </a:extLst>
          </p:cNvPr>
          <p:cNvPicPr>
            <a:picLocks noChangeAspect="1"/>
          </p:cNvPicPr>
          <p:nvPr/>
        </p:nvPicPr>
        <p:blipFill>
          <a:blip r:embed="rId4" cstate="print"/>
          <a:stretch>
            <a:fillRect/>
          </a:stretch>
        </p:blipFill>
        <p:spPr>
          <a:xfrm>
            <a:off x="762000" y="5262282"/>
            <a:ext cx="10677728" cy="1595718"/>
          </a:xfrm>
          <a:prstGeom prst="rect">
            <a:avLst/>
          </a:prstGeom>
        </p:spPr>
      </p:pic>
    </p:spTree>
    <p:extLst>
      <p:ext uri="{BB962C8B-B14F-4D97-AF65-F5344CB8AC3E}">
        <p14:creationId xmlns:p14="http://schemas.microsoft.com/office/powerpoint/2010/main" xmlns="" val="342030261"/>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E9F0750C-E9DB-4BBE-BA0E-782428536A4D}"/>
              </a:ext>
            </a:extLst>
          </p:cNvPr>
          <p:cNvSpPr>
            <a:spLocks noGrp="1"/>
          </p:cNvSpPr>
          <p:nvPr>
            <p:ph type="title"/>
          </p:nvPr>
        </p:nvSpPr>
        <p:spPr>
          <a:xfrm>
            <a:off x="863366" y="356736"/>
            <a:ext cx="10327548" cy="649943"/>
          </a:xfrm>
          <a:solidFill>
            <a:schemeClr val="tx1"/>
          </a:solidFill>
        </p:spPr>
        <p:txBody>
          <a:bodyPr>
            <a:noAutofit/>
          </a:bodyPr>
          <a:lstStyle/>
          <a:p>
            <a:r>
              <a:rPr lang="fr-FR" sz="3600" b="0" i="0" u="none" strike="noStrike" baseline="0" dirty="0">
                <a:solidFill>
                  <a:schemeClr val="bg1"/>
                </a:solidFill>
              </a:rPr>
              <a:t>Evolution des taux d'incidence des IAS de 2004 à 2017</a:t>
            </a:r>
            <a:endParaRPr lang="fr-FR" sz="3600" dirty="0">
              <a:solidFill>
                <a:schemeClr val="bg1"/>
              </a:solidFill>
            </a:endParaRPr>
          </a:p>
        </p:txBody>
      </p:sp>
      <p:pic>
        <p:nvPicPr>
          <p:cNvPr id="5" name="Image 4">
            <a:extLst>
              <a:ext uri="{FF2B5EF4-FFF2-40B4-BE49-F238E27FC236}">
                <a16:creationId xmlns="" xmlns:a16="http://schemas.microsoft.com/office/drawing/2014/main" id="{A0D1826A-3639-4D14-AEB8-9A84C6F0A0F4}"/>
              </a:ext>
            </a:extLst>
          </p:cNvPr>
          <p:cNvPicPr>
            <a:picLocks noChangeAspect="1"/>
          </p:cNvPicPr>
          <p:nvPr/>
        </p:nvPicPr>
        <p:blipFill>
          <a:blip r:embed="rId2" cstate="print"/>
          <a:stretch>
            <a:fillRect/>
          </a:stretch>
        </p:blipFill>
        <p:spPr>
          <a:xfrm>
            <a:off x="1665392" y="1132514"/>
            <a:ext cx="8602301" cy="5500069"/>
          </a:xfrm>
          <a:prstGeom prst="rect">
            <a:avLst/>
          </a:prstGeom>
        </p:spPr>
      </p:pic>
    </p:spTree>
    <p:extLst>
      <p:ext uri="{BB962C8B-B14F-4D97-AF65-F5344CB8AC3E}">
        <p14:creationId xmlns:p14="http://schemas.microsoft.com/office/powerpoint/2010/main" xmlns="" val="2055612682"/>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134784"/>
            <a:ext cx="10285602" cy="1325563"/>
          </a:xfrm>
          <a:solidFill>
            <a:schemeClr val="tx1"/>
          </a:solidFill>
        </p:spPr>
        <p:txBody>
          <a:bodyPr>
            <a:normAutofit fontScale="90000"/>
          </a:bodyPr>
          <a:lstStyle/>
          <a:p>
            <a:r>
              <a:rPr lang="fr-FR" b="1" dirty="0">
                <a:solidFill>
                  <a:schemeClr val="bg1"/>
                </a:solidFill>
              </a:rPr>
              <a:t>Distribution des services selon le taux d'incidence des pneumopathies / 1000 j d'intubation </a:t>
            </a:r>
            <a:r>
              <a:rPr lang="fr-FR" dirty="0">
                <a:solidFill>
                  <a:schemeClr val="bg1"/>
                </a:solidFill>
              </a:rPr>
              <a:t>	</a:t>
            </a:r>
          </a:p>
        </p:txBody>
      </p:sp>
      <p:pic>
        <p:nvPicPr>
          <p:cNvPr id="4" name="Image 3"/>
          <p:cNvPicPr>
            <a:picLocks noChangeAspect="1"/>
          </p:cNvPicPr>
          <p:nvPr/>
        </p:nvPicPr>
        <p:blipFill>
          <a:blip r:embed="rId2" cstate="print"/>
          <a:stretch>
            <a:fillRect/>
          </a:stretch>
        </p:blipFill>
        <p:spPr>
          <a:xfrm>
            <a:off x="999564" y="1550755"/>
            <a:ext cx="9341224" cy="5172461"/>
          </a:xfrm>
          <a:prstGeom prst="rect">
            <a:avLst/>
          </a:prstGeom>
        </p:spPr>
      </p:pic>
    </p:spTree>
    <p:extLst>
      <p:ext uri="{BB962C8B-B14F-4D97-AF65-F5344CB8AC3E}">
        <p14:creationId xmlns:p14="http://schemas.microsoft.com/office/powerpoint/2010/main" xmlns="" val="1918366674"/>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E0325C4F-0381-4E21-8937-214BD550ECE5}"/>
              </a:ext>
            </a:extLst>
          </p:cNvPr>
          <p:cNvSpPr>
            <a:spLocks noGrp="1"/>
          </p:cNvSpPr>
          <p:nvPr>
            <p:ph type="title"/>
          </p:nvPr>
        </p:nvSpPr>
        <p:spPr>
          <a:xfrm>
            <a:off x="838200" y="365126"/>
            <a:ext cx="6342776" cy="725444"/>
          </a:xfrm>
          <a:solidFill>
            <a:schemeClr val="tx1"/>
          </a:solidFill>
        </p:spPr>
        <p:txBody>
          <a:bodyPr/>
          <a:lstStyle/>
          <a:p>
            <a:r>
              <a:rPr lang="fr-FR" dirty="0">
                <a:solidFill>
                  <a:schemeClr val="bg1"/>
                </a:solidFill>
              </a:rPr>
              <a:t>Germes Isolés selon le site</a:t>
            </a:r>
          </a:p>
        </p:txBody>
      </p:sp>
      <p:pic>
        <p:nvPicPr>
          <p:cNvPr id="5" name="Image 4">
            <a:extLst>
              <a:ext uri="{FF2B5EF4-FFF2-40B4-BE49-F238E27FC236}">
                <a16:creationId xmlns="" xmlns:a16="http://schemas.microsoft.com/office/drawing/2014/main" id="{E3E6D97D-8480-43C0-AC80-FADC653ECE93}"/>
              </a:ext>
            </a:extLst>
          </p:cNvPr>
          <p:cNvPicPr>
            <a:picLocks noChangeAspect="1"/>
          </p:cNvPicPr>
          <p:nvPr/>
        </p:nvPicPr>
        <p:blipFill>
          <a:blip r:embed="rId2" cstate="print"/>
          <a:stretch>
            <a:fillRect/>
          </a:stretch>
        </p:blipFill>
        <p:spPr>
          <a:xfrm>
            <a:off x="107004" y="1625040"/>
            <a:ext cx="11974749" cy="4867835"/>
          </a:xfrm>
          <a:prstGeom prst="rect">
            <a:avLst/>
          </a:prstGeom>
        </p:spPr>
      </p:pic>
    </p:spTree>
    <p:extLst>
      <p:ext uri="{BB962C8B-B14F-4D97-AF65-F5344CB8AC3E}">
        <p14:creationId xmlns:p14="http://schemas.microsoft.com/office/powerpoint/2010/main" xmlns="" val="1687860087"/>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11D17C05-A6D8-4EEA-B2FD-7615F0F14FB7}"/>
              </a:ext>
            </a:extLst>
          </p:cNvPr>
          <p:cNvSpPr>
            <a:spLocks noGrp="1"/>
          </p:cNvSpPr>
          <p:nvPr>
            <p:ph type="title"/>
          </p:nvPr>
        </p:nvSpPr>
        <p:spPr>
          <a:solidFill>
            <a:schemeClr val="tx1"/>
          </a:solidFill>
        </p:spPr>
        <p:txBody>
          <a:bodyPr/>
          <a:lstStyle/>
          <a:p>
            <a:r>
              <a:rPr lang="fr-FR" dirty="0">
                <a:solidFill>
                  <a:schemeClr val="bg1"/>
                </a:solidFill>
              </a:rPr>
              <a:t>Matériel UU : Cathéters</a:t>
            </a:r>
          </a:p>
        </p:txBody>
      </p:sp>
      <p:pic>
        <p:nvPicPr>
          <p:cNvPr id="5" name="Image 4">
            <a:extLst>
              <a:ext uri="{FF2B5EF4-FFF2-40B4-BE49-F238E27FC236}">
                <a16:creationId xmlns="" xmlns:a16="http://schemas.microsoft.com/office/drawing/2014/main" id="{8FDF66DA-754C-49B2-89FE-9A679FB389F9}"/>
              </a:ext>
            </a:extLst>
          </p:cNvPr>
          <p:cNvPicPr>
            <a:picLocks noChangeAspect="1"/>
          </p:cNvPicPr>
          <p:nvPr/>
        </p:nvPicPr>
        <p:blipFill>
          <a:blip r:embed="rId2" cstate="print"/>
          <a:stretch>
            <a:fillRect/>
          </a:stretch>
        </p:blipFill>
        <p:spPr>
          <a:xfrm>
            <a:off x="1579314" y="2013626"/>
            <a:ext cx="3305086" cy="3469246"/>
          </a:xfrm>
          <a:prstGeom prst="rect">
            <a:avLst/>
          </a:prstGeom>
        </p:spPr>
      </p:pic>
      <p:pic>
        <p:nvPicPr>
          <p:cNvPr id="6" name="Image 5">
            <a:extLst>
              <a:ext uri="{FF2B5EF4-FFF2-40B4-BE49-F238E27FC236}">
                <a16:creationId xmlns="" xmlns:a16="http://schemas.microsoft.com/office/drawing/2014/main" id="{E1705326-6EFB-4043-90BE-4748A02899CD}"/>
              </a:ext>
            </a:extLst>
          </p:cNvPr>
          <p:cNvPicPr>
            <a:picLocks noChangeAspect="1"/>
          </p:cNvPicPr>
          <p:nvPr/>
        </p:nvPicPr>
        <p:blipFill>
          <a:blip r:embed="rId3" cstate="print"/>
          <a:stretch>
            <a:fillRect/>
          </a:stretch>
        </p:blipFill>
        <p:spPr>
          <a:xfrm>
            <a:off x="6838950" y="2013626"/>
            <a:ext cx="4514850" cy="2343150"/>
          </a:xfrm>
          <a:prstGeom prst="rect">
            <a:avLst/>
          </a:prstGeom>
        </p:spPr>
      </p:pic>
      <p:sp>
        <p:nvSpPr>
          <p:cNvPr id="7" name="ZoneTexte 6">
            <a:extLst>
              <a:ext uri="{FF2B5EF4-FFF2-40B4-BE49-F238E27FC236}">
                <a16:creationId xmlns="" xmlns:a16="http://schemas.microsoft.com/office/drawing/2014/main" id="{5806CA48-210A-488C-9EF3-2E94E68E516F}"/>
              </a:ext>
            </a:extLst>
          </p:cNvPr>
          <p:cNvSpPr txBox="1"/>
          <p:nvPr/>
        </p:nvSpPr>
        <p:spPr>
          <a:xfrm>
            <a:off x="2391225" y="5482872"/>
            <a:ext cx="1671676" cy="1261884"/>
          </a:xfrm>
          <a:prstGeom prst="rect">
            <a:avLst/>
          </a:prstGeom>
          <a:noFill/>
        </p:spPr>
        <p:txBody>
          <a:bodyPr wrap="none" rtlCol="0">
            <a:spAutoFit/>
          </a:bodyPr>
          <a:lstStyle/>
          <a:p>
            <a:r>
              <a:rPr lang="fr-FR" sz="3600" dirty="0">
                <a:solidFill>
                  <a:schemeClr val="accent1">
                    <a:lumMod val="50000"/>
                  </a:schemeClr>
                </a:solidFill>
              </a:rPr>
              <a:t>Veineux</a:t>
            </a:r>
          </a:p>
          <a:p>
            <a:r>
              <a:rPr lang="fr-FR" sz="2000" dirty="0">
                <a:solidFill>
                  <a:schemeClr val="accent1">
                    <a:lumMod val="50000"/>
                  </a:schemeClr>
                </a:solidFill>
              </a:rPr>
              <a:t>Perfusions </a:t>
            </a:r>
          </a:p>
          <a:p>
            <a:r>
              <a:rPr lang="fr-FR" sz="2000" dirty="0">
                <a:solidFill>
                  <a:schemeClr val="accent1">
                    <a:lumMod val="50000"/>
                  </a:schemeClr>
                </a:solidFill>
              </a:rPr>
              <a:t>SE</a:t>
            </a:r>
          </a:p>
        </p:txBody>
      </p:sp>
      <p:sp>
        <p:nvSpPr>
          <p:cNvPr id="8" name="ZoneTexte 7">
            <a:extLst>
              <a:ext uri="{FF2B5EF4-FFF2-40B4-BE49-F238E27FC236}">
                <a16:creationId xmlns="" xmlns:a16="http://schemas.microsoft.com/office/drawing/2014/main" id="{1DE3218C-5C2A-4EAD-86AF-5964603CBDBF}"/>
              </a:ext>
            </a:extLst>
          </p:cNvPr>
          <p:cNvSpPr txBox="1"/>
          <p:nvPr/>
        </p:nvSpPr>
        <p:spPr>
          <a:xfrm>
            <a:off x="6592111" y="4536222"/>
            <a:ext cx="1676806" cy="1138773"/>
          </a:xfrm>
          <a:prstGeom prst="rect">
            <a:avLst/>
          </a:prstGeom>
          <a:noFill/>
        </p:spPr>
        <p:txBody>
          <a:bodyPr wrap="none" rtlCol="0">
            <a:spAutoFit/>
          </a:bodyPr>
          <a:lstStyle/>
          <a:p>
            <a:r>
              <a:rPr lang="fr-FR" sz="3200" dirty="0">
                <a:solidFill>
                  <a:srgbClr val="FF0000"/>
                </a:solidFill>
              </a:rPr>
              <a:t>Artériels</a:t>
            </a:r>
          </a:p>
          <a:p>
            <a:r>
              <a:rPr lang="fr-FR" dirty="0"/>
              <a:t>Monitorage PAS</a:t>
            </a:r>
          </a:p>
          <a:p>
            <a:r>
              <a:rPr lang="fr-FR" dirty="0"/>
              <a:t>Gazométrie</a:t>
            </a:r>
          </a:p>
        </p:txBody>
      </p:sp>
      <p:pic>
        <p:nvPicPr>
          <p:cNvPr id="9" name="Image 8">
            <a:extLst>
              <a:ext uri="{FF2B5EF4-FFF2-40B4-BE49-F238E27FC236}">
                <a16:creationId xmlns="" xmlns:a16="http://schemas.microsoft.com/office/drawing/2014/main" id="{6C9E48FF-6D47-4D3E-BB1B-DE6A93DDE3EA}"/>
              </a:ext>
            </a:extLst>
          </p:cNvPr>
          <p:cNvPicPr>
            <a:picLocks noChangeAspect="1"/>
          </p:cNvPicPr>
          <p:nvPr/>
        </p:nvPicPr>
        <p:blipFill>
          <a:blip r:embed="rId4" cstate="print"/>
          <a:stretch>
            <a:fillRect/>
          </a:stretch>
        </p:blipFill>
        <p:spPr>
          <a:xfrm>
            <a:off x="8964938" y="4536222"/>
            <a:ext cx="2944297" cy="1956653"/>
          </a:xfrm>
          <a:prstGeom prst="rect">
            <a:avLst/>
          </a:prstGeom>
        </p:spPr>
      </p:pic>
    </p:spTree>
    <p:extLst>
      <p:ext uri="{BB962C8B-B14F-4D97-AF65-F5344CB8AC3E}">
        <p14:creationId xmlns:p14="http://schemas.microsoft.com/office/powerpoint/2010/main" xmlns="" val="158123581"/>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79EEA1DD-C581-42BA-8CCC-B6C8A67E73DC}"/>
              </a:ext>
            </a:extLst>
          </p:cNvPr>
          <p:cNvSpPr>
            <a:spLocks noGrp="1"/>
          </p:cNvSpPr>
          <p:nvPr>
            <p:ph type="title"/>
          </p:nvPr>
        </p:nvSpPr>
        <p:spPr>
          <a:xfrm>
            <a:off x="2169603" y="432236"/>
            <a:ext cx="7852794" cy="935169"/>
          </a:xfrm>
          <a:solidFill>
            <a:schemeClr val="tx1"/>
          </a:solidFill>
        </p:spPr>
        <p:txBody>
          <a:bodyPr/>
          <a:lstStyle/>
          <a:p>
            <a:r>
              <a:rPr lang="fr-FR" dirty="0" smtClean="0">
                <a:solidFill>
                  <a:schemeClr val="bg1"/>
                </a:solidFill>
              </a:rPr>
              <a:t>Physiopathologie </a:t>
            </a:r>
            <a:r>
              <a:rPr lang="fr-FR" dirty="0">
                <a:solidFill>
                  <a:schemeClr val="bg1"/>
                </a:solidFill>
              </a:rPr>
              <a:t>Infections sur KT</a:t>
            </a:r>
          </a:p>
        </p:txBody>
      </p:sp>
      <p:pic>
        <p:nvPicPr>
          <p:cNvPr id="5" name="Image 4">
            <a:extLst>
              <a:ext uri="{FF2B5EF4-FFF2-40B4-BE49-F238E27FC236}">
                <a16:creationId xmlns="" xmlns:a16="http://schemas.microsoft.com/office/drawing/2014/main" id="{D7A47586-6639-497B-9CD3-94E008415E47}"/>
              </a:ext>
            </a:extLst>
          </p:cNvPr>
          <p:cNvPicPr>
            <a:picLocks noChangeAspect="1"/>
          </p:cNvPicPr>
          <p:nvPr/>
        </p:nvPicPr>
        <p:blipFill>
          <a:blip r:embed="rId2" cstate="print"/>
          <a:stretch>
            <a:fillRect/>
          </a:stretch>
        </p:blipFill>
        <p:spPr>
          <a:xfrm>
            <a:off x="2945678" y="2295726"/>
            <a:ext cx="6300644" cy="4036979"/>
          </a:xfrm>
          <a:prstGeom prst="rect">
            <a:avLst/>
          </a:prstGeom>
        </p:spPr>
      </p:pic>
    </p:spTree>
    <p:extLst>
      <p:ext uri="{BB962C8B-B14F-4D97-AF65-F5344CB8AC3E}">
        <p14:creationId xmlns:p14="http://schemas.microsoft.com/office/powerpoint/2010/main" xmlns="" val="410484355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2900082" cy="952687"/>
          </a:xfrm>
          <a:solidFill>
            <a:schemeClr val="tx1"/>
          </a:solidFill>
        </p:spPr>
        <p:txBody>
          <a:bodyPr/>
          <a:lstStyle/>
          <a:p>
            <a:r>
              <a:rPr lang="fr-FR" dirty="0">
                <a:solidFill>
                  <a:schemeClr val="bg1"/>
                </a:solidFill>
              </a:rPr>
              <a:t>Rôle ANSM</a:t>
            </a:r>
          </a:p>
        </p:txBody>
      </p:sp>
      <p:sp>
        <p:nvSpPr>
          <p:cNvPr id="3" name="Espace réservé du contenu 2"/>
          <p:cNvSpPr>
            <a:spLocks noGrp="1"/>
          </p:cNvSpPr>
          <p:nvPr>
            <p:ph idx="1"/>
          </p:nvPr>
        </p:nvSpPr>
        <p:spPr>
          <a:xfrm>
            <a:off x="238125" y="1854199"/>
            <a:ext cx="11696700" cy="4857563"/>
          </a:xfrm>
        </p:spPr>
        <p:txBody>
          <a:bodyPr>
            <a:noAutofit/>
          </a:bodyPr>
          <a:lstStyle/>
          <a:p>
            <a:pPr marL="0" indent="0">
              <a:lnSpc>
                <a:spcPct val="100000"/>
              </a:lnSpc>
              <a:buNone/>
            </a:pPr>
            <a:r>
              <a:rPr lang="fr-FR" sz="2000" dirty="0"/>
              <a:t>Surveillance des incidents  : matériovigilance et </a:t>
            </a:r>
            <a:r>
              <a:rPr lang="fr-FR" sz="2000" dirty="0" err="1"/>
              <a:t>réactovigilance</a:t>
            </a:r>
            <a:endParaRPr lang="fr-FR" sz="2000" dirty="0"/>
          </a:p>
          <a:p>
            <a:pPr marL="0" indent="0">
              <a:lnSpc>
                <a:spcPct val="100000"/>
              </a:lnSpc>
              <a:buNone/>
            </a:pPr>
            <a:r>
              <a:rPr lang="fr-FR" sz="2000" dirty="0"/>
              <a:t>Contrôle du marché :  contrôles ponctuels ou de campagnes d’évaluation thématiques par gamme de produits</a:t>
            </a:r>
          </a:p>
          <a:p>
            <a:pPr marL="0" indent="0">
              <a:lnSpc>
                <a:spcPct val="100000"/>
              </a:lnSpc>
              <a:buNone/>
            </a:pPr>
            <a:r>
              <a:rPr lang="fr-FR" sz="2000" dirty="0"/>
              <a:t>Inspection  des sites de fabrication </a:t>
            </a:r>
          </a:p>
          <a:p>
            <a:pPr marL="457200" lvl="1" indent="0">
              <a:lnSpc>
                <a:spcPct val="100000"/>
              </a:lnSpc>
              <a:buNone/>
            </a:pPr>
            <a:r>
              <a:rPr lang="fr-FR" sz="2000" dirty="0"/>
              <a:t>Conformité des activités aux exigences essentielles de santé et de sécurité du produit </a:t>
            </a:r>
          </a:p>
          <a:p>
            <a:pPr marL="457200" lvl="1" indent="0">
              <a:lnSpc>
                <a:spcPct val="100000"/>
              </a:lnSpc>
              <a:buNone/>
            </a:pPr>
            <a:r>
              <a:rPr lang="fr-FR" sz="2000" dirty="0"/>
              <a:t>Conformité au Dossier technique ayant conduit au marquage CE</a:t>
            </a:r>
          </a:p>
          <a:p>
            <a:pPr marL="457200" lvl="1" indent="0">
              <a:lnSpc>
                <a:spcPct val="100000"/>
              </a:lnSpc>
              <a:buNone/>
            </a:pPr>
            <a:r>
              <a:rPr lang="fr-FR" sz="2000" dirty="0"/>
              <a:t>Robustesse système de vigilance</a:t>
            </a:r>
          </a:p>
          <a:p>
            <a:pPr marL="0" indent="0">
              <a:lnSpc>
                <a:spcPct val="100000"/>
              </a:lnSpc>
              <a:buNone/>
            </a:pPr>
            <a:r>
              <a:rPr lang="fr-FR" sz="2000" dirty="0"/>
              <a:t>Contrôle du fonctionnement de l’organisme notifié français (LNE - GMED)</a:t>
            </a:r>
          </a:p>
          <a:p>
            <a:pPr marL="0" indent="0">
              <a:lnSpc>
                <a:spcPct val="100000"/>
              </a:lnSpc>
              <a:buNone/>
            </a:pPr>
            <a:r>
              <a:rPr lang="fr-FR" sz="2000" dirty="0"/>
              <a:t>Contrôle en laboratoire de la qualité des dispositifs médicaux</a:t>
            </a:r>
          </a:p>
          <a:p>
            <a:pPr marL="0" indent="0">
              <a:lnSpc>
                <a:spcPct val="100000"/>
              </a:lnSpc>
              <a:buNone/>
            </a:pPr>
            <a:r>
              <a:rPr lang="fr-FR" sz="2000" dirty="0"/>
              <a:t>Contrôle de la publicité</a:t>
            </a:r>
          </a:p>
        </p:txBody>
      </p:sp>
    </p:spTree>
    <p:extLst>
      <p:ext uri="{BB962C8B-B14F-4D97-AF65-F5344CB8AC3E}">
        <p14:creationId xmlns:p14="http://schemas.microsoft.com/office/powerpoint/2010/main" xmlns="" val="35171008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FDB7AFE5-2315-4B83-9988-626EA6C2FF45}"/>
              </a:ext>
            </a:extLst>
          </p:cNvPr>
          <p:cNvSpPr>
            <a:spLocks noGrp="1"/>
          </p:cNvSpPr>
          <p:nvPr>
            <p:ph type="title"/>
          </p:nvPr>
        </p:nvSpPr>
        <p:spPr>
          <a:xfrm>
            <a:off x="838200" y="365125"/>
            <a:ext cx="10515600" cy="700277"/>
          </a:xfrm>
          <a:solidFill>
            <a:schemeClr val="tx1"/>
          </a:solidFill>
        </p:spPr>
        <p:txBody>
          <a:bodyPr/>
          <a:lstStyle/>
          <a:p>
            <a:r>
              <a:rPr lang="fr-FR" dirty="0">
                <a:solidFill>
                  <a:schemeClr val="bg1"/>
                </a:solidFill>
              </a:rPr>
              <a:t>CVC</a:t>
            </a:r>
          </a:p>
        </p:txBody>
      </p:sp>
      <p:pic>
        <p:nvPicPr>
          <p:cNvPr id="5" name="Image 4">
            <a:extLst>
              <a:ext uri="{FF2B5EF4-FFF2-40B4-BE49-F238E27FC236}">
                <a16:creationId xmlns="" xmlns:a16="http://schemas.microsoft.com/office/drawing/2014/main" id="{76DEF579-6F25-4725-BC87-C9544458052E}"/>
              </a:ext>
            </a:extLst>
          </p:cNvPr>
          <p:cNvPicPr>
            <a:picLocks noChangeAspect="1"/>
          </p:cNvPicPr>
          <p:nvPr/>
        </p:nvPicPr>
        <p:blipFill>
          <a:blip r:embed="rId2" cstate="print"/>
          <a:stretch>
            <a:fillRect/>
          </a:stretch>
        </p:blipFill>
        <p:spPr>
          <a:xfrm>
            <a:off x="1097655" y="1830253"/>
            <a:ext cx="10148047" cy="2115671"/>
          </a:xfrm>
          <a:prstGeom prst="rect">
            <a:avLst/>
          </a:prstGeom>
        </p:spPr>
      </p:pic>
      <p:pic>
        <p:nvPicPr>
          <p:cNvPr id="7" name="Image 6">
            <a:extLst>
              <a:ext uri="{FF2B5EF4-FFF2-40B4-BE49-F238E27FC236}">
                <a16:creationId xmlns="" xmlns:a16="http://schemas.microsoft.com/office/drawing/2014/main" id="{B2FE3978-D003-4B5E-9DCC-9BDFE3C71BC6}"/>
              </a:ext>
            </a:extLst>
          </p:cNvPr>
          <p:cNvPicPr>
            <a:picLocks noChangeAspect="1"/>
          </p:cNvPicPr>
          <p:nvPr/>
        </p:nvPicPr>
        <p:blipFill>
          <a:blip r:embed="rId3" cstate="print"/>
          <a:stretch>
            <a:fillRect/>
          </a:stretch>
        </p:blipFill>
        <p:spPr>
          <a:xfrm>
            <a:off x="1025937" y="4246600"/>
            <a:ext cx="10291482" cy="1497106"/>
          </a:xfrm>
          <a:prstGeom prst="rect">
            <a:avLst/>
          </a:prstGeom>
        </p:spPr>
      </p:pic>
    </p:spTree>
    <p:extLst>
      <p:ext uri="{BB962C8B-B14F-4D97-AF65-F5344CB8AC3E}">
        <p14:creationId xmlns:p14="http://schemas.microsoft.com/office/powerpoint/2010/main" xmlns="" val="1192753043"/>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BBAF4685-120A-4FDE-9738-16C93FBB0A44}"/>
              </a:ext>
            </a:extLst>
          </p:cNvPr>
          <p:cNvSpPr>
            <a:spLocks noGrp="1"/>
          </p:cNvSpPr>
          <p:nvPr>
            <p:ph type="title"/>
          </p:nvPr>
        </p:nvSpPr>
        <p:spPr>
          <a:xfrm>
            <a:off x="838200" y="365125"/>
            <a:ext cx="8171576" cy="800945"/>
          </a:xfrm>
          <a:solidFill>
            <a:schemeClr val="tx1"/>
          </a:solidFill>
        </p:spPr>
        <p:txBody>
          <a:bodyPr/>
          <a:lstStyle/>
          <a:p>
            <a:r>
              <a:rPr lang="fr-FR" dirty="0">
                <a:solidFill>
                  <a:schemeClr val="bg1"/>
                </a:solidFill>
              </a:rPr>
              <a:t>Infections sur KT selon les Services</a:t>
            </a:r>
          </a:p>
        </p:txBody>
      </p:sp>
      <p:pic>
        <p:nvPicPr>
          <p:cNvPr id="5" name="Image 4">
            <a:extLst>
              <a:ext uri="{FF2B5EF4-FFF2-40B4-BE49-F238E27FC236}">
                <a16:creationId xmlns="" xmlns:a16="http://schemas.microsoft.com/office/drawing/2014/main" id="{22A501BC-DEB0-4B13-A527-F425573A7EC9}"/>
              </a:ext>
            </a:extLst>
          </p:cNvPr>
          <p:cNvPicPr>
            <a:picLocks noChangeAspect="1"/>
          </p:cNvPicPr>
          <p:nvPr/>
        </p:nvPicPr>
        <p:blipFill>
          <a:blip r:embed="rId2" cstate="print"/>
          <a:stretch>
            <a:fillRect/>
          </a:stretch>
        </p:blipFill>
        <p:spPr>
          <a:xfrm>
            <a:off x="1071159" y="1849157"/>
            <a:ext cx="8355106" cy="4643718"/>
          </a:xfrm>
          <a:prstGeom prst="rect">
            <a:avLst/>
          </a:prstGeom>
        </p:spPr>
      </p:pic>
    </p:spTree>
    <p:extLst>
      <p:ext uri="{BB962C8B-B14F-4D97-AF65-F5344CB8AC3E}">
        <p14:creationId xmlns:p14="http://schemas.microsoft.com/office/powerpoint/2010/main" xmlns="" val="3953554979"/>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309A2517-09AD-46F0-A8A3-450CDCD61039}"/>
              </a:ext>
            </a:extLst>
          </p:cNvPr>
          <p:cNvSpPr>
            <a:spLocks noGrp="1"/>
          </p:cNvSpPr>
          <p:nvPr>
            <p:ph type="title"/>
          </p:nvPr>
        </p:nvSpPr>
        <p:spPr>
          <a:solidFill>
            <a:schemeClr val="tx1"/>
          </a:solidFill>
        </p:spPr>
        <p:txBody>
          <a:bodyPr/>
          <a:lstStyle/>
          <a:p>
            <a:r>
              <a:rPr lang="fr-FR" dirty="0">
                <a:solidFill>
                  <a:schemeClr val="bg1"/>
                </a:solidFill>
              </a:rPr>
              <a:t>Colonisation – Bactériémies</a:t>
            </a:r>
            <a:br>
              <a:rPr lang="fr-FR" dirty="0">
                <a:solidFill>
                  <a:schemeClr val="bg1"/>
                </a:solidFill>
              </a:rPr>
            </a:br>
            <a:r>
              <a:rPr lang="fr-FR" dirty="0">
                <a:solidFill>
                  <a:schemeClr val="bg1"/>
                </a:solidFill>
              </a:rPr>
              <a:t>Jugulaire Vs Fémorale</a:t>
            </a:r>
          </a:p>
        </p:txBody>
      </p:sp>
      <p:pic>
        <p:nvPicPr>
          <p:cNvPr id="5" name="Image 4">
            <a:extLst>
              <a:ext uri="{FF2B5EF4-FFF2-40B4-BE49-F238E27FC236}">
                <a16:creationId xmlns="" xmlns:a16="http://schemas.microsoft.com/office/drawing/2014/main" id="{66D6AF00-44D5-4648-B81C-5D04F0E34A17}"/>
              </a:ext>
            </a:extLst>
          </p:cNvPr>
          <p:cNvPicPr>
            <a:picLocks noChangeAspect="1"/>
          </p:cNvPicPr>
          <p:nvPr/>
        </p:nvPicPr>
        <p:blipFill>
          <a:blip r:embed="rId2" cstate="print"/>
          <a:stretch>
            <a:fillRect/>
          </a:stretch>
        </p:blipFill>
        <p:spPr>
          <a:xfrm>
            <a:off x="725477" y="1839695"/>
            <a:ext cx="4945481" cy="4124242"/>
          </a:xfrm>
          <a:prstGeom prst="rect">
            <a:avLst/>
          </a:prstGeom>
        </p:spPr>
      </p:pic>
      <p:pic>
        <p:nvPicPr>
          <p:cNvPr id="11" name="Image 10">
            <a:extLst>
              <a:ext uri="{FF2B5EF4-FFF2-40B4-BE49-F238E27FC236}">
                <a16:creationId xmlns="" xmlns:a16="http://schemas.microsoft.com/office/drawing/2014/main" id="{0DE145B8-4C85-4405-B9DD-C9751F5DF5E1}"/>
              </a:ext>
            </a:extLst>
          </p:cNvPr>
          <p:cNvPicPr>
            <a:picLocks noChangeAspect="1"/>
          </p:cNvPicPr>
          <p:nvPr/>
        </p:nvPicPr>
        <p:blipFill>
          <a:blip r:embed="rId3" cstate="print"/>
          <a:stretch>
            <a:fillRect/>
          </a:stretch>
        </p:blipFill>
        <p:spPr>
          <a:xfrm>
            <a:off x="6235277" y="1989290"/>
            <a:ext cx="4494242" cy="3976920"/>
          </a:xfrm>
          <a:prstGeom prst="rect">
            <a:avLst/>
          </a:prstGeom>
        </p:spPr>
      </p:pic>
      <p:sp>
        <p:nvSpPr>
          <p:cNvPr id="13" name="ZoneTexte 12">
            <a:extLst>
              <a:ext uri="{FF2B5EF4-FFF2-40B4-BE49-F238E27FC236}">
                <a16:creationId xmlns="" xmlns:a16="http://schemas.microsoft.com/office/drawing/2014/main" id="{9AE3BADB-102D-47D3-A006-246DC0D91FB2}"/>
              </a:ext>
            </a:extLst>
          </p:cNvPr>
          <p:cNvSpPr txBox="1"/>
          <p:nvPr/>
        </p:nvSpPr>
        <p:spPr>
          <a:xfrm>
            <a:off x="3886200" y="6112945"/>
            <a:ext cx="4209176" cy="646331"/>
          </a:xfrm>
          <a:prstGeom prst="rect">
            <a:avLst/>
          </a:prstGeom>
          <a:noFill/>
        </p:spPr>
        <p:txBody>
          <a:bodyPr wrap="square">
            <a:spAutoFit/>
          </a:bodyPr>
          <a:lstStyle/>
          <a:p>
            <a:r>
              <a:rPr lang="fr-FR" dirty="0"/>
              <a:t>Plus de colonisation fémorale après 5 jours</a:t>
            </a:r>
          </a:p>
          <a:p>
            <a:r>
              <a:rPr lang="fr-FR" dirty="0"/>
              <a:t>Pas de différence incidence bactériémies</a:t>
            </a:r>
          </a:p>
        </p:txBody>
      </p:sp>
      <p:sp>
        <p:nvSpPr>
          <p:cNvPr id="14" name="ZoneTexte 13">
            <a:extLst>
              <a:ext uri="{FF2B5EF4-FFF2-40B4-BE49-F238E27FC236}">
                <a16:creationId xmlns="" xmlns:a16="http://schemas.microsoft.com/office/drawing/2014/main" id="{5FA41B89-D831-4ECC-BFBD-0A3BC1494934}"/>
              </a:ext>
            </a:extLst>
          </p:cNvPr>
          <p:cNvSpPr txBox="1"/>
          <p:nvPr/>
        </p:nvSpPr>
        <p:spPr>
          <a:xfrm>
            <a:off x="9144000" y="6112945"/>
            <a:ext cx="2101153" cy="369332"/>
          </a:xfrm>
          <a:prstGeom prst="rect">
            <a:avLst/>
          </a:prstGeom>
          <a:solidFill>
            <a:srgbClr val="580000"/>
          </a:solidFill>
        </p:spPr>
        <p:txBody>
          <a:bodyPr wrap="none" rtlCol="0">
            <a:spAutoFit/>
          </a:bodyPr>
          <a:lstStyle/>
          <a:p>
            <a:r>
              <a:rPr lang="fr-FR" dirty="0" err="1">
                <a:solidFill>
                  <a:schemeClr val="bg1"/>
                </a:solidFill>
              </a:rPr>
              <a:t>Timsit</a:t>
            </a:r>
            <a:r>
              <a:rPr lang="fr-FR" dirty="0">
                <a:solidFill>
                  <a:schemeClr val="bg1"/>
                </a:solidFill>
              </a:rPr>
              <a:t> et al. AJRCCM</a:t>
            </a:r>
          </a:p>
        </p:txBody>
      </p:sp>
    </p:spTree>
    <p:extLst>
      <p:ext uri="{BB962C8B-B14F-4D97-AF65-F5344CB8AC3E}">
        <p14:creationId xmlns:p14="http://schemas.microsoft.com/office/powerpoint/2010/main" xmlns="" val="2823669356"/>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4AFBABB6-071E-4449-8C0E-E416885F610D}"/>
              </a:ext>
            </a:extLst>
          </p:cNvPr>
          <p:cNvSpPr>
            <a:spLocks noGrp="1"/>
          </p:cNvSpPr>
          <p:nvPr>
            <p:ph type="title"/>
          </p:nvPr>
        </p:nvSpPr>
        <p:spPr>
          <a:xfrm>
            <a:off x="838200" y="365125"/>
            <a:ext cx="7383011" cy="800945"/>
          </a:xfrm>
          <a:solidFill>
            <a:schemeClr val="tx1"/>
          </a:solidFill>
        </p:spPr>
        <p:txBody>
          <a:bodyPr/>
          <a:lstStyle/>
          <a:p>
            <a:r>
              <a:rPr lang="fr-FR" dirty="0">
                <a:solidFill>
                  <a:schemeClr val="bg1"/>
                </a:solidFill>
              </a:rPr>
              <a:t>Bactériémies selon les services</a:t>
            </a:r>
          </a:p>
        </p:txBody>
      </p:sp>
      <p:pic>
        <p:nvPicPr>
          <p:cNvPr id="5" name="Image 4">
            <a:extLst>
              <a:ext uri="{FF2B5EF4-FFF2-40B4-BE49-F238E27FC236}">
                <a16:creationId xmlns="" xmlns:a16="http://schemas.microsoft.com/office/drawing/2014/main" id="{57D7D1D0-A104-473E-B957-D26A0ECC42FD}"/>
              </a:ext>
            </a:extLst>
          </p:cNvPr>
          <p:cNvPicPr>
            <a:picLocks noChangeAspect="1"/>
          </p:cNvPicPr>
          <p:nvPr/>
        </p:nvPicPr>
        <p:blipFill>
          <a:blip r:embed="rId2" cstate="print"/>
          <a:stretch>
            <a:fillRect/>
          </a:stretch>
        </p:blipFill>
        <p:spPr>
          <a:xfrm>
            <a:off x="1187124" y="1822263"/>
            <a:ext cx="8139953" cy="4670612"/>
          </a:xfrm>
          <a:prstGeom prst="rect">
            <a:avLst/>
          </a:prstGeom>
        </p:spPr>
      </p:pic>
    </p:spTree>
    <p:extLst>
      <p:ext uri="{BB962C8B-B14F-4D97-AF65-F5344CB8AC3E}">
        <p14:creationId xmlns:p14="http://schemas.microsoft.com/office/powerpoint/2010/main" xmlns="" val="2501828959"/>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E66F8D1C-7280-4D6E-A7FD-9C2413AC121E}"/>
              </a:ext>
            </a:extLst>
          </p:cNvPr>
          <p:cNvSpPr>
            <a:spLocks noGrp="1"/>
          </p:cNvSpPr>
          <p:nvPr>
            <p:ph type="title"/>
          </p:nvPr>
        </p:nvSpPr>
        <p:spPr>
          <a:xfrm>
            <a:off x="838200" y="365126"/>
            <a:ext cx="5671657" cy="742222"/>
          </a:xfrm>
          <a:solidFill>
            <a:schemeClr val="tx1"/>
          </a:solidFill>
        </p:spPr>
        <p:txBody>
          <a:bodyPr/>
          <a:lstStyle/>
          <a:p>
            <a:r>
              <a:rPr lang="fr-FR" dirty="0">
                <a:solidFill>
                  <a:schemeClr val="bg1"/>
                </a:solidFill>
              </a:rPr>
              <a:t>Cathéter d’Hémodialyse</a:t>
            </a:r>
          </a:p>
        </p:txBody>
      </p:sp>
      <p:pic>
        <p:nvPicPr>
          <p:cNvPr id="5" name="Image 4">
            <a:extLst>
              <a:ext uri="{FF2B5EF4-FFF2-40B4-BE49-F238E27FC236}">
                <a16:creationId xmlns="" xmlns:a16="http://schemas.microsoft.com/office/drawing/2014/main" id="{81C9A8D9-7571-4CDA-AEB8-5A9D9BFD1C50}"/>
              </a:ext>
            </a:extLst>
          </p:cNvPr>
          <p:cNvPicPr>
            <a:picLocks noChangeAspect="1"/>
          </p:cNvPicPr>
          <p:nvPr/>
        </p:nvPicPr>
        <p:blipFill>
          <a:blip r:embed="rId2" cstate="print"/>
          <a:stretch>
            <a:fillRect/>
          </a:stretch>
        </p:blipFill>
        <p:spPr>
          <a:xfrm>
            <a:off x="622570" y="2600623"/>
            <a:ext cx="10363200" cy="1371600"/>
          </a:xfrm>
          <a:prstGeom prst="rect">
            <a:avLst/>
          </a:prstGeom>
        </p:spPr>
      </p:pic>
      <p:pic>
        <p:nvPicPr>
          <p:cNvPr id="7" name="Image 6">
            <a:extLst>
              <a:ext uri="{FF2B5EF4-FFF2-40B4-BE49-F238E27FC236}">
                <a16:creationId xmlns="" xmlns:a16="http://schemas.microsoft.com/office/drawing/2014/main" id="{5A2358EE-CF71-4FCA-87EE-2D009E4EB2C3}"/>
              </a:ext>
            </a:extLst>
          </p:cNvPr>
          <p:cNvPicPr>
            <a:picLocks noChangeAspect="1"/>
          </p:cNvPicPr>
          <p:nvPr/>
        </p:nvPicPr>
        <p:blipFill>
          <a:blip r:embed="rId3" cstate="print"/>
          <a:stretch>
            <a:fillRect/>
          </a:stretch>
        </p:blipFill>
        <p:spPr>
          <a:xfrm>
            <a:off x="622570" y="4163767"/>
            <a:ext cx="10363200" cy="2043953"/>
          </a:xfrm>
          <a:prstGeom prst="rect">
            <a:avLst/>
          </a:prstGeom>
        </p:spPr>
      </p:pic>
      <p:pic>
        <p:nvPicPr>
          <p:cNvPr id="11" name="Image 10">
            <a:extLst>
              <a:ext uri="{FF2B5EF4-FFF2-40B4-BE49-F238E27FC236}">
                <a16:creationId xmlns="" xmlns:a16="http://schemas.microsoft.com/office/drawing/2014/main" id="{153D2C43-63FD-4FBA-8052-DDA2586FABC6}"/>
              </a:ext>
            </a:extLst>
          </p:cNvPr>
          <p:cNvPicPr>
            <a:picLocks noChangeAspect="1"/>
          </p:cNvPicPr>
          <p:nvPr/>
        </p:nvPicPr>
        <p:blipFill>
          <a:blip r:embed="rId4" cstate="print"/>
          <a:stretch>
            <a:fillRect/>
          </a:stretch>
        </p:blipFill>
        <p:spPr>
          <a:xfrm>
            <a:off x="9739532" y="365126"/>
            <a:ext cx="2120106" cy="2043953"/>
          </a:xfrm>
          <a:prstGeom prst="rect">
            <a:avLst/>
          </a:prstGeom>
        </p:spPr>
      </p:pic>
    </p:spTree>
    <p:extLst>
      <p:ext uri="{BB962C8B-B14F-4D97-AF65-F5344CB8AC3E}">
        <p14:creationId xmlns:p14="http://schemas.microsoft.com/office/powerpoint/2010/main" xmlns="" val="2945619333"/>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2BDE74B2-2039-4DED-ADB7-8F62E67D2336}"/>
              </a:ext>
            </a:extLst>
          </p:cNvPr>
          <p:cNvSpPr>
            <a:spLocks noGrp="1"/>
          </p:cNvSpPr>
          <p:nvPr>
            <p:ph type="title"/>
          </p:nvPr>
        </p:nvSpPr>
        <p:spPr>
          <a:xfrm>
            <a:off x="838200" y="339959"/>
            <a:ext cx="5872993" cy="842890"/>
          </a:xfrm>
          <a:solidFill>
            <a:schemeClr val="tx1"/>
          </a:solidFill>
        </p:spPr>
        <p:txBody>
          <a:bodyPr/>
          <a:lstStyle/>
          <a:p>
            <a:r>
              <a:rPr lang="fr-FR" dirty="0" err="1">
                <a:solidFill>
                  <a:schemeClr val="bg1"/>
                </a:solidFill>
              </a:rPr>
              <a:t>Catheter</a:t>
            </a:r>
            <a:r>
              <a:rPr lang="fr-FR" dirty="0">
                <a:solidFill>
                  <a:schemeClr val="bg1"/>
                </a:solidFill>
              </a:rPr>
              <a:t> d’Hémodialyse</a:t>
            </a:r>
          </a:p>
        </p:txBody>
      </p:sp>
      <p:pic>
        <p:nvPicPr>
          <p:cNvPr id="4" name="Image 3">
            <a:extLst>
              <a:ext uri="{FF2B5EF4-FFF2-40B4-BE49-F238E27FC236}">
                <a16:creationId xmlns="" xmlns:a16="http://schemas.microsoft.com/office/drawing/2014/main" id="{8E8F4F58-D37A-47BA-89DA-C083EA3EF4B6}"/>
              </a:ext>
            </a:extLst>
          </p:cNvPr>
          <p:cNvPicPr>
            <a:picLocks noChangeAspect="1"/>
          </p:cNvPicPr>
          <p:nvPr/>
        </p:nvPicPr>
        <p:blipFill>
          <a:blip r:embed="rId2" cstate="print"/>
          <a:stretch>
            <a:fillRect/>
          </a:stretch>
        </p:blipFill>
        <p:spPr>
          <a:xfrm>
            <a:off x="344910" y="2791670"/>
            <a:ext cx="11229805" cy="3097036"/>
          </a:xfrm>
          <a:prstGeom prst="rect">
            <a:avLst/>
          </a:prstGeom>
        </p:spPr>
      </p:pic>
      <p:pic>
        <p:nvPicPr>
          <p:cNvPr id="5" name="Image 4">
            <a:extLst>
              <a:ext uri="{FF2B5EF4-FFF2-40B4-BE49-F238E27FC236}">
                <a16:creationId xmlns="" xmlns:a16="http://schemas.microsoft.com/office/drawing/2014/main" id="{F6C7273F-E512-4874-8D2F-A049C6914F51}"/>
              </a:ext>
            </a:extLst>
          </p:cNvPr>
          <p:cNvPicPr>
            <a:picLocks noChangeAspect="1"/>
          </p:cNvPicPr>
          <p:nvPr/>
        </p:nvPicPr>
        <p:blipFill>
          <a:blip r:embed="rId3" cstate="print"/>
          <a:stretch>
            <a:fillRect/>
          </a:stretch>
        </p:blipFill>
        <p:spPr>
          <a:xfrm>
            <a:off x="9749259" y="339959"/>
            <a:ext cx="2120106" cy="2043953"/>
          </a:xfrm>
          <a:prstGeom prst="rect">
            <a:avLst/>
          </a:prstGeom>
        </p:spPr>
      </p:pic>
    </p:spTree>
    <p:extLst>
      <p:ext uri="{BB962C8B-B14F-4D97-AF65-F5344CB8AC3E}">
        <p14:creationId xmlns:p14="http://schemas.microsoft.com/office/powerpoint/2010/main" xmlns="" val="1034080105"/>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 xmlns:a16="http://schemas.microsoft.com/office/drawing/2014/main" id="{2B458657-F7D9-41AE-96CD-2909AE381334}"/>
              </a:ext>
            </a:extLst>
          </p:cNvPr>
          <p:cNvSpPr>
            <a:spLocks noGrp="1"/>
          </p:cNvSpPr>
          <p:nvPr>
            <p:ph type="title"/>
          </p:nvPr>
        </p:nvSpPr>
        <p:spPr/>
        <p:txBody>
          <a:bodyPr>
            <a:normAutofit/>
          </a:bodyPr>
          <a:lstStyle/>
          <a:p>
            <a:r>
              <a:rPr lang="fr-FR" sz="4800" dirty="0"/>
              <a:t>4. Risque Infectieux en Réanimation : </a:t>
            </a:r>
            <a:r>
              <a:rPr lang="fr-FR" sz="4800" dirty="0" smtClean="0"/>
              <a:t>PAVM (Pneumonies Acquises sous VM)</a:t>
            </a:r>
            <a:endParaRPr lang="fr-FR" sz="4800" dirty="0"/>
          </a:p>
        </p:txBody>
      </p:sp>
      <p:sp>
        <p:nvSpPr>
          <p:cNvPr id="5" name="Espace réservé du texte 4">
            <a:extLst>
              <a:ext uri="{FF2B5EF4-FFF2-40B4-BE49-F238E27FC236}">
                <a16:creationId xmlns="" xmlns:a16="http://schemas.microsoft.com/office/drawing/2014/main" id="{9EEF1E6B-8FD6-430E-AD20-13BD8C5DDD28}"/>
              </a:ext>
            </a:extLst>
          </p:cNvPr>
          <p:cNvSpPr>
            <a:spLocks noGrp="1"/>
          </p:cNvSpPr>
          <p:nvPr>
            <p:ph type="body" idx="1"/>
          </p:nvPr>
        </p:nvSpPr>
        <p:spPr/>
        <p:txBody>
          <a:bodyPr/>
          <a:lstStyle/>
          <a:p>
            <a:endParaRPr lang="fr-FR"/>
          </a:p>
        </p:txBody>
      </p:sp>
    </p:spTree>
    <p:extLst>
      <p:ext uri="{BB962C8B-B14F-4D97-AF65-F5344CB8AC3E}">
        <p14:creationId xmlns:p14="http://schemas.microsoft.com/office/powerpoint/2010/main" xmlns="" val="3375877403"/>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6"/>
            <a:ext cx="10515600" cy="926780"/>
          </a:xfrm>
          <a:solidFill>
            <a:schemeClr val="tx1"/>
          </a:solidFill>
        </p:spPr>
        <p:txBody>
          <a:bodyPr/>
          <a:lstStyle/>
          <a:p>
            <a:r>
              <a:rPr lang="fr-FR" dirty="0">
                <a:solidFill>
                  <a:schemeClr val="bg1"/>
                </a:solidFill>
              </a:rPr>
              <a:t>Critères Diagnostiques de PAVM (VAP)</a:t>
            </a:r>
          </a:p>
        </p:txBody>
      </p:sp>
      <p:sp>
        <p:nvSpPr>
          <p:cNvPr id="3" name="Espace réservé du contenu 2"/>
          <p:cNvSpPr>
            <a:spLocks noGrp="1"/>
          </p:cNvSpPr>
          <p:nvPr>
            <p:ph idx="1"/>
          </p:nvPr>
        </p:nvSpPr>
        <p:spPr>
          <a:xfrm>
            <a:off x="838200" y="1825625"/>
            <a:ext cx="5791200" cy="4351338"/>
          </a:xfrm>
        </p:spPr>
        <p:txBody>
          <a:bodyPr>
            <a:normAutofit fontScale="85000" lnSpcReduction="20000"/>
          </a:bodyPr>
          <a:lstStyle/>
          <a:p>
            <a:r>
              <a:rPr lang="fr-FR" dirty="0"/>
              <a:t>Clinique : </a:t>
            </a:r>
          </a:p>
          <a:p>
            <a:pPr lvl="1"/>
            <a:r>
              <a:rPr lang="fr-FR" dirty="0"/>
              <a:t>Fièvre</a:t>
            </a:r>
          </a:p>
          <a:p>
            <a:pPr lvl="1"/>
            <a:r>
              <a:rPr lang="fr-FR" dirty="0"/>
              <a:t>Aspirations purulentes</a:t>
            </a:r>
          </a:p>
          <a:p>
            <a:pPr lvl="1"/>
            <a:r>
              <a:rPr lang="fr-FR" dirty="0"/>
              <a:t>Dégradation des échanges gazeux</a:t>
            </a:r>
          </a:p>
          <a:p>
            <a:r>
              <a:rPr lang="fr-FR" dirty="0"/>
              <a:t>Biologiques</a:t>
            </a:r>
          </a:p>
          <a:p>
            <a:pPr lvl="1"/>
            <a:r>
              <a:rPr lang="fr-FR" dirty="0"/>
              <a:t>Hyperleucocytose</a:t>
            </a:r>
          </a:p>
          <a:p>
            <a:pPr lvl="1"/>
            <a:r>
              <a:rPr lang="fr-FR" dirty="0"/>
              <a:t>Syndrome Inflammatoire</a:t>
            </a:r>
          </a:p>
          <a:p>
            <a:r>
              <a:rPr lang="fr-FR" dirty="0"/>
              <a:t>Radiologiques</a:t>
            </a:r>
          </a:p>
          <a:p>
            <a:pPr lvl="1"/>
            <a:r>
              <a:rPr lang="fr-FR" dirty="0"/>
              <a:t>Infiltrats</a:t>
            </a:r>
          </a:p>
          <a:p>
            <a:r>
              <a:rPr lang="fr-FR" dirty="0"/>
              <a:t>Microbiologiques</a:t>
            </a:r>
          </a:p>
          <a:p>
            <a:pPr lvl="1"/>
            <a:r>
              <a:rPr lang="fr-FR" dirty="0"/>
              <a:t>Culture de sécrétions profondes (Alvéolaire)</a:t>
            </a:r>
          </a:p>
          <a:p>
            <a:r>
              <a:rPr lang="fr-FR" dirty="0"/>
              <a:t>« Gold Standard »</a:t>
            </a:r>
          </a:p>
          <a:p>
            <a:pPr lvl="1"/>
            <a:r>
              <a:rPr lang="fr-FR" dirty="0"/>
              <a:t>Biopsie Pulmonaire</a:t>
            </a:r>
          </a:p>
        </p:txBody>
      </p:sp>
      <p:pic>
        <p:nvPicPr>
          <p:cNvPr id="4" name="Image 3"/>
          <p:cNvPicPr>
            <a:picLocks noChangeAspect="1"/>
          </p:cNvPicPr>
          <p:nvPr/>
        </p:nvPicPr>
        <p:blipFill>
          <a:blip r:embed="rId3" cstate="print"/>
          <a:stretch>
            <a:fillRect/>
          </a:stretch>
        </p:blipFill>
        <p:spPr>
          <a:xfrm>
            <a:off x="6629400" y="1825625"/>
            <a:ext cx="5118757" cy="4607490"/>
          </a:xfrm>
          <a:prstGeom prst="rect">
            <a:avLst/>
          </a:prstGeom>
        </p:spPr>
      </p:pic>
    </p:spTree>
    <p:extLst>
      <p:ext uri="{BB962C8B-B14F-4D97-AF65-F5344CB8AC3E}">
        <p14:creationId xmlns:p14="http://schemas.microsoft.com/office/powerpoint/2010/main" xmlns="" val="40028084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9" end="9"/>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3">
                                            <p:txEl>
                                              <p:pRg st="11" end="11"/>
                                            </p:txEl>
                                          </p:spTgt>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069D978B-D37B-4283-868A-49C2C8BC1B50}"/>
              </a:ext>
            </a:extLst>
          </p:cNvPr>
          <p:cNvSpPr>
            <a:spLocks noGrp="1"/>
          </p:cNvSpPr>
          <p:nvPr>
            <p:ph type="title"/>
          </p:nvPr>
        </p:nvSpPr>
        <p:spPr>
          <a:solidFill>
            <a:schemeClr val="tx1"/>
          </a:solidFill>
        </p:spPr>
        <p:txBody>
          <a:bodyPr/>
          <a:lstStyle/>
          <a:p>
            <a:r>
              <a:rPr lang="fr-FR" dirty="0">
                <a:solidFill>
                  <a:schemeClr val="bg1"/>
                </a:solidFill>
              </a:rPr>
              <a:t>Répartition des Pneumopathies selon Diagnostic microbiologique</a:t>
            </a:r>
          </a:p>
        </p:txBody>
      </p:sp>
      <p:pic>
        <p:nvPicPr>
          <p:cNvPr id="5" name="Image 4">
            <a:extLst>
              <a:ext uri="{FF2B5EF4-FFF2-40B4-BE49-F238E27FC236}">
                <a16:creationId xmlns="" xmlns:a16="http://schemas.microsoft.com/office/drawing/2014/main" id="{6ADE3E8D-5C38-4FA2-86A5-2F75A16A2701}"/>
              </a:ext>
            </a:extLst>
          </p:cNvPr>
          <p:cNvPicPr>
            <a:picLocks noChangeAspect="1"/>
          </p:cNvPicPr>
          <p:nvPr/>
        </p:nvPicPr>
        <p:blipFill>
          <a:blip r:embed="rId2" cstate="print"/>
          <a:stretch>
            <a:fillRect/>
          </a:stretch>
        </p:blipFill>
        <p:spPr>
          <a:xfrm>
            <a:off x="860612" y="2250141"/>
            <a:ext cx="10470776" cy="2357718"/>
          </a:xfrm>
          <a:prstGeom prst="rect">
            <a:avLst/>
          </a:prstGeom>
        </p:spPr>
      </p:pic>
    </p:spTree>
    <p:extLst>
      <p:ext uri="{BB962C8B-B14F-4D97-AF65-F5344CB8AC3E}">
        <p14:creationId xmlns:p14="http://schemas.microsoft.com/office/powerpoint/2010/main" xmlns="" val="1005308163"/>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344271" y="163420"/>
            <a:ext cx="8009965" cy="885452"/>
          </a:xfrm>
          <a:solidFill>
            <a:schemeClr val="tx1"/>
          </a:solidFill>
        </p:spPr>
        <p:txBody>
          <a:bodyPr/>
          <a:lstStyle/>
          <a:p>
            <a:r>
              <a:rPr lang="fr-FR" dirty="0">
                <a:solidFill>
                  <a:schemeClr val="bg1"/>
                </a:solidFill>
              </a:rPr>
              <a:t>Physiopathologie des PAVM (VAP)</a:t>
            </a:r>
          </a:p>
        </p:txBody>
      </p:sp>
      <p:pic>
        <p:nvPicPr>
          <p:cNvPr id="4" name="Image 3"/>
          <p:cNvPicPr>
            <a:picLocks noChangeAspect="1"/>
          </p:cNvPicPr>
          <p:nvPr/>
        </p:nvPicPr>
        <p:blipFill>
          <a:blip r:embed="rId3" cstate="print"/>
          <a:stretch>
            <a:fillRect/>
          </a:stretch>
        </p:blipFill>
        <p:spPr>
          <a:xfrm>
            <a:off x="1990165" y="1224620"/>
            <a:ext cx="8483544" cy="4487771"/>
          </a:xfrm>
          <a:prstGeom prst="rect">
            <a:avLst/>
          </a:prstGeom>
        </p:spPr>
      </p:pic>
      <p:sp>
        <p:nvSpPr>
          <p:cNvPr id="5" name="ZoneTexte 4"/>
          <p:cNvSpPr txBox="1"/>
          <p:nvPr/>
        </p:nvSpPr>
        <p:spPr>
          <a:xfrm>
            <a:off x="7241644" y="6278673"/>
            <a:ext cx="3661067" cy="307777"/>
          </a:xfrm>
          <a:prstGeom prst="rect">
            <a:avLst/>
          </a:prstGeom>
          <a:solidFill>
            <a:srgbClr val="580000"/>
          </a:solidFill>
        </p:spPr>
        <p:txBody>
          <a:bodyPr wrap="none" rtlCol="0">
            <a:spAutoFit/>
          </a:bodyPr>
          <a:lstStyle/>
          <a:p>
            <a:r>
              <a:rPr lang="fr-FR" sz="1400" dirty="0" err="1">
                <a:solidFill>
                  <a:schemeClr val="bg1"/>
                </a:solidFill>
              </a:rPr>
              <a:t>Safdar</a:t>
            </a:r>
            <a:r>
              <a:rPr lang="fr-FR" sz="1400" dirty="0">
                <a:solidFill>
                  <a:schemeClr val="bg1"/>
                </a:solidFill>
              </a:rPr>
              <a:t> NS et al. </a:t>
            </a:r>
            <a:r>
              <a:rPr lang="en-US" sz="1400" dirty="0">
                <a:solidFill>
                  <a:schemeClr val="bg1"/>
                </a:solidFill>
              </a:rPr>
              <a:t>Respiratory care 2005 50(6):725</a:t>
            </a:r>
            <a:endParaRPr lang="fr-FR" sz="1400" dirty="0">
              <a:solidFill>
                <a:schemeClr val="bg1"/>
              </a:solidFill>
            </a:endParaRPr>
          </a:p>
        </p:txBody>
      </p:sp>
      <p:pic>
        <p:nvPicPr>
          <p:cNvPr id="3" name="Image 2"/>
          <p:cNvPicPr>
            <a:picLocks noChangeAspect="1"/>
          </p:cNvPicPr>
          <p:nvPr/>
        </p:nvPicPr>
        <p:blipFill>
          <a:blip r:embed="rId4" cstate="print"/>
          <a:stretch>
            <a:fillRect/>
          </a:stretch>
        </p:blipFill>
        <p:spPr>
          <a:xfrm>
            <a:off x="180975" y="5020636"/>
            <a:ext cx="3267075" cy="1735005"/>
          </a:xfrm>
          <a:prstGeom prst="rect">
            <a:avLst/>
          </a:prstGeom>
        </p:spPr>
      </p:pic>
    </p:spTree>
    <p:extLst>
      <p:ext uri="{BB962C8B-B14F-4D97-AF65-F5344CB8AC3E}">
        <p14:creationId xmlns:p14="http://schemas.microsoft.com/office/powerpoint/2010/main" xmlns="" val="238013609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a:solidFill>
            <a:schemeClr val="tx1"/>
          </a:solidFill>
        </p:spPr>
        <p:txBody>
          <a:bodyPr/>
          <a:lstStyle/>
          <a:p>
            <a:r>
              <a:rPr lang="fr-FR" dirty="0">
                <a:solidFill>
                  <a:schemeClr val="bg1"/>
                </a:solidFill>
              </a:rPr>
              <a:t>Marquage CE (Renouvellement périodique)</a:t>
            </a:r>
          </a:p>
        </p:txBody>
      </p:sp>
      <p:sp>
        <p:nvSpPr>
          <p:cNvPr id="4" name="Espace réservé du contenu 3"/>
          <p:cNvSpPr>
            <a:spLocks noGrp="1"/>
          </p:cNvSpPr>
          <p:nvPr>
            <p:ph idx="1"/>
          </p:nvPr>
        </p:nvSpPr>
        <p:spPr/>
        <p:txBody>
          <a:bodyPr>
            <a:normAutofit fontScale="92500" lnSpcReduction="20000"/>
          </a:bodyPr>
          <a:lstStyle/>
          <a:p>
            <a:r>
              <a:rPr lang="fr-FR" dirty="0"/>
              <a:t>Règles de sécurité et de conformité  à démontrer par le fabricant</a:t>
            </a:r>
          </a:p>
          <a:p>
            <a:pPr lvl="1"/>
            <a:r>
              <a:rPr lang="fr-FR" dirty="0"/>
              <a:t>Normes techniques</a:t>
            </a:r>
          </a:p>
          <a:p>
            <a:pPr lvl="1"/>
            <a:r>
              <a:rPr lang="fr-FR" dirty="0"/>
              <a:t>Electriques</a:t>
            </a:r>
          </a:p>
          <a:p>
            <a:pPr lvl="1"/>
            <a:r>
              <a:rPr lang="fr-FR" dirty="0"/>
              <a:t>Compatibilité biologiques</a:t>
            </a:r>
          </a:p>
          <a:p>
            <a:pPr lvl="1"/>
            <a:r>
              <a:rPr lang="fr-FR" dirty="0"/>
              <a:t>Données Cliniques</a:t>
            </a:r>
          </a:p>
          <a:p>
            <a:r>
              <a:rPr lang="fr-FR" dirty="0"/>
              <a:t>Délivrance d’un certificat de conformité</a:t>
            </a:r>
          </a:p>
          <a:p>
            <a:r>
              <a:rPr lang="fr-FR" dirty="0"/>
              <a:t>Apposition du marquage CE</a:t>
            </a:r>
          </a:p>
          <a:p>
            <a:r>
              <a:rPr lang="fr-FR" dirty="0" smtClean="0"/>
              <a:t>Le </a:t>
            </a:r>
            <a:r>
              <a:rPr lang="fr-FR" dirty="0"/>
              <a:t>fabricant reste responsable de son dispositif</a:t>
            </a:r>
          </a:p>
          <a:p>
            <a:pPr lvl="1"/>
            <a:r>
              <a:rPr lang="fr-FR" dirty="0"/>
              <a:t>Contrôle</a:t>
            </a:r>
          </a:p>
          <a:p>
            <a:pPr lvl="1"/>
            <a:r>
              <a:rPr lang="fr-FR" dirty="0"/>
              <a:t>Correction éventuelles</a:t>
            </a:r>
          </a:p>
          <a:p>
            <a:r>
              <a:rPr lang="fr-FR" dirty="0"/>
              <a:t>Surveillance (Retrait du marché éventuel)</a:t>
            </a:r>
          </a:p>
          <a:p>
            <a:pPr lvl="1"/>
            <a:r>
              <a:rPr lang="fr-FR" dirty="0"/>
              <a:t>ANSM</a:t>
            </a:r>
          </a:p>
          <a:p>
            <a:pPr lvl="1"/>
            <a:endParaRPr lang="fr-FR" dirty="0"/>
          </a:p>
          <a:p>
            <a:pPr lvl="1"/>
            <a:endParaRPr lang="fr-FR" dirty="0"/>
          </a:p>
        </p:txBody>
      </p:sp>
      <p:pic>
        <p:nvPicPr>
          <p:cNvPr id="5" name="Image 4"/>
          <p:cNvPicPr>
            <a:picLocks noChangeAspect="1"/>
          </p:cNvPicPr>
          <p:nvPr/>
        </p:nvPicPr>
        <p:blipFill>
          <a:blip r:embed="rId3" cstate="print"/>
          <a:stretch>
            <a:fillRect/>
          </a:stretch>
        </p:blipFill>
        <p:spPr>
          <a:xfrm>
            <a:off x="9191625" y="4197350"/>
            <a:ext cx="2162175" cy="2114550"/>
          </a:xfrm>
          <a:prstGeom prst="rect">
            <a:avLst/>
          </a:prstGeom>
        </p:spPr>
      </p:pic>
    </p:spTree>
    <p:extLst>
      <p:ext uri="{BB962C8B-B14F-4D97-AF65-F5344CB8AC3E}">
        <p14:creationId xmlns:p14="http://schemas.microsoft.com/office/powerpoint/2010/main" xmlns="" val="1581558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
                                            <p:txEl>
                                              <p:pRg st="7" end="7"/>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4">
                                            <p:txEl>
                                              <p:pRg st="8" end="8"/>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
                                            <p:txEl>
                                              <p:pRg st="10" end="10"/>
                                            </p:txEl>
                                          </p:spTgt>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4">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59424" y="378572"/>
            <a:ext cx="7888941" cy="858557"/>
          </a:xfrm>
          <a:solidFill>
            <a:schemeClr val="tx1"/>
          </a:solidFill>
        </p:spPr>
        <p:txBody>
          <a:bodyPr>
            <a:normAutofit fontScale="90000"/>
          </a:bodyPr>
          <a:lstStyle/>
          <a:p>
            <a:r>
              <a:rPr lang="fr-FR" dirty="0">
                <a:solidFill>
                  <a:schemeClr val="bg1"/>
                </a:solidFill>
              </a:rPr>
              <a:t>Mesures de Prévention des PAVM (1)</a:t>
            </a:r>
          </a:p>
        </p:txBody>
      </p:sp>
      <p:graphicFrame>
        <p:nvGraphicFramePr>
          <p:cNvPr id="4" name="Espace réservé du contenu 3"/>
          <p:cNvGraphicFramePr>
            <a:graphicFrameLocks noGrp="1"/>
          </p:cNvGraphicFramePr>
          <p:nvPr>
            <p:ph idx="1"/>
            <p:extLst>
              <p:ext uri="{D42A27DB-BD31-4B8C-83A1-F6EECF244321}">
                <p14:modId xmlns:p14="http://schemas.microsoft.com/office/powerpoint/2010/main" xmlns="" val="2804758858"/>
              </p:ext>
            </p:extLst>
          </p:nvPr>
        </p:nvGraphicFramePr>
        <p:xfrm>
          <a:off x="838200" y="1411942"/>
          <a:ext cx="10515600" cy="5125758"/>
        </p:xfrm>
        <a:graphic>
          <a:graphicData uri="http://schemas.openxmlformats.org/drawingml/2006/table">
            <a:tbl>
              <a:tblPr firstRow="1" bandRow="1">
                <a:tableStyleId>{5C22544A-7EE6-4342-B048-85BDC9FD1C3A}</a:tableStyleId>
              </a:tblPr>
              <a:tblGrid>
                <a:gridCol w="5257800">
                  <a:extLst>
                    <a:ext uri="{9D8B030D-6E8A-4147-A177-3AD203B41FA5}">
                      <a16:colId xmlns="" xmlns:a16="http://schemas.microsoft.com/office/drawing/2014/main" val="20000"/>
                    </a:ext>
                  </a:extLst>
                </a:gridCol>
                <a:gridCol w="5257800">
                  <a:extLst>
                    <a:ext uri="{9D8B030D-6E8A-4147-A177-3AD203B41FA5}">
                      <a16:colId xmlns="" xmlns:a16="http://schemas.microsoft.com/office/drawing/2014/main" val="20001"/>
                    </a:ext>
                  </a:extLst>
                </a:gridCol>
              </a:tblGrid>
              <a:tr h="462318">
                <a:tc gridSpan="2">
                  <a:txBody>
                    <a:bodyPr/>
                    <a:lstStyle/>
                    <a:p>
                      <a:pPr algn="ctr"/>
                      <a:r>
                        <a:rPr lang="fr-FR" sz="2400" dirty="0"/>
                        <a:t>Lutte contre</a:t>
                      </a:r>
                      <a:r>
                        <a:rPr lang="fr-FR" sz="2400" baseline="0" dirty="0"/>
                        <a:t> la </a:t>
                      </a:r>
                      <a:r>
                        <a:rPr lang="fr-FR" sz="2400" dirty="0"/>
                        <a:t>Colonisation Aérodigestive</a:t>
                      </a:r>
                    </a:p>
                  </a:txBody>
                  <a:tcPr/>
                </a:tc>
                <a:tc hMerge="1">
                  <a:txBody>
                    <a:bodyPr/>
                    <a:lstStyle/>
                    <a:p>
                      <a:endParaRPr lang="fr-FR" dirty="0"/>
                    </a:p>
                  </a:txBody>
                  <a:tcPr/>
                </a:tc>
                <a:extLst>
                  <a:ext uri="{0D108BD9-81ED-4DB2-BD59-A6C34878D82A}">
                    <a16:rowId xmlns="" xmlns:a16="http://schemas.microsoft.com/office/drawing/2014/main" val="10000"/>
                  </a:ext>
                </a:extLst>
              </a:tr>
              <a:tr h="1823942">
                <a:tc>
                  <a:txBody>
                    <a:bodyPr/>
                    <a:lstStyle/>
                    <a:p>
                      <a:r>
                        <a:rPr lang="fr-FR" sz="2400" dirty="0"/>
                        <a:t>Eviter</a:t>
                      </a:r>
                      <a:r>
                        <a:rPr lang="fr-FR" sz="2400" baseline="0" dirty="0"/>
                        <a:t> Contamination exogène</a:t>
                      </a:r>
                      <a:endParaRPr lang="fr-FR" sz="2400" dirty="0"/>
                    </a:p>
                  </a:txBody>
                  <a:tcPr/>
                </a:tc>
                <a:tc>
                  <a:txBody>
                    <a:bodyPr/>
                    <a:lstStyle/>
                    <a:p>
                      <a:r>
                        <a:rPr lang="fr-FR" sz="2400" b="1" u="sng" dirty="0"/>
                        <a:t>Hygiène</a:t>
                      </a:r>
                      <a:r>
                        <a:rPr lang="fr-FR" sz="2400" b="1" u="sng" baseline="0" dirty="0"/>
                        <a:t> des mains</a:t>
                      </a:r>
                    </a:p>
                    <a:p>
                      <a:r>
                        <a:rPr lang="fr-FR" sz="2400" baseline="0" dirty="0"/>
                        <a:t>Surveillance Microbiologique (SARM, EBLSE)</a:t>
                      </a:r>
                    </a:p>
                    <a:p>
                      <a:r>
                        <a:rPr lang="fr-FR" sz="2400" baseline="0" dirty="0"/>
                        <a:t>Gants</a:t>
                      </a:r>
                    </a:p>
                    <a:p>
                      <a:r>
                        <a:rPr lang="fr-FR" sz="2400" baseline="0" dirty="0"/>
                        <a:t>Equipement dédiés au patient</a:t>
                      </a:r>
                    </a:p>
                  </a:txBody>
                  <a:tcPr/>
                </a:tc>
                <a:extLst>
                  <a:ext uri="{0D108BD9-81ED-4DB2-BD59-A6C34878D82A}">
                    <a16:rowId xmlns="" xmlns:a16="http://schemas.microsoft.com/office/drawing/2014/main" val="10001"/>
                  </a:ext>
                </a:extLst>
              </a:tr>
              <a:tr h="1481953">
                <a:tc>
                  <a:txBody>
                    <a:bodyPr/>
                    <a:lstStyle/>
                    <a:p>
                      <a:r>
                        <a:rPr lang="fr-FR" sz="2400" dirty="0"/>
                        <a:t>Suppression Colonisation Muqueuse</a:t>
                      </a:r>
                    </a:p>
                  </a:txBody>
                  <a:tcPr/>
                </a:tc>
                <a:tc>
                  <a:txBody>
                    <a:bodyPr/>
                    <a:lstStyle/>
                    <a:p>
                      <a:r>
                        <a:rPr lang="fr-FR" sz="2400" dirty="0"/>
                        <a:t>DDS </a:t>
                      </a:r>
                    </a:p>
                    <a:p>
                      <a:r>
                        <a:rPr lang="fr-FR" sz="2400" dirty="0"/>
                        <a:t>Lavage de bouche (</a:t>
                      </a:r>
                      <a:r>
                        <a:rPr lang="fr-FR" sz="2400" dirty="0" err="1"/>
                        <a:t>chlorexhidine</a:t>
                      </a:r>
                      <a:r>
                        <a:rPr lang="fr-FR" sz="2400" dirty="0"/>
                        <a:t>)</a:t>
                      </a:r>
                    </a:p>
                    <a:p>
                      <a:r>
                        <a:rPr lang="fr-FR" sz="2400" dirty="0"/>
                        <a:t>Aérosols d’antimicrobien</a:t>
                      </a:r>
                    </a:p>
                    <a:p>
                      <a:r>
                        <a:rPr lang="fr-FR" sz="2400" dirty="0" err="1"/>
                        <a:t>Sucrafalte</a:t>
                      </a:r>
                      <a:r>
                        <a:rPr lang="fr-FR" sz="2400" dirty="0"/>
                        <a:t> vs AntiH2</a:t>
                      </a:r>
                    </a:p>
                  </a:txBody>
                  <a:tcPr/>
                </a:tc>
                <a:extLst>
                  <a:ext uri="{0D108BD9-81ED-4DB2-BD59-A6C34878D82A}">
                    <a16:rowId xmlns="" xmlns:a16="http://schemas.microsoft.com/office/drawing/2014/main" val="10002"/>
                  </a:ext>
                </a:extLst>
              </a:tr>
              <a:tr h="1139963">
                <a:tc>
                  <a:txBody>
                    <a:bodyPr/>
                    <a:lstStyle/>
                    <a:p>
                      <a:r>
                        <a:rPr lang="fr-FR" sz="2400" dirty="0"/>
                        <a:t>Prévention</a:t>
                      </a:r>
                      <a:r>
                        <a:rPr lang="fr-FR" sz="2400" baseline="0" dirty="0"/>
                        <a:t> inhalation</a:t>
                      </a:r>
                      <a:endParaRPr lang="fr-FR" sz="2400" dirty="0"/>
                    </a:p>
                  </a:txBody>
                  <a:tcPr/>
                </a:tc>
                <a:tc>
                  <a:txBody>
                    <a:bodyPr/>
                    <a:lstStyle/>
                    <a:p>
                      <a:r>
                        <a:rPr lang="fr-FR" sz="2400" dirty="0"/>
                        <a:t>VNI</a:t>
                      </a:r>
                    </a:p>
                    <a:p>
                      <a:r>
                        <a:rPr lang="fr-FR" sz="2400" dirty="0"/>
                        <a:t>Position demi assise</a:t>
                      </a:r>
                    </a:p>
                    <a:p>
                      <a:r>
                        <a:rPr lang="fr-FR" sz="2400" dirty="0"/>
                        <a:t>Aspiration</a:t>
                      </a:r>
                      <a:r>
                        <a:rPr lang="fr-FR" sz="2400" baseline="0" dirty="0"/>
                        <a:t> sus Glottique</a:t>
                      </a:r>
                      <a:endParaRPr lang="fr-FR" sz="2400" dirty="0"/>
                    </a:p>
                  </a:txBody>
                  <a:tcPr/>
                </a:tc>
                <a:extLst>
                  <a:ext uri="{0D108BD9-81ED-4DB2-BD59-A6C34878D82A}">
                    <a16:rowId xmlns="" xmlns:a16="http://schemas.microsoft.com/office/drawing/2014/main" val="10003"/>
                  </a:ext>
                </a:extLst>
              </a:tr>
            </a:tbl>
          </a:graphicData>
        </a:graphic>
      </p:graphicFrame>
    </p:spTree>
    <p:extLst>
      <p:ext uri="{BB962C8B-B14F-4D97-AF65-F5344CB8AC3E}">
        <p14:creationId xmlns:p14="http://schemas.microsoft.com/office/powerpoint/2010/main" xmlns="" val="3040941289"/>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6"/>
            <a:ext cx="5898776" cy="710640"/>
          </a:xfrm>
          <a:solidFill>
            <a:schemeClr val="tx1"/>
          </a:solidFill>
        </p:spPr>
        <p:txBody>
          <a:bodyPr/>
          <a:lstStyle/>
          <a:p>
            <a:r>
              <a:rPr lang="fr-FR" dirty="0">
                <a:solidFill>
                  <a:schemeClr val="bg1"/>
                </a:solidFill>
              </a:rPr>
              <a:t>Aspiration Sus Glottique</a:t>
            </a:r>
          </a:p>
        </p:txBody>
      </p:sp>
      <p:pic>
        <p:nvPicPr>
          <p:cNvPr id="4" name="Image 3"/>
          <p:cNvPicPr>
            <a:picLocks noChangeAspect="1"/>
          </p:cNvPicPr>
          <p:nvPr/>
        </p:nvPicPr>
        <p:blipFill>
          <a:blip r:embed="rId2" cstate="print"/>
          <a:stretch>
            <a:fillRect/>
          </a:stretch>
        </p:blipFill>
        <p:spPr>
          <a:xfrm>
            <a:off x="8725546" y="2272553"/>
            <a:ext cx="3121312" cy="3101623"/>
          </a:xfrm>
          <a:prstGeom prst="rect">
            <a:avLst/>
          </a:prstGeom>
        </p:spPr>
      </p:pic>
      <p:sp>
        <p:nvSpPr>
          <p:cNvPr id="5" name="ZoneTexte 4"/>
          <p:cNvSpPr txBox="1"/>
          <p:nvPr/>
        </p:nvSpPr>
        <p:spPr>
          <a:xfrm>
            <a:off x="8243173" y="997449"/>
            <a:ext cx="3700628" cy="369332"/>
          </a:xfrm>
          <a:prstGeom prst="rect">
            <a:avLst/>
          </a:prstGeom>
          <a:solidFill>
            <a:srgbClr val="800000"/>
          </a:solidFill>
        </p:spPr>
        <p:txBody>
          <a:bodyPr wrap="none" rtlCol="0">
            <a:spAutoFit/>
          </a:bodyPr>
          <a:lstStyle/>
          <a:p>
            <a:r>
              <a:rPr lang="fr-FR" dirty="0" err="1">
                <a:solidFill>
                  <a:schemeClr val="bg1"/>
                </a:solidFill>
              </a:rPr>
              <a:t>Smulders</a:t>
            </a:r>
            <a:r>
              <a:rPr lang="fr-FR" dirty="0">
                <a:solidFill>
                  <a:schemeClr val="bg1"/>
                </a:solidFill>
              </a:rPr>
              <a:t> K et al. CHEST 2002;1221(3)</a:t>
            </a:r>
          </a:p>
        </p:txBody>
      </p:sp>
      <p:graphicFrame>
        <p:nvGraphicFramePr>
          <p:cNvPr id="6" name="Tableau 5"/>
          <p:cNvGraphicFramePr>
            <a:graphicFrameLocks noGrp="1"/>
          </p:cNvGraphicFramePr>
          <p:nvPr>
            <p:extLst>
              <p:ext uri="{D42A27DB-BD31-4B8C-83A1-F6EECF244321}">
                <p14:modId xmlns:p14="http://schemas.microsoft.com/office/powerpoint/2010/main" xmlns="" val="1966144253"/>
              </p:ext>
            </p:extLst>
          </p:nvPr>
        </p:nvGraphicFramePr>
        <p:xfrm>
          <a:off x="838200" y="1207463"/>
          <a:ext cx="6502400" cy="2865120"/>
        </p:xfrm>
        <a:graphic>
          <a:graphicData uri="http://schemas.openxmlformats.org/drawingml/2006/table">
            <a:tbl>
              <a:tblPr firstRow="1" bandRow="1">
                <a:tableStyleId>{5C22544A-7EE6-4342-B048-85BDC9FD1C3A}</a:tableStyleId>
              </a:tblPr>
              <a:tblGrid>
                <a:gridCol w="1625600">
                  <a:extLst>
                    <a:ext uri="{9D8B030D-6E8A-4147-A177-3AD203B41FA5}">
                      <a16:colId xmlns="" xmlns:a16="http://schemas.microsoft.com/office/drawing/2014/main" val="20000"/>
                    </a:ext>
                  </a:extLst>
                </a:gridCol>
                <a:gridCol w="2043953">
                  <a:extLst>
                    <a:ext uri="{9D8B030D-6E8A-4147-A177-3AD203B41FA5}">
                      <a16:colId xmlns="" xmlns:a16="http://schemas.microsoft.com/office/drawing/2014/main" val="20001"/>
                    </a:ext>
                  </a:extLst>
                </a:gridCol>
                <a:gridCol w="1828800">
                  <a:extLst>
                    <a:ext uri="{9D8B030D-6E8A-4147-A177-3AD203B41FA5}">
                      <a16:colId xmlns="" xmlns:a16="http://schemas.microsoft.com/office/drawing/2014/main" val="20002"/>
                    </a:ext>
                  </a:extLst>
                </a:gridCol>
                <a:gridCol w="1004047">
                  <a:extLst>
                    <a:ext uri="{9D8B030D-6E8A-4147-A177-3AD203B41FA5}">
                      <a16:colId xmlns="" xmlns:a16="http://schemas.microsoft.com/office/drawing/2014/main" val="20003"/>
                    </a:ext>
                  </a:extLst>
                </a:gridCol>
              </a:tblGrid>
              <a:tr h="633604">
                <a:tc>
                  <a:txBody>
                    <a:bodyPr/>
                    <a:lstStyle/>
                    <a:p>
                      <a:endParaRPr lang="fr-FR" dirty="0"/>
                    </a:p>
                  </a:txBody>
                  <a:tcPr/>
                </a:tc>
                <a:tc>
                  <a:txBody>
                    <a:bodyPr/>
                    <a:lstStyle/>
                    <a:p>
                      <a:pPr algn="ctr"/>
                      <a:r>
                        <a:rPr lang="fr-FR" dirty="0"/>
                        <a:t>Aspiration </a:t>
                      </a:r>
                      <a:r>
                        <a:rPr lang="fr-FR" dirty="0" err="1"/>
                        <a:t>sus</a:t>
                      </a:r>
                      <a:r>
                        <a:rPr lang="fr-FR" baseline="0" dirty="0" err="1"/>
                        <a:t>G</a:t>
                      </a:r>
                      <a:r>
                        <a:rPr lang="fr-FR" baseline="0" dirty="0"/>
                        <a:t> (75)</a:t>
                      </a:r>
                      <a:endParaRPr lang="fr-FR" dirty="0"/>
                    </a:p>
                  </a:txBody>
                  <a:tcPr/>
                </a:tc>
                <a:tc>
                  <a:txBody>
                    <a:bodyPr/>
                    <a:lstStyle/>
                    <a:p>
                      <a:pPr algn="ctr"/>
                      <a:r>
                        <a:rPr lang="fr-FR" dirty="0"/>
                        <a:t>Contrôle</a:t>
                      </a:r>
                    </a:p>
                    <a:p>
                      <a:pPr algn="ctr"/>
                      <a:r>
                        <a:rPr lang="fr-FR" dirty="0"/>
                        <a:t> (75)</a:t>
                      </a:r>
                    </a:p>
                  </a:txBody>
                  <a:tcPr/>
                </a:tc>
                <a:tc>
                  <a:txBody>
                    <a:bodyPr/>
                    <a:lstStyle/>
                    <a:p>
                      <a:endParaRPr lang="fr-FR"/>
                    </a:p>
                  </a:txBody>
                  <a:tcPr/>
                </a:tc>
                <a:extLst>
                  <a:ext uri="{0D108BD9-81ED-4DB2-BD59-A6C34878D82A}">
                    <a16:rowId xmlns="" xmlns:a16="http://schemas.microsoft.com/office/drawing/2014/main" val="10000"/>
                  </a:ext>
                </a:extLst>
              </a:tr>
              <a:tr h="370840">
                <a:tc>
                  <a:txBody>
                    <a:bodyPr/>
                    <a:lstStyle/>
                    <a:p>
                      <a:r>
                        <a:rPr lang="fr-FR" dirty="0"/>
                        <a:t>VAP n,%</a:t>
                      </a:r>
                    </a:p>
                  </a:txBody>
                  <a:tcPr/>
                </a:tc>
                <a:tc>
                  <a:txBody>
                    <a:bodyPr/>
                    <a:lstStyle/>
                    <a:p>
                      <a:pPr algn="ctr"/>
                      <a:r>
                        <a:rPr lang="fr-FR" dirty="0"/>
                        <a:t>3(4)</a:t>
                      </a:r>
                    </a:p>
                  </a:txBody>
                  <a:tcPr/>
                </a:tc>
                <a:tc>
                  <a:txBody>
                    <a:bodyPr/>
                    <a:lstStyle/>
                    <a:p>
                      <a:pPr algn="ctr"/>
                      <a:r>
                        <a:rPr lang="fr-FR" dirty="0"/>
                        <a:t>12(16)</a:t>
                      </a:r>
                    </a:p>
                  </a:txBody>
                  <a:tcPr/>
                </a:tc>
                <a:tc>
                  <a:txBody>
                    <a:bodyPr/>
                    <a:lstStyle/>
                    <a:p>
                      <a:r>
                        <a:rPr lang="fr-FR" dirty="0"/>
                        <a:t>&lt; 0,05</a:t>
                      </a:r>
                    </a:p>
                  </a:txBody>
                  <a:tcPr/>
                </a:tc>
                <a:extLst>
                  <a:ext uri="{0D108BD9-81ED-4DB2-BD59-A6C34878D82A}">
                    <a16:rowId xmlns="" xmlns:a16="http://schemas.microsoft.com/office/drawing/2014/main" val="10001"/>
                  </a:ext>
                </a:extLst>
              </a:tr>
              <a:tr h="370840">
                <a:tc>
                  <a:txBody>
                    <a:bodyPr/>
                    <a:lstStyle/>
                    <a:p>
                      <a:r>
                        <a:rPr lang="fr-FR" dirty="0"/>
                        <a:t>Incidence VAP</a:t>
                      </a:r>
                    </a:p>
                  </a:txBody>
                  <a:tcPr/>
                </a:tc>
                <a:tc>
                  <a:txBody>
                    <a:bodyPr/>
                    <a:lstStyle/>
                    <a:p>
                      <a:pPr algn="ctr"/>
                      <a:r>
                        <a:rPr lang="fr-FR" dirty="0"/>
                        <a:t>9,2</a:t>
                      </a:r>
                    </a:p>
                  </a:txBody>
                  <a:tcPr/>
                </a:tc>
                <a:tc>
                  <a:txBody>
                    <a:bodyPr/>
                    <a:lstStyle/>
                    <a:p>
                      <a:pPr algn="ctr"/>
                      <a:r>
                        <a:rPr lang="fr-FR" dirty="0"/>
                        <a:t>22,5</a:t>
                      </a:r>
                    </a:p>
                  </a:txBody>
                  <a:tcPr/>
                </a:tc>
                <a:tc>
                  <a:txBody>
                    <a:bodyPr/>
                    <a:lstStyle/>
                    <a:p>
                      <a:r>
                        <a:rPr lang="fr-FR" dirty="0"/>
                        <a:t>&lt; 0,001</a:t>
                      </a:r>
                    </a:p>
                  </a:txBody>
                  <a:tcPr/>
                </a:tc>
                <a:extLst>
                  <a:ext uri="{0D108BD9-81ED-4DB2-BD59-A6C34878D82A}">
                    <a16:rowId xmlns="" xmlns:a16="http://schemas.microsoft.com/office/drawing/2014/main" val="10002"/>
                  </a:ext>
                </a:extLst>
              </a:tr>
              <a:tr h="370840">
                <a:tc>
                  <a:txBody>
                    <a:bodyPr/>
                    <a:lstStyle/>
                    <a:p>
                      <a:r>
                        <a:rPr lang="fr-FR" dirty="0"/>
                        <a:t>Durée VM</a:t>
                      </a:r>
                    </a:p>
                  </a:txBody>
                  <a:tcPr/>
                </a:tc>
                <a:tc>
                  <a:txBody>
                    <a:bodyPr/>
                    <a:lstStyle/>
                    <a:p>
                      <a:pPr algn="ctr"/>
                      <a:r>
                        <a:rPr lang="fr-FR" dirty="0"/>
                        <a:t>5,8 ± 4,4</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dirty="0"/>
                        <a:t>7,1</a:t>
                      </a:r>
                      <a:r>
                        <a:rPr lang="fr-FR" baseline="0" dirty="0"/>
                        <a:t> </a:t>
                      </a:r>
                      <a:r>
                        <a:rPr lang="fr-FR" dirty="0"/>
                        <a:t>± 5,4</a:t>
                      </a:r>
                    </a:p>
                  </a:txBody>
                  <a:tcPr/>
                </a:tc>
                <a:tc>
                  <a:txBody>
                    <a:bodyPr/>
                    <a:lstStyle/>
                    <a:p>
                      <a:r>
                        <a:rPr lang="fr-FR" dirty="0"/>
                        <a:t>NS</a:t>
                      </a:r>
                    </a:p>
                  </a:txBody>
                  <a:tcPr/>
                </a:tc>
                <a:extLst>
                  <a:ext uri="{0D108BD9-81ED-4DB2-BD59-A6C34878D82A}">
                    <a16:rowId xmlns="" xmlns:a16="http://schemas.microsoft.com/office/drawing/2014/main" val="10003"/>
                  </a:ext>
                </a:extLst>
              </a:tr>
              <a:tr h="370840">
                <a:tc>
                  <a:txBody>
                    <a:bodyPr/>
                    <a:lstStyle/>
                    <a:p>
                      <a:r>
                        <a:rPr lang="fr-FR" dirty="0"/>
                        <a:t>DDS, ICU</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dirty="0"/>
                        <a:t>9,3 ± 7,4</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dirty="0"/>
                        <a:t>12,3 ± 3,6</a:t>
                      </a:r>
                    </a:p>
                  </a:txBody>
                  <a:tcPr/>
                </a:tc>
                <a:tc>
                  <a:txBody>
                    <a:bodyPr/>
                    <a:lstStyle/>
                    <a:p>
                      <a:r>
                        <a:rPr lang="fr-FR" dirty="0"/>
                        <a:t>NS</a:t>
                      </a:r>
                    </a:p>
                  </a:txBody>
                  <a:tcPr/>
                </a:tc>
                <a:extLst>
                  <a:ext uri="{0D108BD9-81ED-4DB2-BD59-A6C34878D82A}">
                    <a16:rowId xmlns="" xmlns:a16="http://schemas.microsoft.com/office/drawing/2014/main" val="10004"/>
                  </a:ext>
                </a:extLst>
              </a:tr>
              <a:tr h="370840">
                <a:tc>
                  <a:txBody>
                    <a:bodyPr/>
                    <a:lstStyle/>
                    <a:p>
                      <a:r>
                        <a:rPr lang="fr-FR" dirty="0"/>
                        <a:t>DDS, </a:t>
                      </a:r>
                      <a:r>
                        <a:rPr lang="fr-FR" dirty="0" err="1"/>
                        <a:t>Hopital</a:t>
                      </a:r>
                      <a:endParaRPr lang="fr-FR"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dirty="0"/>
                        <a:t>26,8 ± 23,3</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dirty="0"/>
                        <a:t>28,3 ±</a:t>
                      </a:r>
                      <a:r>
                        <a:rPr lang="fr-FR" baseline="0" dirty="0"/>
                        <a:t> 28,2</a:t>
                      </a:r>
                      <a:endParaRPr lang="fr-FR" dirty="0"/>
                    </a:p>
                  </a:txBody>
                  <a:tcPr/>
                </a:tc>
                <a:tc>
                  <a:txBody>
                    <a:bodyPr/>
                    <a:lstStyle/>
                    <a:p>
                      <a:r>
                        <a:rPr lang="fr-FR" dirty="0"/>
                        <a:t>NS</a:t>
                      </a:r>
                    </a:p>
                  </a:txBody>
                  <a:tcPr/>
                </a:tc>
                <a:extLst>
                  <a:ext uri="{0D108BD9-81ED-4DB2-BD59-A6C34878D82A}">
                    <a16:rowId xmlns="" xmlns:a16="http://schemas.microsoft.com/office/drawing/2014/main" val="10005"/>
                  </a:ext>
                </a:extLst>
              </a:tr>
              <a:tr h="370840">
                <a:tc>
                  <a:txBody>
                    <a:bodyPr/>
                    <a:lstStyle/>
                    <a:p>
                      <a:r>
                        <a:rPr lang="fr-FR" dirty="0"/>
                        <a:t>Mortalité</a:t>
                      </a:r>
                    </a:p>
                  </a:txBody>
                  <a:tcPr/>
                </a:tc>
                <a:tc>
                  <a:txBody>
                    <a:bodyPr/>
                    <a:lstStyle/>
                    <a:p>
                      <a:pPr algn="ctr"/>
                      <a:r>
                        <a:rPr lang="fr-FR" dirty="0"/>
                        <a:t>12(126)</a:t>
                      </a:r>
                    </a:p>
                  </a:txBody>
                  <a:tcPr/>
                </a:tc>
                <a:tc>
                  <a:txBody>
                    <a:bodyPr/>
                    <a:lstStyle/>
                    <a:p>
                      <a:pPr algn="ctr"/>
                      <a:r>
                        <a:rPr lang="fr-FR" dirty="0"/>
                        <a:t>10 (13,3)</a:t>
                      </a:r>
                    </a:p>
                  </a:txBody>
                  <a:tcPr/>
                </a:tc>
                <a:tc>
                  <a:txBody>
                    <a:bodyPr/>
                    <a:lstStyle/>
                    <a:p>
                      <a:r>
                        <a:rPr lang="fr-FR" dirty="0"/>
                        <a:t>NS</a:t>
                      </a:r>
                    </a:p>
                  </a:txBody>
                  <a:tcPr/>
                </a:tc>
                <a:extLst>
                  <a:ext uri="{0D108BD9-81ED-4DB2-BD59-A6C34878D82A}">
                    <a16:rowId xmlns="" xmlns:a16="http://schemas.microsoft.com/office/drawing/2014/main" val="10006"/>
                  </a:ext>
                </a:extLst>
              </a:tr>
            </a:tbl>
          </a:graphicData>
        </a:graphic>
      </p:graphicFrame>
      <p:sp>
        <p:nvSpPr>
          <p:cNvPr id="7" name="Rectangle 6"/>
          <p:cNvSpPr/>
          <p:nvPr/>
        </p:nvSpPr>
        <p:spPr>
          <a:xfrm>
            <a:off x="9001928" y="1668705"/>
            <a:ext cx="2543325" cy="369332"/>
          </a:xfrm>
          <a:prstGeom prst="rect">
            <a:avLst/>
          </a:prstGeom>
        </p:spPr>
        <p:txBody>
          <a:bodyPr wrap="none">
            <a:spAutoFit/>
          </a:bodyPr>
          <a:lstStyle/>
          <a:p>
            <a:r>
              <a:rPr lang="fr-FR" b="1" dirty="0" err="1"/>
              <a:t>Hi-Lo</a:t>
            </a:r>
            <a:r>
              <a:rPr lang="fr-FR" b="1" dirty="0"/>
              <a:t> </a:t>
            </a:r>
            <a:r>
              <a:rPr lang="fr-FR" b="1" dirty="0" err="1"/>
              <a:t>Evac</a:t>
            </a:r>
            <a:r>
              <a:rPr lang="fr-FR" b="1" dirty="0"/>
              <a:t>® </a:t>
            </a:r>
            <a:r>
              <a:rPr lang="fr-FR" b="1" dirty="0" err="1"/>
              <a:t>Mallinckrodt</a:t>
            </a:r>
            <a:endParaRPr lang="fr-FR" b="1" dirty="0"/>
          </a:p>
        </p:txBody>
      </p:sp>
      <p:sp>
        <p:nvSpPr>
          <p:cNvPr id="8" name="ZoneTexte 7"/>
          <p:cNvSpPr txBox="1"/>
          <p:nvPr/>
        </p:nvSpPr>
        <p:spPr>
          <a:xfrm>
            <a:off x="2891116" y="4141694"/>
            <a:ext cx="2508764" cy="369332"/>
          </a:xfrm>
          <a:prstGeom prst="rect">
            <a:avLst/>
          </a:prstGeom>
          <a:noFill/>
        </p:spPr>
        <p:txBody>
          <a:bodyPr wrap="none" rtlCol="0">
            <a:spAutoFit/>
          </a:bodyPr>
          <a:lstStyle/>
          <a:p>
            <a:r>
              <a:rPr lang="fr-FR" b="1" dirty="0"/>
              <a:t>RR de PAVM divisé par 5</a:t>
            </a:r>
          </a:p>
        </p:txBody>
      </p:sp>
      <p:pic>
        <p:nvPicPr>
          <p:cNvPr id="9" name="Image 8"/>
          <p:cNvPicPr>
            <a:picLocks noChangeAspect="1"/>
          </p:cNvPicPr>
          <p:nvPr/>
        </p:nvPicPr>
        <p:blipFill>
          <a:blip r:embed="rId3" cstate="print"/>
          <a:stretch>
            <a:fillRect/>
          </a:stretch>
        </p:blipFill>
        <p:spPr>
          <a:xfrm>
            <a:off x="142686" y="4663777"/>
            <a:ext cx="4759653" cy="2194223"/>
          </a:xfrm>
          <a:prstGeom prst="rect">
            <a:avLst/>
          </a:prstGeom>
        </p:spPr>
      </p:pic>
      <p:sp>
        <p:nvSpPr>
          <p:cNvPr id="10" name="ZoneTexte 9"/>
          <p:cNvSpPr txBox="1"/>
          <p:nvPr/>
        </p:nvSpPr>
        <p:spPr>
          <a:xfrm>
            <a:off x="5989414" y="5576222"/>
            <a:ext cx="2253759" cy="369332"/>
          </a:xfrm>
          <a:prstGeom prst="rect">
            <a:avLst/>
          </a:prstGeom>
          <a:solidFill>
            <a:srgbClr val="800000"/>
          </a:solidFill>
        </p:spPr>
        <p:txBody>
          <a:bodyPr wrap="none" rtlCol="0">
            <a:spAutoFit/>
          </a:bodyPr>
          <a:lstStyle/>
          <a:p>
            <a:r>
              <a:rPr lang="fr-FR" dirty="0" err="1">
                <a:solidFill>
                  <a:schemeClr val="bg1"/>
                </a:solidFill>
              </a:rPr>
              <a:t>Métanalyse</a:t>
            </a:r>
            <a:r>
              <a:rPr lang="fr-FR" dirty="0">
                <a:solidFill>
                  <a:schemeClr val="bg1"/>
                </a:solidFill>
              </a:rPr>
              <a:t> AJM 2005</a:t>
            </a:r>
          </a:p>
        </p:txBody>
      </p:sp>
    </p:spTree>
    <p:extLst>
      <p:ext uri="{BB962C8B-B14F-4D97-AF65-F5344CB8AC3E}">
        <p14:creationId xmlns:p14="http://schemas.microsoft.com/office/powerpoint/2010/main" xmlns="" val="2086862039"/>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6"/>
            <a:ext cx="10515600" cy="1130300"/>
          </a:xfrm>
          <a:solidFill>
            <a:schemeClr val="tx1"/>
          </a:solidFill>
        </p:spPr>
        <p:txBody>
          <a:bodyPr/>
          <a:lstStyle/>
          <a:p>
            <a:r>
              <a:rPr lang="fr-FR" dirty="0" smtClean="0">
                <a:solidFill>
                  <a:schemeClr val="bg1"/>
                </a:solidFill>
              </a:rPr>
              <a:t>Drainage sous glottique et PAVM</a:t>
            </a:r>
            <a:endParaRPr lang="fr-FR" dirty="0">
              <a:solidFill>
                <a:schemeClr val="bg1"/>
              </a:solidFill>
            </a:endParaRPr>
          </a:p>
        </p:txBody>
      </p:sp>
      <p:pic>
        <p:nvPicPr>
          <p:cNvPr id="4" name="Image 3"/>
          <p:cNvPicPr>
            <a:picLocks noChangeAspect="1"/>
          </p:cNvPicPr>
          <p:nvPr/>
        </p:nvPicPr>
        <p:blipFill>
          <a:blip r:embed="rId2" cstate="print"/>
          <a:stretch>
            <a:fillRect/>
          </a:stretch>
        </p:blipFill>
        <p:spPr>
          <a:xfrm>
            <a:off x="2280653" y="1797422"/>
            <a:ext cx="6549022" cy="4580886"/>
          </a:xfrm>
          <a:prstGeom prst="rect">
            <a:avLst/>
          </a:prstGeom>
        </p:spPr>
      </p:pic>
      <p:sp>
        <p:nvSpPr>
          <p:cNvPr id="5" name="ZoneTexte 4"/>
          <p:cNvSpPr txBox="1"/>
          <p:nvPr/>
        </p:nvSpPr>
        <p:spPr>
          <a:xfrm>
            <a:off x="7315200" y="6008976"/>
            <a:ext cx="4406334" cy="369332"/>
          </a:xfrm>
          <a:prstGeom prst="rect">
            <a:avLst/>
          </a:prstGeom>
          <a:solidFill>
            <a:srgbClr val="580000"/>
          </a:solidFill>
        </p:spPr>
        <p:txBody>
          <a:bodyPr wrap="none" rtlCol="0">
            <a:spAutoFit/>
          </a:bodyPr>
          <a:lstStyle/>
          <a:p>
            <a:r>
              <a:rPr lang="fr-FR" dirty="0" err="1" smtClean="0">
                <a:solidFill>
                  <a:schemeClr val="bg1"/>
                </a:solidFill>
              </a:rPr>
              <a:t>Lacherade</a:t>
            </a:r>
            <a:r>
              <a:rPr lang="fr-FR" dirty="0" smtClean="0">
                <a:solidFill>
                  <a:schemeClr val="bg1"/>
                </a:solidFill>
              </a:rPr>
              <a:t> JC et al; AJRCCM 2010;182:910-17</a:t>
            </a:r>
            <a:endParaRPr lang="fr-FR" dirty="0">
              <a:solidFill>
                <a:schemeClr val="bg1"/>
              </a:solidFill>
            </a:endParaRPr>
          </a:p>
        </p:txBody>
      </p:sp>
    </p:spTree>
    <p:extLst>
      <p:ext uri="{BB962C8B-B14F-4D97-AF65-F5344CB8AC3E}">
        <p14:creationId xmlns:p14="http://schemas.microsoft.com/office/powerpoint/2010/main" xmlns="" val="405585806"/>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79436" y="459254"/>
            <a:ext cx="11353800" cy="1006475"/>
          </a:xfrm>
          <a:solidFill>
            <a:schemeClr val="tx1"/>
          </a:solidFill>
        </p:spPr>
        <p:txBody>
          <a:bodyPr/>
          <a:lstStyle/>
          <a:p>
            <a:r>
              <a:rPr lang="fr-FR" dirty="0">
                <a:solidFill>
                  <a:schemeClr val="bg1"/>
                </a:solidFill>
              </a:rPr>
              <a:t>Rôle de la Position dans la prévention des PAVM</a:t>
            </a:r>
          </a:p>
        </p:txBody>
      </p:sp>
      <p:pic>
        <p:nvPicPr>
          <p:cNvPr id="4" name="Image 3"/>
          <p:cNvPicPr>
            <a:picLocks noChangeAspect="1"/>
          </p:cNvPicPr>
          <p:nvPr/>
        </p:nvPicPr>
        <p:blipFill>
          <a:blip r:embed="rId2" cstate="print"/>
          <a:stretch>
            <a:fillRect/>
          </a:stretch>
        </p:blipFill>
        <p:spPr>
          <a:xfrm>
            <a:off x="838200" y="1690688"/>
            <a:ext cx="9024669" cy="4666330"/>
          </a:xfrm>
          <a:prstGeom prst="rect">
            <a:avLst/>
          </a:prstGeom>
        </p:spPr>
      </p:pic>
      <p:sp>
        <p:nvSpPr>
          <p:cNvPr id="5" name="Rectangle 4"/>
          <p:cNvSpPr/>
          <p:nvPr/>
        </p:nvSpPr>
        <p:spPr>
          <a:xfrm>
            <a:off x="8957064" y="5987686"/>
            <a:ext cx="2876172" cy="369332"/>
          </a:xfrm>
          <a:prstGeom prst="rect">
            <a:avLst/>
          </a:prstGeom>
          <a:solidFill>
            <a:srgbClr val="800000"/>
          </a:solidFill>
        </p:spPr>
        <p:txBody>
          <a:bodyPr wrap="none">
            <a:spAutoFit/>
          </a:bodyPr>
          <a:lstStyle/>
          <a:p>
            <a:r>
              <a:rPr lang="en-US" dirty="0" err="1">
                <a:solidFill>
                  <a:schemeClr val="bg1"/>
                </a:solidFill>
              </a:rPr>
              <a:t>Drakulovic</a:t>
            </a:r>
            <a:r>
              <a:rPr lang="en-US" dirty="0">
                <a:solidFill>
                  <a:schemeClr val="bg1"/>
                </a:solidFill>
              </a:rPr>
              <a:t> et al. Lancet 1999</a:t>
            </a:r>
            <a:endParaRPr lang="fr-FR" dirty="0">
              <a:solidFill>
                <a:schemeClr val="bg1"/>
              </a:solidFill>
            </a:endParaRPr>
          </a:p>
        </p:txBody>
      </p:sp>
      <p:sp>
        <p:nvSpPr>
          <p:cNvPr id="6" name="ZoneTexte 5"/>
          <p:cNvSpPr txBox="1"/>
          <p:nvPr/>
        </p:nvSpPr>
        <p:spPr>
          <a:xfrm>
            <a:off x="7651376" y="1963271"/>
            <a:ext cx="2260234" cy="369332"/>
          </a:xfrm>
          <a:prstGeom prst="rect">
            <a:avLst/>
          </a:prstGeom>
          <a:noFill/>
        </p:spPr>
        <p:txBody>
          <a:bodyPr wrap="none" rtlCol="0">
            <a:spAutoFit/>
          </a:bodyPr>
          <a:lstStyle/>
          <a:p>
            <a:r>
              <a:rPr lang="fr-FR" b="1" u="sng" dirty="0"/>
              <a:t>Semi </a:t>
            </a:r>
            <a:r>
              <a:rPr lang="fr-FR" b="1" u="sng" dirty="0" err="1"/>
              <a:t>recumbent</a:t>
            </a:r>
            <a:r>
              <a:rPr lang="fr-FR" b="1" u="sng" dirty="0"/>
              <a:t> = 45°</a:t>
            </a:r>
          </a:p>
        </p:txBody>
      </p:sp>
      <p:sp>
        <p:nvSpPr>
          <p:cNvPr id="7" name="ZoneTexte 6">
            <a:extLst>
              <a:ext uri="{FF2B5EF4-FFF2-40B4-BE49-F238E27FC236}">
                <a16:creationId xmlns="" xmlns:a16="http://schemas.microsoft.com/office/drawing/2014/main" id="{E157291D-9AEA-4955-9429-AC0BCC30AA7C}"/>
              </a:ext>
            </a:extLst>
          </p:cNvPr>
          <p:cNvSpPr txBox="1"/>
          <p:nvPr/>
        </p:nvSpPr>
        <p:spPr>
          <a:xfrm>
            <a:off x="838200" y="6357018"/>
            <a:ext cx="6094602" cy="369332"/>
          </a:xfrm>
          <a:prstGeom prst="rect">
            <a:avLst/>
          </a:prstGeom>
          <a:noFill/>
        </p:spPr>
        <p:txBody>
          <a:bodyPr wrap="square">
            <a:spAutoFit/>
          </a:bodyPr>
          <a:lstStyle/>
          <a:p>
            <a:r>
              <a:rPr lang="fr-FR" dirty="0"/>
              <a:t>50 % de PAVM si alimentation entérale + décubitus dorsal</a:t>
            </a:r>
          </a:p>
        </p:txBody>
      </p:sp>
      <p:sp>
        <p:nvSpPr>
          <p:cNvPr id="3" name="ZoneTexte 2"/>
          <p:cNvSpPr txBox="1"/>
          <p:nvPr/>
        </p:nvSpPr>
        <p:spPr>
          <a:xfrm>
            <a:off x="9004500" y="5249022"/>
            <a:ext cx="2781300" cy="369332"/>
          </a:xfrm>
          <a:prstGeom prst="rect">
            <a:avLst/>
          </a:prstGeom>
          <a:noFill/>
        </p:spPr>
        <p:txBody>
          <a:bodyPr wrap="square" rtlCol="0">
            <a:spAutoFit/>
          </a:bodyPr>
          <a:lstStyle/>
          <a:p>
            <a:r>
              <a:rPr lang="fr-FR" dirty="0" smtClean="0"/>
              <a:t>Difficile à faire en pratique</a:t>
            </a:r>
            <a:endParaRPr lang="fr-FR" dirty="0"/>
          </a:p>
        </p:txBody>
      </p:sp>
    </p:spTree>
    <p:extLst>
      <p:ext uri="{BB962C8B-B14F-4D97-AF65-F5344CB8AC3E}">
        <p14:creationId xmlns:p14="http://schemas.microsoft.com/office/powerpoint/2010/main" xmlns="" val="1486215064"/>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303929" y="459254"/>
            <a:ext cx="7888941" cy="858557"/>
          </a:xfrm>
          <a:solidFill>
            <a:schemeClr val="tx1"/>
          </a:solidFill>
        </p:spPr>
        <p:txBody>
          <a:bodyPr>
            <a:normAutofit fontScale="90000"/>
          </a:bodyPr>
          <a:lstStyle/>
          <a:p>
            <a:r>
              <a:rPr lang="fr-FR" dirty="0">
                <a:solidFill>
                  <a:schemeClr val="bg1"/>
                </a:solidFill>
              </a:rPr>
              <a:t>Mesures de Prévention des PAVM (2)</a:t>
            </a:r>
          </a:p>
        </p:txBody>
      </p:sp>
      <p:graphicFrame>
        <p:nvGraphicFramePr>
          <p:cNvPr id="4" name="Espace réservé du contenu 3"/>
          <p:cNvGraphicFramePr>
            <a:graphicFrameLocks noGrp="1"/>
          </p:cNvGraphicFramePr>
          <p:nvPr>
            <p:ph idx="1"/>
            <p:extLst>
              <p:ext uri="{D42A27DB-BD31-4B8C-83A1-F6EECF244321}">
                <p14:modId xmlns:p14="http://schemas.microsoft.com/office/powerpoint/2010/main" xmlns="" val="3656673561"/>
              </p:ext>
            </p:extLst>
          </p:nvPr>
        </p:nvGraphicFramePr>
        <p:xfrm>
          <a:off x="824753" y="1532965"/>
          <a:ext cx="10515600" cy="4529230"/>
        </p:xfrm>
        <a:graphic>
          <a:graphicData uri="http://schemas.openxmlformats.org/drawingml/2006/table">
            <a:tbl>
              <a:tblPr firstRow="1" bandRow="1">
                <a:tableStyleId>{5C22544A-7EE6-4342-B048-85BDC9FD1C3A}</a:tableStyleId>
              </a:tblPr>
              <a:tblGrid>
                <a:gridCol w="5257800">
                  <a:extLst>
                    <a:ext uri="{9D8B030D-6E8A-4147-A177-3AD203B41FA5}">
                      <a16:colId xmlns="" xmlns:a16="http://schemas.microsoft.com/office/drawing/2014/main" val="20000"/>
                    </a:ext>
                  </a:extLst>
                </a:gridCol>
                <a:gridCol w="5257800">
                  <a:extLst>
                    <a:ext uri="{9D8B030D-6E8A-4147-A177-3AD203B41FA5}">
                      <a16:colId xmlns="" xmlns:a16="http://schemas.microsoft.com/office/drawing/2014/main" val="20001"/>
                    </a:ext>
                  </a:extLst>
                </a:gridCol>
              </a:tblGrid>
              <a:tr h="785048">
                <a:tc gridSpan="2">
                  <a:txBody>
                    <a:bodyPr/>
                    <a:lstStyle/>
                    <a:p>
                      <a:pPr algn="ctr"/>
                      <a:r>
                        <a:rPr lang="fr-FR" sz="2800" dirty="0"/>
                        <a:t>Lutte contre contamination des dispositifs</a:t>
                      </a:r>
                      <a:r>
                        <a:rPr lang="fr-FR" sz="2800" baseline="0" dirty="0"/>
                        <a:t> respiratoires</a:t>
                      </a:r>
                      <a:endParaRPr lang="fr-FR" sz="2800" dirty="0"/>
                    </a:p>
                  </a:txBody>
                  <a:tcPr/>
                </a:tc>
                <a:tc hMerge="1">
                  <a:txBody>
                    <a:bodyPr/>
                    <a:lstStyle/>
                    <a:p>
                      <a:endParaRPr lang="fr-FR" dirty="0"/>
                    </a:p>
                  </a:txBody>
                  <a:tcPr/>
                </a:tc>
                <a:extLst>
                  <a:ext uri="{0D108BD9-81ED-4DB2-BD59-A6C34878D82A}">
                    <a16:rowId xmlns="" xmlns:a16="http://schemas.microsoft.com/office/drawing/2014/main" val="10000"/>
                  </a:ext>
                </a:extLst>
              </a:tr>
              <a:tr h="1823942">
                <a:tc>
                  <a:txBody>
                    <a:bodyPr/>
                    <a:lstStyle/>
                    <a:p>
                      <a:r>
                        <a:rPr lang="fr-FR" sz="2400" dirty="0"/>
                        <a:t>Equipements sécurisés</a:t>
                      </a:r>
                    </a:p>
                  </a:txBody>
                  <a:tcPr/>
                </a:tc>
                <a:tc>
                  <a:txBody>
                    <a:bodyPr/>
                    <a:lstStyle/>
                    <a:p>
                      <a:r>
                        <a:rPr lang="fr-FR" sz="2400" dirty="0" smtClean="0"/>
                        <a:t>Endoscopes </a:t>
                      </a:r>
                      <a:r>
                        <a:rPr lang="fr-FR" sz="2400" dirty="0"/>
                        <a:t>UU</a:t>
                      </a:r>
                    </a:p>
                    <a:p>
                      <a:r>
                        <a:rPr lang="fr-FR" sz="2400" baseline="0" dirty="0"/>
                        <a:t>Procédures pour aérosols UU</a:t>
                      </a:r>
                    </a:p>
                    <a:p>
                      <a:endParaRPr lang="fr-FR" sz="2400" baseline="0" dirty="0"/>
                    </a:p>
                  </a:txBody>
                  <a:tcPr/>
                </a:tc>
                <a:extLst>
                  <a:ext uri="{0D108BD9-81ED-4DB2-BD59-A6C34878D82A}">
                    <a16:rowId xmlns="" xmlns:a16="http://schemas.microsoft.com/office/drawing/2014/main" val="10001"/>
                  </a:ext>
                </a:extLst>
              </a:tr>
              <a:tr h="1481953">
                <a:tc>
                  <a:txBody>
                    <a:bodyPr/>
                    <a:lstStyle/>
                    <a:p>
                      <a:r>
                        <a:rPr lang="fr-FR" sz="2400" dirty="0"/>
                        <a:t>Réduire contamination des circuits</a:t>
                      </a:r>
                    </a:p>
                  </a:txBody>
                  <a:tcPr/>
                </a:tc>
                <a:tc>
                  <a:txBody>
                    <a:bodyPr/>
                    <a:lstStyle/>
                    <a:p>
                      <a:r>
                        <a:rPr lang="fr-FR" sz="2400" dirty="0"/>
                        <a:t>HME</a:t>
                      </a:r>
                    </a:p>
                    <a:p>
                      <a:r>
                        <a:rPr lang="fr-FR" sz="2400" dirty="0"/>
                        <a:t>Drainage eau</a:t>
                      </a:r>
                      <a:r>
                        <a:rPr lang="fr-FR" sz="2400" baseline="0" dirty="0"/>
                        <a:t> de condensation</a:t>
                      </a:r>
                      <a:endParaRPr lang="fr-FR" sz="2400" dirty="0"/>
                    </a:p>
                    <a:p>
                      <a:r>
                        <a:rPr lang="fr-FR" sz="2400" dirty="0"/>
                        <a:t>Eau</a:t>
                      </a:r>
                      <a:r>
                        <a:rPr lang="fr-FR" sz="2400" baseline="0" dirty="0"/>
                        <a:t> stérile dans HC</a:t>
                      </a:r>
                      <a:endParaRPr lang="fr-FR" sz="2400" dirty="0"/>
                    </a:p>
                    <a:p>
                      <a:r>
                        <a:rPr lang="fr-FR" sz="2400" dirty="0"/>
                        <a:t>Aspirations</a:t>
                      </a:r>
                      <a:r>
                        <a:rPr lang="fr-FR" sz="2400" baseline="0" dirty="0"/>
                        <a:t> trachéales aseptiques</a:t>
                      </a:r>
                    </a:p>
                    <a:p>
                      <a:r>
                        <a:rPr lang="fr-FR" sz="2400" baseline="0" dirty="0"/>
                        <a:t>Aspiration protégées</a:t>
                      </a:r>
                      <a:endParaRPr lang="fr-FR" sz="2400" dirty="0"/>
                    </a:p>
                  </a:txBody>
                  <a:tcPr/>
                </a:tc>
                <a:extLst>
                  <a:ext uri="{0D108BD9-81ED-4DB2-BD59-A6C34878D82A}">
                    <a16:rowId xmlns="" xmlns:a16="http://schemas.microsoft.com/office/drawing/2014/main" val="10002"/>
                  </a:ext>
                </a:extLst>
              </a:tr>
            </a:tbl>
          </a:graphicData>
        </a:graphic>
      </p:graphicFrame>
    </p:spTree>
    <p:extLst>
      <p:ext uri="{BB962C8B-B14F-4D97-AF65-F5344CB8AC3E}">
        <p14:creationId xmlns:p14="http://schemas.microsoft.com/office/powerpoint/2010/main" xmlns="" val="2513380725"/>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1"/>
          <p:cNvSpPr>
            <a:spLocks noGrp="1"/>
          </p:cNvSpPr>
          <p:nvPr>
            <p:ph type="title"/>
          </p:nvPr>
        </p:nvSpPr>
        <p:spPr>
          <a:xfrm>
            <a:off x="1995997" y="482180"/>
            <a:ext cx="8640628" cy="791322"/>
          </a:xfrm>
          <a:solidFill>
            <a:schemeClr val="tx1"/>
          </a:solidFill>
        </p:spPr>
        <p:txBody>
          <a:bodyPr/>
          <a:lstStyle/>
          <a:p>
            <a:r>
              <a:rPr lang="fr-FR" dirty="0">
                <a:solidFill>
                  <a:schemeClr val="bg1"/>
                </a:solidFill>
              </a:rPr>
              <a:t>Aspiration Trachéale en Réanimation</a:t>
            </a:r>
          </a:p>
        </p:txBody>
      </p:sp>
      <p:pic>
        <p:nvPicPr>
          <p:cNvPr id="2" name="Image 1"/>
          <p:cNvPicPr>
            <a:picLocks noChangeAspect="1"/>
          </p:cNvPicPr>
          <p:nvPr/>
        </p:nvPicPr>
        <p:blipFill>
          <a:blip r:embed="rId2" cstate="print"/>
          <a:stretch>
            <a:fillRect/>
          </a:stretch>
        </p:blipFill>
        <p:spPr>
          <a:xfrm>
            <a:off x="420311" y="1839725"/>
            <a:ext cx="5800440" cy="3969403"/>
          </a:xfrm>
          <a:prstGeom prst="rect">
            <a:avLst/>
          </a:prstGeom>
        </p:spPr>
      </p:pic>
      <p:pic>
        <p:nvPicPr>
          <p:cNvPr id="3" name="Image 2"/>
          <p:cNvPicPr>
            <a:picLocks noChangeAspect="1"/>
          </p:cNvPicPr>
          <p:nvPr/>
        </p:nvPicPr>
        <p:blipFill>
          <a:blip r:embed="rId3" cstate="print"/>
          <a:stretch>
            <a:fillRect/>
          </a:stretch>
        </p:blipFill>
        <p:spPr>
          <a:xfrm>
            <a:off x="6654562" y="1839725"/>
            <a:ext cx="5205744" cy="3969403"/>
          </a:xfrm>
          <a:prstGeom prst="rect">
            <a:avLst/>
          </a:prstGeom>
        </p:spPr>
      </p:pic>
      <p:sp>
        <p:nvSpPr>
          <p:cNvPr id="8" name="ZoneTexte 7"/>
          <p:cNvSpPr txBox="1"/>
          <p:nvPr/>
        </p:nvSpPr>
        <p:spPr>
          <a:xfrm>
            <a:off x="1721224" y="6006019"/>
            <a:ext cx="2970429" cy="369332"/>
          </a:xfrm>
          <a:prstGeom prst="rect">
            <a:avLst/>
          </a:prstGeom>
          <a:noFill/>
        </p:spPr>
        <p:txBody>
          <a:bodyPr wrap="none" rtlCol="0">
            <a:spAutoFit/>
          </a:bodyPr>
          <a:lstStyle/>
          <a:p>
            <a:r>
              <a:rPr lang="fr-FR" dirty="0"/>
              <a:t>Sondes d’aspiration en ouvert</a:t>
            </a:r>
          </a:p>
        </p:txBody>
      </p:sp>
      <p:sp>
        <p:nvSpPr>
          <p:cNvPr id="9" name="ZoneTexte 8"/>
          <p:cNvSpPr txBox="1"/>
          <p:nvPr/>
        </p:nvSpPr>
        <p:spPr>
          <a:xfrm>
            <a:off x="7978589" y="6006019"/>
            <a:ext cx="3531993" cy="646331"/>
          </a:xfrm>
          <a:prstGeom prst="rect">
            <a:avLst/>
          </a:prstGeom>
          <a:noFill/>
        </p:spPr>
        <p:txBody>
          <a:bodyPr wrap="none" rtlCol="0">
            <a:spAutoFit/>
          </a:bodyPr>
          <a:lstStyle/>
          <a:p>
            <a:pPr algn="ctr"/>
            <a:r>
              <a:rPr lang="fr-FR" dirty="0"/>
              <a:t>Sondes d’aspiration en système clos</a:t>
            </a:r>
          </a:p>
          <a:p>
            <a:pPr algn="ctr"/>
            <a:r>
              <a:rPr lang="fr-FR" dirty="0"/>
              <a:t>(Aspiration protégée)</a:t>
            </a:r>
          </a:p>
        </p:txBody>
      </p:sp>
    </p:spTree>
    <p:extLst>
      <p:ext uri="{BB962C8B-B14F-4D97-AF65-F5344CB8AC3E}">
        <p14:creationId xmlns:p14="http://schemas.microsoft.com/office/powerpoint/2010/main" xmlns="" val="2776769974"/>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pPr>
              <a:lnSpc>
                <a:spcPct val="150000"/>
              </a:lnSpc>
            </a:pPr>
            <a:r>
              <a:rPr lang="fr-FR" dirty="0"/>
              <a:t>Permet d’aspirer le patient </a:t>
            </a:r>
            <a:r>
              <a:rPr lang="fr-FR" b="1" u="sng" dirty="0"/>
              <a:t>sans déconnecter le respirateur</a:t>
            </a:r>
            <a:endParaRPr lang="fr-FR" dirty="0"/>
          </a:p>
          <a:p>
            <a:pPr>
              <a:lnSpc>
                <a:spcPct val="150000"/>
              </a:lnSpc>
            </a:pPr>
            <a:r>
              <a:rPr lang="fr-FR" dirty="0"/>
              <a:t>Port de gants stériles non nécessaire</a:t>
            </a:r>
          </a:p>
          <a:p>
            <a:pPr>
              <a:lnSpc>
                <a:spcPct val="150000"/>
              </a:lnSpc>
            </a:pPr>
            <a:r>
              <a:rPr lang="fr-FR" dirty="0"/>
              <a:t>Diminution désaturations lors des aspirations trachéales</a:t>
            </a:r>
          </a:p>
          <a:p>
            <a:pPr>
              <a:lnSpc>
                <a:spcPct val="150000"/>
              </a:lnSpc>
            </a:pPr>
            <a:r>
              <a:rPr lang="fr-FR" dirty="0"/>
              <a:t>Diminution aérosolisation des bactéries et virus</a:t>
            </a:r>
          </a:p>
          <a:p>
            <a:pPr>
              <a:lnSpc>
                <a:spcPct val="150000"/>
              </a:lnSpc>
            </a:pPr>
            <a:r>
              <a:rPr lang="fr-FR" dirty="0"/>
              <a:t>Diminution risques d’infections croisées ?</a:t>
            </a:r>
          </a:p>
        </p:txBody>
      </p:sp>
      <p:sp>
        <p:nvSpPr>
          <p:cNvPr id="4" name="Titre 1"/>
          <p:cNvSpPr>
            <a:spLocks noGrp="1"/>
          </p:cNvSpPr>
          <p:nvPr>
            <p:ph type="title"/>
          </p:nvPr>
        </p:nvSpPr>
        <p:spPr>
          <a:xfrm>
            <a:off x="997998" y="603203"/>
            <a:ext cx="10196003" cy="791322"/>
          </a:xfrm>
          <a:solidFill>
            <a:schemeClr val="tx1"/>
          </a:solidFill>
        </p:spPr>
        <p:txBody>
          <a:bodyPr>
            <a:normAutofit fontScale="90000"/>
          </a:bodyPr>
          <a:lstStyle/>
          <a:p>
            <a:pPr algn="ctr"/>
            <a:r>
              <a:rPr lang="fr-FR" dirty="0">
                <a:solidFill>
                  <a:schemeClr val="bg1"/>
                </a:solidFill>
              </a:rPr>
              <a:t>Aspiration Trachéale Protégée en Réanimation</a:t>
            </a:r>
          </a:p>
        </p:txBody>
      </p:sp>
      <p:pic>
        <p:nvPicPr>
          <p:cNvPr id="5" name="Image 4"/>
          <p:cNvPicPr>
            <a:picLocks noChangeAspect="1"/>
          </p:cNvPicPr>
          <p:nvPr/>
        </p:nvPicPr>
        <p:blipFill>
          <a:blip r:embed="rId2" cstate="print"/>
          <a:stretch>
            <a:fillRect/>
          </a:stretch>
        </p:blipFill>
        <p:spPr>
          <a:xfrm>
            <a:off x="8535220" y="4149887"/>
            <a:ext cx="3204063" cy="2395704"/>
          </a:xfrm>
          <a:prstGeom prst="rect">
            <a:avLst/>
          </a:prstGeom>
        </p:spPr>
      </p:pic>
    </p:spTree>
    <p:extLst>
      <p:ext uri="{BB962C8B-B14F-4D97-AF65-F5344CB8AC3E}">
        <p14:creationId xmlns:p14="http://schemas.microsoft.com/office/powerpoint/2010/main" xmlns="" val="41019706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885764" y="553384"/>
            <a:ext cx="3316941" cy="804769"/>
          </a:xfrm>
          <a:solidFill>
            <a:schemeClr val="tx1"/>
          </a:solidFill>
        </p:spPr>
        <p:txBody>
          <a:bodyPr/>
          <a:lstStyle/>
          <a:p>
            <a:r>
              <a:rPr lang="fr-FR" dirty="0">
                <a:solidFill>
                  <a:schemeClr val="bg1"/>
                </a:solidFill>
              </a:rPr>
              <a:t>Système clos</a:t>
            </a:r>
          </a:p>
        </p:txBody>
      </p:sp>
      <p:pic>
        <p:nvPicPr>
          <p:cNvPr id="4" name="Image 3"/>
          <p:cNvPicPr>
            <a:picLocks noChangeAspect="1"/>
          </p:cNvPicPr>
          <p:nvPr/>
        </p:nvPicPr>
        <p:blipFill>
          <a:blip r:embed="rId2" cstate="print"/>
          <a:stretch>
            <a:fillRect/>
          </a:stretch>
        </p:blipFill>
        <p:spPr>
          <a:xfrm>
            <a:off x="7223753" y="2164976"/>
            <a:ext cx="4277822" cy="3262270"/>
          </a:xfrm>
          <a:prstGeom prst="rect">
            <a:avLst/>
          </a:prstGeom>
        </p:spPr>
      </p:pic>
      <p:pic>
        <p:nvPicPr>
          <p:cNvPr id="5" name="Image 4"/>
          <p:cNvPicPr>
            <a:picLocks noChangeAspect="1"/>
          </p:cNvPicPr>
          <p:nvPr/>
        </p:nvPicPr>
        <p:blipFill>
          <a:blip r:embed="rId3" cstate="print"/>
          <a:stretch>
            <a:fillRect/>
          </a:stretch>
        </p:blipFill>
        <p:spPr>
          <a:xfrm>
            <a:off x="141207" y="1452282"/>
            <a:ext cx="6757134" cy="5189031"/>
          </a:xfrm>
          <a:prstGeom prst="rect">
            <a:avLst/>
          </a:prstGeom>
        </p:spPr>
      </p:pic>
      <p:sp>
        <p:nvSpPr>
          <p:cNvPr id="6" name="ZoneTexte 5"/>
          <p:cNvSpPr txBox="1"/>
          <p:nvPr/>
        </p:nvSpPr>
        <p:spPr>
          <a:xfrm>
            <a:off x="8915400" y="6234069"/>
            <a:ext cx="2175083" cy="369332"/>
          </a:xfrm>
          <a:prstGeom prst="rect">
            <a:avLst/>
          </a:prstGeom>
          <a:solidFill>
            <a:srgbClr val="A50021"/>
          </a:solidFill>
        </p:spPr>
        <p:txBody>
          <a:bodyPr wrap="none" rtlCol="0">
            <a:spAutoFit/>
          </a:bodyPr>
          <a:lstStyle/>
          <a:p>
            <a:r>
              <a:rPr lang="fr-FR" dirty="0" err="1">
                <a:solidFill>
                  <a:schemeClr val="bg1"/>
                </a:solidFill>
              </a:rPr>
              <a:t>Métanalyse</a:t>
            </a:r>
            <a:r>
              <a:rPr lang="fr-FR" dirty="0">
                <a:solidFill>
                  <a:schemeClr val="bg1"/>
                </a:solidFill>
              </a:rPr>
              <a:t> BJA 2008</a:t>
            </a:r>
          </a:p>
        </p:txBody>
      </p:sp>
    </p:spTree>
    <p:extLst>
      <p:ext uri="{BB962C8B-B14F-4D97-AF65-F5344CB8AC3E}">
        <p14:creationId xmlns:p14="http://schemas.microsoft.com/office/powerpoint/2010/main" xmlns="" val="2498180936"/>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8486775" cy="987425"/>
          </a:xfrm>
          <a:solidFill>
            <a:schemeClr val="tx1"/>
          </a:solidFill>
        </p:spPr>
        <p:txBody>
          <a:bodyPr/>
          <a:lstStyle/>
          <a:p>
            <a:r>
              <a:rPr lang="fr-FR" dirty="0" smtClean="0">
                <a:solidFill>
                  <a:schemeClr val="bg1"/>
                </a:solidFill>
              </a:rPr>
              <a:t>Ballonnet des sondes d’intubation</a:t>
            </a:r>
            <a:endParaRPr lang="fr-FR" dirty="0">
              <a:solidFill>
                <a:schemeClr val="bg1"/>
              </a:solidFill>
            </a:endParaRPr>
          </a:p>
        </p:txBody>
      </p:sp>
      <p:pic>
        <p:nvPicPr>
          <p:cNvPr id="4" name="Image 3"/>
          <p:cNvPicPr>
            <a:picLocks noChangeAspect="1"/>
          </p:cNvPicPr>
          <p:nvPr/>
        </p:nvPicPr>
        <p:blipFill>
          <a:blip r:embed="rId2" cstate="print"/>
          <a:stretch>
            <a:fillRect/>
          </a:stretch>
        </p:blipFill>
        <p:spPr>
          <a:xfrm>
            <a:off x="4420874" y="2262814"/>
            <a:ext cx="6760201" cy="3932572"/>
          </a:xfrm>
          <a:prstGeom prst="rect">
            <a:avLst/>
          </a:prstGeom>
        </p:spPr>
      </p:pic>
      <p:pic>
        <p:nvPicPr>
          <p:cNvPr id="5" name="Image 4"/>
          <p:cNvPicPr>
            <a:picLocks noChangeAspect="1"/>
          </p:cNvPicPr>
          <p:nvPr/>
        </p:nvPicPr>
        <p:blipFill>
          <a:blip r:embed="rId3" cstate="print"/>
          <a:stretch>
            <a:fillRect/>
          </a:stretch>
        </p:blipFill>
        <p:spPr>
          <a:xfrm>
            <a:off x="6180696" y="1514357"/>
            <a:ext cx="3659658" cy="748457"/>
          </a:xfrm>
          <a:prstGeom prst="rect">
            <a:avLst/>
          </a:prstGeom>
        </p:spPr>
      </p:pic>
      <p:sp>
        <p:nvSpPr>
          <p:cNvPr id="6" name="ZoneTexte 5"/>
          <p:cNvSpPr txBox="1"/>
          <p:nvPr/>
        </p:nvSpPr>
        <p:spPr>
          <a:xfrm>
            <a:off x="6991350" y="6195386"/>
            <a:ext cx="4257576" cy="369332"/>
          </a:xfrm>
          <a:prstGeom prst="rect">
            <a:avLst/>
          </a:prstGeom>
          <a:solidFill>
            <a:srgbClr val="580000"/>
          </a:solidFill>
        </p:spPr>
        <p:txBody>
          <a:bodyPr wrap="none" rtlCol="0">
            <a:spAutoFit/>
          </a:bodyPr>
          <a:lstStyle/>
          <a:p>
            <a:r>
              <a:rPr lang="fr-FR" dirty="0" err="1" smtClean="0">
                <a:solidFill>
                  <a:schemeClr val="bg1"/>
                </a:solidFill>
              </a:rPr>
              <a:t>Lorente</a:t>
            </a:r>
            <a:r>
              <a:rPr lang="fr-FR" dirty="0" smtClean="0">
                <a:solidFill>
                  <a:schemeClr val="bg1"/>
                </a:solidFill>
              </a:rPr>
              <a:t> et al. AJRCCM 2007;176:1079-1083</a:t>
            </a:r>
            <a:endParaRPr lang="fr-FR" dirty="0">
              <a:solidFill>
                <a:schemeClr val="bg1"/>
              </a:solidFill>
            </a:endParaRPr>
          </a:p>
        </p:txBody>
      </p:sp>
      <p:sp>
        <p:nvSpPr>
          <p:cNvPr id="7" name="ZoneTexte 6"/>
          <p:cNvSpPr txBox="1"/>
          <p:nvPr/>
        </p:nvSpPr>
        <p:spPr>
          <a:xfrm>
            <a:off x="95250" y="5559090"/>
            <a:ext cx="5961312" cy="923330"/>
          </a:xfrm>
          <a:prstGeom prst="rect">
            <a:avLst/>
          </a:prstGeom>
          <a:noFill/>
        </p:spPr>
        <p:txBody>
          <a:bodyPr wrap="none" rtlCol="0">
            <a:spAutoFit/>
          </a:bodyPr>
          <a:lstStyle/>
          <a:p>
            <a:r>
              <a:rPr lang="fr-FR" dirty="0" smtClean="0"/>
              <a:t>ETT C = Conventionnel</a:t>
            </a:r>
          </a:p>
          <a:p>
            <a:endParaRPr lang="fr-FR" dirty="0"/>
          </a:p>
          <a:p>
            <a:r>
              <a:rPr lang="fr-FR" dirty="0" smtClean="0"/>
              <a:t>ETT PUC – SSD = Ballonnet Polyuréthane + Aspi sous glottique</a:t>
            </a:r>
            <a:endParaRPr lang="fr-FR" dirty="0"/>
          </a:p>
        </p:txBody>
      </p:sp>
    </p:spTree>
    <p:extLst>
      <p:ext uri="{BB962C8B-B14F-4D97-AF65-F5344CB8AC3E}">
        <p14:creationId xmlns:p14="http://schemas.microsoft.com/office/powerpoint/2010/main" xmlns="" val="3069179624"/>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53119" y="203200"/>
            <a:ext cx="10515600" cy="1006475"/>
          </a:xfrm>
          <a:solidFill>
            <a:schemeClr val="tx1"/>
          </a:solidFill>
        </p:spPr>
        <p:txBody>
          <a:bodyPr/>
          <a:lstStyle/>
          <a:p>
            <a:r>
              <a:rPr lang="fr-FR" dirty="0" smtClean="0">
                <a:solidFill>
                  <a:schemeClr val="bg1"/>
                </a:solidFill>
              </a:rPr>
              <a:t>Associations de mesures pour prévenir PAVM</a:t>
            </a:r>
            <a:endParaRPr lang="fr-FR" dirty="0">
              <a:solidFill>
                <a:schemeClr val="bg1"/>
              </a:solidFill>
            </a:endParaRPr>
          </a:p>
        </p:txBody>
      </p:sp>
      <p:pic>
        <p:nvPicPr>
          <p:cNvPr id="5" name="Image 4"/>
          <p:cNvPicPr>
            <a:picLocks noChangeAspect="1"/>
          </p:cNvPicPr>
          <p:nvPr/>
        </p:nvPicPr>
        <p:blipFill>
          <a:blip r:embed="rId2" cstate="print"/>
          <a:stretch>
            <a:fillRect/>
          </a:stretch>
        </p:blipFill>
        <p:spPr>
          <a:xfrm>
            <a:off x="974615" y="1690688"/>
            <a:ext cx="4664186" cy="2662449"/>
          </a:xfrm>
          <a:prstGeom prst="rect">
            <a:avLst/>
          </a:prstGeom>
        </p:spPr>
      </p:pic>
      <p:pic>
        <p:nvPicPr>
          <p:cNvPr id="6" name="Image 5"/>
          <p:cNvPicPr>
            <a:picLocks noChangeAspect="1"/>
          </p:cNvPicPr>
          <p:nvPr/>
        </p:nvPicPr>
        <p:blipFill>
          <a:blip r:embed="rId3" cstate="print"/>
          <a:stretch>
            <a:fillRect/>
          </a:stretch>
        </p:blipFill>
        <p:spPr>
          <a:xfrm>
            <a:off x="7459692" y="2085975"/>
            <a:ext cx="3709027" cy="2445868"/>
          </a:xfrm>
          <a:prstGeom prst="rect">
            <a:avLst/>
          </a:prstGeom>
        </p:spPr>
      </p:pic>
      <p:pic>
        <p:nvPicPr>
          <p:cNvPr id="7" name="Image 6"/>
          <p:cNvPicPr>
            <a:picLocks noChangeAspect="1"/>
          </p:cNvPicPr>
          <p:nvPr/>
        </p:nvPicPr>
        <p:blipFill>
          <a:blip r:embed="rId4" cstate="print"/>
          <a:stretch>
            <a:fillRect/>
          </a:stretch>
        </p:blipFill>
        <p:spPr>
          <a:xfrm>
            <a:off x="1306371" y="4353137"/>
            <a:ext cx="3412307" cy="2217075"/>
          </a:xfrm>
          <a:prstGeom prst="rect">
            <a:avLst/>
          </a:prstGeom>
        </p:spPr>
      </p:pic>
      <p:sp>
        <p:nvSpPr>
          <p:cNvPr id="8" name="ZoneTexte 7"/>
          <p:cNvSpPr txBox="1"/>
          <p:nvPr/>
        </p:nvSpPr>
        <p:spPr>
          <a:xfrm>
            <a:off x="7677150" y="5924550"/>
            <a:ext cx="4199035" cy="369332"/>
          </a:xfrm>
          <a:prstGeom prst="rect">
            <a:avLst/>
          </a:prstGeom>
          <a:solidFill>
            <a:srgbClr val="580000"/>
          </a:solidFill>
        </p:spPr>
        <p:txBody>
          <a:bodyPr wrap="none" rtlCol="0">
            <a:spAutoFit/>
          </a:bodyPr>
          <a:lstStyle/>
          <a:p>
            <a:r>
              <a:rPr lang="fr-FR" dirty="0" err="1" smtClean="0">
                <a:solidFill>
                  <a:schemeClr val="bg1"/>
                </a:solidFill>
              </a:rPr>
              <a:t>Rello</a:t>
            </a:r>
            <a:r>
              <a:rPr lang="fr-FR" dirty="0" smtClean="0">
                <a:solidFill>
                  <a:schemeClr val="bg1"/>
                </a:solidFill>
              </a:rPr>
              <a:t> J et al. </a:t>
            </a:r>
            <a:r>
              <a:rPr lang="fr-FR" dirty="0" err="1" smtClean="0">
                <a:solidFill>
                  <a:schemeClr val="bg1"/>
                </a:solidFill>
              </a:rPr>
              <a:t>Infectious</a:t>
            </a:r>
            <a:r>
              <a:rPr lang="fr-FR" dirty="0" smtClean="0">
                <a:solidFill>
                  <a:schemeClr val="bg1"/>
                </a:solidFill>
              </a:rPr>
              <a:t> </a:t>
            </a:r>
            <a:r>
              <a:rPr lang="fr-FR" dirty="0" err="1" smtClean="0">
                <a:solidFill>
                  <a:schemeClr val="bg1"/>
                </a:solidFill>
              </a:rPr>
              <a:t>Disease</a:t>
            </a:r>
            <a:r>
              <a:rPr lang="fr-FR" dirty="0">
                <a:solidFill>
                  <a:schemeClr val="bg1"/>
                </a:solidFill>
              </a:rPr>
              <a:t> </a:t>
            </a:r>
            <a:r>
              <a:rPr lang="fr-FR" dirty="0" smtClean="0">
                <a:solidFill>
                  <a:schemeClr val="bg1"/>
                </a:solidFill>
              </a:rPr>
              <a:t>in CC 2007</a:t>
            </a:r>
            <a:endParaRPr lang="fr-FR" dirty="0">
              <a:solidFill>
                <a:schemeClr val="bg1"/>
              </a:solidFill>
            </a:endParaRPr>
          </a:p>
        </p:txBody>
      </p:sp>
    </p:spTree>
    <p:extLst>
      <p:ext uri="{BB962C8B-B14F-4D97-AF65-F5344CB8AC3E}">
        <p14:creationId xmlns:p14="http://schemas.microsoft.com/office/powerpoint/2010/main" xmlns="" val="1259657326"/>
      </p:ext>
    </p:extLst>
  </p:cSld>
  <p:clrMapOvr>
    <a:masterClrMapping/>
  </p:clrMapOvr>
  <p:timing>
    <p:tnLst>
      <p:par>
        <p:cTn id="1" dur="indefinite" restart="never" nodeType="tmRoot"/>
      </p:par>
    </p:tn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7055</TotalTime>
  <Words>4897</Words>
  <Application>Microsoft Office PowerPoint</Application>
  <PresentationFormat>Personnalisé</PresentationFormat>
  <Paragraphs>651</Paragraphs>
  <Slides>102</Slides>
  <Notes>14</Notes>
  <HiddenSlides>0</HiddenSlides>
  <MMClips>0</MMClips>
  <ScaleCrop>false</ScaleCrop>
  <HeadingPairs>
    <vt:vector size="4" baseType="variant">
      <vt:variant>
        <vt:lpstr>Thème</vt:lpstr>
      </vt:variant>
      <vt:variant>
        <vt:i4>1</vt:i4>
      </vt:variant>
      <vt:variant>
        <vt:lpstr>Titres des diapositives</vt:lpstr>
      </vt:variant>
      <vt:variant>
        <vt:i4>102</vt:i4>
      </vt:variant>
    </vt:vector>
  </HeadingPairs>
  <TitlesOfParts>
    <vt:vector size="103" baseType="lpstr">
      <vt:lpstr>Thème Office</vt:lpstr>
      <vt:lpstr>Spécificité des Dispositifs Médicaux en Anesthésie-Réanimation  et Infections Associées aux Soins</vt:lpstr>
      <vt:lpstr>Plan</vt:lpstr>
      <vt:lpstr>1. Dispositifs Médicaux</vt:lpstr>
      <vt:lpstr>Dispositif Médical (DM) Art L5211 du CSP</vt:lpstr>
      <vt:lpstr>Classifications des DM</vt:lpstr>
      <vt:lpstr>Classifications des DM selon le risque infectieux Classification de Spaulding</vt:lpstr>
      <vt:lpstr>Mise sur le marché des DM</vt:lpstr>
      <vt:lpstr>Rôle ANSM</vt:lpstr>
      <vt:lpstr>Marquage CE (Renouvellement périodique)</vt:lpstr>
      <vt:lpstr>Réglementation UE (2017) et évolution future Calendrier Hors Classe I</vt:lpstr>
      <vt:lpstr>Renforcement du marquage dans le cadre de la réglementation UE</vt:lpstr>
      <vt:lpstr>2 Grandes catégories de DM en ARE</vt:lpstr>
      <vt:lpstr>Nombreux DM en Réanimation</vt:lpstr>
      <vt:lpstr>Nombreux  DM au Bloc opératoire</vt:lpstr>
      <vt:lpstr>Risques Liés au DM en ARE  (Hors Risque Infectieux)</vt:lpstr>
      <vt:lpstr>Classifications des locaux hospitaliers selon le risque infectieux</vt:lpstr>
      <vt:lpstr>Classification des Zones de Trt d’air</vt:lpstr>
      <vt:lpstr>Risque infectieux lié aux dispositifs médicaux en ARE</vt:lpstr>
      <vt:lpstr>2. Risque Infectieux en Anesthésie</vt:lpstr>
      <vt:lpstr>Formation Hygiène Hospitalière en ARE CHU Rouen</vt:lpstr>
      <vt:lpstr>Autres Données</vt:lpstr>
      <vt:lpstr>Transmissions nosocomiales de l’hépatite C de patient à patient, liées à l’anesthésie générale dans l’inter-région NO  2001-2002</vt:lpstr>
      <vt:lpstr>Gestion du Risque Infectieux en Anesthésie</vt:lpstr>
      <vt:lpstr>Gestion du Risque Infectieux en Anesthésie Pratiques et Comportements à Risques</vt:lpstr>
      <vt:lpstr>Gestion du Risque Infectieux en Anesthésie Locaux et équipements (Bloc = Classe biologique 4)</vt:lpstr>
      <vt:lpstr>Gestion du Risque Infectieux en Anesthésie Comportements et Déplacements dans le bloc</vt:lpstr>
      <vt:lpstr>Gestion du Risque Infectieux en Anesthésie Hygiène des Mains</vt:lpstr>
      <vt:lpstr>Gestion du Risque Infectieux en Anesthésie Recommandations Entretien Matériel (DM)</vt:lpstr>
      <vt:lpstr>Entretien du matériel recyclable : indications, procédures, résultats.</vt:lpstr>
      <vt:lpstr>Dispositifs de contrôle voies aériennes et Ventilation Mécanique</vt:lpstr>
      <vt:lpstr>Gestion du Risque Infectieux en Anesthésie Voies veineuses périphériques</vt:lpstr>
      <vt:lpstr>Gestion du Risque Infectieux en Anesthésie Voies Artérielles Périphériques</vt:lpstr>
      <vt:lpstr>Gestion du Risque Infectieux en Anesthésie Voies Artérielles Périphériques</vt:lpstr>
      <vt:lpstr>Gestion du Risque Infectieux en Anesthésie Manipulation des agents anesthésiques et des seringues</vt:lpstr>
      <vt:lpstr>Gestion du Risque Infectieux en Anesthésie Attitude vis-à-vis des ALR</vt:lpstr>
      <vt:lpstr>Enquête SFAR 2005 (Taux de réponse 12%) Port du Masque</vt:lpstr>
      <vt:lpstr>Enquête SFAR 2005 (Taux de réponse 12%) Bijoux – Montre</vt:lpstr>
      <vt:lpstr>Enquête SFAR 2005 (Taux de réponse 12%) Moment de l’hygiène des mains</vt:lpstr>
      <vt:lpstr>Enquête SFAR 2005 (Taux de réponse 12%) Intubation</vt:lpstr>
      <vt:lpstr>Enquête SFAR 2005 (Taux de réponse 12%) Laryngoscope - Circuit de ventilation</vt:lpstr>
      <vt:lpstr>Enquête SFAR 2005 (Taux de réponse 12%) VVP</vt:lpstr>
      <vt:lpstr>Enquête SFAR 2005 (Taux de réponse 12%) VVP</vt:lpstr>
      <vt:lpstr>Enquête SFAR 2005 (Taux de réponse 12%) KT central – Artère</vt:lpstr>
      <vt:lpstr>Enquête SFAR 2005 (Taux de réponse 12%) KT Central - Artère</vt:lpstr>
      <vt:lpstr>Enquête SFAR 2005 (Taux de réponse 12%) Injection IV</vt:lpstr>
      <vt:lpstr>3. Risque Infectieux en Réanimation</vt:lpstr>
      <vt:lpstr>Infections Nosocomiales en Réanimation</vt:lpstr>
      <vt:lpstr>Exposition aux Dispositifs Invasifs</vt:lpstr>
      <vt:lpstr>Répartition des patients selon le nombre de DI/patient</vt:lpstr>
      <vt:lpstr>Evolution de la participation nationale Réa-Raisin </vt:lpstr>
      <vt:lpstr>Evolution des taux d'incidence des IAS de 2004 à 2017</vt:lpstr>
      <vt:lpstr>3. Risque Infectieux en Réanimation</vt:lpstr>
      <vt:lpstr>Chambre de réanimation Un environnement maitrisé (NF S90-351) – Classe de risque II (minima)</vt:lpstr>
      <vt:lpstr>Site de prélèvements possibles</vt:lpstr>
      <vt:lpstr>Contamination de l’environnement en réanimation </vt:lpstr>
      <vt:lpstr>Ventilateurs</vt:lpstr>
      <vt:lpstr>Accès aux voies aériennes en Anesthesie Réanimation</vt:lpstr>
      <vt:lpstr>Accès aux voies aériennes en Réanimation</vt:lpstr>
      <vt:lpstr>Filtres et Ventilateurs</vt:lpstr>
      <vt:lpstr>Moniteur d’EER</vt:lpstr>
      <vt:lpstr>Endoscopes et Sondes ETO</vt:lpstr>
      <vt:lpstr>Contamination à Pseudomonas des Endoscopes en Réanimation</vt:lpstr>
      <vt:lpstr>An Outbreak of Pseudomonas aeruginosa Infections Associated with Flexible Bronchoscopes</vt:lpstr>
      <vt:lpstr>Fibroscopes à UU (Axess Vision – Ambu)</vt:lpstr>
      <vt:lpstr>Contamination Sonde ETO</vt:lpstr>
      <vt:lpstr>Lavage désinfection de sonde ETO</vt:lpstr>
      <vt:lpstr>Diapositive 67</vt:lpstr>
      <vt:lpstr>Circulation extra-corporelle  Assistance Extracorporelle (ECLS) Extra Corporeal Membrane Oxygenation (ECMO)</vt:lpstr>
      <vt:lpstr>50 d’ans d’évolution technologique</vt:lpstr>
      <vt:lpstr>Circuit ECMO VV</vt:lpstr>
      <vt:lpstr>Canules ECMO Veino-Veineuse</vt:lpstr>
      <vt:lpstr>3. Risque Infectieux en Réanimation</vt:lpstr>
      <vt:lpstr>Dépistage SARM - EBLSE</vt:lpstr>
      <vt:lpstr>Infections liées au DI N, Apparition par rapport J admission et au début exposition</vt:lpstr>
      <vt:lpstr>Evolution des taux d'incidence des IAS de 2004 à 2017</vt:lpstr>
      <vt:lpstr>Distribution des services selon le taux d'incidence des pneumopathies / 1000 j d'intubation  </vt:lpstr>
      <vt:lpstr>Germes Isolés selon le site</vt:lpstr>
      <vt:lpstr>Matériel UU : Cathéters</vt:lpstr>
      <vt:lpstr>Physiopathologie Infections sur KT</vt:lpstr>
      <vt:lpstr>CVC</vt:lpstr>
      <vt:lpstr>Infections sur KT selon les Services</vt:lpstr>
      <vt:lpstr>Colonisation – Bactériémies Jugulaire Vs Fémorale</vt:lpstr>
      <vt:lpstr>Bactériémies selon les services</vt:lpstr>
      <vt:lpstr>Cathéter d’Hémodialyse</vt:lpstr>
      <vt:lpstr>Catheter d’Hémodialyse</vt:lpstr>
      <vt:lpstr>4. Risque Infectieux en Réanimation : PAVM (Pneumonies Acquises sous VM)</vt:lpstr>
      <vt:lpstr>Critères Diagnostiques de PAVM (VAP)</vt:lpstr>
      <vt:lpstr>Répartition des Pneumopathies selon Diagnostic microbiologique</vt:lpstr>
      <vt:lpstr>Physiopathologie des PAVM (VAP)</vt:lpstr>
      <vt:lpstr>Mesures de Prévention des PAVM (1)</vt:lpstr>
      <vt:lpstr>Aspiration Sus Glottique</vt:lpstr>
      <vt:lpstr>Drainage sous glottique et PAVM</vt:lpstr>
      <vt:lpstr>Rôle de la Position dans la prévention des PAVM</vt:lpstr>
      <vt:lpstr>Mesures de Prévention des PAVM (2)</vt:lpstr>
      <vt:lpstr>Aspiration Trachéale en Réanimation</vt:lpstr>
      <vt:lpstr>Aspiration Trachéale Protégée en Réanimation</vt:lpstr>
      <vt:lpstr>Système clos</vt:lpstr>
      <vt:lpstr>Ballonnet des sondes d’intubation</vt:lpstr>
      <vt:lpstr>Associations de mesures pour prévenir PAVM</vt:lpstr>
      <vt:lpstr>Mesures de Prévention des PAVM (3)</vt:lpstr>
      <vt:lpstr>Mesures de Prévention des PAVM (4)</vt:lpstr>
      <vt:lpstr>Conclusions</vt:lpstr>
    </vt:vector>
  </TitlesOfParts>
  <Company>AP-HM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Administrateur</dc:creator>
  <cp:lastModifiedBy>marine.santoriello</cp:lastModifiedBy>
  <cp:revision>198</cp:revision>
  <dcterms:created xsi:type="dcterms:W3CDTF">2020-08-26T10:17:55Z</dcterms:created>
  <dcterms:modified xsi:type="dcterms:W3CDTF">2022-02-17T10:44:09Z</dcterms:modified>
</cp:coreProperties>
</file>