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4"/>
  </p:notesMasterIdLst>
  <p:handoutMasterIdLst>
    <p:handoutMasterId r:id="rId55"/>
  </p:handoutMasterIdLst>
  <p:sldIdLst>
    <p:sldId id="259" r:id="rId2"/>
    <p:sldId id="260" r:id="rId3"/>
    <p:sldId id="277" r:id="rId4"/>
    <p:sldId id="292" r:id="rId5"/>
    <p:sldId id="275" r:id="rId6"/>
    <p:sldId id="293" r:id="rId7"/>
    <p:sldId id="294" r:id="rId8"/>
    <p:sldId id="295" r:id="rId9"/>
    <p:sldId id="276" r:id="rId10"/>
    <p:sldId id="278" r:id="rId11"/>
    <p:sldId id="290" r:id="rId12"/>
    <p:sldId id="291" r:id="rId13"/>
    <p:sldId id="261" r:id="rId14"/>
    <p:sldId id="279" r:id="rId15"/>
    <p:sldId id="280" r:id="rId16"/>
    <p:sldId id="297" r:id="rId17"/>
    <p:sldId id="296" r:id="rId18"/>
    <p:sldId id="325" r:id="rId19"/>
    <p:sldId id="326" r:id="rId20"/>
    <p:sldId id="327" r:id="rId21"/>
    <p:sldId id="328" r:id="rId22"/>
    <p:sldId id="329" r:id="rId23"/>
    <p:sldId id="303" r:id="rId24"/>
    <p:sldId id="265" r:id="rId25"/>
    <p:sldId id="282" r:id="rId26"/>
    <p:sldId id="281" r:id="rId27"/>
    <p:sldId id="286" r:id="rId28"/>
    <p:sldId id="285" r:id="rId29"/>
    <p:sldId id="304" r:id="rId30"/>
    <p:sldId id="305" r:id="rId31"/>
    <p:sldId id="306" r:id="rId32"/>
    <p:sldId id="283" r:id="rId33"/>
    <p:sldId id="267" r:id="rId34"/>
    <p:sldId id="262" r:id="rId35"/>
    <p:sldId id="307" r:id="rId36"/>
    <p:sldId id="320" r:id="rId37"/>
    <p:sldId id="309" r:id="rId38"/>
    <p:sldId id="310" r:id="rId39"/>
    <p:sldId id="323" r:id="rId40"/>
    <p:sldId id="321" r:id="rId41"/>
    <p:sldId id="322" r:id="rId42"/>
    <p:sldId id="312" r:id="rId43"/>
    <p:sldId id="313" r:id="rId44"/>
    <p:sldId id="314" r:id="rId45"/>
    <p:sldId id="315" r:id="rId46"/>
    <p:sldId id="316" r:id="rId47"/>
    <p:sldId id="330" r:id="rId48"/>
    <p:sldId id="331" r:id="rId49"/>
    <p:sldId id="332" r:id="rId50"/>
    <p:sldId id="271" r:id="rId51"/>
    <p:sldId id="287" r:id="rId52"/>
    <p:sldId id="324" r:id="rId53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3"/>
  </p:normalViewPr>
  <p:slideViewPr>
    <p:cSldViewPr snapToGrid="0" snapToObjects="1">
      <p:cViewPr varScale="1">
        <p:scale>
          <a:sx n="105" d="100"/>
          <a:sy n="105" d="100"/>
        </p:scale>
        <p:origin x="-17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BD236-1DA0-5743-9A4B-3B1912C389C0}" type="datetimeFigureOut">
              <a:rPr lang="fr-FR" smtClean="0"/>
              <a:pPr/>
              <a:t>18/01/2022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A29E4-1F3F-9643-B627-42BFCBDDF4A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636596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13E94-1E44-3442-AA61-389E7673C370}" type="datetimeFigureOut">
              <a:rPr lang="fr-FR" smtClean="0"/>
              <a:pPr/>
              <a:t>18/01/2022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5B4A2-3BCE-F448-A33B-5E95DFDC01D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079187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4D967-E3EB-CB4D-809F-E030EEDE5A3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F0889-01EE-174C-B114-E29262CBB3E2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6823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B6F50-562C-744F-AB3B-6CA9917DC58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84B40-157F-794A-97E6-9253CED42D21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2F836-9A4B-D24F-98B9-2350E879566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D38A9-FB99-9244-8863-2656DD552B9B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532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98DFF-AAB3-2A40-96E3-C0BE34F330F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4AC03-0E54-344A-9A0D-84A218ED7045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309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308F5-FF59-EF4E-A8EF-5DED28E62F1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82016-42C9-844A-BF66-43A3F5087479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094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C20C4-CB8B-B948-8C77-2C2047ADA48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FC944-6A7F-7F43-B1B3-08D74EF4D375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075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9D4CF-A000-DF41-915D-EC7CB9A83C8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35764-7642-3D48-A7F2-A13A2BD6348A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2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F69FC-8A9D-6E40-8F7C-E580179C9C5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A9879-41E3-3241-9767-5C65EE94CE5E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29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429C6-92B2-0D40-9917-5E3F44845FB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7163D-69F4-DA43-996B-66DADE9A8DF6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23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10E73-BEE5-784E-B9C3-097408306E2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01465-0888-994D-9DE8-AA43A21AE90C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025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6B8F2-8600-894A-8A7B-15FD3B29132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231C1-31D9-7747-8044-EA930DDECC18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18/01/2022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24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6F7B1C8D-FB6C-4B4D-A206-0EB8548CFDA1}" type="slidenum">
              <a:rPr lang="en-US">
                <a:latin typeface="Arial" charset="0"/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9370DE2-734F-E343-BC49-656714F257FC}" type="datetime1">
              <a:rPr lang="fr-FR" smtClean="0">
                <a:solidFill>
                  <a:srgbClr val="EEECE1"/>
                </a:solidFill>
                <a:latin typeface="Arial" charset="0"/>
                <a:ea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18/01/2022</a:t>
            </a:fld>
            <a:endParaRPr lang="en-US">
              <a:solidFill>
                <a:srgbClr val="EEECE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641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4BACC6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image" Target="file://localhost/http://img.over-blog.com/300x280/0/52/52/42/image-divers/logo-AP-HM-RVB-copie-1.jpg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png"/><Relationship Id="rId4" Type="http://schemas.openxmlformats.org/officeDocument/2006/relationships/image" Target="file://localhost/http://img.over-blog.com/300x280/0/52/52/42/image-divers/logo-AP-HM-RVB-copie-1.jpg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1" y="2033588"/>
            <a:ext cx="8484627" cy="17256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fr-FR" sz="36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Infections à </a:t>
            </a:r>
            <a:r>
              <a:rPr lang="fr-FR" sz="3600" b="1" i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Pseudomonas </a:t>
            </a:r>
            <a:r>
              <a:rPr lang="fr-FR" sz="3600" b="1" i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aeruginosa</a:t>
            </a:r>
            <a:endParaRPr lang="fr-FR" sz="3600" b="1" dirty="0">
              <a:solidFill>
                <a:srgbClr val="00009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381000" y="4940300"/>
            <a:ext cx="7848600" cy="151130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Dr Nadim Cassir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Maladies Infectieuses et Tropicales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Comité de Lutte contre les Infections Nosocomiales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Hôpital Nord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Marseille</a:t>
            </a:r>
          </a:p>
        </p:txBody>
      </p:sp>
      <p:sp>
        <p:nvSpPr>
          <p:cNvPr id="1536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sz="1800">
              <a:solidFill>
                <a:prstClr val="black"/>
              </a:solidFill>
            </a:endParaRPr>
          </a:p>
        </p:txBody>
      </p:sp>
      <p:pic>
        <p:nvPicPr>
          <p:cNvPr id="15364" name="Picture 5" descr="http://img.over-blog.com/300x280/0/52/52/42/image-divers/logo-AP-HM-RVB-copie-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18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3"/>
          <p:cNvSpPr>
            <a:spLocks noChangeArrowheads="1"/>
          </p:cNvSpPr>
          <p:nvPr/>
        </p:nvSpPr>
        <p:spPr bwMode="auto">
          <a:xfrm>
            <a:off x="3463925" y="4133850"/>
            <a:ext cx="17620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>
                <a:solidFill>
                  <a:srgbClr val="660066"/>
                </a:solidFill>
                <a:latin typeface="Arial" charset="0"/>
                <a:ea typeface="ＭＳ Ｐゴシック" charset="0"/>
                <a:cs typeface="Arial" charset="0"/>
              </a:rPr>
              <a:t>10 janvier 2022</a:t>
            </a:r>
            <a:endParaRPr lang="fr-FR" dirty="0">
              <a:solidFill>
                <a:srgbClr val="660066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  <a:endParaRPr lang="en-US" dirty="0">
              <a:solidFill>
                <a:srgbClr val="EEECE1"/>
              </a:solidFill>
              <a:latin typeface="Arial"/>
            </a:endParaRPr>
          </a:p>
        </p:txBody>
      </p:sp>
      <p:pic>
        <p:nvPicPr>
          <p:cNvPr id="9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0850" y="264054"/>
            <a:ext cx="1530273" cy="135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0020874"/>
              </p:ext>
            </p:extLst>
          </p:nvPr>
        </p:nvGraphicFramePr>
        <p:xfrm>
          <a:off x="3505200" y="260218"/>
          <a:ext cx="1560457" cy="1358764"/>
        </p:xfrm>
        <a:graphic>
          <a:graphicData uri="http://schemas.openxmlformats.org/presentationml/2006/ole">
            <p:oleObj spid="_x0000_s1039" name="Image" r:id="rId6" imgW="3812213" imgH="3214966" progId="">
              <p:embed/>
            </p:oleObj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14D967-E3EB-CB4D-809F-E030EEDE5A3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4983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rgbClr val="00339A"/>
                </a:solidFill>
                <a:latin typeface="TTE35F9428t00"/>
              </a:rPr>
              <a:t>Les infections à </a:t>
            </a:r>
            <a:r>
              <a:rPr lang="fr-FR" sz="1800" i="1" dirty="0">
                <a:solidFill>
                  <a:srgbClr val="00339A"/>
                </a:solidFill>
                <a:latin typeface="TTE35F9428t00"/>
              </a:rPr>
              <a:t>P. </a:t>
            </a:r>
            <a:r>
              <a:rPr lang="fr-FR" sz="1800" i="1" dirty="0" err="1">
                <a:solidFill>
                  <a:srgbClr val="00339A"/>
                </a:solidFill>
                <a:latin typeface="TTE35F9428t00"/>
              </a:rPr>
              <a:t>aeruginosa</a:t>
            </a:r>
            <a:r>
              <a:rPr lang="fr-FR" sz="1800" i="1" dirty="0">
                <a:solidFill>
                  <a:srgbClr val="00339A"/>
                </a:solidFill>
                <a:latin typeface="TTE35F9428t00"/>
              </a:rPr>
              <a:t> </a:t>
            </a:r>
            <a:r>
              <a:rPr lang="fr-FR" sz="1800" dirty="0">
                <a:solidFill>
                  <a:srgbClr val="00339A"/>
                </a:solidFill>
                <a:latin typeface="TTE35F9428t00"/>
              </a:rPr>
              <a:t>peuvent rentrer dans le cadre du signalement externe (décret du 26/07/2001):</a:t>
            </a: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caractéristiques du micro-organisme, dont résistance aux antibiotiques</a:t>
            </a:r>
          </a:p>
          <a:p>
            <a:pPr marL="114300" indent="0">
              <a:buNone/>
            </a:pPr>
            <a:endParaRPr lang="fr-FR" sz="1800" dirty="0"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décès du patient lié à l’IN</a:t>
            </a:r>
          </a:p>
          <a:p>
            <a:pPr marL="114300" indent="0">
              <a:buNone/>
            </a:pPr>
            <a:endParaRPr lang="fr-FR" sz="1800" dirty="0"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infection liée à l’eau </a:t>
            </a:r>
          </a:p>
          <a:p>
            <a:pPr marL="114300" indent="0">
              <a:buNone/>
            </a:pPr>
            <a:endParaRPr lang="fr-FR" sz="1800" dirty="0"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cas groupés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6005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426" y="1004885"/>
            <a:ext cx="4694125" cy="52454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cs typeface="Arial"/>
              </a:rPr>
              <a:t>Nicolay</a:t>
            </a: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 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BEH 8 juil. 2008.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InVS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6449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cs typeface="Arial"/>
              </a:rPr>
              <a:t>Nicolay</a:t>
            </a: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 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BEH 8 juil. 2008.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InVS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291" y="1018843"/>
            <a:ext cx="4681241" cy="5155291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6546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dirty="0" err="1">
                <a:solidFill>
                  <a:srgbClr val="00339A"/>
                </a:solidFill>
                <a:latin typeface="Arial"/>
                <a:cs typeface="Arial"/>
              </a:rPr>
              <a:t>Medline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 1996 – 2002 : 105 publications (101 chez l’homme)</a:t>
            </a: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12 épidémies communautaires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eau (piscines, jacuzzis, lacs, etc.)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folliculites +++, hot foot syndrome, otites externes</a:t>
            </a: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89 épidémies hospitalières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surtout en réanimation, souvent graves, de 2 à 400 cas (médiane = 14)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rarement plusieurs services (17%)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sites infectieux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bactériémies 31%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respiratoires basses (sujets ventilés) 29%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urinaires 17%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du site opératoire 12%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cutanées 8%</a:t>
            </a:r>
          </a:p>
          <a:p>
            <a:pPr lvl="1">
              <a:buFont typeface="Wingdings" charset="2"/>
              <a:buChar char="ü"/>
            </a:pPr>
            <a:r>
              <a:rPr lang="fr-FR" sz="1800" dirty="0" err="1">
                <a:solidFill>
                  <a:srgbClr val="000000"/>
                </a:solidFill>
                <a:latin typeface="Arial"/>
                <a:cs typeface="Arial"/>
              </a:rPr>
              <a:t>endophtalmies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 4%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Richet H,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Ann. Fr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Anesth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Réa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2003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9021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Réservoirs : identifiés dans certains cas (cause ou conséquence ?)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bronchoscopes, humidificateurs, aérosols, systèmes d’aspiration, etc. (infections respiratoire)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crème pour les mains, soignants (ongles), bains-marie, etc.(bactériémies)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uromètres contaminés ou dôme de pression (infections urinaires)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éviers, robinets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CD0000"/>
                </a:solidFill>
                <a:latin typeface="TTE35F9428t00"/>
              </a:rPr>
              <a:t>patients +++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: colonisation pouvant persister plusieurs mois</a:t>
            </a:r>
          </a:p>
          <a:p>
            <a:pPr lvl="1">
              <a:buFont typeface="Wingdings" charset="2"/>
              <a:buChar char="ü"/>
            </a:pPr>
            <a:r>
              <a:rPr lang="fr-FR" sz="1400" dirty="0">
                <a:solidFill>
                  <a:srgbClr val="000000"/>
                </a:solidFill>
                <a:latin typeface="TTE35F9428t00"/>
              </a:rPr>
              <a:t>incidence : 19,1 pour 100 patients admis dans 2 réanimations françaises</a:t>
            </a:r>
          </a:p>
          <a:p>
            <a:pPr marL="411163" lvl="1" indent="0">
              <a:buNone/>
            </a:pPr>
            <a:r>
              <a:rPr lang="fr-FR" sz="1400" dirty="0">
                <a:solidFill>
                  <a:srgbClr val="000000"/>
                </a:solidFill>
                <a:latin typeface="TTE35F9428t00"/>
              </a:rPr>
              <a:t>(à l’admission : 4,7 pour 100 patients admis soit ~25%)</a:t>
            </a:r>
            <a:endParaRPr lang="fr-FR" sz="16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Richet H,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Ann. Fr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Anesth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Réa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2003</a:t>
            </a: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; Salm F </a:t>
            </a:r>
            <a:r>
              <a:rPr lang="fr-FR" sz="1400" b="1" i="1" dirty="0">
                <a:solidFill>
                  <a:srgbClr val="4BACC6"/>
                </a:solidFill>
                <a:ea typeface="ＭＳ Ｐゴシック" charset="0"/>
                <a:cs typeface="Arial"/>
              </a:rPr>
              <a:t>et al. </a:t>
            </a:r>
            <a:r>
              <a:rPr lang="fr-FR" sz="1400" b="1" i="1" dirty="0" err="1">
                <a:solidFill>
                  <a:srgbClr val="4BACC6"/>
                </a:solidFill>
                <a:ea typeface="ＭＳ Ｐゴシック" charset="0"/>
                <a:cs typeface="Arial"/>
              </a:rPr>
              <a:t>Antimicrob</a:t>
            </a:r>
            <a:r>
              <a:rPr lang="fr-FR" sz="1400" b="1" i="1" dirty="0">
                <a:solidFill>
                  <a:srgbClr val="4BACC6"/>
                </a:solidFill>
                <a:ea typeface="ＭＳ Ｐゴシック" charset="0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ea typeface="ＭＳ Ｐゴシック" charset="0"/>
                <a:cs typeface="Arial"/>
              </a:rPr>
              <a:t>Resist</a:t>
            </a:r>
            <a:r>
              <a:rPr lang="fr-FR" sz="1400" b="1" i="1" dirty="0">
                <a:solidFill>
                  <a:srgbClr val="4BACC6"/>
                </a:solidFill>
                <a:ea typeface="ＭＳ Ｐゴシック" charset="0"/>
                <a:cs typeface="Arial"/>
              </a:rPr>
              <a:t> Infect Control. </a:t>
            </a: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2016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844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Facteurs de risque recensés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type de service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Arial"/>
                <a:cs typeface="Arial"/>
              </a:rPr>
              <a:t>unités de soins intensifs 17%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Arial"/>
                <a:cs typeface="Arial"/>
              </a:rPr>
              <a:t>onco</a:t>
            </a:r>
            <a:r>
              <a:rPr lang="fr-FR" sz="1600" dirty="0">
                <a:solidFill>
                  <a:srgbClr val="000000"/>
                </a:solidFill>
                <a:latin typeface="Arial"/>
                <a:cs typeface="Arial"/>
              </a:rPr>
              <a:t>-hématologie 12%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Arial"/>
                <a:cs typeface="Arial"/>
              </a:rPr>
              <a:t>chirurgie 11%</a:t>
            </a:r>
          </a:p>
          <a:p>
            <a:pPr lvl="1">
              <a:buFont typeface="Wingdings" charset="2"/>
              <a:buChar char="ü"/>
            </a:pPr>
            <a:r>
              <a:rPr lang="hu-HU" sz="1600" dirty="0">
                <a:solidFill>
                  <a:srgbClr val="000000"/>
                </a:solidFill>
                <a:latin typeface="Arial"/>
                <a:cs typeface="Arial"/>
              </a:rPr>
              <a:t>brûlés 8%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cs typeface="Arial"/>
              </a:rPr>
              <a:t>néonatalogie 7%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cs typeface="Arial"/>
              </a:rPr>
              <a:t>urologie 6%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cs typeface="Arial"/>
              </a:rPr>
              <a:t>autres, dont ophtalmologie &lt;5%</a:t>
            </a:r>
          </a:p>
          <a:p>
            <a:pPr marL="411163" lvl="1" indent="0">
              <a:buNone/>
            </a:pPr>
            <a:endParaRPr lang="hu-HU" sz="16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autres facteurs de risque inconstamment étudiés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: séjour prolongé, antibiothérapie préalable, ventilation mécanique, transferts, exposition à des procédures invasives, etc..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importance du </a:t>
            </a:r>
            <a:r>
              <a:rPr lang="fr-FR" sz="1800" dirty="0" err="1">
                <a:solidFill>
                  <a:srgbClr val="00339A"/>
                </a:solidFill>
                <a:latin typeface="Arial"/>
                <a:cs typeface="Arial"/>
              </a:rPr>
              <a:t>manuportage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 +++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Richet H,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Ann. Fr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Anesth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Réa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2003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8490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P. </a:t>
            </a:r>
            <a:r>
              <a:rPr lang="fr-FR" sz="1800" i="1" dirty="0" err="1">
                <a:solidFill>
                  <a:srgbClr val="00339A"/>
                </a:solidFill>
                <a:latin typeface="Arial"/>
                <a:cs typeface="Arial"/>
              </a:rPr>
              <a:t>aeruginosa</a:t>
            </a:r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et résistance aux antibiotiques en Europe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ECDC. EARSS. 2018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2392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6EFF454D-0CD0-4740-8842-35AC1CD5C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" y="382778"/>
            <a:ext cx="8414696" cy="601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563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932DDD84-DD57-3446-B38C-924F65196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7" y="414669"/>
            <a:ext cx="8437873" cy="599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8356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DF224B2F-FC85-2A43-99CD-46D44516D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26" y="446570"/>
            <a:ext cx="8471576" cy="597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608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 fontScale="92500" lnSpcReduction="20000"/>
          </a:bodyPr>
          <a:lstStyle/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Bacille à Gram négatif non-fermentant aérobie</a:t>
            </a:r>
          </a:p>
          <a:p>
            <a:endParaRPr lang="fr-FR" sz="1800" dirty="0">
              <a:solidFill>
                <a:srgbClr val="00339A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cs typeface="Arial"/>
              </a:rPr>
              <a:t>isolé pour la 1ère fois en 1882 par Charles </a:t>
            </a:r>
            <a:r>
              <a:rPr lang="fr-FR" sz="1800" dirty="0" err="1">
                <a:solidFill>
                  <a:srgbClr val="00339A"/>
                </a:solidFill>
                <a:cs typeface="Arial"/>
              </a:rPr>
              <a:t>Gessard</a:t>
            </a:r>
            <a:r>
              <a:rPr lang="fr-FR" sz="1800" dirty="0">
                <a:solidFill>
                  <a:srgbClr val="00339A"/>
                </a:solidFill>
                <a:cs typeface="Arial"/>
              </a:rPr>
              <a:t> </a:t>
            </a:r>
            <a:r>
              <a:rPr lang="fr-FR" sz="1800" dirty="0">
                <a:cs typeface="Arial"/>
              </a:rPr>
              <a:t>(pharmacien militaire, intrigué par la "coloration azurée des plaies purulentes »)</a:t>
            </a:r>
          </a:p>
          <a:p>
            <a:pPr marL="114300" indent="0">
              <a:buNone/>
            </a:pPr>
            <a:endParaRPr lang="fr-FR" sz="1800" dirty="0">
              <a:solidFill>
                <a:srgbClr val="00339A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Ubiquitaire : eau, sols humides, plantes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en milieu hospitalier : eau et nourriture (crudités, fruits frais)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survie</a:t>
            </a:r>
            <a:r>
              <a:rPr lang="fr-FR" sz="1800" dirty="0">
                <a:solidFill>
                  <a:srgbClr val="00339A"/>
                </a:solidFill>
                <a:cs typeface="Arial"/>
              </a:rPr>
              <a:t>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sur tout type de support et de matériel humide à une température entre 4°C et 45°C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Commensal de l’homme, flore transitoire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tube digestif, oropharynx, zones cutanées humides (aisselles, périnée)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colonisation favorisée par antibiothérapie ou lésions, biofilm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Pathogène opportuniste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nosocomiales sévères chez les patients fragiles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augmentation de la morbidité, de la mortalité et des coûts de prise en charge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0213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378F9662-5477-7846-B17C-FDFECF9BA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" y="425304"/>
            <a:ext cx="8464260" cy="598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9613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1ECEA318-1FF9-F745-876E-B4DC99460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1056"/>
            <a:ext cx="8451850" cy="601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26766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DBBC3B8E-EC8D-C645-9047-194F8AD10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4986"/>
            <a:ext cx="8477250" cy="618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4552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 Mesures générales :</a:t>
            </a:r>
          </a:p>
          <a:p>
            <a:pPr>
              <a:buFontTx/>
              <a:buChar char="-"/>
            </a:pPr>
            <a:r>
              <a:rPr lang="fr-FR" sz="1800" dirty="0"/>
              <a:t>Hygiène des mains</a:t>
            </a:r>
          </a:p>
          <a:p>
            <a:pPr marL="114300" indent="0">
              <a:buNone/>
            </a:pPr>
            <a:endParaRPr lang="fr-FR" sz="1800" dirty="0"/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Précautions standards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Isolement des patients colonisés ou infectés à </a:t>
            </a:r>
            <a:r>
              <a:rPr lang="fr-FR" sz="1800" i="1" dirty="0">
                <a:latin typeface="Arial"/>
                <a:cs typeface="Arial"/>
              </a:rPr>
              <a:t>P. </a:t>
            </a:r>
            <a:r>
              <a:rPr lang="fr-FR" sz="1800" i="1" dirty="0" err="1">
                <a:latin typeface="Arial"/>
                <a:cs typeface="Arial"/>
              </a:rPr>
              <a:t>aeruginosa</a:t>
            </a:r>
            <a:r>
              <a:rPr lang="fr-FR" sz="1800" i="1" dirty="0">
                <a:latin typeface="Arial"/>
                <a:cs typeface="Arial"/>
              </a:rPr>
              <a:t> </a:t>
            </a:r>
            <a:r>
              <a:rPr lang="fr-FR" sz="1800" dirty="0">
                <a:latin typeface="Arial"/>
                <a:cs typeface="Arial"/>
              </a:rPr>
              <a:t>multi-résistant aux antibiotiques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Dépistage systématique à l’entrée (portage digestif de </a:t>
            </a:r>
            <a:r>
              <a:rPr lang="fr-FR" sz="1800" i="1" dirty="0">
                <a:latin typeface="Arial"/>
                <a:cs typeface="Arial"/>
              </a:rPr>
              <a:t>P. </a:t>
            </a:r>
            <a:r>
              <a:rPr lang="fr-FR" sz="1800" i="1" dirty="0" err="1">
                <a:latin typeface="Arial"/>
                <a:cs typeface="Arial"/>
              </a:rPr>
              <a:t>aeruginosa</a:t>
            </a:r>
            <a:r>
              <a:rPr lang="fr-FR" sz="1800" i="1" dirty="0">
                <a:latin typeface="Arial"/>
                <a:cs typeface="Arial"/>
              </a:rPr>
              <a:t> </a:t>
            </a:r>
            <a:r>
              <a:rPr lang="fr-FR" sz="1800" dirty="0">
                <a:latin typeface="Arial"/>
                <a:cs typeface="Arial"/>
              </a:rPr>
              <a:t>multi-résistant aux antibiotiques) en réanimation ou soins intensifs en cas d’épidémie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Procédure de Désinfection / Stérilisation du matériel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Procédure de </a:t>
            </a:r>
            <a:r>
              <a:rPr lang="fr-FR" sz="1800" dirty="0" err="1">
                <a:latin typeface="Arial"/>
                <a:cs typeface="Arial"/>
              </a:rPr>
              <a:t>bionettoyage</a:t>
            </a:r>
            <a:r>
              <a:rPr lang="fr-FR" sz="1800" dirty="0">
                <a:latin typeface="Arial"/>
                <a:cs typeface="Arial"/>
              </a:rPr>
              <a:t> de l’environnement 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Tacconelli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E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et al., 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Infect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2014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987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 lnSpcReduction="10000"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Evaluation en cas d’épidémie :</a:t>
            </a:r>
          </a:p>
          <a:p>
            <a:pPr>
              <a:buFontTx/>
              <a:buChar char="-"/>
            </a:pPr>
            <a:r>
              <a:rPr lang="fr-FR" sz="1800" dirty="0"/>
              <a:t>Contrôle bactériologique des différents types d'eaux</a:t>
            </a:r>
          </a:p>
          <a:p>
            <a:pPr>
              <a:buFontTx/>
              <a:buChar char="-"/>
            </a:pPr>
            <a:r>
              <a:rPr lang="fr-FR" sz="1800" dirty="0"/>
              <a:t>Evaluation des pratiques d'entretien des points d'usage et des réseaux de distribution</a:t>
            </a:r>
          </a:p>
          <a:p>
            <a:pPr>
              <a:buFontTx/>
              <a:buChar char="-"/>
            </a:pPr>
            <a:r>
              <a:rPr lang="fr-FR" sz="1800" dirty="0"/>
              <a:t>Evaluation des bonnes pratiques d'utilisation : "quelle eau pour quel usage ? »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1F497D"/>
                </a:solidFill>
                <a:latin typeface="Arial"/>
                <a:cs typeface="Arial"/>
              </a:rPr>
              <a:t>Responsables :</a:t>
            </a:r>
          </a:p>
          <a:p>
            <a:pPr>
              <a:buFontTx/>
              <a:buChar char="-"/>
            </a:pPr>
            <a:r>
              <a:rPr lang="fr-FR" sz="1800" dirty="0"/>
              <a:t>Le directeur de l'établissement et le responsable des services techniques responsables de la conformité des installations et maintenances</a:t>
            </a:r>
          </a:p>
          <a:p>
            <a:pPr>
              <a:buFontTx/>
              <a:buChar char="-"/>
            </a:pPr>
            <a:r>
              <a:rPr lang="fr-FR" sz="1800" dirty="0"/>
              <a:t>Le président de CLIN, le responsable de l'équipe opérationnelle d'hygiène et le responsable du laboratoire en charge des contrôles microbiologiques définissent et réalisent les contrôles légaux</a:t>
            </a:r>
          </a:p>
          <a:p>
            <a:pPr>
              <a:buFontTx/>
              <a:buChar char="-"/>
            </a:pPr>
            <a:r>
              <a:rPr lang="fr-FR" sz="1800" dirty="0"/>
              <a:t>Le chef de service, le cadre des unités de soins et les équipes utilisatrices de procédés d'obtention d'eaux "</a:t>
            </a:r>
            <a:r>
              <a:rPr lang="fr-FR" sz="1800" dirty="0" err="1"/>
              <a:t>bactériologiquement</a:t>
            </a:r>
            <a:r>
              <a:rPr lang="fr-FR" sz="1800" dirty="0"/>
              <a:t> maîtrisées » responsables du respect des bonnes pratiques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4484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dirty="0"/>
              <a:t>La </a:t>
            </a:r>
            <a:r>
              <a:rPr lang="fr-FR" sz="1800" b="1" dirty="0"/>
              <a:t>contamination </a:t>
            </a:r>
            <a:r>
              <a:rPr lang="fr-FR" sz="1800" dirty="0"/>
              <a:t>terminale par </a:t>
            </a:r>
            <a:r>
              <a:rPr lang="fr-FR" sz="1800" i="1" dirty="0"/>
              <a:t>Pseudomonas</a:t>
            </a:r>
            <a:r>
              <a:rPr lang="fr-FR" sz="1800" dirty="0"/>
              <a:t> classiquement rapportée au niveau de la robinetterie et les canalisations d’alimentation par des phénomènes de rétro-contamination : mains, projection d’eau, siphons,…</a:t>
            </a:r>
          </a:p>
          <a:p>
            <a:pPr marL="114300" indent="0">
              <a:buNone/>
            </a:pPr>
            <a:endParaRPr lang="fr-FR" sz="1800" dirty="0"/>
          </a:p>
          <a:p>
            <a:r>
              <a:rPr lang="fr-FR" sz="1800" dirty="0"/>
              <a:t>La principale cause de </a:t>
            </a:r>
            <a:r>
              <a:rPr lang="fr-FR" sz="1800" b="1" dirty="0"/>
              <a:t>l’installation </a:t>
            </a:r>
            <a:r>
              <a:rPr lang="fr-FR" sz="1800" dirty="0"/>
              <a:t>de cette bactérie dans l’eau froide est le réchauffement des canalisations par l’introduction de l’eau chaude dans l’eau froide, le passage à proximité d’une source de chaleur….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5799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INSTRUCTION N° DGOS/PF2/DGS/VSS1/2016/220 du 4 juillet 2016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65" y="2044700"/>
            <a:ext cx="7366000" cy="2755900"/>
          </a:xfrm>
          <a:prstGeom prst="rect">
            <a:avLst/>
          </a:prstGeom>
        </p:spPr>
      </p:pic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Procédure relative au risque infectieux lié aux endoscopes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05911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INSTRUCTION N° DGOS/PF2/DGS/VSS1/2016/220 du 4 juillet 2016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5" y="1783895"/>
            <a:ext cx="7239000" cy="4267200"/>
          </a:xfrm>
          <a:prstGeom prst="rect">
            <a:avLst/>
          </a:prstGeom>
        </p:spPr>
      </p:pic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Procédure relative au risque infectieux lié aux endoscopes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44556" y="2875091"/>
            <a:ext cx="1423481" cy="279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4129496" y="4130094"/>
            <a:ext cx="1423481" cy="279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31950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INSTRUCTION N° DGOS/PF2/DGS/VSS1/2016/220 du 4 juillet 2016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95" y="2007597"/>
            <a:ext cx="7531100" cy="3429000"/>
          </a:xfrm>
          <a:prstGeom prst="rect">
            <a:avLst/>
          </a:prstGeom>
        </p:spPr>
      </p:pic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Procédure relative au risque infectieux lié aux endoscopes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158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Guide Qualité de l’eau dans les Etablissements de Santé. 2009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Eau aux points d’usage (potabilité)</a:t>
            </a:r>
            <a:endParaRPr lang="fr-FR" sz="1800" dirty="0">
              <a:latin typeface="Arial"/>
              <a:cs typeface="Arial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89" y="2400299"/>
            <a:ext cx="7704991" cy="2344997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2134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Mécanismes de résistance aux antibiotiques : multiples !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Résistances naturelles: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amoxicilline,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céfotaxime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tétracyclines,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cotrimoxazole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macrolides,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glycopeptides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nitrofuranes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nitroimidazolés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chloramphénicol,..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  <a:cs typeface="Arial"/>
              </a:rPr>
              <a:t>Mécanismes de résistance acquise : </a:t>
            </a: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hyperproduction de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céphalosporinases</a:t>
            </a: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pénicillinases transférables de spectre restreint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bêtalactamase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à spectre étendu (TEM, SHV, PER-1, VEB-1, GES-1/2, BEL-1, etc.)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résistance non enzymatique à l’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imipénème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(perte de la porine D2)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carbapénémases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(IMP, VIM, SPM, GIM, KPC, etc.)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Efflux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mutation (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topoisomérase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, protéines ribosomales)</a:t>
            </a:r>
            <a:endParaRPr lang="fr-FR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35384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Eau pour soins standards 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Guide Qualité de l’eau dans les Etablissements de Santé. 2009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20" y="2526270"/>
            <a:ext cx="4337992" cy="2540577"/>
          </a:xfrm>
          <a:prstGeom prst="rect">
            <a:avLst/>
          </a:prstGeom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01133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Eau </a:t>
            </a:r>
            <a:r>
              <a:rPr lang="fr-FR" sz="1800" dirty="0" err="1">
                <a:solidFill>
                  <a:schemeClr val="tx2"/>
                </a:solidFill>
              </a:rPr>
              <a:t>bactériologiquement</a:t>
            </a:r>
            <a:r>
              <a:rPr lang="fr-FR" sz="1800" dirty="0">
                <a:solidFill>
                  <a:schemeClr val="tx2"/>
                </a:solidFill>
              </a:rPr>
              <a:t> maîtrisée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Guide Qualité de l’eau dans les Etablissements de Santé. 2009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013" y="2641600"/>
            <a:ext cx="3872138" cy="1928294"/>
          </a:xfrm>
          <a:prstGeom prst="rect">
            <a:avLst/>
          </a:prstGeom>
        </p:spPr>
      </p:pic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69380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000" y="992740"/>
            <a:ext cx="5981719" cy="58931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224387"/>
            <a:ext cx="2475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En cas de niveau d’action (potabilité, eaux de soins) :</a:t>
            </a:r>
          </a:p>
          <a:p>
            <a:pPr marL="742950" lvl="1" indent="-285750">
              <a:buFont typeface="Wingdings" charset="2"/>
              <a:buChar char="ü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Désinfection terminale</a:t>
            </a:r>
          </a:p>
          <a:p>
            <a:pPr marL="742950" lvl="1" indent="-285750">
              <a:buFont typeface="Wingdings" charset="2"/>
              <a:buChar char="ü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Eau embouteillée / eau stérile</a:t>
            </a:r>
          </a:p>
          <a:p>
            <a:pPr marL="285750" indent="-285750">
              <a:buFont typeface="Arial"/>
              <a:buChar char="•"/>
            </a:pPr>
            <a:endParaRPr lang="fr-FR" sz="1600" dirty="0">
              <a:solidFill>
                <a:schemeClr val="tx2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Procédés de traitement des eaux « </a:t>
            </a:r>
            <a:r>
              <a:rPr lang="fr-FR" sz="1600" dirty="0" err="1">
                <a:solidFill>
                  <a:schemeClr val="tx2"/>
                </a:solidFill>
                <a:latin typeface="Arial"/>
                <a:cs typeface="Arial"/>
              </a:rPr>
              <a:t>bactériologiquement</a:t>
            </a: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 maîtrisées » ou réseau :</a:t>
            </a:r>
          </a:p>
        </p:txBody>
      </p:sp>
      <p:sp>
        <p:nvSpPr>
          <p:cNvPr id="5" name="Flèche vers la droite 4"/>
          <p:cNvSpPr/>
          <p:nvPr/>
        </p:nvSpPr>
        <p:spPr>
          <a:xfrm>
            <a:off x="1200128" y="4521989"/>
            <a:ext cx="1172218" cy="1395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52945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600" dirty="0">
                <a:latin typeface="Arial"/>
                <a:cs typeface="Arial"/>
              </a:rPr>
              <a:t>Contrôle de l’émergence de résistance</a:t>
            </a:r>
            <a:endParaRPr lang="fr-FR" sz="24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 Programme d’optimisation de la prescription des antibiotiques</a:t>
            </a:r>
          </a:p>
          <a:p>
            <a:pPr>
              <a:buFontTx/>
              <a:buChar char="-"/>
            </a:pPr>
            <a:r>
              <a:rPr lang="fr-FR" sz="1800" dirty="0"/>
              <a:t>Formation prescription des antibiotiques</a:t>
            </a:r>
          </a:p>
          <a:p>
            <a:pPr>
              <a:buFontTx/>
              <a:buChar char="-"/>
            </a:pPr>
            <a:endParaRPr lang="fr-FR" sz="1800" dirty="0"/>
          </a:p>
          <a:p>
            <a:pPr>
              <a:buFontTx/>
              <a:buChar char="-"/>
            </a:pPr>
            <a:r>
              <a:rPr lang="fr-FR" sz="1800" dirty="0"/>
              <a:t>Désescalade</a:t>
            </a:r>
          </a:p>
          <a:p>
            <a:pPr marL="114300" indent="0">
              <a:buNone/>
            </a:pPr>
            <a:endParaRPr lang="fr-FR" sz="1800" dirty="0"/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Posologies / Durées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Limiter les molécules génératrices de résistance : </a:t>
            </a:r>
            <a:r>
              <a:rPr lang="fr-FR" sz="1800" dirty="0" err="1">
                <a:latin typeface="Arial"/>
                <a:cs typeface="Arial"/>
              </a:rPr>
              <a:t>Fluroquinolones</a:t>
            </a:r>
            <a:r>
              <a:rPr lang="fr-FR" sz="1800" dirty="0">
                <a:latin typeface="Arial"/>
                <a:cs typeface="Arial"/>
              </a:rPr>
              <a:t>, </a:t>
            </a:r>
            <a:r>
              <a:rPr lang="fr-FR" sz="1800" dirty="0" err="1">
                <a:latin typeface="Arial"/>
                <a:cs typeface="Arial"/>
              </a:rPr>
              <a:t>Carbapénèmes</a:t>
            </a:r>
            <a:r>
              <a:rPr lang="fr-FR" sz="1800" dirty="0">
                <a:latin typeface="Arial"/>
                <a:cs typeface="Arial"/>
              </a:rPr>
              <a:t>,..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Tacconelli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E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et al., 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Infect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2014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55606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1000" y="2033588"/>
            <a:ext cx="7848600" cy="17256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fr-FR" sz="36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Infections à </a:t>
            </a:r>
            <a:r>
              <a:rPr lang="fr-FR" sz="3600" b="1" i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Acinetobacter</a:t>
            </a:r>
            <a:r>
              <a:rPr lang="fr-FR" sz="3600" b="1" i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</a:t>
            </a:r>
            <a:r>
              <a:rPr lang="fr-FR" sz="3600" b="1" i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baumanii</a:t>
            </a:r>
            <a:endParaRPr lang="fr-FR" sz="3600" b="1" dirty="0">
              <a:solidFill>
                <a:srgbClr val="00009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381000" y="4940300"/>
            <a:ext cx="7848600" cy="151130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Dr Nadim Cassir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Maladies Infectieuses et Tropicales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Comité de Lutte contre les Infections Nosocomiales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Hôpital Nord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Marseille</a:t>
            </a:r>
          </a:p>
        </p:txBody>
      </p:sp>
      <p:sp>
        <p:nvSpPr>
          <p:cNvPr id="1536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sz="1800">
              <a:solidFill>
                <a:prstClr val="black"/>
              </a:solidFill>
            </a:endParaRPr>
          </a:p>
        </p:txBody>
      </p:sp>
      <p:pic>
        <p:nvPicPr>
          <p:cNvPr id="15364" name="Picture 5" descr="http://img.over-blog.com/300x280/0/52/52/42/image-divers/logo-AP-HM-RVB-copie-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18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3"/>
          <p:cNvSpPr>
            <a:spLocks noChangeArrowheads="1"/>
          </p:cNvSpPr>
          <p:nvPr/>
        </p:nvSpPr>
        <p:spPr bwMode="auto">
          <a:xfrm>
            <a:off x="3463925" y="4133850"/>
            <a:ext cx="1744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660066"/>
                </a:solidFill>
                <a:latin typeface="Arial" charset="0"/>
                <a:ea typeface="ＭＳ Ｐゴシック" charset="0"/>
                <a:cs typeface="Arial" charset="0"/>
              </a:rPr>
              <a:t>11 janvier 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pic>
        <p:nvPicPr>
          <p:cNvPr id="9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0850" y="264054"/>
            <a:ext cx="1530273" cy="135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6340702"/>
              </p:ext>
            </p:extLst>
          </p:nvPr>
        </p:nvGraphicFramePr>
        <p:xfrm>
          <a:off x="3505200" y="260218"/>
          <a:ext cx="1560457" cy="1358764"/>
        </p:xfrm>
        <a:graphic>
          <a:graphicData uri="http://schemas.openxmlformats.org/presentationml/2006/ole">
            <p:oleObj spid="_x0000_s19470" name="Image" r:id="rId6" imgW="3812213" imgH="3214966" progId="">
              <p:embed/>
            </p:oleObj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14D967-E3EB-CB4D-809F-E030EEDE5A3C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34997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 lnSpcReduction="10000"/>
          </a:bodyPr>
          <a:lstStyle/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Bacille à Gram négatif non-fermentant aérobie</a:t>
            </a:r>
          </a:p>
          <a:p>
            <a:pPr marL="114300" indent="0">
              <a:buNone/>
            </a:pPr>
            <a:endParaRPr lang="fr-FR" sz="1800" dirty="0">
              <a:solidFill>
                <a:srgbClr val="00339A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Ubiquitaire : eau, sols, arthropodes (poux)  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en milieu hospitalier : eau et nourriture 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résistante à la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dessication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Commensal de l’homme, flore transitoire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tube digestif (rare), oropharynx, peau (zones humides)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colonisation favorisée par antibiothérapie ou lésions, biofilm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Pathogène opportuniste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nosocomiales sévères chez les patients fragiles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augmentation de la morbidité, de la mortalité et des coûts de prise en charge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cs typeface="Arial"/>
              </a:rPr>
              <a:t>Capacité d’acquisition de gènes de résistance aux antibiotiques ++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2892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Mécanismes de résistance aux antibiotiques : superposition fréquente !</a:t>
            </a:r>
            <a:endParaRPr lang="fr-FR" sz="1800" dirty="0">
              <a:solidFill>
                <a:srgbClr val="000000"/>
              </a:solidFill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Enzymatique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Pénicillinases acquises (TEM,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Oxa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,..)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plasmidiques</a:t>
            </a: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Hyperproduction de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céphalosporinase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chromosomique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Carbapénémases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acquises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plasmidiques</a:t>
            </a: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marL="411163" lvl="1" indent="0">
              <a:buNone/>
            </a:pP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Imperméabilité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Efflux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Modification de cible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chemeClr val="accent6">
                    <a:lumMod val="75000"/>
                  </a:schemeClr>
                </a:solidFill>
                <a:latin typeface="TTE35F9428t00"/>
              </a:rPr>
              <a:t>! Rôle des intégrons dans le transfert horizontal de gènes de résistance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39382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CASFM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2015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Antibiogramme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/>
          <a:srcRect r="8127"/>
          <a:stretch/>
        </p:blipFill>
        <p:spPr>
          <a:xfrm>
            <a:off x="0" y="1926252"/>
            <a:ext cx="8400897" cy="34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74530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Survie dans l’environnement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0059586"/>
              </p:ext>
            </p:extLst>
          </p:nvPr>
        </p:nvGraphicFramePr>
        <p:xfrm>
          <a:off x="77573" y="1628775"/>
          <a:ext cx="8280400" cy="4665345"/>
        </p:xfrm>
        <a:graphic>
          <a:graphicData uri="http://schemas.openxmlformats.org/drawingml/2006/table">
            <a:tbl>
              <a:tblPr/>
              <a:tblGrid>
                <a:gridCol w="4019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60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Microorganisme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Durée survie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Staphylococcus aureus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Résistant à la Méticilline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 jours à &gt; 7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Acinetobacter</a:t>
                      </a:r>
                      <a:r>
                        <a:rPr kumimoji="0" lang="fr-FR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fr-FR" sz="14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baumanii</a:t>
                      </a:r>
                      <a:endParaRPr kumimoji="0" lang="fr-FR" sz="14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Pseudomonas aeruginosa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 heures à 5 semaines (surfaces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Clostridium difficile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Enteroscoccus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sp. Résistant à la Vancomycine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 jours à &gt; 4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Klebsiella pneumoniae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&gt; 30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Escherichia coli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16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Serratia marcescens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5 semaines (sufaces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Norovirus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 heures à 7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Syncicial Respiratoire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Jusqu’à 6 heures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Influenza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1-2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Dancer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CJ,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2014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573" y="2386605"/>
            <a:ext cx="8280400" cy="334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273062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Pathogénicité </a:t>
            </a:r>
          </a:p>
          <a:p>
            <a:pPr marL="114300" indent="0">
              <a:buNone/>
            </a:pPr>
            <a:r>
              <a:rPr lang="fr-FR" sz="1800" dirty="0">
                <a:latin typeface="Arial"/>
                <a:cs typeface="Arial"/>
              </a:rPr>
              <a:t>et facteurs de virulence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+ Méningite nosocomiale,</a:t>
            </a: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Bactériémie liée au cathéter,</a:t>
            </a: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Infections du site opératoire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Dijkshoorn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Nat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2008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895" y="0"/>
            <a:ext cx="47102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5038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r="16216"/>
          <a:stretch/>
        </p:blipFill>
        <p:spPr>
          <a:xfrm>
            <a:off x="153505" y="1938952"/>
            <a:ext cx="8300139" cy="37554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CASFM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Antibiogramme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3455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53" y="1588627"/>
            <a:ext cx="840105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1915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Principaux microorganismes isolés d’infections nosocomiales (N=12 581)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Enquête Nationale de Prévalence. 2012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ZoneTexte 6"/>
          <p:cNvSpPr txBox="1"/>
          <p:nvPr/>
        </p:nvSpPr>
        <p:spPr>
          <a:xfrm>
            <a:off x="5749451" y="5596660"/>
            <a:ext cx="2316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E46C0A"/>
                </a:solidFill>
              </a:rPr>
              <a:t>A. </a:t>
            </a:r>
            <a:r>
              <a:rPr lang="fr-FR" sz="1600" i="1" dirty="0" err="1">
                <a:solidFill>
                  <a:srgbClr val="E46C0A"/>
                </a:solidFill>
              </a:rPr>
              <a:t>baumanii</a:t>
            </a:r>
            <a:r>
              <a:rPr lang="fr-FR" sz="1600" i="1" dirty="0">
                <a:solidFill>
                  <a:srgbClr val="E46C0A"/>
                </a:solidFill>
              </a:rPr>
              <a:t> </a:t>
            </a:r>
            <a:r>
              <a:rPr lang="fr-FR" sz="1600" dirty="0">
                <a:solidFill>
                  <a:srgbClr val="E46C0A"/>
                </a:solidFill>
              </a:rPr>
              <a:t>(0,9%)</a:t>
            </a:r>
            <a:endParaRPr lang="fr-FR" sz="1600" i="1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7196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560" y="0"/>
            <a:ext cx="5726206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Transmission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Dijkshoorn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Nat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2008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16860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417" y="1244599"/>
            <a:ext cx="5609902" cy="498496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61223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377" y="241300"/>
            <a:ext cx="4102100" cy="6362700"/>
          </a:xfrm>
          <a:prstGeom prst="rect">
            <a:avLst/>
          </a:prstGeom>
        </p:spPr>
      </p:pic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Facteurs de risque </a:t>
            </a:r>
          </a:p>
          <a:p>
            <a:pPr marL="114300" indent="0">
              <a:buNone/>
            </a:pPr>
            <a:r>
              <a:rPr lang="fr-FR" sz="1800" dirty="0">
                <a:latin typeface="Arial"/>
                <a:cs typeface="Arial"/>
              </a:rPr>
              <a:t>d’acquisition d’</a:t>
            </a:r>
            <a:r>
              <a:rPr lang="fr-FR" sz="1800" i="1" dirty="0">
                <a:latin typeface="Arial"/>
                <a:cs typeface="Arial"/>
              </a:rPr>
              <a:t>A. </a:t>
            </a:r>
            <a:r>
              <a:rPr lang="fr-FR" sz="1800" i="1" dirty="0" err="1">
                <a:latin typeface="Arial"/>
                <a:cs typeface="Arial"/>
              </a:rPr>
              <a:t>baumanii</a:t>
            </a:r>
            <a:endParaRPr lang="fr-FR"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737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54" y="711182"/>
            <a:ext cx="3528710" cy="5761722"/>
          </a:xfrm>
          <a:prstGeom prst="rect">
            <a:avLst/>
          </a:prstGeom>
        </p:spPr>
      </p:pic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3390954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Sources environnement</a:t>
            </a:r>
          </a:p>
          <a:p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+ poignets de porte, claviers </a:t>
            </a: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d’ordinateurs, téléphones portables,..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9661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A. </a:t>
            </a:r>
            <a:r>
              <a:rPr lang="fr-FR" sz="1800" i="1" dirty="0" err="1">
                <a:solidFill>
                  <a:srgbClr val="00339A"/>
                </a:solidFill>
                <a:latin typeface="Arial"/>
                <a:cs typeface="Arial"/>
              </a:rPr>
              <a:t>baumanii</a:t>
            </a:r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et résistance aux antibiotiques en Europe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ECDC. EARSS. 2018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94491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9879C08C-2894-F140-9F1A-C845AB47E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" y="457202"/>
            <a:ext cx="8459727" cy="596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97684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AC326DEB-BDC7-A549-B311-1D009A6E4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" y="435935"/>
            <a:ext cx="8464260" cy="598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0424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D1D8B09C-C6A4-7C42-AD67-5E8425F81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2" y="414666"/>
            <a:ext cx="8423518" cy="604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6859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D9F9C194-5807-3543-965B-1F8C4775C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931" y="329613"/>
            <a:ext cx="8470915" cy="618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2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Survie dans l’environnement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9432119"/>
              </p:ext>
            </p:extLst>
          </p:nvPr>
        </p:nvGraphicFramePr>
        <p:xfrm>
          <a:off x="77573" y="1628775"/>
          <a:ext cx="8280400" cy="4665345"/>
        </p:xfrm>
        <a:graphic>
          <a:graphicData uri="http://schemas.openxmlformats.org/drawingml/2006/table">
            <a:tbl>
              <a:tblPr/>
              <a:tblGrid>
                <a:gridCol w="4019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60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Microorganisme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Durée survie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Staphylococcus aureus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Résistant à la Méticilline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 jours à &gt; 7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Acinetobacter baumanii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Pseudomonas aeruginosa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 heures à 5 semaines (surfaces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Clostridium difficile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Enteroscoccus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sp. Résistant à la Vancomycine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 jours à &gt; 4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Klebsiella pneumoniae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&gt; 30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Escherichia coli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16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Serratia marcescens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5 semaines (sufaces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Norovirus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 heures à 7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Syncicial Respiratoire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Jusqu’à 6 heures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Influenza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1-2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Dancer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CJ,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2014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573" y="2749487"/>
            <a:ext cx="8280400" cy="570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17712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Maragakis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LL,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Clin 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2008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1110" b="880"/>
          <a:stretch/>
        </p:blipFill>
        <p:spPr>
          <a:xfrm>
            <a:off x="58482" y="1032770"/>
            <a:ext cx="9017426" cy="529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53302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66" y="867241"/>
            <a:ext cx="8229600" cy="5981700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Maragakis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LL,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Clin 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2008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600" dirty="0">
                <a:latin typeface="Arial"/>
                <a:cs typeface="Arial"/>
              </a:rPr>
              <a:t>Contrôle de l’émergence de résistance</a:t>
            </a:r>
            <a:endParaRPr lang="fr-FR" sz="24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24405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4198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00" b="8000"/>
          <a:stretch>
            <a:fillRect/>
          </a:stretch>
        </p:blipFill>
        <p:spPr>
          <a:xfrm>
            <a:off x="-38100" y="0"/>
            <a:ext cx="10887075" cy="6858000"/>
          </a:xfrm>
        </p:spPr>
      </p:pic>
      <p:sp>
        <p:nvSpPr>
          <p:cNvPr id="41987" name="ZoneTexte 2"/>
          <p:cNvSpPr txBox="1">
            <a:spLocks noChangeArrowheads="1"/>
          </p:cNvSpPr>
          <p:nvPr/>
        </p:nvSpPr>
        <p:spPr bwMode="auto">
          <a:xfrm>
            <a:off x="2298700" y="5778500"/>
            <a:ext cx="471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4000">
                <a:solidFill>
                  <a:schemeClr val="bg1"/>
                </a:solidFill>
                <a:latin typeface="Mistral" charset="0"/>
                <a:cs typeface="Mistral" charset="0"/>
              </a:rPr>
              <a:t>Merci pour votre attention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- 2022</a:t>
            </a:r>
            <a:endParaRPr lang="en-US" dirty="0"/>
          </a:p>
        </p:txBody>
      </p:sp>
      <p:sp>
        <p:nvSpPr>
          <p:cNvPr id="4198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45ECB10-E1AE-CE45-ABDD-5B244E46805A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7274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Facteurs de virulence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74466"/>
            <a:ext cx="6612654" cy="5283533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6532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Facteurs de virulence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92" y="1507330"/>
            <a:ext cx="6913544" cy="535067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229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Facteurs de virulence</a:t>
            </a:r>
          </a:p>
          <a:p>
            <a:pPr>
              <a:buFontTx/>
              <a:buChar char="-"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Biofilm (diminue action des défenses immunitaires, antiseptiques et antibiotiques)  </a:t>
            </a:r>
          </a:p>
          <a:p>
            <a:pPr lvl="2">
              <a:buFont typeface="Wingdings" charset="2"/>
              <a:buChar char="ü"/>
            </a:pPr>
            <a:r>
              <a:rPr lang="fr-FR" sz="1400" dirty="0">
                <a:solidFill>
                  <a:srgbClr val="00339A"/>
                </a:solidFill>
                <a:latin typeface="TTE35F9428t00"/>
              </a:rPr>
              <a:t>Surfaces inertes (Cathéters, SU, sonde d’intubation, lentilles)</a:t>
            </a:r>
          </a:p>
          <a:p>
            <a:pPr lvl="2">
              <a:buFont typeface="Wingdings" charset="2"/>
              <a:buChar char="ü"/>
            </a:pPr>
            <a:r>
              <a:rPr lang="fr-FR" sz="1400" dirty="0">
                <a:solidFill>
                  <a:srgbClr val="00339A"/>
                </a:solidFill>
                <a:latin typeface="TTE35F9428t00"/>
              </a:rPr>
              <a:t>Homme (Voies respiratoires)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  <a:endParaRPr lang="en-US" dirty="0">
              <a:solidFill>
                <a:srgbClr val="EEECE1"/>
              </a:solidFill>
              <a:latin typeface="Arial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3737" r="4132" b="4667"/>
          <a:stretch/>
        </p:blipFill>
        <p:spPr>
          <a:xfrm>
            <a:off x="0" y="2805308"/>
            <a:ext cx="8410668" cy="4052692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9410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53" y="1588627"/>
            <a:ext cx="840105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1915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Principaux microorganismes isolés d’infections nosocomiales (N=12 581)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Enquête Nationale de Prévalence. 2012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3344" y="2093513"/>
            <a:ext cx="3837619" cy="279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80378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1761</Words>
  <Application>Microsoft Office PowerPoint</Application>
  <PresentationFormat>Affichage à l'écran (4:3)</PresentationFormat>
  <Paragraphs>414</Paragraphs>
  <Slides>52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52</vt:i4>
      </vt:variant>
    </vt:vector>
  </HeadingPairs>
  <TitlesOfParts>
    <vt:vector size="54" baseType="lpstr">
      <vt:lpstr>Adjacency</vt:lpstr>
      <vt:lpstr>Image</vt:lpstr>
      <vt:lpstr>Infections à Pseudomonas aeruginosa</vt:lpstr>
      <vt:lpstr>Microbiologie</vt:lpstr>
      <vt:lpstr>Microbiologie</vt:lpstr>
      <vt:lpstr>Microbiologie</vt:lpstr>
      <vt:lpstr>Microbiologie</vt:lpstr>
      <vt:lpstr>Microbiologie</vt:lpstr>
      <vt:lpstr>Microbiologie</vt:lpstr>
      <vt:lpstr>Microbiologie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 l’émergence de résistance</vt:lpstr>
      <vt:lpstr>Infections à Acinetobacter baumanii</vt:lpstr>
      <vt:lpstr>Microbiologie</vt:lpstr>
      <vt:lpstr>Microbiologie</vt:lpstr>
      <vt:lpstr>Microbiologie</vt:lpstr>
      <vt:lpstr>Microbiologie</vt:lpstr>
      <vt:lpstr>Microbiologie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Diapositive 46</vt:lpstr>
      <vt:lpstr>Diapositive 47</vt:lpstr>
      <vt:lpstr>Diapositive 48</vt:lpstr>
      <vt:lpstr>Diapositive 49</vt:lpstr>
      <vt:lpstr>Contrôle des infections</vt:lpstr>
      <vt:lpstr>Contrôle de l’émergence de résistance</vt:lpstr>
      <vt:lpstr>Diapositive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Infections à Pseudomonas aeruginosa et</dc:title>
  <dc:creator>nadim cassir</dc:creator>
  <cp:lastModifiedBy>marine.santoriello</cp:lastModifiedBy>
  <cp:revision>45</cp:revision>
  <dcterms:created xsi:type="dcterms:W3CDTF">2017-01-08T14:12:55Z</dcterms:created>
  <dcterms:modified xsi:type="dcterms:W3CDTF">2022-01-18T07:16:05Z</dcterms:modified>
</cp:coreProperties>
</file>