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59" r:id="rId4"/>
    <p:sldId id="260" r:id="rId5"/>
    <p:sldId id="261" r:id="rId6"/>
    <p:sldId id="262" r:id="rId7"/>
    <p:sldId id="264" r:id="rId8"/>
    <p:sldId id="263" r:id="rId9"/>
    <p:sldId id="278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 traitement d’air en milieu hospitalier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Norme NF S 90-351 (avril 2013) </a:t>
            </a:r>
            <a:endParaRPr lang="fr-FR" dirty="0" smtClean="0"/>
          </a:p>
          <a:p>
            <a:r>
              <a:rPr lang="fr-FR" dirty="0" smtClean="0"/>
              <a:t>Exigences </a:t>
            </a:r>
            <a:r>
              <a:rPr lang="fr-FR" dirty="0"/>
              <a:t>relatives à la maîtrise de la contamination aéroportée </a:t>
            </a:r>
          </a:p>
        </p:txBody>
      </p:sp>
    </p:spTree>
    <p:extLst>
      <p:ext uri="{BB962C8B-B14F-4D97-AF65-F5344CB8AC3E}">
        <p14:creationId xmlns:p14="http://schemas.microsoft.com/office/powerpoint/2010/main" xmlns="" val="1374111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ZONE A ATMOSPHERE CONTROLEE</a:t>
            </a:r>
            <a:br>
              <a:rPr lang="fr-FR" dirty="0"/>
            </a:br>
            <a:r>
              <a:rPr lang="fr-FR" dirty="0"/>
              <a:t>De l’air neuf à l’air soufflé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3083010"/>
            <a:ext cx="3854836" cy="259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7643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2" y="74140"/>
            <a:ext cx="10058400" cy="1616676"/>
          </a:xfrm>
        </p:spPr>
        <p:txBody>
          <a:bodyPr/>
          <a:lstStyle/>
          <a:p>
            <a:r>
              <a:rPr lang="fr-FR" dirty="0"/>
              <a:t>Le traitement d’air en milieu hospitalier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439433"/>
            <a:ext cx="9153525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8478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2" y="431327"/>
            <a:ext cx="10058400" cy="994719"/>
          </a:xfrm>
        </p:spPr>
        <p:txBody>
          <a:bodyPr/>
          <a:lstStyle/>
          <a:p>
            <a:r>
              <a:rPr lang="fr-FR" dirty="0" smtClean="0"/>
              <a:t>Type de flux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365293"/>
            <a:ext cx="8277225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7625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241854"/>
          </a:xfrm>
        </p:spPr>
        <p:txBody>
          <a:bodyPr/>
          <a:lstStyle/>
          <a:p>
            <a:r>
              <a:rPr lang="fr-FR" dirty="0"/>
              <a:t>Différents types d’air rencontré (installation à environnement maîtrisé)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260600"/>
            <a:ext cx="87630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442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208903"/>
          </a:xfrm>
        </p:spPr>
        <p:txBody>
          <a:bodyPr/>
          <a:lstStyle/>
          <a:p>
            <a:r>
              <a:rPr lang="fr-FR" dirty="0"/>
              <a:t>Composants d’une installation de traitement d’air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4213" y="1894703"/>
            <a:ext cx="8535988" cy="415187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5 niveaux successifs : </a:t>
            </a:r>
            <a:endParaRPr lang="fr-FR" dirty="0" smtClean="0"/>
          </a:p>
          <a:p>
            <a:r>
              <a:rPr lang="fr-FR" u="sng" dirty="0" smtClean="0"/>
              <a:t>Traitement </a:t>
            </a:r>
            <a:r>
              <a:rPr lang="fr-FR" u="sng" dirty="0"/>
              <a:t>d’air </a:t>
            </a:r>
            <a:endParaRPr lang="fr-FR" u="sng" dirty="0" smtClean="0"/>
          </a:p>
          <a:p>
            <a:r>
              <a:rPr lang="fr-FR" dirty="0" smtClean="0"/>
              <a:t>1-Air </a:t>
            </a:r>
            <a:r>
              <a:rPr lang="fr-FR" dirty="0"/>
              <a:t>neuf </a:t>
            </a:r>
            <a:endParaRPr lang="fr-FR" dirty="0" smtClean="0"/>
          </a:p>
          <a:p>
            <a:r>
              <a:rPr lang="fr-FR" dirty="0" smtClean="0"/>
              <a:t>2-Centrale </a:t>
            </a:r>
            <a:r>
              <a:rPr lang="fr-FR" dirty="0"/>
              <a:t>de Traitement d’Air </a:t>
            </a:r>
            <a:endParaRPr lang="fr-FR" dirty="0" smtClean="0"/>
          </a:p>
          <a:p>
            <a:r>
              <a:rPr lang="fr-FR" u="sng" dirty="0" smtClean="0"/>
              <a:t>Distribution </a:t>
            </a:r>
            <a:r>
              <a:rPr lang="fr-FR" u="sng" dirty="0"/>
              <a:t>d’air </a:t>
            </a:r>
            <a:endParaRPr lang="fr-FR" u="sng" dirty="0" smtClean="0"/>
          </a:p>
          <a:p>
            <a:r>
              <a:rPr lang="fr-FR" dirty="0" smtClean="0"/>
              <a:t>3-Réseaux aérauliques</a:t>
            </a:r>
          </a:p>
          <a:p>
            <a:r>
              <a:rPr lang="fr-FR" dirty="0" smtClean="0"/>
              <a:t>4-Local </a:t>
            </a:r>
            <a:r>
              <a:rPr lang="fr-FR" dirty="0"/>
              <a:t>(salles d ’ opérations, couloir classé, zone de conditionnement ISO 8,….) </a:t>
            </a:r>
            <a:endParaRPr lang="fr-FR" dirty="0" smtClean="0"/>
          </a:p>
          <a:p>
            <a:r>
              <a:rPr lang="fr-FR" dirty="0" smtClean="0"/>
              <a:t>5-Dispositif </a:t>
            </a:r>
            <a:r>
              <a:rPr lang="fr-FR" dirty="0"/>
              <a:t>terminal de traitement d’air (« plafond soufflant », « plafond basse vitesse », isolateur, poste de sécurité microbiologique)</a:t>
            </a:r>
          </a:p>
        </p:txBody>
      </p:sp>
    </p:spTree>
    <p:extLst>
      <p:ext uri="{BB962C8B-B14F-4D97-AF65-F5344CB8AC3E}">
        <p14:creationId xmlns:p14="http://schemas.microsoft.com/office/powerpoint/2010/main" xmlns="" val="676763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904103"/>
          </a:xfrm>
        </p:spPr>
        <p:txBody>
          <a:bodyPr>
            <a:normAutofit fontScale="90000"/>
          </a:bodyPr>
          <a:lstStyle/>
          <a:p>
            <a:r>
              <a:rPr lang="fr-FR" dirty="0"/>
              <a:t>Détail des composants </a:t>
            </a:r>
            <a:r>
              <a:rPr lang="fr-FR" dirty="0" smtClean="0"/>
              <a:t>des Centrale de traitement de l’air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719262"/>
            <a:ext cx="9163050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8729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920578"/>
          </a:xfrm>
        </p:spPr>
        <p:txBody>
          <a:bodyPr/>
          <a:lstStyle/>
          <a:p>
            <a:r>
              <a:rPr lang="fr-FR" dirty="0" smtClean="0"/>
              <a:t>rôles des composants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4213" y="1433383"/>
            <a:ext cx="8535988" cy="4388022"/>
          </a:xfrm>
        </p:spPr>
        <p:txBody>
          <a:bodyPr/>
          <a:lstStyle/>
          <a:p>
            <a:r>
              <a:rPr lang="fr-FR" dirty="0"/>
              <a:t>Rôles vis-à-vis de l’air </a:t>
            </a:r>
            <a:r>
              <a:rPr lang="fr-FR" dirty="0" smtClean="0"/>
              <a:t>:</a:t>
            </a:r>
          </a:p>
          <a:p>
            <a:pPr marL="342900" indent="-342900">
              <a:buFontTx/>
              <a:buChar char="-"/>
            </a:pPr>
            <a:r>
              <a:rPr lang="fr-FR" dirty="0" smtClean="0"/>
              <a:t>Traitement </a:t>
            </a:r>
            <a:r>
              <a:rPr lang="fr-FR" dirty="0"/>
              <a:t>thermique : Chauffage, Refroidissement Déshumidification </a:t>
            </a:r>
            <a:r>
              <a:rPr lang="fr-FR" dirty="0" smtClean="0"/>
              <a:t>Humidification</a:t>
            </a:r>
          </a:p>
          <a:p>
            <a:pPr marL="342900" indent="-342900">
              <a:buFontTx/>
              <a:buChar char="-"/>
            </a:pPr>
            <a:r>
              <a:rPr lang="fr-FR" dirty="0" smtClean="0"/>
              <a:t>Traitement </a:t>
            </a:r>
            <a:r>
              <a:rPr lang="fr-FR" dirty="0"/>
              <a:t>physico-chimique : Filtration </a:t>
            </a:r>
            <a:r>
              <a:rPr lang="fr-FR" dirty="0" smtClean="0"/>
              <a:t>particulaire, Filtration chimique</a:t>
            </a:r>
          </a:p>
          <a:p>
            <a:pPr marL="342900" indent="-342900">
              <a:buFontTx/>
              <a:buChar char="-"/>
            </a:pPr>
            <a:r>
              <a:rPr lang="fr-FR" dirty="0" smtClean="0"/>
              <a:t>Traitement </a:t>
            </a:r>
            <a:r>
              <a:rPr lang="fr-FR" dirty="0"/>
              <a:t>acoustique</a:t>
            </a:r>
          </a:p>
        </p:txBody>
      </p:sp>
    </p:spTree>
    <p:extLst>
      <p:ext uri="{BB962C8B-B14F-4D97-AF65-F5344CB8AC3E}">
        <p14:creationId xmlns:p14="http://schemas.microsoft.com/office/powerpoint/2010/main" xmlns="" val="507322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673443"/>
          </a:xfrm>
        </p:spPr>
        <p:txBody>
          <a:bodyPr/>
          <a:lstStyle/>
          <a:p>
            <a:r>
              <a:rPr lang="fr-FR" dirty="0" smtClean="0"/>
              <a:t>filtrations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802284"/>
            <a:ext cx="872490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5527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607541"/>
          </a:xfrm>
        </p:spPr>
        <p:txBody>
          <a:bodyPr/>
          <a:lstStyle/>
          <a:p>
            <a:r>
              <a:rPr lang="fr-FR" dirty="0" smtClean="0"/>
              <a:t>Maintenance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445096"/>
            <a:ext cx="8743950" cy="50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801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879389"/>
          </a:xfrm>
        </p:spPr>
        <p:txBody>
          <a:bodyPr/>
          <a:lstStyle/>
          <a:p>
            <a:r>
              <a:rPr lang="fr-FR" dirty="0" smtClean="0"/>
              <a:t>La surpression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565189"/>
            <a:ext cx="8190118" cy="468797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477" y="3909175"/>
            <a:ext cx="3793052" cy="280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917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2" y="497245"/>
            <a:ext cx="10090880" cy="1507067"/>
          </a:xfrm>
        </p:spPr>
        <p:txBody>
          <a:bodyPr/>
          <a:lstStyle/>
          <a:p>
            <a:r>
              <a:rPr lang="fr-FR" dirty="0"/>
              <a:t>GENERALITES l’environnement de l’hôpital</a:t>
            </a:r>
          </a:p>
        </p:txBody>
      </p:sp>
      <p:sp>
        <p:nvSpPr>
          <p:cNvPr id="4" name="Rectangle 3"/>
          <p:cNvSpPr/>
          <p:nvPr/>
        </p:nvSpPr>
        <p:spPr>
          <a:xfrm>
            <a:off x="684211" y="2274266"/>
            <a:ext cx="8402123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fr-FR" sz="2000" dirty="0">
                <a:solidFill>
                  <a:schemeClr val="bg2">
                    <a:lumMod val="75000"/>
                  </a:schemeClr>
                </a:solidFill>
              </a:rPr>
              <a:t>Le risque de contamination est liée à : </a:t>
            </a:r>
            <a:endParaRPr lang="fr-FR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une </a:t>
            </a:r>
            <a:r>
              <a:rPr lang="fr-FR" sz="2000" dirty="0">
                <a:solidFill>
                  <a:schemeClr val="bg2">
                    <a:lumMod val="75000"/>
                  </a:schemeClr>
                </a:solidFill>
              </a:rPr>
              <a:t>partie intrinsèque : terrain du </a:t>
            </a:r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patient 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une </a:t>
            </a:r>
            <a:r>
              <a:rPr lang="fr-FR" sz="2000" dirty="0">
                <a:solidFill>
                  <a:schemeClr val="bg2">
                    <a:lumMod val="75000"/>
                  </a:schemeClr>
                </a:solidFill>
              </a:rPr>
              <a:t>partie extrinsèque lié </a:t>
            </a:r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aux </a:t>
            </a:r>
            <a:r>
              <a:rPr lang="fr-FR" sz="2000" dirty="0">
                <a:solidFill>
                  <a:schemeClr val="bg2">
                    <a:lumMod val="75000"/>
                  </a:schemeClr>
                </a:solidFill>
              </a:rPr>
              <a:t>conditions externes comprenant </a:t>
            </a:r>
            <a:endParaRPr lang="fr-FR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Char char="-"/>
            </a:pPr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le </a:t>
            </a:r>
            <a:r>
              <a:rPr lang="fr-FR" sz="2000" dirty="0">
                <a:solidFill>
                  <a:schemeClr val="bg2">
                    <a:lumMod val="75000"/>
                  </a:schemeClr>
                </a:solidFill>
              </a:rPr>
              <a:t>fonctionnement des zones à risque avec la performance du système </a:t>
            </a:r>
            <a:endParaRPr lang="fr-FR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Char char="-"/>
            </a:pPr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la </a:t>
            </a:r>
            <a:r>
              <a:rPr lang="fr-FR" sz="2000" dirty="0">
                <a:solidFill>
                  <a:schemeClr val="bg2">
                    <a:lumMod val="75000"/>
                  </a:schemeClr>
                </a:solidFill>
              </a:rPr>
              <a:t>performance de chacun des acteurs (facteur humain</a:t>
            </a:r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Char char="-"/>
            </a:pPr>
            <a:endParaRPr lang="fr-FR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u texte 4"/>
          <p:cNvSpPr txBox="1">
            <a:spLocks/>
          </p:cNvSpPr>
          <p:nvPr/>
        </p:nvSpPr>
        <p:spPr>
          <a:xfrm>
            <a:off x="684213" y="1890584"/>
            <a:ext cx="8535988" cy="187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799070" y="5021821"/>
            <a:ext cx="104785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Objectif </a:t>
            </a:r>
            <a:r>
              <a:rPr lang="fr-FR" b="1" dirty="0" smtClean="0"/>
              <a:t>du traitement de l’air : </a:t>
            </a:r>
          </a:p>
          <a:p>
            <a:r>
              <a:rPr lang="fr-FR" b="1" dirty="0" smtClean="0"/>
              <a:t>Parfaire </a:t>
            </a:r>
            <a:r>
              <a:rPr lang="fr-FR" b="1" dirty="0"/>
              <a:t>la qualité d’air en terme de paramètres aérauliques et de particules pour le rendre compatible des activités exercées.</a:t>
            </a:r>
          </a:p>
        </p:txBody>
      </p:sp>
    </p:spTree>
    <p:extLst>
      <p:ext uri="{BB962C8B-B14F-4D97-AF65-F5344CB8AC3E}">
        <p14:creationId xmlns:p14="http://schemas.microsoft.com/office/powerpoint/2010/main" xmlns="" val="2549555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986481"/>
          </a:xfrm>
        </p:spPr>
        <p:txBody>
          <a:bodyPr/>
          <a:lstStyle/>
          <a:p>
            <a:r>
              <a:rPr lang="fr-FR" dirty="0" smtClean="0"/>
              <a:t>Qualifications et contrôles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983733"/>
            <a:ext cx="7808999" cy="454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5620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MERCI DE VOTRE </a:t>
            </a:r>
            <a:r>
              <a:rPr lang="fr-FR" dirty="0" smtClean="0"/>
              <a:t>ATTENTION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des questions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38990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208903"/>
          </a:xfrm>
        </p:spPr>
        <p:txBody>
          <a:bodyPr/>
          <a:lstStyle/>
          <a:p>
            <a:r>
              <a:rPr lang="fr-FR" dirty="0"/>
              <a:t>Zone propre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Définition </a:t>
            </a:r>
            <a:r>
              <a:rPr lang="fr-FR" dirty="0"/>
              <a:t>NF EN ISO 14644-1 1999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4212" y="1894703"/>
            <a:ext cx="8535988" cy="4099697"/>
          </a:xfrm>
        </p:spPr>
        <p:txBody>
          <a:bodyPr/>
          <a:lstStyle/>
          <a:p>
            <a:r>
              <a:rPr lang="fr-FR" dirty="0"/>
              <a:t>• </a:t>
            </a:r>
            <a:r>
              <a:rPr lang="fr-FR" dirty="0" smtClean="0"/>
              <a:t>Espace </a:t>
            </a:r>
            <a:r>
              <a:rPr lang="fr-FR" dirty="0"/>
              <a:t>dédié dans lequel la concentration des particules en suspension dans l’air est maîtrisée </a:t>
            </a:r>
            <a:endParaRPr lang="fr-FR" dirty="0" smtClean="0"/>
          </a:p>
          <a:p>
            <a:r>
              <a:rPr lang="fr-FR" dirty="0" smtClean="0"/>
              <a:t>• </a:t>
            </a:r>
            <a:r>
              <a:rPr lang="fr-FR" dirty="0"/>
              <a:t>et qui est construit et utilisé de façon à minimiser l’introduction, la production et la rétention des particules à l’intérieur de la pièce, </a:t>
            </a:r>
            <a:endParaRPr lang="fr-FR" dirty="0" smtClean="0"/>
          </a:p>
          <a:p>
            <a:r>
              <a:rPr lang="fr-FR" dirty="0" smtClean="0"/>
              <a:t>• </a:t>
            </a:r>
            <a:r>
              <a:rPr lang="fr-FR" dirty="0"/>
              <a:t>et dans lequel d’autres paramètres pertinents, tels que la température, l’humidité et la pression sont maîtrisés comme il convient.</a:t>
            </a:r>
          </a:p>
        </p:txBody>
      </p:sp>
    </p:spTree>
    <p:extLst>
      <p:ext uri="{BB962C8B-B14F-4D97-AF65-F5344CB8AC3E}">
        <p14:creationId xmlns:p14="http://schemas.microsoft.com/office/powerpoint/2010/main" xmlns="" val="2586924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472514"/>
          </a:xfrm>
        </p:spPr>
        <p:txBody>
          <a:bodyPr/>
          <a:lstStyle/>
          <a:p>
            <a:r>
              <a:rPr lang="fr-FR" dirty="0"/>
              <a:t>Origine des microorganismes présents dans l’air de la salle opératoire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2158314"/>
            <a:ext cx="7982465" cy="412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5380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692241" cy="1546654"/>
          </a:xfrm>
        </p:spPr>
        <p:txBody>
          <a:bodyPr/>
          <a:lstStyle/>
          <a:p>
            <a:pPr algn="ctr"/>
            <a:r>
              <a:rPr lang="fr-FR" dirty="0"/>
              <a:t>3 impératifs pour maîtriser le risque infectieux dû à l’environnement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2081213"/>
            <a:ext cx="8695275" cy="431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998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norme NF S 90 -351 (avril 2013)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Définition </a:t>
            </a:r>
            <a:r>
              <a:rPr lang="fr-FR" dirty="0"/>
              <a:t>des performances des environnements maîtrisés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4213" y="3575960"/>
            <a:ext cx="103133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u="sng" dirty="0">
                <a:solidFill>
                  <a:schemeClr val="bg2">
                    <a:lumMod val="75000"/>
                  </a:schemeClr>
                </a:solidFill>
              </a:rPr>
              <a:t>ZONE PROTEGEE: </a:t>
            </a:r>
            <a:endParaRPr lang="fr-FR" sz="2000" u="sng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just"/>
            <a:r>
              <a:rPr lang="fr-FR" sz="2000" dirty="0" smtClean="0">
                <a:solidFill>
                  <a:schemeClr val="bg2">
                    <a:lumMod val="75000"/>
                  </a:schemeClr>
                </a:solidFill>
              </a:rPr>
              <a:t>zone </a:t>
            </a:r>
            <a:r>
              <a:rPr lang="fr-FR" sz="2000" dirty="0">
                <a:solidFill>
                  <a:schemeClr val="bg2">
                    <a:lumMod val="75000"/>
                  </a:schemeClr>
                </a:solidFill>
              </a:rPr>
              <a:t>dans laquelle la concentration des particules en suspension dans l’air est maîtrisée et qui est construite et utilisée de façon à minimiser l’introduction, la production et la rétention des particules à l’intérieur de la pièce, et dans laquelle d’autres paramètres pertinents, tels que la température, l’humidité et la pression sont maîtrisés comme il convient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809" y="685800"/>
            <a:ext cx="1898039" cy="25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8013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2" y="389238"/>
            <a:ext cx="10576911" cy="722870"/>
          </a:xfrm>
        </p:spPr>
        <p:txBody>
          <a:bodyPr/>
          <a:lstStyle/>
          <a:p>
            <a:r>
              <a:rPr lang="fr-FR" dirty="0" smtClean="0"/>
              <a:t>Classe de risque en fonction du type d’activité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099800"/>
            <a:ext cx="7215874" cy="463046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017" y="1112108"/>
            <a:ext cx="6952264" cy="95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712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538416"/>
          </a:xfrm>
        </p:spPr>
        <p:txBody>
          <a:bodyPr/>
          <a:lstStyle/>
          <a:p>
            <a:r>
              <a:rPr lang="fr-FR" dirty="0" smtClean="0"/>
              <a:t>Valeurs guides de performance au repos en fonction du niveau de risque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2166507"/>
            <a:ext cx="8789301" cy="399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005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722870"/>
          </a:xfrm>
        </p:spPr>
        <p:txBody>
          <a:bodyPr/>
          <a:lstStyle/>
          <a:p>
            <a:r>
              <a:rPr lang="fr-FR" dirty="0" smtClean="0"/>
              <a:t>Définitions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4212" y="1342768"/>
            <a:ext cx="8535988" cy="4651632"/>
          </a:xfrm>
        </p:spPr>
        <p:txBody>
          <a:bodyPr>
            <a:normAutofit lnSpcReduction="10000"/>
          </a:bodyPr>
          <a:lstStyle/>
          <a:p>
            <a:r>
              <a:rPr lang="fr-FR" u="sng" dirty="0"/>
              <a:t>Cinétique de décontamination (Particulaire ou bactériologique):</a:t>
            </a:r>
          </a:p>
          <a:p>
            <a:r>
              <a:rPr lang="fr-FR" dirty="0"/>
              <a:t>Temps nécessaire pour obtenir une décontamination de 90% (particulaire ou microbiologique) par rapport à un pic de contamination initial</a:t>
            </a:r>
            <a:r>
              <a:rPr lang="fr-FR" dirty="0" smtClean="0"/>
              <a:t>.</a:t>
            </a:r>
          </a:p>
          <a:p>
            <a:r>
              <a:rPr lang="fr-FR" u="sng" dirty="0"/>
              <a:t>Classe bactériologique:</a:t>
            </a:r>
          </a:p>
          <a:p>
            <a:r>
              <a:rPr lang="fr-FR" dirty="0"/>
              <a:t>La classe bactériologique correspond à une concentration maximale de particules viables présentes dans un mètre cube d’air</a:t>
            </a:r>
            <a:r>
              <a:rPr lang="fr-FR" dirty="0" smtClean="0"/>
              <a:t>.</a:t>
            </a:r>
          </a:p>
          <a:p>
            <a:r>
              <a:rPr lang="fr-FR" u="sng" dirty="0" smtClean="0"/>
              <a:t>Classe particulaire:</a:t>
            </a:r>
          </a:p>
          <a:p>
            <a:r>
              <a:rPr lang="fr-FR" dirty="0" smtClean="0"/>
              <a:t>Correspond à une concentration maximale admissible de particules dans l’air en fonction de leur taille.</a:t>
            </a:r>
            <a:endParaRPr lang="fr-FR" dirty="0"/>
          </a:p>
          <a:p>
            <a:r>
              <a:rPr lang="fr-FR" u="sng" dirty="0"/>
              <a:t>Taux de brassage:</a:t>
            </a:r>
          </a:p>
          <a:p>
            <a:r>
              <a:rPr lang="fr-FR" dirty="0"/>
              <a:t>Nombre de fois que le volume de la pièce est renouvelé.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147565893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81</TotalTime>
  <Words>492</Words>
  <Application>Microsoft Office PowerPoint</Application>
  <PresentationFormat>Personnalisé</PresentationFormat>
  <Paragraphs>55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Secteur</vt:lpstr>
      <vt:lpstr>Le traitement d’air en milieu hospitalier</vt:lpstr>
      <vt:lpstr>GENERALITES l’environnement de l’hôpital</vt:lpstr>
      <vt:lpstr>Zone propre  Définition NF EN ISO 14644-1 1999 </vt:lpstr>
      <vt:lpstr>Origine des microorganismes présents dans l’air de la salle opératoire</vt:lpstr>
      <vt:lpstr>3 impératifs pour maîtriser le risque infectieux dû à l’environnement</vt:lpstr>
      <vt:lpstr>La norme NF S 90 -351 (avril 2013)   Définition des performances des environnements maîtrisés</vt:lpstr>
      <vt:lpstr>Classe de risque en fonction du type d’activité</vt:lpstr>
      <vt:lpstr>Valeurs guides de performance au repos en fonction du niveau de risque</vt:lpstr>
      <vt:lpstr>Définitions</vt:lpstr>
      <vt:lpstr>ZONE A ATMOSPHERE CONTROLEE De l’air neuf à l’air soufflé</vt:lpstr>
      <vt:lpstr>Le traitement d’air en milieu hospitalier</vt:lpstr>
      <vt:lpstr>Type de flux</vt:lpstr>
      <vt:lpstr>Différents types d’air rencontré (installation à environnement maîtrisé)</vt:lpstr>
      <vt:lpstr>Composants d’une installation de traitement d’air</vt:lpstr>
      <vt:lpstr>Détail des composants des Centrale de traitement de l’air</vt:lpstr>
      <vt:lpstr>rôles des composants</vt:lpstr>
      <vt:lpstr>filtrations</vt:lpstr>
      <vt:lpstr>Maintenance</vt:lpstr>
      <vt:lpstr>La surpression</vt:lpstr>
      <vt:lpstr>Qualifications et contrôles</vt:lpstr>
      <vt:lpstr>MERCI DE VOTRE ATTENTION  des questions ?</vt:lpstr>
    </vt:vector>
  </TitlesOfParts>
  <Company>APHM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traitement d’air en milieu hospitalier</dc:title>
  <dc:creator>CANI Roland</dc:creator>
  <cp:lastModifiedBy>marine.santoriello</cp:lastModifiedBy>
  <cp:revision>8</cp:revision>
  <dcterms:created xsi:type="dcterms:W3CDTF">2020-01-08T07:38:56Z</dcterms:created>
  <dcterms:modified xsi:type="dcterms:W3CDTF">2022-01-13T09:16:51Z</dcterms:modified>
</cp:coreProperties>
</file>