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9" r:id="rId2"/>
    <p:sldId id="280" r:id="rId3"/>
    <p:sldId id="309" r:id="rId4"/>
    <p:sldId id="281" r:id="rId5"/>
    <p:sldId id="282" r:id="rId6"/>
    <p:sldId id="311" r:id="rId7"/>
    <p:sldId id="258" r:id="rId8"/>
    <p:sldId id="294" r:id="rId9"/>
    <p:sldId id="288" r:id="rId10"/>
    <p:sldId id="343" r:id="rId11"/>
    <p:sldId id="291" r:id="rId12"/>
    <p:sldId id="289" r:id="rId13"/>
    <p:sldId id="290" r:id="rId14"/>
    <p:sldId id="292" r:id="rId15"/>
    <p:sldId id="287" r:id="rId16"/>
    <p:sldId id="279" r:id="rId17"/>
    <p:sldId id="295" r:id="rId18"/>
    <p:sldId id="296" r:id="rId19"/>
    <p:sldId id="305" r:id="rId20"/>
    <p:sldId id="297" r:id="rId21"/>
    <p:sldId id="285" r:id="rId22"/>
    <p:sldId id="315" r:id="rId23"/>
    <p:sldId id="319" r:id="rId24"/>
    <p:sldId id="320" r:id="rId25"/>
    <p:sldId id="321" r:id="rId26"/>
    <p:sldId id="322" r:id="rId27"/>
    <p:sldId id="323" r:id="rId28"/>
    <p:sldId id="325" r:id="rId29"/>
    <p:sldId id="326" r:id="rId30"/>
    <p:sldId id="328" r:id="rId31"/>
    <p:sldId id="340" r:id="rId32"/>
    <p:sldId id="341" r:id="rId33"/>
    <p:sldId id="344" r:id="rId34"/>
    <p:sldId id="338" r:id="rId3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0099"/>
    <a:srgbClr val="F8F9D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57" autoAdjust="0"/>
  </p:normalViewPr>
  <p:slideViewPr>
    <p:cSldViewPr>
      <p:cViewPr varScale="1">
        <p:scale>
          <a:sx n="110" d="100"/>
          <a:sy n="110" d="100"/>
        </p:scale>
        <p:origin x="-164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4D15B5-8D53-4E3F-9B6D-540F2C076D4C}" type="datetimeFigureOut">
              <a:rPr lang="fr-FR" smtClean="0"/>
              <a:pPr/>
              <a:t>30/11/2021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C6F7C-98A6-409E-BB12-1851FC46213E}" type="slidenum">
              <a:rPr lang="fr-FR" smtClean="0"/>
              <a:pPr/>
              <a:t>‹N°›</a:t>
            </a:fld>
            <a:endParaRPr lang="fr-FR"/>
          </a:p>
        </p:txBody>
      </p:sp>
    </p:spTree>
    <p:extLst>
      <p:ext uri="{BB962C8B-B14F-4D97-AF65-F5344CB8AC3E}">
        <p14:creationId xmlns:p14="http://schemas.microsoft.com/office/powerpoint/2010/main" xmlns="" val="1985502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Espace réservé de l'image des diapositives 1"/>
          <p:cNvSpPr>
            <a:spLocks noGrp="1" noRot="1" noChangeAspect="1"/>
          </p:cNvSpPr>
          <p:nvPr>
            <p:ph type="sldImg"/>
          </p:nvPr>
        </p:nvSpPr>
        <p:spPr bwMode="auto">
          <a:noFill/>
          <a:ln>
            <a:solidFill>
              <a:srgbClr val="000000"/>
            </a:solidFill>
            <a:miter lim="800000"/>
            <a:headEnd/>
            <a:tailEnd/>
          </a:ln>
        </p:spPr>
      </p:sp>
      <p:sp>
        <p:nvSpPr>
          <p:cNvPr id="32770"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31747"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E814FE-B601-475F-ADAB-760975D7FDF9}" type="slidenum">
              <a:rPr lang="fr-FR"/>
              <a:pPr fontAlgn="base">
                <a:spcBef>
                  <a:spcPct val="0"/>
                </a:spcBef>
                <a:spcAft>
                  <a:spcPct val="0"/>
                </a:spcAft>
                <a:defRPr/>
              </a:pPr>
              <a:t>3</a:t>
            </a:fld>
            <a:endParaRPr lang="fr-FR"/>
          </a:p>
        </p:txBody>
      </p:sp>
    </p:spTree>
    <p:extLst>
      <p:ext uri="{BB962C8B-B14F-4D97-AF65-F5344CB8AC3E}">
        <p14:creationId xmlns:p14="http://schemas.microsoft.com/office/powerpoint/2010/main" xmlns="" val="2732449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081FD7-7F05-4BB1-8369-C38636A1E3A1}" type="slidenum">
              <a:rPr lang="fr-FR"/>
              <a:pPr/>
              <a:t>6</a:t>
            </a:fld>
            <a:endParaRPr lang="fr-FR"/>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984378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081FD7-7F05-4BB1-8369-C38636A1E3A1}" type="slidenum">
              <a:rPr lang="fr-FR"/>
              <a:pPr/>
              <a:t>10</a:t>
            </a:fld>
            <a:endParaRPr lang="fr-FR"/>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xmlns="" val="2402311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432C8EEE-F5A4-4090-A2E6-134EBE83E687}" type="datetime1">
              <a:rPr lang="fr-FR" smtClean="0"/>
              <a:pPr/>
              <a:t>30/11/2021</a:t>
            </a:fld>
            <a:endParaRPr lang="fr-BE"/>
          </a:p>
        </p:txBody>
      </p:sp>
      <p:sp>
        <p:nvSpPr>
          <p:cNvPr id="5" name="Espace réservé du pied de page 4"/>
          <p:cNvSpPr>
            <a:spLocks noGrp="1"/>
          </p:cNvSpPr>
          <p:nvPr>
            <p:ph type="ftr" sz="quarter" idx="11"/>
          </p:nvPr>
        </p:nvSpPr>
        <p:spPr/>
        <p:txBody>
          <a:bodyPr/>
          <a:lstStyle/>
          <a:p>
            <a:r>
              <a:rPr lang="fr-FR" smtClean="0"/>
              <a:t>congres de la SF2H Marseiiles 4-6 juin 2014</a:t>
            </a:r>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C79EF3E2-283B-4074-A454-F81AE1D21808}" type="datetime1">
              <a:rPr lang="fr-FR" smtClean="0"/>
              <a:pPr/>
              <a:t>30/11/2021</a:t>
            </a:fld>
            <a:endParaRPr lang="fr-BE"/>
          </a:p>
        </p:txBody>
      </p:sp>
      <p:sp>
        <p:nvSpPr>
          <p:cNvPr id="5" name="Espace réservé du pied de page 4"/>
          <p:cNvSpPr>
            <a:spLocks noGrp="1"/>
          </p:cNvSpPr>
          <p:nvPr>
            <p:ph type="ftr" sz="quarter" idx="11"/>
          </p:nvPr>
        </p:nvSpPr>
        <p:spPr/>
        <p:txBody>
          <a:bodyPr/>
          <a:lstStyle/>
          <a:p>
            <a:r>
              <a:rPr lang="fr-FR" smtClean="0"/>
              <a:t>congres de la SF2H Marseiiles 4-6 juin 2014</a:t>
            </a:r>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7A6A411B-98A0-44F9-911E-6075D5D5A64E}" type="datetime1">
              <a:rPr lang="fr-FR" smtClean="0"/>
              <a:pPr/>
              <a:t>30/11/2021</a:t>
            </a:fld>
            <a:endParaRPr lang="fr-BE"/>
          </a:p>
        </p:txBody>
      </p:sp>
      <p:sp>
        <p:nvSpPr>
          <p:cNvPr id="5" name="Espace réservé du pied de page 4"/>
          <p:cNvSpPr>
            <a:spLocks noGrp="1"/>
          </p:cNvSpPr>
          <p:nvPr>
            <p:ph type="ftr" sz="quarter" idx="11"/>
          </p:nvPr>
        </p:nvSpPr>
        <p:spPr/>
        <p:txBody>
          <a:bodyPr/>
          <a:lstStyle/>
          <a:p>
            <a:r>
              <a:rPr lang="fr-FR" smtClean="0"/>
              <a:t>congres de la SF2H Marseiiles 4-6 juin 2014</a:t>
            </a:r>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43C87E8A-AD99-4E2C-B331-0A37BBFC66E7}" type="datetime1">
              <a:rPr lang="fr-FR" smtClean="0"/>
              <a:pPr/>
              <a:t>30/11/2021</a:t>
            </a:fld>
            <a:endParaRPr lang="fr-BE"/>
          </a:p>
        </p:txBody>
      </p:sp>
      <p:sp>
        <p:nvSpPr>
          <p:cNvPr id="5" name="Espace réservé du pied de page 4"/>
          <p:cNvSpPr>
            <a:spLocks noGrp="1"/>
          </p:cNvSpPr>
          <p:nvPr>
            <p:ph type="ftr" sz="quarter" idx="11"/>
          </p:nvPr>
        </p:nvSpPr>
        <p:spPr/>
        <p:txBody>
          <a:bodyPr/>
          <a:lstStyle/>
          <a:p>
            <a:r>
              <a:rPr lang="fr-FR" smtClean="0"/>
              <a:t>congres de la SF2H Marseiiles 4-6 juin 2014</a:t>
            </a:r>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F9BD394C-3379-42C4-B8BF-E95C88DE545D}" type="datetime1">
              <a:rPr lang="fr-FR" smtClean="0"/>
              <a:pPr/>
              <a:t>30/11/2021</a:t>
            </a:fld>
            <a:endParaRPr lang="fr-BE"/>
          </a:p>
        </p:txBody>
      </p:sp>
      <p:sp>
        <p:nvSpPr>
          <p:cNvPr id="5" name="Espace réservé du pied de page 4"/>
          <p:cNvSpPr>
            <a:spLocks noGrp="1"/>
          </p:cNvSpPr>
          <p:nvPr>
            <p:ph type="ftr" sz="quarter" idx="11"/>
          </p:nvPr>
        </p:nvSpPr>
        <p:spPr/>
        <p:txBody>
          <a:bodyPr/>
          <a:lstStyle/>
          <a:p>
            <a:r>
              <a:rPr lang="fr-FR" smtClean="0"/>
              <a:t>congres de la SF2H Marseiiles 4-6 juin 2014</a:t>
            </a:r>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7607724D-D296-41F2-ACBD-79D1883E5B6F}" type="datetime1">
              <a:rPr lang="fr-FR" smtClean="0"/>
              <a:pPr/>
              <a:t>30/11/2021</a:t>
            </a:fld>
            <a:endParaRPr lang="fr-BE"/>
          </a:p>
        </p:txBody>
      </p:sp>
      <p:sp>
        <p:nvSpPr>
          <p:cNvPr id="6" name="Espace réservé du pied de page 5"/>
          <p:cNvSpPr>
            <a:spLocks noGrp="1"/>
          </p:cNvSpPr>
          <p:nvPr>
            <p:ph type="ftr" sz="quarter" idx="11"/>
          </p:nvPr>
        </p:nvSpPr>
        <p:spPr/>
        <p:txBody>
          <a:bodyPr/>
          <a:lstStyle/>
          <a:p>
            <a:r>
              <a:rPr lang="fr-FR" smtClean="0"/>
              <a:t>congres de la SF2H Marseiiles 4-6 juin 2014</a:t>
            </a:r>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4FEC65BD-F2E4-48E6-B2F9-D91014DE6746}" type="datetime1">
              <a:rPr lang="fr-FR" smtClean="0"/>
              <a:pPr/>
              <a:t>30/11/2021</a:t>
            </a:fld>
            <a:endParaRPr lang="fr-BE"/>
          </a:p>
        </p:txBody>
      </p:sp>
      <p:sp>
        <p:nvSpPr>
          <p:cNvPr id="8" name="Espace réservé du pied de page 7"/>
          <p:cNvSpPr>
            <a:spLocks noGrp="1"/>
          </p:cNvSpPr>
          <p:nvPr>
            <p:ph type="ftr" sz="quarter" idx="11"/>
          </p:nvPr>
        </p:nvSpPr>
        <p:spPr/>
        <p:txBody>
          <a:bodyPr/>
          <a:lstStyle/>
          <a:p>
            <a:r>
              <a:rPr lang="fr-FR" smtClean="0"/>
              <a:t>congres de la SF2H Marseiiles 4-6 juin 2014</a:t>
            </a:r>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7E6956F-1D4B-473A-8912-EFF5A6C7EC8E}" type="datetime1">
              <a:rPr lang="fr-FR" smtClean="0"/>
              <a:pPr/>
              <a:t>30/11/2021</a:t>
            </a:fld>
            <a:endParaRPr lang="fr-BE"/>
          </a:p>
        </p:txBody>
      </p:sp>
      <p:sp>
        <p:nvSpPr>
          <p:cNvPr id="4" name="Espace réservé du pied de page 3"/>
          <p:cNvSpPr>
            <a:spLocks noGrp="1"/>
          </p:cNvSpPr>
          <p:nvPr>
            <p:ph type="ftr" sz="quarter" idx="11"/>
          </p:nvPr>
        </p:nvSpPr>
        <p:spPr/>
        <p:txBody>
          <a:bodyPr/>
          <a:lstStyle/>
          <a:p>
            <a:r>
              <a:rPr lang="fr-FR" smtClean="0"/>
              <a:t>congres de la SF2H Marseiiles 4-6 juin 2014</a:t>
            </a:r>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BE1638D-02FD-4701-8B5B-CAF8FD853064}" type="datetime1">
              <a:rPr lang="fr-FR" smtClean="0"/>
              <a:pPr/>
              <a:t>30/11/2021</a:t>
            </a:fld>
            <a:endParaRPr lang="fr-BE"/>
          </a:p>
        </p:txBody>
      </p:sp>
      <p:sp>
        <p:nvSpPr>
          <p:cNvPr id="3" name="Espace réservé du pied de page 2"/>
          <p:cNvSpPr>
            <a:spLocks noGrp="1"/>
          </p:cNvSpPr>
          <p:nvPr>
            <p:ph type="ftr" sz="quarter" idx="11"/>
          </p:nvPr>
        </p:nvSpPr>
        <p:spPr/>
        <p:txBody>
          <a:bodyPr/>
          <a:lstStyle/>
          <a:p>
            <a:r>
              <a:rPr lang="fr-FR" smtClean="0"/>
              <a:t>congres de la SF2H Marseiiles 4-6 juin 2014</a:t>
            </a:r>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1846A84-8C76-45EF-AA0E-356EF333CEDA}" type="datetime1">
              <a:rPr lang="fr-FR" smtClean="0"/>
              <a:pPr/>
              <a:t>30/11/2021</a:t>
            </a:fld>
            <a:endParaRPr lang="fr-BE"/>
          </a:p>
        </p:txBody>
      </p:sp>
      <p:sp>
        <p:nvSpPr>
          <p:cNvPr id="6" name="Espace réservé du pied de page 5"/>
          <p:cNvSpPr>
            <a:spLocks noGrp="1"/>
          </p:cNvSpPr>
          <p:nvPr>
            <p:ph type="ftr" sz="quarter" idx="11"/>
          </p:nvPr>
        </p:nvSpPr>
        <p:spPr/>
        <p:txBody>
          <a:bodyPr/>
          <a:lstStyle/>
          <a:p>
            <a:r>
              <a:rPr lang="fr-FR" smtClean="0"/>
              <a:t>congres de la SF2H Marseiiles 4-6 juin 2014</a:t>
            </a:r>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A8A605B-C5D0-4F3C-962C-5C12F93054EA}" type="datetime1">
              <a:rPr lang="fr-FR" smtClean="0"/>
              <a:pPr/>
              <a:t>30/11/2021</a:t>
            </a:fld>
            <a:endParaRPr lang="fr-BE"/>
          </a:p>
        </p:txBody>
      </p:sp>
      <p:sp>
        <p:nvSpPr>
          <p:cNvPr id="6" name="Espace réservé du pied de page 5"/>
          <p:cNvSpPr>
            <a:spLocks noGrp="1"/>
          </p:cNvSpPr>
          <p:nvPr>
            <p:ph type="ftr" sz="quarter" idx="11"/>
          </p:nvPr>
        </p:nvSpPr>
        <p:spPr/>
        <p:txBody>
          <a:bodyPr/>
          <a:lstStyle/>
          <a:p>
            <a:r>
              <a:rPr lang="fr-FR" smtClean="0"/>
              <a:t>congres de la SF2H Marseiiles 4-6 juin 2014</a:t>
            </a:r>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36BA9D-9A40-4424-8CB6-F3339103D569}" type="datetime1">
              <a:rPr lang="fr-FR" smtClean="0"/>
              <a:pPr/>
              <a:t>30/11/2021</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congres de la SF2H Marseiiles 4-6 juin 2014</a:t>
            </a:r>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4.png"/><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http://www.cclinparisnord.org/Guides/FT10_Excreta2.pdf" TargetMode="External"/><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hyperlink" Target="http://www.cclinparisnord.org/Guides/FT7_Excreta.pdf"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wmf"/><Relationship Id="rId7" Type="http://schemas.openxmlformats.org/officeDocument/2006/relationships/image" Target="../media/image16.png"/><Relationship Id="rId2" Type="http://schemas.openxmlformats.org/officeDocument/2006/relationships/image" Target="../media/image11.wmf"/><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normAutofit/>
          </a:bodyPr>
          <a:lstStyle/>
          <a:p>
            <a:r>
              <a:rPr lang="fr-FR" b="1" dirty="0" smtClean="0">
                <a:solidFill>
                  <a:schemeClr val="tx2"/>
                </a:solidFill>
              </a:rPr>
              <a:t>Gestion </a:t>
            </a:r>
            <a:r>
              <a:rPr lang="fr-FR" b="1" dirty="0">
                <a:solidFill>
                  <a:schemeClr val="tx2"/>
                </a:solidFill>
              </a:rPr>
              <a:t>des </a:t>
            </a:r>
            <a:r>
              <a:rPr lang="fr-FR" b="1" dirty="0" err="1" smtClean="0">
                <a:solidFill>
                  <a:schemeClr val="tx2"/>
                </a:solidFill>
              </a:rPr>
              <a:t>excreta</a:t>
            </a:r>
            <a:r>
              <a:rPr lang="fr-FR" b="1" dirty="0" smtClean="0">
                <a:solidFill>
                  <a:schemeClr val="tx2"/>
                </a:solidFill>
              </a:rPr>
              <a:t/>
            </a:r>
            <a:br>
              <a:rPr lang="fr-FR" b="1" dirty="0" smtClean="0">
                <a:solidFill>
                  <a:schemeClr val="tx2"/>
                </a:solidFill>
              </a:rPr>
            </a:br>
            <a:r>
              <a:rPr lang="fr-FR" sz="1800" b="1" dirty="0" smtClean="0">
                <a:solidFill>
                  <a:schemeClr val="tx2"/>
                </a:solidFill>
              </a:rPr>
              <a:t/>
            </a:r>
            <a:br>
              <a:rPr lang="fr-FR" sz="1800" b="1" dirty="0" smtClean="0">
                <a:solidFill>
                  <a:schemeClr val="tx2"/>
                </a:solidFill>
              </a:rPr>
            </a:br>
            <a:r>
              <a:rPr lang="fr-FR" sz="1800" b="1" dirty="0" smtClean="0">
                <a:solidFill>
                  <a:schemeClr val="tx2"/>
                </a:solidFill>
              </a:rPr>
              <a:t> </a:t>
            </a:r>
            <a:endParaRPr lang="fr-FR"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1</a:t>
            </a:fld>
            <a:endParaRPr lang="fr-BE"/>
          </a:p>
        </p:txBody>
      </p:sp>
      <p:pic>
        <p:nvPicPr>
          <p:cNvPr id="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4" y="0"/>
            <a:ext cx="91440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Sous-titre 6"/>
          <p:cNvSpPr>
            <a:spLocks noGrp="1"/>
          </p:cNvSpPr>
          <p:nvPr>
            <p:ph type="subTitle" idx="1"/>
          </p:nvPr>
        </p:nvSpPr>
        <p:spPr>
          <a:xfrm>
            <a:off x="467544" y="4570400"/>
            <a:ext cx="7786742" cy="1785950"/>
          </a:xfrm>
        </p:spPr>
        <p:txBody>
          <a:bodyPr>
            <a:normAutofit/>
          </a:bodyPr>
          <a:lstStyle/>
          <a:p>
            <a:endParaRPr lang="fr-FR" sz="2000" dirty="0" smtClean="0">
              <a:solidFill>
                <a:schemeClr val="tx2"/>
              </a:solidFill>
            </a:endParaRPr>
          </a:p>
          <a:p>
            <a:endParaRPr lang="fr-FR" sz="2000" dirty="0">
              <a:solidFill>
                <a:schemeClr val="tx2"/>
              </a:solidFill>
            </a:endParaRPr>
          </a:p>
          <a:p>
            <a:r>
              <a:rPr lang="fr-FR" sz="2000" dirty="0" smtClean="0">
                <a:solidFill>
                  <a:schemeClr val="tx2"/>
                </a:solidFill>
              </a:rPr>
              <a:t>Equipe opérationnelle d’hygiène hospitalière du CLIN AP-HM</a:t>
            </a:r>
          </a:p>
          <a:p>
            <a:r>
              <a:rPr lang="fr-FR" sz="2000" dirty="0" smtClean="0">
                <a:solidFill>
                  <a:schemeClr val="tx2"/>
                </a:solidFill>
              </a:rPr>
              <a:t>2021- 2022</a:t>
            </a:r>
          </a:p>
          <a:p>
            <a:endParaRPr lang="fr-FR" sz="2600" dirty="0" smtClean="0">
              <a:solidFill>
                <a:schemeClr val="tx2"/>
              </a:solidFill>
            </a:endParaRPr>
          </a:p>
          <a:p>
            <a:endParaRPr lang="fr-FR" sz="2600" dirty="0" smtClean="0">
              <a:solidFill>
                <a:schemeClr val="tx2"/>
              </a:solidFill>
            </a:endParaRPr>
          </a:p>
          <a:p>
            <a:endParaRPr lang="fr-FR" sz="2600" dirty="0" smtClean="0">
              <a:solidFill>
                <a:schemeClr val="tx2"/>
              </a:solidFill>
            </a:endParaRPr>
          </a:p>
          <a:p>
            <a:endParaRPr lang="fr-FR" dirty="0"/>
          </a:p>
        </p:txBody>
      </p:sp>
      <p:cxnSp>
        <p:nvCxnSpPr>
          <p:cNvPr id="8" name="Connecteur droit 7"/>
          <p:cNvCxnSpPr/>
          <p:nvPr/>
        </p:nvCxnSpPr>
        <p:spPr>
          <a:xfrm>
            <a:off x="827584" y="3232150"/>
            <a:ext cx="7630616" cy="0"/>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287223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8" name="Rectangle 4"/>
          <p:cNvSpPr>
            <a:spLocks noGrp="1" noChangeArrowheads="1"/>
          </p:cNvSpPr>
          <p:nvPr>
            <p:ph type="ctrTitle"/>
          </p:nvPr>
        </p:nvSpPr>
        <p:spPr/>
        <p:txBody>
          <a:bodyPr>
            <a:normAutofit/>
          </a:bodyPr>
          <a:lstStyle/>
          <a:p>
            <a:r>
              <a:rPr lang="fr-FR" sz="4000" b="1" dirty="0" smtClean="0">
                <a:solidFill>
                  <a:schemeClr val="tx2"/>
                </a:solidFill>
              </a:rPr>
              <a:t>PREVENTION =</a:t>
            </a:r>
            <a:br>
              <a:rPr lang="fr-FR" sz="4000" b="1" dirty="0" smtClean="0">
                <a:solidFill>
                  <a:schemeClr val="tx2"/>
                </a:solidFill>
              </a:rPr>
            </a:br>
            <a:r>
              <a:rPr lang="fr-FR" sz="4000" b="1" dirty="0" smtClean="0">
                <a:solidFill>
                  <a:schemeClr val="tx2"/>
                </a:solidFill>
              </a:rPr>
              <a:t>HYGIENE DES MAINS  + </a:t>
            </a:r>
            <a:r>
              <a:rPr lang="fr-FR" sz="4000" b="1" u="sng" dirty="0" smtClean="0">
                <a:solidFill>
                  <a:schemeClr val="tx2"/>
                </a:solidFill>
              </a:rPr>
              <a:t>GANTS</a:t>
            </a:r>
            <a:endParaRPr lang="fr-FR" sz="4000" b="1" u="sng" dirty="0">
              <a:solidFill>
                <a:schemeClr val="tx2"/>
              </a:solidFill>
            </a:endParaRPr>
          </a:p>
        </p:txBody>
      </p:sp>
      <p:pic>
        <p:nvPicPr>
          <p:cNvPr id="5" name="Picture 6" descr="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494" y="0"/>
            <a:ext cx="91440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b="1" dirty="0">
                <a:solidFill>
                  <a:schemeClr val="tx2"/>
                </a:solidFill>
              </a:rPr>
              <a:t>Recommandation de la SF2H </a:t>
            </a:r>
            <a:r>
              <a:rPr lang="fr-FR" sz="2800" b="1" dirty="0" smtClean="0">
                <a:solidFill>
                  <a:schemeClr val="tx2"/>
                </a:solidFill>
              </a:rPr>
              <a:t>2009</a:t>
            </a:r>
            <a:endParaRPr lang="fr-FR" sz="2800" b="1" dirty="0">
              <a:solidFill>
                <a:schemeClr val="tx2"/>
              </a:solidFill>
            </a:endParaRPr>
          </a:p>
        </p:txBody>
      </p:sp>
      <p:sp>
        <p:nvSpPr>
          <p:cNvPr id="7" name="Espace réservé du contenu 6"/>
          <p:cNvSpPr>
            <a:spLocks noGrp="1"/>
          </p:cNvSpPr>
          <p:nvPr>
            <p:ph idx="1"/>
          </p:nvPr>
        </p:nvSpPr>
        <p:spPr>
          <a:solidFill>
            <a:schemeClr val="accent1">
              <a:lumMod val="20000"/>
              <a:lumOff val="80000"/>
              <a:alpha val="51000"/>
            </a:schemeClr>
          </a:solidFill>
        </p:spPr>
        <p:txBody>
          <a:bodyPr>
            <a:normAutofit fontScale="77500" lnSpcReduction="20000"/>
          </a:bodyPr>
          <a:lstStyle/>
          <a:p>
            <a:pPr marL="0" indent="0">
              <a:buNone/>
            </a:pPr>
            <a:r>
              <a:rPr lang="fr-FR" dirty="0">
                <a:solidFill>
                  <a:schemeClr val="tx2"/>
                </a:solidFill>
              </a:rPr>
              <a:t>Il est fortement recommandé de : </a:t>
            </a:r>
          </a:p>
          <a:p>
            <a:r>
              <a:rPr lang="fr-FR" dirty="0">
                <a:solidFill>
                  <a:schemeClr val="tx2"/>
                </a:solidFill>
              </a:rPr>
              <a:t> ne pas porter des gants lors de contacts avec la peau saine</a:t>
            </a:r>
          </a:p>
          <a:p>
            <a:r>
              <a:rPr lang="fr-FR" dirty="0"/>
              <a:t> </a:t>
            </a:r>
            <a:r>
              <a:rPr lang="fr-FR" dirty="0">
                <a:solidFill>
                  <a:schemeClr val="tx2"/>
                </a:solidFill>
              </a:rPr>
              <a:t>porter des gants avant tout soin exposant à un risque de contact avec du sang, des liquides biologiques</a:t>
            </a:r>
            <a:r>
              <a:rPr lang="fr-FR" dirty="0"/>
              <a:t>, …</a:t>
            </a:r>
          </a:p>
          <a:p>
            <a:r>
              <a:rPr lang="fr-FR" dirty="0">
                <a:solidFill>
                  <a:schemeClr val="accent2">
                    <a:lumMod val="75000"/>
                  </a:schemeClr>
                </a:solidFill>
              </a:rPr>
              <a:t> changer de gants entre chaque patient</a:t>
            </a:r>
          </a:p>
          <a:p>
            <a:r>
              <a:rPr lang="fr-FR" dirty="0">
                <a:solidFill>
                  <a:schemeClr val="accent2">
                    <a:lumMod val="75000"/>
                  </a:schemeClr>
                </a:solidFill>
              </a:rPr>
              <a:t> retirer les gants dès la fin du soin avant de toucher l’environnement</a:t>
            </a:r>
          </a:p>
          <a:p>
            <a:r>
              <a:rPr lang="fr-FR" dirty="0">
                <a:solidFill>
                  <a:schemeClr val="accent2">
                    <a:lumMod val="75000"/>
                  </a:schemeClr>
                </a:solidFill>
              </a:rPr>
              <a:t> </a:t>
            </a:r>
            <a:r>
              <a:rPr lang="fr-FR" dirty="0" smtClean="0">
                <a:solidFill>
                  <a:schemeClr val="accent2">
                    <a:lumMod val="75000"/>
                  </a:schemeClr>
                </a:solidFill>
              </a:rPr>
              <a:t>retirer </a:t>
            </a:r>
            <a:r>
              <a:rPr lang="fr-FR" dirty="0">
                <a:solidFill>
                  <a:schemeClr val="accent2">
                    <a:lumMod val="75000"/>
                  </a:schemeClr>
                </a:solidFill>
              </a:rPr>
              <a:t>les gants lorsque, dans une séquence de soins chez un même patient, l’on passe d’un site contaminé à un site propre du corps ou lorsque l’on passe d’un site contaminé à un autre site contaminé			</a:t>
            </a:r>
            <a:r>
              <a:rPr lang="fr-FR" dirty="0"/>
              <a:t>						</a:t>
            </a:r>
            <a:r>
              <a:rPr lang="fr-FR" dirty="0">
                <a:solidFill>
                  <a:schemeClr val="tx2"/>
                </a:solidFill>
              </a:rPr>
              <a:t>(R7)</a:t>
            </a:r>
          </a:p>
        </p:txBody>
      </p:sp>
      <p:sp>
        <p:nvSpPr>
          <p:cNvPr id="4" name="Espace réservé du pied de page 3"/>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11</a:t>
            </a:fld>
            <a:endParaRPr lang="fr-BE"/>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65334" y="5301208"/>
            <a:ext cx="997766" cy="14127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59603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Image 6" descr="DSC_0052.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752600"/>
            <a:ext cx="5218113" cy="349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43" name="Picture 7" descr="C:\Documents and Settings\HAMON\Mes documents\e-mage concept\Commercial\Clients\Peuplades\Quizz\expressions\Gant oui 3 copie.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00788" y="3284538"/>
            <a:ext cx="1828800" cy="219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0661" name="Rectangle 2"/>
          <p:cNvSpPr>
            <a:spLocks noChangeArrowheads="1"/>
          </p:cNvSpPr>
          <p:nvPr/>
        </p:nvSpPr>
        <p:spPr bwMode="auto">
          <a:xfrm>
            <a:off x="1600200" y="533400"/>
            <a:ext cx="6172200"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fr-FR" sz="3600" dirty="0">
              <a:latin typeface="Eras Demi ITC" pitchFamily="34" charset="0"/>
            </a:endParaRPr>
          </a:p>
        </p:txBody>
      </p:sp>
      <p:pic>
        <p:nvPicPr>
          <p:cNvPr id="70662" name="Picture 6" descr="oui-non"/>
          <p:cNvPicPr>
            <a:picLocks noChangeAspect="1" noChangeArrowheads="1"/>
          </p:cNvPicPr>
          <p:nvPr/>
        </p:nvPicPr>
        <p:blipFill>
          <a:blip r:embed="rId4" cstate="print">
            <a:extLst>
              <a:ext uri="{28A0092B-C50C-407E-A947-70E740481C1C}">
                <a14:useLocalDpi xmlns:a14="http://schemas.microsoft.com/office/drawing/2010/main" xmlns="" val="0"/>
              </a:ext>
            </a:extLst>
          </a:blip>
          <a:srcRect b="50101"/>
          <a:stretch>
            <a:fillRect/>
          </a:stretch>
        </p:blipFill>
        <p:spPr bwMode="auto">
          <a:xfrm>
            <a:off x="6156325" y="1628775"/>
            <a:ext cx="2087563" cy="14890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re 1"/>
          <p:cNvSpPr>
            <a:spLocks noGrp="1"/>
          </p:cNvSpPr>
          <p:nvPr>
            <p:ph type="title"/>
          </p:nvPr>
        </p:nvSpPr>
        <p:spPr/>
        <p:txBody>
          <a:bodyPr/>
          <a:lstStyle/>
          <a:p>
            <a:r>
              <a:rPr lang="fr-FR" sz="3600" b="1" cap="all" dirty="0">
                <a:solidFill>
                  <a:schemeClr val="tx2"/>
                </a:solidFill>
                <a:ea typeface="MS Mincho"/>
              </a:rPr>
              <a:t>toilette génito-urinaire</a:t>
            </a:r>
            <a:endParaRPr lang="fr-FR" dirty="0">
              <a:solidFill>
                <a:schemeClr val="tx2"/>
              </a:solidFill>
            </a:endParaRPr>
          </a:p>
        </p:txBody>
      </p:sp>
      <p:sp>
        <p:nvSpPr>
          <p:cNvPr id="3" name="Espace réservé du pied de page 2"/>
          <p:cNvSpPr>
            <a:spLocks noGrp="1"/>
          </p:cNvSpPr>
          <p:nvPr>
            <p:ph type="ftr" sz="quarter" idx="11"/>
          </p:nvPr>
        </p:nvSpPr>
        <p:spPr>
          <a:xfrm>
            <a:off x="3143240" y="6357958"/>
            <a:ext cx="2895600"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12</a:t>
            </a:fld>
            <a:endParaRPr lang="fr-BE"/>
          </a:p>
        </p:txBody>
      </p:sp>
    </p:spTree>
    <p:extLst>
      <p:ext uri="{BB962C8B-B14F-4D97-AF65-F5344CB8AC3E}">
        <p14:creationId xmlns:p14="http://schemas.microsoft.com/office/powerpoint/2010/main" xmlns="" val="1627990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cap="all" dirty="0">
                <a:solidFill>
                  <a:schemeClr val="tx2"/>
                </a:solidFill>
                <a:ea typeface="MS Mincho"/>
              </a:rPr>
              <a:t>contact avec les </a:t>
            </a:r>
            <a:r>
              <a:rPr lang="fr-FR" sz="3600" b="1" cap="all" dirty="0" err="1">
                <a:solidFill>
                  <a:schemeClr val="tx2"/>
                </a:solidFill>
                <a:ea typeface="MS Mincho"/>
              </a:rPr>
              <a:t>excreta</a:t>
            </a:r>
            <a:endParaRPr lang="fr-FR" dirty="0">
              <a:solidFill>
                <a:schemeClr val="tx2"/>
              </a:solidFill>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2101591"/>
            <a:ext cx="4833294" cy="32308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6" descr="oui-non"/>
          <p:cNvPicPr>
            <a:picLocks noChangeAspect="1" noChangeArrowheads="1"/>
          </p:cNvPicPr>
          <p:nvPr/>
        </p:nvPicPr>
        <p:blipFill>
          <a:blip r:embed="rId3" cstate="print">
            <a:extLst>
              <a:ext uri="{28A0092B-C50C-407E-A947-70E740481C1C}">
                <a14:useLocalDpi xmlns:a14="http://schemas.microsoft.com/office/drawing/2010/main" xmlns="" val="0"/>
              </a:ext>
            </a:extLst>
          </a:blip>
          <a:srcRect b="50101"/>
          <a:stretch>
            <a:fillRect/>
          </a:stretch>
        </p:blipFill>
        <p:spPr bwMode="auto">
          <a:xfrm>
            <a:off x="6156325" y="1628775"/>
            <a:ext cx="2087563" cy="1489075"/>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409968" y="3717032"/>
            <a:ext cx="1828800" cy="21955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Espace réservé du pied de page 2"/>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13</a:t>
            </a:fld>
            <a:endParaRPr lang="fr-BE"/>
          </a:p>
        </p:txBody>
      </p:sp>
    </p:spTree>
    <p:extLst>
      <p:ext uri="{BB962C8B-B14F-4D97-AF65-F5344CB8AC3E}">
        <p14:creationId xmlns:p14="http://schemas.microsoft.com/office/powerpoint/2010/main" xmlns="" val="2610323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3" name="Picture 7" descr="C:\Documents and Settings\HAMON\Mes documents\e-mage concept\Commercial\Clients\Peuplades\Quizz\expressions\Gant oui 3 copie.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0788" y="3284538"/>
            <a:ext cx="1828800" cy="219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0661" name="Rectangle 2"/>
          <p:cNvSpPr>
            <a:spLocks noChangeArrowheads="1"/>
          </p:cNvSpPr>
          <p:nvPr/>
        </p:nvSpPr>
        <p:spPr bwMode="auto">
          <a:xfrm>
            <a:off x="1600200" y="533400"/>
            <a:ext cx="6172200"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fr-FR" sz="3600" dirty="0">
              <a:latin typeface="Eras Demi ITC" pitchFamily="34" charset="0"/>
            </a:endParaRPr>
          </a:p>
        </p:txBody>
      </p:sp>
      <p:pic>
        <p:nvPicPr>
          <p:cNvPr id="70662" name="Picture 6" descr="oui-non"/>
          <p:cNvPicPr>
            <a:picLocks noChangeAspect="1" noChangeArrowheads="1"/>
          </p:cNvPicPr>
          <p:nvPr/>
        </p:nvPicPr>
        <p:blipFill>
          <a:blip r:embed="rId3" cstate="print">
            <a:extLst>
              <a:ext uri="{28A0092B-C50C-407E-A947-70E740481C1C}">
                <a14:useLocalDpi xmlns:a14="http://schemas.microsoft.com/office/drawing/2010/main" xmlns="" val="0"/>
              </a:ext>
            </a:extLst>
          </a:blip>
          <a:srcRect b="50101"/>
          <a:stretch>
            <a:fillRect/>
          </a:stretch>
        </p:blipFill>
        <p:spPr bwMode="auto">
          <a:xfrm>
            <a:off x="6156325" y="1628775"/>
            <a:ext cx="2087563" cy="14890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re 1"/>
          <p:cNvSpPr>
            <a:spLocks noGrp="1"/>
          </p:cNvSpPr>
          <p:nvPr>
            <p:ph type="title"/>
          </p:nvPr>
        </p:nvSpPr>
        <p:spPr/>
        <p:txBody>
          <a:bodyPr/>
          <a:lstStyle/>
          <a:p>
            <a:r>
              <a:rPr lang="fr-FR" sz="3600" b="1" cap="all" dirty="0" smtClean="0">
                <a:solidFill>
                  <a:schemeClr val="tx2"/>
                </a:solidFill>
                <a:ea typeface="MS Mincho"/>
              </a:rPr>
              <a:t>CONTACT AVEC DU LINGE SOUILLE</a:t>
            </a:r>
            <a:endParaRPr lang="fr-FR" dirty="0">
              <a:solidFill>
                <a:schemeClr val="tx2"/>
              </a:solidFill>
            </a:endParaRPr>
          </a:p>
        </p:txBody>
      </p:sp>
      <p:sp>
        <p:nvSpPr>
          <p:cNvPr id="3" name="Espace réservé du pied de page 2"/>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14</a:t>
            </a:fld>
            <a:endParaRPr lang="fr-BE"/>
          </a:p>
        </p:txBody>
      </p:sp>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35696" y="1340768"/>
            <a:ext cx="1905000" cy="1428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187625" y="2852936"/>
            <a:ext cx="3625584" cy="2719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5047141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50" y="333375"/>
            <a:ext cx="9123363" cy="6348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Espace réservé du pied de page 1"/>
          <p:cNvSpPr>
            <a:spLocks noGrp="1"/>
          </p:cNvSpPr>
          <p:nvPr>
            <p:ph type="ftr" sz="quarter" idx="11"/>
          </p:nvPr>
        </p:nvSpPr>
        <p:spPr>
          <a:xfrm>
            <a:off x="428596" y="6500834"/>
            <a:ext cx="7143800" cy="220641"/>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15</a:t>
            </a:fld>
            <a:endParaRPr lang="fr-BE"/>
          </a:p>
        </p:txBody>
      </p:sp>
    </p:spTree>
    <p:extLst>
      <p:ext uri="{BB962C8B-B14F-4D97-AF65-F5344CB8AC3E}">
        <p14:creationId xmlns:p14="http://schemas.microsoft.com/office/powerpoint/2010/main" xmlns="" val="3732204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title"/>
          </p:nvPr>
        </p:nvSpPr>
        <p:spPr>
          <a:xfrm>
            <a:off x="457200" y="142852"/>
            <a:ext cx="8158163" cy="1138261"/>
          </a:xfrm>
          <a:noFill/>
        </p:spPr>
        <p:txBody>
          <a:bodyPr anchor="b">
            <a:noAutofit/>
          </a:bodyPr>
          <a:lstStyle/>
          <a:p>
            <a:pPr eaLnBrk="1" hangingPunct="1"/>
            <a:r>
              <a:rPr lang="fr-FR" sz="4000" b="1" dirty="0" smtClean="0">
                <a:solidFill>
                  <a:schemeClr val="tx2"/>
                </a:solidFill>
              </a:rPr>
              <a:t>Tenue de protection et </a:t>
            </a:r>
            <a:br>
              <a:rPr lang="fr-FR" sz="4000" b="1" dirty="0" smtClean="0">
                <a:solidFill>
                  <a:schemeClr val="tx2"/>
                </a:solidFill>
              </a:rPr>
            </a:br>
            <a:r>
              <a:rPr lang="fr-FR" sz="4000" b="1" dirty="0" smtClean="0">
                <a:solidFill>
                  <a:schemeClr val="tx2"/>
                </a:solidFill>
              </a:rPr>
              <a:t>Précautions « Standard »</a:t>
            </a:r>
          </a:p>
        </p:txBody>
      </p:sp>
      <p:pic>
        <p:nvPicPr>
          <p:cNvPr id="16387" name="Picture 5" descr="surblouse pvc blanc"/>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713" y="1989138"/>
            <a:ext cx="1254125" cy="158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88" name="Text Box 6"/>
          <p:cNvSpPr txBox="1">
            <a:spLocks noChangeArrowheads="1"/>
          </p:cNvSpPr>
          <p:nvPr/>
        </p:nvSpPr>
        <p:spPr bwMode="auto">
          <a:xfrm>
            <a:off x="3348038" y="1989138"/>
            <a:ext cx="4232275" cy="2123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fr-FR" sz="2400" b="1" dirty="0">
                <a:solidFill>
                  <a:schemeClr val="tx2"/>
                </a:solidFill>
              </a:rPr>
              <a:t>Soins mouillants : </a:t>
            </a:r>
            <a:endParaRPr lang="fr-FR" b="1" dirty="0">
              <a:solidFill>
                <a:schemeClr val="tx2"/>
              </a:solidFill>
            </a:endParaRPr>
          </a:p>
          <a:p>
            <a:pPr eaLnBrk="1" hangingPunct="1">
              <a:spcBef>
                <a:spcPct val="50000"/>
              </a:spcBef>
            </a:pPr>
            <a:r>
              <a:rPr lang="fr-FR" dirty="0">
                <a:solidFill>
                  <a:schemeClr val="tx2"/>
                </a:solidFill>
              </a:rPr>
              <a:t>	- </a:t>
            </a:r>
            <a:r>
              <a:rPr lang="fr-FR" dirty="0" smtClean="0">
                <a:solidFill>
                  <a:schemeClr val="tx2"/>
                </a:solidFill>
              </a:rPr>
              <a:t>Toilette</a:t>
            </a:r>
          </a:p>
          <a:p>
            <a:pPr eaLnBrk="1" hangingPunct="1">
              <a:spcBef>
                <a:spcPct val="50000"/>
              </a:spcBef>
            </a:pPr>
            <a:r>
              <a:rPr lang="fr-FR" dirty="0">
                <a:solidFill>
                  <a:schemeClr val="tx2"/>
                </a:solidFill>
              </a:rPr>
              <a:t>	</a:t>
            </a:r>
            <a:r>
              <a:rPr lang="fr-FR" dirty="0" smtClean="0">
                <a:solidFill>
                  <a:schemeClr val="tx2"/>
                </a:solidFill>
              </a:rPr>
              <a:t>- Change</a:t>
            </a:r>
          </a:p>
          <a:p>
            <a:pPr eaLnBrk="1" hangingPunct="1">
              <a:spcBef>
                <a:spcPct val="50000"/>
              </a:spcBef>
            </a:pPr>
            <a:endParaRPr lang="fr-FR" dirty="0" smtClean="0"/>
          </a:p>
          <a:p>
            <a:pPr eaLnBrk="1" hangingPunct="1">
              <a:spcBef>
                <a:spcPct val="50000"/>
              </a:spcBef>
            </a:pPr>
            <a:endParaRPr lang="fr-FR" dirty="0"/>
          </a:p>
        </p:txBody>
      </p:sp>
      <p:pic>
        <p:nvPicPr>
          <p:cNvPr id="16389" name="Picture 7" descr="surblouse intissé ver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2275" y="4128671"/>
            <a:ext cx="1223963" cy="161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90" name="Text Box 8"/>
          <p:cNvSpPr txBox="1">
            <a:spLocks noChangeArrowheads="1"/>
          </p:cNvSpPr>
          <p:nvPr/>
        </p:nvSpPr>
        <p:spPr bwMode="auto">
          <a:xfrm>
            <a:off x="3276600" y="3904039"/>
            <a:ext cx="5472113" cy="206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fr-FR" sz="2400" b="1" dirty="0">
                <a:solidFill>
                  <a:schemeClr val="tx2"/>
                </a:solidFill>
              </a:rPr>
              <a:t>Soins souillants  = soins patient ayant des diarrhées :</a:t>
            </a:r>
            <a:r>
              <a:rPr lang="fr-FR" sz="2400" dirty="0">
                <a:solidFill>
                  <a:schemeClr val="tx2"/>
                </a:solidFill>
              </a:rPr>
              <a:t> </a:t>
            </a:r>
          </a:p>
          <a:p>
            <a:pPr eaLnBrk="1" hangingPunct="1">
              <a:spcBef>
                <a:spcPct val="50000"/>
              </a:spcBef>
            </a:pPr>
            <a:r>
              <a:rPr lang="fr-FR" dirty="0">
                <a:solidFill>
                  <a:schemeClr val="tx2"/>
                </a:solidFill>
              </a:rPr>
              <a:t>	- </a:t>
            </a:r>
            <a:r>
              <a:rPr lang="fr-FR" i="1" dirty="0" err="1">
                <a:solidFill>
                  <a:schemeClr val="tx2"/>
                </a:solidFill>
              </a:rPr>
              <a:t>Clostridium</a:t>
            </a:r>
            <a:r>
              <a:rPr lang="fr-FR" i="1" dirty="0">
                <a:solidFill>
                  <a:schemeClr val="tx2"/>
                </a:solidFill>
              </a:rPr>
              <a:t> </a:t>
            </a:r>
            <a:r>
              <a:rPr lang="fr-FR" i="1" dirty="0" smtClean="0">
                <a:solidFill>
                  <a:schemeClr val="tx2"/>
                </a:solidFill>
              </a:rPr>
              <a:t>difficile</a:t>
            </a:r>
            <a:endParaRPr lang="fr-FR" i="1" dirty="0">
              <a:solidFill>
                <a:schemeClr val="tx2"/>
              </a:solidFill>
            </a:endParaRPr>
          </a:p>
          <a:p>
            <a:pPr eaLnBrk="1" hangingPunct="1">
              <a:spcBef>
                <a:spcPct val="50000"/>
              </a:spcBef>
            </a:pPr>
            <a:r>
              <a:rPr lang="fr-FR" dirty="0">
                <a:solidFill>
                  <a:schemeClr val="tx2"/>
                </a:solidFill>
              </a:rPr>
              <a:t>	- </a:t>
            </a:r>
            <a:r>
              <a:rPr lang="fr-FR" dirty="0" smtClean="0">
                <a:solidFill>
                  <a:schemeClr val="tx2"/>
                </a:solidFill>
              </a:rPr>
              <a:t>GEA</a:t>
            </a:r>
            <a:endParaRPr lang="fr-FR" dirty="0">
              <a:solidFill>
                <a:schemeClr val="tx2"/>
              </a:solidFill>
            </a:endParaRPr>
          </a:p>
          <a:p>
            <a:pPr eaLnBrk="1" hangingPunct="1">
              <a:spcBef>
                <a:spcPct val="50000"/>
              </a:spcBef>
            </a:pPr>
            <a:endParaRPr lang="fr-FR" dirty="0"/>
          </a:p>
        </p:txBody>
      </p:sp>
      <p:sp>
        <p:nvSpPr>
          <p:cNvPr id="2" name="Espace réservé du pied de page 1"/>
          <p:cNvSpPr>
            <a:spLocks noGrp="1"/>
          </p:cNvSpPr>
          <p:nvPr>
            <p:ph type="ftr" sz="quarter" idx="11"/>
          </p:nvPr>
        </p:nvSpPr>
        <p:spPr>
          <a:xfrm>
            <a:off x="3124200" y="6357958"/>
            <a:ext cx="2895600" cy="363517"/>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16</a:t>
            </a:fld>
            <a:endParaRPr lang="fr-BE" dirty="0"/>
          </a:p>
        </p:txBody>
      </p:sp>
      <p:pic>
        <p:nvPicPr>
          <p:cNvPr id="1126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80313" y="188640"/>
            <a:ext cx="933450" cy="1292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ZoneTexte 3"/>
          <p:cNvSpPr txBox="1"/>
          <p:nvPr/>
        </p:nvSpPr>
        <p:spPr>
          <a:xfrm>
            <a:off x="539552" y="5857892"/>
            <a:ext cx="8496944" cy="553998"/>
          </a:xfrm>
          <a:prstGeom prst="rect">
            <a:avLst/>
          </a:prstGeom>
          <a:noFill/>
        </p:spPr>
        <p:txBody>
          <a:bodyPr wrap="square" rtlCol="0">
            <a:spAutoFit/>
          </a:bodyPr>
          <a:lstStyle/>
          <a:p>
            <a:r>
              <a:rPr lang="fr-FR" sz="1000" dirty="0" smtClean="0">
                <a:solidFill>
                  <a:schemeClr val="tx2"/>
                </a:solidFill>
              </a:rPr>
              <a:t>R 39 : Une </a:t>
            </a:r>
            <a:r>
              <a:rPr lang="fr-FR" sz="1000" dirty="0" err="1">
                <a:solidFill>
                  <a:schemeClr val="tx2"/>
                </a:solidFill>
              </a:rPr>
              <a:t>surblouse</a:t>
            </a:r>
            <a:r>
              <a:rPr lang="fr-FR" sz="1000" dirty="0">
                <a:solidFill>
                  <a:schemeClr val="tx2"/>
                </a:solidFill>
              </a:rPr>
              <a:t> ou un tablier plastique à </a:t>
            </a:r>
            <a:r>
              <a:rPr lang="fr-FR" sz="1000" dirty="0" smtClean="0">
                <a:solidFill>
                  <a:schemeClr val="tx2"/>
                </a:solidFill>
              </a:rPr>
              <a:t>usage unique</a:t>
            </a:r>
            <a:r>
              <a:rPr lang="fr-FR" sz="1000" dirty="0">
                <a:solidFill>
                  <a:schemeClr val="tx2"/>
                </a:solidFill>
              </a:rPr>
              <a:t>, protège systématiquement la tenue chaque </a:t>
            </a:r>
            <a:r>
              <a:rPr lang="fr-FR" sz="1000" dirty="0" smtClean="0">
                <a:solidFill>
                  <a:schemeClr val="tx2"/>
                </a:solidFill>
              </a:rPr>
              <a:t>fois qu’il </a:t>
            </a:r>
            <a:r>
              <a:rPr lang="fr-FR" sz="1000" dirty="0">
                <a:solidFill>
                  <a:schemeClr val="tx2"/>
                </a:solidFill>
              </a:rPr>
              <a:t>existe un risque de projection ou d’aérosolisation </a:t>
            </a:r>
            <a:r>
              <a:rPr lang="fr-FR" sz="1000" dirty="0" smtClean="0">
                <a:solidFill>
                  <a:schemeClr val="tx2"/>
                </a:solidFill>
              </a:rPr>
              <a:t>de sang </a:t>
            </a:r>
            <a:r>
              <a:rPr lang="fr-FR" sz="1000" dirty="0">
                <a:solidFill>
                  <a:schemeClr val="tx2"/>
                </a:solidFill>
              </a:rPr>
              <a:t>ou de liquide biologique. Cette protection est </a:t>
            </a:r>
            <a:r>
              <a:rPr lang="fr-FR" sz="1000" dirty="0" smtClean="0">
                <a:solidFill>
                  <a:schemeClr val="tx2"/>
                </a:solidFill>
              </a:rPr>
              <a:t>revêtue également </a:t>
            </a:r>
            <a:r>
              <a:rPr lang="fr-FR" sz="1000" dirty="0">
                <a:solidFill>
                  <a:schemeClr val="tx2"/>
                </a:solidFill>
              </a:rPr>
              <a:t>lors d’un soin direct auprès d’un </a:t>
            </a:r>
            <a:r>
              <a:rPr lang="fr-FR" sz="1000" dirty="0" smtClean="0">
                <a:solidFill>
                  <a:schemeClr val="tx2"/>
                </a:solidFill>
              </a:rPr>
              <a:t>patient requérant </a:t>
            </a:r>
            <a:r>
              <a:rPr lang="fr-FR" sz="1000" dirty="0">
                <a:solidFill>
                  <a:schemeClr val="tx2"/>
                </a:solidFill>
              </a:rPr>
              <a:t>des précautions complémentaires de </a:t>
            </a:r>
            <a:r>
              <a:rPr lang="fr-FR" sz="1000" dirty="0" smtClean="0">
                <a:solidFill>
                  <a:schemeClr val="tx2"/>
                </a:solidFill>
              </a:rPr>
              <a:t>type contact</a:t>
            </a:r>
            <a:r>
              <a:rPr lang="fr-FR" sz="1000" dirty="0">
                <a:solidFill>
                  <a:schemeClr val="tx2"/>
                </a:solidFill>
              </a:rPr>
              <a:t>.</a:t>
            </a:r>
          </a:p>
        </p:txBody>
      </p:sp>
    </p:spTree>
    <p:extLst>
      <p:ext uri="{BB962C8B-B14F-4D97-AF65-F5344CB8AC3E}">
        <p14:creationId xmlns:p14="http://schemas.microsoft.com/office/powerpoint/2010/main" xmlns="" val="157081072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Image 6" descr="DSC_0052.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752600"/>
            <a:ext cx="5218113" cy="349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0661" name="Rectangle 2"/>
          <p:cNvSpPr>
            <a:spLocks noChangeArrowheads="1"/>
          </p:cNvSpPr>
          <p:nvPr/>
        </p:nvSpPr>
        <p:spPr bwMode="auto">
          <a:xfrm>
            <a:off x="1600200" y="533400"/>
            <a:ext cx="6172200"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fr-FR" sz="3600" dirty="0">
              <a:latin typeface="Eras Demi ITC" pitchFamily="34" charset="0"/>
            </a:endParaRPr>
          </a:p>
        </p:txBody>
      </p:sp>
      <p:pic>
        <p:nvPicPr>
          <p:cNvPr id="70662" name="Picture 6" descr="oui-non"/>
          <p:cNvPicPr>
            <a:picLocks noChangeAspect="1" noChangeArrowheads="1"/>
          </p:cNvPicPr>
          <p:nvPr/>
        </p:nvPicPr>
        <p:blipFill>
          <a:blip r:embed="rId3" cstate="print">
            <a:extLst>
              <a:ext uri="{28A0092B-C50C-407E-A947-70E740481C1C}">
                <a14:useLocalDpi xmlns:a14="http://schemas.microsoft.com/office/drawing/2010/main" xmlns="" val="0"/>
              </a:ext>
            </a:extLst>
          </a:blip>
          <a:srcRect b="50101"/>
          <a:stretch>
            <a:fillRect/>
          </a:stretch>
        </p:blipFill>
        <p:spPr bwMode="auto">
          <a:xfrm>
            <a:off x="6156325" y="1628775"/>
            <a:ext cx="2087563" cy="14890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re 1"/>
          <p:cNvSpPr>
            <a:spLocks noGrp="1"/>
          </p:cNvSpPr>
          <p:nvPr>
            <p:ph type="title"/>
          </p:nvPr>
        </p:nvSpPr>
        <p:spPr/>
        <p:txBody>
          <a:bodyPr/>
          <a:lstStyle/>
          <a:p>
            <a:r>
              <a:rPr lang="fr-FR" sz="3600" b="1" cap="all" dirty="0">
                <a:solidFill>
                  <a:schemeClr val="tx2"/>
                </a:solidFill>
                <a:ea typeface="MS Mincho"/>
              </a:rPr>
              <a:t>toilette </a:t>
            </a:r>
            <a:r>
              <a:rPr lang="fr-FR" sz="3600" b="1" cap="all" dirty="0" smtClean="0">
                <a:solidFill>
                  <a:schemeClr val="tx2"/>
                </a:solidFill>
                <a:ea typeface="MS Mincho"/>
              </a:rPr>
              <a:t>/ CHANGE</a:t>
            </a:r>
            <a:endParaRPr lang="fr-FR" dirty="0">
              <a:solidFill>
                <a:schemeClr val="tx2"/>
              </a:solidFill>
            </a:endParaRPr>
          </a:p>
        </p:txBody>
      </p:sp>
      <p:sp>
        <p:nvSpPr>
          <p:cNvPr id="3" name="Espace réservé du pied de page 2"/>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17</a:t>
            </a:fld>
            <a:endParaRPr lang="fr-BE"/>
          </a:p>
        </p:txBody>
      </p:sp>
      <p:sp>
        <p:nvSpPr>
          <p:cNvPr id="5" name="ZoneTexte 4"/>
          <p:cNvSpPr txBox="1"/>
          <p:nvPr/>
        </p:nvSpPr>
        <p:spPr>
          <a:xfrm>
            <a:off x="6012160" y="3789039"/>
            <a:ext cx="2592139" cy="1569660"/>
          </a:xfrm>
          <a:prstGeom prst="rect">
            <a:avLst/>
          </a:prstGeom>
          <a:noFill/>
        </p:spPr>
        <p:txBody>
          <a:bodyPr wrap="square" rtlCol="0">
            <a:spAutoFit/>
          </a:bodyPr>
          <a:lstStyle/>
          <a:p>
            <a:pPr algn="ctr"/>
            <a:r>
              <a:rPr lang="fr-FR" sz="2400" b="1" dirty="0" smtClean="0">
                <a:solidFill>
                  <a:schemeClr val="tx2"/>
                </a:solidFill>
              </a:rPr>
              <a:t>Tablier à usage unique </a:t>
            </a:r>
          </a:p>
          <a:p>
            <a:pPr algn="ctr"/>
            <a:r>
              <a:rPr lang="fr-FR" sz="2400" dirty="0" smtClean="0">
                <a:solidFill>
                  <a:schemeClr val="tx2"/>
                </a:solidFill>
              </a:rPr>
              <a:t>Un change  = un tablier </a:t>
            </a:r>
            <a:endParaRPr lang="fr-FR" sz="2400" dirty="0">
              <a:solidFill>
                <a:schemeClr val="tx2"/>
              </a:solidFill>
            </a:endParaRPr>
          </a:p>
        </p:txBody>
      </p:sp>
    </p:spTree>
    <p:extLst>
      <p:ext uri="{BB962C8B-B14F-4D97-AF65-F5344CB8AC3E}">
        <p14:creationId xmlns:p14="http://schemas.microsoft.com/office/powerpoint/2010/main" xmlns="" val="202872271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18</a:t>
            </a:fld>
            <a:endParaRPr lang="fr-BE"/>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2844" y="357166"/>
            <a:ext cx="8493648" cy="59975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Cadre 5"/>
          <p:cNvSpPr/>
          <p:nvPr/>
        </p:nvSpPr>
        <p:spPr>
          <a:xfrm>
            <a:off x="251520" y="2852936"/>
            <a:ext cx="3888432" cy="1368152"/>
          </a:xfrm>
          <a:prstGeom prst="fram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cxnSp>
        <p:nvCxnSpPr>
          <p:cNvPr id="8" name="Connecteur droit 7"/>
          <p:cNvCxnSpPr/>
          <p:nvPr/>
        </p:nvCxnSpPr>
        <p:spPr>
          <a:xfrm>
            <a:off x="611560" y="3381142"/>
            <a:ext cx="194421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63131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a:solidFill>
                  <a:schemeClr val="tx2"/>
                </a:solidFill>
              </a:rPr>
              <a:t>Recommandation </a:t>
            </a:r>
            <a:r>
              <a:rPr lang="fr-FR" sz="3600" b="1" dirty="0" smtClean="0">
                <a:solidFill>
                  <a:schemeClr val="tx2"/>
                </a:solidFill>
              </a:rPr>
              <a:t>ORIG /SF2H-2010 </a:t>
            </a:r>
            <a:endParaRPr lang="fr-FR" sz="3600" b="1" dirty="0">
              <a:solidFill>
                <a:schemeClr val="tx2"/>
              </a:solidFill>
            </a:endParaRPr>
          </a:p>
        </p:txBody>
      </p:sp>
      <p:sp>
        <p:nvSpPr>
          <p:cNvPr id="3" name="Espace réservé du contenu 2"/>
          <p:cNvSpPr>
            <a:spLocks noGrp="1"/>
          </p:cNvSpPr>
          <p:nvPr>
            <p:ph idx="1"/>
          </p:nvPr>
        </p:nvSpPr>
        <p:spPr>
          <a:xfrm>
            <a:off x="971600" y="1916833"/>
            <a:ext cx="6347048" cy="2376264"/>
          </a:xfrm>
          <a:solidFill>
            <a:schemeClr val="accent4">
              <a:lumMod val="60000"/>
              <a:lumOff val="40000"/>
              <a:alpha val="60000"/>
            </a:schemeClr>
          </a:solidFill>
        </p:spPr>
        <p:txBody>
          <a:bodyPr>
            <a:normAutofit/>
          </a:bodyPr>
          <a:lstStyle/>
          <a:p>
            <a:r>
              <a:rPr lang="fr-FR" sz="2000" b="1" dirty="0" smtClean="0">
                <a:solidFill>
                  <a:schemeClr val="tx2"/>
                </a:solidFill>
              </a:rPr>
              <a:t>Il </a:t>
            </a:r>
            <a:r>
              <a:rPr lang="fr-FR" sz="2000" b="1" dirty="0">
                <a:solidFill>
                  <a:schemeClr val="tx2"/>
                </a:solidFill>
              </a:rPr>
              <a:t>est recommandé que les changes associés à la prévention des escarres et aux mobilisations systématiques soient bien organisés car il s’agit de soins en série à haut risque de transmission croisée.</a:t>
            </a:r>
          </a:p>
        </p:txBody>
      </p:sp>
      <p:sp>
        <p:nvSpPr>
          <p:cNvPr id="4" name="Espace réservé du pied de page 3"/>
          <p:cNvSpPr>
            <a:spLocks noGrp="1"/>
          </p:cNvSpPr>
          <p:nvPr>
            <p:ph type="ftr" sz="quarter" idx="11"/>
          </p:nvPr>
        </p:nvSpPr>
        <p:spPr>
          <a:xfrm>
            <a:off x="3143240" y="6357958"/>
            <a:ext cx="2895600"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19</a:t>
            </a:fld>
            <a:endParaRPr lang="fr-BE"/>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68480" y="1772816"/>
            <a:ext cx="1088827" cy="15135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ZoneTexte 5"/>
          <p:cNvSpPr txBox="1"/>
          <p:nvPr/>
        </p:nvSpPr>
        <p:spPr>
          <a:xfrm>
            <a:off x="5796136" y="3645024"/>
            <a:ext cx="792088" cy="369332"/>
          </a:xfrm>
          <a:prstGeom prst="rect">
            <a:avLst/>
          </a:prstGeom>
          <a:noFill/>
        </p:spPr>
        <p:txBody>
          <a:bodyPr wrap="square" rtlCol="0">
            <a:spAutoFit/>
          </a:bodyPr>
          <a:lstStyle/>
          <a:p>
            <a:r>
              <a:rPr lang="fr-FR" dirty="0" smtClean="0"/>
              <a:t>R68</a:t>
            </a:r>
            <a:endParaRPr lang="fr-FR" dirty="0"/>
          </a:p>
        </p:txBody>
      </p:sp>
    </p:spTree>
    <p:extLst>
      <p:ext uri="{BB962C8B-B14F-4D97-AF65-F5344CB8AC3E}">
        <p14:creationId xmlns:p14="http://schemas.microsoft.com/office/powerpoint/2010/main" xmlns="" val="2556541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body" idx="1"/>
          </p:nvPr>
        </p:nvSpPr>
        <p:spPr>
          <a:xfrm>
            <a:off x="107504" y="1605495"/>
            <a:ext cx="5832648" cy="4619625"/>
          </a:xfrm>
        </p:spPr>
        <p:txBody>
          <a:bodyPr>
            <a:normAutofit lnSpcReduction="10000"/>
          </a:bodyPr>
          <a:lstStyle/>
          <a:p>
            <a:pPr lvl="1" eaLnBrk="1" hangingPunct="1"/>
            <a:r>
              <a:rPr lang="fr-FR" b="1" dirty="0" smtClean="0">
                <a:solidFill>
                  <a:schemeClr val="tx2"/>
                </a:solidFill>
              </a:rPr>
              <a:t>Risque de transmission </a:t>
            </a:r>
            <a:r>
              <a:rPr lang="fr-FR" dirty="0" smtClean="0">
                <a:solidFill>
                  <a:schemeClr val="tx2"/>
                </a:solidFill>
              </a:rPr>
              <a:t>croisée+++ </a:t>
            </a:r>
          </a:p>
          <a:p>
            <a:pPr lvl="1" eaLnBrk="1" hangingPunct="1"/>
            <a:r>
              <a:rPr lang="fr-FR" b="1" dirty="0" smtClean="0">
                <a:solidFill>
                  <a:schemeClr val="tx2"/>
                </a:solidFill>
              </a:rPr>
              <a:t>Les selles  </a:t>
            </a:r>
            <a:r>
              <a:rPr lang="fr-FR" dirty="0" smtClean="0">
                <a:solidFill>
                  <a:schemeClr val="tx2"/>
                </a:solidFill>
              </a:rPr>
              <a:t>contiennent des entérobactéries (</a:t>
            </a:r>
            <a:r>
              <a:rPr lang="fr-FR" i="1" dirty="0" smtClean="0">
                <a:solidFill>
                  <a:schemeClr val="tx2"/>
                </a:solidFill>
              </a:rPr>
              <a:t>Escherichia coli, </a:t>
            </a:r>
            <a:r>
              <a:rPr lang="fr-FR" i="1" dirty="0" err="1" smtClean="0">
                <a:solidFill>
                  <a:schemeClr val="tx2"/>
                </a:solidFill>
              </a:rPr>
              <a:t>Klebsiella</a:t>
            </a:r>
            <a:r>
              <a:rPr lang="fr-FR" i="1" dirty="0" smtClean="0">
                <a:solidFill>
                  <a:schemeClr val="tx2"/>
                </a:solidFill>
              </a:rPr>
              <a:t> </a:t>
            </a:r>
            <a:r>
              <a:rPr lang="fr-FR" i="1" dirty="0" err="1" smtClean="0">
                <a:solidFill>
                  <a:schemeClr val="tx2"/>
                </a:solidFill>
              </a:rPr>
              <a:t>pneumoniae</a:t>
            </a:r>
            <a:r>
              <a:rPr lang="fr-FR" dirty="0" smtClean="0">
                <a:solidFill>
                  <a:schemeClr val="tx2"/>
                </a:solidFill>
              </a:rPr>
              <a:t>) ; entérocoques</a:t>
            </a:r>
          </a:p>
          <a:p>
            <a:pPr lvl="1" eaLnBrk="1" hangingPunct="1"/>
            <a:r>
              <a:rPr lang="fr-FR" b="1" dirty="0" smtClean="0">
                <a:solidFill>
                  <a:schemeClr val="tx2"/>
                </a:solidFill>
              </a:rPr>
              <a:t>Ces bactéries peuvent être équipées de mécanisme de résistance</a:t>
            </a:r>
            <a:r>
              <a:rPr lang="fr-FR" dirty="0" smtClean="0">
                <a:solidFill>
                  <a:schemeClr val="tx2"/>
                </a:solidFill>
              </a:rPr>
              <a:t> aux antibiotiques , ces mécanismes sont transférables     ( </a:t>
            </a:r>
            <a:r>
              <a:rPr lang="fr-FR" dirty="0" err="1" smtClean="0">
                <a:solidFill>
                  <a:schemeClr val="tx2"/>
                </a:solidFill>
              </a:rPr>
              <a:t>Blse</a:t>
            </a:r>
            <a:r>
              <a:rPr lang="fr-FR" dirty="0" smtClean="0">
                <a:solidFill>
                  <a:schemeClr val="tx2"/>
                </a:solidFill>
              </a:rPr>
              <a:t> , </a:t>
            </a:r>
            <a:r>
              <a:rPr lang="fr-FR" dirty="0" err="1" smtClean="0">
                <a:solidFill>
                  <a:schemeClr val="tx2"/>
                </a:solidFill>
              </a:rPr>
              <a:t>carbapénèmase</a:t>
            </a:r>
            <a:r>
              <a:rPr lang="fr-FR" dirty="0" smtClean="0">
                <a:solidFill>
                  <a:schemeClr val="tx2"/>
                </a:solidFill>
              </a:rPr>
              <a:t> )</a:t>
            </a:r>
          </a:p>
          <a:p>
            <a:pPr lvl="1" eaLnBrk="1" hangingPunct="1"/>
            <a:endParaRPr lang="fr-FR" dirty="0" smtClean="0"/>
          </a:p>
        </p:txBody>
      </p:sp>
      <p:sp>
        <p:nvSpPr>
          <p:cNvPr id="21507" name="Rectangle 3"/>
          <p:cNvSpPr>
            <a:spLocks noGrp="1" noChangeArrowheads="1"/>
          </p:cNvSpPr>
          <p:nvPr>
            <p:ph type="title"/>
          </p:nvPr>
        </p:nvSpPr>
        <p:spPr>
          <a:xfrm>
            <a:off x="461963" y="1"/>
            <a:ext cx="8196262" cy="1244600"/>
          </a:xfrm>
          <a:noFill/>
        </p:spPr>
        <p:txBody>
          <a:bodyPr anchor="b">
            <a:noAutofit/>
          </a:bodyPr>
          <a:lstStyle/>
          <a:p>
            <a:pPr eaLnBrk="1" hangingPunct="1"/>
            <a:r>
              <a:rPr lang="fr-FR" sz="4000" b="1" dirty="0" smtClean="0">
                <a:solidFill>
                  <a:schemeClr val="tx2"/>
                </a:solidFill>
                <a:latin typeface="+mn-lt"/>
                <a:cs typeface="Arial" pitchFamily="34" charset="0"/>
              </a:rPr>
              <a:t>Gestion des </a:t>
            </a:r>
            <a:r>
              <a:rPr lang="fr-FR" sz="4000" b="1" i="1" dirty="0" err="1" smtClean="0">
                <a:solidFill>
                  <a:schemeClr val="tx2"/>
                </a:solidFill>
                <a:latin typeface="+mn-lt"/>
                <a:cs typeface="Arial" pitchFamily="34" charset="0"/>
              </a:rPr>
              <a:t>excreta</a:t>
            </a:r>
            <a:r>
              <a:rPr lang="fr-FR" sz="4000" b="1" dirty="0" smtClean="0">
                <a:solidFill>
                  <a:schemeClr val="tx2"/>
                </a:solidFill>
                <a:latin typeface="+mn-lt"/>
                <a:cs typeface="Arial" pitchFamily="34" charset="0"/>
              </a:rPr>
              <a:t> :</a:t>
            </a:r>
            <a:br>
              <a:rPr lang="fr-FR" sz="4000" b="1" dirty="0" smtClean="0">
                <a:solidFill>
                  <a:schemeClr val="tx2"/>
                </a:solidFill>
                <a:latin typeface="+mn-lt"/>
                <a:cs typeface="Arial" pitchFamily="34" charset="0"/>
              </a:rPr>
            </a:br>
            <a:r>
              <a:rPr lang="fr-FR" sz="4000" b="1" dirty="0" smtClean="0">
                <a:solidFill>
                  <a:schemeClr val="tx2"/>
                </a:solidFill>
                <a:latin typeface="+mn-lt"/>
                <a:cs typeface="Arial" pitchFamily="34" charset="0"/>
              </a:rPr>
              <a:t>Quel est le risque ? </a:t>
            </a:r>
          </a:p>
        </p:txBody>
      </p:sp>
      <p:sp>
        <p:nvSpPr>
          <p:cNvPr id="2" name="Espace réservé du pied de page 1"/>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2</a:t>
            </a:fld>
            <a:endParaRPr lang="fr-BE"/>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40152" y="1916832"/>
            <a:ext cx="3053039" cy="39969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21382653"/>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normAutofit fontScale="90000"/>
          </a:bodyPr>
          <a:lstStyle/>
          <a:p>
            <a:r>
              <a:rPr lang="fr-FR" b="1" dirty="0">
                <a:solidFill>
                  <a:schemeClr val="tx2"/>
                </a:solidFill>
              </a:rPr>
              <a:t>Recommandation </a:t>
            </a:r>
            <a:r>
              <a:rPr lang="fr-FR" b="1" dirty="0" smtClean="0">
                <a:solidFill>
                  <a:schemeClr val="tx2"/>
                </a:solidFill>
              </a:rPr>
              <a:t>HCSP</a:t>
            </a:r>
            <a:r>
              <a:rPr lang="fr-FR" dirty="0" smtClean="0">
                <a:solidFill>
                  <a:schemeClr val="tx2"/>
                </a:solidFill>
              </a:rPr>
              <a:t/>
            </a:r>
            <a:br>
              <a:rPr lang="fr-FR" dirty="0" smtClean="0">
                <a:solidFill>
                  <a:schemeClr val="tx2"/>
                </a:solidFill>
              </a:rPr>
            </a:br>
            <a:r>
              <a:rPr lang="fr-FR" sz="2700" dirty="0">
                <a:solidFill>
                  <a:schemeClr val="tx2"/>
                </a:solidFill>
              </a:rPr>
              <a:t>prévention de la transmission croisée des </a:t>
            </a:r>
            <a:r>
              <a:rPr lang="fr-FR" sz="2700" dirty="0" err="1" smtClean="0">
                <a:solidFill>
                  <a:schemeClr val="tx2"/>
                </a:solidFill>
              </a:rPr>
              <a:t>BHRe</a:t>
            </a:r>
            <a:r>
              <a:rPr lang="fr-FR" sz="2700" dirty="0" smtClean="0">
                <a:solidFill>
                  <a:schemeClr val="tx2"/>
                </a:solidFill>
              </a:rPr>
              <a:t> juillet 2013</a:t>
            </a:r>
            <a:endParaRPr lang="fr-FR" sz="2700" dirty="0">
              <a:solidFill>
                <a:schemeClr val="tx2"/>
              </a:solidFill>
            </a:endParaRPr>
          </a:p>
        </p:txBody>
      </p:sp>
      <p:sp>
        <p:nvSpPr>
          <p:cNvPr id="9" name="Espace réservé du contenu 8"/>
          <p:cNvSpPr>
            <a:spLocks noGrp="1"/>
          </p:cNvSpPr>
          <p:nvPr>
            <p:ph sz="half" idx="2"/>
          </p:nvPr>
        </p:nvSpPr>
        <p:spPr>
          <a:xfrm>
            <a:off x="3851920" y="1600200"/>
            <a:ext cx="4834880" cy="4637112"/>
          </a:xfrm>
        </p:spPr>
        <p:txBody>
          <a:bodyPr>
            <a:noAutofit/>
          </a:bodyPr>
          <a:lstStyle/>
          <a:p>
            <a:pPr marL="0" indent="0">
              <a:buNone/>
            </a:pPr>
            <a:r>
              <a:rPr lang="fr-FR" sz="2000" dirty="0" smtClean="0"/>
              <a:t>« </a:t>
            </a:r>
            <a:r>
              <a:rPr lang="fr-FR" sz="2000" b="1" dirty="0" smtClean="0">
                <a:solidFill>
                  <a:schemeClr val="tx2"/>
                </a:solidFill>
              </a:rPr>
              <a:t>L’homogénéisation </a:t>
            </a:r>
            <a:r>
              <a:rPr lang="fr-FR" sz="2000" b="1" dirty="0">
                <a:solidFill>
                  <a:schemeClr val="tx2"/>
                </a:solidFill>
              </a:rPr>
              <a:t>des pratiques de soins </a:t>
            </a:r>
            <a:r>
              <a:rPr lang="fr-FR" sz="2000" dirty="0">
                <a:solidFill>
                  <a:schemeClr val="tx2"/>
                </a:solidFill>
              </a:rPr>
              <a:t>et, en particulier, des bonnes pratiques </a:t>
            </a:r>
            <a:r>
              <a:rPr lang="fr-FR" sz="2000" dirty="0" smtClean="0">
                <a:solidFill>
                  <a:schemeClr val="tx2"/>
                </a:solidFill>
              </a:rPr>
              <a:t>d’hygiène passe </a:t>
            </a:r>
            <a:r>
              <a:rPr lang="fr-FR" sz="2000" dirty="0">
                <a:solidFill>
                  <a:schemeClr val="tx2"/>
                </a:solidFill>
              </a:rPr>
              <a:t>par </a:t>
            </a:r>
            <a:r>
              <a:rPr lang="fr-FR" sz="2000" b="1" dirty="0">
                <a:solidFill>
                  <a:srgbClr val="FF0000"/>
                </a:solidFill>
              </a:rPr>
              <a:t>la formalisation de procédure de soins </a:t>
            </a:r>
            <a:r>
              <a:rPr lang="fr-FR" sz="2000" dirty="0">
                <a:solidFill>
                  <a:schemeClr val="tx2"/>
                </a:solidFill>
              </a:rPr>
              <a:t>au sein des établissements de santé et médicosociaux. </a:t>
            </a:r>
            <a:r>
              <a:rPr lang="fr-FR" sz="2000" b="1" dirty="0" smtClean="0">
                <a:solidFill>
                  <a:schemeClr val="tx2"/>
                </a:solidFill>
              </a:rPr>
              <a:t>Les </a:t>
            </a:r>
            <a:r>
              <a:rPr lang="fr-FR" sz="2000" b="1" dirty="0">
                <a:solidFill>
                  <a:schemeClr val="tx2"/>
                </a:solidFill>
              </a:rPr>
              <a:t>bonnes pratiques de soins lors de la toilette et des changes </a:t>
            </a:r>
            <a:r>
              <a:rPr lang="fr-FR" sz="2000" dirty="0">
                <a:solidFill>
                  <a:schemeClr val="tx2"/>
                </a:solidFill>
              </a:rPr>
              <a:t>(définissant les opportunités d’hygiène des mains, le port adapté des gants non stériles), </a:t>
            </a:r>
            <a:r>
              <a:rPr lang="fr-FR" sz="2000" b="1" dirty="0">
                <a:solidFill>
                  <a:schemeClr val="tx2"/>
                </a:solidFill>
              </a:rPr>
              <a:t>les soins en rapport avec la gestion des excréta </a:t>
            </a:r>
            <a:r>
              <a:rPr lang="fr-FR" sz="2000" dirty="0"/>
              <a:t>(</a:t>
            </a:r>
            <a:r>
              <a:rPr lang="fr-FR" sz="2000" dirty="0">
                <a:solidFill>
                  <a:schemeClr val="tx2"/>
                </a:solidFill>
              </a:rPr>
              <a:t>l’utilisation du lave-bassin, la décontamination des chaises percées) ainsi que</a:t>
            </a:r>
            <a:r>
              <a:rPr lang="fr-FR" sz="2000" dirty="0"/>
              <a:t> </a:t>
            </a:r>
            <a:r>
              <a:rPr lang="fr-FR" sz="2000" b="1" dirty="0">
                <a:solidFill>
                  <a:schemeClr val="tx2"/>
                </a:solidFill>
              </a:rPr>
              <a:t>l’entretien des bassins de lit</a:t>
            </a:r>
            <a:r>
              <a:rPr lang="fr-FR" sz="2000" dirty="0">
                <a:solidFill>
                  <a:schemeClr val="tx2"/>
                </a:solidFill>
              </a:rPr>
              <a:t>, seau de chaises percées, etc., </a:t>
            </a:r>
            <a:r>
              <a:rPr lang="fr-FR" sz="2000" dirty="0">
                <a:solidFill>
                  <a:srgbClr val="FF0000"/>
                </a:solidFill>
              </a:rPr>
              <a:t>doivent faire l’objet de procédures écrites</a:t>
            </a:r>
            <a:r>
              <a:rPr lang="fr-FR" sz="2000" dirty="0" smtClean="0">
                <a:solidFill>
                  <a:srgbClr val="FF0000"/>
                </a:solidFill>
              </a:rPr>
              <a:t>.</a:t>
            </a:r>
            <a:r>
              <a:rPr lang="fr-FR" sz="2000" dirty="0" smtClean="0"/>
              <a:t> »</a:t>
            </a:r>
            <a:endParaRPr lang="fr-FR" sz="2000" dirty="0"/>
          </a:p>
        </p:txBody>
      </p:sp>
      <p:sp>
        <p:nvSpPr>
          <p:cNvPr id="4" name="Espace réservé du pied de page 3"/>
          <p:cNvSpPr>
            <a:spLocks noGrp="1"/>
          </p:cNvSpPr>
          <p:nvPr>
            <p:ph type="ftr" sz="quarter" idx="11"/>
          </p:nvPr>
        </p:nvSpPr>
        <p:spPr>
          <a:xfrm>
            <a:off x="500034" y="6356350"/>
            <a:ext cx="3143272"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20</a:t>
            </a:fld>
            <a:endParaRPr lang="fr-BE"/>
          </a:p>
        </p:txBody>
      </p:sp>
      <p:pic>
        <p:nvPicPr>
          <p:cNvPr id="819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596" y="1428736"/>
            <a:ext cx="3073293" cy="46144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ZoneTexte 9"/>
          <p:cNvSpPr txBox="1"/>
          <p:nvPr/>
        </p:nvSpPr>
        <p:spPr>
          <a:xfrm>
            <a:off x="4214810" y="6429396"/>
            <a:ext cx="3885582" cy="253916"/>
          </a:xfrm>
          <a:prstGeom prst="rect">
            <a:avLst/>
          </a:prstGeom>
          <a:noFill/>
        </p:spPr>
        <p:txBody>
          <a:bodyPr wrap="square" rtlCol="0">
            <a:spAutoFit/>
          </a:bodyPr>
          <a:lstStyle/>
          <a:p>
            <a:r>
              <a:rPr lang="fr-FR" sz="1050" b="1" dirty="0">
                <a:solidFill>
                  <a:schemeClr val="tx2"/>
                </a:solidFill>
              </a:rPr>
              <a:t>http://www.hcsp.fr/explore.cgi/avisrapportsdomaine?clefr=372</a:t>
            </a:r>
          </a:p>
        </p:txBody>
      </p:sp>
    </p:spTree>
    <p:extLst>
      <p:ext uri="{BB962C8B-B14F-4D97-AF65-F5344CB8AC3E}">
        <p14:creationId xmlns:p14="http://schemas.microsoft.com/office/powerpoint/2010/main" xmlns="" val="36606934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596" y="285728"/>
            <a:ext cx="3315920" cy="42952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ZoneTexte 3"/>
          <p:cNvSpPr txBox="1"/>
          <p:nvPr/>
        </p:nvSpPr>
        <p:spPr>
          <a:xfrm>
            <a:off x="899592" y="5589240"/>
            <a:ext cx="7200800" cy="923330"/>
          </a:xfrm>
          <a:prstGeom prst="rect">
            <a:avLst/>
          </a:prstGeom>
          <a:noFill/>
        </p:spPr>
        <p:txBody>
          <a:bodyPr wrap="square" rtlCol="0">
            <a:spAutoFit/>
          </a:bodyPr>
          <a:lstStyle/>
          <a:p>
            <a:r>
              <a:rPr lang="fr-FR" dirty="0">
                <a:solidFill>
                  <a:schemeClr val="tx2"/>
                </a:solidFill>
                <a:hlinkClick r:id="rId3"/>
              </a:rPr>
              <a:t>http://</a:t>
            </a:r>
            <a:r>
              <a:rPr lang="fr-FR" dirty="0" smtClean="0">
                <a:solidFill>
                  <a:schemeClr val="tx2"/>
                </a:solidFill>
                <a:hlinkClick r:id="rId3"/>
              </a:rPr>
              <a:t>www.cclinparisnord.org/Guides/FT10_Excreta2.pdf</a:t>
            </a:r>
            <a:endParaRPr lang="fr-FR" dirty="0" smtClean="0">
              <a:solidFill>
                <a:schemeClr val="tx2"/>
              </a:solidFill>
            </a:endParaRPr>
          </a:p>
          <a:p>
            <a:r>
              <a:rPr lang="fr-FR" dirty="0">
                <a:solidFill>
                  <a:schemeClr val="tx2"/>
                </a:solidFill>
                <a:hlinkClick r:id="rId4"/>
              </a:rPr>
              <a:t>http://</a:t>
            </a:r>
            <a:r>
              <a:rPr lang="fr-FR" dirty="0" smtClean="0">
                <a:solidFill>
                  <a:schemeClr val="tx2"/>
                </a:solidFill>
                <a:hlinkClick r:id="rId4"/>
              </a:rPr>
              <a:t>www.cclinparisnord.org/Guides/FT7_Excreta.pdf</a:t>
            </a:r>
            <a:endParaRPr lang="fr-FR" dirty="0" smtClean="0">
              <a:solidFill>
                <a:schemeClr val="tx2"/>
              </a:solidFill>
            </a:endParaRPr>
          </a:p>
          <a:p>
            <a:endParaRPr lang="fr-FR" dirty="0"/>
          </a:p>
        </p:txBody>
      </p:sp>
      <p:pic>
        <p:nvPicPr>
          <p:cNvPr id="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63888" y="404664"/>
            <a:ext cx="5165082" cy="3645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Espace réservé du pied de page 1"/>
          <p:cNvSpPr>
            <a:spLocks noGrp="1"/>
          </p:cNvSpPr>
          <p:nvPr>
            <p:ph type="ftr" sz="quarter" idx="11"/>
          </p:nvPr>
        </p:nvSpPr>
        <p:spPr>
          <a:xfrm>
            <a:off x="3124200" y="6356350"/>
            <a:ext cx="3876692"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21</a:t>
            </a:fld>
            <a:endParaRPr lang="fr-BE"/>
          </a:p>
        </p:txBody>
      </p:sp>
    </p:spTree>
    <p:extLst>
      <p:ext uri="{BB962C8B-B14F-4D97-AF65-F5344CB8AC3E}">
        <p14:creationId xmlns:p14="http://schemas.microsoft.com/office/powerpoint/2010/main" xmlns="" val="17109052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fr-FR" sz="4000" b="1" cap="all" dirty="0">
                <a:solidFill>
                  <a:schemeClr val="tx2"/>
                </a:solidFill>
                <a:ea typeface="MS Mincho"/>
              </a:rPr>
              <a:t>état des lieux des équipements</a:t>
            </a:r>
            <a:endParaRPr lang="fr-FR" sz="4000" dirty="0">
              <a:solidFill>
                <a:schemeClr val="tx2"/>
              </a:solidFill>
            </a:endParaRPr>
          </a:p>
        </p:txBody>
      </p:sp>
      <p:sp>
        <p:nvSpPr>
          <p:cNvPr id="5" name="Espace réservé du contenu 4"/>
          <p:cNvSpPr>
            <a:spLocks noGrp="1"/>
          </p:cNvSpPr>
          <p:nvPr>
            <p:ph idx="1"/>
          </p:nvPr>
        </p:nvSpPr>
        <p:spPr>
          <a:xfrm>
            <a:off x="457200" y="1340768"/>
            <a:ext cx="8229600" cy="4896544"/>
          </a:xfrm>
        </p:spPr>
        <p:txBody>
          <a:bodyPr>
            <a:normAutofit fontScale="77500" lnSpcReduction="20000"/>
          </a:bodyPr>
          <a:lstStyle/>
          <a:p>
            <a:pPr marL="0" indent="0">
              <a:buNone/>
            </a:pPr>
            <a:r>
              <a:rPr lang="fr-FR" dirty="0" smtClean="0">
                <a:solidFill>
                  <a:schemeClr val="tx2"/>
                </a:solidFill>
              </a:rPr>
              <a:t>Connaître les </a:t>
            </a:r>
            <a:r>
              <a:rPr lang="fr-FR" dirty="0">
                <a:solidFill>
                  <a:schemeClr val="tx2"/>
                </a:solidFill>
              </a:rPr>
              <a:t>différents équipements destinés à l’élimination des </a:t>
            </a:r>
            <a:r>
              <a:rPr lang="fr-FR" dirty="0" err="1">
                <a:solidFill>
                  <a:schemeClr val="tx2"/>
                </a:solidFill>
              </a:rPr>
              <a:t>excreta</a:t>
            </a:r>
            <a:r>
              <a:rPr lang="fr-FR" dirty="0">
                <a:solidFill>
                  <a:schemeClr val="tx2"/>
                </a:solidFill>
              </a:rPr>
              <a:t> et leurs modalités d’utilisation par les </a:t>
            </a:r>
            <a:r>
              <a:rPr lang="fr-FR" dirty="0" smtClean="0">
                <a:solidFill>
                  <a:schemeClr val="tx2"/>
                </a:solidFill>
              </a:rPr>
              <a:t>soignants permet :</a:t>
            </a:r>
          </a:p>
          <a:p>
            <a:pPr lvl="1"/>
            <a:r>
              <a:rPr lang="fr-FR" dirty="0" smtClean="0">
                <a:solidFill>
                  <a:schemeClr val="tx2"/>
                </a:solidFill>
              </a:rPr>
              <a:t>de quantifier le nombre des </a:t>
            </a:r>
            <a:r>
              <a:rPr lang="fr-FR" dirty="0">
                <a:solidFill>
                  <a:schemeClr val="tx2"/>
                </a:solidFill>
              </a:rPr>
              <a:t>patients ayant recours à ces </a:t>
            </a:r>
            <a:r>
              <a:rPr lang="fr-FR" dirty="0" smtClean="0">
                <a:solidFill>
                  <a:schemeClr val="tx2"/>
                </a:solidFill>
              </a:rPr>
              <a:t>équipements</a:t>
            </a:r>
          </a:p>
          <a:p>
            <a:pPr lvl="1"/>
            <a:r>
              <a:rPr lang="fr-FR" dirty="0" smtClean="0">
                <a:solidFill>
                  <a:schemeClr val="tx2"/>
                </a:solidFill>
              </a:rPr>
              <a:t>sensibiliser </a:t>
            </a:r>
            <a:r>
              <a:rPr lang="fr-FR" dirty="0">
                <a:solidFill>
                  <a:schemeClr val="tx2"/>
                </a:solidFill>
              </a:rPr>
              <a:t>le personnel au risque de transmission croisée liée à la gestion des </a:t>
            </a:r>
            <a:r>
              <a:rPr lang="fr-FR" dirty="0" smtClean="0">
                <a:solidFill>
                  <a:schemeClr val="tx2"/>
                </a:solidFill>
              </a:rPr>
              <a:t>excréta </a:t>
            </a:r>
            <a:r>
              <a:rPr lang="fr-FR" dirty="0">
                <a:solidFill>
                  <a:schemeClr val="tx2"/>
                </a:solidFill>
              </a:rPr>
              <a:t>et aux recommandations en </a:t>
            </a:r>
            <a:r>
              <a:rPr lang="fr-FR" dirty="0" smtClean="0">
                <a:solidFill>
                  <a:schemeClr val="tx2"/>
                </a:solidFill>
              </a:rPr>
              <a:t>vigueur</a:t>
            </a:r>
          </a:p>
          <a:p>
            <a:pPr lvl="1"/>
            <a:r>
              <a:rPr lang="fr-FR" dirty="0" smtClean="0">
                <a:solidFill>
                  <a:schemeClr val="tx2"/>
                </a:solidFill>
              </a:rPr>
              <a:t>faire </a:t>
            </a:r>
            <a:r>
              <a:rPr lang="fr-FR" dirty="0">
                <a:solidFill>
                  <a:schemeClr val="tx2"/>
                </a:solidFill>
              </a:rPr>
              <a:t>connaître ces données aux </a:t>
            </a:r>
            <a:r>
              <a:rPr lang="fr-FR" dirty="0" smtClean="0">
                <a:solidFill>
                  <a:schemeClr val="tx2"/>
                </a:solidFill>
              </a:rPr>
              <a:t>responsables en  charge de leur achat, maintenance, entretien.. </a:t>
            </a:r>
          </a:p>
          <a:p>
            <a:pPr lvl="1"/>
            <a:r>
              <a:rPr lang="fr-FR" dirty="0" smtClean="0">
                <a:solidFill>
                  <a:schemeClr val="tx2"/>
                </a:solidFill>
              </a:rPr>
              <a:t>Et  valider les procédures  : d’achat , de renouvellement, d’utilisation  avec eux </a:t>
            </a:r>
          </a:p>
          <a:p>
            <a:pPr lvl="1"/>
            <a:r>
              <a:rPr lang="fr-FR" dirty="0" smtClean="0">
                <a:solidFill>
                  <a:schemeClr val="tx2"/>
                </a:solidFill>
              </a:rPr>
              <a:t>Etablir un plan d’action et valider des mesures correctives si nécessaire …</a:t>
            </a:r>
          </a:p>
          <a:p>
            <a:pPr lvl="1"/>
            <a:r>
              <a:rPr lang="fr-FR" dirty="0" smtClean="0">
                <a:solidFill>
                  <a:schemeClr val="tx2"/>
                </a:solidFill>
              </a:rPr>
              <a:t>Consommables : vérifier leur état,  la compatibilité avec le matériel, vérifier les dates de péremption </a:t>
            </a:r>
            <a:endParaRPr lang="fr-FR" dirty="0">
              <a:solidFill>
                <a:schemeClr val="tx2"/>
              </a:solidFill>
            </a:endParaRPr>
          </a:p>
          <a:p>
            <a:endParaRPr lang="fr-FR" dirty="0"/>
          </a:p>
        </p:txBody>
      </p:sp>
      <p:sp>
        <p:nvSpPr>
          <p:cNvPr id="2" name="ZoneTexte 1"/>
          <p:cNvSpPr txBox="1"/>
          <p:nvPr/>
        </p:nvSpPr>
        <p:spPr>
          <a:xfrm>
            <a:off x="899592" y="6309320"/>
            <a:ext cx="7056784" cy="369332"/>
          </a:xfrm>
          <a:prstGeom prst="rect">
            <a:avLst/>
          </a:prstGeom>
          <a:noFill/>
        </p:spPr>
        <p:txBody>
          <a:bodyPr wrap="square" rtlCol="0">
            <a:spAutoFit/>
          </a:bodyPr>
          <a:lstStyle/>
          <a:p>
            <a:r>
              <a:rPr lang="fr-FR" dirty="0">
                <a:solidFill>
                  <a:schemeClr val="tx2"/>
                </a:solidFill>
              </a:rPr>
              <a:t>http://www.cclinparisnord.org/REGION/ARLINnpc_doc.htm</a:t>
            </a:r>
          </a:p>
        </p:txBody>
      </p:sp>
    </p:spTree>
    <p:extLst>
      <p:ext uri="{BB962C8B-B14F-4D97-AF65-F5344CB8AC3E}">
        <p14:creationId xmlns:p14="http://schemas.microsoft.com/office/powerpoint/2010/main" xmlns="" val="911484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61963" y="371475"/>
            <a:ext cx="8196262" cy="1128699"/>
          </a:xfrm>
          <a:noFill/>
        </p:spPr>
        <p:txBody>
          <a:bodyPr anchor="b">
            <a:noAutofit/>
          </a:bodyPr>
          <a:lstStyle/>
          <a:p>
            <a:pPr eaLnBrk="1" hangingPunct="1"/>
            <a:r>
              <a:rPr lang="fr-FR" sz="4000" b="1" dirty="0" smtClean="0">
                <a:solidFill>
                  <a:schemeClr val="tx2"/>
                </a:solidFill>
              </a:rPr>
              <a:t>Gestion des </a:t>
            </a:r>
            <a:r>
              <a:rPr lang="fr-FR" sz="4000" b="1" i="1" dirty="0" err="1" smtClean="0">
                <a:solidFill>
                  <a:schemeClr val="tx2"/>
                </a:solidFill>
              </a:rPr>
              <a:t>excreta</a:t>
            </a:r>
            <a:r>
              <a:rPr lang="fr-FR" sz="4000" b="1" dirty="0" smtClean="0">
                <a:solidFill>
                  <a:schemeClr val="tx2"/>
                </a:solidFill>
              </a:rPr>
              <a:t> :</a:t>
            </a:r>
            <a:br>
              <a:rPr lang="fr-FR" sz="4000" b="1" dirty="0" smtClean="0">
                <a:solidFill>
                  <a:schemeClr val="tx2"/>
                </a:solidFill>
              </a:rPr>
            </a:br>
            <a:r>
              <a:rPr lang="fr-FR" sz="4000" b="1" dirty="0" smtClean="0">
                <a:solidFill>
                  <a:schemeClr val="tx2"/>
                </a:solidFill>
              </a:rPr>
              <a:t> Entretien du matériel</a:t>
            </a:r>
            <a:r>
              <a:rPr lang="fr-FR" sz="4000" dirty="0" smtClean="0">
                <a:solidFill>
                  <a:schemeClr val="tx2"/>
                </a:solidFill>
              </a:rPr>
              <a:t> </a:t>
            </a:r>
          </a:p>
        </p:txBody>
      </p:sp>
      <p:sp>
        <p:nvSpPr>
          <p:cNvPr id="25603" name="Rectangle 3"/>
          <p:cNvSpPr>
            <a:spLocks noChangeArrowheads="1"/>
          </p:cNvSpPr>
          <p:nvPr/>
        </p:nvSpPr>
        <p:spPr bwMode="auto">
          <a:xfrm>
            <a:off x="457200" y="1600200"/>
            <a:ext cx="8147248" cy="499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20000"/>
              </a:spcBef>
            </a:pPr>
            <a:endParaRPr lang="fr-FR" sz="3200" dirty="0"/>
          </a:p>
          <a:p>
            <a:pPr marL="342900" indent="-342900">
              <a:spcBef>
                <a:spcPct val="20000"/>
              </a:spcBef>
              <a:buFontTx/>
              <a:buChar char="•"/>
            </a:pPr>
            <a:endParaRPr lang="fr-FR" sz="3200" dirty="0"/>
          </a:p>
          <a:p>
            <a:pPr marL="342900" indent="-342900">
              <a:spcBef>
                <a:spcPct val="20000"/>
              </a:spcBef>
            </a:pPr>
            <a:endParaRPr lang="fr-FR" sz="3200" dirty="0"/>
          </a:p>
          <a:p>
            <a:pPr marL="342900" indent="-342900">
              <a:spcBef>
                <a:spcPct val="20000"/>
              </a:spcBef>
              <a:buFontTx/>
              <a:buChar char="•"/>
            </a:pPr>
            <a:endParaRPr lang="fr-FR" sz="3200" dirty="0"/>
          </a:p>
          <a:p>
            <a:pPr marL="342900" indent="-342900">
              <a:spcBef>
                <a:spcPct val="20000"/>
              </a:spcBef>
              <a:buFontTx/>
              <a:buChar char="•"/>
            </a:pPr>
            <a:r>
              <a:rPr lang="fr-FR" sz="2800" dirty="0">
                <a:solidFill>
                  <a:schemeClr val="tx2"/>
                </a:solidFill>
              </a:rPr>
              <a:t>Ne pas le nettoyer dans la chambre </a:t>
            </a:r>
            <a:endParaRPr lang="fr-FR" sz="2800" dirty="0" smtClean="0">
              <a:solidFill>
                <a:schemeClr val="tx2"/>
              </a:solidFill>
            </a:endParaRPr>
          </a:p>
          <a:p>
            <a:pPr marL="342900" indent="-342900">
              <a:spcBef>
                <a:spcPct val="20000"/>
              </a:spcBef>
              <a:buFontTx/>
              <a:buChar char="•"/>
            </a:pPr>
            <a:r>
              <a:rPr lang="fr-FR" sz="2800" u="sng" dirty="0" smtClean="0">
                <a:solidFill>
                  <a:schemeClr val="tx2"/>
                </a:solidFill>
              </a:rPr>
              <a:t>Proscrire </a:t>
            </a:r>
            <a:r>
              <a:rPr lang="fr-FR" sz="2800" u="sng" dirty="0">
                <a:solidFill>
                  <a:schemeClr val="tx2"/>
                </a:solidFill>
              </a:rPr>
              <a:t>l’utilisation</a:t>
            </a:r>
            <a:r>
              <a:rPr lang="fr-FR" sz="2800" dirty="0">
                <a:solidFill>
                  <a:schemeClr val="tx2"/>
                </a:solidFill>
              </a:rPr>
              <a:t> des douchettes de chambres (risque de projections </a:t>
            </a:r>
            <a:r>
              <a:rPr lang="fr-FR" sz="2800" dirty="0" smtClean="0">
                <a:solidFill>
                  <a:schemeClr val="tx2"/>
                </a:solidFill>
              </a:rPr>
              <a:t>de liquide biologique dans </a:t>
            </a:r>
            <a:r>
              <a:rPr lang="fr-FR" sz="2800" dirty="0">
                <a:solidFill>
                  <a:schemeClr val="tx2"/>
                </a:solidFill>
              </a:rPr>
              <a:t>l’environnement)</a:t>
            </a:r>
          </a:p>
        </p:txBody>
      </p:sp>
      <p:pic>
        <p:nvPicPr>
          <p:cNvPr id="25604"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15616" y="1700808"/>
            <a:ext cx="1657350" cy="1962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5"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35362" y="2122488"/>
            <a:ext cx="1352550" cy="1019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6" name="Picture 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94400" y="2281833"/>
            <a:ext cx="1314450" cy="80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Espace réservé du pied de page 1"/>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23</a:t>
            </a:fld>
            <a:endParaRPr lang="fr-BE"/>
          </a:p>
        </p:txBody>
      </p:sp>
    </p:spTree>
    <p:extLst>
      <p:ext uri="{BB962C8B-B14F-4D97-AF65-F5344CB8AC3E}">
        <p14:creationId xmlns:p14="http://schemas.microsoft.com/office/powerpoint/2010/main" xmlns="" val="1475263805"/>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a:xfrm>
            <a:off x="-7665" y="260648"/>
            <a:ext cx="8229600" cy="1143000"/>
          </a:xfrm>
        </p:spPr>
        <p:txBody>
          <a:bodyPr>
            <a:normAutofit fontScale="90000"/>
          </a:bodyPr>
          <a:lstStyle/>
          <a:p>
            <a:r>
              <a:rPr lang="fr-FR" b="1" dirty="0">
                <a:solidFill>
                  <a:schemeClr val="tx2"/>
                </a:solidFill>
              </a:rPr>
              <a:t>Recommandation ORIG /SF2H-2010 </a:t>
            </a:r>
          </a:p>
        </p:txBody>
      </p:sp>
      <p:sp>
        <p:nvSpPr>
          <p:cNvPr id="7" name="Espace réservé du contenu 6"/>
          <p:cNvSpPr>
            <a:spLocks noGrp="1"/>
          </p:cNvSpPr>
          <p:nvPr>
            <p:ph idx="1"/>
          </p:nvPr>
        </p:nvSpPr>
        <p:spPr>
          <a:xfrm>
            <a:off x="467544" y="1916833"/>
            <a:ext cx="8229600" cy="2088232"/>
          </a:xfrm>
          <a:solidFill>
            <a:schemeClr val="accent4">
              <a:lumMod val="60000"/>
              <a:lumOff val="40000"/>
              <a:alpha val="49000"/>
            </a:schemeClr>
          </a:solidFill>
        </p:spPr>
        <p:txBody>
          <a:bodyPr>
            <a:normAutofit/>
          </a:bodyPr>
          <a:lstStyle/>
          <a:p>
            <a:r>
              <a:rPr lang="fr-FR" sz="2400" dirty="0" smtClean="0">
                <a:solidFill>
                  <a:schemeClr val="tx2"/>
                </a:solidFill>
              </a:rPr>
              <a:t>Il </a:t>
            </a:r>
            <a:r>
              <a:rPr lang="fr-FR" sz="2400" dirty="0">
                <a:solidFill>
                  <a:schemeClr val="tx2"/>
                </a:solidFill>
              </a:rPr>
              <a:t>est recommandé de limiter les risques infectieux pour les professionnels et l’environnement </a:t>
            </a:r>
            <a:r>
              <a:rPr lang="fr-FR" sz="2400" dirty="0">
                <a:solidFill>
                  <a:srgbClr val="FF0000"/>
                </a:solidFill>
              </a:rPr>
              <a:t>en utilisant un laveur désinfecteur </a:t>
            </a:r>
            <a:r>
              <a:rPr lang="fr-FR" sz="2400" dirty="0">
                <a:solidFill>
                  <a:schemeClr val="tx2"/>
                </a:solidFill>
              </a:rPr>
              <a:t>soit thermique, soit chimique pour le traitement des seaux de chaise, bassins, urinaux et bocaux de prélèvements.</a:t>
            </a:r>
          </a:p>
        </p:txBody>
      </p:sp>
      <p:sp>
        <p:nvSpPr>
          <p:cNvPr id="4" name="Espace réservé du pied de page 3"/>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24</a:t>
            </a:fld>
            <a:endParaRPr lang="fr-BE"/>
          </a:p>
        </p:txBody>
      </p:sp>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84368" y="260648"/>
            <a:ext cx="1085850" cy="1511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58340" y="4119827"/>
            <a:ext cx="2205731" cy="23627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69939" y="4537645"/>
            <a:ext cx="1382532" cy="15567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420413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normAutofit fontScale="90000"/>
          </a:bodyPr>
          <a:lstStyle/>
          <a:p>
            <a:r>
              <a:rPr lang="fr-FR" b="1" dirty="0">
                <a:solidFill>
                  <a:schemeClr val="tx2"/>
                </a:solidFill>
              </a:rPr>
              <a:t>Prévention de la transmission croisée </a:t>
            </a:r>
            <a:r>
              <a:rPr lang="fr-FR" sz="2200" dirty="0">
                <a:solidFill>
                  <a:schemeClr val="tx2"/>
                </a:solidFill>
              </a:rPr>
              <a:t>des « Bactéries Hautement Résistantes aux antibiotiques émergentes » (</a:t>
            </a:r>
            <a:r>
              <a:rPr lang="fr-FR" sz="2200" dirty="0" err="1">
                <a:solidFill>
                  <a:schemeClr val="tx2"/>
                </a:solidFill>
              </a:rPr>
              <a:t>BHRe</a:t>
            </a:r>
            <a:r>
              <a:rPr lang="fr-FR" sz="2200" dirty="0">
                <a:solidFill>
                  <a:schemeClr val="tx2"/>
                </a:solidFill>
              </a:rPr>
              <a:t>) HSCP, juillet 2013 </a:t>
            </a:r>
            <a:endParaRPr lang="fr-FR" dirty="0">
              <a:solidFill>
                <a:schemeClr val="tx2"/>
              </a:solidFill>
            </a:endParaRPr>
          </a:p>
        </p:txBody>
      </p:sp>
      <p:sp>
        <p:nvSpPr>
          <p:cNvPr id="8" name="Espace réservé du contenu 7"/>
          <p:cNvSpPr>
            <a:spLocks noGrp="1"/>
          </p:cNvSpPr>
          <p:nvPr>
            <p:ph idx="1"/>
          </p:nvPr>
        </p:nvSpPr>
        <p:spPr/>
        <p:txBody>
          <a:bodyPr>
            <a:normAutofit/>
          </a:bodyPr>
          <a:lstStyle/>
          <a:p>
            <a:r>
              <a:rPr lang="fr-FR" dirty="0" smtClean="0">
                <a:solidFill>
                  <a:schemeClr val="tx2"/>
                </a:solidFill>
              </a:rPr>
              <a:t>« …l’utilisation </a:t>
            </a:r>
            <a:r>
              <a:rPr lang="fr-FR" dirty="0">
                <a:solidFill>
                  <a:schemeClr val="tx2"/>
                </a:solidFill>
              </a:rPr>
              <a:t>de douchette est proscrite pour l’entretien de ce type de matériel en raison du risque d’aérosols qui expose les personnels soignants et les patients au risque de contamination et d’aérosolisation lors des </a:t>
            </a:r>
            <a:r>
              <a:rPr lang="fr-FR" dirty="0" smtClean="0">
                <a:solidFill>
                  <a:schemeClr val="tx2"/>
                </a:solidFill>
              </a:rPr>
              <a:t>manipulations. »</a:t>
            </a:r>
            <a:endParaRPr lang="fr-FR" dirty="0">
              <a:solidFill>
                <a:schemeClr val="tx2"/>
              </a:solidFill>
            </a:endParaRPr>
          </a:p>
          <a:p>
            <a:endParaRPr lang="fr-FR" dirty="0"/>
          </a:p>
        </p:txBody>
      </p:sp>
      <p:sp>
        <p:nvSpPr>
          <p:cNvPr id="4" name="Espace réservé du pied de page 3"/>
          <p:cNvSpPr>
            <a:spLocks noGrp="1"/>
          </p:cNvSpPr>
          <p:nvPr>
            <p:ph type="ftr" sz="quarter" idx="11"/>
          </p:nvPr>
        </p:nvSpPr>
        <p:spPr>
          <a:xfrm>
            <a:off x="2643174" y="6356350"/>
            <a:ext cx="3376626"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25</a:t>
            </a:fld>
            <a:endParaRPr lang="fr-BE"/>
          </a:p>
        </p:txBody>
      </p:sp>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56437" y="4437112"/>
            <a:ext cx="1716033" cy="18382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74628" y="4437112"/>
            <a:ext cx="2279650" cy="2566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65342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251520" y="260648"/>
            <a:ext cx="8229600" cy="1143000"/>
          </a:xfrm>
        </p:spPr>
        <p:txBody>
          <a:bodyPr>
            <a:normAutofit/>
          </a:bodyPr>
          <a:lstStyle/>
          <a:p>
            <a:r>
              <a:rPr lang="fr-FR" sz="4000" b="1" dirty="0" smtClean="0">
                <a:solidFill>
                  <a:schemeClr val="tx2"/>
                </a:solidFill>
              </a:rPr>
              <a:t>Surveiller et prévenir SF2H 2010</a:t>
            </a:r>
            <a:endParaRPr lang="fr-FR" sz="4000" b="1" dirty="0">
              <a:solidFill>
                <a:schemeClr val="tx2"/>
              </a:solidFill>
            </a:endParaRPr>
          </a:p>
        </p:txBody>
      </p:sp>
      <p:sp>
        <p:nvSpPr>
          <p:cNvPr id="5" name="Espace réservé du contenu 4"/>
          <p:cNvSpPr>
            <a:spLocks noGrp="1"/>
          </p:cNvSpPr>
          <p:nvPr>
            <p:ph idx="1"/>
          </p:nvPr>
        </p:nvSpPr>
        <p:spPr>
          <a:solidFill>
            <a:srgbClr val="F8F9D5"/>
          </a:solidFill>
        </p:spPr>
        <p:txBody>
          <a:bodyPr>
            <a:normAutofit fontScale="92500" lnSpcReduction="20000"/>
          </a:bodyPr>
          <a:lstStyle/>
          <a:p>
            <a:r>
              <a:rPr lang="fr-FR" dirty="0">
                <a:solidFill>
                  <a:schemeClr val="tx2"/>
                </a:solidFill>
              </a:rPr>
              <a:t>« l’évacuation rapide des </a:t>
            </a:r>
            <a:r>
              <a:rPr lang="fr-FR" dirty="0" smtClean="0">
                <a:solidFill>
                  <a:schemeClr val="tx2"/>
                </a:solidFill>
              </a:rPr>
              <a:t>selles… </a:t>
            </a:r>
            <a:r>
              <a:rPr lang="fr-FR" dirty="0">
                <a:solidFill>
                  <a:schemeClr val="tx2"/>
                </a:solidFill>
              </a:rPr>
              <a:t>pour les personnes continentes, par utilisation de lave-bassin ou, à défaut, évacuation dans le réseau d’assainissement suivie de la désinfection du bassin avec un produit désinfectant </a:t>
            </a:r>
            <a:r>
              <a:rPr lang="fr-FR" dirty="0" err="1">
                <a:solidFill>
                  <a:schemeClr val="tx2"/>
                </a:solidFill>
              </a:rPr>
              <a:t>sporicide</a:t>
            </a:r>
            <a:r>
              <a:rPr lang="fr-FR" dirty="0">
                <a:solidFill>
                  <a:schemeClr val="tx2"/>
                </a:solidFill>
              </a:rPr>
              <a:t> ou virucide selon le cas. L’utilisation de douchettes pour le lavage des bassins est à proscrire car il entraîne une dissémination du pathogène dans l’environnement sur la tenue et sur l’agent par éclaboussures »</a:t>
            </a:r>
          </a:p>
          <a:p>
            <a:r>
              <a:rPr lang="fr-FR" dirty="0" smtClean="0">
                <a:solidFill>
                  <a:schemeClr val="tx2"/>
                </a:solidFill>
              </a:rPr>
              <a:t>….</a:t>
            </a:r>
            <a:endParaRPr lang="fr-FR" dirty="0">
              <a:solidFill>
                <a:schemeClr val="tx2"/>
              </a:solidFill>
            </a:endParaRPr>
          </a:p>
        </p:txBody>
      </p:sp>
      <p:sp>
        <p:nvSpPr>
          <p:cNvPr id="2" name="Espace réservé du pied de page 1"/>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26</a:t>
            </a:fld>
            <a:endParaRPr lang="fr-BE"/>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12360" y="404664"/>
            <a:ext cx="936104" cy="12922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ZoneTexte 5"/>
          <p:cNvSpPr txBox="1"/>
          <p:nvPr/>
        </p:nvSpPr>
        <p:spPr>
          <a:xfrm>
            <a:off x="3491880" y="4941168"/>
            <a:ext cx="792088" cy="369332"/>
          </a:xfrm>
          <a:prstGeom prst="rect">
            <a:avLst/>
          </a:prstGeom>
          <a:solidFill>
            <a:srgbClr val="FF0000"/>
          </a:solidFill>
        </p:spPr>
        <p:txBody>
          <a:bodyPr wrap="square" rtlCol="0">
            <a:spAutoFit/>
          </a:bodyPr>
          <a:lstStyle/>
          <a:p>
            <a:r>
              <a:rPr lang="fr-FR" b="1" dirty="0" smtClean="0">
                <a:solidFill>
                  <a:schemeClr val="bg1"/>
                </a:solidFill>
              </a:rPr>
              <a:t>R 119</a:t>
            </a:r>
            <a:endParaRPr lang="fr-FR" b="1" dirty="0">
              <a:solidFill>
                <a:schemeClr val="bg1"/>
              </a:solidFill>
            </a:endParaRPr>
          </a:p>
        </p:txBody>
      </p:sp>
    </p:spTree>
    <p:extLst>
      <p:ext uri="{BB962C8B-B14F-4D97-AF65-F5344CB8AC3E}">
        <p14:creationId xmlns:p14="http://schemas.microsoft.com/office/powerpoint/2010/main" xmlns="" val="1342010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txBox="1">
            <a:spLocks noChangeArrowheads="1"/>
          </p:cNvSpPr>
          <p:nvPr/>
        </p:nvSpPr>
        <p:spPr bwMode="auto">
          <a:xfrm>
            <a:off x="426124" y="764704"/>
            <a:ext cx="8196262" cy="612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fr-FR" sz="3600" b="1" dirty="0" smtClean="0">
                <a:solidFill>
                  <a:schemeClr val="tx2"/>
                </a:solidFill>
              </a:rPr>
              <a:t>Film pédagogique :</a:t>
            </a:r>
          </a:p>
          <a:p>
            <a:pPr algn="ctr" eaLnBrk="1" hangingPunct="1"/>
            <a:r>
              <a:rPr lang="fr-FR" dirty="0">
                <a:solidFill>
                  <a:schemeClr val="tx2"/>
                </a:solidFill>
              </a:rPr>
              <a:t>http://www.cclinparisnord.org/video/film_excreta.flv</a:t>
            </a:r>
          </a:p>
        </p:txBody>
      </p:sp>
      <p:pic>
        <p:nvPicPr>
          <p:cNvPr id="3174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l="10216" t="20522" r="19122" b="21642"/>
          <a:stretch>
            <a:fillRect/>
          </a:stretch>
        </p:blipFill>
        <p:spPr bwMode="auto">
          <a:xfrm>
            <a:off x="971550" y="1500175"/>
            <a:ext cx="6892925" cy="4214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1748" name="Rectangle 1"/>
          <p:cNvSpPr>
            <a:spLocks noChangeArrowheads="1"/>
          </p:cNvSpPr>
          <p:nvPr/>
        </p:nvSpPr>
        <p:spPr bwMode="auto">
          <a:xfrm>
            <a:off x="971550" y="5786454"/>
            <a:ext cx="703738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fr-FR" dirty="0">
                <a:solidFill>
                  <a:schemeClr val="tx2"/>
                </a:solidFill>
              </a:rPr>
              <a:t>Différence d'efficacité de la douchette versus lave-bassin et différence de contamination de l'environnement et des tenues</a:t>
            </a:r>
          </a:p>
        </p:txBody>
      </p:sp>
      <p:sp>
        <p:nvSpPr>
          <p:cNvPr id="2" name="Espace réservé du pied de page 1"/>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27</a:t>
            </a:fld>
            <a:endParaRPr lang="fr-BE"/>
          </a:p>
        </p:txBody>
      </p:sp>
    </p:spTree>
    <p:extLst>
      <p:ext uri="{BB962C8B-B14F-4D97-AF65-F5344CB8AC3E}">
        <p14:creationId xmlns:p14="http://schemas.microsoft.com/office/powerpoint/2010/main" xmlns="" val="755063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a:xfrm>
            <a:off x="3124200" y="6356350"/>
            <a:ext cx="3733816"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28</a:t>
            </a:fld>
            <a:endParaRPr lang="fr-BE"/>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4282" y="357166"/>
            <a:ext cx="8493648" cy="59975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Cadre 5"/>
          <p:cNvSpPr/>
          <p:nvPr/>
        </p:nvSpPr>
        <p:spPr>
          <a:xfrm>
            <a:off x="107504" y="2276872"/>
            <a:ext cx="4029152" cy="648072"/>
          </a:xfrm>
          <a:prstGeom prst="frame">
            <a:avLst/>
          </a:prstGeom>
          <a:solidFill>
            <a:schemeClr val="accent6">
              <a:lumMod val="5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cxnSp>
        <p:nvCxnSpPr>
          <p:cNvPr id="8" name="Connecteur droit 7"/>
          <p:cNvCxnSpPr/>
          <p:nvPr/>
        </p:nvCxnSpPr>
        <p:spPr>
          <a:xfrm>
            <a:off x="611560" y="3381142"/>
            <a:ext cx="194421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348905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dirty="0" smtClean="0">
                <a:solidFill>
                  <a:schemeClr val="tx2"/>
                </a:solidFill>
              </a:rPr>
              <a:t>Gestion des </a:t>
            </a:r>
            <a:r>
              <a:rPr lang="fr-FR" i="1" dirty="0" err="1" smtClean="0">
                <a:solidFill>
                  <a:schemeClr val="tx2"/>
                </a:solidFill>
              </a:rPr>
              <a:t>excreta</a:t>
            </a:r>
            <a:endParaRPr lang="fr-FR" i="1" dirty="0">
              <a:solidFill>
                <a:schemeClr val="tx2"/>
              </a:solidFill>
            </a:endParaRPr>
          </a:p>
        </p:txBody>
      </p:sp>
      <p:sp>
        <p:nvSpPr>
          <p:cNvPr id="8" name="Espace réservé du contenu 7"/>
          <p:cNvSpPr>
            <a:spLocks noGrp="1"/>
          </p:cNvSpPr>
          <p:nvPr>
            <p:ph sz="half" idx="2"/>
          </p:nvPr>
        </p:nvSpPr>
        <p:spPr/>
        <p:txBody>
          <a:bodyPr/>
          <a:lstStyle/>
          <a:p>
            <a:r>
              <a:rPr lang="fr-FR" dirty="0" smtClean="0">
                <a:solidFill>
                  <a:schemeClr val="tx2"/>
                </a:solidFill>
              </a:rPr>
              <a:t>Le bassin sera introduit avec son couvercle dans le lave bassin…</a:t>
            </a:r>
            <a:endParaRPr lang="fr-FR" dirty="0">
              <a:solidFill>
                <a:schemeClr val="tx2"/>
              </a:solidFill>
            </a:endParaRPr>
          </a:p>
        </p:txBody>
      </p:sp>
      <p:sp>
        <p:nvSpPr>
          <p:cNvPr id="4" name="Espace réservé du pied de page 3"/>
          <p:cNvSpPr>
            <a:spLocks noGrp="1"/>
          </p:cNvSpPr>
          <p:nvPr>
            <p:ph type="ftr" sz="quarter" idx="11"/>
          </p:nvPr>
        </p:nvSpPr>
        <p:spPr>
          <a:xfrm>
            <a:off x="2786050" y="6356350"/>
            <a:ext cx="3929090"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29</a:t>
            </a:fld>
            <a:endParaRPr lang="fr-BE"/>
          </a:p>
        </p:txBody>
      </p:sp>
      <p:pic>
        <p:nvPicPr>
          <p:cNvPr id="10" name="Espace réservé du contenu 9"/>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457200" y="2516981"/>
            <a:ext cx="4038600" cy="2692400"/>
          </a:xfrm>
        </p:spPr>
      </p:pic>
    </p:spTree>
    <p:extLst>
      <p:ext uri="{BB962C8B-B14F-4D97-AF65-F5344CB8AC3E}">
        <p14:creationId xmlns:p14="http://schemas.microsoft.com/office/powerpoint/2010/main" xmlns="" val="690451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116632"/>
            <a:ext cx="8229600" cy="994122"/>
          </a:xfrm>
        </p:spPr>
        <p:txBody>
          <a:bodyPr rtlCol="0">
            <a:noAutofit/>
          </a:bodyPr>
          <a:lstStyle/>
          <a:p>
            <a:pPr>
              <a:defRPr/>
            </a:pPr>
            <a:r>
              <a:rPr lang="fr-FR" sz="4000" b="1" dirty="0" smtClean="0">
                <a:solidFill>
                  <a:schemeClr val="tx2"/>
                </a:solidFill>
              </a:rPr>
              <a:t>Contexte épidémiologique</a:t>
            </a:r>
            <a:endParaRPr lang="fr-FR" sz="4000" b="1" dirty="0">
              <a:solidFill>
                <a:schemeClr val="tx2"/>
              </a:solidFill>
            </a:endParaRPr>
          </a:p>
        </p:txBody>
      </p:sp>
      <p:sp>
        <p:nvSpPr>
          <p:cNvPr id="3" name="Espace réservé du texte 2"/>
          <p:cNvSpPr>
            <a:spLocks noGrp="1"/>
          </p:cNvSpPr>
          <p:nvPr>
            <p:ph type="body" idx="1"/>
          </p:nvPr>
        </p:nvSpPr>
        <p:spPr>
          <a:xfrm>
            <a:off x="387288" y="908720"/>
            <a:ext cx="4040188" cy="639762"/>
          </a:xfrm>
        </p:spPr>
        <p:txBody>
          <a:bodyPr/>
          <a:lstStyle/>
          <a:p>
            <a:r>
              <a:rPr lang="el-GR" dirty="0">
                <a:solidFill>
                  <a:schemeClr val="tx2"/>
                </a:solidFill>
              </a:rPr>
              <a:t>β</a:t>
            </a:r>
            <a:r>
              <a:rPr lang="fr-FR" dirty="0" err="1">
                <a:solidFill>
                  <a:schemeClr val="tx2"/>
                </a:solidFill>
              </a:rPr>
              <a:t>lse</a:t>
            </a:r>
            <a:r>
              <a:rPr lang="fr-FR" dirty="0">
                <a:solidFill>
                  <a:schemeClr val="tx2"/>
                </a:solidFill>
              </a:rPr>
              <a:t> en France</a:t>
            </a:r>
          </a:p>
        </p:txBody>
      </p:sp>
      <p:sp>
        <p:nvSpPr>
          <p:cNvPr id="5" name="Espace réservé du texte 4"/>
          <p:cNvSpPr>
            <a:spLocks noGrp="1"/>
          </p:cNvSpPr>
          <p:nvPr>
            <p:ph type="body" sz="quarter" idx="3"/>
          </p:nvPr>
        </p:nvSpPr>
        <p:spPr>
          <a:xfrm>
            <a:off x="4579120" y="1052736"/>
            <a:ext cx="4041775" cy="639762"/>
          </a:xfrm>
        </p:spPr>
        <p:txBody>
          <a:bodyPr>
            <a:normAutofit fontScale="92500" lnSpcReduction="20000"/>
          </a:bodyPr>
          <a:lstStyle/>
          <a:p>
            <a:r>
              <a:rPr lang="fr-FR" dirty="0" smtClean="0">
                <a:solidFill>
                  <a:schemeClr val="tx2"/>
                </a:solidFill>
              </a:rPr>
              <a:t>Données du Signalement / enquête ICD</a:t>
            </a:r>
            <a:endParaRPr lang="fr-FR" dirty="0">
              <a:solidFill>
                <a:schemeClr val="tx2"/>
              </a:solidFill>
            </a:endParaRPr>
          </a:p>
        </p:txBody>
      </p:sp>
      <p:pic>
        <p:nvPicPr>
          <p:cNvPr id="31748" name="Picture 5"/>
          <p:cNvPicPr>
            <a:picLocks noChangeAspect="1" noChangeArrowheads="1"/>
          </p:cNvPicPr>
          <p:nvPr/>
        </p:nvPicPr>
        <p:blipFill>
          <a:blip r:embed="rId3" cstate="print"/>
          <a:srcRect/>
          <a:stretch>
            <a:fillRect/>
          </a:stretch>
        </p:blipFill>
        <p:spPr bwMode="auto">
          <a:xfrm>
            <a:off x="899591" y="6294613"/>
            <a:ext cx="3179117" cy="317445"/>
          </a:xfrm>
          <a:prstGeom prst="rect">
            <a:avLst/>
          </a:prstGeom>
          <a:noFill/>
          <a:ln w="9525">
            <a:noFill/>
            <a:miter lim="800000"/>
            <a:headEnd/>
            <a:tailEnd/>
          </a:ln>
        </p:spPr>
      </p:pic>
      <p:pic>
        <p:nvPicPr>
          <p:cNvPr id="31749" name="Picture 6"/>
          <p:cNvPicPr>
            <a:picLocks noChangeAspect="1" noChangeArrowheads="1"/>
          </p:cNvPicPr>
          <p:nvPr/>
        </p:nvPicPr>
        <p:blipFill>
          <a:blip r:embed="rId4" cstate="print"/>
          <a:srcRect/>
          <a:stretch>
            <a:fillRect/>
          </a:stretch>
        </p:blipFill>
        <p:spPr bwMode="auto">
          <a:xfrm>
            <a:off x="1619672" y="6523713"/>
            <a:ext cx="2213992" cy="313649"/>
          </a:xfrm>
          <a:prstGeom prst="rect">
            <a:avLst/>
          </a:prstGeom>
          <a:noFill/>
          <a:ln w="9525">
            <a:noFill/>
            <a:miter lim="800000"/>
            <a:headEnd/>
            <a:tailEnd/>
          </a:ln>
        </p:spPr>
      </p:pic>
      <p:pic>
        <p:nvPicPr>
          <p:cNvPr id="31750" name="Picture 7"/>
          <p:cNvPicPr>
            <a:picLocks noChangeAspect="1" noChangeArrowheads="1"/>
          </p:cNvPicPr>
          <p:nvPr/>
        </p:nvPicPr>
        <p:blipFill>
          <a:blip r:embed="rId5" cstate="print"/>
          <a:srcRect/>
          <a:stretch>
            <a:fillRect/>
          </a:stretch>
        </p:blipFill>
        <p:spPr bwMode="auto">
          <a:xfrm>
            <a:off x="4056397" y="6342063"/>
            <a:ext cx="488443" cy="400050"/>
          </a:xfrm>
          <a:prstGeom prst="rect">
            <a:avLst/>
          </a:prstGeom>
          <a:noFill/>
          <a:ln w="9525">
            <a:noFill/>
            <a:miter lim="800000"/>
            <a:headEnd/>
            <a:tailEnd/>
          </a:ln>
        </p:spPr>
      </p:pic>
      <p:sp>
        <p:nvSpPr>
          <p:cNvPr id="6" name="ZoneTexte 5"/>
          <p:cNvSpPr txBox="1"/>
          <p:nvPr/>
        </p:nvSpPr>
        <p:spPr>
          <a:xfrm>
            <a:off x="3239852" y="4725144"/>
            <a:ext cx="1187624" cy="646331"/>
          </a:xfrm>
          <a:prstGeom prst="rect">
            <a:avLst/>
          </a:prstGeom>
          <a:noFill/>
        </p:spPr>
        <p:txBody>
          <a:bodyPr wrap="square" rtlCol="0">
            <a:spAutoFit/>
          </a:bodyPr>
          <a:lstStyle/>
          <a:p>
            <a:r>
              <a:rPr lang="fr-FR" dirty="0" smtClean="0"/>
              <a:t>11% de </a:t>
            </a:r>
            <a:r>
              <a:rPr lang="fr-FR" dirty="0" err="1" smtClean="0"/>
              <a:t>Blse</a:t>
            </a:r>
            <a:endParaRPr lang="fr-FR" dirty="0"/>
          </a:p>
        </p:txBody>
      </p:sp>
      <p:pic>
        <p:nvPicPr>
          <p:cNvPr id="2051" name="Picture 3"/>
          <p:cNvPicPr>
            <a:picLocks noGrp="1" noChangeAspect="1" noChangeArrowheads="1"/>
          </p:cNvPicPr>
          <p:nvPr>
            <p:ph sz="half" idx="2"/>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0430" y="1681582"/>
            <a:ext cx="4040188" cy="27512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95536" y="4360767"/>
            <a:ext cx="2512106" cy="20925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666495" y="6290108"/>
            <a:ext cx="731757" cy="4403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ZoneTexte 7"/>
          <p:cNvSpPr txBox="1"/>
          <p:nvPr/>
        </p:nvSpPr>
        <p:spPr>
          <a:xfrm>
            <a:off x="5652120" y="6271917"/>
            <a:ext cx="3240360" cy="338554"/>
          </a:xfrm>
          <a:prstGeom prst="rect">
            <a:avLst/>
          </a:prstGeom>
          <a:noFill/>
        </p:spPr>
        <p:txBody>
          <a:bodyPr wrap="square" rtlCol="0">
            <a:spAutoFit/>
          </a:bodyPr>
          <a:lstStyle/>
          <a:p>
            <a:r>
              <a:rPr lang="fr-FR" altLang="fr-FR" sz="1600" b="1" dirty="0" smtClean="0">
                <a:solidFill>
                  <a:schemeClr val="tx2"/>
                </a:solidFill>
              </a:rPr>
              <a:t>EPC</a:t>
            </a:r>
            <a:r>
              <a:rPr lang="fr-FR" altLang="fr-FR" sz="1600" b="1" dirty="0">
                <a:solidFill>
                  <a:schemeClr val="tx2"/>
                </a:solidFill>
              </a:rPr>
              <a:t>, 2012 – 2014, </a:t>
            </a:r>
            <a:r>
              <a:rPr lang="fr-FR" altLang="fr-FR" sz="1600" b="1" dirty="0" smtClean="0">
                <a:solidFill>
                  <a:schemeClr val="tx2"/>
                </a:solidFill>
              </a:rPr>
              <a:t>par département</a:t>
            </a:r>
            <a:endParaRPr lang="fr-FR" sz="1600" dirty="0">
              <a:solidFill>
                <a:schemeClr val="tx2"/>
              </a:solidFill>
            </a:endParaRPr>
          </a:p>
        </p:txBody>
      </p:sp>
      <p:pic>
        <p:nvPicPr>
          <p:cNvPr id="2054" name="Picture 6"/>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788024" y="1916832"/>
            <a:ext cx="2817397" cy="23370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Grp="1" noChangeAspect="1" noChangeArrowheads="1"/>
          </p:cNvPicPr>
          <p:nvPr>
            <p:ph sz="quarter" idx="4"/>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989251" y="3304554"/>
            <a:ext cx="2900153" cy="28411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ZoneTexte 8"/>
          <p:cNvSpPr txBox="1"/>
          <p:nvPr/>
        </p:nvSpPr>
        <p:spPr>
          <a:xfrm>
            <a:off x="7740352" y="2132856"/>
            <a:ext cx="1152128" cy="738664"/>
          </a:xfrm>
          <a:prstGeom prst="rect">
            <a:avLst/>
          </a:prstGeom>
          <a:noFill/>
        </p:spPr>
        <p:txBody>
          <a:bodyPr wrap="square" rtlCol="0">
            <a:spAutoFit/>
          </a:bodyPr>
          <a:lstStyle/>
          <a:p>
            <a:r>
              <a:rPr lang="fr-FR" sz="1400" b="1" dirty="0" smtClean="0">
                <a:solidFill>
                  <a:schemeClr val="tx2"/>
                </a:solidFill>
              </a:rPr>
              <a:t>Souches ICD  caractérisées 2009/2010</a:t>
            </a:r>
            <a:endParaRPr lang="fr-FR" sz="1400" b="1" dirty="0">
              <a:solidFill>
                <a:schemeClr val="tx2"/>
              </a:solidFill>
            </a:endParaRPr>
          </a:p>
        </p:txBody>
      </p:sp>
    </p:spTree>
    <p:extLst>
      <p:ext uri="{BB962C8B-B14F-4D97-AF65-F5344CB8AC3E}">
        <p14:creationId xmlns:p14="http://schemas.microsoft.com/office/powerpoint/2010/main" xmlns="" val="31164367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61963" y="371475"/>
            <a:ext cx="8196262" cy="1200137"/>
          </a:xfrm>
          <a:noFill/>
        </p:spPr>
        <p:txBody>
          <a:bodyPr anchor="b">
            <a:noAutofit/>
          </a:bodyPr>
          <a:lstStyle/>
          <a:p>
            <a:pPr eaLnBrk="1" hangingPunct="1"/>
            <a:r>
              <a:rPr lang="fr-FR" sz="4000" b="1" dirty="0" smtClean="0">
                <a:solidFill>
                  <a:schemeClr val="tx2"/>
                </a:solidFill>
              </a:rPr>
              <a:t>Gestion des </a:t>
            </a:r>
            <a:r>
              <a:rPr lang="fr-FR" sz="4000" b="1" i="1" dirty="0" err="1" smtClean="0">
                <a:solidFill>
                  <a:schemeClr val="tx2"/>
                </a:solidFill>
              </a:rPr>
              <a:t>excreta</a:t>
            </a:r>
            <a:r>
              <a:rPr lang="fr-FR" sz="4000" b="1" dirty="0" smtClean="0">
                <a:solidFill>
                  <a:schemeClr val="tx2"/>
                </a:solidFill>
              </a:rPr>
              <a:t> </a:t>
            </a:r>
            <a:r>
              <a:rPr lang="fr-FR" sz="4000" b="1" dirty="0">
                <a:solidFill>
                  <a:schemeClr val="tx2"/>
                </a:solidFill>
              </a:rPr>
              <a:t>:</a:t>
            </a:r>
            <a:r>
              <a:rPr lang="fr-FR" sz="4000" b="1" dirty="0" smtClean="0">
                <a:solidFill>
                  <a:schemeClr val="tx2"/>
                </a:solidFill>
              </a:rPr>
              <a:t/>
            </a:r>
            <a:br>
              <a:rPr lang="fr-FR" sz="4000" b="1" dirty="0" smtClean="0">
                <a:solidFill>
                  <a:schemeClr val="tx2"/>
                </a:solidFill>
              </a:rPr>
            </a:br>
            <a:r>
              <a:rPr lang="fr-FR" sz="4000" b="1" dirty="0" smtClean="0">
                <a:solidFill>
                  <a:schemeClr val="tx2"/>
                </a:solidFill>
              </a:rPr>
              <a:t> Entretien du matériel</a:t>
            </a:r>
            <a:r>
              <a:rPr lang="fr-FR" sz="4000" dirty="0" smtClean="0">
                <a:solidFill>
                  <a:schemeClr val="tx2"/>
                </a:solidFill>
              </a:rPr>
              <a:t> </a:t>
            </a:r>
          </a:p>
        </p:txBody>
      </p:sp>
      <p:sp>
        <p:nvSpPr>
          <p:cNvPr id="26627" name="Rectangle 5"/>
          <p:cNvSpPr>
            <a:spLocks noChangeArrowheads="1"/>
          </p:cNvSpPr>
          <p:nvPr/>
        </p:nvSpPr>
        <p:spPr bwMode="auto">
          <a:xfrm>
            <a:off x="611188" y="1682750"/>
            <a:ext cx="8229600" cy="453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spcBef>
                <a:spcPct val="20000"/>
              </a:spcBef>
              <a:buFontTx/>
              <a:buChar char="•"/>
            </a:pPr>
            <a:r>
              <a:rPr lang="fr-FR" sz="3200" dirty="0">
                <a:solidFill>
                  <a:schemeClr val="tx2"/>
                </a:solidFill>
              </a:rPr>
              <a:t>Pour le </a:t>
            </a:r>
            <a:r>
              <a:rPr lang="fr-FR" sz="3200" dirty="0" smtClean="0">
                <a:solidFill>
                  <a:schemeClr val="tx2"/>
                </a:solidFill>
              </a:rPr>
              <a:t>patient continent </a:t>
            </a:r>
          </a:p>
          <a:p>
            <a:pPr marL="342900" indent="-342900">
              <a:spcBef>
                <a:spcPct val="20000"/>
              </a:spcBef>
            </a:pPr>
            <a:r>
              <a:rPr lang="fr-FR" sz="2400" dirty="0" smtClean="0">
                <a:solidFill>
                  <a:schemeClr val="tx2"/>
                </a:solidFill>
              </a:rPr>
              <a:t>Nettoyer </a:t>
            </a:r>
            <a:r>
              <a:rPr lang="fr-FR" sz="2400" dirty="0">
                <a:solidFill>
                  <a:schemeClr val="tx2"/>
                </a:solidFill>
              </a:rPr>
              <a:t>après chaque utilisation </a:t>
            </a:r>
            <a:r>
              <a:rPr lang="fr-FR" sz="2400" dirty="0" smtClean="0">
                <a:solidFill>
                  <a:schemeClr val="tx2"/>
                </a:solidFill>
              </a:rPr>
              <a:t> </a:t>
            </a:r>
            <a:r>
              <a:rPr lang="fr-FR" sz="2400" dirty="0">
                <a:solidFill>
                  <a:schemeClr val="tx2"/>
                </a:solidFill>
              </a:rPr>
              <a:t>en l’absence de </a:t>
            </a:r>
            <a:r>
              <a:rPr lang="fr-FR" sz="2400" dirty="0" smtClean="0">
                <a:solidFill>
                  <a:schemeClr val="tx2"/>
                </a:solidFill>
              </a:rPr>
              <a:t>lave bassin :</a:t>
            </a:r>
            <a:endParaRPr lang="fr-FR" sz="2400" dirty="0">
              <a:solidFill>
                <a:schemeClr val="tx2"/>
              </a:solidFill>
            </a:endParaRPr>
          </a:p>
          <a:p>
            <a:pPr marL="342900" indent="-342900">
              <a:spcBef>
                <a:spcPct val="20000"/>
              </a:spcBef>
            </a:pPr>
            <a:r>
              <a:rPr lang="fr-FR" sz="2400" dirty="0" smtClean="0">
                <a:solidFill>
                  <a:schemeClr val="tx2"/>
                </a:solidFill>
              </a:rPr>
              <a:t>bassin</a:t>
            </a:r>
            <a:r>
              <a:rPr lang="fr-FR" sz="2400" dirty="0">
                <a:solidFill>
                  <a:schemeClr val="tx2"/>
                </a:solidFill>
              </a:rPr>
              <a:t>, chaise </a:t>
            </a:r>
            <a:r>
              <a:rPr lang="fr-FR" sz="2400" dirty="0" smtClean="0">
                <a:solidFill>
                  <a:schemeClr val="tx2"/>
                </a:solidFill>
              </a:rPr>
              <a:t>percée et urinal, </a:t>
            </a:r>
            <a:r>
              <a:rPr lang="fr-FR" sz="2400" dirty="0">
                <a:solidFill>
                  <a:schemeClr val="tx2"/>
                </a:solidFill>
              </a:rPr>
              <a:t>avec un produit </a:t>
            </a:r>
            <a:r>
              <a:rPr lang="fr-FR" sz="2400" dirty="0" smtClean="0">
                <a:solidFill>
                  <a:schemeClr val="tx2"/>
                </a:solidFill>
              </a:rPr>
              <a:t>nettoyant désinfectant </a:t>
            </a:r>
            <a:endParaRPr lang="fr-FR" sz="2400" dirty="0">
              <a:solidFill>
                <a:schemeClr val="tx2"/>
              </a:solidFill>
            </a:endParaRPr>
          </a:p>
          <a:p>
            <a:pPr marL="1600200" lvl="3" indent="-228600">
              <a:spcBef>
                <a:spcPct val="20000"/>
              </a:spcBef>
              <a:buFont typeface="Wingdings" pitchFamily="2" charset="2"/>
              <a:buChar char="Ø"/>
            </a:pPr>
            <a:r>
              <a:rPr lang="fr-FR" sz="2400" dirty="0">
                <a:solidFill>
                  <a:srgbClr val="FF0000"/>
                </a:solidFill>
              </a:rPr>
              <a:t>possibilité d’utiliser en cas d’épidémie des sacs protecteurs avec poudre ou gel gélifiant, type Care </a:t>
            </a:r>
            <a:r>
              <a:rPr lang="fr-FR" sz="2400" dirty="0" smtClean="0">
                <a:solidFill>
                  <a:srgbClr val="FF0000"/>
                </a:solidFill>
              </a:rPr>
              <a:t>bag®</a:t>
            </a:r>
          </a:p>
          <a:p>
            <a:pPr marL="1600200" lvl="3" indent="-228600">
              <a:spcBef>
                <a:spcPct val="20000"/>
              </a:spcBef>
            </a:pPr>
            <a:endParaRPr lang="fr-FR" sz="2400" dirty="0" smtClean="0">
              <a:solidFill>
                <a:srgbClr val="FF0000"/>
              </a:solidFill>
            </a:endParaRPr>
          </a:p>
          <a:p>
            <a:pPr marL="1600200" lvl="3" indent="-228600">
              <a:spcBef>
                <a:spcPct val="20000"/>
              </a:spcBef>
            </a:pPr>
            <a:r>
              <a:rPr lang="fr-FR" sz="2800" dirty="0" smtClean="0">
                <a:solidFill>
                  <a:schemeClr val="tx2"/>
                </a:solidFill>
              </a:rPr>
              <a:t>Renouvellement </a:t>
            </a:r>
            <a:r>
              <a:rPr lang="fr-FR" sz="2800" dirty="0">
                <a:solidFill>
                  <a:schemeClr val="tx2"/>
                </a:solidFill>
              </a:rPr>
              <a:t>régulier des </a:t>
            </a:r>
            <a:r>
              <a:rPr lang="fr-FR" sz="2800" dirty="0" smtClean="0">
                <a:solidFill>
                  <a:schemeClr val="tx2"/>
                </a:solidFill>
              </a:rPr>
              <a:t>bassins et </a:t>
            </a:r>
            <a:r>
              <a:rPr lang="fr-FR" sz="2800" dirty="0">
                <a:solidFill>
                  <a:schemeClr val="tx2"/>
                </a:solidFill>
              </a:rPr>
              <a:t>urinaux usagés</a:t>
            </a:r>
            <a:r>
              <a:rPr lang="fr-FR" sz="2800" i="1" dirty="0">
                <a:solidFill>
                  <a:schemeClr val="tx2"/>
                </a:solidFill>
              </a:rPr>
              <a:t> </a:t>
            </a:r>
          </a:p>
          <a:p>
            <a:pPr marL="1143000" lvl="2" indent="-228600">
              <a:spcBef>
                <a:spcPct val="20000"/>
              </a:spcBef>
              <a:buFontTx/>
              <a:buChar char="•"/>
            </a:pPr>
            <a:endParaRPr lang="fr-FR" sz="2800" i="1" dirty="0"/>
          </a:p>
          <a:p>
            <a:pPr marL="342900" indent="-342900">
              <a:spcBef>
                <a:spcPct val="20000"/>
              </a:spcBef>
              <a:buFontTx/>
              <a:buChar char="•"/>
            </a:pPr>
            <a:endParaRPr lang="fr-FR" sz="3200" dirty="0"/>
          </a:p>
        </p:txBody>
      </p:sp>
      <p:pic>
        <p:nvPicPr>
          <p:cNvPr id="26628"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7224" y="4929198"/>
            <a:ext cx="1143008" cy="12144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Espace réservé du pied de page 1"/>
          <p:cNvSpPr>
            <a:spLocks noGrp="1"/>
          </p:cNvSpPr>
          <p:nvPr>
            <p:ph type="ftr" sz="quarter" idx="11"/>
          </p:nvPr>
        </p:nvSpPr>
        <p:spPr>
          <a:xfrm>
            <a:off x="3124200" y="6356350"/>
            <a:ext cx="3448064"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30</a:t>
            </a:fld>
            <a:endParaRPr lang="fr-BE"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20272" y="248836"/>
            <a:ext cx="1587724" cy="20574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4526847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57166"/>
            <a:ext cx="8229600" cy="714380"/>
          </a:xfrm>
        </p:spPr>
        <p:txBody>
          <a:bodyPr>
            <a:normAutofit fontScale="90000"/>
          </a:bodyPr>
          <a:lstStyle/>
          <a:p>
            <a:r>
              <a:rPr lang="fr-FR" b="1" dirty="0" smtClean="0">
                <a:solidFill>
                  <a:schemeClr val="tx2"/>
                </a:solidFill>
              </a:rPr>
              <a:t>GESTION DES </a:t>
            </a:r>
            <a:r>
              <a:rPr lang="fr-FR" b="1" i="1" dirty="0" smtClean="0">
                <a:solidFill>
                  <a:schemeClr val="tx2"/>
                </a:solidFill>
              </a:rPr>
              <a:t>EXCRETA</a:t>
            </a:r>
            <a:r>
              <a:rPr lang="fr-FR" dirty="0" smtClean="0">
                <a:solidFill>
                  <a:schemeClr val="tx2"/>
                </a:solidFill>
              </a:rPr>
              <a:t/>
            </a:r>
            <a:br>
              <a:rPr lang="fr-FR" dirty="0" smtClean="0">
                <a:solidFill>
                  <a:schemeClr val="tx2"/>
                </a:solidFill>
              </a:rPr>
            </a:br>
            <a:endParaRPr lang="fr-FR" dirty="0">
              <a:solidFill>
                <a:schemeClr val="tx2"/>
              </a:solidFill>
            </a:endParaRPr>
          </a:p>
        </p:txBody>
      </p:sp>
      <p:sp>
        <p:nvSpPr>
          <p:cNvPr id="3" name="Espace réservé du contenu 2"/>
          <p:cNvSpPr>
            <a:spLocks noGrp="1"/>
          </p:cNvSpPr>
          <p:nvPr>
            <p:ph idx="1"/>
          </p:nvPr>
        </p:nvSpPr>
        <p:spPr>
          <a:xfrm>
            <a:off x="457200" y="1052736"/>
            <a:ext cx="8229600" cy="5256584"/>
          </a:xfrm>
        </p:spPr>
        <p:txBody>
          <a:bodyPr>
            <a:normAutofit fontScale="70000" lnSpcReduction="20000"/>
          </a:bodyPr>
          <a:lstStyle/>
          <a:p>
            <a:pPr>
              <a:buNone/>
            </a:pPr>
            <a:r>
              <a:rPr lang="fr-FR" b="1" u="sng" dirty="0" smtClean="0">
                <a:solidFill>
                  <a:schemeClr val="tx2"/>
                </a:solidFill>
              </a:rPr>
              <a:t>Pour Le personnel </a:t>
            </a:r>
          </a:p>
          <a:p>
            <a:r>
              <a:rPr lang="fr-FR" dirty="0" smtClean="0">
                <a:solidFill>
                  <a:schemeClr val="tx2"/>
                </a:solidFill>
              </a:rPr>
              <a:t>Application des </a:t>
            </a:r>
            <a:r>
              <a:rPr lang="fr-FR" b="1" i="1" dirty="0" smtClean="0">
                <a:solidFill>
                  <a:schemeClr val="tx2"/>
                </a:solidFill>
              </a:rPr>
              <a:t>Précautions standard </a:t>
            </a:r>
            <a:r>
              <a:rPr lang="fr-FR" dirty="0" smtClean="0">
                <a:solidFill>
                  <a:schemeClr val="tx2"/>
                </a:solidFill>
              </a:rPr>
              <a:t>(Absence de bijoux) :</a:t>
            </a:r>
          </a:p>
          <a:p>
            <a:pPr>
              <a:buNone/>
            </a:pPr>
            <a:endParaRPr lang="fr-FR" dirty="0" smtClean="0">
              <a:solidFill>
                <a:schemeClr val="tx2"/>
              </a:solidFill>
            </a:endParaRPr>
          </a:p>
          <a:p>
            <a:pPr lvl="0"/>
            <a:r>
              <a:rPr lang="fr-FR" b="1" dirty="0" smtClean="0">
                <a:solidFill>
                  <a:schemeClr val="tx2"/>
                </a:solidFill>
              </a:rPr>
              <a:t>Solution hydro-alcoolique </a:t>
            </a:r>
          </a:p>
          <a:p>
            <a:pPr>
              <a:buNone/>
            </a:pPr>
            <a:endParaRPr lang="fr-FR" dirty="0" smtClean="0">
              <a:solidFill>
                <a:schemeClr val="tx2"/>
              </a:solidFill>
            </a:endParaRPr>
          </a:p>
          <a:p>
            <a:pPr lvl="0"/>
            <a:r>
              <a:rPr lang="fr-FR" b="1" dirty="0" smtClean="0">
                <a:solidFill>
                  <a:schemeClr val="tx2"/>
                </a:solidFill>
              </a:rPr>
              <a:t>Port des éléments de protection systématiquement  </a:t>
            </a:r>
          </a:p>
          <a:p>
            <a:pPr lvl="1"/>
            <a:r>
              <a:rPr lang="fr-FR" dirty="0" smtClean="0">
                <a:solidFill>
                  <a:schemeClr val="tx2"/>
                </a:solidFill>
              </a:rPr>
              <a:t>Traitement des mains : </a:t>
            </a:r>
          </a:p>
          <a:p>
            <a:pPr lvl="1"/>
            <a:r>
              <a:rPr lang="fr-FR" dirty="0" smtClean="0">
                <a:solidFill>
                  <a:schemeClr val="tx2"/>
                </a:solidFill>
              </a:rPr>
              <a:t>désinfection hygiénique des mains avec une solution hydro-alcoolique à disposition (dispositif mural par exemple), à réaliser :</a:t>
            </a:r>
          </a:p>
          <a:p>
            <a:pPr lvl="0">
              <a:buNone/>
            </a:pPr>
            <a:r>
              <a:rPr lang="fr-FR" dirty="0" smtClean="0">
                <a:solidFill>
                  <a:schemeClr val="tx2"/>
                </a:solidFill>
              </a:rPr>
              <a:t>Avant de mettre les éléments de protection,</a:t>
            </a:r>
          </a:p>
          <a:p>
            <a:pPr lvl="0">
              <a:buNone/>
            </a:pPr>
            <a:r>
              <a:rPr lang="fr-FR" dirty="0" smtClean="0">
                <a:solidFill>
                  <a:schemeClr val="tx2"/>
                </a:solidFill>
              </a:rPr>
              <a:t>Après le retrait des éléments de protection</a:t>
            </a:r>
          </a:p>
          <a:p>
            <a:pPr lvl="0">
              <a:buNone/>
            </a:pPr>
            <a:r>
              <a:rPr lang="fr-FR" dirty="0" smtClean="0">
                <a:solidFill>
                  <a:schemeClr val="tx2"/>
                </a:solidFill>
              </a:rPr>
              <a:t>Entre chaque changement de gants</a:t>
            </a:r>
          </a:p>
          <a:p>
            <a:pPr lvl="0">
              <a:buNone/>
            </a:pPr>
            <a:endParaRPr lang="fr-FR" dirty="0" smtClean="0"/>
          </a:p>
          <a:p>
            <a:pPr lvl="0">
              <a:buNone/>
            </a:pPr>
            <a:r>
              <a:rPr lang="fr-FR" b="1" dirty="0" smtClean="0">
                <a:solidFill>
                  <a:schemeClr val="tx2"/>
                </a:solidFill>
              </a:rPr>
              <a:t>Tabliers à usage unique</a:t>
            </a:r>
            <a:r>
              <a:rPr lang="fr-FR" dirty="0" smtClean="0">
                <a:solidFill>
                  <a:schemeClr val="tx2"/>
                </a:solidFill>
              </a:rPr>
              <a:t> : code produit 600573 (tablier usage unique, blanc)</a:t>
            </a:r>
          </a:p>
          <a:p>
            <a:pPr lvl="0">
              <a:buNone/>
            </a:pPr>
            <a:r>
              <a:rPr lang="fr-FR" b="1" dirty="0" smtClean="0">
                <a:solidFill>
                  <a:schemeClr val="tx2"/>
                </a:solidFill>
              </a:rPr>
              <a:t>Gants non stériles, non talqués</a:t>
            </a:r>
            <a:r>
              <a:rPr lang="fr-FR" dirty="0" smtClean="0">
                <a:solidFill>
                  <a:schemeClr val="tx2"/>
                </a:solidFill>
              </a:rPr>
              <a:t>, à usage unique</a:t>
            </a:r>
          </a:p>
          <a:p>
            <a:endParaRPr lang="fr-FR" dirty="0"/>
          </a:p>
        </p:txBody>
      </p:sp>
      <p:sp>
        <p:nvSpPr>
          <p:cNvPr id="4" name="Espace réservé du pied de page 3"/>
          <p:cNvSpPr>
            <a:spLocks noGrp="1"/>
          </p:cNvSpPr>
          <p:nvPr>
            <p:ph type="ftr" sz="quarter" idx="11"/>
          </p:nvPr>
        </p:nvSpPr>
        <p:spPr>
          <a:xfrm>
            <a:off x="3124200" y="6356350"/>
            <a:ext cx="3662378"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31</a:t>
            </a:fld>
            <a:endParaRPr lang="fr-BE"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692696"/>
          </a:xfrm>
        </p:spPr>
        <p:txBody>
          <a:bodyPr>
            <a:normAutofit fontScale="90000"/>
          </a:bodyPr>
          <a:lstStyle/>
          <a:p>
            <a:r>
              <a:rPr lang="fr-FR" sz="2700" dirty="0" smtClean="0"/>
              <a:t/>
            </a:r>
            <a:br>
              <a:rPr lang="fr-FR" sz="2700" dirty="0" smtClean="0"/>
            </a:br>
            <a:r>
              <a:rPr lang="fr-FR" sz="2700" dirty="0" smtClean="0"/>
              <a:t/>
            </a:r>
            <a:br>
              <a:rPr lang="fr-FR" sz="2700" dirty="0" smtClean="0"/>
            </a:br>
            <a:r>
              <a:rPr lang="fr-FR" sz="3600" b="1" dirty="0" smtClean="0">
                <a:solidFill>
                  <a:schemeClr val="tx2"/>
                </a:solidFill>
              </a:rPr>
              <a:t>Matériel nécessaire à la gestion des </a:t>
            </a:r>
            <a:r>
              <a:rPr lang="fr-FR" sz="3600" b="1" i="1" dirty="0" err="1" smtClean="0">
                <a:solidFill>
                  <a:schemeClr val="tx2"/>
                </a:solidFill>
              </a:rPr>
              <a:t>excreta</a:t>
            </a:r>
            <a:r>
              <a:rPr lang="fr-FR" sz="3600" dirty="0" smtClean="0">
                <a:solidFill>
                  <a:schemeClr val="tx2"/>
                </a:solidFill>
              </a:rPr>
              <a:t/>
            </a:r>
            <a:br>
              <a:rPr lang="fr-FR" sz="3600" dirty="0" smtClean="0">
                <a:solidFill>
                  <a:schemeClr val="tx2"/>
                </a:solidFill>
              </a:rPr>
            </a:br>
            <a:endParaRPr lang="fr-FR" sz="3600" dirty="0">
              <a:solidFill>
                <a:schemeClr val="tx2"/>
              </a:solidFill>
            </a:endParaRPr>
          </a:p>
        </p:txBody>
      </p:sp>
      <p:sp>
        <p:nvSpPr>
          <p:cNvPr id="3" name="Espace réservé du contenu 2"/>
          <p:cNvSpPr>
            <a:spLocks noGrp="1"/>
          </p:cNvSpPr>
          <p:nvPr>
            <p:ph idx="1"/>
          </p:nvPr>
        </p:nvSpPr>
        <p:spPr>
          <a:xfrm>
            <a:off x="467544" y="836712"/>
            <a:ext cx="8229600" cy="5832648"/>
          </a:xfrm>
        </p:spPr>
        <p:txBody>
          <a:bodyPr>
            <a:noAutofit/>
          </a:bodyPr>
          <a:lstStyle/>
          <a:p>
            <a:pPr lvl="0"/>
            <a:r>
              <a:rPr lang="fr-FR" sz="1600" b="1" dirty="0" smtClean="0">
                <a:solidFill>
                  <a:schemeClr val="tx2"/>
                </a:solidFill>
              </a:rPr>
              <a:t>Bassins + couvercles</a:t>
            </a:r>
          </a:p>
          <a:p>
            <a:pPr lvl="0"/>
            <a:r>
              <a:rPr lang="fr-FR" sz="1600" dirty="0" smtClean="0">
                <a:solidFill>
                  <a:schemeClr val="tx2"/>
                </a:solidFill>
              </a:rPr>
              <a:t>Urinoirs</a:t>
            </a:r>
          </a:p>
          <a:p>
            <a:pPr>
              <a:buNone/>
            </a:pPr>
            <a:r>
              <a:rPr lang="fr-FR" sz="1600" u="sng" dirty="0" smtClean="0">
                <a:solidFill>
                  <a:schemeClr val="tx2"/>
                </a:solidFill>
              </a:rPr>
              <a:t>Couvercle pour bassin de lit</a:t>
            </a:r>
          </a:p>
          <a:p>
            <a:pPr>
              <a:buNone/>
            </a:pPr>
            <a:r>
              <a:rPr lang="fr-FR" sz="1600" b="1" dirty="0" smtClean="0">
                <a:solidFill>
                  <a:schemeClr val="tx2"/>
                </a:solidFill>
              </a:rPr>
              <a:t>Numéro produit : 606986</a:t>
            </a:r>
          </a:p>
          <a:p>
            <a:pPr>
              <a:buNone/>
            </a:pPr>
            <a:r>
              <a:rPr lang="fr-FR" sz="1600" b="1" dirty="0" smtClean="0">
                <a:solidFill>
                  <a:schemeClr val="tx2"/>
                </a:solidFill>
              </a:rPr>
              <a:t>Flux interne</a:t>
            </a:r>
          </a:p>
          <a:p>
            <a:pPr>
              <a:buNone/>
            </a:pPr>
            <a:endParaRPr lang="fr-FR" sz="1600" dirty="0" smtClean="0">
              <a:solidFill>
                <a:schemeClr val="tx2"/>
              </a:solidFill>
            </a:endParaRPr>
          </a:p>
          <a:p>
            <a:pPr lvl="0"/>
            <a:r>
              <a:rPr lang="fr-FR" sz="1600" b="1" dirty="0" smtClean="0">
                <a:solidFill>
                  <a:schemeClr val="tx2"/>
                </a:solidFill>
              </a:rPr>
              <a:t>Stockage du matériel propre, sur une étagère réservée à cet effet</a:t>
            </a:r>
          </a:p>
          <a:p>
            <a:r>
              <a:rPr lang="fr-FR" sz="1600" b="1" dirty="0" smtClean="0">
                <a:solidFill>
                  <a:schemeClr val="tx2"/>
                </a:solidFill>
              </a:rPr>
              <a:t>Lave-bassins thermiques </a:t>
            </a:r>
            <a:r>
              <a:rPr lang="fr-FR" sz="1600" dirty="0" smtClean="0">
                <a:solidFill>
                  <a:schemeClr val="tx2"/>
                </a:solidFill>
              </a:rPr>
              <a:t>:</a:t>
            </a:r>
          </a:p>
          <a:p>
            <a:pPr lvl="1"/>
            <a:r>
              <a:rPr lang="fr-FR" sz="1600" dirty="0" smtClean="0">
                <a:solidFill>
                  <a:schemeClr val="tx2"/>
                </a:solidFill>
              </a:rPr>
              <a:t>Se conformer aux recommandations du fabricant (cycle 3 pour les selles, </a:t>
            </a:r>
            <a:r>
              <a:rPr lang="fr-FR" sz="1600" dirty="0" err="1" smtClean="0">
                <a:solidFill>
                  <a:schemeClr val="tx2"/>
                </a:solidFill>
              </a:rPr>
              <a:t>etc</a:t>
            </a:r>
            <a:r>
              <a:rPr lang="fr-FR" sz="1600" dirty="0" smtClean="0">
                <a:solidFill>
                  <a:schemeClr val="tx2"/>
                </a:solidFill>
              </a:rPr>
              <a:t>)</a:t>
            </a:r>
          </a:p>
          <a:p>
            <a:pPr lvl="1"/>
            <a:r>
              <a:rPr lang="fr-FR" sz="1600" dirty="0" smtClean="0">
                <a:solidFill>
                  <a:schemeClr val="tx2"/>
                </a:solidFill>
              </a:rPr>
              <a:t>Mettre le bassin plein (+ papier toilette mais pas protections type couche, </a:t>
            </a:r>
            <a:r>
              <a:rPr lang="fr-FR" sz="1600" dirty="0" err="1" smtClean="0">
                <a:solidFill>
                  <a:schemeClr val="tx2"/>
                </a:solidFill>
              </a:rPr>
              <a:t>etc</a:t>
            </a:r>
            <a:r>
              <a:rPr lang="fr-FR" sz="1600" dirty="0" smtClean="0">
                <a:solidFill>
                  <a:schemeClr val="tx2"/>
                </a:solidFill>
              </a:rPr>
              <a:t>)</a:t>
            </a:r>
          </a:p>
          <a:p>
            <a:pPr lvl="1"/>
            <a:r>
              <a:rPr lang="fr-FR" sz="1600" b="1" dirty="0" smtClean="0">
                <a:solidFill>
                  <a:schemeClr val="tx2"/>
                </a:solidFill>
              </a:rPr>
              <a:t>Produit </a:t>
            </a:r>
            <a:r>
              <a:rPr lang="fr-FR" sz="1600" b="1" dirty="0" err="1" smtClean="0">
                <a:solidFill>
                  <a:schemeClr val="tx2"/>
                </a:solidFill>
              </a:rPr>
              <a:t>anti-calcaire</a:t>
            </a:r>
            <a:r>
              <a:rPr lang="fr-FR" sz="1600" b="1" dirty="0" smtClean="0">
                <a:solidFill>
                  <a:schemeClr val="tx2"/>
                </a:solidFill>
              </a:rPr>
              <a:t> à commander  </a:t>
            </a:r>
            <a:r>
              <a:rPr lang="fr-FR" sz="1600" dirty="0" smtClean="0">
                <a:solidFill>
                  <a:schemeClr val="tx2"/>
                </a:solidFill>
              </a:rPr>
              <a:t>:</a:t>
            </a:r>
          </a:p>
          <a:p>
            <a:pPr>
              <a:buNone/>
            </a:pPr>
            <a:r>
              <a:rPr lang="fr-FR" sz="1600" b="1" dirty="0" smtClean="0">
                <a:solidFill>
                  <a:schemeClr val="tx2"/>
                </a:solidFill>
              </a:rPr>
              <a:t>code produit : 640324 (1 bidon = environ 6 mois)</a:t>
            </a:r>
          </a:p>
          <a:p>
            <a:pPr lvl="1"/>
            <a:r>
              <a:rPr lang="fr-FR" sz="1600" dirty="0" smtClean="0">
                <a:solidFill>
                  <a:schemeClr val="tx2"/>
                </a:solidFill>
              </a:rPr>
              <a:t>Produit nettoyant désinfectant de surface : Pour nettoyer et désinfecter extérieurement le lave-bassin (confère fiche technique du CLIN PE 04 01 15)</a:t>
            </a:r>
          </a:p>
          <a:p>
            <a:pPr lvl="1"/>
            <a:r>
              <a:rPr lang="fr-FR" sz="1600" dirty="0" smtClean="0">
                <a:solidFill>
                  <a:schemeClr val="tx2"/>
                </a:solidFill>
              </a:rPr>
              <a:t>Entretien quotidien des parois externes du lave-bassin  :</a:t>
            </a:r>
          </a:p>
          <a:p>
            <a:pPr lvl="0">
              <a:buNone/>
            </a:pPr>
            <a:r>
              <a:rPr lang="fr-FR" sz="1600" dirty="0" smtClean="0">
                <a:solidFill>
                  <a:schemeClr val="tx2"/>
                </a:solidFill>
              </a:rPr>
              <a:t>			Nettoyant désinfectant de surface (type </a:t>
            </a:r>
            <a:r>
              <a:rPr lang="fr-FR" sz="1600" dirty="0" err="1" smtClean="0">
                <a:solidFill>
                  <a:schemeClr val="tx2"/>
                </a:solidFill>
              </a:rPr>
              <a:t>Surfasafe</a:t>
            </a:r>
            <a:r>
              <a:rPr lang="fr-FR" sz="1600" dirty="0" smtClean="0">
                <a:solidFill>
                  <a:schemeClr val="tx2"/>
                </a:solidFill>
              </a:rPr>
              <a:t>)</a:t>
            </a:r>
          </a:p>
          <a:p>
            <a:pPr lvl="0">
              <a:buNone/>
            </a:pPr>
            <a:r>
              <a:rPr lang="fr-FR" sz="1600" dirty="0" smtClean="0">
                <a:solidFill>
                  <a:schemeClr val="tx2"/>
                </a:solidFill>
              </a:rPr>
              <a:t>			Lingette à usage unique</a:t>
            </a:r>
          </a:p>
          <a:p>
            <a:pPr>
              <a:buNone/>
            </a:pPr>
            <a:r>
              <a:rPr lang="fr-FR" sz="1600" dirty="0" smtClean="0">
                <a:solidFill>
                  <a:schemeClr val="tx2"/>
                </a:solidFill>
              </a:rPr>
              <a:t>	       =Pulvériser sur la </a:t>
            </a:r>
            <a:r>
              <a:rPr lang="fr-FR" sz="1600" dirty="0" err="1" smtClean="0">
                <a:solidFill>
                  <a:schemeClr val="tx2"/>
                </a:solidFill>
              </a:rPr>
              <a:t>chiffonnette</a:t>
            </a:r>
            <a:r>
              <a:rPr lang="fr-FR" sz="1600" dirty="0" smtClean="0">
                <a:solidFill>
                  <a:schemeClr val="tx2"/>
                </a:solidFill>
              </a:rPr>
              <a:t> du détergent désinfectant (port de gants à usage unique)</a:t>
            </a:r>
          </a:p>
          <a:p>
            <a:endParaRPr lang="fr-FR" sz="1600" dirty="0"/>
          </a:p>
        </p:txBody>
      </p:sp>
      <p:sp>
        <p:nvSpPr>
          <p:cNvPr id="4" name="Espace réservé du pied de page 3"/>
          <p:cNvSpPr>
            <a:spLocks noGrp="1"/>
          </p:cNvSpPr>
          <p:nvPr>
            <p:ph type="ftr" sz="quarter" idx="11"/>
          </p:nvPr>
        </p:nvSpPr>
        <p:spPr>
          <a:xfrm>
            <a:off x="3124200" y="6356350"/>
            <a:ext cx="3948130"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32</a:t>
            </a:fld>
            <a:endParaRPr lang="fr-BE"/>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tx2"/>
                </a:solidFill>
              </a:rPr>
              <a:t>Quelques références…</a:t>
            </a:r>
            <a:endParaRPr lang="fr-FR" dirty="0">
              <a:solidFill>
                <a:schemeClr val="tx2"/>
              </a:solidFill>
            </a:endParaRPr>
          </a:p>
        </p:txBody>
      </p:sp>
      <p:sp>
        <p:nvSpPr>
          <p:cNvPr id="3" name="Espace réservé du contenu 2"/>
          <p:cNvSpPr>
            <a:spLocks noGrp="1"/>
          </p:cNvSpPr>
          <p:nvPr>
            <p:ph idx="1"/>
          </p:nvPr>
        </p:nvSpPr>
        <p:spPr/>
        <p:txBody>
          <a:bodyPr>
            <a:normAutofit lnSpcReduction="10000"/>
          </a:bodyPr>
          <a:lstStyle/>
          <a:p>
            <a:r>
              <a:rPr lang="fr-FR" dirty="0" smtClean="0">
                <a:solidFill>
                  <a:schemeClr val="tx2"/>
                </a:solidFill>
              </a:rPr>
              <a:t>N° Produit : 700029    =   </a:t>
            </a:r>
            <a:r>
              <a:rPr lang="fr-FR" b="1" dirty="0" smtClean="0">
                <a:solidFill>
                  <a:schemeClr val="tx2"/>
                </a:solidFill>
              </a:rPr>
              <a:t>Crachoir UU</a:t>
            </a:r>
          </a:p>
          <a:p>
            <a:pPr>
              <a:buNone/>
            </a:pPr>
            <a:endParaRPr lang="fr-FR" dirty="0" smtClean="0">
              <a:solidFill>
                <a:schemeClr val="tx2"/>
              </a:solidFill>
            </a:endParaRPr>
          </a:p>
          <a:p>
            <a:r>
              <a:rPr lang="fr-FR" dirty="0" smtClean="0">
                <a:solidFill>
                  <a:schemeClr val="tx2"/>
                </a:solidFill>
              </a:rPr>
              <a:t>N° 606987  =   </a:t>
            </a:r>
            <a:r>
              <a:rPr lang="fr-FR" b="1" dirty="0" smtClean="0">
                <a:solidFill>
                  <a:schemeClr val="tx2"/>
                </a:solidFill>
              </a:rPr>
              <a:t>bassin de lit</a:t>
            </a:r>
          </a:p>
          <a:p>
            <a:pPr>
              <a:buNone/>
            </a:pPr>
            <a:endParaRPr lang="fr-FR" dirty="0" smtClean="0">
              <a:solidFill>
                <a:schemeClr val="tx2"/>
              </a:solidFill>
            </a:endParaRPr>
          </a:p>
          <a:p>
            <a:r>
              <a:rPr lang="fr-FR" dirty="0" smtClean="0">
                <a:solidFill>
                  <a:schemeClr val="tx2"/>
                </a:solidFill>
              </a:rPr>
              <a:t>N° 606986 =   </a:t>
            </a:r>
            <a:r>
              <a:rPr lang="fr-FR" b="1" dirty="0" smtClean="0">
                <a:solidFill>
                  <a:schemeClr val="tx2"/>
                </a:solidFill>
              </a:rPr>
              <a:t>couvercle de bassin</a:t>
            </a:r>
          </a:p>
          <a:p>
            <a:pPr>
              <a:buNone/>
            </a:pPr>
            <a:r>
              <a:rPr lang="fr-FR" dirty="0" smtClean="0">
                <a:solidFill>
                  <a:schemeClr val="tx2"/>
                </a:solidFill>
              </a:rPr>
              <a:t> </a:t>
            </a:r>
          </a:p>
          <a:p>
            <a:pPr>
              <a:buNone/>
            </a:pPr>
            <a:r>
              <a:rPr lang="fr-FR" dirty="0" smtClean="0">
                <a:solidFill>
                  <a:schemeClr val="tx2"/>
                </a:solidFill>
              </a:rPr>
              <a:t>La demande de mise en GDD doit se faire à  :  </a:t>
            </a:r>
            <a:r>
              <a:rPr lang="fr-FR" b="1" dirty="0" smtClean="0">
                <a:solidFill>
                  <a:schemeClr val="tx2"/>
                </a:solidFill>
              </a:rPr>
              <a:t>Magasins PFL – Support UFs</a:t>
            </a:r>
            <a:endParaRPr lang="fr-FR" dirty="0" smtClean="0">
              <a:solidFill>
                <a:schemeClr val="tx2"/>
              </a:solidFill>
            </a:endParaRPr>
          </a:p>
          <a:p>
            <a:endParaRPr lang="fr-FR" dirty="0" smtClean="0"/>
          </a:p>
          <a:p>
            <a:endParaRPr lang="fr-FR" dirty="0"/>
          </a:p>
        </p:txBody>
      </p:sp>
      <p:sp>
        <p:nvSpPr>
          <p:cNvPr id="4" name="Espace réservé du pied de page 3"/>
          <p:cNvSpPr>
            <a:spLocks noGrp="1"/>
          </p:cNvSpPr>
          <p:nvPr>
            <p:ph type="ftr" sz="quarter" idx="11"/>
          </p:nvPr>
        </p:nvSpPr>
        <p:spPr>
          <a:xfrm>
            <a:off x="3124200" y="6356350"/>
            <a:ext cx="4019568"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33</a:t>
            </a:fld>
            <a:endParaRPr lang="fr-BE"/>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chemeClr val="tx2"/>
                </a:solidFill>
              </a:rPr>
              <a:t>CONCLUSION</a:t>
            </a:r>
            <a:endParaRPr lang="fr-FR" b="1" dirty="0">
              <a:solidFill>
                <a:schemeClr val="tx2"/>
              </a:solidFill>
            </a:endParaRPr>
          </a:p>
        </p:txBody>
      </p:sp>
      <p:sp>
        <p:nvSpPr>
          <p:cNvPr id="3" name="Espace réservé du contenu 2"/>
          <p:cNvSpPr>
            <a:spLocks noGrp="1"/>
          </p:cNvSpPr>
          <p:nvPr>
            <p:ph idx="1"/>
          </p:nvPr>
        </p:nvSpPr>
        <p:spPr>
          <a:xfrm>
            <a:off x="179512" y="1745432"/>
            <a:ext cx="8686800" cy="5112568"/>
          </a:xfrm>
        </p:spPr>
        <p:txBody>
          <a:bodyPr>
            <a:normAutofit/>
          </a:bodyPr>
          <a:lstStyle/>
          <a:p>
            <a:pPr>
              <a:buNone/>
            </a:pPr>
            <a:r>
              <a:rPr lang="fr-FR" sz="3600" dirty="0" smtClean="0">
                <a:solidFill>
                  <a:schemeClr val="tx2"/>
                </a:solidFill>
              </a:rPr>
              <a:t>Gestion des </a:t>
            </a:r>
            <a:r>
              <a:rPr lang="fr-FR" sz="3600" i="1" dirty="0" err="1" smtClean="0">
                <a:solidFill>
                  <a:schemeClr val="tx2"/>
                </a:solidFill>
              </a:rPr>
              <a:t>excreta</a:t>
            </a:r>
            <a:r>
              <a:rPr lang="fr-FR" sz="3600" dirty="0" smtClean="0">
                <a:solidFill>
                  <a:schemeClr val="tx2"/>
                </a:solidFill>
              </a:rPr>
              <a:t> = c’est l’affaire de tous !</a:t>
            </a:r>
          </a:p>
          <a:p>
            <a:pPr>
              <a:buNone/>
            </a:pPr>
            <a:endParaRPr lang="fr-FR" sz="3600" dirty="0" smtClean="0">
              <a:solidFill>
                <a:schemeClr val="tx2"/>
              </a:solidFill>
            </a:endParaRPr>
          </a:p>
          <a:p>
            <a:pPr>
              <a:buNone/>
            </a:pPr>
            <a:r>
              <a:rPr lang="fr-FR" sz="3600" dirty="0" smtClean="0">
                <a:solidFill>
                  <a:schemeClr val="tx2"/>
                </a:solidFill>
              </a:rPr>
              <a:t>Personnel, services économiques, visiteurs …</a:t>
            </a:r>
          </a:p>
          <a:p>
            <a:endParaRPr lang="fr-FR" dirty="0" smtClean="0"/>
          </a:p>
          <a:p>
            <a:endParaRPr lang="fr-FR" dirty="0" smtClean="0"/>
          </a:p>
          <a:p>
            <a:endParaRPr lang="fr-FR" dirty="0"/>
          </a:p>
        </p:txBody>
      </p:sp>
    </p:spTree>
    <p:extLst>
      <p:ext uri="{BB962C8B-B14F-4D97-AF65-F5344CB8AC3E}">
        <p14:creationId xmlns:p14="http://schemas.microsoft.com/office/powerpoint/2010/main" xmlns="" val="40334092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3"/>
          <p:cNvSpPr txBox="1">
            <a:spLocks noChangeArrowheads="1"/>
          </p:cNvSpPr>
          <p:nvPr/>
        </p:nvSpPr>
        <p:spPr bwMode="auto">
          <a:xfrm>
            <a:off x="2189888" y="2104297"/>
            <a:ext cx="1935162" cy="649288"/>
          </a:xfrm>
          <a:prstGeom prst="rect">
            <a:avLst/>
          </a:prstGeom>
          <a:solidFill>
            <a:srgbClr val="FFFFFF"/>
          </a:solidFill>
          <a:ln>
            <a:noFill/>
          </a:ln>
          <a:extLst>
            <a:ext uri="{91240B29-F687-4F45-9708-019B960494DF}">
              <a14:hiddenLine xmlns:a14="http://schemas.microsoft.com/office/drawing/2010/main" xmlns="" w="0" algn="in">
                <a:solidFill>
                  <a:srgbClr val="000000"/>
                </a:solidFill>
                <a:miter lim="800000"/>
                <a:headEnd/>
                <a:tailEnd/>
              </a14:hiddenLine>
            </a:ext>
          </a:extLst>
        </p:spPr>
        <p:txBody>
          <a:bodyPr lIns="35560" tIns="35560" rIns="35560" bIns="3556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fr-FR" dirty="0">
                <a:solidFill>
                  <a:srgbClr val="660066"/>
                </a:solidFill>
                <a:latin typeface="Arial" pitchFamily="34" charset="0"/>
                <a:cs typeface="Arial" pitchFamily="34" charset="0"/>
              </a:rPr>
              <a:t>Objets contaminés</a:t>
            </a:r>
            <a:endParaRPr lang="fr-FR" dirty="0">
              <a:latin typeface="Arial" pitchFamily="34" charset="0"/>
              <a:cs typeface="Arial" pitchFamily="34" charset="0"/>
            </a:endParaRPr>
          </a:p>
        </p:txBody>
      </p:sp>
      <p:sp>
        <p:nvSpPr>
          <p:cNvPr id="22531" name="Text Box 4"/>
          <p:cNvSpPr txBox="1">
            <a:spLocks noChangeArrowheads="1"/>
          </p:cNvSpPr>
          <p:nvPr/>
        </p:nvSpPr>
        <p:spPr bwMode="auto">
          <a:xfrm>
            <a:off x="7296614" y="3092450"/>
            <a:ext cx="1439863" cy="504825"/>
          </a:xfrm>
          <a:prstGeom prst="rect">
            <a:avLst/>
          </a:prstGeom>
          <a:solidFill>
            <a:srgbClr val="FFFFFF"/>
          </a:solidFill>
          <a:ln>
            <a:noFill/>
          </a:ln>
          <a:extLst>
            <a:ext uri="{91240B29-F687-4F45-9708-019B960494DF}">
              <a14:hiddenLine xmlns:a14="http://schemas.microsoft.com/office/drawing/2010/main" xmlns="" w="0" algn="in">
                <a:solidFill>
                  <a:srgbClr val="000000"/>
                </a:solidFill>
                <a:miter lim="800000"/>
                <a:headEnd/>
                <a:tailEnd/>
              </a14:hiddenLine>
            </a:ext>
          </a:extLst>
        </p:spPr>
        <p:txBody>
          <a:bodyPr lIns="35560" tIns="35560" rIns="35560" bIns="3556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fr-FR" dirty="0" smtClean="0">
                <a:solidFill>
                  <a:srgbClr val="660066"/>
                </a:solidFill>
                <a:latin typeface="Arial" pitchFamily="34" charset="0"/>
                <a:cs typeface="Arial" pitchFamily="34" charset="0"/>
              </a:rPr>
              <a:t>Patients 2</a:t>
            </a:r>
            <a:endParaRPr lang="fr-FR" dirty="0">
              <a:solidFill>
                <a:srgbClr val="660066"/>
              </a:solidFill>
              <a:latin typeface="Arial" pitchFamily="34" charset="0"/>
              <a:cs typeface="Arial" pitchFamily="34" charset="0"/>
            </a:endParaRPr>
          </a:p>
          <a:p>
            <a:pPr eaLnBrk="1" hangingPunct="1"/>
            <a:endParaRPr lang="fr-FR" dirty="0"/>
          </a:p>
        </p:txBody>
      </p:sp>
      <p:pic>
        <p:nvPicPr>
          <p:cNvPr id="22532" name="Picture 5" descr="MCj040421900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92950" y="1916113"/>
            <a:ext cx="1223963" cy="1150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sp>
        <p:nvSpPr>
          <p:cNvPr id="22533" name="AutoShape 6"/>
          <p:cNvSpPr>
            <a:spLocks noChangeArrowheads="1"/>
          </p:cNvSpPr>
          <p:nvPr/>
        </p:nvSpPr>
        <p:spPr bwMode="auto">
          <a:xfrm>
            <a:off x="1717091" y="2502855"/>
            <a:ext cx="503237" cy="180975"/>
          </a:xfrm>
          <a:prstGeom prst="rightArrow">
            <a:avLst>
              <a:gd name="adj1" fmla="val 50000"/>
              <a:gd name="adj2" fmla="val 69517"/>
            </a:avLst>
          </a:prstGeom>
          <a:solidFill>
            <a:srgbClr val="FBD9F4"/>
          </a:solidFill>
          <a:ln w="9525" algn="in">
            <a:solidFill>
              <a:srgbClr val="000000"/>
            </a:solidFill>
            <a:miter lim="800000"/>
            <a:headEnd/>
            <a:tailEnd/>
          </a:ln>
        </p:spPr>
        <p:txBody>
          <a:bodyPr lIns="36576" tIns="36576" rIns="36576" bIns="36576"/>
          <a:lstStyle/>
          <a:p>
            <a:endParaRPr lang="fr-FR">
              <a:latin typeface="Verdana" pitchFamily="34" charset="0"/>
            </a:endParaRPr>
          </a:p>
        </p:txBody>
      </p:sp>
      <p:sp>
        <p:nvSpPr>
          <p:cNvPr id="22534" name="AutoShape 7"/>
          <p:cNvSpPr>
            <a:spLocks noChangeArrowheads="1"/>
          </p:cNvSpPr>
          <p:nvPr/>
        </p:nvSpPr>
        <p:spPr bwMode="auto">
          <a:xfrm rot="1840835">
            <a:off x="3604855" y="3983801"/>
            <a:ext cx="720725" cy="212284"/>
          </a:xfrm>
          <a:prstGeom prst="rightArrow">
            <a:avLst>
              <a:gd name="adj1" fmla="val 50000"/>
              <a:gd name="adj2" fmla="val 100443"/>
            </a:avLst>
          </a:prstGeom>
          <a:solidFill>
            <a:srgbClr val="FBD9F4"/>
          </a:solidFill>
          <a:ln w="9525" algn="in">
            <a:solidFill>
              <a:srgbClr val="000000"/>
            </a:solidFill>
            <a:miter lim="800000"/>
            <a:headEnd/>
            <a:tailEnd/>
          </a:ln>
        </p:spPr>
        <p:txBody>
          <a:bodyPr lIns="36576" tIns="36576" rIns="36576" bIns="36576"/>
          <a:lstStyle/>
          <a:p>
            <a:endParaRPr lang="fr-FR">
              <a:latin typeface="Verdana" pitchFamily="34" charset="0"/>
            </a:endParaRPr>
          </a:p>
        </p:txBody>
      </p:sp>
      <p:sp>
        <p:nvSpPr>
          <p:cNvPr id="22535" name="AutoShape 8"/>
          <p:cNvSpPr>
            <a:spLocks noChangeArrowheads="1"/>
          </p:cNvSpPr>
          <p:nvPr/>
        </p:nvSpPr>
        <p:spPr bwMode="auto">
          <a:xfrm>
            <a:off x="6296113" y="2542588"/>
            <a:ext cx="665162" cy="215900"/>
          </a:xfrm>
          <a:prstGeom prst="rightArrow">
            <a:avLst>
              <a:gd name="adj1" fmla="val 50000"/>
              <a:gd name="adj2" fmla="val 77022"/>
            </a:avLst>
          </a:prstGeom>
          <a:solidFill>
            <a:srgbClr val="960E79"/>
          </a:solidFill>
          <a:ln w="9525" algn="in">
            <a:solidFill>
              <a:srgbClr val="000000"/>
            </a:solidFill>
            <a:miter lim="800000"/>
            <a:headEnd/>
            <a:tailEnd/>
          </a:ln>
        </p:spPr>
        <p:txBody>
          <a:bodyPr lIns="36576" tIns="36576" rIns="36576" bIns="36576"/>
          <a:lstStyle/>
          <a:p>
            <a:endParaRPr lang="fr-FR">
              <a:latin typeface="Verdana" pitchFamily="34" charset="0"/>
            </a:endParaRPr>
          </a:p>
        </p:txBody>
      </p:sp>
      <p:sp>
        <p:nvSpPr>
          <p:cNvPr id="22536" name="AutoShape 9"/>
          <p:cNvSpPr>
            <a:spLocks noChangeArrowheads="1"/>
          </p:cNvSpPr>
          <p:nvPr/>
        </p:nvSpPr>
        <p:spPr bwMode="auto">
          <a:xfrm>
            <a:off x="3958053" y="2609579"/>
            <a:ext cx="763588" cy="215900"/>
          </a:xfrm>
          <a:prstGeom prst="rightArrow">
            <a:avLst>
              <a:gd name="adj1" fmla="val 50000"/>
              <a:gd name="adj2" fmla="val 88419"/>
            </a:avLst>
          </a:prstGeom>
          <a:solidFill>
            <a:srgbClr val="960E79"/>
          </a:solidFill>
          <a:ln w="9525" algn="in">
            <a:solidFill>
              <a:srgbClr val="000000"/>
            </a:solidFill>
            <a:miter lim="800000"/>
            <a:headEnd/>
            <a:tailEnd/>
          </a:ln>
        </p:spPr>
        <p:txBody>
          <a:bodyPr lIns="36576" tIns="36576" rIns="36576" bIns="36576"/>
          <a:lstStyle/>
          <a:p>
            <a:endParaRPr lang="fr-FR">
              <a:latin typeface="Verdana" pitchFamily="34" charset="0"/>
            </a:endParaRPr>
          </a:p>
        </p:txBody>
      </p:sp>
      <p:pic>
        <p:nvPicPr>
          <p:cNvPr id="22538" name="Picture 11" descr="MCj029092500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1680" y="3429000"/>
            <a:ext cx="1241425"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sp>
        <p:nvSpPr>
          <p:cNvPr id="22539" name="Text Box 12"/>
          <p:cNvSpPr txBox="1">
            <a:spLocks noChangeArrowheads="1"/>
          </p:cNvSpPr>
          <p:nvPr/>
        </p:nvSpPr>
        <p:spPr bwMode="auto">
          <a:xfrm>
            <a:off x="3475453" y="4365104"/>
            <a:ext cx="1728788" cy="503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in">
                <a:solidFill>
                  <a:srgbClr val="000000"/>
                </a:solidFill>
                <a:miter lim="800000"/>
                <a:headEnd/>
                <a:tailEnd/>
              </a14:hiddenLine>
            </a:ext>
          </a:extLst>
        </p:spPr>
        <p:txBody>
          <a:bodyPr lIns="35560" tIns="35560" rIns="35560" bIns="3556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fr-FR" dirty="0">
                <a:solidFill>
                  <a:srgbClr val="660066"/>
                </a:solidFill>
                <a:latin typeface="Arial" pitchFamily="34" charset="0"/>
                <a:cs typeface="Arial" pitchFamily="34" charset="0"/>
              </a:rPr>
              <a:t>Environnement</a:t>
            </a:r>
            <a:endParaRPr lang="fr-FR" dirty="0">
              <a:latin typeface="Arial" pitchFamily="34" charset="0"/>
              <a:cs typeface="Arial" pitchFamily="34" charset="0"/>
            </a:endParaRPr>
          </a:p>
        </p:txBody>
      </p:sp>
      <p:pic>
        <p:nvPicPr>
          <p:cNvPr id="22540" name="Picture 13" descr="bassin"/>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55776" y="2814637"/>
            <a:ext cx="1404938" cy="106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pic>
        <p:nvPicPr>
          <p:cNvPr id="22541" name="Picture 14" descr="mains"/>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5010984" y="2244725"/>
            <a:ext cx="1081088" cy="72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sp>
        <p:nvSpPr>
          <p:cNvPr id="22542" name="Text Box 15"/>
          <p:cNvSpPr txBox="1">
            <a:spLocks noChangeArrowheads="1"/>
          </p:cNvSpPr>
          <p:nvPr/>
        </p:nvSpPr>
        <p:spPr bwMode="auto">
          <a:xfrm>
            <a:off x="238909" y="3132931"/>
            <a:ext cx="1584325" cy="360362"/>
          </a:xfrm>
          <a:prstGeom prst="rect">
            <a:avLst/>
          </a:prstGeom>
          <a:solidFill>
            <a:srgbClr val="FFFFFF"/>
          </a:solidFill>
          <a:ln>
            <a:noFill/>
          </a:ln>
          <a:extLst>
            <a:ext uri="{91240B29-F687-4F45-9708-019B960494DF}">
              <a14:hiddenLine xmlns:a14="http://schemas.microsoft.com/office/drawing/2010/main" xmlns="" w="0" algn="in">
                <a:solidFill>
                  <a:srgbClr val="000000"/>
                </a:solidFill>
                <a:miter lim="800000"/>
                <a:headEnd/>
                <a:tailEnd/>
              </a14:hiddenLine>
            </a:ext>
          </a:extLst>
        </p:spPr>
        <p:txBody>
          <a:bodyPr lIns="35560" tIns="35560" rIns="35560" bIns="3556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fr-FR" dirty="0" smtClean="0">
                <a:solidFill>
                  <a:srgbClr val="660066"/>
                </a:solidFill>
                <a:latin typeface="Arial" pitchFamily="34" charset="0"/>
                <a:cs typeface="Arial" pitchFamily="34" charset="0"/>
              </a:rPr>
              <a:t>Patient</a:t>
            </a:r>
            <a:endParaRPr lang="fr-FR" dirty="0">
              <a:solidFill>
                <a:srgbClr val="660066"/>
              </a:solidFill>
              <a:latin typeface="Arial" pitchFamily="34" charset="0"/>
              <a:cs typeface="Arial" pitchFamily="34" charset="0"/>
            </a:endParaRPr>
          </a:p>
          <a:p>
            <a:pPr eaLnBrk="1" hangingPunct="1"/>
            <a:endParaRPr lang="fr-FR" dirty="0"/>
          </a:p>
        </p:txBody>
      </p:sp>
      <p:pic>
        <p:nvPicPr>
          <p:cNvPr id="22543" name="Picture 16" descr="diarrhee"/>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09566" y="1455070"/>
            <a:ext cx="1243012" cy="1331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sp>
        <p:nvSpPr>
          <p:cNvPr id="22544" name="Text Box 17"/>
          <p:cNvSpPr txBox="1">
            <a:spLocks noChangeArrowheads="1"/>
          </p:cNvSpPr>
          <p:nvPr/>
        </p:nvSpPr>
        <p:spPr bwMode="auto">
          <a:xfrm>
            <a:off x="4867315" y="1594916"/>
            <a:ext cx="1368425"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fr-FR" dirty="0">
                <a:solidFill>
                  <a:srgbClr val="996600"/>
                </a:solidFill>
                <a:latin typeface="Arial" pitchFamily="34" charset="0"/>
                <a:cs typeface="Arial" pitchFamily="34" charset="0"/>
              </a:rPr>
              <a:t>Mains du </a:t>
            </a:r>
            <a:r>
              <a:rPr lang="fr-FR" dirty="0" smtClean="0">
                <a:solidFill>
                  <a:srgbClr val="996600"/>
                </a:solidFill>
                <a:latin typeface="Arial" pitchFamily="34" charset="0"/>
                <a:cs typeface="Arial" pitchFamily="34" charset="0"/>
              </a:rPr>
              <a:t>personnel / tenue</a:t>
            </a:r>
            <a:endParaRPr lang="fr-FR" dirty="0">
              <a:solidFill>
                <a:srgbClr val="996600"/>
              </a:solidFill>
              <a:latin typeface="Arial" pitchFamily="34" charset="0"/>
              <a:cs typeface="Arial" pitchFamily="34" charset="0"/>
            </a:endParaRPr>
          </a:p>
        </p:txBody>
      </p:sp>
      <p:pic>
        <p:nvPicPr>
          <p:cNvPr id="22545" name="Picture 2" descr="crotte"/>
          <p:cNvPicPr>
            <a:picLocks noChangeAspect="1" noChangeArrowheads="1"/>
          </p:cNvPicPr>
          <p:nvPr/>
        </p:nvPicPr>
        <p:blipFill>
          <a:blip r:embed="rId7" cstate="print">
            <a:clrChange>
              <a:clrFrom>
                <a:srgbClr val="FAFAF5"/>
              </a:clrFrom>
              <a:clrTo>
                <a:srgbClr val="FAFAF5">
                  <a:alpha val="0"/>
                </a:srgbClr>
              </a:clrTo>
            </a:clrChange>
            <a:extLst>
              <a:ext uri="{28A0092B-C50C-407E-A947-70E740481C1C}">
                <a14:useLocalDpi xmlns:a14="http://schemas.microsoft.com/office/drawing/2010/main" xmlns="" val="0"/>
              </a:ext>
            </a:extLst>
          </a:blip>
          <a:srcRect/>
          <a:stretch>
            <a:fillRect/>
          </a:stretch>
        </p:blipFill>
        <p:spPr bwMode="auto">
          <a:xfrm>
            <a:off x="860416" y="2614884"/>
            <a:ext cx="792162" cy="59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sp>
        <p:nvSpPr>
          <p:cNvPr id="22546" name="Rectangle 18"/>
          <p:cNvSpPr>
            <a:spLocks noGrp="1" noChangeArrowheads="1"/>
          </p:cNvSpPr>
          <p:nvPr>
            <p:ph type="title"/>
          </p:nvPr>
        </p:nvSpPr>
        <p:spPr>
          <a:xfrm>
            <a:off x="461963" y="371475"/>
            <a:ext cx="8196262" cy="873125"/>
          </a:xfrm>
          <a:noFill/>
        </p:spPr>
        <p:txBody>
          <a:bodyPr anchor="b">
            <a:noAutofit/>
          </a:bodyPr>
          <a:lstStyle/>
          <a:p>
            <a:pPr eaLnBrk="1" hangingPunct="1"/>
            <a:r>
              <a:rPr lang="fr-FR" sz="4000" b="1" dirty="0" smtClean="0">
                <a:solidFill>
                  <a:schemeClr val="tx2"/>
                </a:solidFill>
                <a:latin typeface="+mn-lt"/>
                <a:cs typeface="Arial" pitchFamily="34" charset="0"/>
              </a:rPr>
              <a:t>Gestion des </a:t>
            </a:r>
            <a:r>
              <a:rPr lang="fr-FR" sz="4000" b="1" i="1" dirty="0" err="1" smtClean="0">
                <a:solidFill>
                  <a:schemeClr val="tx2"/>
                </a:solidFill>
                <a:latin typeface="+mn-lt"/>
                <a:cs typeface="Arial" pitchFamily="34" charset="0"/>
              </a:rPr>
              <a:t>excreta</a:t>
            </a:r>
            <a:r>
              <a:rPr lang="fr-FR" sz="4000" b="1" i="1" dirty="0" smtClean="0">
                <a:solidFill>
                  <a:schemeClr val="tx2"/>
                </a:solidFill>
                <a:latin typeface="+mn-lt"/>
                <a:cs typeface="Arial" pitchFamily="34" charset="0"/>
              </a:rPr>
              <a:t> :</a:t>
            </a:r>
            <a:r>
              <a:rPr lang="fr-FR" sz="4000" b="1" dirty="0" smtClean="0">
                <a:solidFill>
                  <a:schemeClr val="tx2"/>
                </a:solidFill>
                <a:latin typeface="+mn-lt"/>
                <a:cs typeface="Arial" pitchFamily="34" charset="0"/>
              </a:rPr>
              <a:t> </a:t>
            </a:r>
            <a:br>
              <a:rPr lang="fr-FR" sz="4000" b="1" dirty="0" smtClean="0">
                <a:solidFill>
                  <a:schemeClr val="tx2"/>
                </a:solidFill>
                <a:latin typeface="+mn-lt"/>
                <a:cs typeface="Arial" pitchFamily="34" charset="0"/>
              </a:rPr>
            </a:br>
            <a:r>
              <a:rPr lang="fr-FR" sz="4000" b="1" dirty="0" smtClean="0">
                <a:solidFill>
                  <a:schemeClr val="tx2"/>
                </a:solidFill>
                <a:latin typeface="+mn-lt"/>
                <a:cs typeface="Arial" pitchFamily="34" charset="0"/>
              </a:rPr>
              <a:t> Risque de transmission croisée</a:t>
            </a:r>
          </a:p>
        </p:txBody>
      </p:sp>
      <p:pic>
        <p:nvPicPr>
          <p:cNvPr id="4098"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467693" y="3704265"/>
            <a:ext cx="1824916" cy="18249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AutoShape 7"/>
          <p:cNvSpPr>
            <a:spLocks noChangeArrowheads="1"/>
          </p:cNvSpPr>
          <p:nvPr/>
        </p:nvSpPr>
        <p:spPr bwMode="auto">
          <a:xfrm rot="19788401">
            <a:off x="5578539" y="3462270"/>
            <a:ext cx="763772" cy="217773"/>
          </a:xfrm>
          <a:prstGeom prst="rightArrow">
            <a:avLst>
              <a:gd name="adj1" fmla="val 50000"/>
              <a:gd name="adj2" fmla="val 100443"/>
            </a:avLst>
          </a:prstGeom>
          <a:solidFill>
            <a:srgbClr val="FBD9F4"/>
          </a:solidFill>
          <a:ln w="9525" algn="in">
            <a:solidFill>
              <a:srgbClr val="000000"/>
            </a:solidFill>
            <a:miter lim="800000"/>
            <a:headEnd/>
            <a:tailEnd/>
          </a:ln>
        </p:spPr>
        <p:txBody>
          <a:bodyPr lIns="36576" tIns="36576" rIns="36576" bIns="36576"/>
          <a:lstStyle/>
          <a:p>
            <a:endParaRPr lang="fr-FR">
              <a:latin typeface="Verdana" pitchFamily="34" charset="0"/>
            </a:endParaRPr>
          </a:p>
        </p:txBody>
      </p:sp>
      <p:sp>
        <p:nvSpPr>
          <p:cNvPr id="2" name="Espace réservé du pied de page 1"/>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4</a:t>
            </a:fld>
            <a:endParaRPr lang="fr-BE"/>
          </a:p>
        </p:txBody>
      </p:sp>
    </p:spTree>
    <p:extLst>
      <p:ext uri="{BB962C8B-B14F-4D97-AF65-F5344CB8AC3E}">
        <p14:creationId xmlns:p14="http://schemas.microsoft.com/office/powerpoint/2010/main" xmlns="" val="83272880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323850" y="1844675"/>
            <a:ext cx="8496300" cy="4619625"/>
          </a:xfrm>
        </p:spPr>
        <p:txBody>
          <a:bodyPr>
            <a:normAutofit fontScale="92500" lnSpcReduction="10000"/>
          </a:bodyPr>
          <a:lstStyle/>
          <a:p>
            <a:pPr eaLnBrk="1" hangingPunct="1"/>
            <a:r>
              <a:rPr lang="fr-FR" dirty="0" smtClean="0">
                <a:solidFill>
                  <a:schemeClr val="tx2"/>
                </a:solidFill>
              </a:rPr>
              <a:t>Pour le personnel</a:t>
            </a:r>
            <a:r>
              <a:rPr lang="fr-FR" sz="2800" dirty="0" smtClean="0">
                <a:solidFill>
                  <a:schemeClr val="tx2"/>
                </a:solidFill>
              </a:rPr>
              <a:t> </a:t>
            </a:r>
          </a:p>
          <a:p>
            <a:pPr lvl="1" eaLnBrk="1" hangingPunct="1"/>
            <a:r>
              <a:rPr lang="fr-FR" sz="2400" b="1" dirty="0" smtClean="0">
                <a:solidFill>
                  <a:schemeClr val="tx2"/>
                </a:solidFill>
              </a:rPr>
              <a:t>Appliquer rigoureusement les Précautions Standard</a:t>
            </a:r>
          </a:p>
          <a:p>
            <a:pPr lvl="2" eaLnBrk="1" hangingPunct="1"/>
            <a:r>
              <a:rPr lang="fr-FR" sz="2000" b="1" dirty="0" smtClean="0">
                <a:solidFill>
                  <a:schemeClr val="tx2"/>
                </a:solidFill>
              </a:rPr>
              <a:t>Hygiène des mains</a:t>
            </a:r>
          </a:p>
          <a:p>
            <a:pPr lvl="2" eaLnBrk="1" hangingPunct="1"/>
            <a:r>
              <a:rPr lang="fr-FR" sz="2000" dirty="0" smtClean="0">
                <a:solidFill>
                  <a:schemeClr val="tx2"/>
                </a:solidFill>
              </a:rPr>
              <a:t>Port de gants </a:t>
            </a:r>
          </a:p>
          <a:p>
            <a:pPr lvl="2" eaLnBrk="1" hangingPunct="1"/>
            <a:r>
              <a:rPr lang="fr-FR" sz="2000" dirty="0" smtClean="0">
                <a:solidFill>
                  <a:schemeClr val="tx2"/>
                </a:solidFill>
              </a:rPr>
              <a:t>Protection de la tenue </a:t>
            </a:r>
          </a:p>
          <a:p>
            <a:pPr lvl="2" eaLnBrk="1" hangingPunct="1"/>
            <a:r>
              <a:rPr lang="fr-FR" sz="2000" dirty="0" smtClean="0">
                <a:solidFill>
                  <a:schemeClr val="tx2"/>
                </a:solidFill>
              </a:rPr>
              <a:t>Entretien du matériel (bassin, chaise percée, urinal…)</a:t>
            </a:r>
          </a:p>
          <a:p>
            <a:pPr lvl="2" eaLnBrk="1" hangingPunct="1"/>
            <a:r>
              <a:rPr lang="fr-FR" sz="2000" dirty="0" smtClean="0">
                <a:solidFill>
                  <a:schemeClr val="tx2"/>
                </a:solidFill>
              </a:rPr>
              <a:t>Gestion appropriée du linge souillé et des déchets</a:t>
            </a:r>
          </a:p>
          <a:p>
            <a:pPr lvl="2"/>
            <a:r>
              <a:rPr lang="fr-FR" sz="2000" dirty="0" err="1" smtClean="0">
                <a:solidFill>
                  <a:schemeClr val="tx2"/>
                </a:solidFill>
              </a:rPr>
              <a:t>bionettoyage</a:t>
            </a:r>
            <a:endParaRPr lang="fr-FR" sz="2000" dirty="0" smtClean="0">
              <a:solidFill>
                <a:schemeClr val="tx2"/>
              </a:solidFill>
            </a:endParaRPr>
          </a:p>
          <a:p>
            <a:pPr lvl="1" eaLnBrk="1" hangingPunct="1">
              <a:buFontTx/>
              <a:buNone/>
            </a:pPr>
            <a:endParaRPr lang="fr-FR" sz="1000" dirty="0" smtClean="0">
              <a:solidFill>
                <a:schemeClr val="tx2"/>
              </a:solidFill>
            </a:endParaRPr>
          </a:p>
          <a:p>
            <a:pPr lvl="1" algn="ctr" eaLnBrk="1" hangingPunct="1">
              <a:buFontTx/>
              <a:buNone/>
            </a:pPr>
            <a:r>
              <a:rPr lang="fr-FR" b="1" dirty="0" smtClean="0">
                <a:solidFill>
                  <a:schemeClr val="tx2"/>
                </a:solidFill>
              </a:rPr>
              <a:t>Et</a:t>
            </a:r>
          </a:p>
          <a:p>
            <a:pPr eaLnBrk="1" hangingPunct="1"/>
            <a:r>
              <a:rPr lang="fr-FR" dirty="0" smtClean="0">
                <a:solidFill>
                  <a:schemeClr val="tx2"/>
                </a:solidFill>
              </a:rPr>
              <a:t>Pour les patients et visiteurs</a:t>
            </a:r>
          </a:p>
          <a:p>
            <a:pPr lvl="1" eaLnBrk="1" hangingPunct="1"/>
            <a:r>
              <a:rPr lang="fr-FR" sz="2400" b="1" dirty="0" smtClean="0">
                <a:solidFill>
                  <a:schemeClr val="tx2"/>
                </a:solidFill>
              </a:rPr>
              <a:t>Hygiène des mains</a:t>
            </a:r>
          </a:p>
          <a:p>
            <a:pPr lvl="1" eaLnBrk="1" hangingPunct="1"/>
            <a:endParaRPr lang="fr-FR" sz="2400" dirty="0" smtClean="0">
              <a:solidFill>
                <a:srgbClr val="996600"/>
              </a:solidFill>
            </a:endParaRPr>
          </a:p>
        </p:txBody>
      </p:sp>
      <p:sp>
        <p:nvSpPr>
          <p:cNvPr id="23555" name="Rectangle 3"/>
          <p:cNvSpPr>
            <a:spLocks noGrp="1" noChangeArrowheads="1"/>
          </p:cNvSpPr>
          <p:nvPr>
            <p:ph type="title"/>
          </p:nvPr>
        </p:nvSpPr>
        <p:spPr>
          <a:xfrm>
            <a:off x="755576" y="260648"/>
            <a:ext cx="8064500" cy="1244724"/>
          </a:xfrm>
          <a:noFill/>
        </p:spPr>
        <p:txBody>
          <a:bodyPr anchor="b">
            <a:noAutofit/>
          </a:bodyPr>
          <a:lstStyle/>
          <a:p>
            <a:pPr eaLnBrk="1" hangingPunct="1"/>
            <a:r>
              <a:rPr lang="fr-FR" sz="4000" b="1" dirty="0" smtClean="0">
                <a:solidFill>
                  <a:schemeClr val="tx2"/>
                </a:solidFill>
              </a:rPr>
              <a:t>Gestion des </a:t>
            </a:r>
            <a:r>
              <a:rPr lang="fr-FR" sz="4000" b="1" i="1" dirty="0" err="1" smtClean="0">
                <a:solidFill>
                  <a:schemeClr val="tx2"/>
                </a:solidFill>
              </a:rPr>
              <a:t>excreta</a:t>
            </a:r>
            <a:r>
              <a:rPr lang="fr-FR" sz="4000" b="1" dirty="0" smtClean="0">
                <a:solidFill>
                  <a:schemeClr val="tx2"/>
                </a:solidFill>
              </a:rPr>
              <a:t> </a:t>
            </a:r>
            <a:br>
              <a:rPr lang="fr-FR" sz="4000" b="1" dirty="0" smtClean="0">
                <a:solidFill>
                  <a:schemeClr val="tx2"/>
                </a:solidFill>
              </a:rPr>
            </a:br>
            <a:r>
              <a:rPr lang="fr-FR" sz="4000" b="1" dirty="0" smtClean="0">
                <a:solidFill>
                  <a:schemeClr val="tx2"/>
                </a:solidFill>
              </a:rPr>
              <a:t> Comment éviter la transmission?</a:t>
            </a:r>
          </a:p>
        </p:txBody>
      </p:sp>
      <p:sp>
        <p:nvSpPr>
          <p:cNvPr id="2" name="Espace réservé du pied de page 1"/>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5</a:t>
            </a:fld>
            <a:endParaRPr lang="fr-BE" dirty="0"/>
          </a:p>
        </p:txBody>
      </p:sp>
    </p:spTree>
    <p:extLst>
      <p:ext uri="{BB962C8B-B14F-4D97-AF65-F5344CB8AC3E}">
        <p14:creationId xmlns:p14="http://schemas.microsoft.com/office/powerpoint/2010/main" xmlns="" val="38013189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8" name="Rectangle 4"/>
          <p:cNvSpPr>
            <a:spLocks noGrp="1" noChangeArrowheads="1"/>
          </p:cNvSpPr>
          <p:nvPr>
            <p:ph type="ctrTitle"/>
          </p:nvPr>
        </p:nvSpPr>
        <p:spPr/>
        <p:txBody>
          <a:bodyPr>
            <a:normAutofit/>
          </a:bodyPr>
          <a:lstStyle/>
          <a:p>
            <a:r>
              <a:rPr lang="fr-FR" sz="4000" b="1" dirty="0" smtClean="0">
                <a:solidFill>
                  <a:schemeClr val="tx2"/>
                </a:solidFill>
              </a:rPr>
              <a:t>PREVENTION =</a:t>
            </a:r>
            <a:br>
              <a:rPr lang="fr-FR" sz="4000" b="1" dirty="0" smtClean="0">
                <a:solidFill>
                  <a:schemeClr val="tx2"/>
                </a:solidFill>
              </a:rPr>
            </a:br>
            <a:r>
              <a:rPr lang="fr-FR" sz="4000" b="1" dirty="0" smtClean="0">
                <a:solidFill>
                  <a:schemeClr val="tx2"/>
                </a:solidFill>
              </a:rPr>
              <a:t>HYGIENE DES MAINS</a:t>
            </a:r>
            <a:endParaRPr lang="fr-FR" sz="4000" b="1" dirty="0">
              <a:solidFill>
                <a:schemeClr val="tx2"/>
              </a:solidFill>
            </a:endParaRPr>
          </a:p>
        </p:txBody>
      </p:sp>
      <p:sp>
        <p:nvSpPr>
          <p:cNvPr id="164869" name="Rectangle 5"/>
          <p:cNvSpPr>
            <a:spLocks noGrp="1" noChangeArrowheads="1"/>
          </p:cNvSpPr>
          <p:nvPr>
            <p:ph type="subTitle" idx="1"/>
          </p:nvPr>
        </p:nvSpPr>
        <p:spPr>
          <a:xfrm>
            <a:off x="755576" y="3886200"/>
            <a:ext cx="7344816" cy="1752600"/>
          </a:xfrm>
        </p:spPr>
        <p:txBody>
          <a:bodyPr>
            <a:noAutofit/>
          </a:bodyPr>
          <a:lstStyle/>
          <a:p>
            <a:r>
              <a:rPr lang="fr-FR" sz="4000" b="1" dirty="0">
                <a:solidFill>
                  <a:schemeClr val="tx2"/>
                </a:solidFill>
              </a:rPr>
              <a:t>Lavage ou friction avec une solution hydro-alcoolique (SHA</a:t>
            </a:r>
            <a:r>
              <a:rPr lang="fr-FR" sz="4000" b="1" dirty="0" smtClean="0">
                <a:solidFill>
                  <a:schemeClr val="tx2"/>
                </a:solidFill>
              </a:rPr>
              <a:t>) ?</a:t>
            </a:r>
            <a:endParaRPr lang="fr-FR" sz="4000" b="1" dirty="0">
              <a:solidFill>
                <a:schemeClr val="tx2"/>
              </a:solidFill>
            </a:endParaRPr>
          </a:p>
        </p:txBody>
      </p:sp>
      <p:pic>
        <p:nvPicPr>
          <p:cNvPr id="5" name="Picture 6" descr="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494" y="0"/>
            <a:ext cx="91440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266725" y="188640"/>
            <a:ext cx="8229600" cy="1143000"/>
          </a:xfrm>
        </p:spPr>
        <p:txBody>
          <a:bodyPr/>
          <a:lstStyle/>
          <a:p>
            <a:r>
              <a:rPr lang="fr-FR" b="1" dirty="0" smtClean="0">
                <a:solidFill>
                  <a:schemeClr val="tx2"/>
                </a:solidFill>
              </a:rPr>
              <a:t>Recommandation de la SF2H-</a:t>
            </a:r>
            <a:r>
              <a:rPr lang="fr-FR" sz="2800" b="1" dirty="0" smtClean="0">
                <a:solidFill>
                  <a:schemeClr val="tx2"/>
                </a:solidFill>
              </a:rPr>
              <a:t>2009</a:t>
            </a:r>
            <a:r>
              <a:rPr lang="fr-FR" b="1" dirty="0" smtClean="0">
                <a:solidFill>
                  <a:schemeClr val="tx2"/>
                </a:solidFill>
              </a:rPr>
              <a:t> </a:t>
            </a:r>
            <a:endParaRPr lang="fr-FR" b="1" dirty="0">
              <a:solidFill>
                <a:schemeClr val="tx2"/>
              </a:solidFill>
            </a:endParaRPr>
          </a:p>
        </p:txBody>
      </p:sp>
      <p:sp>
        <p:nvSpPr>
          <p:cNvPr id="5" name="Espace réservé du contenu 4"/>
          <p:cNvSpPr>
            <a:spLocks noGrp="1"/>
          </p:cNvSpPr>
          <p:nvPr>
            <p:ph idx="1"/>
          </p:nvPr>
        </p:nvSpPr>
        <p:spPr>
          <a:xfrm>
            <a:off x="323528" y="1378882"/>
            <a:ext cx="8352928" cy="4525963"/>
          </a:xfrm>
          <a:solidFill>
            <a:srgbClr val="F8F9D5">
              <a:alpha val="48627"/>
            </a:srgbClr>
          </a:solidFill>
        </p:spPr>
        <p:txBody>
          <a:bodyPr/>
          <a:lstStyle/>
          <a:p>
            <a:r>
              <a:rPr lang="fr-FR" sz="2800" i="1" dirty="0" smtClean="0">
                <a:solidFill>
                  <a:schemeClr val="tx2"/>
                </a:solidFill>
              </a:rPr>
              <a:t>Indications :</a:t>
            </a:r>
          </a:p>
          <a:p>
            <a:pPr lvl="1"/>
            <a:r>
              <a:rPr lang="fr-FR" sz="2400" i="1" dirty="0" smtClean="0">
                <a:solidFill>
                  <a:schemeClr val="tx2"/>
                </a:solidFill>
              </a:rPr>
              <a:t>1- il est fortement recommandé </a:t>
            </a:r>
            <a:r>
              <a:rPr lang="fr-FR" sz="2400" b="1" i="1" dirty="0" smtClean="0">
                <a:solidFill>
                  <a:schemeClr val="tx2"/>
                </a:solidFill>
              </a:rPr>
              <a:t>d’effectuer une friction hydro-alcoolique en remplacement du lavage des mains     </a:t>
            </a:r>
            <a:r>
              <a:rPr lang="fr-FR" sz="2400" i="1" dirty="0" smtClean="0">
                <a:solidFill>
                  <a:schemeClr val="tx2"/>
                </a:solidFill>
              </a:rPr>
              <a:t>(au savon doux ou antiseptique) en l’absence de souillure visible des mains….</a:t>
            </a:r>
          </a:p>
          <a:p>
            <a:r>
              <a:rPr lang="fr-FR" sz="2800" i="1" dirty="0" smtClean="0">
                <a:solidFill>
                  <a:schemeClr val="tx2"/>
                </a:solidFill>
              </a:rPr>
              <a:t>Stratégie d’implantation :</a:t>
            </a:r>
          </a:p>
          <a:p>
            <a:pPr lvl="1"/>
            <a:r>
              <a:rPr lang="fr-FR" sz="2400" i="1" dirty="0" smtClean="0">
                <a:solidFill>
                  <a:schemeClr val="tx2"/>
                </a:solidFill>
              </a:rPr>
              <a:t>…. Installer des distributeurs de SHA </a:t>
            </a:r>
            <a:r>
              <a:rPr lang="fr-FR" sz="2400" b="1" i="1" dirty="0" smtClean="0">
                <a:solidFill>
                  <a:schemeClr val="tx2"/>
                </a:solidFill>
              </a:rPr>
              <a:t>à proximité du soin</a:t>
            </a:r>
          </a:p>
          <a:p>
            <a:pPr lvl="1"/>
            <a:r>
              <a:rPr lang="fr-FR" sz="2400" i="1" dirty="0" smtClean="0">
                <a:solidFill>
                  <a:schemeClr val="tx2"/>
                </a:solidFill>
              </a:rPr>
              <a:t>…. équiper les postes de plateaux techniques</a:t>
            </a:r>
            <a:r>
              <a:rPr lang="fr-FR" i="1" dirty="0" smtClean="0">
                <a:solidFill>
                  <a:schemeClr val="tx2"/>
                </a:solidFill>
              </a:rPr>
              <a:t>…</a:t>
            </a:r>
            <a:endParaRPr lang="fr-FR" i="1" dirty="0">
              <a:solidFill>
                <a:schemeClr val="tx2"/>
              </a:solidFill>
            </a:endParaRPr>
          </a:p>
        </p:txBody>
      </p:sp>
      <p:sp>
        <p:nvSpPr>
          <p:cNvPr id="2" name="Espace réservé du pied de page 1"/>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7</a:t>
            </a:fld>
            <a:endParaRPr lang="fr-BE"/>
          </a:p>
        </p:txBody>
      </p:sp>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80312" y="5085184"/>
            <a:ext cx="1116013" cy="1609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939034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266725" y="188640"/>
            <a:ext cx="8229600" cy="1143000"/>
          </a:xfrm>
        </p:spPr>
        <p:txBody>
          <a:bodyPr/>
          <a:lstStyle/>
          <a:p>
            <a:r>
              <a:rPr lang="fr-FR" b="1" dirty="0" smtClean="0">
                <a:solidFill>
                  <a:schemeClr val="tx2"/>
                </a:solidFill>
              </a:rPr>
              <a:t>Recommandation de la SF2H-</a:t>
            </a:r>
            <a:r>
              <a:rPr lang="fr-FR" sz="2800" b="1" dirty="0" smtClean="0">
                <a:solidFill>
                  <a:schemeClr val="tx2"/>
                </a:solidFill>
              </a:rPr>
              <a:t>2009</a:t>
            </a:r>
            <a:r>
              <a:rPr lang="fr-FR" b="1" dirty="0" smtClean="0">
                <a:solidFill>
                  <a:schemeClr val="tx2"/>
                </a:solidFill>
              </a:rPr>
              <a:t> </a:t>
            </a:r>
            <a:endParaRPr lang="fr-FR" b="1" dirty="0">
              <a:solidFill>
                <a:schemeClr val="tx2"/>
              </a:solidFill>
            </a:endParaRPr>
          </a:p>
        </p:txBody>
      </p:sp>
      <p:sp>
        <p:nvSpPr>
          <p:cNvPr id="5" name="Espace réservé du contenu 4"/>
          <p:cNvSpPr>
            <a:spLocks noGrp="1"/>
          </p:cNvSpPr>
          <p:nvPr>
            <p:ph idx="1"/>
          </p:nvPr>
        </p:nvSpPr>
        <p:spPr>
          <a:xfrm>
            <a:off x="323528" y="1378882"/>
            <a:ext cx="8352928" cy="4525963"/>
          </a:xfrm>
          <a:solidFill>
            <a:srgbClr val="F8F9D5">
              <a:alpha val="48627"/>
            </a:srgbClr>
          </a:solidFill>
        </p:spPr>
        <p:txBody>
          <a:bodyPr>
            <a:normAutofit fontScale="92500" lnSpcReduction="20000"/>
          </a:bodyPr>
          <a:lstStyle/>
          <a:p>
            <a:r>
              <a:rPr lang="fr-FR" sz="2800" b="1" dirty="0" smtClean="0">
                <a:solidFill>
                  <a:schemeClr val="tx2"/>
                </a:solidFill>
              </a:rPr>
              <a:t>Indications :</a:t>
            </a:r>
          </a:p>
          <a:p>
            <a:pPr lvl="1">
              <a:buFont typeface="Wingdings" pitchFamily="2" charset="2"/>
              <a:buChar char="Ø"/>
            </a:pPr>
            <a:r>
              <a:rPr lang="fr-FR" sz="2400" dirty="0">
                <a:solidFill>
                  <a:schemeClr val="tx2"/>
                </a:solidFill>
              </a:rPr>
              <a:t>2</a:t>
            </a:r>
            <a:r>
              <a:rPr lang="fr-FR" sz="2400" dirty="0" smtClean="0">
                <a:solidFill>
                  <a:schemeClr val="tx2"/>
                </a:solidFill>
              </a:rPr>
              <a:t>- il est fortement recommandé </a:t>
            </a:r>
            <a:r>
              <a:rPr lang="fr-FR" sz="2400" b="1" dirty="0" smtClean="0">
                <a:solidFill>
                  <a:schemeClr val="tx2"/>
                </a:solidFill>
              </a:rPr>
              <a:t>d’effectuer une friction hydro-alcoolique :</a:t>
            </a:r>
          </a:p>
          <a:p>
            <a:pPr lvl="1">
              <a:buFont typeface="Wingdings" pitchFamily="2" charset="2"/>
              <a:buChar char="Ø"/>
            </a:pPr>
            <a:r>
              <a:rPr lang="fr-FR" sz="2400" dirty="0" smtClean="0">
                <a:solidFill>
                  <a:schemeClr val="tx2"/>
                </a:solidFill>
              </a:rPr>
              <a:t>Immédiatement avant tout contact direct avec le patient</a:t>
            </a:r>
          </a:p>
          <a:p>
            <a:pPr lvl="1">
              <a:buFont typeface="Wingdings" pitchFamily="2" charset="2"/>
              <a:buChar char="Ø"/>
            </a:pPr>
            <a:r>
              <a:rPr lang="fr-FR" sz="2400" dirty="0">
                <a:solidFill>
                  <a:schemeClr val="tx2"/>
                </a:solidFill>
              </a:rPr>
              <a:t>Immédiatement a</a:t>
            </a:r>
            <a:r>
              <a:rPr lang="fr-FR" sz="2400" dirty="0" smtClean="0">
                <a:solidFill>
                  <a:schemeClr val="tx2"/>
                </a:solidFill>
              </a:rPr>
              <a:t>vant tout soin propre ou acte invasif</a:t>
            </a:r>
          </a:p>
          <a:p>
            <a:pPr lvl="1">
              <a:buFont typeface="Wingdings" pitchFamily="2" charset="2"/>
              <a:buChar char="Ø"/>
            </a:pPr>
            <a:r>
              <a:rPr lang="fr-FR" sz="2400" dirty="0" smtClean="0">
                <a:solidFill>
                  <a:schemeClr val="tx2"/>
                </a:solidFill>
              </a:rPr>
              <a:t>Entre un soin contaminant et un soin propre ou un acte invasif chez un même patient</a:t>
            </a:r>
          </a:p>
          <a:p>
            <a:pPr lvl="1">
              <a:buFont typeface="Wingdings" pitchFamily="2" charset="2"/>
              <a:buChar char="Ø"/>
            </a:pPr>
            <a:r>
              <a:rPr lang="fr-FR" sz="2400" dirty="0" smtClean="0">
                <a:solidFill>
                  <a:schemeClr val="tx2"/>
                </a:solidFill>
              </a:rPr>
              <a:t>Apres le dernier contact direct ou soin auprès du patient</a:t>
            </a:r>
          </a:p>
          <a:p>
            <a:pPr lvl="1">
              <a:buFont typeface="Wingdings" pitchFamily="2" charset="2"/>
              <a:buChar char="Ø"/>
            </a:pPr>
            <a:r>
              <a:rPr lang="fr-FR" sz="2400" dirty="0" smtClean="0">
                <a:solidFill>
                  <a:schemeClr val="tx2"/>
                </a:solidFill>
              </a:rPr>
              <a:t>Apres contacte directe avec l’environnement immédiat du patient</a:t>
            </a:r>
          </a:p>
          <a:p>
            <a:pPr lvl="1"/>
            <a:endParaRPr lang="fr-FR" sz="2400" dirty="0" smtClean="0">
              <a:solidFill>
                <a:schemeClr val="tx2"/>
              </a:solidFill>
            </a:endParaRPr>
          </a:p>
          <a:p>
            <a:pPr lvl="1">
              <a:buFont typeface="Wingdings" pitchFamily="2" charset="2"/>
              <a:buChar char="Ø"/>
            </a:pPr>
            <a:r>
              <a:rPr lang="fr-FR" sz="2400" b="1" dirty="0" smtClean="0">
                <a:solidFill>
                  <a:schemeClr val="tx2"/>
                </a:solidFill>
              </a:rPr>
              <a:t>Apres tout contact avec les liquides biologiques immédiatement après avoir retiré les gants ( à défaut si pas de gants, après un lavage au savon doux),</a:t>
            </a:r>
          </a:p>
          <a:p>
            <a:pPr lvl="1">
              <a:buFont typeface="Wingdings" pitchFamily="2" charset="2"/>
              <a:buChar char="Ø"/>
            </a:pPr>
            <a:r>
              <a:rPr lang="fr-FR" sz="2400" b="1" dirty="0" smtClean="0">
                <a:solidFill>
                  <a:schemeClr val="tx2"/>
                </a:solidFill>
              </a:rPr>
              <a:t>Avant d’enfiler des gants pour un soin</a:t>
            </a:r>
          </a:p>
          <a:p>
            <a:pPr lvl="1"/>
            <a:endParaRPr lang="fr-FR" sz="2400" dirty="0" smtClean="0"/>
          </a:p>
          <a:p>
            <a:pPr lvl="1"/>
            <a:endParaRPr lang="fr-FR" sz="2400" dirty="0" smtClean="0"/>
          </a:p>
        </p:txBody>
      </p:sp>
      <p:sp>
        <p:nvSpPr>
          <p:cNvPr id="2" name="Espace réservé du pied de page 1"/>
          <p:cNvSpPr>
            <a:spLocks noGrp="1"/>
          </p:cNvSpPr>
          <p:nvPr>
            <p:ph type="ftr" sz="quarter" idx="11"/>
          </p:nvPr>
        </p:nvSpPr>
        <p:spPr>
          <a:xfrm>
            <a:off x="2571736" y="6356350"/>
            <a:ext cx="3448064" cy="365125"/>
          </a:xfrm>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8</a:t>
            </a:fld>
            <a:endParaRPr lang="fr-BE"/>
          </a:p>
        </p:txBody>
      </p:sp>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96336" y="5396775"/>
            <a:ext cx="899989" cy="1298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51550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596" y="1357298"/>
            <a:ext cx="8242334" cy="4607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re 6"/>
          <p:cNvSpPr>
            <a:spLocks noGrp="1"/>
          </p:cNvSpPr>
          <p:nvPr>
            <p:ph type="title"/>
          </p:nvPr>
        </p:nvSpPr>
        <p:spPr>
          <a:xfrm>
            <a:off x="179512" y="188640"/>
            <a:ext cx="8686800" cy="1143000"/>
          </a:xfrm>
        </p:spPr>
        <p:txBody>
          <a:bodyPr>
            <a:noAutofit/>
          </a:bodyPr>
          <a:lstStyle/>
          <a:p>
            <a:r>
              <a:rPr lang="fr-FR" sz="4000" b="1" dirty="0">
                <a:solidFill>
                  <a:schemeClr val="tx2"/>
                </a:solidFill>
              </a:rPr>
              <a:t>Gestion des </a:t>
            </a:r>
            <a:r>
              <a:rPr lang="fr-FR" sz="4000" b="1" i="1" dirty="0" err="1" smtClean="0">
                <a:solidFill>
                  <a:schemeClr val="tx2"/>
                </a:solidFill>
              </a:rPr>
              <a:t>excreta</a:t>
            </a:r>
            <a:r>
              <a:rPr lang="fr-FR" sz="4000" b="1" i="1" dirty="0" smtClean="0">
                <a:solidFill>
                  <a:schemeClr val="tx2"/>
                </a:solidFill>
              </a:rPr>
              <a:t> : </a:t>
            </a:r>
            <a:r>
              <a:rPr lang="fr-FR" sz="4000" b="1" dirty="0" smtClean="0">
                <a:solidFill>
                  <a:schemeClr val="tx2"/>
                </a:solidFill>
              </a:rPr>
              <a:t> </a:t>
            </a:r>
            <a:r>
              <a:rPr lang="fr-FR" sz="4000" b="1" dirty="0">
                <a:solidFill>
                  <a:schemeClr val="tx2"/>
                </a:solidFill>
              </a:rPr>
              <a:t/>
            </a:r>
            <a:br>
              <a:rPr lang="fr-FR" sz="4000" b="1" dirty="0">
                <a:solidFill>
                  <a:schemeClr val="tx2"/>
                </a:solidFill>
              </a:rPr>
            </a:br>
            <a:r>
              <a:rPr lang="fr-FR" sz="4000" b="1" dirty="0" smtClean="0">
                <a:solidFill>
                  <a:schemeClr val="tx2"/>
                </a:solidFill>
              </a:rPr>
              <a:t>Les 5 indications de l’hygiène des mains</a:t>
            </a:r>
            <a:endParaRPr lang="fr-FR" sz="4000" b="1" dirty="0">
              <a:solidFill>
                <a:schemeClr val="tx2"/>
              </a:solidFill>
            </a:endParaRPr>
          </a:p>
        </p:txBody>
      </p:sp>
      <p:sp>
        <p:nvSpPr>
          <p:cNvPr id="2" name="Espace réservé du pied de page 1"/>
          <p:cNvSpPr>
            <a:spLocks noGrp="1"/>
          </p:cNvSpPr>
          <p:nvPr>
            <p:ph type="ftr" sz="quarter" idx="11"/>
          </p:nvPr>
        </p:nvSpPr>
        <p:spPr/>
        <p:txBody>
          <a:bodyPr/>
          <a:lstStyle/>
          <a:p>
            <a:r>
              <a:rPr lang="fr-FR" b="1" dirty="0" smtClean="0">
                <a:solidFill>
                  <a:schemeClr val="tx2"/>
                </a:solidFill>
              </a:rPr>
              <a:t>congres de la SF2H Marseille  4-6 juin 2014</a:t>
            </a:r>
            <a:endParaRPr lang="fr-BE" b="1" dirty="0">
              <a:solidFill>
                <a:schemeClr val="tx2"/>
              </a:solidFill>
            </a:endParaRPr>
          </a:p>
        </p:txBody>
      </p:sp>
      <p:sp>
        <p:nvSpPr>
          <p:cNvPr id="3" name="Espace réservé du numéro de diapositive 2"/>
          <p:cNvSpPr>
            <a:spLocks noGrp="1"/>
          </p:cNvSpPr>
          <p:nvPr>
            <p:ph type="sldNum" sz="quarter" idx="12"/>
          </p:nvPr>
        </p:nvSpPr>
        <p:spPr/>
        <p:txBody>
          <a:bodyPr/>
          <a:lstStyle/>
          <a:p>
            <a:fld id="{CF4668DC-857F-487D-BFFA-8C0CA5037977}" type="slidenum">
              <a:rPr lang="fr-BE" smtClean="0"/>
              <a:pPr/>
              <a:t>9</a:t>
            </a:fld>
            <a:endParaRPr lang="fr-BE"/>
          </a:p>
        </p:txBody>
      </p:sp>
      <p:sp>
        <p:nvSpPr>
          <p:cNvPr id="4" name="ZoneTexte 3"/>
          <p:cNvSpPr txBox="1"/>
          <p:nvPr/>
        </p:nvSpPr>
        <p:spPr>
          <a:xfrm>
            <a:off x="179512" y="5991091"/>
            <a:ext cx="3888432" cy="246221"/>
          </a:xfrm>
          <a:prstGeom prst="rect">
            <a:avLst/>
          </a:prstGeom>
          <a:noFill/>
        </p:spPr>
        <p:txBody>
          <a:bodyPr wrap="square" rtlCol="0">
            <a:spAutoFit/>
          </a:bodyPr>
          <a:lstStyle/>
          <a:p>
            <a:r>
              <a:rPr lang="fr-FR" sz="1000" b="1" dirty="0" smtClean="0">
                <a:solidFill>
                  <a:schemeClr val="tx2"/>
                </a:solidFill>
              </a:rPr>
              <a:t>http</a:t>
            </a:r>
            <a:r>
              <a:rPr lang="fr-FR" sz="1000" b="1" dirty="0">
                <a:solidFill>
                  <a:schemeClr val="tx2"/>
                </a:solidFill>
              </a:rPr>
              <a:t>://www.who.int/gpsc/5may/tools/workplace_reminders/fr</a:t>
            </a:r>
            <a:r>
              <a:rPr lang="fr-FR" sz="1000" b="1" dirty="0" smtClean="0">
                <a:solidFill>
                  <a:schemeClr val="tx2"/>
                </a:solidFill>
              </a:rPr>
              <a:t>/</a:t>
            </a:r>
            <a:endParaRPr lang="fr-FR" sz="1000" b="1" dirty="0">
              <a:solidFill>
                <a:schemeClr val="tx2"/>
              </a:solidFill>
            </a:endParaRPr>
          </a:p>
        </p:txBody>
      </p:sp>
    </p:spTree>
    <p:extLst>
      <p:ext uri="{BB962C8B-B14F-4D97-AF65-F5344CB8AC3E}">
        <p14:creationId xmlns:p14="http://schemas.microsoft.com/office/powerpoint/2010/main" xmlns="" val="3694674173"/>
      </p:ext>
    </p:extLst>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634</TotalTime>
  <Words>1255</Words>
  <Application>Microsoft Office PowerPoint</Application>
  <PresentationFormat>Affichage à l'écran (4:3)</PresentationFormat>
  <Paragraphs>229</Paragraphs>
  <Slides>34</Slides>
  <Notes>3</Notes>
  <HiddenSlides>0</HiddenSlides>
  <MMClips>0</MMClips>
  <ScaleCrop>false</ScaleCrop>
  <HeadingPairs>
    <vt:vector size="4" baseType="variant">
      <vt:variant>
        <vt:lpstr>Thème</vt:lpstr>
      </vt:variant>
      <vt:variant>
        <vt:i4>1</vt:i4>
      </vt:variant>
      <vt:variant>
        <vt:lpstr>Titres des diapositives</vt:lpstr>
      </vt:variant>
      <vt:variant>
        <vt:i4>34</vt:i4>
      </vt:variant>
    </vt:vector>
  </HeadingPairs>
  <TitlesOfParts>
    <vt:vector size="35" baseType="lpstr">
      <vt:lpstr>Thème Office</vt:lpstr>
      <vt:lpstr>Gestion des excreta   </vt:lpstr>
      <vt:lpstr>Gestion des excreta : Quel est le risque ? </vt:lpstr>
      <vt:lpstr>Contexte épidémiologique</vt:lpstr>
      <vt:lpstr>Gestion des excreta :   Risque de transmission croisée</vt:lpstr>
      <vt:lpstr>Gestion des excreta   Comment éviter la transmission?</vt:lpstr>
      <vt:lpstr>PREVENTION = HYGIENE DES MAINS</vt:lpstr>
      <vt:lpstr>Recommandation de la SF2H-2009 </vt:lpstr>
      <vt:lpstr>Recommandation de la SF2H-2009 </vt:lpstr>
      <vt:lpstr>Gestion des excreta :   Les 5 indications de l’hygiène des mains</vt:lpstr>
      <vt:lpstr>PREVENTION = HYGIENE DES MAINS  + GANTS</vt:lpstr>
      <vt:lpstr>Recommandation de la SF2H 2009</vt:lpstr>
      <vt:lpstr>toilette génito-urinaire</vt:lpstr>
      <vt:lpstr>contact avec les excreta</vt:lpstr>
      <vt:lpstr>CONTACT AVEC DU LINGE SOUILLE</vt:lpstr>
      <vt:lpstr>Diapositive 15</vt:lpstr>
      <vt:lpstr>Tenue de protection et  Précautions « Standard »</vt:lpstr>
      <vt:lpstr>toilette / CHANGE</vt:lpstr>
      <vt:lpstr>Diapositive 18</vt:lpstr>
      <vt:lpstr>Recommandation ORIG /SF2H-2010 </vt:lpstr>
      <vt:lpstr>Recommandation HCSP prévention de la transmission croisée des BHRe juillet 2013</vt:lpstr>
      <vt:lpstr>Diapositive 21</vt:lpstr>
      <vt:lpstr>état des lieux des équipements</vt:lpstr>
      <vt:lpstr>Gestion des excreta :  Entretien du matériel </vt:lpstr>
      <vt:lpstr>Recommandation ORIG /SF2H-2010 </vt:lpstr>
      <vt:lpstr>Prévention de la transmission croisée des « Bactéries Hautement Résistantes aux antibiotiques émergentes » (BHRe) HSCP, juillet 2013 </vt:lpstr>
      <vt:lpstr>Surveiller et prévenir SF2H 2010</vt:lpstr>
      <vt:lpstr>Diapositive 27</vt:lpstr>
      <vt:lpstr>Diapositive 28</vt:lpstr>
      <vt:lpstr>Gestion des excreta</vt:lpstr>
      <vt:lpstr>Gestion des excreta :  Entretien du matériel </vt:lpstr>
      <vt:lpstr>GESTION DES EXCRETA </vt:lpstr>
      <vt:lpstr>  Matériel nécessaire à la gestion des excreta </vt:lpstr>
      <vt:lpstr>Quelques références…</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PADOVANI Hélène</dc:creator>
  <cp:lastModifiedBy>marine.santoriello</cp:lastModifiedBy>
  <cp:revision>102</cp:revision>
  <dcterms:modified xsi:type="dcterms:W3CDTF">2021-11-30T08:49:57Z</dcterms:modified>
</cp:coreProperties>
</file>