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92" r:id="rId2"/>
    <p:sldId id="279" r:id="rId3"/>
    <p:sldId id="313" r:id="rId4"/>
    <p:sldId id="281" r:id="rId5"/>
    <p:sldId id="308" r:id="rId6"/>
    <p:sldId id="310" r:id="rId7"/>
    <p:sldId id="256" r:id="rId8"/>
    <p:sldId id="268" r:id="rId9"/>
    <p:sldId id="260" r:id="rId10"/>
    <p:sldId id="269" r:id="rId11"/>
    <p:sldId id="263" r:id="rId12"/>
    <p:sldId id="270" r:id="rId13"/>
    <p:sldId id="272" r:id="rId14"/>
    <p:sldId id="271" r:id="rId15"/>
    <p:sldId id="262" r:id="rId16"/>
    <p:sldId id="289" r:id="rId17"/>
    <p:sldId id="293" r:id="rId18"/>
    <p:sldId id="295" r:id="rId19"/>
    <p:sldId id="311" r:id="rId20"/>
    <p:sldId id="305" r:id="rId21"/>
    <p:sldId id="306" r:id="rId22"/>
    <p:sldId id="299" r:id="rId23"/>
    <p:sldId id="300" r:id="rId24"/>
    <p:sldId id="301" r:id="rId25"/>
    <p:sldId id="307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4AB"/>
    <a:srgbClr val="0066CC"/>
    <a:srgbClr val="33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86437" autoAdjust="0"/>
  </p:normalViewPr>
  <p:slideViewPr>
    <p:cSldViewPr>
      <p:cViewPr varScale="1">
        <p:scale>
          <a:sx n="95" d="100"/>
          <a:sy n="95" d="100"/>
        </p:scale>
        <p:origin x="-20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177A9B-07B4-4032-8A7E-11CB97CA6238}" type="datetimeFigureOut">
              <a:rPr lang="fr-FR" smtClean="0"/>
              <a:pPr/>
              <a:t>30/11/2021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1B5A4F-EF67-470D-9393-BECD7FC8B32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07270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1B5A4F-EF67-470D-9393-BECD7FC8B32E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21490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1B5A4F-EF67-470D-9393-BECD7FC8B32E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90874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0696F5E-D75B-4739-9655-D27849C8A099}" type="slidenum">
              <a:rPr lang="fr-FR" altLang="fr-FR"/>
              <a:pPr eaLnBrk="1" hangingPunct="1"/>
              <a:t>16</a:t>
            </a:fld>
            <a:endParaRPr lang="fr-FR" altLang="fr-FR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endParaRPr lang="fr-FR" altLang="fr-FR" sz="150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6389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27D4-73C3-4B9E-8236-730BFFD46374}" type="datetimeFigureOut">
              <a:rPr lang="fr-FR" smtClean="0"/>
              <a:pPr/>
              <a:t>30/11/2021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3F95-3F0C-4672-91A7-5AAD8A965D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27D4-73C3-4B9E-8236-730BFFD46374}" type="datetimeFigureOut">
              <a:rPr lang="fr-FR" smtClean="0"/>
              <a:pPr/>
              <a:t>30/11/2021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3F95-3F0C-4672-91A7-5AAD8A965D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27D4-73C3-4B9E-8236-730BFFD46374}" type="datetimeFigureOut">
              <a:rPr lang="fr-FR" smtClean="0"/>
              <a:pPr/>
              <a:t>30/11/2021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3F95-3F0C-4672-91A7-5AAD8A965D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27D4-73C3-4B9E-8236-730BFFD46374}" type="datetimeFigureOut">
              <a:rPr lang="fr-FR" smtClean="0"/>
              <a:pPr/>
              <a:t>30/11/2021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3F95-3F0C-4672-91A7-5AAD8A965D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27D4-73C3-4B9E-8236-730BFFD46374}" type="datetimeFigureOut">
              <a:rPr lang="fr-FR" smtClean="0"/>
              <a:pPr/>
              <a:t>30/11/2021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3F95-3F0C-4672-91A7-5AAD8A965D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27D4-73C3-4B9E-8236-730BFFD46374}" type="datetimeFigureOut">
              <a:rPr lang="fr-FR" smtClean="0"/>
              <a:pPr/>
              <a:t>30/11/2021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3F95-3F0C-4672-91A7-5AAD8A965D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27D4-73C3-4B9E-8236-730BFFD46374}" type="datetimeFigureOut">
              <a:rPr lang="fr-FR" smtClean="0"/>
              <a:pPr/>
              <a:t>30/11/2021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3F95-3F0C-4672-91A7-5AAD8A965D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27D4-73C3-4B9E-8236-730BFFD46374}" type="datetimeFigureOut">
              <a:rPr lang="fr-FR" smtClean="0"/>
              <a:pPr/>
              <a:t>30/11/2021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3F95-3F0C-4672-91A7-5AAD8A965D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27D4-73C3-4B9E-8236-730BFFD46374}" type="datetimeFigureOut">
              <a:rPr lang="fr-FR" smtClean="0"/>
              <a:pPr/>
              <a:t>30/11/2021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3F95-3F0C-4672-91A7-5AAD8A965D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27D4-73C3-4B9E-8236-730BFFD46374}" type="datetimeFigureOut">
              <a:rPr lang="fr-FR" smtClean="0"/>
              <a:pPr/>
              <a:t>30/11/2021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3F95-3F0C-4672-91A7-5AAD8A965D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27D4-73C3-4B9E-8236-730BFFD46374}" type="datetimeFigureOut">
              <a:rPr lang="fr-FR" smtClean="0"/>
              <a:pPr/>
              <a:t>30/11/2021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3F95-3F0C-4672-91A7-5AAD8A965D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627D4-73C3-4B9E-8236-730BFFD46374}" type="datetimeFigureOut">
              <a:rPr lang="fr-FR" smtClean="0"/>
              <a:pPr/>
              <a:t>30/11/2021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53F95-3F0C-4672-91A7-5AAD8A965DC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fr/url?sa=i&amp;rct=j&amp;q=&amp;esrc=s&amp;source=images&amp;cd=&amp;cad=rja&amp;uact=8&amp;ved=0ahUKEwjqxuWAqMLTAhVF2hoKHdw-AYsQjRwIBw&amp;url=http://www.enercoop.fr/actualites/partenariat-avec-le-master-2-rh-ess&amp;psig=AFQjCNE_ZkmBFLOznJHIAC_YUIaH50eZXA&amp;ust=1493302647084633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hyperlink" Target="http://www.google.fr/url?sa=i&amp;rct=j&amp;q=&amp;esrc=s&amp;source=images&amp;cd=&amp;cad=rja&amp;uact=8&amp;ved=0ahUKEwif8si6qMLTAhXCWxoKHXAkCvMQjRwIBw&amp;url=http://www.mediterranee-infection.com/article.php?larub=9&amp;titre=missions-et-objectifs&amp;psig=AFQjCNEgb1IEPGy4AGZcZs9N33aFl1m4Ig&amp;ust=1493302706310572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cid:image004.jpg@01D32E20.FCC9A160" TargetMode="Externa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107504" y="980728"/>
            <a:ext cx="8856984" cy="5061914"/>
          </a:xfrm>
        </p:spPr>
        <p:txBody>
          <a:bodyPr>
            <a:normAutofit/>
          </a:bodyPr>
          <a:lstStyle/>
          <a:p>
            <a:endParaRPr lang="fr-FR" dirty="0" smtClean="0"/>
          </a:p>
          <a:p>
            <a:endParaRPr lang="fr-FR" dirty="0"/>
          </a:p>
          <a:p>
            <a:pPr marL="0" indent="0" algn="ctr">
              <a:buNone/>
            </a:pPr>
            <a:r>
              <a:rPr lang="fr-FR" sz="3300" b="1" dirty="0">
                <a:solidFill>
                  <a:srgbClr val="0066CC"/>
                </a:solidFill>
              </a:rPr>
              <a:t> </a:t>
            </a:r>
            <a:r>
              <a:rPr lang="fr-FR" sz="3300" b="1" dirty="0" smtClean="0">
                <a:solidFill>
                  <a:srgbClr val="0066CC"/>
                </a:solidFill>
              </a:rPr>
              <a:t> </a:t>
            </a:r>
            <a:r>
              <a:rPr lang="fr-FR" sz="3300" b="1" dirty="0" smtClean="0">
                <a:solidFill>
                  <a:srgbClr val="0064AB"/>
                </a:solidFill>
              </a:rPr>
              <a:t>L’ ISOLEMENT OU MISE EN PLACE DES  PRECAUTIONS COMPLEMENTAIRES D’ HYGIENE</a:t>
            </a:r>
          </a:p>
          <a:p>
            <a:pPr marL="0" indent="0" algn="ctr">
              <a:buNone/>
            </a:pPr>
            <a:endParaRPr lang="fr-FR" sz="3300" dirty="0" smtClean="0">
              <a:solidFill>
                <a:srgbClr val="0064AB"/>
              </a:solidFill>
            </a:endParaRPr>
          </a:p>
          <a:p>
            <a:pPr marL="0" indent="0" algn="ctr">
              <a:buNone/>
            </a:pPr>
            <a:r>
              <a:rPr lang="fr-FR" b="1" dirty="0" smtClean="0">
                <a:solidFill>
                  <a:srgbClr val="0066CC"/>
                </a:solidFill>
              </a:rPr>
              <a:t> </a:t>
            </a:r>
            <a:r>
              <a:rPr lang="fr-FR" sz="2400" dirty="0" smtClean="0">
                <a:solidFill>
                  <a:srgbClr val="0064AB"/>
                </a:solidFill>
              </a:rPr>
              <a:t>D.U </a:t>
            </a:r>
            <a:r>
              <a:rPr lang="fr-FR" sz="2400" dirty="0">
                <a:solidFill>
                  <a:srgbClr val="0064AB"/>
                </a:solidFill>
              </a:rPr>
              <a:t>Hygiène et gestion de la </a:t>
            </a:r>
            <a:r>
              <a:rPr lang="fr-FR" sz="2400" dirty="0" smtClean="0">
                <a:solidFill>
                  <a:srgbClr val="0064AB"/>
                </a:solidFill>
              </a:rPr>
              <a:t>contagion</a:t>
            </a:r>
          </a:p>
          <a:p>
            <a:pPr marL="0" indent="0" algn="ctr">
              <a:buNone/>
            </a:pPr>
            <a:endParaRPr lang="fr-FR" sz="2400" dirty="0">
              <a:solidFill>
                <a:srgbClr val="0064AB"/>
              </a:solidFill>
            </a:endParaRPr>
          </a:p>
          <a:p>
            <a:pPr marL="0" indent="0" algn="ctr">
              <a:buNone/>
            </a:pPr>
            <a:r>
              <a:rPr lang="fr-FR" sz="2400" dirty="0" smtClean="0">
                <a:solidFill>
                  <a:srgbClr val="0064AB"/>
                </a:solidFill>
              </a:rPr>
              <a:t>Equipe </a:t>
            </a:r>
            <a:r>
              <a:rPr lang="fr-FR" sz="2400" dirty="0">
                <a:solidFill>
                  <a:srgbClr val="0064AB"/>
                </a:solidFill>
              </a:rPr>
              <a:t>opérationnelle d’hygiène hospitalière </a:t>
            </a:r>
            <a:endParaRPr lang="fr-FR" sz="2400" dirty="0" smtClean="0">
              <a:solidFill>
                <a:srgbClr val="0064AB"/>
              </a:solidFill>
            </a:endParaRPr>
          </a:p>
          <a:p>
            <a:pPr marL="0" indent="0" algn="ctr">
              <a:buNone/>
            </a:pPr>
            <a:r>
              <a:rPr lang="fr-FR" sz="2400" dirty="0" smtClean="0">
                <a:solidFill>
                  <a:srgbClr val="0064AB"/>
                </a:solidFill>
              </a:rPr>
              <a:t>CLIN/AP-HM 2021-2022</a:t>
            </a:r>
            <a:endParaRPr lang="fr-FR" sz="2400" dirty="0">
              <a:solidFill>
                <a:srgbClr val="0064AB"/>
              </a:solidFill>
            </a:endParaRPr>
          </a:p>
          <a:p>
            <a:pPr marL="0" indent="0" algn="ctr">
              <a:buNone/>
            </a:pPr>
            <a:endParaRPr lang="fr-FR" sz="2400" dirty="0" smtClean="0">
              <a:solidFill>
                <a:srgbClr val="0064AB"/>
              </a:solidFill>
            </a:endParaRPr>
          </a:p>
        </p:txBody>
      </p:sp>
      <p:pic>
        <p:nvPicPr>
          <p:cNvPr id="4" name="Picture 6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5"/>
          <p:cNvCxnSpPr/>
          <p:nvPr/>
        </p:nvCxnSpPr>
        <p:spPr>
          <a:xfrm>
            <a:off x="244826" y="3573016"/>
            <a:ext cx="8496944" cy="0"/>
          </a:xfrm>
          <a:prstGeom prst="line">
            <a:avLst/>
          </a:prstGeom>
          <a:ln w="28575">
            <a:solidFill>
              <a:srgbClr val="F7A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 descr="Résultat de recherche d'images pour &quot;amu logo&quot;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4826" y="564348"/>
            <a:ext cx="2382957" cy="112289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Résultat de recherche d'images pour &quot;ihu méditerranée infection logo&quot;">
            <a:hlinkClick r:id="rId5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458791"/>
            <a:ext cx="2203387" cy="11677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87842537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904" y="1124744"/>
            <a:ext cx="890764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0" y="2928934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</a:rPr>
              <a:t>POUR TOUS </a:t>
            </a:r>
          </a:p>
          <a:p>
            <a:r>
              <a:rPr lang="fr-FR" sz="1200" b="1" dirty="0" smtClean="0">
                <a:solidFill>
                  <a:schemeClr val="bg1"/>
                </a:solidFill>
              </a:rPr>
              <a:t>Avant de sortir   </a:t>
            </a:r>
          </a:p>
          <a:p>
            <a:r>
              <a:rPr lang="fr-FR" sz="1200" b="1" dirty="0" smtClean="0">
                <a:solidFill>
                  <a:schemeClr val="bg1"/>
                </a:solidFill>
              </a:rPr>
              <a:t>        SHA</a:t>
            </a:r>
            <a:endParaRPr lang="fr-FR" sz="1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548680"/>
          </a:xfrm>
        </p:spPr>
        <p:txBody>
          <a:bodyPr>
            <a:noAutofit/>
          </a:bodyPr>
          <a:lstStyle/>
          <a:p>
            <a:r>
              <a:rPr lang="fr-FR" sz="3200" b="1" dirty="0" smtClean="0">
                <a:solidFill>
                  <a:srgbClr val="0066CC"/>
                </a:solidFill>
              </a:rPr>
              <a:t>Isolement entérique : Conduite à tenir</a:t>
            </a:r>
            <a:endParaRPr lang="fr-FR" sz="3200" b="1" dirty="0">
              <a:solidFill>
                <a:srgbClr val="0066CC"/>
              </a:solidFill>
            </a:endParaRP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sz="half" idx="1"/>
          </p:nvPr>
        </p:nvGraphicFramePr>
        <p:xfrm>
          <a:off x="107504" y="3429000"/>
          <a:ext cx="6480720" cy="3058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1584176"/>
                <a:gridCol w="1512168"/>
                <a:gridCol w="1584176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kumimoji="0" lang="fr-FR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ENTRETIEN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DECHETS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REPAS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LINGE</a:t>
                      </a:r>
                      <a:endParaRPr lang="fr-FR" sz="1600" dirty="0"/>
                    </a:p>
                  </a:txBody>
                  <a:tcPr/>
                </a:tc>
              </a:tr>
              <a:tr h="2698547">
                <a:tc>
                  <a:txBody>
                    <a:bodyPr/>
                    <a:lstStyle/>
                    <a:p>
                      <a:pPr algn="ctr"/>
                      <a:r>
                        <a:rPr kumimoji="0" lang="fr-FR" sz="1400" b="1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Tous les jours et au départ du patient:</a:t>
                      </a: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 planifier en</a:t>
                      </a:r>
                    </a:p>
                    <a:p>
                      <a:pPr algn="ctr"/>
                      <a:r>
                        <a:rPr kumimoji="0" lang="fr-FR" sz="1400" kern="1200" baseline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dernier.</a:t>
                      </a:r>
                      <a:endParaRPr kumimoji="0" lang="fr-FR" sz="1400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Bio nettoyage en 3 temps :</a:t>
                      </a:r>
                      <a:endParaRPr kumimoji="0" lang="fr-FR" sz="1400" kern="1200" baseline="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Détergent neutre</a:t>
                      </a: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Rincer</a:t>
                      </a: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Javel 0,5% de chlore actif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Carton double DASRI </a:t>
                      </a:r>
                      <a:r>
                        <a:rPr kumimoji="0" lang="fr-FR" sz="1400" b="1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dans la chambre.</a:t>
                      </a:r>
                    </a:p>
                    <a:p>
                      <a:pPr algn="ctr"/>
                      <a:endParaRPr kumimoji="0" lang="fr-FR" sz="1400" b="1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Évacuation pluriquotidienne</a:t>
                      </a: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Sac hermétiquement fermé.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Servi en dernier.</a:t>
                      </a:r>
                    </a:p>
                    <a:p>
                      <a:pPr algn="ctr"/>
                      <a:endParaRPr kumimoji="0" lang="fr-FR" sz="1400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Pas de plateau dans la chambre</a:t>
                      </a:r>
                      <a:r>
                        <a:rPr kumimoji="0" lang="fr-FR" sz="18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fr-FR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Sac </a:t>
                      </a:r>
                      <a:r>
                        <a:rPr kumimoji="0" lang="fr-FR" sz="1400" b="1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dans la chambre</a:t>
                      </a: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Évacuation du sac</a:t>
                      </a: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hermétiquement fermé</a:t>
                      </a: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par filière habituelle.</a:t>
                      </a:r>
                      <a:endParaRPr lang="fr-FR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588224" y="1333358"/>
            <a:ext cx="2555776" cy="5024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1200" b="1" u="sng" dirty="0" smtClean="0">
                <a:solidFill>
                  <a:srgbClr val="0064AB"/>
                </a:solidFill>
              </a:rPr>
              <a:t>Unité Mobile de Protection</a:t>
            </a:r>
            <a:r>
              <a:rPr lang="fr-FR" sz="1200" b="1" u="sng" dirty="0" smtClean="0">
                <a:solidFill>
                  <a:schemeClr val="tx2"/>
                </a:solidFill>
              </a:rPr>
              <a:t>.</a:t>
            </a:r>
          </a:p>
          <a:p>
            <a:pPr>
              <a:buNone/>
            </a:pPr>
            <a:r>
              <a:rPr lang="fr-FR" sz="1400" dirty="0" smtClean="0">
                <a:solidFill>
                  <a:schemeClr val="tx2"/>
                </a:solidFill>
              </a:rPr>
              <a:t>• Solution hydro-alcoolique.</a:t>
            </a:r>
          </a:p>
          <a:p>
            <a:pPr>
              <a:buNone/>
            </a:pPr>
            <a:r>
              <a:rPr lang="fr-FR" sz="1400" dirty="0" smtClean="0">
                <a:solidFill>
                  <a:schemeClr val="tx2"/>
                </a:solidFill>
              </a:rPr>
              <a:t>• </a:t>
            </a:r>
            <a:r>
              <a:rPr lang="fr-FR" sz="1400" dirty="0" err="1" smtClean="0">
                <a:solidFill>
                  <a:schemeClr val="tx2"/>
                </a:solidFill>
              </a:rPr>
              <a:t>Surblouse</a:t>
            </a:r>
            <a:r>
              <a:rPr lang="fr-FR" sz="1400" dirty="0" smtClean="0">
                <a:solidFill>
                  <a:schemeClr val="tx2"/>
                </a:solidFill>
              </a:rPr>
              <a:t> à usage unique.</a:t>
            </a:r>
          </a:p>
          <a:p>
            <a:pPr>
              <a:buNone/>
            </a:pPr>
            <a:r>
              <a:rPr lang="fr-FR" sz="1400" dirty="0" smtClean="0">
                <a:solidFill>
                  <a:schemeClr val="tx2"/>
                </a:solidFill>
              </a:rPr>
              <a:t>• Gants à usage unique.</a:t>
            </a:r>
          </a:p>
          <a:p>
            <a:pPr>
              <a:buNone/>
            </a:pPr>
            <a:r>
              <a:rPr lang="fr-FR" sz="1400" b="1" u="sng" dirty="0" smtClean="0">
                <a:solidFill>
                  <a:srgbClr val="0066CC"/>
                </a:solidFill>
              </a:rPr>
              <a:t>A l'entrée</a:t>
            </a:r>
          </a:p>
          <a:p>
            <a:pPr>
              <a:buNone/>
            </a:pPr>
            <a:r>
              <a:rPr lang="fr-FR" sz="1400" dirty="0" smtClean="0">
                <a:solidFill>
                  <a:schemeClr val="tx2"/>
                </a:solidFill>
              </a:rPr>
              <a:t>• Désinfection des mains.</a:t>
            </a:r>
          </a:p>
          <a:p>
            <a:pPr>
              <a:buNone/>
            </a:pPr>
            <a:r>
              <a:rPr lang="fr-FR" sz="1400" dirty="0" smtClean="0">
                <a:solidFill>
                  <a:schemeClr val="tx2"/>
                </a:solidFill>
              </a:rPr>
              <a:t>• Port des gants et de la </a:t>
            </a:r>
            <a:r>
              <a:rPr lang="fr-FR" sz="1400" dirty="0" err="1" smtClean="0">
                <a:solidFill>
                  <a:schemeClr val="tx2"/>
                </a:solidFill>
              </a:rPr>
              <a:t>surblouse</a:t>
            </a:r>
            <a:r>
              <a:rPr lang="fr-FR" sz="1400" dirty="0" smtClean="0">
                <a:solidFill>
                  <a:schemeClr val="tx2"/>
                </a:solidFill>
              </a:rPr>
              <a:t>.</a:t>
            </a:r>
          </a:p>
          <a:p>
            <a:pPr>
              <a:buNone/>
            </a:pPr>
            <a:r>
              <a:rPr lang="fr-FR" sz="1400" dirty="0" smtClean="0">
                <a:solidFill>
                  <a:schemeClr val="tx2"/>
                </a:solidFill>
              </a:rPr>
              <a:t>• Si soin mouillant port du</a:t>
            </a:r>
          </a:p>
          <a:p>
            <a:pPr>
              <a:buNone/>
            </a:pPr>
            <a:r>
              <a:rPr lang="fr-FR" sz="1400" b="1" dirty="0" smtClean="0">
                <a:solidFill>
                  <a:schemeClr val="tx2"/>
                </a:solidFill>
              </a:rPr>
              <a:t>tablier</a:t>
            </a:r>
            <a:r>
              <a:rPr lang="fr-FR" sz="1400" dirty="0" smtClean="0">
                <a:solidFill>
                  <a:schemeClr val="tx2"/>
                </a:solidFill>
              </a:rPr>
              <a:t> à usage unique.</a:t>
            </a:r>
          </a:p>
          <a:p>
            <a:pPr>
              <a:buNone/>
            </a:pPr>
            <a:r>
              <a:rPr lang="fr-FR" sz="1400" b="1" u="sng" dirty="0" smtClean="0">
                <a:solidFill>
                  <a:srgbClr val="0066CC"/>
                </a:solidFill>
              </a:rPr>
              <a:t>A la sortie</a:t>
            </a:r>
            <a:endParaRPr lang="fr-FR" sz="1400" b="1" dirty="0" smtClean="0">
              <a:solidFill>
                <a:srgbClr val="0066CC"/>
              </a:solidFill>
            </a:endParaRPr>
          </a:p>
          <a:p>
            <a:pPr marL="0" indent="0">
              <a:buNone/>
            </a:pPr>
            <a:r>
              <a:rPr lang="fr-FR" sz="1400" dirty="0">
                <a:solidFill>
                  <a:schemeClr val="tx2"/>
                </a:solidFill>
              </a:rPr>
              <a:t>• Jeter </a:t>
            </a:r>
            <a:r>
              <a:rPr lang="fr-FR" sz="1400" dirty="0" smtClean="0">
                <a:solidFill>
                  <a:schemeClr val="tx2"/>
                </a:solidFill>
              </a:rPr>
              <a:t>les éléments de protection </a:t>
            </a:r>
            <a:r>
              <a:rPr lang="fr-FR" sz="1400" b="1" u="sng" dirty="0" smtClean="0">
                <a:solidFill>
                  <a:srgbClr val="0066CC"/>
                </a:solidFill>
              </a:rPr>
              <a:t>dans la chambre.</a:t>
            </a:r>
          </a:p>
          <a:p>
            <a:pPr>
              <a:buNone/>
            </a:pPr>
            <a:r>
              <a:rPr lang="fr-FR" sz="1400" dirty="0" smtClean="0">
                <a:solidFill>
                  <a:schemeClr val="tx2"/>
                </a:solidFill>
              </a:rPr>
              <a:t>• Désinfection des mains avec</a:t>
            </a:r>
          </a:p>
          <a:p>
            <a:pPr>
              <a:buNone/>
            </a:pPr>
            <a:r>
              <a:rPr lang="fr-FR" sz="1400" dirty="0" smtClean="0">
                <a:solidFill>
                  <a:schemeClr val="tx2"/>
                </a:solidFill>
              </a:rPr>
              <a:t>SHA.</a:t>
            </a:r>
          </a:p>
          <a:p>
            <a:pPr>
              <a:buNone/>
            </a:pPr>
            <a:r>
              <a:rPr lang="fr-FR" sz="1400" dirty="0" smtClean="0">
                <a:solidFill>
                  <a:schemeClr val="tx2"/>
                </a:solidFill>
              </a:rPr>
              <a:t>• Sortie.</a:t>
            </a:r>
          </a:p>
          <a:p>
            <a:pPr>
              <a:buNone/>
            </a:pPr>
            <a:r>
              <a:rPr lang="fr-FR" sz="1400" dirty="0" smtClean="0">
                <a:solidFill>
                  <a:schemeClr val="tx2"/>
                </a:solidFill>
              </a:rPr>
              <a:t>• </a:t>
            </a:r>
            <a:r>
              <a:rPr lang="fr-FR" sz="1400" b="1" dirty="0" smtClean="0">
                <a:solidFill>
                  <a:srgbClr val="0066CC"/>
                </a:solidFill>
              </a:rPr>
              <a:t>Lavage des mains au savon</a:t>
            </a:r>
          </a:p>
          <a:p>
            <a:pPr>
              <a:buNone/>
            </a:pPr>
            <a:r>
              <a:rPr lang="fr-FR" sz="1400" b="1" dirty="0" smtClean="0">
                <a:solidFill>
                  <a:srgbClr val="0066CC"/>
                </a:solidFill>
              </a:rPr>
              <a:t>doux et solution hydro-</a:t>
            </a:r>
          </a:p>
          <a:p>
            <a:pPr>
              <a:buNone/>
            </a:pPr>
            <a:r>
              <a:rPr lang="fr-FR" sz="1400" b="1" dirty="0" smtClean="0">
                <a:solidFill>
                  <a:srgbClr val="0066CC"/>
                </a:solidFill>
              </a:rPr>
              <a:t>alcoolique</a:t>
            </a:r>
            <a:r>
              <a:rPr lang="fr-FR" sz="1400" dirty="0" smtClean="0">
                <a:solidFill>
                  <a:srgbClr val="0066CC"/>
                </a:solidFill>
              </a:rPr>
              <a:t>.</a:t>
            </a:r>
            <a:endParaRPr lang="fr-FR" sz="1400" dirty="0">
              <a:solidFill>
                <a:srgbClr val="0066CC"/>
              </a:solidFill>
            </a:endParaRPr>
          </a:p>
        </p:txBody>
      </p:sp>
      <p:pic>
        <p:nvPicPr>
          <p:cNvPr id="6" name="Picture 6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1285860"/>
            <a:ext cx="4172109" cy="1999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8229600" cy="4260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64004"/>
            <a:ext cx="8229600" cy="536104"/>
          </a:xfrm>
        </p:spPr>
        <p:txBody>
          <a:bodyPr>
            <a:noAutofit/>
          </a:bodyPr>
          <a:lstStyle/>
          <a:p>
            <a:r>
              <a:rPr lang="fr-FR" sz="3200" b="1" dirty="0" smtClean="0">
                <a:solidFill>
                  <a:srgbClr val="0064AB"/>
                </a:solidFill>
              </a:rPr>
              <a:t>Isolement respiratoire AIR : Conduite à tenir</a:t>
            </a:r>
            <a:r>
              <a:rPr lang="fr-FR" sz="3200" dirty="0" smtClean="0">
                <a:solidFill>
                  <a:srgbClr val="0064AB"/>
                </a:solidFill>
              </a:rPr>
              <a:t> </a:t>
            </a:r>
            <a:endParaRPr lang="fr-FR" sz="3200" dirty="0">
              <a:solidFill>
                <a:srgbClr val="0064AB"/>
              </a:solidFill>
            </a:endParaRPr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sz="half" idx="1"/>
          </p:nvPr>
        </p:nvGraphicFramePr>
        <p:xfrm>
          <a:off x="179512" y="3501008"/>
          <a:ext cx="6120680" cy="28844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4887"/>
                <a:gridCol w="1669321"/>
                <a:gridCol w="1306302"/>
                <a:gridCol w="1530170"/>
              </a:tblGrid>
              <a:tr h="446089">
                <a:tc>
                  <a:txBody>
                    <a:bodyPr/>
                    <a:lstStyle/>
                    <a:p>
                      <a:pPr algn="ctr"/>
                      <a:r>
                        <a:rPr kumimoji="0" lang="fr-FR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ENTRETIEN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DECHETS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REPAS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LINGE</a:t>
                      </a:r>
                      <a:endParaRPr lang="fr-FR" sz="1600" dirty="0"/>
                    </a:p>
                  </a:txBody>
                  <a:tcPr/>
                </a:tc>
              </a:tr>
              <a:tr h="2362223">
                <a:tc>
                  <a:txBody>
                    <a:bodyPr/>
                    <a:lstStyle/>
                    <a:p>
                      <a:pPr algn="ctr"/>
                      <a:r>
                        <a:rPr kumimoji="0" lang="fr-FR" sz="1400" b="1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Tous les jours et au départ du patient</a:t>
                      </a: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 planifier en</a:t>
                      </a: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dernier et habituel.</a:t>
                      </a: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Aérer 2 heures,</a:t>
                      </a:r>
                    </a:p>
                    <a:p>
                      <a:pPr algn="ctr"/>
                      <a:r>
                        <a:rPr kumimoji="0" lang="fr-FR" sz="1400" b="1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Portes fermées. </a:t>
                      </a:r>
                    </a:p>
                    <a:p>
                      <a:pPr algn="ctr"/>
                      <a:endParaRPr kumimoji="0" lang="fr-FR" sz="1400" b="0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fr-FR" sz="1400" b="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Spécificité pour bloc opératoire</a:t>
                      </a:r>
                    </a:p>
                    <a:p>
                      <a:pPr algn="ctr"/>
                      <a:r>
                        <a:rPr kumimoji="0" lang="fr-FR" sz="1400" b="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( conférer fiche technique </a:t>
                      </a:r>
                      <a:r>
                        <a:rPr kumimoji="0" lang="fr-FR" sz="1400" b="1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fr-FR" sz="1400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400" b="1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Carton double DASRI dans la chambre</a:t>
                      </a:r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Évacuation pluriquotidienne</a:t>
                      </a: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sac</a:t>
                      </a: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hermétiquement fermé</a:t>
                      </a:r>
                      <a:r>
                        <a:rPr kumimoji="0" lang="fr-FR" sz="18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fr-FR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0" lang="fr-FR" sz="1400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Pas de plateau dans la chambre</a:t>
                      </a:r>
                      <a:r>
                        <a:rPr kumimoji="0" lang="fr-FR" sz="18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fr-FR" sz="14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kumimoji="0" lang="fr-FR" sz="1400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fr-FR" sz="1400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400" b="1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Sac dans la chambre</a:t>
                      </a:r>
                    </a:p>
                    <a:p>
                      <a:pPr algn="ctr"/>
                      <a:endParaRPr kumimoji="0" lang="fr-FR" sz="1400" b="1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Évacuation du sac</a:t>
                      </a: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hermétiquement fermé par filière habituelle.</a:t>
                      </a:r>
                      <a:endParaRPr lang="fr-FR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0192" y="1045326"/>
            <a:ext cx="2843808" cy="57412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fr-FR" sz="1300" b="1" u="sng" dirty="0" smtClean="0">
                <a:solidFill>
                  <a:srgbClr val="0066CC"/>
                </a:solidFill>
              </a:rPr>
              <a:t>Unité Mobile de Protection</a:t>
            </a:r>
            <a:r>
              <a:rPr lang="fr-FR" sz="1300" b="1" dirty="0" smtClean="0">
                <a:solidFill>
                  <a:srgbClr val="0066CC"/>
                </a:solidFill>
              </a:rPr>
              <a:t>.</a:t>
            </a:r>
          </a:p>
          <a:p>
            <a:pPr marL="0" indent="0">
              <a:buNone/>
            </a:pPr>
            <a:r>
              <a:rPr lang="fr-FR" sz="1400" dirty="0">
                <a:solidFill>
                  <a:schemeClr val="tx2"/>
                </a:solidFill>
              </a:rPr>
              <a:t>• </a:t>
            </a:r>
            <a:r>
              <a:rPr lang="fr-FR" sz="1300" dirty="0" smtClean="0">
                <a:solidFill>
                  <a:schemeClr val="tx2"/>
                </a:solidFill>
              </a:rPr>
              <a:t>Solution hydro-alcoolique.</a:t>
            </a:r>
          </a:p>
          <a:p>
            <a:pPr marL="0" indent="0">
              <a:buNone/>
            </a:pPr>
            <a:r>
              <a:rPr lang="fr-FR" sz="1400" dirty="0">
                <a:solidFill>
                  <a:schemeClr val="tx2"/>
                </a:solidFill>
              </a:rPr>
              <a:t>• </a:t>
            </a:r>
            <a:r>
              <a:rPr lang="fr-FR" sz="1300" b="1" dirty="0" smtClean="0">
                <a:solidFill>
                  <a:srgbClr val="0066CC"/>
                </a:solidFill>
              </a:rPr>
              <a:t>Masque respiratoire  FFP2</a:t>
            </a:r>
          </a:p>
          <a:p>
            <a:pPr marL="0" indent="0">
              <a:buNone/>
            </a:pPr>
            <a:r>
              <a:rPr lang="fr-FR" sz="1400" dirty="0">
                <a:solidFill>
                  <a:schemeClr val="tx2"/>
                </a:solidFill>
              </a:rPr>
              <a:t>• </a:t>
            </a:r>
            <a:r>
              <a:rPr lang="fr-FR" sz="1300" dirty="0" smtClean="0">
                <a:solidFill>
                  <a:schemeClr val="tx2"/>
                </a:solidFill>
              </a:rPr>
              <a:t>Si risque de projection ou exposition aux liquide biologiques tablier ou </a:t>
            </a:r>
            <a:r>
              <a:rPr lang="fr-FR" sz="1300" dirty="0" err="1" smtClean="0">
                <a:solidFill>
                  <a:schemeClr val="tx2"/>
                </a:solidFill>
              </a:rPr>
              <a:t>surblouse</a:t>
            </a:r>
            <a:r>
              <a:rPr lang="fr-FR" sz="1300" dirty="0" smtClean="0">
                <a:solidFill>
                  <a:schemeClr val="tx2"/>
                </a:solidFill>
              </a:rPr>
              <a:t>,</a:t>
            </a:r>
          </a:p>
          <a:p>
            <a:pPr marL="0" indent="0">
              <a:buNone/>
            </a:pPr>
            <a:r>
              <a:rPr lang="fr-FR" sz="1300" dirty="0" smtClean="0">
                <a:solidFill>
                  <a:schemeClr val="tx2"/>
                </a:solidFill>
              </a:rPr>
              <a:t>lunettes de protection et gants à usages unique.</a:t>
            </a:r>
            <a:endParaRPr lang="fr-FR" sz="1300" b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fr-FR" sz="1400" dirty="0">
                <a:solidFill>
                  <a:schemeClr val="tx2"/>
                </a:solidFill>
              </a:rPr>
              <a:t>• </a:t>
            </a:r>
            <a:r>
              <a:rPr lang="fr-FR" sz="1300" b="1" dirty="0" smtClean="0">
                <a:solidFill>
                  <a:srgbClr val="0066CC"/>
                </a:solidFill>
              </a:rPr>
              <a:t>Support sac à déchets DASRI (pour l'élimination des masques).</a:t>
            </a:r>
          </a:p>
          <a:p>
            <a:pPr marL="0" indent="0">
              <a:buNone/>
            </a:pPr>
            <a:endParaRPr lang="fr-FR" sz="1300" b="1" dirty="0" smtClean="0">
              <a:solidFill>
                <a:srgbClr val="0066CC"/>
              </a:solidFill>
            </a:endParaRPr>
          </a:p>
          <a:p>
            <a:pPr>
              <a:buNone/>
            </a:pPr>
            <a:r>
              <a:rPr lang="fr-FR" sz="1300" b="1" u="sng" dirty="0" smtClean="0">
                <a:solidFill>
                  <a:srgbClr val="0066CC"/>
                </a:solidFill>
              </a:rPr>
              <a:t>A l'entrée.</a:t>
            </a:r>
          </a:p>
          <a:p>
            <a:pPr marL="0" indent="0">
              <a:buNone/>
            </a:pPr>
            <a:r>
              <a:rPr lang="fr-FR" sz="1400" dirty="0">
                <a:solidFill>
                  <a:schemeClr val="tx2"/>
                </a:solidFill>
              </a:rPr>
              <a:t>• </a:t>
            </a:r>
            <a:r>
              <a:rPr lang="fr-FR" sz="1300" dirty="0" smtClean="0">
                <a:solidFill>
                  <a:schemeClr val="tx2"/>
                </a:solidFill>
              </a:rPr>
              <a:t>Désinfection des mains.</a:t>
            </a:r>
          </a:p>
          <a:p>
            <a:pPr marL="0" indent="0">
              <a:buNone/>
            </a:pPr>
            <a:r>
              <a:rPr lang="fr-FR" sz="1400" dirty="0">
                <a:solidFill>
                  <a:schemeClr val="tx2"/>
                </a:solidFill>
              </a:rPr>
              <a:t>• </a:t>
            </a:r>
            <a:r>
              <a:rPr lang="fr-FR" sz="1300" dirty="0" smtClean="0">
                <a:solidFill>
                  <a:schemeClr val="tx2"/>
                </a:solidFill>
              </a:rPr>
              <a:t>Port du masque </a:t>
            </a:r>
            <a:r>
              <a:rPr lang="fr-FR" sz="1300" b="1" dirty="0" smtClean="0">
                <a:solidFill>
                  <a:srgbClr val="0066CC"/>
                </a:solidFill>
              </a:rPr>
              <a:t>FFP2</a:t>
            </a:r>
            <a:r>
              <a:rPr lang="fr-FR" sz="1300" dirty="0" smtClean="0">
                <a:solidFill>
                  <a:srgbClr val="0066CC"/>
                </a:solidFill>
              </a:rPr>
              <a:t>.</a:t>
            </a:r>
          </a:p>
          <a:p>
            <a:pPr marL="0" indent="0">
              <a:buNone/>
            </a:pPr>
            <a:r>
              <a:rPr lang="fr-FR" sz="1400" dirty="0">
                <a:solidFill>
                  <a:schemeClr val="tx2"/>
                </a:solidFill>
              </a:rPr>
              <a:t>• </a:t>
            </a:r>
            <a:r>
              <a:rPr lang="fr-FR" sz="1300" dirty="0" smtClean="0">
                <a:solidFill>
                  <a:schemeClr val="tx2"/>
                </a:solidFill>
              </a:rPr>
              <a:t>Si risque de projection. port des gants, de la </a:t>
            </a:r>
            <a:r>
              <a:rPr lang="fr-FR" sz="1300" dirty="0" err="1" smtClean="0">
                <a:solidFill>
                  <a:schemeClr val="tx2"/>
                </a:solidFill>
              </a:rPr>
              <a:t>surblouse</a:t>
            </a:r>
            <a:r>
              <a:rPr lang="fr-FR" sz="1300" dirty="0" smtClean="0">
                <a:solidFill>
                  <a:schemeClr val="tx2"/>
                </a:solidFill>
              </a:rPr>
              <a:t> et des lunettes</a:t>
            </a:r>
          </a:p>
          <a:p>
            <a:pPr>
              <a:buNone/>
            </a:pPr>
            <a:r>
              <a:rPr lang="fr-FR" sz="1300" b="1" u="sng" dirty="0" smtClean="0">
                <a:solidFill>
                  <a:srgbClr val="0066CC"/>
                </a:solidFill>
              </a:rPr>
              <a:t>A la sortie</a:t>
            </a:r>
            <a:r>
              <a:rPr lang="fr-FR" sz="1300" b="1" dirty="0" smtClean="0">
                <a:solidFill>
                  <a:srgbClr val="0066CC"/>
                </a:solidFill>
              </a:rPr>
              <a:t>.</a:t>
            </a:r>
            <a:endParaRPr lang="fr-FR" sz="1300" dirty="0" smtClean="0">
              <a:solidFill>
                <a:srgbClr val="0066CC"/>
              </a:solidFill>
            </a:endParaRPr>
          </a:p>
          <a:p>
            <a:pPr marL="0" indent="0">
              <a:buNone/>
            </a:pPr>
            <a:r>
              <a:rPr lang="fr-FR" sz="1400" dirty="0">
                <a:solidFill>
                  <a:schemeClr val="tx2"/>
                </a:solidFill>
              </a:rPr>
              <a:t>• </a:t>
            </a:r>
            <a:r>
              <a:rPr lang="fr-FR" sz="1300" dirty="0" smtClean="0">
                <a:solidFill>
                  <a:schemeClr val="tx2"/>
                </a:solidFill>
              </a:rPr>
              <a:t>Jeter les éléments de protection</a:t>
            </a:r>
          </a:p>
          <a:p>
            <a:pPr marL="0" indent="0">
              <a:buNone/>
            </a:pPr>
            <a:r>
              <a:rPr lang="fr-FR" sz="1300" dirty="0" smtClean="0">
                <a:solidFill>
                  <a:schemeClr val="tx2"/>
                </a:solidFill>
              </a:rPr>
              <a:t>dans la chambre </a:t>
            </a:r>
            <a:r>
              <a:rPr lang="fr-FR" sz="1300" b="1" dirty="0" smtClean="0">
                <a:solidFill>
                  <a:srgbClr val="0066CC"/>
                </a:solidFill>
              </a:rPr>
              <a:t>SAUF le masque</a:t>
            </a:r>
            <a:r>
              <a:rPr lang="fr-FR" sz="1300" dirty="0" smtClean="0">
                <a:solidFill>
                  <a:srgbClr val="0066CC"/>
                </a:solidFill>
              </a:rPr>
              <a:t>.</a:t>
            </a:r>
          </a:p>
          <a:p>
            <a:pPr marL="0" indent="0">
              <a:buNone/>
            </a:pPr>
            <a:r>
              <a:rPr lang="fr-FR" sz="1400" dirty="0">
                <a:solidFill>
                  <a:schemeClr val="tx2"/>
                </a:solidFill>
              </a:rPr>
              <a:t>• </a:t>
            </a:r>
            <a:r>
              <a:rPr lang="fr-FR" sz="1300" dirty="0" smtClean="0">
                <a:solidFill>
                  <a:schemeClr val="tx2"/>
                </a:solidFill>
              </a:rPr>
              <a:t>Désinfection des mains.</a:t>
            </a:r>
          </a:p>
          <a:p>
            <a:pPr marL="0" indent="0">
              <a:buNone/>
            </a:pPr>
            <a:r>
              <a:rPr lang="fr-FR" sz="1400" dirty="0">
                <a:solidFill>
                  <a:schemeClr val="tx2"/>
                </a:solidFill>
              </a:rPr>
              <a:t>• </a:t>
            </a:r>
            <a:r>
              <a:rPr lang="fr-FR" sz="1300" dirty="0" smtClean="0">
                <a:solidFill>
                  <a:schemeClr val="tx2"/>
                </a:solidFill>
              </a:rPr>
              <a:t>Sortie.</a:t>
            </a:r>
          </a:p>
          <a:p>
            <a:pPr marL="0" indent="0">
              <a:buNone/>
            </a:pPr>
            <a:r>
              <a:rPr lang="fr-FR" sz="1400" dirty="0">
                <a:solidFill>
                  <a:schemeClr val="tx2"/>
                </a:solidFill>
              </a:rPr>
              <a:t>• </a:t>
            </a:r>
            <a:r>
              <a:rPr lang="fr-FR" sz="1300" dirty="0" smtClean="0">
                <a:solidFill>
                  <a:schemeClr val="tx2"/>
                </a:solidFill>
              </a:rPr>
              <a:t>Jeter le masque à l'extérieur.</a:t>
            </a:r>
          </a:p>
          <a:p>
            <a:pPr marL="0" indent="0">
              <a:buNone/>
            </a:pPr>
            <a:r>
              <a:rPr lang="fr-FR" sz="1300" dirty="0" smtClean="0">
                <a:solidFill>
                  <a:schemeClr val="tx2"/>
                </a:solidFill>
              </a:rPr>
              <a:t>Désinfection des mains</a:t>
            </a:r>
          </a:p>
          <a:p>
            <a:pPr>
              <a:buNone/>
            </a:pPr>
            <a:r>
              <a:rPr lang="fr-FR" sz="1300" b="1" u="sng" dirty="0" smtClean="0">
                <a:solidFill>
                  <a:srgbClr val="0066CC"/>
                </a:solidFill>
              </a:rPr>
              <a:t>Pour le patient</a:t>
            </a:r>
            <a:r>
              <a:rPr lang="fr-FR" sz="1300" b="1" dirty="0" smtClean="0">
                <a:solidFill>
                  <a:srgbClr val="0066CC"/>
                </a:solidFill>
              </a:rPr>
              <a:t>:</a:t>
            </a:r>
          </a:p>
          <a:p>
            <a:pPr marL="0" indent="0">
              <a:buNone/>
            </a:pPr>
            <a:r>
              <a:rPr lang="fr-FR" sz="1400" dirty="0">
                <a:solidFill>
                  <a:schemeClr val="tx2"/>
                </a:solidFill>
              </a:rPr>
              <a:t>• </a:t>
            </a:r>
            <a:r>
              <a:rPr lang="fr-FR" sz="1300" dirty="0" smtClean="0">
                <a:solidFill>
                  <a:schemeClr val="tx2"/>
                </a:solidFill>
              </a:rPr>
              <a:t>Port du masque chirurgical</a:t>
            </a:r>
          </a:p>
        </p:txBody>
      </p:sp>
      <p:pic>
        <p:nvPicPr>
          <p:cNvPr id="6" name="Picture 6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340768"/>
            <a:ext cx="386332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85860"/>
            <a:ext cx="8229600" cy="416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536104"/>
          </a:xfrm>
        </p:spPr>
        <p:txBody>
          <a:bodyPr>
            <a:noAutofit/>
          </a:bodyPr>
          <a:lstStyle/>
          <a:p>
            <a:r>
              <a:rPr lang="fr-FR" sz="3200" b="1" dirty="0" smtClean="0">
                <a:solidFill>
                  <a:srgbClr val="0064AB"/>
                </a:solidFill>
              </a:rPr>
              <a:t>Isolement respiratoire Gouttelettes : Conduite à tenir</a:t>
            </a:r>
            <a:endParaRPr lang="fr-FR" sz="3200" b="1" dirty="0">
              <a:solidFill>
                <a:srgbClr val="0064AB"/>
              </a:solidFill>
            </a:endParaRP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929843220"/>
              </p:ext>
            </p:extLst>
          </p:nvPr>
        </p:nvGraphicFramePr>
        <p:xfrm>
          <a:off x="251520" y="3789040"/>
          <a:ext cx="5904656" cy="2376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164"/>
                <a:gridCol w="1476164"/>
                <a:gridCol w="1476164"/>
                <a:gridCol w="1476164"/>
              </a:tblGrid>
              <a:tr h="395142">
                <a:tc>
                  <a:txBody>
                    <a:bodyPr/>
                    <a:lstStyle/>
                    <a:p>
                      <a:pPr algn="ctr"/>
                      <a:r>
                        <a:rPr kumimoji="0" lang="fr-FR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ENTRETIEN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DECHETS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REPAS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LINGE</a:t>
                      </a:r>
                      <a:endParaRPr lang="fr-FR" sz="1600" dirty="0"/>
                    </a:p>
                  </a:txBody>
                  <a:tcPr/>
                </a:tc>
              </a:tr>
              <a:tr h="1981122">
                <a:tc>
                  <a:txBody>
                    <a:bodyPr/>
                    <a:lstStyle/>
                    <a:p>
                      <a:pPr algn="ctr"/>
                      <a:r>
                        <a:rPr kumimoji="0" lang="fr-FR" sz="1400" b="1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Bio </a:t>
                      </a:r>
                      <a:r>
                        <a:rPr kumimoji="0" lang="fr-FR" sz="1400" b="1" kern="1200" baseline="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netttoyage</a:t>
                      </a:r>
                      <a:r>
                        <a:rPr kumimoji="0" lang="fr-FR" sz="1400" b="1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tous les jours et au départ du patient:</a:t>
                      </a: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 planifier en</a:t>
                      </a: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dernier et habituel.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Carton double DASRI dans la chambre.</a:t>
                      </a: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Évacuation pluriquotidienne</a:t>
                      </a: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sac</a:t>
                      </a: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hermétiquement fermé</a:t>
                      </a:r>
                      <a:r>
                        <a:rPr kumimoji="0" lang="fr-FR" sz="18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fr-FR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0" lang="fr-FR" sz="1400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Pas de plateau dans la chambre</a:t>
                      </a:r>
                      <a:r>
                        <a:rPr kumimoji="0" lang="fr-FR" sz="18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fr-FR" sz="14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kumimoji="0" lang="fr-FR" sz="1400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fr-FR" sz="1400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Sac </a:t>
                      </a:r>
                      <a:r>
                        <a:rPr kumimoji="0" lang="fr-FR" sz="1400" b="1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dans la chambre</a:t>
                      </a: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Évacuation du sac</a:t>
                      </a:r>
                    </a:p>
                    <a:p>
                      <a:pPr algn="ctr"/>
                      <a:r>
                        <a:rPr kumimoji="0" lang="fr-FR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hermétiquement fermé par filière habituelle.</a:t>
                      </a:r>
                      <a:endParaRPr lang="fr-FR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28184" y="1059938"/>
            <a:ext cx="2808312" cy="579806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fr-FR" sz="2800" b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fr-FR" sz="2800" b="1" u="sng" dirty="0" smtClean="0">
                <a:solidFill>
                  <a:srgbClr val="0066CC"/>
                </a:solidFill>
              </a:rPr>
              <a:t>Unité Mobile de Protection</a:t>
            </a:r>
            <a:r>
              <a:rPr lang="fr-FR" sz="2800" b="1" dirty="0" smtClean="0">
                <a:solidFill>
                  <a:srgbClr val="0066CC"/>
                </a:solidFill>
              </a:rPr>
              <a:t>.</a:t>
            </a:r>
          </a:p>
          <a:p>
            <a:pPr>
              <a:buNone/>
            </a:pPr>
            <a:r>
              <a:rPr lang="fr-FR" sz="2800" dirty="0" smtClean="0">
                <a:solidFill>
                  <a:schemeClr val="tx2"/>
                </a:solidFill>
              </a:rPr>
              <a:t>• Solution hydro-alcoolique.</a:t>
            </a:r>
          </a:p>
          <a:p>
            <a:pPr>
              <a:buNone/>
            </a:pPr>
            <a:r>
              <a:rPr lang="fr-FR" sz="2800" dirty="0" smtClean="0">
                <a:solidFill>
                  <a:schemeClr val="tx2"/>
                </a:solidFill>
              </a:rPr>
              <a:t>• Masque </a:t>
            </a:r>
            <a:r>
              <a:rPr lang="fr-FR" dirty="0" smtClean="0">
                <a:solidFill>
                  <a:schemeClr val="tx2"/>
                </a:solidFill>
              </a:rPr>
              <a:t>chirurgical</a:t>
            </a:r>
            <a:r>
              <a:rPr lang="fr-FR" sz="2800" dirty="0" smtClean="0">
                <a:solidFill>
                  <a:schemeClr val="tx2"/>
                </a:solidFill>
              </a:rPr>
              <a:t> type  IIR</a:t>
            </a:r>
          </a:p>
          <a:p>
            <a:pPr>
              <a:buNone/>
            </a:pPr>
            <a:r>
              <a:rPr lang="fr-FR" sz="2800" dirty="0" smtClean="0">
                <a:solidFill>
                  <a:schemeClr val="tx2"/>
                </a:solidFill>
              </a:rPr>
              <a:t>• Si risque de projection ou exposition</a:t>
            </a:r>
          </a:p>
          <a:p>
            <a:pPr>
              <a:buNone/>
            </a:pPr>
            <a:r>
              <a:rPr lang="fr-FR" sz="2800" dirty="0" smtClean="0">
                <a:solidFill>
                  <a:schemeClr val="tx2"/>
                </a:solidFill>
              </a:rPr>
              <a:t>aux liquide biologiques tablier ou</a:t>
            </a:r>
          </a:p>
          <a:p>
            <a:pPr>
              <a:buNone/>
            </a:pPr>
            <a:r>
              <a:rPr lang="fr-FR" sz="2800" dirty="0" err="1" smtClean="0">
                <a:solidFill>
                  <a:schemeClr val="tx2"/>
                </a:solidFill>
              </a:rPr>
              <a:t>surblouse</a:t>
            </a:r>
            <a:r>
              <a:rPr lang="fr-FR" sz="2800" dirty="0" smtClean="0">
                <a:solidFill>
                  <a:schemeClr val="tx2"/>
                </a:solidFill>
              </a:rPr>
              <a:t>,</a:t>
            </a:r>
          </a:p>
          <a:p>
            <a:pPr>
              <a:buNone/>
            </a:pPr>
            <a:r>
              <a:rPr lang="fr-FR" sz="2800" dirty="0" smtClean="0">
                <a:solidFill>
                  <a:schemeClr val="tx2"/>
                </a:solidFill>
              </a:rPr>
              <a:t>lunettes de protection et gants à usage</a:t>
            </a:r>
          </a:p>
          <a:p>
            <a:pPr>
              <a:buNone/>
            </a:pPr>
            <a:r>
              <a:rPr lang="fr-FR" sz="2800" dirty="0" smtClean="0">
                <a:solidFill>
                  <a:schemeClr val="tx2"/>
                </a:solidFill>
              </a:rPr>
              <a:t>unique.</a:t>
            </a:r>
          </a:p>
          <a:p>
            <a:pPr>
              <a:buNone/>
            </a:pPr>
            <a:r>
              <a:rPr lang="fr-FR" sz="2800" dirty="0" smtClean="0">
                <a:solidFill>
                  <a:schemeClr val="tx2"/>
                </a:solidFill>
              </a:rPr>
              <a:t>• </a:t>
            </a:r>
            <a:r>
              <a:rPr lang="fr-FR" dirty="0" smtClean="0">
                <a:solidFill>
                  <a:schemeClr val="tx2"/>
                </a:solidFill>
              </a:rPr>
              <a:t>Support sac à déchets</a:t>
            </a:r>
            <a:r>
              <a:rPr lang="fr-FR" sz="2800" dirty="0" smtClean="0">
                <a:solidFill>
                  <a:schemeClr val="tx2"/>
                </a:solidFill>
              </a:rPr>
              <a:t> DASRI (pour</a:t>
            </a:r>
          </a:p>
          <a:p>
            <a:pPr>
              <a:buNone/>
            </a:pPr>
            <a:r>
              <a:rPr lang="fr-FR" sz="2800" dirty="0" smtClean="0">
                <a:solidFill>
                  <a:schemeClr val="tx2"/>
                </a:solidFill>
              </a:rPr>
              <a:t>l'élimination des masques).</a:t>
            </a:r>
          </a:p>
          <a:p>
            <a:pPr>
              <a:buNone/>
            </a:pPr>
            <a:endParaRPr lang="fr-FR" sz="2800" b="1" u="sng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fr-FR" sz="2800" b="1" u="sng" dirty="0" smtClean="0">
                <a:solidFill>
                  <a:srgbClr val="0066CC"/>
                </a:solidFill>
              </a:rPr>
              <a:t>A l'entrée.</a:t>
            </a:r>
          </a:p>
          <a:p>
            <a:pPr>
              <a:buNone/>
            </a:pPr>
            <a:r>
              <a:rPr lang="fr-FR" sz="2800" dirty="0" smtClean="0">
                <a:solidFill>
                  <a:schemeClr val="tx2"/>
                </a:solidFill>
              </a:rPr>
              <a:t>• Désinfection des mains.</a:t>
            </a:r>
          </a:p>
          <a:p>
            <a:pPr>
              <a:buNone/>
            </a:pPr>
            <a:r>
              <a:rPr lang="fr-FR" sz="2800" dirty="0" smtClean="0">
                <a:solidFill>
                  <a:schemeClr val="tx2"/>
                </a:solidFill>
              </a:rPr>
              <a:t>• Port du masque </a:t>
            </a:r>
            <a:r>
              <a:rPr lang="fr-FR" dirty="0" smtClean="0">
                <a:solidFill>
                  <a:schemeClr val="tx2"/>
                </a:solidFill>
              </a:rPr>
              <a:t>chirurgical</a:t>
            </a:r>
            <a:endParaRPr lang="fr-FR" sz="28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fr-FR" sz="2800" dirty="0" smtClean="0">
                <a:solidFill>
                  <a:schemeClr val="tx2"/>
                </a:solidFill>
              </a:rPr>
              <a:t>• Si risque de projection. port des</a:t>
            </a:r>
          </a:p>
          <a:p>
            <a:pPr>
              <a:buNone/>
            </a:pPr>
            <a:r>
              <a:rPr lang="fr-FR" sz="2800" dirty="0" smtClean="0">
                <a:solidFill>
                  <a:schemeClr val="tx2"/>
                </a:solidFill>
              </a:rPr>
              <a:t>gants, de la </a:t>
            </a:r>
            <a:r>
              <a:rPr lang="fr-FR" sz="2800" dirty="0" err="1" smtClean="0">
                <a:solidFill>
                  <a:schemeClr val="tx2"/>
                </a:solidFill>
              </a:rPr>
              <a:t>surblouse</a:t>
            </a:r>
            <a:r>
              <a:rPr lang="fr-FR" sz="2800" dirty="0" smtClean="0">
                <a:solidFill>
                  <a:schemeClr val="tx2"/>
                </a:solidFill>
              </a:rPr>
              <a:t> et des lunettes</a:t>
            </a:r>
          </a:p>
          <a:p>
            <a:pPr>
              <a:buNone/>
            </a:pPr>
            <a:endParaRPr lang="fr-FR" sz="2800" b="1" u="sng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fr-FR" sz="2800" b="1" u="sng" dirty="0" smtClean="0">
                <a:solidFill>
                  <a:srgbClr val="0066CC"/>
                </a:solidFill>
              </a:rPr>
              <a:t>A la sortie</a:t>
            </a:r>
            <a:r>
              <a:rPr lang="fr-FR" sz="2400" b="1" dirty="0" smtClean="0">
                <a:solidFill>
                  <a:srgbClr val="0066CC"/>
                </a:solidFill>
              </a:rPr>
              <a:t>.</a:t>
            </a:r>
            <a:endParaRPr lang="fr-FR" sz="2800" dirty="0" smtClean="0">
              <a:solidFill>
                <a:srgbClr val="0066CC"/>
              </a:solidFill>
            </a:endParaRPr>
          </a:p>
          <a:p>
            <a:pPr marL="0" indent="0">
              <a:buNone/>
            </a:pPr>
            <a:r>
              <a:rPr lang="fr-FR" dirty="0">
                <a:solidFill>
                  <a:schemeClr val="tx2"/>
                </a:solidFill>
              </a:rPr>
              <a:t>• Jeter </a:t>
            </a:r>
            <a:r>
              <a:rPr lang="fr-FR" sz="2800" dirty="0" smtClean="0">
                <a:solidFill>
                  <a:schemeClr val="tx2"/>
                </a:solidFill>
              </a:rPr>
              <a:t>les éléments de protection</a:t>
            </a:r>
          </a:p>
          <a:p>
            <a:pPr marL="0" indent="0">
              <a:buNone/>
            </a:pPr>
            <a:r>
              <a:rPr lang="fr-FR" sz="2800" dirty="0" smtClean="0">
                <a:solidFill>
                  <a:schemeClr val="tx2"/>
                </a:solidFill>
              </a:rPr>
              <a:t> dans la chambre </a:t>
            </a:r>
            <a:r>
              <a:rPr lang="fr-FR" sz="2800" b="1" dirty="0" smtClean="0">
                <a:solidFill>
                  <a:srgbClr val="0066CC"/>
                </a:solidFill>
              </a:rPr>
              <a:t>SAUF le masque</a:t>
            </a:r>
            <a:r>
              <a:rPr lang="fr-FR" sz="2800" dirty="0" smtClean="0">
                <a:solidFill>
                  <a:srgbClr val="0066CC"/>
                </a:solidFill>
              </a:rPr>
              <a:t>.</a:t>
            </a:r>
          </a:p>
          <a:p>
            <a:pPr marL="0" indent="0">
              <a:buNone/>
            </a:pPr>
            <a:r>
              <a:rPr lang="fr-FR" sz="2800" dirty="0" smtClean="0">
                <a:solidFill>
                  <a:schemeClr val="tx2"/>
                </a:solidFill>
              </a:rPr>
              <a:t>• Désinfection des mains.</a:t>
            </a:r>
          </a:p>
          <a:p>
            <a:pPr marL="0" indent="0">
              <a:buNone/>
            </a:pPr>
            <a:r>
              <a:rPr lang="fr-FR" sz="2800" dirty="0" smtClean="0">
                <a:solidFill>
                  <a:schemeClr val="tx2"/>
                </a:solidFill>
              </a:rPr>
              <a:t>• Sortie.</a:t>
            </a:r>
          </a:p>
          <a:p>
            <a:pPr marL="0" indent="0">
              <a:buNone/>
            </a:pPr>
            <a:r>
              <a:rPr lang="fr-FR" sz="2800" dirty="0" smtClean="0">
                <a:solidFill>
                  <a:schemeClr val="tx2"/>
                </a:solidFill>
              </a:rPr>
              <a:t>• Jeter le masque à l'extérieur.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tx2"/>
                </a:solidFill>
              </a:rPr>
              <a:t>• Désinfection des mains</a:t>
            </a:r>
            <a:endParaRPr lang="fr-FR" sz="2800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fr-FR" sz="2800" b="1" u="sng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fr-FR" b="1" u="sng" dirty="0" smtClean="0">
                <a:solidFill>
                  <a:srgbClr val="0066CC"/>
                </a:solidFill>
              </a:rPr>
              <a:t>Pour le </a:t>
            </a:r>
            <a:r>
              <a:rPr lang="fr-FR" sz="2800" b="1" u="sng" dirty="0" smtClean="0">
                <a:solidFill>
                  <a:srgbClr val="0066CC"/>
                </a:solidFill>
              </a:rPr>
              <a:t> patient</a:t>
            </a:r>
            <a:r>
              <a:rPr lang="fr-FR" sz="2800" b="1" dirty="0" smtClean="0">
                <a:solidFill>
                  <a:srgbClr val="0066CC"/>
                </a:solidFill>
              </a:rPr>
              <a:t>:</a:t>
            </a:r>
          </a:p>
          <a:p>
            <a:pPr>
              <a:buNone/>
            </a:pPr>
            <a:r>
              <a:rPr lang="fr-FR" sz="2800" dirty="0" smtClean="0">
                <a:solidFill>
                  <a:schemeClr val="tx2"/>
                </a:solidFill>
              </a:rPr>
              <a:t> </a:t>
            </a:r>
            <a:r>
              <a:rPr lang="fr-FR" dirty="0" smtClean="0">
                <a:solidFill>
                  <a:schemeClr val="tx2"/>
                </a:solidFill>
              </a:rPr>
              <a:t>• </a:t>
            </a:r>
            <a:r>
              <a:rPr lang="fr-FR" sz="2800" dirty="0" smtClean="0">
                <a:solidFill>
                  <a:schemeClr val="tx2"/>
                </a:solidFill>
              </a:rPr>
              <a:t>Port du masque chirurgical</a:t>
            </a:r>
          </a:p>
          <a:p>
            <a:endParaRPr lang="fr-FR" dirty="0">
              <a:solidFill>
                <a:schemeClr val="tx2"/>
              </a:solidFill>
            </a:endParaRPr>
          </a:p>
        </p:txBody>
      </p:sp>
      <p:pic>
        <p:nvPicPr>
          <p:cNvPr id="7" name="Picture 6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285860"/>
            <a:ext cx="3808733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 noChangeArrowheads="1"/>
          </p:cNvSpPr>
          <p:nvPr>
            <p:ph idx="1"/>
          </p:nvPr>
        </p:nvSpPr>
        <p:spPr>
          <a:xfrm>
            <a:off x="971550" y="2205038"/>
            <a:ext cx="7800975" cy="1655762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fr-FR" sz="2800" b="1" u="sng" dirty="0" smtClean="0">
                <a:solidFill>
                  <a:srgbClr val="0064AB"/>
                </a:solidFill>
                <a:cs typeface="Calibri" pitchFamily="34" charset="0"/>
              </a:rPr>
              <a:t>Isolement protecteur</a:t>
            </a:r>
            <a:r>
              <a:rPr lang="fr-FR" sz="2800" b="1" dirty="0" smtClean="0">
                <a:solidFill>
                  <a:srgbClr val="0064AB"/>
                </a:solidFill>
                <a:cs typeface="Calibri" pitchFamily="34" charset="0"/>
              </a:rPr>
              <a:t> </a:t>
            </a:r>
            <a:r>
              <a:rPr lang="fr-FR" sz="2800" dirty="0" smtClean="0">
                <a:solidFill>
                  <a:srgbClr val="0064AB"/>
                </a:solidFill>
                <a:cs typeface="Calibri" pitchFamily="34" charset="0"/>
              </a:rPr>
              <a:t>= barrière à l’entrée des agents infectieux dans l’environnement immédiat du patient fragile ou immunodéprimé</a:t>
            </a:r>
          </a:p>
        </p:txBody>
      </p:sp>
      <p:sp>
        <p:nvSpPr>
          <p:cNvPr id="57347" name="Rectangle 6"/>
          <p:cNvSpPr>
            <a:spLocks noChangeArrowheads="1"/>
          </p:cNvSpPr>
          <p:nvPr/>
        </p:nvSpPr>
        <p:spPr bwMode="auto">
          <a:xfrm>
            <a:off x="684213" y="4508500"/>
            <a:ext cx="7772400" cy="225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20000"/>
              </a:spcBef>
            </a:pPr>
            <a:endParaRPr lang="fr-FR" altLang="fr-FR">
              <a:latin typeface="Verdana" panose="020B0604030504040204" pitchFamily="34" charset="0"/>
            </a:endParaRPr>
          </a:p>
        </p:txBody>
      </p:sp>
      <p:sp>
        <p:nvSpPr>
          <p:cNvPr id="57348" name="Rectangle 7"/>
          <p:cNvSpPr>
            <a:spLocks noChangeArrowheads="1"/>
          </p:cNvSpPr>
          <p:nvPr/>
        </p:nvSpPr>
        <p:spPr bwMode="auto">
          <a:xfrm>
            <a:off x="990600" y="476250"/>
            <a:ext cx="72390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3200" dirty="0">
                <a:solidFill>
                  <a:srgbClr val="0064A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 plus des Précautions Standard</a:t>
            </a:r>
          </a:p>
        </p:txBody>
      </p:sp>
      <p:sp>
        <p:nvSpPr>
          <p:cNvPr id="57349" name="Rectangle 8"/>
          <p:cNvSpPr>
            <a:spLocks noChangeArrowheads="1"/>
          </p:cNvSpPr>
          <p:nvPr/>
        </p:nvSpPr>
        <p:spPr bwMode="auto">
          <a:xfrm>
            <a:off x="125413" y="1125538"/>
            <a:ext cx="88392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3200" dirty="0">
                <a:solidFill>
                  <a:srgbClr val="0064A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fr-FR" altLang="fr-FR" sz="3200" dirty="0" smtClean="0">
                <a:solidFill>
                  <a:srgbClr val="0064A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rescription </a:t>
            </a:r>
            <a:r>
              <a:rPr lang="fr-FR" altLang="fr-FR" sz="3200" dirty="0">
                <a:solidFill>
                  <a:srgbClr val="0064A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médicale isolement protecteur</a:t>
            </a:r>
          </a:p>
        </p:txBody>
      </p:sp>
      <p:pic>
        <p:nvPicPr>
          <p:cNvPr id="57350" name="Picture 6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787775"/>
            <a:ext cx="5713841" cy="297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710664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94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142844" y="764704"/>
            <a:ext cx="8786874" cy="5000660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endParaRPr lang="fr-FR" sz="4600" b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endParaRPr lang="fr-FR" sz="4600" b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fr-FR" sz="6700" b="1" dirty="0" smtClean="0">
                <a:solidFill>
                  <a:srgbClr val="0064AB"/>
                </a:solidFill>
              </a:rPr>
              <a:t>      </a:t>
            </a:r>
            <a:r>
              <a:rPr lang="fr-FR" sz="7000" b="1" dirty="0">
                <a:solidFill>
                  <a:srgbClr val="0064A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fr-FR" sz="7000" b="1" dirty="0" smtClean="0">
                <a:solidFill>
                  <a:srgbClr val="0064A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tilisation </a:t>
            </a:r>
            <a:r>
              <a:rPr lang="fr-FR" sz="7000" b="1" dirty="0">
                <a:solidFill>
                  <a:srgbClr val="0064A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 masques chirurgicaux et des masques de  protection respiratoire.</a:t>
            </a:r>
          </a:p>
          <a:p>
            <a:pPr algn="ctr">
              <a:buFont typeface="Wingdings" pitchFamily="2" charset="2"/>
              <a:buChar char="Ø"/>
            </a:pPr>
            <a:endParaRPr lang="fr-FR" sz="7000" b="1" dirty="0">
              <a:solidFill>
                <a:srgbClr val="0064A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None/>
            </a:pPr>
            <a:endParaRPr lang="fr-FR" sz="6700" b="1" dirty="0" smtClean="0">
              <a:solidFill>
                <a:srgbClr val="0064AB"/>
              </a:solidFill>
              <a:latin typeface="Gill Sans MT" panose="020B0502020104020203" pitchFamily="34" charset="0"/>
            </a:endParaRPr>
          </a:p>
          <a:p>
            <a:pPr>
              <a:buNone/>
            </a:pPr>
            <a:endParaRPr lang="fr-FR" sz="4600" dirty="0" smtClean="0">
              <a:solidFill>
                <a:schemeClr val="tx2"/>
              </a:solidFill>
              <a:latin typeface="Gill Sans MT" panose="020B0502020104020203" pitchFamily="34" charset="0"/>
            </a:endParaRPr>
          </a:p>
          <a:p>
            <a:pPr>
              <a:buNone/>
            </a:pPr>
            <a:endParaRPr lang="fr-FR" sz="4600" dirty="0">
              <a:solidFill>
                <a:schemeClr val="tx2"/>
              </a:solidFill>
              <a:latin typeface="Gill Sans MT" panose="020B0502020104020203" pitchFamily="34" charset="0"/>
            </a:endParaRPr>
          </a:p>
          <a:p>
            <a:pPr>
              <a:buNone/>
            </a:pPr>
            <a:endParaRPr lang="fr-FR" sz="2800" dirty="0">
              <a:solidFill>
                <a:schemeClr val="tx2"/>
              </a:solidFill>
              <a:latin typeface="Gill Sans MT" panose="020B0502020104020203" pitchFamily="34" charset="0"/>
            </a:endParaRPr>
          </a:p>
          <a:p>
            <a:pPr>
              <a:buNone/>
            </a:pPr>
            <a:endParaRPr lang="fr-FR" sz="2800" dirty="0" smtClean="0">
              <a:solidFill>
                <a:schemeClr val="tx2"/>
              </a:solidFill>
              <a:latin typeface="Gill Sans MT" panose="020B0502020104020203" pitchFamily="34" charset="0"/>
            </a:endParaRPr>
          </a:p>
          <a:p>
            <a:pPr>
              <a:buNone/>
            </a:pPr>
            <a:endParaRPr lang="fr-FR" sz="2800" dirty="0" smtClean="0">
              <a:solidFill>
                <a:schemeClr val="tx2"/>
              </a:solidFill>
              <a:latin typeface="Gill Sans MT" panose="020B0502020104020203" pitchFamily="34" charset="0"/>
            </a:endParaRPr>
          </a:p>
          <a:p>
            <a:pPr>
              <a:buNone/>
            </a:pPr>
            <a:endParaRPr lang="fr-FR" sz="2800" dirty="0">
              <a:solidFill>
                <a:schemeClr val="tx2"/>
              </a:solidFill>
              <a:latin typeface="Gill Sans MT" panose="020B0502020104020203" pitchFamily="34" charset="0"/>
            </a:endParaRPr>
          </a:p>
          <a:p>
            <a:pPr>
              <a:buNone/>
            </a:pPr>
            <a:endParaRPr lang="fr-FR" sz="2800" dirty="0">
              <a:solidFill>
                <a:schemeClr val="tx2"/>
              </a:solidFill>
              <a:latin typeface="Gill Sans MT" panose="020B0502020104020203" pitchFamily="34" charset="0"/>
            </a:endParaRPr>
          </a:p>
          <a:p>
            <a:pPr algn="ctr">
              <a:buNone/>
            </a:pPr>
            <a:endParaRPr lang="fr-FR" sz="4400" b="1" dirty="0" smtClean="0">
              <a:solidFill>
                <a:schemeClr val="tx2"/>
              </a:solidFill>
              <a:latin typeface="Gill Sans MT" panose="020B0502020104020203" pitchFamily="34" charset="0"/>
            </a:endParaRPr>
          </a:p>
          <a:p>
            <a:pPr algn="ctr">
              <a:buNone/>
            </a:pPr>
            <a:endParaRPr lang="fr-FR" sz="4400" b="1" dirty="0">
              <a:solidFill>
                <a:schemeClr val="tx2"/>
              </a:solidFill>
              <a:latin typeface="Gill Sans MT" panose="020B0502020104020203" pitchFamily="34" charset="0"/>
            </a:endParaRPr>
          </a:p>
          <a:p>
            <a:pPr algn="ctr">
              <a:buNone/>
            </a:pPr>
            <a:r>
              <a:rPr lang="fr-FR" sz="4400" b="1" dirty="0" smtClean="0">
                <a:solidFill>
                  <a:schemeClr val="tx2"/>
                </a:solidFill>
              </a:rPr>
              <a:t>    </a:t>
            </a:r>
            <a:r>
              <a:rPr lang="fr-FR" sz="4400" dirty="0" smtClean="0">
                <a:solidFill>
                  <a:schemeClr val="tx2"/>
                </a:solidFill>
              </a:rPr>
              <a:t>                </a:t>
            </a:r>
            <a:r>
              <a:rPr lang="fr-FR" sz="2800" dirty="0" smtClean="0">
                <a:solidFill>
                  <a:schemeClr val="tx2"/>
                </a:solidFill>
              </a:rPr>
              <a:t>          </a:t>
            </a:r>
            <a:endParaRPr lang="fr-FR" sz="2800" dirty="0">
              <a:solidFill>
                <a:schemeClr val="tx2"/>
              </a:solidFill>
            </a:endParaRPr>
          </a:p>
        </p:txBody>
      </p:sp>
      <p:pic>
        <p:nvPicPr>
          <p:cNvPr id="8" name="Picture 2" descr="http://www.santeservicebayonne.com/sites/ssbr.cpm.aquisante.priv/files/u3/%2824%29_iStock_000010830633Medium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3828" y="3717032"/>
            <a:ext cx="2617123" cy="1800200"/>
          </a:xfrm>
          <a:prstGeom prst="rect">
            <a:avLst/>
          </a:prstGeom>
          <a:noFill/>
        </p:spPr>
      </p:pic>
      <p:pic>
        <p:nvPicPr>
          <p:cNvPr id="5" name="Picture 2" descr="http://cerig.pagora.grenoble-inp.fr/memoire/2009/images/masque-medical.gif"/>
          <p:cNvPicPr>
            <a:picLocks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356992"/>
            <a:ext cx="2362493" cy="22782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29327862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0064AB"/>
                </a:solidFill>
              </a:rPr>
              <a:t>Les différents types de masques référencés à l’AP-HM:</a:t>
            </a:r>
            <a:endParaRPr lang="fr-FR" sz="2800" b="1" dirty="0">
              <a:solidFill>
                <a:srgbClr val="0064AB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282" y="1214422"/>
            <a:ext cx="8401080" cy="542928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sz="2800" b="1" dirty="0" smtClean="0">
                <a:solidFill>
                  <a:srgbClr val="0064AB"/>
                </a:solidFill>
              </a:rPr>
              <a:t>Les masques chirurgicaux</a:t>
            </a:r>
          </a:p>
          <a:p>
            <a:pPr>
              <a:buNone/>
            </a:pPr>
            <a:r>
              <a:rPr lang="fr-FR" sz="2600" dirty="0" smtClean="0">
                <a:solidFill>
                  <a:srgbClr val="0064AB"/>
                </a:solidFill>
              </a:rPr>
              <a:t>Les masques de type II   </a:t>
            </a:r>
          </a:p>
          <a:p>
            <a:pPr>
              <a:buNone/>
            </a:pPr>
            <a:r>
              <a:rPr lang="fr-FR" sz="2600" dirty="0" smtClean="0">
                <a:solidFill>
                  <a:srgbClr val="0064AB"/>
                </a:solidFill>
              </a:rPr>
              <a:t>Les masques de types IIR  </a:t>
            </a:r>
          </a:p>
          <a:p>
            <a:pPr>
              <a:buNone/>
            </a:pPr>
            <a:r>
              <a:rPr lang="fr-FR" sz="2800" dirty="0" smtClean="0">
                <a:solidFill>
                  <a:srgbClr val="0064AB"/>
                </a:solidFill>
              </a:rPr>
              <a:t>(</a:t>
            </a:r>
            <a:r>
              <a:rPr lang="fr-FR" sz="2200" dirty="0" smtClean="0">
                <a:solidFill>
                  <a:srgbClr val="0064AB"/>
                </a:solidFill>
              </a:rPr>
              <a:t>R = résistance aux projections de liquide biologique vers le soignant)</a:t>
            </a:r>
          </a:p>
          <a:p>
            <a:pPr>
              <a:buFont typeface="Wingdings" pitchFamily="2" charset="2"/>
              <a:buChar char="Ø"/>
            </a:pPr>
            <a:r>
              <a:rPr lang="fr-FR" sz="2800" dirty="0" smtClean="0">
                <a:solidFill>
                  <a:srgbClr val="0064AB"/>
                </a:solidFill>
              </a:rPr>
              <a:t> </a:t>
            </a:r>
            <a:r>
              <a:rPr lang="fr-FR" sz="2800" b="1" dirty="0" smtClean="0">
                <a:solidFill>
                  <a:srgbClr val="0064AB"/>
                </a:solidFill>
              </a:rPr>
              <a:t>Les masques de protection respiratoire</a:t>
            </a:r>
          </a:p>
          <a:p>
            <a:pPr>
              <a:buNone/>
            </a:pPr>
            <a:r>
              <a:rPr lang="fr-FR" sz="2600" dirty="0" smtClean="0">
                <a:solidFill>
                  <a:srgbClr val="0064AB"/>
                </a:solidFill>
              </a:rPr>
              <a:t>Les masques FFP2</a:t>
            </a:r>
          </a:p>
          <a:p>
            <a:pPr>
              <a:buFont typeface="Wingdings" pitchFamily="2" charset="2"/>
              <a:buChar char="Ø"/>
            </a:pPr>
            <a:r>
              <a:rPr lang="fr-FR" sz="2800" b="1" dirty="0" smtClean="0">
                <a:solidFill>
                  <a:srgbClr val="0064AB"/>
                </a:solidFill>
              </a:rPr>
              <a:t>Les masques de protection pour les vapeurs acides</a:t>
            </a:r>
            <a:r>
              <a:rPr lang="fr-FR" sz="2800" dirty="0" smtClean="0">
                <a:solidFill>
                  <a:srgbClr val="0064AB"/>
                </a:solidFill>
              </a:rPr>
              <a:t> </a:t>
            </a:r>
            <a:r>
              <a:rPr lang="fr-FR" sz="2800" b="1" dirty="0" smtClean="0">
                <a:solidFill>
                  <a:srgbClr val="0064AB"/>
                </a:solidFill>
              </a:rPr>
              <a:t>FFP2</a:t>
            </a:r>
            <a:r>
              <a:rPr lang="fr-FR" sz="2800" dirty="0" smtClean="0">
                <a:solidFill>
                  <a:srgbClr val="0064AB"/>
                </a:solidFill>
              </a:rPr>
              <a:t> </a:t>
            </a:r>
          </a:p>
          <a:p>
            <a:pPr>
              <a:buNone/>
            </a:pPr>
            <a:r>
              <a:rPr lang="fr-FR" sz="2600" dirty="0" smtClean="0">
                <a:solidFill>
                  <a:srgbClr val="0064AB"/>
                </a:solidFill>
              </a:rPr>
              <a:t>(acide </a:t>
            </a:r>
            <a:r>
              <a:rPr lang="fr-FR" sz="2600" dirty="0" err="1" smtClean="0">
                <a:solidFill>
                  <a:srgbClr val="0064AB"/>
                </a:solidFill>
              </a:rPr>
              <a:t>péracétique</a:t>
            </a:r>
            <a:r>
              <a:rPr lang="fr-FR" sz="2600" dirty="0" smtClean="0">
                <a:solidFill>
                  <a:srgbClr val="0064AB"/>
                </a:solidFill>
              </a:rPr>
              <a:t>) </a:t>
            </a:r>
          </a:p>
          <a:p>
            <a:pPr>
              <a:buFont typeface="Wingdings" pitchFamily="2" charset="2"/>
              <a:buChar char="Ø"/>
            </a:pPr>
            <a:r>
              <a:rPr lang="fr-FR" sz="2800" b="1" dirty="0" smtClean="0">
                <a:solidFill>
                  <a:srgbClr val="0064AB"/>
                </a:solidFill>
              </a:rPr>
              <a:t>Les masque FFP3   pour les vapeurs chimiques</a:t>
            </a:r>
          </a:p>
          <a:p>
            <a:pPr>
              <a:buNone/>
            </a:pPr>
            <a:r>
              <a:rPr lang="fr-FR" sz="2600" dirty="0" smtClean="0">
                <a:solidFill>
                  <a:srgbClr val="0064AB"/>
                </a:solidFill>
              </a:rPr>
              <a:t>avec valve d’expiration (rouge) utilisés en laboratoire P3.</a:t>
            </a:r>
          </a:p>
          <a:p>
            <a:pPr>
              <a:buNone/>
            </a:pPr>
            <a:r>
              <a:rPr lang="fr-FR" sz="2600" dirty="0" smtClean="0">
                <a:solidFill>
                  <a:srgbClr val="0064AB"/>
                </a:solidFill>
              </a:rPr>
              <a:t>(Plan </a:t>
            </a:r>
            <a:r>
              <a:rPr lang="fr-FR" sz="2600" dirty="0" err="1" smtClean="0">
                <a:solidFill>
                  <a:srgbClr val="0064AB"/>
                </a:solidFill>
              </a:rPr>
              <a:t>Biotox</a:t>
            </a:r>
            <a:r>
              <a:rPr lang="fr-FR" sz="2600" dirty="0" smtClean="0">
                <a:solidFill>
                  <a:srgbClr val="0064AB"/>
                </a:solidFill>
              </a:rPr>
              <a:t>, risque élevé de contamination ou de menaces</a:t>
            </a:r>
          </a:p>
          <a:p>
            <a:pPr>
              <a:buNone/>
            </a:pPr>
            <a:r>
              <a:rPr lang="fr-FR" sz="2600" dirty="0" smtClean="0">
                <a:solidFill>
                  <a:srgbClr val="0064AB"/>
                </a:solidFill>
              </a:rPr>
              <a:t>terroristes)</a:t>
            </a:r>
          </a:p>
          <a:p>
            <a:pPr>
              <a:buFont typeface="Wingdings" pitchFamily="2" charset="2"/>
              <a:buChar char="Ø"/>
            </a:pPr>
            <a:endParaRPr lang="fr-FR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fr-FR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fr-FR" dirty="0"/>
          </a:p>
        </p:txBody>
      </p:sp>
      <p:pic>
        <p:nvPicPr>
          <p:cNvPr id="4" name="Picture 6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3973222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720" r="22439"/>
          <a:stretch/>
        </p:blipFill>
        <p:spPr>
          <a:xfrm rot="5400000">
            <a:off x="2748671" y="1823339"/>
            <a:ext cx="1460502" cy="1674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334" r="255"/>
          <a:stretch/>
        </p:blipFill>
        <p:spPr>
          <a:xfrm rot="5400000">
            <a:off x="4841889" y="1823338"/>
            <a:ext cx="1460502" cy="1674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433" r="13976"/>
          <a:stretch/>
        </p:blipFill>
        <p:spPr>
          <a:xfrm rot="5400000">
            <a:off x="2726446" y="3629914"/>
            <a:ext cx="1504952" cy="1674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693" r="20192"/>
          <a:stretch/>
        </p:blipFill>
        <p:spPr>
          <a:xfrm rot="5400000">
            <a:off x="4822840" y="3633090"/>
            <a:ext cx="1498601" cy="1674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ZoneTexte 8"/>
          <p:cNvSpPr txBox="1"/>
          <p:nvPr/>
        </p:nvSpPr>
        <p:spPr>
          <a:xfrm>
            <a:off x="0" y="2276814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rgbClr val="0064AB"/>
                </a:solidFill>
              </a:rPr>
              <a:t> </a:t>
            </a:r>
            <a:r>
              <a:rPr lang="fr-FR" sz="1200" b="1" dirty="0" smtClean="0">
                <a:solidFill>
                  <a:srgbClr val="0064AB"/>
                </a:solidFill>
              </a:rPr>
              <a:t>MASQUE </a:t>
            </a:r>
            <a:r>
              <a:rPr lang="fr-FR" sz="1200" b="1" dirty="0">
                <a:solidFill>
                  <a:srgbClr val="0064AB"/>
                </a:solidFill>
              </a:rPr>
              <a:t>CHIRURGICAL DE TYPE </a:t>
            </a:r>
            <a:r>
              <a:rPr lang="fr-FR" sz="1200" b="1" dirty="0" smtClean="0">
                <a:solidFill>
                  <a:srgbClr val="0064AB"/>
                </a:solidFill>
              </a:rPr>
              <a:t>2</a:t>
            </a:r>
          </a:p>
          <a:p>
            <a:pPr algn="ctr"/>
            <a:r>
              <a:rPr lang="fr-FR" sz="1200" b="1" dirty="0">
                <a:solidFill>
                  <a:srgbClr val="0064AB"/>
                </a:solidFill>
              </a:rPr>
              <a:t>a</a:t>
            </a:r>
            <a:r>
              <a:rPr lang="fr-FR" sz="1200" b="1" dirty="0" smtClean="0">
                <a:solidFill>
                  <a:srgbClr val="0064AB"/>
                </a:solidFill>
              </a:rPr>
              <a:t>vec lanières ou élastiques</a:t>
            </a:r>
            <a:endParaRPr lang="fr-FR" sz="1200" b="1" dirty="0">
              <a:solidFill>
                <a:srgbClr val="0064AB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2107" y="4707272"/>
            <a:ext cx="24824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0064AB"/>
                </a:solidFill>
              </a:rPr>
              <a:t>MASQUE DE PROTECTION   </a:t>
            </a:r>
            <a:r>
              <a:rPr lang="fr-FR" sz="1200" b="1" dirty="0">
                <a:solidFill>
                  <a:srgbClr val="0064AB"/>
                </a:solidFill>
              </a:rPr>
              <a:t>RESPIRATOIRE </a:t>
            </a:r>
          </a:p>
          <a:p>
            <a:pPr algn="ctr"/>
            <a:r>
              <a:rPr lang="fr-FR" sz="1200" b="1" dirty="0">
                <a:solidFill>
                  <a:srgbClr val="0064AB"/>
                </a:solidFill>
              </a:rPr>
              <a:t>TYPE </a:t>
            </a:r>
            <a:r>
              <a:rPr lang="fr-FR" sz="1200" b="1" dirty="0" smtClean="0">
                <a:solidFill>
                  <a:srgbClr val="0064AB"/>
                </a:solidFill>
              </a:rPr>
              <a:t>FFP2 ou KN95</a:t>
            </a:r>
          </a:p>
          <a:p>
            <a:pPr algn="ctr"/>
            <a:endParaRPr lang="fr-FR" sz="1200" b="1" dirty="0">
              <a:solidFill>
                <a:srgbClr val="0064AB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536463" y="2276814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0064AB"/>
                </a:solidFill>
              </a:rPr>
              <a:t>MASQUE </a:t>
            </a:r>
            <a:r>
              <a:rPr lang="fr-FR" sz="1200" b="1" dirty="0">
                <a:solidFill>
                  <a:srgbClr val="0064AB"/>
                </a:solidFill>
              </a:rPr>
              <a:t>CHIRURGICAL DE TYPE 2R</a:t>
            </a:r>
          </a:p>
          <a:p>
            <a:pPr algn="ctr"/>
            <a:r>
              <a:rPr lang="fr-FR" sz="1200" b="1" dirty="0">
                <a:solidFill>
                  <a:srgbClr val="0064AB"/>
                </a:solidFill>
              </a:rPr>
              <a:t>(Résistant aux projections)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536463" y="470949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0064AB"/>
                </a:solidFill>
              </a:rPr>
              <a:t>MASQUE </a:t>
            </a:r>
            <a:r>
              <a:rPr lang="fr-FR" sz="1200" b="1" dirty="0">
                <a:solidFill>
                  <a:srgbClr val="0064AB"/>
                </a:solidFill>
              </a:rPr>
              <a:t>CHIRURGICAL </a:t>
            </a:r>
          </a:p>
          <a:p>
            <a:pPr algn="ctr"/>
            <a:r>
              <a:rPr lang="fr-FR" sz="1200" b="1" dirty="0">
                <a:solidFill>
                  <a:srgbClr val="0064AB"/>
                </a:solidFill>
              </a:rPr>
              <a:t>DE TYPE 2R - avec visière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2514601" y="1045985"/>
            <a:ext cx="4021863" cy="523220"/>
          </a:xfrm>
          <a:prstGeom prst="rect">
            <a:avLst/>
          </a:prstGeom>
          <a:noFill/>
          <a:ln>
            <a:solidFill>
              <a:srgbClr val="0064A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64AB"/>
                </a:solidFill>
              </a:rPr>
              <a:t>TYPES DE MASQUES</a:t>
            </a:r>
          </a:p>
        </p:txBody>
      </p:sp>
      <p:pic>
        <p:nvPicPr>
          <p:cNvPr id="12" name="Picture 6" descr="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94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1187624" y="5013176"/>
            <a:ext cx="7600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2400" dirty="0" smtClean="0">
              <a:solidFill>
                <a:schemeClr val="tx2"/>
              </a:solidFill>
            </a:endParaRPr>
          </a:p>
          <a:p>
            <a:r>
              <a:rPr lang="fr-FR" dirty="0" smtClean="0">
                <a:solidFill>
                  <a:schemeClr val="tx2"/>
                </a:solidFill>
              </a:rPr>
              <a:t>                                    </a:t>
            </a:r>
          </a:p>
          <a:p>
            <a:r>
              <a:rPr lang="fr-FR" dirty="0">
                <a:solidFill>
                  <a:srgbClr val="0064AB"/>
                </a:solidFill>
              </a:rPr>
              <a:t> </a:t>
            </a:r>
            <a:r>
              <a:rPr lang="fr-FR" dirty="0" smtClean="0">
                <a:solidFill>
                  <a:srgbClr val="0064AB"/>
                </a:solidFill>
              </a:rPr>
              <a:t>                          Efficacité de filtration bactérienne    &gt; 98%	</a:t>
            </a:r>
          </a:p>
          <a:p>
            <a:pPr algn="ctr"/>
            <a:endParaRPr lang="fr-FR" dirty="0" smtClean="0">
              <a:solidFill>
                <a:schemeClr val="tx2"/>
              </a:solidFill>
            </a:endParaRPr>
          </a:p>
          <a:p>
            <a:pPr algn="ctr"/>
            <a:endParaRPr lang="fr-FR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733088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692696"/>
            <a:ext cx="8496944" cy="468052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sz="14400" b="1" dirty="0" smtClean="0">
                <a:solidFill>
                  <a:srgbClr val="0064AB"/>
                </a:solidFill>
              </a:rPr>
              <a:t>Procédures CLIN</a:t>
            </a:r>
          </a:p>
          <a:p>
            <a:pPr algn="ctr">
              <a:buNone/>
            </a:pPr>
            <a:endParaRPr lang="fr-FR" sz="6000" dirty="0" smtClean="0">
              <a:solidFill>
                <a:srgbClr val="0066CC"/>
              </a:solidFill>
            </a:endParaRPr>
          </a:p>
          <a:p>
            <a:pPr>
              <a:buNone/>
            </a:pPr>
            <a:r>
              <a:rPr lang="fr-FR" sz="6000" dirty="0" smtClean="0">
                <a:solidFill>
                  <a:srgbClr val="0066CC"/>
                </a:solidFill>
              </a:rPr>
              <a:t>  </a:t>
            </a:r>
          </a:p>
          <a:p>
            <a:pPr>
              <a:buNone/>
            </a:pPr>
            <a:endParaRPr lang="fr-FR" sz="6000" dirty="0">
              <a:solidFill>
                <a:srgbClr val="0064AB"/>
              </a:solidFill>
            </a:endParaRPr>
          </a:p>
          <a:p>
            <a:pPr>
              <a:buNone/>
            </a:pPr>
            <a:endParaRPr lang="fr-FR" sz="6000" dirty="0" smtClean="0">
              <a:solidFill>
                <a:srgbClr val="0064AB"/>
              </a:solidFill>
            </a:endParaRPr>
          </a:p>
          <a:p>
            <a:pPr>
              <a:buNone/>
            </a:pPr>
            <a:r>
              <a:rPr lang="fr-FR" sz="6000" dirty="0" smtClean="0">
                <a:solidFill>
                  <a:srgbClr val="0064AB"/>
                </a:solidFill>
              </a:rPr>
              <a:t> </a:t>
            </a:r>
            <a:r>
              <a:rPr lang="fr-FR" sz="9600" dirty="0" smtClean="0">
                <a:solidFill>
                  <a:srgbClr val="0064AB"/>
                </a:solidFill>
              </a:rPr>
              <a:t>P.E.: 04.07 : L’ isolement ou mise en place de précautions complémentaires d’hygiène</a:t>
            </a:r>
          </a:p>
          <a:p>
            <a:pPr>
              <a:buNone/>
            </a:pPr>
            <a:endParaRPr lang="fr-FR" sz="9600" dirty="0" smtClean="0">
              <a:solidFill>
                <a:srgbClr val="0064AB"/>
              </a:solidFill>
            </a:endParaRPr>
          </a:p>
          <a:p>
            <a:pPr marL="266700" indent="-174625">
              <a:buNone/>
            </a:pPr>
            <a:r>
              <a:rPr lang="fr-FR" sz="9600" dirty="0" smtClean="0">
                <a:solidFill>
                  <a:srgbClr val="0064AB"/>
                </a:solidFill>
              </a:rPr>
              <a:t>P.E</a:t>
            </a:r>
            <a:r>
              <a:rPr lang="fr-FR" sz="9600" dirty="0">
                <a:solidFill>
                  <a:srgbClr val="0064AB"/>
                </a:solidFill>
              </a:rPr>
              <a:t>.: </a:t>
            </a:r>
            <a:r>
              <a:rPr lang="fr-FR" sz="9600" dirty="0" smtClean="0">
                <a:solidFill>
                  <a:srgbClr val="0064AB"/>
                </a:solidFill>
              </a:rPr>
              <a:t>04.07- L’isolement : précautions </a:t>
            </a:r>
            <a:r>
              <a:rPr lang="fr-FR" sz="9600" dirty="0">
                <a:solidFill>
                  <a:srgbClr val="0064AB"/>
                </a:solidFill>
              </a:rPr>
              <a:t>complémentaires </a:t>
            </a:r>
            <a:r>
              <a:rPr lang="fr-FR" sz="9600" dirty="0" smtClean="0">
                <a:solidFill>
                  <a:srgbClr val="0064AB"/>
                </a:solidFill>
              </a:rPr>
              <a:t>d’hygiène aux urgences</a:t>
            </a:r>
          </a:p>
          <a:p>
            <a:pPr marL="609600">
              <a:buFontTx/>
              <a:buChar char="-"/>
            </a:pPr>
            <a:endParaRPr lang="fr-FR" sz="9600" dirty="0" smtClean="0">
              <a:solidFill>
                <a:srgbClr val="0064AB"/>
              </a:solidFill>
            </a:endParaRPr>
          </a:p>
          <a:p>
            <a:pPr marL="266700" indent="-174625">
              <a:buNone/>
            </a:pPr>
            <a:r>
              <a:rPr lang="fr-FR" sz="9600" dirty="0" smtClean="0">
                <a:solidFill>
                  <a:srgbClr val="0064AB"/>
                </a:solidFill>
              </a:rPr>
              <a:t>P.E.:  04.07.05: </a:t>
            </a:r>
            <a:r>
              <a:rPr lang="fr-FR" sz="9600" dirty="0">
                <a:solidFill>
                  <a:srgbClr val="0064AB"/>
                </a:solidFill>
              </a:rPr>
              <a:t>L’ isolement </a:t>
            </a:r>
            <a:r>
              <a:rPr lang="fr-FR" sz="9600" dirty="0" smtClean="0">
                <a:solidFill>
                  <a:srgbClr val="0064AB"/>
                </a:solidFill>
              </a:rPr>
              <a:t>entérique en cas de </a:t>
            </a:r>
            <a:r>
              <a:rPr lang="fr-FR" sz="9600" i="1" dirty="0" smtClean="0">
                <a:solidFill>
                  <a:srgbClr val="0064AB"/>
                </a:solidFill>
              </a:rPr>
              <a:t>Clostridium difficile</a:t>
            </a:r>
            <a:endParaRPr lang="fr-FR" sz="9600" dirty="0">
              <a:solidFill>
                <a:srgbClr val="0064AB"/>
              </a:solidFill>
            </a:endParaRPr>
          </a:p>
          <a:p>
            <a:pPr>
              <a:buNone/>
            </a:pPr>
            <a:endParaRPr lang="fr-FR" sz="9600" dirty="0" smtClean="0">
              <a:solidFill>
                <a:srgbClr val="0064AB"/>
              </a:solidFill>
            </a:endParaRPr>
          </a:p>
          <a:p>
            <a:pPr>
              <a:buNone/>
            </a:pPr>
            <a:endParaRPr lang="fr-FR" sz="9600" dirty="0" smtClean="0">
              <a:solidFill>
                <a:srgbClr val="0066CC"/>
              </a:solidFill>
            </a:endParaRPr>
          </a:p>
          <a:p>
            <a:pPr>
              <a:buNone/>
            </a:pPr>
            <a:r>
              <a:rPr lang="fr-FR" sz="9600" dirty="0" smtClean="0">
                <a:solidFill>
                  <a:srgbClr val="0066CC"/>
                </a:solidFill>
              </a:rPr>
              <a:t>    </a:t>
            </a:r>
            <a:endParaRPr lang="fr-FR" sz="9600" dirty="0">
              <a:solidFill>
                <a:srgbClr val="0066CC"/>
              </a:solidFill>
            </a:endParaRPr>
          </a:p>
        </p:txBody>
      </p:sp>
      <p:pic>
        <p:nvPicPr>
          <p:cNvPr id="4" name="Picture 6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cteur droit 4"/>
          <p:cNvCxnSpPr/>
          <p:nvPr/>
        </p:nvCxnSpPr>
        <p:spPr>
          <a:xfrm>
            <a:off x="3059832" y="1412776"/>
            <a:ext cx="3600400" cy="0"/>
          </a:xfrm>
          <a:prstGeom prst="line">
            <a:avLst/>
          </a:prstGeom>
          <a:ln w="28575">
            <a:solidFill>
              <a:srgbClr val="F7A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1470025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0064AB"/>
                </a:solidFill>
              </a:rPr>
              <a:t>Masques de protection respiratoire</a:t>
            </a:r>
            <a:endParaRPr lang="fr-FR" sz="4000" b="1" dirty="0">
              <a:solidFill>
                <a:srgbClr val="0064AB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55576" y="1556792"/>
            <a:ext cx="7664896" cy="1752600"/>
          </a:xfrm>
        </p:spPr>
        <p:txBody>
          <a:bodyPr/>
          <a:lstStyle/>
          <a:p>
            <a:r>
              <a:rPr lang="fr-FR" b="1" dirty="0" smtClean="0">
                <a:solidFill>
                  <a:schemeClr val="tx2"/>
                </a:solidFill>
              </a:rPr>
              <a:t>FFP 2	</a:t>
            </a:r>
            <a:r>
              <a:rPr lang="fr-FR" b="1" dirty="0" smtClean="0"/>
              <a:t>	</a:t>
            </a:r>
            <a:r>
              <a:rPr lang="fr-FR" dirty="0" smtClean="0"/>
              <a:t>		</a:t>
            </a:r>
            <a:r>
              <a:rPr lang="fr-FR" b="1" dirty="0" smtClean="0">
                <a:solidFill>
                  <a:schemeClr val="tx2"/>
                </a:solidFill>
              </a:rPr>
              <a:t>FFP 3</a:t>
            </a:r>
            <a:endParaRPr lang="fr-FR" b="1" dirty="0">
              <a:solidFill>
                <a:schemeClr val="tx2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lum bright="23000" contrast="28000"/>
          </a:blip>
          <a:srcRect/>
          <a:stretch>
            <a:fillRect/>
          </a:stretch>
        </p:blipFill>
        <p:spPr bwMode="auto">
          <a:xfrm>
            <a:off x="1403648" y="2132856"/>
            <a:ext cx="2689265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060848"/>
            <a:ext cx="2778946" cy="208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467544" y="5805264"/>
            <a:ext cx="80648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chemeClr val="tx2"/>
                </a:solidFill>
              </a:rPr>
              <a:t>Efficacité de filtration bactérienne</a:t>
            </a:r>
          </a:p>
          <a:p>
            <a:r>
              <a:rPr lang="fr-FR" sz="2800" dirty="0" smtClean="0">
                <a:solidFill>
                  <a:schemeClr val="tx2"/>
                </a:solidFill>
              </a:rPr>
              <a:t>      		&gt; 92%				   98%</a:t>
            </a:r>
          </a:p>
          <a:p>
            <a:pPr algn="ctr"/>
            <a:endParaRPr lang="fr-FR" sz="2800" dirty="0" smtClean="0"/>
          </a:p>
        </p:txBody>
      </p:sp>
      <p:cxnSp>
        <p:nvCxnSpPr>
          <p:cNvPr id="9" name="Connecteur droit 8"/>
          <p:cNvCxnSpPr/>
          <p:nvPr/>
        </p:nvCxnSpPr>
        <p:spPr>
          <a:xfrm>
            <a:off x="4572000" y="1772816"/>
            <a:ext cx="0" cy="396044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572000" y="6264696"/>
            <a:ext cx="0" cy="47667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6" descr="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94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460647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85720" y="428604"/>
            <a:ext cx="7772400" cy="1470025"/>
          </a:xfrm>
        </p:spPr>
        <p:txBody>
          <a:bodyPr/>
          <a:lstStyle/>
          <a:p>
            <a:r>
              <a:rPr lang="fr-FR" dirty="0" smtClean="0">
                <a:solidFill>
                  <a:srgbClr val="0064AB"/>
                </a:solidFill>
              </a:rPr>
              <a:t>Masque FFP2 </a:t>
            </a:r>
            <a:br>
              <a:rPr lang="fr-FR" dirty="0" smtClean="0">
                <a:solidFill>
                  <a:srgbClr val="0064AB"/>
                </a:solidFill>
              </a:rPr>
            </a:br>
            <a:r>
              <a:rPr lang="fr-FR" dirty="0" smtClean="0">
                <a:solidFill>
                  <a:srgbClr val="0064AB"/>
                </a:solidFill>
              </a:rPr>
              <a:t>(</a:t>
            </a:r>
            <a:r>
              <a:rPr lang="fr-FR" sz="3200" dirty="0" smtClean="0">
                <a:solidFill>
                  <a:srgbClr val="0064AB"/>
                </a:solidFill>
              </a:rPr>
              <a:t>filtre les vapeurs acides)</a:t>
            </a:r>
            <a:endParaRPr lang="fr-FR" sz="3200" dirty="0">
              <a:solidFill>
                <a:srgbClr val="0064AB"/>
              </a:solidFill>
            </a:endParaRPr>
          </a:p>
        </p:txBody>
      </p:sp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>
          <a:xfrm>
            <a:off x="0" y="2000240"/>
            <a:ext cx="9001156" cy="1357322"/>
          </a:xfrm>
        </p:spPr>
        <p:txBody>
          <a:bodyPr/>
          <a:lstStyle/>
          <a:p>
            <a:pPr marL="268288" indent="-268288" algn="l">
              <a:tabLst>
                <a:tab pos="268288" algn="l"/>
              </a:tabLst>
            </a:pPr>
            <a:r>
              <a:rPr lang="fr-FR" dirty="0" smtClean="0">
                <a:solidFill>
                  <a:srgbClr val="0064AB"/>
                </a:solidFill>
              </a:rPr>
              <a:t>Protection des utilisateurs d’acide </a:t>
            </a:r>
            <a:r>
              <a:rPr lang="fr-FR" dirty="0" err="1" smtClean="0">
                <a:solidFill>
                  <a:srgbClr val="0064AB"/>
                </a:solidFill>
              </a:rPr>
              <a:t>péracétique</a:t>
            </a:r>
            <a:r>
              <a:rPr lang="fr-FR" dirty="0" smtClean="0">
                <a:solidFill>
                  <a:srgbClr val="0064AB"/>
                </a:solidFill>
              </a:rPr>
              <a:t> en salle de décontamination des endoscopes</a:t>
            </a:r>
          </a:p>
        </p:txBody>
      </p:sp>
      <p:pic>
        <p:nvPicPr>
          <p:cNvPr id="1026" name="Picture 2" descr="C:\Users\P021028\Desktop\masque-anti-odeurs-a-usage-court-type-ffp1-d-vo-2514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86116" y="3714752"/>
            <a:ext cx="3143248" cy="3143248"/>
          </a:xfrm>
          <a:prstGeom prst="rect">
            <a:avLst/>
          </a:prstGeom>
          <a:noFill/>
        </p:spPr>
      </p:pic>
      <p:pic>
        <p:nvPicPr>
          <p:cNvPr id="4" name="Picture 6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94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954052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rgbClr val="0064AB"/>
                </a:solidFill>
              </a:rPr>
              <a:t>Recommandations</a:t>
            </a:r>
            <a:br>
              <a:rPr lang="fr-FR" dirty="0" smtClean="0">
                <a:solidFill>
                  <a:srgbClr val="0064AB"/>
                </a:solidFill>
              </a:rPr>
            </a:br>
            <a:endParaRPr lang="fr-FR" dirty="0">
              <a:solidFill>
                <a:srgbClr val="0064AB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>
                <a:solidFill>
                  <a:srgbClr val="0064AB"/>
                </a:solidFill>
              </a:rPr>
              <a:t>Faire le bon choix de type de masque à utiliser pour avoir une protection maximale du patient et du personnel.</a:t>
            </a:r>
          </a:p>
          <a:p>
            <a:r>
              <a:rPr lang="fr-FR" sz="2400" dirty="0" smtClean="0">
                <a:solidFill>
                  <a:srgbClr val="0064AB"/>
                </a:solidFill>
              </a:rPr>
              <a:t>Le masque doit toujours être positionné sur le nez et la bouche et correctement ajusté au visage par des fixations auriculaires ou des liens.</a:t>
            </a:r>
          </a:p>
          <a:p>
            <a:r>
              <a:rPr lang="fr-FR" sz="2400" dirty="0" smtClean="0">
                <a:solidFill>
                  <a:srgbClr val="0064AB"/>
                </a:solidFill>
              </a:rPr>
              <a:t>L’étanchéité au visage doit être renforcée par le pincement de la barrette nasale.</a:t>
            </a:r>
          </a:p>
          <a:p>
            <a:r>
              <a:rPr lang="fr-FR" sz="2400" dirty="0" smtClean="0">
                <a:solidFill>
                  <a:srgbClr val="0064AB"/>
                </a:solidFill>
              </a:rPr>
              <a:t>Il faut faire une friction hydro alcoolique des mains avant la mise en place et après le retrait d’un masque</a:t>
            </a:r>
          </a:p>
          <a:p>
            <a:endParaRPr lang="fr-FR" sz="1600" dirty="0">
              <a:solidFill>
                <a:srgbClr val="0064AB"/>
              </a:solidFill>
            </a:endParaRPr>
          </a:p>
        </p:txBody>
      </p:sp>
      <p:pic>
        <p:nvPicPr>
          <p:cNvPr id="4" name="Picture 6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94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539400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0064AB"/>
                </a:solidFill>
              </a:rPr>
              <a:t>Les masques chirurgicaux</a:t>
            </a:r>
            <a:endParaRPr lang="fr-FR" dirty="0">
              <a:solidFill>
                <a:srgbClr val="0064AB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>
                <a:solidFill>
                  <a:srgbClr val="0064AB"/>
                </a:solidFill>
              </a:rPr>
              <a:t>Les masque de type 2 et type 2R doivent être changés :  </a:t>
            </a:r>
          </a:p>
          <a:p>
            <a:r>
              <a:rPr lang="fr-FR" dirty="0">
                <a:solidFill>
                  <a:srgbClr val="0064AB"/>
                </a:solidFill>
              </a:rPr>
              <a:t>a</a:t>
            </a:r>
            <a:r>
              <a:rPr lang="fr-FR" dirty="0" smtClean="0">
                <a:solidFill>
                  <a:srgbClr val="0064AB"/>
                </a:solidFill>
              </a:rPr>
              <a:t>u moins toutes les 3 heures, en cas de port de longue durée</a:t>
            </a:r>
          </a:p>
          <a:p>
            <a:r>
              <a:rPr lang="fr-FR" dirty="0">
                <a:solidFill>
                  <a:srgbClr val="0064AB"/>
                </a:solidFill>
              </a:rPr>
              <a:t>e</a:t>
            </a:r>
            <a:r>
              <a:rPr lang="fr-FR" dirty="0" smtClean="0">
                <a:solidFill>
                  <a:srgbClr val="0064AB"/>
                </a:solidFill>
              </a:rPr>
              <a:t>n cas de souillure, de projection</a:t>
            </a:r>
          </a:p>
          <a:p>
            <a:r>
              <a:rPr lang="fr-FR" dirty="0">
                <a:solidFill>
                  <a:srgbClr val="0064AB"/>
                </a:solidFill>
              </a:rPr>
              <a:t>s</a:t>
            </a:r>
            <a:r>
              <a:rPr lang="fr-FR" dirty="0" smtClean="0">
                <a:solidFill>
                  <a:srgbClr val="0064AB"/>
                </a:solidFill>
              </a:rPr>
              <a:t>’il a été touché et /ou baissé au niveau du cou.</a:t>
            </a:r>
          </a:p>
          <a:p>
            <a:endParaRPr lang="fr-FR" dirty="0">
              <a:solidFill>
                <a:srgbClr val="0064AB"/>
              </a:solidFill>
            </a:endParaRPr>
          </a:p>
        </p:txBody>
      </p:sp>
      <p:pic>
        <p:nvPicPr>
          <p:cNvPr id="4" name="Picture 6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94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615915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94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427374" y="3301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rgbClr val="0064AB"/>
                </a:solidFill>
              </a:rPr>
              <a:t>Les masques de protection respiratoire</a:t>
            </a:r>
            <a:endParaRPr lang="fr-FR" dirty="0">
              <a:solidFill>
                <a:srgbClr val="0064AB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542928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fr-FR" sz="2800" dirty="0" smtClean="0">
                <a:solidFill>
                  <a:srgbClr val="0064AB"/>
                </a:solidFill>
              </a:rPr>
              <a:t>Les masques de protection respiratoire  FFP2 :</a:t>
            </a:r>
          </a:p>
          <a:p>
            <a:r>
              <a:rPr lang="fr-FR" sz="2800" dirty="0" smtClean="0">
                <a:solidFill>
                  <a:srgbClr val="0064AB"/>
                </a:solidFill>
              </a:rPr>
              <a:t> Durée maximale d’utilisation de 8 heures en continue.</a:t>
            </a:r>
          </a:p>
          <a:p>
            <a:pPr>
              <a:buNone/>
            </a:pPr>
            <a:r>
              <a:rPr lang="fr-FR" sz="2800" dirty="0" smtClean="0">
                <a:solidFill>
                  <a:srgbClr val="0064AB"/>
                </a:solidFill>
              </a:rPr>
              <a:t>    Ne doit pas être réutilisé</a:t>
            </a:r>
          </a:p>
          <a:p>
            <a:pPr>
              <a:buNone/>
            </a:pPr>
            <a:endParaRPr lang="fr-FR" sz="2800" dirty="0" smtClean="0">
              <a:solidFill>
                <a:srgbClr val="0064AB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fr-FR" sz="2800" dirty="0" smtClean="0">
                <a:solidFill>
                  <a:srgbClr val="0064AB"/>
                </a:solidFill>
              </a:rPr>
              <a:t> Les masque FFP3 avec valve d’expiration :</a:t>
            </a:r>
          </a:p>
          <a:p>
            <a:r>
              <a:rPr lang="fr-FR" sz="2800" dirty="0" smtClean="0">
                <a:solidFill>
                  <a:srgbClr val="0064AB"/>
                </a:solidFill>
              </a:rPr>
              <a:t>Obligatoire dans les laboratoire de type P3.</a:t>
            </a:r>
          </a:p>
          <a:p>
            <a:r>
              <a:rPr lang="fr-FR" sz="2800" dirty="0" smtClean="0">
                <a:solidFill>
                  <a:srgbClr val="0064AB"/>
                </a:solidFill>
              </a:rPr>
              <a:t>Sur indication lors de la mise en place du plan </a:t>
            </a:r>
            <a:r>
              <a:rPr lang="fr-FR" sz="2800" dirty="0" err="1" smtClean="0">
                <a:solidFill>
                  <a:srgbClr val="0064AB"/>
                </a:solidFill>
              </a:rPr>
              <a:t>Biotox</a:t>
            </a:r>
            <a:r>
              <a:rPr lang="fr-FR" sz="2800" dirty="0" smtClean="0">
                <a:solidFill>
                  <a:srgbClr val="0064AB"/>
                </a:solidFill>
              </a:rPr>
              <a:t> (risques élevés de contamination ou de menaces terroristes)</a:t>
            </a:r>
          </a:p>
        </p:txBody>
      </p:sp>
    </p:spTree>
    <p:extLst>
      <p:ext uri="{BB962C8B-B14F-4D97-AF65-F5344CB8AC3E}">
        <p14:creationId xmlns:p14="http://schemas.microsoft.com/office/powerpoint/2010/main" xmlns="" val="343464593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04864"/>
            <a:ext cx="8229600" cy="1143000"/>
          </a:xfrm>
        </p:spPr>
        <p:txBody>
          <a:bodyPr/>
          <a:lstStyle/>
          <a:p>
            <a:r>
              <a:rPr lang="fr-FR" b="1" dirty="0" smtClean="0">
                <a:solidFill>
                  <a:srgbClr val="0064AB"/>
                </a:solidFill>
              </a:rPr>
              <a:t>MERCI DE VOTRE ATTENTION</a:t>
            </a:r>
            <a:endParaRPr lang="fr-FR" b="1" dirty="0">
              <a:solidFill>
                <a:srgbClr val="0064AB"/>
              </a:solidFill>
            </a:endParaRPr>
          </a:p>
        </p:txBody>
      </p:sp>
      <p:pic>
        <p:nvPicPr>
          <p:cNvPr id="4" name="Picture 6" descr="Log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3117"/>
            <a:ext cx="9144000" cy="371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4763690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000" b="1" dirty="0" smtClean="0">
                <a:solidFill>
                  <a:srgbClr val="0064AB"/>
                </a:solidFill>
              </a:rPr>
              <a:t>La mise en place et la levée </a:t>
            </a:r>
            <a:r>
              <a:rPr lang="fr-FR" sz="4000" dirty="0" smtClean="0">
                <a:solidFill>
                  <a:srgbClr val="0064AB"/>
                </a:solidFill>
              </a:rPr>
              <a:t>d’un isolement ou précautions complémentaires d’hygiène sont des  prescriptions médicales</a:t>
            </a:r>
            <a:endParaRPr lang="fr-FR" sz="4000" dirty="0">
              <a:solidFill>
                <a:srgbClr val="0064AB"/>
              </a:solidFill>
            </a:endParaRPr>
          </a:p>
        </p:txBody>
      </p:sp>
      <p:pic>
        <p:nvPicPr>
          <p:cNvPr id="4" name="Picture 6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90266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>
          <a:xfrm>
            <a:off x="500034" y="571480"/>
            <a:ext cx="7772400" cy="7920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4AB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 types d’isolement</a:t>
            </a:r>
            <a:endParaRPr kumimoji="0" lang="fr-FR" sz="4000" b="1" i="0" u="none" strike="noStrike" kern="1200" cap="none" spc="0" normalizeH="0" baseline="0" noProof="0" dirty="0">
              <a:ln>
                <a:noFill/>
              </a:ln>
              <a:solidFill>
                <a:srgbClr val="0064AB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42844" y="1481388"/>
            <a:ext cx="8858312" cy="580526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i="0" u="sng" strike="noStrike" kern="1200" cap="none" spc="0" normalizeH="0" baseline="0" noProof="0" dirty="0" smtClean="0">
                <a:ln>
                  <a:noFill/>
                </a:ln>
                <a:solidFill>
                  <a:srgbClr val="0064A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L’isolement septique </a:t>
            </a:r>
            <a:r>
              <a:rPr kumimoji="0" lang="fr-FR" sz="32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64A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4A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4AB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Barrière à la diffusion d’agents infectieux connus ou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4AB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présumés à des individus non infectés et non porteurs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64AB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rgbClr val="0064AB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64A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L’isolement protecteur: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4AB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Barrière à l’entrée des agents infectieux dans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4AB"/>
                </a:solidFill>
                <a:effectLst/>
                <a:uLnTx/>
                <a:uFillTx/>
                <a:cs typeface="Arial" charset="0"/>
              </a:rPr>
              <a:t>l’environnement immédiat du patient fragile ou</a:t>
            </a:r>
            <a:endParaRPr lang="fr-FR" sz="2400" noProof="0" dirty="0" smtClean="0">
              <a:solidFill>
                <a:srgbClr val="0064AB"/>
              </a:solidFill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4AB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immunodéprimé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1500174"/>
            <a:ext cx="1503275" cy="1777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3429000"/>
            <a:ext cx="1404820" cy="1843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6" descr="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23528" y="845840"/>
            <a:ext cx="8229600" cy="1143000"/>
          </a:xfrm>
        </p:spPr>
        <p:txBody>
          <a:bodyPr>
            <a:normAutofit/>
          </a:bodyPr>
          <a:lstStyle/>
          <a:p>
            <a:r>
              <a:rPr lang="fr-FR" sz="4800" dirty="0" smtClean="0">
                <a:solidFill>
                  <a:srgbClr val="0066CC"/>
                </a:solidFill>
              </a:rPr>
              <a:t>1</a:t>
            </a:r>
            <a:r>
              <a:rPr lang="fr-FR" sz="4800" dirty="0" smtClean="0">
                <a:solidFill>
                  <a:srgbClr val="0064AB"/>
                </a:solidFill>
              </a:rPr>
              <a:t>. LES ISOLEMENTS SEPTIQUES</a:t>
            </a:r>
            <a:endParaRPr lang="fr-FR" sz="4800" dirty="0">
              <a:solidFill>
                <a:srgbClr val="0064AB"/>
              </a:solidFill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54115" y="2332037"/>
            <a:ext cx="8229600" cy="3041179"/>
          </a:xfrm>
        </p:spPr>
        <p:txBody>
          <a:bodyPr/>
          <a:lstStyle/>
          <a:p>
            <a:r>
              <a:rPr lang="fr-FR" dirty="0" smtClean="0">
                <a:solidFill>
                  <a:srgbClr val="0064AB"/>
                </a:solidFill>
              </a:rPr>
              <a:t>Isolement de type contact</a:t>
            </a:r>
          </a:p>
          <a:p>
            <a:r>
              <a:rPr lang="fr-FR" dirty="0" smtClean="0">
                <a:solidFill>
                  <a:srgbClr val="0064AB"/>
                </a:solidFill>
              </a:rPr>
              <a:t>Isolement de type entérique</a:t>
            </a:r>
          </a:p>
          <a:p>
            <a:r>
              <a:rPr lang="fr-FR" dirty="0" smtClean="0">
                <a:solidFill>
                  <a:srgbClr val="0064AB"/>
                </a:solidFill>
              </a:rPr>
              <a:t>Isolement respiratoire de type: Air</a:t>
            </a:r>
          </a:p>
          <a:p>
            <a:r>
              <a:rPr lang="fr-FR" dirty="0">
                <a:solidFill>
                  <a:srgbClr val="0064AB"/>
                </a:solidFill>
              </a:rPr>
              <a:t>Isolement respiratoire de type: </a:t>
            </a:r>
            <a:r>
              <a:rPr lang="fr-FR" dirty="0" smtClean="0">
                <a:solidFill>
                  <a:srgbClr val="0064AB"/>
                </a:solidFill>
              </a:rPr>
              <a:t>Gouttelettes</a:t>
            </a:r>
            <a:endParaRPr lang="fr-FR" dirty="0">
              <a:solidFill>
                <a:srgbClr val="0064AB"/>
              </a:solidFill>
            </a:endParaRPr>
          </a:p>
          <a:p>
            <a:endParaRPr lang="fr-FR" dirty="0">
              <a:solidFill>
                <a:srgbClr val="0064AB"/>
              </a:solidFill>
            </a:endParaRPr>
          </a:p>
        </p:txBody>
      </p:sp>
      <p:cxnSp>
        <p:nvCxnSpPr>
          <p:cNvPr id="5" name="Connecteur droit 4"/>
          <p:cNvCxnSpPr/>
          <p:nvPr/>
        </p:nvCxnSpPr>
        <p:spPr>
          <a:xfrm>
            <a:off x="189856" y="1844824"/>
            <a:ext cx="8496944" cy="0"/>
          </a:xfrm>
          <a:prstGeom prst="line">
            <a:avLst/>
          </a:prstGeom>
          <a:ln w="28575">
            <a:solidFill>
              <a:srgbClr val="F7A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596031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fr-FR" sz="2800" dirty="0" smtClean="0">
                <a:solidFill>
                  <a:schemeClr val="tx2"/>
                </a:solidFill>
                <a:effectLst/>
                <a:latin typeface="Calibri" pitchFamily="34" charset="0"/>
                <a:cs typeface="Calibri" pitchFamily="34" charset="0"/>
              </a:rPr>
              <a:t/>
            </a:r>
            <a:br>
              <a:rPr lang="fr-FR" sz="2800" dirty="0" smtClean="0">
                <a:solidFill>
                  <a:schemeClr val="tx2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fr-FR" sz="2800" b="1" dirty="0" smtClean="0">
                <a:solidFill>
                  <a:srgbClr val="0066CC"/>
                </a:solidFill>
                <a:effectLst/>
                <a:cs typeface="Calibri" pitchFamily="34" charset="0"/>
              </a:rPr>
              <a:t>Unité Mobile de Protection</a:t>
            </a: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5359145" y="2639241"/>
            <a:ext cx="3419872" cy="19431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 b="1" dirty="0" smtClean="0">
                <a:solidFill>
                  <a:srgbClr val="0066CC"/>
                </a:solidFill>
                <a:latin typeface="Calibri" pitchFamily="34" charset="0"/>
                <a:cs typeface="Calibri" pitchFamily="34" charset="0"/>
              </a:rPr>
              <a:t>Chariot utilisé </a:t>
            </a:r>
            <a:endParaRPr lang="fr-FR" sz="2000" b="1" dirty="0">
              <a:solidFill>
                <a:srgbClr val="0066CC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fr-FR" sz="2000" b="1" dirty="0">
                <a:solidFill>
                  <a:srgbClr val="0066CC"/>
                </a:solidFill>
                <a:latin typeface="Calibri" pitchFamily="34" charset="0"/>
                <a:cs typeface="Calibri" pitchFamily="34" charset="0"/>
              </a:rPr>
              <a:t>pour la </a:t>
            </a:r>
            <a:r>
              <a:rPr lang="fr-FR" sz="2000" b="1" dirty="0" smtClean="0">
                <a:solidFill>
                  <a:srgbClr val="0066CC"/>
                </a:solidFill>
                <a:latin typeface="Calibri" pitchFamily="34" charset="0"/>
                <a:cs typeface="Calibri" pitchFamily="34" charset="0"/>
              </a:rPr>
              <a:t>mise en  </a:t>
            </a:r>
            <a:r>
              <a:rPr lang="fr-FR" sz="2000" b="1" dirty="0">
                <a:solidFill>
                  <a:srgbClr val="0066CC"/>
                </a:solidFill>
                <a:latin typeface="Calibri" pitchFamily="34" charset="0"/>
                <a:cs typeface="Calibri" pitchFamily="34" charset="0"/>
              </a:rPr>
              <a:t>place </a:t>
            </a:r>
          </a:p>
          <a:p>
            <a:pPr algn="ctr"/>
            <a:r>
              <a:rPr lang="fr-FR" sz="2000" b="1" dirty="0" smtClean="0">
                <a:solidFill>
                  <a:srgbClr val="0066CC"/>
                </a:solidFill>
                <a:latin typeface="Calibri" pitchFamily="34" charset="0"/>
                <a:cs typeface="Calibri" pitchFamily="34" charset="0"/>
              </a:rPr>
              <a:t>Des Mesures complémentaires</a:t>
            </a:r>
          </a:p>
          <a:p>
            <a:pPr algn="ctr"/>
            <a:r>
              <a:rPr lang="fr-FR" sz="2000" b="1" dirty="0" smtClean="0">
                <a:solidFill>
                  <a:srgbClr val="0066CC"/>
                </a:solidFill>
                <a:latin typeface="Calibri" pitchFamily="34" charset="0"/>
                <a:cs typeface="Calibri" pitchFamily="34" charset="0"/>
              </a:rPr>
              <a:t>(isolement)</a:t>
            </a:r>
            <a:endParaRPr lang="fr-FR" sz="2000" b="1" dirty="0">
              <a:solidFill>
                <a:srgbClr val="0066CC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3995738" y="7389813"/>
            <a:ext cx="784225" cy="611187"/>
          </a:xfrm>
          <a:prstGeom prst="line">
            <a:avLst/>
          </a:prstGeom>
          <a:ln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e 18"/>
          <p:cNvGrpSpPr/>
          <p:nvPr/>
        </p:nvGrpSpPr>
        <p:grpSpPr>
          <a:xfrm>
            <a:off x="395289" y="1089048"/>
            <a:ext cx="4680768" cy="5626100"/>
            <a:chOff x="395288" y="1231900"/>
            <a:chExt cx="5184775" cy="5626100"/>
          </a:xfrm>
        </p:grpSpPr>
        <p:pic>
          <p:nvPicPr>
            <p:cNvPr id="53252" name="Picture 5" descr="http://ph2international.fr/ph2/wp-content/uploads/2010/04/8296W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4375" y="1500188"/>
              <a:ext cx="3714750" cy="5000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53" name="Picture 5" descr="http://ph2international.fr/ph2/wp-content/uploads/2010/04/8296W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288" y="1231900"/>
              <a:ext cx="5184775" cy="5626100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</p:spPr>
        </p:pic>
        <p:cxnSp>
          <p:nvCxnSpPr>
            <p:cNvPr id="9" name="Connecteur droit avec flèche 8"/>
            <p:cNvCxnSpPr/>
            <p:nvPr/>
          </p:nvCxnSpPr>
          <p:spPr>
            <a:xfrm>
              <a:off x="2843213" y="1989138"/>
              <a:ext cx="865187" cy="144462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256" name="Rectangle 10"/>
            <p:cNvSpPr>
              <a:spLocks noChangeArrowheads="1"/>
            </p:cNvSpPr>
            <p:nvPr/>
          </p:nvSpPr>
          <p:spPr bwMode="auto">
            <a:xfrm>
              <a:off x="3635375" y="2060575"/>
              <a:ext cx="1800225" cy="415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050" b="1" dirty="0">
                  <a:solidFill>
                    <a:schemeClr val="tx2">
                      <a:lumMod val="75000"/>
                    </a:schemeClr>
                  </a:solidFill>
                </a:rPr>
                <a:t>Fenêtre de lecture des consignes (pictogramme</a:t>
              </a:r>
              <a:r>
                <a:rPr lang="fr-FR" sz="1000" b="1" dirty="0">
                  <a:solidFill>
                    <a:schemeClr val="tx2">
                      <a:lumMod val="75000"/>
                    </a:schemeClr>
                  </a:solidFill>
                </a:rPr>
                <a:t>)</a:t>
              </a:r>
            </a:p>
          </p:txBody>
        </p:sp>
        <p:sp>
          <p:nvSpPr>
            <p:cNvPr id="53257" name="Rectangle 12"/>
            <p:cNvSpPr>
              <a:spLocks noChangeArrowheads="1"/>
            </p:cNvSpPr>
            <p:nvPr/>
          </p:nvSpPr>
          <p:spPr bwMode="auto">
            <a:xfrm>
              <a:off x="611188" y="2997200"/>
              <a:ext cx="85792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000" b="1">
                  <a:solidFill>
                    <a:schemeClr val="tx2">
                      <a:lumMod val="75000"/>
                    </a:schemeClr>
                  </a:solidFill>
                </a:rPr>
                <a:t>Support SHA</a:t>
              </a:r>
            </a:p>
          </p:txBody>
        </p:sp>
        <p:sp>
          <p:nvSpPr>
            <p:cNvPr id="53258" name="Rectangle 13"/>
            <p:cNvSpPr>
              <a:spLocks noChangeArrowheads="1"/>
            </p:cNvSpPr>
            <p:nvPr/>
          </p:nvSpPr>
          <p:spPr bwMode="auto">
            <a:xfrm>
              <a:off x="4284663" y="3933825"/>
              <a:ext cx="1223962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000" b="1" dirty="0">
                  <a:solidFill>
                    <a:schemeClr val="tx2">
                      <a:lumMod val="75000"/>
                    </a:schemeClr>
                  </a:solidFill>
                </a:rPr>
                <a:t>Protections </a:t>
              </a:r>
              <a:r>
                <a:rPr lang="fr-FR" sz="1000" b="1" dirty="0" smtClean="0">
                  <a:solidFill>
                    <a:schemeClr val="tx2">
                      <a:lumMod val="75000"/>
                    </a:schemeClr>
                  </a:solidFill>
                </a:rPr>
                <a:t> individuelles en </a:t>
              </a:r>
              <a:r>
                <a:rPr lang="fr-FR" sz="1000" b="1" dirty="0">
                  <a:solidFill>
                    <a:schemeClr val="tx2">
                      <a:lumMod val="75000"/>
                    </a:schemeClr>
                  </a:solidFill>
                </a:rPr>
                <a:t>fonction du type d’isolement</a:t>
              </a:r>
            </a:p>
          </p:txBody>
        </p:sp>
        <p:cxnSp>
          <p:nvCxnSpPr>
            <p:cNvPr id="16" name="Connecteur droit avec flèche 15"/>
            <p:cNvCxnSpPr/>
            <p:nvPr/>
          </p:nvCxnSpPr>
          <p:spPr>
            <a:xfrm flipH="1">
              <a:off x="1476375" y="2997200"/>
              <a:ext cx="863600" cy="144463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/>
            <p:cNvCxnSpPr/>
            <p:nvPr/>
          </p:nvCxnSpPr>
          <p:spPr>
            <a:xfrm>
              <a:off x="4427538" y="3573463"/>
              <a:ext cx="0" cy="360362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 flipV="1">
              <a:off x="3348038" y="4508500"/>
              <a:ext cx="936625" cy="144463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/>
            <p:cNvCxnSpPr/>
            <p:nvPr/>
          </p:nvCxnSpPr>
          <p:spPr>
            <a:xfrm flipH="1">
              <a:off x="3419475" y="3573463"/>
              <a:ext cx="1008063" cy="0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6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428596" y="5143512"/>
            <a:ext cx="1428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2060"/>
                </a:solidFill>
              </a:rPr>
              <a:t>Uniquement pour les isolements respiratoire  </a:t>
            </a:r>
            <a:endParaRPr lang="fr-FR" sz="1200" b="1" dirty="0">
              <a:solidFill>
                <a:srgbClr val="002060"/>
              </a:solidFill>
            </a:endParaRPr>
          </a:p>
        </p:txBody>
      </p:sp>
      <p:sp>
        <p:nvSpPr>
          <p:cNvPr id="21" name="Espace réservé du numéro de diapositive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3F95-3F0C-4672-91A7-5AAD8A965DC9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228956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5786" y="500042"/>
            <a:ext cx="7800972" cy="500066"/>
          </a:xfrm>
        </p:spPr>
        <p:txBody>
          <a:bodyPr>
            <a:normAutofit/>
          </a:bodyPr>
          <a:lstStyle/>
          <a:p>
            <a:pPr algn="ctr"/>
            <a:r>
              <a:rPr lang="fr-FR" sz="2400" b="1" dirty="0" smtClean="0">
                <a:solidFill>
                  <a:srgbClr val="0066CC"/>
                </a:solidFill>
                <a:latin typeface="Calibri" pitchFamily="34" charset="0"/>
                <a:cs typeface="Calibri" pitchFamily="34" charset="0"/>
              </a:rPr>
              <a:t>Les Précautions Complémentaires</a:t>
            </a:r>
            <a:endParaRPr lang="fr-FR" sz="2400" b="1" dirty="0">
              <a:solidFill>
                <a:srgbClr val="0066CC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Picture 6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071546"/>
            <a:ext cx="324447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3167" y="3132295"/>
            <a:ext cx="345716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5021608"/>
            <a:ext cx="3822287" cy="1836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3068960"/>
            <a:ext cx="367468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ZoneTexte 9"/>
          <p:cNvSpPr txBox="1"/>
          <p:nvPr/>
        </p:nvSpPr>
        <p:spPr>
          <a:xfrm>
            <a:off x="323528" y="3501008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dirty="0" smtClean="0">
                <a:solidFill>
                  <a:schemeClr val="bg1"/>
                </a:solidFill>
              </a:rPr>
              <a:t>POUR TOUS</a:t>
            </a:r>
          </a:p>
          <a:p>
            <a:r>
              <a:rPr lang="fr-FR" sz="800" b="1" dirty="0" smtClean="0">
                <a:solidFill>
                  <a:schemeClr val="bg1"/>
                </a:solidFill>
              </a:rPr>
              <a:t>Avant de rentrer</a:t>
            </a:r>
            <a:endParaRPr lang="fr-FR" sz="800" b="1" dirty="0">
              <a:solidFill>
                <a:schemeClr val="bg1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1026065"/>
            <a:ext cx="3357586" cy="1738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84784"/>
            <a:ext cx="8553137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ZoneTexte 3"/>
          <p:cNvSpPr txBox="1"/>
          <p:nvPr/>
        </p:nvSpPr>
        <p:spPr>
          <a:xfrm>
            <a:off x="428596" y="2571744"/>
            <a:ext cx="15868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bg1"/>
                </a:solidFill>
              </a:rPr>
              <a:t>POUR TOUS</a:t>
            </a:r>
          </a:p>
          <a:p>
            <a:r>
              <a:rPr lang="fr-FR" sz="1600" b="1" dirty="0" smtClean="0">
                <a:solidFill>
                  <a:schemeClr val="bg1"/>
                </a:solidFill>
              </a:rPr>
              <a:t>Avant de rentrer</a:t>
            </a:r>
            <a:endParaRPr lang="fr-FR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sz="half" idx="1"/>
          </p:nvPr>
        </p:nvGraphicFramePr>
        <p:xfrm>
          <a:off x="214282" y="3786190"/>
          <a:ext cx="6336704" cy="2433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1584176"/>
                <a:gridCol w="1584176"/>
                <a:gridCol w="1584176"/>
              </a:tblGrid>
              <a:tr h="135439">
                <a:tc>
                  <a:txBody>
                    <a:bodyPr/>
                    <a:lstStyle/>
                    <a:p>
                      <a:r>
                        <a:rPr kumimoji="0" lang="fr-FR" sz="16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ENTRETIEN</a:t>
                      </a:r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fr-FR" sz="16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DECHETS</a:t>
                      </a:r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fr-FR" sz="16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REPAS</a:t>
                      </a:r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fr-FR" sz="16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LINGE</a:t>
                      </a:r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2098519">
                <a:tc>
                  <a:txBody>
                    <a:bodyPr/>
                    <a:lstStyle/>
                    <a:p>
                      <a:pPr algn="ctr"/>
                      <a:r>
                        <a:rPr kumimoji="0" lang="fr-FR" sz="1200" b="1" u="none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Bio nettoyage tous les jours et au départ du patient</a:t>
                      </a:r>
                    </a:p>
                    <a:p>
                      <a:pPr algn="ctr"/>
                      <a:endParaRPr kumimoji="0" lang="fr-FR" sz="1200" b="1" u="none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fr-FR" sz="1200" b="1" u="none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fr-FR" sz="1200" b="0" u="none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 planifier en dernier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2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Carton double DASRI </a:t>
                      </a:r>
                      <a:r>
                        <a:rPr kumimoji="0" lang="fr-FR" sz="1200" b="1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dans la chambre.</a:t>
                      </a:r>
                    </a:p>
                    <a:p>
                      <a:pPr algn="ctr"/>
                      <a:endParaRPr kumimoji="0" lang="fr-FR" sz="1200" b="1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fr-FR" sz="12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Évacuation pluriquotidienne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2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Ne pas laisser le plateau dans la chambre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200" b="1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Sac à linge  dans la chambre</a:t>
                      </a:r>
                    </a:p>
                    <a:p>
                      <a:pPr algn="ctr"/>
                      <a:endParaRPr kumimoji="0" lang="fr-FR" sz="1200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fr-FR" sz="12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Évacuation du sac</a:t>
                      </a:r>
                    </a:p>
                    <a:p>
                      <a:pPr algn="ctr"/>
                      <a:r>
                        <a:rPr kumimoji="0" lang="fr-FR" sz="12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hermétiquement fermé par filière habituelle.</a:t>
                      </a:r>
                      <a:endParaRPr lang="fr-FR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551565" y="1984525"/>
            <a:ext cx="2592288" cy="39541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1400" b="1" u="sng" dirty="0" smtClean="0">
                <a:solidFill>
                  <a:srgbClr val="0066CC"/>
                </a:solidFill>
              </a:rPr>
              <a:t>Unité Mobile de Protection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fr-FR" sz="1400" dirty="0">
                <a:solidFill>
                  <a:schemeClr val="tx2"/>
                </a:solidFill>
              </a:rPr>
              <a:t>•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</a:rPr>
              <a:t>Solution Hydro-alcoolique</a:t>
            </a:r>
          </a:p>
          <a:p>
            <a:pPr marL="0" indent="0">
              <a:buNone/>
            </a:pPr>
            <a:r>
              <a:rPr lang="fr-FR" sz="1400" dirty="0">
                <a:solidFill>
                  <a:schemeClr val="tx2"/>
                </a:solidFill>
              </a:rPr>
              <a:t>•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</a:rPr>
              <a:t>Tablier</a:t>
            </a:r>
          </a:p>
          <a:p>
            <a:pPr marL="0" indent="0">
              <a:buNone/>
            </a:pPr>
            <a:r>
              <a:rPr lang="fr-FR" sz="1400" dirty="0">
                <a:solidFill>
                  <a:schemeClr val="tx2"/>
                </a:solidFill>
              </a:rPr>
              <a:t>•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</a:rPr>
              <a:t>Gants à usage unique</a:t>
            </a:r>
          </a:p>
          <a:p>
            <a:pPr>
              <a:buNone/>
            </a:pPr>
            <a:r>
              <a:rPr lang="fr-FR" sz="1400" b="1" u="sng" dirty="0" smtClean="0">
                <a:solidFill>
                  <a:srgbClr val="0066CC"/>
                </a:solidFill>
              </a:rPr>
              <a:t>A l'entrée.</a:t>
            </a:r>
          </a:p>
          <a:p>
            <a:pPr marL="0" indent="0">
              <a:buNone/>
            </a:pPr>
            <a:r>
              <a:rPr lang="fr-FR" sz="1400" dirty="0">
                <a:solidFill>
                  <a:schemeClr val="tx2"/>
                </a:solidFill>
              </a:rPr>
              <a:t>•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</a:rPr>
              <a:t>Désinfection des mains</a:t>
            </a:r>
          </a:p>
          <a:p>
            <a:pPr marL="0" indent="0">
              <a:buNone/>
            </a:pPr>
            <a:r>
              <a:rPr lang="fr-FR" sz="1400" dirty="0">
                <a:solidFill>
                  <a:schemeClr val="tx2"/>
                </a:solidFill>
              </a:rPr>
              <a:t>•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</a:rPr>
              <a:t>Si contact avec les liquides biologiques port des gants et </a:t>
            </a:r>
            <a:r>
              <a:rPr lang="fr-FR" sz="1400" dirty="0" err="1" smtClean="0">
                <a:solidFill>
                  <a:schemeClr val="tx2">
                    <a:lumMod val="75000"/>
                  </a:schemeClr>
                </a:solidFill>
              </a:rPr>
              <a:t>surblouse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</a:rPr>
              <a:t> ou tablier</a:t>
            </a:r>
          </a:p>
          <a:p>
            <a:pPr>
              <a:buNone/>
            </a:pPr>
            <a:r>
              <a:rPr lang="fr-FR" sz="1400" b="1" u="sng" dirty="0" smtClean="0">
                <a:solidFill>
                  <a:srgbClr val="0066CC"/>
                </a:solidFill>
              </a:rPr>
              <a:t>A la sortie</a:t>
            </a:r>
            <a:r>
              <a:rPr lang="fr-FR" sz="1400" b="1" dirty="0" smtClean="0">
                <a:solidFill>
                  <a:srgbClr val="0066CC"/>
                </a:solidFill>
              </a:rPr>
              <a:t>.</a:t>
            </a:r>
          </a:p>
          <a:p>
            <a:pPr marL="0" indent="0">
              <a:buNone/>
            </a:pPr>
            <a:r>
              <a:rPr lang="fr-FR" sz="1400" dirty="0">
                <a:solidFill>
                  <a:schemeClr val="tx2"/>
                </a:solidFill>
              </a:rPr>
              <a:t>•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</a:rPr>
              <a:t>Jeter les éléments de protection </a:t>
            </a:r>
            <a:r>
              <a:rPr lang="fr-FR" sz="1400" b="1" u="sng" dirty="0" smtClean="0">
                <a:solidFill>
                  <a:srgbClr val="0066CC"/>
                </a:solidFill>
              </a:rPr>
              <a:t>dans la chambre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fr-FR" sz="1400" dirty="0">
                <a:solidFill>
                  <a:schemeClr val="tx2"/>
                </a:solidFill>
              </a:rPr>
              <a:t>•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</a:rPr>
              <a:t>Désinfection des mains.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34666" y="7173416"/>
            <a:ext cx="5549165" cy="2707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0" y="558209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66CC"/>
                </a:solidFill>
                <a:latin typeface="+mj-lt"/>
              </a:rPr>
              <a:t>Isolement de contact : Conduite à tenir</a:t>
            </a:r>
            <a:endParaRPr lang="fr-FR" sz="3200" b="1" dirty="0">
              <a:solidFill>
                <a:srgbClr val="0066CC"/>
              </a:solidFill>
              <a:latin typeface="+mj-lt"/>
            </a:endParaRPr>
          </a:p>
        </p:txBody>
      </p:sp>
      <p:pic>
        <p:nvPicPr>
          <p:cNvPr id="7" name="Picture 6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344866"/>
            <a:ext cx="4392488" cy="2237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ZoneTexte 9"/>
          <p:cNvSpPr txBox="1"/>
          <p:nvPr/>
        </p:nvSpPr>
        <p:spPr>
          <a:xfrm>
            <a:off x="611560" y="1772816"/>
            <a:ext cx="1080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chemeClr val="bg1"/>
                </a:solidFill>
              </a:rPr>
              <a:t>POUR TOUS</a:t>
            </a:r>
          </a:p>
          <a:p>
            <a:r>
              <a:rPr lang="fr-FR" sz="1000" b="1" dirty="0" smtClean="0">
                <a:solidFill>
                  <a:schemeClr val="bg1"/>
                </a:solidFill>
              </a:rPr>
              <a:t>Avant de rentrer</a:t>
            </a:r>
            <a:endParaRPr lang="fr-FR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698</TotalTime>
  <Words>1222</Words>
  <Application>Microsoft Office PowerPoint</Application>
  <PresentationFormat>Affichage à l'écran (4:3)</PresentationFormat>
  <Paragraphs>286</Paragraphs>
  <Slides>25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Diapositive 1</vt:lpstr>
      <vt:lpstr>Diapositive 2</vt:lpstr>
      <vt:lpstr>Diapositive 3</vt:lpstr>
      <vt:lpstr>Diapositive 4</vt:lpstr>
      <vt:lpstr>1. LES ISOLEMENTS SEPTIQUES</vt:lpstr>
      <vt:lpstr> Unité Mobile de Protection</vt:lpstr>
      <vt:lpstr>Les Précautions Complémentaires</vt:lpstr>
      <vt:lpstr>Diapositive 8</vt:lpstr>
      <vt:lpstr>Diapositive 9</vt:lpstr>
      <vt:lpstr>Diapositive 10</vt:lpstr>
      <vt:lpstr>Isolement entérique : Conduite à tenir</vt:lpstr>
      <vt:lpstr>Diapositive 12</vt:lpstr>
      <vt:lpstr>Isolement respiratoire AIR : Conduite à tenir </vt:lpstr>
      <vt:lpstr>Diapositive 14</vt:lpstr>
      <vt:lpstr>Isolement respiratoire Gouttelettes : Conduite à tenir</vt:lpstr>
      <vt:lpstr>Diapositive 16</vt:lpstr>
      <vt:lpstr>Diapositive 17</vt:lpstr>
      <vt:lpstr>Les différents types de masques référencés à l’AP-HM:</vt:lpstr>
      <vt:lpstr>Diapositive 19</vt:lpstr>
      <vt:lpstr>Masques de protection respiratoire</vt:lpstr>
      <vt:lpstr>Masque FFP2  (filtre les vapeurs acides)</vt:lpstr>
      <vt:lpstr>Recommandations </vt:lpstr>
      <vt:lpstr>Les masques chirurgicaux</vt:lpstr>
      <vt:lpstr>Les masques de protection respiratoire</vt:lpstr>
      <vt:lpstr>MERCI DE VOTRE ATTENTION</vt:lpstr>
    </vt:vector>
  </TitlesOfParts>
  <Company>APHM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p046767</dc:creator>
  <cp:lastModifiedBy>marine.santoriello</cp:lastModifiedBy>
  <cp:revision>245</cp:revision>
  <dcterms:created xsi:type="dcterms:W3CDTF">2014-12-11T12:42:24Z</dcterms:created>
  <dcterms:modified xsi:type="dcterms:W3CDTF">2021-11-30T08:49:33Z</dcterms:modified>
</cp:coreProperties>
</file>