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Lst>
  <p:notesMasterIdLst>
    <p:notesMasterId r:id="rId57"/>
  </p:notesMasterIdLst>
  <p:sldIdLst>
    <p:sldId id="314" r:id="rId3"/>
    <p:sldId id="287" r:id="rId4"/>
    <p:sldId id="258" r:id="rId5"/>
    <p:sldId id="259" r:id="rId6"/>
    <p:sldId id="289" r:id="rId7"/>
    <p:sldId id="261" r:id="rId8"/>
    <p:sldId id="318" r:id="rId9"/>
    <p:sldId id="319" r:id="rId10"/>
    <p:sldId id="320" r:id="rId11"/>
    <p:sldId id="321" r:id="rId12"/>
    <p:sldId id="322" r:id="rId13"/>
    <p:sldId id="323" r:id="rId14"/>
    <p:sldId id="324" r:id="rId15"/>
    <p:sldId id="315" r:id="rId16"/>
    <p:sldId id="291" r:id="rId17"/>
    <p:sldId id="262" r:id="rId18"/>
    <p:sldId id="277" r:id="rId19"/>
    <p:sldId id="278" r:id="rId20"/>
    <p:sldId id="279" r:id="rId21"/>
    <p:sldId id="264" r:id="rId22"/>
    <p:sldId id="325" r:id="rId23"/>
    <p:sldId id="265" r:id="rId24"/>
    <p:sldId id="328" r:id="rId25"/>
    <p:sldId id="329" r:id="rId26"/>
    <p:sldId id="330" r:id="rId27"/>
    <p:sldId id="326" r:id="rId28"/>
    <p:sldId id="327" r:id="rId29"/>
    <p:sldId id="266" r:id="rId30"/>
    <p:sldId id="267" r:id="rId31"/>
    <p:sldId id="281" r:id="rId32"/>
    <p:sldId id="269" r:id="rId33"/>
    <p:sldId id="270" r:id="rId34"/>
    <p:sldId id="331" r:id="rId35"/>
    <p:sldId id="332" r:id="rId36"/>
    <p:sldId id="333" r:id="rId37"/>
    <p:sldId id="334" r:id="rId38"/>
    <p:sldId id="335" r:id="rId39"/>
    <p:sldId id="336" r:id="rId40"/>
    <p:sldId id="337" r:id="rId41"/>
    <p:sldId id="338" r:id="rId42"/>
    <p:sldId id="342" r:id="rId43"/>
    <p:sldId id="339" r:id="rId44"/>
    <p:sldId id="340" r:id="rId45"/>
    <p:sldId id="341" r:id="rId46"/>
    <p:sldId id="343" r:id="rId47"/>
    <p:sldId id="347" r:id="rId48"/>
    <p:sldId id="345" r:id="rId49"/>
    <p:sldId id="271" r:id="rId50"/>
    <p:sldId id="272" r:id="rId51"/>
    <p:sldId id="282" r:id="rId52"/>
    <p:sldId id="284" r:id="rId53"/>
    <p:sldId id="283" r:id="rId54"/>
    <p:sldId id="346" r:id="rId55"/>
    <p:sldId id="296" r:id="rId5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4AB"/>
    <a:srgbClr val="FF9900"/>
    <a:srgbClr val="333399"/>
    <a:srgbClr val="33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BDBED569-4797-4DF1-A0F4-6AAB3CD982D8}" styleName="Style léger 3 - Accentuation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7" autoAdjust="0"/>
    <p:restoredTop sz="94660"/>
  </p:normalViewPr>
  <p:slideViewPr>
    <p:cSldViewPr snapToGrid="0">
      <p:cViewPr varScale="1">
        <p:scale>
          <a:sx n="111" d="100"/>
          <a:sy n="111" d="100"/>
        </p:scale>
        <p:origin x="-486"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image" Target="../media/image5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3BFA9F-C1E3-4B3F-93E7-744D0EEEF22E}" type="datetimeFigureOut">
              <a:rPr lang="fr-FR" smtClean="0"/>
              <a:pPr/>
              <a:t>30/11/2021</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CF7DE0-A566-4AA3-972E-DFE0FAD73489}" type="slidenum">
              <a:rPr lang="fr-FR" smtClean="0"/>
              <a:pPr/>
              <a:t>‹N°›</a:t>
            </a:fld>
            <a:endParaRPr lang="fr-FR"/>
          </a:p>
        </p:txBody>
      </p:sp>
    </p:spTree>
    <p:extLst>
      <p:ext uri="{BB962C8B-B14F-4D97-AF65-F5344CB8AC3E}">
        <p14:creationId xmlns:p14="http://schemas.microsoft.com/office/powerpoint/2010/main" xmlns="" val="996073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423" eaLnBrk="0" hangingPunct="0">
              <a:defRPr>
                <a:solidFill>
                  <a:schemeClr val="tx1"/>
                </a:solidFill>
                <a:latin typeface="Arial" charset="0"/>
              </a:defRPr>
            </a:lvl1pPr>
            <a:lvl2pPr marL="685817" indent="-263776" defTabSz="914423" eaLnBrk="0" hangingPunct="0">
              <a:defRPr>
                <a:solidFill>
                  <a:schemeClr val="tx1"/>
                </a:solidFill>
                <a:latin typeface="Arial" charset="0"/>
              </a:defRPr>
            </a:lvl2pPr>
            <a:lvl3pPr marL="1055103" indent="-211021" defTabSz="914423" eaLnBrk="0" hangingPunct="0">
              <a:defRPr>
                <a:solidFill>
                  <a:schemeClr val="tx1"/>
                </a:solidFill>
                <a:latin typeface="Arial" charset="0"/>
              </a:defRPr>
            </a:lvl3pPr>
            <a:lvl4pPr marL="1477145" indent="-211021" defTabSz="914423" eaLnBrk="0" hangingPunct="0">
              <a:defRPr>
                <a:solidFill>
                  <a:schemeClr val="tx1"/>
                </a:solidFill>
                <a:latin typeface="Arial" charset="0"/>
              </a:defRPr>
            </a:lvl4pPr>
            <a:lvl5pPr marL="1899186" indent="-211021" defTabSz="914423" eaLnBrk="0" hangingPunct="0">
              <a:defRPr>
                <a:solidFill>
                  <a:schemeClr val="tx1"/>
                </a:solidFill>
                <a:latin typeface="Arial" charset="0"/>
              </a:defRPr>
            </a:lvl5pPr>
            <a:lvl6pPr marL="2321227" indent="-211021" defTabSz="914423" eaLnBrk="0" fontAlgn="base" hangingPunct="0">
              <a:spcBef>
                <a:spcPct val="0"/>
              </a:spcBef>
              <a:spcAft>
                <a:spcPct val="0"/>
              </a:spcAft>
              <a:defRPr>
                <a:solidFill>
                  <a:schemeClr val="tx1"/>
                </a:solidFill>
                <a:latin typeface="Arial" charset="0"/>
              </a:defRPr>
            </a:lvl6pPr>
            <a:lvl7pPr marL="2743269" indent="-211021" defTabSz="914423" eaLnBrk="0" fontAlgn="base" hangingPunct="0">
              <a:spcBef>
                <a:spcPct val="0"/>
              </a:spcBef>
              <a:spcAft>
                <a:spcPct val="0"/>
              </a:spcAft>
              <a:defRPr>
                <a:solidFill>
                  <a:schemeClr val="tx1"/>
                </a:solidFill>
                <a:latin typeface="Arial" charset="0"/>
              </a:defRPr>
            </a:lvl7pPr>
            <a:lvl8pPr marL="3165310" indent="-211021" defTabSz="914423" eaLnBrk="0" fontAlgn="base" hangingPunct="0">
              <a:spcBef>
                <a:spcPct val="0"/>
              </a:spcBef>
              <a:spcAft>
                <a:spcPct val="0"/>
              </a:spcAft>
              <a:defRPr>
                <a:solidFill>
                  <a:schemeClr val="tx1"/>
                </a:solidFill>
                <a:latin typeface="Arial" charset="0"/>
              </a:defRPr>
            </a:lvl8pPr>
            <a:lvl9pPr marL="3587351" indent="-211021" defTabSz="914423" eaLnBrk="0" fontAlgn="base" hangingPunct="0">
              <a:spcBef>
                <a:spcPct val="0"/>
              </a:spcBef>
              <a:spcAft>
                <a:spcPct val="0"/>
              </a:spcAft>
              <a:defRPr>
                <a:solidFill>
                  <a:schemeClr val="tx1"/>
                </a:solidFill>
                <a:latin typeface="Arial" charset="0"/>
              </a:defRPr>
            </a:lvl9pPr>
          </a:lstStyle>
          <a:p>
            <a:pPr eaLnBrk="1" hangingPunct="1"/>
            <a:fld id="{326E90BC-999F-4485-B87F-E9F100351E62}" type="slidenum">
              <a:rPr lang="fr-FR" altLang="fr-FR" smtClean="0">
                <a:solidFill>
                  <a:prstClr val="black"/>
                </a:solidFill>
              </a:rPr>
              <a:pPr eaLnBrk="1" hangingPunct="1"/>
              <a:t>11</a:t>
            </a:fld>
            <a:endParaRPr lang="fr-FR" altLang="fr-FR" smtClean="0">
              <a:solidFill>
                <a:prstClr val="black"/>
              </a:solidFill>
            </a:endParaRPr>
          </a:p>
        </p:txBody>
      </p:sp>
      <p:sp>
        <p:nvSpPr>
          <p:cNvPr id="147459" name="Rectangle 2"/>
          <p:cNvSpPr>
            <a:spLocks noGrp="1" noRot="1" noChangeAspect="1" noChangeArrowheads="1" noTextEdit="1"/>
          </p:cNvSpPr>
          <p:nvPr>
            <p:ph type="sldImg"/>
          </p:nvPr>
        </p:nvSpPr>
        <p:spPr>
          <a:xfrm>
            <a:off x="381000" y="685800"/>
            <a:ext cx="6096000" cy="3429000"/>
          </a:xfrm>
          <a:ln/>
        </p:spPr>
      </p:sp>
      <p:sp>
        <p:nvSpPr>
          <p:cNvPr id="147460" name="Rectangle 3"/>
          <p:cNvSpPr>
            <a:spLocks noGrp="1" noChangeArrowheads="1"/>
          </p:cNvSpPr>
          <p:nvPr>
            <p:ph type="body" idx="1"/>
          </p:nvPr>
        </p:nvSpPr>
        <p:spPr>
          <a:xfrm>
            <a:off x="621085" y="4342939"/>
            <a:ext cx="5551422" cy="1381457"/>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fr-FR" altLang="fr-FR" dirty="0" smtClean="0"/>
              <a:t>La technique d’hygiène des mains à privilégier aujourd’hui est la friction hydro-alcoolique, dont l’efficacité et la tolérance sont démontrées depuis longtemps. La friction hydro-alcoolique se pratique sur des mains macroscopiquement propres, c’est à dire visuellement exemptes de souillures et sèches. </a:t>
            </a:r>
          </a:p>
          <a:p>
            <a:pPr eaLnBrk="1" hangingPunct="1"/>
            <a:r>
              <a:rPr lang="fr-FR" altLang="fr-FR" dirty="0" smtClean="0"/>
              <a:t>Le lavage des mains reste indiqué lorsque les mains sont visiblement souillées.</a:t>
            </a:r>
          </a:p>
        </p:txBody>
      </p:sp>
    </p:spTree>
    <p:extLst>
      <p:ext uri="{BB962C8B-B14F-4D97-AF65-F5344CB8AC3E}">
        <p14:creationId xmlns:p14="http://schemas.microsoft.com/office/powerpoint/2010/main" xmlns="" val="996263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231665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2508865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1"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1"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1422428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423620703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1635871672"/>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3644470182"/>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1999938622"/>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4047958487"/>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3721239499"/>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936471181"/>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218974668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3818347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1912905202"/>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3870070730"/>
      </p:ext>
    </p:extLst>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112396713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1" y="1709740"/>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3477880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72696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7"/>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9"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1"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4016563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2642493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333695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4283318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20DDBB4-A9B5-42EB-BFBF-EDAB120B15DD}" type="datetimeFigureOut">
              <a:rPr lang="fr-FR" smtClean="0"/>
              <a:pPr/>
              <a:t>30/11/2021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1036410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DBB4-A9B5-42EB-BFBF-EDAB120B15DD}" type="datetimeFigureOut">
              <a:rPr lang="fr-FR" smtClean="0"/>
              <a:pPr/>
              <a:t>30/11/2021</a:t>
            </a:fld>
            <a:endParaRPr lang="fr-FR"/>
          </a:p>
        </p:txBody>
      </p:sp>
      <p:sp>
        <p:nvSpPr>
          <p:cNvPr id="5" name="Espace réservé du pied de page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4494C0-E712-458F-BBEA-7F7F05781F9A}" type="slidenum">
              <a:rPr lang="fr-FR" smtClean="0"/>
              <a:pPr/>
              <a:t>‹N°›</a:t>
            </a:fld>
            <a:endParaRPr lang="fr-FR"/>
          </a:p>
        </p:txBody>
      </p:sp>
    </p:spTree>
    <p:extLst>
      <p:ext uri="{BB962C8B-B14F-4D97-AF65-F5344CB8AC3E}">
        <p14:creationId xmlns:p14="http://schemas.microsoft.com/office/powerpoint/2010/main" xmlns="" val="1737477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B627D4-73C3-4B9E-8236-730BFFD46374}" type="datetimeFigureOut">
              <a:rPr lang="fr-FR" smtClean="0">
                <a:solidFill>
                  <a:prstClr val="black">
                    <a:tint val="75000"/>
                  </a:prstClr>
                </a:solidFill>
              </a:rPr>
              <a:pPr/>
              <a:t>30/11/2021</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53F95-3F0C-4672-91A7-5AAD8A965DC9}"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xmlns="" val="24154893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fr/url?sa=i&amp;rct=j&amp;q=&amp;esrc=s&amp;source=images&amp;cd=&amp;cad=rja&amp;uact=8&amp;ved=0ahUKEwjqxuWAqMLTAhVF2hoKHdw-AYsQjRwIBw&amp;url=http://www.enercoop.fr/actualites/partenariat-avec-le-master-2-rh-ess&amp;psig=AFQjCNE_ZkmBFLOznJHIAC_YUIaH50eZXA&amp;ust=1493302647084633" TargetMode="External"/><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3.jpeg"/><Relationship Id="rId5" Type="http://schemas.openxmlformats.org/officeDocument/2006/relationships/hyperlink" Target="http://www.google.fr/url?sa=i&amp;rct=j&amp;q=&amp;esrc=s&amp;source=images&amp;cd=&amp;cad=rja&amp;uact=8&amp;ved=0ahUKEwif8si6qMLTAhXCWxoKHXAkCvMQjRwIBw&amp;url=http://www.mediterranee-infection.com/article.php?larub=9&amp;titre=missions-et-objectifs&amp;psig=AFQjCNEgb1IEPGy4AGZcZs9N33aFl1m4Ig&amp;ust=1493302706310572"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emf"/></Relationships>
</file>

<file path=ppt/slides/_rels/slide1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2.emf"/><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9.jpe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wmf"/></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emf"/><Relationship Id="rId7" Type="http://schemas.openxmlformats.org/officeDocument/2006/relationships/image" Target="../media/image42.jpe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10.jpeg"/><Relationship Id="rId10" Type="http://schemas.openxmlformats.org/officeDocument/2006/relationships/image" Target="../media/image45.jpeg"/><Relationship Id="rId4" Type="http://schemas.openxmlformats.org/officeDocument/2006/relationships/image" Target="../media/image40.emf"/><Relationship Id="rId9"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39.emf"/></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oleObject" Target="../embeddings/oleObject2.bin"/><Relationship Id="rId7" Type="http://schemas.openxmlformats.org/officeDocument/2006/relationships/image" Target="../media/image56.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5.jpeg"/><Relationship Id="rId5" Type="http://schemas.openxmlformats.org/officeDocument/2006/relationships/image" Target="../media/image54.jpeg"/><Relationship Id="rId10" Type="http://schemas.openxmlformats.org/officeDocument/2006/relationships/oleObject" Target="../embeddings/oleObject3.bin"/><Relationship Id="rId4" Type="http://schemas.openxmlformats.org/officeDocument/2006/relationships/image" Target="../media/image53.jpeg"/><Relationship Id="rId9" Type="http://schemas.openxmlformats.org/officeDocument/2006/relationships/image" Target="../media/image1.png"/></Relationships>
</file>

<file path=ppt/slides/_rels/slide2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cid:image004.jpg@01D32E20.FCC9A160" TargetMode="External"/><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Document_Microsoft_Office_Word_97_-_20031.doc"/></Relationships>
</file>

<file path=ppt/slides/_rels/slide31.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8.jpe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3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cid:image021.jpg@01D16AF1.443E9630"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1.png"/><Relationship Id="rId2" Type="http://schemas.openxmlformats.org/officeDocument/2006/relationships/image" Target="../media/image78.jpeg"/><Relationship Id="rId1" Type="http://schemas.openxmlformats.org/officeDocument/2006/relationships/slideLayout" Target="../slideLayouts/slideLayout4.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png"/></Relationships>
</file>

<file path=ppt/slides/_rels/slide4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6.png"/><Relationship Id="rId4" Type="http://schemas.openxmlformats.org/officeDocument/2006/relationships/image" Target="../media/image85.jpeg"/></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2.xml"/><Relationship Id="rId5" Type="http://schemas.openxmlformats.org/officeDocument/2006/relationships/image" Target="../media/image39.emf"/><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39.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9.emf"/><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0.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5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a:xfrm>
            <a:off x="838200" y="904252"/>
            <a:ext cx="10515600" cy="5573796"/>
          </a:xfrm>
        </p:spPr>
        <p:txBody>
          <a:bodyPr>
            <a:normAutofit/>
          </a:bodyPr>
          <a:lstStyle/>
          <a:p>
            <a:endParaRPr lang="fr-FR" dirty="0" smtClean="0"/>
          </a:p>
          <a:p>
            <a:endParaRPr lang="fr-FR" dirty="0"/>
          </a:p>
          <a:p>
            <a:pPr marL="0" indent="0" algn="ctr">
              <a:buNone/>
            </a:pPr>
            <a:r>
              <a:rPr lang="fr-FR" sz="4400" b="1" dirty="0" smtClean="0">
                <a:solidFill>
                  <a:srgbClr val="333399"/>
                </a:solidFill>
              </a:rPr>
              <a:t>         </a:t>
            </a:r>
            <a:r>
              <a:rPr lang="fr-FR" sz="4400" b="1" dirty="0" smtClean="0">
                <a:solidFill>
                  <a:srgbClr val="0064AB"/>
                </a:solidFill>
              </a:rPr>
              <a:t>LES </a:t>
            </a:r>
            <a:r>
              <a:rPr lang="fr-FR" sz="4400" b="1" dirty="0">
                <a:solidFill>
                  <a:srgbClr val="0064AB"/>
                </a:solidFill>
              </a:rPr>
              <a:t>PRECAUTIONS STANDARD </a:t>
            </a:r>
            <a:r>
              <a:rPr lang="fr-FR" sz="4400" b="1" dirty="0" smtClean="0">
                <a:solidFill>
                  <a:srgbClr val="0064AB"/>
                </a:solidFill>
              </a:rPr>
              <a:t> </a:t>
            </a:r>
          </a:p>
          <a:p>
            <a:pPr marL="0" indent="0">
              <a:buNone/>
            </a:pPr>
            <a:endParaRPr lang="fr-FR" b="1" dirty="0" smtClean="0">
              <a:solidFill>
                <a:schemeClr val="tx2"/>
              </a:solidFill>
            </a:endParaRPr>
          </a:p>
          <a:p>
            <a:pPr marL="0" indent="0" algn="ctr">
              <a:buNone/>
            </a:pPr>
            <a:r>
              <a:rPr lang="fr-FR" sz="2800" dirty="0" smtClean="0">
                <a:solidFill>
                  <a:srgbClr val="333399"/>
                </a:solidFill>
              </a:rPr>
              <a:t>            </a:t>
            </a:r>
            <a:r>
              <a:rPr lang="fr-FR" sz="2800" dirty="0" smtClean="0">
                <a:solidFill>
                  <a:srgbClr val="0064AB"/>
                </a:solidFill>
              </a:rPr>
              <a:t>D.U </a:t>
            </a:r>
            <a:r>
              <a:rPr lang="fr-FR" sz="2800" dirty="0">
                <a:solidFill>
                  <a:srgbClr val="0064AB"/>
                </a:solidFill>
              </a:rPr>
              <a:t>Hygiène et gestion de la </a:t>
            </a:r>
            <a:r>
              <a:rPr lang="fr-FR" sz="2800" dirty="0" smtClean="0">
                <a:solidFill>
                  <a:srgbClr val="0064AB"/>
                </a:solidFill>
              </a:rPr>
              <a:t>contagion</a:t>
            </a:r>
          </a:p>
          <a:p>
            <a:pPr marL="0" indent="0" algn="ctr">
              <a:buNone/>
            </a:pPr>
            <a:endParaRPr lang="fr-FR" sz="2800" dirty="0" smtClean="0">
              <a:solidFill>
                <a:srgbClr val="0064AB"/>
              </a:solidFill>
            </a:endParaRPr>
          </a:p>
          <a:p>
            <a:pPr marL="0" indent="0" algn="ctr">
              <a:buNone/>
            </a:pPr>
            <a:r>
              <a:rPr lang="fr-FR" sz="2400" dirty="0" smtClean="0">
                <a:solidFill>
                  <a:srgbClr val="0064AB"/>
                </a:solidFill>
              </a:rPr>
              <a:t>Equipe </a:t>
            </a:r>
            <a:r>
              <a:rPr lang="fr-FR" sz="2400" dirty="0">
                <a:solidFill>
                  <a:srgbClr val="0064AB"/>
                </a:solidFill>
              </a:rPr>
              <a:t>opérationnelle d’hygiène </a:t>
            </a:r>
            <a:r>
              <a:rPr lang="fr-FR" sz="2400" dirty="0" smtClean="0">
                <a:solidFill>
                  <a:srgbClr val="0064AB"/>
                </a:solidFill>
              </a:rPr>
              <a:t>hospitalière</a:t>
            </a:r>
          </a:p>
          <a:p>
            <a:pPr marL="0" indent="0" algn="ctr">
              <a:buNone/>
            </a:pPr>
            <a:r>
              <a:rPr lang="fr-FR" sz="2400" dirty="0" smtClean="0">
                <a:solidFill>
                  <a:srgbClr val="0064AB"/>
                </a:solidFill>
              </a:rPr>
              <a:t> CLIN/AP-HM 2021-2022</a:t>
            </a:r>
            <a:endParaRPr lang="fr-FR" sz="2400" dirty="0">
              <a:solidFill>
                <a:srgbClr val="0064AB"/>
              </a:solidFill>
            </a:endParaRPr>
          </a:p>
          <a:p>
            <a:pPr marL="0" indent="0" algn="ctr">
              <a:buNone/>
            </a:pPr>
            <a:endParaRPr lang="fr-FR" dirty="0" smtClean="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 name="Connecteur droit 5"/>
          <p:cNvCxnSpPr/>
          <p:nvPr/>
        </p:nvCxnSpPr>
        <p:spPr>
          <a:xfrm flipV="1">
            <a:off x="2760785" y="3165230"/>
            <a:ext cx="7710854" cy="3517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pic>
        <p:nvPicPr>
          <p:cNvPr id="5" name="Image 4" descr="Résultat de recherche d'images pour &quot;amu logo&quot;">
            <a:hlinkClick r:id="rId3"/>
          </p:cNvPr>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4827" y="649922"/>
            <a:ext cx="2304256" cy="1084451"/>
          </a:xfrm>
          <a:prstGeom prst="rect">
            <a:avLst/>
          </a:prstGeom>
          <a:noFill/>
          <a:ln>
            <a:noFill/>
          </a:ln>
        </p:spPr>
      </p:pic>
      <p:pic>
        <p:nvPicPr>
          <p:cNvPr id="8" name="Image 7" descr="Résultat de recherche d'images pour &quot;ihu méditerranée infection logo&quot;">
            <a:hlinkClick r:id="rId5"/>
          </p:cNvPr>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963811" y="5203372"/>
            <a:ext cx="2531503" cy="1394419"/>
          </a:xfrm>
          <a:prstGeom prst="rect">
            <a:avLst/>
          </a:prstGeom>
          <a:noFill/>
          <a:ln>
            <a:noFill/>
          </a:ln>
        </p:spPr>
      </p:pic>
    </p:spTree>
    <p:extLst>
      <p:ext uri="{BB962C8B-B14F-4D97-AF65-F5344CB8AC3E}">
        <p14:creationId xmlns:p14="http://schemas.microsoft.com/office/powerpoint/2010/main" xmlns="" val="2420236711"/>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a:defRPr/>
            </a:pPr>
            <a:fld id="{5E303DD2-43FE-466E-AB20-2B9D28B16D21}" type="slidenum">
              <a:rPr lang="fr-FR" altLang="fr-FR">
                <a:solidFill>
                  <a:prstClr val="black">
                    <a:tint val="75000"/>
                  </a:prstClr>
                </a:solidFill>
              </a:rPr>
              <a:pPr>
                <a:defRPr/>
              </a:pPr>
              <a:t>10</a:t>
            </a:fld>
            <a:endParaRPr lang="fr-FR" altLang="fr-FR">
              <a:solidFill>
                <a:prstClr val="black">
                  <a:tint val="75000"/>
                </a:prstClr>
              </a:solidFill>
            </a:endParaRPr>
          </a:p>
        </p:txBody>
      </p:sp>
      <p:sp>
        <p:nvSpPr>
          <p:cNvPr id="5" name="Rectangle 2"/>
          <p:cNvSpPr txBox="1">
            <a:spLocks noChangeArrowheads="1"/>
          </p:cNvSpPr>
          <p:nvPr/>
        </p:nvSpPr>
        <p:spPr bwMode="auto">
          <a:xfrm>
            <a:off x="113122" y="585875"/>
            <a:ext cx="11943760" cy="1194271"/>
          </a:xfrm>
          <a:prstGeom prst="rect">
            <a:avLst/>
          </a:prstGeom>
          <a:noFill/>
          <a:ln w="9525">
            <a:noFill/>
            <a:miter lim="800000"/>
            <a:headEnd/>
            <a:tailEnd/>
          </a:ln>
          <a:effectLst/>
        </p:spPr>
        <p:txBody>
          <a:bodyPr anchor="ctr" anchorCtr="1"/>
          <a:lstStyle/>
          <a:p>
            <a:pPr algn="ctr" defTabSz="895350">
              <a:tabLst>
                <a:tab pos="179388" algn="l"/>
                <a:tab pos="536575" algn="l"/>
              </a:tabLst>
              <a:defRPr/>
            </a:pPr>
            <a:r>
              <a:rPr lang="fr-FR" sz="4400" b="1" kern="0" dirty="0" smtClean="0">
                <a:solidFill>
                  <a:srgbClr val="F7A800"/>
                </a:solidFill>
              </a:rPr>
              <a:t>La </a:t>
            </a:r>
            <a:r>
              <a:rPr lang="fr-FR" sz="4400" b="1" kern="0" dirty="0">
                <a:solidFill>
                  <a:srgbClr val="F7A800"/>
                </a:solidFill>
              </a:rPr>
              <a:t>désinfection hygiénique des mains </a:t>
            </a:r>
            <a:r>
              <a:rPr lang="fr-FR" sz="4400" b="1" kern="0" dirty="0" smtClean="0">
                <a:solidFill>
                  <a:srgbClr val="F7A800"/>
                </a:solidFill>
              </a:rPr>
              <a:t>par friction</a:t>
            </a:r>
            <a:endParaRPr lang="fr-FR" sz="4400" b="1" kern="0" dirty="0">
              <a:solidFill>
                <a:srgbClr val="F7A800"/>
              </a:solidFill>
            </a:endParaRPr>
          </a:p>
        </p:txBody>
      </p:sp>
      <p:sp>
        <p:nvSpPr>
          <p:cNvPr id="53252" name="Text Box 3"/>
          <p:cNvSpPr txBox="1">
            <a:spLocks noChangeArrowheads="1"/>
          </p:cNvSpPr>
          <p:nvPr/>
        </p:nvSpPr>
        <p:spPr bwMode="auto">
          <a:xfrm>
            <a:off x="581025" y="1971675"/>
            <a:ext cx="10934700" cy="5262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441325" indent="-3492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Char char="•"/>
            </a:pPr>
            <a:r>
              <a:rPr lang="fr-FR" altLang="fr-FR" sz="2800" dirty="0">
                <a:solidFill>
                  <a:srgbClr val="0064AB"/>
                </a:solidFill>
                <a:latin typeface="Calibri" pitchFamily="34" charset="0"/>
              </a:rPr>
              <a:t>Je me désinfecte les mains par friction avec une Solution hydro-alcoolique uniquement si mes mains sont :</a:t>
            </a:r>
          </a:p>
          <a:p>
            <a:pPr eaLnBrk="1" hangingPunct="1"/>
            <a:endParaRPr lang="fr-FR" altLang="fr-FR" sz="3200" dirty="0">
              <a:solidFill>
                <a:srgbClr val="0064AB"/>
              </a:solidFill>
              <a:latin typeface="Calibri" pitchFamily="34" charset="0"/>
            </a:endParaRPr>
          </a:p>
          <a:p>
            <a:pPr eaLnBrk="1" hangingPunct="1"/>
            <a:r>
              <a:rPr lang="fr-FR" altLang="fr-FR" sz="3200" dirty="0">
                <a:solidFill>
                  <a:srgbClr val="0064AB"/>
                </a:solidFill>
                <a:latin typeface="Calibri" pitchFamily="34" charset="0"/>
              </a:rPr>
              <a:t>	</a:t>
            </a:r>
            <a:r>
              <a:rPr lang="fr-FR" altLang="fr-FR" sz="2800" dirty="0">
                <a:solidFill>
                  <a:srgbClr val="0064AB"/>
                </a:solidFill>
                <a:latin typeface="Calibri" pitchFamily="34" charset="0"/>
              </a:rPr>
              <a:t>- non souillées</a:t>
            </a:r>
          </a:p>
          <a:p>
            <a:pPr eaLnBrk="1" hangingPunct="1"/>
            <a:r>
              <a:rPr lang="fr-FR" altLang="fr-FR" sz="2800" dirty="0">
                <a:solidFill>
                  <a:srgbClr val="0064AB"/>
                </a:solidFill>
                <a:latin typeface="Calibri" pitchFamily="34" charset="0"/>
              </a:rPr>
              <a:t>	- non mouillées</a:t>
            </a:r>
          </a:p>
          <a:p>
            <a:pPr eaLnBrk="1" hangingPunct="1"/>
            <a:r>
              <a:rPr lang="fr-FR" altLang="fr-FR" sz="2800" dirty="0">
                <a:solidFill>
                  <a:srgbClr val="0064AB"/>
                </a:solidFill>
                <a:latin typeface="Calibri" pitchFamily="34" charset="0"/>
              </a:rPr>
              <a:t>	- non poudrées</a:t>
            </a:r>
          </a:p>
          <a:p>
            <a:pPr eaLnBrk="1" hangingPunct="1"/>
            <a:endParaRPr lang="fr-FR" altLang="fr-FR" sz="2800" dirty="0">
              <a:solidFill>
                <a:srgbClr val="0064AB"/>
              </a:solidFill>
              <a:latin typeface="Calibri" pitchFamily="34" charset="0"/>
            </a:endParaRPr>
          </a:p>
          <a:p>
            <a:pPr marL="0" indent="0" eaLnBrk="1" hangingPunct="1">
              <a:spcBef>
                <a:spcPct val="0"/>
              </a:spcBef>
              <a:defRPr/>
            </a:pPr>
            <a:r>
              <a:rPr lang="fr-FR" sz="2800" b="1" dirty="0">
                <a:solidFill>
                  <a:srgbClr val="FF0000"/>
                </a:solidFill>
                <a:latin typeface="Calibri" panose="020F0502020204030204" pitchFamily="34" charset="0"/>
              </a:rPr>
              <a:t>Durée de la friction = 30 secondes</a:t>
            </a:r>
            <a:r>
              <a:rPr lang="fr-FR" sz="2400" dirty="0">
                <a:solidFill>
                  <a:srgbClr val="0064AB"/>
                </a:solidFill>
                <a:latin typeface="Calibri" panose="020F0502020204030204" pitchFamily="34" charset="0"/>
              </a:rPr>
              <a:t>	</a:t>
            </a:r>
          </a:p>
          <a:p>
            <a:pPr eaLnBrk="1" hangingPunct="1"/>
            <a:endParaRPr lang="fr-FR" altLang="fr-FR" sz="3200" dirty="0">
              <a:solidFill>
                <a:prstClr val="black"/>
              </a:solidFill>
              <a:latin typeface="Calibri" pitchFamily="34" charset="0"/>
            </a:endParaRPr>
          </a:p>
          <a:p>
            <a:pPr eaLnBrk="1" hangingPunct="1"/>
            <a:r>
              <a:rPr lang="fr-FR" altLang="fr-FR" sz="3200" dirty="0">
                <a:solidFill>
                  <a:prstClr val="black"/>
                </a:solidFill>
                <a:latin typeface="Calibri" pitchFamily="34" charset="0"/>
              </a:rPr>
              <a:t> </a:t>
            </a:r>
            <a:endParaRPr lang="fr-FR" altLang="fr-FR" sz="3200" dirty="0">
              <a:solidFill>
                <a:prstClr val="black"/>
              </a:solidFill>
            </a:endParaRPr>
          </a:p>
          <a:p>
            <a:pPr eaLnBrk="1" hangingPunct="1"/>
            <a:endParaRPr lang="fr-FR" altLang="fr-FR" sz="3200" dirty="0">
              <a:solidFill>
                <a:prstClr val="black"/>
              </a:solidFill>
            </a:endParaRPr>
          </a:p>
        </p:txBody>
      </p:sp>
      <p:pic>
        <p:nvPicPr>
          <p:cNvPr id="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96200" y="3367365"/>
            <a:ext cx="2160240" cy="3162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61756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9"/>
          <p:cNvSpPr>
            <a:spLocks noGrp="1"/>
          </p:cNvSpPr>
          <p:nvPr>
            <p:ph type="sldNum" sz="quarter" idx="12"/>
          </p:nvPr>
        </p:nvSpPr>
        <p:spPr/>
        <p:txBody>
          <a:bodyPr/>
          <a:lstStyle/>
          <a:p>
            <a:pPr>
              <a:defRPr/>
            </a:pPr>
            <a:fld id="{48766FAD-8285-419F-908F-9C1A95D78DF6}" type="slidenum">
              <a:rPr lang="fr-FR" altLang="fr-FR">
                <a:solidFill>
                  <a:prstClr val="black">
                    <a:tint val="75000"/>
                  </a:prstClr>
                </a:solidFill>
              </a:rPr>
              <a:pPr>
                <a:defRPr/>
              </a:pPr>
              <a:t>11</a:t>
            </a:fld>
            <a:endParaRPr lang="fr-FR" altLang="fr-FR">
              <a:solidFill>
                <a:prstClr val="black">
                  <a:tint val="75000"/>
                </a:prstClr>
              </a:solidFill>
            </a:endParaRPr>
          </a:p>
        </p:txBody>
      </p:sp>
      <p:pic>
        <p:nvPicPr>
          <p:cNvPr id="56328" name="Picture 10" descr="http://www.secourisme.net/IMG/jpg/friction_hydro_alcooliqu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52596" y="74645"/>
            <a:ext cx="6519600" cy="6666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8391" y="585986"/>
            <a:ext cx="1520225" cy="212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5400000">
            <a:off x="9604285" y="749583"/>
            <a:ext cx="2341255" cy="15854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Image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42174" y="2808174"/>
            <a:ext cx="4049826" cy="4049826"/>
          </a:xfrm>
          <a:prstGeom prst="rect">
            <a:avLst/>
          </a:prstGeom>
        </p:spPr>
      </p:pic>
    </p:spTree>
    <p:extLst>
      <p:ext uri="{BB962C8B-B14F-4D97-AF65-F5344CB8AC3E}">
        <p14:creationId xmlns:p14="http://schemas.microsoft.com/office/powerpoint/2010/main" xmlns="" val="384469893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455739" y="904607"/>
            <a:ext cx="8229600" cy="1214446"/>
          </a:xfrm>
        </p:spPr>
        <p:txBody>
          <a:bodyPr>
            <a:noAutofit/>
          </a:bodyPr>
          <a:lstStyle/>
          <a:p>
            <a:pPr lvl="0"/>
            <a:r>
              <a:rPr lang="fr-FR" sz="2800" b="1" dirty="0">
                <a:solidFill>
                  <a:srgbClr val="0064AB"/>
                </a:solidFill>
                <a:latin typeface="Calibri" panose="020F0502020204030204" pitchFamily="34" charset="0"/>
              </a:rPr>
              <a:t>Privilégier la technique d’hygiène des mains </a:t>
            </a:r>
            <a:r>
              <a:rPr lang="fr-FR" sz="2800" b="1" dirty="0" smtClean="0">
                <a:solidFill>
                  <a:srgbClr val="0064AB"/>
                </a:solidFill>
                <a:latin typeface="Calibri" panose="020F0502020204030204" pitchFamily="34" charset="0"/>
              </a:rPr>
              <a:t/>
            </a:r>
            <a:br>
              <a:rPr lang="fr-FR" sz="2800" b="1" dirty="0" smtClean="0">
                <a:solidFill>
                  <a:srgbClr val="0064AB"/>
                </a:solidFill>
                <a:latin typeface="Calibri" panose="020F0502020204030204" pitchFamily="34" charset="0"/>
              </a:rPr>
            </a:br>
            <a:r>
              <a:rPr lang="fr-FR" sz="2800" b="1" dirty="0" smtClean="0">
                <a:solidFill>
                  <a:srgbClr val="0064AB"/>
                </a:solidFill>
                <a:latin typeface="Calibri" panose="020F0502020204030204" pitchFamily="34" charset="0"/>
              </a:rPr>
              <a:t>par </a:t>
            </a:r>
            <a:r>
              <a:rPr lang="fr-FR" sz="2800" b="1" dirty="0">
                <a:solidFill>
                  <a:srgbClr val="0064AB"/>
                </a:solidFill>
                <a:latin typeface="Calibri" panose="020F0502020204030204" pitchFamily="34" charset="0"/>
              </a:rPr>
              <a:t>la friction hydro-alcoolique  </a:t>
            </a:r>
            <a:br>
              <a:rPr lang="fr-FR" sz="2800" b="1" dirty="0">
                <a:solidFill>
                  <a:srgbClr val="0064AB"/>
                </a:solidFill>
                <a:latin typeface="Calibri" panose="020F0502020204030204" pitchFamily="34" charset="0"/>
              </a:rPr>
            </a:br>
            <a:endParaRPr lang="fr-FR" sz="2800" dirty="0">
              <a:solidFill>
                <a:srgbClr val="0064AB"/>
              </a:solidFill>
              <a:latin typeface="Calibri" panose="020F0502020204030204" pitchFamily="34" charset="0"/>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6253" y="0"/>
            <a:ext cx="12200021" cy="592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8" descr="lavage-mains"/>
          <p:cNvPicPr>
            <a:picLocks noChangeAspect="1" noChangeArrowheads="1"/>
          </p:cNvPicPr>
          <p:nvPr/>
        </p:nvPicPr>
        <p:blipFill>
          <a:blip r:embed="rId3" cstate="print"/>
          <a:srcRect/>
          <a:stretch>
            <a:fillRect/>
          </a:stretch>
        </p:blipFill>
        <p:spPr bwMode="auto">
          <a:xfrm>
            <a:off x="7880494" y="2595756"/>
            <a:ext cx="2983918" cy="2942500"/>
          </a:xfrm>
          <a:prstGeom prst="rect">
            <a:avLst/>
          </a:prstGeom>
          <a:noFill/>
        </p:spPr>
      </p:pic>
      <p:sp>
        <p:nvSpPr>
          <p:cNvPr id="7" name="Rectangle 6"/>
          <p:cNvSpPr/>
          <p:nvPr/>
        </p:nvSpPr>
        <p:spPr>
          <a:xfrm>
            <a:off x="5644565" y="5789682"/>
            <a:ext cx="6369269" cy="757130"/>
          </a:xfrm>
          <a:prstGeom prst="rect">
            <a:avLst/>
          </a:prstGeom>
        </p:spPr>
        <p:txBody>
          <a:bodyPr wrap="square">
            <a:spAutoFit/>
          </a:bodyPr>
          <a:lstStyle/>
          <a:p>
            <a:pPr lvl="0">
              <a:lnSpc>
                <a:spcPct val="90000"/>
              </a:lnSpc>
              <a:spcBef>
                <a:spcPct val="50000"/>
              </a:spcBef>
            </a:pPr>
            <a:r>
              <a:rPr lang="fr-FR" sz="2400" b="1" dirty="0">
                <a:solidFill>
                  <a:srgbClr val="0064AB"/>
                </a:solidFill>
                <a:latin typeface="Calibri" panose="020F0502020204030204" pitchFamily="34" charset="0"/>
                <a:cs typeface="Calibri" panose="020F0502020204030204" pitchFamily="34" charset="0"/>
              </a:rPr>
              <a:t>Le  lavage </a:t>
            </a:r>
            <a:r>
              <a:rPr lang="fr-FR" sz="2400" b="1" dirty="0" smtClean="0">
                <a:solidFill>
                  <a:srgbClr val="0064AB"/>
                </a:solidFill>
                <a:latin typeface="Calibri" panose="020F0502020204030204" pitchFamily="34" charset="0"/>
                <a:cs typeface="Calibri" panose="020F0502020204030204" pitchFamily="34" charset="0"/>
              </a:rPr>
              <a:t> reste </a:t>
            </a:r>
            <a:r>
              <a:rPr lang="fr-FR" sz="2400" b="1" dirty="0">
                <a:solidFill>
                  <a:srgbClr val="0064AB"/>
                </a:solidFill>
                <a:latin typeface="Calibri" panose="020F0502020204030204" pitchFamily="34" charset="0"/>
                <a:cs typeface="Calibri" panose="020F0502020204030204" pitchFamily="34" charset="0"/>
              </a:rPr>
              <a:t>indiqué </a:t>
            </a:r>
            <a:r>
              <a:rPr lang="fr-FR" sz="2400" b="1" dirty="0" smtClean="0">
                <a:solidFill>
                  <a:srgbClr val="0064AB"/>
                </a:solidFill>
                <a:latin typeface="Calibri" panose="020F0502020204030204" pitchFamily="34" charset="0"/>
                <a:cs typeface="Calibri" panose="020F0502020204030204" pitchFamily="34" charset="0"/>
              </a:rPr>
              <a:t>quand </a:t>
            </a:r>
            <a:r>
              <a:rPr lang="fr-FR" sz="2400" b="1" dirty="0">
                <a:solidFill>
                  <a:srgbClr val="0064AB"/>
                </a:solidFill>
                <a:latin typeface="Calibri" panose="020F0502020204030204" pitchFamily="34" charset="0"/>
                <a:cs typeface="Calibri" panose="020F0502020204030204" pitchFamily="34" charset="0"/>
              </a:rPr>
              <a:t>les </a:t>
            </a:r>
            <a:r>
              <a:rPr lang="fr-FR" sz="2400" b="1" dirty="0" smtClean="0">
                <a:solidFill>
                  <a:srgbClr val="0064AB"/>
                </a:solidFill>
                <a:latin typeface="Calibri" panose="020F0502020204030204" pitchFamily="34" charset="0"/>
                <a:cs typeface="Calibri" panose="020F0502020204030204" pitchFamily="34" charset="0"/>
              </a:rPr>
              <a:t>mains sont : souillées, mouillées ou </a:t>
            </a:r>
            <a:r>
              <a:rPr lang="fr-FR" sz="2400" b="1" dirty="0">
                <a:solidFill>
                  <a:srgbClr val="0064AB"/>
                </a:solidFill>
                <a:latin typeface="Calibri" panose="020F0502020204030204" pitchFamily="34" charset="0"/>
                <a:cs typeface="Calibri" panose="020F0502020204030204" pitchFamily="34" charset="0"/>
              </a:rPr>
              <a:t>poudrées</a:t>
            </a:r>
          </a:p>
        </p:txBody>
      </p:sp>
      <p:pic>
        <p:nvPicPr>
          <p:cNvPr id="8" name="Image 7"/>
          <p:cNvPicPr/>
          <p:nvPr/>
        </p:nvPicPr>
        <p:blipFill rotWithShape="1">
          <a:blip r:embed="rId4" cstate="print">
            <a:extLst>
              <a:ext uri="{28A0092B-C50C-407E-A947-70E740481C1C}">
                <a14:useLocalDpi xmlns:a14="http://schemas.microsoft.com/office/drawing/2010/main" xmlns="" val="0"/>
              </a:ext>
            </a:extLst>
          </a:blip>
          <a:srcRect l="26330" t="-11912" r="-19595" b="18392"/>
          <a:stretch/>
        </p:blipFill>
        <p:spPr>
          <a:xfrm>
            <a:off x="3309428" y="1787718"/>
            <a:ext cx="2694329" cy="2149973"/>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96253" y="2007475"/>
            <a:ext cx="3011687" cy="3009397"/>
          </a:xfrm>
          <a:prstGeom prst="rect">
            <a:avLst/>
          </a:prstGeom>
        </p:spPr>
      </p:pic>
    </p:spTree>
    <p:extLst>
      <p:ext uri="{BB962C8B-B14F-4D97-AF65-F5344CB8AC3E}">
        <p14:creationId xmlns:p14="http://schemas.microsoft.com/office/powerpoint/2010/main" xmlns="" val="2616270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numéro de diapositive 2"/>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E1D1EBF-87C1-4ED1-ACF1-AC02E4D70529}" type="slidenum">
              <a:rPr lang="fr-FR" altLang="fr-FR" sz="1200">
                <a:solidFill>
                  <a:srgbClr val="898989"/>
                </a:solidFill>
                <a:latin typeface="Arial" panose="020B0604020202020204" pitchFamily="34" charset="0"/>
              </a:rPr>
              <a:pPr>
                <a:spcBef>
                  <a:spcPct val="0"/>
                </a:spcBef>
                <a:buFontTx/>
                <a:buNone/>
              </a:pPr>
              <a:t>13</a:t>
            </a:fld>
            <a:endParaRPr lang="fr-FR" altLang="fr-FR" sz="1200">
              <a:solidFill>
                <a:srgbClr val="898989"/>
              </a:solidFill>
              <a:latin typeface="Arial" panose="020B0604020202020204" pitchFamily="34" charset="0"/>
            </a:endParaRPr>
          </a:p>
        </p:txBody>
      </p:sp>
      <p:pic>
        <p:nvPicPr>
          <p:cNvPr id="25603"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31950" y="1828801"/>
            <a:ext cx="3168650" cy="337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4"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64089" y="2205038"/>
            <a:ext cx="2873375" cy="350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5"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37464" y="2708275"/>
            <a:ext cx="3030537" cy="3500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6" name="Rectangle 6"/>
          <p:cNvSpPr>
            <a:spLocks noChangeArrowheads="1"/>
          </p:cNvSpPr>
          <p:nvPr/>
        </p:nvSpPr>
        <p:spPr bwMode="auto">
          <a:xfrm>
            <a:off x="391886" y="476251"/>
            <a:ext cx="1016816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dirty="0">
                <a:solidFill>
                  <a:srgbClr val="0064AB"/>
                </a:solidFill>
              </a:rPr>
              <a:t>E</a:t>
            </a:r>
            <a:r>
              <a:rPr lang="fr-FR" altLang="fr-FR" dirty="0" smtClean="0">
                <a:solidFill>
                  <a:srgbClr val="0064AB"/>
                </a:solidFill>
              </a:rPr>
              <a:t>fficacité </a:t>
            </a:r>
            <a:r>
              <a:rPr lang="fr-FR" altLang="fr-FR" dirty="0">
                <a:solidFill>
                  <a:srgbClr val="0064AB"/>
                </a:solidFill>
              </a:rPr>
              <a:t>de la solution hydro alcoolique pour l’hygiène des mains (Expérience faite par l’EOHH)</a:t>
            </a:r>
          </a:p>
        </p:txBody>
      </p:sp>
      <p:pic>
        <p:nvPicPr>
          <p:cNvPr id="25607" name="Picture 6" descr="Logo"/>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2192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48600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200" y="764704"/>
            <a:ext cx="8229600" cy="864096"/>
          </a:xfrm>
        </p:spPr>
        <p:txBody>
          <a:bodyPr>
            <a:normAutofit fontScale="90000"/>
          </a:bodyPr>
          <a:lstStyle/>
          <a:p>
            <a:r>
              <a:rPr lang="fr-FR" dirty="0" smtClean="0"/>
              <a:t>Hygiène des mains et faux ongles</a:t>
            </a:r>
            <a:br>
              <a:rPr lang="fr-FR" dirty="0" smtClean="0"/>
            </a:br>
            <a:r>
              <a:rPr lang="fr-FR" sz="2000" dirty="0"/>
              <a:t>hygiènes 2014</a:t>
            </a:r>
            <a:endParaRPr lang="fr-FR"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1919536" y="1772816"/>
            <a:ext cx="8229600" cy="41301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1981200" y="2683330"/>
            <a:ext cx="8229600" cy="3456666"/>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1524000" y="0"/>
            <a:ext cx="9092411" cy="548680"/>
          </a:xfrm>
          <a:prstGeom prst="rect">
            <a:avLst/>
          </a:prstGeom>
          <a:noFill/>
          <a:ln w="9525">
            <a:noFill/>
            <a:miter lim="800000"/>
            <a:headEnd/>
            <a:tailEnd/>
          </a:ln>
        </p:spPr>
      </p:pic>
    </p:spTree>
    <p:extLst>
      <p:ext uri="{BB962C8B-B14F-4D97-AF65-F5344CB8AC3E}">
        <p14:creationId xmlns:p14="http://schemas.microsoft.com/office/powerpoint/2010/main" xmlns="" val="36498775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199" y="1383957"/>
            <a:ext cx="10801865" cy="4793006"/>
          </a:xfrm>
        </p:spPr>
        <p:txBody>
          <a:bodyPr/>
          <a:lstStyle/>
          <a:p>
            <a:pPr marL="0" indent="0" algn="ctr">
              <a:buNone/>
            </a:pPr>
            <a:endParaRPr lang="fr-FR" sz="4400" b="1" dirty="0" smtClean="0">
              <a:solidFill>
                <a:srgbClr val="333399"/>
              </a:solidFill>
              <a:latin typeface="Calibri Light" panose="020F0302020204030204"/>
              <a:ea typeface="+mj-ea"/>
              <a:cs typeface="+mj-cs"/>
            </a:endParaRPr>
          </a:p>
          <a:p>
            <a:pPr marL="0" indent="0" algn="ctr">
              <a:buNone/>
              <a:tabLst>
                <a:tab pos="804863" algn="l"/>
              </a:tabLst>
            </a:pPr>
            <a:r>
              <a:rPr lang="fr-FR" sz="4400" b="1" dirty="0">
                <a:solidFill>
                  <a:srgbClr val="0064AB"/>
                </a:solidFill>
                <a:latin typeface="Calibri Light" panose="020F0302020204030204"/>
                <a:ea typeface="+mj-ea"/>
                <a:cs typeface="+mj-cs"/>
              </a:rPr>
              <a:t>2</a:t>
            </a:r>
            <a:r>
              <a:rPr lang="fr-FR" sz="4400" b="1" dirty="0" smtClean="0">
                <a:solidFill>
                  <a:srgbClr val="0064AB"/>
                </a:solidFill>
                <a:latin typeface="Calibri Light" panose="020F0302020204030204"/>
                <a:ea typeface="+mj-ea"/>
                <a:cs typeface="+mj-cs"/>
              </a:rPr>
              <a:t>. EQUIPEMENT </a:t>
            </a:r>
            <a:r>
              <a:rPr lang="fr-FR" sz="4400" b="1" dirty="0">
                <a:solidFill>
                  <a:srgbClr val="0064AB"/>
                </a:solidFill>
                <a:latin typeface="Calibri Light" panose="020F0302020204030204"/>
                <a:ea typeface="+mj-ea"/>
                <a:cs typeface="+mj-cs"/>
              </a:rPr>
              <a:t>DE PROTECTION </a:t>
            </a:r>
            <a:r>
              <a:rPr lang="fr-FR" sz="4400" b="1" dirty="0" smtClean="0">
                <a:solidFill>
                  <a:srgbClr val="0064AB"/>
                </a:solidFill>
                <a:latin typeface="Calibri Light" panose="020F0302020204030204"/>
                <a:ea typeface="+mj-ea"/>
                <a:cs typeface="+mj-cs"/>
              </a:rPr>
              <a:t>INDIVIDUELLE</a:t>
            </a:r>
            <a:endParaRPr lang="fr-FR" b="1"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4"/>
          <p:cNvPicPr/>
          <p:nvPr/>
        </p:nvPicPr>
        <p:blipFill>
          <a:blip r:embed="rId3" cstate="print"/>
          <a:srcRect/>
          <a:stretch>
            <a:fillRect/>
          </a:stretch>
        </p:blipFill>
        <p:spPr bwMode="auto">
          <a:xfrm>
            <a:off x="2654294" y="4112502"/>
            <a:ext cx="1737231" cy="1653869"/>
          </a:xfrm>
          <a:prstGeom prst="rect">
            <a:avLst/>
          </a:prstGeom>
          <a:noFill/>
          <a:ln w="9525">
            <a:noFill/>
            <a:miter lim="800000"/>
            <a:headEnd/>
            <a:tailEnd/>
          </a:ln>
        </p:spPr>
      </p:pic>
      <p:pic>
        <p:nvPicPr>
          <p:cNvPr id="6" name="Image 5"/>
          <p:cNvPicPr/>
          <p:nvPr/>
        </p:nvPicPr>
        <p:blipFill>
          <a:blip r:embed="rId4" cstate="print"/>
          <a:srcRect/>
          <a:stretch>
            <a:fillRect/>
          </a:stretch>
        </p:blipFill>
        <p:spPr bwMode="auto">
          <a:xfrm>
            <a:off x="5465990" y="3719247"/>
            <a:ext cx="1546282" cy="1540782"/>
          </a:xfrm>
          <a:prstGeom prst="rect">
            <a:avLst/>
          </a:prstGeom>
          <a:noFill/>
          <a:ln w="9525">
            <a:noFill/>
            <a:miter lim="800000"/>
            <a:headEnd/>
            <a:tailEnd/>
          </a:ln>
        </p:spPr>
      </p:pic>
      <p:pic>
        <p:nvPicPr>
          <p:cNvPr id="7" name="Image 6"/>
          <p:cNvPicPr/>
          <p:nvPr/>
        </p:nvPicPr>
        <p:blipFill rotWithShape="1">
          <a:blip r:embed="rId5" cstate="print"/>
          <a:srcRect l="-4534" r="1"/>
          <a:stretch/>
        </p:blipFill>
        <p:spPr bwMode="auto">
          <a:xfrm>
            <a:off x="7865534" y="4291988"/>
            <a:ext cx="1540328" cy="1459107"/>
          </a:xfrm>
          <a:prstGeom prst="rect">
            <a:avLst/>
          </a:prstGeom>
          <a:noFill/>
          <a:ln w="9525">
            <a:noFill/>
            <a:miter lim="800000"/>
            <a:headEnd/>
            <a:tailEnd/>
          </a:ln>
        </p:spPr>
      </p:pic>
    </p:spTree>
    <p:extLst>
      <p:ext uri="{BB962C8B-B14F-4D97-AF65-F5344CB8AC3E}">
        <p14:creationId xmlns:p14="http://schemas.microsoft.com/office/powerpoint/2010/main" xmlns="" val="40600203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7"/>
            <a:ext cx="12192000" cy="1325563"/>
          </a:xfrm>
        </p:spPr>
        <p:txBody>
          <a:bodyPr>
            <a:normAutofit fontScale="90000"/>
          </a:bodyPr>
          <a:lstStyle/>
          <a:p>
            <a:pPr algn="ctr"/>
            <a:r>
              <a:rPr lang="fr-FR" dirty="0" smtClean="0">
                <a:solidFill>
                  <a:srgbClr val="333399"/>
                </a:solidFill>
              </a:rPr>
              <a:t/>
            </a:r>
            <a:br>
              <a:rPr lang="fr-FR" dirty="0" smtClean="0">
                <a:solidFill>
                  <a:srgbClr val="333399"/>
                </a:solidFill>
              </a:rPr>
            </a:br>
            <a:r>
              <a:rPr lang="fr-FR" b="1" dirty="0" smtClean="0">
                <a:solidFill>
                  <a:srgbClr val="0064AB"/>
                </a:solidFill>
              </a:rPr>
              <a:t>Equipements </a:t>
            </a:r>
            <a:r>
              <a:rPr lang="fr-FR" b="1" dirty="0">
                <a:solidFill>
                  <a:srgbClr val="0064AB"/>
                </a:solidFill>
              </a:rPr>
              <a:t>de protection individuelle</a:t>
            </a:r>
            <a:r>
              <a:rPr lang="fr-FR" dirty="0">
                <a:solidFill>
                  <a:srgbClr val="0064AB"/>
                </a:solidFill>
              </a:rPr>
              <a:t/>
            </a:r>
            <a:br>
              <a:rPr lang="fr-FR" dirty="0">
                <a:solidFill>
                  <a:srgbClr val="0064AB"/>
                </a:solidFill>
              </a:rPr>
            </a:br>
            <a:endParaRPr lang="fr-FR" dirty="0">
              <a:solidFill>
                <a:srgbClr val="0064AB"/>
              </a:solidFill>
            </a:endParaRPr>
          </a:p>
        </p:txBody>
      </p:sp>
      <p:sp>
        <p:nvSpPr>
          <p:cNvPr id="3" name="Espace réservé du contenu 2"/>
          <p:cNvSpPr>
            <a:spLocks noGrp="1"/>
          </p:cNvSpPr>
          <p:nvPr>
            <p:ph idx="1"/>
          </p:nvPr>
        </p:nvSpPr>
        <p:spPr>
          <a:xfrm>
            <a:off x="838200" y="1825626"/>
            <a:ext cx="10515600" cy="4778375"/>
          </a:xfrm>
        </p:spPr>
        <p:txBody>
          <a:bodyPr>
            <a:normAutofit/>
          </a:bodyPr>
          <a:lstStyle/>
          <a:p>
            <a:endParaRPr lang="fr-FR" sz="2000" dirty="0"/>
          </a:p>
          <a:p>
            <a:pPr marL="0" indent="0">
              <a:buNone/>
            </a:pPr>
            <a:r>
              <a:rPr lang="fr-FR" sz="2000" dirty="0"/>
              <a:t>    </a:t>
            </a:r>
            <a:r>
              <a:rPr lang="fr-FR" sz="2000" dirty="0" smtClean="0"/>
              <a:t>                            </a:t>
            </a:r>
            <a:endParaRPr lang="fr-FR" sz="2000" dirty="0"/>
          </a:p>
          <a:p>
            <a:endParaRPr lang="fr-FR" sz="2000" dirty="0"/>
          </a:p>
          <a:p>
            <a:r>
              <a:rPr lang="fr-FR" sz="2400" dirty="0">
                <a:solidFill>
                  <a:srgbClr val="0064AB"/>
                </a:solidFill>
              </a:rPr>
              <a:t>Protection des professionnels de santé du risque d’exposition à des micro-organismes par contact ou  par projection de produits biologiques </a:t>
            </a:r>
          </a:p>
          <a:p>
            <a:endParaRPr lang="fr-FR" sz="2400" dirty="0">
              <a:solidFill>
                <a:srgbClr val="0064AB"/>
              </a:solidFill>
            </a:endParaRPr>
          </a:p>
          <a:p>
            <a:r>
              <a:rPr lang="fr-FR" sz="2400" dirty="0">
                <a:solidFill>
                  <a:srgbClr val="0064AB"/>
                </a:solidFill>
              </a:rPr>
              <a:t>Pré requis : porter une tenue professionnelle propre adaptée au secteur d’activités</a:t>
            </a:r>
          </a:p>
          <a:p>
            <a:r>
              <a:rPr lang="fr-FR" sz="2400" dirty="0">
                <a:solidFill>
                  <a:srgbClr val="0064AB"/>
                </a:solidFill>
              </a:rPr>
              <a:t>Tout équipement de protection individuelle doit être mis  juste avant le geste et éliminé immédiatement après  la fin du geste</a:t>
            </a:r>
          </a:p>
          <a:p>
            <a:r>
              <a:rPr lang="fr-FR" sz="2400" dirty="0">
                <a:solidFill>
                  <a:srgbClr val="0064AB"/>
                </a:solidFill>
              </a:rPr>
              <a:t>Pratiquer une hygiène des mains avant de mettre et après avoir retiré tout EPI.</a:t>
            </a:r>
          </a:p>
          <a:p>
            <a:endParaRPr lang="fr-FR" sz="2400" dirty="0">
              <a:solidFill>
                <a:srgbClr val="0064AB"/>
              </a:solidFill>
            </a:endParaRPr>
          </a:p>
        </p:txBody>
      </p:sp>
      <p:pic>
        <p:nvPicPr>
          <p:cNvPr id="4" name="Image 3"/>
          <p:cNvPicPr/>
          <p:nvPr/>
        </p:nvPicPr>
        <p:blipFill>
          <a:blip r:embed="rId2" cstate="print"/>
          <a:srcRect/>
          <a:stretch>
            <a:fillRect/>
          </a:stretch>
        </p:blipFill>
        <p:spPr bwMode="auto">
          <a:xfrm>
            <a:off x="1318789" y="1847321"/>
            <a:ext cx="1119612" cy="980547"/>
          </a:xfrm>
          <a:prstGeom prst="rect">
            <a:avLst/>
          </a:prstGeom>
          <a:noFill/>
          <a:ln w="9525">
            <a:noFill/>
            <a:miter lim="800000"/>
            <a:headEnd/>
            <a:tailEnd/>
          </a:ln>
        </p:spPr>
      </p:pic>
      <p:pic>
        <p:nvPicPr>
          <p:cNvPr id="6" name="Image 5"/>
          <p:cNvPicPr/>
          <p:nvPr/>
        </p:nvPicPr>
        <p:blipFill>
          <a:blip r:embed="rId3" cstate="print"/>
          <a:srcRect/>
          <a:stretch>
            <a:fillRect/>
          </a:stretch>
        </p:blipFill>
        <p:spPr bwMode="auto">
          <a:xfrm>
            <a:off x="4698681" y="1857375"/>
            <a:ext cx="982451" cy="885827"/>
          </a:xfrm>
          <a:prstGeom prst="rect">
            <a:avLst/>
          </a:prstGeom>
          <a:noFill/>
          <a:ln w="9525">
            <a:noFill/>
            <a:miter lim="800000"/>
            <a:headEnd/>
            <a:tailEnd/>
          </a:ln>
        </p:spPr>
      </p:pic>
      <p:pic>
        <p:nvPicPr>
          <p:cNvPr id="7"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Connecteur droit 7"/>
          <p:cNvCxnSpPr/>
          <p:nvPr/>
        </p:nvCxnSpPr>
        <p:spPr>
          <a:xfrm flipV="1">
            <a:off x="2291422" y="1430866"/>
            <a:ext cx="7789335" cy="2540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pic>
        <p:nvPicPr>
          <p:cNvPr id="9" name="Image 8"/>
          <p:cNvPicPr/>
          <p:nvPr/>
        </p:nvPicPr>
        <p:blipFill>
          <a:blip r:embed="rId5" cstate="print"/>
          <a:srcRect/>
          <a:stretch>
            <a:fillRect/>
          </a:stretch>
        </p:blipFill>
        <p:spPr bwMode="auto">
          <a:xfrm>
            <a:off x="3012123" y="1847321"/>
            <a:ext cx="973668" cy="970493"/>
          </a:xfrm>
          <a:prstGeom prst="rect">
            <a:avLst/>
          </a:prstGeom>
          <a:noFill/>
          <a:ln w="9525">
            <a:noFill/>
            <a:miter lim="800000"/>
            <a:headEnd/>
            <a:tailEnd/>
          </a:ln>
        </p:spPr>
      </p:pic>
    </p:spTree>
    <p:extLst>
      <p:ext uri="{BB962C8B-B14F-4D97-AF65-F5344CB8AC3E}">
        <p14:creationId xmlns:p14="http://schemas.microsoft.com/office/powerpoint/2010/main" xmlns="" val="972472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330200" y="274638"/>
            <a:ext cx="9423400" cy="2011362"/>
          </a:xfrm>
        </p:spPr>
        <p:txBody>
          <a:bodyPr>
            <a:normAutofit/>
          </a:bodyPr>
          <a:lstStyle/>
          <a:p>
            <a:r>
              <a:rPr lang="fr-FR" b="1" dirty="0" smtClean="0">
                <a:solidFill>
                  <a:srgbClr val="0064AB"/>
                </a:solidFill>
              </a:rPr>
              <a:t>Le port de gants</a:t>
            </a:r>
            <a:br>
              <a:rPr lang="fr-FR" b="1" dirty="0" smtClean="0">
                <a:solidFill>
                  <a:srgbClr val="0064AB"/>
                </a:solidFill>
              </a:rPr>
            </a:br>
            <a:endParaRPr lang="fr-FR"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493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1524000" y="1577860"/>
            <a:ext cx="4932040" cy="2123658"/>
          </a:xfrm>
          <a:prstGeom prst="rect">
            <a:avLst/>
          </a:prstGeom>
        </p:spPr>
        <p:txBody>
          <a:bodyPr wrap="square">
            <a:spAutoFit/>
          </a:bodyPr>
          <a:lstStyle/>
          <a:p>
            <a:pPr>
              <a:spcBef>
                <a:spcPct val="50000"/>
              </a:spcBef>
              <a:buFontTx/>
              <a:buChar char="•"/>
            </a:pPr>
            <a:r>
              <a:rPr lang="fr-FR" dirty="0">
                <a:solidFill>
                  <a:schemeClr val="tx2"/>
                </a:solidFill>
              </a:rPr>
              <a:t>  </a:t>
            </a:r>
            <a:r>
              <a:rPr lang="fr-FR" sz="2400" b="1" dirty="0">
                <a:solidFill>
                  <a:srgbClr val="0064AB"/>
                </a:solidFill>
              </a:rPr>
              <a:t>Quand il y un risque de contact </a:t>
            </a:r>
            <a:br>
              <a:rPr lang="fr-FR" sz="2400" b="1" dirty="0">
                <a:solidFill>
                  <a:srgbClr val="0064AB"/>
                </a:solidFill>
              </a:rPr>
            </a:br>
            <a:r>
              <a:rPr lang="fr-FR" sz="2400" b="1" dirty="0">
                <a:solidFill>
                  <a:srgbClr val="0064AB"/>
                </a:solidFill>
              </a:rPr>
              <a:t>  avec des liquides biologiques, </a:t>
            </a:r>
            <a:br>
              <a:rPr lang="fr-FR" sz="2400" b="1" dirty="0">
                <a:solidFill>
                  <a:srgbClr val="0064AB"/>
                </a:solidFill>
              </a:rPr>
            </a:br>
            <a:r>
              <a:rPr lang="fr-FR" sz="2400" b="1" dirty="0">
                <a:solidFill>
                  <a:srgbClr val="0064AB"/>
                </a:solidFill>
              </a:rPr>
              <a:t>  les muqueuses ou la peau lésée </a:t>
            </a:r>
          </a:p>
          <a:p>
            <a:pPr>
              <a:spcBef>
                <a:spcPct val="50000"/>
              </a:spcBef>
              <a:buFontTx/>
              <a:buChar char="•"/>
            </a:pPr>
            <a:r>
              <a:rPr lang="fr-FR" sz="2400" b="1" dirty="0">
                <a:solidFill>
                  <a:srgbClr val="0064AB"/>
                </a:solidFill>
              </a:rPr>
              <a:t>  Lorsque les mains du soignant </a:t>
            </a:r>
            <a:br>
              <a:rPr lang="fr-FR" sz="2400" b="1" dirty="0">
                <a:solidFill>
                  <a:srgbClr val="0064AB"/>
                </a:solidFill>
              </a:rPr>
            </a:br>
            <a:r>
              <a:rPr lang="fr-FR" sz="2400" b="1" dirty="0">
                <a:solidFill>
                  <a:srgbClr val="0064AB"/>
                </a:solidFill>
              </a:rPr>
              <a:t>  sont abîmées  </a:t>
            </a:r>
          </a:p>
        </p:txBody>
      </p:sp>
      <p:pic>
        <p:nvPicPr>
          <p:cNvPr id="2051" name="Picture 3"/>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847530" y="4365104"/>
            <a:ext cx="2143125" cy="2000250"/>
          </a:xfrm>
          <a:prstGeom prst="rect">
            <a:avLst/>
          </a:prstGeom>
          <a:noFill/>
        </p:spPr>
      </p:pic>
      <p:sp>
        <p:nvSpPr>
          <p:cNvPr id="8" name="Text Box 4"/>
          <p:cNvSpPr txBox="1">
            <a:spLocks noChangeArrowheads="1"/>
          </p:cNvSpPr>
          <p:nvPr/>
        </p:nvSpPr>
        <p:spPr bwMode="auto">
          <a:xfrm>
            <a:off x="4524365" y="4786325"/>
            <a:ext cx="5286412" cy="1427163"/>
          </a:xfrm>
          <a:prstGeom prst="rect">
            <a:avLst/>
          </a:prstGeom>
          <a:solidFill>
            <a:schemeClr val="bg1"/>
          </a:solidFill>
          <a:ln w="31750">
            <a:solidFill>
              <a:srgbClr val="333399"/>
            </a:solidFill>
            <a:miter lim="800000"/>
            <a:headEnd/>
            <a:tailEnd/>
          </a:ln>
          <a:effectLst/>
        </p:spPr>
        <p:txBody>
          <a:bodyPr wrap="square">
            <a:spAutoFit/>
          </a:bodyPr>
          <a:lstStyle/>
          <a:p>
            <a:pPr algn="ctr">
              <a:spcBef>
                <a:spcPct val="50000"/>
              </a:spcBef>
            </a:pPr>
            <a:r>
              <a:rPr lang="fr-FR" sz="2400" b="1" dirty="0">
                <a:solidFill>
                  <a:srgbClr val="0064AB"/>
                </a:solidFill>
              </a:rPr>
              <a:t>Un geste, un gant </a:t>
            </a:r>
          </a:p>
          <a:p>
            <a:pPr algn="ctr">
              <a:spcBef>
                <a:spcPct val="50000"/>
              </a:spcBef>
            </a:pPr>
            <a:r>
              <a:rPr lang="fr-FR" sz="2400" b="1" dirty="0">
                <a:solidFill>
                  <a:srgbClr val="0064AB"/>
                </a:solidFill>
              </a:rPr>
              <a:t>Une action d’hygiène des mains après les avoir quittés</a:t>
            </a:r>
          </a:p>
        </p:txBody>
      </p:sp>
      <p:pic>
        <p:nvPicPr>
          <p:cNvPr id="31748" name="Picture 4" descr="http://www.leuromag.fr/photo/art/default/5542331-8267911.jpg?v=1370519333"/>
          <p:cNvPicPr>
            <a:picLocks noChangeAspect="1" noChangeArrowheads="1"/>
          </p:cNvPicPr>
          <p:nvPr/>
        </p:nvPicPr>
        <p:blipFill>
          <a:blip r:embed="rId4" cstate="print"/>
          <a:srcRect/>
          <a:stretch>
            <a:fillRect/>
          </a:stretch>
        </p:blipFill>
        <p:spPr bwMode="auto">
          <a:xfrm>
            <a:off x="8218000" y="892856"/>
            <a:ext cx="1992800" cy="1357512"/>
          </a:xfrm>
          <a:prstGeom prst="rect">
            <a:avLst/>
          </a:prstGeom>
          <a:noFill/>
        </p:spPr>
      </p:pic>
      <p:pic>
        <p:nvPicPr>
          <p:cNvPr id="31750" name="Picture 6" descr="https://dccdn.de/shop.doccheck.com/out/pictures/generated/product/1/354_354_95/manufix_sensitive_16cm_rgb.jpg"/>
          <p:cNvPicPr>
            <a:picLocks noChangeAspect="1" noChangeArrowheads="1"/>
          </p:cNvPicPr>
          <p:nvPr/>
        </p:nvPicPr>
        <p:blipFill>
          <a:blip r:embed="rId5" cstate="print"/>
          <a:srcRect/>
          <a:stretch>
            <a:fillRect/>
          </a:stretch>
        </p:blipFill>
        <p:spPr bwMode="auto">
          <a:xfrm>
            <a:off x="6207289" y="1685293"/>
            <a:ext cx="2016224" cy="2016225"/>
          </a:xfrm>
          <a:prstGeom prst="rect">
            <a:avLst/>
          </a:prstGeom>
          <a:noFill/>
        </p:spPr>
      </p:pic>
    </p:spTree>
    <p:extLst>
      <p:ext uri="{BB962C8B-B14F-4D97-AF65-F5344CB8AC3E}">
        <p14:creationId xmlns:p14="http://schemas.microsoft.com/office/powerpoint/2010/main" xmlns="" val="25903127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911"/>
            <a:ext cx="12192000" cy="592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 Box 7"/>
          <p:cNvSpPr txBox="1">
            <a:spLocks noChangeArrowheads="1"/>
          </p:cNvSpPr>
          <p:nvPr/>
        </p:nvSpPr>
        <p:spPr bwMode="auto">
          <a:xfrm>
            <a:off x="330199" y="796319"/>
            <a:ext cx="8319007" cy="584775"/>
          </a:xfrm>
          <a:prstGeom prst="rect">
            <a:avLst/>
          </a:prstGeom>
          <a:noFill/>
          <a:ln w="9525">
            <a:noFill/>
            <a:miter lim="800000"/>
            <a:headEnd/>
            <a:tailEnd/>
          </a:ln>
          <a:effectLst/>
        </p:spPr>
        <p:txBody>
          <a:bodyPr wrap="square">
            <a:spAutoFit/>
          </a:bodyPr>
          <a:lstStyle/>
          <a:p>
            <a:pPr>
              <a:spcBef>
                <a:spcPct val="50000"/>
              </a:spcBef>
            </a:pPr>
            <a:r>
              <a:rPr lang="fr-FR" sz="3200" b="1" dirty="0">
                <a:solidFill>
                  <a:srgbClr val="0064AB"/>
                </a:solidFill>
              </a:rPr>
              <a:t>Port de tablier ou de surblouse</a:t>
            </a:r>
          </a:p>
        </p:txBody>
      </p:sp>
      <p:sp>
        <p:nvSpPr>
          <p:cNvPr id="4" name="Rectangle 3"/>
          <p:cNvSpPr/>
          <p:nvPr/>
        </p:nvSpPr>
        <p:spPr>
          <a:xfrm>
            <a:off x="1238749" y="1942031"/>
            <a:ext cx="5715040" cy="3145476"/>
          </a:xfrm>
          <a:prstGeom prst="rect">
            <a:avLst/>
          </a:prstGeom>
        </p:spPr>
        <p:txBody>
          <a:bodyPr wrap="square">
            <a:spAutoFit/>
          </a:bodyPr>
          <a:lstStyle/>
          <a:p>
            <a:pPr>
              <a:lnSpc>
                <a:spcPct val="80000"/>
              </a:lnSpc>
            </a:pPr>
            <a:r>
              <a:rPr lang="fr-FR" sz="3200" dirty="0">
                <a:solidFill>
                  <a:srgbClr val="0064AB"/>
                </a:solidFill>
              </a:rPr>
              <a:t>L</a:t>
            </a:r>
            <a:r>
              <a:rPr lang="fr-FR" sz="3200" dirty="0" smtClean="0">
                <a:solidFill>
                  <a:srgbClr val="0064AB"/>
                </a:solidFill>
              </a:rPr>
              <a:t>ors </a:t>
            </a:r>
            <a:r>
              <a:rPr lang="fr-FR" sz="3200" dirty="0">
                <a:solidFill>
                  <a:srgbClr val="0064AB"/>
                </a:solidFill>
              </a:rPr>
              <a:t>d’un soin à risque de projection de produits d’origine </a:t>
            </a:r>
            <a:r>
              <a:rPr lang="fr-FR" sz="3200" dirty="0" smtClean="0">
                <a:solidFill>
                  <a:srgbClr val="0064AB"/>
                </a:solidFill>
              </a:rPr>
              <a:t>humaine ou mouillant </a:t>
            </a:r>
            <a:endParaRPr lang="fr-FR" sz="3200" dirty="0">
              <a:solidFill>
                <a:srgbClr val="0064AB"/>
              </a:solidFill>
            </a:endParaRPr>
          </a:p>
          <a:p>
            <a:pPr>
              <a:lnSpc>
                <a:spcPct val="80000"/>
              </a:lnSpc>
            </a:pPr>
            <a:endParaRPr lang="fr-FR" sz="2800" dirty="0">
              <a:solidFill>
                <a:srgbClr val="0064AB"/>
              </a:solidFill>
            </a:endParaRPr>
          </a:p>
          <a:p>
            <a:pPr>
              <a:lnSpc>
                <a:spcPct val="80000"/>
              </a:lnSpc>
            </a:pPr>
            <a:endParaRPr lang="fr-FR" sz="2800" dirty="0">
              <a:solidFill>
                <a:srgbClr val="0064AB"/>
              </a:solidFill>
            </a:endParaRPr>
          </a:p>
          <a:p>
            <a:pPr>
              <a:lnSpc>
                <a:spcPct val="80000"/>
              </a:lnSpc>
            </a:pPr>
            <a:r>
              <a:rPr lang="fr-FR" sz="3200" dirty="0" smtClean="0">
                <a:solidFill>
                  <a:srgbClr val="0064AB"/>
                </a:solidFill>
              </a:rPr>
              <a:t>Lors </a:t>
            </a:r>
            <a:r>
              <a:rPr lang="fr-FR" sz="3200" dirty="0">
                <a:solidFill>
                  <a:srgbClr val="0064AB"/>
                </a:solidFill>
              </a:rPr>
              <a:t>d’un soin contaminant ou exposant à un contact large avec le patient</a:t>
            </a:r>
          </a:p>
        </p:txBody>
      </p:sp>
      <p:graphicFrame>
        <p:nvGraphicFramePr>
          <p:cNvPr id="5122" name="Object 2"/>
          <p:cNvGraphicFramePr>
            <a:graphicFrameLocks noChangeAspect="1"/>
          </p:cNvGraphicFramePr>
          <p:nvPr/>
        </p:nvGraphicFramePr>
        <p:xfrm>
          <a:off x="8024827" y="1357298"/>
          <a:ext cx="2428892" cy="2500330"/>
        </p:xfrm>
        <a:graphic>
          <a:graphicData uri="http://schemas.openxmlformats.org/presentationml/2006/ole">
            <p:oleObj spid="_x0000_s1189" name="Photo Editor Photo" r:id="rId4" imgW="1380952" imgH="1571844" progId="">
              <p:embed/>
            </p:oleObj>
          </a:graphicData>
        </a:graphic>
      </p:graphicFrame>
      <p:pic>
        <p:nvPicPr>
          <p:cNvPr id="7" name="Picture 9" descr="celulosas-vascas-blouses-jetables-a-usage-unique-blouse-simple-jetable-a-usage-unique-verte-357031-FGR"/>
          <p:cNvPicPr>
            <a:picLocks noChangeAspect="1" noChangeArrowheads="1"/>
          </p:cNvPicPr>
          <p:nvPr/>
        </p:nvPicPr>
        <p:blipFill>
          <a:blip r:embed="rId5" cstate="print"/>
          <a:srcRect/>
          <a:stretch>
            <a:fillRect/>
          </a:stretch>
        </p:blipFill>
        <p:spPr bwMode="auto">
          <a:xfrm>
            <a:off x="8024827" y="4071942"/>
            <a:ext cx="2447924" cy="2590800"/>
          </a:xfrm>
          <a:prstGeom prst="rect">
            <a:avLst/>
          </a:prstGeom>
          <a:noFill/>
          <a:ln w="9525">
            <a:noFill/>
            <a:miter lim="800000"/>
            <a:headEnd/>
            <a:tailEnd/>
          </a:ln>
        </p:spPr>
      </p:pic>
    </p:spTree>
    <p:extLst>
      <p:ext uri="{BB962C8B-B14F-4D97-AF65-F5344CB8AC3E}">
        <p14:creationId xmlns:p14="http://schemas.microsoft.com/office/powerpoint/2010/main" xmlns="" val="19828840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Grp="1" noChangeArrowheads="1"/>
          </p:cNvSpPr>
          <p:nvPr>
            <p:ph idx="4294967295"/>
          </p:nvPr>
        </p:nvSpPr>
        <p:spPr bwMode="auto">
          <a:xfrm>
            <a:off x="1738282" y="857234"/>
            <a:ext cx="8643999" cy="480131"/>
          </a:xfrm>
          <a:prstGeom prst="rect">
            <a:avLst/>
          </a:prstGeom>
          <a:noFill/>
          <a:ln w="9525">
            <a:noFill/>
            <a:miter lim="800000"/>
            <a:headEnd/>
            <a:tailEnd/>
          </a:ln>
          <a:effectLst/>
        </p:spPr>
        <p:txBody>
          <a:bodyPr wrap="square">
            <a:spAutoFit/>
          </a:bodyPr>
          <a:lstStyle/>
          <a:p>
            <a:pPr>
              <a:spcBef>
                <a:spcPct val="50000"/>
              </a:spcBef>
              <a:buNone/>
            </a:pPr>
            <a:r>
              <a:rPr lang="fr-FR" b="1" dirty="0">
                <a:solidFill>
                  <a:srgbClr val="0064AB"/>
                </a:solidFill>
              </a:rPr>
              <a:t>Port de masque, lunettes ou de masque visière</a:t>
            </a:r>
          </a:p>
        </p:txBody>
      </p:sp>
      <p:pic>
        <p:nvPicPr>
          <p:cNvPr id="5"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12192001" cy="491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694266" y="4701658"/>
            <a:ext cx="10972800" cy="1754326"/>
          </a:xfrm>
          <a:prstGeom prst="rect">
            <a:avLst/>
          </a:prstGeom>
        </p:spPr>
        <p:txBody>
          <a:bodyPr wrap="square">
            <a:spAutoFit/>
          </a:bodyPr>
          <a:lstStyle/>
          <a:p>
            <a:pPr>
              <a:lnSpc>
                <a:spcPct val="90000"/>
              </a:lnSpc>
              <a:spcBef>
                <a:spcPct val="0"/>
              </a:spcBef>
            </a:pPr>
            <a:r>
              <a:rPr lang="fr-FR" sz="2400" b="1" dirty="0">
                <a:solidFill>
                  <a:srgbClr val="0064AB"/>
                </a:solidFill>
              </a:rPr>
              <a:t>Quand il y a un risque d’aérosolisation ou de projection de liquides biologiques </a:t>
            </a:r>
          </a:p>
          <a:p>
            <a:pPr>
              <a:lnSpc>
                <a:spcPct val="90000"/>
              </a:lnSpc>
            </a:pPr>
            <a:r>
              <a:rPr lang="fr-FR" sz="2400" b="1" dirty="0">
                <a:solidFill>
                  <a:srgbClr val="0064AB"/>
                </a:solidFill>
              </a:rPr>
              <a:t>E</a:t>
            </a:r>
            <a:r>
              <a:rPr lang="fr-FR" sz="2400" b="1" dirty="0" smtClean="0">
                <a:solidFill>
                  <a:srgbClr val="0064AB"/>
                </a:solidFill>
              </a:rPr>
              <a:t>x </a:t>
            </a:r>
            <a:r>
              <a:rPr lang="fr-FR" sz="2400" b="1" dirty="0">
                <a:solidFill>
                  <a:srgbClr val="0064AB"/>
                </a:solidFill>
              </a:rPr>
              <a:t>: aspiration, </a:t>
            </a:r>
            <a:r>
              <a:rPr lang="fr-FR" sz="2400" b="1" dirty="0" smtClean="0">
                <a:solidFill>
                  <a:srgbClr val="0064AB"/>
                </a:solidFill>
              </a:rPr>
              <a:t>endoscopie</a:t>
            </a:r>
          </a:p>
          <a:p>
            <a:pPr>
              <a:lnSpc>
                <a:spcPct val="90000"/>
              </a:lnSpc>
            </a:pPr>
            <a:endParaRPr lang="fr-FR" sz="2400" b="1" dirty="0" smtClean="0">
              <a:solidFill>
                <a:srgbClr val="0064AB"/>
              </a:solidFill>
            </a:endParaRPr>
          </a:p>
          <a:p>
            <a:pPr>
              <a:lnSpc>
                <a:spcPct val="90000"/>
              </a:lnSpc>
            </a:pPr>
            <a:r>
              <a:rPr lang="fr-FR" sz="2400" b="1" dirty="0" smtClean="0">
                <a:solidFill>
                  <a:srgbClr val="0064AB"/>
                </a:solidFill>
              </a:rPr>
              <a:t>En cas de pathologie ORL du soignant</a:t>
            </a:r>
          </a:p>
          <a:p>
            <a:pPr>
              <a:lnSpc>
                <a:spcPct val="90000"/>
              </a:lnSpc>
            </a:pPr>
            <a:endParaRPr lang="fr-FR" sz="2400" b="1" dirty="0">
              <a:solidFill>
                <a:srgbClr val="333399"/>
              </a:solidFill>
            </a:endParaRPr>
          </a:p>
        </p:txBody>
      </p:sp>
      <p:pic>
        <p:nvPicPr>
          <p:cNvPr id="7" name="Picture 9" descr="DSC00017"/>
          <p:cNvPicPr>
            <a:picLocks noChangeAspect="1" noChangeArrowheads="1"/>
          </p:cNvPicPr>
          <p:nvPr/>
        </p:nvPicPr>
        <p:blipFill>
          <a:blip r:embed="rId3" cstate="print"/>
          <a:srcRect/>
          <a:stretch>
            <a:fillRect/>
          </a:stretch>
        </p:blipFill>
        <p:spPr bwMode="auto">
          <a:xfrm>
            <a:off x="1666845" y="1643050"/>
            <a:ext cx="3000395" cy="2571768"/>
          </a:xfrm>
          <a:prstGeom prst="rect">
            <a:avLst/>
          </a:prstGeom>
          <a:noFill/>
        </p:spPr>
      </p:pic>
      <p:pic>
        <p:nvPicPr>
          <p:cNvPr id="8" name="Picture 10" descr="j0321157"/>
          <p:cNvPicPr>
            <a:picLocks noChangeAspect="1" noChangeArrowheads="1"/>
          </p:cNvPicPr>
          <p:nvPr/>
        </p:nvPicPr>
        <p:blipFill>
          <a:blip r:embed="rId4" cstate="print">
            <a:lum bright="-12000" contrast="30000"/>
          </a:blip>
          <a:srcRect/>
          <a:stretch>
            <a:fillRect/>
          </a:stretch>
        </p:blipFill>
        <p:spPr bwMode="auto">
          <a:xfrm>
            <a:off x="4810117" y="1643050"/>
            <a:ext cx="3000396" cy="2643206"/>
          </a:xfrm>
          <a:prstGeom prst="rect">
            <a:avLst/>
          </a:prstGeom>
          <a:noFill/>
        </p:spPr>
      </p:pic>
      <p:pic>
        <p:nvPicPr>
          <p:cNvPr id="10" name="Picture 5" descr="masque3"/>
          <p:cNvPicPr>
            <a:picLocks noChangeAspect="1" noChangeArrowheads="1"/>
          </p:cNvPicPr>
          <p:nvPr/>
        </p:nvPicPr>
        <p:blipFill>
          <a:blip r:embed="rId5" cstate="print"/>
          <a:srcRect/>
          <a:stretch>
            <a:fillRect/>
          </a:stretch>
        </p:blipFill>
        <p:spPr bwMode="auto">
          <a:xfrm>
            <a:off x="7953388" y="1643051"/>
            <a:ext cx="2571768" cy="2643206"/>
          </a:xfrm>
          <a:prstGeom prst="rect">
            <a:avLst/>
          </a:prstGeom>
          <a:noFill/>
          <a:ln w="9525">
            <a:solidFill>
              <a:schemeClr val="tx1"/>
            </a:solidFill>
            <a:miter lim="800000"/>
            <a:headEnd/>
            <a:tailEnd/>
          </a:ln>
        </p:spPr>
      </p:pic>
    </p:spTree>
    <p:extLst>
      <p:ext uri="{BB962C8B-B14F-4D97-AF65-F5344CB8AC3E}">
        <p14:creationId xmlns:p14="http://schemas.microsoft.com/office/powerpoint/2010/main" xmlns="" val="17060106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4352" y="914400"/>
            <a:ext cx="11884733" cy="5776546"/>
          </a:xfrm>
        </p:spPr>
        <p:txBody>
          <a:bodyPr>
            <a:normAutofit lnSpcReduction="10000"/>
          </a:bodyPr>
          <a:lstStyle/>
          <a:p>
            <a:pPr marL="0" indent="0">
              <a:buNone/>
            </a:pPr>
            <a:r>
              <a:rPr lang="fr-FR" dirty="0" smtClean="0">
                <a:solidFill>
                  <a:srgbClr val="0064AB"/>
                </a:solidFill>
              </a:rPr>
              <a:t>Document </a:t>
            </a:r>
            <a:r>
              <a:rPr lang="fr-FR" dirty="0">
                <a:solidFill>
                  <a:srgbClr val="0064AB"/>
                </a:solidFill>
              </a:rPr>
              <a:t>de référence de la société Française d’hygiène hospitalière en juin </a:t>
            </a:r>
            <a:r>
              <a:rPr lang="fr-FR" dirty="0" smtClean="0">
                <a:solidFill>
                  <a:srgbClr val="0064AB"/>
                </a:solidFill>
              </a:rPr>
              <a:t>2017</a:t>
            </a:r>
          </a:p>
          <a:p>
            <a:pPr marL="0" indent="0">
              <a:buNone/>
            </a:pPr>
            <a:endParaRPr lang="fr-FR" u="sng" dirty="0">
              <a:solidFill>
                <a:srgbClr val="0064AB"/>
              </a:solidFill>
            </a:endParaRPr>
          </a:p>
          <a:p>
            <a:pPr marL="0" indent="0">
              <a:buNone/>
            </a:pPr>
            <a:r>
              <a:rPr lang="fr-FR" sz="2800" u="sng" dirty="0" smtClean="0">
                <a:solidFill>
                  <a:srgbClr val="0064AB"/>
                </a:solidFill>
              </a:rPr>
              <a:t>6 AXES:</a:t>
            </a:r>
          </a:p>
          <a:p>
            <a:pPr marL="0" indent="0">
              <a:buNone/>
            </a:pPr>
            <a:r>
              <a:rPr lang="fr-FR" sz="2400" dirty="0" smtClean="0">
                <a:solidFill>
                  <a:srgbClr val="0064AB"/>
                </a:solidFill>
              </a:rPr>
              <a:t>1. </a:t>
            </a:r>
            <a:r>
              <a:rPr lang="fr-FR" sz="2000" dirty="0" smtClean="0">
                <a:solidFill>
                  <a:srgbClr val="0064AB"/>
                </a:solidFill>
              </a:rPr>
              <a:t>Hygiène des mains</a:t>
            </a:r>
          </a:p>
          <a:p>
            <a:pPr marL="0" indent="0">
              <a:buNone/>
            </a:pPr>
            <a:r>
              <a:rPr lang="fr-FR" sz="2000" dirty="0" smtClean="0">
                <a:solidFill>
                  <a:srgbClr val="0064AB"/>
                </a:solidFill>
              </a:rPr>
              <a:t>2. Les équipements de protection individuels</a:t>
            </a:r>
          </a:p>
          <a:p>
            <a:pPr marL="0" indent="0">
              <a:buNone/>
            </a:pPr>
            <a:r>
              <a:rPr lang="fr-FR" sz="2000" dirty="0" smtClean="0">
                <a:solidFill>
                  <a:srgbClr val="0064AB"/>
                </a:solidFill>
              </a:rPr>
              <a:t>3. Les accidents d’expositions aux virus</a:t>
            </a:r>
          </a:p>
          <a:p>
            <a:pPr marL="0" indent="0">
              <a:buNone/>
            </a:pPr>
            <a:r>
              <a:rPr lang="fr-FR" sz="2000" dirty="0" smtClean="0">
                <a:solidFill>
                  <a:srgbClr val="0064AB"/>
                </a:solidFill>
              </a:rPr>
              <a:t>4. Gestion de l’environnement</a:t>
            </a:r>
          </a:p>
          <a:p>
            <a:pPr marL="0" indent="0">
              <a:buNone/>
            </a:pPr>
            <a:r>
              <a:rPr lang="fr-FR" sz="2000" dirty="0" smtClean="0">
                <a:solidFill>
                  <a:srgbClr val="0064AB"/>
                </a:solidFill>
              </a:rPr>
              <a:t>5. </a:t>
            </a:r>
            <a:r>
              <a:rPr lang="fr-FR" sz="2000" b="1" dirty="0" smtClean="0">
                <a:solidFill>
                  <a:srgbClr val="0064AB"/>
                </a:solidFill>
              </a:rPr>
              <a:t>L’hygiène respiratoire</a:t>
            </a:r>
          </a:p>
          <a:p>
            <a:pPr marL="0" indent="0">
              <a:buNone/>
            </a:pPr>
            <a:r>
              <a:rPr lang="fr-FR" sz="2000" dirty="0" smtClean="0">
                <a:solidFill>
                  <a:srgbClr val="0064AB"/>
                </a:solidFill>
              </a:rPr>
              <a:t>6. </a:t>
            </a:r>
            <a:r>
              <a:rPr lang="fr-FR" sz="2000" b="1" dirty="0" smtClean="0">
                <a:solidFill>
                  <a:srgbClr val="0064AB"/>
                </a:solidFill>
              </a:rPr>
              <a:t>La gestion des excréta</a:t>
            </a:r>
          </a:p>
          <a:p>
            <a:pPr marL="0" indent="0">
              <a:buNone/>
            </a:pPr>
            <a:endParaRPr lang="fr-FR" sz="2000" dirty="0" smtClean="0">
              <a:solidFill>
                <a:srgbClr val="0064AB"/>
              </a:solidFill>
            </a:endParaRPr>
          </a:p>
          <a:p>
            <a:pPr marL="0" indent="0">
              <a:buNone/>
            </a:pPr>
            <a:endParaRPr lang="fr-FR" sz="2000" dirty="0">
              <a:solidFill>
                <a:srgbClr val="0064AB"/>
              </a:solidFill>
            </a:endParaRPr>
          </a:p>
          <a:p>
            <a:pPr marL="0" indent="0">
              <a:buNone/>
            </a:pPr>
            <a:r>
              <a:rPr lang="fr-FR" sz="2000" dirty="0" smtClean="0">
                <a:solidFill>
                  <a:srgbClr val="0064AB"/>
                </a:solidFill>
              </a:rPr>
              <a:t>Procédure CLIN AP-HM: P.E.: 04.07.01  Les Précautions Standard </a:t>
            </a:r>
          </a:p>
          <a:p>
            <a:pPr marL="0" indent="0">
              <a:buNone/>
            </a:pPr>
            <a:r>
              <a:rPr lang="fr-FR" sz="2400" dirty="0" smtClean="0">
                <a:solidFill>
                  <a:srgbClr val="0064AB"/>
                </a:solidFill>
              </a:rPr>
              <a:t> </a:t>
            </a:r>
            <a:endParaRPr lang="fr-FR" dirty="0" smtClean="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 y="7018"/>
            <a:ext cx="12192004"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Image 5"/>
          <p:cNvPicPr>
            <a:picLocks noChangeAspect="1"/>
          </p:cNvPicPr>
          <p:nvPr/>
        </p:nvPicPr>
        <p:blipFill>
          <a:blip r:embed="rId3" cstate="print"/>
          <a:stretch>
            <a:fillRect/>
          </a:stretch>
        </p:blipFill>
        <p:spPr>
          <a:xfrm>
            <a:off x="7523134" y="2280414"/>
            <a:ext cx="2060481" cy="2877131"/>
          </a:xfrm>
          <a:prstGeom prst="rect">
            <a:avLst/>
          </a:prstGeom>
        </p:spPr>
      </p:pic>
    </p:spTree>
    <p:extLst>
      <p:ext uri="{BB962C8B-B14F-4D97-AF65-F5344CB8AC3E}">
        <p14:creationId xmlns:p14="http://schemas.microsoft.com/office/powerpoint/2010/main" xmlns="" val="87563246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546"/>
            <a:ext cx="12192000" cy="1752430"/>
          </a:xfrm>
        </p:spPr>
        <p:txBody>
          <a:bodyPr>
            <a:noAutofit/>
          </a:bodyPr>
          <a:lstStyle/>
          <a:p>
            <a:r>
              <a:rPr lang="fr-FR" sz="4000" dirty="0" smtClean="0">
                <a:solidFill>
                  <a:srgbClr val="333399"/>
                </a:solidFill>
              </a:rPr>
              <a:t/>
            </a:r>
            <a:br>
              <a:rPr lang="fr-FR" sz="4000" dirty="0" smtClean="0">
                <a:solidFill>
                  <a:srgbClr val="333399"/>
                </a:solidFill>
              </a:rPr>
            </a:br>
            <a:r>
              <a:rPr lang="fr-FR" sz="4000" dirty="0" smtClean="0">
                <a:solidFill>
                  <a:srgbClr val="333399"/>
                </a:solidFill>
              </a:rPr>
              <a:t/>
            </a:r>
            <a:br>
              <a:rPr lang="fr-FR" sz="4000" dirty="0" smtClean="0">
                <a:solidFill>
                  <a:srgbClr val="333399"/>
                </a:solidFill>
              </a:rPr>
            </a:br>
            <a:r>
              <a:rPr lang="fr-FR" sz="4000" dirty="0" smtClean="0">
                <a:solidFill>
                  <a:srgbClr val="333399"/>
                </a:solidFill>
              </a:rPr>
              <a:t/>
            </a:r>
            <a:br>
              <a:rPr lang="fr-FR" sz="4000" dirty="0" smtClean="0">
                <a:solidFill>
                  <a:srgbClr val="333399"/>
                </a:solidFill>
              </a:rPr>
            </a:br>
            <a:r>
              <a:rPr lang="fr-FR" sz="4000" dirty="0" smtClean="0">
                <a:solidFill>
                  <a:srgbClr val="333399"/>
                </a:solidFill>
              </a:rPr>
              <a:t/>
            </a:r>
            <a:br>
              <a:rPr lang="fr-FR" sz="4000" dirty="0" smtClean="0">
                <a:solidFill>
                  <a:srgbClr val="333399"/>
                </a:solidFill>
              </a:rPr>
            </a:br>
            <a:r>
              <a:rPr lang="fr-FR" sz="4000" b="1" dirty="0">
                <a:solidFill>
                  <a:srgbClr val="0064AB"/>
                </a:solidFill>
              </a:rPr>
              <a:t>3</a:t>
            </a:r>
            <a:r>
              <a:rPr lang="fr-FR" sz="4000" b="1" dirty="0" smtClean="0">
                <a:solidFill>
                  <a:srgbClr val="0064AB"/>
                </a:solidFill>
              </a:rPr>
              <a:t>. Prévention </a:t>
            </a:r>
            <a:r>
              <a:rPr lang="fr-FR" sz="4000" b="1" dirty="0">
                <a:solidFill>
                  <a:srgbClr val="0064AB"/>
                </a:solidFill>
              </a:rPr>
              <a:t>des Accidents avec Exposition </a:t>
            </a:r>
            <a:r>
              <a:rPr lang="fr-FR" sz="4000" b="1" dirty="0" smtClean="0">
                <a:solidFill>
                  <a:srgbClr val="0064AB"/>
                </a:solidFill>
              </a:rPr>
              <a:t>aux Virus (AEV)</a:t>
            </a:r>
            <a:r>
              <a:rPr lang="fr-FR" sz="4000" b="1" dirty="0">
                <a:solidFill>
                  <a:srgbClr val="0064AB"/>
                </a:solidFill>
              </a:rPr>
              <a:t/>
            </a:r>
            <a:br>
              <a:rPr lang="fr-FR" sz="4000" b="1" dirty="0">
                <a:solidFill>
                  <a:srgbClr val="0064AB"/>
                </a:solidFill>
              </a:rPr>
            </a:br>
            <a:endParaRPr lang="fr-FR" sz="4000" b="1" dirty="0">
              <a:solidFill>
                <a:srgbClr val="0064AB"/>
              </a:solidFill>
            </a:endParaRPr>
          </a:p>
        </p:txBody>
      </p:sp>
      <p:sp>
        <p:nvSpPr>
          <p:cNvPr id="3" name="Espace réservé du contenu 2"/>
          <p:cNvSpPr>
            <a:spLocks noGrp="1"/>
          </p:cNvSpPr>
          <p:nvPr>
            <p:ph idx="1"/>
          </p:nvPr>
        </p:nvSpPr>
        <p:spPr>
          <a:xfrm>
            <a:off x="838200" y="2117557"/>
            <a:ext cx="10515600" cy="4059405"/>
          </a:xfrm>
        </p:spPr>
        <p:txBody>
          <a:bodyPr/>
          <a:lstStyle/>
          <a:p>
            <a:pPr marL="0" indent="0">
              <a:buNone/>
            </a:pPr>
            <a:r>
              <a:rPr lang="fr-FR" dirty="0" smtClean="0"/>
              <a:t>                                         </a:t>
            </a:r>
            <a:endParaRPr lang="fr-FR" dirty="0"/>
          </a:p>
          <a:p>
            <a:endParaRPr lang="fr-FR" dirty="0"/>
          </a:p>
          <a:p>
            <a:endParaRPr lang="fr-FR" dirty="0"/>
          </a:p>
          <a:p>
            <a:endParaRPr lang="fr-FR" dirty="0" smtClean="0"/>
          </a:p>
          <a:p>
            <a:pPr marL="0" indent="0">
              <a:buNone/>
            </a:pPr>
            <a:endParaRPr lang="fr-FR" dirty="0" smtClean="0"/>
          </a:p>
          <a:p>
            <a:pPr marL="0" indent="0">
              <a:buNone/>
            </a:pPr>
            <a:endParaRPr lang="fr-FR" dirty="0"/>
          </a:p>
          <a:p>
            <a:pPr marL="0" indent="0">
              <a:buNone/>
            </a:pPr>
            <a:r>
              <a:rPr lang="fr-FR" dirty="0">
                <a:solidFill>
                  <a:srgbClr val="0064AB"/>
                </a:solidFill>
              </a:rPr>
              <a:t>Conduite à tenir après accident avec exposition aux risques viraux : </a:t>
            </a:r>
            <a:endParaRPr lang="fr-FR" dirty="0" smtClean="0">
              <a:solidFill>
                <a:srgbClr val="0064AB"/>
              </a:solidFill>
            </a:endParaRPr>
          </a:p>
          <a:p>
            <a:pPr marL="0" indent="0">
              <a:buNone/>
            </a:pPr>
            <a:r>
              <a:rPr lang="fr-FR" dirty="0">
                <a:solidFill>
                  <a:srgbClr val="0064AB"/>
                </a:solidFill>
              </a:rPr>
              <a:t> </a:t>
            </a:r>
            <a:r>
              <a:rPr lang="fr-FR" dirty="0" smtClean="0">
                <a:solidFill>
                  <a:srgbClr val="0064AB"/>
                </a:solidFill>
              </a:rPr>
              <a:t> </a:t>
            </a:r>
            <a:r>
              <a:rPr lang="fr-FR" i="1" dirty="0" smtClean="0">
                <a:solidFill>
                  <a:srgbClr val="0064AB"/>
                </a:solidFill>
              </a:rPr>
              <a:t>(Procédure PE </a:t>
            </a:r>
            <a:r>
              <a:rPr lang="fr-FR" i="1" dirty="0">
                <a:solidFill>
                  <a:srgbClr val="0064AB"/>
                </a:solidFill>
              </a:rPr>
              <a:t>: </a:t>
            </a:r>
            <a:r>
              <a:rPr lang="fr-FR" i="1" dirty="0" smtClean="0">
                <a:solidFill>
                  <a:srgbClr val="0064AB"/>
                </a:solidFill>
              </a:rPr>
              <a:t>04.07.01.01)</a:t>
            </a:r>
            <a:endParaRPr lang="fr-FR" i="1" dirty="0">
              <a:solidFill>
                <a:srgbClr val="0064AB"/>
              </a:solidFill>
            </a:endParaRPr>
          </a:p>
          <a:p>
            <a:endParaRPr lang="fr-FR" dirty="0">
              <a:solidFill>
                <a:srgbClr val="0064AB"/>
              </a:solidFill>
            </a:endParaRPr>
          </a:p>
        </p:txBody>
      </p:sp>
      <p:pic>
        <p:nvPicPr>
          <p:cNvPr id="4" name="Image 3"/>
          <p:cNvPicPr/>
          <p:nvPr/>
        </p:nvPicPr>
        <p:blipFill>
          <a:blip r:embed="rId2" cstate="print"/>
          <a:srcRect/>
          <a:stretch>
            <a:fillRect/>
          </a:stretch>
        </p:blipFill>
        <p:spPr bwMode="auto">
          <a:xfrm>
            <a:off x="3495844" y="2828720"/>
            <a:ext cx="1650999" cy="1548025"/>
          </a:xfrm>
          <a:prstGeom prst="rect">
            <a:avLst/>
          </a:prstGeom>
          <a:noFill/>
          <a:ln w="9525">
            <a:noFill/>
            <a:miter lim="800000"/>
            <a:headEnd/>
            <a:tailEnd/>
          </a:ln>
        </p:spPr>
      </p:pic>
      <p:pic>
        <p:nvPicPr>
          <p:cNvPr id="5" name="Image 4"/>
          <p:cNvPicPr/>
          <p:nvPr/>
        </p:nvPicPr>
        <p:blipFill>
          <a:blip r:embed="rId3" cstate="print"/>
          <a:srcRect/>
          <a:stretch>
            <a:fillRect/>
          </a:stretch>
        </p:blipFill>
        <p:spPr bwMode="auto">
          <a:xfrm>
            <a:off x="6998057" y="2828719"/>
            <a:ext cx="1760932" cy="1671091"/>
          </a:xfrm>
          <a:prstGeom prst="rect">
            <a:avLst/>
          </a:prstGeom>
          <a:noFill/>
          <a:ln w="9525">
            <a:noFill/>
            <a:miter lim="800000"/>
            <a:headEnd/>
            <a:tailEnd/>
          </a:ln>
        </p:spPr>
      </p:pic>
      <p:pic>
        <p:nvPicPr>
          <p:cNvPr id="6"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9546"/>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622017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4" y="0"/>
            <a:ext cx="12182506"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3"/>
          <p:cNvSpPr>
            <a:spLocks noChangeArrowheads="1"/>
          </p:cNvSpPr>
          <p:nvPr/>
        </p:nvSpPr>
        <p:spPr bwMode="auto">
          <a:xfrm>
            <a:off x="212785" y="1228780"/>
            <a:ext cx="11766430" cy="3902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914400" indent="-4572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hlink"/>
              </a:buClr>
            </a:pPr>
            <a:r>
              <a:rPr lang="fr-FR" altLang="fr-FR" sz="3200" b="1" dirty="0" smtClean="0">
                <a:solidFill>
                  <a:srgbClr val="F7A800"/>
                </a:solidFill>
                <a:latin typeface="Calibri" pitchFamily="34" charset="0"/>
              </a:rPr>
              <a:t>Conduite à tenir en cas d’exposition accidentelle</a:t>
            </a:r>
            <a:r>
              <a:rPr lang="fr-FR" altLang="fr-FR" sz="3200" b="1" dirty="0">
                <a:solidFill>
                  <a:srgbClr val="F7A800"/>
                </a:solidFill>
                <a:latin typeface="Calibri" pitchFamily="34" charset="0"/>
              </a:rPr>
              <a:t> </a:t>
            </a:r>
            <a:r>
              <a:rPr lang="fr-FR" altLang="fr-FR" sz="3200" b="1" dirty="0" smtClean="0">
                <a:solidFill>
                  <a:srgbClr val="F7A800"/>
                </a:solidFill>
                <a:latin typeface="Calibri" pitchFamily="34" charset="0"/>
              </a:rPr>
              <a:t>à </a:t>
            </a:r>
            <a:r>
              <a:rPr lang="fr-FR" altLang="fr-FR" sz="3200" b="1" dirty="0">
                <a:solidFill>
                  <a:srgbClr val="F7A800"/>
                </a:solidFill>
                <a:latin typeface="Calibri" pitchFamily="34" charset="0"/>
              </a:rPr>
              <a:t>du sang ou </a:t>
            </a:r>
            <a:r>
              <a:rPr lang="fr-FR" altLang="fr-FR" sz="3200" b="1" dirty="0" smtClean="0">
                <a:solidFill>
                  <a:srgbClr val="F7A800"/>
                </a:solidFill>
                <a:latin typeface="Calibri" pitchFamily="34" charset="0"/>
              </a:rPr>
              <a:t>à des </a:t>
            </a:r>
            <a:r>
              <a:rPr lang="fr-FR" altLang="fr-FR" sz="3200" b="1" dirty="0">
                <a:solidFill>
                  <a:srgbClr val="F7A800"/>
                </a:solidFill>
                <a:latin typeface="Calibri" pitchFamily="34" charset="0"/>
              </a:rPr>
              <a:t>produits d ’origine humaine :</a:t>
            </a:r>
          </a:p>
          <a:p>
            <a:pPr>
              <a:spcBef>
                <a:spcPct val="20000"/>
              </a:spcBef>
              <a:buClr>
                <a:schemeClr val="hlink"/>
              </a:buClr>
            </a:pPr>
            <a:endParaRPr lang="fr-FR" altLang="fr-FR" sz="3200" dirty="0">
              <a:solidFill>
                <a:srgbClr val="0064AB"/>
              </a:solidFill>
              <a:latin typeface="Calibri" pitchFamily="34" charset="0"/>
            </a:endParaRPr>
          </a:p>
          <a:p>
            <a:pPr lvl="1">
              <a:spcBef>
                <a:spcPct val="20000"/>
              </a:spcBef>
              <a:buFont typeface="Wingdings" pitchFamily="2" charset="2"/>
              <a:buChar char="Ø"/>
            </a:pPr>
            <a:r>
              <a:rPr lang="fr-FR" altLang="fr-FR" sz="2800" dirty="0">
                <a:solidFill>
                  <a:srgbClr val="0064AB"/>
                </a:solidFill>
                <a:latin typeface="Calibri" pitchFamily="34" charset="0"/>
              </a:rPr>
              <a:t>E</a:t>
            </a:r>
            <a:r>
              <a:rPr lang="fr-FR" altLang="fr-FR" sz="2800" dirty="0" smtClean="0">
                <a:solidFill>
                  <a:srgbClr val="0064AB"/>
                </a:solidFill>
                <a:latin typeface="Calibri" pitchFamily="34" charset="0"/>
              </a:rPr>
              <a:t>ffraction </a:t>
            </a:r>
            <a:r>
              <a:rPr lang="fr-FR" altLang="fr-FR" sz="2800" dirty="0">
                <a:solidFill>
                  <a:srgbClr val="0064AB"/>
                </a:solidFill>
                <a:latin typeface="Calibri" pitchFamily="34" charset="0"/>
              </a:rPr>
              <a:t>cutanée (piqûre, coupure ...)</a:t>
            </a:r>
          </a:p>
          <a:p>
            <a:pPr lvl="1">
              <a:spcBef>
                <a:spcPct val="20000"/>
              </a:spcBef>
              <a:buFont typeface="Wingdings" pitchFamily="2" charset="2"/>
              <a:buChar char="Ø"/>
            </a:pPr>
            <a:r>
              <a:rPr lang="fr-FR" altLang="fr-FR" sz="2800" dirty="0">
                <a:solidFill>
                  <a:srgbClr val="0064AB"/>
                </a:solidFill>
                <a:latin typeface="Calibri" pitchFamily="34" charset="0"/>
              </a:rPr>
              <a:t>P</a:t>
            </a:r>
            <a:r>
              <a:rPr lang="fr-FR" altLang="fr-FR" sz="2800" dirty="0" smtClean="0">
                <a:solidFill>
                  <a:srgbClr val="0064AB"/>
                </a:solidFill>
                <a:latin typeface="Calibri" pitchFamily="34" charset="0"/>
              </a:rPr>
              <a:t>rojection </a:t>
            </a:r>
            <a:r>
              <a:rPr lang="fr-FR" altLang="fr-FR" sz="2800" dirty="0">
                <a:solidFill>
                  <a:srgbClr val="0064AB"/>
                </a:solidFill>
                <a:latin typeface="Calibri" pitchFamily="34" charset="0"/>
              </a:rPr>
              <a:t>sur une muqueuse (œil, bouche...)</a:t>
            </a:r>
          </a:p>
          <a:p>
            <a:pPr lvl="1">
              <a:spcBef>
                <a:spcPct val="20000"/>
              </a:spcBef>
              <a:buFont typeface="Wingdings" pitchFamily="2" charset="2"/>
              <a:buChar char="Ø"/>
            </a:pPr>
            <a:r>
              <a:rPr lang="fr-FR" altLang="fr-FR" sz="2800" dirty="0">
                <a:solidFill>
                  <a:srgbClr val="0064AB"/>
                </a:solidFill>
                <a:latin typeface="Calibri" pitchFamily="34" charset="0"/>
              </a:rPr>
              <a:t>C</a:t>
            </a:r>
            <a:r>
              <a:rPr lang="fr-FR" altLang="fr-FR" sz="2800" dirty="0" smtClean="0">
                <a:solidFill>
                  <a:srgbClr val="0064AB"/>
                </a:solidFill>
                <a:latin typeface="Calibri" pitchFamily="34" charset="0"/>
              </a:rPr>
              <a:t>ontact </a:t>
            </a:r>
            <a:r>
              <a:rPr lang="fr-FR" altLang="fr-FR" sz="2800" dirty="0">
                <a:solidFill>
                  <a:srgbClr val="0064AB"/>
                </a:solidFill>
                <a:latin typeface="Calibri" pitchFamily="34" charset="0"/>
              </a:rPr>
              <a:t>avec peau lésée (plaie, eczéma...)</a:t>
            </a:r>
          </a:p>
          <a:p>
            <a:pPr>
              <a:spcBef>
                <a:spcPct val="20000"/>
              </a:spcBef>
              <a:buClr>
                <a:schemeClr val="hlink"/>
              </a:buClr>
              <a:buFont typeface="Wingdings" pitchFamily="2" charset="2"/>
              <a:buChar char="§"/>
            </a:pPr>
            <a:endParaRPr lang="fr-FR" altLang="fr-FR" dirty="0">
              <a:solidFill>
                <a:srgbClr val="0064AB"/>
              </a:solidFill>
              <a:latin typeface="Calibri" pitchFamily="34" charset="0"/>
            </a:endParaRPr>
          </a:p>
          <a:p>
            <a:pPr>
              <a:lnSpc>
                <a:spcPct val="90000"/>
              </a:lnSpc>
              <a:spcBef>
                <a:spcPct val="20000"/>
              </a:spcBef>
              <a:buClr>
                <a:schemeClr val="hlink"/>
              </a:buClr>
            </a:pPr>
            <a:r>
              <a:rPr lang="fr-FR" sz="2800" dirty="0" smtClean="0">
                <a:solidFill>
                  <a:srgbClr val="0064AB"/>
                </a:solidFill>
              </a:rPr>
              <a:t>                                                               </a:t>
            </a:r>
          </a:p>
          <a:p>
            <a:pPr algn="ctr">
              <a:lnSpc>
                <a:spcPct val="90000"/>
              </a:lnSpc>
              <a:spcBef>
                <a:spcPct val="20000"/>
              </a:spcBef>
              <a:buClr>
                <a:schemeClr val="hlink"/>
              </a:buClr>
            </a:pPr>
            <a:r>
              <a:rPr lang="fr-FR" sz="2800" dirty="0">
                <a:solidFill>
                  <a:srgbClr val="0064AB"/>
                </a:solidFill>
              </a:rPr>
              <a:t> </a:t>
            </a:r>
            <a:r>
              <a:rPr lang="fr-FR" sz="2800" dirty="0" smtClean="0">
                <a:solidFill>
                  <a:srgbClr val="0064AB"/>
                </a:solidFill>
              </a:rPr>
              <a:t>                                                            </a:t>
            </a:r>
            <a:endParaRPr lang="fr-FR" altLang="fr-FR" sz="2800" dirty="0">
              <a:solidFill>
                <a:srgbClr val="0064AB"/>
              </a:solidFill>
            </a:endParaRPr>
          </a:p>
        </p:txBody>
      </p:sp>
    </p:spTree>
    <p:extLst>
      <p:ext uri="{BB962C8B-B14F-4D97-AF65-F5344CB8AC3E}">
        <p14:creationId xmlns:p14="http://schemas.microsoft.com/office/powerpoint/2010/main" xmlns="" val="2141095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577" y="304864"/>
            <a:ext cx="12192000" cy="1325563"/>
          </a:xfrm>
        </p:spPr>
        <p:txBody>
          <a:bodyPr>
            <a:normAutofit fontScale="90000"/>
          </a:bodyPr>
          <a:lstStyle/>
          <a:p>
            <a:pPr algn="ctr"/>
            <a:r>
              <a:rPr lang="fr-FR" sz="3600" b="1" dirty="0" smtClean="0">
                <a:solidFill>
                  <a:srgbClr val="333399"/>
                </a:solidFill>
              </a:rPr>
              <a:t/>
            </a:r>
            <a:br>
              <a:rPr lang="fr-FR" sz="3600" b="1" dirty="0" smtClean="0">
                <a:solidFill>
                  <a:srgbClr val="333399"/>
                </a:solidFill>
              </a:rPr>
            </a:br>
            <a:r>
              <a:rPr lang="fr-FR" sz="4000" b="1" dirty="0" smtClean="0">
                <a:solidFill>
                  <a:srgbClr val="0064AB"/>
                </a:solidFill>
              </a:rPr>
              <a:t>Prévention </a:t>
            </a:r>
            <a:r>
              <a:rPr lang="fr-FR" sz="4000" b="1" dirty="0">
                <a:solidFill>
                  <a:srgbClr val="0064AB"/>
                </a:solidFill>
              </a:rPr>
              <a:t>des Accidents avec Exposition </a:t>
            </a:r>
            <a:r>
              <a:rPr lang="fr-FR" sz="4000" b="1" dirty="0" smtClean="0">
                <a:solidFill>
                  <a:srgbClr val="0064AB"/>
                </a:solidFill>
              </a:rPr>
              <a:t>aux Virus (AEV)</a:t>
            </a:r>
            <a:r>
              <a:rPr lang="fr-FR" sz="4000" b="1" dirty="0">
                <a:solidFill>
                  <a:srgbClr val="0064AB"/>
                </a:solidFill>
              </a:rPr>
              <a:t/>
            </a:r>
            <a:br>
              <a:rPr lang="fr-FR" sz="4000" b="1" dirty="0">
                <a:solidFill>
                  <a:srgbClr val="0064AB"/>
                </a:solidFill>
              </a:rPr>
            </a:br>
            <a:endParaRPr lang="fr-FR" sz="4000" b="1" dirty="0">
              <a:solidFill>
                <a:srgbClr val="0064AB"/>
              </a:solidFill>
            </a:endParaRPr>
          </a:p>
        </p:txBody>
      </p:sp>
      <p:pic>
        <p:nvPicPr>
          <p:cNvPr id="5"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Espace réservé du contenu 5"/>
          <p:cNvSpPr>
            <a:spLocks noGrp="1"/>
          </p:cNvSpPr>
          <p:nvPr>
            <p:ph idx="1"/>
          </p:nvPr>
        </p:nvSpPr>
        <p:spPr>
          <a:xfrm>
            <a:off x="152400" y="1520825"/>
            <a:ext cx="11876314" cy="4769908"/>
          </a:xfrm>
        </p:spPr>
        <p:txBody>
          <a:bodyPr>
            <a:normAutofit fontScale="85000" lnSpcReduction="20000"/>
          </a:bodyPr>
          <a:lstStyle/>
          <a:p>
            <a:pPr marL="292735" indent="0">
              <a:spcAft>
                <a:spcPts val="0"/>
              </a:spcAft>
              <a:buNone/>
            </a:pPr>
            <a:r>
              <a:rPr lang="fr-FR" u="sng" dirty="0">
                <a:solidFill>
                  <a:srgbClr val="FF9900"/>
                </a:solidFill>
                <a:ea typeface="Arial" panose="020B0604020202020204" pitchFamily="34" charset="0"/>
                <a:cs typeface="Times New Roman" panose="02020603050405020304" pitchFamily="18" charset="0"/>
              </a:rPr>
              <a:t>Pour les soins utilisant un objet perforant</a:t>
            </a:r>
            <a:r>
              <a:rPr lang="fr-FR" dirty="0">
                <a:solidFill>
                  <a:srgbClr val="FF9900"/>
                </a:solidFill>
                <a:ea typeface="Arial" panose="020B0604020202020204" pitchFamily="34" charset="0"/>
                <a:cs typeface="Times New Roman" panose="02020603050405020304" pitchFamily="18" charset="0"/>
              </a:rPr>
              <a:t> </a:t>
            </a:r>
            <a:r>
              <a:rPr lang="fr-FR" dirty="0" smtClean="0">
                <a:solidFill>
                  <a:srgbClr val="FF9900"/>
                </a:solidFill>
                <a:ea typeface="Arial" panose="020B0604020202020204" pitchFamily="34" charset="0"/>
                <a:cs typeface="Times New Roman" panose="02020603050405020304" pitchFamily="18" charset="0"/>
              </a:rPr>
              <a:t>:</a:t>
            </a:r>
            <a:r>
              <a:rPr lang="fr-FR" dirty="0">
                <a:solidFill>
                  <a:srgbClr val="FF9900"/>
                </a:solidFill>
                <a:ea typeface="Arial" panose="020B0604020202020204" pitchFamily="34" charset="0"/>
                <a:cs typeface="Times New Roman" panose="02020603050405020304" pitchFamily="18" charset="0"/>
              </a:rPr>
              <a:t> </a:t>
            </a:r>
          </a:p>
          <a:p>
            <a:pPr marL="521335">
              <a:spcAft>
                <a:spcPts val="0"/>
              </a:spcAft>
            </a:pPr>
            <a:r>
              <a:rPr lang="fr-FR" dirty="0">
                <a:solidFill>
                  <a:srgbClr val="0064AB"/>
                </a:solidFill>
                <a:ea typeface="Arial" panose="020B0604020202020204" pitchFamily="34" charset="0"/>
                <a:cs typeface="Times New Roman" panose="02020603050405020304" pitchFamily="18" charset="0"/>
              </a:rPr>
              <a:t>Porter des gants</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r>
              <a:rPr lang="fr-FR" dirty="0">
                <a:solidFill>
                  <a:srgbClr val="0064AB"/>
                </a:solidFill>
                <a:ea typeface="Arial" panose="020B0604020202020204" pitchFamily="34" charset="0"/>
                <a:cs typeface="Times New Roman" panose="02020603050405020304" pitchFamily="18" charset="0"/>
              </a:rPr>
              <a:t>Utiliser des dispositifs médicaux de sécurité</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r>
              <a:rPr lang="fr-FR" dirty="0">
                <a:solidFill>
                  <a:srgbClr val="0064AB"/>
                </a:solidFill>
                <a:ea typeface="Arial" panose="020B0604020202020204" pitchFamily="34" charset="0"/>
                <a:cs typeface="Times New Roman" panose="02020603050405020304" pitchFamily="18" charset="0"/>
              </a:rPr>
              <a:t>Après usage : </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r>
              <a:rPr lang="fr-FR" dirty="0">
                <a:solidFill>
                  <a:srgbClr val="0064AB"/>
                </a:solidFill>
                <a:ea typeface="Arial" panose="020B0604020202020204" pitchFamily="34" charset="0"/>
                <a:cs typeface="Times New Roman" panose="02020603050405020304" pitchFamily="18" charset="0"/>
              </a:rPr>
              <a:t>Ne pas </a:t>
            </a:r>
            <a:r>
              <a:rPr lang="fr-FR" dirty="0" err="1" smtClean="0">
                <a:solidFill>
                  <a:srgbClr val="0064AB"/>
                </a:solidFill>
                <a:ea typeface="Arial" panose="020B0604020202020204" pitchFamily="34" charset="0"/>
                <a:cs typeface="Times New Roman" panose="02020603050405020304" pitchFamily="18" charset="0"/>
              </a:rPr>
              <a:t>recapuchonner</a:t>
            </a:r>
            <a:r>
              <a:rPr lang="fr-FR" dirty="0" smtClean="0">
                <a:solidFill>
                  <a:srgbClr val="0064AB"/>
                </a:solidFill>
                <a:ea typeface="Arial" panose="020B0604020202020204" pitchFamily="34" charset="0"/>
                <a:cs typeface="Times New Roman" panose="02020603050405020304" pitchFamily="18" charset="0"/>
              </a:rPr>
              <a:t>, </a:t>
            </a:r>
            <a:r>
              <a:rPr lang="fr-FR" dirty="0">
                <a:solidFill>
                  <a:srgbClr val="0064AB"/>
                </a:solidFill>
                <a:ea typeface="Arial" panose="020B0604020202020204" pitchFamily="34" charset="0"/>
                <a:cs typeface="Times New Roman" panose="02020603050405020304" pitchFamily="18" charset="0"/>
              </a:rPr>
              <a:t>ne pas désadapter à la main </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r>
              <a:rPr lang="fr-FR" b="1" dirty="0">
                <a:solidFill>
                  <a:srgbClr val="0064AB"/>
                </a:solidFill>
                <a:ea typeface="Arial" panose="020B0604020202020204" pitchFamily="34" charset="0"/>
                <a:cs typeface="Times New Roman" panose="02020603050405020304" pitchFamily="18" charset="0"/>
              </a:rPr>
              <a:t>Si usage unique</a:t>
            </a:r>
            <a:r>
              <a:rPr lang="fr-FR" dirty="0">
                <a:solidFill>
                  <a:srgbClr val="0064AB"/>
                </a:solidFill>
                <a:ea typeface="Arial" panose="020B0604020202020204" pitchFamily="34" charset="0"/>
                <a:cs typeface="Times New Roman" panose="02020603050405020304" pitchFamily="18" charset="0"/>
              </a:rPr>
              <a:t> : jeter immédiatement dans un collecteur pour objets perforants adapté, au plus près du soin </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r>
              <a:rPr lang="fr-FR" b="1" dirty="0">
                <a:solidFill>
                  <a:srgbClr val="0064AB"/>
                </a:solidFill>
                <a:ea typeface="Arial" panose="020B0604020202020204" pitchFamily="34" charset="0"/>
                <a:cs typeface="Times New Roman" panose="02020603050405020304" pitchFamily="18" charset="0"/>
              </a:rPr>
              <a:t>Si réutilisable</a:t>
            </a:r>
            <a:r>
              <a:rPr lang="fr-FR" dirty="0">
                <a:solidFill>
                  <a:srgbClr val="0064AB"/>
                </a:solidFill>
                <a:ea typeface="Arial" panose="020B0604020202020204" pitchFamily="34" charset="0"/>
                <a:cs typeface="Times New Roman" panose="02020603050405020304" pitchFamily="18" charset="0"/>
              </a:rPr>
              <a:t> : manipuler le matériel avec précautions et procéder rapidement à son nettoyage et sa désinfection </a:t>
            </a:r>
            <a:r>
              <a:rPr lang="fr-FR" b="1" u="sng" dirty="0">
                <a:solidFill>
                  <a:srgbClr val="0064AB"/>
                </a:solidFill>
                <a:ea typeface="Arial" panose="020B0604020202020204" pitchFamily="34" charset="0"/>
                <a:cs typeface="Times New Roman" panose="02020603050405020304" pitchFamily="18" charset="0"/>
              </a:rPr>
              <a:t> </a:t>
            </a:r>
            <a:endParaRPr lang="fr-FR" b="1" dirty="0">
              <a:solidFill>
                <a:srgbClr val="0064AB"/>
              </a:solidFill>
              <a:ea typeface="Arial" panose="020B0604020202020204" pitchFamily="34" charset="0"/>
              <a:cs typeface="Times New Roman" panose="02020603050405020304" pitchFamily="18" charset="0"/>
            </a:endParaRPr>
          </a:p>
          <a:p>
            <a:pPr marL="521335">
              <a:spcAft>
                <a:spcPts val="0"/>
              </a:spcAft>
            </a:pPr>
            <a:endParaRPr lang="fr-FR" b="1" dirty="0" smtClean="0">
              <a:solidFill>
                <a:srgbClr val="0064AB"/>
              </a:solidFill>
              <a:ea typeface="Arial" panose="020B0604020202020204" pitchFamily="34" charset="0"/>
              <a:cs typeface="Times New Roman" panose="02020603050405020304" pitchFamily="18" charset="0"/>
            </a:endParaRPr>
          </a:p>
          <a:p>
            <a:pPr marL="292735" indent="0">
              <a:spcAft>
                <a:spcPts val="0"/>
              </a:spcAft>
              <a:buNone/>
            </a:pPr>
            <a:r>
              <a:rPr lang="fr-FR" b="1" u="sng" dirty="0" smtClean="0">
                <a:solidFill>
                  <a:srgbClr val="FF9900"/>
                </a:solidFill>
                <a:ea typeface="Arial" panose="020B0604020202020204" pitchFamily="34" charset="0"/>
                <a:cs typeface="Times New Roman" panose="02020603050405020304" pitchFamily="18" charset="0"/>
              </a:rPr>
              <a:t>Pour </a:t>
            </a:r>
            <a:r>
              <a:rPr lang="fr-FR" b="1" u="sng" dirty="0">
                <a:solidFill>
                  <a:srgbClr val="FF9900"/>
                </a:solidFill>
                <a:ea typeface="Arial" panose="020B0604020202020204" pitchFamily="34" charset="0"/>
                <a:cs typeface="Times New Roman" panose="02020603050405020304" pitchFamily="18" charset="0"/>
              </a:rPr>
              <a:t>les soins exposant à un risque de projection</a:t>
            </a:r>
            <a:endParaRPr lang="fr-FR" b="1" dirty="0">
              <a:solidFill>
                <a:srgbClr val="FF9900"/>
              </a:solidFill>
              <a:ea typeface="Arial" panose="020B0604020202020204" pitchFamily="34" charset="0"/>
              <a:cs typeface="Times New Roman" panose="02020603050405020304" pitchFamily="18" charset="0"/>
            </a:endParaRPr>
          </a:p>
          <a:p>
            <a:pPr marL="521335">
              <a:spcAft>
                <a:spcPts val="0"/>
              </a:spcAft>
            </a:pPr>
            <a:r>
              <a:rPr lang="fr-FR" dirty="0">
                <a:solidFill>
                  <a:srgbClr val="0064AB"/>
                </a:solidFill>
                <a:ea typeface="Arial" panose="020B0604020202020204" pitchFamily="34" charset="0"/>
                <a:cs typeface="Times New Roman" panose="02020603050405020304" pitchFamily="18" charset="0"/>
              </a:rPr>
              <a:t>Porter des équipements de protection individuelle (masque, </a:t>
            </a:r>
            <a:r>
              <a:rPr lang="fr-FR" dirty="0" err="1">
                <a:solidFill>
                  <a:srgbClr val="0064AB"/>
                </a:solidFill>
                <a:ea typeface="Arial" panose="020B0604020202020204" pitchFamily="34" charset="0"/>
                <a:cs typeface="Times New Roman" panose="02020603050405020304" pitchFamily="18" charset="0"/>
              </a:rPr>
              <a:t>surblouse</a:t>
            </a:r>
            <a:r>
              <a:rPr lang="fr-FR" dirty="0">
                <a:solidFill>
                  <a:srgbClr val="0064AB"/>
                </a:solidFill>
                <a:ea typeface="Arial" panose="020B0604020202020204" pitchFamily="34" charset="0"/>
                <a:cs typeface="Times New Roman" panose="02020603050405020304" pitchFamily="18" charset="0"/>
              </a:rPr>
              <a:t> ou tablier imperméable, lunettes…)</a:t>
            </a:r>
            <a:endParaRPr lang="fr-FR" dirty="0">
              <a:solidFill>
                <a:srgbClr val="0064AB"/>
              </a:solidFill>
            </a:endParaRPr>
          </a:p>
        </p:txBody>
      </p:sp>
      <p:cxnSp>
        <p:nvCxnSpPr>
          <p:cNvPr id="7" name="Connecteur droit 6"/>
          <p:cNvCxnSpPr/>
          <p:nvPr/>
        </p:nvCxnSpPr>
        <p:spPr>
          <a:xfrm>
            <a:off x="228600" y="1251857"/>
            <a:ext cx="11473543"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pic>
        <p:nvPicPr>
          <p:cNvPr id="9" name="Picture 24"/>
          <p:cNvPicPr>
            <a:picLocks noChangeAspect="1" noChangeArrowheads="1"/>
          </p:cNvPicPr>
          <p:nvPr/>
        </p:nvPicPr>
        <p:blipFill>
          <a:blip r:embed="rId3" cstate="print"/>
          <a:srcRect/>
          <a:stretch>
            <a:fillRect/>
          </a:stretch>
        </p:blipFill>
        <p:spPr bwMode="auto">
          <a:xfrm>
            <a:off x="8076407" y="1843172"/>
            <a:ext cx="1223613" cy="1125723"/>
          </a:xfrm>
          <a:prstGeom prst="rect">
            <a:avLst/>
          </a:prstGeom>
          <a:noFill/>
        </p:spPr>
      </p:pic>
      <p:pic>
        <p:nvPicPr>
          <p:cNvPr id="10" name="Picture 4" descr="C:\Users\p018590\AppData\Local\Microsoft\Windows\Temporary Internet Files\Content.IE5\JXHJI3JP\MC900319786[1].wmf"/>
          <p:cNvPicPr>
            <a:picLocks noChangeAspect="1" noChangeArrowheads="1"/>
          </p:cNvPicPr>
          <p:nvPr/>
        </p:nvPicPr>
        <p:blipFill>
          <a:blip r:embed="rId4" cstate="print"/>
          <a:srcRect/>
          <a:stretch>
            <a:fillRect/>
          </a:stretch>
        </p:blipFill>
        <p:spPr bwMode="auto">
          <a:xfrm>
            <a:off x="6575333" y="1630427"/>
            <a:ext cx="1076006" cy="1175976"/>
          </a:xfrm>
          <a:prstGeom prst="rect">
            <a:avLst/>
          </a:prstGeom>
          <a:noFill/>
        </p:spPr>
      </p:pic>
      <p:pic>
        <p:nvPicPr>
          <p:cNvPr id="11" name="Image 10"/>
          <p:cNvPicPr>
            <a:picLocks noChangeAspect="1"/>
          </p:cNvPicPr>
          <p:nvPr/>
        </p:nvPicPr>
        <p:blipFill>
          <a:blip r:embed="rId5" cstate="print"/>
          <a:stretch>
            <a:fillRect/>
          </a:stretch>
        </p:blipFill>
        <p:spPr>
          <a:xfrm>
            <a:off x="9921381" y="1810322"/>
            <a:ext cx="1670093" cy="1368307"/>
          </a:xfrm>
          <a:prstGeom prst="rect">
            <a:avLst/>
          </a:prstGeom>
        </p:spPr>
      </p:pic>
    </p:spTree>
    <p:extLst>
      <p:ext uri="{BB962C8B-B14F-4D97-AF65-F5344CB8AC3E}">
        <p14:creationId xmlns:p14="http://schemas.microsoft.com/office/powerpoint/2010/main" xmlns="" val="24461443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25136" y="1493288"/>
            <a:ext cx="10515600" cy="4351338"/>
          </a:xfrm>
        </p:spPr>
        <p:txBody>
          <a:bodyPr/>
          <a:lstStyle/>
          <a:p>
            <a:r>
              <a:rPr lang="fr-FR" sz="2400" dirty="0" smtClean="0">
                <a:solidFill>
                  <a:srgbClr val="0064AB"/>
                </a:solidFill>
              </a:rPr>
              <a:t>Utiliser du matériel sécurisé (aiguille rétractable…)</a:t>
            </a:r>
          </a:p>
          <a:p>
            <a:r>
              <a:rPr lang="fr-FR" sz="2400" dirty="0" smtClean="0">
                <a:solidFill>
                  <a:srgbClr val="0064AB"/>
                </a:solidFill>
              </a:rPr>
              <a:t>Container à OPCT (objet piquant coupant tranchant)</a:t>
            </a:r>
          </a:p>
          <a:p>
            <a:r>
              <a:rPr lang="fr-FR" sz="2400" dirty="0" smtClean="0">
                <a:solidFill>
                  <a:srgbClr val="0064AB"/>
                </a:solidFill>
              </a:rPr>
              <a:t>Désinfection hygiénique </a:t>
            </a:r>
            <a:r>
              <a:rPr lang="fr-FR" sz="2400" dirty="0">
                <a:solidFill>
                  <a:srgbClr val="0064AB"/>
                </a:solidFill>
              </a:rPr>
              <a:t>des </a:t>
            </a:r>
            <a:r>
              <a:rPr lang="fr-FR" sz="2400" dirty="0" smtClean="0">
                <a:solidFill>
                  <a:srgbClr val="0064AB"/>
                </a:solidFill>
              </a:rPr>
              <a:t>mains par friction</a:t>
            </a:r>
          </a:p>
          <a:p>
            <a:r>
              <a:rPr lang="fr-FR" sz="2400" dirty="0" smtClean="0">
                <a:solidFill>
                  <a:srgbClr val="0064AB"/>
                </a:solidFill>
              </a:rPr>
              <a:t>Prévention des Accidents d’Exposition au Sang (AES)</a:t>
            </a:r>
          </a:p>
          <a:p>
            <a:pPr marL="0" indent="0">
              <a:buNone/>
            </a:pPr>
            <a:endParaRPr lang="fr-FR" dirty="0" smtClean="0">
              <a:solidFill>
                <a:srgbClr val="0064AB"/>
              </a:solidFill>
            </a:endParaRPr>
          </a:p>
          <a:p>
            <a:pPr marL="0" indent="0">
              <a:buNone/>
            </a:pPr>
            <a:endParaRPr lang="fr-FR" dirty="0">
              <a:solidFill>
                <a:srgbClr val="0064AB"/>
              </a:solidFill>
            </a:endParaRPr>
          </a:p>
        </p:txBody>
      </p:sp>
      <p:grpSp>
        <p:nvGrpSpPr>
          <p:cNvPr id="4" name="Groupe 3"/>
          <p:cNvGrpSpPr/>
          <p:nvPr/>
        </p:nvGrpSpPr>
        <p:grpSpPr>
          <a:xfrm>
            <a:off x="0" y="8468"/>
            <a:ext cx="12192000" cy="570786"/>
            <a:chOff x="0" y="-61717"/>
            <a:chExt cx="12191999" cy="594377"/>
          </a:xfrm>
        </p:grpSpPr>
        <p:pic>
          <p:nvPicPr>
            <p:cNvPr id="5" name="Picture 3" descr="EN TETE CLIN"/>
            <p:cNvPicPr>
              <a:picLocks noChangeAspect="1" noChangeArrowheads="1"/>
            </p:cNvPicPr>
            <p:nvPr/>
          </p:nvPicPr>
          <p:blipFill rotWithShape="1">
            <a:blip r:embed="rId2" cstate="print"/>
            <a:srcRect l="15565"/>
            <a:stretch/>
          </p:blipFill>
          <p:spPr bwMode="auto">
            <a:xfrm>
              <a:off x="1445343" y="-61717"/>
              <a:ext cx="10746656" cy="532660"/>
            </a:xfrm>
            <a:prstGeom prst="rect">
              <a:avLst/>
            </a:prstGeom>
            <a:noFill/>
            <a:ln w="9525">
              <a:noFill/>
              <a:miter lim="800000"/>
              <a:headEnd/>
              <a:tailEnd/>
            </a:ln>
          </p:spPr>
        </p:pic>
        <p:pic>
          <p:nvPicPr>
            <p:cNvPr id="6" name="Image 5"/>
            <p:cNvPicPr>
              <a:picLocks noChangeAspect="1"/>
            </p:cNvPicPr>
            <p:nvPr/>
          </p:nvPicPr>
          <p:blipFill>
            <a:blip r:embed="rId3" cstate="print"/>
            <a:stretch>
              <a:fillRect/>
            </a:stretch>
          </p:blipFill>
          <p:spPr>
            <a:xfrm>
              <a:off x="0" y="10322"/>
              <a:ext cx="1445342" cy="522338"/>
            </a:xfrm>
            <a:prstGeom prst="rect">
              <a:avLst/>
            </a:prstGeom>
          </p:spPr>
        </p:pic>
      </p:grpSp>
      <p:sp>
        <p:nvSpPr>
          <p:cNvPr id="7" name="AutoShape 2" descr="RÃ©sultat de recherche d'images pour &quot;prÃ©lÃ©vement sanguin&quot;"/>
          <p:cNvSpPr>
            <a:spLocks noGrp="1" noChangeAspect="1" noChangeArrowheads="1"/>
          </p:cNvSpPr>
          <p:nvPr>
            <p:ph type="title"/>
          </p:nvPr>
        </p:nvSpPr>
        <p:spPr bwMode="auto">
          <a:xfrm>
            <a:off x="802689" y="657341"/>
            <a:ext cx="10515600" cy="792764"/>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normAutofit/>
          </a:bodyPr>
          <a:lstStyle/>
          <a:p>
            <a:pPr algn="ctr"/>
            <a:r>
              <a:rPr lang="fr-FR" sz="3600" b="1" dirty="0" smtClean="0">
                <a:solidFill>
                  <a:srgbClr val="F7A800"/>
                </a:solidFill>
              </a:rPr>
              <a:t>Prévention risque AEV:  : Le Prélèvement veineux sanguin</a:t>
            </a:r>
            <a:endParaRPr lang="fr-FR" sz="3600" b="1" dirty="0">
              <a:solidFill>
                <a:srgbClr val="F7A800"/>
              </a:solidFill>
            </a:endParaRPr>
          </a:p>
        </p:txBody>
      </p:sp>
      <p:pic>
        <p:nvPicPr>
          <p:cNvPr id="8" name="Image 7"/>
          <p:cNvPicPr>
            <a:picLocks noChangeAspect="1"/>
          </p:cNvPicPr>
          <p:nvPr/>
        </p:nvPicPr>
        <p:blipFill>
          <a:blip r:embed="rId4" cstate="print"/>
          <a:stretch>
            <a:fillRect/>
          </a:stretch>
        </p:blipFill>
        <p:spPr>
          <a:xfrm>
            <a:off x="3248480" y="3323730"/>
            <a:ext cx="2018673" cy="1812290"/>
          </a:xfrm>
          <a:prstGeom prst="rect">
            <a:avLst/>
          </a:prstGeom>
        </p:spPr>
      </p:pic>
      <p:pic>
        <p:nvPicPr>
          <p:cNvPr id="9" name="Picture 17"/>
          <p:cNvPicPr>
            <a:picLocks noChangeAspect="1" noChangeArrowheads="1"/>
          </p:cNvPicPr>
          <p:nvPr/>
        </p:nvPicPr>
        <p:blipFill>
          <a:blip r:embed="rId5" cstate="print"/>
          <a:srcRect/>
          <a:stretch>
            <a:fillRect/>
          </a:stretch>
        </p:blipFill>
        <p:spPr bwMode="auto">
          <a:xfrm>
            <a:off x="932501" y="3323730"/>
            <a:ext cx="1924050" cy="3287713"/>
          </a:xfrm>
          <a:prstGeom prst="rect">
            <a:avLst/>
          </a:prstGeom>
          <a:noFill/>
          <a:ln w="9525">
            <a:noFill/>
            <a:miter lim="800000"/>
            <a:headEnd/>
            <a:tailEnd/>
          </a:ln>
        </p:spPr>
      </p:pic>
      <p:pic>
        <p:nvPicPr>
          <p:cNvPr id="10" name="Espace réservé du contenu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119788" y="5409555"/>
            <a:ext cx="1273251" cy="1273251"/>
          </a:xfrm>
          <a:prstGeom prst="rect">
            <a:avLst/>
          </a:prstGeom>
        </p:spPr>
      </p:pic>
      <p:pic>
        <p:nvPicPr>
          <p:cNvPr id="11" name="Espace réservé du contenu 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801881" y="3160353"/>
            <a:ext cx="2139043" cy="2139043"/>
          </a:xfrm>
          <a:prstGeom prst="rect">
            <a:avLst/>
          </a:prstGeom>
        </p:spPr>
      </p:pic>
      <p:pic>
        <p:nvPicPr>
          <p:cNvPr id="12" name="Espace réservé du contenu 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073765" y="1690687"/>
            <a:ext cx="2658471" cy="1761639"/>
          </a:xfrm>
          <a:prstGeom prst="rect">
            <a:avLst/>
          </a:prstGeom>
        </p:spPr>
      </p:pic>
      <p:pic>
        <p:nvPicPr>
          <p:cNvPr id="13" name="Picture 13"/>
          <p:cNvPicPr>
            <a:picLocks noChangeAspect="1" noChangeArrowheads="1"/>
          </p:cNvPicPr>
          <p:nvPr/>
        </p:nvPicPr>
        <p:blipFill>
          <a:blip r:embed="rId9" cstate="print">
            <a:extLst>
              <a:ext uri="{28A0092B-C50C-407E-A947-70E740481C1C}">
                <a14:useLocalDpi xmlns:a14="http://schemas.microsoft.com/office/drawing/2010/main" xmlns="" val="0"/>
              </a:ext>
            </a:extLst>
          </a:blip>
          <a:srcRect l="1398" t="1930" r="2609" b="3423"/>
          <a:stretch>
            <a:fillRect/>
          </a:stretch>
        </p:blipFill>
        <p:spPr bwMode="auto">
          <a:xfrm>
            <a:off x="9048568" y="4207668"/>
            <a:ext cx="2683668" cy="2403775"/>
          </a:xfrm>
          <a:prstGeom prst="rect">
            <a:avLst/>
          </a:prstGeom>
          <a:noFill/>
          <a:ln w="2857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pic>
      <p:pic>
        <p:nvPicPr>
          <p:cNvPr id="14" name="Picture 3" descr="unimanuelle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801881" y="5148012"/>
            <a:ext cx="1467507" cy="1610648"/>
          </a:xfrm>
          <a:prstGeom prst="rect">
            <a:avLst/>
          </a:prstGeom>
          <a:noFill/>
          <a:ln w="9525">
            <a:solidFill>
              <a:srgbClr val="00008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096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39738" y="1766093"/>
            <a:ext cx="10914062" cy="4351338"/>
          </a:xfrm>
        </p:spPr>
        <p:txBody>
          <a:bodyPr rtlCol="0">
            <a:normAutofit lnSpcReduction="10000"/>
          </a:bodyPr>
          <a:lstStyle/>
          <a:p>
            <a:pPr fontAlgn="auto">
              <a:spcAft>
                <a:spcPts val="0"/>
              </a:spcAft>
              <a:defRPr/>
            </a:pPr>
            <a:r>
              <a:rPr lang="fr-FR" sz="2600" dirty="0" smtClean="0">
                <a:solidFill>
                  <a:srgbClr val="0064AB"/>
                </a:solidFill>
              </a:rPr>
              <a:t>Choisir </a:t>
            </a:r>
            <a:r>
              <a:rPr lang="fr-FR" sz="2600" dirty="0">
                <a:solidFill>
                  <a:srgbClr val="0064AB"/>
                </a:solidFill>
              </a:rPr>
              <a:t>des collecteurs adaptés à la taille des déchets à éliminer et au volume de production</a:t>
            </a:r>
          </a:p>
          <a:p>
            <a:pPr fontAlgn="auto">
              <a:spcAft>
                <a:spcPts val="0"/>
              </a:spcAft>
              <a:defRPr/>
            </a:pPr>
            <a:r>
              <a:rPr lang="fr-FR" sz="2600" dirty="0">
                <a:solidFill>
                  <a:srgbClr val="0064AB"/>
                </a:solidFill>
              </a:rPr>
              <a:t>V</a:t>
            </a:r>
            <a:r>
              <a:rPr lang="fr-FR" sz="2600" dirty="0" smtClean="0">
                <a:solidFill>
                  <a:srgbClr val="0064AB"/>
                </a:solidFill>
              </a:rPr>
              <a:t>érifier </a:t>
            </a:r>
            <a:r>
              <a:rPr lang="fr-FR" sz="2600" dirty="0">
                <a:solidFill>
                  <a:srgbClr val="0064AB"/>
                </a:solidFill>
              </a:rPr>
              <a:t>que le couvercle est correctement monté avant l’utilisation du produit</a:t>
            </a:r>
          </a:p>
          <a:p>
            <a:pPr fontAlgn="auto">
              <a:spcAft>
                <a:spcPts val="0"/>
              </a:spcAft>
              <a:defRPr/>
            </a:pPr>
            <a:r>
              <a:rPr lang="fr-FR" sz="2600" dirty="0">
                <a:solidFill>
                  <a:srgbClr val="0064AB"/>
                </a:solidFill>
              </a:rPr>
              <a:t>N</a:t>
            </a:r>
            <a:r>
              <a:rPr lang="fr-FR" sz="2600" dirty="0" smtClean="0">
                <a:solidFill>
                  <a:srgbClr val="0064AB"/>
                </a:solidFill>
              </a:rPr>
              <a:t>e </a:t>
            </a:r>
            <a:r>
              <a:rPr lang="fr-FR" sz="2600" dirty="0">
                <a:solidFill>
                  <a:srgbClr val="0064AB"/>
                </a:solidFill>
              </a:rPr>
              <a:t>pas dépasser la limite de remplissage (3/4 maximum)</a:t>
            </a:r>
          </a:p>
          <a:p>
            <a:pPr fontAlgn="auto">
              <a:spcAft>
                <a:spcPts val="0"/>
              </a:spcAft>
              <a:defRPr/>
            </a:pPr>
            <a:r>
              <a:rPr lang="fr-FR" sz="2600" dirty="0">
                <a:solidFill>
                  <a:srgbClr val="0064AB"/>
                </a:solidFill>
              </a:rPr>
              <a:t>N</a:t>
            </a:r>
            <a:r>
              <a:rPr lang="fr-FR" sz="2600" dirty="0" smtClean="0">
                <a:solidFill>
                  <a:srgbClr val="0064AB"/>
                </a:solidFill>
              </a:rPr>
              <a:t>e </a:t>
            </a:r>
            <a:r>
              <a:rPr lang="fr-FR" sz="2600" dirty="0">
                <a:solidFill>
                  <a:srgbClr val="0064AB"/>
                </a:solidFill>
              </a:rPr>
              <a:t>jamais forcer lors de l’introduction des déchets</a:t>
            </a:r>
          </a:p>
          <a:p>
            <a:pPr fontAlgn="auto">
              <a:spcAft>
                <a:spcPts val="0"/>
              </a:spcAft>
              <a:defRPr/>
            </a:pPr>
            <a:r>
              <a:rPr lang="fr-FR" sz="2600" dirty="0">
                <a:solidFill>
                  <a:srgbClr val="0064AB"/>
                </a:solidFill>
              </a:rPr>
              <a:t>N</a:t>
            </a:r>
            <a:r>
              <a:rPr lang="fr-FR" sz="2600" dirty="0" smtClean="0">
                <a:solidFill>
                  <a:srgbClr val="0064AB"/>
                </a:solidFill>
              </a:rPr>
              <a:t>oter </a:t>
            </a:r>
            <a:r>
              <a:rPr lang="fr-FR" sz="2600" dirty="0">
                <a:solidFill>
                  <a:srgbClr val="0064AB"/>
                </a:solidFill>
              </a:rPr>
              <a:t>la date d’ouverture et l’UF du service (respect du délai réglementaire d’élimination dans les 72H). </a:t>
            </a:r>
          </a:p>
          <a:p>
            <a:pPr fontAlgn="auto">
              <a:spcAft>
                <a:spcPts val="0"/>
              </a:spcAft>
              <a:defRPr/>
            </a:pPr>
            <a:r>
              <a:rPr lang="fr-FR" sz="2600" dirty="0">
                <a:solidFill>
                  <a:srgbClr val="0064AB"/>
                </a:solidFill>
              </a:rPr>
              <a:t>P</a:t>
            </a:r>
            <a:r>
              <a:rPr lang="fr-FR" sz="2600" dirty="0" smtClean="0">
                <a:solidFill>
                  <a:srgbClr val="0064AB"/>
                </a:solidFill>
              </a:rPr>
              <a:t>orter </a:t>
            </a:r>
            <a:r>
              <a:rPr lang="fr-FR" sz="2600" dirty="0">
                <a:solidFill>
                  <a:srgbClr val="0064AB"/>
                </a:solidFill>
              </a:rPr>
              <a:t>une attention particulière lors du remplissage et de la manipulation des collecteurs (utilisation mono-manuelle)</a:t>
            </a:r>
          </a:p>
          <a:p>
            <a:pPr fontAlgn="auto">
              <a:spcAft>
                <a:spcPts val="0"/>
              </a:spcAft>
              <a:defRPr/>
            </a:pPr>
            <a:r>
              <a:rPr lang="fr-FR" sz="2600" dirty="0">
                <a:solidFill>
                  <a:srgbClr val="0064AB"/>
                </a:solidFill>
              </a:rPr>
              <a:t>F</a:t>
            </a:r>
            <a:r>
              <a:rPr lang="fr-FR" sz="2600" dirty="0" smtClean="0">
                <a:solidFill>
                  <a:srgbClr val="0064AB"/>
                </a:solidFill>
              </a:rPr>
              <a:t>ixer </a:t>
            </a:r>
            <a:r>
              <a:rPr lang="fr-FR" sz="2600" dirty="0">
                <a:solidFill>
                  <a:srgbClr val="0064AB"/>
                </a:solidFill>
              </a:rPr>
              <a:t>le collecteur sur un support adapté </a:t>
            </a:r>
          </a:p>
          <a:p>
            <a:pPr fontAlgn="auto">
              <a:spcAft>
                <a:spcPts val="0"/>
              </a:spcAft>
              <a:defRPr/>
            </a:pPr>
            <a:endParaRPr lang="fr-FR" dirty="0">
              <a:solidFill>
                <a:srgbClr val="0064AB"/>
              </a:solidFill>
            </a:endParaRPr>
          </a:p>
        </p:txBody>
      </p:sp>
      <p:pic>
        <p:nvPicPr>
          <p:cNvPr id="56323" name="Image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62800" y="5491163"/>
            <a:ext cx="1871663" cy="1252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4" name="Rectangle 6"/>
          <p:cNvSpPr>
            <a:spLocks noChangeArrowheads="1"/>
          </p:cNvSpPr>
          <p:nvPr/>
        </p:nvSpPr>
        <p:spPr bwMode="auto">
          <a:xfrm>
            <a:off x="638969" y="754763"/>
            <a:ext cx="105156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3600" b="1" dirty="0" smtClean="0">
                <a:solidFill>
                  <a:srgbClr val="0064AB"/>
                </a:solidFill>
              </a:rPr>
              <a:t>Prévention des AEV: utilisation des containers à OPCT</a:t>
            </a:r>
            <a:endParaRPr lang="fr-FR" altLang="fr-FR" sz="3600" b="1" dirty="0"/>
          </a:p>
        </p:txBody>
      </p:sp>
      <p:grpSp>
        <p:nvGrpSpPr>
          <p:cNvPr id="5" name="Groupe 4"/>
          <p:cNvGrpSpPr/>
          <p:nvPr/>
        </p:nvGrpSpPr>
        <p:grpSpPr>
          <a:xfrm>
            <a:off x="65314" y="0"/>
            <a:ext cx="12126686" cy="570786"/>
            <a:chOff x="0" y="-61717"/>
            <a:chExt cx="12191999" cy="594377"/>
          </a:xfrm>
        </p:grpSpPr>
        <p:pic>
          <p:nvPicPr>
            <p:cNvPr id="6" name="Picture 3" descr="EN TETE CLIN"/>
            <p:cNvPicPr>
              <a:picLocks noChangeAspect="1" noChangeArrowheads="1"/>
            </p:cNvPicPr>
            <p:nvPr/>
          </p:nvPicPr>
          <p:blipFill rotWithShape="1">
            <a:blip r:embed="rId3" cstate="print"/>
            <a:srcRect l="15565"/>
            <a:stretch/>
          </p:blipFill>
          <p:spPr bwMode="auto">
            <a:xfrm>
              <a:off x="1445343" y="-61717"/>
              <a:ext cx="10746656" cy="532660"/>
            </a:xfrm>
            <a:prstGeom prst="rect">
              <a:avLst/>
            </a:prstGeom>
            <a:noFill/>
            <a:ln w="9525">
              <a:noFill/>
              <a:miter lim="800000"/>
              <a:headEnd/>
              <a:tailEnd/>
            </a:ln>
          </p:spPr>
        </p:pic>
        <p:pic>
          <p:nvPicPr>
            <p:cNvPr id="7" name="Image 6"/>
            <p:cNvPicPr>
              <a:picLocks noChangeAspect="1"/>
            </p:cNvPicPr>
            <p:nvPr/>
          </p:nvPicPr>
          <p:blipFill>
            <a:blip r:embed="rId4" cstate="print"/>
            <a:stretch>
              <a:fillRect/>
            </a:stretch>
          </p:blipFill>
          <p:spPr>
            <a:xfrm>
              <a:off x="0" y="10322"/>
              <a:ext cx="1445342" cy="522338"/>
            </a:xfrm>
            <a:prstGeom prst="rect">
              <a:avLst/>
            </a:prstGeom>
          </p:spPr>
        </p:pic>
      </p:grpSp>
      <p:pic>
        <p:nvPicPr>
          <p:cNvPr id="8" name="Image 7"/>
          <p:cNvPicPr>
            <a:picLocks noChangeAspect="1"/>
          </p:cNvPicPr>
          <p:nvPr/>
        </p:nvPicPr>
        <p:blipFill>
          <a:blip r:embed="rId5" cstate="print"/>
          <a:stretch>
            <a:fillRect/>
          </a:stretch>
        </p:blipFill>
        <p:spPr>
          <a:xfrm>
            <a:off x="9620250" y="5310855"/>
            <a:ext cx="1733550" cy="1171575"/>
          </a:xfrm>
          <a:prstGeom prst="rect">
            <a:avLst/>
          </a:prstGeom>
        </p:spPr>
      </p:pic>
    </p:spTree>
    <p:extLst>
      <p:ext uri="{BB962C8B-B14F-4D97-AF65-F5344CB8AC3E}">
        <p14:creationId xmlns:p14="http://schemas.microsoft.com/office/powerpoint/2010/main" xmlns="" val="1003005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5400000">
            <a:off x="470848" y="2576115"/>
            <a:ext cx="3470190" cy="1951982"/>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6871949" y="2525602"/>
            <a:ext cx="3455204" cy="1943552"/>
          </a:xfrm>
          <a:prstGeom prst="rect">
            <a:avLst/>
          </a:prstGeom>
        </p:spPr>
      </p:pic>
      <p:pic>
        <p:nvPicPr>
          <p:cNvPr id="6" name="Image 5"/>
          <p:cNvPicPr>
            <a:picLocks noChangeAspect="1"/>
          </p:cNvPicPr>
          <p:nvPr/>
        </p:nvPicPr>
        <p:blipFill rotWithShape="1">
          <a:blip r:embed="rId4" cstate="print">
            <a:extLst>
              <a:ext uri="{28A0092B-C50C-407E-A947-70E740481C1C}">
                <a14:useLocalDpi xmlns:a14="http://schemas.microsoft.com/office/drawing/2010/main" xmlns="" val="0"/>
              </a:ext>
            </a:extLst>
          </a:blip>
          <a:srcRect l="11907"/>
          <a:stretch/>
        </p:blipFill>
        <p:spPr>
          <a:xfrm rot="5400000">
            <a:off x="3904587" y="2424417"/>
            <a:ext cx="3360734" cy="2145922"/>
          </a:xfrm>
          <a:prstGeom prst="rect">
            <a:avLst/>
          </a:prstGeom>
        </p:spPr>
      </p:pic>
      <p:sp>
        <p:nvSpPr>
          <p:cNvPr id="7" name="Rectangle 6"/>
          <p:cNvSpPr/>
          <p:nvPr/>
        </p:nvSpPr>
        <p:spPr>
          <a:xfrm>
            <a:off x="2092390" y="267784"/>
            <a:ext cx="6829425" cy="785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b="1" dirty="0" smtClean="0">
                <a:solidFill>
                  <a:schemeClr val="tx1"/>
                </a:solidFill>
              </a:rPr>
              <a:t>A proscrire </a:t>
            </a:r>
            <a:endParaRPr lang="fr-FR" sz="4000" b="1" dirty="0">
              <a:solidFill>
                <a:schemeClr val="tx1"/>
              </a:solidFill>
            </a:endParaRPr>
          </a:p>
        </p:txBody>
      </p:sp>
      <p:sp>
        <p:nvSpPr>
          <p:cNvPr id="8" name="Rectangle 7"/>
          <p:cNvSpPr/>
          <p:nvPr/>
        </p:nvSpPr>
        <p:spPr>
          <a:xfrm>
            <a:off x="223838" y="5143500"/>
            <a:ext cx="6829425" cy="1515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2000" b="1" i="1" dirty="0">
              <a:solidFill>
                <a:schemeClr val="tx1"/>
              </a:solidFill>
            </a:endParaRPr>
          </a:p>
        </p:txBody>
      </p:sp>
    </p:spTree>
    <p:extLst>
      <p:ext uri="{BB962C8B-B14F-4D97-AF65-F5344CB8AC3E}">
        <p14:creationId xmlns:p14="http://schemas.microsoft.com/office/powerpoint/2010/main" xmlns="" val="2613325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ChangeArrowheads="1"/>
          </p:cNvSpPr>
          <p:nvPr/>
        </p:nvSpPr>
        <p:spPr bwMode="auto">
          <a:xfrm>
            <a:off x="6578082" y="1663101"/>
            <a:ext cx="5090523" cy="4056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a:endParaRPr lang="fr-FR" altLang="fr-FR" sz="2000" dirty="0">
              <a:solidFill>
                <a:srgbClr val="4F81BD">
                  <a:lumMod val="75000"/>
                </a:srgbClr>
              </a:solidFill>
              <a:latin typeface="+mn-lt"/>
            </a:endParaRPr>
          </a:p>
        </p:txBody>
      </p:sp>
      <p:sp>
        <p:nvSpPr>
          <p:cNvPr id="8196" name="Rectangle 3"/>
          <p:cNvSpPr>
            <a:spLocks noChangeArrowheads="1"/>
          </p:cNvSpPr>
          <p:nvPr/>
        </p:nvSpPr>
        <p:spPr bwMode="auto">
          <a:xfrm>
            <a:off x="-833886" y="114300"/>
            <a:ext cx="10964174"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altLang="fr-FR" sz="4400" b="1" dirty="0" smtClean="0">
                <a:solidFill>
                  <a:srgbClr val="F7A800"/>
                </a:solidFill>
                <a:latin typeface="Calibri" pitchFamily="34" charset="0"/>
              </a:rPr>
              <a:t>Conduite à tenir  en cas d’ AEV</a:t>
            </a:r>
            <a:endParaRPr lang="fr-FR" altLang="fr-FR" sz="4400" b="1" dirty="0">
              <a:solidFill>
                <a:srgbClr val="0064AB"/>
              </a:solidFill>
              <a:latin typeface="Calibri" pitchFamily="34" charset="0"/>
            </a:endParaRPr>
          </a:p>
        </p:txBody>
      </p:sp>
      <p:graphicFrame>
        <p:nvGraphicFramePr>
          <p:cNvPr id="8194" name="Object 2"/>
          <p:cNvGraphicFramePr>
            <a:graphicFrameLocks noChangeAspect="1"/>
          </p:cNvGraphicFramePr>
          <p:nvPr>
            <p:extLst/>
          </p:nvPr>
        </p:nvGraphicFramePr>
        <p:xfrm>
          <a:off x="381000" y="1799431"/>
          <a:ext cx="1447800" cy="1430338"/>
        </p:xfrm>
        <a:graphic>
          <a:graphicData uri="http://schemas.openxmlformats.org/presentationml/2006/ole">
            <p:oleObj spid="_x0000_s3102" name="Image Bitmap" r:id="rId3" imgW="4915586" imgH="4858428" progId="PBrush">
              <p:embed/>
            </p:oleObj>
          </a:graphicData>
        </a:graphic>
      </p:graphicFrame>
      <p:pic>
        <p:nvPicPr>
          <p:cNvPr id="819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71780" y="1714500"/>
            <a:ext cx="678217"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060207" y="1629569"/>
            <a:ext cx="612775"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9" name="Rectangle 7"/>
          <p:cNvSpPr>
            <a:spLocks noChangeArrowheads="1"/>
          </p:cNvSpPr>
          <p:nvPr/>
        </p:nvSpPr>
        <p:spPr bwMode="auto">
          <a:xfrm flipV="1">
            <a:off x="2881881" y="2179808"/>
            <a:ext cx="381000" cy="642151"/>
          </a:xfrm>
          <a:prstGeom prst="rect">
            <a:avLst/>
          </a:prstGeom>
          <a:solidFill>
            <a:schemeClr val="accent1"/>
          </a:solidFill>
          <a:ln w="9525">
            <a:solidFill>
              <a:schemeClr val="tx1"/>
            </a:solidFill>
            <a:miter lim="800000"/>
            <a:headEnd/>
            <a:tailEnd/>
          </a:ln>
        </p:spPr>
        <p:txBody>
          <a:bodyPr rot="10800000"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altLang="fr-FR" sz="3200" b="1">
                <a:solidFill>
                  <a:prstClr val="black"/>
                </a:solidFill>
                <a:latin typeface="Times New Roman" pitchFamily="18" charset="0"/>
              </a:rPr>
              <a:t>+</a:t>
            </a:r>
          </a:p>
        </p:txBody>
      </p:sp>
      <p:pic>
        <p:nvPicPr>
          <p:cNvPr id="8200" name="Picture 8" descr="oeil"/>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941674" y="4443413"/>
            <a:ext cx="2286000" cy="140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01" name="Picture 9" descr="robinet goutte"/>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80999" y="4705165"/>
            <a:ext cx="1684079" cy="1569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02" name="Picture 10" descr="dosette serum physio"/>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587315" y="4377992"/>
            <a:ext cx="777322" cy="18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Espace réservé du numéro de diapositive 11"/>
          <p:cNvSpPr>
            <a:spLocks noGrp="1"/>
          </p:cNvSpPr>
          <p:nvPr>
            <p:ph type="sldNum" sz="quarter" idx="12"/>
          </p:nvPr>
        </p:nvSpPr>
        <p:spPr/>
        <p:txBody>
          <a:bodyPr/>
          <a:lstStyle/>
          <a:p>
            <a:pPr>
              <a:defRPr/>
            </a:pPr>
            <a:fld id="{115E0550-3E00-4D92-9138-A95F62227448}" type="slidenum">
              <a:rPr lang="fr-FR" altLang="fr-FR">
                <a:solidFill>
                  <a:prstClr val="black">
                    <a:tint val="75000"/>
                  </a:prstClr>
                </a:solidFill>
              </a:rPr>
              <a:pPr>
                <a:defRPr/>
              </a:pPr>
              <a:t>26</a:t>
            </a:fld>
            <a:endParaRPr lang="fr-FR" altLang="fr-FR">
              <a:solidFill>
                <a:prstClr val="black">
                  <a:tint val="75000"/>
                </a:prstClr>
              </a:solidFill>
            </a:endParaRPr>
          </a:p>
        </p:txBody>
      </p:sp>
      <p:pic>
        <p:nvPicPr>
          <p:cNvPr id="13" name="Picture 6" descr="Logo"/>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0" y="6315"/>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4" name="Object 2"/>
          <p:cNvGraphicFramePr>
            <a:graphicFrameLocks noChangeAspect="1"/>
          </p:cNvGraphicFramePr>
          <p:nvPr>
            <p:extLst/>
          </p:nvPr>
        </p:nvGraphicFramePr>
        <p:xfrm>
          <a:off x="4311828" y="1596278"/>
          <a:ext cx="1567106" cy="1893586"/>
        </p:xfrm>
        <a:graphic>
          <a:graphicData uri="http://schemas.openxmlformats.org/presentationml/2006/ole">
            <p:oleObj spid="_x0000_s3103" name="Image bitmap" r:id="rId10" imgW="1314286" imgH="1076475" progId="PBrush">
              <p:embed/>
            </p:oleObj>
          </a:graphicData>
        </a:graphic>
      </p:graphicFrame>
      <p:sp>
        <p:nvSpPr>
          <p:cNvPr id="3" name="Rectangle 2"/>
          <p:cNvSpPr/>
          <p:nvPr/>
        </p:nvSpPr>
        <p:spPr>
          <a:xfrm>
            <a:off x="2587315" y="6274756"/>
            <a:ext cx="5544631" cy="461665"/>
          </a:xfrm>
          <a:prstGeom prst="rect">
            <a:avLst/>
          </a:prstGeom>
        </p:spPr>
        <p:txBody>
          <a:bodyPr wrap="square">
            <a:spAutoFit/>
          </a:bodyPr>
          <a:lstStyle/>
          <a:p>
            <a:pPr algn="ctr">
              <a:spcBef>
                <a:spcPct val="50000"/>
              </a:spcBef>
            </a:pPr>
            <a:r>
              <a:rPr lang="fr-FR" sz="2400" b="1" dirty="0" smtClean="0">
                <a:solidFill>
                  <a:srgbClr val="FF0000"/>
                </a:solidFill>
              </a:rPr>
              <a:t>Déclaration </a:t>
            </a:r>
            <a:r>
              <a:rPr lang="fr-FR" sz="2400" b="1" dirty="0">
                <a:solidFill>
                  <a:srgbClr val="FF0000"/>
                </a:solidFill>
              </a:rPr>
              <a:t>de </a:t>
            </a:r>
            <a:r>
              <a:rPr lang="fr-FR" sz="2400" b="1" dirty="0" smtClean="0">
                <a:solidFill>
                  <a:srgbClr val="FF0000"/>
                </a:solidFill>
              </a:rPr>
              <a:t>l'AEV </a:t>
            </a:r>
            <a:r>
              <a:rPr lang="fr-FR" sz="2400" b="1" dirty="0">
                <a:solidFill>
                  <a:srgbClr val="FF0000"/>
                </a:solidFill>
              </a:rPr>
              <a:t>et avis médical </a:t>
            </a:r>
          </a:p>
        </p:txBody>
      </p:sp>
      <p:sp>
        <p:nvSpPr>
          <p:cNvPr id="4" name="Rectangle 3"/>
          <p:cNvSpPr/>
          <p:nvPr/>
        </p:nvSpPr>
        <p:spPr>
          <a:xfrm>
            <a:off x="6596418" y="1837372"/>
            <a:ext cx="5318774" cy="5416868"/>
          </a:xfrm>
          <a:prstGeom prst="rect">
            <a:avLst/>
          </a:prstGeom>
        </p:spPr>
        <p:txBody>
          <a:bodyPr wrap="square">
            <a:spAutoFit/>
          </a:bodyPr>
          <a:lstStyle/>
          <a:p>
            <a:r>
              <a:rPr lang="fr-FR" sz="2000" dirty="0">
                <a:solidFill>
                  <a:srgbClr val="0064AB"/>
                </a:solidFill>
              </a:rPr>
              <a:t>Après piqûre ou blessure</a:t>
            </a:r>
          </a:p>
          <a:p>
            <a:r>
              <a:rPr lang="fr-FR" sz="2000" dirty="0">
                <a:solidFill>
                  <a:srgbClr val="0064AB"/>
                </a:solidFill>
              </a:rPr>
              <a:t>Laver les mains à l’eau et au savon, rincer à l’eau du réseau et sécher</a:t>
            </a:r>
          </a:p>
          <a:p>
            <a:r>
              <a:rPr lang="fr-FR" sz="2000" dirty="0">
                <a:solidFill>
                  <a:srgbClr val="0064AB"/>
                </a:solidFill>
              </a:rPr>
              <a:t>Désinfecter en laissant la plaie en contact avec du dakin pendant au moins 5 min </a:t>
            </a:r>
            <a:endParaRPr lang="fr-FR" sz="2000" dirty="0" smtClean="0">
              <a:solidFill>
                <a:srgbClr val="0064AB"/>
              </a:solidFill>
            </a:endParaRPr>
          </a:p>
          <a:p>
            <a:endParaRPr lang="fr-FR" sz="2000" dirty="0">
              <a:solidFill>
                <a:srgbClr val="0064AB"/>
              </a:solidFill>
            </a:endParaRPr>
          </a:p>
          <a:p>
            <a:endParaRPr lang="fr-FR" sz="2000" dirty="0" smtClean="0">
              <a:solidFill>
                <a:srgbClr val="0064AB"/>
              </a:solidFill>
            </a:endParaRPr>
          </a:p>
          <a:p>
            <a:endParaRPr lang="fr-FR" dirty="0">
              <a:solidFill>
                <a:srgbClr val="0064AB"/>
              </a:solidFill>
            </a:endParaRPr>
          </a:p>
          <a:p>
            <a:endParaRPr lang="fr-FR" dirty="0" smtClean="0">
              <a:solidFill>
                <a:srgbClr val="0064AB"/>
              </a:solidFill>
            </a:endParaRPr>
          </a:p>
          <a:p>
            <a:endParaRPr lang="fr-FR" dirty="0">
              <a:solidFill>
                <a:srgbClr val="0064AB"/>
              </a:solidFill>
            </a:endParaRPr>
          </a:p>
          <a:p>
            <a:r>
              <a:rPr lang="fr-FR" sz="2000" dirty="0">
                <a:solidFill>
                  <a:srgbClr val="0064AB"/>
                </a:solidFill>
              </a:rPr>
              <a:t>Après projection sur les muqueuses (Yeux, bouche) : rincer  abondamment avec du sérum physiologique ou à l’eau du réseau</a:t>
            </a:r>
          </a:p>
          <a:p>
            <a:r>
              <a:rPr lang="fr-FR" sz="2000" dirty="0"/>
              <a:t>           </a:t>
            </a:r>
          </a:p>
          <a:p>
            <a:endParaRPr lang="fr-FR" dirty="0" smtClean="0">
              <a:solidFill>
                <a:srgbClr val="0064AB"/>
              </a:solidFill>
            </a:endParaRPr>
          </a:p>
          <a:p>
            <a:endParaRPr lang="fr-FR" dirty="0">
              <a:solidFill>
                <a:srgbClr val="0064AB"/>
              </a:solidFill>
            </a:endParaRPr>
          </a:p>
          <a:p>
            <a:endParaRPr lang="fr-FR" dirty="0" smtClean="0">
              <a:solidFill>
                <a:srgbClr val="0064AB"/>
              </a:solidFill>
            </a:endParaRPr>
          </a:p>
          <a:p>
            <a:endParaRPr lang="fr-FR" dirty="0"/>
          </a:p>
        </p:txBody>
      </p:sp>
    </p:spTree>
    <p:extLst>
      <p:ext uri="{BB962C8B-B14F-4D97-AF65-F5344CB8AC3E}">
        <p14:creationId xmlns:p14="http://schemas.microsoft.com/office/powerpoint/2010/main" xmlns="" val="19343433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9413" y="58738"/>
            <a:ext cx="6762750" cy="6704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Espace réservé du numéro de diapositive 2"/>
          <p:cNvSpPr>
            <a:spLocks noGrp="1"/>
          </p:cNvSpPr>
          <p:nvPr>
            <p:ph type="sldNum" sz="quarter" idx="12"/>
          </p:nvPr>
        </p:nvSpPr>
        <p:spPr/>
        <p:txBody>
          <a:bodyPr/>
          <a:lstStyle/>
          <a:p>
            <a:pPr>
              <a:defRPr/>
            </a:pPr>
            <a:fld id="{CA9F448F-EAAE-4FAD-9392-B5914A08EDE8}" type="slidenum">
              <a:rPr lang="fr-FR" altLang="fr-FR"/>
              <a:pPr>
                <a:defRPr/>
              </a:pPr>
              <a:t>27</a:t>
            </a:fld>
            <a:endParaRPr lang="fr-FR" altLang="fr-FR"/>
          </a:p>
        </p:txBody>
      </p:sp>
    </p:spTree>
    <p:extLst>
      <p:ext uri="{BB962C8B-B14F-4D97-AF65-F5344CB8AC3E}">
        <p14:creationId xmlns:p14="http://schemas.microsoft.com/office/powerpoint/2010/main" xmlns="" val="1290573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solidFill>
                  <a:srgbClr val="333399"/>
                </a:solidFill>
              </a:rPr>
              <a:t/>
            </a:r>
            <a:br>
              <a:rPr lang="fr-FR" b="1" dirty="0" smtClean="0">
                <a:solidFill>
                  <a:srgbClr val="333399"/>
                </a:solidFill>
              </a:rPr>
            </a:br>
            <a:r>
              <a:rPr lang="fr-FR" b="1" dirty="0" smtClean="0">
                <a:solidFill>
                  <a:srgbClr val="0064AB"/>
                </a:solidFill>
              </a:rPr>
              <a:t>4. L’ HYGIENE RESPIRATOIRE</a:t>
            </a:r>
            <a:endParaRPr lang="fr-FR" b="1" dirty="0">
              <a:solidFill>
                <a:srgbClr val="0064AB"/>
              </a:solidFill>
            </a:endParaRPr>
          </a:p>
        </p:txBody>
      </p:sp>
      <p:pic>
        <p:nvPicPr>
          <p:cNvPr id="4" name="Picture 2" descr="http://cerig.pagora.grenoble-inp.fr/memoire/2009/images/masque-medical.gif"/>
          <p:cNvPicPr>
            <a:picLocks noGrp="1"/>
          </p:cNvPicPr>
          <p:nvPr>
            <p:ph idx="1"/>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5004843" y="2805723"/>
            <a:ext cx="2362493" cy="2278295"/>
          </a:xfrm>
          <a:prstGeom prst="rect">
            <a:avLst/>
          </a:prstGeom>
          <a:noFill/>
          <a:ln>
            <a:noFill/>
          </a:ln>
        </p:spPr>
      </p:pic>
      <p:pic>
        <p:nvPicPr>
          <p:cNvPr id="5"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53880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tabLst>
                <a:tab pos="447675" algn="l"/>
                <a:tab pos="982663" algn="l"/>
              </a:tabLst>
            </a:pPr>
            <a:r>
              <a:rPr lang="fr-FR" b="1" dirty="0">
                <a:solidFill>
                  <a:srgbClr val="0064AB"/>
                </a:solidFill>
              </a:rPr>
              <a:t>HYGIENE RESPIRATOIRE</a:t>
            </a:r>
            <a:endParaRPr lang="fr-FR" dirty="0">
              <a:solidFill>
                <a:srgbClr val="0064AB"/>
              </a:solidFill>
            </a:endParaRPr>
          </a:p>
        </p:txBody>
      </p:sp>
      <p:sp>
        <p:nvSpPr>
          <p:cNvPr id="3" name="Espace réservé du contenu 2"/>
          <p:cNvSpPr>
            <a:spLocks noGrp="1"/>
          </p:cNvSpPr>
          <p:nvPr>
            <p:ph idx="1"/>
          </p:nvPr>
        </p:nvSpPr>
        <p:spPr>
          <a:xfrm>
            <a:off x="838200" y="1588168"/>
            <a:ext cx="10515600" cy="4824663"/>
          </a:xfrm>
        </p:spPr>
        <p:txBody>
          <a:bodyPr>
            <a:normAutofit fontScale="92500" lnSpcReduction="20000"/>
          </a:bodyPr>
          <a:lstStyle/>
          <a:p>
            <a:r>
              <a:rPr lang="fr-FR" dirty="0">
                <a:solidFill>
                  <a:srgbClr val="0064AB"/>
                </a:solidFill>
              </a:rPr>
              <a:t>Toute personne présentant des symptômes respiratoires types toux, expectorations doit porter un masque chirurgical de type II (patient, visiteur, soignant</a:t>
            </a:r>
            <a:r>
              <a:rPr lang="fr-FR" dirty="0" smtClean="0">
                <a:solidFill>
                  <a:srgbClr val="0064AB"/>
                </a:solidFill>
              </a:rPr>
              <a:t>…)</a:t>
            </a:r>
          </a:p>
          <a:p>
            <a:endParaRPr lang="fr-FR" b="1" dirty="0">
              <a:solidFill>
                <a:srgbClr val="0064AB"/>
              </a:solidFill>
            </a:endParaRPr>
          </a:p>
          <a:p>
            <a:r>
              <a:rPr lang="fr-FR" dirty="0">
                <a:solidFill>
                  <a:srgbClr val="0064AB"/>
                </a:solidFill>
              </a:rPr>
              <a:t> </a:t>
            </a:r>
            <a:r>
              <a:rPr lang="fr-FR" dirty="0" smtClean="0">
                <a:solidFill>
                  <a:srgbClr val="0064AB"/>
                </a:solidFill>
              </a:rPr>
              <a:t>Utiliser </a:t>
            </a:r>
            <a:r>
              <a:rPr lang="fr-FR" dirty="0">
                <a:solidFill>
                  <a:srgbClr val="0064AB"/>
                </a:solidFill>
              </a:rPr>
              <a:t>un mouchoir à usage unique pour couvrir le nez et la bouche lors de toux, éternuement et le jeter immédiatement après usage. </a:t>
            </a:r>
            <a:endParaRPr lang="fr-FR" dirty="0" smtClean="0">
              <a:solidFill>
                <a:srgbClr val="0064AB"/>
              </a:solidFill>
            </a:endParaRPr>
          </a:p>
          <a:p>
            <a:endParaRPr lang="fr-FR" dirty="0">
              <a:solidFill>
                <a:srgbClr val="0064AB"/>
              </a:solidFill>
            </a:endParaRPr>
          </a:p>
          <a:p>
            <a:r>
              <a:rPr lang="fr-FR" dirty="0">
                <a:solidFill>
                  <a:srgbClr val="0064AB"/>
                </a:solidFill>
              </a:rPr>
              <a:t>En l’absence de mouchoir, tousser ou éternuer au niveau du coude ou en haut de la manche plutôt que dans les mains</a:t>
            </a:r>
            <a:r>
              <a:rPr lang="fr-FR" dirty="0" smtClean="0">
                <a:solidFill>
                  <a:srgbClr val="0064AB"/>
                </a:solidFill>
              </a:rPr>
              <a:t>.</a:t>
            </a:r>
          </a:p>
          <a:p>
            <a:endParaRPr lang="fr-FR" dirty="0">
              <a:solidFill>
                <a:srgbClr val="0064AB"/>
              </a:solidFill>
            </a:endParaRPr>
          </a:p>
          <a:p>
            <a:r>
              <a:rPr lang="fr-FR" dirty="0">
                <a:solidFill>
                  <a:srgbClr val="0064AB"/>
                </a:solidFill>
              </a:rPr>
              <a:t>Réaliser un lavage simple des mains avec un savon doux suivi d’une friction avec une solution hydro-alcoolique des mains après contact avec des sécrétions respiratoires</a:t>
            </a:r>
            <a:endParaRPr lang="fr-FR" b="1" dirty="0">
              <a:solidFill>
                <a:srgbClr val="0064AB"/>
              </a:solidFill>
            </a:endParaRPr>
          </a:p>
          <a:p>
            <a:endParaRPr lang="fr-FR" b="1" dirty="0"/>
          </a:p>
          <a:p>
            <a:endParaRPr lang="fr-FR" dirty="0"/>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71274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85261"/>
            <a:ext cx="10515600" cy="1325563"/>
          </a:xfrm>
        </p:spPr>
        <p:txBody>
          <a:bodyPr/>
          <a:lstStyle/>
          <a:p>
            <a:pPr algn="ctr"/>
            <a:r>
              <a:rPr lang="fr-FR" b="1" dirty="0" smtClean="0">
                <a:solidFill>
                  <a:srgbClr val="0064AB"/>
                </a:solidFill>
              </a:rPr>
              <a:t>DEFINITION</a:t>
            </a:r>
            <a:endParaRPr lang="fr-FR" b="1" dirty="0">
              <a:solidFill>
                <a:srgbClr val="0064AB"/>
              </a:solidFill>
            </a:endParaRPr>
          </a:p>
        </p:txBody>
      </p:sp>
      <p:sp>
        <p:nvSpPr>
          <p:cNvPr id="3" name="Espace réservé du contenu 2"/>
          <p:cNvSpPr>
            <a:spLocks noGrp="1"/>
          </p:cNvSpPr>
          <p:nvPr>
            <p:ph idx="1"/>
          </p:nvPr>
        </p:nvSpPr>
        <p:spPr/>
        <p:txBody>
          <a:bodyPr/>
          <a:lstStyle/>
          <a:p>
            <a:pPr marL="0" indent="0">
              <a:buNone/>
            </a:pPr>
            <a:endParaRPr lang="fr-FR" sz="4000" dirty="0" smtClean="0">
              <a:solidFill>
                <a:srgbClr val="333399"/>
              </a:solidFill>
            </a:endParaRPr>
          </a:p>
          <a:p>
            <a:pPr marL="0" indent="0">
              <a:buNone/>
            </a:pPr>
            <a:r>
              <a:rPr lang="fr-FR" sz="4000" dirty="0" smtClean="0">
                <a:solidFill>
                  <a:srgbClr val="0064AB"/>
                </a:solidFill>
              </a:rPr>
              <a:t>Ensemble </a:t>
            </a:r>
            <a:r>
              <a:rPr lang="fr-FR" sz="4000" dirty="0">
                <a:solidFill>
                  <a:srgbClr val="0064AB"/>
                </a:solidFill>
              </a:rPr>
              <a:t>de mesures visant à réduire le risque de transmission croisée des agents infectieux entre soignant, soigné et environnement, ou par exposition à un produit biologique d’origine humaine (sang, sécrétions, excréta…)</a:t>
            </a:r>
          </a:p>
          <a:p>
            <a:endParaRPr lang="fr-FR"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 name="Connecteur droit 4"/>
          <p:cNvCxnSpPr/>
          <p:nvPr/>
        </p:nvCxnSpPr>
        <p:spPr>
          <a:xfrm flipV="1">
            <a:off x="1100137" y="1686721"/>
            <a:ext cx="9991725" cy="69452"/>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737157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192000"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0" y="673882"/>
            <a:ext cx="12191999" cy="646331"/>
          </a:xfrm>
          <a:prstGeom prst="rect">
            <a:avLst/>
          </a:prstGeom>
        </p:spPr>
        <p:txBody>
          <a:bodyPr wrap="square">
            <a:spAutoFit/>
          </a:bodyPr>
          <a:lstStyle/>
          <a:p>
            <a:pPr algn="ctr"/>
            <a:r>
              <a:rPr lang="fr-FR" sz="3600" dirty="0">
                <a:solidFill>
                  <a:srgbClr val="000099"/>
                </a:solidFill>
                <a:latin typeface="+mj-lt"/>
              </a:rPr>
              <a:t>         </a:t>
            </a:r>
            <a:r>
              <a:rPr lang="fr-FR" sz="3600" b="1" dirty="0">
                <a:solidFill>
                  <a:srgbClr val="0064AB"/>
                </a:solidFill>
                <a:latin typeface="+mj-lt"/>
              </a:rPr>
              <a:t>Vous toussez, vous éternuez ? </a:t>
            </a:r>
          </a:p>
        </p:txBody>
      </p:sp>
      <p:graphicFrame>
        <p:nvGraphicFramePr>
          <p:cNvPr id="3074" name="Object 2"/>
          <p:cNvGraphicFramePr>
            <a:graphicFrameLocks noChangeAspect="1"/>
          </p:cNvGraphicFramePr>
          <p:nvPr>
            <p:extLst>
              <p:ext uri="{D42A27DB-BD31-4B8C-83A1-F6EECF244321}">
                <p14:modId xmlns:p14="http://schemas.microsoft.com/office/powerpoint/2010/main" xmlns="" val="287757611"/>
              </p:ext>
            </p:extLst>
          </p:nvPr>
        </p:nvGraphicFramePr>
        <p:xfrm>
          <a:off x="1251466" y="1511495"/>
          <a:ext cx="10187001" cy="5171058"/>
        </p:xfrm>
        <a:graphic>
          <a:graphicData uri="http://schemas.openxmlformats.org/presentationml/2006/ole">
            <p:oleObj spid="_x0000_s2212" name="Document" r:id="rId4" imgW="10025125" imgH="5589715" progId="Word.Document.8">
              <p:embed/>
            </p:oleObj>
          </a:graphicData>
        </a:graphic>
      </p:graphicFrame>
    </p:spTree>
    <p:extLst>
      <p:ext uri="{BB962C8B-B14F-4D97-AF65-F5344CB8AC3E}">
        <p14:creationId xmlns:p14="http://schemas.microsoft.com/office/powerpoint/2010/main" xmlns="" val="41993702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b="1" dirty="0" smtClean="0">
                <a:solidFill>
                  <a:srgbClr val="333399"/>
                </a:solidFill>
              </a:rPr>
              <a:t/>
            </a:r>
            <a:br>
              <a:rPr lang="fr-FR" b="1" dirty="0" smtClean="0">
                <a:solidFill>
                  <a:srgbClr val="333399"/>
                </a:solidFill>
              </a:rPr>
            </a:br>
            <a:r>
              <a:rPr lang="fr-FR" b="1" dirty="0" smtClean="0">
                <a:solidFill>
                  <a:srgbClr val="333399"/>
                </a:solidFill>
              </a:rPr>
              <a:t/>
            </a:r>
            <a:br>
              <a:rPr lang="fr-FR" b="1" dirty="0" smtClean="0">
                <a:solidFill>
                  <a:srgbClr val="333399"/>
                </a:solidFill>
              </a:rPr>
            </a:br>
            <a:r>
              <a:rPr lang="fr-FR" b="1" dirty="0" smtClean="0">
                <a:solidFill>
                  <a:srgbClr val="0064AB"/>
                </a:solidFill>
              </a:rPr>
              <a:t>5. </a:t>
            </a:r>
            <a:r>
              <a:rPr lang="fr-FR" sz="4900" b="1" dirty="0" smtClean="0">
                <a:solidFill>
                  <a:srgbClr val="0064AB"/>
                </a:solidFill>
              </a:rPr>
              <a:t>Gestion </a:t>
            </a:r>
            <a:r>
              <a:rPr lang="fr-FR" sz="4900" b="1" dirty="0">
                <a:solidFill>
                  <a:srgbClr val="0064AB"/>
                </a:solidFill>
              </a:rPr>
              <a:t>de l’environnement </a:t>
            </a:r>
            <a:br>
              <a:rPr lang="fr-FR" sz="4900" b="1" dirty="0">
                <a:solidFill>
                  <a:srgbClr val="0064AB"/>
                </a:solidFill>
              </a:rPr>
            </a:br>
            <a:endParaRPr lang="fr-FR" sz="4900" dirty="0">
              <a:solidFill>
                <a:srgbClr val="0064AB"/>
              </a:solidFill>
            </a:endParaRPr>
          </a:p>
        </p:txBody>
      </p:sp>
      <p:pic>
        <p:nvPicPr>
          <p:cNvPr id="4" name="Espace réservé du contenu 5"/>
          <p:cNvPicPr>
            <a:picLocks noGrp="1"/>
          </p:cNvPicPr>
          <p:nvPr>
            <p:ph idx="1"/>
          </p:nvPr>
        </p:nvPicPr>
        <p:blipFill>
          <a:blip r:embed="rId2" cstate="print"/>
          <a:srcRect/>
          <a:stretch>
            <a:fillRect/>
          </a:stretch>
        </p:blipFill>
        <p:spPr bwMode="auto">
          <a:xfrm>
            <a:off x="3327726" y="2442627"/>
            <a:ext cx="1371601" cy="1331242"/>
          </a:xfrm>
          <a:prstGeom prst="rect">
            <a:avLst/>
          </a:prstGeom>
          <a:noFill/>
          <a:ln w="9525">
            <a:noFill/>
            <a:miter lim="800000"/>
            <a:headEnd/>
            <a:tailEnd/>
          </a:ln>
        </p:spPr>
      </p:pic>
      <p:pic>
        <p:nvPicPr>
          <p:cNvPr id="5" name="Image 4"/>
          <p:cNvPicPr/>
          <p:nvPr/>
        </p:nvPicPr>
        <p:blipFill rotWithShape="1">
          <a:blip r:embed="rId3" cstate="print"/>
          <a:srcRect r="5784"/>
          <a:stretch/>
        </p:blipFill>
        <p:spPr bwMode="auto">
          <a:xfrm>
            <a:off x="6989235" y="2381081"/>
            <a:ext cx="1341966" cy="1392788"/>
          </a:xfrm>
          <a:prstGeom prst="rect">
            <a:avLst/>
          </a:prstGeom>
          <a:noFill/>
          <a:ln w="9525">
            <a:noFill/>
            <a:miter lim="800000"/>
            <a:headEnd/>
            <a:tailEnd/>
          </a:ln>
        </p:spPr>
      </p:pic>
      <p:pic>
        <p:nvPicPr>
          <p:cNvPr id="6"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1011117" y="4464261"/>
            <a:ext cx="10234247" cy="1200329"/>
          </a:xfrm>
          <a:prstGeom prst="rect">
            <a:avLst/>
          </a:prstGeom>
        </p:spPr>
        <p:txBody>
          <a:bodyPr wrap="square">
            <a:spAutoFit/>
          </a:bodyPr>
          <a:lstStyle/>
          <a:p>
            <a:pPr algn="ctr"/>
            <a:r>
              <a:rPr lang="fr-FR" sz="2400" dirty="0">
                <a:solidFill>
                  <a:srgbClr val="0064AB"/>
                </a:solidFill>
                <a:latin typeface="Calibri" panose="020F0502020204030204" pitchFamily="34" charset="0"/>
                <a:ea typeface="Times New Roman" panose="02020603050405020304" pitchFamily="18" charset="0"/>
              </a:rPr>
              <a:t>Manipuler avec des équipements de protection individuelle adaptés tout matériel souillé ou contaminé par tout liquide </a:t>
            </a:r>
            <a:r>
              <a:rPr lang="fr-FR" sz="2400" dirty="0" smtClean="0">
                <a:solidFill>
                  <a:srgbClr val="0064AB"/>
                </a:solidFill>
                <a:latin typeface="Calibri" panose="020F0502020204030204" pitchFamily="34" charset="0"/>
                <a:ea typeface="Times New Roman" panose="02020603050405020304" pitchFamily="18" charset="0"/>
              </a:rPr>
              <a:t>biologique</a:t>
            </a:r>
          </a:p>
          <a:p>
            <a:pPr algn="ctr"/>
            <a:r>
              <a:rPr lang="fr-FR" sz="2400" dirty="0" smtClean="0">
                <a:solidFill>
                  <a:srgbClr val="0064AB"/>
                </a:solidFill>
                <a:latin typeface="Calibri" panose="020F0502020204030204" pitchFamily="34" charset="0"/>
                <a:ea typeface="Times New Roman" panose="02020603050405020304" pitchFamily="18" charset="0"/>
              </a:rPr>
              <a:t> </a:t>
            </a:r>
            <a:r>
              <a:rPr lang="fr-FR" sz="2400" dirty="0">
                <a:solidFill>
                  <a:srgbClr val="0064AB"/>
                </a:solidFill>
                <a:latin typeface="Calibri" panose="020F0502020204030204" pitchFamily="34" charset="0"/>
                <a:ea typeface="Times New Roman" panose="02020603050405020304" pitchFamily="18" charset="0"/>
              </a:rPr>
              <a:t>(Dispositif médical, linge, déchets …) </a:t>
            </a:r>
            <a:endParaRPr lang="fr-FR" sz="2400" dirty="0">
              <a:solidFill>
                <a:srgbClr val="0064AB"/>
              </a:solidFill>
            </a:endParaRPr>
          </a:p>
        </p:txBody>
      </p:sp>
      <p:cxnSp>
        <p:nvCxnSpPr>
          <p:cNvPr id="8" name="Connecteur droit 7"/>
          <p:cNvCxnSpPr/>
          <p:nvPr/>
        </p:nvCxnSpPr>
        <p:spPr>
          <a:xfrm>
            <a:off x="2751993" y="1690690"/>
            <a:ext cx="6713740"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452382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0074" y="409743"/>
            <a:ext cx="10515600" cy="940970"/>
          </a:xfrm>
        </p:spPr>
        <p:txBody>
          <a:bodyPr>
            <a:normAutofit/>
          </a:bodyPr>
          <a:lstStyle/>
          <a:p>
            <a:pPr algn="ctr"/>
            <a:r>
              <a:rPr lang="fr-FR" sz="4000" b="1" dirty="0">
                <a:solidFill>
                  <a:srgbClr val="0064AB"/>
                </a:solidFill>
              </a:rPr>
              <a:t>Gestion de l’environnement</a:t>
            </a:r>
            <a:endParaRPr lang="fr-FR" sz="4000" dirty="0">
              <a:solidFill>
                <a:srgbClr val="0064AB"/>
              </a:solidFill>
            </a:endParaRPr>
          </a:p>
        </p:txBody>
      </p:sp>
      <p:sp>
        <p:nvSpPr>
          <p:cNvPr id="3" name="Espace réservé du contenu 2"/>
          <p:cNvSpPr>
            <a:spLocks noGrp="1"/>
          </p:cNvSpPr>
          <p:nvPr>
            <p:ph idx="1"/>
          </p:nvPr>
        </p:nvSpPr>
        <p:spPr>
          <a:xfrm>
            <a:off x="561472" y="1284205"/>
            <a:ext cx="11373853" cy="5357227"/>
          </a:xfrm>
        </p:spPr>
        <p:txBody>
          <a:bodyPr>
            <a:noAutofit/>
          </a:bodyPr>
          <a:lstStyle/>
          <a:p>
            <a:r>
              <a:rPr lang="fr-FR" sz="2400" b="1" dirty="0">
                <a:solidFill>
                  <a:srgbClr val="0064AB"/>
                </a:solidFill>
              </a:rPr>
              <a:t>Matériel réutilisable </a:t>
            </a:r>
          </a:p>
          <a:p>
            <a:pPr marL="0" indent="0">
              <a:buNone/>
            </a:pPr>
            <a:r>
              <a:rPr lang="fr-FR" sz="2400" u="sng" dirty="0">
                <a:solidFill>
                  <a:srgbClr val="0064AB"/>
                </a:solidFill>
              </a:rPr>
              <a:t>Avant utilisation</a:t>
            </a:r>
            <a:r>
              <a:rPr lang="fr-FR" sz="2400" dirty="0">
                <a:solidFill>
                  <a:srgbClr val="0064AB"/>
                </a:solidFill>
              </a:rPr>
              <a:t> : vérifier que le matériel a subi une procédure d’entretien appropriée (stérilisation ou désinfection) et s’assurer de la date limite d’utilisation</a:t>
            </a:r>
            <a:endParaRPr lang="fr-FR" sz="2400" b="1" dirty="0">
              <a:solidFill>
                <a:srgbClr val="0064AB"/>
              </a:solidFill>
            </a:endParaRPr>
          </a:p>
          <a:p>
            <a:pPr marL="0" indent="0">
              <a:buNone/>
            </a:pPr>
            <a:r>
              <a:rPr lang="fr-FR" sz="2400" u="sng" dirty="0">
                <a:solidFill>
                  <a:srgbClr val="0064AB"/>
                </a:solidFill>
              </a:rPr>
              <a:t>Après utilisation</a:t>
            </a:r>
            <a:r>
              <a:rPr lang="fr-FR" sz="2400" dirty="0">
                <a:solidFill>
                  <a:srgbClr val="0064AB"/>
                </a:solidFill>
              </a:rPr>
              <a:t> : nettoyage et /ou désinfection approprié du matériel </a:t>
            </a:r>
            <a:endParaRPr lang="fr-FR" sz="2400" dirty="0" smtClean="0">
              <a:solidFill>
                <a:srgbClr val="0064AB"/>
              </a:solidFill>
            </a:endParaRPr>
          </a:p>
          <a:p>
            <a:pPr marL="0" indent="0">
              <a:buNone/>
            </a:pPr>
            <a:endParaRPr lang="fr-FR" sz="2400" b="1" dirty="0">
              <a:solidFill>
                <a:srgbClr val="0064AB"/>
              </a:solidFill>
            </a:endParaRPr>
          </a:p>
          <a:p>
            <a:r>
              <a:rPr lang="fr-FR" sz="2400" dirty="0">
                <a:solidFill>
                  <a:srgbClr val="0064AB"/>
                </a:solidFill>
              </a:rPr>
              <a:t> </a:t>
            </a:r>
            <a:r>
              <a:rPr lang="fr-FR" sz="2400" b="1" dirty="0" smtClean="0">
                <a:solidFill>
                  <a:srgbClr val="0064AB"/>
                </a:solidFill>
              </a:rPr>
              <a:t>Linge </a:t>
            </a:r>
            <a:r>
              <a:rPr lang="fr-FR" sz="2400" b="1" dirty="0">
                <a:solidFill>
                  <a:srgbClr val="0064AB"/>
                </a:solidFill>
              </a:rPr>
              <a:t>sale et </a:t>
            </a:r>
            <a:r>
              <a:rPr lang="fr-FR" sz="2400" b="1" dirty="0" smtClean="0">
                <a:solidFill>
                  <a:srgbClr val="0064AB"/>
                </a:solidFill>
              </a:rPr>
              <a:t>déchets</a:t>
            </a:r>
            <a:endParaRPr lang="fr-FR" sz="2400" b="1" dirty="0">
              <a:solidFill>
                <a:srgbClr val="0064AB"/>
              </a:solidFill>
            </a:endParaRPr>
          </a:p>
          <a:p>
            <a:pPr marL="0" indent="0">
              <a:buNone/>
            </a:pPr>
            <a:r>
              <a:rPr lang="fr-FR" sz="2400" dirty="0">
                <a:solidFill>
                  <a:srgbClr val="0064AB"/>
                </a:solidFill>
              </a:rPr>
              <a:t>Evacuer au plus près du soin dans un sac fermé, étanche et selon la filière </a:t>
            </a:r>
            <a:r>
              <a:rPr lang="fr-FR" sz="2400" dirty="0" smtClean="0">
                <a:solidFill>
                  <a:srgbClr val="0064AB"/>
                </a:solidFill>
              </a:rPr>
              <a:t>adaptée</a:t>
            </a:r>
          </a:p>
          <a:p>
            <a:pPr marL="0" indent="0">
              <a:buNone/>
            </a:pPr>
            <a:endParaRPr lang="fr-FR" sz="2400" b="1" dirty="0" smtClean="0">
              <a:solidFill>
                <a:srgbClr val="0064AB"/>
              </a:solidFill>
            </a:endParaRPr>
          </a:p>
          <a:p>
            <a:r>
              <a:rPr lang="fr-FR" sz="2400" b="1" dirty="0" smtClean="0">
                <a:solidFill>
                  <a:srgbClr val="0064AB"/>
                </a:solidFill>
              </a:rPr>
              <a:t>Environnement proche du patient </a:t>
            </a:r>
          </a:p>
          <a:p>
            <a:pPr marL="0" indent="0">
              <a:buNone/>
            </a:pPr>
            <a:r>
              <a:rPr lang="fr-FR" sz="2400" dirty="0" smtClean="0">
                <a:solidFill>
                  <a:srgbClr val="0064AB"/>
                </a:solidFill>
              </a:rPr>
              <a:t>Procédures </a:t>
            </a:r>
            <a:r>
              <a:rPr lang="fr-FR" sz="2400" dirty="0">
                <a:solidFill>
                  <a:srgbClr val="0064AB"/>
                </a:solidFill>
              </a:rPr>
              <a:t>et fréquences adaptées du nettoyage et désinfection de l’environnement proche  du patient et des surfaces fréquemment utilisées ainsi que des locaux  P.E : 04.03</a:t>
            </a:r>
            <a:endParaRPr lang="fr-FR" sz="2400" b="1" dirty="0">
              <a:solidFill>
                <a:srgbClr val="0064AB"/>
              </a:solidFill>
            </a:endParaRPr>
          </a:p>
          <a:p>
            <a:endParaRPr lang="fr-FR"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672331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0074" y="409743"/>
            <a:ext cx="10515600" cy="940970"/>
          </a:xfrm>
        </p:spPr>
        <p:txBody>
          <a:bodyPr>
            <a:normAutofit/>
          </a:bodyPr>
          <a:lstStyle/>
          <a:p>
            <a:pPr algn="ctr"/>
            <a:r>
              <a:rPr lang="fr-FR" sz="4000" b="1" dirty="0">
                <a:solidFill>
                  <a:srgbClr val="0064AB"/>
                </a:solidFill>
              </a:rPr>
              <a:t>Gestion de l’environnement</a:t>
            </a:r>
            <a:endParaRPr lang="fr-FR" sz="4000" dirty="0">
              <a:solidFill>
                <a:srgbClr val="0064AB"/>
              </a:solidFill>
            </a:endParaRPr>
          </a:p>
        </p:txBody>
      </p:sp>
      <p:sp>
        <p:nvSpPr>
          <p:cNvPr id="3" name="Espace réservé du contenu 2"/>
          <p:cNvSpPr>
            <a:spLocks noGrp="1"/>
          </p:cNvSpPr>
          <p:nvPr>
            <p:ph idx="1"/>
          </p:nvPr>
        </p:nvSpPr>
        <p:spPr>
          <a:xfrm>
            <a:off x="561472" y="1284205"/>
            <a:ext cx="11373853" cy="5357227"/>
          </a:xfrm>
        </p:spPr>
        <p:txBody>
          <a:bodyPr>
            <a:noAutofit/>
          </a:bodyPr>
          <a:lstStyle/>
          <a:p>
            <a:r>
              <a:rPr lang="fr-FR" sz="2400" b="1" dirty="0">
                <a:solidFill>
                  <a:srgbClr val="0064AB"/>
                </a:solidFill>
              </a:rPr>
              <a:t>Matériel réutilisable </a:t>
            </a:r>
          </a:p>
          <a:p>
            <a:pPr marL="0" indent="0">
              <a:buNone/>
            </a:pPr>
            <a:r>
              <a:rPr lang="fr-FR" sz="2400" u="sng" dirty="0">
                <a:solidFill>
                  <a:srgbClr val="0064AB"/>
                </a:solidFill>
              </a:rPr>
              <a:t>Avant utilisation</a:t>
            </a:r>
            <a:r>
              <a:rPr lang="fr-FR" sz="2400" dirty="0">
                <a:solidFill>
                  <a:srgbClr val="0064AB"/>
                </a:solidFill>
              </a:rPr>
              <a:t> : vérifier que le matériel a subi une procédure d’entretien appropriée (stérilisation ou désinfection) et s’assurer de la date limite d’utilisation</a:t>
            </a:r>
            <a:endParaRPr lang="fr-FR" sz="2400" b="1" dirty="0">
              <a:solidFill>
                <a:srgbClr val="0064AB"/>
              </a:solidFill>
            </a:endParaRPr>
          </a:p>
          <a:p>
            <a:pPr marL="0" indent="0">
              <a:buNone/>
            </a:pPr>
            <a:r>
              <a:rPr lang="fr-FR" sz="2400" u="sng" dirty="0">
                <a:solidFill>
                  <a:srgbClr val="0064AB"/>
                </a:solidFill>
              </a:rPr>
              <a:t>Après utilisation</a:t>
            </a:r>
            <a:r>
              <a:rPr lang="fr-FR" sz="2400" dirty="0">
                <a:solidFill>
                  <a:srgbClr val="0064AB"/>
                </a:solidFill>
              </a:rPr>
              <a:t> : nettoyage et /ou désinfection approprié du matériel </a:t>
            </a:r>
            <a:endParaRPr lang="fr-FR" sz="2400" dirty="0" smtClean="0">
              <a:solidFill>
                <a:srgbClr val="0064AB"/>
              </a:solidFill>
            </a:endParaRPr>
          </a:p>
          <a:p>
            <a:pPr marL="0" indent="0">
              <a:buNone/>
            </a:pPr>
            <a:endParaRPr lang="fr-FR" sz="2400" b="1" dirty="0">
              <a:solidFill>
                <a:srgbClr val="0064AB"/>
              </a:solidFill>
            </a:endParaRPr>
          </a:p>
          <a:p>
            <a:r>
              <a:rPr lang="fr-FR" sz="2400" dirty="0">
                <a:solidFill>
                  <a:srgbClr val="0064AB"/>
                </a:solidFill>
              </a:rPr>
              <a:t> </a:t>
            </a:r>
            <a:r>
              <a:rPr lang="fr-FR" sz="2400" b="1" dirty="0" smtClean="0">
                <a:solidFill>
                  <a:srgbClr val="0064AB"/>
                </a:solidFill>
              </a:rPr>
              <a:t>Linge </a:t>
            </a:r>
            <a:r>
              <a:rPr lang="fr-FR" sz="2400" b="1" dirty="0">
                <a:solidFill>
                  <a:srgbClr val="0064AB"/>
                </a:solidFill>
              </a:rPr>
              <a:t>sale et </a:t>
            </a:r>
            <a:r>
              <a:rPr lang="fr-FR" sz="2400" b="1" dirty="0" smtClean="0">
                <a:solidFill>
                  <a:srgbClr val="0064AB"/>
                </a:solidFill>
              </a:rPr>
              <a:t>déchets</a:t>
            </a:r>
            <a:endParaRPr lang="fr-FR" sz="2400" b="1" dirty="0">
              <a:solidFill>
                <a:srgbClr val="0064AB"/>
              </a:solidFill>
            </a:endParaRPr>
          </a:p>
          <a:p>
            <a:pPr marL="0" indent="0">
              <a:buNone/>
            </a:pPr>
            <a:r>
              <a:rPr lang="fr-FR" sz="2400" dirty="0">
                <a:solidFill>
                  <a:srgbClr val="0064AB"/>
                </a:solidFill>
              </a:rPr>
              <a:t>Evacuer au plus près du soin dans un sac fermé, étanche et selon la filière </a:t>
            </a:r>
            <a:r>
              <a:rPr lang="fr-FR" sz="2400" dirty="0" smtClean="0">
                <a:solidFill>
                  <a:srgbClr val="0064AB"/>
                </a:solidFill>
              </a:rPr>
              <a:t>adaptée</a:t>
            </a:r>
          </a:p>
          <a:p>
            <a:pPr marL="0" indent="0">
              <a:buNone/>
            </a:pPr>
            <a:endParaRPr lang="fr-FR" sz="2400" b="1" dirty="0" smtClean="0">
              <a:solidFill>
                <a:srgbClr val="0064AB"/>
              </a:solidFill>
            </a:endParaRPr>
          </a:p>
          <a:p>
            <a:r>
              <a:rPr lang="fr-FR" sz="2400" b="1" dirty="0" smtClean="0">
                <a:solidFill>
                  <a:srgbClr val="0064AB"/>
                </a:solidFill>
              </a:rPr>
              <a:t>Environnement proche du patient </a:t>
            </a:r>
          </a:p>
          <a:p>
            <a:pPr marL="0" indent="0">
              <a:buNone/>
            </a:pPr>
            <a:r>
              <a:rPr lang="fr-FR" sz="2400" dirty="0" smtClean="0">
                <a:solidFill>
                  <a:srgbClr val="0064AB"/>
                </a:solidFill>
              </a:rPr>
              <a:t>Les procédures de </a:t>
            </a:r>
            <a:r>
              <a:rPr lang="fr-FR" sz="2400" dirty="0" err="1" smtClean="0">
                <a:solidFill>
                  <a:srgbClr val="0064AB"/>
                </a:solidFill>
              </a:rPr>
              <a:t>bionettoyage</a:t>
            </a:r>
            <a:r>
              <a:rPr lang="fr-FR" sz="2400" dirty="0" smtClean="0">
                <a:solidFill>
                  <a:srgbClr val="0064AB"/>
                </a:solidFill>
              </a:rPr>
              <a:t> de </a:t>
            </a:r>
            <a:r>
              <a:rPr lang="fr-FR" sz="2400" dirty="0">
                <a:solidFill>
                  <a:srgbClr val="0064AB"/>
                </a:solidFill>
              </a:rPr>
              <a:t>l’environnement proche  du patient </a:t>
            </a:r>
            <a:r>
              <a:rPr lang="fr-FR" sz="2400" dirty="0" smtClean="0">
                <a:solidFill>
                  <a:srgbClr val="0064AB"/>
                </a:solidFill>
              </a:rPr>
              <a:t>doivent être adaptées aux  fréquences d’utilisations et au niveau de risque infectieux du secteur d’activités (zones de risques).</a:t>
            </a:r>
            <a:endParaRPr lang="fr-FR"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309898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a:xfrm>
            <a:off x="8077200" y="6356351"/>
            <a:ext cx="2133600" cy="365125"/>
          </a:xfrm>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5DA3E92-C044-4F88-BC09-99B9AB3D4219}" type="slidenum">
              <a:rPr lang="fr-FR" altLang="fr-FR">
                <a:solidFill>
                  <a:srgbClr val="FFFFFF"/>
                </a:solidFill>
              </a:rPr>
              <a:pPr eaLnBrk="1" hangingPunct="1"/>
              <a:t>34</a:t>
            </a:fld>
            <a:endParaRPr lang="fr-FR" altLang="fr-FR">
              <a:solidFill>
                <a:srgbClr val="FFFFFF"/>
              </a:solidFill>
            </a:endParaRPr>
          </a:p>
        </p:txBody>
      </p:sp>
      <p:sp>
        <p:nvSpPr>
          <p:cNvPr id="56322" name="Titre 1"/>
          <p:cNvSpPr>
            <a:spLocks noGrp="1"/>
          </p:cNvSpPr>
          <p:nvPr>
            <p:ph type="title" idx="4294967295"/>
          </p:nvPr>
        </p:nvSpPr>
        <p:spPr>
          <a:xfrm>
            <a:off x="744719" y="427037"/>
            <a:ext cx="11274456" cy="1143000"/>
          </a:xfrm>
        </p:spPr>
        <p:txBody>
          <a:bodyPr>
            <a:normAutofit/>
          </a:bodyPr>
          <a:lstStyle/>
          <a:p>
            <a:pPr eaLnBrk="1" hangingPunct="1">
              <a:defRPr/>
            </a:pPr>
            <a:r>
              <a:rPr lang="fr-FR" sz="3200" b="1" dirty="0">
                <a:solidFill>
                  <a:srgbClr val="0064AB"/>
                </a:solidFill>
                <a:latin typeface="Calibri" panose="020F0502020204030204" pitchFamily="34" charset="0"/>
              </a:rPr>
              <a:t>Le pré traitement ou pré désinfection des dispositifs médicaux</a:t>
            </a:r>
          </a:p>
        </p:txBody>
      </p:sp>
      <p:sp>
        <p:nvSpPr>
          <p:cNvPr id="90116" name="Espace réservé du contenu 2"/>
          <p:cNvSpPr>
            <a:spLocks noGrp="1"/>
          </p:cNvSpPr>
          <p:nvPr>
            <p:ph idx="4294967295"/>
          </p:nvPr>
        </p:nvSpPr>
        <p:spPr>
          <a:xfrm>
            <a:off x="407120" y="1700212"/>
            <a:ext cx="11319824" cy="50212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p>
            <a:pPr marL="0" indent="0">
              <a:lnSpc>
                <a:spcPct val="80000"/>
              </a:lnSpc>
              <a:buNone/>
            </a:pPr>
            <a:r>
              <a:rPr lang="fr-FR" altLang="fr-FR" dirty="0">
                <a:solidFill>
                  <a:srgbClr val="0064AB"/>
                </a:solidFill>
                <a:latin typeface="Calibri" panose="020F0502020204030204" pitchFamily="34" charset="0"/>
              </a:rPr>
              <a:t>Cette étape est </a:t>
            </a:r>
            <a:r>
              <a:rPr lang="fr-FR" altLang="fr-FR" dirty="0" smtClean="0">
                <a:solidFill>
                  <a:srgbClr val="0064AB"/>
                </a:solidFill>
                <a:latin typeface="Calibri" panose="020F0502020204030204" pitchFamily="34" charset="0"/>
              </a:rPr>
              <a:t>incontournable</a:t>
            </a:r>
          </a:p>
          <a:p>
            <a:pPr marL="0" indent="0">
              <a:lnSpc>
                <a:spcPct val="80000"/>
              </a:lnSpc>
              <a:buNone/>
            </a:pPr>
            <a:r>
              <a:rPr lang="fr-FR" altLang="fr-FR" sz="3200" dirty="0" smtClean="0">
                <a:solidFill>
                  <a:srgbClr val="FF0000"/>
                </a:solidFill>
                <a:latin typeface="Calibri" panose="020F0502020204030204" pitchFamily="34" charset="0"/>
              </a:rPr>
              <a:t>« </a:t>
            </a:r>
            <a:r>
              <a:rPr lang="fr-FR" altLang="fr-FR" sz="3200" b="1" dirty="0">
                <a:solidFill>
                  <a:srgbClr val="FF0000"/>
                </a:solidFill>
                <a:latin typeface="Calibri" panose="020F0502020204030204" pitchFamily="34" charset="0"/>
              </a:rPr>
              <a:t>On ne désinfecte ou ne </a:t>
            </a:r>
            <a:r>
              <a:rPr lang="fr-FR" altLang="fr-FR" sz="3200" b="1" dirty="0" smtClean="0">
                <a:solidFill>
                  <a:srgbClr val="FF0000"/>
                </a:solidFill>
                <a:latin typeface="Calibri" panose="020F0502020204030204" pitchFamily="34" charset="0"/>
              </a:rPr>
              <a:t>stérilise </a:t>
            </a:r>
            <a:r>
              <a:rPr lang="fr-FR" altLang="fr-FR" sz="3200" b="1" dirty="0">
                <a:solidFill>
                  <a:srgbClr val="FF0000"/>
                </a:solidFill>
                <a:latin typeface="Calibri" panose="020F0502020204030204" pitchFamily="34" charset="0"/>
              </a:rPr>
              <a:t>que ce qui est propre »  </a:t>
            </a:r>
            <a:endParaRPr lang="fr-FR" altLang="fr-FR" sz="3200" b="1" dirty="0" smtClean="0">
              <a:solidFill>
                <a:srgbClr val="FF0000"/>
              </a:solidFill>
              <a:latin typeface="Calibri" panose="020F0502020204030204" pitchFamily="34" charset="0"/>
            </a:endParaRPr>
          </a:p>
          <a:p>
            <a:pPr marL="0" indent="0">
              <a:lnSpc>
                <a:spcPct val="80000"/>
              </a:lnSpc>
              <a:buNone/>
            </a:pPr>
            <a:endParaRPr lang="fr-FR" altLang="fr-FR" b="1" dirty="0">
              <a:solidFill>
                <a:srgbClr val="0064AB"/>
              </a:solidFill>
              <a:latin typeface="Calibri" panose="020F0502020204030204" pitchFamily="34" charset="0"/>
            </a:endParaRPr>
          </a:p>
          <a:p>
            <a:pPr>
              <a:lnSpc>
                <a:spcPct val="80000"/>
              </a:lnSpc>
              <a:buFontTx/>
              <a:buChar char="-"/>
            </a:pPr>
            <a:r>
              <a:rPr lang="fr-FR" altLang="fr-FR" dirty="0" smtClean="0">
                <a:solidFill>
                  <a:srgbClr val="0064AB"/>
                </a:solidFill>
                <a:latin typeface="Calibri" panose="020F0502020204030204" pitchFamily="34" charset="0"/>
              </a:rPr>
              <a:t>Porter </a:t>
            </a:r>
            <a:r>
              <a:rPr lang="fr-FR" altLang="fr-FR" dirty="0">
                <a:solidFill>
                  <a:srgbClr val="0064AB"/>
                </a:solidFill>
                <a:latin typeface="Calibri" panose="020F0502020204030204" pitchFamily="34" charset="0"/>
              </a:rPr>
              <a:t>des éléments de protections </a:t>
            </a:r>
            <a:r>
              <a:rPr lang="fr-FR" altLang="fr-FR" dirty="0" smtClean="0">
                <a:solidFill>
                  <a:srgbClr val="0064AB"/>
                </a:solidFill>
                <a:latin typeface="Calibri" panose="020F0502020204030204" pitchFamily="34" charset="0"/>
              </a:rPr>
              <a:t>: gants </a:t>
            </a:r>
            <a:r>
              <a:rPr lang="fr-FR" altLang="fr-FR" dirty="0">
                <a:solidFill>
                  <a:srgbClr val="0064AB"/>
                </a:solidFill>
                <a:latin typeface="Calibri" panose="020F0502020204030204" pitchFamily="34" charset="0"/>
              </a:rPr>
              <a:t>non stériles, tablier en plastique et </a:t>
            </a:r>
            <a:r>
              <a:rPr lang="fr-FR" altLang="fr-FR" dirty="0" smtClean="0">
                <a:solidFill>
                  <a:srgbClr val="0064AB"/>
                </a:solidFill>
                <a:latin typeface="Calibri" panose="020F0502020204030204" pitchFamily="34" charset="0"/>
              </a:rPr>
              <a:t>lunettes</a:t>
            </a:r>
          </a:p>
          <a:p>
            <a:pPr>
              <a:lnSpc>
                <a:spcPct val="80000"/>
              </a:lnSpc>
              <a:buFontTx/>
              <a:buChar char="-"/>
            </a:pPr>
            <a:endParaRPr lang="fr-FR" altLang="fr-FR" sz="1800" dirty="0">
              <a:solidFill>
                <a:srgbClr val="0064AB"/>
              </a:solidFill>
              <a:latin typeface="Calibri" panose="020F0502020204030204" pitchFamily="34" charset="0"/>
            </a:endParaRPr>
          </a:p>
          <a:p>
            <a:pPr>
              <a:lnSpc>
                <a:spcPct val="80000"/>
              </a:lnSpc>
              <a:buFontTx/>
              <a:buChar char="-"/>
            </a:pPr>
            <a:r>
              <a:rPr lang="fr-FR" altLang="fr-FR" dirty="0" smtClean="0">
                <a:solidFill>
                  <a:srgbClr val="0064AB"/>
                </a:solidFill>
                <a:latin typeface="Calibri" panose="020F0502020204030204" pitchFamily="34" charset="0"/>
              </a:rPr>
              <a:t>Ne </a:t>
            </a:r>
            <a:r>
              <a:rPr lang="fr-FR" altLang="fr-FR" dirty="0">
                <a:solidFill>
                  <a:srgbClr val="0064AB"/>
                </a:solidFill>
                <a:latin typeface="Calibri" panose="020F0502020204030204" pitchFamily="34" charset="0"/>
              </a:rPr>
              <a:t>pas laisser traîner du matériel sur les </a:t>
            </a:r>
            <a:r>
              <a:rPr lang="fr-FR" altLang="fr-FR" dirty="0" smtClean="0">
                <a:solidFill>
                  <a:srgbClr val="0064AB"/>
                </a:solidFill>
                <a:latin typeface="Calibri" panose="020F0502020204030204" pitchFamily="34" charset="0"/>
              </a:rPr>
              <a:t>surfaces</a:t>
            </a:r>
          </a:p>
          <a:p>
            <a:pPr>
              <a:lnSpc>
                <a:spcPct val="80000"/>
              </a:lnSpc>
              <a:buFontTx/>
              <a:buChar char="-"/>
            </a:pPr>
            <a:endParaRPr lang="fr-FR" altLang="fr-FR" sz="1800" dirty="0">
              <a:solidFill>
                <a:srgbClr val="0064AB"/>
              </a:solidFill>
              <a:latin typeface="Calibri" panose="020F0502020204030204" pitchFamily="34" charset="0"/>
            </a:endParaRPr>
          </a:p>
          <a:p>
            <a:pPr marL="0" indent="0">
              <a:lnSpc>
                <a:spcPct val="80000"/>
              </a:lnSpc>
              <a:buNone/>
            </a:pPr>
            <a:r>
              <a:rPr lang="fr-FR" altLang="fr-FR" dirty="0" smtClean="0">
                <a:solidFill>
                  <a:srgbClr val="0064AB"/>
                </a:solidFill>
                <a:latin typeface="Calibri" panose="020F0502020204030204" pitchFamily="34" charset="0"/>
              </a:rPr>
              <a:t>- Le </a:t>
            </a:r>
            <a:r>
              <a:rPr lang="fr-FR" altLang="fr-FR" dirty="0">
                <a:solidFill>
                  <a:srgbClr val="0064AB"/>
                </a:solidFill>
                <a:latin typeface="Calibri" panose="020F0502020204030204" pitchFamily="34" charset="0"/>
              </a:rPr>
              <a:t>matériel après utilisation doit être immédiatement immergé</a:t>
            </a:r>
          </a:p>
          <a:p>
            <a:pPr marL="0" indent="0">
              <a:lnSpc>
                <a:spcPct val="80000"/>
              </a:lnSpc>
              <a:buNone/>
            </a:pPr>
            <a:r>
              <a:rPr lang="fr-FR" altLang="fr-FR" dirty="0">
                <a:solidFill>
                  <a:srgbClr val="0064AB"/>
                </a:solidFill>
                <a:latin typeface="Calibri" panose="020F0502020204030204" pitchFamily="34" charset="0"/>
              </a:rPr>
              <a:t>Ce bain doit être renouvelé après chaque utilisation et les bacs de trempage nettoyés et désinfectés</a:t>
            </a:r>
          </a:p>
        </p:txBody>
      </p:sp>
      <p:pic>
        <p:nvPicPr>
          <p:cNvPr id="6"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18250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303358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E34DF2-981A-41EF-A68A-152876DEECAE}" type="slidenum">
              <a:rPr lang="fr-FR" altLang="fr-FR"/>
              <a:pPr eaLnBrk="1" hangingPunct="1"/>
              <a:t>35</a:t>
            </a:fld>
            <a:endParaRPr lang="fr-FR" altLang="fr-FR"/>
          </a:p>
        </p:txBody>
      </p:sp>
      <p:pic>
        <p:nvPicPr>
          <p:cNvPr id="91139" name="Picture 2" descr="http://blog.ac-rouen.fr/lyc-palissy-bac-pro-hygiene-environnement/files/bac-he-palissy-desinfection-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6200000">
            <a:off x="1639730" y="1130681"/>
            <a:ext cx="3437695" cy="531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114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04472" y="2100632"/>
            <a:ext cx="5022473" cy="34046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 name="Connecteur droit 5"/>
          <p:cNvCxnSpPr/>
          <p:nvPr/>
        </p:nvCxnSpPr>
        <p:spPr>
          <a:xfrm>
            <a:off x="7320701" y="2601798"/>
            <a:ext cx="3210447" cy="2076075"/>
          </a:xfrm>
          <a:prstGeom prst="line">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flipH="1">
            <a:off x="7136091" y="3128200"/>
            <a:ext cx="3106205" cy="199307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93" y="0"/>
            <a:ext cx="1218250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88198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a:xfrm>
            <a:off x="216817" y="632206"/>
            <a:ext cx="11153140" cy="1044194"/>
          </a:xfrm>
        </p:spPr>
        <p:txBody>
          <a:bodyPr>
            <a:normAutofit/>
          </a:bodyPr>
          <a:lstStyle/>
          <a:p>
            <a:pPr algn="ctr" defTabSz="179388"/>
            <a:r>
              <a:rPr lang="en-US" altLang="fr-FR" sz="3100" b="1" dirty="0" smtClean="0">
                <a:solidFill>
                  <a:srgbClr val="0064AB"/>
                </a:solidFill>
                <a:latin typeface="Calibri" panose="020F0502020204030204" pitchFamily="34" charset="0"/>
                <a:cs typeface="Calibri" panose="020F0502020204030204" pitchFamily="34" charset="0"/>
              </a:rPr>
              <a:t>Sources </a:t>
            </a:r>
            <a:r>
              <a:rPr lang="en-US" altLang="fr-FR" sz="3100" b="1" dirty="0">
                <a:solidFill>
                  <a:srgbClr val="0064AB"/>
                </a:solidFill>
                <a:latin typeface="Calibri" panose="020F0502020204030204" pitchFamily="34" charset="0"/>
                <a:cs typeface="Calibri" panose="020F0502020204030204" pitchFamily="34" charset="0"/>
              </a:rPr>
              <a:t>sous-</a:t>
            </a:r>
            <a:r>
              <a:rPr lang="en-US" altLang="fr-FR" sz="3100" b="1" dirty="0" err="1">
                <a:solidFill>
                  <a:srgbClr val="0064AB"/>
                </a:solidFill>
                <a:latin typeface="Calibri" panose="020F0502020204030204" pitchFamily="34" charset="0"/>
                <a:cs typeface="Calibri" panose="020F0502020204030204" pitchFamily="34" charset="0"/>
              </a:rPr>
              <a:t>estimées</a:t>
            </a:r>
            <a:r>
              <a:rPr lang="en-US" altLang="fr-FR" sz="3100" b="1" dirty="0">
                <a:solidFill>
                  <a:srgbClr val="0064AB"/>
                </a:solidFill>
                <a:latin typeface="Calibri" panose="020F0502020204030204" pitchFamily="34" charset="0"/>
                <a:cs typeface="Calibri" panose="020F0502020204030204" pitchFamily="34" charset="0"/>
              </a:rPr>
              <a:t> de transmission de </a:t>
            </a:r>
            <a:r>
              <a:rPr lang="en-US" altLang="fr-FR" sz="3100" b="1" dirty="0" smtClean="0">
                <a:solidFill>
                  <a:srgbClr val="0064AB"/>
                </a:solidFill>
                <a:latin typeface="Calibri" panose="020F0502020204030204" pitchFamily="34" charset="0"/>
                <a:cs typeface="Calibri" panose="020F0502020204030204" pitchFamily="34" charset="0"/>
              </a:rPr>
              <a:t>microorganismes:</a:t>
            </a:r>
            <a:r>
              <a:rPr lang="en-US" altLang="fr-FR" sz="3100" b="1" dirty="0">
                <a:solidFill>
                  <a:srgbClr val="0064AB"/>
                </a:solidFill>
                <a:latin typeface="Calibri" panose="020F0502020204030204" pitchFamily="34" charset="0"/>
                <a:cs typeface="Calibri" panose="020F0502020204030204" pitchFamily="34" charset="0"/>
              </a:rPr>
              <a:t/>
            </a:r>
            <a:br>
              <a:rPr lang="en-US" altLang="fr-FR" sz="3100" b="1" dirty="0">
                <a:solidFill>
                  <a:srgbClr val="0064AB"/>
                </a:solidFill>
                <a:latin typeface="Calibri" panose="020F0502020204030204" pitchFamily="34" charset="0"/>
                <a:cs typeface="Calibri" panose="020F0502020204030204" pitchFamily="34" charset="0"/>
              </a:rPr>
            </a:br>
            <a:endParaRPr lang="fr-FR" altLang="fr-FR" sz="3100" b="1" dirty="0">
              <a:solidFill>
                <a:srgbClr val="F7A800"/>
              </a:solidFill>
              <a:latin typeface="+mn-lt"/>
            </a:endParaRPr>
          </a:p>
        </p:txBody>
      </p:sp>
      <p:sp>
        <p:nvSpPr>
          <p:cNvPr id="10243" name="Content Placeholder 2"/>
          <p:cNvSpPr>
            <a:spLocks noGrp="1"/>
          </p:cNvSpPr>
          <p:nvPr>
            <p:ph idx="1"/>
          </p:nvPr>
        </p:nvSpPr>
        <p:spPr>
          <a:xfrm>
            <a:off x="366782" y="1878779"/>
            <a:ext cx="11003175" cy="684028"/>
          </a:xfrm>
        </p:spPr>
        <p:txBody>
          <a:bodyPr>
            <a:normAutofit/>
          </a:bodyPr>
          <a:lstStyle/>
          <a:p>
            <a:pPr marL="0" indent="0">
              <a:buClr>
                <a:srgbClr val="4BACC6"/>
              </a:buClr>
              <a:buNone/>
            </a:pPr>
            <a:r>
              <a:rPr lang="en-US" altLang="fr-FR" sz="3300" b="1" dirty="0" err="1" smtClean="0">
                <a:solidFill>
                  <a:srgbClr val="0064AB"/>
                </a:solidFill>
                <a:latin typeface="Calibri" panose="020F0502020204030204" pitchFamily="34" charset="0"/>
                <a:cs typeface="Calibri" panose="020F0502020204030204" pitchFamily="34" charset="0"/>
              </a:rPr>
              <a:t>Stéthoscope</a:t>
            </a:r>
            <a:r>
              <a:rPr lang="en-US" altLang="fr-FR" sz="3300" b="1" dirty="0" smtClean="0">
                <a:solidFill>
                  <a:srgbClr val="0064AB"/>
                </a:solidFill>
                <a:latin typeface="Calibri" panose="020F0502020204030204" pitchFamily="34" charset="0"/>
                <a:cs typeface="Calibri" panose="020F0502020204030204" pitchFamily="34" charset="0"/>
              </a:rPr>
              <a:t>         </a:t>
            </a:r>
            <a:r>
              <a:rPr lang="en-US" altLang="fr-FR" sz="3300" b="1" dirty="0" err="1" smtClean="0">
                <a:solidFill>
                  <a:srgbClr val="0064AB"/>
                </a:solidFill>
                <a:latin typeface="Calibri" panose="020F0502020204030204" pitchFamily="34" charset="0"/>
                <a:cs typeface="Calibri" panose="020F0502020204030204" pitchFamily="34" charset="0"/>
              </a:rPr>
              <a:t>Téléphone</a:t>
            </a:r>
            <a:r>
              <a:rPr lang="en-US" altLang="fr-FR" sz="3300" b="1" dirty="0" smtClean="0">
                <a:solidFill>
                  <a:srgbClr val="0064AB"/>
                </a:solidFill>
                <a:latin typeface="Calibri" panose="020F0502020204030204" pitchFamily="34" charset="0"/>
                <a:cs typeface="Calibri" panose="020F0502020204030204" pitchFamily="34" charset="0"/>
              </a:rPr>
              <a:t> portable       Clavier d’ordinateur</a:t>
            </a:r>
            <a:endParaRPr lang="en-US" altLang="fr-FR" sz="3300" b="1" dirty="0">
              <a:solidFill>
                <a:srgbClr val="0064AB"/>
              </a:solidFill>
              <a:latin typeface="Calibri" panose="020F0502020204030204" pitchFamily="34" charset="0"/>
              <a:cs typeface="Calibri" panose="020F0502020204030204" pitchFamily="34" charset="0"/>
            </a:endParaRPr>
          </a:p>
        </p:txBody>
      </p:sp>
      <p:pic>
        <p:nvPicPr>
          <p:cNvPr id="19" name="Image 18"/>
          <p:cNvPicPr>
            <a:picLocks noChangeAspect="1"/>
          </p:cNvPicPr>
          <p:nvPr/>
        </p:nvPicPr>
        <p:blipFill>
          <a:blip r:embed="rId2" cstate="print"/>
          <a:stretch>
            <a:fillRect/>
          </a:stretch>
        </p:blipFill>
        <p:spPr>
          <a:xfrm>
            <a:off x="529644" y="3497731"/>
            <a:ext cx="1735234" cy="18223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Image 19"/>
          <p:cNvPicPr>
            <a:picLocks noChangeAspect="1"/>
          </p:cNvPicPr>
          <p:nvPr/>
        </p:nvPicPr>
        <p:blipFill>
          <a:blip r:embed="rId3" cstate="print"/>
          <a:stretch>
            <a:fillRect/>
          </a:stretch>
        </p:blipFill>
        <p:spPr>
          <a:xfrm>
            <a:off x="5517331" y="3010486"/>
            <a:ext cx="1536612" cy="2164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Image 20"/>
          <p:cNvPicPr>
            <a:picLocks noChangeAspect="1"/>
          </p:cNvPicPr>
          <p:nvPr/>
        </p:nvPicPr>
        <p:blipFill>
          <a:blip r:embed="rId4" cstate="print"/>
          <a:stretch>
            <a:fillRect/>
          </a:stretch>
        </p:blipFill>
        <p:spPr>
          <a:xfrm>
            <a:off x="7783082" y="3813153"/>
            <a:ext cx="3205873" cy="1191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48" name="Picture 6" descr="Logo"/>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18212"/>
            <a:ext cx="12192000" cy="357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itre 1"/>
          <p:cNvSpPr txBox="1">
            <a:spLocks/>
          </p:cNvSpPr>
          <p:nvPr/>
        </p:nvSpPr>
        <p:spPr>
          <a:xfrm>
            <a:off x="216817" y="5524353"/>
            <a:ext cx="2909818" cy="1044194"/>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79388"/>
            <a:r>
              <a:rPr lang="en-US" altLang="fr-FR" sz="3100" dirty="0" smtClean="0">
                <a:solidFill>
                  <a:srgbClr val="0064AB"/>
                </a:solidFill>
                <a:latin typeface="Calibri" panose="020F0502020204030204" pitchFamily="34" charset="0"/>
                <a:cs typeface="Calibri" panose="020F0502020204030204" pitchFamily="34" charset="0"/>
              </a:rPr>
              <a:t>Nettoyer et désinfecter</a:t>
            </a:r>
            <a:r>
              <a:rPr lang="en-US" altLang="fr-FR" sz="3100" dirty="0">
                <a:solidFill>
                  <a:srgbClr val="0064AB"/>
                </a:solidFill>
                <a:latin typeface="Calibri" panose="020F0502020204030204" pitchFamily="34" charset="0"/>
                <a:cs typeface="Calibri" panose="020F0502020204030204" pitchFamily="34" charset="0"/>
              </a:rPr>
              <a:t> </a:t>
            </a:r>
            <a:r>
              <a:rPr lang="en-US" altLang="fr-FR" sz="3100" dirty="0" smtClean="0">
                <a:solidFill>
                  <a:srgbClr val="0064AB"/>
                </a:solidFill>
                <a:latin typeface="Calibri" panose="020F0502020204030204" pitchFamily="34" charset="0"/>
                <a:cs typeface="Calibri" panose="020F0502020204030204" pitchFamily="34" charset="0"/>
              </a:rPr>
              <a:t>entre 2 patients </a:t>
            </a:r>
            <a:br>
              <a:rPr lang="en-US" altLang="fr-FR" sz="3100" dirty="0" smtClean="0">
                <a:solidFill>
                  <a:srgbClr val="0064AB"/>
                </a:solidFill>
                <a:latin typeface="Calibri" panose="020F0502020204030204" pitchFamily="34" charset="0"/>
                <a:cs typeface="Calibri" panose="020F0502020204030204" pitchFamily="34" charset="0"/>
              </a:rPr>
            </a:br>
            <a:endParaRPr lang="fr-FR" altLang="fr-FR" sz="3100" dirty="0">
              <a:solidFill>
                <a:srgbClr val="F7A800"/>
              </a:solidFill>
              <a:latin typeface="+mn-lt"/>
            </a:endParaRPr>
          </a:p>
        </p:txBody>
      </p:sp>
      <p:sp>
        <p:nvSpPr>
          <p:cNvPr id="9" name="Titre 1"/>
          <p:cNvSpPr txBox="1">
            <a:spLocks/>
          </p:cNvSpPr>
          <p:nvPr/>
        </p:nvSpPr>
        <p:spPr>
          <a:xfrm>
            <a:off x="5180702" y="5524353"/>
            <a:ext cx="6434355" cy="11421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79388"/>
            <a:r>
              <a:rPr lang="en-US" altLang="fr-FR" sz="2400" dirty="0" smtClean="0">
                <a:solidFill>
                  <a:srgbClr val="0064AB"/>
                </a:solidFill>
                <a:latin typeface="Calibri" panose="020F0502020204030204" pitchFamily="34" charset="0"/>
                <a:cs typeface="Calibri" panose="020F0502020204030204" pitchFamily="34" charset="0"/>
              </a:rPr>
              <a:t>Nettoyer et désinfecter le plus souvent possible </a:t>
            </a:r>
          </a:p>
          <a:p>
            <a:pPr defTabSz="179388"/>
            <a:r>
              <a:rPr lang="en-US" altLang="fr-FR" sz="2400" dirty="0" smtClean="0">
                <a:solidFill>
                  <a:srgbClr val="0064AB"/>
                </a:solidFill>
                <a:latin typeface="Calibri" panose="020F0502020204030204" pitchFamily="34" charset="0"/>
                <a:cs typeface="Calibri" panose="020F0502020204030204" pitchFamily="34" charset="0"/>
              </a:rPr>
              <a:t>Housses à UU recommandées</a:t>
            </a:r>
          </a:p>
          <a:p>
            <a:pPr defTabSz="179388"/>
            <a:r>
              <a:rPr lang="en-US" altLang="fr-FR" sz="2400" dirty="0" smtClean="0">
                <a:solidFill>
                  <a:srgbClr val="0064AB"/>
                </a:solidFill>
                <a:latin typeface="Calibri" panose="020F0502020204030204" pitchFamily="34" charset="0"/>
                <a:cs typeface="Calibri" panose="020F0502020204030204" pitchFamily="34" charset="0"/>
              </a:rPr>
              <a:t>SHA avant et après utilisation.</a:t>
            </a:r>
            <a:br>
              <a:rPr lang="en-US" altLang="fr-FR" sz="2400" dirty="0" smtClean="0">
                <a:solidFill>
                  <a:srgbClr val="0064AB"/>
                </a:solidFill>
                <a:latin typeface="Calibri" panose="020F0502020204030204" pitchFamily="34" charset="0"/>
                <a:cs typeface="Calibri" panose="020F0502020204030204" pitchFamily="34" charset="0"/>
              </a:rPr>
            </a:br>
            <a:endParaRPr lang="fr-FR" altLang="fr-FR" sz="2400" dirty="0">
              <a:solidFill>
                <a:srgbClr val="F7A800"/>
              </a:solidFill>
              <a:latin typeface="+mn-lt"/>
            </a:endParaRPr>
          </a:p>
        </p:txBody>
      </p:sp>
      <p:cxnSp>
        <p:nvCxnSpPr>
          <p:cNvPr id="12" name="Connecteur droit 11"/>
          <p:cNvCxnSpPr/>
          <p:nvPr/>
        </p:nvCxnSpPr>
        <p:spPr>
          <a:xfrm>
            <a:off x="881743" y="1310324"/>
            <a:ext cx="9764486" cy="1"/>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490185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2895600" y="342901"/>
            <a:ext cx="6872288" cy="657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fr-FR" altLang="fr-FR" sz="3600" b="1" dirty="0">
                <a:solidFill>
                  <a:srgbClr val="0064AB"/>
                </a:solidFill>
                <a:latin typeface="Calibri" pitchFamily="34" charset="0"/>
              </a:rPr>
              <a:t>Le Circuit du linge</a:t>
            </a:r>
          </a:p>
        </p:txBody>
      </p:sp>
      <p:sp>
        <p:nvSpPr>
          <p:cNvPr id="71684" name="Rectangle 3"/>
          <p:cNvSpPr>
            <a:spLocks noGrp="1" noChangeArrowheads="1"/>
          </p:cNvSpPr>
          <p:nvPr>
            <p:ph idx="4294967295"/>
          </p:nvPr>
        </p:nvSpPr>
        <p:spPr>
          <a:xfrm>
            <a:off x="244488" y="1000126"/>
            <a:ext cx="9008209" cy="4082159"/>
          </a:xfrm>
        </p:spPr>
        <p:txBody>
          <a:bodyPr>
            <a:normAutofit/>
          </a:bodyPr>
          <a:lstStyle/>
          <a:p>
            <a:pPr eaLnBrk="1" hangingPunct="1">
              <a:defRPr/>
            </a:pPr>
            <a:r>
              <a:rPr lang="fr-FR" altLang="fr-FR" sz="1800" dirty="0">
                <a:solidFill>
                  <a:srgbClr val="0064AB"/>
                </a:solidFill>
              </a:rPr>
              <a:t>Porter des gants… </a:t>
            </a:r>
          </a:p>
          <a:p>
            <a:pPr eaLnBrk="1" hangingPunct="1">
              <a:defRPr/>
            </a:pPr>
            <a:r>
              <a:rPr lang="fr-FR" altLang="fr-FR" sz="1800" dirty="0">
                <a:solidFill>
                  <a:srgbClr val="0064AB"/>
                </a:solidFill>
              </a:rPr>
              <a:t>Le linge est trié par catégorie et immédiatement mis dans les sacs</a:t>
            </a:r>
          </a:p>
          <a:p>
            <a:pPr eaLnBrk="1" hangingPunct="1">
              <a:defRPr/>
            </a:pPr>
            <a:r>
              <a:rPr lang="fr-FR" altLang="fr-FR" sz="1800" dirty="0">
                <a:solidFill>
                  <a:srgbClr val="0064AB"/>
                </a:solidFill>
              </a:rPr>
              <a:t>Respecter la limite de remplissage des sacs (2/3)</a:t>
            </a:r>
          </a:p>
          <a:p>
            <a:pPr eaLnBrk="1" hangingPunct="1">
              <a:defRPr/>
            </a:pPr>
            <a:r>
              <a:rPr lang="fr-FR" altLang="fr-FR" sz="1800" dirty="0">
                <a:solidFill>
                  <a:srgbClr val="0064AB"/>
                </a:solidFill>
              </a:rPr>
              <a:t>Ne jamais trainer les sacs au sol</a:t>
            </a:r>
          </a:p>
          <a:p>
            <a:pPr eaLnBrk="1" hangingPunct="1">
              <a:defRPr/>
            </a:pPr>
            <a:r>
              <a:rPr lang="fr-FR" altLang="fr-FR" sz="1800" dirty="0">
                <a:solidFill>
                  <a:srgbClr val="0064AB"/>
                </a:solidFill>
              </a:rPr>
              <a:t>Les sacs doivent être entreposés</a:t>
            </a:r>
            <a:r>
              <a:rPr lang="fr-FR" altLang="fr-FR" sz="1800" dirty="0">
                <a:solidFill>
                  <a:srgbClr val="FF0000"/>
                </a:solidFill>
              </a:rPr>
              <a:t> </a:t>
            </a:r>
            <a:r>
              <a:rPr lang="fr-FR" altLang="fr-FR" sz="1800" dirty="0">
                <a:solidFill>
                  <a:srgbClr val="0064AB"/>
                </a:solidFill>
              </a:rPr>
              <a:t>dans des containers régulièrement</a:t>
            </a:r>
          </a:p>
          <a:p>
            <a:pPr eaLnBrk="1" hangingPunct="1">
              <a:defRPr/>
            </a:pPr>
            <a:r>
              <a:rPr lang="fr-FR" altLang="fr-FR" sz="1800" dirty="0">
                <a:solidFill>
                  <a:srgbClr val="0064AB"/>
                </a:solidFill>
              </a:rPr>
              <a:t>Le linge infecté </a:t>
            </a:r>
            <a:r>
              <a:rPr lang="fr-FR" altLang="fr-FR" sz="1800" dirty="0" smtClean="0">
                <a:solidFill>
                  <a:srgbClr val="0064AB"/>
                </a:solidFill>
              </a:rPr>
              <a:t>(patients en isolement) emprunte </a:t>
            </a:r>
            <a:r>
              <a:rPr lang="fr-FR" altLang="fr-FR" sz="1800" dirty="0">
                <a:solidFill>
                  <a:srgbClr val="0064AB"/>
                </a:solidFill>
              </a:rPr>
              <a:t>le même circuit (un seul emballage) </a:t>
            </a:r>
          </a:p>
          <a:p>
            <a:pPr eaLnBrk="1" hangingPunct="1">
              <a:defRPr/>
            </a:pPr>
            <a:r>
              <a:rPr lang="fr-FR" altLang="fr-FR" sz="1800" dirty="0">
                <a:solidFill>
                  <a:srgbClr val="0064AB"/>
                </a:solidFill>
              </a:rPr>
              <a:t>Cas particulier: la gale ( voir procédure CLIN</a:t>
            </a:r>
            <a:r>
              <a:rPr lang="fr-FR" altLang="fr-FR" sz="1800" dirty="0" smtClean="0">
                <a:solidFill>
                  <a:srgbClr val="0064AB"/>
                </a:solidFill>
              </a:rPr>
              <a:t>)</a:t>
            </a:r>
          </a:p>
          <a:p>
            <a:pPr>
              <a:defRPr/>
            </a:pPr>
            <a:r>
              <a:rPr lang="fr-FR" sz="1800" dirty="0">
                <a:solidFill>
                  <a:srgbClr val="0064AB"/>
                </a:solidFill>
              </a:rPr>
              <a:t>L</a:t>
            </a:r>
            <a:r>
              <a:rPr lang="fr-FR" sz="1800" dirty="0" smtClean="0">
                <a:solidFill>
                  <a:srgbClr val="0064AB"/>
                </a:solidFill>
              </a:rPr>
              <a:t>e </a:t>
            </a:r>
            <a:r>
              <a:rPr lang="fr-FR" sz="1800" dirty="0">
                <a:solidFill>
                  <a:srgbClr val="0064AB"/>
                </a:solidFill>
              </a:rPr>
              <a:t>linge infesté par les punaises de lit fait l’objet d’un circuit à part (mise en sac hydrosoluble) </a:t>
            </a:r>
            <a:endParaRPr lang="fr-FR" altLang="fr-FR" sz="1800" dirty="0" smtClean="0">
              <a:solidFill>
                <a:srgbClr val="0064AB"/>
              </a:solidFill>
            </a:endParaRPr>
          </a:p>
          <a:p>
            <a:pPr>
              <a:defRPr/>
            </a:pPr>
            <a:r>
              <a:rPr lang="fr-FR" sz="1800" dirty="0">
                <a:solidFill>
                  <a:srgbClr val="0064AB"/>
                </a:solidFill>
              </a:rPr>
              <a:t>L</a:t>
            </a:r>
            <a:r>
              <a:rPr lang="fr-FR" sz="1800" dirty="0" smtClean="0">
                <a:solidFill>
                  <a:srgbClr val="0064AB"/>
                </a:solidFill>
              </a:rPr>
              <a:t>es </a:t>
            </a:r>
            <a:r>
              <a:rPr lang="fr-FR" sz="1800" dirty="0">
                <a:solidFill>
                  <a:srgbClr val="0064AB"/>
                </a:solidFill>
              </a:rPr>
              <a:t>sacs textiles et les filets de franges doivent impérativement être fermés avant d’être renvoyés sur la </a:t>
            </a:r>
            <a:r>
              <a:rPr lang="fr-FR" sz="2400" dirty="0">
                <a:solidFill>
                  <a:srgbClr val="0064AB"/>
                </a:solidFill>
              </a:rPr>
              <a:t>PFL </a:t>
            </a:r>
            <a:endParaRPr lang="fr-FR" altLang="fr-FR" sz="2400" dirty="0">
              <a:solidFill>
                <a:srgbClr val="0064AB"/>
              </a:solidFill>
              <a:latin typeface="Calibri" pitchFamily="34" charset="0"/>
            </a:endParaRPr>
          </a:p>
          <a:p>
            <a:pPr eaLnBrk="1" hangingPunct="1">
              <a:defRPr/>
            </a:pPr>
            <a:endParaRPr lang="fr-FR" altLang="fr-FR" dirty="0">
              <a:latin typeface="Comic Sans MS" pitchFamily="66" charset="0"/>
            </a:endParaRPr>
          </a:p>
          <a:p>
            <a:pPr eaLnBrk="1" hangingPunct="1">
              <a:defRPr/>
            </a:pPr>
            <a:endParaRPr lang="fr-FR" altLang="fr-FR" dirty="0">
              <a:latin typeface="Comic Sans MS" pitchFamily="66" charset="0"/>
            </a:endParaRPr>
          </a:p>
        </p:txBody>
      </p:sp>
      <p:sp>
        <p:nvSpPr>
          <p:cNvPr id="6" name="Espace réservé du numéro de diapositive 5"/>
          <p:cNvSpPr>
            <a:spLocks noGrp="1"/>
          </p:cNvSpPr>
          <p:nvPr>
            <p:ph type="sldNum" sz="quarter" idx="12"/>
          </p:nvPr>
        </p:nvSpPr>
        <p:spPr/>
        <p:txBody>
          <a:bodyPr/>
          <a:lstStyle>
            <a:lvl1pPr eaLnBrk="0" hangingPunct="0">
              <a:spcBef>
                <a:spcPct val="20000"/>
              </a:spcBef>
              <a:buClr>
                <a:schemeClr val="hlink"/>
              </a:buClr>
              <a:buSzPct val="80000"/>
              <a:buFont typeface="Wingdings" pitchFamily="2" charset="2"/>
              <a:buChar char="Ø"/>
              <a:defRPr sz="3200">
                <a:solidFill>
                  <a:schemeClr val="tx1"/>
                </a:solidFill>
                <a:latin typeface="Arial" pitchFamily="34" charset="0"/>
              </a:defRPr>
            </a:lvl1pPr>
            <a:lvl2pPr marL="742950" indent="-285750" eaLnBrk="0" hangingPunct="0">
              <a:spcBef>
                <a:spcPct val="20000"/>
              </a:spcBef>
              <a:buClr>
                <a:schemeClr val="tx2"/>
              </a:buClr>
              <a:buSzPct val="50000"/>
              <a:buFont typeface="Wingdings" pitchFamily="2" charset="2"/>
              <a:buChar char="l"/>
              <a:defRPr sz="2800">
                <a:solidFill>
                  <a:schemeClr val="tx1"/>
                </a:solidFill>
                <a:latin typeface="Arial" pitchFamily="34" charset="0"/>
              </a:defRPr>
            </a:lvl2pPr>
            <a:lvl3pPr marL="1143000" indent="-228600" eaLnBrk="0" hangingPunct="0">
              <a:spcBef>
                <a:spcPct val="20000"/>
              </a:spcBef>
              <a:buClr>
                <a:schemeClr val="accent2"/>
              </a:buClr>
              <a:buChar char="•"/>
              <a:defRPr sz="2400">
                <a:solidFill>
                  <a:schemeClr val="tx1"/>
                </a:solidFill>
                <a:latin typeface="Arial" pitchFamily="34" charset="0"/>
              </a:defRPr>
            </a:lvl3pPr>
            <a:lvl4pPr marL="1600200" indent="-228600" eaLnBrk="0" hangingPunct="0">
              <a:spcBef>
                <a:spcPct val="20000"/>
              </a:spcBef>
              <a:buClr>
                <a:schemeClr val="folHlink"/>
              </a:buClr>
              <a:buSzPct val="50000"/>
              <a:buFont typeface="Wingdings" pitchFamily="2" charset="2"/>
              <a:buChar char="l"/>
              <a:defRPr sz="2000">
                <a:solidFill>
                  <a:schemeClr val="tx1"/>
                </a:solidFill>
                <a:latin typeface="Arial" pitchFamily="34" charset="0"/>
              </a:defRPr>
            </a:lvl4pPr>
            <a:lvl5pPr marL="2057400" indent="-228600" eaLnBrk="0" hangingPunct="0">
              <a:spcBef>
                <a:spcPct val="20000"/>
              </a:spcBef>
              <a:buClr>
                <a:schemeClr val="hlink"/>
              </a:buClr>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itchFamily="34" charset="0"/>
              </a:defRPr>
            </a:lvl9pPr>
          </a:lstStyle>
          <a:p>
            <a:pPr eaLnBrk="1" hangingPunct="1">
              <a:spcBef>
                <a:spcPct val="0"/>
              </a:spcBef>
              <a:buClrTx/>
              <a:buSzTx/>
              <a:buFontTx/>
              <a:buNone/>
              <a:defRPr/>
            </a:pPr>
            <a:fld id="{EE2C2B70-23CD-4828-BC4E-6C52128D70EB}" type="slidenum">
              <a:rPr lang="fr-FR" altLang="fr-FR" sz="1400"/>
              <a:pPr eaLnBrk="1" hangingPunct="1">
                <a:spcBef>
                  <a:spcPct val="0"/>
                </a:spcBef>
                <a:buClrTx/>
                <a:buSzTx/>
                <a:buFontTx/>
                <a:buNone/>
                <a:defRPr/>
              </a:pPr>
              <a:t>37</a:t>
            </a:fld>
            <a:endParaRPr lang="fr-FR" altLang="fr-FR" sz="1400"/>
          </a:p>
        </p:txBody>
      </p:sp>
      <p:pic>
        <p:nvPicPr>
          <p:cNvPr id="60422" name="Picture 3" descr="C:\Users\georgette\Pictures\hôpital\Photo098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27176" y="4756548"/>
            <a:ext cx="3041780" cy="1925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3" descr="linge Sastre"/>
          <p:cNvPicPr>
            <a:picLocks noChangeAspect="1" noChangeArrowheads="1"/>
          </p:cNvPicPr>
          <p:nvPr/>
        </p:nvPicPr>
        <p:blipFill>
          <a:blip r:embed="rId4" cstate="print"/>
          <a:srcRect/>
          <a:stretch>
            <a:fillRect/>
          </a:stretch>
        </p:blipFill>
        <p:spPr bwMode="auto">
          <a:xfrm>
            <a:off x="6539685" y="4704201"/>
            <a:ext cx="2664296" cy="2057775"/>
          </a:xfrm>
          <a:prstGeom prst="rect">
            <a:avLst/>
          </a:prstGeom>
          <a:noFill/>
          <a:ln w="9525">
            <a:noFill/>
            <a:miter lim="800000"/>
            <a:headEnd/>
            <a:tailEnd/>
          </a:ln>
        </p:spPr>
      </p:pic>
      <p:pic>
        <p:nvPicPr>
          <p:cNvPr id="9" name="Picture 10" descr="C:\Users\P015176\Desktop\Chariot linge réa DRIS (2).jpg"/>
          <p:cNvPicPr>
            <a:picLocks noChangeAspect="1" noChangeArrowheads="1"/>
          </p:cNvPicPr>
          <p:nvPr/>
        </p:nvPicPr>
        <p:blipFill>
          <a:blip r:embed="rId5" cstate="print"/>
          <a:srcRect/>
          <a:stretch>
            <a:fillRect/>
          </a:stretch>
        </p:blipFill>
        <p:spPr bwMode="auto">
          <a:xfrm>
            <a:off x="9593644" y="3610836"/>
            <a:ext cx="2374900" cy="3168650"/>
          </a:xfrm>
          <a:prstGeom prst="rect">
            <a:avLst/>
          </a:prstGeom>
          <a:noFill/>
          <a:ln w="9525">
            <a:noFill/>
            <a:miter lim="800000"/>
            <a:headEnd/>
            <a:tailEnd/>
          </a:ln>
        </p:spPr>
      </p:pic>
      <p:cxnSp>
        <p:nvCxnSpPr>
          <p:cNvPr id="11" name="Connecteur droit 10"/>
          <p:cNvCxnSpPr/>
          <p:nvPr/>
        </p:nvCxnSpPr>
        <p:spPr>
          <a:xfrm>
            <a:off x="7034684" y="5195161"/>
            <a:ext cx="1944216" cy="12961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6907084" y="5132216"/>
            <a:ext cx="1368152" cy="12241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Picture 2" descr="Afficher l'image d'origine"/>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203981" y="1038135"/>
            <a:ext cx="1814028" cy="18140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30786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solidFill>
                  <a:srgbClr val="0064AB"/>
                </a:solidFill>
              </a:rPr>
              <a:t>A proscrire</a:t>
            </a:r>
            <a:endParaRPr lang="fr-FR" b="1" dirty="0">
              <a:solidFill>
                <a:srgbClr val="0064AB"/>
              </a:solidFill>
            </a:endParaRPr>
          </a:p>
        </p:txBody>
      </p:sp>
      <p:pic>
        <p:nvPicPr>
          <p:cNvPr id="4" name="Espace réservé du conten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r="26766"/>
          <a:stretch/>
        </p:blipFill>
        <p:spPr>
          <a:xfrm>
            <a:off x="485230" y="1690690"/>
            <a:ext cx="4850342" cy="3333797"/>
          </a:xfrm>
          <a:prstGeom prst="rect">
            <a:avLst/>
          </a:prstGeom>
        </p:spPr>
      </p:pic>
      <p:pic>
        <p:nvPicPr>
          <p:cNvPr id="5" name="Image 4"/>
          <p:cNvPicPr>
            <a:picLocks noChangeAspect="1"/>
          </p:cNvPicPr>
          <p:nvPr/>
        </p:nvPicPr>
        <p:blipFill rotWithShape="1">
          <a:blip r:embed="rId3" cstate="print">
            <a:extLst>
              <a:ext uri="{28A0092B-C50C-407E-A947-70E740481C1C}">
                <a14:useLocalDpi xmlns:a14="http://schemas.microsoft.com/office/drawing/2010/main" xmlns="" val="0"/>
              </a:ext>
            </a:extLst>
          </a:blip>
          <a:srcRect r="14228"/>
          <a:stretch/>
        </p:blipFill>
        <p:spPr>
          <a:xfrm>
            <a:off x="6418245" y="1636857"/>
            <a:ext cx="5288525" cy="3468255"/>
          </a:xfrm>
          <a:prstGeom prst="rect">
            <a:avLst/>
          </a:prstGeom>
        </p:spPr>
      </p:pic>
      <p:pic>
        <p:nvPicPr>
          <p:cNvPr id="6" name="Picture 6" descr="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16" y="0"/>
            <a:ext cx="12213415" cy="546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623333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5192" y="4143380"/>
            <a:ext cx="11159412" cy="1384995"/>
          </a:xfrm>
          <a:prstGeom prst="rect">
            <a:avLst/>
          </a:prstGeom>
        </p:spPr>
        <p:txBody>
          <a:bodyPr wrap="square">
            <a:spAutoFit/>
          </a:bodyPr>
          <a:lstStyle/>
          <a:p>
            <a:r>
              <a:rPr lang="fr-FR" sz="2800" dirty="0">
                <a:solidFill>
                  <a:srgbClr val="0064AB"/>
                </a:solidFill>
              </a:rPr>
              <a:t>Les sacs sont manipulés de nombreuses fois avant d’être lavé. Ils  sont suspendus à l’envers et  lorsque ils sont trop remplis ou mal attachés, tout le linge tombe sur le sol ou sur les agents.</a:t>
            </a:r>
          </a:p>
        </p:txBody>
      </p:sp>
      <p:pic>
        <p:nvPicPr>
          <p:cNvPr id="3"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Image 3" descr="bien fermes.jpg"/>
          <p:cNvPicPr/>
          <p:nvPr/>
        </p:nvPicPr>
        <p:blipFill>
          <a:blip r:embed="rId3" r:link="rId4" cstate="print"/>
          <a:srcRect/>
          <a:stretch>
            <a:fillRect/>
          </a:stretch>
        </p:blipFill>
        <p:spPr bwMode="auto">
          <a:xfrm>
            <a:off x="4475084" y="671304"/>
            <a:ext cx="2980075" cy="3071841"/>
          </a:xfrm>
          <a:prstGeom prst="rect">
            <a:avLst/>
          </a:prstGeom>
          <a:noFill/>
          <a:ln w="9525">
            <a:noFill/>
            <a:miter lim="800000"/>
            <a:headEnd/>
            <a:tailEnd/>
          </a:ln>
        </p:spPr>
      </p:pic>
      <p:cxnSp>
        <p:nvCxnSpPr>
          <p:cNvPr id="5" name="Connecteur droit 4"/>
          <p:cNvCxnSpPr/>
          <p:nvPr/>
        </p:nvCxnSpPr>
        <p:spPr>
          <a:xfrm>
            <a:off x="8624953" y="2031061"/>
            <a:ext cx="1223962" cy="7921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9229756" y="2031061"/>
            <a:ext cx="1223962" cy="7921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Picture 2" descr="C:\Users\georgette\Desktop\Nouveau dossier (2)\20140228_084029.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10939" y="711059"/>
            <a:ext cx="2645457" cy="3044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C:\Users\georgette\Desktop\Nouveau dossier (2)\20140228_08394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15256" y="632808"/>
            <a:ext cx="2819625" cy="31488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Image 8"/>
          <p:cNvPicPr>
            <a:picLocks noChangeAspect="1"/>
          </p:cNvPicPr>
          <p:nvPr/>
        </p:nvPicPr>
        <p:blipFill>
          <a:blip r:embed="rId7" cstate="print"/>
          <a:stretch>
            <a:fillRect/>
          </a:stretch>
        </p:blipFill>
        <p:spPr>
          <a:xfrm>
            <a:off x="8705461" y="1681357"/>
            <a:ext cx="2225937" cy="2003342"/>
          </a:xfrm>
          <a:prstGeom prst="rect">
            <a:avLst/>
          </a:prstGeom>
        </p:spPr>
      </p:pic>
      <p:pic>
        <p:nvPicPr>
          <p:cNvPr id="10" name="Image 9"/>
          <p:cNvPicPr>
            <a:picLocks noChangeAspect="1"/>
          </p:cNvPicPr>
          <p:nvPr/>
        </p:nvPicPr>
        <p:blipFill>
          <a:blip r:embed="rId7" cstate="print"/>
          <a:stretch>
            <a:fillRect/>
          </a:stretch>
        </p:blipFill>
        <p:spPr>
          <a:xfrm flipV="1">
            <a:off x="8775848" y="1884422"/>
            <a:ext cx="2118049" cy="1906243"/>
          </a:xfrm>
          <a:prstGeom prst="rect">
            <a:avLst/>
          </a:prstGeom>
        </p:spPr>
      </p:pic>
    </p:spTree>
    <p:extLst>
      <p:ext uri="{BB962C8B-B14F-4D97-AF65-F5344CB8AC3E}">
        <p14:creationId xmlns:p14="http://schemas.microsoft.com/office/powerpoint/2010/main" xmlns="" val="5523120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813861"/>
            <a:ext cx="10515600" cy="1325563"/>
          </a:xfrm>
        </p:spPr>
        <p:txBody>
          <a:bodyPr/>
          <a:lstStyle/>
          <a:p>
            <a:pPr algn="ctr"/>
            <a:r>
              <a:rPr lang="fr-FR" b="1" dirty="0">
                <a:solidFill>
                  <a:srgbClr val="0064AB"/>
                </a:solidFill>
              </a:rPr>
              <a:t>DOMAINE D’APPLICATION</a:t>
            </a:r>
            <a:br>
              <a:rPr lang="fr-FR" b="1" dirty="0">
                <a:solidFill>
                  <a:srgbClr val="0064AB"/>
                </a:solidFill>
              </a:rPr>
            </a:br>
            <a:endParaRPr lang="fr-FR" b="1" dirty="0">
              <a:solidFill>
                <a:srgbClr val="0064AB"/>
              </a:solidFill>
            </a:endParaRPr>
          </a:p>
        </p:txBody>
      </p:sp>
      <p:sp>
        <p:nvSpPr>
          <p:cNvPr id="3" name="Espace réservé du contenu 2"/>
          <p:cNvSpPr>
            <a:spLocks noGrp="1"/>
          </p:cNvSpPr>
          <p:nvPr>
            <p:ph idx="1"/>
          </p:nvPr>
        </p:nvSpPr>
        <p:spPr/>
        <p:txBody>
          <a:bodyPr/>
          <a:lstStyle/>
          <a:p>
            <a:pPr marL="0" indent="0">
              <a:buNone/>
            </a:pPr>
            <a:r>
              <a:rPr lang="fr-FR" dirty="0"/>
              <a:t>	</a:t>
            </a:r>
          </a:p>
          <a:p>
            <a:r>
              <a:rPr lang="fr-FR" dirty="0">
                <a:solidFill>
                  <a:srgbClr val="FF9900"/>
                </a:solidFill>
              </a:rPr>
              <a:t>Par</a:t>
            </a:r>
            <a:r>
              <a:rPr lang="fr-FR" dirty="0">
                <a:solidFill>
                  <a:srgbClr val="333399"/>
                </a:solidFill>
              </a:rPr>
              <a:t> : </a:t>
            </a:r>
            <a:r>
              <a:rPr lang="fr-FR" dirty="0">
                <a:solidFill>
                  <a:srgbClr val="0064AB"/>
                </a:solidFill>
              </a:rPr>
              <a:t>Tout professionnel de santé et toute personne intervenant dans les soins</a:t>
            </a:r>
          </a:p>
          <a:p>
            <a:endParaRPr lang="fr-FR" dirty="0">
              <a:solidFill>
                <a:srgbClr val="333399"/>
              </a:solidFill>
            </a:endParaRPr>
          </a:p>
          <a:p>
            <a:r>
              <a:rPr lang="fr-FR" dirty="0">
                <a:solidFill>
                  <a:srgbClr val="FF9900"/>
                </a:solidFill>
              </a:rPr>
              <a:t>Quand</a:t>
            </a:r>
            <a:r>
              <a:rPr lang="fr-FR" dirty="0">
                <a:solidFill>
                  <a:srgbClr val="FFC000"/>
                </a:solidFill>
              </a:rPr>
              <a:t> </a:t>
            </a:r>
            <a:r>
              <a:rPr lang="fr-FR" dirty="0">
                <a:solidFill>
                  <a:srgbClr val="333399"/>
                </a:solidFill>
              </a:rPr>
              <a:t>: </a:t>
            </a:r>
            <a:r>
              <a:rPr lang="fr-FR" dirty="0">
                <a:solidFill>
                  <a:srgbClr val="0064AB"/>
                </a:solidFill>
              </a:rPr>
              <a:t>Les Précautions Standard sont à appliquer pour tout soin, en tout lieu, pour tout patient quel que soit son statut infectieux et par tout professionnel de santé.</a:t>
            </a:r>
          </a:p>
          <a:p>
            <a:endParaRPr lang="fr-FR" dirty="0">
              <a:solidFill>
                <a:srgbClr val="0064AB"/>
              </a:solidFill>
            </a:endParaRPr>
          </a:p>
          <a:p>
            <a:endParaRPr lang="fr-FR" dirty="0"/>
          </a:p>
          <a:p>
            <a:endParaRPr lang="fr-FR" dirty="0"/>
          </a:p>
        </p:txBody>
      </p:sp>
      <p:pic>
        <p:nvPicPr>
          <p:cNvPr id="7"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Connecteur droit 7"/>
          <p:cNvCxnSpPr/>
          <p:nvPr/>
        </p:nvCxnSpPr>
        <p:spPr>
          <a:xfrm flipV="1">
            <a:off x="1100136" y="1622095"/>
            <a:ext cx="9965797" cy="34726"/>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146803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laurent\AppData\Local\Microsoft\Windows\Temporary Internet Files\Content.IE5\6IDNBMAL\question-1015308_960_72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48794" y="1398659"/>
            <a:ext cx="1479132" cy="1480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re 1"/>
          <p:cNvSpPr>
            <a:spLocks noGrp="1"/>
          </p:cNvSpPr>
          <p:nvPr>
            <p:ph type="title"/>
          </p:nvPr>
        </p:nvSpPr>
        <p:spPr>
          <a:xfrm>
            <a:off x="941636" y="580596"/>
            <a:ext cx="10436773" cy="594867"/>
          </a:xfrm>
        </p:spPr>
        <p:txBody>
          <a:bodyPr rtlCol="0">
            <a:normAutofit fontScale="90000"/>
          </a:bodyPr>
          <a:lstStyle/>
          <a:p>
            <a:pPr algn="ctr" fontAlgn="auto">
              <a:spcAft>
                <a:spcPts val="0"/>
              </a:spcAft>
              <a:defRPr/>
            </a:pPr>
            <a:r>
              <a:rPr lang="fr-FR" b="1" u="sng" dirty="0" smtClean="0">
                <a:solidFill>
                  <a:srgbClr val="0064AB"/>
                </a:solidFill>
                <a:latin typeface="+mn-lt"/>
              </a:rPr>
              <a:t>Le Tri des déchets d’activités de soins - D.A.S </a:t>
            </a:r>
            <a:endParaRPr lang="fr-FR" b="1" u="sng" dirty="0">
              <a:solidFill>
                <a:srgbClr val="0064AB"/>
              </a:solidFill>
              <a:latin typeface="+mn-lt"/>
            </a:endParaRPr>
          </a:p>
        </p:txBody>
      </p:sp>
      <p:sp>
        <p:nvSpPr>
          <p:cNvPr id="27652" name="Espace réservé du contenu 4"/>
          <p:cNvSpPr>
            <a:spLocks noGrp="1"/>
          </p:cNvSpPr>
          <p:nvPr>
            <p:ph sz="half" idx="2"/>
          </p:nvPr>
        </p:nvSpPr>
        <p:spPr>
          <a:xfrm>
            <a:off x="273268" y="1835204"/>
            <a:ext cx="11845159" cy="4865841"/>
          </a:xfrm>
        </p:spPr>
        <p:txBody>
          <a:bodyPr>
            <a:normAutofit/>
          </a:bodyPr>
          <a:lstStyle/>
          <a:p>
            <a:pPr>
              <a:buFont typeface="Arial" panose="020B0604020202020204" pitchFamily="34" charset="0"/>
              <a:buNone/>
            </a:pPr>
            <a:r>
              <a:rPr lang="fr-FR" altLang="fr-FR" dirty="0" smtClean="0">
                <a:solidFill>
                  <a:srgbClr val="0064AB"/>
                </a:solidFill>
              </a:rPr>
              <a:t>DASRI ou pas DASRI</a:t>
            </a:r>
          </a:p>
          <a:p>
            <a:pPr marL="0" indent="0">
              <a:buNone/>
            </a:pPr>
            <a:endParaRPr lang="fr-FR" altLang="fr-FR" dirty="0" smtClean="0">
              <a:solidFill>
                <a:srgbClr val="0064AB"/>
              </a:solidFill>
            </a:endParaRPr>
          </a:p>
          <a:p>
            <a:r>
              <a:rPr lang="fr-FR" altLang="fr-FR" b="1" u="sng" dirty="0" smtClean="0">
                <a:solidFill>
                  <a:srgbClr val="0064AB"/>
                </a:solidFill>
              </a:rPr>
              <a:t>DASRI :</a:t>
            </a:r>
            <a:r>
              <a:rPr lang="fr-FR" altLang="fr-FR" dirty="0" smtClean="0">
                <a:solidFill>
                  <a:srgbClr val="0064AB"/>
                </a:solidFill>
              </a:rPr>
              <a:t> </a:t>
            </a:r>
            <a:r>
              <a:rPr lang="fr-FR" altLang="fr-FR" sz="2000" dirty="0" smtClean="0">
                <a:solidFill>
                  <a:srgbClr val="0064AB"/>
                </a:solidFill>
              </a:rPr>
              <a:t>Déchets d’activités de  </a:t>
            </a:r>
            <a:r>
              <a:rPr lang="fr-FR" altLang="fr-FR" sz="2000" dirty="0">
                <a:solidFill>
                  <a:srgbClr val="0064AB"/>
                </a:solidFill>
              </a:rPr>
              <a:t>S</a:t>
            </a:r>
            <a:r>
              <a:rPr lang="fr-FR" altLang="fr-FR" sz="2000" dirty="0" smtClean="0">
                <a:solidFill>
                  <a:srgbClr val="0064AB"/>
                </a:solidFill>
              </a:rPr>
              <a:t>oins à  Risque </a:t>
            </a:r>
            <a:r>
              <a:rPr lang="fr-FR" altLang="fr-FR" sz="2000" dirty="0">
                <a:solidFill>
                  <a:srgbClr val="0064AB"/>
                </a:solidFill>
              </a:rPr>
              <a:t>I</a:t>
            </a:r>
            <a:r>
              <a:rPr lang="fr-FR" altLang="fr-FR" sz="2000" dirty="0" smtClean="0">
                <a:solidFill>
                  <a:srgbClr val="0064AB"/>
                </a:solidFill>
              </a:rPr>
              <a:t>nfectieux</a:t>
            </a:r>
          </a:p>
          <a:p>
            <a:pPr marL="0" indent="0">
              <a:buNone/>
            </a:pPr>
            <a:endParaRPr lang="fr-FR" altLang="fr-FR" dirty="0" smtClean="0">
              <a:solidFill>
                <a:srgbClr val="0064AB"/>
              </a:solidFill>
            </a:endParaRPr>
          </a:p>
          <a:p>
            <a:pPr marL="0" indent="0">
              <a:buNone/>
            </a:pPr>
            <a:endParaRPr lang="fr-FR" altLang="fr-FR" dirty="0" smtClean="0">
              <a:solidFill>
                <a:srgbClr val="0064AB"/>
              </a:solidFill>
            </a:endParaRPr>
          </a:p>
          <a:p>
            <a:r>
              <a:rPr lang="fr-FR" altLang="fr-FR" b="1" u="sng" dirty="0" smtClean="0">
                <a:solidFill>
                  <a:srgbClr val="0064AB"/>
                </a:solidFill>
              </a:rPr>
              <a:t>D.A.E: </a:t>
            </a:r>
            <a:r>
              <a:rPr lang="fr-FR" altLang="fr-FR" sz="2000" dirty="0" smtClean="0">
                <a:solidFill>
                  <a:srgbClr val="0064AB"/>
                </a:solidFill>
              </a:rPr>
              <a:t>Déchets d’Activités Economiques</a:t>
            </a:r>
          </a:p>
          <a:p>
            <a:endParaRPr lang="fr-FR" altLang="fr-FR" sz="2000" dirty="0" smtClean="0">
              <a:solidFill>
                <a:srgbClr val="0064AB"/>
              </a:solidFill>
            </a:endParaRPr>
          </a:p>
          <a:p>
            <a:pPr>
              <a:buNone/>
            </a:pPr>
            <a:r>
              <a:rPr lang="fr-FR" altLang="fr-FR" sz="1600" i="1" u="sng" dirty="0" smtClean="0">
                <a:solidFill>
                  <a:srgbClr val="0064AB"/>
                </a:solidFill>
              </a:rPr>
              <a:t>Le sigle D.A.E remplace les sigles  :</a:t>
            </a:r>
          </a:p>
          <a:p>
            <a:pPr>
              <a:buNone/>
            </a:pPr>
            <a:r>
              <a:rPr lang="fr-FR" altLang="fr-FR" sz="1600" i="1" u="sng" dirty="0" smtClean="0">
                <a:solidFill>
                  <a:srgbClr val="0064AB"/>
                </a:solidFill>
              </a:rPr>
              <a:t>- DAOM </a:t>
            </a:r>
            <a:r>
              <a:rPr lang="fr-FR" altLang="fr-FR" sz="1600" i="1" dirty="0">
                <a:solidFill>
                  <a:srgbClr val="0064AB"/>
                </a:solidFill>
              </a:rPr>
              <a:t> </a:t>
            </a:r>
            <a:r>
              <a:rPr lang="fr-FR" altLang="fr-FR" sz="1600" i="1" dirty="0" smtClean="0">
                <a:solidFill>
                  <a:srgbClr val="0064AB"/>
                </a:solidFill>
              </a:rPr>
              <a:t>déchets assimilables aux ordures ménagères</a:t>
            </a:r>
          </a:p>
          <a:p>
            <a:pPr>
              <a:buNone/>
            </a:pPr>
            <a:r>
              <a:rPr lang="fr-FR" altLang="fr-FR" sz="1600" i="1" u="sng" dirty="0" smtClean="0">
                <a:solidFill>
                  <a:srgbClr val="0064AB"/>
                </a:solidFill>
              </a:rPr>
              <a:t>- DADM d</a:t>
            </a:r>
            <a:r>
              <a:rPr lang="fr-FR" altLang="fr-FR" sz="1600" i="1" dirty="0" smtClean="0">
                <a:solidFill>
                  <a:srgbClr val="0064AB"/>
                </a:solidFill>
              </a:rPr>
              <a:t>échets assimilables à des déchets ménagers</a:t>
            </a:r>
            <a:endParaRPr lang="fr-FR" altLang="fr-FR" sz="1600" i="1" dirty="0">
              <a:solidFill>
                <a:srgbClr val="0064AB"/>
              </a:solidFill>
            </a:endParaRPr>
          </a:p>
          <a:p>
            <a:pPr>
              <a:buFont typeface="Arial" panose="020B0604020202020204" pitchFamily="34" charset="0"/>
              <a:buNone/>
            </a:pPr>
            <a:endParaRPr lang="fr-FR" altLang="fr-FR" sz="1600" i="1" dirty="0" smtClean="0">
              <a:solidFill>
                <a:srgbClr val="0064AB"/>
              </a:solidFill>
            </a:endParaRPr>
          </a:p>
        </p:txBody>
      </p:sp>
      <p:sp>
        <p:nvSpPr>
          <p:cNvPr id="6" name="Flèche droite à entaille 5"/>
          <p:cNvSpPr/>
          <p:nvPr/>
        </p:nvSpPr>
        <p:spPr>
          <a:xfrm>
            <a:off x="4288360" y="3399632"/>
            <a:ext cx="1871663" cy="26193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7654" name="Picture 2"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81301" y="1744230"/>
            <a:ext cx="1246188" cy="159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Flèche droite à entaille 8"/>
          <p:cNvSpPr/>
          <p:nvPr/>
        </p:nvSpPr>
        <p:spPr>
          <a:xfrm>
            <a:off x="5175721" y="4572095"/>
            <a:ext cx="1229710" cy="28127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pic>
        <p:nvPicPr>
          <p:cNvPr id="27656"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81301" y="4027037"/>
            <a:ext cx="1201154" cy="1599516"/>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pic>
      <p:pic>
        <p:nvPicPr>
          <p:cNvPr id="27657" name="Espace réservé du contenu 7"/>
          <p:cNvPicPr>
            <a:picLocks noGrp="1" noChangeAspect="1"/>
          </p:cNvPicPr>
          <p:nvPr>
            <p:ph sz="half" idx="1"/>
          </p:nvPr>
        </p:nvPicPr>
        <p:blipFill>
          <a:blip r:embed="rId5" cstate="print">
            <a:extLst>
              <a:ext uri="{28A0092B-C50C-407E-A947-70E740481C1C}">
                <a14:useLocalDpi xmlns:a14="http://schemas.microsoft.com/office/drawing/2010/main" xmlns="" val="0"/>
              </a:ext>
            </a:extLst>
          </a:blip>
          <a:srcRect/>
          <a:stretch>
            <a:fillRect/>
          </a:stretch>
        </p:blipFill>
        <p:spPr>
          <a:xfrm>
            <a:off x="8504502" y="1612008"/>
            <a:ext cx="3236912" cy="2166938"/>
          </a:xfrm>
        </p:spPr>
      </p:pic>
      <p:pic>
        <p:nvPicPr>
          <p:cNvPr id="10" name="Image 5"/>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561508" y="4268124"/>
            <a:ext cx="3179906" cy="2128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descr="Logo"/>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1"/>
            <a:ext cx="12192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401526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lvl1pPr eaLnBrk="0" hangingPunct="0">
              <a:spcBef>
                <a:spcPct val="20000"/>
              </a:spcBef>
              <a:buClr>
                <a:schemeClr val="hlink"/>
              </a:buClr>
              <a:buSzPct val="80000"/>
              <a:buFont typeface="Wingdings" pitchFamily="2" charset="2"/>
              <a:buChar char="Ø"/>
              <a:defRPr sz="3200">
                <a:solidFill>
                  <a:schemeClr val="tx1"/>
                </a:solidFill>
                <a:latin typeface="Arial" pitchFamily="34" charset="0"/>
              </a:defRPr>
            </a:lvl1pPr>
            <a:lvl2pPr marL="742950" indent="-285750" eaLnBrk="0" hangingPunct="0">
              <a:spcBef>
                <a:spcPct val="20000"/>
              </a:spcBef>
              <a:buClr>
                <a:schemeClr val="tx2"/>
              </a:buClr>
              <a:buSzPct val="50000"/>
              <a:buFont typeface="Wingdings" pitchFamily="2" charset="2"/>
              <a:buChar char="l"/>
              <a:defRPr sz="2800">
                <a:solidFill>
                  <a:schemeClr val="tx1"/>
                </a:solidFill>
                <a:latin typeface="Arial" pitchFamily="34" charset="0"/>
              </a:defRPr>
            </a:lvl2pPr>
            <a:lvl3pPr marL="1143000" indent="-228600" eaLnBrk="0" hangingPunct="0">
              <a:spcBef>
                <a:spcPct val="20000"/>
              </a:spcBef>
              <a:buClr>
                <a:schemeClr val="accent2"/>
              </a:buClr>
              <a:buChar char="•"/>
              <a:defRPr sz="2400">
                <a:solidFill>
                  <a:schemeClr val="tx1"/>
                </a:solidFill>
                <a:latin typeface="Arial" pitchFamily="34" charset="0"/>
              </a:defRPr>
            </a:lvl3pPr>
            <a:lvl4pPr marL="1600200" indent="-228600" eaLnBrk="0" hangingPunct="0">
              <a:spcBef>
                <a:spcPct val="20000"/>
              </a:spcBef>
              <a:buClr>
                <a:schemeClr val="folHlink"/>
              </a:buClr>
              <a:buSzPct val="50000"/>
              <a:buFont typeface="Wingdings" pitchFamily="2" charset="2"/>
              <a:buChar char="l"/>
              <a:defRPr sz="2000">
                <a:solidFill>
                  <a:schemeClr val="tx1"/>
                </a:solidFill>
                <a:latin typeface="Arial" pitchFamily="34" charset="0"/>
              </a:defRPr>
            </a:lvl4pPr>
            <a:lvl5pPr marL="2057400" indent="-228600" eaLnBrk="0" hangingPunct="0">
              <a:spcBef>
                <a:spcPct val="20000"/>
              </a:spcBef>
              <a:buClr>
                <a:schemeClr val="hlink"/>
              </a:buClr>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itchFamily="34" charset="0"/>
              </a:defRPr>
            </a:lvl9pPr>
          </a:lstStyle>
          <a:p>
            <a:pPr eaLnBrk="1" hangingPunct="1">
              <a:spcBef>
                <a:spcPct val="0"/>
              </a:spcBef>
              <a:buClrTx/>
              <a:buSzTx/>
              <a:buFontTx/>
              <a:buNone/>
              <a:defRPr/>
            </a:pPr>
            <a:fld id="{592293EB-8F4D-4AD6-9C85-DAFF7805EFC4}" type="slidenum">
              <a:rPr lang="fr-FR" altLang="fr-FR" sz="1400">
                <a:solidFill>
                  <a:prstClr val="black"/>
                </a:solidFill>
              </a:rPr>
              <a:pPr eaLnBrk="1" hangingPunct="1">
                <a:spcBef>
                  <a:spcPct val="0"/>
                </a:spcBef>
                <a:buClrTx/>
                <a:buSzTx/>
                <a:buFontTx/>
                <a:buNone/>
                <a:defRPr/>
              </a:pPr>
              <a:t>41</a:t>
            </a:fld>
            <a:endParaRPr lang="fr-FR" altLang="fr-FR" sz="1400">
              <a:solidFill>
                <a:prstClr val="black"/>
              </a:solidFill>
            </a:endParaRPr>
          </a:p>
        </p:txBody>
      </p:sp>
      <p:sp>
        <p:nvSpPr>
          <p:cNvPr id="9" name="Espace réservé du contenu 8"/>
          <p:cNvSpPr>
            <a:spLocks noGrp="1"/>
          </p:cNvSpPr>
          <p:nvPr>
            <p:ph idx="1"/>
          </p:nvPr>
        </p:nvSpPr>
        <p:spPr>
          <a:xfrm>
            <a:off x="825260" y="385092"/>
            <a:ext cx="9612702" cy="5870575"/>
          </a:xfrm>
        </p:spPr>
        <p:txBody>
          <a:bodyPr>
            <a:normAutofit fontScale="92500" lnSpcReduction="10000"/>
          </a:bodyPr>
          <a:lstStyle/>
          <a:p>
            <a:pPr algn="ctr">
              <a:buFont typeface="Monotype Sorts"/>
              <a:buNone/>
              <a:defRPr/>
            </a:pPr>
            <a:endParaRPr lang="fr-FR" altLang="fr-FR" dirty="0">
              <a:solidFill>
                <a:schemeClr val="tx2"/>
              </a:solidFill>
              <a:latin typeface="Calibri" pitchFamily="34" charset="0"/>
              <a:cs typeface="Arial" pitchFamily="34" charset="0"/>
            </a:endParaRPr>
          </a:p>
          <a:p>
            <a:pPr algn="ctr">
              <a:buFont typeface="Monotype Sorts"/>
              <a:buNone/>
              <a:defRPr/>
            </a:pPr>
            <a:r>
              <a:rPr lang="fr-FR" altLang="fr-FR" sz="4000" b="1" dirty="0">
                <a:solidFill>
                  <a:srgbClr val="F7A800"/>
                </a:solidFill>
                <a:cs typeface="Arial" pitchFamily="34" charset="0"/>
              </a:rPr>
              <a:t>LE TRI DES </a:t>
            </a:r>
            <a:r>
              <a:rPr lang="fr-FR" altLang="fr-FR" sz="4000" b="1" dirty="0" smtClean="0">
                <a:solidFill>
                  <a:srgbClr val="F7A800"/>
                </a:solidFill>
                <a:cs typeface="Arial" pitchFamily="34" charset="0"/>
              </a:rPr>
              <a:t>DÉCHETS </a:t>
            </a:r>
            <a:r>
              <a:rPr lang="fr-FR" altLang="fr-FR" sz="4000" b="1" dirty="0">
                <a:solidFill>
                  <a:srgbClr val="F7A800"/>
                </a:solidFill>
                <a:cs typeface="Arial" pitchFamily="34" charset="0"/>
              </a:rPr>
              <a:t>DANS LES </a:t>
            </a:r>
            <a:r>
              <a:rPr lang="fr-FR" altLang="fr-FR" sz="4000" b="1" dirty="0" smtClean="0">
                <a:solidFill>
                  <a:srgbClr val="F7A800"/>
                </a:solidFill>
                <a:cs typeface="Arial" pitchFamily="34" charset="0"/>
              </a:rPr>
              <a:t>ÉTABLISSEMENTS </a:t>
            </a:r>
            <a:r>
              <a:rPr lang="fr-FR" altLang="fr-FR" sz="4000" b="1" dirty="0">
                <a:solidFill>
                  <a:srgbClr val="F7A800"/>
                </a:solidFill>
                <a:cs typeface="Arial" pitchFamily="34" charset="0"/>
              </a:rPr>
              <a:t>DE </a:t>
            </a:r>
            <a:r>
              <a:rPr lang="fr-FR" altLang="fr-FR" sz="4000" b="1" dirty="0" smtClean="0">
                <a:solidFill>
                  <a:srgbClr val="F7A800"/>
                </a:solidFill>
                <a:cs typeface="Arial" pitchFamily="34" charset="0"/>
              </a:rPr>
              <a:t>SANTÉ</a:t>
            </a:r>
          </a:p>
          <a:p>
            <a:pPr marL="0" indent="0" algn="ctr">
              <a:buNone/>
              <a:defRPr/>
            </a:pPr>
            <a:endParaRPr lang="fr-FR" altLang="fr-FR" sz="2400" b="1" dirty="0" smtClean="0">
              <a:solidFill>
                <a:srgbClr val="F7A800"/>
              </a:solidFill>
              <a:cs typeface="Arial" pitchFamily="34" charset="0"/>
            </a:endParaRPr>
          </a:p>
          <a:p>
            <a:pPr marL="0" indent="0" algn="ctr">
              <a:buNone/>
              <a:defRPr/>
            </a:pPr>
            <a:r>
              <a:rPr lang="fr-FR" altLang="fr-FR" sz="2400" b="1" dirty="0" smtClean="0">
                <a:solidFill>
                  <a:srgbClr val="0064AB"/>
                </a:solidFill>
                <a:latin typeface="Calibri" pitchFamily="34" charset="0"/>
              </a:rPr>
              <a:t>Déchets </a:t>
            </a:r>
            <a:r>
              <a:rPr lang="fr-FR" altLang="fr-FR" sz="2400" b="1" dirty="0">
                <a:solidFill>
                  <a:srgbClr val="0064AB"/>
                </a:solidFill>
                <a:latin typeface="Calibri" pitchFamily="34" charset="0"/>
              </a:rPr>
              <a:t>d’Activité de Soins à Risques Infectieux   </a:t>
            </a:r>
            <a:r>
              <a:rPr lang="fr-FR" altLang="fr-FR" sz="2400" b="1" dirty="0" smtClean="0">
                <a:solidFill>
                  <a:srgbClr val="0064AB"/>
                </a:solidFill>
                <a:latin typeface="Calibri" pitchFamily="34" charset="0"/>
              </a:rPr>
              <a:t>  </a:t>
            </a:r>
            <a:r>
              <a:rPr lang="fr-FR" altLang="fr-FR" sz="3600" b="1" dirty="0">
                <a:solidFill>
                  <a:srgbClr val="0064AB"/>
                </a:solidFill>
                <a:latin typeface="Calibri" pitchFamily="34" charset="0"/>
              </a:rPr>
              <a:t>(DASRI)</a:t>
            </a:r>
          </a:p>
          <a:p>
            <a:pPr>
              <a:buFont typeface="Monotype Sorts"/>
              <a:buNone/>
              <a:defRPr/>
            </a:pPr>
            <a:endParaRPr lang="fr-FR" altLang="fr-FR" sz="2400" b="1" dirty="0" smtClean="0">
              <a:solidFill>
                <a:schemeClr val="tx2"/>
              </a:solidFill>
              <a:cs typeface="Arial" pitchFamily="34" charset="0"/>
            </a:endParaRPr>
          </a:p>
          <a:p>
            <a:pPr>
              <a:buFont typeface="Arial" pitchFamily="34" charset="0"/>
              <a:buChar char="•"/>
              <a:defRPr/>
            </a:pPr>
            <a:r>
              <a:rPr lang="fr-FR" altLang="fr-FR" sz="2400" b="1" dirty="0">
                <a:solidFill>
                  <a:srgbClr val="0064AB"/>
                </a:solidFill>
                <a:latin typeface="Calibri" pitchFamily="34" charset="0"/>
                <a:cs typeface="Arial" pitchFamily="34" charset="0"/>
              </a:rPr>
              <a:t>Déchets solides  </a:t>
            </a:r>
          </a:p>
          <a:p>
            <a:pPr>
              <a:buFont typeface="Arial" pitchFamily="34" charset="0"/>
              <a:buChar char="•"/>
              <a:defRPr/>
            </a:pPr>
            <a:endParaRPr lang="fr-FR" altLang="fr-FR" sz="2400" b="1" dirty="0" smtClean="0">
              <a:solidFill>
                <a:srgbClr val="0064AB"/>
              </a:solidFill>
              <a:latin typeface="Calibri" pitchFamily="34" charset="0"/>
              <a:cs typeface="Arial" pitchFamily="34" charset="0"/>
            </a:endParaRPr>
          </a:p>
          <a:p>
            <a:pPr>
              <a:buFont typeface="Arial" pitchFamily="34" charset="0"/>
              <a:buChar char="•"/>
              <a:defRPr/>
            </a:pPr>
            <a:endParaRPr lang="fr-FR" altLang="fr-FR" sz="2400" b="1" dirty="0">
              <a:solidFill>
                <a:srgbClr val="0064AB"/>
              </a:solidFill>
              <a:latin typeface="Calibri" pitchFamily="34" charset="0"/>
              <a:cs typeface="Arial" pitchFamily="34" charset="0"/>
            </a:endParaRPr>
          </a:p>
          <a:p>
            <a:pPr>
              <a:buFont typeface="Arial" pitchFamily="34" charset="0"/>
              <a:buChar char="•"/>
              <a:defRPr/>
            </a:pPr>
            <a:r>
              <a:rPr lang="fr-FR" altLang="fr-FR" sz="2400" b="1" dirty="0">
                <a:solidFill>
                  <a:srgbClr val="0064AB"/>
                </a:solidFill>
                <a:latin typeface="Calibri" pitchFamily="34" charset="0"/>
                <a:cs typeface="Arial" pitchFamily="34" charset="0"/>
              </a:rPr>
              <a:t>Déchets piquants, coupants, tranchants </a:t>
            </a:r>
          </a:p>
          <a:p>
            <a:pPr>
              <a:buFont typeface="Arial" pitchFamily="34" charset="0"/>
              <a:buChar char="•"/>
              <a:defRPr/>
            </a:pPr>
            <a:endParaRPr lang="fr-FR" altLang="fr-FR" sz="2400" b="1" dirty="0">
              <a:solidFill>
                <a:srgbClr val="0064AB"/>
              </a:solidFill>
              <a:latin typeface="Calibri" pitchFamily="34" charset="0"/>
              <a:cs typeface="Arial" pitchFamily="34" charset="0"/>
            </a:endParaRPr>
          </a:p>
          <a:p>
            <a:pPr>
              <a:buFont typeface="Arial" pitchFamily="34" charset="0"/>
              <a:buChar char="•"/>
              <a:defRPr/>
            </a:pPr>
            <a:endParaRPr lang="fr-FR" altLang="fr-FR" sz="2400" b="1" dirty="0">
              <a:solidFill>
                <a:srgbClr val="0064AB"/>
              </a:solidFill>
              <a:latin typeface="Calibri" pitchFamily="34" charset="0"/>
              <a:cs typeface="Arial" pitchFamily="34" charset="0"/>
            </a:endParaRPr>
          </a:p>
          <a:p>
            <a:pPr>
              <a:buFont typeface="Arial" pitchFamily="34" charset="0"/>
              <a:buChar char="•"/>
              <a:defRPr/>
            </a:pPr>
            <a:r>
              <a:rPr lang="fr-FR" altLang="fr-FR" sz="2400" b="1" dirty="0">
                <a:solidFill>
                  <a:srgbClr val="0064AB"/>
                </a:solidFill>
                <a:latin typeface="Calibri" pitchFamily="34" charset="0"/>
                <a:cs typeface="Arial" pitchFamily="34" charset="0"/>
              </a:rPr>
              <a:t>Déchets liquides, Pièces anatomiques  </a:t>
            </a:r>
            <a:r>
              <a:rPr lang="fr-FR" altLang="fr-FR" sz="2400" b="1" dirty="0">
                <a:solidFill>
                  <a:srgbClr val="0064AB"/>
                </a:solidFill>
                <a:cs typeface="Arial" pitchFamily="34" charset="0"/>
              </a:rPr>
              <a:t> </a:t>
            </a:r>
          </a:p>
        </p:txBody>
      </p:sp>
      <p:pic>
        <p:nvPicPr>
          <p:cNvPr id="56324" name="Picture 6" descr="DASRI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7962" y="1034967"/>
            <a:ext cx="1577604" cy="1577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5" name="Picture 7" descr="conteneur jaun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43796" y="3208296"/>
            <a:ext cx="2032201" cy="1616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6" name="Picture 4" descr="DASRI conteneu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87004" y="3271321"/>
            <a:ext cx="1215531" cy="16566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7" name="Picture 5" descr="Dasri carton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982954" y="4868864"/>
            <a:ext cx="2872748" cy="16905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 descr="Logo"/>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8853"/>
            <a:ext cx="9144000" cy="393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395251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u contenu 2"/>
          <p:cNvSpPr>
            <a:spLocks noGrp="1"/>
          </p:cNvSpPr>
          <p:nvPr>
            <p:ph idx="1"/>
          </p:nvPr>
        </p:nvSpPr>
        <p:spPr>
          <a:xfrm>
            <a:off x="523713" y="1884891"/>
            <a:ext cx="10914062" cy="4351338"/>
          </a:xfrm>
        </p:spPr>
        <p:txBody>
          <a:bodyPr/>
          <a:lstStyle/>
          <a:p>
            <a:r>
              <a:rPr lang="fr-FR" altLang="fr-FR" sz="2400" dirty="0" smtClean="0">
                <a:solidFill>
                  <a:srgbClr val="0064AB"/>
                </a:solidFill>
              </a:rPr>
              <a:t>Choisir l’emballage correspondant  au type et à la qualité des déchets</a:t>
            </a:r>
          </a:p>
          <a:p>
            <a:endParaRPr lang="fr-FR" altLang="fr-FR" sz="2400" dirty="0" smtClean="0">
              <a:solidFill>
                <a:srgbClr val="0064AB"/>
              </a:solidFill>
            </a:endParaRPr>
          </a:p>
          <a:p>
            <a:r>
              <a:rPr lang="fr-FR" altLang="fr-FR" sz="2400" dirty="0" smtClean="0">
                <a:solidFill>
                  <a:srgbClr val="0064AB"/>
                </a:solidFill>
              </a:rPr>
              <a:t>Les supports poubelles nécessaires au tri des déchets à la source, doivent être nettoyés et désinfectés au quotidien.</a:t>
            </a:r>
          </a:p>
          <a:p>
            <a:endParaRPr lang="fr-FR" altLang="fr-FR" sz="2400" dirty="0" smtClean="0">
              <a:solidFill>
                <a:srgbClr val="0064AB"/>
              </a:solidFill>
            </a:endParaRPr>
          </a:p>
          <a:p>
            <a:r>
              <a:rPr lang="fr-FR" altLang="fr-FR" sz="2400" dirty="0" smtClean="0">
                <a:solidFill>
                  <a:srgbClr val="F7A800"/>
                </a:solidFill>
              </a:rPr>
              <a:t> </a:t>
            </a:r>
            <a:r>
              <a:rPr lang="fr-FR" altLang="fr-FR" sz="2400" b="1" dirty="0" smtClean="0">
                <a:solidFill>
                  <a:srgbClr val="F7A800"/>
                </a:solidFill>
              </a:rPr>
              <a:t>Il est impératif d’équiper chaque support double d’un sac jaune pour les DASRI </a:t>
            </a:r>
            <a:r>
              <a:rPr lang="fr-FR" altLang="fr-FR" sz="2400" b="1" u="sng" dirty="0" smtClean="0">
                <a:solidFill>
                  <a:srgbClr val="F7A800"/>
                </a:solidFill>
              </a:rPr>
              <a:t>et</a:t>
            </a:r>
            <a:r>
              <a:rPr lang="fr-FR" altLang="fr-FR" sz="2400" b="1" dirty="0" smtClean="0">
                <a:solidFill>
                  <a:srgbClr val="F7A800"/>
                </a:solidFill>
              </a:rPr>
              <a:t> d’un sac transparent pour les DAE</a:t>
            </a:r>
            <a:endParaRPr lang="fr-FR" altLang="fr-FR" dirty="0" smtClean="0">
              <a:solidFill>
                <a:srgbClr val="0064AB"/>
              </a:solidFill>
            </a:endParaRPr>
          </a:p>
        </p:txBody>
      </p:sp>
      <p:pic>
        <p:nvPicPr>
          <p:cNvPr id="52227" name="Image 4" descr="IMG_1443.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97713" y="4832350"/>
            <a:ext cx="1631950" cy="18224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5222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329738" y="4756150"/>
            <a:ext cx="1574800" cy="197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9" name="Rectangle 7"/>
          <p:cNvSpPr>
            <a:spLocks noChangeArrowheads="1"/>
          </p:cNvSpPr>
          <p:nvPr/>
        </p:nvSpPr>
        <p:spPr bwMode="auto">
          <a:xfrm>
            <a:off x="439738" y="817470"/>
            <a:ext cx="105156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fr-FR" sz="4400" b="1" dirty="0" smtClean="0">
                <a:solidFill>
                  <a:srgbClr val="0064AB"/>
                </a:solidFill>
              </a:rPr>
              <a:t>Le tri des déchets: DAS - DASRI</a:t>
            </a:r>
            <a:endParaRPr lang="fr-FR" altLang="fr-FR" sz="4400" b="1" dirty="0"/>
          </a:p>
        </p:txBody>
      </p:sp>
      <p:grpSp>
        <p:nvGrpSpPr>
          <p:cNvPr id="6" name="Groupe 5"/>
          <p:cNvGrpSpPr/>
          <p:nvPr/>
        </p:nvGrpSpPr>
        <p:grpSpPr>
          <a:xfrm>
            <a:off x="0" y="8468"/>
            <a:ext cx="12192000" cy="570786"/>
            <a:chOff x="0" y="-61717"/>
            <a:chExt cx="12191999" cy="594377"/>
          </a:xfrm>
        </p:grpSpPr>
        <p:pic>
          <p:nvPicPr>
            <p:cNvPr id="7" name="Picture 3" descr="EN TETE CLIN"/>
            <p:cNvPicPr>
              <a:picLocks noChangeAspect="1" noChangeArrowheads="1"/>
            </p:cNvPicPr>
            <p:nvPr/>
          </p:nvPicPr>
          <p:blipFill rotWithShape="1">
            <a:blip r:embed="rId4" cstate="print"/>
            <a:srcRect l="15565"/>
            <a:stretch/>
          </p:blipFill>
          <p:spPr bwMode="auto">
            <a:xfrm>
              <a:off x="1445343" y="-61717"/>
              <a:ext cx="10746656" cy="532660"/>
            </a:xfrm>
            <a:prstGeom prst="rect">
              <a:avLst/>
            </a:prstGeom>
            <a:noFill/>
            <a:ln w="9525">
              <a:noFill/>
              <a:miter lim="800000"/>
              <a:headEnd/>
              <a:tailEnd/>
            </a:ln>
          </p:spPr>
        </p:pic>
        <p:pic>
          <p:nvPicPr>
            <p:cNvPr id="8" name="Image 7"/>
            <p:cNvPicPr>
              <a:picLocks noChangeAspect="1"/>
            </p:cNvPicPr>
            <p:nvPr/>
          </p:nvPicPr>
          <p:blipFill>
            <a:blip r:embed="rId5" cstate="print"/>
            <a:stretch>
              <a:fillRect/>
            </a:stretch>
          </p:blipFill>
          <p:spPr>
            <a:xfrm>
              <a:off x="0" y="10322"/>
              <a:ext cx="1445342" cy="522338"/>
            </a:xfrm>
            <a:prstGeom prst="rect">
              <a:avLst/>
            </a:prstGeom>
          </p:spPr>
        </p:pic>
      </p:grpSp>
    </p:spTree>
    <p:extLst>
      <p:ext uri="{BB962C8B-B14F-4D97-AF65-F5344CB8AC3E}">
        <p14:creationId xmlns:p14="http://schemas.microsoft.com/office/powerpoint/2010/main" xmlns="" val="24825164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u contenu 2"/>
          <p:cNvSpPr>
            <a:spLocks noGrp="1"/>
          </p:cNvSpPr>
          <p:nvPr>
            <p:ph idx="1"/>
          </p:nvPr>
        </p:nvSpPr>
        <p:spPr>
          <a:xfrm>
            <a:off x="431800" y="1109663"/>
            <a:ext cx="10812463" cy="5748337"/>
          </a:xfrm>
        </p:spPr>
        <p:txBody>
          <a:bodyPr/>
          <a:lstStyle/>
          <a:p>
            <a:endParaRPr lang="fr-FR" altLang="fr-FR" sz="2000" dirty="0" smtClean="0">
              <a:solidFill>
                <a:srgbClr val="0064AB"/>
              </a:solidFill>
            </a:endParaRPr>
          </a:p>
          <a:p>
            <a:r>
              <a:rPr lang="fr-FR" altLang="fr-FR" sz="2000" dirty="0" smtClean="0">
                <a:solidFill>
                  <a:srgbClr val="0064AB"/>
                </a:solidFill>
              </a:rPr>
              <a:t>Les chariots de soins IDE sont également équipés de supports poubelles doubles d’un volume de 20 ou 30L, adaptés pour les pansements et pour les </a:t>
            </a:r>
            <a:r>
              <a:rPr lang="fr-FR" altLang="fr-FR" sz="2000" u="sng" dirty="0" smtClean="0">
                <a:solidFill>
                  <a:srgbClr val="F7A800"/>
                </a:solidFill>
              </a:rPr>
              <a:t>soins individualisés</a:t>
            </a:r>
            <a:r>
              <a:rPr lang="fr-FR" altLang="fr-FR" sz="2000" dirty="0" smtClean="0">
                <a:solidFill>
                  <a:srgbClr val="F7A800"/>
                </a:solidFill>
              </a:rPr>
              <a:t> </a:t>
            </a:r>
            <a:r>
              <a:rPr lang="fr-FR" altLang="fr-FR" sz="2000" dirty="0" smtClean="0">
                <a:solidFill>
                  <a:srgbClr val="0064AB"/>
                </a:solidFill>
              </a:rPr>
              <a:t>donnés aux patients</a:t>
            </a:r>
          </a:p>
          <a:p>
            <a:r>
              <a:rPr lang="fr-FR" altLang="fr-FR" sz="2000" dirty="0" smtClean="0">
                <a:solidFill>
                  <a:srgbClr val="0064AB"/>
                </a:solidFill>
              </a:rPr>
              <a:t>Il est également important de rappeler que les contenants à déchets (sacs plastiques, collecteurs rigides, fûts, cartons doubles) ne doivent en aucun cas être utilisés pour une autre fonction que celle dont ils sont destinés (par exemple ne pas utiliser les fûts en tant que support poubelle…)</a:t>
            </a:r>
          </a:p>
          <a:p>
            <a:r>
              <a:rPr lang="fr-FR" altLang="fr-FR" sz="2000" dirty="0" smtClean="0">
                <a:solidFill>
                  <a:srgbClr val="0064AB"/>
                </a:solidFill>
              </a:rPr>
              <a:t>Veiller à fermer correctement les différents emballages avant dépôt dans les conteneurs</a:t>
            </a:r>
          </a:p>
          <a:p>
            <a:r>
              <a:rPr lang="fr-FR" altLang="fr-FR" sz="2000" dirty="0" smtClean="0">
                <a:solidFill>
                  <a:srgbClr val="0064AB"/>
                </a:solidFill>
              </a:rPr>
              <a:t>Respecter la limite de remplissage des différents emballages DASRI ou DAS</a:t>
            </a:r>
          </a:p>
          <a:p>
            <a:r>
              <a:rPr lang="fr-FR" altLang="fr-FR" sz="2000" dirty="0" smtClean="0">
                <a:solidFill>
                  <a:srgbClr val="0064AB"/>
                </a:solidFill>
              </a:rPr>
              <a:t>Ne pas déposer les sacs au sol</a:t>
            </a:r>
          </a:p>
          <a:p>
            <a:endParaRPr lang="fr-FR" altLang="fr-FR" dirty="0" smtClean="0">
              <a:solidFill>
                <a:srgbClr val="0064AB"/>
              </a:solidFill>
            </a:endParaRPr>
          </a:p>
        </p:txBody>
      </p:sp>
      <p:pic>
        <p:nvPicPr>
          <p:cNvPr id="53251" name="Picture 2" descr="Résultat de recherche d'images pour &quot;sacs a dasri&quot;"/>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89600" y="4724400"/>
            <a:ext cx="1498600" cy="195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2" name="Picture 4" descr="Résultat de recherche d'images pour &quot;sacs a dasri&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969375" y="4787900"/>
            <a:ext cx="1293813" cy="1890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3" name="Picture 6" descr="Résultat de recherche d'images pour &quot;sacs a dasri&quo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50513" y="4832350"/>
            <a:ext cx="1352550" cy="180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4" name="Image 7"/>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333750" y="4724400"/>
            <a:ext cx="2038350" cy="195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5" name="Espace réservé du contenu 3" descr="IMG_1447.JPG"/>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69988" y="4724400"/>
            <a:ext cx="1471612" cy="1954213"/>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53256" name="Picture 2" descr="http://www.haleco.fr/img/wcs_ha_fr_FR/pages/sacpoub/sac-vigipirat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281863" y="4846638"/>
            <a:ext cx="1500187" cy="171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7" name="Rectangle 11"/>
          <p:cNvSpPr>
            <a:spLocks noChangeArrowheads="1"/>
          </p:cNvSpPr>
          <p:nvPr/>
        </p:nvSpPr>
        <p:spPr bwMode="auto">
          <a:xfrm>
            <a:off x="431800" y="579254"/>
            <a:ext cx="105156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dirty="0" smtClean="0">
                <a:solidFill>
                  <a:srgbClr val="0064AB"/>
                </a:solidFill>
              </a:rPr>
              <a:t>Le tri des déchets</a:t>
            </a:r>
            <a:endParaRPr lang="fr-FR" altLang="fr-FR" sz="4400" b="1" dirty="0">
              <a:solidFill>
                <a:srgbClr val="0064AB"/>
              </a:solidFill>
            </a:endParaRPr>
          </a:p>
        </p:txBody>
      </p:sp>
      <p:grpSp>
        <p:nvGrpSpPr>
          <p:cNvPr id="10" name="Groupe 9"/>
          <p:cNvGrpSpPr/>
          <p:nvPr/>
        </p:nvGrpSpPr>
        <p:grpSpPr>
          <a:xfrm>
            <a:off x="0" y="8468"/>
            <a:ext cx="12192000" cy="570786"/>
            <a:chOff x="0" y="-61717"/>
            <a:chExt cx="12191999" cy="594377"/>
          </a:xfrm>
        </p:grpSpPr>
        <p:pic>
          <p:nvPicPr>
            <p:cNvPr id="11" name="Picture 3" descr="EN TETE CLIN"/>
            <p:cNvPicPr>
              <a:picLocks noChangeAspect="1" noChangeArrowheads="1"/>
            </p:cNvPicPr>
            <p:nvPr/>
          </p:nvPicPr>
          <p:blipFill rotWithShape="1">
            <a:blip r:embed="rId8" cstate="print"/>
            <a:srcRect l="15565"/>
            <a:stretch/>
          </p:blipFill>
          <p:spPr bwMode="auto">
            <a:xfrm>
              <a:off x="1445343" y="-61717"/>
              <a:ext cx="10746656" cy="532660"/>
            </a:xfrm>
            <a:prstGeom prst="rect">
              <a:avLst/>
            </a:prstGeom>
            <a:noFill/>
            <a:ln w="9525">
              <a:noFill/>
              <a:miter lim="800000"/>
              <a:headEnd/>
              <a:tailEnd/>
            </a:ln>
          </p:spPr>
        </p:pic>
        <p:pic>
          <p:nvPicPr>
            <p:cNvPr id="12" name="Image 11"/>
            <p:cNvPicPr>
              <a:picLocks noChangeAspect="1"/>
            </p:cNvPicPr>
            <p:nvPr/>
          </p:nvPicPr>
          <p:blipFill>
            <a:blip r:embed="rId9" cstate="print"/>
            <a:stretch>
              <a:fillRect/>
            </a:stretch>
          </p:blipFill>
          <p:spPr>
            <a:xfrm>
              <a:off x="0" y="10322"/>
              <a:ext cx="1445342" cy="522338"/>
            </a:xfrm>
            <a:prstGeom prst="rect">
              <a:avLst/>
            </a:prstGeom>
          </p:spPr>
        </p:pic>
      </p:grpSp>
    </p:spTree>
    <p:extLst>
      <p:ext uri="{BB962C8B-B14F-4D97-AF65-F5344CB8AC3E}">
        <p14:creationId xmlns:p14="http://schemas.microsoft.com/office/powerpoint/2010/main" xmlns="" val="16108422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10515600" cy="4956175"/>
          </a:xfrm>
        </p:spPr>
        <p:txBody>
          <a:bodyPr rtlCol="0">
            <a:normAutofit/>
          </a:bodyPr>
          <a:lstStyle/>
          <a:p>
            <a:pPr fontAlgn="auto">
              <a:spcAft>
                <a:spcPts val="0"/>
              </a:spcAft>
              <a:defRPr/>
            </a:pPr>
            <a:r>
              <a:rPr lang="fr-FR" sz="2600" dirty="0">
                <a:solidFill>
                  <a:srgbClr val="0064AB"/>
                </a:solidFill>
              </a:rPr>
              <a:t>Ne pas entreposer les déchets dans l’unité de soins</a:t>
            </a:r>
          </a:p>
          <a:p>
            <a:pPr fontAlgn="auto">
              <a:spcAft>
                <a:spcPts val="0"/>
              </a:spcAft>
              <a:defRPr/>
            </a:pPr>
            <a:r>
              <a:rPr lang="fr-FR" sz="2600" dirty="0">
                <a:solidFill>
                  <a:srgbClr val="0064AB"/>
                </a:solidFill>
              </a:rPr>
              <a:t>Identifier sur l’emballage le nom ou UF du service producteur</a:t>
            </a:r>
          </a:p>
          <a:p>
            <a:pPr fontAlgn="auto">
              <a:spcAft>
                <a:spcPts val="0"/>
              </a:spcAft>
              <a:defRPr/>
            </a:pPr>
            <a:r>
              <a:rPr lang="fr-FR" sz="2600" dirty="0" smtClean="0">
                <a:solidFill>
                  <a:srgbClr val="0064AB"/>
                </a:solidFill>
              </a:rPr>
              <a:t>les </a:t>
            </a:r>
            <a:r>
              <a:rPr lang="fr-FR" sz="2600" dirty="0">
                <a:solidFill>
                  <a:srgbClr val="0064AB"/>
                </a:solidFill>
              </a:rPr>
              <a:t>déchets conditionnés dans leur emballage, fermés définitivement, </a:t>
            </a:r>
            <a:r>
              <a:rPr lang="fr-FR" sz="2600" dirty="0" smtClean="0">
                <a:solidFill>
                  <a:srgbClr val="0064AB"/>
                </a:solidFill>
              </a:rPr>
              <a:t>seront transportés </a:t>
            </a:r>
            <a:r>
              <a:rPr lang="fr-FR" sz="2600" dirty="0">
                <a:solidFill>
                  <a:srgbClr val="0064AB"/>
                </a:solidFill>
              </a:rPr>
              <a:t>vers le local d’entreposage intermédiaire des </a:t>
            </a:r>
            <a:r>
              <a:rPr lang="fr-FR" sz="2600" dirty="0" smtClean="0">
                <a:solidFill>
                  <a:srgbClr val="0064AB"/>
                </a:solidFill>
              </a:rPr>
              <a:t>déchets sur un chariot dédié.</a:t>
            </a:r>
          </a:p>
          <a:p>
            <a:pPr fontAlgn="auto">
              <a:spcAft>
                <a:spcPts val="0"/>
              </a:spcAft>
              <a:defRPr/>
            </a:pPr>
            <a:r>
              <a:rPr lang="fr-FR" sz="2600" dirty="0" smtClean="0">
                <a:solidFill>
                  <a:srgbClr val="0064AB"/>
                </a:solidFill>
              </a:rPr>
              <a:t>Ce chariot devra être nettoyé et désinfecté quotidiennement</a:t>
            </a:r>
            <a:r>
              <a:rPr lang="fr-FR" sz="2600" smtClean="0">
                <a:solidFill>
                  <a:srgbClr val="0064AB"/>
                </a:solidFill>
              </a:rPr>
              <a:t>. </a:t>
            </a:r>
          </a:p>
          <a:p>
            <a:pPr fontAlgn="auto">
              <a:spcAft>
                <a:spcPts val="0"/>
              </a:spcAft>
              <a:defRPr/>
            </a:pPr>
            <a:r>
              <a:rPr lang="fr-FR" sz="2600" smtClean="0">
                <a:solidFill>
                  <a:srgbClr val="0064AB"/>
                </a:solidFill>
              </a:rPr>
              <a:t>Durant </a:t>
            </a:r>
            <a:r>
              <a:rPr lang="fr-FR" sz="2600" dirty="0">
                <a:solidFill>
                  <a:srgbClr val="0064AB"/>
                </a:solidFill>
              </a:rPr>
              <a:t>ce transport, la personne en charge du transfert devra porter un équipement de protection (tablier en plastique et gants à UU)</a:t>
            </a:r>
          </a:p>
          <a:p>
            <a:pPr fontAlgn="auto">
              <a:spcAft>
                <a:spcPts val="0"/>
              </a:spcAft>
              <a:defRPr/>
            </a:pPr>
            <a:r>
              <a:rPr lang="fr-FR" sz="2600" dirty="0">
                <a:solidFill>
                  <a:srgbClr val="0064AB"/>
                </a:solidFill>
              </a:rPr>
              <a:t>Effectuer une désinfection hygiénique des mains </a:t>
            </a:r>
            <a:r>
              <a:rPr lang="fr-FR" sz="2600" dirty="0" smtClean="0">
                <a:solidFill>
                  <a:srgbClr val="0064AB"/>
                </a:solidFill>
              </a:rPr>
              <a:t>avec une solution hydro-alcoolique après </a:t>
            </a:r>
            <a:r>
              <a:rPr lang="fr-FR" sz="2600" dirty="0">
                <a:solidFill>
                  <a:srgbClr val="0064AB"/>
                </a:solidFill>
              </a:rPr>
              <a:t>chaque manipulation</a:t>
            </a:r>
          </a:p>
          <a:p>
            <a:pPr marL="0" indent="0" fontAlgn="auto">
              <a:spcAft>
                <a:spcPts val="0"/>
              </a:spcAft>
              <a:buFont typeface="Arial" panose="020B0604020202020204" pitchFamily="34" charset="0"/>
              <a:buNone/>
              <a:defRPr/>
            </a:pPr>
            <a:endParaRPr lang="fr-FR" dirty="0">
              <a:solidFill>
                <a:srgbClr val="0064AB"/>
              </a:solidFill>
            </a:endParaRPr>
          </a:p>
          <a:p>
            <a:pPr fontAlgn="auto">
              <a:spcAft>
                <a:spcPts val="0"/>
              </a:spcAft>
              <a:defRPr/>
            </a:pPr>
            <a:endParaRPr lang="fr-FR" dirty="0">
              <a:solidFill>
                <a:srgbClr val="0064AB"/>
              </a:solidFill>
            </a:endParaRPr>
          </a:p>
        </p:txBody>
      </p:sp>
      <p:graphicFrame>
        <p:nvGraphicFramePr>
          <p:cNvPr id="55299" name="Object 2"/>
          <p:cNvGraphicFramePr>
            <a:graphicFrameLocks noChangeAspect="1"/>
          </p:cNvGraphicFramePr>
          <p:nvPr>
            <p:extLst>
              <p:ext uri="{D42A27DB-BD31-4B8C-83A1-F6EECF244321}">
                <p14:modId xmlns:p14="http://schemas.microsoft.com/office/powerpoint/2010/main" xmlns="" val="1535705850"/>
              </p:ext>
            </p:extLst>
          </p:nvPr>
        </p:nvGraphicFramePr>
        <p:xfrm>
          <a:off x="10239153" y="1114689"/>
          <a:ext cx="1337213" cy="1723473"/>
        </p:xfrm>
        <a:graphic>
          <a:graphicData uri="http://schemas.openxmlformats.org/presentationml/2006/ole">
            <p:oleObj spid="_x0000_s4107" name="Photo Editor Photo" r:id="rId3" imgW="1380952" imgH="1571844" progId="">
              <p:embed/>
            </p:oleObj>
          </a:graphicData>
        </a:graphic>
      </p:graphicFrame>
      <p:sp>
        <p:nvSpPr>
          <p:cNvPr id="55300" name="Rectangle 6"/>
          <p:cNvSpPr>
            <a:spLocks noChangeArrowheads="1"/>
          </p:cNvSpPr>
          <p:nvPr/>
        </p:nvSpPr>
        <p:spPr bwMode="auto">
          <a:xfrm>
            <a:off x="555148" y="787837"/>
            <a:ext cx="105156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fr-FR" altLang="fr-FR" sz="4400" b="1" dirty="0" smtClean="0">
                <a:solidFill>
                  <a:srgbClr val="0064AB"/>
                </a:solidFill>
              </a:rPr>
              <a:t>Le tri des déchets </a:t>
            </a:r>
            <a:endParaRPr lang="fr-FR" altLang="fr-FR" sz="4400" b="1" dirty="0"/>
          </a:p>
        </p:txBody>
      </p:sp>
      <p:grpSp>
        <p:nvGrpSpPr>
          <p:cNvPr id="5" name="Groupe 4"/>
          <p:cNvGrpSpPr/>
          <p:nvPr/>
        </p:nvGrpSpPr>
        <p:grpSpPr>
          <a:xfrm>
            <a:off x="0" y="8468"/>
            <a:ext cx="12111135" cy="570786"/>
            <a:chOff x="0" y="-61717"/>
            <a:chExt cx="12191999" cy="594377"/>
          </a:xfrm>
        </p:grpSpPr>
        <p:pic>
          <p:nvPicPr>
            <p:cNvPr id="6" name="Picture 3" descr="EN TETE CLIN"/>
            <p:cNvPicPr>
              <a:picLocks noChangeAspect="1" noChangeArrowheads="1"/>
            </p:cNvPicPr>
            <p:nvPr/>
          </p:nvPicPr>
          <p:blipFill rotWithShape="1">
            <a:blip r:embed="rId4" cstate="print"/>
            <a:srcRect l="15565"/>
            <a:stretch/>
          </p:blipFill>
          <p:spPr bwMode="auto">
            <a:xfrm>
              <a:off x="1445343" y="-61717"/>
              <a:ext cx="10746656" cy="532660"/>
            </a:xfrm>
            <a:prstGeom prst="rect">
              <a:avLst/>
            </a:prstGeom>
            <a:noFill/>
            <a:ln w="9525">
              <a:noFill/>
              <a:miter lim="800000"/>
              <a:headEnd/>
              <a:tailEnd/>
            </a:ln>
          </p:spPr>
        </p:pic>
        <p:pic>
          <p:nvPicPr>
            <p:cNvPr id="7" name="Image 6"/>
            <p:cNvPicPr>
              <a:picLocks noChangeAspect="1"/>
            </p:cNvPicPr>
            <p:nvPr/>
          </p:nvPicPr>
          <p:blipFill>
            <a:blip r:embed="rId5" cstate="print"/>
            <a:stretch>
              <a:fillRect/>
            </a:stretch>
          </p:blipFill>
          <p:spPr>
            <a:xfrm>
              <a:off x="0" y="10322"/>
              <a:ext cx="1445342" cy="522338"/>
            </a:xfrm>
            <a:prstGeom prst="rect">
              <a:avLst/>
            </a:prstGeom>
          </p:spPr>
        </p:pic>
      </p:grpSp>
    </p:spTree>
    <p:extLst>
      <p:ext uri="{BB962C8B-B14F-4D97-AF65-F5344CB8AC3E}">
        <p14:creationId xmlns:p14="http://schemas.microsoft.com/office/powerpoint/2010/main" xmlns="" val="302580007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79918" y="215197"/>
            <a:ext cx="11709919" cy="6474852"/>
          </a:xfrm>
        </p:spPr>
      </p:pic>
    </p:spTree>
    <p:extLst>
      <p:ext uri="{BB962C8B-B14F-4D97-AF65-F5344CB8AC3E}">
        <p14:creationId xmlns:p14="http://schemas.microsoft.com/office/powerpoint/2010/main" xmlns="" val="29110511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a:xfrm>
            <a:off x="1460205" y="0"/>
            <a:ext cx="9001125" cy="621266"/>
          </a:xfrm>
        </p:spPr>
        <p:txBody>
          <a:bodyPr>
            <a:normAutofit fontScale="90000"/>
          </a:bodyPr>
          <a:lstStyle/>
          <a:p>
            <a:pPr algn="ctr"/>
            <a:r>
              <a:rPr lang="fr-FR" altLang="fr-FR" sz="1400" dirty="0">
                <a:solidFill>
                  <a:srgbClr val="000000"/>
                </a:solidFill>
              </a:rPr>
              <a:t/>
            </a:r>
            <a:br>
              <a:rPr lang="fr-FR" altLang="fr-FR" sz="1400" dirty="0">
                <a:solidFill>
                  <a:srgbClr val="000000"/>
                </a:solidFill>
              </a:rPr>
            </a:br>
            <a:r>
              <a:rPr lang="fr-FR" altLang="fr-FR" sz="1400" dirty="0" smtClean="0">
                <a:solidFill>
                  <a:srgbClr val="000000"/>
                </a:solidFill>
              </a:rPr>
              <a:t/>
            </a:r>
            <a:br>
              <a:rPr lang="fr-FR" altLang="fr-FR" sz="1400" dirty="0" smtClean="0">
                <a:solidFill>
                  <a:srgbClr val="000000"/>
                </a:solidFill>
              </a:rPr>
            </a:br>
            <a:r>
              <a:rPr lang="fr-FR" altLang="fr-FR" sz="1400" dirty="0">
                <a:solidFill>
                  <a:srgbClr val="000000"/>
                </a:solidFill>
              </a:rPr>
              <a:t/>
            </a:r>
            <a:br>
              <a:rPr lang="fr-FR" altLang="fr-FR" sz="1400" dirty="0">
                <a:solidFill>
                  <a:srgbClr val="000000"/>
                </a:solidFill>
              </a:rPr>
            </a:br>
            <a:r>
              <a:rPr lang="fr-FR" altLang="fr-FR" sz="1600" b="1" dirty="0" smtClean="0">
                <a:solidFill>
                  <a:srgbClr val="FF0000"/>
                </a:solidFill>
                <a:latin typeface="+mn-lt"/>
              </a:rPr>
              <a:t>                                   Le bio nettoyage : </a:t>
            </a:r>
            <a:r>
              <a:rPr lang="fr-FR" altLang="fr-FR" sz="1600" b="1" dirty="0">
                <a:solidFill>
                  <a:srgbClr val="FF0000"/>
                </a:solidFill>
                <a:latin typeface="+mn-lt"/>
              </a:rPr>
              <a:t>t</a:t>
            </a:r>
            <a:r>
              <a:rPr lang="fr-FR" altLang="fr-FR" sz="1600" b="1" dirty="0" smtClean="0">
                <a:solidFill>
                  <a:srgbClr val="FF0000"/>
                </a:solidFill>
                <a:latin typeface="+mn-lt"/>
              </a:rPr>
              <a:t>ableau </a:t>
            </a:r>
            <a:r>
              <a:rPr lang="fr-FR" altLang="fr-FR" sz="1600" b="1" dirty="0">
                <a:solidFill>
                  <a:srgbClr val="FF0000"/>
                </a:solidFill>
                <a:latin typeface="+mn-lt"/>
              </a:rPr>
              <a:t>de classification des locaux selon le risque </a:t>
            </a:r>
            <a:r>
              <a:rPr lang="fr-FR" altLang="fr-FR" sz="1600" b="1" dirty="0" smtClean="0">
                <a:solidFill>
                  <a:srgbClr val="FF0000"/>
                </a:solidFill>
                <a:latin typeface="+mn-lt"/>
              </a:rPr>
              <a:t>infectieux.</a:t>
            </a:r>
            <a:br>
              <a:rPr lang="fr-FR" altLang="fr-FR" sz="1600" b="1" dirty="0" smtClean="0">
                <a:solidFill>
                  <a:srgbClr val="FF0000"/>
                </a:solidFill>
                <a:latin typeface="+mn-lt"/>
              </a:rPr>
            </a:br>
            <a:r>
              <a:rPr lang="fr-FR" altLang="fr-FR" sz="1600" dirty="0" smtClean="0">
                <a:latin typeface="+mn-lt"/>
              </a:rPr>
              <a:t>Le </a:t>
            </a:r>
            <a:r>
              <a:rPr lang="fr-FR" altLang="fr-FR" sz="1600" dirty="0">
                <a:latin typeface="+mn-lt"/>
              </a:rPr>
              <a:t>guide du bio nettoyage classe les locaux en 4 zones selon le risque infectieux encourus par le </a:t>
            </a:r>
            <a:r>
              <a:rPr lang="fr-FR" altLang="fr-FR" sz="1600" dirty="0" smtClean="0">
                <a:latin typeface="+mn-lt"/>
              </a:rPr>
              <a:t>patient.</a:t>
            </a:r>
            <a:br>
              <a:rPr lang="fr-FR" altLang="fr-FR" sz="1600" dirty="0" smtClean="0">
                <a:latin typeface="+mn-lt"/>
              </a:rPr>
            </a:br>
            <a:r>
              <a:rPr lang="fr-FR" altLang="fr-FR" sz="1600" dirty="0" smtClean="0">
                <a:latin typeface="+mn-lt"/>
              </a:rPr>
              <a:t>Les </a:t>
            </a:r>
            <a:r>
              <a:rPr lang="fr-FR" altLang="fr-FR" sz="1600" dirty="0">
                <a:latin typeface="+mn-lt"/>
              </a:rPr>
              <a:t>exigences de propreté pour les surfaces et les équipements dépendent des critères suivants :</a:t>
            </a:r>
            <a:br>
              <a:rPr lang="fr-FR" altLang="fr-FR" sz="1600" dirty="0">
                <a:latin typeface="+mn-lt"/>
              </a:rPr>
            </a:br>
            <a:r>
              <a:rPr lang="fr-FR" altLang="fr-FR" sz="1600" dirty="0">
                <a:latin typeface="+mn-lt"/>
              </a:rPr>
              <a:t> activités pratiquées, type de patients, acte médical effectué.</a:t>
            </a:r>
            <a:br>
              <a:rPr lang="fr-FR" altLang="fr-FR" sz="1600" dirty="0">
                <a:latin typeface="+mn-lt"/>
              </a:rPr>
            </a:br>
            <a:endParaRPr lang="fr-FR" altLang="fr-FR" sz="1600" dirty="0" smtClean="0">
              <a:latin typeface="+mn-lt"/>
            </a:endParaRPr>
          </a:p>
        </p:txBody>
      </p:sp>
      <p:pic>
        <p:nvPicPr>
          <p:cNvPr id="10243" name="Espace réservé du contenu 4"/>
          <p:cNvPicPr>
            <a:picLocks noGrp="1" noChangeAspect="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939208" y="976718"/>
            <a:ext cx="9842204" cy="5832697"/>
          </a:xfrm>
        </p:spPr>
      </p:pic>
    </p:spTree>
    <p:extLst>
      <p:ext uri="{BB962C8B-B14F-4D97-AF65-F5344CB8AC3E}">
        <p14:creationId xmlns:p14="http://schemas.microsoft.com/office/powerpoint/2010/main" xmlns="" val="4986060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nvPr>
        </p:nvGraphicFramePr>
        <p:xfrm>
          <a:off x="1371600" y="148856"/>
          <a:ext cx="8633635" cy="6601968"/>
        </p:xfrm>
        <a:graphic>
          <a:graphicData uri="http://schemas.openxmlformats.org/drawingml/2006/table">
            <a:tbl>
              <a:tblPr firstRow="1" firstCol="1" bandRow="1"/>
              <a:tblGrid>
                <a:gridCol w="2728563"/>
                <a:gridCol w="1474139"/>
                <a:gridCol w="1443480"/>
                <a:gridCol w="1443480"/>
                <a:gridCol w="1543973"/>
              </a:tblGrid>
              <a:tr h="546392">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Appliquer les Précautions Standard (Cf. Procédure 04. 07. 01)</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Quotidien</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Zone 2, 3, 4</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Pluri</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Quotidien</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zone 3</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Pluri</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Quotidien</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Zone 4</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Sortie du patient</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728522">
                <a:tc>
                  <a:txBody>
                    <a:bodyPr/>
                    <a:lstStyle/>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Produits et méthodes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Si isolement, utiliser le DT/DS approprié (Cf. Procédure Hygiène des locaux 04.03)</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DT/DS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DT/DS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DT/DS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DT/DS</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- 3 TEMPS (Déterger, Rincer, Javel 0.5 %)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VAPEUR</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Evacuation des déchets et linge sale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392">
                <a:tc>
                  <a:txBody>
                    <a:bodyPr/>
                    <a:lstStyle/>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Surfaces horizontales et accessoires : téléphones, interphone, interrupteurs, sonnettes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392">
                <a:tc>
                  <a:txBody>
                    <a:bodyPr/>
                    <a:lstStyle/>
                    <a:p>
                      <a:pP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Extérieur appareils médicaux, mobilier, Tables de chevet, table adaptable  chaises,  Fauteuils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Poignées de porte et des armoires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392">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Sanitaires : Douches, Lavabo, Robinetterie  points d’eau, WC</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Pluri quotidien si chambre double</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Si chambre double</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Têtes de lit et barrières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Rampe d’éclairage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Vitres et rebords des fenêtres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261">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Portes, vitres, Encadrement de  fenêtres/portes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261">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Pied à sérum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UMP</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Support des poubelles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Balayage humide des sols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Lavage des sols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x</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Goulottes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 </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Intérieur des placards, mobilier</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Radiateurs et dessus de portes</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Télévision</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Murs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406">
                <a:tc>
                  <a:txBody>
                    <a:bodyPr/>
                    <a:lstStyle/>
                    <a:p>
                      <a:pP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Grilles d’aération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effectLst/>
                          <a:latin typeface="Calibri" panose="020F0502020204030204" pitchFamily="34" charset="0"/>
                          <a:ea typeface="SimSun" panose="02010600030101010101" pitchFamily="2" charset="-122"/>
                          <a:cs typeface="Times New Roman" panose="02020603050405020304" pitchFamily="18" charset="0"/>
                        </a:rPr>
                        <a:t> </a:t>
                      </a:r>
                      <a:endParaRPr lang="fr-FR" sz="120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effectLst/>
                          <a:latin typeface="Calibri" panose="020F0502020204030204" pitchFamily="34" charset="0"/>
                          <a:ea typeface="SimSun" panose="02010600030101010101" pitchFamily="2" charset="-122"/>
                          <a:cs typeface="Times New Roman" panose="02020603050405020304" pitchFamily="18" charset="0"/>
                        </a:rPr>
                        <a:t>x</a:t>
                      </a:r>
                      <a:endParaRPr lang="fr-FR"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43571" marR="435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953405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35223" y="407460"/>
            <a:ext cx="10515600" cy="1325563"/>
          </a:xfrm>
        </p:spPr>
        <p:txBody>
          <a:bodyPr>
            <a:normAutofit fontScale="90000"/>
          </a:bodyPr>
          <a:lstStyle/>
          <a:p>
            <a:pPr algn="ctr"/>
            <a:r>
              <a:rPr lang="fr-FR" b="1" dirty="0" smtClean="0">
                <a:solidFill>
                  <a:srgbClr val="333399"/>
                </a:solidFill>
              </a:rPr>
              <a:t/>
            </a:r>
            <a:br>
              <a:rPr lang="fr-FR" b="1" dirty="0" smtClean="0">
                <a:solidFill>
                  <a:srgbClr val="333399"/>
                </a:solidFill>
              </a:rPr>
            </a:br>
            <a:r>
              <a:rPr lang="fr-FR" b="1" dirty="0" smtClean="0">
                <a:solidFill>
                  <a:srgbClr val="333399"/>
                </a:solidFill>
              </a:rPr>
              <a:t/>
            </a:r>
            <a:br>
              <a:rPr lang="fr-FR" b="1" dirty="0" smtClean="0">
                <a:solidFill>
                  <a:srgbClr val="333399"/>
                </a:solidFill>
              </a:rPr>
            </a:br>
            <a:r>
              <a:rPr lang="fr-FR" b="1" dirty="0" smtClean="0">
                <a:solidFill>
                  <a:srgbClr val="333399"/>
                </a:solidFill>
              </a:rPr>
              <a:t/>
            </a:r>
            <a:br>
              <a:rPr lang="fr-FR" b="1" dirty="0" smtClean="0">
                <a:solidFill>
                  <a:srgbClr val="333399"/>
                </a:solidFill>
              </a:rPr>
            </a:br>
            <a:r>
              <a:rPr lang="fr-FR" b="1" dirty="0" smtClean="0">
                <a:solidFill>
                  <a:srgbClr val="0064AB"/>
                </a:solidFill>
              </a:rPr>
              <a:t>6. </a:t>
            </a:r>
            <a:r>
              <a:rPr lang="fr-FR" sz="4900" b="1" dirty="0" smtClean="0">
                <a:solidFill>
                  <a:srgbClr val="0064AB"/>
                </a:solidFill>
              </a:rPr>
              <a:t>Gestion </a:t>
            </a:r>
            <a:r>
              <a:rPr lang="fr-FR" sz="4900" b="1" dirty="0">
                <a:solidFill>
                  <a:srgbClr val="0064AB"/>
                </a:solidFill>
              </a:rPr>
              <a:t>des </a:t>
            </a:r>
            <a:r>
              <a:rPr lang="fr-FR" sz="4900" b="1" dirty="0" smtClean="0">
                <a:solidFill>
                  <a:srgbClr val="0064AB"/>
                </a:solidFill>
              </a:rPr>
              <a:t>excréta</a:t>
            </a:r>
            <a:br>
              <a:rPr lang="fr-FR" sz="4900" b="1" dirty="0" smtClean="0">
                <a:solidFill>
                  <a:srgbClr val="0064AB"/>
                </a:solidFill>
              </a:rPr>
            </a:br>
            <a:r>
              <a:rPr lang="fr-FR" sz="4900" b="1" dirty="0">
                <a:solidFill>
                  <a:srgbClr val="0064AB"/>
                </a:solidFill>
              </a:rPr>
              <a:t/>
            </a:r>
            <a:br>
              <a:rPr lang="fr-FR" sz="4900" b="1" dirty="0">
                <a:solidFill>
                  <a:srgbClr val="0064AB"/>
                </a:solidFill>
              </a:rPr>
            </a:br>
            <a:endParaRPr lang="fr-FR" sz="4900"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18250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Espace réservé du contenu 4" descr="C:\Users\p046767\Desktop\sans-titre2.png"/>
          <p:cNvPicPr>
            <a:picLocks noGrp="1"/>
          </p:cNvPicPr>
          <p:nvPr>
            <p:ph idx="1"/>
          </p:nvPr>
        </p:nvPicPr>
        <p:blipFill>
          <a:blip r:embed="rId3" cstate="print"/>
          <a:srcRect/>
          <a:stretch>
            <a:fillRect/>
          </a:stretch>
        </p:blipFill>
        <p:spPr bwMode="auto">
          <a:xfrm>
            <a:off x="3856180" y="2448623"/>
            <a:ext cx="3603399" cy="2376040"/>
          </a:xfrm>
          <a:prstGeom prst="rect">
            <a:avLst/>
          </a:prstGeom>
          <a:noFill/>
          <a:ln w="9525">
            <a:noFill/>
            <a:miter lim="800000"/>
            <a:headEnd/>
            <a:tailEnd/>
          </a:ln>
        </p:spPr>
      </p:pic>
      <p:cxnSp>
        <p:nvCxnSpPr>
          <p:cNvPr id="6" name="Connecteur droit 5"/>
          <p:cNvCxnSpPr/>
          <p:nvPr/>
        </p:nvCxnSpPr>
        <p:spPr>
          <a:xfrm>
            <a:off x="3073400" y="1733022"/>
            <a:ext cx="5511800" cy="1"/>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7363718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
            <a:ext cx="10515600" cy="1325563"/>
          </a:xfrm>
        </p:spPr>
        <p:txBody>
          <a:bodyPr>
            <a:normAutofit fontScale="90000"/>
          </a:bodyPr>
          <a:lstStyle/>
          <a:p>
            <a:pPr algn="ctr"/>
            <a:r>
              <a:rPr lang="fr-FR" b="1" dirty="0" smtClean="0">
                <a:solidFill>
                  <a:srgbClr val="333399"/>
                </a:solidFill>
              </a:rPr>
              <a:t/>
            </a:r>
            <a:br>
              <a:rPr lang="fr-FR" b="1" dirty="0" smtClean="0">
                <a:solidFill>
                  <a:srgbClr val="333399"/>
                </a:solidFill>
              </a:rPr>
            </a:br>
            <a:r>
              <a:rPr lang="fr-FR" b="1" dirty="0" smtClean="0">
                <a:solidFill>
                  <a:srgbClr val="333399"/>
                </a:solidFill>
              </a:rPr>
              <a:t/>
            </a:r>
            <a:br>
              <a:rPr lang="fr-FR" b="1" dirty="0" smtClean="0">
                <a:solidFill>
                  <a:srgbClr val="333399"/>
                </a:solidFill>
              </a:rPr>
            </a:br>
            <a:r>
              <a:rPr lang="fr-FR" b="1" dirty="0" smtClean="0">
                <a:solidFill>
                  <a:srgbClr val="0064AB"/>
                </a:solidFill>
              </a:rPr>
              <a:t>Gestion </a:t>
            </a:r>
            <a:r>
              <a:rPr lang="fr-FR" b="1" dirty="0">
                <a:solidFill>
                  <a:srgbClr val="0064AB"/>
                </a:solidFill>
              </a:rPr>
              <a:t>des excréta</a:t>
            </a:r>
            <a:br>
              <a:rPr lang="fr-FR" b="1" dirty="0">
                <a:solidFill>
                  <a:srgbClr val="0064AB"/>
                </a:solidFill>
              </a:rPr>
            </a:br>
            <a:endParaRPr lang="fr-FR" dirty="0">
              <a:solidFill>
                <a:srgbClr val="0064AB"/>
              </a:solidFill>
            </a:endParaRPr>
          </a:p>
        </p:txBody>
      </p:sp>
      <p:sp>
        <p:nvSpPr>
          <p:cNvPr id="3" name="Espace réservé du contenu 2"/>
          <p:cNvSpPr>
            <a:spLocks noGrp="1"/>
          </p:cNvSpPr>
          <p:nvPr>
            <p:ph idx="1"/>
          </p:nvPr>
        </p:nvSpPr>
        <p:spPr>
          <a:xfrm>
            <a:off x="838200" y="1616197"/>
            <a:ext cx="10515600" cy="4560766"/>
          </a:xfrm>
        </p:spPr>
        <p:txBody>
          <a:bodyPr>
            <a:normAutofit fontScale="85000" lnSpcReduction="20000"/>
          </a:bodyPr>
          <a:lstStyle/>
          <a:p>
            <a:r>
              <a:rPr lang="fr-FR" sz="3100" dirty="0">
                <a:solidFill>
                  <a:srgbClr val="0064AB"/>
                </a:solidFill>
              </a:rPr>
              <a:t>Porter des équipements de protection individuelle adaptée (gants, protection de la tenue) et respect de l’hygiène des mains lors de la gestion des excréta </a:t>
            </a:r>
            <a:endParaRPr lang="fr-FR" sz="3100" dirty="0" smtClean="0">
              <a:solidFill>
                <a:srgbClr val="0064AB"/>
              </a:solidFill>
            </a:endParaRPr>
          </a:p>
          <a:p>
            <a:endParaRPr lang="fr-FR" sz="3100" dirty="0" smtClean="0">
              <a:solidFill>
                <a:srgbClr val="0064AB"/>
              </a:solidFill>
            </a:endParaRPr>
          </a:p>
          <a:p>
            <a:r>
              <a:rPr lang="fr-FR" sz="3100" dirty="0" smtClean="0">
                <a:solidFill>
                  <a:srgbClr val="0064AB"/>
                </a:solidFill>
              </a:rPr>
              <a:t>Eviter </a:t>
            </a:r>
            <a:r>
              <a:rPr lang="fr-FR" sz="3100" dirty="0">
                <a:solidFill>
                  <a:srgbClr val="0064AB"/>
                </a:solidFill>
              </a:rPr>
              <a:t>les procédures manuelles de vidange des bassins, urinaux  et proscrire leur rinçage par douchette (risque d’aérosolisation</a:t>
            </a:r>
            <a:r>
              <a:rPr lang="fr-FR" sz="3100" dirty="0" smtClean="0">
                <a:solidFill>
                  <a:srgbClr val="0064AB"/>
                </a:solidFill>
              </a:rPr>
              <a:t>)</a:t>
            </a:r>
          </a:p>
          <a:p>
            <a:endParaRPr lang="fr-FR" sz="3100" b="1" dirty="0">
              <a:solidFill>
                <a:srgbClr val="0064AB"/>
              </a:solidFill>
            </a:endParaRPr>
          </a:p>
          <a:p>
            <a:r>
              <a:rPr lang="fr-FR" sz="3100" dirty="0">
                <a:solidFill>
                  <a:srgbClr val="0064AB"/>
                </a:solidFill>
              </a:rPr>
              <a:t>Le bassin doit être muni d’un couvercle pour son </a:t>
            </a:r>
            <a:r>
              <a:rPr lang="fr-FR" sz="3100" dirty="0" smtClean="0">
                <a:solidFill>
                  <a:srgbClr val="0064AB"/>
                </a:solidFill>
              </a:rPr>
              <a:t>transport jusqu’au lave bassin</a:t>
            </a:r>
          </a:p>
          <a:p>
            <a:pPr marL="0" indent="0">
              <a:buNone/>
            </a:pPr>
            <a:endParaRPr lang="fr-FR" sz="3100" dirty="0" smtClean="0">
              <a:solidFill>
                <a:srgbClr val="0064AB"/>
              </a:solidFill>
            </a:endParaRPr>
          </a:p>
          <a:p>
            <a:endParaRPr lang="fr-FR" sz="3100" b="1" dirty="0">
              <a:solidFill>
                <a:srgbClr val="333399"/>
              </a:solidFill>
            </a:endParaRPr>
          </a:p>
          <a:p>
            <a:pPr marL="0" indent="0">
              <a:buNone/>
            </a:pPr>
            <a:r>
              <a:rPr lang="fr-FR" sz="3100" dirty="0" smtClean="0">
                <a:solidFill>
                  <a:srgbClr val="333399"/>
                </a:solidFill>
              </a:rPr>
              <a:t> </a:t>
            </a:r>
            <a:endParaRPr lang="fr-FR" sz="3100" b="1" dirty="0">
              <a:solidFill>
                <a:srgbClr val="333399"/>
              </a:solidFill>
            </a:endParaRPr>
          </a:p>
          <a:p>
            <a:endParaRPr lang="fr-FR" dirty="0">
              <a:solidFill>
                <a:srgbClr val="333399"/>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18250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 name="Connecteur droit 4"/>
          <p:cNvCxnSpPr/>
          <p:nvPr/>
        </p:nvCxnSpPr>
        <p:spPr>
          <a:xfrm>
            <a:off x="3287486" y="1325565"/>
            <a:ext cx="5482771"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38229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81789" y="1416551"/>
            <a:ext cx="10515600" cy="4351338"/>
          </a:xfrm>
        </p:spPr>
        <p:txBody>
          <a:bodyPr/>
          <a:lstStyle/>
          <a:p>
            <a:endParaRPr lang="fr-FR" b="1" dirty="0" smtClean="0">
              <a:solidFill>
                <a:srgbClr val="333399"/>
              </a:solidFill>
            </a:endParaRPr>
          </a:p>
          <a:p>
            <a:endParaRPr lang="fr-FR" b="1" dirty="0">
              <a:solidFill>
                <a:srgbClr val="333399"/>
              </a:solidFill>
            </a:endParaRPr>
          </a:p>
          <a:p>
            <a:pPr marL="0" indent="0" algn="ctr">
              <a:buNone/>
            </a:pPr>
            <a:r>
              <a:rPr lang="fr-FR" sz="5400" b="1" dirty="0">
                <a:solidFill>
                  <a:srgbClr val="0064AB"/>
                </a:solidFill>
              </a:rPr>
              <a:t>1</a:t>
            </a:r>
            <a:r>
              <a:rPr lang="fr-FR" sz="5400" b="1" dirty="0" smtClean="0">
                <a:solidFill>
                  <a:srgbClr val="0064AB"/>
                </a:solidFill>
              </a:rPr>
              <a:t>. L’ HYGIENE DES MAINS</a:t>
            </a:r>
            <a:endParaRPr lang="fr-FR" sz="5400" b="1" dirty="0">
              <a:solidFill>
                <a:srgbClr val="0064AB"/>
              </a:solidFill>
            </a:endParaRPr>
          </a:p>
        </p:txBody>
      </p:sp>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 descr="http://www.santeservicebayonne.com/sites/ssbr.cpm.aquisante.priv/files/u3/%2824%29_iStock_000010830633Medium_0.jpg"/>
          <p:cNvPicPr>
            <a:picLocks noChangeAspect="1" noChangeArrowheads="1"/>
          </p:cNvPicPr>
          <p:nvPr/>
        </p:nvPicPr>
        <p:blipFill>
          <a:blip r:embed="rId3" cstate="print"/>
          <a:srcRect/>
          <a:stretch>
            <a:fillRect/>
          </a:stretch>
        </p:blipFill>
        <p:spPr bwMode="auto">
          <a:xfrm>
            <a:off x="4341295" y="4150895"/>
            <a:ext cx="2624989" cy="1888959"/>
          </a:xfrm>
          <a:prstGeom prst="rect">
            <a:avLst/>
          </a:prstGeom>
          <a:noFill/>
        </p:spPr>
      </p:pic>
    </p:spTree>
    <p:extLst>
      <p:ext uri="{BB962C8B-B14F-4D97-AF65-F5344CB8AC3E}">
        <p14:creationId xmlns:p14="http://schemas.microsoft.com/office/powerpoint/2010/main" xmlns="" val="20818345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1981200" y="457200"/>
            <a:ext cx="8229600" cy="1143000"/>
          </a:xfrm>
        </p:spPr>
        <p:txBody>
          <a:bodyPr/>
          <a:lstStyle/>
          <a:p>
            <a:pPr algn="ctr"/>
            <a:r>
              <a:rPr lang="fr-FR" b="1" dirty="0">
                <a:solidFill>
                  <a:srgbClr val="0064AB"/>
                </a:solidFill>
              </a:rPr>
              <a:t>Gestion des </a:t>
            </a:r>
            <a:r>
              <a:rPr lang="fr-FR" b="1" dirty="0" smtClean="0">
                <a:solidFill>
                  <a:srgbClr val="0064AB"/>
                </a:solidFill>
              </a:rPr>
              <a:t>excréta</a:t>
            </a:r>
            <a:endParaRPr lang="fr-FR" dirty="0">
              <a:solidFill>
                <a:srgbClr val="0064AB"/>
              </a:solidFill>
            </a:endParaRPr>
          </a:p>
        </p:txBody>
      </p:sp>
      <p:sp>
        <p:nvSpPr>
          <p:cNvPr id="8" name="Espace réservé du contenu 7"/>
          <p:cNvSpPr>
            <a:spLocks noGrp="1"/>
          </p:cNvSpPr>
          <p:nvPr>
            <p:ph sz="half" idx="2"/>
          </p:nvPr>
        </p:nvSpPr>
        <p:spPr>
          <a:xfrm>
            <a:off x="6310313" y="2571744"/>
            <a:ext cx="5403891" cy="2500330"/>
          </a:xfrm>
        </p:spPr>
        <p:txBody>
          <a:bodyPr/>
          <a:lstStyle/>
          <a:p>
            <a:r>
              <a:rPr lang="fr-FR" dirty="0" smtClean="0">
                <a:solidFill>
                  <a:srgbClr val="0064AB"/>
                </a:solidFill>
              </a:rPr>
              <a:t>Le bassin et son contenu seront introduits avec le couvercle dans le lave bassin…</a:t>
            </a:r>
            <a:endParaRPr lang="fr-FR" dirty="0">
              <a:solidFill>
                <a:srgbClr val="0064AB"/>
              </a:solidFill>
            </a:endParaRPr>
          </a:p>
        </p:txBody>
      </p:sp>
      <p:pic>
        <p:nvPicPr>
          <p:cNvPr id="10" name="Espace réservé du contenu 9"/>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766121" y="1706927"/>
            <a:ext cx="5253681" cy="3502454"/>
          </a:xfrm>
        </p:spPr>
      </p:pic>
      <p:pic>
        <p:nvPicPr>
          <p:cNvPr id="7"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0"/>
            <a:ext cx="1235675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9" name="Connecteur droit 8"/>
          <p:cNvCxnSpPr/>
          <p:nvPr/>
        </p:nvCxnSpPr>
        <p:spPr>
          <a:xfrm>
            <a:off x="3278416" y="1423536"/>
            <a:ext cx="5482771"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285371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2220" y="260648"/>
            <a:ext cx="8229600" cy="1143000"/>
          </a:xfrm>
        </p:spPr>
        <p:txBody>
          <a:bodyPr/>
          <a:lstStyle/>
          <a:p>
            <a:pPr algn="ctr"/>
            <a:r>
              <a:rPr lang="fr-FR" sz="3600" b="1" dirty="0">
                <a:solidFill>
                  <a:srgbClr val="0064AB"/>
                </a:solidFill>
              </a:rPr>
              <a:t>Gestion des excréta</a:t>
            </a:r>
            <a:endParaRPr lang="fr-FR" dirty="0">
              <a:solidFill>
                <a:srgbClr val="0064AB"/>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77331" y="1983666"/>
            <a:ext cx="5706332" cy="381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6" descr="oui-non"/>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101"/>
          <a:stretch>
            <a:fillRect/>
          </a:stretch>
        </p:blipFill>
        <p:spPr bwMode="auto">
          <a:xfrm>
            <a:off x="8398387" y="1504256"/>
            <a:ext cx="2087563" cy="1489075"/>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62872" y="3495139"/>
            <a:ext cx="2687448" cy="3226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6" descr="Logo"/>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33495" y="0"/>
            <a:ext cx="91440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Connecteur droit 6"/>
          <p:cNvCxnSpPr/>
          <p:nvPr/>
        </p:nvCxnSpPr>
        <p:spPr>
          <a:xfrm>
            <a:off x="3483429" y="1158116"/>
            <a:ext cx="5502349" cy="30164"/>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728188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86783" y="509120"/>
            <a:ext cx="8504056" cy="873125"/>
          </a:xfrm>
          <a:noFill/>
        </p:spPr>
        <p:txBody>
          <a:bodyPr anchor="b">
            <a:noAutofit/>
          </a:bodyPr>
          <a:lstStyle/>
          <a:p>
            <a:pPr algn="ctr">
              <a:tabLst>
                <a:tab pos="268288" algn="l"/>
              </a:tabLst>
            </a:pPr>
            <a:r>
              <a:rPr lang="fr-FR" b="1" dirty="0">
                <a:solidFill>
                  <a:srgbClr val="0064AB"/>
                </a:solidFill>
              </a:rPr>
              <a:t>Gestion des excréta </a:t>
            </a:r>
            <a:endParaRPr lang="fr-FR" dirty="0">
              <a:solidFill>
                <a:srgbClr val="0064AB"/>
              </a:solidFill>
            </a:endParaRPr>
          </a:p>
        </p:txBody>
      </p:sp>
      <p:sp>
        <p:nvSpPr>
          <p:cNvPr id="26627" name="Rectangle 5"/>
          <p:cNvSpPr>
            <a:spLocks noChangeArrowheads="1"/>
          </p:cNvSpPr>
          <p:nvPr/>
        </p:nvSpPr>
        <p:spPr bwMode="auto">
          <a:xfrm>
            <a:off x="1999721" y="1682752"/>
            <a:ext cx="9929812" cy="4963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20000"/>
              </a:spcBef>
            </a:pPr>
            <a:endParaRPr lang="fr-FR" sz="2800" dirty="0" smtClean="0">
              <a:solidFill>
                <a:srgbClr val="333399"/>
              </a:solidFill>
            </a:endParaRPr>
          </a:p>
          <a:p>
            <a:pPr>
              <a:spcBef>
                <a:spcPct val="20000"/>
              </a:spcBef>
            </a:pPr>
            <a:r>
              <a:rPr lang="fr-FR" sz="3200" dirty="0" smtClean="0">
                <a:solidFill>
                  <a:srgbClr val="0064AB"/>
                </a:solidFill>
              </a:rPr>
              <a:t>Nettoyer les dispositifs (bassin</a:t>
            </a:r>
            <a:r>
              <a:rPr lang="fr-FR" sz="3200" dirty="0">
                <a:solidFill>
                  <a:srgbClr val="0064AB"/>
                </a:solidFill>
              </a:rPr>
              <a:t>, chaise percée, </a:t>
            </a:r>
            <a:r>
              <a:rPr lang="fr-FR" sz="3200" dirty="0" smtClean="0">
                <a:solidFill>
                  <a:srgbClr val="0064AB"/>
                </a:solidFill>
              </a:rPr>
              <a:t>urinal) </a:t>
            </a:r>
            <a:r>
              <a:rPr lang="fr-FR" sz="3200" dirty="0">
                <a:solidFill>
                  <a:srgbClr val="0064AB"/>
                </a:solidFill>
              </a:rPr>
              <a:t>après chaque </a:t>
            </a:r>
            <a:r>
              <a:rPr lang="fr-FR" sz="3200" dirty="0" smtClean="0">
                <a:solidFill>
                  <a:srgbClr val="0064AB"/>
                </a:solidFill>
              </a:rPr>
              <a:t>utilisation avec </a:t>
            </a:r>
            <a:r>
              <a:rPr lang="fr-FR" sz="3200" dirty="0">
                <a:solidFill>
                  <a:srgbClr val="0064AB"/>
                </a:solidFill>
              </a:rPr>
              <a:t>un produit </a:t>
            </a:r>
            <a:r>
              <a:rPr lang="fr-FR" sz="3200" dirty="0" smtClean="0">
                <a:solidFill>
                  <a:srgbClr val="0064AB"/>
                </a:solidFill>
              </a:rPr>
              <a:t> nettoyant désinfectant</a:t>
            </a:r>
          </a:p>
          <a:p>
            <a:pPr>
              <a:spcBef>
                <a:spcPct val="20000"/>
              </a:spcBef>
            </a:pPr>
            <a:r>
              <a:rPr lang="fr-FR" sz="3200" dirty="0" smtClean="0">
                <a:solidFill>
                  <a:srgbClr val="0064AB"/>
                </a:solidFill>
              </a:rPr>
              <a:t> </a:t>
            </a:r>
          </a:p>
          <a:p>
            <a:pPr>
              <a:spcBef>
                <a:spcPct val="20000"/>
              </a:spcBef>
            </a:pPr>
            <a:r>
              <a:rPr lang="fr-FR" sz="3200" dirty="0" smtClean="0">
                <a:solidFill>
                  <a:srgbClr val="0064AB"/>
                </a:solidFill>
              </a:rPr>
              <a:t>Possibilité </a:t>
            </a:r>
            <a:r>
              <a:rPr lang="fr-FR" sz="3200" dirty="0">
                <a:solidFill>
                  <a:srgbClr val="0064AB"/>
                </a:solidFill>
              </a:rPr>
              <a:t>d’utiliser en cas d’épidémie des sacs protecteurs avec poudre ou gel gélifiant, type Care bag</a:t>
            </a:r>
            <a:r>
              <a:rPr lang="fr-FR" sz="3200" dirty="0" smtClean="0">
                <a:solidFill>
                  <a:srgbClr val="0064AB"/>
                </a:solidFill>
              </a:rPr>
              <a:t>®</a:t>
            </a:r>
          </a:p>
          <a:p>
            <a:pPr>
              <a:spcBef>
                <a:spcPct val="20000"/>
              </a:spcBef>
            </a:pPr>
            <a:endParaRPr lang="fr-FR" sz="3200" dirty="0">
              <a:solidFill>
                <a:srgbClr val="0064AB"/>
              </a:solidFill>
            </a:endParaRPr>
          </a:p>
          <a:p>
            <a:pPr marL="0" lvl="2">
              <a:spcBef>
                <a:spcPct val="20000"/>
              </a:spcBef>
            </a:pPr>
            <a:r>
              <a:rPr lang="fr-FR" sz="3200" dirty="0" smtClean="0">
                <a:solidFill>
                  <a:srgbClr val="0064AB"/>
                </a:solidFill>
              </a:rPr>
              <a:t>Renouveler régulièrement </a:t>
            </a:r>
            <a:r>
              <a:rPr lang="fr-FR" sz="3200" dirty="0">
                <a:solidFill>
                  <a:srgbClr val="0064AB"/>
                </a:solidFill>
              </a:rPr>
              <a:t>l</a:t>
            </a:r>
            <a:r>
              <a:rPr lang="fr-FR" sz="3200" dirty="0" smtClean="0">
                <a:solidFill>
                  <a:srgbClr val="0064AB"/>
                </a:solidFill>
              </a:rPr>
              <a:t>es bassins et les </a:t>
            </a:r>
            <a:r>
              <a:rPr lang="fr-FR" sz="3200" dirty="0">
                <a:solidFill>
                  <a:srgbClr val="0064AB"/>
                </a:solidFill>
              </a:rPr>
              <a:t>urinaux usagés</a:t>
            </a:r>
            <a:r>
              <a:rPr lang="fr-FR" sz="3200" i="1" dirty="0">
                <a:solidFill>
                  <a:srgbClr val="0064AB"/>
                </a:solidFill>
              </a:rPr>
              <a:t> </a:t>
            </a:r>
          </a:p>
          <a:p>
            <a:pPr marL="1143000" lvl="2" indent="-228600">
              <a:spcBef>
                <a:spcPct val="20000"/>
              </a:spcBef>
              <a:buFontTx/>
              <a:buChar char="•"/>
            </a:pPr>
            <a:endParaRPr lang="fr-FR" sz="3200" i="1" dirty="0">
              <a:solidFill>
                <a:srgbClr val="0064AB"/>
              </a:solidFill>
            </a:endParaRPr>
          </a:p>
          <a:p>
            <a:pPr marL="342900" indent="-342900">
              <a:spcBef>
                <a:spcPct val="20000"/>
              </a:spcBef>
              <a:buFontTx/>
              <a:buChar char="•"/>
            </a:pPr>
            <a:endParaRPr lang="fr-FR" sz="3200" dirty="0">
              <a:solidFill>
                <a:srgbClr val="333399"/>
              </a:solidFill>
            </a:endParaRP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1601" y="1261533"/>
            <a:ext cx="1818661" cy="22775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6" descr="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0"/>
            <a:ext cx="12340281"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Imag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60319" y="5338600"/>
            <a:ext cx="833014" cy="735914"/>
          </a:xfrm>
          <a:prstGeom prst="rect">
            <a:avLst/>
          </a:prstGeom>
        </p:spPr>
      </p:pic>
      <p:cxnSp>
        <p:nvCxnSpPr>
          <p:cNvPr id="9" name="Connecteur droit 8"/>
          <p:cNvCxnSpPr/>
          <p:nvPr/>
        </p:nvCxnSpPr>
        <p:spPr>
          <a:xfrm>
            <a:off x="3287486" y="1325565"/>
            <a:ext cx="5482771" cy="0"/>
          </a:xfrm>
          <a:prstGeom prst="line">
            <a:avLst/>
          </a:prstGeom>
          <a:ln w="28575">
            <a:solidFill>
              <a:srgbClr val="F7A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54243763"/>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2224088" y="2114552"/>
            <a:ext cx="7886700" cy="3263504"/>
          </a:xfrm>
        </p:spPr>
        <p:txBody>
          <a:bodyPr/>
          <a:lstStyle/>
          <a:p>
            <a:endParaRPr lang="fr-FR"/>
          </a:p>
        </p:txBody>
      </p:sp>
      <p:pic>
        <p:nvPicPr>
          <p:cNvPr id="4" name="Image 3"/>
          <p:cNvPicPr>
            <a:picLocks noChangeAspect="1"/>
          </p:cNvPicPr>
          <p:nvPr/>
        </p:nvPicPr>
        <p:blipFill>
          <a:blip r:embed="rId2" cstate="print"/>
          <a:stretch>
            <a:fillRect/>
          </a:stretch>
        </p:blipFill>
        <p:spPr>
          <a:xfrm>
            <a:off x="1524002" y="0"/>
            <a:ext cx="9143999" cy="6858000"/>
          </a:xfrm>
          <a:prstGeom prst="rect">
            <a:avLst/>
          </a:prstGeom>
        </p:spPr>
      </p:pic>
    </p:spTree>
    <p:extLst>
      <p:ext uri="{BB962C8B-B14F-4D97-AF65-F5344CB8AC3E}">
        <p14:creationId xmlns:p14="http://schemas.microsoft.com/office/powerpoint/2010/main" xmlns="" val="5966699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12191999"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4"/>
          <p:cNvPicPr>
            <a:picLocks noChangeAspect="1"/>
          </p:cNvPicPr>
          <p:nvPr/>
        </p:nvPicPr>
        <p:blipFill rotWithShape="1">
          <a:blip r:embed="rId3" cstate="print">
            <a:duotone>
              <a:schemeClr val="accent1">
                <a:shade val="45000"/>
                <a:satMod val="135000"/>
              </a:schemeClr>
              <a:prstClr val="white"/>
            </a:duotone>
          </a:blip>
          <a:srcRect b="16063"/>
          <a:stretch/>
        </p:blipFill>
        <p:spPr>
          <a:xfrm>
            <a:off x="3810187" y="2120210"/>
            <a:ext cx="4571626" cy="2880961"/>
          </a:xfrm>
          <a:prstGeom prst="rect">
            <a:avLst/>
          </a:prstGeom>
        </p:spPr>
      </p:pic>
    </p:spTree>
    <p:extLst>
      <p:ext uri="{BB962C8B-B14F-4D97-AF65-F5344CB8AC3E}">
        <p14:creationId xmlns:p14="http://schemas.microsoft.com/office/powerpoint/2010/main" xmlns="" val="14569353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144379" y="830556"/>
            <a:ext cx="10904621" cy="5582276"/>
          </a:xfrm>
        </p:spPr>
        <p:txBody>
          <a:bodyPr>
            <a:normAutofit fontScale="92500" lnSpcReduction="20000"/>
          </a:bodyPr>
          <a:lstStyle/>
          <a:p>
            <a:pPr marL="0" indent="0">
              <a:buNone/>
            </a:pPr>
            <a:endParaRPr lang="fr-FR" sz="1000" dirty="0" smtClean="0"/>
          </a:p>
          <a:p>
            <a:endParaRPr lang="fr-FR" sz="1000" dirty="0"/>
          </a:p>
          <a:p>
            <a:pPr marL="0" indent="0">
              <a:buNone/>
            </a:pPr>
            <a:r>
              <a:rPr lang="fr-FR" sz="2600" b="1" dirty="0" smtClean="0">
                <a:solidFill>
                  <a:srgbClr val="0064AB"/>
                </a:solidFill>
              </a:rPr>
              <a:t>Préalable</a:t>
            </a:r>
            <a:r>
              <a:rPr lang="fr-FR" sz="2600" dirty="0">
                <a:solidFill>
                  <a:srgbClr val="0064AB"/>
                </a:solidFill>
              </a:rPr>
              <a:t> :</a:t>
            </a:r>
            <a:r>
              <a:rPr lang="fr-FR" sz="2600" dirty="0">
                <a:solidFill>
                  <a:srgbClr val="333399"/>
                </a:solidFill>
              </a:rPr>
              <a:t> </a:t>
            </a:r>
            <a:r>
              <a:rPr lang="fr-FR" sz="2600" dirty="0">
                <a:solidFill>
                  <a:srgbClr val="0064AB"/>
                </a:solidFill>
              </a:rPr>
              <a:t>bras dégagés ongles courts sans vernis sans gel sans </a:t>
            </a:r>
            <a:r>
              <a:rPr lang="fr-FR" sz="2600" dirty="0" smtClean="0">
                <a:solidFill>
                  <a:srgbClr val="0064AB"/>
                </a:solidFill>
              </a:rPr>
              <a:t>bijou</a:t>
            </a:r>
          </a:p>
          <a:p>
            <a:pPr marL="0" indent="0">
              <a:buNone/>
            </a:pPr>
            <a:endParaRPr lang="fr-FR" sz="2600" b="1" dirty="0">
              <a:solidFill>
                <a:srgbClr val="333399"/>
              </a:solidFill>
            </a:endParaRPr>
          </a:p>
          <a:p>
            <a:pPr marL="0" indent="0">
              <a:buNone/>
            </a:pPr>
            <a:r>
              <a:rPr lang="fr-FR" sz="2600" dirty="0" smtClean="0"/>
              <a:t>     </a:t>
            </a:r>
            <a:r>
              <a:rPr lang="fr-FR" sz="2600" b="1" u="sng" dirty="0">
                <a:solidFill>
                  <a:srgbClr val="0064AB"/>
                </a:solidFill>
              </a:rPr>
              <a:t>5 indications</a:t>
            </a:r>
            <a:r>
              <a:rPr lang="fr-FR" sz="2600" dirty="0">
                <a:solidFill>
                  <a:srgbClr val="0064AB"/>
                </a:solidFill>
              </a:rPr>
              <a:t> :</a:t>
            </a:r>
            <a:endParaRPr lang="fr-FR" sz="2600" b="1" dirty="0">
              <a:solidFill>
                <a:srgbClr val="0064AB"/>
              </a:solidFill>
            </a:endParaRPr>
          </a:p>
          <a:p>
            <a:r>
              <a:rPr lang="fr-FR" sz="2600" dirty="0" smtClean="0">
                <a:solidFill>
                  <a:srgbClr val="0064AB"/>
                </a:solidFill>
              </a:rPr>
              <a:t> </a:t>
            </a:r>
            <a:r>
              <a:rPr lang="fr-FR" sz="2600" b="1" dirty="0">
                <a:solidFill>
                  <a:srgbClr val="0064AB"/>
                </a:solidFill>
              </a:rPr>
              <a:t>Avant tout contact avec le patient </a:t>
            </a:r>
          </a:p>
          <a:p>
            <a:r>
              <a:rPr lang="fr-FR" sz="2600" dirty="0" smtClean="0">
                <a:solidFill>
                  <a:srgbClr val="0064AB"/>
                </a:solidFill>
              </a:rPr>
              <a:t> </a:t>
            </a:r>
            <a:r>
              <a:rPr lang="fr-FR" sz="2600" b="1" dirty="0">
                <a:solidFill>
                  <a:srgbClr val="0064AB"/>
                </a:solidFill>
              </a:rPr>
              <a:t>Après tout contact avec le patient</a:t>
            </a:r>
          </a:p>
          <a:p>
            <a:r>
              <a:rPr lang="fr-FR" sz="2600" dirty="0" smtClean="0">
                <a:solidFill>
                  <a:srgbClr val="0064AB"/>
                </a:solidFill>
              </a:rPr>
              <a:t> </a:t>
            </a:r>
            <a:r>
              <a:rPr lang="fr-FR" sz="2600" dirty="0">
                <a:solidFill>
                  <a:srgbClr val="0064AB"/>
                </a:solidFill>
              </a:rPr>
              <a:t>Avant tout geste aseptique </a:t>
            </a:r>
            <a:endParaRPr lang="fr-FR" sz="2600" b="1" dirty="0">
              <a:solidFill>
                <a:srgbClr val="0064AB"/>
              </a:solidFill>
            </a:endParaRPr>
          </a:p>
          <a:p>
            <a:r>
              <a:rPr lang="fr-FR" sz="2600" dirty="0" smtClean="0">
                <a:solidFill>
                  <a:srgbClr val="0064AB"/>
                </a:solidFill>
              </a:rPr>
              <a:t> </a:t>
            </a:r>
            <a:r>
              <a:rPr lang="fr-FR" sz="2600" dirty="0">
                <a:solidFill>
                  <a:srgbClr val="0064AB"/>
                </a:solidFill>
              </a:rPr>
              <a:t>Après un risque d’exposition à un liquide biologique</a:t>
            </a:r>
            <a:endParaRPr lang="fr-FR" sz="2600" b="1" dirty="0">
              <a:solidFill>
                <a:srgbClr val="0064AB"/>
              </a:solidFill>
            </a:endParaRPr>
          </a:p>
          <a:p>
            <a:r>
              <a:rPr lang="fr-FR" sz="2600" dirty="0" smtClean="0">
                <a:solidFill>
                  <a:srgbClr val="0064AB"/>
                </a:solidFill>
              </a:rPr>
              <a:t> </a:t>
            </a:r>
            <a:r>
              <a:rPr lang="fr-FR" sz="2600" dirty="0">
                <a:solidFill>
                  <a:srgbClr val="0064AB"/>
                </a:solidFill>
              </a:rPr>
              <a:t>Après contact avec l’environnement du patient</a:t>
            </a:r>
            <a:endParaRPr lang="fr-FR" sz="2600" b="1" dirty="0">
              <a:solidFill>
                <a:srgbClr val="0064AB"/>
              </a:solidFill>
            </a:endParaRPr>
          </a:p>
          <a:p>
            <a:endParaRPr lang="fr-FR" sz="2600" dirty="0" smtClean="0">
              <a:solidFill>
                <a:srgbClr val="0064AB"/>
              </a:solidFill>
            </a:endParaRPr>
          </a:p>
          <a:p>
            <a:r>
              <a:rPr lang="fr-FR" sz="2600" dirty="0" smtClean="0">
                <a:solidFill>
                  <a:srgbClr val="0064AB"/>
                </a:solidFill>
              </a:rPr>
              <a:t> La </a:t>
            </a:r>
            <a:r>
              <a:rPr lang="fr-FR" sz="2600" dirty="0">
                <a:solidFill>
                  <a:srgbClr val="0064AB"/>
                </a:solidFill>
              </a:rPr>
              <a:t>friction avec un produit hydro-alcoolique est à </a:t>
            </a:r>
            <a:r>
              <a:rPr lang="fr-FR" sz="2600" dirty="0" smtClean="0">
                <a:solidFill>
                  <a:srgbClr val="0064AB"/>
                </a:solidFill>
              </a:rPr>
              <a:t>privilégier</a:t>
            </a:r>
          </a:p>
          <a:p>
            <a:pPr marL="0" indent="0">
              <a:buNone/>
            </a:pPr>
            <a:r>
              <a:rPr lang="fr-FR" sz="2600" dirty="0">
                <a:solidFill>
                  <a:srgbClr val="0064AB"/>
                </a:solidFill>
              </a:rPr>
              <a:t> </a:t>
            </a:r>
            <a:r>
              <a:rPr lang="fr-FR" sz="2600" dirty="0" smtClean="0">
                <a:solidFill>
                  <a:srgbClr val="0064AB"/>
                </a:solidFill>
              </a:rPr>
              <a:t>   </a:t>
            </a:r>
            <a:r>
              <a:rPr lang="fr-FR" sz="2600" dirty="0">
                <a:solidFill>
                  <a:srgbClr val="0064AB"/>
                </a:solidFill>
              </a:rPr>
              <a:t>en l’absence de souillure </a:t>
            </a:r>
            <a:r>
              <a:rPr lang="fr-FR" sz="2600" dirty="0" smtClean="0">
                <a:solidFill>
                  <a:srgbClr val="0064AB"/>
                </a:solidFill>
              </a:rPr>
              <a:t>visible</a:t>
            </a:r>
            <a:endParaRPr lang="fr-FR" sz="2600" b="1" dirty="0">
              <a:solidFill>
                <a:srgbClr val="333399"/>
              </a:solidFill>
            </a:endParaRPr>
          </a:p>
          <a:p>
            <a:r>
              <a:rPr lang="fr-FR" sz="2600" dirty="0">
                <a:solidFill>
                  <a:srgbClr val="333399"/>
                </a:solidFill>
              </a:rPr>
              <a:t> </a:t>
            </a:r>
            <a:r>
              <a:rPr lang="fr-FR" sz="2600" dirty="0" smtClean="0">
                <a:solidFill>
                  <a:srgbClr val="0064AB"/>
                </a:solidFill>
              </a:rPr>
              <a:t>Si </a:t>
            </a:r>
            <a:r>
              <a:rPr lang="fr-FR" sz="2600" dirty="0">
                <a:solidFill>
                  <a:srgbClr val="0064AB"/>
                </a:solidFill>
              </a:rPr>
              <a:t>les mains sont souillées : procéder à un lavage simple des mains avec un savon doux, suivi </a:t>
            </a:r>
            <a:r>
              <a:rPr lang="fr-FR" sz="2600" dirty="0" smtClean="0">
                <a:solidFill>
                  <a:srgbClr val="0064AB"/>
                </a:solidFill>
              </a:rPr>
              <a:t> d’une  </a:t>
            </a:r>
            <a:r>
              <a:rPr lang="fr-FR" sz="2600" dirty="0">
                <a:solidFill>
                  <a:srgbClr val="0064AB"/>
                </a:solidFill>
              </a:rPr>
              <a:t>friction avec une solution hydro-alcoolique </a:t>
            </a:r>
          </a:p>
        </p:txBody>
      </p:sp>
      <p:pic>
        <p:nvPicPr>
          <p:cNvPr id="8"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93" y="0"/>
            <a:ext cx="1235319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Image 2"/>
          <p:cNvPicPr>
            <a:picLocks noChangeAspect="1"/>
          </p:cNvPicPr>
          <p:nvPr/>
        </p:nvPicPr>
        <p:blipFill rotWithShape="1">
          <a:blip r:embed="rId3" cstate="print"/>
          <a:srcRect r="1969"/>
          <a:stretch/>
        </p:blipFill>
        <p:spPr>
          <a:xfrm>
            <a:off x="8757138" y="1758462"/>
            <a:ext cx="2811957" cy="2762246"/>
          </a:xfrm>
          <a:prstGeom prst="rect">
            <a:avLst/>
          </a:prstGeom>
        </p:spPr>
      </p:pic>
    </p:spTree>
    <p:extLst>
      <p:ext uri="{BB962C8B-B14F-4D97-AF65-F5344CB8AC3E}">
        <p14:creationId xmlns:p14="http://schemas.microsoft.com/office/powerpoint/2010/main" xmlns="" val="425313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81113" y="147638"/>
            <a:ext cx="9628187" cy="65611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207342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808162" y="523257"/>
            <a:ext cx="8856984" cy="1012825"/>
          </a:xfrm>
          <a:prstGeom prst="rect">
            <a:avLst/>
          </a:prstGeom>
          <a:noFill/>
          <a:ln w="9525">
            <a:noFill/>
            <a:miter lim="800000"/>
            <a:headEnd/>
            <a:tailEnd/>
          </a:ln>
          <a:effectLst/>
        </p:spPr>
        <p:txBody>
          <a:bodyPr anchor="ctr" anchorCtr="1"/>
          <a:lstStyle/>
          <a:p>
            <a:pPr>
              <a:defRPr/>
            </a:pPr>
            <a:r>
              <a:rPr lang="fr-FR" sz="2800" b="1" kern="0" dirty="0" smtClean="0">
                <a:solidFill>
                  <a:srgbClr val="0064AB"/>
                </a:solidFill>
              </a:rPr>
              <a:t> </a:t>
            </a:r>
            <a:r>
              <a:rPr lang="fr-FR" sz="4400" b="1" kern="0" dirty="0">
                <a:solidFill>
                  <a:srgbClr val="F7A800"/>
                </a:solidFill>
              </a:rPr>
              <a:t>Le lavage simple </a:t>
            </a:r>
            <a:r>
              <a:rPr lang="fr-FR" sz="4400" b="1" kern="0" dirty="0" smtClean="0">
                <a:solidFill>
                  <a:srgbClr val="F7A800"/>
                </a:solidFill>
              </a:rPr>
              <a:t>des </a:t>
            </a:r>
            <a:r>
              <a:rPr lang="fr-FR" sz="4400" b="1" kern="0" dirty="0">
                <a:solidFill>
                  <a:srgbClr val="F7A800"/>
                </a:solidFill>
              </a:rPr>
              <a:t>mains</a:t>
            </a:r>
          </a:p>
        </p:txBody>
      </p:sp>
      <p:sp>
        <p:nvSpPr>
          <p:cNvPr id="54276" name="Text Box 3"/>
          <p:cNvSpPr txBox="1">
            <a:spLocks noChangeArrowheads="1"/>
          </p:cNvSpPr>
          <p:nvPr/>
        </p:nvSpPr>
        <p:spPr bwMode="auto">
          <a:xfrm>
            <a:off x="736154" y="1843683"/>
            <a:ext cx="9722296" cy="3170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441325" indent="-3492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549275" indent="-457200" eaLnBrk="1" hangingPunct="1">
              <a:buFont typeface="Wingdings" panose="05000000000000000000" pitchFamily="2" charset="2"/>
              <a:buChar char="Ø"/>
            </a:pPr>
            <a:r>
              <a:rPr lang="fr-FR" altLang="fr-FR" sz="2800" dirty="0">
                <a:solidFill>
                  <a:srgbClr val="0064AB"/>
                </a:solidFill>
                <a:latin typeface="Calibri" pitchFamily="34" charset="0"/>
              </a:rPr>
              <a:t>Je me savonne impérativement les mains dans 2 situations </a:t>
            </a:r>
            <a:r>
              <a:rPr lang="fr-FR" altLang="fr-FR" sz="2800" dirty="0" smtClean="0">
                <a:solidFill>
                  <a:srgbClr val="0064AB"/>
                </a:solidFill>
                <a:latin typeface="Calibri" pitchFamily="34" charset="0"/>
              </a:rPr>
              <a:t>:</a:t>
            </a:r>
          </a:p>
          <a:p>
            <a:pPr marL="92075" indent="0" eaLnBrk="1" hangingPunct="1"/>
            <a:endParaRPr lang="fr-FR" altLang="fr-FR" sz="2800" dirty="0">
              <a:solidFill>
                <a:srgbClr val="0064AB"/>
              </a:solidFill>
              <a:latin typeface="Calibri" pitchFamily="34" charset="0"/>
            </a:endParaRPr>
          </a:p>
          <a:p>
            <a:pPr eaLnBrk="1" hangingPunct="1"/>
            <a:r>
              <a:rPr lang="fr-FR" altLang="fr-FR" sz="2800" dirty="0" smtClean="0">
                <a:solidFill>
                  <a:srgbClr val="0064AB"/>
                </a:solidFill>
                <a:latin typeface="Calibri" pitchFamily="34" charset="0"/>
              </a:rPr>
              <a:t>-  </a:t>
            </a:r>
            <a:r>
              <a:rPr lang="fr-FR" altLang="fr-FR" sz="2800" dirty="0">
                <a:solidFill>
                  <a:srgbClr val="0064AB"/>
                </a:solidFill>
                <a:latin typeface="Calibri" pitchFamily="34" charset="0"/>
              </a:rPr>
              <a:t>si mes mains sont visiblement sales et/ou souillées</a:t>
            </a:r>
          </a:p>
          <a:p>
            <a:pPr eaLnBrk="1" hangingPunct="1"/>
            <a:r>
              <a:rPr lang="fr-FR" altLang="fr-FR" sz="2800" dirty="0" smtClean="0">
                <a:solidFill>
                  <a:srgbClr val="0064AB"/>
                </a:solidFill>
                <a:latin typeface="Calibri" pitchFamily="34" charset="0"/>
              </a:rPr>
              <a:t>-  </a:t>
            </a:r>
            <a:r>
              <a:rPr lang="fr-FR" altLang="fr-FR" sz="2800" dirty="0">
                <a:solidFill>
                  <a:srgbClr val="0064AB"/>
                </a:solidFill>
                <a:latin typeface="Calibri" pitchFamily="34" charset="0"/>
              </a:rPr>
              <a:t>après un contact avec du sang ou des produits biologiques</a:t>
            </a:r>
          </a:p>
          <a:p>
            <a:pPr eaLnBrk="1" hangingPunct="1"/>
            <a:endParaRPr lang="fr-FR" altLang="fr-FR" sz="3200" dirty="0">
              <a:solidFill>
                <a:srgbClr val="0064AB"/>
              </a:solidFill>
              <a:latin typeface="Calibri" pitchFamily="34" charset="0"/>
            </a:endParaRPr>
          </a:p>
          <a:p>
            <a:pPr eaLnBrk="1" hangingPunct="1"/>
            <a:r>
              <a:rPr lang="fr-FR" sz="2400" b="1" kern="0" dirty="0">
                <a:solidFill>
                  <a:srgbClr val="FF0000"/>
                </a:solidFill>
                <a:latin typeface="Calibri" panose="020F0502020204030204" pitchFamily="34" charset="0"/>
              </a:rPr>
              <a:t>Durée du lavage des mains = 1 minute</a:t>
            </a:r>
          </a:p>
          <a:p>
            <a:pPr eaLnBrk="1" hangingPunct="1"/>
            <a:endParaRPr lang="fr-FR" altLang="fr-FR" sz="3200" dirty="0">
              <a:solidFill>
                <a:prstClr val="black"/>
              </a:solidFill>
            </a:endParaRPr>
          </a:p>
        </p:txBody>
      </p:sp>
      <p:pic>
        <p:nvPicPr>
          <p:cNvPr id="5"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9211"/>
            <a:ext cx="9144000"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8" descr="lavage-main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43392" y="3890059"/>
            <a:ext cx="2412268" cy="2441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20164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0734" y="278941"/>
            <a:ext cx="7966925" cy="921292"/>
          </a:xfrm>
        </p:spPr>
        <p:txBody>
          <a:bodyPr>
            <a:normAutofit/>
          </a:bodyPr>
          <a:lstStyle/>
          <a:p>
            <a:pPr algn="ctr"/>
            <a:r>
              <a:rPr lang="fr-FR" sz="3600" b="1" dirty="0">
                <a:solidFill>
                  <a:srgbClr val="F7A800"/>
                </a:solidFill>
                <a:latin typeface="+mn-lt"/>
              </a:rPr>
              <a:t>Technique du lavage simple des mains</a:t>
            </a:r>
          </a:p>
        </p:txBody>
      </p:sp>
      <p:sp>
        <p:nvSpPr>
          <p:cNvPr id="11" name="Espace réservé du numéro de diapositive 10"/>
          <p:cNvSpPr>
            <a:spLocks noGrp="1"/>
          </p:cNvSpPr>
          <p:nvPr>
            <p:ph type="sldNum" sz="quarter" idx="12"/>
          </p:nvPr>
        </p:nvSpPr>
        <p:spPr/>
        <p:txBody>
          <a:bodyPr/>
          <a:lstStyle/>
          <a:p>
            <a:pPr>
              <a:defRPr/>
            </a:pPr>
            <a:fld id="{52B7058E-2AB8-4B8E-8CF5-288C94E93B09}" type="slidenum">
              <a:rPr lang="fr-FR" altLang="fr-FR">
                <a:solidFill>
                  <a:prstClr val="black">
                    <a:tint val="75000"/>
                  </a:prstClr>
                </a:solidFill>
              </a:rPr>
              <a:pPr>
                <a:defRPr/>
              </a:pPr>
              <a:t>9</a:t>
            </a:fld>
            <a:endParaRPr lang="fr-FR" altLang="fr-FR">
              <a:solidFill>
                <a:prstClr val="black">
                  <a:tint val="75000"/>
                </a:prstClr>
              </a:solidFill>
            </a:endParaRPr>
          </a:p>
        </p:txBody>
      </p:sp>
      <p:pic>
        <p:nvPicPr>
          <p:cNvPr id="14" name="Picture 6" descr="Log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22" y="0"/>
            <a:ext cx="12200921" cy="34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4"/>
          <p:cNvPicPr>
            <a:picLocks noChangeAspect="1"/>
          </p:cNvPicPr>
          <p:nvPr/>
        </p:nvPicPr>
        <p:blipFill>
          <a:blip r:embed="rId3" cstate="print">
            <a:duotone>
              <a:schemeClr val="accent5">
                <a:shade val="45000"/>
                <a:satMod val="135000"/>
              </a:schemeClr>
              <a:prstClr val="white"/>
            </a:duotone>
          </a:blip>
          <a:stretch>
            <a:fillRect/>
          </a:stretch>
        </p:blipFill>
        <p:spPr>
          <a:xfrm>
            <a:off x="-8922" y="1017671"/>
            <a:ext cx="11789923" cy="5703806"/>
          </a:xfrm>
          <a:prstGeom prst="rect">
            <a:avLst/>
          </a:prstGeom>
        </p:spPr>
      </p:pic>
    </p:spTree>
    <p:extLst>
      <p:ext uri="{BB962C8B-B14F-4D97-AF65-F5344CB8AC3E}">
        <p14:creationId xmlns:p14="http://schemas.microsoft.com/office/powerpoint/2010/main" xmlns="" val="6885719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TotalTime>
  <Words>1730</Words>
  <Application>Microsoft Office PowerPoint</Application>
  <PresentationFormat>Personnalisé</PresentationFormat>
  <Paragraphs>406</Paragraphs>
  <Slides>54</Slides>
  <Notes>1</Notes>
  <HiddenSlides>0</HiddenSlides>
  <MMClips>0</MMClips>
  <ScaleCrop>false</ScaleCrop>
  <HeadingPairs>
    <vt:vector size="6" baseType="variant">
      <vt:variant>
        <vt:lpstr>Thème</vt:lpstr>
      </vt:variant>
      <vt:variant>
        <vt:i4>2</vt:i4>
      </vt:variant>
      <vt:variant>
        <vt:lpstr>Serveurs OLE incorporés</vt:lpstr>
      </vt:variant>
      <vt:variant>
        <vt:i4>4</vt:i4>
      </vt:variant>
      <vt:variant>
        <vt:lpstr>Titres des diapositives</vt:lpstr>
      </vt:variant>
      <vt:variant>
        <vt:i4>54</vt:i4>
      </vt:variant>
    </vt:vector>
  </HeadingPairs>
  <TitlesOfParts>
    <vt:vector size="60" baseType="lpstr">
      <vt:lpstr>Thème Office</vt:lpstr>
      <vt:lpstr>1_Thème Office</vt:lpstr>
      <vt:lpstr>Photo Editor Photo</vt:lpstr>
      <vt:lpstr>Image Bitmap</vt:lpstr>
      <vt:lpstr>Image bitmap</vt:lpstr>
      <vt:lpstr>Document</vt:lpstr>
      <vt:lpstr>Diapositive 1</vt:lpstr>
      <vt:lpstr>Diapositive 2</vt:lpstr>
      <vt:lpstr>DEFINITION</vt:lpstr>
      <vt:lpstr>DOMAINE D’APPLICATION </vt:lpstr>
      <vt:lpstr>Diapositive 5</vt:lpstr>
      <vt:lpstr>Diapositive 6</vt:lpstr>
      <vt:lpstr>Diapositive 7</vt:lpstr>
      <vt:lpstr>Diapositive 8</vt:lpstr>
      <vt:lpstr>Technique du lavage simple des mains</vt:lpstr>
      <vt:lpstr>Diapositive 10</vt:lpstr>
      <vt:lpstr>Diapositive 11</vt:lpstr>
      <vt:lpstr>Privilégier la technique d’hygiène des mains  par la friction hydro-alcoolique   </vt:lpstr>
      <vt:lpstr>Diapositive 13</vt:lpstr>
      <vt:lpstr>Hygiène des mains et faux ongles hygiènes 2014</vt:lpstr>
      <vt:lpstr>Diapositive 15</vt:lpstr>
      <vt:lpstr> Equipements de protection individuelle </vt:lpstr>
      <vt:lpstr>Le port de gants </vt:lpstr>
      <vt:lpstr>Diapositive 18</vt:lpstr>
      <vt:lpstr>Diapositive 19</vt:lpstr>
      <vt:lpstr>    3. Prévention des Accidents avec Exposition aux Virus (AEV) </vt:lpstr>
      <vt:lpstr>Diapositive 21</vt:lpstr>
      <vt:lpstr> Prévention des Accidents avec Exposition aux Virus (AEV) </vt:lpstr>
      <vt:lpstr>Prévention risque AEV:  : Le Prélèvement veineux sanguin</vt:lpstr>
      <vt:lpstr>Diapositive 24</vt:lpstr>
      <vt:lpstr>Diapositive 25</vt:lpstr>
      <vt:lpstr>Diapositive 26</vt:lpstr>
      <vt:lpstr>Diapositive 27</vt:lpstr>
      <vt:lpstr> 4. L’ HYGIENE RESPIRATOIRE</vt:lpstr>
      <vt:lpstr>HYGIENE RESPIRATOIRE</vt:lpstr>
      <vt:lpstr>Diapositive 30</vt:lpstr>
      <vt:lpstr>  5. Gestion de l’environnement  </vt:lpstr>
      <vt:lpstr>Gestion de l’environnement</vt:lpstr>
      <vt:lpstr>Gestion de l’environnement</vt:lpstr>
      <vt:lpstr>Le pré traitement ou pré désinfection des dispositifs médicaux</vt:lpstr>
      <vt:lpstr>Diapositive 35</vt:lpstr>
      <vt:lpstr>Sources sous-estimées de transmission de microorganismes: </vt:lpstr>
      <vt:lpstr>Le Circuit du linge</vt:lpstr>
      <vt:lpstr>A proscrire</vt:lpstr>
      <vt:lpstr>Diapositive 39</vt:lpstr>
      <vt:lpstr>Le Tri des déchets d’activités de soins - D.A.S </vt:lpstr>
      <vt:lpstr>Diapositive 41</vt:lpstr>
      <vt:lpstr>Diapositive 42</vt:lpstr>
      <vt:lpstr>Diapositive 43</vt:lpstr>
      <vt:lpstr>Diapositive 44</vt:lpstr>
      <vt:lpstr>Diapositive 45</vt:lpstr>
      <vt:lpstr>                                      Le bio nettoyage : tableau de classification des locaux selon le risque infectieux. Le guide du bio nettoyage classe les locaux en 4 zones selon le risque infectieux encourus par le patient. Les exigences de propreté pour les surfaces et les équipements dépendent des critères suivants :  activités pratiquées, type de patients, acte médical effectué. </vt:lpstr>
      <vt:lpstr>Diapositive 47</vt:lpstr>
      <vt:lpstr>   6. Gestion des excréta  </vt:lpstr>
      <vt:lpstr>  Gestion des excréta </vt:lpstr>
      <vt:lpstr>Gestion des excréta</vt:lpstr>
      <vt:lpstr>Gestion des excréta</vt:lpstr>
      <vt:lpstr>Gestion des excréta </vt:lpstr>
      <vt:lpstr>Diapositive 53</vt:lpstr>
      <vt:lpstr>Diapositive 54</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P021028</dc:creator>
  <cp:lastModifiedBy>marine.santoriello</cp:lastModifiedBy>
  <cp:revision>170</cp:revision>
  <dcterms:created xsi:type="dcterms:W3CDTF">2017-10-03T13:54:12Z</dcterms:created>
  <dcterms:modified xsi:type="dcterms:W3CDTF">2021-11-30T08:48:30Z</dcterms:modified>
</cp:coreProperties>
</file>