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handoutMasterIdLst>
    <p:handoutMasterId r:id="rId78"/>
  </p:handoutMasterIdLst>
  <p:sldIdLst>
    <p:sldId id="564" r:id="rId2"/>
    <p:sldId id="257" r:id="rId3"/>
    <p:sldId id="565" r:id="rId4"/>
    <p:sldId id="566" r:id="rId5"/>
    <p:sldId id="301" r:id="rId6"/>
    <p:sldId id="567" r:id="rId7"/>
    <p:sldId id="568" r:id="rId8"/>
    <p:sldId id="569" r:id="rId9"/>
    <p:sldId id="570" r:id="rId10"/>
    <p:sldId id="571" r:id="rId11"/>
    <p:sldId id="572" r:id="rId12"/>
    <p:sldId id="573" r:id="rId13"/>
    <p:sldId id="574" r:id="rId14"/>
    <p:sldId id="271" r:id="rId15"/>
    <p:sldId id="299" r:id="rId16"/>
    <p:sldId id="575" r:id="rId17"/>
    <p:sldId id="275" r:id="rId18"/>
    <p:sldId id="576" r:id="rId19"/>
    <p:sldId id="577" r:id="rId20"/>
    <p:sldId id="578" r:id="rId21"/>
    <p:sldId id="579" r:id="rId22"/>
    <p:sldId id="580" r:id="rId23"/>
    <p:sldId id="581" r:id="rId24"/>
    <p:sldId id="582" r:id="rId25"/>
    <p:sldId id="583" r:id="rId26"/>
    <p:sldId id="282" r:id="rId27"/>
    <p:sldId id="584" r:id="rId28"/>
    <p:sldId id="585" r:id="rId29"/>
    <p:sldId id="586" r:id="rId30"/>
    <p:sldId id="284" r:id="rId31"/>
    <p:sldId id="286" r:id="rId32"/>
    <p:sldId id="453" r:id="rId33"/>
    <p:sldId id="454" r:id="rId34"/>
    <p:sldId id="455" r:id="rId35"/>
    <p:sldId id="456" r:id="rId36"/>
    <p:sldId id="457" r:id="rId37"/>
    <p:sldId id="591" r:id="rId38"/>
    <p:sldId id="592" r:id="rId39"/>
    <p:sldId id="593" r:id="rId40"/>
    <p:sldId id="587" r:id="rId41"/>
    <p:sldId id="292" r:id="rId42"/>
    <p:sldId id="295" r:id="rId43"/>
    <p:sldId id="588" r:id="rId44"/>
    <p:sldId id="589" r:id="rId45"/>
    <p:sldId id="590" r:id="rId46"/>
    <p:sldId id="298" r:id="rId47"/>
    <p:sldId id="302" r:id="rId48"/>
    <p:sldId id="303" r:id="rId49"/>
    <p:sldId id="304" r:id="rId50"/>
    <p:sldId id="452" r:id="rId51"/>
    <p:sldId id="306" r:id="rId52"/>
    <p:sldId id="305" r:id="rId53"/>
    <p:sldId id="611" r:id="rId54"/>
    <p:sldId id="612" r:id="rId55"/>
    <p:sldId id="613" r:id="rId56"/>
    <p:sldId id="614" r:id="rId57"/>
    <p:sldId id="615" r:id="rId58"/>
    <p:sldId id="616" r:id="rId59"/>
    <p:sldId id="617" r:id="rId60"/>
    <p:sldId id="618" r:id="rId61"/>
    <p:sldId id="619" r:id="rId62"/>
    <p:sldId id="620" r:id="rId63"/>
    <p:sldId id="621" r:id="rId64"/>
    <p:sldId id="622" r:id="rId65"/>
    <p:sldId id="623" r:id="rId66"/>
    <p:sldId id="460" r:id="rId67"/>
    <p:sldId id="258" r:id="rId68"/>
    <p:sldId id="259" r:id="rId69"/>
    <p:sldId id="260" r:id="rId70"/>
    <p:sldId id="462" r:id="rId71"/>
    <p:sldId id="465" r:id="rId72"/>
    <p:sldId id="624" r:id="rId73"/>
    <p:sldId id="625" r:id="rId74"/>
    <p:sldId id="626" r:id="rId75"/>
    <p:sldId id="307" r:id="rId7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p:cViewPr varScale="1">
        <p:scale>
          <a:sx n="100" d="100"/>
          <a:sy n="100" d="100"/>
        </p:scale>
        <p:origin x="-1944" y="-96"/>
      </p:cViewPr>
      <p:guideLst>
        <p:guide orient="horz" pos="2160"/>
        <p:guide pos="2880"/>
      </p:guideLst>
    </p:cSldViewPr>
  </p:slideViewPr>
  <p:outlineViewPr>
    <p:cViewPr>
      <p:scale>
        <a:sx n="33" d="100"/>
        <a:sy n="33" d="100"/>
      </p:scale>
      <p:origin x="0" y="-14952"/>
    </p:cViewPr>
  </p:outlineViewPr>
  <p:notesTextViewPr>
    <p:cViewPr>
      <p:scale>
        <a:sx n="100" d="100"/>
        <a:sy n="100" d="100"/>
      </p:scale>
      <p:origin x="0" y="0"/>
    </p:cViewPr>
  </p:notesTextViewPr>
  <p:sorterViewPr>
    <p:cViewPr>
      <p:scale>
        <a:sx n="100" d="100"/>
        <a:sy n="100" d="100"/>
      </p:scale>
      <p:origin x="0" y="-15336"/>
    </p:cViewPr>
  </p:sorterViewPr>
  <p:notesViewPr>
    <p:cSldViewPr>
      <p:cViewPr varScale="1">
        <p:scale>
          <a:sx n="88" d="100"/>
          <a:sy n="88" d="100"/>
        </p:scale>
        <p:origin x="3102" y="66"/>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xmlns="" id="{9851F70A-BC2C-49A9-8BB4-3B977F8A7D3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a:extLst>
              <a:ext uri="{FF2B5EF4-FFF2-40B4-BE49-F238E27FC236}">
                <a16:creationId xmlns:a16="http://schemas.microsoft.com/office/drawing/2014/main" xmlns="" id="{47F99C9A-BBC2-48F5-BC95-EDA3632238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336F8C-5B6A-4F3E-A845-EC7E88AC6539}" type="datetimeFigureOut">
              <a:rPr lang="en-US" smtClean="0"/>
              <a:pPr/>
              <a:t>11/29/2021</a:t>
            </a:fld>
            <a:endParaRPr lang="en-US"/>
          </a:p>
        </p:txBody>
      </p:sp>
      <p:sp>
        <p:nvSpPr>
          <p:cNvPr id="4" name="Espace réservé du pied de page 3">
            <a:extLst>
              <a:ext uri="{FF2B5EF4-FFF2-40B4-BE49-F238E27FC236}">
                <a16:creationId xmlns:a16="http://schemas.microsoft.com/office/drawing/2014/main" xmlns="" id="{A56AD55D-097A-4387-BD71-6A06F0F3920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a:extLst>
              <a:ext uri="{FF2B5EF4-FFF2-40B4-BE49-F238E27FC236}">
                <a16:creationId xmlns:a16="http://schemas.microsoft.com/office/drawing/2014/main" xmlns="" id="{524A84D5-A64C-4593-B16C-7ECA7D6A1C8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F7F461-C6B7-40BF-B585-A38115F331BE}" type="slidenum">
              <a:rPr lang="en-US" smtClean="0"/>
              <a:pPr/>
              <a:t>‹N°›</a:t>
            </a:fld>
            <a:endParaRPr lang="en-US"/>
          </a:p>
        </p:txBody>
      </p:sp>
    </p:spTree>
    <p:extLst>
      <p:ext uri="{BB962C8B-B14F-4D97-AF65-F5344CB8AC3E}">
        <p14:creationId xmlns:p14="http://schemas.microsoft.com/office/powerpoint/2010/main" xmlns="" val="1360311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97A906-7391-46B8-8E8A-280722A11119}" type="datetimeFigureOut">
              <a:rPr lang="fr-FR" smtClean="0"/>
              <a:pPr/>
              <a:t>29/11/2021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A93411-6A49-4ECA-8D73-6FEC26B31BAA}" type="slidenum">
              <a:rPr lang="fr-FR" smtClean="0"/>
              <a:pPr/>
              <a:t>‹N°›</a:t>
            </a:fld>
            <a:endParaRPr lang="fr-FR"/>
          </a:p>
        </p:txBody>
      </p:sp>
    </p:spTree>
    <p:extLst>
      <p:ext uri="{BB962C8B-B14F-4D97-AF65-F5344CB8AC3E}">
        <p14:creationId xmlns:p14="http://schemas.microsoft.com/office/powerpoint/2010/main" xmlns="" val="3933793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4080838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Libre Baskerville"/>
              <a:buNone/>
            </a:pPr>
            <a:r>
              <a:rPr lang="fr-FR" sz="1200" b="0" i="0" u="none" strike="noStrike" cap="none">
                <a:solidFill>
                  <a:schemeClr val="dk1"/>
                </a:solidFill>
                <a:latin typeface="Libre Baskerville"/>
                <a:ea typeface="Libre Baskerville"/>
                <a:cs typeface="Libre Baskerville"/>
                <a:sym typeface="Libre Baskerville"/>
              </a:rPr>
              <a:t>Il faut savoir qu’a la base le test d’association implicite  a été fait pour mesurer le stéréotype du genre-sexe comme quoi la science c’est pour les hommes et les lettres pour les femmes. </a:t>
            </a:r>
            <a:endParaRPr/>
          </a:p>
          <a:p>
            <a:pPr marL="0" marR="0" lvl="0" indent="0" algn="l" rtl="0">
              <a:spcBef>
                <a:spcPts val="0"/>
              </a:spcBef>
              <a:spcAft>
                <a:spcPts val="0"/>
              </a:spcAft>
              <a:buClr>
                <a:schemeClr val="dk1"/>
              </a:buClr>
              <a:buSzPts val="1200"/>
              <a:buFont typeface="Noto Sans Symbols"/>
              <a:buNone/>
            </a:pPr>
            <a:endParaRPr sz="1200" b="0" i="0" u="none" strike="noStrike" cap="none">
              <a:solidFill>
                <a:schemeClr val="dk1"/>
              </a:solidFill>
              <a:latin typeface="Libre Baskerville"/>
              <a:ea typeface="Libre Baskerville"/>
              <a:cs typeface="Libre Baskerville"/>
              <a:sym typeface="Libre Baskerville"/>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4" name="Google Shape;11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77808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dirty="0">
                <a:latin typeface="Bell MT"/>
                <a:ea typeface="Bell MT"/>
                <a:cs typeface="Bell MT"/>
                <a:sym typeface="Bell MT"/>
              </a:rPr>
              <a:t>pour faire passer ce TAI, un ordi est nécessaire, le type de présentation est le suivant. Un écran avec un mot ou une image au centre et en haut, des termes auxquels l’associer.</a:t>
            </a:r>
            <a:endParaRPr sz="1200" b="0" i="0" u="none" strike="noStrike" cap="none" dirty="0">
              <a:solidFill>
                <a:schemeClr val="dk1"/>
              </a:solidFill>
              <a:latin typeface="Calibri"/>
              <a:ea typeface="Calibri"/>
              <a:cs typeface="Calibri"/>
              <a:sym typeface="Calibri"/>
            </a:endParaRPr>
          </a:p>
        </p:txBody>
      </p:sp>
      <p:sp>
        <p:nvSpPr>
          <p:cNvPr id="124" name="Google Shape;12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2658547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latin typeface="Calibri"/>
                <a:ea typeface="Calibri"/>
                <a:cs typeface="Calibri"/>
                <a:sym typeface="Calibri"/>
              </a:rPr>
              <a:t>De cet faite l’objectif principale de notre étude est d’évaluer la perception individuelle du risque infectieux des soignants de l'IHU Méditerranée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latin typeface="Calibri"/>
                <a:ea typeface="Calibri"/>
                <a:cs typeface="Calibri"/>
                <a:sym typeface="Calibri"/>
              </a:rPr>
              <a:t>Plus spécifiquement d’</a:t>
            </a:r>
            <a:r>
              <a:rPr lang="fr-FR" sz="1200" b="0" i="0" u="none" strike="noStrike" cap="none">
                <a:solidFill>
                  <a:schemeClr val="dk1"/>
                </a:solidFill>
                <a:latin typeface="Bell MT"/>
                <a:ea typeface="Bell MT"/>
                <a:cs typeface="Bell MT"/>
                <a:sym typeface="Bell MT"/>
              </a:rPr>
              <a:t>Explorer les intentions comportementales des soignants vis-à-vis de l’hygiène des mains à travers l’</a:t>
            </a:r>
            <a:r>
              <a:rPr lang="fr-FR" sz="1200" b="1" i="0" u="none" strike="noStrike" cap="none">
                <a:solidFill>
                  <a:schemeClr val="dk1"/>
                </a:solidFill>
                <a:latin typeface="Bell MT"/>
                <a:ea typeface="Bell MT"/>
                <a:cs typeface="Bell MT"/>
                <a:sym typeface="Bell MT"/>
              </a:rPr>
              <a:t>IAT</a:t>
            </a:r>
            <a:endParaRPr/>
          </a:p>
          <a:p>
            <a:pPr marL="0" marR="0" lvl="0" indent="0" algn="l" rtl="0">
              <a:lnSpc>
                <a:spcPct val="100000"/>
              </a:lnSpc>
              <a:spcBef>
                <a:spcPts val="0"/>
              </a:spcBef>
              <a:spcAft>
                <a:spcPts val="0"/>
              </a:spcAft>
              <a:buClr>
                <a:schemeClr val="dk1"/>
              </a:buClr>
              <a:buSzPts val="1200"/>
              <a:buFont typeface="Bell MT"/>
              <a:buNone/>
            </a:pPr>
            <a:r>
              <a:rPr lang="fr-FR" sz="1200" b="1" i="0" u="none" strike="noStrike" cap="none">
                <a:solidFill>
                  <a:schemeClr val="dk1"/>
                </a:solidFill>
                <a:latin typeface="Bell MT"/>
                <a:ea typeface="Bell MT"/>
                <a:cs typeface="Bell MT"/>
                <a:sym typeface="Bell MT"/>
              </a:rPr>
              <a:t>De </a:t>
            </a:r>
            <a:r>
              <a:rPr lang="fr-FR" sz="1200" b="0" i="0" u="none" strike="noStrike" cap="none">
                <a:solidFill>
                  <a:schemeClr val="dk1"/>
                </a:solidFill>
                <a:latin typeface="Bell MT"/>
                <a:ea typeface="Bell MT"/>
                <a:cs typeface="Bell MT"/>
                <a:sym typeface="Bell MT"/>
              </a:rPr>
              <a:t>Comparer les résultats de l’</a:t>
            </a:r>
            <a:r>
              <a:rPr lang="fr-FR" sz="1200" b="1" i="0" u="none" strike="noStrike" cap="none">
                <a:solidFill>
                  <a:schemeClr val="dk1"/>
                </a:solidFill>
                <a:latin typeface="Bell MT"/>
                <a:ea typeface="Bell MT"/>
                <a:cs typeface="Bell MT"/>
                <a:sym typeface="Bell MT"/>
              </a:rPr>
              <a:t>IAT</a:t>
            </a:r>
            <a:r>
              <a:rPr lang="fr-FR" sz="1200" b="0" i="0" u="none" strike="noStrike" cap="none">
                <a:solidFill>
                  <a:schemeClr val="dk1"/>
                </a:solidFill>
                <a:latin typeface="Bell MT"/>
                <a:ea typeface="Bell MT"/>
                <a:cs typeface="Bell MT"/>
                <a:sym typeface="Bell MT"/>
              </a:rPr>
              <a:t> à un questionnaire d’hygiène des mains</a:t>
            </a:r>
            <a:endParaRPr/>
          </a:p>
          <a:p>
            <a:pPr marL="0" marR="0" lvl="0" indent="0" algn="l" rtl="0">
              <a:lnSpc>
                <a:spcPct val="100000"/>
              </a:lnSpc>
              <a:spcBef>
                <a:spcPts val="0"/>
              </a:spcBef>
              <a:spcAft>
                <a:spcPts val="0"/>
              </a:spcAft>
              <a:buClr>
                <a:schemeClr val="dk1"/>
              </a:buClr>
              <a:buSzPts val="1200"/>
              <a:buFont typeface="Bell MT"/>
              <a:buNone/>
            </a:pPr>
            <a:r>
              <a:rPr lang="fr-FR" sz="1200" b="0" i="0" u="none" strike="noStrike" cap="none">
                <a:solidFill>
                  <a:schemeClr val="dk1"/>
                </a:solidFill>
                <a:latin typeface="Bell MT"/>
                <a:ea typeface="Bell MT"/>
                <a:cs typeface="Bell MT"/>
                <a:sym typeface="Bell MT"/>
              </a:rPr>
              <a:t>D’etudier la corrélation des résultats de l’</a:t>
            </a:r>
            <a:r>
              <a:rPr lang="fr-FR" sz="1200" b="1" i="0" u="none" strike="noStrike" cap="none">
                <a:solidFill>
                  <a:schemeClr val="dk1"/>
                </a:solidFill>
                <a:latin typeface="Bell MT"/>
                <a:ea typeface="Bell MT"/>
                <a:cs typeface="Bell MT"/>
                <a:sym typeface="Bell MT"/>
              </a:rPr>
              <a:t>IAT</a:t>
            </a:r>
            <a:r>
              <a:rPr lang="fr-FR" sz="1200" b="0" i="0" u="none" strike="noStrike" cap="none">
                <a:solidFill>
                  <a:schemeClr val="dk1"/>
                </a:solidFill>
                <a:latin typeface="Bell MT"/>
                <a:ea typeface="Bell MT"/>
                <a:cs typeface="Bell MT"/>
                <a:sym typeface="Bell MT"/>
              </a:rPr>
              <a:t> avec la mesure automatisée de la compliance de l’hygiène des mains </a:t>
            </a:r>
            <a:endParaRPr sz="1800" b="0" i="0" u="none" strike="noStrike" cap="none">
              <a:solidFill>
                <a:schemeClr val="dk1"/>
              </a:solidFill>
              <a:latin typeface="Bell MT"/>
              <a:ea typeface="Bell MT"/>
              <a:cs typeface="Bell MT"/>
              <a:sym typeface="Bell MT"/>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5" name="Google Shape;13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70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3431639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76200" algn="l" rtl="0">
              <a:spcBef>
                <a:spcPts val="0"/>
              </a:spcBef>
              <a:spcAft>
                <a:spcPts val="0"/>
              </a:spcAft>
              <a:buClr>
                <a:schemeClr val="dk1"/>
              </a:buClr>
              <a:buSzPts val="1200"/>
              <a:buFont typeface="Noto Sans Symbols"/>
              <a:buChar char="❖"/>
            </a:pPr>
            <a:r>
              <a:rPr lang="fr-FR" sz="1200" b="1" i="1" u="none" strike="noStrike" cap="none">
                <a:solidFill>
                  <a:schemeClr val="dk1"/>
                </a:solidFill>
                <a:latin typeface="Calibri"/>
                <a:ea typeface="Calibri"/>
                <a:cs typeface="Calibri"/>
                <a:sym typeface="Calibri"/>
              </a:rPr>
              <a:t>IAT Risque évalue </a:t>
            </a:r>
            <a:r>
              <a:rPr lang="fr-FR" sz="2000" b="0" i="0" u="none" strike="noStrike" cap="none">
                <a:solidFill>
                  <a:schemeClr val="dk1"/>
                </a:solidFill>
                <a:latin typeface="Calibri"/>
                <a:ea typeface="Calibri"/>
                <a:cs typeface="Calibri"/>
                <a:sym typeface="Calibri"/>
              </a:rPr>
              <a:t>La prise de risque, c’est un IAT validé </a:t>
            </a:r>
            <a:endParaRPr/>
          </a:p>
          <a:p>
            <a:pPr marL="0" marR="0" lvl="0" indent="0" algn="l" rtl="0">
              <a:lnSpc>
                <a:spcPct val="100000"/>
              </a:lnSpc>
              <a:spcBef>
                <a:spcPts val="0"/>
              </a:spcBef>
              <a:spcAft>
                <a:spcPts val="0"/>
              </a:spcAft>
              <a:buClr>
                <a:schemeClr val="dk1"/>
              </a:buClr>
              <a:buSzPts val="2000"/>
              <a:buFont typeface="Noto Sans Symbols"/>
              <a:buNone/>
            </a:pPr>
            <a:r>
              <a:rPr lang="fr-FR" sz="2000" b="0" i="0" u="none" strike="noStrike" cap="none">
                <a:solidFill>
                  <a:schemeClr val="dk1"/>
                </a:solidFill>
                <a:latin typeface="Calibri"/>
                <a:ea typeface="Calibri"/>
                <a:cs typeface="Calibri"/>
                <a:sym typeface="Calibri"/>
              </a:rPr>
              <a:t>, quand c’est negatif ca veux dire que tous les soignants sont prudents, on a un D-score de  -0,64 , la distribution </a:t>
            </a:r>
            <a:r>
              <a:rPr lang="fr-FR" sz="1200" b="0" i="0" u="none" strike="noStrike" cap="none">
                <a:solidFill>
                  <a:schemeClr val="dk1"/>
                </a:solidFill>
                <a:latin typeface="Calibri"/>
                <a:ea typeface="Calibri"/>
                <a:cs typeface="Calibri"/>
                <a:sym typeface="Calibri"/>
              </a:rPr>
              <a:t> indique une préférence implicite (automatique) relativement forte pour la sécurité. </a:t>
            </a:r>
            <a:endParaRPr/>
          </a:p>
          <a:p>
            <a:pPr marL="0" marR="0" lvl="0" indent="0" algn="l" rtl="0">
              <a:spcBef>
                <a:spcPts val="0"/>
              </a:spcBef>
              <a:spcAft>
                <a:spcPts val="0"/>
              </a:spcAft>
              <a:buClr>
                <a:schemeClr val="dk1"/>
              </a:buClr>
              <a:buSzPts val="2000"/>
              <a:buFont typeface="Noto Sans Symbols"/>
              <a:buNone/>
            </a:pPr>
            <a:r>
              <a:rPr lang="fr-FR" sz="2000" b="0" i="0" u="none" strike="noStrike" cap="none">
                <a:solidFill>
                  <a:schemeClr val="dk1"/>
                </a:solidFill>
                <a:latin typeface="Calibri"/>
                <a:ea typeface="Calibri"/>
                <a:cs typeface="Calibri"/>
                <a:sym typeface="Calibri"/>
              </a:rPr>
              <a:t> </a:t>
            </a:r>
            <a:endParaRPr sz="1800" b="0" i="0" u="none" strike="noStrike" cap="none">
              <a:solidFill>
                <a:schemeClr val="dk1"/>
              </a:solidFill>
              <a:latin typeface="Calibri"/>
              <a:ea typeface="Calibri"/>
              <a:cs typeface="Calibri"/>
              <a:sym typeface="Calibri"/>
            </a:endParaRPr>
          </a:p>
        </p:txBody>
      </p:sp>
      <p:sp>
        <p:nvSpPr>
          <p:cNvPr id="203" name="Google Shape;20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71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679771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353063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56381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489791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xmlns="" val="129830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3360962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194507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0" i="0" u="none" strike="noStrike" cap="none">
                <a:solidFill>
                  <a:schemeClr val="dk1"/>
                </a:solidFill>
                <a:latin typeface="Calibri"/>
                <a:ea typeface="Calibri"/>
                <a:cs typeface="Calibri"/>
                <a:sym typeface="Calibri"/>
              </a:rPr>
              <a:t>Je m’appelle Adiaratou DJIRE je travaille sous la supervison  de philippe Brouqui sur la thématique de l’hygiene des mains </a:t>
            </a:r>
            <a:r>
              <a:rPr lang="fr-FR" sz="1200" b="1" i="0" u="none" strike="noStrike" cap="small">
                <a:solidFill>
                  <a:srgbClr val="000000"/>
                </a:solidFill>
                <a:latin typeface="Bell MT"/>
                <a:ea typeface="Bell MT"/>
                <a:cs typeface="Bell MT"/>
                <a:sym typeface="Bell MT"/>
              </a:rPr>
              <a:t>ÉVALUATION CHEZ LES SOIGNANTS DE LA PERCEPTION INDIVIDUELLE DU RISQUE INFECTIEUX PAR RAPPORT A L’HYGIENE DES MAINS</a:t>
            </a:r>
            <a:endParaRPr sz="1200" b="0" i="0" u="none" strike="noStrike" cap="none">
              <a:solidFill>
                <a:schemeClr val="dk1"/>
              </a:solidFill>
              <a:latin typeface="Calibri"/>
              <a:ea typeface="Calibri"/>
              <a:cs typeface="Calibri"/>
              <a:sym typeface="Calibri"/>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pPr marL="0" marR="0" lvl="0" indent="0" algn="r" rtl="0">
                <a:spcBef>
                  <a:spcPts val="0"/>
                </a:spcBef>
                <a:spcAft>
                  <a:spcPts val="0"/>
                </a:spcAft>
                <a:buNone/>
              </a:pPr>
              <a:t>66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321550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fr-FR" sz="1200" b="0" i="0" u="none" strike="noStrike" cap="none">
                <a:solidFill>
                  <a:schemeClr val="dk1"/>
                </a:solidFill>
                <a:latin typeface="Calibri"/>
                <a:ea typeface="Calibri"/>
                <a:cs typeface="Calibri"/>
                <a:sym typeface="Calibri"/>
              </a:rPr>
              <a:t>On s’est poser la question Comment IAT entre en jeux dans notre étude ? Il est bien connu que les gens n’expriment pas toujours le ‘fond de leurs pensées’ lorsqu’ils sont questionnés ouvertement </a:t>
            </a:r>
            <a:r>
              <a:rPr lang="fr-FR" sz="1200" b="0" i="0" u="none" strike="noStrike" cap="none">
                <a:solidFill>
                  <a:srgbClr val="000000"/>
                </a:solidFill>
                <a:latin typeface="Calibri"/>
                <a:ea typeface="Calibri"/>
                <a:cs typeface="Calibri"/>
                <a:sym typeface="Calibri"/>
              </a:rPr>
              <a:t>sur leurs opinions,  :</a:t>
            </a:r>
            <a:endParaRPr/>
          </a:p>
          <a:p>
            <a:pPr marL="342900" marR="0" lvl="0" indent="-342900" algn="l" rtl="0">
              <a:lnSpc>
                <a:spcPct val="100000"/>
              </a:lnSpc>
              <a:spcBef>
                <a:spcPts val="400"/>
              </a:spcBef>
              <a:spcAft>
                <a:spcPts val="0"/>
              </a:spcAft>
              <a:buClr>
                <a:srgbClr val="000000"/>
              </a:buClr>
              <a:buSzPts val="2000"/>
              <a:buFont typeface="Arial"/>
              <a:buChar char="•"/>
            </a:pPr>
            <a:r>
              <a:rPr lang="fr-FR" sz="2000" b="0" i="0" u="none" strike="noStrike" cap="none">
                <a:solidFill>
                  <a:srgbClr val="000000"/>
                </a:solidFill>
                <a:latin typeface="Times New Roman"/>
                <a:ea typeface="Times New Roman"/>
                <a:cs typeface="Times New Roman"/>
                <a:sym typeface="Times New Roman"/>
              </a:rPr>
              <a:t>Soit leurs réponses sont influencées par un biais de désirabilité sociale</a:t>
            </a:r>
            <a:r>
              <a:rPr lang="fr-FR" sz="2000" b="0" i="0" u="none" strike="noStrike" cap="none">
                <a:solidFill>
                  <a:srgbClr val="C00000"/>
                </a:solidFill>
                <a:latin typeface="Times New Roman"/>
                <a:ea typeface="Times New Roman"/>
                <a:cs typeface="Times New Roman"/>
                <a:sym typeface="Times New Roman"/>
              </a:rPr>
              <a:t> </a:t>
            </a:r>
            <a:endParaRPr/>
          </a:p>
          <a:p>
            <a:pPr marL="342900" marR="0" lvl="0" indent="-342900" algn="l" rtl="0">
              <a:lnSpc>
                <a:spcPct val="100000"/>
              </a:lnSpc>
              <a:spcBef>
                <a:spcPts val="400"/>
              </a:spcBef>
              <a:spcAft>
                <a:spcPts val="0"/>
              </a:spcAft>
              <a:buClr>
                <a:srgbClr val="000000"/>
              </a:buClr>
              <a:buSzPts val="2000"/>
              <a:buFont typeface="Arial"/>
              <a:buChar char="•"/>
            </a:pPr>
            <a:r>
              <a:rPr lang="fr-FR" sz="2000" b="0" i="0" u="none" strike="noStrike" cap="none">
                <a:solidFill>
                  <a:srgbClr val="000000"/>
                </a:solidFill>
                <a:latin typeface="Times New Roman"/>
                <a:ea typeface="Times New Roman"/>
                <a:cs typeface="Times New Roman"/>
                <a:sym typeface="Times New Roman"/>
              </a:rPr>
              <a:t>Soit ils ne sont pas en mesure de le faire </a:t>
            </a:r>
            <a:endParaRPr sz="1200" b="0" i="0" u="none" strike="noStrike" cap="none">
              <a:solidFill>
                <a:srgbClr val="000000"/>
              </a:solidFill>
              <a:latin typeface="Calibri"/>
              <a:ea typeface="Calibri"/>
              <a:cs typeface="Calibri"/>
              <a:sym typeface="Calibri"/>
            </a:endParaRPr>
          </a:p>
          <a:p>
            <a:pPr marL="0" marR="0" lvl="0" indent="0" algn="l" rtl="0">
              <a:spcBef>
                <a:spcPts val="0"/>
              </a:spcBef>
              <a:spcAft>
                <a:spcPts val="0"/>
              </a:spcAft>
              <a:buNone/>
            </a:pPr>
            <a:r>
              <a:rPr lang="fr-FR" sz="1200" b="0" i="0" u="none" strike="noStrike" cap="none">
                <a:solidFill>
                  <a:srgbClr val="000000"/>
                </a:solidFill>
                <a:latin typeface="Calibri"/>
                <a:ea typeface="Calibri"/>
                <a:cs typeface="Calibri"/>
                <a:sym typeface="Calibri"/>
              </a:rPr>
              <a:t>De ce faite </a:t>
            </a:r>
            <a:r>
              <a:rPr lang="fr-FR" sz="1200" b="0" i="0" u="none" strike="noStrike" cap="none">
                <a:solidFill>
                  <a:schemeClr val="dk1"/>
                </a:solidFill>
                <a:latin typeface="Calibri"/>
                <a:ea typeface="Calibri"/>
                <a:cs typeface="Calibri"/>
                <a:sym typeface="Calibri"/>
              </a:rPr>
              <a:t>le test d’Associations Implicite </a:t>
            </a:r>
            <a:r>
              <a:rPr lang="fr-FR" sz="1200" b="0" i="0" u="none" strike="noStrike" cap="none">
                <a:solidFill>
                  <a:schemeClr val="dk1"/>
                </a:solidFill>
                <a:latin typeface="Bell MT"/>
                <a:ea typeface="Bell MT"/>
                <a:cs typeface="Bell MT"/>
                <a:sym typeface="Bell MT"/>
              </a:rPr>
              <a:t>testant la mémoire sémantique </a:t>
            </a:r>
            <a:r>
              <a:rPr lang="fr-FR" sz="1200" b="0" i="0" u="none" strike="noStrike" cap="none">
                <a:solidFill>
                  <a:schemeClr val="dk1"/>
                </a:solidFill>
                <a:latin typeface="Calibri"/>
                <a:ea typeface="Calibri"/>
                <a:cs typeface="Calibri"/>
                <a:sym typeface="Calibri"/>
              </a:rPr>
              <a:t>démontre des divergences entre pensées conscientes et non-conscientes de manière plus convaincante que les </a:t>
            </a:r>
            <a:r>
              <a:rPr lang="fr-FR" sz="1200" b="0" i="0" u="none" strike="noStrike" cap="none">
                <a:solidFill>
                  <a:schemeClr val="dk1"/>
                </a:solidFill>
                <a:latin typeface="Bell MT"/>
                <a:ea typeface="Bell MT"/>
                <a:cs typeface="Bell MT"/>
                <a:sym typeface="Bell MT"/>
              </a:rPr>
              <a:t>questionnaires ou interviews ce qui fait que ca va au-delà des informations fournies par les mesures explicites </a:t>
            </a:r>
            <a:endParaRPr sz="1200" b="0" i="0" u="none" strike="noStrike" cap="none">
              <a:solidFill>
                <a:srgbClr val="00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pPr marL="0" marR="0" lvl="0" indent="0" algn="r" rtl="0">
                <a:spcBef>
                  <a:spcPts val="0"/>
                </a:spcBef>
                <a:spcAft>
                  <a:spcPts val="0"/>
                </a:spcAft>
                <a:buNone/>
              </a:pPr>
              <a:t>67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988084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907704" y="274638"/>
            <a:ext cx="5616624" cy="1143000"/>
          </a:xfrm>
        </p:spPr>
        <p:txBody>
          <a:bodyPr>
            <a:noAutofit/>
          </a:bodyPr>
          <a:lstStyle>
            <a:lvl1pPr>
              <a:defRPr sz="3200"/>
            </a:lvl1pPr>
          </a:lstStyle>
          <a:p>
            <a:r>
              <a:rPr lang="fr-FR" dirty="0"/>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solidFill>
                  <a:schemeClr val="tx1"/>
                </a:solidFill>
              </a:defRPr>
            </a:lvl1pPr>
          </a:lstStyle>
          <a:p>
            <a:fld id="{5858B405-503D-4471-B521-D0CC05AA04C8}" type="datetimeFigureOut">
              <a:rPr lang="fr-FR" smtClean="0"/>
              <a:pPr/>
              <a:t>29/11/2021</a:t>
            </a:fld>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pic>
        <p:nvPicPr>
          <p:cNvPr id="1026" name="Picture 2" descr="C:\Users\philippe\Desktop\IHU\Logo IHU blanc copie.jpg"/>
          <p:cNvPicPr>
            <a:picLocks noChangeAspect="1" noChangeArrowheads="1"/>
          </p:cNvPicPr>
          <p:nvPr userDrawn="1"/>
        </p:nvPicPr>
        <p:blipFill>
          <a:blip r:embed="rId2" cstate="print"/>
          <a:srcRect/>
          <a:stretch>
            <a:fillRect/>
          </a:stretch>
        </p:blipFill>
        <p:spPr bwMode="auto">
          <a:xfrm>
            <a:off x="179512" y="116632"/>
            <a:ext cx="1585285" cy="1293815"/>
          </a:xfrm>
          <a:prstGeom prst="rect">
            <a:avLst/>
          </a:prstGeom>
          <a:noFill/>
        </p:spPr>
      </p:pic>
      <p:pic>
        <p:nvPicPr>
          <p:cNvPr id="1027" name="Picture 3" descr="C:\Users\philippe\Desktop\IHU\LOGO APHM 2017.jpg"/>
          <p:cNvPicPr>
            <a:picLocks noChangeAspect="1" noChangeArrowheads="1"/>
          </p:cNvPicPr>
          <p:nvPr userDrawn="1"/>
        </p:nvPicPr>
        <p:blipFill>
          <a:blip r:embed="rId3" cstate="print"/>
          <a:srcRect r="60293"/>
          <a:stretch>
            <a:fillRect/>
          </a:stretch>
        </p:blipFill>
        <p:spPr bwMode="auto">
          <a:xfrm>
            <a:off x="7668344" y="116632"/>
            <a:ext cx="1331640" cy="123603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858B405-503D-4471-B521-D0CC05AA04C8}" type="datetimeFigureOut">
              <a:rPr lang="fr-FR" smtClean="0"/>
              <a:pPr/>
              <a:t>29/11/2021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58B405-503D-4471-B521-D0CC05AA04C8}" type="datetimeFigureOut">
              <a:rPr lang="fr-FR" smtClean="0"/>
              <a:pPr/>
              <a:t>29/11/2021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DCF25-F11B-4577-A8E9-E90E919DFCC7}"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17.pn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7.pn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2.emf"/><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6.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4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png"/><Relationship Id="rId4" Type="http://schemas.openxmlformats.org/officeDocument/2006/relationships/image" Target="../media/image10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08.jpeg"/></Relationships>
</file>

<file path=ppt/slides/_rels/slide5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 Id="rId4" Type="http://schemas.openxmlformats.org/officeDocument/2006/relationships/image" Target="../media/image122.png"/></Relationships>
</file>

<file path=ppt/slides/_rels/slide65.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5.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6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cstate="print"/>
          <a:srcRect/>
          <a:stretch>
            <a:fillRect/>
          </a:stretch>
        </p:blipFill>
        <p:spPr bwMode="auto">
          <a:xfrm>
            <a:off x="899592" y="1340768"/>
            <a:ext cx="7691764" cy="3384376"/>
          </a:xfrm>
          <a:prstGeom prst="rect">
            <a:avLst/>
          </a:prstGeom>
          <a:noFill/>
          <a:ln w="9525">
            <a:noFill/>
            <a:miter lim="800000"/>
            <a:headEnd/>
            <a:tailEnd/>
          </a:ln>
        </p:spPr>
      </p:pic>
      <p:pic>
        <p:nvPicPr>
          <p:cNvPr id="45061" name="Picture 5" descr="D:\Mes DOSSIERS\Mes images\ECDC Stockolm\Stockholm ECDC (17).JPG"/>
          <p:cNvPicPr>
            <a:picLocks noChangeAspect="1" noChangeArrowheads="1"/>
          </p:cNvPicPr>
          <p:nvPr/>
        </p:nvPicPr>
        <p:blipFill>
          <a:blip r:embed="rId3" cstate="print"/>
          <a:srcRect l="31423" r="41082" b="55532"/>
          <a:stretch>
            <a:fillRect/>
          </a:stretch>
        </p:blipFill>
        <p:spPr bwMode="auto">
          <a:xfrm>
            <a:off x="683568" y="5661248"/>
            <a:ext cx="706782" cy="908720"/>
          </a:xfrm>
          <a:prstGeom prst="rect">
            <a:avLst/>
          </a:prstGeom>
          <a:noFill/>
        </p:spPr>
      </p:pic>
      <p:sp>
        <p:nvSpPr>
          <p:cNvPr id="10" name="Rectangle 9"/>
          <p:cNvSpPr/>
          <p:nvPr/>
        </p:nvSpPr>
        <p:spPr>
          <a:xfrm>
            <a:off x="2195736" y="4941168"/>
            <a:ext cx="5616624" cy="553998"/>
          </a:xfrm>
          <a:prstGeom prst="rect">
            <a:avLst/>
          </a:prstGeom>
        </p:spPr>
        <p:txBody>
          <a:bodyPr wrap="square">
            <a:spAutoFit/>
          </a:bodyPr>
          <a:lstStyle/>
          <a:p>
            <a:pPr lvl="0" algn="ctr">
              <a:spcBef>
                <a:spcPct val="20000"/>
              </a:spcBef>
            </a:pPr>
            <a:r>
              <a:rPr lang="en-US" sz="3000" dirty="0">
                <a:solidFill>
                  <a:srgbClr val="002060"/>
                </a:solidFill>
              </a:rPr>
              <a:t>DU: Hygiene des mains 2020 </a:t>
            </a:r>
          </a:p>
        </p:txBody>
      </p:sp>
      <p:sp>
        <p:nvSpPr>
          <p:cNvPr id="3" name="Sous-titre 2"/>
          <p:cNvSpPr>
            <a:spLocks noGrp="1"/>
          </p:cNvSpPr>
          <p:nvPr>
            <p:ph type="subTitle" idx="1"/>
          </p:nvPr>
        </p:nvSpPr>
        <p:spPr>
          <a:xfrm>
            <a:off x="1475656" y="5589240"/>
            <a:ext cx="6912768" cy="987896"/>
          </a:xfrm>
        </p:spPr>
        <p:txBody>
          <a:bodyPr>
            <a:normAutofit/>
          </a:bodyPr>
          <a:lstStyle/>
          <a:p>
            <a:endParaRPr lang="en-US" sz="1600" dirty="0">
              <a:solidFill>
                <a:srgbClr val="002060"/>
              </a:solidFill>
            </a:endParaRPr>
          </a:p>
          <a:p>
            <a:r>
              <a:rPr lang="en-US" sz="1600" noProof="0" dirty="0">
                <a:solidFill>
                  <a:srgbClr val="002060"/>
                </a:solidFill>
              </a:rPr>
              <a:t>Pr Philippe BROUQUI</a:t>
            </a:r>
          </a:p>
          <a:p>
            <a:r>
              <a:rPr lang="en-US" sz="1600" noProof="0" dirty="0">
                <a:solidFill>
                  <a:srgbClr val="002060"/>
                </a:solidFill>
              </a:rPr>
              <a:t>MEPHI </a:t>
            </a:r>
            <a:r>
              <a:rPr lang="en-US" sz="1600" dirty="0">
                <a:solidFill>
                  <a:srgbClr val="002060"/>
                </a:solidFill>
              </a:rPr>
              <a:t>é</a:t>
            </a:r>
            <a:r>
              <a:rPr lang="en-US" sz="1600" noProof="0" dirty="0" err="1">
                <a:solidFill>
                  <a:srgbClr val="002060"/>
                </a:solidFill>
              </a:rPr>
              <a:t>quipe</a:t>
            </a:r>
            <a:r>
              <a:rPr lang="en-US" sz="1600" noProof="0" dirty="0">
                <a:solidFill>
                  <a:srgbClr val="002060"/>
                </a:solidFill>
              </a:rPr>
              <a:t> 8,  AMU/IRD/CNRS/INSERM /APHM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Non RTLS - Bracelet Sensor </a:t>
            </a:r>
            <a:endParaRPr lang="en-US" dirty="0"/>
          </a:p>
        </p:txBody>
      </p:sp>
      <p:pic>
        <p:nvPicPr>
          <p:cNvPr id="4" name="Picture 2" descr="Image associée"/>
          <p:cNvPicPr>
            <a:picLocks noChangeAspect="1" noChangeArrowheads="1"/>
          </p:cNvPicPr>
          <p:nvPr/>
        </p:nvPicPr>
        <p:blipFill>
          <a:blip r:embed="rId2" cstate="print"/>
          <a:srcRect/>
          <a:stretch>
            <a:fillRect/>
          </a:stretch>
        </p:blipFill>
        <p:spPr bwMode="auto">
          <a:xfrm>
            <a:off x="582705" y="2475377"/>
            <a:ext cx="2913004" cy="2180685"/>
          </a:xfrm>
          <a:prstGeom prst="rect">
            <a:avLst/>
          </a:prstGeom>
          <a:ln>
            <a:noFill/>
          </a:ln>
          <a:effectLst>
            <a:outerShdw blurRad="292100" dist="139700" dir="2700000" algn="tl" rotWithShape="0">
              <a:srgbClr val="333333">
                <a:alpha val="65000"/>
              </a:srgbClr>
            </a:outerShdw>
          </a:effectLst>
        </p:spPr>
      </p:pic>
      <p:pic>
        <p:nvPicPr>
          <p:cNvPr id="5" name="Picture 6" descr="Résultat de recherche d'images pour &quot;ultraclenz system&quot;"/>
          <p:cNvPicPr>
            <a:picLocks noChangeAspect="1" noChangeArrowheads="1"/>
          </p:cNvPicPr>
          <p:nvPr/>
        </p:nvPicPr>
        <p:blipFill>
          <a:blip r:embed="rId3" cstate="print"/>
          <a:srcRect/>
          <a:stretch>
            <a:fillRect/>
          </a:stretch>
        </p:blipFill>
        <p:spPr bwMode="auto">
          <a:xfrm>
            <a:off x="512042" y="4923406"/>
            <a:ext cx="1477596" cy="1497563"/>
          </a:xfrm>
          <a:prstGeom prst="rect">
            <a:avLst/>
          </a:prstGeom>
          <a:ln>
            <a:noFill/>
          </a:ln>
          <a:effectLst>
            <a:outerShdw blurRad="292100" dist="139700" dir="2700000" algn="tl" rotWithShape="0">
              <a:srgbClr val="333333">
                <a:alpha val="65000"/>
              </a:srgbClr>
            </a:outerShdw>
          </a:effectLst>
        </p:spPr>
      </p:pic>
      <p:pic>
        <p:nvPicPr>
          <p:cNvPr id="80898" name="Picture 2" descr="Résultat de recherche d'images pour &quot;hyginex&quot;"/>
          <p:cNvPicPr>
            <a:picLocks noChangeAspect="1" noChangeArrowheads="1"/>
          </p:cNvPicPr>
          <p:nvPr/>
        </p:nvPicPr>
        <p:blipFill>
          <a:blip r:embed="rId4" cstate="print"/>
          <a:srcRect/>
          <a:stretch>
            <a:fillRect/>
          </a:stretch>
        </p:blipFill>
        <p:spPr bwMode="auto">
          <a:xfrm>
            <a:off x="3786281" y="2475377"/>
            <a:ext cx="5114925" cy="3829051"/>
          </a:xfrm>
          <a:prstGeom prst="rect">
            <a:avLst/>
          </a:prstGeom>
          <a:ln>
            <a:noFill/>
          </a:ln>
          <a:effectLst>
            <a:outerShdw blurRad="292100" dist="139700" dir="2700000" algn="tl" rotWithShape="0">
              <a:srgbClr val="333333">
                <a:alpha val="65000"/>
              </a:srgbClr>
            </a:outerShdw>
          </a:effectLst>
        </p:spPr>
      </p:pic>
      <p:pic>
        <p:nvPicPr>
          <p:cNvPr id="80900" name="Picture 4" descr="Résultat de recherche d'images pour &quot;hyginex&quot;"/>
          <p:cNvPicPr>
            <a:picLocks noChangeAspect="1" noChangeArrowheads="1"/>
          </p:cNvPicPr>
          <p:nvPr/>
        </p:nvPicPr>
        <p:blipFill>
          <a:blip r:embed="rId5" cstate="print"/>
          <a:srcRect/>
          <a:stretch>
            <a:fillRect/>
          </a:stretch>
        </p:blipFill>
        <p:spPr bwMode="auto">
          <a:xfrm>
            <a:off x="2177898" y="5181600"/>
            <a:ext cx="1480988" cy="1011059"/>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t>Innovative technical solutions</a:t>
            </a:r>
            <a:r>
              <a:rPr lang="en-US" dirty="0"/>
              <a:t/>
            </a:r>
            <a:br>
              <a:rPr lang="en-US" dirty="0"/>
            </a:br>
            <a:endParaRPr lang="en-US" dirty="0"/>
          </a:p>
        </p:txBody>
      </p:sp>
      <p:sp>
        <p:nvSpPr>
          <p:cNvPr id="3" name="Espace réservé du contenu 2"/>
          <p:cNvSpPr>
            <a:spLocks noGrp="1"/>
          </p:cNvSpPr>
          <p:nvPr>
            <p:ph idx="1"/>
          </p:nvPr>
        </p:nvSpPr>
        <p:spPr>
          <a:xfrm>
            <a:off x="457200" y="1600200"/>
            <a:ext cx="8229600" cy="4853136"/>
          </a:xfrm>
        </p:spPr>
        <p:txBody>
          <a:bodyPr>
            <a:normAutofit fontScale="62500" lnSpcReduction="20000"/>
          </a:bodyPr>
          <a:lstStyle/>
          <a:p>
            <a:r>
              <a:rPr lang="en-US" dirty="0"/>
              <a:t>Real Time Location System (RTLS)</a:t>
            </a:r>
          </a:p>
          <a:p>
            <a:pPr lvl="1"/>
            <a:r>
              <a:rPr lang="en-US" dirty="0"/>
              <a:t>Main objectives</a:t>
            </a:r>
          </a:p>
          <a:p>
            <a:pPr lvl="2"/>
            <a:r>
              <a:rPr lang="en-US" dirty="0"/>
              <a:t>Measure real HH solution at the point of care </a:t>
            </a:r>
          </a:p>
          <a:p>
            <a:pPr lvl="2"/>
            <a:r>
              <a:rPr lang="en-US" dirty="0"/>
              <a:t>Remote control HH monitoring </a:t>
            </a:r>
          </a:p>
          <a:p>
            <a:pPr lvl="2"/>
            <a:r>
              <a:rPr lang="en-US" dirty="0"/>
              <a:t>HWC ID for behavioral studies and intervention </a:t>
            </a:r>
          </a:p>
          <a:p>
            <a:pPr lvl="2"/>
            <a:r>
              <a:rPr lang="en-US" dirty="0"/>
              <a:t>Measure HH compliance (Beacon / Antenna at bedside = opportunity)</a:t>
            </a:r>
          </a:p>
          <a:p>
            <a:pPr lvl="1"/>
            <a:r>
              <a:rPr lang="en-US" dirty="0"/>
              <a:t>Benefits</a:t>
            </a:r>
          </a:p>
          <a:p>
            <a:pPr lvl="2"/>
            <a:r>
              <a:rPr lang="en-US" dirty="0"/>
              <a:t>Allows Real time surveillance  (HH and solution consumption) </a:t>
            </a:r>
          </a:p>
          <a:p>
            <a:pPr lvl="2"/>
            <a:r>
              <a:rPr lang="en-US" dirty="0"/>
              <a:t>Allows evaluating Infection Control intervention in real time </a:t>
            </a:r>
          </a:p>
          <a:p>
            <a:pPr lvl="2"/>
            <a:r>
              <a:rPr lang="en-US" dirty="0"/>
              <a:t>Evaluate the quality of HH (Volume) </a:t>
            </a:r>
          </a:p>
          <a:p>
            <a:pPr lvl="2"/>
            <a:r>
              <a:rPr lang="en-US" dirty="0">
                <a:solidFill>
                  <a:srgbClr val="C00000"/>
                </a:solidFill>
              </a:rPr>
              <a:t>ID of HCW </a:t>
            </a:r>
            <a:r>
              <a:rPr lang="en-US" dirty="0"/>
              <a:t>and Patient (Room) </a:t>
            </a:r>
          </a:p>
          <a:p>
            <a:pPr lvl="1"/>
            <a:r>
              <a:rPr lang="en-US" dirty="0"/>
              <a:t>Pitfalls</a:t>
            </a:r>
          </a:p>
          <a:p>
            <a:pPr lvl="2"/>
            <a:r>
              <a:rPr lang="en-US" dirty="0"/>
              <a:t>Expensive X 10 ( Non RTLS)</a:t>
            </a:r>
          </a:p>
          <a:p>
            <a:pPr lvl="2"/>
            <a:r>
              <a:rPr lang="en-US" dirty="0"/>
              <a:t>Some have batteries (active badges) </a:t>
            </a:r>
          </a:p>
          <a:p>
            <a:pPr lvl="2"/>
            <a:r>
              <a:rPr lang="en-US" dirty="0">
                <a:solidFill>
                  <a:srgbClr val="C00000"/>
                </a:solidFill>
              </a:rPr>
              <a:t>ID of HCW</a:t>
            </a:r>
            <a:endParaRPr lang="en-US" dirty="0"/>
          </a:p>
          <a:p>
            <a:pPr lvl="2"/>
            <a:r>
              <a:rPr lang="en-US" dirty="0"/>
              <a:t>Accuracy variable (especially when several HCW in the room) </a:t>
            </a:r>
          </a:p>
          <a:p>
            <a:pPr lvl="2"/>
            <a:r>
              <a:rPr lang="en-US" dirty="0"/>
              <a:t>Modestly robust and maintenance needed (Hotline) </a:t>
            </a:r>
          </a:p>
          <a:p>
            <a:pPr lvl="2"/>
            <a:r>
              <a:rPr lang="en-US" dirty="0"/>
              <a:t>No risk assessment (targeted HH )  </a:t>
            </a:r>
          </a:p>
          <a:p>
            <a:pPr lvl="2">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Real Time Location Systems </a:t>
            </a:r>
            <a:endParaRPr lang="en-US" noProof="0" dirty="0"/>
          </a:p>
        </p:txBody>
      </p:sp>
      <p:sp>
        <p:nvSpPr>
          <p:cNvPr id="3" name="Espace réservé du contenu 2"/>
          <p:cNvSpPr>
            <a:spLocks noGrp="1"/>
          </p:cNvSpPr>
          <p:nvPr>
            <p:ph idx="1"/>
          </p:nvPr>
        </p:nvSpPr>
        <p:spPr>
          <a:xfrm>
            <a:off x="457200" y="2085434"/>
            <a:ext cx="8229600" cy="1580117"/>
          </a:xfrm>
        </p:spPr>
        <p:txBody>
          <a:bodyPr>
            <a:normAutofit fontScale="92500" lnSpcReduction="10000"/>
          </a:bodyPr>
          <a:lstStyle/>
          <a:p>
            <a:r>
              <a:rPr lang="en-US" sz="2800" noProof="0" dirty="0"/>
              <a:t>Technical support </a:t>
            </a:r>
          </a:p>
          <a:p>
            <a:pPr lvl="1"/>
            <a:r>
              <a:rPr lang="en-US" sz="2400" noProof="0" dirty="0"/>
              <a:t>RFID passive/active </a:t>
            </a:r>
          </a:p>
          <a:p>
            <a:pPr lvl="1"/>
            <a:r>
              <a:rPr lang="en-US" sz="2400" noProof="0" dirty="0"/>
              <a:t>UHF, IR,US</a:t>
            </a:r>
          </a:p>
          <a:p>
            <a:pPr lvl="1"/>
            <a:r>
              <a:rPr lang="en-US" sz="2400" dirty="0"/>
              <a:t>WIFI, </a:t>
            </a:r>
            <a:r>
              <a:rPr lang="en-US" sz="2400" dirty="0" err="1"/>
              <a:t>ZigBee</a:t>
            </a:r>
            <a:endParaRPr lang="en-US" sz="2400" noProof="0" dirty="0"/>
          </a:p>
        </p:txBody>
      </p:sp>
      <p:pic>
        <p:nvPicPr>
          <p:cNvPr id="2052" name="Picture 4"/>
          <p:cNvPicPr>
            <a:picLocks noChangeAspect="1" noChangeArrowheads="1"/>
          </p:cNvPicPr>
          <p:nvPr/>
        </p:nvPicPr>
        <p:blipFill>
          <a:blip r:embed="rId2" cstate="print"/>
          <a:srcRect/>
          <a:stretch>
            <a:fillRect/>
          </a:stretch>
        </p:blipFill>
        <p:spPr bwMode="auto">
          <a:xfrm>
            <a:off x="1043608" y="3789040"/>
            <a:ext cx="2952328" cy="2713044"/>
          </a:xfrm>
          <a:prstGeom prst="rect">
            <a:avLst/>
          </a:prstGeom>
          <a:ln>
            <a:noFill/>
          </a:ln>
          <a:effectLst>
            <a:outerShdw blurRad="292100" dist="139700" dir="2700000" algn="tl" rotWithShape="0">
              <a:srgbClr val="333333">
                <a:alpha val="65000"/>
              </a:srgbClr>
            </a:outerShdw>
          </a:effectLst>
        </p:spPr>
      </p:pic>
      <p:pic>
        <p:nvPicPr>
          <p:cNvPr id="43010" name="Picture 2" descr="Résultat de recherche d'images pour &quot;medsense&quot;"/>
          <p:cNvPicPr>
            <a:picLocks noChangeAspect="1" noChangeArrowheads="1"/>
          </p:cNvPicPr>
          <p:nvPr/>
        </p:nvPicPr>
        <p:blipFill>
          <a:blip r:embed="rId3" cstate="print"/>
          <a:srcRect/>
          <a:stretch>
            <a:fillRect/>
          </a:stretch>
        </p:blipFill>
        <p:spPr bwMode="auto">
          <a:xfrm>
            <a:off x="4644008" y="1988840"/>
            <a:ext cx="3681619" cy="2564920"/>
          </a:xfrm>
          <a:prstGeom prst="rect">
            <a:avLst/>
          </a:prstGeom>
          <a:ln>
            <a:noFill/>
          </a:ln>
          <a:effectLst>
            <a:outerShdw blurRad="292100" dist="139700" dir="2700000" algn="tl" rotWithShape="0">
              <a:srgbClr val="333333">
                <a:alpha val="65000"/>
              </a:srgbClr>
            </a:outerShdw>
          </a:effectLst>
        </p:spPr>
      </p:pic>
      <p:pic>
        <p:nvPicPr>
          <p:cNvPr id="43012" name="Picture 4" descr="Résultat de recherche d'images pour &quot;medsense&quot;"/>
          <p:cNvPicPr>
            <a:picLocks noChangeAspect="1" noChangeArrowheads="1"/>
          </p:cNvPicPr>
          <p:nvPr/>
        </p:nvPicPr>
        <p:blipFill>
          <a:blip r:embed="rId4" cstate="print"/>
          <a:srcRect/>
          <a:stretch>
            <a:fillRect/>
          </a:stretch>
        </p:blipFill>
        <p:spPr bwMode="auto">
          <a:xfrm>
            <a:off x="4644008" y="4797152"/>
            <a:ext cx="3712457" cy="1656184"/>
          </a:xfrm>
          <a:prstGeom prst="rect">
            <a:avLst/>
          </a:prstGeom>
          <a:noFill/>
        </p:spPr>
      </p:pic>
    </p:spTree>
    <p:extLst>
      <p:ext uri="{BB962C8B-B14F-4D97-AF65-F5344CB8AC3E}">
        <p14:creationId xmlns:p14="http://schemas.microsoft.com/office/powerpoint/2010/main" xmlns="" val="2112724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s://www.hpnonline.com/inside/2014-03/1403/IP_PSS-product-shot.jpg"/>
          <p:cNvPicPr>
            <a:picLocks noChangeAspect="1" noChangeArrowheads="1"/>
          </p:cNvPicPr>
          <p:nvPr/>
        </p:nvPicPr>
        <p:blipFill>
          <a:blip r:embed="rId2" cstate="print"/>
          <a:srcRect/>
          <a:stretch>
            <a:fillRect/>
          </a:stretch>
        </p:blipFill>
        <p:spPr bwMode="auto">
          <a:xfrm>
            <a:off x="4844115" y="2500291"/>
            <a:ext cx="3752097" cy="3429001"/>
          </a:xfrm>
          <a:prstGeom prst="rect">
            <a:avLst/>
          </a:prstGeom>
          <a:ln>
            <a:noFill/>
          </a:ln>
          <a:effectLst>
            <a:outerShdw blurRad="292100" dist="139700" dir="2700000" algn="tl" rotWithShape="0">
              <a:srgbClr val="333333">
                <a:alpha val="65000"/>
              </a:srgbClr>
            </a:outerShdw>
          </a:effectLst>
        </p:spPr>
      </p:pic>
      <p:pic>
        <p:nvPicPr>
          <p:cNvPr id="4" name="Picture 2" descr="Image associée"/>
          <p:cNvPicPr>
            <a:picLocks noChangeAspect="1" noChangeArrowheads="1"/>
          </p:cNvPicPr>
          <p:nvPr/>
        </p:nvPicPr>
        <p:blipFill>
          <a:blip r:embed="rId3" cstate="print"/>
          <a:srcRect/>
          <a:stretch>
            <a:fillRect/>
          </a:stretch>
        </p:blipFill>
        <p:spPr bwMode="auto">
          <a:xfrm>
            <a:off x="457200" y="2500292"/>
            <a:ext cx="3800475" cy="3429001"/>
          </a:xfrm>
          <a:prstGeom prst="rect">
            <a:avLst/>
          </a:prstGeom>
          <a:ln>
            <a:noFill/>
          </a:ln>
          <a:effectLst>
            <a:outerShdw blurRad="292100" dist="139700" dir="2700000" algn="tl" rotWithShape="0">
              <a:srgbClr val="333333">
                <a:alpha val="65000"/>
              </a:srgbClr>
            </a:outerShdw>
          </a:effectLst>
        </p:spPr>
      </p:pic>
      <p:sp>
        <p:nvSpPr>
          <p:cNvPr id="6" name="Titre 1"/>
          <p:cNvSpPr>
            <a:spLocks noGrp="1"/>
          </p:cNvSpPr>
          <p:nvPr>
            <p:ph type="title"/>
          </p:nvPr>
        </p:nvSpPr>
        <p:spPr>
          <a:xfrm>
            <a:off x="1907704" y="274638"/>
            <a:ext cx="5616624" cy="1143000"/>
          </a:xfrm>
        </p:spPr>
        <p:txBody>
          <a:bodyPr/>
          <a:lstStyle/>
          <a:p>
            <a:r>
              <a:rPr lang="en-US" dirty="0"/>
              <a:t>Real Time Location Systems </a:t>
            </a:r>
            <a:endParaRPr lang="en-US" noProof="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err="1"/>
              <a:t>Wifi</a:t>
            </a:r>
            <a:r>
              <a:rPr lang="en-US" sz="2800" dirty="0"/>
              <a:t>/</a:t>
            </a:r>
            <a:r>
              <a:rPr lang="en-US" sz="2800" dirty="0" err="1"/>
              <a:t>ZigBee</a:t>
            </a:r>
            <a:r>
              <a:rPr lang="en-US" sz="2800" dirty="0"/>
              <a:t> RTLS with Alcohol sensor</a:t>
            </a:r>
          </a:p>
        </p:txBody>
      </p:sp>
      <p:pic>
        <p:nvPicPr>
          <p:cNvPr id="59394" name="Picture 2"/>
          <p:cNvPicPr>
            <a:picLocks noChangeAspect="1" noChangeArrowheads="1"/>
          </p:cNvPicPr>
          <p:nvPr/>
        </p:nvPicPr>
        <p:blipFill>
          <a:blip r:embed="rId2" cstate="print"/>
          <a:srcRect l="1368" t="15058" r="50851" b="8009"/>
          <a:stretch>
            <a:fillRect/>
          </a:stretch>
        </p:blipFill>
        <p:spPr bwMode="auto">
          <a:xfrm>
            <a:off x="603550" y="2324100"/>
            <a:ext cx="8083250" cy="40671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Automated HH monitoring pitfalls</a:t>
            </a:r>
          </a:p>
        </p:txBody>
      </p:sp>
      <p:pic>
        <p:nvPicPr>
          <p:cNvPr id="1026" name="Picture 2"/>
          <p:cNvPicPr>
            <a:picLocks noChangeAspect="1" noChangeArrowheads="1"/>
          </p:cNvPicPr>
          <p:nvPr/>
        </p:nvPicPr>
        <p:blipFill>
          <a:blip r:embed="rId2" cstate="print"/>
          <a:srcRect/>
          <a:stretch>
            <a:fillRect/>
          </a:stretch>
        </p:blipFill>
        <p:spPr bwMode="auto">
          <a:xfrm>
            <a:off x="755576" y="1772816"/>
            <a:ext cx="7217714" cy="1170236"/>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3" cstate="print"/>
          <a:srcRect/>
          <a:stretch>
            <a:fillRect/>
          </a:stretch>
        </p:blipFill>
        <p:spPr bwMode="auto">
          <a:xfrm>
            <a:off x="827584" y="3573016"/>
            <a:ext cx="4394388" cy="2931321"/>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4" cstate="print"/>
          <a:srcRect/>
          <a:stretch>
            <a:fillRect/>
          </a:stretch>
        </p:blipFill>
        <p:spPr bwMode="auto">
          <a:xfrm>
            <a:off x="5292080" y="3068960"/>
            <a:ext cx="2746966" cy="365807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3615" t="13429" r="9391" b="6571"/>
          <a:stretch/>
        </p:blipFill>
        <p:spPr bwMode="auto">
          <a:xfrm>
            <a:off x="683568" y="1844824"/>
            <a:ext cx="7924800" cy="4634751"/>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pic>
      <p:sp>
        <p:nvSpPr>
          <p:cNvPr id="8" name="Titre 7"/>
          <p:cNvSpPr>
            <a:spLocks noGrp="1"/>
          </p:cNvSpPr>
          <p:nvPr>
            <p:ph type="title"/>
          </p:nvPr>
        </p:nvSpPr>
        <p:spPr/>
        <p:txBody>
          <a:bodyPr/>
          <a:lstStyle/>
          <a:p>
            <a:r>
              <a:rPr lang="en-US" dirty="0"/>
              <a:t>Passive RFID RTLS systems</a:t>
            </a:r>
            <a:br>
              <a:rPr lang="en-US" dirty="0"/>
            </a:br>
            <a:r>
              <a:rPr lang="en-US" dirty="0"/>
              <a:t> MHT 1.0 Kit</a:t>
            </a:r>
          </a:p>
        </p:txBody>
      </p:sp>
      <p:pic>
        <p:nvPicPr>
          <p:cNvPr id="26626" name="Picture 2" descr="Sabot médical schu'zz globule femme fraise"/>
          <p:cNvPicPr>
            <a:picLocks noChangeAspect="1" noChangeArrowheads="1"/>
          </p:cNvPicPr>
          <p:nvPr/>
        </p:nvPicPr>
        <p:blipFill>
          <a:blip r:embed="rId3" cstate="print"/>
          <a:srcRect l="12766" t="25532" r="12766" b="21277"/>
          <a:stretch>
            <a:fillRect/>
          </a:stretch>
        </p:blipFill>
        <p:spPr bwMode="auto">
          <a:xfrm>
            <a:off x="899592" y="4365104"/>
            <a:ext cx="1814601" cy="1296144"/>
          </a:xfrm>
          <a:prstGeom prst="rect">
            <a:avLst/>
          </a:prstGeom>
          <a:noFill/>
        </p:spPr>
      </p:pic>
      <p:pic>
        <p:nvPicPr>
          <p:cNvPr id="26630" name="Picture 6" descr="Résultat de recherche d'images pour &quot;serveur&quot;"/>
          <p:cNvPicPr>
            <a:picLocks noChangeAspect="1" noChangeArrowheads="1"/>
          </p:cNvPicPr>
          <p:nvPr/>
        </p:nvPicPr>
        <p:blipFill>
          <a:blip r:embed="rId4" cstate="print"/>
          <a:srcRect/>
          <a:stretch>
            <a:fillRect/>
          </a:stretch>
        </p:blipFill>
        <p:spPr bwMode="auto">
          <a:xfrm>
            <a:off x="6426234" y="2060847"/>
            <a:ext cx="1674158" cy="1944217"/>
          </a:xfrm>
          <a:prstGeom prst="rect">
            <a:avLst/>
          </a:prstGeom>
          <a:noFill/>
        </p:spPr>
      </p:pic>
      <p:pic>
        <p:nvPicPr>
          <p:cNvPr id="11" name="Picture 2"/>
          <p:cNvPicPr>
            <a:picLocks noChangeAspect="1" noChangeArrowheads="1"/>
          </p:cNvPicPr>
          <p:nvPr/>
        </p:nvPicPr>
        <p:blipFill rotWithShape="1">
          <a:blip r:embed="rId5" cstate="print">
            <a:duotone>
              <a:prstClr val="black"/>
              <a:schemeClr val="accent5">
                <a:tint val="45000"/>
                <a:satMod val="400000"/>
              </a:schemeClr>
            </a:duotone>
            <a:extLst>
              <a:ext uri="{BEBA8EAE-BF5A-486C-A8C5-ECC9F3942E4B}">
                <a14:imgProps xmlns:a14="http://schemas.microsoft.com/office/drawing/2010/main" xmlns="">
                  <a14:imgLayer r:embed="rId6">
                    <a14:imgEffect>
                      <a14:artisticPaintBrush/>
                    </a14:imgEffect>
                  </a14:imgLayer>
                </a14:imgProps>
              </a:ext>
              <a:ext uri="{28A0092B-C50C-407E-A947-70E740481C1C}">
                <a14:useLocalDpi xmlns:a14="http://schemas.microsoft.com/office/drawing/2010/main" xmlns="" val="0"/>
              </a:ext>
            </a:extLst>
          </a:blip>
          <a:srcRect l="50000"/>
          <a:stretch/>
        </p:blipFill>
        <p:spPr bwMode="auto">
          <a:xfrm>
            <a:off x="2555776" y="5445224"/>
            <a:ext cx="783950" cy="895363"/>
          </a:xfrm>
          <a:prstGeom prst="rect">
            <a:avLst/>
          </a:prstGeom>
          <a:ln/>
        </p:spPr>
        <p:style>
          <a:lnRef idx="2">
            <a:schemeClr val="accent1"/>
          </a:lnRef>
          <a:fillRef idx="1">
            <a:schemeClr val="lt1"/>
          </a:fillRef>
          <a:effectRef idx="0">
            <a:schemeClr val="accent1"/>
          </a:effectRef>
          <a:fontRef idx="minor">
            <a:schemeClr val="dk1"/>
          </a:fontRef>
        </p:style>
      </p:pic>
      <p:pic>
        <p:nvPicPr>
          <p:cNvPr id="12" name="Picture 9" descr="C:\Users\philippe\Desktop\index.png"/>
          <p:cNvPicPr>
            <a:picLocks noChangeAspect="1" noChangeArrowheads="1"/>
          </p:cNvPicPr>
          <p:nvPr/>
        </p:nvPicPr>
        <p:blipFill>
          <a:blip r:embed="rId7" cstate="print"/>
          <a:srcRect/>
          <a:stretch>
            <a:fillRect/>
          </a:stretch>
        </p:blipFill>
        <p:spPr bwMode="auto">
          <a:xfrm>
            <a:off x="5220072" y="2060848"/>
            <a:ext cx="1080120" cy="1080120"/>
          </a:xfrm>
          <a:prstGeom prst="rect">
            <a:avLst/>
          </a:prstGeom>
        </p:spPr>
        <p:style>
          <a:lnRef idx="3">
            <a:schemeClr val="lt1"/>
          </a:lnRef>
          <a:fillRef idx="1">
            <a:schemeClr val="accent1"/>
          </a:fillRef>
          <a:effectRef idx="1">
            <a:schemeClr val="accent1"/>
          </a:effectRef>
          <a:fontRef idx="minor">
            <a:schemeClr val="lt1"/>
          </a:fontRef>
        </p:style>
      </p:pic>
    </p:spTree>
    <p:extLst>
      <p:ext uri="{BB962C8B-B14F-4D97-AF65-F5344CB8AC3E}">
        <p14:creationId xmlns:p14="http://schemas.microsoft.com/office/powerpoint/2010/main" xmlns="" val="2480499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0878" t="25366" r="5440" b="7429"/>
          <a:stretch/>
        </p:blipFill>
        <p:spPr bwMode="auto">
          <a:xfrm>
            <a:off x="539552" y="1466129"/>
            <a:ext cx="3911120" cy="2452816"/>
          </a:xfrm>
          <a:prstGeom prst="rect">
            <a:avLst/>
          </a:prstGeom>
          <a:ln/>
        </p:spPr>
        <p:style>
          <a:lnRef idx="2">
            <a:schemeClr val="accent1"/>
          </a:lnRef>
          <a:fillRef idx="1">
            <a:schemeClr val="lt1"/>
          </a:fillRef>
          <a:effectRef idx="0">
            <a:schemeClr val="accent1"/>
          </a:effectRef>
          <a:fontRef idx="minor">
            <a:schemeClr val="dk1"/>
          </a:fontRef>
        </p:style>
      </p:pic>
      <p:pic>
        <p:nvPicPr>
          <p:cNvPr id="6" name="Espace réservé du contenu 3" descr="CircuitMIT.jpg"/>
          <p:cNvPicPr>
            <a:picLocks noGrp="1" noChangeAspect="1"/>
          </p:cNvPicPr>
          <p:nvPr>
            <p:ph idx="1"/>
          </p:nvPr>
        </p:nvPicPr>
        <p:blipFill>
          <a:blip r:embed="rId3" cstate="print"/>
          <a:stretch>
            <a:fillRect/>
          </a:stretch>
        </p:blipFill>
        <p:spPr>
          <a:xfrm>
            <a:off x="5055643" y="1444288"/>
            <a:ext cx="3591206" cy="2474657"/>
          </a:xfrm>
        </p:spPr>
        <p:style>
          <a:lnRef idx="2">
            <a:schemeClr val="accent1"/>
          </a:lnRef>
          <a:fillRef idx="1">
            <a:schemeClr val="lt1"/>
          </a:fillRef>
          <a:effectRef idx="0">
            <a:schemeClr val="accent1"/>
          </a:effectRef>
          <a:fontRef idx="minor">
            <a:schemeClr val="dk1"/>
          </a:fontRef>
        </p:style>
      </p:pic>
      <p:pic>
        <p:nvPicPr>
          <p:cNvPr id="7" name="Imag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235737" y="4445601"/>
            <a:ext cx="2430517" cy="1822888"/>
          </a:xfrm>
          <a:prstGeom prst="rect">
            <a:avLst/>
          </a:prstGeom>
          <a:ln/>
        </p:spPr>
        <p:style>
          <a:lnRef idx="2">
            <a:schemeClr val="accent1"/>
          </a:lnRef>
          <a:fillRef idx="1">
            <a:schemeClr val="lt1"/>
          </a:fillRef>
          <a:effectRef idx="0">
            <a:schemeClr val="accent1"/>
          </a:effectRef>
          <a:fontRef idx="minor">
            <a:schemeClr val="dk1"/>
          </a:fontRef>
        </p:style>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95112" y="4612303"/>
            <a:ext cx="3568337" cy="1187671"/>
          </a:xfrm>
          <a:prstGeom prst="rect">
            <a:avLst/>
          </a:prstGeom>
          <a:ln/>
        </p:spPr>
        <p:style>
          <a:lnRef idx="2">
            <a:schemeClr val="accent1"/>
          </a:lnRef>
          <a:fillRef idx="1">
            <a:schemeClr val="lt1"/>
          </a:fillRef>
          <a:effectRef idx="0">
            <a:schemeClr val="accent1"/>
          </a:effectRef>
          <a:fontRef idx="minor">
            <a:schemeClr val="dk1"/>
          </a:fontRef>
        </p:style>
      </p:pic>
      <p:pic>
        <p:nvPicPr>
          <p:cNvPr id="3074" name="Picture 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74790"/>
          <a:stretch/>
        </p:blipFill>
        <p:spPr bwMode="auto">
          <a:xfrm>
            <a:off x="6206035" y="4141786"/>
            <a:ext cx="2440814" cy="2430518"/>
          </a:xfrm>
          <a:prstGeom prst="rect">
            <a:avLst/>
          </a:prstGeom>
          <a:ln/>
        </p:spPr>
        <p:style>
          <a:lnRef idx="2">
            <a:schemeClr val="accent1"/>
          </a:lnRef>
          <a:fillRef idx="1">
            <a:schemeClr val="lt1"/>
          </a:fillRef>
          <a:effectRef idx="0">
            <a:schemeClr val="accent1"/>
          </a:effectRef>
          <a:fontRef idx="minor">
            <a:schemeClr val="dk1"/>
          </a:fontRef>
        </p:style>
      </p:pic>
      <p:sp>
        <p:nvSpPr>
          <p:cNvPr id="5" name="Ellipse 4"/>
          <p:cNvSpPr/>
          <p:nvPr/>
        </p:nvSpPr>
        <p:spPr>
          <a:xfrm>
            <a:off x="7039992" y="5024132"/>
            <a:ext cx="594804" cy="665825"/>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 name="Titre 7"/>
          <p:cNvSpPr>
            <a:spLocks noGrp="1"/>
          </p:cNvSpPr>
          <p:nvPr>
            <p:ph type="title"/>
          </p:nvPr>
        </p:nvSpPr>
        <p:spPr>
          <a:xfrm>
            <a:off x="1907704" y="274638"/>
            <a:ext cx="5616624" cy="1143000"/>
          </a:xfrm>
        </p:spPr>
        <p:txBody>
          <a:bodyPr/>
          <a:lstStyle/>
          <a:p>
            <a:r>
              <a:rPr lang="en-US" dirty="0"/>
              <a:t>Passive RFID RTLS systems</a:t>
            </a:r>
            <a:br>
              <a:rPr lang="en-US" dirty="0"/>
            </a:br>
            <a:r>
              <a:rPr lang="en-US" dirty="0"/>
              <a:t> MHT 1.0 Kit</a:t>
            </a:r>
          </a:p>
        </p:txBody>
      </p:sp>
    </p:spTree>
    <p:extLst>
      <p:ext uri="{BB962C8B-B14F-4D97-AF65-F5344CB8AC3E}">
        <p14:creationId xmlns:p14="http://schemas.microsoft.com/office/powerpoint/2010/main" xmlns="" val="3426391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www.medihandtrace.com/maj/phototheque/photos/charte/logo.png"/>
          <p:cNvPicPr>
            <a:picLocks noChangeAspect="1" noChangeArrowheads="1"/>
          </p:cNvPicPr>
          <p:nvPr/>
        </p:nvPicPr>
        <p:blipFill>
          <a:blip r:embed="rId2" cstate="print"/>
          <a:srcRect/>
          <a:stretch>
            <a:fillRect/>
          </a:stretch>
        </p:blipFill>
        <p:spPr bwMode="auto">
          <a:xfrm>
            <a:off x="179512" y="5013176"/>
            <a:ext cx="2700300" cy="1080120"/>
          </a:xfrm>
          <a:prstGeom prst="rect">
            <a:avLst/>
          </a:prstGeom>
          <a:noFill/>
        </p:spPr>
      </p:pic>
      <p:pic>
        <p:nvPicPr>
          <p:cNvPr id="1027" name="Picture 3"/>
          <p:cNvPicPr>
            <a:picLocks noChangeAspect="1" noChangeArrowheads="1"/>
          </p:cNvPicPr>
          <p:nvPr/>
        </p:nvPicPr>
        <p:blipFill>
          <a:blip r:embed="rId3" cstate="print"/>
          <a:srcRect/>
          <a:stretch>
            <a:fillRect/>
          </a:stretch>
        </p:blipFill>
        <p:spPr bwMode="auto">
          <a:xfrm>
            <a:off x="3059832" y="2132856"/>
            <a:ext cx="2891020" cy="4248472"/>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lum bright="20000" contrast="10000"/>
          </a:blip>
          <a:srcRect/>
          <a:stretch>
            <a:fillRect/>
          </a:stretch>
        </p:blipFill>
        <p:spPr bwMode="auto">
          <a:xfrm>
            <a:off x="6012160" y="2132856"/>
            <a:ext cx="2952328" cy="2237576"/>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lum bright="20000" contrast="10000"/>
          </a:blip>
          <a:srcRect/>
          <a:stretch>
            <a:fillRect/>
          </a:stretch>
        </p:blipFill>
        <p:spPr bwMode="auto">
          <a:xfrm>
            <a:off x="6804248" y="4437112"/>
            <a:ext cx="1433202" cy="2325243"/>
          </a:xfrm>
          <a:prstGeom prst="rect">
            <a:avLst/>
          </a:prstGeom>
          <a:noFill/>
          <a:ln w="9525">
            <a:noFill/>
            <a:miter lim="800000"/>
            <a:headEnd/>
            <a:tailEnd/>
          </a:ln>
          <a:effectLst/>
        </p:spPr>
      </p:pic>
      <p:sp>
        <p:nvSpPr>
          <p:cNvPr id="9" name="Titre 1"/>
          <p:cNvSpPr>
            <a:spLocks noGrp="1"/>
          </p:cNvSpPr>
          <p:nvPr>
            <p:ph type="title"/>
          </p:nvPr>
        </p:nvSpPr>
        <p:spPr>
          <a:xfrm>
            <a:off x="2267744" y="404664"/>
            <a:ext cx="5112568" cy="1143000"/>
          </a:xfrm>
        </p:spPr>
        <p:txBody>
          <a:bodyPr/>
          <a:lstStyle/>
          <a:p>
            <a:r>
              <a:rPr lang="en-US" dirty="0"/>
              <a:t>Passive RFID RTLS systems </a:t>
            </a:r>
            <a:r>
              <a:rPr lang="en-US" noProof="0" dirty="0"/>
              <a:t>MHT </a:t>
            </a:r>
            <a:r>
              <a:rPr lang="en-US" dirty="0"/>
              <a:t>2.0 mobile Kit</a:t>
            </a:r>
            <a:endParaRPr lang="en-US" noProof="0" dirty="0"/>
          </a:p>
        </p:txBody>
      </p:sp>
      <p:sp>
        <p:nvSpPr>
          <p:cNvPr id="8" name="ZoneTexte 7"/>
          <p:cNvSpPr txBox="1"/>
          <p:nvPr/>
        </p:nvSpPr>
        <p:spPr>
          <a:xfrm>
            <a:off x="179512" y="2132856"/>
            <a:ext cx="2736304"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a:t> Objective-Reduce the cost </a:t>
            </a:r>
          </a:p>
          <a:p>
            <a:r>
              <a:rPr lang="en-US" dirty="0"/>
              <a:t>Solution-Only One antenna</a:t>
            </a:r>
          </a:p>
          <a:p>
            <a:endParaRPr lang="en-US" dirty="0"/>
          </a:p>
          <a:p>
            <a:r>
              <a:rPr lang="en-US" dirty="0"/>
              <a:t>Objective-mobile reusable</a:t>
            </a:r>
          </a:p>
          <a:p>
            <a:r>
              <a:rPr lang="en-US" dirty="0"/>
              <a:t>Solution-adhesive antenna</a:t>
            </a:r>
          </a:p>
          <a:p>
            <a:endParaRPr lang="en-US" dirty="0"/>
          </a:p>
          <a:p>
            <a:r>
              <a:rPr lang="en-US" dirty="0"/>
              <a:t>Objective-improve HH</a:t>
            </a:r>
          </a:p>
          <a:p>
            <a:r>
              <a:rPr lang="en-US" dirty="0"/>
              <a:t>Solution-reminders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Reporting data</a:t>
            </a:r>
          </a:p>
        </p:txBody>
      </p:sp>
      <p:pic>
        <p:nvPicPr>
          <p:cNvPr id="7" name="Picture 6" descr="Résultat de recherche d'images pour &quot;serveur&quot;"/>
          <p:cNvPicPr>
            <a:picLocks noChangeAspect="1" noChangeArrowheads="1"/>
          </p:cNvPicPr>
          <p:nvPr/>
        </p:nvPicPr>
        <p:blipFill>
          <a:blip r:embed="rId2" cstate="print"/>
          <a:srcRect/>
          <a:stretch>
            <a:fillRect/>
          </a:stretch>
        </p:blipFill>
        <p:spPr bwMode="auto">
          <a:xfrm>
            <a:off x="6300192" y="3573016"/>
            <a:ext cx="1674158" cy="1944217"/>
          </a:xfrm>
          <a:prstGeom prst="rect">
            <a:avLst/>
          </a:prstGeom>
          <a:noFill/>
        </p:spPr>
      </p:pic>
      <p:pic>
        <p:nvPicPr>
          <p:cNvPr id="8" name="Picture 9" descr="C:\Users\philippe\Desktop\index.png"/>
          <p:cNvPicPr>
            <a:picLocks noChangeAspect="1" noChangeArrowheads="1"/>
          </p:cNvPicPr>
          <p:nvPr/>
        </p:nvPicPr>
        <p:blipFill>
          <a:blip r:embed="rId3" cstate="print"/>
          <a:srcRect/>
          <a:stretch>
            <a:fillRect/>
          </a:stretch>
        </p:blipFill>
        <p:spPr bwMode="auto">
          <a:xfrm>
            <a:off x="3995936" y="1484784"/>
            <a:ext cx="1080120" cy="1080120"/>
          </a:xfrm>
          <a:prstGeom prst="rect">
            <a:avLst/>
          </a:prstGeom>
        </p:spPr>
        <p:style>
          <a:lnRef idx="3">
            <a:schemeClr val="lt1"/>
          </a:lnRef>
          <a:fillRef idx="1">
            <a:schemeClr val="accent1"/>
          </a:fillRef>
          <a:effectRef idx="1">
            <a:schemeClr val="accent1"/>
          </a:effectRef>
          <a:fontRef idx="minor">
            <a:schemeClr val="lt1"/>
          </a:fontRef>
        </p:style>
      </p:pic>
      <p:pic>
        <p:nvPicPr>
          <p:cNvPr id="30725" name="Picture 5" descr="Image associée"/>
          <p:cNvPicPr>
            <a:picLocks noChangeAspect="1" noChangeArrowheads="1"/>
          </p:cNvPicPr>
          <p:nvPr/>
        </p:nvPicPr>
        <p:blipFill>
          <a:blip r:embed="rId4" cstate="print"/>
          <a:srcRect/>
          <a:stretch>
            <a:fillRect/>
          </a:stretch>
        </p:blipFill>
        <p:spPr bwMode="auto">
          <a:xfrm>
            <a:off x="3923928" y="2636912"/>
            <a:ext cx="1296144" cy="575050"/>
          </a:xfrm>
          <a:prstGeom prst="rect">
            <a:avLst/>
          </a:prstGeom>
          <a:noFill/>
        </p:spPr>
      </p:pic>
      <p:sp>
        <p:nvSpPr>
          <p:cNvPr id="10" name="Flèche courbée vers le bas 9"/>
          <p:cNvSpPr/>
          <p:nvPr/>
        </p:nvSpPr>
        <p:spPr>
          <a:xfrm flipH="1">
            <a:off x="971600" y="1556792"/>
            <a:ext cx="6768752" cy="208823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727" name="Picture 7" descr="Résultat de recherche d'images pour &quot;zoho zone&quot;"/>
          <p:cNvPicPr>
            <a:picLocks noChangeAspect="1" noChangeArrowheads="1"/>
          </p:cNvPicPr>
          <p:nvPr/>
        </p:nvPicPr>
        <p:blipFill>
          <a:blip r:embed="rId5" cstate="print"/>
          <a:srcRect/>
          <a:stretch>
            <a:fillRect/>
          </a:stretch>
        </p:blipFill>
        <p:spPr bwMode="auto">
          <a:xfrm>
            <a:off x="395536" y="3861048"/>
            <a:ext cx="2452739" cy="2375199"/>
          </a:xfrm>
          <a:prstGeom prst="rect">
            <a:avLst/>
          </a:prstGeom>
          <a:noFill/>
        </p:spPr>
      </p:pic>
      <p:pic>
        <p:nvPicPr>
          <p:cNvPr id="12" name="Picture 8" descr="http://www.medihandtrace.com/maj/phototheque/photos/charte/logo.png"/>
          <p:cNvPicPr>
            <a:picLocks noChangeAspect="1" noChangeArrowheads="1"/>
          </p:cNvPicPr>
          <p:nvPr/>
        </p:nvPicPr>
        <p:blipFill>
          <a:blip r:embed="rId6" cstate="print"/>
          <a:srcRect/>
          <a:stretch>
            <a:fillRect/>
          </a:stretch>
        </p:blipFill>
        <p:spPr bwMode="auto">
          <a:xfrm>
            <a:off x="6156176" y="5661248"/>
            <a:ext cx="2700300" cy="108012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solidFill>
                  <a:srgbClr val="C00000"/>
                </a:solidFill>
              </a:rPr>
              <a:t>Introduction</a:t>
            </a:r>
          </a:p>
          <a:p>
            <a:pPr lvl="2"/>
            <a:r>
              <a:rPr lang="en-US" noProof="0" dirty="0">
                <a:solidFill>
                  <a:srgbClr val="C00000"/>
                </a:solidFill>
              </a:rPr>
              <a:t>Observational (OMS) HH recording and the Hawthorne effect </a:t>
            </a:r>
          </a:p>
          <a:p>
            <a:pPr lvl="2"/>
            <a:r>
              <a:rPr lang="en-US" noProof="0" dirty="0">
                <a:solidFill>
                  <a:srgbClr val="C00000"/>
                </a:solidFill>
              </a:rPr>
              <a:t>HH AR solution usage</a:t>
            </a:r>
          </a:p>
          <a:p>
            <a:pPr lvl="2"/>
            <a:r>
              <a:rPr lang="en-US" dirty="0">
                <a:solidFill>
                  <a:srgbClr val="C00000"/>
                </a:solidFill>
              </a:rPr>
              <a:t>Innovative technical solutions</a:t>
            </a:r>
          </a:p>
          <a:p>
            <a:pPr lvl="3"/>
            <a:r>
              <a:rPr lang="en-US" dirty="0">
                <a:solidFill>
                  <a:srgbClr val="C00000"/>
                </a:solidFill>
              </a:rPr>
              <a:t>Without RTLS</a:t>
            </a:r>
          </a:p>
          <a:p>
            <a:pPr lvl="3"/>
            <a:r>
              <a:rPr lang="en-US" dirty="0">
                <a:solidFill>
                  <a:srgbClr val="C00000"/>
                </a:solidFill>
              </a:rPr>
              <a:t>RTLS</a:t>
            </a:r>
          </a:p>
          <a:p>
            <a:pPr lvl="1"/>
            <a:r>
              <a:rPr lang="en-US" dirty="0"/>
              <a:t>What automated HH monitoring highlighted  ?</a:t>
            </a:r>
          </a:p>
          <a:p>
            <a:pPr lvl="2"/>
            <a:r>
              <a:rPr lang="en-US" dirty="0"/>
              <a:t>Monitoring 24/24 7/7</a:t>
            </a:r>
          </a:p>
          <a:p>
            <a:pPr lvl="2"/>
            <a:r>
              <a:rPr lang="en-US" dirty="0"/>
              <a:t>HH is an individual behavior</a:t>
            </a:r>
          </a:p>
          <a:p>
            <a:pPr lvl="2"/>
            <a:r>
              <a:rPr lang="en-US" dirty="0"/>
              <a:t>The Hawthorne effect </a:t>
            </a:r>
          </a:p>
          <a:p>
            <a:pPr lvl="2"/>
            <a:r>
              <a:rPr lang="en-US" noProof="0" dirty="0"/>
              <a:t>HH behavior of HCP studies and understanding </a:t>
            </a:r>
          </a:p>
          <a:p>
            <a:pPr lvl="1"/>
            <a:r>
              <a:rPr lang="en-US" noProof="0" dirty="0"/>
              <a:t>Is automated HH monitoring enhancing HH disinfection ?</a:t>
            </a:r>
          </a:p>
          <a:p>
            <a:pPr lvl="2"/>
            <a:r>
              <a:rPr lang="en-US" dirty="0"/>
              <a:t>SMS, Nudges, ………</a:t>
            </a:r>
          </a:p>
          <a:p>
            <a:pPr lvl="1"/>
            <a:r>
              <a:rPr lang="en-US" noProof="0" dirty="0"/>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MHT 2.0 Dashboard</a:t>
            </a:r>
          </a:p>
        </p:txBody>
      </p:sp>
      <p:pic>
        <p:nvPicPr>
          <p:cNvPr id="38914" name="Picture 2"/>
          <p:cNvPicPr>
            <a:picLocks noChangeAspect="1" noChangeArrowheads="1"/>
          </p:cNvPicPr>
          <p:nvPr/>
        </p:nvPicPr>
        <p:blipFill>
          <a:blip r:embed="rId2" cstate="print"/>
          <a:srcRect/>
          <a:stretch>
            <a:fillRect/>
          </a:stretch>
        </p:blipFill>
        <p:spPr bwMode="auto">
          <a:xfrm>
            <a:off x="755576" y="1628800"/>
            <a:ext cx="7719258" cy="482453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a:t>Alcohol consumption last 3 month</a:t>
            </a:r>
          </a:p>
        </p:txBody>
      </p:sp>
      <p:pic>
        <p:nvPicPr>
          <p:cNvPr id="32771" name="Picture 3" descr="C:\Users\philippe\Desktop\Image_157910000002382898384254172634671190.png"/>
          <p:cNvPicPr>
            <a:picLocks noChangeAspect="1" noChangeArrowheads="1"/>
          </p:cNvPicPr>
          <p:nvPr/>
        </p:nvPicPr>
        <p:blipFill>
          <a:blip r:embed="rId2" cstate="print"/>
          <a:srcRect/>
          <a:stretch>
            <a:fillRect/>
          </a:stretch>
        </p:blipFill>
        <p:spPr bwMode="auto">
          <a:xfrm>
            <a:off x="1691680" y="2708920"/>
            <a:ext cx="6264696" cy="3810000"/>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a:xfrm>
            <a:off x="1691680" y="1628800"/>
            <a:ext cx="626469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a:t>Volume consumed : number of hit X 3 ml (Experimental data )</a:t>
            </a:r>
          </a:p>
          <a:p>
            <a:r>
              <a:rPr lang="en-US" dirty="0"/>
              <a:t>Volume calculated : number of bottle of 250ml used as recorded by the system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Time distribution of HH activity as record by AHR</a:t>
            </a:r>
          </a:p>
        </p:txBody>
      </p:sp>
      <p:pic>
        <p:nvPicPr>
          <p:cNvPr id="33795" name="Picture 3" descr="C:\Users\philippe\Desktop\Image_157910000001727646918516640108057370.png"/>
          <p:cNvPicPr>
            <a:picLocks noChangeAspect="1" noChangeArrowheads="1"/>
          </p:cNvPicPr>
          <p:nvPr/>
        </p:nvPicPr>
        <p:blipFill>
          <a:blip r:embed="rId2" cstate="print"/>
          <a:srcRect/>
          <a:stretch>
            <a:fillRect/>
          </a:stretch>
        </p:blipFill>
        <p:spPr bwMode="auto">
          <a:xfrm>
            <a:off x="1907704" y="2060848"/>
            <a:ext cx="5715000"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Consumption / Compliance </a:t>
            </a:r>
            <a:br>
              <a:rPr lang="en-US" dirty="0"/>
            </a:br>
            <a:r>
              <a:rPr lang="en-US" dirty="0"/>
              <a:t>7 days</a:t>
            </a:r>
          </a:p>
        </p:txBody>
      </p:sp>
      <p:pic>
        <p:nvPicPr>
          <p:cNvPr id="34820" name="Picture 4" descr="C:\Users\philippe\Desktop\Image_157910000001697595404905738940981846.png"/>
          <p:cNvPicPr>
            <a:picLocks noChangeAspect="1" noChangeArrowheads="1"/>
          </p:cNvPicPr>
          <p:nvPr/>
        </p:nvPicPr>
        <p:blipFill>
          <a:blip r:embed="rId2" cstate="print">
            <a:lum/>
          </a:blip>
          <a:srcRect l="31888" r="27950"/>
          <a:stretch>
            <a:fillRect/>
          </a:stretch>
        </p:blipFill>
        <p:spPr bwMode="auto">
          <a:xfrm>
            <a:off x="4644008" y="2420888"/>
            <a:ext cx="3910872" cy="3905246"/>
          </a:xfrm>
          <a:prstGeom prst="rect">
            <a:avLst/>
          </a:prstGeom>
          <a:ln>
            <a:noFill/>
          </a:ln>
          <a:effectLst>
            <a:outerShdw blurRad="292100" dist="139700" dir="2700000" algn="tl" rotWithShape="0">
              <a:srgbClr val="333333">
                <a:alpha val="65000"/>
              </a:srgbClr>
            </a:outerShdw>
          </a:effectLst>
        </p:spPr>
      </p:pic>
      <p:sp>
        <p:nvSpPr>
          <p:cNvPr id="7" name="ZoneTexte 6"/>
          <p:cNvSpPr txBox="1"/>
          <p:nvPr/>
        </p:nvSpPr>
        <p:spPr>
          <a:xfrm>
            <a:off x="4644008" y="1484784"/>
            <a:ext cx="388843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1600" dirty="0"/>
              <a:t>Compliance:</a:t>
            </a:r>
          </a:p>
          <a:p>
            <a:pPr algn="ctr"/>
            <a:r>
              <a:rPr lang="en-US" sz="1600" dirty="0"/>
              <a:t>Number of good entry and good exit on the total number of entry and exit </a:t>
            </a:r>
          </a:p>
        </p:txBody>
      </p:sp>
      <p:sp>
        <p:nvSpPr>
          <p:cNvPr id="9" name="ZoneTexte 8"/>
          <p:cNvSpPr txBox="1"/>
          <p:nvPr/>
        </p:nvSpPr>
        <p:spPr>
          <a:xfrm>
            <a:off x="683568" y="1484784"/>
            <a:ext cx="388843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1600" dirty="0"/>
              <a:t>AHR solution consumption : </a:t>
            </a:r>
          </a:p>
          <a:p>
            <a:pPr algn="ctr"/>
            <a:r>
              <a:rPr lang="en-US" sz="1600" dirty="0"/>
              <a:t>volume/Rub  by HCW</a:t>
            </a:r>
          </a:p>
          <a:p>
            <a:pPr algn="ctr"/>
            <a:endParaRPr lang="en-US" sz="1600" dirty="0"/>
          </a:p>
        </p:txBody>
      </p:sp>
      <p:pic>
        <p:nvPicPr>
          <p:cNvPr id="10" name="Picture 3"/>
          <p:cNvPicPr>
            <a:picLocks noChangeAspect="1" noChangeArrowheads="1"/>
          </p:cNvPicPr>
          <p:nvPr/>
        </p:nvPicPr>
        <p:blipFill>
          <a:blip r:embed="rId3" cstate="print"/>
          <a:srcRect l="33441" t="34245" r="18691"/>
          <a:stretch>
            <a:fillRect/>
          </a:stretch>
        </p:blipFill>
        <p:spPr bwMode="auto">
          <a:xfrm>
            <a:off x="731023" y="2780928"/>
            <a:ext cx="3817250" cy="327730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HWC Flow trace</a:t>
            </a:r>
          </a:p>
        </p:txBody>
      </p:sp>
      <p:sp>
        <p:nvSpPr>
          <p:cNvPr id="35846" name="AutoShape 6" descr="C:\Users\philippe\AppData\Local\Temp\Rar$EX00.221\Image_15791000000219832338905955046638998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5848" name="Picture 8" descr="C:\Users\philippe\AppData\Local\Temp\Rar$DI00.694\Image_157910000002198321191789135805116457.png"/>
          <p:cNvPicPr>
            <a:picLocks noChangeAspect="1" noChangeArrowheads="1"/>
          </p:cNvPicPr>
          <p:nvPr/>
        </p:nvPicPr>
        <p:blipFill>
          <a:blip r:embed="rId2" cstate="print"/>
          <a:srcRect/>
          <a:stretch>
            <a:fillRect/>
          </a:stretch>
        </p:blipFill>
        <p:spPr bwMode="auto">
          <a:xfrm>
            <a:off x="0" y="2780928"/>
            <a:ext cx="9144000" cy="3810000"/>
          </a:xfrm>
          <a:prstGeom prst="rect">
            <a:avLst/>
          </a:prstGeom>
          <a:ln>
            <a:noFill/>
          </a:ln>
          <a:effectLst>
            <a:outerShdw blurRad="292100" dist="139700" dir="2700000" algn="tl" rotWithShape="0">
              <a:srgbClr val="333333">
                <a:alpha val="65000"/>
              </a:srgbClr>
            </a:outerShdw>
          </a:effectLst>
        </p:spPr>
      </p:pic>
      <p:sp>
        <p:nvSpPr>
          <p:cNvPr id="11" name="ZoneTexte 10"/>
          <p:cNvSpPr txBox="1"/>
          <p:nvPr/>
        </p:nvSpPr>
        <p:spPr>
          <a:xfrm>
            <a:off x="251520" y="1844824"/>
            <a:ext cx="856895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t>Care pathway with good entry for one HWC last 24 hours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System surveillance and maintenance</a:t>
            </a:r>
          </a:p>
        </p:txBody>
      </p:sp>
      <p:pic>
        <p:nvPicPr>
          <p:cNvPr id="36866" name="Picture 2" descr="C:\Users\philippe\Desktop\Image_15791000000173413902466014394149042.png"/>
          <p:cNvPicPr>
            <a:picLocks noGrp="1" noChangeAspect="1" noChangeArrowheads="1"/>
          </p:cNvPicPr>
          <p:nvPr>
            <p:ph idx="1"/>
          </p:nvPr>
        </p:nvPicPr>
        <p:blipFill>
          <a:blip r:embed="rId2" cstate="print"/>
          <a:srcRect/>
          <a:stretch>
            <a:fillRect/>
          </a:stretch>
        </p:blipFill>
        <p:spPr bwMode="auto">
          <a:xfrm>
            <a:off x="683568" y="1844824"/>
            <a:ext cx="7704856" cy="2168860"/>
          </a:xfrm>
          <a:prstGeom prst="rect">
            <a:avLst/>
          </a:prstGeom>
          <a:ln>
            <a:noFill/>
          </a:ln>
          <a:effectLst>
            <a:outerShdw blurRad="292100" dist="139700" dir="2700000" algn="tl" rotWithShape="0">
              <a:srgbClr val="333333">
                <a:alpha val="65000"/>
              </a:srgbClr>
            </a:outerShdw>
          </a:effectLst>
        </p:spPr>
      </p:pic>
      <p:pic>
        <p:nvPicPr>
          <p:cNvPr id="36867" name="Picture 3"/>
          <p:cNvPicPr>
            <a:picLocks noChangeAspect="1" noChangeArrowheads="1"/>
          </p:cNvPicPr>
          <p:nvPr/>
        </p:nvPicPr>
        <p:blipFill>
          <a:blip r:embed="rId3" cstate="print"/>
          <a:srcRect l="16190" t="36166" r="1905" b="12024"/>
          <a:stretch>
            <a:fillRect/>
          </a:stretch>
        </p:blipFill>
        <p:spPr bwMode="auto">
          <a:xfrm>
            <a:off x="683568" y="4221088"/>
            <a:ext cx="7704856" cy="244827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solidFill>
                  <a:srgbClr val="C00000"/>
                </a:solidFill>
              </a:rPr>
              <a:t>What automated HH monitoring highlighted  ?</a:t>
            </a:r>
          </a:p>
          <a:p>
            <a:pPr lvl="2"/>
            <a:r>
              <a:rPr lang="en-US" dirty="0">
                <a:solidFill>
                  <a:srgbClr val="C00000"/>
                </a:solidFill>
              </a:rPr>
              <a:t>Measuring the Hawthorne effect </a:t>
            </a:r>
          </a:p>
          <a:p>
            <a:pPr lvl="2"/>
            <a:r>
              <a:rPr lang="en-US" dirty="0">
                <a:solidFill>
                  <a:srgbClr val="C00000"/>
                </a:solidFill>
              </a:rPr>
              <a:t>Monitoring 24/24 7/7</a:t>
            </a:r>
          </a:p>
          <a:p>
            <a:pPr lvl="2"/>
            <a:r>
              <a:rPr lang="en-US" dirty="0">
                <a:solidFill>
                  <a:srgbClr val="C00000"/>
                </a:solidFill>
              </a:rPr>
              <a:t>HH is an individual behavior</a:t>
            </a:r>
          </a:p>
          <a:p>
            <a:pPr lvl="2"/>
            <a:r>
              <a:rPr lang="en-US" noProof="0" dirty="0">
                <a:solidFill>
                  <a:srgbClr val="C00000"/>
                </a:solidFill>
              </a:rPr>
              <a:t>HH behavior of HCP studies and understanding </a:t>
            </a:r>
          </a:p>
          <a:p>
            <a:pPr lvl="1"/>
            <a:r>
              <a:rPr lang="en-US" noProof="0" dirty="0"/>
              <a:t>Is automated HH monitoring enhancing HH disinfection ?</a:t>
            </a:r>
          </a:p>
          <a:p>
            <a:pPr lvl="2"/>
            <a:r>
              <a:rPr lang="en-US" dirty="0"/>
              <a:t>SMS , Reminder, feedback , ………</a:t>
            </a:r>
          </a:p>
          <a:p>
            <a:pPr lvl="1"/>
            <a:r>
              <a:rPr lang="en-US" noProof="0" dirty="0"/>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latin typeface="+mn-lt"/>
              </a:rPr>
              <a:t>What automated HH monitoring highlighted ?</a:t>
            </a:r>
            <a:br>
              <a:rPr lang="en-US" sz="2800" dirty="0">
                <a:latin typeface="+mn-lt"/>
              </a:rPr>
            </a:br>
            <a:r>
              <a:rPr lang="en-US" sz="1600" dirty="0">
                <a:latin typeface="+mn-lt"/>
              </a:rPr>
              <a:t>Measuring the Hawthorne effect </a:t>
            </a:r>
            <a:r>
              <a:rPr lang="en-US" dirty="0"/>
              <a:t/>
            </a:r>
            <a:br>
              <a:rPr lang="en-US" dirty="0"/>
            </a:br>
            <a:endParaRPr lang="en-US" dirty="0"/>
          </a:p>
        </p:txBody>
      </p:sp>
      <p:sp>
        <p:nvSpPr>
          <p:cNvPr id="3" name="Espace réservé du contenu 2"/>
          <p:cNvSpPr>
            <a:spLocks noGrp="1"/>
          </p:cNvSpPr>
          <p:nvPr>
            <p:ph idx="1"/>
          </p:nvPr>
        </p:nvSpPr>
        <p:spPr>
          <a:xfrm>
            <a:off x="457200" y="1600201"/>
            <a:ext cx="8229600" cy="676672"/>
          </a:xfrm>
        </p:spPr>
        <p:style>
          <a:lnRef idx="1">
            <a:schemeClr val="accent5"/>
          </a:lnRef>
          <a:fillRef idx="2">
            <a:schemeClr val="accent5"/>
          </a:fillRef>
          <a:effectRef idx="1">
            <a:schemeClr val="accent5"/>
          </a:effectRef>
          <a:fontRef idx="minor">
            <a:schemeClr val="dk1"/>
          </a:fontRef>
        </p:style>
        <p:txBody>
          <a:bodyPr>
            <a:normAutofit fontScale="70000" lnSpcReduction="20000"/>
          </a:bodyPr>
          <a:lstStyle/>
          <a:p>
            <a:pPr algn="ctr">
              <a:buNone/>
            </a:pPr>
            <a:r>
              <a:rPr lang="en-US" dirty="0"/>
              <a:t>RTLS HH monitoring records twice more when auditors are visible</a:t>
            </a:r>
          </a:p>
        </p:txBody>
      </p:sp>
      <p:pic>
        <p:nvPicPr>
          <p:cNvPr id="4" name="Picture 2"/>
          <p:cNvPicPr>
            <a:picLocks noChangeAspect="1" noChangeArrowheads="1"/>
          </p:cNvPicPr>
          <p:nvPr/>
        </p:nvPicPr>
        <p:blipFill>
          <a:blip r:embed="rId2" cstate="print"/>
          <a:srcRect/>
          <a:stretch>
            <a:fillRect/>
          </a:stretch>
        </p:blipFill>
        <p:spPr bwMode="auto">
          <a:xfrm>
            <a:off x="5220072" y="2425318"/>
            <a:ext cx="3600400" cy="1778563"/>
          </a:xfrm>
          <a:prstGeom prst="rect">
            <a:avLst/>
          </a:prstGeom>
          <a:noFill/>
          <a:ln w="9525">
            <a:noFill/>
            <a:miter lim="800000"/>
            <a:headEnd/>
            <a:tailEnd/>
          </a:ln>
        </p:spPr>
      </p:pic>
      <p:pic>
        <p:nvPicPr>
          <p:cNvPr id="39938" name="Picture 2"/>
          <p:cNvPicPr>
            <a:picLocks noChangeAspect="1" noChangeArrowheads="1"/>
          </p:cNvPicPr>
          <p:nvPr/>
        </p:nvPicPr>
        <p:blipFill>
          <a:blip r:embed="rId3" cstate="print"/>
          <a:srcRect/>
          <a:stretch>
            <a:fillRect/>
          </a:stretch>
        </p:blipFill>
        <p:spPr bwMode="auto">
          <a:xfrm>
            <a:off x="179512" y="2492896"/>
            <a:ext cx="4896544" cy="3947781"/>
          </a:xfrm>
          <a:prstGeom prst="rect">
            <a:avLst/>
          </a:prstGeom>
          <a:noFill/>
          <a:ln w="9525">
            <a:noFill/>
            <a:miter lim="800000"/>
            <a:headEnd/>
            <a:tailEnd/>
          </a:ln>
        </p:spPr>
      </p:pic>
      <p:pic>
        <p:nvPicPr>
          <p:cNvPr id="39940" name="Picture 4"/>
          <p:cNvPicPr>
            <a:picLocks noChangeAspect="1" noChangeArrowheads="1"/>
          </p:cNvPicPr>
          <p:nvPr/>
        </p:nvPicPr>
        <p:blipFill>
          <a:blip r:embed="rId4" cstate="print"/>
          <a:srcRect/>
          <a:stretch>
            <a:fillRect/>
          </a:stretch>
        </p:blipFill>
        <p:spPr bwMode="auto">
          <a:xfrm>
            <a:off x="5220072" y="4509120"/>
            <a:ext cx="3590925" cy="1428750"/>
          </a:xfrm>
          <a:prstGeom prst="rect">
            <a:avLst/>
          </a:prstGeom>
          <a:ln>
            <a:headEnd/>
            <a:tailEnd/>
          </a:ln>
        </p:spPr>
        <p:style>
          <a:lnRef idx="3">
            <a:schemeClr val="lt1"/>
          </a:lnRef>
          <a:fillRef idx="1">
            <a:schemeClr val="accent3"/>
          </a:fillRef>
          <a:effectRef idx="1">
            <a:schemeClr val="accent3"/>
          </a:effectRef>
          <a:fontRef idx="minor">
            <a:schemeClr val="lt1"/>
          </a:fontRef>
        </p:style>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260648"/>
            <a:ext cx="5616624" cy="1143000"/>
          </a:xfrm>
        </p:spPr>
        <p:txBody>
          <a:bodyPr/>
          <a:lstStyle/>
          <a:p>
            <a:r>
              <a:rPr lang="en-US" dirty="0"/>
              <a:t>What automated HH monitoring highlighted ?</a:t>
            </a:r>
            <a:br>
              <a:rPr lang="en-US" dirty="0"/>
            </a:br>
            <a:r>
              <a:rPr lang="en-US" sz="1600" dirty="0"/>
              <a:t>Measuring the Hawthorne effect</a:t>
            </a:r>
          </a:p>
        </p:txBody>
      </p:sp>
      <p:sp>
        <p:nvSpPr>
          <p:cNvPr id="3" name="Espace réservé du contenu 2"/>
          <p:cNvSpPr>
            <a:spLocks noGrp="1"/>
          </p:cNvSpPr>
          <p:nvPr>
            <p:ph idx="1"/>
          </p:nvPr>
        </p:nvSpPr>
        <p:spPr>
          <a:xfrm>
            <a:off x="1187624" y="3356992"/>
            <a:ext cx="3744416" cy="2304256"/>
          </a:xfrm>
        </p:spPr>
        <p:style>
          <a:lnRef idx="1">
            <a:schemeClr val="accent1"/>
          </a:lnRef>
          <a:fillRef idx="2">
            <a:schemeClr val="accent1"/>
          </a:fillRef>
          <a:effectRef idx="1">
            <a:schemeClr val="accent1"/>
          </a:effectRef>
          <a:fontRef idx="minor">
            <a:schemeClr val="dk1"/>
          </a:fontRef>
        </p:style>
        <p:txBody>
          <a:bodyPr>
            <a:normAutofit fontScale="62500" lnSpcReduction="20000"/>
          </a:bodyPr>
          <a:lstStyle/>
          <a:p>
            <a:pPr>
              <a:buNone/>
            </a:pPr>
            <a:r>
              <a:rPr lang="en-US" dirty="0"/>
              <a:t>	</a:t>
            </a:r>
          </a:p>
          <a:p>
            <a:pPr>
              <a:buNone/>
            </a:pPr>
            <a:r>
              <a:rPr lang="en-US" dirty="0"/>
              <a:t>	</a:t>
            </a:r>
            <a:r>
              <a:rPr lang="en-US" i="1" dirty="0"/>
              <a:t>Strong positive correlation between observation and automatic hand hygiene monitoring . Observation report twice more AHR than the electronic recording system. </a:t>
            </a:r>
          </a:p>
          <a:p>
            <a:pPr>
              <a:buNone/>
            </a:pPr>
            <a:endParaRPr lang="en-US" dirty="0"/>
          </a:p>
        </p:txBody>
      </p:sp>
      <p:pic>
        <p:nvPicPr>
          <p:cNvPr id="44034" name="Picture 2"/>
          <p:cNvPicPr>
            <a:picLocks noChangeAspect="1" noChangeArrowheads="1"/>
          </p:cNvPicPr>
          <p:nvPr/>
        </p:nvPicPr>
        <p:blipFill>
          <a:blip r:embed="rId2" cstate="print"/>
          <a:srcRect/>
          <a:stretch>
            <a:fillRect/>
          </a:stretch>
        </p:blipFill>
        <p:spPr bwMode="auto">
          <a:xfrm>
            <a:off x="2555776" y="1556792"/>
            <a:ext cx="4459964" cy="1123833"/>
          </a:xfrm>
          <a:prstGeom prst="rect">
            <a:avLst/>
          </a:prstGeom>
          <a:ln>
            <a:noFill/>
          </a:ln>
          <a:effectLst>
            <a:outerShdw blurRad="292100" dist="139700" dir="2700000" algn="tl" rotWithShape="0">
              <a:srgbClr val="333333">
                <a:alpha val="65000"/>
              </a:srgbClr>
            </a:outerShdw>
          </a:effectLst>
        </p:spPr>
      </p:pic>
      <p:pic>
        <p:nvPicPr>
          <p:cNvPr id="44035" name="Picture 3"/>
          <p:cNvPicPr>
            <a:picLocks noChangeAspect="1" noChangeArrowheads="1"/>
          </p:cNvPicPr>
          <p:nvPr/>
        </p:nvPicPr>
        <p:blipFill>
          <a:blip r:embed="rId3" cstate="print"/>
          <a:srcRect/>
          <a:stretch>
            <a:fillRect/>
          </a:stretch>
        </p:blipFill>
        <p:spPr bwMode="auto">
          <a:xfrm>
            <a:off x="6084168" y="2852936"/>
            <a:ext cx="1986050" cy="376356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What automated HH monitoring highlighted? </a:t>
            </a:r>
            <a:br>
              <a:rPr lang="en-US" dirty="0"/>
            </a:br>
            <a:r>
              <a:rPr lang="en-US" sz="1600" dirty="0"/>
              <a:t>Monitoring 24/24 7/7</a:t>
            </a:r>
          </a:p>
        </p:txBody>
      </p:sp>
      <p:pic>
        <p:nvPicPr>
          <p:cNvPr id="4098" name="Picture 2"/>
          <p:cNvPicPr>
            <a:picLocks noChangeAspect="1" noChangeArrowheads="1"/>
          </p:cNvPicPr>
          <p:nvPr/>
        </p:nvPicPr>
        <p:blipFill>
          <a:blip r:embed="rId2" cstate="print"/>
          <a:srcRect/>
          <a:stretch>
            <a:fillRect/>
          </a:stretch>
        </p:blipFill>
        <p:spPr bwMode="auto">
          <a:xfrm>
            <a:off x="238126" y="2084892"/>
            <a:ext cx="4295774" cy="2363283"/>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657725" y="2085434"/>
            <a:ext cx="4314825" cy="2362742"/>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238127" y="4448176"/>
            <a:ext cx="4295774" cy="2320892"/>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4657725" y="4448176"/>
            <a:ext cx="4171950" cy="2320891"/>
          </a:xfrm>
          <a:prstGeom prst="rect">
            <a:avLst/>
          </a:prstGeom>
          <a:noFill/>
          <a:ln w="9525">
            <a:noFill/>
            <a:miter lim="800000"/>
            <a:headEnd/>
            <a:tailEnd/>
          </a:ln>
        </p:spPr>
      </p:pic>
      <p:sp>
        <p:nvSpPr>
          <p:cNvPr id="8" name="ZoneTexte 7"/>
          <p:cNvSpPr txBox="1"/>
          <p:nvPr/>
        </p:nvSpPr>
        <p:spPr>
          <a:xfrm>
            <a:off x="947006" y="3381375"/>
            <a:ext cx="1091966" cy="369332"/>
          </a:xfrm>
          <a:prstGeom prst="rect">
            <a:avLst/>
          </a:prstGeom>
          <a:noFill/>
        </p:spPr>
        <p:txBody>
          <a:bodyPr wrap="none" rtlCol="0">
            <a:spAutoFit/>
          </a:bodyPr>
          <a:lstStyle/>
          <a:p>
            <a:r>
              <a:rPr lang="en-US" dirty="0"/>
              <a:t>MD: 70% </a:t>
            </a:r>
          </a:p>
        </p:txBody>
      </p:sp>
      <p:sp>
        <p:nvSpPr>
          <p:cNvPr id="9" name="ZoneTexte 8"/>
          <p:cNvSpPr txBox="1"/>
          <p:nvPr/>
        </p:nvSpPr>
        <p:spPr>
          <a:xfrm>
            <a:off x="5630737" y="2543175"/>
            <a:ext cx="1499962" cy="369332"/>
          </a:xfrm>
          <a:prstGeom prst="rect">
            <a:avLst/>
          </a:prstGeom>
          <a:noFill/>
        </p:spPr>
        <p:txBody>
          <a:bodyPr wrap="none" rtlCol="0">
            <a:spAutoFit/>
          </a:bodyPr>
          <a:lstStyle/>
          <a:p>
            <a:r>
              <a:rPr lang="en-US" dirty="0"/>
              <a:t>Nurses : 38 % </a:t>
            </a:r>
          </a:p>
        </p:txBody>
      </p:sp>
      <p:sp>
        <p:nvSpPr>
          <p:cNvPr id="10" name="ZoneTexte 9"/>
          <p:cNvSpPr txBox="1"/>
          <p:nvPr/>
        </p:nvSpPr>
        <p:spPr>
          <a:xfrm>
            <a:off x="727931" y="5065157"/>
            <a:ext cx="2128853" cy="369332"/>
          </a:xfrm>
          <a:prstGeom prst="rect">
            <a:avLst/>
          </a:prstGeom>
          <a:noFill/>
        </p:spPr>
        <p:txBody>
          <a:bodyPr wrap="none" rtlCol="0">
            <a:spAutoFit/>
          </a:bodyPr>
          <a:lstStyle/>
          <a:p>
            <a:r>
              <a:rPr lang="en-US" dirty="0"/>
              <a:t>Assistant Nurse 16% </a:t>
            </a:r>
          </a:p>
        </p:txBody>
      </p:sp>
      <p:sp>
        <p:nvSpPr>
          <p:cNvPr id="11" name="ZoneTexte 10"/>
          <p:cNvSpPr txBox="1"/>
          <p:nvPr/>
        </p:nvSpPr>
        <p:spPr>
          <a:xfrm>
            <a:off x="4994024" y="4695825"/>
            <a:ext cx="2015873" cy="369332"/>
          </a:xfrm>
          <a:prstGeom prst="rect">
            <a:avLst/>
          </a:prstGeom>
          <a:noFill/>
        </p:spPr>
        <p:txBody>
          <a:bodyPr wrap="none" rtlCol="0">
            <a:spAutoFit/>
          </a:bodyPr>
          <a:lstStyle/>
          <a:p>
            <a:r>
              <a:rPr lang="en-US" dirty="0"/>
              <a:t>Housekeeping 20% </a:t>
            </a:r>
          </a:p>
        </p:txBody>
      </p:sp>
      <p:cxnSp>
        <p:nvCxnSpPr>
          <p:cNvPr id="13" name="Connecteur droit avec flèche 12"/>
          <p:cNvCxnSpPr/>
          <p:nvPr/>
        </p:nvCxnSpPr>
        <p:spPr>
          <a:xfrm flipH="1" flipV="1">
            <a:off x="2562225" y="3248025"/>
            <a:ext cx="207355" cy="6624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ZoneTexte 11"/>
          <p:cNvSpPr txBox="1"/>
          <p:nvPr/>
        </p:nvSpPr>
        <p:spPr>
          <a:xfrm>
            <a:off x="323528" y="1628800"/>
            <a:ext cx="8424936"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dirty="0"/>
              <a:t>3 years of RFID Real-Time Continuous monitoring before approaching the patient </a:t>
            </a:r>
          </a:p>
        </p:txBody>
      </p:sp>
      <p:sp>
        <p:nvSpPr>
          <p:cNvPr id="14" name="ZoneTexte 13"/>
          <p:cNvSpPr txBox="1"/>
          <p:nvPr/>
        </p:nvSpPr>
        <p:spPr>
          <a:xfrm>
            <a:off x="2915816" y="3861048"/>
            <a:ext cx="1296144" cy="369332"/>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dirty="0"/>
              <a:t>STM assay</a:t>
            </a:r>
          </a:p>
        </p:txBody>
      </p:sp>
      <p:pic>
        <p:nvPicPr>
          <p:cNvPr id="15" name="Picture 8" descr="http://www.medihandtrace.com/maj/phototheque/photos/charte/logo.png"/>
          <p:cNvPicPr>
            <a:picLocks noChangeAspect="1" noChangeArrowheads="1"/>
          </p:cNvPicPr>
          <p:nvPr/>
        </p:nvPicPr>
        <p:blipFill>
          <a:blip r:embed="rId6" cstate="print"/>
          <a:srcRect/>
          <a:stretch>
            <a:fillRect/>
          </a:stretch>
        </p:blipFill>
        <p:spPr bwMode="auto">
          <a:xfrm>
            <a:off x="7559824" y="6224330"/>
            <a:ext cx="1584176" cy="63367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a:t>Observational (OMS) HH recording and the Hawthorne effect</a:t>
            </a:r>
            <a:endParaRPr lang="en-US" sz="2800" noProof="0" dirty="0"/>
          </a:p>
        </p:txBody>
      </p:sp>
      <p:sp>
        <p:nvSpPr>
          <p:cNvPr id="3" name="Espace réservé du contenu 2"/>
          <p:cNvSpPr>
            <a:spLocks noGrp="1"/>
          </p:cNvSpPr>
          <p:nvPr>
            <p:ph idx="1"/>
          </p:nvPr>
        </p:nvSpPr>
        <p:spPr>
          <a:xfrm>
            <a:off x="457200" y="2085433"/>
            <a:ext cx="8229600" cy="4470111"/>
          </a:xfrm>
        </p:spPr>
        <p:txBody>
          <a:bodyPr>
            <a:normAutofit fontScale="92500" lnSpcReduction="10000"/>
          </a:bodyPr>
          <a:lstStyle/>
          <a:p>
            <a:r>
              <a:rPr lang="en-US" sz="2600" noProof="0" dirty="0"/>
              <a:t>Pitfalls</a:t>
            </a:r>
          </a:p>
          <a:p>
            <a:pPr lvl="1"/>
            <a:r>
              <a:rPr lang="en-US" sz="2600" noProof="0" dirty="0" err="1"/>
              <a:t>Behaviour</a:t>
            </a:r>
            <a:r>
              <a:rPr lang="en-US" sz="2600" noProof="0" dirty="0"/>
              <a:t> bias ( Hawthorne effect ) </a:t>
            </a:r>
          </a:p>
          <a:p>
            <a:pPr lvl="1"/>
            <a:r>
              <a:rPr lang="en-US" sz="2600" noProof="0" dirty="0"/>
              <a:t>Only one shot </a:t>
            </a:r>
          </a:p>
          <a:p>
            <a:pPr lvl="1"/>
            <a:r>
              <a:rPr lang="en-US" sz="2600" noProof="0" dirty="0"/>
              <a:t>Low number of opportunity </a:t>
            </a:r>
          </a:p>
          <a:p>
            <a:pPr lvl="1"/>
            <a:r>
              <a:rPr lang="en-US" sz="2600" noProof="0" dirty="0"/>
              <a:t>Auto questionnaire ( doubt on quality record )</a:t>
            </a:r>
          </a:p>
          <a:p>
            <a:pPr lvl="1"/>
            <a:r>
              <a:rPr lang="en-US" sz="2600" noProof="0" dirty="0"/>
              <a:t>Time consuming and costly ( Million Euros !!) </a:t>
            </a:r>
          </a:p>
          <a:p>
            <a:pPr lvl="1"/>
            <a:r>
              <a:rPr lang="en-US" sz="2600" noProof="0" dirty="0"/>
              <a:t>Do no allow in the time of work evaluation of interventions taken to improve HH </a:t>
            </a:r>
          </a:p>
          <a:p>
            <a:r>
              <a:rPr lang="en-US" sz="2600" noProof="0" dirty="0"/>
              <a:t>Benefits</a:t>
            </a:r>
          </a:p>
          <a:p>
            <a:pPr lvl="1"/>
            <a:r>
              <a:rPr lang="en-US" sz="2600" dirty="0"/>
              <a:t>It precisely </a:t>
            </a:r>
            <a:r>
              <a:rPr lang="en-US" sz="2600" dirty="0" err="1"/>
              <a:t>analyse</a:t>
            </a:r>
            <a:r>
              <a:rPr lang="en-US" sz="2600" dirty="0"/>
              <a:t> risk exposure +++ and HHO +++ (such as video) </a:t>
            </a:r>
            <a:endParaRPr lang="en-US" sz="2600" noProof="0" dirty="0"/>
          </a:p>
          <a:p>
            <a:pPr lvl="2"/>
            <a:endParaRPr lang="en-US" sz="2000" noProof="0" dirty="0"/>
          </a:p>
          <a:p>
            <a:pPr lvl="2">
              <a:buNone/>
            </a:pPr>
            <a:endParaRPr lang="en-US" sz="2000" noProof="0" dirty="0"/>
          </a:p>
          <a:p>
            <a:pPr lvl="2"/>
            <a:endParaRPr lang="en-US" sz="2000" noProof="0" dirty="0"/>
          </a:p>
          <a:p>
            <a:pPr lvl="2"/>
            <a:endParaRPr lang="en-US" sz="2000" noProof="0" dirty="0"/>
          </a:p>
        </p:txBody>
      </p:sp>
      <p:pic>
        <p:nvPicPr>
          <p:cNvPr id="4099" name="Picture 3"/>
          <p:cNvPicPr>
            <a:picLocks noChangeAspect="1" noChangeArrowheads="1"/>
          </p:cNvPicPr>
          <p:nvPr/>
        </p:nvPicPr>
        <p:blipFill>
          <a:blip r:embed="rId2" cstate="print"/>
          <a:srcRect b="33348"/>
          <a:stretch>
            <a:fillRect/>
          </a:stretch>
        </p:blipFill>
        <p:spPr bwMode="auto">
          <a:xfrm>
            <a:off x="1979712" y="1340768"/>
            <a:ext cx="5328592" cy="10203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6713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t>What automated HH monitoring highlighted ?</a:t>
            </a:r>
            <a:br>
              <a:rPr lang="en-US" sz="2800" dirty="0"/>
            </a:br>
            <a:r>
              <a:rPr lang="en-US" sz="1600" dirty="0"/>
              <a:t>Monitoring 24/24 7/7</a:t>
            </a:r>
            <a:r>
              <a:rPr lang="en-US" dirty="0"/>
              <a:t/>
            </a:r>
            <a:br>
              <a:rPr lang="en-US" dirty="0"/>
            </a:br>
            <a:endParaRPr lang="en-US" dirty="0"/>
          </a:p>
        </p:txBody>
      </p:sp>
      <p:pic>
        <p:nvPicPr>
          <p:cNvPr id="40962" name="Picture 2"/>
          <p:cNvPicPr>
            <a:picLocks noChangeAspect="1" noChangeArrowheads="1"/>
          </p:cNvPicPr>
          <p:nvPr/>
        </p:nvPicPr>
        <p:blipFill>
          <a:blip r:embed="rId2" cstate="print"/>
          <a:srcRect/>
          <a:stretch>
            <a:fillRect/>
          </a:stretch>
        </p:blipFill>
        <p:spPr bwMode="auto">
          <a:xfrm>
            <a:off x="2339752" y="3212976"/>
            <a:ext cx="4746910" cy="3492074"/>
          </a:xfrm>
          <a:prstGeom prst="rect">
            <a:avLst/>
          </a:prstGeom>
          <a:ln>
            <a:noFill/>
          </a:ln>
          <a:effectLst>
            <a:outerShdw blurRad="292100" dist="139700" dir="2700000" algn="tl" rotWithShape="0">
              <a:srgbClr val="333333">
                <a:alpha val="65000"/>
              </a:srgbClr>
            </a:outerShdw>
          </a:effectLst>
        </p:spPr>
      </p:pic>
      <p:pic>
        <p:nvPicPr>
          <p:cNvPr id="40963" name="Picture 3"/>
          <p:cNvPicPr>
            <a:picLocks noChangeAspect="1" noChangeArrowheads="1"/>
          </p:cNvPicPr>
          <p:nvPr/>
        </p:nvPicPr>
        <p:blipFill>
          <a:blip r:embed="rId3" cstate="print"/>
          <a:srcRect/>
          <a:stretch>
            <a:fillRect/>
          </a:stretch>
        </p:blipFill>
        <p:spPr bwMode="auto">
          <a:xfrm>
            <a:off x="2843808" y="1412776"/>
            <a:ext cx="3797449" cy="914076"/>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a:xfrm>
            <a:off x="899592" y="2492896"/>
            <a:ext cx="7848872" cy="58477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600" dirty="0"/>
              <a:t>Feedback via an automated system was associated with improved hand hygiene performance </a:t>
            </a:r>
            <a:r>
              <a:rPr lang="en-US" sz="1600" dirty="0">
                <a:solidFill>
                  <a:srgbClr val="C00000"/>
                </a:solidFill>
              </a:rPr>
              <a:t>in the short term.</a:t>
            </a:r>
            <a:r>
              <a:rPr lang="en-US" sz="1600" dirty="0"/>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274638"/>
            <a:ext cx="5832648" cy="1143000"/>
          </a:xfrm>
        </p:spPr>
        <p:txBody>
          <a:bodyPr/>
          <a:lstStyle/>
          <a:p>
            <a:pPr lvl="2" algn="ctr" rtl="0">
              <a:spcBef>
                <a:spcPct val="0"/>
              </a:spcBef>
            </a:pPr>
            <a:r>
              <a:rPr lang="en-US" sz="2800" dirty="0"/>
              <a:t>What automated HH monitoring highlighted ? </a:t>
            </a:r>
            <a:br>
              <a:rPr lang="en-US" sz="2800" dirty="0"/>
            </a:br>
            <a:r>
              <a:rPr lang="en-US" sz="1600" dirty="0"/>
              <a:t>HH is an individual behavior</a:t>
            </a:r>
            <a:br>
              <a:rPr lang="en-US" sz="1600" dirty="0"/>
            </a:br>
            <a:endParaRPr lang="en-US" sz="2800" dirty="0"/>
          </a:p>
        </p:txBody>
      </p:sp>
      <p:pic>
        <p:nvPicPr>
          <p:cNvPr id="41986" name="Picture 2"/>
          <p:cNvPicPr>
            <a:picLocks noChangeAspect="1" noChangeArrowheads="1"/>
          </p:cNvPicPr>
          <p:nvPr/>
        </p:nvPicPr>
        <p:blipFill>
          <a:blip r:embed="rId2" cstate="print"/>
          <a:srcRect/>
          <a:stretch>
            <a:fillRect/>
          </a:stretch>
        </p:blipFill>
        <p:spPr bwMode="auto">
          <a:xfrm>
            <a:off x="323528" y="3140968"/>
            <a:ext cx="8548764" cy="3432051"/>
          </a:xfrm>
          <a:prstGeom prst="rect">
            <a:avLst/>
          </a:prstGeom>
          <a:ln>
            <a:noFill/>
          </a:ln>
          <a:effectLst>
            <a:outerShdw blurRad="292100" dist="139700" dir="2700000" algn="tl" rotWithShape="0">
              <a:srgbClr val="333333">
                <a:alpha val="65000"/>
              </a:srgbClr>
            </a:outerShdw>
          </a:effectLst>
        </p:spPr>
      </p:pic>
      <p:pic>
        <p:nvPicPr>
          <p:cNvPr id="41987" name="Picture 3"/>
          <p:cNvPicPr>
            <a:picLocks noChangeAspect="1" noChangeArrowheads="1"/>
          </p:cNvPicPr>
          <p:nvPr/>
        </p:nvPicPr>
        <p:blipFill>
          <a:blip r:embed="rId3" cstate="print"/>
          <a:srcRect/>
          <a:stretch>
            <a:fillRect/>
          </a:stretch>
        </p:blipFill>
        <p:spPr bwMode="auto">
          <a:xfrm>
            <a:off x="1547664" y="2420888"/>
            <a:ext cx="6162675" cy="571500"/>
          </a:xfrm>
          <a:prstGeom prst="rect">
            <a:avLst/>
          </a:prstGeom>
          <a:ln>
            <a:headEnd/>
            <a:tailEnd/>
          </a:ln>
        </p:spPr>
        <p:style>
          <a:lnRef idx="1">
            <a:schemeClr val="accent1"/>
          </a:lnRef>
          <a:fillRef idx="2">
            <a:schemeClr val="accent1"/>
          </a:fillRef>
          <a:effectRef idx="1">
            <a:schemeClr val="accent1"/>
          </a:effectRef>
          <a:fontRef idx="minor">
            <a:schemeClr val="dk1"/>
          </a:fontRef>
        </p:style>
      </p:pic>
      <p:pic>
        <p:nvPicPr>
          <p:cNvPr id="41988" name="Picture 4"/>
          <p:cNvPicPr>
            <a:picLocks noChangeAspect="1" noChangeArrowheads="1"/>
          </p:cNvPicPr>
          <p:nvPr/>
        </p:nvPicPr>
        <p:blipFill>
          <a:blip r:embed="rId4" cstate="print"/>
          <a:srcRect/>
          <a:stretch>
            <a:fillRect/>
          </a:stretch>
        </p:blipFill>
        <p:spPr bwMode="auto">
          <a:xfrm>
            <a:off x="2555776" y="1340768"/>
            <a:ext cx="4248472" cy="91457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xmlns="" id="{9CED0D26-7B60-437D-9EF6-565F23D27883}"/>
              </a:ext>
            </a:extLst>
          </p:cNvPr>
          <p:cNvPicPr>
            <a:picLocks noChangeAspect="1"/>
          </p:cNvPicPr>
          <p:nvPr/>
        </p:nvPicPr>
        <p:blipFill>
          <a:blip r:embed="rId2" cstate="print"/>
          <a:stretch>
            <a:fillRect/>
          </a:stretch>
        </p:blipFill>
        <p:spPr>
          <a:xfrm>
            <a:off x="1299896" y="1700808"/>
            <a:ext cx="6544208" cy="4720616"/>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xmlns="" id="{94D41927-1589-4A79-9893-4C9E06716CBA}"/>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27684" y="188640"/>
            <a:ext cx="5688632" cy="13782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024524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47C0595-6BEA-4B7D-BC0F-AACDFCB6A0D9}"/>
              </a:ext>
            </a:extLst>
          </p:cNvPr>
          <p:cNvPicPr>
            <a:picLocks noChangeAspect="1"/>
          </p:cNvPicPr>
          <p:nvPr/>
        </p:nvPicPr>
        <p:blipFill>
          <a:blip r:embed="rId2" cstate="print"/>
          <a:stretch>
            <a:fillRect/>
          </a:stretch>
        </p:blipFill>
        <p:spPr>
          <a:xfrm>
            <a:off x="1907704" y="3573016"/>
            <a:ext cx="5584738" cy="2693845"/>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xmlns="" id="{71C14EF3-9369-4E97-9535-844EC7390216}"/>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27684" y="188640"/>
            <a:ext cx="5688632" cy="1378222"/>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xmlns="" id="{A7181980-F400-4F88-91D8-4262AA9D6509}"/>
              </a:ext>
            </a:extLst>
          </p:cNvPr>
          <p:cNvPicPr>
            <a:picLocks noChangeAspect="1"/>
          </p:cNvPicPr>
          <p:nvPr/>
        </p:nvPicPr>
        <p:blipFill>
          <a:blip r:embed="rId4" cstate="print"/>
          <a:stretch>
            <a:fillRect/>
          </a:stretch>
        </p:blipFill>
        <p:spPr>
          <a:xfrm>
            <a:off x="633787" y="2038715"/>
            <a:ext cx="8132572" cy="1230514"/>
          </a:xfrm>
          <a:prstGeom prst="rect">
            <a:avLst/>
          </a:prstGeom>
        </p:spPr>
      </p:pic>
    </p:spTree>
    <p:extLst>
      <p:ext uri="{BB962C8B-B14F-4D97-AF65-F5344CB8AC3E}">
        <p14:creationId xmlns:p14="http://schemas.microsoft.com/office/powerpoint/2010/main" xmlns="" val="1118821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7382F4F1-97C8-4E84-9C7E-8CF77A665B10}"/>
              </a:ext>
            </a:extLst>
          </p:cNvPr>
          <p:cNvPicPr>
            <a:picLocks noChangeAspect="1"/>
          </p:cNvPicPr>
          <p:nvPr/>
        </p:nvPicPr>
        <p:blipFill>
          <a:blip r:embed="rId2" cstate="print"/>
          <a:stretch>
            <a:fillRect/>
          </a:stretch>
        </p:blipFill>
        <p:spPr>
          <a:xfrm>
            <a:off x="0" y="2852936"/>
            <a:ext cx="9144000" cy="2282145"/>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xmlns="" id="{1B456F3C-E988-47BB-AD19-756D2423E07F}"/>
              </a:ext>
            </a:extLst>
          </p:cNvPr>
          <p:cNvPicPr>
            <a:picLocks noChangeAspect="1"/>
          </p:cNvPicPr>
          <p:nvPr/>
        </p:nvPicPr>
        <p:blipFill>
          <a:blip r:embed="rId3" cstate="print"/>
          <a:stretch>
            <a:fillRect/>
          </a:stretch>
        </p:blipFill>
        <p:spPr>
          <a:xfrm>
            <a:off x="1547664" y="0"/>
            <a:ext cx="6285521" cy="1969179"/>
          </a:xfrm>
          <a:prstGeom prst="rect">
            <a:avLst/>
          </a:prstGeom>
        </p:spPr>
      </p:pic>
    </p:spTree>
    <p:extLst>
      <p:ext uri="{BB962C8B-B14F-4D97-AF65-F5344CB8AC3E}">
        <p14:creationId xmlns:p14="http://schemas.microsoft.com/office/powerpoint/2010/main" xmlns="" val="18698284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6E2C6D9D-BD0C-4C9C-9ED1-C22B5CC481F3}"/>
              </a:ext>
            </a:extLst>
          </p:cNvPr>
          <p:cNvPicPr>
            <a:picLocks noChangeAspect="1"/>
          </p:cNvPicPr>
          <p:nvPr/>
        </p:nvPicPr>
        <p:blipFill>
          <a:blip r:embed="rId2" cstate="print"/>
          <a:stretch>
            <a:fillRect/>
          </a:stretch>
        </p:blipFill>
        <p:spPr>
          <a:xfrm>
            <a:off x="593812" y="1772816"/>
            <a:ext cx="7956376" cy="4916616"/>
          </a:xfrm>
          <a:prstGeom prst="rect">
            <a:avLst/>
          </a:prstGeom>
        </p:spPr>
      </p:pic>
      <p:pic>
        <p:nvPicPr>
          <p:cNvPr id="5" name="Image 4">
            <a:extLst>
              <a:ext uri="{FF2B5EF4-FFF2-40B4-BE49-F238E27FC236}">
                <a16:creationId xmlns:a16="http://schemas.microsoft.com/office/drawing/2014/main" xmlns="" id="{699924BC-FB0C-4DDA-B230-53E0CBC4AC89}"/>
              </a:ext>
            </a:extLst>
          </p:cNvPr>
          <p:cNvPicPr>
            <a:picLocks noChangeAspect="1"/>
          </p:cNvPicPr>
          <p:nvPr/>
        </p:nvPicPr>
        <p:blipFill>
          <a:blip r:embed="rId3" cstate="print"/>
          <a:stretch>
            <a:fillRect/>
          </a:stretch>
        </p:blipFill>
        <p:spPr>
          <a:xfrm>
            <a:off x="1547664" y="0"/>
            <a:ext cx="6285521" cy="1969179"/>
          </a:xfrm>
          <a:prstGeom prst="rect">
            <a:avLst/>
          </a:prstGeom>
        </p:spPr>
      </p:pic>
    </p:spTree>
    <p:extLst>
      <p:ext uri="{BB962C8B-B14F-4D97-AF65-F5344CB8AC3E}">
        <p14:creationId xmlns:p14="http://schemas.microsoft.com/office/powerpoint/2010/main" xmlns="" val="2962324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133C088-547D-41C7-B3B3-D5FB938AC2AA}"/>
              </a:ext>
            </a:extLst>
          </p:cNvPr>
          <p:cNvPicPr>
            <a:picLocks noChangeAspect="1"/>
          </p:cNvPicPr>
          <p:nvPr/>
        </p:nvPicPr>
        <p:blipFill>
          <a:blip r:embed="rId2" cstate="print"/>
          <a:stretch>
            <a:fillRect/>
          </a:stretch>
        </p:blipFill>
        <p:spPr>
          <a:xfrm>
            <a:off x="0" y="2420888"/>
            <a:ext cx="9144000" cy="2292961"/>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xmlns="" id="{7FCD0069-7018-423F-A4F6-5970E93C7C40}"/>
              </a:ext>
            </a:extLst>
          </p:cNvPr>
          <p:cNvPicPr>
            <a:picLocks noChangeAspect="1"/>
          </p:cNvPicPr>
          <p:nvPr/>
        </p:nvPicPr>
        <p:blipFill>
          <a:blip r:embed="rId3" cstate="print"/>
          <a:stretch>
            <a:fillRect/>
          </a:stretch>
        </p:blipFill>
        <p:spPr>
          <a:xfrm>
            <a:off x="1547664" y="0"/>
            <a:ext cx="6285521" cy="1969179"/>
          </a:xfrm>
          <a:prstGeom prst="rect">
            <a:avLst/>
          </a:prstGeom>
        </p:spPr>
      </p:pic>
    </p:spTree>
    <p:extLst>
      <p:ext uri="{BB962C8B-B14F-4D97-AF65-F5344CB8AC3E}">
        <p14:creationId xmlns:p14="http://schemas.microsoft.com/office/powerpoint/2010/main" xmlns="" val="24203715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xmlns="" id="{9D549833-4992-47D6-9E5E-951B6F1A0CF6}"/>
              </a:ext>
            </a:extLst>
          </p:cNvPr>
          <p:cNvSpPr>
            <a:spLocks noGrp="1"/>
          </p:cNvSpPr>
          <p:nvPr>
            <p:ph type="title"/>
          </p:nvPr>
        </p:nvSpPr>
        <p:spPr>
          <a:xfrm>
            <a:off x="1763688" y="188640"/>
            <a:ext cx="5832648" cy="1503040"/>
          </a:xfrm>
        </p:spPr>
        <p:txBody>
          <a:bodyPr/>
          <a:lstStyle/>
          <a:p>
            <a:pPr lvl="2" algn="ctr" rtl="0">
              <a:spcBef>
                <a:spcPct val="0"/>
              </a:spcBef>
            </a:pPr>
            <a:r>
              <a:rPr lang="en-US" sz="2800" dirty="0"/>
              <a:t>What automated HH monitoring highlighted ? </a:t>
            </a:r>
            <a:br>
              <a:rPr lang="en-US" sz="2800" dirty="0"/>
            </a:br>
            <a:r>
              <a:rPr lang="en-US" sz="1600" dirty="0"/>
              <a:t>HH is an individual behavior</a:t>
            </a:r>
            <a:endParaRPr lang="en-US" sz="2800" dirty="0"/>
          </a:p>
        </p:txBody>
      </p:sp>
      <p:pic>
        <p:nvPicPr>
          <p:cNvPr id="13" name="Image 12">
            <a:extLst>
              <a:ext uri="{FF2B5EF4-FFF2-40B4-BE49-F238E27FC236}">
                <a16:creationId xmlns:a16="http://schemas.microsoft.com/office/drawing/2014/main" xmlns="" id="{54F4AB27-BEDD-48BA-994B-35172642595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53852" y="1966838"/>
            <a:ext cx="7236296" cy="4823666"/>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xmlns="" id="{5D276EF2-6B5A-4EB0-8943-86D915D5865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48264" y="1560004"/>
            <a:ext cx="1984500" cy="9193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08136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xmlns="" id="{10C0D3E3-C4CF-4FE7-A7DC-C0891A4B1C87}"/>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r="27748"/>
          <a:stretch/>
        </p:blipFill>
        <p:spPr>
          <a:xfrm>
            <a:off x="2267744" y="1340768"/>
            <a:ext cx="4499992" cy="1336907"/>
          </a:xfrm>
          <a:prstGeom prst="rect">
            <a:avLst/>
          </a:prstGeom>
          <a:ln>
            <a:noFill/>
          </a:ln>
          <a:effectLst>
            <a:outerShdw blurRad="292100" dist="139700" dir="2700000" algn="tl" rotWithShape="0">
              <a:srgbClr val="333333">
                <a:alpha val="65000"/>
              </a:srgbClr>
            </a:outerShdw>
          </a:effectLst>
        </p:spPr>
      </p:pic>
      <p:sp>
        <p:nvSpPr>
          <p:cNvPr id="7" name="Titre 1">
            <a:extLst>
              <a:ext uri="{FF2B5EF4-FFF2-40B4-BE49-F238E27FC236}">
                <a16:creationId xmlns:a16="http://schemas.microsoft.com/office/drawing/2014/main" xmlns="" id="{C918F65C-EB76-4B61-8FAE-386A1AE07724}"/>
              </a:ext>
            </a:extLst>
          </p:cNvPr>
          <p:cNvSpPr>
            <a:spLocks noGrp="1"/>
          </p:cNvSpPr>
          <p:nvPr>
            <p:ph type="title"/>
          </p:nvPr>
        </p:nvSpPr>
        <p:spPr>
          <a:xfrm>
            <a:off x="1763688" y="188640"/>
            <a:ext cx="5832648" cy="1503040"/>
          </a:xfrm>
        </p:spPr>
        <p:txBody>
          <a:bodyPr/>
          <a:lstStyle/>
          <a:p>
            <a:pPr lvl="2" algn="ctr" rtl="0">
              <a:spcBef>
                <a:spcPct val="0"/>
              </a:spcBef>
            </a:pPr>
            <a:r>
              <a:rPr lang="en-US" sz="2800" dirty="0"/>
              <a:t>What automated HH monitoring highlighted ? </a:t>
            </a:r>
            <a:br>
              <a:rPr lang="en-US" sz="2800" dirty="0"/>
            </a:br>
            <a:endParaRPr lang="en-US" sz="2800" dirty="0"/>
          </a:p>
        </p:txBody>
      </p:sp>
      <p:pic>
        <p:nvPicPr>
          <p:cNvPr id="9" name="Image 8">
            <a:extLst>
              <a:ext uri="{FF2B5EF4-FFF2-40B4-BE49-F238E27FC236}">
                <a16:creationId xmlns:a16="http://schemas.microsoft.com/office/drawing/2014/main" xmlns="" id="{28908088-B438-4F42-9930-C4384F83E8C1}"/>
              </a:ext>
            </a:extLst>
          </p:cNvPr>
          <p:cNvPicPr>
            <a:picLocks noChangeAspect="1"/>
          </p:cNvPicPr>
          <p:nvPr/>
        </p:nvPicPr>
        <p:blipFill>
          <a:blip r:embed="rId3" cstate="print"/>
          <a:stretch>
            <a:fillRect/>
          </a:stretch>
        </p:blipFill>
        <p:spPr>
          <a:xfrm>
            <a:off x="1630297" y="2843808"/>
            <a:ext cx="6099429" cy="36027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989117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xmlns="" id="{3F8BEBCB-0A4B-4AD0-93DC-D31EA8F3A03B}"/>
              </a:ext>
            </a:extLst>
          </p:cNvPr>
          <p:cNvSpPr>
            <a:spLocks noGrp="1"/>
          </p:cNvSpPr>
          <p:nvPr>
            <p:ph type="title"/>
          </p:nvPr>
        </p:nvSpPr>
        <p:spPr>
          <a:xfrm>
            <a:off x="1763688" y="188640"/>
            <a:ext cx="5832648" cy="1503040"/>
          </a:xfrm>
        </p:spPr>
        <p:txBody>
          <a:bodyPr/>
          <a:lstStyle/>
          <a:p>
            <a:pPr lvl="2" algn="ctr" rtl="0">
              <a:spcBef>
                <a:spcPct val="0"/>
              </a:spcBef>
            </a:pPr>
            <a:r>
              <a:rPr lang="en-US" sz="2800" dirty="0"/>
              <a:t>What automated HH monitoring highlighted ? </a:t>
            </a:r>
            <a:br>
              <a:rPr lang="en-US" sz="2800" dirty="0"/>
            </a:br>
            <a:endParaRPr lang="en-US" sz="2800" dirty="0"/>
          </a:p>
        </p:txBody>
      </p:sp>
      <p:pic>
        <p:nvPicPr>
          <p:cNvPr id="6" name="Image 5">
            <a:extLst>
              <a:ext uri="{FF2B5EF4-FFF2-40B4-BE49-F238E27FC236}">
                <a16:creationId xmlns:a16="http://schemas.microsoft.com/office/drawing/2014/main" xmlns="" id="{78E2804B-7FDD-4A1F-8C6B-67A4CD7CE1A7}"/>
              </a:ext>
            </a:extLst>
          </p:cNvPr>
          <p:cNvPicPr>
            <a:picLocks noChangeAspect="1"/>
          </p:cNvPicPr>
          <p:nvPr/>
        </p:nvPicPr>
        <p:blipFill>
          <a:blip r:embed="rId2" cstate="print"/>
          <a:stretch>
            <a:fillRect/>
          </a:stretch>
        </p:blipFill>
        <p:spPr>
          <a:xfrm>
            <a:off x="1954328" y="3424960"/>
            <a:ext cx="5235344" cy="2714743"/>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xmlns="" id="{47FDF56D-9178-45F7-AB12-D00059257A83}"/>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27784" y="1268760"/>
            <a:ext cx="3725267" cy="19498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034083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What OMS observational studies can highlight ?  </a:t>
            </a:r>
          </a:p>
        </p:txBody>
      </p:sp>
      <p:pic>
        <p:nvPicPr>
          <p:cNvPr id="1026" name="Picture 2"/>
          <p:cNvPicPr>
            <a:picLocks noChangeAspect="1" noChangeArrowheads="1"/>
          </p:cNvPicPr>
          <p:nvPr/>
        </p:nvPicPr>
        <p:blipFill>
          <a:blip r:embed="rId2" cstate="print"/>
          <a:srcRect/>
          <a:stretch>
            <a:fillRect/>
          </a:stretch>
        </p:blipFill>
        <p:spPr bwMode="auto">
          <a:xfrm>
            <a:off x="467544" y="1844824"/>
            <a:ext cx="3952634" cy="1224136"/>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3" cstate="print"/>
          <a:srcRect/>
          <a:stretch>
            <a:fillRect/>
          </a:stretch>
        </p:blipFill>
        <p:spPr bwMode="auto">
          <a:xfrm>
            <a:off x="323528" y="4005064"/>
            <a:ext cx="8525594" cy="2542721"/>
          </a:xfrm>
          <a:prstGeom prst="rect">
            <a:avLst/>
          </a:prstGeom>
          <a:noFill/>
          <a:ln w="9525">
            <a:noFill/>
            <a:miter lim="800000"/>
            <a:headEnd/>
            <a:tailEnd/>
          </a:ln>
        </p:spPr>
      </p:pic>
      <p:sp>
        <p:nvSpPr>
          <p:cNvPr id="7" name="Rectangle 6"/>
          <p:cNvSpPr/>
          <p:nvPr/>
        </p:nvSpPr>
        <p:spPr>
          <a:xfrm>
            <a:off x="4716016" y="1844824"/>
            <a:ext cx="3995936"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dirty="0"/>
              <a:t>Estimate HHOs in general</a:t>
            </a:r>
          </a:p>
          <a:p>
            <a:pPr algn="ctr"/>
            <a:r>
              <a:rPr lang="en-US" dirty="0"/>
              <a:t>medical wards and emergency departments. These data can be used as denominator estimates to calculate hand hygiene compliance</a:t>
            </a:r>
          </a:p>
          <a:p>
            <a:pPr algn="ctr"/>
            <a:r>
              <a:rPr lang="en-US" dirty="0"/>
              <a:t>rates when product utilization data are available.</a:t>
            </a:r>
          </a:p>
        </p:txBody>
      </p:sp>
      <p:sp>
        <p:nvSpPr>
          <p:cNvPr id="8" name="Rectangle 7"/>
          <p:cNvSpPr/>
          <p:nvPr/>
        </p:nvSpPr>
        <p:spPr>
          <a:xfrm>
            <a:off x="4427984" y="6165304"/>
            <a:ext cx="432048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27784" y="5301208"/>
            <a:ext cx="612068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What automated HH monitoring highlighted ?</a:t>
            </a:r>
            <a:br>
              <a:rPr lang="en-US" dirty="0"/>
            </a:br>
            <a:r>
              <a:rPr lang="en-US" sz="1800" dirty="0"/>
              <a:t>HH behavior of HCW studies and understanding</a:t>
            </a:r>
            <a:endParaRPr lang="en-US" dirty="0"/>
          </a:p>
        </p:txBody>
      </p:sp>
      <p:sp>
        <p:nvSpPr>
          <p:cNvPr id="3" name="Espace réservé du contenu 2"/>
          <p:cNvSpPr>
            <a:spLocks noGrp="1"/>
          </p:cNvSpPr>
          <p:nvPr>
            <p:ph idx="1"/>
          </p:nvPr>
        </p:nvSpPr>
        <p:spPr>
          <a:xfrm>
            <a:off x="457200" y="1600201"/>
            <a:ext cx="8229600" cy="1612776"/>
          </a:xfrm>
        </p:spPr>
        <p:txBody>
          <a:bodyPr>
            <a:noAutofit/>
          </a:bodyPr>
          <a:lstStyle/>
          <a:p>
            <a:r>
              <a:rPr lang="en-US" sz="2000" dirty="0"/>
              <a:t>Explicit and implicit measures of risk perception to categorized HWC behavioral attitudes toward hand hygiene. </a:t>
            </a:r>
            <a:r>
              <a:rPr lang="en-US" sz="2000" i="1" dirty="0"/>
              <a:t>A </a:t>
            </a:r>
            <a:r>
              <a:rPr lang="en-US" sz="2000" i="1" dirty="0" err="1"/>
              <a:t>Djire</a:t>
            </a:r>
            <a:r>
              <a:rPr lang="en-US" sz="2000" i="1" dirty="0"/>
              <a:t>, C </a:t>
            </a:r>
            <a:r>
              <a:rPr lang="en-US" sz="2000" i="1" dirty="0" err="1"/>
              <a:t>Magnin</a:t>
            </a:r>
            <a:r>
              <a:rPr lang="en-US" sz="2000" i="1" dirty="0"/>
              <a:t>, S </a:t>
            </a:r>
            <a:r>
              <a:rPr lang="en-US" sz="2000" i="1" dirty="0" err="1"/>
              <a:t>Boudjema</a:t>
            </a:r>
            <a:r>
              <a:rPr lang="en-US" sz="2000" i="1" dirty="0"/>
              <a:t>, P </a:t>
            </a:r>
            <a:r>
              <a:rPr lang="en-US" sz="2000" i="1" dirty="0" err="1"/>
              <a:t>Brouqui</a:t>
            </a:r>
            <a:r>
              <a:rPr lang="en-US" sz="2000" i="1" dirty="0"/>
              <a:t> and I </a:t>
            </a:r>
            <a:r>
              <a:rPr lang="en-US" sz="2000" i="1" dirty="0" err="1"/>
              <a:t>Regner</a:t>
            </a:r>
            <a:r>
              <a:rPr lang="en-US" sz="2000" i="1" dirty="0"/>
              <a:t> . 2018. </a:t>
            </a:r>
          </a:p>
          <a:p>
            <a:endParaRPr lang="en-US" sz="2000" dirty="0"/>
          </a:p>
        </p:txBody>
      </p:sp>
      <p:grpSp>
        <p:nvGrpSpPr>
          <p:cNvPr id="4" name="Google Shape;220;p24"/>
          <p:cNvGrpSpPr/>
          <p:nvPr/>
        </p:nvGrpSpPr>
        <p:grpSpPr>
          <a:xfrm>
            <a:off x="5004048" y="2564904"/>
            <a:ext cx="3816424" cy="3600400"/>
            <a:chOff x="460788" y="1961239"/>
            <a:chExt cx="4254826" cy="5175843"/>
          </a:xfrm>
        </p:grpSpPr>
        <p:pic>
          <p:nvPicPr>
            <p:cNvPr id="5" name="Google Shape;221;p24"/>
            <p:cNvPicPr preferRelativeResize="0"/>
            <p:nvPr/>
          </p:nvPicPr>
          <p:blipFill rotWithShape="1">
            <a:blip r:embed="rId2" cstate="print">
              <a:alphaModFix/>
            </a:blip>
            <a:srcRect l="404" t="-6521" r="24590" b="1"/>
            <a:stretch/>
          </p:blipFill>
          <p:spPr>
            <a:xfrm>
              <a:off x="460788" y="1961239"/>
              <a:ext cx="4254826" cy="4564809"/>
            </a:xfrm>
            <a:prstGeom prst="rect">
              <a:avLst/>
            </a:prstGeom>
            <a:ln>
              <a:noFill/>
            </a:ln>
            <a:effectLst>
              <a:outerShdw blurRad="292100" dist="139700" dir="2700000" algn="tl" rotWithShape="0">
                <a:srgbClr val="333333">
                  <a:alpha val="65000"/>
                </a:srgbClr>
              </a:outerShdw>
            </a:effectLst>
          </p:spPr>
        </p:pic>
        <p:sp>
          <p:nvSpPr>
            <p:cNvPr id="6" name="Google Shape;222;p24"/>
            <p:cNvSpPr/>
            <p:nvPr/>
          </p:nvSpPr>
          <p:spPr>
            <a:xfrm>
              <a:off x="1015087" y="6299100"/>
              <a:ext cx="1577017" cy="837982"/>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Conscience du danger</a:t>
              </a:r>
              <a:endParaRPr sz="1100" dirty="0"/>
            </a:p>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(associé au danger)</a:t>
              </a:r>
              <a:endParaRPr sz="1100" dirty="0"/>
            </a:p>
          </p:txBody>
        </p:sp>
        <p:sp>
          <p:nvSpPr>
            <p:cNvPr id="7" name="Google Shape;223;p24"/>
            <p:cNvSpPr/>
            <p:nvPr/>
          </p:nvSpPr>
          <p:spPr>
            <a:xfrm>
              <a:off x="2919999" y="6299100"/>
              <a:ext cx="1795615" cy="837982"/>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Sous-estime le danger </a:t>
              </a:r>
              <a:endParaRPr sz="1100" dirty="0"/>
            </a:p>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(Associé a la sécurité)</a:t>
              </a:r>
              <a:endParaRPr sz="1100" dirty="0"/>
            </a:p>
          </p:txBody>
        </p:sp>
      </p:grpSp>
      <p:grpSp>
        <p:nvGrpSpPr>
          <p:cNvPr id="8" name="Groupe 7"/>
          <p:cNvGrpSpPr/>
          <p:nvPr/>
        </p:nvGrpSpPr>
        <p:grpSpPr>
          <a:xfrm>
            <a:off x="251520" y="3429000"/>
            <a:ext cx="4571097" cy="1893691"/>
            <a:chOff x="2449175" y="3930352"/>
            <a:chExt cx="7101282" cy="2760491"/>
          </a:xfrm>
        </p:grpSpPr>
        <p:pic>
          <p:nvPicPr>
            <p:cNvPr id="9" name="Picture 2" descr="C:\Users\mimi\Desktop\1.JPG"/>
            <p:cNvPicPr>
              <a:picLocks noChangeAspect="1" noChangeArrowheads="1"/>
            </p:cNvPicPr>
            <p:nvPr/>
          </p:nvPicPr>
          <p:blipFill>
            <a:blip r:embed="rId3" cstate="print"/>
            <a:srcRect r="2402"/>
            <a:stretch>
              <a:fillRect/>
            </a:stretch>
          </p:blipFill>
          <p:spPr bwMode="auto">
            <a:xfrm>
              <a:off x="2449175" y="4048208"/>
              <a:ext cx="2341389" cy="2547612"/>
            </a:xfrm>
            <a:prstGeom prst="rect">
              <a:avLst/>
            </a:prstGeom>
            <a:ln>
              <a:noFill/>
            </a:ln>
            <a:effectLst>
              <a:outerShdw blurRad="292100" dist="139700" dir="2700000" algn="tl" rotWithShape="0">
                <a:srgbClr val="333333">
                  <a:alpha val="65000"/>
                </a:srgbClr>
              </a:outerShdw>
            </a:effectLst>
          </p:spPr>
        </p:pic>
        <p:pic>
          <p:nvPicPr>
            <p:cNvPr id="10" name="Picture 3" descr="C:\Users\mimi\Desktop\2.JPG"/>
            <p:cNvPicPr>
              <a:picLocks noChangeAspect="1" noChangeArrowheads="1"/>
            </p:cNvPicPr>
            <p:nvPr/>
          </p:nvPicPr>
          <p:blipFill>
            <a:blip r:embed="rId4" cstate="print"/>
            <a:srcRect l="2401"/>
            <a:stretch>
              <a:fillRect/>
            </a:stretch>
          </p:blipFill>
          <p:spPr bwMode="auto">
            <a:xfrm>
              <a:off x="4840669" y="3930352"/>
              <a:ext cx="2667685" cy="2728098"/>
            </a:xfrm>
            <a:prstGeom prst="rect">
              <a:avLst/>
            </a:prstGeom>
            <a:ln>
              <a:noFill/>
            </a:ln>
            <a:effectLst>
              <a:outerShdw blurRad="292100" dist="139700" dir="2700000" algn="tl" rotWithShape="0">
                <a:srgbClr val="333333">
                  <a:alpha val="65000"/>
                </a:srgbClr>
              </a:outerShdw>
            </a:effectLst>
          </p:spPr>
        </p:pic>
        <p:pic>
          <p:nvPicPr>
            <p:cNvPr id="11" name="Picture 4" descr="C:\Users\mimi\Desktop\3.JPG"/>
            <p:cNvPicPr>
              <a:picLocks noChangeAspect="1" noChangeArrowheads="1"/>
            </p:cNvPicPr>
            <p:nvPr/>
          </p:nvPicPr>
          <p:blipFill>
            <a:blip r:embed="rId5" cstate="print"/>
            <a:srcRect l="8332" t="23451"/>
            <a:stretch>
              <a:fillRect/>
            </a:stretch>
          </p:blipFill>
          <p:spPr bwMode="auto">
            <a:xfrm>
              <a:off x="7608923" y="4278505"/>
              <a:ext cx="1941534" cy="2412338"/>
            </a:xfrm>
            <a:prstGeom prst="rect">
              <a:avLst/>
            </a:prstGeom>
            <a:ln>
              <a:noFill/>
            </a:ln>
            <a:effectLst>
              <a:outerShdw blurRad="292100" dist="139700" dir="2700000" algn="tl" rotWithShape="0">
                <a:srgbClr val="333333">
                  <a:alpha val="65000"/>
                </a:srgbClr>
              </a:outerShdw>
            </a:effectLst>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solidFill>
                  <a:srgbClr val="C00000"/>
                </a:solidFill>
              </a:rPr>
              <a:t>Is automated HH monitoring enhancing HH disinfection ?</a:t>
            </a:r>
          </a:p>
          <a:p>
            <a:pPr lvl="2"/>
            <a:r>
              <a:rPr lang="en-US" dirty="0">
                <a:solidFill>
                  <a:srgbClr val="C00000"/>
                </a:solidFill>
              </a:rPr>
              <a:t>SMS , Reminder, feedback , conclusion </a:t>
            </a:r>
          </a:p>
          <a:p>
            <a:pPr lvl="1"/>
            <a:r>
              <a:rPr lang="en-US" noProof="0" dirty="0"/>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2420888"/>
            <a:ext cx="8208912" cy="1080120"/>
          </a:xfrm>
        </p:spPr>
        <p:style>
          <a:lnRef idx="1">
            <a:schemeClr val="accent4"/>
          </a:lnRef>
          <a:fillRef idx="2">
            <a:schemeClr val="accent4"/>
          </a:fillRef>
          <a:effectRef idx="1">
            <a:schemeClr val="accent4"/>
          </a:effectRef>
          <a:fontRef idx="minor">
            <a:schemeClr val="dk1"/>
          </a:fontRef>
        </p:style>
        <p:txBody>
          <a:bodyPr>
            <a:noAutofit/>
          </a:bodyPr>
          <a:lstStyle/>
          <a:p>
            <a:r>
              <a:rPr lang="en-US" sz="1400" dirty="0"/>
              <a:t>7 studies 2015</a:t>
            </a:r>
          </a:p>
          <a:p>
            <a:pPr lvl="1"/>
            <a:r>
              <a:rPr lang="en-US" sz="1000" dirty="0"/>
              <a:t>Most study are of poor quality</a:t>
            </a:r>
          </a:p>
          <a:p>
            <a:pPr lvl="1"/>
            <a:r>
              <a:rPr lang="en-US" sz="1000" dirty="0"/>
              <a:t>Studies at lower bias showed only a small </a:t>
            </a:r>
            <a:r>
              <a:rPr lang="en-US" sz="1000" dirty="0">
                <a:solidFill>
                  <a:srgbClr val="FF0000"/>
                </a:solidFill>
              </a:rPr>
              <a:t>increase</a:t>
            </a:r>
            <a:r>
              <a:rPr lang="en-US" sz="1000" dirty="0"/>
              <a:t> of HH compliance</a:t>
            </a:r>
          </a:p>
          <a:p>
            <a:pPr lvl="1"/>
            <a:r>
              <a:rPr lang="en-US" sz="1000" dirty="0"/>
              <a:t>Studies a moderate risk of bias showed </a:t>
            </a:r>
            <a:r>
              <a:rPr lang="en-US" sz="1000" dirty="0">
                <a:solidFill>
                  <a:srgbClr val="FF0000"/>
                </a:solidFill>
              </a:rPr>
              <a:t>rapid and sustained increase </a:t>
            </a:r>
            <a:r>
              <a:rPr lang="en-US" sz="1000" dirty="0"/>
              <a:t>of HH compliance</a:t>
            </a:r>
          </a:p>
          <a:p>
            <a:pPr lvl="1"/>
            <a:r>
              <a:rPr lang="en-US" sz="1000" dirty="0"/>
              <a:t>One RCT showed </a:t>
            </a:r>
            <a:r>
              <a:rPr lang="en-US" sz="1000" dirty="0">
                <a:solidFill>
                  <a:srgbClr val="FF0000"/>
                </a:solidFill>
              </a:rPr>
              <a:t>a 6.8 % increase </a:t>
            </a:r>
            <a:r>
              <a:rPr lang="en-US" sz="1000" dirty="0"/>
              <a:t>in HH compliance</a:t>
            </a:r>
          </a:p>
        </p:txBody>
      </p:sp>
      <p:pic>
        <p:nvPicPr>
          <p:cNvPr id="4098" name="Picture 2"/>
          <p:cNvPicPr>
            <a:picLocks noChangeAspect="1" noChangeArrowheads="1"/>
          </p:cNvPicPr>
          <p:nvPr/>
        </p:nvPicPr>
        <p:blipFill>
          <a:blip r:embed="rId2" cstate="print"/>
          <a:srcRect/>
          <a:stretch>
            <a:fillRect/>
          </a:stretch>
        </p:blipFill>
        <p:spPr bwMode="auto">
          <a:xfrm>
            <a:off x="2915816" y="1628800"/>
            <a:ext cx="3893820" cy="570328"/>
          </a:xfrm>
          <a:prstGeom prst="rect">
            <a:avLst/>
          </a:prstGeom>
          <a:ln>
            <a:noFill/>
          </a:ln>
          <a:effectLst>
            <a:outerShdw blurRad="292100" dist="139700" dir="2700000" algn="tl" rotWithShape="0">
              <a:srgbClr val="333333">
                <a:alpha val="65000"/>
              </a:srgbClr>
            </a:outerShdw>
          </a:effectLst>
        </p:spPr>
      </p:pic>
      <p:sp>
        <p:nvSpPr>
          <p:cNvPr id="5" name="Titre 1"/>
          <p:cNvSpPr>
            <a:spLocks noGrp="1"/>
          </p:cNvSpPr>
          <p:nvPr>
            <p:ph type="title"/>
          </p:nvPr>
        </p:nvSpPr>
        <p:spPr>
          <a:xfrm>
            <a:off x="1907704" y="274638"/>
            <a:ext cx="5616624" cy="1282154"/>
          </a:xfrm>
        </p:spPr>
        <p:txBody>
          <a:bodyPr/>
          <a:lstStyle/>
          <a:p>
            <a:pPr lvl="2" algn="ctr" rtl="0">
              <a:spcBef>
                <a:spcPct val="0"/>
              </a:spcBef>
            </a:pPr>
            <a:r>
              <a:rPr lang="en-US" sz="2800" dirty="0">
                <a:latin typeface="+mn-lt"/>
              </a:rPr>
              <a:t/>
            </a:r>
            <a:br>
              <a:rPr lang="en-US" sz="2800" dirty="0">
                <a:latin typeface="+mn-lt"/>
              </a:rPr>
            </a:br>
            <a:r>
              <a:rPr lang="en-US" sz="2800" dirty="0">
                <a:latin typeface="+mn-lt"/>
              </a:rPr>
              <a:t>Is automated HH monitoring enhancing HH disinfection ? </a:t>
            </a:r>
            <a:br>
              <a:rPr lang="en-US" sz="2800" dirty="0">
                <a:latin typeface="+mn-lt"/>
              </a:rPr>
            </a:br>
            <a:r>
              <a:rPr lang="en-US" sz="1600" dirty="0">
                <a:latin typeface="+mn-lt"/>
              </a:rPr>
              <a:t>Review 2015</a:t>
            </a:r>
            <a:r>
              <a:rPr lang="en-US" sz="2800" dirty="0"/>
              <a:t/>
            </a:r>
            <a:br>
              <a:rPr lang="en-US" sz="2800" dirty="0"/>
            </a:br>
            <a:endParaRPr lang="en-US" sz="2800" dirty="0"/>
          </a:p>
        </p:txBody>
      </p:sp>
      <p:pic>
        <p:nvPicPr>
          <p:cNvPr id="6" name="Picture 2"/>
          <p:cNvPicPr>
            <a:picLocks noChangeAspect="1" noChangeArrowheads="1"/>
          </p:cNvPicPr>
          <p:nvPr/>
        </p:nvPicPr>
        <p:blipFill>
          <a:blip r:embed="rId3" cstate="print"/>
          <a:srcRect/>
          <a:stretch>
            <a:fillRect/>
          </a:stretch>
        </p:blipFill>
        <p:spPr bwMode="auto">
          <a:xfrm>
            <a:off x="467544" y="3717032"/>
            <a:ext cx="3562446" cy="122413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4" cstate="print"/>
          <a:srcRect/>
          <a:stretch>
            <a:fillRect/>
          </a:stretch>
        </p:blipFill>
        <p:spPr bwMode="auto">
          <a:xfrm>
            <a:off x="4139952" y="3673230"/>
            <a:ext cx="4536504" cy="2909736"/>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467544" y="5229200"/>
            <a:ext cx="3528392" cy="1200329"/>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en-US" dirty="0"/>
              <a:t>Overall compliance in the intervention arm was 6.8% (2.5%–11.1%; </a:t>
            </a:r>
            <a:r>
              <a:rPr lang="en-US" i="1" dirty="0"/>
              <a:t>Pp.002) higher than in the control arm.</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1" algn="ctr" rtl="0">
              <a:spcBef>
                <a:spcPct val="0"/>
              </a:spcBef>
            </a:pPr>
            <a:r>
              <a:rPr lang="en-US" sz="2800" noProof="0" dirty="0">
                <a:solidFill>
                  <a:schemeClr val="tx1"/>
                </a:solidFill>
                <a:latin typeface="+mj-lt"/>
              </a:rPr>
              <a:t>Is automated HH monitoring enhancing HH disinfection ?</a:t>
            </a:r>
            <a:br>
              <a:rPr lang="en-US" sz="2800" noProof="0" dirty="0">
                <a:solidFill>
                  <a:schemeClr val="tx1"/>
                </a:solidFill>
                <a:latin typeface="+mj-lt"/>
              </a:rPr>
            </a:br>
            <a:r>
              <a:rPr lang="en-US" sz="1600" noProof="0" dirty="0">
                <a:solidFill>
                  <a:schemeClr val="tx1"/>
                </a:solidFill>
                <a:latin typeface="+mj-lt"/>
              </a:rPr>
              <a:t>Feedback </a:t>
            </a:r>
            <a:endParaRPr lang="en-US" sz="1600" dirty="0">
              <a:solidFill>
                <a:schemeClr val="tx1"/>
              </a:solidFill>
              <a:latin typeface="+mj-lt"/>
            </a:endParaRPr>
          </a:p>
        </p:txBody>
      </p:sp>
      <p:pic>
        <p:nvPicPr>
          <p:cNvPr id="3074" name="Picture 2"/>
          <p:cNvPicPr>
            <a:picLocks noChangeAspect="1" noChangeArrowheads="1"/>
          </p:cNvPicPr>
          <p:nvPr/>
        </p:nvPicPr>
        <p:blipFill>
          <a:blip r:embed="rId2" cstate="print"/>
          <a:srcRect/>
          <a:stretch>
            <a:fillRect/>
          </a:stretch>
        </p:blipFill>
        <p:spPr bwMode="auto">
          <a:xfrm>
            <a:off x="1331640" y="1556792"/>
            <a:ext cx="6732041" cy="1267774"/>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1403648" y="3068960"/>
            <a:ext cx="6840760" cy="3454078"/>
          </a:xfrm>
          <a:prstGeom prst="rect">
            <a:avLst/>
          </a:prstGeom>
          <a:noFill/>
          <a:ln w="9525">
            <a:noFill/>
            <a:miter lim="800000"/>
            <a:headEnd/>
            <a:tailEnd/>
          </a:ln>
        </p:spPr>
      </p:pic>
      <p:sp>
        <p:nvSpPr>
          <p:cNvPr id="6" name="ZoneTexte 5"/>
          <p:cNvSpPr txBox="1"/>
          <p:nvPr/>
        </p:nvSpPr>
        <p:spPr>
          <a:xfrm>
            <a:off x="0" y="6519446"/>
            <a:ext cx="9144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1600" b="1" dirty="0">
                <a:solidFill>
                  <a:srgbClr val="C00000"/>
                </a:solidFill>
              </a:rPr>
              <a:t>Hand hygiene is an individual behavior and evaluation can’t be that of a group , an hospital or a nation….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a:t>Is automated HH monitoring enhancing HH disinfection ? </a:t>
            </a:r>
            <a:br>
              <a:rPr lang="en-US" sz="2800" dirty="0"/>
            </a:br>
            <a:r>
              <a:rPr lang="en-US" sz="1600" dirty="0"/>
              <a:t>Nudges as an actor to change behaviors</a:t>
            </a:r>
            <a:endParaRPr lang="en-US" sz="2800" dirty="0"/>
          </a:p>
        </p:txBody>
      </p:sp>
      <p:pic>
        <p:nvPicPr>
          <p:cNvPr id="5" name="Picture 3"/>
          <p:cNvPicPr>
            <a:picLocks noChangeAspect="1" noChangeArrowheads="1"/>
          </p:cNvPicPr>
          <p:nvPr/>
        </p:nvPicPr>
        <p:blipFill>
          <a:blip r:embed="rId2" cstate="print"/>
          <a:srcRect/>
          <a:stretch>
            <a:fillRect/>
          </a:stretch>
        </p:blipFill>
        <p:spPr bwMode="auto">
          <a:xfrm>
            <a:off x="251520" y="2060848"/>
            <a:ext cx="3960440" cy="1154330"/>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3" cstate="print"/>
          <a:srcRect/>
          <a:stretch>
            <a:fillRect/>
          </a:stretch>
        </p:blipFill>
        <p:spPr bwMode="auto">
          <a:xfrm>
            <a:off x="323528" y="3356992"/>
            <a:ext cx="3944052" cy="2736304"/>
          </a:xfrm>
          <a:prstGeom prst="rect">
            <a:avLst/>
          </a:prstGeom>
          <a:ln>
            <a:noFill/>
          </a:ln>
          <a:effectLst>
            <a:outerShdw blurRad="292100" dist="139700" dir="2700000" algn="tl" rotWithShape="0">
              <a:srgbClr val="333333">
                <a:alpha val="65000"/>
              </a:srgbClr>
            </a:outerShdw>
          </a:effectLst>
        </p:spPr>
      </p:pic>
      <p:sp>
        <p:nvSpPr>
          <p:cNvPr id="7" name="Espace réservé du contenu 2"/>
          <p:cNvSpPr txBox="1">
            <a:spLocks/>
          </p:cNvSpPr>
          <p:nvPr/>
        </p:nvSpPr>
        <p:spPr>
          <a:xfrm>
            <a:off x="2051720" y="6237312"/>
            <a:ext cx="4392488" cy="34401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1400" b="0" i="0" u="none" strike="noStrike" kern="1200" cap="none" spc="0" normalizeH="0" baseline="0" noProof="0" dirty="0">
                <a:ln>
                  <a:noFill/>
                </a:ln>
                <a:solidFill>
                  <a:srgbClr val="FF0000"/>
                </a:solidFill>
                <a:effectLst/>
                <a:uLnTx/>
                <a:uFillTx/>
                <a:latin typeface="+mn-lt"/>
                <a:ea typeface="+mn-ea"/>
                <a:cs typeface="+mn-cs"/>
              </a:rPr>
              <a:t>Activating injunctive norms may be a promising approach</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400" b="0" i="0" u="none" strike="noStrike" kern="1200" cap="none" spc="0" normalizeH="0" baseline="0" noProof="0" dirty="0">
              <a:ln>
                <a:noFill/>
              </a:ln>
              <a:solidFill>
                <a:srgbClr val="FF0000"/>
              </a:solidFill>
              <a:effectLst/>
              <a:uLnTx/>
              <a:uFillTx/>
              <a:latin typeface="+mn-lt"/>
              <a:ea typeface="+mn-ea"/>
              <a:cs typeface="+mn-cs"/>
            </a:endParaRPr>
          </a:p>
        </p:txBody>
      </p:sp>
      <p:pic>
        <p:nvPicPr>
          <p:cNvPr id="8" name="Picture 3"/>
          <p:cNvPicPr>
            <a:picLocks noChangeAspect="1" noChangeArrowheads="1"/>
          </p:cNvPicPr>
          <p:nvPr/>
        </p:nvPicPr>
        <p:blipFill>
          <a:blip r:embed="rId4" cstate="print"/>
          <a:srcRect/>
          <a:stretch>
            <a:fillRect/>
          </a:stretch>
        </p:blipFill>
        <p:spPr bwMode="auto">
          <a:xfrm>
            <a:off x="4427984" y="2060848"/>
            <a:ext cx="4304077" cy="403244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274638"/>
            <a:ext cx="5616624" cy="1282154"/>
          </a:xfrm>
        </p:spPr>
        <p:txBody>
          <a:bodyPr/>
          <a:lstStyle/>
          <a:p>
            <a:pPr lvl="2" algn="ctr" rtl="0">
              <a:spcBef>
                <a:spcPct val="0"/>
              </a:spcBef>
            </a:pPr>
            <a:r>
              <a:rPr lang="en-US" sz="2800" dirty="0">
                <a:latin typeface="+mn-lt"/>
              </a:rPr>
              <a:t>Is automated HH monitoring enhancing HH disinfection ? </a:t>
            </a:r>
            <a:br>
              <a:rPr lang="en-US" sz="2800" dirty="0">
                <a:latin typeface="+mn-lt"/>
              </a:rPr>
            </a:br>
            <a:r>
              <a:rPr lang="en-US" sz="1600" dirty="0">
                <a:latin typeface="+mn-lt"/>
              </a:rPr>
              <a:t>Nudges as an actor to change behaviors</a:t>
            </a:r>
            <a:r>
              <a:rPr lang="en-US" sz="2800" dirty="0"/>
              <a:t/>
            </a:r>
            <a:br>
              <a:rPr lang="en-US" sz="2800" dirty="0"/>
            </a:br>
            <a:endParaRPr lang="en-US" sz="2800" dirty="0"/>
          </a:p>
        </p:txBody>
      </p:sp>
      <p:pic>
        <p:nvPicPr>
          <p:cNvPr id="11" name="Picture 4"/>
          <p:cNvPicPr>
            <a:picLocks noChangeAspect="1" noChangeArrowheads="1"/>
          </p:cNvPicPr>
          <p:nvPr/>
        </p:nvPicPr>
        <p:blipFill>
          <a:blip r:embed="rId2" cstate="print"/>
          <a:srcRect/>
          <a:stretch>
            <a:fillRect/>
          </a:stretch>
        </p:blipFill>
        <p:spPr bwMode="auto">
          <a:xfrm>
            <a:off x="2771800" y="1484784"/>
            <a:ext cx="4213671" cy="851944"/>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3" cstate="print"/>
          <a:srcRect/>
          <a:stretch>
            <a:fillRect/>
          </a:stretch>
        </p:blipFill>
        <p:spPr bwMode="auto">
          <a:xfrm>
            <a:off x="755576" y="2492896"/>
            <a:ext cx="3888432" cy="2134036"/>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4" cstate="print"/>
          <a:srcRect/>
          <a:stretch>
            <a:fillRect/>
          </a:stretch>
        </p:blipFill>
        <p:spPr bwMode="auto">
          <a:xfrm>
            <a:off x="5004048" y="2492896"/>
            <a:ext cx="3389449" cy="4032448"/>
          </a:xfrm>
          <a:prstGeom prst="rect">
            <a:avLst/>
          </a:prstGeom>
          <a:ln>
            <a:noFill/>
          </a:ln>
          <a:effectLst>
            <a:outerShdw blurRad="292100" dist="139700" dir="2700000" algn="tl" rotWithShape="0">
              <a:srgbClr val="333333">
                <a:alpha val="65000"/>
              </a:srgbClr>
            </a:outerShdw>
          </a:effectLst>
        </p:spPr>
      </p:pic>
      <p:sp>
        <p:nvSpPr>
          <p:cNvPr id="14" name="Espace réservé du contenu 13"/>
          <p:cNvSpPr>
            <a:spLocks noGrp="1"/>
          </p:cNvSpPr>
          <p:nvPr>
            <p:ph idx="1"/>
          </p:nvPr>
        </p:nvSpPr>
        <p:spPr>
          <a:xfrm>
            <a:off x="755576" y="4692733"/>
            <a:ext cx="3888432" cy="1832611"/>
          </a:xfrm>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r>
              <a:rPr lang="en-US" sz="1800" dirty="0"/>
              <a:t>Nudges based on cognitive biases that play a role in hand hygiene, and displayed as posters, could provide an easy, inexpensive measure to increase use of alcohol based hand rub. </a:t>
            </a:r>
          </a:p>
          <a:p>
            <a:r>
              <a:rPr lang="en-US" sz="1800" dirty="0"/>
              <a:t>When applying nudges to change behavior, </a:t>
            </a:r>
            <a:r>
              <a:rPr lang="en-US" sz="1800" dirty="0">
                <a:solidFill>
                  <a:srgbClr val="C00000"/>
                </a:solidFill>
              </a:rPr>
              <a:t>it is important to identify the right nudge for the right audience.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t>Is automated HH monitoring enhancing HH disinfection ?</a:t>
            </a:r>
          </a:p>
          <a:p>
            <a:pPr lvl="2"/>
            <a:r>
              <a:rPr lang="en-US" dirty="0"/>
              <a:t>SMS , Reminder, feedback ,</a:t>
            </a:r>
          </a:p>
          <a:p>
            <a:pPr lvl="1"/>
            <a:r>
              <a:rPr lang="en-US" noProof="0" dirty="0">
                <a:solidFill>
                  <a:srgbClr val="FF0000"/>
                </a:solidFill>
              </a:rPr>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Is automated HH monitoring reduce HAI ?</a:t>
            </a:r>
          </a:p>
        </p:txBody>
      </p:sp>
      <p:pic>
        <p:nvPicPr>
          <p:cNvPr id="76802" name="Picture 2"/>
          <p:cNvPicPr>
            <a:picLocks noChangeAspect="1" noChangeArrowheads="1"/>
          </p:cNvPicPr>
          <p:nvPr/>
        </p:nvPicPr>
        <p:blipFill>
          <a:blip r:embed="rId2" cstate="print"/>
          <a:srcRect/>
          <a:stretch>
            <a:fillRect/>
          </a:stretch>
        </p:blipFill>
        <p:spPr bwMode="auto">
          <a:xfrm>
            <a:off x="467544" y="1844824"/>
            <a:ext cx="4355726" cy="1021364"/>
          </a:xfrm>
          <a:prstGeom prst="rect">
            <a:avLst/>
          </a:prstGeom>
          <a:ln>
            <a:noFill/>
          </a:ln>
          <a:effectLst>
            <a:outerShdw blurRad="292100" dist="139700" dir="2700000" algn="tl" rotWithShape="0">
              <a:srgbClr val="333333">
                <a:alpha val="65000"/>
              </a:srgbClr>
            </a:outerShdw>
          </a:effectLst>
        </p:spPr>
      </p:pic>
      <p:pic>
        <p:nvPicPr>
          <p:cNvPr id="76803" name="Picture 3"/>
          <p:cNvPicPr>
            <a:picLocks noChangeAspect="1" noChangeArrowheads="1"/>
          </p:cNvPicPr>
          <p:nvPr/>
        </p:nvPicPr>
        <p:blipFill>
          <a:blip r:embed="rId3" cstate="print"/>
          <a:srcRect/>
          <a:stretch>
            <a:fillRect/>
          </a:stretch>
        </p:blipFill>
        <p:spPr bwMode="auto">
          <a:xfrm>
            <a:off x="4121710" y="3248082"/>
            <a:ext cx="4009278" cy="3287188"/>
          </a:xfrm>
          <a:prstGeom prst="rect">
            <a:avLst/>
          </a:prstGeom>
          <a:ln>
            <a:noFill/>
          </a:ln>
          <a:effectLst>
            <a:outerShdw blurRad="292100" dist="139700" dir="2700000" algn="tl" rotWithShape="0">
              <a:srgbClr val="333333">
                <a:alpha val="65000"/>
              </a:srgbClr>
            </a:outerShdw>
          </a:effectLst>
        </p:spPr>
      </p:pic>
      <p:pic>
        <p:nvPicPr>
          <p:cNvPr id="76804" name="Picture 4"/>
          <p:cNvPicPr>
            <a:picLocks noChangeAspect="1" noChangeArrowheads="1"/>
          </p:cNvPicPr>
          <p:nvPr/>
        </p:nvPicPr>
        <p:blipFill>
          <a:blip r:embed="rId4" cstate="print"/>
          <a:srcRect/>
          <a:stretch>
            <a:fillRect/>
          </a:stretch>
        </p:blipFill>
        <p:spPr bwMode="auto">
          <a:xfrm>
            <a:off x="457200" y="4693040"/>
            <a:ext cx="2494858" cy="1842230"/>
          </a:xfrm>
          <a:prstGeom prst="rect">
            <a:avLst/>
          </a:prstGeom>
          <a:ln>
            <a:noFill/>
          </a:ln>
          <a:effectLst>
            <a:outerShdw blurRad="292100" dist="139700" dir="2700000" algn="tl" rotWithShape="0">
              <a:srgbClr val="333333">
                <a:alpha val="65000"/>
              </a:srgbClr>
            </a:outerShdw>
          </a:effectLst>
        </p:spPr>
      </p:pic>
      <p:pic>
        <p:nvPicPr>
          <p:cNvPr id="76805" name="Picture 5"/>
          <p:cNvPicPr>
            <a:picLocks noChangeAspect="1" noChangeArrowheads="1"/>
          </p:cNvPicPr>
          <p:nvPr/>
        </p:nvPicPr>
        <p:blipFill>
          <a:blip r:embed="rId5" cstate="print"/>
          <a:srcRect/>
          <a:stretch>
            <a:fillRect/>
          </a:stretch>
        </p:blipFill>
        <p:spPr bwMode="auto">
          <a:xfrm>
            <a:off x="467544" y="3212976"/>
            <a:ext cx="2494858" cy="1332288"/>
          </a:xfrm>
          <a:prstGeom prst="rect">
            <a:avLst/>
          </a:prstGeom>
          <a:ln>
            <a:noFill/>
          </a:ln>
          <a:effectLst>
            <a:outerShdw blurRad="292100" dist="139700" dir="2700000" algn="tl" rotWithShape="0">
              <a:srgbClr val="333333">
                <a:alpha val="65000"/>
              </a:srgbClr>
            </a:outerShdw>
          </a:effectLst>
        </p:spPr>
      </p:pic>
      <p:sp>
        <p:nvSpPr>
          <p:cNvPr id="76807" name="AutoShape 7" descr="Résultat de recherche d'images pour &quot;sprixx hand hygiene&quot;"/>
          <p:cNvSpPr>
            <a:spLocks noChangeAspect="1" noChangeArrowheads="1"/>
          </p:cNvSpPr>
          <p:nvPr/>
        </p:nvSpPr>
        <p:spPr bwMode="auto">
          <a:xfrm>
            <a:off x="155575" y="-1143000"/>
            <a:ext cx="2743200" cy="239077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76809" name="Picture 9" descr="Résultat de recherche d'images pour &quot;sprixx hand hygiene&quot;"/>
          <p:cNvPicPr>
            <a:picLocks noChangeAspect="1" noChangeArrowheads="1"/>
          </p:cNvPicPr>
          <p:nvPr/>
        </p:nvPicPr>
        <p:blipFill>
          <a:blip r:embed="rId6" cstate="print"/>
          <a:srcRect/>
          <a:stretch>
            <a:fillRect/>
          </a:stretch>
        </p:blipFill>
        <p:spPr bwMode="auto">
          <a:xfrm>
            <a:off x="5796136" y="1772816"/>
            <a:ext cx="1335741" cy="116413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t>Is automated HH monitoring enhancing HH disinfection ?</a:t>
            </a:r>
          </a:p>
          <a:p>
            <a:pPr lvl="2"/>
            <a:r>
              <a:rPr lang="en-US" dirty="0"/>
              <a:t>SMS , Reminder, feedback ,</a:t>
            </a:r>
          </a:p>
          <a:p>
            <a:pPr lvl="1"/>
            <a:r>
              <a:rPr lang="en-US" noProof="0" dirty="0"/>
              <a:t>Is automated HH monitoring reduce HAI ?</a:t>
            </a:r>
          </a:p>
          <a:p>
            <a:pPr lvl="1"/>
            <a:r>
              <a:rPr lang="en-US" dirty="0">
                <a:solidFill>
                  <a:srgbClr val="FF0000"/>
                </a:solidFill>
              </a:rPr>
              <a:t>How automated HH monitoring perceived by HCW ?  </a:t>
            </a:r>
            <a:endParaRPr lang="en-US" noProof="0" dirty="0">
              <a:solidFill>
                <a:srgbClr val="FF0000"/>
              </a:solidFill>
            </a:endParaRPr>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1" algn="ctr" rtl="0">
              <a:spcBef>
                <a:spcPct val="0"/>
              </a:spcBef>
            </a:pPr>
            <a:r>
              <a:rPr lang="en-US" sz="2800" dirty="0">
                <a:solidFill>
                  <a:schemeClr val="tx1"/>
                </a:solidFill>
              </a:rPr>
              <a:t>How automated HH monitoring perceived by HCW ?  </a:t>
            </a:r>
            <a:r>
              <a:rPr lang="en-US" noProof="0" dirty="0">
                <a:solidFill>
                  <a:srgbClr val="FF0000"/>
                </a:solidFill>
              </a:rPr>
              <a:t/>
            </a:r>
            <a:br>
              <a:rPr lang="en-US" noProof="0" dirty="0">
                <a:solidFill>
                  <a:srgbClr val="FF0000"/>
                </a:solidFill>
              </a:rPr>
            </a:b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2195736" y="1268760"/>
            <a:ext cx="4775000" cy="1224136"/>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395536" y="3861048"/>
            <a:ext cx="3528392"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dirty="0"/>
              <a:t>Recommendations for effective implementation of A HH monitoring:</a:t>
            </a:r>
          </a:p>
          <a:p>
            <a:r>
              <a:rPr lang="en-US" b="1" dirty="0"/>
              <a:t>Addressing accuracy issues </a:t>
            </a:r>
            <a:r>
              <a:rPr lang="en-US" dirty="0"/>
              <a:t>before implementation and </a:t>
            </a:r>
            <a:r>
              <a:rPr lang="en-US" b="1" dirty="0"/>
              <a:t>transparent</a:t>
            </a:r>
          </a:p>
          <a:p>
            <a:r>
              <a:rPr lang="en-US" b="1" dirty="0"/>
              <a:t>communication with frontline HCP about the intended use of the data.</a:t>
            </a:r>
          </a:p>
        </p:txBody>
      </p:sp>
      <p:pic>
        <p:nvPicPr>
          <p:cNvPr id="4099" name="Picture 3"/>
          <p:cNvPicPr>
            <a:picLocks noChangeAspect="1" noChangeArrowheads="1"/>
          </p:cNvPicPr>
          <p:nvPr/>
        </p:nvPicPr>
        <p:blipFill>
          <a:blip r:embed="rId3" cstate="print"/>
          <a:srcRect/>
          <a:stretch>
            <a:fillRect/>
          </a:stretch>
        </p:blipFill>
        <p:spPr bwMode="auto">
          <a:xfrm>
            <a:off x="2411760" y="2564904"/>
            <a:ext cx="4249191" cy="108012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139952" y="3861048"/>
            <a:ext cx="4374232"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a:t>Innovative technologies should be developed to address HCWs’ perceptions. </a:t>
            </a:r>
          </a:p>
          <a:p>
            <a:endParaRPr lang="en-US" dirty="0"/>
          </a:p>
          <a:p>
            <a:r>
              <a:rPr lang="en-US" dirty="0"/>
              <a:t>It is crucial </a:t>
            </a:r>
            <a:r>
              <a:rPr lang="en-US" b="1" dirty="0"/>
              <a:t>to highlight much information from HCWs about the nature of technologies </a:t>
            </a:r>
            <a:r>
              <a:rPr lang="en-US" dirty="0"/>
              <a:t>although some criticisms about monitoring system depend on more structural causes.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ARH compliance using HOW2 and alcohol consumption/HR</a:t>
            </a:r>
          </a:p>
        </p:txBody>
      </p:sp>
      <p:pic>
        <p:nvPicPr>
          <p:cNvPr id="2050" name="Picture 2"/>
          <p:cNvPicPr>
            <a:picLocks noChangeAspect="1" noChangeArrowheads="1"/>
          </p:cNvPicPr>
          <p:nvPr/>
        </p:nvPicPr>
        <p:blipFill>
          <a:blip r:embed="rId2" cstate="print"/>
          <a:srcRect/>
          <a:stretch>
            <a:fillRect/>
          </a:stretch>
        </p:blipFill>
        <p:spPr bwMode="auto">
          <a:xfrm>
            <a:off x="683568" y="2065086"/>
            <a:ext cx="3744416" cy="799896"/>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3" cstate="print"/>
          <a:srcRect/>
          <a:stretch>
            <a:fillRect/>
          </a:stretch>
        </p:blipFill>
        <p:spPr bwMode="auto">
          <a:xfrm>
            <a:off x="683568" y="2924944"/>
            <a:ext cx="3744416" cy="3728448"/>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4932040" y="2924944"/>
            <a:ext cx="3800753" cy="3614280"/>
          </a:xfrm>
          <a:prstGeom prst="rect">
            <a:avLst/>
          </a:prstGeom>
          <a:noFill/>
          <a:ln w="9525">
            <a:noFill/>
            <a:miter lim="800000"/>
            <a:headEnd/>
            <a:tailEnd/>
          </a:ln>
        </p:spPr>
      </p:pic>
      <p:sp>
        <p:nvSpPr>
          <p:cNvPr id="7" name="ZoneTexte 6"/>
          <p:cNvSpPr txBox="1"/>
          <p:nvPr/>
        </p:nvSpPr>
        <p:spPr>
          <a:xfrm>
            <a:off x="5076056" y="2060848"/>
            <a:ext cx="3528392" cy="861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400" dirty="0"/>
              <a:t>ICSHA 3 : </a:t>
            </a:r>
          </a:p>
          <a:p>
            <a:pPr algn="ctr"/>
            <a:r>
              <a:rPr lang="en-US" sz="1400" dirty="0"/>
              <a:t>French objectives in AHR/Day/patient</a:t>
            </a:r>
          </a:p>
          <a:p>
            <a:pPr algn="ctr"/>
            <a:r>
              <a:rPr lang="en-US" sz="1100" dirty="0">
                <a:solidFill>
                  <a:srgbClr val="FF0000"/>
                </a:solidFill>
              </a:rPr>
              <a:t>According to HOW2 Critical care are 120 AHR/day/patient and medical ward 71/Day/patient</a:t>
            </a:r>
          </a:p>
        </p:txBody>
      </p:sp>
      <p:pic>
        <p:nvPicPr>
          <p:cNvPr id="2053" name="Picture 5"/>
          <p:cNvPicPr>
            <a:picLocks noChangeAspect="1" noChangeArrowheads="1"/>
          </p:cNvPicPr>
          <p:nvPr/>
        </p:nvPicPr>
        <p:blipFill>
          <a:blip r:embed="rId5" cstate="print"/>
          <a:srcRect/>
          <a:stretch>
            <a:fillRect/>
          </a:stretch>
        </p:blipFill>
        <p:spPr bwMode="auto">
          <a:xfrm>
            <a:off x="5436096" y="1412776"/>
            <a:ext cx="2448272" cy="52624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C9C3685-6309-4420-BC6E-A1E46C7D823B}"/>
              </a:ext>
            </a:extLst>
          </p:cNvPr>
          <p:cNvPicPr>
            <a:picLocks noChangeAspect="1"/>
          </p:cNvPicPr>
          <p:nvPr/>
        </p:nvPicPr>
        <p:blipFill>
          <a:blip r:embed="rId2" cstate="print"/>
          <a:stretch>
            <a:fillRect/>
          </a:stretch>
        </p:blipFill>
        <p:spPr>
          <a:xfrm>
            <a:off x="1979712" y="223431"/>
            <a:ext cx="5184576" cy="986144"/>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xmlns="" id="{10B6BF60-5299-4B15-9FF5-7B2D0A9809E1}"/>
              </a:ext>
            </a:extLst>
          </p:cNvPr>
          <p:cNvSpPr txBox="1"/>
          <p:nvPr/>
        </p:nvSpPr>
        <p:spPr>
          <a:xfrm>
            <a:off x="4283968" y="1628800"/>
            <a:ext cx="4608512" cy="1569660"/>
          </a:xfrm>
          <a:prstGeom prst="rect">
            <a:avLst/>
          </a:prstGeom>
          <a:noFill/>
          <a:ln>
            <a:solidFill>
              <a:schemeClr val="tx1"/>
            </a:solidFill>
          </a:ln>
        </p:spPr>
        <p:txBody>
          <a:bodyPr wrap="square" rtlCol="0">
            <a:spAutoFit/>
          </a:bodyPr>
          <a:lstStyle/>
          <a:p>
            <a:r>
              <a:rPr lang="en-US" sz="1600" dirty="0"/>
              <a:t>I think it's good, because at least we know who does what, who washes his hands or are not washed... At first, what was good is that we had shown us the true path. After we do not do it anymore because we have not the time, but that's good, because it serves. It's good to know.”</a:t>
            </a:r>
          </a:p>
        </p:txBody>
      </p:sp>
      <p:sp>
        <p:nvSpPr>
          <p:cNvPr id="7" name="ZoneTexte 6">
            <a:extLst>
              <a:ext uri="{FF2B5EF4-FFF2-40B4-BE49-F238E27FC236}">
                <a16:creationId xmlns:a16="http://schemas.microsoft.com/office/drawing/2014/main" xmlns="" id="{CB28CCBB-8E0E-45FE-BEB2-18716DAC02E5}"/>
              </a:ext>
            </a:extLst>
          </p:cNvPr>
          <p:cNvSpPr txBox="1"/>
          <p:nvPr/>
        </p:nvSpPr>
        <p:spPr>
          <a:xfrm>
            <a:off x="719572" y="3668832"/>
            <a:ext cx="2304256" cy="2062103"/>
          </a:xfrm>
          <a:prstGeom prst="rect">
            <a:avLst/>
          </a:prstGeom>
          <a:noFill/>
          <a:ln>
            <a:solidFill>
              <a:schemeClr val="tx1"/>
            </a:solidFill>
          </a:ln>
        </p:spPr>
        <p:txBody>
          <a:bodyPr wrap="square" rtlCol="0">
            <a:spAutoFit/>
          </a:bodyPr>
          <a:lstStyle/>
          <a:p>
            <a:r>
              <a:rPr lang="en-US" sz="1600" dirty="0"/>
              <a:t>[CT] Do you perceive it as something rather negative, positive? -[Noelle]No, it's positive. And on the contrary, it pushes us to... -[CT] Is it stimulating? –[Noelle] It's stimulating, yes</a:t>
            </a:r>
          </a:p>
        </p:txBody>
      </p:sp>
      <p:sp>
        <p:nvSpPr>
          <p:cNvPr id="8" name="ZoneTexte 7">
            <a:extLst>
              <a:ext uri="{FF2B5EF4-FFF2-40B4-BE49-F238E27FC236}">
                <a16:creationId xmlns:a16="http://schemas.microsoft.com/office/drawing/2014/main" xmlns="" id="{F2FC83C6-4496-403E-9582-346590810133}"/>
              </a:ext>
            </a:extLst>
          </p:cNvPr>
          <p:cNvSpPr txBox="1"/>
          <p:nvPr/>
        </p:nvSpPr>
        <p:spPr>
          <a:xfrm flipH="1">
            <a:off x="4594859" y="3415256"/>
            <a:ext cx="4130745" cy="1077218"/>
          </a:xfrm>
          <a:prstGeom prst="rect">
            <a:avLst/>
          </a:prstGeom>
          <a:noFill/>
          <a:ln>
            <a:solidFill>
              <a:schemeClr val="tx1"/>
            </a:solidFill>
          </a:ln>
        </p:spPr>
        <p:txBody>
          <a:bodyPr wrap="square" rtlCol="0">
            <a:spAutoFit/>
          </a:bodyPr>
          <a:lstStyle/>
          <a:p>
            <a:r>
              <a:rPr lang="en-US" sz="1600" dirty="0"/>
              <a:t>“-We wear tags and there are antenna tags at ground level; we walk on the floor and everything... So, we thought: could this be carcinogenic?”</a:t>
            </a:r>
          </a:p>
        </p:txBody>
      </p:sp>
      <p:sp>
        <p:nvSpPr>
          <p:cNvPr id="9" name="ZoneTexte 8">
            <a:extLst>
              <a:ext uri="{FF2B5EF4-FFF2-40B4-BE49-F238E27FC236}">
                <a16:creationId xmlns:a16="http://schemas.microsoft.com/office/drawing/2014/main" xmlns="" id="{23CEF896-B061-4A1D-AEF1-4ACAF825C2C3}"/>
              </a:ext>
            </a:extLst>
          </p:cNvPr>
          <p:cNvSpPr txBox="1"/>
          <p:nvPr/>
        </p:nvSpPr>
        <p:spPr>
          <a:xfrm>
            <a:off x="3855674" y="4565523"/>
            <a:ext cx="3312368" cy="1323439"/>
          </a:xfrm>
          <a:prstGeom prst="rect">
            <a:avLst/>
          </a:prstGeom>
          <a:noFill/>
          <a:ln>
            <a:solidFill>
              <a:schemeClr val="tx1"/>
            </a:solidFill>
          </a:ln>
        </p:spPr>
        <p:txBody>
          <a:bodyPr wrap="square" rtlCol="0">
            <a:spAutoFit/>
          </a:bodyPr>
          <a:lstStyle/>
          <a:p>
            <a:r>
              <a:rPr lang="en-US" sz="1600" dirty="0"/>
              <a:t>[PP] And do you understand how it works, you understand the logic of this screen?-[Julia] Yes, it was well explained to us. How I perceive it... it's a beautiful wallpaper!”</a:t>
            </a:r>
          </a:p>
        </p:txBody>
      </p:sp>
      <p:sp>
        <p:nvSpPr>
          <p:cNvPr id="10" name="ZoneTexte 9">
            <a:extLst>
              <a:ext uri="{FF2B5EF4-FFF2-40B4-BE49-F238E27FC236}">
                <a16:creationId xmlns:a16="http://schemas.microsoft.com/office/drawing/2014/main" xmlns="" id="{57A816DC-6094-4C0A-8286-11987D00600D}"/>
              </a:ext>
            </a:extLst>
          </p:cNvPr>
          <p:cNvSpPr txBox="1"/>
          <p:nvPr/>
        </p:nvSpPr>
        <p:spPr>
          <a:xfrm>
            <a:off x="323528" y="1700808"/>
            <a:ext cx="2952328" cy="1815882"/>
          </a:xfrm>
          <a:prstGeom prst="rect">
            <a:avLst/>
          </a:prstGeom>
          <a:noFill/>
          <a:ln>
            <a:solidFill>
              <a:schemeClr val="tx1"/>
            </a:solidFill>
          </a:ln>
        </p:spPr>
        <p:txBody>
          <a:bodyPr wrap="square" rtlCol="0">
            <a:spAutoFit/>
          </a:bodyPr>
          <a:lstStyle/>
          <a:p>
            <a:r>
              <a:rPr lang="en-US" sz="1600" dirty="0"/>
              <a:t>“-So  honestly  the  screen,  I'm  not  even  paying  attention  to  it.  I  don‘ t even  look  at  it anyway, so... he can show me that I made 70% or 20%, anyway, for me it doesn't matter. Because  anyway,  I  think  it  was  wrong... </a:t>
            </a:r>
          </a:p>
        </p:txBody>
      </p:sp>
      <p:sp>
        <p:nvSpPr>
          <p:cNvPr id="11" name="ZoneTexte 10">
            <a:extLst>
              <a:ext uri="{FF2B5EF4-FFF2-40B4-BE49-F238E27FC236}">
                <a16:creationId xmlns:a16="http://schemas.microsoft.com/office/drawing/2014/main" xmlns="" id="{7A1B6D4B-FB86-4A76-8AF3-F65876F1147A}"/>
              </a:ext>
            </a:extLst>
          </p:cNvPr>
          <p:cNvSpPr txBox="1"/>
          <p:nvPr/>
        </p:nvSpPr>
        <p:spPr>
          <a:xfrm>
            <a:off x="1259632" y="5949953"/>
            <a:ext cx="7056784" cy="830997"/>
          </a:xfrm>
          <a:prstGeom prst="rect">
            <a:avLst/>
          </a:prstGeom>
          <a:noFill/>
          <a:ln>
            <a:solidFill>
              <a:schemeClr val="tx1"/>
            </a:solidFill>
          </a:ln>
        </p:spPr>
        <p:txBody>
          <a:bodyPr wrap="square" rtlCol="0">
            <a:spAutoFit/>
          </a:bodyPr>
          <a:lstStyle/>
          <a:p>
            <a:r>
              <a:rPr lang="en-US" sz="1600" dirty="0"/>
              <a:t>-It's spending a lot of public money ... Personally I think that instead of that, they would having done better to add staff, it would have been perhaps more useful ! Because it costs, right, that crap...”</a:t>
            </a:r>
          </a:p>
        </p:txBody>
      </p:sp>
    </p:spTree>
    <p:extLst>
      <p:ext uri="{BB962C8B-B14F-4D97-AF65-F5344CB8AC3E}">
        <p14:creationId xmlns:p14="http://schemas.microsoft.com/office/powerpoint/2010/main" xmlns="" val="2465031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t>Is automated HH monitoring enhancing HH disinfection ?</a:t>
            </a:r>
          </a:p>
          <a:p>
            <a:pPr lvl="2"/>
            <a:r>
              <a:rPr lang="en-US" dirty="0"/>
              <a:t>SMS , Reminder, feedback ,</a:t>
            </a:r>
          </a:p>
          <a:p>
            <a:pPr lvl="1"/>
            <a:r>
              <a:rPr lang="en-US" noProof="0" dirty="0"/>
              <a:t>Is automated HH monitoring reduce HAI ?</a:t>
            </a:r>
          </a:p>
          <a:p>
            <a:pPr lvl="1"/>
            <a:r>
              <a:rPr lang="en-US" dirty="0"/>
              <a:t>How automated HH monitoring perceived by HCW ?  </a:t>
            </a:r>
            <a:endParaRPr lang="en-US" noProof="0" dirty="0"/>
          </a:p>
          <a:p>
            <a:pPr lvl="1"/>
            <a:r>
              <a:rPr lang="en-US" dirty="0">
                <a:solidFill>
                  <a:srgbClr val="FF0000"/>
                </a:solidFill>
              </a:rPr>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274638"/>
            <a:ext cx="5616624" cy="1138138"/>
          </a:xfrm>
        </p:spPr>
        <p:txBody>
          <a:bodyPr/>
          <a:lstStyle/>
          <a:p>
            <a:pPr lvl="1" algn="ctr"/>
            <a:r>
              <a:rPr lang="en-US" sz="2800" dirty="0">
                <a:latin typeface="+mn-lt"/>
              </a:rPr>
              <a:t/>
            </a:r>
            <a:br>
              <a:rPr lang="en-US" sz="2800" dirty="0">
                <a:latin typeface="+mn-lt"/>
              </a:rPr>
            </a:br>
            <a:r>
              <a:rPr lang="en-US" sz="2800" dirty="0">
                <a:latin typeface="+mn-lt"/>
              </a:rPr>
              <a:t>The future of automated HH monitoring</a:t>
            </a:r>
            <a:r>
              <a:rPr lang="en-US" dirty="0"/>
              <a:t/>
            </a:r>
            <a:br>
              <a:rPr lang="en-US" dirty="0"/>
            </a:br>
            <a:r>
              <a:rPr lang="en-US" noProof="0" dirty="0"/>
              <a:t/>
            </a:r>
            <a:br>
              <a:rPr lang="en-US" noProof="0" dirty="0"/>
            </a:br>
            <a:endParaRPr lang="en-US" dirty="0"/>
          </a:p>
        </p:txBody>
      </p:sp>
      <p:sp>
        <p:nvSpPr>
          <p:cNvPr id="3" name="Espace réservé du contenu 2"/>
          <p:cNvSpPr>
            <a:spLocks noGrp="1"/>
          </p:cNvSpPr>
          <p:nvPr>
            <p:ph idx="1"/>
          </p:nvPr>
        </p:nvSpPr>
        <p:spPr/>
        <p:txBody>
          <a:bodyPr>
            <a:normAutofit fontScale="85000" lnSpcReduction="20000"/>
          </a:bodyPr>
          <a:lstStyle/>
          <a:p>
            <a:r>
              <a:rPr lang="en-US" dirty="0"/>
              <a:t>Impact on HAI</a:t>
            </a:r>
          </a:p>
          <a:p>
            <a:pPr lvl="1"/>
            <a:r>
              <a:rPr lang="en-US" dirty="0"/>
              <a:t>Needs large multicenter RCT studies but much more easily achievable than using observation</a:t>
            </a:r>
          </a:p>
          <a:p>
            <a:r>
              <a:rPr lang="en-US" dirty="0"/>
              <a:t>Risk assessment</a:t>
            </a:r>
          </a:p>
          <a:p>
            <a:pPr lvl="1"/>
            <a:r>
              <a:rPr lang="en-US" dirty="0"/>
              <a:t>Action target to high risk transmission</a:t>
            </a:r>
          </a:p>
          <a:p>
            <a:pPr lvl="2"/>
            <a:r>
              <a:rPr lang="en-US" dirty="0"/>
              <a:t>Identification</a:t>
            </a:r>
          </a:p>
          <a:p>
            <a:pPr lvl="2"/>
            <a:r>
              <a:rPr lang="en-US" dirty="0"/>
              <a:t>Development of interactive tools</a:t>
            </a:r>
          </a:p>
          <a:p>
            <a:pPr lvl="3"/>
            <a:r>
              <a:rPr lang="en-US" dirty="0"/>
              <a:t>MHT/PSR</a:t>
            </a:r>
          </a:p>
          <a:p>
            <a:r>
              <a:rPr lang="en-US" dirty="0"/>
              <a:t>Guidelines and regulations</a:t>
            </a:r>
          </a:p>
          <a:p>
            <a:pPr lvl="1"/>
            <a:r>
              <a:rPr lang="en-US" dirty="0"/>
              <a:t>Universal tool to monitor hand disinfection at bedside / compliance</a:t>
            </a:r>
          </a:p>
          <a:p>
            <a:pPr lvl="1"/>
            <a:r>
              <a:rPr lang="en-US" dirty="0"/>
              <a:t>Need to be recommended by scientific societies and public health authorities  </a:t>
            </a:r>
          </a:p>
          <a:p>
            <a:endParaRPr lang="en-US" dirty="0"/>
          </a:p>
          <a:p>
            <a:pPr lvl="1"/>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9" name="Shape 109"/>
          <p:cNvSpPr txBox="1">
            <a:spLocks noGrp="1"/>
          </p:cNvSpPr>
          <p:nvPr>
            <p:ph idx="1"/>
          </p:nvPr>
        </p:nvSpPr>
        <p:spPr>
          <a:xfrm>
            <a:off x="107504" y="2139137"/>
            <a:ext cx="8229600" cy="4147326"/>
          </a:xfrm>
          <a:prstGeom prst="rect">
            <a:avLst/>
          </a:prstGeom>
        </p:spPr>
        <p:txBody>
          <a:bodyPr spcFirstLastPara="1" wrap="square" lIns="91425" tIns="91425" rIns="91425" bIns="91425" anchor="t" anchorCtr="0">
            <a:noAutofit/>
          </a:bodyPr>
          <a:lstStyle/>
          <a:p>
            <a:pPr marL="457200" lvl="0" indent="-311150" rtl="0">
              <a:spcBef>
                <a:spcPts val="0"/>
              </a:spcBef>
              <a:spcAft>
                <a:spcPts val="0"/>
              </a:spcAft>
              <a:buSzPts val="1300"/>
              <a:buChar char="●"/>
            </a:pPr>
            <a:r>
              <a:rPr lang="fr" sz="1600" dirty="0"/>
              <a:t>Prélèvements : lors des toilettes, sur 18 aides-soignants et 22 infirmiers</a:t>
            </a:r>
            <a:endParaRPr sz="1600" dirty="0"/>
          </a:p>
          <a:p>
            <a:pPr marL="0" lvl="0" indent="0" rtl="0">
              <a:spcBef>
                <a:spcPts val="1600"/>
              </a:spcBef>
              <a:spcAft>
                <a:spcPts val="0"/>
              </a:spcAft>
              <a:buNone/>
            </a:pPr>
            <a:r>
              <a:rPr lang="fr" sz="1600" dirty="0"/>
              <a:t>1- Directement sur les mains, à l’entrée du soignant dans la chambre</a:t>
            </a:r>
            <a:endParaRPr sz="1600" dirty="0"/>
          </a:p>
          <a:p>
            <a:pPr marL="0" lvl="0" indent="0" rtl="0">
              <a:spcBef>
                <a:spcPts val="1600"/>
              </a:spcBef>
              <a:spcAft>
                <a:spcPts val="0"/>
              </a:spcAft>
              <a:buNone/>
            </a:pPr>
            <a:r>
              <a:rPr lang="fr" sz="1600" dirty="0"/>
              <a:t>2- Sur les gants après 10 minutes de soins</a:t>
            </a:r>
            <a:endParaRPr sz="1600" dirty="0"/>
          </a:p>
          <a:p>
            <a:pPr marL="0" lvl="0" indent="0" rtl="0">
              <a:spcBef>
                <a:spcPts val="1600"/>
              </a:spcBef>
              <a:spcAft>
                <a:spcPts val="0"/>
              </a:spcAft>
              <a:buNone/>
            </a:pPr>
            <a:r>
              <a:rPr lang="fr" sz="1600" dirty="0"/>
              <a:t>3- Sur les gants après désinfection à l’alcool</a:t>
            </a:r>
            <a:endParaRPr sz="1600" dirty="0"/>
          </a:p>
          <a:p>
            <a:pPr marL="0" lvl="0" indent="0" rtl="0">
              <a:spcBef>
                <a:spcPts val="1600"/>
              </a:spcBef>
              <a:spcAft>
                <a:spcPts val="0"/>
              </a:spcAft>
              <a:buNone/>
            </a:pPr>
            <a:r>
              <a:rPr lang="fr" sz="1600" dirty="0"/>
              <a:t>4- Sur les gants après 20 minutes de soins (si soins excédant 20 minutes)</a:t>
            </a:r>
            <a:endParaRPr sz="1600" dirty="0"/>
          </a:p>
          <a:p>
            <a:pPr marL="457200" lvl="0" indent="-311150" rtl="0">
              <a:spcBef>
                <a:spcPts val="1600"/>
              </a:spcBef>
              <a:spcAft>
                <a:spcPts val="0"/>
              </a:spcAft>
              <a:buSzPts val="1300"/>
              <a:buChar char="●"/>
            </a:pPr>
            <a:r>
              <a:rPr lang="fr" sz="1600" dirty="0"/>
              <a:t>Identification par MALDI-TOF </a:t>
            </a:r>
            <a:endParaRPr sz="1600" dirty="0"/>
          </a:p>
          <a:p>
            <a:pPr marL="0" lvl="0" indent="0" rtl="0">
              <a:spcBef>
                <a:spcPts val="1600"/>
              </a:spcBef>
              <a:spcAft>
                <a:spcPts val="0"/>
              </a:spcAft>
              <a:buNone/>
            </a:pPr>
            <a:endParaRPr sz="1600" dirty="0"/>
          </a:p>
          <a:p>
            <a:pPr marL="0" lvl="0" indent="0" rtl="0">
              <a:spcBef>
                <a:spcPts val="1600"/>
              </a:spcBef>
              <a:spcAft>
                <a:spcPts val="0"/>
              </a:spcAft>
              <a:buNone/>
            </a:pPr>
            <a:endParaRPr sz="1600" dirty="0"/>
          </a:p>
          <a:p>
            <a:pPr marL="457200" lvl="0" indent="-311150">
              <a:spcBef>
                <a:spcPts val="1600"/>
              </a:spcBef>
              <a:spcAft>
                <a:spcPts val="0"/>
              </a:spcAft>
              <a:buSzPts val="1300"/>
              <a:buChar char="●"/>
            </a:pPr>
            <a:r>
              <a:rPr lang="fr" sz="1600" dirty="0"/>
              <a:t>Extraction de l’ADN et identification des </a:t>
            </a:r>
            <a:r>
              <a:rPr lang="fr" sz="1600" i="1" dirty="0"/>
              <a:t>C.difficile </a:t>
            </a:r>
            <a:r>
              <a:rPr lang="fr" sz="1600" dirty="0"/>
              <a:t>par PCR</a:t>
            </a:r>
            <a:endParaRPr sz="1600" dirty="0"/>
          </a:p>
        </p:txBody>
      </p:sp>
      <p:pic>
        <p:nvPicPr>
          <p:cNvPr id="110" name="Shape 110"/>
          <p:cNvPicPr preferRelativeResize="0"/>
          <p:nvPr/>
        </p:nvPicPr>
        <p:blipFill>
          <a:blip r:embed="rId3" cstate="print">
            <a:alphaModFix/>
          </a:blip>
          <a:stretch>
            <a:fillRect/>
          </a:stretch>
        </p:blipFill>
        <p:spPr>
          <a:xfrm>
            <a:off x="6493805" y="2566597"/>
            <a:ext cx="2381250" cy="3568700"/>
          </a:xfrm>
          <a:prstGeom prst="rect">
            <a:avLst/>
          </a:prstGeom>
          <a:noFill/>
          <a:ln>
            <a:noFill/>
          </a:ln>
        </p:spPr>
      </p:pic>
      <p:sp>
        <p:nvSpPr>
          <p:cNvPr id="111" name="Shape 111"/>
          <p:cNvSpPr txBox="1"/>
          <p:nvPr/>
        </p:nvSpPr>
        <p:spPr>
          <a:xfrm>
            <a:off x="354750" y="5297500"/>
            <a:ext cx="2913900" cy="1000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fr" sz="1300">
                <a:solidFill>
                  <a:srgbClr val="FFFFFF"/>
                </a:solidFill>
              </a:rPr>
              <a:t>Nous avons prélevés sur les gants les zones les plus souvent oubliées lors du lavage </a:t>
            </a:r>
            <a:endParaRPr sz="1300">
              <a:solidFill>
                <a:srgbClr val="FFFFFF"/>
              </a:solidFill>
            </a:endParaRPr>
          </a:p>
        </p:txBody>
      </p:sp>
      <p:pic>
        <p:nvPicPr>
          <p:cNvPr id="112" name="Shape 112"/>
          <p:cNvPicPr preferRelativeResize="0"/>
          <p:nvPr/>
        </p:nvPicPr>
        <p:blipFill>
          <a:blip r:embed="rId4" cstate="print">
            <a:alphaModFix/>
          </a:blip>
          <a:stretch>
            <a:fillRect/>
          </a:stretch>
        </p:blipFill>
        <p:spPr>
          <a:xfrm>
            <a:off x="683568" y="4797152"/>
            <a:ext cx="4644676" cy="900000"/>
          </a:xfrm>
          <a:prstGeom prst="rect">
            <a:avLst/>
          </a:prstGeom>
          <a:noFill/>
          <a:ln>
            <a:noFill/>
          </a:ln>
        </p:spPr>
      </p:pic>
      <p:pic>
        <p:nvPicPr>
          <p:cNvPr id="3" name="Image 2">
            <a:extLst>
              <a:ext uri="{FF2B5EF4-FFF2-40B4-BE49-F238E27FC236}">
                <a16:creationId xmlns:a16="http://schemas.microsoft.com/office/drawing/2014/main" xmlns="" id="{F19E6D73-C302-4413-B266-3305EFB5B0F7}"/>
              </a:ext>
            </a:extLst>
          </p:cNvPr>
          <p:cNvPicPr>
            <a:picLocks noChangeAspect="1"/>
          </p:cNvPicPr>
          <p:nvPr/>
        </p:nvPicPr>
        <p:blipFill>
          <a:blip r:embed="rId5" cstate="print"/>
          <a:stretch>
            <a:fillRect/>
          </a:stretch>
        </p:blipFill>
        <p:spPr>
          <a:xfrm>
            <a:off x="1979712" y="598552"/>
            <a:ext cx="5528419" cy="1336152"/>
          </a:xfrm>
          <a:prstGeom prst="rect">
            <a:avLst/>
          </a:prstGeom>
        </p:spPr>
      </p:pic>
    </p:spTree>
    <p:extLst>
      <p:ext uri="{BB962C8B-B14F-4D97-AF65-F5344CB8AC3E}">
        <p14:creationId xmlns:p14="http://schemas.microsoft.com/office/powerpoint/2010/main" xmlns="" val="7954706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100" dirty="0"/>
              <a:t>Une diversité de micro-organismes sur les mains et les gants des soignants </a:t>
            </a:r>
            <a:endParaRPr sz="2100" dirty="0"/>
          </a:p>
        </p:txBody>
      </p:sp>
      <p:sp>
        <p:nvSpPr>
          <p:cNvPr id="118" name="Shape 118"/>
          <p:cNvSpPr txBox="1">
            <a:spLocks noGrp="1"/>
          </p:cNvSpPr>
          <p:nvPr>
            <p:ph idx="1"/>
          </p:nvPr>
        </p:nvSpPr>
        <p:spPr>
          <a:xfrm>
            <a:off x="286870" y="1602660"/>
            <a:ext cx="3451412" cy="2388656"/>
          </a:xfrm>
          <a:prstGeom prst="rect">
            <a:avLst/>
          </a:prstGeom>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457200" lvl="0" indent="-323850" rtl="0">
              <a:spcBef>
                <a:spcPts val="0"/>
              </a:spcBef>
              <a:spcAft>
                <a:spcPts val="0"/>
              </a:spcAft>
              <a:buClr>
                <a:schemeClr val="lt1"/>
              </a:buClr>
              <a:buSzPts val="1500"/>
              <a:buChar char="-"/>
            </a:pPr>
            <a:r>
              <a:rPr lang="fr" sz="1500" dirty="0"/>
              <a:t>100 micro-organismes identifiés sur les mains et les gants des soignants </a:t>
            </a:r>
            <a:endParaRPr sz="1500" dirty="0"/>
          </a:p>
          <a:p>
            <a:pPr marL="0" lvl="0" indent="0" rtl="0">
              <a:spcBef>
                <a:spcPts val="0"/>
              </a:spcBef>
              <a:spcAft>
                <a:spcPts val="0"/>
              </a:spcAft>
              <a:buNone/>
            </a:pPr>
            <a:endParaRPr sz="1500" dirty="0"/>
          </a:p>
          <a:p>
            <a:pPr marL="457200" lvl="0" indent="-323850" rtl="0">
              <a:spcBef>
                <a:spcPts val="0"/>
              </a:spcBef>
              <a:spcAft>
                <a:spcPts val="0"/>
              </a:spcAft>
              <a:buClr>
                <a:schemeClr val="lt1"/>
              </a:buClr>
              <a:buSzPts val="1500"/>
              <a:buChar char="-"/>
            </a:pPr>
            <a:r>
              <a:rPr lang="fr" sz="1500" dirty="0"/>
              <a:t>92% des micro-organismes identifiés sont pathogènes </a:t>
            </a:r>
            <a:endParaRPr sz="1500" dirty="0"/>
          </a:p>
          <a:p>
            <a:pPr marL="0" lvl="0" indent="0" rtl="0">
              <a:spcBef>
                <a:spcPts val="0"/>
              </a:spcBef>
              <a:spcAft>
                <a:spcPts val="0"/>
              </a:spcAft>
              <a:buNone/>
            </a:pPr>
            <a:endParaRPr sz="1500" dirty="0"/>
          </a:p>
          <a:p>
            <a:pPr marL="457200" lvl="0" indent="-323850">
              <a:spcBef>
                <a:spcPts val="0"/>
              </a:spcBef>
              <a:spcAft>
                <a:spcPts val="0"/>
              </a:spcAft>
              <a:buClr>
                <a:schemeClr val="lt1"/>
              </a:buClr>
              <a:buSzPts val="1500"/>
              <a:buChar char="-"/>
            </a:pPr>
            <a:r>
              <a:rPr lang="fr" sz="1500" dirty="0"/>
              <a:t>Principalement des staphylocoques coagulase négative = bactéries commensales de la peau </a:t>
            </a:r>
            <a:endParaRPr sz="1500" dirty="0"/>
          </a:p>
        </p:txBody>
      </p:sp>
      <p:sp>
        <p:nvSpPr>
          <p:cNvPr id="119" name="Shape 119"/>
          <p:cNvSpPr txBox="1">
            <a:spLocks noGrp="1"/>
          </p:cNvSpPr>
          <p:nvPr>
            <p:ph type="body" idx="4294967295"/>
          </p:nvPr>
        </p:nvSpPr>
        <p:spPr>
          <a:xfrm>
            <a:off x="421340" y="5260182"/>
            <a:ext cx="3316942" cy="1065212"/>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fr" sz="1200" dirty="0"/>
              <a:t>Diagramme représentant les micro-organismes identifiés sur les mains et les gants des soignants selon leur incidence </a:t>
            </a:r>
            <a:endParaRPr sz="1200" dirty="0"/>
          </a:p>
        </p:txBody>
      </p:sp>
      <p:pic>
        <p:nvPicPr>
          <p:cNvPr id="120" name="Shape 120"/>
          <p:cNvPicPr preferRelativeResize="0"/>
          <p:nvPr/>
        </p:nvPicPr>
        <p:blipFill>
          <a:blip r:embed="rId3" cstate="print">
            <a:alphaModFix/>
            <a:lum bright="-20000" contrast="10000"/>
          </a:blip>
          <a:stretch>
            <a:fillRect/>
          </a:stretch>
        </p:blipFill>
        <p:spPr>
          <a:xfrm>
            <a:off x="3953436" y="1602660"/>
            <a:ext cx="4940502" cy="49346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42273696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dirty="0"/>
              <a:t>Les gants sont contaminés par les germes des patients ou de leur environnement </a:t>
            </a:r>
            <a:endParaRPr sz="2000" dirty="0"/>
          </a:p>
        </p:txBody>
      </p:sp>
      <p:sp>
        <p:nvSpPr>
          <p:cNvPr id="126" name="Shape 126"/>
          <p:cNvSpPr txBox="1">
            <a:spLocks noGrp="1"/>
          </p:cNvSpPr>
          <p:nvPr>
            <p:ph idx="1"/>
          </p:nvPr>
        </p:nvSpPr>
        <p:spPr>
          <a:xfrm>
            <a:off x="457200" y="1864660"/>
            <a:ext cx="4347882" cy="4147326"/>
          </a:xfrm>
          <a:prstGeom prst="rect">
            <a:avLst/>
          </a:prstGeom>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0" lvl="0" indent="0">
              <a:spcBef>
                <a:spcPts val="0"/>
              </a:spcBef>
              <a:spcAft>
                <a:spcPts val="0"/>
              </a:spcAft>
              <a:buNone/>
            </a:pPr>
            <a:r>
              <a:rPr lang="fr" sz="1400" dirty="0"/>
              <a:t>Dans 14 cas : </a:t>
            </a:r>
            <a:endParaRPr sz="1400" dirty="0"/>
          </a:p>
          <a:p>
            <a:pPr marL="0" lvl="0" indent="0">
              <a:spcBef>
                <a:spcPts val="0"/>
              </a:spcBef>
              <a:spcAft>
                <a:spcPts val="0"/>
              </a:spcAft>
              <a:buNone/>
            </a:pPr>
            <a:endParaRPr sz="1400" dirty="0"/>
          </a:p>
          <a:p>
            <a:pPr marL="457200" lvl="0" indent="-317500" rtl="0">
              <a:spcBef>
                <a:spcPts val="0"/>
              </a:spcBef>
              <a:spcAft>
                <a:spcPts val="0"/>
              </a:spcAft>
              <a:buClr>
                <a:srgbClr val="FFFFFF"/>
              </a:buClr>
              <a:buSzPts val="1400"/>
              <a:buNone/>
            </a:pPr>
            <a:r>
              <a:rPr lang="fr" sz="1400" dirty="0"/>
              <a:t>Les mains des soignants sont stériles avant l’entrée dans la chambre </a:t>
            </a:r>
            <a:endParaRPr sz="1400" dirty="0"/>
          </a:p>
          <a:p>
            <a:pPr marL="457200" lvl="0" indent="-317500" rtl="0">
              <a:spcBef>
                <a:spcPts val="0"/>
              </a:spcBef>
              <a:spcAft>
                <a:spcPts val="0"/>
              </a:spcAft>
              <a:buClr>
                <a:srgbClr val="FFFFFF"/>
              </a:buClr>
              <a:buSzPts val="1400"/>
              <a:buNone/>
            </a:pPr>
            <a:r>
              <a:rPr lang="fr" sz="1400" dirty="0"/>
              <a:t>Les gants sont contaminés après 10 minutes de soins </a:t>
            </a:r>
            <a:endParaRPr sz="1400" dirty="0"/>
          </a:p>
          <a:p>
            <a:pPr marL="0" lvl="0" indent="0" rtl="0">
              <a:spcBef>
                <a:spcPts val="0"/>
              </a:spcBef>
              <a:spcAft>
                <a:spcPts val="0"/>
              </a:spcAft>
              <a:buNone/>
            </a:pPr>
            <a:endParaRPr sz="1400" dirty="0"/>
          </a:p>
          <a:p>
            <a:pPr marL="0" lvl="0" indent="0" rtl="0">
              <a:spcBef>
                <a:spcPts val="0"/>
              </a:spcBef>
              <a:spcAft>
                <a:spcPts val="0"/>
              </a:spcAft>
              <a:buNone/>
            </a:pPr>
            <a:endParaRPr sz="1400" dirty="0"/>
          </a:p>
          <a:p>
            <a:pPr marL="0" lvl="0" indent="0" rtl="0">
              <a:spcBef>
                <a:spcPts val="0"/>
              </a:spcBef>
              <a:spcAft>
                <a:spcPts val="0"/>
              </a:spcAft>
              <a:buNone/>
            </a:pPr>
            <a:r>
              <a:rPr lang="fr" sz="1400" dirty="0"/>
              <a:t>   Les gants sont contaminés par les germes du patient ou de son environnement</a:t>
            </a:r>
            <a:endParaRPr sz="1400" dirty="0"/>
          </a:p>
          <a:p>
            <a:pPr marL="0" lvl="0" indent="0">
              <a:spcBef>
                <a:spcPts val="0"/>
              </a:spcBef>
              <a:spcAft>
                <a:spcPts val="0"/>
              </a:spcAft>
              <a:buNone/>
            </a:pPr>
            <a:endParaRPr sz="1400" dirty="0"/>
          </a:p>
        </p:txBody>
      </p:sp>
      <p:sp>
        <p:nvSpPr>
          <p:cNvPr id="127" name="Shape 127"/>
          <p:cNvSpPr txBox="1">
            <a:spLocks noGrp="1"/>
          </p:cNvSpPr>
          <p:nvPr>
            <p:ph type="body" idx="4294967295"/>
          </p:nvPr>
        </p:nvSpPr>
        <p:spPr>
          <a:xfrm>
            <a:off x="4805082" y="5987825"/>
            <a:ext cx="3954462" cy="771525"/>
          </a:xfrm>
          <a:prstGeom prst="rect">
            <a:avLst/>
          </a:prstGeom>
        </p:spPr>
        <p:txBody>
          <a:bodyPr spcFirstLastPara="1" wrap="square" lIns="91425" tIns="91425" rIns="91425" bIns="91425" anchor="t" anchorCtr="0">
            <a:noAutofit/>
          </a:bodyPr>
          <a:lstStyle/>
          <a:p>
            <a:pPr marL="0" lvl="0" indent="0" algn="ctr">
              <a:spcBef>
                <a:spcPts val="0"/>
              </a:spcBef>
              <a:spcAft>
                <a:spcPts val="1600"/>
              </a:spcAft>
              <a:buNone/>
            </a:pPr>
            <a:r>
              <a:rPr lang="fr" sz="1100" dirty="0"/>
              <a:t>Tableau représentant l’état de contamination des gants lorsque les mains et les gants après désinfection sont stériles </a:t>
            </a:r>
            <a:endParaRPr sz="1100" dirty="0"/>
          </a:p>
        </p:txBody>
      </p:sp>
      <p:grpSp>
        <p:nvGrpSpPr>
          <p:cNvPr id="2" name="Groupe 7"/>
          <p:cNvGrpSpPr/>
          <p:nvPr/>
        </p:nvGrpSpPr>
        <p:grpSpPr>
          <a:xfrm>
            <a:off x="4998349" y="1864659"/>
            <a:ext cx="3704400" cy="4131755"/>
            <a:chOff x="4998349" y="1290917"/>
            <a:chExt cx="3704400" cy="4705497"/>
          </a:xfrm>
        </p:grpSpPr>
        <p:pic>
          <p:nvPicPr>
            <p:cNvPr id="128" name="Shape 128"/>
            <p:cNvPicPr preferRelativeResize="0"/>
            <p:nvPr/>
          </p:nvPicPr>
          <p:blipFill>
            <a:blip r:embed="rId3" cstate="print">
              <a:alphaModFix/>
            </a:blip>
            <a:stretch>
              <a:fillRect/>
            </a:stretch>
          </p:blipFill>
          <p:spPr>
            <a:xfrm>
              <a:off x="4998349" y="1290918"/>
              <a:ext cx="3704400" cy="4705496"/>
            </a:xfrm>
            <a:prstGeom prst="rect">
              <a:avLst/>
            </a:prstGeom>
            <a:ln>
              <a:noFill/>
            </a:ln>
            <a:effectLst>
              <a:outerShdw blurRad="292100" dist="139700" dir="2700000" algn="tl" rotWithShape="0">
                <a:srgbClr val="333333">
                  <a:alpha val="65000"/>
                </a:srgbClr>
              </a:outerShdw>
            </a:effectLst>
          </p:spPr>
        </p:pic>
        <p:sp>
          <p:nvSpPr>
            <p:cNvPr id="130" name="Shape 130"/>
            <p:cNvSpPr txBox="1"/>
            <p:nvPr/>
          </p:nvSpPr>
          <p:spPr>
            <a:xfrm>
              <a:off x="5649386" y="1290917"/>
              <a:ext cx="470400" cy="4695715"/>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grpSp>
      <p:sp>
        <p:nvSpPr>
          <p:cNvPr id="9" name="Shape 130"/>
          <p:cNvSpPr txBox="1"/>
          <p:nvPr/>
        </p:nvSpPr>
        <p:spPr>
          <a:xfrm>
            <a:off x="8001246" y="1864659"/>
            <a:ext cx="685553" cy="4123166"/>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0" name="Rectangle 9"/>
          <p:cNvSpPr/>
          <p:nvPr/>
        </p:nvSpPr>
        <p:spPr>
          <a:xfrm>
            <a:off x="233082" y="4679576"/>
            <a:ext cx="4572000" cy="307777"/>
          </a:xfrm>
          <a:prstGeom prst="rect">
            <a:avLst/>
          </a:prstGeom>
        </p:spPr>
        <p:txBody>
          <a:bodyPr>
            <a:spAutoFit/>
          </a:bodyPr>
          <a:lstStyle/>
          <a:p>
            <a:pPr marL="457200" lvl="0" indent="-317500">
              <a:spcBef>
                <a:spcPts val="0"/>
              </a:spcBef>
              <a:spcAft>
                <a:spcPts val="0"/>
              </a:spcAft>
              <a:buClr>
                <a:srgbClr val="FFFFFF"/>
              </a:buClr>
              <a:buSzPts val="1400"/>
              <a:buChar char="-"/>
            </a:pPr>
            <a:r>
              <a:rPr lang="fr-FR" sz="1400" b="1" dirty="0">
                <a:effectLst>
                  <a:outerShdw blurRad="38100" dist="38100" dir="2700000" algn="tl">
                    <a:srgbClr val="000000">
                      <a:alpha val="43137"/>
                    </a:srgbClr>
                  </a:outerShdw>
                </a:effectLst>
              </a:rPr>
              <a:t>Les gants sont stériles après désinfection à l’alcool  </a:t>
            </a:r>
          </a:p>
        </p:txBody>
      </p:sp>
    </p:spTree>
    <p:extLst>
      <p:ext uri="{BB962C8B-B14F-4D97-AF65-F5344CB8AC3E}">
        <p14:creationId xmlns:p14="http://schemas.microsoft.com/office/powerpoint/2010/main" xmlns="" val="20764387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a:t>Les mains des soignants sont contaminées </a:t>
            </a:r>
            <a:endParaRPr sz="2000"/>
          </a:p>
        </p:txBody>
      </p:sp>
      <p:sp>
        <p:nvSpPr>
          <p:cNvPr id="146" name="Shape 146"/>
          <p:cNvSpPr txBox="1">
            <a:spLocks noGrp="1"/>
          </p:cNvSpPr>
          <p:nvPr>
            <p:ph idx="1"/>
          </p:nvPr>
        </p:nvSpPr>
        <p:spPr>
          <a:xfrm>
            <a:off x="277906" y="1773356"/>
            <a:ext cx="3908612" cy="1464590"/>
          </a:xfrm>
          <a:prstGeom prst="rect">
            <a:avLst/>
          </a:prstGeom>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0" lvl="0" indent="0">
              <a:spcBef>
                <a:spcPts val="0"/>
              </a:spcBef>
              <a:spcAft>
                <a:spcPts val="0"/>
              </a:spcAft>
              <a:buNone/>
            </a:pPr>
            <a:r>
              <a:rPr lang="fr" sz="1400" dirty="0"/>
              <a:t>Dans 9 cas :</a:t>
            </a:r>
            <a:endParaRPr sz="1400" dirty="0"/>
          </a:p>
          <a:p>
            <a:pPr marL="0" lvl="0" indent="0">
              <a:spcBef>
                <a:spcPts val="0"/>
              </a:spcBef>
              <a:spcAft>
                <a:spcPts val="0"/>
              </a:spcAft>
              <a:buNone/>
            </a:pPr>
            <a:endParaRPr sz="1400" dirty="0"/>
          </a:p>
          <a:p>
            <a:pPr marL="457200" lvl="0" indent="-317500" rtl="0">
              <a:spcBef>
                <a:spcPts val="0"/>
              </a:spcBef>
              <a:spcAft>
                <a:spcPts val="0"/>
              </a:spcAft>
              <a:buClr>
                <a:schemeClr val="lt1"/>
              </a:buClr>
              <a:buSzPts val="1400"/>
              <a:buChar char="-"/>
            </a:pPr>
            <a:r>
              <a:rPr lang="fr" sz="1400" dirty="0"/>
              <a:t>Les mains et les gants sont contaminés </a:t>
            </a:r>
            <a:endParaRPr sz="1400" dirty="0"/>
          </a:p>
          <a:p>
            <a:pPr marL="457200" lvl="0" indent="-317500" rtl="0">
              <a:spcBef>
                <a:spcPts val="0"/>
              </a:spcBef>
              <a:spcAft>
                <a:spcPts val="0"/>
              </a:spcAft>
              <a:buClr>
                <a:schemeClr val="lt1"/>
              </a:buClr>
              <a:buSzPts val="1400"/>
              <a:buChar char="-"/>
            </a:pPr>
            <a:r>
              <a:rPr lang="fr" sz="1400" dirty="0"/>
              <a:t>Les bactéries identifiées correspondent à la flore commensale de la peau </a:t>
            </a:r>
            <a:endParaRPr sz="1400" dirty="0"/>
          </a:p>
        </p:txBody>
      </p:sp>
      <p:sp>
        <p:nvSpPr>
          <p:cNvPr id="147" name="Shape 147"/>
          <p:cNvSpPr txBox="1">
            <a:spLocks noGrp="1"/>
          </p:cNvSpPr>
          <p:nvPr>
            <p:ph type="body" idx="4294967295"/>
          </p:nvPr>
        </p:nvSpPr>
        <p:spPr>
          <a:xfrm>
            <a:off x="4732338" y="5847067"/>
            <a:ext cx="3954462" cy="884237"/>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fr" sz="1100" dirty="0"/>
              <a:t>Tableau représentant l’état de contamination des mains et des gants lorsque les gants après désinfection étaient stériles </a:t>
            </a:r>
            <a:endParaRPr sz="1100" dirty="0"/>
          </a:p>
        </p:txBody>
      </p:sp>
      <p:grpSp>
        <p:nvGrpSpPr>
          <p:cNvPr id="2" name="Groupe 7"/>
          <p:cNvGrpSpPr/>
          <p:nvPr/>
        </p:nvGrpSpPr>
        <p:grpSpPr>
          <a:xfrm>
            <a:off x="4348688" y="1773356"/>
            <a:ext cx="4624973" cy="4073711"/>
            <a:chOff x="4519017" y="1649505"/>
            <a:chExt cx="4624973" cy="4073711"/>
          </a:xfrm>
        </p:grpSpPr>
        <p:pic>
          <p:nvPicPr>
            <p:cNvPr id="148" name="Shape 148"/>
            <p:cNvPicPr preferRelativeResize="0"/>
            <p:nvPr/>
          </p:nvPicPr>
          <p:blipFill>
            <a:blip r:embed="rId3" cstate="print">
              <a:alphaModFix/>
            </a:blip>
            <a:stretch>
              <a:fillRect/>
            </a:stretch>
          </p:blipFill>
          <p:spPr>
            <a:xfrm>
              <a:off x="4519017" y="1649505"/>
              <a:ext cx="4624973" cy="4073711"/>
            </a:xfrm>
            <a:prstGeom prst="rect">
              <a:avLst/>
            </a:prstGeom>
            <a:ln>
              <a:noFill/>
            </a:ln>
            <a:effectLst>
              <a:outerShdw blurRad="292100" dist="139700" dir="2700000" algn="tl" rotWithShape="0">
                <a:srgbClr val="333333">
                  <a:alpha val="65000"/>
                </a:srgbClr>
              </a:outerShdw>
            </a:effectLst>
          </p:spPr>
        </p:pic>
        <p:sp>
          <p:nvSpPr>
            <p:cNvPr id="149" name="Shape 149"/>
            <p:cNvSpPr txBox="1"/>
            <p:nvPr/>
          </p:nvSpPr>
          <p:spPr>
            <a:xfrm>
              <a:off x="5222800" y="1649505"/>
              <a:ext cx="1608000" cy="4073711"/>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7" name="Shape 149"/>
            <p:cNvSpPr txBox="1"/>
            <p:nvPr/>
          </p:nvSpPr>
          <p:spPr>
            <a:xfrm>
              <a:off x="8471943" y="1649505"/>
              <a:ext cx="672047" cy="4073711"/>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grpSp>
    </p:spTree>
    <p:extLst>
      <p:ext uri="{BB962C8B-B14F-4D97-AF65-F5344CB8AC3E}">
        <p14:creationId xmlns:p14="http://schemas.microsoft.com/office/powerpoint/2010/main" xmlns="" val="20500972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fr" sz="2000"/>
              <a:t>Les mains des soignants sont contaminées </a:t>
            </a:r>
            <a:endParaRPr sz="2000"/>
          </a:p>
        </p:txBody>
      </p:sp>
      <p:sp>
        <p:nvSpPr>
          <p:cNvPr id="155" name="Shape 155"/>
          <p:cNvSpPr txBox="1">
            <a:spLocks noGrp="1"/>
          </p:cNvSpPr>
          <p:nvPr>
            <p:ph idx="1"/>
          </p:nvPr>
        </p:nvSpPr>
        <p:spPr>
          <a:xfrm>
            <a:off x="457200" y="1667435"/>
            <a:ext cx="4213412" cy="2393577"/>
          </a:xfrm>
          <a:prstGeom prst="rect">
            <a:avLst/>
          </a:prstGeom>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t" anchorCtr="0">
            <a:noAutofit/>
          </a:bodyPr>
          <a:lstStyle/>
          <a:p>
            <a:pPr marL="0" lvl="0" indent="0">
              <a:spcBef>
                <a:spcPts val="0"/>
              </a:spcBef>
              <a:spcAft>
                <a:spcPts val="0"/>
              </a:spcAft>
              <a:buNone/>
            </a:pPr>
            <a:r>
              <a:rPr lang="fr" sz="1400" dirty="0"/>
              <a:t>Dans 9 cas :</a:t>
            </a:r>
            <a:endParaRPr sz="1400" dirty="0"/>
          </a:p>
          <a:p>
            <a:pPr marL="0" lvl="0" indent="0" rtl="0">
              <a:spcBef>
                <a:spcPts val="0"/>
              </a:spcBef>
              <a:spcAft>
                <a:spcPts val="0"/>
              </a:spcAft>
              <a:buNone/>
            </a:pPr>
            <a:endParaRPr sz="1400" dirty="0"/>
          </a:p>
          <a:p>
            <a:pPr marL="457200" lvl="0" indent="-317500" rtl="0">
              <a:spcBef>
                <a:spcPts val="0"/>
              </a:spcBef>
              <a:spcAft>
                <a:spcPts val="0"/>
              </a:spcAft>
              <a:buClr>
                <a:schemeClr val="lt1"/>
              </a:buClr>
              <a:buSzPts val="1400"/>
              <a:buChar char="-"/>
            </a:pPr>
            <a:r>
              <a:rPr lang="fr" sz="1400" dirty="0"/>
              <a:t>Les mains et les gants sont contaminés </a:t>
            </a:r>
            <a:endParaRPr sz="1400" dirty="0"/>
          </a:p>
          <a:p>
            <a:pPr marL="457200" lvl="0" indent="-317500" rtl="0">
              <a:spcBef>
                <a:spcPts val="0"/>
              </a:spcBef>
              <a:spcAft>
                <a:spcPts val="0"/>
              </a:spcAft>
              <a:buClr>
                <a:schemeClr val="lt1"/>
              </a:buClr>
              <a:buSzPts val="1400"/>
              <a:buChar char="-"/>
            </a:pPr>
            <a:r>
              <a:rPr lang="fr" sz="1400" dirty="0"/>
              <a:t>Les bactéries identifiées correspondent à la flore commensale de la peau </a:t>
            </a:r>
            <a:endParaRPr sz="1400" dirty="0"/>
          </a:p>
          <a:p>
            <a:pPr marL="457200" lvl="0" indent="-317500" rtl="0">
              <a:spcBef>
                <a:spcPts val="0"/>
              </a:spcBef>
              <a:spcAft>
                <a:spcPts val="0"/>
              </a:spcAft>
              <a:buClr>
                <a:schemeClr val="lt1"/>
              </a:buClr>
              <a:buSzPts val="1400"/>
              <a:buChar char="-"/>
            </a:pPr>
            <a:r>
              <a:rPr lang="fr" sz="1400" dirty="0"/>
              <a:t>Des bactéries similaires sont identifiées sur les mains et sur les gants </a:t>
            </a:r>
            <a:endParaRPr sz="1400" dirty="0"/>
          </a:p>
          <a:p>
            <a:pPr marL="0" lvl="0" indent="0" rtl="0">
              <a:spcBef>
                <a:spcPts val="0"/>
              </a:spcBef>
              <a:spcAft>
                <a:spcPts val="0"/>
              </a:spcAft>
              <a:buNone/>
            </a:pPr>
            <a:endParaRPr sz="1400" dirty="0"/>
          </a:p>
          <a:p>
            <a:pPr marL="0" lvl="0" indent="0" rtl="0">
              <a:spcBef>
                <a:spcPts val="0"/>
              </a:spcBef>
              <a:spcAft>
                <a:spcPts val="0"/>
              </a:spcAft>
              <a:buNone/>
            </a:pPr>
            <a:r>
              <a:rPr lang="fr" sz="1400" dirty="0"/>
              <a:t>                Les soignants ont pu contaminer leurs gants eux-mêmes</a:t>
            </a:r>
            <a:endParaRPr sz="1400" dirty="0"/>
          </a:p>
        </p:txBody>
      </p:sp>
      <p:sp>
        <p:nvSpPr>
          <p:cNvPr id="164" name="Shape 164"/>
          <p:cNvSpPr txBox="1">
            <a:spLocks noGrp="1"/>
          </p:cNvSpPr>
          <p:nvPr>
            <p:ph type="body" idx="4294967295"/>
          </p:nvPr>
        </p:nvSpPr>
        <p:spPr>
          <a:xfrm>
            <a:off x="717737" y="5729429"/>
            <a:ext cx="3952875" cy="503331"/>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fr" sz="1100" dirty="0"/>
              <a:t>Tableau représentant l’état de contamination des mains et des gants lorsque les gants après désinfection étaient stériles </a:t>
            </a:r>
            <a:endParaRPr sz="1100" dirty="0"/>
          </a:p>
        </p:txBody>
      </p:sp>
      <p:grpSp>
        <p:nvGrpSpPr>
          <p:cNvPr id="2" name="Groupe 12"/>
          <p:cNvGrpSpPr/>
          <p:nvPr/>
        </p:nvGrpSpPr>
        <p:grpSpPr>
          <a:xfrm>
            <a:off x="4863472" y="1667435"/>
            <a:ext cx="3823328" cy="4942780"/>
            <a:chOff x="4519017" y="241217"/>
            <a:chExt cx="4624973" cy="5482000"/>
          </a:xfrm>
        </p:grpSpPr>
        <p:pic>
          <p:nvPicPr>
            <p:cNvPr id="156" name="Shape 156"/>
            <p:cNvPicPr preferRelativeResize="0"/>
            <p:nvPr/>
          </p:nvPicPr>
          <p:blipFill>
            <a:blip r:embed="rId3" cstate="print">
              <a:alphaModFix/>
            </a:blip>
            <a:stretch>
              <a:fillRect/>
            </a:stretch>
          </p:blipFill>
          <p:spPr>
            <a:xfrm>
              <a:off x="4519017" y="241217"/>
              <a:ext cx="4624973" cy="5482000"/>
            </a:xfrm>
            <a:prstGeom prst="rect">
              <a:avLst/>
            </a:prstGeom>
            <a:ln>
              <a:noFill/>
            </a:ln>
            <a:effectLst>
              <a:outerShdw blurRad="292100" dist="139700" dir="2700000" algn="tl" rotWithShape="0">
                <a:srgbClr val="333333">
                  <a:alpha val="65000"/>
                </a:srgbClr>
              </a:outerShdw>
            </a:effectLst>
          </p:spPr>
        </p:pic>
        <p:sp>
          <p:nvSpPr>
            <p:cNvPr id="157" name="Shape 157"/>
            <p:cNvSpPr txBox="1"/>
            <p:nvPr/>
          </p:nvSpPr>
          <p:spPr>
            <a:xfrm>
              <a:off x="5195450" y="1137533"/>
              <a:ext cx="809400" cy="8096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8" name="Shape 158"/>
            <p:cNvSpPr txBox="1"/>
            <p:nvPr/>
          </p:nvSpPr>
          <p:spPr>
            <a:xfrm>
              <a:off x="7661200" y="1137533"/>
              <a:ext cx="809400" cy="8096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59" name="Shape 159"/>
            <p:cNvSpPr txBox="1"/>
            <p:nvPr/>
          </p:nvSpPr>
          <p:spPr>
            <a:xfrm>
              <a:off x="6004850" y="2267768"/>
              <a:ext cx="809400" cy="4500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0" name="Shape 160"/>
            <p:cNvSpPr txBox="1"/>
            <p:nvPr/>
          </p:nvSpPr>
          <p:spPr>
            <a:xfrm>
              <a:off x="7661200" y="2303167"/>
              <a:ext cx="809400" cy="3792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1" name="Shape 161"/>
            <p:cNvSpPr txBox="1"/>
            <p:nvPr/>
          </p:nvSpPr>
          <p:spPr>
            <a:xfrm>
              <a:off x="5195450" y="2682367"/>
              <a:ext cx="1618800" cy="5844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2" name="Shape 162"/>
            <p:cNvSpPr txBox="1"/>
            <p:nvPr/>
          </p:nvSpPr>
          <p:spPr>
            <a:xfrm>
              <a:off x="6814250" y="2682367"/>
              <a:ext cx="809400" cy="5844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grpSp>
    </p:spTree>
    <p:extLst>
      <p:ext uri="{BB962C8B-B14F-4D97-AF65-F5344CB8AC3E}">
        <p14:creationId xmlns:p14="http://schemas.microsoft.com/office/powerpoint/2010/main" xmlns="" val="6904711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457200" y="1099591"/>
            <a:ext cx="8229600" cy="1143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dirty="0"/>
              <a:t>Les gants sont contaminés lors des soins</a:t>
            </a:r>
            <a:endParaRPr sz="2000" dirty="0"/>
          </a:p>
        </p:txBody>
      </p:sp>
      <p:pic>
        <p:nvPicPr>
          <p:cNvPr id="172" name="Shape 172"/>
          <p:cNvPicPr preferRelativeResize="0"/>
          <p:nvPr/>
        </p:nvPicPr>
        <p:blipFill>
          <a:blip r:embed="rId3" cstate="print">
            <a:alphaModFix/>
          </a:blip>
          <a:stretch>
            <a:fillRect/>
          </a:stretch>
        </p:blipFill>
        <p:spPr>
          <a:xfrm>
            <a:off x="1425388" y="1758909"/>
            <a:ext cx="6418729" cy="4299403"/>
          </a:xfrm>
          <a:prstGeom prst="rect">
            <a:avLst/>
          </a:prstGeom>
          <a:ln>
            <a:noFill/>
          </a:ln>
          <a:effectLst>
            <a:outerShdw blurRad="292100" dist="139700" dir="2700000" algn="tl" rotWithShape="0">
              <a:srgbClr val="333333">
                <a:alpha val="65000"/>
              </a:srgbClr>
            </a:outerShdw>
          </a:effectLst>
        </p:spPr>
      </p:pic>
      <p:sp>
        <p:nvSpPr>
          <p:cNvPr id="174" name="Shape 174"/>
          <p:cNvSpPr txBox="1"/>
          <p:nvPr/>
        </p:nvSpPr>
        <p:spPr>
          <a:xfrm>
            <a:off x="5898811" y="2913528"/>
            <a:ext cx="1515000" cy="995083"/>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fr" dirty="0">
                <a:solidFill>
                  <a:srgbClr val="45818E"/>
                </a:solidFill>
              </a:rPr>
              <a:t>72,5% des gants contaminés</a:t>
            </a:r>
            <a:endParaRPr dirty="0">
              <a:solidFill>
                <a:srgbClr val="45818E"/>
              </a:solidFill>
            </a:endParaRPr>
          </a:p>
        </p:txBody>
      </p:sp>
    </p:spTree>
    <p:extLst>
      <p:ext uri="{BB962C8B-B14F-4D97-AF65-F5344CB8AC3E}">
        <p14:creationId xmlns:p14="http://schemas.microsoft.com/office/powerpoint/2010/main" xmlns="" val="32632371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a:t>Une désinfection à l’alcool efficace </a:t>
            </a:r>
            <a:endParaRPr sz="2000"/>
          </a:p>
        </p:txBody>
      </p:sp>
      <p:sp>
        <p:nvSpPr>
          <p:cNvPr id="181" name="Shape 181"/>
          <p:cNvSpPr txBox="1">
            <a:spLocks noGrp="1"/>
          </p:cNvSpPr>
          <p:nvPr>
            <p:ph idx="1"/>
          </p:nvPr>
        </p:nvSpPr>
        <p:spPr>
          <a:xfrm>
            <a:off x="457199" y="1846729"/>
            <a:ext cx="3774141" cy="4147326"/>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dirty="0"/>
              <a:t>-Après 10 minutes de soins, 72,5% des gants sont contaminés</a:t>
            </a:r>
            <a:endParaRPr sz="2000" dirty="0"/>
          </a:p>
          <a:p>
            <a:pPr marL="0" lvl="0" indent="0">
              <a:spcBef>
                <a:spcPts val="0"/>
              </a:spcBef>
              <a:spcAft>
                <a:spcPts val="0"/>
              </a:spcAft>
              <a:buNone/>
            </a:pPr>
            <a:endParaRPr lang="fr" sz="2000" dirty="0"/>
          </a:p>
          <a:p>
            <a:pPr marL="0" lvl="0" indent="0">
              <a:spcBef>
                <a:spcPts val="0"/>
              </a:spcBef>
              <a:spcAft>
                <a:spcPts val="0"/>
              </a:spcAft>
              <a:buNone/>
            </a:pPr>
            <a:r>
              <a:rPr lang="fr" sz="2000" dirty="0"/>
              <a:t>-80% des ces gants ont été efficacement désinfectés à l’alcool  </a:t>
            </a:r>
            <a:endParaRPr sz="2000" dirty="0"/>
          </a:p>
          <a:p>
            <a:pPr marL="0" lvl="0" indent="0">
              <a:spcBef>
                <a:spcPts val="0"/>
              </a:spcBef>
              <a:spcAft>
                <a:spcPts val="0"/>
              </a:spcAft>
              <a:buNone/>
            </a:pPr>
            <a:endParaRPr sz="2000" dirty="0"/>
          </a:p>
          <a:p>
            <a:pPr marL="0" lvl="0" indent="0">
              <a:spcBef>
                <a:spcPts val="0"/>
              </a:spcBef>
              <a:spcAft>
                <a:spcPts val="0"/>
              </a:spcAft>
              <a:buNone/>
            </a:pPr>
            <a:r>
              <a:rPr lang="fr" sz="2000" dirty="0"/>
              <a:t>-La désinfection à l’alcool, une alternative au changement de gants ? </a:t>
            </a:r>
            <a:endParaRPr sz="2000" dirty="0"/>
          </a:p>
          <a:p>
            <a:pPr marL="0" lvl="0" indent="0">
              <a:spcBef>
                <a:spcPts val="0"/>
              </a:spcBef>
              <a:spcAft>
                <a:spcPts val="0"/>
              </a:spcAft>
              <a:buNone/>
            </a:pPr>
            <a:endParaRPr sz="2000" dirty="0"/>
          </a:p>
        </p:txBody>
      </p:sp>
      <p:sp>
        <p:nvSpPr>
          <p:cNvPr id="182" name="Shape 182"/>
          <p:cNvSpPr txBox="1">
            <a:spLocks noGrp="1"/>
          </p:cNvSpPr>
          <p:nvPr>
            <p:ph type="body" idx="4294967295"/>
          </p:nvPr>
        </p:nvSpPr>
        <p:spPr>
          <a:xfrm>
            <a:off x="4732338" y="5345113"/>
            <a:ext cx="3954462" cy="1138237"/>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fr" sz="1100" dirty="0">
                <a:solidFill>
                  <a:srgbClr val="FF0000"/>
                </a:solidFill>
              </a:rPr>
              <a:t>Diagramme représentant l‘état de contamination des gants après désinfection à l’alcool. En bleu, les gants stériles. </a:t>
            </a:r>
            <a:endParaRPr sz="1100" dirty="0">
              <a:solidFill>
                <a:srgbClr val="FF0000"/>
              </a:solidFill>
            </a:endParaRPr>
          </a:p>
        </p:txBody>
      </p:sp>
      <p:pic>
        <p:nvPicPr>
          <p:cNvPr id="183" name="Shape 183"/>
          <p:cNvPicPr preferRelativeResize="0"/>
          <p:nvPr/>
        </p:nvPicPr>
        <p:blipFill>
          <a:blip r:embed="rId3" cstate="print">
            <a:alphaModFix/>
          </a:blip>
          <a:stretch>
            <a:fillRect/>
          </a:stretch>
        </p:blipFill>
        <p:spPr>
          <a:xfrm>
            <a:off x="4677800" y="1693190"/>
            <a:ext cx="3864258" cy="3632018"/>
          </a:xfrm>
          <a:prstGeom prst="rect">
            <a:avLst/>
          </a:prstGeom>
          <a:ln>
            <a:noFill/>
          </a:ln>
          <a:effectLst>
            <a:outerShdw blurRad="292100" dist="139700" dir="2700000" algn="tl" rotWithShape="0">
              <a:srgbClr val="333333">
                <a:alpha val="65000"/>
              </a:srgbClr>
            </a:outerShdw>
          </a:effectLst>
        </p:spPr>
      </p:pic>
      <p:sp>
        <p:nvSpPr>
          <p:cNvPr id="184" name="Shape 184"/>
          <p:cNvSpPr txBox="1"/>
          <p:nvPr/>
        </p:nvSpPr>
        <p:spPr>
          <a:xfrm>
            <a:off x="7506600" y="1693190"/>
            <a:ext cx="1180200" cy="1138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fr" sz="1300" dirty="0">
                <a:solidFill>
                  <a:srgbClr val="3D85C6"/>
                </a:solidFill>
              </a:rPr>
              <a:t>Gants stériles après désinfection </a:t>
            </a:r>
            <a:endParaRPr sz="1300" dirty="0">
              <a:solidFill>
                <a:srgbClr val="3D85C6"/>
              </a:solidFill>
            </a:endParaRPr>
          </a:p>
        </p:txBody>
      </p:sp>
    </p:spTree>
    <p:extLst>
      <p:ext uri="{BB962C8B-B14F-4D97-AF65-F5344CB8AC3E}">
        <p14:creationId xmlns:p14="http://schemas.microsoft.com/office/powerpoint/2010/main" xmlns="" val="4113064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r>
              <a:rPr lang="en-US" sz="2800" noProof="0" dirty="0"/>
              <a:t>HH AR solution usage</a:t>
            </a:r>
          </a:p>
        </p:txBody>
      </p:sp>
      <p:sp>
        <p:nvSpPr>
          <p:cNvPr id="3" name="Espace réservé du contenu 2"/>
          <p:cNvSpPr>
            <a:spLocks noGrp="1"/>
          </p:cNvSpPr>
          <p:nvPr>
            <p:ph idx="1"/>
          </p:nvPr>
        </p:nvSpPr>
        <p:spPr>
          <a:xfrm>
            <a:off x="467544" y="1988840"/>
            <a:ext cx="8229600" cy="4869160"/>
          </a:xfrm>
        </p:spPr>
        <p:txBody>
          <a:bodyPr>
            <a:noAutofit/>
          </a:bodyPr>
          <a:lstStyle/>
          <a:p>
            <a:r>
              <a:rPr lang="en-US" sz="2000" noProof="0" dirty="0"/>
              <a:t>Alcohol consumption (ordered) </a:t>
            </a:r>
          </a:p>
          <a:p>
            <a:pPr lvl="1"/>
            <a:r>
              <a:rPr lang="en-US" sz="2000" noProof="0" dirty="0"/>
              <a:t>Very good maker for evaluation of intervention in one place (Base line) (one ward for example). “Dynamic evaluation”</a:t>
            </a:r>
          </a:p>
          <a:p>
            <a:pPr lvl="1"/>
            <a:r>
              <a:rPr lang="en-US" sz="2000" dirty="0"/>
              <a:t>Easy working International marker</a:t>
            </a:r>
          </a:p>
          <a:p>
            <a:r>
              <a:rPr lang="en-US" sz="2000" dirty="0"/>
              <a:t>But</a:t>
            </a:r>
            <a:r>
              <a:rPr lang="en-US" sz="2000" noProof="0" dirty="0"/>
              <a:t> </a:t>
            </a:r>
            <a:endParaRPr lang="en-US" sz="2000" dirty="0"/>
          </a:p>
          <a:p>
            <a:pPr lvl="1"/>
            <a:r>
              <a:rPr lang="en-US" sz="2000" dirty="0"/>
              <a:t>Correlation with “Observation” is moderate</a:t>
            </a:r>
          </a:p>
          <a:p>
            <a:pPr lvl="1"/>
            <a:r>
              <a:rPr lang="en-US" sz="2000" noProof="0" dirty="0"/>
              <a:t>Bias  “order # use”</a:t>
            </a:r>
          </a:p>
          <a:p>
            <a:pPr lvl="1"/>
            <a:r>
              <a:rPr lang="en-US" sz="2000" dirty="0"/>
              <a:t>Misuse</a:t>
            </a:r>
          </a:p>
          <a:p>
            <a:pPr lvl="1"/>
            <a:r>
              <a:rPr lang="en-US" sz="2000" dirty="0"/>
              <a:t>Do not allow evaluate use at the point of care</a:t>
            </a:r>
            <a:r>
              <a:rPr lang="en-US" sz="2000" noProof="0" dirty="0"/>
              <a:t> </a:t>
            </a:r>
          </a:p>
          <a:p>
            <a:pPr lvl="1"/>
            <a:r>
              <a:rPr lang="en-US" sz="2000" dirty="0"/>
              <a:t>Do not allow to identify individuals  </a:t>
            </a:r>
            <a:r>
              <a:rPr lang="en-US" sz="2000" dirty="0" err="1"/>
              <a:t>behaviour</a:t>
            </a:r>
            <a:endParaRPr lang="en-US" sz="2000" dirty="0"/>
          </a:p>
          <a:p>
            <a:pPr lvl="1"/>
            <a:r>
              <a:rPr lang="en-US" sz="2000" dirty="0"/>
              <a:t>Baseline too low : it should be at least X 3 (60 ml/p/D)</a:t>
            </a:r>
          </a:p>
          <a:p>
            <a:r>
              <a:rPr lang="en-US" sz="2000" noProof="0" dirty="0"/>
              <a:t>Hopes in the future</a:t>
            </a:r>
          </a:p>
          <a:p>
            <a:pPr lvl="1"/>
            <a:r>
              <a:rPr lang="en-US" sz="2000" dirty="0">
                <a:solidFill>
                  <a:srgbClr val="FF0000"/>
                </a:solidFill>
              </a:rPr>
              <a:t>Usable to evaluate HH compliance with HOW2 data</a:t>
            </a:r>
          </a:p>
          <a:p>
            <a:pPr lvl="1"/>
            <a:endParaRPr lang="en-US" sz="2000" noProof="0" dirty="0"/>
          </a:p>
        </p:txBody>
      </p:sp>
      <p:pic>
        <p:nvPicPr>
          <p:cNvPr id="3074" name="Picture 2"/>
          <p:cNvPicPr>
            <a:picLocks noChangeAspect="1" noChangeArrowheads="1"/>
          </p:cNvPicPr>
          <p:nvPr/>
        </p:nvPicPr>
        <p:blipFill>
          <a:blip r:embed="rId2" cstate="print"/>
          <a:srcRect/>
          <a:stretch>
            <a:fillRect/>
          </a:stretch>
        </p:blipFill>
        <p:spPr bwMode="auto">
          <a:xfrm>
            <a:off x="5148064" y="1124744"/>
            <a:ext cx="2520280" cy="1251758"/>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6444208" y="3429000"/>
            <a:ext cx="2373635" cy="110824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B51941D5-D926-4365-B334-E6ACCC590A27}"/>
              </a:ext>
            </a:extLst>
          </p:cNvPr>
          <p:cNvPicPr>
            <a:picLocks noChangeAspect="1"/>
          </p:cNvPicPr>
          <p:nvPr/>
        </p:nvPicPr>
        <p:blipFill>
          <a:blip r:embed="rId2" cstate="print"/>
          <a:stretch>
            <a:fillRect/>
          </a:stretch>
        </p:blipFill>
        <p:spPr>
          <a:xfrm>
            <a:off x="504257" y="2060848"/>
            <a:ext cx="8135485" cy="3229426"/>
          </a:xfrm>
          <a:prstGeom prst="rect">
            <a:avLst/>
          </a:prstGeom>
        </p:spPr>
      </p:pic>
    </p:spTree>
    <p:extLst>
      <p:ext uri="{BB962C8B-B14F-4D97-AF65-F5344CB8AC3E}">
        <p14:creationId xmlns:p14="http://schemas.microsoft.com/office/powerpoint/2010/main" xmlns="" val="7586432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128B641E-FD94-40C9-9BC2-2FA5BF9F2FA8}"/>
              </a:ext>
            </a:extLst>
          </p:cNvPr>
          <p:cNvPicPr>
            <a:picLocks noChangeAspect="1"/>
          </p:cNvPicPr>
          <p:nvPr/>
        </p:nvPicPr>
        <p:blipFill>
          <a:blip r:embed="rId2" cstate="print"/>
          <a:stretch>
            <a:fillRect/>
          </a:stretch>
        </p:blipFill>
        <p:spPr>
          <a:xfrm>
            <a:off x="518547" y="1447045"/>
            <a:ext cx="8106906" cy="5410955"/>
          </a:xfrm>
          <a:prstGeom prst="rect">
            <a:avLst/>
          </a:prstGeom>
        </p:spPr>
      </p:pic>
    </p:spTree>
    <p:extLst>
      <p:ext uri="{BB962C8B-B14F-4D97-AF65-F5344CB8AC3E}">
        <p14:creationId xmlns:p14="http://schemas.microsoft.com/office/powerpoint/2010/main" xmlns="" val="2544466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24FC24FF-7655-4B77-9EA9-8E3A35E88269}"/>
              </a:ext>
            </a:extLst>
          </p:cNvPr>
          <p:cNvPicPr>
            <a:picLocks noChangeAspect="1"/>
          </p:cNvPicPr>
          <p:nvPr/>
        </p:nvPicPr>
        <p:blipFill>
          <a:blip r:embed="rId2" cstate="print"/>
          <a:stretch>
            <a:fillRect/>
          </a:stretch>
        </p:blipFill>
        <p:spPr>
          <a:xfrm>
            <a:off x="1158560" y="1484784"/>
            <a:ext cx="6826880" cy="5227718"/>
          </a:xfrm>
          <a:prstGeom prst="rect">
            <a:avLst/>
          </a:prstGeom>
        </p:spPr>
      </p:pic>
    </p:spTree>
    <p:extLst>
      <p:ext uri="{BB962C8B-B14F-4D97-AF65-F5344CB8AC3E}">
        <p14:creationId xmlns:p14="http://schemas.microsoft.com/office/powerpoint/2010/main" xmlns="" val="27372189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F514552A-D54A-47AD-AF6C-FC2EB51BEAAB}"/>
              </a:ext>
            </a:extLst>
          </p:cNvPr>
          <p:cNvPicPr>
            <a:picLocks noChangeAspect="1"/>
          </p:cNvPicPr>
          <p:nvPr/>
        </p:nvPicPr>
        <p:blipFill>
          <a:blip r:embed="rId2" cstate="print"/>
          <a:stretch>
            <a:fillRect/>
          </a:stretch>
        </p:blipFill>
        <p:spPr>
          <a:xfrm>
            <a:off x="539552" y="2060848"/>
            <a:ext cx="8306959" cy="3572374"/>
          </a:xfrm>
          <a:prstGeom prst="rect">
            <a:avLst/>
          </a:prstGeom>
        </p:spPr>
      </p:pic>
    </p:spTree>
    <p:extLst>
      <p:ext uri="{BB962C8B-B14F-4D97-AF65-F5344CB8AC3E}">
        <p14:creationId xmlns:p14="http://schemas.microsoft.com/office/powerpoint/2010/main" xmlns="" val="26352349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45D3635B-B908-4480-9EBB-09FEF7625DC7}"/>
              </a:ext>
            </a:extLst>
          </p:cNvPr>
          <p:cNvPicPr>
            <a:picLocks noChangeAspect="1"/>
          </p:cNvPicPr>
          <p:nvPr/>
        </p:nvPicPr>
        <p:blipFill>
          <a:blip r:embed="rId2" cstate="print"/>
          <a:stretch>
            <a:fillRect/>
          </a:stretch>
        </p:blipFill>
        <p:spPr>
          <a:xfrm>
            <a:off x="2341436" y="1937229"/>
            <a:ext cx="4461127" cy="1691387"/>
          </a:xfrm>
          <a:prstGeom prst="rect">
            <a:avLst/>
          </a:prstGeom>
        </p:spPr>
      </p:pic>
      <p:pic>
        <p:nvPicPr>
          <p:cNvPr id="7" name="Image 6">
            <a:extLst>
              <a:ext uri="{FF2B5EF4-FFF2-40B4-BE49-F238E27FC236}">
                <a16:creationId xmlns:a16="http://schemas.microsoft.com/office/drawing/2014/main" xmlns="" id="{ECD939CE-E914-43D6-8E8F-4877EAE8C5DF}"/>
              </a:ext>
            </a:extLst>
          </p:cNvPr>
          <p:cNvPicPr>
            <a:picLocks noChangeAspect="1"/>
          </p:cNvPicPr>
          <p:nvPr/>
        </p:nvPicPr>
        <p:blipFill>
          <a:blip r:embed="rId3" cstate="print"/>
          <a:stretch>
            <a:fillRect/>
          </a:stretch>
        </p:blipFill>
        <p:spPr>
          <a:xfrm>
            <a:off x="1043608" y="3861048"/>
            <a:ext cx="7655549" cy="2634872"/>
          </a:xfrm>
          <a:prstGeom prst="rect">
            <a:avLst/>
          </a:prstGeom>
        </p:spPr>
      </p:pic>
      <p:pic>
        <p:nvPicPr>
          <p:cNvPr id="9" name="Image 8">
            <a:extLst>
              <a:ext uri="{FF2B5EF4-FFF2-40B4-BE49-F238E27FC236}">
                <a16:creationId xmlns:a16="http://schemas.microsoft.com/office/drawing/2014/main" xmlns="" id="{39E7A803-4B8B-4F4C-920F-2DA8659E1960}"/>
              </a:ext>
            </a:extLst>
          </p:cNvPr>
          <p:cNvPicPr>
            <a:picLocks noChangeAspect="1"/>
          </p:cNvPicPr>
          <p:nvPr/>
        </p:nvPicPr>
        <p:blipFill>
          <a:blip r:embed="rId4" cstate="print"/>
          <a:stretch>
            <a:fillRect/>
          </a:stretch>
        </p:blipFill>
        <p:spPr>
          <a:xfrm>
            <a:off x="899592" y="1373082"/>
            <a:ext cx="7131866" cy="663429"/>
          </a:xfrm>
          <a:prstGeom prst="rect">
            <a:avLst/>
          </a:prstGeom>
        </p:spPr>
      </p:pic>
    </p:spTree>
    <p:extLst>
      <p:ext uri="{BB962C8B-B14F-4D97-AF65-F5344CB8AC3E}">
        <p14:creationId xmlns:p14="http://schemas.microsoft.com/office/powerpoint/2010/main" xmlns="" val="35762672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D85EB347-909D-47BF-9FE9-819C6DD0E08C}"/>
              </a:ext>
            </a:extLst>
          </p:cNvPr>
          <p:cNvPicPr>
            <a:picLocks noChangeAspect="1"/>
          </p:cNvPicPr>
          <p:nvPr/>
        </p:nvPicPr>
        <p:blipFill>
          <a:blip r:embed="rId2" cstate="print"/>
          <a:stretch>
            <a:fillRect/>
          </a:stretch>
        </p:blipFill>
        <p:spPr>
          <a:xfrm>
            <a:off x="780521" y="1628800"/>
            <a:ext cx="7582958" cy="4706007"/>
          </a:xfrm>
          <a:prstGeom prst="rect">
            <a:avLst/>
          </a:prstGeom>
        </p:spPr>
      </p:pic>
    </p:spTree>
    <p:extLst>
      <p:ext uri="{BB962C8B-B14F-4D97-AF65-F5344CB8AC3E}">
        <p14:creationId xmlns:p14="http://schemas.microsoft.com/office/powerpoint/2010/main" xmlns="" val="41904909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ctrTitle"/>
          </p:nvPr>
        </p:nvSpPr>
        <p:spPr>
          <a:xfrm>
            <a:off x="556114" y="2187228"/>
            <a:ext cx="8031773" cy="1817835"/>
          </a:xfrm>
          <a:prstGeom prst="rect">
            <a:avLst/>
          </a:prstGeom>
          <a:noFill/>
          <a:ln>
            <a:solidFill>
              <a:srgbClr val="85CFF5"/>
            </a:solidFill>
          </a:ln>
        </p:spPr>
        <p:txBody>
          <a:bodyPr spcFirstLastPara="1" vert="horz" wrap="square" lIns="68569" tIns="34275" rIns="68569" bIns="34275" rtlCol="0" anchor="b" anchorCtr="0">
            <a:noAutofit/>
          </a:bodyPr>
          <a:lstStyle/>
          <a:p>
            <a:pPr>
              <a:lnSpc>
                <a:spcPct val="115000"/>
              </a:lnSpc>
              <a:spcBef>
                <a:spcPts val="0"/>
              </a:spcBef>
              <a:buClr>
                <a:schemeClr val="dk1"/>
              </a:buClr>
              <a:buSzPts val="3200"/>
            </a:pP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Implicit</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association test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predicts</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physicians</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hand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hygiene</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behavior</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merging</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cognitive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psychology</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and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electronic</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monitoring </a:t>
            </a:r>
            <a:b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b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Running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title</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Implicit</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attitudes and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hygiene</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compliance </a:t>
            </a:r>
            <a:r>
              <a:rPr lang="fr-FR" sz="1600" cap="small" dirty="0">
                <a:solidFill>
                  <a:schemeClr val="dk1"/>
                </a:solidFill>
                <a:latin typeface="Calibri" panose="020F0502020204030204" pitchFamily="34" charset="0"/>
                <a:ea typeface="Times New Roman"/>
                <a:cs typeface="Calibri" panose="020F0502020204030204" pitchFamily="34" charset="0"/>
                <a:sym typeface="Times New Roman"/>
              </a:rPr>
              <a:t/>
            </a:r>
            <a:br>
              <a:rPr lang="fr-FR" sz="1600" cap="small" dirty="0">
                <a:solidFill>
                  <a:schemeClr val="dk1"/>
                </a:solidFill>
                <a:latin typeface="Calibri" panose="020F0502020204030204" pitchFamily="34" charset="0"/>
                <a:ea typeface="Times New Roman"/>
                <a:cs typeface="Calibri" panose="020F0502020204030204" pitchFamily="34" charset="0"/>
                <a:sym typeface="Times New Roman"/>
              </a:rPr>
            </a:br>
            <a:endParaRPr lang="fr-FR" sz="1600" cap="small" dirty="0">
              <a:solidFill>
                <a:schemeClr val="dk1"/>
              </a:solidFill>
              <a:latin typeface="Calibri" panose="020F0502020204030204" pitchFamily="34" charset="0"/>
              <a:ea typeface="Times New Roman"/>
              <a:cs typeface="Calibri" panose="020F0502020204030204" pitchFamily="34" charset="0"/>
              <a:sym typeface="Times New Roman"/>
            </a:endParaRPr>
          </a:p>
        </p:txBody>
      </p:sp>
      <p:sp>
        <p:nvSpPr>
          <p:cNvPr id="90" name="Google Shape;90;p13"/>
          <p:cNvSpPr txBox="1">
            <a:spLocks noGrp="1"/>
          </p:cNvSpPr>
          <p:nvPr>
            <p:ph type="subTitle" idx="1"/>
          </p:nvPr>
        </p:nvSpPr>
        <p:spPr>
          <a:xfrm>
            <a:off x="2588142" y="4325769"/>
            <a:ext cx="3967717" cy="975439"/>
          </a:xfrm>
          <a:prstGeom prst="rect">
            <a:avLst/>
          </a:prstGeom>
          <a:noFill/>
          <a:ln>
            <a:noFill/>
          </a:ln>
        </p:spPr>
        <p:txBody>
          <a:bodyPr spcFirstLastPara="1" vert="horz" wrap="square" lIns="68569" tIns="34275" rIns="68569" bIns="34275" rtlCol="0" anchor="t" anchorCtr="0">
            <a:noAutofit/>
          </a:bodyPr>
          <a:lstStyle/>
          <a:p>
            <a:pPr>
              <a:lnSpc>
                <a:spcPct val="90000"/>
              </a:lnSpc>
              <a:spcBef>
                <a:spcPts val="0"/>
              </a:spcBef>
              <a:buClr>
                <a:schemeClr val="dk1"/>
              </a:buClr>
              <a:buSzPts val="2600"/>
            </a:pP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Fanyu</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huang</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marco</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bressan,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marjorie</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armando</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stéphane</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dufau</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philippe </a:t>
            </a:r>
            <a:r>
              <a:rPr lang="fr-FR" sz="2000" cap="small" dirty="0" err="1">
                <a:solidFill>
                  <a:schemeClr val="dk1"/>
                </a:solidFill>
                <a:latin typeface="Calibri" panose="020F0502020204030204" pitchFamily="34" charset="0"/>
                <a:ea typeface="Times New Roman"/>
                <a:cs typeface="Calibri" panose="020F0502020204030204" pitchFamily="34" charset="0"/>
                <a:sym typeface="Times New Roman"/>
              </a:rPr>
              <a:t>brouqui,isabelle</a:t>
            </a:r>
            <a:r>
              <a:rPr lang="fr-FR" sz="2000" cap="small" dirty="0">
                <a:solidFill>
                  <a:schemeClr val="dk1"/>
                </a:solidFill>
                <a:latin typeface="Calibri" panose="020F0502020204030204" pitchFamily="34" charset="0"/>
                <a:ea typeface="Times New Roman"/>
                <a:cs typeface="Calibri" panose="020F0502020204030204" pitchFamily="34" charset="0"/>
                <a:sym typeface="Times New Roman"/>
              </a:rPr>
              <a:t> régner</a:t>
            </a:r>
            <a:endParaRPr dirty="0">
              <a:latin typeface="Calibri" panose="020F0502020204030204" pitchFamily="34" charset="0"/>
              <a:cs typeface="Calibri" panose="020F0502020204030204" pitchFamily="34" charset="0"/>
            </a:endParaRPr>
          </a:p>
        </p:txBody>
      </p:sp>
      <p:sp>
        <p:nvSpPr>
          <p:cNvPr id="93" name="Google Shape;93;p13"/>
          <p:cNvSpPr/>
          <p:nvPr/>
        </p:nvSpPr>
        <p:spPr>
          <a:xfrm>
            <a:off x="3048691" y="5234508"/>
            <a:ext cx="3046615" cy="786779"/>
          </a:xfrm>
          <a:prstGeom prst="rect">
            <a:avLst/>
          </a:prstGeom>
          <a:noFill/>
          <a:ln>
            <a:noFill/>
          </a:ln>
        </p:spPr>
        <p:txBody>
          <a:bodyPr spcFirstLastPara="1" wrap="square" lIns="68569" tIns="34275" rIns="68569" bIns="34275" anchor="t" anchorCtr="0">
            <a:noAutofit/>
          </a:bodyPr>
          <a:lstStyle/>
          <a:p>
            <a:pPr algn="ctr"/>
            <a:r>
              <a:rPr lang="fr-FR" sz="1350" i="1" dirty="0">
                <a:solidFill>
                  <a:schemeClr val="dk1"/>
                </a:solidFill>
                <a:latin typeface="Libre Baskerville"/>
                <a:ea typeface="Libre Baskerville"/>
                <a:cs typeface="Libre Baskerville"/>
                <a:sym typeface="Libre Baskerville"/>
              </a:rPr>
              <a:t>Direction :</a:t>
            </a:r>
          </a:p>
          <a:p>
            <a:pPr algn="ctr"/>
            <a:r>
              <a:rPr lang="fr-FR" sz="1200" i="1" dirty="0">
                <a:solidFill>
                  <a:schemeClr val="dk1"/>
                </a:solidFill>
                <a:latin typeface="Libre Baskerville"/>
                <a:ea typeface="Libre Baskerville"/>
                <a:cs typeface="Libre Baskerville"/>
                <a:sym typeface="Libre Baskerville"/>
              </a:rPr>
              <a:t>Pr. PHILIPPE BROUQUI</a:t>
            </a:r>
            <a:endParaRPr sz="900" i="1" dirty="0"/>
          </a:p>
          <a:p>
            <a:pPr algn="ctr"/>
            <a:r>
              <a:rPr lang="fr-FR" sz="1200" i="1" dirty="0">
                <a:solidFill>
                  <a:schemeClr val="dk1"/>
                </a:solidFill>
                <a:latin typeface="Libre Baskerville"/>
                <a:ea typeface="Libre Baskerville"/>
                <a:cs typeface="Libre Baskerville"/>
                <a:sym typeface="Libre Baskerville"/>
              </a:rPr>
              <a:t>Pr. ISABELLE REGNER</a:t>
            </a:r>
            <a:endParaRPr sz="900" i="1" dirty="0"/>
          </a:p>
        </p:txBody>
      </p:sp>
      <p:pic>
        <p:nvPicPr>
          <p:cNvPr id="7" name="Google Shape;91;p13" descr="Image associée">
            <a:extLst>
              <a:ext uri="{FF2B5EF4-FFF2-40B4-BE49-F238E27FC236}">
                <a16:creationId xmlns:a16="http://schemas.microsoft.com/office/drawing/2014/main" xmlns="" id="{018B465A-56FF-402D-B327-BC252C3AF0FC}"/>
              </a:ext>
            </a:extLst>
          </p:cNvPr>
          <p:cNvPicPr preferRelativeResize="0"/>
          <p:nvPr/>
        </p:nvPicPr>
        <p:blipFill rotWithShape="1">
          <a:blip r:embed="rId3" cstate="print">
            <a:alphaModFix/>
          </a:blip>
          <a:srcRect l="5551" t="15185" r="5125" b="13518"/>
          <a:stretch/>
        </p:blipFill>
        <p:spPr>
          <a:xfrm>
            <a:off x="218873" y="1076123"/>
            <a:ext cx="1977148" cy="586443"/>
          </a:xfrm>
          <a:prstGeom prst="rect">
            <a:avLst/>
          </a:prstGeom>
          <a:noFill/>
          <a:ln>
            <a:noFill/>
          </a:ln>
        </p:spPr>
      </p:pic>
      <p:pic>
        <p:nvPicPr>
          <p:cNvPr id="8" name="Google Shape;92;p13" descr="Résultat de recherche d'images pour &quot;Presentation IHU Marseille&quot;">
            <a:extLst>
              <a:ext uri="{FF2B5EF4-FFF2-40B4-BE49-F238E27FC236}">
                <a16:creationId xmlns:a16="http://schemas.microsoft.com/office/drawing/2014/main" xmlns="" id="{6E1D408E-5F36-45DD-9B22-27E0BC87E9D9}"/>
              </a:ext>
            </a:extLst>
          </p:cNvPr>
          <p:cNvPicPr preferRelativeResize="0"/>
          <p:nvPr/>
        </p:nvPicPr>
        <p:blipFill rotWithShape="1">
          <a:blip r:embed="rId4" cstate="print">
            <a:alphaModFix/>
          </a:blip>
          <a:srcRect/>
          <a:stretch/>
        </p:blipFill>
        <p:spPr>
          <a:xfrm>
            <a:off x="7974249" y="986317"/>
            <a:ext cx="950879" cy="766055"/>
          </a:xfrm>
          <a:prstGeom prst="rect">
            <a:avLst/>
          </a:prstGeom>
          <a:noFill/>
          <a:ln>
            <a:noFill/>
          </a:ln>
        </p:spPr>
      </p:pic>
    </p:spTree>
    <p:extLst>
      <p:ext uri="{BB962C8B-B14F-4D97-AF65-F5344CB8AC3E}">
        <p14:creationId xmlns:p14="http://schemas.microsoft.com/office/powerpoint/2010/main" xmlns="" val="7023188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5"/>
          <p:cNvSpPr txBox="1">
            <a:spLocks noGrp="1"/>
          </p:cNvSpPr>
          <p:nvPr>
            <p:ph type="title"/>
          </p:nvPr>
        </p:nvSpPr>
        <p:spPr>
          <a:xfrm>
            <a:off x="128922" y="2537881"/>
            <a:ext cx="2469205" cy="1945298"/>
          </a:xfrm>
          <a:prstGeom prst="rect">
            <a:avLst/>
          </a:prstGeom>
          <a:noFill/>
          <a:ln>
            <a:noFill/>
          </a:ln>
        </p:spPr>
        <p:txBody>
          <a:bodyPr spcFirstLastPara="1" vert="horz" wrap="square" lIns="68569" tIns="34275" rIns="68569" bIns="34275" rtlCol="0" anchor="ctr" anchorCtr="0">
            <a:noAutofit/>
          </a:bodyPr>
          <a:lstStyle/>
          <a:p>
            <a:pPr>
              <a:lnSpc>
                <a:spcPct val="90000"/>
              </a:lnSpc>
              <a:spcBef>
                <a:spcPts val="0"/>
              </a:spcBef>
              <a:buClr>
                <a:schemeClr val="accent1"/>
              </a:buClr>
              <a:buSzPts val="3600"/>
            </a:pPr>
            <a:r>
              <a:rPr lang="fr-FR" sz="1800" b="1" dirty="0">
                <a:solidFill>
                  <a:schemeClr val="accent1"/>
                </a:solidFill>
                <a:latin typeface="Calibri" panose="020F0502020204030204" pitchFamily="34" charset="0"/>
                <a:ea typeface="Libre Baskerville"/>
                <a:cs typeface="Calibri" panose="020F0502020204030204" pitchFamily="34" charset="0"/>
                <a:sym typeface="Libre Baskerville"/>
              </a:rPr>
              <a:t>COMMENT LE TEST D’ASSOCIATIONS IMPLICITE (TAI) ENTRE EN JEU DANS NOTRE ÉTUDE ?</a:t>
            </a:r>
            <a:endParaRPr lang="fr-FR" sz="1800" dirty="0">
              <a:latin typeface="Calibri" panose="020F0502020204030204" pitchFamily="34" charset="0"/>
              <a:cs typeface="Calibri" panose="020F0502020204030204" pitchFamily="34" charset="0"/>
            </a:endParaRPr>
          </a:p>
        </p:txBody>
      </p:sp>
      <p:sp>
        <p:nvSpPr>
          <p:cNvPr id="108" name="Google Shape;108;p15"/>
          <p:cNvSpPr txBox="1">
            <a:spLocks noGrp="1"/>
          </p:cNvSpPr>
          <p:nvPr>
            <p:ph type="body" idx="1"/>
          </p:nvPr>
        </p:nvSpPr>
        <p:spPr>
          <a:xfrm>
            <a:off x="3032104" y="1380750"/>
            <a:ext cx="5889889" cy="4259559"/>
          </a:xfrm>
          <a:prstGeom prst="rect">
            <a:avLst/>
          </a:prstGeom>
          <a:noFill/>
          <a:ln>
            <a:noFill/>
          </a:ln>
        </p:spPr>
        <p:txBody>
          <a:bodyPr spcFirstLastPara="1" vert="horz" wrap="square" lIns="68569" tIns="34275" rIns="68569" bIns="34275" rtlCol="0" anchor="t" anchorCtr="0">
            <a:noAutofit/>
          </a:bodyPr>
          <a:lstStyle/>
          <a:p>
            <a:pPr marL="257175" indent="-257175">
              <a:lnSpc>
                <a:spcPct val="120000"/>
              </a:lnSpc>
              <a:spcBef>
                <a:spcPts val="0"/>
              </a:spcBef>
              <a:buClr>
                <a:schemeClr val="dk1"/>
              </a:buClr>
              <a:buSzPts val="2600"/>
            </a:pPr>
            <a:r>
              <a:rPr lang="fr-FR" sz="1800" dirty="0"/>
              <a:t>L</a:t>
            </a:r>
            <a:r>
              <a:rPr lang="fr-FR" sz="1800" dirty="0">
                <a:solidFill>
                  <a:schemeClr val="dk1"/>
                </a:solidFill>
                <a:latin typeface="Calibri"/>
                <a:ea typeface="Calibri"/>
                <a:cs typeface="Calibri"/>
                <a:sym typeface="Calibri"/>
              </a:rPr>
              <a:t>es gens n’expriment pas toujours le ‘fond de leurs pensées’ lorsqu’ils sont questionnés ouvertement sur leurs opinions :</a:t>
            </a:r>
            <a:endParaRPr sz="1800" dirty="0"/>
          </a:p>
          <a:p>
            <a:pPr marL="600075" lvl="1" indent="-257175">
              <a:lnSpc>
                <a:spcPct val="120000"/>
              </a:lnSpc>
              <a:spcBef>
                <a:spcPts val="390"/>
              </a:spcBef>
              <a:buClr>
                <a:schemeClr val="dk1"/>
              </a:buClr>
              <a:buSzPts val="2600"/>
              <a:buFont typeface="Courier New" panose="02070309020205020404" pitchFamily="49" charset="0"/>
              <a:buChar char="o"/>
            </a:pPr>
            <a:r>
              <a:rPr lang="fr-FR" b="0" i="0" u="none" strike="noStrike" cap="none" dirty="0">
                <a:solidFill>
                  <a:schemeClr val="dk1"/>
                </a:solidFill>
                <a:latin typeface="Calibri"/>
                <a:ea typeface="Calibri"/>
                <a:cs typeface="Calibri"/>
                <a:sym typeface="Calibri"/>
              </a:rPr>
              <a:t>Soit leurs réponses sont influencées par un biais de désirabilité sociale </a:t>
            </a:r>
            <a:endParaRPr dirty="0"/>
          </a:p>
          <a:p>
            <a:pPr marL="600075" lvl="1" indent="-257175">
              <a:lnSpc>
                <a:spcPct val="120000"/>
              </a:lnSpc>
              <a:spcBef>
                <a:spcPts val="390"/>
              </a:spcBef>
              <a:buClr>
                <a:schemeClr val="dk1"/>
              </a:buClr>
              <a:buSzPts val="2600"/>
              <a:buFont typeface="Courier New" panose="02070309020205020404" pitchFamily="49" charset="0"/>
              <a:buChar char="o"/>
            </a:pPr>
            <a:r>
              <a:rPr lang="fr-FR" b="0" i="0" u="none" strike="noStrike" cap="none" dirty="0">
                <a:solidFill>
                  <a:schemeClr val="dk1"/>
                </a:solidFill>
                <a:latin typeface="Calibri"/>
                <a:ea typeface="Calibri"/>
                <a:cs typeface="Calibri"/>
                <a:sym typeface="Calibri"/>
              </a:rPr>
              <a:t>Soit ils ne sont pas en mesure de le faire </a:t>
            </a:r>
            <a:endParaRPr dirty="0"/>
          </a:p>
          <a:p>
            <a:pPr marL="600075" lvl="1" indent="-257175">
              <a:lnSpc>
                <a:spcPct val="120000"/>
              </a:lnSpc>
              <a:spcBef>
                <a:spcPts val="390"/>
              </a:spcBef>
              <a:buClr>
                <a:schemeClr val="dk1"/>
              </a:buClr>
              <a:buSzPts val="2600"/>
              <a:buFont typeface="Arial" panose="020B0604020202020204" pitchFamily="34" charset="0"/>
              <a:buChar char="•"/>
            </a:pPr>
            <a:endParaRPr b="0" i="0" u="none" strike="noStrike" cap="none" dirty="0">
              <a:solidFill>
                <a:schemeClr val="dk1"/>
              </a:solidFill>
              <a:latin typeface="Calibri"/>
              <a:ea typeface="Calibri"/>
              <a:cs typeface="Calibri"/>
              <a:sym typeface="Calibri"/>
            </a:endParaRPr>
          </a:p>
          <a:p>
            <a:pPr marL="257175" indent="-257175">
              <a:lnSpc>
                <a:spcPct val="120000"/>
              </a:lnSpc>
              <a:spcBef>
                <a:spcPts val="750"/>
              </a:spcBef>
              <a:buClr>
                <a:schemeClr val="dk1"/>
              </a:buClr>
              <a:buSzPts val="2600"/>
            </a:pPr>
            <a:r>
              <a:rPr lang="fr-FR" sz="1800" dirty="0"/>
              <a:t>L</a:t>
            </a:r>
            <a:r>
              <a:rPr lang="fr-FR" sz="1800" dirty="0">
                <a:solidFill>
                  <a:schemeClr val="dk1"/>
                </a:solidFill>
                <a:latin typeface="Calibri"/>
                <a:ea typeface="Calibri"/>
                <a:cs typeface="Calibri"/>
                <a:sym typeface="Calibri"/>
              </a:rPr>
              <a:t>e test d’Associations Implicite (testant la mémoire sémantique) démontre des divergences entre pensées conscientes et non-conscientes de manière plus convaincante que les méthodes explicites (questionnaires ou interviews)</a:t>
            </a:r>
            <a:endParaRPr sz="1800" dirty="0"/>
          </a:p>
          <a:p>
            <a:pPr marL="257175" indent="-257175">
              <a:lnSpc>
                <a:spcPct val="120000"/>
              </a:lnSpc>
              <a:spcBef>
                <a:spcPts val="750"/>
              </a:spcBef>
              <a:buClr>
                <a:schemeClr val="dk1"/>
              </a:buClr>
              <a:buSzPts val="2600"/>
            </a:pPr>
            <a:endParaRPr sz="1800" dirty="0">
              <a:solidFill>
                <a:schemeClr val="dk1"/>
              </a:solidFill>
              <a:latin typeface="Calibri"/>
              <a:ea typeface="Calibri"/>
              <a:cs typeface="Calibri"/>
              <a:sym typeface="Calibri"/>
            </a:endParaRPr>
          </a:p>
          <a:p>
            <a:pPr marL="381000" indent="-257175">
              <a:lnSpc>
                <a:spcPct val="120000"/>
              </a:lnSpc>
              <a:spcBef>
                <a:spcPts val="750"/>
              </a:spcBef>
              <a:buClr>
                <a:schemeClr val="dk1"/>
              </a:buClr>
              <a:buSzPts val="2600"/>
            </a:pPr>
            <a:endParaRPr sz="1800" dirty="0">
              <a:solidFill>
                <a:schemeClr val="dk1"/>
              </a:solidFill>
              <a:latin typeface="Calibri"/>
              <a:ea typeface="Calibri"/>
              <a:cs typeface="Calibri"/>
              <a:sym typeface="Calibri"/>
            </a:endParaRPr>
          </a:p>
          <a:p>
            <a:pPr marL="381000" indent="-257175">
              <a:lnSpc>
                <a:spcPct val="120000"/>
              </a:lnSpc>
              <a:spcBef>
                <a:spcPts val="750"/>
              </a:spcBef>
              <a:buClr>
                <a:schemeClr val="dk1"/>
              </a:buClr>
              <a:buSzPts val="2600"/>
            </a:pPr>
            <a:endParaRPr sz="1800" dirty="0">
              <a:solidFill>
                <a:schemeClr val="dk1"/>
              </a:solidFill>
              <a:latin typeface="Calibri"/>
              <a:ea typeface="Calibri"/>
              <a:cs typeface="Calibri"/>
              <a:sym typeface="Calibri"/>
            </a:endParaRPr>
          </a:p>
        </p:txBody>
      </p:sp>
      <p:cxnSp>
        <p:nvCxnSpPr>
          <p:cNvPr id="109" name="Google Shape;109;p15"/>
          <p:cNvCxnSpPr>
            <a:cxnSpLocks/>
          </p:cNvCxnSpPr>
          <p:nvPr/>
        </p:nvCxnSpPr>
        <p:spPr>
          <a:xfrm>
            <a:off x="2764030" y="1460967"/>
            <a:ext cx="0" cy="4099127"/>
          </a:xfrm>
          <a:prstGeom prst="straightConnector1">
            <a:avLst/>
          </a:prstGeom>
          <a:noFill/>
          <a:ln w="19050"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xmlns="" val="37148152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6"/>
          <p:cNvSpPr txBox="1">
            <a:spLocks noGrp="1"/>
          </p:cNvSpPr>
          <p:nvPr>
            <p:ph type="body" idx="1"/>
          </p:nvPr>
        </p:nvSpPr>
        <p:spPr>
          <a:xfrm>
            <a:off x="401266" y="2658058"/>
            <a:ext cx="8571284" cy="624960"/>
          </a:xfrm>
          <a:prstGeom prst="rect">
            <a:avLst/>
          </a:prstGeom>
          <a:noFill/>
          <a:ln>
            <a:noFill/>
          </a:ln>
        </p:spPr>
        <p:txBody>
          <a:bodyPr spcFirstLastPara="1" vert="horz" wrap="square" lIns="68569" tIns="34275" rIns="68569" bIns="34275" rtlCol="0" anchor="t" anchorCtr="0">
            <a:noAutofit/>
          </a:bodyPr>
          <a:lstStyle/>
          <a:p>
            <a:pPr marL="0" indent="0">
              <a:lnSpc>
                <a:spcPct val="90000"/>
              </a:lnSpc>
              <a:spcBef>
                <a:spcPts val="0"/>
              </a:spcBef>
              <a:buClr>
                <a:schemeClr val="dk1"/>
              </a:buClr>
              <a:buSzPts val="2800"/>
              <a:buNone/>
            </a:pPr>
            <a:r>
              <a:rPr lang="fr-FR" sz="1800" i="1" dirty="0"/>
              <a:t>Ex : </a:t>
            </a:r>
            <a:r>
              <a:rPr lang="fr-FR" sz="1800" dirty="0"/>
              <a:t>Le premier TAI a été créé pour mesurer l’association entre le sexe d’un individu et sa prédisposition pour les lettres ou les sciences.</a:t>
            </a:r>
            <a:endParaRPr sz="2100" dirty="0">
              <a:solidFill>
                <a:schemeClr val="dk1"/>
              </a:solidFill>
              <a:latin typeface="Calibri"/>
              <a:ea typeface="Calibri"/>
              <a:cs typeface="Calibri"/>
              <a:sym typeface="Calibri"/>
            </a:endParaRPr>
          </a:p>
        </p:txBody>
      </p:sp>
      <p:pic>
        <p:nvPicPr>
          <p:cNvPr id="118" name="Google Shape;118;p16"/>
          <p:cNvPicPr preferRelativeResize="0"/>
          <p:nvPr/>
        </p:nvPicPr>
        <p:blipFill rotWithShape="1">
          <a:blip r:embed="rId3" cstate="print">
            <a:alphaModFix/>
          </a:blip>
          <a:srcRect l="16587" t="4942" r="17332" b="18686"/>
          <a:stretch/>
        </p:blipFill>
        <p:spPr>
          <a:xfrm>
            <a:off x="2105227" y="3664374"/>
            <a:ext cx="927101" cy="982585"/>
          </a:xfrm>
          <a:prstGeom prst="rect">
            <a:avLst/>
          </a:prstGeom>
          <a:noFill/>
          <a:ln>
            <a:noFill/>
          </a:ln>
        </p:spPr>
      </p:pic>
      <p:pic>
        <p:nvPicPr>
          <p:cNvPr id="119" name="Google Shape;119;p16"/>
          <p:cNvPicPr preferRelativeResize="0"/>
          <p:nvPr/>
        </p:nvPicPr>
        <p:blipFill rotWithShape="1">
          <a:blip r:embed="rId4" cstate="print">
            <a:alphaModFix/>
          </a:blip>
          <a:srcRect l="26533" t="7867" r="21556" b="24578"/>
          <a:stretch/>
        </p:blipFill>
        <p:spPr>
          <a:xfrm>
            <a:off x="6111672" y="3710491"/>
            <a:ext cx="927101" cy="936467"/>
          </a:xfrm>
          <a:prstGeom prst="rect">
            <a:avLst/>
          </a:prstGeom>
          <a:noFill/>
          <a:ln>
            <a:noFill/>
          </a:ln>
        </p:spPr>
      </p:pic>
      <p:sp>
        <p:nvSpPr>
          <p:cNvPr id="120" name="Google Shape;120;p16"/>
          <p:cNvSpPr/>
          <p:nvPr/>
        </p:nvSpPr>
        <p:spPr>
          <a:xfrm>
            <a:off x="139701" y="3583152"/>
            <a:ext cx="8801099" cy="1685077"/>
          </a:xfrm>
          <a:prstGeom prst="rect">
            <a:avLst/>
          </a:prstGeom>
          <a:noFill/>
          <a:ln>
            <a:noFill/>
          </a:ln>
        </p:spPr>
        <p:txBody>
          <a:bodyPr spcFirstLastPara="1" wrap="square" lIns="68569" tIns="34275" rIns="68569" bIns="34275" anchor="t" anchorCtr="0">
            <a:noAutofit/>
          </a:bodyPr>
          <a:lstStyle/>
          <a:p>
            <a:endParaRPr sz="1350"/>
          </a:p>
          <a:p>
            <a:endParaRPr sz="2100">
              <a:solidFill>
                <a:srgbClr val="FF0000"/>
              </a:solidFill>
              <a:latin typeface="Calibri"/>
              <a:ea typeface="Calibri"/>
              <a:cs typeface="Calibri"/>
              <a:sym typeface="Calibri"/>
            </a:endParaRPr>
          </a:p>
          <a:p>
            <a:endParaRPr sz="2100">
              <a:solidFill>
                <a:schemeClr val="dk1"/>
              </a:solidFill>
              <a:latin typeface="Calibri"/>
              <a:ea typeface="Calibri"/>
              <a:cs typeface="Calibri"/>
              <a:sym typeface="Calibri"/>
            </a:endParaRPr>
          </a:p>
          <a:p>
            <a:endParaRPr sz="2100">
              <a:solidFill>
                <a:schemeClr val="dk1"/>
              </a:solidFill>
              <a:latin typeface="Calibri"/>
              <a:ea typeface="Calibri"/>
              <a:cs typeface="Calibri"/>
              <a:sym typeface="Calibri"/>
            </a:endParaRPr>
          </a:p>
        </p:txBody>
      </p:sp>
      <p:sp>
        <p:nvSpPr>
          <p:cNvPr id="2" name="Rectangle 1">
            <a:extLst>
              <a:ext uri="{FF2B5EF4-FFF2-40B4-BE49-F238E27FC236}">
                <a16:creationId xmlns:a16="http://schemas.microsoft.com/office/drawing/2014/main" xmlns="" id="{17205713-62E3-4AF1-BAF1-1CB88F3F818A}"/>
              </a:ext>
            </a:extLst>
          </p:cNvPr>
          <p:cNvSpPr/>
          <p:nvPr/>
        </p:nvSpPr>
        <p:spPr>
          <a:xfrm>
            <a:off x="1436524" y="4672773"/>
            <a:ext cx="1913345" cy="942822"/>
          </a:xfrm>
          <a:prstGeom prst="rect">
            <a:avLst/>
          </a:prstGeom>
        </p:spPr>
        <p:txBody>
          <a:bodyPr wrap="square">
            <a:spAutoFit/>
          </a:bodyPr>
          <a:lstStyle/>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HOMMES</a:t>
            </a:r>
          </a:p>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a:t>
            </a:r>
          </a:p>
          <a:p>
            <a:pPr marL="342900" lvl="1" algn="ctr">
              <a:lnSpc>
                <a:spcPct val="90000"/>
              </a:lnSpc>
              <a:spcBef>
                <a:spcPts val="375"/>
              </a:spcBef>
              <a:buClr>
                <a:schemeClr val="dk1"/>
              </a:buClr>
              <a:buSzPts val="2400"/>
            </a:pPr>
            <a:r>
              <a:rPr lang="fr-FR" dirty="0">
                <a:solidFill>
                  <a:schemeClr val="dk1"/>
                </a:solidFill>
                <a:latin typeface="Calibri"/>
                <a:ea typeface="Calibri"/>
                <a:cs typeface="Calibri"/>
                <a:sym typeface="Calibri"/>
              </a:rPr>
              <a:t>SCIENCES</a:t>
            </a:r>
          </a:p>
        </p:txBody>
      </p:sp>
      <p:sp>
        <p:nvSpPr>
          <p:cNvPr id="3" name="Rectangle 2">
            <a:extLst>
              <a:ext uri="{FF2B5EF4-FFF2-40B4-BE49-F238E27FC236}">
                <a16:creationId xmlns:a16="http://schemas.microsoft.com/office/drawing/2014/main" xmlns="" id="{DECAFC34-F297-406F-B9D8-EE6DA539C745}"/>
              </a:ext>
            </a:extLst>
          </p:cNvPr>
          <p:cNvSpPr/>
          <p:nvPr/>
        </p:nvSpPr>
        <p:spPr>
          <a:xfrm>
            <a:off x="5464419" y="4672773"/>
            <a:ext cx="1828800" cy="942822"/>
          </a:xfrm>
          <a:prstGeom prst="rect">
            <a:avLst/>
          </a:prstGeom>
        </p:spPr>
        <p:txBody>
          <a:bodyPr wrap="square">
            <a:spAutoFit/>
          </a:bodyPr>
          <a:lstStyle/>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FEMMES</a:t>
            </a:r>
          </a:p>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a:t>
            </a:r>
          </a:p>
          <a:p>
            <a:pPr marL="342900" lvl="1" algn="ctr">
              <a:lnSpc>
                <a:spcPct val="90000"/>
              </a:lnSpc>
              <a:spcBef>
                <a:spcPts val="375"/>
              </a:spcBef>
              <a:buClr>
                <a:schemeClr val="dk1"/>
              </a:buClr>
              <a:buSzPts val="2400"/>
            </a:pPr>
            <a:r>
              <a:rPr lang="fr-FR" dirty="0">
                <a:solidFill>
                  <a:schemeClr val="dk1"/>
                </a:solidFill>
                <a:latin typeface="Calibri"/>
                <a:ea typeface="Calibri"/>
                <a:cs typeface="Calibri"/>
                <a:sym typeface="Calibri"/>
              </a:rPr>
              <a:t>LETTRES</a:t>
            </a:r>
          </a:p>
        </p:txBody>
      </p:sp>
      <p:sp>
        <p:nvSpPr>
          <p:cNvPr id="6" name="Rectangle 5">
            <a:extLst>
              <a:ext uri="{FF2B5EF4-FFF2-40B4-BE49-F238E27FC236}">
                <a16:creationId xmlns:a16="http://schemas.microsoft.com/office/drawing/2014/main" xmlns="" id="{538C843C-A5ED-4872-A0C3-224F80D298A6}"/>
              </a:ext>
            </a:extLst>
          </p:cNvPr>
          <p:cNvSpPr/>
          <p:nvPr/>
        </p:nvSpPr>
        <p:spPr>
          <a:xfrm>
            <a:off x="1668111" y="1679671"/>
            <a:ext cx="5744277" cy="590931"/>
          </a:xfrm>
          <a:prstGeom prst="rect">
            <a:avLst/>
          </a:prstGeom>
          <a:ln>
            <a:solidFill>
              <a:srgbClr val="89D1F6"/>
            </a:solidFill>
          </a:ln>
        </p:spPr>
        <p:txBody>
          <a:bodyPr wrap="square">
            <a:spAutoFit/>
          </a:bodyPr>
          <a:lstStyle/>
          <a:p>
            <a:pPr lvl="0" algn="ctr">
              <a:lnSpc>
                <a:spcPct val="90000"/>
              </a:lnSpc>
              <a:buClr>
                <a:schemeClr val="dk1"/>
              </a:buClr>
              <a:buSzPts val="2800"/>
            </a:pPr>
            <a:r>
              <a:rPr lang="fr-FR" dirty="0">
                <a:solidFill>
                  <a:schemeClr val="dk1"/>
                </a:solidFill>
                <a:latin typeface="Calibri" panose="020F0502020204030204" pitchFamily="34" charset="0"/>
                <a:ea typeface="Calibri"/>
                <a:cs typeface="Calibri" panose="020F0502020204030204" pitchFamily="34" charset="0"/>
                <a:sym typeface="Calibri"/>
              </a:rPr>
              <a:t>Le test d’association implicite (TAI) a été fait pour </a:t>
            </a:r>
            <a:r>
              <a:rPr lang="fr-FR" dirty="0">
                <a:latin typeface="Calibri" panose="020F0502020204030204" pitchFamily="34" charset="0"/>
                <a:cs typeface="Calibri" panose="020F0502020204030204" pitchFamily="34" charset="0"/>
              </a:rPr>
              <a:t>mettre en évidence</a:t>
            </a:r>
            <a:r>
              <a:rPr lang="fr-FR" dirty="0">
                <a:solidFill>
                  <a:schemeClr val="dk1"/>
                </a:solidFill>
                <a:latin typeface="Calibri" panose="020F0502020204030204" pitchFamily="34" charset="0"/>
                <a:ea typeface="Calibri"/>
                <a:cs typeface="Calibri" panose="020F0502020204030204" pitchFamily="34" charset="0"/>
                <a:sym typeface="Calibri"/>
              </a:rPr>
              <a:t> </a:t>
            </a:r>
            <a:r>
              <a:rPr lang="fr-FR" dirty="0">
                <a:latin typeface="Calibri" panose="020F0502020204030204" pitchFamily="34" charset="0"/>
                <a:cs typeface="Calibri" panose="020F0502020204030204" pitchFamily="34" charset="0"/>
              </a:rPr>
              <a:t>l’association entre des idées automatiques.</a:t>
            </a:r>
          </a:p>
        </p:txBody>
      </p:sp>
      <p:sp>
        <p:nvSpPr>
          <p:cNvPr id="5" name="Titre 4">
            <a:extLst>
              <a:ext uri="{FF2B5EF4-FFF2-40B4-BE49-F238E27FC236}">
                <a16:creationId xmlns:a16="http://schemas.microsoft.com/office/drawing/2014/main" xmlns="" id="{2AF7E8B6-FD04-4E0F-9727-76096CDDC877}"/>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xmlns="" val="5467159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7" name="Google Shape;127;p17"/>
          <p:cNvSpPr txBox="1">
            <a:spLocks noGrp="1"/>
          </p:cNvSpPr>
          <p:nvPr>
            <p:ph type="body" idx="1"/>
          </p:nvPr>
        </p:nvSpPr>
        <p:spPr>
          <a:xfrm>
            <a:off x="261060" y="1459712"/>
            <a:ext cx="8481825" cy="4370625"/>
          </a:xfrm>
          <a:prstGeom prst="rect">
            <a:avLst/>
          </a:prstGeom>
          <a:noFill/>
          <a:ln>
            <a:noFill/>
          </a:ln>
        </p:spPr>
        <p:txBody>
          <a:bodyPr spcFirstLastPara="1" vert="horz" wrap="square" lIns="68569" tIns="34275" rIns="68569" bIns="34275" rtlCol="0" anchor="ctr" anchorCtr="0">
            <a:noAutofit/>
          </a:bodyPr>
          <a:lstStyle/>
          <a:p>
            <a:pPr marL="0" indent="0">
              <a:lnSpc>
                <a:spcPct val="90000"/>
              </a:lnSpc>
              <a:spcBef>
                <a:spcPts val="375"/>
              </a:spcBef>
              <a:buNone/>
            </a:pPr>
            <a:endParaRPr dirty="0"/>
          </a:p>
          <a:p>
            <a:pPr marL="171450" indent="-47625">
              <a:lnSpc>
                <a:spcPct val="90000"/>
              </a:lnSpc>
              <a:spcBef>
                <a:spcPts val="750"/>
              </a:spcBef>
              <a:buClr>
                <a:schemeClr val="dk1"/>
              </a:buClr>
              <a:buSzPts val="2600"/>
              <a:buNone/>
            </a:pPr>
            <a:endParaRPr sz="1950" dirty="0">
              <a:solidFill>
                <a:schemeClr val="dk1"/>
              </a:solidFill>
              <a:latin typeface="Calibri"/>
              <a:ea typeface="Calibri"/>
              <a:cs typeface="Calibri"/>
              <a:sym typeface="Calibri"/>
            </a:endParaRPr>
          </a:p>
        </p:txBody>
      </p:sp>
      <p:pic>
        <p:nvPicPr>
          <p:cNvPr id="128" name="Google Shape;128;p17"/>
          <p:cNvPicPr preferRelativeResize="0"/>
          <p:nvPr/>
        </p:nvPicPr>
        <p:blipFill>
          <a:blip r:embed="rId3" cstate="print">
            <a:alphaModFix/>
          </a:blip>
          <a:stretch>
            <a:fillRect/>
          </a:stretch>
        </p:blipFill>
        <p:spPr>
          <a:xfrm>
            <a:off x="1021914" y="2684745"/>
            <a:ext cx="2819596" cy="1738543"/>
          </a:xfrm>
          <a:prstGeom prst="rect">
            <a:avLst/>
          </a:prstGeom>
          <a:noFill/>
          <a:ln>
            <a:noFill/>
          </a:ln>
        </p:spPr>
      </p:pic>
      <p:pic>
        <p:nvPicPr>
          <p:cNvPr id="130" name="Google Shape;130;p17"/>
          <p:cNvPicPr preferRelativeResize="0"/>
          <p:nvPr/>
        </p:nvPicPr>
        <p:blipFill>
          <a:blip r:embed="rId4" cstate="print">
            <a:alphaModFix/>
          </a:blip>
          <a:stretch>
            <a:fillRect/>
          </a:stretch>
        </p:blipFill>
        <p:spPr>
          <a:xfrm>
            <a:off x="5183841" y="2684745"/>
            <a:ext cx="2925058" cy="1738823"/>
          </a:xfrm>
          <a:prstGeom prst="rect">
            <a:avLst/>
          </a:prstGeom>
          <a:noFill/>
          <a:ln>
            <a:noFill/>
          </a:ln>
        </p:spPr>
      </p:pic>
      <p:pic>
        <p:nvPicPr>
          <p:cNvPr id="131" name="Google Shape;131;p17"/>
          <p:cNvPicPr preferRelativeResize="0"/>
          <p:nvPr/>
        </p:nvPicPr>
        <p:blipFill>
          <a:blip r:embed="rId5" cstate="print">
            <a:alphaModFix/>
          </a:blip>
          <a:stretch>
            <a:fillRect/>
          </a:stretch>
        </p:blipFill>
        <p:spPr>
          <a:xfrm>
            <a:off x="3228086" y="4761298"/>
            <a:ext cx="2674640" cy="908919"/>
          </a:xfrm>
          <a:prstGeom prst="rect">
            <a:avLst/>
          </a:prstGeom>
          <a:noFill/>
          <a:ln>
            <a:noFill/>
          </a:ln>
        </p:spPr>
      </p:pic>
      <p:sp>
        <p:nvSpPr>
          <p:cNvPr id="8" name="Rectangle 7"/>
          <p:cNvSpPr/>
          <p:nvPr/>
        </p:nvSpPr>
        <p:spPr>
          <a:xfrm>
            <a:off x="511112" y="1723486"/>
            <a:ext cx="7981721" cy="646331"/>
          </a:xfrm>
          <a:prstGeom prst="rect">
            <a:avLst/>
          </a:prstGeom>
          <a:ln>
            <a:solidFill>
              <a:srgbClr val="85CFF5"/>
            </a:solidFill>
          </a:ln>
        </p:spPr>
        <p:txBody>
          <a:bodyPr wrap="square">
            <a:spAutoFit/>
          </a:bodyPr>
          <a:lstStyle/>
          <a:p>
            <a:pPr algn="ctr"/>
            <a:r>
              <a:rPr lang="fr-FR" dirty="0">
                <a:latin typeface="Calibri" pitchFamily="34" charset="0"/>
                <a:ea typeface="Bell MT"/>
                <a:cs typeface="Bell MT"/>
                <a:sym typeface="Bell MT"/>
              </a:rPr>
              <a:t>Un écran avec un mot ou une image au centre  qu’il faut associer a des termes situer en haut de l’écran</a:t>
            </a:r>
            <a:endParaRPr lang="fr-FR" dirty="0">
              <a:latin typeface="Calibri" pitchFamily="34" charset="0"/>
            </a:endParaRPr>
          </a:p>
        </p:txBody>
      </p:sp>
      <p:sp>
        <p:nvSpPr>
          <p:cNvPr id="3" name="Titre 2">
            <a:extLst>
              <a:ext uri="{FF2B5EF4-FFF2-40B4-BE49-F238E27FC236}">
                <a16:creationId xmlns:a16="http://schemas.microsoft.com/office/drawing/2014/main" xmlns="" id="{010F1C88-8560-4E32-B722-31F59F17B2D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xmlns="" val="801218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t>Innovative technical solutions</a:t>
            </a:r>
            <a:r>
              <a:rPr lang="en-US" dirty="0"/>
              <a:t/>
            </a:r>
            <a:br>
              <a:rPr lang="en-US" dirty="0"/>
            </a:br>
            <a:endParaRPr lang="en-US" dirty="0"/>
          </a:p>
        </p:txBody>
      </p:sp>
      <p:sp>
        <p:nvSpPr>
          <p:cNvPr id="3" name="Espace réservé du contenu 2"/>
          <p:cNvSpPr>
            <a:spLocks noGrp="1"/>
          </p:cNvSpPr>
          <p:nvPr>
            <p:ph idx="1"/>
          </p:nvPr>
        </p:nvSpPr>
        <p:spPr>
          <a:xfrm>
            <a:off x="457200" y="1600200"/>
            <a:ext cx="8229600" cy="5257800"/>
          </a:xfrm>
        </p:spPr>
        <p:txBody>
          <a:bodyPr>
            <a:normAutofit fontScale="85000" lnSpcReduction="20000"/>
          </a:bodyPr>
          <a:lstStyle/>
          <a:p>
            <a:r>
              <a:rPr lang="en-US" dirty="0"/>
              <a:t>Without Real Time Location System (RTLS)</a:t>
            </a:r>
          </a:p>
          <a:p>
            <a:pPr lvl="1"/>
            <a:r>
              <a:rPr lang="en-US" dirty="0"/>
              <a:t>Main objectives</a:t>
            </a:r>
          </a:p>
          <a:p>
            <a:pPr lvl="2"/>
            <a:r>
              <a:rPr lang="en-US" dirty="0"/>
              <a:t>Measure real HH solution at the point of care *</a:t>
            </a:r>
          </a:p>
          <a:p>
            <a:pPr lvl="2"/>
            <a:r>
              <a:rPr lang="en-US" dirty="0"/>
              <a:t>Remote control HH monitoring **</a:t>
            </a:r>
          </a:p>
          <a:p>
            <a:pPr lvl="1"/>
            <a:r>
              <a:rPr lang="en-US" dirty="0"/>
              <a:t>Benefits</a:t>
            </a:r>
          </a:p>
          <a:p>
            <a:pPr lvl="2"/>
            <a:r>
              <a:rPr lang="en-US" dirty="0"/>
              <a:t>Allows Real time surveillance **</a:t>
            </a:r>
          </a:p>
          <a:p>
            <a:pPr lvl="2"/>
            <a:r>
              <a:rPr lang="en-US" dirty="0"/>
              <a:t>Allows evaluating IC intervention in real time **</a:t>
            </a:r>
          </a:p>
          <a:p>
            <a:pPr lvl="2"/>
            <a:r>
              <a:rPr lang="en-US" dirty="0"/>
              <a:t>Evaluate the quality of HH ( Volume) </a:t>
            </a:r>
          </a:p>
          <a:p>
            <a:pPr lvl="2"/>
            <a:r>
              <a:rPr lang="en-US" dirty="0"/>
              <a:t>ID of Patient (Room) **</a:t>
            </a:r>
          </a:p>
          <a:p>
            <a:pPr lvl="2"/>
            <a:r>
              <a:rPr lang="en-US" dirty="0"/>
              <a:t>Robust */**</a:t>
            </a:r>
          </a:p>
          <a:p>
            <a:pPr lvl="2"/>
            <a:r>
              <a:rPr lang="en-US" dirty="0"/>
              <a:t>Costless   *</a:t>
            </a:r>
          </a:p>
          <a:p>
            <a:pPr lvl="1"/>
            <a:r>
              <a:rPr lang="en-US" dirty="0"/>
              <a:t>Pitfalls</a:t>
            </a:r>
          </a:p>
          <a:p>
            <a:pPr lvl="2"/>
            <a:r>
              <a:rPr lang="en-US" dirty="0"/>
              <a:t>No ID of HCW</a:t>
            </a:r>
          </a:p>
          <a:p>
            <a:pPr lvl="2"/>
            <a:r>
              <a:rPr lang="en-US" dirty="0"/>
              <a:t>Records the act ( volume ) only </a:t>
            </a:r>
            <a:r>
              <a:rPr lang="en-US" dirty="0">
                <a:solidFill>
                  <a:srgbClr val="FF0000"/>
                </a:solidFill>
              </a:rPr>
              <a:t>not the compliance except  if associated with calculated HHO</a:t>
            </a:r>
          </a:p>
          <a:p>
            <a:pPr lvl="2"/>
            <a:r>
              <a:rPr lang="en-US" dirty="0"/>
              <a:t>No risk assessment (targeted HH )  </a:t>
            </a:r>
          </a:p>
          <a:p>
            <a:pPr lvl="2">
              <a:buNone/>
            </a:pP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grpSp>
        <p:nvGrpSpPr>
          <p:cNvPr id="138" name="Google Shape;138;p18"/>
          <p:cNvGrpSpPr/>
          <p:nvPr/>
        </p:nvGrpSpPr>
        <p:grpSpPr>
          <a:xfrm>
            <a:off x="476070" y="1772816"/>
            <a:ext cx="8191859" cy="4592097"/>
            <a:chOff x="-63979" y="-240366"/>
            <a:chExt cx="10922479" cy="6122796"/>
          </a:xfrm>
        </p:grpSpPr>
        <p:sp>
          <p:nvSpPr>
            <p:cNvPr id="139" name="Google Shape;139;p18"/>
            <p:cNvSpPr/>
            <p:nvPr/>
          </p:nvSpPr>
          <p:spPr>
            <a:xfrm>
              <a:off x="0" y="141121"/>
              <a:ext cx="10858500" cy="1296677"/>
            </a:xfrm>
            <a:prstGeom prst="rect">
              <a:avLst/>
            </a:prstGeom>
            <a:solidFill>
              <a:schemeClr val="lt1">
                <a:alpha val="89803"/>
              </a:schemeClr>
            </a:solidFill>
            <a:ln w="9525" cap="flat" cmpd="sng">
              <a:solidFill>
                <a:srgbClr val="599BD5"/>
              </a:solidFill>
              <a:prstDash val="solid"/>
              <a:miter lim="800000"/>
              <a:headEnd type="none" w="sm" len="sm"/>
              <a:tailEnd type="none" w="sm" len="sm"/>
            </a:ln>
          </p:spPr>
          <p:txBody>
            <a:bodyPr spcFirstLastPara="1" wrap="square" lIns="68569" tIns="68569" rIns="68569" bIns="68569" anchor="ctr" anchorCtr="0">
              <a:noAutofit/>
            </a:bodyPr>
            <a:lstStyle/>
            <a:p>
              <a:endParaRPr sz="1350"/>
            </a:p>
          </p:txBody>
        </p:sp>
        <p:sp>
          <p:nvSpPr>
            <p:cNvPr id="140" name="Google Shape;140;p18"/>
            <p:cNvSpPr txBox="1"/>
            <p:nvPr/>
          </p:nvSpPr>
          <p:spPr>
            <a:xfrm>
              <a:off x="0" y="155650"/>
              <a:ext cx="10858500" cy="1295830"/>
            </a:xfrm>
            <a:prstGeom prst="rect">
              <a:avLst/>
            </a:prstGeom>
            <a:noFill/>
            <a:ln>
              <a:noFill/>
            </a:ln>
          </p:spPr>
          <p:txBody>
            <a:bodyPr spcFirstLastPara="1" wrap="square" lIns="632044" tIns="93713" rIns="632044" bIns="128006" anchor="ctr" anchorCtr="0">
              <a:noAutofit/>
            </a:bodyPr>
            <a:lstStyle/>
            <a:p>
              <a:pPr marL="257175" lvl="1" indent="-257175">
                <a:lnSpc>
                  <a:spcPct val="150000"/>
                </a:lnSpc>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Evaluer chez les soignants la </a:t>
              </a:r>
              <a:r>
                <a:rPr lang="fr-FR" b="1" dirty="0">
                  <a:solidFill>
                    <a:schemeClr val="dk1"/>
                  </a:solidFill>
                  <a:latin typeface="Calibri"/>
                  <a:ea typeface="Calibri"/>
                  <a:cs typeface="Calibri"/>
                  <a:sym typeface="Calibri"/>
                </a:rPr>
                <a:t>perception individuelle du risque de transmission</a:t>
              </a:r>
              <a:r>
                <a:rPr lang="fr-FR" dirty="0">
                  <a:solidFill>
                    <a:schemeClr val="dk1"/>
                  </a:solidFill>
                  <a:latin typeface="Calibri"/>
                  <a:ea typeface="Calibri"/>
                  <a:cs typeface="Calibri"/>
                  <a:sym typeface="Calibri"/>
                </a:rPr>
                <a:t> croisée des agents pathogènes hospitaliers</a:t>
              </a:r>
              <a:endParaRPr dirty="0">
                <a:solidFill>
                  <a:schemeClr val="dk1"/>
                </a:solidFill>
                <a:latin typeface="Calibri"/>
                <a:ea typeface="Calibri"/>
                <a:cs typeface="Calibri"/>
                <a:sym typeface="Calibri"/>
              </a:endParaRPr>
            </a:p>
          </p:txBody>
        </p:sp>
        <p:sp>
          <p:nvSpPr>
            <p:cNvPr id="141" name="Google Shape;141;p18"/>
            <p:cNvSpPr/>
            <p:nvPr/>
          </p:nvSpPr>
          <p:spPr>
            <a:xfrm>
              <a:off x="0" y="-195525"/>
              <a:ext cx="7600950" cy="424633"/>
            </a:xfrm>
            <a:prstGeom prst="roundRect">
              <a:avLst>
                <a:gd name="adj" fmla="val 16667"/>
              </a:avLst>
            </a:prstGeom>
            <a:gradFill>
              <a:gsLst>
                <a:gs pos="0">
                  <a:srgbClr val="6EA5DA"/>
                </a:gs>
                <a:gs pos="50000">
                  <a:srgbClr val="529BDA"/>
                </a:gs>
                <a:gs pos="100000">
                  <a:srgbClr val="4188C8"/>
                </a:gs>
              </a:gsLst>
              <a:lin ang="5400000" scaled="0"/>
            </a:gradFill>
            <a:ln>
              <a:noFill/>
            </a:ln>
          </p:spPr>
          <p:txBody>
            <a:bodyPr spcFirstLastPara="1" wrap="square" lIns="68569" tIns="68569" rIns="68569" bIns="68569" anchor="ctr" anchorCtr="0">
              <a:noAutofit/>
            </a:bodyPr>
            <a:lstStyle/>
            <a:p>
              <a:endParaRPr sz="1350"/>
            </a:p>
          </p:txBody>
        </p:sp>
        <p:sp>
          <p:nvSpPr>
            <p:cNvPr id="142" name="Google Shape;142;p18"/>
            <p:cNvSpPr txBox="1"/>
            <p:nvPr/>
          </p:nvSpPr>
          <p:spPr>
            <a:xfrm>
              <a:off x="-63979" y="-240366"/>
              <a:ext cx="7600950" cy="424633"/>
            </a:xfrm>
            <a:prstGeom prst="rect">
              <a:avLst/>
            </a:prstGeom>
            <a:noFill/>
            <a:ln>
              <a:noFill/>
            </a:ln>
          </p:spPr>
          <p:txBody>
            <a:bodyPr spcFirstLastPara="1" wrap="square" lIns="215456" tIns="0" rIns="215456" bIns="0" anchor="ctr" anchorCtr="0">
              <a:noAutofit/>
            </a:bodyPr>
            <a:lstStyle/>
            <a:p>
              <a:pPr>
                <a:lnSpc>
                  <a:spcPct val="150000"/>
                </a:lnSpc>
              </a:pPr>
              <a:r>
                <a:rPr lang="fr-FR" b="1" dirty="0">
                  <a:solidFill>
                    <a:schemeClr val="lt1"/>
                  </a:solidFill>
                  <a:latin typeface="Calibri"/>
                  <a:ea typeface="Calibri"/>
                  <a:cs typeface="Calibri"/>
                  <a:sym typeface="Calibri"/>
                </a:rPr>
                <a:t>Objectif Principal</a:t>
              </a:r>
              <a:endParaRPr dirty="0">
                <a:solidFill>
                  <a:schemeClr val="lt1"/>
                </a:solidFill>
                <a:latin typeface="Calibri"/>
                <a:ea typeface="Calibri"/>
                <a:cs typeface="Calibri"/>
                <a:sym typeface="Calibri"/>
              </a:endParaRPr>
            </a:p>
          </p:txBody>
        </p:sp>
        <p:sp>
          <p:nvSpPr>
            <p:cNvPr id="143" name="Google Shape;143;p18"/>
            <p:cNvSpPr/>
            <p:nvPr/>
          </p:nvSpPr>
          <p:spPr>
            <a:xfrm>
              <a:off x="0" y="2142134"/>
              <a:ext cx="10858500" cy="3722712"/>
            </a:xfrm>
            <a:prstGeom prst="rect">
              <a:avLst/>
            </a:prstGeom>
            <a:solidFill>
              <a:schemeClr val="lt1">
                <a:alpha val="89803"/>
              </a:schemeClr>
            </a:solidFill>
            <a:ln w="9525" cap="flat" cmpd="sng">
              <a:solidFill>
                <a:srgbClr val="6FAB46"/>
              </a:solidFill>
              <a:prstDash val="solid"/>
              <a:miter lim="800000"/>
              <a:headEnd type="none" w="sm" len="sm"/>
              <a:tailEnd type="none" w="sm" len="sm"/>
            </a:ln>
          </p:spPr>
          <p:txBody>
            <a:bodyPr spcFirstLastPara="1" wrap="square" lIns="68569" tIns="68569" rIns="68569" bIns="68569" anchor="ctr" anchorCtr="0">
              <a:noAutofit/>
            </a:bodyPr>
            <a:lstStyle/>
            <a:p>
              <a:endParaRPr sz="1350"/>
            </a:p>
          </p:txBody>
        </p:sp>
        <p:sp>
          <p:nvSpPr>
            <p:cNvPr id="144" name="Google Shape;144;p18"/>
            <p:cNvSpPr txBox="1"/>
            <p:nvPr/>
          </p:nvSpPr>
          <p:spPr>
            <a:xfrm>
              <a:off x="-1" y="2159718"/>
              <a:ext cx="10858499" cy="3722712"/>
            </a:xfrm>
            <a:prstGeom prst="rect">
              <a:avLst/>
            </a:prstGeom>
            <a:noFill/>
            <a:ln>
              <a:noFill/>
            </a:ln>
          </p:spPr>
          <p:txBody>
            <a:bodyPr spcFirstLastPara="1" wrap="square" lIns="632044" tIns="93713" rIns="632044" bIns="128006" anchor="t" anchorCtr="0">
              <a:noAutofit/>
            </a:bodyPr>
            <a:lstStyle/>
            <a:p>
              <a:pPr marL="257175" lvl="1" indent="-257175">
                <a:lnSpc>
                  <a:spcPct val="150000"/>
                </a:lnSpc>
                <a:spcBef>
                  <a:spcPts val="270"/>
                </a:spcBef>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Explorer les intentions comportementales des soignants vis-à-vis de l’hygiène des mains à travers le </a:t>
              </a:r>
              <a:r>
                <a:rPr lang="fr-FR" b="1" dirty="0">
                  <a:solidFill>
                    <a:schemeClr val="dk1"/>
                  </a:solidFill>
                  <a:latin typeface="Calibri"/>
                  <a:ea typeface="Calibri"/>
                  <a:cs typeface="Calibri"/>
                  <a:sym typeface="Calibri"/>
                </a:rPr>
                <a:t>TAI  </a:t>
              </a:r>
              <a:r>
                <a:rPr lang="fr-FR" dirty="0">
                  <a:solidFill>
                    <a:schemeClr val="dk1"/>
                  </a:solidFill>
                  <a:latin typeface="Calibri"/>
                  <a:ea typeface="Calibri"/>
                  <a:cs typeface="Calibri"/>
                  <a:sym typeface="Calibri"/>
                </a:rPr>
                <a:t>(Test Association Implicite)</a:t>
              </a:r>
              <a:endParaRPr dirty="0">
                <a:solidFill>
                  <a:schemeClr val="dk1"/>
                </a:solidFill>
                <a:latin typeface="Calibri"/>
                <a:ea typeface="Calibri"/>
                <a:cs typeface="Calibri"/>
                <a:sym typeface="Calibri"/>
              </a:endParaRPr>
            </a:p>
            <a:p>
              <a:pPr marL="257175" lvl="1" indent="-257175">
                <a:lnSpc>
                  <a:spcPct val="150000"/>
                </a:lnSpc>
                <a:spcBef>
                  <a:spcPts val="270"/>
                </a:spcBef>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Comparer les résultats du </a:t>
              </a:r>
              <a:r>
                <a:rPr lang="fr-FR" b="1" dirty="0">
                  <a:solidFill>
                    <a:schemeClr val="dk1"/>
                  </a:solidFill>
                  <a:latin typeface="Calibri"/>
                  <a:ea typeface="Calibri"/>
                  <a:cs typeface="Calibri"/>
                  <a:sym typeface="Calibri"/>
                </a:rPr>
                <a:t>TAI</a:t>
              </a:r>
              <a:r>
                <a:rPr lang="fr-FR" dirty="0">
                  <a:solidFill>
                    <a:schemeClr val="dk1"/>
                  </a:solidFill>
                  <a:latin typeface="Calibri"/>
                  <a:ea typeface="Calibri"/>
                  <a:cs typeface="Calibri"/>
                  <a:sym typeface="Calibri"/>
                </a:rPr>
                <a:t> à un questionnaire d’hygiène des mains</a:t>
              </a:r>
              <a:endParaRPr dirty="0">
                <a:solidFill>
                  <a:schemeClr val="dk1"/>
                </a:solidFill>
                <a:latin typeface="Calibri"/>
                <a:ea typeface="Calibri"/>
                <a:cs typeface="Calibri"/>
                <a:sym typeface="Calibri"/>
              </a:endParaRPr>
            </a:p>
            <a:p>
              <a:pPr marL="257175" lvl="1" indent="-257175">
                <a:lnSpc>
                  <a:spcPct val="150000"/>
                </a:lnSpc>
                <a:spcBef>
                  <a:spcPts val="270"/>
                </a:spcBef>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Etudier la corrélation des résultats du </a:t>
              </a:r>
              <a:r>
                <a:rPr lang="fr-FR" b="1" dirty="0">
                  <a:solidFill>
                    <a:schemeClr val="dk1"/>
                  </a:solidFill>
                  <a:latin typeface="Calibri"/>
                  <a:ea typeface="Calibri"/>
                  <a:cs typeface="Calibri"/>
                  <a:sym typeface="Calibri"/>
                </a:rPr>
                <a:t>TAI</a:t>
              </a:r>
              <a:r>
                <a:rPr lang="fr-FR" dirty="0">
                  <a:solidFill>
                    <a:schemeClr val="dk1"/>
                  </a:solidFill>
                  <a:latin typeface="Calibri"/>
                  <a:ea typeface="Calibri"/>
                  <a:cs typeface="Calibri"/>
                  <a:sym typeface="Calibri"/>
                </a:rPr>
                <a:t> avec la déclaration par les soignants et la mesure automatisée de la compliance de l’hygiène des mains.</a:t>
              </a:r>
              <a:endParaRPr dirty="0">
                <a:solidFill>
                  <a:schemeClr val="dk1"/>
                </a:solidFill>
                <a:latin typeface="Calibri"/>
                <a:ea typeface="Calibri"/>
                <a:cs typeface="Calibri"/>
                <a:sym typeface="Calibri"/>
              </a:endParaRPr>
            </a:p>
          </p:txBody>
        </p:sp>
        <p:sp>
          <p:nvSpPr>
            <p:cNvPr id="145" name="Google Shape;145;p18"/>
            <p:cNvSpPr/>
            <p:nvPr/>
          </p:nvSpPr>
          <p:spPr>
            <a:xfrm>
              <a:off x="0" y="1805680"/>
              <a:ext cx="7600950" cy="424633"/>
            </a:xfrm>
            <a:prstGeom prst="roundRect">
              <a:avLst>
                <a:gd name="adj" fmla="val 16667"/>
              </a:avLst>
            </a:prstGeom>
            <a:gradFill>
              <a:gsLst>
                <a:gs pos="0">
                  <a:srgbClr val="7EB55F"/>
                </a:gs>
                <a:gs pos="50000">
                  <a:srgbClr val="6EB03F"/>
                </a:gs>
                <a:gs pos="100000">
                  <a:srgbClr val="5F9F34"/>
                </a:gs>
              </a:gsLst>
              <a:lin ang="5400000" scaled="0"/>
            </a:gradFill>
            <a:ln>
              <a:noFill/>
            </a:ln>
          </p:spPr>
          <p:txBody>
            <a:bodyPr spcFirstLastPara="1" wrap="square" lIns="68569" tIns="68569" rIns="68569" bIns="68569" anchor="ctr" anchorCtr="0">
              <a:noAutofit/>
            </a:bodyPr>
            <a:lstStyle/>
            <a:p>
              <a:endParaRPr sz="1350"/>
            </a:p>
          </p:txBody>
        </p:sp>
        <p:sp>
          <p:nvSpPr>
            <p:cNvPr id="146" name="Google Shape;146;p18"/>
            <p:cNvSpPr txBox="1"/>
            <p:nvPr/>
          </p:nvSpPr>
          <p:spPr>
            <a:xfrm>
              <a:off x="0" y="1791999"/>
              <a:ext cx="7600950" cy="367718"/>
            </a:xfrm>
            <a:prstGeom prst="rect">
              <a:avLst/>
            </a:prstGeom>
            <a:noFill/>
            <a:ln>
              <a:noFill/>
            </a:ln>
          </p:spPr>
          <p:txBody>
            <a:bodyPr spcFirstLastPara="1" wrap="square" lIns="215456" tIns="0" rIns="215456" bIns="0" anchor="ctr" anchorCtr="0">
              <a:noAutofit/>
            </a:bodyPr>
            <a:lstStyle/>
            <a:p>
              <a:pPr>
                <a:lnSpc>
                  <a:spcPct val="150000"/>
                </a:lnSpc>
              </a:pPr>
              <a:r>
                <a:rPr lang="fr-FR" b="1" dirty="0">
                  <a:solidFill>
                    <a:schemeClr val="lt1"/>
                  </a:solidFill>
                  <a:latin typeface="Calibri"/>
                  <a:ea typeface="Calibri"/>
                  <a:cs typeface="Calibri"/>
                  <a:sym typeface="Calibri"/>
                </a:rPr>
                <a:t>Objectifs Spécifiques</a:t>
              </a:r>
              <a:endParaRPr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xmlns="" val="4205834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grpSp>
        <p:nvGrpSpPr>
          <p:cNvPr id="2" name="Groupe 1">
            <a:extLst>
              <a:ext uri="{FF2B5EF4-FFF2-40B4-BE49-F238E27FC236}">
                <a16:creationId xmlns:a16="http://schemas.microsoft.com/office/drawing/2014/main" xmlns="" id="{81900D3B-0BEF-4365-970A-37904C268DC2}"/>
              </a:ext>
            </a:extLst>
          </p:cNvPr>
          <p:cNvGrpSpPr/>
          <p:nvPr/>
        </p:nvGrpSpPr>
        <p:grpSpPr>
          <a:xfrm>
            <a:off x="4761035" y="2268843"/>
            <a:ext cx="3659798" cy="4363742"/>
            <a:chOff x="4761035" y="1744483"/>
            <a:chExt cx="3659798" cy="3991816"/>
          </a:xfrm>
        </p:grpSpPr>
        <p:grpSp>
          <p:nvGrpSpPr>
            <p:cNvPr id="207" name="Google Shape;207;p23"/>
            <p:cNvGrpSpPr/>
            <p:nvPr/>
          </p:nvGrpSpPr>
          <p:grpSpPr>
            <a:xfrm>
              <a:off x="4761035" y="1744483"/>
              <a:ext cx="3659798" cy="3523000"/>
              <a:chOff x="791734" y="-519128"/>
              <a:chExt cx="3128784" cy="4328088"/>
            </a:xfrm>
          </p:grpSpPr>
          <p:pic>
            <p:nvPicPr>
              <p:cNvPr id="208" name="Google Shape;208;p23"/>
              <p:cNvPicPr preferRelativeResize="0"/>
              <p:nvPr/>
            </p:nvPicPr>
            <p:blipFill rotWithShape="1">
              <a:blip r:embed="rId3" cstate="print">
                <a:clrChange>
                  <a:clrFrom>
                    <a:srgbClr val="FFFFFF"/>
                  </a:clrFrom>
                  <a:clrTo>
                    <a:srgbClr val="FFFFFF">
                      <a:alpha val="0"/>
                    </a:srgbClr>
                  </a:clrTo>
                </a:clrChange>
                <a:alphaModFix/>
              </a:blip>
              <a:srcRect r="23595"/>
              <a:stretch/>
            </p:blipFill>
            <p:spPr>
              <a:xfrm>
                <a:off x="791734" y="-185093"/>
                <a:ext cx="3128784" cy="3994053"/>
              </a:xfrm>
              <a:prstGeom prst="rect">
                <a:avLst/>
              </a:prstGeom>
              <a:noFill/>
              <a:ln>
                <a:noFill/>
              </a:ln>
            </p:spPr>
          </p:pic>
          <p:sp>
            <p:nvSpPr>
              <p:cNvPr id="209" name="Google Shape;209;p23"/>
              <p:cNvSpPr/>
              <p:nvPr/>
            </p:nvSpPr>
            <p:spPr>
              <a:xfrm>
                <a:off x="2134793" y="-519128"/>
                <a:ext cx="1279745" cy="324803"/>
              </a:xfrm>
              <a:prstGeom prst="roundRect">
                <a:avLst>
                  <a:gd name="adj" fmla="val 16667"/>
                </a:avLst>
              </a:prstGeom>
              <a:solidFill>
                <a:schemeClr val="lt1"/>
              </a:solidFill>
              <a:ln>
                <a:noFill/>
              </a:ln>
            </p:spPr>
            <p:txBody>
              <a:bodyPr spcFirstLastPara="1" wrap="square" lIns="68569" tIns="34275" rIns="68569" bIns="34275" anchor="t" anchorCtr="0">
                <a:noAutofit/>
              </a:bodyPr>
              <a:lstStyle/>
              <a:p>
                <a:r>
                  <a:rPr lang="fr-FR" sz="1350" b="1" i="1" dirty="0">
                    <a:solidFill>
                      <a:schemeClr val="dk1"/>
                    </a:solidFill>
                    <a:latin typeface="Calibri"/>
                    <a:ea typeface="Calibri"/>
                    <a:cs typeface="Calibri"/>
                    <a:sym typeface="Calibri"/>
                  </a:rPr>
                  <a:t>TAI Risque</a:t>
                </a:r>
                <a:endParaRPr sz="1350" dirty="0"/>
              </a:p>
              <a:p>
                <a:pPr algn="ctr"/>
                <a:endParaRPr sz="1350" dirty="0">
                  <a:solidFill>
                    <a:schemeClr val="dk1"/>
                  </a:solidFill>
                  <a:latin typeface="Calibri"/>
                  <a:ea typeface="Calibri"/>
                  <a:cs typeface="Calibri"/>
                  <a:sym typeface="Calibri"/>
                </a:endParaRPr>
              </a:p>
            </p:txBody>
          </p:sp>
        </p:grpSp>
        <p:sp>
          <p:nvSpPr>
            <p:cNvPr id="210" name="Google Shape;210;p23"/>
            <p:cNvSpPr/>
            <p:nvPr/>
          </p:nvSpPr>
          <p:spPr>
            <a:xfrm>
              <a:off x="5249011" y="5098983"/>
              <a:ext cx="3125666" cy="637316"/>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68569" tIns="34275" rIns="68569" bIns="34275" anchor="ctr" anchorCtr="0">
              <a:noAutofit/>
            </a:bodyPr>
            <a:lstStyle/>
            <a:p>
              <a:pPr algn="ctr"/>
              <a:r>
                <a:rPr lang="fr-FR" sz="1350" b="1" i="1" dirty="0">
                  <a:solidFill>
                    <a:schemeClr val="dk1"/>
                  </a:solidFill>
                  <a:latin typeface="Calibri"/>
                  <a:ea typeface="Calibri"/>
                  <a:cs typeface="Calibri"/>
                  <a:sym typeface="Calibri"/>
                </a:rPr>
                <a:t>Sécurité</a:t>
              </a:r>
              <a:endParaRPr sz="1350" dirty="0"/>
            </a:p>
            <a:p>
              <a:pPr algn="ctr"/>
              <a:r>
                <a:rPr lang="fr-FR" sz="1350" b="1" i="1" dirty="0">
                  <a:solidFill>
                    <a:schemeClr val="dk1"/>
                  </a:solidFill>
                  <a:latin typeface="Calibri"/>
                  <a:ea typeface="Calibri"/>
                  <a:cs typeface="Calibri"/>
                  <a:sym typeface="Calibri"/>
                </a:rPr>
                <a:t>(préférence pour sécurité)</a:t>
              </a:r>
              <a:endParaRPr sz="1350" dirty="0"/>
            </a:p>
          </p:txBody>
        </p:sp>
      </p:grpSp>
      <p:sp>
        <p:nvSpPr>
          <p:cNvPr id="205" name="Google Shape;205;p23"/>
          <p:cNvSpPr txBox="1">
            <a:spLocks noGrp="1"/>
          </p:cNvSpPr>
          <p:nvPr>
            <p:ph type="body" idx="1"/>
          </p:nvPr>
        </p:nvSpPr>
        <p:spPr>
          <a:xfrm>
            <a:off x="408462" y="2780928"/>
            <a:ext cx="3974505" cy="3116648"/>
          </a:xfrm>
          <a:prstGeom prst="rect">
            <a:avLst/>
          </a:prstGeom>
          <a:noFill/>
          <a:ln>
            <a:noFill/>
          </a:ln>
        </p:spPr>
        <p:txBody>
          <a:bodyPr spcFirstLastPara="1" vert="horz" wrap="square" lIns="68569" tIns="34275" rIns="68569" bIns="34275" rtlCol="0" anchor="t" anchorCtr="0">
            <a:noAutofit/>
          </a:bodyPr>
          <a:lstStyle/>
          <a:p>
            <a:pPr>
              <a:lnSpc>
                <a:spcPct val="90000"/>
              </a:lnSpc>
              <a:spcBef>
                <a:spcPts val="0"/>
              </a:spcBef>
              <a:buClr>
                <a:schemeClr val="dk1"/>
              </a:buClr>
              <a:buSzPts val="2800"/>
            </a:pPr>
            <a:r>
              <a:rPr lang="fr-FR" sz="2100" b="1" dirty="0">
                <a:solidFill>
                  <a:schemeClr val="dk1"/>
                </a:solidFill>
                <a:latin typeface="Calibri"/>
                <a:ea typeface="Calibri"/>
                <a:cs typeface="Calibri"/>
                <a:sym typeface="Calibri"/>
              </a:rPr>
              <a:t>TAI Risque</a:t>
            </a:r>
          </a:p>
          <a:p>
            <a:pPr>
              <a:lnSpc>
                <a:spcPct val="90000"/>
              </a:lnSpc>
              <a:spcBef>
                <a:spcPts val="0"/>
              </a:spcBef>
              <a:buClr>
                <a:schemeClr val="dk1"/>
              </a:buClr>
              <a:buSzPts val="2800"/>
            </a:pPr>
            <a:endParaRPr sz="2100" b="1" dirty="0">
              <a:solidFill>
                <a:schemeClr val="dk1"/>
              </a:solidFill>
              <a:latin typeface="Calibri"/>
              <a:ea typeface="Calibri"/>
              <a:cs typeface="Calibri"/>
              <a:sym typeface="Calibri"/>
            </a:endParaRPr>
          </a:p>
          <a:p>
            <a:pPr marL="857250" lvl="2" indent="-171450">
              <a:buSzPts val="2400"/>
            </a:pPr>
            <a:r>
              <a:rPr lang="fr-FR" sz="1800" b="1" dirty="0">
                <a:solidFill>
                  <a:schemeClr val="dk1"/>
                </a:solidFill>
              </a:rPr>
              <a:t>Evalue la prise de risque, « négatif </a:t>
            </a:r>
            <a:r>
              <a:rPr lang="fr-FR" sz="1800" b="1" dirty="0"/>
              <a:t>ç</a:t>
            </a:r>
            <a:r>
              <a:rPr lang="fr-FR" sz="1800" b="1" dirty="0">
                <a:solidFill>
                  <a:schemeClr val="dk1"/>
                </a:solidFill>
              </a:rPr>
              <a:t>a veu</a:t>
            </a:r>
            <a:r>
              <a:rPr lang="fr-FR" sz="1800" b="1" dirty="0"/>
              <a:t>t</a:t>
            </a:r>
            <a:r>
              <a:rPr lang="fr-FR" sz="1800" b="1" dirty="0">
                <a:solidFill>
                  <a:schemeClr val="dk1"/>
                </a:solidFill>
              </a:rPr>
              <a:t> dire que tous les soignants sont prudents »</a:t>
            </a:r>
          </a:p>
          <a:p>
            <a:pPr marL="857250" lvl="2" indent="-171450">
              <a:buSzPts val="2400"/>
            </a:pPr>
            <a:endParaRPr sz="1800" b="1" dirty="0"/>
          </a:p>
          <a:p>
            <a:pPr marL="857250" lvl="2" indent="-171450">
              <a:buSzPts val="2400"/>
            </a:pPr>
            <a:r>
              <a:rPr lang="fr-FR" sz="1800" dirty="0" err="1">
                <a:solidFill>
                  <a:schemeClr val="dk1"/>
                </a:solidFill>
                <a:latin typeface="Calibri"/>
                <a:ea typeface="Calibri"/>
                <a:cs typeface="Calibri"/>
                <a:sym typeface="Calibri"/>
              </a:rPr>
              <a:t>D-score</a:t>
            </a:r>
            <a:r>
              <a:rPr lang="fr-FR" sz="1800" dirty="0">
                <a:solidFill>
                  <a:schemeClr val="dk1"/>
                </a:solidFill>
                <a:latin typeface="Calibri"/>
                <a:ea typeface="Calibri"/>
                <a:cs typeface="Calibri"/>
                <a:sym typeface="Calibri"/>
              </a:rPr>
              <a:t> (score final), moyenne globale -0.64 (-1.25 ; - 0.01) ET : 0.27</a:t>
            </a:r>
            <a:endParaRPr lang="fr-FR" sz="1800" dirty="0"/>
          </a:p>
          <a:p>
            <a:pPr marL="342900" lvl="1" indent="0">
              <a:lnSpc>
                <a:spcPct val="90000"/>
              </a:lnSpc>
              <a:spcBef>
                <a:spcPts val="375"/>
              </a:spcBef>
              <a:buClr>
                <a:schemeClr val="dk1"/>
              </a:buClr>
              <a:buSzPts val="2000"/>
              <a:buNone/>
            </a:pPr>
            <a:endParaRPr lang="fr-FR" sz="1500" dirty="0">
              <a:solidFill>
                <a:schemeClr val="dk1"/>
              </a:solidFill>
              <a:latin typeface="Calibri"/>
              <a:ea typeface="Calibri"/>
              <a:cs typeface="Calibri"/>
              <a:sym typeface="Calibri"/>
            </a:endParaRPr>
          </a:p>
          <a:p>
            <a:pPr marL="342900" lvl="1" indent="0">
              <a:lnSpc>
                <a:spcPct val="90000"/>
              </a:lnSpc>
              <a:spcBef>
                <a:spcPts val="375"/>
              </a:spcBef>
              <a:buClr>
                <a:schemeClr val="dk1"/>
              </a:buClr>
              <a:buSzPts val="2000"/>
              <a:buNone/>
            </a:pPr>
            <a:endParaRPr sz="1500" dirty="0">
              <a:solidFill>
                <a:schemeClr val="dk1"/>
              </a:solidFill>
              <a:latin typeface="Calibri"/>
              <a:ea typeface="Calibri"/>
              <a:cs typeface="Calibri"/>
              <a:sym typeface="Calibri"/>
            </a:endParaRPr>
          </a:p>
        </p:txBody>
      </p:sp>
      <p:sp>
        <p:nvSpPr>
          <p:cNvPr id="9" name="Google Shape;99;p14">
            <a:extLst>
              <a:ext uri="{FF2B5EF4-FFF2-40B4-BE49-F238E27FC236}">
                <a16:creationId xmlns:a16="http://schemas.microsoft.com/office/drawing/2014/main" xmlns="" id="{BF3F4637-19D7-4CF7-9363-2BFDD9DD9332}"/>
              </a:ext>
            </a:extLst>
          </p:cNvPr>
          <p:cNvSpPr txBox="1">
            <a:spLocks/>
          </p:cNvSpPr>
          <p:nvPr/>
        </p:nvSpPr>
        <p:spPr>
          <a:xfrm>
            <a:off x="323491" y="1646061"/>
            <a:ext cx="8191859" cy="498175"/>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3600"/>
              <a:buFont typeface="Libre Baskerville"/>
              <a:buNone/>
            </a:pPr>
            <a:r>
              <a:rPr lang="fr-FR" sz="2100" b="1" dirty="0">
                <a:latin typeface="Calibri" panose="020F0502020204030204" pitchFamily="34" charset="0"/>
                <a:cs typeface="Calibri" panose="020F0502020204030204" pitchFamily="34" charset="0"/>
                <a:sym typeface="Libre Baskerville"/>
              </a:rPr>
              <a:t>2. Analyse des TAI (mesures implicites)</a:t>
            </a:r>
            <a:endParaRPr lang="fr-FR" sz="21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xmlns="" val="26222612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CEABB0D4-A59C-4FCD-89C3-291848BCBF99}"/>
              </a:ext>
            </a:extLst>
          </p:cNvPr>
          <p:cNvPicPr>
            <a:picLocks noChangeAspect="1"/>
          </p:cNvPicPr>
          <p:nvPr/>
        </p:nvPicPr>
        <p:blipFill>
          <a:blip r:embed="rId2" cstate="print"/>
          <a:stretch>
            <a:fillRect/>
          </a:stretch>
        </p:blipFill>
        <p:spPr>
          <a:xfrm>
            <a:off x="1043608" y="1700808"/>
            <a:ext cx="7330432" cy="4878320"/>
          </a:xfrm>
          <a:prstGeom prst="rect">
            <a:avLst/>
          </a:prstGeom>
        </p:spPr>
      </p:pic>
    </p:spTree>
    <p:extLst>
      <p:ext uri="{BB962C8B-B14F-4D97-AF65-F5344CB8AC3E}">
        <p14:creationId xmlns:p14="http://schemas.microsoft.com/office/powerpoint/2010/main" xmlns="" val="8095273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74F722A4-EA69-4601-82EC-14C747FE1E69}"/>
              </a:ext>
            </a:extLst>
          </p:cNvPr>
          <p:cNvPicPr>
            <a:picLocks noChangeAspect="1"/>
          </p:cNvPicPr>
          <p:nvPr/>
        </p:nvPicPr>
        <p:blipFill>
          <a:blip r:embed="rId2" cstate="print"/>
          <a:stretch>
            <a:fillRect/>
          </a:stretch>
        </p:blipFill>
        <p:spPr>
          <a:xfrm>
            <a:off x="1533101" y="1628800"/>
            <a:ext cx="6077798" cy="4772691"/>
          </a:xfrm>
          <a:prstGeom prst="rect">
            <a:avLst/>
          </a:prstGeom>
        </p:spPr>
      </p:pic>
    </p:spTree>
    <p:extLst>
      <p:ext uri="{BB962C8B-B14F-4D97-AF65-F5344CB8AC3E}">
        <p14:creationId xmlns:p14="http://schemas.microsoft.com/office/powerpoint/2010/main" xmlns="" val="5832784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xmlns="" id="{E3340967-4546-4D77-8A89-60C771C43605}"/>
              </a:ext>
            </a:extLst>
          </p:cNvPr>
          <p:cNvSpPr txBox="1"/>
          <p:nvPr/>
        </p:nvSpPr>
        <p:spPr>
          <a:xfrm>
            <a:off x="1531813" y="2564904"/>
            <a:ext cx="5958408" cy="313932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dirty="0"/>
              <a:t>Findings: Actual compliance was higher among physicians than other HCWs. Self-reported objective and subjective knowledge were opposite predictors of compliance. Most importantly, higher compliance was observed among physicians with stronger automatic associations between themselves and hand hygiene (β =0.37, p&lt;0.001) and stronger automatic associations between risk and hand contact (β =-0.27, p=0.001). </a:t>
            </a:r>
          </a:p>
          <a:p>
            <a:r>
              <a:rPr lang="en-US" dirty="0"/>
              <a:t>Conclusion: Our findings revealed the importance of identifying automatic attitudes to achieve a deeper understanding of hand hygiene </a:t>
            </a:r>
            <a:r>
              <a:rPr lang="en-US" dirty="0" err="1"/>
              <a:t>behaviours</a:t>
            </a:r>
            <a:r>
              <a:rPr lang="en-US" dirty="0"/>
              <a:t>. </a:t>
            </a:r>
          </a:p>
        </p:txBody>
      </p:sp>
    </p:spTree>
    <p:extLst>
      <p:ext uri="{BB962C8B-B14F-4D97-AF65-F5344CB8AC3E}">
        <p14:creationId xmlns:p14="http://schemas.microsoft.com/office/powerpoint/2010/main" xmlns="" val="12580926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2890" y="4958871"/>
            <a:ext cx="9156889" cy="189912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1" name="Picture 3"/>
          <p:cNvPicPr>
            <a:picLocks noChangeAspect="1" noChangeArrowheads="1"/>
          </p:cNvPicPr>
          <p:nvPr/>
        </p:nvPicPr>
        <p:blipFill>
          <a:blip r:embed="rId2" cstate="print"/>
          <a:srcRect/>
          <a:stretch>
            <a:fillRect/>
          </a:stretch>
        </p:blipFill>
        <p:spPr bwMode="auto">
          <a:xfrm>
            <a:off x="0" y="1484784"/>
            <a:ext cx="9156889" cy="3744416"/>
          </a:xfrm>
          <a:prstGeom prst="rect">
            <a:avLst/>
          </a:prstGeom>
          <a:noFill/>
          <a:ln w="9525">
            <a:noFill/>
            <a:miter lim="800000"/>
            <a:headEnd/>
            <a:tailEnd/>
          </a:ln>
        </p:spPr>
      </p:pic>
      <p:sp>
        <p:nvSpPr>
          <p:cNvPr id="12" name="Titre 1"/>
          <p:cNvSpPr txBox="1">
            <a:spLocks/>
          </p:cNvSpPr>
          <p:nvPr/>
        </p:nvSpPr>
        <p:spPr bwMode="auto">
          <a:xfrm>
            <a:off x="1467867" y="5229461"/>
            <a:ext cx="6012160" cy="129006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r-FR" sz="3200" b="0" i="0" u="none" strike="noStrike" kern="1200" cap="none" spc="0" normalizeH="0" baseline="0" noProof="0" dirty="0" err="1">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Thank</a:t>
            </a:r>
            <a:r>
              <a:rPr kumimoji="0" lang="fr-FR"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 </a:t>
            </a:r>
            <a:r>
              <a:rPr kumimoji="0" lang="fr-FR" sz="3200" b="0" i="0" u="none" strike="noStrike" kern="1200" cap="none" spc="0" normalizeH="0" baseline="0" noProof="0" dirty="0" err="1">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you</a:t>
            </a:r>
            <a:r>
              <a:rPr kumimoji="0" lang="fr-FR"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 for attention</a:t>
            </a:r>
            <a:br>
              <a:rPr kumimoji="0" lang="fr-FR"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br>
            <a:r>
              <a:rPr kumimoji="0" lang="fr-FR" sz="2000" b="0"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
            </a:r>
            <a:br>
              <a:rPr kumimoji="0" lang="fr-FR" sz="2000" b="0"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br>
            <a:endParaRPr kumimoji="0" 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9712" y="332656"/>
            <a:ext cx="5256585" cy="1143000"/>
          </a:xfrm>
        </p:spPr>
        <p:txBody>
          <a:bodyPr/>
          <a:lstStyle/>
          <a:p>
            <a:r>
              <a:rPr lang="en-US" sz="2800" noProof="0" dirty="0"/>
              <a:t>Non RTLS : electronic bed side or </a:t>
            </a:r>
            <a:r>
              <a:rPr lang="en-US" sz="2800" noProof="0" dirty="0">
                <a:solidFill>
                  <a:srgbClr val="C00000"/>
                </a:solidFill>
              </a:rPr>
              <a:t>individual  dispensers </a:t>
            </a:r>
            <a:r>
              <a:rPr lang="en-US" sz="2800" noProof="0" dirty="0"/>
              <a:t>(1)  </a:t>
            </a:r>
          </a:p>
        </p:txBody>
      </p:sp>
      <p:pic>
        <p:nvPicPr>
          <p:cNvPr id="2050" name="Picture 2"/>
          <p:cNvPicPr>
            <a:picLocks noChangeAspect="1" noChangeArrowheads="1"/>
          </p:cNvPicPr>
          <p:nvPr/>
        </p:nvPicPr>
        <p:blipFill>
          <a:blip r:embed="rId2" cstate="print">
            <a:lum bright="-20000" contrast="40000"/>
            <a:extLst>
              <a:ext uri="{28A0092B-C50C-407E-A947-70E740481C1C}">
                <a14:useLocalDpi xmlns:a14="http://schemas.microsoft.com/office/drawing/2010/main" xmlns="" val="0"/>
              </a:ext>
            </a:extLst>
          </a:blip>
          <a:srcRect/>
          <a:stretch>
            <a:fillRect/>
          </a:stretch>
        </p:blipFill>
        <p:spPr bwMode="auto">
          <a:xfrm>
            <a:off x="4788024" y="3861048"/>
            <a:ext cx="3636453" cy="18718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2" name="Picture 2"/>
          <p:cNvPicPr>
            <a:picLocks noChangeAspect="1" noChangeArrowheads="1"/>
          </p:cNvPicPr>
          <p:nvPr/>
        </p:nvPicPr>
        <p:blipFill>
          <a:blip r:embed="rId3" cstate="print"/>
          <a:srcRect/>
          <a:stretch>
            <a:fillRect/>
          </a:stretch>
        </p:blipFill>
        <p:spPr bwMode="auto">
          <a:xfrm>
            <a:off x="2627784" y="1772816"/>
            <a:ext cx="3639629" cy="954107"/>
          </a:xfrm>
          <a:prstGeom prst="rect">
            <a:avLst/>
          </a:prstGeom>
          <a:ln>
            <a:noFill/>
          </a:ln>
          <a:effectLst>
            <a:outerShdw blurRad="292100" dist="139700" dir="2700000" algn="tl" rotWithShape="0">
              <a:srgbClr val="333333">
                <a:alpha val="65000"/>
              </a:srgbClr>
            </a:outerShdw>
          </a:effectLst>
        </p:spPr>
      </p:pic>
      <p:sp>
        <p:nvSpPr>
          <p:cNvPr id="45058" name="AutoShape 2" descr="Résultat de recherche d'images pour &quot;sprixx GJ device hand hygien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5060" name="AutoShape 4" descr="Résultat de recherche d'images pour &quot;sprixx GJ device hand hygien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5062" name="AutoShape 6" descr="Résultat de recherche d'images pour &quot;sprixx GJ device hand hygien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45064" name="Picture 8" descr="Image associée"/>
          <p:cNvPicPr>
            <a:picLocks noChangeAspect="1" noChangeArrowheads="1"/>
          </p:cNvPicPr>
          <p:nvPr/>
        </p:nvPicPr>
        <p:blipFill>
          <a:blip r:embed="rId4" cstate="print">
            <a:lum bright="10000" contrast="10000"/>
          </a:blip>
          <a:srcRect/>
          <a:stretch>
            <a:fillRect/>
          </a:stretch>
        </p:blipFill>
        <p:spPr bwMode="auto">
          <a:xfrm>
            <a:off x="611560" y="3068960"/>
            <a:ext cx="3312368" cy="33892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933657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3" name="Picture 9" descr="C:\Users\philippe\Desktop\index.png"/>
          <p:cNvPicPr>
            <a:picLocks noChangeAspect="1" noChangeArrowheads="1"/>
          </p:cNvPicPr>
          <p:nvPr/>
        </p:nvPicPr>
        <p:blipFill>
          <a:blip r:embed="rId2" cstate="print"/>
          <a:srcRect/>
          <a:stretch>
            <a:fillRect/>
          </a:stretch>
        </p:blipFill>
        <p:spPr bwMode="auto">
          <a:xfrm>
            <a:off x="4427984" y="5589240"/>
            <a:ext cx="1080120" cy="1080120"/>
          </a:xfrm>
          <a:prstGeom prst="rect">
            <a:avLst/>
          </a:prstGeom>
          <a:noFill/>
        </p:spPr>
      </p:pic>
      <p:sp>
        <p:nvSpPr>
          <p:cNvPr id="2" name="Titre 1"/>
          <p:cNvSpPr>
            <a:spLocks noGrp="1"/>
          </p:cNvSpPr>
          <p:nvPr>
            <p:ph type="title"/>
          </p:nvPr>
        </p:nvSpPr>
        <p:spPr/>
        <p:txBody>
          <a:bodyPr/>
          <a:lstStyle/>
          <a:p>
            <a:r>
              <a:rPr lang="en-US" dirty="0"/>
              <a:t>Non RTLS : electronic </a:t>
            </a:r>
            <a:r>
              <a:rPr lang="en-US" dirty="0">
                <a:solidFill>
                  <a:srgbClr val="C00000"/>
                </a:solidFill>
              </a:rPr>
              <a:t>bed side </a:t>
            </a:r>
            <a:r>
              <a:rPr lang="en-US" dirty="0"/>
              <a:t>or individual  dispensers (2)</a:t>
            </a:r>
          </a:p>
        </p:txBody>
      </p:sp>
      <p:pic>
        <p:nvPicPr>
          <p:cNvPr id="6146" name="Picture 2"/>
          <p:cNvPicPr>
            <a:picLocks noChangeAspect="1" noChangeArrowheads="1"/>
          </p:cNvPicPr>
          <p:nvPr/>
        </p:nvPicPr>
        <p:blipFill>
          <a:blip r:embed="rId3" cstate="print"/>
          <a:srcRect/>
          <a:stretch>
            <a:fillRect/>
          </a:stretch>
        </p:blipFill>
        <p:spPr bwMode="auto">
          <a:xfrm>
            <a:off x="5364088" y="1772816"/>
            <a:ext cx="3499688" cy="3456384"/>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4" cstate="print"/>
          <a:srcRect b="31543"/>
          <a:stretch>
            <a:fillRect/>
          </a:stretch>
        </p:blipFill>
        <p:spPr bwMode="auto">
          <a:xfrm>
            <a:off x="323528" y="1772816"/>
            <a:ext cx="4138807" cy="3455687"/>
          </a:xfrm>
          <a:prstGeom prst="rect">
            <a:avLst/>
          </a:prstGeom>
          <a:ln>
            <a:noFill/>
          </a:ln>
          <a:effectLst>
            <a:outerShdw blurRad="292100" dist="139700" dir="2700000" algn="tl" rotWithShape="0">
              <a:srgbClr val="333333">
                <a:alpha val="65000"/>
              </a:srgbClr>
            </a:outerShdw>
          </a:effectLst>
        </p:spPr>
      </p:pic>
      <p:sp>
        <p:nvSpPr>
          <p:cNvPr id="6148" name="AutoShape 4" descr="Résultat de recherche d'images pour &quot;cloud&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 name="Flèche courbée vers le haut 9"/>
          <p:cNvSpPr/>
          <p:nvPr/>
        </p:nvSpPr>
        <p:spPr>
          <a:xfrm>
            <a:off x="2483768" y="5445224"/>
            <a:ext cx="4896544" cy="100811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152" name="AutoShape 8" descr="Image associée"/>
          <p:cNvSpPr>
            <a:spLocks noChangeAspect="1" noChangeArrowheads="1"/>
          </p:cNvSpPr>
          <p:nvPr/>
        </p:nvSpPr>
        <p:spPr bwMode="auto">
          <a:xfrm>
            <a:off x="155575" y="-2659063"/>
            <a:ext cx="5543550" cy="55435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TotalTime>
  <Words>2886</Words>
  <Application>Microsoft Office PowerPoint</Application>
  <PresentationFormat>Affichage à l'écran (4:3)</PresentationFormat>
  <Paragraphs>398</Paragraphs>
  <Slides>75</Slides>
  <Notes>13</Notes>
  <HiddenSlides>0</HiddenSlides>
  <MMClips>0</MMClips>
  <ScaleCrop>false</ScaleCrop>
  <HeadingPairs>
    <vt:vector size="4" baseType="variant">
      <vt:variant>
        <vt:lpstr>Thème</vt:lpstr>
      </vt:variant>
      <vt:variant>
        <vt:i4>1</vt:i4>
      </vt:variant>
      <vt:variant>
        <vt:lpstr>Titres des diapositives</vt:lpstr>
      </vt:variant>
      <vt:variant>
        <vt:i4>75</vt:i4>
      </vt:variant>
    </vt:vector>
  </HeadingPairs>
  <TitlesOfParts>
    <vt:vector size="76" baseType="lpstr">
      <vt:lpstr>Thème Office</vt:lpstr>
      <vt:lpstr>Diapositive 1</vt:lpstr>
      <vt:lpstr>Plan</vt:lpstr>
      <vt:lpstr>Observational (OMS) HH recording and the Hawthorne effect</vt:lpstr>
      <vt:lpstr>What OMS observational studies can highlight ?  </vt:lpstr>
      <vt:lpstr>ARH compliance using HOW2 and alcohol consumption/HR</vt:lpstr>
      <vt:lpstr>HH AR solution usage</vt:lpstr>
      <vt:lpstr>Innovative technical solutions </vt:lpstr>
      <vt:lpstr>Non RTLS : electronic bed side or individual  dispensers (1)  </vt:lpstr>
      <vt:lpstr>Non RTLS : electronic bed side or individual  dispensers (2)</vt:lpstr>
      <vt:lpstr>Non RTLS - Bracelet Sensor </vt:lpstr>
      <vt:lpstr>Innovative technical solutions </vt:lpstr>
      <vt:lpstr>Real Time Location Systems </vt:lpstr>
      <vt:lpstr>Real Time Location Systems </vt:lpstr>
      <vt:lpstr>Wifi/ZigBee RTLS with Alcohol sensor</vt:lpstr>
      <vt:lpstr>Automated HH monitoring pitfalls</vt:lpstr>
      <vt:lpstr>Passive RFID RTLS systems  MHT 1.0 Kit</vt:lpstr>
      <vt:lpstr>Passive RFID RTLS systems  MHT 1.0 Kit</vt:lpstr>
      <vt:lpstr>Passive RFID RTLS systems MHT 2.0 mobile Kit</vt:lpstr>
      <vt:lpstr>Reporting data</vt:lpstr>
      <vt:lpstr>MHT 2.0 Dashboard</vt:lpstr>
      <vt:lpstr>Alcohol consumption last 3 month</vt:lpstr>
      <vt:lpstr>Time distribution of HH activity as record by AHR</vt:lpstr>
      <vt:lpstr>Consumption / Compliance  7 days</vt:lpstr>
      <vt:lpstr>HWC Flow trace</vt:lpstr>
      <vt:lpstr>System surveillance and maintenance</vt:lpstr>
      <vt:lpstr>Plan</vt:lpstr>
      <vt:lpstr>What automated HH monitoring highlighted ? Measuring the Hawthorne effect  </vt:lpstr>
      <vt:lpstr>What automated HH monitoring highlighted ? Measuring the Hawthorne effect</vt:lpstr>
      <vt:lpstr>What automated HH monitoring highlighted?  Monitoring 24/24 7/7</vt:lpstr>
      <vt:lpstr>What automated HH monitoring highlighted ? Monitoring 24/24 7/7 </vt:lpstr>
      <vt:lpstr>What automated HH monitoring highlighted ?  HH is an individual behavior </vt:lpstr>
      <vt:lpstr>Diapositive 32</vt:lpstr>
      <vt:lpstr>Diapositive 33</vt:lpstr>
      <vt:lpstr>Diapositive 34</vt:lpstr>
      <vt:lpstr>Diapositive 35</vt:lpstr>
      <vt:lpstr>Diapositive 36</vt:lpstr>
      <vt:lpstr>What automated HH monitoring highlighted ?  HH is an individual behavior</vt:lpstr>
      <vt:lpstr>What automated HH monitoring highlighted ?  </vt:lpstr>
      <vt:lpstr>What automated HH monitoring highlighted ?  </vt:lpstr>
      <vt:lpstr>What automated HH monitoring highlighted ? HH behavior of HCW studies and understanding</vt:lpstr>
      <vt:lpstr>Plan</vt:lpstr>
      <vt:lpstr> Is automated HH monitoring enhancing HH disinfection ?  Review 2015 </vt:lpstr>
      <vt:lpstr>Is automated HH monitoring enhancing HH disinfection ? Feedback </vt:lpstr>
      <vt:lpstr>Is automated HH monitoring enhancing HH disinfection ?  Nudges as an actor to change behaviors</vt:lpstr>
      <vt:lpstr>Is automated HH monitoring enhancing HH disinfection ?  Nudges as an actor to change behaviors </vt:lpstr>
      <vt:lpstr>Plan</vt:lpstr>
      <vt:lpstr>Is automated HH monitoring reduce HAI ?</vt:lpstr>
      <vt:lpstr>Plan</vt:lpstr>
      <vt:lpstr>How automated HH monitoring perceived by HCW ?   </vt:lpstr>
      <vt:lpstr>Diapositive 50</vt:lpstr>
      <vt:lpstr>Plan</vt:lpstr>
      <vt:lpstr> The future of automated HH monitoring  </vt:lpstr>
      <vt:lpstr>Diapositive 53</vt:lpstr>
      <vt:lpstr>Une diversité de micro-organismes sur les mains et les gants des soignants </vt:lpstr>
      <vt:lpstr>Les gants sont contaminés par les germes des patients ou de leur environnement </vt:lpstr>
      <vt:lpstr>Les mains des soignants sont contaminées </vt:lpstr>
      <vt:lpstr>Les mains des soignants sont contaminées </vt:lpstr>
      <vt:lpstr>Les gants sont contaminés lors des soins</vt:lpstr>
      <vt:lpstr>Une désinfection à l’alcool efficace </vt:lpstr>
      <vt:lpstr>Diapositive 60</vt:lpstr>
      <vt:lpstr>Diapositive 61</vt:lpstr>
      <vt:lpstr>Diapositive 62</vt:lpstr>
      <vt:lpstr>Diapositive 63</vt:lpstr>
      <vt:lpstr>Diapositive 64</vt:lpstr>
      <vt:lpstr>Diapositive 65</vt:lpstr>
      <vt:lpstr>Implicit association test predicts physicians’ hand hygiene behavior: merging cognitive psychology and electronic monitoring  Running title: Implicit attitudes and hygiene compliance  </vt:lpstr>
      <vt:lpstr>COMMENT LE TEST D’ASSOCIATIONS IMPLICITE (TAI) ENTRE EN JEU DANS NOTRE ÉTUDE ?</vt:lpstr>
      <vt:lpstr>Diapositive 68</vt:lpstr>
      <vt:lpstr>Diapositive 69</vt:lpstr>
      <vt:lpstr>Diapositive 70</vt:lpstr>
      <vt:lpstr>Diapositive 71</vt:lpstr>
      <vt:lpstr>Diapositive 72</vt:lpstr>
      <vt:lpstr>Diapositive 73</vt:lpstr>
      <vt:lpstr>Diapositive 74</vt:lpstr>
      <vt:lpstr>Diapositive 75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philippe</dc:creator>
  <cp:lastModifiedBy>marine.santoriello</cp:lastModifiedBy>
  <cp:revision>160</cp:revision>
  <dcterms:created xsi:type="dcterms:W3CDTF">2018-09-21T12:00:28Z</dcterms:created>
  <dcterms:modified xsi:type="dcterms:W3CDTF">2021-11-29T13:39:42Z</dcterms:modified>
</cp:coreProperties>
</file>