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40"/>
  </p:notesMasterIdLst>
  <p:handoutMasterIdLst>
    <p:handoutMasterId r:id="rId41"/>
  </p:handoutMasterIdLst>
  <p:sldIdLst>
    <p:sldId id="271" r:id="rId2"/>
    <p:sldId id="283" r:id="rId3"/>
    <p:sldId id="284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316" r:id="rId17"/>
    <p:sldId id="295" r:id="rId18"/>
    <p:sldId id="303" r:id="rId19"/>
    <p:sldId id="278" r:id="rId20"/>
    <p:sldId id="280" r:id="rId21"/>
    <p:sldId id="281" r:id="rId22"/>
    <p:sldId id="275" r:id="rId23"/>
    <p:sldId id="282" r:id="rId24"/>
    <p:sldId id="292" r:id="rId25"/>
    <p:sldId id="306" r:id="rId26"/>
    <p:sldId id="302" r:id="rId27"/>
    <p:sldId id="277" r:id="rId28"/>
    <p:sldId id="300" r:id="rId29"/>
    <p:sldId id="305" r:id="rId30"/>
    <p:sldId id="279" r:id="rId31"/>
    <p:sldId id="307" r:id="rId32"/>
    <p:sldId id="308" r:id="rId33"/>
    <p:sldId id="313" r:id="rId34"/>
    <p:sldId id="309" r:id="rId35"/>
    <p:sldId id="312" r:id="rId36"/>
    <p:sldId id="310" r:id="rId37"/>
    <p:sldId id="314" r:id="rId38"/>
    <p:sldId id="296" r:id="rId39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0B159-451E-40BB-97A7-0C4445816550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15CE7-699E-47B4-8C76-E42FFBFDD1F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99116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DCEAC-7E90-4580-85FD-38116EA95BA0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5697E-6AEA-4DFF-A4A7-45B96792D98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79337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antigenic epitopes of their VP7 (G for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lycoprotein) and VP4 (P for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rotease-sensitive) proteins to reference antisera</a:t>
            </a:r>
          </a:p>
          <a:p>
            <a:r>
              <a:rPr lang="fr-FR" dirty="0"/>
              <a:t>Vaccin humain: tout bovin (WC3) sauf</a:t>
            </a:r>
            <a:r>
              <a:rPr lang="fr-FR" baseline="0" dirty="0"/>
              <a:t> G1, G2, G3, G4  (VP7) et P[8]    (G1P[8] le + fréquent)</a:t>
            </a:r>
          </a:p>
          <a:p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Porcine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circovirus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type</a:t>
            </a:r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1 dans </a:t>
            </a:r>
            <a:r>
              <a:rPr lang="fr-FR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rotarix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A894C-5DB5-488F-AF98-433944911C9D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010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émulsions phospholipidiques (dérivés du LPS des bacilles gram -)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A894C-5DB5-488F-AF98-433944911C9D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1261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387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9437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745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2482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890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6198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265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734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844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24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328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E5AB2FA-11A8-434E-89AE-E27B12A8EE78}" type="datetimeFigureOut">
              <a:rPr lang="fr-FR" smtClean="0"/>
              <a:pPr/>
              <a:t>15/10/2021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7587DA4-F7B3-418D-B384-A4521FECC24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398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vaccination-info-service.fr/Les-maladies-et-leurs-vaccins/Tetanos" TargetMode="External"/><Relationship Id="rId7" Type="http://schemas.openxmlformats.org/officeDocument/2006/relationships/hyperlink" Target="https://vaccination-info-service.fr/Les-maladies-et-leurs-vaccins/Grippe" TargetMode="External"/><Relationship Id="rId2" Type="http://schemas.openxmlformats.org/officeDocument/2006/relationships/hyperlink" Target="https://vaccination-info-service.fr/Les-maladies-et-leurs-vaccins/Poliomyeli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accination-info-service.fr/Les-maladies-et-leurs-vaccins/Meningites-et-septicemies-a-meningocoques" TargetMode="External"/><Relationship Id="rId5" Type="http://schemas.openxmlformats.org/officeDocument/2006/relationships/hyperlink" Target="https://vaccination-info-service.fr/Les-maladies-et-leurs-vaccins/Coqueluche" TargetMode="External"/><Relationship Id="rId4" Type="http://schemas.openxmlformats.org/officeDocument/2006/relationships/hyperlink" Target="https://vaccination-info-service.fr/Les-maladies-et-leurs-vaccins/Oreillon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ebec.ca/sante/conseils-et-prevention/vaccination/comprendre-la-vaccin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vac.fr/vaccins/vaccins-complementaires" TargetMode="External"/><Relationship Id="rId2" Type="http://schemas.openxmlformats.org/officeDocument/2006/relationships/hyperlink" Target="https://www.infovac.fr/vaccins/vaccins-pour-les-risques-eleve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Importance de la Vaccination</a:t>
            </a:r>
            <a:br>
              <a:rPr lang="fr-FR" b="1" dirty="0" smtClean="0"/>
            </a:br>
            <a:r>
              <a:rPr lang="fr-FR" sz="4800" dirty="0" smtClean="0"/>
              <a:t>DU Hygiène 2021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Dr Christine ZANDOTTI</a:t>
            </a:r>
          </a:p>
          <a:p>
            <a:r>
              <a:rPr lang="fr-FR" dirty="0" smtClean="0"/>
              <a:t>Laboratoire de Virologie, IHU Méditerranée</a:t>
            </a:r>
          </a:p>
          <a:p>
            <a:r>
              <a:rPr lang="fr-FR" dirty="0" smtClean="0"/>
              <a:t>EOH CLIN Timone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023336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1122" y="203019"/>
            <a:ext cx="6345260" cy="709865"/>
          </a:xfrm>
        </p:spPr>
        <p:txBody>
          <a:bodyPr>
            <a:normAutofit/>
          </a:bodyPr>
          <a:lstStyle/>
          <a:p>
            <a:pPr algn="ctr" defTabSz="898525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cellules, animaux)</a:t>
            </a:r>
            <a:endParaRPr lang="fr-FR" sz="25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Réassortiment (virus à génome segmenté)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   </a:t>
            </a:r>
            <a:r>
              <a:rPr lang="fr-FR" sz="2100" dirty="0">
                <a:solidFill>
                  <a:srgbClr val="292929"/>
                </a:solidFill>
                <a:latin typeface="+mj-lt"/>
              </a:rPr>
              <a:t>ex : grippe, </a:t>
            </a:r>
            <a:r>
              <a:rPr lang="fr-FR" sz="2100" dirty="0" err="1">
                <a:solidFill>
                  <a:srgbClr val="292929"/>
                </a:solidFill>
                <a:latin typeface="+mj-lt"/>
              </a:rPr>
              <a:t>rotavirus</a:t>
            </a: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56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"/>
          <p:cNvSpPr>
            <a:spLocks noGrp="1"/>
          </p:cNvSpPr>
          <p:nvPr>
            <p:ph idx="1"/>
          </p:nvPr>
        </p:nvSpPr>
        <p:spPr>
          <a:xfrm>
            <a:off x="1775520" y="1628801"/>
            <a:ext cx="8784976" cy="353059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Cas des virus à génome segmenté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1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Réassortiment : échange d’un ou plusieurs segment d’ARN entre deux virus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Naturel, en laboratoire</a:t>
            </a:r>
            <a:endParaRPr lang="fr-FR" sz="2400" b="1" dirty="0">
              <a:solidFill>
                <a:srgbClr val="292929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400" b="1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3" y="3717033"/>
            <a:ext cx="2540127" cy="2506409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1557265" y="2029"/>
            <a:ext cx="8591030" cy="7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4000" dirty="0">
                <a:solidFill>
                  <a:srgbClr val="292929"/>
                </a:solidFill>
              </a:rPr>
              <a:t>Souches vaccinales </a:t>
            </a:r>
            <a:r>
              <a:rPr lang="fr-FR" sz="4000" dirty="0" err="1">
                <a:solidFill>
                  <a:srgbClr val="292929"/>
                </a:solidFill>
              </a:rPr>
              <a:t>réassortantes</a:t>
            </a:r>
            <a:endParaRPr lang="fr-FR" sz="4000" dirty="0">
              <a:solidFill>
                <a:srgbClr val="292929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/>
          <a:srcRect l="13473" t="18500" r="16794" b="10625"/>
          <a:stretch/>
        </p:blipFill>
        <p:spPr>
          <a:xfrm>
            <a:off x="1962799" y="4149081"/>
            <a:ext cx="4183709" cy="23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5243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275742" y="1588250"/>
            <a:ext cx="8712968" cy="432268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600" dirty="0">
                <a:solidFill>
                  <a:srgbClr val="292929"/>
                </a:solidFill>
                <a:latin typeface="+mj-lt"/>
              </a:rPr>
              <a:t>= Exempts de tout risque infectieux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Différents termes utilisés pour les décrire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00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1900" dirty="0">
                <a:solidFill>
                  <a:srgbClr val="292929"/>
                </a:solidFill>
                <a:latin typeface="+mj-lt"/>
              </a:rPr>
              <a:t>Virus inactivés → </a:t>
            </a:r>
            <a:r>
              <a:rPr lang="fr-FR" sz="1900" b="1" dirty="0">
                <a:solidFill>
                  <a:srgbClr val="292929"/>
                </a:solidFill>
                <a:latin typeface="+mj-lt"/>
              </a:rPr>
              <a:t>vaccins inactivés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1900" dirty="0">
                <a:solidFill>
                  <a:srgbClr val="292929"/>
                </a:solidFill>
                <a:latin typeface="+mj-lt"/>
              </a:rPr>
              <a:t>Protéine(s) antigénique(s) virale(s) → </a:t>
            </a:r>
            <a:r>
              <a:rPr lang="fr-FR" sz="1900" b="1" dirty="0">
                <a:solidFill>
                  <a:srgbClr val="292929"/>
                </a:solidFill>
                <a:latin typeface="+mj-lt"/>
              </a:rPr>
              <a:t>vaccins sous-unitaires</a:t>
            </a:r>
            <a:endParaRPr lang="fr-FR" sz="1100" b="1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Souvent : vaccins combinés (plusieurs vaccins ensemble)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gray">
          <a:xfrm>
            <a:off x="3643450" y="332657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800" dirty="0" smtClean="0">
                <a:solidFill>
                  <a:srgbClr val="292929"/>
                </a:solidFill>
              </a:rPr>
              <a:t>2/ </a:t>
            </a:r>
            <a:r>
              <a:rPr lang="fr-FR" sz="4800" dirty="0">
                <a:solidFill>
                  <a:srgbClr val="292929"/>
                </a:solidFill>
              </a:rPr>
              <a:t>Vaccins inertes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487488" y="3501009"/>
            <a:ext cx="5328592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Peu immunogènes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Nécessité d’administrer plusieurs doses (rappels)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Ajouts d’adjuvants → </a:t>
            </a:r>
            <a:r>
              <a:rPr lang="fr-FR" sz="2200" b="1" dirty="0">
                <a:solidFill>
                  <a:srgbClr val="292929"/>
                </a:solidFill>
                <a:latin typeface="+mj-lt"/>
              </a:rPr>
              <a:t>vaccins adsorbés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200" dirty="0">
                <a:solidFill>
                  <a:srgbClr val="292929"/>
                </a:solidFill>
                <a:latin typeface="+mj-lt"/>
              </a:rPr>
              <a:t>Production d’antigènes en grande quantité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7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Vaccin coûteux</a:t>
            </a:r>
            <a:endParaRPr lang="fr-FR" sz="2400" b="1" dirty="0">
              <a:solidFill>
                <a:srgbClr val="292929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400" b="1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11260" t="20469" r="25096" b="27360"/>
          <a:stretch/>
        </p:blipFill>
        <p:spPr>
          <a:xfrm>
            <a:off x="6738126" y="4006510"/>
            <a:ext cx="3929874" cy="181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1306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inactivés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5681" y="2902650"/>
            <a:ext cx="898315" cy="88639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1625" y="3766746"/>
            <a:ext cx="898315" cy="88639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5561" y="2924944"/>
            <a:ext cx="898315" cy="88639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5807969" y="2573288"/>
            <a:ext cx="898315" cy="88639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6672065" y="2420888"/>
            <a:ext cx="898315" cy="88639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biLevel thresh="75000"/>
          </a:blip>
          <a:stretch>
            <a:fillRect/>
          </a:stretch>
        </p:blipFill>
        <p:spPr>
          <a:xfrm>
            <a:off x="6456041" y="3346340"/>
            <a:ext cx="898315" cy="886390"/>
          </a:xfrm>
          <a:prstGeom prst="rect">
            <a:avLst/>
          </a:prstGeom>
        </p:spPr>
      </p:pic>
      <p:sp>
        <p:nvSpPr>
          <p:cNvPr id="13" name="Flèche vers le bas 12"/>
          <p:cNvSpPr/>
          <p:nvPr/>
        </p:nvSpPr>
        <p:spPr>
          <a:xfrm rot="16200000">
            <a:off x="4853932" y="2618980"/>
            <a:ext cx="360040" cy="1260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16288" y="3406062"/>
            <a:ext cx="190770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292929"/>
                </a:solidFill>
                <a:latin typeface="+mj-lt"/>
              </a:rPr>
              <a:t>Inactivation</a:t>
            </a:r>
          </a:p>
          <a:p>
            <a:pPr algn="ctr"/>
            <a:r>
              <a:rPr lang="fr-FR" sz="1500" dirty="0">
                <a:solidFill>
                  <a:srgbClr val="292929"/>
                </a:solidFill>
                <a:latin typeface="+mj-lt"/>
              </a:rPr>
              <a:t>Formol, </a:t>
            </a:r>
            <a:r>
              <a:rPr lang="el-GR" sz="1500" dirty="0">
                <a:solidFill>
                  <a:srgbClr val="292929"/>
                </a:solidFill>
                <a:latin typeface="+mj-lt"/>
              </a:rPr>
              <a:t>β-</a:t>
            </a:r>
            <a:r>
              <a:rPr lang="fr-FR" sz="1500" dirty="0" err="1">
                <a:solidFill>
                  <a:srgbClr val="292929"/>
                </a:solidFill>
                <a:latin typeface="+mj-lt"/>
              </a:rPr>
              <a:t>propiolactone</a:t>
            </a:r>
            <a:r>
              <a:rPr lang="fr-FR" sz="1500" dirty="0">
                <a:solidFill>
                  <a:srgbClr val="292929"/>
                </a:solidFill>
                <a:latin typeface="+mj-lt"/>
              </a:rPr>
              <a:t>, chaleur, UV</a:t>
            </a:r>
            <a:endParaRPr lang="fr-FR" sz="1500" b="1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5" name="Flèche vers le bas 14"/>
          <p:cNvSpPr/>
          <p:nvPr/>
        </p:nvSpPr>
        <p:spPr>
          <a:xfrm rot="19213155">
            <a:off x="7780458" y="3416761"/>
            <a:ext cx="360040" cy="1008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8328249" y="4198794"/>
            <a:ext cx="898315" cy="88639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8870094" y="4990882"/>
            <a:ext cx="898315" cy="88639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7789974" y="5134898"/>
            <a:ext cx="898315" cy="88639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112224" y="3666510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292929"/>
                </a:solidFill>
                <a:latin typeface="+mj-lt"/>
              </a:rPr>
              <a:t>Purification</a:t>
            </a:r>
          </a:p>
        </p:txBody>
      </p:sp>
      <p:sp>
        <p:nvSpPr>
          <p:cNvPr id="21" name="Flèche vers le bas 20"/>
          <p:cNvSpPr/>
          <p:nvPr/>
        </p:nvSpPr>
        <p:spPr>
          <a:xfrm rot="2909466">
            <a:off x="6040365" y="4245783"/>
            <a:ext cx="360040" cy="1080000"/>
          </a:xfrm>
          <a:prstGeom prst="downArrow">
            <a:avLst>
              <a:gd name="adj1" fmla="val 33746"/>
              <a:gd name="adj2" fmla="val 39841"/>
            </a:avLst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104112" y="595102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Vaccins inactivés fragmentés</a:t>
            </a:r>
          </a:p>
        </p:txBody>
      </p:sp>
      <p:sp>
        <p:nvSpPr>
          <p:cNvPr id="24" name="Triangle isocèle 23"/>
          <p:cNvSpPr/>
          <p:nvPr/>
        </p:nvSpPr>
        <p:spPr>
          <a:xfrm>
            <a:off x="4663490" y="585547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5" name="Corde 24"/>
          <p:cNvSpPr/>
          <p:nvPr/>
        </p:nvSpPr>
        <p:spPr>
          <a:xfrm>
            <a:off x="3970107" y="5805264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 rot="20209275">
            <a:off x="4146737" y="5900409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7" name="Triangle isocèle 26"/>
          <p:cNvSpPr/>
          <p:nvPr/>
        </p:nvSpPr>
        <p:spPr>
          <a:xfrm>
            <a:off x="5140471" y="513539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8" name="Corde 27"/>
          <p:cNvSpPr/>
          <p:nvPr/>
        </p:nvSpPr>
        <p:spPr>
          <a:xfrm>
            <a:off x="5139003" y="5661248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 rot="20209275">
            <a:off x="5315633" y="5756393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0" name="Triangle isocèle 29"/>
          <p:cNvSpPr/>
          <p:nvPr/>
        </p:nvSpPr>
        <p:spPr>
          <a:xfrm>
            <a:off x="4763210" y="5468014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3" name="Triangle isocèle 32"/>
          <p:cNvSpPr/>
          <p:nvPr/>
        </p:nvSpPr>
        <p:spPr>
          <a:xfrm>
            <a:off x="5526608" y="5282760"/>
            <a:ext cx="281361" cy="30983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4" name="Corde 33"/>
          <p:cNvSpPr/>
          <p:nvPr/>
        </p:nvSpPr>
        <p:spPr>
          <a:xfrm>
            <a:off x="4245959" y="5187615"/>
            <a:ext cx="270923" cy="500118"/>
          </a:xfrm>
          <a:prstGeom prst="chord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 rot="20209275">
            <a:off x="4422589" y="5282760"/>
            <a:ext cx="410642" cy="1383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071664" y="630002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Vaccins inactivés sous-unitaires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1775520" y="2278614"/>
            <a:ext cx="3178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Production de particules virales infectieuses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276528" y="4725144"/>
            <a:ext cx="190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292929"/>
                </a:solidFill>
                <a:latin typeface="+mj-lt"/>
              </a:rPr>
              <a:t>Purification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7608168" y="2638654"/>
            <a:ext cx="2167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Vaccins inactivés entiers</a:t>
            </a:r>
          </a:p>
        </p:txBody>
      </p:sp>
    </p:spTree>
    <p:extLst>
      <p:ext uri="{BB962C8B-B14F-4D97-AF65-F5344CB8AC3E}">
        <p14:creationId xmlns:p14="http://schemas.microsoft.com/office/powerpoint/2010/main" xmlns="" val="3396045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63552" y="8721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inertes adsorbés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512" y="1151721"/>
            <a:ext cx="8424936" cy="43204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Adsorption d’adjuvant sur les antigènes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Améliorer la réponse immunitaire induite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Diminuer le nombre de rappels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Immuniser les personnes âgées/immunodéprimés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Utiliser moins d’antigènes</a:t>
            </a:r>
          </a:p>
          <a:p>
            <a:pPr marL="402336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 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703512" y="3501008"/>
            <a:ext cx="83529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Composition des adjuvants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 base d’aluminium (largement utilisés; ex : hépatite B et A)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Stimule surtout la réponse immunitaire de type Th2 (humorale)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Ajout d’une émulsions phospholipidiques AS04 (papillomavirus)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Emulsion huile dans eau : </a:t>
            </a:r>
            <a:r>
              <a:rPr lang="fr-FR" sz="2000" dirty="0" err="1">
                <a:solidFill>
                  <a:srgbClr val="292929"/>
                </a:solidFill>
                <a:latin typeface="+mj-lt"/>
              </a:rPr>
              <a:t>squalènes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 (molécules organiques)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Ex: MF59, AS03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Vaccins pandémiques 2009/10</a:t>
            </a:r>
          </a:p>
        </p:txBody>
      </p:sp>
    </p:spTree>
    <p:extLst>
      <p:ext uri="{BB962C8B-B14F-4D97-AF65-F5344CB8AC3E}">
        <p14:creationId xmlns:p14="http://schemas.microsoft.com/office/powerpoint/2010/main" xmlns="" val="320264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7488" y="451768"/>
            <a:ext cx="9361040" cy="709865"/>
          </a:xfrm>
        </p:spPr>
        <p:txBody>
          <a:bodyPr/>
          <a:lstStyle/>
          <a:p>
            <a:r>
              <a:rPr lang="fr-FR" dirty="0" smtClean="0">
                <a:solidFill>
                  <a:srgbClr val="292929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 smtClean="0">
                <a:solidFill>
                  <a:srgbClr val="292929"/>
                </a:solidFill>
              </a:rPr>
              <a:t>Vaccins </a:t>
            </a:r>
            <a:r>
              <a:rPr lang="fr-FR" sz="4000" dirty="0">
                <a:solidFill>
                  <a:srgbClr val="292929"/>
                </a:solidFill>
              </a:rPr>
              <a:t>sous-unitaires recombinants</a:t>
            </a:r>
          </a:p>
        </p:txBody>
      </p:sp>
      <p:sp>
        <p:nvSpPr>
          <p:cNvPr id="8" name="Bouée 7"/>
          <p:cNvSpPr/>
          <p:nvPr/>
        </p:nvSpPr>
        <p:spPr>
          <a:xfrm>
            <a:off x="2711624" y="4441170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75680" y="4583157"/>
            <a:ext cx="24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19536" y="5284365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Vecteur d’expression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Plasmide bactérien, chromosome artificiel de levure ou bactérien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2913632" y="2434904"/>
            <a:ext cx="244056" cy="504056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207568" y="2924944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Transgène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ex: : gène codant pour l’antigène </a:t>
            </a:r>
            <a:r>
              <a:rPr lang="fr-FR" sz="1600" dirty="0" err="1">
                <a:solidFill>
                  <a:srgbClr val="292929"/>
                </a:solidFill>
                <a:latin typeface="+mj-lt"/>
              </a:rPr>
              <a:t>HbS</a:t>
            </a:r>
            <a:endParaRPr lang="fr-FR" sz="1600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090100" y="3356992"/>
            <a:ext cx="2526180" cy="21602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5" name="Bouée 14"/>
          <p:cNvSpPr/>
          <p:nvPr/>
        </p:nvSpPr>
        <p:spPr>
          <a:xfrm>
            <a:off x="6384032" y="4149080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48088" y="4291067"/>
            <a:ext cx="244056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1" name="Virage 20"/>
          <p:cNvSpPr/>
          <p:nvPr/>
        </p:nvSpPr>
        <p:spPr>
          <a:xfrm rot="5400000">
            <a:off x="4284736" y="2503964"/>
            <a:ext cx="720077" cy="985981"/>
          </a:xfrm>
          <a:prstGeom prst="bentArrow">
            <a:avLst>
              <a:gd name="adj1" fmla="val 9254"/>
              <a:gd name="adj2" fmla="val 18049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2" name="Virage 21"/>
          <p:cNvSpPr/>
          <p:nvPr/>
        </p:nvSpPr>
        <p:spPr>
          <a:xfrm rot="16200000" flipV="1">
            <a:off x="4407915" y="4383192"/>
            <a:ext cx="540000" cy="1008000"/>
          </a:xfrm>
          <a:prstGeom prst="bentArrow">
            <a:avLst>
              <a:gd name="adj1" fmla="val 13318"/>
              <a:gd name="adj2" fmla="val 22907"/>
              <a:gd name="adj3" fmla="val 34483"/>
              <a:gd name="adj4" fmla="val 410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68008" y="5561364"/>
            <a:ext cx="25202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Hôte</a:t>
            </a:r>
          </a:p>
          <a:p>
            <a:pPr algn="ctr"/>
            <a:r>
              <a:rPr lang="fr-FR" sz="1600" dirty="0">
                <a:solidFill>
                  <a:srgbClr val="292929"/>
                </a:solidFill>
                <a:latin typeface="+mj-lt"/>
              </a:rPr>
              <a:t>Bactérie, levure, cellule de mammifère</a:t>
            </a:r>
          </a:p>
        </p:txBody>
      </p:sp>
      <p:sp>
        <p:nvSpPr>
          <p:cNvPr id="24" name="Flèche courbée vers le bas 23"/>
          <p:cNvSpPr/>
          <p:nvPr/>
        </p:nvSpPr>
        <p:spPr>
          <a:xfrm rot="909593">
            <a:off x="5827064" y="3429000"/>
            <a:ext cx="1086020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6" name="Flèche vers le haut 25"/>
          <p:cNvSpPr/>
          <p:nvPr/>
        </p:nvSpPr>
        <p:spPr>
          <a:xfrm rot="5561311">
            <a:off x="8009617" y="3963114"/>
            <a:ext cx="854916" cy="1327881"/>
          </a:xfrm>
          <a:prstGeom prst="upArrow">
            <a:avLst>
              <a:gd name="adj1" fmla="val 14039"/>
              <a:gd name="adj2" fmla="val 31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7" name="Hexagone 26"/>
          <p:cNvSpPr/>
          <p:nvPr/>
        </p:nvSpPr>
        <p:spPr>
          <a:xfrm>
            <a:off x="9264352" y="4797153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8" name="Hexagone 27"/>
          <p:cNvSpPr/>
          <p:nvPr/>
        </p:nvSpPr>
        <p:spPr>
          <a:xfrm>
            <a:off x="9336360" y="4264326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29" name="Hexagone 28"/>
          <p:cNvSpPr/>
          <p:nvPr/>
        </p:nvSpPr>
        <p:spPr>
          <a:xfrm>
            <a:off x="9620966" y="4824858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0" name="Hexagone 29"/>
          <p:cNvSpPr/>
          <p:nvPr/>
        </p:nvSpPr>
        <p:spPr>
          <a:xfrm>
            <a:off x="9600510" y="4380637"/>
            <a:ext cx="425196" cy="388811"/>
          </a:xfrm>
          <a:prstGeom prst="hexagon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2" name="Bouée 31"/>
          <p:cNvSpPr/>
          <p:nvPr/>
        </p:nvSpPr>
        <p:spPr>
          <a:xfrm>
            <a:off x="4583832" y="3573016"/>
            <a:ext cx="936104" cy="788030"/>
          </a:xfrm>
          <a:prstGeom prst="donut">
            <a:avLst>
              <a:gd name="adj" fmla="val 1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7888" y="3715003"/>
            <a:ext cx="244056" cy="5040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8472264" y="3225751"/>
            <a:ext cx="219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  <a:latin typeface="+mj-lt"/>
              </a:rPr>
              <a:t>Protéine antigénique recombinante</a:t>
            </a:r>
            <a:endParaRPr lang="fr-FR" sz="16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672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4128" y="585216"/>
            <a:ext cx="9720073" cy="5724144"/>
          </a:xfrm>
        </p:spPr>
        <p:txBody>
          <a:bodyPr/>
          <a:lstStyle/>
          <a:p>
            <a:pPr algn="ctr"/>
            <a:r>
              <a:rPr lang="fr-FR" sz="3200" dirty="0" smtClean="0"/>
              <a:t>Vaccin </a:t>
            </a:r>
            <a:r>
              <a:rPr lang="fr-FR" sz="3200" dirty="0"/>
              <a:t>à vecteur Viral</a:t>
            </a:r>
            <a:endParaRPr lang="fr-FR" sz="3200" dirty="0" smtClean="0"/>
          </a:p>
          <a:p>
            <a:r>
              <a:rPr lang="fr-FR" dirty="0" smtClean="0"/>
              <a:t>Adénovirus atténué</a:t>
            </a:r>
          </a:p>
          <a:p>
            <a:r>
              <a:rPr lang="fr-FR" dirty="0" smtClean="0"/>
              <a:t>ADN codant pour protéine S</a:t>
            </a:r>
          </a:p>
          <a:p>
            <a:r>
              <a:rPr lang="fr-FR" dirty="0" smtClean="0"/>
              <a:t>Non réplicatif</a:t>
            </a:r>
          </a:p>
          <a:p>
            <a:pPr algn="ctr"/>
            <a:endParaRPr lang="fr-FR" sz="3200" dirty="0" smtClean="0"/>
          </a:p>
          <a:p>
            <a:pPr algn="ctr"/>
            <a:r>
              <a:rPr lang="fr-FR" sz="3200" dirty="0" smtClean="0"/>
              <a:t>Vaccin à matériel génétique</a:t>
            </a:r>
          </a:p>
          <a:p>
            <a:r>
              <a:rPr lang="fr-FR" dirty="0" smtClean="0"/>
              <a:t>Vaccin ARN m, codant pour la protéine S</a:t>
            </a:r>
          </a:p>
          <a:p>
            <a:r>
              <a:rPr lang="fr-FR" dirty="0" smtClean="0"/>
              <a:t>ARNm encapsulé dans une enveloppe lipidique</a:t>
            </a:r>
          </a:p>
          <a:p>
            <a:r>
              <a:rPr lang="fr-FR" dirty="0" smtClean="0"/>
              <a:t>Aucun adjuvant</a:t>
            </a:r>
          </a:p>
          <a:p>
            <a:r>
              <a:rPr lang="fr-FR" dirty="0" smtClean="0"/>
              <a:t>Ne pénètre pas dans le noyau de la cellule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53897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Importance de la Vaccination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latin typeface="+mj-lt"/>
              </a:rPr>
              <a:t> 1 </a:t>
            </a:r>
            <a:r>
              <a:rPr lang="fr-FR" dirty="0">
                <a:latin typeface="+mj-lt"/>
              </a:rPr>
              <a:t>des plus grands succès de la santé publique : selon </a:t>
            </a:r>
            <a:r>
              <a:rPr lang="fr-FR" dirty="0" smtClean="0">
                <a:latin typeface="+mj-lt"/>
              </a:rPr>
              <a:t> OMS</a:t>
            </a:r>
            <a:r>
              <a:rPr lang="fr-FR" dirty="0">
                <a:latin typeface="+mj-lt"/>
              </a:rPr>
              <a:t> </a:t>
            </a:r>
            <a:r>
              <a:rPr lang="fr-FR" b="1" dirty="0" smtClean="0">
                <a:latin typeface="+mj-lt"/>
              </a:rPr>
              <a:t>2 </a:t>
            </a:r>
            <a:r>
              <a:rPr lang="fr-FR" b="1" dirty="0">
                <a:latin typeface="+mj-lt"/>
              </a:rPr>
              <a:t>à 3 millions de vies </a:t>
            </a:r>
            <a:r>
              <a:rPr lang="fr-FR" dirty="0" smtClean="0">
                <a:latin typeface="+mj-lt"/>
              </a:rPr>
              <a:t>sauvées </a:t>
            </a:r>
            <a:r>
              <a:rPr lang="fr-FR" dirty="0">
                <a:latin typeface="+mj-lt"/>
              </a:rPr>
              <a:t>chaque année grâce à cet acte simple de prévention.</a:t>
            </a:r>
          </a:p>
          <a:p>
            <a:r>
              <a:rPr lang="fr-FR" dirty="0">
                <a:latin typeface="+mj-lt"/>
              </a:rPr>
              <a:t>Plusieurs millions de personnes sont vaccinées chaque année en France</a:t>
            </a:r>
            <a:r>
              <a:rPr lang="fr-FR" dirty="0" smtClean="0">
                <a:latin typeface="+mj-lt"/>
              </a:rPr>
              <a:t>.</a:t>
            </a:r>
          </a:p>
          <a:p>
            <a:r>
              <a:rPr lang="fr-FR" dirty="0" smtClean="0">
                <a:latin typeface="+mj-lt"/>
              </a:rPr>
              <a:t> </a:t>
            </a:r>
            <a:r>
              <a:rPr lang="fr-FR" dirty="0">
                <a:latin typeface="+mj-lt"/>
              </a:rPr>
              <a:t>Grâce à la vaccination, la variole a disparu dans le monde et la </a:t>
            </a:r>
            <a:r>
              <a:rPr lang="fr-FR" b="1" dirty="0">
                <a:latin typeface="+mj-lt"/>
                <a:hlinkClick r:id="rId2" tooltip="Poliomyélite"/>
              </a:rPr>
              <a:t>poliomyélite</a:t>
            </a:r>
            <a:r>
              <a:rPr lang="fr-FR" b="1" dirty="0">
                <a:latin typeface="+mj-lt"/>
              </a:rPr>
              <a:t> a</a:t>
            </a:r>
            <a:r>
              <a:rPr lang="fr-FR" dirty="0">
                <a:latin typeface="+mj-lt"/>
              </a:rPr>
              <a:t> disparu de France.</a:t>
            </a:r>
          </a:p>
          <a:p>
            <a:r>
              <a:rPr lang="fr-FR" dirty="0">
                <a:latin typeface="+mj-lt"/>
              </a:rPr>
              <a:t>Se faire vacciner en respectant le calendrier des vaccinations est le moyen de </a:t>
            </a:r>
            <a:r>
              <a:rPr lang="fr-FR" b="1" dirty="0">
                <a:latin typeface="+mj-lt"/>
              </a:rPr>
              <a:t>prévention le plus efficace </a:t>
            </a:r>
            <a:r>
              <a:rPr lang="fr-FR" dirty="0">
                <a:latin typeface="+mj-lt"/>
              </a:rPr>
              <a:t>aujourd’hui pour lutter contre certaines maladies infectieuses graves, difficiles à traiter et/ou à risques de complications et de séquelles, comme le </a:t>
            </a:r>
            <a:r>
              <a:rPr lang="fr-FR" u="sng" dirty="0">
                <a:latin typeface="+mj-lt"/>
                <a:hlinkClick r:id="rId3" tooltip="tétanos"/>
              </a:rPr>
              <a:t>tétanos</a:t>
            </a:r>
            <a:r>
              <a:rPr lang="fr-FR" dirty="0">
                <a:latin typeface="+mj-lt"/>
              </a:rPr>
              <a:t>, les </a:t>
            </a:r>
            <a:r>
              <a:rPr lang="fr-FR" u="sng" dirty="0">
                <a:latin typeface="+mj-lt"/>
                <a:hlinkClick r:id="rId4" tooltip="Oreillons"/>
              </a:rPr>
              <a:t>oreillons</a:t>
            </a:r>
            <a:r>
              <a:rPr lang="fr-FR" dirty="0">
                <a:latin typeface="+mj-lt"/>
              </a:rPr>
              <a:t>, la </a:t>
            </a:r>
            <a:r>
              <a:rPr lang="fr-FR" u="sng" dirty="0">
                <a:latin typeface="+mj-lt"/>
                <a:hlinkClick r:id="rId5" tooltip="Coqueluche"/>
              </a:rPr>
              <a:t>coqueluche</a:t>
            </a:r>
            <a:r>
              <a:rPr lang="fr-FR" dirty="0">
                <a:latin typeface="+mj-lt"/>
              </a:rPr>
              <a:t>, les </a:t>
            </a:r>
            <a:r>
              <a:rPr lang="fr-FR" u="sng" dirty="0">
                <a:latin typeface="+mj-lt"/>
                <a:hlinkClick r:id="rId6" tooltip="Méningites à méningocoques"/>
              </a:rPr>
              <a:t>méningites et septicémies à méningocoque</a:t>
            </a:r>
            <a:r>
              <a:rPr lang="fr-FR" dirty="0">
                <a:latin typeface="+mj-lt"/>
              </a:rPr>
              <a:t> </a:t>
            </a:r>
            <a:r>
              <a:rPr lang="fr-FR" dirty="0" smtClean="0">
                <a:latin typeface="+mj-lt"/>
              </a:rPr>
              <a:t> … </a:t>
            </a:r>
          </a:p>
          <a:p>
            <a:r>
              <a:rPr lang="fr-FR" dirty="0" smtClean="0">
                <a:latin typeface="+mj-lt"/>
              </a:rPr>
              <a:t>Certaines </a:t>
            </a:r>
            <a:r>
              <a:rPr lang="fr-FR" dirty="0">
                <a:latin typeface="+mj-lt"/>
              </a:rPr>
              <a:t>vaccinations sont particulièrement importantes dans certaines situations, comme la vaccination contre la </a:t>
            </a:r>
            <a:r>
              <a:rPr lang="fr-FR" u="sng" dirty="0">
                <a:latin typeface="+mj-lt"/>
                <a:hlinkClick r:id="rId7" tooltip="grippe"/>
              </a:rPr>
              <a:t>grippe</a:t>
            </a:r>
            <a:r>
              <a:rPr lang="fr-FR" dirty="0">
                <a:latin typeface="+mj-lt"/>
              </a:rPr>
              <a:t> chez les personnes âgées, les femmes enceintes ou des personnes présentant certaines maladies </a:t>
            </a:r>
            <a:r>
              <a:rPr lang="fr-FR" dirty="0" smtClean="0">
                <a:latin typeface="+mj-lt"/>
              </a:rPr>
              <a:t>chroniques et la </a:t>
            </a:r>
            <a:r>
              <a:rPr lang="fr-FR" u="sng" dirty="0" smtClean="0">
                <a:solidFill>
                  <a:srgbClr val="92D050"/>
                </a:solidFill>
                <a:latin typeface="+mj-lt"/>
              </a:rPr>
              <a:t>vaccination anti Sars-CoV2</a:t>
            </a:r>
            <a:r>
              <a:rPr lang="fr-FR" dirty="0" smtClean="0">
                <a:latin typeface="+mj-lt"/>
              </a:rPr>
              <a:t>.</a:t>
            </a:r>
            <a:endParaRPr lang="fr-FR" dirty="0">
              <a:latin typeface="+mj-lt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419774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9727" y="29296"/>
            <a:ext cx="10972800" cy="1143000"/>
          </a:xfrm>
        </p:spPr>
        <p:txBody>
          <a:bodyPr>
            <a:noAutofit/>
          </a:bodyPr>
          <a:lstStyle/>
          <a:p>
            <a:r>
              <a:rPr lang="fr-FR" sz="3600" dirty="0">
                <a:solidFill>
                  <a:srgbClr val="000099"/>
                </a:solidFill>
              </a:rPr>
              <a:t> </a:t>
            </a:r>
            <a:r>
              <a:rPr lang="fr-FR" sz="3600" dirty="0">
                <a:solidFill>
                  <a:srgbClr val="0000FF"/>
                </a:solidFill>
              </a:rPr>
              <a:t>… Plus haut taux de perceptions négatives sur la sécurité vaccinale : </a:t>
            </a:r>
            <a:r>
              <a:rPr lang="fr-FR" sz="3600" dirty="0">
                <a:solidFill>
                  <a:schemeClr val="tx2">
                    <a:lumMod val="75000"/>
                  </a:schemeClr>
                </a:solidFill>
              </a:rPr>
              <a:t>la France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11424" y="1268760"/>
            <a:ext cx="11233248" cy="543476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CE9B776A-E244-4FB7-8EAD-8CF4B3B4430C}"/>
              </a:ext>
            </a:extLst>
          </p:cNvPr>
          <p:cNvSpPr txBox="1"/>
          <p:nvPr/>
        </p:nvSpPr>
        <p:spPr>
          <a:xfrm>
            <a:off x="47328" y="4758824"/>
            <a:ext cx="4128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Réponse négative à la question « Je pense que globalement les vaccins sont sûrs »</a:t>
            </a:r>
            <a:endParaRPr lang="fr-FR" sz="1200" i="1" dirty="0"/>
          </a:p>
          <a:p>
            <a:r>
              <a:rPr lang="fr-FR" sz="1200" i="1" dirty="0"/>
              <a:t>Larson 2016</a:t>
            </a:r>
            <a:endParaRPr lang="fr-FR" sz="1600" i="1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980AF9A-0A3E-4E56-9F41-CE6D52EC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11ABD-E920-41D2-8843-4370BC909D65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35214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/>
              <a:t>Importance de la Vaccination 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Pourquoi se faire </a:t>
            </a:r>
            <a:r>
              <a:rPr lang="fr-FR" b="1" dirty="0" smtClean="0"/>
              <a:t>vacciner: </a:t>
            </a:r>
            <a:endParaRPr lang="fr-FR" b="1" dirty="0"/>
          </a:p>
          <a:p>
            <a:endParaRPr lang="fr-FR" b="1" dirty="0"/>
          </a:p>
          <a:p>
            <a:r>
              <a:rPr lang="fr-FR" u="sng" dirty="0">
                <a:hlinkClick r:id="rId2"/>
              </a:rPr>
              <a:t>Pour se protéger et éviter les risques et complications liés aux </a:t>
            </a:r>
            <a:r>
              <a:rPr lang="fr-FR" u="sng" dirty="0" smtClean="0">
                <a:hlinkClick r:id="rId2"/>
              </a:rPr>
              <a:t>maladies</a:t>
            </a:r>
            <a:endParaRPr lang="fr-FR" u="sng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>
                <a:hlinkClick r:id="rId2"/>
              </a:rPr>
              <a:t>Pour protéger les personnes de </a:t>
            </a:r>
            <a:r>
              <a:rPr lang="fr-FR" dirty="0" smtClean="0">
                <a:hlinkClick r:id="rId2"/>
              </a:rPr>
              <a:t>l'entourage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>
                <a:hlinkClick r:id="rId2"/>
              </a:rPr>
              <a:t>Pour empêcher la réapparition des maladies infectieuses évitables par la vaccination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6072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Historique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dirty="0">
                <a:solidFill>
                  <a:srgbClr val="0066FF"/>
                </a:solidFill>
              </a:rPr>
              <a:t>On avait remarqué que les </a:t>
            </a:r>
            <a:r>
              <a:rPr lang="fr-FR" altLang="fr-FR" dirty="0" smtClean="0">
                <a:solidFill>
                  <a:srgbClr val="0066FF"/>
                </a:solidFill>
              </a:rPr>
              <a:t>fermiers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qui avaient contracté le cowpox </a:t>
            </a:r>
            <a:r>
              <a:rPr lang="fr-FR" altLang="fr-FR" dirty="0" smtClean="0">
                <a:solidFill>
                  <a:srgbClr val="0066FF"/>
                </a:solidFill>
              </a:rPr>
              <a:t>étaient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protégés contre la variole</a:t>
            </a:r>
          </a:p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0066FF"/>
                </a:solidFill>
              </a:rPr>
              <a:t>Edward Jenner</a:t>
            </a:r>
            <a:r>
              <a:rPr lang="fr-FR" altLang="fr-FR" dirty="0">
                <a:solidFill>
                  <a:srgbClr val="0066FF"/>
                </a:solidFill>
              </a:rPr>
              <a:t> (1796) montre que le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matériel </a:t>
            </a:r>
            <a:r>
              <a:rPr lang="fr-FR" altLang="fr-FR" dirty="0">
                <a:solidFill>
                  <a:srgbClr val="0066FF"/>
                </a:solidFill>
              </a:rPr>
              <a:t>provenant de pustules humaines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de </a:t>
            </a:r>
            <a:r>
              <a:rPr lang="fr-FR" altLang="fr-FR" dirty="0">
                <a:solidFill>
                  <a:srgbClr val="0066FF"/>
                </a:solidFill>
              </a:rPr>
              <a:t>cowpox (« vaccine »)injecté à un autre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humain </a:t>
            </a:r>
            <a:r>
              <a:rPr lang="fr-FR" altLang="fr-FR" dirty="0">
                <a:solidFill>
                  <a:srgbClr val="0066FF"/>
                </a:solidFill>
              </a:rPr>
              <a:t>reproduit la maladie. Celle-ci </a:t>
            </a:r>
            <a:r>
              <a:rPr lang="fr-FR" altLang="fr-FR" dirty="0" smtClean="0">
                <a:solidFill>
                  <a:srgbClr val="0066FF"/>
                </a:solidFill>
              </a:rPr>
              <a:t>protège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ultérieurement contre la variole</a:t>
            </a:r>
          </a:p>
          <a:p>
            <a:endParaRPr lang="fr-FR" dirty="0"/>
          </a:p>
        </p:txBody>
      </p:sp>
      <p:pic>
        <p:nvPicPr>
          <p:cNvPr id="4" name="Picture 5" descr="JENNER Image 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95" y="1825625"/>
            <a:ext cx="4092575" cy="49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823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altLang="fr-FR" sz="4000" b="1" dirty="0"/>
              <a:t>Pourquoi </a:t>
            </a:r>
            <a:r>
              <a:rPr lang="fr-FR" altLang="fr-FR" sz="4000" b="1" dirty="0" smtClean="0"/>
              <a:t>se protéger </a:t>
            </a:r>
            <a:r>
              <a:rPr lang="fr-FR" altLang="fr-FR" sz="4000" b="1" dirty="0"/>
              <a:t>des maladies infectieuses ?</a:t>
            </a:r>
            <a:endParaRPr lang="fr-FR" sz="40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4376" y="2286000"/>
            <a:ext cx="6119385" cy="4022725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31432" y="6108853"/>
            <a:ext cx="6929136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Nombre de décès dans le Monde 1999 (source OMS</a:t>
            </a:r>
            <a:r>
              <a:rPr lang="fr-FR" altLang="fr-FR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fr-FR" altLang="fr-FR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259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/>
              <a:t>Cancers et maladies infectieuses:</a:t>
            </a:r>
            <a:br>
              <a:rPr lang="fr-FR" sz="4800" b="1" dirty="0" smtClean="0"/>
            </a:br>
            <a:r>
              <a:rPr lang="fr-FR" sz="4800" dirty="0" smtClean="0"/>
              <a:t> </a:t>
            </a:r>
            <a:r>
              <a:rPr lang="fr-FR" sz="4000" dirty="0" smtClean="0"/>
              <a:t>15,6% des cancers </a:t>
            </a:r>
            <a:r>
              <a:rPr lang="fr-FR" sz="2800" i="1" dirty="0" smtClean="0"/>
              <a:t>CID, 2001;32:675-85</a:t>
            </a:r>
            <a:endParaRPr lang="fr-FR" sz="2800" i="1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0659" y="1822449"/>
            <a:ext cx="7330678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15436" y="5851698"/>
            <a:ext cx="2561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dirty="0" smtClean="0">
                <a:solidFill>
                  <a:srgbClr val="FFFFFF"/>
                </a:solidFill>
              </a:rPr>
              <a:t>15,6% de tous les cancers</a:t>
            </a:r>
            <a:endParaRPr lang="fr-FR" alt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005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919" y="-147057"/>
            <a:ext cx="7480452" cy="70821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16990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Efficacité Vaccinale </a:t>
            </a:r>
            <a:endParaRPr lang="fr-FR" b="1" dirty="0"/>
          </a:p>
        </p:txBody>
      </p:sp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4783" y="2286000"/>
            <a:ext cx="597857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87988" cy="997792"/>
          </a:xfrm>
        </p:spPr>
        <p:txBody>
          <a:bodyPr/>
          <a:lstStyle/>
          <a:p>
            <a:pPr algn="ctr"/>
            <a:r>
              <a:rPr lang="fr-FR" b="1" dirty="0"/>
              <a:t>Les vaccins en France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4394" y="2045961"/>
            <a:ext cx="10515600" cy="4872630"/>
          </a:xfrm>
        </p:spPr>
        <p:txBody>
          <a:bodyPr>
            <a:normAutofit/>
          </a:bodyPr>
          <a:lstStyle/>
          <a:p>
            <a:r>
              <a:rPr lang="fr-FR" dirty="0" smtClean="0"/>
              <a:t>-</a:t>
            </a:r>
            <a:r>
              <a:rPr lang="fr-FR" sz="2800" dirty="0" smtClean="0"/>
              <a:t>Vaccins pour la population générale</a:t>
            </a:r>
          </a:p>
          <a:p>
            <a:endParaRPr lang="fr-FR" sz="2800" dirty="0" smtClean="0"/>
          </a:p>
          <a:p>
            <a:r>
              <a:rPr lang="fr-FR" sz="2800" dirty="0" smtClean="0"/>
              <a:t>- Vaccins pour les personnes à risque et leur entourage (cocooning)</a:t>
            </a:r>
          </a:p>
          <a:p>
            <a:endParaRPr lang="fr-FR" sz="2800" dirty="0"/>
          </a:p>
          <a:p>
            <a:r>
              <a:rPr lang="fr-FR" sz="2800" dirty="0" smtClean="0"/>
              <a:t>- Vaccins pour les populations exposées:</a:t>
            </a:r>
          </a:p>
          <a:p>
            <a:pPr marL="128016" lvl="1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	- Professionnels de santé</a:t>
            </a:r>
          </a:p>
          <a:p>
            <a:pPr marL="128016" lvl="1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	- Voyageurs en zone d’endémie</a:t>
            </a:r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209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87988" cy="997792"/>
          </a:xfrm>
        </p:spPr>
        <p:txBody>
          <a:bodyPr/>
          <a:lstStyle/>
          <a:p>
            <a:pPr algn="ctr"/>
            <a:r>
              <a:rPr lang="fr-FR" b="1" dirty="0"/>
              <a:t>Les vaccins en France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62917"/>
            <a:ext cx="10515600" cy="487263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- Jusqu’en </a:t>
            </a:r>
            <a:r>
              <a:rPr lang="fr-FR" dirty="0"/>
              <a:t>2017, </a:t>
            </a:r>
            <a:r>
              <a:rPr lang="fr-FR" dirty="0" smtClean="0"/>
              <a:t>seule </a:t>
            </a:r>
            <a:r>
              <a:rPr lang="fr-FR" dirty="0"/>
              <a:t>vaccination </a:t>
            </a:r>
            <a:r>
              <a:rPr lang="fr-FR" dirty="0" smtClean="0"/>
              <a:t>obligatoire: contre </a:t>
            </a:r>
            <a:r>
              <a:rPr lang="fr-FR" dirty="0"/>
              <a:t>3 maladies (Diphtérie, Tétanos, Polio) </a:t>
            </a:r>
            <a:r>
              <a:rPr lang="fr-FR" dirty="0" smtClean="0"/>
              <a:t> </a:t>
            </a:r>
            <a:r>
              <a:rPr lang="fr-FR" b="1" dirty="0"/>
              <a:t> </a:t>
            </a:r>
            <a:endParaRPr lang="fr-FR" b="1" dirty="0" smtClean="0"/>
          </a:p>
          <a:p>
            <a:r>
              <a:rPr lang="fr-FR" dirty="0" smtClean="0"/>
              <a:t>- En </a:t>
            </a:r>
            <a:r>
              <a:rPr lang="fr-FR" dirty="0"/>
              <a:t>2018, 11 valences</a:t>
            </a:r>
            <a:r>
              <a:rPr lang="fr-FR" b="1" dirty="0"/>
              <a:t> </a:t>
            </a:r>
            <a:r>
              <a:rPr lang="fr-FR" b="1" dirty="0" smtClean="0"/>
              <a:t>obligatoires </a:t>
            </a:r>
            <a:r>
              <a:rPr lang="fr-FR" dirty="0" smtClean="0"/>
              <a:t>(les </a:t>
            </a:r>
            <a:r>
              <a:rPr lang="fr-FR" dirty="0"/>
              <a:t>3 précédentes, ainsi que Coqueluche, </a:t>
            </a:r>
            <a:r>
              <a:rPr lang="fr-FR" dirty="0" err="1"/>
              <a:t>Haemophilus</a:t>
            </a:r>
            <a:r>
              <a:rPr lang="fr-FR" dirty="0"/>
              <a:t> b, Hépatite B, Pneumocoque, Méningocoque C, Rougeole, Oreillons, Rubéole) </a:t>
            </a:r>
            <a:r>
              <a:rPr lang="fr-FR" dirty="0" smtClean="0"/>
              <a:t> </a:t>
            </a:r>
            <a:r>
              <a:rPr lang="fr-FR" dirty="0"/>
              <a:t>pour les moins de 24 </a:t>
            </a:r>
            <a:r>
              <a:rPr lang="fr-FR" dirty="0" smtClean="0"/>
              <a:t>mois</a:t>
            </a:r>
          </a:p>
          <a:p>
            <a:r>
              <a:rPr lang="fr-FR" dirty="0" smtClean="0"/>
              <a:t>Vaccins </a:t>
            </a:r>
            <a:r>
              <a:rPr lang="fr-FR" b="1" dirty="0" smtClean="0"/>
              <a:t>recommandés</a:t>
            </a:r>
            <a:r>
              <a:rPr lang="fr-FR" dirty="0" smtClean="0"/>
              <a:t>: </a:t>
            </a:r>
            <a:r>
              <a:rPr lang="fr-FR" dirty="0" err="1" smtClean="0"/>
              <a:t>DTCaP</a:t>
            </a:r>
            <a:r>
              <a:rPr lang="fr-FR" dirty="0" smtClean="0"/>
              <a:t> </a:t>
            </a:r>
            <a:r>
              <a:rPr lang="fr-FR" dirty="0"/>
              <a:t>à 6 ans et </a:t>
            </a:r>
            <a:r>
              <a:rPr lang="fr-FR" dirty="0" err="1"/>
              <a:t>dTcaP</a:t>
            </a:r>
            <a:r>
              <a:rPr lang="fr-FR" dirty="0"/>
              <a:t> à 11 ans et pour le cocooning, </a:t>
            </a:r>
            <a:r>
              <a:rPr lang="fr-FR" dirty="0" smtClean="0"/>
              <a:t> Papillomavirus </a:t>
            </a:r>
            <a:r>
              <a:rPr lang="fr-FR" dirty="0"/>
              <a:t>pour les filles entre 11 ans et 14 ans 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/>
              <a:t>Certains vaccins sont </a:t>
            </a:r>
            <a:r>
              <a:rPr lang="fr-FR" dirty="0">
                <a:hlinkClick r:id="rId2"/>
              </a:rPr>
              <a:t>recommandés en cas de risques élevés</a:t>
            </a:r>
            <a:r>
              <a:rPr lang="fr-FR" dirty="0"/>
              <a:t> d’être exposé à une </a:t>
            </a:r>
            <a:r>
              <a:rPr lang="fr-FR" dirty="0" smtClean="0"/>
              <a:t>maladie: tuberculose</a:t>
            </a:r>
            <a:r>
              <a:rPr lang="fr-FR" dirty="0"/>
              <a:t>, hépatite A, </a:t>
            </a:r>
            <a:r>
              <a:rPr lang="fr-FR" dirty="0" smtClean="0"/>
              <a:t>méningites </a:t>
            </a:r>
            <a:r>
              <a:rPr lang="fr-FR" dirty="0"/>
              <a:t>B ou ACYW, fièvre jaune, grippe, encéphalite à tique</a:t>
            </a:r>
            <a:r>
              <a:rPr lang="fr-FR" dirty="0" smtClean="0"/>
              <a:t>...</a:t>
            </a:r>
          </a:p>
          <a:p>
            <a:r>
              <a:rPr lang="fr-FR" b="1" dirty="0"/>
              <a:t> </a:t>
            </a:r>
            <a:r>
              <a:rPr lang="fr-FR" u="sng" dirty="0">
                <a:hlinkClick r:id="rId3"/>
              </a:rPr>
              <a:t>Vaccins complémentaires</a:t>
            </a:r>
            <a:r>
              <a:rPr lang="fr-FR" b="1" dirty="0"/>
              <a:t> </a:t>
            </a:r>
            <a:r>
              <a:rPr lang="fr-FR" dirty="0"/>
              <a:t>sont destinés à ceux qui souhaitent une protection optimale (</a:t>
            </a:r>
            <a:r>
              <a:rPr lang="fr-FR" dirty="0" err="1"/>
              <a:t>rotavirus</a:t>
            </a:r>
            <a:r>
              <a:rPr lang="fr-FR" dirty="0"/>
              <a:t>, varicelle, </a:t>
            </a:r>
            <a:r>
              <a:rPr lang="fr-FR" dirty="0" smtClean="0"/>
              <a:t>méningites </a:t>
            </a:r>
            <a:r>
              <a:rPr lang="fr-FR" dirty="0"/>
              <a:t>B ou ACYW, hépatite A, grippe</a:t>
            </a:r>
            <a:r>
              <a:rPr lang="fr-FR" dirty="0" smtClean="0"/>
              <a:t>)</a:t>
            </a:r>
          </a:p>
          <a:p>
            <a:r>
              <a:rPr lang="fr-FR" dirty="0" smtClean="0"/>
              <a:t>- </a:t>
            </a:r>
            <a:r>
              <a:rPr lang="fr-FR" u="sng" dirty="0" smtClean="0">
                <a:solidFill>
                  <a:srgbClr val="92D050"/>
                </a:solidFill>
              </a:rPr>
              <a:t>2021 Vaccin anti Sars-CoV2 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571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Le nouveau calendrier des vaccinations 2020 - IREPS-FRAPS Centre Val de  Loire - Antenne 18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2" name="Picture 8" descr="https://img.over-blog-kiwi.com/1/39/08/08/20200420/ob_9791e0_carte-vaccination-2020.JPG#width=883&amp;height=6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6597" y="753383"/>
            <a:ext cx="8410575" cy="586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08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/>
            </a:r>
            <a:br>
              <a:rPr lang="fr-FR" dirty="0"/>
            </a:br>
            <a:r>
              <a:rPr lang="fr-FR" b="1" dirty="0"/>
              <a:t>Effets secondaires des vaccins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 smtClean="0"/>
              <a:t> </a:t>
            </a:r>
          </a:p>
          <a:p>
            <a:r>
              <a:rPr lang="fr-FR" dirty="0" smtClean="0"/>
              <a:t>- Il </a:t>
            </a:r>
            <a:r>
              <a:rPr lang="fr-FR" dirty="0"/>
              <a:t>n’existe pas de vaccin « parfait » qui protège tous ceux à qui il est administré ET qui soit entièrement sûr pour tous. </a:t>
            </a:r>
          </a:p>
          <a:p>
            <a:r>
              <a:rPr lang="fr-FR" dirty="0" smtClean="0"/>
              <a:t>- Les </a:t>
            </a:r>
            <a:r>
              <a:rPr lang="fr-FR" dirty="0"/>
              <a:t>vaccins efficaces </a:t>
            </a:r>
            <a:r>
              <a:rPr lang="fr-FR" dirty="0" smtClean="0"/>
              <a:t>peuvent </a:t>
            </a:r>
            <a:r>
              <a:rPr lang="fr-FR" dirty="0"/>
              <a:t>provoquer des effets secondaires indésirables qui sont la plupart du temps bénins et de brève durée. </a:t>
            </a:r>
          </a:p>
          <a:p>
            <a:r>
              <a:rPr lang="fr-FR" dirty="0" smtClean="0"/>
              <a:t>- La </a:t>
            </a:r>
            <a:r>
              <a:rPr lang="fr-FR" dirty="0"/>
              <a:t>plupart des incidents censés être liés à l’administration d’un vaccin ne sont en fait pas dus au vaccin lui-même – beaucoup sont tout simplement des incidents concomitants, d’autres (en particulier dans les pays en développement) sont dus à une erreur humaine ou une erreur de programme. </a:t>
            </a:r>
          </a:p>
          <a:p>
            <a:r>
              <a:rPr lang="fr-FR" dirty="0" smtClean="0"/>
              <a:t>- Il </a:t>
            </a:r>
            <a:r>
              <a:rPr lang="fr-FR" dirty="0"/>
              <a:t>n’est pas possible de prévoir pour chaque sujet vacciné le risque de réaction bénigne ou grave à un vaccin, même s’il y a quelques contre-indications à certains vaccins. En respectant les contre-indications, on peut réduire à un minimum le risque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5897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/>
          <a:srcRect l="1472" t="11430" r="-1472" b="-11430"/>
          <a:stretch/>
        </p:blipFill>
        <p:spPr>
          <a:xfrm>
            <a:off x="0" y="482351"/>
            <a:ext cx="16002000" cy="969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96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960" y="243693"/>
            <a:ext cx="9720072" cy="1499616"/>
          </a:xfrm>
        </p:spPr>
        <p:txBody>
          <a:bodyPr/>
          <a:lstStyle/>
          <a:p>
            <a:pPr algn="ctr"/>
            <a:r>
              <a:rPr lang="fr-FR" b="1" dirty="0" smtClean="0"/>
              <a:t>Vaccination: Nouveautés 2021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2094" y="2291379"/>
            <a:ext cx="9720073" cy="4469672"/>
          </a:xfrm>
        </p:spPr>
        <p:txBody>
          <a:bodyPr/>
          <a:lstStyle/>
          <a:p>
            <a:r>
              <a:rPr lang="fr-FR" dirty="0" smtClean="0"/>
              <a:t>- Vaccination anti Papillomavirus chez les garçons de 11à 14 ans (01/01/2021)</a:t>
            </a:r>
          </a:p>
          <a:p>
            <a:r>
              <a:rPr lang="fr-FR" dirty="0"/>
              <a:t>avec un rattrapage vaccinal pour ceux âgés entre 15 et 19 ans révolus</a:t>
            </a:r>
            <a:endParaRPr lang="fr-FR" dirty="0" smtClean="0"/>
          </a:p>
          <a:p>
            <a:r>
              <a:rPr lang="fr-FR" dirty="0" smtClean="0"/>
              <a:t>- Vaccination anti grippale et anti COVID par les Pharmaciens d’officine depuis 2019/2021</a:t>
            </a:r>
          </a:p>
          <a:p>
            <a:r>
              <a:rPr lang="fr-FR" dirty="0" smtClean="0"/>
              <a:t>- Arrêt de la vaccination anti typhoïde pour le personnel de laboratoire de biologie médicale (01/03/2020)</a:t>
            </a:r>
          </a:p>
          <a:p>
            <a:r>
              <a:rPr lang="fr-FR" dirty="0" smtClean="0"/>
              <a:t>- mise </a:t>
            </a:r>
            <a:r>
              <a:rPr lang="fr-FR" dirty="0"/>
              <a:t>à disposition du </a:t>
            </a:r>
            <a:r>
              <a:rPr lang="fr-FR" dirty="0" smtClean="0"/>
              <a:t>vaccin </a:t>
            </a:r>
            <a:r>
              <a:rPr lang="fr-FR" dirty="0" err="1" smtClean="0"/>
              <a:t>Efluelda</a:t>
            </a:r>
            <a:r>
              <a:rPr lang="fr-FR" dirty="0"/>
              <a:t>® </a:t>
            </a:r>
            <a:r>
              <a:rPr lang="fr-FR" dirty="0" smtClean="0"/>
              <a:t>(vaccin quadrivalent haute dose)pour </a:t>
            </a:r>
            <a:r>
              <a:rPr lang="fr-FR" dirty="0"/>
              <a:t>la campagne de vaccination contre la grippe saisonnière 2021-2022 </a:t>
            </a:r>
            <a:r>
              <a:rPr lang="fr-FR" dirty="0" smtClean="0"/>
              <a:t> pour les personnes </a:t>
            </a:r>
            <a:r>
              <a:rPr lang="fr-FR" dirty="0"/>
              <a:t>de 65 ans et plus.</a:t>
            </a:r>
          </a:p>
        </p:txBody>
      </p:sp>
    </p:spTree>
    <p:extLst>
      <p:ext uri="{BB962C8B-B14F-4D97-AF65-F5344CB8AC3E}">
        <p14:creationId xmlns:p14="http://schemas.microsoft.com/office/powerpoint/2010/main" xmlns="" val="6352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Historique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0066FF"/>
                </a:solidFill>
              </a:rPr>
              <a:t>Louis Pasteur en 1879</a:t>
            </a:r>
            <a:r>
              <a:rPr lang="fr-FR" altLang="fr-FR" dirty="0">
                <a:solidFill>
                  <a:srgbClr val="0066FF"/>
                </a:solidFill>
              </a:rPr>
              <a:t> travaillant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sur </a:t>
            </a:r>
            <a:r>
              <a:rPr lang="fr-FR" altLang="fr-FR" dirty="0">
                <a:solidFill>
                  <a:srgbClr val="0066FF"/>
                </a:solidFill>
              </a:rPr>
              <a:t>le choléra des poules montre </a:t>
            </a:r>
            <a:r>
              <a:rPr lang="fr-FR" altLang="fr-FR" dirty="0" smtClean="0">
                <a:solidFill>
                  <a:srgbClr val="0066FF"/>
                </a:solidFill>
              </a:rPr>
              <a:t>que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la bactérie responsable (</a:t>
            </a:r>
            <a:r>
              <a:rPr lang="fr-FR" altLang="fr-FR" i="1" dirty="0">
                <a:solidFill>
                  <a:srgbClr val="0066FF"/>
                </a:solidFill>
              </a:rPr>
              <a:t>Pasteurella </a:t>
            </a:r>
            <a:endParaRPr lang="fr-FR" altLang="fr-FR" i="1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i="1" dirty="0" err="1" smtClean="0">
                <a:solidFill>
                  <a:srgbClr val="0066FF"/>
                </a:solidFill>
              </a:rPr>
              <a:t>multocida</a:t>
            </a:r>
            <a:r>
              <a:rPr lang="fr-FR" altLang="fr-FR" i="1" dirty="0">
                <a:solidFill>
                  <a:srgbClr val="0066FF"/>
                </a:solidFill>
              </a:rPr>
              <a:t>) </a:t>
            </a:r>
            <a:r>
              <a:rPr lang="fr-FR" altLang="fr-FR" dirty="0">
                <a:solidFill>
                  <a:srgbClr val="0066FF"/>
                </a:solidFill>
              </a:rPr>
              <a:t>exposée à l’air </a:t>
            </a:r>
            <a:r>
              <a:rPr lang="fr-FR" altLang="fr-FR" dirty="0" smtClean="0">
                <a:solidFill>
                  <a:srgbClr val="0066FF"/>
                </a:solidFill>
              </a:rPr>
              <a:t>pendant </a:t>
            </a:r>
            <a:r>
              <a:rPr lang="fr-FR" altLang="fr-FR" dirty="0">
                <a:solidFill>
                  <a:srgbClr val="0066FF"/>
                </a:solidFill>
              </a:rPr>
              <a:t>un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jour </a:t>
            </a:r>
            <a:r>
              <a:rPr lang="fr-FR" altLang="fr-FR" dirty="0">
                <a:solidFill>
                  <a:srgbClr val="0066FF"/>
                </a:solidFill>
              </a:rPr>
              <a:t>perd sa virulence mais que son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administration </a:t>
            </a:r>
            <a:r>
              <a:rPr lang="fr-FR" altLang="fr-FR" dirty="0">
                <a:solidFill>
                  <a:srgbClr val="0066FF"/>
                </a:solidFill>
              </a:rPr>
              <a:t>protège l’animal contre la maladie</a:t>
            </a:r>
          </a:p>
          <a:p>
            <a:pPr>
              <a:lnSpc>
                <a:spcPct val="80000"/>
              </a:lnSpc>
            </a:pPr>
            <a:r>
              <a:rPr lang="fr-FR" altLang="fr-FR" dirty="0">
                <a:solidFill>
                  <a:srgbClr val="0066FF"/>
                </a:solidFill>
              </a:rPr>
              <a:t>Applique cette technique de </a:t>
            </a:r>
            <a:r>
              <a:rPr lang="fr-FR" altLang="fr-FR" dirty="0" smtClean="0">
                <a:solidFill>
                  <a:srgbClr val="0066FF"/>
                </a:solidFill>
              </a:rPr>
              <a:t>l’atténuation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au bacille du charbon animal (1877) puis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au </a:t>
            </a:r>
            <a:r>
              <a:rPr lang="fr-FR" altLang="fr-FR" dirty="0">
                <a:solidFill>
                  <a:srgbClr val="0066FF"/>
                </a:solidFill>
              </a:rPr>
              <a:t>virus de la rage (1885) administré à </a:t>
            </a:r>
            <a:endParaRPr lang="fr-FR" altLang="fr-FR" dirty="0" smtClean="0">
              <a:solidFill>
                <a:srgbClr val="0066FF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Joseph </a:t>
            </a:r>
            <a:r>
              <a:rPr lang="fr-FR" altLang="fr-FR" dirty="0" err="1">
                <a:solidFill>
                  <a:srgbClr val="0066FF"/>
                </a:solidFill>
              </a:rPr>
              <a:t>Meister</a:t>
            </a:r>
            <a:r>
              <a:rPr lang="fr-FR" altLang="fr-FR" dirty="0">
                <a:solidFill>
                  <a:srgbClr val="0066FF"/>
                </a:solidFill>
              </a:rPr>
              <a:t> (contre l’avis de </a:t>
            </a:r>
            <a:r>
              <a:rPr lang="fr-FR" altLang="fr-FR" dirty="0" smtClean="0">
                <a:solidFill>
                  <a:srgbClr val="0066FF"/>
                </a:solidFill>
              </a:rPr>
              <a:t>la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dirty="0" smtClean="0">
                <a:solidFill>
                  <a:srgbClr val="0066FF"/>
                </a:solidFill>
              </a:rPr>
              <a:t> </a:t>
            </a:r>
            <a:r>
              <a:rPr lang="fr-FR" altLang="fr-FR" dirty="0">
                <a:solidFill>
                  <a:srgbClr val="0066FF"/>
                </a:solidFill>
              </a:rPr>
              <a:t>communauté scientifique)</a:t>
            </a:r>
          </a:p>
          <a:p>
            <a:endParaRPr lang="fr-FR" dirty="0"/>
          </a:p>
        </p:txBody>
      </p:sp>
      <p:pic>
        <p:nvPicPr>
          <p:cNvPr id="4" name="Picture 5" descr="PASTEUR Image 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3175" y="1825625"/>
            <a:ext cx="4568825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23071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 smtClean="0"/>
              <a:t>Conclusion</a:t>
            </a:r>
            <a:endParaRPr lang="fr-FR" sz="5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altLang="fr-FR" b="1" dirty="0"/>
              <a:t>La vaccination est un acte de </a:t>
            </a:r>
            <a:r>
              <a:rPr lang="fr-FR" altLang="fr-FR" b="1" dirty="0">
                <a:solidFill>
                  <a:schemeClr val="tx2"/>
                </a:solidFill>
              </a:rPr>
              <a:t>prévention individuelle</a:t>
            </a:r>
          </a:p>
          <a:p>
            <a:r>
              <a:rPr lang="fr-FR" altLang="fr-FR" b="1" dirty="0"/>
              <a:t>C’est aussi un </a:t>
            </a:r>
            <a:r>
              <a:rPr lang="fr-FR" altLang="fr-FR" b="1" dirty="0">
                <a:solidFill>
                  <a:schemeClr val="tx2"/>
                </a:solidFill>
              </a:rPr>
              <a:t>acte altruiste</a:t>
            </a:r>
          </a:p>
          <a:p>
            <a:endParaRPr lang="fr-FR" altLang="fr-FR" b="1" dirty="0">
              <a:solidFill>
                <a:schemeClr val="tx2"/>
              </a:solidFill>
            </a:endParaRPr>
          </a:p>
          <a:p>
            <a:r>
              <a:rPr lang="fr-FR" altLang="fr-FR" b="1" dirty="0"/>
              <a:t>Les vaccins ont prouvé leur </a:t>
            </a:r>
            <a:r>
              <a:rPr lang="fr-FR" altLang="fr-FR" b="1" dirty="0">
                <a:solidFill>
                  <a:schemeClr val="tx2"/>
                </a:solidFill>
              </a:rPr>
              <a:t>efficacité</a:t>
            </a:r>
          </a:p>
          <a:p>
            <a:r>
              <a:rPr lang="fr-FR" altLang="fr-FR" b="1" dirty="0"/>
              <a:t>Ils ont, comme des médicaments, des </a:t>
            </a:r>
            <a:r>
              <a:rPr lang="fr-FR" altLang="fr-FR" b="1" dirty="0">
                <a:solidFill>
                  <a:schemeClr val="tx2"/>
                </a:solidFill>
              </a:rPr>
              <a:t>effets secondaires</a:t>
            </a:r>
            <a:r>
              <a:rPr lang="fr-FR" altLang="fr-FR" b="1" dirty="0"/>
              <a:t>, le plus souvent bénins</a:t>
            </a:r>
          </a:p>
          <a:p>
            <a:endParaRPr lang="fr-FR" altLang="fr-FR" b="1" dirty="0"/>
          </a:p>
          <a:p>
            <a:r>
              <a:rPr lang="fr-FR" altLang="fr-FR" b="1" dirty="0"/>
              <a:t>L’obtention et le maintien d’une </a:t>
            </a:r>
            <a:r>
              <a:rPr lang="fr-FR" altLang="fr-FR" b="1" dirty="0">
                <a:solidFill>
                  <a:schemeClr val="tx2"/>
                </a:solidFill>
              </a:rPr>
              <a:t>bonne couverture vaccinale</a:t>
            </a:r>
            <a:r>
              <a:rPr lang="fr-FR" altLang="fr-FR" sz="3200" b="1" dirty="0"/>
              <a:t> </a:t>
            </a:r>
            <a:r>
              <a:rPr lang="fr-FR" altLang="fr-FR" b="1" dirty="0"/>
              <a:t>limite le risque d’épidémies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569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Vaccin Sars-CoV2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Vaccin </a:t>
            </a:r>
            <a:r>
              <a:rPr lang="fr-FR" dirty="0" err="1"/>
              <a:t>Comirnaty</a:t>
            </a:r>
            <a:r>
              <a:rPr lang="fr-FR" dirty="0"/>
              <a:t>® de Pfizer/</a:t>
            </a:r>
            <a:r>
              <a:rPr lang="fr-FR" dirty="0" err="1"/>
              <a:t>BioNTech</a:t>
            </a:r>
            <a:r>
              <a:rPr lang="fr-FR" dirty="0"/>
              <a:t> </a:t>
            </a:r>
            <a:endParaRPr lang="fr-FR" dirty="0" smtClean="0"/>
          </a:p>
          <a:p>
            <a:pPr lvl="1"/>
            <a:r>
              <a:rPr lang="fr-FR" dirty="0"/>
              <a:t>vaccin à ARN messager</a:t>
            </a:r>
            <a:endParaRPr lang="fr-FR" dirty="0" smtClean="0"/>
          </a:p>
          <a:p>
            <a:r>
              <a:rPr lang="fr-FR" dirty="0"/>
              <a:t>Vaccin </a:t>
            </a:r>
            <a:r>
              <a:rPr lang="fr-FR" dirty="0" err="1"/>
              <a:t>Spikevax</a:t>
            </a:r>
            <a:r>
              <a:rPr lang="fr-FR" dirty="0"/>
              <a:t>® ou Covid-19 </a:t>
            </a:r>
            <a:r>
              <a:rPr lang="fr-FR" dirty="0" err="1"/>
              <a:t>Moderna</a:t>
            </a:r>
            <a:r>
              <a:rPr lang="fr-FR" dirty="0" smtClean="0"/>
              <a:t>®</a:t>
            </a:r>
          </a:p>
          <a:p>
            <a:pPr lvl="1"/>
            <a:r>
              <a:rPr lang="fr-FR" dirty="0"/>
              <a:t>vaccin à ARN messager</a:t>
            </a:r>
            <a:endParaRPr lang="fr-FR" dirty="0" smtClean="0"/>
          </a:p>
          <a:p>
            <a:r>
              <a:rPr lang="fr-FR" dirty="0"/>
              <a:t>Vaccin </a:t>
            </a:r>
            <a:r>
              <a:rPr lang="fr-FR" dirty="0" err="1"/>
              <a:t>Vaxzevria</a:t>
            </a:r>
            <a:r>
              <a:rPr lang="fr-FR" dirty="0"/>
              <a:t>® de </a:t>
            </a:r>
            <a:r>
              <a:rPr lang="fr-FR" dirty="0" err="1"/>
              <a:t>AstraZeneca</a:t>
            </a:r>
            <a:r>
              <a:rPr lang="fr-FR" dirty="0"/>
              <a:t> </a:t>
            </a:r>
            <a:endParaRPr lang="fr-FR" dirty="0" smtClean="0"/>
          </a:p>
          <a:p>
            <a:pPr lvl="1"/>
            <a:r>
              <a:rPr lang="fr-FR" dirty="0"/>
              <a:t>vaccin à vecteur viral recombinant qui repose sur l’utilisation du vecteur ChAdOx-1, un adénovirus de chimpanzé non réplicatif, contenant le gène de la protéine S</a:t>
            </a:r>
            <a:endParaRPr lang="fr-FR" dirty="0" smtClean="0"/>
          </a:p>
          <a:p>
            <a:r>
              <a:rPr lang="fr-FR" dirty="0"/>
              <a:t>Vaccin Covid-19 Janssen® de Johnson &amp; Johnson </a:t>
            </a:r>
            <a:endParaRPr lang="fr-FR" dirty="0" smtClean="0"/>
          </a:p>
          <a:p>
            <a:pPr lvl="1"/>
            <a:r>
              <a:rPr lang="fr-FR" dirty="0" smtClean="0"/>
              <a:t>vaccin </a:t>
            </a:r>
            <a:r>
              <a:rPr lang="fr-FR" dirty="0"/>
              <a:t>à vecteur viral non réplicatif de l’adénovirus 26 (Ad26).</a:t>
            </a:r>
          </a:p>
        </p:txBody>
      </p:sp>
    </p:spTree>
    <p:extLst>
      <p:ext uri="{BB962C8B-B14F-4D97-AF65-F5344CB8AC3E}">
        <p14:creationId xmlns:p14="http://schemas.microsoft.com/office/powerpoint/2010/main" xmlns="" val="72670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Vaccin ARN 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 - ARNm </a:t>
            </a:r>
            <a:r>
              <a:rPr lang="fr-FR" dirty="0"/>
              <a:t>viral codant pour la protéine </a:t>
            </a:r>
            <a:r>
              <a:rPr lang="fr-FR" dirty="0" smtClean="0"/>
              <a:t>ou </a:t>
            </a:r>
            <a:r>
              <a:rPr lang="fr-FR" dirty="0"/>
              <a:t>protéine </a:t>
            </a:r>
            <a:r>
              <a:rPr lang="fr-FR" dirty="0" smtClean="0"/>
              <a:t>Spike (glycoprotéine </a:t>
            </a:r>
            <a:r>
              <a:rPr lang="fr-FR" dirty="0"/>
              <a:t>de surface structurale du SARS-CoV-2, principal antigène du </a:t>
            </a:r>
            <a:r>
              <a:rPr lang="fr-FR" dirty="0" smtClean="0"/>
              <a:t>virus). La </a:t>
            </a:r>
            <a:r>
              <a:rPr lang="fr-FR" dirty="0"/>
              <a:t>traduction utilise le matériel cellulaire des cellules hôtes. La protéine S agit comme un antigène pour stimuler la réponse immunitaire. L’ARNm est ensuite dégradé naturellement en quelques jours. </a:t>
            </a:r>
            <a:endParaRPr lang="fr-FR" dirty="0" smtClean="0"/>
          </a:p>
          <a:p>
            <a:r>
              <a:rPr lang="fr-FR" dirty="0" smtClean="0"/>
              <a:t> - pas </a:t>
            </a:r>
            <a:r>
              <a:rPr lang="fr-FR" dirty="0"/>
              <a:t>d’adjuvant. </a:t>
            </a:r>
            <a:r>
              <a:rPr lang="fr-FR" dirty="0" smtClean="0"/>
              <a:t> </a:t>
            </a:r>
          </a:p>
          <a:p>
            <a:r>
              <a:rPr lang="fr-FR" dirty="0" smtClean="0"/>
              <a:t>-  pas </a:t>
            </a:r>
            <a:r>
              <a:rPr lang="fr-FR" dirty="0"/>
              <a:t>tératogènes ni </a:t>
            </a:r>
            <a:r>
              <a:rPr lang="fr-FR" dirty="0" err="1"/>
              <a:t>foetotoxiques</a:t>
            </a:r>
            <a:r>
              <a:rPr lang="fr-FR" dirty="0"/>
              <a:t> chez </a:t>
            </a:r>
            <a:r>
              <a:rPr lang="fr-FR" dirty="0" smtClean="0"/>
              <a:t>l’animal</a:t>
            </a:r>
          </a:p>
          <a:p>
            <a:r>
              <a:rPr lang="fr-FR" dirty="0"/>
              <a:t>La vaccination est possible chez les femmes enceintes quel que soit le stade de la </a:t>
            </a:r>
            <a:r>
              <a:rPr lang="fr-FR" dirty="0" smtClean="0"/>
              <a:t>grossesse.</a:t>
            </a:r>
          </a:p>
          <a:p>
            <a:r>
              <a:rPr lang="fr-FR" dirty="0" smtClean="0"/>
              <a:t>- utilisés pour les doses de rappel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000303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Covid-19 et vaccination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Couverture vaccinale 85% (population de plus de 12 ans avec schéma complet)</a:t>
            </a:r>
          </a:p>
          <a:p>
            <a:r>
              <a:rPr lang="fr-FR" dirty="0" smtClean="0"/>
              <a:t>Dose de rappel </a:t>
            </a:r>
          </a:p>
          <a:p>
            <a:pPr lvl="1"/>
            <a:r>
              <a:rPr lang="fr-FR" dirty="0" smtClean="0"/>
              <a:t>Personnes de plus de 65 ans</a:t>
            </a:r>
          </a:p>
          <a:p>
            <a:pPr lvl="1"/>
            <a:r>
              <a:rPr lang="fr-FR" dirty="0" smtClean="0"/>
              <a:t>Immunodéprimés et/ou maladies graves</a:t>
            </a:r>
          </a:p>
          <a:p>
            <a:pPr lvl="1"/>
            <a:r>
              <a:rPr lang="fr-FR" dirty="0" smtClean="0"/>
              <a:t>Professionnels de santé (07/10/2021)</a:t>
            </a:r>
          </a:p>
          <a:p>
            <a:pPr lvl="1"/>
            <a:r>
              <a:rPr lang="fr-FR" dirty="0" smtClean="0"/>
              <a:t>Entourage des patients immunodéprimés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Au moins 6 mois après la fin du schéma initial 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7751036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1181" y="504241"/>
            <a:ext cx="1075246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C</a:t>
            </a:r>
            <a:r>
              <a:rPr lang="fr-FR" sz="2400" b="1" dirty="0" smtClean="0"/>
              <a:t>ontre-indication/non </a:t>
            </a:r>
            <a:r>
              <a:rPr lang="fr-FR" sz="2400" b="1" dirty="0"/>
              <a:t>recommandation à la vaccination contre la </a:t>
            </a:r>
            <a:r>
              <a:rPr lang="fr-FR" sz="2400" b="1" dirty="0" smtClean="0"/>
              <a:t>Covid-19</a:t>
            </a:r>
          </a:p>
          <a:p>
            <a:endParaRPr lang="fr-FR" sz="2000" b="1" dirty="0" smtClean="0"/>
          </a:p>
          <a:p>
            <a:r>
              <a:rPr lang="fr-FR" dirty="0" smtClean="0"/>
              <a:t> </a:t>
            </a:r>
            <a:r>
              <a:rPr lang="fr-FR" dirty="0"/>
              <a:t>1. Contre-indications inscrites dans le </a:t>
            </a:r>
            <a:r>
              <a:rPr lang="fr-FR" dirty="0" smtClean="0"/>
              <a:t>RCP</a:t>
            </a:r>
          </a:p>
          <a:p>
            <a:r>
              <a:rPr lang="fr-FR" dirty="0"/>
              <a:t>	</a:t>
            </a:r>
            <a:r>
              <a:rPr lang="fr-FR" dirty="0" smtClean="0"/>
              <a:t> </a:t>
            </a:r>
            <a:r>
              <a:rPr lang="fr-FR" dirty="0"/>
              <a:t>- Antécédent d’allergie documentée (avis allergologue) à un des composants du vaccin en particulier polyéthylène-glycols et par risque d’allergie croisée aux </a:t>
            </a:r>
            <a:r>
              <a:rPr lang="fr-FR" dirty="0" err="1"/>
              <a:t>polysorbates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/>
              <a:t>Réaction </a:t>
            </a:r>
            <a:r>
              <a:rPr lang="fr-FR" dirty="0" err="1"/>
              <a:t>anaphylaxique</a:t>
            </a:r>
            <a:r>
              <a:rPr lang="fr-FR" dirty="0"/>
              <a:t> au moins de grade 2 (atteinte au moins de 2 organes) à une première injection d’un vaccin contre le </a:t>
            </a:r>
            <a:r>
              <a:rPr lang="fr-FR" dirty="0" err="1"/>
              <a:t>Covid</a:t>
            </a:r>
            <a:r>
              <a:rPr lang="fr-FR" dirty="0"/>
              <a:t> posée après expertise </a:t>
            </a:r>
            <a:r>
              <a:rPr lang="fr-FR" dirty="0" err="1"/>
              <a:t>allergologique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/>
              <a:t>Personnes ayant déjà présenté des épisodes de syndrome de fuite capillaire (contre-indication commune aux vaccins </a:t>
            </a:r>
            <a:r>
              <a:rPr lang="fr-FR" dirty="0" err="1"/>
              <a:t>Vaxzevria</a:t>
            </a:r>
            <a:r>
              <a:rPr lang="fr-FR" dirty="0"/>
              <a:t>® et Janssen</a:t>
            </a:r>
            <a:r>
              <a:rPr lang="fr-FR" dirty="0" smtClean="0"/>
              <a:t>®)</a:t>
            </a:r>
          </a:p>
          <a:p>
            <a:r>
              <a:rPr lang="fr-FR" dirty="0"/>
              <a:t>	</a:t>
            </a:r>
            <a:r>
              <a:rPr lang="fr-FR" dirty="0" smtClean="0"/>
              <a:t> </a:t>
            </a:r>
            <a:r>
              <a:rPr lang="fr-FR" dirty="0"/>
              <a:t>- Personnes ayant présenté un syndrome thrombotique et </a:t>
            </a:r>
            <a:r>
              <a:rPr lang="fr-FR" dirty="0" err="1"/>
              <a:t>thrombocytopénique</a:t>
            </a:r>
            <a:r>
              <a:rPr lang="fr-FR" dirty="0"/>
              <a:t> (STT) suite à la vaccination par </a:t>
            </a:r>
            <a:r>
              <a:rPr lang="fr-FR" dirty="0" err="1"/>
              <a:t>Vaxzevria</a:t>
            </a:r>
            <a:r>
              <a:rPr lang="fr-FR" dirty="0"/>
              <a:t>® 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2</a:t>
            </a:r>
            <a:r>
              <a:rPr lang="fr-FR" dirty="0"/>
              <a:t>. Recommandation médicale de ne pas initier une vaccination (1ère dose</a:t>
            </a:r>
            <a:r>
              <a:rPr lang="fr-FR" dirty="0" smtClean="0"/>
              <a:t>)</a:t>
            </a:r>
          </a:p>
          <a:p>
            <a:r>
              <a:rPr lang="fr-FR" dirty="0" smtClean="0"/>
              <a:t> </a:t>
            </a:r>
            <a:r>
              <a:rPr lang="fr-FR" dirty="0"/>
              <a:t>- Syndrome inflammatoire </a:t>
            </a:r>
            <a:r>
              <a:rPr lang="fr-FR" dirty="0" err="1"/>
              <a:t>multisystémique</a:t>
            </a:r>
            <a:r>
              <a:rPr lang="fr-FR" dirty="0"/>
              <a:t> pédiatrique (PIMS) post-</a:t>
            </a:r>
            <a:r>
              <a:rPr lang="fr-FR" dirty="0" err="1"/>
              <a:t>Covid</a:t>
            </a:r>
            <a:r>
              <a:rPr lang="fr-FR" dirty="0"/>
              <a:t> 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3</a:t>
            </a:r>
            <a:r>
              <a:rPr lang="fr-FR" dirty="0"/>
              <a:t>. Recommandation établie après concertation médicale pluridisciplinaire de ne pas effectuer la seconde dose de vaccin suite à la survenue d’un effet indésirable d’intensité sévère ou grave attribué à la première dose de vaccin signalé au système de pharmacovigilance </a:t>
            </a:r>
            <a:r>
              <a:rPr lang="fr-FR" dirty="0" smtClean="0"/>
              <a:t>( myocardite</a:t>
            </a:r>
            <a:r>
              <a:rPr lang="fr-FR" dirty="0"/>
              <a:t>, de syndrome de Guillain-Barré…) </a:t>
            </a:r>
            <a:endParaRPr lang="fr-FR" dirty="0" smtClean="0"/>
          </a:p>
          <a:p>
            <a:endParaRPr lang="fr-FR" dirty="0" smtClean="0"/>
          </a:p>
          <a:p>
            <a:pPr algn="ctr"/>
            <a:r>
              <a:rPr lang="fr-FR" sz="2400" b="1" dirty="0" smtClean="0"/>
              <a:t>Contre-indication/non </a:t>
            </a:r>
            <a:r>
              <a:rPr lang="fr-FR" sz="2400" b="1" dirty="0"/>
              <a:t>recommandation temporaire à la vaccination </a:t>
            </a:r>
            <a:r>
              <a:rPr lang="fr-FR" sz="2400" b="1" dirty="0" smtClean="0"/>
              <a:t> </a:t>
            </a:r>
          </a:p>
          <a:p>
            <a:r>
              <a:rPr lang="fr-FR" dirty="0" smtClean="0"/>
              <a:t>- </a:t>
            </a:r>
            <a:r>
              <a:rPr lang="fr-FR" dirty="0"/>
              <a:t>Traitement par anticorps monoclonaux </a:t>
            </a:r>
            <a:r>
              <a:rPr lang="fr-FR" dirty="0" smtClean="0"/>
              <a:t>anti-SARS-CoV-2</a:t>
            </a:r>
          </a:p>
          <a:p>
            <a:r>
              <a:rPr lang="fr-FR" dirty="0" smtClean="0"/>
              <a:t> </a:t>
            </a:r>
            <a:r>
              <a:rPr lang="fr-FR" dirty="0"/>
              <a:t>- Myocardites ou péricardites survenues antérieurement à la vaccination et toujours évolutives</a:t>
            </a:r>
          </a:p>
        </p:txBody>
      </p:sp>
    </p:spTree>
    <p:extLst>
      <p:ext uri="{BB962C8B-B14F-4D97-AF65-F5344CB8AC3E}">
        <p14:creationId xmlns:p14="http://schemas.microsoft.com/office/powerpoint/2010/main" xmlns="" val="845958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vaccinations anti SARS </a:t>
            </a:r>
            <a:r>
              <a:rPr lang="fr-FR" dirty="0" smtClean="0"/>
              <a:t>CoV2/AP-HM 07/10/2021 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3080" y="2286000"/>
            <a:ext cx="616197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8572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Vaccination grippe/COVID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- HAS </a:t>
            </a:r>
            <a:r>
              <a:rPr lang="fr-FR" dirty="0"/>
              <a:t>recommande, dans son avis du 12 mai 2021, de respecter un intervalle d’au moins 14 jours entre une vaccination contre la Covid-19 et tout autre </a:t>
            </a:r>
            <a:r>
              <a:rPr lang="fr-FR" dirty="0" smtClean="0"/>
              <a:t>vaccin, sauf vaccin </a:t>
            </a:r>
            <a:r>
              <a:rPr lang="fr-FR" dirty="0" err="1" smtClean="0"/>
              <a:t>anti-grippal</a:t>
            </a:r>
            <a:r>
              <a:rPr lang="fr-FR" dirty="0" smtClean="0"/>
              <a:t> (27/09/2021)</a:t>
            </a:r>
          </a:p>
          <a:p>
            <a:endParaRPr lang="fr-FR" dirty="0"/>
          </a:p>
          <a:p>
            <a:r>
              <a:rPr lang="fr-FR" dirty="0" smtClean="0"/>
              <a:t>- HAS </a:t>
            </a:r>
            <a:r>
              <a:rPr lang="fr-FR" dirty="0"/>
              <a:t>recommande, pour éviter tout retard à la vaccination antigrippale et simplifier le parcours vaccinal, d’administrer concomitamment le vaccin contre la Covid-19 et contre la grippe saisonnière dès lors qu’une personne est éligible aux deux </a:t>
            </a:r>
            <a:r>
              <a:rPr lang="fr-FR" dirty="0" smtClean="0"/>
              <a:t>vaccinations (1 vaccin dans chaque bras)</a:t>
            </a:r>
          </a:p>
          <a:p>
            <a:r>
              <a:rPr lang="fr-FR" dirty="0" smtClean="0"/>
              <a:t>- début campagne vaccination grippale 26/10/21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2566548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Vaccin Grippal AP-HM 2021/22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2024" y="2286000"/>
            <a:ext cx="8648241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93014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Vaccin anti ZONA: </a:t>
            </a:r>
            <a:r>
              <a:rPr lang="fr-FR" b="1" dirty="0" err="1" smtClean="0"/>
              <a:t>Zostavax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 </a:t>
            </a:r>
            <a:r>
              <a:rPr lang="fr-FR" dirty="0"/>
              <a:t>1 personne sur 2 dans le monde, âgée de 85 ans a eu au moins un épisode de zona</a:t>
            </a:r>
            <a:r>
              <a:rPr lang="fr-FR" dirty="0" smtClean="0"/>
              <a:t>.</a:t>
            </a:r>
          </a:p>
          <a:p>
            <a:r>
              <a:rPr lang="fr-FR" dirty="0"/>
              <a:t>Le vaccin contre le zona peut être proposé chez les personnes de plus de 50 </a:t>
            </a:r>
            <a:r>
              <a:rPr lang="fr-FR" dirty="0" smtClean="0"/>
              <a:t>ans  </a:t>
            </a:r>
            <a:r>
              <a:rPr lang="fr-FR" dirty="0"/>
              <a:t>pour diminuer le risque de zona et </a:t>
            </a:r>
            <a:r>
              <a:rPr lang="fr-FR" dirty="0" smtClean="0"/>
              <a:t>de </a:t>
            </a:r>
            <a:r>
              <a:rPr lang="fr-FR" dirty="0"/>
              <a:t>douleurs de névralgies post-zostériennes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Vaccin vivant atténué </a:t>
            </a:r>
          </a:p>
          <a:p>
            <a:r>
              <a:rPr lang="fr-FR" dirty="0"/>
              <a:t>R</a:t>
            </a:r>
            <a:r>
              <a:rPr lang="fr-FR" dirty="0" smtClean="0"/>
              <a:t>ecommandée </a:t>
            </a:r>
            <a:r>
              <a:rPr lang="fr-FR" dirty="0"/>
              <a:t>chez les adultes âgés de 65 à 74 ans</a:t>
            </a:r>
            <a:r>
              <a:rPr lang="fr-FR" dirty="0" smtClean="0"/>
              <a:t>.</a:t>
            </a:r>
          </a:p>
          <a:p>
            <a:r>
              <a:rPr lang="fr-FR" dirty="0"/>
              <a:t>1 dose </a:t>
            </a:r>
            <a:r>
              <a:rPr lang="fr-FR" dirty="0" smtClean="0"/>
              <a:t>unique, pas </a:t>
            </a:r>
            <a:r>
              <a:rPr lang="fr-FR" dirty="0"/>
              <a:t>de nécessité de rappel.</a:t>
            </a:r>
          </a:p>
          <a:p>
            <a:r>
              <a:rPr lang="fr-FR" dirty="0" smtClean="0"/>
              <a:t>Diminue </a:t>
            </a:r>
            <a:r>
              <a:rPr lang="fr-FR" dirty="0"/>
              <a:t>le risque de survenue de zona de 64% chez les personnes âgées de 60 à 69 ans et de 38% chez les plus de 70 ans. </a:t>
            </a:r>
            <a:endParaRPr lang="fr-FR" dirty="0" smtClean="0"/>
          </a:p>
          <a:p>
            <a:r>
              <a:rPr lang="fr-FR" dirty="0"/>
              <a:t>D</a:t>
            </a:r>
            <a:r>
              <a:rPr lang="fr-FR" dirty="0" smtClean="0"/>
              <a:t>iminue </a:t>
            </a:r>
            <a:r>
              <a:rPr lang="fr-FR" dirty="0"/>
              <a:t>également le risque de douleurs après zona de 66%. </a:t>
            </a:r>
          </a:p>
        </p:txBody>
      </p:sp>
    </p:spTree>
    <p:extLst>
      <p:ext uri="{BB962C8B-B14F-4D97-AF65-F5344CB8AC3E}">
        <p14:creationId xmlns:p14="http://schemas.microsoft.com/office/powerpoint/2010/main" xmlns="" val="37717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19536" y="836713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292929"/>
                </a:solidFill>
              </a:rPr>
              <a:t>Vaccin : </a:t>
            </a:r>
            <a:r>
              <a:rPr lang="fr-FR" b="1" dirty="0" smtClean="0">
                <a:solidFill>
                  <a:srgbClr val="292929"/>
                </a:solidFill>
              </a:rPr>
              <a:t>Définition</a:t>
            </a:r>
            <a:endParaRPr lang="fr-FR" b="1" dirty="0">
              <a:solidFill>
                <a:srgbClr val="29292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46882" y="3186960"/>
            <a:ext cx="8964488" cy="3530599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P</a:t>
            </a:r>
            <a:r>
              <a:rPr lang="fr-FR" sz="2400" dirty="0" smtClean="0">
                <a:solidFill>
                  <a:srgbClr val="292929"/>
                </a:solidFill>
                <a:latin typeface="+mj-lt"/>
              </a:rPr>
              <a:t>réparation </a:t>
            </a:r>
            <a:r>
              <a:rPr lang="fr-FR" sz="2400" dirty="0">
                <a:solidFill>
                  <a:srgbClr val="292929"/>
                </a:solidFill>
                <a:latin typeface="+mj-lt"/>
              </a:rPr>
              <a:t>antigénique induisant après l’administration une réponse immunitaire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- spécifique dirigée contre un pathogène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- capable de le protéger contre l’infection naturelle ou d’en atténuer les conséquences</a:t>
            </a:r>
          </a:p>
          <a:p>
            <a:pPr marL="400050" lvl="1" indent="0">
              <a:lnSpc>
                <a:spcPct val="110000"/>
              </a:lnSpc>
              <a:spcAft>
                <a:spcPts val="1200"/>
              </a:spcAft>
              <a:buNone/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- Immunisation active, différée et durable</a:t>
            </a:r>
          </a:p>
          <a:p>
            <a:pPr marL="0" indent="0">
              <a:lnSpc>
                <a:spcPct val="110000"/>
              </a:lnSpc>
              <a:spcAft>
                <a:spcPts val="1200"/>
              </a:spcAft>
              <a:buNone/>
            </a:pPr>
            <a:endParaRPr lang="fr-FR" dirty="0">
              <a:solidFill>
                <a:srgbClr val="292929"/>
              </a:solidFill>
              <a:latin typeface="+mj-lt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fr-FR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4" name="Picture 6" descr="http://jefftzucker.files.wordpress.com/2008/12/polio_vaccine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4786" y="37286"/>
            <a:ext cx="2051664" cy="2487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54830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512" y="1844825"/>
            <a:ext cx="8856984" cy="3530599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Administration d’une souche virale 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« vivante » : virus capable de se répliquer chez la personne vaccinée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« atténuée» : dont le pouvoir pathogène est atténué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       → Infection asymptomatique ou à peine apparente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gray">
          <a:xfrm>
            <a:off x="2927648" y="332657"/>
            <a:ext cx="663329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800" dirty="0" smtClean="0">
                <a:solidFill>
                  <a:srgbClr val="292929"/>
                </a:solidFill>
              </a:rPr>
              <a:t>1/Vaccins </a:t>
            </a:r>
            <a:r>
              <a:rPr lang="fr-FR" sz="4800" dirty="0">
                <a:solidFill>
                  <a:srgbClr val="292929"/>
                </a:solidFill>
              </a:rPr>
              <a:t>vivants </a:t>
            </a:r>
            <a:r>
              <a:rPr lang="fr-FR" sz="4800" dirty="0" smtClean="0">
                <a:solidFill>
                  <a:srgbClr val="292929"/>
                </a:solidFill>
              </a:rPr>
              <a:t>atténués</a:t>
            </a:r>
            <a:endParaRPr lang="fr-FR" sz="4800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333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/>
          <a:srcRect l="10983" t="16532" r="46306" b="13579"/>
          <a:stretch/>
        </p:blipFill>
        <p:spPr>
          <a:xfrm>
            <a:off x="7464152" y="1223018"/>
            <a:ext cx="3117442" cy="2868044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775520" y="274638"/>
            <a:ext cx="8568952" cy="3816424"/>
          </a:xfrm>
        </p:spPr>
        <p:txBody>
          <a:bodyPr>
            <a:noAutofit/>
          </a:bodyPr>
          <a:lstStyle/>
          <a:p>
            <a:r>
              <a:rPr lang="fr-FR" sz="2300" dirty="0" smtClean="0">
                <a:solidFill>
                  <a:srgbClr val="292929"/>
                </a:solidFill>
                <a:latin typeface="+mj-lt"/>
              </a:rPr>
              <a:t>- Excellente </a:t>
            </a:r>
            <a:r>
              <a:rPr lang="fr-FR" sz="2300" dirty="0">
                <a:solidFill>
                  <a:srgbClr val="292929"/>
                </a:solidFill>
                <a:latin typeface="+mj-lt"/>
              </a:rPr>
              <a:t>protection :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proche de celle qui succède à une infection naturelle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rapidement obtenue (&lt; 14 j après vaccination)</a:t>
            </a:r>
          </a:p>
          <a:p>
            <a:pPr lvl="1">
              <a:buFontTx/>
              <a:buChar char="-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prolongée (1 ou 2 doses souvent suffisantes)</a:t>
            </a:r>
          </a:p>
          <a:p>
            <a:pPr>
              <a:buFontTx/>
              <a:buChar char="-"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r>
              <a:rPr lang="fr-FR" sz="2300" dirty="0" smtClean="0">
                <a:solidFill>
                  <a:srgbClr val="292929"/>
                </a:solidFill>
                <a:latin typeface="+mj-lt"/>
              </a:rPr>
              <a:t>- Vaccins </a:t>
            </a:r>
            <a:r>
              <a:rPr lang="fr-FR" sz="2300" dirty="0">
                <a:solidFill>
                  <a:srgbClr val="292929"/>
                </a:solidFill>
                <a:latin typeface="+mj-lt"/>
              </a:rPr>
              <a:t>peu </a:t>
            </a:r>
            <a:r>
              <a:rPr lang="fr-FR" sz="2300" dirty="0" smtClean="0">
                <a:solidFill>
                  <a:srgbClr val="292929"/>
                </a:solidFill>
                <a:latin typeface="+mj-lt"/>
              </a:rPr>
              <a:t>coûteux</a:t>
            </a:r>
          </a:p>
          <a:p>
            <a:r>
              <a:rPr lang="fr-FR" sz="2300" dirty="0" smtClean="0">
                <a:solidFill>
                  <a:srgbClr val="292929"/>
                </a:solidFill>
                <a:latin typeface="+mj-lt"/>
              </a:rPr>
              <a:t>- Mais: </a:t>
            </a:r>
          </a:p>
          <a:p>
            <a:endParaRPr lang="fr-FR" sz="2300" dirty="0">
              <a:solidFill>
                <a:srgbClr val="292929"/>
              </a:solidFill>
              <a:latin typeface="+mj-lt"/>
            </a:endParaRPr>
          </a:p>
          <a:p>
            <a:endParaRPr lang="fr-FR" sz="2300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1775520" y="3029639"/>
            <a:ext cx="5760640" cy="371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Risque de maladie infectieuse vaccinale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4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Instabilité du phénotype d’atténuation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→ réversion du phénotype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endParaRPr lang="fr-FR" sz="3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−"/>
            </a:pPr>
            <a:r>
              <a:rPr lang="fr-FR" sz="2000" dirty="0">
                <a:solidFill>
                  <a:srgbClr val="292929"/>
                </a:solidFill>
                <a:latin typeface="+mj-lt"/>
              </a:rPr>
              <a:t>Variabilité des souches contenues dans différents lots produits, contaminations des lots.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20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>
                <a:solidFill>
                  <a:srgbClr val="292929"/>
                </a:solidFill>
                <a:latin typeface="+mj-lt"/>
              </a:rPr>
              <a:t>Problèmes de </a:t>
            </a:r>
            <a:r>
              <a:rPr lang="fr-FR" sz="2400" dirty="0" smtClean="0">
                <a:solidFill>
                  <a:srgbClr val="292929"/>
                </a:solidFill>
                <a:latin typeface="+mj-lt"/>
              </a:rPr>
              <a:t>conservation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 smtClean="0">
                <a:solidFill>
                  <a:srgbClr val="292929"/>
                </a:solidFill>
                <a:latin typeface="+mj-lt"/>
              </a:rPr>
              <a:t>CI immunodéprimé et femme enceinte </a:t>
            </a:r>
            <a:endParaRPr lang="fr-FR" sz="24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49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57265" y="2029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rgbClr val="292929"/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rgbClr val="292929"/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cellules, animaux)</a:t>
            </a:r>
            <a:endParaRPr lang="fr-FR" sz="25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86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31839" y="0"/>
            <a:ext cx="6345260" cy="709865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292929"/>
                </a:solidFill>
              </a:rPr>
              <a:t>Souches virales atténuées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31504" y="1196753"/>
            <a:ext cx="8784976" cy="35305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circulantes </a:t>
            </a:r>
            <a:r>
              <a:rPr lang="fr-FR" sz="25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non modifiées</a:t>
            </a: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mais atténuées car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Souches hétérologues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variole (vaccine)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Mode d’administration particulier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ex : AdV7/AdV14; voie orale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631504" y="4005065"/>
            <a:ext cx="8856984" cy="353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Souches </a:t>
            </a:r>
            <a:r>
              <a:rPr lang="fr-FR" sz="2500" u="sng" dirty="0">
                <a:solidFill>
                  <a:srgbClr val="292929"/>
                </a:solidFill>
                <a:latin typeface="+mj-lt"/>
              </a:rPr>
              <a:t>modifiées</a:t>
            </a:r>
            <a:r>
              <a:rPr lang="fr-FR" sz="2500" dirty="0">
                <a:solidFill>
                  <a:srgbClr val="292929"/>
                </a:solidFill>
                <a:latin typeface="+mj-lt"/>
              </a:rPr>
              <a:t> par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FR" sz="8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500" dirty="0">
                <a:solidFill>
                  <a:srgbClr val="292929"/>
                </a:solidFill>
                <a:latin typeface="+mj-lt"/>
              </a:rPr>
              <a:t>Passages en culture successifs 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(œufs </a:t>
            </a:r>
            <a:r>
              <a:rPr lang="fr-FR" sz="2000" dirty="0" err="1">
                <a:solidFill>
                  <a:srgbClr val="292929"/>
                </a:solidFill>
                <a:latin typeface="+mj-lt"/>
              </a:rPr>
              <a:t>embryonnés</a:t>
            </a:r>
            <a:r>
              <a:rPr lang="fr-FR" sz="2000" dirty="0">
                <a:solidFill>
                  <a:srgbClr val="292929"/>
                </a:solidFill>
                <a:latin typeface="+mj-lt"/>
              </a:rPr>
              <a:t>, cellules, animaux)</a:t>
            </a:r>
            <a:endParaRPr lang="fr-FR" sz="25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2100" dirty="0">
                <a:solidFill>
                  <a:srgbClr val="292929"/>
                </a:solidFill>
                <a:latin typeface="+mj-lt"/>
              </a:rPr>
              <a:t>   ex : fièvre jaune, rougeole, oreillons, rubéole, poliomyélite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1200" dirty="0">
              <a:solidFill>
                <a:srgbClr val="292929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FR" sz="2500" dirty="0">
              <a:solidFill>
                <a:srgbClr val="29292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913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courbée vers le bas 5"/>
          <p:cNvSpPr/>
          <p:nvPr/>
        </p:nvSpPr>
        <p:spPr>
          <a:xfrm>
            <a:off x="2964160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7" name="Flèche courbée vers le bas 6"/>
          <p:cNvSpPr/>
          <p:nvPr/>
        </p:nvSpPr>
        <p:spPr>
          <a:xfrm>
            <a:off x="4332312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8" name="Flèche courbée vers le bas 7"/>
          <p:cNvSpPr/>
          <p:nvPr/>
        </p:nvSpPr>
        <p:spPr>
          <a:xfrm>
            <a:off x="5700464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9" name="Flèche courbée vers le bas 8"/>
          <p:cNvSpPr/>
          <p:nvPr/>
        </p:nvSpPr>
        <p:spPr>
          <a:xfrm>
            <a:off x="6924600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0" name="Flèche courbée vers le bas 9"/>
          <p:cNvSpPr/>
          <p:nvPr/>
        </p:nvSpPr>
        <p:spPr>
          <a:xfrm>
            <a:off x="8220744" y="2926685"/>
            <a:ext cx="792088" cy="360040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92929"/>
              </a:solidFill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44680" y="350275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X fois</a:t>
            </a:r>
          </a:p>
          <a:p>
            <a:r>
              <a:rPr lang="fr-FR" dirty="0">
                <a:solidFill>
                  <a:srgbClr val="292929"/>
                </a:solidFill>
                <a:latin typeface="+mj-lt"/>
              </a:rPr>
              <a:t> ………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652792" y="4222830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292929"/>
                </a:solidFill>
                <a:latin typeface="+mj-lt"/>
              </a:rPr>
              <a:t>Souche virale atténuée</a:t>
            </a:r>
          </a:p>
        </p:txBody>
      </p:sp>
      <p:pic>
        <p:nvPicPr>
          <p:cNvPr id="14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28056" y="3286725"/>
            <a:ext cx="1440160" cy="1008112"/>
          </a:xfrm>
          <a:prstGeom prst="rect">
            <a:avLst/>
          </a:prstGeom>
          <a:noFill/>
        </p:spPr>
      </p:pic>
      <p:pic>
        <p:nvPicPr>
          <p:cNvPr id="15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24200" y="3286725"/>
            <a:ext cx="1440160" cy="1008112"/>
          </a:xfrm>
          <a:prstGeom prst="rect">
            <a:avLst/>
          </a:prstGeom>
          <a:noFill/>
        </p:spPr>
      </p:pic>
      <p:pic>
        <p:nvPicPr>
          <p:cNvPr id="16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64360" y="3286725"/>
            <a:ext cx="1440160" cy="1008112"/>
          </a:xfrm>
          <a:prstGeom prst="rect">
            <a:avLst/>
          </a:prstGeom>
          <a:noFill/>
        </p:spPr>
      </p:pic>
      <p:pic>
        <p:nvPicPr>
          <p:cNvPr id="17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32512" y="3286725"/>
            <a:ext cx="1440160" cy="1008112"/>
          </a:xfrm>
          <a:prstGeom prst="rect">
            <a:avLst/>
          </a:prstGeom>
          <a:noFill/>
        </p:spPr>
      </p:pic>
      <p:pic>
        <p:nvPicPr>
          <p:cNvPr id="18" name="Picture 6" descr="http://cells.carathis.de/en/wp-content/uploads/2011/04/Zellkulturflasche-klei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8000"/>
          </a:blip>
          <a:srcRect/>
          <a:stretch>
            <a:fillRect/>
          </a:stretch>
        </p:blipFill>
        <p:spPr bwMode="auto">
          <a:xfrm flipH="1">
            <a:off x="8652792" y="3286725"/>
            <a:ext cx="1440160" cy="1008112"/>
          </a:xfrm>
          <a:prstGeom prst="rect">
            <a:avLst/>
          </a:prstGeom>
          <a:noFill/>
        </p:spPr>
      </p:pic>
      <p:sp>
        <p:nvSpPr>
          <p:cNvPr id="26" name="ZoneTexte 25"/>
          <p:cNvSpPr txBox="1"/>
          <p:nvPr/>
        </p:nvSpPr>
        <p:spPr>
          <a:xfrm>
            <a:off x="2100064" y="429483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92929"/>
                </a:solidFill>
                <a:latin typeface="+mj-lt"/>
              </a:rPr>
              <a:t>Virus sauvage</a:t>
            </a:r>
          </a:p>
        </p:txBody>
      </p:sp>
      <p:sp>
        <p:nvSpPr>
          <p:cNvPr id="31" name="Titre 1"/>
          <p:cNvSpPr>
            <a:spLocks noGrp="1"/>
          </p:cNvSpPr>
          <p:nvPr>
            <p:ph type="title"/>
          </p:nvPr>
        </p:nvSpPr>
        <p:spPr>
          <a:xfrm>
            <a:off x="1547326" y="188641"/>
            <a:ext cx="8316416" cy="709865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292929"/>
                </a:solidFill>
              </a:rPr>
              <a:t>Atténuation par passages en série en culture cellulaire</a:t>
            </a:r>
          </a:p>
        </p:txBody>
      </p:sp>
    </p:spTree>
    <p:extLst>
      <p:ext uri="{BB962C8B-B14F-4D97-AF65-F5344CB8AC3E}">
        <p14:creationId xmlns:p14="http://schemas.microsoft.com/office/powerpoint/2010/main" xmlns="" val="2187705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3010</TotalTime>
  <Words>1542</Words>
  <Application>Microsoft Office PowerPoint</Application>
  <PresentationFormat>Personnalisé</PresentationFormat>
  <Paragraphs>278</Paragraphs>
  <Slides>38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Intégral</vt:lpstr>
      <vt:lpstr>Importance de la Vaccination DU Hygiène 2021</vt:lpstr>
      <vt:lpstr>Historique </vt:lpstr>
      <vt:lpstr>Historique </vt:lpstr>
      <vt:lpstr>Vaccin : Définition</vt:lpstr>
      <vt:lpstr>Diapositive 5</vt:lpstr>
      <vt:lpstr>Diapositive 6</vt:lpstr>
      <vt:lpstr>Souches virales atténuées</vt:lpstr>
      <vt:lpstr>Souches virales atténuées</vt:lpstr>
      <vt:lpstr>Atténuation par passages en série en culture cellulaire</vt:lpstr>
      <vt:lpstr>Souches virales atténuées</vt:lpstr>
      <vt:lpstr>Diapositive 11</vt:lpstr>
      <vt:lpstr>Diapositive 12</vt:lpstr>
      <vt:lpstr> Vaccins inactivés</vt:lpstr>
      <vt:lpstr> Vaccins inertes adsorbés</vt:lpstr>
      <vt:lpstr> Vaccins sous-unitaires recombinants</vt:lpstr>
      <vt:lpstr>Diapositive 16</vt:lpstr>
      <vt:lpstr>Importance de la Vaccination </vt:lpstr>
      <vt:lpstr> … Plus haut taux de perceptions négatives sur la sécurité vaccinale : la France </vt:lpstr>
      <vt:lpstr>Importance de la Vaccination  </vt:lpstr>
      <vt:lpstr>Pourquoi se protéger des maladies infectieuses ?</vt:lpstr>
      <vt:lpstr>Cancers et maladies infectieuses:  15,6% des cancers CID, 2001;32:675-85</vt:lpstr>
      <vt:lpstr>Diapositive 22</vt:lpstr>
      <vt:lpstr>Efficacité Vaccinale </vt:lpstr>
      <vt:lpstr>Les vaccins en France</vt:lpstr>
      <vt:lpstr>Les vaccins en France</vt:lpstr>
      <vt:lpstr>Diapositive 26</vt:lpstr>
      <vt:lpstr> Effets secondaires des vaccins </vt:lpstr>
      <vt:lpstr>Diapositive 28</vt:lpstr>
      <vt:lpstr>Vaccination: Nouveautés 2021</vt:lpstr>
      <vt:lpstr>Conclusion</vt:lpstr>
      <vt:lpstr>Vaccin Sars-CoV2</vt:lpstr>
      <vt:lpstr>Vaccin ARN M</vt:lpstr>
      <vt:lpstr>Covid-19 et vaccination </vt:lpstr>
      <vt:lpstr>Diapositive 34</vt:lpstr>
      <vt:lpstr>vaccinations anti SARS CoV2/AP-HM 07/10/2021 </vt:lpstr>
      <vt:lpstr>Vaccination grippe/COVID </vt:lpstr>
      <vt:lpstr>Vaccin Grippal AP-HM 2021/22</vt:lpstr>
      <vt:lpstr>Vaccin anti ZONA: Zostavax </vt:lpstr>
    </vt:vector>
  </TitlesOfParts>
  <Company>AP-HM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 : définition</dc:title>
  <dc:creator>dr22578</dc:creator>
  <cp:lastModifiedBy>marine.santoriello</cp:lastModifiedBy>
  <cp:revision>72</cp:revision>
  <cp:lastPrinted>2018-10-16T10:23:36Z</cp:lastPrinted>
  <dcterms:created xsi:type="dcterms:W3CDTF">2018-10-09T12:26:25Z</dcterms:created>
  <dcterms:modified xsi:type="dcterms:W3CDTF">2021-10-15T12:44:31Z</dcterms:modified>
</cp:coreProperties>
</file>