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513" r:id="rId2"/>
    <p:sldId id="675" r:id="rId3"/>
    <p:sldId id="676" r:id="rId4"/>
    <p:sldId id="677" r:id="rId5"/>
    <p:sldId id="425" r:id="rId6"/>
    <p:sldId id="674" r:id="rId7"/>
    <p:sldId id="667" r:id="rId8"/>
    <p:sldId id="541" r:id="rId9"/>
    <p:sldId id="633" r:id="rId10"/>
    <p:sldId id="448" r:id="rId11"/>
    <p:sldId id="503" r:id="rId12"/>
    <p:sldId id="673" r:id="rId13"/>
    <p:sldId id="487" r:id="rId14"/>
    <p:sldId id="506" r:id="rId15"/>
    <p:sldId id="465" r:id="rId16"/>
    <p:sldId id="512" r:id="rId17"/>
    <p:sldId id="697" r:id="rId18"/>
    <p:sldId id="455" r:id="rId19"/>
    <p:sldId id="635" r:id="rId20"/>
    <p:sldId id="636" r:id="rId21"/>
    <p:sldId id="634" r:id="rId22"/>
    <p:sldId id="668" r:id="rId23"/>
    <p:sldId id="669" r:id="rId24"/>
    <p:sldId id="670" r:id="rId25"/>
    <p:sldId id="642" r:id="rId26"/>
    <p:sldId id="637" r:id="rId27"/>
    <p:sldId id="643" r:id="rId28"/>
    <p:sldId id="638" r:id="rId29"/>
    <p:sldId id="640" r:id="rId30"/>
    <p:sldId id="694" r:id="rId31"/>
    <p:sldId id="696" r:id="rId32"/>
    <p:sldId id="639" r:id="rId33"/>
    <p:sldId id="644" r:id="rId34"/>
    <p:sldId id="645" r:id="rId35"/>
    <p:sldId id="692" r:id="rId36"/>
    <p:sldId id="685" r:id="rId37"/>
    <p:sldId id="687" r:id="rId38"/>
    <p:sldId id="688" r:id="rId39"/>
    <p:sldId id="693" r:id="rId40"/>
    <p:sldId id="690" r:id="rId41"/>
    <p:sldId id="681" r:id="rId42"/>
    <p:sldId id="646" r:id="rId43"/>
    <p:sldId id="647" r:id="rId44"/>
    <p:sldId id="695" r:id="rId45"/>
    <p:sldId id="648" r:id="rId46"/>
    <p:sldId id="649" r:id="rId47"/>
    <p:sldId id="650" r:id="rId48"/>
    <p:sldId id="651" r:id="rId49"/>
    <p:sldId id="655" r:id="rId50"/>
    <p:sldId id="656" r:id="rId51"/>
    <p:sldId id="422" r:id="rId52"/>
    <p:sldId id="661" r:id="rId53"/>
    <p:sldId id="662" r:id="rId54"/>
    <p:sldId id="630" r:id="rId55"/>
    <p:sldId id="664" r:id="rId56"/>
    <p:sldId id="663" r:id="rId57"/>
    <p:sldId id="671" r:id="rId58"/>
    <p:sldId id="672" r:id="rId59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4441" autoAdjust="0"/>
    <p:restoredTop sz="94694"/>
  </p:normalViewPr>
  <p:slideViewPr>
    <p:cSldViewPr>
      <p:cViewPr varScale="1">
        <p:scale>
          <a:sx n="106" d="100"/>
          <a:sy n="106" d="100"/>
        </p:scale>
        <p:origin x="-255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mzi\Contacts\Desktop\manip%20sable\organes%20sour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mzi\Contacts\Desktop\manip%20sable\organes%20souris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Classeur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amzi\all%20doc%20032012\cl&#233;%20novembre%202011\isolats.xls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amzi\all%20doc%20032012\culture%20mod4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>
        <c:manualLayout>
          <c:layoutTarget val="inner"/>
          <c:xMode val="edge"/>
          <c:yMode val="edge"/>
          <c:x val="0.20084045609202131"/>
          <c:y val="0.12881009609328101"/>
          <c:w val="0.78013302193338696"/>
          <c:h val="0.71078920449679184"/>
        </c:manualLayout>
      </c:layout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dk1">
                    <a:shade val="51000"/>
                    <a:satMod val="130000"/>
                  </a:schemeClr>
                </a:gs>
                <a:gs pos="80000">
                  <a:schemeClr val="dk1">
                    <a:shade val="93000"/>
                    <a:satMod val="130000"/>
                  </a:schemeClr>
                </a:gs>
                <a:gs pos="100000">
                  <a:schemeClr val="dk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errBars>
            <c:errBarType val="both"/>
            <c:errValType val="cust"/>
            <c:plus>
              <c:numRef>
                <c:f>'2iem serie de souris '!$B$20:$E$20</c:f>
                <c:numCache>
                  <c:formatCode>General</c:formatCode>
                  <c:ptCount val="4"/>
                  <c:pt idx="0">
                    <c:v>169.61595189594493</c:v>
                  </c:pt>
                  <c:pt idx="1">
                    <c:v>1832.5240901843001</c:v>
                  </c:pt>
                  <c:pt idx="2">
                    <c:v>110.55728090000842</c:v>
                  </c:pt>
                  <c:pt idx="3">
                    <c:v>205.06411310382057</c:v>
                  </c:pt>
                </c:numCache>
              </c:numRef>
            </c:plus>
            <c:minus>
              <c:numRef>
                <c:f>'2iem serie de souris '!$B$21:$E$21</c:f>
                <c:numCache>
                  <c:formatCode>General</c:formatCode>
                  <c:ptCount val="4"/>
                  <c:pt idx="0">
                    <c:v>130.38404810405314</c:v>
                  </c:pt>
                  <c:pt idx="1">
                    <c:v>467.47590981570158</c:v>
                  </c:pt>
                  <c:pt idx="2">
                    <c:v>89.442719099991606</c:v>
                  </c:pt>
                  <c:pt idx="3">
                    <c:v>194.93588689617931</c:v>
                  </c:pt>
                </c:numCache>
              </c:numRef>
            </c:minus>
          </c:errBars>
          <c:cat>
            <c:strRef>
              <c:f>'2iem serie de souris '!$B$7:$E$7</c:f>
              <c:strCache>
                <c:ptCount val="4"/>
                <c:pt idx="0">
                  <c:v>Lung</c:v>
                </c:pt>
                <c:pt idx="1">
                  <c:v>Stomach </c:v>
                </c:pt>
                <c:pt idx="2">
                  <c:v>Spleen </c:v>
                </c:pt>
                <c:pt idx="3">
                  <c:v>Intestine</c:v>
                </c:pt>
              </c:strCache>
            </c:strRef>
          </c:cat>
          <c:val>
            <c:numRef>
              <c:f>'2iem serie de souris '!$B$13:$E$13</c:f>
              <c:numCache>
                <c:formatCode>General</c:formatCode>
                <c:ptCount val="4"/>
                <c:pt idx="0">
                  <c:v>120</c:v>
                </c:pt>
                <c:pt idx="1">
                  <c:v>1760</c:v>
                </c:pt>
                <c:pt idx="2">
                  <c:v>60</c:v>
                </c:pt>
                <c:pt idx="3">
                  <c:v>140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44-A545-90AB-4ABA94A6CDD0}"/>
            </c:ext>
          </c:extLst>
        </c:ser>
        <c:axId val="95866880"/>
        <c:axId val="95868416"/>
      </c:barChart>
      <c:catAx>
        <c:axId val="9586688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800" b="1"/>
            </a:pPr>
            <a:endParaRPr lang="fr-FR"/>
          </a:p>
        </c:txPr>
        <c:crossAx val="95868416"/>
        <c:crosses val="autoZero"/>
        <c:auto val="1"/>
        <c:lblAlgn val="ctr"/>
        <c:lblOffset val="100"/>
      </c:catAx>
      <c:valAx>
        <c:axId val="95868416"/>
        <c:scaling>
          <c:orientation val="minMax"/>
          <c:max val="2000"/>
          <c:min val="0"/>
        </c:scaling>
        <c:axPos val="l"/>
        <c:numFmt formatCode="General" sourceLinked="1"/>
        <c:tickLblPos val="nextTo"/>
        <c:crossAx val="95866880"/>
        <c:crosses val="autoZero"/>
        <c:crossBetween val="between"/>
      </c:valAx>
    </c:plotArea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fr-F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plotArea>
      <c:layout/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dk1">
                    <a:shade val="51000"/>
                    <a:satMod val="130000"/>
                  </a:schemeClr>
                </a:gs>
                <a:gs pos="80000">
                  <a:schemeClr val="dk1">
                    <a:shade val="93000"/>
                    <a:satMod val="130000"/>
                  </a:schemeClr>
                </a:gs>
                <a:gs pos="100000">
                  <a:schemeClr val="dk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'2iem serie de souris '!$B$25:$E$25</c:f>
              <c:strCache>
                <c:ptCount val="4"/>
                <c:pt idx="0">
                  <c:v>Lung</c:v>
                </c:pt>
                <c:pt idx="1">
                  <c:v>Stomach </c:v>
                </c:pt>
                <c:pt idx="2">
                  <c:v>Spleen </c:v>
                </c:pt>
                <c:pt idx="3">
                  <c:v>Intestine</c:v>
                </c:pt>
              </c:strCache>
            </c:strRef>
          </c:cat>
          <c:val>
            <c:numRef>
              <c:f>'2iem serie de souris '!$B$32:$E$32</c:f>
              <c:numCache>
                <c:formatCode>General</c:formatCode>
                <c:ptCount val="4"/>
                <c:pt idx="0">
                  <c:v>7.6000000000000012E-2</c:v>
                </c:pt>
                <c:pt idx="1">
                  <c:v>0</c:v>
                </c:pt>
                <c:pt idx="2">
                  <c:v>9.7000000000000017E-2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91-204F-AE91-E1F66BB8A43E}"/>
            </c:ext>
          </c:extLst>
        </c:ser>
        <c:axId val="96279552"/>
        <c:axId val="96289536"/>
      </c:barChart>
      <c:catAx>
        <c:axId val="962795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700" b="1"/>
            </a:pPr>
            <a:endParaRPr lang="fr-FR"/>
          </a:p>
        </c:txPr>
        <c:crossAx val="96289536"/>
        <c:crosses val="autoZero"/>
        <c:auto val="1"/>
        <c:lblAlgn val="ctr"/>
        <c:lblOffset val="100"/>
      </c:catAx>
      <c:valAx>
        <c:axId val="96289536"/>
        <c:scaling>
          <c:orientation val="minMax"/>
        </c:scaling>
        <c:axPos val="l"/>
        <c:numFmt formatCode="General" sourceLinked="1"/>
        <c:tickLblPos val="nextTo"/>
        <c:crossAx val="962795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fr-F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style val="1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v>22°C</c:v>
          </c:tx>
          <c:cat>
            <c:numRef>
              <c:f>Feuil1!$B$13:$E$13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37</c:v>
                </c:pt>
                <c:pt idx="3">
                  <c:v>40</c:v>
                </c:pt>
              </c:numCache>
            </c:numRef>
          </c:cat>
          <c:val>
            <c:numRef>
              <c:f>Feuil1!$B$19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7F-7845-B261-64725FF3A0BF}"/>
            </c:ext>
          </c:extLst>
        </c:ser>
        <c:ser>
          <c:idx val="1"/>
          <c:order val="1"/>
          <c:tx>
            <c:v>32°c</c:v>
          </c:tx>
          <c:errBars>
            <c:errBarType val="both"/>
            <c:errValType val="cust"/>
            <c:plus>
              <c:numLit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Lit>
            </c:plus>
            <c:minus>
              <c:numLit>
                <c:formatCode>General</c:formatCode>
                <c:ptCount val="2"/>
                <c:pt idx="0">
                  <c:v>0</c:v>
                </c:pt>
                <c:pt idx="1">
                  <c:v>8</c:v>
                </c:pt>
              </c:numLit>
            </c:minus>
          </c:errBars>
          <c:cat>
            <c:numRef>
              <c:f>Feuil1!$B$13:$E$13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37</c:v>
                </c:pt>
                <c:pt idx="3">
                  <c:v>40</c:v>
                </c:pt>
              </c:numCache>
            </c:numRef>
          </c:cat>
          <c:val>
            <c:numRef>
              <c:f>Feuil1!$C$19</c:f>
              <c:numCache>
                <c:formatCode>General</c:formatCode>
                <c:ptCount val="1"/>
                <c:pt idx="0">
                  <c:v>8.8000000000000007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7F-7845-B261-64725FF3A0BF}"/>
            </c:ext>
          </c:extLst>
        </c:ser>
        <c:ser>
          <c:idx val="2"/>
          <c:order val="2"/>
          <c:tx>
            <c:v>37°C</c:v>
          </c:tx>
          <c:errBars>
            <c:errBarType val="both"/>
            <c:errValType val="cust"/>
            <c:plus>
              <c:numLit>
                <c:formatCode>General</c:formatCode>
                <c:ptCount val="2"/>
                <c:pt idx="0">
                  <c:v>0</c:v>
                </c:pt>
                <c:pt idx="1">
                  <c:v>8</c:v>
                </c:pt>
              </c:numLit>
            </c:plus>
            <c:minus>
              <c:numLit>
                <c:formatCode>General</c:formatCode>
                <c:ptCount val="2"/>
                <c:pt idx="0">
                  <c:v>0</c:v>
                </c:pt>
                <c:pt idx="1">
                  <c:v>2</c:v>
                </c:pt>
              </c:numLit>
            </c:minus>
          </c:errBars>
          <c:cat>
            <c:numRef>
              <c:f>Feuil1!$B$13:$E$13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37</c:v>
                </c:pt>
                <c:pt idx="3">
                  <c:v>40</c:v>
                </c:pt>
              </c:numCache>
            </c:numRef>
          </c:cat>
          <c:val>
            <c:numRef>
              <c:f>Feuil1!$D$19</c:f>
              <c:numCache>
                <c:formatCode>General</c:formatCode>
                <c:ptCount val="1"/>
                <c:pt idx="0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17F-7845-B261-64725FF3A0BF}"/>
            </c:ext>
          </c:extLst>
        </c:ser>
        <c:ser>
          <c:idx val="3"/>
          <c:order val="3"/>
          <c:tx>
            <c:v>40°c</c:v>
          </c:tx>
          <c:cat>
            <c:numRef>
              <c:f>Feuil1!$B$13:$E$13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37</c:v>
                </c:pt>
                <c:pt idx="3">
                  <c:v>40</c:v>
                </c:pt>
              </c:numCache>
            </c:numRef>
          </c:cat>
          <c:val>
            <c:numRef>
              <c:f>Feuil1!$E$19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17F-7845-B261-64725FF3A0BF}"/>
            </c:ext>
          </c:extLst>
        </c:ser>
        <c:axId val="105972480"/>
        <c:axId val="105974016"/>
      </c:barChart>
      <c:catAx>
        <c:axId val="105972480"/>
        <c:scaling>
          <c:orientation val="minMax"/>
        </c:scaling>
        <c:delete val="1"/>
        <c:axPos val="b"/>
        <c:numFmt formatCode="General" sourceLinked="1"/>
        <c:tickLblPos val="none"/>
        <c:crossAx val="105974016"/>
        <c:crosses val="autoZero"/>
        <c:auto val="1"/>
        <c:lblAlgn val="ctr"/>
        <c:lblOffset val="100"/>
      </c:catAx>
      <c:valAx>
        <c:axId val="105974016"/>
        <c:scaling>
          <c:orientation val="minMax"/>
        </c:scaling>
        <c:axPos val="l"/>
        <c:numFmt formatCode="General" sourceLinked="1"/>
        <c:tickLblPos val="nextTo"/>
        <c:crossAx val="105972480"/>
        <c:crosses val="autoZero"/>
        <c:crossBetween val="between"/>
      </c:valAx>
      <c:spPr>
        <a:solidFill>
          <a:schemeClr val="bg1">
            <a:lumMod val="95000"/>
          </a:schemeClr>
        </a:solidFill>
      </c:spPr>
    </c:plotArea>
    <c:legend>
      <c:legendPos val="r"/>
      <c:layout/>
    </c:legend>
    <c:plotVisOnly val="1"/>
    <c:dispBlanksAs val="gap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33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6666666666666707E-2"/>
          <c:y val="3.5353535353535304E-2"/>
          <c:w val="0.8583333333333345"/>
          <c:h val="0.89562289562289854"/>
        </c:manualLayout>
      </c:layout>
      <c:barChart>
        <c:barDir val="col"/>
        <c:grouping val="clustered"/>
        <c:ser>
          <c:idx val="1"/>
          <c:order val="0"/>
          <c:tx>
            <c:v>MOD3</c:v>
          </c:tx>
          <c:errBars>
            <c:errBarType val="both"/>
            <c:errValType val="cust"/>
            <c:plus>
              <c:numLit>
                <c:formatCode>General</c:formatCode>
                <c:ptCount val="1"/>
                <c:pt idx="0">
                  <c:v>0</c:v>
                </c:pt>
              </c:numLit>
            </c:plus>
            <c:minus>
              <c:numLit>
                <c:formatCode>General</c:formatCode>
                <c:ptCount val="1"/>
                <c:pt idx="0">
                  <c:v>0</c:v>
                </c:pt>
              </c:numLit>
            </c:minus>
          </c:errBars>
          <c:val>
            <c:numRef>
              <c:f>Feuil1!$D$52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EF-614A-807A-2CAC45003A96}"/>
            </c:ext>
          </c:extLst>
        </c:ser>
        <c:ser>
          <c:idx val="0"/>
          <c:order val="1"/>
          <c:tx>
            <c:v>7H10</c:v>
          </c:tx>
          <c:errBars>
            <c:errBarType val="both"/>
            <c:errValType val="cust"/>
            <c:plus>
              <c:numLit>
                <c:formatCode>General</c:formatCode>
                <c:ptCount val="1"/>
                <c:pt idx="0">
                  <c:v>0.2</c:v>
                </c:pt>
              </c:numLit>
            </c:plus>
            <c:minus>
              <c:numLit>
                <c:formatCode>General</c:formatCode>
                <c:ptCount val="1"/>
                <c:pt idx="0">
                  <c:v>1.8</c:v>
                </c:pt>
              </c:numLit>
            </c:minus>
          </c:errBars>
          <c:val>
            <c:numRef>
              <c:f>Feuil1!$C$52</c:f>
              <c:numCache>
                <c:formatCode>General</c:formatCode>
                <c:ptCount val="1"/>
                <c:pt idx="0">
                  <c:v>4.4800000000000004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EF-614A-807A-2CAC45003A96}"/>
            </c:ext>
          </c:extLst>
        </c:ser>
        <c:axId val="106054400"/>
        <c:axId val="106055936"/>
      </c:barChart>
      <c:catAx>
        <c:axId val="106054400"/>
        <c:scaling>
          <c:orientation val="minMax"/>
        </c:scaling>
        <c:delete val="1"/>
        <c:axPos val="b"/>
        <c:numFmt formatCode="General" sourceLinked="1"/>
        <c:tickLblPos val="none"/>
        <c:crossAx val="106055936"/>
        <c:crosses val="autoZero"/>
        <c:auto val="1"/>
        <c:lblAlgn val="ctr"/>
        <c:lblOffset val="100"/>
        <c:tickLblSkip val="1"/>
        <c:tickMarkSkip val="1"/>
      </c:catAx>
      <c:valAx>
        <c:axId val="106055936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106054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fr-FR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style val="33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5208333333333512E-2"/>
          <c:y val="3.5413153456998414E-2"/>
          <c:w val="0.88512302487932148"/>
          <c:h val="0.85497470489038851"/>
        </c:manualLayout>
      </c:layout>
      <c:barChart>
        <c:barDir val="col"/>
        <c:grouping val="clustered"/>
        <c:ser>
          <c:idx val="0"/>
          <c:order val="0"/>
          <c:trendline>
            <c:trendlineType val="linear"/>
          </c:trendline>
          <c:errBars>
            <c:errBarType val="both"/>
            <c:errValType val="cust"/>
            <c:plus>
              <c:numLit>
                <c:formatCode>General</c:formatCode>
                <c:ptCount val="1"/>
                <c:pt idx="0">
                  <c:v>2</c:v>
                </c:pt>
              </c:numLit>
            </c:plus>
            <c:minus>
              <c:numLit>
                <c:formatCode>General</c:formatCode>
                <c:ptCount val="1"/>
                <c:pt idx="0">
                  <c:v>2</c:v>
                </c:pt>
              </c:numLit>
            </c:minus>
          </c:errBars>
          <c:cat>
            <c:strRef>
              <c:f>Feuil1!$D$8:$E$8</c:f>
              <c:strCache>
                <c:ptCount val="2"/>
                <c:pt idx="0">
                  <c:v>mod4</c:v>
                </c:pt>
                <c:pt idx="1">
                  <c:v>7h10</c:v>
                </c:pt>
              </c:strCache>
            </c:strRef>
          </c:cat>
          <c:val>
            <c:numRef>
              <c:f>Feuil1!$D$19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F5-FB40-97D2-3E8F6063613A}"/>
            </c:ext>
          </c:extLst>
        </c:ser>
        <c:ser>
          <c:idx val="1"/>
          <c:order val="1"/>
          <c:errBars>
            <c:errBarType val="both"/>
            <c:errValType val="cust"/>
            <c:plus>
              <c:numLit>
                <c:formatCode>General</c:formatCode>
                <c:ptCount val="1"/>
                <c:pt idx="0">
                  <c:v>4</c:v>
                </c:pt>
              </c:numLit>
            </c:plus>
            <c:minus>
              <c:numLit>
                <c:formatCode>General</c:formatCode>
                <c:ptCount val="1"/>
                <c:pt idx="0">
                  <c:v>2</c:v>
                </c:pt>
              </c:numLit>
            </c:minus>
          </c:errBars>
          <c:val>
            <c:numRef>
              <c:f>Feuil1!$E$19</c:f>
              <c:numCache>
                <c:formatCode>General</c:formatCode>
                <c:ptCount val="1"/>
                <c:pt idx="0">
                  <c:v>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F5-FB40-97D2-3E8F6063613A}"/>
            </c:ext>
          </c:extLst>
        </c:ser>
        <c:axId val="106099840"/>
        <c:axId val="106101376"/>
      </c:barChart>
      <c:catAx>
        <c:axId val="106099840"/>
        <c:scaling>
          <c:orientation val="minMax"/>
        </c:scaling>
        <c:delete val="1"/>
        <c:axPos val="b"/>
        <c:numFmt formatCode="General" sourceLinked="1"/>
        <c:tickLblPos val="none"/>
        <c:crossAx val="106101376"/>
        <c:crosses val="autoZero"/>
        <c:auto val="1"/>
        <c:lblAlgn val="ctr"/>
        <c:lblOffset val="100"/>
        <c:tickLblSkip val="1"/>
        <c:tickMarkSkip val="1"/>
      </c:catAx>
      <c:valAx>
        <c:axId val="106101376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106099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fr-FR"/>
    </a:p>
  </c:txPr>
  <c:externalData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6.png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24C05A-99AF-4AFF-A038-A864A749DE0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D84B96E-27D1-4124-A6AE-C3D6547FDB17}">
      <dgm:prSet phldrT="[Texte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en-US" noProof="0" dirty="0" err="1">
              <a:solidFill>
                <a:schemeClr val="bg1"/>
              </a:solidFill>
            </a:rPr>
            <a:t>Bétail</a:t>
          </a:r>
          <a:endParaRPr lang="en-US" noProof="0" dirty="0">
            <a:solidFill>
              <a:schemeClr val="bg1"/>
            </a:solidFill>
          </a:endParaRPr>
        </a:p>
        <a:p>
          <a:r>
            <a:rPr lang="en-US" noProof="0" dirty="0">
              <a:solidFill>
                <a:schemeClr val="bg1"/>
              </a:solidFill>
            </a:rPr>
            <a:t>2 </a:t>
          </a:r>
          <a:r>
            <a:rPr lang="en-US" noProof="0" dirty="0" err="1">
              <a:solidFill>
                <a:schemeClr val="bg1"/>
              </a:solidFill>
            </a:rPr>
            <a:t>cas</a:t>
          </a:r>
          <a:endParaRPr lang="en-US" noProof="0" dirty="0">
            <a:solidFill>
              <a:schemeClr val="bg1"/>
            </a:solidFill>
          </a:endParaRPr>
        </a:p>
      </dgm:t>
    </dgm:pt>
    <dgm:pt modelId="{3208D94E-F5F6-436A-816D-37F595F6D76C}" type="parTrans" cxnId="{CAEE9D67-548A-4163-A6D6-FB615BD4BD5B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(</a:t>
          </a:r>
          <a:r>
            <a:rPr lang="en-GB" dirty="0" err="1">
              <a:solidFill>
                <a:schemeClr val="tx1"/>
              </a:solidFill>
            </a:rPr>
            <a:t>Ocepek</a:t>
          </a:r>
          <a:r>
            <a:rPr lang="en-GB" i="1" dirty="0">
              <a:solidFill>
                <a:schemeClr val="tx1"/>
              </a:solidFill>
            </a:rPr>
            <a:t> et al.</a:t>
          </a:r>
          <a:r>
            <a:rPr lang="en-GB" dirty="0">
              <a:solidFill>
                <a:schemeClr val="tx1"/>
              </a:solidFill>
            </a:rPr>
            <a:t>, 2005)</a:t>
          </a:r>
        </a:p>
        <a:p>
          <a:r>
            <a:rPr lang="en-GB" dirty="0">
              <a:solidFill>
                <a:schemeClr val="tx1"/>
              </a:solidFill>
            </a:rPr>
            <a:t>(Romero B, 2011)</a:t>
          </a:r>
          <a:endParaRPr lang="fr-FR" dirty="0">
            <a:solidFill>
              <a:schemeClr val="tx1"/>
            </a:solidFill>
          </a:endParaRPr>
        </a:p>
      </dgm:t>
    </dgm:pt>
    <dgm:pt modelId="{B69AFF8C-BC18-4845-8599-AF3BD7EA08E6}" type="sibTrans" cxnId="{CAEE9D67-548A-4163-A6D6-FB615BD4BD5B}">
      <dgm:prSet/>
      <dgm:spPr/>
      <dgm:t>
        <a:bodyPr/>
        <a:lstStyle/>
        <a:p>
          <a:endParaRPr lang="fr-FR"/>
        </a:p>
      </dgm:t>
    </dgm:pt>
    <dgm:pt modelId="{D55F103A-1BF6-40F0-A050-E8E3F1CAA1D3}">
      <dgm:prSet phldrT="[Texte]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en-US" noProof="0" dirty="0" err="1">
              <a:solidFill>
                <a:schemeClr val="bg1"/>
              </a:solidFill>
            </a:rPr>
            <a:t>Eléphants</a:t>
          </a:r>
          <a:endParaRPr lang="en-US" noProof="0" dirty="0">
            <a:solidFill>
              <a:schemeClr val="bg1"/>
            </a:solidFill>
          </a:endParaRPr>
        </a:p>
        <a:p>
          <a:r>
            <a:rPr lang="en-US" noProof="0" dirty="0">
              <a:solidFill>
                <a:schemeClr val="bg1"/>
              </a:solidFill>
            </a:rPr>
            <a:t>70 </a:t>
          </a:r>
          <a:r>
            <a:rPr lang="en-US" noProof="0" dirty="0" err="1">
              <a:solidFill>
                <a:schemeClr val="bg1"/>
              </a:solidFill>
            </a:rPr>
            <a:t>cas</a:t>
          </a:r>
          <a:r>
            <a:rPr lang="fr-FR" dirty="0">
              <a:solidFill>
                <a:schemeClr val="bg1"/>
              </a:solidFill>
            </a:rPr>
            <a:t> </a:t>
          </a:r>
        </a:p>
      </dgm:t>
    </dgm:pt>
    <dgm:pt modelId="{9BD59CD5-F130-4307-B07C-56007C644CFE}" type="parTrans" cxnId="{E536F3FA-2DF9-426B-8CF3-7831F9D3E014}">
      <dgm:prSet/>
      <dgm:spPr/>
      <dgm:t>
        <a:bodyPr/>
        <a:lstStyle/>
        <a:p>
          <a:r>
            <a:rPr kumimoji="0" 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(</a:t>
          </a:r>
          <a:r>
            <a:rPr kumimoji="0" lang="en-US" b="0" i="0" u="none" strike="noStrike" cap="none" normalizeH="0" baseline="0" dirty="0" err="1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Mikota</a:t>
          </a:r>
          <a:r>
            <a:rPr kumimoji="0" 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Susan K., 2001)</a:t>
          </a:r>
          <a:r>
            <a:rPr kumimoji="0" lang="en-US" b="0" i="0" u="none" strike="noStrike" cap="none" normalizeH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</a:t>
          </a:r>
        </a:p>
        <a:p>
          <a:pPr rtl="0"/>
          <a:r>
            <a:rPr kumimoji="0" 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(</a:t>
          </a:r>
          <a:r>
            <a:rPr kumimoji="0" lang="en-US" b="0" i="0" u="none" strike="noStrike" cap="none" normalizeH="0" baseline="0" dirty="0" err="1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Payeur</a:t>
          </a:r>
          <a:r>
            <a:rPr kumimoji="0" lang="en-US" b="0" i="1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et al.</a:t>
          </a:r>
          <a:r>
            <a:rPr kumimoji="0" 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, 2002). </a:t>
          </a:r>
          <a:endParaRPr lang="fr-FR" dirty="0"/>
        </a:p>
      </dgm:t>
    </dgm:pt>
    <dgm:pt modelId="{E3E1AD9E-1306-451E-9A8A-ED3D55C140BC}" type="sibTrans" cxnId="{E536F3FA-2DF9-426B-8CF3-7831F9D3E014}">
      <dgm:prSet/>
      <dgm:spPr/>
      <dgm:t>
        <a:bodyPr/>
        <a:lstStyle/>
        <a:p>
          <a:endParaRPr lang="fr-FR"/>
        </a:p>
      </dgm:t>
    </dgm:pt>
    <dgm:pt modelId="{2216A33F-E1A7-49A2-A8BC-58CABBA861CC}">
      <dgm:prSet phldrT="[Texte]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en-US" noProof="0" dirty="0" err="1">
              <a:solidFill>
                <a:schemeClr val="bg1"/>
              </a:solidFill>
            </a:rPr>
            <a:t>Perroquets</a:t>
          </a:r>
          <a:endParaRPr lang="en-US" noProof="0" dirty="0">
            <a:solidFill>
              <a:schemeClr val="bg1"/>
            </a:solidFill>
          </a:endParaRPr>
        </a:p>
        <a:p>
          <a:r>
            <a:rPr lang="en-US" noProof="0" dirty="0">
              <a:solidFill>
                <a:schemeClr val="bg1"/>
              </a:solidFill>
            </a:rPr>
            <a:t>5 </a:t>
          </a:r>
          <a:r>
            <a:rPr lang="en-US" noProof="0" dirty="0" err="1">
              <a:solidFill>
                <a:schemeClr val="bg1"/>
              </a:solidFill>
            </a:rPr>
            <a:t>cas</a:t>
          </a:r>
          <a:endParaRPr lang="en-US" noProof="0" dirty="0">
            <a:solidFill>
              <a:schemeClr val="bg1"/>
            </a:solidFill>
          </a:endParaRPr>
        </a:p>
      </dgm:t>
    </dgm:pt>
    <dgm:pt modelId="{78F393B4-03B9-4AFB-8401-A9A6DCDD5B89}" type="parTrans" cxnId="{20E7B8FB-7A8E-4D79-A585-7A4C4229BFF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(Hoop, 2002)</a:t>
          </a:r>
        </a:p>
        <a:p>
          <a:r>
            <a:rPr lang="en-GB" dirty="0">
              <a:solidFill>
                <a:schemeClr val="tx1"/>
              </a:solidFill>
            </a:rPr>
            <a:t>(Schmidt</a:t>
          </a:r>
          <a:r>
            <a:rPr lang="en-GB" i="1" dirty="0">
              <a:solidFill>
                <a:schemeClr val="tx1"/>
              </a:solidFill>
            </a:rPr>
            <a:t> et al.</a:t>
          </a:r>
          <a:r>
            <a:rPr lang="en-GB" dirty="0">
              <a:solidFill>
                <a:schemeClr val="tx1"/>
              </a:solidFill>
            </a:rPr>
            <a:t>, 2008)</a:t>
          </a:r>
          <a:endParaRPr lang="fr-FR" dirty="0">
            <a:solidFill>
              <a:schemeClr val="tx1"/>
            </a:solidFill>
          </a:endParaRPr>
        </a:p>
      </dgm:t>
    </dgm:pt>
    <dgm:pt modelId="{576988C9-24DB-4B3B-B7D5-AD485F8836BA}" type="sibTrans" cxnId="{20E7B8FB-7A8E-4D79-A585-7A4C4229BFF1}">
      <dgm:prSet/>
      <dgm:spPr/>
      <dgm:t>
        <a:bodyPr/>
        <a:lstStyle/>
        <a:p>
          <a:endParaRPr lang="fr-FR"/>
        </a:p>
      </dgm:t>
    </dgm:pt>
    <dgm:pt modelId="{AA779517-4B13-40B9-BFDE-56097FC0E3A8}">
      <dgm:prSet phldrT="[Texte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fr-FR" dirty="0">
              <a:solidFill>
                <a:schemeClr val="bg1"/>
              </a:solidFill>
            </a:rPr>
            <a:t>Singes</a:t>
          </a:r>
        </a:p>
        <a:p>
          <a:r>
            <a:rPr lang="fr-FR" dirty="0">
              <a:solidFill>
                <a:schemeClr val="bg1"/>
              </a:solidFill>
            </a:rPr>
            <a:t>20 cas</a:t>
          </a:r>
        </a:p>
      </dgm:t>
    </dgm:pt>
    <dgm:pt modelId="{21A03FF5-0191-4849-BC82-0026DD67256B}" type="parTrans" cxnId="{8E376D16-7048-4C07-A735-F384430DF40F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(Shipley</a:t>
          </a:r>
          <a:r>
            <a:rPr lang="en-US" i="1" dirty="0">
              <a:solidFill>
                <a:schemeClr val="tx1"/>
              </a:solidFill>
            </a:rPr>
            <a:t> et al.</a:t>
          </a:r>
          <a:r>
            <a:rPr lang="en-US" dirty="0">
              <a:solidFill>
                <a:schemeClr val="tx1"/>
              </a:solidFill>
            </a:rPr>
            <a:t>, 2008)</a:t>
          </a:r>
        </a:p>
        <a:p>
          <a:r>
            <a:rPr lang="en-GB" dirty="0">
              <a:solidFill>
                <a:schemeClr val="tx1"/>
              </a:solidFill>
            </a:rPr>
            <a:t>(</a:t>
          </a:r>
          <a:r>
            <a:rPr lang="en-GB" dirty="0" err="1">
              <a:solidFill>
                <a:schemeClr val="tx1"/>
              </a:solidFill>
            </a:rPr>
            <a:t>Isaza</a:t>
          </a:r>
          <a:r>
            <a:rPr lang="en-GB" dirty="0">
              <a:solidFill>
                <a:schemeClr val="tx1"/>
              </a:solidFill>
            </a:rPr>
            <a:t> R, 2003)</a:t>
          </a:r>
          <a:endParaRPr lang="fr-FR" dirty="0">
            <a:solidFill>
              <a:schemeClr val="tx1"/>
            </a:solidFill>
          </a:endParaRPr>
        </a:p>
      </dgm:t>
    </dgm:pt>
    <dgm:pt modelId="{54B837D6-2A4A-4786-B17A-3633B0208FAE}" type="sibTrans" cxnId="{8E376D16-7048-4C07-A735-F384430DF40F}">
      <dgm:prSet/>
      <dgm:spPr/>
      <dgm:t>
        <a:bodyPr/>
        <a:lstStyle/>
        <a:p>
          <a:endParaRPr lang="fr-FR"/>
        </a:p>
      </dgm:t>
    </dgm:pt>
    <dgm:pt modelId="{338FCA33-5BC4-4F73-B7DA-D64105E2C48C}">
      <dgm:prSet phldrT="[Texte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fr-FR" dirty="0">
              <a:solidFill>
                <a:schemeClr val="bg1"/>
              </a:solidFill>
            </a:rPr>
            <a:t>Chiens</a:t>
          </a:r>
        </a:p>
        <a:p>
          <a:r>
            <a:rPr lang="fr-FR" dirty="0">
              <a:solidFill>
                <a:schemeClr val="bg1"/>
              </a:solidFill>
            </a:rPr>
            <a:t>12 cas</a:t>
          </a:r>
        </a:p>
      </dgm:t>
    </dgm:pt>
    <dgm:pt modelId="{A5B7E826-E09F-411B-A05B-CEEC0157DCA2}" type="parTrans" cxnId="{2D42F5DA-6306-4886-BBD8-FD2064AB86A7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(Parsons</a:t>
          </a:r>
          <a:r>
            <a:rPr lang="en-GB" i="1" dirty="0">
              <a:solidFill>
                <a:schemeClr val="tx1"/>
              </a:solidFill>
            </a:rPr>
            <a:t> et al.</a:t>
          </a:r>
          <a:r>
            <a:rPr lang="en-GB" dirty="0">
              <a:solidFill>
                <a:schemeClr val="tx1"/>
              </a:solidFill>
            </a:rPr>
            <a:t>, 2008)</a:t>
          </a:r>
        </a:p>
        <a:p>
          <a:r>
            <a:rPr lang="en-GB" dirty="0">
              <a:solidFill>
                <a:schemeClr val="tx1"/>
              </a:solidFill>
            </a:rPr>
            <a:t>(Hawthorne  1962)</a:t>
          </a:r>
          <a:endParaRPr lang="fr-FR" dirty="0">
            <a:solidFill>
              <a:schemeClr val="tx1"/>
            </a:solidFill>
          </a:endParaRPr>
        </a:p>
      </dgm:t>
    </dgm:pt>
    <dgm:pt modelId="{95D3643F-042F-4554-9390-5295A3F7E046}" type="sibTrans" cxnId="{2D42F5DA-6306-4886-BBD8-FD2064AB86A7}">
      <dgm:prSet/>
      <dgm:spPr/>
      <dgm:t>
        <a:bodyPr/>
        <a:lstStyle/>
        <a:p>
          <a:endParaRPr lang="fr-FR"/>
        </a:p>
      </dgm:t>
    </dgm:pt>
    <dgm:pt modelId="{7189270D-BE35-4B0D-8AE1-C467CBD81981}">
      <dgm:prSet phldrT="[Texte]"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chemeClr val="accent1"/>
          </a:solidFill>
        </a:ln>
      </dgm:spPr>
      <dgm:t>
        <a:bodyPr bIns="0" anchor="b"/>
        <a:lstStyle/>
        <a:p>
          <a:pPr algn="ctr"/>
          <a:endParaRPr lang="fr-FR" sz="1200" b="1" i="1" dirty="0">
            <a:solidFill>
              <a:schemeClr val="tx1"/>
            </a:solidFill>
          </a:endParaRPr>
        </a:p>
      </dgm:t>
    </dgm:pt>
    <dgm:pt modelId="{12EEDDE4-6506-4D0C-81B4-303BF846CA4F}" type="sibTrans" cxnId="{CFC9ECC8-5C6D-45B2-858B-92814CB1DA9A}">
      <dgm:prSet/>
      <dgm:spPr/>
      <dgm:t>
        <a:bodyPr/>
        <a:lstStyle/>
        <a:p>
          <a:endParaRPr lang="fr-FR"/>
        </a:p>
      </dgm:t>
    </dgm:pt>
    <dgm:pt modelId="{59C80A77-805F-4FCC-9020-32B85C405ABC}" type="parTrans" cxnId="{CFC9ECC8-5C6D-45B2-858B-92814CB1DA9A}">
      <dgm:prSet/>
      <dgm:spPr/>
      <dgm:t>
        <a:bodyPr/>
        <a:lstStyle/>
        <a:p>
          <a:endParaRPr lang="fr-FR"/>
        </a:p>
      </dgm:t>
    </dgm:pt>
    <dgm:pt modelId="{38C8FB75-64B6-4588-A185-7323C8D58CAD}" type="pres">
      <dgm:prSet presAssocID="{0A24C05A-99AF-4AFF-A038-A864A749DE0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12B0B62-CE8D-4DB2-9803-7E65F495D3F8}" type="pres">
      <dgm:prSet presAssocID="{7189270D-BE35-4B0D-8AE1-C467CBD81981}" presName="centerShape" presStyleLbl="node0" presStyleIdx="0" presStyleCnt="1" custScaleX="133522" custScaleY="116371" custLinFactNeighborX="-304" custLinFactNeighborY="27481"/>
      <dgm:spPr/>
      <dgm:t>
        <a:bodyPr/>
        <a:lstStyle/>
        <a:p>
          <a:endParaRPr lang="fr-FR"/>
        </a:p>
      </dgm:t>
    </dgm:pt>
    <dgm:pt modelId="{E3FC18DC-633D-471A-A5B1-8394E8B8ECFF}" type="pres">
      <dgm:prSet presAssocID="{3208D94E-F5F6-436A-816D-37F595F6D76C}" presName="parTrans" presStyleLbl="sibTrans2D1" presStyleIdx="0" presStyleCnt="5" custScaleX="161754"/>
      <dgm:spPr/>
      <dgm:t>
        <a:bodyPr/>
        <a:lstStyle/>
        <a:p>
          <a:endParaRPr lang="fr-FR"/>
        </a:p>
      </dgm:t>
    </dgm:pt>
    <dgm:pt modelId="{8EE826BC-8B02-498B-BDF1-E6900ADDC840}" type="pres">
      <dgm:prSet presAssocID="{3208D94E-F5F6-436A-816D-37F595F6D76C}" presName="connectorText" presStyleLbl="sibTrans2D1" presStyleIdx="0" presStyleCnt="5"/>
      <dgm:spPr/>
      <dgm:t>
        <a:bodyPr/>
        <a:lstStyle/>
        <a:p>
          <a:endParaRPr lang="fr-FR"/>
        </a:p>
      </dgm:t>
    </dgm:pt>
    <dgm:pt modelId="{257C85A9-BE12-42B1-893F-57EF0B9867EC}" type="pres">
      <dgm:prSet presAssocID="{DD84B96E-27D1-4124-A6AE-C3D6547FDB17}" presName="node" presStyleLbl="node1" presStyleIdx="0" presStyleCnt="5" custRadScaleRad="10279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92B6C6-15DD-4D1D-9A65-48F9E1D60C02}" type="pres">
      <dgm:prSet presAssocID="{9BD59CD5-F130-4307-B07C-56007C644CFE}" presName="parTrans" presStyleLbl="sibTrans2D1" presStyleIdx="1" presStyleCnt="5" custScaleX="166654"/>
      <dgm:spPr/>
      <dgm:t>
        <a:bodyPr/>
        <a:lstStyle/>
        <a:p>
          <a:endParaRPr lang="fr-FR"/>
        </a:p>
      </dgm:t>
    </dgm:pt>
    <dgm:pt modelId="{D25F00F1-94B4-4948-B0F5-E31950FAF46F}" type="pres">
      <dgm:prSet presAssocID="{9BD59CD5-F130-4307-B07C-56007C644CFE}" presName="connectorText" presStyleLbl="sibTrans2D1" presStyleIdx="1" presStyleCnt="5"/>
      <dgm:spPr/>
      <dgm:t>
        <a:bodyPr/>
        <a:lstStyle/>
        <a:p>
          <a:endParaRPr lang="fr-FR"/>
        </a:p>
      </dgm:t>
    </dgm:pt>
    <dgm:pt modelId="{F296E867-E8B8-4ED7-AE37-DC398B102C41}" type="pres">
      <dgm:prSet presAssocID="{D55F103A-1BF6-40F0-A050-E8E3F1CAA1D3}" presName="node" presStyleLbl="node1" presStyleIdx="1" presStyleCnt="5" custRadScaleRad="133323" custRadScaleInc="-333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D5CA60-17DA-480A-97FF-D7570BA5BEEB}" type="pres">
      <dgm:prSet presAssocID="{78F393B4-03B9-4AFB-8401-A9A6DCDD5B89}" presName="parTrans" presStyleLbl="sibTrans2D1" presStyleIdx="2" presStyleCnt="5" custScaleX="233970"/>
      <dgm:spPr/>
      <dgm:t>
        <a:bodyPr/>
        <a:lstStyle/>
        <a:p>
          <a:endParaRPr lang="fr-FR"/>
        </a:p>
      </dgm:t>
    </dgm:pt>
    <dgm:pt modelId="{94516051-A83D-4215-B5B7-748FDA446190}" type="pres">
      <dgm:prSet presAssocID="{78F393B4-03B9-4AFB-8401-A9A6DCDD5B89}" presName="connectorText" presStyleLbl="sibTrans2D1" presStyleIdx="2" presStyleCnt="5"/>
      <dgm:spPr/>
      <dgm:t>
        <a:bodyPr/>
        <a:lstStyle/>
        <a:p>
          <a:endParaRPr lang="fr-FR"/>
        </a:p>
      </dgm:t>
    </dgm:pt>
    <dgm:pt modelId="{E1914570-137D-4115-BDF6-047D94E061B0}" type="pres">
      <dgm:prSet presAssocID="{2216A33F-E1A7-49A2-A8BC-58CABBA861CC}" presName="node" presStyleLbl="node1" presStyleIdx="2" presStyleCnt="5" custRadScaleRad="147639" custRadScaleInc="-5755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FB2AE7-2424-46FE-8E4A-75E397936792}" type="pres">
      <dgm:prSet presAssocID="{A5B7E826-E09F-411B-A05B-CEEC0157DCA2}" presName="parTrans" presStyleLbl="sibTrans2D1" presStyleIdx="3" presStyleCnt="5" custScaleX="261228"/>
      <dgm:spPr/>
      <dgm:t>
        <a:bodyPr/>
        <a:lstStyle/>
        <a:p>
          <a:endParaRPr lang="fr-FR"/>
        </a:p>
      </dgm:t>
    </dgm:pt>
    <dgm:pt modelId="{534061B8-7DDA-4F03-9F5E-72F2FA32AA1A}" type="pres">
      <dgm:prSet presAssocID="{A5B7E826-E09F-411B-A05B-CEEC0157DCA2}" presName="connectorText" presStyleLbl="sibTrans2D1" presStyleIdx="3" presStyleCnt="5"/>
      <dgm:spPr/>
      <dgm:t>
        <a:bodyPr/>
        <a:lstStyle/>
        <a:p>
          <a:endParaRPr lang="fr-FR"/>
        </a:p>
      </dgm:t>
    </dgm:pt>
    <dgm:pt modelId="{6BDF4460-A83A-43FE-AD78-EAA94214FFFB}" type="pres">
      <dgm:prSet presAssocID="{338FCA33-5BC4-4F73-B7DA-D64105E2C48C}" presName="node" presStyleLbl="node1" presStyleIdx="3" presStyleCnt="5" custRadScaleRad="140879" custRadScaleInc="524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A14AB2E-A459-45AF-A72B-1692B3433654}" type="pres">
      <dgm:prSet presAssocID="{21A03FF5-0191-4849-BC82-0026DD67256B}" presName="parTrans" presStyleLbl="sibTrans2D1" presStyleIdx="4" presStyleCnt="5" custScaleX="163551"/>
      <dgm:spPr/>
      <dgm:t>
        <a:bodyPr/>
        <a:lstStyle/>
        <a:p>
          <a:endParaRPr lang="fr-FR"/>
        </a:p>
      </dgm:t>
    </dgm:pt>
    <dgm:pt modelId="{ABB0E809-F88E-423B-8D14-0D3AF3BE1A50}" type="pres">
      <dgm:prSet presAssocID="{21A03FF5-0191-4849-BC82-0026DD67256B}" presName="connectorText" presStyleLbl="sibTrans2D1" presStyleIdx="4" presStyleCnt="5"/>
      <dgm:spPr/>
      <dgm:t>
        <a:bodyPr/>
        <a:lstStyle/>
        <a:p>
          <a:endParaRPr lang="fr-FR"/>
        </a:p>
      </dgm:t>
    </dgm:pt>
    <dgm:pt modelId="{20D03E38-C371-44FB-BE8F-30727CC7ED34}" type="pres">
      <dgm:prSet presAssocID="{AA779517-4B13-40B9-BFDE-56097FC0E3A8}" presName="node" presStyleLbl="node1" presStyleIdx="4" presStyleCnt="5" custRadScaleRad="138838" custRadScaleInc="2624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8B8FD6F-6B51-4DE6-948A-C64D6B38B0CA}" type="presOf" srcId="{21A03FF5-0191-4849-BC82-0026DD67256B}" destId="{ABB0E809-F88E-423B-8D14-0D3AF3BE1A50}" srcOrd="1" destOrd="0" presId="urn:microsoft.com/office/officeart/2005/8/layout/radial5"/>
    <dgm:cxn modelId="{E134449D-56E7-489C-85B3-E3E8EF86003A}" type="presOf" srcId="{9BD59CD5-F130-4307-B07C-56007C644CFE}" destId="{4792B6C6-15DD-4D1D-9A65-48F9E1D60C02}" srcOrd="0" destOrd="0" presId="urn:microsoft.com/office/officeart/2005/8/layout/radial5"/>
    <dgm:cxn modelId="{CAEE9D67-548A-4163-A6D6-FB615BD4BD5B}" srcId="{7189270D-BE35-4B0D-8AE1-C467CBD81981}" destId="{DD84B96E-27D1-4124-A6AE-C3D6547FDB17}" srcOrd="0" destOrd="0" parTransId="{3208D94E-F5F6-436A-816D-37F595F6D76C}" sibTransId="{B69AFF8C-BC18-4845-8599-AF3BD7EA08E6}"/>
    <dgm:cxn modelId="{EE5BD4BC-83C9-467F-B0BE-01C5CFA62A91}" type="presOf" srcId="{21A03FF5-0191-4849-BC82-0026DD67256B}" destId="{1A14AB2E-A459-45AF-A72B-1692B3433654}" srcOrd="0" destOrd="0" presId="urn:microsoft.com/office/officeart/2005/8/layout/radial5"/>
    <dgm:cxn modelId="{FFB39709-8EDE-4DCF-855E-0CF4E9965A4C}" type="presOf" srcId="{78F393B4-03B9-4AFB-8401-A9A6DCDD5B89}" destId="{3ED5CA60-17DA-480A-97FF-D7570BA5BEEB}" srcOrd="0" destOrd="0" presId="urn:microsoft.com/office/officeart/2005/8/layout/radial5"/>
    <dgm:cxn modelId="{B98B1C06-A9BD-46D4-B126-05291FA03F5B}" type="presOf" srcId="{78F393B4-03B9-4AFB-8401-A9A6DCDD5B89}" destId="{94516051-A83D-4215-B5B7-748FDA446190}" srcOrd="1" destOrd="0" presId="urn:microsoft.com/office/officeart/2005/8/layout/radial5"/>
    <dgm:cxn modelId="{98893294-5CE3-428D-BFD8-D468EE9DD2BF}" type="presOf" srcId="{338FCA33-5BC4-4F73-B7DA-D64105E2C48C}" destId="{6BDF4460-A83A-43FE-AD78-EAA94214FFFB}" srcOrd="0" destOrd="0" presId="urn:microsoft.com/office/officeart/2005/8/layout/radial5"/>
    <dgm:cxn modelId="{40B8B8E9-5486-403D-AC14-5CBD1C85EF7F}" type="presOf" srcId="{DD84B96E-27D1-4124-A6AE-C3D6547FDB17}" destId="{257C85A9-BE12-42B1-893F-57EF0B9867EC}" srcOrd="0" destOrd="0" presId="urn:microsoft.com/office/officeart/2005/8/layout/radial5"/>
    <dgm:cxn modelId="{8A6109C1-976C-4CCC-830A-CE369C231B2D}" type="presOf" srcId="{D55F103A-1BF6-40F0-A050-E8E3F1CAA1D3}" destId="{F296E867-E8B8-4ED7-AE37-DC398B102C41}" srcOrd="0" destOrd="0" presId="urn:microsoft.com/office/officeart/2005/8/layout/radial5"/>
    <dgm:cxn modelId="{D5D30161-DDD5-4386-B341-1D15D2EDE787}" type="presOf" srcId="{2216A33F-E1A7-49A2-A8BC-58CABBA861CC}" destId="{E1914570-137D-4115-BDF6-047D94E061B0}" srcOrd="0" destOrd="0" presId="urn:microsoft.com/office/officeart/2005/8/layout/radial5"/>
    <dgm:cxn modelId="{C938A5FA-BF2D-4733-9ACF-BF204BE02C9C}" type="presOf" srcId="{A5B7E826-E09F-411B-A05B-CEEC0157DCA2}" destId="{B1FB2AE7-2424-46FE-8E4A-75E397936792}" srcOrd="0" destOrd="0" presId="urn:microsoft.com/office/officeart/2005/8/layout/radial5"/>
    <dgm:cxn modelId="{E536F3FA-2DF9-426B-8CF3-7831F9D3E014}" srcId="{7189270D-BE35-4B0D-8AE1-C467CBD81981}" destId="{D55F103A-1BF6-40F0-A050-E8E3F1CAA1D3}" srcOrd="1" destOrd="0" parTransId="{9BD59CD5-F130-4307-B07C-56007C644CFE}" sibTransId="{E3E1AD9E-1306-451E-9A8A-ED3D55C140BC}"/>
    <dgm:cxn modelId="{7DAB6647-EF05-44C4-9FD9-9AE2F6DC5FA9}" type="presOf" srcId="{0A24C05A-99AF-4AFF-A038-A864A749DE0E}" destId="{38C8FB75-64B6-4588-A185-7323C8D58CAD}" srcOrd="0" destOrd="0" presId="urn:microsoft.com/office/officeart/2005/8/layout/radial5"/>
    <dgm:cxn modelId="{CFC9ECC8-5C6D-45B2-858B-92814CB1DA9A}" srcId="{0A24C05A-99AF-4AFF-A038-A864A749DE0E}" destId="{7189270D-BE35-4B0D-8AE1-C467CBD81981}" srcOrd="0" destOrd="0" parTransId="{59C80A77-805F-4FCC-9020-32B85C405ABC}" sibTransId="{12EEDDE4-6506-4D0C-81B4-303BF846CA4F}"/>
    <dgm:cxn modelId="{EE14996A-8890-46A2-9446-58C0F2782E31}" type="presOf" srcId="{3208D94E-F5F6-436A-816D-37F595F6D76C}" destId="{8EE826BC-8B02-498B-BDF1-E6900ADDC840}" srcOrd="1" destOrd="0" presId="urn:microsoft.com/office/officeart/2005/8/layout/radial5"/>
    <dgm:cxn modelId="{2D42F5DA-6306-4886-BBD8-FD2064AB86A7}" srcId="{7189270D-BE35-4B0D-8AE1-C467CBD81981}" destId="{338FCA33-5BC4-4F73-B7DA-D64105E2C48C}" srcOrd="3" destOrd="0" parTransId="{A5B7E826-E09F-411B-A05B-CEEC0157DCA2}" sibTransId="{95D3643F-042F-4554-9390-5295A3F7E046}"/>
    <dgm:cxn modelId="{B8C1FD8D-0D57-4F14-B466-E51DF36E526A}" type="presOf" srcId="{AA779517-4B13-40B9-BFDE-56097FC0E3A8}" destId="{20D03E38-C371-44FB-BE8F-30727CC7ED34}" srcOrd="0" destOrd="0" presId="urn:microsoft.com/office/officeart/2005/8/layout/radial5"/>
    <dgm:cxn modelId="{8E376D16-7048-4C07-A735-F384430DF40F}" srcId="{7189270D-BE35-4B0D-8AE1-C467CBD81981}" destId="{AA779517-4B13-40B9-BFDE-56097FC0E3A8}" srcOrd="4" destOrd="0" parTransId="{21A03FF5-0191-4849-BC82-0026DD67256B}" sibTransId="{54B837D6-2A4A-4786-B17A-3633B0208FAE}"/>
    <dgm:cxn modelId="{D1991880-80B7-4544-BEE8-5500CA8ED33B}" type="presOf" srcId="{A5B7E826-E09F-411B-A05B-CEEC0157DCA2}" destId="{534061B8-7DDA-4F03-9F5E-72F2FA32AA1A}" srcOrd="1" destOrd="0" presId="urn:microsoft.com/office/officeart/2005/8/layout/radial5"/>
    <dgm:cxn modelId="{B5F4837D-EFB1-404C-8C36-5528307EE80F}" type="presOf" srcId="{7189270D-BE35-4B0D-8AE1-C467CBD81981}" destId="{412B0B62-CE8D-4DB2-9803-7E65F495D3F8}" srcOrd="0" destOrd="0" presId="urn:microsoft.com/office/officeart/2005/8/layout/radial5"/>
    <dgm:cxn modelId="{D745AAD4-58A9-42A4-B718-56BF0C8A8D9A}" type="presOf" srcId="{3208D94E-F5F6-436A-816D-37F595F6D76C}" destId="{E3FC18DC-633D-471A-A5B1-8394E8B8ECFF}" srcOrd="0" destOrd="0" presId="urn:microsoft.com/office/officeart/2005/8/layout/radial5"/>
    <dgm:cxn modelId="{02CC32B1-3D26-4E91-B28C-256AF5E0BC9C}" type="presOf" srcId="{9BD59CD5-F130-4307-B07C-56007C644CFE}" destId="{D25F00F1-94B4-4948-B0F5-E31950FAF46F}" srcOrd="1" destOrd="0" presId="urn:microsoft.com/office/officeart/2005/8/layout/radial5"/>
    <dgm:cxn modelId="{20E7B8FB-7A8E-4D79-A585-7A4C4229BFF1}" srcId="{7189270D-BE35-4B0D-8AE1-C467CBD81981}" destId="{2216A33F-E1A7-49A2-A8BC-58CABBA861CC}" srcOrd="2" destOrd="0" parTransId="{78F393B4-03B9-4AFB-8401-A9A6DCDD5B89}" sibTransId="{576988C9-24DB-4B3B-B7D5-AD485F8836BA}"/>
    <dgm:cxn modelId="{D21E6697-825E-4424-939A-A84D0F7A428B}" type="presParOf" srcId="{38C8FB75-64B6-4588-A185-7323C8D58CAD}" destId="{412B0B62-CE8D-4DB2-9803-7E65F495D3F8}" srcOrd="0" destOrd="0" presId="urn:microsoft.com/office/officeart/2005/8/layout/radial5"/>
    <dgm:cxn modelId="{2E188CA2-4984-452E-B6E8-F3EA358724CA}" type="presParOf" srcId="{38C8FB75-64B6-4588-A185-7323C8D58CAD}" destId="{E3FC18DC-633D-471A-A5B1-8394E8B8ECFF}" srcOrd="1" destOrd="0" presId="urn:microsoft.com/office/officeart/2005/8/layout/radial5"/>
    <dgm:cxn modelId="{4085B510-18CD-485A-9995-4CC3B39982E2}" type="presParOf" srcId="{E3FC18DC-633D-471A-A5B1-8394E8B8ECFF}" destId="{8EE826BC-8B02-498B-BDF1-E6900ADDC840}" srcOrd="0" destOrd="0" presId="urn:microsoft.com/office/officeart/2005/8/layout/radial5"/>
    <dgm:cxn modelId="{7408707C-3848-48C0-AA86-C124F3538B8C}" type="presParOf" srcId="{38C8FB75-64B6-4588-A185-7323C8D58CAD}" destId="{257C85A9-BE12-42B1-893F-57EF0B9867EC}" srcOrd="2" destOrd="0" presId="urn:microsoft.com/office/officeart/2005/8/layout/radial5"/>
    <dgm:cxn modelId="{4F217DBB-0868-48E5-A5E6-26FC364B8793}" type="presParOf" srcId="{38C8FB75-64B6-4588-A185-7323C8D58CAD}" destId="{4792B6C6-15DD-4D1D-9A65-48F9E1D60C02}" srcOrd="3" destOrd="0" presId="urn:microsoft.com/office/officeart/2005/8/layout/radial5"/>
    <dgm:cxn modelId="{BA87472D-66C3-4061-80BD-454D43CEEB67}" type="presParOf" srcId="{4792B6C6-15DD-4D1D-9A65-48F9E1D60C02}" destId="{D25F00F1-94B4-4948-B0F5-E31950FAF46F}" srcOrd="0" destOrd="0" presId="urn:microsoft.com/office/officeart/2005/8/layout/radial5"/>
    <dgm:cxn modelId="{05188F7A-E113-4AB0-BA6F-837F23494776}" type="presParOf" srcId="{38C8FB75-64B6-4588-A185-7323C8D58CAD}" destId="{F296E867-E8B8-4ED7-AE37-DC398B102C41}" srcOrd="4" destOrd="0" presId="urn:microsoft.com/office/officeart/2005/8/layout/radial5"/>
    <dgm:cxn modelId="{B353B13A-36FD-407B-93D2-91C3453C4A4A}" type="presParOf" srcId="{38C8FB75-64B6-4588-A185-7323C8D58CAD}" destId="{3ED5CA60-17DA-480A-97FF-D7570BA5BEEB}" srcOrd="5" destOrd="0" presId="urn:microsoft.com/office/officeart/2005/8/layout/radial5"/>
    <dgm:cxn modelId="{BB549013-F326-47AE-A61D-CFE1C4208A8E}" type="presParOf" srcId="{3ED5CA60-17DA-480A-97FF-D7570BA5BEEB}" destId="{94516051-A83D-4215-B5B7-748FDA446190}" srcOrd="0" destOrd="0" presId="urn:microsoft.com/office/officeart/2005/8/layout/radial5"/>
    <dgm:cxn modelId="{138CC236-F790-4878-80B6-02C9FFB97983}" type="presParOf" srcId="{38C8FB75-64B6-4588-A185-7323C8D58CAD}" destId="{E1914570-137D-4115-BDF6-047D94E061B0}" srcOrd="6" destOrd="0" presId="urn:microsoft.com/office/officeart/2005/8/layout/radial5"/>
    <dgm:cxn modelId="{13C5E9AC-75EE-4F10-A7B3-2D5C60681511}" type="presParOf" srcId="{38C8FB75-64B6-4588-A185-7323C8D58CAD}" destId="{B1FB2AE7-2424-46FE-8E4A-75E397936792}" srcOrd="7" destOrd="0" presId="urn:microsoft.com/office/officeart/2005/8/layout/radial5"/>
    <dgm:cxn modelId="{5FFCAF16-1059-4992-96E9-3D0EF7B34684}" type="presParOf" srcId="{B1FB2AE7-2424-46FE-8E4A-75E397936792}" destId="{534061B8-7DDA-4F03-9F5E-72F2FA32AA1A}" srcOrd="0" destOrd="0" presId="urn:microsoft.com/office/officeart/2005/8/layout/radial5"/>
    <dgm:cxn modelId="{5D5A0317-8961-4DB8-B2A0-4EBFE776FB3D}" type="presParOf" srcId="{38C8FB75-64B6-4588-A185-7323C8D58CAD}" destId="{6BDF4460-A83A-43FE-AD78-EAA94214FFFB}" srcOrd="8" destOrd="0" presId="urn:microsoft.com/office/officeart/2005/8/layout/radial5"/>
    <dgm:cxn modelId="{A1FFD47B-966F-42E5-906F-98467A8C8C0E}" type="presParOf" srcId="{38C8FB75-64B6-4588-A185-7323C8D58CAD}" destId="{1A14AB2E-A459-45AF-A72B-1692B3433654}" srcOrd="9" destOrd="0" presId="urn:microsoft.com/office/officeart/2005/8/layout/radial5"/>
    <dgm:cxn modelId="{12135EE1-B35A-453D-8987-F4CE557D8AF6}" type="presParOf" srcId="{1A14AB2E-A459-45AF-A72B-1692B3433654}" destId="{ABB0E809-F88E-423B-8D14-0D3AF3BE1A50}" srcOrd="0" destOrd="0" presId="urn:microsoft.com/office/officeart/2005/8/layout/radial5"/>
    <dgm:cxn modelId="{035EF5F6-56BD-4736-B34F-EDF2B4703E2A}" type="presParOf" srcId="{38C8FB75-64B6-4588-A185-7323C8D58CAD}" destId="{20D03E38-C371-44FB-BE8F-30727CC7ED34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24C05A-99AF-4AFF-A038-A864A749DE0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55F103A-1BF6-40F0-A050-E8E3F1CAA1D3}">
      <dgm:prSet phldrT="[Texte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en-US" sz="1200" b="1" noProof="0" dirty="0" err="1">
              <a:solidFill>
                <a:schemeClr val="bg1"/>
              </a:solidFill>
            </a:rPr>
            <a:t>Eléphants</a:t>
          </a:r>
          <a:r>
            <a:rPr lang="fr-FR" sz="1200" b="1" dirty="0">
              <a:solidFill>
                <a:schemeClr val="bg1"/>
              </a:solidFill>
            </a:rPr>
            <a:t> </a:t>
          </a:r>
        </a:p>
      </dgm:t>
    </dgm:pt>
    <dgm:pt modelId="{9BD59CD5-F130-4307-B07C-56007C644CFE}" type="parTrans" cxnId="{E536F3FA-2DF9-426B-8CF3-7831F9D3E014}">
      <dgm:prSet custT="1"/>
      <dgm:spPr/>
      <dgm:t>
        <a:bodyPr/>
        <a:lstStyle/>
        <a:p>
          <a:r>
            <a:rPr lang="en-US" sz="1200" dirty="0">
              <a:solidFill>
                <a:schemeClr val="tx2">
                  <a:lumMod val="75000"/>
                </a:schemeClr>
              </a:solidFill>
            </a:rPr>
            <a:t>(</a:t>
          </a:r>
          <a:r>
            <a:rPr lang="en-US" sz="1200" dirty="0" err="1">
              <a:solidFill>
                <a:schemeClr val="tx2">
                  <a:lumMod val="75000"/>
                </a:schemeClr>
              </a:solidFill>
            </a:rPr>
            <a:t>Michalak</a:t>
          </a:r>
          <a:r>
            <a:rPr lang="en-US" sz="1200" i="1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dirty="0">
              <a:solidFill>
                <a:schemeClr val="tx2">
                  <a:lumMod val="75000"/>
                </a:schemeClr>
              </a:solidFill>
            </a:rPr>
            <a:t>, 1998, </a:t>
          </a:r>
          <a:r>
            <a:rPr lang="en-US" sz="1200" dirty="0" err="1">
              <a:solidFill>
                <a:schemeClr val="tx2">
                  <a:lumMod val="75000"/>
                </a:schemeClr>
              </a:solidFill>
            </a:rPr>
            <a:t>Murphree</a:t>
          </a:r>
          <a:r>
            <a:rPr lang="en-US" sz="1200" dirty="0">
              <a:solidFill>
                <a:schemeClr val="tx2">
                  <a:lumMod val="75000"/>
                </a:schemeClr>
              </a:solidFill>
            </a:rPr>
            <a:t> R</a:t>
          </a:r>
          <a:r>
            <a:rPr lang="en-US" sz="1200" i="1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dirty="0">
              <a:solidFill>
                <a:schemeClr val="tx2">
                  <a:lumMod val="75000"/>
                </a:schemeClr>
              </a:solidFill>
            </a:rPr>
            <a:t>, 2011</a:t>
          </a:r>
        </a:p>
        <a:p>
          <a:r>
            <a:rPr lang="en-US" sz="1200" dirty="0">
              <a:solidFill>
                <a:schemeClr val="tx2">
                  <a:lumMod val="75000"/>
                </a:schemeClr>
              </a:solidFill>
            </a:rPr>
            <a:t> Oh P</a:t>
          </a:r>
          <a:r>
            <a:rPr lang="en-US" sz="1200" i="1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dirty="0">
              <a:solidFill>
                <a:schemeClr val="tx2">
                  <a:lumMod val="75000"/>
                </a:schemeClr>
              </a:solidFill>
            </a:rPr>
            <a:t>, 2002)</a:t>
          </a:r>
          <a:endParaRPr lang="fr-FR" sz="1200" dirty="0">
            <a:solidFill>
              <a:schemeClr val="tx2">
                <a:lumMod val="75000"/>
              </a:schemeClr>
            </a:solidFill>
          </a:endParaRPr>
        </a:p>
      </dgm:t>
    </dgm:pt>
    <dgm:pt modelId="{E3E1AD9E-1306-451E-9A8A-ED3D55C140BC}" type="sibTrans" cxnId="{E536F3FA-2DF9-426B-8CF3-7831F9D3E014}">
      <dgm:prSet/>
      <dgm:spPr/>
      <dgm:t>
        <a:bodyPr/>
        <a:lstStyle/>
        <a:p>
          <a:endParaRPr lang="fr-FR"/>
        </a:p>
      </dgm:t>
    </dgm:pt>
    <dgm:pt modelId="{338FCA33-5BC4-4F73-B7DA-D64105E2C48C}">
      <dgm:prSet phldrT="[Texte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fr-FR" sz="1200" b="1" dirty="0">
              <a:solidFill>
                <a:schemeClr val="bg1"/>
              </a:solidFill>
            </a:rPr>
            <a:t>Chiens</a:t>
          </a:r>
        </a:p>
      </dgm:t>
    </dgm:pt>
    <dgm:pt modelId="{A5B7E826-E09F-411B-A05B-CEEC0157DCA2}" type="parTrans" cxnId="{2D42F5DA-6306-4886-BBD8-FD2064AB86A7}">
      <dgm:prSet custT="1"/>
      <dgm:spPr/>
      <dgm:t>
        <a:bodyPr/>
        <a:lstStyle/>
        <a:p>
          <a:r>
            <a:rPr lang="en-GB" sz="1200" b="1" dirty="0" err="1">
              <a:solidFill>
                <a:schemeClr val="tx2">
                  <a:lumMod val="75000"/>
                </a:schemeClr>
              </a:solidFill>
            </a:rPr>
            <a:t>Posthaus</a:t>
          </a:r>
          <a:r>
            <a:rPr lang="en-GB" sz="1200" b="1" i="1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GB" sz="1200" b="1" dirty="0">
              <a:solidFill>
                <a:schemeClr val="tx2">
                  <a:lumMod val="75000"/>
                </a:schemeClr>
              </a:solidFill>
            </a:rPr>
            <a:t>, 2011</a:t>
          </a:r>
          <a:endParaRPr lang="fr-FR" sz="1200" dirty="0">
            <a:solidFill>
              <a:schemeClr val="tx2">
                <a:lumMod val="75000"/>
              </a:schemeClr>
            </a:solidFill>
          </a:endParaRPr>
        </a:p>
      </dgm:t>
    </dgm:pt>
    <dgm:pt modelId="{95D3643F-042F-4554-9390-5295A3F7E046}" type="sibTrans" cxnId="{2D42F5DA-6306-4886-BBD8-FD2064AB86A7}">
      <dgm:prSet/>
      <dgm:spPr/>
      <dgm:t>
        <a:bodyPr/>
        <a:lstStyle/>
        <a:p>
          <a:endParaRPr lang="fr-FR"/>
        </a:p>
      </dgm:t>
    </dgm:pt>
    <dgm:pt modelId="{3CE8A77B-5A41-46A6-994D-C15F18069BAE}">
      <dgm:prSet phldrT="[Texte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accent1"/>
          </a:solidFill>
        </a:ln>
      </dgm:spPr>
      <dgm:t>
        <a:bodyPr bIns="0" anchor="b"/>
        <a:lstStyle/>
        <a:p>
          <a:pPr algn="ctr"/>
          <a:endParaRPr lang="fr-FR" sz="1200" b="1" i="1" dirty="0">
            <a:solidFill>
              <a:schemeClr val="tx1"/>
            </a:solidFill>
          </a:endParaRPr>
        </a:p>
      </dgm:t>
    </dgm:pt>
    <dgm:pt modelId="{45D0A1CE-0883-47C3-9245-ECE97CBB4904}" type="parTrans" cxnId="{9C0BDB99-506A-47B3-B97F-C376EF636B08}">
      <dgm:prSet/>
      <dgm:spPr/>
      <dgm:t>
        <a:bodyPr/>
        <a:lstStyle/>
        <a:p>
          <a:endParaRPr lang="fr-FR"/>
        </a:p>
      </dgm:t>
    </dgm:pt>
    <dgm:pt modelId="{18C60082-D76D-481C-9718-A78D3FB8DD6C}" type="sibTrans" cxnId="{9C0BDB99-506A-47B3-B97F-C376EF636B08}">
      <dgm:prSet/>
      <dgm:spPr/>
      <dgm:t>
        <a:bodyPr/>
        <a:lstStyle/>
        <a:p>
          <a:endParaRPr lang="fr-FR"/>
        </a:p>
      </dgm:t>
    </dgm:pt>
    <dgm:pt modelId="{6A424423-4B99-4661-AC8F-77D1E0CDF3C4}">
      <dgm:prSet phldrT="[Texte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accent1"/>
          </a:solidFill>
        </a:ln>
      </dgm:spPr>
      <dgm:t>
        <a:bodyPr anchor="b"/>
        <a:lstStyle/>
        <a:p>
          <a:r>
            <a:rPr lang="fr-FR" sz="1200" b="1" dirty="0">
              <a:solidFill>
                <a:schemeClr val="tx1"/>
              </a:solidFill>
            </a:rPr>
            <a:t>C	d	</a:t>
          </a:r>
          <a:r>
            <a:rPr lang="fr-FR" sz="1200" b="1" dirty="0" err="1">
              <a:solidFill>
                <a:schemeClr val="tx1"/>
              </a:solidFill>
            </a:rPr>
            <a:t>vrCadavre</a:t>
          </a:r>
          <a:r>
            <a:rPr lang="fr-FR" sz="1200" b="1" dirty="0">
              <a:solidFill>
                <a:schemeClr val="tx1"/>
              </a:solidFill>
            </a:rPr>
            <a:t> infecté</a:t>
          </a:r>
        </a:p>
      </dgm:t>
    </dgm:pt>
    <dgm:pt modelId="{B570849A-FF7C-411A-AF8D-A66383B6BE7E}" type="parTrans" cxnId="{706C4CF5-99A7-4465-B53D-0500EA24BF97}">
      <dgm:prSet custT="1"/>
      <dgm:spPr/>
      <dgm:t>
        <a:bodyPr/>
        <a:lstStyle/>
        <a:p>
          <a:r>
            <a:rPr lang="en-GB" sz="1200" dirty="0">
              <a:solidFill>
                <a:schemeClr val="tx2">
                  <a:lumMod val="75000"/>
                </a:schemeClr>
              </a:solidFill>
            </a:rPr>
            <a:t>Sterling</a:t>
          </a:r>
          <a:r>
            <a:rPr lang="en-GB" sz="1200" i="1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GB" sz="1200" dirty="0">
              <a:solidFill>
                <a:schemeClr val="tx2">
                  <a:lumMod val="75000"/>
                </a:schemeClr>
              </a:solidFill>
            </a:rPr>
            <a:t>, 2000</a:t>
          </a:r>
          <a:endParaRPr lang="fr-FR" sz="1200" dirty="0">
            <a:solidFill>
              <a:schemeClr val="tx2">
                <a:lumMod val="75000"/>
              </a:schemeClr>
            </a:solidFill>
          </a:endParaRPr>
        </a:p>
      </dgm:t>
    </dgm:pt>
    <dgm:pt modelId="{CB546486-8910-4DBD-9F22-45D1286E5694}" type="sibTrans" cxnId="{706C4CF5-99A7-4465-B53D-0500EA24BF97}">
      <dgm:prSet/>
      <dgm:spPr/>
      <dgm:t>
        <a:bodyPr/>
        <a:lstStyle/>
        <a:p>
          <a:endParaRPr lang="fr-FR"/>
        </a:p>
      </dgm:t>
    </dgm:pt>
    <dgm:pt modelId="{38C8FB75-64B6-4588-A185-7323C8D58CAD}" type="pres">
      <dgm:prSet presAssocID="{0A24C05A-99AF-4AFF-A038-A864A749DE0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DC88AA4-FB91-448D-AFA0-75920F6AC679}" type="pres">
      <dgm:prSet presAssocID="{3CE8A77B-5A41-46A6-994D-C15F18069BAE}" presName="centerShape" presStyleLbl="node0" presStyleIdx="0" presStyleCnt="1" custLinFactNeighborX="35381" custLinFactNeighborY="16981"/>
      <dgm:spPr/>
      <dgm:t>
        <a:bodyPr/>
        <a:lstStyle/>
        <a:p>
          <a:endParaRPr lang="fr-FR"/>
        </a:p>
      </dgm:t>
    </dgm:pt>
    <dgm:pt modelId="{4792B6C6-15DD-4D1D-9A65-48F9E1D60C02}" type="pres">
      <dgm:prSet presAssocID="{9BD59CD5-F130-4307-B07C-56007C644CFE}" presName="parTrans" presStyleLbl="sibTrans2D1" presStyleIdx="0" presStyleCnt="3" custAng="67915" custScaleX="166654" custLinFactNeighborX="661" custLinFactNeighborY="2015"/>
      <dgm:spPr>
        <a:prstGeom prst="leftArrow">
          <a:avLst/>
        </a:prstGeom>
      </dgm:spPr>
      <dgm:t>
        <a:bodyPr/>
        <a:lstStyle/>
        <a:p>
          <a:endParaRPr lang="fr-FR"/>
        </a:p>
      </dgm:t>
    </dgm:pt>
    <dgm:pt modelId="{D25F00F1-94B4-4948-B0F5-E31950FAF46F}" type="pres">
      <dgm:prSet presAssocID="{9BD59CD5-F130-4307-B07C-56007C644CFE}" presName="connectorText" presStyleLbl="sibTrans2D1" presStyleIdx="0" presStyleCnt="3"/>
      <dgm:spPr>
        <a:prstGeom prst="leftArrow">
          <a:avLst/>
        </a:prstGeom>
      </dgm:spPr>
      <dgm:t>
        <a:bodyPr/>
        <a:lstStyle/>
        <a:p>
          <a:endParaRPr lang="fr-FR"/>
        </a:p>
      </dgm:t>
    </dgm:pt>
    <dgm:pt modelId="{F296E867-E8B8-4ED7-AE37-DC398B102C41}" type="pres">
      <dgm:prSet presAssocID="{D55F103A-1BF6-40F0-A050-E8E3F1CAA1D3}" presName="node" presStyleLbl="node1" presStyleIdx="0" presStyleCnt="3" custRadScaleRad="130010" custRadScaleInc="-6387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FB2AE7-2424-46FE-8E4A-75E397936792}" type="pres">
      <dgm:prSet presAssocID="{A5B7E826-E09F-411B-A05B-CEEC0157DCA2}" presName="parTrans" presStyleLbl="sibTrans2D1" presStyleIdx="1" presStyleCnt="3" custAng="10659888" custScaleX="160187" custLinFactNeighborX="9726" custLinFactNeighborY="-4161"/>
      <dgm:spPr/>
      <dgm:t>
        <a:bodyPr/>
        <a:lstStyle/>
        <a:p>
          <a:endParaRPr lang="fr-FR"/>
        </a:p>
      </dgm:t>
    </dgm:pt>
    <dgm:pt modelId="{534061B8-7DDA-4F03-9F5E-72F2FA32AA1A}" type="pres">
      <dgm:prSet presAssocID="{A5B7E826-E09F-411B-A05B-CEEC0157DCA2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6BDF4460-A83A-43FE-AD78-EAA94214FFFB}" type="pres">
      <dgm:prSet presAssocID="{338FCA33-5BC4-4F73-B7DA-D64105E2C48C}" presName="node" presStyleLbl="node1" presStyleIdx="1" presStyleCnt="3" custRadScaleRad="138140" custRadScaleInc="-14337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6B2A40-8930-41CB-B3D5-679A04A03F05}" type="pres">
      <dgm:prSet presAssocID="{B570849A-FF7C-411A-AF8D-A66383B6BE7E}" presName="parTrans" presStyleLbl="sibTrans2D1" presStyleIdx="2" presStyleCnt="3" custAng="21562290" custScaleX="183583"/>
      <dgm:spPr>
        <a:prstGeom prst="leftArrow">
          <a:avLst/>
        </a:prstGeom>
      </dgm:spPr>
      <dgm:t>
        <a:bodyPr/>
        <a:lstStyle/>
        <a:p>
          <a:endParaRPr lang="fr-FR"/>
        </a:p>
      </dgm:t>
    </dgm:pt>
    <dgm:pt modelId="{41007895-F838-4AB2-8437-42BC093201A5}" type="pres">
      <dgm:prSet presAssocID="{B570849A-FF7C-411A-AF8D-A66383B6BE7E}" presName="connectorText" presStyleLbl="sibTrans2D1" presStyleIdx="2" presStyleCnt="3"/>
      <dgm:spPr>
        <a:prstGeom prst="leftArrow">
          <a:avLst/>
        </a:prstGeom>
      </dgm:spPr>
      <dgm:t>
        <a:bodyPr/>
        <a:lstStyle/>
        <a:p>
          <a:endParaRPr lang="fr-FR"/>
        </a:p>
      </dgm:t>
    </dgm:pt>
    <dgm:pt modelId="{CEC258C7-1BCC-4409-AFB2-249B3D471ADD}" type="pres">
      <dgm:prSet presAssocID="{6A424423-4B99-4661-AC8F-77D1E0CDF3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DFA4897-4043-4E64-8842-93AC412CA216}" type="presOf" srcId="{338FCA33-5BC4-4F73-B7DA-D64105E2C48C}" destId="{6BDF4460-A83A-43FE-AD78-EAA94214FFFB}" srcOrd="0" destOrd="0" presId="urn:microsoft.com/office/officeart/2005/8/layout/radial5"/>
    <dgm:cxn modelId="{74E31D04-5A20-4C5C-838C-B25418A0D8CA}" type="presOf" srcId="{B570849A-FF7C-411A-AF8D-A66383B6BE7E}" destId="{41007895-F838-4AB2-8437-42BC093201A5}" srcOrd="1" destOrd="0" presId="urn:microsoft.com/office/officeart/2005/8/layout/radial5"/>
    <dgm:cxn modelId="{ECF49072-4E02-490E-AF7A-C04C36083139}" type="presOf" srcId="{3CE8A77B-5A41-46A6-994D-C15F18069BAE}" destId="{5DC88AA4-FB91-448D-AFA0-75920F6AC679}" srcOrd="0" destOrd="0" presId="urn:microsoft.com/office/officeart/2005/8/layout/radial5"/>
    <dgm:cxn modelId="{084A64FD-5C77-4B6B-8B24-42CCA5F1C842}" type="presOf" srcId="{A5B7E826-E09F-411B-A05B-CEEC0157DCA2}" destId="{B1FB2AE7-2424-46FE-8E4A-75E397936792}" srcOrd="0" destOrd="0" presId="urn:microsoft.com/office/officeart/2005/8/layout/radial5"/>
    <dgm:cxn modelId="{B6581A32-B118-4C81-84D7-E69D2224AFE5}" type="presOf" srcId="{0A24C05A-99AF-4AFF-A038-A864A749DE0E}" destId="{38C8FB75-64B6-4588-A185-7323C8D58CAD}" srcOrd="0" destOrd="0" presId="urn:microsoft.com/office/officeart/2005/8/layout/radial5"/>
    <dgm:cxn modelId="{E536F3FA-2DF9-426B-8CF3-7831F9D3E014}" srcId="{3CE8A77B-5A41-46A6-994D-C15F18069BAE}" destId="{D55F103A-1BF6-40F0-A050-E8E3F1CAA1D3}" srcOrd="0" destOrd="0" parTransId="{9BD59CD5-F130-4307-B07C-56007C644CFE}" sibTransId="{E3E1AD9E-1306-451E-9A8A-ED3D55C140BC}"/>
    <dgm:cxn modelId="{4D9AE38D-DDBE-4EEA-8444-81021795E958}" type="presOf" srcId="{6A424423-4B99-4661-AC8F-77D1E0CDF3C4}" destId="{CEC258C7-1BCC-4409-AFB2-249B3D471ADD}" srcOrd="0" destOrd="0" presId="urn:microsoft.com/office/officeart/2005/8/layout/radial5"/>
    <dgm:cxn modelId="{2B2FB3DD-9C99-42B7-A017-12CF47547081}" type="presOf" srcId="{9BD59CD5-F130-4307-B07C-56007C644CFE}" destId="{D25F00F1-94B4-4948-B0F5-E31950FAF46F}" srcOrd="1" destOrd="0" presId="urn:microsoft.com/office/officeart/2005/8/layout/radial5"/>
    <dgm:cxn modelId="{2D42F5DA-6306-4886-BBD8-FD2064AB86A7}" srcId="{3CE8A77B-5A41-46A6-994D-C15F18069BAE}" destId="{338FCA33-5BC4-4F73-B7DA-D64105E2C48C}" srcOrd="1" destOrd="0" parTransId="{A5B7E826-E09F-411B-A05B-CEEC0157DCA2}" sibTransId="{95D3643F-042F-4554-9390-5295A3F7E046}"/>
    <dgm:cxn modelId="{706C4CF5-99A7-4465-B53D-0500EA24BF97}" srcId="{3CE8A77B-5A41-46A6-994D-C15F18069BAE}" destId="{6A424423-4B99-4661-AC8F-77D1E0CDF3C4}" srcOrd="2" destOrd="0" parTransId="{B570849A-FF7C-411A-AF8D-A66383B6BE7E}" sibTransId="{CB546486-8910-4DBD-9F22-45D1286E5694}"/>
    <dgm:cxn modelId="{1353B920-F39C-45E2-86A2-A2D3F273D369}" type="presOf" srcId="{9BD59CD5-F130-4307-B07C-56007C644CFE}" destId="{4792B6C6-15DD-4D1D-9A65-48F9E1D60C02}" srcOrd="0" destOrd="0" presId="urn:microsoft.com/office/officeart/2005/8/layout/radial5"/>
    <dgm:cxn modelId="{1D3483C1-2EFD-467D-9CCC-45984FDD9D3B}" type="presOf" srcId="{D55F103A-1BF6-40F0-A050-E8E3F1CAA1D3}" destId="{F296E867-E8B8-4ED7-AE37-DC398B102C41}" srcOrd="0" destOrd="0" presId="urn:microsoft.com/office/officeart/2005/8/layout/radial5"/>
    <dgm:cxn modelId="{401FFED9-20FE-4165-A2DE-F09A6B648C32}" type="presOf" srcId="{A5B7E826-E09F-411B-A05B-CEEC0157DCA2}" destId="{534061B8-7DDA-4F03-9F5E-72F2FA32AA1A}" srcOrd="1" destOrd="0" presId="urn:microsoft.com/office/officeart/2005/8/layout/radial5"/>
    <dgm:cxn modelId="{3B15B2D4-0D13-47AD-B499-A24E794EF49D}" type="presOf" srcId="{B570849A-FF7C-411A-AF8D-A66383B6BE7E}" destId="{4F6B2A40-8930-41CB-B3D5-679A04A03F05}" srcOrd="0" destOrd="0" presId="urn:microsoft.com/office/officeart/2005/8/layout/radial5"/>
    <dgm:cxn modelId="{9C0BDB99-506A-47B3-B97F-C376EF636B08}" srcId="{0A24C05A-99AF-4AFF-A038-A864A749DE0E}" destId="{3CE8A77B-5A41-46A6-994D-C15F18069BAE}" srcOrd="0" destOrd="0" parTransId="{45D0A1CE-0883-47C3-9245-ECE97CBB4904}" sibTransId="{18C60082-D76D-481C-9718-A78D3FB8DD6C}"/>
    <dgm:cxn modelId="{CFCDF894-4EA4-4569-B39F-DBCFC6A5B69E}" type="presParOf" srcId="{38C8FB75-64B6-4588-A185-7323C8D58CAD}" destId="{5DC88AA4-FB91-448D-AFA0-75920F6AC679}" srcOrd="0" destOrd="0" presId="urn:microsoft.com/office/officeart/2005/8/layout/radial5"/>
    <dgm:cxn modelId="{6A289573-BF2C-4574-B078-411CEADFFB43}" type="presParOf" srcId="{38C8FB75-64B6-4588-A185-7323C8D58CAD}" destId="{4792B6C6-15DD-4D1D-9A65-48F9E1D60C02}" srcOrd="1" destOrd="0" presId="urn:microsoft.com/office/officeart/2005/8/layout/radial5"/>
    <dgm:cxn modelId="{6D57F5E4-4865-4EFD-BFF3-5E76A7D2BEC9}" type="presParOf" srcId="{4792B6C6-15DD-4D1D-9A65-48F9E1D60C02}" destId="{D25F00F1-94B4-4948-B0F5-E31950FAF46F}" srcOrd="0" destOrd="0" presId="urn:microsoft.com/office/officeart/2005/8/layout/radial5"/>
    <dgm:cxn modelId="{C542A4FC-58A5-4B82-BAC0-0D5EB1BB3B0E}" type="presParOf" srcId="{38C8FB75-64B6-4588-A185-7323C8D58CAD}" destId="{F296E867-E8B8-4ED7-AE37-DC398B102C41}" srcOrd="2" destOrd="0" presId="urn:microsoft.com/office/officeart/2005/8/layout/radial5"/>
    <dgm:cxn modelId="{C82D8419-BEA5-430D-984A-B3B1C06B368B}" type="presParOf" srcId="{38C8FB75-64B6-4588-A185-7323C8D58CAD}" destId="{B1FB2AE7-2424-46FE-8E4A-75E397936792}" srcOrd="3" destOrd="0" presId="urn:microsoft.com/office/officeart/2005/8/layout/radial5"/>
    <dgm:cxn modelId="{6B6C5975-35EC-40E5-BB12-6A304B7468AF}" type="presParOf" srcId="{B1FB2AE7-2424-46FE-8E4A-75E397936792}" destId="{534061B8-7DDA-4F03-9F5E-72F2FA32AA1A}" srcOrd="0" destOrd="0" presId="urn:microsoft.com/office/officeart/2005/8/layout/radial5"/>
    <dgm:cxn modelId="{6877813C-CB61-43DD-8F04-446DD97B3BA1}" type="presParOf" srcId="{38C8FB75-64B6-4588-A185-7323C8D58CAD}" destId="{6BDF4460-A83A-43FE-AD78-EAA94214FFFB}" srcOrd="4" destOrd="0" presId="urn:microsoft.com/office/officeart/2005/8/layout/radial5"/>
    <dgm:cxn modelId="{26DE7091-36F0-4F05-8FC9-C76B44681849}" type="presParOf" srcId="{38C8FB75-64B6-4588-A185-7323C8D58CAD}" destId="{4F6B2A40-8930-41CB-B3D5-679A04A03F05}" srcOrd="5" destOrd="0" presId="urn:microsoft.com/office/officeart/2005/8/layout/radial5"/>
    <dgm:cxn modelId="{CC7EBDD4-AFCD-4304-A5B7-669B2E2CD657}" type="presParOf" srcId="{4F6B2A40-8930-41CB-B3D5-679A04A03F05}" destId="{41007895-F838-4AB2-8437-42BC093201A5}" srcOrd="0" destOrd="0" presId="urn:microsoft.com/office/officeart/2005/8/layout/radial5"/>
    <dgm:cxn modelId="{D34F273F-9F54-4C40-ABA2-04AF9316AED8}" type="presParOf" srcId="{38C8FB75-64B6-4588-A185-7323C8D58CAD}" destId="{CEC258C7-1BCC-4409-AFB2-249B3D471ADD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2B0B62-CE8D-4DB2-9803-7E65F495D3F8}">
      <dsp:nvSpPr>
        <dsp:cNvPr id="0" name=""/>
        <dsp:cNvSpPr/>
      </dsp:nvSpPr>
      <dsp:spPr>
        <a:xfrm>
          <a:off x="1443539" y="1928648"/>
          <a:ext cx="1068852" cy="9315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i="1" kern="1200" dirty="0">
            <a:solidFill>
              <a:schemeClr val="tx1"/>
            </a:solidFill>
          </a:endParaRPr>
        </a:p>
      </dsp:txBody>
      <dsp:txXfrm>
        <a:off x="1443539" y="1928648"/>
        <a:ext cx="1068852" cy="931557"/>
      </dsp:txXfrm>
    </dsp:sp>
    <dsp:sp modelId="{E3FC18DC-633D-471A-A5B1-8394E8B8ECFF}">
      <dsp:nvSpPr>
        <dsp:cNvPr id="0" name=""/>
        <dsp:cNvSpPr/>
      </dsp:nvSpPr>
      <dsp:spPr>
        <a:xfrm rot="16213478">
          <a:off x="1583758" y="1357595"/>
          <a:ext cx="795595" cy="241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</a:t>
          </a:r>
          <a:r>
            <a:rPr lang="en-GB" sz="500" kern="1200" dirty="0" err="1">
              <a:solidFill>
                <a:schemeClr val="tx1"/>
              </a:solidFill>
            </a:rPr>
            <a:t>Ocepek</a:t>
          </a:r>
          <a:r>
            <a:rPr lang="en-GB" sz="500" i="1" kern="1200" dirty="0">
              <a:solidFill>
                <a:schemeClr val="tx1"/>
              </a:solidFill>
            </a:rPr>
            <a:t> et al.</a:t>
          </a:r>
          <a:r>
            <a:rPr lang="en-GB" sz="500" kern="1200" dirty="0">
              <a:solidFill>
                <a:schemeClr val="tx1"/>
              </a:solidFill>
            </a:rPr>
            <a:t>, 2005)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(Romero B, 2011)</a:t>
          </a:r>
          <a:endParaRPr lang="fr-FR" sz="500" kern="1200" dirty="0">
            <a:solidFill>
              <a:schemeClr val="tx1"/>
            </a:solidFill>
          </a:endParaRPr>
        </a:p>
      </dsp:txBody>
      <dsp:txXfrm rot="16213478">
        <a:off x="1583758" y="1357595"/>
        <a:ext cx="795595" cy="241930"/>
      </dsp:txXfrm>
    </dsp:sp>
    <dsp:sp modelId="{257C85A9-BE12-42B1-893F-57EF0B9867EC}">
      <dsp:nvSpPr>
        <dsp:cNvPr id="0" name=""/>
        <dsp:cNvSpPr/>
      </dsp:nvSpPr>
      <dsp:spPr>
        <a:xfrm>
          <a:off x="1485075" y="0"/>
          <a:ext cx="1000633" cy="100063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 err="1">
              <a:solidFill>
                <a:schemeClr val="bg1"/>
              </a:solidFill>
            </a:rPr>
            <a:t>Bétail</a:t>
          </a:r>
          <a:endParaRPr lang="en-US" sz="1100" kern="1200" noProof="0" dirty="0">
            <a:solidFill>
              <a:schemeClr val="bg1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>
              <a:solidFill>
                <a:schemeClr val="bg1"/>
              </a:solidFill>
            </a:rPr>
            <a:t>2 </a:t>
          </a:r>
          <a:r>
            <a:rPr lang="en-US" sz="1100" kern="1200" noProof="0" dirty="0" err="1">
              <a:solidFill>
                <a:schemeClr val="bg1"/>
              </a:solidFill>
            </a:rPr>
            <a:t>cas</a:t>
          </a:r>
          <a:endParaRPr lang="en-US" sz="1100" kern="1200" noProof="0" dirty="0">
            <a:solidFill>
              <a:schemeClr val="bg1"/>
            </a:solidFill>
          </a:endParaRPr>
        </a:p>
      </dsp:txBody>
      <dsp:txXfrm>
        <a:off x="1485075" y="0"/>
        <a:ext cx="1000633" cy="1000633"/>
      </dsp:txXfrm>
    </dsp:sp>
    <dsp:sp modelId="{4792B6C6-15DD-4D1D-9A65-48F9E1D60C02}">
      <dsp:nvSpPr>
        <dsp:cNvPr id="0" name=""/>
        <dsp:cNvSpPr/>
      </dsp:nvSpPr>
      <dsp:spPr>
        <a:xfrm rot="18819966">
          <a:off x="2206786" y="1544184"/>
          <a:ext cx="934533" cy="241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5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(</a:t>
          </a:r>
          <a:r>
            <a:rPr kumimoji="0" lang="en-US" sz="500" b="0" i="0" u="none" strike="noStrike" kern="1200" cap="none" normalizeH="0" baseline="0" dirty="0" err="1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Mikota</a:t>
          </a:r>
          <a:r>
            <a:rPr kumimoji="0" lang="en-US" sz="5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Susan K., 2001)</a:t>
          </a:r>
          <a:r>
            <a:rPr kumimoji="0" lang="en-US" sz="500" b="0" i="0" u="none" strike="noStrike" kern="1200" cap="none" normalizeH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</a:t>
          </a:r>
        </a:p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5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(</a:t>
          </a:r>
          <a:r>
            <a:rPr kumimoji="0" lang="en-US" sz="500" b="0" i="0" u="none" strike="noStrike" kern="1200" cap="none" normalizeH="0" baseline="0" dirty="0" err="1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Payeur</a:t>
          </a:r>
          <a:r>
            <a:rPr kumimoji="0" lang="en-US" sz="500" b="0" i="1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 et al.</a:t>
          </a:r>
          <a:r>
            <a:rPr kumimoji="0" lang="en-US" sz="5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Arial" pitchFamily="34" charset="0"/>
            </a:rPr>
            <a:t>, 2002). </a:t>
          </a:r>
          <a:endParaRPr lang="fr-FR" sz="500" kern="1200" dirty="0"/>
        </a:p>
      </dsp:txBody>
      <dsp:txXfrm rot="18819966">
        <a:off x="2206786" y="1544184"/>
        <a:ext cx="934533" cy="241930"/>
      </dsp:txXfrm>
    </dsp:sp>
    <dsp:sp modelId="{F296E867-E8B8-4ED7-AE37-DC398B102C41}">
      <dsp:nvSpPr>
        <dsp:cNvPr id="0" name=""/>
        <dsp:cNvSpPr/>
      </dsp:nvSpPr>
      <dsp:spPr>
        <a:xfrm>
          <a:off x="2895406" y="408754"/>
          <a:ext cx="1000633" cy="100063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 err="1">
              <a:solidFill>
                <a:schemeClr val="bg1"/>
              </a:solidFill>
            </a:rPr>
            <a:t>Eléphants</a:t>
          </a:r>
          <a:endParaRPr lang="en-US" sz="1100" kern="1200" noProof="0" dirty="0">
            <a:solidFill>
              <a:schemeClr val="bg1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>
              <a:solidFill>
                <a:schemeClr val="bg1"/>
              </a:solidFill>
            </a:rPr>
            <a:t>70 </a:t>
          </a:r>
          <a:r>
            <a:rPr lang="en-US" sz="1100" kern="1200" noProof="0" dirty="0" err="1">
              <a:solidFill>
                <a:schemeClr val="bg1"/>
              </a:solidFill>
            </a:rPr>
            <a:t>cas</a:t>
          </a:r>
          <a:r>
            <a:rPr lang="fr-FR" sz="1100" kern="1200" dirty="0">
              <a:solidFill>
                <a:schemeClr val="bg1"/>
              </a:solidFill>
            </a:rPr>
            <a:t> </a:t>
          </a:r>
        </a:p>
      </dsp:txBody>
      <dsp:txXfrm>
        <a:off x="2895406" y="408754"/>
        <a:ext cx="1000633" cy="1000633"/>
      </dsp:txXfrm>
    </dsp:sp>
    <dsp:sp modelId="{3ED5CA60-17DA-480A-97FF-D7570BA5BEEB}">
      <dsp:nvSpPr>
        <dsp:cNvPr id="0" name=""/>
        <dsp:cNvSpPr/>
      </dsp:nvSpPr>
      <dsp:spPr>
        <a:xfrm rot="722184">
          <a:off x="2424977" y="2434206"/>
          <a:ext cx="613756" cy="241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(Hoop, 2002)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(Schmidt</a:t>
          </a:r>
          <a:r>
            <a:rPr lang="en-GB" sz="500" i="1" kern="1200" dirty="0">
              <a:solidFill>
                <a:schemeClr val="tx1"/>
              </a:solidFill>
            </a:rPr>
            <a:t> et al.</a:t>
          </a:r>
          <a:r>
            <a:rPr lang="en-GB" sz="500" kern="1200" dirty="0">
              <a:solidFill>
                <a:schemeClr val="tx1"/>
              </a:solidFill>
            </a:rPr>
            <a:t>, 2008)</a:t>
          </a:r>
          <a:endParaRPr lang="fr-FR" sz="500" kern="1200" dirty="0">
            <a:solidFill>
              <a:schemeClr val="tx1"/>
            </a:solidFill>
          </a:endParaRPr>
        </a:p>
      </dsp:txBody>
      <dsp:txXfrm rot="722184">
        <a:off x="2424977" y="2434206"/>
        <a:ext cx="613756" cy="241930"/>
      </dsp:txXfrm>
    </dsp:sp>
    <dsp:sp modelId="{E1914570-137D-4115-BDF6-047D94E061B0}">
      <dsp:nvSpPr>
        <dsp:cNvPr id="0" name=""/>
        <dsp:cNvSpPr/>
      </dsp:nvSpPr>
      <dsp:spPr>
        <a:xfrm>
          <a:off x="2970150" y="2212342"/>
          <a:ext cx="1000633" cy="100063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 err="1">
              <a:solidFill>
                <a:schemeClr val="bg1"/>
              </a:solidFill>
            </a:rPr>
            <a:t>Perroquets</a:t>
          </a:r>
          <a:endParaRPr lang="en-US" sz="1100" kern="1200" noProof="0" dirty="0">
            <a:solidFill>
              <a:schemeClr val="bg1"/>
            </a:solidFill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noProof="0" dirty="0">
              <a:solidFill>
                <a:schemeClr val="bg1"/>
              </a:solidFill>
            </a:rPr>
            <a:t>5 </a:t>
          </a:r>
          <a:r>
            <a:rPr lang="en-US" sz="1100" kern="1200" noProof="0" dirty="0" err="1">
              <a:solidFill>
                <a:schemeClr val="bg1"/>
              </a:solidFill>
            </a:rPr>
            <a:t>cas</a:t>
          </a:r>
          <a:endParaRPr lang="en-US" sz="1100" kern="1200" noProof="0" dirty="0">
            <a:solidFill>
              <a:schemeClr val="bg1"/>
            </a:solidFill>
          </a:endParaRPr>
        </a:p>
      </dsp:txBody>
      <dsp:txXfrm>
        <a:off x="2970150" y="2212342"/>
        <a:ext cx="1000633" cy="1000633"/>
      </dsp:txXfrm>
    </dsp:sp>
    <dsp:sp modelId="{B1FB2AE7-2424-46FE-8E4A-75E397936792}">
      <dsp:nvSpPr>
        <dsp:cNvPr id="0" name=""/>
        <dsp:cNvSpPr/>
      </dsp:nvSpPr>
      <dsp:spPr>
        <a:xfrm rot="10031765">
          <a:off x="988543" y="2434555"/>
          <a:ext cx="561183" cy="241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(Parsons</a:t>
          </a:r>
          <a:r>
            <a:rPr lang="en-GB" sz="500" i="1" kern="1200" dirty="0">
              <a:solidFill>
                <a:schemeClr val="tx1"/>
              </a:solidFill>
            </a:rPr>
            <a:t> et al.</a:t>
          </a:r>
          <a:r>
            <a:rPr lang="en-GB" sz="500" kern="1200" dirty="0">
              <a:solidFill>
                <a:schemeClr val="tx1"/>
              </a:solidFill>
            </a:rPr>
            <a:t>, 2008)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(Hawthorne  1962)</a:t>
          </a:r>
          <a:endParaRPr lang="fr-FR" sz="500" kern="1200" dirty="0">
            <a:solidFill>
              <a:schemeClr val="tx1"/>
            </a:solidFill>
          </a:endParaRPr>
        </a:p>
      </dsp:txBody>
      <dsp:txXfrm rot="10031765">
        <a:off x="988543" y="2434555"/>
        <a:ext cx="561183" cy="241930"/>
      </dsp:txXfrm>
    </dsp:sp>
    <dsp:sp modelId="{6BDF4460-A83A-43FE-AD78-EAA94214FFFB}">
      <dsp:nvSpPr>
        <dsp:cNvPr id="0" name=""/>
        <dsp:cNvSpPr/>
      </dsp:nvSpPr>
      <dsp:spPr>
        <a:xfrm>
          <a:off x="77387" y="2212342"/>
          <a:ext cx="1000633" cy="1000633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solidFill>
                <a:schemeClr val="bg1"/>
              </a:solidFill>
            </a:rPr>
            <a:t>Chiens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solidFill>
                <a:schemeClr val="bg1"/>
              </a:solidFill>
            </a:rPr>
            <a:t>12 cas</a:t>
          </a:r>
        </a:p>
      </dsp:txBody>
      <dsp:txXfrm>
        <a:off x="77387" y="2212342"/>
        <a:ext cx="1000633" cy="1000633"/>
      </dsp:txXfrm>
    </dsp:sp>
    <dsp:sp modelId="{1A14AB2E-A459-45AF-A72B-1692B3433654}">
      <dsp:nvSpPr>
        <dsp:cNvPr id="0" name=""/>
        <dsp:cNvSpPr/>
      </dsp:nvSpPr>
      <dsp:spPr>
        <a:xfrm rot="13471044">
          <a:off x="785909" y="1559393"/>
          <a:ext cx="931712" cy="241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>
              <a:solidFill>
                <a:schemeClr val="tx1"/>
              </a:solidFill>
            </a:rPr>
            <a:t>(Shipley</a:t>
          </a:r>
          <a:r>
            <a:rPr lang="en-US" sz="500" i="1" kern="1200" dirty="0">
              <a:solidFill>
                <a:schemeClr val="tx1"/>
              </a:solidFill>
            </a:rPr>
            <a:t> et al.</a:t>
          </a:r>
          <a:r>
            <a:rPr lang="en-US" sz="500" kern="1200" dirty="0">
              <a:solidFill>
                <a:schemeClr val="tx1"/>
              </a:solidFill>
            </a:rPr>
            <a:t>, 2008)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00" kern="1200" dirty="0">
              <a:solidFill>
                <a:schemeClr val="tx1"/>
              </a:solidFill>
            </a:rPr>
            <a:t>(</a:t>
          </a:r>
          <a:r>
            <a:rPr lang="en-GB" sz="500" kern="1200" dirty="0" err="1">
              <a:solidFill>
                <a:schemeClr val="tx1"/>
              </a:solidFill>
            </a:rPr>
            <a:t>Isaza</a:t>
          </a:r>
          <a:r>
            <a:rPr lang="en-GB" sz="500" kern="1200" dirty="0">
              <a:solidFill>
                <a:schemeClr val="tx1"/>
              </a:solidFill>
            </a:rPr>
            <a:t> R, 2003)</a:t>
          </a:r>
          <a:endParaRPr lang="fr-FR" sz="500" kern="1200" dirty="0">
            <a:solidFill>
              <a:schemeClr val="tx1"/>
            </a:solidFill>
          </a:endParaRPr>
        </a:p>
      </dsp:txBody>
      <dsp:txXfrm rot="13471044">
        <a:off x="785909" y="1559393"/>
        <a:ext cx="931712" cy="241930"/>
      </dsp:txXfrm>
    </dsp:sp>
    <dsp:sp modelId="{20D03E38-C371-44FB-BE8F-30727CC7ED34}">
      <dsp:nvSpPr>
        <dsp:cNvPr id="0" name=""/>
        <dsp:cNvSpPr/>
      </dsp:nvSpPr>
      <dsp:spPr>
        <a:xfrm>
          <a:off x="0" y="441146"/>
          <a:ext cx="1000633" cy="100063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solidFill>
                <a:schemeClr val="bg1"/>
              </a:solidFill>
            </a:rPr>
            <a:t>Singes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>
              <a:solidFill>
                <a:schemeClr val="bg1"/>
              </a:solidFill>
            </a:rPr>
            <a:t>20 cas</a:t>
          </a:r>
        </a:p>
      </dsp:txBody>
      <dsp:txXfrm>
        <a:off x="0" y="441146"/>
        <a:ext cx="1000633" cy="100063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C88AA4-FB91-448D-AFA0-75920F6AC679}">
      <dsp:nvSpPr>
        <dsp:cNvPr id="0" name=""/>
        <dsp:cNvSpPr/>
      </dsp:nvSpPr>
      <dsp:spPr>
        <a:xfrm>
          <a:off x="2322753" y="1985837"/>
          <a:ext cx="1052545" cy="10525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200" b="1" i="1" kern="1200" dirty="0">
            <a:solidFill>
              <a:schemeClr val="tx1"/>
            </a:solidFill>
          </a:endParaRPr>
        </a:p>
      </dsp:txBody>
      <dsp:txXfrm>
        <a:off x="2322753" y="1985837"/>
        <a:ext cx="1052545" cy="1052545"/>
      </dsp:txXfrm>
    </dsp:sp>
    <dsp:sp modelId="{4792B6C6-15DD-4D1D-9A65-48F9E1D60C02}">
      <dsp:nvSpPr>
        <dsp:cNvPr id="0" name=""/>
        <dsp:cNvSpPr/>
      </dsp:nvSpPr>
      <dsp:spPr>
        <a:xfrm rot="13366948">
          <a:off x="906337" y="1366764"/>
          <a:ext cx="1709594" cy="357865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(</a:t>
          </a:r>
          <a:r>
            <a:rPr lang="en-US" sz="1200" kern="1200" dirty="0" err="1">
              <a:solidFill>
                <a:schemeClr val="tx2">
                  <a:lumMod val="75000"/>
                </a:schemeClr>
              </a:solidFill>
            </a:rPr>
            <a:t>Michalak</a:t>
          </a:r>
          <a:r>
            <a:rPr lang="en-US" sz="1200" i="1" kern="1200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, 1998, </a:t>
          </a:r>
          <a:r>
            <a:rPr lang="en-US" sz="1200" kern="1200" dirty="0" err="1">
              <a:solidFill>
                <a:schemeClr val="tx2">
                  <a:lumMod val="75000"/>
                </a:schemeClr>
              </a:solidFill>
            </a:rPr>
            <a:t>Murphree</a:t>
          </a: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 R</a:t>
          </a:r>
          <a:r>
            <a:rPr lang="en-US" sz="1200" i="1" kern="1200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, 2011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 Oh P</a:t>
          </a:r>
          <a:r>
            <a:rPr lang="en-US" sz="1200" i="1" kern="1200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US" sz="1200" kern="1200" dirty="0">
              <a:solidFill>
                <a:schemeClr val="tx2">
                  <a:lumMod val="75000"/>
                </a:schemeClr>
              </a:solidFill>
            </a:rPr>
            <a:t>, 2002)</a:t>
          </a:r>
          <a:endParaRPr lang="fr-FR" sz="1200" kern="1200" dirty="0">
            <a:solidFill>
              <a:schemeClr val="tx2">
                <a:lumMod val="75000"/>
              </a:schemeClr>
            </a:solidFill>
          </a:endParaRPr>
        </a:p>
      </dsp:txBody>
      <dsp:txXfrm rot="13366948">
        <a:off x="906337" y="1366764"/>
        <a:ext cx="1709594" cy="357865"/>
      </dsp:txXfrm>
    </dsp:sp>
    <dsp:sp modelId="{F296E867-E8B8-4ED7-AE37-DC398B102C41}">
      <dsp:nvSpPr>
        <dsp:cNvPr id="0" name=""/>
        <dsp:cNvSpPr/>
      </dsp:nvSpPr>
      <dsp:spPr>
        <a:xfrm>
          <a:off x="90021" y="0"/>
          <a:ext cx="1052545" cy="10525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noProof="0" dirty="0" err="1">
              <a:solidFill>
                <a:schemeClr val="bg1"/>
              </a:solidFill>
            </a:rPr>
            <a:t>Eléphants</a:t>
          </a:r>
          <a:r>
            <a:rPr lang="fr-FR" sz="1200" b="1" kern="1200" dirty="0">
              <a:solidFill>
                <a:schemeClr val="bg1"/>
              </a:solidFill>
            </a:rPr>
            <a:t> </a:t>
          </a:r>
        </a:p>
      </dsp:txBody>
      <dsp:txXfrm>
        <a:off x="90021" y="0"/>
        <a:ext cx="1052545" cy="1052545"/>
      </dsp:txXfrm>
    </dsp:sp>
    <dsp:sp modelId="{B1FB2AE7-2424-46FE-8E4A-75E397936792}">
      <dsp:nvSpPr>
        <dsp:cNvPr id="0" name=""/>
        <dsp:cNvSpPr/>
      </dsp:nvSpPr>
      <dsp:spPr>
        <a:xfrm rot="5424060">
          <a:off x="2546895" y="1339385"/>
          <a:ext cx="794280" cy="3578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1" kern="1200" dirty="0" err="1">
              <a:solidFill>
                <a:schemeClr val="tx2">
                  <a:lumMod val="75000"/>
                </a:schemeClr>
              </a:solidFill>
            </a:rPr>
            <a:t>Posthaus</a:t>
          </a:r>
          <a:r>
            <a:rPr lang="en-GB" sz="1200" b="1" i="1" kern="1200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GB" sz="1200" b="1" kern="1200" dirty="0">
              <a:solidFill>
                <a:schemeClr val="tx2">
                  <a:lumMod val="75000"/>
                </a:schemeClr>
              </a:solidFill>
            </a:rPr>
            <a:t>, 2011</a:t>
          </a:r>
          <a:endParaRPr lang="fr-FR" sz="1200" kern="1200" dirty="0">
            <a:solidFill>
              <a:schemeClr val="tx2">
                <a:lumMod val="75000"/>
              </a:schemeClr>
            </a:solidFill>
          </a:endParaRPr>
        </a:p>
      </dsp:txBody>
      <dsp:txXfrm rot="5424060">
        <a:off x="2546895" y="1339385"/>
        <a:ext cx="794280" cy="357865"/>
      </dsp:txXfrm>
    </dsp:sp>
    <dsp:sp modelId="{6BDF4460-A83A-43FE-AD78-EAA94214FFFB}">
      <dsp:nvSpPr>
        <dsp:cNvPr id="0" name=""/>
        <dsp:cNvSpPr/>
      </dsp:nvSpPr>
      <dsp:spPr>
        <a:xfrm>
          <a:off x="2417660" y="0"/>
          <a:ext cx="1052545" cy="105254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chemeClr val="bg1"/>
              </a:solidFill>
            </a:rPr>
            <a:t>Chiens</a:t>
          </a:r>
        </a:p>
      </dsp:txBody>
      <dsp:txXfrm>
        <a:off x="2417660" y="0"/>
        <a:ext cx="1052545" cy="1052545"/>
      </dsp:txXfrm>
    </dsp:sp>
    <dsp:sp modelId="{4F6B2A40-8930-41CB-B3D5-679A04A03F05}">
      <dsp:nvSpPr>
        <dsp:cNvPr id="0" name=""/>
        <dsp:cNvSpPr/>
      </dsp:nvSpPr>
      <dsp:spPr>
        <a:xfrm rot="10413133">
          <a:off x="1084749" y="2449501"/>
          <a:ext cx="1245830" cy="357865"/>
        </a:xfrm>
        <a:prstGeom prst="lef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>
              <a:solidFill>
                <a:schemeClr val="tx2">
                  <a:lumMod val="75000"/>
                </a:schemeClr>
              </a:solidFill>
            </a:rPr>
            <a:t>Sterling</a:t>
          </a:r>
          <a:r>
            <a:rPr lang="en-GB" sz="1200" i="1" kern="1200" dirty="0">
              <a:solidFill>
                <a:schemeClr val="tx2">
                  <a:lumMod val="75000"/>
                </a:schemeClr>
              </a:solidFill>
            </a:rPr>
            <a:t> et al.</a:t>
          </a:r>
          <a:r>
            <a:rPr lang="en-GB" sz="1200" kern="1200" dirty="0">
              <a:solidFill>
                <a:schemeClr val="tx2">
                  <a:lumMod val="75000"/>
                </a:schemeClr>
              </a:solidFill>
            </a:rPr>
            <a:t>, 2000</a:t>
          </a:r>
          <a:endParaRPr lang="fr-FR" sz="1200" kern="1200" dirty="0">
            <a:solidFill>
              <a:schemeClr val="tx2">
                <a:lumMod val="75000"/>
              </a:schemeClr>
            </a:solidFill>
          </a:endParaRPr>
        </a:p>
      </dsp:txBody>
      <dsp:txXfrm rot="10413133">
        <a:off x="1084749" y="2449501"/>
        <a:ext cx="1245830" cy="357865"/>
      </dsp:txXfrm>
    </dsp:sp>
    <dsp:sp modelId="{CEC258C7-1BCC-4409-AFB2-249B3D471ADD}">
      <dsp:nvSpPr>
        <dsp:cNvPr id="0" name=""/>
        <dsp:cNvSpPr/>
      </dsp:nvSpPr>
      <dsp:spPr>
        <a:xfrm>
          <a:off x="1815" y="2222378"/>
          <a:ext cx="1052545" cy="105254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>
              <a:solidFill>
                <a:schemeClr val="tx1"/>
              </a:solidFill>
            </a:rPr>
            <a:t>C	d	</a:t>
          </a:r>
          <a:r>
            <a:rPr lang="fr-FR" sz="1200" b="1" kern="1200" dirty="0" err="1">
              <a:solidFill>
                <a:schemeClr val="tx1"/>
              </a:solidFill>
            </a:rPr>
            <a:t>vrCadavre</a:t>
          </a:r>
          <a:r>
            <a:rPr lang="fr-FR" sz="1200" b="1" kern="1200" dirty="0">
              <a:solidFill>
                <a:schemeClr val="tx1"/>
              </a:solidFill>
            </a:rPr>
            <a:t> infecté</a:t>
          </a:r>
        </a:p>
      </dsp:txBody>
      <dsp:txXfrm>
        <a:off x="1815" y="2222378"/>
        <a:ext cx="1052545" cy="1052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401" cy="496888"/>
          </a:xfrm>
          <a:prstGeom prst="rect">
            <a:avLst/>
          </a:prstGeom>
        </p:spPr>
        <p:txBody>
          <a:bodyPr vert="horz" lIns="91732" tIns="45865" rIns="91732" bIns="4586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1" cy="496888"/>
          </a:xfrm>
          <a:prstGeom prst="rect">
            <a:avLst/>
          </a:prstGeom>
        </p:spPr>
        <p:txBody>
          <a:bodyPr vert="horz" lIns="91732" tIns="45865" rIns="91732" bIns="45865" rtlCol="0"/>
          <a:lstStyle>
            <a:lvl1pPr algn="r">
              <a:defRPr sz="1200"/>
            </a:lvl1pPr>
          </a:lstStyle>
          <a:p>
            <a:fld id="{3F08236C-0393-41EE-9572-8C43642F1F98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2" y="9428168"/>
            <a:ext cx="2946401" cy="496887"/>
          </a:xfrm>
          <a:prstGeom prst="rect">
            <a:avLst/>
          </a:prstGeom>
        </p:spPr>
        <p:txBody>
          <a:bodyPr vert="horz" lIns="91732" tIns="45865" rIns="91732" bIns="4586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9" y="9428168"/>
            <a:ext cx="2946401" cy="496887"/>
          </a:xfrm>
          <a:prstGeom prst="rect">
            <a:avLst/>
          </a:prstGeom>
        </p:spPr>
        <p:txBody>
          <a:bodyPr vert="horz" lIns="91732" tIns="45865" rIns="91732" bIns="45865" rtlCol="0" anchor="b"/>
          <a:lstStyle>
            <a:lvl1pPr algn="r">
              <a:defRPr sz="1200"/>
            </a:lvl1pPr>
          </a:lstStyle>
          <a:p>
            <a:fld id="{AE6DDF35-F97E-4B2B-B9A5-57D52B561D6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85040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8" cy="496332"/>
          </a:xfrm>
          <a:prstGeom prst="rect">
            <a:avLst/>
          </a:prstGeom>
        </p:spPr>
        <p:txBody>
          <a:bodyPr vert="horz" lIns="91732" tIns="45865" rIns="91732" bIns="4586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7" y="2"/>
            <a:ext cx="2945658" cy="496332"/>
          </a:xfrm>
          <a:prstGeom prst="rect">
            <a:avLst/>
          </a:prstGeom>
        </p:spPr>
        <p:txBody>
          <a:bodyPr vert="horz" lIns="91732" tIns="45865" rIns="91732" bIns="45865" rtlCol="0"/>
          <a:lstStyle>
            <a:lvl1pPr algn="r">
              <a:defRPr sz="1200"/>
            </a:lvl1pPr>
          </a:lstStyle>
          <a:p>
            <a:fld id="{911203F9-E096-48E6-A4EF-4BE8587D60BF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2" tIns="45865" rIns="91732" bIns="4586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9" y="4715156"/>
            <a:ext cx="5438140" cy="4466987"/>
          </a:xfrm>
          <a:prstGeom prst="rect">
            <a:avLst/>
          </a:prstGeom>
        </p:spPr>
        <p:txBody>
          <a:bodyPr vert="horz" lIns="91732" tIns="45865" rIns="91732" bIns="45865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3" y="9428585"/>
            <a:ext cx="2945658" cy="496332"/>
          </a:xfrm>
          <a:prstGeom prst="rect">
            <a:avLst/>
          </a:prstGeom>
        </p:spPr>
        <p:txBody>
          <a:bodyPr vert="horz" lIns="91732" tIns="45865" rIns="91732" bIns="4586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7" y="9428585"/>
            <a:ext cx="2945658" cy="496332"/>
          </a:xfrm>
          <a:prstGeom prst="rect">
            <a:avLst/>
          </a:prstGeom>
        </p:spPr>
        <p:txBody>
          <a:bodyPr vert="horz" lIns="91732" tIns="45865" rIns="91732" bIns="45865" rtlCol="0" anchor="b"/>
          <a:lstStyle>
            <a:lvl1pPr algn="r">
              <a:defRPr sz="1200"/>
            </a:lvl1pPr>
          </a:lstStyle>
          <a:p>
            <a:fld id="{7D5D4F48-4FEC-4787-B892-60476591F78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166009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50B769-083D-4CD6-9E3F-78E16A8837F7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7323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50B769-083D-4CD6-9E3F-78E16A8837F7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73237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CEU BIOTERRORISME -M. TUBERCULOSIS17.12.07</a:t>
            </a: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65700" cy="3724275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6" y="4715196"/>
            <a:ext cx="5437507" cy="4466275"/>
          </a:xfrm>
          <a:noFill/>
          <a:ln/>
        </p:spPr>
        <p:txBody>
          <a:bodyPr lIns="91723" tIns="45861" rIns="91723" bIns="45861"/>
          <a:lstStyle/>
          <a:p>
            <a:pPr defTabSz="916038"/>
            <a:endParaRPr lang="fr-FR" dirty="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1788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50B769-083D-4CD6-9E3F-78E16A8837F7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73237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AF425-4FEC-40FA-B6BA-3D849AC17BDC}" type="datetimeFigureOut">
              <a:rPr lang="fr-FR" smtClean="0"/>
              <a:pPr/>
              <a:t>16/03/2021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880B9-C58C-43A1-ABF5-74372273E45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chart" Target="../charts/chart3.xml"/><Relationship Id="rId4" Type="http://schemas.openxmlformats.org/officeDocument/2006/relationships/oleObject" Target="../embeddings/oleObject4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google.fr/url?sa=i&amp;rct=j&amp;q=&amp;esrc=s&amp;source=images&amp;cd=&amp;cad=rja&amp;uact=8&amp;ved=0ahUKEwjC_5nirM7SAhVLaxQKHXAaD_QQjRwIBw&amp;url=http://obsolete.tuberculosis.by/publications/the-genome-of-mycobacterium-tuberculosis-and-resistance-mutations&amp;psig=AFQjCNHBtJ-wR8oBNEC8R_gJGoPOnEqYSQ&amp;ust=1489318194969302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4625" y="809625"/>
            <a:ext cx="87630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cs typeface="Tahoma" pitchFamily="34" charset="0"/>
              </a:rPr>
              <a:t>PRISE EN CHARGE D’UN PATIENT</a:t>
            </a:r>
          </a:p>
          <a:p>
            <a:pPr algn="ctr">
              <a:lnSpc>
                <a:spcPct val="90000"/>
              </a:lnSpc>
              <a:defRPr/>
            </a:pPr>
            <a:r>
              <a:rPr lang="fr-FR" sz="3200" b="1" dirty="0">
                <a:solidFill>
                  <a:srgbClr val="00073E"/>
                </a:solidFill>
                <a:cs typeface="Tahoma" pitchFamily="34" charset="0"/>
              </a:rPr>
              <a:t>TUBERCULEUX A L’HOPITAL</a:t>
            </a:r>
            <a:endParaRPr lang="fr-FR" sz="4000" dirty="0">
              <a:solidFill>
                <a:srgbClr val="00073E"/>
              </a:solidFill>
              <a:cs typeface="Tahoma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54000" y="4598988"/>
            <a:ext cx="868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pPr algn="ctr">
              <a:defRPr/>
            </a:pP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Pierre-</a:t>
            </a:r>
            <a:r>
              <a:rPr lang="en-US" sz="28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Edouard</a:t>
            </a:r>
            <a:r>
              <a:rPr lang="en-US" sz="28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Fournier</a:t>
            </a:r>
          </a:p>
          <a:p>
            <a:pPr algn="ctr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Année</a:t>
            </a:r>
            <a:r>
              <a:rPr lang="en-US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universitaire</a:t>
            </a:r>
            <a:r>
              <a:rPr lang="en-US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2020-2021</a:t>
            </a:r>
          </a:p>
          <a:p>
            <a:pPr algn="ctr">
              <a:defRPr/>
            </a:pPr>
            <a:endParaRPr lang="en-US" sz="2800" dirty="0">
              <a:solidFill>
                <a:srgbClr val="00073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UMR VITROME</a:t>
            </a:r>
          </a:p>
          <a:p>
            <a:pPr algn="ctr">
              <a:defRPr/>
            </a:pPr>
            <a:r>
              <a:rPr lang="en-US" sz="20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Institut</a:t>
            </a: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Hospitalo-Universitaire</a:t>
            </a: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dirty="0" err="1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Méditerranée</a:t>
            </a:r>
            <a:r>
              <a:rPr lang="en-US" sz="2000" dirty="0">
                <a:solidFill>
                  <a:srgbClr val="00073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-Infection</a:t>
            </a:r>
          </a:p>
        </p:txBody>
      </p:sp>
      <p:pic>
        <p:nvPicPr>
          <p:cNvPr id="7" name="Objet 1"/>
          <p:cNvPicPr>
            <a:picLocks noChangeArrowheads="1"/>
          </p:cNvPicPr>
          <p:nvPr/>
        </p:nvPicPr>
        <p:blipFill>
          <a:blip r:embed="rId2" cstate="print"/>
          <a:srcRect t="-516" b="38002"/>
          <a:stretch>
            <a:fillRect/>
          </a:stretch>
        </p:blipFill>
        <p:spPr bwMode="auto">
          <a:xfrm>
            <a:off x="515938" y="5732463"/>
            <a:ext cx="811847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>
                <a:solidFill>
                  <a:schemeClr val="tx2">
                    <a:lumMod val="50000"/>
                  </a:schemeClr>
                </a:solidFill>
              </a:rPr>
              <a:t>Complexe </a:t>
            </a:r>
            <a:r>
              <a:rPr lang="fr-FR" sz="3600" b="1" dirty="0" err="1">
                <a:solidFill>
                  <a:schemeClr val="tx2">
                    <a:lumMod val="50000"/>
                  </a:schemeClr>
                </a:solidFill>
              </a:rPr>
              <a:t>tuberculosis</a:t>
            </a:r>
            <a:endParaRPr lang="fr-FR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28600" y="1412776"/>
            <a:ext cx="8913813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600" b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1882: découverte</a:t>
            </a:r>
            <a:r>
              <a:rPr kumimoji="0" lang="fr-FR" sz="2600" b="0" u="none" strike="noStrike" kern="1200" cap="none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du BK par Koch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2600" b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					</a:t>
            </a:r>
            <a:r>
              <a:rPr lang="fr-FR" sz="2400" u="sng" dirty="0">
                <a:solidFill>
                  <a:schemeClr val="tx2">
                    <a:lumMod val="50000"/>
                  </a:schemeClr>
                </a:solidFill>
              </a:rPr>
              <a:t>Source		Infections humaines</a:t>
            </a:r>
          </a:p>
          <a:p>
            <a:pPr>
              <a:buNone/>
            </a:pPr>
            <a:endParaRPr lang="fr-FR" sz="24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tuberculosis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Homme	                +++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canettii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	Homme		   ++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bovis</a:t>
            </a: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 BCG	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Vaccin			   ++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bovis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	Bovins			   +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microti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              Rongeurs		   +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caprae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	Caprins		   -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pinnipedii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			Phoques                            -</a:t>
            </a:r>
          </a:p>
          <a:p>
            <a:pPr>
              <a:buNone/>
            </a:pPr>
            <a:r>
              <a:rPr lang="fr-FR" sz="2400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2400" i="1" dirty="0" err="1">
                <a:solidFill>
                  <a:schemeClr val="tx2">
                    <a:lumMod val="50000"/>
                  </a:schemeClr>
                </a:solidFill>
              </a:rPr>
              <a:t>mungi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                                     Mangoustes                     -	</a:t>
            </a:r>
          </a:p>
          <a:p>
            <a:pPr>
              <a:buNone/>
            </a:pPr>
            <a:endParaRPr lang="fr-FR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79512" y="332656"/>
          <a:ext cx="3970784" cy="3212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3779912" y="659735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475656" y="3212977"/>
            <a:ext cx="14401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100" b="1" dirty="0" err="1">
                <a:solidFill>
                  <a:schemeClr val="tx1"/>
                </a:solidFill>
              </a:rPr>
              <a:t>Homme</a:t>
            </a:r>
            <a:r>
              <a:rPr lang="en-US" sz="1100" b="1" dirty="0">
                <a:solidFill>
                  <a:schemeClr val="tx1"/>
                </a:solidFill>
              </a:rPr>
              <a:t> </a:t>
            </a:r>
            <a:r>
              <a:rPr lang="en-US" sz="1100" b="1" dirty="0" err="1">
                <a:solidFill>
                  <a:schemeClr val="tx1"/>
                </a:solidFill>
              </a:rPr>
              <a:t>infecté</a:t>
            </a:r>
            <a:r>
              <a:rPr lang="en-US" sz="1100" b="1" dirty="0">
                <a:solidFill>
                  <a:schemeClr val="tx1"/>
                </a:solidFill>
              </a:rPr>
              <a:t> par </a:t>
            </a:r>
            <a:r>
              <a:rPr lang="en-US" sz="1100" b="1" i="1" dirty="0">
                <a:solidFill>
                  <a:schemeClr val="tx1"/>
                </a:solidFill>
              </a:rPr>
              <a:t>M. tuberculosis</a:t>
            </a:r>
          </a:p>
          <a:p>
            <a:pPr algn="ctr"/>
            <a:endParaRPr lang="fr-FR" sz="1100" dirty="0"/>
          </a:p>
        </p:txBody>
      </p:sp>
      <p:graphicFrame>
        <p:nvGraphicFramePr>
          <p:cNvPr id="5" name="Espace réservé du contenu 3"/>
          <p:cNvGraphicFramePr>
            <a:graphicFrameLocks/>
          </p:cNvGraphicFramePr>
          <p:nvPr/>
        </p:nvGraphicFramePr>
        <p:xfrm>
          <a:off x="4489648" y="3429000"/>
          <a:ext cx="3610744" cy="328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Flèche gauche 7"/>
          <p:cNvSpPr/>
          <p:nvPr/>
        </p:nvSpPr>
        <p:spPr>
          <a:xfrm>
            <a:off x="4932040" y="1556792"/>
            <a:ext cx="3384376" cy="122413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Tuberculose </a:t>
            </a:r>
            <a:r>
              <a:rPr lang="fr-FR" sz="2000" dirty="0" err="1"/>
              <a:t>anthroponotique</a:t>
            </a:r>
            <a:r>
              <a:rPr lang="fr-FR" sz="2000" dirty="0"/>
              <a:t> </a:t>
            </a:r>
          </a:p>
        </p:txBody>
      </p:sp>
      <p:sp>
        <p:nvSpPr>
          <p:cNvPr id="9" name="Flèche droite 8"/>
          <p:cNvSpPr/>
          <p:nvPr/>
        </p:nvSpPr>
        <p:spPr>
          <a:xfrm>
            <a:off x="755576" y="4581128"/>
            <a:ext cx="2880320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Tuberculose zoonotique 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3985592" y="274638"/>
            <a:ext cx="4978896" cy="1143000"/>
          </a:xfrm>
        </p:spPr>
        <p:txBody>
          <a:bodyPr>
            <a:normAutofit fontScale="90000"/>
          </a:bodyPr>
          <a:lstStyle/>
          <a:p>
            <a:r>
              <a:rPr lang="fr-FR" sz="3600" b="1" dirty="0">
                <a:solidFill>
                  <a:schemeClr val="tx2">
                    <a:lumMod val="50000"/>
                  </a:schemeClr>
                </a:solidFill>
              </a:rPr>
              <a:t>Les réservoirs </a:t>
            </a:r>
            <a:br>
              <a:rPr lang="fr-FR" sz="36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3600" b="1" dirty="0">
                <a:solidFill>
                  <a:schemeClr val="tx2">
                    <a:lumMod val="50000"/>
                  </a:schemeClr>
                </a:solidFill>
              </a:rPr>
              <a:t>de la tuberculose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2051720" y="2852936"/>
            <a:ext cx="4978896" cy="1143000"/>
          </a:xfrm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>Un réservoir environnemental </a:t>
            </a:r>
            <a:br>
              <a:rPr lang="fr-FR" sz="40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>de </a:t>
            </a:r>
            <a:r>
              <a:rPr lang="fr-FR" sz="40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4000" b="1" i="1" dirty="0" err="1">
                <a:solidFill>
                  <a:schemeClr val="tx2">
                    <a:lumMod val="50000"/>
                  </a:schemeClr>
                </a:solidFill>
              </a:rPr>
              <a:t>tuberculosis</a:t>
            </a:r>
            <a:r>
              <a:rPr lang="fr-FR" sz="4000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5"/>
          <p:cNvSpPr txBox="1">
            <a:spLocks noChangeArrowheads="1"/>
          </p:cNvSpPr>
          <p:nvPr/>
        </p:nvSpPr>
        <p:spPr bwMode="auto">
          <a:xfrm>
            <a:off x="971600" y="-374650"/>
            <a:ext cx="716517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fr-FR" sz="2800" b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eaLnBrk="1" hangingPunct="1"/>
            <a:r>
              <a:rPr lang="fr-FR" sz="2800" b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Bactéries du complexe tuberculeux dans le sol</a:t>
            </a:r>
          </a:p>
        </p:txBody>
      </p:sp>
      <p:sp>
        <p:nvSpPr>
          <p:cNvPr id="47107" name="ZoneTexte 5"/>
          <p:cNvSpPr txBox="1">
            <a:spLocks noChangeArrowheads="1"/>
          </p:cNvSpPr>
          <p:nvPr/>
        </p:nvSpPr>
        <p:spPr bwMode="auto">
          <a:xfrm>
            <a:off x="482600" y="6040438"/>
            <a:ext cx="177376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400" i="1">
                <a:solidFill>
                  <a:schemeClr val="tx1"/>
                </a:solidFill>
                <a:cs typeface="Arial" charset="0"/>
              </a:rPr>
              <a:t>Mycobacterium bovis</a:t>
            </a:r>
          </a:p>
        </p:txBody>
      </p:sp>
      <p:sp>
        <p:nvSpPr>
          <p:cNvPr id="47108" name="ZoneTexte 7"/>
          <p:cNvSpPr txBox="1">
            <a:spLocks noChangeArrowheads="1"/>
          </p:cNvSpPr>
          <p:nvPr/>
        </p:nvSpPr>
        <p:spPr bwMode="auto">
          <a:xfrm>
            <a:off x="3349978" y="6046788"/>
            <a:ext cx="191346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400" i="1">
                <a:solidFill>
                  <a:schemeClr val="tx1"/>
                </a:solidFill>
                <a:cs typeface="Arial" charset="0"/>
              </a:rPr>
              <a:t>Mycobacterium canettii</a:t>
            </a:r>
          </a:p>
        </p:txBody>
      </p:sp>
      <p:sp>
        <p:nvSpPr>
          <p:cNvPr id="47109" name="ZoneTexte 9"/>
          <p:cNvSpPr txBox="1">
            <a:spLocks noChangeArrowheads="1"/>
          </p:cNvSpPr>
          <p:nvPr/>
        </p:nvSpPr>
        <p:spPr bwMode="auto">
          <a:xfrm>
            <a:off x="6026856" y="6056313"/>
            <a:ext cx="2298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400" i="1">
                <a:solidFill>
                  <a:schemeClr val="tx1"/>
                </a:solidFill>
                <a:cs typeface="Arial" charset="0"/>
              </a:rPr>
              <a:t>Mycobacterium tuberculosis</a:t>
            </a:r>
          </a:p>
        </p:txBody>
      </p: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2" cstate="print"/>
          <a:srcRect l="35693" t="13406" r="23354" b="17688"/>
          <a:stretch>
            <a:fillRect/>
          </a:stretch>
        </p:blipFill>
        <p:spPr bwMode="auto">
          <a:xfrm>
            <a:off x="3232857" y="3687764"/>
            <a:ext cx="2520244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3"/>
          <p:cNvPicPr>
            <a:picLocks noChangeAspect="1" noChangeArrowheads="1"/>
          </p:cNvPicPr>
          <p:nvPr/>
        </p:nvPicPr>
        <p:blipFill>
          <a:blip r:embed="rId3" cstate="print"/>
          <a:srcRect l="32925" t="13406" r="27228" b="19656"/>
          <a:stretch>
            <a:fillRect/>
          </a:stretch>
        </p:blipFill>
        <p:spPr bwMode="auto">
          <a:xfrm>
            <a:off x="5984523" y="3636963"/>
            <a:ext cx="259080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4"/>
          <p:cNvPicPr>
            <a:picLocks noChangeAspect="1" noChangeArrowheads="1"/>
          </p:cNvPicPr>
          <p:nvPr/>
        </p:nvPicPr>
        <p:blipFill>
          <a:blip r:embed="rId4" cstate="print"/>
          <a:srcRect l="47868" t="24236" r="25014" b="30486"/>
          <a:stretch>
            <a:fillRect/>
          </a:stretch>
        </p:blipFill>
        <p:spPr bwMode="auto">
          <a:xfrm>
            <a:off x="337256" y="3640138"/>
            <a:ext cx="2592211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Text Box 22"/>
          <p:cNvSpPr txBox="1">
            <a:spLocks noChangeArrowheads="1"/>
          </p:cNvSpPr>
          <p:nvPr/>
        </p:nvSpPr>
        <p:spPr bwMode="auto">
          <a:xfrm>
            <a:off x="8149167" y="6302376"/>
            <a:ext cx="418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sz="1800">
                <a:solidFill>
                  <a:schemeClr val="tx1"/>
                </a:solidFill>
                <a:cs typeface="Arial" charset="0"/>
              </a:rPr>
              <a:t>36</a:t>
            </a:r>
          </a:p>
        </p:txBody>
      </p:sp>
      <p:pic>
        <p:nvPicPr>
          <p:cNvPr id="47114" name="Picture 2"/>
          <p:cNvPicPr>
            <a:picLocks noChangeAspect="1" noChangeArrowheads="1"/>
          </p:cNvPicPr>
          <p:nvPr/>
        </p:nvPicPr>
        <p:blipFill>
          <a:blip r:embed="rId5" cstate="print"/>
          <a:srcRect l="40120" t="18329" r="23907" b="43282"/>
          <a:stretch>
            <a:fillRect/>
          </a:stretch>
        </p:blipFill>
        <p:spPr bwMode="auto">
          <a:xfrm>
            <a:off x="4484511" y="619125"/>
            <a:ext cx="3601156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3"/>
          <p:cNvPicPr>
            <a:picLocks noChangeAspect="1" noChangeArrowheads="1"/>
          </p:cNvPicPr>
          <p:nvPr/>
        </p:nvPicPr>
        <p:blipFill>
          <a:blip r:embed="rId6" cstate="print"/>
          <a:srcRect l="20668" t="15547" r="41699" b="44093"/>
          <a:stretch>
            <a:fillRect/>
          </a:stretch>
        </p:blipFill>
        <p:spPr bwMode="auto">
          <a:xfrm>
            <a:off x="324556" y="620713"/>
            <a:ext cx="359974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ZoneTexte 12"/>
          <p:cNvSpPr txBox="1">
            <a:spLocks noChangeArrowheads="1"/>
          </p:cNvSpPr>
          <p:nvPr/>
        </p:nvSpPr>
        <p:spPr bwMode="auto">
          <a:xfrm>
            <a:off x="1130653" y="2735263"/>
            <a:ext cx="22996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400" dirty="0" err="1">
                <a:solidFill>
                  <a:schemeClr val="tx1"/>
                </a:solidFill>
                <a:cs typeface="Arial" charset="0"/>
              </a:rPr>
              <a:t>Controle</a:t>
            </a:r>
            <a:r>
              <a:rPr lang="fr-FR" sz="1400" dirty="0">
                <a:solidFill>
                  <a:schemeClr val="tx1"/>
                </a:solidFill>
                <a:cs typeface="Arial" charset="0"/>
              </a:rPr>
              <a:t> négatif (terre seule)</a:t>
            </a:r>
          </a:p>
        </p:txBody>
      </p:sp>
      <p:sp>
        <p:nvSpPr>
          <p:cNvPr id="14" name="ZoneTexte 12"/>
          <p:cNvSpPr txBox="1">
            <a:spLocks noChangeArrowheads="1"/>
          </p:cNvSpPr>
          <p:nvPr/>
        </p:nvSpPr>
        <p:spPr bwMode="auto">
          <a:xfrm>
            <a:off x="5152716" y="2761183"/>
            <a:ext cx="22996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400" dirty="0" err="1">
                <a:solidFill>
                  <a:schemeClr val="tx1"/>
                </a:solidFill>
                <a:cs typeface="Arial" charset="0"/>
              </a:rPr>
              <a:t>Controle</a:t>
            </a:r>
            <a:r>
              <a:rPr lang="fr-FR" sz="1400" dirty="0">
                <a:solidFill>
                  <a:schemeClr val="tx1"/>
                </a:solidFill>
                <a:cs typeface="Arial" charset="0"/>
              </a:rPr>
              <a:t> négatif (terre seule)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339752" y="3356992"/>
            <a:ext cx="2695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Après 60 </a:t>
            </a:r>
            <a:r>
              <a:rPr lang="en-US" dirty="0" err="1"/>
              <a:t>jours</a:t>
            </a:r>
            <a:r>
              <a:rPr lang="en-US" dirty="0"/>
              <a:t> de nutrition</a:t>
            </a:r>
          </a:p>
        </p:txBody>
      </p:sp>
      <p:graphicFrame>
        <p:nvGraphicFramePr>
          <p:cNvPr id="15" name="Graphique 14"/>
          <p:cNvGraphicFramePr/>
          <p:nvPr/>
        </p:nvGraphicFramePr>
        <p:xfrm>
          <a:off x="179512" y="476672"/>
          <a:ext cx="201622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ZoneTexte 15"/>
          <p:cNvSpPr txBox="1"/>
          <p:nvPr/>
        </p:nvSpPr>
        <p:spPr>
          <a:xfrm>
            <a:off x="179512" y="3140968"/>
            <a:ext cx="1896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CFU/</a:t>
            </a:r>
            <a:r>
              <a:rPr lang="fr-FR" sz="1200" dirty="0" err="1"/>
              <a:t>mL</a:t>
            </a:r>
            <a:r>
              <a:rPr lang="fr-FR" sz="1200" dirty="0"/>
              <a:t> de </a:t>
            </a:r>
            <a:r>
              <a:rPr lang="fr-FR" sz="1200" i="1" dirty="0"/>
              <a:t>M. tuberculosis </a:t>
            </a:r>
          </a:p>
        </p:txBody>
      </p:sp>
      <p:grpSp>
        <p:nvGrpSpPr>
          <p:cNvPr id="2" name="Groupe 29"/>
          <p:cNvGrpSpPr/>
          <p:nvPr/>
        </p:nvGrpSpPr>
        <p:grpSpPr>
          <a:xfrm>
            <a:off x="2339992" y="719118"/>
            <a:ext cx="2160000" cy="2061810"/>
            <a:chOff x="611560" y="260648"/>
            <a:chExt cx="2160000" cy="2061810"/>
          </a:xfrm>
        </p:grpSpPr>
        <p:sp>
          <p:nvSpPr>
            <p:cNvPr id="20" name="ZoneTexte 19"/>
            <p:cNvSpPr txBox="1"/>
            <p:nvPr/>
          </p:nvSpPr>
          <p:spPr>
            <a:xfrm>
              <a:off x="899592" y="2060848"/>
              <a:ext cx="18517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/>
                <a:t>Histologie</a:t>
              </a:r>
              <a:r>
                <a:rPr lang="en-US" sz="1100" dirty="0"/>
                <a:t> des rates de </a:t>
              </a:r>
              <a:r>
                <a:rPr lang="en-US" sz="1100" dirty="0" err="1"/>
                <a:t>souris</a:t>
              </a:r>
              <a:endParaRPr lang="en-US" sz="1100" dirty="0"/>
            </a:p>
          </p:txBody>
        </p:sp>
        <p:grpSp>
          <p:nvGrpSpPr>
            <p:cNvPr id="3" name="Groupe 26"/>
            <p:cNvGrpSpPr/>
            <p:nvPr/>
          </p:nvGrpSpPr>
          <p:grpSpPr>
            <a:xfrm>
              <a:off x="611560" y="260648"/>
              <a:ext cx="2160000" cy="1800000"/>
              <a:chOff x="2555776" y="1916832"/>
              <a:chExt cx="2160000" cy="1800000"/>
            </a:xfrm>
          </p:grpSpPr>
          <p:pic>
            <p:nvPicPr>
              <p:cNvPr id="1029" name="Picture 5" descr="C:\Users\Ramzi\Contacts\Desktop\manip sable\13H2951-13 rate souris MD x200.jpg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55776" y="1916832"/>
                <a:ext cx="2160000" cy="180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cxnSp>
            <p:nvCxnSpPr>
              <p:cNvPr id="23" name="Connecteur droit avec flèche 22"/>
              <p:cNvCxnSpPr/>
              <p:nvPr/>
            </p:nvCxnSpPr>
            <p:spPr>
              <a:xfrm>
                <a:off x="3275856" y="2348880"/>
                <a:ext cx="216024" cy="144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avec flèche 23"/>
              <p:cNvCxnSpPr/>
              <p:nvPr/>
            </p:nvCxnSpPr>
            <p:spPr>
              <a:xfrm>
                <a:off x="2987824" y="2996952"/>
                <a:ext cx="216024" cy="144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e 30"/>
          <p:cNvGrpSpPr/>
          <p:nvPr/>
        </p:nvGrpSpPr>
        <p:grpSpPr>
          <a:xfrm>
            <a:off x="2484008" y="4293096"/>
            <a:ext cx="2202479" cy="2061810"/>
            <a:chOff x="3419872" y="4509120"/>
            <a:chExt cx="2202479" cy="2061810"/>
          </a:xfrm>
        </p:grpSpPr>
        <p:sp>
          <p:nvSpPr>
            <p:cNvPr id="21" name="ZoneTexte 20"/>
            <p:cNvSpPr txBox="1"/>
            <p:nvPr/>
          </p:nvSpPr>
          <p:spPr>
            <a:xfrm>
              <a:off x="3491640" y="6309320"/>
              <a:ext cx="21307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/>
                <a:t>Histologie</a:t>
              </a:r>
              <a:r>
                <a:rPr lang="en-US" sz="1100" dirty="0"/>
                <a:t> des </a:t>
              </a:r>
              <a:r>
                <a:rPr lang="en-US" sz="1100" dirty="0" err="1"/>
                <a:t>poumons</a:t>
              </a:r>
              <a:r>
                <a:rPr lang="en-US" sz="1100" dirty="0"/>
                <a:t> de </a:t>
              </a:r>
              <a:r>
                <a:rPr lang="en-US" sz="1100" dirty="0" err="1"/>
                <a:t>souris</a:t>
              </a:r>
              <a:r>
                <a:rPr lang="en-US" sz="1100" dirty="0"/>
                <a:t> </a:t>
              </a:r>
            </a:p>
          </p:txBody>
        </p:sp>
        <p:grpSp>
          <p:nvGrpSpPr>
            <p:cNvPr id="5" name="Groupe 28"/>
            <p:cNvGrpSpPr/>
            <p:nvPr/>
          </p:nvGrpSpPr>
          <p:grpSpPr>
            <a:xfrm>
              <a:off x="3419872" y="4509120"/>
              <a:ext cx="2160000" cy="1800000"/>
              <a:chOff x="2560887" y="4464257"/>
              <a:chExt cx="2160000" cy="1800000"/>
            </a:xfrm>
          </p:grpSpPr>
          <p:pic>
            <p:nvPicPr>
              <p:cNvPr id="1030" name="Picture 6" descr="C:\Users\Ramzi\Contacts\Desktop\manip sable\13H2951-33 poumon souris MD x0206.jpg"/>
              <p:cNvPicPr preferRelativeResize="0"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60887" y="4464257"/>
                <a:ext cx="2160000" cy="1800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cxnSp>
            <p:nvCxnSpPr>
              <p:cNvPr id="25" name="Connecteur droit avec flèche 24"/>
              <p:cNvCxnSpPr/>
              <p:nvPr/>
            </p:nvCxnSpPr>
            <p:spPr>
              <a:xfrm>
                <a:off x="2987824" y="4581128"/>
                <a:ext cx="216024" cy="144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avec flèche 25"/>
              <p:cNvCxnSpPr/>
              <p:nvPr/>
            </p:nvCxnSpPr>
            <p:spPr>
              <a:xfrm>
                <a:off x="3635896" y="5949280"/>
                <a:ext cx="216024" cy="14401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068960"/>
            <a:ext cx="1752600" cy="101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Flèche gauche 31"/>
          <p:cNvSpPr/>
          <p:nvPr/>
        </p:nvSpPr>
        <p:spPr>
          <a:xfrm>
            <a:off x="7308304" y="3284984"/>
            <a:ext cx="288032" cy="792088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  <p:cxnSp>
        <p:nvCxnSpPr>
          <p:cNvPr id="34" name="Connecteur droit avec flèche 33"/>
          <p:cNvCxnSpPr>
            <a:endCxn id="1029" idx="3"/>
          </p:cNvCxnSpPr>
          <p:nvPr/>
        </p:nvCxnSpPr>
        <p:spPr>
          <a:xfrm flipH="1" flipV="1">
            <a:off x="4499992" y="1619118"/>
            <a:ext cx="1584176" cy="15938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>
            <a:endCxn id="1030" idx="3"/>
          </p:cNvCxnSpPr>
          <p:nvPr/>
        </p:nvCxnSpPr>
        <p:spPr>
          <a:xfrm flipH="1">
            <a:off x="4644008" y="3573016"/>
            <a:ext cx="1368152" cy="16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Graphique 38"/>
          <p:cNvGraphicFramePr/>
          <p:nvPr/>
        </p:nvGraphicFramePr>
        <p:xfrm>
          <a:off x="179512" y="3573016"/>
          <a:ext cx="201622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ZoneTexte 39"/>
          <p:cNvSpPr txBox="1"/>
          <p:nvPr/>
        </p:nvSpPr>
        <p:spPr>
          <a:xfrm>
            <a:off x="453908" y="6453336"/>
            <a:ext cx="1527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Granulomes</a:t>
            </a:r>
            <a:r>
              <a:rPr lang="fr-FR" sz="1400" dirty="0"/>
              <a:t> /mm</a:t>
            </a:r>
            <a:r>
              <a:rPr lang="fr-FR" sz="1400" baseline="30000" dirty="0"/>
              <a:t>2</a:t>
            </a: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7" cstate="print"/>
          <a:srcRect l="6936" r="16772"/>
          <a:stretch>
            <a:fillRect/>
          </a:stretch>
        </p:blipFill>
        <p:spPr bwMode="auto">
          <a:xfrm>
            <a:off x="7740352" y="2564984"/>
            <a:ext cx="126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ZoneTexte 26"/>
          <p:cNvSpPr txBox="1"/>
          <p:nvPr/>
        </p:nvSpPr>
        <p:spPr>
          <a:xfrm>
            <a:off x="7657836" y="3284984"/>
            <a:ext cx="1372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/>
              <a:t>Nourriture</a:t>
            </a:r>
            <a:r>
              <a:rPr lang="en-US" sz="1200" dirty="0"/>
              <a:t> </a:t>
            </a:r>
            <a:r>
              <a:rPr lang="en-US" sz="1200" dirty="0" err="1"/>
              <a:t>stérile</a:t>
            </a:r>
            <a:r>
              <a:rPr lang="en-US" sz="1200" dirty="0"/>
              <a:t> </a:t>
            </a:r>
          </a:p>
          <a:p>
            <a:pPr algn="ctr"/>
            <a:r>
              <a:rPr lang="en-US" sz="1200" dirty="0"/>
              <a:t>avec de </a:t>
            </a:r>
            <a:r>
              <a:rPr lang="en-US" sz="1200" dirty="0" err="1"/>
              <a:t>de</a:t>
            </a:r>
            <a:r>
              <a:rPr lang="en-US" sz="1200" dirty="0"/>
              <a:t> la </a:t>
            </a:r>
            <a:r>
              <a:rPr lang="en-US" sz="1200" dirty="0" err="1"/>
              <a:t>terre</a:t>
            </a:r>
            <a:r>
              <a:rPr lang="en-US" sz="1200" dirty="0"/>
              <a:t> </a:t>
            </a:r>
          </a:p>
          <a:p>
            <a:pPr algn="ctr"/>
            <a:r>
              <a:rPr lang="en-US" sz="1200" dirty="0" err="1"/>
              <a:t>contenant</a:t>
            </a:r>
            <a:r>
              <a:rPr lang="en-US" sz="1200" dirty="0"/>
              <a:t> </a:t>
            </a:r>
          </a:p>
          <a:p>
            <a:pPr algn="ctr"/>
            <a:r>
              <a:rPr lang="en-US" sz="1200" i="1" dirty="0"/>
              <a:t>M. tuberculosis </a:t>
            </a:r>
          </a:p>
        </p:txBody>
      </p:sp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4149079"/>
            <a:ext cx="126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 rot="16200000">
            <a:off x="6685405" y="3449496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Nutrition</a:t>
            </a:r>
          </a:p>
        </p:txBody>
      </p:sp>
      <p:sp>
        <p:nvSpPr>
          <p:cNvPr id="30" name="Rectangle à coins arrondis 29"/>
          <p:cNvSpPr/>
          <p:nvPr/>
        </p:nvSpPr>
        <p:spPr>
          <a:xfrm>
            <a:off x="7640404" y="2348880"/>
            <a:ext cx="1475656" cy="27363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67456" y="212725"/>
            <a:ext cx="7792156" cy="768350"/>
          </a:xfrm>
        </p:spPr>
        <p:txBody>
          <a:bodyPr>
            <a:noAutofit/>
          </a:bodyPr>
          <a:lstStyle/>
          <a:p>
            <a:pPr algn="ctr"/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Transfert horizontal de gènes chez les mycobactéries</a:t>
            </a:r>
          </a:p>
        </p:txBody>
      </p:sp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791634" y="1816101"/>
            <a:ext cx="7854244" cy="4767263"/>
            <a:chOff x="362" y="1144"/>
            <a:chExt cx="4946" cy="3003"/>
          </a:xfrm>
        </p:grpSpPr>
        <p:grpSp>
          <p:nvGrpSpPr>
            <p:cNvPr id="3" name="Freeform 5"/>
            <p:cNvGrpSpPr>
              <a:grpSpLocks/>
            </p:cNvGrpSpPr>
            <p:nvPr/>
          </p:nvGrpSpPr>
          <p:grpSpPr bwMode="auto">
            <a:xfrm>
              <a:off x="362" y="1144"/>
              <a:ext cx="4946" cy="3003"/>
              <a:chOff x="792480" y="1816608"/>
              <a:chExt cx="7851648" cy="4767072"/>
            </a:xfrm>
          </p:grpSpPr>
          <p:pic>
            <p:nvPicPr>
              <p:cNvPr id="65622" name="Freeform 5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92480" y="1816608"/>
                <a:ext cx="7851648" cy="4767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5623" name="Text Box 7"/>
              <p:cNvSpPr txBox="1">
                <a:spLocks noChangeArrowheads="1"/>
              </p:cNvSpPr>
              <p:nvPr/>
            </p:nvSpPr>
            <p:spPr bwMode="auto">
              <a:xfrm rot="-10292324">
                <a:off x="828676" y="1700212"/>
                <a:ext cx="8064500" cy="4895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10800000"/>
              <a:lstStyle/>
              <a:p>
                <a:pPr algn="l" eaLnBrk="1" hangingPunct="1"/>
                <a:endParaRPr lang="fr-FR" sz="1800" b="0">
                  <a:solidFill>
                    <a:schemeClr val="tx1"/>
                  </a:solidFill>
                  <a:cs typeface="Arial" charset="0"/>
                </a:endParaRPr>
              </a:p>
            </p:txBody>
          </p:sp>
        </p:grpSp>
        <p:sp>
          <p:nvSpPr>
            <p:cNvPr id="563206" name="AutoShape 6"/>
            <p:cNvSpPr>
              <a:spLocks noChangeArrowheads="1"/>
            </p:cNvSpPr>
            <p:nvPr/>
          </p:nvSpPr>
          <p:spPr bwMode="auto">
            <a:xfrm>
              <a:off x="1837" y="2795"/>
              <a:ext cx="1820" cy="54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FF">
                    <a:alpha val="33000"/>
                  </a:srgbClr>
                </a:gs>
                <a:gs pos="50000">
                  <a:schemeClr val="bg1"/>
                </a:gs>
                <a:gs pos="100000">
                  <a:srgbClr val="0000FF">
                    <a:alpha val="33000"/>
                  </a:srgbClr>
                </a:gs>
              </a:gsLst>
              <a:lin ang="5400000" scaled="1"/>
            </a:gradFill>
            <a:ln w="25400">
              <a:solidFill>
                <a:srgbClr val="8B00D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 eaLnBrk="1" hangingPunct="1">
                <a:defRPr/>
              </a:pPr>
              <a:endParaRPr lang="fr-FR" sz="1800" b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sp>
          <p:nvSpPr>
            <p:cNvPr id="65546" name="Oval 7"/>
            <p:cNvSpPr>
              <a:spLocks noChangeArrowheads="1"/>
            </p:cNvSpPr>
            <p:nvPr/>
          </p:nvSpPr>
          <p:spPr bwMode="auto">
            <a:xfrm rot="10800000">
              <a:off x="2419" y="2904"/>
              <a:ext cx="676" cy="35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47" name="Freeform 8"/>
            <p:cNvSpPr>
              <a:spLocks/>
            </p:cNvSpPr>
            <p:nvPr/>
          </p:nvSpPr>
          <p:spPr bwMode="auto">
            <a:xfrm>
              <a:off x="2460" y="2944"/>
              <a:ext cx="586" cy="263"/>
            </a:xfrm>
            <a:custGeom>
              <a:avLst/>
              <a:gdLst>
                <a:gd name="T0" fmla="*/ 72 w 472"/>
                <a:gd name="T1" fmla="*/ 72 h 273"/>
                <a:gd name="T2" fmla="*/ 338 w 472"/>
                <a:gd name="T3" fmla="*/ 152 h 273"/>
                <a:gd name="T4" fmla="*/ 176 w 472"/>
                <a:gd name="T5" fmla="*/ 117 h 273"/>
                <a:gd name="T6" fmla="*/ 395 w 472"/>
                <a:gd name="T7" fmla="*/ 37 h 273"/>
                <a:gd name="T8" fmla="*/ 572 w 472"/>
                <a:gd name="T9" fmla="*/ 57 h 273"/>
                <a:gd name="T10" fmla="*/ 647 w 472"/>
                <a:gd name="T11" fmla="*/ 123 h 273"/>
                <a:gd name="T12" fmla="*/ 468 w 472"/>
                <a:gd name="T13" fmla="*/ 94 h 273"/>
                <a:gd name="T14" fmla="*/ 700 w 472"/>
                <a:gd name="T15" fmla="*/ 13 h 273"/>
                <a:gd name="T16" fmla="*/ 864 w 472"/>
                <a:gd name="T17" fmla="*/ 54 h 273"/>
                <a:gd name="T18" fmla="*/ 617 w 472"/>
                <a:gd name="T19" fmla="*/ 54 h 273"/>
                <a:gd name="T20" fmla="*/ 937 w 472"/>
                <a:gd name="T21" fmla="*/ 16 h 273"/>
                <a:gd name="T22" fmla="*/ 1054 w 472"/>
                <a:gd name="T23" fmla="*/ 57 h 273"/>
                <a:gd name="T24" fmla="*/ 982 w 472"/>
                <a:gd name="T25" fmla="*/ 46 h 273"/>
                <a:gd name="T26" fmla="*/ 1157 w 472"/>
                <a:gd name="T27" fmla="*/ 35 h 273"/>
                <a:gd name="T28" fmla="*/ 1393 w 472"/>
                <a:gd name="T29" fmla="*/ 82 h 273"/>
                <a:gd name="T30" fmla="*/ 1187 w 472"/>
                <a:gd name="T31" fmla="*/ 101 h 273"/>
                <a:gd name="T32" fmla="*/ 1495 w 472"/>
                <a:gd name="T33" fmla="*/ 54 h 273"/>
                <a:gd name="T34" fmla="*/ 1466 w 472"/>
                <a:gd name="T35" fmla="*/ 142 h 273"/>
                <a:gd name="T36" fmla="*/ 1199 w 472"/>
                <a:gd name="T37" fmla="*/ 155 h 273"/>
                <a:gd name="T38" fmla="*/ 1026 w 472"/>
                <a:gd name="T39" fmla="*/ 130 h 273"/>
                <a:gd name="T40" fmla="*/ 1071 w 472"/>
                <a:gd name="T41" fmla="*/ 181 h 273"/>
                <a:gd name="T42" fmla="*/ 688 w 472"/>
                <a:gd name="T43" fmla="*/ 181 h 273"/>
                <a:gd name="T44" fmla="*/ 351 w 472"/>
                <a:gd name="T45" fmla="*/ 133 h 273"/>
                <a:gd name="T46" fmla="*/ 746 w 472"/>
                <a:gd name="T47" fmla="*/ 145 h 273"/>
                <a:gd name="T48" fmla="*/ 148 w 472"/>
                <a:gd name="T49" fmla="*/ 159 h 273"/>
                <a:gd name="T50" fmla="*/ 499 w 472"/>
                <a:gd name="T51" fmla="*/ 107 h 273"/>
                <a:gd name="T52" fmla="*/ 925 w 472"/>
                <a:gd name="T53" fmla="*/ 148 h 273"/>
                <a:gd name="T54" fmla="*/ 937 w 472"/>
                <a:gd name="T55" fmla="*/ 60 h 273"/>
                <a:gd name="T56" fmla="*/ 1364 w 472"/>
                <a:gd name="T57" fmla="*/ 82 h 273"/>
                <a:gd name="T58" fmla="*/ 1408 w 472"/>
                <a:gd name="T59" fmla="*/ 110 h 273"/>
                <a:gd name="T60" fmla="*/ 1523 w 472"/>
                <a:gd name="T61" fmla="*/ 107 h 273"/>
                <a:gd name="T62" fmla="*/ 1729 w 472"/>
                <a:gd name="T63" fmla="*/ 140 h 273"/>
                <a:gd name="T64" fmla="*/ 1453 w 472"/>
                <a:gd name="T65" fmla="*/ 197 h 273"/>
                <a:gd name="T66" fmla="*/ 647 w 472"/>
                <a:gd name="T67" fmla="*/ 207 h 273"/>
                <a:gd name="T68" fmla="*/ 468 w 472"/>
                <a:gd name="T69" fmla="*/ 145 h 273"/>
                <a:gd name="T70" fmla="*/ 529 w 472"/>
                <a:gd name="T71" fmla="*/ 10 h 273"/>
                <a:gd name="T72" fmla="*/ 560 w 472"/>
                <a:gd name="T73" fmla="*/ 68 h 273"/>
                <a:gd name="T74" fmla="*/ 293 w 472"/>
                <a:gd name="T75" fmla="*/ 94 h 273"/>
                <a:gd name="T76" fmla="*/ 119 w 472"/>
                <a:gd name="T77" fmla="*/ 46 h 273"/>
                <a:gd name="T78" fmla="*/ 134 w 472"/>
                <a:gd name="T79" fmla="*/ 88 h 27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72"/>
                <a:gd name="T121" fmla="*/ 0 h 273"/>
                <a:gd name="T122" fmla="*/ 472 w 472"/>
                <a:gd name="T123" fmla="*/ 273 h 27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72" h="273">
                  <a:moveTo>
                    <a:pt x="0" y="194"/>
                  </a:moveTo>
                  <a:cubicBezTo>
                    <a:pt x="9" y="160"/>
                    <a:pt x="9" y="124"/>
                    <a:pt x="20" y="90"/>
                  </a:cubicBezTo>
                  <a:cubicBezTo>
                    <a:pt x="72" y="94"/>
                    <a:pt x="84" y="97"/>
                    <a:pt x="100" y="146"/>
                  </a:cubicBezTo>
                  <a:cubicBezTo>
                    <a:pt x="97" y="161"/>
                    <a:pt x="99" y="177"/>
                    <a:pt x="92" y="190"/>
                  </a:cubicBezTo>
                  <a:cubicBezTo>
                    <a:pt x="90" y="194"/>
                    <a:pt x="87" y="181"/>
                    <a:pt x="84" y="178"/>
                  </a:cubicBezTo>
                  <a:cubicBezTo>
                    <a:pt x="73" y="167"/>
                    <a:pt x="48" y="146"/>
                    <a:pt x="48" y="146"/>
                  </a:cubicBezTo>
                  <a:cubicBezTo>
                    <a:pt x="39" y="120"/>
                    <a:pt x="22" y="94"/>
                    <a:pt x="52" y="74"/>
                  </a:cubicBezTo>
                  <a:cubicBezTo>
                    <a:pt x="59" y="52"/>
                    <a:pt x="87" y="49"/>
                    <a:pt x="108" y="46"/>
                  </a:cubicBezTo>
                  <a:cubicBezTo>
                    <a:pt x="118" y="43"/>
                    <a:pt x="122" y="39"/>
                    <a:pt x="132" y="46"/>
                  </a:cubicBezTo>
                  <a:cubicBezTo>
                    <a:pt x="141" y="53"/>
                    <a:pt x="156" y="70"/>
                    <a:pt x="156" y="70"/>
                  </a:cubicBezTo>
                  <a:cubicBezTo>
                    <a:pt x="161" y="85"/>
                    <a:pt x="167" y="97"/>
                    <a:pt x="176" y="110"/>
                  </a:cubicBezTo>
                  <a:cubicBezTo>
                    <a:pt x="180" y="124"/>
                    <a:pt x="186" y="140"/>
                    <a:pt x="176" y="154"/>
                  </a:cubicBezTo>
                  <a:cubicBezTo>
                    <a:pt x="174" y="158"/>
                    <a:pt x="168" y="152"/>
                    <a:pt x="164" y="150"/>
                  </a:cubicBezTo>
                  <a:cubicBezTo>
                    <a:pt x="149" y="143"/>
                    <a:pt x="137" y="132"/>
                    <a:pt x="128" y="118"/>
                  </a:cubicBezTo>
                  <a:cubicBezTo>
                    <a:pt x="121" y="90"/>
                    <a:pt x="101" y="34"/>
                    <a:pt x="136" y="22"/>
                  </a:cubicBezTo>
                  <a:cubicBezTo>
                    <a:pt x="155" y="3"/>
                    <a:pt x="152" y="0"/>
                    <a:pt x="192" y="14"/>
                  </a:cubicBezTo>
                  <a:cubicBezTo>
                    <a:pt x="196" y="15"/>
                    <a:pt x="208" y="38"/>
                    <a:pt x="212" y="42"/>
                  </a:cubicBezTo>
                  <a:cubicBezTo>
                    <a:pt x="220" y="50"/>
                    <a:pt x="236" y="66"/>
                    <a:pt x="236" y="66"/>
                  </a:cubicBezTo>
                  <a:cubicBezTo>
                    <a:pt x="232" y="95"/>
                    <a:pt x="236" y="107"/>
                    <a:pt x="208" y="98"/>
                  </a:cubicBezTo>
                  <a:cubicBezTo>
                    <a:pt x="194" y="88"/>
                    <a:pt x="182" y="76"/>
                    <a:pt x="168" y="66"/>
                  </a:cubicBezTo>
                  <a:cubicBezTo>
                    <a:pt x="155" y="28"/>
                    <a:pt x="163" y="20"/>
                    <a:pt x="204" y="10"/>
                  </a:cubicBezTo>
                  <a:cubicBezTo>
                    <a:pt x="216" y="11"/>
                    <a:pt x="245" y="8"/>
                    <a:pt x="256" y="22"/>
                  </a:cubicBezTo>
                  <a:cubicBezTo>
                    <a:pt x="262" y="30"/>
                    <a:pt x="266" y="38"/>
                    <a:pt x="272" y="46"/>
                  </a:cubicBezTo>
                  <a:cubicBezTo>
                    <a:pt x="278" y="54"/>
                    <a:pt x="288" y="70"/>
                    <a:pt x="288" y="70"/>
                  </a:cubicBezTo>
                  <a:cubicBezTo>
                    <a:pt x="283" y="102"/>
                    <a:pt x="284" y="112"/>
                    <a:pt x="264" y="82"/>
                  </a:cubicBezTo>
                  <a:cubicBezTo>
                    <a:pt x="265" y="74"/>
                    <a:pt x="263" y="64"/>
                    <a:pt x="268" y="58"/>
                  </a:cubicBezTo>
                  <a:cubicBezTo>
                    <a:pt x="268" y="58"/>
                    <a:pt x="298" y="48"/>
                    <a:pt x="304" y="46"/>
                  </a:cubicBezTo>
                  <a:cubicBezTo>
                    <a:pt x="308" y="45"/>
                    <a:pt x="316" y="42"/>
                    <a:pt x="316" y="42"/>
                  </a:cubicBezTo>
                  <a:cubicBezTo>
                    <a:pt x="330" y="49"/>
                    <a:pt x="356" y="66"/>
                    <a:pt x="356" y="66"/>
                  </a:cubicBezTo>
                  <a:cubicBezTo>
                    <a:pt x="365" y="79"/>
                    <a:pt x="375" y="87"/>
                    <a:pt x="380" y="102"/>
                  </a:cubicBezTo>
                  <a:cubicBezTo>
                    <a:pt x="375" y="118"/>
                    <a:pt x="366" y="125"/>
                    <a:pt x="352" y="134"/>
                  </a:cubicBezTo>
                  <a:cubicBezTo>
                    <a:pt x="343" y="131"/>
                    <a:pt x="330" y="134"/>
                    <a:pt x="324" y="126"/>
                  </a:cubicBezTo>
                  <a:cubicBezTo>
                    <a:pt x="310" y="108"/>
                    <a:pt x="353" y="67"/>
                    <a:pt x="368" y="62"/>
                  </a:cubicBezTo>
                  <a:cubicBezTo>
                    <a:pt x="381" y="63"/>
                    <a:pt x="396" y="59"/>
                    <a:pt x="408" y="66"/>
                  </a:cubicBezTo>
                  <a:cubicBezTo>
                    <a:pt x="419" y="73"/>
                    <a:pt x="417" y="91"/>
                    <a:pt x="424" y="102"/>
                  </a:cubicBezTo>
                  <a:cubicBezTo>
                    <a:pt x="422" y="124"/>
                    <a:pt x="428" y="164"/>
                    <a:pt x="400" y="178"/>
                  </a:cubicBezTo>
                  <a:cubicBezTo>
                    <a:pt x="390" y="183"/>
                    <a:pt x="379" y="184"/>
                    <a:pt x="368" y="186"/>
                  </a:cubicBezTo>
                  <a:cubicBezTo>
                    <a:pt x="355" y="189"/>
                    <a:pt x="328" y="194"/>
                    <a:pt x="328" y="194"/>
                  </a:cubicBezTo>
                  <a:cubicBezTo>
                    <a:pt x="311" y="190"/>
                    <a:pt x="291" y="192"/>
                    <a:pt x="276" y="182"/>
                  </a:cubicBezTo>
                  <a:cubicBezTo>
                    <a:pt x="270" y="178"/>
                    <a:pt x="274" y="165"/>
                    <a:pt x="280" y="162"/>
                  </a:cubicBezTo>
                  <a:cubicBezTo>
                    <a:pt x="288" y="158"/>
                    <a:pt x="299" y="165"/>
                    <a:pt x="308" y="166"/>
                  </a:cubicBezTo>
                  <a:cubicBezTo>
                    <a:pt x="338" y="186"/>
                    <a:pt x="319" y="217"/>
                    <a:pt x="292" y="226"/>
                  </a:cubicBezTo>
                  <a:cubicBezTo>
                    <a:pt x="252" y="224"/>
                    <a:pt x="189" y="228"/>
                    <a:pt x="148" y="214"/>
                  </a:cubicBezTo>
                  <a:cubicBezTo>
                    <a:pt x="166" y="208"/>
                    <a:pt x="181" y="206"/>
                    <a:pt x="188" y="226"/>
                  </a:cubicBezTo>
                  <a:cubicBezTo>
                    <a:pt x="179" y="273"/>
                    <a:pt x="141" y="249"/>
                    <a:pt x="88" y="246"/>
                  </a:cubicBezTo>
                  <a:cubicBezTo>
                    <a:pt x="54" y="223"/>
                    <a:pt x="71" y="191"/>
                    <a:pt x="96" y="166"/>
                  </a:cubicBezTo>
                  <a:cubicBezTo>
                    <a:pt x="141" y="177"/>
                    <a:pt x="72" y="161"/>
                    <a:pt x="172" y="174"/>
                  </a:cubicBezTo>
                  <a:cubicBezTo>
                    <a:pt x="183" y="175"/>
                    <a:pt x="204" y="182"/>
                    <a:pt x="204" y="182"/>
                  </a:cubicBezTo>
                  <a:cubicBezTo>
                    <a:pt x="184" y="202"/>
                    <a:pt x="178" y="211"/>
                    <a:pt x="152" y="218"/>
                  </a:cubicBezTo>
                  <a:cubicBezTo>
                    <a:pt x="113" y="214"/>
                    <a:pt x="78" y="208"/>
                    <a:pt x="40" y="198"/>
                  </a:cubicBezTo>
                  <a:cubicBezTo>
                    <a:pt x="41" y="190"/>
                    <a:pt x="39" y="181"/>
                    <a:pt x="44" y="174"/>
                  </a:cubicBezTo>
                  <a:cubicBezTo>
                    <a:pt x="59" y="153"/>
                    <a:pt x="112" y="138"/>
                    <a:pt x="136" y="134"/>
                  </a:cubicBezTo>
                  <a:cubicBezTo>
                    <a:pt x="184" y="135"/>
                    <a:pt x="234" y="125"/>
                    <a:pt x="280" y="138"/>
                  </a:cubicBezTo>
                  <a:cubicBezTo>
                    <a:pt x="324" y="150"/>
                    <a:pt x="255" y="185"/>
                    <a:pt x="252" y="186"/>
                  </a:cubicBezTo>
                  <a:cubicBezTo>
                    <a:pt x="230" y="181"/>
                    <a:pt x="224" y="168"/>
                    <a:pt x="212" y="150"/>
                  </a:cubicBezTo>
                  <a:cubicBezTo>
                    <a:pt x="217" y="99"/>
                    <a:pt x="215" y="94"/>
                    <a:pt x="256" y="74"/>
                  </a:cubicBezTo>
                  <a:cubicBezTo>
                    <a:pt x="306" y="78"/>
                    <a:pt x="306" y="82"/>
                    <a:pt x="344" y="90"/>
                  </a:cubicBezTo>
                  <a:cubicBezTo>
                    <a:pt x="353" y="95"/>
                    <a:pt x="366" y="94"/>
                    <a:pt x="372" y="102"/>
                  </a:cubicBezTo>
                  <a:cubicBezTo>
                    <a:pt x="377" y="109"/>
                    <a:pt x="377" y="118"/>
                    <a:pt x="380" y="126"/>
                  </a:cubicBezTo>
                  <a:cubicBezTo>
                    <a:pt x="381" y="130"/>
                    <a:pt x="384" y="138"/>
                    <a:pt x="384" y="138"/>
                  </a:cubicBezTo>
                  <a:cubicBezTo>
                    <a:pt x="377" y="208"/>
                    <a:pt x="380" y="226"/>
                    <a:pt x="336" y="270"/>
                  </a:cubicBezTo>
                  <a:cubicBezTo>
                    <a:pt x="315" y="217"/>
                    <a:pt x="363" y="147"/>
                    <a:pt x="416" y="134"/>
                  </a:cubicBezTo>
                  <a:cubicBezTo>
                    <a:pt x="433" y="123"/>
                    <a:pt x="436" y="127"/>
                    <a:pt x="452" y="138"/>
                  </a:cubicBezTo>
                  <a:cubicBezTo>
                    <a:pt x="470" y="166"/>
                    <a:pt x="465" y="153"/>
                    <a:pt x="472" y="174"/>
                  </a:cubicBezTo>
                  <a:cubicBezTo>
                    <a:pt x="449" y="190"/>
                    <a:pt x="447" y="222"/>
                    <a:pt x="424" y="238"/>
                  </a:cubicBezTo>
                  <a:cubicBezTo>
                    <a:pt x="421" y="240"/>
                    <a:pt x="398" y="245"/>
                    <a:pt x="396" y="246"/>
                  </a:cubicBezTo>
                  <a:cubicBezTo>
                    <a:pt x="366" y="268"/>
                    <a:pt x="338" y="267"/>
                    <a:pt x="300" y="270"/>
                  </a:cubicBezTo>
                  <a:cubicBezTo>
                    <a:pt x="259" y="265"/>
                    <a:pt x="217" y="266"/>
                    <a:pt x="176" y="258"/>
                  </a:cubicBezTo>
                  <a:cubicBezTo>
                    <a:pt x="175" y="257"/>
                    <a:pt x="147" y="224"/>
                    <a:pt x="144" y="218"/>
                  </a:cubicBezTo>
                  <a:cubicBezTo>
                    <a:pt x="115" y="161"/>
                    <a:pt x="152" y="217"/>
                    <a:pt x="128" y="182"/>
                  </a:cubicBezTo>
                  <a:cubicBezTo>
                    <a:pt x="118" y="132"/>
                    <a:pt x="118" y="90"/>
                    <a:pt x="124" y="38"/>
                  </a:cubicBezTo>
                  <a:cubicBezTo>
                    <a:pt x="127" y="12"/>
                    <a:pt x="127" y="16"/>
                    <a:pt x="144" y="10"/>
                  </a:cubicBezTo>
                  <a:cubicBezTo>
                    <a:pt x="152" y="15"/>
                    <a:pt x="160" y="21"/>
                    <a:pt x="168" y="26"/>
                  </a:cubicBezTo>
                  <a:cubicBezTo>
                    <a:pt x="176" y="32"/>
                    <a:pt x="162" y="78"/>
                    <a:pt x="152" y="86"/>
                  </a:cubicBezTo>
                  <a:cubicBezTo>
                    <a:pt x="133" y="103"/>
                    <a:pt x="127" y="102"/>
                    <a:pt x="104" y="110"/>
                  </a:cubicBezTo>
                  <a:cubicBezTo>
                    <a:pt x="96" y="113"/>
                    <a:pt x="80" y="118"/>
                    <a:pt x="80" y="118"/>
                  </a:cubicBezTo>
                  <a:cubicBezTo>
                    <a:pt x="69" y="115"/>
                    <a:pt x="56" y="118"/>
                    <a:pt x="48" y="110"/>
                  </a:cubicBezTo>
                  <a:cubicBezTo>
                    <a:pt x="43" y="105"/>
                    <a:pt x="35" y="70"/>
                    <a:pt x="32" y="58"/>
                  </a:cubicBezTo>
                  <a:cubicBezTo>
                    <a:pt x="61" y="39"/>
                    <a:pt x="49" y="35"/>
                    <a:pt x="68" y="54"/>
                  </a:cubicBezTo>
                  <a:cubicBezTo>
                    <a:pt x="65" y="92"/>
                    <a:pt x="73" y="110"/>
                    <a:pt x="36" y="110"/>
                  </a:cubicBezTo>
                </a:path>
              </a:pathLst>
            </a:custGeom>
            <a:noFill/>
            <a:ln w="1905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48" name="Freeform 9"/>
            <p:cNvSpPr>
              <a:spLocks/>
            </p:cNvSpPr>
            <p:nvPr/>
          </p:nvSpPr>
          <p:spPr bwMode="auto">
            <a:xfrm rot="-5400000">
              <a:off x="2907" y="3026"/>
              <a:ext cx="120" cy="56"/>
            </a:xfrm>
            <a:custGeom>
              <a:avLst/>
              <a:gdLst>
                <a:gd name="T0" fmla="*/ 0 w 181"/>
                <a:gd name="T1" fmla="*/ 0 h 45"/>
                <a:gd name="T2" fmla="*/ 8 w 181"/>
                <a:gd name="T3" fmla="*/ 167 h 45"/>
                <a:gd name="T4" fmla="*/ 15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49" name="Freeform 10"/>
            <p:cNvSpPr>
              <a:spLocks/>
            </p:cNvSpPr>
            <p:nvPr/>
          </p:nvSpPr>
          <p:spPr bwMode="auto">
            <a:xfrm rot="5400000" flipH="1">
              <a:off x="2681" y="3033"/>
              <a:ext cx="121" cy="56"/>
            </a:xfrm>
            <a:custGeom>
              <a:avLst/>
              <a:gdLst>
                <a:gd name="T0" fmla="*/ 0 w 181"/>
                <a:gd name="T1" fmla="*/ 0 h 45"/>
                <a:gd name="T2" fmla="*/ 8 w 181"/>
                <a:gd name="T3" fmla="*/ 167 h 45"/>
                <a:gd name="T4" fmla="*/ 16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0" name="Freeform 11"/>
            <p:cNvSpPr>
              <a:spLocks/>
            </p:cNvSpPr>
            <p:nvPr/>
          </p:nvSpPr>
          <p:spPr bwMode="auto">
            <a:xfrm flipH="1">
              <a:off x="2551" y="3109"/>
              <a:ext cx="155" cy="42"/>
            </a:xfrm>
            <a:custGeom>
              <a:avLst/>
              <a:gdLst>
                <a:gd name="T0" fmla="*/ 0 w 181"/>
                <a:gd name="T1" fmla="*/ 0 h 45"/>
                <a:gd name="T2" fmla="*/ 36 w 181"/>
                <a:gd name="T3" fmla="*/ 30 h 45"/>
                <a:gd name="T4" fmla="*/ 72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1" name="AutoShape 12"/>
            <p:cNvSpPr>
              <a:spLocks noChangeArrowheads="1"/>
            </p:cNvSpPr>
            <p:nvPr/>
          </p:nvSpPr>
          <p:spPr bwMode="auto">
            <a:xfrm>
              <a:off x="936" y="2983"/>
              <a:ext cx="423" cy="117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52" name="Line 13"/>
            <p:cNvSpPr>
              <a:spLocks noChangeShapeType="1"/>
            </p:cNvSpPr>
            <p:nvPr/>
          </p:nvSpPr>
          <p:spPr bwMode="auto">
            <a:xfrm>
              <a:off x="970" y="3006"/>
              <a:ext cx="347" cy="0"/>
            </a:xfrm>
            <a:prstGeom prst="line">
              <a:avLst/>
            </a:prstGeom>
            <a:noFill/>
            <a:ln w="1905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3" name="Line 14"/>
            <p:cNvSpPr>
              <a:spLocks noChangeShapeType="1"/>
            </p:cNvSpPr>
            <p:nvPr/>
          </p:nvSpPr>
          <p:spPr bwMode="auto">
            <a:xfrm>
              <a:off x="970" y="3075"/>
              <a:ext cx="347" cy="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4" name="Freeform 15"/>
            <p:cNvSpPr>
              <a:spLocks/>
            </p:cNvSpPr>
            <p:nvPr/>
          </p:nvSpPr>
          <p:spPr bwMode="auto">
            <a:xfrm>
              <a:off x="964" y="3012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5" name="Freeform 16"/>
            <p:cNvSpPr>
              <a:spLocks/>
            </p:cNvSpPr>
            <p:nvPr/>
          </p:nvSpPr>
          <p:spPr bwMode="auto">
            <a:xfrm>
              <a:off x="1327" y="3012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6" name="AutoShape 17"/>
            <p:cNvSpPr>
              <a:spLocks noChangeArrowheads="1"/>
            </p:cNvSpPr>
            <p:nvPr/>
          </p:nvSpPr>
          <p:spPr bwMode="auto">
            <a:xfrm>
              <a:off x="1400" y="2475"/>
              <a:ext cx="466" cy="117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9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57" name="Line 18"/>
            <p:cNvSpPr>
              <a:spLocks noChangeShapeType="1"/>
            </p:cNvSpPr>
            <p:nvPr/>
          </p:nvSpPr>
          <p:spPr bwMode="auto">
            <a:xfrm>
              <a:off x="1434" y="2499"/>
              <a:ext cx="38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8" name="Line 19"/>
            <p:cNvSpPr>
              <a:spLocks noChangeShapeType="1"/>
            </p:cNvSpPr>
            <p:nvPr/>
          </p:nvSpPr>
          <p:spPr bwMode="auto">
            <a:xfrm>
              <a:off x="1434" y="2568"/>
              <a:ext cx="382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59" name="Freeform 20"/>
            <p:cNvSpPr>
              <a:spLocks/>
            </p:cNvSpPr>
            <p:nvPr/>
          </p:nvSpPr>
          <p:spPr bwMode="auto">
            <a:xfrm>
              <a:off x="1427" y="2504"/>
              <a:ext cx="1" cy="58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60" name="Freeform 21"/>
            <p:cNvSpPr>
              <a:spLocks/>
            </p:cNvSpPr>
            <p:nvPr/>
          </p:nvSpPr>
          <p:spPr bwMode="auto">
            <a:xfrm>
              <a:off x="1828" y="2504"/>
              <a:ext cx="1" cy="58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61" name="Rectangle 22"/>
            <p:cNvSpPr>
              <a:spLocks noChangeArrowheads="1"/>
            </p:cNvSpPr>
            <p:nvPr/>
          </p:nvSpPr>
          <p:spPr bwMode="auto">
            <a:xfrm>
              <a:off x="1316" y="2319"/>
              <a:ext cx="82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200">
                  <a:solidFill>
                    <a:srgbClr val="CC3300"/>
                  </a:solidFill>
                  <a:latin typeface="Symbol" pitchFamily="18" charset="2"/>
                  <a:cs typeface="Arial" charset="0"/>
                </a:rPr>
                <a:t>a</a:t>
              </a:r>
              <a:r>
                <a:rPr lang="fr-FR" sz="1200">
                  <a:solidFill>
                    <a:srgbClr val="CC3300"/>
                  </a:solidFill>
                  <a:cs typeface="Arial" charset="0"/>
                </a:rPr>
                <a:t>-Protéobactéries</a:t>
              </a:r>
            </a:p>
          </p:txBody>
        </p:sp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2394" y="2125"/>
              <a:ext cx="708" cy="276"/>
              <a:chOff x="2517" y="1977"/>
              <a:chExt cx="758" cy="320"/>
            </a:xfrm>
          </p:grpSpPr>
          <p:sp>
            <p:nvSpPr>
              <p:cNvPr id="65616" name="AutoShape 24"/>
              <p:cNvSpPr>
                <a:spLocks noChangeArrowheads="1"/>
              </p:cNvSpPr>
              <p:nvPr/>
            </p:nvSpPr>
            <p:spPr bwMode="auto">
              <a:xfrm>
                <a:off x="2698" y="2161"/>
                <a:ext cx="453" cy="136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 eaLnBrk="1" hangingPunct="1"/>
                <a:endParaRPr lang="fr-FR" sz="1800" b="0">
                  <a:solidFill>
                    <a:schemeClr val="tx1"/>
                  </a:solidFill>
                  <a:cs typeface="Arial" charset="0"/>
                </a:endParaRPr>
              </a:p>
            </p:txBody>
          </p:sp>
          <p:sp>
            <p:nvSpPr>
              <p:cNvPr id="65617" name="Line 25"/>
              <p:cNvSpPr>
                <a:spLocks noChangeShapeType="1"/>
              </p:cNvSpPr>
              <p:nvPr/>
            </p:nvSpPr>
            <p:spPr bwMode="auto">
              <a:xfrm>
                <a:off x="2739" y="2189"/>
                <a:ext cx="371" cy="0"/>
              </a:xfrm>
              <a:prstGeom prst="line">
                <a:avLst/>
              </a:prstGeom>
              <a:noFill/>
              <a:ln w="19050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5618" name="Line 26"/>
              <p:cNvSpPr>
                <a:spLocks noChangeShapeType="1"/>
              </p:cNvSpPr>
              <p:nvPr/>
            </p:nvSpPr>
            <p:spPr bwMode="auto">
              <a:xfrm>
                <a:off x="2739" y="2269"/>
                <a:ext cx="371" cy="0"/>
              </a:xfrm>
              <a:prstGeom prst="line">
                <a:avLst/>
              </a:prstGeom>
              <a:noFill/>
              <a:ln w="190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5619" name="Freeform 27"/>
              <p:cNvSpPr>
                <a:spLocks/>
              </p:cNvSpPr>
              <p:nvPr/>
            </p:nvSpPr>
            <p:spPr bwMode="auto">
              <a:xfrm>
                <a:off x="2732" y="2195"/>
                <a:ext cx="1" cy="68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16 h 91"/>
                  <a:gd name="T4" fmla="*/ 0 w 1"/>
                  <a:gd name="T5" fmla="*/ 0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91"/>
                      <a:pt x="0" y="91"/>
                    </a:cubicBezTo>
                    <a:cubicBezTo>
                      <a:pt x="0" y="9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rgbClr val="33CC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5620" name="Freeform 28"/>
              <p:cNvSpPr>
                <a:spLocks/>
              </p:cNvSpPr>
              <p:nvPr/>
            </p:nvSpPr>
            <p:spPr bwMode="auto">
              <a:xfrm>
                <a:off x="3121" y="2195"/>
                <a:ext cx="1" cy="68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16 h 91"/>
                  <a:gd name="T4" fmla="*/ 0 w 1"/>
                  <a:gd name="T5" fmla="*/ 0 h 9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91"/>
                  <a:gd name="T11" fmla="*/ 1 w 1"/>
                  <a:gd name="T12" fmla="*/ 91 h 9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91"/>
                      <a:pt x="0" y="91"/>
                    </a:cubicBezTo>
                    <a:cubicBezTo>
                      <a:pt x="0" y="9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65621" name="Rectangle 29"/>
              <p:cNvSpPr>
                <a:spLocks noChangeArrowheads="1"/>
              </p:cNvSpPr>
              <p:nvPr/>
            </p:nvSpPr>
            <p:spPr bwMode="auto">
              <a:xfrm>
                <a:off x="2517" y="1977"/>
                <a:ext cx="758" cy="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1" hangingPunct="1"/>
                <a:r>
                  <a:rPr lang="fr-FR" sz="1200">
                    <a:solidFill>
                      <a:srgbClr val="FF00FF"/>
                    </a:solidFill>
                    <a:cs typeface="Arial" charset="0"/>
                  </a:rPr>
                  <a:t>Actinomycètes</a:t>
                </a:r>
              </a:p>
            </p:txBody>
          </p:sp>
        </p:grpSp>
        <p:sp>
          <p:nvSpPr>
            <p:cNvPr id="65563" name="Rectangle 30"/>
            <p:cNvSpPr>
              <a:spLocks noChangeArrowheads="1"/>
            </p:cNvSpPr>
            <p:nvPr/>
          </p:nvSpPr>
          <p:spPr bwMode="auto">
            <a:xfrm>
              <a:off x="745" y="3127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200">
                  <a:solidFill>
                    <a:srgbClr val="006600"/>
                  </a:solidFill>
                  <a:latin typeface="Symbol" pitchFamily="18" charset="2"/>
                  <a:cs typeface="Arial" charset="0"/>
                </a:rPr>
                <a:t>g</a:t>
              </a:r>
              <a:r>
                <a:rPr lang="fr-FR" sz="1200">
                  <a:solidFill>
                    <a:srgbClr val="006600"/>
                  </a:solidFill>
                  <a:cs typeface="Arial" charset="0"/>
                </a:rPr>
                <a:t>-Protéobactéries</a:t>
              </a:r>
            </a:p>
          </p:txBody>
        </p:sp>
        <p:cxnSp>
          <p:nvCxnSpPr>
            <p:cNvPr id="65564" name="AutoShape 31"/>
            <p:cNvCxnSpPr>
              <a:cxnSpLocks noChangeShapeType="1"/>
            </p:cNvCxnSpPr>
            <p:nvPr/>
          </p:nvCxnSpPr>
          <p:spPr bwMode="auto">
            <a:xfrm>
              <a:off x="1746" y="2568"/>
              <a:ext cx="967" cy="507"/>
            </a:xfrm>
            <a:prstGeom prst="curvedConnector3">
              <a:avLst>
                <a:gd name="adj1" fmla="val 50292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565" name="AutoShape 32"/>
            <p:cNvCxnSpPr>
              <a:cxnSpLocks noChangeShapeType="1"/>
            </p:cNvCxnSpPr>
            <p:nvPr/>
          </p:nvCxnSpPr>
          <p:spPr bwMode="auto">
            <a:xfrm rot="16200000" flipH="1">
              <a:off x="1732" y="2265"/>
              <a:ext cx="541" cy="1117"/>
            </a:xfrm>
            <a:prstGeom prst="curvedConnector2">
              <a:avLst/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566" name="AutoShape 33"/>
            <p:cNvCxnSpPr>
              <a:cxnSpLocks noChangeShapeType="1"/>
            </p:cNvCxnSpPr>
            <p:nvPr/>
          </p:nvCxnSpPr>
          <p:spPr bwMode="auto">
            <a:xfrm rot="5400000" flipV="1">
              <a:off x="2382" y="2613"/>
              <a:ext cx="622" cy="170"/>
            </a:xfrm>
            <a:prstGeom prst="curvedConnector5">
              <a:avLst>
                <a:gd name="adj1" fmla="val 81051"/>
                <a:gd name="adj2" fmla="val 283977"/>
                <a:gd name="adj3" fmla="val 50898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567" name="AutoShape 34"/>
            <p:cNvCxnSpPr>
              <a:cxnSpLocks noChangeShapeType="1"/>
            </p:cNvCxnSpPr>
            <p:nvPr/>
          </p:nvCxnSpPr>
          <p:spPr bwMode="auto">
            <a:xfrm rot="5400000" flipH="1" flipV="1">
              <a:off x="2024" y="2336"/>
              <a:ext cx="20" cy="1391"/>
            </a:xfrm>
            <a:prstGeom prst="curvedConnector4">
              <a:avLst>
                <a:gd name="adj1" fmla="val -575000"/>
                <a:gd name="adj2" fmla="val 50199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568" name="AutoShape 35"/>
            <p:cNvCxnSpPr>
              <a:cxnSpLocks noChangeShapeType="1"/>
              <a:stCxn id="65551" idx="0"/>
              <a:endCxn id="65548" idx="0"/>
            </p:cNvCxnSpPr>
            <p:nvPr/>
          </p:nvCxnSpPr>
          <p:spPr bwMode="auto">
            <a:xfrm rot="5400000" flipV="1">
              <a:off x="1970" y="2154"/>
              <a:ext cx="147" cy="1791"/>
            </a:xfrm>
            <a:prstGeom prst="curvedConnector5">
              <a:avLst>
                <a:gd name="adj1" fmla="val -80000"/>
                <a:gd name="adj2" fmla="val 55861"/>
                <a:gd name="adj3" fmla="val 179412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569" name="AutoShape 36"/>
            <p:cNvCxnSpPr>
              <a:cxnSpLocks noChangeShapeType="1"/>
            </p:cNvCxnSpPr>
            <p:nvPr/>
          </p:nvCxnSpPr>
          <p:spPr bwMode="auto">
            <a:xfrm rot="16200000" flipH="1">
              <a:off x="2625" y="2687"/>
              <a:ext cx="625" cy="25"/>
            </a:xfrm>
            <a:prstGeom prst="curvedConnector4">
              <a:avLst>
                <a:gd name="adj1" fmla="val 44431"/>
                <a:gd name="adj2" fmla="val 925926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sp>
          <p:nvSpPr>
            <p:cNvPr id="65570" name="Oval 37"/>
            <p:cNvSpPr>
              <a:spLocks noChangeArrowheads="1"/>
            </p:cNvSpPr>
            <p:nvPr/>
          </p:nvSpPr>
          <p:spPr bwMode="auto">
            <a:xfrm>
              <a:off x="2229" y="3599"/>
              <a:ext cx="890" cy="352"/>
            </a:xfrm>
            <a:prstGeom prst="ellips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71" name="Freeform 38"/>
            <p:cNvSpPr>
              <a:spLocks/>
            </p:cNvSpPr>
            <p:nvPr/>
          </p:nvSpPr>
          <p:spPr bwMode="auto">
            <a:xfrm>
              <a:off x="2298" y="3657"/>
              <a:ext cx="764" cy="257"/>
            </a:xfrm>
            <a:custGeom>
              <a:avLst/>
              <a:gdLst>
                <a:gd name="T0" fmla="*/ 413 w 509"/>
                <a:gd name="T1" fmla="*/ 88 h 294"/>
                <a:gd name="T2" fmla="*/ 620 w 509"/>
                <a:gd name="T3" fmla="*/ 5 h 294"/>
                <a:gd name="T4" fmla="*/ 1989 w 509"/>
                <a:gd name="T5" fmla="*/ 39 h 294"/>
                <a:gd name="T6" fmla="*/ 2056 w 509"/>
                <a:gd name="T7" fmla="*/ 48 h 294"/>
                <a:gd name="T8" fmla="*/ 1031 w 509"/>
                <a:gd name="T9" fmla="*/ 77 h 294"/>
                <a:gd name="T10" fmla="*/ 687 w 509"/>
                <a:gd name="T11" fmla="*/ 56 h 294"/>
                <a:gd name="T12" fmla="*/ 620 w 509"/>
                <a:gd name="T13" fmla="*/ 48 h 294"/>
                <a:gd name="T14" fmla="*/ 823 w 509"/>
                <a:gd name="T15" fmla="*/ 30 h 294"/>
                <a:gd name="T16" fmla="*/ 1235 w 509"/>
                <a:gd name="T17" fmla="*/ 18 h 294"/>
                <a:gd name="T18" fmla="*/ 2604 w 509"/>
                <a:gd name="T19" fmla="*/ 30 h 294"/>
                <a:gd name="T20" fmla="*/ 3017 w 509"/>
                <a:gd name="T21" fmla="*/ 48 h 294"/>
                <a:gd name="T22" fmla="*/ 1989 w 509"/>
                <a:gd name="T23" fmla="*/ 59 h 294"/>
                <a:gd name="T24" fmla="*/ 1439 w 509"/>
                <a:gd name="T25" fmla="*/ 32 h 294"/>
                <a:gd name="T26" fmla="*/ 1989 w 509"/>
                <a:gd name="T27" fmla="*/ 5 h 294"/>
                <a:gd name="T28" fmla="*/ 3700 w 509"/>
                <a:gd name="T29" fmla="*/ 18 h 294"/>
                <a:gd name="T30" fmla="*/ 3840 w 509"/>
                <a:gd name="T31" fmla="*/ 48 h 294"/>
                <a:gd name="T32" fmla="*/ 2949 w 509"/>
                <a:gd name="T33" fmla="*/ 34 h 294"/>
                <a:gd name="T34" fmla="*/ 2675 w 509"/>
                <a:gd name="T35" fmla="*/ 10 h 294"/>
                <a:gd name="T36" fmla="*/ 3497 w 509"/>
                <a:gd name="T37" fmla="*/ 0 h 294"/>
                <a:gd name="T38" fmla="*/ 4389 w 509"/>
                <a:gd name="T39" fmla="*/ 10 h 294"/>
                <a:gd name="T40" fmla="*/ 4528 w 509"/>
                <a:gd name="T41" fmla="*/ 18 h 294"/>
                <a:gd name="T42" fmla="*/ 4802 w 509"/>
                <a:gd name="T43" fmla="*/ 26 h 294"/>
                <a:gd name="T44" fmla="*/ 5004 w 509"/>
                <a:gd name="T45" fmla="*/ 43 h 294"/>
                <a:gd name="T46" fmla="*/ 3909 w 509"/>
                <a:gd name="T47" fmla="*/ 88 h 294"/>
                <a:gd name="T48" fmla="*/ 4116 w 509"/>
                <a:gd name="T49" fmla="*/ 53 h 294"/>
                <a:gd name="T50" fmla="*/ 4866 w 509"/>
                <a:gd name="T51" fmla="*/ 62 h 294"/>
                <a:gd name="T52" fmla="*/ 4116 w 509"/>
                <a:gd name="T53" fmla="*/ 108 h 294"/>
                <a:gd name="T54" fmla="*/ 2056 w 509"/>
                <a:gd name="T55" fmla="*/ 82 h 294"/>
                <a:gd name="T56" fmla="*/ 2056 w 509"/>
                <a:gd name="T57" fmla="*/ 56 h 294"/>
                <a:gd name="T58" fmla="*/ 2675 w 509"/>
                <a:gd name="T59" fmla="*/ 45 h 294"/>
                <a:gd name="T60" fmla="*/ 3565 w 509"/>
                <a:gd name="T61" fmla="*/ 56 h 294"/>
                <a:gd name="T62" fmla="*/ 2191 w 509"/>
                <a:gd name="T63" fmla="*/ 91 h 294"/>
                <a:gd name="T64" fmla="*/ 1439 w 509"/>
                <a:gd name="T65" fmla="*/ 82 h 294"/>
                <a:gd name="T66" fmla="*/ 1031 w 509"/>
                <a:gd name="T67" fmla="*/ 64 h 294"/>
                <a:gd name="T68" fmla="*/ 1917 w 509"/>
                <a:gd name="T69" fmla="*/ 30 h 294"/>
                <a:gd name="T70" fmla="*/ 3772 w 509"/>
                <a:gd name="T71" fmla="*/ 39 h 294"/>
                <a:gd name="T72" fmla="*/ 4318 w 509"/>
                <a:gd name="T73" fmla="*/ 67 h 294"/>
                <a:gd name="T74" fmla="*/ 4254 w 509"/>
                <a:gd name="T75" fmla="*/ 96 h 294"/>
                <a:gd name="T76" fmla="*/ 3565 w 509"/>
                <a:gd name="T77" fmla="*/ 88 h 294"/>
                <a:gd name="T78" fmla="*/ 2537 w 509"/>
                <a:gd name="T79" fmla="*/ 21 h 294"/>
                <a:gd name="T80" fmla="*/ 1031 w 509"/>
                <a:gd name="T81" fmla="*/ 59 h 294"/>
                <a:gd name="T82" fmla="*/ 959 w 509"/>
                <a:gd name="T83" fmla="*/ 87 h 294"/>
                <a:gd name="T84" fmla="*/ 1642 w 509"/>
                <a:gd name="T85" fmla="*/ 131 h 294"/>
                <a:gd name="T86" fmla="*/ 1989 w 509"/>
                <a:gd name="T87" fmla="*/ 129 h 294"/>
                <a:gd name="T88" fmla="*/ 1989 w 509"/>
                <a:gd name="T89" fmla="*/ 108 h 294"/>
                <a:gd name="T90" fmla="*/ 1579 w 509"/>
                <a:gd name="T91" fmla="*/ 101 h 294"/>
                <a:gd name="T92" fmla="*/ 485 w 509"/>
                <a:gd name="T93" fmla="*/ 77 h 294"/>
                <a:gd name="T94" fmla="*/ 1031 w 509"/>
                <a:gd name="T95" fmla="*/ 51 h 294"/>
                <a:gd name="T96" fmla="*/ 2742 w 509"/>
                <a:gd name="T97" fmla="*/ 62 h 294"/>
                <a:gd name="T98" fmla="*/ 2814 w 509"/>
                <a:gd name="T99" fmla="*/ 109 h 294"/>
                <a:gd name="T100" fmla="*/ 2742 w 509"/>
                <a:gd name="T101" fmla="*/ 118 h 294"/>
                <a:gd name="T102" fmla="*/ 2465 w 509"/>
                <a:gd name="T103" fmla="*/ 123 h 294"/>
                <a:gd name="T104" fmla="*/ 3840 w 509"/>
                <a:gd name="T105" fmla="*/ 118 h 294"/>
                <a:gd name="T106" fmla="*/ 4044 w 509"/>
                <a:gd name="T107" fmla="*/ 113 h 294"/>
                <a:gd name="T108" fmla="*/ 4254 w 509"/>
                <a:gd name="T109" fmla="*/ 109 h 294"/>
                <a:gd name="T110" fmla="*/ 4318 w 509"/>
                <a:gd name="T111" fmla="*/ 91 h 294"/>
                <a:gd name="T112" fmla="*/ 4456 w 509"/>
                <a:gd name="T113" fmla="*/ 82 h 294"/>
                <a:gd name="T114" fmla="*/ 4664 w 509"/>
                <a:gd name="T115" fmla="*/ 39 h 294"/>
                <a:gd name="T116" fmla="*/ 5216 w 509"/>
                <a:gd name="T117" fmla="*/ 21 h 294"/>
                <a:gd name="T118" fmla="*/ 5764 w 509"/>
                <a:gd name="T119" fmla="*/ 32 h 294"/>
                <a:gd name="T120" fmla="*/ 5279 w 509"/>
                <a:gd name="T121" fmla="*/ 38 h 294"/>
                <a:gd name="T122" fmla="*/ 4664 w 509"/>
                <a:gd name="T123" fmla="*/ 30 h 2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09"/>
                <a:gd name="T187" fmla="*/ 0 h 294"/>
                <a:gd name="T188" fmla="*/ 509 w 509"/>
                <a:gd name="T189" fmla="*/ 294 h 2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09" h="294">
                  <a:moveTo>
                    <a:pt x="36" y="198"/>
                  </a:moveTo>
                  <a:cubicBezTo>
                    <a:pt x="17" y="141"/>
                    <a:pt x="0" y="48"/>
                    <a:pt x="54" y="12"/>
                  </a:cubicBezTo>
                  <a:cubicBezTo>
                    <a:pt x="92" y="22"/>
                    <a:pt x="144" y="60"/>
                    <a:pt x="174" y="90"/>
                  </a:cubicBezTo>
                  <a:cubicBezTo>
                    <a:pt x="176" y="96"/>
                    <a:pt x="180" y="102"/>
                    <a:pt x="180" y="108"/>
                  </a:cubicBezTo>
                  <a:cubicBezTo>
                    <a:pt x="180" y="209"/>
                    <a:pt x="188" y="181"/>
                    <a:pt x="90" y="174"/>
                  </a:cubicBezTo>
                  <a:cubicBezTo>
                    <a:pt x="61" y="155"/>
                    <a:pt x="74" y="169"/>
                    <a:pt x="60" y="126"/>
                  </a:cubicBezTo>
                  <a:cubicBezTo>
                    <a:pt x="58" y="120"/>
                    <a:pt x="54" y="108"/>
                    <a:pt x="54" y="108"/>
                  </a:cubicBezTo>
                  <a:cubicBezTo>
                    <a:pt x="58" y="92"/>
                    <a:pt x="59" y="78"/>
                    <a:pt x="72" y="66"/>
                  </a:cubicBezTo>
                  <a:cubicBezTo>
                    <a:pt x="83" y="57"/>
                    <a:pt x="108" y="42"/>
                    <a:pt x="108" y="42"/>
                  </a:cubicBezTo>
                  <a:cubicBezTo>
                    <a:pt x="150" y="47"/>
                    <a:pt x="188" y="53"/>
                    <a:pt x="228" y="66"/>
                  </a:cubicBezTo>
                  <a:cubicBezTo>
                    <a:pt x="243" y="88"/>
                    <a:pt x="256" y="83"/>
                    <a:pt x="264" y="108"/>
                  </a:cubicBezTo>
                  <a:cubicBezTo>
                    <a:pt x="238" y="147"/>
                    <a:pt x="221" y="137"/>
                    <a:pt x="174" y="132"/>
                  </a:cubicBezTo>
                  <a:cubicBezTo>
                    <a:pt x="152" y="110"/>
                    <a:pt x="147" y="93"/>
                    <a:pt x="126" y="72"/>
                  </a:cubicBezTo>
                  <a:cubicBezTo>
                    <a:pt x="133" y="15"/>
                    <a:pt x="127" y="24"/>
                    <a:pt x="174" y="12"/>
                  </a:cubicBezTo>
                  <a:cubicBezTo>
                    <a:pt x="289" y="20"/>
                    <a:pt x="245" y="22"/>
                    <a:pt x="324" y="42"/>
                  </a:cubicBezTo>
                  <a:cubicBezTo>
                    <a:pt x="342" y="69"/>
                    <a:pt x="343" y="75"/>
                    <a:pt x="336" y="108"/>
                  </a:cubicBezTo>
                  <a:cubicBezTo>
                    <a:pt x="308" y="99"/>
                    <a:pt x="286" y="85"/>
                    <a:pt x="258" y="78"/>
                  </a:cubicBezTo>
                  <a:cubicBezTo>
                    <a:pt x="248" y="63"/>
                    <a:pt x="215" y="43"/>
                    <a:pt x="234" y="24"/>
                  </a:cubicBezTo>
                  <a:cubicBezTo>
                    <a:pt x="252" y="6"/>
                    <a:pt x="306" y="0"/>
                    <a:pt x="306" y="0"/>
                  </a:cubicBezTo>
                  <a:cubicBezTo>
                    <a:pt x="336" y="6"/>
                    <a:pt x="354" y="18"/>
                    <a:pt x="384" y="24"/>
                  </a:cubicBezTo>
                  <a:cubicBezTo>
                    <a:pt x="388" y="30"/>
                    <a:pt x="391" y="37"/>
                    <a:pt x="396" y="42"/>
                  </a:cubicBezTo>
                  <a:cubicBezTo>
                    <a:pt x="403" y="49"/>
                    <a:pt x="414" y="52"/>
                    <a:pt x="420" y="60"/>
                  </a:cubicBezTo>
                  <a:cubicBezTo>
                    <a:pt x="429" y="70"/>
                    <a:pt x="431" y="85"/>
                    <a:pt x="438" y="96"/>
                  </a:cubicBezTo>
                  <a:cubicBezTo>
                    <a:pt x="424" y="165"/>
                    <a:pt x="407" y="176"/>
                    <a:pt x="342" y="198"/>
                  </a:cubicBezTo>
                  <a:cubicBezTo>
                    <a:pt x="302" y="171"/>
                    <a:pt x="331" y="139"/>
                    <a:pt x="360" y="120"/>
                  </a:cubicBezTo>
                  <a:cubicBezTo>
                    <a:pt x="382" y="126"/>
                    <a:pt x="404" y="132"/>
                    <a:pt x="426" y="138"/>
                  </a:cubicBezTo>
                  <a:cubicBezTo>
                    <a:pt x="490" y="202"/>
                    <a:pt x="419" y="230"/>
                    <a:pt x="360" y="240"/>
                  </a:cubicBezTo>
                  <a:cubicBezTo>
                    <a:pt x="232" y="234"/>
                    <a:pt x="236" y="260"/>
                    <a:pt x="180" y="186"/>
                  </a:cubicBezTo>
                  <a:cubicBezTo>
                    <a:pt x="174" y="163"/>
                    <a:pt x="168" y="151"/>
                    <a:pt x="180" y="126"/>
                  </a:cubicBezTo>
                  <a:cubicBezTo>
                    <a:pt x="189" y="108"/>
                    <a:pt x="234" y="102"/>
                    <a:pt x="234" y="102"/>
                  </a:cubicBezTo>
                  <a:cubicBezTo>
                    <a:pt x="264" y="107"/>
                    <a:pt x="284" y="117"/>
                    <a:pt x="312" y="126"/>
                  </a:cubicBezTo>
                  <a:cubicBezTo>
                    <a:pt x="285" y="180"/>
                    <a:pt x="250" y="192"/>
                    <a:pt x="192" y="204"/>
                  </a:cubicBezTo>
                  <a:cubicBezTo>
                    <a:pt x="170" y="198"/>
                    <a:pt x="148" y="192"/>
                    <a:pt x="126" y="186"/>
                  </a:cubicBezTo>
                  <a:cubicBezTo>
                    <a:pt x="115" y="171"/>
                    <a:pt x="94" y="162"/>
                    <a:pt x="90" y="144"/>
                  </a:cubicBezTo>
                  <a:cubicBezTo>
                    <a:pt x="80" y="99"/>
                    <a:pt x="135" y="77"/>
                    <a:pt x="168" y="66"/>
                  </a:cubicBezTo>
                  <a:cubicBezTo>
                    <a:pt x="281" y="72"/>
                    <a:pt x="261" y="67"/>
                    <a:pt x="330" y="90"/>
                  </a:cubicBezTo>
                  <a:cubicBezTo>
                    <a:pt x="349" y="109"/>
                    <a:pt x="359" y="131"/>
                    <a:pt x="378" y="150"/>
                  </a:cubicBezTo>
                  <a:cubicBezTo>
                    <a:pt x="376" y="172"/>
                    <a:pt x="386" y="199"/>
                    <a:pt x="372" y="216"/>
                  </a:cubicBezTo>
                  <a:cubicBezTo>
                    <a:pt x="359" y="232"/>
                    <a:pt x="323" y="206"/>
                    <a:pt x="312" y="198"/>
                  </a:cubicBezTo>
                  <a:cubicBezTo>
                    <a:pt x="257" y="159"/>
                    <a:pt x="250" y="104"/>
                    <a:pt x="222" y="48"/>
                  </a:cubicBezTo>
                  <a:cubicBezTo>
                    <a:pt x="181" y="79"/>
                    <a:pt x="133" y="103"/>
                    <a:pt x="90" y="132"/>
                  </a:cubicBezTo>
                  <a:cubicBezTo>
                    <a:pt x="71" y="160"/>
                    <a:pt x="75" y="146"/>
                    <a:pt x="84" y="192"/>
                  </a:cubicBezTo>
                  <a:cubicBezTo>
                    <a:pt x="96" y="252"/>
                    <a:pt x="96" y="262"/>
                    <a:pt x="144" y="294"/>
                  </a:cubicBezTo>
                  <a:cubicBezTo>
                    <a:pt x="154" y="292"/>
                    <a:pt x="166" y="294"/>
                    <a:pt x="174" y="288"/>
                  </a:cubicBezTo>
                  <a:cubicBezTo>
                    <a:pt x="185" y="280"/>
                    <a:pt x="178" y="244"/>
                    <a:pt x="174" y="240"/>
                  </a:cubicBezTo>
                  <a:cubicBezTo>
                    <a:pt x="165" y="231"/>
                    <a:pt x="150" y="233"/>
                    <a:pt x="138" y="228"/>
                  </a:cubicBezTo>
                  <a:cubicBezTo>
                    <a:pt x="103" y="214"/>
                    <a:pt x="72" y="197"/>
                    <a:pt x="42" y="174"/>
                  </a:cubicBezTo>
                  <a:cubicBezTo>
                    <a:pt x="32" y="122"/>
                    <a:pt x="45" y="125"/>
                    <a:pt x="90" y="114"/>
                  </a:cubicBezTo>
                  <a:cubicBezTo>
                    <a:pt x="157" y="118"/>
                    <a:pt x="188" y="112"/>
                    <a:pt x="240" y="138"/>
                  </a:cubicBezTo>
                  <a:cubicBezTo>
                    <a:pt x="258" y="192"/>
                    <a:pt x="256" y="170"/>
                    <a:pt x="246" y="246"/>
                  </a:cubicBezTo>
                  <a:cubicBezTo>
                    <a:pt x="245" y="252"/>
                    <a:pt x="244" y="260"/>
                    <a:pt x="240" y="264"/>
                  </a:cubicBezTo>
                  <a:cubicBezTo>
                    <a:pt x="234" y="270"/>
                    <a:pt x="207" y="275"/>
                    <a:pt x="216" y="276"/>
                  </a:cubicBezTo>
                  <a:cubicBezTo>
                    <a:pt x="223" y="277"/>
                    <a:pt x="323" y="265"/>
                    <a:pt x="336" y="264"/>
                  </a:cubicBezTo>
                  <a:cubicBezTo>
                    <a:pt x="342" y="260"/>
                    <a:pt x="348" y="255"/>
                    <a:pt x="354" y="252"/>
                  </a:cubicBezTo>
                  <a:cubicBezTo>
                    <a:pt x="360" y="249"/>
                    <a:pt x="369" y="252"/>
                    <a:pt x="372" y="246"/>
                  </a:cubicBezTo>
                  <a:cubicBezTo>
                    <a:pt x="378" y="233"/>
                    <a:pt x="374" y="218"/>
                    <a:pt x="378" y="204"/>
                  </a:cubicBezTo>
                  <a:cubicBezTo>
                    <a:pt x="380" y="197"/>
                    <a:pt x="386" y="192"/>
                    <a:pt x="390" y="186"/>
                  </a:cubicBezTo>
                  <a:cubicBezTo>
                    <a:pt x="393" y="157"/>
                    <a:pt x="396" y="119"/>
                    <a:pt x="408" y="90"/>
                  </a:cubicBezTo>
                  <a:cubicBezTo>
                    <a:pt x="416" y="70"/>
                    <a:pt x="456" y="48"/>
                    <a:pt x="456" y="48"/>
                  </a:cubicBezTo>
                  <a:cubicBezTo>
                    <a:pt x="458" y="48"/>
                    <a:pt x="509" y="53"/>
                    <a:pt x="504" y="72"/>
                  </a:cubicBezTo>
                  <a:cubicBezTo>
                    <a:pt x="500" y="86"/>
                    <a:pt x="476" y="79"/>
                    <a:pt x="462" y="84"/>
                  </a:cubicBezTo>
                  <a:cubicBezTo>
                    <a:pt x="443" y="79"/>
                    <a:pt x="426" y="75"/>
                    <a:pt x="408" y="66"/>
                  </a:cubicBezTo>
                </a:path>
              </a:pathLst>
            </a:custGeom>
            <a:noFill/>
            <a:ln w="190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72" name="Rectangle 39"/>
            <p:cNvSpPr>
              <a:spLocks noChangeArrowheads="1"/>
            </p:cNvSpPr>
            <p:nvPr/>
          </p:nvSpPr>
          <p:spPr bwMode="auto">
            <a:xfrm>
              <a:off x="4300" y="3863"/>
              <a:ext cx="414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>
                <a:lnSpc>
                  <a:spcPct val="120000"/>
                </a:lnSpc>
              </a:pPr>
              <a:r>
                <a:rPr lang="fr-FR" sz="1400" dirty="0">
                  <a:solidFill>
                    <a:srgbClr val="8B00D0"/>
                  </a:solidFill>
                  <a:cs typeface="Arial" charset="0"/>
                </a:rPr>
                <a:t>Amibe</a:t>
              </a:r>
            </a:p>
          </p:txBody>
        </p:sp>
        <p:sp>
          <p:nvSpPr>
            <p:cNvPr id="65573" name="Freeform 40"/>
            <p:cNvSpPr>
              <a:spLocks/>
            </p:cNvSpPr>
            <p:nvPr/>
          </p:nvSpPr>
          <p:spPr bwMode="auto">
            <a:xfrm rot="10800000" flipH="1" flipV="1">
              <a:off x="2727" y="3117"/>
              <a:ext cx="174" cy="51"/>
            </a:xfrm>
            <a:custGeom>
              <a:avLst/>
              <a:gdLst>
                <a:gd name="T0" fmla="*/ 0 w 181"/>
                <a:gd name="T1" fmla="*/ 0 h 45"/>
                <a:gd name="T2" fmla="*/ 72 w 181"/>
                <a:gd name="T3" fmla="*/ 96 h 45"/>
                <a:gd name="T4" fmla="*/ 143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74" name="Rectangle 41"/>
            <p:cNvSpPr>
              <a:spLocks noChangeArrowheads="1"/>
            </p:cNvSpPr>
            <p:nvPr/>
          </p:nvSpPr>
          <p:spPr bwMode="auto">
            <a:xfrm>
              <a:off x="1338" y="2341"/>
              <a:ext cx="848" cy="117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grpSp>
          <p:nvGrpSpPr>
            <p:cNvPr id="5" name="Group 89"/>
            <p:cNvGrpSpPr>
              <a:grpSpLocks/>
            </p:cNvGrpSpPr>
            <p:nvPr/>
          </p:nvGrpSpPr>
          <p:grpSpPr bwMode="auto">
            <a:xfrm>
              <a:off x="3334" y="3416"/>
              <a:ext cx="848" cy="196"/>
              <a:chOff x="3334" y="3416"/>
              <a:chExt cx="848" cy="196"/>
            </a:xfrm>
          </p:grpSpPr>
          <p:sp>
            <p:nvSpPr>
              <p:cNvPr id="65614" name="Rectangle 43"/>
              <p:cNvSpPr>
                <a:spLocks noChangeArrowheads="1"/>
              </p:cNvSpPr>
              <p:nvPr/>
            </p:nvSpPr>
            <p:spPr bwMode="auto">
              <a:xfrm>
                <a:off x="3379" y="3416"/>
                <a:ext cx="694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1" hangingPunct="1">
                  <a:lnSpc>
                    <a:spcPct val="120000"/>
                  </a:lnSpc>
                </a:pPr>
                <a:r>
                  <a:rPr lang="fr-FR" sz="1200" i="1">
                    <a:solidFill>
                      <a:srgbClr val="3366CC"/>
                    </a:solidFill>
                    <a:cs typeface="Arial" charset="0"/>
                  </a:rPr>
                  <a:t>Mycobactéries</a:t>
                </a:r>
              </a:p>
            </p:txBody>
          </p:sp>
          <p:sp>
            <p:nvSpPr>
              <p:cNvPr id="65615" name="Rectangle 44"/>
              <p:cNvSpPr>
                <a:spLocks noChangeArrowheads="1"/>
              </p:cNvSpPr>
              <p:nvPr/>
            </p:nvSpPr>
            <p:spPr bwMode="auto">
              <a:xfrm>
                <a:off x="3334" y="3439"/>
                <a:ext cx="848" cy="161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eaLnBrk="1" hangingPunct="1"/>
                <a:endParaRPr lang="fr-FR" sz="1800" b="0">
                  <a:solidFill>
                    <a:schemeClr val="tx1"/>
                  </a:solidFill>
                  <a:cs typeface="Arial" charset="0"/>
                </a:endParaRPr>
              </a:p>
            </p:txBody>
          </p:sp>
        </p:grpSp>
        <p:sp>
          <p:nvSpPr>
            <p:cNvPr id="65576" name="Freeform 45"/>
            <p:cNvSpPr>
              <a:spLocks/>
            </p:cNvSpPr>
            <p:nvPr/>
          </p:nvSpPr>
          <p:spPr bwMode="auto">
            <a:xfrm rot="10800000">
              <a:off x="2785" y="2985"/>
              <a:ext cx="131" cy="50"/>
            </a:xfrm>
            <a:custGeom>
              <a:avLst/>
              <a:gdLst>
                <a:gd name="T0" fmla="*/ 0 w 181"/>
                <a:gd name="T1" fmla="*/ 0 h 45"/>
                <a:gd name="T2" fmla="*/ 13 w 181"/>
                <a:gd name="T3" fmla="*/ 86 h 45"/>
                <a:gd name="T4" fmla="*/ 26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77" name="Freeform 46"/>
            <p:cNvSpPr>
              <a:spLocks/>
            </p:cNvSpPr>
            <p:nvPr/>
          </p:nvSpPr>
          <p:spPr bwMode="auto">
            <a:xfrm flipH="1" flipV="1">
              <a:off x="2546" y="2971"/>
              <a:ext cx="154" cy="42"/>
            </a:xfrm>
            <a:custGeom>
              <a:avLst/>
              <a:gdLst>
                <a:gd name="T0" fmla="*/ 0 w 181"/>
                <a:gd name="T1" fmla="*/ 0 h 45"/>
                <a:gd name="T2" fmla="*/ 35 w 181"/>
                <a:gd name="T3" fmla="*/ 30 h 45"/>
                <a:gd name="T4" fmla="*/ 68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78" name="AutoShape 49"/>
            <p:cNvSpPr>
              <a:spLocks noChangeArrowheads="1"/>
            </p:cNvSpPr>
            <p:nvPr/>
          </p:nvSpPr>
          <p:spPr bwMode="auto">
            <a:xfrm>
              <a:off x="3527" y="2455"/>
              <a:ext cx="423" cy="117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79" name="Line 50"/>
            <p:cNvSpPr>
              <a:spLocks noChangeShapeType="1"/>
            </p:cNvSpPr>
            <p:nvPr/>
          </p:nvSpPr>
          <p:spPr bwMode="auto">
            <a:xfrm>
              <a:off x="3560" y="2478"/>
              <a:ext cx="347" cy="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0" name="Line 51"/>
            <p:cNvSpPr>
              <a:spLocks noChangeShapeType="1"/>
            </p:cNvSpPr>
            <p:nvPr/>
          </p:nvSpPr>
          <p:spPr bwMode="auto">
            <a:xfrm>
              <a:off x="3565" y="2548"/>
              <a:ext cx="347" cy="0"/>
            </a:xfrm>
            <a:prstGeom prst="line">
              <a:avLst/>
            </a:prstGeom>
            <a:noFill/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1" name="Freeform 52"/>
            <p:cNvSpPr>
              <a:spLocks/>
            </p:cNvSpPr>
            <p:nvPr/>
          </p:nvSpPr>
          <p:spPr bwMode="auto">
            <a:xfrm>
              <a:off x="3559" y="2484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2" name="Freeform 53"/>
            <p:cNvSpPr>
              <a:spLocks/>
            </p:cNvSpPr>
            <p:nvPr/>
          </p:nvSpPr>
          <p:spPr bwMode="auto">
            <a:xfrm>
              <a:off x="3922" y="2484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3" name="Rectangle 54"/>
            <p:cNvSpPr>
              <a:spLocks noChangeArrowheads="1"/>
            </p:cNvSpPr>
            <p:nvPr/>
          </p:nvSpPr>
          <p:spPr bwMode="auto">
            <a:xfrm>
              <a:off x="3470" y="2249"/>
              <a:ext cx="5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200">
                  <a:solidFill>
                    <a:srgbClr val="777777"/>
                  </a:solidFill>
                  <a:cs typeface="Arial" charset="0"/>
                </a:rPr>
                <a:t>Firmicutes</a:t>
              </a:r>
            </a:p>
          </p:txBody>
        </p:sp>
        <p:sp>
          <p:nvSpPr>
            <p:cNvPr id="65584" name="Rectangle 55"/>
            <p:cNvSpPr>
              <a:spLocks noChangeArrowheads="1"/>
            </p:cNvSpPr>
            <p:nvPr/>
          </p:nvSpPr>
          <p:spPr bwMode="auto">
            <a:xfrm>
              <a:off x="3470" y="2241"/>
              <a:ext cx="594" cy="180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85" name="AutoShape 57"/>
            <p:cNvSpPr>
              <a:spLocks noChangeArrowheads="1"/>
            </p:cNvSpPr>
            <p:nvPr/>
          </p:nvSpPr>
          <p:spPr bwMode="auto">
            <a:xfrm>
              <a:off x="2279" y="1775"/>
              <a:ext cx="422" cy="117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33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86" name="Line 59"/>
            <p:cNvSpPr>
              <a:spLocks noChangeShapeType="1"/>
            </p:cNvSpPr>
            <p:nvPr/>
          </p:nvSpPr>
          <p:spPr bwMode="auto">
            <a:xfrm>
              <a:off x="2317" y="1868"/>
              <a:ext cx="346" cy="0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7" name="Freeform 60"/>
            <p:cNvSpPr>
              <a:spLocks/>
            </p:cNvSpPr>
            <p:nvPr/>
          </p:nvSpPr>
          <p:spPr bwMode="auto">
            <a:xfrm>
              <a:off x="2310" y="1804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8" name="Freeform 61"/>
            <p:cNvSpPr>
              <a:spLocks/>
            </p:cNvSpPr>
            <p:nvPr/>
          </p:nvSpPr>
          <p:spPr bwMode="auto">
            <a:xfrm>
              <a:off x="2673" y="1804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89" name="Line 58"/>
            <p:cNvSpPr>
              <a:spLocks noChangeShapeType="1"/>
            </p:cNvSpPr>
            <p:nvPr/>
          </p:nvSpPr>
          <p:spPr bwMode="auto">
            <a:xfrm>
              <a:off x="2317" y="1799"/>
              <a:ext cx="34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90" name="Rectangle 62"/>
            <p:cNvSpPr>
              <a:spLocks noChangeArrowheads="1"/>
            </p:cNvSpPr>
            <p:nvPr/>
          </p:nvSpPr>
          <p:spPr bwMode="auto">
            <a:xfrm>
              <a:off x="2064" y="1579"/>
              <a:ext cx="82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200">
                  <a:solidFill>
                    <a:srgbClr val="33CCCC"/>
                  </a:solidFill>
                  <a:latin typeface="Symbol" pitchFamily="18" charset="2"/>
                  <a:cs typeface="Arial" charset="0"/>
                </a:rPr>
                <a:t>b</a:t>
              </a:r>
              <a:r>
                <a:rPr lang="fr-FR" sz="1200">
                  <a:solidFill>
                    <a:srgbClr val="33CCCC"/>
                  </a:solidFill>
                  <a:cs typeface="Arial" charset="0"/>
                </a:rPr>
                <a:t>-Protéobactéries</a:t>
              </a:r>
            </a:p>
          </p:txBody>
        </p:sp>
        <p:sp>
          <p:nvSpPr>
            <p:cNvPr id="65591" name="Rectangle 63"/>
            <p:cNvSpPr>
              <a:spLocks noChangeArrowheads="1"/>
            </p:cNvSpPr>
            <p:nvPr/>
          </p:nvSpPr>
          <p:spPr bwMode="auto">
            <a:xfrm>
              <a:off x="2110" y="1579"/>
              <a:ext cx="845" cy="162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92" name="AutoShape 64"/>
            <p:cNvSpPr>
              <a:spLocks noChangeArrowheads="1"/>
            </p:cNvSpPr>
            <p:nvPr/>
          </p:nvSpPr>
          <p:spPr bwMode="auto">
            <a:xfrm>
              <a:off x="3434" y="1618"/>
              <a:ext cx="424" cy="117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93" name="Line 65"/>
            <p:cNvSpPr>
              <a:spLocks noChangeShapeType="1"/>
            </p:cNvSpPr>
            <p:nvPr/>
          </p:nvSpPr>
          <p:spPr bwMode="auto">
            <a:xfrm>
              <a:off x="3473" y="1642"/>
              <a:ext cx="346" cy="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94" name="Line 66"/>
            <p:cNvSpPr>
              <a:spLocks noChangeShapeType="1"/>
            </p:cNvSpPr>
            <p:nvPr/>
          </p:nvSpPr>
          <p:spPr bwMode="auto">
            <a:xfrm>
              <a:off x="3473" y="1710"/>
              <a:ext cx="346" cy="0"/>
            </a:xfrm>
            <a:prstGeom prst="line">
              <a:avLst/>
            </a:prstGeom>
            <a:noFill/>
            <a:ln w="1905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95" name="Freeform 67"/>
            <p:cNvSpPr>
              <a:spLocks/>
            </p:cNvSpPr>
            <p:nvPr/>
          </p:nvSpPr>
          <p:spPr bwMode="auto">
            <a:xfrm>
              <a:off x="3466" y="1647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96" name="Freeform 68"/>
            <p:cNvSpPr>
              <a:spLocks/>
            </p:cNvSpPr>
            <p:nvPr/>
          </p:nvSpPr>
          <p:spPr bwMode="auto">
            <a:xfrm>
              <a:off x="3829" y="1647"/>
              <a:ext cx="1" cy="59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597" name="Rectangle 69"/>
            <p:cNvSpPr>
              <a:spLocks noChangeArrowheads="1"/>
            </p:cNvSpPr>
            <p:nvPr/>
          </p:nvSpPr>
          <p:spPr bwMode="auto">
            <a:xfrm>
              <a:off x="3294" y="1407"/>
              <a:ext cx="66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200">
                  <a:solidFill>
                    <a:srgbClr val="990099"/>
                  </a:solidFill>
                  <a:cs typeface="Arial" charset="0"/>
                </a:rPr>
                <a:t>Bacteroidetes</a:t>
              </a:r>
            </a:p>
          </p:txBody>
        </p:sp>
        <p:sp>
          <p:nvSpPr>
            <p:cNvPr id="65598" name="Rectangle 70"/>
            <p:cNvSpPr>
              <a:spLocks noChangeArrowheads="1"/>
            </p:cNvSpPr>
            <p:nvPr/>
          </p:nvSpPr>
          <p:spPr bwMode="auto">
            <a:xfrm>
              <a:off x="3306" y="1416"/>
              <a:ext cx="720" cy="164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599" name="AutoShape 71"/>
            <p:cNvSpPr>
              <a:spLocks noChangeArrowheads="1"/>
            </p:cNvSpPr>
            <p:nvPr/>
          </p:nvSpPr>
          <p:spPr bwMode="auto">
            <a:xfrm>
              <a:off x="3990" y="2870"/>
              <a:ext cx="423" cy="118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eaLnBrk="1" hangingPunct="1"/>
              <a:endParaRPr lang="fr-FR" sz="1800" b="0">
                <a:solidFill>
                  <a:schemeClr val="tx1"/>
                </a:solidFill>
                <a:cs typeface="Arial" charset="0"/>
              </a:endParaRPr>
            </a:p>
          </p:txBody>
        </p:sp>
        <p:sp>
          <p:nvSpPr>
            <p:cNvPr id="65600" name="Line 72"/>
            <p:cNvSpPr>
              <a:spLocks noChangeShapeType="1"/>
            </p:cNvSpPr>
            <p:nvPr/>
          </p:nvSpPr>
          <p:spPr bwMode="auto">
            <a:xfrm>
              <a:off x="4029" y="2895"/>
              <a:ext cx="346" cy="0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601" name="Line 73"/>
            <p:cNvSpPr>
              <a:spLocks noChangeShapeType="1"/>
            </p:cNvSpPr>
            <p:nvPr/>
          </p:nvSpPr>
          <p:spPr bwMode="auto">
            <a:xfrm>
              <a:off x="4029" y="2963"/>
              <a:ext cx="34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602" name="Freeform 74"/>
            <p:cNvSpPr>
              <a:spLocks/>
            </p:cNvSpPr>
            <p:nvPr/>
          </p:nvSpPr>
          <p:spPr bwMode="auto">
            <a:xfrm>
              <a:off x="4022" y="2900"/>
              <a:ext cx="1" cy="58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603" name="Freeform 75"/>
            <p:cNvSpPr>
              <a:spLocks/>
            </p:cNvSpPr>
            <p:nvPr/>
          </p:nvSpPr>
          <p:spPr bwMode="auto">
            <a:xfrm>
              <a:off x="4385" y="2900"/>
              <a:ext cx="1" cy="58"/>
            </a:xfrm>
            <a:custGeom>
              <a:avLst/>
              <a:gdLst>
                <a:gd name="T0" fmla="*/ 0 w 1"/>
                <a:gd name="T1" fmla="*/ 0 h 91"/>
                <a:gd name="T2" fmla="*/ 0 w 1"/>
                <a:gd name="T3" fmla="*/ 6 h 91"/>
                <a:gd name="T4" fmla="*/ 0 w 1"/>
                <a:gd name="T5" fmla="*/ 0 h 91"/>
                <a:gd name="T6" fmla="*/ 0 60000 65536"/>
                <a:gd name="T7" fmla="*/ 0 60000 65536"/>
                <a:gd name="T8" fmla="*/ 0 60000 65536"/>
                <a:gd name="T9" fmla="*/ 0 w 1"/>
                <a:gd name="T10" fmla="*/ 0 h 91"/>
                <a:gd name="T11" fmla="*/ 1 w 1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91">
                  <a:moveTo>
                    <a:pt x="0" y="0"/>
                  </a:moveTo>
                  <a:cubicBezTo>
                    <a:pt x="0" y="0"/>
                    <a:pt x="0" y="91"/>
                    <a:pt x="0" y="91"/>
                  </a:cubicBezTo>
                  <a:cubicBezTo>
                    <a:pt x="0" y="9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rgbClr val="33CCCC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6" name="Group 88"/>
            <p:cNvGrpSpPr>
              <a:grpSpLocks/>
            </p:cNvGrpSpPr>
            <p:nvPr/>
          </p:nvGrpSpPr>
          <p:grpSpPr bwMode="auto">
            <a:xfrm>
              <a:off x="3787" y="3030"/>
              <a:ext cx="845" cy="181"/>
              <a:chOff x="3787" y="3030"/>
              <a:chExt cx="845" cy="181"/>
            </a:xfrm>
          </p:grpSpPr>
          <p:sp>
            <p:nvSpPr>
              <p:cNvPr id="65612" name="Rectangle 76"/>
              <p:cNvSpPr>
                <a:spLocks noChangeArrowheads="1"/>
              </p:cNvSpPr>
              <p:nvPr/>
            </p:nvSpPr>
            <p:spPr bwMode="auto">
              <a:xfrm>
                <a:off x="3787" y="3030"/>
                <a:ext cx="84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/>
                <a:r>
                  <a:rPr lang="fr-FR" sz="1200">
                    <a:solidFill>
                      <a:srgbClr val="33CC33"/>
                    </a:solidFill>
                    <a:cs typeface="Arial" charset="0"/>
                  </a:rPr>
                  <a:t>Planctomycetes</a:t>
                </a:r>
              </a:p>
            </p:txBody>
          </p:sp>
          <p:sp>
            <p:nvSpPr>
              <p:cNvPr id="65613" name="Rectangle 77"/>
              <p:cNvSpPr>
                <a:spLocks noChangeArrowheads="1"/>
              </p:cNvSpPr>
              <p:nvPr/>
            </p:nvSpPr>
            <p:spPr bwMode="auto">
              <a:xfrm>
                <a:off x="3806" y="3030"/>
                <a:ext cx="816" cy="181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 eaLnBrk="1" hangingPunct="1"/>
                <a:endParaRPr lang="fr-FR" sz="1800" b="0">
                  <a:solidFill>
                    <a:schemeClr val="tx1"/>
                  </a:solidFill>
                  <a:cs typeface="Arial" charset="0"/>
                </a:endParaRPr>
              </a:p>
            </p:txBody>
          </p:sp>
        </p:grpSp>
        <p:cxnSp>
          <p:nvCxnSpPr>
            <p:cNvPr id="65605" name="AutoShape 78"/>
            <p:cNvCxnSpPr>
              <a:cxnSpLocks noChangeShapeType="1"/>
            </p:cNvCxnSpPr>
            <p:nvPr/>
          </p:nvCxnSpPr>
          <p:spPr bwMode="auto">
            <a:xfrm rot="5400000">
              <a:off x="2358" y="1911"/>
              <a:ext cx="1426" cy="1108"/>
            </a:xfrm>
            <a:prstGeom prst="curvedConnector4">
              <a:avLst>
                <a:gd name="adj1" fmla="val 49727"/>
                <a:gd name="adj2" fmla="val 111458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sp>
          <p:nvSpPr>
            <p:cNvPr id="65606" name="Freeform 79"/>
            <p:cNvSpPr>
              <a:spLocks/>
            </p:cNvSpPr>
            <p:nvPr/>
          </p:nvSpPr>
          <p:spPr bwMode="auto">
            <a:xfrm rot="10800000" flipH="1" flipV="1">
              <a:off x="2546" y="3168"/>
              <a:ext cx="173" cy="51"/>
            </a:xfrm>
            <a:custGeom>
              <a:avLst/>
              <a:gdLst>
                <a:gd name="T0" fmla="*/ 0 w 181"/>
                <a:gd name="T1" fmla="*/ 0 h 45"/>
                <a:gd name="T2" fmla="*/ 70 w 181"/>
                <a:gd name="T3" fmla="*/ 96 h 45"/>
                <a:gd name="T4" fmla="*/ 138 w 181"/>
                <a:gd name="T5" fmla="*/ 0 h 45"/>
                <a:gd name="T6" fmla="*/ 0 60000 65536"/>
                <a:gd name="T7" fmla="*/ 0 60000 65536"/>
                <a:gd name="T8" fmla="*/ 0 60000 65536"/>
                <a:gd name="T9" fmla="*/ 0 w 181"/>
                <a:gd name="T10" fmla="*/ 0 h 45"/>
                <a:gd name="T11" fmla="*/ 181 w 181"/>
                <a:gd name="T12" fmla="*/ 45 h 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254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cxnSp>
          <p:nvCxnSpPr>
            <p:cNvPr id="65607" name="AutoShape 80"/>
            <p:cNvCxnSpPr>
              <a:cxnSpLocks noChangeShapeType="1"/>
              <a:stCxn id="65587" idx="2"/>
              <a:endCxn id="65577" idx="1"/>
            </p:cNvCxnSpPr>
            <p:nvPr/>
          </p:nvCxnSpPr>
          <p:spPr bwMode="auto">
            <a:xfrm rot="5400000" flipV="1">
              <a:off x="1883" y="2225"/>
              <a:ext cx="1165" cy="312"/>
            </a:xfrm>
            <a:prstGeom prst="curvedConnector3">
              <a:avLst>
                <a:gd name="adj1" fmla="val 88324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608" name="AutoShape 81"/>
            <p:cNvCxnSpPr>
              <a:cxnSpLocks noChangeShapeType="1"/>
            </p:cNvCxnSpPr>
            <p:nvPr/>
          </p:nvCxnSpPr>
          <p:spPr bwMode="auto">
            <a:xfrm rot="5400000">
              <a:off x="2955" y="2494"/>
              <a:ext cx="597" cy="566"/>
            </a:xfrm>
            <a:prstGeom prst="curvedConnector2">
              <a:avLst/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cxnSp>
          <p:nvCxnSpPr>
            <p:cNvPr id="65609" name="AutoShape 82"/>
            <p:cNvCxnSpPr>
              <a:cxnSpLocks noChangeShapeType="1"/>
            </p:cNvCxnSpPr>
            <p:nvPr/>
          </p:nvCxnSpPr>
          <p:spPr bwMode="auto">
            <a:xfrm rot="-5400000" flipH="1" flipV="1">
              <a:off x="3390" y="2467"/>
              <a:ext cx="221" cy="1059"/>
            </a:xfrm>
            <a:prstGeom prst="curvedConnector4">
              <a:avLst>
                <a:gd name="adj1" fmla="val -58972"/>
                <a:gd name="adj2" fmla="val 46162"/>
              </a:avLst>
            </a:prstGeom>
            <a:noFill/>
            <a:ln w="22225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  <p:sp>
          <p:nvSpPr>
            <p:cNvPr id="65610" name="Rectangle 83"/>
            <p:cNvSpPr>
              <a:spLocks noChangeArrowheads="1"/>
            </p:cNvSpPr>
            <p:nvPr/>
          </p:nvSpPr>
          <p:spPr bwMode="auto">
            <a:xfrm>
              <a:off x="2944" y="3679"/>
              <a:ext cx="21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>
                  <a:solidFill>
                    <a:srgbClr val="777777"/>
                  </a:solidFill>
                  <a:cs typeface="Arial" charset="0"/>
                </a:rPr>
                <a:t>N</a:t>
              </a:r>
            </a:p>
          </p:txBody>
        </p:sp>
        <p:cxnSp>
          <p:nvCxnSpPr>
            <p:cNvPr id="65611" name="AutoShape 84"/>
            <p:cNvCxnSpPr>
              <a:cxnSpLocks noChangeShapeType="1"/>
            </p:cNvCxnSpPr>
            <p:nvPr/>
          </p:nvCxnSpPr>
          <p:spPr bwMode="auto">
            <a:xfrm rot="5400000">
              <a:off x="2486" y="3325"/>
              <a:ext cx="497" cy="164"/>
            </a:xfrm>
            <a:prstGeom prst="curvedConnector3">
              <a:avLst>
                <a:gd name="adj1" fmla="val 47718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65541" name="Rectangle 85"/>
          <p:cNvSpPr>
            <a:spLocks noChangeArrowheads="1"/>
          </p:cNvSpPr>
          <p:nvPr/>
        </p:nvSpPr>
        <p:spPr bwMode="auto">
          <a:xfrm>
            <a:off x="1190021" y="1246325"/>
            <a:ext cx="6838363" cy="45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5000"/>
              </a:lnSpc>
              <a:spcBef>
                <a:spcPct val="60000"/>
              </a:spcBef>
              <a:buClr>
                <a:schemeClr val="accent2"/>
              </a:buClr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Amibes = </a:t>
            </a:r>
            <a:r>
              <a:rPr lang="fr-FR" b="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source et lieu des transferts des gènes chez les mycobactéries</a:t>
            </a:r>
            <a:endParaRPr lang="en-US" b="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1" name="Picture 4" descr="Fig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350" y="1600200"/>
            <a:ext cx="8113713" cy="4525963"/>
          </a:xfrm>
          <a:noFill/>
          <a:ln w="25400">
            <a:solidFill>
              <a:srgbClr val="000000"/>
            </a:solidFill>
          </a:ln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971600" y="170637"/>
            <a:ext cx="71651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sz="2800" b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Attitude des mycobactéries dans les amibes</a:t>
            </a:r>
          </a:p>
          <a:p>
            <a:pPr algn="ctr" eaLnBrk="1" hangingPunct="1"/>
            <a:r>
              <a:rPr lang="fr-FR" sz="2800" b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Variable selon les espèces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2051720" y="2852936"/>
            <a:ext cx="4978896" cy="1143000"/>
          </a:xfrm>
        </p:spPr>
        <p:txBody>
          <a:bodyPr>
            <a:noAutofit/>
          </a:bodyPr>
          <a:lstStyle/>
          <a:p>
            <a:r>
              <a:rPr lang="fr-FR" sz="4000" b="1" dirty="0" smtClean="0">
                <a:solidFill>
                  <a:schemeClr val="tx2">
                    <a:lumMod val="50000"/>
                  </a:schemeClr>
                </a:solidFill>
              </a:rPr>
              <a:t>Physiopathologie</a:t>
            </a:r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fr-FR" sz="40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>de </a:t>
            </a:r>
            <a:r>
              <a:rPr lang="fr-FR" sz="40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4000" b="1" i="1" dirty="0" err="1">
                <a:solidFill>
                  <a:schemeClr val="tx2">
                    <a:lumMod val="50000"/>
                  </a:schemeClr>
                </a:solidFill>
              </a:rPr>
              <a:t>tuberculosis</a:t>
            </a:r>
            <a:r>
              <a:rPr lang="fr-FR" sz="4000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4000" b="1" dirty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04800" y="6324600"/>
            <a:ext cx="563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FR" sz="1600" dirty="0">
                <a:solidFill>
                  <a:schemeClr val="tx2">
                    <a:lumMod val="50000"/>
                  </a:schemeClr>
                </a:solidFill>
              </a:rPr>
              <a:t>SH Kaufmann Lancet Infect Dis 2011; 11: 633-40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1763688" y="980728"/>
            <a:ext cx="5945371" cy="4706938"/>
            <a:chOff x="1763688" y="980728"/>
            <a:chExt cx="5945371" cy="4706938"/>
          </a:xfrm>
        </p:grpSpPr>
        <p:sp>
          <p:nvSpPr>
            <p:cNvPr id="12" name="Rectangle 11"/>
            <p:cNvSpPr/>
            <p:nvPr/>
          </p:nvSpPr>
          <p:spPr>
            <a:xfrm>
              <a:off x="4211960" y="2636912"/>
              <a:ext cx="720080" cy="1872208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5400000" algn="ctr" rotWithShape="0">
                <a:schemeClr val="bg1"/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0" h="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3074" name="AutoShape 2" descr="Full-size image">
              <a:hlinkClick r:id="" action="ppaction://noaction"/>
            </p:cNvPr>
            <p:cNvSpPr>
              <a:spLocks noChangeAspect="1" noChangeArrowheads="1"/>
            </p:cNvSpPr>
            <p:nvPr/>
          </p:nvSpPr>
          <p:spPr bwMode="auto">
            <a:xfrm>
              <a:off x="4419600" y="3276600"/>
              <a:ext cx="304800" cy="30480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fr-FR"/>
            </a:p>
          </p:txBody>
        </p:sp>
        <p:sp>
          <p:nvSpPr>
            <p:cNvPr id="3075" name="AutoShape 3" descr="Full-size image">
              <a:hlinkClick r:id="" action="ppaction://noaction"/>
            </p:cNvPr>
            <p:cNvSpPr>
              <a:spLocks noChangeAspect="1" noChangeArrowheads="1"/>
            </p:cNvSpPr>
            <p:nvPr/>
          </p:nvSpPr>
          <p:spPr bwMode="auto">
            <a:xfrm>
              <a:off x="4419600" y="3276600"/>
              <a:ext cx="304800" cy="30480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fr-FR"/>
            </a:p>
          </p:txBody>
        </p:sp>
        <p:sp>
          <p:nvSpPr>
            <p:cNvPr id="3076" name="AutoShape 4" descr="1-s2"/>
            <p:cNvSpPr>
              <a:spLocks noChangeAspect="1" noChangeArrowheads="1"/>
            </p:cNvSpPr>
            <p:nvPr/>
          </p:nvSpPr>
          <p:spPr bwMode="auto">
            <a:xfrm>
              <a:off x="4419600" y="3276600"/>
              <a:ext cx="304800" cy="304800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fr-FR"/>
            </a:p>
          </p:txBody>
        </p:sp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63688" y="980728"/>
              <a:ext cx="5534025" cy="4706938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dk1"/>
            </a:lnRef>
            <a:fillRef idx="100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13" name="Rectangle 12"/>
            <p:cNvSpPr/>
            <p:nvPr/>
          </p:nvSpPr>
          <p:spPr>
            <a:xfrm>
              <a:off x="4211960" y="2708920"/>
              <a:ext cx="576064" cy="936104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5400000" algn="ctr" rotWithShape="0">
                <a:schemeClr val="bg1"/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0" h="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95936" y="3284984"/>
              <a:ext cx="1872208" cy="12241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50800" dir="5400000" algn="ctr" rotWithShape="0">
                <a:schemeClr val="bg1"/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0" h="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51920" y="4509120"/>
              <a:ext cx="1080120" cy="288032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5400000" algn="ctr" rotWithShape="0">
                <a:schemeClr val="bg1"/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0" h="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7380312" y="4509120"/>
              <a:ext cx="3287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?</a:t>
              </a:r>
            </a:p>
          </p:txBody>
        </p:sp>
        <p:sp>
          <p:nvSpPr>
            <p:cNvPr id="16" name="Organigramme : Alternative 15"/>
            <p:cNvSpPr/>
            <p:nvPr/>
          </p:nvSpPr>
          <p:spPr>
            <a:xfrm>
              <a:off x="3779912" y="2924944"/>
              <a:ext cx="504056" cy="936104"/>
            </a:xfrm>
            <a:prstGeom prst="flowChartAlternateProcess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2800" dirty="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68144" y="3645024"/>
              <a:ext cx="288032" cy="3600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18" name="Rectangle 17"/>
            <p:cNvSpPr/>
            <p:nvPr/>
          </p:nvSpPr>
          <p:spPr>
            <a:xfrm flipH="1">
              <a:off x="5724128" y="4293096"/>
              <a:ext cx="216024" cy="21602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  <p:sp>
          <p:nvSpPr>
            <p:cNvPr id="19" name="Ellipse 18"/>
            <p:cNvSpPr/>
            <p:nvPr/>
          </p:nvSpPr>
          <p:spPr>
            <a:xfrm>
              <a:off x="5436096" y="3933056"/>
              <a:ext cx="576064" cy="72008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sz="2800" dirty="0"/>
            </a:p>
          </p:txBody>
        </p:sp>
      </p:grpSp>
      <p:sp>
        <p:nvSpPr>
          <p:cNvPr id="21" name="Titre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964488" cy="1143000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Le cycle de la tuberculose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47650"/>
            <a:ext cx="7772400" cy="895350"/>
          </a:xfrm>
        </p:spPr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Physiopathologie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Contamination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inter-humaine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par voie aérienne</a:t>
            </a: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- à partir d’une lésion pulmonaire</a:t>
            </a: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- jusque dans l’arbre aérien d’un autre individu</a:t>
            </a:r>
          </a:p>
          <a:p>
            <a:pPr>
              <a:lnSpc>
                <a:spcPct val="90000"/>
              </a:lnSpc>
              <a:buNone/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 rares cas de contamination par d’autres espèces du complexe </a:t>
            </a:r>
            <a:r>
              <a:rPr lang="fr-FR" sz="20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tuberculosis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(</a:t>
            </a:r>
            <a:r>
              <a:rPr lang="fr-FR" sz="20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bovis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)</a:t>
            </a:r>
            <a:endParaRPr lang="fr-FR" sz="20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Les BK atteignent l’alvéole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	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drainés vers les ganglions lymphatiques et les macrophages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alvéolaires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	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libération d’antigène,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	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recrutement de lymphocytes spécifiques qui migrent dans tout l’organisme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-84" t="5481" r="27322" b="5481"/>
          <a:stretch>
            <a:fillRect/>
          </a:stretch>
        </p:blipFill>
        <p:spPr bwMode="auto">
          <a:xfrm>
            <a:off x="667456" y="257175"/>
            <a:ext cx="8001000" cy="61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909301" y="332656"/>
            <a:ext cx="532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tuberculose, un ancien compagnon de l’homme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139952" y="6093296"/>
            <a:ext cx="180020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47650"/>
            <a:ext cx="7772400" cy="895350"/>
          </a:xfrm>
        </p:spPr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Physiopathologie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2413" cy="5181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Au niveau du foyer initial :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réaction inflammatoire très riche en cellules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nécrose caséeuse,</a:t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- réaction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épithélio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-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gigantocellulaire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,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couronne lymphocytaire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= </a:t>
            </a:r>
            <a:r>
              <a:rPr lang="fr-FR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granulome tuberculeux</a:t>
            </a:r>
            <a:r>
              <a:rPr lang="fr-F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/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qui contrôle dans la majorité des cas l’infection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Sinon nécrose,</a:t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multiplication des BK,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dissémination vers d’autres personnes,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dans l’organisme par le sang ou la lymphe</a:t>
            </a:r>
          </a:p>
          <a:p>
            <a:pPr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	= miliaire tuberculeuse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44624"/>
            <a:ext cx="7772400" cy="895350"/>
          </a:xfrm>
        </p:spPr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La tuberculose dans le monde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068288"/>
            <a:ext cx="8761413" cy="57897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FR" sz="2800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9-10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millions de cas de tuberculose par an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2 millions de morts (+ grave chez VIH +)  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+ fréquente si conditions sociales et économiques défavorables car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  <a:sym typeface="Wingdings" pitchFamily="2" charset="2"/>
              </a:rPr>
              <a:t>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de la transmission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  <a:sym typeface="Wingdings" pitchFamily="2" charset="2"/>
              </a:rPr>
              <a:t>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du nombre de malades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  <a:sym typeface="Wingdings" pitchFamily="2" charset="2"/>
              </a:rPr>
              <a:t>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de la transmission etc.… 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Diminution d’incidence dans les pays riches depuis 100 ans, indépendamment des progrès de la médecine (sauf périodes de guerre)</a:t>
            </a:r>
          </a:p>
        </p:txBody>
      </p:sp>
      <p:pic>
        <p:nvPicPr>
          <p:cNvPr id="308225" name="Picture 1"/>
          <p:cNvPicPr>
            <a:picLocks noChangeAspect="1" noChangeArrowheads="1"/>
          </p:cNvPicPr>
          <p:nvPr/>
        </p:nvPicPr>
        <p:blipFill>
          <a:blip r:embed="rId2" cstate="print"/>
          <a:srcRect l="2654" t="14760" r="3438" b="12476"/>
          <a:stretch>
            <a:fillRect/>
          </a:stretch>
        </p:blipFill>
        <p:spPr bwMode="auto">
          <a:xfrm>
            <a:off x="1883391" y="1916832"/>
            <a:ext cx="5352905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372200" y="4293096"/>
            <a:ext cx="864096" cy="216024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La tuberculose en France</a:t>
            </a:r>
          </a:p>
        </p:txBody>
      </p:sp>
      <p:sp>
        <p:nvSpPr>
          <p:cNvPr id="4" name="Rectangle 1027"/>
          <p:cNvSpPr txBox="1">
            <a:spLocks noChangeArrowheads="1"/>
          </p:cNvSpPr>
          <p:nvPr/>
        </p:nvSpPr>
        <p:spPr>
          <a:xfrm>
            <a:off x="0" y="1676400"/>
            <a:ext cx="9142413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5116 cas déclarés (7,6 cas/100 000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hbts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vs 7,5 cas en 2013)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75 cas causés par des souches résistantes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324610" name="Picture 2" descr="Tuberculose - Nombre de cas déclarés entre 2000 et 2019">
            <a:extLst>
              <a:ext uri="{FF2B5EF4-FFF2-40B4-BE49-F238E27FC236}">
                <a16:creationId xmlns="" xmlns:a16="http://schemas.microsoft.com/office/drawing/2014/main" id="{F2DD6D65-2FF9-D340-B174-E9EE8B6E2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114" y="2636912"/>
            <a:ext cx="5466184" cy="4117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La tuberculose en France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En France: 1) région parisienne, 2) PACA (Marseille +++)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1</a:t>
            </a:r>
            <a:r>
              <a:rPr lang="fr-FR" sz="28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ère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maladie infectieuse en morbidité et en mortalité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56% nés à l’étranger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Afrique sub-saharienne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Asie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44% nés en France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2256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8050" t="32068" r="32379" b="11531"/>
          <a:stretch/>
        </p:blipFill>
        <p:spPr bwMode="auto">
          <a:xfrm>
            <a:off x="4397944" y="2721918"/>
            <a:ext cx="436505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La tuberculose en France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38 % entre 25 et 44 ans, 24% entre 45 et 64 ans, 21% &gt; 65 ans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12% de 15 à 24 ans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5% &lt; 15 ans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9,6 ♂ /5,7</a:t>
            </a:r>
          </a:p>
        </p:txBody>
      </p:sp>
      <p:pic>
        <p:nvPicPr>
          <p:cNvPr id="32256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32281" t="41230" r="29329" b="14091"/>
          <a:stretch/>
        </p:blipFill>
        <p:spPr bwMode="auto">
          <a:xfrm>
            <a:off x="3671628" y="2420888"/>
            <a:ext cx="544468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L’infection tuberculeuse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04864"/>
            <a:ext cx="8532813" cy="3480792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Premier contact avec le BK (primo-infection)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Incubation 6 semaines à plusieurs mois ou années </a:t>
            </a:r>
          </a:p>
          <a:p>
            <a:pPr algn="just">
              <a:lnSpc>
                <a:spcPct val="90000"/>
              </a:lnSpc>
            </a:pPr>
            <a:r>
              <a:rPr lang="fr-FR" sz="2800" u="sng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Le plus souvent latente (90%)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=&gt; guérison</a:t>
            </a:r>
          </a:p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10% des cas: fièvre, toux, asthénie, inappétence =&gt; évolution vers la tuberculose-maladie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Evolution vers la tuberculose-maladie facilitée chez l’enfant, en cas d’immunodépression, …)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 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Symptômes</a:t>
            </a:r>
            <a:endParaRPr lang="fr-FR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412776"/>
            <a:ext cx="8052048" cy="51816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Symptômes d’installation le + souvent progressive sur plusieurs semaines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- toux sèche au moins au début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- asthénie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- amaigrissement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- fièvre ou état subfébrile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	- sueurs surtout nocturnes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None/>
            </a:pP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	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+ rarement : hémoptysie, épanchement pleural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, 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infection broncho-pulmonaire aiguë ou subaiguë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, 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syndrome pseudo-grippal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, </a:t>
            </a: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bronchites à répétition</a:t>
            </a:r>
          </a:p>
          <a:p>
            <a:pPr algn="just">
              <a:lnSpc>
                <a:spcPct val="90000"/>
              </a:lnSpc>
              <a:buNone/>
            </a:pPr>
            <a:endParaRPr lang="fr-FR" sz="20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Très polymorphe!!!!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Symptômes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76400"/>
            <a:ext cx="7847013" cy="502920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IDR positive : souvent la seule anomalie (à faire avant vaccination)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chez l’enfant : risque d’évolution vers la méningite tuberculeuse d’autant plus important que bas âge</a:t>
            </a:r>
          </a:p>
          <a:p>
            <a:pPr algn="just">
              <a:lnSpc>
                <a:spcPct val="90000"/>
              </a:lnSpc>
            </a:pP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chez l’immunodéprimé: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atteinte des lobes inférieurs pulmonaires,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diffusion à d’autres organes, IDR négative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Diagnostic de la tuberculose</a:t>
            </a:r>
            <a:endParaRPr lang="fr-FR" b="1" dirty="0">
              <a:solidFill>
                <a:schemeClr val="tx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dépistage =  radiographie thoracique</a:t>
            </a:r>
          </a:p>
          <a:p>
            <a:endParaRPr lang="fr-FR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Foyer pulmonaire parfois non visible, associé à des adénopathies pédiculaires = complexe primaire</a:t>
            </a: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Infiltrats ± cavernes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400" u="sng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Segments apicaux </a:t>
            </a:r>
            <a:r>
              <a:rPr lang="fr-FR" sz="2400" u="sng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et/ou </a:t>
            </a:r>
            <a:r>
              <a:rPr lang="fr-FR" sz="2400" u="sng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dorsaux des lobes supérieurs</a:t>
            </a: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Souvent bilatéraux</a:t>
            </a:r>
          </a:p>
          <a:p>
            <a:pPr lvl="1"/>
            <a:endParaRPr lang="fr-FR" sz="24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si doute, meilleure visualisation en TDM</a:t>
            </a:r>
          </a:p>
          <a:p>
            <a:pPr lvl="1"/>
            <a:endParaRPr lang="fr-FR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lvl="1"/>
            <a:endParaRPr lang="fr-FR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-11113"/>
            <a:ext cx="7467600" cy="68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2281" t="10001" r="38657" b="18074"/>
          <a:stretch>
            <a:fillRect/>
          </a:stretch>
        </p:blipFill>
        <p:spPr bwMode="auto">
          <a:xfrm>
            <a:off x="476956" y="260350"/>
            <a:ext cx="8001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565920" y="188640"/>
            <a:ext cx="5958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/>
              <a:t>Evidences anciennes de tuberculose humaine</a:t>
            </a:r>
          </a:p>
        </p:txBody>
      </p:sp>
      <p:sp>
        <p:nvSpPr>
          <p:cNvPr id="4" name="Ellipse 3"/>
          <p:cNvSpPr/>
          <p:nvPr/>
        </p:nvSpPr>
        <p:spPr>
          <a:xfrm>
            <a:off x="5004048" y="2420888"/>
            <a:ext cx="151216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8" descr="https://encrypted-tbn0.gstatic.com/images?q=tbn:ANd9GcS-cnp24a2ed6Yll3OykiG0NcpI11QSNP1l_pQ-8fCkxIfh7UZ6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68976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/>
          <a:srcRect l="10632" t="19738" r="64369" b="18664"/>
          <a:stretch/>
        </p:blipFill>
        <p:spPr>
          <a:xfrm>
            <a:off x="2267744" y="260648"/>
            <a:ext cx="4572000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0603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76400"/>
            <a:ext cx="828092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Intra-Dermo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Réaction (IDR) à la tuberculine : injection intra dermique de 5 unités (0,1 ml) de tuberculine (extrait antigénique purifié) =&gt; réaction inflammatoire cellulaire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en 3 jours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Mesure de l’induration en millimètres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IDR positive (&gt;10mm) = le patient est ou a été en contact avec le BK ou le BCG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Diagnostic de la tuberculose</a:t>
            </a:r>
            <a:endParaRPr lang="fr-FR" b="1" dirty="0">
              <a:solidFill>
                <a:schemeClr val="tx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Diagnostic bactériologique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7611" y="1676400"/>
            <a:ext cx="7770813" cy="5029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Mise en évidence du BK : preuve de l’infection 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les prélèvements : recherche de BK dans les sécrétions bronchiques :</a:t>
            </a:r>
          </a:p>
          <a:p>
            <a:pPr lvl="1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crachats, 3 prélèvements (1/jour)</a:t>
            </a:r>
          </a:p>
          <a:p>
            <a:pPr lvl="1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liquide gastrique avant digestion (le matin à jeun avant le lever) : tubage gastrique (3 prélèvements)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aspiration des sécrétions pendant une fibroscopie bronchique</a:t>
            </a:r>
          </a:p>
          <a:p>
            <a:pPr lvl="1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Selles et urines sur 3 jours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Diagnostic bactériologique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609013" cy="5029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coloration par le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Ziehl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-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Neelsen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 :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mise en évidence de bacilles 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acido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alcoolo résistants : BAAR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BAAR visibles si + de 10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4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bacilles par millilitre =&gt; 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bon laboratoire et bon technicien</a:t>
            </a:r>
          </a:p>
          <a:p>
            <a:pPr lvl="1"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4" name="Picture 4" descr="http://upload.wikimedia.org/wikipedia/commons/7/71/Mycobacterium_tuberculosis_Ziehl-Neelsen_stain_02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77072"/>
            <a:ext cx="23042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3131840" y="4115544"/>
          <a:ext cx="2682256" cy="2049760"/>
        </p:xfrm>
        <a:graphic>
          <a:graphicData uri="http://schemas.openxmlformats.org/presentationml/2006/ole">
            <p:oleObj spid="_x0000_s295946" name="Photo Editor Photo" r:id="rId4" imgW="15238095" imgH="11428571" progId="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6234578" y="4119737"/>
          <a:ext cx="2585894" cy="2045567"/>
        </p:xfrm>
        <a:graphic>
          <a:graphicData uri="http://schemas.openxmlformats.org/presentationml/2006/ole">
            <p:oleObj spid="_x0000_s295947" name="Photo Editor Photo" r:id="rId5" imgW="15238095" imgH="11428571" progId="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Diagnostic bactériologique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609013" cy="5029200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buClr>
                <a:schemeClr val="accent1"/>
              </a:buClr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mise en culture : 	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</a:rPr>
              <a:t>Prélèvements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: 	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</a:rPr>
              <a:t>classe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2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				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</a:rPr>
              <a:t>Souches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: 		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</a:rPr>
              <a:t>classe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3 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Bactérie fastidieuse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Sur milieu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Löwenstein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-Jensen :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4 semaines minimum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Sur gélose au sang: 1 semaine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grpSp>
        <p:nvGrpSpPr>
          <p:cNvPr id="4" name="Groupe 22"/>
          <p:cNvGrpSpPr/>
          <p:nvPr/>
        </p:nvGrpSpPr>
        <p:grpSpPr>
          <a:xfrm>
            <a:off x="5292080" y="4581128"/>
            <a:ext cx="1380567" cy="1278468"/>
            <a:chOff x="311113" y="2991840"/>
            <a:chExt cx="1596591" cy="1710517"/>
          </a:xfrm>
        </p:grpSpPr>
        <p:pic>
          <p:nvPicPr>
            <p:cNvPr id="5" name="Picture 6" descr="http://www.tbonline.info/media/uploads/images/mgit_960_small.jpg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7" y="2991840"/>
              <a:ext cx="1440001" cy="1440000"/>
            </a:xfrm>
            <a:prstGeom prst="rect">
              <a:avLst/>
            </a:prstGeom>
            <a:noFill/>
          </p:spPr>
        </p:pic>
        <p:sp>
          <p:nvSpPr>
            <p:cNvPr id="6" name="ZoneTexte 5"/>
            <p:cNvSpPr txBox="1"/>
            <p:nvPr/>
          </p:nvSpPr>
          <p:spPr>
            <a:xfrm>
              <a:off x="311113" y="4394580"/>
              <a:ext cx="15965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/>
                <a:t>Bactec</a:t>
              </a:r>
              <a:r>
                <a:rPr lang="fr-FR" sz="1400" dirty="0"/>
                <a:t> MGIT 960 </a:t>
              </a:r>
              <a:r>
                <a:rPr lang="fr-FR" sz="1400" baseline="30000" dirty="0">
                  <a:latin typeface="Arial"/>
                  <a:cs typeface="Arial"/>
                </a:rPr>
                <a:t>®</a:t>
              </a:r>
              <a:endParaRPr lang="fr-FR" sz="1400" baseline="30000" dirty="0"/>
            </a:p>
          </p:txBody>
        </p:sp>
      </p:grpSp>
      <p:grpSp>
        <p:nvGrpSpPr>
          <p:cNvPr id="7" name="Groupe 21"/>
          <p:cNvGrpSpPr/>
          <p:nvPr/>
        </p:nvGrpSpPr>
        <p:grpSpPr>
          <a:xfrm>
            <a:off x="7020272" y="4581128"/>
            <a:ext cx="1296144" cy="1171873"/>
            <a:chOff x="2483768" y="2996952"/>
            <a:chExt cx="1800200" cy="1675929"/>
          </a:xfrm>
        </p:grpSpPr>
        <p:pic>
          <p:nvPicPr>
            <p:cNvPr id="8" name="Picture 2" descr="http://www.biomerieux-usa.com/upload/BacT_Alert_angle.jp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83768" y="2996952"/>
              <a:ext cx="1800200" cy="1440000"/>
            </a:xfrm>
            <a:prstGeom prst="rect">
              <a:avLst/>
            </a:prstGeom>
            <a:noFill/>
          </p:spPr>
        </p:pic>
        <p:sp>
          <p:nvSpPr>
            <p:cNvPr id="9" name="ZoneTexte 8"/>
            <p:cNvSpPr txBox="1"/>
            <p:nvPr/>
          </p:nvSpPr>
          <p:spPr>
            <a:xfrm>
              <a:off x="2693197" y="4365104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/>
                <a:t>Bact</a:t>
              </a:r>
              <a:r>
                <a:rPr lang="fr-FR" sz="1400" dirty="0"/>
                <a:t> </a:t>
              </a:r>
              <a:r>
                <a:rPr lang="fr-FR" sz="1400" dirty="0" err="1"/>
                <a:t>alert</a:t>
              </a:r>
              <a:r>
                <a:rPr lang="fr-FR" sz="1400" dirty="0"/>
                <a:t> 3D</a:t>
              </a:r>
              <a:r>
                <a:rPr lang="fr-FR" sz="1400" baseline="30000" dirty="0">
                  <a:latin typeface="Arial"/>
                  <a:cs typeface="Arial"/>
                </a:rPr>
                <a:t> ®</a:t>
              </a:r>
              <a:r>
                <a:rPr lang="fr-FR" sz="1400" dirty="0"/>
                <a:t> </a:t>
              </a:r>
            </a:p>
          </p:txBody>
        </p:sp>
      </p:grpSp>
      <p:sp>
        <p:nvSpPr>
          <p:cNvPr id="10" name="Flèche droite 9"/>
          <p:cNvSpPr/>
          <p:nvPr/>
        </p:nvSpPr>
        <p:spPr>
          <a:xfrm>
            <a:off x="1619672" y="4725144"/>
            <a:ext cx="3168352" cy="100811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Culture </a:t>
            </a:r>
            <a:r>
              <a:rPr lang="en-US" sz="1600" b="1" dirty="0" err="1">
                <a:solidFill>
                  <a:schemeClr val="tx2">
                    <a:lumMod val="50000"/>
                  </a:schemeClr>
                </a:solidFill>
              </a:rPr>
              <a:t>automatisée</a:t>
            </a:r>
            <a:endParaRPr lang="en-US" sz="16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n-US" sz="1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77333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Culture de 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</a:rPr>
              <a:t>Mycobacterium tuberculosis</a:t>
            </a:r>
          </a:p>
          <a:p>
            <a:pPr algn="ctr"/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sur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gélose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au sang?</a:t>
            </a:r>
          </a:p>
        </p:txBody>
      </p:sp>
      <p:pic>
        <p:nvPicPr>
          <p:cNvPr id="3481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146301"/>
            <a:ext cx="5623278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29"/>
          <p:cNvGrpSpPr>
            <a:grpSpLocks/>
          </p:cNvGrpSpPr>
          <p:nvPr/>
        </p:nvGrpSpPr>
        <p:grpSpPr bwMode="auto">
          <a:xfrm>
            <a:off x="1619956" y="1844676"/>
            <a:ext cx="503767" cy="369332"/>
            <a:chOff x="1619672" y="1844824"/>
            <a:chExt cx="504056" cy="368777"/>
          </a:xfrm>
        </p:grpSpPr>
        <p:cxnSp>
          <p:nvCxnSpPr>
            <p:cNvPr id="25" name="Connecteur droit 24"/>
            <p:cNvCxnSpPr/>
            <p:nvPr/>
          </p:nvCxnSpPr>
          <p:spPr>
            <a:xfrm>
              <a:off x="1619672" y="206040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1" name="ZoneTexte 25"/>
            <p:cNvSpPr txBox="1">
              <a:spLocks noChangeArrowheads="1"/>
            </p:cNvSpPr>
            <p:nvPr/>
          </p:nvSpPr>
          <p:spPr bwMode="auto">
            <a:xfrm>
              <a:off x="1691680" y="1844824"/>
              <a:ext cx="300254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cxnSp>
        <p:nvCxnSpPr>
          <p:cNvPr id="28" name="Connecteur droit 27"/>
          <p:cNvCxnSpPr/>
          <p:nvPr/>
        </p:nvCxnSpPr>
        <p:spPr>
          <a:xfrm>
            <a:off x="1631245" y="4797425"/>
            <a:ext cx="5122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ZoneTexte 28"/>
          <p:cNvSpPr txBox="1">
            <a:spLocks noChangeArrowheads="1"/>
          </p:cNvSpPr>
          <p:nvPr/>
        </p:nvSpPr>
        <p:spPr bwMode="auto">
          <a:xfrm>
            <a:off x="1907822" y="4572001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800" b="0">
                <a:solidFill>
                  <a:schemeClr val="tx1"/>
                </a:solidFill>
                <a:latin typeface="Calibri" pitchFamily="34" charset="0"/>
              </a:rPr>
              <a:t>*</a:t>
            </a:r>
          </a:p>
        </p:txBody>
      </p:sp>
      <p:grpSp>
        <p:nvGrpSpPr>
          <p:cNvPr id="8" name="Groupe 30"/>
          <p:cNvGrpSpPr>
            <a:grpSpLocks/>
          </p:cNvGrpSpPr>
          <p:nvPr/>
        </p:nvGrpSpPr>
        <p:grpSpPr bwMode="auto">
          <a:xfrm>
            <a:off x="5363634" y="3419476"/>
            <a:ext cx="503766" cy="369332"/>
            <a:chOff x="1619672" y="1844824"/>
            <a:chExt cx="504056" cy="368777"/>
          </a:xfrm>
        </p:grpSpPr>
        <p:cxnSp>
          <p:nvCxnSpPr>
            <p:cNvPr id="32" name="Connecteur droit 31"/>
            <p:cNvCxnSpPr/>
            <p:nvPr/>
          </p:nvCxnSpPr>
          <p:spPr>
            <a:xfrm>
              <a:off x="1619672" y="2060400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9" name="ZoneTexte 32"/>
            <p:cNvSpPr txBox="1">
              <a:spLocks noChangeArrowheads="1"/>
            </p:cNvSpPr>
            <p:nvPr/>
          </p:nvSpPr>
          <p:spPr bwMode="auto">
            <a:xfrm>
              <a:off x="1691680" y="1844824"/>
              <a:ext cx="300255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grpSp>
        <p:nvGrpSpPr>
          <p:cNvPr id="9" name="Groupe 33"/>
          <p:cNvGrpSpPr>
            <a:grpSpLocks/>
          </p:cNvGrpSpPr>
          <p:nvPr/>
        </p:nvGrpSpPr>
        <p:grpSpPr bwMode="auto">
          <a:xfrm>
            <a:off x="6084711" y="3348040"/>
            <a:ext cx="503767" cy="369332"/>
            <a:chOff x="1619672" y="1844824"/>
            <a:chExt cx="504056" cy="370367"/>
          </a:xfrm>
        </p:grpSpPr>
        <p:cxnSp>
          <p:nvCxnSpPr>
            <p:cNvPr id="35" name="Connecteur droit 34"/>
            <p:cNvCxnSpPr/>
            <p:nvPr/>
          </p:nvCxnSpPr>
          <p:spPr>
            <a:xfrm>
              <a:off x="1619672" y="2061329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7" name="ZoneTexte 35"/>
            <p:cNvSpPr txBox="1">
              <a:spLocks noChangeArrowheads="1"/>
            </p:cNvSpPr>
            <p:nvPr/>
          </p:nvSpPr>
          <p:spPr bwMode="auto">
            <a:xfrm>
              <a:off x="1691680" y="1844824"/>
              <a:ext cx="300254" cy="370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grpSp>
        <p:nvGrpSpPr>
          <p:cNvPr id="10" name="Groupe 36"/>
          <p:cNvGrpSpPr>
            <a:grpSpLocks/>
          </p:cNvGrpSpPr>
          <p:nvPr/>
        </p:nvGrpSpPr>
        <p:grpSpPr bwMode="auto">
          <a:xfrm>
            <a:off x="6443134" y="2997203"/>
            <a:ext cx="505178" cy="369332"/>
            <a:chOff x="1619672" y="1844824"/>
            <a:chExt cx="504056" cy="370366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1619672" y="2061329"/>
              <a:ext cx="504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5" name="ZoneTexte 38"/>
            <p:cNvSpPr txBox="1">
              <a:spLocks noChangeArrowheads="1"/>
            </p:cNvSpPr>
            <p:nvPr/>
          </p:nvSpPr>
          <p:spPr bwMode="auto">
            <a:xfrm>
              <a:off x="1691479" y="1844824"/>
              <a:ext cx="299416" cy="370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grpSp>
        <p:nvGrpSpPr>
          <p:cNvPr id="12" name="Groupe 45"/>
          <p:cNvGrpSpPr>
            <a:grpSpLocks/>
          </p:cNvGrpSpPr>
          <p:nvPr/>
        </p:nvGrpSpPr>
        <p:grpSpPr bwMode="auto">
          <a:xfrm>
            <a:off x="48407" y="1143000"/>
            <a:ext cx="8371694" cy="5813054"/>
            <a:chOff x="48234" y="1142984"/>
            <a:chExt cx="8371866" cy="5812982"/>
          </a:xfrm>
        </p:grpSpPr>
        <p:grpSp>
          <p:nvGrpSpPr>
            <p:cNvPr id="13" name="Groupe 44"/>
            <p:cNvGrpSpPr>
              <a:grpSpLocks/>
            </p:cNvGrpSpPr>
            <p:nvPr/>
          </p:nvGrpSpPr>
          <p:grpSpPr bwMode="auto">
            <a:xfrm>
              <a:off x="48234" y="1142984"/>
              <a:ext cx="8371866" cy="5751120"/>
              <a:chOff x="48234" y="1142984"/>
              <a:chExt cx="8371866" cy="5751120"/>
            </a:xfrm>
          </p:grpSpPr>
          <p:grpSp>
            <p:nvGrpSpPr>
              <p:cNvPr id="14" name="Groupe 43"/>
              <p:cNvGrpSpPr>
                <a:grpSpLocks/>
              </p:cNvGrpSpPr>
              <p:nvPr/>
            </p:nvGrpSpPr>
            <p:grpSpPr bwMode="auto">
              <a:xfrm>
                <a:off x="142352" y="1142984"/>
                <a:ext cx="8277748" cy="5751120"/>
                <a:chOff x="142352" y="1142984"/>
                <a:chExt cx="8277748" cy="5751120"/>
              </a:xfrm>
            </p:grpSpPr>
            <p:grpSp>
              <p:nvGrpSpPr>
                <p:cNvPr id="15" name="Groupe 14"/>
                <p:cNvGrpSpPr>
                  <a:grpSpLocks/>
                </p:cNvGrpSpPr>
                <p:nvPr/>
              </p:nvGrpSpPr>
              <p:grpSpPr bwMode="auto">
                <a:xfrm>
                  <a:off x="142352" y="1142984"/>
                  <a:ext cx="8277748" cy="5751120"/>
                  <a:chOff x="142352" y="1142984"/>
                  <a:chExt cx="8277748" cy="5751120"/>
                </a:xfrm>
              </p:grpSpPr>
              <p:sp>
                <p:nvSpPr>
                  <p:cNvPr id="6" name="ZoneTexte 5"/>
                  <p:cNvSpPr txBox="1"/>
                  <p:nvPr/>
                </p:nvSpPr>
                <p:spPr>
                  <a:xfrm>
                    <a:off x="142352" y="1142984"/>
                    <a:ext cx="1978083" cy="369327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 algn="l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800" b="0" dirty="0"/>
                      <a:t>Temperature effect</a:t>
                    </a:r>
                    <a:endParaRPr lang="fr-FR" sz="1800" b="0" dirty="0"/>
                  </a:p>
                </p:txBody>
              </p:sp>
              <p:sp>
                <p:nvSpPr>
                  <p:cNvPr id="7" name="ZoneTexte 6"/>
                  <p:cNvSpPr txBox="1"/>
                  <p:nvPr/>
                </p:nvSpPr>
                <p:spPr>
                  <a:xfrm>
                    <a:off x="214319" y="3929013"/>
                    <a:ext cx="2663220" cy="369327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 algn="l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800" b="0" dirty="0"/>
                      <a:t>pH effect in 7-day culture </a:t>
                    </a:r>
                    <a:r>
                      <a:rPr lang="fr-FR" sz="1800" b="0" dirty="0"/>
                      <a:t> </a:t>
                    </a:r>
                  </a:p>
                </p:txBody>
              </p:sp>
              <p:graphicFrame>
                <p:nvGraphicFramePr>
                  <p:cNvPr id="2050" name="Object 5"/>
                  <p:cNvGraphicFramePr>
                    <a:graphicFrameLocks noChangeAspect="1"/>
                  </p:cNvGraphicFramePr>
                  <p:nvPr/>
                </p:nvGraphicFramePr>
                <p:xfrm>
                  <a:off x="250825" y="4432300"/>
                  <a:ext cx="3552825" cy="2403475"/>
                </p:xfrm>
                <a:graphic>
                  <a:graphicData uri="http://schemas.openxmlformats.org/presentationml/2006/ole">
                    <p:oleObj spid="_x0000_s323595" name="Worksheet" r:id="rId3" imgW="6867450" imgH="5257800" progId="">
                      <p:embed/>
                    </p:oleObj>
                  </a:graphicData>
                </a:graphic>
              </p:graphicFrame>
              <p:graphicFrame>
                <p:nvGraphicFramePr>
                  <p:cNvPr id="2051" name="Object 26"/>
                  <p:cNvGraphicFramePr>
                    <a:graphicFrameLocks noChangeAspect="1"/>
                  </p:cNvGraphicFramePr>
                  <p:nvPr/>
                </p:nvGraphicFramePr>
                <p:xfrm>
                  <a:off x="4572000" y="2708275"/>
                  <a:ext cx="3848100" cy="2752725"/>
                </p:xfrm>
                <a:graphic>
                  <a:graphicData uri="http://schemas.openxmlformats.org/presentationml/2006/ole">
                    <p:oleObj spid="_x0000_s323596" name="Worksheet" r:id="rId4" imgW="7172280" imgH="5314950" progId="">
                      <p:embed/>
                    </p:oleObj>
                  </a:graphicData>
                </a:graphic>
              </p:graphicFrame>
              <p:sp>
                <p:nvSpPr>
                  <p:cNvPr id="11" name="ZoneTexte 10"/>
                  <p:cNvSpPr txBox="1"/>
                  <p:nvPr/>
                </p:nvSpPr>
                <p:spPr>
                  <a:xfrm>
                    <a:off x="4787825" y="1989112"/>
                    <a:ext cx="1389320" cy="369327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 algn="l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800" b="0" dirty="0"/>
                      <a:t>Atmosphere </a:t>
                    </a:r>
                    <a:endParaRPr lang="fr-FR" sz="1800" b="0" dirty="0"/>
                  </a:p>
                </p:txBody>
              </p:sp>
              <p:sp>
                <p:nvSpPr>
                  <p:cNvPr id="2072" name="ZoneTexte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47030" y="6524777"/>
                    <a:ext cx="476422" cy="36932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l" eaLnBrk="1" hangingPunct="1"/>
                    <a:r>
                      <a:rPr lang="fr-FR" sz="1800" b="0">
                        <a:solidFill>
                          <a:schemeClr val="tx1"/>
                        </a:solidFill>
                        <a:latin typeface="Calibri" pitchFamily="34" charset="0"/>
                      </a:rPr>
                      <a:t>6.5</a:t>
                    </a:r>
                  </a:p>
                </p:txBody>
              </p:sp>
              <p:sp>
                <p:nvSpPr>
                  <p:cNvPr id="2073" name="ZoneTexte 13"/>
                  <p:cNvSpPr txBox="1">
                    <a:spLocks noChangeArrowheads="1"/>
                  </p:cNvSpPr>
                  <p:nvPr/>
                </p:nvSpPr>
                <p:spPr bwMode="auto">
                  <a:xfrm rot="5400000">
                    <a:off x="5797367" y="5823360"/>
                    <a:ext cx="1705126" cy="3693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l" eaLnBrk="1" hangingPunct="1"/>
                    <a:r>
                      <a:rPr lang="en-US" sz="1800" b="0">
                        <a:solidFill>
                          <a:schemeClr val="tx1"/>
                        </a:solidFill>
                        <a:latin typeface="Calibri" pitchFamily="34" charset="0"/>
                      </a:rPr>
                      <a:t>Micoraerophilic </a:t>
                    </a:r>
                  </a:p>
                </p:txBody>
              </p:sp>
            </p:grpSp>
            <p:graphicFrame>
              <p:nvGraphicFramePr>
                <p:cNvPr id="21" name="Graphique 20"/>
                <p:cNvGraphicFramePr/>
                <p:nvPr/>
              </p:nvGraphicFramePr>
              <p:xfrm>
                <a:off x="251520" y="1700808"/>
                <a:ext cx="3563888" cy="202312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</p:grpSp>
          <p:sp>
            <p:nvSpPr>
              <p:cNvPr id="2066" name="ZoneTexte 22"/>
              <p:cNvSpPr txBox="1">
                <a:spLocks noChangeArrowheads="1"/>
              </p:cNvSpPr>
              <p:nvPr/>
            </p:nvSpPr>
            <p:spPr bwMode="auto">
              <a:xfrm rot="16200000">
                <a:off x="-657876" y="2557655"/>
                <a:ext cx="1673835" cy="2616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1" hangingPunct="1"/>
                <a:r>
                  <a:rPr lang="fr-FR" sz="1100" b="0">
                    <a:solidFill>
                      <a:schemeClr val="tx1"/>
                    </a:solidFill>
                    <a:latin typeface="Calibri" pitchFamily="34" charset="0"/>
                  </a:rPr>
                  <a:t>Time to detection in Days </a:t>
                </a:r>
              </a:p>
            </p:txBody>
          </p:sp>
        </p:grpSp>
        <p:sp>
          <p:nvSpPr>
            <p:cNvPr id="2061" name="ZoneTexte 39"/>
            <p:cNvSpPr txBox="1">
              <a:spLocks noChangeArrowheads="1"/>
            </p:cNvSpPr>
            <p:nvPr/>
          </p:nvSpPr>
          <p:spPr bwMode="auto">
            <a:xfrm rot="5400000">
              <a:off x="4384518" y="5577089"/>
              <a:ext cx="2227633" cy="369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sz="1800" b="0">
                  <a:solidFill>
                    <a:schemeClr val="tx1"/>
                  </a:solidFill>
                  <a:latin typeface="Calibri" pitchFamily="34" charset="0"/>
                </a:rPr>
                <a:t>Ambient atmosphere </a:t>
              </a:r>
            </a:p>
          </p:txBody>
        </p:sp>
        <p:sp>
          <p:nvSpPr>
            <p:cNvPr id="2062" name="ZoneTexte 40"/>
            <p:cNvSpPr txBox="1">
              <a:spLocks noChangeArrowheads="1"/>
            </p:cNvSpPr>
            <p:nvPr/>
          </p:nvSpPr>
          <p:spPr bwMode="auto">
            <a:xfrm rot="5400000">
              <a:off x="5618897" y="5823942"/>
              <a:ext cx="910366" cy="369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sz="1800" b="0">
                  <a:solidFill>
                    <a:schemeClr val="tx1"/>
                  </a:solidFill>
                  <a:latin typeface="Calibri" pitchFamily="34" charset="0"/>
                </a:rPr>
                <a:t>5% CO2</a:t>
              </a:r>
            </a:p>
          </p:txBody>
        </p:sp>
        <p:sp>
          <p:nvSpPr>
            <p:cNvPr id="2063" name="ZoneTexte 41"/>
            <p:cNvSpPr txBox="1">
              <a:spLocks noChangeArrowheads="1"/>
            </p:cNvSpPr>
            <p:nvPr/>
          </p:nvSpPr>
          <p:spPr bwMode="auto">
            <a:xfrm rot="5400000">
              <a:off x="6192226" y="5818387"/>
              <a:ext cx="1905819" cy="369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sz="1800" b="0">
                  <a:solidFill>
                    <a:schemeClr val="tx1"/>
                  </a:solidFill>
                  <a:latin typeface="Calibri" pitchFamily="34" charset="0"/>
                </a:rPr>
                <a:t>5% CO2, 2.5 % O2 </a:t>
              </a:r>
            </a:p>
          </p:txBody>
        </p:sp>
        <p:sp>
          <p:nvSpPr>
            <p:cNvPr id="2064" name="ZoneTexte 42"/>
            <p:cNvSpPr txBox="1">
              <a:spLocks noChangeArrowheads="1"/>
            </p:cNvSpPr>
            <p:nvPr/>
          </p:nvSpPr>
          <p:spPr bwMode="auto">
            <a:xfrm rot="5400000">
              <a:off x="7243757" y="5662018"/>
              <a:ext cx="1242120" cy="369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sz="1800" b="0">
                  <a:solidFill>
                    <a:schemeClr val="tx1"/>
                  </a:solidFill>
                  <a:latin typeface="Calibri" pitchFamily="34" charset="0"/>
                </a:rPr>
                <a:t>Anaerobic  </a:t>
              </a:r>
            </a:p>
          </p:txBody>
        </p:sp>
      </p:grp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677333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Culture de 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</a:rPr>
              <a:t>Mycobacterium tuberculosis</a:t>
            </a:r>
          </a:p>
          <a:p>
            <a:pPr algn="ctr"/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sur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gélose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au sang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95111" y="1196976"/>
            <a:ext cx="5552739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0" dirty="0">
                <a:sym typeface="Wingdings" pitchFamily="2" charset="2"/>
              </a:rPr>
              <a:t> </a:t>
            </a:r>
            <a:r>
              <a:rPr lang="en-US" sz="1800" b="0" dirty="0"/>
              <a:t>55 </a:t>
            </a:r>
            <a:r>
              <a:rPr lang="en-US" sz="1800" b="0" dirty="0" err="1"/>
              <a:t>isolats</a:t>
            </a:r>
            <a:r>
              <a:rPr lang="en-US" sz="1800" b="0" dirty="0"/>
              <a:t> </a:t>
            </a:r>
            <a:r>
              <a:rPr lang="en-US" sz="1800" b="0" dirty="0" err="1"/>
              <a:t>cliniques</a:t>
            </a:r>
            <a:r>
              <a:rPr lang="en-US" sz="1800" b="0" dirty="0"/>
              <a:t> de </a:t>
            </a:r>
            <a:r>
              <a:rPr lang="en-US" sz="1800" b="0" i="1" dirty="0"/>
              <a:t>M. tuberculosis</a:t>
            </a:r>
            <a:r>
              <a:rPr lang="en-US" sz="1800" b="0" dirty="0"/>
              <a:t> </a:t>
            </a:r>
            <a:r>
              <a:rPr lang="en-US" sz="1800" b="0" dirty="0" err="1"/>
              <a:t>testés</a:t>
            </a:r>
            <a:r>
              <a:rPr lang="en-US" sz="1800" b="0" dirty="0"/>
              <a:t> </a:t>
            </a:r>
            <a:r>
              <a:rPr lang="en-US" sz="1800" b="0" dirty="0" err="1"/>
              <a:t>sur</a:t>
            </a:r>
            <a:r>
              <a:rPr lang="en-US" sz="1800" b="0" dirty="0"/>
              <a:t> </a:t>
            </a:r>
            <a:r>
              <a:rPr lang="en-US" sz="1800" b="0" dirty="0" err="1"/>
              <a:t>gélose</a:t>
            </a:r>
            <a:endParaRPr lang="en-US" sz="1800" b="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428066" y="1989139"/>
            <a:ext cx="4464756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0" dirty="0">
                <a:sym typeface="Wingdings" pitchFamily="2" charset="2"/>
              </a:rPr>
              <a:t> </a:t>
            </a:r>
            <a:r>
              <a:rPr lang="en-US" sz="1800" b="0" dirty="0" err="1"/>
              <a:t>Sous</a:t>
            </a:r>
            <a:r>
              <a:rPr lang="en-US" sz="1800" b="0" dirty="0"/>
              <a:t>-culture en </a:t>
            </a:r>
            <a:r>
              <a:rPr lang="en-US" sz="1800" b="0" dirty="0">
                <a:solidFill>
                  <a:srgbClr val="FFFF00"/>
                </a:solidFill>
              </a:rPr>
              <a:t>3 </a:t>
            </a:r>
            <a:r>
              <a:rPr lang="en-US" sz="1800" b="0" dirty="0" err="1">
                <a:solidFill>
                  <a:srgbClr val="FFFF00"/>
                </a:solidFill>
              </a:rPr>
              <a:t>jours</a:t>
            </a:r>
            <a:r>
              <a:rPr lang="en-US" sz="1800" b="0" dirty="0"/>
              <a:t> </a:t>
            </a:r>
            <a:r>
              <a:rPr lang="en-US" sz="1800" b="0" dirty="0" err="1"/>
              <a:t>sur</a:t>
            </a:r>
            <a:r>
              <a:rPr lang="en-US" sz="1800" b="0" dirty="0"/>
              <a:t> le milieu MOD4 </a:t>
            </a:r>
            <a:r>
              <a:rPr lang="en-US" sz="1800" b="0" dirty="0" err="1"/>
              <a:t>contre</a:t>
            </a:r>
            <a:r>
              <a:rPr lang="en-US" sz="1800" b="0" dirty="0"/>
              <a:t> 4.5±1.2 </a:t>
            </a:r>
            <a:r>
              <a:rPr lang="en-US" sz="1800" b="0" dirty="0" err="1"/>
              <a:t>jours</a:t>
            </a:r>
            <a:r>
              <a:rPr lang="en-US" sz="1800" b="0" dirty="0"/>
              <a:t> en </a:t>
            </a:r>
            <a:r>
              <a:rPr lang="en-US" sz="1800" b="0" dirty="0" err="1"/>
              <a:t>Middelbrook</a:t>
            </a:r>
            <a:r>
              <a:rPr lang="en-US" sz="1800" b="0" dirty="0"/>
              <a:t> 7H10 (p=0.023) </a:t>
            </a:r>
            <a:endParaRPr lang="en-US" sz="1800" b="0" dirty="0">
              <a:sym typeface="Wingdings" pitchFamily="2" charset="2"/>
            </a:endParaRPr>
          </a:p>
        </p:txBody>
      </p:sp>
      <p:graphicFrame>
        <p:nvGraphicFramePr>
          <p:cNvPr id="15" name="Graphique 14"/>
          <p:cNvGraphicFramePr>
            <a:graphicFrameLocks noGrp="1"/>
          </p:cNvGraphicFramePr>
          <p:nvPr/>
        </p:nvGraphicFramePr>
        <p:xfrm>
          <a:off x="477976" y="1842809"/>
          <a:ext cx="3384025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Graphique 15"/>
          <p:cNvGraphicFramePr>
            <a:graphicFrameLocks noGrp="1"/>
          </p:cNvGraphicFramePr>
          <p:nvPr/>
        </p:nvGraphicFramePr>
        <p:xfrm>
          <a:off x="5508103" y="3573017"/>
          <a:ext cx="3527865" cy="2880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71" name="ZoneTexte 16"/>
          <p:cNvSpPr txBox="1">
            <a:spLocks noChangeArrowheads="1"/>
          </p:cNvSpPr>
          <p:nvPr/>
        </p:nvSpPr>
        <p:spPr bwMode="auto">
          <a:xfrm>
            <a:off x="1404056" y="3644901"/>
            <a:ext cx="7938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800" b="0">
                <a:solidFill>
                  <a:schemeClr val="bg1"/>
                </a:solidFill>
                <a:latin typeface="Calibri" pitchFamily="34" charset="0"/>
              </a:rPr>
              <a:t>MOD4</a:t>
            </a:r>
          </a:p>
        </p:txBody>
      </p:sp>
      <p:sp>
        <p:nvSpPr>
          <p:cNvPr id="36872" name="ZoneTexte 17"/>
          <p:cNvSpPr txBox="1">
            <a:spLocks noChangeArrowheads="1"/>
          </p:cNvSpPr>
          <p:nvPr/>
        </p:nvSpPr>
        <p:spPr bwMode="auto">
          <a:xfrm>
            <a:off x="6587067" y="5661026"/>
            <a:ext cx="7938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800" b="0">
                <a:solidFill>
                  <a:schemeClr val="bg1"/>
                </a:solidFill>
                <a:latin typeface="Calibri" pitchFamily="34" charset="0"/>
              </a:rPr>
              <a:t>MOD4</a:t>
            </a:r>
          </a:p>
        </p:txBody>
      </p:sp>
      <p:sp>
        <p:nvSpPr>
          <p:cNvPr id="36873" name="ZoneTexte 18"/>
          <p:cNvSpPr txBox="1">
            <a:spLocks noChangeArrowheads="1"/>
          </p:cNvSpPr>
          <p:nvPr/>
        </p:nvSpPr>
        <p:spPr bwMode="auto">
          <a:xfrm>
            <a:off x="2269067" y="3500438"/>
            <a:ext cx="6799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800" b="0">
                <a:solidFill>
                  <a:schemeClr val="bg1"/>
                </a:solidFill>
                <a:latin typeface="Calibri" pitchFamily="34" charset="0"/>
              </a:rPr>
              <a:t>7H10</a:t>
            </a:r>
          </a:p>
        </p:txBody>
      </p:sp>
      <p:sp>
        <p:nvSpPr>
          <p:cNvPr id="36874" name="ZoneTexte 19"/>
          <p:cNvSpPr txBox="1">
            <a:spLocks noChangeArrowheads="1"/>
          </p:cNvSpPr>
          <p:nvPr/>
        </p:nvSpPr>
        <p:spPr bwMode="auto">
          <a:xfrm>
            <a:off x="7635523" y="5589588"/>
            <a:ext cx="6799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800" b="0">
                <a:solidFill>
                  <a:schemeClr val="bg1"/>
                </a:solidFill>
                <a:latin typeface="Calibri" pitchFamily="34" charset="0"/>
              </a:rPr>
              <a:t>7H10</a:t>
            </a:r>
          </a:p>
        </p:txBody>
      </p:sp>
      <p:grpSp>
        <p:nvGrpSpPr>
          <p:cNvPr id="4" name="Groupe 34"/>
          <p:cNvGrpSpPr>
            <a:grpSpLocks/>
          </p:cNvGrpSpPr>
          <p:nvPr/>
        </p:nvGrpSpPr>
        <p:grpSpPr bwMode="auto">
          <a:xfrm>
            <a:off x="1476023" y="1835151"/>
            <a:ext cx="1295400" cy="369332"/>
            <a:chOff x="1475656" y="1772816"/>
            <a:chExt cx="1296144" cy="368777"/>
          </a:xfrm>
        </p:grpSpPr>
        <p:cxnSp>
          <p:nvCxnSpPr>
            <p:cNvPr id="22" name="Connecteur droit 21"/>
            <p:cNvCxnSpPr/>
            <p:nvPr/>
          </p:nvCxnSpPr>
          <p:spPr>
            <a:xfrm>
              <a:off x="1475656" y="2061307"/>
              <a:ext cx="1296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88" name="ZoneTexte 22"/>
            <p:cNvSpPr txBox="1">
              <a:spLocks noChangeArrowheads="1"/>
            </p:cNvSpPr>
            <p:nvPr/>
          </p:nvSpPr>
          <p:spPr bwMode="auto">
            <a:xfrm>
              <a:off x="1979712" y="1772816"/>
              <a:ext cx="300254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 b="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grpSp>
        <p:nvGrpSpPr>
          <p:cNvPr id="5" name="Groupe 33"/>
          <p:cNvGrpSpPr>
            <a:grpSpLocks/>
          </p:cNvGrpSpPr>
          <p:nvPr/>
        </p:nvGrpSpPr>
        <p:grpSpPr bwMode="auto">
          <a:xfrm>
            <a:off x="6732412" y="3635377"/>
            <a:ext cx="1295400" cy="369332"/>
            <a:chOff x="6444208" y="3635732"/>
            <a:chExt cx="1296144" cy="368777"/>
          </a:xfrm>
        </p:grpSpPr>
        <p:cxnSp>
          <p:nvCxnSpPr>
            <p:cNvPr id="26" name="Connecteur droit 25"/>
            <p:cNvCxnSpPr/>
            <p:nvPr/>
          </p:nvCxnSpPr>
          <p:spPr>
            <a:xfrm>
              <a:off x="6444208" y="3924223"/>
              <a:ext cx="1296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86" name="ZoneTexte 26"/>
            <p:cNvSpPr txBox="1">
              <a:spLocks noChangeArrowheads="1"/>
            </p:cNvSpPr>
            <p:nvPr/>
          </p:nvSpPr>
          <p:spPr bwMode="auto">
            <a:xfrm>
              <a:off x="6948264" y="3635732"/>
              <a:ext cx="300254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fr-FR" sz="1800" b="0">
                  <a:solidFill>
                    <a:schemeClr val="tx1"/>
                  </a:solidFill>
                  <a:latin typeface="Calibri" pitchFamily="34" charset="0"/>
                </a:rPr>
                <a:t>*</a:t>
              </a:r>
            </a:p>
          </p:txBody>
        </p:sp>
      </p:grpSp>
      <p:sp>
        <p:nvSpPr>
          <p:cNvPr id="28" name="Flèche droite 27"/>
          <p:cNvSpPr/>
          <p:nvPr/>
        </p:nvSpPr>
        <p:spPr>
          <a:xfrm>
            <a:off x="0" y="1196976"/>
            <a:ext cx="324556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b="0"/>
          </a:p>
        </p:txBody>
      </p:sp>
      <p:sp>
        <p:nvSpPr>
          <p:cNvPr id="29" name="Flèche droite 28"/>
          <p:cNvSpPr/>
          <p:nvPr/>
        </p:nvSpPr>
        <p:spPr>
          <a:xfrm>
            <a:off x="0" y="4724401"/>
            <a:ext cx="324556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b="0"/>
          </a:p>
        </p:txBody>
      </p:sp>
      <p:sp>
        <p:nvSpPr>
          <p:cNvPr id="36879" name="ZoneTexte 29"/>
          <p:cNvSpPr txBox="1">
            <a:spLocks noChangeArrowheads="1"/>
          </p:cNvSpPr>
          <p:nvPr/>
        </p:nvSpPr>
        <p:spPr bwMode="auto">
          <a:xfrm rot="-5400000">
            <a:off x="5057422" y="4129186"/>
            <a:ext cx="558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fr-FR" sz="1400" b="0">
                <a:solidFill>
                  <a:schemeClr val="tx1"/>
                </a:solidFill>
                <a:latin typeface="Calibri" pitchFamily="34" charset="0"/>
              </a:rPr>
              <a:t>days</a:t>
            </a:r>
          </a:p>
        </p:txBody>
      </p:sp>
      <p:sp>
        <p:nvSpPr>
          <p:cNvPr id="36880" name="ZoneTexte 30"/>
          <p:cNvSpPr txBox="1">
            <a:spLocks noChangeArrowheads="1"/>
          </p:cNvSpPr>
          <p:nvPr/>
        </p:nvSpPr>
        <p:spPr bwMode="auto">
          <a:xfrm rot="-5400000">
            <a:off x="-57855" y="3067150"/>
            <a:ext cx="558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fr-FR" sz="1400" b="0">
                <a:solidFill>
                  <a:schemeClr val="tx1"/>
                </a:solidFill>
                <a:latin typeface="Calibri" pitchFamily="34" charset="0"/>
              </a:rPr>
              <a:t>days</a:t>
            </a:r>
          </a:p>
        </p:txBody>
      </p:sp>
      <p:sp>
        <p:nvSpPr>
          <p:cNvPr id="36881" name="ZoneTexte 31"/>
          <p:cNvSpPr txBox="1">
            <a:spLocks noChangeArrowheads="1"/>
          </p:cNvSpPr>
          <p:nvPr/>
        </p:nvSpPr>
        <p:spPr bwMode="auto">
          <a:xfrm>
            <a:off x="3273778" y="4437063"/>
            <a:ext cx="57900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100" b="0">
                <a:solidFill>
                  <a:schemeClr val="tx1"/>
                </a:solidFill>
                <a:latin typeface="Calibri" pitchFamily="34" charset="0"/>
              </a:rPr>
              <a:t>P&lt;0.05</a:t>
            </a:r>
          </a:p>
        </p:txBody>
      </p:sp>
      <p:sp>
        <p:nvSpPr>
          <p:cNvPr id="36882" name="ZoneTexte 32"/>
          <p:cNvSpPr txBox="1">
            <a:spLocks noChangeArrowheads="1"/>
          </p:cNvSpPr>
          <p:nvPr/>
        </p:nvSpPr>
        <p:spPr bwMode="auto">
          <a:xfrm>
            <a:off x="8384823" y="6191250"/>
            <a:ext cx="57900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fr-FR" sz="1100" b="0">
                <a:solidFill>
                  <a:schemeClr val="tx1"/>
                </a:solidFill>
                <a:latin typeface="Calibri" pitchFamily="34" charset="0"/>
              </a:rPr>
              <a:t>P&lt;0.05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324556" y="4652963"/>
            <a:ext cx="503907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0" dirty="0">
                <a:sym typeface="Wingdings" pitchFamily="2" charset="2"/>
              </a:rPr>
              <a:t> </a:t>
            </a:r>
            <a:r>
              <a:rPr lang="en-US" sz="1800" b="0" dirty="0"/>
              <a:t>40 </a:t>
            </a:r>
            <a:r>
              <a:rPr lang="en-US" sz="1800" b="0" dirty="0" err="1"/>
              <a:t>crachats</a:t>
            </a:r>
            <a:r>
              <a:rPr lang="en-US" sz="1800" b="0" dirty="0"/>
              <a:t> </a:t>
            </a:r>
            <a:r>
              <a:rPr lang="en-US" sz="1800" b="0" dirty="0" err="1"/>
              <a:t>dont</a:t>
            </a:r>
            <a:r>
              <a:rPr lang="en-US" sz="1800" b="0" dirty="0"/>
              <a:t> 16  </a:t>
            </a:r>
            <a:r>
              <a:rPr lang="en-US" sz="1800" b="0" dirty="0" err="1"/>
              <a:t>positifs</a:t>
            </a:r>
            <a:r>
              <a:rPr lang="en-US" sz="1800" b="0" dirty="0"/>
              <a:t> à </a:t>
            </a:r>
            <a:r>
              <a:rPr lang="en-US" sz="1800" b="0" dirty="0" err="1"/>
              <a:t>l’examen</a:t>
            </a:r>
            <a:r>
              <a:rPr lang="en-US" sz="1800" b="0" dirty="0"/>
              <a:t> </a:t>
            </a:r>
            <a:r>
              <a:rPr lang="en-US" dirty="0"/>
              <a:t>direct au</a:t>
            </a:r>
            <a:r>
              <a:rPr lang="en-US" sz="1800" b="0" dirty="0"/>
              <a:t> microscope</a:t>
            </a: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324556" y="5674817"/>
            <a:ext cx="5039078" cy="9233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l" eaLnBrk="1" hangingPunct="1">
              <a:defRPr/>
            </a:pPr>
            <a:r>
              <a:rPr lang="en-US" sz="1800" b="0" dirty="0">
                <a:sym typeface="Wingdings" pitchFamily="2" charset="2"/>
              </a:rPr>
              <a:t>Culture à </a:t>
            </a:r>
            <a:r>
              <a:rPr lang="en-US" sz="1800" b="0" dirty="0" err="1">
                <a:sym typeface="Wingdings" pitchFamily="2" charset="2"/>
              </a:rPr>
              <a:t>partir</a:t>
            </a:r>
            <a:r>
              <a:rPr lang="en-US" sz="1800" b="0" dirty="0">
                <a:sym typeface="Wingdings" pitchFamily="2" charset="2"/>
              </a:rPr>
              <a:t> des </a:t>
            </a:r>
            <a:r>
              <a:rPr lang="en-US" sz="1800" b="0" dirty="0" err="1">
                <a:sym typeface="Wingdings" pitchFamily="2" charset="2"/>
              </a:rPr>
              <a:t>crachats</a:t>
            </a:r>
            <a:r>
              <a:rPr lang="en-US" sz="1800" b="0" dirty="0">
                <a:sym typeface="Wingdings" pitchFamily="2" charset="2"/>
              </a:rPr>
              <a:t> </a:t>
            </a:r>
            <a:r>
              <a:rPr lang="en-US" sz="1800" b="0" dirty="0">
                <a:solidFill>
                  <a:srgbClr val="FFFF00"/>
                </a:solidFill>
                <a:sym typeface="Wingdings" pitchFamily="2" charset="2"/>
              </a:rPr>
              <a:t>6.3±2.4 </a:t>
            </a:r>
            <a:r>
              <a:rPr lang="en-US" sz="1800" b="0" dirty="0" err="1">
                <a:solidFill>
                  <a:srgbClr val="FFFF00"/>
                </a:solidFill>
                <a:sym typeface="Wingdings" pitchFamily="2" charset="2"/>
              </a:rPr>
              <a:t>jours</a:t>
            </a:r>
            <a:r>
              <a:rPr lang="en-US" sz="1800" b="0" dirty="0">
                <a:sym typeface="Wingdings" pitchFamily="2" charset="2"/>
              </a:rPr>
              <a:t> en MOD4 </a:t>
            </a:r>
            <a:r>
              <a:rPr lang="en-US" sz="1800" b="0" dirty="0" err="1">
                <a:sym typeface="Wingdings" pitchFamily="2" charset="2"/>
              </a:rPr>
              <a:t>vs</a:t>
            </a:r>
            <a:r>
              <a:rPr lang="en-US" sz="1800" b="0" dirty="0">
                <a:sym typeface="Wingdings" pitchFamily="2" charset="2"/>
              </a:rPr>
              <a:t> 8.5±2.8 </a:t>
            </a:r>
            <a:r>
              <a:rPr lang="en-US" sz="1800" b="0" dirty="0" err="1">
                <a:sym typeface="Wingdings" pitchFamily="2" charset="2"/>
              </a:rPr>
              <a:t>jours</a:t>
            </a:r>
            <a:r>
              <a:rPr lang="en-US" sz="1800" b="0" dirty="0">
                <a:sym typeface="Wingdings" pitchFamily="2" charset="2"/>
              </a:rPr>
              <a:t> en </a:t>
            </a:r>
            <a:r>
              <a:rPr lang="en-US" sz="1800" b="0" dirty="0" err="1">
                <a:sym typeface="Wingdings" pitchFamily="2" charset="2"/>
              </a:rPr>
              <a:t>Middelbrook</a:t>
            </a:r>
            <a:r>
              <a:rPr lang="en-US" sz="1800" b="0" dirty="0">
                <a:sym typeface="Wingdings" pitchFamily="2" charset="2"/>
              </a:rPr>
              <a:t> 7H10  (p=0.0031)   26 % de temps </a:t>
            </a:r>
            <a:r>
              <a:rPr lang="en-US" sz="1800" b="0" dirty="0" err="1">
                <a:sym typeface="Wingdings" pitchFamily="2" charset="2"/>
              </a:rPr>
              <a:t>gagné</a:t>
            </a:r>
            <a:endParaRPr lang="en-US" sz="1800" b="0" dirty="0">
              <a:sym typeface="Wingdings" pitchFamily="2" charset="2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677333" y="44624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Culture de 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</a:rPr>
              <a:t>Mycobacterium tuberculosis</a:t>
            </a:r>
          </a:p>
          <a:p>
            <a:pPr algn="ctr"/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sur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tx2">
                    <a:lumMod val="50000"/>
                  </a:schemeClr>
                </a:solidFill>
              </a:rPr>
              <a:t>gélose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 au sang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Antibiogramme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609013" cy="5029200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buClr>
                <a:schemeClr val="accent1"/>
              </a:buClr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Systématique: 	</a:t>
            </a: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rifampicine (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Rifadine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ou 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Rimactan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isoniazide (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Rimifon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pyrazinamide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(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Pirilène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éthambutol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(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Dexambutol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streptomycine (Streptomycine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quinolones (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Tavanic</a:t>
            </a:r>
            <a:r>
              <a:rPr lang="fr-FR" sz="24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buClr>
                <a:schemeClr val="accent1"/>
              </a:buClr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2281" t="6314" r="32990" b="10001"/>
          <a:stretch>
            <a:fillRect/>
          </a:stretch>
        </p:blipFill>
        <p:spPr bwMode="auto">
          <a:xfrm>
            <a:off x="540456" y="116632"/>
            <a:ext cx="81915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259632" y="44624"/>
            <a:ext cx="5958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/>
              <a:t>Evidences anciennes de tuberculose humaine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125759"/>
            <a:ext cx="8669867" cy="114300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Identification des colonies</a:t>
            </a:r>
            <a:br>
              <a:rPr lang="fr-FR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par MALDI-TOF MS</a:t>
            </a:r>
          </a:p>
        </p:txBody>
      </p:sp>
      <p:sp>
        <p:nvSpPr>
          <p:cNvPr id="27651" name="Line 4"/>
          <p:cNvSpPr>
            <a:spLocks noChangeAspect="1" noChangeShapeType="1"/>
          </p:cNvSpPr>
          <p:nvPr/>
        </p:nvSpPr>
        <p:spPr bwMode="auto">
          <a:xfrm>
            <a:off x="5401734" y="2454275"/>
            <a:ext cx="894644" cy="1588"/>
          </a:xfrm>
          <a:prstGeom prst="line">
            <a:avLst/>
          </a:prstGeom>
          <a:noFill/>
          <a:ln w="190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2" name="Line 5"/>
          <p:cNvSpPr>
            <a:spLocks noChangeAspect="1" noChangeShapeType="1"/>
          </p:cNvSpPr>
          <p:nvPr/>
        </p:nvSpPr>
        <p:spPr bwMode="auto">
          <a:xfrm>
            <a:off x="5404555" y="2043113"/>
            <a:ext cx="1038578" cy="0"/>
          </a:xfrm>
          <a:prstGeom prst="line">
            <a:avLst/>
          </a:prstGeom>
          <a:noFill/>
          <a:ln w="19050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3" name="Line 6"/>
          <p:cNvSpPr>
            <a:spLocks noChangeAspect="1" noChangeShapeType="1"/>
          </p:cNvSpPr>
          <p:nvPr/>
        </p:nvSpPr>
        <p:spPr bwMode="auto">
          <a:xfrm>
            <a:off x="5404556" y="2182814"/>
            <a:ext cx="1042812" cy="15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4" name="Line 7"/>
          <p:cNvSpPr>
            <a:spLocks noChangeAspect="1" noChangeShapeType="1"/>
          </p:cNvSpPr>
          <p:nvPr/>
        </p:nvSpPr>
        <p:spPr bwMode="auto">
          <a:xfrm>
            <a:off x="5404556" y="2317750"/>
            <a:ext cx="1042812" cy="1588"/>
          </a:xfrm>
          <a:prstGeom prst="line">
            <a:avLst/>
          </a:prstGeom>
          <a:noFill/>
          <a:ln w="1905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5" name="Line 8"/>
          <p:cNvSpPr>
            <a:spLocks noChangeAspect="1" noChangeShapeType="1"/>
          </p:cNvSpPr>
          <p:nvPr/>
        </p:nvSpPr>
        <p:spPr bwMode="auto">
          <a:xfrm>
            <a:off x="5401734" y="2717800"/>
            <a:ext cx="1018822" cy="7938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6" name="Line 9"/>
          <p:cNvSpPr>
            <a:spLocks noChangeAspect="1" noChangeShapeType="1"/>
          </p:cNvSpPr>
          <p:nvPr/>
        </p:nvSpPr>
        <p:spPr bwMode="auto">
          <a:xfrm flipV="1">
            <a:off x="5401733" y="2857500"/>
            <a:ext cx="1073856" cy="1588"/>
          </a:xfrm>
          <a:prstGeom prst="line">
            <a:avLst/>
          </a:prstGeom>
          <a:noFill/>
          <a:ln w="1905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7" name="Line 10"/>
          <p:cNvSpPr>
            <a:spLocks noChangeAspect="1" noChangeShapeType="1"/>
          </p:cNvSpPr>
          <p:nvPr/>
        </p:nvSpPr>
        <p:spPr bwMode="auto">
          <a:xfrm>
            <a:off x="5401733" y="2998789"/>
            <a:ext cx="1044222" cy="1587"/>
          </a:xfrm>
          <a:prstGeom prst="line">
            <a:avLst/>
          </a:prstGeom>
          <a:noFill/>
          <a:ln w="19050">
            <a:solidFill>
              <a:srgbClr val="993366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8" name="Line 11"/>
          <p:cNvSpPr>
            <a:spLocks noChangeAspect="1" noChangeShapeType="1"/>
          </p:cNvSpPr>
          <p:nvPr/>
        </p:nvSpPr>
        <p:spPr bwMode="auto">
          <a:xfrm>
            <a:off x="5401733" y="3128964"/>
            <a:ext cx="1044222" cy="1587"/>
          </a:xfrm>
          <a:prstGeom prst="line">
            <a:avLst/>
          </a:prstGeom>
          <a:noFill/>
          <a:ln w="19050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9" name="Line 12"/>
          <p:cNvSpPr>
            <a:spLocks noChangeAspect="1" noChangeShapeType="1"/>
          </p:cNvSpPr>
          <p:nvPr/>
        </p:nvSpPr>
        <p:spPr bwMode="auto">
          <a:xfrm>
            <a:off x="5401734" y="2587625"/>
            <a:ext cx="1032933" cy="79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60" name="Text Box 13"/>
          <p:cNvSpPr txBox="1">
            <a:spLocks noChangeArrowheads="1"/>
          </p:cNvSpPr>
          <p:nvPr/>
        </p:nvSpPr>
        <p:spPr bwMode="auto">
          <a:xfrm>
            <a:off x="5740400" y="1919288"/>
            <a:ext cx="1422400" cy="1524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fr-FR" sz="900" b="0">
                <a:solidFill>
                  <a:schemeClr val="tx1"/>
                </a:solidFill>
                <a:latin typeface="Times New Roman" pitchFamily="18" charset="0"/>
              </a:rPr>
              <a:t>(a) 70% ethanol inactivation</a:t>
            </a:r>
          </a:p>
          <a:p>
            <a:pPr algn="l" eaLnBrk="1" hangingPunct="1"/>
            <a:r>
              <a:rPr lang="fr-FR" sz="900" b="0">
                <a:solidFill>
                  <a:schemeClr val="tx1"/>
                </a:solidFill>
                <a:latin typeface="Times New Roman" pitchFamily="18" charset="0"/>
              </a:rPr>
              <a:t>(b) without Tween-20</a:t>
            </a:r>
          </a:p>
          <a:p>
            <a:pPr algn="l" eaLnBrk="1" hangingPunct="1"/>
            <a:r>
              <a:rPr lang="fr-FR" sz="900" b="0">
                <a:solidFill>
                  <a:schemeClr val="tx1"/>
                </a:solidFill>
                <a:latin typeface="Times New Roman" pitchFamily="18" charset="0"/>
              </a:rPr>
              <a:t>(c) ß-mercaptoethanol</a:t>
            </a:r>
          </a:p>
          <a:p>
            <a:pPr algn="l" eaLnBrk="1" hangingPunct="1"/>
            <a:r>
              <a:rPr lang="fr-FR" sz="900" b="0">
                <a:solidFill>
                  <a:schemeClr val="tx1"/>
                </a:solidFill>
                <a:latin typeface="Times New Roman" pitchFamily="18" charset="0"/>
              </a:rPr>
              <a:t>(d) acetone</a:t>
            </a:r>
          </a:p>
          <a:p>
            <a:pPr algn="l" eaLnBrk="1" hangingPunct="1"/>
            <a:r>
              <a:rPr lang="fr-FR" sz="900" b="0">
                <a:solidFill>
                  <a:schemeClr val="tx1"/>
                </a:solidFill>
                <a:latin typeface="Times New Roman" pitchFamily="18" charset="0"/>
              </a:rPr>
              <a:t>(e) absolute ethanol</a:t>
            </a:r>
          </a:p>
          <a:p>
            <a:pPr algn="l" eaLnBrk="1" hangingPunct="1"/>
            <a:r>
              <a:rPr lang="pt-BR" sz="900" b="0">
                <a:solidFill>
                  <a:schemeClr val="tx1"/>
                </a:solidFill>
                <a:latin typeface="Times New Roman" pitchFamily="18" charset="0"/>
              </a:rPr>
              <a:t>(f) 0.1 M NaOH</a:t>
            </a:r>
          </a:p>
          <a:p>
            <a:pPr algn="l" eaLnBrk="1" hangingPunct="1"/>
            <a:r>
              <a:rPr lang="pt-BR" sz="900" b="0">
                <a:solidFill>
                  <a:schemeClr val="tx1"/>
                </a:solidFill>
                <a:latin typeface="Times New Roman" pitchFamily="18" charset="0"/>
              </a:rPr>
              <a:t>(g) 10 % TFA</a:t>
            </a:r>
          </a:p>
          <a:p>
            <a:pPr algn="l" eaLnBrk="1" hangingPunct="1"/>
            <a:r>
              <a:rPr lang="pt-BR" sz="900" b="0">
                <a:solidFill>
                  <a:schemeClr val="tx1"/>
                </a:solidFill>
                <a:latin typeface="Times New Roman" pitchFamily="18" charset="0"/>
              </a:rPr>
              <a:t>(h) 0.1 M HCl</a:t>
            </a:r>
          </a:p>
          <a:p>
            <a:pPr algn="l" eaLnBrk="1" hangingPunct="1"/>
            <a:r>
              <a:rPr lang="pt-BR" sz="900" b="0">
                <a:solidFill>
                  <a:schemeClr val="tx1"/>
                </a:solidFill>
                <a:latin typeface="Times New Roman" pitchFamily="18" charset="0"/>
              </a:rPr>
              <a:t>(i) final protocol</a:t>
            </a:r>
          </a:p>
          <a:p>
            <a:pPr algn="l" eaLnBrk="1" hangingPunct="1"/>
            <a:endParaRPr lang="fr-FR" sz="1800" b="0">
              <a:solidFill>
                <a:schemeClr val="tx1"/>
              </a:solidFill>
            </a:endParaRPr>
          </a:p>
        </p:txBody>
      </p:sp>
      <p:pic>
        <p:nvPicPr>
          <p:cNvPr id="27661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333" y="1495426"/>
            <a:ext cx="31496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1043608" y="188913"/>
            <a:ext cx="70791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>Diagnostic direct par  PCR en temps réel</a:t>
            </a:r>
            <a:r>
              <a:rPr lang="fr-FR" sz="4000" b="1" dirty="0">
                <a:solidFill>
                  <a:schemeClr val="tx2">
                    <a:lumMod val="50000"/>
                  </a:schemeClr>
                </a:solidFill>
                <a:ea typeface="MS PGothic" pitchFamily="34" charset="-128"/>
              </a:rPr>
              <a:t> </a:t>
            </a:r>
          </a:p>
        </p:txBody>
      </p:sp>
      <p:grpSp>
        <p:nvGrpSpPr>
          <p:cNvPr id="4" name="Groupe 23"/>
          <p:cNvGrpSpPr/>
          <p:nvPr/>
        </p:nvGrpSpPr>
        <p:grpSpPr>
          <a:xfrm>
            <a:off x="5652120" y="2636912"/>
            <a:ext cx="1223976" cy="1243881"/>
            <a:chOff x="5076056" y="2996952"/>
            <a:chExt cx="1440000" cy="1675929"/>
          </a:xfrm>
        </p:grpSpPr>
        <p:pic>
          <p:nvPicPr>
            <p:cNvPr id="5" name="Picture 8" descr="http://www.finddiagnostics.org/export/sites/default/media/press/images/cepheid-xpert-tb.jpg_1945679327.jpg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2996952"/>
              <a:ext cx="1440000" cy="1440000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5241762" y="4365104"/>
              <a:ext cx="113524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400" dirty="0"/>
                <a:t>Gene </a:t>
              </a:r>
              <a:r>
                <a:rPr lang="fr-FR" sz="1400" dirty="0" err="1"/>
                <a:t>Xpert</a:t>
              </a:r>
              <a:r>
                <a:rPr lang="fr-FR" sz="1400" baseline="30000" dirty="0">
                  <a:latin typeface="Arial"/>
                  <a:cs typeface="Arial"/>
                </a:rPr>
                <a:t> ®</a:t>
              </a:r>
              <a:endParaRPr lang="fr-FR" sz="1400" dirty="0"/>
            </a:p>
          </p:txBody>
        </p:sp>
      </p:grpSp>
      <p:sp>
        <p:nvSpPr>
          <p:cNvPr id="7" name="Flèche droite 6"/>
          <p:cNvSpPr/>
          <p:nvPr/>
        </p:nvSpPr>
        <p:spPr>
          <a:xfrm>
            <a:off x="2123728" y="2708920"/>
            <a:ext cx="3168352" cy="108012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 err="1">
                <a:solidFill>
                  <a:schemeClr val="tx2">
                    <a:lumMod val="50000"/>
                  </a:schemeClr>
                </a:solidFill>
              </a:rPr>
              <a:t>Système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de PCR en temps </a:t>
            </a:r>
            <a:r>
              <a:rPr lang="en-US" sz="1600" b="1" dirty="0" err="1">
                <a:solidFill>
                  <a:schemeClr val="tx2">
                    <a:lumMod val="50000"/>
                  </a:schemeClr>
                </a:solidFill>
              </a:rPr>
              <a:t>réel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endParaRPr lang="en-US" sz="1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47650"/>
            <a:ext cx="8913813" cy="1143000"/>
          </a:xfrm>
        </p:spPr>
        <p:txBody>
          <a:bodyPr/>
          <a:lstStyle/>
          <a:p>
            <a:r>
              <a:rPr lang="fr-FR" sz="3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Autres circonstances diagnostiques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9" y="1676400"/>
            <a:ext cx="8820472" cy="5029200"/>
          </a:xfrm>
        </p:spPr>
        <p:txBody>
          <a:bodyPr/>
          <a:lstStyle/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Parfois doute important clinique et radiologique :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/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Mise en route d’un traitement d’essai 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/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Et surveillance de l’efficacité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 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Parfois preuve histologique : granulome tuberculeux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Les autres formes « thoraciques »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676400"/>
            <a:ext cx="7770813" cy="5029200"/>
          </a:xfrm>
        </p:spPr>
        <p:txBody>
          <a:bodyPr/>
          <a:lstStyle/>
          <a:p>
            <a:pPr>
              <a:buNone/>
            </a:pP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Adénopathies </a:t>
            </a:r>
            <a:r>
              <a:rPr lang="fr-FR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médiastinales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isolées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Miliaire tuberculeuse: dissémination hématogène du bacille qui vient se fixer dans l’</a:t>
            </a:r>
            <a:r>
              <a:rPr lang="fr-FR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interstitium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pulmonaire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Pleurésie </a:t>
            </a:r>
            <a:r>
              <a:rPr lang="fr-FR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séro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-</a:t>
            </a:r>
            <a:r>
              <a:rPr lang="fr-FR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exudative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30956" y="5492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</a:rPr>
              <a:t>Tuberculose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</a:rPr>
              <a:t>ganglionnaire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</a:rPr>
              <a:t>écrouelles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945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2245" y="2205039"/>
            <a:ext cx="5166078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Les autres localisations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609013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Adénopathies cervicales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Atteinte rénale : destruction du rein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Localisation urogénitales: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Chez la femme salpingites, synéchie utérine (cause de stérilité)</a:t>
            </a:r>
            <a:endParaRPr lang="fr-FR" sz="24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Chez l’homme : épididymite, prostatite</a:t>
            </a:r>
            <a:endParaRPr lang="fr-FR" sz="24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Cystite chronique</a:t>
            </a:r>
            <a:endParaRPr lang="fr-FR" sz="24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Péricardite aiguë, chronique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Système nerveux central:</a:t>
            </a:r>
            <a:endParaRPr lang="fr-FR" sz="28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Méningite tuberculeuse gravissime, 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tuberculomes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intracérébraux rares</a:t>
            </a:r>
            <a:endParaRPr lang="fr-FR" sz="2400" dirty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Les autres localisations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856184"/>
            <a:ext cx="7770813" cy="502920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Atteintes osseuses et/ou articulaires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Mal de Pott avec atteinte d’un disque </a:t>
            </a:r>
            <a:r>
              <a:rPr lang="fr-FR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inter-vertébral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, et des vertèbres sus- et sous-jacentes</a:t>
            </a:r>
          </a:p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Abdomen : tuberculose péritonéale, atteinte du tube digestif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Divers : ORL, œil, foie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Dès le diagnostic de tuberculose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1" y="2060848"/>
            <a:ext cx="8892479" cy="3552800"/>
          </a:xfrm>
        </p:spPr>
        <p:txBody>
          <a:bodyPr/>
          <a:lstStyle/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M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ise en route du traitement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fr-FR" dirty="0">
                <a:solidFill>
                  <a:srgbClr val="FF0000"/>
                </a:solidFill>
                <a:latin typeface="Calibri" pitchFamily="34" charset="0"/>
                <a:cs typeface="Arial" charset="0"/>
                <a:sym typeface="Wingdings" pitchFamily="2" charset="2"/>
              </a:rPr>
              <a:t>D</a:t>
            </a:r>
            <a:r>
              <a:rPr lang="fr-FR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éclaration obligatoire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à l’ARS (depuis 1964)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C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entre de lutte antituberculeuse du département (CLAT)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  <a:sym typeface="Wingdings" pitchFamily="2" charset="2"/>
              </a:rPr>
              <a:t>D</a:t>
            </a: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éclaration d’affection longue durée 100%</a:t>
            </a:r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fr-FR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Dès la mise en évidence de la tuberculose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060848"/>
            <a:ext cx="8799885" cy="427288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nquête de contagion : contaminateur et contaminés éventuels: IDR et radio à l’entourage sur le moment  et après 2-3 mois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Médecin traitant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Médecin du travail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Médecins d’institution (personnes âgées,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écoles, collèges, lycées, universités, …)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Médecin du centre de lutte antituberculeuse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47650"/>
            <a:ext cx="8151813" cy="1143000"/>
          </a:xfrm>
        </p:spPr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Traitement: les principes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676400"/>
            <a:ext cx="8712968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Tuberculose standard: 4 antituberculeux pour éviter les résistances= rifampicine, isoniazide,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pyrazinamide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éthambutol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Une prise quotidienne à jeun entre 2 repas, tous les jours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Association RZH: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Rifater</a:t>
            </a:r>
            <a:r>
              <a:rPr lang="fr-FR" sz="28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+</a:t>
            </a:r>
            <a:r>
              <a:rPr lang="fr-FR" sz="28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éthambutol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pendant 2 mois jusqu’aux résultats de l’antibiogramme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Puis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bithérapie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4 mois : rifampicine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 +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isoniazide=</a:t>
            </a:r>
            <a:r>
              <a:rPr lang="fr-FR" sz="28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Rifinah</a:t>
            </a:r>
            <a:r>
              <a:rPr lang="fr-FR" sz="2800" baseline="300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®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216454" y="87596"/>
            <a:ext cx="67399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200" b="1" dirty="0"/>
              <a:t>La tuberculose, une maladie du passé?</a:t>
            </a:r>
          </a:p>
          <a:p>
            <a:endParaRPr lang="fr-FR" sz="3200" b="1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 l="11513" t="13815" r="45963" b="35155"/>
          <a:stretch>
            <a:fillRect/>
          </a:stretch>
        </p:blipFill>
        <p:spPr bwMode="auto">
          <a:xfrm>
            <a:off x="1259632" y="692696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393" name="Picture 1"/>
          <p:cNvPicPr>
            <a:picLocks noChangeAspect="1" noChangeArrowheads="1"/>
          </p:cNvPicPr>
          <p:nvPr/>
        </p:nvPicPr>
        <p:blipFill>
          <a:blip r:embed="rId3" cstate="print"/>
          <a:srcRect l="10332" t="14760" r="42419" b="10000"/>
          <a:stretch>
            <a:fillRect/>
          </a:stretch>
        </p:blipFill>
        <p:spPr bwMode="auto">
          <a:xfrm>
            <a:off x="5292080" y="1008112"/>
            <a:ext cx="3155970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394" name="Picture 2"/>
          <p:cNvPicPr>
            <a:picLocks noChangeAspect="1" noChangeArrowheads="1"/>
          </p:cNvPicPr>
          <p:nvPr/>
        </p:nvPicPr>
        <p:blipFill>
          <a:blip r:embed="rId4" cstate="print"/>
          <a:srcRect l="10429" t="14090" r="12500" b="32045"/>
          <a:stretch>
            <a:fillRect/>
          </a:stretch>
        </p:blipFill>
        <p:spPr bwMode="auto">
          <a:xfrm>
            <a:off x="2915816" y="3933056"/>
            <a:ext cx="6247187" cy="272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996952"/>
            <a:ext cx="2791197" cy="372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Traitement: suivi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7847013" cy="51816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Surveillance hépatique, acide urique, ophtalmo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u="sng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Isolement 2 premières semaines si ECBC +</a:t>
            </a:r>
            <a:endParaRPr lang="fr-FR" sz="2800" u="sng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Prise en charge à 100% par la sécurité sociale sinon par le CLAT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Suivi médical mensuel de surveillance et de motivation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Surveillance de la prise : urines et acide urique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Suivi radiologique à 2-3 mois puis en fin de traitement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rgbClr val="FF0000"/>
                </a:solidFill>
                <a:cs typeface="Arial" charset="0"/>
              </a:rPr>
              <a:t>Attention!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i arrêt prématuré ou interruptions fréquentes = sélection de germes résistants aux antibiotiques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Maladie non immunisante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763688" y="116632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Le clone </a:t>
            </a:r>
            <a:r>
              <a:rPr lang="fr-FR" sz="3200" b="1" i="1" dirty="0"/>
              <a:t>M. </a:t>
            </a:r>
            <a:r>
              <a:rPr lang="fr-FR" sz="3200" b="1" i="1" dirty="0" err="1"/>
              <a:t>tuberculosis</a:t>
            </a:r>
            <a:r>
              <a:rPr lang="fr-FR" sz="3200" b="1" i="1" dirty="0"/>
              <a:t> </a:t>
            </a:r>
            <a:r>
              <a:rPr lang="fr-FR" sz="3200" b="1" dirty="0"/>
              <a:t>Beijing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403648" y="6156593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Virulence et contagiosité accrues</a:t>
            </a:r>
          </a:p>
        </p:txBody>
      </p:sp>
      <p:sp>
        <p:nvSpPr>
          <p:cNvPr id="385026" name="AutoShape 2" descr="Résultat de recherche d'images pour &quot;mycobacterium tuberculosis beijing&quot;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5028" name="AutoShape 4" descr="Résultat de recherche d'images pour &quot;mycobacterium tuberculosis beijing&quot;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85030" name="Picture 6" descr="Résultat de recherche d'images pour &quot;mycobacterium tuberculosis beijing&quot;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66317"/>
          <a:stretch>
            <a:fillRect/>
          </a:stretch>
        </p:blipFill>
        <p:spPr bwMode="auto">
          <a:xfrm>
            <a:off x="144016" y="1492350"/>
            <a:ext cx="8892480" cy="4240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Prise en charge </a:t>
            </a:r>
            <a:b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d’un tuberculeux à l’</a:t>
            </a:r>
            <a:r>
              <a:rPr lang="fr-FR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ôpital</a:t>
            </a:r>
            <a:endParaRPr lang="fr-FR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Pas de chiffres sur la transmission nosocomiale de 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M. </a:t>
            </a:r>
            <a:r>
              <a:rPr lang="fr-FR" sz="28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tuberculosis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Importance des mesures préventives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319490" name="Picture 2"/>
          <p:cNvPicPr>
            <a:picLocks noChangeAspect="1" noChangeArrowheads="1"/>
          </p:cNvPicPr>
          <p:nvPr/>
        </p:nvPicPr>
        <p:blipFill>
          <a:blip r:embed="rId2" cstate="print"/>
          <a:srcRect l="34547" t="15705" r="34741" b="16256"/>
          <a:stretch>
            <a:fillRect/>
          </a:stretch>
        </p:blipFill>
        <p:spPr bwMode="auto">
          <a:xfrm>
            <a:off x="3347864" y="3212976"/>
            <a:ext cx="2448272" cy="338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Prise en charge </a:t>
            </a:r>
            <a:b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d’un tuberculeux à l’hôpital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Mettre en place des précautions complémentaires de type </a:t>
            </a:r>
            <a:r>
              <a:rPr lang="fr-FR" sz="2800" dirty="0">
                <a:solidFill>
                  <a:srgbClr val="FF0000"/>
                </a:solidFill>
                <a:cs typeface="Arial" charset="0"/>
              </a:rPr>
              <a:t>air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dès l’entrée: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Masque chirurgical de type II pour le patient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Masque FFP2 pour le personnel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Chambre seule, à pression négative si Beijing ou 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multirésistante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lvl="1">
              <a:lnSpc>
                <a:spcPct val="90000"/>
              </a:lnSpc>
            </a:pPr>
            <a:endParaRPr lang="fr-FR" sz="24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Radiographie thoracique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IDR à la tuberculine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Recherche de 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M. </a:t>
            </a:r>
            <a:r>
              <a:rPr lang="fr-FR" sz="28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tuberculosis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dans les expectorations avec examen direct et culture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Recherche de 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M. </a:t>
            </a:r>
            <a:r>
              <a:rPr lang="fr-FR" sz="28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tuberculosis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dans les selles et les urines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/>
          <a:srcRect l="33856" t="33900" r="34644" b="14567"/>
          <a:stretch/>
        </p:blipFill>
        <p:spPr>
          <a:xfrm>
            <a:off x="864096" y="30"/>
            <a:ext cx="7452320" cy="68579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1600" y="4149080"/>
            <a:ext cx="7200800" cy="86409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</p:spTree>
    <p:extLst>
      <p:ext uri="{BB962C8B-B14F-4D97-AF65-F5344CB8AC3E}">
        <p14:creationId xmlns="" xmlns:p14="http://schemas.microsoft.com/office/powerpoint/2010/main" val="12934664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Prise en charge </a:t>
            </a:r>
            <a:b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d’un tuberculeux à l’hôpital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Levée des précautions complémentaires si: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3 examens directs négatifs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Sauf si: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Clinique et radio en faveurs d’une tuberculose (</a:t>
            </a:r>
            <a:r>
              <a:rPr lang="fr-FR" sz="2400" dirty="0">
                <a:solidFill>
                  <a:srgbClr val="FF0000"/>
                </a:solidFill>
                <a:cs typeface="Arial" charset="0"/>
              </a:rPr>
              <a:t>Attention, 15% des tuberculoses sont acquises au contact d’un patient avec examen direct négatif mais culture positive</a:t>
            </a: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)</a:t>
            </a: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Risque de tuberculose </a:t>
            </a:r>
            <a:r>
              <a:rPr lang="fr-FR" sz="24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multirésistante</a:t>
            </a:r>
            <a:endParaRPr lang="fr-FR" sz="24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lvl="1">
              <a:lnSpc>
                <a:spcPct val="90000"/>
              </a:lnSpc>
            </a:pPr>
            <a:r>
              <a:rPr lang="fr-FR" sz="24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Risque d’infection par une souche Beijing</a:t>
            </a:r>
          </a:p>
          <a:p>
            <a:pPr lvl="1">
              <a:lnSpc>
                <a:spcPct val="90000"/>
              </a:lnSpc>
            </a:pPr>
            <a:endParaRPr lang="fr-FR" sz="24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En cas de tuberculose traitée, maintenir les précautions complémentaires contact 15 jours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67544" y="247650"/>
            <a:ext cx="8280920" cy="895350"/>
          </a:xfrm>
        </p:spPr>
        <p:txBody>
          <a:bodyPr>
            <a:noAutofit/>
          </a:bodyPr>
          <a:lstStyle/>
          <a:p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Que faire en cas de suspicion de contamination tuberculeuse chez un soignant?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1051" y="2132856"/>
            <a:ext cx="3357133" cy="4682307"/>
          </a:xfrm>
          <a:prstGeom prst="rect">
            <a:avLst/>
          </a:prstGeom>
        </p:spPr>
      </p:pic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556792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Collaboration médecine du travail – CLIN – CLAT</a:t>
            </a: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fr-FR" sz="28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Vérification du statut vaccinal du personnel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Enquête dans l’entourage autour patient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Vaccin BCG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07504" y="1340768"/>
            <a:ext cx="8890893" cy="532859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Souche atténuée de 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M. </a:t>
            </a:r>
            <a:r>
              <a:rPr lang="fr-FR" sz="28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bovis</a:t>
            </a:r>
            <a:r>
              <a:rPr lang="fr-FR" sz="28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(vaccin vivant atténué)</a:t>
            </a:r>
            <a:endParaRPr lang="fr-FR" sz="2800" i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Plus obligatoire en France depuis 2007 (2010 pour les soignants)</a:t>
            </a:r>
          </a:p>
          <a:p>
            <a:pPr algn="just"/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Toujours recommandé chez: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né dans un pays de forte endémie tuberculeuse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dont au moins l’un des parents est originaire de l’un de ces pays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devant séjourner au moins un mois d’affilée dans l’un de ces pays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ayant des antécédents familiaux de tuberculose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résidant en Île-de-France, en Guyane ou à Mayotte</a:t>
            </a:r>
          </a:p>
          <a:p>
            <a:pPr lvl="1" algn="just"/>
            <a:r>
              <a:rPr lang="fr-FR" sz="2400" dirty="0">
                <a:solidFill>
                  <a:schemeClr val="tx2">
                    <a:lumMod val="50000"/>
                  </a:schemeClr>
                </a:solidFill>
              </a:rPr>
              <a:t>enfant dans toute situation jugée par le médecin à risque d’exposition au bacille tuberculeux notamment enfants vivant dans des conditions de logement défavorables (habitat précaire ou surpeuplé) ou dans des conditions socio-économiques défavorables ou précaires» </a:t>
            </a:r>
            <a:r>
              <a:rPr lang="fr-FR" sz="2800" dirty="0">
                <a:solidFill>
                  <a:schemeClr val="tx2">
                    <a:lumMod val="50000"/>
                  </a:schemeClr>
                </a:solidFill>
              </a:rPr>
              <a:t>(INVS) 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8032" y="247650"/>
            <a:ext cx="7772400" cy="895350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La tuberculose en France</a:t>
            </a:r>
            <a:b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fr-FR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Une problématique complexe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761413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Maladie contagieuse potentiellement mortelle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Incidence stable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Persistance de foyers importants aux portes de l’Europe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Emergence de la multi-résistance et de la souche Beijing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Diminution de l’expertise 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Arrêt de la vaccination BCG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Importance de maintenir chez les professionnels de santé une connaissance de la prise en charge de la tuberculose</a:t>
            </a:r>
          </a:p>
          <a:p>
            <a:pPr>
              <a:lnSpc>
                <a:spcPct val="90000"/>
              </a:lnSpc>
            </a:pPr>
            <a:r>
              <a:rPr lang="fr-FR" sz="28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Importance de la vaccination des personnels de santé</a:t>
            </a:r>
            <a:endParaRPr lang="fr-FR" sz="28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3347864" y="4800613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Acides gras </a:t>
            </a:r>
            <a:r>
              <a:rPr lang="fr-FR" sz="1600" dirty="0" err="1"/>
              <a:t>mycoliques</a:t>
            </a:r>
            <a:endParaRPr lang="fr-FR" sz="1600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8033" y="2924944"/>
            <a:ext cx="5302399" cy="17101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2913815" y="87596"/>
            <a:ext cx="33143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/>
              <a:t>Les Mycobactéries</a:t>
            </a:r>
          </a:p>
          <a:p>
            <a:endParaRPr lang="fr-FR" sz="32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39552" y="341271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2">
                    <a:lumMod val="50000"/>
                  </a:schemeClr>
                </a:solidFill>
              </a:rPr>
              <a:t>GC % : 62 – 70 %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27584" y="162880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>
                <a:solidFill>
                  <a:schemeClr val="tx2">
                    <a:lumMod val="50000"/>
                  </a:schemeClr>
                </a:solidFill>
              </a:rPr>
              <a:t>Actinobacteria</a:t>
            </a:r>
            <a:endParaRPr lang="fr-FR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>
                <a:solidFill>
                  <a:schemeClr val="tx2">
                    <a:lumMod val="50000"/>
                  </a:schemeClr>
                </a:solidFill>
              </a:rPr>
              <a:t>Mycobactéries : 245 espèces validées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r-FR" sz="1800" i="1" dirty="0">
                <a:solidFill>
                  <a:srgbClr val="FF0000"/>
                </a:solidFill>
              </a:rPr>
              <a:t>      </a:t>
            </a:r>
            <a:r>
              <a:rPr lang="fr-FR" sz="1800" i="1" dirty="0" err="1">
                <a:solidFill>
                  <a:srgbClr val="FF0000"/>
                </a:solidFill>
              </a:rPr>
              <a:t>Mycobacterium</a:t>
            </a:r>
            <a:r>
              <a:rPr lang="fr-FR" sz="1800" i="1" dirty="0">
                <a:solidFill>
                  <a:srgbClr val="FF0000"/>
                </a:solidFill>
              </a:rPr>
              <a:t> </a:t>
            </a:r>
            <a:r>
              <a:rPr lang="fr-FR" sz="1800" i="1" dirty="0" err="1">
                <a:solidFill>
                  <a:srgbClr val="FF0000"/>
                </a:solidFill>
              </a:rPr>
              <a:t>tuberculosis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bovis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leprae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ulcerans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Mycobacterium</a:t>
            </a:r>
            <a:r>
              <a:rPr lang="fr-FR" sz="18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8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avium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xenopi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rgbClr val="C00000"/>
                </a:solidFill>
              </a:rPr>
              <a:t>Mycobacterium</a:t>
            </a:r>
            <a:r>
              <a:rPr lang="fr-FR" sz="1800" i="1" dirty="0">
                <a:solidFill>
                  <a:srgbClr val="C00000"/>
                </a:solidFill>
              </a:rPr>
              <a:t> </a:t>
            </a:r>
            <a:r>
              <a:rPr lang="fr-FR" sz="1800" i="1" dirty="0" err="1">
                <a:solidFill>
                  <a:srgbClr val="C00000"/>
                </a:solidFill>
              </a:rPr>
              <a:t>kansasii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chemeClr val="bg1">
                    <a:lumMod val="50000"/>
                  </a:schemeClr>
                </a:solidFill>
              </a:rPr>
              <a:t>Mycobacterium</a:t>
            </a:r>
            <a:r>
              <a:rPr lang="fr-FR" sz="18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800" i="1" dirty="0" err="1">
                <a:solidFill>
                  <a:schemeClr val="bg1">
                    <a:lumMod val="50000"/>
                  </a:schemeClr>
                </a:solidFill>
              </a:rPr>
              <a:t>microti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chemeClr val="bg2">
                    <a:lumMod val="50000"/>
                  </a:schemeClr>
                </a:solidFill>
              </a:rPr>
              <a:t>Mycobacterium</a:t>
            </a:r>
            <a:r>
              <a:rPr lang="fr-FR" sz="18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fr-FR" sz="1800" i="1" dirty="0" err="1">
                <a:solidFill>
                  <a:schemeClr val="bg2">
                    <a:lumMod val="50000"/>
                  </a:schemeClr>
                </a:solidFill>
              </a:rPr>
              <a:t>abscessus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fortuitum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rgbClr val="FF0000"/>
                </a:solidFill>
              </a:rPr>
              <a:t>Mycobacterium</a:t>
            </a:r>
            <a:r>
              <a:rPr lang="fr-FR" sz="1800" i="1" dirty="0">
                <a:solidFill>
                  <a:srgbClr val="FF0000"/>
                </a:solidFill>
              </a:rPr>
              <a:t> </a:t>
            </a:r>
            <a:r>
              <a:rPr lang="fr-FR" sz="1800" i="1" dirty="0" err="1">
                <a:solidFill>
                  <a:srgbClr val="FF0000"/>
                </a:solidFill>
              </a:rPr>
              <a:t>massiliense</a:t>
            </a:r>
            <a:r>
              <a:rPr lang="fr-FR" sz="1800" i="1" dirty="0">
                <a:solidFill>
                  <a:srgbClr val="FF0000"/>
                </a:solidFill>
              </a:rPr>
              <a:t>,</a:t>
            </a:r>
            <a:r>
              <a:rPr lang="fr-FR" sz="1800" i="1" dirty="0"/>
              <a:t>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mucogenicum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rgbClr val="00B0F0"/>
                </a:solidFill>
              </a:rPr>
              <a:t>Mycobacterium</a:t>
            </a:r>
            <a:r>
              <a:rPr lang="fr-FR" sz="1800" i="1" dirty="0">
                <a:solidFill>
                  <a:srgbClr val="00B0F0"/>
                </a:solidFill>
              </a:rPr>
              <a:t> </a:t>
            </a:r>
            <a:r>
              <a:rPr lang="fr-FR" sz="1800" i="1" dirty="0" err="1">
                <a:solidFill>
                  <a:srgbClr val="00B0F0"/>
                </a:solidFill>
              </a:rPr>
              <a:t>marinum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phocaicum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celatum,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lentiflavum</a:t>
            </a:r>
            <a:r>
              <a:rPr lang="fr-FR" sz="1800" i="1" dirty="0">
                <a:solidFill>
                  <a:srgbClr val="FF0000"/>
                </a:solidFill>
              </a:rPr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immunogenum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rgbClr val="FFC000"/>
                </a:solidFill>
              </a:rPr>
              <a:t>Mycobacterium</a:t>
            </a:r>
            <a:r>
              <a:rPr lang="fr-FR" sz="1800" i="1" dirty="0">
                <a:solidFill>
                  <a:srgbClr val="FFC000"/>
                </a:solidFill>
              </a:rPr>
              <a:t> </a:t>
            </a:r>
            <a:r>
              <a:rPr lang="fr-FR" sz="1800" i="1" dirty="0" err="1">
                <a:solidFill>
                  <a:srgbClr val="FFC000"/>
                </a:solidFill>
              </a:rPr>
              <a:t>novocastrense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houstonense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kubicae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chimaera</a:t>
            </a:r>
            <a:r>
              <a:rPr lang="fr-FR" sz="1800" i="1" dirty="0"/>
              <a:t>, </a:t>
            </a:r>
            <a:r>
              <a:rPr lang="fr-FR" sz="1800" i="1" dirty="0" err="1">
                <a:solidFill>
                  <a:schemeClr val="accent6">
                    <a:lumMod val="75000"/>
                  </a:schemeClr>
                </a:solidFill>
              </a:rPr>
              <a:t>Mycobacterium</a:t>
            </a:r>
            <a:r>
              <a:rPr lang="fr-FR" sz="18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1800" i="1" dirty="0" err="1">
                <a:solidFill>
                  <a:schemeClr val="accent6">
                    <a:lumMod val="75000"/>
                  </a:schemeClr>
                </a:solidFill>
              </a:rPr>
              <a:t>aubagnense</a:t>
            </a:r>
            <a:r>
              <a:rPr lang="fr-FR" sz="1800" i="1" dirty="0"/>
              <a:t>, </a:t>
            </a:r>
            <a:r>
              <a:rPr lang="fr-FR" sz="1800" i="1" dirty="0" err="1"/>
              <a:t>Mybobacterium</a:t>
            </a:r>
            <a:r>
              <a:rPr lang="fr-FR" sz="1800" i="1" dirty="0"/>
              <a:t> </a:t>
            </a:r>
            <a:r>
              <a:rPr lang="fr-FR" sz="1800" i="1" dirty="0" err="1"/>
              <a:t>brisbanense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frederikbergense</a:t>
            </a:r>
            <a:r>
              <a:rPr lang="fr-FR" sz="1800" i="1" dirty="0"/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colombiense</a:t>
            </a:r>
            <a:r>
              <a:rPr lang="fr-FR" sz="1800" i="1" dirty="0">
                <a:solidFill>
                  <a:srgbClr val="FF0000"/>
                </a:solidFill>
              </a:rPr>
              <a:t>, </a:t>
            </a:r>
            <a:r>
              <a:rPr lang="fr-FR" sz="1800" i="1" dirty="0" err="1">
                <a:solidFill>
                  <a:srgbClr val="FF0000"/>
                </a:solidFill>
              </a:rPr>
              <a:t>Mycobacterium</a:t>
            </a:r>
            <a:r>
              <a:rPr lang="fr-FR" sz="1800" i="1" dirty="0">
                <a:solidFill>
                  <a:srgbClr val="FF0000"/>
                </a:solidFill>
              </a:rPr>
              <a:t> </a:t>
            </a:r>
            <a:r>
              <a:rPr lang="fr-FR" sz="1800" i="1" dirty="0" err="1">
                <a:solidFill>
                  <a:srgbClr val="FF0000"/>
                </a:solidFill>
              </a:rPr>
              <a:t>genavense</a:t>
            </a:r>
            <a:r>
              <a:rPr lang="fr-FR" sz="1800" i="1" dirty="0">
                <a:solidFill>
                  <a:srgbClr val="FF0000"/>
                </a:solidFill>
              </a:rPr>
              <a:t>, </a:t>
            </a:r>
            <a:r>
              <a:rPr lang="fr-FR" sz="1800" i="1" dirty="0" err="1"/>
              <a:t>Mycobacterium</a:t>
            </a:r>
            <a:r>
              <a:rPr lang="fr-FR" sz="1800" i="1" dirty="0"/>
              <a:t> </a:t>
            </a:r>
            <a:r>
              <a:rPr lang="fr-FR" sz="1800" i="1" dirty="0" err="1"/>
              <a:t>africanum</a:t>
            </a:r>
            <a:r>
              <a:rPr lang="fr-FR" sz="1800" i="1" dirty="0"/>
              <a:t>……..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02663" cy="1130300"/>
          </a:xfrm>
        </p:spPr>
        <p:txBody>
          <a:bodyPr/>
          <a:lstStyle/>
          <a:p>
            <a:pPr eaLnBrk="1" hangingPunct="1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Le temps de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croissance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est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le premier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élément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de classification des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mycobactéries</a:t>
            </a:r>
            <a:endParaRPr lang="en-US" sz="24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6000" y="1511300"/>
            <a:ext cx="7180263" cy="4343400"/>
          </a:xfrm>
        </p:spPr>
        <p:txBody>
          <a:bodyPr/>
          <a:lstStyle/>
          <a:p>
            <a:pPr marL="0" indent="0" eaLnBrk="1" hangingPunct="1">
              <a:buClr>
                <a:schemeClr val="accent1"/>
              </a:buClr>
              <a:buSzPct val="55000"/>
              <a:buFont typeface="Wingdings" pitchFamily="2" charset="2"/>
              <a:buChar char="Ø"/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Croissance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rapide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&lt; 7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jours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:</a:t>
            </a:r>
          </a:p>
          <a:p>
            <a:pPr marL="571500" lvl="2" indent="-190500" eaLnBrk="1" hangingPunct="1">
              <a:buClr>
                <a:schemeClr val="accent1"/>
              </a:buClr>
              <a:buFontTx/>
              <a:buChar char="-"/>
            </a:pP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chelonae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abscessus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 		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fortuitum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</a:t>
            </a:r>
          </a:p>
          <a:p>
            <a:pPr marL="571500" lvl="2" indent="-190500" eaLnBrk="1" hangingPunct="1">
              <a:buClr>
                <a:schemeClr val="accent1"/>
              </a:buClr>
              <a:buFontTx/>
              <a:buChar char="-"/>
            </a:pP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mucogenicum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 		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mageritense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</a:t>
            </a:r>
          </a:p>
          <a:p>
            <a:pPr marL="571500" lvl="2" indent="-190500" eaLnBrk="1" hangingPunct="1">
              <a:buClr>
                <a:schemeClr val="accent1"/>
              </a:buClr>
              <a:buFontTx/>
              <a:buChar char="-"/>
            </a:pP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porcinum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			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smegmatis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</a:t>
            </a:r>
          </a:p>
          <a:p>
            <a:pPr marL="571500" lvl="2" indent="-190500" eaLnBrk="1" hangingPunct="1">
              <a:buClr>
                <a:schemeClr val="accent1"/>
              </a:buClr>
              <a:buFontTx/>
              <a:buChar char="-"/>
            </a:pP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septicum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 group 			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M. </a:t>
            </a:r>
            <a:r>
              <a:rPr lang="fr-FR" sz="1800" b="1" i="1" dirty="0" err="1">
                <a:solidFill>
                  <a:schemeClr val="tx2">
                    <a:lumMod val="50000"/>
                  </a:schemeClr>
                </a:solidFill>
              </a:rPr>
              <a:t>moriokaense</a:t>
            </a:r>
            <a:r>
              <a:rPr lang="fr-FR" sz="1800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group</a:t>
            </a:r>
          </a:p>
          <a:p>
            <a:pPr marL="571500" lvl="2" indent="-190500" eaLnBrk="1" hangingPunct="1">
              <a:buClr>
                <a:schemeClr val="accent1"/>
              </a:buClr>
              <a:buFontTx/>
              <a:buChar char="-"/>
            </a:pPr>
            <a:endParaRPr lang="fr-FR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571500" lvl="2" indent="-190500" eaLnBrk="1" hangingPunct="1">
              <a:buClr>
                <a:schemeClr val="accent1"/>
              </a:buClr>
              <a:buFontTx/>
              <a:buNone/>
            </a:pP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eaLnBrk="1" hangingPunct="1">
              <a:buClr>
                <a:schemeClr val="accent1"/>
              </a:buClr>
              <a:buSzPct val="55000"/>
              <a:buFont typeface="Wingdings" pitchFamily="2" charset="2"/>
              <a:buChar char="Ø"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Croissance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lente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&gt; 7 </a:t>
            </a:r>
            <a:r>
              <a:rPr lang="en-US" sz="1800" b="1" dirty="0" err="1">
                <a:solidFill>
                  <a:schemeClr val="tx2">
                    <a:lumMod val="50000"/>
                  </a:schemeClr>
                </a:solidFill>
              </a:rPr>
              <a:t>jours</a:t>
            </a: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 :</a:t>
            </a:r>
          </a:p>
          <a:p>
            <a:pPr marL="571500" lvl="2" indent="-190500" eaLnBrk="1" hangingPunct="1">
              <a:buClr>
                <a:schemeClr val="accent1"/>
              </a:buClr>
              <a:buSzPct val="55000"/>
              <a:buFont typeface="Wingdings" pitchFamily="2" charset="2"/>
              <a:buNone/>
            </a:pP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M. tuberculosis 			- M.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marinum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 /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ulcerans</a:t>
            </a:r>
            <a:endParaRPr lang="en-US" sz="1800" b="1" i="1" dirty="0">
              <a:solidFill>
                <a:schemeClr val="tx2">
                  <a:lumMod val="50000"/>
                </a:schemeClr>
              </a:solidFill>
            </a:endParaRPr>
          </a:p>
          <a:p>
            <a:pPr marL="571500" lvl="2" indent="-190500" eaLnBrk="1" hangingPunct="1">
              <a:buClr>
                <a:schemeClr val="accent1"/>
              </a:buClr>
              <a:buSzPct val="55000"/>
              <a:buFont typeface="Wingdings" pitchFamily="2" charset="2"/>
              <a:buNone/>
            </a:pP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M.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leprae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 				- M.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xenopi</a:t>
            </a:r>
            <a:endParaRPr lang="en-US" sz="1800" b="1" i="1" dirty="0">
              <a:solidFill>
                <a:schemeClr val="tx2">
                  <a:lumMod val="50000"/>
                </a:schemeClr>
              </a:solidFill>
            </a:endParaRPr>
          </a:p>
          <a:p>
            <a:pPr marL="571500" lvl="2" indent="-190500" eaLnBrk="1" hangingPunct="1">
              <a:buClr>
                <a:schemeClr val="accent1"/>
              </a:buClr>
              <a:buSzPct val="55000"/>
              <a:buFont typeface="Wingdings" pitchFamily="2" charset="2"/>
              <a:buNone/>
            </a:pP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- M.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avium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 -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intracellulare</a:t>
            </a:r>
            <a:r>
              <a:rPr lang="en-US" sz="1800" b="1" i="1" dirty="0">
                <a:solidFill>
                  <a:schemeClr val="tx2">
                    <a:lumMod val="50000"/>
                  </a:schemeClr>
                </a:solidFill>
              </a:rPr>
              <a:t> 		- M. </a:t>
            </a:r>
            <a:r>
              <a:rPr lang="en-US" sz="1800" b="1" i="1" dirty="0" err="1">
                <a:solidFill>
                  <a:schemeClr val="tx2">
                    <a:lumMod val="50000"/>
                  </a:schemeClr>
                </a:solidFill>
              </a:rPr>
              <a:t>haemophilum</a:t>
            </a:r>
            <a:endParaRPr lang="en-US" sz="1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95601" y="5877272"/>
            <a:ext cx="4137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Mais très dépendant du milieu de culture!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780928"/>
            <a:ext cx="153617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248" y="152400"/>
            <a:ext cx="8077200" cy="1447800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Mycobactéries pathogènes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28800"/>
            <a:ext cx="8913813" cy="4953000"/>
          </a:xfrm>
        </p:spPr>
        <p:txBody>
          <a:bodyPr>
            <a:normAutofit/>
          </a:bodyPr>
          <a:lstStyle/>
          <a:p>
            <a:r>
              <a:rPr lang="fr-FR" sz="26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Espèces pathogènes obligatoires</a:t>
            </a:r>
          </a:p>
          <a:p>
            <a:pPr lvl="1"/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Mycobacterium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tuberculosis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	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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hominis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: BK (Koch)</a:t>
            </a:r>
            <a:b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</a:b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					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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africanum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/>
            </a:r>
            <a:b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</a:b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					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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bovis</a:t>
            </a:r>
            <a:endParaRPr lang="fr-FR" sz="2200" i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leprae</a:t>
            </a:r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: lèpre</a:t>
            </a:r>
          </a:p>
          <a:p>
            <a:pPr lvl="1"/>
            <a:endParaRPr lang="fr-FR" sz="2200" i="1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r>
              <a:rPr lang="fr-FR" sz="26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Espèces opportunistes</a:t>
            </a:r>
          </a:p>
          <a:p>
            <a:pPr lvl="1"/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ulcerans</a:t>
            </a:r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 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: ulcère de </a:t>
            </a:r>
            <a:r>
              <a:rPr lang="fr-FR" sz="2200" dirty="0" err="1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Buruli</a:t>
            </a:r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 </a:t>
            </a:r>
          </a:p>
          <a:p>
            <a:pPr lvl="1"/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avium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: adénite cervicales, infections </a:t>
            </a:r>
            <a:r>
              <a:rPr lang="fr-FR" sz="2200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pulm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, HIV+</a:t>
            </a:r>
            <a:endParaRPr lang="fr-FR" sz="22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kansasii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: adénite cervicales, HIV+</a:t>
            </a:r>
            <a:endParaRPr lang="fr-FR" sz="22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xenopi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: atteinte pulmonaire ~ tuberculose </a:t>
            </a:r>
            <a:endParaRPr lang="fr-FR" sz="22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lvl="1"/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Autres espèces : </a:t>
            </a:r>
            <a:r>
              <a:rPr lang="fr-FR" sz="2200" i="1" dirty="0">
                <a:solidFill>
                  <a:schemeClr val="tx2">
                    <a:lumMod val="50000"/>
                  </a:schemeClr>
                </a:solidFill>
                <a:cs typeface="Arial" charset="0"/>
                <a:sym typeface="Wingdings" pitchFamily="2" charset="2"/>
              </a:rPr>
              <a:t>M. </a:t>
            </a:r>
            <a:r>
              <a:rPr lang="fr-FR" sz="2200" i="1" dirty="0" err="1">
                <a:solidFill>
                  <a:schemeClr val="tx2">
                    <a:lumMod val="50000"/>
                  </a:schemeClr>
                </a:solidFill>
                <a:cs typeface="Arial" charset="0"/>
              </a:rPr>
              <a:t>fortuitum</a:t>
            </a:r>
            <a:r>
              <a:rPr lang="fr-FR" sz="2200" dirty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, …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800" dirty="0" smtClean="0"/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  <a:fontScheme name="Thème Offic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  <a:fontScheme name="Thème Offic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Thème Office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  <a:fontScheme name="Thème Offic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20989</TotalTime>
  <Words>1503</Words>
  <Application>Microsoft Office PowerPoint</Application>
  <PresentationFormat>Affichage à l'écran (4:3)</PresentationFormat>
  <Paragraphs>392</Paragraphs>
  <Slides>58</Slides>
  <Notes>4</Notes>
  <HiddenSlides>1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58</vt:i4>
      </vt:variant>
    </vt:vector>
  </HeadingPairs>
  <TitlesOfParts>
    <vt:vector size="61" baseType="lpstr">
      <vt:lpstr>Thème Office</vt:lpstr>
      <vt:lpstr>Worksheet</vt:lpstr>
      <vt:lpstr>Photo Editor Photo</vt:lpstr>
      <vt:lpstr>Diapositive 1</vt:lpstr>
      <vt:lpstr>Diapositive 2</vt:lpstr>
      <vt:lpstr>Diapositive 3</vt:lpstr>
      <vt:lpstr>Diapositive 4</vt:lpstr>
      <vt:lpstr>Diapositive 5</vt:lpstr>
      <vt:lpstr>Diapositive 6</vt:lpstr>
      <vt:lpstr>Mycobactéries : 245 espèces validées</vt:lpstr>
      <vt:lpstr>Le temps de croissance est le premier élément de classification des mycobactéries</vt:lpstr>
      <vt:lpstr>Mycobactéries pathogènes</vt:lpstr>
      <vt:lpstr>Complexe tuberculosis</vt:lpstr>
      <vt:lpstr>Les réservoirs  de la tuberculose</vt:lpstr>
      <vt:lpstr>Un réservoir environnemental  de M. tuberculosis ?</vt:lpstr>
      <vt:lpstr>Diapositive 13</vt:lpstr>
      <vt:lpstr>Diapositive 14</vt:lpstr>
      <vt:lpstr>Transfert horizontal de gènes chez les mycobactéries</vt:lpstr>
      <vt:lpstr>Diapositive 16</vt:lpstr>
      <vt:lpstr>Physiopathologie de M. tuberculosis ?</vt:lpstr>
      <vt:lpstr>Le cycle de la tuberculose</vt:lpstr>
      <vt:lpstr>Physiopathologie</vt:lpstr>
      <vt:lpstr>Physiopathologie</vt:lpstr>
      <vt:lpstr>La tuberculose dans le monde</vt:lpstr>
      <vt:lpstr>La tuberculose en France</vt:lpstr>
      <vt:lpstr>La tuberculose en France</vt:lpstr>
      <vt:lpstr>La tuberculose en France</vt:lpstr>
      <vt:lpstr>L’infection tuberculeuse</vt:lpstr>
      <vt:lpstr>Symptômes</vt:lpstr>
      <vt:lpstr>Symptômes</vt:lpstr>
      <vt:lpstr>Diagnostic de la tuberculose</vt:lpstr>
      <vt:lpstr>Diapositive 29</vt:lpstr>
      <vt:lpstr>Diapositive 30</vt:lpstr>
      <vt:lpstr>Diapositive 31</vt:lpstr>
      <vt:lpstr>Diagnostic de la tuberculose</vt:lpstr>
      <vt:lpstr>Diagnostic bactériologique</vt:lpstr>
      <vt:lpstr>Diagnostic bactériologique</vt:lpstr>
      <vt:lpstr>Diagnostic bactériologique</vt:lpstr>
      <vt:lpstr>Diapositive 36</vt:lpstr>
      <vt:lpstr>Diapositive 37</vt:lpstr>
      <vt:lpstr>Diapositive 38</vt:lpstr>
      <vt:lpstr>Antibiogramme</vt:lpstr>
      <vt:lpstr>Identification des colonies par MALDI-TOF MS</vt:lpstr>
      <vt:lpstr>Diapositive 41</vt:lpstr>
      <vt:lpstr>Autres circonstances diagnostiques</vt:lpstr>
      <vt:lpstr>Les autres formes « thoraciques »</vt:lpstr>
      <vt:lpstr>Diapositive 44</vt:lpstr>
      <vt:lpstr>Les autres localisations</vt:lpstr>
      <vt:lpstr>Les autres localisations</vt:lpstr>
      <vt:lpstr>Dès le diagnostic de tuberculose</vt:lpstr>
      <vt:lpstr>Dès la mise en évidence de la tuberculose</vt:lpstr>
      <vt:lpstr>Traitement: les principes</vt:lpstr>
      <vt:lpstr>Traitement: suivi</vt:lpstr>
      <vt:lpstr>Diapositive 51</vt:lpstr>
      <vt:lpstr>Prise en charge  d’un tuberculeux à l’ôpital</vt:lpstr>
      <vt:lpstr>Prise en charge  d’un tuberculeux à l’hôpital</vt:lpstr>
      <vt:lpstr>Diapositive 54</vt:lpstr>
      <vt:lpstr>Prise en charge  d’un tuberculeux à l’hôpital</vt:lpstr>
      <vt:lpstr>Que faire en cas de suspicion de contamination tuberculeuse chez un soignant?</vt:lpstr>
      <vt:lpstr>Vaccin BCG</vt:lpstr>
      <vt:lpstr>La tuberculose en France Une problématique complexe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Ramzi</dc:creator>
  <cp:lastModifiedBy>PEF</cp:lastModifiedBy>
  <cp:revision>410</cp:revision>
  <dcterms:created xsi:type="dcterms:W3CDTF">2012-03-01T13:20:18Z</dcterms:created>
  <dcterms:modified xsi:type="dcterms:W3CDTF">2021-03-16T11:33:20Z</dcterms:modified>
</cp:coreProperties>
</file>