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3"/>
  </p:notesMasterIdLst>
  <p:sldIdLst>
    <p:sldId id="256" r:id="rId2"/>
    <p:sldId id="307" r:id="rId3"/>
    <p:sldId id="310" r:id="rId4"/>
    <p:sldId id="257" r:id="rId5"/>
    <p:sldId id="258" r:id="rId6"/>
    <p:sldId id="287" r:id="rId7"/>
    <p:sldId id="285" r:id="rId8"/>
    <p:sldId id="288" r:id="rId9"/>
    <p:sldId id="260" r:id="rId10"/>
    <p:sldId id="262" r:id="rId11"/>
    <p:sldId id="263" r:id="rId12"/>
    <p:sldId id="264" r:id="rId13"/>
    <p:sldId id="266" r:id="rId14"/>
    <p:sldId id="267" r:id="rId15"/>
    <p:sldId id="278" r:id="rId16"/>
    <p:sldId id="279" r:id="rId17"/>
    <p:sldId id="290" r:id="rId18"/>
    <p:sldId id="291" r:id="rId19"/>
    <p:sldId id="280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304" r:id="rId31"/>
    <p:sldId id="302" r:id="rId32"/>
    <p:sldId id="303" r:id="rId33"/>
    <p:sldId id="306" r:id="rId34"/>
    <p:sldId id="374" r:id="rId35"/>
    <p:sldId id="305" r:id="rId36"/>
    <p:sldId id="313" r:id="rId37"/>
    <p:sldId id="336" r:id="rId38"/>
    <p:sldId id="355" r:id="rId39"/>
    <p:sldId id="314" r:id="rId40"/>
    <p:sldId id="316" r:id="rId41"/>
    <p:sldId id="317" r:id="rId42"/>
    <p:sldId id="322" r:id="rId43"/>
    <p:sldId id="324" r:id="rId44"/>
    <p:sldId id="331" r:id="rId45"/>
    <p:sldId id="332" r:id="rId46"/>
    <p:sldId id="339" r:id="rId47"/>
    <p:sldId id="340" r:id="rId48"/>
    <p:sldId id="375" r:id="rId49"/>
    <p:sldId id="345" r:id="rId50"/>
    <p:sldId id="376" r:id="rId51"/>
    <p:sldId id="377" r:id="rId52"/>
    <p:sldId id="378" r:id="rId53"/>
    <p:sldId id="379" r:id="rId54"/>
    <p:sldId id="380" r:id="rId55"/>
    <p:sldId id="386" r:id="rId56"/>
    <p:sldId id="381" r:id="rId57"/>
    <p:sldId id="382" r:id="rId58"/>
    <p:sldId id="383" r:id="rId59"/>
    <p:sldId id="384" r:id="rId60"/>
    <p:sldId id="385" r:id="rId61"/>
    <p:sldId id="373" r:id="rId62"/>
    <p:sldId id="387" r:id="rId63"/>
    <p:sldId id="388" r:id="rId64"/>
    <p:sldId id="389" r:id="rId65"/>
    <p:sldId id="390" r:id="rId66"/>
    <p:sldId id="391" r:id="rId67"/>
    <p:sldId id="392" r:id="rId68"/>
    <p:sldId id="393" r:id="rId69"/>
    <p:sldId id="394" r:id="rId70"/>
    <p:sldId id="395" r:id="rId71"/>
    <p:sldId id="396" r:id="rId72"/>
    <p:sldId id="397" r:id="rId73"/>
    <p:sldId id="398" r:id="rId74"/>
    <p:sldId id="400" r:id="rId75"/>
    <p:sldId id="401" r:id="rId76"/>
    <p:sldId id="402" r:id="rId77"/>
    <p:sldId id="403" r:id="rId78"/>
    <p:sldId id="406" r:id="rId79"/>
    <p:sldId id="407" r:id="rId80"/>
    <p:sldId id="408" r:id="rId81"/>
    <p:sldId id="409" r:id="rId8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99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adimcassir:Desktop:Tableau%20version%202014%20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style val="18"/>
  <c:chart>
    <c:plotArea>
      <c:layout/>
      <c:barChart>
        <c:barDir val="col"/>
        <c:grouping val="stacked"/>
        <c:ser>
          <c:idx val="0"/>
          <c:order val="0"/>
          <c:tx>
            <c:strRef>
              <c:f>'[CDEpidémio16déc-2.xls]Feuil4'!$A$2</c:f>
              <c:strCache>
                <c:ptCount val="1"/>
                <c:pt idx="0">
                  <c:v>CD 027 +</c:v>
                </c:pt>
              </c:strCache>
            </c:strRef>
          </c:tx>
          <c:cat>
            <c:numRef>
              <c:f>'[CDEpidémio16déc-2.xls]Feuil4'!$B$1:$T$1</c:f>
              <c:numCache>
                <c:formatCode>mmm\-yy</c:formatCode>
                <c:ptCount val="19"/>
                <c:pt idx="0">
                  <c:v>41426</c:v>
                </c:pt>
                <c:pt idx="1">
                  <c:v>41456</c:v>
                </c:pt>
                <c:pt idx="2">
                  <c:v>41487</c:v>
                </c:pt>
                <c:pt idx="3">
                  <c:v>41518</c:v>
                </c:pt>
                <c:pt idx="4">
                  <c:v>41548</c:v>
                </c:pt>
                <c:pt idx="5">
                  <c:v>41579</c:v>
                </c:pt>
                <c:pt idx="6">
                  <c:v>41609</c:v>
                </c:pt>
                <c:pt idx="7">
                  <c:v>41640</c:v>
                </c:pt>
                <c:pt idx="8">
                  <c:v>41671</c:v>
                </c:pt>
                <c:pt idx="9">
                  <c:v>41699</c:v>
                </c:pt>
                <c:pt idx="10">
                  <c:v>41730</c:v>
                </c:pt>
                <c:pt idx="11">
                  <c:v>41760</c:v>
                </c:pt>
                <c:pt idx="12">
                  <c:v>41791</c:v>
                </c:pt>
                <c:pt idx="13">
                  <c:v>41821</c:v>
                </c:pt>
                <c:pt idx="14">
                  <c:v>41852</c:v>
                </c:pt>
                <c:pt idx="15">
                  <c:v>41883</c:v>
                </c:pt>
                <c:pt idx="16">
                  <c:v>41913</c:v>
                </c:pt>
                <c:pt idx="17">
                  <c:v>41944</c:v>
                </c:pt>
                <c:pt idx="18">
                  <c:v>41974</c:v>
                </c:pt>
              </c:numCache>
            </c:numRef>
          </c:cat>
          <c:val>
            <c:numRef>
              <c:f>'[CDEpidémio16déc-2.xls]Feuil4'!$B$2:$T$2</c:f>
              <c:numCache>
                <c:formatCode>General</c:formatCode>
                <c:ptCount val="1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8</c:v>
                </c:pt>
                <c:pt idx="4">
                  <c:v>8</c:v>
                </c:pt>
                <c:pt idx="5">
                  <c:v>2</c:v>
                </c:pt>
                <c:pt idx="6">
                  <c:v>4</c:v>
                </c:pt>
                <c:pt idx="7">
                  <c:v>5</c:v>
                </c:pt>
                <c:pt idx="8">
                  <c:v>0</c:v>
                </c:pt>
                <c:pt idx="9">
                  <c:v>1</c:v>
                </c:pt>
                <c:pt idx="10">
                  <c:v>5</c:v>
                </c:pt>
                <c:pt idx="11">
                  <c:v>4</c:v>
                </c:pt>
                <c:pt idx="12">
                  <c:v>0</c:v>
                </c:pt>
                <c:pt idx="13">
                  <c:v>1</c:v>
                </c:pt>
                <c:pt idx="14">
                  <c:v>0</c:v>
                </c:pt>
                <c:pt idx="15">
                  <c:v>3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C10-432F-B004-77FE0340C988}"/>
            </c:ext>
          </c:extLst>
        </c:ser>
        <c:ser>
          <c:idx val="1"/>
          <c:order val="1"/>
          <c:tx>
            <c:strRef>
              <c:f>'[CDEpidémio16déc-2.xls]Feuil4'!$A$3</c:f>
              <c:strCache>
                <c:ptCount val="1"/>
                <c:pt idx="0">
                  <c:v>CD non 027</c:v>
                </c:pt>
              </c:strCache>
            </c:strRef>
          </c:tx>
          <c:cat>
            <c:numRef>
              <c:f>'[CDEpidémio16déc-2.xls]Feuil4'!$B$1:$T$1</c:f>
              <c:numCache>
                <c:formatCode>mmm\-yy</c:formatCode>
                <c:ptCount val="19"/>
                <c:pt idx="0">
                  <c:v>41426</c:v>
                </c:pt>
                <c:pt idx="1">
                  <c:v>41456</c:v>
                </c:pt>
                <c:pt idx="2">
                  <c:v>41487</c:v>
                </c:pt>
                <c:pt idx="3">
                  <c:v>41518</c:v>
                </c:pt>
                <c:pt idx="4">
                  <c:v>41548</c:v>
                </c:pt>
                <c:pt idx="5">
                  <c:v>41579</c:v>
                </c:pt>
                <c:pt idx="6">
                  <c:v>41609</c:v>
                </c:pt>
                <c:pt idx="7">
                  <c:v>41640</c:v>
                </c:pt>
                <c:pt idx="8">
                  <c:v>41671</c:v>
                </c:pt>
                <c:pt idx="9">
                  <c:v>41699</c:v>
                </c:pt>
                <c:pt idx="10">
                  <c:v>41730</c:v>
                </c:pt>
                <c:pt idx="11">
                  <c:v>41760</c:v>
                </c:pt>
                <c:pt idx="12">
                  <c:v>41791</c:v>
                </c:pt>
                <c:pt idx="13">
                  <c:v>41821</c:v>
                </c:pt>
                <c:pt idx="14">
                  <c:v>41852</c:v>
                </c:pt>
                <c:pt idx="15">
                  <c:v>41883</c:v>
                </c:pt>
                <c:pt idx="16">
                  <c:v>41913</c:v>
                </c:pt>
                <c:pt idx="17">
                  <c:v>41944</c:v>
                </c:pt>
                <c:pt idx="18">
                  <c:v>41974</c:v>
                </c:pt>
              </c:numCache>
            </c:numRef>
          </c:cat>
          <c:val>
            <c:numRef>
              <c:f>'[CDEpidémio16déc-2.xls]Feuil4'!$B$3:$T$3</c:f>
              <c:numCache>
                <c:formatCode>General</c:formatCode>
                <c:ptCount val="19"/>
                <c:pt idx="0">
                  <c:v>1</c:v>
                </c:pt>
                <c:pt idx="1">
                  <c:v>2</c:v>
                </c:pt>
                <c:pt idx="2">
                  <c:v>0</c:v>
                </c:pt>
                <c:pt idx="3">
                  <c:v>3</c:v>
                </c:pt>
                <c:pt idx="4">
                  <c:v>6</c:v>
                </c:pt>
                <c:pt idx="5">
                  <c:v>4</c:v>
                </c:pt>
                <c:pt idx="6">
                  <c:v>1</c:v>
                </c:pt>
                <c:pt idx="7">
                  <c:v>1</c:v>
                </c:pt>
                <c:pt idx="8">
                  <c:v>2</c:v>
                </c:pt>
                <c:pt idx="9">
                  <c:v>7</c:v>
                </c:pt>
                <c:pt idx="10">
                  <c:v>11</c:v>
                </c:pt>
                <c:pt idx="11">
                  <c:v>8</c:v>
                </c:pt>
                <c:pt idx="12">
                  <c:v>4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C10-432F-B004-77FE0340C988}"/>
            </c:ext>
          </c:extLst>
        </c:ser>
        <c:overlap val="100"/>
        <c:axId val="107276928"/>
        <c:axId val="107745664"/>
      </c:barChart>
      <c:dateAx>
        <c:axId val="107276928"/>
        <c:scaling>
          <c:orientation val="minMax"/>
        </c:scaling>
        <c:axPos val="b"/>
        <c:numFmt formatCode="mmm\-yy" sourceLinked="0"/>
        <c:tickLblPos val="nextTo"/>
        <c:crossAx val="107745664"/>
        <c:crosses val="autoZero"/>
        <c:auto val="1"/>
        <c:lblOffset val="100"/>
        <c:baseTimeUnit val="months"/>
      </c:dateAx>
      <c:valAx>
        <c:axId val="107745664"/>
        <c:scaling>
          <c:orientation val="minMax"/>
        </c:scaling>
        <c:axPos val="l"/>
        <c:majorGridlines/>
        <c:numFmt formatCode="General" sourceLinked="1"/>
        <c:tickLblPos val="nextTo"/>
        <c:crossAx val="10727692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100">
              <a:latin typeface="Arial"/>
              <a:cs typeface="Arial"/>
            </a:defRPr>
          </a:pPr>
          <a:endParaRPr lang="fr-FR"/>
        </a:p>
      </c:txPr>
    </c:legend>
    <c:plotVisOnly val="1"/>
    <c:dispBlanksAs val="gap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56E85-20A8-4411-A0EC-4E572D790ABF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F33F6-0A23-447A-83BE-AF9228933AE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704665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512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5C31332-4838-4CA5-A5E7-FB2206CB9C61}" type="slidenum">
              <a:rPr lang="en-US" altLang="fr-FR" sz="1300"/>
              <a:pPr>
                <a:spcBef>
                  <a:spcPct val="0"/>
                </a:spcBef>
              </a:pPr>
              <a:t>39</a:t>
            </a:fld>
            <a:endParaRPr lang="en-US" altLang="fr-FR" sz="1300"/>
          </a:p>
        </p:txBody>
      </p:sp>
    </p:spTree>
    <p:extLst>
      <p:ext uri="{BB962C8B-B14F-4D97-AF65-F5344CB8AC3E}">
        <p14:creationId xmlns="" xmlns:p14="http://schemas.microsoft.com/office/powerpoint/2010/main" val="4193805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92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5B6FC87-0211-48E5-BB0A-A34A5AF98728}" type="slidenum">
              <a:rPr lang="en-US" altLang="fr-FR" sz="1300"/>
              <a:pPr>
                <a:spcBef>
                  <a:spcPct val="0"/>
                </a:spcBef>
              </a:pPr>
              <a:t>41</a:t>
            </a:fld>
            <a:endParaRPr lang="en-US" altLang="fr-FR" sz="1300"/>
          </a:p>
        </p:txBody>
      </p:sp>
    </p:spTree>
    <p:extLst>
      <p:ext uri="{BB962C8B-B14F-4D97-AF65-F5344CB8AC3E}">
        <p14:creationId xmlns="" xmlns:p14="http://schemas.microsoft.com/office/powerpoint/2010/main" val="2695010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9589C6-849B-4790-AB61-3C5DFAC995C5}" type="slidenum">
              <a:rPr lang="fr-FR" smtClean="0"/>
              <a:pPr/>
              <a:t>72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286825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08703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819845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39901" y="304800"/>
            <a:ext cx="9944100" cy="82708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508000" y="1458914"/>
            <a:ext cx="11176000" cy="4625975"/>
          </a:xfrm>
        </p:spPr>
        <p:txBody>
          <a:bodyPr/>
          <a:lstStyle/>
          <a:p>
            <a:pPr lvl="0"/>
            <a:endParaRPr lang="fr-FR" noProof="0"/>
          </a:p>
        </p:txBody>
      </p:sp>
    </p:spTree>
    <p:extLst>
      <p:ext uri="{BB962C8B-B14F-4D97-AF65-F5344CB8AC3E}">
        <p14:creationId xmlns="" xmlns:p14="http://schemas.microsoft.com/office/powerpoint/2010/main" val="754727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508000" y="304800"/>
            <a:ext cx="11176000" cy="57800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="" xmlns:p14="http://schemas.microsoft.com/office/powerpoint/2010/main" val="1431082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39901" y="304800"/>
            <a:ext cx="9944100" cy="82708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508000" y="1458914"/>
            <a:ext cx="5486400" cy="4625975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6197600" y="1458914"/>
            <a:ext cx="5486400" cy="2236787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6197600" y="3848100"/>
            <a:ext cx="5486400" cy="22367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="" xmlns:p14="http://schemas.microsoft.com/office/powerpoint/2010/main" val="3187068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5998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25125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611860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399274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935629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376705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748610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359189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29439-F6FF-489C-859E-1158027076BB}" type="datetimeFigureOut">
              <a:rPr lang="fr-FR" smtClean="0"/>
              <a:pPr/>
              <a:t>15/03/2021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23156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Feuille_Microsoft_Office_Excel2.xlsx"/><Relationship Id="rId4" Type="http://schemas.openxmlformats.org/officeDocument/2006/relationships/package" Target="../embeddings/Feuille_Microsoft_Office_Excel1.xlsx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nr-resistance-antibiotiques.fr/index.html" TargetMode="Externa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mailto:jean-christophe.lagier@univ-amu.fr" TargetMode="Externa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8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b="1" dirty="0">
                <a:solidFill>
                  <a:srgbClr val="FF3399"/>
                </a:solidFill>
                <a:latin typeface="+mn-lt"/>
              </a:rPr>
              <a:t>Gestion d’une épidémie</a:t>
            </a:r>
            <a:r>
              <a:rPr lang="fr-FR" dirty="0">
                <a:latin typeface="+mn-lt"/>
              </a:rPr>
              <a:t/>
            </a:r>
            <a:br>
              <a:rPr lang="fr-FR" dirty="0">
                <a:latin typeface="+mn-lt"/>
              </a:rPr>
            </a:br>
            <a:r>
              <a:rPr lang="fr-FR" dirty="0">
                <a:latin typeface="+mn-lt"/>
              </a:rPr>
              <a:t/>
            </a:r>
            <a:br>
              <a:rPr lang="fr-FR" dirty="0">
                <a:latin typeface="+mn-lt"/>
              </a:rPr>
            </a:br>
            <a:r>
              <a:rPr lang="fr-FR" sz="2400" dirty="0">
                <a:latin typeface="+mn-lt"/>
              </a:rPr>
              <a:t>Exemples actuels: </a:t>
            </a:r>
            <a:r>
              <a:rPr lang="fr-FR" sz="2400" i="1" dirty="0">
                <a:latin typeface="+mn-lt"/>
              </a:rPr>
              <a:t>Clostridium difficile </a:t>
            </a:r>
            <a:r>
              <a:rPr lang="fr-FR" sz="2400" dirty="0">
                <a:latin typeface="+mn-lt"/>
              </a:rPr>
              <a:t>et </a:t>
            </a:r>
            <a:r>
              <a:rPr lang="fr-FR" sz="2400" dirty="0" err="1">
                <a:latin typeface="+mn-lt"/>
              </a:rPr>
              <a:t>BHRe</a:t>
            </a:r>
            <a:r>
              <a:rPr lang="fr-FR" sz="2400" dirty="0">
                <a:latin typeface="+mn-lt"/>
              </a:rPr>
              <a:t> </a:t>
            </a:r>
            <a:endParaRPr lang="fr-FR" i="1" dirty="0">
              <a:latin typeface="+mn-lt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68128" y="3756511"/>
            <a:ext cx="9144000" cy="1655762"/>
          </a:xfrm>
        </p:spPr>
        <p:txBody>
          <a:bodyPr>
            <a:normAutofit fontScale="92500" lnSpcReduction="10000"/>
          </a:bodyPr>
          <a:lstStyle/>
          <a:p>
            <a:r>
              <a:rPr lang="fr-FR" b="1" dirty="0" smtClean="0"/>
              <a:t>Pr Jean-Christophe LAGIER</a:t>
            </a:r>
            <a:endParaRPr lang="fr-FR" b="1" dirty="0"/>
          </a:p>
          <a:p>
            <a:r>
              <a:rPr lang="fr-FR" dirty="0" smtClean="0"/>
              <a:t>Maladies Infectieuses et Tropicales</a:t>
            </a:r>
            <a:endParaRPr lang="fr-FR" dirty="0"/>
          </a:p>
          <a:p>
            <a:r>
              <a:rPr lang="fr-FR" dirty="0" smtClean="0"/>
              <a:t>IHU </a:t>
            </a:r>
            <a:r>
              <a:rPr lang="fr-FR" dirty="0"/>
              <a:t>Méditerranée Infection</a:t>
            </a:r>
          </a:p>
          <a:p>
            <a:r>
              <a:rPr lang="fr-FR" dirty="0" smtClean="0"/>
              <a:t>16/03/2021</a:t>
            </a:r>
            <a:endParaRPr lang="fr-FR" dirty="0"/>
          </a:p>
        </p:txBody>
      </p:sp>
      <p:pic>
        <p:nvPicPr>
          <p:cNvPr id="4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174" y="5352985"/>
            <a:ext cx="3398164" cy="15050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697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  <a:latin typeface="Arial"/>
                <a:cs typeface="Arial"/>
              </a:rPr>
              <a:t>Histoire du r027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1784" y="1844825"/>
            <a:ext cx="6408712" cy="4716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1524000" y="1916832"/>
            <a:ext cx="266429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Arial"/>
                <a:cs typeface="Arial"/>
              </a:rPr>
              <a:t>Europe </a:t>
            </a:r>
            <a:r>
              <a:rPr lang="fr-FR" sz="2800" dirty="0">
                <a:latin typeface="Arial"/>
                <a:cs typeface="Arial"/>
              </a:rPr>
              <a:t>: 1</a:t>
            </a:r>
            <a:r>
              <a:rPr lang="fr-FR" sz="2800" baseline="30000" dirty="0">
                <a:latin typeface="Arial"/>
                <a:cs typeface="Arial"/>
              </a:rPr>
              <a:t>er</a:t>
            </a:r>
            <a:r>
              <a:rPr lang="fr-FR" sz="2800" dirty="0">
                <a:latin typeface="Arial"/>
                <a:cs typeface="Arial"/>
              </a:rPr>
              <a:t>  cas 2004</a:t>
            </a:r>
          </a:p>
          <a:p>
            <a:pPr>
              <a:buFont typeface="Arial" pitchFamily="34" charset="0"/>
              <a:buChar char="•"/>
            </a:pPr>
            <a:endParaRPr lang="fr-FR" dirty="0">
              <a:latin typeface="Arial"/>
              <a:cs typeface="Arial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775520" y="648866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>
                <a:solidFill>
                  <a:schemeClr val="accent5"/>
                </a:solidFill>
                <a:latin typeface="Arial"/>
                <a:cs typeface="Arial"/>
              </a:rPr>
              <a:t>Bauer, Lancet </a:t>
            </a: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2011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92281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  <a:latin typeface="Arial"/>
                <a:cs typeface="Arial"/>
              </a:rPr>
              <a:t>Histoire du r027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>
                <a:latin typeface="Arial"/>
                <a:cs typeface="Arial"/>
              </a:rPr>
              <a:t>Responsable d’une épidémie en France depuis 2006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703512" y="630932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accent5"/>
                </a:solidFill>
                <a:latin typeface="Arial"/>
                <a:cs typeface="Arial"/>
              </a:rPr>
              <a:t>InVS</a:t>
            </a: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, 2007</a:t>
            </a:r>
          </a:p>
        </p:txBody>
      </p:sp>
      <p:pic>
        <p:nvPicPr>
          <p:cNvPr id="8" name="Image 7" descr="200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5760" y="2204864"/>
            <a:ext cx="5904656" cy="4034780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754799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  <a:latin typeface="Arial"/>
                <a:cs typeface="Arial"/>
              </a:rPr>
              <a:t>Histoire du r027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000" dirty="0">
                <a:latin typeface="Arial"/>
                <a:cs typeface="Arial"/>
              </a:rPr>
              <a:t>Souches de </a:t>
            </a:r>
            <a:r>
              <a:rPr lang="fr-FR" sz="2000" i="1" dirty="0">
                <a:latin typeface="Arial"/>
                <a:cs typeface="Arial"/>
              </a:rPr>
              <a:t>C. difficile </a:t>
            </a:r>
            <a:r>
              <a:rPr lang="fr-FR" sz="2000" dirty="0">
                <a:latin typeface="Arial"/>
                <a:cs typeface="Arial"/>
              </a:rPr>
              <a:t>caractérisées par le CNR et proportion de souches 027 épidémiques, par région, France, juillet 2009 - juin 2010 (N=399)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703512" y="630932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InVS, 2011</a:t>
            </a:r>
          </a:p>
        </p:txBody>
      </p:sp>
      <p:pic>
        <p:nvPicPr>
          <p:cNvPr id="6" name="Espace réservé du contenu 3" descr="car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673" y="2636912"/>
            <a:ext cx="5575127" cy="4054638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80375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  <a:latin typeface="+mn-lt"/>
              </a:rPr>
              <a:t>Mortalité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623" y="1825369"/>
            <a:ext cx="8997577" cy="435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1740024" y="6309320"/>
            <a:ext cx="8748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4BACC6"/>
                </a:solidFill>
                <a:latin typeface="Arial"/>
                <a:cs typeface="Arial"/>
              </a:rPr>
              <a:t>Walker</a:t>
            </a:r>
            <a:r>
              <a:rPr lang="fr-FR" sz="1600" i="1" dirty="0">
                <a:solidFill>
                  <a:srgbClr val="4BACC6"/>
                </a:solidFill>
                <a:latin typeface="Arial"/>
                <a:cs typeface="Arial"/>
              </a:rPr>
              <a:t>, Clin Infect Dis</a:t>
            </a:r>
            <a:r>
              <a:rPr lang="fr-FR" sz="1600" dirty="0">
                <a:solidFill>
                  <a:srgbClr val="4BACC6"/>
                </a:solidFill>
                <a:latin typeface="Arial"/>
                <a:cs typeface="Arial"/>
              </a:rPr>
              <a:t> 2013</a:t>
            </a:r>
          </a:p>
        </p:txBody>
      </p:sp>
      <p:sp>
        <p:nvSpPr>
          <p:cNvPr id="8" name="Ellipse 7"/>
          <p:cNvSpPr/>
          <p:nvPr/>
        </p:nvSpPr>
        <p:spPr>
          <a:xfrm>
            <a:off x="7446335" y="3104964"/>
            <a:ext cx="792088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avec flèche 9"/>
          <p:cNvCxnSpPr/>
          <p:nvPr/>
        </p:nvCxnSpPr>
        <p:spPr>
          <a:xfrm flipV="1">
            <a:off x="5303912" y="3212976"/>
            <a:ext cx="792088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1283526" y="180417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N=2222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8610600" y="2085526"/>
            <a:ext cx="30905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FF0066"/>
                </a:solidFill>
              </a:rPr>
              <a:t>SURMORTALITE TRES SIGNIFICATIVE POUR CERTAINES SOUCHES DONT RO27</a:t>
            </a:r>
          </a:p>
        </p:txBody>
      </p:sp>
    </p:spTree>
    <p:extLst>
      <p:ext uri="{BB962C8B-B14F-4D97-AF65-F5344CB8AC3E}">
        <p14:creationId xmlns="" xmlns:p14="http://schemas.microsoft.com/office/powerpoint/2010/main" val="2031886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</a:rPr>
              <a:t>FDR de récurrences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512" y="1556793"/>
            <a:ext cx="4859408" cy="41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744072" y="3861048"/>
            <a:ext cx="3456384" cy="5847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1600" dirty="0">
                <a:latin typeface="Arial"/>
                <a:cs typeface="Arial"/>
              </a:rPr>
              <a:t>r 027 est plus fréquemment associé à des récidives (p&lt;0.0001)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1847528" y="3933056"/>
            <a:ext cx="4032448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6744072" y="2924944"/>
            <a:ext cx="3456384" cy="5847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1600" dirty="0">
                <a:latin typeface="Arial"/>
                <a:cs typeface="Arial"/>
              </a:rPr>
              <a:t>N = 53 avec 2 prélèvements de selles positifs à 120 jours d’écart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1775520" y="6165304"/>
            <a:ext cx="23629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accent5"/>
                </a:solidFill>
                <a:latin typeface="Arial"/>
                <a:cs typeface="Arial"/>
              </a:rPr>
              <a:t>Chen, </a:t>
            </a:r>
            <a:r>
              <a:rPr lang="fr-FR" sz="1600" i="1" dirty="0" err="1">
                <a:solidFill>
                  <a:schemeClr val="accent5"/>
                </a:solidFill>
                <a:latin typeface="Arial"/>
                <a:cs typeface="Arial"/>
              </a:rPr>
              <a:t>Dig</a:t>
            </a:r>
            <a:r>
              <a:rPr lang="fr-FR" sz="1600" i="1" dirty="0">
                <a:solidFill>
                  <a:schemeClr val="accent5"/>
                </a:solidFill>
                <a:latin typeface="Arial"/>
                <a:cs typeface="Arial"/>
              </a:rPr>
              <a:t> Dis </a:t>
            </a:r>
            <a:r>
              <a:rPr lang="fr-FR" sz="1600" i="1" dirty="0" err="1">
                <a:solidFill>
                  <a:schemeClr val="accent5"/>
                </a:solidFill>
                <a:latin typeface="Arial"/>
                <a:cs typeface="Arial"/>
              </a:rPr>
              <a:t>Sci</a:t>
            </a:r>
            <a:r>
              <a:rPr lang="fr-FR" sz="1600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chemeClr val="accent5"/>
                </a:solidFill>
                <a:latin typeface="Arial"/>
                <a:cs typeface="Arial"/>
              </a:rPr>
              <a:t>2012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759914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25539" y="1794034"/>
            <a:ext cx="8208913" cy="521681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fr-FR" b="1" dirty="0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sz="2800" dirty="0">
                <a:latin typeface="Arial"/>
                <a:cs typeface="Arial"/>
              </a:rPr>
              <a:t>Depuis</a:t>
            </a:r>
            <a:r>
              <a:rPr lang="fr-FR" sz="2800" b="1" dirty="0">
                <a:latin typeface="Arial"/>
                <a:cs typeface="Arial"/>
              </a:rPr>
              <a:t> juin 2013: 104 </a:t>
            </a:r>
            <a:r>
              <a:rPr lang="fr-FR" sz="2800" dirty="0">
                <a:latin typeface="Arial"/>
                <a:cs typeface="Arial"/>
              </a:rPr>
              <a:t>patients hospitalisés à l’Hôpital Nord </a:t>
            </a:r>
            <a:r>
              <a:rPr lang="fr-FR" sz="2800" b="1" i="1" dirty="0">
                <a:latin typeface="Arial"/>
                <a:cs typeface="Arial"/>
              </a:rPr>
              <a:t>C. difficile </a:t>
            </a:r>
            <a:r>
              <a:rPr lang="fr-FR" sz="2800" b="1" dirty="0">
                <a:latin typeface="Arial"/>
                <a:cs typeface="Arial"/>
              </a:rPr>
              <a:t>pos.</a:t>
            </a:r>
          </a:p>
          <a:p>
            <a:pPr marL="742950" lvl="1" indent="-285750">
              <a:lnSpc>
                <a:spcPct val="150000"/>
              </a:lnSpc>
              <a:buFont typeface="Wingdings" charset="0"/>
              <a:buChar char="ü"/>
            </a:pPr>
            <a:r>
              <a:rPr lang="fr-FR" sz="2800" b="1" dirty="0">
                <a:solidFill>
                  <a:srgbClr val="FF0000"/>
                </a:solidFill>
                <a:latin typeface="Arial"/>
                <a:cs typeface="Arial"/>
              </a:rPr>
              <a:t>46</a:t>
            </a:r>
            <a:r>
              <a:rPr lang="fr-FR" sz="2800" b="1" dirty="0">
                <a:latin typeface="Arial"/>
                <a:cs typeface="Arial"/>
              </a:rPr>
              <a:t> O27 : </a:t>
            </a:r>
            <a:r>
              <a:rPr lang="fr-FR" sz="2800" b="1" dirty="0">
                <a:solidFill>
                  <a:srgbClr val="F79646"/>
                </a:solidFill>
                <a:latin typeface="Arial"/>
                <a:cs typeface="Arial"/>
              </a:rPr>
              <a:t>12</a:t>
            </a:r>
            <a:r>
              <a:rPr lang="fr-FR" sz="2800" b="1" dirty="0">
                <a:latin typeface="Arial"/>
                <a:cs typeface="Arial"/>
              </a:rPr>
              <a:t> décès (</a:t>
            </a:r>
            <a:r>
              <a:rPr lang="fr-FR" sz="2800" b="1" dirty="0">
                <a:solidFill>
                  <a:srgbClr val="F79646"/>
                </a:solidFill>
                <a:latin typeface="Arial"/>
                <a:cs typeface="Arial"/>
              </a:rPr>
              <a:t>26%</a:t>
            </a:r>
            <a:r>
              <a:rPr lang="fr-FR" sz="2800" b="1" dirty="0">
                <a:latin typeface="Arial"/>
                <a:cs typeface="Arial"/>
              </a:rPr>
              <a:t>) (60% pour ceux hospitalisé au MIT avant greffe fécale) </a:t>
            </a:r>
          </a:p>
          <a:p>
            <a:pPr marL="742950" lvl="1" indent="-285750">
              <a:lnSpc>
                <a:spcPct val="150000"/>
              </a:lnSpc>
              <a:buFont typeface="Wingdings" charset="0"/>
              <a:buChar char="ü"/>
            </a:pPr>
            <a:r>
              <a:rPr lang="fr-FR" sz="2800" b="1" dirty="0">
                <a:solidFill>
                  <a:srgbClr val="FF0000"/>
                </a:solidFill>
                <a:latin typeface="Arial"/>
                <a:cs typeface="Arial"/>
              </a:rPr>
              <a:t>58</a:t>
            </a:r>
            <a:r>
              <a:rPr lang="fr-FR" sz="2800" b="1" dirty="0">
                <a:latin typeface="Arial"/>
                <a:cs typeface="Arial"/>
              </a:rPr>
              <a:t> non-027 : </a:t>
            </a:r>
            <a:r>
              <a:rPr lang="fr-FR" sz="2800" b="1" dirty="0">
                <a:solidFill>
                  <a:srgbClr val="F79646"/>
                </a:solidFill>
                <a:latin typeface="Arial"/>
                <a:cs typeface="Arial"/>
              </a:rPr>
              <a:t>3</a:t>
            </a:r>
            <a:r>
              <a:rPr lang="fr-FR" sz="2800" b="1" dirty="0">
                <a:latin typeface="Arial"/>
                <a:cs typeface="Arial"/>
              </a:rPr>
              <a:t> décès (</a:t>
            </a:r>
            <a:r>
              <a:rPr lang="fr-FR" sz="2800" b="1" dirty="0">
                <a:solidFill>
                  <a:srgbClr val="F79646"/>
                </a:solidFill>
                <a:latin typeface="Arial"/>
                <a:cs typeface="Arial"/>
              </a:rPr>
              <a:t>5%</a:t>
            </a:r>
            <a:r>
              <a:rPr lang="fr-FR" sz="2800" b="1" dirty="0">
                <a:latin typeface="Arial"/>
                <a:cs typeface="Arial"/>
              </a:rPr>
              <a:t>)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Font typeface="Wingdings" charset="0"/>
              <a:buChar char="ü"/>
            </a:pPr>
            <a:r>
              <a:rPr lang="fr-FR" sz="2800" b="1" dirty="0">
                <a:latin typeface="Arial"/>
                <a:cs typeface="Arial"/>
              </a:rPr>
              <a:t>Moyenne d’âge: </a:t>
            </a:r>
            <a:r>
              <a:rPr lang="fr-FR" sz="2800" b="1" dirty="0">
                <a:solidFill>
                  <a:srgbClr val="F79646"/>
                </a:solidFill>
                <a:latin typeface="Arial"/>
                <a:cs typeface="Arial"/>
              </a:rPr>
              <a:t>78</a:t>
            </a:r>
            <a:r>
              <a:rPr lang="fr-FR" sz="2800" b="1" dirty="0">
                <a:latin typeface="Arial"/>
                <a:cs typeface="Arial"/>
              </a:rPr>
              <a:t> ans</a:t>
            </a:r>
          </a:p>
          <a:p>
            <a:pPr>
              <a:lnSpc>
                <a:spcPct val="150000"/>
              </a:lnSpc>
            </a:pPr>
            <a:endParaRPr lang="fr-FR" b="1" dirty="0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Clr>
                <a:srgbClr val="4BACC6"/>
              </a:buClr>
              <a:buFont typeface="Wingdings" charset="0"/>
              <a:buChar char="ü"/>
            </a:pPr>
            <a:endParaRPr lang="fr-FR" b="1" dirty="0">
              <a:latin typeface="Arial"/>
              <a:cs typeface="Arial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981200" y="274638"/>
            <a:ext cx="8229600" cy="12821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>
                <a:solidFill>
                  <a:srgbClr val="000090"/>
                </a:solidFill>
                <a:latin typeface="Arial"/>
                <a:cs typeface="Arial"/>
              </a:rPr>
              <a:t>Epidémie CD r027, Hôpital Nord</a:t>
            </a:r>
          </a:p>
        </p:txBody>
      </p:sp>
    </p:spTree>
    <p:extLst>
      <p:ext uri="{BB962C8B-B14F-4D97-AF65-F5344CB8AC3E}">
        <p14:creationId xmlns="" xmlns:p14="http://schemas.microsoft.com/office/powerpoint/2010/main" val="3452498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981200" y="274638"/>
            <a:ext cx="8229600" cy="12821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>
                <a:solidFill>
                  <a:srgbClr val="000090"/>
                </a:solidFill>
                <a:latin typeface="Arial"/>
                <a:cs typeface="Arial"/>
              </a:rPr>
              <a:t>Epidémie CD r027, Hôpital Nord</a:t>
            </a:r>
          </a:p>
        </p:txBody>
      </p:sp>
      <p:graphicFrame>
        <p:nvGraphicFramePr>
          <p:cNvPr id="13" name="Graphique 12"/>
          <p:cNvGraphicFramePr>
            <a:graphicFrameLocks/>
          </p:cNvGraphicFramePr>
          <p:nvPr>
            <p:extLst/>
          </p:nvPr>
        </p:nvGraphicFramePr>
        <p:xfrm>
          <a:off x="2567608" y="1628800"/>
          <a:ext cx="7056784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505415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11500" b="1" dirty="0">
                <a:solidFill>
                  <a:srgbClr val="FF0066"/>
                </a:solidFill>
              </a:rPr>
              <a:t>GESTION DE L’EPIDEMIE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865254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+mn-lt"/>
              </a:rPr>
              <a:t>Principes de la gestion d’une épidémie à Clostridium difficile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b="1" dirty="0"/>
              <a:t>Signalement des patients (CLIN)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/>
              <a:t>Isolement des patients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Isolement adapté compte-tenu de la résistance des spores au SHA 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Extraction des patients des services n’ayant pas les capacités d’assurer un isolement optimal (chirurgie) et 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Pour la souche O27: tous les patients sont admis en priorité absolue au MIT Nord  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/>
              <a:t>Traitement optimal des patients 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Arrêt des antibiothérapie inadaptée 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Antibiothérapie anti-Clostridium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Greffe de </a:t>
            </a:r>
            <a:r>
              <a:rPr lang="fr-FR" dirty="0" err="1"/>
              <a:t>microbiote</a:t>
            </a:r>
            <a:r>
              <a:rPr lang="fr-FR" dirty="0"/>
              <a:t> digestif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/>
              <a:t>Levée de l’isolement et transfert que quand absence de contagiosité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Au moins 2 prélèvements négatifs à 48h d’intervalle 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/>
              <a:t>Prévention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Eviter ATB inutile + IPP inutiles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394149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51911" y="1446296"/>
            <a:ext cx="8208912" cy="553997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endParaRPr lang="fr-FR" sz="2400" b="1" dirty="0">
              <a:latin typeface="Arial"/>
              <a:cs typeface="Arial"/>
            </a:endParaRPr>
          </a:p>
          <a:p>
            <a:pPr marL="285750" indent="-285750">
              <a:buFont typeface="Arial" charset="0"/>
              <a:buChar char="•"/>
            </a:pPr>
            <a:r>
              <a:rPr lang="fr-FR" sz="2400" b="1" dirty="0">
                <a:latin typeface="Arial"/>
                <a:cs typeface="Arial"/>
              </a:rPr>
              <a:t>Consignes:</a:t>
            </a: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r>
              <a:rPr lang="fr-FR" sz="2400" b="1" dirty="0">
                <a:latin typeface="Arial"/>
                <a:cs typeface="Arial"/>
              </a:rPr>
              <a:t> Mesures d’isolement dès l’admission aux Urgences </a:t>
            </a:r>
            <a:r>
              <a:rPr lang="fr-FR" sz="2400" dirty="0">
                <a:latin typeface="Arial"/>
                <a:cs typeface="Arial"/>
              </a:rPr>
              <a:t>(Information, Formation)</a:t>
            </a:r>
          </a:p>
          <a:p>
            <a:pPr marL="285750" indent="-285750">
              <a:buClr>
                <a:srgbClr val="4BACC6"/>
              </a:buClr>
            </a:pPr>
            <a:endParaRPr lang="fr-FR" sz="2400" dirty="0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r>
              <a:rPr lang="fr-FR" sz="2400" b="1" dirty="0">
                <a:latin typeface="Arial"/>
                <a:cs typeface="Arial"/>
              </a:rPr>
              <a:t> Nettoyage spécifique </a:t>
            </a:r>
            <a:r>
              <a:rPr lang="fr-FR" sz="2400" dirty="0">
                <a:latin typeface="Arial"/>
                <a:cs typeface="Arial"/>
              </a:rPr>
              <a:t>(Information, Formations)</a:t>
            </a:r>
          </a:p>
          <a:p>
            <a:pPr marL="285750" indent="-285750">
              <a:buClr>
                <a:srgbClr val="4BACC6"/>
              </a:buClr>
            </a:pPr>
            <a:endParaRPr lang="fr-FR" sz="2400" dirty="0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r>
              <a:rPr lang="fr-FR" sz="2400" b="1" dirty="0">
                <a:latin typeface="Arial"/>
                <a:cs typeface="Arial"/>
              </a:rPr>
              <a:t> Hospitalisation au MIT </a:t>
            </a:r>
            <a:r>
              <a:rPr lang="fr-FR" sz="2400" dirty="0">
                <a:latin typeface="Arial"/>
                <a:cs typeface="Arial"/>
              </a:rPr>
              <a:t>(prélèvements environnement + personnel)</a:t>
            </a:r>
          </a:p>
          <a:p>
            <a:pPr marL="285750" indent="-285750">
              <a:buClr>
                <a:srgbClr val="4BACC6"/>
              </a:buClr>
            </a:pPr>
            <a:endParaRPr lang="fr-FR" sz="2400" dirty="0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r>
              <a:rPr lang="fr-FR" sz="2400" b="1" dirty="0">
                <a:latin typeface="Arial"/>
                <a:cs typeface="Arial"/>
              </a:rPr>
              <a:t> Signalement des cas groupés et/ou 027 positifs</a:t>
            </a: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endParaRPr lang="fr-FR" sz="2400" b="1" dirty="0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r>
              <a:rPr lang="fr-FR" sz="2400" b="1" dirty="0">
                <a:latin typeface="Arial"/>
                <a:cs typeface="Arial"/>
              </a:rPr>
              <a:t> Levée d’isolement après 2 PCR Tox027 négatives à 48h d’[ ] </a:t>
            </a: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endParaRPr lang="fr-FR" b="1" dirty="0">
              <a:latin typeface="Arial"/>
              <a:cs typeface="Arial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981200" y="274638"/>
            <a:ext cx="8229600" cy="12821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>
                <a:solidFill>
                  <a:srgbClr val="000090"/>
                </a:solidFill>
                <a:latin typeface="Arial"/>
                <a:cs typeface="Arial"/>
              </a:rPr>
              <a:t>Epidémie CD r027, Hôpital Nord</a:t>
            </a:r>
          </a:p>
        </p:txBody>
      </p:sp>
    </p:spTree>
    <p:extLst>
      <p:ext uri="{BB962C8B-B14F-4D97-AF65-F5344CB8AC3E}">
        <p14:creationId xmlns="" xmlns:p14="http://schemas.microsoft.com/office/powerpoint/2010/main" val="2346679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3399"/>
                </a:solidFill>
                <a:latin typeface="+mn-lt"/>
              </a:rPr>
              <a:t>Epidémie : définition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88635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Une épidémie désigne l'augmentation rapide de l'incidence d'une maladie en un lieu donné sur un moment donné, sans nécessairement comporter une notion de contagiosité.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3810" y="793271"/>
            <a:ext cx="3656089" cy="53836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1260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536" y="185528"/>
            <a:ext cx="7021150" cy="187581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4217" y="3091544"/>
            <a:ext cx="10814411" cy="1671016"/>
          </a:xfrm>
          <a:prstGeom prst="rect">
            <a:avLst/>
          </a:prstGeom>
        </p:spPr>
      </p:pic>
      <p:sp>
        <p:nvSpPr>
          <p:cNvPr id="4" name="Ellipse 3"/>
          <p:cNvSpPr/>
          <p:nvPr/>
        </p:nvSpPr>
        <p:spPr>
          <a:xfrm>
            <a:off x="8131629" y="2991394"/>
            <a:ext cx="2495005" cy="574766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971044" y="3278776"/>
            <a:ext cx="10179781" cy="734873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971044" y="3948913"/>
            <a:ext cx="10835236" cy="979137"/>
          </a:xfrm>
          <a:prstGeom prst="ellipse">
            <a:avLst/>
          </a:prstGeom>
          <a:noFill/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76546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984" y="921143"/>
            <a:ext cx="11172403" cy="288497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216887" y="3918098"/>
            <a:ext cx="881970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0066"/>
                </a:solidFill>
              </a:rPr>
              <a:t>Standard + </a:t>
            </a: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Blouse + gants (à changer immédiatement si souillés) +</a:t>
            </a: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Tablier si soins mouillants</a:t>
            </a:r>
          </a:p>
          <a:p>
            <a:pPr algn="ctr"/>
            <a:endParaRPr lang="fr-FR" sz="2800" b="1" dirty="0">
              <a:solidFill>
                <a:srgbClr val="FF0066"/>
              </a:solidFill>
            </a:endParaRP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TOUT EST JETE DANS LA CHAMBRE  </a:t>
            </a:r>
          </a:p>
        </p:txBody>
      </p:sp>
    </p:spTree>
    <p:extLst>
      <p:ext uri="{BB962C8B-B14F-4D97-AF65-F5344CB8AC3E}">
        <p14:creationId xmlns="" xmlns:p14="http://schemas.microsoft.com/office/powerpoint/2010/main" val="241938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4870" y="1740621"/>
            <a:ext cx="11683234" cy="303367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100469" y="5263116"/>
            <a:ext cx="10111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FF0066"/>
                </a:solidFill>
              </a:rPr>
              <a:t>PHA + LAVAGE SIMPLE AU SAVON DOUX + PHA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MAINS </a:t>
            </a:r>
          </a:p>
        </p:txBody>
      </p:sp>
    </p:spTree>
    <p:extLst>
      <p:ext uri="{BB962C8B-B14F-4D97-AF65-F5344CB8AC3E}">
        <p14:creationId xmlns="" xmlns:p14="http://schemas.microsoft.com/office/powerpoint/2010/main" val="381082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183" y="2403399"/>
            <a:ext cx="10972784" cy="1553605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66"/>
                </a:solidFill>
                <a:latin typeface="+mn-lt"/>
              </a:rPr>
              <a:t>ISOLEMENT SPATIAL SIGNALE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329070" y="4524153"/>
            <a:ext cx="86017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66"/>
                </a:solidFill>
              </a:rPr>
              <a:t>CHAMBRE INDIVIDUELLE </a:t>
            </a:r>
            <a:r>
              <a:rPr lang="fr-FR" sz="2400" b="1" dirty="0"/>
              <a:t>(COHORTING INAPPLICABLE EN PRATIQUE CAR QUE FAIRE QUAND UN DES DEUX A GUERI ET PAS L’AUTRE ?)</a:t>
            </a:r>
          </a:p>
          <a:p>
            <a:r>
              <a:rPr lang="fr-FR" sz="2400" b="1" dirty="0">
                <a:solidFill>
                  <a:srgbClr val="FF0066"/>
                </a:solidFill>
              </a:rPr>
              <a:t>+ UMP (UNITE MOBILE DE PROTECTION) </a:t>
            </a:r>
          </a:p>
          <a:p>
            <a:r>
              <a:rPr lang="fr-FR" sz="2400" b="1" dirty="0">
                <a:solidFill>
                  <a:srgbClr val="FF0066"/>
                </a:solidFill>
              </a:rPr>
              <a:t>+ LOGO</a:t>
            </a:r>
          </a:p>
        </p:txBody>
      </p:sp>
    </p:spTree>
    <p:extLst>
      <p:ext uri="{BB962C8B-B14F-4D97-AF65-F5344CB8AC3E}">
        <p14:creationId xmlns="" xmlns:p14="http://schemas.microsoft.com/office/powerpoint/2010/main" val="24298064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638" y="1605694"/>
            <a:ext cx="11846723" cy="3268533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66"/>
                </a:solidFill>
                <a:latin typeface="+mn-lt"/>
              </a:rPr>
              <a:t>VISITES PROCHES ET PERSONNEL </a:t>
            </a:r>
          </a:p>
        </p:txBody>
      </p:sp>
      <p:sp>
        <p:nvSpPr>
          <p:cNvPr id="4" name="Ellipse 3"/>
          <p:cNvSpPr/>
          <p:nvPr/>
        </p:nvSpPr>
        <p:spPr>
          <a:xfrm>
            <a:off x="3163186" y="2833577"/>
            <a:ext cx="4290237" cy="406383"/>
          </a:xfrm>
          <a:prstGeom prst="ellipse">
            <a:avLst/>
          </a:prstGeom>
          <a:noFill/>
          <a:ln w="825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328057" y="5093786"/>
            <a:ext cx="1009758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66"/>
                </a:solidFill>
              </a:rPr>
              <a:t>LIMITER LES INTERVENANTS</a:t>
            </a:r>
          </a:p>
          <a:p>
            <a:r>
              <a:rPr lang="fr-FR" sz="2400" b="1" dirty="0">
                <a:solidFill>
                  <a:srgbClr val="FF0066"/>
                </a:solidFill>
              </a:rPr>
              <a:t>LIMITER LE MATERIEL ENTRANT/SORTANT</a:t>
            </a:r>
          </a:p>
          <a:p>
            <a:r>
              <a:rPr lang="fr-FR" sz="2400" b="1" dirty="0">
                <a:solidFill>
                  <a:srgbClr val="FF0066"/>
                </a:solidFill>
              </a:rPr>
              <a:t>PRIORISER L’USAGE UNIQUE (+ INDIVIDUALISE – TENSIOMETRE/STETHO/THERMOMETRE)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9838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7" y="1349926"/>
            <a:ext cx="11396065" cy="1352813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227909" y="3089365"/>
            <a:ext cx="98755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olidFill>
                  <a:srgbClr val="FF0066"/>
                </a:solidFill>
              </a:rPr>
              <a:t>LAVE-BASSIN OK DIRECT</a:t>
            </a:r>
          </a:p>
          <a:p>
            <a:pPr algn="ctr"/>
            <a:r>
              <a:rPr lang="fr-FR" sz="5400" b="1" dirty="0">
                <a:solidFill>
                  <a:srgbClr val="FF0066"/>
                </a:solidFill>
              </a:rPr>
              <a:t>JAVEL 0.5% DE CHLORE ACTIF</a:t>
            </a:r>
          </a:p>
          <a:p>
            <a:pPr algn="ctr"/>
            <a:r>
              <a:rPr lang="fr-FR" sz="5400" b="1" dirty="0">
                <a:solidFill>
                  <a:srgbClr val="FF0066"/>
                </a:solidFill>
              </a:rPr>
              <a:t>TEMPS DE CONTACT 10 MINUTES</a:t>
            </a:r>
          </a:p>
        </p:txBody>
      </p:sp>
    </p:spTree>
    <p:extLst>
      <p:ext uri="{BB962C8B-B14F-4D97-AF65-F5344CB8AC3E}">
        <p14:creationId xmlns="" xmlns:p14="http://schemas.microsoft.com/office/powerpoint/2010/main" val="4272256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/>
          <a:srcRect b="28926"/>
          <a:stretch/>
        </p:blipFill>
        <p:spPr>
          <a:xfrm>
            <a:off x="346132" y="379750"/>
            <a:ext cx="8869942" cy="3950588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47058" y="4480560"/>
            <a:ext cx="95620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0066"/>
                </a:solidFill>
              </a:rPr>
              <a:t>LINGE SAC FERME</a:t>
            </a: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DECHETS SAC FERME</a:t>
            </a: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TRANSPORT ATTENTIONE</a:t>
            </a: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TRANSFERT QUE SI NON CONTAGIEUX (1 OU 2 (SOUCHE HYPERVIRULENTE) PRELEVEMENTS)</a:t>
            </a:r>
          </a:p>
          <a:p>
            <a:pPr algn="ctr"/>
            <a:endParaRPr lang="fr-FR" sz="2800" b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73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66"/>
                </a:solidFill>
                <a:latin typeface="+mn-lt"/>
              </a:rPr>
              <a:t>ENTRETIEN</a:t>
            </a:r>
          </a:p>
        </p:txBody>
      </p:sp>
      <p:sp>
        <p:nvSpPr>
          <p:cNvPr id="3" name="Rectangle 2"/>
          <p:cNvSpPr/>
          <p:nvPr/>
        </p:nvSpPr>
        <p:spPr>
          <a:xfrm>
            <a:off x="659674" y="3982218"/>
            <a:ext cx="112601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ENTRETIEN EN DERNIER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DETERGENT NEUTRE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RINCAGE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EAU DE JAVEL 0.5% DE CHLORE ACTIF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10 MINUTES DE CONTACT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RINCER SEULEMENT SI INOX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829" y="1690688"/>
            <a:ext cx="11237529" cy="21319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253717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561067"/>
            <a:ext cx="10515600" cy="1325563"/>
          </a:xfrm>
        </p:spPr>
        <p:txBody>
          <a:bodyPr/>
          <a:lstStyle/>
          <a:p>
            <a:r>
              <a:rPr lang="fr-FR" b="1" dirty="0">
                <a:solidFill>
                  <a:srgbClr val="FF0066"/>
                </a:solidFill>
              </a:rPr>
              <a:t>Matériel ne supportant pas la javel</a:t>
            </a:r>
            <a:br>
              <a:rPr lang="fr-FR" b="1" dirty="0">
                <a:solidFill>
                  <a:srgbClr val="FF0066"/>
                </a:solidFill>
              </a:rPr>
            </a:br>
            <a:r>
              <a:rPr lang="fr-FR" b="1" dirty="0">
                <a:solidFill>
                  <a:srgbClr val="FF0066"/>
                </a:solidFill>
              </a:rPr>
              <a:t>ENTRETIEN TOUTES LES 8 HEURES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527661"/>
            <a:ext cx="10515600" cy="3277009"/>
          </a:xfrm>
        </p:spPr>
        <p:txBody>
          <a:bodyPr/>
          <a:lstStyle/>
          <a:p>
            <a:r>
              <a:rPr lang="fr-FR" dirty="0"/>
              <a:t>utiliser des lingettes prêtes à l’emploi (cf. P.E.. : 04.01.17.) ou imbiber des </a:t>
            </a:r>
            <a:r>
              <a:rPr lang="fr-FR" dirty="0" err="1"/>
              <a:t>chiffonnettes</a:t>
            </a:r>
            <a:r>
              <a:rPr lang="fr-FR" dirty="0"/>
              <a:t> à usage unique de produit détergent désinfectant pour surfaces hautes</a:t>
            </a:r>
          </a:p>
          <a:p>
            <a:r>
              <a:rPr lang="fr-FR" dirty="0"/>
              <a:t>insister sur les surfaces horizontales et fréquemment touchées</a:t>
            </a:r>
          </a:p>
          <a:p>
            <a:pPr marL="0" indent="0">
              <a:buNone/>
            </a:pPr>
            <a:r>
              <a:rPr lang="fr-FR" dirty="0"/>
              <a:t> laisser sécher</a:t>
            </a:r>
          </a:p>
        </p:txBody>
      </p:sp>
    </p:spTree>
    <p:extLst>
      <p:ext uri="{BB962C8B-B14F-4D97-AF65-F5344CB8AC3E}">
        <p14:creationId xmlns="" xmlns:p14="http://schemas.microsoft.com/office/powerpoint/2010/main" val="32879263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0163" y="241546"/>
            <a:ext cx="4599299" cy="6303153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786846" y="888274"/>
            <a:ext cx="55125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FF0066"/>
                </a:solidFill>
              </a:rPr>
              <a:t>LA DILUTION A 0.5% EST SPECIFIQUE DE LA PRISE EN CHARGE DE PATIENTS AVEC UN CLOSTRIDIUM DIFFICILE</a:t>
            </a:r>
          </a:p>
        </p:txBody>
      </p:sp>
    </p:spTree>
    <p:extLst>
      <p:ext uri="{BB962C8B-B14F-4D97-AF65-F5344CB8AC3E}">
        <p14:creationId xmlns="" xmlns:p14="http://schemas.microsoft.com/office/powerpoint/2010/main" val="2975798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i="1" dirty="0">
                <a:latin typeface="+mn-lt"/>
              </a:rPr>
              <a:t>Clostridium difficile 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4377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451" y="399163"/>
            <a:ext cx="5489511" cy="251385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895" y="3022764"/>
            <a:ext cx="7187604" cy="337803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17595" y="464799"/>
            <a:ext cx="3458950" cy="39951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7791994" y="4711781"/>
            <a:ext cx="4114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FF0066"/>
                </a:solidFill>
              </a:rPr>
              <a:t>LA GREFFE MICROBIOTE AUGMENTE LE TAUX DE SUCCES DE 30 A 80% ET MEME 90% AVEC UNE DEUXIEME GREFFE EN CAS D’ECHEC DE LA PREMIERE !</a:t>
            </a:r>
          </a:p>
        </p:txBody>
      </p:sp>
    </p:spTree>
    <p:extLst>
      <p:ext uri="{BB962C8B-B14F-4D97-AF65-F5344CB8AC3E}">
        <p14:creationId xmlns="" xmlns:p14="http://schemas.microsoft.com/office/powerpoint/2010/main" val="15826432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355" y="487028"/>
            <a:ext cx="5986328" cy="264085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70808" y="599657"/>
            <a:ext cx="4816051" cy="29808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960224" y="4108269"/>
            <a:ext cx="106266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FF0066"/>
                </a:solidFill>
              </a:rPr>
              <a:t>CEPENDANT, A MARSEILLE, EN CAS DE CLOSTRIDIUM DIFFICILE RO27</a:t>
            </a:r>
          </a:p>
          <a:p>
            <a:pPr algn="ctr"/>
            <a:r>
              <a:rPr lang="fr-FR" sz="3200" b="1" dirty="0">
                <a:solidFill>
                  <a:srgbClr val="FF0066"/>
                </a:solidFill>
              </a:rPr>
              <a:t>LA MAJORITE DES DECES (75%) SURVIENNENT DANS LES 7 PREMIERS JOURS !  ET 100% DANS LES 30 JOURS (AVANT LA PREMIERE RECIDIVE) !</a:t>
            </a:r>
          </a:p>
        </p:txBody>
      </p:sp>
    </p:spTree>
    <p:extLst>
      <p:ext uri="{BB962C8B-B14F-4D97-AF65-F5344CB8AC3E}">
        <p14:creationId xmlns="" xmlns:p14="http://schemas.microsoft.com/office/powerpoint/2010/main" val="35873567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670" y="401766"/>
            <a:ext cx="11613862" cy="6102321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473149" y="4114255"/>
            <a:ext cx="43695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66"/>
                </a:solidFill>
              </a:rPr>
              <a:t>HR 0.18, 95%CI 0.05-0.61, p=0.006</a:t>
            </a:r>
          </a:p>
          <a:p>
            <a:endParaRPr lang="fr-FR" sz="2800" b="1" dirty="0">
              <a:solidFill>
                <a:srgbClr val="FF0066"/>
              </a:solidFill>
            </a:endParaRPr>
          </a:p>
          <a:p>
            <a:r>
              <a:rPr lang="fr-FR" sz="2800" b="1" dirty="0">
                <a:solidFill>
                  <a:srgbClr val="FF0066"/>
                </a:solidFill>
              </a:rPr>
              <a:t>LA GREFFE PRECOCE </a:t>
            </a:r>
          </a:p>
          <a:p>
            <a:r>
              <a:rPr lang="fr-FR" sz="2800" b="1" dirty="0">
                <a:solidFill>
                  <a:srgbClr val="FF0066"/>
                </a:solidFill>
              </a:rPr>
              <a:t>DIVISE PAR 5 LE RISQUE DE DECES !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14670" y="2259418"/>
            <a:ext cx="3737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NOUS AVONS DONC MIS EN PLACE LA GREFFE DE MICROBIOTE PRECOCE POUR LES RO27 </a:t>
            </a:r>
          </a:p>
        </p:txBody>
      </p:sp>
    </p:spTree>
    <p:extLst>
      <p:ext uri="{BB962C8B-B14F-4D97-AF65-F5344CB8AC3E}">
        <p14:creationId xmlns="" xmlns:p14="http://schemas.microsoft.com/office/powerpoint/2010/main" val="8143482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3319" y="583396"/>
            <a:ext cx="5196701" cy="129996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/>
          <a:srcRect b="18383"/>
          <a:stretch/>
        </p:blipFill>
        <p:spPr>
          <a:xfrm>
            <a:off x="6539728" y="159656"/>
            <a:ext cx="4746732" cy="627075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0591" y="2202976"/>
            <a:ext cx="6532672" cy="197562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84791" y="4529470"/>
            <a:ext cx="5470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FF0066"/>
                </a:solidFill>
              </a:rPr>
              <a:t>EFFICACE EN REANIMATION ! </a:t>
            </a:r>
          </a:p>
        </p:txBody>
      </p:sp>
    </p:spTree>
    <p:extLst>
      <p:ext uri="{BB962C8B-B14F-4D97-AF65-F5344CB8AC3E}">
        <p14:creationId xmlns="" xmlns:p14="http://schemas.microsoft.com/office/powerpoint/2010/main" val="18325797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Greffe fécales et colite sévères</a:t>
            </a:r>
            <a:endParaRPr lang="fr-FR" sz="28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836" y="1396008"/>
            <a:ext cx="11294872" cy="70509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5836" y="6183856"/>
            <a:ext cx="10972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 smtClean="0"/>
              <a:t>Hocquart </a:t>
            </a:r>
            <a:r>
              <a:rPr lang="fr-FR" sz="1000" dirty="0"/>
              <a:t>M</a:t>
            </a:r>
            <a:r>
              <a:rPr lang="fr-FR" sz="1000" dirty="0" smtClean="0"/>
              <a:t>, Clin Infect Dis, 2017 ; </a:t>
            </a:r>
            <a:r>
              <a:rPr lang="fr-FR" sz="1000" dirty="0" err="1" smtClean="0"/>
              <a:t>Early</a:t>
            </a:r>
            <a:r>
              <a:rPr lang="fr-FR" sz="1000" dirty="0" smtClean="0"/>
              <a:t> </a:t>
            </a:r>
            <a:r>
              <a:rPr lang="fr-FR" sz="1000" dirty="0" err="1"/>
              <a:t>Faecal</a:t>
            </a:r>
            <a:r>
              <a:rPr lang="fr-FR" sz="1000" dirty="0"/>
              <a:t> </a:t>
            </a:r>
            <a:r>
              <a:rPr lang="fr-FR" sz="1000" dirty="0" err="1"/>
              <a:t>Microbiota</a:t>
            </a:r>
            <a:r>
              <a:rPr lang="fr-FR" sz="1000" dirty="0"/>
              <a:t> Transplantation </a:t>
            </a:r>
            <a:r>
              <a:rPr lang="fr-FR" sz="1000" dirty="0" err="1"/>
              <a:t>Improves</a:t>
            </a:r>
            <a:r>
              <a:rPr lang="fr-FR" sz="1000" dirty="0"/>
              <a:t> </a:t>
            </a:r>
            <a:r>
              <a:rPr lang="fr-FR" sz="1000" dirty="0" err="1"/>
              <a:t>Survival</a:t>
            </a:r>
            <a:r>
              <a:rPr lang="fr-FR" sz="1000" dirty="0"/>
              <a:t> in </a:t>
            </a:r>
            <a:r>
              <a:rPr lang="fr-FR" sz="1000" dirty="0" err="1"/>
              <a:t>Severe</a:t>
            </a:r>
            <a:r>
              <a:rPr lang="fr-FR" sz="1000" dirty="0"/>
              <a:t> Clostridium difficile </a:t>
            </a:r>
            <a:r>
              <a:rPr lang="fr-FR" sz="1000" dirty="0" smtClean="0"/>
              <a:t>Infections</a:t>
            </a:r>
            <a:endParaRPr lang="fr-FR" sz="10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762" t="13461" r="18962" b="18258"/>
          <a:stretch/>
        </p:blipFill>
        <p:spPr>
          <a:xfrm>
            <a:off x="830443" y="2101098"/>
            <a:ext cx="6646617" cy="386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301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1498" y="62097"/>
            <a:ext cx="10515600" cy="1325563"/>
          </a:xfrm>
        </p:spPr>
        <p:txBody>
          <a:bodyPr/>
          <a:lstStyle/>
          <a:p>
            <a:r>
              <a:rPr lang="fr-FR" b="1" dirty="0">
                <a:solidFill>
                  <a:srgbClr val="FF0066"/>
                </a:solidFill>
                <a:latin typeface="+mn-lt"/>
              </a:rPr>
              <a:t>DONC…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53139" y="1559811"/>
            <a:ext cx="10515600" cy="4351338"/>
          </a:xfrm>
        </p:spPr>
        <p:txBody>
          <a:bodyPr>
            <a:normAutofit/>
          </a:bodyPr>
          <a:lstStyle/>
          <a:p>
            <a:r>
              <a:rPr lang="fr-FR" dirty="0"/>
              <a:t>Epidémie mondiale </a:t>
            </a:r>
            <a:r>
              <a:rPr lang="fr-FR" dirty="0" err="1"/>
              <a:t>polyclonale</a:t>
            </a:r>
            <a:r>
              <a:rPr lang="fr-FR" dirty="0"/>
              <a:t> de colite à </a:t>
            </a:r>
            <a:r>
              <a:rPr lang="fr-FR" i="1" dirty="0"/>
              <a:t>Clostridium difficile </a:t>
            </a:r>
            <a:r>
              <a:rPr lang="fr-FR" dirty="0" err="1"/>
              <a:t>toxinogène</a:t>
            </a:r>
            <a:endParaRPr lang="fr-FR" dirty="0"/>
          </a:p>
          <a:p>
            <a:r>
              <a:rPr lang="fr-FR" dirty="0"/>
              <a:t>SAVOIR FAIRE LE DIAGNOSTIC</a:t>
            </a:r>
          </a:p>
          <a:p>
            <a:r>
              <a:rPr lang="fr-FR" dirty="0"/>
              <a:t>Ne pas négliger un </a:t>
            </a:r>
            <a:r>
              <a:rPr lang="fr-FR" b="1" i="1" dirty="0"/>
              <a:t>Clostridium difficile </a:t>
            </a:r>
            <a:r>
              <a:rPr lang="fr-FR" dirty="0"/>
              <a:t>surtout si sévère, </a:t>
            </a:r>
            <a:r>
              <a:rPr lang="fr-FR" dirty="0" err="1"/>
              <a:t>age</a:t>
            </a:r>
            <a:r>
              <a:rPr lang="fr-FR" dirty="0"/>
              <a:t> &gt; 65 ans, souche </a:t>
            </a:r>
            <a:r>
              <a:rPr lang="fr-FR" dirty="0" err="1"/>
              <a:t>hypervirulente</a:t>
            </a:r>
            <a:r>
              <a:rPr lang="fr-FR" dirty="0"/>
              <a:t> (RO27) – toxine binaire </a:t>
            </a:r>
          </a:p>
          <a:p>
            <a:r>
              <a:rPr lang="fr-FR" dirty="0"/>
              <a:t>Stratégie adaptée pour prévenir cas secondaires (transfert MIT au moindre doute)</a:t>
            </a:r>
          </a:p>
          <a:p>
            <a:r>
              <a:rPr lang="fr-FR" dirty="0"/>
              <a:t>BLOUSE/GANT/TABLIER/PHA+SAVON+PHA - JAVEL 0.5%</a:t>
            </a:r>
          </a:p>
          <a:p>
            <a:r>
              <a:rPr lang="fr-FR" b="1" dirty="0">
                <a:solidFill>
                  <a:srgbClr val="00B050"/>
                </a:solidFill>
              </a:rPr>
              <a:t>Greffe de </a:t>
            </a:r>
            <a:r>
              <a:rPr lang="fr-FR" b="1" dirty="0" err="1">
                <a:solidFill>
                  <a:srgbClr val="00B050"/>
                </a:solidFill>
              </a:rPr>
              <a:t>microbiote</a:t>
            </a:r>
            <a:r>
              <a:rPr lang="fr-FR" b="1" dirty="0">
                <a:solidFill>
                  <a:srgbClr val="00B050"/>
                </a:solidFill>
              </a:rPr>
              <a:t> (on cherche des volontaires sains !)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39597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8000" b="1" dirty="0">
                <a:latin typeface="+mn-lt"/>
              </a:rPr>
              <a:t>Gestion épidémie </a:t>
            </a:r>
            <a:r>
              <a:rPr lang="fr-FR" sz="8000" b="1" dirty="0" err="1">
                <a:latin typeface="+mn-lt"/>
              </a:rPr>
              <a:t>BHRe</a:t>
            </a:r>
            <a:endParaRPr lang="fr-FR" sz="8000" b="1" dirty="0">
              <a:latin typeface="+mn-lt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2597685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+mn-lt"/>
              </a:rPr>
              <a:t>Définition </a:t>
            </a:r>
            <a:r>
              <a:rPr lang="fr-FR" b="1" dirty="0" err="1">
                <a:latin typeface="+mn-lt"/>
              </a:rPr>
              <a:t>BHRe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Bactérie hautement résistante émergente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fr-FR" sz="3200" dirty="0"/>
              <a:t>Entérobactérie productrice de </a:t>
            </a:r>
            <a:r>
              <a:rPr lang="fr-FR" sz="3200" dirty="0" err="1"/>
              <a:t>carbapénémase</a:t>
            </a:r>
            <a:r>
              <a:rPr lang="fr-FR" sz="3200" dirty="0"/>
              <a:t> (résistance aux </a:t>
            </a:r>
            <a:r>
              <a:rPr lang="fr-FR" sz="3200" dirty="0" err="1"/>
              <a:t>carbapénème</a:t>
            </a:r>
            <a:r>
              <a:rPr lang="fr-FR" sz="3200" dirty="0"/>
              <a:t> à dose habituelle / </a:t>
            </a:r>
            <a:r>
              <a:rPr lang="fr-FR" sz="3200" dirty="0" err="1"/>
              <a:t>imipenem</a:t>
            </a:r>
            <a:r>
              <a:rPr lang="fr-FR" sz="3200" dirty="0"/>
              <a:t> / TIENAM)  </a:t>
            </a:r>
          </a:p>
          <a:p>
            <a:pPr marL="914400" indent="-914400">
              <a:buFont typeface="+mj-lt"/>
              <a:buAutoNum type="arabicPeriod"/>
            </a:pPr>
            <a:r>
              <a:rPr lang="fr-FR" sz="3200" dirty="0"/>
              <a:t>Entérocoque résistant à la vancomycine (VANCOMYCINE)</a:t>
            </a:r>
          </a:p>
        </p:txBody>
      </p:sp>
    </p:spTree>
    <p:extLst>
      <p:ext uri="{BB962C8B-B14F-4D97-AF65-F5344CB8AC3E}">
        <p14:creationId xmlns="" xmlns:p14="http://schemas.microsoft.com/office/powerpoint/2010/main" val="11064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7990"/>
            <a:ext cx="3089189" cy="623416"/>
          </a:xfrm>
        </p:spPr>
        <p:txBody>
          <a:bodyPr>
            <a:normAutofit fontScale="90000"/>
          </a:bodyPr>
          <a:lstStyle/>
          <a:p>
            <a:r>
              <a:rPr lang="fr-FR" dirty="0"/>
              <a:t>A Marseille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764332"/>
            <a:ext cx="5579118" cy="3704442"/>
          </a:xfrm>
          <a:prstGeom prst="rect">
            <a:avLst/>
          </a:prstGeom>
        </p:spPr>
      </p:pic>
      <p:graphicFrame>
        <p:nvGraphicFramePr>
          <p:cNvPr id="3" name="Objet 2"/>
          <p:cNvGraphicFramePr>
            <a:graphicFrameLocks noChangeAspect="1"/>
          </p:cNvGraphicFramePr>
          <p:nvPr>
            <p:extLst/>
          </p:nvPr>
        </p:nvGraphicFramePr>
        <p:xfrm>
          <a:off x="5627133" y="53569"/>
          <a:ext cx="5744961" cy="3552805"/>
        </p:xfrm>
        <a:graphic>
          <a:graphicData uri="http://schemas.openxmlformats.org/presentationml/2006/ole">
            <p:oleObj spid="_x0000_s1054" name="Feuille de calcul" r:id="rId4" imgW="4825397" imgH="2984127" progId="Excel.Sheet.12">
              <p:embed/>
            </p:oleObj>
          </a:graphicData>
        </a:graphic>
      </p:graphicFrame>
      <p:graphicFrame>
        <p:nvGraphicFramePr>
          <p:cNvPr id="6" name="Objet 5"/>
          <p:cNvGraphicFramePr>
            <a:graphicFrameLocks noChangeAspect="1"/>
          </p:cNvGraphicFramePr>
          <p:nvPr>
            <p:extLst/>
          </p:nvPr>
        </p:nvGraphicFramePr>
        <p:xfrm>
          <a:off x="3574699" y="3667108"/>
          <a:ext cx="4985767" cy="3190891"/>
        </p:xfrm>
        <a:graphic>
          <a:graphicData uri="http://schemas.openxmlformats.org/presentationml/2006/ole">
            <p:oleObj spid="_x0000_s1055" name="Feuille de calcul" r:id="rId5" imgW="5396825" imgH="3453968" progId="Excel.Shee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315210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821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6" descr="RAISIN_vcal_rv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214" y="1127125"/>
            <a:ext cx="1296987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1811338" y="1903413"/>
            <a:ext cx="7092950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CC0000"/>
              </a:buClr>
              <a:buFontTx/>
              <a:buNone/>
            </a:pPr>
            <a:r>
              <a:rPr lang="fr-FR" altLang="fr-FR" sz="2600" b="1">
                <a:solidFill>
                  <a:schemeClr val="bg1"/>
                </a:solidFill>
              </a:rPr>
              <a:t>Bilan des épisodes impliquant des entérobactéries productrices de carbapénémases en France</a:t>
            </a:r>
          </a:p>
          <a:p>
            <a:pPr>
              <a:buClr>
                <a:srgbClr val="CC0000"/>
              </a:buClr>
              <a:buFontTx/>
              <a:buNone/>
            </a:pPr>
            <a:endParaRPr lang="fr-FR" altLang="fr-FR" sz="2600" b="1">
              <a:solidFill>
                <a:schemeClr val="bg1"/>
              </a:solidFill>
            </a:endParaRPr>
          </a:p>
          <a:p>
            <a:pPr>
              <a:buClr>
                <a:srgbClr val="CC0000"/>
              </a:buClr>
              <a:buFontTx/>
              <a:buNone/>
            </a:pPr>
            <a:r>
              <a:rPr lang="fr-FR" altLang="fr-FR" sz="2600" b="1">
                <a:solidFill>
                  <a:schemeClr val="bg1"/>
                </a:solidFill>
              </a:rPr>
              <a:t>Bilan au 4 septembre 2015</a:t>
            </a:r>
          </a:p>
          <a:p>
            <a:pPr>
              <a:buClr>
                <a:srgbClr val="CC0000"/>
              </a:buClr>
              <a:buFontTx/>
              <a:buNone/>
            </a:pPr>
            <a:endParaRPr lang="fr-FR" altLang="fr-FR" sz="2200">
              <a:solidFill>
                <a:schemeClr val="bg1"/>
              </a:solidFill>
            </a:endParaRPr>
          </a:p>
        </p:txBody>
      </p:sp>
      <p:sp>
        <p:nvSpPr>
          <p:cNvPr id="4101" name="Text Box 8"/>
          <p:cNvSpPr txBox="1">
            <a:spLocks noChangeArrowheads="1"/>
          </p:cNvSpPr>
          <p:nvPr/>
        </p:nvSpPr>
        <p:spPr bwMode="auto">
          <a:xfrm>
            <a:off x="1873251" y="4005264"/>
            <a:ext cx="59404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10000"/>
              </a:spcBef>
              <a:buClrTx/>
              <a:buFontTx/>
              <a:buNone/>
            </a:pPr>
            <a:r>
              <a:rPr lang="fr-FR" altLang="fr-FR" sz="1800">
                <a:solidFill>
                  <a:schemeClr val="bg1"/>
                </a:solidFill>
              </a:rPr>
              <a:t>Unité Infections Associées aux Soins et Résistance aux Antibiotiques</a:t>
            </a:r>
          </a:p>
          <a:p>
            <a:pPr>
              <a:spcBef>
                <a:spcPct val="10000"/>
              </a:spcBef>
              <a:buClrTx/>
              <a:buFontTx/>
              <a:buNone/>
            </a:pPr>
            <a:r>
              <a:rPr lang="fr-FR" altLang="fr-FR" sz="1800">
                <a:solidFill>
                  <a:schemeClr val="bg1"/>
                </a:solidFill>
              </a:rPr>
              <a:t>Département Maladies Infectieuses (DMI), Institut de veille sanitaire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101" y="3149601"/>
            <a:ext cx="161131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Image 1" descr="CNR résistance aux antibiotiques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550" y="2087564"/>
            <a:ext cx="8001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963" y="4217988"/>
            <a:ext cx="13128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26411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+mn-lt"/>
              </a:rPr>
              <a:t>Pourquoi c’est important ?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3600" dirty="0"/>
              <a:t>Gravité potentielle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Transmission communautaire  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Transmission croisée 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Inefficacité relative des antibiotiques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Epidémie mondiale </a:t>
            </a:r>
            <a:r>
              <a:rPr lang="fr-FR" sz="3600" dirty="0" err="1"/>
              <a:t>polyclonale</a:t>
            </a:r>
            <a:r>
              <a:rPr lang="fr-FR" sz="3600" dirty="0"/>
              <a:t> 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Souche </a:t>
            </a:r>
            <a:r>
              <a:rPr lang="fr-FR" sz="3600" dirty="0" err="1"/>
              <a:t>hypervirulente</a:t>
            </a:r>
            <a:r>
              <a:rPr lang="fr-FR" sz="3600" dirty="0"/>
              <a:t> </a:t>
            </a:r>
            <a:r>
              <a:rPr lang="fr-FR" sz="3600" dirty="0" err="1"/>
              <a:t>hypermortelle</a:t>
            </a:r>
            <a:r>
              <a:rPr lang="fr-FR" sz="3600" dirty="0"/>
              <a:t> </a:t>
            </a:r>
            <a:r>
              <a:rPr lang="fr-FR" sz="3600" dirty="0" err="1"/>
              <a:t>hypertransmissible</a:t>
            </a:r>
            <a:r>
              <a:rPr lang="fr-FR" sz="3600" dirty="0"/>
              <a:t> (</a:t>
            </a:r>
            <a:r>
              <a:rPr lang="fr-FR" sz="3600" dirty="0" err="1"/>
              <a:t>ribotype</a:t>
            </a:r>
            <a:r>
              <a:rPr lang="fr-FR" sz="3600" dirty="0"/>
              <a:t> 27)  </a:t>
            </a:r>
          </a:p>
        </p:txBody>
      </p:sp>
    </p:spTree>
    <p:extLst>
      <p:ext uri="{BB962C8B-B14F-4D97-AF65-F5344CB8AC3E}">
        <p14:creationId xmlns="" xmlns:p14="http://schemas.microsoft.com/office/powerpoint/2010/main" val="319179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828926" y="304800"/>
            <a:ext cx="7686675" cy="827088"/>
          </a:xfrm>
        </p:spPr>
        <p:txBody>
          <a:bodyPr/>
          <a:lstStyle/>
          <a:p>
            <a:r>
              <a:rPr lang="fr-FR" altLang="fr-FR" sz="2400"/>
              <a:t>Episodes d’EPC, France, 2004 – 2015, par mois de signalement Bilan au 4 septembre 2015 (N= 2 026 épisodes)</a:t>
            </a:r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1600200" y="6099176"/>
            <a:ext cx="8032750" cy="606425"/>
          </a:xfrm>
          <a:prstGeom prst="rect">
            <a:avLst/>
          </a:prstGeom>
          <a:noFill/>
          <a:ln w="9525">
            <a:solidFill>
              <a:srgbClr val="072B6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800" b="1">
                <a:latin typeface="Arial" panose="020B0604020202020204" pitchFamily="34" charset="0"/>
              </a:rPr>
              <a:t>2026 épisodes au total</a:t>
            </a:r>
          </a:p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600">
                <a:latin typeface="Arial" panose="020B0604020202020204" pitchFamily="34" charset="0"/>
              </a:rPr>
              <a:t>2009 : </a:t>
            </a:r>
            <a:r>
              <a:rPr lang="fr-FR" altLang="fr-FR" sz="1600" b="1">
                <a:latin typeface="Arial" panose="020B0604020202020204" pitchFamily="34" charset="0"/>
              </a:rPr>
              <a:t>10</a:t>
            </a:r>
            <a:r>
              <a:rPr lang="fr-FR" altLang="fr-FR" sz="1600">
                <a:latin typeface="Arial" panose="020B0604020202020204" pitchFamily="34" charset="0"/>
              </a:rPr>
              <a:t>,  2010 : </a:t>
            </a:r>
            <a:r>
              <a:rPr lang="fr-FR" altLang="fr-FR" sz="1600" b="1">
                <a:latin typeface="Arial" panose="020B0604020202020204" pitchFamily="34" charset="0"/>
              </a:rPr>
              <a:t>28</a:t>
            </a:r>
            <a:r>
              <a:rPr lang="fr-FR" altLang="fr-FR" sz="1600">
                <a:latin typeface="Arial" panose="020B0604020202020204" pitchFamily="34" charset="0"/>
              </a:rPr>
              <a:t>,    2011 : </a:t>
            </a:r>
            <a:r>
              <a:rPr lang="fr-FR" altLang="fr-FR" sz="1600" b="1">
                <a:latin typeface="Arial" panose="020B0604020202020204" pitchFamily="34" charset="0"/>
              </a:rPr>
              <a:t>113</a:t>
            </a:r>
            <a:r>
              <a:rPr lang="fr-FR" altLang="fr-FR" sz="1600">
                <a:latin typeface="Arial" panose="020B0604020202020204" pitchFamily="34" charset="0"/>
              </a:rPr>
              <a:t>,    2012 : </a:t>
            </a:r>
            <a:r>
              <a:rPr lang="fr-FR" altLang="fr-FR" sz="1600" b="1">
                <a:latin typeface="Arial" panose="020B0604020202020204" pitchFamily="34" charset="0"/>
              </a:rPr>
              <a:t>233</a:t>
            </a:r>
            <a:r>
              <a:rPr lang="fr-FR" altLang="fr-FR" sz="1600">
                <a:latin typeface="Arial" panose="020B0604020202020204" pitchFamily="34" charset="0"/>
              </a:rPr>
              <a:t>,   2013 : </a:t>
            </a:r>
            <a:r>
              <a:rPr lang="fr-FR" altLang="fr-FR" sz="1600" b="1">
                <a:latin typeface="Arial" panose="020B0604020202020204" pitchFamily="34" charset="0"/>
              </a:rPr>
              <a:t>401</a:t>
            </a:r>
            <a:r>
              <a:rPr lang="fr-FR" altLang="fr-FR" sz="1600">
                <a:latin typeface="Arial" panose="020B0604020202020204" pitchFamily="34" charset="0"/>
              </a:rPr>
              <a:t>,   2014 : </a:t>
            </a:r>
            <a:r>
              <a:rPr lang="fr-FR" altLang="fr-FR" sz="1600" b="1">
                <a:latin typeface="Arial" panose="020B0604020202020204" pitchFamily="34" charset="0"/>
              </a:rPr>
              <a:t>650, </a:t>
            </a:r>
            <a:r>
              <a:rPr lang="fr-FR" altLang="fr-FR" sz="1600">
                <a:latin typeface="Arial" panose="020B0604020202020204" pitchFamily="34" charset="0"/>
              </a:rPr>
              <a:t>2015 : </a:t>
            </a:r>
            <a:r>
              <a:rPr lang="fr-FR" altLang="fr-FR" sz="1600" b="1">
                <a:latin typeface="Arial" panose="020B0604020202020204" pitchFamily="34" charset="0"/>
              </a:rPr>
              <a:t>582</a:t>
            </a:r>
          </a:p>
        </p:txBody>
      </p:sp>
      <p:pic>
        <p:nvPicPr>
          <p:cNvPr id="7172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038" y="5532438"/>
            <a:ext cx="65881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Imag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725" y="1225551"/>
            <a:ext cx="7213600" cy="453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806952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36"/>
          <p:cNvSpPr txBox="1">
            <a:spLocks noChangeArrowheads="1"/>
          </p:cNvSpPr>
          <p:nvPr/>
        </p:nvSpPr>
        <p:spPr bwMode="auto">
          <a:xfrm>
            <a:off x="2622551" y="6188076"/>
            <a:ext cx="6862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400" i="1">
                <a:solidFill>
                  <a:schemeClr val="tx1"/>
                </a:solidFill>
              </a:rPr>
              <a:t>* 2 entérobactéries ou plus avec le même mécanisme de résistance impliquées dans 331 épisodes</a:t>
            </a:r>
          </a:p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400" i="1">
                <a:solidFill>
                  <a:schemeClr val="tx1"/>
                </a:solidFill>
              </a:rPr>
              <a:t>** Total supérieur à 100% car plusieurs bactéries associées dans 331 épisodes</a:t>
            </a:r>
          </a:p>
        </p:txBody>
      </p:sp>
      <p:pic>
        <p:nvPicPr>
          <p:cNvPr id="8195" name="Picture 6" descr="RAISIN_vcal_rv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2828926" y="304800"/>
            <a:ext cx="7839075" cy="827088"/>
          </a:xfrm>
        </p:spPr>
        <p:txBody>
          <a:bodyPr/>
          <a:lstStyle/>
          <a:p>
            <a:r>
              <a:rPr lang="fr-FR" altLang="fr-FR" sz="2400"/>
              <a:t>Episodes d’EPC, France, 2004 – 2015, par bactéries</a:t>
            </a:r>
            <a:br>
              <a:rPr lang="fr-FR" altLang="fr-FR" sz="2400"/>
            </a:br>
            <a:r>
              <a:rPr lang="fr-FR" altLang="fr-FR" sz="2400"/>
              <a:t>Bilan au 4 septembre 2015 (N= 2 026 épisodes)</a:t>
            </a: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01" y="1131888"/>
            <a:ext cx="7962900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9197163" y="622005"/>
            <a:ext cx="279636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3399"/>
                </a:solidFill>
              </a:rPr>
              <a:t>EPIDEMIE D’UN GENE ! </a:t>
            </a:r>
          </a:p>
          <a:p>
            <a:r>
              <a:rPr lang="fr-FR" sz="2400" b="1" dirty="0">
                <a:solidFill>
                  <a:srgbClr val="FF3399"/>
                </a:solidFill>
              </a:rPr>
              <a:t>CE GENE DE RESISTANCE POUVANT ETRE PORTE PAR DIFFERENTES ESPECES ! </a:t>
            </a:r>
          </a:p>
          <a:p>
            <a:endParaRPr lang="fr-FR" sz="2400" dirty="0"/>
          </a:p>
          <a:p>
            <a:r>
              <a:rPr lang="fr-FR" sz="2400" b="1" i="1" dirty="0"/>
              <a:t>KLEBSIELLA PNEUMONIAE</a:t>
            </a:r>
          </a:p>
          <a:p>
            <a:r>
              <a:rPr lang="fr-FR" sz="2400" b="1" i="1" dirty="0"/>
              <a:t>ESCHERICHIA COLI</a:t>
            </a:r>
          </a:p>
          <a:p>
            <a:r>
              <a:rPr lang="fr-FR" sz="2400" b="1" i="1" dirty="0"/>
              <a:t>ENTEROBACTER CLOACAE</a:t>
            </a:r>
          </a:p>
        </p:txBody>
      </p:sp>
    </p:spTree>
    <p:extLst>
      <p:ext uri="{BB962C8B-B14F-4D97-AF65-F5344CB8AC3E}">
        <p14:creationId xmlns="" xmlns:p14="http://schemas.microsoft.com/office/powerpoint/2010/main" val="18412848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ChangeArrowheads="1"/>
          </p:cNvSpPr>
          <p:nvPr/>
        </p:nvSpPr>
        <p:spPr bwMode="auto">
          <a:xfrm>
            <a:off x="-233363" y="2465388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</a:pPr>
            <a:endParaRPr lang="fr-FR" altLang="fr-FR">
              <a:cs typeface="Arial" panose="020B0604020202020204" pitchFamily="34" charset="0"/>
            </a:endParaRPr>
          </a:p>
        </p:txBody>
      </p:sp>
      <p:pic>
        <p:nvPicPr>
          <p:cNvPr id="15363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2720976" y="219075"/>
            <a:ext cx="7788275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sz="2200" b="1"/>
              <a:t>Nombre d’épisodes d’EPC, 2012 – 2015, par département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sz="2200" b="1"/>
              <a:t>Taille des épisodes les plus importants (N = 7)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sz="2200" b="1"/>
              <a:t>Bilan au 4 septembre 2015 (N= 1 866 épisodes)</a:t>
            </a:r>
          </a:p>
        </p:txBody>
      </p:sp>
      <p:sp>
        <p:nvSpPr>
          <p:cNvPr id="15365" name="ZoneTexte 5"/>
          <p:cNvSpPr txBox="1">
            <a:spLocks noChangeArrowheads="1"/>
          </p:cNvSpPr>
          <p:nvPr/>
        </p:nvSpPr>
        <p:spPr bwMode="auto">
          <a:xfrm>
            <a:off x="8313739" y="4171950"/>
            <a:ext cx="23463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sz="1400" b="1">
                <a:solidFill>
                  <a:schemeClr val="tx1"/>
                </a:solidFill>
              </a:rPr>
              <a:t>L’analyse par taille présente uniquement les épisodes les plus importants (≥ 15 cas) avec une évolution récente (nouveaux cas &lt; 6 mois)</a:t>
            </a:r>
          </a:p>
        </p:txBody>
      </p:sp>
      <p:pic>
        <p:nvPicPr>
          <p:cNvPr id="15366" name="Picture 2" descr="Cart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0" y="1304926"/>
            <a:ext cx="5829300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733481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49"/>
          <p:cNvSpPr txBox="1">
            <a:spLocks noChangeArrowheads="1"/>
          </p:cNvSpPr>
          <p:nvPr/>
        </p:nvSpPr>
        <p:spPr bwMode="auto">
          <a:xfrm>
            <a:off x="2316163" y="1368425"/>
            <a:ext cx="47117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90000"/>
              </a:lnSpc>
            </a:pPr>
            <a:r>
              <a:rPr lang="fr-FR" altLang="fr-FR"/>
              <a:t> 978 épisodes (48%)</a:t>
            </a:r>
            <a:endParaRPr lang="fr-FR" altLang="fr-FR">
              <a:solidFill>
                <a:srgbClr val="FFFF66"/>
              </a:solidFill>
            </a:endParaRPr>
          </a:p>
        </p:txBody>
      </p:sp>
      <p:pic>
        <p:nvPicPr>
          <p:cNvPr id="17411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2"/>
          <p:cNvSpPr txBox="1">
            <a:spLocks noChangeArrowheads="1"/>
          </p:cNvSpPr>
          <p:nvPr/>
        </p:nvSpPr>
        <p:spPr bwMode="auto">
          <a:xfrm>
            <a:off x="2552700" y="304800"/>
            <a:ext cx="8115300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b="1"/>
              <a:t>Episodes d’EPC, France, 2004 – 2015, lien avec un pays étranger*, bilan au 4 septembre 2015 (N= 978 épisodes)</a:t>
            </a:r>
          </a:p>
        </p:txBody>
      </p:sp>
      <p:sp>
        <p:nvSpPr>
          <p:cNvPr id="17413" name="ZoneTexte 1"/>
          <p:cNvSpPr txBox="1">
            <a:spLocks noChangeArrowheads="1"/>
          </p:cNvSpPr>
          <p:nvPr/>
        </p:nvSpPr>
        <p:spPr bwMode="auto">
          <a:xfrm>
            <a:off x="2808288" y="6326188"/>
            <a:ext cx="62611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0"/>
              </a:spcBef>
              <a:buClrTx/>
              <a:buFontTx/>
              <a:buNone/>
            </a:pPr>
            <a:r>
              <a:rPr lang="fr-FR" altLang="fr-FR" sz="1400">
                <a:solidFill>
                  <a:schemeClr val="tx1"/>
                </a:solidFill>
                <a:latin typeface="Arial" panose="020B0604020202020204" pitchFamily="34" charset="0"/>
              </a:rPr>
              <a:t>* Hospitalisation ou voyage sans hospitalisation du cas index à l’étranger</a:t>
            </a:r>
          </a:p>
        </p:txBody>
      </p:sp>
      <p:pic>
        <p:nvPicPr>
          <p:cNvPr id="174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1" y="2054226"/>
            <a:ext cx="808672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403793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8926" y="152400"/>
            <a:ext cx="7458075" cy="827088"/>
          </a:xfrm>
          <a:solidFill>
            <a:schemeClr val="bg1"/>
          </a:solidFill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2400"/>
              <a:t>Episodes impliquant des EPC en France – Conclusions (1)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93914" y="1184276"/>
            <a:ext cx="8099425" cy="4949825"/>
          </a:xfrm>
        </p:spPr>
        <p:txBody>
          <a:bodyPr>
            <a:normAutofit fontScale="85000" lnSpcReduction="20000"/>
          </a:bodyPr>
          <a:lstStyle/>
          <a:p>
            <a:pPr marL="533400" indent="-533400"/>
            <a:r>
              <a:rPr lang="fr-FR" altLang="fr-FR" dirty="0"/>
              <a:t>Nombre d’épisodes impliquant des EPC encore limité en France</a:t>
            </a:r>
            <a:endParaRPr lang="fr-FR" altLang="fr-FR" sz="1200" dirty="0"/>
          </a:p>
          <a:p>
            <a:pPr marL="533400" indent="-533400"/>
            <a:r>
              <a:rPr lang="fr-FR" altLang="fr-FR" b="1" dirty="0">
                <a:solidFill>
                  <a:srgbClr val="FF3399"/>
                </a:solidFill>
              </a:rPr>
              <a:t>Augmentation significative du nombre d’épisodes signalés ces 3 dernières années, phase de stabilisation en 2013/2014 puis nouvelle hausse depuis septembre 2014</a:t>
            </a:r>
          </a:p>
          <a:p>
            <a:pPr marL="533400" indent="-533400"/>
            <a:r>
              <a:rPr lang="fr-FR" altLang="fr-FR" dirty="0"/>
              <a:t>Sept épisodes de taille conséquentes restent évolutifs sur les 6 derniers mois</a:t>
            </a:r>
          </a:p>
          <a:p>
            <a:pPr marL="533400" indent="-533400"/>
            <a:r>
              <a:rPr lang="fr-FR" altLang="fr-FR" dirty="0"/>
              <a:t>Entérobactéries les plus fréquemment mises en cause</a:t>
            </a:r>
            <a:r>
              <a:rPr lang="fr-FR" altLang="fr-FR" i="1" dirty="0"/>
              <a:t> </a:t>
            </a:r>
            <a:r>
              <a:rPr lang="fr-FR" altLang="fr-FR" dirty="0"/>
              <a:t>:</a:t>
            </a:r>
            <a:r>
              <a:rPr lang="fr-FR" altLang="fr-FR" i="1" dirty="0"/>
              <a:t> </a:t>
            </a:r>
            <a:br>
              <a:rPr lang="fr-FR" altLang="fr-FR" i="1" dirty="0"/>
            </a:br>
            <a:r>
              <a:rPr lang="fr-FR" altLang="fr-FR" dirty="0"/>
              <a:t>toujours</a:t>
            </a:r>
            <a:r>
              <a:rPr lang="fr-FR" altLang="fr-FR" i="1" dirty="0"/>
              <a:t> </a:t>
            </a:r>
            <a:r>
              <a:rPr lang="fr-FR" altLang="fr-FR" i="1" dirty="0" err="1"/>
              <a:t>Klebsiella</a:t>
            </a:r>
            <a:r>
              <a:rPr lang="fr-FR" altLang="fr-FR" i="1" dirty="0"/>
              <a:t> </a:t>
            </a:r>
            <a:r>
              <a:rPr lang="fr-FR" altLang="fr-FR" i="1" dirty="0" err="1"/>
              <a:t>pneumoniae</a:t>
            </a:r>
            <a:r>
              <a:rPr lang="fr-FR" altLang="fr-FR" i="1" dirty="0"/>
              <a:t> </a:t>
            </a:r>
            <a:r>
              <a:rPr lang="fr-FR" altLang="fr-FR" dirty="0"/>
              <a:t>puis</a:t>
            </a:r>
            <a:r>
              <a:rPr lang="fr-FR" altLang="fr-FR" i="1" dirty="0"/>
              <a:t> Escherichia coli</a:t>
            </a:r>
            <a:endParaRPr lang="fr-FR" altLang="fr-FR" sz="1200" dirty="0"/>
          </a:p>
          <a:p>
            <a:pPr marL="533400" indent="-533400"/>
            <a:r>
              <a:rPr lang="fr-FR" altLang="fr-FR" b="1" dirty="0" err="1">
                <a:solidFill>
                  <a:srgbClr val="FF3399"/>
                </a:solidFill>
              </a:rPr>
              <a:t>Carbapénèmase</a:t>
            </a:r>
            <a:r>
              <a:rPr lang="fr-FR" altLang="fr-FR" b="1" dirty="0">
                <a:solidFill>
                  <a:srgbClr val="FF3399"/>
                </a:solidFill>
              </a:rPr>
              <a:t> la plus fréquemment retrouvée : OXA-48</a:t>
            </a:r>
          </a:p>
          <a:p>
            <a:pPr marL="533400" indent="-533400"/>
            <a:r>
              <a:rPr lang="fr-FR" altLang="fr-FR" b="1" dirty="0">
                <a:solidFill>
                  <a:srgbClr val="FF3399"/>
                </a:solidFill>
              </a:rPr>
              <a:t>Grande partie des épisodes recensés à ce jour avec lien avec un pays étranger (hospitalisation ou voyage du cas index)</a:t>
            </a:r>
          </a:p>
          <a:p>
            <a:pPr marL="914400" lvl="1" indent="-457200"/>
            <a:r>
              <a:rPr lang="fr-FR" altLang="fr-FR" b="1" dirty="0">
                <a:solidFill>
                  <a:srgbClr val="FF3399"/>
                </a:solidFill>
              </a:rPr>
              <a:t>Pays les plus fréquemment cités : Maroc, Algérie, Tunisie et Inde</a:t>
            </a:r>
          </a:p>
          <a:p>
            <a:pPr marL="914400" lvl="1" indent="-457200"/>
            <a:r>
              <a:rPr lang="fr-FR" altLang="fr-FR" b="1" dirty="0">
                <a:solidFill>
                  <a:srgbClr val="FF3399"/>
                </a:solidFill>
              </a:rPr>
              <a:t>Nombre de pays listés : en augmentation constante</a:t>
            </a:r>
          </a:p>
        </p:txBody>
      </p:sp>
      <p:pic>
        <p:nvPicPr>
          <p:cNvPr id="25604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385702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66064" y="927286"/>
            <a:ext cx="8035925" cy="4625975"/>
          </a:xfrm>
        </p:spPr>
        <p:txBody>
          <a:bodyPr>
            <a:normAutofit fontScale="92500" lnSpcReduction="20000"/>
          </a:bodyPr>
          <a:lstStyle/>
          <a:p>
            <a:pPr marL="358775" indent="-358775">
              <a:lnSpc>
                <a:spcPct val="125000"/>
              </a:lnSpc>
              <a:spcBef>
                <a:spcPct val="25000"/>
              </a:spcBef>
            </a:pPr>
            <a:r>
              <a:rPr lang="fr-FR" altLang="fr-FR" b="1" dirty="0">
                <a:solidFill>
                  <a:srgbClr val="FF3399"/>
                </a:solidFill>
              </a:rPr>
              <a:t>Nette augmentation des épisodes sans lien avec un pays étranger (ni hospitalisation ou voyage du cas index à l’étranger)</a:t>
            </a:r>
          </a:p>
          <a:p>
            <a:pPr marL="358775" indent="-358775">
              <a:lnSpc>
                <a:spcPct val="125000"/>
              </a:lnSpc>
              <a:spcBef>
                <a:spcPct val="25000"/>
              </a:spcBef>
            </a:pPr>
            <a:r>
              <a:rPr lang="fr-FR" altLang="fr-FR" u="sng" dirty="0"/>
              <a:t>Circulation autochtone des EPC OXA-48 en France</a:t>
            </a:r>
          </a:p>
          <a:p>
            <a:pPr marL="358775" indent="-358775">
              <a:lnSpc>
                <a:spcPct val="125000"/>
              </a:lnSpc>
              <a:spcBef>
                <a:spcPct val="25000"/>
              </a:spcBef>
            </a:pPr>
            <a:r>
              <a:rPr lang="fr-FR" altLang="fr-FR" dirty="0">
                <a:sym typeface="Wingdings" panose="05000000000000000000" pitchFamily="2" charset="2"/>
              </a:rPr>
              <a:t>Situation des EPC au niveau international incite à poursuivre les actions de dépistage pour les patients ayant été hospitalisés dans un pays étranger. </a:t>
            </a:r>
          </a:p>
          <a:p>
            <a:pPr marL="358775" indent="-358775">
              <a:lnSpc>
                <a:spcPct val="125000"/>
              </a:lnSpc>
              <a:spcBef>
                <a:spcPct val="25000"/>
              </a:spcBef>
            </a:pPr>
            <a:r>
              <a:rPr lang="fr-FR" altLang="fr-FR" dirty="0">
                <a:sym typeface="Wingdings" panose="05000000000000000000" pitchFamily="2" charset="2"/>
              </a:rPr>
              <a:t>Nécessité toutefois de r</a:t>
            </a:r>
            <a:r>
              <a:rPr lang="fr-FR" altLang="fr-FR" dirty="0"/>
              <a:t>enforcer la vigilance devant tout isolement au laboratoire d’une entérobactérie suspecte d’être productrice de </a:t>
            </a:r>
            <a:r>
              <a:rPr lang="fr-FR" altLang="fr-FR" dirty="0" err="1"/>
              <a:t>carbapénémase</a:t>
            </a:r>
            <a:endParaRPr lang="fr-FR" altLang="fr-FR" dirty="0"/>
          </a:p>
        </p:txBody>
      </p:sp>
      <p:sp>
        <p:nvSpPr>
          <p:cNvPr id="26627" name="Rectangle 6"/>
          <p:cNvSpPr>
            <a:spLocks noGrp="1" noChangeArrowheads="1"/>
          </p:cNvSpPr>
          <p:nvPr>
            <p:ph type="title"/>
          </p:nvPr>
        </p:nvSpPr>
        <p:spPr>
          <a:xfrm>
            <a:off x="2828926" y="152400"/>
            <a:ext cx="7458075" cy="827088"/>
          </a:xfrm>
          <a:solidFill>
            <a:schemeClr val="bg1"/>
          </a:solidFill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2400"/>
              <a:t>Episodes impliquant des EPC en France – Conclusions (2)</a:t>
            </a:r>
          </a:p>
        </p:txBody>
      </p:sp>
      <p:pic>
        <p:nvPicPr>
          <p:cNvPr id="26628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084116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19900" b="1" dirty="0"/>
              <a:t>CAT </a:t>
            </a:r>
            <a:r>
              <a:rPr lang="fr-FR" sz="19900" b="1" dirty="0" err="1"/>
              <a:t>BHRe</a:t>
            </a:r>
            <a:endParaRPr lang="fr-FR" sz="19900" b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0363312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7039" y="1014364"/>
            <a:ext cx="10630637" cy="2311222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273628" y="3624943"/>
            <a:ext cx="9960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3399"/>
                </a:solidFill>
              </a:rPr>
              <a:t>ENTREE SERVICES A RISQUES (REA, ATCD DE POSITIF DANS LE SERVICE)</a:t>
            </a:r>
          </a:p>
          <a:p>
            <a:r>
              <a:rPr lang="fr-FR" sz="2400" b="1" dirty="0">
                <a:solidFill>
                  <a:srgbClr val="FF3399"/>
                </a:solidFill>
              </a:rPr>
              <a:t>RAPATRIEMENT SANITAIRE OU RETOUR PAYS ETRANGER</a:t>
            </a:r>
          </a:p>
          <a:p>
            <a:r>
              <a:rPr lang="fr-FR" sz="2400" b="1" dirty="0">
                <a:solidFill>
                  <a:srgbClr val="FF3399"/>
                </a:solidFill>
              </a:rPr>
              <a:t>ATCD HOSPI ETRANGER DANS LES 12 DERNIERS MOIS </a:t>
            </a:r>
          </a:p>
          <a:p>
            <a:endParaRPr lang="fr-FR" sz="2400" b="1" dirty="0">
              <a:solidFill>
                <a:srgbClr val="FF3399"/>
              </a:solidFill>
            </a:endParaRPr>
          </a:p>
          <a:p>
            <a:endParaRPr lang="fr-FR" sz="2400" b="1" dirty="0">
              <a:solidFill>
                <a:srgbClr val="FF3399"/>
              </a:solidFill>
            </a:endParaRPr>
          </a:p>
          <a:p>
            <a:r>
              <a:rPr lang="fr-FR" sz="2400" b="1" dirty="0">
                <a:solidFill>
                  <a:srgbClr val="FF3399"/>
                </a:solidFill>
              </a:rPr>
              <a:t>(PORTAGE ASYMPTOMATIQUE /  PATIENT CONTACT )</a:t>
            </a:r>
          </a:p>
        </p:txBody>
      </p:sp>
    </p:spTree>
    <p:extLst>
      <p:ext uri="{BB962C8B-B14F-4D97-AF65-F5344CB8AC3E}">
        <p14:creationId xmlns="" xmlns:p14="http://schemas.microsoft.com/office/powerpoint/2010/main" val="4090207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ustomShape 1"/>
          <p:cNvSpPr/>
          <p:nvPr/>
        </p:nvSpPr>
        <p:spPr>
          <a:xfrm>
            <a:off x="1220752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8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Recommandations - Prévention de la transmission croisée</a:t>
            </a:r>
            <a:endParaRPr lang="fr-FR" sz="28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6" name="Image 60"/>
          <p:cNvPicPr/>
          <p:nvPr/>
        </p:nvPicPr>
        <p:blipFill>
          <a:blip r:embed="rId2" cstate="print"/>
          <a:stretch/>
        </p:blipFill>
        <p:spPr>
          <a:xfrm>
            <a:off x="11087501" y="5714593"/>
            <a:ext cx="987491" cy="1034296"/>
          </a:xfrm>
          <a:prstGeom prst="rect">
            <a:avLst/>
          </a:prstGeom>
          <a:ln>
            <a:noFill/>
          </a:ln>
        </p:spPr>
      </p:pic>
      <p:pic>
        <p:nvPicPr>
          <p:cNvPr id="107" name="Image 61"/>
          <p:cNvPicPr/>
          <p:nvPr/>
        </p:nvPicPr>
        <p:blipFill>
          <a:blip r:embed="rId3" cstate="print"/>
          <a:stretch/>
        </p:blipFill>
        <p:spPr>
          <a:xfrm>
            <a:off x="911424" y="374610"/>
            <a:ext cx="9752560" cy="48991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810306"/>
            <a:ext cx="11469463" cy="746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3399"/>
                </a:solidFill>
                <a:latin typeface="+mn-lt"/>
              </a:rPr>
              <a:t>CAT devant un patient </a:t>
            </a:r>
            <a:r>
              <a:rPr lang="fr-FR" b="1" dirty="0" err="1">
                <a:solidFill>
                  <a:srgbClr val="FF3399"/>
                </a:solidFill>
                <a:latin typeface="+mn-lt"/>
              </a:rPr>
              <a:t>BHRe</a:t>
            </a:r>
            <a:r>
              <a:rPr lang="fr-FR" b="1" dirty="0">
                <a:solidFill>
                  <a:srgbClr val="FF3399"/>
                </a:solidFill>
                <a:latin typeface="+mn-lt"/>
              </a:rPr>
              <a:t> + (porteur ou infecté)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r-FR" dirty="0"/>
              <a:t>Si colonisé et retour au domicile : OK ! 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Si infecté ou si colonisé retour au domicile impossible: </a:t>
            </a:r>
          </a:p>
          <a:p>
            <a:pPr marL="0" indent="0">
              <a:buNone/>
            </a:pPr>
            <a:r>
              <a:rPr lang="fr-FR" dirty="0"/>
              <a:t>			Transfert MIT !</a:t>
            </a:r>
          </a:p>
          <a:p>
            <a:pPr marL="0" indent="0">
              <a:buNone/>
            </a:pPr>
            <a:r>
              <a:rPr lang="fr-FR" dirty="0"/>
              <a:t>			Discussion greffe </a:t>
            </a:r>
            <a:r>
              <a:rPr lang="fr-FR" dirty="0" err="1"/>
              <a:t>microbiote</a:t>
            </a:r>
            <a:r>
              <a:rPr lang="fr-FR" dirty="0"/>
              <a:t> digestif  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fr-FR" dirty="0"/>
              <a:t>Si REA procédure isolement adaptée</a:t>
            </a:r>
          </a:p>
          <a:p>
            <a:pPr marL="0" indent="0">
              <a:buNone/>
            </a:pPr>
            <a:r>
              <a:rPr lang="fr-FR" dirty="0"/>
              <a:t>			Discussion greffe </a:t>
            </a:r>
            <a:r>
              <a:rPr lang="fr-FR" dirty="0" err="1"/>
              <a:t>microbiote</a:t>
            </a:r>
            <a:r>
              <a:rPr lang="fr-FR" dirty="0"/>
              <a:t> digestif  </a:t>
            </a:r>
          </a:p>
        </p:txBody>
      </p:sp>
    </p:spTree>
    <p:extLst>
      <p:ext uri="{BB962C8B-B14F-4D97-AF65-F5344CB8AC3E}">
        <p14:creationId xmlns="" xmlns:p14="http://schemas.microsoft.com/office/powerpoint/2010/main" val="173009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2475" y="350874"/>
            <a:ext cx="6063824" cy="617992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618229" y="738963"/>
            <a:ext cx="42849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i="1" dirty="0">
                <a:solidFill>
                  <a:srgbClr val="FF0066"/>
                </a:solidFill>
              </a:rPr>
              <a:t>Clostridium difficile </a:t>
            </a:r>
            <a:r>
              <a:rPr lang="fr-FR" sz="4000" b="1" dirty="0" err="1">
                <a:solidFill>
                  <a:srgbClr val="FF0066"/>
                </a:solidFill>
              </a:rPr>
              <a:t>ribotype</a:t>
            </a:r>
            <a:r>
              <a:rPr lang="fr-FR" sz="4000" b="1" dirty="0">
                <a:solidFill>
                  <a:srgbClr val="FF0066"/>
                </a:solidFill>
              </a:rPr>
              <a:t> 27</a:t>
            </a:r>
          </a:p>
          <a:p>
            <a:endParaRPr lang="fr-FR" sz="4000" dirty="0"/>
          </a:p>
          <a:p>
            <a:r>
              <a:rPr lang="fr-FR" sz="4000" b="1" dirty="0"/>
              <a:t>60% de mortalité avant la mise en place de la greffe de </a:t>
            </a:r>
            <a:r>
              <a:rPr lang="fr-FR" sz="4000" b="1" dirty="0" err="1"/>
              <a:t>microbiote</a:t>
            </a:r>
            <a:r>
              <a:rPr lang="fr-FR" sz="4000" b="1" dirty="0"/>
              <a:t> digestif !</a:t>
            </a:r>
          </a:p>
        </p:txBody>
      </p:sp>
    </p:spTree>
    <p:extLst>
      <p:ext uri="{BB962C8B-B14F-4D97-AF65-F5344CB8AC3E}">
        <p14:creationId xmlns="" xmlns:p14="http://schemas.microsoft.com/office/powerpoint/2010/main" val="343608502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71940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4000" spc="-1" dirty="0"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Surcoûts de prise en charge</a:t>
            </a:r>
            <a:endParaRPr lang="fr-FR" sz="1600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9" name="Image 63"/>
          <p:cNvPicPr/>
          <p:nvPr/>
        </p:nvPicPr>
        <p:blipFill>
          <a:blip r:embed="rId2" cstate="print"/>
          <a:stretch/>
        </p:blipFill>
        <p:spPr>
          <a:xfrm>
            <a:off x="225423" y="4294391"/>
            <a:ext cx="5678072" cy="1787402"/>
          </a:xfrm>
          <a:prstGeom prst="rect">
            <a:avLst/>
          </a:prstGeom>
          <a:ln>
            <a:noFill/>
          </a:ln>
        </p:spPr>
      </p:pic>
      <p:pic>
        <p:nvPicPr>
          <p:cNvPr id="110" name="Image 64"/>
          <p:cNvPicPr/>
          <p:nvPr/>
        </p:nvPicPr>
        <p:blipFill>
          <a:blip r:embed="rId3" cstate="print"/>
          <a:stretch/>
        </p:blipFill>
        <p:spPr>
          <a:xfrm>
            <a:off x="225423" y="1628800"/>
            <a:ext cx="5910141" cy="2507850"/>
          </a:xfrm>
          <a:prstGeom prst="rect">
            <a:avLst/>
          </a:prstGeom>
          <a:ln>
            <a:noFill/>
          </a:ln>
        </p:spPr>
      </p:pic>
      <p:pic>
        <p:nvPicPr>
          <p:cNvPr id="111" name="Image 65"/>
          <p:cNvPicPr/>
          <p:nvPr/>
        </p:nvPicPr>
        <p:blipFill>
          <a:blip r:embed="rId4" cstate="print"/>
          <a:stretch/>
        </p:blipFill>
        <p:spPr>
          <a:xfrm>
            <a:off x="6208712" y="1448525"/>
            <a:ext cx="5983288" cy="2923267"/>
          </a:xfrm>
          <a:prstGeom prst="rect">
            <a:avLst/>
          </a:prstGeom>
          <a:ln>
            <a:noFill/>
          </a:ln>
        </p:spPr>
      </p:pic>
      <p:pic>
        <p:nvPicPr>
          <p:cNvPr id="112" name="Image 66"/>
          <p:cNvPicPr/>
          <p:nvPr/>
        </p:nvPicPr>
        <p:blipFill>
          <a:blip r:embed="rId5" cstate="print"/>
          <a:stretch/>
        </p:blipFill>
        <p:spPr>
          <a:xfrm>
            <a:off x="6244414" y="4591257"/>
            <a:ext cx="5798243" cy="956242"/>
          </a:xfrm>
          <a:prstGeom prst="rect">
            <a:avLst/>
          </a:prstGeom>
          <a:ln>
            <a:noFill/>
          </a:ln>
        </p:spPr>
      </p:pic>
      <p:sp>
        <p:nvSpPr>
          <p:cNvPr id="113" name="Line 2"/>
          <p:cNvSpPr/>
          <p:nvPr/>
        </p:nvSpPr>
        <p:spPr>
          <a:xfrm>
            <a:off x="9143753" y="5547827"/>
            <a:ext cx="873851" cy="327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" name="Line 3"/>
          <p:cNvSpPr/>
          <p:nvPr/>
        </p:nvSpPr>
        <p:spPr>
          <a:xfrm>
            <a:off x="2922736" y="5801257"/>
            <a:ext cx="873851" cy="327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Line 4"/>
          <p:cNvSpPr/>
          <p:nvPr/>
        </p:nvSpPr>
        <p:spPr>
          <a:xfrm>
            <a:off x="4596855" y="5801257"/>
            <a:ext cx="874287" cy="327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>
          <a:xfrm>
            <a:off x="62339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3200" spc="-1" dirty="0"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...pour une longue durée de colonisation</a:t>
            </a:r>
            <a:endParaRPr lang="fr-FR" sz="3200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7" name="Image 68"/>
          <p:cNvPicPr/>
          <p:nvPr/>
        </p:nvPicPr>
        <p:blipFill>
          <a:blip r:embed="rId2" cstate="print"/>
          <a:stretch/>
        </p:blipFill>
        <p:spPr>
          <a:xfrm>
            <a:off x="2612410" y="1805366"/>
            <a:ext cx="6897196" cy="2505237"/>
          </a:xfrm>
          <a:prstGeom prst="rect">
            <a:avLst/>
          </a:prstGeom>
          <a:ln>
            <a:noFill/>
          </a:ln>
        </p:spPr>
      </p:pic>
      <p:pic>
        <p:nvPicPr>
          <p:cNvPr id="118" name="Image 69"/>
          <p:cNvPicPr/>
          <p:nvPr/>
        </p:nvPicPr>
        <p:blipFill>
          <a:blip r:embed="rId3" cstate="print"/>
          <a:stretch/>
        </p:blipFill>
        <p:spPr>
          <a:xfrm>
            <a:off x="3221973" y="4955608"/>
            <a:ext cx="5572705" cy="720448"/>
          </a:xfrm>
          <a:prstGeom prst="rect">
            <a:avLst/>
          </a:prstGeom>
          <a:ln>
            <a:noFill/>
          </a:ln>
        </p:spPr>
      </p:pic>
      <p:sp>
        <p:nvSpPr>
          <p:cNvPr id="119" name="Line 2"/>
          <p:cNvSpPr/>
          <p:nvPr/>
        </p:nvSpPr>
        <p:spPr>
          <a:xfrm>
            <a:off x="5146883" y="5310934"/>
            <a:ext cx="704915" cy="4899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518756" y="0"/>
            <a:ext cx="10971249" cy="170085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800" spc="-1" dirty="0"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...pour des patients qui nécessitent fréquemment des prises en charge complémentaires</a:t>
            </a:r>
            <a:endParaRPr lang="fr-FR" sz="2800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CustomShape 2"/>
          <p:cNvSpPr/>
          <p:nvPr/>
        </p:nvSpPr>
        <p:spPr>
          <a:xfrm>
            <a:off x="1351487" y="2903345"/>
            <a:ext cx="8816011" cy="31773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marL="259285" indent="-258959">
              <a:buClr>
                <a:srgbClr val="000000"/>
              </a:buClr>
              <a:buFont typeface="StarSymbol"/>
              <a:buChar char="-"/>
            </a:pPr>
            <a:r>
              <a:rPr lang="fr-FR" sz="29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Rééducative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59285" indent="-258959">
              <a:buClr>
                <a:srgbClr val="000000"/>
              </a:buClr>
              <a:buFont typeface="StarSymbol"/>
              <a:buChar char="-"/>
            </a:pPr>
            <a:r>
              <a:rPr lang="fr-FR" sz="29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Chirurgicale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59285" indent="-258959">
              <a:buClr>
                <a:srgbClr val="000000"/>
              </a:buClr>
              <a:buFont typeface="StarSymbol"/>
              <a:buChar char="-"/>
            </a:pPr>
            <a:r>
              <a:rPr lang="fr-FR" sz="29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Chimiothérapies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2" name="Image 2"/>
          <p:cNvPicPr/>
          <p:nvPr/>
        </p:nvPicPr>
        <p:blipFill>
          <a:blip r:embed="rId2" cstate="print"/>
          <a:stretch/>
        </p:blipFill>
        <p:spPr>
          <a:xfrm>
            <a:off x="5001460" y="3932416"/>
            <a:ext cx="1186033" cy="906928"/>
          </a:xfrm>
          <a:prstGeom prst="rect">
            <a:avLst/>
          </a:prstGeom>
          <a:ln>
            <a:noFill/>
          </a:ln>
        </p:spPr>
      </p:pic>
      <p:pic>
        <p:nvPicPr>
          <p:cNvPr id="123" name="Image 3"/>
          <p:cNvPicPr/>
          <p:nvPr/>
        </p:nvPicPr>
        <p:blipFill>
          <a:blip r:embed="rId3" cstate="print"/>
          <a:stretch/>
        </p:blipFill>
        <p:spPr>
          <a:xfrm>
            <a:off x="5970661" y="5016353"/>
            <a:ext cx="1094600" cy="1293278"/>
          </a:xfrm>
          <a:prstGeom prst="rect">
            <a:avLst/>
          </a:prstGeom>
          <a:ln>
            <a:noFill/>
          </a:ln>
        </p:spPr>
      </p:pic>
      <p:sp>
        <p:nvSpPr>
          <p:cNvPr id="124" name="CustomShape 3"/>
          <p:cNvSpPr/>
          <p:nvPr/>
        </p:nvSpPr>
        <p:spPr>
          <a:xfrm>
            <a:off x="76631" y="-565973"/>
            <a:ext cx="1946245" cy="118354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5" name="Image 7"/>
          <p:cNvPicPr/>
          <p:nvPr/>
        </p:nvPicPr>
        <p:blipFill>
          <a:blip r:embed="rId4" cstate="print"/>
          <a:stretch/>
        </p:blipFill>
        <p:spPr>
          <a:xfrm>
            <a:off x="5001459" y="2468007"/>
            <a:ext cx="1516068" cy="109700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62339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800" spc="-1" dirty="0"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FMT et entérobactéries porteuses de </a:t>
            </a:r>
            <a:r>
              <a:rPr lang="fr-FR" sz="2800" spc="-1" dirty="0" err="1"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carbapénémases</a:t>
            </a:r>
            <a:endParaRPr lang="fr-FR" sz="2800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7" name="Image 74"/>
          <p:cNvPicPr/>
          <p:nvPr/>
        </p:nvPicPr>
        <p:blipFill>
          <a:blip r:embed="rId2" cstate="print"/>
          <a:stretch/>
        </p:blipFill>
        <p:spPr>
          <a:xfrm>
            <a:off x="6473117" y="1447100"/>
            <a:ext cx="5064591" cy="1720452"/>
          </a:xfrm>
          <a:prstGeom prst="rect">
            <a:avLst/>
          </a:prstGeom>
          <a:ln>
            <a:noFill/>
          </a:ln>
        </p:spPr>
      </p:pic>
      <p:pic>
        <p:nvPicPr>
          <p:cNvPr id="128" name="Image 75"/>
          <p:cNvPicPr/>
          <p:nvPr/>
        </p:nvPicPr>
        <p:blipFill>
          <a:blip r:embed="rId3" cstate="print"/>
          <a:stretch/>
        </p:blipFill>
        <p:spPr>
          <a:xfrm>
            <a:off x="6095623" y="3229278"/>
            <a:ext cx="6095187" cy="2474865"/>
          </a:xfrm>
          <a:prstGeom prst="rect">
            <a:avLst/>
          </a:prstGeom>
          <a:ln>
            <a:noFill/>
          </a:ln>
        </p:spPr>
      </p:pic>
      <p:pic>
        <p:nvPicPr>
          <p:cNvPr id="129" name="Image 76"/>
          <p:cNvPicPr/>
          <p:nvPr/>
        </p:nvPicPr>
        <p:blipFill>
          <a:blip r:embed="rId4" cstate="print"/>
          <a:stretch/>
        </p:blipFill>
        <p:spPr>
          <a:xfrm>
            <a:off x="87080" y="3232218"/>
            <a:ext cx="5481271" cy="3233849"/>
          </a:xfrm>
          <a:prstGeom prst="rect">
            <a:avLst/>
          </a:prstGeom>
          <a:ln>
            <a:noFill/>
          </a:ln>
        </p:spPr>
      </p:pic>
      <p:pic>
        <p:nvPicPr>
          <p:cNvPr id="130" name="Image 77"/>
          <p:cNvPicPr/>
          <p:nvPr/>
        </p:nvPicPr>
        <p:blipFill>
          <a:blip r:embed="rId5" cstate="print"/>
          <a:stretch/>
        </p:blipFill>
        <p:spPr>
          <a:xfrm>
            <a:off x="460655" y="1464083"/>
            <a:ext cx="4720188" cy="1787402"/>
          </a:xfrm>
          <a:prstGeom prst="rect">
            <a:avLst/>
          </a:prstGeom>
          <a:ln>
            <a:noFill/>
          </a:ln>
        </p:spPr>
      </p:pic>
      <p:sp>
        <p:nvSpPr>
          <p:cNvPr id="131" name="CustomShape 2"/>
          <p:cNvSpPr/>
          <p:nvPr/>
        </p:nvSpPr>
        <p:spPr>
          <a:xfrm>
            <a:off x="1044964" y="6511462"/>
            <a:ext cx="5398544" cy="31384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n=2/6 décolonisations (33,3%)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CustomShape 3"/>
          <p:cNvSpPr/>
          <p:nvPr/>
        </p:nvSpPr>
        <p:spPr>
          <a:xfrm>
            <a:off x="6443943" y="5858290"/>
            <a:ext cx="5311464" cy="64043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n=12/20 décolonisations (60%) à 1 </a:t>
            </a:r>
            <a:r>
              <a:rPr lang="fr-FR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sem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n=12/16 décolonisations (75%) à 1 mois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CustomShape 4"/>
          <p:cNvSpPr/>
          <p:nvPr/>
        </p:nvSpPr>
        <p:spPr>
          <a:xfrm>
            <a:off x="8185549" y="4147637"/>
            <a:ext cx="870368" cy="228283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4" name="CustomShape 5"/>
          <p:cNvSpPr/>
          <p:nvPr/>
        </p:nvSpPr>
        <p:spPr>
          <a:xfrm>
            <a:off x="8185549" y="4670173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5" name="CustomShape 6"/>
          <p:cNvSpPr/>
          <p:nvPr/>
        </p:nvSpPr>
        <p:spPr>
          <a:xfrm>
            <a:off x="8185549" y="5062076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6" name="CustomShape 7"/>
          <p:cNvSpPr/>
          <p:nvPr/>
        </p:nvSpPr>
        <p:spPr>
          <a:xfrm>
            <a:off x="10231937" y="4670173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7" name="CustomShape 8"/>
          <p:cNvSpPr/>
          <p:nvPr/>
        </p:nvSpPr>
        <p:spPr>
          <a:xfrm>
            <a:off x="10231937" y="5062076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8" name="CustomShape 9"/>
          <p:cNvSpPr/>
          <p:nvPr/>
        </p:nvSpPr>
        <p:spPr>
          <a:xfrm>
            <a:off x="10231937" y="4147637"/>
            <a:ext cx="870368" cy="228283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815414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40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Méthodes</a:t>
            </a:r>
            <a:endParaRPr lang="fr-FR" sz="16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TextShape 2"/>
          <p:cNvSpPr txBox="1"/>
          <p:nvPr/>
        </p:nvSpPr>
        <p:spPr>
          <a:xfrm>
            <a:off x="201591" y="1524501"/>
            <a:ext cx="11925649" cy="4182580"/>
          </a:xfrm>
          <a:prstGeom prst="rect">
            <a:avLst/>
          </a:prstGeom>
          <a:noFill/>
          <a:ln>
            <a:noFill/>
          </a:ln>
        </p:spPr>
        <p:txBody>
          <a:bodyPr lIns="81639" tIns="40820" rIns="81639" bIns="40820"/>
          <a:lstStyle/>
          <a:p>
            <a:pPr marL="391867" indent="-2939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Étude </a:t>
            </a:r>
            <a:r>
              <a:rPr lang="fr-FR" sz="2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monocentrique</a:t>
            </a: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 avec étude rétrospective cas-témoins :</a:t>
            </a:r>
          </a:p>
          <a:p>
            <a:pPr marL="391867" indent="-2939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- Patients dont la prise en charge (chirurgie, rééducation, chimiothérapie) était </a:t>
            </a:r>
            <a:r>
              <a:rPr lang="fr-FR" sz="2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différée</a:t>
            </a:r>
          </a:p>
          <a:p>
            <a:pPr marL="391867" indent="-293900">
              <a:buClr>
                <a:srgbClr val="000000"/>
              </a:buClr>
              <a:buSzPct val="45000"/>
            </a:pPr>
            <a:endParaRPr lang="fr-FR" sz="2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LKLUG"/>
            </a:endParaRPr>
          </a:p>
          <a:p>
            <a:pPr marL="391867" indent="-2939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- Patients contrôles non greffés appariés sur âge, sexe, espèce bactérienne et type de résistance désignés parmi les patients hospitalisés à l’APHM avec documentation de portage intestinal </a:t>
            </a:r>
            <a:endParaRPr lang="fr-FR" sz="2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LKLUG"/>
            </a:endParaRPr>
          </a:p>
          <a:p>
            <a:pPr marL="391867" indent="-293900">
              <a:buClr>
                <a:srgbClr val="000000"/>
              </a:buClr>
              <a:buSzPct val="45000"/>
            </a:pPr>
            <a:endParaRPr lang="fr-FR" sz="2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LKLUG"/>
            </a:endParaRPr>
          </a:p>
          <a:p>
            <a:pPr marL="391867" indent="-2939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Effets de la greffe de microbiote digestif sur le portage digestif </a:t>
            </a:r>
            <a:r>
              <a:rPr lang="fr-FR" sz="2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par </a:t>
            </a: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suivi des écouvillons rectaux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0898" y="224286"/>
            <a:ext cx="3495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 smtClean="0"/>
              <a:t>Notre expérience</a:t>
            </a:r>
            <a:endParaRPr lang="fr-FR" sz="36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7471719" y="6441989"/>
            <a:ext cx="4336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Saidani</a:t>
            </a:r>
            <a:r>
              <a:rPr lang="fr-FR" dirty="0" smtClean="0"/>
              <a:t> et al. Int J </a:t>
            </a:r>
            <a:r>
              <a:rPr lang="fr-FR" dirty="0" err="1" smtClean="0"/>
              <a:t>Antimicrobial</a:t>
            </a:r>
            <a:r>
              <a:rPr lang="fr-FR" dirty="0" smtClean="0"/>
              <a:t> Agents 2019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08325"/>
            <a:ext cx="11181336" cy="732469"/>
          </a:xfrm>
        </p:spPr>
        <p:txBody>
          <a:bodyPr>
            <a:normAutofit/>
          </a:bodyPr>
          <a:lstStyle/>
          <a:p>
            <a:r>
              <a:rPr lang="fr-FR" sz="3600" dirty="0"/>
              <a:t>Protocole de décolonisation digestives par des bactéries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88142" y="1081914"/>
            <a:ext cx="11165658" cy="5095049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fr-FR" b="1" dirty="0">
                <a:solidFill>
                  <a:srgbClr val="FF3399"/>
                </a:solidFill>
              </a:rPr>
              <a:t>Identification de la bactérie hautement résistante colonisant (+ décision ATB)</a:t>
            </a:r>
          </a:p>
          <a:p>
            <a:pPr>
              <a:buFontTx/>
              <a:buChar char="-"/>
            </a:pPr>
            <a:r>
              <a:rPr lang="fr-FR" b="1" dirty="0">
                <a:solidFill>
                  <a:srgbClr val="FF3399"/>
                </a:solidFill>
              </a:rPr>
              <a:t>Préparation colique . Les selles doivent être claires</a:t>
            </a:r>
          </a:p>
          <a:p>
            <a:pPr>
              <a:buFontTx/>
              <a:buChar char="-"/>
            </a:pPr>
            <a:r>
              <a:rPr lang="fr-FR" dirty="0"/>
              <a:t>Antibiothérapie : COLIMYCINE = 2,5 MUI per os / prise + GENTAMYCINE 100mg per os toutes les 6h pendant 5 jours si la souche est sensible, sinon adapter à l’antibiogramme pour une bithérapie per os aux posologies habituelles</a:t>
            </a:r>
          </a:p>
          <a:p>
            <a:pPr>
              <a:buFontTx/>
              <a:buChar char="-"/>
            </a:pPr>
            <a:r>
              <a:rPr lang="fr-FR" dirty="0"/>
              <a:t>Deuxième </a:t>
            </a:r>
            <a:r>
              <a:rPr lang="fr-FR" dirty="0" smtClean="0"/>
              <a:t>préparation </a:t>
            </a:r>
            <a:r>
              <a:rPr lang="fr-FR" dirty="0"/>
              <a:t>colique à J-1</a:t>
            </a:r>
          </a:p>
          <a:p>
            <a:pPr>
              <a:buFontTx/>
              <a:buChar char="-"/>
            </a:pPr>
            <a:r>
              <a:rPr lang="fr-FR" dirty="0"/>
              <a:t>Changement de chambre et de tout le matériel potentiellement contaminé</a:t>
            </a:r>
          </a:p>
          <a:p>
            <a:pPr>
              <a:buFontTx/>
              <a:buChar char="-"/>
            </a:pPr>
            <a:r>
              <a:rPr lang="fr-FR" dirty="0"/>
              <a:t>Greffe fécale J-0  par sonde </a:t>
            </a:r>
            <a:r>
              <a:rPr lang="fr-FR" dirty="0" err="1"/>
              <a:t>nasogastrique</a:t>
            </a:r>
            <a:r>
              <a:rPr lang="fr-FR" dirty="0"/>
              <a:t> </a:t>
            </a:r>
          </a:p>
          <a:p>
            <a:pPr>
              <a:buFontTx/>
              <a:buChar char="-"/>
            </a:pPr>
            <a:r>
              <a:rPr lang="fr-FR" dirty="0"/>
              <a:t>Contrôle du portage par écouvillonnage rectal J3 J7 S2 S3</a:t>
            </a:r>
          </a:p>
          <a:p>
            <a:pPr>
              <a:buFontTx/>
              <a:buChar char="-"/>
            </a:pPr>
            <a:endParaRPr lang="fr-FR" dirty="0"/>
          </a:p>
          <a:p>
            <a:pPr>
              <a:buFontTx/>
              <a:buChar char="-"/>
            </a:pP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5347953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609562" y="273352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2032001" y="1417320"/>
          <a:ext cx="8127999" cy="4021308"/>
        </p:xfrm>
        <a:graphic>
          <a:graphicData uri="http://schemas.openxmlformats.org/drawingml/2006/table">
            <a:tbl>
              <a:tblPr/>
              <a:tblGrid>
                <a:gridCol w="1812695"/>
                <a:gridCol w="1437829"/>
                <a:gridCol w="1626951"/>
                <a:gridCol w="1624417"/>
                <a:gridCol w="1626107"/>
              </a:tblGrid>
              <a:tr h="3647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Patients Characteristics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Total (n=30)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FMT (n=10)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Control  (n=20)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p-value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Age (range)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59.9 (21-88)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59.2 (22-88)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60.3 (21-86)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0.3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Age &gt; 60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0.60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Male gender (%)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24 (80)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 (80)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16 (80)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1.00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47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Hospitalization 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&lt; 6 months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ICU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0.09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Surgery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17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9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0.07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Medicine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14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0.30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Rehabilitation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0.03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Comorbidities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Renal failure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3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7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0.78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Haemodialysis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0.60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Cirrhosis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0.47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Charlson Index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4.9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5.3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4.8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0.16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47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Associated infection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15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0.43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Colonization sites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Nasal/Pharynx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13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0.60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Urines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1.00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Stool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30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1.00</a:t>
                      </a:r>
                      <a:r>
                        <a:rPr lang="en-US" sz="1200" baseline="30000" dirty="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71940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40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Étude cas-contrôles</a:t>
            </a:r>
            <a:endParaRPr lang="fr-FR" sz="16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3" name="CustomShape 2"/>
          <p:cNvSpPr/>
          <p:nvPr/>
        </p:nvSpPr>
        <p:spPr>
          <a:xfrm>
            <a:off x="5711957" y="1556792"/>
            <a:ext cx="6182267" cy="35283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10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patients traités par FMT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Temps moyen de colonisation avant FMT : 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72,3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± 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36,4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jours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n=8/10 (80.8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%) patients décolonisés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 après 1 FMT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après 2 FMT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Transferts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possibles des patients vers :
SSR (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n=6)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
Domicile (n=3)
Centre hospitalier (n=1)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82954"/>
            <a:ext cx="5579672" cy="5875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CustomShape 1"/>
          <p:cNvSpPr/>
          <p:nvPr/>
        </p:nvSpPr>
        <p:spPr>
          <a:xfrm>
            <a:off x="71940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40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Un gain de temps de colonisation</a:t>
            </a:r>
            <a:endParaRPr lang="fr-FR" sz="16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CustomShape 2"/>
          <p:cNvSpPr/>
          <p:nvPr/>
        </p:nvSpPr>
        <p:spPr>
          <a:xfrm>
            <a:off x="335360" y="4797153"/>
            <a:ext cx="5039883" cy="15744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Décolonisation médiane: 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4,5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jours post FMT chez les patients greffés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50,5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jours post-documentation pour les patients non 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greffés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0" name="Image 149"/>
          <p:cNvPicPr/>
          <p:nvPr/>
        </p:nvPicPr>
        <p:blipFill>
          <a:blip r:embed="rId2" cstate="print"/>
          <a:stretch/>
        </p:blipFill>
        <p:spPr>
          <a:xfrm>
            <a:off x="-336714" y="3284985"/>
            <a:ext cx="8325313" cy="967673"/>
          </a:xfrm>
          <a:prstGeom prst="rect">
            <a:avLst/>
          </a:prstGeom>
          <a:ln>
            <a:noFill/>
          </a:ln>
        </p:spPr>
      </p:pic>
      <p:pic>
        <p:nvPicPr>
          <p:cNvPr id="7" name="Image 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1371" y="1268760"/>
            <a:ext cx="6436241" cy="26581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344139" y="1556792"/>
            <a:ext cx="4463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Log rank test at 1 month (0.0005), 3 months (0.0131) and 6 months (0.0066) shows a significant difference in duration of CPE colonization.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62339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8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Comparaison avec les précédentes séries de la littérature</a:t>
            </a:r>
            <a:endParaRPr lang="fr-FR" sz="28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4" name="Image 98"/>
          <p:cNvPicPr/>
          <p:nvPr/>
        </p:nvPicPr>
        <p:blipFill>
          <a:blip r:embed="rId2" cstate="print"/>
          <a:stretch/>
        </p:blipFill>
        <p:spPr>
          <a:xfrm>
            <a:off x="719403" y="1268761"/>
            <a:ext cx="4285223" cy="1622803"/>
          </a:xfrm>
          <a:prstGeom prst="rect">
            <a:avLst/>
          </a:prstGeom>
          <a:ln>
            <a:noFill/>
          </a:ln>
        </p:spPr>
      </p:pic>
      <p:pic>
        <p:nvPicPr>
          <p:cNvPr id="155" name="Image 99"/>
          <p:cNvPicPr/>
          <p:nvPr/>
        </p:nvPicPr>
        <p:blipFill>
          <a:blip r:embed="rId3" cstate="print"/>
          <a:stretch/>
        </p:blipFill>
        <p:spPr>
          <a:xfrm>
            <a:off x="6096000" y="1412776"/>
            <a:ext cx="5164733" cy="1446774"/>
          </a:xfrm>
          <a:prstGeom prst="rect">
            <a:avLst/>
          </a:prstGeom>
          <a:ln>
            <a:noFill/>
          </a:ln>
        </p:spPr>
      </p:pic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431372" y="3356993"/>
          <a:ext cx="11425270" cy="2406719"/>
        </p:xfrm>
        <a:graphic>
          <a:graphicData uri="http://schemas.openxmlformats.org/drawingml/2006/table">
            <a:tbl>
              <a:tblPr/>
              <a:tblGrid>
                <a:gridCol w="940235"/>
                <a:gridCol w="937456"/>
                <a:gridCol w="959688"/>
                <a:gridCol w="2539217"/>
                <a:gridCol w="2253465"/>
                <a:gridCol w="1135503"/>
                <a:gridCol w="1694459"/>
                <a:gridCol w="965247"/>
              </a:tblGrid>
              <a:tr h="827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A"/>
                        </a:solidFill>
                        <a:latin typeface="Arial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CPE cohort (n)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Bacteria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FMT </a:t>
                      </a:r>
                      <a:r>
                        <a:rPr lang="en-US" sz="1200" dirty="0" smtClean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route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administration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Antibiotic </a:t>
                      </a:r>
                      <a:endParaRPr lang="en-US" sz="1200" dirty="0" smtClean="0">
                        <a:solidFill>
                          <a:srgbClr val="00000A"/>
                        </a:solidFill>
                        <a:latin typeface="Arial"/>
                        <a:ea typeface="Droid Sans Fallback"/>
                        <a:cs typeface="FreeSan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pre-treatment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Bowel </a:t>
                      </a:r>
                      <a:r>
                        <a:rPr lang="en-US" sz="1200" dirty="0" err="1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lavage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Iterative FMT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Success rate (% patients)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9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Davido </a:t>
                      </a:r>
                      <a:r>
                        <a:rPr lang="en-US" sz="1400" i="1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et al.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6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VRE, CPE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Nasoduodenal tube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37.5%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45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Bilinski </a:t>
                      </a:r>
                      <a:r>
                        <a:rPr lang="en-US" sz="1400" i="1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et al.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20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VRE, CPE, ESBL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Nasoduodenal tube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75%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9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Our study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10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VRE, CPE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Nasogastric tube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 (5)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80%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8208235" y="3356992"/>
            <a:ext cx="960107" cy="2520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9360363" y="4693245"/>
            <a:ext cx="1344149" cy="1152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6288022" y="5373216"/>
            <a:ext cx="1344149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+mn-lt"/>
              </a:rPr>
              <a:t>Qu’est-ce qu’un </a:t>
            </a:r>
            <a:r>
              <a:rPr lang="fr-FR" b="1" i="1" dirty="0">
                <a:latin typeface="+mn-lt"/>
              </a:rPr>
              <a:t>Clostridium difficile</a:t>
            </a:r>
            <a:r>
              <a:rPr lang="fr-FR" b="1" dirty="0">
                <a:latin typeface="+mn-lt"/>
              </a:rPr>
              <a:t> </a:t>
            </a:r>
            <a:r>
              <a:rPr lang="fr-FR" b="1" dirty="0" err="1">
                <a:latin typeface="+mn-lt"/>
              </a:rPr>
              <a:t>toxinogène</a:t>
            </a:r>
            <a:r>
              <a:rPr lang="fr-FR" b="1" dirty="0">
                <a:latin typeface="+mn-lt"/>
              </a:rPr>
              <a:t> ? 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14988306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92" y="1268761"/>
            <a:ext cx="11760629" cy="512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editerranee-infection.com/arkotheque/client/ihumed/_depot_arko/expositions/17/758/758_1_im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563" y="1628800"/>
            <a:ext cx="7516248" cy="361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988238" y="116632"/>
            <a:ext cx="502323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800" dirty="0" smtClean="0">
                <a:solidFill>
                  <a:schemeClr val="bg1"/>
                </a:solidFill>
              </a:rPr>
              <a:t>Merci de votre attention</a:t>
            </a:r>
            <a:endParaRPr lang="fr-FR" sz="3800" dirty="0">
              <a:solidFill>
                <a:schemeClr val="bg1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695733" y="5949280"/>
            <a:ext cx="3583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hlinkClick r:id="rId3"/>
              </a:rPr>
              <a:t>jean-christophe.lagier@univ-amu.fr</a:t>
            </a: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76128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35173" y="2851842"/>
            <a:ext cx="10363200" cy="1757190"/>
          </a:xfrm>
        </p:spPr>
        <p:txBody>
          <a:bodyPr rtlCol="0">
            <a:normAutofit fontScale="90000"/>
          </a:bodyPr>
          <a:lstStyle/>
          <a:p>
            <a:r>
              <a:rPr lang="fr-FR" sz="2400" b="1" dirty="0" smtClean="0"/>
              <a:t>Organisation des structures d’Urgences face à un risque exceptionnel : Ebola</a:t>
            </a:r>
            <a:br>
              <a:rPr lang="fr-FR" sz="2400" b="1" dirty="0" smtClean="0"/>
            </a:br>
            <a:r>
              <a:rPr lang="fr-FR" sz="2400" dirty="0" smtClean="0"/>
              <a:t>Epidémiologie et maladie virale</a:t>
            </a:r>
            <a:br>
              <a:rPr lang="fr-FR" sz="2400" dirty="0" smtClean="0"/>
            </a:br>
            <a:r>
              <a:rPr lang="fr-FR" sz="2000" dirty="0" smtClean="0"/>
              <a:t>Professeur Jean-Christophe </a:t>
            </a:r>
            <a:r>
              <a:rPr lang="fr-FR" sz="2000" dirty="0" err="1" smtClean="0"/>
              <a:t>Lagier</a:t>
            </a:r>
            <a:r>
              <a:rPr lang="fr-FR" sz="2000" dirty="0" smtClean="0"/>
              <a:t/>
            </a:r>
            <a:br>
              <a:rPr lang="fr-FR" sz="2000" dirty="0" smtClean="0"/>
            </a:br>
            <a:r>
              <a:rPr lang="fr-FR" sz="2000" dirty="0" smtClean="0"/>
              <a:t>IHU </a:t>
            </a:r>
            <a:r>
              <a:rPr lang="fr-FR" sz="2000" dirty="0" smtClean="0"/>
              <a:t>Méditerranée </a:t>
            </a:r>
            <a:r>
              <a:rPr lang="fr-FR" sz="2000" dirty="0" smtClean="0"/>
              <a:t>Infection</a:t>
            </a:r>
            <a:br>
              <a:rPr lang="fr-FR" sz="2000" dirty="0" smtClean="0"/>
            </a:br>
            <a:r>
              <a:rPr lang="fr-FR" sz="2000" dirty="0" smtClean="0"/>
              <a:t>DU Hygiène le 12/03/2019</a:t>
            </a:r>
            <a:br>
              <a:rPr lang="fr-FR" sz="2000" dirty="0" smtClean="0"/>
            </a:br>
            <a:endParaRPr lang="fr-FR" sz="2400" dirty="0" smtClean="0">
              <a:solidFill>
                <a:schemeClr val="accent5">
                  <a:lumMod val="75000"/>
                </a:schemeClr>
              </a:solidFill>
              <a:ea typeface="+mj-ea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41729" y="46038"/>
            <a:ext cx="10972800" cy="1143000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Une maladie qui fait peur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935560"/>
            <a:ext cx="6663292" cy="2614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http://fr.web.img2.acsta.net/r_640_600/b_1_d6d6d6/medias/nmedia/18/36/09/76/18452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3008" y="1935560"/>
            <a:ext cx="5278992" cy="2639496"/>
          </a:xfrm>
          <a:prstGeom prst="rect">
            <a:avLst/>
          </a:prstGeom>
          <a:noFill/>
        </p:spPr>
      </p:pic>
      <p:cxnSp>
        <p:nvCxnSpPr>
          <p:cNvPr id="6" name="Connecteur droit avec flèche 5"/>
          <p:cNvCxnSpPr/>
          <p:nvPr/>
        </p:nvCxnSpPr>
        <p:spPr>
          <a:xfrm>
            <a:off x="609601" y="5541485"/>
            <a:ext cx="2313543" cy="110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2923144" y="5376231"/>
            <a:ext cx="346024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Mystérieuse, fort taux de mortalité</a:t>
            </a:r>
            <a:endParaRPr lang="fr-FR" dirty="0"/>
          </a:p>
        </p:txBody>
      </p:sp>
      <p:pic>
        <p:nvPicPr>
          <p:cNvPr id="8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8"/>
          <p:cNvSpPr txBox="1"/>
          <p:nvPr/>
        </p:nvSpPr>
        <p:spPr>
          <a:xfrm>
            <a:off x="10124510" y="4180526"/>
            <a:ext cx="6527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dirty="0" smtClean="0"/>
              <a:t>1995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5357806" y="3216925"/>
            <a:ext cx="6527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dirty="0" smtClean="0"/>
              <a:t>2011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91431" y="3307977"/>
            <a:ext cx="10032668" cy="3416417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000" dirty="0" err="1" smtClean="0"/>
              <a:t>Filovirus</a:t>
            </a:r>
            <a:r>
              <a:rPr lang="en-US" sz="2000" dirty="0" smtClean="0"/>
              <a:t> </a:t>
            </a:r>
            <a:r>
              <a:rPr lang="en-US" sz="2000" dirty="0" err="1" smtClean="0"/>
              <a:t>responsable</a:t>
            </a:r>
            <a:r>
              <a:rPr lang="en-US" sz="2000" dirty="0" smtClean="0"/>
              <a:t> de </a:t>
            </a:r>
            <a:r>
              <a:rPr lang="en-US" sz="2000" dirty="0" err="1" smtClean="0"/>
              <a:t>Fièvre</a:t>
            </a:r>
            <a:r>
              <a:rPr lang="en-US" sz="2000" dirty="0" smtClean="0"/>
              <a:t> </a:t>
            </a:r>
            <a:r>
              <a:rPr lang="en-US" sz="2000" dirty="0" err="1" smtClean="0"/>
              <a:t>Hémorragique</a:t>
            </a:r>
            <a:r>
              <a:rPr lang="en-US" sz="2000" dirty="0" smtClean="0"/>
              <a:t> </a:t>
            </a:r>
            <a:r>
              <a:rPr lang="en-US" sz="2000" dirty="0" err="1" smtClean="0"/>
              <a:t>Virale</a:t>
            </a:r>
            <a:endParaRPr lang="en-US" sz="2000" dirty="0" smtClean="0"/>
          </a:p>
          <a:p>
            <a:pPr>
              <a:lnSpc>
                <a:spcPct val="90000"/>
              </a:lnSpc>
            </a:pPr>
            <a:r>
              <a:rPr lang="en-US" sz="2000" dirty="0" smtClean="0"/>
              <a:t>Nom </a:t>
            </a:r>
            <a:r>
              <a:rPr lang="en-US" sz="2000" dirty="0" err="1" smtClean="0"/>
              <a:t>d’une</a:t>
            </a:r>
            <a:r>
              <a:rPr lang="en-US" sz="2000" dirty="0" smtClean="0"/>
              <a:t> </a:t>
            </a:r>
            <a:r>
              <a:rPr lang="en-US" sz="2000" dirty="0" err="1" smtClean="0"/>
              <a:t>rivière</a:t>
            </a:r>
            <a:r>
              <a:rPr lang="en-US" sz="2000" dirty="0" smtClean="0"/>
              <a:t> de RDC (ex- </a:t>
            </a:r>
            <a:r>
              <a:rPr lang="en-US" sz="2000" dirty="0" err="1" smtClean="0"/>
              <a:t>Zaïre</a:t>
            </a:r>
            <a:r>
              <a:rPr lang="en-US" sz="2000" dirty="0" smtClean="0"/>
              <a:t>), </a:t>
            </a:r>
            <a:r>
              <a:rPr lang="en-US" sz="2000" dirty="0" err="1" smtClean="0"/>
              <a:t>siège</a:t>
            </a:r>
            <a:r>
              <a:rPr lang="en-US" sz="2000" dirty="0" smtClean="0"/>
              <a:t> de la 1ère </a:t>
            </a:r>
            <a:r>
              <a:rPr lang="en-US" sz="2000" dirty="0" err="1" smtClean="0"/>
              <a:t>épidémie</a:t>
            </a:r>
            <a:r>
              <a:rPr lang="en-US" sz="2000" dirty="0" smtClean="0"/>
              <a:t> en 1976</a:t>
            </a:r>
          </a:p>
          <a:p>
            <a:pPr>
              <a:lnSpc>
                <a:spcPct val="90000"/>
              </a:lnSpc>
            </a:pPr>
            <a:r>
              <a:rPr lang="en-US" sz="2000" dirty="0" smtClean="0"/>
              <a:t>Première </a:t>
            </a:r>
            <a:r>
              <a:rPr lang="en-US" sz="2000" dirty="0" err="1" smtClean="0"/>
              <a:t>épidémie</a:t>
            </a:r>
            <a:r>
              <a:rPr lang="en-US" sz="2000" dirty="0" smtClean="0"/>
              <a:t> en 76 - 318 </a:t>
            </a:r>
            <a:r>
              <a:rPr lang="en-US" sz="2000" dirty="0" err="1" smtClean="0"/>
              <a:t>cas</a:t>
            </a:r>
            <a:r>
              <a:rPr lang="en-US" sz="2000" dirty="0" smtClean="0"/>
              <a:t> </a:t>
            </a:r>
            <a:r>
              <a:rPr lang="en-US" sz="2000" dirty="0" err="1" smtClean="0"/>
              <a:t>humains</a:t>
            </a:r>
            <a:r>
              <a:rPr lang="en-US" sz="2000" dirty="0" smtClean="0"/>
              <a:t>, 88% de </a:t>
            </a:r>
            <a:r>
              <a:rPr lang="en-US" sz="2000" dirty="0" err="1" smtClean="0"/>
              <a:t>décès</a:t>
            </a:r>
            <a:r>
              <a:rPr lang="en-US" sz="2000" dirty="0" smtClean="0"/>
              <a:t>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 dirty="0" smtClean="0"/>
              <a:t>5 Types </a:t>
            </a:r>
            <a:r>
              <a:rPr lang="en-US" sz="2000" dirty="0" err="1" smtClean="0"/>
              <a:t>d’Ebola</a:t>
            </a:r>
            <a:r>
              <a:rPr lang="en-US" sz="2000" dirty="0" smtClean="0"/>
              <a:t> Virus</a:t>
            </a:r>
          </a:p>
          <a:p>
            <a:pPr lvl="2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Ebola-Zaire</a:t>
            </a:r>
          </a:p>
          <a:p>
            <a:pPr lvl="2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 dirty="0" smtClean="0"/>
              <a:t>Ebola-Sudan</a:t>
            </a:r>
          </a:p>
          <a:p>
            <a:pPr lvl="2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 dirty="0" smtClean="0"/>
              <a:t>Ebola-Ivory Coast</a:t>
            </a:r>
          </a:p>
          <a:p>
            <a:pPr lvl="2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 dirty="0" smtClean="0"/>
              <a:t>Ebola Reston </a:t>
            </a:r>
          </a:p>
          <a:p>
            <a:pPr lvl="2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 dirty="0" smtClean="0"/>
              <a:t>Ebola </a:t>
            </a:r>
            <a:r>
              <a:rPr lang="en-US" sz="2000" dirty="0" err="1" smtClean="0"/>
              <a:t>Bundibugyo</a:t>
            </a:r>
            <a:endParaRPr lang="en-US" sz="2000" dirty="0" smtClean="0"/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dirty="0" smtClean="0"/>
              <a:t>    </a:t>
            </a:r>
          </a:p>
          <a:p>
            <a:endParaRPr lang="fr-FR" sz="2400" dirty="0"/>
          </a:p>
        </p:txBody>
      </p:sp>
      <p:pic>
        <p:nvPicPr>
          <p:cNvPr id="4" name="Picture 3" descr="Ebola virus electron micrograph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1099" y="3958275"/>
            <a:ext cx="228600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3216925" y="1189039"/>
            <a:ext cx="1290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/>
              <a:t>EBOLA</a:t>
            </a:r>
            <a:endParaRPr lang="fr-FR" sz="3200" dirty="0"/>
          </a:p>
        </p:txBody>
      </p:sp>
      <p:pic>
        <p:nvPicPr>
          <p:cNvPr id="6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8179" y="53790"/>
            <a:ext cx="4847421" cy="31358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5295" y="1"/>
            <a:ext cx="6561421" cy="689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>
          <a:xfrm>
            <a:off x="8667748" y="2930488"/>
            <a:ext cx="2754280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b="1" dirty="0" smtClean="0"/>
              <a:t>Avant 2014:</a:t>
            </a:r>
          </a:p>
          <a:p>
            <a:r>
              <a:rPr lang="fr-FR" dirty="0" smtClean="0"/>
              <a:t>Epidémies en zones rurales</a:t>
            </a:r>
          </a:p>
          <a:p>
            <a:r>
              <a:rPr lang="fr-FR" dirty="0" smtClean="0"/>
              <a:t>Nombre de cas limités</a:t>
            </a:r>
          </a:p>
          <a:p>
            <a:r>
              <a:rPr lang="fr-FR" dirty="0" smtClean="0"/>
              <a:t>1500 morts de 1976 à 2013</a:t>
            </a:r>
            <a:endParaRPr lang="fr-FR" dirty="0"/>
          </a:p>
        </p:txBody>
      </p:sp>
      <p:pic>
        <p:nvPicPr>
          <p:cNvPr id="5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7282" y="969484"/>
            <a:ext cx="10420452" cy="58885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0"/>
            <a:ext cx="1095901" cy="96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795969"/>
            <a:ext cx="10972800" cy="1143000"/>
          </a:xfrm>
        </p:spPr>
        <p:txBody>
          <a:bodyPr/>
          <a:lstStyle/>
          <a:p>
            <a:r>
              <a:rPr lang="fr-FR" dirty="0" smtClean="0"/>
              <a:t>Mode de transmission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861851"/>
            <a:ext cx="10972800" cy="4919031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fr-FR" dirty="0" smtClean="0"/>
              <a:t>Incubation de 2 à 21 jours</a:t>
            </a:r>
          </a:p>
          <a:p>
            <a:r>
              <a:rPr lang="fr-FR" dirty="0" smtClean="0"/>
              <a:t>Contagiosité en cas de symptomatologie :   </a:t>
            </a:r>
            <a:r>
              <a:rPr lang="fr-FR" b="1" dirty="0" smtClean="0"/>
              <a:t>pas pendant la période d’incubation</a:t>
            </a:r>
          </a:p>
          <a:p>
            <a:r>
              <a:rPr lang="fr-FR" b="1" dirty="0" smtClean="0"/>
              <a:t>Contagiosité accrue avec l’évolution de la maladie</a:t>
            </a:r>
          </a:p>
          <a:p>
            <a:r>
              <a:rPr lang="fr-FR" dirty="0" smtClean="0"/>
              <a:t>Transmission par contact rapproché avec des fluides (sang, selles, vomissements, urines…)  </a:t>
            </a:r>
            <a:r>
              <a:rPr lang="fr-FR" b="1" dirty="0" smtClean="0"/>
              <a:t>y compris après le décès</a:t>
            </a:r>
          </a:p>
          <a:p>
            <a:r>
              <a:rPr lang="fr-FR" dirty="0" smtClean="0"/>
              <a:t>Pas de transmission par voie aérienne avérée</a:t>
            </a:r>
          </a:p>
        </p:txBody>
      </p:sp>
      <p:pic>
        <p:nvPicPr>
          <p:cNvPr id="4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47070" y="0"/>
            <a:ext cx="4300151" cy="1143000"/>
          </a:xfrm>
        </p:spPr>
        <p:txBody>
          <a:bodyPr/>
          <a:lstStyle/>
          <a:p>
            <a:r>
              <a:rPr lang="fr-FR" dirty="0" smtClean="0"/>
              <a:t>Atteintes cliniques</a:t>
            </a:r>
            <a:endParaRPr lang="fr-FR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3448050"/>
            <a:ext cx="115062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1397" y="942435"/>
            <a:ext cx="2570603" cy="302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4816" y="1647032"/>
            <a:ext cx="4945273" cy="166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2651" y="990600"/>
            <a:ext cx="104267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i="1" dirty="0">
                <a:latin typeface="+mn-lt"/>
              </a:rPr>
              <a:t>Clostridium difficile </a:t>
            </a:r>
            <a:r>
              <a:rPr lang="fr-FR" b="1" dirty="0" err="1">
                <a:latin typeface="+mn-lt"/>
              </a:rPr>
              <a:t>toxinogène</a:t>
            </a:r>
            <a:endParaRPr lang="fr-FR" b="1" dirty="0">
              <a:latin typeface="+mn-lt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b="1" dirty="0"/>
              <a:t>BACTERIE COMMENSALE DU TUBE DIGESTIF SPORULANTE</a:t>
            </a:r>
          </a:p>
          <a:p>
            <a:pPr marL="0" indent="0">
              <a:buNone/>
            </a:pPr>
            <a:r>
              <a:rPr lang="fr-FR" dirty="0"/>
              <a:t>Seules les souches </a:t>
            </a:r>
            <a:r>
              <a:rPr lang="fr-FR" dirty="0" err="1"/>
              <a:t>toxinogènes</a:t>
            </a:r>
            <a:r>
              <a:rPr lang="fr-FR" dirty="0"/>
              <a:t> sont pathogènes.</a:t>
            </a:r>
          </a:p>
          <a:p>
            <a:pPr marL="0" indent="0">
              <a:buNone/>
            </a:pPr>
            <a:r>
              <a:rPr lang="fr-FR" dirty="0"/>
              <a:t>Gène </a:t>
            </a:r>
            <a:r>
              <a:rPr lang="fr-FR" dirty="0" err="1"/>
              <a:t>tcdA</a:t>
            </a:r>
            <a:r>
              <a:rPr lang="fr-FR" dirty="0"/>
              <a:t> =&gt; </a:t>
            </a:r>
            <a:r>
              <a:rPr lang="fr-FR" b="1" dirty="0"/>
              <a:t>Toxine A</a:t>
            </a:r>
          </a:p>
          <a:p>
            <a:pPr marL="0" indent="0">
              <a:buNone/>
            </a:pPr>
            <a:r>
              <a:rPr lang="fr-FR" dirty="0"/>
              <a:t>Gène </a:t>
            </a:r>
            <a:r>
              <a:rPr lang="fr-FR" dirty="0" err="1"/>
              <a:t>tcdB</a:t>
            </a:r>
            <a:r>
              <a:rPr lang="fr-FR" dirty="0"/>
              <a:t> =&gt; </a:t>
            </a:r>
            <a:r>
              <a:rPr lang="fr-FR" b="1" dirty="0"/>
              <a:t>Toxine B</a:t>
            </a:r>
          </a:p>
          <a:p>
            <a:pPr marL="0" indent="0">
              <a:buNone/>
            </a:pPr>
            <a:r>
              <a:rPr lang="fr-FR" b="1" dirty="0"/>
              <a:t>=&gt; Diarrhée post antibiotiques et jusqu’à la colite pseudomembraneuse, perforation digestive, choc septique…</a:t>
            </a:r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dirty="0"/>
              <a:t>Une </a:t>
            </a:r>
            <a:r>
              <a:rPr lang="fr-FR" b="1" dirty="0">
                <a:solidFill>
                  <a:srgbClr val="FF0066"/>
                </a:solidFill>
              </a:rPr>
              <a:t>toxine binaire </a:t>
            </a:r>
            <a:r>
              <a:rPr lang="fr-FR" dirty="0"/>
              <a:t>CDT est présente, en plus de la toxine A et de la toxine B, chez un faible nombre d’isolats (6 %). </a:t>
            </a:r>
          </a:p>
          <a:p>
            <a:pPr marL="0" indent="0" algn="ctr">
              <a:buNone/>
            </a:pPr>
            <a:r>
              <a:rPr lang="fr-FR" dirty="0"/>
              <a:t>Cette toxine est la cousine de la toxine binaire de Bacillus </a:t>
            </a:r>
            <a:r>
              <a:rPr lang="fr-FR" dirty="0" err="1"/>
              <a:t>anthracis</a:t>
            </a:r>
            <a:r>
              <a:rPr lang="fr-FR" dirty="0"/>
              <a:t> (l’anthrax !)</a:t>
            </a:r>
          </a:p>
        </p:txBody>
      </p:sp>
    </p:spTree>
    <p:extLst>
      <p:ext uri="{BB962C8B-B14F-4D97-AF65-F5344CB8AC3E}">
        <p14:creationId xmlns="" xmlns:p14="http://schemas.microsoft.com/office/powerpoint/2010/main" val="421571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31873" t="22520" r="3432" b="6570"/>
          <a:stretch>
            <a:fillRect/>
          </a:stretch>
        </p:blipFill>
        <p:spPr bwMode="auto">
          <a:xfrm>
            <a:off x="214013" y="636691"/>
            <a:ext cx="11486920" cy="590200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37883" y="4312025"/>
            <a:ext cx="1721223" cy="17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267" y="3696905"/>
            <a:ext cx="11269133" cy="18335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 b="55470"/>
          <a:stretch>
            <a:fillRect/>
          </a:stretch>
        </p:blipFill>
        <p:spPr bwMode="auto">
          <a:xfrm>
            <a:off x="3199299" y="1709341"/>
            <a:ext cx="5289551" cy="11303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3647356"/>
            <a:ext cx="10972800" cy="1726503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sz="2000" dirty="0" smtClean="0"/>
              <a:t>10 millions d’habitants </a:t>
            </a:r>
          </a:p>
          <a:p>
            <a:r>
              <a:rPr lang="fr-FR" sz="2000" dirty="0" smtClean="0"/>
              <a:t>Economiquement : 178ème pays sur 187 (ONU) </a:t>
            </a:r>
          </a:p>
          <a:p>
            <a:r>
              <a:rPr lang="fr-FR" sz="2000" dirty="0" smtClean="0"/>
              <a:t>Espérance de vie = 56 ans </a:t>
            </a:r>
          </a:p>
          <a:p>
            <a:r>
              <a:rPr lang="fr-FR" sz="2000" dirty="0" smtClean="0"/>
              <a:t>Dépense de santé par habitant &lt; 13 €/an  </a:t>
            </a:r>
          </a:p>
          <a:p>
            <a:endParaRPr lang="fr-FR" sz="2000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 l="8024" t="18165" r="51317" b="67086"/>
          <a:stretch>
            <a:fillRect/>
          </a:stretch>
        </p:blipFill>
        <p:spPr bwMode="auto">
          <a:xfrm>
            <a:off x="1602456" y="1575583"/>
            <a:ext cx="9028493" cy="153517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08" y="1771650"/>
            <a:ext cx="12160592" cy="425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5258" y="1318537"/>
            <a:ext cx="4529889" cy="3372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6296585"/>
            <a:ext cx="3810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726859" y="2633032"/>
            <a:ext cx="246170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b="1" dirty="0" smtClean="0"/>
              <a:t>Transmission avérée en </a:t>
            </a:r>
          </a:p>
          <a:p>
            <a:pPr algn="ctr"/>
            <a:r>
              <a:rPr lang="fr-FR" b="1" dirty="0" smtClean="0"/>
              <a:t>Zone urbaine</a:t>
            </a:r>
            <a:endParaRPr lang="fr-FR" b="1" dirty="0"/>
          </a:p>
        </p:txBody>
      </p:sp>
      <p:pic>
        <p:nvPicPr>
          <p:cNvPr id="6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3870" y="637648"/>
            <a:ext cx="8358129" cy="6182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874" y="1688124"/>
            <a:ext cx="9871297" cy="31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9"/>
          <p:cNvSpPr txBox="1"/>
          <p:nvPr/>
        </p:nvSpPr>
        <p:spPr>
          <a:xfrm>
            <a:off x="3357490" y="980238"/>
            <a:ext cx="41427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/>
              <a:t>Personnel soignant</a:t>
            </a:r>
            <a:endParaRPr lang="fr-FR" sz="4000" dirty="0"/>
          </a:p>
        </p:txBody>
      </p:sp>
      <p:sp>
        <p:nvSpPr>
          <p:cNvPr id="11" name="Rectangle 10"/>
          <p:cNvSpPr/>
          <p:nvPr/>
        </p:nvSpPr>
        <p:spPr>
          <a:xfrm>
            <a:off x="988873" y="4572000"/>
            <a:ext cx="4807016" cy="2672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351" y="5339967"/>
            <a:ext cx="11417300" cy="11049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846138"/>
            <a:ext cx="10972800" cy="1143000"/>
          </a:xfrm>
        </p:spPr>
        <p:txBody>
          <a:bodyPr/>
          <a:lstStyle/>
          <a:p>
            <a:r>
              <a:rPr lang="fr-FR" dirty="0" smtClean="0"/>
              <a:t>Au 22</a:t>
            </a:r>
            <a:r>
              <a:rPr lang="fr-FR" baseline="30000" dirty="0" smtClean="0"/>
              <a:t> </a:t>
            </a:r>
            <a:r>
              <a:rPr lang="fr-FR" dirty="0" smtClean="0"/>
              <a:t>Février 2015</a:t>
            </a:r>
            <a:endParaRPr lang="fr-FR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867" y="1865097"/>
            <a:ext cx="3875133" cy="207170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8"/>
          <p:cNvSpPr txBox="1"/>
          <p:nvPr/>
        </p:nvSpPr>
        <p:spPr>
          <a:xfrm>
            <a:off x="10773064" y="5449686"/>
            <a:ext cx="1064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Mortalité</a:t>
            </a:r>
          </a:p>
          <a:p>
            <a:r>
              <a:rPr lang="fr-FR" dirty="0" smtClean="0"/>
              <a:t>= 39%</a:t>
            </a:r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4902347"/>
            <a:ext cx="10613036" cy="1825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2085434"/>
            <a:ext cx="8316867" cy="143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9072173" y="4049176"/>
            <a:ext cx="81624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Liberia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8360354" y="5764442"/>
            <a:ext cx="1350113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Sierra Leone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1231598" y="4049176"/>
            <a:ext cx="857927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Guinée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815" y="915952"/>
            <a:ext cx="4860352" cy="294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2029" y="974061"/>
            <a:ext cx="6709972" cy="2601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07997" y="3864510"/>
            <a:ext cx="5342503" cy="299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44085" y="775196"/>
            <a:ext cx="9842500" cy="24417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4085" y="3305062"/>
            <a:ext cx="9842500" cy="32861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41236"/>
            <a:ext cx="4267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8462" y="171337"/>
            <a:ext cx="106553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17251" y="5905500"/>
            <a:ext cx="11176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t="35585"/>
          <a:stretch>
            <a:fillRect/>
          </a:stretch>
        </p:blipFill>
        <p:spPr bwMode="auto">
          <a:xfrm>
            <a:off x="609601" y="1112705"/>
            <a:ext cx="9183409" cy="537996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7" name="Accolade fermante 6"/>
          <p:cNvSpPr/>
          <p:nvPr/>
        </p:nvSpPr>
        <p:spPr>
          <a:xfrm>
            <a:off x="9719563" y="1112704"/>
            <a:ext cx="743328" cy="5729262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0428600" y="2809302"/>
            <a:ext cx="148630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sz="1400" dirty="0" smtClean="0"/>
              <a:t>Notion de</a:t>
            </a:r>
          </a:p>
          <a:p>
            <a:pPr algn="ctr"/>
            <a:r>
              <a:rPr lang="fr-FR" sz="1400" dirty="0" smtClean="0"/>
              <a:t>Contage</a:t>
            </a:r>
          </a:p>
          <a:p>
            <a:pPr algn="ctr"/>
            <a:r>
              <a:rPr lang="fr-FR" sz="1400" dirty="0" smtClean="0"/>
              <a:t> + Critères</a:t>
            </a:r>
          </a:p>
          <a:p>
            <a:pPr algn="ctr"/>
            <a:r>
              <a:rPr lang="fr-FR" sz="1400" dirty="0" smtClean="0"/>
              <a:t>épidémiologiques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439538" y="2544896"/>
            <a:ext cx="7329889" cy="40762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1439538" y="3355784"/>
            <a:ext cx="7329889" cy="40762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439538" y="3763408"/>
            <a:ext cx="7329889" cy="63232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7560" y="1820184"/>
            <a:ext cx="4762500" cy="427672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434" y="1835957"/>
            <a:ext cx="5390706" cy="4245181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520456" y="685800"/>
            <a:ext cx="3620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Colon normal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7421526" y="606056"/>
            <a:ext cx="3689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Colite </a:t>
            </a:r>
            <a:r>
              <a:rPr lang="fr-FR" b="1" dirty="0" err="1"/>
              <a:t>pseudo-membraneuse</a:t>
            </a:r>
            <a:endParaRPr lang="fr-FR" b="1" dirty="0"/>
          </a:p>
        </p:txBody>
      </p:sp>
    </p:spTree>
    <p:extLst>
      <p:ext uri="{BB962C8B-B14F-4D97-AF65-F5344CB8AC3E}">
        <p14:creationId xmlns="" xmlns:p14="http://schemas.microsoft.com/office/powerpoint/2010/main" val="92978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1" y="1118704"/>
            <a:ext cx="11620500" cy="53530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5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5059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19200" y="510446"/>
            <a:ext cx="10972800" cy="1143000"/>
          </a:xfrm>
        </p:spPr>
        <p:txBody>
          <a:bodyPr/>
          <a:lstStyle/>
          <a:p>
            <a:r>
              <a:rPr lang="fr-FR" dirty="0" smtClean="0"/>
              <a:t>Situation APHM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883885"/>
            <a:ext cx="11200481" cy="4781321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 smtClean="0"/>
              <a:t>IHU-APHM fait partie des 12 ESR</a:t>
            </a:r>
          </a:p>
          <a:p>
            <a:r>
              <a:rPr lang="fr-FR" dirty="0" smtClean="0"/>
              <a:t>Hospitalisation des cas possibles au MIT (chambre à pression négative):</a:t>
            </a:r>
          </a:p>
          <a:p>
            <a:pPr lvl="1"/>
            <a:r>
              <a:rPr lang="fr-FR" dirty="0" smtClean="0"/>
              <a:t>Adultes</a:t>
            </a:r>
          </a:p>
          <a:p>
            <a:pPr lvl="1"/>
            <a:r>
              <a:rPr lang="fr-FR" dirty="0" smtClean="0"/>
              <a:t>Enfants</a:t>
            </a:r>
          </a:p>
          <a:p>
            <a:pPr lvl="1"/>
            <a:r>
              <a:rPr lang="fr-FR" dirty="0" smtClean="0"/>
              <a:t>Patients nécessitant de la réanimation</a:t>
            </a:r>
          </a:p>
          <a:p>
            <a:r>
              <a:rPr lang="fr-FR" b="1" dirty="0" smtClean="0"/>
              <a:t>Au 1</a:t>
            </a:r>
            <a:r>
              <a:rPr lang="fr-FR" b="1" baseline="30000" dirty="0" smtClean="0"/>
              <a:t>er</a:t>
            </a:r>
            <a:r>
              <a:rPr lang="fr-FR" b="1" dirty="0" smtClean="0"/>
              <a:t> Mars:</a:t>
            </a:r>
          </a:p>
          <a:p>
            <a:pPr lvl="1"/>
            <a:r>
              <a:rPr lang="fr-FR" dirty="0" smtClean="0"/>
              <a:t>2 cas possibles ont été pris en charge à l’APHM (2 Aout et </a:t>
            </a:r>
            <a:r>
              <a:rPr lang="fr-FR" smtClean="0"/>
              <a:t>10 </a:t>
            </a:r>
            <a:endParaRPr lang="fr-FR" smtClean="0"/>
          </a:p>
          <a:p>
            <a:pPr lvl="1">
              <a:buNone/>
            </a:pPr>
            <a:r>
              <a:rPr lang="fr-FR" smtClean="0"/>
              <a:t>Octobre </a:t>
            </a:r>
            <a:r>
              <a:rPr lang="fr-FR" dirty="0" smtClean="0"/>
              <a:t>(+ 2 au début de l’épidémie)</a:t>
            </a:r>
          </a:p>
        </p:txBody>
      </p:sp>
      <p:pic>
        <p:nvPicPr>
          <p:cNvPr id="4" name="Picture 7" descr="http://www.asiacongresmarseille.com/wp-content/uploads/2009/12/LOGO-APHM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344084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62554"/>
          <a:stretch>
            <a:fillRect/>
          </a:stretch>
        </p:blipFill>
        <p:spPr bwMode="auto">
          <a:xfrm>
            <a:off x="9085246" y="3261082"/>
            <a:ext cx="2629359" cy="2456674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b="1" dirty="0" err="1">
                <a:solidFill>
                  <a:srgbClr val="000090"/>
                </a:solidFill>
                <a:latin typeface="Arial"/>
                <a:cs typeface="Arial"/>
              </a:rPr>
              <a:t>Ribotype</a:t>
            </a:r>
            <a:r>
              <a:rPr lang="fr-FR" b="1" dirty="0">
                <a:solidFill>
                  <a:srgbClr val="000090"/>
                </a:solidFill>
                <a:latin typeface="Arial"/>
                <a:cs typeface="Arial"/>
              </a:rPr>
              <a:t> 027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853610" y="1897911"/>
            <a:ext cx="8229600" cy="4349080"/>
          </a:xfrm>
        </p:spPr>
        <p:txBody>
          <a:bodyPr>
            <a:normAutofit/>
          </a:bodyPr>
          <a:lstStyle/>
          <a:p>
            <a:r>
              <a:rPr lang="fr-FR" sz="2600" i="1" dirty="0" err="1">
                <a:latin typeface="Arial"/>
                <a:cs typeface="Arial"/>
              </a:rPr>
              <a:t>Clostridium</a:t>
            </a:r>
            <a:r>
              <a:rPr lang="fr-FR" sz="2600" i="1" dirty="0">
                <a:latin typeface="Arial"/>
                <a:cs typeface="Arial"/>
              </a:rPr>
              <a:t> difficile  </a:t>
            </a:r>
            <a:r>
              <a:rPr lang="fr-FR" sz="2600" dirty="0">
                <a:latin typeface="Arial"/>
                <a:cs typeface="Arial"/>
              </a:rPr>
              <a:t>NAP1/BI/027</a:t>
            </a:r>
          </a:p>
          <a:p>
            <a:pPr>
              <a:buNone/>
            </a:pPr>
            <a:r>
              <a:rPr lang="fr-FR" sz="2600" dirty="0">
                <a:latin typeface="Arial"/>
                <a:cs typeface="Arial"/>
              </a:rPr>
              <a:t> producteur d’une </a:t>
            </a:r>
            <a:r>
              <a:rPr lang="fr-FR" sz="2600" b="1" dirty="0">
                <a:latin typeface="Arial"/>
                <a:cs typeface="Arial"/>
              </a:rPr>
              <a:t>toxine binaire </a:t>
            </a:r>
            <a:r>
              <a:rPr lang="fr-FR" sz="2600" dirty="0">
                <a:latin typeface="Arial"/>
                <a:cs typeface="Arial"/>
              </a:rPr>
              <a:t>(toxine non présente chez les autres clones)</a:t>
            </a:r>
          </a:p>
          <a:p>
            <a:endParaRPr lang="fr-FR" sz="2600" dirty="0">
              <a:latin typeface="Arial"/>
              <a:cs typeface="Arial"/>
            </a:endParaRPr>
          </a:p>
          <a:p>
            <a:r>
              <a:rPr lang="fr-FR" sz="2600" dirty="0">
                <a:latin typeface="Arial"/>
                <a:cs typeface="Arial"/>
              </a:rPr>
              <a:t>Production de toxine A et B </a:t>
            </a:r>
            <a:r>
              <a:rPr lang="fr-FR" sz="2600" b="1" dirty="0">
                <a:latin typeface="Arial"/>
                <a:cs typeface="Arial"/>
              </a:rPr>
              <a:t>en plus grande quantité </a:t>
            </a:r>
            <a:r>
              <a:rPr lang="fr-FR" sz="2600" dirty="0">
                <a:latin typeface="Arial"/>
                <a:cs typeface="Arial"/>
              </a:rPr>
              <a:t>(délétion gène – </a:t>
            </a:r>
            <a:r>
              <a:rPr lang="fr-FR" sz="2600" dirty="0" err="1">
                <a:latin typeface="Arial"/>
                <a:cs typeface="Arial"/>
              </a:rPr>
              <a:t>tcdC</a:t>
            </a:r>
            <a:r>
              <a:rPr lang="fr-FR" sz="2600" dirty="0">
                <a:latin typeface="Arial"/>
                <a:cs typeface="Arial"/>
              </a:rPr>
              <a:t> – impliqué dans la </a:t>
            </a:r>
            <a:r>
              <a:rPr lang="fr-FR" sz="2600" i="1" dirty="0">
                <a:latin typeface="Arial"/>
                <a:cs typeface="Arial"/>
              </a:rPr>
              <a:t>régulation négative </a:t>
            </a:r>
            <a:r>
              <a:rPr lang="fr-FR" sz="2600" dirty="0">
                <a:latin typeface="Arial"/>
                <a:cs typeface="Arial"/>
              </a:rPr>
              <a:t>de la production de toxine)</a:t>
            </a:r>
          </a:p>
          <a:p>
            <a:pPr>
              <a:buNone/>
            </a:pPr>
            <a:endParaRPr lang="fr-FR" sz="2600" dirty="0">
              <a:latin typeface="Arial"/>
              <a:cs typeface="Arial"/>
            </a:endParaRPr>
          </a:p>
          <a:p>
            <a:r>
              <a:rPr lang="fr-FR" sz="2600" b="1" dirty="0">
                <a:latin typeface="Arial"/>
                <a:cs typeface="Arial"/>
              </a:rPr>
              <a:t>Résistance acquise in vitro aux </a:t>
            </a:r>
            <a:r>
              <a:rPr lang="fr-FR" sz="2600" b="1" dirty="0" err="1">
                <a:latin typeface="Arial"/>
                <a:cs typeface="Arial"/>
              </a:rPr>
              <a:t>Fluoroquinolones</a:t>
            </a:r>
            <a:r>
              <a:rPr lang="fr-FR" sz="2600" b="1" dirty="0">
                <a:latin typeface="Arial"/>
                <a:cs typeface="Arial"/>
              </a:rPr>
              <a:t> </a:t>
            </a:r>
            <a:r>
              <a:rPr lang="fr-FR" sz="2600" dirty="0">
                <a:latin typeface="Arial"/>
                <a:cs typeface="Arial"/>
              </a:rPr>
              <a:t>(en augmentation)</a:t>
            </a:r>
          </a:p>
          <a:p>
            <a:endParaRPr lang="fr-FR" dirty="0"/>
          </a:p>
          <a:p>
            <a:pPr>
              <a:buNone/>
            </a:pPr>
            <a:endParaRPr lang="fr-FR" dirty="0"/>
          </a:p>
          <a:p>
            <a:pPr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1992483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2192</Words>
  <Application>Microsoft Office PowerPoint</Application>
  <PresentationFormat>Personnalisé</PresentationFormat>
  <Paragraphs>432</Paragraphs>
  <Slides>81</Slides>
  <Notes>3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81</vt:i4>
      </vt:variant>
    </vt:vector>
  </HeadingPairs>
  <TitlesOfParts>
    <vt:vector size="83" baseType="lpstr">
      <vt:lpstr>Thème Office</vt:lpstr>
      <vt:lpstr>Feuille de calcul</vt:lpstr>
      <vt:lpstr>Gestion d’une épidémie  Exemples actuels: Clostridium difficile et BHRe </vt:lpstr>
      <vt:lpstr>Epidémie : définition</vt:lpstr>
      <vt:lpstr>Clostridium difficile  </vt:lpstr>
      <vt:lpstr>Pourquoi c’est important ? </vt:lpstr>
      <vt:lpstr>Diapositive 5</vt:lpstr>
      <vt:lpstr>Qu’est-ce qu’un Clostridium difficile toxinogène ? </vt:lpstr>
      <vt:lpstr>Clostridium difficile toxinogène</vt:lpstr>
      <vt:lpstr>Diapositive 8</vt:lpstr>
      <vt:lpstr>Ribotype 027</vt:lpstr>
      <vt:lpstr>Histoire du r027</vt:lpstr>
      <vt:lpstr>Histoire du r027</vt:lpstr>
      <vt:lpstr>Histoire du r027</vt:lpstr>
      <vt:lpstr>Mortalité</vt:lpstr>
      <vt:lpstr>FDR de récurrences</vt:lpstr>
      <vt:lpstr>Diapositive 15</vt:lpstr>
      <vt:lpstr>Diapositive 16</vt:lpstr>
      <vt:lpstr>GESTION DE L’EPIDEMIE</vt:lpstr>
      <vt:lpstr>Principes de la gestion d’une épidémie à Clostridium difficile</vt:lpstr>
      <vt:lpstr>Diapositive 19</vt:lpstr>
      <vt:lpstr>Diapositive 20</vt:lpstr>
      <vt:lpstr>Diapositive 21</vt:lpstr>
      <vt:lpstr>MAINS </vt:lpstr>
      <vt:lpstr>ISOLEMENT SPATIAL SIGNALE</vt:lpstr>
      <vt:lpstr>VISITES PROCHES ET PERSONNEL </vt:lpstr>
      <vt:lpstr>Diapositive 25</vt:lpstr>
      <vt:lpstr>Diapositive 26</vt:lpstr>
      <vt:lpstr>ENTRETIEN</vt:lpstr>
      <vt:lpstr>Matériel ne supportant pas la javel ENTRETIEN TOUTES LES 8 HEURES </vt:lpstr>
      <vt:lpstr>Diapositive 29</vt:lpstr>
      <vt:lpstr>Diapositive 30</vt:lpstr>
      <vt:lpstr>Diapositive 31</vt:lpstr>
      <vt:lpstr>Diapositive 32</vt:lpstr>
      <vt:lpstr>Diapositive 33</vt:lpstr>
      <vt:lpstr>Greffe fécales et colite sévères</vt:lpstr>
      <vt:lpstr>DONC…</vt:lpstr>
      <vt:lpstr>Gestion épidémie BHRe</vt:lpstr>
      <vt:lpstr>Définition BHRe Bactérie hautement résistante émergente</vt:lpstr>
      <vt:lpstr>A Marseille</vt:lpstr>
      <vt:lpstr>Diapositive 39</vt:lpstr>
      <vt:lpstr>Episodes d’EPC, France, 2004 – 2015, par mois de signalement Bilan au 4 septembre 2015 (N= 2 026 épisodes)</vt:lpstr>
      <vt:lpstr>Episodes d’EPC, France, 2004 – 2015, par bactéries Bilan au 4 septembre 2015 (N= 2 026 épisodes)</vt:lpstr>
      <vt:lpstr>Diapositive 42</vt:lpstr>
      <vt:lpstr>Diapositive 43</vt:lpstr>
      <vt:lpstr>Episodes impliquant des EPC en France – Conclusions (1)</vt:lpstr>
      <vt:lpstr>Episodes impliquant des EPC en France – Conclusions (2)</vt:lpstr>
      <vt:lpstr>CAT BHRe</vt:lpstr>
      <vt:lpstr>Diapositive 47</vt:lpstr>
      <vt:lpstr>Diapositive 48</vt:lpstr>
      <vt:lpstr>CAT devant un patient BHRe + (porteur ou infecté) </vt:lpstr>
      <vt:lpstr>Diapositive 50</vt:lpstr>
      <vt:lpstr>Diapositive 51</vt:lpstr>
      <vt:lpstr>Diapositive 52</vt:lpstr>
      <vt:lpstr>Diapositive 53</vt:lpstr>
      <vt:lpstr>Diapositive 54</vt:lpstr>
      <vt:lpstr>Protocole de décolonisation digestives par des bactéries</vt:lpstr>
      <vt:lpstr>Diapositive 56</vt:lpstr>
      <vt:lpstr>Diapositive 57</vt:lpstr>
      <vt:lpstr>Diapositive 58</vt:lpstr>
      <vt:lpstr>Diapositive 59</vt:lpstr>
      <vt:lpstr>Diapositive 60</vt:lpstr>
      <vt:lpstr>Diapositive 61</vt:lpstr>
      <vt:lpstr>Organisation des structures d’Urgences face à un risque exceptionnel : Ebola Epidémiologie et maladie virale Professeur Jean-Christophe Lagier IHU Méditerranée Infection DU Hygiène le 12/03/2019 </vt:lpstr>
      <vt:lpstr>Une maladie qui fait peur</vt:lpstr>
      <vt:lpstr>Diapositive 64</vt:lpstr>
      <vt:lpstr>Diapositive 65</vt:lpstr>
      <vt:lpstr>Diapositive 66</vt:lpstr>
      <vt:lpstr>Mode de transmission</vt:lpstr>
      <vt:lpstr>Atteintes cliniques</vt:lpstr>
      <vt:lpstr>Diapositive 69</vt:lpstr>
      <vt:lpstr>Diapositive 70</vt:lpstr>
      <vt:lpstr>Diapositive 71</vt:lpstr>
      <vt:lpstr>Diapositive 72</vt:lpstr>
      <vt:lpstr>Diapositive 73</vt:lpstr>
      <vt:lpstr>Diapositive 74</vt:lpstr>
      <vt:lpstr>Diapositive 75</vt:lpstr>
      <vt:lpstr>Au 22 Février 2015</vt:lpstr>
      <vt:lpstr>Diapositive 77</vt:lpstr>
      <vt:lpstr>Diapositive 78</vt:lpstr>
      <vt:lpstr>Diapositive 79</vt:lpstr>
      <vt:lpstr>Diapositive 80</vt:lpstr>
      <vt:lpstr>Situation APHM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Gestion d’une épidémie à Clostridium difficile</dc:title>
  <dc:creator>Matthieu Million</dc:creator>
  <cp:lastModifiedBy>j.lagier</cp:lastModifiedBy>
  <cp:revision>169</cp:revision>
  <dcterms:created xsi:type="dcterms:W3CDTF">2016-03-12T20:08:15Z</dcterms:created>
  <dcterms:modified xsi:type="dcterms:W3CDTF">2021-03-15T16:47:46Z</dcterms:modified>
</cp:coreProperties>
</file>