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2"/>
  </p:notesMasterIdLst>
  <p:sldIdLst>
    <p:sldId id="256" r:id="rId3"/>
    <p:sldId id="257" r:id="rId4"/>
    <p:sldId id="260" r:id="rId5"/>
    <p:sldId id="262" r:id="rId6"/>
    <p:sldId id="322" r:id="rId7"/>
    <p:sldId id="268" r:id="rId8"/>
    <p:sldId id="267" r:id="rId9"/>
    <p:sldId id="264" r:id="rId10"/>
    <p:sldId id="270" r:id="rId11"/>
    <p:sldId id="266" r:id="rId12"/>
    <p:sldId id="265" r:id="rId13"/>
    <p:sldId id="279" r:id="rId14"/>
    <p:sldId id="280" r:id="rId15"/>
    <p:sldId id="278" r:id="rId16"/>
    <p:sldId id="281" r:id="rId17"/>
    <p:sldId id="292" r:id="rId18"/>
    <p:sldId id="297" r:id="rId19"/>
    <p:sldId id="298" r:id="rId20"/>
    <p:sldId id="299" r:id="rId21"/>
    <p:sldId id="282" r:id="rId22"/>
    <p:sldId id="283" r:id="rId23"/>
    <p:sldId id="284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286" r:id="rId41"/>
    <p:sldId id="273" r:id="rId42"/>
    <p:sldId id="287" r:id="rId43"/>
    <p:sldId id="274" r:id="rId44"/>
    <p:sldId id="288" r:id="rId45"/>
    <p:sldId id="272" r:id="rId46"/>
    <p:sldId id="289" r:id="rId47"/>
    <p:sldId id="290" r:id="rId48"/>
    <p:sldId id="291" r:id="rId49"/>
    <p:sldId id="275" r:id="rId50"/>
    <p:sldId id="276" r:id="rId51"/>
    <p:sldId id="319" r:id="rId52"/>
    <p:sldId id="320" r:id="rId53"/>
    <p:sldId id="321" r:id="rId54"/>
    <p:sldId id="323" r:id="rId55"/>
    <p:sldId id="324" r:id="rId56"/>
    <p:sldId id="258" r:id="rId57"/>
    <p:sldId id="259" r:id="rId58"/>
    <p:sldId id="316" r:id="rId59"/>
    <p:sldId id="317" r:id="rId60"/>
    <p:sldId id="318" r:id="rId6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55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72F2A-B016-4EC9-AF77-BAE9AF54FE26}" type="datetimeFigureOut">
              <a:rPr lang="fr-FR" smtClean="0"/>
              <a:t>13/02/2018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22473-196A-409B-96C1-0B5E45504A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745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4403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7AD0A3-667B-498B-801A-9A4B4CDAF201}" type="slidenum">
              <a:rPr lang="fr-FR" altLang="fr-FR" sz="1000"/>
              <a:pPr/>
              <a:t>9</a:t>
            </a:fld>
            <a:endParaRPr lang="fr-FR" altLang="fr-FR" sz="1000"/>
          </a:p>
        </p:txBody>
      </p:sp>
    </p:spTree>
    <p:extLst>
      <p:ext uri="{BB962C8B-B14F-4D97-AF65-F5344CB8AC3E}">
        <p14:creationId xmlns:p14="http://schemas.microsoft.com/office/powerpoint/2010/main" val="31925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0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83971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BF45941F-89D3-4A76-87C4-5E0E7753FEF1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639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0342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65E5B1FA-B097-4FC4-95AA-93991EEC50F9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29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670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0547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AC8477FD-4559-4BB0-BB30-DCA9785A74E5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30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1762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4233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8B3242AC-34B0-4D7F-9D69-C3063BDB77FC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36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129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4438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93733395-C0E7-43D3-AF99-E958888711B1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37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742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4643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57968FC1-E999-4EE8-8132-820A9B900F17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38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734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5325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latin typeface="Times New Roman" panose="02020603050405020304" pitchFamily="18" charset="0"/>
                <a:cs typeface="Arial" panose="020B0604020202020204" pitchFamily="34" charset="0"/>
              </a:rPr>
              <a:t>C comme ca qu’on a pu déterminer les noyades de capteur de pression</a:t>
            </a:r>
          </a:p>
        </p:txBody>
      </p:sp>
    </p:spTree>
    <p:extLst>
      <p:ext uri="{BB962C8B-B14F-4D97-AF65-F5344CB8AC3E}">
        <p14:creationId xmlns:p14="http://schemas.microsoft.com/office/powerpoint/2010/main" val="2721389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19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942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201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3686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A2877E16-16A8-461F-AD15-454440830D17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19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944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5609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975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2662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B6DFA87-2D53-4DDE-8D23-DFDF678ED5F8}" type="slidenum">
              <a:rPr lang="fr-FR" altLang="fr-FR">
                <a:latin typeface="Times New Roman" panose="02020603050405020304" pitchFamily="18" charset="0"/>
              </a:rPr>
              <a:pPr/>
              <a:t>50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984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8564FD1-D59B-4043-B068-5260AAEE338A}" type="slidenum">
              <a:rPr lang="fr-FR" altLang="fr-FR" sz="1200"/>
              <a:pPr/>
              <a:t>53</a:t>
            </a:fld>
            <a:endParaRPr lang="fr-FR" altLang="fr-FR" sz="1200"/>
          </a:p>
        </p:txBody>
      </p:sp>
    </p:spTree>
    <p:extLst>
      <p:ext uri="{BB962C8B-B14F-4D97-AF65-F5344CB8AC3E}">
        <p14:creationId xmlns:p14="http://schemas.microsoft.com/office/powerpoint/2010/main" val="2725460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331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AA9091-768B-4D7D-9090-23976B5A7C18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96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997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5325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latin typeface="Times New Roman" panose="02020603050405020304" pitchFamily="18" charset="0"/>
                <a:cs typeface="Arial" panose="020B0604020202020204" pitchFamily="34" charset="0"/>
              </a:rPr>
              <a:t>Déconnexion involontaire ou volontaire : patient aux WC, cathéter qui dysfinctionne</a:t>
            </a:r>
          </a:p>
        </p:txBody>
      </p:sp>
    </p:spTree>
    <p:extLst>
      <p:ext uri="{BB962C8B-B14F-4D97-AF65-F5344CB8AC3E}">
        <p14:creationId xmlns:p14="http://schemas.microsoft.com/office/powerpoint/2010/main" val="475744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273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5427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01B428A2-2991-4FB0-B90B-5056DB6F784F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23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837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6451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304395CE-349C-46E1-8729-74A59904F960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24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894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68611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CF79036E-5710-4C01-AA7D-601622C1CE3C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25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781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81923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B5810C9D-1A62-4866-8C5A-A940E2FF1382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461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8166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68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3958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2B41F9-B850-4AB1-9410-ED0F5C4AC84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34692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:\paint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1"/>
            <a:ext cx="109728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304800"/>
            <a:ext cx="10295467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3886200"/>
            <a:ext cx="8534400" cy="1771650"/>
          </a:xfrm>
        </p:spPr>
        <p:txBody>
          <a:bodyPr/>
          <a:lstStyle>
            <a:lvl1pPr marL="0" indent="0">
              <a:buFontTx/>
              <a:buNone/>
              <a:defRPr>
                <a:latin typeface="Arial Black" pitchFamily="34" charset="0"/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>
          <a:xfrm>
            <a:off x="948267" y="6229350"/>
            <a:ext cx="2573867" cy="514350"/>
          </a:xfrm>
        </p:spPr>
        <p:txBody>
          <a:bodyPr/>
          <a:lstStyle>
            <a:lvl1pPr>
              <a:defRPr dirty="0"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99467" y="6229350"/>
            <a:ext cx="3793067" cy="514350"/>
          </a:xfrm>
        </p:spPr>
        <p:txBody>
          <a:bodyPr/>
          <a:lstStyle>
            <a:lvl1pPr>
              <a:defRPr dirty="0"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805333" y="6229350"/>
            <a:ext cx="2438400" cy="514350"/>
          </a:xfrm>
        </p:spPr>
        <p:txBody>
          <a:bodyPr/>
          <a:lstStyle>
            <a:lvl1pPr>
              <a:defRPr smtClean="0"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DF9F46AC-70BD-4FDC-BAE7-85EC77D3EDCE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263730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42F6A-DC3C-4F04-BD40-7A2F6D901501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42243536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8C77F-40F4-4926-91CF-8FA2FDF7990E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5034057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885950"/>
            <a:ext cx="5350933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63734" y="1885950"/>
            <a:ext cx="5350933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61853-7AF9-4630-9BAC-742B5D50A550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604510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3866-A693-4C31-9E03-98011849B78B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569721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DE3DC-8C87-401B-975B-DAD6642A695C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423081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A69BF-8A84-458E-BF00-2D64D1AACBFF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416499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4938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9E620-097E-4AA4-B9E0-914569C9F7CC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877755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38C99-44C5-4315-B198-8E8732B03116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310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7FDB4-5255-4D81-BDED-7155DFA65781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9012872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71467" y="228600"/>
            <a:ext cx="2743200" cy="58293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41867" y="228600"/>
            <a:ext cx="8026400" cy="5829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EF10E-9056-4AA7-BB70-EE9D82417006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91750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8026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6019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1926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857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232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529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3103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205F0-F2A1-4169-8853-9258242B14FF}" type="datetimeFigureOut">
              <a:rPr lang="fr-FR" smtClean="0"/>
              <a:t>13/02/2018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714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1867" y="228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85950"/>
            <a:ext cx="10905067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5733" y="622935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dirty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2935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dirty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5200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smtClean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F027DE9-A10B-4FE4-8F2B-B6C97F21930E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1625600" y="1524000"/>
            <a:ext cx="9550400" cy="2286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fr-FR" altLang="fr-FR" sz="2400"/>
          </a:p>
        </p:txBody>
      </p:sp>
    </p:spTree>
    <p:extLst>
      <p:ext uri="{BB962C8B-B14F-4D97-AF65-F5344CB8AC3E}">
        <p14:creationId xmlns:p14="http://schemas.microsoft.com/office/powerpoint/2010/main" val="400453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-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8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6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PROGRAMMES\dialyse%20boucle.mpg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80885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Dialyse et infections associées aux soins</a:t>
            </a:r>
            <a:br>
              <a:rPr lang="fr-FR" b="1" dirty="0"/>
            </a:br>
            <a:r>
              <a:rPr lang="fr-FR" b="1" dirty="0"/>
              <a:t>2018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642008"/>
          </a:xfrm>
        </p:spPr>
        <p:txBody>
          <a:bodyPr>
            <a:normAutofit fontScale="32500" lnSpcReduction="20000"/>
          </a:bodyPr>
          <a:lstStyle/>
          <a:p>
            <a:endParaRPr lang="fr-FR" dirty="0"/>
          </a:p>
          <a:p>
            <a:r>
              <a:rPr lang="fr-FR" sz="8000" dirty="0"/>
              <a:t>Pr Philippe BRUNET</a:t>
            </a:r>
          </a:p>
          <a:p>
            <a:r>
              <a:rPr lang="fr-FR" sz="8000" dirty="0"/>
              <a:t>Service de Néphrologie</a:t>
            </a:r>
          </a:p>
          <a:p>
            <a:r>
              <a:rPr lang="fr-FR" sz="8000" dirty="0"/>
              <a:t>Hôpital de la Conception - APHM</a:t>
            </a:r>
          </a:p>
          <a:p>
            <a:endParaRPr lang="fr-FR" sz="8000" dirty="0"/>
          </a:p>
          <a:p>
            <a:endParaRPr lang="fr-FR" sz="8000" dirty="0"/>
          </a:p>
          <a:p>
            <a:r>
              <a:rPr lang="fr-FR" sz="8000" dirty="0"/>
              <a:t>DU Hygiène - Marseille</a:t>
            </a:r>
          </a:p>
        </p:txBody>
      </p:sp>
    </p:spTree>
    <p:extLst>
      <p:ext uri="{BB962C8B-B14F-4D97-AF65-F5344CB8AC3E}">
        <p14:creationId xmlns:p14="http://schemas.microsoft.com/office/powerpoint/2010/main" val="545671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9" descr="torso_lifes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12" y="2736925"/>
            <a:ext cx="40513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780" y="2740100"/>
            <a:ext cx="417671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280160" y="815926"/>
            <a:ext cx="90826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Chambres implantables : abandonnées</a:t>
            </a:r>
          </a:p>
        </p:txBody>
      </p:sp>
    </p:spTree>
    <p:extLst>
      <p:ext uri="{BB962C8B-B14F-4D97-AF65-F5344CB8AC3E}">
        <p14:creationId xmlns:p14="http://schemas.microsoft.com/office/powerpoint/2010/main" val="1477655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667" y="4074560"/>
            <a:ext cx="320357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293502"/>
              </p:ext>
            </p:extLst>
          </p:nvPr>
        </p:nvGraphicFramePr>
        <p:xfrm>
          <a:off x="6591187" y="2482200"/>
          <a:ext cx="1979612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Image" r:id="rId4" imgW="3771429" imgH="8177778" progId="Photoshop.Image.6">
                  <p:embed/>
                </p:oleObj>
              </mc:Choice>
              <mc:Fallback>
                <p:oleObj name="Image" r:id="rId4" imgW="3771429" imgH="8177778" progId="Photoshop.Image.6">
                  <p:embed/>
                  <p:pic>
                    <p:nvPicPr>
                      <p:cNvPr id="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1187" y="2482200"/>
                        <a:ext cx="1979612" cy="429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359583"/>
              </p:ext>
            </p:extLst>
          </p:nvPr>
        </p:nvGraphicFramePr>
        <p:xfrm>
          <a:off x="8755242" y="329477"/>
          <a:ext cx="3175000" cy="344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Image" r:id="rId6" imgW="3174603" imgH="3441270" progId="Photoshop.Image.6">
                  <p:embed/>
                </p:oleObj>
              </mc:Choice>
              <mc:Fallback>
                <p:oleObj name="Image" r:id="rId6" imgW="3174603" imgH="3441270" progId="Photoshop.Image.6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55242" y="329477"/>
                        <a:ext cx="3175000" cy="344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601" y="3422000"/>
            <a:ext cx="2747962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675249" y="520505"/>
            <a:ext cx="2387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Cathéters</a:t>
            </a:r>
          </a:p>
        </p:txBody>
      </p:sp>
      <p:pic>
        <p:nvPicPr>
          <p:cNvPr id="7" name="Picture 4" descr="hemodialyse du 0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4" r="26370" b="71381"/>
          <a:stretch>
            <a:fillRect/>
          </a:stretch>
        </p:blipFill>
        <p:spPr bwMode="auto">
          <a:xfrm>
            <a:off x="50345" y="4127144"/>
            <a:ext cx="3579813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087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1344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/>
              <a:t>Incidence des infections d’accès vasculaire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33501"/>
            <a:ext cx="10515600" cy="5029200"/>
          </a:xfrm>
        </p:spPr>
        <p:txBody>
          <a:bodyPr>
            <a:normAutofit fontScale="92500" lnSpcReduction="10000"/>
          </a:bodyPr>
          <a:lstStyle/>
          <a:p>
            <a:r>
              <a:rPr lang="fr-FR" sz="3500" dirty="0"/>
              <a:t>4,62/1 000 séances d’hémodialyse</a:t>
            </a:r>
          </a:p>
          <a:p>
            <a:r>
              <a:rPr lang="fr-FR" sz="3500" dirty="0"/>
              <a:t>3,5/100 patient-mois</a:t>
            </a:r>
          </a:p>
          <a:p>
            <a:pPr lvl="1"/>
            <a:r>
              <a:rPr lang="fr-FR" sz="3500" dirty="0"/>
              <a:t>(100 patients-mois = 1300 séances  </a:t>
            </a:r>
            <a:r>
              <a:rPr lang="fr-FR" sz="3500" dirty="0">
                <a:sym typeface="Wingdings" panose="05000000000000000000" pitchFamily="2" charset="2"/>
              </a:rPr>
              <a:t> </a:t>
            </a:r>
            <a:r>
              <a:rPr lang="fr-FR" sz="3500" dirty="0"/>
              <a:t>3,5/1300 = 2,61/1000 séances</a:t>
            </a:r>
          </a:p>
          <a:p>
            <a:endParaRPr lang="fr-FR" dirty="0"/>
          </a:p>
          <a:p>
            <a:r>
              <a:rPr lang="fr-FR" sz="2600" dirty="0"/>
              <a:t>STEVENSON KB, ADCOX MJ, MALLEA MC, NARASIMHAN N, WAGNILD </a:t>
            </a:r>
            <a:r>
              <a:rPr lang="en-US" sz="2600" dirty="0"/>
              <a:t>JP. Standardized surveillance of hemodialysis vascular access infections: 18-month experience at an outpatient, </a:t>
            </a:r>
            <a:r>
              <a:rPr lang="en-US" sz="2600" dirty="0" err="1"/>
              <a:t>multifacility</a:t>
            </a:r>
            <a:r>
              <a:rPr lang="en-US" sz="2600" dirty="0"/>
              <a:t> </a:t>
            </a:r>
            <a:r>
              <a:rPr lang="fr-FR" sz="2600" dirty="0"/>
              <a:t>hemodialysis center. Infect Control </a:t>
            </a:r>
            <a:r>
              <a:rPr lang="fr-FR" sz="2600" dirty="0" err="1"/>
              <a:t>Hosp</a:t>
            </a:r>
            <a:r>
              <a:rPr lang="fr-FR" sz="2600" dirty="0"/>
              <a:t> </a:t>
            </a:r>
            <a:r>
              <a:rPr lang="fr-FR" sz="2600" dirty="0" err="1"/>
              <a:t>Epidemiol</a:t>
            </a:r>
            <a:r>
              <a:rPr lang="fr-FR" sz="2600" dirty="0"/>
              <a:t> 2000;. 21: 200-20203.</a:t>
            </a:r>
          </a:p>
          <a:p>
            <a:r>
              <a:rPr lang="fr-FR" sz="2600" dirty="0"/>
              <a:t>TOKARS JI, LIGHT P, ANDERSON J, MILLER ER, PARRISH J, ARMISTEAD </a:t>
            </a:r>
            <a:r>
              <a:rPr lang="en-US" sz="2600" dirty="0"/>
              <a:t>N, JARVIS WR, GEHR T. A prospective study of vascular access infections at seven outpatient hemodialysis centers. Am J Kidney </a:t>
            </a:r>
            <a:r>
              <a:rPr lang="fr-FR" sz="2600" dirty="0"/>
              <a:t>Dis 2001;. 37: 1232-1240.</a:t>
            </a:r>
          </a:p>
        </p:txBody>
      </p:sp>
    </p:spTree>
    <p:extLst>
      <p:ext uri="{BB962C8B-B14F-4D97-AF65-F5344CB8AC3E}">
        <p14:creationId xmlns:p14="http://schemas.microsoft.com/office/powerpoint/2010/main" val="3876872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17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/>
              <a:t>Incidence des infections d’accès vasculaire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dirty="0"/>
              <a:t>Aux USA : </a:t>
            </a:r>
            <a:r>
              <a:rPr lang="en-US" sz="3500" dirty="0" err="1"/>
              <a:t>Taux</a:t>
            </a:r>
            <a:r>
              <a:rPr lang="en-US" sz="3500" dirty="0"/>
              <a:t> de </a:t>
            </a:r>
            <a:r>
              <a:rPr lang="en-US" sz="3500" dirty="0" err="1"/>
              <a:t>bactériémies</a:t>
            </a:r>
            <a:r>
              <a:rPr lang="en-US" sz="3500" dirty="0"/>
              <a:t> </a:t>
            </a:r>
            <a:r>
              <a:rPr lang="en-US" sz="3500" dirty="0" err="1"/>
              <a:t>parmi</a:t>
            </a:r>
            <a:r>
              <a:rPr lang="en-US" sz="3500" dirty="0"/>
              <a:t> les patients HD </a:t>
            </a:r>
            <a:r>
              <a:rPr lang="en-US" sz="3500" dirty="0" err="1"/>
              <a:t>est</a:t>
            </a:r>
            <a:r>
              <a:rPr lang="en-US" sz="3500" dirty="0"/>
              <a:t> entre 0.5 and 27.1 pour 100 patients/</a:t>
            </a:r>
            <a:r>
              <a:rPr lang="en-US" sz="3500" dirty="0" err="1"/>
              <a:t>mois</a:t>
            </a:r>
            <a:r>
              <a:rPr lang="en-US" sz="3500" dirty="0"/>
              <a:t> </a:t>
            </a:r>
            <a:r>
              <a:rPr lang="en-US" sz="3500" dirty="0" err="1"/>
              <a:t>en</a:t>
            </a:r>
            <a:r>
              <a:rPr lang="en-US" sz="3500" dirty="0"/>
              <a:t> function du type </a:t>
            </a:r>
            <a:r>
              <a:rPr lang="en-US" sz="3500" dirty="0" err="1"/>
              <a:t>d’accès</a:t>
            </a:r>
            <a:r>
              <a:rPr lang="en-US" sz="3500" dirty="0"/>
              <a:t> </a:t>
            </a:r>
            <a:r>
              <a:rPr lang="en-US" sz="3500" dirty="0" err="1"/>
              <a:t>vasculaire</a:t>
            </a:r>
            <a:endParaRPr lang="en-US" sz="3500" dirty="0"/>
          </a:p>
          <a:p>
            <a:pPr marL="0" indent="0">
              <a:buNone/>
            </a:pPr>
            <a:r>
              <a:rPr lang="fr-FR" sz="2600" dirty="0" err="1"/>
              <a:t>Klevens</a:t>
            </a:r>
            <a:r>
              <a:rPr lang="fr-FR" sz="2600" dirty="0"/>
              <a:t> RM, Edwards JR, </a:t>
            </a:r>
            <a:r>
              <a:rPr lang="fr-FR" sz="2600" dirty="0" err="1"/>
              <a:t>Andrus</a:t>
            </a:r>
            <a:r>
              <a:rPr lang="fr-FR" sz="2600" dirty="0"/>
              <a:t> ML, Peterson KD, </a:t>
            </a:r>
            <a:r>
              <a:rPr lang="fr-FR" sz="2600" dirty="0" err="1"/>
              <a:t>Dudeck</a:t>
            </a:r>
            <a:r>
              <a:rPr lang="fr-FR" sz="2600" dirty="0"/>
              <a:t> MA, </a:t>
            </a:r>
            <a:r>
              <a:rPr lang="fr-FR" sz="2600" dirty="0" err="1"/>
              <a:t>Horan</a:t>
            </a:r>
            <a:r>
              <a:rPr lang="fr-FR" sz="2600" dirty="0"/>
              <a:t> TC, et al. Dialysis Surveillance Report: National Healthcare </a:t>
            </a:r>
            <a:r>
              <a:rPr lang="fr-FR" sz="2600" dirty="0" err="1"/>
              <a:t>Safety</a:t>
            </a:r>
            <a:r>
              <a:rPr lang="fr-FR" sz="2600" dirty="0"/>
              <a:t> Network (NHSN)-data </a:t>
            </a:r>
            <a:r>
              <a:rPr lang="fr-FR" sz="2600" dirty="0" err="1"/>
              <a:t>summary</a:t>
            </a:r>
            <a:r>
              <a:rPr lang="fr-FR" sz="2600" dirty="0"/>
              <a:t> for 2006. </a:t>
            </a:r>
            <a:r>
              <a:rPr lang="fr-FR" sz="2600" dirty="0" err="1"/>
              <a:t>Semin</a:t>
            </a:r>
            <a:r>
              <a:rPr lang="fr-FR" sz="2600" dirty="0"/>
              <a:t> Dial. 2008;21(Suppl 1):24–8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500" dirty="0"/>
              <a:t>Au </a:t>
            </a:r>
            <a:r>
              <a:rPr lang="fr-FR" sz="3500" dirty="0" err="1"/>
              <a:t>Bresil</a:t>
            </a:r>
            <a:r>
              <a:rPr lang="fr-FR" sz="3500" dirty="0"/>
              <a:t> : </a:t>
            </a:r>
            <a:r>
              <a:rPr lang="en-US" sz="3500" dirty="0"/>
              <a:t>0.55 and 7.32 per 1000 </a:t>
            </a:r>
            <a:r>
              <a:rPr lang="en-US" sz="3500" dirty="0" err="1"/>
              <a:t>jours</a:t>
            </a:r>
            <a:r>
              <a:rPr lang="en-US" sz="3500" dirty="0"/>
              <a:t> </a:t>
            </a:r>
            <a:r>
              <a:rPr lang="en-US" sz="3500" dirty="0" err="1"/>
              <a:t>accès</a:t>
            </a:r>
            <a:r>
              <a:rPr lang="en-US" sz="3500" dirty="0"/>
              <a:t> </a:t>
            </a:r>
            <a:r>
              <a:rPr lang="en-US" sz="3500" dirty="0" err="1"/>
              <a:t>veineux</a:t>
            </a:r>
            <a:endParaRPr lang="en-US" sz="3500" dirty="0"/>
          </a:p>
          <a:p>
            <a:pPr marL="0" indent="0">
              <a:buNone/>
            </a:pPr>
            <a:r>
              <a:rPr lang="fr-FR" dirty="0"/>
              <a:t>de Albuquerque SE, </a:t>
            </a:r>
            <a:r>
              <a:rPr lang="fr-FR" dirty="0" err="1"/>
              <a:t>Cavalcante</a:t>
            </a:r>
            <a:r>
              <a:rPr lang="fr-FR" dirty="0"/>
              <a:t> RD, Ponce D, Fortaleza CM. </a:t>
            </a:r>
            <a:r>
              <a:rPr lang="fr-FR" dirty="0" err="1"/>
              <a:t>Epidemiology</a:t>
            </a:r>
            <a:r>
              <a:rPr lang="fr-FR" dirty="0"/>
              <a:t> of </a:t>
            </a:r>
            <a:r>
              <a:rPr lang="fr-FR" dirty="0" err="1"/>
              <a:t>healthcare</a:t>
            </a:r>
            <a:r>
              <a:rPr lang="fr-FR" dirty="0"/>
              <a:t>-associated infections </a:t>
            </a:r>
            <a:r>
              <a:rPr lang="fr-FR" dirty="0" err="1"/>
              <a:t>among</a:t>
            </a:r>
            <a:r>
              <a:rPr lang="fr-FR" dirty="0"/>
              <a:t> patients </a:t>
            </a:r>
            <a:r>
              <a:rPr lang="fr-FR" dirty="0" err="1"/>
              <a:t>from</a:t>
            </a:r>
            <a:r>
              <a:rPr lang="fr-FR" dirty="0"/>
              <a:t> a hemodialysis unit in </a:t>
            </a:r>
            <a:r>
              <a:rPr lang="fr-FR" dirty="0" err="1"/>
              <a:t>southeastern</a:t>
            </a:r>
            <a:r>
              <a:rPr lang="fr-FR" dirty="0"/>
              <a:t> </a:t>
            </a:r>
            <a:r>
              <a:rPr lang="fr-FR" dirty="0" err="1"/>
              <a:t>Brazil</a:t>
            </a:r>
            <a:r>
              <a:rPr lang="fr-FR" dirty="0"/>
              <a:t>. </a:t>
            </a:r>
            <a:r>
              <a:rPr lang="fr-FR" dirty="0" err="1"/>
              <a:t>Braz</a:t>
            </a:r>
            <a:r>
              <a:rPr lang="fr-FR" dirty="0"/>
              <a:t> J Infect Dis. 2014;18(Suppl 3):327–30</a:t>
            </a:r>
          </a:p>
        </p:txBody>
      </p:sp>
    </p:spTree>
    <p:extLst>
      <p:ext uri="{BB962C8B-B14F-4D97-AF65-F5344CB8AC3E}">
        <p14:creationId xmlns:p14="http://schemas.microsoft.com/office/powerpoint/2010/main" val="3568968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/>
              <a:t>Bactériémies associées aux cathéters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200" dirty="0"/>
              <a:t>4,3 pour 1000 jours-cathéters (verrou héparine)</a:t>
            </a:r>
          </a:p>
          <a:p>
            <a:r>
              <a:rPr lang="fr-FR" sz="3200" dirty="0"/>
              <a:t>1,1 pour 1000 jours-cathéters (verrou </a:t>
            </a:r>
            <a:r>
              <a:rPr lang="fr-FR" sz="3200" dirty="0" err="1"/>
              <a:t>minocycline</a:t>
            </a:r>
            <a:r>
              <a:rPr lang="fr-FR" sz="3200" dirty="0"/>
              <a:t>-EDTA)</a:t>
            </a:r>
          </a:p>
          <a:p>
            <a:r>
              <a:rPr lang="fr-FR" dirty="0"/>
              <a:t> Campos, JASN 2011 (Brésil) :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1396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Transmission virale en hémodialyse</a:t>
            </a:r>
          </a:p>
        </p:txBody>
      </p:sp>
    </p:spTree>
    <p:extLst>
      <p:ext uri="{BB962C8B-B14F-4D97-AF65-F5344CB8AC3E}">
        <p14:creationId xmlns:p14="http://schemas.microsoft.com/office/powerpoint/2010/main" val="3143394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06968"/>
            <a:ext cx="10515600" cy="66455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fr-FR" altLang="fr-FR" sz="3200" dirty="0"/>
              <a:t>24 janvier 2002 Agence de Presse Médicale Reuters</a:t>
            </a:r>
          </a:p>
        </p:txBody>
      </p:sp>
      <p:sp>
        <p:nvSpPr>
          <p:cNvPr id="28674" name="Espace réservé du contenu 2"/>
          <p:cNvSpPr>
            <a:spLocks noGrp="1"/>
          </p:cNvSpPr>
          <p:nvPr>
            <p:ph idx="1"/>
          </p:nvPr>
        </p:nvSpPr>
        <p:spPr>
          <a:xfrm>
            <a:off x="581025" y="2000250"/>
            <a:ext cx="11315700" cy="1214435"/>
          </a:xfrm>
        </p:spPr>
        <p:txBody>
          <a:bodyPr>
            <a:noAutofit/>
          </a:bodyPr>
          <a:lstStyle/>
          <a:p>
            <a:r>
              <a:rPr lang="fr-FR" altLang="fr-FR" dirty="0"/>
              <a:t>Le Centre d'hémodialyse de Béziers a dû cesser son activité mardi après la découverte de </a:t>
            </a:r>
            <a:r>
              <a:rPr lang="fr-FR" altLang="fr-FR" dirty="0">
                <a:solidFill>
                  <a:srgbClr val="FF0000"/>
                </a:solidFill>
              </a:rPr>
              <a:t>22 cas d'infections par le VHC chez 70 de ses patients</a:t>
            </a:r>
            <a:r>
              <a:rPr lang="fr-FR" altLang="fr-FR" dirty="0"/>
              <a:t>, qui sont désormais dialysés au Centre de Montpellier</a:t>
            </a:r>
          </a:p>
        </p:txBody>
      </p:sp>
      <p:sp>
        <p:nvSpPr>
          <p:cNvPr id="4" name="Parchemin horizontal 3"/>
          <p:cNvSpPr/>
          <p:nvPr/>
        </p:nvSpPr>
        <p:spPr>
          <a:xfrm>
            <a:off x="4238625" y="771526"/>
            <a:ext cx="3714750" cy="1028697"/>
          </a:xfrm>
          <a:prstGeom prst="horizontalScroll">
            <a:avLst/>
          </a:prstGeom>
          <a:solidFill>
            <a:srgbClr val="E6B9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b="1" dirty="0">
                <a:solidFill>
                  <a:schemeClr val="tx1"/>
                </a:solidFill>
              </a:rPr>
              <a:t>ALERTE SANITAIRE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EC21912-4A0E-4258-B883-DE258506D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175" y="4286250"/>
            <a:ext cx="3086100" cy="206254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73F5704-E0DF-47C4-9A31-BED3A823968B}"/>
              </a:ext>
            </a:extLst>
          </p:cNvPr>
          <p:cNvSpPr txBox="1"/>
          <p:nvPr/>
        </p:nvSpPr>
        <p:spPr>
          <a:xfrm>
            <a:off x="838200" y="3825026"/>
            <a:ext cx="573405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2800" dirty="0"/>
              <a:t>Les patients ont tous été adressés au service d</a:t>
            </a:r>
            <a:r>
              <a:rPr lang="ja-JP" altLang="fr-FR" sz="2800" dirty="0"/>
              <a:t>’</a:t>
            </a:r>
            <a:r>
              <a:rPr lang="fr-FR" altLang="ja-JP" sz="2800" dirty="0"/>
              <a:t>hépato-gastro-entérologie de Montpellier pour évaluation de l</a:t>
            </a:r>
            <a:r>
              <a:rPr lang="ja-JP" altLang="fr-FR" sz="2800" dirty="0"/>
              <a:t>’</a:t>
            </a:r>
            <a:r>
              <a:rPr lang="fr-FR" altLang="ja-JP" sz="2800" dirty="0"/>
              <a:t>indication d</a:t>
            </a:r>
            <a:r>
              <a:rPr lang="ja-JP" altLang="fr-FR" sz="2800" dirty="0"/>
              <a:t>’</a:t>
            </a:r>
            <a:r>
              <a:rPr lang="fr-FR" altLang="ja-JP" sz="2800" dirty="0"/>
              <a:t>un traitement par interféron.</a:t>
            </a:r>
            <a:endParaRPr lang="fr-FR" altLang="fr-FR" sz="28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4224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356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altLang="fr-FR" sz="3200" dirty="0"/>
              <a:t>30 janvier 2002 Agence de Presse Médicale Reuters</a:t>
            </a:r>
          </a:p>
        </p:txBody>
      </p:sp>
      <p:sp>
        <p:nvSpPr>
          <p:cNvPr id="33794" name="Espace réservé du contenu 2"/>
          <p:cNvSpPr>
            <a:spLocks noGrp="1"/>
          </p:cNvSpPr>
          <p:nvPr>
            <p:ph idx="1"/>
          </p:nvPr>
        </p:nvSpPr>
        <p:spPr>
          <a:xfrm>
            <a:off x="280987" y="1042988"/>
            <a:ext cx="11630025" cy="5700712"/>
          </a:xfrm>
        </p:spPr>
        <p:txBody>
          <a:bodyPr>
            <a:noAutofit/>
          </a:bodyPr>
          <a:lstStyle/>
          <a:p>
            <a:r>
              <a:rPr lang="fr-FR" altLang="fr-FR" sz="3200" dirty="0"/>
              <a:t>Selon les informations communiquées par les patients, il y aurait des choses qui ne seraient 'pas très nettes' au niveau de l'</a:t>
            </a:r>
            <a:r>
              <a:rPr lang="fr-FR" altLang="fr-FR" sz="3200" dirty="0">
                <a:solidFill>
                  <a:srgbClr val="FF0000"/>
                </a:solidFill>
              </a:rPr>
              <a:t>hygiène</a:t>
            </a:r>
            <a:r>
              <a:rPr lang="fr-FR" altLang="fr-FR" sz="3200" dirty="0"/>
              <a:t> au centre d'hémodialyse  de Béziers.</a:t>
            </a:r>
          </a:p>
          <a:p>
            <a:r>
              <a:rPr lang="fr-FR" altLang="fr-FR" sz="3200" dirty="0"/>
              <a:t>le centre est comparé à un "hall de gare", avec "un va-et-vient des </a:t>
            </a:r>
            <a:r>
              <a:rPr lang="fr-FR" altLang="fr-FR" sz="3200" dirty="0">
                <a:solidFill>
                  <a:srgbClr val="FF0000"/>
                </a:solidFill>
              </a:rPr>
              <a:t>ambulanciers</a:t>
            </a:r>
            <a:r>
              <a:rPr lang="fr-FR" altLang="fr-FR" sz="3200" dirty="0"/>
              <a:t> qui enchaînent les transports de malades sur les brancards".</a:t>
            </a:r>
          </a:p>
          <a:p>
            <a:r>
              <a:rPr lang="fr-FR" altLang="fr-FR" sz="3200" dirty="0"/>
              <a:t>Il y aurait beaucoup de personnel en début de carrière, et en particulier des </a:t>
            </a:r>
            <a:r>
              <a:rPr lang="fr-FR" altLang="fr-FR" sz="3200" dirty="0">
                <a:solidFill>
                  <a:srgbClr val="FF0000"/>
                </a:solidFill>
              </a:rPr>
              <a:t>stagiaires</a:t>
            </a:r>
            <a:r>
              <a:rPr lang="fr-FR" altLang="fr-FR" sz="3200" dirty="0"/>
              <a:t> qui, ayant du mal à effectuer par exemple des prises de sang, sont aidés par des </a:t>
            </a:r>
            <a:r>
              <a:rPr lang="fr-FR" altLang="fr-FR" sz="3200" dirty="0">
                <a:solidFill>
                  <a:srgbClr val="FF0000"/>
                </a:solidFill>
              </a:rPr>
              <a:t>collègues qui étaient en train de s'occuper d'un autre malade</a:t>
            </a:r>
            <a:r>
              <a:rPr lang="fr-FR" altLang="fr-FR" sz="3200" dirty="0"/>
              <a:t>".</a:t>
            </a:r>
          </a:p>
          <a:p>
            <a:r>
              <a:rPr lang="fr-FR" altLang="fr-FR" sz="3200" dirty="0"/>
              <a:t>"Les blouses des infirmières resteraient </a:t>
            </a:r>
            <a:r>
              <a:rPr lang="fr-FR" altLang="fr-FR" sz="3200" dirty="0">
                <a:solidFill>
                  <a:srgbClr val="FF0000"/>
                </a:solidFill>
              </a:rPr>
              <a:t>tachées</a:t>
            </a:r>
            <a:r>
              <a:rPr lang="fr-FR" altLang="fr-FR" sz="3200" dirty="0"/>
              <a:t> jusqu'à la fin de la journée.</a:t>
            </a:r>
          </a:p>
        </p:txBody>
      </p:sp>
    </p:spTree>
    <p:extLst>
      <p:ext uri="{BB962C8B-B14F-4D97-AF65-F5344CB8AC3E}">
        <p14:creationId xmlns:p14="http://schemas.microsoft.com/office/powerpoint/2010/main" val="272223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52625" y="285751"/>
            <a:ext cx="8229600" cy="136842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/>
          <a:lstStyle/>
          <a:p>
            <a:r>
              <a:rPr lang="fr-FR" altLang="fr-FR"/>
              <a:t>2002 – demande des autorités sanitaires françaises</a:t>
            </a:r>
          </a:p>
        </p:txBody>
      </p:sp>
      <p:sp>
        <p:nvSpPr>
          <p:cNvPr id="34818" name="Espace réservé du contenu 2"/>
          <p:cNvSpPr>
            <a:spLocks noGrp="1"/>
          </p:cNvSpPr>
          <p:nvPr>
            <p:ph idx="1"/>
          </p:nvPr>
        </p:nvSpPr>
        <p:spPr>
          <a:xfrm>
            <a:off x="2024063" y="2286001"/>
            <a:ext cx="8229600" cy="2614613"/>
          </a:xfrm>
        </p:spPr>
        <p:txBody>
          <a:bodyPr>
            <a:normAutofit/>
          </a:bodyPr>
          <a:lstStyle/>
          <a:p>
            <a:r>
              <a:rPr lang="fr-FR" altLang="fr-FR" sz="3200" dirty="0"/>
              <a:t>À la SFHH : recommandations d</a:t>
            </a:r>
            <a:r>
              <a:rPr lang="ja-JP" altLang="fr-FR" sz="3200" dirty="0"/>
              <a:t>’</a:t>
            </a:r>
            <a:r>
              <a:rPr lang="fr-FR" altLang="ja-JP" sz="3200" dirty="0"/>
              <a:t>hygiène en hémodialyse</a:t>
            </a:r>
          </a:p>
          <a:p>
            <a:r>
              <a:rPr lang="fr-FR" altLang="fr-FR" sz="3200" dirty="0"/>
              <a:t>A l</a:t>
            </a:r>
            <a:r>
              <a:rPr lang="ja-JP" altLang="fr-FR" sz="3200" dirty="0"/>
              <a:t>’</a:t>
            </a:r>
            <a:r>
              <a:rPr lang="fr-FR" altLang="ja-JP" sz="3200" dirty="0"/>
              <a:t>AFSSAPS : recommandations concernant les générateurs d</a:t>
            </a:r>
            <a:r>
              <a:rPr lang="ja-JP" altLang="fr-FR" sz="3200" dirty="0"/>
              <a:t>’</a:t>
            </a:r>
            <a:r>
              <a:rPr lang="fr-FR" altLang="ja-JP" sz="3200" dirty="0"/>
              <a:t>hémodialyse (capteurs de pression)</a:t>
            </a:r>
            <a:endParaRPr lang="fr-FR" altLang="fr-FR" sz="3200" dirty="0"/>
          </a:p>
        </p:txBody>
      </p:sp>
    </p:spTree>
    <p:extLst>
      <p:ext uri="{BB962C8B-B14F-4D97-AF65-F5344CB8AC3E}">
        <p14:creationId xmlns:p14="http://schemas.microsoft.com/office/powerpoint/2010/main" val="1550316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re 1"/>
          <p:cNvSpPr>
            <a:spLocks noGrp="1"/>
          </p:cNvSpPr>
          <p:nvPr>
            <p:ph type="title"/>
          </p:nvPr>
        </p:nvSpPr>
        <p:spPr>
          <a:xfrm>
            <a:off x="6738938" y="274638"/>
            <a:ext cx="3471862" cy="3511550"/>
          </a:xfrm>
        </p:spPr>
        <p:txBody>
          <a:bodyPr/>
          <a:lstStyle/>
          <a:p>
            <a:pPr eaLnBrk="1" hangingPunct="1"/>
            <a:r>
              <a:rPr lang="fr-FR" altLang="fr-FR" sz="2800"/>
              <a:t>Recommandations de la Société Française d</a:t>
            </a:r>
            <a:r>
              <a:rPr lang="ja-JP" altLang="fr-FR" sz="2800"/>
              <a:t>’</a:t>
            </a:r>
            <a:r>
              <a:rPr lang="fr-FR" altLang="ja-JP" sz="2800"/>
              <a:t>Hygiène Hospitalière, décembre 2004</a:t>
            </a:r>
            <a:br>
              <a:rPr lang="fr-FR" altLang="ja-JP" sz="2800"/>
            </a:br>
            <a:br>
              <a:rPr lang="fr-FR" altLang="ja-JP" sz="2800"/>
            </a:br>
            <a:r>
              <a:rPr lang="fr-FR" altLang="ja-JP" sz="2800"/>
              <a:t>http://www.sfhh.net/</a:t>
            </a:r>
            <a:endParaRPr lang="fr-FR" altLang="fr-FR" sz="280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9" y="357189"/>
            <a:ext cx="4314825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33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Infections associées aux accès vasculaires pour hémodialyse</a:t>
            </a:r>
          </a:p>
        </p:txBody>
      </p:sp>
    </p:spTree>
    <p:extLst>
      <p:ext uri="{BB962C8B-B14F-4D97-AF65-F5344CB8AC3E}">
        <p14:creationId xmlns:p14="http://schemas.microsoft.com/office/powerpoint/2010/main" val="1887164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Circonstances de transmission</a:t>
            </a: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1981201" y="1782763"/>
            <a:ext cx="447516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9725" indent="-33972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fr-FR" altLang="fr-FR" sz="3200" b="1">
                <a:solidFill>
                  <a:srgbClr val="000000"/>
                </a:solidFill>
              </a:rPr>
              <a:t>Au branchement :</a:t>
            </a:r>
          </a:p>
          <a:p>
            <a:pPr eaLnBrk="1" hangingPunct="1">
              <a:spcBef>
                <a:spcPts val="350"/>
              </a:spcBef>
            </a:pPr>
            <a:endParaRPr lang="fr-FR" altLang="fr-FR" sz="1400" b="1">
              <a:solidFill>
                <a:srgbClr val="000000"/>
              </a:solidFill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fr-FR" altLang="fr-FR" sz="2800">
                <a:solidFill>
                  <a:srgbClr val="000000"/>
                </a:solidFill>
              </a:rPr>
              <a:t>Inoculation directe du virus par </a:t>
            </a:r>
            <a:r>
              <a:rPr lang="fr-FR" altLang="fr-FR" sz="2800" b="1">
                <a:solidFill>
                  <a:srgbClr val="000000"/>
                </a:solidFill>
              </a:rPr>
              <a:t>ponction</a:t>
            </a:r>
            <a:r>
              <a:rPr lang="fr-FR" altLang="fr-FR" sz="2800">
                <a:solidFill>
                  <a:srgbClr val="000000"/>
                </a:solidFill>
              </a:rPr>
              <a:t>.</a:t>
            </a:r>
          </a:p>
          <a:p>
            <a:pPr lvl="1" eaLnBrk="1" hangingPunct="1">
              <a:spcBef>
                <a:spcPts val="300"/>
              </a:spcBef>
            </a:pPr>
            <a:endParaRPr lang="fr-FR" altLang="fr-FR" sz="1200">
              <a:solidFill>
                <a:srgbClr val="000000"/>
              </a:solidFill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fr-FR" altLang="fr-FR" sz="2800" b="1">
                <a:solidFill>
                  <a:srgbClr val="000000"/>
                </a:solidFill>
              </a:rPr>
              <a:t>Projection</a:t>
            </a:r>
            <a:r>
              <a:rPr lang="fr-FR" altLang="fr-FR" sz="2800">
                <a:solidFill>
                  <a:srgbClr val="000000"/>
                </a:solidFill>
              </a:rPr>
              <a:t> de sang</a:t>
            </a:r>
          </a:p>
          <a:p>
            <a:pPr lvl="1" eaLnBrk="1" hangingPunct="1">
              <a:spcBef>
                <a:spcPts val="700"/>
              </a:spcBef>
            </a:pPr>
            <a:r>
              <a:rPr lang="fr-FR" altLang="fr-FR" sz="2800">
                <a:solidFill>
                  <a:srgbClr val="000000"/>
                </a:solidFill>
              </a:rPr>
              <a:t>	si déconnexion des lignes sanguines.</a:t>
            </a:r>
          </a:p>
          <a:p>
            <a:pPr eaLnBrk="1" hangingPunct="1">
              <a:spcBef>
                <a:spcPts val="800"/>
              </a:spcBef>
            </a:pPr>
            <a:endParaRPr lang="fr-FR" altLang="fr-FR" sz="2800">
              <a:solidFill>
                <a:srgbClr val="000000"/>
              </a:solidFill>
            </a:endParaRP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2312988"/>
            <a:ext cx="3744912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2279650" y="1844675"/>
            <a:ext cx="3671888" cy="503238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704908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Circonstances de transmission</a:t>
            </a:r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1558925" y="1600200"/>
            <a:ext cx="54737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9725" indent="-33972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50"/>
              </a:spcBef>
              <a:buFont typeface="Arial" panose="020B0604020202020204" pitchFamily="34" charset="0"/>
              <a:buChar char="•"/>
            </a:pPr>
            <a:r>
              <a:rPr lang="fr-FR" altLang="fr-FR" sz="2600" b="1">
                <a:solidFill>
                  <a:srgbClr val="000000"/>
                </a:solidFill>
              </a:rPr>
              <a:t>Pendant la séance :</a:t>
            </a:r>
          </a:p>
          <a:p>
            <a:pPr eaLnBrk="1" hangingPunct="1">
              <a:spcBef>
                <a:spcPts val="200"/>
              </a:spcBef>
            </a:pPr>
            <a:endParaRPr lang="fr-FR" altLang="fr-FR" sz="800" b="1">
              <a:solidFill>
                <a:srgbClr val="000000"/>
              </a:solidFill>
            </a:endParaRPr>
          </a:p>
          <a:p>
            <a:pPr lvl="1"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>
                <a:solidFill>
                  <a:srgbClr val="000000"/>
                </a:solidFill>
              </a:rPr>
              <a:t>Projection</a:t>
            </a:r>
            <a:r>
              <a:rPr lang="fr-FR" altLang="fr-FR" sz="2200">
                <a:solidFill>
                  <a:srgbClr val="000000"/>
                </a:solidFill>
              </a:rPr>
              <a:t> de sang si déconnexion des lignes sanguines.</a:t>
            </a:r>
          </a:p>
          <a:p>
            <a:pPr lvl="1" eaLnBrk="1" hangingPunct="1">
              <a:spcBef>
                <a:spcPts val="500"/>
              </a:spcBef>
            </a:pPr>
            <a:endParaRPr lang="fr-FR" altLang="fr-FR" sz="2000">
              <a:solidFill>
                <a:srgbClr val="000000"/>
              </a:solidFill>
            </a:endParaRPr>
          </a:p>
          <a:p>
            <a:pPr lvl="1" eaLnBrk="1" hangingPunct="1">
              <a:spcBef>
                <a:spcPts val="650"/>
              </a:spcBef>
            </a:pPr>
            <a:r>
              <a:rPr lang="fr-FR" altLang="fr-FR" sz="2600" b="1">
                <a:solidFill>
                  <a:srgbClr val="000000"/>
                </a:solidFill>
              </a:rPr>
              <a:t>Contamination inter-patients :</a:t>
            </a:r>
          </a:p>
          <a:p>
            <a:pPr lvl="1" eaLnBrk="1" hangingPunct="1">
              <a:spcBef>
                <a:spcPts val="550"/>
              </a:spcBef>
            </a:pPr>
            <a:endParaRPr lang="fr-FR" altLang="fr-FR" sz="1200" b="1">
              <a:solidFill>
                <a:srgbClr val="000000"/>
              </a:solidFill>
            </a:endParaRPr>
          </a:p>
          <a:p>
            <a:pPr lvl="1"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>
                <a:solidFill>
                  <a:srgbClr val="000000"/>
                </a:solidFill>
              </a:rPr>
              <a:t>Générateurs</a:t>
            </a:r>
            <a:r>
              <a:rPr lang="fr-FR" altLang="fr-FR" sz="2200">
                <a:solidFill>
                  <a:srgbClr val="000000"/>
                </a:solidFill>
              </a:rPr>
              <a:t> : noyade des</a:t>
            </a:r>
          </a:p>
          <a:p>
            <a:pPr lvl="1" eaLnBrk="1" hangingPunct="1">
              <a:spcBef>
                <a:spcPts val="550"/>
              </a:spcBef>
            </a:pPr>
            <a:r>
              <a:rPr lang="fr-FR" altLang="fr-FR" sz="2200">
                <a:solidFill>
                  <a:srgbClr val="000000"/>
                </a:solidFill>
              </a:rPr>
              <a:t>	capteurs de pression.</a:t>
            </a:r>
          </a:p>
          <a:p>
            <a:pPr lvl="1" eaLnBrk="1" hangingPunct="1">
              <a:spcBef>
                <a:spcPts val="300"/>
              </a:spcBef>
            </a:pPr>
            <a:endParaRPr lang="fr-FR" altLang="fr-FR" sz="1200">
              <a:solidFill>
                <a:srgbClr val="000000"/>
              </a:solidFill>
            </a:endParaRPr>
          </a:p>
          <a:p>
            <a:pPr lvl="1"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>
                <a:solidFill>
                  <a:srgbClr val="000000"/>
                </a:solidFill>
              </a:rPr>
              <a:t>Médicaments injectables </a:t>
            </a:r>
            <a:r>
              <a:rPr lang="fr-FR" altLang="fr-FR" sz="2200" b="1">
                <a:solidFill>
                  <a:srgbClr val="000000"/>
                </a:solidFill>
              </a:rPr>
              <a:t>multidoses</a:t>
            </a:r>
            <a:r>
              <a:rPr lang="fr-FR" altLang="fr-FR" sz="220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ts val="550"/>
              </a:spcBef>
            </a:pPr>
            <a:endParaRPr lang="fr-FR" altLang="fr-FR" sz="2200">
              <a:solidFill>
                <a:srgbClr val="000000"/>
              </a:solidFill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1989139"/>
            <a:ext cx="3525838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1919289" y="1557339"/>
            <a:ext cx="3240087" cy="503237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406783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Circonstances de transmission</a:t>
            </a: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981201" y="1600201"/>
            <a:ext cx="6778625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39725"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700"/>
              </a:spcBef>
            </a:pPr>
            <a:endParaRPr lang="fr-FR" altLang="fr-FR" sz="280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fr-FR" altLang="fr-FR" sz="2800" b="1">
                <a:solidFill>
                  <a:srgbClr val="000000"/>
                </a:solidFill>
              </a:rPr>
              <a:t>Pendant la séance :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</a:pPr>
            <a:endParaRPr lang="fr-FR" altLang="fr-FR" sz="1200" b="1">
              <a:solidFill>
                <a:srgbClr val="000000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</a:pPr>
            <a:r>
              <a:rPr lang="fr-FR" altLang="fr-FR" sz="2400" b="1">
                <a:solidFill>
                  <a:srgbClr val="000000"/>
                </a:solidFill>
              </a:rPr>
              <a:t>Contamination croisée interpersonnelle :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endParaRPr lang="fr-FR" altLang="fr-FR" sz="2000">
              <a:solidFill>
                <a:srgbClr val="000000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fr-FR" altLang="fr-FR" sz="2400">
                <a:solidFill>
                  <a:srgbClr val="000000"/>
                </a:solidFill>
              </a:rPr>
              <a:t>Mains.</a:t>
            </a:r>
          </a:p>
          <a:p>
            <a:pPr lvl="1" eaLnBrk="1" hangingPunct="1">
              <a:lnSpc>
                <a:spcPct val="80000"/>
              </a:lnSpc>
              <a:spcBef>
                <a:spcPts val="200"/>
              </a:spcBef>
            </a:pPr>
            <a:endParaRPr lang="fr-FR" altLang="fr-FR" sz="800">
              <a:solidFill>
                <a:srgbClr val="000000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fr-FR" altLang="fr-FR" sz="2400">
                <a:solidFill>
                  <a:srgbClr val="000000"/>
                </a:solidFill>
              </a:rPr>
              <a:t>Surfaces communes.</a:t>
            </a:r>
          </a:p>
          <a:p>
            <a:pPr lvl="1" eaLnBrk="1" hangingPunct="1">
              <a:lnSpc>
                <a:spcPct val="80000"/>
              </a:lnSpc>
              <a:spcBef>
                <a:spcPts val="200"/>
              </a:spcBef>
            </a:pPr>
            <a:endParaRPr lang="fr-FR" altLang="fr-FR" sz="800">
              <a:solidFill>
                <a:srgbClr val="000000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fr-FR" altLang="fr-FR" sz="2400">
                <a:solidFill>
                  <a:srgbClr val="000000"/>
                </a:solidFill>
              </a:rPr>
              <a:t>Instruments communs: thermomètre.</a:t>
            </a:r>
          </a:p>
          <a:p>
            <a:pPr lvl="1" eaLnBrk="1" hangingPunct="1">
              <a:lnSpc>
                <a:spcPct val="80000"/>
              </a:lnSpc>
              <a:spcBef>
                <a:spcPts val="200"/>
              </a:spcBef>
            </a:pPr>
            <a:endParaRPr lang="fr-FR" altLang="fr-FR" sz="800">
              <a:solidFill>
                <a:srgbClr val="000000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fr-FR" altLang="fr-FR" sz="2400">
                <a:solidFill>
                  <a:srgbClr val="000000"/>
                </a:solidFill>
              </a:rPr>
              <a:t>Partage de matériel : télécommande.</a:t>
            </a: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</a:pPr>
            <a:endParaRPr lang="fr-FR" altLang="fr-FR" sz="2400">
              <a:solidFill>
                <a:srgbClr val="000000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ts val="600"/>
              </a:spcBef>
            </a:pPr>
            <a:endParaRPr lang="fr-FR" altLang="fr-FR" sz="240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fr-FR" altLang="fr-FR" sz="2400">
              <a:solidFill>
                <a:srgbClr val="000000"/>
              </a:solidFill>
            </a:endParaRP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2351089" y="1989139"/>
            <a:ext cx="3457575" cy="503237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79723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/>
              <a:t>Hygiène du patient</a:t>
            </a:r>
          </a:p>
        </p:txBody>
      </p:sp>
      <p:pic>
        <p:nvPicPr>
          <p:cNvPr id="53250" name="Espace réservé du contenu 3" descr="compression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4063" y="1500188"/>
            <a:ext cx="4068762" cy="3054350"/>
          </a:xfrm>
        </p:spPr>
      </p:pic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6335712" y="1027906"/>
            <a:ext cx="4775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dirty="0">
                <a:solidFill>
                  <a:srgbClr val="000000"/>
                </a:solidFill>
                <a:latin typeface="Calibri" panose="020F0502020204030204" pitchFamily="34" charset="0"/>
              </a:rPr>
              <a:t>Lors de la compression : port de gants </a:t>
            </a:r>
          </a:p>
          <a:p>
            <a:pPr eaLnBrk="1" hangingPunct="1">
              <a:buFontTx/>
              <a:buChar char="-"/>
            </a:pPr>
            <a:endParaRPr lang="fr-FR" alt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buFontTx/>
              <a:buChar char="-"/>
            </a:pPr>
            <a:r>
              <a:rPr lang="fr-FR" altLang="fr-FR" dirty="0">
                <a:solidFill>
                  <a:srgbClr val="000000"/>
                </a:solidFill>
                <a:latin typeface="Calibri" panose="020F0502020204030204" pitchFamily="34" charset="0"/>
              </a:rPr>
              <a:t> avant de quitter la salle de soins, le patient le patient effectuera un lavage des mains ou une friction avec un produit hydro alcoolique.</a:t>
            </a:r>
          </a:p>
        </p:txBody>
      </p:sp>
      <p:sp>
        <p:nvSpPr>
          <p:cNvPr id="53252" name="ZoneTexte 4"/>
          <p:cNvSpPr txBox="1">
            <a:spLocks noChangeArrowheads="1"/>
          </p:cNvSpPr>
          <p:nvPr/>
        </p:nvSpPr>
        <p:spPr bwMode="auto">
          <a:xfrm>
            <a:off x="6829426" y="5414595"/>
            <a:ext cx="41703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/>
              <a:t>Recommandations SFHH 2004 – page 102</a:t>
            </a:r>
          </a:p>
        </p:txBody>
      </p:sp>
    </p:spTree>
    <p:extLst>
      <p:ext uri="{BB962C8B-B14F-4D97-AF65-F5344CB8AC3E}">
        <p14:creationId xmlns:p14="http://schemas.microsoft.com/office/powerpoint/2010/main" val="3967668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r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96925"/>
          </a:xfrm>
        </p:spPr>
        <p:txBody>
          <a:bodyPr/>
          <a:lstStyle/>
          <a:p>
            <a:pPr eaLnBrk="1" hangingPunct="1"/>
            <a:r>
              <a:rPr lang="fr-FR" altLang="fr-FR" sz="3200"/>
              <a:t>Personnel</a:t>
            </a:r>
          </a:p>
        </p:txBody>
      </p:sp>
      <p:sp>
        <p:nvSpPr>
          <p:cNvPr id="63490" name="ZoneTexte 4"/>
          <p:cNvSpPr txBox="1">
            <a:spLocks noChangeArrowheads="1"/>
          </p:cNvSpPr>
          <p:nvPr/>
        </p:nvSpPr>
        <p:spPr bwMode="auto">
          <a:xfrm>
            <a:off x="5594350" y="215296"/>
            <a:ext cx="51307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3200" dirty="0">
                <a:latin typeface="Calibri" panose="020F0502020204030204" pitchFamily="34" charset="0"/>
              </a:rPr>
              <a:t>Tenue avant lavage : </a:t>
            </a:r>
          </a:p>
          <a:p>
            <a:pPr eaLnBrk="1" hangingPunct="1"/>
            <a:r>
              <a:rPr lang="fr-FR" altLang="fr-FR" sz="3200" dirty="0">
                <a:latin typeface="Calibri" panose="020F0502020204030204" pitchFamily="34" charset="0"/>
              </a:rPr>
              <a:t>Masque chirurgical</a:t>
            </a:r>
          </a:p>
          <a:p>
            <a:pPr eaLnBrk="1" hangingPunct="1"/>
            <a:r>
              <a:rPr lang="fr-FR" altLang="fr-FR" sz="3200" dirty="0">
                <a:latin typeface="Calibri" panose="020F0502020204030204" pitchFamily="34" charset="0"/>
              </a:rPr>
              <a:t>Lunettes</a:t>
            </a:r>
          </a:p>
        </p:txBody>
      </p:sp>
      <p:pic>
        <p:nvPicPr>
          <p:cNvPr id="63491" name="Espace réservé du contenu 19" descr="tenue avant lavage des mains ID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1188" y="1000126"/>
            <a:ext cx="3255962" cy="2443163"/>
          </a:xfrm>
        </p:spPr>
      </p:pic>
      <p:sp>
        <p:nvSpPr>
          <p:cNvPr id="63492" name="ZoneTexte 4"/>
          <p:cNvSpPr txBox="1">
            <a:spLocks noChangeArrowheads="1"/>
          </p:cNvSpPr>
          <p:nvPr/>
        </p:nvSpPr>
        <p:spPr bwMode="auto">
          <a:xfrm>
            <a:off x="6267450" y="5808416"/>
            <a:ext cx="40782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/>
              <a:t>Recommandations SFHH 2004 – page 102</a:t>
            </a:r>
          </a:p>
        </p:txBody>
      </p:sp>
      <p:pic>
        <p:nvPicPr>
          <p:cNvPr id="63493" name="Espace réservé du contenu 3" descr="tenue de branchemen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3571876"/>
            <a:ext cx="3255962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ZoneTexte 4"/>
          <p:cNvSpPr txBox="1">
            <a:spLocks noChangeArrowheads="1"/>
          </p:cNvSpPr>
          <p:nvPr/>
        </p:nvSpPr>
        <p:spPr bwMode="auto">
          <a:xfrm>
            <a:off x="5727700" y="2093468"/>
            <a:ext cx="48641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2800" dirty="0">
                <a:latin typeface="Calibri" panose="020F0502020204030204" pitchFamily="34" charset="0"/>
              </a:rPr>
              <a:t>- Surblouse obligatoire pour la fistule (pas de précision si stérile ou non)</a:t>
            </a:r>
          </a:p>
          <a:p>
            <a:pPr eaLnBrk="1" hangingPunct="1">
              <a:buFontTx/>
              <a:buChar char="-"/>
            </a:pPr>
            <a:r>
              <a:rPr lang="fr-FR" altLang="fr-FR" sz="2800" dirty="0">
                <a:latin typeface="Calibri" panose="020F0502020204030204" pitchFamily="34" charset="0"/>
              </a:rPr>
              <a:t> Gants stériles pour la phase d</a:t>
            </a:r>
            <a:r>
              <a:rPr lang="ja-JP" altLang="fr-FR" sz="2800" dirty="0">
                <a:latin typeface="Calibri" panose="020F0502020204030204" pitchFamily="34" charset="0"/>
              </a:rPr>
              <a:t>’</a:t>
            </a:r>
            <a:r>
              <a:rPr lang="fr-FR" altLang="ja-JP" sz="2800" dirty="0">
                <a:latin typeface="Calibri" panose="020F0502020204030204" pitchFamily="34" charset="0"/>
              </a:rPr>
              <a:t>antisepsie cutanée et la ponction</a:t>
            </a:r>
          </a:p>
          <a:p>
            <a:pPr eaLnBrk="1" hangingPunct="1">
              <a:buFontTx/>
              <a:buChar char="-"/>
            </a:pPr>
            <a:r>
              <a:rPr lang="fr-FR" altLang="fr-FR" sz="2800" dirty="0">
                <a:latin typeface="Calibri" panose="020F0502020204030204" pitchFamily="34" charset="0"/>
              </a:rPr>
              <a:t> champs stériles</a:t>
            </a:r>
          </a:p>
        </p:txBody>
      </p:sp>
    </p:spTree>
    <p:extLst>
      <p:ext uri="{BB962C8B-B14F-4D97-AF65-F5344CB8AC3E}">
        <p14:creationId xmlns:p14="http://schemas.microsoft.com/office/powerpoint/2010/main" val="1577141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re 1"/>
          <p:cNvSpPr>
            <a:spLocks noGrp="1"/>
          </p:cNvSpPr>
          <p:nvPr>
            <p:ph type="title"/>
          </p:nvPr>
        </p:nvSpPr>
        <p:spPr>
          <a:xfrm>
            <a:off x="1952625" y="214313"/>
            <a:ext cx="8229600" cy="939800"/>
          </a:xfrm>
        </p:spPr>
        <p:txBody>
          <a:bodyPr/>
          <a:lstStyle/>
          <a:p>
            <a:pPr eaLnBrk="1" hangingPunct="1"/>
            <a:r>
              <a:rPr lang="fr-FR" altLang="fr-FR"/>
              <a:t>CONNEXION LIGNE</a:t>
            </a:r>
          </a:p>
        </p:txBody>
      </p:sp>
      <p:pic>
        <p:nvPicPr>
          <p:cNvPr id="67586" name="Picture 6" descr="C:\Documents and Settings\chantal ponet\Mes documents\Mes images\hemodialyse 2 1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4" y="1214438"/>
            <a:ext cx="3902075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ZoneTexte 4"/>
          <p:cNvSpPr txBox="1">
            <a:spLocks noChangeArrowheads="1"/>
          </p:cNvSpPr>
          <p:nvPr/>
        </p:nvSpPr>
        <p:spPr bwMode="auto">
          <a:xfrm>
            <a:off x="889000" y="4357689"/>
            <a:ext cx="104648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/>
              <a:t>Tenir les lignes avec des compresses alcoolisées (système classique)</a:t>
            </a:r>
          </a:p>
          <a:p>
            <a:pPr eaLnBrk="1" hangingPunct="1"/>
            <a:endParaRPr lang="fr-FR" altLang="fr-FR" dirty="0"/>
          </a:p>
          <a:p>
            <a:pPr eaLnBrk="1" hangingPunct="1"/>
            <a:r>
              <a:rPr lang="fr-FR" altLang="fr-FR" dirty="0"/>
              <a:t>Ou possibilité de réaliser un « système clos » en réalisant le rinçage du circuit à partir de la tubulure en Y de la ligne artérielle (et non pas en branchant directement la poche sur l</a:t>
            </a:r>
            <a:r>
              <a:rPr lang="ja-JP" altLang="fr-FR" dirty="0"/>
              <a:t>’</a:t>
            </a:r>
            <a:r>
              <a:rPr lang="fr-FR" altLang="ja-JP" dirty="0"/>
              <a:t>extrémité de la ligne)</a:t>
            </a:r>
          </a:p>
          <a:p>
            <a:pPr eaLnBrk="1" hangingPunct="1"/>
            <a:r>
              <a:rPr lang="fr-FR" altLang="fr-FR" dirty="0"/>
              <a:t>(Proposition SFHH 2004 – page 103)</a:t>
            </a:r>
          </a:p>
        </p:txBody>
      </p:sp>
      <p:pic>
        <p:nvPicPr>
          <p:cNvPr id="67588" name="Picture 9" descr="C:\Documents and Settings\chantal ponet\Mes documents\Mes images\hemodialyse\Hemodialyse 0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1214438"/>
            <a:ext cx="2630488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703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r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5111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altLang="fr-FR" sz="3200"/>
              <a:t>Technique du lavage des mains</a:t>
            </a:r>
          </a:p>
        </p:txBody>
      </p:sp>
      <p:pic>
        <p:nvPicPr>
          <p:cNvPr id="80898" name="Image 5" descr="mouillage mains ID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4" y="928689"/>
            <a:ext cx="28479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ZoneTexte 6"/>
          <p:cNvSpPr txBox="1">
            <a:spLocks noChangeArrowheads="1"/>
          </p:cNvSpPr>
          <p:nvPr/>
        </p:nvSpPr>
        <p:spPr bwMode="auto">
          <a:xfrm>
            <a:off x="2524126" y="3143250"/>
            <a:ext cx="1116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>
                <a:latin typeface="Calibri" panose="020F0502020204030204" pitchFamily="34" charset="0"/>
              </a:rPr>
              <a:t>Mouillage</a:t>
            </a:r>
          </a:p>
        </p:txBody>
      </p:sp>
      <p:pic>
        <p:nvPicPr>
          <p:cNvPr id="80900" name="Image 7" descr="savon antiseptiqu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9" y="928689"/>
            <a:ext cx="28479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1" name="ZoneTexte 8"/>
          <p:cNvSpPr txBox="1">
            <a:spLocks noChangeArrowheads="1"/>
          </p:cNvSpPr>
          <p:nvPr/>
        </p:nvSpPr>
        <p:spPr bwMode="auto">
          <a:xfrm>
            <a:off x="5310189" y="3143251"/>
            <a:ext cx="2071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>
                <a:latin typeface="Calibri" panose="020F0502020204030204" pitchFamily="34" charset="0"/>
              </a:rPr>
              <a:t>Savon antiseptique ou savon doux</a:t>
            </a:r>
          </a:p>
        </p:txBody>
      </p:sp>
      <p:pic>
        <p:nvPicPr>
          <p:cNvPr id="80902" name="Image 10" descr="savonnage 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075" y="928689"/>
            <a:ext cx="2889250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3" name="ZoneTexte 11"/>
          <p:cNvSpPr txBox="1">
            <a:spLocks noChangeArrowheads="1"/>
          </p:cNvSpPr>
          <p:nvPr/>
        </p:nvSpPr>
        <p:spPr bwMode="auto">
          <a:xfrm>
            <a:off x="8453438" y="3214689"/>
            <a:ext cx="1198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>
                <a:latin typeface="Calibri" panose="020F0502020204030204" pitchFamily="34" charset="0"/>
              </a:rPr>
              <a:t>Savonnage</a:t>
            </a:r>
          </a:p>
        </p:txBody>
      </p:sp>
      <p:pic>
        <p:nvPicPr>
          <p:cNvPr id="80904" name="Image 12" descr="rinçage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4" y="3857625"/>
            <a:ext cx="2928937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5" name="ZoneTexte 13"/>
          <p:cNvSpPr txBox="1">
            <a:spLocks noChangeArrowheads="1"/>
          </p:cNvSpPr>
          <p:nvPr/>
        </p:nvSpPr>
        <p:spPr bwMode="auto">
          <a:xfrm>
            <a:off x="2524126" y="6143625"/>
            <a:ext cx="912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>
                <a:latin typeface="Calibri" panose="020F0502020204030204" pitchFamily="34" charset="0"/>
              </a:rPr>
              <a:t>Rinçage</a:t>
            </a:r>
          </a:p>
        </p:txBody>
      </p:sp>
      <p:sp>
        <p:nvSpPr>
          <p:cNvPr id="80906" name="ZoneTexte 10"/>
          <p:cNvSpPr txBox="1">
            <a:spLocks noChangeArrowheads="1"/>
          </p:cNvSpPr>
          <p:nvPr/>
        </p:nvSpPr>
        <p:spPr bwMode="auto">
          <a:xfrm>
            <a:off x="4881564" y="3929063"/>
            <a:ext cx="55721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 b="1"/>
              <a:t>Conseils pour protéger les mains lors d</a:t>
            </a:r>
            <a:r>
              <a:rPr lang="ja-JP" altLang="fr-FR" sz="1800" b="1"/>
              <a:t>’</a:t>
            </a:r>
            <a:r>
              <a:rPr lang="fr-FR" altLang="ja-JP" sz="1800" b="1"/>
              <a:t>un lavage :</a:t>
            </a:r>
          </a:p>
          <a:p>
            <a:pPr eaLnBrk="1" hangingPunct="1"/>
            <a:endParaRPr lang="fr-FR" altLang="fr-FR" sz="1800"/>
          </a:p>
          <a:p>
            <a:pPr eaLnBrk="1" hangingPunct="1"/>
            <a:r>
              <a:rPr lang="fr-FR" altLang="fr-FR" sz="1800"/>
              <a:t>. Ne pas verser de savon sur la peau sèche car il est agressif</a:t>
            </a:r>
          </a:p>
          <a:p>
            <a:pPr eaLnBrk="1" hangingPunct="1"/>
            <a:r>
              <a:rPr lang="fr-FR" altLang="fr-FR" sz="1800"/>
              <a:t>. Se rincer abondamment les mains</a:t>
            </a:r>
          </a:p>
          <a:p>
            <a:pPr eaLnBrk="1" hangingPunct="1"/>
            <a:r>
              <a:rPr lang="fr-FR" altLang="fr-FR" sz="1800"/>
              <a:t>. Ne pas frotter les mains avec le papier essuie-mains mais TAMPONNER.</a:t>
            </a:r>
          </a:p>
          <a:p>
            <a:pPr eaLnBrk="1" hangingPunct="1"/>
            <a:endParaRPr lang="fr-FR" altLang="fr-FR" sz="1800"/>
          </a:p>
          <a:p>
            <a:pPr eaLnBrk="1" hangingPunct="1"/>
            <a:r>
              <a:rPr lang="fr-FR" altLang="fr-FR" sz="1800"/>
              <a:t>(Conseils CLIN)</a:t>
            </a:r>
          </a:p>
        </p:txBody>
      </p:sp>
    </p:spTree>
    <p:extLst>
      <p:ext uri="{BB962C8B-B14F-4D97-AF65-F5344CB8AC3E}">
        <p14:creationId xmlns:p14="http://schemas.microsoft.com/office/powerpoint/2010/main" val="18128842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re 1"/>
          <p:cNvSpPr>
            <a:spLocks noGrp="1"/>
          </p:cNvSpPr>
          <p:nvPr>
            <p:ph type="title"/>
          </p:nvPr>
        </p:nvSpPr>
        <p:spPr>
          <a:xfrm>
            <a:off x="1738314" y="274638"/>
            <a:ext cx="8715375" cy="8683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altLang="fr-FR" sz="3200"/>
              <a:t>Technique de friction des mains avec une solution hydro-alcoolique</a:t>
            </a: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9" y="1357314"/>
            <a:ext cx="425767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ZoneTexte 3"/>
          <p:cNvSpPr txBox="1">
            <a:spLocks noChangeArrowheads="1"/>
          </p:cNvSpPr>
          <p:nvPr/>
        </p:nvSpPr>
        <p:spPr bwMode="auto">
          <a:xfrm>
            <a:off x="7596188" y="6143625"/>
            <a:ext cx="2698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OMS</a:t>
            </a:r>
          </a:p>
        </p:txBody>
      </p:sp>
    </p:spTree>
    <p:extLst>
      <p:ext uri="{BB962C8B-B14F-4D97-AF65-F5344CB8AC3E}">
        <p14:creationId xmlns:p14="http://schemas.microsoft.com/office/powerpoint/2010/main" val="3494058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Procédure applicable en hémodialyse</a:t>
            </a:r>
          </a:p>
        </p:txBody>
      </p:sp>
      <p:sp>
        <p:nvSpPr>
          <p:cNvPr id="84994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/>
              <a:t>Avant ponction : </a:t>
            </a:r>
          </a:p>
          <a:p>
            <a:pPr lvl="1"/>
            <a:r>
              <a:rPr lang="fr-FR" altLang="fr-FR"/>
              <a:t>lavage des mains ou friction alcoolique (SFHH annexe 3 page 136)</a:t>
            </a:r>
          </a:p>
          <a:p>
            <a:r>
              <a:rPr lang="fr-FR" altLang="fr-FR"/>
              <a:t>Après ponction et retrait des gants :</a:t>
            </a:r>
          </a:p>
          <a:p>
            <a:pPr lvl="1"/>
            <a:r>
              <a:rPr lang="fr-FR" altLang="fr-FR"/>
              <a:t>Lavage des mains (SFHH 2004 annexe 3)</a:t>
            </a:r>
          </a:p>
          <a:p>
            <a:pPr lvl="1"/>
            <a:r>
              <a:rPr lang="fr-FR" altLang="fr-FR"/>
              <a:t>Ou friction alcoolique si gants non poudrés (protocole de CHU de Marseille)</a:t>
            </a:r>
          </a:p>
        </p:txBody>
      </p:sp>
    </p:spTree>
    <p:extLst>
      <p:ext uri="{BB962C8B-B14F-4D97-AF65-F5344CB8AC3E}">
        <p14:creationId xmlns:p14="http://schemas.microsoft.com/office/powerpoint/2010/main" val="3374106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6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altLang="fr-FR" dirty="0"/>
              <a:t>Travail en </a:t>
            </a:r>
            <a:r>
              <a:rPr lang="fr-FR" altLang="fr-FR" dirty="0" err="1"/>
              <a:t>binome</a:t>
            </a:r>
            <a:r>
              <a:rPr lang="fr-FR" altLang="fr-FR" dirty="0"/>
              <a:t> pour les cathéters</a:t>
            </a:r>
          </a:p>
        </p:txBody>
      </p:sp>
      <p:pic>
        <p:nvPicPr>
          <p:cNvPr id="102402" name="Picture 6" descr="C:\Documents and Settings\chantal ponet\Mes documents\Mes images\photos décembre2006\Photo 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1500189"/>
            <a:ext cx="5608638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12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dirty="0"/>
              <a:t>L’hémodialyse</a:t>
            </a:r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sp>
        <p:nvSpPr>
          <p:cNvPr id="30724" name="ZoneTexte 42"/>
          <p:cNvSpPr txBox="1">
            <a:spLocks noChangeArrowheads="1"/>
          </p:cNvSpPr>
          <p:nvPr/>
        </p:nvSpPr>
        <p:spPr bwMode="auto">
          <a:xfrm>
            <a:off x="1828800" y="4343401"/>
            <a:ext cx="2819400" cy="22463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3 séances par semaine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(4 à 6 heures)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Lieu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- Centre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fr-FR" altLang="fr-FR" sz="2000"/>
              <a:t>- unité autodialyse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fr-FR" altLang="fr-FR" sz="2000"/>
              <a:t>- domicile (exceptionnel</a:t>
            </a:r>
            <a:r>
              <a:rPr lang="fr-FR" altLang="fr-FR" sz="1800"/>
              <a:t>)</a:t>
            </a:r>
          </a:p>
        </p:txBody>
      </p:sp>
      <p:grpSp>
        <p:nvGrpSpPr>
          <p:cNvPr id="30725" name="Groupe 42"/>
          <p:cNvGrpSpPr>
            <a:grpSpLocks/>
          </p:cNvGrpSpPr>
          <p:nvPr/>
        </p:nvGrpSpPr>
        <p:grpSpPr bwMode="auto">
          <a:xfrm>
            <a:off x="1698625" y="1219201"/>
            <a:ext cx="4694238" cy="4646613"/>
            <a:chOff x="3733800" y="1615227"/>
            <a:chExt cx="4694238" cy="4645873"/>
          </a:xfrm>
        </p:grpSpPr>
        <p:sp>
          <p:nvSpPr>
            <p:cNvPr id="30730" name="Rectangle 13"/>
            <p:cNvSpPr>
              <a:spLocks noChangeArrowheads="1"/>
            </p:cNvSpPr>
            <p:nvPr/>
          </p:nvSpPr>
          <p:spPr bwMode="auto">
            <a:xfrm>
              <a:off x="5943600" y="2490788"/>
              <a:ext cx="152400" cy="990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30731" name="Line 14"/>
            <p:cNvSpPr>
              <a:spLocks noChangeShapeType="1"/>
            </p:cNvSpPr>
            <p:nvPr/>
          </p:nvSpPr>
          <p:spPr bwMode="auto">
            <a:xfrm>
              <a:off x="4114800" y="2590800"/>
              <a:ext cx="18288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2" name="Line 15"/>
            <p:cNvSpPr>
              <a:spLocks noChangeShapeType="1"/>
            </p:cNvSpPr>
            <p:nvPr/>
          </p:nvSpPr>
          <p:spPr bwMode="auto">
            <a:xfrm flipH="1">
              <a:off x="4114800" y="1981200"/>
              <a:ext cx="0" cy="63658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3" name="Line 16"/>
            <p:cNvSpPr>
              <a:spLocks noChangeShapeType="1"/>
            </p:cNvSpPr>
            <p:nvPr/>
          </p:nvSpPr>
          <p:spPr bwMode="auto">
            <a:xfrm flipV="1">
              <a:off x="6019800" y="2133600"/>
              <a:ext cx="0" cy="3524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4" name="Line 17"/>
            <p:cNvSpPr>
              <a:spLocks noChangeShapeType="1"/>
            </p:cNvSpPr>
            <p:nvPr/>
          </p:nvSpPr>
          <p:spPr bwMode="auto">
            <a:xfrm>
              <a:off x="6005513" y="3752850"/>
              <a:ext cx="7810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5" name="Rectangle 18"/>
            <p:cNvSpPr>
              <a:spLocks noChangeArrowheads="1"/>
            </p:cNvSpPr>
            <p:nvPr/>
          </p:nvSpPr>
          <p:spPr bwMode="auto">
            <a:xfrm>
              <a:off x="6743700" y="3938588"/>
              <a:ext cx="104775" cy="228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30736" name="Line 19"/>
            <p:cNvSpPr>
              <a:spLocks noChangeShapeType="1"/>
            </p:cNvSpPr>
            <p:nvPr/>
          </p:nvSpPr>
          <p:spPr bwMode="auto">
            <a:xfrm flipV="1">
              <a:off x="6791325" y="4167188"/>
              <a:ext cx="0" cy="4048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7" name="Line 20"/>
            <p:cNvSpPr>
              <a:spLocks noChangeShapeType="1"/>
            </p:cNvSpPr>
            <p:nvPr/>
          </p:nvSpPr>
          <p:spPr bwMode="auto">
            <a:xfrm>
              <a:off x="6781800" y="4572000"/>
              <a:ext cx="7429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30738" name="Object 6"/>
            <p:cNvGraphicFramePr>
              <a:graphicFrameLocks noChangeAspect="1"/>
            </p:cNvGraphicFramePr>
            <p:nvPr/>
          </p:nvGraphicFramePr>
          <p:xfrm>
            <a:off x="7524750" y="2808288"/>
            <a:ext cx="903288" cy="3452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Clip" r:id="rId4" imgW="327028" imgH="974690" progId="">
                    <p:embed/>
                  </p:oleObj>
                </mc:Choice>
                <mc:Fallback>
                  <p:oleObj name="Clip" r:id="rId4" imgW="327028" imgH="974690" progId="">
                    <p:embed/>
                    <p:pic>
                      <p:nvPicPr>
                        <p:cNvPr id="3073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24750" y="2808288"/>
                          <a:ext cx="903288" cy="34528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39" name="Line 23"/>
            <p:cNvSpPr>
              <a:spLocks noChangeShapeType="1"/>
            </p:cNvSpPr>
            <p:nvPr/>
          </p:nvSpPr>
          <p:spPr bwMode="auto">
            <a:xfrm flipV="1">
              <a:off x="6008688" y="2133600"/>
              <a:ext cx="109378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0" name="Line 24"/>
            <p:cNvSpPr>
              <a:spLocks noChangeShapeType="1"/>
            </p:cNvSpPr>
            <p:nvPr/>
          </p:nvSpPr>
          <p:spPr bwMode="auto">
            <a:xfrm>
              <a:off x="7086600" y="4800600"/>
              <a:ext cx="4381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1" name="Line 25"/>
            <p:cNvSpPr>
              <a:spLocks noChangeShapeType="1"/>
            </p:cNvSpPr>
            <p:nvPr/>
          </p:nvSpPr>
          <p:spPr bwMode="auto">
            <a:xfrm flipV="1">
              <a:off x="6794500" y="3741738"/>
              <a:ext cx="0" cy="2063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2" name="Line 26"/>
            <p:cNvSpPr>
              <a:spLocks noChangeShapeType="1"/>
            </p:cNvSpPr>
            <p:nvPr/>
          </p:nvSpPr>
          <p:spPr bwMode="auto">
            <a:xfrm flipV="1">
              <a:off x="6019800" y="3481388"/>
              <a:ext cx="0" cy="2603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3" name="Line 27"/>
            <p:cNvSpPr>
              <a:spLocks noChangeShapeType="1"/>
            </p:cNvSpPr>
            <p:nvPr/>
          </p:nvSpPr>
          <p:spPr bwMode="auto">
            <a:xfrm flipV="1">
              <a:off x="7086600" y="2133600"/>
              <a:ext cx="0" cy="23637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4" name="Line 28"/>
            <p:cNvSpPr>
              <a:spLocks noChangeShapeType="1"/>
            </p:cNvSpPr>
            <p:nvPr/>
          </p:nvSpPr>
          <p:spPr bwMode="auto">
            <a:xfrm flipV="1">
              <a:off x="7086600" y="4645025"/>
              <a:ext cx="0" cy="1714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5" name="Text Box 32"/>
            <p:cNvSpPr txBox="1">
              <a:spLocks noChangeArrowheads="1"/>
            </p:cNvSpPr>
            <p:nvPr/>
          </p:nvSpPr>
          <p:spPr bwMode="auto">
            <a:xfrm>
              <a:off x="3733800" y="1615227"/>
              <a:ext cx="728084" cy="369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égout</a:t>
              </a:r>
            </a:p>
          </p:txBody>
        </p:sp>
        <p:sp>
          <p:nvSpPr>
            <p:cNvPr id="30746" name="Text Box 33"/>
            <p:cNvSpPr txBox="1">
              <a:spLocks noChangeArrowheads="1"/>
            </p:cNvSpPr>
            <p:nvPr/>
          </p:nvSpPr>
          <p:spPr bwMode="auto">
            <a:xfrm>
              <a:off x="6059511" y="2743200"/>
              <a:ext cx="1219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dialyseur</a:t>
              </a:r>
            </a:p>
          </p:txBody>
        </p:sp>
        <p:sp>
          <p:nvSpPr>
            <p:cNvPr id="1057" name="Arc 34"/>
            <p:cNvSpPr>
              <a:spLocks/>
            </p:cNvSpPr>
            <p:nvPr/>
          </p:nvSpPr>
          <p:spPr bwMode="auto">
            <a:xfrm rot="5423335">
              <a:off x="7742275" y="3086579"/>
              <a:ext cx="469825" cy="336550"/>
            </a:xfrm>
            <a:custGeom>
              <a:avLst/>
              <a:gdLst>
                <a:gd name="T0" fmla="*/ 2147483647 w 21600"/>
                <a:gd name="T1" fmla="*/ 0 h 30192"/>
                <a:gd name="T2" fmla="*/ 2147483647 w 21600"/>
                <a:gd name="T3" fmla="*/ 466146599 h 30192"/>
                <a:gd name="T4" fmla="*/ 0 w 21600"/>
                <a:gd name="T5" fmla="*/ 242399138 h 30192"/>
                <a:gd name="T6" fmla="*/ 0 60000 65536"/>
                <a:gd name="T7" fmla="*/ 0 60000 65536"/>
                <a:gd name="T8" fmla="*/ 0 60000 65536"/>
                <a:gd name="T9" fmla="*/ 0 w 21600"/>
                <a:gd name="T10" fmla="*/ 0 h 30192"/>
                <a:gd name="T11" fmla="*/ 21600 w 21600"/>
                <a:gd name="T12" fmla="*/ 30192 h 30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0192" fill="none" extrusionOk="0">
                  <a:moveTo>
                    <a:pt x="14834" y="0"/>
                  </a:moveTo>
                  <a:cubicBezTo>
                    <a:pt x="19153" y="4080"/>
                    <a:pt x="21600" y="9759"/>
                    <a:pt x="21600" y="15700"/>
                  </a:cubicBezTo>
                  <a:cubicBezTo>
                    <a:pt x="21600" y="21055"/>
                    <a:pt x="19610" y="26220"/>
                    <a:pt x="16016" y="30191"/>
                  </a:cubicBezTo>
                </a:path>
                <a:path w="21600" h="30192" stroke="0" extrusionOk="0">
                  <a:moveTo>
                    <a:pt x="14834" y="0"/>
                  </a:moveTo>
                  <a:cubicBezTo>
                    <a:pt x="19153" y="4080"/>
                    <a:pt x="21600" y="9759"/>
                    <a:pt x="21600" y="15700"/>
                  </a:cubicBezTo>
                  <a:cubicBezTo>
                    <a:pt x="21600" y="21055"/>
                    <a:pt x="19610" y="26220"/>
                    <a:pt x="16016" y="30191"/>
                  </a:cubicBezTo>
                  <a:lnTo>
                    <a:pt x="0" y="15700"/>
                  </a:lnTo>
                  <a:close/>
                </a:path>
              </a:pathLst>
            </a:cu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0748" name="ZoneTexte 36"/>
            <p:cNvSpPr txBox="1">
              <a:spLocks noChangeArrowheads="1"/>
            </p:cNvSpPr>
            <p:nvPr/>
          </p:nvSpPr>
          <p:spPr bwMode="auto">
            <a:xfrm>
              <a:off x="4191000" y="2819400"/>
              <a:ext cx="14035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Dialysat neuf</a:t>
              </a:r>
            </a:p>
          </p:txBody>
        </p:sp>
        <p:cxnSp>
          <p:nvCxnSpPr>
            <p:cNvPr id="39" name="Connecteur droit avec flèche 38"/>
            <p:cNvCxnSpPr/>
            <p:nvPr/>
          </p:nvCxnSpPr>
          <p:spPr>
            <a:xfrm>
              <a:off x="4267200" y="3200887"/>
              <a:ext cx="1295400" cy="158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avec flèche 39"/>
            <p:cNvCxnSpPr/>
            <p:nvPr/>
          </p:nvCxnSpPr>
          <p:spPr>
            <a:xfrm rot="10800000">
              <a:off x="4343400" y="2439009"/>
              <a:ext cx="1143000" cy="158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51" name="ZoneTexte 41"/>
            <p:cNvSpPr txBox="1">
              <a:spLocks noChangeArrowheads="1"/>
            </p:cNvSpPr>
            <p:nvPr/>
          </p:nvSpPr>
          <p:spPr bwMode="auto">
            <a:xfrm>
              <a:off x="6324600" y="1676400"/>
              <a:ext cx="631904" cy="36927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Sang</a:t>
              </a:r>
            </a:p>
          </p:txBody>
        </p:sp>
        <p:sp>
          <p:nvSpPr>
            <p:cNvPr id="30752" name="ZoneTexte 36"/>
            <p:cNvSpPr txBox="1">
              <a:spLocks noChangeArrowheads="1"/>
            </p:cNvSpPr>
            <p:nvPr/>
          </p:nvSpPr>
          <p:spPr bwMode="auto">
            <a:xfrm>
              <a:off x="4267200" y="1981200"/>
              <a:ext cx="13009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Dialysat usé</a:t>
              </a:r>
            </a:p>
          </p:txBody>
        </p:sp>
        <p:sp>
          <p:nvSpPr>
            <p:cNvPr id="30753" name="Line 14"/>
            <p:cNvSpPr>
              <a:spLocks noChangeShapeType="1"/>
            </p:cNvSpPr>
            <p:nvPr/>
          </p:nvSpPr>
          <p:spPr bwMode="auto">
            <a:xfrm>
              <a:off x="4114800" y="3352800"/>
              <a:ext cx="18288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34" name="dialyse boucle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1954623"/>
            <a:ext cx="5017905" cy="406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94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/>
              <a:t>PATIENT AVEC MASQUE ET CHARLOTTE</a:t>
            </a:r>
          </a:p>
        </p:txBody>
      </p:sp>
      <p:pic>
        <p:nvPicPr>
          <p:cNvPr id="104450" name="Picture 4" descr="hemodialyse du 001"/>
          <p:cNvPicPr preferRelativeResize="0"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 b="-3"/>
          <a:stretch/>
        </p:blipFill>
        <p:spPr bwMode="auto">
          <a:xfrm>
            <a:off x="3184525" y="1903413"/>
            <a:ext cx="5519738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8237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Organisation des soins</a:t>
            </a:r>
          </a:p>
        </p:txBody>
      </p:sp>
      <p:sp>
        <p:nvSpPr>
          <p:cNvPr id="109570" name="Espace réservé du contenu 2"/>
          <p:cNvSpPr>
            <a:spLocks noGrp="1"/>
          </p:cNvSpPr>
          <p:nvPr>
            <p:ph idx="1"/>
          </p:nvPr>
        </p:nvSpPr>
        <p:spPr>
          <a:xfrm>
            <a:off x="1981200" y="1227138"/>
            <a:ext cx="8229600" cy="4972050"/>
          </a:xfrm>
        </p:spPr>
        <p:txBody>
          <a:bodyPr/>
          <a:lstStyle/>
          <a:p>
            <a:r>
              <a:rPr lang="fr-FR" altLang="fr-FR" b="1">
                <a:solidFill>
                  <a:srgbClr val="FF0000"/>
                </a:solidFill>
              </a:rPr>
              <a:t>Point fondamental : </a:t>
            </a:r>
            <a:r>
              <a:rPr lang="fr-FR" altLang="fr-FR"/>
              <a:t>Une anomalie dans l</a:t>
            </a:r>
            <a:r>
              <a:rPr lang="ja-JP" altLang="fr-FR"/>
              <a:t>’</a:t>
            </a:r>
            <a:r>
              <a:rPr lang="fr-FR" altLang="ja-JP"/>
              <a:t>organisation des soins est fréquemment identifiée, lors de l</a:t>
            </a:r>
            <a:r>
              <a:rPr lang="ja-JP" altLang="fr-FR"/>
              <a:t>’</a:t>
            </a:r>
            <a:r>
              <a:rPr lang="fr-FR" altLang="ja-JP"/>
              <a:t>analyse des circonstances de survenue de cas groupés d</a:t>
            </a:r>
            <a:r>
              <a:rPr lang="ja-JP" altLang="fr-FR"/>
              <a:t>’</a:t>
            </a:r>
            <a:r>
              <a:rPr lang="fr-FR" altLang="ja-JP"/>
              <a:t>infections : </a:t>
            </a:r>
          </a:p>
          <a:p>
            <a:pPr lvl="1"/>
            <a:r>
              <a:rPr lang="fr-FR" altLang="fr-FR">
                <a:solidFill>
                  <a:srgbClr val="FF0000"/>
                </a:solidFill>
              </a:rPr>
              <a:t>Partage</a:t>
            </a:r>
            <a:r>
              <a:rPr lang="fr-FR" altLang="fr-FR"/>
              <a:t> de matériel entre les patients</a:t>
            </a:r>
          </a:p>
          <a:p>
            <a:pPr lvl="1"/>
            <a:r>
              <a:rPr lang="fr-FR" altLang="fr-FR"/>
              <a:t>Hygiène des mains </a:t>
            </a:r>
            <a:r>
              <a:rPr lang="fr-FR" altLang="fr-FR">
                <a:solidFill>
                  <a:srgbClr val="FF0000"/>
                </a:solidFill>
              </a:rPr>
              <a:t>insuffisante</a:t>
            </a:r>
            <a:r>
              <a:rPr lang="fr-FR" altLang="fr-FR"/>
              <a:t> (port d</a:t>
            </a:r>
            <a:r>
              <a:rPr lang="ja-JP" altLang="fr-FR"/>
              <a:t>’</a:t>
            </a:r>
            <a:r>
              <a:rPr lang="fr-FR" altLang="ja-JP"/>
              <a:t>une même paire de gants, non changés entre des contacts avec plusieurs patients)…</a:t>
            </a:r>
          </a:p>
          <a:p>
            <a:pPr lvl="1"/>
            <a:r>
              <a:rPr lang="fr-FR" altLang="fr-FR">
                <a:solidFill>
                  <a:srgbClr val="FF0000"/>
                </a:solidFill>
              </a:rPr>
              <a:t>Défaut </a:t>
            </a:r>
            <a:r>
              <a:rPr lang="fr-FR" altLang="fr-FR"/>
              <a:t>d</a:t>
            </a:r>
            <a:r>
              <a:rPr lang="ja-JP" altLang="fr-FR"/>
              <a:t>’</a:t>
            </a:r>
            <a:r>
              <a:rPr lang="fr-FR" altLang="ja-JP"/>
              <a:t>entretien des locaux et surfaces</a:t>
            </a:r>
            <a:endParaRPr lang="fr-FR" altLang="fr-FR"/>
          </a:p>
        </p:txBody>
      </p:sp>
      <p:sp>
        <p:nvSpPr>
          <p:cNvPr id="109571" name="ZoneTexte 4"/>
          <p:cNvSpPr txBox="1">
            <a:spLocks noChangeArrowheads="1"/>
          </p:cNvSpPr>
          <p:nvPr/>
        </p:nvSpPr>
        <p:spPr bwMode="auto">
          <a:xfrm>
            <a:off x="5738813" y="6215064"/>
            <a:ext cx="45958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SFHH 2004 – page 103</a:t>
            </a:r>
          </a:p>
        </p:txBody>
      </p:sp>
    </p:spTree>
    <p:extLst>
      <p:ext uri="{BB962C8B-B14F-4D97-AF65-F5344CB8AC3E}">
        <p14:creationId xmlns:p14="http://schemas.microsoft.com/office/powerpoint/2010/main" val="21925865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r>
              <a:rPr lang="fr-FR" altLang="fr-FR" b="1">
                <a:solidFill>
                  <a:schemeClr val="tx2"/>
                </a:solidFill>
              </a:rPr>
              <a:t>Accueil du patient</a:t>
            </a:r>
            <a:endParaRPr lang="fr-FR" altLang="fr-FR"/>
          </a:p>
        </p:txBody>
      </p:sp>
      <p:pic>
        <p:nvPicPr>
          <p:cNvPr id="110594" name="Picture 6" descr="C:\Documents and Settings\chantal ponet\Mes documents\Mes images\hemodialyse\hemodialyse 2 0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6" y="1214438"/>
            <a:ext cx="3076575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5" name="ZoneTexte 3"/>
          <p:cNvSpPr txBox="1">
            <a:spLocks noChangeArrowheads="1"/>
          </p:cNvSpPr>
          <p:nvPr/>
        </p:nvSpPr>
        <p:spPr bwMode="auto">
          <a:xfrm>
            <a:off x="2238375" y="1643064"/>
            <a:ext cx="3143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>
                <a:solidFill>
                  <a:srgbClr val="000000"/>
                </a:solidFill>
              </a:rPr>
              <a:t>Limiter l</a:t>
            </a:r>
            <a:r>
              <a:rPr lang="ja-JP" altLang="fr-FR">
                <a:solidFill>
                  <a:srgbClr val="000000"/>
                </a:solidFill>
              </a:rPr>
              <a:t>’</a:t>
            </a:r>
            <a:r>
              <a:rPr lang="fr-FR" altLang="ja-JP">
                <a:solidFill>
                  <a:srgbClr val="000000"/>
                </a:solidFill>
              </a:rPr>
              <a:t>accès au poste de dialyse au patient et au personnel soignant</a:t>
            </a:r>
            <a:endParaRPr lang="fr-FR" altLang="fr-FR" sz="1800"/>
          </a:p>
        </p:txBody>
      </p:sp>
      <p:sp>
        <p:nvSpPr>
          <p:cNvPr id="110596" name="ZoneTexte 4"/>
          <p:cNvSpPr txBox="1">
            <a:spLocks noChangeArrowheads="1"/>
          </p:cNvSpPr>
          <p:nvPr/>
        </p:nvSpPr>
        <p:spPr bwMode="auto">
          <a:xfrm>
            <a:off x="5738813" y="6396039"/>
            <a:ext cx="45958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SFHH 2004 – page 104</a:t>
            </a:r>
          </a:p>
        </p:txBody>
      </p:sp>
      <p:pic>
        <p:nvPicPr>
          <p:cNvPr id="110597" name="Picture 6" descr="Photo 0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9" y="3714751"/>
            <a:ext cx="3089275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8" name="ZoneTexte 7"/>
          <p:cNvSpPr txBox="1">
            <a:spLocks noChangeArrowheads="1"/>
          </p:cNvSpPr>
          <p:nvPr/>
        </p:nvSpPr>
        <p:spPr bwMode="auto">
          <a:xfrm>
            <a:off x="2309814" y="3929063"/>
            <a:ext cx="3214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/>
              <a:t>Vestiaire et sanitaires entretenus et approvisionnés</a:t>
            </a:r>
          </a:p>
        </p:txBody>
      </p:sp>
    </p:spTree>
    <p:extLst>
      <p:ext uri="{BB962C8B-B14F-4D97-AF65-F5344CB8AC3E}">
        <p14:creationId xmlns:p14="http://schemas.microsoft.com/office/powerpoint/2010/main" val="37401900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re 1"/>
          <p:cNvSpPr>
            <a:spLocks noGrp="1"/>
          </p:cNvSpPr>
          <p:nvPr>
            <p:ph type="title"/>
          </p:nvPr>
        </p:nvSpPr>
        <p:spPr>
          <a:xfrm>
            <a:off x="1738314" y="274639"/>
            <a:ext cx="8643937" cy="1082675"/>
          </a:xfrm>
        </p:spPr>
        <p:txBody>
          <a:bodyPr/>
          <a:lstStyle/>
          <a:p>
            <a:r>
              <a:rPr lang="fr-FR" altLang="fr-FR"/>
              <a:t>Planification de l</a:t>
            </a:r>
            <a:r>
              <a:rPr lang="ja-JP" altLang="fr-FR"/>
              <a:t>’</a:t>
            </a:r>
            <a:r>
              <a:rPr lang="fr-FR" altLang="ja-JP"/>
              <a:t>accueil des patients</a:t>
            </a:r>
            <a:endParaRPr lang="fr-FR" altLang="fr-FR"/>
          </a:p>
        </p:txBody>
      </p:sp>
      <p:pic>
        <p:nvPicPr>
          <p:cNvPr id="121858" name="Picture 6" descr="hemodialyse 2 0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4" y="4143376"/>
            <a:ext cx="2363787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9" name="ZoneTexte 3"/>
          <p:cNvSpPr txBox="1">
            <a:spLocks noChangeArrowheads="1"/>
          </p:cNvSpPr>
          <p:nvPr/>
        </p:nvSpPr>
        <p:spPr bwMode="auto">
          <a:xfrm>
            <a:off x="2238376" y="2000251"/>
            <a:ext cx="30718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/>
              <a:t>Planification de l</a:t>
            </a:r>
            <a:r>
              <a:rPr lang="ja-JP" altLang="fr-FR"/>
              <a:t>’</a:t>
            </a:r>
            <a:r>
              <a:rPr lang="fr-FR" altLang="ja-JP"/>
              <a:t>accueil des patients de manière à éviter les surcharges de travail</a:t>
            </a:r>
          </a:p>
          <a:p>
            <a:pPr eaLnBrk="1" hangingPunct="1"/>
            <a:r>
              <a:rPr lang="fr-FR" altLang="fr-FR"/>
              <a:t>(rec SFHH p 104)</a:t>
            </a:r>
            <a:endParaRPr lang="fr-FR" altLang="fr-FR" sz="1800"/>
          </a:p>
        </p:txBody>
      </p:sp>
      <p:sp>
        <p:nvSpPr>
          <p:cNvPr id="121860" name="ZoneTexte 4"/>
          <p:cNvSpPr txBox="1">
            <a:spLocks noChangeArrowheads="1"/>
          </p:cNvSpPr>
          <p:nvPr/>
        </p:nvSpPr>
        <p:spPr bwMode="auto">
          <a:xfrm>
            <a:off x="2166939" y="4857750"/>
            <a:ext cx="32146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i="1"/>
              <a:t>Prévoir des procédures pour les circonstances de travail en sous-effectif</a:t>
            </a:r>
          </a:p>
        </p:txBody>
      </p:sp>
      <p:pic>
        <p:nvPicPr>
          <p:cNvPr id="121861" name="Picture 6" descr="hemodialyse 2 0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1785938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508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b="1">
                <a:solidFill>
                  <a:schemeClr val="tx2"/>
                </a:solidFill>
              </a:rPr>
              <a:t>En cours de séance</a:t>
            </a:r>
            <a:endParaRPr lang="fr-FR" altLang="fr-FR"/>
          </a:p>
        </p:txBody>
      </p:sp>
      <p:pic>
        <p:nvPicPr>
          <p:cNvPr id="122882" name="Image 2" descr="nettoyage guérid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2714625"/>
            <a:ext cx="34544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ZoneTexte 3"/>
          <p:cNvSpPr txBox="1">
            <a:spLocks noChangeArrowheads="1"/>
          </p:cNvSpPr>
          <p:nvPr/>
        </p:nvSpPr>
        <p:spPr bwMode="auto">
          <a:xfrm>
            <a:off x="6024564" y="2928938"/>
            <a:ext cx="41433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>
                <a:solidFill>
                  <a:srgbClr val="000000"/>
                </a:solidFill>
              </a:rPr>
              <a:t>. usage individuel strict, </a:t>
            </a:r>
            <a:r>
              <a:rPr lang="fr-FR" altLang="fr-FR">
                <a:solidFill>
                  <a:srgbClr val="FF0000"/>
                </a:solidFill>
              </a:rPr>
              <a:t>pas de partage</a:t>
            </a:r>
          </a:p>
          <a:p>
            <a:pPr eaLnBrk="1" hangingPunct="1"/>
            <a:r>
              <a:rPr lang="fr-FR" altLang="fr-FR">
                <a:solidFill>
                  <a:srgbClr val="000000"/>
                </a:solidFill>
              </a:rPr>
              <a:t>. pas de chariot circulant d</a:t>
            </a:r>
            <a:r>
              <a:rPr lang="ja-JP" altLang="fr-FR">
                <a:solidFill>
                  <a:srgbClr val="000000"/>
                </a:solidFill>
              </a:rPr>
              <a:t>’</a:t>
            </a:r>
            <a:r>
              <a:rPr lang="fr-FR" altLang="ja-JP">
                <a:solidFill>
                  <a:srgbClr val="000000"/>
                </a:solidFill>
              </a:rPr>
              <a:t>un poste à l</a:t>
            </a:r>
            <a:r>
              <a:rPr lang="ja-JP" altLang="fr-FR">
                <a:solidFill>
                  <a:srgbClr val="000000"/>
                </a:solidFill>
              </a:rPr>
              <a:t>’</a:t>
            </a:r>
            <a:r>
              <a:rPr lang="fr-FR" altLang="ja-JP">
                <a:solidFill>
                  <a:srgbClr val="000000"/>
                </a:solidFill>
              </a:rPr>
              <a:t>autre sans avoir subi un traitement adapté, y compris en l</a:t>
            </a:r>
            <a:r>
              <a:rPr lang="ja-JP" altLang="fr-FR">
                <a:solidFill>
                  <a:srgbClr val="000000"/>
                </a:solidFill>
              </a:rPr>
              <a:t>’</a:t>
            </a:r>
            <a:r>
              <a:rPr lang="fr-FR" altLang="ja-JP">
                <a:solidFill>
                  <a:srgbClr val="000000"/>
                </a:solidFill>
              </a:rPr>
              <a:t>absence de souillure</a:t>
            </a:r>
            <a:endParaRPr lang="fr-FR" altLang="fr-FR" sz="1800"/>
          </a:p>
        </p:txBody>
      </p:sp>
    </p:spTree>
    <p:extLst>
      <p:ext uri="{BB962C8B-B14F-4D97-AF65-F5344CB8AC3E}">
        <p14:creationId xmlns:p14="http://schemas.microsoft.com/office/powerpoint/2010/main" val="19663269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b="1">
                <a:solidFill>
                  <a:schemeClr val="tx2"/>
                </a:solidFill>
              </a:rPr>
              <a:t>Après le départ du patient</a:t>
            </a:r>
            <a:endParaRPr lang="fr-FR" altLang="fr-FR"/>
          </a:p>
        </p:txBody>
      </p:sp>
      <p:pic>
        <p:nvPicPr>
          <p:cNvPr id="138242" name="Picture 5" descr="C:\Documents and Settings\chantal ponet\Mes documents\Mes images\hemodialyse\hemodialyse 2 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1357314"/>
            <a:ext cx="3051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ZoneTexte 3"/>
          <p:cNvSpPr txBox="1">
            <a:spLocks noChangeArrowheads="1"/>
          </p:cNvSpPr>
          <p:nvPr/>
        </p:nvSpPr>
        <p:spPr bwMode="auto">
          <a:xfrm>
            <a:off x="2238376" y="1500189"/>
            <a:ext cx="35718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>
                <a:solidFill>
                  <a:srgbClr val="000000"/>
                </a:solidFill>
              </a:rPr>
              <a:t>nettoyage et désinfection du poste de dialyse : lit, mobilier, sol, équipement, surfaces environnantes, dispositifs médicaux</a:t>
            </a:r>
            <a:endParaRPr lang="fr-FR" altLang="fr-FR"/>
          </a:p>
        </p:txBody>
      </p:sp>
      <p:sp>
        <p:nvSpPr>
          <p:cNvPr id="138244" name="ZoneTexte 4"/>
          <p:cNvSpPr txBox="1">
            <a:spLocks noChangeArrowheads="1"/>
          </p:cNvSpPr>
          <p:nvPr/>
        </p:nvSpPr>
        <p:spPr bwMode="auto">
          <a:xfrm>
            <a:off x="4911726" y="6292850"/>
            <a:ext cx="4595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SFHH 2004 – page 104</a:t>
            </a:r>
          </a:p>
        </p:txBody>
      </p:sp>
      <p:pic>
        <p:nvPicPr>
          <p:cNvPr id="138245" name="Picture 6" descr="hemodialyse 2 05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9" y="3857625"/>
            <a:ext cx="3127375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6" name="ZoneTexte 6"/>
          <p:cNvSpPr txBox="1">
            <a:spLocks noChangeArrowheads="1"/>
          </p:cNvSpPr>
          <p:nvPr/>
        </p:nvSpPr>
        <p:spPr bwMode="auto">
          <a:xfrm>
            <a:off x="2381251" y="4286250"/>
            <a:ext cx="30718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>
                <a:solidFill>
                  <a:srgbClr val="000000"/>
                </a:solidFill>
              </a:rPr>
              <a:t>Désinfection du générateur (circuit hydraulique et surfaces externes)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067072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2011362"/>
          </a:xfrm>
        </p:spPr>
        <p:txBody>
          <a:bodyPr/>
          <a:lstStyle/>
          <a:p>
            <a:pPr eaLnBrk="1" hangingPunct="1"/>
            <a:r>
              <a:rPr lang="fr-FR" altLang="fr-FR"/>
              <a:t>Conception des locaux</a:t>
            </a:r>
            <a:br>
              <a:rPr lang="fr-FR" altLang="fr-FR"/>
            </a:br>
            <a:r>
              <a:rPr lang="fr-FR" altLang="fr-FR"/>
              <a:t>Arrêté du 25 avril 2005</a:t>
            </a:r>
            <a:br>
              <a:rPr lang="fr-FR" altLang="fr-FR"/>
            </a:br>
            <a:endParaRPr lang="fr-FR" altLang="fr-FR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714501"/>
            <a:ext cx="82296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5" name="ZoneTexte 4"/>
          <p:cNvSpPr txBox="1">
            <a:spLocks noChangeArrowheads="1"/>
          </p:cNvSpPr>
          <p:nvPr/>
        </p:nvSpPr>
        <p:spPr bwMode="auto">
          <a:xfrm>
            <a:off x="4953001" y="5500688"/>
            <a:ext cx="4562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SFHH 2004 – page 111</a:t>
            </a:r>
          </a:p>
          <a:p>
            <a:pPr eaLnBrk="1" hangingPunct="1"/>
            <a:r>
              <a:rPr lang="fr-FR" altLang="fr-FR" sz="1800"/>
              <a:t>Arrêté du 25 avril 2005</a:t>
            </a:r>
          </a:p>
        </p:txBody>
      </p:sp>
    </p:spTree>
    <p:extLst>
      <p:ext uri="{BB962C8B-B14F-4D97-AF65-F5344CB8AC3E}">
        <p14:creationId xmlns:p14="http://schemas.microsoft.com/office/powerpoint/2010/main" val="40615594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/>
              <a:t>Conception des locaux</a:t>
            </a:r>
          </a:p>
        </p:txBody>
      </p:sp>
      <p:graphicFrame>
        <p:nvGraphicFramePr>
          <p:cNvPr id="5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952625" y="1285876"/>
          <a:ext cx="8229600" cy="4470107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398271376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58457051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96456724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817648654"/>
                    </a:ext>
                  </a:extLst>
                </a:gridCol>
              </a:tblGrid>
              <a:tr h="16351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ＭＳ Ｐゴシック" charset="-128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Surface minimale par poste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Surface par poste en cas de réaména-gement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Lavabo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183488"/>
                  </a:ext>
                </a:extLst>
              </a:tr>
              <a:tr h="822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Centre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10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12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 pour 4 postes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805302"/>
                  </a:ext>
                </a:extLst>
              </a:tr>
              <a:tr h="822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UDM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8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10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 pour 4 postes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597411"/>
                  </a:ext>
                </a:extLst>
              </a:tr>
              <a:tr h="1189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Autodialyse simple et assistée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7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8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 pour 4 postes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841722"/>
                  </a:ext>
                </a:extLst>
              </a:tr>
            </a:tbl>
          </a:graphicData>
        </a:graphic>
      </p:graphicFrame>
      <p:sp>
        <p:nvSpPr>
          <p:cNvPr id="143389" name="ZoneTexte 4"/>
          <p:cNvSpPr txBox="1">
            <a:spLocks noChangeArrowheads="1"/>
          </p:cNvSpPr>
          <p:nvPr/>
        </p:nvSpPr>
        <p:spPr bwMode="auto">
          <a:xfrm>
            <a:off x="7096126" y="6143625"/>
            <a:ext cx="2519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Arrêté du 25 avril 2005</a:t>
            </a:r>
          </a:p>
        </p:txBody>
      </p:sp>
    </p:spTree>
    <p:extLst>
      <p:ext uri="{BB962C8B-B14F-4D97-AF65-F5344CB8AC3E}">
        <p14:creationId xmlns:p14="http://schemas.microsoft.com/office/powerpoint/2010/main" val="3458106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/>
              <a:t>1 lavabo pour 4 postes</a:t>
            </a:r>
          </a:p>
        </p:txBody>
      </p:sp>
      <p:pic>
        <p:nvPicPr>
          <p:cNvPr id="145410" name="Image 2" descr="Lave bra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9" y="2643189"/>
            <a:ext cx="3927475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1" name="ZoneTexte 4"/>
          <p:cNvSpPr txBox="1">
            <a:spLocks noChangeArrowheads="1"/>
          </p:cNvSpPr>
          <p:nvPr/>
        </p:nvSpPr>
        <p:spPr bwMode="auto">
          <a:xfrm>
            <a:off x="7096126" y="6215064"/>
            <a:ext cx="2519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Arrêté du 25 avril 2005</a:t>
            </a:r>
          </a:p>
        </p:txBody>
      </p:sp>
    </p:spTree>
    <p:extLst>
      <p:ext uri="{BB962C8B-B14F-4D97-AF65-F5344CB8AC3E}">
        <p14:creationId xmlns:p14="http://schemas.microsoft.com/office/powerpoint/2010/main" val="14346138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Méthodes de prévention</a:t>
            </a: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419100" y="1412875"/>
            <a:ext cx="10248900" cy="528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39725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fr-FR" altLang="fr-FR" sz="2400" b="1" dirty="0">
                <a:solidFill>
                  <a:srgbClr val="009999"/>
                </a:solidFill>
              </a:rPr>
              <a:t>Surveillance épidémiologique, signalement des infections :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fr-FR" altLang="fr-FR" sz="2400" b="1" dirty="0">
              <a:solidFill>
                <a:srgbClr val="009999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fr-FR" altLang="fr-FR" sz="2400" b="1" dirty="0">
              <a:solidFill>
                <a:srgbClr val="009999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 altLang="fr-FR" sz="2400" b="1" dirty="0">
                <a:solidFill>
                  <a:srgbClr val="000000"/>
                </a:solidFill>
              </a:rPr>
              <a:t>Sérologies a contrôler lors de la prise en charge</a:t>
            </a:r>
            <a:r>
              <a:rPr lang="fr-FR" altLang="fr-FR" sz="2400" dirty="0">
                <a:solidFill>
                  <a:srgbClr val="000000"/>
                </a:solidFill>
              </a:rPr>
              <a:t> d’un nouveau malade en hémodialyse chronique.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 altLang="fr-FR" sz="2400" b="1" dirty="0">
                <a:solidFill>
                  <a:srgbClr val="000000"/>
                </a:solidFill>
              </a:rPr>
              <a:t>Mesure de la prévalence :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Sérologies 2 fois par an = nb de malades positifs / nb de malades testés.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Dosage des transaminases 1 fois par mois, si élevées contrôler les sérologies.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 altLang="fr-FR" sz="2400" b="1" dirty="0">
                <a:solidFill>
                  <a:srgbClr val="000000"/>
                </a:solidFill>
              </a:rPr>
              <a:t>Mesure de l’incidence :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Toute nouvelle infection virale doit faire l’objet d’une enquête, si une origine iatrogène est suspectée elle doit être déclarée au CLIN.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000" dirty="0">
              <a:solidFill>
                <a:srgbClr val="000000"/>
              </a:solidFill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168277" y="1412874"/>
            <a:ext cx="10248900" cy="441325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72980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9113" y="2963067"/>
            <a:ext cx="4968875" cy="2652713"/>
          </a:xfrm>
          <a:noFill/>
        </p:spPr>
      </p:pic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8936575" y="5339556"/>
            <a:ext cx="1892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fr-FR" altLang="fr-FR" b="1"/>
              <a:t>Aiguille artérielle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5552025" y="4620418"/>
            <a:ext cx="182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fr-FR" altLang="fr-FR" b="1"/>
              <a:t>Aiguille veineuse</a:t>
            </a:r>
          </a:p>
        </p:txBody>
      </p:sp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3">
            <a:lum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58" y="4025106"/>
            <a:ext cx="42481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589649" y="407964"/>
            <a:ext cx="2233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La fistule</a:t>
            </a:r>
          </a:p>
        </p:txBody>
      </p:sp>
      <p:pic>
        <p:nvPicPr>
          <p:cNvPr id="10" name="Picture 7" descr="av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050" y="151604"/>
            <a:ext cx="5715000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70" y="1093162"/>
            <a:ext cx="45053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5876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1333500" y="3048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>
                <a:solidFill>
                  <a:schemeClr val="tx2"/>
                </a:solidFill>
                <a:latin typeface="Arial Narrow" panose="020B0606020202030204" pitchFamily="34" charset="0"/>
              </a:rPr>
              <a:t>Prise en charge des patients infectés par le VHB</a:t>
            </a:r>
            <a:endParaRPr lang="fr-FR" altLang="fr-FR" sz="4400" b="1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485900" y="1371600"/>
            <a:ext cx="9144000" cy="522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None/>
            </a:pPr>
            <a:endParaRPr lang="fr-FR" altLang="fr-FR" sz="28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USA (CDC 2001) et Europe (2002) recommandent un isolement strict :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solidFill>
                  <a:srgbClr val="003399"/>
                </a:solidFill>
                <a:latin typeface="Arial" panose="020B0604020202020204" pitchFamily="34" charset="0"/>
              </a:rPr>
              <a:t>Salle, générateur, personnel = dédiés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Arial" panose="020B0604020202020204" pitchFamily="34" charset="0"/>
              </a:rPr>
              <a:t>Pour les raisons suivantes :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Arial" panose="020B0604020202020204" pitchFamily="34" charset="0"/>
              </a:rPr>
              <a:t>Une virémie élevée chez patients infectés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Arial" panose="020B0604020202020204" pitchFamily="34" charset="0"/>
              </a:rPr>
              <a:t>Survie du VHB dans l’environnement (1 semaine)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Arial" panose="020B0604020202020204" pitchFamily="34" charset="0"/>
              </a:rPr>
              <a:t>Couverture vaccinale faible des patients</a:t>
            </a:r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3467100" y="5867400"/>
            <a:ext cx="457200" cy="3048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fr-FR" altLang="fr-FR">
              <a:solidFill>
                <a:srgbClr val="FF9966"/>
              </a:solidFill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076701" y="5791201"/>
            <a:ext cx="60997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b="1">
                <a:solidFill>
                  <a:srgbClr val="FF9966"/>
                </a:solidFill>
                <a:latin typeface="Arial" panose="020B0604020202020204" pitchFamily="34" charset="0"/>
              </a:rPr>
              <a:t>Risque de transmission élevé </a:t>
            </a:r>
          </a:p>
          <a:p>
            <a:r>
              <a:rPr lang="fr-FR" altLang="fr-FR" b="1">
                <a:solidFill>
                  <a:srgbClr val="FF9966"/>
                </a:solidFill>
                <a:latin typeface="Arial" panose="020B0604020202020204" pitchFamily="34" charset="0"/>
              </a:rPr>
              <a:t>si non respect des précautions standard</a:t>
            </a:r>
            <a:endParaRPr lang="fr-FR" altLang="fr-FR" sz="1800" b="1">
              <a:solidFill>
                <a:srgbClr val="FF9966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865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Méthodes de prévention</a:t>
            </a: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1981200" y="1628775"/>
            <a:ext cx="8686800" cy="469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9725" indent="-33972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257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800"/>
              </a:spcBef>
            </a:pPr>
            <a:endParaRPr lang="fr-FR" altLang="fr-FR" sz="3200" b="1">
              <a:solidFill>
                <a:srgbClr val="000000"/>
              </a:solidFill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fr-FR" altLang="fr-FR" sz="2800" b="1">
                <a:solidFill>
                  <a:srgbClr val="000000"/>
                </a:solidFill>
              </a:rPr>
              <a:t>Isolement des patients : VHB :</a:t>
            </a:r>
          </a:p>
          <a:p>
            <a:pPr lvl="1" eaLnBrk="1" hangingPunct="1">
              <a:spcBef>
                <a:spcPts val="250"/>
              </a:spcBef>
            </a:pPr>
            <a:endParaRPr lang="fr-FR" altLang="fr-FR" sz="1000" b="1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400">
                <a:solidFill>
                  <a:srgbClr val="000000"/>
                </a:solidFill>
              </a:rPr>
              <a:t>Recommandé par les réglementations européennes et américaines.</a:t>
            </a:r>
          </a:p>
          <a:p>
            <a:pPr eaLnBrk="1" hangingPunct="1">
              <a:spcBef>
                <a:spcPts val="250"/>
              </a:spcBef>
            </a:pPr>
            <a:endParaRPr lang="fr-FR" altLang="fr-FR" sz="100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400" b="1">
                <a:solidFill>
                  <a:srgbClr val="000000"/>
                </a:solidFill>
              </a:rPr>
              <a:t>Isolement des patients VHB+ non recommandé par la SFHH : MAIS protection des patients non protégés.</a:t>
            </a:r>
          </a:p>
          <a:p>
            <a:pPr eaLnBrk="1" hangingPunct="1">
              <a:spcBef>
                <a:spcPts val="250"/>
              </a:spcBef>
            </a:pPr>
            <a:endParaRPr lang="fr-FR" altLang="fr-FR" sz="100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400">
                <a:solidFill>
                  <a:srgbClr val="000000"/>
                </a:solidFill>
              </a:rPr>
              <a:t>DONC ne pas mettre de patients non protégés dans le secteur des patients VHB+.</a:t>
            </a:r>
          </a:p>
          <a:p>
            <a:pPr eaLnBrk="1" hangingPunct="1">
              <a:spcBef>
                <a:spcPts val="250"/>
              </a:spcBef>
            </a:pPr>
            <a:endParaRPr lang="fr-FR" altLang="fr-FR" sz="100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400">
                <a:solidFill>
                  <a:srgbClr val="000000"/>
                </a:solidFill>
              </a:rPr>
              <a:t>+/- Injections régulières d’immunoglobulines spécifiques.</a:t>
            </a:r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1847851" y="1341439"/>
            <a:ext cx="6335713" cy="504825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1847851" y="1341438"/>
            <a:ext cx="63357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800" b="1">
                <a:solidFill>
                  <a:srgbClr val="009999"/>
                </a:solidFill>
              </a:rPr>
              <a:t> Pendant la séance d’hémodialyse :</a:t>
            </a:r>
          </a:p>
        </p:txBody>
      </p:sp>
    </p:spTree>
    <p:extLst>
      <p:ext uri="{BB962C8B-B14F-4D97-AF65-F5344CB8AC3E}">
        <p14:creationId xmlns:p14="http://schemas.microsoft.com/office/powerpoint/2010/main" val="1587165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333500" y="3048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>
                <a:solidFill>
                  <a:schemeClr val="tx2"/>
                </a:solidFill>
                <a:latin typeface="Arial Narrow" panose="020B0606020202030204" pitchFamily="34" charset="0"/>
              </a:rPr>
              <a:t>Prise en charge des patients infectés par le VHC</a:t>
            </a:r>
            <a:endParaRPr lang="fr-FR" altLang="fr-FR" sz="4400" b="1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1485900" y="1371600"/>
            <a:ext cx="9144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None/>
            </a:pPr>
            <a:endParaRPr lang="fr-FR" altLang="fr-FR" sz="28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Arial" panose="020B0604020202020204" pitchFamily="34" charset="0"/>
              </a:rPr>
              <a:t>Europe (2002) recommande un isolement dans les unités de dialyse ayant une prévalence élevée de patients porteurs de VHC (ex: 30%)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Arial" panose="020B0604020202020204" pitchFamily="34" charset="0"/>
              </a:rPr>
              <a:t>Salle, personnel = dédiés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endParaRPr lang="fr-FR" altLang="fr-FR" sz="26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USA (CDC 2001) ne recommande pas d’isolement :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solidFill>
                  <a:srgbClr val="003399"/>
                </a:solidFill>
                <a:latin typeface="Arial" panose="020B0604020202020204" pitchFamily="34" charset="0"/>
              </a:rPr>
              <a:t> la transmission est prévenue par le respect des précautions standard. 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endParaRPr lang="fr-FR" altLang="fr-FR" sz="26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2922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Méthodes de prévention</a:t>
            </a: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571500" y="1628776"/>
            <a:ext cx="9593263" cy="495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3972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257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800"/>
              </a:spcBef>
            </a:pPr>
            <a:endParaRPr lang="fr-FR" altLang="fr-FR" sz="3200" b="1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fr-FR" altLang="fr-FR" sz="2800" b="1" dirty="0">
                <a:solidFill>
                  <a:srgbClr val="000000"/>
                </a:solidFill>
              </a:rPr>
              <a:t>Isolement des patients :</a:t>
            </a:r>
          </a:p>
          <a:p>
            <a:pPr lvl="1" eaLnBrk="1" hangingPunct="1">
              <a:spcBef>
                <a:spcPts val="350"/>
              </a:spcBef>
            </a:pPr>
            <a:endParaRPr lang="fr-FR" altLang="fr-FR" sz="2800" b="1" dirty="0">
              <a:solidFill>
                <a:srgbClr val="000000"/>
              </a:solidFill>
            </a:endParaRPr>
          </a:p>
          <a:p>
            <a:pPr eaLnBrk="1" hangingPunct="1">
              <a:spcBef>
                <a:spcPts val="250"/>
              </a:spcBef>
            </a:pPr>
            <a:endParaRPr lang="fr-FR" altLang="fr-FR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fr-FR" altLang="fr-FR" sz="2800" dirty="0">
                <a:solidFill>
                  <a:srgbClr val="000000"/>
                </a:solidFill>
              </a:rPr>
              <a:t>Si la prévalence du VHC est inférieure a 30% dans le centre pas d’isolement des patients VHC.</a:t>
            </a:r>
          </a:p>
          <a:p>
            <a:pPr eaLnBrk="1" hangingPunct="1">
              <a:spcBef>
                <a:spcPts val="250"/>
              </a:spcBef>
            </a:pPr>
            <a:endParaRPr lang="fr-FR" altLang="fr-FR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fr-FR" altLang="fr-FR" sz="2800" dirty="0">
                <a:solidFill>
                  <a:srgbClr val="000000"/>
                </a:solidFill>
              </a:rPr>
              <a:t>Pas d’isolement des patients VIH.</a:t>
            </a:r>
          </a:p>
          <a:p>
            <a:pPr eaLnBrk="1" hangingPunct="1">
              <a:spcBef>
                <a:spcPts val="700"/>
              </a:spcBef>
            </a:pPr>
            <a:endParaRPr lang="fr-FR" altLang="fr-FR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fr-FR" altLang="fr-FR" sz="2800" dirty="0">
                <a:solidFill>
                  <a:srgbClr val="000000"/>
                </a:solidFill>
              </a:rPr>
              <a:t>Respect des précautions standard de désinfection</a:t>
            </a:r>
            <a:r>
              <a:rPr lang="fr-FR" altLang="fr-FR" sz="2400" dirty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ts val="700"/>
              </a:spcBef>
            </a:pPr>
            <a:endParaRPr lang="fr-FR" altLang="fr-FR" sz="2800" dirty="0">
              <a:solidFill>
                <a:srgbClr val="000000"/>
              </a:solidFill>
            </a:endParaRP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1847851" y="1341439"/>
            <a:ext cx="6335713" cy="504825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1847851" y="1341438"/>
            <a:ext cx="63357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800" b="1">
                <a:solidFill>
                  <a:srgbClr val="009999"/>
                </a:solidFill>
              </a:rPr>
              <a:t> Pendant la séance d’hémodialyse :</a:t>
            </a:r>
          </a:p>
        </p:txBody>
      </p:sp>
    </p:spTree>
    <p:extLst>
      <p:ext uri="{BB962C8B-B14F-4D97-AF65-F5344CB8AC3E}">
        <p14:creationId xmlns:p14="http://schemas.microsoft.com/office/powerpoint/2010/main" val="41915618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79" name="Group 71"/>
          <p:cNvGraphicFramePr>
            <a:graphicFrameLocks noGrp="1"/>
          </p:cNvGraphicFramePr>
          <p:nvPr/>
        </p:nvGraphicFramePr>
        <p:xfrm>
          <a:off x="1333500" y="1676401"/>
          <a:ext cx="9601200" cy="4694239"/>
        </p:xfrm>
        <a:graphic>
          <a:graphicData uri="http://schemas.openxmlformats.org/drawingml/2006/table">
            <a:tbl>
              <a:tblPr/>
              <a:tblGrid>
                <a:gridCol w="2703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Situation du patient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Recommandations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85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Porteur du VHB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C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Respect des précautions standard et règles nettoyage désinfection des générateurs.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</a:t>
                      </a: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protection des patients susceptibles (renforct des PS, Ig)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pas de machine, séance ou personnel dédiés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C4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93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Porteur du VHC ou VIH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Respect des précautions standard et règles nettoyage désinfection des générateurs.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pas de machine, séance ou personnel dédiés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9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Atteint d’une </a:t>
                      </a: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tuberculose</a:t>
                      </a: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 (bacillifère)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</a:t>
                      </a: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Isolement type « air 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Box ou </a:t>
                      </a: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chambre individuelle</a:t>
                      </a: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, idéalement en pression négative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93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Porteur de BMR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 -</a:t>
                      </a:r>
                      <a:r>
                        <a:rPr kumimoji="1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Isolement de type « contact +/- gouttelette 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Tx/>
                        <a:buNone/>
                        <a:tabLst/>
                      </a:pPr>
                      <a:r>
                        <a:rPr kumimoji="1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- Si le patient infecté est fortement disséminateur, isolement géographique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126" name="Text Box 29"/>
          <p:cNvSpPr txBox="1">
            <a:spLocks noChangeArrowheads="1"/>
          </p:cNvSpPr>
          <p:nvPr/>
        </p:nvSpPr>
        <p:spPr bwMode="auto">
          <a:xfrm>
            <a:off x="1257301" y="1143000"/>
            <a:ext cx="5553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b="1">
                <a:solidFill>
                  <a:schemeClr val="tx2"/>
                </a:solidFill>
                <a:latin typeface="Arial" panose="020B0604020202020204" pitchFamily="34" charset="0"/>
              </a:rPr>
              <a:t>Prise en charge des patients infectés</a:t>
            </a:r>
          </a:p>
        </p:txBody>
      </p:sp>
      <p:sp>
        <p:nvSpPr>
          <p:cNvPr id="47127" name="Rectangle 72"/>
          <p:cNvSpPr>
            <a:spLocks noChangeArrowheads="1"/>
          </p:cNvSpPr>
          <p:nvPr/>
        </p:nvSpPr>
        <p:spPr bwMode="auto">
          <a:xfrm>
            <a:off x="2476500" y="228601"/>
            <a:ext cx="7315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4000">
                <a:solidFill>
                  <a:schemeClr val="tx2"/>
                </a:solidFill>
                <a:latin typeface="Arial Narrow" panose="020B0606020202030204" pitchFamily="34" charset="0"/>
              </a:rPr>
              <a:t>Recommandations de la SFHH – 2004</a:t>
            </a:r>
          </a:p>
        </p:txBody>
      </p:sp>
    </p:spTree>
    <p:extLst>
      <p:ext uri="{BB962C8B-B14F-4D97-AF65-F5344CB8AC3E}">
        <p14:creationId xmlns:p14="http://schemas.microsoft.com/office/powerpoint/2010/main" val="2557207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Méthodes de prévention</a:t>
            </a: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1703389" y="1855788"/>
            <a:ext cx="8785225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3972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257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200"/>
              </a:spcBef>
            </a:pPr>
            <a:endParaRPr lang="fr-FR" altLang="fr-FR" sz="800" b="1">
              <a:solidFill>
                <a:srgbClr val="000000"/>
              </a:solidFill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fr-FR" altLang="fr-FR" sz="2800" b="1">
                <a:solidFill>
                  <a:srgbClr val="000000"/>
                </a:solidFill>
              </a:rPr>
              <a:t>Matériovigilance AFSSAPS 2004 :</a:t>
            </a:r>
          </a:p>
          <a:p>
            <a:pPr eaLnBrk="1" hangingPunct="1">
              <a:spcBef>
                <a:spcPts val="250"/>
              </a:spcBef>
            </a:pPr>
            <a:endParaRPr lang="fr-FR" altLang="fr-FR" sz="100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400">
                <a:solidFill>
                  <a:srgbClr val="000000"/>
                </a:solidFill>
              </a:rPr>
              <a:t>Les capteurs de pression à l'intérieur des générateurs sont des points particulièrement à risque :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>
                <a:solidFill>
                  <a:srgbClr val="000000"/>
                </a:solidFill>
              </a:rPr>
              <a:t>Ils ne peuvent pas être désinfectés en cas de contamination par le sang.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>
                <a:solidFill>
                  <a:srgbClr val="000000"/>
                </a:solidFill>
              </a:rPr>
              <a:t>La souillure est susceptible de conduire à une contamination croisée de patients via le générateur.</a:t>
            </a:r>
          </a:p>
          <a:p>
            <a:pPr eaLnBrk="1" hangingPunct="1">
              <a:spcBef>
                <a:spcPts val="500"/>
              </a:spcBef>
            </a:pPr>
            <a:endParaRPr lang="fr-FR" altLang="fr-FR" sz="2000">
              <a:solidFill>
                <a:srgbClr val="000000"/>
              </a:solidFill>
            </a:endParaRP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1847851" y="1341439"/>
            <a:ext cx="6335713" cy="504825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1847851" y="1341438"/>
            <a:ext cx="63357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800" b="1">
                <a:solidFill>
                  <a:srgbClr val="009999"/>
                </a:solidFill>
              </a:rPr>
              <a:t> Pendant la séance d’hémodialyse :</a:t>
            </a:r>
          </a:p>
        </p:txBody>
      </p:sp>
    </p:spTree>
    <p:extLst>
      <p:ext uri="{BB962C8B-B14F-4D97-AF65-F5344CB8AC3E}">
        <p14:creationId xmlns:p14="http://schemas.microsoft.com/office/powerpoint/2010/main" val="574299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Méthodes de prévention</a:t>
            </a: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1703389" y="1855789"/>
            <a:ext cx="8785225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3972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2575"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41363" algn="l"/>
                <a:tab pos="1189038" algn="l"/>
                <a:tab pos="1638300" algn="l"/>
                <a:tab pos="2087563" algn="l"/>
                <a:tab pos="2536825" algn="l"/>
                <a:tab pos="2986088" algn="l"/>
                <a:tab pos="3435350" algn="l"/>
                <a:tab pos="3884613" algn="l"/>
                <a:tab pos="4333875" algn="l"/>
                <a:tab pos="4783138" algn="l"/>
                <a:tab pos="5232400" algn="l"/>
                <a:tab pos="5681663" algn="l"/>
                <a:tab pos="6130925" algn="l"/>
                <a:tab pos="6580188" algn="l"/>
                <a:tab pos="7029450" algn="l"/>
                <a:tab pos="7478713" algn="l"/>
                <a:tab pos="7927975" algn="l"/>
                <a:tab pos="8377238" algn="l"/>
                <a:tab pos="8826500" algn="l"/>
                <a:tab pos="9275763" algn="l"/>
                <a:tab pos="9725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200"/>
              </a:spcBef>
            </a:pPr>
            <a:endParaRPr lang="fr-FR" altLang="fr-FR" sz="800" b="1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fr-FR" altLang="fr-FR" sz="2800" b="1" dirty="0">
                <a:solidFill>
                  <a:srgbClr val="000000"/>
                </a:solidFill>
              </a:rPr>
              <a:t>Matériovigilance AFSAPPS 2004 :</a:t>
            </a:r>
          </a:p>
          <a:p>
            <a:pPr eaLnBrk="1" hangingPunct="1">
              <a:spcBef>
                <a:spcPts val="250"/>
              </a:spcBef>
            </a:pPr>
            <a:endParaRPr lang="fr-FR" altLang="fr-FR" sz="1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300"/>
              </a:spcBef>
            </a:pPr>
            <a:endParaRPr lang="fr-FR" altLang="fr-FR" sz="12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400" dirty="0">
                <a:solidFill>
                  <a:srgbClr val="000000"/>
                </a:solidFill>
              </a:rPr>
              <a:t>Recommandations : 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 dirty="0">
                <a:solidFill>
                  <a:srgbClr val="000000"/>
                </a:solidFill>
              </a:rPr>
              <a:t>Utilisation de systèmes étanches entre sang et capteur.</a:t>
            </a:r>
          </a:p>
          <a:p>
            <a:pPr lvl="1"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 dirty="0">
                <a:solidFill>
                  <a:srgbClr val="000000"/>
                </a:solidFill>
              </a:rPr>
              <a:t>Ajout d’un second filtre en série sur la ligne a l’extérieur.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 dirty="0">
                <a:solidFill>
                  <a:srgbClr val="000000"/>
                </a:solidFill>
              </a:rPr>
              <a:t>Ajout de filtres intérieurs supplémentaires.</a:t>
            </a:r>
          </a:p>
          <a:p>
            <a:pPr lvl="1" eaLnBrk="1" hangingPunct="1">
              <a:spcBef>
                <a:spcPts val="500"/>
              </a:spcBef>
            </a:pPr>
            <a:endParaRPr lang="fr-FR" altLang="fr-FR" sz="2000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 dirty="0">
                <a:solidFill>
                  <a:srgbClr val="000000"/>
                </a:solidFill>
              </a:rPr>
              <a:t>En cas d’inondation du dernier filtre extérieur :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 dirty="0">
                <a:solidFill>
                  <a:srgbClr val="000000"/>
                </a:solidFill>
              </a:rPr>
              <a:t>Traiter la cause de la surpression.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 dirty="0">
                <a:solidFill>
                  <a:srgbClr val="000000"/>
                </a:solidFill>
              </a:rPr>
              <a:t>Changer le filtre.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000" dirty="0">
                <a:solidFill>
                  <a:srgbClr val="000000"/>
                </a:solidFill>
              </a:rPr>
              <a:t>En fin de séance : envoi du générateur au Technicien biomédical avec information sur l’incident.</a:t>
            </a:r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1847851" y="1341439"/>
            <a:ext cx="6335713" cy="504825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1847851" y="1341438"/>
            <a:ext cx="63357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800" b="1">
                <a:solidFill>
                  <a:srgbClr val="009999"/>
                </a:solidFill>
              </a:rPr>
              <a:t> Pendant la séance d’hémodialyse :</a:t>
            </a:r>
          </a:p>
        </p:txBody>
      </p:sp>
    </p:spTree>
    <p:extLst>
      <p:ext uri="{BB962C8B-B14F-4D97-AF65-F5344CB8AC3E}">
        <p14:creationId xmlns:p14="http://schemas.microsoft.com/office/powerpoint/2010/main" val="1353753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Méthodes de prévention</a:t>
            </a: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1847851" y="1341439"/>
            <a:ext cx="6335713" cy="504825"/>
          </a:xfrm>
          <a:prstGeom prst="rect">
            <a:avLst/>
          </a:prstGeom>
          <a:noFill/>
          <a:ln w="28440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1847851" y="1341438"/>
            <a:ext cx="63357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800" b="1">
                <a:solidFill>
                  <a:srgbClr val="009999"/>
                </a:solidFill>
              </a:rPr>
              <a:t> Pendant la séance d’hémodialyse :</a:t>
            </a:r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>
            <a:off x="1828800" y="33147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1828800" y="36195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7" name="Line 6"/>
          <p:cNvSpPr>
            <a:spLocks noChangeShapeType="1"/>
          </p:cNvSpPr>
          <p:nvPr/>
        </p:nvSpPr>
        <p:spPr bwMode="auto">
          <a:xfrm>
            <a:off x="3352800" y="33147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3962400" y="2095500"/>
            <a:ext cx="304800" cy="4572000"/>
          </a:xfrm>
          <a:prstGeom prst="rect">
            <a:avLst/>
          </a:prstGeom>
          <a:solidFill>
            <a:srgbClr val="CCFFCC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49" name="Line 8"/>
          <p:cNvSpPr>
            <a:spLocks noChangeShapeType="1"/>
          </p:cNvSpPr>
          <p:nvPr/>
        </p:nvSpPr>
        <p:spPr bwMode="auto">
          <a:xfrm>
            <a:off x="3352800" y="36195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0" name="Line 9"/>
          <p:cNvSpPr>
            <a:spLocks noChangeShapeType="1"/>
          </p:cNvSpPr>
          <p:nvPr/>
        </p:nvSpPr>
        <p:spPr bwMode="auto">
          <a:xfrm>
            <a:off x="3962400" y="3314700"/>
            <a:ext cx="304800" cy="1588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1" name="Line 10"/>
          <p:cNvSpPr>
            <a:spLocks noChangeShapeType="1"/>
          </p:cNvSpPr>
          <p:nvPr/>
        </p:nvSpPr>
        <p:spPr bwMode="auto">
          <a:xfrm>
            <a:off x="3962400" y="3619500"/>
            <a:ext cx="304800" cy="1588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2" name="Line 11"/>
          <p:cNvSpPr>
            <a:spLocks noChangeShapeType="1"/>
          </p:cNvSpPr>
          <p:nvPr/>
        </p:nvSpPr>
        <p:spPr bwMode="auto">
          <a:xfrm>
            <a:off x="4876800" y="3619500"/>
            <a:ext cx="1524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3" name="Line 12"/>
          <p:cNvSpPr>
            <a:spLocks noChangeShapeType="1"/>
          </p:cNvSpPr>
          <p:nvPr/>
        </p:nvSpPr>
        <p:spPr bwMode="auto">
          <a:xfrm>
            <a:off x="4876800" y="3314700"/>
            <a:ext cx="1524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4" name="Line 13"/>
          <p:cNvSpPr>
            <a:spLocks noChangeShapeType="1"/>
          </p:cNvSpPr>
          <p:nvPr/>
        </p:nvSpPr>
        <p:spPr bwMode="auto">
          <a:xfrm>
            <a:off x="6400800" y="3619500"/>
            <a:ext cx="3048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5" name="Line 14"/>
          <p:cNvSpPr>
            <a:spLocks noChangeShapeType="1"/>
          </p:cNvSpPr>
          <p:nvPr/>
        </p:nvSpPr>
        <p:spPr bwMode="auto">
          <a:xfrm>
            <a:off x="6400800" y="3314700"/>
            <a:ext cx="9144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6" name="Line 15"/>
          <p:cNvSpPr>
            <a:spLocks noChangeShapeType="1"/>
          </p:cNvSpPr>
          <p:nvPr/>
        </p:nvSpPr>
        <p:spPr bwMode="auto">
          <a:xfrm>
            <a:off x="6705600" y="3619500"/>
            <a:ext cx="1588" cy="304800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7" name="Line 16"/>
          <p:cNvSpPr>
            <a:spLocks noChangeShapeType="1"/>
          </p:cNvSpPr>
          <p:nvPr/>
        </p:nvSpPr>
        <p:spPr bwMode="auto">
          <a:xfrm>
            <a:off x="7010400" y="3619500"/>
            <a:ext cx="1588" cy="304800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8" name="Line 17"/>
          <p:cNvSpPr>
            <a:spLocks noChangeShapeType="1"/>
          </p:cNvSpPr>
          <p:nvPr/>
        </p:nvSpPr>
        <p:spPr bwMode="auto">
          <a:xfrm>
            <a:off x="7010400" y="3619500"/>
            <a:ext cx="3048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9" name="Line 18"/>
          <p:cNvSpPr>
            <a:spLocks noChangeShapeType="1"/>
          </p:cNvSpPr>
          <p:nvPr/>
        </p:nvSpPr>
        <p:spPr bwMode="auto">
          <a:xfrm>
            <a:off x="6705600" y="3924300"/>
            <a:ext cx="1588" cy="1828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0" name="Line 19"/>
          <p:cNvSpPr>
            <a:spLocks noChangeShapeType="1"/>
          </p:cNvSpPr>
          <p:nvPr/>
        </p:nvSpPr>
        <p:spPr bwMode="auto">
          <a:xfrm>
            <a:off x="7010400" y="3924300"/>
            <a:ext cx="1588" cy="1828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35861" name="Group 20"/>
          <p:cNvGrpSpPr>
            <a:grpSpLocks/>
          </p:cNvGrpSpPr>
          <p:nvPr/>
        </p:nvGrpSpPr>
        <p:grpSpPr bwMode="auto">
          <a:xfrm>
            <a:off x="6705601" y="5751513"/>
            <a:ext cx="911225" cy="912812"/>
            <a:chOff x="3264" y="3623"/>
            <a:chExt cx="574" cy="575"/>
          </a:xfrm>
        </p:grpSpPr>
        <p:sp>
          <p:nvSpPr>
            <p:cNvPr id="35888" name="Freeform 21"/>
            <p:cNvSpPr>
              <a:spLocks noChangeArrowheads="1"/>
            </p:cNvSpPr>
            <p:nvPr/>
          </p:nvSpPr>
          <p:spPr bwMode="auto">
            <a:xfrm rot="10800000">
              <a:off x="3457" y="3625"/>
              <a:ext cx="382" cy="382"/>
            </a:xfrm>
            <a:custGeom>
              <a:avLst/>
              <a:gdLst>
                <a:gd name="T0" fmla="*/ 0 w 22195"/>
                <a:gd name="T1" fmla="*/ 0 h 21600"/>
                <a:gd name="T2" fmla="*/ 0 w 22195"/>
                <a:gd name="T3" fmla="*/ 0 h 21600"/>
                <a:gd name="T4" fmla="*/ 0 w 22195"/>
                <a:gd name="T5" fmla="*/ 0 h 21600"/>
                <a:gd name="T6" fmla="*/ 0 60000 65536"/>
                <a:gd name="T7" fmla="*/ 0 60000 65536"/>
                <a:gd name="T8" fmla="*/ 0 60000 65536"/>
                <a:gd name="T9" fmla="*/ 0 w 22195"/>
                <a:gd name="T10" fmla="*/ 0 h 21600"/>
                <a:gd name="T11" fmla="*/ 22195 w 2219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95" h="21600" fill="none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</a:path>
                <a:path w="22195" h="21600" stroke="0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  <a:lnTo>
                    <a:pt x="595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9" name="Freeform 22"/>
            <p:cNvSpPr>
              <a:spLocks noChangeArrowheads="1"/>
            </p:cNvSpPr>
            <p:nvPr/>
          </p:nvSpPr>
          <p:spPr bwMode="auto">
            <a:xfrm rot="10800000">
              <a:off x="3264" y="3626"/>
              <a:ext cx="57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90" name="Line 23"/>
            <p:cNvSpPr>
              <a:spLocks noChangeShapeType="1"/>
            </p:cNvSpPr>
            <p:nvPr/>
          </p:nvSpPr>
          <p:spPr bwMode="auto">
            <a:xfrm>
              <a:off x="3743" y="3815"/>
              <a:ext cx="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5862" name="Group 24"/>
          <p:cNvGrpSpPr>
            <a:grpSpLocks/>
          </p:cNvGrpSpPr>
          <p:nvPr/>
        </p:nvGrpSpPr>
        <p:grpSpPr bwMode="auto">
          <a:xfrm>
            <a:off x="7620001" y="5753101"/>
            <a:ext cx="911225" cy="912813"/>
            <a:chOff x="3840" y="3624"/>
            <a:chExt cx="574" cy="575"/>
          </a:xfrm>
        </p:grpSpPr>
        <p:sp>
          <p:nvSpPr>
            <p:cNvPr id="35885" name="Freeform 25"/>
            <p:cNvSpPr>
              <a:spLocks noChangeArrowheads="1"/>
            </p:cNvSpPr>
            <p:nvPr/>
          </p:nvSpPr>
          <p:spPr bwMode="auto">
            <a:xfrm rot="10800000" flipH="1">
              <a:off x="3840" y="3626"/>
              <a:ext cx="383" cy="382"/>
            </a:xfrm>
            <a:custGeom>
              <a:avLst/>
              <a:gdLst>
                <a:gd name="T0" fmla="*/ 0 w 22195"/>
                <a:gd name="T1" fmla="*/ 0 h 21600"/>
                <a:gd name="T2" fmla="*/ 0 w 22195"/>
                <a:gd name="T3" fmla="*/ 0 h 21600"/>
                <a:gd name="T4" fmla="*/ 0 w 22195"/>
                <a:gd name="T5" fmla="*/ 0 h 21600"/>
                <a:gd name="T6" fmla="*/ 0 60000 65536"/>
                <a:gd name="T7" fmla="*/ 0 60000 65536"/>
                <a:gd name="T8" fmla="*/ 0 60000 65536"/>
                <a:gd name="T9" fmla="*/ 0 w 22195"/>
                <a:gd name="T10" fmla="*/ 0 h 21600"/>
                <a:gd name="T11" fmla="*/ 22195 w 2219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95" h="21600" fill="none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</a:path>
                <a:path w="22195" h="21600" stroke="0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  <a:lnTo>
                    <a:pt x="595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6" name="Freeform 26"/>
            <p:cNvSpPr>
              <a:spLocks noChangeArrowheads="1"/>
            </p:cNvSpPr>
            <p:nvPr/>
          </p:nvSpPr>
          <p:spPr bwMode="auto">
            <a:xfrm rot="10800000" flipH="1">
              <a:off x="3841" y="3627"/>
              <a:ext cx="574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7" name="Line 27"/>
            <p:cNvSpPr>
              <a:spLocks noChangeShapeType="1"/>
            </p:cNvSpPr>
            <p:nvPr/>
          </p:nvSpPr>
          <p:spPr bwMode="auto">
            <a:xfrm>
              <a:off x="3936" y="3816"/>
              <a:ext cx="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5863" name="Oval 28"/>
          <p:cNvSpPr>
            <a:spLocks noChangeArrowheads="1"/>
          </p:cNvSpPr>
          <p:nvPr/>
        </p:nvSpPr>
        <p:spPr bwMode="auto">
          <a:xfrm>
            <a:off x="7162800" y="5295900"/>
            <a:ext cx="914400" cy="914400"/>
          </a:xfrm>
          <a:prstGeom prst="ellipse">
            <a:avLst/>
          </a:prstGeom>
          <a:solidFill>
            <a:srgbClr val="F3F3F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64" name="Rectangle 29"/>
          <p:cNvSpPr>
            <a:spLocks noChangeArrowheads="1"/>
          </p:cNvSpPr>
          <p:nvPr/>
        </p:nvSpPr>
        <p:spPr bwMode="auto">
          <a:xfrm>
            <a:off x="7543800" y="5448300"/>
            <a:ext cx="152400" cy="609600"/>
          </a:xfrm>
          <a:prstGeom prst="rect">
            <a:avLst/>
          </a:prstGeom>
          <a:solidFill>
            <a:srgbClr val="96969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 flipV="1">
            <a:off x="8229600" y="5445125"/>
            <a:ext cx="1588" cy="311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6" name="Line 31"/>
          <p:cNvSpPr>
            <a:spLocks noChangeShapeType="1"/>
          </p:cNvSpPr>
          <p:nvPr/>
        </p:nvSpPr>
        <p:spPr bwMode="auto">
          <a:xfrm flipV="1">
            <a:off x="8534400" y="5445125"/>
            <a:ext cx="1588" cy="311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>
            <a:off x="7315200" y="36195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>
            <a:off x="7315200" y="33147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9" name="Rectangle 34"/>
          <p:cNvSpPr>
            <a:spLocks noChangeArrowheads="1"/>
          </p:cNvSpPr>
          <p:nvPr/>
        </p:nvSpPr>
        <p:spPr bwMode="auto">
          <a:xfrm>
            <a:off x="8763000" y="3162300"/>
            <a:ext cx="304800" cy="609600"/>
          </a:xfrm>
          <a:prstGeom prst="rect">
            <a:avLst/>
          </a:prstGeom>
          <a:solidFill>
            <a:srgbClr val="00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70" name="Rectangle 35"/>
          <p:cNvSpPr>
            <a:spLocks noChangeArrowheads="1"/>
          </p:cNvSpPr>
          <p:nvPr/>
        </p:nvSpPr>
        <p:spPr bwMode="auto">
          <a:xfrm>
            <a:off x="9067800" y="2705100"/>
            <a:ext cx="76200" cy="1524000"/>
          </a:xfrm>
          <a:prstGeom prst="rect">
            <a:avLst/>
          </a:prstGeom>
          <a:solidFill>
            <a:srgbClr val="00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71" name="Line 36"/>
          <p:cNvSpPr>
            <a:spLocks noChangeShapeType="1"/>
          </p:cNvSpPr>
          <p:nvPr/>
        </p:nvSpPr>
        <p:spPr bwMode="auto">
          <a:xfrm>
            <a:off x="8534400" y="3314700"/>
            <a:ext cx="2286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72" name="Line 37"/>
          <p:cNvSpPr>
            <a:spLocks noChangeShapeType="1"/>
          </p:cNvSpPr>
          <p:nvPr/>
        </p:nvSpPr>
        <p:spPr bwMode="auto">
          <a:xfrm>
            <a:off x="8534400" y="3619500"/>
            <a:ext cx="2286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35873" name="Group 38"/>
          <p:cNvGrpSpPr>
            <a:grpSpLocks/>
          </p:cNvGrpSpPr>
          <p:nvPr/>
        </p:nvGrpSpPr>
        <p:grpSpPr bwMode="auto">
          <a:xfrm>
            <a:off x="2743201" y="3027154"/>
            <a:ext cx="606425" cy="911225"/>
            <a:chOff x="768" y="1896"/>
            <a:chExt cx="382" cy="574"/>
          </a:xfrm>
        </p:grpSpPr>
        <p:sp>
          <p:nvSpPr>
            <p:cNvPr id="35880" name="Line 39"/>
            <p:cNvSpPr>
              <a:spLocks noChangeShapeType="1"/>
            </p:cNvSpPr>
            <p:nvPr/>
          </p:nvSpPr>
          <p:spPr bwMode="auto">
            <a:xfrm>
              <a:off x="768" y="2088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1" name="Line 40"/>
            <p:cNvSpPr>
              <a:spLocks noChangeShapeType="1"/>
            </p:cNvSpPr>
            <p:nvPr/>
          </p:nvSpPr>
          <p:spPr bwMode="auto">
            <a:xfrm>
              <a:off x="768" y="2280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2" name="Rectangle 41"/>
            <p:cNvSpPr>
              <a:spLocks noChangeArrowheads="1"/>
            </p:cNvSpPr>
            <p:nvPr/>
          </p:nvSpPr>
          <p:spPr bwMode="auto">
            <a:xfrm>
              <a:off x="960" y="1896"/>
              <a:ext cx="94" cy="574"/>
            </a:xfrm>
            <a:prstGeom prst="rect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 altLang="fr-FR"/>
            </a:p>
          </p:txBody>
        </p:sp>
        <p:sp>
          <p:nvSpPr>
            <p:cNvPr id="35883" name="Line 42"/>
            <p:cNvSpPr>
              <a:spLocks noChangeShapeType="1"/>
            </p:cNvSpPr>
            <p:nvPr/>
          </p:nvSpPr>
          <p:spPr bwMode="auto">
            <a:xfrm>
              <a:off x="1056" y="2088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4" name="Line 43"/>
            <p:cNvSpPr>
              <a:spLocks noChangeShapeType="1"/>
            </p:cNvSpPr>
            <p:nvPr/>
          </p:nvSpPr>
          <p:spPr bwMode="auto">
            <a:xfrm>
              <a:off x="1056" y="2280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5874" name="Text Box 44"/>
          <p:cNvSpPr txBox="1">
            <a:spLocks noChangeArrowheads="1"/>
          </p:cNvSpPr>
          <p:nvPr/>
        </p:nvSpPr>
        <p:spPr bwMode="auto">
          <a:xfrm>
            <a:off x="1681164" y="4319588"/>
            <a:ext cx="18065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Filtre extérieur</a:t>
            </a:r>
          </a:p>
        </p:txBody>
      </p:sp>
      <p:sp>
        <p:nvSpPr>
          <p:cNvPr id="35875" name="Text Box 45"/>
          <p:cNvSpPr txBox="1">
            <a:spLocks noChangeArrowheads="1"/>
          </p:cNvSpPr>
          <p:nvPr/>
        </p:nvSpPr>
        <p:spPr bwMode="auto">
          <a:xfrm>
            <a:off x="4375151" y="4305301"/>
            <a:ext cx="17367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Filtre intérieur</a:t>
            </a:r>
          </a:p>
        </p:txBody>
      </p:sp>
      <p:sp>
        <p:nvSpPr>
          <p:cNvPr id="35876" name="Text Box 46"/>
          <p:cNvSpPr txBox="1">
            <a:spLocks noChangeArrowheads="1"/>
          </p:cNvSpPr>
          <p:nvPr/>
        </p:nvSpPr>
        <p:spPr bwMode="auto">
          <a:xfrm>
            <a:off x="8672514" y="5108576"/>
            <a:ext cx="16906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Tubulure de mise à niveau</a:t>
            </a:r>
          </a:p>
        </p:txBody>
      </p:sp>
      <p:sp>
        <p:nvSpPr>
          <p:cNvPr id="35877" name="Text Box 47"/>
          <p:cNvSpPr txBox="1">
            <a:spLocks noChangeArrowheads="1"/>
          </p:cNvSpPr>
          <p:nvPr/>
        </p:nvSpPr>
        <p:spPr bwMode="auto">
          <a:xfrm>
            <a:off x="7772400" y="2324101"/>
            <a:ext cx="14478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Capteur de pression</a:t>
            </a:r>
          </a:p>
        </p:txBody>
      </p:sp>
      <p:pic>
        <p:nvPicPr>
          <p:cNvPr id="35878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6" y="2987676"/>
            <a:ext cx="61436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51" name="Group 38"/>
          <p:cNvGrpSpPr>
            <a:grpSpLocks/>
          </p:cNvGrpSpPr>
          <p:nvPr/>
        </p:nvGrpSpPr>
        <p:grpSpPr bwMode="auto">
          <a:xfrm>
            <a:off x="4259174" y="3027364"/>
            <a:ext cx="606425" cy="911225"/>
            <a:chOff x="768" y="1896"/>
            <a:chExt cx="382" cy="574"/>
          </a:xfrm>
        </p:grpSpPr>
        <p:sp>
          <p:nvSpPr>
            <p:cNvPr id="52" name="Line 39"/>
            <p:cNvSpPr>
              <a:spLocks noChangeShapeType="1"/>
            </p:cNvSpPr>
            <p:nvPr/>
          </p:nvSpPr>
          <p:spPr bwMode="auto">
            <a:xfrm>
              <a:off x="768" y="2088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Line 40"/>
            <p:cNvSpPr>
              <a:spLocks noChangeShapeType="1"/>
            </p:cNvSpPr>
            <p:nvPr/>
          </p:nvSpPr>
          <p:spPr bwMode="auto">
            <a:xfrm>
              <a:off x="768" y="2280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Rectangle 41"/>
            <p:cNvSpPr>
              <a:spLocks noChangeArrowheads="1"/>
            </p:cNvSpPr>
            <p:nvPr/>
          </p:nvSpPr>
          <p:spPr bwMode="auto">
            <a:xfrm>
              <a:off x="960" y="1896"/>
              <a:ext cx="94" cy="574"/>
            </a:xfrm>
            <a:prstGeom prst="rect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 altLang="fr-FR"/>
            </a:p>
          </p:txBody>
        </p:sp>
        <p:sp>
          <p:nvSpPr>
            <p:cNvPr id="55" name="Line 42"/>
            <p:cNvSpPr>
              <a:spLocks noChangeShapeType="1"/>
            </p:cNvSpPr>
            <p:nvPr/>
          </p:nvSpPr>
          <p:spPr bwMode="auto">
            <a:xfrm>
              <a:off x="1056" y="2088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Line 43"/>
            <p:cNvSpPr>
              <a:spLocks noChangeShapeType="1"/>
            </p:cNvSpPr>
            <p:nvPr/>
          </p:nvSpPr>
          <p:spPr bwMode="auto">
            <a:xfrm>
              <a:off x="1056" y="2280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5268747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638300" y="2286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>
                <a:solidFill>
                  <a:schemeClr val="tx2"/>
                </a:solidFill>
                <a:latin typeface="Arial Narrow" panose="020B0606020202030204" pitchFamily="34" charset="0"/>
              </a:rPr>
              <a:t>Organisation des locaux et des soins</a:t>
            </a:r>
            <a:endParaRPr lang="fr-FR" altLang="fr-FR" sz="4400" b="1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247901" y="1371600"/>
            <a:ext cx="8353425" cy="50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solidFill>
                  <a:srgbClr val="003399"/>
                </a:solidFill>
                <a:latin typeface="Arial" panose="020B0604020202020204" pitchFamily="34" charset="0"/>
              </a:rPr>
              <a:t>Travail en effectif suffisant.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latin typeface="Arial" panose="020B0604020202020204" pitchFamily="34" charset="0"/>
              </a:rPr>
              <a:t>Bonne organisation des soins.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solidFill>
                  <a:srgbClr val="003399"/>
                </a:solidFill>
                <a:latin typeface="Arial" panose="020B0604020202020204" pitchFamily="34" charset="0"/>
              </a:rPr>
              <a:t>Respect des protocoles.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latin typeface="Arial" panose="020B0604020202020204" pitchFamily="34" charset="0"/>
              </a:rPr>
              <a:t>Limitation du nombre de personnes circulantes.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solidFill>
                  <a:srgbClr val="003399"/>
                </a:solidFill>
                <a:latin typeface="Arial" panose="020B0604020202020204" pitchFamily="34" charset="0"/>
              </a:rPr>
              <a:t>Vérification de la compliance du patient lors de tout geste (information, anxiolyse…). </a:t>
            </a:r>
          </a:p>
        </p:txBody>
      </p:sp>
    </p:spTree>
    <p:extLst>
      <p:ext uri="{BB962C8B-B14F-4D97-AF65-F5344CB8AC3E}">
        <p14:creationId xmlns:p14="http://schemas.microsoft.com/office/powerpoint/2010/main" val="31201333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1638300" y="228600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>
                <a:solidFill>
                  <a:schemeClr val="tx2"/>
                </a:solidFill>
                <a:latin typeface="Arial Narrow" panose="020B0606020202030204" pitchFamily="34" charset="0"/>
              </a:rPr>
              <a:t>Spécificité à l’hémodialyse</a:t>
            </a:r>
            <a:endParaRPr lang="fr-FR" altLang="fr-FR" sz="4400" b="1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1562100" y="838201"/>
            <a:ext cx="9220200" cy="54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None/>
            </a:pPr>
            <a:endParaRPr lang="fr-FR" altLang="fr-FR" sz="280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solidFill>
                  <a:srgbClr val="003399"/>
                </a:solidFill>
                <a:latin typeface="Arial" panose="020B0604020202020204" pitchFamily="34" charset="0"/>
              </a:rPr>
              <a:t>Formation spécifique, validée, des personnels à la pratique de l’hémodialyse. </a:t>
            </a:r>
            <a:endParaRPr lang="fr-FR" altLang="fr-FR" sz="180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solidFill>
                  <a:srgbClr val="003399"/>
                </a:solidFill>
                <a:latin typeface="Arial" panose="020B0604020202020204" pitchFamily="34" charset="0"/>
              </a:rPr>
              <a:t>Contrôle des pressions du circuit de la CEC et limitation des causes de surpression. Ne pas modifier les fourchettes d’alarme de pression.</a:t>
            </a:r>
            <a:endParaRPr lang="fr-FR" altLang="fr-FR" sz="180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latin typeface="Arial" panose="020B0604020202020204" pitchFamily="34" charset="0"/>
              </a:rPr>
              <a:t>Surveillance des abords vasculaires durant la séance. </a:t>
            </a:r>
            <a:endParaRPr lang="fr-FR" altLang="fr-FR" sz="180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latin typeface="Arial" panose="020B0604020202020204" pitchFamily="34" charset="0"/>
              </a:rPr>
              <a:t>Vérification de toutes les connexions du circuit et de leur verrouillage adéquat.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>
                <a:latin typeface="Arial" panose="020B0604020202020204" pitchFamily="34" charset="0"/>
              </a:rPr>
              <a:t>Education du patient à la CAT en cas de reprise du saignement.</a:t>
            </a:r>
          </a:p>
        </p:txBody>
      </p:sp>
    </p:spTree>
    <p:extLst>
      <p:ext uri="{BB962C8B-B14F-4D97-AF65-F5344CB8AC3E}">
        <p14:creationId xmlns:p14="http://schemas.microsoft.com/office/powerpoint/2010/main" val="3454111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Risque infectieux : la ponction</a:t>
            </a:r>
          </a:p>
        </p:txBody>
      </p:sp>
      <p:pic>
        <p:nvPicPr>
          <p:cNvPr id="3" name="Image 4" descr="Image1 fistu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6667"/>
          <a:stretch>
            <a:fillRect/>
          </a:stretch>
        </p:blipFill>
        <p:spPr bwMode="auto">
          <a:xfrm>
            <a:off x="457200" y="1690688"/>
            <a:ext cx="36703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930" y="1477011"/>
            <a:ext cx="5933440" cy="445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lum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" y="3870324"/>
            <a:ext cx="42481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5973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1FC61AC-ED15-45DD-A3D7-0BD21A08DE00}" type="slidenum">
              <a:rPr lang="fr-FR" altLang="fr-FR" sz="1400">
                <a:solidFill>
                  <a:schemeClr val="bg2"/>
                </a:solidFill>
                <a:latin typeface="Arial" panose="020B0604020202020204" pitchFamily="34" charset="0"/>
              </a:rPr>
              <a:pPr/>
              <a:t>50</a:t>
            </a:fld>
            <a:endParaRPr lang="fr-FR" altLang="fr-FR" sz="14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52413"/>
            <a:ext cx="10515600" cy="674687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fr-FR" altLang="fr-FR" sz="3200" b="1"/>
              <a:t>Désinfection du générateur : méthodes 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9413" y="1068388"/>
            <a:ext cx="11550650" cy="4148137"/>
          </a:xfrm>
        </p:spPr>
        <p:txBody>
          <a:bodyPr/>
          <a:lstStyle/>
          <a:p>
            <a:pPr eaLnBrk="1" hangingPunct="1"/>
            <a:r>
              <a:rPr lang="fr-FR" altLang="fr-FR" sz="2400" u="sng"/>
              <a:t>Détartrage</a:t>
            </a:r>
            <a:r>
              <a:rPr lang="fr-FR" altLang="fr-FR" sz="2400"/>
              <a:t> :  </a:t>
            </a:r>
            <a:r>
              <a:rPr lang="fr-FR" altLang="fr-FR"/>
              <a:t>acide acétique 20% ou acide citrique 20%  </a:t>
            </a:r>
            <a:r>
              <a:rPr lang="fr-FR" altLang="fr-FR">
                <a:sym typeface="Wingdings" panose="05000000000000000000" pitchFamily="2" charset="2"/>
              </a:rPr>
              <a:t> pas de contrôle</a:t>
            </a:r>
            <a:endParaRPr lang="fr-FR" altLang="fr-FR"/>
          </a:p>
          <a:p>
            <a:pPr eaLnBrk="1" hangingPunct="1"/>
            <a:r>
              <a:rPr lang="fr-FR" altLang="fr-FR" sz="2400" u="sng"/>
              <a:t>Désinfection thermique</a:t>
            </a:r>
            <a:r>
              <a:rPr lang="fr-FR" altLang="fr-FR" sz="2400"/>
              <a:t> : </a:t>
            </a:r>
            <a:r>
              <a:rPr lang="fr-FR" altLang="fr-FR"/>
              <a:t>eau à  85-90°C pendant 25 min</a:t>
            </a:r>
          </a:p>
          <a:p>
            <a:pPr eaLnBrk="1" hangingPunct="1"/>
            <a:r>
              <a:rPr lang="fr-FR" altLang="fr-FR" sz="2400" u="sng"/>
              <a:t>Désinfection chimique</a:t>
            </a:r>
            <a:r>
              <a:rPr lang="fr-FR" altLang="fr-FR" sz="2400"/>
              <a:t> : </a:t>
            </a:r>
          </a:p>
          <a:p>
            <a:pPr lvl="1" eaLnBrk="1" hangingPunct="1"/>
            <a:r>
              <a:rPr lang="fr-FR" altLang="fr-FR"/>
              <a:t>Chlore </a:t>
            </a:r>
            <a:r>
              <a:rPr lang="fr-FR" altLang="fr-FR">
                <a:sym typeface="Wingdings" panose="05000000000000000000" pitchFamily="2" charset="2"/>
              </a:rPr>
              <a:t> contrôle bandelette</a:t>
            </a:r>
            <a:endParaRPr lang="fr-FR" altLang="fr-FR"/>
          </a:p>
          <a:p>
            <a:pPr lvl="1" eaLnBrk="1" hangingPunct="1"/>
            <a:r>
              <a:rPr lang="fr-FR" altLang="fr-FR"/>
              <a:t>peroxyde d ’hydrogène + acide peracétique (dialox, puristéril)  </a:t>
            </a:r>
            <a:r>
              <a:rPr lang="fr-FR" altLang="fr-FR">
                <a:sym typeface="Wingdings" panose="05000000000000000000" pitchFamily="2" charset="2"/>
              </a:rPr>
              <a:t>  contrôle bandelettes peroxyde</a:t>
            </a:r>
          </a:p>
          <a:p>
            <a:pPr lvl="1" eaLnBrk="1" hangingPunct="1"/>
            <a:r>
              <a:rPr lang="fr-FR" altLang="fr-FR">
                <a:sym typeface="Wingdings" panose="05000000000000000000" pitchFamily="2" charset="2"/>
              </a:rPr>
              <a:t>Acide citrique – chaleur  Pas de contrôle</a:t>
            </a:r>
            <a:endParaRPr lang="fr-FR" altLang="fr-FR"/>
          </a:p>
          <a:p>
            <a:pPr eaLnBrk="1" hangingPunct="1"/>
            <a:r>
              <a:rPr lang="fr-FR" altLang="fr-FR" sz="2400"/>
              <a:t>Classiquement on recommande d’alterner les méthodes</a:t>
            </a:r>
          </a:p>
          <a:p>
            <a:pPr eaLnBrk="1" hangingPunct="1"/>
            <a:r>
              <a:rPr lang="fr-FR" altLang="fr-FR" sz="2400"/>
              <a:t>Protocole à établir avec le fabricant</a:t>
            </a: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5403850" y="5399088"/>
            <a:ext cx="4578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>
                <a:latin typeface="Times New Roman" panose="02020603050405020304" pitchFamily="18" charset="0"/>
              </a:rPr>
              <a:t>Guide de bonnes pratiques de désinfection 1998</a:t>
            </a:r>
          </a:p>
        </p:txBody>
      </p:sp>
      <p:sp>
        <p:nvSpPr>
          <p:cNvPr id="15366" name="ZoneTexte 1"/>
          <p:cNvSpPr txBox="1">
            <a:spLocks noChangeArrowheads="1"/>
          </p:cNvSpPr>
          <p:nvPr/>
        </p:nvSpPr>
        <p:spPr bwMode="auto">
          <a:xfrm>
            <a:off x="1803400" y="6076950"/>
            <a:ext cx="7754938" cy="4619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/>
              <a:t>Actuellement on privilégie la méthode acide citrique-chaleur</a:t>
            </a:r>
          </a:p>
        </p:txBody>
      </p:sp>
    </p:spTree>
    <p:extLst>
      <p:ext uri="{BB962C8B-B14F-4D97-AF65-F5344CB8AC3E}">
        <p14:creationId xmlns:p14="http://schemas.microsoft.com/office/powerpoint/2010/main" val="25644688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79533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fr-FR" altLang="fr-FR"/>
              <a:t>Evaluation des désinfectants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2028"/>
          <a:stretch>
            <a:fillRect/>
          </a:stretch>
        </p:blipFill>
        <p:spPr bwMode="auto">
          <a:xfrm>
            <a:off x="1703388" y="692150"/>
            <a:ext cx="55435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3263900"/>
            <a:ext cx="52197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ZoneTexte 2"/>
          <p:cNvSpPr txBox="1">
            <a:spLocks noChangeArrowheads="1"/>
          </p:cNvSpPr>
          <p:nvPr/>
        </p:nvSpPr>
        <p:spPr bwMode="auto">
          <a:xfrm>
            <a:off x="7535863" y="6165850"/>
            <a:ext cx="2395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/>
              <a:t>Capelli, NDT 2003</a:t>
            </a:r>
          </a:p>
        </p:txBody>
      </p:sp>
      <p:sp>
        <p:nvSpPr>
          <p:cNvPr id="16390" name="ZoneTexte 3"/>
          <p:cNvSpPr txBox="1">
            <a:spLocks noChangeArrowheads="1"/>
          </p:cNvSpPr>
          <p:nvPr/>
        </p:nvSpPr>
        <p:spPr bwMode="auto">
          <a:xfrm>
            <a:off x="4194175" y="795338"/>
            <a:ext cx="69056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CFU</a:t>
            </a:r>
          </a:p>
        </p:txBody>
      </p:sp>
      <p:sp>
        <p:nvSpPr>
          <p:cNvPr id="16391" name="ZoneTexte 6"/>
          <p:cNvSpPr txBox="1">
            <a:spLocks noChangeArrowheads="1"/>
          </p:cNvSpPr>
          <p:nvPr/>
        </p:nvSpPr>
        <p:spPr bwMode="auto">
          <a:xfrm>
            <a:off x="4121150" y="3357563"/>
            <a:ext cx="836613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endo</a:t>
            </a:r>
          </a:p>
        </p:txBody>
      </p:sp>
      <p:sp>
        <p:nvSpPr>
          <p:cNvPr id="16392" name="ZoneTexte 8"/>
          <p:cNvSpPr txBox="1">
            <a:spLocks noChangeArrowheads="1"/>
          </p:cNvSpPr>
          <p:nvPr/>
        </p:nvSpPr>
        <p:spPr bwMode="auto">
          <a:xfrm>
            <a:off x="1878013" y="5921375"/>
            <a:ext cx="113665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chaleur</a:t>
            </a:r>
          </a:p>
        </p:txBody>
      </p:sp>
      <p:sp>
        <p:nvSpPr>
          <p:cNvPr id="16393" name="ZoneTexte 9"/>
          <p:cNvSpPr txBox="1">
            <a:spLocks noChangeArrowheads="1"/>
          </p:cNvSpPr>
          <p:nvPr/>
        </p:nvSpPr>
        <p:spPr bwMode="auto">
          <a:xfrm>
            <a:off x="3014663" y="5784850"/>
            <a:ext cx="1547812" cy="8302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Ac citrique</a:t>
            </a:r>
          </a:p>
          <a:p>
            <a:pPr eaLnBrk="1" hangingPunct="1"/>
            <a:r>
              <a:rPr lang="fr-FR" altLang="fr-FR" sz="2400" b="1"/>
              <a:t>chaleur</a:t>
            </a:r>
          </a:p>
        </p:txBody>
      </p:sp>
      <p:sp>
        <p:nvSpPr>
          <p:cNvPr id="16394" name="ZoneTexte 10"/>
          <p:cNvSpPr txBox="1">
            <a:spLocks noChangeArrowheads="1"/>
          </p:cNvSpPr>
          <p:nvPr/>
        </p:nvSpPr>
        <p:spPr bwMode="auto">
          <a:xfrm>
            <a:off x="4619625" y="5815013"/>
            <a:ext cx="1739900" cy="830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Ac peracetique</a:t>
            </a:r>
          </a:p>
        </p:txBody>
      </p:sp>
      <p:sp>
        <p:nvSpPr>
          <p:cNvPr id="16395" name="ZoneTexte 11"/>
          <p:cNvSpPr txBox="1">
            <a:spLocks noChangeArrowheads="1"/>
          </p:cNvSpPr>
          <p:nvPr/>
        </p:nvSpPr>
        <p:spPr bwMode="auto">
          <a:xfrm>
            <a:off x="6156325" y="5816600"/>
            <a:ext cx="179705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hypochlorite</a:t>
            </a:r>
          </a:p>
        </p:txBody>
      </p:sp>
      <p:sp>
        <p:nvSpPr>
          <p:cNvPr id="16396" name="ZoneTexte 5"/>
          <p:cNvSpPr txBox="1">
            <a:spLocks noChangeArrowheads="1"/>
          </p:cNvSpPr>
          <p:nvPr/>
        </p:nvSpPr>
        <p:spPr bwMode="auto">
          <a:xfrm>
            <a:off x="9024938" y="1509713"/>
            <a:ext cx="23717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/>
              <a:t>PROTOCOLE :</a:t>
            </a:r>
          </a:p>
          <a:p>
            <a:pPr eaLnBrk="1" hangingPunct="1"/>
            <a:r>
              <a:rPr lang="fr-FR" altLang="fr-FR" sz="2400"/>
              <a:t>- Contamination</a:t>
            </a:r>
          </a:p>
          <a:p>
            <a:pPr eaLnBrk="1" hangingPunct="1"/>
            <a:r>
              <a:rPr lang="fr-FR" altLang="fr-FR" sz="2400"/>
              <a:t>- stagnation 72H</a:t>
            </a:r>
          </a:p>
          <a:p>
            <a:pPr eaLnBrk="1" hangingPunct="1"/>
            <a:r>
              <a:rPr lang="fr-FR" altLang="fr-FR" sz="2400"/>
              <a:t>- Désinfection</a:t>
            </a:r>
          </a:p>
          <a:p>
            <a:pPr eaLnBrk="1" hangingPunct="1"/>
            <a:r>
              <a:rPr lang="fr-FR" altLang="fr-FR" sz="2400"/>
              <a:t>- Attente 60 H</a:t>
            </a:r>
          </a:p>
          <a:p>
            <a:pPr eaLnBrk="1" hangingPunct="1"/>
            <a:r>
              <a:rPr lang="fr-FR" altLang="fr-FR" sz="2400"/>
              <a:t>- Prélèvements</a:t>
            </a:r>
          </a:p>
        </p:txBody>
      </p:sp>
      <p:sp>
        <p:nvSpPr>
          <p:cNvPr id="16397" name="ZoneTexte 1"/>
          <p:cNvSpPr txBox="1">
            <a:spLocks noChangeArrowheads="1"/>
          </p:cNvSpPr>
          <p:nvPr/>
        </p:nvSpPr>
        <p:spPr bwMode="auto">
          <a:xfrm>
            <a:off x="168275" y="1693863"/>
            <a:ext cx="1812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/>
              <a:t>Log de la réduction microbienne</a:t>
            </a:r>
          </a:p>
        </p:txBody>
      </p:sp>
    </p:spTree>
    <p:extLst>
      <p:ext uri="{BB962C8B-B14F-4D97-AF65-F5344CB8AC3E}">
        <p14:creationId xmlns:p14="http://schemas.microsoft.com/office/powerpoint/2010/main" val="36053636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/>
              <a:t>Désinfection du générateur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2203450" y="2057400"/>
            <a:ext cx="3581400" cy="3200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b="1" dirty="0">
                <a:solidFill>
                  <a:schemeClr val="tx1"/>
                </a:solidFill>
              </a:rPr>
              <a:t>Générateur</a:t>
            </a:r>
          </a:p>
        </p:txBody>
      </p:sp>
      <p:cxnSp>
        <p:nvCxnSpPr>
          <p:cNvPr id="6" name="Connecteur droit 5"/>
          <p:cNvCxnSpPr/>
          <p:nvPr/>
        </p:nvCxnSpPr>
        <p:spPr>
          <a:xfrm>
            <a:off x="2382838" y="4800600"/>
            <a:ext cx="350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flipV="1">
            <a:off x="2419350" y="4267200"/>
            <a:ext cx="0" cy="533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2432050" y="2362200"/>
            <a:ext cx="3657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444750" y="2322513"/>
            <a:ext cx="0" cy="533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flipV="1">
            <a:off x="2432050" y="2895600"/>
            <a:ext cx="0" cy="1295400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1822450" y="2825750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1849438" y="4279900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117850" y="4648200"/>
            <a:ext cx="304800" cy="304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6" name="Flèche droite 35"/>
          <p:cNvSpPr/>
          <p:nvPr/>
        </p:nvSpPr>
        <p:spPr>
          <a:xfrm rot="16200000">
            <a:off x="3384550" y="5295900"/>
            <a:ext cx="1066800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7" name="Flèche droite 36"/>
          <p:cNvSpPr/>
          <p:nvPr/>
        </p:nvSpPr>
        <p:spPr>
          <a:xfrm rot="16200000">
            <a:off x="3765550" y="5295900"/>
            <a:ext cx="1066800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4718050" y="4648200"/>
            <a:ext cx="304800" cy="304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39" name="Connecteur droit 38"/>
          <p:cNvCxnSpPr/>
          <p:nvPr/>
        </p:nvCxnSpPr>
        <p:spPr>
          <a:xfrm>
            <a:off x="5784850" y="4800600"/>
            <a:ext cx="1295400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>
            <a:off x="5556250" y="4343400"/>
            <a:ext cx="685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 flipV="1">
            <a:off x="5556250" y="4343400"/>
            <a:ext cx="0" cy="457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à coins arrondis 46"/>
          <p:cNvSpPr/>
          <p:nvPr/>
        </p:nvSpPr>
        <p:spPr>
          <a:xfrm>
            <a:off x="6089650" y="3886200"/>
            <a:ext cx="533400" cy="609600"/>
          </a:xfrm>
          <a:prstGeom prst="round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48" name="Connecteur droit 47"/>
          <p:cNvCxnSpPr/>
          <p:nvPr/>
        </p:nvCxnSpPr>
        <p:spPr>
          <a:xfrm flipV="1">
            <a:off x="7080250" y="1524000"/>
            <a:ext cx="0" cy="510540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8" name="ZoneTexte 51"/>
          <p:cNvSpPr txBox="1">
            <a:spLocks noChangeArrowheads="1"/>
          </p:cNvSpPr>
          <p:nvPr/>
        </p:nvSpPr>
        <p:spPr bwMode="auto">
          <a:xfrm>
            <a:off x="6013450" y="3048000"/>
            <a:ext cx="136525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Désinfectant</a:t>
            </a:r>
          </a:p>
        </p:txBody>
      </p:sp>
      <p:sp>
        <p:nvSpPr>
          <p:cNvPr id="17429" name="ZoneTexte 54"/>
          <p:cNvSpPr txBox="1">
            <a:spLocks noChangeArrowheads="1"/>
          </p:cNvSpPr>
          <p:nvPr/>
        </p:nvSpPr>
        <p:spPr bwMode="auto">
          <a:xfrm>
            <a:off x="5567363" y="5334000"/>
            <a:ext cx="1219200" cy="1477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Tuyau boucle-générateur (circuit primaire)</a:t>
            </a:r>
          </a:p>
        </p:txBody>
      </p:sp>
      <p:cxnSp>
        <p:nvCxnSpPr>
          <p:cNvPr id="57" name="Connecteur droit avec flèche 56"/>
          <p:cNvCxnSpPr/>
          <p:nvPr/>
        </p:nvCxnSpPr>
        <p:spPr>
          <a:xfrm flipV="1">
            <a:off x="6165850" y="487680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/>
          <p:cNvCxnSpPr/>
          <p:nvPr/>
        </p:nvCxnSpPr>
        <p:spPr>
          <a:xfrm>
            <a:off x="6318250" y="3429000"/>
            <a:ext cx="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2" name="ZoneTexte 59"/>
          <p:cNvSpPr txBox="1">
            <a:spLocks noChangeArrowheads="1"/>
          </p:cNvSpPr>
          <p:nvPr/>
        </p:nvSpPr>
        <p:spPr bwMode="auto">
          <a:xfrm>
            <a:off x="3498850" y="6096000"/>
            <a:ext cx="12192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concentrés</a:t>
            </a:r>
          </a:p>
        </p:txBody>
      </p:sp>
      <p:sp>
        <p:nvSpPr>
          <p:cNvPr id="17433" name="ZoneTexte 60"/>
          <p:cNvSpPr txBox="1">
            <a:spLocks noChangeArrowheads="1"/>
          </p:cNvSpPr>
          <p:nvPr/>
        </p:nvSpPr>
        <p:spPr bwMode="auto">
          <a:xfrm>
            <a:off x="7734300" y="5426075"/>
            <a:ext cx="12954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Boucle de distribution d’eau osmosée</a:t>
            </a:r>
          </a:p>
        </p:txBody>
      </p:sp>
      <p:cxnSp>
        <p:nvCxnSpPr>
          <p:cNvPr id="62" name="Connecteur droit avec flèche 61"/>
          <p:cNvCxnSpPr/>
          <p:nvPr/>
        </p:nvCxnSpPr>
        <p:spPr>
          <a:xfrm flipH="1">
            <a:off x="7232650" y="56388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riangle isocèle 65"/>
          <p:cNvSpPr/>
          <p:nvPr/>
        </p:nvSpPr>
        <p:spPr>
          <a:xfrm rot="16200000" flipV="1">
            <a:off x="6127750" y="2171700"/>
            <a:ext cx="457200" cy="381000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67" name="Connecteur droit 66"/>
          <p:cNvCxnSpPr/>
          <p:nvPr/>
        </p:nvCxnSpPr>
        <p:spPr>
          <a:xfrm flipH="1">
            <a:off x="6394450" y="2362200"/>
            <a:ext cx="3810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7" name="ZoneTexte 70"/>
          <p:cNvSpPr txBox="1">
            <a:spLocks noChangeArrowheads="1"/>
          </p:cNvSpPr>
          <p:nvPr/>
        </p:nvSpPr>
        <p:spPr bwMode="auto">
          <a:xfrm>
            <a:off x="6013450" y="1676400"/>
            <a:ext cx="7620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Egout</a:t>
            </a:r>
          </a:p>
        </p:txBody>
      </p:sp>
      <p:sp>
        <p:nvSpPr>
          <p:cNvPr id="17438" name="ZoneTexte 73"/>
          <p:cNvSpPr txBox="1">
            <a:spLocks noChangeArrowheads="1"/>
          </p:cNvSpPr>
          <p:nvPr/>
        </p:nvSpPr>
        <p:spPr bwMode="auto">
          <a:xfrm>
            <a:off x="115888" y="5181600"/>
            <a:ext cx="10668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Raccords dialysat</a:t>
            </a:r>
          </a:p>
        </p:txBody>
      </p:sp>
      <p:cxnSp>
        <p:nvCxnSpPr>
          <p:cNvPr id="75" name="Connecteur droit avec flèche 74"/>
          <p:cNvCxnSpPr/>
          <p:nvPr/>
        </p:nvCxnSpPr>
        <p:spPr>
          <a:xfrm flipV="1">
            <a:off x="725488" y="4648200"/>
            <a:ext cx="1524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/>
          <p:cNvCxnSpPr/>
          <p:nvPr/>
        </p:nvCxnSpPr>
        <p:spPr>
          <a:xfrm flipV="1">
            <a:off x="496888" y="3276600"/>
            <a:ext cx="457200" cy="1828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orme libre 34"/>
          <p:cNvSpPr/>
          <p:nvPr/>
        </p:nvSpPr>
        <p:spPr>
          <a:xfrm>
            <a:off x="933450" y="3927475"/>
            <a:ext cx="1017588" cy="390525"/>
          </a:xfrm>
          <a:custGeom>
            <a:avLst/>
            <a:gdLst>
              <a:gd name="connsiteX0" fmla="*/ 922986 w 1017431"/>
              <a:gd name="connsiteY0" fmla="*/ 321972 h 362755"/>
              <a:gd name="connsiteX1" fmla="*/ 176011 w 1017431"/>
              <a:gd name="connsiteY1" fmla="*/ 321972 h 362755"/>
              <a:gd name="connsiteX2" fmla="*/ 47222 w 1017431"/>
              <a:gd name="connsiteY2" fmla="*/ 77273 h 362755"/>
              <a:gd name="connsiteX3" fmla="*/ 459346 w 1017431"/>
              <a:gd name="connsiteY3" fmla="*/ 12879 h 362755"/>
              <a:gd name="connsiteX4" fmla="*/ 935865 w 1017431"/>
              <a:gd name="connsiteY4" fmla="*/ 12879 h 362755"/>
              <a:gd name="connsiteX5" fmla="*/ 948743 w 1017431"/>
              <a:gd name="connsiteY5" fmla="*/ 0 h 362755"/>
              <a:gd name="connsiteX6" fmla="*/ 961622 w 1017431"/>
              <a:gd name="connsiteY6" fmla="*/ 12879 h 36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7431" h="362755">
                <a:moveTo>
                  <a:pt x="922986" y="321972"/>
                </a:moveTo>
                <a:cubicBezTo>
                  <a:pt x="622479" y="342363"/>
                  <a:pt x="321972" y="362755"/>
                  <a:pt x="176011" y="321972"/>
                </a:cubicBezTo>
                <a:cubicBezTo>
                  <a:pt x="30050" y="281189"/>
                  <a:pt x="0" y="128789"/>
                  <a:pt x="47222" y="77273"/>
                </a:cubicBezTo>
                <a:cubicBezTo>
                  <a:pt x="94445" y="25758"/>
                  <a:pt x="311239" y="23611"/>
                  <a:pt x="459346" y="12879"/>
                </a:cubicBezTo>
                <a:cubicBezTo>
                  <a:pt x="607453" y="2147"/>
                  <a:pt x="854299" y="15025"/>
                  <a:pt x="935865" y="12879"/>
                </a:cubicBezTo>
                <a:cubicBezTo>
                  <a:pt x="1017431" y="10733"/>
                  <a:pt x="944450" y="0"/>
                  <a:pt x="948743" y="0"/>
                </a:cubicBezTo>
                <a:cubicBezTo>
                  <a:pt x="953036" y="0"/>
                  <a:pt x="957329" y="6439"/>
                  <a:pt x="961622" y="12879"/>
                </a:cubicBez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1862138" y="3943350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203450" y="3821113"/>
            <a:ext cx="0" cy="22860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orme libre 44"/>
          <p:cNvSpPr/>
          <p:nvPr/>
        </p:nvSpPr>
        <p:spPr>
          <a:xfrm>
            <a:off x="954088" y="2819400"/>
            <a:ext cx="1017587" cy="388938"/>
          </a:xfrm>
          <a:custGeom>
            <a:avLst/>
            <a:gdLst>
              <a:gd name="connsiteX0" fmla="*/ 922986 w 1017431"/>
              <a:gd name="connsiteY0" fmla="*/ 321972 h 362755"/>
              <a:gd name="connsiteX1" fmla="*/ 176011 w 1017431"/>
              <a:gd name="connsiteY1" fmla="*/ 321972 h 362755"/>
              <a:gd name="connsiteX2" fmla="*/ 47222 w 1017431"/>
              <a:gd name="connsiteY2" fmla="*/ 77273 h 362755"/>
              <a:gd name="connsiteX3" fmla="*/ 459346 w 1017431"/>
              <a:gd name="connsiteY3" fmla="*/ 12879 h 362755"/>
              <a:gd name="connsiteX4" fmla="*/ 935865 w 1017431"/>
              <a:gd name="connsiteY4" fmla="*/ 12879 h 362755"/>
              <a:gd name="connsiteX5" fmla="*/ 948743 w 1017431"/>
              <a:gd name="connsiteY5" fmla="*/ 0 h 362755"/>
              <a:gd name="connsiteX6" fmla="*/ 961622 w 1017431"/>
              <a:gd name="connsiteY6" fmla="*/ 12879 h 36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7431" h="362755">
                <a:moveTo>
                  <a:pt x="922986" y="321972"/>
                </a:moveTo>
                <a:cubicBezTo>
                  <a:pt x="622479" y="342363"/>
                  <a:pt x="321972" y="362755"/>
                  <a:pt x="176011" y="321972"/>
                </a:cubicBezTo>
                <a:cubicBezTo>
                  <a:pt x="30050" y="281189"/>
                  <a:pt x="0" y="128789"/>
                  <a:pt x="47222" y="77273"/>
                </a:cubicBezTo>
                <a:cubicBezTo>
                  <a:pt x="94445" y="25758"/>
                  <a:pt x="311239" y="23611"/>
                  <a:pt x="459346" y="12879"/>
                </a:cubicBezTo>
                <a:cubicBezTo>
                  <a:pt x="607453" y="2147"/>
                  <a:pt x="854299" y="15025"/>
                  <a:pt x="935865" y="12879"/>
                </a:cubicBezTo>
                <a:cubicBezTo>
                  <a:pt x="1017431" y="10733"/>
                  <a:pt x="944450" y="0"/>
                  <a:pt x="948743" y="0"/>
                </a:cubicBezTo>
                <a:cubicBezTo>
                  <a:pt x="953036" y="0"/>
                  <a:pt x="957329" y="6439"/>
                  <a:pt x="961622" y="12879"/>
                </a:cubicBez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46" name="Connecteur droit 45"/>
          <p:cNvCxnSpPr/>
          <p:nvPr/>
        </p:nvCxnSpPr>
        <p:spPr>
          <a:xfrm>
            <a:off x="1862138" y="3167063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flipV="1">
            <a:off x="2203450" y="3057525"/>
            <a:ext cx="0" cy="22860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47" name="Rectangle 40"/>
          <p:cNvSpPr>
            <a:spLocks noChangeArrowheads="1"/>
          </p:cNvSpPr>
          <p:nvPr/>
        </p:nvSpPr>
        <p:spPr bwMode="auto">
          <a:xfrm>
            <a:off x="7694613" y="949325"/>
            <a:ext cx="3925887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Désinfection systématique après chaque dialyse</a:t>
            </a:r>
          </a:p>
        </p:txBody>
      </p:sp>
      <p:sp>
        <p:nvSpPr>
          <p:cNvPr id="17448" name="ZoneTexte 42"/>
          <p:cNvSpPr txBox="1">
            <a:spLocks noChangeArrowheads="1"/>
          </p:cNvSpPr>
          <p:nvPr/>
        </p:nvSpPr>
        <p:spPr bwMode="auto">
          <a:xfrm>
            <a:off x="7704138" y="1836738"/>
            <a:ext cx="3916362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Générateur branché en permanence sur la boucle</a:t>
            </a:r>
            <a:endParaRPr lang="fr-FR" altLang="fr-FR" sz="2400"/>
          </a:p>
        </p:txBody>
      </p:sp>
      <p:sp>
        <p:nvSpPr>
          <p:cNvPr id="17449" name="ZoneTexte 48"/>
          <p:cNvSpPr txBox="1">
            <a:spLocks noChangeArrowheads="1"/>
          </p:cNvSpPr>
          <p:nvPr/>
        </p:nvSpPr>
        <p:spPr bwMode="auto">
          <a:xfrm>
            <a:off x="7704138" y="2722563"/>
            <a:ext cx="39243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Désinfection quotidienne globale automatique boucle + générateur &gt; 83°C</a:t>
            </a:r>
            <a:endParaRPr lang="fr-FR" altLang="fr-FR" sz="2400"/>
          </a:p>
        </p:txBody>
      </p:sp>
      <p:sp>
        <p:nvSpPr>
          <p:cNvPr id="17450" name="ZoneTexte 49"/>
          <p:cNvSpPr txBox="1">
            <a:spLocks noChangeArrowheads="1"/>
          </p:cNvSpPr>
          <p:nvPr/>
        </p:nvSpPr>
        <p:spPr bwMode="auto">
          <a:xfrm>
            <a:off x="7712075" y="4030663"/>
            <a:ext cx="3898900" cy="1201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Générateur non branché sur la boucle et non utilisé : désinfection toutes les 48H</a:t>
            </a:r>
            <a:endParaRPr lang="fr-FR" altLang="fr-FR" sz="2400"/>
          </a:p>
        </p:txBody>
      </p:sp>
    </p:spTree>
    <p:extLst>
      <p:ext uri="{BB962C8B-B14F-4D97-AF65-F5344CB8AC3E}">
        <p14:creationId xmlns:p14="http://schemas.microsoft.com/office/powerpoint/2010/main" val="32061371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BD91CA0-6D15-42DA-AC8C-36D1149BCC1F}" type="slidenum">
              <a:rPr kumimoji="0" lang="fr-FR" altLang="fr-FR" sz="140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53</a:t>
            </a:fld>
            <a:endParaRPr kumimoji="0" lang="fr-FR" altLang="fr-FR" sz="14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7772400" cy="1143000"/>
          </a:xfrm>
        </p:spPr>
        <p:txBody>
          <a:bodyPr/>
          <a:lstStyle/>
          <a:p>
            <a:r>
              <a:rPr lang="fr-FR" altLang="fr-FR" sz="3200"/>
              <a:t>La boucle de distribution d’eau osmosée</a:t>
            </a:r>
            <a:endParaRPr lang="fr-FR" altLang="fr-FR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2514600" y="2514600"/>
            <a:ext cx="6096000" cy="228600"/>
          </a:xfrm>
          <a:prstGeom prst="rect">
            <a:avLst/>
          </a:prstGeom>
          <a:solidFill>
            <a:srgbClr val="66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 rot="5400000">
            <a:off x="6972300" y="4000500"/>
            <a:ext cx="3162300" cy="1905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533650" y="5448300"/>
            <a:ext cx="6096000" cy="2286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grpSp>
        <p:nvGrpSpPr>
          <p:cNvPr id="14343" name="Group 22"/>
          <p:cNvGrpSpPr>
            <a:grpSpLocks/>
          </p:cNvGrpSpPr>
          <p:nvPr/>
        </p:nvGrpSpPr>
        <p:grpSpPr bwMode="auto">
          <a:xfrm>
            <a:off x="8610600" y="2667000"/>
            <a:ext cx="838200" cy="457200"/>
            <a:chOff x="4464" y="1680"/>
            <a:chExt cx="528" cy="288"/>
          </a:xfrm>
        </p:grpSpPr>
        <p:sp>
          <p:nvSpPr>
            <p:cNvPr id="14382" name="Rectangle 7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83" name="Rectangle 14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44" name="Group 23"/>
          <p:cNvGrpSpPr>
            <a:grpSpLocks/>
          </p:cNvGrpSpPr>
          <p:nvPr/>
        </p:nvGrpSpPr>
        <p:grpSpPr bwMode="auto">
          <a:xfrm>
            <a:off x="8610600" y="3276600"/>
            <a:ext cx="838200" cy="457200"/>
            <a:chOff x="4464" y="1680"/>
            <a:chExt cx="528" cy="288"/>
          </a:xfrm>
        </p:grpSpPr>
        <p:sp>
          <p:nvSpPr>
            <p:cNvPr id="14380" name="Rectangle 24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81" name="Rectangle 25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45" name="Group 29"/>
          <p:cNvGrpSpPr>
            <a:grpSpLocks/>
          </p:cNvGrpSpPr>
          <p:nvPr/>
        </p:nvGrpSpPr>
        <p:grpSpPr bwMode="auto">
          <a:xfrm>
            <a:off x="8610600" y="3886200"/>
            <a:ext cx="838200" cy="457200"/>
            <a:chOff x="4464" y="1680"/>
            <a:chExt cx="528" cy="288"/>
          </a:xfrm>
        </p:grpSpPr>
        <p:sp>
          <p:nvSpPr>
            <p:cNvPr id="14378" name="Rectangle 30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9" name="Rectangle 31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46" name="Group 35"/>
          <p:cNvGrpSpPr>
            <a:grpSpLocks/>
          </p:cNvGrpSpPr>
          <p:nvPr/>
        </p:nvGrpSpPr>
        <p:grpSpPr bwMode="auto">
          <a:xfrm>
            <a:off x="8610600" y="4495800"/>
            <a:ext cx="838200" cy="457200"/>
            <a:chOff x="4464" y="1680"/>
            <a:chExt cx="528" cy="288"/>
          </a:xfrm>
        </p:grpSpPr>
        <p:sp>
          <p:nvSpPr>
            <p:cNvPr id="14376" name="Rectangle 36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7" name="Rectangle 37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4347" name="Rectangle 39"/>
          <p:cNvSpPr>
            <a:spLocks noChangeArrowheads="1"/>
          </p:cNvSpPr>
          <p:nvPr/>
        </p:nvSpPr>
        <p:spPr bwMode="auto">
          <a:xfrm>
            <a:off x="8610600" y="5257800"/>
            <a:ext cx="381000" cy="1524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48" name="Rectangle 40"/>
          <p:cNvSpPr>
            <a:spLocks noChangeArrowheads="1"/>
          </p:cNvSpPr>
          <p:nvPr/>
        </p:nvSpPr>
        <p:spPr bwMode="auto">
          <a:xfrm>
            <a:off x="8991600" y="5105400"/>
            <a:ext cx="4572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 b="1">
                <a:latin typeface="Times New Roman" panose="02020603050405020304" pitchFamily="18" charset="0"/>
              </a:rPr>
              <a:t>G</a:t>
            </a: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grpSp>
        <p:nvGrpSpPr>
          <p:cNvPr id="14349" name="Group 43"/>
          <p:cNvGrpSpPr>
            <a:grpSpLocks/>
          </p:cNvGrpSpPr>
          <p:nvPr/>
        </p:nvGrpSpPr>
        <p:grpSpPr bwMode="auto">
          <a:xfrm>
            <a:off x="7924800" y="5638800"/>
            <a:ext cx="457200" cy="838200"/>
            <a:chOff x="4032" y="3552"/>
            <a:chExt cx="288" cy="528"/>
          </a:xfrm>
        </p:grpSpPr>
        <p:sp>
          <p:nvSpPr>
            <p:cNvPr id="14374" name="Rectangle 41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5" name="Rectangle 42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0" name="Group 44"/>
          <p:cNvGrpSpPr>
            <a:grpSpLocks/>
          </p:cNvGrpSpPr>
          <p:nvPr/>
        </p:nvGrpSpPr>
        <p:grpSpPr bwMode="auto">
          <a:xfrm>
            <a:off x="7162800" y="5638800"/>
            <a:ext cx="457200" cy="838200"/>
            <a:chOff x="4032" y="3552"/>
            <a:chExt cx="288" cy="528"/>
          </a:xfrm>
        </p:grpSpPr>
        <p:sp>
          <p:nvSpPr>
            <p:cNvPr id="14372" name="Rectangle 45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3" name="Rectangle 46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1" name="Group 47"/>
          <p:cNvGrpSpPr>
            <a:grpSpLocks/>
          </p:cNvGrpSpPr>
          <p:nvPr/>
        </p:nvGrpSpPr>
        <p:grpSpPr bwMode="auto">
          <a:xfrm>
            <a:off x="6400800" y="5638800"/>
            <a:ext cx="457200" cy="838200"/>
            <a:chOff x="4032" y="3552"/>
            <a:chExt cx="288" cy="528"/>
          </a:xfrm>
        </p:grpSpPr>
        <p:sp>
          <p:nvSpPr>
            <p:cNvPr id="14370" name="Rectangle 48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1" name="Rectangle 49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2" name="Group 50"/>
          <p:cNvGrpSpPr>
            <a:grpSpLocks/>
          </p:cNvGrpSpPr>
          <p:nvPr/>
        </p:nvGrpSpPr>
        <p:grpSpPr bwMode="auto">
          <a:xfrm>
            <a:off x="5638800" y="5638800"/>
            <a:ext cx="457200" cy="838200"/>
            <a:chOff x="4032" y="3552"/>
            <a:chExt cx="288" cy="528"/>
          </a:xfrm>
        </p:grpSpPr>
        <p:sp>
          <p:nvSpPr>
            <p:cNvPr id="14368" name="Rectangle 51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69" name="Rectangle 52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3" name="Group 53"/>
          <p:cNvGrpSpPr>
            <a:grpSpLocks/>
          </p:cNvGrpSpPr>
          <p:nvPr/>
        </p:nvGrpSpPr>
        <p:grpSpPr bwMode="auto">
          <a:xfrm>
            <a:off x="4876800" y="5638800"/>
            <a:ext cx="457200" cy="838200"/>
            <a:chOff x="4032" y="3552"/>
            <a:chExt cx="288" cy="528"/>
          </a:xfrm>
        </p:grpSpPr>
        <p:sp>
          <p:nvSpPr>
            <p:cNvPr id="14366" name="Rectangle 54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67" name="Rectangle 55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4" name="Group 56"/>
          <p:cNvGrpSpPr>
            <a:grpSpLocks/>
          </p:cNvGrpSpPr>
          <p:nvPr/>
        </p:nvGrpSpPr>
        <p:grpSpPr bwMode="auto">
          <a:xfrm>
            <a:off x="4114800" y="5638800"/>
            <a:ext cx="457200" cy="838200"/>
            <a:chOff x="4032" y="3552"/>
            <a:chExt cx="288" cy="528"/>
          </a:xfrm>
        </p:grpSpPr>
        <p:sp>
          <p:nvSpPr>
            <p:cNvPr id="14364" name="Rectangle 57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65" name="Rectangle 58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4355" name="AutoShape 59" descr="Diagonales larges vers le bas"/>
          <p:cNvSpPr>
            <a:spLocks noChangeArrowheads="1"/>
          </p:cNvSpPr>
          <p:nvPr/>
        </p:nvSpPr>
        <p:spPr bwMode="auto">
          <a:xfrm>
            <a:off x="4876800" y="1905000"/>
            <a:ext cx="1143000" cy="1752600"/>
          </a:xfrm>
          <a:prstGeom prst="roundRect">
            <a:avLst>
              <a:gd name="adj" fmla="val 16667"/>
            </a:avLst>
          </a:prstGeom>
          <a:pattFill prst="wdDnDiag">
            <a:fgClr>
              <a:srgbClr val="3366FF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56" name="Rectangle 60"/>
          <p:cNvSpPr>
            <a:spLocks noChangeArrowheads="1"/>
          </p:cNvSpPr>
          <p:nvPr/>
        </p:nvSpPr>
        <p:spPr bwMode="auto">
          <a:xfrm rot="5400000">
            <a:off x="1938338" y="4862513"/>
            <a:ext cx="1400175" cy="209550"/>
          </a:xfrm>
          <a:prstGeom prst="rect">
            <a:avLst/>
          </a:prstGeom>
          <a:solidFill>
            <a:srgbClr val="66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57" name="Line 61"/>
          <p:cNvSpPr>
            <a:spLocks noChangeShapeType="1"/>
          </p:cNvSpPr>
          <p:nvPr/>
        </p:nvSpPr>
        <p:spPr bwMode="auto">
          <a:xfrm>
            <a:off x="3810000" y="236220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58" name="Line 62"/>
          <p:cNvSpPr>
            <a:spLocks noChangeShapeType="1"/>
          </p:cNvSpPr>
          <p:nvPr/>
        </p:nvSpPr>
        <p:spPr bwMode="auto">
          <a:xfrm>
            <a:off x="8229600" y="3733800"/>
            <a:ext cx="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59" name="Line 63"/>
          <p:cNvSpPr>
            <a:spLocks noChangeShapeType="1"/>
          </p:cNvSpPr>
          <p:nvPr/>
        </p:nvSpPr>
        <p:spPr bwMode="auto">
          <a:xfrm flipH="1">
            <a:off x="5257800" y="5257800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60" name="Text Box 64"/>
          <p:cNvSpPr txBox="1">
            <a:spLocks noChangeArrowheads="1"/>
          </p:cNvSpPr>
          <p:nvPr/>
        </p:nvSpPr>
        <p:spPr bwMode="auto">
          <a:xfrm>
            <a:off x="1905001" y="2057400"/>
            <a:ext cx="1782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Eau osmosée</a:t>
            </a:r>
          </a:p>
        </p:txBody>
      </p:sp>
      <p:sp>
        <p:nvSpPr>
          <p:cNvPr id="14361" name="Text Box 65"/>
          <p:cNvSpPr txBox="1">
            <a:spLocks noChangeArrowheads="1"/>
          </p:cNvSpPr>
          <p:nvPr/>
        </p:nvSpPr>
        <p:spPr bwMode="auto">
          <a:xfrm>
            <a:off x="4717794" y="3581401"/>
            <a:ext cx="14975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Stockage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(facultatif)</a:t>
            </a:r>
          </a:p>
        </p:txBody>
      </p:sp>
      <p:sp>
        <p:nvSpPr>
          <p:cNvPr id="14362" name="Text Box 66"/>
          <p:cNvSpPr txBox="1">
            <a:spLocks noChangeArrowheads="1"/>
          </p:cNvSpPr>
          <p:nvPr/>
        </p:nvSpPr>
        <p:spPr bwMode="auto">
          <a:xfrm>
            <a:off x="7010401" y="2895600"/>
            <a:ext cx="1046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Boucle</a:t>
            </a:r>
          </a:p>
        </p:txBody>
      </p:sp>
      <p:sp>
        <p:nvSpPr>
          <p:cNvPr id="14363" name="Text Box 67"/>
          <p:cNvSpPr txBox="1">
            <a:spLocks noChangeArrowheads="1"/>
          </p:cNvSpPr>
          <p:nvPr/>
        </p:nvSpPr>
        <p:spPr bwMode="auto">
          <a:xfrm>
            <a:off x="1975532" y="3429001"/>
            <a:ext cx="13035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Egout ou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retour</a:t>
            </a:r>
          </a:p>
        </p:txBody>
      </p:sp>
    </p:spTree>
    <p:extLst>
      <p:ext uri="{BB962C8B-B14F-4D97-AF65-F5344CB8AC3E}">
        <p14:creationId xmlns:p14="http://schemas.microsoft.com/office/powerpoint/2010/main" val="13570885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None/>
            </a:pPr>
            <a:fld id="{71CC00B0-9166-473D-B966-A9EC95BC67CD}" type="slidenum">
              <a:rPr kumimoji="0" lang="fr-FR" altLang="fr-FR" sz="1400">
                <a:solidFill>
                  <a:srgbClr val="5E574E"/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None/>
              </a:pPr>
              <a:t>54</a:t>
            </a:fld>
            <a:endParaRPr kumimoji="0" lang="fr-FR" altLang="fr-FR" sz="140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3200"/>
              <a:t>Le traitement d’eau</a:t>
            </a:r>
            <a:endParaRPr lang="fr-FR" altLang="fr-FR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209800" y="3352800"/>
            <a:ext cx="4495800" cy="304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2895600" y="2819400"/>
            <a:ext cx="152400" cy="14478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3352800" y="2971800"/>
            <a:ext cx="381000" cy="1219200"/>
          </a:xfrm>
          <a:prstGeom prst="can">
            <a:avLst>
              <a:gd name="adj" fmla="val 8000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3886200" y="2971800"/>
            <a:ext cx="381000" cy="1219200"/>
          </a:xfrm>
          <a:prstGeom prst="can">
            <a:avLst>
              <a:gd name="adj" fmla="val 8000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6" name="Rectangle 8" descr="Diagonales larges vers le bas"/>
          <p:cNvSpPr>
            <a:spLocks noChangeArrowheads="1"/>
          </p:cNvSpPr>
          <p:nvPr/>
        </p:nvSpPr>
        <p:spPr bwMode="auto">
          <a:xfrm>
            <a:off x="4648200" y="2895600"/>
            <a:ext cx="304800" cy="1447800"/>
          </a:xfrm>
          <a:prstGeom prst="rect">
            <a:avLst/>
          </a:prstGeom>
          <a:pattFill prst="wdDnDiag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7" name="Rectangle 10" descr="Diagonales larges vers le bas"/>
          <p:cNvSpPr>
            <a:spLocks noChangeArrowheads="1"/>
          </p:cNvSpPr>
          <p:nvPr/>
        </p:nvSpPr>
        <p:spPr bwMode="auto">
          <a:xfrm>
            <a:off x="5029200" y="2895600"/>
            <a:ext cx="304800" cy="1447800"/>
          </a:xfrm>
          <a:prstGeom prst="rect">
            <a:avLst/>
          </a:prstGeom>
          <a:pattFill prst="wdDnDiag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8" name="Rectangle 11"/>
          <p:cNvSpPr>
            <a:spLocks noChangeArrowheads="1"/>
          </p:cNvSpPr>
          <p:nvPr/>
        </p:nvSpPr>
        <p:spPr bwMode="auto">
          <a:xfrm>
            <a:off x="5638800" y="2895600"/>
            <a:ext cx="152400" cy="1447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9" name="Rectangle 14"/>
          <p:cNvSpPr>
            <a:spLocks noChangeArrowheads="1"/>
          </p:cNvSpPr>
          <p:nvPr/>
        </p:nvSpPr>
        <p:spPr bwMode="auto">
          <a:xfrm>
            <a:off x="6705600" y="3352800"/>
            <a:ext cx="3352800" cy="304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6096000" y="2971800"/>
            <a:ext cx="1295400" cy="1143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1" name="Line 16"/>
          <p:cNvSpPr>
            <a:spLocks noChangeShapeType="1"/>
          </p:cNvSpPr>
          <p:nvPr/>
        </p:nvSpPr>
        <p:spPr bwMode="auto">
          <a:xfrm flipV="1">
            <a:off x="6096000" y="2971800"/>
            <a:ext cx="1295400" cy="114300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2" name="Rectangle 17"/>
          <p:cNvSpPr>
            <a:spLocks noChangeArrowheads="1"/>
          </p:cNvSpPr>
          <p:nvPr/>
        </p:nvSpPr>
        <p:spPr bwMode="auto">
          <a:xfrm>
            <a:off x="7696200" y="3124200"/>
            <a:ext cx="152400" cy="838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3" name="Text Box 18"/>
          <p:cNvSpPr txBox="1">
            <a:spLocks noChangeArrowheads="1"/>
          </p:cNvSpPr>
          <p:nvPr/>
        </p:nvSpPr>
        <p:spPr bwMode="auto">
          <a:xfrm>
            <a:off x="2362200" y="1905001"/>
            <a:ext cx="1219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Préfiltre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5-500</a:t>
            </a:r>
            <a:r>
              <a:rPr kumimoji="0" lang="fr-FR" altLang="fr-FR" sz="240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4" name="Text Box 19"/>
          <p:cNvSpPr txBox="1">
            <a:spLocks noChangeArrowheads="1"/>
          </p:cNvSpPr>
          <p:nvPr/>
        </p:nvSpPr>
        <p:spPr bwMode="auto">
          <a:xfrm>
            <a:off x="1752600" y="3733801"/>
            <a:ext cx="1104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de ville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5" name="Text Box 20"/>
          <p:cNvSpPr txBox="1">
            <a:spLocks noChangeArrowheads="1"/>
          </p:cNvSpPr>
          <p:nvPr/>
        </p:nvSpPr>
        <p:spPr bwMode="auto">
          <a:xfrm>
            <a:off x="2819401" y="4495800"/>
            <a:ext cx="182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Adoucisseurs</a:t>
            </a:r>
          </a:p>
        </p:txBody>
      </p:sp>
      <p:sp>
        <p:nvSpPr>
          <p:cNvPr id="12306" name="Text Box 21"/>
          <p:cNvSpPr txBox="1">
            <a:spLocks noChangeArrowheads="1"/>
          </p:cNvSpPr>
          <p:nvPr/>
        </p:nvSpPr>
        <p:spPr bwMode="auto">
          <a:xfrm>
            <a:off x="4419601" y="4953001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Charbon actif</a:t>
            </a:r>
          </a:p>
        </p:txBody>
      </p:sp>
      <p:sp>
        <p:nvSpPr>
          <p:cNvPr id="12307" name="Text Box 22"/>
          <p:cNvSpPr txBox="1">
            <a:spLocks noChangeArrowheads="1"/>
          </p:cNvSpPr>
          <p:nvPr/>
        </p:nvSpPr>
        <p:spPr bwMode="auto">
          <a:xfrm>
            <a:off x="5181601" y="1905001"/>
            <a:ext cx="930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Filtre 1-5</a:t>
            </a:r>
            <a:r>
              <a:rPr kumimoji="0" lang="fr-FR" altLang="fr-FR" sz="240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8" name="Text Box 23"/>
          <p:cNvSpPr txBox="1">
            <a:spLocks noChangeArrowheads="1"/>
          </p:cNvSpPr>
          <p:nvPr/>
        </p:nvSpPr>
        <p:spPr bwMode="auto">
          <a:xfrm>
            <a:off x="6167439" y="4581526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Osmose inverse</a:t>
            </a:r>
          </a:p>
        </p:txBody>
      </p:sp>
      <p:sp>
        <p:nvSpPr>
          <p:cNvPr id="12309" name="Text Box 25"/>
          <p:cNvSpPr txBox="1">
            <a:spLocks noChangeArrowheads="1"/>
          </p:cNvSpPr>
          <p:nvPr/>
        </p:nvSpPr>
        <p:spPr bwMode="auto">
          <a:xfrm>
            <a:off x="7162800" y="1905001"/>
            <a:ext cx="129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Filtre 0,4-0,1</a:t>
            </a:r>
            <a:r>
              <a:rPr kumimoji="0" lang="fr-FR" altLang="fr-FR" sz="240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0" name="Text Box 26"/>
          <p:cNvSpPr txBox="1">
            <a:spLocks noChangeArrowheads="1"/>
          </p:cNvSpPr>
          <p:nvPr/>
        </p:nvSpPr>
        <p:spPr bwMode="auto">
          <a:xfrm>
            <a:off x="8399464" y="3789363"/>
            <a:ext cx="1387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osmosée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1" name="Line 27"/>
          <p:cNvSpPr>
            <a:spLocks noChangeShapeType="1"/>
          </p:cNvSpPr>
          <p:nvPr/>
        </p:nvSpPr>
        <p:spPr bwMode="auto">
          <a:xfrm>
            <a:off x="2362200" y="5943600"/>
            <a:ext cx="4267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2" name="Text Box 28"/>
          <p:cNvSpPr txBox="1">
            <a:spLocks noChangeArrowheads="1"/>
          </p:cNvSpPr>
          <p:nvPr/>
        </p:nvSpPr>
        <p:spPr bwMode="auto">
          <a:xfrm>
            <a:off x="3429001" y="5943600"/>
            <a:ext cx="1751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potable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3" name="Line 29"/>
          <p:cNvSpPr>
            <a:spLocks noChangeShapeType="1"/>
          </p:cNvSpPr>
          <p:nvPr/>
        </p:nvSpPr>
        <p:spPr bwMode="auto">
          <a:xfrm>
            <a:off x="6781800" y="5943600"/>
            <a:ext cx="3352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4" name="Text Box 30"/>
          <p:cNvSpPr txBox="1">
            <a:spLocks noChangeArrowheads="1"/>
          </p:cNvSpPr>
          <p:nvPr/>
        </p:nvSpPr>
        <p:spPr bwMode="auto">
          <a:xfrm>
            <a:off x="7299325" y="5984875"/>
            <a:ext cx="2038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ultrapure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315" name="Connecteur droit avec flèche 28"/>
          <p:cNvCxnSpPr>
            <a:cxnSpLocks noChangeShapeType="1"/>
            <a:stCxn id="12305" idx="0"/>
          </p:cNvCxnSpPr>
          <p:nvPr/>
        </p:nvCxnSpPr>
        <p:spPr bwMode="auto">
          <a:xfrm rot="16200000" flipV="1">
            <a:off x="3589339" y="4351339"/>
            <a:ext cx="274637" cy="142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6" name="Connecteur droit avec flèche 29"/>
          <p:cNvCxnSpPr>
            <a:cxnSpLocks noChangeShapeType="1"/>
          </p:cNvCxnSpPr>
          <p:nvPr/>
        </p:nvCxnSpPr>
        <p:spPr bwMode="auto">
          <a:xfrm rot="16200000" flipV="1">
            <a:off x="4777582" y="4675982"/>
            <a:ext cx="490537" cy="127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7" name="Connecteur droit avec flèche 32"/>
          <p:cNvCxnSpPr>
            <a:cxnSpLocks noChangeShapeType="1"/>
          </p:cNvCxnSpPr>
          <p:nvPr/>
        </p:nvCxnSpPr>
        <p:spPr bwMode="auto">
          <a:xfrm rot="16200000" flipV="1">
            <a:off x="6505575" y="4387850"/>
            <a:ext cx="490538" cy="14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421549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7620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dirty="0"/>
              <a:t>Dialyse péritonéale</a:t>
            </a:r>
          </a:p>
        </p:txBody>
      </p:sp>
      <p:pic>
        <p:nvPicPr>
          <p:cNvPr id="27651" name="Image 5" descr="Image1 D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43001"/>
            <a:ext cx="287655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ZoneTexte 3"/>
          <p:cNvSpPr txBox="1">
            <a:spLocks noChangeArrowheads="1"/>
          </p:cNvSpPr>
          <p:nvPr/>
        </p:nvSpPr>
        <p:spPr bwMode="auto">
          <a:xfrm>
            <a:off x="6324600" y="1143001"/>
            <a:ext cx="3962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Mise en place du dialysat dans la cavité péritonéale</a:t>
            </a:r>
          </a:p>
        </p:txBody>
      </p:sp>
      <p:sp>
        <p:nvSpPr>
          <p:cNvPr id="27653" name="ZoneTexte 4"/>
          <p:cNvSpPr txBox="1">
            <a:spLocks noChangeArrowheads="1"/>
          </p:cNvSpPr>
          <p:nvPr/>
        </p:nvSpPr>
        <p:spPr bwMode="auto">
          <a:xfrm>
            <a:off x="7010400" y="3581401"/>
            <a:ext cx="335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1- Evacuation du dialysat usé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(15 minutes)</a:t>
            </a:r>
          </a:p>
        </p:txBody>
      </p:sp>
      <p:sp>
        <p:nvSpPr>
          <p:cNvPr id="27654" name="ZoneTexte 5"/>
          <p:cNvSpPr txBox="1">
            <a:spLocks noChangeArrowheads="1"/>
          </p:cNvSpPr>
          <p:nvPr/>
        </p:nvSpPr>
        <p:spPr bwMode="auto">
          <a:xfrm>
            <a:off x="7086600" y="2133601"/>
            <a:ext cx="335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2- infusion du dialysat neuf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(15 minutes)</a:t>
            </a:r>
          </a:p>
        </p:txBody>
      </p:sp>
      <p:pic>
        <p:nvPicPr>
          <p:cNvPr id="27655" name="Image 5" descr="Image1 cath D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105401"/>
            <a:ext cx="2171700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ZoneTexte 8"/>
          <p:cNvSpPr txBox="1">
            <a:spLocks noChangeArrowheads="1"/>
          </p:cNvSpPr>
          <p:nvPr/>
        </p:nvSpPr>
        <p:spPr bwMode="auto">
          <a:xfrm>
            <a:off x="4800601" y="5943600"/>
            <a:ext cx="1000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Cathéter</a:t>
            </a:r>
          </a:p>
        </p:txBody>
      </p:sp>
      <p:pic>
        <p:nvPicPr>
          <p:cNvPr id="27657" name="Image 6" descr="Image2 cath DP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724400"/>
            <a:ext cx="19240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ZoneTexte 10"/>
          <p:cNvSpPr txBox="1">
            <a:spLocks noChangeArrowheads="1"/>
          </p:cNvSpPr>
          <p:nvPr/>
        </p:nvSpPr>
        <p:spPr bwMode="auto">
          <a:xfrm>
            <a:off x="8305800" y="5715000"/>
            <a:ext cx="1231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Pansement</a:t>
            </a:r>
          </a:p>
        </p:txBody>
      </p:sp>
      <p:grpSp>
        <p:nvGrpSpPr>
          <p:cNvPr id="27659" name="Groupe 13"/>
          <p:cNvGrpSpPr>
            <a:grpSpLocks/>
          </p:cNvGrpSpPr>
          <p:nvPr/>
        </p:nvGrpSpPr>
        <p:grpSpPr bwMode="auto">
          <a:xfrm>
            <a:off x="1905000" y="1447801"/>
            <a:ext cx="2216150" cy="3357563"/>
            <a:chOff x="381000" y="1447800"/>
            <a:chExt cx="2215723" cy="3358103"/>
          </a:xfrm>
        </p:grpSpPr>
        <p:pic>
          <p:nvPicPr>
            <p:cNvPr id="27660" name="Image 7" descr="Image1 schema DP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84" t="4910" r="39124" b="4910"/>
            <a:stretch>
              <a:fillRect/>
            </a:stretch>
          </p:blipFill>
          <p:spPr bwMode="auto">
            <a:xfrm>
              <a:off x="381000" y="1447800"/>
              <a:ext cx="2215723" cy="3358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à coins arrondis 12"/>
            <p:cNvSpPr/>
            <p:nvPr/>
          </p:nvSpPr>
          <p:spPr>
            <a:xfrm>
              <a:off x="1968194" y="1524012"/>
              <a:ext cx="380927" cy="609698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5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5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340889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7391400" y="2438400"/>
            <a:ext cx="2895600" cy="3124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1752600" y="2514600"/>
            <a:ext cx="2895600" cy="31242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dirty="0"/>
              <a:t>Dialyse péritonéale</a:t>
            </a:r>
          </a:p>
        </p:txBody>
      </p:sp>
      <p:pic>
        <p:nvPicPr>
          <p:cNvPr id="28677" name="Image 5" descr="Image1 D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2362201"/>
            <a:ext cx="2589213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ZoneTexte 3"/>
          <p:cNvSpPr txBox="1">
            <a:spLocks noChangeArrowheads="1"/>
          </p:cNvSpPr>
          <p:nvPr/>
        </p:nvSpPr>
        <p:spPr bwMode="auto">
          <a:xfrm>
            <a:off x="1752600" y="3016251"/>
            <a:ext cx="28956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/>
              <a:t>DP diurne =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/>
              <a:t>Dialyse Péritonéale Continue Ambulatoire (DPCA)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ym typeface="Wingdings" panose="05000000000000000000" pitchFamily="2" charset="2"/>
              </a:rPr>
              <a:t> 4 échanges par jour</a:t>
            </a:r>
            <a:endParaRPr lang="fr-FR" altLang="fr-FR" sz="1800"/>
          </a:p>
        </p:txBody>
      </p:sp>
      <p:sp>
        <p:nvSpPr>
          <p:cNvPr id="28679" name="ZoneTexte 4"/>
          <p:cNvSpPr txBox="1">
            <a:spLocks noChangeArrowheads="1"/>
          </p:cNvSpPr>
          <p:nvPr/>
        </p:nvSpPr>
        <p:spPr bwMode="auto">
          <a:xfrm>
            <a:off x="7391400" y="2971800"/>
            <a:ext cx="28956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/>
              <a:t>DP nocturne = Dialyse Péritonéale Automatisée (DPA)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ym typeface="Wingdings" panose="05000000000000000000" pitchFamily="2" charset="2"/>
              </a:rPr>
              <a:t> Branchement le soir – débranchement le matin</a:t>
            </a:r>
            <a:endParaRPr lang="fr-FR" altLang="fr-FR" sz="1800"/>
          </a:p>
        </p:txBody>
      </p:sp>
      <p:sp>
        <p:nvSpPr>
          <p:cNvPr id="8" name="Flèche vers le bas 7"/>
          <p:cNvSpPr/>
          <p:nvPr/>
        </p:nvSpPr>
        <p:spPr>
          <a:xfrm>
            <a:off x="2590800" y="1125538"/>
            <a:ext cx="914400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>
            <a:off x="8382000" y="1136650"/>
            <a:ext cx="914400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8682" name="ZoneTexte 9"/>
          <p:cNvSpPr txBox="1">
            <a:spLocks noChangeArrowheads="1"/>
          </p:cNvSpPr>
          <p:nvPr/>
        </p:nvSpPr>
        <p:spPr bwMode="auto">
          <a:xfrm>
            <a:off x="1752601" y="5943601"/>
            <a:ext cx="8670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ct val="0"/>
              </a:spcBef>
              <a:buNone/>
            </a:pPr>
            <a:r>
              <a:rPr lang="fr-FR" altLang="fr-FR" sz="2400" b="1"/>
              <a:t>Entièrement réalisée à domicile (par le patient ou par un infirmier)</a:t>
            </a:r>
          </a:p>
        </p:txBody>
      </p:sp>
    </p:spTree>
    <p:extLst>
      <p:ext uri="{BB962C8B-B14F-4D97-AF65-F5344CB8AC3E}">
        <p14:creationId xmlns:p14="http://schemas.microsoft.com/office/powerpoint/2010/main" val="26529072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1768"/>
          </a:xfrm>
        </p:spPr>
        <p:txBody>
          <a:bodyPr>
            <a:normAutofit/>
          </a:bodyPr>
          <a:lstStyle/>
          <a:p>
            <a:pPr eaLnBrk="1" hangingPunct="1"/>
            <a:r>
              <a:rPr lang="fr-FR" sz="3600" b="1" dirty="0"/>
              <a:t>Diagnostic de la </a:t>
            </a:r>
            <a:r>
              <a:rPr lang="fr-FR" sz="3600" b="1" dirty="0" err="1"/>
              <a:t>peritonite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204912"/>
            <a:ext cx="3960813" cy="3963987"/>
          </a:xfrm>
        </p:spPr>
        <p:txBody>
          <a:bodyPr rtlCol="0">
            <a:noAutofit/>
          </a:bodyPr>
          <a:lstStyle/>
          <a:p>
            <a:pPr marL="0" indent="0">
              <a:buNone/>
              <a:defRPr/>
            </a:pPr>
            <a:r>
              <a:rPr lang="fr-FR" sz="3200" u="sng" dirty="0"/>
              <a:t>Clinique</a:t>
            </a:r>
            <a:r>
              <a:rPr lang="fr-FR" sz="3200" dirty="0"/>
              <a:t>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b="1" dirty="0"/>
              <a:t>Poche trouble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b="1" dirty="0"/>
              <a:t>Douleur abdominale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dirty="0"/>
              <a:t>Infection orifice, </a:t>
            </a:r>
            <a:r>
              <a:rPr lang="fr-FR" sz="3200" dirty="0" err="1"/>
              <a:t>tunnelite</a:t>
            </a:r>
            <a:endParaRPr lang="fr-FR" sz="3200" dirty="0"/>
          </a:p>
          <a:p>
            <a:pPr>
              <a:buFont typeface="Wingdings" pitchFamily="2" charset="2"/>
              <a:buChar char="ü"/>
              <a:defRPr/>
            </a:pPr>
            <a:r>
              <a:rPr lang="fr-FR" sz="3200" dirty="0"/>
              <a:t>Hyperthermie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dirty="0"/>
              <a:t>Mauvais drainage</a:t>
            </a:r>
          </a:p>
        </p:txBody>
      </p:sp>
      <p:sp>
        <p:nvSpPr>
          <p:cNvPr id="5" name="Flèche droite 4"/>
          <p:cNvSpPr/>
          <p:nvPr/>
        </p:nvSpPr>
        <p:spPr>
          <a:xfrm>
            <a:off x="2351089" y="5805488"/>
            <a:ext cx="2889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464" y="1700213"/>
            <a:ext cx="3995737" cy="3009900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25605" name="ZoneTexte 7"/>
          <p:cNvSpPr txBox="1">
            <a:spLocks noChangeArrowheads="1"/>
          </p:cNvSpPr>
          <p:nvPr/>
        </p:nvSpPr>
        <p:spPr bwMode="auto">
          <a:xfrm>
            <a:off x="3092450" y="5480745"/>
            <a:ext cx="7416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3200" dirty="0">
                <a:latin typeface="Calibri" pitchFamily="34" charset="0"/>
              </a:rPr>
              <a:t>Faire venir le patient en </a:t>
            </a:r>
            <a:r>
              <a:rPr lang="fr-FR" sz="3200" u="sng" dirty="0">
                <a:latin typeface="Calibri" pitchFamily="34" charset="0"/>
              </a:rPr>
              <a:t>urgence</a:t>
            </a:r>
            <a:r>
              <a:rPr lang="fr-FR" sz="3200" dirty="0">
                <a:latin typeface="Calibri" pitchFamily="34" charset="0"/>
              </a:rPr>
              <a:t> avec la poche trouble + ventre plein </a:t>
            </a:r>
          </a:p>
        </p:txBody>
      </p:sp>
    </p:spTree>
    <p:extLst>
      <p:ext uri="{BB962C8B-B14F-4D97-AF65-F5344CB8AC3E}">
        <p14:creationId xmlns:p14="http://schemas.microsoft.com/office/powerpoint/2010/main" val="42669814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sz="3200" b="1" dirty="0"/>
              <a:t>Infection émergence</a:t>
            </a:r>
          </a:p>
        </p:txBody>
      </p:sp>
      <p:pic>
        <p:nvPicPr>
          <p:cNvPr id="39938" name="Picture 4" descr="F1000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75" y="1500189"/>
            <a:ext cx="44069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ZoneTexte 5"/>
          <p:cNvSpPr txBox="1">
            <a:spLocks noChangeArrowheads="1"/>
          </p:cNvSpPr>
          <p:nvPr/>
        </p:nvSpPr>
        <p:spPr bwMode="auto">
          <a:xfrm>
            <a:off x="588963" y="4862514"/>
            <a:ext cx="1023921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800" u="sng" dirty="0">
                <a:latin typeface="Calibri" pitchFamily="34" charset="0"/>
              </a:rPr>
              <a:t>Traitement </a:t>
            </a:r>
            <a:r>
              <a:rPr lang="fr-FR" sz="2800" dirty="0">
                <a:latin typeface="Calibri" pitchFamily="34" charset="0"/>
              </a:rPr>
              <a:t>: 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désinfection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antibiotiques locaux (Rifampicine, </a:t>
            </a:r>
            <a:r>
              <a:rPr lang="fr-FR" sz="2800" dirty="0" err="1">
                <a:latin typeface="Calibri" pitchFamily="34" charset="0"/>
              </a:rPr>
              <a:t>Vanco</a:t>
            </a:r>
            <a:r>
              <a:rPr lang="fr-FR" sz="2800" dirty="0">
                <a:latin typeface="Calibri" pitchFamily="34" charset="0"/>
              </a:rPr>
              <a:t>, </a:t>
            </a:r>
            <a:r>
              <a:rPr lang="fr-FR" sz="2800" dirty="0" err="1">
                <a:latin typeface="Calibri" pitchFamily="34" charset="0"/>
              </a:rPr>
              <a:t>Mupirocine</a:t>
            </a:r>
            <a:r>
              <a:rPr lang="fr-FR" sz="2800" dirty="0">
                <a:latin typeface="Calibri" pitchFamily="34" charset="0"/>
              </a:rPr>
              <a:t>  +/- généraux)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nitrate d’argent (bourgeon charnu)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1" y="1500189"/>
            <a:ext cx="44164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0148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sz="3600" b="1" dirty="0" err="1"/>
              <a:t>Tunnelite</a:t>
            </a:r>
            <a:endParaRPr lang="fr-FR" sz="3600" b="1" dirty="0"/>
          </a:p>
        </p:txBody>
      </p:sp>
      <p:sp>
        <p:nvSpPr>
          <p:cNvPr id="40962" name="ZoneTexte 5"/>
          <p:cNvSpPr txBox="1">
            <a:spLocks noChangeArrowheads="1"/>
          </p:cNvSpPr>
          <p:nvPr/>
        </p:nvSpPr>
        <p:spPr bwMode="auto">
          <a:xfrm>
            <a:off x="733473" y="4676993"/>
            <a:ext cx="107250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800" u="sng" dirty="0">
                <a:latin typeface="Calibri" pitchFamily="34" charset="0"/>
              </a:rPr>
              <a:t>Traitement</a:t>
            </a:r>
            <a:r>
              <a:rPr lang="fr-FR" sz="2800" dirty="0">
                <a:latin typeface="Calibri" pitchFamily="34" charset="0"/>
              </a:rPr>
              <a:t>: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désinfection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antibiotiques généraux : PO (</a:t>
            </a:r>
            <a:r>
              <a:rPr lang="fr-FR" sz="2800" dirty="0" err="1">
                <a:latin typeface="Calibri" pitchFamily="34" charset="0"/>
              </a:rPr>
              <a:t>Bristopen</a:t>
            </a:r>
            <a:r>
              <a:rPr lang="fr-FR" sz="2800" dirty="0">
                <a:latin typeface="Calibri" pitchFamily="34" charset="0"/>
              </a:rPr>
              <a:t>) ou IV (</a:t>
            </a:r>
            <a:r>
              <a:rPr lang="fr-FR" sz="2800" dirty="0" err="1">
                <a:latin typeface="Calibri" pitchFamily="34" charset="0"/>
              </a:rPr>
              <a:t>Céfazoline</a:t>
            </a:r>
            <a:r>
              <a:rPr lang="fr-FR" sz="2800" dirty="0">
                <a:latin typeface="Calibri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ablation du cathéter si péritonite associée ou </a:t>
            </a:r>
            <a:r>
              <a:rPr lang="fr-FR" sz="2800" dirty="0" err="1">
                <a:latin typeface="Calibri" pitchFamily="34" charset="0"/>
              </a:rPr>
              <a:t>tunnelite</a:t>
            </a:r>
            <a:r>
              <a:rPr lang="fr-FR" sz="2800" dirty="0">
                <a:latin typeface="Calibri" pitchFamily="34" charset="0"/>
              </a:rPr>
              <a:t> résistante au </a:t>
            </a:r>
            <a:r>
              <a:rPr lang="fr-FR" sz="2800" dirty="0" err="1">
                <a:latin typeface="Calibri" pitchFamily="34" charset="0"/>
              </a:rPr>
              <a:t>ttt</a:t>
            </a:r>
            <a:endParaRPr lang="fr-FR" sz="2800" dirty="0">
              <a:latin typeface="Calibri" pitchFamily="34" charset="0"/>
            </a:endParaRPr>
          </a:p>
        </p:txBody>
      </p:sp>
      <p:pic>
        <p:nvPicPr>
          <p:cNvPr id="8" name="Picture 5" descr="DP orifice tunell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8212" y="701675"/>
            <a:ext cx="52355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21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220" y="2409952"/>
            <a:ext cx="32924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208628" y="1392702"/>
            <a:ext cx="79361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Risque infectieux : la compression</a:t>
            </a:r>
          </a:p>
        </p:txBody>
      </p:sp>
    </p:spTree>
    <p:extLst>
      <p:ext uri="{BB962C8B-B14F-4D97-AF65-F5344CB8AC3E}">
        <p14:creationId xmlns:p14="http://schemas.microsoft.com/office/powerpoint/2010/main" val="3345838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risque infectieux :</a:t>
            </a:r>
            <a:br>
              <a:rPr lang="fr-FR" dirty="0"/>
            </a:br>
            <a:r>
              <a:rPr lang="fr-FR" dirty="0"/>
              <a:t>plus important avec fistule prothétique</a:t>
            </a: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265928"/>
              </p:ext>
            </p:extLst>
          </p:nvPr>
        </p:nvGraphicFramePr>
        <p:xfrm>
          <a:off x="2427923" y="2025968"/>
          <a:ext cx="3995737" cy="192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Image" r:id="rId3" imgW="1206704" imgH="582120" progId="Photoshop.Image.6">
                  <p:embed/>
                </p:oleObj>
              </mc:Choice>
              <mc:Fallback>
                <p:oleObj name="Image" r:id="rId3" imgW="1206704" imgH="582120" progId="Photoshop.Image.6">
                  <p:embed/>
                  <p:pic>
                    <p:nvPicPr>
                      <p:cNvPr id="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7923" y="2025968"/>
                        <a:ext cx="3995737" cy="192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086568"/>
              </p:ext>
            </p:extLst>
          </p:nvPr>
        </p:nvGraphicFramePr>
        <p:xfrm>
          <a:off x="1038323" y="3671863"/>
          <a:ext cx="4176713" cy="277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Image" r:id="rId5" imgW="2539683" imgH="1688889" progId="Photoshop.Image.6">
                  <p:embed/>
                </p:oleObj>
              </mc:Choice>
              <mc:Fallback>
                <p:oleObj name="Image" r:id="rId5" imgW="2539683" imgH="1688889" progId="Photoshop.Image.6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8323" y="3671863"/>
                        <a:ext cx="4176713" cy="277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550591"/>
              </p:ext>
            </p:extLst>
          </p:nvPr>
        </p:nvGraphicFramePr>
        <p:xfrm>
          <a:off x="8177285" y="2406357"/>
          <a:ext cx="1727200" cy="386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Photo Editor Photo" r:id="rId7" imgW="1428949" imgH="3847619" progId="MSPhotoEd.3">
                  <p:embed/>
                </p:oleObj>
              </mc:Choice>
              <mc:Fallback>
                <p:oleObj name="Photo Editor Photo" r:id="rId7" imgW="1428949" imgH="3847619" progId="MSPhotoEd.3">
                  <p:embed/>
                  <p:pic>
                    <p:nvPicPr>
                      <p:cNvPr id="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7285" y="2406357"/>
                        <a:ext cx="1727200" cy="386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975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932" y="165463"/>
            <a:ext cx="3190875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211" y="3402874"/>
            <a:ext cx="357663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3794760"/>
            <a:ext cx="3781425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979715" y="836023"/>
            <a:ext cx="6335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Technique de ponction en trou unique</a:t>
            </a:r>
          </a:p>
          <a:p>
            <a:r>
              <a:rPr lang="fr-FR" sz="4000" dirty="0"/>
              <a:t>(</a:t>
            </a:r>
            <a:r>
              <a:rPr lang="fr-FR" sz="4000" dirty="0" err="1"/>
              <a:t>button-hole</a:t>
            </a:r>
            <a:r>
              <a:rPr lang="fr-FR" sz="4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36780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D:\APHM\Users\dr22189\Bureau\EPU Nephro\sélection VV photos fistules resizer\8 (Large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571" y="2376487"/>
            <a:ext cx="2819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3" name="Picture 5" descr="D:\APHM\Users\dr22189\Bureau\EPU Nephro\sélection VV photos fistules resizer\9 (Large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2514601"/>
            <a:ext cx="2819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5" name="Picture 7" descr="D:\APHM\Users\dr22189\Bureau\EPU Nephro\sélection VV photos fistules resizer\11 (Large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6" t="10020" b="12039"/>
          <a:stretch>
            <a:fillRect/>
          </a:stretch>
        </p:blipFill>
        <p:spPr bwMode="auto">
          <a:xfrm>
            <a:off x="8281768" y="4302125"/>
            <a:ext cx="3581400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6" name="Picture 8" descr="D:\APHM\Users\dr22189\Bureau\EPU Nephro\sélection VV photos fistules resizer\12 (Large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4572000"/>
            <a:ext cx="281940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8" name="Picture 10" descr="D:\APHM\Users\dr22189\Bureau\EPU Nephro\sélection VV photos fistules resizer\14 (Large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2376487"/>
            <a:ext cx="2895600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41" name="Picture 13" descr="D:\APHM\Users\dr22189\Bureau\EPU Nephro\sélection VV photos fistules resizer\17 (Large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70400"/>
            <a:ext cx="2971800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42" name="Picture 14" descr="D:\APHM\Users\dr22189\Bureau\EPU Nephro\sélection VV photos fistules resizer\18 (Large).JPG"/>
          <p:cNvPicPr>
            <a:picLocks noChangeAspect="1" noChangeArrowheads="1"/>
          </p:cNvPicPr>
          <p:nvPr/>
        </p:nvPicPr>
        <p:blipFill>
          <a:blip r:embed="rId9">
            <a:lum bright="3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t="13361"/>
          <a:stretch>
            <a:fillRect/>
          </a:stretch>
        </p:blipFill>
        <p:spPr bwMode="auto">
          <a:xfrm>
            <a:off x="571500" y="10287000"/>
            <a:ext cx="1043940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477108" y="731838"/>
            <a:ext cx="81756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Risque infectieux : la fistulographie</a:t>
            </a:r>
          </a:p>
        </p:txBody>
      </p:sp>
    </p:spTree>
    <p:extLst>
      <p:ext uri="{BB962C8B-B14F-4D97-AF65-F5344CB8AC3E}">
        <p14:creationId xmlns:p14="http://schemas.microsoft.com/office/powerpoint/2010/main" val="406247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mporain blanc">
  <a:themeElements>
    <a:clrScheme name="Contemporain blanc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Contemporain blanc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ntemporain blanc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in blanc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in blanc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2280</Words>
  <Application>Microsoft Office PowerPoint</Application>
  <PresentationFormat>Grand écran</PresentationFormat>
  <Paragraphs>416</Paragraphs>
  <Slides>59</Slides>
  <Notes>24</Notes>
  <HiddenSlides>0</HiddenSlides>
  <MMClips>1</MMClips>
  <ScaleCrop>false</ScaleCrop>
  <HeadingPairs>
    <vt:vector size="8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3</vt:i4>
      </vt:variant>
      <vt:variant>
        <vt:lpstr>Titres des diapositives</vt:lpstr>
      </vt:variant>
      <vt:variant>
        <vt:i4>59</vt:i4>
      </vt:variant>
    </vt:vector>
  </HeadingPairs>
  <TitlesOfParts>
    <vt:vector size="75" baseType="lpstr">
      <vt:lpstr>MS PGothic</vt:lpstr>
      <vt:lpstr>Arial</vt:lpstr>
      <vt:lpstr>Arial Black</vt:lpstr>
      <vt:lpstr>Arial Narrow</vt:lpstr>
      <vt:lpstr>Calibri</vt:lpstr>
      <vt:lpstr>Calibri Light</vt:lpstr>
      <vt:lpstr>Monotype Sorts</vt:lpstr>
      <vt:lpstr>Symbol</vt:lpstr>
      <vt:lpstr>Tahoma</vt:lpstr>
      <vt:lpstr>Times New Roman</vt:lpstr>
      <vt:lpstr>Wingdings</vt:lpstr>
      <vt:lpstr>Thème Office</vt:lpstr>
      <vt:lpstr>Contemporain blanc</vt:lpstr>
      <vt:lpstr>Clip</vt:lpstr>
      <vt:lpstr>Image</vt:lpstr>
      <vt:lpstr>Photo Editor Photo</vt:lpstr>
      <vt:lpstr>Dialyse et infections associées aux soins 2018</vt:lpstr>
      <vt:lpstr>Infections associées aux accès vasculaires pour hémodialyse</vt:lpstr>
      <vt:lpstr>L’hémodialyse</vt:lpstr>
      <vt:lpstr>Présentation PowerPoint</vt:lpstr>
      <vt:lpstr>Risque infectieux : la ponction</vt:lpstr>
      <vt:lpstr>Présentation PowerPoint</vt:lpstr>
      <vt:lpstr>risque infectieux : plus important avec fistule prothétique</vt:lpstr>
      <vt:lpstr>Présentation PowerPoint</vt:lpstr>
      <vt:lpstr>Présentation PowerPoint</vt:lpstr>
      <vt:lpstr>Présentation PowerPoint</vt:lpstr>
      <vt:lpstr>Présentation PowerPoint</vt:lpstr>
      <vt:lpstr>Incidence des infections d’accès vasculaire :</vt:lpstr>
      <vt:lpstr>Incidence des infections d’accès vasculaire :</vt:lpstr>
      <vt:lpstr>Bactériémies associées aux cathéters</vt:lpstr>
      <vt:lpstr>Transmission virale en hémodialyse</vt:lpstr>
      <vt:lpstr>24 janvier 2002 Agence de Presse Médicale Reuters</vt:lpstr>
      <vt:lpstr>30 janvier 2002 Agence de Presse Médicale Reuters</vt:lpstr>
      <vt:lpstr>2002 – demande des autorités sanitaires françaises</vt:lpstr>
      <vt:lpstr>Recommandations de la Société Française d’Hygiène Hospitalière, décembre 2004  http://www.sfhh.net/</vt:lpstr>
      <vt:lpstr>Présentation PowerPoint</vt:lpstr>
      <vt:lpstr>Présentation PowerPoint</vt:lpstr>
      <vt:lpstr>Présentation PowerPoint</vt:lpstr>
      <vt:lpstr>Hygiène du patient</vt:lpstr>
      <vt:lpstr>Personnel</vt:lpstr>
      <vt:lpstr>CONNEXION LIGNE</vt:lpstr>
      <vt:lpstr>Technique du lavage des mains</vt:lpstr>
      <vt:lpstr>Technique de friction des mains avec une solution hydro-alcoolique</vt:lpstr>
      <vt:lpstr>Procédure applicable en hémodialyse</vt:lpstr>
      <vt:lpstr>Travail en binome pour les cathéters</vt:lpstr>
      <vt:lpstr>PATIENT AVEC MASQUE ET CHARLOTTE</vt:lpstr>
      <vt:lpstr>Organisation des soins</vt:lpstr>
      <vt:lpstr>Accueil du patient</vt:lpstr>
      <vt:lpstr>Planification de l’accueil des patients</vt:lpstr>
      <vt:lpstr>En cours de séance</vt:lpstr>
      <vt:lpstr>Après le départ du patient</vt:lpstr>
      <vt:lpstr>Conception des locaux Arrêté du 25 avril 2005 </vt:lpstr>
      <vt:lpstr>Conception des locaux</vt:lpstr>
      <vt:lpstr>1 lavabo pour 4 postes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Désinfection du générateur : méthodes </vt:lpstr>
      <vt:lpstr>Evaluation des désinfectants</vt:lpstr>
      <vt:lpstr>Désinfection du générateur</vt:lpstr>
      <vt:lpstr>La boucle de distribution d’eau osmosée</vt:lpstr>
      <vt:lpstr>Le traitement d’eau</vt:lpstr>
      <vt:lpstr>Dialyse péritonéale</vt:lpstr>
      <vt:lpstr>Dialyse péritonéale</vt:lpstr>
      <vt:lpstr>Diagnostic de la peritonite</vt:lpstr>
      <vt:lpstr>Infection émergence</vt:lpstr>
      <vt:lpstr>Tunnelite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Dialyse et infections associées aux soins</dc:title>
  <dc:creator>Philippe Brunet</dc:creator>
  <cp:lastModifiedBy>Philippe Brunet</cp:lastModifiedBy>
  <cp:revision>32</cp:revision>
  <dcterms:created xsi:type="dcterms:W3CDTF">2015-02-01T08:04:17Z</dcterms:created>
  <dcterms:modified xsi:type="dcterms:W3CDTF">2018-02-13T02:31:28Z</dcterms:modified>
</cp:coreProperties>
</file>