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tiff" ContentType="image/tif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54"/>
  </p:notesMasterIdLst>
  <p:handoutMasterIdLst>
    <p:handoutMasterId r:id="rId55"/>
  </p:handoutMasterIdLst>
  <p:sldIdLst>
    <p:sldId id="259" r:id="rId2"/>
    <p:sldId id="260" r:id="rId3"/>
    <p:sldId id="277" r:id="rId4"/>
    <p:sldId id="292" r:id="rId5"/>
    <p:sldId id="275" r:id="rId6"/>
    <p:sldId id="293" r:id="rId7"/>
    <p:sldId id="294" r:id="rId8"/>
    <p:sldId id="295" r:id="rId9"/>
    <p:sldId id="276" r:id="rId10"/>
    <p:sldId id="278" r:id="rId11"/>
    <p:sldId id="290" r:id="rId12"/>
    <p:sldId id="291" r:id="rId13"/>
    <p:sldId id="261" r:id="rId14"/>
    <p:sldId id="279" r:id="rId15"/>
    <p:sldId id="280" r:id="rId16"/>
    <p:sldId id="297" r:id="rId17"/>
    <p:sldId id="296" r:id="rId18"/>
    <p:sldId id="325" r:id="rId19"/>
    <p:sldId id="326" r:id="rId20"/>
    <p:sldId id="327" r:id="rId21"/>
    <p:sldId id="328" r:id="rId22"/>
    <p:sldId id="329" r:id="rId23"/>
    <p:sldId id="303" r:id="rId24"/>
    <p:sldId id="265" r:id="rId25"/>
    <p:sldId id="282" r:id="rId26"/>
    <p:sldId id="281" r:id="rId27"/>
    <p:sldId id="286" r:id="rId28"/>
    <p:sldId id="285" r:id="rId29"/>
    <p:sldId id="304" r:id="rId30"/>
    <p:sldId id="305" r:id="rId31"/>
    <p:sldId id="306" r:id="rId32"/>
    <p:sldId id="283" r:id="rId33"/>
    <p:sldId id="267" r:id="rId34"/>
    <p:sldId id="262" r:id="rId35"/>
    <p:sldId id="307" r:id="rId36"/>
    <p:sldId id="320" r:id="rId37"/>
    <p:sldId id="309" r:id="rId38"/>
    <p:sldId id="310" r:id="rId39"/>
    <p:sldId id="323" r:id="rId40"/>
    <p:sldId id="321" r:id="rId41"/>
    <p:sldId id="322" r:id="rId42"/>
    <p:sldId id="312" r:id="rId43"/>
    <p:sldId id="313" r:id="rId44"/>
    <p:sldId id="314" r:id="rId45"/>
    <p:sldId id="315" r:id="rId46"/>
    <p:sldId id="316" r:id="rId47"/>
    <p:sldId id="330" r:id="rId48"/>
    <p:sldId id="331" r:id="rId49"/>
    <p:sldId id="332" r:id="rId50"/>
    <p:sldId id="271" r:id="rId51"/>
    <p:sldId id="287" r:id="rId52"/>
    <p:sldId id="324" r:id="rId53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63"/>
  </p:normalViewPr>
  <p:slideViewPr>
    <p:cSldViewPr snapToGrid="0" snapToObjects="1">
      <p:cViewPr varScale="1">
        <p:scale>
          <a:sx n="105" d="100"/>
          <a:sy n="105" d="100"/>
        </p:scale>
        <p:origin x="-179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2BD236-1DA0-5743-9A4B-3B1912C389C0}" type="datetimeFigureOut">
              <a:rPr lang="fr-FR" smtClean="0"/>
              <a:pPr/>
              <a:t>02/02/2021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5A29E4-1F3F-9643-B627-42BFCBDDF4A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86365969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213E94-1E44-3442-AA61-389E7673C370}" type="datetimeFigureOut">
              <a:rPr lang="fr-FR" smtClean="0"/>
              <a:pPr/>
              <a:t>02/02/2021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E5B4A2-3BCE-F448-A33B-5E95DFDC01D0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60791871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14D967-E3EB-CB4D-809F-E030EEDE5A3C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882CD-D452-F14C-8AAF-95526C593931}" type="datetime1">
              <a:rPr lang="fr-FR" smtClean="0">
                <a:solidFill>
                  <a:srgbClr val="EEECE1"/>
                </a:solidFill>
              </a:rPr>
              <a:pPr>
                <a:defRPr/>
              </a:pPr>
              <a:t>02/02/2021</a:t>
            </a:fld>
            <a:endParaRPr lang="en-US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6823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AB6F50-562C-744F-AB3B-6CA9917DC58D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44D08-F25B-7042-BE16-EA22998558CA}" type="datetime1">
              <a:rPr lang="fr-FR" smtClean="0">
                <a:solidFill>
                  <a:srgbClr val="EEECE1"/>
                </a:solidFill>
              </a:rPr>
              <a:pPr>
                <a:defRPr/>
              </a:pPr>
              <a:t>02/02/2021</a:t>
            </a:fld>
            <a:endParaRPr lang="en-US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45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42F836-9A4B-D24F-98B9-2350E879566D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D5132-977D-CA44-A955-ABC62CDEF268}" type="datetime1">
              <a:rPr lang="fr-FR" smtClean="0">
                <a:solidFill>
                  <a:srgbClr val="EEECE1"/>
                </a:solidFill>
              </a:rPr>
              <a:pPr>
                <a:defRPr/>
              </a:pPr>
              <a:t>02/02/2021</a:t>
            </a:fld>
            <a:endParaRPr lang="en-US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2532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F98DFF-AAB3-2A40-96E3-C0BE34F330F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2E3F9-30F8-CA43-A64F-81BCB2CAA74E}" type="datetime1">
              <a:rPr lang="fr-FR" smtClean="0">
                <a:solidFill>
                  <a:srgbClr val="EEECE1"/>
                </a:solidFill>
              </a:rPr>
              <a:pPr>
                <a:defRPr/>
              </a:pPr>
              <a:t>02/02/2021</a:t>
            </a:fld>
            <a:endParaRPr lang="en-US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7309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F308F5-FF59-EF4E-A8EF-5DED28E62F1B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89C05-CF0D-2340-B295-7CC1F4CB4B14}" type="datetime1">
              <a:rPr lang="fr-FR" smtClean="0">
                <a:solidFill>
                  <a:srgbClr val="EEECE1"/>
                </a:solidFill>
              </a:rPr>
              <a:pPr>
                <a:defRPr/>
              </a:pPr>
              <a:t>02/02/2021</a:t>
            </a:fld>
            <a:endParaRPr lang="en-US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4094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BC20C4-CB8B-B948-8C77-2C2047ADA48E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5995E-3506-3B47-8318-31C70A3EF774}" type="datetime1">
              <a:rPr lang="fr-FR" smtClean="0">
                <a:solidFill>
                  <a:srgbClr val="EEECE1"/>
                </a:solidFill>
              </a:rPr>
              <a:pPr>
                <a:defRPr/>
              </a:pPr>
              <a:t>02/02/2021</a:t>
            </a:fld>
            <a:endParaRPr lang="en-US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6075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49D4CF-A000-DF41-915D-EC7CB9A83C8B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FE441-946C-DF44-84F9-EE7C7EFFDFA9}" type="datetime1">
              <a:rPr lang="fr-FR" smtClean="0">
                <a:solidFill>
                  <a:srgbClr val="EEECE1"/>
                </a:solidFill>
              </a:rPr>
              <a:pPr>
                <a:defRPr/>
              </a:pPr>
              <a:t>02/02/2021</a:t>
            </a:fld>
            <a:endParaRPr lang="en-US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1210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9F69FC-8A9D-6E40-8F7C-E580179C9C5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C48D1-314E-4D4F-96DA-6DD9AF56D109}" type="datetime1">
              <a:rPr lang="fr-FR" smtClean="0">
                <a:solidFill>
                  <a:srgbClr val="EEECE1"/>
                </a:solidFill>
              </a:rPr>
              <a:pPr>
                <a:defRPr/>
              </a:pPr>
              <a:t>02/02/2021</a:t>
            </a:fld>
            <a:endParaRPr lang="en-US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9298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9429C6-92B2-0D40-9917-5E3F44845FB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AB2DFB-787E-1243-9A04-7E96C0DD4919}" type="datetime1">
              <a:rPr lang="fr-FR" smtClean="0">
                <a:solidFill>
                  <a:srgbClr val="EEECE1"/>
                </a:solidFill>
              </a:rPr>
              <a:pPr>
                <a:defRPr/>
              </a:pPr>
              <a:t>02/02/2021</a:t>
            </a:fld>
            <a:endParaRPr lang="en-US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9235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610E73-BEE5-784E-B9C3-097408306E2C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BF3C1-4EBA-5949-A1E4-E77F37C4C34D}" type="datetime1">
              <a:rPr lang="fr-FR" smtClean="0">
                <a:solidFill>
                  <a:srgbClr val="EEECE1"/>
                </a:solidFill>
              </a:rPr>
              <a:pPr>
                <a:defRPr/>
              </a:pPr>
              <a:t>02/02/2021</a:t>
            </a:fld>
            <a:endParaRPr lang="en-US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1025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76B8F2-8600-894A-8A7B-15FD3B29132D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6A3A-7603-D947-BCB7-1C3EDB32301E}" type="datetime1">
              <a:rPr lang="fr-FR" smtClean="0">
                <a:solidFill>
                  <a:srgbClr val="EEECE1"/>
                </a:solidFill>
              </a:rPr>
              <a:pPr>
                <a:defRPr/>
              </a:pPr>
              <a:t>02/02/2021</a:t>
            </a:fld>
            <a:endParaRPr lang="en-US">
              <a:solidFill>
                <a:srgbClr val="EEEC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3246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6200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US">
              <a:solidFill>
                <a:prstClr val="white"/>
              </a:solidFill>
              <a:latin typeface="Arial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US">
              <a:solidFill>
                <a:prstClr val="white"/>
              </a:solidFill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225" y="5648325"/>
            <a:ext cx="549275" cy="396875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6F7B1C8D-FB6C-4B4D-A206-0EB8548CFDA1}" type="slidenum">
              <a:rPr lang="en-US">
                <a:latin typeface="Arial" charset="0"/>
                <a:ea typeface="ＭＳ Ｐゴシック" charset="0"/>
                <a:cs typeface="ＭＳ Ｐゴシック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7456" y="4048919"/>
            <a:ext cx="23669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 defTabSz="914400"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738" y="1646237"/>
            <a:ext cx="2438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2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07F7FD82-74EB-5042-8F1D-5773CACF367E}" type="datetime1">
              <a:rPr lang="fr-FR" smtClean="0">
                <a:solidFill>
                  <a:srgbClr val="EEECE1"/>
                </a:solidFill>
                <a:latin typeface="Arial" charset="0"/>
                <a:ea typeface="ＭＳ Ｐゴシック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02/02/2021</a:t>
            </a:fld>
            <a:endParaRPr lang="en-US">
              <a:solidFill>
                <a:srgbClr val="EEECE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5641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9BBB59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8064A2"/>
        </a:buClr>
        <a:buFont typeface="Arial" charset="0"/>
        <a:buChar char="•"/>
        <a:defRPr sz="16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4BACC6"/>
        </a:buClr>
        <a:buFont typeface="Arial" charset="0"/>
        <a:buChar char="•"/>
        <a:defRPr sz="14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4.png"/><Relationship Id="rId4" Type="http://schemas.openxmlformats.org/officeDocument/2006/relationships/image" Target="file://localhost/http://img.over-blog.com/300x280/0/52/52/42/image-divers/logo-AP-HM-RVB-copie-1.jpg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4.png"/><Relationship Id="rId4" Type="http://schemas.openxmlformats.org/officeDocument/2006/relationships/image" Target="file://localhost/http://img.over-blog.com/300x280/0/52/52/42/image-divers/logo-AP-HM-RVB-copie-1.jpg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if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-1" y="2033588"/>
            <a:ext cx="8484627" cy="1725612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fr-FR" sz="36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Infections à </a:t>
            </a:r>
            <a:r>
              <a:rPr lang="fr-FR" sz="3600" b="1" i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Pseudomonas </a:t>
            </a:r>
            <a:r>
              <a:rPr lang="fr-FR" sz="3600" b="1" i="1" dirty="0" err="1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aeruginosa</a:t>
            </a:r>
            <a:endParaRPr lang="fr-FR" sz="3600" b="1" dirty="0">
              <a:solidFill>
                <a:srgbClr val="00009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4338" name="Sous-titre 2"/>
          <p:cNvSpPr>
            <a:spLocks noGrp="1"/>
          </p:cNvSpPr>
          <p:nvPr>
            <p:ph type="subTitle" idx="1"/>
          </p:nvPr>
        </p:nvSpPr>
        <p:spPr>
          <a:xfrm>
            <a:off x="381000" y="4940300"/>
            <a:ext cx="7848600" cy="1511300"/>
          </a:xfrm>
        </p:spPr>
        <p:txBody>
          <a:bodyPr>
            <a:normAutofit fontScale="92500" lnSpcReduction="20000"/>
          </a:bodyPr>
          <a:lstStyle/>
          <a:p>
            <a:pPr algn="ctr" eaLnBrk="1" hangingPunct="1">
              <a:defRPr/>
            </a:pP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Dr Nadim Cassir</a:t>
            </a:r>
          </a:p>
          <a:p>
            <a:pPr algn="ctr" eaLnBrk="1" hangingPunct="1">
              <a:defRPr/>
            </a:pP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Maladies Infectieuses et Tropicales</a:t>
            </a:r>
          </a:p>
          <a:p>
            <a:pPr algn="ctr" eaLnBrk="1" hangingPunct="1">
              <a:defRPr/>
            </a:pP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Comité de Lutte contre les Infections Nosocomiales</a:t>
            </a:r>
          </a:p>
          <a:p>
            <a:pPr algn="ctr" eaLnBrk="1" hangingPunct="1">
              <a:defRPr/>
            </a:pP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Hôpital Nord</a:t>
            </a:r>
          </a:p>
          <a:p>
            <a:pPr algn="ctr" eaLnBrk="1" hangingPunct="1">
              <a:defRPr/>
            </a:pP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Marseille</a:t>
            </a:r>
          </a:p>
        </p:txBody>
      </p:sp>
      <p:sp>
        <p:nvSpPr>
          <p:cNvPr id="15363" name="ZoneTexte 3"/>
          <p:cNvSpPr txBox="1">
            <a:spLocks noChangeArrowheads="1"/>
          </p:cNvSpPr>
          <p:nvPr/>
        </p:nvSpPr>
        <p:spPr bwMode="auto">
          <a:xfrm>
            <a:off x="6616700" y="22860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fr-FR" sz="1800">
              <a:solidFill>
                <a:prstClr val="black"/>
              </a:solidFill>
            </a:endParaRPr>
          </a:p>
        </p:txBody>
      </p:sp>
      <p:pic>
        <p:nvPicPr>
          <p:cNvPr id="15364" name="Picture 5" descr="http://img.over-blog.com/300x280/0/52/52/42/image-divers/logo-AP-HM-RVB-copie-1.jpg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01838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Rectangle 3"/>
          <p:cNvSpPr>
            <a:spLocks noChangeArrowheads="1"/>
          </p:cNvSpPr>
          <p:nvPr/>
        </p:nvSpPr>
        <p:spPr bwMode="auto">
          <a:xfrm>
            <a:off x="3463925" y="4133850"/>
            <a:ext cx="17449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dirty="0">
                <a:solidFill>
                  <a:srgbClr val="660066"/>
                </a:solidFill>
                <a:latin typeface="Arial" charset="0"/>
                <a:ea typeface="ＭＳ Ｐゴシック" charset="0"/>
                <a:cs typeface="Arial" charset="0"/>
              </a:rPr>
              <a:t>11 janvier 2021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err="1">
                <a:solidFill>
                  <a:srgbClr val="EEECE1"/>
                </a:solidFill>
                <a:latin typeface="Arial"/>
              </a:rPr>
              <a:t>Diplôme</a:t>
            </a:r>
            <a:r>
              <a:rPr lang="en-US" dirty="0">
                <a:solidFill>
                  <a:srgbClr val="EEECE1"/>
                </a:solidFill>
                <a:latin typeface="Arial"/>
              </a:rPr>
              <a:t> </a:t>
            </a:r>
            <a:r>
              <a:rPr lang="en-US" dirty="0" err="1">
                <a:solidFill>
                  <a:srgbClr val="EEECE1"/>
                </a:solidFill>
                <a:latin typeface="Arial"/>
              </a:rPr>
              <a:t>Universitaire</a:t>
            </a:r>
            <a:r>
              <a:rPr lang="en-US" dirty="0">
                <a:solidFill>
                  <a:srgbClr val="EEECE1"/>
                </a:solidFill>
                <a:latin typeface="Arial"/>
              </a:rPr>
              <a:t> - 2021</a:t>
            </a:r>
          </a:p>
        </p:txBody>
      </p:sp>
      <p:pic>
        <p:nvPicPr>
          <p:cNvPr id="9" name="Imag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0850" y="264054"/>
            <a:ext cx="1530273" cy="1354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20020874"/>
              </p:ext>
            </p:extLst>
          </p:nvPr>
        </p:nvGraphicFramePr>
        <p:xfrm>
          <a:off x="3505200" y="260218"/>
          <a:ext cx="1560457" cy="1358764"/>
        </p:xfrm>
        <a:graphic>
          <a:graphicData uri="http://schemas.openxmlformats.org/presentationml/2006/ole">
            <p:oleObj spid="_x0000_s1038" name="Image" r:id="rId6" imgW="3812213" imgH="3214966" progId="">
              <p:embed/>
            </p:oleObj>
          </a:graphicData>
        </a:graphic>
      </p:graphicFrame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14D967-E3EB-CB4D-809F-E030EEDE5A3C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94983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1800" dirty="0">
                <a:solidFill>
                  <a:srgbClr val="00339A"/>
                </a:solidFill>
                <a:latin typeface="TTE35F9428t00"/>
              </a:rPr>
              <a:t>Les infections à </a:t>
            </a:r>
            <a:r>
              <a:rPr lang="fr-FR" sz="1800" i="1" dirty="0">
                <a:solidFill>
                  <a:srgbClr val="00339A"/>
                </a:solidFill>
                <a:latin typeface="TTE35F9428t00"/>
              </a:rPr>
              <a:t>P. </a:t>
            </a:r>
            <a:r>
              <a:rPr lang="fr-FR" sz="1800" i="1" dirty="0" err="1">
                <a:solidFill>
                  <a:srgbClr val="00339A"/>
                </a:solidFill>
                <a:latin typeface="TTE35F9428t00"/>
              </a:rPr>
              <a:t>aeruginosa</a:t>
            </a:r>
            <a:r>
              <a:rPr lang="fr-FR" sz="1800" i="1" dirty="0">
                <a:solidFill>
                  <a:srgbClr val="00339A"/>
                </a:solidFill>
                <a:latin typeface="TTE35F9428t00"/>
              </a:rPr>
              <a:t> </a:t>
            </a:r>
            <a:r>
              <a:rPr lang="fr-FR" sz="1800" dirty="0">
                <a:solidFill>
                  <a:srgbClr val="00339A"/>
                </a:solidFill>
                <a:latin typeface="TTE35F9428t00"/>
              </a:rPr>
              <a:t>peuvent rentrer dans le cadre du signalement externe (décret du 26/07/2001):</a:t>
            </a:r>
          </a:p>
          <a:p>
            <a:pPr marL="114300" indent="0">
              <a:buNone/>
            </a:pPr>
            <a:r>
              <a:rPr lang="fr-FR" sz="1800" dirty="0">
                <a:latin typeface="TTE35F9428t00"/>
              </a:rPr>
              <a:t>– caractéristiques du micro-organisme, dont résistance aux antibiotiques</a:t>
            </a:r>
          </a:p>
          <a:p>
            <a:pPr marL="114300" indent="0">
              <a:buNone/>
            </a:pPr>
            <a:endParaRPr lang="fr-FR" sz="1800" dirty="0">
              <a:latin typeface="TTE35F9428t00"/>
            </a:endParaRPr>
          </a:p>
          <a:p>
            <a:pPr marL="114300" indent="0">
              <a:buNone/>
            </a:pPr>
            <a:r>
              <a:rPr lang="fr-FR" sz="1800" dirty="0">
                <a:latin typeface="TTE35F9428t00"/>
              </a:rPr>
              <a:t>– décès du patient lié à l’IN</a:t>
            </a:r>
          </a:p>
          <a:p>
            <a:pPr marL="114300" indent="0">
              <a:buNone/>
            </a:pPr>
            <a:endParaRPr lang="fr-FR" sz="1800" dirty="0">
              <a:latin typeface="TTE35F9428t00"/>
            </a:endParaRPr>
          </a:p>
          <a:p>
            <a:pPr marL="114300" indent="0">
              <a:buNone/>
            </a:pPr>
            <a:r>
              <a:rPr lang="fr-FR" sz="1800" dirty="0">
                <a:latin typeface="TTE35F9428t00"/>
              </a:rPr>
              <a:t>– infection liée à l’eau </a:t>
            </a:r>
          </a:p>
          <a:p>
            <a:pPr marL="114300" indent="0">
              <a:buNone/>
            </a:pPr>
            <a:endParaRPr lang="fr-FR" sz="1800" dirty="0">
              <a:latin typeface="TTE35F9428t00"/>
            </a:endParaRPr>
          </a:p>
          <a:p>
            <a:pPr marL="114300" indent="0">
              <a:buNone/>
            </a:pPr>
            <a:r>
              <a:rPr lang="fr-FR" sz="1800" dirty="0">
                <a:latin typeface="TTE35F9428t00"/>
              </a:rPr>
              <a:t>– cas groupés</a:t>
            </a:r>
            <a:endParaRPr lang="fr-FR" sz="1800" dirty="0">
              <a:latin typeface="Arial"/>
              <a:cs typeface="Arial"/>
            </a:endParaRP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960052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426" y="1004885"/>
            <a:ext cx="4694125" cy="524549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68313" y="6165850"/>
            <a:ext cx="8567737" cy="34368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BACC6"/>
              </a:buClr>
              <a:defRPr/>
            </a:pPr>
            <a:r>
              <a:rPr lang="fr-FR" sz="1400" b="1" dirty="0" err="1">
                <a:solidFill>
                  <a:srgbClr val="4BACC6"/>
                </a:solidFill>
                <a:latin typeface="Arial"/>
                <a:cs typeface="Arial"/>
              </a:rPr>
              <a:t>Nicolay</a:t>
            </a:r>
            <a:r>
              <a:rPr lang="fr-FR" sz="1400" b="1" dirty="0">
                <a:solidFill>
                  <a:srgbClr val="4BACC6"/>
                </a:solidFill>
                <a:latin typeface="Arial"/>
                <a:cs typeface="Arial"/>
              </a:rPr>
              <a:t> N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, BEH 8 juil. 2008.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cs typeface="Arial"/>
              </a:rPr>
              <a:t>InVS</a:t>
            </a:r>
            <a:endParaRPr lang="fr-FR" sz="1400" b="1" dirty="0">
              <a:solidFill>
                <a:schemeClr val="accent5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264499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68313" y="6165850"/>
            <a:ext cx="8567737" cy="34368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BACC6"/>
              </a:buClr>
              <a:defRPr/>
            </a:pPr>
            <a:r>
              <a:rPr lang="fr-FR" sz="1400" b="1" dirty="0" err="1">
                <a:solidFill>
                  <a:srgbClr val="4BACC6"/>
                </a:solidFill>
                <a:latin typeface="Arial"/>
                <a:cs typeface="Arial"/>
              </a:rPr>
              <a:t>Nicolay</a:t>
            </a:r>
            <a:r>
              <a:rPr lang="fr-FR" sz="1400" b="1" dirty="0">
                <a:solidFill>
                  <a:srgbClr val="4BACC6"/>
                </a:solidFill>
                <a:latin typeface="Arial"/>
                <a:cs typeface="Arial"/>
              </a:rPr>
              <a:t> N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, BEH 8 juil. 2008.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cs typeface="Arial"/>
              </a:rPr>
              <a:t>InVS</a:t>
            </a:r>
            <a:endParaRPr lang="fr-FR" sz="1400" b="1" dirty="0">
              <a:solidFill>
                <a:schemeClr val="accent5"/>
              </a:solidFill>
              <a:latin typeface="Arial"/>
              <a:ea typeface="+mn-ea"/>
              <a:cs typeface="Arial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9291" y="1018843"/>
            <a:ext cx="4681241" cy="5155291"/>
          </a:xfrm>
          <a:prstGeom prst="rect">
            <a:avLst/>
          </a:prstGeom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65461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Autofit/>
          </a:bodyPr>
          <a:lstStyle/>
          <a:p>
            <a:r>
              <a:rPr lang="fr-FR" sz="1800" dirty="0" err="1">
                <a:solidFill>
                  <a:srgbClr val="00339A"/>
                </a:solidFill>
                <a:latin typeface="Arial"/>
                <a:cs typeface="Arial"/>
              </a:rPr>
              <a:t>Medline</a:t>
            </a: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 1996 – 2002 : 105 publications (101 chez l’homme)</a:t>
            </a:r>
          </a:p>
          <a:p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12 épidémies communautaires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eau (piscines, jacuzzis, lacs, etc.)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folliculites +++, hot foot syndrome, otites externes</a:t>
            </a:r>
          </a:p>
          <a:p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89 épidémies hospitalières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surtout en réanimation, souvent graves, de 2 à 400 cas (médiane = 14)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rarement plusieurs services (17%)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sites infectieux</a:t>
            </a:r>
          </a:p>
          <a:p>
            <a:pPr lvl="1">
              <a:buFont typeface="Wingdings" charset="2"/>
              <a:buChar char="ü"/>
            </a:pP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bactériémies 31%</a:t>
            </a:r>
          </a:p>
          <a:p>
            <a:pPr lvl="1">
              <a:buFont typeface="Wingdings" charset="2"/>
              <a:buChar char="ü"/>
            </a:pP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infections respiratoires basses (sujets ventilés) 29%</a:t>
            </a:r>
          </a:p>
          <a:p>
            <a:pPr lvl="1">
              <a:buFont typeface="Wingdings" charset="2"/>
              <a:buChar char="ü"/>
            </a:pP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infections urinaires 17%</a:t>
            </a:r>
          </a:p>
          <a:p>
            <a:pPr lvl="1">
              <a:buFont typeface="Wingdings" charset="2"/>
              <a:buChar char="ü"/>
            </a:pP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infections du site opératoire 12%</a:t>
            </a:r>
          </a:p>
          <a:p>
            <a:pPr lvl="1">
              <a:buFont typeface="Wingdings" charset="2"/>
              <a:buChar char="ü"/>
            </a:pP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infections cutanées 8%</a:t>
            </a:r>
          </a:p>
          <a:p>
            <a:pPr lvl="1">
              <a:buFont typeface="Wingdings" charset="2"/>
              <a:buChar char="ü"/>
            </a:pPr>
            <a:r>
              <a:rPr lang="fr-FR" sz="1800" dirty="0" err="1">
                <a:solidFill>
                  <a:srgbClr val="000000"/>
                </a:solidFill>
                <a:latin typeface="Arial"/>
                <a:cs typeface="Arial"/>
              </a:rPr>
              <a:t>endophtalmies</a:t>
            </a: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 4%</a:t>
            </a:r>
            <a:endParaRPr lang="fr-FR" sz="1800" dirty="0">
              <a:latin typeface="Arial"/>
              <a:cs typeface="Arial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Richet H,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Ann. Fr </a:t>
            </a:r>
            <a:r>
              <a:rPr lang="fr-FR" sz="1400" b="1" i="1" dirty="0" err="1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Anesth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 Réa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. 2003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79021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Autofit/>
          </a:bodyPr>
          <a:lstStyle/>
          <a:p>
            <a:r>
              <a:rPr lang="fr-FR" sz="2000" dirty="0">
                <a:solidFill>
                  <a:srgbClr val="00339A"/>
                </a:solidFill>
                <a:latin typeface="TTE35F9428t00"/>
              </a:rPr>
              <a:t>Réservoirs : identifiés dans certains cas (cause ou conséquence ?)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TTE35F9428t00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TTE35F9428t00"/>
              </a:rPr>
              <a:t>bronchoscopes, humidificateurs, aérosols, systèmes d’aspiration, etc. (infections respiratoire)</a:t>
            </a:r>
          </a:p>
          <a:p>
            <a:pPr marL="114300" indent="0">
              <a:buNone/>
            </a:pPr>
            <a:endParaRPr lang="fr-FR" sz="1800" dirty="0">
              <a:solidFill>
                <a:srgbClr val="000000"/>
              </a:solidFill>
              <a:latin typeface="TTE35F9428t00"/>
            </a:endParaRP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TTE35F9428t00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TTE35F9428t00"/>
              </a:rPr>
              <a:t>crème pour les mains, soignants (ongles), bains-marie, etc.(bactériémies)</a:t>
            </a:r>
          </a:p>
          <a:p>
            <a:pPr marL="114300" indent="0">
              <a:buNone/>
            </a:pPr>
            <a:endParaRPr lang="fr-FR" sz="1800" dirty="0">
              <a:solidFill>
                <a:srgbClr val="000000"/>
              </a:solidFill>
              <a:latin typeface="TTE35F9428t00"/>
            </a:endParaRP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TTE35F9428t00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TTE35F9428t00"/>
              </a:rPr>
              <a:t>uromètres contaminés ou dôme de pression (infections urinaires)</a:t>
            </a:r>
          </a:p>
          <a:p>
            <a:pPr marL="114300" indent="0">
              <a:buNone/>
            </a:pPr>
            <a:endParaRPr lang="fr-FR" sz="1800" dirty="0">
              <a:solidFill>
                <a:srgbClr val="000000"/>
              </a:solidFill>
              <a:latin typeface="TTE35F9428t00"/>
            </a:endParaRP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TTE35F9428t00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TTE35F9428t00"/>
              </a:rPr>
              <a:t>éviers, robinets</a:t>
            </a:r>
          </a:p>
          <a:p>
            <a:pPr marL="114300" indent="0">
              <a:buNone/>
            </a:pPr>
            <a:endParaRPr lang="fr-FR" sz="1800" dirty="0">
              <a:solidFill>
                <a:srgbClr val="000000"/>
              </a:solidFill>
              <a:latin typeface="TTE35F9428t00"/>
            </a:endParaRP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TTE35F9428t00"/>
              </a:rPr>
              <a:t>– </a:t>
            </a:r>
            <a:r>
              <a:rPr lang="fr-FR" sz="1800" dirty="0">
                <a:solidFill>
                  <a:srgbClr val="CD0000"/>
                </a:solidFill>
                <a:latin typeface="TTE35F9428t00"/>
              </a:rPr>
              <a:t>patients +++ </a:t>
            </a:r>
            <a:r>
              <a:rPr lang="fr-FR" sz="1800" dirty="0">
                <a:solidFill>
                  <a:srgbClr val="000000"/>
                </a:solidFill>
                <a:latin typeface="TTE35F9428t00"/>
              </a:rPr>
              <a:t>: colonisation pouvant persister plusieurs mois</a:t>
            </a:r>
          </a:p>
          <a:p>
            <a:pPr lvl="1">
              <a:buFont typeface="Wingdings" charset="2"/>
              <a:buChar char="ü"/>
            </a:pPr>
            <a:r>
              <a:rPr lang="fr-FR" sz="1400" dirty="0">
                <a:solidFill>
                  <a:srgbClr val="000000"/>
                </a:solidFill>
                <a:latin typeface="TTE35F9428t00"/>
              </a:rPr>
              <a:t>incidence : 19,1 pour 100 patients admis dans 2 réanimations françaises</a:t>
            </a:r>
          </a:p>
          <a:p>
            <a:pPr marL="411163" lvl="1" indent="0">
              <a:buNone/>
            </a:pPr>
            <a:r>
              <a:rPr lang="fr-FR" sz="1400" dirty="0">
                <a:solidFill>
                  <a:srgbClr val="000000"/>
                </a:solidFill>
                <a:latin typeface="TTE35F9428t00"/>
              </a:rPr>
              <a:t>(à l’admission : 4,7 pour 100 patients admis soit ~25%)</a:t>
            </a:r>
            <a:endParaRPr lang="fr-FR" sz="1600" dirty="0">
              <a:latin typeface="Arial"/>
              <a:cs typeface="Arial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Richet H,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Ann. Fr </a:t>
            </a:r>
            <a:r>
              <a:rPr lang="fr-FR" sz="1400" b="1" i="1" dirty="0" err="1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Anesth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 Réa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. 2003</a:t>
            </a:r>
            <a:r>
              <a:rPr lang="fr-FR" sz="1400" b="1" dirty="0">
                <a:solidFill>
                  <a:srgbClr val="4BACC6"/>
                </a:solidFill>
                <a:ea typeface="ＭＳ Ｐゴシック" charset="0"/>
                <a:cs typeface="Arial"/>
              </a:rPr>
              <a:t>; Salm F </a:t>
            </a:r>
            <a:r>
              <a:rPr lang="fr-FR" sz="1400" b="1" i="1" dirty="0">
                <a:solidFill>
                  <a:srgbClr val="4BACC6"/>
                </a:solidFill>
                <a:ea typeface="ＭＳ Ｐゴシック" charset="0"/>
                <a:cs typeface="Arial"/>
              </a:rPr>
              <a:t>et al. </a:t>
            </a:r>
            <a:r>
              <a:rPr lang="fr-FR" sz="1400" b="1" i="1" dirty="0" err="1">
                <a:solidFill>
                  <a:srgbClr val="4BACC6"/>
                </a:solidFill>
                <a:ea typeface="ＭＳ Ｐゴシック" charset="0"/>
                <a:cs typeface="Arial"/>
              </a:rPr>
              <a:t>Antimicrob</a:t>
            </a:r>
            <a:r>
              <a:rPr lang="fr-FR" sz="1400" b="1" i="1" dirty="0">
                <a:solidFill>
                  <a:srgbClr val="4BACC6"/>
                </a:solidFill>
                <a:ea typeface="ＭＳ Ｐゴシック" charset="0"/>
                <a:cs typeface="Arial"/>
              </a:rPr>
              <a:t> </a:t>
            </a:r>
            <a:r>
              <a:rPr lang="fr-FR" sz="1400" b="1" i="1" dirty="0" err="1">
                <a:solidFill>
                  <a:srgbClr val="4BACC6"/>
                </a:solidFill>
                <a:ea typeface="ＭＳ Ｐゴシック" charset="0"/>
                <a:cs typeface="Arial"/>
              </a:rPr>
              <a:t>Resist</a:t>
            </a:r>
            <a:r>
              <a:rPr lang="fr-FR" sz="1400" b="1" i="1" dirty="0">
                <a:solidFill>
                  <a:srgbClr val="4BACC6"/>
                </a:solidFill>
                <a:ea typeface="ＭＳ Ｐゴシック" charset="0"/>
                <a:cs typeface="Arial"/>
              </a:rPr>
              <a:t> Infect Control. </a:t>
            </a:r>
            <a:r>
              <a:rPr lang="fr-FR" sz="1400" b="1" dirty="0">
                <a:solidFill>
                  <a:srgbClr val="4BACC6"/>
                </a:solidFill>
                <a:ea typeface="ＭＳ Ｐゴシック" charset="0"/>
                <a:cs typeface="Arial"/>
              </a:rPr>
              <a:t>2016</a:t>
            </a:r>
            <a:endParaRPr lang="fr-FR" sz="1400" b="1" dirty="0">
              <a:solidFill>
                <a:srgbClr val="4BACC6"/>
              </a:solidFill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8445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Autofit/>
          </a:bodyPr>
          <a:lstStyle/>
          <a:p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Facteurs de risque recensés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type de service</a:t>
            </a:r>
          </a:p>
          <a:p>
            <a:pPr lvl="1">
              <a:buFont typeface="Wingdings" charset="2"/>
              <a:buChar char="ü"/>
            </a:pPr>
            <a:r>
              <a:rPr lang="fr-FR" sz="1600" dirty="0">
                <a:solidFill>
                  <a:srgbClr val="000000"/>
                </a:solidFill>
                <a:latin typeface="Arial"/>
                <a:cs typeface="Arial"/>
              </a:rPr>
              <a:t>unités de soins intensifs 17%</a:t>
            </a:r>
          </a:p>
          <a:p>
            <a:pPr lvl="1">
              <a:buFont typeface="Wingdings" charset="2"/>
              <a:buChar char="ü"/>
            </a:pPr>
            <a:r>
              <a:rPr lang="fr-FR" sz="1600" dirty="0" err="1">
                <a:solidFill>
                  <a:srgbClr val="000000"/>
                </a:solidFill>
                <a:latin typeface="Arial"/>
                <a:cs typeface="Arial"/>
              </a:rPr>
              <a:t>onco</a:t>
            </a:r>
            <a:r>
              <a:rPr lang="fr-FR" sz="1600" dirty="0">
                <a:solidFill>
                  <a:srgbClr val="000000"/>
                </a:solidFill>
                <a:latin typeface="Arial"/>
                <a:cs typeface="Arial"/>
              </a:rPr>
              <a:t>-hématologie 12%</a:t>
            </a:r>
          </a:p>
          <a:p>
            <a:pPr lvl="1">
              <a:buFont typeface="Wingdings" charset="2"/>
              <a:buChar char="ü"/>
            </a:pPr>
            <a:r>
              <a:rPr lang="fr-FR" sz="1600" dirty="0">
                <a:solidFill>
                  <a:srgbClr val="000000"/>
                </a:solidFill>
                <a:latin typeface="Arial"/>
                <a:cs typeface="Arial"/>
              </a:rPr>
              <a:t>chirurgie 11%</a:t>
            </a:r>
          </a:p>
          <a:p>
            <a:pPr lvl="1">
              <a:buFont typeface="Wingdings" charset="2"/>
              <a:buChar char="ü"/>
            </a:pPr>
            <a:r>
              <a:rPr lang="hu-HU" sz="1600" dirty="0">
                <a:solidFill>
                  <a:srgbClr val="000000"/>
                </a:solidFill>
                <a:latin typeface="Arial"/>
                <a:cs typeface="Arial"/>
              </a:rPr>
              <a:t>brûlés 8%</a:t>
            </a:r>
          </a:p>
          <a:p>
            <a:pPr lvl="1">
              <a:buFont typeface="Wingdings" charset="2"/>
              <a:buChar char="ü"/>
            </a:pPr>
            <a:r>
              <a:rPr lang="fr-FR" sz="1600" dirty="0">
                <a:solidFill>
                  <a:srgbClr val="000000"/>
                </a:solidFill>
                <a:cs typeface="Arial"/>
              </a:rPr>
              <a:t>néonatalogie 7%</a:t>
            </a:r>
          </a:p>
          <a:p>
            <a:pPr lvl="1">
              <a:buFont typeface="Wingdings" charset="2"/>
              <a:buChar char="ü"/>
            </a:pPr>
            <a:r>
              <a:rPr lang="fr-FR" sz="1600" dirty="0">
                <a:solidFill>
                  <a:srgbClr val="000000"/>
                </a:solidFill>
                <a:cs typeface="Arial"/>
              </a:rPr>
              <a:t>urologie 6%</a:t>
            </a:r>
          </a:p>
          <a:p>
            <a:pPr lvl="1">
              <a:buFont typeface="Wingdings" charset="2"/>
              <a:buChar char="ü"/>
            </a:pPr>
            <a:r>
              <a:rPr lang="fr-FR" sz="1600" dirty="0">
                <a:solidFill>
                  <a:srgbClr val="000000"/>
                </a:solidFill>
                <a:cs typeface="Arial"/>
              </a:rPr>
              <a:t>autres, dont ophtalmologie &lt;5%</a:t>
            </a:r>
          </a:p>
          <a:p>
            <a:pPr marL="411163" lvl="1" indent="0">
              <a:buNone/>
            </a:pPr>
            <a:endParaRPr lang="hu-HU" sz="16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autres facteurs de risque inconstamment étudiés </a:t>
            </a: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: séjour prolongé, antibiothérapie préalable, ventilation mécanique, transferts, exposition à des procédures invasives, etc..</a:t>
            </a:r>
          </a:p>
          <a:p>
            <a:pPr marL="114300" indent="0">
              <a:buNone/>
            </a:pPr>
            <a:endParaRPr lang="fr-FR" sz="18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importance du </a:t>
            </a:r>
            <a:r>
              <a:rPr lang="fr-FR" sz="1800" dirty="0" err="1">
                <a:solidFill>
                  <a:srgbClr val="00339A"/>
                </a:solidFill>
                <a:latin typeface="Arial"/>
                <a:cs typeface="Arial"/>
              </a:rPr>
              <a:t>manuportage</a:t>
            </a: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 +++</a:t>
            </a:r>
            <a:endParaRPr lang="fr-FR" sz="1800" dirty="0">
              <a:latin typeface="Arial"/>
              <a:cs typeface="Arial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Richet H,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Ann. Fr </a:t>
            </a:r>
            <a:r>
              <a:rPr lang="fr-FR" sz="1400" b="1" i="1" dirty="0" err="1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Anesth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 Réa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. 2003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384904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Autofit/>
          </a:bodyPr>
          <a:lstStyle/>
          <a:p>
            <a:r>
              <a:rPr lang="fr-FR" sz="1800" i="1" dirty="0">
                <a:solidFill>
                  <a:srgbClr val="00339A"/>
                </a:solidFill>
                <a:latin typeface="Arial"/>
                <a:cs typeface="Arial"/>
              </a:rPr>
              <a:t>P. </a:t>
            </a:r>
            <a:r>
              <a:rPr lang="fr-FR" sz="1800" i="1" dirty="0" err="1">
                <a:solidFill>
                  <a:srgbClr val="00339A"/>
                </a:solidFill>
                <a:latin typeface="Arial"/>
                <a:cs typeface="Arial"/>
              </a:rPr>
              <a:t>aeruginosa</a:t>
            </a:r>
            <a:r>
              <a:rPr lang="fr-FR" sz="1800" i="1" dirty="0">
                <a:solidFill>
                  <a:srgbClr val="00339A"/>
                </a:solidFill>
                <a:latin typeface="Arial"/>
                <a:cs typeface="Arial"/>
              </a:rPr>
              <a:t> </a:t>
            </a: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et résistance aux antibiotiques en Europe</a:t>
            </a:r>
            <a:endParaRPr lang="fr-FR" sz="1800" dirty="0">
              <a:latin typeface="Arial"/>
              <a:cs typeface="Arial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ECDC. EARSS. 2018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623929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6EFF454D-0CD0-4740-8842-35AC1CD5C8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54" y="382778"/>
            <a:ext cx="8414696" cy="6010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45636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932DDD84-DD57-3446-B38C-924F651963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7" y="414669"/>
            <a:ext cx="8437873" cy="599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83565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DF224B2F-FC85-2A43-99CD-46D44516D4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026" y="446570"/>
            <a:ext cx="8471576" cy="5970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97608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 fontScale="92500" lnSpcReduction="20000"/>
          </a:bodyPr>
          <a:lstStyle/>
          <a:p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Bacille à Gram négatif non-fermentant aérobie</a:t>
            </a:r>
          </a:p>
          <a:p>
            <a:endParaRPr lang="fr-FR" sz="1800" dirty="0">
              <a:solidFill>
                <a:srgbClr val="00339A"/>
              </a:solidFill>
              <a:latin typeface="Arial"/>
              <a:cs typeface="Arial"/>
            </a:endParaRPr>
          </a:p>
          <a:p>
            <a:r>
              <a:rPr lang="fr-FR" sz="1800" dirty="0">
                <a:solidFill>
                  <a:srgbClr val="00339A"/>
                </a:solidFill>
                <a:cs typeface="Arial"/>
              </a:rPr>
              <a:t>isolé pour la 1ère fois en 1882 par Charles </a:t>
            </a:r>
            <a:r>
              <a:rPr lang="fr-FR" sz="1800" dirty="0" err="1">
                <a:solidFill>
                  <a:srgbClr val="00339A"/>
                </a:solidFill>
                <a:cs typeface="Arial"/>
              </a:rPr>
              <a:t>Gessard</a:t>
            </a:r>
            <a:r>
              <a:rPr lang="fr-FR" sz="1800" dirty="0">
                <a:solidFill>
                  <a:srgbClr val="00339A"/>
                </a:solidFill>
                <a:cs typeface="Arial"/>
              </a:rPr>
              <a:t> </a:t>
            </a:r>
            <a:r>
              <a:rPr lang="fr-FR" sz="1800" dirty="0">
                <a:cs typeface="Arial"/>
              </a:rPr>
              <a:t>(pharmacien militaire, intrigué par la "coloration azurée des plaies purulentes »)</a:t>
            </a:r>
          </a:p>
          <a:p>
            <a:pPr marL="114300" indent="0">
              <a:buNone/>
            </a:pPr>
            <a:endParaRPr lang="fr-FR" sz="1800" dirty="0">
              <a:solidFill>
                <a:srgbClr val="00339A"/>
              </a:solidFill>
              <a:latin typeface="Arial"/>
              <a:cs typeface="Arial"/>
            </a:endParaRPr>
          </a:p>
          <a:p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Ubiquitaire : eau, sols humides, plantes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en milieu hospitalier : eau et nourriture (crudités, fruits frais)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cs typeface="Arial"/>
              </a:rPr>
              <a:t>– </a:t>
            </a:r>
            <a:r>
              <a:rPr lang="fr-FR" sz="1800" dirty="0">
                <a:solidFill>
                  <a:srgbClr val="000000"/>
                </a:solidFill>
                <a:cs typeface="Arial"/>
              </a:rPr>
              <a:t>survie</a:t>
            </a:r>
            <a:r>
              <a:rPr lang="fr-FR" sz="1800" dirty="0">
                <a:solidFill>
                  <a:srgbClr val="00339A"/>
                </a:solidFill>
                <a:cs typeface="Arial"/>
              </a:rPr>
              <a:t> </a:t>
            </a:r>
            <a:r>
              <a:rPr lang="fr-FR" sz="1800" dirty="0">
                <a:solidFill>
                  <a:srgbClr val="000000"/>
                </a:solidFill>
                <a:cs typeface="Arial"/>
              </a:rPr>
              <a:t>sur tout type de support et de matériel humide à une température entre 4°C et 45°C</a:t>
            </a:r>
            <a:endParaRPr lang="fr-FR" sz="18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114300" indent="0">
              <a:buNone/>
            </a:pPr>
            <a:endParaRPr lang="fr-FR" sz="1800" dirty="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Commensal de l’homme, flore transitoire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tube digestif, oropharynx, zones cutanées humides (aisselles, périnée)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colonisation favorisée par antibiothérapie ou lésions, biofilm</a:t>
            </a:r>
          </a:p>
          <a:p>
            <a:pPr marL="114300" indent="0">
              <a:buNone/>
            </a:pPr>
            <a:endParaRPr lang="fr-FR" sz="1800" dirty="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Pathogène opportuniste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infections nosocomiales sévères chez les patients fragiles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augmentation de la morbidité, de la mortalité et des coûts de prise en charge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Microbiologie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402130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378F9662-5477-7846-B17C-FDFECF9BA9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0" y="425304"/>
            <a:ext cx="8464260" cy="598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196137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1ECEA318-1FF9-F745-876E-B4DC99460D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1056"/>
            <a:ext cx="8451850" cy="601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826766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DBBC3B8E-EC8D-C645-9047-194F8AD10E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4986"/>
            <a:ext cx="8477250" cy="6189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245522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1800" dirty="0">
                <a:solidFill>
                  <a:schemeClr val="tx2"/>
                </a:solidFill>
              </a:rPr>
              <a:t> Mesures générales :</a:t>
            </a:r>
          </a:p>
          <a:p>
            <a:pPr>
              <a:buFontTx/>
              <a:buChar char="-"/>
            </a:pPr>
            <a:r>
              <a:rPr lang="fr-FR" sz="1800" dirty="0"/>
              <a:t>Hygiène des mains</a:t>
            </a:r>
          </a:p>
          <a:p>
            <a:pPr marL="114300" indent="0">
              <a:buNone/>
            </a:pPr>
            <a:endParaRPr lang="fr-FR" sz="1800" dirty="0"/>
          </a:p>
          <a:p>
            <a:pPr>
              <a:buFontTx/>
              <a:buChar char="-"/>
            </a:pPr>
            <a:r>
              <a:rPr lang="fr-FR" sz="1800" dirty="0">
                <a:latin typeface="Arial"/>
                <a:cs typeface="Arial"/>
              </a:rPr>
              <a:t>Précautions standards</a:t>
            </a:r>
          </a:p>
          <a:p>
            <a:pPr marL="114300" indent="0">
              <a:buNone/>
            </a:pPr>
            <a:endParaRPr lang="fr-FR" sz="1800" dirty="0">
              <a:latin typeface="Arial"/>
              <a:cs typeface="Arial"/>
            </a:endParaRPr>
          </a:p>
          <a:p>
            <a:pPr>
              <a:buFontTx/>
              <a:buChar char="-"/>
            </a:pPr>
            <a:r>
              <a:rPr lang="fr-FR" sz="1800" dirty="0">
                <a:latin typeface="Arial"/>
                <a:cs typeface="Arial"/>
              </a:rPr>
              <a:t>Isolement des patients colonisés ou infectés à </a:t>
            </a:r>
            <a:r>
              <a:rPr lang="fr-FR" sz="1800" i="1" dirty="0">
                <a:latin typeface="Arial"/>
                <a:cs typeface="Arial"/>
              </a:rPr>
              <a:t>P. </a:t>
            </a:r>
            <a:r>
              <a:rPr lang="fr-FR" sz="1800" i="1" dirty="0" err="1">
                <a:latin typeface="Arial"/>
                <a:cs typeface="Arial"/>
              </a:rPr>
              <a:t>aeruginosa</a:t>
            </a:r>
            <a:r>
              <a:rPr lang="fr-FR" sz="1800" i="1" dirty="0">
                <a:latin typeface="Arial"/>
                <a:cs typeface="Arial"/>
              </a:rPr>
              <a:t> </a:t>
            </a:r>
            <a:r>
              <a:rPr lang="fr-FR" sz="1800" dirty="0">
                <a:latin typeface="Arial"/>
                <a:cs typeface="Arial"/>
              </a:rPr>
              <a:t>multi-résistant aux antibiotiques</a:t>
            </a:r>
          </a:p>
          <a:p>
            <a:pPr marL="114300" indent="0">
              <a:buNone/>
            </a:pPr>
            <a:endParaRPr lang="fr-FR" sz="1800" dirty="0">
              <a:latin typeface="Arial"/>
              <a:cs typeface="Arial"/>
            </a:endParaRPr>
          </a:p>
          <a:p>
            <a:pPr>
              <a:buFontTx/>
              <a:buChar char="-"/>
            </a:pPr>
            <a:r>
              <a:rPr lang="fr-FR" sz="1800" dirty="0">
                <a:latin typeface="Arial"/>
                <a:cs typeface="Arial"/>
              </a:rPr>
              <a:t>Dépistage systématique à l’entrée (portage digestif de </a:t>
            </a:r>
            <a:r>
              <a:rPr lang="fr-FR" sz="1800" i="1" dirty="0">
                <a:latin typeface="Arial"/>
                <a:cs typeface="Arial"/>
              </a:rPr>
              <a:t>P. </a:t>
            </a:r>
            <a:r>
              <a:rPr lang="fr-FR" sz="1800" i="1" dirty="0" err="1">
                <a:latin typeface="Arial"/>
                <a:cs typeface="Arial"/>
              </a:rPr>
              <a:t>aeruginosa</a:t>
            </a:r>
            <a:r>
              <a:rPr lang="fr-FR" sz="1800" i="1" dirty="0">
                <a:latin typeface="Arial"/>
                <a:cs typeface="Arial"/>
              </a:rPr>
              <a:t> </a:t>
            </a:r>
            <a:r>
              <a:rPr lang="fr-FR" sz="1800" dirty="0">
                <a:latin typeface="Arial"/>
                <a:cs typeface="Arial"/>
              </a:rPr>
              <a:t>multi-résistant aux antibiotiques) en réanimation ou soins intensifs en cas d’épidémie</a:t>
            </a:r>
          </a:p>
          <a:p>
            <a:pPr>
              <a:buFontTx/>
              <a:buChar char="-"/>
            </a:pPr>
            <a:endParaRPr lang="fr-FR" sz="1800" dirty="0">
              <a:latin typeface="Arial"/>
              <a:cs typeface="Arial"/>
            </a:endParaRPr>
          </a:p>
          <a:p>
            <a:pPr>
              <a:buFontTx/>
              <a:buChar char="-"/>
            </a:pPr>
            <a:r>
              <a:rPr lang="fr-FR" sz="1800" dirty="0">
                <a:latin typeface="Arial"/>
                <a:cs typeface="Arial"/>
              </a:rPr>
              <a:t>Procédure de Désinfection / Stérilisation du matériel</a:t>
            </a:r>
          </a:p>
          <a:p>
            <a:pPr>
              <a:buFontTx/>
              <a:buChar char="-"/>
            </a:pPr>
            <a:endParaRPr lang="fr-FR" sz="1800" dirty="0">
              <a:latin typeface="Arial"/>
              <a:cs typeface="Arial"/>
            </a:endParaRPr>
          </a:p>
          <a:p>
            <a:pPr>
              <a:buFontTx/>
              <a:buChar char="-"/>
            </a:pPr>
            <a:r>
              <a:rPr lang="fr-FR" sz="1800" dirty="0">
                <a:latin typeface="Arial"/>
                <a:cs typeface="Arial"/>
              </a:rPr>
              <a:t>Procédure de </a:t>
            </a:r>
            <a:r>
              <a:rPr lang="fr-FR" sz="1800" dirty="0" err="1">
                <a:latin typeface="Arial"/>
                <a:cs typeface="Arial"/>
              </a:rPr>
              <a:t>bionettoyage</a:t>
            </a:r>
            <a:r>
              <a:rPr lang="fr-FR" sz="1800" dirty="0">
                <a:latin typeface="Arial"/>
                <a:cs typeface="Arial"/>
              </a:rPr>
              <a:t> de l’environnement </a:t>
            </a:r>
          </a:p>
          <a:p>
            <a:pPr>
              <a:buFontTx/>
              <a:buChar char="-"/>
            </a:pPr>
            <a:endParaRPr lang="fr-FR" sz="1800" dirty="0">
              <a:latin typeface="Arial"/>
              <a:cs typeface="Arial"/>
            </a:endParaRPr>
          </a:p>
          <a:p>
            <a:pPr>
              <a:buFontTx/>
              <a:buChar char="-"/>
            </a:pPr>
            <a:endParaRPr lang="fr-FR" sz="1800" dirty="0">
              <a:latin typeface="Arial"/>
              <a:cs typeface="Arial"/>
            </a:endParaRPr>
          </a:p>
          <a:p>
            <a:pPr marL="114300" indent="0">
              <a:buNone/>
            </a:pPr>
            <a:endParaRPr lang="fr-FR" sz="1800" dirty="0">
              <a:latin typeface="Arial"/>
              <a:cs typeface="Arial"/>
            </a:endParaRP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Contrôle des infections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 err="1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Tacconelli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 E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et al., Clin </a:t>
            </a:r>
            <a:r>
              <a:rPr lang="fr-FR" sz="1400" b="1" i="1" dirty="0" err="1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Microbiol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 Infect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. 2014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79875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 lnSpcReduction="10000"/>
          </a:bodyPr>
          <a:lstStyle/>
          <a:p>
            <a:r>
              <a:rPr lang="fr-FR" sz="1800" dirty="0">
                <a:solidFill>
                  <a:schemeClr val="tx2"/>
                </a:solidFill>
              </a:rPr>
              <a:t>Evaluation en cas d’épidémie :</a:t>
            </a:r>
          </a:p>
          <a:p>
            <a:pPr>
              <a:buFontTx/>
              <a:buChar char="-"/>
            </a:pPr>
            <a:r>
              <a:rPr lang="fr-FR" sz="1800" dirty="0"/>
              <a:t>Contrôle bactériologique des différents types d'eaux</a:t>
            </a:r>
          </a:p>
          <a:p>
            <a:pPr>
              <a:buFontTx/>
              <a:buChar char="-"/>
            </a:pPr>
            <a:r>
              <a:rPr lang="fr-FR" sz="1800" dirty="0"/>
              <a:t>Evaluation des pratiques d'entretien des points d'usage et des réseaux de distribution</a:t>
            </a:r>
          </a:p>
          <a:p>
            <a:pPr>
              <a:buFontTx/>
              <a:buChar char="-"/>
            </a:pPr>
            <a:r>
              <a:rPr lang="fr-FR" sz="1800" dirty="0"/>
              <a:t>Evaluation des bonnes pratiques d'utilisation : "quelle eau pour quel usage ? »</a:t>
            </a:r>
          </a:p>
          <a:p>
            <a:pPr>
              <a:buFontTx/>
              <a:buChar char="-"/>
            </a:pPr>
            <a:endParaRPr lang="fr-FR" sz="1800" dirty="0">
              <a:latin typeface="Arial"/>
              <a:cs typeface="Arial"/>
            </a:endParaRPr>
          </a:p>
          <a:p>
            <a:r>
              <a:rPr lang="fr-FR" sz="1800" dirty="0">
                <a:solidFill>
                  <a:srgbClr val="1F497D"/>
                </a:solidFill>
                <a:latin typeface="Arial"/>
                <a:cs typeface="Arial"/>
              </a:rPr>
              <a:t>Responsables :</a:t>
            </a:r>
          </a:p>
          <a:p>
            <a:pPr>
              <a:buFontTx/>
              <a:buChar char="-"/>
            </a:pPr>
            <a:r>
              <a:rPr lang="fr-FR" sz="1800" dirty="0"/>
              <a:t>Le directeur de l'établissement et le responsable des services techniques responsables de la conformité des installations et maintenances</a:t>
            </a:r>
          </a:p>
          <a:p>
            <a:pPr>
              <a:buFontTx/>
              <a:buChar char="-"/>
            </a:pPr>
            <a:r>
              <a:rPr lang="fr-FR" sz="1800" dirty="0"/>
              <a:t>Le président de CLIN, le responsable de l'équipe opérationnelle d'hygiène et le responsable du laboratoire en charge des contrôles microbiologiques définissent et réalisent les contrôles légaux</a:t>
            </a:r>
          </a:p>
          <a:p>
            <a:pPr>
              <a:buFontTx/>
              <a:buChar char="-"/>
            </a:pPr>
            <a:r>
              <a:rPr lang="fr-FR" sz="1800" dirty="0"/>
              <a:t>Le chef de service, le cadre des unités de soins et les équipes utilisatrices de procédés d'obtention d'eaux "</a:t>
            </a:r>
            <a:r>
              <a:rPr lang="fr-FR" sz="1800" dirty="0" err="1"/>
              <a:t>bactériologiquement</a:t>
            </a:r>
            <a:r>
              <a:rPr lang="fr-FR" sz="1800" dirty="0"/>
              <a:t> maîtrisées » responsables du respect des bonnes pratiques</a:t>
            </a:r>
            <a:endParaRPr lang="fr-FR" sz="1800" dirty="0">
              <a:latin typeface="Arial"/>
              <a:cs typeface="Arial"/>
            </a:endParaRP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Contrôle des infections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544845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Autofit/>
          </a:bodyPr>
          <a:lstStyle/>
          <a:p>
            <a:r>
              <a:rPr lang="fr-FR" sz="1800" dirty="0"/>
              <a:t>La </a:t>
            </a:r>
            <a:r>
              <a:rPr lang="fr-FR" sz="1800" b="1" dirty="0"/>
              <a:t>contamination </a:t>
            </a:r>
            <a:r>
              <a:rPr lang="fr-FR" sz="1800" dirty="0"/>
              <a:t>terminale par </a:t>
            </a:r>
            <a:r>
              <a:rPr lang="fr-FR" sz="1800" i="1" dirty="0"/>
              <a:t>Pseudomonas</a:t>
            </a:r>
            <a:r>
              <a:rPr lang="fr-FR" sz="1800" dirty="0"/>
              <a:t> classiquement rapportée au niveau de la robinetterie et les canalisations d’alimentation par des phénomènes de rétro-contamination : mains, projection d’eau, siphons,…</a:t>
            </a:r>
          </a:p>
          <a:p>
            <a:pPr marL="114300" indent="0">
              <a:buNone/>
            </a:pPr>
            <a:endParaRPr lang="fr-FR" sz="1800" dirty="0"/>
          </a:p>
          <a:p>
            <a:r>
              <a:rPr lang="fr-FR" sz="1800" dirty="0"/>
              <a:t>La principale cause de </a:t>
            </a:r>
            <a:r>
              <a:rPr lang="fr-FR" sz="1800" b="1" dirty="0"/>
              <a:t>l’installation </a:t>
            </a:r>
            <a:r>
              <a:rPr lang="fr-FR" sz="1800" dirty="0"/>
              <a:t>de cette bactérie dans l’eau froide est le réchauffement des canalisations par l’introduction de l’eau chaude dans l’eau froide, le passage à proximité d’une source de chaleur….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Contrôle des infections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857997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Contrôle des infections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>
                <a:solidFill>
                  <a:srgbClr val="4BACC6"/>
                </a:solidFill>
                <a:ea typeface="ＭＳ Ｐゴシック" charset="0"/>
                <a:cs typeface="Arial"/>
              </a:rPr>
              <a:t>INSTRUCTION N° DGOS/PF2/DGS/VSS1/2016/220 du 4 juillet 2016 </a:t>
            </a:r>
            <a:endParaRPr lang="fr-FR" sz="1400" b="1" dirty="0">
              <a:solidFill>
                <a:srgbClr val="4BACC6"/>
              </a:solidFill>
              <a:latin typeface="Arial"/>
              <a:ea typeface="ＭＳ Ｐゴシック" charset="0"/>
              <a:cs typeface="Arial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765" y="2044700"/>
            <a:ext cx="7366000" cy="2755900"/>
          </a:xfrm>
          <a:prstGeom prst="rect">
            <a:avLst/>
          </a:prstGeom>
        </p:spPr>
      </p:pic>
      <p:sp>
        <p:nvSpPr>
          <p:cNvPr id="9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1800" dirty="0">
                <a:solidFill>
                  <a:schemeClr val="tx2"/>
                </a:solidFill>
              </a:rPr>
              <a:t>Procédure relative au risque infectieux lié aux endoscopes</a:t>
            </a:r>
            <a:endParaRPr lang="fr-FR" sz="1800" dirty="0">
              <a:latin typeface="Arial"/>
              <a:cs typeface="Arial"/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405911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Contrôle des infections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>
                <a:solidFill>
                  <a:srgbClr val="4BACC6"/>
                </a:solidFill>
                <a:ea typeface="ＭＳ Ｐゴシック" charset="0"/>
                <a:cs typeface="Arial"/>
              </a:rPr>
              <a:t>INSTRUCTION N° DGOS/PF2/DGS/VSS1/2016/220 du 4 juillet 2016 </a:t>
            </a:r>
            <a:endParaRPr lang="fr-FR" sz="1400" b="1" dirty="0">
              <a:solidFill>
                <a:srgbClr val="4BACC6"/>
              </a:solidFill>
              <a:latin typeface="Arial"/>
              <a:ea typeface="ＭＳ Ｐゴシック" charset="0"/>
              <a:cs typeface="Arial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175" y="1783895"/>
            <a:ext cx="7239000" cy="4267200"/>
          </a:xfrm>
          <a:prstGeom prst="rect">
            <a:avLst/>
          </a:prstGeom>
        </p:spPr>
      </p:pic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1800" dirty="0">
                <a:solidFill>
                  <a:schemeClr val="tx2"/>
                </a:solidFill>
              </a:rPr>
              <a:t>Procédure relative au risque infectieux lié aux endoscopes</a:t>
            </a:r>
            <a:endParaRPr lang="fr-FR" sz="1800" dirty="0">
              <a:latin typeface="Arial"/>
              <a:cs typeface="Arial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144556" y="2875091"/>
            <a:ext cx="1423481" cy="2791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4129496" y="4130094"/>
            <a:ext cx="1423481" cy="2791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131950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Contrôle des infections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>
                <a:solidFill>
                  <a:srgbClr val="4BACC6"/>
                </a:solidFill>
                <a:ea typeface="ＭＳ Ｐゴシック" charset="0"/>
                <a:cs typeface="Arial"/>
              </a:rPr>
              <a:t>INSTRUCTION N° DGOS/PF2/DGS/VSS1/2016/220 du 4 juillet 2016 </a:t>
            </a:r>
            <a:endParaRPr lang="fr-FR" sz="1400" b="1" dirty="0">
              <a:solidFill>
                <a:srgbClr val="4BACC6"/>
              </a:solidFill>
              <a:latin typeface="Arial"/>
              <a:ea typeface="ＭＳ Ｐゴシック" charset="0"/>
              <a:cs typeface="Arial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595" y="2007597"/>
            <a:ext cx="7531100" cy="3429000"/>
          </a:xfrm>
          <a:prstGeom prst="rect">
            <a:avLst/>
          </a:prstGeom>
        </p:spPr>
      </p:pic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1800" dirty="0">
                <a:solidFill>
                  <a:schemeClr val="tx2"/>
                </a:solidFill>
              </a:rPr>
              <a:t>Procédure relative au risque infectieux lié aux endoscopes</a:t>
            </a:r>
            <a:endParaRPr lang="fr-FR" sz="1800" dirty="0">
              <a:latin typeface="Arial"/>
              <a:cs typeface="Arial"/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01586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Contrôle des infections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>
                <a:solidFill>
                  <a:srgbClr val="4BACC6"/>
                </a:solidFill>
                <a:ea typeface="ＭＳ Ｐゴシック" charset="0"/>
                <a:cs typeface="Arial"/>
              </a:rPr>
              <a:t>Guide Qualité de l’eau dans les Etablissements de Santé. 2009 </a:t>
            </a:r>
            <a:endParaRPr lang="fr-FR" sz="1400" b="1" dirty="0">
              <a:solidFill>
                <a:srgbClr val="4BACC6"/>
              </a:solidFill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1800" dirty="0">
                <a:solidFill>
                  <a:schemeClr val="tx2"/>
                </a:solidFill>
              </a:rPr>
              <a:t>Eau aux points d’usage (potabilité)</a:t>
            </a:r>
            <a:endParaRPr lang="fr-FR" sz="1800" dirty="0">
              <a:latin typeface="Arial"/>
              <a:cs typeface="Arial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389" y="2400299"/>
            <a:ext cx="7704991" cy="2344997"/>
          </a:xfrm>
          <a:prstGeom prst="rect">
            <a:avLst/>
          </a:prstGeom>
        </p:spPr>
      </p:pic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021344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2000" dirty="0">
                <a:solidFill>
                  <a:srgbClr val="00339A"/>
                </a:solidFill>
                <a:latin typeface="TTE35F9428t00"/>
              </a:rPr>
              <a:t>Mécanismes de résistance aux antibiotiques : multiples !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TTE35F9428t00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TTE35F9428t00"/>
              </a:rPr>
              <a:t>Résistances naturelles: </a:t>
            </a:r>
            <a:r>
              <a:rPr lang="fr-FR" sz="1800" dirty="0">
                <a:solidFill>
                  <a:srgbClr val="000000"/>
                </a:solidFill>
                <a:cs typeface="Arial"/>
              </a:rPr>
              <a:t>amoxicilline, </a:t>
            </a:r>
            <a:r>
              <a:rPr lang="fr-FR" sz="1800" dirty="0" err="1">
                <a:solidFill>
                  <a:srgbClr val="000000"/>
                </a:solidFill>
                <a:cs typeface="Arial"/>
              </a:rPr>
              <a:t>céfotaxime</a:t>
            </a:r>
            <a:r>
              <a:rPr lang="fr-FR" sz="1800" dirty="0">
                <a:solidFill>
                  <a:srgbClr val="000000"/>
                </a:solidFill>
                <a:cs typeface="Arial"/>
              </a:rPr>
              <a:t>, tétracyclines, </a:t>
            </a:r>
            <a:r>
              <a:rPr lang="fr-FR" sz="1800" dirty="0" err="1">
                <a:solidFill>
                  <a:srgbClr val="000000"/>
                </a:solidFill>
                <a:cs typeface="Arial"/>
              </a:rPr>
              <a:t>cotrimoxazole</a:t>
            </a:r>
            <a:r>
              <a:rPr lang="fr-FR" sz="1800" dirty="0">
                <a:solidFill>
                  <a:srgbClr val="000000"/>
                </a:solidFill>
                <a:cs typeface="Arial"/>
              </a:rPr>
              <a:t>, macrolides, </a:t>
            </a:r>
            <a:r>
              <a:rPr lang="fr-FR" sz="1800" dirty="0" err="1">
                <a:solidFill>
                  <a:srgbClr val="000000"/>
                </a:solidFill>
                <a:cs typeface="Arial"/>
              </a:rPr>
              <a:t>glycopeptides</a:t>
            </a:r>
            <a:r>
              <a:rPr lang="fr-FR" sz="1800" dirty="0">
                <a:solidFill>
                  <a:srgbClr val="000000"/>
                </a:solidFill>
                <a:cs typeface="Arial"/>
              </a:rPr>
              <a:t>, </a:t>
            </a:r>
            <a:r>
              <a:rPr lang="fr-FR" sz="1800" dirty="0" err="1">
                <a:solidFill>
                  <a:srgbClr val="000000"/>
                </a:solidFill>
                <a:cs typeface="Arial"/>
              </a:rPr>
              <a:t>nitrofuranes</a:t>
            </a:r>
            <a:r>
              <a:rPr lang="fr-FR" sz="1800" dirty="0">
                <a:solidFill>
                  <a:srgbClr val="000000"/>
                </a:solidFill>
                <a:cs typeface="Arial"/>
              </a:rPr>
              <a:t>, </a:t>
            </a:r>
            <a:r>
              <a:rPr lang="fr-FR" sz="1800" dirty="0" err="1">
                <a:solidFill>
                  <a:srgbClr val="000000"/>
                </a:solidFill>
                <a:cs typeface="Arial"/>
              </a:rPr>
              <a:t>nitroimidazolés</a:t>
            </a:r>
            <a:r>
              <a:rPr lang="fr-FR" sz="1800" dirty="0">
                <a:solidFill>
                  <a:srgbClr val="000000"/>
                </a:solidFill>
                <a:cs typeface="Arial"/>
              </a:rPr>
              <a:t>, chloramphénicol,..</a:t>
            </a:r>
          </a:p>
          <a:p>
            <a:pPr marL="114300" indent="0">
              <a:buNone/>
            </a:pPr>
            <a:endParaRPr lang="fr-FR" sz="1800" dirty="0">
              <a:solidFill>
                <a:srgbClr val="000000"/>
              </a:solidFill>
              <a:cs typeface="Arial"/>
            </a:endParaRP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TTE35F9428t00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TTE35F9428t00"/>
                <a:cs typeface="Arial"/>
              </a:rPr>
              <a:t>Mécanismes de résistance acquise : </a:t>
            </a:r>
            <a:endParaRPr lang="fr-FR" sz="1800" dirty="0">
              <a:solidFill>
                <a:srgbClr val="000000"/>
              </a:solidFill>
              <a:latin typeface="TTE35F9428t00"/>
            </a:endParaRPr>
          </a:p>
          <a:p>
            <a:pPr lvl="1">
              <a:buFont typeface="Wingdings" charset="2"/>
              <a:buChar char="ü"/>
            </a:pPr>
            <a:r>
              <a:rPr lang="fr-FR" sz="1600" dirty="0">
                <a:solidFill>
                  <a:srgbClr val="000000"/>
                </a:solidFill>
                <a:latin typeface="TTE35F9428t00"/>
              </a:rPr>
              <a:t>hyperproduction de </a:t>
            </a:r>
            <a:r>
              <a:rPr lang="fr-FR" sz="1600" dirty="0" err="1">
                <a:solidFill>
                  <a:srgbClr val="000000"/>
                </a:solidFill>
                <a:latin typeface="TTE35F9428t00"/>
              </a:rPr>
              <a:t>céphalosporinases</a:t>
            </a:r>
            <a:endParaRPr lang="fr-FR" sz="1600" dirty="0">
              <a:solidFill>
                <a:srgbClr val="000000"/>
              </a:solidFill>
              <a:latin typeface="TTE35F9428t00"/>
            </a:endParaRPr>
          </a:p>
          <a:p>
            <a:pPr lvl="1">
              <a:buFont typeface="Wingdings" charset="2"/>
              <a:buChar char="ü"/>
            </a:pPr>
            <a:r>
              <a:rPr lang="fr-FR" sz="1600" dirty="0">
                <a:solidFill>
                  <a:srgbClr val="000000"/>
                </a:solidFill>
                <a:latin typeface="TTE35F9428t00"/>
              </a:rPr>
              <a:t>pénicillinases transférables de spectre restreint</a:t>
            </a:r>
          </a:p>
          <a:p>
            <a:pPr lvl="1">
              <a:buFont typeface="Wingdings" charset="2"/>
              <a:buChar char="ü"/>
            </a:pPr>
            <a:r>
              <a:rPr lang="fr-FR" sz="1600" dirty="0" err="1">
                <a:solidFill>
                  <a:srgbClr val="000000"/>
                </a:solidFill>
                <a:latin typeface="TTE35F9428t00"/>
              </a:rPr>
              <a:t>bêtalactamase</a:t>
            </a:r>
            <a:r>
              <a:rPr lang="fr-FR" sz="1600" dirty="0">
                <a:solidFill>
                  <a:srgbClr val="000000"/>
                </a:solidFill>
                <a:latin typeface="TTE35F9428t00"/>
              </a:rPr>
              <a:t> à spectre étendu (TEM, SHV, PER-1, VEB-1, GES-1/2, BEL-1, etc.)</a:t>
            </a:r>
          </a:p>
          <a:p>
            <a:pPr lvl="1">
              <a:buFont typeface="Wingdings" charset="2"/>
              <a:buChar char="ü"/>
            </a:pPr>
            <a:r>
              <a:rPr lang="fr-FR" sz="1600" dirty="0">
                <a:solidFill>
                  <a:srgbClr val="000000"/>
                </a:solidFill>
                <a:latin typeface="TTE35F9428t00"/>
              </a:rPr>
              <a:t>résistance non enzymatique à l’</a:t>
            </a:r>
            <a:r>
              <a:rPr lang="fr-FR" sz="1600" dirty="0" err="1">
                <a:solidFill>
                  <a:srgbClr val="000000"/>
                </a:solidFill>
                <a:latin typeface="TTE35F9428t00"/>
              </a:rPr>
              <a:t>imipénème</a:t>
            </a:r>
            <a:r>
              <a:rPr lang="fr-FR" sz="1600" dirty="0">
                <a:solidFill>
                  <a:srgbClr val="000000"/>
                </a:solidFill>
                <a:latin typeface="TTE35F9428t00"/>
              </a:rPr>
              <a:t> (perte de la porine D2)</a:t>
            </a:r>
          </a:p>
          <a:p>
            <a:pPr lvl="1">
              <a:buFont typeface="Wingdings" charset="2"/>
              <a:buChar char="ü"/>
            </a:pPr>
            <a:r>
              <a:rPr lang="fr-FR" sz="1600" dirty="0" err="1">
                <a:solidFill>
                  <a:srgbClr val="000000"/>
                </a:solidFill>
                <a:latin typeface="TTE35F9428t00"/>
              </a:rPr>
              <a:t>carbapénémases</a:t>
            </a:r>
            <a:r>
              <a:rPr lang="fr-FR" sz="1600" dirty="0">
                <a:solidFill>
                  <a:srgbClr val="000000"/>
                </a:solidFill>
                <a:latin typeface="TTE35F9428t00"/>
              </a:rPr>
              <a:t> (IMP, VIM, SPM, GIM, KPC, etc.)</a:t>
            </a:r>
          </a:p>
          <a:p>
            <a:pPr lvl="1">
              <a:buFont typeface="Wingdings" charset="2"/>
              <a:buChar char="ü"/>
            </a:pPr>
            <a:r>
              <a:rPr lang="fr-FR" sz="1600" dirty="0">
                <a:solidFill>
                  <a:srgbClr val="000000"/>
                </a:solidFill>
                <a:latin typeface="TTE35F9428t00"/>
              </a:rPr>
              <a:t>Efflux</a:t>
            </a:r>
          </a:p>
          <a:p>
            <a:pPr lvl="1">
              <a:buFont typeface="Wingdings" charset="2"/>
              <a:buChar char="ü"/>
            </a:pPr>
            <a:r>
              <a:rPr lang="fr-FR" sz="1600" dirty="0">
                <a:solidFill>
                  <a:srgbClr val="000000"/>
                </a:solidFill>
                <a:latin typeface="TTE35F9428t00"/>
              </a:rPr>
              <a:t>mutation (</a:t>
            </a:r>
            <a:r>
              <a:rPr lang="fr-FR" sz="1600" dirty="0" err="1">
                <a:solidFill>
                  <a:srgbClr val="000000"/>
                </a:solidFill>
                <a:latin typeface="TTE35F9428t00"/>
              </a:rPr>
              <a:t>topoisomérase</a:t>
            </a:r>
            <a:r>
              <a:rPr lang="fr-FR" sz="1600" dirty="0">
                <a:solidFill>
                  <a:srgbClr val="000000"/>
                </a:solidFill>
                <a:latin typeface="TTE35F9428t00"/>
              </a:rPr>
              <a:t>, protéines ribosomales)</a:t>
            </a:r>
            <a:endParaRPr lang="fr-FR" sz="16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Microbiologie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335384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Contrôle des infections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1800" dirty="0">
                <a:solidFill>
                  <a:schemeClr val="tx2"/>
                </a:solidFill>
              </a:rPr>
              <a:t>Eau pour soins standards </a:t>
            </a:r>
            <a:endParaRPr lang="fr-FR" sz="1800" dirty="0">
              <a:latin typeface="Arial"/>
              <a:cs typeface="Arial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>
                <a:solidFill>
                  <a:srgbClr val="4BACC6"/>
                </a:solidFill>
                <a:ea typeface="ＭＳ Ｐゴシック" charset="0"/>
                <a:cs typeface="Arial"/>
              </a:rPr>
              <a:t>Guide Qualité de l’eau dans les Etablissements de Santé. 2009 </a:t>
            </a:r>
            <a:endParaRPr lang="fr-FR" sz="1400" b="1" dirty="0">
              <a:solidFill>
                <a:srgbClr val="4BACC6"/>
              </a:solidFill>
              <a:latin typeface="Arial"/>
              <a:ea typeface="ＭＳ Ｐゴシック" charset="0"/>
              <a:cs typeface="Arial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820" y="2526270"/>
            <a:ext cx="4337992" cy="2540577"/>
          </a:xfrm>
          <a:prstGeom prst="rect">
            <a:avLst/>
          </a:prstGeom>
        </p:spPr>
      </p:pic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301133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Contrôle des infections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1800" dirty="0">
                <a:solidFill>
                  <a:schemeClr val="tx2"/>
                </a:solidFill>
              </a:rPr>
              <a:t>Eau </a:t>
            </a:r>
            <a:r>
              <a:rPr lang="fr-FR" sz="1800" dirty="0" err="1">
                <a:solidFill>
                  <a:schemeClr val="tx2"/>
                </a:solidFill>
              </a:rPr>
              <a:t>bactériologiquement</a:t>
            </a:r>
            <a:r>
              <a:rPr lang="fr-FR" sz="1800" dirty="0">
                <a:solidFill>
                  <a:schemeClr val="tx2"/>
                </a:solidFill>
              </a:rPr>
              <a:t> maîtrisée</a:t>
            </a:r>
            <a:endParaRPr lang="fr-FR" sz="1800" dirty="0">
              <a:latin typeface="Arial"/>
              <a:cs typeface="Arial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>
                <a:solidFill>
                  <a:srgbClr val="4BACC6"/>
                </a:solidFill>
                <a:ea typeface="ＭＳ Ｐゴシック" charset="0"/>
                <a:cs typeface="Arial"/>
              </a:rPr>
              <a:t>Guide Qualité de l’eau dans les Etablissements de Santé. 2009 </a:t>
            </a:r>
            <a:endParaRPr lang="fr-FR" sz="1400" b="1" dirty="0">
              <a:solidFill>
                <a:srgbClr val="4BACC6"/>
              </a:solidFill>
              <a:latin typeface="Arial"/>
              <a:ea typeface="ＭＳ Ｐゴシック" charset="0"/>
              <a:cs typeface="Arial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6013" y="2641600"/>
            <a:ext cx="3872138" cy="1928294"/>
          </a:xfrm>
          <a:prstGeom prst="rect">
            <a:avLst/>
          </a:prstGeom>
        </p:spPr>
      </p:pic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869380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Contrôle des infections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5000" y="992740"/>
            <a:ext cx="5981719" cy="589317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1224387"/>
            <a:ext cx="2475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fr-FR" sz="1600" dirty="0">
                <a:solidFill>
                  <a:schemeClr val="tx2"/>
                </a:solidFill>
                <a:latin typeface="Arial"/>
                <a:cs typeface="Arial"/>
              </a:rPr>
              <a:t>En cas de niveau d’action (potabilité, eaux de soins) :</a:t>
            </a:r>
          </a:p>
          <a:p>
            <a:pPr marL="742950" lvl="1" indent="-285750">
              <a:buFont typeface="Wingdings" charset="2"/>
              <a:buChar char="ü"/>
            </a:pPr>
            <a:r>
              <a:rPr lang="fr-FR" sz="1600" dirty="0">
                <a:solidFill>
                  <a:schemeClr val="tx2"/>
                </a:solidFill>
                <a:latin typeface="Arial"/>
                <a:cs typeface="Arial"/>
              </a:rPr>
              <a:t>Désinfection terminale</a:t>
            </a:r>
          </a:p>
          <a:p>
            <a:pPr marL="742950" lvl="1" indent="-285750">
              <a:buFont typeface="Wingdings" charset="2"/>
              <a:buChar char="ü"/>
            </a:pPr>
            <a:r>
              <a:rPr lang="fr-FR" sz="1600" dirty="0">
                <a:solidFill>
                  <a:schemeClr val="tx2"/>
                </a:solidFill>
                <a:latin typeface="Arial"/>
                <a:cs typeface="Arial"/>
              </a:rPr>
              <a:t>Eau embouteillée / eau stérile</a:t>
            </a:r>
          </a:p>
          <a:p>
            <a:pPr marL="285750" indent="-285750">
              <a:buFont typeface="Arial"/>
              <a:buChar char="•"/>
            </a:pPr>
            <a:endParaRPr lang="fr-FR" sz="1600" dirty="0">
              <a:solidFill>
                <a:schemeClr val="tx2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fr-FR" sz="1600" dirty="0">
                <a:solidFill>
                  <a:schemeClr val="tx2"/>
                </a:solidFill>
                <a:latin typeface="Arial"/>
                <a:cs typeface="Arial"/>
              </a:rPr>
              <a:t>Procédés de traitement des eaux « </a:t>
            </a:r>
            <a:r>
              <a:rPr lang="fr-FR" sz="1600" dirty="0" err="1">
                <a:solidFill>
                  <a:schemeClr val="tx2"/>
                </a:solidFill>
                <a:latin typeface="Arial"/>
                <a:cs typeface="Arial"/>
              </a:rPr>
              <a:t>bactériologiquement</a:t>
            </a:r>
            <a:r>
              <a:rPr lang="fr-FR" sz="1600" dirty="0">
                <a:solidFill>
                  <a:schemeClr val="tx2"/>
                </a:solidFill>
                <a:latin typeface="Arial"/>
                <a:cs typeface="Arial"/>
              </a:rPr>
              <a:t> maîtrisées » ou réseau :</a:t>
            </a:r>
          </a:p>
        </p:txBody>
      </p:sp>
      <p:sp>
        <p:nvSpPr>
          <p:cNvPr id="5" name="Flèche vers la droite 4"/>
          <p:cNvSpPr/>
          <p:nvPr/>
        </p:nvSpPr>
        <p:spPr>
          <a:xfrm>
            <a:off x="1200128" y="4521989"/>
            <a:ext cx="1172218" cy="13956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852945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sz="3600" dirty="0">
                <a:latin typeface="Arial"/>
                <a:cs typeface="Arial"/>
              </a:rPr>
              <a:t>Contrôle de l’émergence de résistance</a:t>
            </a:r>
            <a:endParaRPr lang="fr-FR" sz="24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6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1800" dirty="0">
                <a:solidFill>
                  <a:schemeClr val="tx2"/>
                </a:solidFill>
              </a:rPr>
              <a:t> Programme d’optimisation de la prescription des antibiotiques</a:t>
            </a:r>
          </a:p>
          <a:p>
            <a:pPr>
              <a:buFontTx/>
              <a:buChar char="-"/>
            </a:pPr>
            <a:r>
              <a:rPr lang="fr-FR" sz="1800" dirty="0"/>
              <a:t>Formation prescription des antibiotiques</a:t>
            </a:r>
          </a:p>
          <a:p>
            <a:pPr>
              <a:buFontTx/>
              <a:buChar char="-"/>
            </a:pPr>
            <a:endParaRPr lang="fr-FR" sz="1800" dirty="0"/>
          </a:p>
          <a:p>
            <a:pPr>
              <a:buFontTx/>
              <a:buChar char="-"/>
            </a:pPr>
            <a:r>
              <a:rPr lang="fr-FR" sz="1800" dirty="0"/>
              <a:t>Désescalade</a:t>
            </a:r>
          </a:p>
          <a:p>
            <a:pPr marL="114300" indent="0">
              <a:buNone/>
            </a:pPr>
            <a:endParaRPr lang="fr-FR" sz="1800" dirty="0"/>
          </a:p>
          <a:p>
            <a:pPr>
              <a:buFontTx/>
              <a:buChar char="-"/>
            </a:pPr>
            <a:r>
              <a:rPr lang="fr-FR" sz="1800" dirty="0">
                <a:latin typeface="Arial"/>
                <a:cs typeface="Arial"/>
              </a:rPr>
              <a:t>Posologies / Durées</a:t>
            </a:r>
          </a:p>
          <a:p>
            <a:pPr>
              <a:buFontTx/>
              <a:buChar char="-"/>
            </a:pPr>
            <a:endParaRPr lang="fr-FR" sz="1800" dirty="0">
              <a:latin typeface="Arial"/>
              <a:cs typeface="Arial"/>
            </a:endParaRPr>
          </a:p>
          <a:p>
            <a:pPr>
              <a:buFontTx/>
              <a:buChar char="-"/>
            </a:pPr>
            <a:r>
              <a:rPr lang="fr-FR" sz="1800" dirty="0">
                <a:latin typeface="Arial"/>
                <a:cs typeface="Arial"/>
              </a:rPr>
              <a:t>Limiter les molécules génératrices de résistance : </a:t>
            </a:r>
            <a:r>
              <a:rPr lang="fr-FR" sz="1800" dirty="0" err="1">
                <a:latin typeface="Arial"/>
                <a:cs typeface="Arial"/>
              </a:rPr>
              <a:t>Fluroquinolones</a:t>
            </a:r>
            <a:r>
              <a:rPr lang="fr-FR" sz="1800" dirty="0">
                <a:latin typeface="Arial"/>
                <a:cs typeface="Arial"/>
              </a:rPr>
              <a:t>, </a:t>
            </a:r>
            <a:r>
              <a:rPr lang="fr-FR" sz="1800" dirty="0" err="1">
                <a:latin typeface="Arial"/>
                <a:cs typeface="Arial"/>
              </a:rPr>
              <a:t>Carbapénèmes</a:t>
            </a:r>
            <a:r>
              <a:rPr lang="fr-FR" sz="1800" dirty="0">
                <a:latin typeface="Arial"/>
                <a:cs typeface="Arial"/>
              </a:rPr>
              <a:t>,..</a:t>
            </a:r>
          </a:p>
          <a:p>
            <a:pPr>
              <a:buFontTx/>
              <a:buChar char="-"/>
            </a:pPr>
            <a:endParaRPr lang="fr-FR" sz="1800" dirty="0">
              <a:latin typeface="Arial"/>
              <a:cs typeface="Arial"/>
            </a:endParaRPr>
          </a:p>
          <a:p>
            <a:pPr marL="114300" indent="0">
              <a:buNone/>
            </a:pPr>
            <a:endParaRPr lang="fr-FR" sz="1800" dirty="0">
              <a:latin typeface="Arial"/>
              <a:cs typeface="Arial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 err="1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Tacconelli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 E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et al., Clin </a:t>
            </a:r>
            <a:r>
              <a:rPr lang="fr-FR" sz="1400" b="1" i="1" dirty="0" err="1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Microbiol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 Infect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. 2014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255606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81000" y="2033588"/>
            <a:ext cx="7848600" cy="1725612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fr-FR" sz="3600" b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Infections à </a:t>
            </a:r>
            <a:r>
              <a:rPr lang="fr-FR" sz="3600" b="1" i="1" dirty="0" err="1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Acinetobacter</a:t>
            </a:r>
            <a:r>
              <a:rPr lang="fr-FR" sz="3600" b="1" i="1" dirty="0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 </a:t>
            </a:r>
            <a:r>
              <a:rPr lang="fr-FR" sz="3600" b="1" i="1" dirty="0" err="1">
                <a:solidFill>
                  <a:srgbClr val="00009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baumanii</a:t>
            </a:r>
            <a:endParaRPr lang="fr-FR" sz="3600" b="1" dirty="0">
              <a:solidFill>
                <a:srgbClr val="00009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4338" name="Sous-titre 2"/>
          <p:cNvSpPr>
            <a:spLocks noGrp="1"/>
          </p:cNvSpPr>
          <p:nvPr>
            <p:ph type="subTitle" idx="1"/>
          </p:nvPr>
        </p:nvSpPr>
        <p:spPr>
          <a:xfrm>
            <a:off x="381000" y="4940300"/>
            <a:ext cx="7848600" cy="1511300"/>
          </a:xfrm>
        </p:spPr>
        <p:txBody>
          <a:bodyPr>
            <a:normAutofit fontScale="92500" lnSpcReduction="20000"/>
          </a:bodyPr>
          <a:lstStyle/>
          <a:p>
            <a:pPr algn="ctr" eaLnBrk="1" hangingPunct="1">
              <a:defRPr/>
            </a:pP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Dr Nadim Cassir</a:t>
            </a:r>
          </a:p>
          <a:p>
            <a:pPr algn="ctr" eaLnBrk="1" hangingPunct="1">
              <a:defRPr/>
            </a:pP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Maladies Infectieuses et Tropicales</a:t>
            </a:r>
          </a:p>
          <a:p>
            <a:pPr algn="ctr" eaLnBrk="1" hangingPunct="1">
              <a:defRPr/>
            </a:pP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Comité de Lutte contre les Infections Nosocomiales</a:t>
            </a:r>
          </a:p>
          <a:p>
            <a:pPr algn="ctr" eaLnBrk="1" hangingPunct="1">
              <a:defRPr/>
            </a:pP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Hôpital Nord</a:t>
            </a:r>
          </a:p>
          <a:p>
            <a:pPr algn="ctr" eaLnBrk="1" hangingPunct="1">
              <a:defRPr/>
            </a:pPr>
            <a:r>
              <a:rPr lang="fr-FR" dirty="0">
                <a:solidFill>
                  <a:schemeClr val="accent5"/>
                </a:solidFill>
                <a:latin typeface="Arial"/>
                <a:cs typeface="Arial"/>
              </a:rPr>
              <a:t>Marseille</a:t>
            </a:r>
          </a:p>
        </p:txBody>
      </p:sp>
      <p:sp>
        <p:nvSpPr>
          <p:cNvPr id="15363" name="ZoneTexte 3"/>
          <p:cNvSpPr txBox="1">
            <a:spLocks noChangeArrowheads="1"/>
          </p:cNvSpPr>
          <p:nvPr/>
        </p:nvSpPr>
        <p:spPr bwMode="auto">
          <a:xfrm>
            <a:off x="6616700" y="22860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fr-FR" sz="1800">
              <a:solidFill>
                <a:prstClr val="black"/>
              </a:solidFill>
            </a:endParaRPr>
          </a:p>
        </p:txBody>
      </p:sp>
      <p:pic>
        <p:nvPicPr>
          <p:cNvPr id="15364" name="Picture 5" descr="http://img.over-blog.com/300x280/0/52/52/42/image-divers/logo-AP-HM-RVB-copie-1.jpg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01838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Rectangle 3"/>
          <p:cNvSpPr>
            <a:spLocks noChangeArrowheads="1"/>
          </p:cNvSpPr>
          <p:nvPr/>
        </p:nvSpPr>
        <p:spPr bwMode="auto">
          <a:xfrm>
            <a:off x="3463925" y="4133850"/>
            <a:ext cx="17449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dirty="0">
                <a:solidFill>
                  <a:srgbClr val="660066"/>
                </a:solidFill>
                <a:latin typeface="Arial" charset="0"/>
                <a:ea typeface="ＭＳ Ｐゴシック" charset="0"/>
                <a:cs typeface="Arial" charset="0"/>
              </a:rPr>
              <a:t>11 janvier 2021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pic>
        <p:nvPicPr>
          <p:cNvPr id="9" name="Imag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0850" y="264054"/>
            <a:ext cx="1530273" cy="1354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06340702"/>
              </p:ext>
            </p:extLst>
          </p:nvPr>
        </p:nvGraphicFramePr>
        <p:xfrm>
          <a:off x="3505200" y="260218"/>
          <a:ext cx="1560457" cy="1358764"/>
        </p:xfrm>
        <a:graphic>
          <a:graphicData uri="http://schemas.openxmlformats.org/presentationml/2006/ole">
            <p:oleObj spid="_x0000_s19469" name="Image" r:id="rId6" imgW="3812213" imgH="3214966" progId="">
              <p:embed/>
            </p:oleObj>
          </a:graphicData>
        </a:graphic>
      </p:graphicFrame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E14D967-E3EB-CB4D-809F-E030EEDE5A3C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34997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 lnSpcReduction="10000"/>
          </a:bodyPr>
          <a:lstStyle/>
          <a:p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Bacille à Gram négatif non-fermentant aérobie</a:t>
            </a:r>
          </a:p>
          <a:p>
            <a:pPr marL="114300" indent="0">
              <a:buNone/>
            </a:pPr>
            <a:endParaRPr lang="fr-FR" sz="1800" dirty="0">
              <a:solidFill>
                <a:srgbClr val="00339A"/>
              </a:solidFill>
              <a:latin typeface="Arial"/>
              <a:cs typeface="Arial"/>
            </a:endParaRPr>
          </a:p>
          <a:p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Ubiquitaire : eau, sols, arthropodes (poux)  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en milieu hospitalier : eau et nourriture 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cs typeface="Arial"/>
              </a:rPr>
              <a:t>– </a:t>
            </a:r>
            <a:r>
              <a:rPr lang="fr-FR" sz="1800" dirty="0">
                <a:solidFill>
                  <a:srgbClr val="000000"/>
                </a:solidFill>
                <a:cs typeface="Arial"/>
              </a:rPr>
              <a:t>résistante à la </a:t>
            </a:r>
            <a:r>
              <a:rPr lang="fr-FR" sz="1800" dirty="0" err="1">
                <a:solidFill>
                  <a:srgbClr val="000000"/>
                </a:solidFill>
                <a:cs typeface="Arial"/>
              </a:rPr>
              <a:t>dessication</a:t>
            </a:r>
            <a:endParaRPr lang="fr-FR" sz="18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114300" indent="0">
              <a:buNone/>
            </a:pPr>
            <a:endParaRPr lang="fr-FR" sz="1800" dirty="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Commensal de l’homme, flore transitoire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tube digestif (rare), oropharynx, peau (zones humides)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colonisation favorisée par antibiothérapie ou lésions, biofilm</a:t>
            </a:r>
          </a:p>
          <a:p>
            <a:pPr marL="114300" indent="0">
              <a:buNone/>
            </a:pPr>
            <a:endParaRPr lang="fr-FR" sz="1800" dirty="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Pathogène opportuniste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infections nosocomiales sévères chez les patients fragiles</a:t>
            </a:r>
          </a:p>
          <a:p>
            <a:pPr marL="114300" indent="0">
              <a:buNone/>
            </a:pP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– </a:t>
            </a:r>
            <a:r>
              <a:rPr lang="fr-FR" sz="1800" dirty="0">
                <a:solidFill>
                  <a:srgbClr val="000000"/>
                </a:solidFill>
                <a:latin typeface="Arial"/>
                <a:cs typeface="Arial"/>
              </a:rPr>
              <a:t>augmentation de la morbidité, de la mortalité et des coûts de prise en charge</a:t>
            </a:r>
          </a:p>
          <a:p>
            <a:pPr marL="114300" indent="0">
              <a:buNone/>
            </a:pPr>
            <a:endParaRPr lang="fr-FR" sz="1800" dirty="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fr-FR" sz="1800" dirty="0">
                <a:solidFill>
                  <a:srgbClr val="00339A"/>
                </a:solidFill>
                <a:cs typeface="Arial"/>
              </a:rPr>
              <a:t>Capacité d’acquisition de gènes de résistance aux antibiotiques ++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Microbiologie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68313" y="6165850"/>
            <a:ext cx="8567737" cy="34368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BACC6"/>
              </a:buClr>
              <a:defRPr/>
            </a:pPr>
            <a:r>
              <a:rPr lang="fr-FR" sz="1400" b="1" dirty="0">
                <a:solidFill>
                  <a:srgbClr val="4BACC6"/>
                </a:solidFill>
                <a:latin typeface="Arial"/>
                <a:cs typeface="Arial"/>
              </a:rPr>
              <a:t>Fournier PE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,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Clin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cs typeface="Arial"/>
              </a:rPr>
              <a:t>Infect Dis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. 2006</a:t>
            </a:r>
            <a:endParaRPr lang="fr-FR" sz="1400" b="1" dirty="0">
              <a:solidFill>
                <a:schemeClr val="accent5"/>
              </a:solidFill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02892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2000" dirty="0">
                <a:solidFill>
                  <a:srgbClr val="00339A"/>
                </a:solidFill>
                <a:latin typeface="TTE35F9428t00"/>
              </a:rPr>
              <a:t>Mécanismes de résistance aux antibiotiques : superposition fréquente !</a:t>
            </a:r>
            <a:endParaRPr lang="fr-FR" sz="1800" dirty="0">
              <a:solidFill>
                <a:srgbClr val="000000"/>
              </a:solidFill>
              <a:cs typeface="Arial"/>
            </a:endParaRPr>
          </a:p>
          <a:p>
            <a:pPr marL="114300" indent="0">
              <a:buNone/>
            </a:pPr>
            <a:r>
              <a:rPr lang="fr-FR" sz="1800" dirty="0">
                <a:solidFill>
                  <a:srgbClr val="000000"/>
                </a:solidFill>
                <a:latin typeface="TTE35F9428t00"/>
              </a:rPr>
              <a:t>– Enzymatique</a:t>
            </a:r>
          </a:p>
          <a:p>
            <a:pPr lvl="1">
              <a:buFont typeface="Wingdings" charset="2"/>
              <a:buChar char="ü"/>
            </a:pPr>
            <a:r>
              <a:rPr lang="fr-FR" sz="1600" dirty="0">
                <a:solidFill>
                  <a:srgbClr val="000000"/>
                </a:solidFill>
                <a:latin typeface="TTE35F9428t00"/>
              </a:rPr>
              <a:t>Pénicillinases acquises (TEM, </a:t>
            </a:r>
            <a:r>
              <a:rPr lang="fr-FR" sz="1600" dirty="0" err="1">
                <a:solidFill>
                  <a:srgbClr val="000000"/>
                </a:solidFill>
                <a:latin typeface="TTE35F9428t00"/>
              </a:rPr>
              <a:t>Oxa</a:t>
            </a:r>
            <a:r>
              <a:rPr lang="fr-FR" sz="1600" dirty="0">
                <a:solidFill>
                  <a:srgbClr val="000000"/>
                </a:solidFill>
                <a:latin typeface="TTE35F9428t00"/>
              </a:rPr>
              <a:t>,..) </a:t>
            </a:r>
            <a:r>
              <a:rPr lang="fr-FR" sz="1600" dirty="0" err="1">
                <a:solidFill>
                  <a:srgbClr val="000000"/>
                </a:solidFill>
                <a:latin typeface="TTE35F9428t00"/>
              </a:rPr>
              <a:t>plasmidiques</a:t>
            </a:r>
            <a:endParaRPr lang="fr-FR" sz="1600" dirty="0">
              <a:solidFill>
                <a:srgbClr val="000000"/>
              </a:solidFill>
              <a:latin typeface="TTE35F9428t00"/>
            </a:endParaRPr>
          </a:p>
          <a:p>
            <a:pPr lvl="1">
              <a:buFont typeface="Wingdings" charset="2"/>
              <a:buChar char="ü"/>
            </a:pPr>
            <a:r>
              <a:rPr lang="fr-FR" sz="1600" dirty="0">
                <a:solidFill>
                  <a:srgbClr val="000000"/>
                </a:solidFill>
                <a:latin typeface="TTE35F9428t00"/>
              </a:rPr>
              <a:t>Hyperproduction de </a:t>
            </a:r>
            <a:r>
              <a:rPr lang="fr-FR" sz="1600" dirty="0" err="1">
                <a:solidFill>
                  <a:srgbClr val="000000"/>
                </a:solidFill>
                <a:latin typeface="TTE35F9428t00"/>
              </a:rPr>
              <a:t>céphalosporinase</a:t>
            </a:r>
            <a:r>
              <a:rPr lang="fr-FR" sz="1600" dirty="0">
                <a:solidFill>
                  <a:srgbClr val="000000"/>
                </a:solidFill>
                <a:latin typeface="TTE35F9428t00"/>
              </a:rPr>
              <a:t> chromosomique</a:t>
            </a:r>
          </a:p>
          <a:p>
            <a:pPr lvl="1">
              <a:buFont typeface="Wingdings" charset="2"/>
              <a:buChar char="ü"/>
            </a:pPr>
            <a:r>
              <a:rPr lang="fr-FR" sz="1600" dirty="0" err="1">
                <a:solidFill>
                  <a:srgbClr val="000000"/>
                </a:solidFill>
                <a:latin typeface="TTE35F9428t00"/>
              </a:rPr>
              <a:t>Carbapénémases</a:t>
            </a:r>
            <a:r>
              <a:rPr lang="fr-FR" sz="1600" dirty="0">
                <a:solidFill>
                  <a:srgbClr val="000000"/>
                </a:solidFill>
                <a:latin typeface="TTE35F9428t00"/>
              </a:rPr>
              <a:t> acquises </a:t>
            </a:r>
            <a:r>
              <a:rPr lang="fr-FR" sz="1600" dirty="0" err="1">
                <a:solidFill>
                  <a:srgbClr val="000000"/>
                </a:solidFill>
                <a:latin typeface="TTE35F9428t00"/>
              </a:rPr>
              <a:t>plasmidiques</a:t>
            </a:r>
            <a:endParaRPr lang="fr-FR" sz="1600" dirty="0">
              <a:solidFill>
                <a:srgbClr val="000000"/>
              </a:solidFill>
              <a:latin typeface="TTE35F9428t00"/>
            </a:endParaRPr>
          </a:p>
          <a:p>
            <a:pPr marL="411163" lvl="1" indent="0">
              <a:buNone/>
            </a:pPr>
            <a:endParaRPr lang="fr-FR" sz="1600" dirty="0">
              <a:solidFill>
                <a:srgbClr val="000000"/>
              </a:solidFill>
              <a:latin typeface="TTE35F9428t00"/>
            </a:endParaRPr>
          </a:p>
          <a:p>
            <a:pPr marL="114300" indent="0">
              <a:buNone/>
            </a:pPr>
            <a:r>
              <a:rPr lang="fr-FR" sz="1800" dirty="0">
                <a:solidFill>
                  <a:srgbClr val="000000"/>
                </a:solidFill>
                <a:latin typeface="TTE35F9428t00"/>
              </a:rPr>
              <a:t>– Imperméabilité</a:t>
            </a:r>
          </a:p>
          <a:p>
            <a:pPr marL="114300" indent="0">
              <a:buNone/>
            </a:pPr>
            <a:endParaRPr lang="fr-FR" sz="1800" dirty="0">
              <a:solidFill>
                <a:srgbClr val="000000"/>
              </a:solidFill>
              <a:latin typeface="TTE35F9428t00"/>
            </a:endParaRPr>
          </a:p>
          <a:p>
            <a:pPr marL="114300" indent="0">
              <a:buNone/>
            </a:pPr>
            <a:r>
              <a:rPr lang="fr-FR" sz="1800" dirty="0">
                <a:solidFill>
                  <a:srgbClr val="000000"/>
                </a:solidFill>
                <a:latin typeface="TTE35F9428t00"/>
              </a:rPr>
              <a:t>– Efflux</a:t>
            </a:r>
          </a:p>
          <a:p>
            <a:pPr marL="114300" indent="0">
              <a:buNone/>
            </a:pPr>
            <a:endParaRPr lang="fr-FR" sz="1800" dirty="0">
              <a:solidFill>
                <a:srgbClr val="000000"/>
              </a:solidFill>
              <a:latin typeface="TTE35F9428t00"/>
            </a:endParaRPr>
          </a:p>
          <a:p>
            <a:pPr marL="114300" indent="0">
              <a:buNone/>
            </a:pPr>
            <a:r>
              <a:rPr lang="fr-FR" sz="1800" dirty="0">
                <a:solidFill>
                  <a:srgbClr val="000000"/>
                </a:solidFill>
                <a:latin typeface="TTE35F9428t00"/>
              </a:rPr>
              <a:t>– Modification de cible</a:t>
            </a:r>
          </a:p>
          <a:p>
            <a:pPr marL="114300" indent="0">
              <a:buNone/>
            </a:pPr>
            <a:endParaRPr lang="fr-FR" sz="1800" dirty="0">
              <a:solidFill>
                <a:srgbClr val="000000"/>
              </a:solidFill>
              <a:latin typeface="TTE35F9428t00"/>
            </a:endParaRPr>
          </a:p>
          <a:p>
            <a:pPr marL="114300" indent="0">
              <a:buNone/>
            </a:pPr>
            <a:r>
              <a:rPr lang="fr-FR" sz="1800" dirty="0">
                <a:solidFill>
                  <a:schemeClr val="accent6">
                    <a:lumMod val="75000"/>
                  </a:schemeClr>
                </a:solidFill>
                <a:latin typeface="TTE35F9428t00"/>
              </a:rPr>
              <a:t>! Rôle des intégrons dans le transfert horizontal de gènes de résistance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Microbiologie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039382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Microbiologie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7" name="Rectangle 6"/>
          <p:cNvSpPr/>
          <p:nvPr/>
        </p:nvSpPr>
        <p:spPr>
          <a:xfrm>
            <a:off x="468313" y="6165850"/>
            <a:ext cx="8567737" cy="34368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BACC6"/>
              </a:buClr>
              <a:defRPr/>
            </a:pPr>
            <a:r>
              <a:rPr lang="fr-FR" sz="1400" b="1" dirty="0">
                <a:solidFill>
                  <a:srgbClr val="4BACC6"/>
                </a:solidFill>
                <a:latin typeface="Arial"/>
                <a:cs typeface="Arial"/>
              </a:rPr>
              <a:t>CASFM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. 2015</a:t>
            </a:r>
            <a:endParaRPr lang="fr-FR" sz="1400" b="1" dirty="0">
              <a:solidFill>
                <a:schemeClr val="accent5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8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2000" dirty="0">
                <a:solidFill>
                  <a:srgbClr val="00339A"/>
                </a:solidFill>
                <a:latin typeface="TTE35F9428t00"/>
              </a:rPr>
              <a:t>Antibiogramme</a:t>
            </a:r>
            <a:endParaRPr lang="fr-FR" sz="18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2"/>
          <a:srcRect r="8127"/>
          <a:stretch/>
        </p:blipFill>
        <p:spPr>
          <a:xfrm>
            <a:off x="0" y="1926252"/>
            <a:ext cx="8400897" cy="3492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5745304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pPr marL="0" indent="0">
              <a:buFont typeface="Arial" charset="0"/>
              <a:buNone/>
              <a:defRPr/>
            </a:pPr>
            <a:r>
              <a:rPr lang="fr-FR" sz="1800" dirty="0">
                <a:latin typeface="Arial"/>
                <a:cs typeface="Arial"/>
              </a:rPr>
              <a:t>- Survie dans l’environnement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Microbiologie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90059586"/>
              </p:ext>
            </p:extLst>
          </p:nvPr>
        </p:nvGraphicFramePr>
        <p:xfrm>
          <a:off x="77573" y="1628775"/>
          <a:ext cx="8280400" cy="4665345"/>
        </p:xfrm>
        <a:graphic>
          <a:graphicData uri="http://schemas.openxmlformats.org/drawingml/2006/table">
            <a:tbl>
              <a:tblPr/>
              <a:tblGrid>
                <a:gridCol w="40195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2608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Microorganisme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Durée survie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Staphylococcus aureus </a:t>
                      </a: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Résistant à la Méticilline</a:t>
                      </a:r>
                      <a:endParaRPr kumimoji="0" lang="fr-FR" sz="1400" b="0" i="1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7 jours à &gt; 7 mois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Acinetobacter</a:t>
                      </a:r>
                      <a:r>
                        <a:rPr kumimoji="0" lang="fr-FR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 </a:t>
                      </a:r>
                      <a:r>
                        <a:rPr kumimoji="0" lang="fr-FR" sz="14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baumanii</a:t>
                      </a:r>
                      <a:endParaRPr kumimoji="0" lang="fr-FR" sz="14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3 jours à &gt; 5 mois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Pseudomonas aeruginosa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6 heures à 5 semaines (surfaces humides++)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Clostridium difficile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&gt; 5 mois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Enteroscoccus </a:t>
                      </a: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sp. Résistant à la Vancomycine</a:t>
                      </a:r>
                      <a:endParaRPr kumimoji="0" lang="fr-FR" sz="1400" b="0" i="1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5 jours à &gt; 4 mois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Klebsiella pneumoniae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2 heures à &gt; 30 mois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Escherichia coli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2 heures à 16 mois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Serratia marcescens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3 jours à 5 semaines (sufaces humides++)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Norovirus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8 heures à 7 jours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Virus Syncicial Respiratoire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Jusqu’à 6 heures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Virus Influenza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1-2 jours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68313" y="6165850"/>
            <a:ext cx="8567737" cy="34368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BACC6"/>
              </a:buClr>
              <a:defRPr/>
            </a:pPr>
            <a:r>
              <a:rPr lang="fr-FR" sz="1400" b="1" dirty="0" err="1">
                <a:solidFill>
                  <a:srgbClr val="4BACC6"/>
                </a:solidFill>
                <a:latin typeface="Arial"/>
                <a:ea typeface="+mn-ea"/>
                <a:cs typeface="Arial"/>
              </a:rPr>
              <a:t>Dancer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 CJ,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Clin </a:t>
            </a:r>
            <a:r>
              <a:rPr lang="fr-FR" sz="1400" b="1" i="1" dirty="0" err="1">
                <a:solidFill>
                  <a:srgbClr val="4BACC6"/>
                </a:solidFill>
                <a:latin typeface="Arial"/>
                <a:ea typeface="+mn-ea"/>
                <a:cs typeface="Arial"/>
              </a:rPr>
              <a:t>Microbiol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 </a:t>
            </a:r>
            <a:r>
              <a:rPr lang="fr-FR" sz="1400" b="1" i="1" dirty="0" err="1">
                <a:solidFill>
                  <a:srgbClr val="4BACC6"/>
                </a:solidFill>
                <a:latin typeface="Arial"/>
                <a:ea typeface="+mn-ea"/>
                <a:cs typeface="Arial"/>
              </a:rPr>
              <a:t>Rev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. 2014</a:t>
            </a:r>
            <a:endParaRPr lang="fr-FR" sz="1400" b="1" dirty="0">
              <a:solidFill>
                <a:schemeClr val="accent5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573" y="2386605"/>
            <a:ext cx="8280400" cy="3349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72730628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1800" dirty="0">
                <a:latin typeface="Arial"/>
                <a:cs typeface="Arial"/>
              </a:rPr>
              <a:t>Pathogénicité </a:t>
            </a:r>
          </a:p>
          <a:p>
            <a:pPr marL="114300" indent="0">
              <a:buNone/>
            </a:pPr>
            <a:r>
              <a:rPr lang="fr-FR" sz="1800" dirty="0">
                <a:latin typeface="Arial"/>
                <a:cs typeface="Arial"/>
              </a:rPr>
              <a:t>et facteurs de virulence</a:t>
            </a:r>
          </a:p>
          <a:p>
            <a:pPr marL="114300" indent="0">
              <a:buNone/>
            </a:pPr>
            <a:endParaRPr lang="fr-FR" sz="1800" dirty="0">
              <a:latin typeface="Arial"/>
              <a:cs typeface="Arial"/>
            </a:endParaRPr>
          </a:p>
          <a:p>
            <a:pPr marL="114300" indent="0">
              <a:buNone/>
            </a:pPr>
            <a:r>
              <a:rPr lang="fr-FR" sz="1600" dirty="0">
                <a:latin typeface="Arial"/>
                <a:cs typeface="Arial"/>
              </a:rPr>
              <a:t>+ Méningite nosocomiale,</a:t>
            </a:r>
          </a:p>
          <a:p>
            <a:pPr marL="114300" indent="0">
              <a:buNone/>
            </a:pPr>
            <a:r>
              <a:rPr lang="fr-FR" sz="1600" dirty="0">
                <a:latin typeface="Arial"/>
                <a:cs typeface="Arial"/>
              </a:rPr>
              <a:t>Bactériémie liée au cathéter,</a:t>
            </a:r>
          </a:p>
          <a:p>
            <a:pPr marL="114300" indent="0">
              <a:buNone/>
            </a:pPr>
            <a:r>
              <a:rPr lang="fr-FR" sz="1600" dirty="0">
                <a:latin typeface="Arial"/>
                <a:cs typeface="Arial"/>
              </a:rPr>
              <a:t>Infections du site opératoire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Microbiologie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68313" y="6165850"/>
            <a:ext cx="8567737" cy="34368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BACC6"/>
              </a:buClr>
              <a:defRPr/>
            </a:pPr>
            <a:r>
              <a:rPr lang="fr-FR" sz="1400" b="1" dirty="0" err="1">
                <a:solidFill>
                  <a:srgbClr val="4BACC6"/>
                </a:solidFill>
                <a:latin typeface="Arial"/>
                <a:ea typeface="+mn-ea"/>
                <a:cs typeface="Arial"/>
              </a:rPr>
              <a:t>Dijkshoorn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 L,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cs typeface="Arial"/>
              </a:rPr>
              <a:t>Nat </a:t>
            </a:r>
            <a:r>
              <a:rPr lang="fr-FR" sz="1400" b="1" i="1" dirty="0" err="1">
                <a:solidFill>
                  <a:srgbClr val="4BACC6"/>
                </a:solidFill>
                <a:latin typeface="Arial"/>
                <a:cs typeface="Arial"/>
              </a:rPr>
              <a:t>Microbiol</a:t>
            </a:r>
            <a:r>
              <a:rPr lang="fr-FR" sz="1400" b="1" i="1" dirty="0">
                <a:solidFill>
                  <a:srgbClr val="4BACC6"/>
                </a:solidFill>
                <a:latin typeface="Arial"/>
                <a:cs typeface="Arial"/>
              </a:rPr>
              <a:t> </a:t>
            </a:r>
            <a:r>
              <a:rPr lang="fr-FR" sz="1400" b="1" i="1" dirty="0" err="1">
                <a:solidFill>
                  <a:srgbClr val="4BACC6"/>
                </a:solidFill>
                <a:latin typeface="Arial"/>
                <a:cs typeface="Arial"/>
              </a:rPr>
              <a:t>Rev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. 2008</a:t>
            </a:r>
            <a:endParaRPr lang="fr-FR" sz="1400" b="1" dirty="0">
              <a:solidFill>
                <a:schemeClr val="accent5"/>
              </a:solidFill>
              <a:latin typeface="Arial"/>
              <a:ea typeface="+mn-ea"/>
              <a:cs typeface="Arial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0895" y="0"/>
            <a:ext cx="47102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750387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Microbiologie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/>
          <a:srcRect r="16216"/>
          <a:stretch/>
        </p:blipFill>
        <p:spPr>
          <a:xfrm>
            <a:off x="153505" y="1938952"/>
            <a:ext cx="8300139" cy="375540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68313" y="6165850"/>
            <a:ext cx="8567737" cy="34368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BACC6"/>
              </a:buClr>
              <a:defRPr/>
            </a:pPr>
            <a:r>
              <a:rPr lang="fr-FR" sz="1400" b="1" dirty="0">
                <a:solidFill>
                  <a:srgbClr val="4BACC6"/>
                </a:solidFill>
                <a:latin typeface="Arial"/>
                <a:cs typeface="Arial"/>
              </a:rPr>
              <a:t>CASFM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. 2016</a:t>
            </a:r>
            <a:endParaRPr lang="fr-FR" sz="1400" b="1" dirty="0">
              <a:solidFill>
                <a:schemeClr val="accent5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8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2000" dirty="0">
                <a:solidFill>
                  <a:srgbClr val="00339A"/>
                </a:solidFill>
                <a:latin typeface="TTE35F9428t00"/>
              </a:rPr>
              <a:t>Antibiogramme</a:t>
            </a:r>
            <a:endParaRPr lang="fr-FR" sz="18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7834554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53" y="1588627"/>
            <a:ext cx="8401050" cy="519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8191500" cy="5011737"/>
          </a:xfrm>
        </p:spPr>
        <p:txBody>
          <a:bodyPr>
            <a:normAutofit/>
          </a:bodyPr>
          <a:lstStyle/>
          <a:p>
            <a:pPr marL="0" indent="0">
              <a:buFont typeface="Arial" charset="0"/>
              <a:buNone/>
              <a:defRPr/>
            </a:pPr>
            <a:r>
              <a:rPr lang="fr-FR" sz="1800" dirty="0">
                <a:latin typeface="Arial"/>
                <a:cs typeface="Arial"/>
              </a:rPr>
              <a:t>- Principaux microorganismes isolés d’infections nosocomiales (N=12 581)</a:t>
            </a:r>
          </a:p>
        </p:txBody>
      </p:sp>
      <p:sp>
        <p:nvSpPr>
          <p:cNvPr id="18" name="ZoneTexte 17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Enquête Nationale de Prévalence. 2012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  <p:sp>
        <p:nvSpPr>
          <p:cNvPr id="7" name="ZoneTexte 6"/>
          <p:cNvSpPr txBox="1"/>
          <p:nvPr/>
        </p:nvSpPr>
        <p:spPr>
          <a:xfrm>
            <a:off x="5749451" y="5596660"/>
            <a:ext cx="23165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>
                <a:solidFill>
                  <a:srgbClr val="E46C0A"/>
                </a:solidFill>
              </a:rPr>
              <a:t>A. </a:t>
            </a:r>
            <a:r>
              <a:rPr lang="fr-FR" sz="1600" i="1" dirty="0" err="1">
                <a:solidFill>
                  <a:srgbClr val="E46C0A"/>
                </a:solidFill>
              </a:rPr>
              <a:t>baumanii</a:t>
            </a:r>
            <a:r>
              <a:rPr lang="fr-FR" sz="1600" i="1" dirty="0">
                <a:solidFill>
                  <a:srgbClr val="E46C0A"/>
                </a:solidFill>
              </a:rPr>
              <a:t> </a:t>
            </a:r>
            <a:r>
              <a:rPr lang="fr-FR" sz="1600" dirty="0">
                <a:solidFill>
                  <a:srgbClr val="E46C0A"/>
                </a:solidFill>
              </a:rPr>
              <a:t>(0,9%)</a:t>
            </a:r>
            <a:endParaRPr lang="fr-FR" sz="1600" i="1" dirty="0">
              <a:solidFill>
                <a:srgbClr val="E46C0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571964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6560" y="0"/>
            <a:ext cx="5726206" cy="6858000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1800" dirty="0">
                <a:latin typeface="Arial"/>
                <a:cs typeface="Arial"/>
              </a:rPr>
              <a:t>Transmission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68313" y="6165850"/>
            <a:ext cx="8567737" cy="34368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BACC6"/>
              </a:buClr>
              <a:defRPr/>
            </a:pPr>
            <a:r>
              <a:rPr lang="fr-FR" sz="1400" b="1" dirty="0" err="1">
                <a:solidFill>
                  <a:srgbClr val="4BACC6"/>
                </a:solidFill>
                <a:latin typeface="Arial"/>
                <a:ea typeface="+mn-ea"/>
                <a:cs typeface="Arial"/>
              </a:rPr>
              <a:t>Dijkshoorn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 L,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cs typeface="Arial"/>
              </a:rPr>
              <a:t>Nat </a:t>
            </a:r>
            <a:r>
              <a:rPr lang="fr-FR" sz="1400" b="1" i="1" dirty="0" err="1">
                <a:solidFill>
                  <a:srgbClr val="4BACC6"/>
                </a:solidFill>
                <a:latin typeface="Arial"/>
                <a:cs typeface="Arial"/>
              </a:rPr>
              <a:t>Microbiol</a:t>
            </a:r>
            <a:r>
              <a:rPr lang="fr-FR" sz="1400" b="1" i="1" dirty="0">
                <a:solidFill>
                  <a:srgbClr val="4BACC6"/>
                </a:solidFill>
                <a:latin typeface="Arial"/>
                <a:cs typeface="Arial"/>
              </a:rPr>
              <a:t> </a:t>
            </a:r>
            <a:r>
              <a:rPr lang="fr-FR" sz="1400" b="1" i="1" dirty="0" err="1">
                <a:solidFill>
                  <a:srgbClr val="4BACC6"/>
                </a:solidFill>
                <a:latin typeface="Arial"/>
                <a:cs typeface="Arial"/>
              </a:rPr>
              <a:t>Rev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. 2008</a:t>
            </a:r>
            <a:endParaRPr lang="fr-FR" sz="1400" b="1" dirty="0">
              <a:solidFill>
                <a:schemeClr val="accent5"/>
              </a:solidFill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168600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0417" y="1244599"/>
            <a:ext cx="5609902" cy="498496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68313" y="6165850"/>
            <a:ext cx="8567737" cy="34368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BACC6"/>
              </a:buClr>
              <a:defRPr/>
            </a:pPr>
            <a:r>
              <a:rPr lang="fr-FR" sz="1400" b="1" dirty="0">
                <a:solidFill>
                  <a:srgbClr val="4BACC6"/>
                </a:solidFill>
                <a:latin typeface="Arial"/>
                <a:cs typeface="Arial"/>
              </a:rPr>
              <a:t>Fournier PE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,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Clin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cs typeface="Arial"/>
              </a:rPr>
              <a:t>Infect Dis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. 2006</a:t>
            </a:r>
            <a:endParaRPr lang="fr-FR" sz="1400" b="1" dirty="0">
              <a:solidFill>
                <a:schemeClr val="accent5"/>
              </a:solidFill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612237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68313" y="6165850"/>
            <a:ext cx="8567737" cy="34368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BACC6"/>
              </a:buClr>
              <a:defRPr/>
            </a:pPr>
            <a:r>
              <a:rPr lang="fr-FR" sz="1400" b="1" dirty="0">
                <a:solidFill>
                  <a:srgbClr val="4BACC6"/>
                </a:solidFill>
                <a:latin typeface="Arial"/>
                <a:cs typeface="Arial"/>
              </a:rPr>
              <a:t>Fournier PE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,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Clin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cs typeface="Arial"/>
              </a:rPr>
              <a:t>Infect Dis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. 2006</a:t>
            </a:r>
            <a:endParaRPr lang="fr-FR" sz="1400" b="1" dirty="0">
              <a:solidFill>
                <a:schemeClr val="accent5"/>
              </a:solidFill>
              <a:latin typeface="Arial"/>
              <a:ea typeface="+mn-ea"/>
              <a:cs typeface="Arial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3377" y="241300"/>
            <a:ext cx="4102100" cy="6362700"/>
          </a:xfrm>
          <a:prstGeom prst="rect">
            <a:avLst/>
          </a:prstGeom>
        </p:spPr>
      </p:pic>
      <p:sp>
        <p:nvSpPr>
          <p:cNvPr id="8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1800" dirty="0">
                <a:latin typeface="Arial"/>
                <a:cs typeface="Arial"/>
              </a:rPr>
              <a:t>Facteurs de risque </a:t>
            </a:r>
          </a:p>
          <a:p>
            <a:pPr marL="114300" indent="0">
              <a:buNone/>
            </a:pPr>
            <a:r>
              <a:rPr lang="fr-FR" sz="1800" dirty="0">
                <a:latin typeface="Arial"/>
                <a:cs typeface="Arial"/>
              </a:rPr>
              <a:t>d’acquisition d’</a:t>
            </a:r>
            <a:r>
              <a:rPr lang="fr-FR" sz="1800" i="1" dirty="0">
                <a:latin typeface="Arial"/>
                <a:cs typeface="Arial"/>
              </a:rPr>
              <a:t>A. </a:t>
            </a:r>
            <a:r>
              <a:rPr lang="fr-FR" sz="1800" i="1" dirty="0" err="1">
                <a:latin typeface="Arial"/>
                <a:cs typeface="Arial"/>
              </a:rPr>
              <a:t>baumanii</a:t>
            </a:r>
            <a:endParaRPr lang="fr-FR" sz="18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97379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68313" y="6165850"/>
            <a:ext cx="8567737" cy="34368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BACC6"/>
              </a:buClr>
              <a:defRPr/>
            </a:pPr>
            <a:r>
              <a:rPr lang="fr-FR" sz="1400" b="1" dirty="0">
                <a:solidFill>
                  <a:srgbClr val="4BACC6"/>
                </a:solidFill>
                <a:latin typeface="Arial"/>
                <a:cs typeface="Arial"/>
              </a:rPr>
              <a:t>Fournier PE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,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Clin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cs typeface="Arial"/>
              </a:rPr>
              <a:t>Infect Dis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. 2006</a:t>
            </a:r>
            <a:endParaRPr lang="fr-FR" sz="1400" b="1" dirty="0">
              <a:solidFill>
                <a:schemeClr val="accent5"/>
              </a:solidFill>
              <a:latin typeface="Arial"/>
              <a:ea typeface="+mn-ea"/>
              <a:cs typeface="Arial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54" y="711182"/>
            <a:ext cx="3528710" cy="5761722"/>
          </a:xfrm>
          <a:prstGeom prst="rect">
            <a:avLst/>
          </a:prstGeom>
        </p:spPr>
      </p:pic>
      <p:sp>
        <p:nvSpPr>
          <p:cNvPr id="8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3390954" cy="5011737"/>
          </a:xfrm>
        </p:spPr>
        <p:txBody>
          <a:bodyPr>
            <a:normAutofit/>
          </a:bodyPr>
          <a:lstStyle/>
          <a:p>
            <a:r>
              <a:rPr lang="fr-FR" sz="1800" dirty="0">
                <a:latin typeface="Arial"/>
                <a:cs typeface="Arial"/>
              </a:rPr>
              <a:t>Sources environnement</a:t>
            </a:r>
          </a:p>
          <a:p>
            <a:endParaRPr lang="fr-FR" sz="1800" dirty="0">
              <a:latin typeface="Arial"/>
              <a:cs typeface="Arial"/>
            </a:endParaRPr>
          </a:p>
          <a:p>
            <a:pPr marL="114300" indent="0">
              <a:buNone/>
            </a:pPr>
            <a:r>
              <a:rPr lang="fr-FR" sz="1600" dirty="0">
                <a:latin typeface="Arial"/>
                <a:cs typeface="Arial"/>
              </a:rPr>
              <a:t>+ poignets de porte, claviers </a:t>
            </a:r>
          </a:p>
          <a:p>
            <a:pPr marL="114300" indent="0">
              <a:buNone/>
            </a:pPr>
            <a:r>
              <a:rPr lang="fr-FR" sz="1600" dirty="0">
                <a:latin typeface="Arial"/>
                <a:cs typeface="Arial"/>
              </a:rPr>
              <a:t>d’ordinateurs, téléphones portables,..</a:t>
            </a:r>
          </a:p>
          <a:p>
            <a:pPr marL="114300" indent="0">
              <a:buNone/>
            </a:pPr>
            <a:endParaRPr lang="fr-FR" sz="18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696614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Autofit/>
          </a:bodyPr>
          <a:lstStyle/>
          <a:p>
            <a:r>
              <a:rPr lang="fr-FR" sz="1800" i="1" dirty="0">
                <a:solidFill>
                  <a:srgbClr val="00339A"/>
                </a:solidFill>
                <a:latin typeface="Arial"/>
                <a:cs typeface="Arial"/>
              </a:rPr>
              <a:t>A. </a:t>
            </a:r>
            <a:r>
              <a:rPr lang="fr-FR" sz="1800" i="1" dirty="0" err="1">
                <a:solidFill>
                  <a:srgbClr val="00339A"/>
                </a:solidFill>
                <a:latin typeface="Arial"/>
                <a:cs typeface="Arial"/>
              </a:rPr>
              <a:t>baumanii</a:t>
            </a:r>
            <a:r>
              <a:rPr lang="fr-FR" sz="1800" i="1" dirty="0">
                <a:solidFill>
                  <a:srgbClr val="00339A"/>
                </a:solidFill>
                <a:latin typeface="Arial"/>
                <a:cs typeface="Arial"/>
              </a:rPr>
              <a:t> </a:t>
            </a:r>
            <a:r>
              <a:rPr lang="fr-FR" sz="1800" dirty="0">
                <a:solidFill>
                  <a:srgbClr val="00339A"/>
                </a:solidFill>
                <a:latin typeface="Arial"/>
                <a:cs typeface="Arial"/>
              </a:rPr>
              <a:t>et résistance aux antibiotiques en Europe</a:t>
            </a:r>
            <a:endParaRPr lang="fr-FR" sz="1800" dirty="0">
              <a:latin typeface="Arial"/>
              <a:cs typeface="Arial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ECDC. EARSS. 2018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9944913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xmlns="" id="{9879C08C-2894-F140-9F1A-C845AB47E0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3" y="457202"/>
            <a:ext cx="8459727" cy="5965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0976843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AC326DEB-BDC7-A549-B311-1D009A6E48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0" y="435935"/>
            <a:ext cx="8464260" cy="598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5304248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D1D8B09C-C6A4-7C42-AD67-5E8425F81D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32" y="414666"/>
            <a:ext cx="8423518" cy="6044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986859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D9F9C194-5807-3543-965B-1F8C4775C3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931" y="329613"/>
            <a:ext cx="8470915" cy="6184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02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pPr marL="0" indent="0">
              <a:buFont typeface="Arial" charset="0"/>
              <a:buNone/>
              <a:defRPr/>
            </a:pPr>
            <a:r>
              <a:rPr lang="fr-FR" sz="1800" dirty="0">
                <a:latin typeface="Arial"/>
                <a:cs typeface="Arial"/>
              </a:rPr>
              <a:t>- Survie dans l’environnement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Microbiologie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79432119"/>
              </p:ext>
            </p:extLst>
          </p:nvPr>
        </p:nvGraphicFramePr>
        <p:xfrm>
          <a:off x="77573" y="1628775"/>
          <a:ext cx="8280400" cy="4665345"/>
        </p:xfrm>
        <a:graphic>
          <a:graphicData uri="http://schemas.openxmlformats.org/drawingml/2006/table">
            <a:tbl>
              <a:tblPr/>
              <a:tblGrid>
                <a:gridCol w="40195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2608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Microorganisme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Durée survie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Staphylococcus aureus </a:t>
                      </a: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Résistant à la Méticilline</a:t>
                      </a:r>
                      <a:endParaRPr kumimoji="0" lang="fr-FR" sz="1400" b="0" i="1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7 jours à &gt; 7 mois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Acinetobacter baumanii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3 jours à &gt; 5 mois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Pseudomonas aeruginosa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6 heures à 5 semaines (surfaces humides++)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Clostridium difficile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&gt; 5 mois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Enteroscoccus </a:t>
                      </a: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sp. Résistant à la Vancomycine</a:t>
                      </a:r>
                      <a:endParaRPr kumimoji="0" lang="fr-FR" sz="1400" b="0" i="1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5 jours à &gt; 4 mois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Klebsiella pneumoniae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2 heures à &gt; 30 mois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Escherichia coli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2 heures à 16 mois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Serratia marcescens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3 jours à 5 semaines (sufaces humides++)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Norovirus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8 heures à 7 jours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Virus Syncicial Respiratoire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Jusqu’à 6 heures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Virus Influenza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  <a:cs typeface="Arial" charset="0"/>
                        </a:rPr>
                        <a:t>1-2 jours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68313" y="6165850"/>
            <a:ext cx="8567737" cy="34368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BACC6"/>
              </a:buClr>
              <a:defRPr/>
            </a:pPr>
            <a:r>
              <a:rPr lang="fr-FR" sz="1400" b="1" dirty="0" err="1">
                <a:solidFill>
                  <a:srgbClr val="4BACC6"/>
                </a:solidFill>
                <a:latin typeface="Arial"/>
                <a:ea typeface="+mn-ea"/>
                <a:cs typeface="Arial"/>
              </a:rPr>
              <a:t>Dancer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 CJ,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Clin </a:t>
            </a:r>
            <a:r>
              <a:rPr lang="fr-FR" sz="1400" b="1" i="1" dirty="0" err="1">
                <a:solidFill>
                  <a:srgbClr val="4BACC6"/>
                </a:solidFill>
                <a:latin typeface="Arial"/>
                <a:ea typeface="+mn-ea"/>
                <a:cs typeface="Arial"/>
              </a:rPr>
              <a:t>Microbiol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 </a:t>
            </a:r>
            <a:r>
              <a:rPr lang="fr-FR" sz="1400" b="1" i="1" dirty="0" err="1">
                <a:solidFill>
                  <a:srgbClr val="4BACC6"/>
                </a:solidFill>
                <a:latin typeface="Arial"/>
                <a:ea typeface="+mn-ea"/>
                <a:cs typeface="Arial"/>
              </a:rPr>
              <a:t>Rev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+mn-ea"/>
                <a:cs typeface="Arial"/>
              </a:rPr>
              <a:t>. 2014</a:t>
            </a:r>
            <a:endParaRPr lang="fr-FR" sz="1400" b="1" dirty="0">
              <a:solidFill>
                <a:schemeClr val="accent5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573" y="2749487"/>
            <a:ext cx="8280400" cy="5706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0177124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ZoneTexte 17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 err="1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Maragakis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 LL,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Clin Infect Dis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. 2008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Contrôle des infections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r="1110" b="880"/>
          <a:stretch/>
        </p:blipFill>
        <p:spPr>
          <a:xfrm>
            <a:off x="58482" y="1032770"/>
            <a:ext cx="9017426" cy="5296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9533024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966" y="867241"/>
            <a:ext cx="8229600" cy="5981700"/>
          </a:xfrm>
          <a:prstGeom prst="rect">
            <a:avLst/>
          </a:prstGeom>
        </p:spPr>
      </p:pic>
      <p:sp>
        <p:nvSpPr>
          <p:cNvPr id="18" name="ZoneTexte 17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 err="1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Maragakis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 LL, </a:t>
            </a:r>
            <a:r>
              <a:rPr lang="fr-FR" sz="1400" b="1" i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Clin Infect Dis</a:t>
            </a: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. 2008</a:t>
            </a:r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sz="3600" dirty="0">
                <a:latin typeface="Arial"/>
                <a:cs typeface="Arial"/>
              </a:rPr>
              <a:t>Contrôle de l’émergence de résistance</a:t>
            </a:r>
            <a:endParaRPr lang="fr-FR" sz="24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0244055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pic>
        <p:nvPicPr>
          <p:cNvPr id="41986" name="Espace réservé du contenu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000" b="8000"/>
          <a:stretch>
            <a:fillRect/>
          </a:stretch>
        </p:blipFill>
        <p:spPr>
          <a:xfrm>
            <a:off x="-38100" y="0"/>
            <a:ext cx="10887075" cy="6858000"/>
          </a:xfrm>
        </p:spPr>
      </p:pic>
      <p:sp>
        <p:nvSpPr>
          <p:cNvPr id="41987" name="ZoneTexte 2"/>
          <p:cNvSpPr txBox="1">
            <a:spLocks noChangeArrowheads="1"/>
          </p:cNvSpPr>
          <p:nvPr/>
        </p:nvSpPr>
        <p:spPr bwMode="auto">
          <a:xfrm>
            <a:off x="2298700" y="5778500"/>
            <a:ext cx="4711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4000">
                <a:solidFill>
                  <a:schemeClr val="bg1"/>
                </a:solidFill>
                <a:latin typeface="Mistral" charset="0"/>
                <a:cs typeface="Mistral" charset="0"/>
              </a:rPr>
              <a:t>Merci pour votre attention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Diplôme Universitaire - 2021</a:t>
            </a:r>
            <a:endParaRPr lang="en-US" dirty="0"/>
          </a:p>
        </p:txBody>
      </p:sp>
      <p:sp>
        <p:nvSpPr>
          <p:cNvPr id="41989" name="Espace réservé du numéro de diapositive 2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fld id="{245ECB10-E1AE-CE45-ABDD-5B244E46805A}" type="slidenum">
              <a:rPr lang="en-US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57274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2000" dirty="0">
                <a:solidFill>
                  <a:srgbClr val="00339A"/>
                </a:solidFill>
                <a:latin typeface="TTE35F9428t00"/>
              </a:rPr>
              <a:t>Facteurs de virulence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Microbiologie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74466"/>
            <a:ext cx="6612654" cy="5283533"/>
          </a:xfrm>
          <a:prstGeom prst="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16532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2000" dirty="0">
                <a:solidFill>
                  <a:srgbClr val="00339A"/>
                </a:solidFill>
                <a:latin typeface="TTE35F9428t00"/>
              </a:rPr>
              <a:t>Facteurs de virulence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Microbiologie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892" y="1507330"/>
            <a:ext cx="6913544" cy="5350670"/>
          </a:xfrm>
          <a:prstGeom prst="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2294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7353300" cy="5011737"/>
          </a:xfrm>
        </p:spPr>
        <p:txBody>
          <a:bodyPr>
            <a:normAutofit/>
          </a:bodyPr>
          <a:lstStyle/>
          <a:p>
            <a:r>
              <a:rPr lang="fr-FR" sz="2000" dirty="0">
                <a:solidFill>
                  <a:srgbClr val="00339A"/>
                </a:solidFill>
                <a:latin typeface="TTE35F9428t00"/>
              </a:rPr>
              <a:t>Facteurs de virulence</a:t>
            </a:r>
          </a:p>
          <a:p>
            <a:pPr>
              <a:buFontTx/>
              <a:buChar char="-"/>
            </a:pPr>
            <a:r>
              <a:rPr lang="fr-FR" sz="1800" dirty="0">
                <a:solidFill>
                  <a:srgbClr val="00339A"/>
                </a:solidFill>
                <a:latin typeface="TTE35F9428t00"/>
              </a:rPr>
              <a:t>Biofilm (diminue action des défenses immunitaires, antiseptiques et antibiotiques)  </a:t>
            </a:r>
          </a:p>
          <a:p>
            <a:pPr lvl="2">
              <a:buFont typeface="Wingdings" charset="2"/>
              <a:buChar char="ü"/>
            </a:pPr>
            <a:r>
              <a:rPr lang="fr-FR" sz="1400" dirty="0">
                <a:solidFill>
                  <a:srgbClr val="00339A"/>
                </a:solidFill>
                <a:latin typeface="TTE35F9428t00"/>
              </a:rPr>
              <a:t>Surfaces inertes (Cathéters, SU, sonde d’intubation, lentilles)</a:t>
            </a:r>
          </a:p>
          <a:p>
            <a:pPr lvl="2">
              <a:buFont typeface="Wingdings" charset="2"/>
              <a:buChar char="ü"/>
            </a:pPr>
            <a:r>
              <a:rPr lang="fr-FR" sz="1400" dirty="0">
                <a:solidFill>
                  <a:srgbClr val="00339A"/>
                </a:solidFill>
                <a:latin typeface="TTE35F9428t00"/>
              </a:rPr>
              <a:t>Homme (Voies respiratoires)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Microbiologie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  <a:endParaRPr lang="en-US" dirty="0">
              <a:solidFill>
                <a:srgbClr val="EEECE1"/>
              </a:solidFill>
              <a:latin typeface="Arial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/>
          <a:srcRect l="3737" r="4132" b="4667"/>
          <a:stretch/>
        </p:blipFill>
        <p:spPr>
          <a:xfrm>
            <a:off x="0" y="2805308"/>
            <a:ext cx="8410668" cy="4052692"/>
          </a:xfrm>
          <a:prstGeom prst="rect">
            <a:avLst/>
          </a:prstGeom>
        </p:spPr>
      </p:pic>
      <p:sp>
        <p:nvSpPr>
          <p:cNvPr id="6" name="Espace réservé du numéro de diapositive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494104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53" y="1588627"/>
            <a:ext cx="8401050" cy="519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189038"/>
            <a:ext cx="8191500" cy="5011737"/>
          </a:xfrm>
        </p:spPr>
        <p:txBody>
          <a:bodyPr>
            <a:normAutofit/>
          </a:bodyPr>
          <a:lstStyle/>
          <a:p>
            <a:pPr marL="0" indent="0">
              <a:buFont typeface="Arial" charset="0"/>
              <a:buNone/>
              <a:defRPr/>
            </a:pPr>
            <a:r>
              <a:rPr lang="fr-FR" sz="1800" dirty="0">
                <a:latin typeface="Arial"/>
                <a:cs typeface="Arial"/>
              </a:rPr>
              <a:t>- Principaux microorganismes isolés d’infections nosocomiales (N=12 581)</a:t>
            </a:r>
          </a:p>
        </p:txBody>
      </p:sp>
      <p:sp>
        <p:nvSpPr>
          <p:cNvPr id="18" name="ZoneTexte 17"/>
          <p:cNvSpPr txBox="1"/>
          <p:nvPr/>
        </p:nvSpPr>
        <p:spPr>
          <a:xfrm>
            <a:off x="457200" y="6329363"/>
            <a:ext cx="82296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400" b="1" dirty="0">
                <a:solidFill>
                  <a:srgbClr val="4BACC6"/>
                </a:solidFill>
                <a:latin typeface="Arial"/>
                <a:ea typeface="ＭＳ Ｐゴシック" charset="0"/>
                <a:cs typeface="Arial"/>
              </a:rPr>
              <a:t>Enquête Nationale de Prévalence. 2012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4201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4000" dirty="0">
                <a:latin typeface="Arial"/>
                <a:cs typeface="Arial"/>
              </a:rPr>
              <a:t>Epidémiologie</a:t>
            </a:r>
            <a:endParaRPr lang="fr-FR" sz="2800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23344" y="2093513"/>
            <a:ext cx="3837619" cy="2791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EEECE1"/>
                </a:solidFill>
                <a:latin typeface="Arial"/>
              </a:rPr>
              <a:t>Diplôme Universitaire - 2021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98DFF-AAB3-2A40-96E3-C0BE34F330F9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0803789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1079</TotalTime>
  <Words>1761</Words>
  <Application>Microsoft Office PowerPoint</Application>
  <PresentationFormat>Affichage à l'écran (4:3)</PresentationFormat>
  <Paragraphs>414</Paragraphs>
  <Slides>52</Slides>
  <Notes>0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52</vt:i4>
      </vt:variant>
    </vt:vector>
  </HeadingPairs>
  <TitlesOfParts>
    <vt:vector size="54" baseType="lpstr">
      <vt:lpstr>Adjacency</vt:lpstr>
      <vt:lpstr>Image</vt:lpstr>
      <vt:lpstr>Infections à Pseudomonas aeruginosa</vt:lpstr>
      <vt:lpstr>Microbiologie</vt:lpstr>
      <vt:lpstr>Microbiologie</vt:lpstr>
      <vt:lpstr>Microbiologie</vt:lpstr>
      <vt:lpstr>Microbiologie</vt:lpstr>
      <vt:lpstr>Microbiologie</vt:lpstr>
      <vt:lpstr>Microbiologie</vt:lpstr>
      <vt:lpstr>Microbiologie</vt:lpstr>
      <vt:lpstr>Epidémiologie</vt:lpstr>
      <vt:lpstr>Epidémiologie</vt:lpstr>
      <vt:lpstr>Epidémiologie</vt:lpstr>
      <vt:lpstr>Epidémiologie</vt:lpstr>
      <vt:lpstr>Epidémiologie</vt:lpstr>
      <vt:lpstr>Epidémiologie</vt:lpstr>
      <vt:lpstr>Epidémiologie</vt:lpstr>
      <vt:lpstr>Epidémiologie</vt:lpstr>
      <vt:lpstr>Epidémiologie</vt:lpstr>
      <vt:lpstr>Epidémiologie</vt:lpstr>
      <vt:lpstr>Epidémiologie</vt:lpstr>
      <vt:lpstr>Epidémiologie</vt:lpstr>
      <vt:lpstr>Epidémiologie</vt:lpstr>
      <vt:lpstr>Epidémiologie</vt:lpstr>
      <vt:lpstr>Contrôle des infections</vt:lpstr>
      <vt:lpstr>Contrôle des infections</vt:lpstr>
      <vt:lpstr>Contrôle des infections</vt:lpstr>
      <vt:lpstr>Contrôle des infections</vt:lpstr>
      <vt:lpstr>Contrôle des infections</vt:lpstr>
      <vt:lpstr>Contrôle des infections</vt:lpstr>
      <vt:lpstr>Contrôle des infections</vt:lpstr>
      <vt:lpstr>Contrôle des infections</vt:lpstr>
      <vt:lpstr>Contrôle des infections</vt:lpstr>
      <vt:lpstr>Contrôle des infections</vt:lpstr>
      <vt:lpstr>Contrôle de l’émergence de résistance</vt:lpstr>
      <vt:lpstr>Infections à Acinetobacter baumanii</vt:lpstr>
      <vt:lpstr>Microbiologie</vt:lpstr>
      <vt:lpstr>Microbiologie</vt:lpstr>
      <vt:lpstr>Microbiologie</vt:lpstr>
      <vt:lpstr>Microbiologie</vt:lpstr>
      <vt:lpstr>Microbiologie</vt:lpstr>
      <vt:lpstr>Epidémiologie</vt:lpstr>
      <vt:lpstr>Epidémiologie</vt:lpstr>
      <vt:lpstr>Epidémiologie</vt:lpstr>
      <vt:lpstr>Epidémiologie</vt:lpstr>
      <vt:lpstr>Epidémiologie</vt:lpstr>
      <vt:lpstr>Epidémiologie</vt:lpstr>
      <vt:lpstr>Diapositive 46</vt:lpstr>
      <vt:lpstr>Diapositive 47</vt:lpstr>
      <vt:lpstr>Diapositive 48</vt:lpstr>
      <vt:lpstr>Diapositive 49</vt:lpstr>
      <vt:lpstr>Contrôle des infections</vt:lpstr>
      <vt:lpstr>Contrôle de l’émergence de résistance</vt:lpstr>
      <vt:lpstr>Diapositive 52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Infections à Pseudomonas aeruginosa et</dc:title>
  <dc:creator>nadim cassir</dc:creator>
  <cp:lastModifiedBy>marine.santoriello</cp:lastModifiedBy>
  <cp:revision>44</cp:revision>
  <dcterms:created xsi:type="dcterms:W3CDTF">2017-01-08T14:12:55Z</dcterms:created>
  <dcterms:modified xsi:type="dcterms:W3CDTF">2021-02-02T10:15:31Z</dcterms:modified>
</cp:coreProperties>
</file>