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90" r:id="rId8"/>
    <p:sldId id="291" r:id="rId9"/>
    <p:sldId id="263" r:id="rId10"/>
    <p:sldId id="264" r:id="rId11"/>
    <p:sldId id="265" r:id="rId12"/>
    <p:sldId id="266" r:id="rId13"/>
    <p:sldId id="267" r:id="rId14"/>
    <p:sldId id="268" r:id="rId15"/>
    <p:sldId id="292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41"/>
    <p:restoredTop sz="93680"/>
  </p:normalViewPr>
  <p:slideViewPr>
    <p:cSldViewPr snapToGrid="0" snapToObjects="1">
      <p:cViewPr varScale="1">
        <p:scale>
          <a:sx n="103" d="100"/>
          <a:sy n="103" d="100"/>
        </p:scale>
        <p:origin x="-22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E:\dossier%20sans%20titre\these3\Classeur1%20(version%201)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style val="20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3.5765758100961005E-2"/>
          <c:y val="1.7978126141327905E-2"/>
          <c:w val="0.90312124487852308"/>
          <c:h val="0.75106783463143911"/>
        </c:manualLayout>
      </c:layout>
      <c:barChart>
        <c:barDir val="col"/>
        <c:grouping val="clustered"/>
        <c:ser>
          <c:idx val="1"/>
          <c:order val="1"/>
          <c:tx>
            <c:strRef>
              <c:f>Feuil5!$C$1</c:f>
              <c:strCache>
                <c:ptCount val="1"/>
                <c:pt idx="0">
                  <c:v>Cas par mois</c:v>
                </c:pt>
              </c:strCache>
            </c:strRef>
          </c:tx>
          <c:cat>
            <c:numRef>
              <c:f>Feuil5!$A$2:$A$29</c:f>
              <c:numCache>
                <c:formatCode>m/d/yyyy</c:formatCode>
                <c:ptCount val="28"/>
                <c:pt idx="0">
                  <c:v>40087</c:v>
                </c:pt>
                <c:pt idx="1">
                  <c:v>40118</c:v>
                </c:pt>
                <c:pt idx="2">
                  <c:v>40148</c:v>
                </c:pt>
                <c:pt idx="3">
                  <c:v>40179</c:v>
                </c:pt>
                <c:pt idx="4">
                  <c:v>40210</c:v>
                </c:pt>
                <c:pt idx="5">
                  <c:v>40238</c:v>
                </c:pt>
                <c:pt idx="6">
                  <c:v>40360</c:v>
                </c:pt>
                <c:pt idx="7">
                  <c:v>40360</c:v>
                </c:pt>
                <c:pt idx="8">
                  <c:v>40391</c:v>
                </c:pt>
                <c:pt idx="9">
                  <c:v>40391</c:v>
                </c:pt>
                <c:pt idx="10">
                  <c:v>40422</c:v>
                </c:pt>
                <c:pt idx="11">
                  <c:v>40422</c:v>
                </c:pt>
                <c:pt idx="12">
                  <c:v>40422</c:v>
                </c:pt>
                <c:pt idx="13">
                  <c:v>40452</c:v>
                </c:pt>
                <c:pt idx="14">
                  <c:v>40452</c:v>
                </c:pt>
                <c:pt idx="15">
                  <c:v>40483</c:v>
                </c:pt>
                <c:pt idx="16">
                  <c:v>40513</c:v>
                </c:pt>
                <c:pt idx="17">
                  <c:v>40513</c:v>
                </c:pt>
                <c:pt idx="18">
                  <c:v>40544</c:v>
                </c:pt>
                <c:pt idx="19">
                  <c:v>40544</c:v>
                </c:pt>
                <c:pt idx="20">
                  <c:v>40544</c:v>
                </c:pt>
                <c:pt idx="21">
                  <c:v>40575</c:v>
                </c:pt>
                <c:pt idx="22">
                  <c:v>40603</c:v>
                </c:pt>
                <c:pt idx="23">
                  <c:v>40634</c:v>
                </c:pt>
                <c:pt idx="24">
                  <c:v>40664</c:v>
                </c:pt>
                <c:pt idx="25">
                  <c:v>41091</c:v>
                </c:pt>
                <c:pt idx="26">
                  <c:v>41214</c:v>
                </c:pt>
                <c:pt idx="27">
                  <c:v>41244</c:v>
                </c:pt>
              </c:numCache>
            </c:numRef>
          </c:cat>
          <c:val>
            <c:numRef>
              <c:f>Feuil5!$C$2:$C$29</c:f>
              <c:numCache>
                <c:formatCode>General</c:formatCode>
                <c:ptCount val="28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</c:v>
                </c:pt>
                <c:pt idx="14">
                  <c:v>0</c:v>
                </c:pt>
                <c:pt idx="15">
                  <c:v>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</c:v>
                </c:pt>
                <c:pt idx="22">
                  <c:v>1</c:v>
                </c:pt>
                <c:pt idx="23">
                  <c:v>0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57-4C49-B3EC-BF033B59EF29}"/>
            </c:ext>
          </c:extLst>
        </c:ser>
        <c:dLbls/>
        <c:axId val="122368384"/>
        <c:axId val="122369920"/>
      </c:barChart>
      <c:lineChart>
        <c:grouping val="standard"/>
        <c:ser>
          <c:idx val="0"/>
          <c:order val="0"/>
          <c:tx>
            <c:strRef>
              <c:f>Feuil5!$B$1</c:f>
              <c:strCache>
                <c:ptCount val="1"/>
                <c:pt idx="0">
                  <c:v>Environnement (pourcentage de prélèvements positifs)</c:v>
                </c:pt>
              </c:strCache>
            </c:strRef>
          </c:tx>
          <c:spPr>
            <a:ln w="19050"/>
          </c:spPr>
          <c:marker>
            <c:symbol val="none"/>
          </c:marker>
          <c:cat>
            <c:numRef>
              <c:f>Feuil5!$A$2:$A$29</c:f>
              <c:numCache>
                <c:formatCode>m/d/yyyy</c:formatCode>
                <c:ptCount val="28"/>
                <c:pt idx="0">
                  <c:v>40087</c:v>
                </c:pt>
                <c:pt idx="1">
                  <c:v>40118</c:v>
                </c:pt>
                <c:pt idx="2">
                  <c:v>40148</c:v>
                </c:pt>
                <c:pt idx="3">
                  <c:v>40179</c:v>
                </c:pt>
                <c:pt idx="4">
                  <c:v>40210</c:v>
                </c:pt>
                <c:pt idx="5">
                  <c:v>40238</c:v>
                </c:pt>
                <c:pt idx="6">
                  <c:v>40360</c:v>
                </c:pt>
                <c:pt idx="7">
                  <c:v>40360</c:v>
                </c:pt>
                <c:pt idx="8">
                  <c:v>40391</c:v>
                </c:pt>
                <c:pt idx="9">
                  <c:v>40391</c:v>
                </c:pt>
                <c:pt idx="10">
                  <c:v>40422</c:v>
                </c:pt>
                <c:pt idx="11">
                  <c:v>40422</c:v>
                </c:pt>
                <c:pt idx="12">
                  <c:v>40422</c:v>
                </c:pt>
                <c:pt idx="13">
                  <c:v>40452</c:v>
                </c:pt>
                <c:pt idx="14">
                  <c:v>40452</c:v>
                </c:pt>
                <c:pt idx="15">
                  <c:v>40483</c:v>
                </c:pt>
                <c:pt idx="16">
                  <c:v>40513</c:v>
                </c:pt>
                <c:pt idx="17">
                  <c:v>40513</c:v>
                </c:pt>
                <c:pt idx="18">
                  <c:v>40544</c:v>
                </c:pt>
                <c:pt idx="19">
                  <c:v>40544</c:v>
                </c:pt>
                <c:pt idx="20">
                  <c:v>40544</c:v>
                </c:pt>
                <c:pt idx="21">
                  <c:v>40575</c:v>
                </c:pt>
                <c:pt idx="22">
                  <c:v>40603</c:v>
                </c:pt>
                <c:pt idx="23">
                  <c:v>40634</c:v>
                </c:pt>
                <c:pt idx="24">
                  <c:v>40664</c:v>
                </c:pt>
                <c:pt idx="25">
                  <c:v>41091</c:v>
                </c:pt>
                <c:pt idx="26">
                  <c:v>41214</c:v>
                </c:pt>
                <c:pt idx="27">
                  <c:v>41244</c:v>
                </c:pt>
              </c:numCache>
            </c:numRef>
          </c:cat>
          <c:val>
            <c:numRef>
              <c:f>Feuil5!$B$2:$B$29</c:f>
              <c:numCache>
                <c:formatCode>General</c:formatCode>
                <c:ptCount val="28"/>
                <c:pt idx="0">
                  <c:v>0.27272727272727298</c:v>
                </c:pt>
                <c:pt idx="1">
                  <c:v>0.5</c:v>
                </c:pt>
                <c:pt idx="5">
                  <c:v>0.33333333333333298</c:v>
                </c:pt>
                <c:pt idx="6">
                  <c:v>0.30000000000000004</c:v>
                </c:pt>
                <c:pt idx="7">
                  <c:v>0.33333333333333298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0.60000000000000009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057-4C49-B3EC-BF033B59EF29}"/>
            </c:ext>
          </c:extLst>
        </c:ser>
        <c:dLbls/>
        <c:marker val="1"/>
        <c:axId val="122385536"/>
        <c:axId val="122371456"/>
      </c:lineChart>
      <c:dateAx>
        <c:axId val="122368384"/>
        <c:scaling>
          <c:orientation val="minMax"/>
        </c:scaling>
        <c:axPos val="b"/>
        <c:numFmt formatCode="[$-40C]mmm\-yy;@" sourceLinked="0"/>
        <c:tickLblPos val="nextTo"/>
        <c:crossAx val="122369920"/>
        <c:crosses val="autoZero"/>
        <c:auto val="1"/>
        <c:lblOffset val="100"/>
        <c:baseTimeUnit val="months"/>
      </c:dateAx>
      <c:valAx>
        <c:axId val="122369920"/>
        <c:scaling>
          <c:orientation val="minMax"/>
          <c:max val="4"/>
        </c:scaling>
        <c:axPos val="l"/>
        <c:majorGridlines/>
        <c:numFmt formatCode="General" sourceLinked="1"/>
        <c:tickLblPos val="nextTo"/>
        <c:crossAx val="122368384"/>
        <c:crosses val="autoZero"/>
        <c:crossBetween val="between"/>
        <c:majorUnit val="1"/>
      </c:valAx>
      <c:valAx>
        <c:axId val="122371456"/>
        <c:scaling>
          <c:orientation val="minMax"/>
        </c:scaling>
        <c:axPos val="r"/>
        <c:numFmt formatCode="General" sourceLinked="1"/>
        <c:tickLblPos val="nextTo"/>
        <c:crossAx val="122385536"/>
        <c:crosses val="max"/>
        <c:crossBetween val="between"/>
      </c:valAx>
      <c:dateAx>
        <c:axId val="122385536"/>
        <c:scaling>
          <c:orientation val="minMax"/>
        </c:scaling>
        <c:delete val="1"/>
        <c:axPos val="b"/>
        <c:numFmt formatCode="m/d/yyyy" sourceLinked="1"/>
        <c:tickLblPos val="none"/>
        <c:crossAx val="122371456"/>
        <c:crosses val="autoZero"/>
        <c:auto val="1"/>
        <c:lblOffset val="100"/>
        <c:baseTimeUnit val="days"/>
      </c:dateAx>
    </c:plotArea>
    <c:legend>
      <c:legendPos val="b"/>
    </c:legend>
    <c:plotVisOnly val="1"/>
    <c:dispBlanksAs val="span"/>
  </c:chart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0.53289</cdr:x>
      <cdr:y>0.13723</cdr:y>
    </cdr:from>
    <cdr:to>
      <cdr:x>0.53289</cdr:x>
      <cdr:y>0.30033</cdr:y>
    </cdr:to>
    <cdr:cxnSp macro="">
      <cdr:nvCxnSpPr>
        <cdr:cNvPr id="3" name="Connecteur droit avec flèche 2">
          <a:extLst xmlns:a="http://schemas.openxmlformats.org/drawingml/2006/main">
            <a:ext uri="{FF2B5EF4-FFF2-40B4-BE49-F238E27FC236}">
              <a16:creationId xmlns:a16="http://schemas.microsoft.com/office/drawing/2014/main" xmlns="" id="{4F6AAE06-2927-8549-93FF-938420648F11}"/>
            </a:ext>
          </a:extLst>
        </cdr:cNvPr>
        <cdr:cNvCxnSpPr/>
      </cdr:nvCxnSpPr>
      <cdr:spPr>
        <a:xfrm xmlns:a="http://schemas.openxmlformats.org/drawingml/2006/main">
          <a:off x="3067133" y="370270"/>
          <a:ext cx="0" cy="440047"/>
        </a:xfrm>
        <a:prstGeom xmlns:a="http://schemas.openxmlformats.org/drawingml/2006/main" prst="straightConnector1">
          <a:avLst/>
        </a:prstGeom>
        <a:ln xmlns:a="http://schemas.openxmlformats.org/drawingml/2006/main" w="12700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0.35874</cdr:x>
      <cdr:y>0.1453</cdr:y>
    </cdr:from>
    <cdr:to>
      <cdr:x>0.35874</cdr:x>
      <cdr:y>0.30839</cdr:y>
    </cdr:to>
    <cdr:cxnSp macro="">
      <cdr:nvCxnSpPr>
        <cdr:cNvPr id="4" name="Connecteur droit avec flèche 3">
          <a:extLst xmlns:a="http://schemas.openxmlformats.org/drawingml/2006/main">
            <a:ext uri="{FF2B5EF4-FFF2-40B4-BE49-F238E27FC236}">
              <a16:creationId xmlns:a16="http://schemas.microsoft.com/office/drawing/2014/main" xmlns="" id="{95D4366B-A6A2-A24C-ACD4-C16622160469}"/>
            </a:ext>
          </a:extLst>
        </cdr:cNvPr>
        <cdr:cNvCxnSpPr/>
      </cdr:nvCxnSpPr>
      <cdr:spPr>
        <a:xfrm xmlns:a="http://schemas.openxmlformats.org/drawingml/2006/main">
          <a:off x="2828707" y="641588"/>
          <a:ext cx="0" cy="720157"/>
        </a:xfrm>
        <a:prstGeom xmlns:a="http://schemas.openxmlformats.org/drawingml/2006/main" prst="straightConnector1">
          <a:avLst/>
        </a:prstGeom>
        <a:ln xmlns:a="http://schemas.openxmlformats.org/drawingml/2006/main" w="12700">
          <a:tailEnd type="arrow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63830-5E37-5F4F-93B1-7CC23185B7D8}" type="datetimeFigureOut">
              <a:rPr lang="fr-FR" smtClean="0"/>
              <a:pPr/>
              <a:t>02/02/2021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44B55-A289-094A-BDFA-C85B5E6943D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254574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11F84-E8EC-A544-BEB9-25FBDF0EB714}" type="datetimeFigureOut">
              <a:rPr lang="fr-FR" smtClean="0"/>
              <a:pPr/>
              <a:t>02/02/2021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18175-8674-244F-94E1-B6AE601E5D9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885128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6866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  <p:sp>
        <p:nvSpPr>
          <p:cNvPr id="36867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29057" indent="-280406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1626" indent="-2243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0276" indent="-2243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927" indent="-2243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AA7B239-6094-2D41-A0CD-69C9F9100EF0}" type="slidenum">
              <a:rPr lang="fr-FR" sz="1200">
                <a:latin typeface="Calibri" charset="0"/>
              </a:rPr>
              <a:pPr eaLnBrk="1" hangingPunct="1"/>
              <a:t>24</a:t>
            </a:fld>
            <a:endParaRPr lang="fr-FR" sz="120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27844-6335-E842-94BF-46E9C47A79CE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9819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8984-67E3-324A-A24E-370D29507704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46276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39C6-6E1A-844B-ACBB-ADE077225D5F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648282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5BAD0-4FEA-7C46-850B-019E86AC6133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58354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8D8D4-3CC6-B746-9920-3444F3938CD8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422977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5B164-BD26-A74E-A41F-5E77AEEDAF46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285190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EDA4-58E6-064F-8161-7BDC4A30C73E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16640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BA09E-4B5C-1A49-978D-9905526B5BD3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0970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17B18-E14D-6A42-BF1E-B5967A39FFA6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678467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0D50A-B222-5C4E-BC69-678995B5943D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96660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1C34-2466-4148-9658-F2990A13F662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Diplôme Universitaire - 2021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917650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D34B4-4D3C-BA43-966F-7EC9ED716D66}" type="datetime1">
              <a:rPr lang="fr-FR" smtClean="0"/>
              <a:pPr/>
              <a:t>02/02/2021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10804-0F72-2F4F-9AAD-23C13D4FD7D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09832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png"/><Relationship Id="rId4" Type="http://schemas.openxmlformats.org/officeDocument/2006/relationships/image" Target="file://localhost/http://img.over-blog.com/300x280/0/52/52/42/image-divers/logo-AP-HM-RVB-copie-1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1000" y="2033588"/>
            <a:ext cx="7848600" cy="17256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fr-FR" sz="36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Prévention de l’aspergillose nosocomiale</a:t>
            </a:r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381000" y="4940300"/>
            <a:ext cx="7848600" cy="1511300"/>
          </a:xfrm>
        </p:spPr>
        <p:txBody>
          <a:bodyPr>
            <a:normAutofit fontScale="55000" lnSpcReduction="20000"/>
          </a:bodyPr>
          <a:lstStyle/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Dr Nadim Cassir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Maladies Infectieuses et Tropicales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Comité de Lutte contre les Infections Nosocomiales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Hôpital Nord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Marseille</a:t>
            </a:r>
          </a:p>
        </p:txBody>
      </p:sp>
      <p:sp>
        <p:nvSpPr>
          <p:cNvPr id="1536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463925" y="4133850"/>
            <a:ext cx="1628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660066"/>
                </a:solidFill>
                <a:cs typeface="Arial" charset="0"/>
              </a:rPr>
              <a:t>11 janvier 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  <a:endParaRPr lang="en-US" dirty="0"/>
          </a:p>
        </p:txBody>
      </p:sp>
      <p:pic>
        <p:nvPicPr>
          <p:cNvPr id="15366" name="Picture 5" descr="http://img.over-blog.com/300x280/0/52/52/42/image-divers/logo-AP-HM-RVB-copie-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18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850" y="263525"/>
            <a:ext cx="1530350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8" name="Object 5"/>
          <p:cNvGraphicFramePr>
            <a:graphicFrameLocks noChangeAspect="1"/>
          </p:cNvGraphicFramePr>
          <p:nvPr/>
        </p:nvGraphicFramePr>
        <p:xfrm>
          <a:off x="3505200" y="260350"/>
          <a:ext cx="1560513" cy="1358900"/>
        </p:xfrm>
        <a:graphic>
          <a:graphicData uri="http://schemas.openxmlformats.org/presentationml/2006/ole">
            <p:oleObj spid="_x0000_s1034" name="Image" r:id="rId6" imgW="3812213" imgH="3214966" progId="">
              <p:embed/>
            </p:oleObj>
          </a:graphicData>
        </a:graphic>
      </p:graphicFrame>
      <p:sp>
        <p:nvSpPr>
          <p:cNvPr id="1536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9F968B76-0373-3E4A-8E7D-1BBD04B5A632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8700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2530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93825"/>
            <a:ext cx="8407400" cy="445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253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01369E98-2946-B547-A994-B186A5974FE5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5452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001000" cy="4937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Formes cliniques: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Aspergillose broncho-pulmonaire allergique</a:t>
            </a: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Locale: </a:t>
            </a:r>
            <a:r>
              <a:rPr lang="fr-FR" sz="2000" dirty="0" err="1">
                <a:cs typeface="Arial"/>
              </a:rPr>
              <a:t>Aspergillome</a:t>
            </a:r>
            <a:endParaRPr lang="fr-FR" sz="2000" dirty="0">
              <a:cs typeface="Arial"/>
            </a:endParaRP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Atteinte superficielle: </a:t>
            </a:r>
            <a:r>
              <a:rPr lang="fr-FR" sz="2000" dirty="0" err="1">
                <a:cs typeface="Arial"/>
              </a:rPr>
              <a:t>otomycose</a:t>
            </a:r>
            <a:r>
              <a:rPr lang="fr-FR" sz="2000" dirty="0">
                <a:cs typeface="Arial"/>
              </a:rPr>
              <a:t>, onychomycose, kératite</a:t>
            </a:r>
          </a:p>
          <a:p>
            <a:pPr indent="-342900">
              <a:buFontTx/>
              <a:buChar char="-"/>
              <a:defRPr/>
            </a:pPr>
            <a:r>
              <a:rPr lang="fr-FR" sz="2000" dirty="0">
                <a:cs typeface="Arial"/>
              </a:rPr>
              <a:t>Atteinte invasive: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Pulmonaire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 err="1">
                <a:cs typeface="Arial"/>
              </a:rPr>
              <a:t>Trachéo</a:t>
            </a:r>
            <a:r>
              <a:rPr lang="fr-FR" sz="1800" dirty="0">
                <a:cs typeface="Arial"/>
              </a:rPr>
              <a:t>-bronchique (transplantation pulmonaire et VIH)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Sinusite +/- associé à une atteinte pulmonaire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Cérébrale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Osseuse à type d’ostéomyélite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Cutanée, érythème nécrotique souvent ulcéré (brûlés)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Autres: endocardite, rénale…</a:t>
            </a:r>
          </a:p>
          <a:p>
            <a:pPr lvl="1" indent="-342900">
              <a:buFont typeface="Wingdings" charset="2"/>
              <a:buChar char="ü"/>
              <a:defRPr/>
            </a:pPr>
            <a:r>
              <a:rPr lang="fr-FR" sz="1800" dirty="0">
                <a:cs typeface="Arial"/>
              </a:rPr>
              <a:t>Disséminée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355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60FF3AE0-2159-174A-825F-918E0269EB01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065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001000" cy="5254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Formes cliniques: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4579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22425"/>
            <a:ext cx="75184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4581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1299C58-144E-AA45-80FF-018237AF97A4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3557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92138" y="1338263"/>
            <a:ext cx="3810000" cy="4814887"/>
          </a:xfrm>
          <a:prstGeom prst="rect">
            <a:avLst/>
          </a:prstGeom>
          <a:ln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BBB59"/>
              </a:buClr>
              <a:buFont typeface="Arial" charset="0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4BACC6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53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études,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 453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patients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Aspergillose pulmonaire (356)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i="1" dirty="0">
                <a:solidFill>
                  <a:schemeClr val="tx1"/>
                </a:solidFill>
                <a:latin typeface="Arial"/>
                <a:cs typeface="Arial"/>
              </a:rPr>
              <a:t>Aspergillus </a:t>
            </a:r>
            <a:r>
              <a:rPr lang="fr-FR" sz="1600" b="1" i="1" dirty="0" err="1">
                <a:solidFill>
                  <a:schemeClr val="tx1"/>
                </a:solidFill>
                <a:latin typeface="Arial"/>
                <a:cs typeface="Arial"/>
              </a:rPr>
              <a:t>fumigatus</a:t>
            </a:r>
            <a:r>
              <a:rPr lang="fr-FR" sz="1600" b="1" i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(154), </a:t>
            </a:r>
          </a:p>
          <a:p>
            <a:pPr marL="85725" lvl="1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   </a:t>
            </a:r>
            <a:r>
              <a:rPr lang="fr-FR" sz="1600" b="1" i="1" dirty="0">
                <a:solidFill>
                  <a:schemeClr val="tx1"/>
                </a:solidFill>
                <a:latin typeface="Arial"/>
                <a:cs typeface="Arial"/>
              </a:rPr>
              <a:t>Aspergillus </a:t>
            </a:r>
            <a:r>
              <a:rPr lang="fr-FR" sz="1600" b="1" i="1" dirty="0" err="1">
                <a:solidFill>
                  <a:schemeClr val="tx1"/>
                </a:solidFill>
                <a:latin typeface="Arial"/>
                <a:cs typeface="Arial"/>
              </a:rPr>
              <a:t>flavus</a:t>
            </a:r>
            <a:r>
              <a:rPr lang="fr-FR" sz="1600" i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(101)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Hémopathie maligne (299)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Source probable identifiée dans  </a:t>
            </a:r>
            <a:endParaRPr lang="fr-FR" sz="1600" b="1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	49,1%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comme la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réalisation de    	Travaux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Concentration d</a:t>
            </a:r>
            <a:r>
              <a:rPr lang="ja-JP" altLang="fr-FR" sz="1600" b="1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b="1" i="1" dirty="0">
                <a:solidFill>
                  <a:schemeClr val="tx1"/>
                </a:solidFill>
                <a:latin typeface="Arial"/>
                <a:cs typeface="Arial"/>
              </a:rPr>
              <a:t>Aspergillus </a:t>
            </a:r>
            <a:r>
              <a:rPr lang="fr-FR" altLang="ja-JP" sz="1600" b="1" dirty="0" err="1">
                <a:solidFill>
                  <a:schemeClr val="tx1"/>
                </a:solidFill>
                <a:latin typeface="Arial"/>
                <a:cs typeface="Arial"/>
              </a:rPr>
              <a:t>sp</a:t>
            </a:r>
            <a:r>
              <a:rPr lang="fr-FR" altLang="ja-JP" sz="1600" b="1" dirty="0">
                <a:solidFill>
                  <a:schemeClr val="tx1"/>
                </a:solidFill>
                <a:latin typeface="Arial"/>
                <a:cs typeface="Arial"/>
              </a:rPr>
              <a:t>. 	dans l</a:t>
            </a:r>
            <a:r>
              <a:rPr lang="ja-JP" altLang="fr-FR" sz="1600" b="1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b="1" dirty="0">
                <a:solidFill>
                  <a:schemeClr val="tx1"/>
                </a:solidFill>
                <a:latin typeface="Arial"/>
                <a:cs typeface="Arial"/>
              </a:rPr>
              <a:t>AIR de &gt; 1 col. / m3 	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associée à survenue cas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AIN</a:t>
            </a: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tabLst>
                <a:tab pos="357188" algn="l"/>
              </a:tabLst>
              <a:defRPr/>
            </a:pPr>
            <a:endParaRPr lang="fr-FR" altLang="ja-JP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85725" lvl="1" indent="271463" algn="l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tabLst>
                <a:tab pos="357188" algn="l"/>
              </a:tabLst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Concordance génotypique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dans 	11 études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0" y="2171700"/>
            <a:ext cx="4035425" cy="267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Vonberg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RP,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J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2006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560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DC562036-39C0-3B44-9C7A-CF12F6CD83C1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0547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Bitar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D,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Emerg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 Dis.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2014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 – </a:t>
            </a:r>
            <a:r>
              <a:rPr lang="fr-FR" sz="2400" b="1" dirty="0">
                <a:solidFill>
                  <a:srgbClr val="4BACC6"/>
                </a:solidFill>
                <a:latin typeface="Arial"/>
                <a:cs typeface="Arial"/>
              </a:rPr>
              <a:t>France</a:t>
            </a:r>
            <a:endParaRPr lang="fr-FR" sz="3600" b="1" dirty="0">
              <a:solidFill>
                <a:srgbClr val="4BACC6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pic>
        <p:nvPicPr>
          <p:cNvPr id="26628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9100" y="950913"/>
            <a:ext cx="4635500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8CEE0B50-3284-B84F-B33F-8CA90D9D9B39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355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Bitar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D,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Emerg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 Dis.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2014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 – </a:t>
            </a:r>
            <a:r>
              <a:rPr lang="fr-FR" sz="2400" b="1" dirty="0">
                <a:solidFill>
                  <a:srgbClr val="4BACC6"/>
                </a:solidFill>
                <a:latin typeface="Arial"/>
                <a:cs typeface="Arial"/>
              </a:rPr>
              <a:t>France</a:t>
            </a:r>
            <a:endParaRPr lang="fr-FR" sz="3600" b="1" dirty="0">
              <a:solidFill>
                <a:srgbClr val="4BACC6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662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8CEE0B50-3284-B84F-B33F-8CA90D9D9B39}" type="slidenum">
              <a:rPr lang="en-US"/>
              <a:pPr/>
              <a:t>15</a:t>
            </a:fld>
            <a:endParaRPr lang="en-US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820" y="979840"/>
            <a:ext cx="8542999" cy="526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9666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Pelaez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T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Clin Infect Dis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. 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44850" y="1562100"/>
            <a:ext cx="5230813" cy="3957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" name="ZoneTexte 11"/>
          <p:cNvSpPr txBox="1">
            <a:spLocks noChangeArrowheads="1"/>
          </p:cNvSpPr>
          <p:nvPr/>
        </p:nvSpPr>
        <p:spPr bwMode="auto">
          <a:xfrm>
            <a:off x="173038" y="1549400"/>
            <a:ext cx="3046412" cy="3968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Epidémie post-opératoire </a:t>
            </a:r>
            <a:r>
              <a:rPr lang="fr-FR" sz="1800" b="1" dirty="0" err="1">
                <a:latin typeface="Arial"/>
                <a:cs typeface="Arial"/>
              </a:rPr>
              <a:t>Chirurgue</a:t>
            </a:r>
            <a:r>
              <a:rPr lang="fr-FR" sz="1800" b="1" dirty="0">
                <a:latin typeface="Arial"/>
                <a:cs typeface="Arial"/>
              </a:rPr>
              <a:t> cardiaque </a:t>
            </a:r>
            <a:r>
              <a:rPr lang="fr-FR" sz="1800" dirty="0">
                <a:latin typeface="Arial"/>
                <a:cs typeface="Arial"/>
              </a:rPr>
              <a:t>(n=7)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Contamination environnementale     </a:t>
            </a:r>
          </a:p>
          <a:p>
            <a:pPr eaLnBrk="1" hangingPunct="1">
              <a:buClr>
                <a:schemeClr val="accent5">
                  <a:lumMod val="75000"/>
                </a:schemeClr>
              </a:buClr>
              <a:defRPr/>
            </a:pPr>
            <a:r>
              <a:rPr lang="fr-FR" sz="1800" dirty="0">
                <a:latin typeface="Arial"/>
                <a:cs typeface="Arial"/>
              </a:rPr>
              <a:t>     </a:t>
            </a:r>
            <a:r>
              <a:rPr lang="fr-FR" sz="1800" b="1" i="1" dirty="0">
                <a:latin typeface="Arial"/>
                <a:cs typeface="Arial"/>
              </a:rPr>
              <a:t>A. </a:t>
            </a:r>
            <a:r>
              <a:rPr lang="fr-FR" sz="1800" b="1" i="1" dirty="0" err="1">
                <a:latin typeface="Arial"/>
                <a:cs typeface="Arial"/>
              </a:rPr>
              <a:t>fumigatus</a:t>
            </a:r>
            <a:endParaRPr lang="fr-FR" sz="1800" b="1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altLang="ja-JP" sz="1800" b="1" dirty="0">
                <a:latin typeface="Arial"/>
                <a:cs typeface="Arial"/>
              </a:rPr>
              <a:t>Concordance génotypique </a:t>
            </a:r>
            <a:r>
              <a:rPr lang="fr-FR" altLang="ja-JP" sz="1800" dirty="0">
                <a:latin typeface="Arial"/>
                <a:cs typeface="Arial"/>
              </a:rPr>
              <a:t>(3/7)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altLang="ja-JP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altLang="ja-JP" sz="1800" dirty="0">
                <a:latin typeface="Arial"/>
                <a:cs typeface="Arial"/>
              </a:rPr>
              <a:t>Contrôle avec mise en place de </a:t>
            </a:r>
            <a:r>
              <a:rPr lang="fr-FR" altLang="ja-JP" sz="1800" b="1" dirty="0">
                <a:latin typeface="Arial"/>
                <a:cs typeface="Arial"/>
              </a:rPr>
              <a:t>filtres HEPA </a:t>
            </a:r>
            <a:endParaRPr lang="fr-FR" sz="1800" b="1" dirty="0">
              <a:latin typeface="Arial"/>
              <a:cs typeface="Arial"/>
            </a:endParaRPr>
          </a:p>
          <a:p>
            <a:pPr eaLnBrk="1" hangingPunct="1">
              <a:defRPr/>
            </a:pPr>
            <a:endParaRPr lang="fr-FR" sz="1800" dirty="0">
              <a:latin typeface="Arial"/>
              <a:cs typeface="Arial"/>
            </a:endParaRPr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7654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F31737A-6D4D-8045-9217-AE9FD904037F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6148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9" name="ZoneTexte 11"/>
          <p:cNvSpPr txBox="1">
            <a:spLocks noChangeArrowheads="1"/>
          </p:cNvSpPr>
          <p:nvPr/>
        </p:nvSpPr>
        <p:spPr bwMode="auto">
          <a:xfrm>
            <a:off x="257175" y="2095500"/>
            <a:ext cx="2590800" cy="3970338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6 cas d’API nosocomiale dans 1 réanimation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Prélèvement de surface positifs (</a:t>
            </a:r>
            <a:r>
              <a:rPr lang="fr-FR" sz="1800" i="1" dirty="0">
                <a:latin typeface="Arial"/>
                <a:cs typeface="Arial"/>
              </a:rPr>
              <a:t>A. </a:t>
            </a:r>
            <a:r>
              <a:rPr lang="fr-FR" sz="1800" i="1" dirty="0" err="1">
                <a:latin typeface="Arial"/>
                <a:cs typeface="Arial"/>
              </a:rPr>
              <a:t>fumigatus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niger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ochraceus</a:t>
            </a:r>
            <a:r>
              <a:rPr lang="fr-FR" sz="1800" dirty="0">
                <a:latin typeface="Arial"/>
                <a:cs typeface="Arial"/>
              </a:rPr>
              <a:t>)</a:t>
            </a: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endParaRPr lang="fr-FR" sz="1800" dirty="0">
              <a:latin typeface="Arial"/>
              <a:cs typeface="Arial"/>
            </a:endParaRPr>
          </a:p>
          <a:p>
            <a:pPr marL="285750" indent="-285750" eaLnBrk="1" hangingPunct="1">
              <a:buClr>
                <a:schemeClr val="accent5">
                  <a:lumMod val="75000"/>
                </a:schemeClr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Nouvelle Réanimation avec traitement d</a:t>
            </a:r>
            <a:r>
              <a:rPr lang="ja-JP" altLang="fr-FR" sz="1800" dirty="0">
                <a:latin typeface="Arial"/>
                <a:cs typeface="Arial"/>
              </a:rPr>
              <a:t>’</a:t>
            </a:r>
            <a:r>
              <a:rPr lang="fr-FR" altLang="ja-JP" sz="1800" dirty="0">
                <a:latin typeface="Arial"/>
                <a:cs typeface="Arial"/>
              </a:rPr>
              <a:t>air central sans faux-plafonds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1325" y="2400300"/>
            <a:ext cx="54387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6300" y="785813"/>
            <a:ext cx="24638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ZoneTexte 9"/>
          <p:cNvSpPr txBox="1">
            <a:spLocks noChangeArrowheads="1"/>
          </p:cNvSpPr>
          <p:nvPr/>
        </p:nvSpPr>
        <p:spPr bwMode="auto">
          <a:xfrm>
            <a:off x="152400" y="6346825"/>
            <a:ext cx="8458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Humphreys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H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, J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Infect.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1991</a:t>
            </a: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457200" y="84138"/>
            <a:ext cx="8420100" cy="8810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8680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DB4222A1-EF7E-1B4A-8ABE-B77DECC1CD1F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8395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aphique 8"/>
          <p:cNvGraphicFramePr/>
          <p:nvPr/>
        </p:nvGraphicFramePr>
        <p:xfrm>
          <a:off x="192023" y="2244771"/>
          <a:ext cx="7885177" cy="4415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698" name="Espace réservé du contenu 2"/>
          <p:cNvSpPr>
            <a:spLocks noGrp="1"/>
          </p:cNvSpPr>
          <p:nvPr>
            <p:ph idx="1"/>
          </p:nvPr>
        </p:nvSpPr>
        <p:spPr>
          <a:xfrm>
            <a:off x="457200" y="984250"/>
            <a:ext cx="7620000" cy="868363"/>
          </a:xfrm>
        </p:spPr>
        <p:txBody>
          <a:bodyPr>
            <a:normAutofit lnSpcReduction="10000"/>
          </a:bodyPr>
          <a:lstStyle/>
          <a:p>
            <a:pPr marL="285750" indent="-285750" eaLnBrk="1" hangingPunct="1">
              <a:buFontTx/>
              <a:buChar char="-"/>
            </a:pPr>
            <a:r>
              <a:rPr lang="fr-FR" sz="1600">
                <a:latin typeface="Arial" charset="0"/>
                <a:ea typeface="MS PGothic" charset="0"/>
                <a:cs typeface="MS PGothic" charset="0"/>
              </a:rPr>
              <a:t>16 cas d’API en réanimation polyvalente (Marseille, Hôpital Nord) en période épidémique (prélèvements environnementaux positifs)</a:t>
            </a:r>
          </a:p>
          <a:p>
            <a:pPr marL="285750" indent="-285750" eaLnBrk="1" hangingPunct="1">
              <a:buFontTx/>
              <a:buChar char="-"/>
            </a:pPr>
            <a:r>
              <a:rPr lang="fr-FR" sz="1600">
                <a:latin typeface="Arial" charset="0"/>
                <a:ea typeface="MS PGothic" charset="0"/>
                <a:cs typeface="MS PGothic" charset="0"/>
              </a:rPr>
              <a:t>4 cas sporadiques (prélèvements environnementaux négatifs)</a:t>
            </a:r>
          </a:p>
        </p:txBody>
      </p:sp>
      <p:sp>
        <p:nvSpPr>
          <p:cNvPr id="29699" name="Zone de texte 2"/>
          <p:cNvSpPr txBox="1">
            <a:spLocks noChangeArrowheads="1"/>
          </p:cNvSpPr>
          <p:nvPr/>
        </p:nvSpPr>
        <p:spPr bwMode="auto">
          <a:xfrm>
            <a:off x="2401888" y="2052638"/>
            <a:ext cx="1350962" cy="749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fr-FR" sz="1200">
                <a:ea typeface="MS Mincho" charset="0"/>
                <a:cs typeface="MS Mincho" charset="0"/>
              </a:rPr>
              <a:t>Mise en place de filtres à particules</a:t>
            </a:r>
          </a:p>
        </p:txBody>
      </p:sp>
      <p:sp>
        <p:nvSpPr>
          <p:cNvPr id="29700" name="Zone de texte 2"/>
          <p:cNvSpPr txBox="1">
            <a:spLocks noChangeArrowheads="1"/>
          </p:cNvSpPr>
          <p:nvPr/>
        </p:nvSpPr>
        <p:spPr bwMode="auto">
          <a:xfrm>
            <a:off x="369888" y="1852613"/>
            <a:ext cx="11795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fr-FR" sz="1100">
                <a:ea typeface="MS Mincho" charset="0"/>
                <a:cs typeface="MS Mincho" charset="0"/>
              </a:rPr>
              <a:t>Nombre de cas</a:t>
            </a:r>
          </a:p>
          <a:p>
            <a:pPr eaLnBrk="1" hangingPunct="1">
              <a:spcAft>
                <a:spcPts val="1000"/>
              </a:spcAft>
            </a:pPr>
            <a:endParaRPr lang="fr-FR" sz="2000">
              <a:ea typeface="MS Mincho" charset="0"/>
              <a:cs typeface="MS Mincho" charset="0"/>
            </a:endParaRPr>
          </a:p>
        </p:txBody>
      </p:sp>
      <p:sp>
        <p:nvSpPr>
          <p:cNvPr id="29701" name="Zone de texte 2"/>
          <p:cNvSpPr txBox="1">
            <a:spLocks noChangeArrowheads="1"/>
          </p:cNvSpPr>
          <p:nvPr/>
        </p:nvSpPr>
        <p:spPr bwMode="auto">
          <a:xfrm>
            <a:off x="6113463" y="1852613"/>
            <a:ext cx="1963737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spcAft>
                <a:spcPts val="1000"/>
              </a:spcAft>
            </a:pPr>
            <a:r>
              <a:rPr lang="fr-FR" sz="1000">
                <a:ea typeface="MS Mincho" charset="0"/>
                <a:cs typeface="MS Mincho" charset="0"/>
              </a:rPr>
              <a:t>Proportion de prélèvements positifs (air et surfaces) </a:t>
            </a:r>
            <a:endParaRPr lang="fr-FR" sz="1600">
              <a:ea typeface="MS Mincho" charset="0"/>
              <a:cs typeface="MS Mincho" charset="0"/>
            </a:endParaRPr>
          </a:p>
        </p:txBody>
      </p:sp>
      <p:sp>
        <p:nvSpPr>
          <p:cNvPr id="29702" name="Zone de texte 2"/>
          <p:cNvSpPr txBox="1">
            <a:spLocks noChangeArrowheads="1"/>
          </p:cNvSpPr>
          <p:nvPr/>
        </p:nvSpPr>
        <p:spPr bwMode="auto">
          <a:xfrm>
            <a:off x="3848100" y="2052638"/>
            <a:ext cx="2527300" cy="749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1000"/>
              </a:spcAft>
            </a:pPr>
            <a:r>
              <a:rPr lang="fr-FR" sz="1200">
                <a:ea typeface="MS Mincho" charset="0"/>
                <a:cs typeface="MS Mincho" charset="0"/>
              </a:rPr>
              <a:t>Transfert du service de réanimation, plus de communication avec faux plafonfs</a:t>
            </a:r>
            <a:endParaRPr lang="fr-FR">
              <a:ea typeface="MS Mincho" charset="0"/>
              <a:cs typeface="MS Mincho" charset="0"/>
            </a:endParaRP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" name="Ellipse 1"/>
          <p:cNvSpPr/>
          <p:nvPr/>
        </p:nvSpPr>
        <p:spPr>
          <a:xfrm>
            <a:off x="369888" y="4356100"/>
            <a:ext cx="4481512" cy="153670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5829300" y="4356100"/>
            <a:ext cx="2387600" cy="1536700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9707" name="Espace réservé du numéro de diapositive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F8F886A5-1C7E-6C43-8B3E-7AA0C022F883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864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Quelles sont les sources d’</a:t>
            </a:r>
            <a:r>
              <a:rPr lang="fr-FR" sz="2400" b="1" i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Aspergillus </a:t>
            </a:r>
            <a:r>
              <a:rPr lang="fr-FR" sz="2400" b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sp</a:t>
            </a: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. lors d’épidémies dans les hôpitaux ?</a:t>
            </a:r>
          </a:p>
        </p:txBody>
      </p:sp>
      <p:sp>
        <p:nvSpPr>
          <p:cNvPr id="9" name="Espace réservé du contenu 5"/>
          <p:cNvSpPr txBox="1">
            <a:spLocks/>
          </p:cNvSpPr>
          <p:nvPr/>
        </p:nvSpPr>
        <p:spPr bwMode="auto">
          <a:xfrm>
            <a:off x="127000" y="1371600"/>
            <a:ext cx="8229600" cy="4038600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BBB59"/>
              </a:buClr>
              <a:buFont typeface="Arial" charset="0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064A2"/>
              </a:buClr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4BACC6"/>
              </a:buClr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Hospitalisation durant des travaux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: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facteur de risque indépendant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de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mycose invasive nosocomiale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 en service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hématologie</a:t>
            </a:r>
          </a:p>
          <a:p>
            <a:pPr>
              <a:defRPr/>
            </a:pPr>
            <a:endParaRPr lang="fr-FR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Association sur une période de 20 ans entre l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incidence de l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aspergillose invasive et la réalisation de </a:t>
            </a:r>
            <a:r>
              <a:rPr lang="fr-FR" altLang="ja-JP" sz="1600" b="1" dirty="0">
                <a:solidFill>
                  <a:schemeClr val="tx1"/>
                </a:solidFill>
                <a:latin typeface="Arial"/>
                <a:cs typeface="Arial"/>
              </a:rPr>
              <a:t>travaux intra-hospitaliers 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même à distance du service, plus importante que lors de travaux </a:t>
            </a:r>
            <a:r>
              <a:rPr lang="fr-FR" altLang="ja-JP" sz="1600" dirty="0" err="1">
                <a:solidFill>
                  <a:schemeClr val="tx1"/>
                </a:solidFill>
                <a:latin typeface="Arial"/>
                <a:cs typeface="Arial"/>
              </a:rPr>
              <a:t>extra-hospitaliers</a:t>
            </a:r>
            <a:endParaRPr lang="fr-FR" altLang="ja-JP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ü"/>
              <a:defRPr/>
            </a:pPr>
            <a:endParaRPr lang="fr-FR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Cas rapportés d'aspergillose liés à des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travaux sur les faux-plafonds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, les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matériaux isolants fibreux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, ou les </a:t>
            </a: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boîtiers de stores à enroulement</a:t>
            </a:r>
          </a:p>
          <a:p>
            <a:pPr marL="285750" indent="-285750">
              <a:buFont typeface="Wingdings" charset="2"/>
              <a:buChar char="ü"/>
              <a:defRPr/>
            </a:pPr>
            <a:endParaRPr lang="fr-FR" sz="16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fr-FR" sz="1600" b="1" dirty="0">
                <a:solidFill>
                  <a:schemeClr val="tx1"/>
                </a:solidFill>
                <a:latin typeface="Arial"/>
                <a:cs typeface="Arial"/>
              </a:rPr>
              <a:t>Systèmes de ventilation 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en cause:</a:t>
            </a:r>
          </a:p>
          <a:p>
            <a:pPr>
              <a:defRPr/>
            </a:pPr>
            <a:r>
              <a:rPr lang="fr-FR" sz="1400" dirty="0">
                <a:solidFill>
                  <a:schemeClr val="tx1"/>
                </a:solidFill>
                <a:latin typeface="Arial"/>
                <a:cs typeface="Arial"/>
              </a:rPr>
              <a:t>	</a:t>
            </a: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- Insuffisance de gradients de pression créant une circulation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air incorrecte</a:t>
            </a:r>
          </a:p>
          <a:p>
            <a:pPr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	- Echanges et évacuations d</a:t>
            </a:r>
            <a:r>
              <a:rPr lang="ja-JP" altLang="fr-FR" sz="1600" dirty="0">
                <a:solidFill>
                  <a:schemeClr val="tx1"/>
                </a:solidFill>
                <a:latin typeface="Arial"/>
                <a:cs typeface="Arial"/>
              </a:rPr>
              <a:t>’</a:t>
            </a:r>
            <a:r>
              <a:rPr lang="fr-FR" altLang="ja-JP" sz="1600" dirty="0">
                <a:solidFill>
                  <a:schemeClr val="tx1"/>
                </a:solidFill>
                <a:latin typeface="Arial"/>
                <a:cs typeface="Arial"/>
              </a:rPr>
              <a:t>air inadéquats</a:t>
            </a:r>
          </a:p>
          <a:p>
            <a:pPr>
              <a:defRPr/>
            </a:pPr>
            <a:r>
              <a:rPr lang="fr-FR" sz="1600" dirty="0">
                <a:solidFill>
                  <a:schemeClr val="tx1"/>
                </a:solidFill>
                <a:latin typeface="Arial"/>
                <a:cs typeface="Arial"/>
              </a:rPr>
              <a:t>	- Filtres HEPA insuffisamment entretenus</a:t>
            </a:r>
          </a:p>
          <a:p>
            <a:pPr>
              <a:buFontTx/>
              <a:buNone/>
              <a:defRPr/>
            </a:pPr>
            <a:endParaRPr lang="fr-FR" sz="1600" dirty="0">
              <a:latin typeface="Arial"/>
              <a:cs typeface="Arial"/>
            </a:endParaRPr>
          </a:p>
          <a:p>
            <a:pPr>
              <a:buFontTx/>
              <a:buNone/>
              <a:defRPr/>
            </a:pPr>
            <a:endParaRPr lang="fr-FR" dirty="0">
              <a:latin typeface="Arial"/>
              <a:cs typeface="Arial"/>
            </a:endParaRPr>
          </a:p>
        </p:txBody>
      </p:sp>
      <p:sp>
        <p:nvSpPr>
          <p:cNvPr id="17413" name="Rectangle 1"/>
          <p:cNvSpPr>
            <a:spLocks noChangeArrowheads="1"/>
          </p:cNvSpPr>
          <p:nvPr/>
        </p:nvSpPr>
        <p:spPr bwMode="auto">
          <a:xfrm>
            <a:off x="127000" y="5726113"/>
            <a:ext cx="8229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Weber SF, 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Infect Control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Epidemiol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. </a:t>
            </a: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1990 ; </a:t>
            </a:r>
            <a:r>
              <a:rPr lang="fr-FR" sz="1200" b="1" dirty="0" err="1">
                <a:solidFill>
                  <a:schemeClr val="accent5"/>
                </a:solidFill>
                <a:latin typeface="Arial"/>
                <a:cs typeface="Arial"/>
              </a:rPr>
              <a:t>Humphreys</a:t>
            </a:r>
            <a:r>
              <a:rPr lang="fr-FR" sz="1200" b="1" dirty="0">
                <a:solidFill>
                  <a:schemeClr val="accent5"/>
                </a:solidFill>
                <a:latin typeface="Arial"/>
                <a:cs typeface="Arial"/>
              </a:rPr>
              <a:t> H</a:t>
            </a:r>
            <a:r>
              <a:rPr lang="fr-FR" sz="1200" b="1" i="1" dirty="0">
                <a:solidFill>
                  <a:schemeClr val="accent5"/>
                </a:solidFill>
                <a:latin typeface="Arial"/>
                <a:cs typeface="Arial"/>
              </a:rPr>
              <a:t>, J </a:t>
            </a:r>
            <a:r>
              <a:rPr lang="fr-FR" sz="12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fr-FR" sz="1200" b="1" i="1" dirty="0">
                <a:solidFill>
                  <a:schemeClr val="accent5"/>
                </a:solidFill>
                <a:latin typeface="Arial"/>
                <a:cs typeface="Arial"/>
              </a:rPr>
              <a:t> Infect. </a:t>
            </a:r>
            <a:r>
              <a:rPr lang="fr-FR" sz="1200" b="1" dirty="0">
                <a:solidFill>
                  <a:schemeClr val="accent5"/>
                </a:solidFill>
                <a:latin typeface="Arial"/>
                <a:cs typeface="Arial"/>
              </a:rPr>
              <a:t>1991; </a:t>
            </a: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Flynn PM, 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Infect Control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Hosp</a:t>
            </a:r>
            <a:r>
              <a:rPr lang="en-US" sz="12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en-US" sz="1200" b="1" i="1" dirty="0" err="1">
                <a:solidFill>
                  <a:schemeClr val="accent5"/>
                </a:solidFill>
                <a:latin typeface="Arial"/>
                <a:cs typeface="Arial"/>
              </a:rPr>
              <a:t>Epidemiol</a:t>
            </a:r>
            <a:r>
              <a:rPr lang="en-US" sz="1200" b="1" dirty="0">
                <a:solidFill>
                  <a:schemeClr val="accent5"/>
                </a:solidFill>
                <a:latin typeface="Arial"/>
                <a:cs typeface="Arial"/>
              </a:rPr>
              <a:t>. 1993 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072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366E6AB-D96C-2344-AB92-7E3B34CF3903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153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Champignons </a:t>
            </a:r>
            <a:r>
              <a:rPr lang="fr-FR" sz="1800" b="1" dirty="0">
                <a:latin typeface="Arial"/>
                <a:cs typeface="Arial"/>
              </a:rPr>
              <a:t>saprophytes ubiquitaires</a:t>
            </a:r>
            <a:r>
              <a:rPr lang="fr-FR" sz="1800" dirty="0">
                <a:latin typeface="Arial"/>
                <a:cs typeface="Arial"/>
              </a:rPr>
              <a:t> (sol, débris végétaux)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&gt; 200 espèces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1800" dirty="0">
                <a:latin typeface="Arial"/>
                <a:cs typeface="Arial"/>
              </a:rPr>
              <a:t>Seules certaines </a:t>
            </a:r>
            <a:r>
              <a:rPr lang="fr-FR" sz="1800" b="1" dirty="0">
                <a:latin typeface="Arial"/>
                <a:cs typeface="Arial"/>
              </a:rPr>
              <a:t>pathogènes</a:t>
            </a:r>
            <a:r>
              <a:rPr lang="fr-FR" sz="1800" dirty="0">
                <a:latin typeface="Arial"/>
                <a:cs typeface="Arial"/>
              </a:rPr>
              <a:t> (</a:t>
            </a:r>
            <a:r>
              <a:rPr lang="fr-FR" sz="1800" b="1" i="1" dirty="0">
                <a:latin typeface="Arial"/>
                <a:cs typeface="Arial"/>
              </a:rPr>
              <a:t>A. </a:t>
            </a:r>
            <a:r>
              <a:rPr lang="fr-FR" sz="1800" b="1" i="1" dirty="0" err="1">
                <a:latin typeface="Arial"/>
                <a:cs typeface="Arial"/>
              </a:rPr>
              <a:t>fumigatus</a:t>
            </a:r>
            <a:r>
              <a:rPr lang="fr-FR" sz="1800" b="1" i="1" dirty="0">
                <a:latin typeface="Arial"/>
                <a:cs typeface="Arial"/>
              </a:rPr>
              <a:t>, A. </a:t>
            </a:r>
            <a:r>
              <a:rPr lang="fr-FR" sz="1800" b="1" i="1" dirty="0" err="1">
                <a:latin typeface="Arial"/>
                <a:cs typeface="Arial"/>
              </a:rPr>
              <a:t>flavus</a:t>
            </a:r>
            <a:r>
              <a:rPr lang="fr-FR" sz="1800" b="1" i="1" dirty="0">
                <a:latin typeface="Arial"/>
                <a:cs typeface="Arial"/>
              </a:rPr>
              <a:t>, A. </a:t>
            </a:r>
            <a:r>
              <a:rPr lang="fr-FR" sz="1800" b="1" i="1" dirty="0" err="1">
                <a:latin typeface="Arial"/>
                <a:cs typeface="Arial"/>
              </a:rPr>
              <a:t>nige</a:t>
            </a:r>
            <a:r>
              <a:rPr lang="fr-FR" sz="1800" i="1" dirty="0" err="1">
                <a:latin typeface="Arial"/>
                <a:cs typeface="Arial"/>
              </a:rPr>
              <a:t>r</a:t>
            </a:r>
            <a:r>
              <a:rPr lang="fr-FR" sz="1800" i="1" dirty="0">
                <a:latin typeface="Arial"/>
                <a:cs typeface="Arial"/>
              </a:rPr>
              <a:t>, </a:t>
            </a:r>
          </a:p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Plus</a:t>
            </a:r>
            <a:r>
              <a:rPr lang="fr-FR" sz="1800" i="1" dirty="0">
                <a:latin typeface="Arial"/>
                <a:cs typeface="Arial"/>
              </a:rPr>
              <a:t> </a:t>
            </a:r>
            <a:r>
              <a:rPr lang="fr-FR" sz="1800" dirty="0">
                <a:latin typeface="Arial"/>
                <a:cs typeface="Arial"/>
              </a:rPr>
              <a:t>rarement </a:t>
            </a:r>
            <a:r>
              <a:rPr lang="fr-FR" sz="1800" i="1" dirty="0">
                <a:latin typeface="Arial"/>
                <a:cs typeface="Arial"/>
              </a:rPr>
              <a:t>A. </a:t>
            </a:r>
            <a:r>
              <a:rPr lang="fr-FR" sz="1800" i="1" dirty="0" err="1">
                <a:latin typeface="Arial"/>
                <a:cs typeface="Arial"/>
              </a:rPr>
              <a:t>terreus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nidulans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clavatus</a:t>
            </a:r>
            <a:r>
              <a:rPr lang="fr-FR" sz="1800" i="1" dirty="0">
                <a:latin typeface="Arial"/>
                <a:cs typeface="Arial"/>
              </a:rPr>
              <a:t>, A. </a:t>
            </a:r>
            <a:r>
              <a:rPr lang="fr-FR" sz="1800" i="1" dirty="0" err="1">
                <a:latin typeface="Arial"/>
                <a:cs typeface="Arial"/>
              </a:rPr>
              <a:t>niveus</a:t>
            </a:r>
            <a:r>
              <a:rPr lang="fr-FR" sz="1800" i="1" dirty="0">
                <a:latin typeface="Arial"/>
                <a:cs typeface="Arial"/>
              </a:rPr>
              <a:t>..</a:t>
            </a:r>
            <a:r>
              <a:rPr lang="fr-FR" sz="1800" dirty="0">
                <a:latin typeface="Arial"/>
                <a:cs typeface="Arial"/>
              </a:rPr>
              <a:t>)</a:t>
            </a:r>
            <a:r>
              <a:rPr lang="fr-FR" sz="1800" i="1" dirty="0">
                <a:latin typeface="Arial"/>
                <a:cs typeface="Arial"/>
              </a:rPr>
              <a:t>  </a:t>
            </a:r>
            <a:endParaRPr lang="fr-FR" sz="1800" dirty="0">
              <a:latin typeface="Arial"/>
              <a:cs typeface="Arial"/>
            </a:endParaRPr>
          </a:p>
        </p:txBody>
      </p:sp>
      <p:grpSp>
        <p:nvGrpSpPr>
          <p:cNvPr id="16386" name="Grouper 1"/>
          <p:cNvGrpSpPr>
            <a:grpSpLocks/>
          </p:cNvGrpSpPr>
          <p:nvPr/>
        </p:nvGrpSpPr>
        <p:grpSpPr bwMode="auto">
          <a:xfrm>
            <a:off x="1270000" y="3017838"/>
            <a:ext cx="6364288" cy="3132137"/>
            <a:chOff x="1270000" y="3017838"/>
            <a:chExt cx="6364288" cy="3132137"/>
          </a:xfrm>
        </p:grpSpPr>
        <p:pic>
          <p:nvPicPr>
            <p:cNvPr id="16390" name="Picture 3" descr="AFul colon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3021013"/>
              <a:ext cx="1571625" cy="159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1" name="Picture 9" descr="Anig micro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700" y="4987925"/>
              <a:ext cx="1403350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Picture 4" descr="Anig colonie 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4388" y="3021013"/>
              <a:ext cx="2073275" cy="1587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5" descr="Anig coloni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4850" y="3017838"/>
              <a:ext cx="1695450" cy="157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 Box 6"/>
            <p:cNvSpPr txBox="1">
              <a:spLocks noChangeArrowheads="1"/>
            </p:cNvSpPr>
            <p:nvPr/>
          </p:nvSpPr>
          <p:spPr bwMode="auto">
            <a:xfrm>
              <a:off x="1389063" y="4567238"/>
              <a:ext cx="16605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fr-FR" sz="1400" i="1">
                  <a:cs typeface="Arial" charset="0"/>
                </a:rPr>
                <a:t>A. fumigatus</a:t>
              </a:r>
            </a:p>
          </p:txBody>
        </p:sp>
        <p:sp>
          <p:nvSpPr>
            <p:cNvPr id="16395" name="Rectangle 7"/>
            <p:cNvSpPr>
              <a:spLocks noChangeArrowheads="1"/>
            </p:cNvSpPr>
            <p:nvPr/>
          </p:nvSpPr>
          <p:spPr bwMode="auto">
            <a:xfrm>
              <a:off x="6097588" y="4552950"/>
              <a:ext cx="153670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fr-FR" sz="1400" i="1">
                  <a:cs typeface="Arial" charset="0"/>
                </a:rPr>
                <a:t>A. nidulans</a:t>
              </a:r>
            </a:p>
          </p:txBody>
        </p:sp>
        <p:sp>
          <p:nvSpPr>
            <p:cNvPr id="16396" name="Rectangle 8"/>
            <p:cNvSpPr>
              <a:spLocks noChangeArrowheads="1"/>
            </p:cNvSpPr>
            <p:nvPr/>
          </p:nvSpPr>
          <p:spPr bwMode="auto">
            <a:xfrm>
              <a:off x="3919538" y="4581525"/>
              <a:ext cx="10715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fr-FR" sz="1400" i="1">
                  <a:cs typeface="Arial" charset="0"/>
                </a:rPr>
                <a:t>A. niger</a:t>
              </a:r>
            </a:p>
          </p:txBody>
        </p:sp>
        <p:pic>
          <p:nvPicPr>
            <p:cNvPr id="16397" name="Picture 10" descr="Anid micro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4987925"/>
              <a:ext cx="1727200" cy="116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1" descr="AFum micro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000" y="4987925"/>
              <a:ext cx="1776413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1638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9837D38-3E58-0C41-84BB-7BEE1BB880E2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55485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Dans l’environnement proche du malade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800" dirty="0">
                <a:latin typeface="Arial" charset="0"/>
                <a:cs typeface="Arial" charset="0"/>
              </a:rPr>
              <a:t>Plantes 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en pot ou coupées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fleurs séchées (terre et eau)</a:t>
            </a:r>
          </a:p>
          <a:p>
            <a:pPr marL="114300" indent="0" eaLnBrk="1" hangingPunct="1">
              <a:buFont typeface="Arial" charset="0"/>
              <a:buNone/>
              <a:defRPr/>
            </a:pPr>
            <a:r>
              <a:rPr lang="fr-FR" sz="2400" dirty="0">
                <a:latin typeface="Arial" charset="0"/>
                <a:cs typeface="Arial" charset="0"/>
              </a:rPr>
              <a:t> </a:t>
            </a:r>
          </a:p>
          <a:p>
            <a:pPr marL="411163" lvl="1" indent="0" eaLnBrk="1" hangingPunct="1">
              <a:buFont typeface="Arial" charset="0"/>
              <a:buNone/>
              <a:defRPr/>
            </a:pPr>
            <a:endParaRPr lang="fr-FR" sz="2400" dirty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r>
              <a:rPr lang="fr-FR" sz="2800" dirty="0">
                <a:latin typeface="Arial" charset="0"/>
                <a:cs typeface="Arial" charset="0"/>
              </a:rPr>
              <a:t>Alimentation, tabac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poivre, épices, sachet de thé et tisanes, </a:t>
            </a:r>
          </a:p>
          <a:p>
            <a:pPr eaLnBrk="1" hangingPunct="1">
              <a:buFontTx/>
              <a:buChar char="-"/>
              <a:defRPr/>
            </a:pPr>
            <a:r>
              <a:rPr lang="fr-FR" sz="2400" dirty="0">
                <a:latin typeface="Arial" charset="0"/>
                <a:cs typeface="Arial" charset="0"/>
              </a:rPr>
              <a:t>fruits (surtout secs)</a:t>
            </a:r>
          </a:p>
          <a:p>
            <a:pPr eaLnBrk="1" hangingPunct="1">
              <a:buFontTx/>
              <a:buChar char="-"/>
              <a:defRPr/>
            </a:pPr>
            <a:endParaRPr lang="fr-FR" sz="2400" dirty="0">
              <a:latin typeface="Arial" charset="0"/>
              <a:cs typeface="Arial" charset="0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174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DFFA48DC-0232-6145-805D-B70B09551D3E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1325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Cartons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defRPr/>
            </a:pPr>
            <a:r>
              <a:rPr lang="fr-FR" sz="2000" dirty="0">
                <a:latin typeface="Arial"/>
                <a:cs typeface="Arial"/>
              </a:rPr>
              <a:t>L’usage du matériel stérile à usage unique nécessite un approvisionnement régulier et massif par de nombreux cartons</a:t>
            </a:r>
          </a:p>
          <a:p>
            <a:pPr marL="114300" indent="0" eaLnBrk="1" hangingPunct="1">
              <a:lnSpc>
                <a:spcPct val="120000"/>
              </a:lnSpc>
              <a:buFont typeface="Arial" charset="0"/>
              <a:buNone/>
              <a:defRPr/>
            </a:pPr>
            <a:r>
              <a:rPr lang="fr-FR" sz="2000" dirty="0">
                <a:latin typeface="Arial"/>
                <a:cs typeface="Arial"/>
              </a:rPr>
              <a:t> 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fr-FR" sz="2000" dirty="0">
                <a:latin typeface="Arial"/>
                <a:cs typeface="Arial"/>
              </a:rPr>
              <a:t>Le déballage crée un </a:t>
            </a:r>
            <a:r>
              <a:rPr lang="fr-FR" sz="2000" b="1" dirty="0">
                <a:latin typeface="Arial"/>
                <a:cs typeface="Arial"/>
              </a:rPr>
              <a:t>aérosol de moisissures en suspension </a:t>
            </a:r>
            <a:r>
              <a:rPr lang="fr-FR" sz="2000" dirty="0">
                <a:latin typeface="Arial"/>
                <a:cs typeface="Arial"/>
              </a:rPr>
              <a:t>qui constitue un danger durable</a:t>
            </a:r>
          </a:p>
          <a:p>
            <a:pPr marL="114300" indent="0" eaLnBrk="1" hangingPunct="1">
              <a:lnSpc>
                <a:spcPct val="120000"/>
              </a:lnSpc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fr-FR" sz="2000" dirty="0">
                <a:latin typeface="Arial"/>
                <a:cs typeface="Arial"/>
              </a:rPr>
              <a:t>Les cartons doivent êtres réceptionnés et déballés dans une pièce de </a:t>
            </a:r>
            <a:r>
              <a:rPr lang="fr-FR" sz="2000" b="1" dirty="0" err="1">
                <a:latin typeface="Arial"/>
                <a:cs typeface="Arial"/>
              </a:rPr>
              <a:t>décartonnage</a:t>
            </a:r>
            <a:r>
              <a:rPr lang="fr-FR" sz="2000" b="1" dirty="0">
                <a:latin typeface="Arial"/>
                <a:cs typeface="Arial"/>
              </a:rPr>
              <a:t> extérieur au service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277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72EB5605-7760-2446-A66F-C908A85C9B92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65660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Echangeurs thermiques mobiles</a:t>
            </a:r>
          </a:p>
        </p:txBody>
      </p:sp>
      <p:pic>
        <p:nvPicPr>
          <p:cNvPr id="33794" name="Picture 5" descr="aspergillusCLIN Dum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7720013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379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677F9C7-3B65-C846-9FDC-94AC549DF6FF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9302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071688"/>
            <a:ext cx="8105775" cy="1362075"/>
          </a:xfrm>
        </p:spPr>
        <p:txBody>
          <a:bodyPr/>
          <a:lstStyle/>
          <a:p>
            <a:pPr algn="ctr">
              <a:defRPr/>
            </a:pPr>
            <a:r>
              <a:rPr lang="fr-FR" sz="2800" dirty="0">
                <a:solidFill>
                  <a:srgbClr val="000090"/>
                </a:solidFill>
                <a:latin typeface="Arial"/>
                <a:cs typeface="Arial"/>
              </a:rPr>
              <a:t>Moyens de surveillance de l’aérocontamination fongique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481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F8EE2CC8-4147-0247-BC51-0DBE8F047423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6083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Impacteur pour la surveillance de l’aérocontamination 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-9525" y="1714500"/>
            <a:ext cx="5094288" cy="4525963"/>
          </a:xfrm>
        </p:spPr>
      </p:pic>
      <p:pic>
        <p:nvPicPr>
          <p:cNvPr id="35843" name="Picture 3" descr="C:\Users\DR21547\Pictures\Myco env\IMG_86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17" r="4784"/>
          <a:stretch>
            <a:fillRect/>
          </a:stretch>
        </p:blipFill>
        <p:spPr bwMode="auto">
          <a:xfrm>
            <a:off x="5072063" y="1714500"/>
            <a:ext cx="33909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5845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3B56490F-55CE-6E49-B2B6-61C6257F47F2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36796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95275"/>
            <a:ext cx="8531225" cy="1143000"/>
          </a:xfrm>
        </p:spPr>
        <p:txBody>
          <a:bodyPr/>
          <a:lstStyle/>
          <a:p>
            <a:pPr algn="ctr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Prélèvement par « lingettes » électrostatiques</a:t>
            </a:r>
          </a:p>
        </p:txBody>
      </p:sp>
      <p:pic>
        <p:nvPicPr>
          <p:cNvPr id="37890" name="Picture 2" descr="S:\TimoLaboParasitologie\Anne-Cécile Normand\Lingettes Réanimations\photos lingettes réa nord\lingette réa papazian 2011-11-29 10.05.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1450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 descr="S:\TimoLaboParasitologie\Anne-Cécile Normand\Lingettes Réanimations\photos lingettes réa nord\lingette réa papazian 2011-11-29 10.05.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186238"/>
            <a:ext cx="3562350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7893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54D7D6C-2979-2E40-A8FA-1B83CB6BB209}" type="slidenum">
              <a:rPr lang="en-US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4586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Quelles sont les références nationales et internationales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0" y="3725863"/>
            <a:ext cx="3471863" cy="3057525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0" y="1016000"/>
            <a:ext cx="3733800" cy="25400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700" y="3940175"/>
            <a:ext cx="2057400" cy="284321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171575"/>
            <a:ext cx="3924300" cy="2644775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8920" name="Espace réservé du numéro de diapositive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CD9E2D2-F5FC-A94B-9309-65EFC91D9412}" type="slidenum">
              <a:rPr lang="en-US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1814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Quelles sont les références nationales et internationales ?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213" y="3759200"/>
            <a:ext cx="4251325" cy="297815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1347788"/>
            <a:ext cx="3805238" cy="3402012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39942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9BF359C3-0897-2A47-8BE2-B11581F5D633}" type="slidenum">
              <a:rPr lang="en-US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0842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Classement des zones à risque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85800" indent="-342900" eaLnBrk="1" hangingPunct="1">
              <a:defRPr/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Une zone à risque de </a:t>
            </a:r>
            <a:r>
              <a:rPr lang="fr-FR" sz="2400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biocontamination</a:t>
            </a:r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est un lieu géographiquement défini et délimité dans lequel les sujets sont particulièrement vulnérables aux microorganismes ou particules viables</a:t>
            </a:r>
          </a:p>
          <a:p>
            <a:pPr indent="820738" eaLnBrk="1" hangingPunct="1">
              <a:defRPr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1: risque négligeable</a:t>
            </a: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2: risque modéré</a:t>
            </a: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3: haut risque</a:t>
            </a:r>
          </a:p>
          <a:p>
            <a:pPr marL="1743075" lvl="1" indent="-342900" eaLnBrk="1" hangingPunct="1">
              <a:buFontTx/>
              <a:buChar char="-"/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4: très haut risque 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0964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3F148F89-1629-3044-8F8E-0051C9146F82}" type="slidenum">
              <a:rPr lang="en-US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624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fr-FR" sz="2400" b="1" dirty="0">
                <a:solidFill>
                  <a:srgbClr val="000090"/>
                </a:solidFill>
                <a:latin typeface="Arial"/>
                <a:cs typeface="Arial"/>
              </a:rPr>
              <a:t>Maîtrise et contrôle de l’aérocontamination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5613" y="2000250"/>
            <a:ext cx="8226425" cy="4095750"/>
          </a:xfrm>
        </p:spPr>
        <p:txBody>
          <a:bodyPr/>
          <a:lstStyle/>
          <a:p>
            <a:pPr eaLnBrk="1" hangingPunct="1"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4: contrôles réguliers avec objectif de résultats</a:t>
            </a:r>
          </a:p>
          <a:p>
            <a:pPr eaLnBrk="1" hangingPunct="1"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3: contrôle ponctuel possible (pas de norme actuellement)</a:t>
            </a:r>
          </a:p>
          <a:p>
            <a:pPr eaLnBrk="1" hangingPunct="1">
              <a:defRPr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Zone 1 et 2: pas de contrôle (pas de norme)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19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A222C174-B1D0-7D49-AB52-523CCD2641F5}" type="slidenum">
              <a:rPr lang="en-US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18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90563" y="1189038"/>
            <a:ext cx="3748087" cy="4818062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2000" b="1" dirty="0">
                <a:latin typeface="Arial"/>
                <a:cs typeface="Arial"/>
              </a:rPr>
              <a:t>- Diversité génétique :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>
                <a:latin typeface="Arial"/>
                <a:cs typeface="Arial"/>
              </a:rPr>
              <a:t>Epidémie post-opératoire Chirurgie cardiaque (n=7) 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 err="1">
                <a:latin typeface="Arial"/>
                <a:cs typeface="Arial"/>
              </a:rPr>
              <a:t>Génotypage</a:t>
            </a:r>
            <a:r>
              <a:rPr lang="fr-FR" sz="2000" dirty="0">
                <a:latin typeface="Arial"/>
                <a:cs typeface="Arial"/>
              </a:rPr>
              <a:t> </a:t>
            </a:r>
            <a:r>
              <a:rPr lang="fr-FR" sz="2000" b="1" dirty="0" err="1">
                <a:latin typeface="Arial"/>
                <a:cs typeface="Arial"/>
              </a:rPr>
              <a:t>STR</a:t>
            </a:r>
            <a:r>
              <a:rPr lang="fr-FR" sz="2000" b="1" i="1" dirty="0" err="1">
                <a:latin typeface="Arial"/>
                <a:cs typeface="Arial"/>
              </a:rPr>
              <a:t>Af</a:t>
            </a:r>
            <a:r>
              <a:rPr lang="fr-FR" sz="2000" dirty="0">
                <a:latin typeface="Arial"/>
                <a:cs typeface="Arial"/>
              </a:rPr>
              <a:t> 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b="1" dirty="0">
                <a:latin typeface="Arial"/>
                <a:cs typeface="Arial"/>
              </a:rPr>
              <a:t>105 génotypes</a:t>
            </a:r>
            <a:r>
              <a:rPr lang="fr-FR" sz="2000" dirty="0">
                <a:latin typeface="Arial"/>
                <a:cs typeface="Arial"/>
              </a:rPr>
              <a:t> différents (</a:t>
            </a:r>
            <a:r>
              <a:rPr lang="fr-FR" sz="2000" i="1" dirty="0">
                <a:latin typeface="Arial"/>
                <a:cs typeface="Arial"/>
              </a:rPr>
              <a:t>Aspergillus </a:t>
            </a:r>
            <a:r>
              <a:rPr lang="fr-FR" sz="2000" i="1" dirty="0" err="1">
                <a:latin typeface="Arial"/>
                <a:cs typeface="Arial"/>
              </a:rPr>
              <a:t>fumigatus</a:t>
            </a:r>
            <a:r>
              <a:rPr lang="fr-FR" sz="2000" dirty="0">
                <a:latin typeface="Arial"/>
                <a:cs typeface="Arial"/>
              </a:rPr>
              <a:t>)</a:t>
            </a:r>
          </a:p>
          <a:p>
            <a:pPr marL="0" indent="0">
              <a:buClr>
                <a:schemeClr val="accent5"/>
              </a:buClr>
              <a:buFont typeface="Arial" charset="0"/>
              <a:buNone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>
                <a:latin typeface="Arial"/>
                <a:cs typeface="Arial"/>
              </a:rPr>
              <a:t>Grande diversité </a:t>
            </a:r>
            <a:r>
              <a:rPr lang="fr-FR" sz="2000" b="1" dirty="0">
                <a:latin typeface="Arial"/>
                <a:cs typeface="Arial"/>
              </a:rPr>
              <a:t>génotypes environnementaux </a:t>
            </a:r>
            <a:r>
              <a:rPr lang="fr-FR" sz="2000" dirty="0">
                <a:latin typeface="Arial"/>
                <a:cs typeface="Arial"/>
              </a:rPr>
              <a:t>(rouge)</a:t>
            </a: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sz="2000" dirty="0">
                <a:latin typeface="Arial"/>
                <a:cs typeface="Arial"/>
              </a:rPr>
              <a:t>Concordance génotypique avec 3 </a:t>
            </a:r>
            <a:r>
              <a:rPr lang="fr-FR" sz="2000" b="1" dirty="0">
                <a:latin typeface="Arial"/>
                <a:cs typeface="Arial"/>
              </a:rPr>
              <a:t>prélèvements cliniques </a:t>
            </a:r>
            <a:r>
              <a:rPr lang="fr-FR" sz="2000" dirty="0">
                <a:latin typeface="Arial"/>
                <a:cs typeface="Arial"/>
              </a:rPr>
              <a:t>(couleurs) 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441825" y="1306513"/>
            <a:ext cx="3846513" cy="489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Guinea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J,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J Clin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Microbiol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. 2011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17414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BA45827E-DCB8-1941-A62B-011DB83CBAFA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20927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019175" y="28575"/>
            <a:ext cx="7413625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Quelles sont les zones ne nécessitant pas de traitement d’air contrôlé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346200"/>
            <a:ext cx="7256463" cy="53721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3013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450444DB-E86A-BA40-9C97-A0E35212FF07}" type="slidenum">
              <a:rPr lang="en-US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2724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019175" y="28575"/>
            <a:ext cx="76581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Quelles sont les zones à risque nécessitant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ea typeface="+mj-ea"/>
                <a:cs typeface="+mj-cs"/>
              </a:rPr>
              <a:t>un traitement d’air contrôlé ?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3" y="1866900"/>
            <a:ext cx="8202612" cy="40640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4037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D9E4260-1666-2A44-8273-7899EAC884CC}" type="slidenum">
              <a:rPr lang="en-US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57362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33475" y="28575"/>
            <a:ext cx="7350125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 est le risque </a:t>
            </a:r>
            <a:r>
              <a:rPr lang="fr-FR" sz="2400" b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aspergillaire</a:t>
            </a: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 en fonction de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la nature des travaux ?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257300"/>
            <a:ext cx="5556250" cy="538321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5061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F6AC4B3-407A-924D-828C-A02B28169B60}" type="slidenum">
              <a:rPr lang="en-US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3784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Quels sont les moyens de contrôle de l’</a:t>
            </a:r>
            <a:r>
              <a:rPr lang="fr-FR" sz="2400" b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aéro-biocontamination</a:t>
            </a: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3" y="2070100"/>
            <a:ext cx="8250237" cy="33782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6085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5606E881-C03A-3141-9CB8-975C3969F0CF}" type="slidenum">
              <a:rPr lang="en-US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36758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1143000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Quels sont les objectifs aérauliques du traitement d’air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73200"/>
            <a:ext cx="8048625" cy="4813300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710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BB03B3B8-CC9D-B74A-A2AD-87C619E0E570}" type="slidenum">
              <a:rPr lang="en-US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1545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733425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Pourquoi un nouveau référentiel ?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pic>
        <p:nvPicPr>
          <p:cNvPr id="4813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5237" y="737112"/>
            <a:ext cx="41021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79085081-F992-E548-9DB7-EB941CCBB403}" type="slidenum">
              <a:rPr lang="en-US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83665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fr-FR" sz="180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155700" y="28575"/>
            <a:ext cx="7366000" cy="733425"/>
          </a:xfrm>
          <a:prstGeom prst="rect">
            <a:avLst/>
          </a:prstGeom>
        </p:spPr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6600" kern="1200" spc="-100">
                <a:ln>
                  <a:noFill/>
                </a:ln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6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fr-FR" sz="24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rPr>
              <a:t>Pourquoi un nouveau référentiel ?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49156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89770F98-9BEC-CD41-89A0-789B498E41CA}" type="slidenum">
              <a:rPr lang="en-US"/>
              <a:pPr/>
              <a:t>36</a:t>
            </a:fld>
            <a:endParaRPr lang="en-US"/>
          </a:p>
        </p:txBody>
      </p:sp>
      <p:sp>
        <p:nvSpPr>
          <p:cNvPr id="7" name="Espace réservé du contenu 5"/>
          <p:cNvSpPr txBox="1">
            <a:spLocks/>
          </p:cNvSpPr>
          <p:nvPr/>
        </p:nvSpPr>
        <p:spPr bwMode="auto">
          <a:xfrm>
            <a:off x="127000" y="1371600"/>
            <a:ext cx="8229600" cy="4038600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Définir les rôles et responsabilités (sous la responsabilité générale du Directeur d’établissement)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endParaRPr lang="fr-FR" sz="1600"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Calendrier de contrôles aérauliques et mycologiques des zones à empoussièrement contrôlé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endParaRPr lang="fr-FR" sz="1600"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Définir une conduite à tenir et des objectifs de résultats mycologiques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à l’ouverture d’un service à traitement d’air contrôlé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en cas de prélèvements de routine ou après travaux positifs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en cas de patient avec aspergillose nosocomiale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endParaRPr lang="fr-FR" sz="1600">
              <a:cs typeface="Arial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</a:pPr>
            <a:r>
              <a:rPr lang="fr-FR" sz="1600">
                <a:cs typeface="Arial" charset="0"/>
              </a:rPr>
              <a:t>Mesures barrière afin de limiter l’empoussièrement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en cas de gros œuvre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travaux de maintenance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Tx/>
              <a:buChar char="-"/>
            </a:pPr>
            <a:r>
              <a:rPr lang="fr-FR" sz="1600">
                <a:cs typeface="Arial" charset="0"/>
              </a:rPr>
              <a:t>« petits travaux » 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</a:pPr>
            <a:endParaRPr lang="fr-FR" sz="2000">
              <a:solidFill>
                <a:srgbClr val="898989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581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Espace réservé du contenu 2"/>
          <p:cNvSpPr>
            <a:spLocks noGrp="1"/>
          </p:cNvSpPr>
          <p:nvPr>
            <p:ph idx="1"/>
          </p:nvPr>
        </p:nvSpPr>
        <p:spPr>
          <a:xfrm>
            <a:off x="687388" y="1189038"/>
            <a:ext cx="7948612" cy="49371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fr-FR" sz="2000">
                <a:latin typeface="Arial" charset="0"/>
                <a:cs typeface="Arial" charset="0"/>
              </a:rPr>
              <a:t>- Dissémination des spores : </a:t>
            </a:r>
            <a:r>
              <a:rPr lang="fr-FR" sz="2000" b="1">
                <a:latin typeface="Arial" charset="0"/>
                <a:cs typeface="Arial" charset="0"/>
              </a:rPr>
              <a:t>contamination aérienne</a:t>
            </a:r>
            <a:r>
              <a:rPr lang="fr-FR" sz="2000">
                <a:latin typeface="Arial" charset="0"/>
                <a:cs typeface="Arial" charset="0"/>
              </a:rPr>
              <a:t>++</a:t>
            </a:r>
          </a:p>
          <a:p>
            <a:pPr marL="0" indent="0">
              <a:buFont typeface="Arial" charset="0"/>
              <a:buNone/>
            </a:pPr>
            <a:endParaRPr lang="fr-FR" sz="240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endParaRPr lang="fr-FR" sz="2000">
              <a:latin typeface="Arial" charset="0"/>
              <a:cs typeface="Arial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850" y="1703388"/>
            <a:ext cx="501015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ZoneTexte 15"/>
          <p:cNvSpPr txBox="1">
            <a:spLocks noChangeArrowheads="1"/>
          </p:cNvSpPr>
          <p:nvPr/>
        </p:nvSpPr>
        <p:spPr bwMode="auto">
          <a:xfrm>
            <a:off x="5556250" y="1858963"/>
            <a:ext cx="3003550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>
                <a:cs typeface="Arial" charset="0"/>
              </a:rPr>
              <a:t>A : Aérosols après avoir retourné une pile de compost, Maryland, USA</a:t>
            </a:r>
          </a:p>
          <a:p>
            <a:pPr eaLnBrk="1" hangingPunct="1"/>
            <a:endParaRPr lang="fr-FR" sz="1800">
              <a:cs typeface="Arial" charset="0"/>
            </a:endParaRPr>
          </a:p>
          <a:p>
            <a:pPr eaLnBrk="1" hangingPunct="1"/>
            <a:r>
              <a:rPr lang="fr-FR" sz="1800">
                <a:cs typeface="Arial" charset="0"/>
              </a:rPr>
              <a:t>B : Ensemencent sur milieu d’extrait de malt: positif pour </a:t>
            </a:r>
            <a:r>
              <a:rPr lang="fr-FR" sz="1800" i="1">
                <a:cs typeface="Arial" charset="0"/>
              </a:rPr>
              <a:t>A. fumigatus</a:t>
            </a:r>
          </a:p>
          <a:p>
            <a:pPr eaLnBrk="1" hangingPunct="1"/>
            <a:endParaRPr lang="fr-FR" sz="1800" i="1">
              <a:cs typeface="Arial" charset="0"/>
            </a:endParaRPr>
          </a:p>
          <a:p>
            <a:pPr eaLnBrk="1" hangingPunct="1"/>
            <a:r>
              <a:rPr lang="fr-FR" sz="1800">
                <a:cs typeface="Arial" charset="0"/>
              </a:rPr>
              <a:t>C : Boîte avec colonie </a:t>
            </a:r>
          </a:p>
          <a:p>
            <a:pPr eaLnBrk="1" hangingPunct="1"/>
            <a:r>
              <a:rPr lang="fr-FR" sz="1800">
                <a:cs typeface="Arial" charset="0"/>
              </a:rPr>
              <a:t>d’</a:t>
            </a:r>
            <a:r>
              <a:rPr lang="fr-FR" altLang="ja-JP" sz="1800" i="1">
                <a:cs typeface="Arial" charset="0"/>
              </a:rPr>
              <a:t>A. fumigatus</a:t>
            </a:r>
          </a:p>
          <a:p>
            <a:pPr eaLnBrk="1" hangingPunct="1"/>
            <a:endParaRPr lang="fr-FR" sz="1800" i="1">
              <a:cs typeface="Arial" charset="0"/>
            </a:endParaRPr>
          </a:p>
          <a:p>
            <a:pPr eaLnBrk="1" hangingPunct="1"/>
            <a:r>
              <a:rPr lang="fr-FR" sz="1800">
                <a:cs typeface="Arial" charset="0"/>
              </a:rPr>
              <a:t>D : Boîte avec colonie </a:t>
            </a:r>
          </a:p>
          <a:p>
            <a:pPr eaLnBrk="1" hangingPunct="1"/>
            <a:r>
              <a:rPr lang="fr-FR" sz="1800">
                <a:cs typeface="Arial" charset="0"/>
              </a:rPr>
              <a:t>d’</a:t>
            </a:r>
            <a:r>
              <a:rPr lang="fr-FR" altLang="ja-JP" sz="1800" i="1">
                <a:cs typeface="Arial" charset="0"/>
              </a:rPr>
              <a:t>A. nidulans</a:t>
            </a:r>
            <a:r>
              <a:rPr lang="fr-FR" altLang="ja-JP" sz="1800">
                <a:cs typeface="Arial" charset="0"/>
              </a:rPr>
              <a:t> </a:t>
            </a:r>
          </a:p>
          <a:p>
            <a:pPr eaLnBrk="1" hangingPunct="1"/>
            <a:r>
              <a:rPr lang="fr-FR" sz="1800">
                <a:cs typeface="Arial" charset="0"/>
              </a:rPr>
              <a:t> 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Kwon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-Chung KJ,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Plos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Pathog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. 2013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18439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C5964B59-9938-9D4A-B243-C5FAA12990D5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9427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001000" cy="4937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90675" y="2786063"/>
            <a:ext cx="6524625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457200" y="1558925"/>
            <a:ext cx="59785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dirty="0">
                <a:latin typeface="Arial"/>
                <a:cs typeface="Arial"/>
              </a:rPr>
              <a:t>Un adulte inhale </a:t>
            </a:r>
            <a:r>
              <a:rPr lang="fr-FR" b="1" dirty="0">
                <a:latin typeface="Arial"/>
                <a:cs typeface="Arial"/>
              </a:rPr>
              <a:t>&gt;100 spores d’</a:t>
            </a:r>
            <a:r>
              <a:rPr lang="fr-FR" b="1" i="1" dirty="0">
                <a:latin typeface="Arial"/>
                <a:cs typeface="Arial"/>
              </a:rPr>
              <a:t>A. </a:t>
            </a:r>
            <a:r>
              <a:rPr lang="fr-FR" b="1" i="1" dirty="0" err="1">
                <a:latin typeface="Arial"/>
                <a:cs typeface="Arial"/>
              </a:rPr>
              <a:t>fumigatus</a:t>
            </a:r>
            <a:r>
              <a:rPr lang="fr-FR" b="1" dirty="0">
                <a:latin typeface="Arial"/>
                <a:cs typeface="Arial"/>
              </a:rPr>
              <a:t> / jour</a:t>
            </a: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dirty="0">
              <a:latin typeface="Arial"/>
              <a:cs typeface="Arial"/>
            </a:endParaRP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dirty="0">
                <a:latin typeface="Arial"/>
                <a:cs typeface="Arial"/>
              </a:rPr>
              <a:t>Concentration dans l’</a:t>
            </a:r>
            <a:r>
              <a:rPr lang="fr-FR" b="1" dirty="0">
                <a:latin typeface="Arial"/>
                <a:cs typeface="Arial"/>
              </a:rPr>
              <a:t>air</a:t>
            </a:r>
            <a:r>
              <a:rPr lang="fr-FR" dirty="0">
                <a:latin typeface="Arial"/>
                <a:cs typeface="Arial"/>
              </a:rPr>
              <a:t> (extérieur et intérieur)          est estimée </a:t>
            </a:r>
            <a:r>
              <a:rPr lang="fr-FR" b="1" dirty="0">
                <a:latin typeface="Arial"/>
                <a:cs typeface="Arial"/>
              </a:rPr>
              <a:t>1–100 spore/m3</a:t>
            </a: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endParaRPr lang="fr-FR" sz="1200" b="1" dirty="0">
              <a:latin typeface="Arial"/>
              <a:cs typeface="Arial"/>
            </a:endParaRPr>
          </a:p>
          <a:p>
            <a:pPr marL="285750" indent="-285750">
              <a:buClr>
                <a:schemeClr val="accent5"/>
              </a:buClr>
              <a:buFont typeface="Wingdings" charset="2"/>
              <a:buChar char="ü"/>
              <a:defRPr/>
            </a:pPr>
            <a:r>
              <a:rPr lang="fr-FR" b="1" dirty="0">
                <a:latin typeface="Arial"/>
                <a:cs typeface="Arial"/>
              </a:rPr>
              <a:t>Rôle des polynucléaires neutrophiles (PNN)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457200" y="6329363"/>
            <a:ext cx="82296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400" b="1" dirty="0" err="1">
                <a:solidFill>
                  <a:schemeClr val="accent5"/>
                </a:solidFill>
                <a:latin typeface="Arial"/>
                <a:cs typeface="Arial"/>
              </a:rPr>
              <a:t>Dagenais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 TR, 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Clin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Microbiol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chemeClr val="accent5"/>
                </a:solidFill>
                <a:latin typeface="Arial"/>
                <a:cs typeface="Arial"/>
              </a:rPr>
              <a:t>Rev</a:t>
            </a:r>
            <a:r>
              <a:rPr lang="fr-FR" sz="1400" b="1" i="1" dirty="0">
                <a:solidFill>
                  <a:schemeClr val="accent5"/>
                </a:solidFill>
                <a:latin typeface="Arial"/>
                <a:cs typeface="Arial"/>
              </a:rPr>
              <a:t>. </a:t>
            </a:r>
            <a:r>
              <a:rPr lang="fr-FR" sz="1400" b="1" dirty="0">
                <a:solidFill>
                  <a:schemeClr val="accent5"/>
                </a:solidFill>
                <a:latin typeface="Arial"/>
                <a:cs typeface="Arial"/>
              </a:rPr>
              <a:t>2009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19463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FBCD56B2-2602-114D-97CA-4D2FF61C1ABE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9663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863600"/>
            <a:ext cx="8001000" cy="5262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: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38188" y="6202363"/>
            <a:ext cx="8348662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82058" tIns="41029" rIns="82058" bIns="41029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4BACC6"/>
                </a:solidFill>
                <a:latin typeface="Arial"/>
                <a:cs typeface="Arial"/>
              </a:rPr>
              <a:t>Denning DW, </a:t>
            </a:r>
            <a:r>
              <a:rPr lang="en-US" sz="1400" b="1" i="1" dirty="0" err="1">
                <a:solidFill>
                  <a:srgbClr val="4BACC6"/>
                </a:solidFill>
                <a:latin typeface="Arial"/>
                <a:cs typeface="Arial"/>
              </a:rPr>
              <a:t>Clin</a:t>
            </a:r>
            <a:r>
              <a:rPr lang="en-US" sz="1400" b="1" i="1" dirty="0">
                <a:solidFill>
                  <a:srgbClr val="4BACC6"/>
                </a:solidFill>
                <a:latin typeface="Arial"/>
                <a:cs typeface="Arial"/>
              </a:rPr>
              <a:t> Infect Dis. </a:t>
            </a:r>
            <a:r>
              <a:rPr lang="en-US" sz="1400" b="1" dirty="0">
                <a:solidFill>
                  <a:srgbClr val="4BACC6"/>
                </a:solidFill>
                <a:latin typeface="Arial"/>
                <a:cs typeface="Arial"/>
              </a:rPr>
              <a:t>2003 ; Paterson DL, </a:t>
            </a:r>
            <a:r>
              <a:rPr lang="en-US" sz="1400" b="1" i="1" dirty="0" err="1">
                <a:solidFill>
                  <a:srgbClr val="4BACC6"/>
                </a:solidFill>
                <a:latin typeface="Arial"/>
                <a:cs typeface="Arial"/>
              </a:rPr>
              <a:t>Clin</a:t>
            </a:r>
            <a:r>
              <a:rPr lang="en-US" sz="1400" b="1" i="1" dirty="0">
                <a:solidFill>
                  <a:srgbClr val="4BACC6"/>
                </a:solidFill>
                <a:latin typeface="Arial"/>
                <a:cs typeface="Arial"/>
              </a:rPr>
              <a:t> </a:t>
            </a:r>
            <a:r>
              <a:rPr lang="en-US" sz="1400" b="1" i="1" dirty="0" err="1">
                <a:solidFill>
                  <a:srgbClr val="4BACC6"/>
                </a:solidFill>
                <a:latin typeface="Arial"/>
                <a:cs typeface="Arial"/>
              </a:rPr>
              <a:t>Microbiol</a:t>
            </a:r>
            <a:r>
              <a:rPr lang="en-US" sz="1400" b="1" i="1" dirty="0">
                <a:solidFill>
                  <a:srgbClr val="4BACC6"/>
                </a:solidFill>
                <a:latin typeface="Arial"/>
                <a:cs typeface="Arial"/>
              </a:rPr>
              <a:t> Infect. </a:t>
            </a:r>
            <a:r>
              <a:rPr lang="en-US" sz="1400" b="1" dirty="0">
                <a:solidFill>
                  <a:srgbClr val="4BACC6"/>
                </a:solidFill>
                <a:latin typeface="Arial"/>
                <a:cs typeface="Arial"/>
              </a:rPr>
              <a:t>2004</a:t>
            </a:r>
          </a:p>
          <a:p>
            <a:pPr>
              <a:defRPr/>
            </a:pPr>
            <a:endParaRPr lang="en-US" sz="1400" b="1" dirty="0">
              <a:solidFill>
                <a:srgbClr val="4BACC6"/>
              </a:solidFill>
              <a:latin typeface="Arial"/>
              <a:cs typeface="Arial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8813" y="1479550"/>
            <a:ext cx="7804150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6223000" y="3987800"/>
            <a:ext cx="1003300" cy="184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0487" name="ZoneTexte 1"/>
          <p:cNvSpPr txBox="1">
            <a:spLocks noChangeArrowheads="1"/>
          </p:cNvSpPr>
          <p:nvPr/>
        </p:nvSpPr>
        <p:spPr bwMode="auto">
          <a:xfrm>
            <a:off x="109811" y="2024870"/>
            <a:ext cx="32051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200" dirty="0"/>
              <a:t>ICH = </a:t>
            </a:r>
            <a:r>
              <a:rPr lang="fr-FR" sz="1200" dirty="0" err="1"/>
              <a:t>Immunocompromised</a:t>
            </a:r>
            <a:r>
              <a:rPr lang="fr-FR" sz="1200" dirty="0"/>
              <a:t> host</a:t>
            </a:r>
          </a:p>
          <a:p>
            <a:pPr eaLnBrk="1" hangingPunct="1"/>
            <a:r>
              <a:rPr lang="fr-FR" sz="1200" dirty="0"/>
              <a:t>IPA = Invasive </a:t>
            </a:r>
            <a:r>
              <a:rPr lang="fr-FR" sz="1200" dirty="0" err="1"/>
              <a:t>pulmonary</a:t>
            </a:r>
            <a:r>
              <a:rPr lang="fr-FR" sz="1200" dirty="0"/>
              <a:t> </a:t>
            </a:r>
            <a:r>
              <a:rPr lang="fr-FR" sz="1200" dirty="0" err="1"/>
              <a:t>asmergillosis</a:t>
            </a:r>
            <a:endParaRPr lang="fr-FR" sz="1200" dirty="0"/>
          </a:p>
          <a:p>
            <a:pPr eaLnBrk="1" hangingPunct="1"/>
            <a:r>
              <a:rPr lang="fr-FR" sz="1200" dirty="0"/>
              <a:t>ABPA = </a:t>
            </a:r>
            <a:r>
              <a:rPr lang="fr-FR" sz="1200" dirty="0" err="1"/>
              <a:t>Allergic</a:t>
            </a:r>
            <a:r>
              <a:rPr lang="fr-FR" sz="1200" dirty="0"/>
              <a:t> broncho-</a:t>
            </a:r>
            <a:r>
              <a:rPr lang="fr-FR" sz="1200" dirty="0" err="1"/>
              <a:t>pulmonary</a:t>
            </a:r>
            <a:r>
              <a:rPr lang="fr-FR" sz="1200" dirty="0"/>
              <a:t> </a:t>
            </a:r>
            <a:r>
              <a:rPr lang="fr-FR" sz="1200" dirty="0" err="1"/>
              <a:t>aspergillosis</a:t>
            </a:r>
            <a:endParaRPr lang="fr-FR" sz="1200" dirty="0"/>
          </a:p>
        </p:txBody>
      </p:sp>
      <p:sp>
        <p:nvSpPr>
          <p:cNvPr id="204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3EF7C37-BF74-1D4F-B863-1D62A40ACAD0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9118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863600"/>
            <a:ext cx="8001000" cy="5262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: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04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3EF7C37-BF74-1D4F-B863-1D62A40ACAD0}" type="slidenum">
              <a:rPr lang="en-US"/>
              <a:pPr/>
              <a:t>7</a:t>
            </a:fld>
            <a:endParaRPr lang="en-US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0"/>
            <a:ext cx="8997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499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863600"/>
            <a:ext cx="8001000" cy="5262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Pathogène opportuniste</a:t>
            </a:r>
            <a:r>
              <a:rPr lang="fr-FR" sz="2400" b="1" i="1" dirty="0">
                <a:solidFill>
                  <a:schemeClr val="accent5"/>
                </a:solidFill>
                <a:latin typeface="Arial"/>
                <a:cs typeface="Arial"/>
              </a:rPr>
              <a:t> </a:t>
            </a:r>
            <a:r>
              <a:rPr lang="fr-FR" sz="2400" b="1" dirty="0">
                <a:solidFill>
                  <a:schemeClr val="accent5"/>
                </a:solidFill>
                <a:latin typeface="Arial"/>
                <a:cs typeface="Arial"/>
              </a:rPr>
              <a:t>:</a:t>
            </a:r>
            <a:endParaRPr lang="fr-FR" sz="2000" b="1" dirty="0">
              <a:latin typeface="Arial"/>
              <a:cs typeface="Arial"/>
            </a:endParaRPr>
          </a:p>
          <a:p>
            <a:pPr marL="0" indent="0">
              <a:buFont typeface="Arial" charset="0"/>
              <a:buNone/>
              <a:defRPr/>
            </a:pPr>
            <a:endParaRPr lang="fr-FR" sz="2000" dirty="0">
              <a:latin typeface="Arial"/>
              <a:cs typeface="Arial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20488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3EF7C37-BF74-1D4F-B863-1D62A40ACAD0}" type="slidenum">
              <a:rPr lang="en-US"/>
              <a:pPr/>
              <a:t>8</a:t>
            </a:fld>
            <a:endParaRPr lang="en-US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0"/>
            <a:ext cx="9019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213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Pathogénèse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3059113" y="981075"/>
            <a:ext cx="3241675" cy="3600450"/>
          </a:xfrm>
          <a:prstGeom prst="ellipse">
            <a:avLst/>
          </a:prstGeom>
          <a:solidFill>
            <a:schemeClr val="accent5">
              <a:alpha val="21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2051050" y="2708275"/>
            <a:ext cx="3241675" cy="3600450"/>
          </a:xfrm>
          <a:prstGeom prst="ellipse">
            <a:avLst/>
          </a:prstGeom>
          <a:solidFill>
            <a:schemeClr val="accent5">
              <a:alpha val="21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4067175" y="2708275"/>
            <a:ext cx="3241675" cy="3600450"/>
          </a:xfrm>
          <a:prstGeom prst="ellipse">
            <a:avLst/>
          </a:prstGeom>
          <a:solidFill>
            <a:schemeClr val="accent5">
              <a:alpha val="21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509" name="ZoneTexte 5"/>
          <p:cNvSpPr txBox="1">
            <a:spLocks noChangeArrowheads="1"/>
          </p:cNvSpPr>
          <p:nvPr/>
        </p:nvSpPr>
        <p:spPr bwMode="auto">
          <a:xfrm>
            <a:off x="3635375" y="1341438"/>
            <a:ext cx="25209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Environnement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Hôpital (air, eau, cartons..) 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Conditions aérauliques</a:t>
            </a:r>
          </a:p>
        </p:txBody>
      </p:sp>
      <p:sp>
        <p:nvSpPr>
          <p:cNvPr id="21510" name="ZoneTexte 11"/>
          <p:cNvSpPr txBox="1">
            <a:spLocks noChangeArrowheads="1"/>
          </p:cNvSpPr>
          <p:nvPr/>
        </p:nvSpPr>
        <p:spPr bwMode="auto">
          <a:xfrm>
            <a:off x="5292725" y="4357688"/>
            <a:ext cx="1943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Hôte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Etat immunitaire 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Rupture barrière anatomique </a:t>
            </a:r>
            <a:r>
              <a:rPr lang="fr-FR" sz="1200">
                <a:solidFill>
                  <a:schemeClr val="tx2"/>
                </a:solidFill>
              </a:rPr>
              <a:t>(cutanée)</a:t>
            </a:r>
          </a:p>
        </p:txBody>
      </p:sp>
      <p:sp>
        <p:nvSpPr>
          <p:cNvPr id="21511" name="ZoneTexte 12"/>
          <p:cNvSpPr txBox="1">
            <a:spLocks noChangeArrowheads="1"/>
          </p:cNvSpPr>
          <p:nvPr/>
        </p:nvSpPr>
        <p:spPr bwMode="auto">
          <a:xfrm>
            <a:off x="4140200" y="3779838"/>
            <a:ext cx="1152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Infection</a:t>
            </a:r>
          </a:p>
        </p:txBody>
      </p:sp>
      <p:sp>
        <p:nvSpPr>
          <p:cNvPr id="21512" name="ZoneTexte 13"/>
          <p:cNvSpPr txBox="1">
            <a:spLocks noChangeArrowheads="1"/>
          </p:cNvSpPr>
          <p:nvPr/>
        </p:nvSpPr>
        <p:spPr bwMode="auto">
          <a:xfrm>
            <a:off x="2124075" y="4365625"/>
            <a:ext cx="20875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800" b="1">
                <a:solidFill>
                  <a:schemeClr val="tx2"/>
                </a:solidFill>
              </a:rPr>
              <a:t>Microorganisme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Facteurs de virulence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Espèce</a:t>
            </a:r>
          </a:p>
          <a:p>
            <a:pPr eaLnBrk="1" hangingPunct="1"/>
            <a:r>
              <a:rPr lang="fr-FR" sz="1400">
                <a:solidFill>
                  <a:schemeClr val="tx2"/>
                </a:solidFill>
              </a:rPr>
              <a:t>Co-infection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66700" y="1465263"/>
            <a:ext cx="2692400" cy="13239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FF0000"/>
                </a:solidFill>
              </a:rPr>
              <a:t>Pas de transmission </a:t>
            </a:r>
            <a:r>
              <a:rPr lang="fr-FR" sz="1600" dirty="0" err="1">
                <a:solidFill>
                  <a:srgbClr val="FF0000"/>
                </a:solidFill>
              </a:rPr>
              <a:t>inter-humaine</a:t>
            </a:r>
            <a:r>
              <a:rPr lang="fr-FR" sz="1600" dirty="0">
                <a:solidFill>
                  <a:srgbClr val="FF0000"/>
                </a:solidFill>
              </a:rPr>
              <a:t> décrite</a:t>
            </a:r>
          </a:p>
          <a:p>
            <a:pPr>
              <a:defRPr/>
            </a:pPr>
            <a:endParaRPr lang="fr-FR" sz="160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  <a:defRPr/>
            </a:pPr>
            <a:r>
              <a:rPr lang="fr-FR" sz="1600" dirty="0">
                <a:solidFill>
                  <a:srgbClr val="FF0000"/>
                </a:solidFill>
              </a:rPr>
              <a:t>Délai d’incubation variable</a:t>
            </a:r>
          </a:p>
        </p:txBody>
      </p:sp>
      <p:sp>
        <p:nvSpPr>
          <p:cNvPr id="21515" name="Espace réservé du numéro de diapositive 1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93634D2E-E6FB-4146-A751-D6BDF34A0CD2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00244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1221</Words>
  <Application>Microsoft Office PowerPoint</Application>
  <PresentationFormat>Affichage à l'écran (4:3)</PresentationFormat>
  <Paragraphs>274</Paragraphs>
  <Slides>36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38" baseType="lpstr">
      <vt:lpstr>Thème Office</vt:lpstr>
      <vt:lpstr>Image</vt:lpstr>
      <vt:lpstr>Prévention de l’aspergillose nosocomiale</vt:lpstr>
      <vt:lpstr>Microbiologie</vt:lpstr>
      <vt:lpstr>Microbiologie</vt:lpstr>
      <vt:lpstr>Microbiologie</vt:lpstr>
      <vt:lpstr>Pathogénèse</vt:lpstr>
      <vt:lpstr>Pathogénèse</vt:lpstr>
      <vt:lpstr>Pathogénèse</vt:lpstr>
      <vt:lpstr>Pathogénèse</vt:lpstr>
      <vt:lpstr>Pathogénèse</vt:lpstr>
      <vt:lpstr>Pathogénèse</vt:lpstr>
      <vt:lpstr>Pathogénèse</vt:lpstr>
      <vt:lpstr>Pathogénèse</vt:lpstr>
      <vt:lpstr>Epidémiologie</vt:lpstr>
      <vt:lpstr>Epidémiologie – France</vt:lpstr>
      <vt:lpstr>Epidémiologie – France</vt:lpstr>
      <vt:lpstr>Epidémiologie</vt:lpstr>
      <vt:lpstr>Diapositive 17</vt:lpstr>
      <vt:lpstr>Epidémiologie</vt:lpstr>
      <vt:lpstr>Diapositive 19</vt:lpstr>
      <vt:lpstr>Dans l’environnement proche du malade</vt:lpstr>
      <vt:lpstr>Cartons</vt:lpstr>
      <vt:lpstr>Echangeurs thermiques mobiles</vt:lpstr>
      <vt:lpstr>Moyens de surveillance de l’aérocontamination fongique</vt:lpstr>
      <vt:lpstr>Impacteur pour la surveillance de l’aérocontamination </vt:lpstr>
      <vt:lpstr>Prélèvement par « lingettes » électrostatiques</vt:lpstr>
      <vt:lpstr>Diapositive 26</vt:lpstr>
      <vt:lpstr>Diapositive 27</vt:lpstr>
      <vt:lpstr>Classement des zones à risque</vt:lpstr>
      <vt:lpstr>Maîtrise et contrôle de l’aérocontamination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Prévention de l’aspergillose nosocomiale</dc:title>
  <dc:creator>nadim cassir</dc:creator>
  <cp:lastModifiedBy>marine.santoriello</cp:lastModifiedBy>
  <cp:revision>8</cp:revision>
  <dcterms:created xsi:type="dcterms:W3CDTF">2017-01-11T13:50:02Z</dcterms:created>
  <dcterms:modified xsi:type="dcterms:W3CDTF">2021-02-02T10:15:58Z</dcterms:modified>
</cp:coreProperties>
</file>