
<file path=[Content_Types].xml><?xml version="1.0" encoding="utf-8"?>
<Types xmlns="http://schemas.openxmlformats.org/package/2006/content-types">
  <Default Extension="png" ContentType="image/png"/>
  <Default Extension="jpeg" ContentType="image/jpeg"/>
  <Default Extension="emf" ContentType="image/x-emf"/>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50"/>
  </p:notesMasterIdLst>
  <p:handoutMasterIdLst>
    <p:handoutMasterId r:id="rId51"/>
  </p:handoutMasterIdLst>
  <p:sldIdLst>
    <p:sldId id="256" r:id="rId2"/>
    <p:sldId id="298" r:id="rId3"/>
    <p:sldId id="287" r:id="rId4"/>
    <p:sldId id="316" r:id="rId5"/>
    <p:sldId id="325" r:id="rId6"/>
    <p:sldId id="314" r:id="rId7"/>
    <p:sldId id="303" r:id="rId8"/>
    <p:sldId id="326" r:id="rId9"/>
    <p:sldId id="327" r:id="rId10"/>
    <p:sldId id="320" r:id="rId11"/>
    <p:sldId id="321" r:id="rId12"/>
    <p:sldId id="332" r:id="rId13"/>
    <p:sldId id="333" r:id="rId14"/>
    <p:sldId id="322" r:id="rId15"/>
    <p:sldId id="323" r:id="rId16"/>
    <p:sldId id="288" r:id="rId17"/>
    <p:sldId id="289" r:id="rId18"/>
    <p:sldId id="290" r:id="rId19"/>
    <p:sldId id="300" r:id="rId20"/>
    <p:sldId id="324" r:id="rId21"/>
    <p:sldId id="297" r:id="rId22"/>
    <p:sldId id="310" r:id="rId23"/>
    <p:sldId id="299" r:id="rId24"/>
    <p:sldId id="309" r:id="rId25"/>
    <p:sldId id="291" r:id="rId26"/>
    <p:sldId id="292" r:id="rId27"/>
    <p:sldId id="328" r:id="rId28"/>
    <p:sldId id="293" r:id="rId29"/>
    <p:sldId id="317" r:id="rId30"/>
    <p:sldId id="306" r:id="rId31"/>
    <p:sldId id="301" r:id="rId32"/>
    <p:sldId id="302" r:id="rId33"/>
    <p:sldId id="283" r:id="rId34"/>
    <p:sldId id="311" r:id="rId35"/>
    <p:sldId id="286" r:id="rId36"/>
    <p:sldId id="329" r:id="rId37"/>
    <p:sldId id="315" r:id="rId38"/>
    <p:sldId id="304" r:id="rId39"/>
    <p:sldId id="305" r:id="rId40"/>
    <p:sldId id="307" r:id="rId41"/>
    <p:sldId id="295" r:id="rId42"/>
    <p:sldId id="308" r:id="rId43"/>
    <p:sldId id="330" r:id="rId44"/>
    <p:sldId id="318" r:id="rId45"/>
    <p:sldId id="319" r:id="rId46"/>
    <p:sldId id="285" r:id="rId47"/>
    <p:sldId id="281" r:id="rId48"/>
    <p:sldId id="331" r:id="rId49"/>
  </p:sldIdLst>
  <p:sldSz cx="9144000" cy="6858000" type="screen4x3"/>
  <p:notesSz cx="6669088" cy="9820275"/>
  <p:defaultTextStyle>
    <a:defPPr>
      <a:defRPr lang="fr-FR"/>
    </a:defPPr>
    <a:lvl1pPr algn="l" rtl="0" eaLnBrk="0" fontAlgn="base" hangingPunct="0">
      <a:spcBef>
        <a:spcPct val="0"/>
      </a:spcBef>
      <a:spcAft>
        <a:spcPct val="0"/>
      </a:spcAft>
      <a:defRPr sz="28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8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8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8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913" userDrawn="1">
          <p15:clr>
            <a:srgbClr val="A4A3A4"/>
          </p15:clr>
        </p15:guide>
        <p15:guide id="2" pos="2894">
          <p15:clr>
            <a:srgbClr val="A4A3A4"/>
          </p15:clr>
        </p15:guide>
      </p15:sldGuideLst>
    </p:ext>
    <p:ext uri="{2D200454-40CA-4A62-9FC3-DE9A4176ACB9}">
      <p15:notesGuideLst xmlns:p15="http://schemas.microsoft.com/office/powerpoint/2012/main">
        <p15:guide id="1" orient="horz" pos="3093">
          <p15:clr>
            <a:srgbClr val="A4A3A4"/>
          </p15:clr>
        </p15:guide>
        <p15:guide id="2" pos="210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47DF0"/>
    <a:srgbClr val="FFA829"/>
    <a:srgbClr val="AF4C1B"/>
    <a:srgbClr val="AB5D55"/>
    <a:srgbClr val="75A3FF"/>
    <a:srgbClr val="9999FF"/>
    <a:srgbClr val="421CFE"/>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95" autoAdjust="0"/>
    <p:restoredTop sz="94627" autoAdjust="0"/>
  </p:normalViewPr>
  <p:slideViewPr>
    <p:cSldViewPr snapToGrid="0" showGuides="1">
      <p:cViewPr varScale="1">
        <p:scale>
          <a:sx n="103" d="100"/>
          <a:sy n="103" d="100"/>
        </p:scale>
        <p:origin x="1170" y="96"/>
      </p:cViewPr>
      <p:guideLst>
        <p:guide orient="horz" pos="913"/>
        <p:guide pos="2894"/>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howGuides="1">
      <p:cViewPr varScale="1">
        <p:scale>
          <a:sx n="32" d="100"/>
          <a:sy n="32" d="100"/>
        </p:scale>
        <p:origin x="-1500" y="-96"/>
      </p:cViewPr>
      <p:guideLst>
        <p:guide orient="horz" pos="3093"/>
        <p:guide pos="2101"/>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handoutMaster" Target="handoutMasters/handoutMaster1.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6498" name="Rectangle 2"/>
          <p:cNvSpPr>
            <a:spLocks noGrp="1" noChangeArrowheads="1"/>
          </p:cNvSpPr>
          <p:nvPr>
            <p:ph type="hdr" sz="quarter"/>
          </p:nvPr>
        </p:nvSpPr>
        <p:spPr bwMode="auto">
          <a:xfrm>
            <a:off x="0" y="0"/>
            <a:ext cx="2889250" cy="490538"/>
          </a:xfrm>
          <a:prstGeom prst="rect">
            <a:avLst/>
          </a:prstGeom>
          <a:noFill/>
          <a:ln w="9525">
            <a:noFill/>
            <a:miter lim="800000"/>
            <a:headEnd/>
            <a:tailEnd/>
          </a:ln>
          <a:effectLst/>
        </p:spPr>
        <p:txBody>
          <a:bodyPr vert="horz" wrap="square" lIns="90000" tIns="46800" rIns="90000" bIns="46800" numCol="1" anchor="ctr" anchorCtr="0" compatLnSpc="1">
            <a:prstTxWarp prst="textNoShape">
              <a:avLst/>
            </a:prstTxWarp>
          </a:bodyPr>
          <a:lstStyle>
            <a:lvl1pPr>
              <a:defRPr sz="1200"/>
            </a:lvl1pPr>
          </a:lstStyle>
          <a:p>
            <a:endParaRPr lang="fr-FR"/>
          </a:p>
        </p:txBody>
      </p:sp>
      <p:sp>
        <p:nvSpPr>
          <p:cNvPr id="106499" name="Rectangle 3"/>
          <p:cNvSpPr>
            <a:spLocks noGrp="1" noChangeArrowheads="1"/>
          </p:cNvSpPr>
          <p:nvPr>
            <p:ph type="dt" sz="quarter" idx="1"/>
          </p:nvPr>
        </p:nvSpPr>
        <p:spPr bwMode="auto">
          <a:xfrm>
            <a:off x="3779838" y="0"/>
            <a:ext cx="2889250" cy="490538"/>
          </a:xfrm>
          <a:prstGeom prst="rect">
            <a:avLst/>
          </a:prstGeom>
          <a:noFill/>
          <a:ln w="9525">
            <a:noFill/>
            <a:miter lim="800000"/>
            <a:headEnd/>
            <a:tailEnd/>
          </a:ln>
          <a:effectLst/>
        </p:spPr>
        <p:txBody>
          <a:bodyPr vert="horz" wrap="square" lIns="90000" tIns="46800" rIns="90000" bIns="46800" numCol="1" anchor="ctr" anchorCtr="0" compatLnSpc="1">
            <a:prstTxWarp prst="textNoShape">
              <a:avLst/>
            </a:prstTxWarp>
          </a:bodyPr>
          <a:lstStyle>
            <a:lvl1pPr algn="r">
              <a:defRPr sz="1200"/>
            </a:lvl1pPr>
          </a:lstStyle>
          <a:p>
            <a:endParaRPr lang="fr-FR"/>
          </a:p>
        </p:txBody>
      </p:sp>
      <p:sp>
        <p:nvSpPr>
          <p:cNvPr id="106500" name="Rectangle 4"/>
          <p:cNvSpPr>
            <a:spLocks noGrp="1" noChangeArrowheads="1"/>
          </p:cNvSpPr>
          <p:nvPr>
            <p:ph type="ftr" sz="quarter" idx="2"/>
          </p:nvPr>
        </p:nvSpPr>
        <p:spPr bwMode="auto">
          <a:xfrm>
            <a:off x="0" y="9329738"/>
            <a:ext cx="2889250" cy="490537"/>
          </a:xfrm>
          <a:prstGeom prst="rect">
            <a:avLst/>
          </a:prstGeom>
          <a:noFill/>
          <a:ln w="9525">
            <a:noFill/>
            <a:miter lim="800000"/>
            <a:headEnd/>
            <a:tailEnd/>
          </a:ln>
          <a:effectLst/>
        </p:spPr>
        <p:txBody>
          <a:bodyPr vert="horz" wrap="square" lIns="90000" tIns="46800" rIns="90000" bIns="46800" numCol="1" anchor="b" anchorCtr="0" compatLnSpc="1">
            <a:prstTxWarp prst="textNoShape">
              <a:avLst/>
            </a:prstTxWarp>
          </a:bodyPr>
          <a:lstStyle>
            <a:lvl1pPr>
              <a:defRPr sz="1200"/>
            </a:lvl1pPr>
          </a:lstStyle>
          <a:p>
            <a:endParaRPr lang="fr-FR"/>
          </a:p>
        </p:txBody>
      </p:sp>
      <p:sp>
        <p:nvSpPr>
          <p:cNvPr id="106501" name="Rectangle 5"/>
          <p:cNvSpPr>
            <a:spLocks noGrp="1" noChangeArrowheads="1"/>
          </p:cNvSpPr>
          <p:nvPr>
            <p:ph type="sldNum" sz="quarter" idx="3"/>
          </p:nvPr>
        </p:nvSpPr>
        <p:spPr bwMode="auto">
          <a:xfrm>
            <a:off x="3779838" y="9329738"/>
            <a:ext cx="2889250" cy="490537"/>
          </a:xfrm>
          <a:prstGeom prst="rect">
            <a:avLst/>
          </a:prstGeom>
          <a:noFill/>
          <a:ln w="9525">
            <a:noFill/>
            <a:miter lim="800000"/>
            <a:headEnd/>
            <a:tailEnd/>
          </a:ln>
          <a:effectLst/>
        </p:spPr>
        <p:txBody>
          <a:bodyPr vert="horz" wrap="square" lIns="90000" tIns="46800" rIns="90000" bIns="46800" numCol="1" anchor="b" anchorCtr="0" compatLnSpc="1">
            <a:prstTxWarp prst="textNoShape">
              <a:avLst/>
            </a:prstTxWarp>
          </a:bodyPr>
          <a:lstStyle>
            <a:lvl1pPr algn="r">
              <a:defRPr sz="1200"/>
            </a:lvl1pPr>
          </a:lstStyle>
          <a:p>
            <a:fld id="{99DA9624-2791-4A63-8C22-D134D98987F0}" type="slidenum">
              <a:rPr lang="fr-FR"/>
              <a:pPr/>
              <a:t>‹N°›</a:t>
            </a:fld>
            <a:endParaRPr lang="fr-FR"/>
          </a:p>
        </p:txBody>
      </p:sp>
    </p:spTree>
    <p:extLst>
      <p:ext uri="{BB962C8B-B14F-4D97-AF65-F5344CB8AC3E}">
        <p14:creationId xmlns:p14="http://schemas.microsoft.com/office/powerpoint/2010/main" val="103013156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hdr" sz="quarter"/>
          </p:nvPr>
        </p:nvSpPr>
        <p:spPr bwMode="auto">
          <a:xfrm>
            <a:off x="0" y="0"/>
            <a:ext cx="2889250" cy="490538"/>
          </a:xfrm>
          <a:prstGeom prst="rect">
            <a:avLst/>
          </a:prstGeom>
          <a:noFill/>
          <a:ln w="9525">
            <a:noFill/>
            <a:miter lim="800000"/>
            <a:headEnd/>
            <a:tailEnd/>
          </a:ln>
          <a:effectLst/>
        </p:spPr>
        <p:txBody>
          <a:bodyPr vert="horz" wrap="square" lIns="90000" tIns="46800" rIns="90000" bIns="46800" numCol="1" anchor="ctr" anchorCtr="0" compatLnSpc="1">
            <a:prstTxWarp prst="textNoShape">
              <a:avLst/>
            </a:prstTxWarp>
          </a:bodyPr>
          <a:lstStyle>
            <a:lvl1pPr>
              <a:defRPr sz="1200"/>
            </a:lvl1pPr>
          </a:lstStyle>
          <a:p>
            <a:endParaRPr lang="fr-FR"/>
          </a:p>
        </p:txBody>
      </p:sp>
      <p:sp>
        <p:nvSpPr>
          <p:cNvPr id="60419" name="Rectangle 3"/>
          <p:cNvSpPr>
            <a:spLocks noGrp="1" noChangeArrowheads="1"/>
          </p:cNvSpPr>
          <p:nvPr>
            <p:ph type="dt" idx="1"/>
          </p:nvPr>
        </p:nvSpPr>
        <p:spPr bwMode="auto">
          <a:xfrm>
            <a:off x="3779838" y="0"/>
            <a:ext cx="2889250" cy="490538"/>
          </a:xfrm>
          <a:prstGeom prst="rect">
            <a:avLst/>
          </a:prstGeom>
          <a:noFill/>
          <a:ln w="9525">
            <a:noFill/>
            <a:miter lim="800000"/>
            <a:headEnd/>
            <a:tailEnd/>
          </a:ln>
          <a:effectLst/>
        </p:spPr>
        <p:txBody>
          <a:bodyPr vert="horz" wrap="square" lIns="90000" tIns="46800" rIns="90000" bIns="46800" numCol="1" anchor="ctr" anchorCtr="0" compatLnSpc="1">
            <a:prstTxWarp prst="textNoShape">
              <a:avLst/>
            </a:prstTxWarp>
          </a:bodyPr>
          <a:lstStyle>
            <a:lvl1pPr algn="r">
              <a:defRPr sz="1200"/>
            </a:lvl1pPr>
          </a:lstStyle>
          <a:p>
            <a:endParaRPr lang="fr-FR"/>
          </a:p>
        </p:txBody>
      </p:sp>
      <p:sp>
        <p:nvSpPr>
          <p:cNvPr id="60420" name="Rectangle 4"/>
          <p:cNvSpPr>
            <a:spLocks noGrp="1" noRot="1" noChangeAspect="1" noChangeArrowheads="1" noTextEdit="1"/>
          </p:cNvSpPr>
          <p:nvPr>
            <p:ph type="sldImg" idx="2"/>
          </p:nvPr>
        </p:nvSpPr>
        <p:spPr bwMode="auto">
          <a:xfrm>
            <a:off x="879475" y="736600"/>
            <a:ext cx="4910138" cy="3683000"/>
          </a:xfrm>
          <a:prstGeom prst="rect">
            <a:avLst/>
          </a:prstGeom>
          <a:noFill/>
          <a:ln w="9525">
            <a:solidFill>
              <a:srgbClr val="000000"/>
            </a:solidFill>
            <a:miter lim="800000"/>
            <a:headEnd/>
            <a:tailEnd/>
          </a:ln>
          <a:effectLst/>
        </p:spPr>
      </p:sp>
      <p:sp>
        <p:nvSpPr>
          <p:cNvPr id="60421" name="Rectangle 5"/>
          <p:cNvSpPr>
            <a:spLocks noGrp="1" noChangeArrowheads="1"/>
          </p:cNvSpPr>
          <p:nvPr>
            <p:ph type="body" sz="quarter" idx="3"/>
          </p:nvPr>
        </p:nvSpPr>
        <p:spPr bwMode="auto">
          <a:xfrm>
            <a:off x="889000" y="4664075"/>
            <a:ext cx="4891088" cy="4419600"/>
          </a:xfrm>
          <a:prstGeom prst="rect">
            <a:avLst/>
          </a:prstGeom>
          <a:noFill/>
          <a:ln w="9525">
            <a:noFill/>
            <a:miter lim="800000"/>
            <a:headEnd/>
            <a:tailEnd/>
          </a:ln>
          <a:effectLst/>
        </p:spPr>
        <p:txBody>
          <a:bodyPr vert="horz" wrap="square" lIns="90000" tIns="46800" rIns="90000" bIns="46800" numCol="1" anchor="ctr"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p>
        </p:txBody>
      </p:sp>
      <p:sp>
        <p:nvSpPr>
          <p:cNvPr id="60422" name="Rectangle 6"/>
          <p:cNvSpPr>
            <a:spLocks noGrp="1" noChangeArrowheads="1"/>
          </p:cNvSpPr>
          <p:nvPr>
            <p:ph type="ftr" sz="quarter" idx="4"/>
          </p:nvPr>
        </p:nvSpPr>
        <p:spPr bwMode="auto">
          <a:xfrm>
            <a:off x="0" y="9329738"/>
            <a:ext cx="2889250" cy="490537"/>
          </a:xfrm>
          <a:prstGeom prst="rect">
            <a:avLst/>
          </a:prstGeom>
          <a:noFill/>
          <a:ln w="9525">
            <a:noFill/>
            <a:miter lim="800000"/>
            <a:headEnd/>
            <a:tailEnd/>
          </a:ln>
          <a:effectLst/>
        </p:spPr>
        <p:txBody>
          <a:bodyPr vert="horz" wrap="square" lIns="90000" tIns="46800" rIns="90000" bIns="46800" numCol="1" anchor="b" anchorCtr="0" compatLnSpc="1">
            <a:prstTxWarp prst="textNoShape">
              <a:avLst/>
            </a:prstTxWarp>
          </a:bodyPr>
          <a:lstStyle>
            <a:lvl1pPr>
              <a:defRPr sz="1200"/>
            </a:lvl1pPr>
          </a:lstStyle>
          <a:p>
            <a:endParaRPr lang="fr-FR"/>
          </a:p>
        </p:txBody>
      </p:sp>
      <p:sp>
        <p:nvSpPr>
          <p:cNvPr id="60423" name="Rectangle 7"/>
          <p:cNvSpPr>
            <a:spLocks noGrp="1" noChangeArrowheads="1"/>
          </p:cNvSpPr>
          <p:nvPr>
            <p:ph type="sldNum" sz="quarter" idx="5"/>
          </p:nvPr>
        </p:nvSpPr>
        <p:spPr bwMode="auto">
          <a:xfrm>
            <a:off x="3779838" y="9329738"/>
            <a:ext cx="2889250" cy="490537"/>
          </a:xfrm>
          <a:prstGeom prst="rect">
            <a:avLst/>
          </a:prstGeom>
          <a:noFill/>
          <a:ln w="9525">
            <a:noFill/>
            <a:miter lim="800000"/>
            <a:headEnd/>
            <a:tailEnd/>
          </a:ln>
          <a:effectLst/>
        </p:spPr>
        <p:txBody>
          <a:bodyPr vert="horz" wrap="square" lIns="90000" tIns="46800" rIns="90000" bIns="46800" numCol="1" anchor="b" anchorCtr="0" compatLnSpc="1">
            <a:prstTxWarp prst="textNoShape">
              <a:avLst/>
            </a:prstTxWarp>
          </a:bodyPr>
          <a:lstStyle>
            <a:lvl1pPr algn="r">
              <a:defRPr sz="1200"/>
            </a:lvl1pPr>
          </a:lstStyle>
          <a:p>
            <a:fld id="{88909160-C875-455B-B6B4-B37AC696B73D}" type="slidenum">
              <a:rPr lang="fr-FR"/>
              <a:pPr/>
              <a:t>‹N°›</a:t>
            </a:fld>
            <a:endParaRPr lang="fr-FR"/>
          </a:p>
        </p:txBody>
      </p:sp>
    </p:spTree>
    <p:extLst>
      <p:ext uri="{BB962C8B-B14F-4D97-AF65-F5344CB8AC3E}">
        <p14:creationId xmlns:p14="http://schemas.microsoft.com/office/powerpoint/2010/main" val="110995625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88909160-C875-455B-B6B4-B37AC696B73D}" type="slidenum">
              <a:rPr lang="fr-FR" smtClean="0"/>
              <a:pPr/>
              <a:t>13</a:t>
            </a:fld>
            <a:endParaRPr lang="fr-FR"/>
          </a:p>
        </p:txBody>
      </p:sp>
    </p:spTree>
    <p:extLst>
      <p:ext uri="{BB962C8B-B14F-4D97-AF65-F5344CB8AC3E}">
        <p14:creationId xmlns:p14="http://schemas.microsoft.com/office/powerpoint/2010/main" val="2484974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lvl1pPr>
              <a:defRPr/>
            </a:lvl1pPr>
          </a:lstStyle>
          <a:p>
            <a:endParaRPr lang="fr-FR"/>
          </a:p>
        </p:txBody>
      </p:sp>
      <p:sp>
        <p:nvSpPr>
          <p:cNvPr id="5" name="Espace réservé du pied de page 4"/>
          <p:cNvSpPr>
            <a:spLocks noGrp="1"/>
          </p:cNvSpPr>
          <p:nvPr>
            <p:ph type="ftr" sz="quarter" idx="11"/>
          </p:nvPr>
        </p:nvSpPr>
        <p:spPr/>
        <p:txBody>
          <a:bodyPr/>
          <a:lstStyle>
            <a:lvl1pPr>
              <a:defRPr/>
            </a:lvl1pPr>
          </a:lstStyle>
          <a:p>
            <a:endParaRPr lang="fr-FR"/>
          </a:p>
        </p:txBody>
      </p:sp>
      <p:sp>
        <p:nvSpPr>
          <p:cNvPr id="6" name="Espace réservé du numéro de diapositive 5"/>
          <p:cNvSpPr>
            <a:spLocks noGrp="1"/>
          </p:cNvSpPr>
          <p:nvPr>
            <p:ph type="sldNum" sz="quarter" idx="12"/>
          </p:nvPr>
        </p:nvSpPr>
        <p:spPr/>
        <p:txBody>
          <a:bodyPr/>
          <a:lstStyle>
            <a:lvl1pPr>
              <a:defRPr/>
            </a:lvl1pPr>
          </a:lstStyle>
          <a:p>
            <a:fld id="{C80D334E-324F-4968-B3BA-C771F9525921}" type="slidenum">
              <a:rPr lang="fr-FR"/>
              <a:pPr/>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endParaRPr lang="fr-FR"/>
          </a:p>
        </p:txBody>
      </p:sp>
      <p:sp>
        <p:nvSpPr>
          <p:cNvPr id="5" name="Espace réservé du pied de page 4"/>
          <p:cNvSpPr>
            <a:spLocks noGrp="1"/>
          </p:cNvSpPr>
          <p:nvPr>
            <p:ph type="ftr" sz="quarter" idx="11"/>
          </p:nvPr>
        </p:nvSpPr>
        <p:spPr/>
        <p:txBody>
          <a:bodyPr/>
          <a:lstStyle>
            <a:lvl1pPr>
              <a:defRPr/>
            </a:lvl1pPr>
          </a:lstStyle>
          <a:p>
            <a:endParaRPr lang="fr-FR"/>
          </a:p>
        </p:txBody>
      </p:sp>
      <p:sp>
        <p:nvSpPr>
          <p:cNvPr id="6" name="Espace réservé du numéro de diapositive 5"/>
          <p:cNvSpPr>
            <a:spLocks noGrp="1"/>
          </p:cNvSpPr>
          <p:nvPr>
            <p:ph type="sldNum" sz="quarter" idx="12"/>
          </p:nvPr>
        </p:nvSpPr>
        <p:spPr/>
        <p:txBody>
          <a:bodyPr/>
          <a:lstStyle>
            <a:lvl1pPr>
              <a:defRPr/>
            </a:lvl1pPr>
          </a:lstStyle>
          <a:p>
            <a:fld id="{9ABE39C5-A2F8-40B1-AED1-CED86AD413B9}" type="slidenum">
              <a:rPr lang="fr-FR"/>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15100" y="609600"/>
            <a:ext cx="1943100" cy="5486400"/>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685800" y="609600"/>
            <a:ext cx="5676900" cy="5486400"/>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endParaRPr lang="fr-FR"/>
          </a:p>
        </p:txBody>
      </p:sp>
      <p:sp>
        <p:nvSpPr>
          <p:cNvPr id="5" name="Espace réservé du pied de page 4"/>
          <p:cNvSpPr>
            <a:spLocks noGrp="1"/>
          </p:cNvSpPr>
          <p:nvPr>
            <p:ph type="ftr" sz="quarter" idx="11"/>
          </p:nvPr>
        </p:nvSpPr>
        <p:spPr/>
        <p:txBody>
          <a:bodyPr/>
          <a:lstStyle>
            <a:lvl1pPr>
              <a:defRPr/>
            </a:lvl1pPr>
          </a:lstStyle>
          <a:p>
            <a:endParaRPr lang="fr-FR"/>
          </a:p>
        </p:txBody>
      </p:sp>
      <p:sp>
        <p:nvSpPr>
          <p:cNvPr id="6" name="Espace réservé du numéro de diapositive 5"/>
          <p:cNvSpPr>
            <a:spLocks noGrp="1"/>
          </p:cNvSpPr>
          <p:nvPr>
            <p:ph type="sldNum" sz="quarter" idx="12"/>
          </p:nvPr>
        </p:nvSpPr>
        <p:spPr/>
        <p:txBody>
          <a:bodyPr/>
          <a:lstStyle>
            <a:lvl1pPr>
              <a:defRPr/>
            </a:lvl1pPr>
          </a:lstStyle>
          <a:p>
            <a:fld id="{F4F35851-814E-417B-B2E9-B501699B0D8A}" type="slidenum">
              <a:rPr lang="fr-FR"/>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endParaRPr lang="fr-FR"/>
          </a:p>
        </p:txBody>
      </p:sp>
      <p:sp>
        <p:nvSpPr>
          <p:cNvPr id="5" name="Espace réservé du pied de page 4"/>
          <p:cNvSpPr>
            <a:spLocks noGrp="1"/>
          </p:cNvSpPr>
          <p:nvPr>
            <p:ph type="ftr" sz="quarter" idx="11"/>
          </p:nvPr>
        </p:nvSpPr>
        <p:spPr/>
        <p:txBody>
          <a:bodyPr/>
          <a:lstStyle>
            <a:lvl1pPr>
              <a:defRPr/>
            </a:lvl1pPr>
          </a:lstStyle>
          <a:p>
            <a:endParaRPr lang="fr-FR"/>
          </a:p>
        </p:txBody>
      </p:sp>
      <p:sp>
        <p:nvSpPr>
          <p:cNvPr id="6" name="Espace réservé du numéro de diapositive 5"/>
          <p:cNvSpPr>
            <a:spLocks noGrp="1"/>
          </p:cNvSpPr>
          <p:nvPr>
            <p:ph type="sldNum" sz="quarter" idx="12"/>
          </p:nvPr>
        </p:nvSpPr>
        <p:spPr/>
        <p:txBody>
          <a:bodyPr/>
          <a:lstStyle>
            <a:lvl1pPr>
              <a:defRPr/>
            </a:lvl1pPr>
          </a:lstStyle>
          <a:p>
            <a:fld id="{83822776-A213-4857-A21B-3B4321939612}" type="slidenum">
              <a:rPr lang="fr-FR"/>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lvl1pPr>
              <a:defRPr/>
            </a:lvl1pPr>
          </a:lstStyle>
          <a:p>
            <a:endParaRPr lang="fr-FR"/>
          </a:p>
        </p:txBody>
      </p:sp>
      <p:sp>
        <p:nvSpPr>
          <p:cNvPr id="5" name="Espace réservé du pied de page 4"/>
          <p:cNvSpPr>
            <a:spLocks noGrp="1"/>
          </p:cNvSpPr>
          <p:nvPr>
            <p:ph type="ftr" sz="quarter" idx="11"/>
          </p:nvPr>
        </p:nvSpPr>
        <p:spPr/>
        <p:txBody>
          <a:bodyPr/>
          <a:lstStyle>
            <a:lvl1pPr>
              <a:defRPr/>
            </a:lvl1pPr>
          </a:lstStyle>
          <a:p>
            <a:endParaRPr lang="fr-FR"/>
          </a:p>
        </p:txBody>
      </p:sp>
      <p:sp>
        <p:nvSpPr>
          <p:cNvPr id="6" name="Espace réservé du numéro de diapositive 5"/>
          <p:cNvSpPr>
            <a:spLocks noGrp="1"/>
          </p:cNvSpPr>
          <p:nvPr>
            <p:ph type="sldNum" sz="quarter" idx="12"/>
          </p:nvPr>
        </p:nvSpPr>
        <p:spPr/>
        <p:txBody>
          <a:bodyPr/>
          <a:lstStyle>
            <a:lvl1pPr>
              <a:defRPr/>
            </a:lvl1pPr>
          </a:lstStyle>
          <a:p>
            <a:fld id="{933C0E8E-6FE6-4A8E-A299-629F2E1C3676}" type="slidenum">
              <a:rPr lang="fr-FR"/>
              <a:pPr/>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lvl1pPr>
              <a:defRPr/>
            </a:lvl1pPr>
          </a:lstStyle>
          <a:p>
            <a:endParaRPr lang="fr-FR"/>
          </a:p>
        </p:txBody>
      </p:sp>
      <p:sp>
        <p:nvSpPr>
          <p:cNvPr id="6" name="Espace réservé du pied de page 5"/>
          <p:cNvSpPr>
            <a:spLocks noGrp="1"/>
          </p:cNvSpPr>
          <p:nvPr>
            <p:ph type="ftr" sz="quarter" idx="11"/>
          </p:nvPr>
        </p:nvSpPr>
        <p:spPr/>
        <p:txBody>
          <a:bodyPr/>
          <a:lstStyle>
            <a:lvl1pPr>
              <a:defRPr/>
            </a:lvl1pPr>
          </a:lstStyle>
          <a:p>
            <a:endParaRPr lang="fr-FR"/>
          </a:p>
        </p:txBody>
      </p:sp>
      <p:sp>
        <p:nvSpPr>
          <p:cNvPr id="7" name="Espace réservé du numéro de diapositive 6"/>
          <p:cNvSpPr>
            <a:spLocks noGrp="1"/>
          </p:cNvSpPr>
          <p:nvPr>
            <p:ph type="sldNum" sz="quarter" idx="12"/>
          </p:nvPr>
        </p:nvSpPr>
        <p:spPr/>
        <p:txBody>
          <a:bodyPr/>
          <a:lstStyle>
            <a:lvl1pPr>
              <a:defRPr/>
            </a:lvl1pPr>
          </a:lstStyle>
          <a:p>
            <a:fld id="{C1326C70-EED7-4F95-96EB-AB546CD6E486}" type="slidenum">
              <a:rPr lang="fr-FR"/>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lvl1pPr>
              <a:defRPr/>
            </a:lvl1pPr>
          </a:lstStyle>
          <a:p>
            <a:endParaRPr lang="fr-FR"/>
          </a:p>
        </p:txBody>
      </p:sp>
      <p:sp>
        <p:nvSpPr>
          <p:cNvPr id="8" name="Espace réservé du pied de page 7"/>
          <p:cNvSpPr>
            <a:spLocks noGrp="1"/>
          </p:cNvSpPr>
          <p:nvPr>
            <p:ph type="ftr" sz="quarter" idx="11"/>
          </p:nvPr>
        </p:nvSpPr>
        <p:spPr/>
        <p:txBody>
          <a:bodyPr/>
          <a:lstStyle>
            <a:lvl1pPr>
              <a:defRPr/>
            </a:lvl1pPr>
          </a:lstStyle>
          <a:p>
            <a:endParaRPr lang="fr-FR"/>
          </a:p>
        </p:txBody>
      </p:sp>
      <p:sp>
        <p:nvSpPr>
          <p:cNvPr id="9" name="Espace réservé du numéro de diapositive 8"/>
          <p:cNvSpPr>
            <a:spLocks noGrp="1"/>
          </p:cNvSpPr>
          <p:nvPr>
            <p:ph type="sldNum" sz="quarter" idx="12"/>
          </p:nvPr>
        </p:nvSpPr>
        <p:spPr/>
        <p:txBody>
          <a:bodyPr/>
          <a:lstStyle>
            <a:lvl1pPr>
              <a:defRPr/>
            </a:lvl1pPr>
          </a:lstStyle>
          <a:p>
            <a:fld id="{71D996C2-DED4-4639-98D2-223C633E9CCA}" type="slidenum">
              <a:rPr lang="fr-FR"/>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2"/>
          <p:cNvSpPr>
            <a:spLocks noGrp="1"/>
          </p:cNvSpPr>
          <p:nvPr>
            <p:ph type="dt" sz="half" idx="10"/>
          </p:nvPr>
        </p:nvSpPr>
        <p:spPr/>
        <p:txBody>
          <a:bodyPr/>
          <a:lstStyle>
            <a:lvl1pPr>
              <a:defRPr/>
            </a:lvl1pPr>
          </a:lstStyle>
          <a:p>
            <a:endParaRPr lang="fr-FR"/>
          </a:p>
        </p:txBody>
      </p:sp>
      <p:sp>
        <p:nvSpPr>
          <p:cNvPr id="4" name="Espace réservé du pied de page 3"/>
          <p:cNvSpPr>
            <a:spLocks noGrp="1"/>
          </p:cNvSpPr>
          <p:nvPr>
            <p:ph type="ftr" sz="quarter" idx="11"/>
          </p:nvPr>
        </p:nvSpPr>
        <p:spPr/>
        <p:txBody>
          <a:bodyPr/>
          <a:lstStyle>
            <a:lvl1pPr>
              <a:defRPr/>
            </a:lvl1pPr>
          </a:lstStyle>
          <a:p>
            <a:endParaRPr lang="fr-FR"/>
          </a:p>
        </p:txBody>
      </p:sp>
      <p:sp>
        <p:nvSpPr>
          <p:cNvPr id="5" name="Espace réservé du numéro de diapositive 4"/>
          <p:cNvSpPr>
            <a:spLocks noGrp="1"/>
          </p:cNvSpPr>
          <p:nvPr>
            <p:ph type="sldNum" sz="quarter" idx="12"/>
          </p:nvPr>
        </p:nvSpPr>
        <p:spPr/>
        <p:txBody>
          <a:bodyPr/>
          <a:lstStyle>
            <a:lvl1pPr>
              <a:defRPr/>
            </a:lvl1pPr>
          </a:lstStyle>
          <a:p>
            <a:fld id="{94DE87DA-11E0-4961-8CF7-361214495A50}" type="slidenum">
              <a:rPr lang="fr-FR"/>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lvl1pPr>
              <a:defRPr/>
            </a:lvl1pPr>
          </a:lstStyle>
          <a:p>
            <a:endParaRPr lang="fr-FR"/>
          </a:p>
        </p:txBody>
      </p:sp>
      <p:sp>
        <p:nvSpPr>
          <p:cNvPr id="3" name="Espace réservé du pied de page 2"/>
          <p:cNvSpPr>
            <a:spLocks noGrp="1"/>
          </p:cNvSpPr>
          <p:nvPr>
            <p:ph type="ftr" sz="quarter" idx="11"/>
          </p:nvPr>
        </p:nvSpPr>
        <p:spPr/>
        <p:txBody>
          <a:bodyPr/>
          <a:lstStyle>
            <a:lvl1pPr>
              <a:defRPr/>
            </a:lvl1pPr>
          </a:lstStyle>
          <a:p>
            <a:endParaRPr lang="fr-FR"/>
          </a:p>
        </p:txBody>
      </p:sp>
      <p:sp>
        <p:nvSpPr>
          <p:cNvPr id="4" name="Espace réservé du numéro de diapositive 3"/>
          <p:cNvSpPr>
            <a:spLocks noGrp="1"/>
          </p:cNvSpPr>
          <p:nvPr>
            <p:ph type="sldNum" sz="quarter" idx="12"/>
          </p:nvPr>
        </p:nvSpPr>
        <p:spPr/>
        <p:txBody>
          <a:bodyPr/>
          <a:lstStyle>
            <a:lvl1pPr>
              <a:defRPr/>
            </a:lvl1pPr>
          </a:lstStyle>
          <a:p>
            <a:fld id="{71217796-2390-4256-82E1-2DEE7C4C73F7}" type="slidenum">
              <a:rPr lang="fr-FR"/>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lvl1pPr>
              <a:defRPr/>
            </a:lvl1pPr>
          </a:lstStyle>
          <a:p>
            <a:endParaRPr lang="fr-FR"/>
          </a:p>
        </p:txBody>
      </p:sp>
      <p:sp>
        <p:nvSpPr>
          <p:cNvPr id="6" name="Espace réservé du pied de page 5"/>
          <p:cNvSpPr>
            <a:spLocks noGrp="1"/>
          </p:cNvSpPr>
          <p:nvPr>
            <p:ph type="ftr" sz="quarter" idx="11"/>
          </p:nvPr>
        </p:nvSpPr>
        <p:spPr/>
        <p:txBody>
          <a:bodyPr/>
          <a:lstStyle>
            <a:lvl1pPr>
              <a:defRPr/>
            </a:lvl1pPr>
          </a:lstStyle>
          <a:p>
            <a:endParaRPr lang="fr-FR"/>
          </a:p>
        </p:txBody>
      </p:sp>
      <p:sp>
        <p:nvSpPr>
          <p:cNvPr id="7" name="Espace réservé du numéro de diapositive 6"/>
          <p:cNvSpPr>
            <a:spLocks noGrp="1"/>
          </p:cNvSpPr>
          <p:nvPr>
            <p:ph type="sldNum" sz="quarter" idx="12"/>
          </p:nvPr>
        </p:nvSpPr>
        <p:spPr/>
        <p:txBody>
          <a:bodyPr/>
          <a:lstStyle>
            <a:lvl1pPr>
              <a:defRPr/>
            </a:lvl1pPr>
          </a:lstStyle>
          <a:p>
            <a:fld id="{22AD3386-B0DA-4FBA-89E2-6F1C1083AA58}" type="slidenum">
              <a:rPr lang="fr-FR"/>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lvl1pPr>
              <a:defRPr/>
            </a:lvl1pPr>
          </a:lstStyle>
          <a:p>
            <a:endParaRPr lang="fr-FR"/>
          </a:p>
        </p:txBody>
      </p:sp>
      <p:sp>
        <p:nvSpPr>
          <p:cNvPr id="6" name="Espace réservé du pied de page 5"/>
          <p:cNvSpPr>
            <a:spLocks noGrp="1"/>
          </p:cNvSpPr>
          <p:nvPr>
            <p:ph type="ftr" sz="quarter" idx="11"/>
          </p:nvPr>
        </p:nvSpPr>
        <p:spPr/>
        <p:txBody>
          <a:bodyPr/>
          <a:lstStyle>
            <a:lvl1pPr>
              <a:defRPr/>
            </a:lvl1pPr>
          </a:lstStyle>
          <a:p>
            <a:endParaRPr lang="fr-FR"/>
          </a:p>
        </p:txBody>
      </p:sp>
      <p:sp>
        <p:nvSpPr>
          <p:cNvPr id="7" name="Espace réservé du numéro de diapositive 6"/>
          <p:cNvSpPr>
            <a:spLocks noGrp="1"/>
          </p:cNvSpPr>
          <p:nvPr>
            <p:ph type="sldNum" sz="quarter" idx="12"/>
          </p:nvPr>
        </p:nvSpPr>
        <p:spPr/>
        <p:txBody>
          <a:bodyPr/>
          <a:lstStyle>
            <a:lvl1pPr>
              <a:defRPr/>
            </a:lvl1pPr>
          </a:lstStyle>
          <a:p>
            <a:fld id="{74A10201-3571-4D18-B77D-D4370BF4CAB4}" type="slidenum">
              <a:rPr lang="fr-FR"/>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3333CC">
                <a:gamma/>
                <a:shade val="46275"/>
                <a:invGamma/>
              </a:srgbClr>
            </a:gs>
            <a:gs pos="100000">
              <a:srgbClr val="3333CC"/>
            </a:gs>
          </a:gsLst>
          <a:lin ang="54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fr-FR" smtClean="0"/>
              <a:t>Cliquez pour modifier le style du titre du masque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fr-F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fr-F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B5365F88-6BD9-4F64-B362-2C831950D089}" type="slidenum">
              <a:rPr lang="fr-FR"/>
              <a:pPr/>
              <a:t>‹N°›</a:t>
            </a:fld>
            <a:endParaRPr lang="fr-FR"/>
          </a:p>
        </p:txBody>
      </p:sp>
    </p:spTree>
  </p:cSld>
  <p:clrMap bg1="dk2" tx1="lt1" bg2="dk1"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13.emf"/><Relationship Id="rId1" Type="http://schemas.openxmlformats.org/officeDocument/2006/relationships/slideLayout" Target="../slideLayouts/slideLayout6.xml"/><Relationship Id="rId4" Type="http://schemas.openxmlformats.org/officeDocument/2006/relationships/image" Target="../media/image15.em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image" Target="../media/image19.wmf"/><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523875" y="465138"/>
            <a:ext cx="8139113" cy="1890712"/>
          </a:xfrm>
          <a:gradFill rotWithShape="0">
            <a:gsLst>
              <a:gs pos="0">
                <a:srgbClr val="6699FF">
                  <a:gamma/>
                  <a:tint val="30196"/>
                  <a:invGamma/>
                </a:srgbClr>
              </a:gs>
              <a:gs pos="100000">
                <a:srgbClr val="6699FF"/>
              </a:gs>
            </a:gsLst>
            <a:lin ang="5400000" scaled="1"/>
          </a:gradFill>
          <a:ln w="12700">
            <a:solidFill>
              <a:srgbClr val="447DF0"/>
            </a:solidFill>
          </a:ln>
        </p:spPr>
        <p:txBody>
          <a:bodyPr/>
          <a:lstStyle/>
          <a:p>
            <a:r>
              <a:rPr lang="fr-FR" sz="4000" dirty="0">
                <a:solidFill>
                  <a:srgbClr val="421CFE"/>
                </a:solidFill>
                <a:effectLst>
                  <a:outerShdw blurRad="38100" dist="38100" dir="2700000" algn="tl">
                    <a:srgbClr val="000000"/>
                  </a:outerShdw>
                </a:effectLst>
                <a:latin typeface="Arial" charset="0"/>
              </a:rPr>
              <a:t>La </a:t>
            </a:r>
            <a:r>
              <a:rPr lang="fr-FR" sz="4000" dirty="0" smtClean="0">
                <a:solidFill>
                  <a:srgbClr val="421CFE"/>
                </a:solidFill>
                <a:effectLst>
                  <a:outerShdw blurRad="38100" dist="38100" dir="2700000" algn="tl">
                    <a:srgbClr val="000000"/>
                  </a:outerShdw>
                </a:effectLst>
                <a:latin typeface="Arial" charset="0"/>
              </a:rPr>
              <a:t>grippe</a:t>
            </a:r>
            <a:endParaRPr lang="fr-FR" sz="3600" dirty="0">
              <a:solidFill>
                <a:srgbClr val="421CFE"/>
              </a:solidFill>
              <a:effectLst>
                <a:outerShdw blurRad="38100" dist="38100" dir="2700000" algn="tl">
                  <a:srgbClr val="000000"/>
                </a:outerShdw>
              </a:effectLst>
              <a:latin typeface="Arial" charset="0"/>
            </a:endParaRPr>
          </a:p>
        </p:txBody>
      </p:sp>
      <p:sp>
        <p:nvSpPr>
          <p:cNvPr id="2056" name="Rectangle 8"/>
          <p:cNvSpPr>
            <a:spLocks noChangeArrowheads="1"/>
          </p:cNvSpPr>
          <p:nvPr/>
        </p:nvSpPr>
        <p:spPr bwMode="auto">
          <a:xfrm>
            <a:off x="5115445" y="6198067"/>
            <a:ext cx="3932785" cy="402291"/>
          </a:xfrm>
          <a:prstGeom prst="rect">
            <a:avLst/>
          </a:prstGeom>
          <a:noFill/>
          <a:ln w="9525">
            <a:noFill/>
            <a:miter lim="800000"/>
            <a:headEnd/>
            <a:tailEnd/>
          </a:ln>
          <a:effectLst/>
        </p:spPr>
        <p:txBody>
          <a:bodyPr wrap="none" lIns="90000" tIns="46800" rIns="90000" bIns="46800" anchor="ctr">
            <a:spAutoFit/>
          </a:bodyPr>
          <a:lstStyle/>
          <a:p>
            <a:pPr algn="ctr"/>
            <a:r>
              <a:rPr lang="fr-FR" sz="2000" dirty="0">
                <a:latin typeface="Arial" charset="0"/>
              </a:rPr>
              <a:t>Jean Christophe </a:t>
            </a:r>
            <a:r>
              <a:rPr lang="fr-FR" sz="2000" dirty="0" smtClean="0">
                <a:latin typeface="Arial" charset="0"/>
              </a:rPr>
              <a:t>DELAROZIERE</a:t>
            </a:r>
            <a:endParaRPr lang="fr-FR" sz="2000" dirty="0">
              <a:latin typeface="Arial" charset="0"/>
            </a:endParaRPr>
          </a:p>
        </p:txBody>
      </p:sp>
      <p:pic>
        <p:nvPicPr>
          <p:cNvPr id="2057" name="Picture 9" descr="\includegraphics[width=3cm]{ps/photo-couleur.eps}"/>
          <p:cNvPicPr>
            <a:picLocks noChangeAspect="1" noChangeArrowheads="1"/>
          </p:cNvPicPr>
          <p:nvPr/>
        </p:nvPicPr>
        <p:blipFill>
          <a:blip r:embed="rId2" cstate="print"/>
          <a:srcRect/>
          <a:stretch>
            <a:fillRect/>
          </a:stretch>
        </p:blipFill>
        <p:spPr bwMode="auto">
          <a:xfrm>
            <a:off x="523875" y="2684106"/>
            <a:ext cx="3581594" cy="3869908"/>
          </a:xfrm>
          <a:prstGeom prst="rect">
            <a:avLst/>
          </a:prstGeom>
          <a:noFill/>
        </p:spPr>
      </p:pic>
      <p:sp>
        <p:nvSpPr>
          <p:cNvPr id="2058" name="Rectangle 10"/>
          <p:cNvSpPr>
            <a:spLocks noChangeArrowheads="1"/>
          </p:cNvSpPr>
          <p:nvPr/>
        </p:nvSpPr>
        <p:spPr bwMode="auto">
          <a:xfrm>
            <a:off x="8367713" y="2589213"/>
            <a:ext cx="0" cy="0"/>
          </a:xfrm>
          <a:prstGeom prst="rect">
            <a:avLst/>
          </a:prstGeom>
          <a:noFill/>
          <a:ln w="9525">
            <a:noFill/>
            <a:miter lim="800000"/>
            <a:headEnd/>
            <a:tailEnd/>
          </a:ln>
          <a:effectLst/>
        </p:spPr>
        <p:txBody>
          <a:bodyPr lIns="90000" tIns="46800" rIns="90000" bIns="46800">
            <a:spAutoFit/>
          </a:bodyPr>
          <a:lstStyle/>
          <a:p>
            <a:endParaRPr lang="fr-FR"/>
          </a:p>
        </p:txBody>
      </p:sp>
      <p:pic>
        <p:nvPicPr>
          <p:cNvPr id="7" name="Image 6"/>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44389" y="4666394"/>
            <a:ext cx="2234139" cy="1398050"/>
          </a:xfrm>
          <a:prstGeom prst="rect">
            <a:avLst/>
          </a:prstGeom>
          <a:noFill/>
          <a:ln>
            <a:noFill/>
          </a:ln>
        </p:spPr>
      </p:pic>
    </p:spTree>
  </p:cSld>
  <p:clrMapOvr>
    <a:masterClrMapping/>
  </p:clrMapOvr>
  <p:transition advTm="10000"/>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2050"/>
          <p:cNvSpPr>
            <a:spLocks noGrp="1" noChangeArrowheads="1"/>
          </p:cNvSpPr>
          <p:nvPr>
            <p:ph type="title"/>
          </p:nvPr>
        </p:nvSpPr>
        <p:spPr>
          <a:xfrm>
            <a:off x="879356" y="162678"/>
            <a:ext cx="7373257" cy="727658"/>
          </a:xfrm>
          <a:noFill/>
          <a:ln cap="flat">
            <a:solidFill>
              <a:schemeClr val="tx1"/>
            </a:solidFill>
          </a:ln>
        </p:spPr>
        <p:txBody>
          <a:bodyPr lIns="90000" tIns="46800" rIns="90000" bIns="46800"/>
          <a:lstStyle/>
          <a:p>
            <a:r>
              <a:rPr lang="fr-FR" sz="4000" dirty="0" smtClean="0">
                <a:solidFill>
                  <a:srgbClr val="FFFF00"/>
                </a:solidFill>
                <a:latin typeface="Arial" charset="0"/>
              </a:rPr>
              <a:t>La grippe 2014-15 en France</a:t>
            </a:r>
            <a:endParaRPr lang="fr-FR" sz="4000" dirty="0">
              <a:latin typeface="Arial" charset="0"/>
            </a:endParaRPr>
          </a:p>
        </p:txBody>
      </p:sp>
      <p:sp>
        <p:nvSpPr>
          <p:cNvPr id="6" name="Text Box 3"/>
          <p:cNvSpPr txBox="1">
            <a:spLocks noChangeArrowheads="1"/>
          </p:cNvSpPr>
          <p:nvPr/>
        </p:nvSpPr>
        <p:spPr bwMode="auto">
          <a:xfrm>
            <a:off x="156411" y="1030121"/>
            <a:ext cx="8819146" cy="5386090"/>
          </a:xfrm>
          <a:prstGeom prst="rect">
            <a:avLst/>
          </a:prstGeom>
          <a:noFill/>
          <a:ln w="9525">
            <a:noFill/>
            <a:miter lim="800000"/>
            <a:headEnd/>
            <a:tailEnd/>
          </a:ln>
          <a:effectLst/>
        </p:spPr>
        <p:txBody>
          <a:bodyPr wrap="square">
            <a:spAutoFit/>
          </a:bodyPr>
          <a:lstStyle/>
          <a:p>
            <a:pPr algn="just">
              <a:spcBef>
                <a:spcPct val="50000"/>
              </a:spcBef>
              <a:buFont typeface="Arial" pitchFamily="34" charset="0"/>
              <a:buChar char="•"/>
            </a:pPr>
            <a:r>
              <a:rPr lang="fr-FR" sz="2400" b="1" dirty="0" smtClean="0">
                <a:latin typeface="Arial (W1)" pitchFamily="34" charset="0"/>
                <a:cs typeface="Times New Roman" pitchFamily="18" charset="0"/>
              </a:rPr>
              <a:t>Impact important : </a:t>
            </a:r>
          </a:p>
          <a:p>
            <a:pPr lvl="1" algn="just">
              <a:spcBef>
                <a:spcPts val="0"/>
              </a:spcBef>
              <a:buFont typeface="Wingdings" pitchFamily="2" charset="2"/>
              <a:buChar char="ü"/>
              <a:tabLst>
                <a:tab pos="1349375" algn="l"/>
              </a:tabLst>
            </a:pPr>
            <a:r>
              <a:rPr lang="fr-FR" sz="2000" b="1" dirty="0" smtClean="0">
                <a:latin typeface="Arial (W1)" pitchFamily="34" charset="0"/>
                <a:cs typeface="Times New Roman" pitchFamily="18" charset="0"/>
              </a:rPr>
              <a:t>9 semaines d’épidémie</a:t>
            </a:r>
          </a:p>
          <a:p>
            <a:pPr marL="457200" lvl="2" algn="just">
              <a:spcBef>
                <a:spcPts val="0"/>
              </a:spcBef>
              <a:buFont typeface="Wingdings" pitchFamily="2" charset="2"/>
              <a:buChar char="ü"/>
              <a:tabLst>
                <a:tab pos="1349375" algn="l"/>
              </a:tabLst>
            </a:pPr>
            <a:r>
              <a:rPr lang="fr-FR" sz="2000" b="1" dirty="0" smtClean="0">
                <a:latin typeface="Arial (W1)" pitchFamily="34" charset="0"/>
                <a:cs typeface="Times New Roman" pitchFamily="18" charset="0"/>
              </a:rPr>
              <a:t>2,9 millions consultations médicales pour syndrome grippal</a:t>
            </a:r>
          </a:p>
          <a:p>
            <a:pPr lvl="1" algn="just">
              <a:spcBef>
                <a:spcPts val="0"/>
              </a:spcBef>
              <a:buFont typeface="Wingdings" pitchFamily="2" charset="2"/>
              <a:buChar char="ü"/>
              <a:tabLst>
                <a:tab pos="1349375" algn="l"/>
              </a:tabLst>
            </a:pPr>
            <a:r>
              <a:rPr lang="fr-FR" sz="2000" b="1" dirty="0" smtClean="0">
                <a:latin typeface="Arial (W1)" pitchFamily="34" charset="0"/>
                <a:cs typeface="Times New Roman" pitchFamily="18" charset="0"/>
              </a:rPr>
              <a:t>Près de 30 000 passages aux urgences pour grippe</a:t>
            </a:r>
          </a:p>
          <a:p>
            <a:pPr lvl="1" algn="just">
              <a:spcBef>
                <a:spcPts val="0"/>
              </a:spcBef>
              <a:buFont typeface="Wingdings" pitchFamily="2" charset="2"/>
              <a:buChar char="ü"/>
              <a:tabLst>
                <a:tab pos="1349375" algn="l"/>
              </a:tabLst>
            </a:pPr>
            <a:r>
              <a:rPr lang="fr-FR" sz="2000" b="1" dirty="0" smtClean="0">
                <a:latin typeface="Arial (W1)" pitchFamily="34" charset="0"/>
                <a:cs typeface="Times New Roman" pitchFamily="18" charset="0"/>
              </a:rPr>
              <a:t>3133 hospitalisations parmi ces passages dont 47% chez les 65 ans et plus</a:t>
            </a:r>
          </a:p>
          <a:p>
            <a:pPr lvl="1" algn="just">
              <a:spcBef>
                <a:spcPts val="0"/>
              </a:spcBef>
              <a:buFont typeface="Wingdings" pitchFamily="2" charset="2"/>
              <a:buChar char="ü"/>
              <a:tabLst>
                <a:tab pos="1349375" algn="l"/>
              </a:tabLst>
            </a:pPr>
            <a:r>
              <a:rPr lang="fr-FR" sz="2000" b="1" dirty="0" smtClean="0">
                <a:latin typeface="Arial (W1)" pitchFamily="34" charset="0"/>
                <a:cs typeface="Times New Roman" pitchFamily="18" charset="0"/>
              </a:rPr>
              <a:t>1558 cas graves de grippe admis en réanimation</a:t>
            </a:r>
          </a:p>
          <a:p>
            <a:pPr lvl="1" algn="just">
              <a:spcBef>
                <a:spcPts val="0"/>
              </a:spcBef>
              <a:buFont typeface="Wingdings" pitchFamily="2" charset="2"/>
              <a:buChar char="ü"/>
              <a:tabLst>
                <a:tab pos="1349375" algn="l"/>
              </a:tabLst>
            </a:pPr>
            <a:r>
              <a:rPr lang="fr-FR" sz="2000" b="1" dirty="0" smtClean="0">
                <a:latin typeface="Arial (W1)" pitchFamily="34" charset="0"/>
                <a:cs typeface="Times New Roman" pitchFamily="18" charset="0"/>
              </a:rPr>
              <a:t>Excès de 18.300 décès toutes causes pendant l’épidémie. Il s’agit de l’excès de mortalité le plus élevé depuis l’hiver 2006-07.</a:t>
            </a:r>
          </a:p>
          <a:p>
            <a:pPr marL="84138" indent="-77788" algn="just">
              <a:spcBef>
                <a:spcPct val="50000"/>
              </a:spcBef>
              <a:buFont typeface="Arial" panose="020B0604020202020204" pitchFamily="34" charset="0"/>
              <a:buChar char="•"/>
            </a:pPr>
            <a:r>
              <a:rPr lang="fr-FR" sz="2400" b="1" dirty="0">
                <a:latin typeface="Arial (W1)" pitchFamily="34" charset="0"/>
                <a:cs typeface="Times New Roman" pitchFamily="18" charset="0"/>
              </a:rPr>
              <a:t>Efficacité moins bonne du vaccin anti grippal saisonnier 2014-15</a:t>
            </a:r>
          </a:p>
          <a:p>
            <a:pPr lvl="1" indent="-342900" algn="just">
              <a:spcBef>
                <a:spcPts val="0"/>
              </a:spcBef>
              <a:buFont typeface="Wingdings" pitchFamily="2" charset="2"/>
              <a:buChar char="ü"/>
              <a:tabLst>
                <a:tab pos="1349375" algn="l"/>
              </a:tabLst>
            </a:pPr>
            <a:r>
              <a:rPr lang="fr-FR" sz="2000" b="1" dirty="0" smtClean="0">
                <a:latin typeface="Arial (W1)" pitchFamily="34" charset="0"/>
                <a:cs typeface="Times New Roman" pitchFamily="18" charset="0"/>
              </a:rPr>
              <a:t>3 </a:t>
            </a:r>
            <a:r>
              <a:rPr lang="fr-FR" sz="2000" b="1" dirty="0">
                <a:latin typeface="Arial (W1)" pitchFamily="34" charset="0"/>
                <a:cs typeface="Times New Roman" pitchFamily="18" charset="0"/>
              </a:rPr>
              <a:t>souches vaccinales : A (H1N1, H3N2) et B</a:t>
            </a:r>
          </a:p>
          <a:p>
            <a:pPr lvl="1" indent="-342900" algn="just">
              <a:spcBef>
                <a:spcPts val="0"/>
              </a:spcBef>
              <a:buFont typeface="Wingdings" pitchFamily="2" charset="2"/>
              <a:buChar char="ü"/>
              <a:tabLst>
                <a:tab pos="1349375" algn="l"/>
              </a:tabLst>
            </a:pPr>
            <a:r>
              <a:rPr lang="fr-FR" sz="2000" b="1" dirty="0" smtClean="0">
                <a:latin typeface="Arial (W1)" pitchFamily="34" charset="0"/>
                <a:cs typeface="Times New Roman" pitchFamily="18" charset="0"/>
              </a:rPr>
              <a:t>Ne </a:t>
            </a:r>
            <a:r>
              <a:rPr lang="fr-FR" sz="2000" b="1" dirty="0">
                <a:latin typeface="Arial (W1)" pitchFamily="34" charset="0"/>
                <a:cs typeface="Times New Roman" pitchFamily="18" charset="0"/>
              </a:rPr>
              <a:t>comprenait pas le variant H3N2 (qui ne concernait cependant qu’une fraction minoritaire des souches circulantes en 2014-15)</a:t>
            </a:r>
          </a:p>
          <a:p>
            <a:pPr algn="just">
              <a:spcBef>
                <a:spcPct val="50000"/>
              </a:spcBef>
            </a:pPr>
            <a:endParaRPr lang="fr-FR" sz="2400" b="1" dirty="0" smtClean="0">
              <a:latin typeface="Arial (W1)" pitchFamily="34" charset="0"/>
              <a:cs typeface="Times New Roman" pitchFamily="18" charset="0"/>
            </a:endParaRPr>
          </a:p>
        </p:txBody>
      </p:sp>
    </p:spTree>
  </p:cSld>
  <p:clrMapOvr>
    <a:masterClrMapping/>
  </p:clrMapOvr>
  <p:transition advTm="30000">
    <p:blinds dir="ver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2050"/>
          <p:cNvSpPr>
            <a:spLocks noGrp="1" noChangeArrowheads="1"/>
          </p:cNvSpPr>
          <p:nvPr>
            <p:ph type="title"/>
          </p:nvPr>
        </p:nvSpPr>
        <p:spPr>
          <a:xfrm>
            <a:off x="880227" y="303379"/>
            <a:ext cx="7349373" cy="881609"/>
          </a:xfrm>
          <a:noFill/>
          <a:ln cap="flat">
            <a:solidFill>
              <a:schemeClr val="tx1"/>
            </a:solidFill>
          </a:ln>
        </p:spPr>
        <p:txBody>
          <a:bodyPr lIns="90000" tIns="46800" rIns="90000" bIns="46800"/>
          <a:lstStyle/>
          <a:p>
            <a:r>
              <a:rPr lang="fr-FR" sz="3200" dirty="0" smtClean="0">
                <a:solidFill>
                  <a:srgbClr val="FFFF00"/>
                </a:solidFill>
                <a:latin typeface="Arial" charset="0"/>
              </a:rPr>
              <a:t>Consultations pour syndromes grippaux</a:t>
            </a:r>
            <a:br>
              <a:rPr lang="fr-FR" sz="3200" dirty="0" smtClean="0">
                <a:solidFill>
                  <a:srgbClr val="FFFF00"/>
                </a:solidFill>
                <a:latin typeface="Arial" charset="0"/>
              </a:rPr>
            </a:br>
            <a:r>
              <a:rPr lang="fr-FR" sz="2400" dirty="0" smtClean="0">
                <a:solidFill>
                  <a:srgbClr val="FFFF00"/>
                </a:solidFill>
                <a:latin typeface="Arial" charset="0"/>
              </a:rPr>
              <a:t>2014-2019</a:t>
            </a:r>
            <a:endParaRPr lang="fr-FR" sz="2400" dirty="0">
              <a:latin typeface="Arial" charset="0"/>
            </a:endParaRPr>
          </a:p>
        </p:txBody>
      </p:sp>
      <p:sp>
        <p:nvSpPr>
          <p:cNvPr id="5" name="Text Box 3"/>
          <p:cNvSpPr txBox="1">
            <a:spLocks noChangeArrowheads="1"/>
          </p:cNvSpPr>
          <p:nvPr/>
        </p:nvSpPr>
        <p:spPr bwMode="auto">
          <a:xfrm>
            <a:off x="1289736" y="6519446"/>
            <a:ext cx="6530353" cy="338554"/>
          </a:xfrm>
          <a:prstGeom prst="rect">
            <a:avLst/>
          </a:prstGeom>
          <a:noFill/>
          <a:ln w="9525">
            <a:noFill/>
            <a:miter lim="800000"/>
            <a:headEnd/>
            <a:tailEnd/>
          </a:ln>
          <a:effectLst/>
        </p:spPr>
        <p:txBody>
          <a:bodyPr wrap="square">
            <a:spAutoFit/>
          </a:bodyPr>
          <a:lstStyle/>
          <a:p>
            <a:pPr algn="just">
              <a:spcBef>
                <a:spcPct val="50000"/>
              </a:spcBef>
            </a:pPr>
            <a:r>
              <a:rPr lang="fr-FR" sz="1600" b="1" dirty="0" smtClean="0">
                <a:latin typeface="Arial (W1)" pitchFamily="34" charset="0"/>
                <a:cs typeface="Times New Roman" pitchFamily="18" charset="0"/>
              </a:rPr>
              <a:t>Données : Santé publique France : bulletin hebdomadaire grippe.</a:t>
            </a:r>
          </a:p>
        </p:txBody>
      </p:sp>
      <p:pic>
        <p:nvPicPr>
          <p:cNvPr id="2" name="Image 1"/>
          <p:cNvPicPr>
            <a:picLocks noChangeAspect="1"/>
          </p:cNvPicPr>
          <p:nvPr/>
        </p:nvPicPr>
        <p:blipFill>
          <a:blip r:embed="rId2"/>
          <a:stretch>
            <a:fillRect/>
          </a:stretch>
        </p:blipFill>
        <p:spPr>
          <a:xfrm>
            <a:off x="31168" y="1292690"/>
            <a:ext cx="9047487" cy="5137715"/>
          </a:xfrm>
          <a:prstGeom prst="rect">
            <a:avLst/>
          </a:prstGeom>
        </p:spPr>
      </p:pic>
    </p:spTree>
  </p:cSld>
  <p:clrMapOvr>
    <a:masterClrMapping/>
  </p:clrMapOvr>
  <p:transition advTm="30000">
    <p:blinds dir="ver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2050"/>
          <p:cNvSpPr>
            <a:spLocks noGrp="1" noChangeArrowheads="1"/>
          </p:cNvSpPr>
          <p:nvPr>
            <p:ph type="title"/>
          </p:nvPr>
        </p:nvSpPr>
        <p:spPr>
          <a:xfrm>
            <a:off x="933889" y="329817"/>
            <a:ext cx="7389017" cy="761865"/>
          </a:xfrm>
          <a:noFill/>
          <a:ln cap="flat">
            <a:solidFill>
              <a:schemeClr val="tx1"/>
            </a:solidFill>
          </a:ln>
        </p:spPr>
        <p:txBody>
          <a:bodyPr lIns="90000" tIns="46800" rIns="90000" bIns="46800"/>
          <a:lstStyle/>
          <a:p>
            <a:r>
              <a:rPr lang="fr-FR" sz="2800" dirty="0" smtClean="0">
                <a:solidFill>
                  <a:srgbClr val="FFFF00"/>
                </a:solidFill>
                <a:latin typeface="Arial" charset="0"/>
              </a:rPr>
              <a:t>Hospitalisations pour grippe</a:t>
            </a:r>
            <a:br>
              <a:rPr lang="fr-FR" sz="2800" dirty="0" smtClean="0">
                <a:solidFill>
                  <a:srgbClr val="FFFF00"/>
                </a:solidFill>
                <a:latin typeface="Arial" charset="0"/>
              </a:rPr>
            </a:br>
            <a:r>
              <a:rPr lang="fr-FR" sz="2000" dirty="0" smtClean="0">
                <a:solidFill>
                  <a:srgbClr val="FFFF00"/>
                </a:solidFill>
                <a:latin typeface="Arial" charset="0"/>
              </a:rPr>
              <a:t>2014-2019</a:t>
            </a:r>
            <a:endParaRPr lang="fr-FR" sz="2000" dirty="0">
              <a:latin typeface="Arial" charset="0"/>
            </a:endParaRPr>
          </a:p>
        </p:txBody>
      </p:sp>
      <p:pic>
        <p:nvPicPr>
          <p:cNvPr id="2" name="Image 1"/>
          <p:cNvPicPr>
            <a:picLocks noChangeAspect="1"/>
          </p:cNvPicPr>
          <p:nvPr/>
        </p:nvPicPr>
        <p:blipFill>
          <a:blip r:embed="rId2"/>
          <a:stretch>
            <a:fillRect/>
          </a:stretch>
        </p:blipFill>
        <p:spPr>
          <a:xfrm>
            <a:off x="128675" y="1449388"/>
            <a:ext cx="8912688" cy="5271734"/>
          </a:xfrm>
          <a:prstGeom prst="rect">
            <a:avLst/>
          </a:prstGeom>
        </p:spPr>
      </p:pic>
    </p:spTree>
    <p:extLst>
      <p:ext uri="{BB962C8B-B14F-4D97-AF65-F5344CB8AC3E}">
        <p14:creationId xmlns:p14="http://schemas.microsoft.com/office/powerpoint/2010/main" val="2948912335"/>
      </p:ext>
    </p:extLst>
  </p:cSld>
  <p:clrMapOvr>
    <a:masterClrMapping/>
  </p:clrMapOvr>
  <p:transition advTm="30000">
    <p:blinds dir="ver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2050"/>
          <p:cNvSpPr>
            <a:spLocks noGrp="1" noChangeArrowheads="1"/>
          </p:cNvSpPr>
          <p:nvPr>
            <p:ph type="title"/>
          </p:nvPr>
        </p:nvSpPr>
        <p:spPr>
          <a:xfrm>
            <a:off x="907594" y="221534"/>
            <a:ext cx="7405982" cy="823495"/>
          </a:xfrm>
          <a:noFill/>
          <a:ln cap="flat">
            <a:solidFill>
              <a:schemeClr val="tx1"/>
            </a:solidFill>
          </a:ln>
        </p:spPr>
        <p:txBody>
          <a:bodyPr lIns="90000" tIns="46800" rIns="90000" bIns="46800"/>
          <a:lstStyle/>
          <a:p>
            <a:r>
              <a:rPr lang="fr-FR" sz="3200" dirty="0" smtClean="0">
                <a:solidFill>
                  <a:srgbClr val="FFFF00"/>
                </a:solidFill>
                <a:latin typeface="Arial" charset="0"/>
              </a:rPr>
              <a:t>Foyers d’IRA en EHPAD</a:t>
            </a:r>
            <a:r>
              <a:rPr lang="fr-FR" sz="4000" dirty="0" smtClean="0">
                <a:solidFill>
                  <a:srgbClr val="FFFF00"/>
                </a:solidFill>
                <a:latin typeface="Arial" charset="0"/>
              </a:rPr>
              <a:t/>
            </a:r>
            <a:br>
              <a:rPr lang="fr-FR" sz="4000" dirty="0" smtClean="0">
                <a:solidFill>
                  <a:srgbClr val="FFFF00"/>
                </a:solidFill>
                <a:latin typeface="Arial" charset="0"/>
              </a:rPr>
            </a:br>
            <a:r>
              <a:rPr lang="fr-FR" sz="2000" dirty="0" smtClean="0">
                <a:solidFill>
                  <a:srgbClr val="FFFF00"/>
                </a:solidFill>
                <a:latin typeface="Arial" charset="0"/>
              </a:rPr>
              <a:t>2014-2019</a:t>
            </a:r>
            <a:endParaRPr lang="fr-FR" sz="2000" dirty="0">
              <a:latin typeface="Arial" charset="0"/>
            </a:endParaRPr>
          </a:p>
        </p:txBody>
      </p:sp>
      <p:pic>
        <p:nvPicPr>
          <p:cNvPr id="2" name="Image 1"/>
          <p:cNvPicPr>
            <a:picLocks noChangeAspect="1"/>
          </p:cNvPicPr>
          <p:nvPr/>
        </p:nvPicPr>
        <p:blipFill>
          <a:blip r:embed="rId3"/>
          <a:stretch>
            <a:fillRect/>
          </a:stretch>
        </p:blipFill>
        <p:spPr>
          <a:xfrm>
            <a:off x="327074" y="1142245"/>
            <a:ext cx="8534302" cy="5613118"/>
          </a:xfrm>
          <a:prstGeom prst="rect">
            <a:avLst/>
          </a:prstGeom>
        </p:spPr>
      </p:pic>
    </p:spTree>
    <p:extLst>
      <p:ext uri="{BB962C8B-B14F-4D97-AF65-F5344CB8AC3E}">
        <p14:creationId xmlns:p14="http://schemas.microsoft.com/office/powerpoint/2010/main" val="1630410442"/>
      </p:ext>
    </p:extLst>
  </p:cSld>
  <p:clrMapOvr>
    <a:masterClrMapping/>
  </p:clrMapOvr>
  <p:transition advTm="30000">
    <p:blinds dir="ver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2050"/>
          <p:cNvSpPr>
            <a:spLocks noGrp="1" noChangeArrowheads="1"/>
          </p:cNvSpPr>
          <p:nvPr>
            <p:ph type="title"/>
          </p:nvPr>
        </p:nvSpPr>
        <p:spPr>
          <a:xfrm>
            <a:off x="907594" y="380807"/>
            <a:ext cx="7373257" cy="624341"/>
          </a:xfrm>
          <a:noFill/>
          <a:ln cap="flat">
            <a:solidFill>
              <a:schemeClr val="tx1"/>
            </a:solidFill>
          </a:ln>
        </p:spPr>
        <p:txBody>
          <a:bodyPr lIns="90000" tIns="46800" rIns="90000" bIns="46800"/>
          <a:lstStyle/>
          <a:p>
            <a:r>
              <a:rPr lang="fr-FR" sz="2800" dirty="0" smtClean="0">
                <a:solidFill>
                  <a:srgbClr val="FFFF00"/>
                </a:solidFill>
                <a:latin typeface="Arial" charset="0"/>
              </a:rPr>
              <a:t>Mortalité toutes causes confondues</a:t>
            </a:r>
            <a:endParaRPr lang="fr-FR" sz="2800" dirty="0">
              <a:latin typeface="Arial" charset="0"/>
            </a:endParaRPr>
          </a:p>
        </p:txBody>
      </p:sp>
      <p:pic>
        <p:nvPicPr>
          <p:cNvPr id="2" name="Image 1"/>
          <p:cNvPicPr>
            <a:picLocks noChangeAspect="1"/>
          </p:cNvPicPr>
          <p:nvPr/>
        </p:nvPicPr>
        <p:blipFill>
          <a:blip r:embed="rId2"/>
          <a:stretch>
            <a:fillRect/>
          </a:stretch>
        </p:blipFill>
        <p:spPr>
          <a:xfrm>
            <a:off x="0" y="2320323"/>
            <a:ext cx="9144000" cy="2217353"/>
          </a:xfrm>
          <a:prstGeom prst="rect">
            <a:avLst/>
          </a:prstGeom>
        </p:spPr>
      </p:pic>
    </p:spTree>
  </p:cSld>
  <p:clrMapOvr>
    <a:masterClrMapping/>
  </p:clrMapOvr>
  <p:transition advTm="30000">
    <p:blinds dir="vert"/>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2050"/>
          <p:cNvSpPr>
            <a:spLocks noGrp="1" noChangeArrowheads="1"/>
          </p:cNvSpPr>
          <p:nvPr>
            <p:ph type="title"/>
          </p:nvPr>
        </p:nvSpPr>
        <p:spPr>
          <a:xfrm>
            <a:off x="1042044" y="267121"/>
            <a:ext cx="7104361" cy="637949"/>
          </a:xfrm>
          <a:noFill/>
          <a:ln cap="flat">
            <a:solidFill>
              <a:schemeClr val="tx1"/>
            </a:solidFill>
          </a:ln>
        </p:spPr>
        <p:txBody>
          <a:bodyPr lIns="90000" tIns="46800" rIns="90000" bIns="46800"/>
          <a:lstStyle/>
          <a:p>
            <a:r>
              <a:rPr lang="fr-FR" sz="2800" dirty="0" smtClean="0">
                <a:solidFill>
                  <a:srgbClr val="FFFF00"/>
                </a:solidFill>
                <a:latin typeface="Arial" charset="0"/>
              </a:rPr>
              <a:t>Cas graves de grippe admis en réanimation</a:t>
            </a:r>
            <a:endParaRPr lang="fr-FR" sz="2000" dirty="0">
              <a:latin typeface="Arial" charset="0"/>
            </a:endParaRPr>
          </a:p>
        </p:txBody>
      </p:sp>
      <p:pic>
        <p:nvPicPr>
          <p:cNvPr id="2" name="Image 1"/>
          <p:cNvPicPr>
            <a:picLocks noChangeAspect="1"/>
          </p:cNvPicPr>
          <p:nvPr/>
        </p:nvPicPr>
        <p:blipFill>
          <a:blip r:embed="rId2"/>
          <a:stretch>
            <a:fillRect/>
          </a:stretch>
        </p:blipFill>
        <p:spPr>
          <a:xfrm>
            <a:off x="2891390" y="1380427"/>
            <a:ext cx="5814071" cy="1625689"/>
          </a:xfrm>
          <a:prstGeom prst="rect">
            <a:avLst/>
          </a:prstGeom>
        </p:spPr>
      </p:pic>
      <p:pic>
        <p:nvPicPr>
          <p:cNvPr id="3" name="Image 2"/>
          <p:cNvPicPr>
            <a:picLocks noChangeAspect="1"/>
          </p:cNvPicPr>
          <p:nvPr/>
        </p:nvPicPr>
        <p:blipFill>
          <a:blip r:embed="rId3"/>
          <a:stretch>
            <a:fillRect/>
          </a:stretch>
        </p:blipFill>
        <p:spPr>
          <a:xfrm>
            <a:off x="2891391" y="3148061"/>
            <a:ext cx="5814070" cy="1728288"/>
          </a:xfrm>
          <a:prstGeom prst="rect">
            <a:avLst/>
          </a:prstGeom>
        </p:spPr>
      </p:pic>
      <p:sp>
        <p:nvSpPr>
          <p:cNvPr id="4" name="Rectangle 3"/>
          <p:cNvSpPr/>
          <p:nvPr/>
        </p:nvSpPr>
        <p:spPr>
          <a:xfrm>
            <a:off x="1138995" y="1902654"/>
            <a:ext cx="1410964" cy="400110"/>
          </a:xfrm>
          <a:prstGeom prst="rect">
            <a:avLst/>
          </a:prstGeom>
        </p:spPr>
        <p:txBody>
          <a:bodyPr wrap="none">
            <a:spAutoFit/>
          </a:bodyPr>
          <a:lstStyle/>
          <a:p>
            <a:r>
              <a:rPr lang="fr-FR" sz="2000" dirty="0">
                <a:solidFill>
                  <a:srgbClr val="FFFF00"/>
                </a:solidFill>
                <a:latin typeface="Arial" charset="0"/>
              </a:rPr>
              <a:t>2016-2017</a:t>
            </a:r>
            <a:endParaRPr lang="fr-FR" sz="2000" dirty="0"/>
          </a:p>
        </p:txBody>
      </p:sp>
      <p:sp>
        <p:nvSpPr>
          <p:cNvPr id="6" name="Rectangle 5"/>
          <p:cNvSpPr/>
          <p:nvPr/>
        </p:nvSpPr>
        <p:spPr>
          <a:xfrm>
            <a:off x="1138995" y="3700458"/>
            <a:ext cx="1410964" cy="400110"/>
          </a:xfrm>
          <a:prstGeom prst="rect">
            <a:avLst/>
          </a:prstGeom>
        </p:spPr>
        <p:txBody>
          <a:bodyPr wrap="none">
            <a:spAutoFit/>
          </a:bodyPr>
          <a:lstStyle/>
          <a:p>
            <a:r>
              <a:rPr lang="fr-FR" sz="2000" dirty="0" smtClean="0">
                <a:solidFill>
                  <a:srgbClr val="FFFF00"/>
                </a:solidFill>
                <a:latin typeface="Arial" charset="0"/>
              </a:rPr>
              <a:t>2017-2018</a:t>
            </a:r>
            <a:endParaRPr lang="fr-FR" sz="2000" dirty="0"/>
          </a:p>
        </p:txBody>
      </p:sp>
      <p:pic>
        <p:nvPicPr>
          <p:cNvPr id="5" name="Image 4"/>
          <p:cNvPicPr>
            <a:picLocks noChangeAspect="1"/>
          </p:cNvPicPr>
          <p:nvPr/>
        </p:nvPicPr>
        <p:blipFill>
          <a:blip r:embed="rId4"/>
          <a:stretch>
            <a:fillRect/>
          </a:stretch>
        </p:blipFill>
        <p:spPr>
          <a:xfrm>
            <a:off x="2891390" y="5018294"/>
            <a:ext cx="5814071" cy="1820982"/>
          </a:xfrm>
          <a:prstGeom prst="rect">
            <a:avLst/>
          </a:prstGeom>
        </p:spPr>
      </p:pic>
      <p:sp>
        <p:nvSpPr>
          <p:cNvPr id="8" name="Rectangle 7"/>
          <p:cNvSpPr/>
          <p:nvPr/>
        </p:nvSpPr>
        <p:spPr>
          <a:xfrm>
            <a:off x="1138995" y="5728730"/>
            <a:ext cx="1410964" cy="400110"/>
          </a:xfrm>
          <a:prstGeom prst="rect">
            <a:avLst/>
          </a:prstGeom>
        </p:spPr>
        <p:txBody>
          <a:bodyPr wrap="none">
            <a:spAutoFit/>
          </a:bodyPr>
          <a:lstStyle/>
          <a:p>
            <a:r>
              <a:rPr lang="fr-FR" sz="2000" dirty="0" smtClean="0">
                <a:solidFill>
                  <a:srgbClr val="FFFF00"/>
                </a:solidFill>
                <a:latin typeface="Arial" charset="0"/>
              </a:rPr>
              <a:t>2018-2019</a:t>
            </a:r>
            <a:endParaRPr lang="fr-FR" sz="2000" dirty="0"/>
          </a:p>
        </p:txBody>
      </p:sp>
    </p:spTree>
  </p:cSld>
  <p:clrMapOvr>
    <a:masterClrMapping/>
  </p:clrMapOvr>
  <p:transition advTm="30000">
    <p:blinds dir="vert"/>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7026" name="Rectangle 2"/>
          <p:cNvSpPr>
            <a:spLocks noGrp="1" noChangeArrowheads="1"/>
          </p:cNvSpPr>
          <p:nvPr>
            <p:ph type="title"/>
          </p:nvPr>
        </p:nvSpPr>
        <p:spPr>
          <a:xfrm>
            <a:off x="1917700" y="381000"/>
            <a:ext cx="5359400" cy="779463"/>
          </a:xfrm>
          <a:noFill/>
          <a:ln cap="flat">
            <a:solidFill>
              <a:schemeClr val="tx1"/>
            </a:solidFill>
          </a:ln>
        </p:spPr>
        <p:txBody>
          <a:bodyPr lIns="90000" tIns="46800" rIns="90000" bIns="46800"/>
          <a:lstStyle/>
          <a:p>
            <a:r>
              <a:rPr lang="fr-FR" sz="3600">
                <a:solidFill>
                  <a:srgbClr val="FFFF00"/>
                </a:solidFill>
                <a:latin typeface="Arial" charset="0"/>
              </a:rPr>
              <a:t>La maladie</a:t>
            </a:r>
            <a:endParaRPr lang="fr-FR" sz="3600">
              <a:latin typeface="Arial" charset="0"/>
            </a:endParaRPr>
          </a:p>
        </p:txBody>
      </p:sp>
      <p:sp>
        <p:nvSpPr>
          <p:cNvPr id="257027" name="Text Box 3"/>
          <p:cNvSpPr txBox="1">
            <a:spLocks noChangeArrowheads="1"/>
          </p:cNvSpPr>
          <p:nvPr/>
        </p:nvSpPr>
        <p:spPr bwMode="auto">
          <a:xfrm>
            <a:off x="464458" y="1368425"/>
            <a:ext cx="8360228" cy="5078313"/>
          </a:xfrm>
          <a:prstGeom prst="rect">
            <a:avLst/>
          </a:prstGeom>
          <a:noFill/>
          <a:ln w="9525">
            <a:noFill/>
            <a:miter lim="800000"/>
            <a:headEnd/>
            <a:tailEnd/>
          </a:ln>
          <a:effectLst/>
        </p:spPr>
        <p:txBody>
          <a:bodyPr wrap="square">
            <a:spAutoFit/>
          </a:bodyPr>
          <a:lstStyle/>
          <a:p>
            <a:pPr algn="just">
              <a:spcBef>
                <a:spcPct val="50000"/>
              </a:spcBef>
            </a:pPr>
            <a:r>
              <a:rPr lang="fr-FR" sz="2400" b="1" dirty="0">
                <a:latin typeface="Arial (W1)" pitchFamily="34" charset="0"/>
                <a:cs typeface="Times New Roman" pitchFamily="18" charset="0"/>
              </a:rPr>
              <a:t>Incubation est de 24 </a:t>
            </a:r>
            <a:r>
              <a:rPr lang="fr-FR" sz="2400" b="1" dirty="0">
                <a:latin typeface="Arial"/>
                <a:cs typeface="Times New Roman" pitchFamily="18" charset="0"/>
              </a:rPr>
              <a:t>à</a:t>
            </a:r>
            <a:r>
              <a:rPr lang="fr-FR" sz="2400" b="1" dirty="0">
                <a:latin typeface="Arial (W1)" pitchFamily="34" charset="0"/>
                <a:cs typeface="Times New Roman" pitchFamily="18" charset="0"/>
              </a:rPr>
              <a:t> 72 heures. </a:t>
            </a:r>
          </a:p>
          <a:p>
            <a:pPr algn="just">
              <a:spcBef>
                <a:spcPct val="50000"/>
              </a:spcBef>
            </a:pPr>
            <a:r>
              <a:rPr lang="fr-FR" sz="2400" b="1" dirty="0">
                <a:latin typeface="Arial (W1)" pitchFamily="34" charset="0"/>
                <a:cs typeface="Times New Roman" pitchFamily="18" charset="0"/>
              </a:rPr>
              <a:t>Le malade excr</a:t>
            </a:r>
            <a:r>
              <a:rPr lang="fr-FR" sz="2400" b="1" dirty="0">
                <a:latin typeface="Arial"/>
                <a:cs typeface="Times New Roman" pitchFamily="18" charset="0"/>
              </a:rPr>
              <a:t>è</a:t>
            </a:r>
            <a:r>
              <a:rPr lang="fr-FR" sz="2400" b="1" dirty="0">
                <a:latin typeface="Arial (W1)" pitchFamily="34" charset="0"/>
                <a:cs typeface="Times New Roman" pitchFamily="18" charset="0"/>
              </a:rPr>
              <a:t>te le maximum de virus le 1</a:t>
            </a:r>
            <a:r>
              <a:rPr lang="fr-FR" sz="2400" b="1" baseline="30000" dirty="0">
                <a:latin typeface="Arial (W1)" pitchFamily="34" charset="0"/>
                <a:cs typeface="Times New Roman" pitchFamily="18" charset="0"/>
              </a:rPr>
              <a:t>er</a:t>
            </a:r>
            <a:r>
              <a:rPr lang="fr-FR" sz="2400" b="1" dirty="0">
                <a:latin typeface="Arial (W1)" pitchFamily="34" charset="0"/>
                <a:cs typeface="Times New Roman" pitchFamily="18" charset="0"/>
              </a:rPr>
              <a:t> jour de l</a:t>
            </a:r>
            <a:r>
              <a:rPr lang="fr-FR" sz="2400" b="1" dirty="0">
                <a:latin typeface="Arial"/>
                <a:cs typeface="Times New Roman" pitchFamily="18" charset="0"/>
              </a:rPr>
              <a:t>’</a:t>
            </a:r>
            <a:r>
              <a:rPr lang="fr-FR" sz="2400" b="1" dirty="0">
                <a:latin typeface="Arial (W1)" pitchFamily="34" charset="0"/>
                <a:cs typeface="Times New Roman" pitchFamily="18" charset="0"/>
              </a:rPr>
              <a:t>infection, mais on peut retrouver le virus jusqu'</a:t>
            </a:r>
            <a:r>
              <a:rPr lang="fr-FR" sz="2400" b="1" dirty="0">
                <a:latin typeface="Arial"/>
                <a:cs typeface="Times New Roman" pitchFamily="18" charset="0"/>
              </a:rPr>
              <a:t>à</a:t>
            </a:r>
            <a:r>
              <a:rPr lang="fr-FR" sz="2400" b="1" dirty="0">
                <a:latin typeface="Arial (W1)" pitchFamily="34" charset="0"/>
                <a:cs typeface="Times New Roman" pitchFamily="18" charset="0"/>
              </a:rPr>
              <a:t> 7 jours apr</a:t>
            </a:r>
            <a:r>
              <a:rPr lang="fr-FR" sz="2400" b="1" dirty="0">
                <a:latin typeface="Arial"/>
                <a:cs typeface="Times New Roman" pitchFamily="18" charset="0"/>
              </a:rPr>
              <a:t>è</a:t>
            </a:r>
            <a:r>
              <a:rPr lang="fr-FR" sz="2400" b="1" dirty="0">
                <a:latin typeface="Arial (W1)" pitchFamily="34" charset="0"/>
                <a:cs typeface="Times New Roman" pitchFamily="18" charset="0"/>
              </a:rPr>
              <a:t>s. </a:t>
            </a:r>
          </a:p>
          <a:p>
            <a:pPr algn="just">
              <a:spcBef>
                <a:spcPct val="50000"/>
              </a:spcBef>
            </a:pPr>
            <a:r>
              <a:rPr lang="fr-FR" sz="2400" b="1" dirty="0">
                <a:latin typeface="Arial (W1)" pitchFamily="34" charset="0"/>
                <a:cs typeface="Times New Roman" pitchFamily="18" charset="0"/>
              </a:rPr>
              <a:t>Symptômes</a:t>
            </a:r>
            <a:r>
              <a:rPr lang="fr-FR" sz="2400" b="1" dirty="0">
                <a:latin typeface="Arial"/>
                <a:cs typeface="Times New Roman" pitchFamily="18" charset="0"/>
              </a:rPr>
              <a:t> </a:t>
            </a:r>
            <a:r>
              <a:rPr lang="fr-FR" sz="2400" b="1" dirty="0">
                <a:latin typeface="Arial (W1)" pitchFamily="34" charset="0"/>
                <a:cs typeface="Times New Roman" pitchFamily="18" charset="0"/>
              </a:rPr>
              <a:t>brutaux : malaise, frissons, fi</a:t>
            </a:r>
            <a:r>
              <a:rPr lang="fr-FR" sz="2400" b="1" dirty="0">
                <a:latin typeface="Arial"/>
                <a:cs typeface="Times New Roman" pitchFamily="18" charset="0"/>
              </a:rPr>
              <a:t>è</a:t>
            </a:r>
            <a:r>
              <a:rPr lang="fr-FR" sz="2400" b="1" dirty="0">
                <a:latin typeface="Arial (W1)" pitchFamily="34" charset="0"/>
                <a:cs typeface="Times New Roman" pitchFamily="18" charset="0"/>
              </a:rPr>
              <a:t>vre, c</a:t>
            </a:r>
            <a:r>
              <a:rPr lang="fr-FR" sz="2400" b="1" dirty="0">
                <a:latin typeface="Arial"/>
                <a:cs typeface="Times New Roman" pitchFamily="18" charset="0"/>
              </a:rPr>
              <a:t>é</a:t>
            </a:r>
            <a:r>
              <a:rPr lang="fr-FR" sz="2400" b="1" dirty="0">
                <a:latin typeface="Arial (W1)" pitchFamily="34" charset="0"/>
                <a:cs typeface="Times New Roman" pitchFamily="18" charset="0"/>
              </a:rPr>
              <a:t>phal</a:t>
            </a:r>
            <a:r>
              <a:rPr lang="fr-FR" sz="2400" b="1" dirty="0">
                <a:latin typeface="Arial"/>
                <a:cs typeface="Times New Roman" pitchFamily="18" charset="0"/>
              </a:rPr>
              <a:t>é</a:t>
            </a:r>
            <a:r>
              <a:rPr lang="fr-FR" sz="2400" b="1" dirty="0">
                <a:latin typeface="Arial (W1)" pitchFamily="34" charset="0"/>
                <a:cs typeface="Times New Roman" pitchFamily="18" charset="0"/>
              </a:rPr>
              <a:t>es, myalgies. </a:t>
            </a:r>
          </a:p>
          <a:p>
            <a:pPr algn="just">
              <a:spcBef>
                <a:spcPct val="50000"/>
              </a:spcBef>
            </a:pPr>
            <a:r>
              <a:rPr lang="fr-FR" sz="2400" b="1" dirty="0">
                <a:latin typeface="Arial (W1)" pitchFamily="34" charset="0"/>
                <a:cs typeface="Times New Roman" pitchFamily="18" charset="0"/>
              </a:rPr>
              <a:t>Gu</a:t>
            </a:r>
            <a:r>
              <a:rPr lang="fr-FR" sz="2400" b="1" dirty="0">
                <a:latin typeface="Arial"/>
                <a:cs typeface="Times New Roman" pitchFamily="18" charset="0"/>
              </a:rPr>
              <a:t>é</a:t>
            </a:r>
            <a:r>
              <a:rPr lang="fr-FR" sz="2400" b="1" dirty="0">
                <a:latin typeface="Arial (W1)" pitchFamily="34" charset="0"/>
                <a:cs typeface="Times New Roman" pitchFamily="18" charset="0"/>
              </a:rPr>
              <a:t>rison spontan</a:t>
            </a:r>
            <a:r>
              <a:rPr lang="fr-FR" sz="2400" b="1" dirty="0">
                <a:latin typeface="Arial"/>
                <a:cs typeface="Times New Roman" pitchFamily="18" charset="0"/>
              </a:rPr>
              <a:t>é</a:t>
            </a:r>
            <a:r>
              <a:rPr lang="fr-FR" sz="2400" b="1" dirty="0">
                <a:latin typeface="Arial (W1)" pitchFamily="34" charset="0"/>
                <a:cs typeface="Times New Roman" pitchFamily="18" charset="0"/>
              </a:rPr>
              <a:t>e chez la personne en bonne sant</a:t>
            </a:r>
            <a:r>
              <a:rPr lang="fr-FR" sz="2400" b="1" dirty="0">
                <a:latin typeface="Arial"/>
                <a:cs typeface="Times New Roman" pitchFamily="18" charset="0"/>
              </a:rPr>
              <a:t>é</a:t>
            </a:r>
            <a:r>
              <a:rPr lang="fr-FR" sz="2400" b="1" dirty="0">
                <a:latin typeface="Arial (W1)" pitchFamily="34" charset="0"/>
                <a:cs typeface="Times New Roman" pitchFamily="18" charset="0"/>
              </a:rPr>
              <a:t> en 4 </a:t>
            </a:r>
            <a:r>
              <a:rPr lang="fr-FR" sz="2400" b="1" dirty="0">
                <a:latin typeface="Arial"/>
                <a:cs typeface="Times New Roman" pitchFamily="18" charset="0"/>
              </a:rPr>
              <a:t>à</a:t>
            </a:r>
            <a:r>
              <a:rPr lang="fr-FR" sz="2400" b="1" dirty="0">
                <a:latin typeface="Arial (W1)" pitchFamily="34" charset="0"/>
                <a:cs typeface="Times New Roman" pitchFamily="18" charset="0"/>
              </a:rPr>
              <a:t> 7 jours.</a:t>
            </a:r>
          </a:p>
          <a:p>
            <a:pPr algn="just">
              <a:spcBef>
                <a:spcPct val="50000"/>
              </a:spcBef>
            </a:pPr>
            <a:r>
              <a:rPr lang="fr-FR" sz="2400" b="1" dirty="0">
                <a:latin typeface="Arial (W1)" pitchFamily="34" charset="0"/>
                <a:cs typeface="Times New Roman" pitchFamily="18" charset="0"/>
              </a:rPr>
              <a:t>Parfois complications</a:t>
            </a:r>
            <a:r>
              <a:rPr lang="fr-FR" sz="2400" b="1" dirty="0">
                <a:latin typeface="Arial"/>
                <a:cs typeface="Times New Roman" pitchFamily="18" charset="0"/>
              </a:rPr>
              <a:t> </a:t>
            </a:r>
            <a:r>
              <a:rPr lang="fr-FR" sz="2400" b="1" dirty="0">
                <a:latin typeface="Arial (W1)" pitchFamily="34" charset="0"/>
                <a:cs typeface="Times New Roman" pitchFamily="18" charset="0"/>
              </a:rPr>
              <a:t>: surinfection bact</a:t>
            </a:r>
            <a:r>
              <a:rPr lang="fr-FR" sz="2400" b="1" dirty="0">
                <a:latin typeface="Arial"/>
                <a:cs typeface="Times New Roman" pitchFamily="18" charset="0"/>
              </a:rPr>
              <a:t>é</a:t>
            </a:r>
            <a:r>
              <a:rPr lang="fr-FR" sz="2400" b="1" dirty="0">
                <a:latin typeface="Arial (W1)" pitchFamily="34" charset="0"/>
                <a:cs typeface="Times New Roman" pitchFamily="18" charset="0"/>
              </a:rPr>
              <a:t>rienne, troubles digestifs, m</a:t>
            </a:r>
            <a:r>
              <a:rPr lang="fr-FR" sz="2400" b="1" dirty="0">
                <a:latin typeface="Arial"/>
                <a:cs typeface="Times New Roman" pitchFamily="18" charset="0"/>
              </a:rPr>
              <a:t>é</a:t>
            </a:r>
            <a:r>
              <a:rPr lang="fr-FR" sz="2400" b="1" dirty="0">
                <a:latin typeface="Arial (W1)" pitchFamily="34" charset="0"/>
                <a:cs typeface="Times New Roman" pitchFamily="18" charset="0"/>
              </a:rPr>
              <a:t>ningite lymphocytaire</a:t>
            </a:r>
            <a:r>
              <a:rPr lang="fr-FR" sz="2400" b="1" dirty="0">
                <a:latin typeface="Arial"/>
                <a:cs typeface="Times New Roman" pitchFamily="18" charset="0"/>
              </a:rPr>
              <a:t>…</a:t>
            </a:r>
            <a:r>
              <a:rPr lang="fr-FR" sz="2400" b="1" dirty="0">
                <a:latin typeface="Arial (W1)" pitchFamily="34" charset="0"/>
                <a:cs typeface="Times New Roman" pitchFamily="18" charset="0"/>
              </a:rPr>
              <a:t> </a:t>
            </a:r>
          </a:p>
          <a:p>
            <a:pPr algn="just">
              <a:spcBef>
                <a:spcPct val="50000"/>
              </a:spcBef>
            </a:pPr>
            <a:endParaRPr lang="fr-FR" sz="2400" b="1" dirty="0">
              <a:latin typeface="Arial (W1)" pitchFamily="34" charset="0"/>
              <a:cs typeface="Times New Roman" pitchFamily="18" charset="0"/>
            </a:endParaRPr>
          </a:p>
        </p:txBody>
      </p:sp>
    </p:spTree>
  </p:cSld>
  <p:clrMapOvr>
    <a:masterClrMapping/>
  </p:clrMapOvr>
  <p:transition advTm="30000">
    <p:blinds dir="vert"/>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8050" name="Rectangle 2"/>
          <p:cNvSpPr>
            <a:spLocks noGrp="1" noChangeArrowheads="1"/>
          </p:cNvSpPr>
          <p:nvPr>
            <p:ph type="title"/>
          </p:nvPr>
        </p:nvSpPr>
        <p:spPr>
          <a:xfrm>
            <a:off x="1914525" y="192088"/>
            <a:ext cx="5359400" cy="779462"/>
          </a:xfrm>
          <a:noFill/>
          <a:ln cap="flat">
            <a:solidFill>
              <a:schemeClr val="tx1"/>
            </a:solidFill>
          </a:ln>
        </p:spPr>
        <p:txBody>
          <a:bodyPr lIns="90000" tIns="46800" rIns="90000" bIns="46800"/>
          <a:lstStyle/>
          <a:p>
            <a:r>
              <a:rPr lang="fr-FR" sz="3600">
                <a:solidFill>
                  <a:srgbClr val="FFFF00"/>
                </a:solidFill>
                <a:latin typeface="Arial" charset="0"/>
              </a:rPr>
              <a:t>La maladie</a:t>
            </a:r>
            <a:endParaRPr lang="fr-FR" sz="3600">
              <a:latin typeface="Arial" charset="0"/>
            </a:endParaRPr>
          </a:p>
        </p:txBody>
      </p:sp>
      <p:sp>
        <p:nvSpPr>
          <p:cNvPr id="258051" name="Text Box 3"/>
          <p:cNvSpPr txBox="1">
            <a:spLocks noChangeArrowheads="1"/>
          </p:cNvSpPr>
          <p:nvPr/>
        </p:nvSpPr>
        <p:spPr bwMode="auto">
          <a:xfrm>
            <a:off x="381453" y="1501808"/>
            <a:ext cx="8425543" cy="4154984"/>
          </a:xfrm>
          <a:prstGeom prst="rect">
            <a:avLst/>
          </a:prstGeom>
          <a:noFill/>
          <a:ln w="9525">
            <a:noFill/>
            <a:miter lim="800000"/>
            <a:headEnd/>
            <a:tailEnd/>
          </a:ln>
          <a:effectLst/>
        </p:spPr>
        <p:txBody>
          <a:bodyPr wrap="square">
            <a:spAutoFit/>
          </a:bodyPr>
          <a:lstStyle/>
          <a:p>
            <a:pPr algn="just">
              <a:spcBef>
                <a:spcPct val="50000"/>
              </a:spcBef>
            </a:pPr>
            <a:r>
              <a:rPr lang="fr-FR" sz="2400" b="1" dirty="0">
                <a:latin typeface="Arial (W1)" pitchFamily="34" charset="0"/>
                <a:cs typeface="Times New Roman" pitchFamily="18" charset="0"/>
              </a:rPr>
              <a:t>Dans certains cas, elle peut être mortelle  (immunod</a:t>
            </a:r>
            <a:r>
              <a:rPr lang="fr-FR" sz="2400" b="1" dirty="0">
                <a:latin typeface="Arial"/>
                <a:cs typeface="Times New Roman" pitchFamily="18" charset="0"/>
              </a:rPr>
              <a:t>é</a:t>
            </a:r>
            <a:r>
              <a:rPr lang="fr-FR" sz="2400" b="1" dirty="0">
                <a:latin typeface="Arial (W1)" pitchFamily="34" charset="0"/>
                <a:cs typeface="Times New Roman" pitchFamily="18" charset="0"/>
              </a:rPr>
              <a:t>prim</a:t>
            </a:r>
            <a:r>
              <a:rPr lang="fr-FR" sz="2400" b="1" dirty="0">
                <a:latin typeface="Arial"/>
                <a:cs typeface="Times New Roman" pitchFamily="18" charset="0"/>
              </a:rPr>
              <a:t>é</a:t>
            </a:r>
            <a:r>
              <a:rPr lang="fr-FR" sz="2400" b="1" dirty="0">
                <a:latin typeface="Arial (W1)" pitchFamily="34" charset="0"/>
                <a:cs typeface="Times New Roman" pitchFamily="18" charset="0"/>
              </a:rPr>
              <a:t>s, personnes âg</a:t>
            </a:r>
            <a:r>
              <a:rPr lang="fr-FR" sz="2400" b="1" dirty="0">
                <a:latin typeface="Arial"/>
                <a:cs typeface="Times New Roman" pitchFamily="18" charset="0"/>
              </a:rPr>
              <a:t>é</a:t>
            </a:r>
            <a:r>
              <a:rPr lang="fr-FR" sz="2400" b="1" dirty="0">
                <a:latin typeface="Arial (W1)" pitchFamily="34" charset="0"/>
                <a:cs typeface="Times New Roman" pitchFamily="18" charset="0"/>
              </a:rPr>
              <a:t>es, insuffisants cardiaques</a:t>
            </a:r>
            <a:r>
              <a:rPr lang="fr-FR" sz="2400" b="1" dirty="0">
                <a:latin typeface="Arial"/>
                <a:cs typeface="Times New Roman" pitchFamily="18" charset="0"/>
              </a:rPr>
              <a:t>…</a:t>
            </a:r>
            <a:r>
              <a:rPr lang="fr-FR" sz="2400" b="1" dirty="0">
                <a:latin typeface="Arial (W1)" pitchFamily="34" charset="0"/>
                <a:cs typeface="Times New Roman" pitchFamily="18" charset="0"/>
              </a:rPr>
              <a:t>). </a:t>
            </a:r>
          </a:p>
          <a:p>
            <a:pPr algn="just">
              <a:spcBef>
                <a:spcPct val="50000"/>
              </a:spcBef>
            </a:pPr>
            <a:r>
              <a:rPr lang="fr-FR" sz="2400" b="1" dirty="0">
                <a:latin typeface="Arial (W1)" pitchFamily="34" charset="0"/>
                <a:cs typeface="Times New Roman" pitchFamily="18" charset="0"/>
              </a:rPr>
              <a:t>Le diagnostic de la grippe commune peut être fait facilement en p</a:t>
            </a:r>
            <a:r>
              <a:rPr lang="fr-FR" sz="2400" b="1" dirty="0">
                <a:latin typeface="Arial"/>
                <a:cs typeface="Times New Roman" pitchFamily="18" charset="0"/>
              </a:rPr>
              <a:t>é</a:t>
            </a:r>
            <a:r>
              <a:rPr lang="fr-FR" sz="2400" b="1" dirty="0">
                <a:latin typeface="Arial (W1)" pitchFamily="34" charset="0"/>
                <a:cs typeface="Times New Roman" pitchFamily="18" charset="0"/>
              </a:rPr>
              <a:t>riode </a:t>
            </a:r>
            <a:r>
              <a:rPr lang="fr-FR" sz="2400" b="1" dirty="0">
                <a:latin typeface="Arial"/>
                <a:cs typeface="Times New Roman" pitchFamily="18" charset="0"/>
              </a:rPr>
              <a:t>é</a:t>
            </a:r>
            <a:r>
              <a:rPr lang="fr-FR" sz="2400" b="1" dirty="0">
                <a:latin typeface="Arial (W1)" pitchFamily="34" charset="0"/>
                <a:cs typeface="Times New Roman" pitchFamily="18" charset="0"/>
              </a:rPr>
              <a:t>pid</a:t>
            </a:r>
            <a:r>
              <a:rPr lang="fr-FR" sz="2400" b="1" dirty="0">
                <a:latin typeface="Arial"/>
                <a:cs typeface="Times New Roman" pitchFamily="18" charset="0"/>
              </a:rPr>
              <a:t>é</a:t>
            </a:r>
            <a:r>
              <a:rPr lang="fr-FR" sz="2400" b="1" dirty="0">
                <a:latin typeface="Arial (W1)" pitchFamily="34" charset="0"/>
                <a:cs typeface="Times New Roman" pitchFamily="18" charset="0"/>
              </a:rPr>
              <a:t>mique grâce </a:t>
            </a:r>
            <a:r>
              <a:rPr lang="fr-FR" sz="2400" b="1" dirty="0">
                <a:latin typeface="Arial"/>
                <a:cs typeface="Times New Roman" pitchFamily="18" charset="0"/>
              </a:rPr>
              <a:t>à</a:t>
            </a:r>
            <a:r>
              <a:rPr lang="fr-FR" sz="2400" b="1" dirty="0">
                <a:latin typeface="Arial (W1)" pitchFamily="34" charset="0"/>
                <a:cs typeface="Times New Roman" pitchFamily="18" charset="0"/>
              </a:rPr>
              <a:t> la clinique, mais il existe des tests biologiques pour un diagnostic de certitude : isolement du virus sur culture cellulaire, s</a:t>
            </a:r>
            <a:r>
              <a:rPr lang="fr-FR" sz="2400" b="1" dirty="0">
                <a:latin typeface="Arial"/>
                <a:cs typeface="Times New Roman" pitchFamily="18" charset="0"/>
              </a:rPr>
              <a:t>é</a:t>
            </a:r>
            <a:r>
              <a:rPr lang="fr-FR" sz="2400" b="1" dirty="0">
                <a:latin typeface="Arial (W1)" pitchFamily="34" charset="0"/>
                <a:cs typeface="Times New Roman" pitchFamily="18" charset="0"/>
              </a:rPr>
              <a:t>rologie, biologie mol</a:t>
            </a:r>
            <a:r>
              <a:rPr lang="fr-FR" sz="2400" b="1" dirty="0">
                <a:latin typeface="Arial"/>
                <a:cs typeface="Times New Roman" pitchFamily="18" charset="0"/>
              </a:rPr>
              <a:t>é</a:t>
            </a:r>
            <a:r>
              <a:rPr lang="fr-FR" sz="2400" b="1" dirty="0">
                <a:latin typeface="Arial (W1)" pitchFamily="34" charset="0"/>
                <a:cs typeface="Times New Roman" pitchFamily="18" charset="0"/>
              </a:rPr>
              <a:t>culaire mais aussi les </a:t>
            </a:r>
            <a:r>
              <a:rPr lang="fr-FR" sz="2400" b="1" dirty="0">
                <a:solidFill>
                  <a:srgbClr val="FFA829"/>
                </a:solidFill>
                <a:latin typeface="Arial (W1)" pitchFamily="34" charset="0"/>
                <a:cs typeface="Times New Roman" pitchFamily="18" charset="0"/>
              </a:rPr>
              <a:t>tests rapides</a:t>
            </a:r>
            <a:r>
              <a:rPr lang="fr-FR" sz="2400" b="1" dirty="0">
                <a:latin typeface="Arial (W1)" pitchFamily="34" charset="0"/>
                <a:cs typeface="Times New Roman" pitchFamily="18" charset="0"/>
              </a:rPr>
              <a:t> de d</a:t>
            </a:r>
            <a:r>
              <a:rPr lang="fr-FR" sz="2400" b="1" dirty="0">
                <a:latin typeface="Arial"/>
                <a:cs typeface="Times New Roman" pitchFamily="18" charset="0"/>
              </a:rPr>
              <a:t>é</a:t>
            </a:r>
            <a:r>
              <a:rPr lang="fr-FR" sz="2400" b="1" dirty="0">
                <a:latin typeface="Arial (W1)" pitchFamily="34" charset="0"/>
                <a:cs typeface="Times New Roman" pitchFamily="18" charset="0"/>
              </a:rPr>
              <a:t>tection antig</a:t>
            </a:r>
            <a:r>
              <a:rPr lang="fr-FR" sz="2400" b="1" dirty="0">
                <a:latin typeface="Arial"/>
                <a:cs typeface="Times New Roman" pitchFamily="18" charset="0"/>
              </a:rPr>
              <a:t>é</a:t>
            </a:r>
            <a:r>
              <a:rPr lang="fr-FR" sz="2400" b="1" dirty="0">
                <a:latin typeface="Arial (W1)" pitchFamily="34" charset="0"/>
                <a:cs typeface="Times New Roman" pitchFamily="18" charset="0"/>
              </a:rPr>
              <a:t>nique (30 minutes). </a:t>
            </a:r>
            <a:endParaRPr lang="fr-FR" sz="2400" b="1" dirty="0">
              <a:latin typeface="Arial" charset="0"/>
              <a:cs typeface="Times New Roman" pitchFamily="18" charset="0"/>
            </a:endParaRPr>
          </a:p>
          <a:p>
            <a:pPr algn="just">
              <a:spcBef>
                <a:spcPct val="50000"/>
              </a:spcBef>
            </a:pPr>
            <a:endParaRPr lang="fr-FR" sz="2400" b="1" dirty="0">
              <a:latin typeface="Arial (W1)" pitchFamily="34" charset="0"/>
              <a:cs typeface="Times New Roman" pitchFamily="18" charset="0"/>
            </a:endParaRPr>
          </a:p>
        </p:txBody>
      </p:sp>
    </p:spTree>
  </p:cSld>
  <p:clrMapOvr>
    <a:masterClrMapping/>
  </p:clrMapOvr>
  <p:transition advTm="30000">
    <p:blinds dir="vert"/>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074" name="Rectangle 2"/>
          <p:cNvSpPr>
            <a:spLocks noGrp="1" noChangeArrowheads="1"/>
          </p:cNvSpPr>
          <p:nvPr>
            <p:ph type="title"/>
          </p:nvPr>
        </p:nvSpPr>
        <p:spPr>
          <a:xfrm>
            <a:off x="1914525" y="192088"/>
            <a:ext cx="5359400" cy="779462"/>
          </a:xfrm>
          <a:noFill/>
          <a:ln cap="flat">
            <a:solidFill>
              <a:schemeClr val="tx1"/>
            </a:solidFill>
          </a:ln>
        </p:spPr>
        <p:txBody>
          <a:bodyPr lIns="90000" tIns="46800" rIns="90000" bIns="46800"/>
          <a:lstStyle/>
          <a:p>
            <a:r>
              <a:rPr lang="fr-FR" sz="3600">
                <a:solidFill>
                  <a:srgbClr val="FFFF00"/>
                </a:solidFill>
                <a:latin typeface="Arial" charset="0"/>
              </a:rPr>
              <a:t>Traitement</a:t>
            </a:r>
            <a:endParaRPr lang="fr-FR" sz="3600">
              <a:latin typeface="Arial" charset="0"/>
            </a:endParaRPr>
          </a:p>
        </p:txBody>
      </p:sp>
      <p:sp>
        <p:nvSpPr>
          <p:cNvPr id="259075" name="Text Box 3"/>
          <p:cNvSpPr txBox="1">
            <a:spLocks noChangeArrowheads="1"/>
          </p:cNvSpPr>
          <p:nvPr/>
        </p:nvSpPr>
        <p:spPr bwMode="auto">
          <a:xfrm>
            <a:off x="1295400" y="2063750"/>
            <a:ext cx="6843713" cy="1917700"/>
          </a:xfrm>
          <a:prstGeom prst="rect">
            <a:avLst/>
          </a:prstGeom>
          <a:noFill/>
          <a:ln w="9525">
            <a:noFill/>
            <a:miter lim="800000"/>
            <a:headEnd/>
            <a:tailEnd/>
          </a:ln>
          <a:effectLst/>
        </p:spPr>
        <p:txBody>
          <a:bodyPr>
            <a:spAutoFit/>
          </a:bodyPr>
          <a:lstStyle/>
          <a:p>
            <a:pPr algn="just">
              <a:spcBef>
                <a:spcPct val="50000"/>
              </a:spcBef>
            </a:pPr>
            <a:r>
              <a:rPr lang="fr-FR" sz="2400" b="1">
                <a:latin typeface="Arial (W1)" pitchFamily="34" charset="0"/>
                <a:cs typeface="Times New Roman" pitchFamily="18" charset="0"/>
              </a:rPr>
              <a:t>Traitement symptomatique</a:t>
            </a:r>
          </a:p>
          <a:p>
            <a:pPr lvl="1" algn="just">
              <a:spcBef>
                <a:spcPct val="50000"/>
              </a:spcBef>
              <a:buFontTx/>
              <a:buChar char="•"/>
            </a:pPr>
            <a:r>
              <a:rPr lang="fr-FR" sz="2400" b="1">
                <a:latin typeface="Arial (W1)" pitchFamily="34" charset="0"/>
                <a:cs typeface="Times New Roman" pitchFamily="18" charset="0"/>
              </a:rPr>
              <a:t> Repos, antalgiques, antipyr</a:t>
            </a:r>
            <a:r>
              <a:rPr lang="fr-FR" sz="2400" b="1">
                <a:latin typeface="Arial"/>
                <a:cs typeface="Times New Roman" pitchFamily="18" charset="0"/>
              </a:rPr>
              <a:t>é</a:t>
            </a:r>
            <a:r>
              <a:rPr lang="fr-FR" sz="2400" b="1">
                <a:latin typeface="Arial (W1)" pitchFamily="34" charset="0"/>
                <a:cs typeface="Times New Roman" pitchFamily="18" charset="0"/>
              </a:rPr>
              <a:t>tiques, hydratation</a:t>
            </a:r>
            <a:r>
              <a:rPr lang="fr-FR" sz="2400" b="1">
                <a:latin typeface="Arial"/>
                <a:cs typeface="Times New Roman" pitchFamily="18" charset="0"/>
              </a:rPr>
              <a:t>…</a:t>
            </a:r>
            <a:endParaRPr lang="fr-FR" sz="2400" b="1">
              <a:latin typeface="Arial (W1)" pitchFamily="34" charset="0"/>
              <a:cs typeface="Times New Roman" pitchFamily="18" charset="0"/>
            </a:endParaRPr>
          </a:p>
          <a:p>
            <a:pPr algn="just">
              <a:spcBef>
                <a:spcPct val="50000"/>
              </a:spcBef>
            </a:pPr>
            <a:r>
              <a:rPr lang="fr-FR" sz="2400" b="1">
                <a:latin typeface="Arial (W1)" pitchFamily="34" charset="0"/>
                <a:cs typeface="Times New Roman" pitchFamily="18" charset="0"/>
              </a:rPr>
              <a:t> Traitement antiviral : Oseltamivir (Tamiflu</a:t>
            </a:r>
            <a:r>
              <a:rPr lang="fr-FR" sz="2400" b="1">
                <a:latin typeface="Arial"/>
                <a:cs typeface="Times New Roman" pitchFamily="18" charset="0"/>
              </a:rPr>
              <a:t>®</a:t>
            </a:r>
            <a:r>
              <a:rPr lang="fr-FR" sz="2400" b="1">
                <a:latin typeface="Arial (W1)" pitchFamily="34" charset="0"/>
                <a:cs typeface="Times New Roman" pitchFamily="18" charset="0"/>
              </a:rPr>
              <a:t>)</a:t>
            </a:r>
          </a:p>
        </p:txBody>
      </p:sp>
    </p:spTree>
  </p:cSld>
  <p:clrMapOvr>
    <a:masterClrMapping/>
  </p:clrMapOvr>
  <p:transition advTm="30000">
    <p:blinds dir="vert"/>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314" name="Rectangle 2"/>
          <p:cNvSpPr>
            <a:spLocks noGrp="1" noChangeArrowheads="1"/>
          </p:cNvSpPr>
          <p:nvPr>
            <p:ph type="title"/>
          </p:nvPr>
        </p:nvSpPr>
        <p:spPr>
          <a:xfrm>
            <a:off x="1914525" y="192088"/>
            <a:ext cx="5359400" cy="779462"/>
          </a:xfrm>
          <a:noFill/>
          <a:ln cap="flat">
            <a:solidFill>
              <a:schemeClr val="tx1"/>
            </a:solidFill>
          </a:ln>
        </p:spPr>
        <p:txBody>
          <a:bodyPr lIns="90000" tIns="46800" rIns="90000" bIns="46800"/>
          <a:lstStyle/>
          <a:p>
            <a:r>
              <a:rPr lang="fr-FR" sz="3600">
                <a:solidFill>
                  <a:srgbClr val="FFFF00"/>
                </a:solidFill>
                <a:latin typeface="Arial" charset="0"/>
              </a:rPr>
              <a:t>Prévention</a:t>
            </a:r>
            <a:endParaRPr lang="fr-FR" sz="3600">
              <a:latin typeface="Arial" charset="0"/>
            </a:endParaRPr>
          </a:p>
        </p:txBody>
      </p:sp>
      <p:sp>
        <p:nvSpPr>
          <p:cNvPr id="269315" name="Text Box 3"/>
          <p:cNvSpPr txBox="1">
            <a:spLocks noChangeArrowheads="1"/>
          </p:cNvSpPr>
          <p:nvPr/>
        </p:nvSpPr>
        <p:spPr bwMode="auto">
          <a:xfrm>
            <a:off x="322263" y="1427163"/>
            <a:ext cx="8542337" cy="4108450"/>
          </a:xfrm>
          <a:prstGeom prst="rect">
            <a:avLst/>
          </a:prstGeom>
          <a:noFill/>
          <a:ln w="9525">
            <a:noFill/>
            <a:miter lim="800000"/>
            <a:headEnd/>
            <a:tailEnd/>
          </a:ln>
          <a:effectLst/>
        </p:spPr>
        <p:txBody>
          <a:bodyPr>
            <a:spAutoFit/>
          </a:bodyPr>
          <a:lstStyle/>
          <a:p>
            <a:pPr algn="just">
              <a:spcBef>
                <a:spcPct val="50000"/>
              </a:spcBef>
            </a:pPr>
            <a:r>
              <a:rPr lang="fr-FR" sz="2400" b="1" dirty="0">
                <a:latin typeface="Arial (W1)" pitchFamily="34" charset="0"/>
                <a:cs typeface="Times New Roman" pitchFamily="18" charset="0"/>
              </a:rPr>
              <a:t>La pr</a:t>
            </a:r>
            <a:r>
              <a:rPr lang="fr-FR" sz="2400" b="1" dirty="0">
                <a:latin typeface="Arial"/>
                <a:cs typeface="Times New Roman" pitchFamily="18" charset="0"/>
              </a:rPr>
              <a:t>é</a:t>
            </a:r>
            <a:r>
              <a:rPr lang="fr-FR" sz="2400" b="1" dirty="0">
                <a:latin typeface="Arial (W1)" pitchFamily="34" charset="0"/>
                <a:cs typeface="Times New Roman" pitchFamily="18" charset="0"/>
              </a:rPr>
              <a:t>vention repose principalement sur la </a:t>
            </a:r>
            <a:r>
              <a:rPr lang="fr-FR" sz="2400" b="1" dirty="0">
                <a:solidFill>
                  <a:srgbClr val="FFA829"/>
                </a:solidFill>
                <a:latin typeface="Arial (W1)" pitchFamily="34" charset="0"/>
                <a:cs typeface="Times New Roman" pitchFamily="18" charset="0"/>
              </a:rPr>
              <a:t>vaccination</a:t>
            </a:r>
            <a:r>
              <a:rPr lang="fr-FR" sz="2400" b="1" dirty="0">
                <a:latin typeface="Arial (W1)" pitchFamily="34" charset="0"/>
                <a:cs typeface="Times New Roman" pitchFamily="18" charset="0"/>
              </a:rPr>
              <a:t> des personnels, mais aussi des r</a:t>
            </a:r>
            <a:r>
              <a:rPr lang="fr-FR" sz="2400" b="1" dirty="0">
                <a:latin typeface="Arial"/>
                <a:cs typeface="Times New Roman" pitchFamily="18" charset="0"/>
              </a:rPr>
              <a:t>é</a:t>
            </a:r>
            <a:r>
              <a:rPr lang="fr-FR" sz="2400" b="1" dirty="0">
                <a:latin typeface="Arial (W1)" pitchFamily="34" charset="0"/>
                <a:cs typeface="Times New Roman" pitchFamily="18" charset="0"/>
              </a:rPr>
              <a:t>sidents ou patients (longs s</a:t>
            </a:r>
            <a:r>
              <a:rPr lang="fr-FR" sz="2400" b="1" dirty="0">
                <a:latin typeface="Arial"/>
                <a:cs typeface="Times New Roman" pitchFamily="18" charset="0"/>
              </a:rPr>
              <a:t>é</a:t>
            </a:r>
            <a:r>
              <a:rPr lang="fr-FR" sz="2400" b="1" dirty="0">
                <a:latin typeface="Arial (W1)" pitchFamily="34" charset="0"/>
                <a:cs typeface="Times New Roman" pitchFamily="18" charset="0"/>
              </a:rPr>
              <a:t>jours, EHPAD</a:t>
            </a:r>
            <a:r>
              <a:rPr lang="fr-FR" sz="2400" b="1" dirty="0">
                <a:latin typeface="Arial"/>
                <a:cs typeface="Times New Roman" pitchFamily="18" charset="0"/>
              </a:rPr>
              <a:t>…</a:t>
            </a:r>
            <a:r>
              <a:rPr lang="fr-FR" sz="2400" b="1" dirty="0">
                <a:latin typeface="Arial (W1)" pitchFamily="34" charset="0"/>
                <a:cs typeface="Times New Roman" pitchFamily="18" charset="0"/>
              </a:rPr>
              <a:t>).</a:t>
            </a:r>
          </a:p>
          <a:p>
            <a:pPr algn="just">
              <a:spcBef>
                <a:spcPct val="50000"/>
              </a:spcBef>
            </a:pPr>
            <a:r>
              <a:rPr lang="fr-FR" sz="2400" b="1" dirty="0">
                <a:latin typeface="Arial (W1)" pitchFamily="34" charset="0"/>
                <a:cs typeface="Times New Roman" pitchFamily="18" charset="0"/>
              </a:rPr>
              <a:t>Dans quelques </a:t>
            </a:r>
            <a:r>
              <a:rPr lang="fr-FR" sz="2400" b="1" dirty="0">
                <a:solidFill>
                  <a:srgbClr val="FFA829"/>
                </a:solidFill>
                <a:latin typeface="Arial (W1)" pitchFamily="34" charset="0"/>
                <a:cs typeface="Times New Roman" pitchFamily="18" charset="0"/>
              </a:rPr>
              <a:t>rares cas</a:t>
            </a:r>
            <a:r>
              <a:rPr lang="fr-FR" sz="2400" b="1" dirty="0">
                <a:latin typeface="Arial (W1)" pitchFamily="34" charset="0"/>
                <a:cs typeface="Times New Roman" pitchFamily="18" charset="0"/>
              </a:rPr>
              <a:t> : </a:t>
            </a:r>
            <a:r>
              <a:rPr lang="fr-FR" sz="2400" b="1" dirty="0" err="1">
                <a:latin typeface="Arial (W1)" pitchFamily="34" charset="0"/>
                <a:cs typeface="Times New Roman" pitchFamily="18" charset="0"/>
              </a:rPr>
              <a:t>oseltamivir</a:t>
            </a:r>
            <a:r>
              <a:rPr lang="fr-FR" sz="2400" b="1" dirty="0">
                <a:latin typeface="Arial (W1)" pitchFamily="34" charset="0"/>
                <a:cs typeface="Times New Roman" pitchFamily="18" charset="0"/>
              </a:rPr>
              <a:t> (prophylaxie).</a:t>
            </a:r>
          </a:p>
          <a:p>
            <a:pPr algn="just">
              <a:spcBef>
                <a:spcPct val="50000"/>
              </a:spcBef>
            </a:pPr>
            <a:r>
              <a:rPr lang="fr-FR" sz="2400" b="1" dirty="0">
                <a:latin typeface="Arial (W1)" pitchFamily="34" charset="0"/>
                <a:cs typeface="Times New Roman" pitchFamily="18" charset="0"/>
              </a:rPr>
              <a:t>On peut être amen</a:t>
            </a:r>
            <a:r>
              <a:rPr lang="fr-FR" sz="2400" b="1" dirty="0">
                <a:latin typeface="Arial"/>
                <a:cs typeface="Times New Roman" pitchFamily="18" charset="0"/>
              </a:rPr>
              <a:t>é</a:t>
            </a:r>
            <a:r>
              <a:rPr lang="fr-FR" sz="2400" b="1" dirty="0">
                <a:latin typeface="Arial (W1)" pitchFamily="34" charset="0"/>
                <a:cs typeface="Times New Roman" pitchFamily="18" charset="0"/>
              </a:rPr>
              <a:t> </a:t>
            </a:r>
            <a:r>
              <a:rPr lang="fr-FR" sz="2400" b="1" dirty="0">
                <a:latin typeface="Arial"/>
                <a:cs typeface="Times New Roman" pitchFamily="18" charset="0"/>
              </a:rPr>
              <a:t>à</a:t>
            </a:r>
            <a:r>
              <a:rPr lang="fr-FR" sz="2400" b="1" dirty="0">
                <a:latin typeface="Arial (W1)" pitchFamily="34" charset="0"/>
                <a:cs typeface="Times New Roman" pitchFamily="18" charset="0"/>
              </a:rPr>
              <a:t> donner de l</a:t>
            </a:r>
            <a:r>
              <a:rPr lang="fr-FR" sz="2400" b="1" dirty="0">
                <a:latin typeface="Arial"/>
                <a:cs typeface="Times New Roman" pitchFamily="18" charset="0"/>
              </a:rPr>
              <a:t>’</a:t>
            </a:r>
            <a:r>
              <a:rPr lang="fr-FR" sz="2400" b="1" dirty="0" err="1">
                <a:latin typeface="Arial (W1)" pitchFamily="34" charset="0"/>
                <a:cs typeface="Times New Roman" pitchFamily="18" charset="0"/>
              </a:rPr>
              <a:t>Oseltamivir</a:t>
            </a:r>
            <a:r>
              <a:rPr lang="fr-FR" sz="2400" b="1" dirty="0">
                <a:latin typeface="Arial (W1)" pitchFamily="34" charset="0"/>
                <a:cs typeface="Times New Roman" pitchFamily="18" charset="0"/>
              </a:rPr>
              <a:t> </a:t>
            </a:r>
            <a:r>
              <a:rPr lang="fr-FR" sz="2400" b="1" dirty="0">
                <a:latin typeface="Arial"/>
                <a:cs typeface="Times New Roman" pitchFamily="18" charset="0"/>
              </a:rPr>
              <a:t>à</a:t>
            </a:r>
            <a:r>
              <a:rPr lang="fr-FR" sz="2400" b="1" dirty="0">
                <a:latin typeface="Arial (W1)" pitchFamily="34" charset="0"/>
                <a:cs typeface="Times New Roman" pitchFamily="18" charset="0"/>
              </a:rPr>
              <a:t> des patients </a:t>
            </a:r>
            <a:r>
              <a:rPr lang="fr-FR" sz="2400" b="1" dirty="0">
                <a:latin typeface="Arial"/>
                <a:cs typeface="Times New Roman" pitchFamily="18" charset="0"/>
              </a:rPr>
              <a:t>à</a:t>
            </a:r>
            <a:r>
              <a:rPr lang="fr-FR" sz="2400" b="1" dirty="0">
                <a:latin typeface="Arial (W1)" pitchFamily="34" charset="0"/>
                <a:cs typeface="Times New Roman" pitchFamily="18" charset="0"/>
              </a:rPr>
              <a:t> risque même vaccin</a:t>
            </a:r>
            <a:r>
              <a:rPr lang="fr-FR" sz="2400" b="1" dirty="0">
                <a:latin typeface="Arial"/>
                <a:cs typeface="Times New Roman" pitchFamily="18" charset="0"/>
              </a:rPr>
              <a:t>é</a:t>
            </a:r>
            <a:r>
              <a:rPr lang="fr-FR" sz="2400" b="1" dirty="0">
                <a:latin typeface="Arial (W1)" pitchFamily="34" charset="0"/>
                <a:cs typeface="Times New Roman" pitchFamily="18" charset="0"/>
              </a:rPr>
              <a:t>s.</a:t>
            </a:r>
          </a:p>
          <a:p>
            <a:pPr algn="just">
              <a:spcBef>
                <a:spcPct val="50000"/>
              </a:spcBef>
            </a:pPr>
            <a:endParaRPr lang="fr-FR" sz="2400" b="1" dirty="0">
              <a:latin typeface="Arial (W1)" pitchFamily="34" charset="0"/>
              <a:cs typeface="Times New Roman" pitchFamily="18" charset="0"/>
            </a:endParaRPr>
          </a:p>
          <a:p>
            <a:pPr algn="ctr">
              <a:spcBef>
                <a:spcPct val="50000"/>
              </a:spcBef>
            </a:pPr>
            <a:r>
              <a:rPr lang="fr-FR" sz="2400" b="1" dirty="0">
                <a:solidFill>
                  <a:srgbClr val="FFA829"/>
                </a:solidFill>
                <a:latin typeface="Arial (W1)" pitchFamily="34" charset="0"/>
                <a:cs typeface="Times New Roman" pitchFamily="18" charset="0"/>
              </a:rPr>
              <a:t>L</a:t>
            </a:r>
            <a:r>
              <a:rPr lang="fr-FR" sz="2400" b="1" dirty="0">
                <a:solidFill>
                  <a:srgbClr val="FFA829"/>
                </a:solidFill>
                <a:latin typeface="Arial"/>
                <a:cs typeface="Times New Roman" pitchFamily="18" charset="0"/>
              </a:rPr>
              <a:t>’</a:t>
            </a:r>
            <a:r>
              <a:rPr lang="fr-FR" sz="2400" b="1" dirty="0">
                <a:solidFill>
                  <a:srgbClr val="FFA829"/>
                </a:solidFill>
                <a:latin typeface="Arial (W1)" pitchFamily="34" charset="0"/>
                <a:cs typeface="Times New Roman" pitchFamily="18" charset="0"/>
              </a:rPr>
              <a:t>OSELTAMIVIR N</a:t>
            </a:r>
            <a:r>
              <a:rPr lang="fr-FR" sz="2400" b="1" dirty="0">
                <a:solidFill>
                  <a:srgbClr val="FFA829"/>
                </a:solidFill>
                <a:latin typeface="Arial"/>
                <a:cs typeface="Times New Roman" pitchFamily="18" charset="0"/>
              </a:rPr>
              <a:t>’</a:t>
            </a:r>
            <a:r>
              <a:rPr lang="fr-FR" sz="2400" b="1" dirty="0">
                <a:solidFill>
                  <a:srgbClr val="FFA829"/>
                </a:solidFill>
                <a:latin typeface="Arial (W1)" pitchFamily="34" charset="0"/>
                <a:cs typeface="Times New Roman" pitchFamily="18" charset="0"/>
              </a:rPr>
              <a:t>EST PAS UNE ALTERNATIVE A LA VACCINATION.</a:t>
            </a:r>
          </a:p>
        </p:txBody>
      </p:sp>
    </p:spTree>
  </p:cSld>
  <p:clrMapOvr>
    <a:masterClrMapping/>
  </p:clrMapOvr>
  <p:transition advTm="30000">
    <p:blinds dir="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266" name="Rectangle 2050"/>
          <p:cNvSpPr>
            <a:spLocks noGrp="1" noChangeArrowheads="1"/>
          </p:cNvSpPr>
          <p:nvPr>
            <p:ph type="title"/>
          </p:nvPr>
        </p:nvSpPr>
        <p:spPr>
          <a:xfrm>
            <a:off x="1917700" y="381000"/>
            <a:ext cx="5359400" cy="779463"/>
          </a:xfrm>
          <a:noFill/>
          <a:ln cap="flat">
            <a:solidFill>
              <a:schemeClr val="tx1"/>
            </a:solidFill>
          </a:ln>
        </p:spPr>
        <p:txBody>
          <a:bodyPr lIns="90000" tIns="46800" rIns="90000" bIns="46800"/>
          <a:lstStyle/>
          <a:p>
            <a:r>
              <a:rPr lang="fr-FR" sz="3600">
                <a:solidFill>
                  <a:srgbClr val="FFFF00"/>
                </a:solidFill>
                <a:latin typeface="Arial" charset="0"/>
              </a:rPr>
              <a:t>Le virus</a:t>
            </a:r>
            <a:endParaRPr lang="fr-FR" sz="3600">
              <a:latin typeface="Arial" charset="0"/>
            </a:endParaRPr>
          </a:p>
        </p:txBody>
      </p:sp>
      <p:sp>
        <p:nvSpPr>
          <p:cNvPr id="267267" name="Text Box 2051"/>
          <p:cNvSpPr txBox="1">
            <a:spLocks noChangeArrowheads="1"/>
          </p:cNvSpPr>
          <p:nvPr/>
        </p:nvSpPr>
        <p:spPr bwMode="auto">
          <a:xfrm>
            <a:off x="563563" y="1327150"/>
            <a:ext cx="8239125" cy="5262979"/>
          </a:xfrm>
          <a:prstGeom prst="rect">
            <a:avLst/>
          </a:prstGeom>
          <a:noFill/>
          <a:ln w="9525">
            <a:noFill/>
            <a:miter lim="800000"/>
            <a:headEnd/>
            <a:tailEnd/>
          </a:ln>
          <a:effectLst/>
        </p:spPr>
        <p:txBody>
          <a:bodyPr>
            <a:spAutoFit/>
          </a:bodyPr>
          <a:lstStyle/>
          <a:p>
            <a:pPr algn="just">
              <a:spcBef>
                <a:spcPct val="50000"/>
              </a:spcBef>
            </a:pPr>
            <a:r>
              <a:rPr lang="fr-FR" sz="2400" b="1" i="1" dirty="0" err="1">
                <a:latin typeface="Arial" charset="0"/>
                <a:cs typeface="Times New Roman" pitchFamily="18" charset="0"/>
              </a:rPr>
              <a:t>Myxovirus</a:t>
            </a:r>
            <a:r>
              <a:rPr lang="fr-FR" sz="2400" b="1" i="1" dirty="0">
                <a:latin typeface="Arial" charset="0"/>
                <a:cs typeface="Times New Roman" pitchFamily="18" charset="0"/>
              </a:rPr>
              <a:t> </a:t>
            </a:r>
            <a:r>
              <a:rPr lang="fr-FR" sz="2400" b="1" i="1" dirty="0" err="1">
                <a:latin typeface="Arial" charset="0"/>
                <a:cs typeface="Times New Roman" pitchFamily="18" charset="0"/>
              </a:rPr>
              <a:t>influenzae</a:t>
            </a:r>
            <a:r>
              <a:rPr lang="fr-FR" sz="2400" b="1" dirty="0">
                <a:latin typeface="Arial" charset="0"/>
                <a:cs typeface="Times New Roman" pitchFamily="18" charset="0"/>
              </a:rPr>
              <a:t> : virus à ARN non spécifique de l’homme.</a:t>
            </a:r>
          </a:p>
          <a:p>
            <a:pPr algn="just">
              <a:spcBef>
                <a:spcPct val="50000"/>
              </a:spcBef>
            </a:pPr>
            <a:r>
              <a:rPr lang="fr-FR" sz="2400" b="1" dirty="0">
                <a:latin typeface="Arial" charset="0"/>
                <a:cs typeface="Times New Roman" pitchFamily="18" charset="0"/>
              </a:rPr>
              <a:t>Virus peut se retrouver chez un certain nombre d’animaux : poulets, porcs</a:t>
            </a:r>
            <a:r>
              <a:rPr lang="fr-FR" sz="2400" b="1" dirty="0" smtClean="0">
                <a:latin typeface="Arial" charset="0"/>
                <a:cs typeface="Times New Roman" pitchFamily="18" charset="0"/>
              </a:rPr>
              <a:t>…</a:t>
            </a:r>
          </a:p>
          <a:p>
            <a:pPr algn="just">
              <a:spcBef>
                <a:spcPct val="50000"/>
              </a:spcBef>
            </a:pPr>
            <a:r>
              <a:rPr lang="fr-FR" sz="2400" b="1" dirty="0" smtClean="0">
                <a:latin typeface="Arial" charset="0"/>
                <a:cs typeface="Times New Roman" pitchFamily="18" charset="0"/>
              </a:rPr>
              <a:t>Variabilité génétique +++, surtout virus A (absence immunisation durable) : </a:t>
            </a:r>
          </a:p>
          <a:p>
            <a:pPr lvl="1" algn="just">
              <a:spcBef>
                <a:spcPct val="50000"/>
              </a:spcBef>
              <a:buFontTx/>
              <a:buChar char="•"/>
            </a:pPr>
            <a:r>
              <a:rPr lang="fr-FR" sz="2400" b="1" dirty="0" smtClean="0">
                <a:latin typeface="Arial" charset="0"/>
                <a:cs typeface="Times New Roman" pitchFamily="18" charset="0"/>
              </a:rPr>
              <a:t>Modification majeure : pandémie (tous les 20-30 ans environ)</a:t>
            </a:r>
          </a:p>
          <a:p>
            <a:pPr lvl="1" algn="just">
              <a:spcBef>
                <a:spcPct val="50000"/>
              </a:spcBef>
              <a:buFontTx/>
              <a:buChar char="•"/>
            </a:pPr>
            <a:r>
              <a:rPr lang="fr-FR" sz="2400" b="1" dirty="0" smtClean="0">
                <a:latin typeface="Arial" charset="0"/>
                <a:cs typeface="Times New Roman" pitchFamily="18" charset="0"/>
              </a:rPr>
              <a:t>Modification mineure : épidémie saisonnière</a:t>
            </a:r>
          </a:p>
          <a:p>
            <a:pPr algn="just">
              <a:spcBef>
                <a:spcPct val="50000"/>
              </a:spcBef>
            </a:pPr>
            <a:r>
              <a:rPr lang="fr-FR" sz="2400" b="1" dirty="0" smtClean="0">
                <a:latin typeface="Arial" charset="0"/>
                <a:cs typeface="Times New Roman" pitchFamily="18" charset="0"/>
              </a:rPr>
              <a:t>Virus très contagieux par voie aérienne </a:t>
            </a:r>
            <a:r>
              <a:rPr lang="fr-FR" sz="2400" b="1" dirty="0" err="1" smtClean="0">
                <a:latin typeface="Arial" charset="0"/>
                <a:cs typeface="Times New Roman" pitchFamily="18" charset="0"/>
              </a:rPr>
              <a:t>inter-humaine</a:t>
            </a:r>
            <a:r>
              <a:rPr lang="fr-FR" sz="2400" b="1" dirty="0" smtClean="0">
                <a:latin typeface="Arial" charset="0"/>
                <a:cs typeface="Times New Roman" pitchFamily="18" charset="0"/>
              </a:rPr>
              <a:t>.</a:t>
            </a:r>
          </a:p>
          <a:p>
            <a:pPr algn="just">
              <a:spcBef>
                <a:spcPct val="50000"/>
              </a:spcBef>
            </a:pPr>
            <a:endParaRPr lang="fr-FR" sz="2400" b="1" dirty="0">
              <a:latin typeface="Arial" charset="0"/>
              <a:cs typeface="Times New Roman" pitchFamily="18" charset="0"/>
            </a:endParaRPr>
          </a:p>
        </p:txBody>
      </p:sp>
    </p:spTree>
  </p:cSld>
  <p:clrMapOvr>
    <a:masterClrMapping/>
  </p:clrMapOvr>
  <p:transition advTm="30000">
    <p:blinds dir="vert"/>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314" name="Rectangle 2"/>
          <p:cNvSpPr>
            <a:spLocks noGrp="1" noChangeArrowheads="1"/>
          </p:cNvSpPr>
          <p:nvPr>
            <p:ph type="title"/>
          </p:nvPr>
        </p:nvSpPr>
        <p:spPr>
          <a:xfrm>
            <a:off x="1328510" y="192088"/>
            <a:ext cx="6531429" cy="838426"/>
          </a:xfrm>
          <a:noFill/>
          <a:ln cap="flat">
            <a:solidFill>
              <a:schemeClr val="tx1"/>
            </a:solidFill>
          </a:ln>
        </p:spPr>
        <p:txBody>
          <a:bodyPr lIns="90000" tIns="46800" rIns="90000" bIns="46800"/>
          <a:lstStyle/>
          <a:p>
            <a:r>
              <a:rPr lang="fr-FR" sz="3600" dirty="0" smtClean="0">
                <a:solidFill>
                  <a:srgbClr val="FFFF00"/>
                </a:solidFill>
                <a:latin typeface="Arial" charset="0"/>
              </a:rPr>
              <a:t>Couverture vaccinale nationale </a:t>
            </a:r>
            <a:br>
              <a:rPr lang="fr-FR" sz="3600" dirty="0" smtClean="0">
                <a:solidFill>
                  <a:srgbClr val="FFFF00"/>
                </a:solidFill>
                <a:latin typeface="Arial" charset="0"/>
              </a:rPr>
            </a:br>
            <a:r>
              <a:rPr lang="fr-FR" sz="2000" dirty="0" smtClean="0">
                <a:solidFill>
                  <a:srgbClr val="FFFF00"/>
                </a:solidFill>
                <a:latin typeface="Arial" charset="0"/>
              </a:rPr>
              <a:t>Données </a:t>
            </a:r>
            <a:r>
              <a:rPr lang="fr-FR" sz="2000" dirty="0" err="1" smtClean="0">
                <a:solidFill>
                  <a:srgbClr val="FFFF00"/>
                </a:solidFill>
                <a:latin typeface="Arial" charset="0"/>
              </a:rPr>
              <a:t>CNAM</a:t>
            </a:r>
            <a:r>
              <a:rPr lang="fr-FR" sz="2000" dirty="0" smtClean="0">
                <a:solidFill>
                  <a:srgbClr val="FFFF00"/>
                </a:solidFill>
                <a:latin typeface="Arial" charset="0"/>
              </a:rPr>
              <a:t>-</a:t>
            </a:r>
            <a:r>
              <a:rPr lang="fr-FR" sz="2000" dirty="0" err="1" smtClean="0">
                <a:solidFill>
                  <a:srgbClr val="FFFF00"/>
                </a:solidFill>
                <a:latin typeface="Arial" charset="0"/>
              </a:rPr>
              <a:t>TS</a:t>
            </a:r>
            <a:endParaRPr lang="fr-FR" sz="2000" dirty="0">
              <a:latin typeface="Arial" charset="0"/>
            </a:endParaRPr>
          </a:p>
        </p:txBody>
      </p:sp>
      <p:pic>
        <p:nvPicPr>
          <p:cNvPr id="4098" name="Picture 2"/>
          <p:cNvPicPr>
            <a:picLocks noChangeAspect="1" noChangeArrowheads="1"/>
          </p:cNvPicPr>
          <p:nvPr/>
        </p:nvPicPr>
        <p:blipFill>
          <a:blip r:embed="rId2" cstate="print"/>
          <a:srcRect/>
          <a:stretch>
            <a:fillRect/>
          </a:stretch>
        </p:blipFill>
        <p:spPr bwMode="auto">
          <a:xfrm>
            <a:off x="333822" y="1122369"/>
            <a:ext cx="8466884" cy="5735631"/>
          </a:xfrm>
          <a:prstGeom prst="rect">
            <a:avLst/>
          </a:prstGeom>
          <a:noFill/>
          <a:ln w="9525">
            <a:noFill/>
            <a:miter lim="800000"/>
            <a:headEnd/>
            <a:tailEnd/>
          </a:ln>
          <a:effectLst/>
        </p:spPr>
      </p:pic>
    </p:spTree>
  </p:cSld>
  <p:clrMapOvr>
    <a:masterClrMapping/>
  </p:clrMapOvr>
  <p:transition advTm="30000">
    <p:blinds dir="vert"/>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42" name="Rectangle 1026"/>
          <p:cNvSpPr>
            <a:spLocks noGrp="1" noChangeArrowheads="1"/>
          </p:cNvSpPr>
          <p:nvPr>
            <p:ph type="title"/>
          </p:nvPr>
        </p:nvSpPr>
        <p:spPr>
          <a:xfrm>
            <a:off x="1485900" y="192088"/>
            <a:ext cx="6302375" cy="779462"/>
          </a:xfrm>
          <a:noFill/>
          <a:ln cap="flat">
            <a:solidFill>
              <a:schemeClr val="tx1"/>
            </a:solidFill>
          </a:ln>
        </p:spPr>
        <p:txBody>
          <a:bodyPr lIns="90000" tIns="46800" rIns="90000" bIns="46800"/>
          <a:lstStyle/>
          <a:p>
            <a:r>
              <a:rPr lang="fr-FR" sz="3600">
                <a:solidFill>
                  <a:srgbClr val="FFFF00"/>
                </a:solidFill>
                <a:latin typeface="Arial" charset="0"/>
              </a:rPr>
              <a:t>Prévention</a:t>
            </a:r>
            <a:endParaRPr lang="fr-FR" sz="3600">
              <a:latin typeface="Arial" charset="0"/>
            </a:endParaRPr>
          </a:p>
        </p:txBody>
      </p:sp>
      <p:sp>
        <p:nvSpPr>
          <p:cNvPr id="266243" name="Text Box 1027"/>
          <p:cNvSpPr txBox="1">
            <a:spLocks noChangeArrowheads="1"/>
          </p:cNvSpPr>
          <p:nvPr/>
        </p:nvSpPr>
        <p:spPr bwMode="auto">
          <a:xfrm>
            <a:off x="579438" y="1712913"/>
            <a:ext cx="7961312" cy="4291012"/>
          </a:xfrm>
          <a:prstGeom prst="rect">
            <a:avLst/>
          </a:prstGeom>
          <a:noFill/>
          <a:ln w="9525">
            <a:noFill/>
            <a:miter lim="800000"/>
            <a:headEnd/>
            <a:tailEnd/>
          </a:ln>
          <a:effectLst/>
        </p:spPr>
        <p:txBody>
          <a:bodyPr>
            <a:spAutoFit/>
          </a:bodyPr>
          <a:lstStyle/>
          <a:p>
            <a:pPr algn="just">
              <a:spcBef>
                <a:spcPct val="50000"/>
              </a:spcBef>
            </a:pPr>
            <a:r>
              <a:rPr lang="fr-FR" sz="2400" b="1">
                <a:latin typeface="Arial (W1)" pitchFamily="34" charset="0"/>
                <a:cs typeface="Times New Roman" pitchFamily="18" charset="0"/>
              </a:rPr>
              <a:t>La pr</a:t>
            </a:r>
            <a:r>
              <a:rPr lang="fr-FR" sz="2400" b="1">
                <a:latin typeface="Arial"/>
                <a:cs typeface="Times New Roman" pitchFamily="18" charset="0"/>
              </a:rPr>
              <a:t>é</a:t>
            </a:r>
            <a:r>
              <a:rPr lang="fr-FR" sz="2400" b="1">
                <a:latin typeface="Arial (W1)" pitchFamily="34" charset="0"/>
                <a:cs typeface="Times New Roman" pitchFamily="18" charset="0"/>
              </a:rPr>
              <a:t>vention par vaccination est </a:t>
            </a:r>
            <a:r>
              <a:rPr lang="fr-FR" sz="2400" b="1">
                <a:latin typeface="Arial"/>
                <a:cs typeface="Times New Roman" pitchFamily="18" charset="0"/>
              </a:rPr>
              <a:t>à</a:t>
            </a:r>
            <a:r>
              <a:rPr lang="fr-FR" sz="2400" b="1">
                <a:latin typeface="Arial (W1)" pitchFamily="34" charset="0"/>
                <a:cs typeface="Times New Roman" pitchFamily="18" charset="0"/>
              </a:rPr>
              <a:t> mettre en place dans tous les </a:t>
            </a:r>
            <a:r>
              <a:rPr lang="fr-FR" sz="2400" b="1">
                <a:latin typeface="Arial"/>
                <a:cs typeface="Times New Roman" pitchFamily="18" charset="0"/>
              </a:rPr>
              <a:t>é</a:t>
            </a:r>
            <a:r>
              <a:rPr lang="fr-FR" sz="2400" b="1">
                <a:latin typeface="Arial (W1)" pitchFamily="34" charset="0"/>
                <a:cs typeface="Times New Roman" pitchFamily="18" charset="0"/>
              </a:rPr>
              <a:t>tablissements de soins (et les maisons de retraite), mais elle est particuli</a:t>
            </a:r>
            <a:r>
              <a:rPr lang="fr-FR" sz="2400" b="1">
                <a:latin typeface="Arial"/>
                <a:cs typeface="Times New Roman" pitchFamily="18" charset="0"/>
              </a:rPr>
              <a:t>è</a:t>
            </a:r>
            <a:r>
              <a:rPr lang="fr-FR" sz="2400" b="1">
                <a:latin typeface="Arial (W1)" pitchFamily="34" charset="0"/>
                <a:cs typeface="Times New Roman" pitchFamily="18" charset="0"/>
              </a:rPr>
              <a:t>rement importante dans les unit</a:t>
            </a:r>
            <a:r>
              <a:rPr lang="fr-FR" sz="2400" b="1">
                <a:latin typeface="Arial"/>
                <a:cs typeface="Times New Roman" pitchFamily="18" charset="0"/>
              </a:rPr>
              <a:t>é</a:t>
            </a:r>
            <a:r>
              <a:rPr lang="fr-FR" sz="2400" b="1">
                <a:latin typeface="Arial (W1)" pitchFamily="34" charset="0"/>
                <a:cs typeface="Times New Roman" pitchFamily="18" charset="0"/>
              </a:rPr>
              <a:t>s </a:t>
            </a:r>
            <a:r>
              <a:rPr lang="fr-FR" sz="2400" b="1">
                <a:latin typeface="Arial"/>
                <a:cs typeface="Times New Roman" pitchFamily="18" charset="0"/>
              </a:rPr>
              <a:t>« </a:t>
            </a:r>
            <a:r>
              <a:rPr lang="fr-FR" sz="2400" b="1">
                <a:latin typeface="Arial (W1)" pitchFamily="34" charset="0"/>
                <a:cs typeface="Times New Roman" pitchFamily="18" charset="0"/>
              </a:rPr>
              <a:t>sensibles</a:t>
            </a:r>
            <a:r>
              <a:rPr lang="fr-FR" sz="2400" b="1">
                <a:latin typeface="Arial"/>
                <a:cs typeface="Times New Roman" pitchFamily="18" charset="0"/>
              </a:rPr>
              <a:t> » </a:t>
            </a:r>
            <a:r>
              <a:rPr lang="fr-FR" sz="2400" b="1">
                <a:latin typeface="Arial (W1)" pitchFamily="34" charset="0"/>
                <a:cs typeface="Times New Roman" pitchFamily="18" charset="0"/>
              </a:rPr>
              <a:t>: r</a:t>
            </a:r>
            <a:r>
              <a:rPr lang="fr-FR" sz="2400" b="1">
                <a:latin typeface="Arial"/>
                <a:cs typeface="Times New Roman" pitchFamily="18" charset="0"/>
              </a:rPr>
              <a:t>é</a:t>
            </a:r>
            <a:r>
              <a:rPr lang="fr-FR" sz="2400" b="1">
                <a:latin typeface="Arial (W1)" pitchFamily="34" charset="0"/>
                <a:cs typeface="Times New Roman" pitchFamily="18" charset="0"/>
              </a:rPr>
              <a:t>animation, n</a:t>
            </a:r>
            <a:r>
              <a:rPr lang="fr-FR" sz="2400" b="1">
                <a:latin typeface="Arial"/>
                <a:cs typeface="Times New Roman" pitchFamily="18" charset="0"/>
              </a:rPr>
              <a:t>é</a:t>
            </a:r>
            <a:r>
              <a:rPr lang="fr-FR" sz="2400" b="1">
                <a:latin typeface="Arial (W1)" pitchFamily="34" charset="0"/>
                <a:cs typeface="Times New Roman" pitchFamily="18" charset="0"/>
              </a:rPr>
              <a:t>onatologie, services de greffes, g</a:t>
            </a:r>
            <a:r>
              <a:rPr lang="fr-FR" sz="2400" b="1">
                <a:latin typeface="Arial"/>
                <a:cs typeface="Times New Roman" pitchFamily="18" charset="0"/>
              </a:rPr>
              <a:t>é</a:t>
            </a:r>
            <a:r>
              <a:rPr lang="fr-FR" sz="2400" b="1">
                <a:latin typeface="Arial (W1)" pitchFamily="34" charset="0"/>
                <a:cs typeface="Times New Roman" pitchFamily="18" charset="0"/>
              </a:rPr>
              <a:t>riatrie</a:t>
            </a:r>
            <a:r>
              <a:rPr lang="fr-FR" sz="2400" b="1">
                <a:latin typeface="Arial"/>
                <a:cs typeface="Times New Roman" pitchFamily="18" charset="0"/>
              </a:rPr>
              <a:t>…</a:t>
            </a:r>
            <a:r>
              <a:rPr lang="fr-FR" sz="2400" b="1">
                <a:latin typeface="Arial (W1)" pitchFamily="34" charset="0"/>
                <a:cs typeface="Times New Roman" pitchFamily="18" charset="0"/>
              </a:rPr>
              <a:t> </a:t>
            </a:r>
          </a:p>
          <a:p>
            <a:pPr algn="just">
              <a:spcBef>
                <a:spcPct val="50000"/>
              </a:spcBef>
            </a:pPr>
            <a:r>
              <a:rPr lang="fr-FR" sz="2400" b="1">
                <a:latin typeface="Arial (W1)" pitchFamily="34" charset="0"/>
                <a:cs typeface="Times New Roman" pitchFamily="18" charset="0"/>
              </a:rPr>
              <a:t>Les </a:t>
            </a:r>
            <a:r>
              <a:rPr lang="fr-FR" sz="2400" b="1">
                <a:latin typeface="Arial"/>
                <a:cs typeface="Times New Roman" pitchFamily="18" charset="0"/>
              </a:rPr>
              <a:t>é</a:t>
            </a:r>
            <a:r>
              <a:rPr lang="fr-FR" sz="2400" b="1">
                <a:latin typeface="Arial (W1)" pitchFamily="34" charset="0"/>
                <a:cs typeface="Times New Roman" pitchFamily="18" charset="0"/>
              </a:rPr>
              <a:t>quipes mobiles de vaccination, la mise </a:t>
            </a:r>
            <a:r>
              <a:rPr lang="fr-FR" sz="2400" b="1">
                <a:latin typeface="Arial"/>
                <a:cs typeface="Times New Roman" pitchFamily="18" charset="0"/>
              </a:rPr>
              <a:t>à</a:t>
            </a:r>
            <a:r>
              <a:rPr lang="fr-FR" sz="2400" b="1">
                <a:latin typeface="Arial (W1)" pitchFamily="34" charset="0"/>
                <a:cs typeface="Times New Roman" pitchFamily="18" charset="0"/>
              </a:rPr>
              <a:t> disposition du vaccin la nuit et le week-end, l</a:t>
            </a:r>
            <a:r>
              <a:rPr lang="fr-FR" sz="2400" b="1">
                <a:latin typeface="Arial"/>
                <a:cs typeface="Times New Roman" pitchFamily="18" charset="0"/>
              </a:rPr>
              <a:t>’</a:t>
            </a:r>
            <a:r>
              <a:rPr lang="fr-FR" sz="2400" b="1">
                <a:latin typeface="Arial (W1)" pitchFamily="34" charset="0"/>
                <a:cs typeface="Times New Roman" pitchFamily="18" charset="0"/>
              </a:rPr>
              <a:t>information sur la grippe nosocomiale ont, d</a:t>
            </a:r>
            <a:r>
              <a:rPr lang="fr-FR" sz="2400" b="1">
                <a:latin typeface="Arial"/>
                <a:cs typeface="Times New Roman" pitchFamily="18" charset="0"/>
              </a:rPr>
              <a:t>’</a:t>
            </a:r>
            <a:r>
              <a:rPr lang="fr-FR" sz="2400" b="1">
                <a:latin typeface="Arial (W1)" pitchFamily="34" charset="0"/>
                <a:cs typeface="Times New Roman" pitchFamily="18" charset="0"/>
              </a:rPr>
              <a:t>apr</a:t>
            </a:r>
            <a:r>
              <a:rPr lang="fr-FR" sz="2400" b="1">
                <a:latin typeface="Arial"/>
                <a:cs typeface="Times New Roman" pitchFamily="18" charset="0"/>
              </a:rPr>
              <a:t>è</a:t>
            </a:r>
            <a:r>
              <a:rPr lang="fr-FR" sz="2400" b="1">
                <a:latin typeface="Arial (W1)" pitchFamily="34" charset="0"/>
                <a:cs typeface="Times New Roman" pitchFamily="18" charset="0"/>
              </a:rPr>
              <a:t>s la litt</a:t>
            </a:r>
            <a:r>
              <a:rPr lang="fr-FR" sz="2400" b="1">
                <a:latin typeface="Arial"/>
                <a:cs typeface="Times New Roman" pitchFamily="18" charset="0"/>
              </a:rPr>
              <a:t>é</a:t>
            </a:r>
            <a:r>
              <a:rPr lang="fr-FR" sz="2400" b="1">
                <a:latin typeface="Arial (W1)" pitchFamily="34" charset="0"/>
                <a:cs typeface="Times New Roman" pitchFamily="18" charset="0"/>
              </a:rPr>
              <a:t>rature, un impact favorable sur le taux de vaccination du personnel soignant.</a:t>
            </a:r>
          </a:p>
        </p:txBody>
      </p:sp>
    </p:spTree>
  </p:cSld>
  <p:clrMapOvr>
    <a:masterClrMapping/>
  </p:clrMapOvr>
  <p:transition advTm="30000">
    <p:blinds dir="vert"/>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578" name="Rectangle 2"/>
          <p:cNvSpPr>
            <a:spLocks noGrp="1" noChangeArrowheads="1"/>
          </p:cNvSpPr>
          <p:nvPr>
            <p:ph type="title"/>
          </p:nvPr>
        </p:nvSpPr>
        <p:spPr>
          <a:xfrm>
            <a:off x="1485900" y="192088"/>
            <a:ext cx="6302375" cy="779462"/>
          </a:xfrm>
          <a:noFill/>
          <a:ln cap="flat">
            <a:solidFill>
              <a:schemeClr val="tx1"/>
            </a:solidFill>
          </a:ln>
        </p:spPr>
        <p:txBody>
          <a:bodyPr lIns="90000" tIns="46800" rIns="90000" bIns="46800"/>
          <a:lstStyle/>
          <a:p>
            <a:r>
              <a:rPr lang="fr-FR" sz="3600">
                <a:solidFill>
                  <a:srgbClr val="FFFF00"/>
                </a:solidFill>
                <a:latin typeface="Arial" charset="0"/>
              </a:rPr>
              <a:t>Prévention</a:t>
            </a:r>
            <a:endParaRPr lang="fr-FR" sz="3600">
              <a:latin typeface="Arial" charset="0"/>
            </a:endParaRPr>
          </a:p>
        </p:txBody>
      </p:sp>
      <p:sp>
        <p:nvSpPr>
          <p:cNvPr id="280579" name="Text Box 3"/>
          <p:cNvSpPr txBox="1">
            <a:spLocks noChangeArrowheads="1"/>
          </p:cNvSpPr>
          <p:nvPr/>
        </p:nvSpPr>
        <p:spPr bwMode="auto">
          <a:xfrm>
            <a:off x="1014413" y="2298700"/>
            <a:ext cx="7105650" cy="1917700"/>
          </a:xfrm>
          <a:prstGeom prst="rect">
            <a:avLst/>
          </a:prstGeom>
          <a:noFill/>
          <a:ln w="9525">
            <a:noFill/>
            <a:miter lim="800000"/>
            <a:headEnd/>
            <a:tailEnd/>
          </a:ln>
          <a:effectLst/>
        </p:spPr>
        <p:txBody>
          <a:bodyPr>
            <a:spAutoFit/>
          </a:bodyPr>
          <a:lstStyle/>
          <a:p>
            <a:pPr algn="just">
              <a:spcBef>
                <a:spcPct val="50000"/>
              </a:spcBef>
            </a:pPr>
            <a:r>
              <a:rPr lang="fr-FR" sz="2400" b="1">
                <a:latin typeface="Arial (W1)" pitchFamily="34" charset="0"/>
                <a:cs typeface="Times New Roman" pitchFamily="18" charset="0"/>
              </a:rPr>
              <a:t>Une couverture vaccinale antigrippale </a:t>
            </a:r>
            <a:r>
              <a:rPr lang="fr-FR" sz="2400" b="1">
                <a:latin typeface="Arial"/>
                <a:cs typeface="Times New Roman" pitchFamily="18" charset="0"/>
              </a:rPr>
              <a:t>é</a:t>
            </a:r>
            <a:r>
              <a:rPr lang="fr-FR" sz="2400" b="1">
                <a:latin typeface="Arial (W1)" pitchFamily="34" charset="0"/>
                <a:cs typeface="Times New Roman" pitchFamily="18" charset="0"/>
              </a:rPr>
              <a:t>lev</a:t>
            </a:r>
            <a:r>
              <a:rPr lang="fr-FR" sz="2400" b="1">
                <a:latin typeface="Arial"/>
                <a:cs typeface="Times New Roman" pitchFamily="18" charset="0"/>
              </a:rPr>
              <a:t>é</a:t>
            </a:r>
            <a:r>
              <a:rPr lang="fr-FR" sz="2400" b="1">
                <a:latin typeface="Arial (W1)" pitchFamily="34" charset="0"/>
                <a:cs typeface="Times New Roman" pitchFamily="18" charset="0"/>
              </a:rPr>
              <a:t>e des personnels soignants est primordiale dans nos </a:t>
            </a:r>
            <a:r>
              <a:rPr lang="fr-FR" sz="2400" b="1">
                <a:latin typeface="Arial"/>
                <a:cs typeface="Times New Roman" pitchFamily="18" charset="0"/>
              </a:rPr>
              <a:t>é</a:t>
            </a:r>
            <a:r>
              <a:rPr lang="fr-FR" sz="2400" b="1">
                <a:latin typeface="Arial (W1)" pitchFamily="34" charset="0"/>
                <a:cs typeface="Times New Roman" pitchFamily="18" charset="0"/>
              </a:rPr>
              <a:t>tablissements, en effet quel soignant n</a:t>
            </a:r>
            <a:r>
              <a:rPr lang="fr-FR" sz="2400" b="1">
                <a:latin typeface="Arial"/>
                <a:cs typeface="Times New Roman" pitchFamily="18" charset="0"/>
              </a:rPr>
              <a:t>’</a:t>
            </a:r>
            <a:r>
              <a:rPr lang="fr-FR" sz="2400" b="1">
                <a:latin typeface="Arial (W1)" pitchFamily="34" charset="0"/>
                <a:cs typeface="Times New Roman" pitchFamily="18" charset="0"/>
              </a:rPr>
              <a:t>est pas en contact quotidien avec un malade </a:t>
            </a:r>
            <a:r>
              <a:rPr lang="fr-FR" sz="2400" b="1">
                <a:latin typeface="Arial"/>
                <a:cs typeface="Times New Roman" pitchFamily="18" charset="0"/>
              </a:rPr>
              <a:t>à</a:t>
            </a:r>
            <a:r>
              <a:rPr lang="fr-FR" sz="2400" b="1">
                <a:latin typeface="Arial (W1)" pitchFamily="34" charset="0"/>
                <a:cs typeface="Times New Roman" pitchFamily="18" charset="0"/>
              </a:rPr>
              <a:t> risque</a:t>
            </a:r>
            <a:r>
              <a:rPr lang="fr-FR" sz="2400" b="1">
                <a:latin typeface="Arial"/>
                <a:cs typeface="Times New Roman" pitchFamily="18" charset="0"/>
              </a:rPr>
              <a:t> </a:t>
            </a:r>
            <a:r>
              <a:rPr lang="fr-FR" sz="2400" b="1">
                <a:latin typeface="Arial (W1)" pitchFamily="34" charset="0"/>
                <a:cs typeface="Times New Roman" pitchFamily="18" charset="0"/>
              </a:rPr>
              <a:t>? </a:t>
            </a:r>
          </a:p>
        </p:txBody>
      </p:sp>
    </p:spTree>
  </p:cSld>
  <p:clrMapOvr>
    <a:masterClrMapping/>
  </p:clrMapOvr>
  <p:transition advTm="30000">
    <p:blinds dir="vert"/>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8290" name="Rectangle 2"/>
          <p:cNvSpPr>
            <a:spLocks noGrp="1" noChangeArrowheads="1"/>
          </p:cNvSpPr>
          <p:nvPr>
            <p:ph type="title"/>
          </p:nvPr>
        </p:nvSpPr>
        <p:spPr>
          <a:xfrm>
            <a:off x="1914525" y="192088"/>
            <a:ext cx="5359400" cy="779462"/>
          </a:xfrm>
          <a:noFill/>
          <a:ln cap="flat">
            <a:solidFill>
              <a:schemeClr val="tx1"/>
            </a:solidFill>
          </a:ln>
        </p:spPr>
        <p:txBody>
          <a:bodyPr lIns="90000" tIns="46800" rIns="90000" bIns="46800"/>
          <a:lstStyle/>
          <a:p>
            <a:r>
              <a:rPr lang="fr-FR" sz="3600">
                <a:solidFill>
                  <a:srgbClr val="FFFF00"/>
                </a:solidFill>
                <a:latin typeface="Arial" charset="0"/>
              </a:rPr>
              <a:t>La vaccination</a:t>
            </a:r>
            <a:endParaRPr lang="fr-FR" sz="3600">
              <a:latin typeface="Arial" charset="0"/>
            </a:endParaRPr>
          </a:p>
        </p:txBody>
      </p:sp>
      <p:sp>
        <p:nvSpPr>
          <p:cNvPr id="268291" name="Text Box 3"/>
          <p:cNvSpPr txBox="1">
            <a:spLocks noChangeArrowheads="1"/>
          </p:cNvSpPr>
          <p:nvPr/>
        </p:nvSpPr>
        <p:spPr bwMode="auto">
          <a:xfrm>
            <a:off x="322263" y="1427163"/>
            <a:ext cx="8542337" cy="4656137"/>
          </a:xfrm>
          <a:prstGeom prst="rect">
            <a:avLst/>
          </a:prstGeom>
          <a:noFill/>
          <a:ln w="9525">
            <a:noFill/>
            <a:miter lim="800000"/>
            <a:headEnd/>
            <a:tailEnd/>
          </a:ln>
          <a:effectLst/>
        </p:spPr>
        <p:txBody>
          <a:bodyPr>
            <a:spAutoFit/>
          </a:bodyPr>
          <a:lstStyle/>
          <a:p>
            <a:pPr algn="just">
              <a:spcBef>
                <a:spcPct val="50000"/>
              </a:spcBef>
            </a:pPr>
            <a:r>
              <a:rPr lang="fr-FR" sz="2400" b="1">
                <a:latin typeface="Arial (W1)" pitchFamily="34" charset="0"/>
                <a:cs typeface="Times New Roman" pitchFamily="18" charset="0"/>
              </a:rPr>
              <a:t>Ce vaccin inactiv</a:t>
            </a:r>
            <a:r>
              <a:rPr lang="fr-FR" sz="2400" b="1">
                <a:latin typeface="Arial"/>
                <a:cs typeface="Times New Roman" pitchFamily="18" charset="0"/>
              </a:rPr>
              <a:t>é</a:t>
            </a:r>
            <a:r>
              <a:rPr lang="fr-FR" sz="2400" b="1">
                <a:latin typeface="Arial (W1)" pitchFamily="34" charset="0"/>
                <a:cs typeface="Times New Roman" pitchFamily="18" charset="0"/>
              </a:rPr>
              <a:t>, utilis</a:t>
            </a:r>
            <a:r>
              <a:rPr lang="fr-FR" sz="2400" b="1">
                <a:latin typeface="Arial"/>
                <a:cs typeface="Times New Roman" pitchFamily="18" charset="0"/>
              </a:rPr>
              <a:t>é</a:t>
            </a:r>
            <a:r>
              <a:rPr lang="fr-FR" sz="2400" b="1">
                <a:latin typeface="Arial (W1)" pitchFamily="34" charset="0"/>
                <a:cs typeface="Times New Roman" pitchFamily="18" charset="0"/>
              </a:rPr>
              <a:t> depuis de nombreuses ann</a:t>
            </a:r>
            <a:r>
              <a:rPr lang="fr-FR" sz="2400" b="1">
                <a:latin typeface="Arial"/>
                <a:cs typeface="Times New Roman" pitchFamily="18" charset="0"/>
              </a:rPr>
              <a:t>é</a:t>
            </a:r>
            <a:r>
              <a:rPr lang="fr-FR" sz="2400" b="1">
                <a:latin typeface="Arial (W1)" pitchFamily="34" charset="0"/>
                <a:cs typeface="Times New Roman" pitchFamily="18" charset="0"/>
              </a:rPr>
              <a:t>es,  est compos</a:t>
            </a:r>
            <a:r>
              <a:rPr lang="fr-FR" sz="2400" b="1">
                <a:latin typeface="Arial"/>
                <a:cs typeface="Times New Roman" pitchFamily="18" charset="0"/>
              </a:rPr>
              <a:t>é</a:t>
            </a:r>
            <a:r>
              <a:rPr lang="fr-FR" sz="2400" b="1">
                <a:latin typeface="Arial (W1)" pitchFamily="34" charset="0"/>
                <a:cs typeface="Times New Roman" pitchFamily="18" charset="0"/>
              </a:rPr>
              <a:t> chaque ann</a:t>
            </a:r>
            <a:r>
              <a:rPr lang="fr-FR" sz="2400" b="1">
                <a:latin typeface="Arial"/>
                <a:cs typeface="Times New Roman" pitchFamily="18" charset="0"/>
              </a:rPr>
              <a:t>é</a:t>
            </a:r>
            <a:r>
              <a:rPr lang="fr-FR" sz="2400" b="1">
                <a:latin typeface="Arial (W1)" pitchFamily="34" charset="0"/>
                <a:cs typeface="Times New Roman" pitchFamily="18" charset="0"/>
              </a:rPr>
              <a:t>e en fonction de la souche attendue lors de l</a:t>
            </a:r>
            <a:r>
              <a:rPr lang="fr-FR" sz="2400" b="1">
                <a:latin typeface="Arial"/>
                <a:cs typeface="Times New Roman" pitchFamily="18" charset="0"/>
              </a:rPr>
              <a:t>’é</a:t>
            </a:r>
            <a:r>
              <a:rPr lang="fr-FR" sz="2400" b="1">
                <a:latin typeface="Arial (W1)" pitchFamily="34" charset="0"/>
                <a:cs typeface="Times New Roman" pitchFamily="18" charset="0"/>
              </a:rPr>
              <a:t>pid</a:t>
            </a:r>
            <a:r>
              <a:rPr lang="fr-FR" sz="2400" b="1">
                <a:latin typeface="Arial"/>
                <a:cs typeface="Times New Roman" pitchFamily="18" charset="0"/>
              </a:rPr>
              <a:t>é</a:t>
            </a:r>
            <a:r>
              <a:rPr lang="fr-FR" sz="2400" b="1">
                <a:latin typeface="Arial (W1)" pitchFamily="34" charset="0"/>
                <a:cs typeface="Times New Roman" pitchFamily="18" charset="0"/>
              </a:rPr>
              <a:t>mie (parfois il peut y avoir une inad</a:t>
            </a:r>
            <a:r>
              <a:rPr lang="fr-FR" sz="2400" b="1">
                <a:latin typeface="Arial"/>
                <a:cs typeface="Times New Roman" pitchFamily="18" charset="0"/>
              </a:rPr>
              <a:t>é</a:t>
            </a:r>
            <a:r>
              <a:rPr lang="fr-FR" sz="2400" b="1">
                <a:latin typeface="Arial (W1)" pitchFamily="34" charset="0"/>
                <a:cs typeface="Times New Roman" pitchFamily="18" charset="0"/>
              </a:rPr>
              <a:t>quation antig</a:t>
            </a:r>
            <a:r>
              <a:rPr lang="fr-FR" sz="2400" b="1">
                <a:latin typeface="Arial"/>
                <a:cs typeface="Times New Roman" pitchFamily="18" charset="0"/>
              </a:rPr>
              <a:t>é</a:t>
            </a:r>
            <a:r>
              <a:rPr lang="fr-FR" sz="2400" b="1">
                <a:latin typeface="Arial (W1)" pitchFamily="34" charset="0"/>
                <a:cs typeface="Times New Roman" pitchFamily="18" charset="0"/>
              </a:rPr>
              <a:t>nique entre le vaccin et la souche circulante). 3 souches (2 sous-type A, 1 sous-type B)</a:t>
            </a:r>
          </a:p>
          <a:p>
            <a:pPr algn="just">
              <a:spcBef>
                <a:spcPct val="50000"/>
              </a:spcBef>
            </a:pPr>
            <a:r>
              <a:rPr lang="fr-FR" sz="2400" b="1">
                <a:latin typeface="Arial (W1)" pitchFamily="34" charset="0"/>
                <a:cs typeface="Times New Roman" pitchFamily="18" charset="0"/>
              </a:rPr>
              <a:t>Il est efficace dans 70 </a:t>
            </a:r>
            <a:r>
              <a:rPr lang="fr-FR" sz="2400" b="1">
                <a:latin typeface="Arial"/>
                <a:cs typeface="Times New Roman" pitchFamily="18" charset="0"/>
              </a:rPr>
              <a:t>à</a:t>
            </a:r>
            <a:r>
              <a:rPr lang="fr-FR" sz="2400" b="1">
                <a:latin typeface="Arial (W1)" pitchFamily="34" charset="0"/>
                <a:cs typeface="Times New Roman" pitchFamily="18" charset="0"/>
              </a:rPr>
              <a:t> 90% des cas (mais moins chez les personnes âg</a:t>
            </a:r>
            <a:r>
              <a:rPr lang="fr-FR" sz="2400" b="1">
                <a:latin typeface="Arial"/>
                <a:cs typeface="Times New Roman" pitchFamily="18" charset="0"/>
              </a:rPr>
              <a:t>é</a:t>
            </a:r>
            <a:r>
              <a:rPr lang="fr-FR" sz="2400" b="1">
                <a:latin typeface="Arial (W1)" pitchFamily="34" charset="0"/>
                <a:cs typeface="Times New Roman" pitchFamily="18" charset="0"/>
              </a:rPr>
              <a:t>es). </a:t>
            </a:r>
          </a:p>
          <a:p>
            <a:pPr algn="just">
              <a:spcBef>
                <a:spcPct val="50000"/>
              </a:spcBef>
            </a:pPr>
            <a:r>
              <a:rPr lang="fr-FR" sz="2400" b="1">
                <a:latin typeface="Arial (W1)" pitchFamily="34" charset="0"/>
                <a:cs typeface="Times New Roman" pitchFamily="18" charset="0"/>
              </a:rPr>
              <a:t>Vaccination d</a:t>
            </a:r>
            <a:r>
              <a:rPr lang="fr-FR" sz="2400" b="1">
                <a:latin typeface="Arial"/>
                <a:cs typeface="Times New Roman" pitchFamily="18" charset="0"/>
              </a:rPr>
              <a:t>’</a:t>
            </a:r>
            <a:r>
              <a:rPr lang="fr-FR" sz="2400" b="1">
                <a:latin typeface="Arial (W1)" pitchFamily="34" charset="0"/>
                <a:cs typeface="Times New Roman" pitchFamily="18" charset="0"/>
              </a:rPr>
              <a:t>octobre </a:t>
            </a:r>
            <a:r>
              <a:rPr lang="fr-FR" sz="2400" b="1">
                <a:latin typeface="Arial"/>
                <a:cs typeface="Times New Roman" pitchFamily="18" charset="0"/>
              </a:rPr>
              <a:t>à</a:t>
            </a:r>
            <a:r>
              <a:rPr lang="fr-FR" sz="2400" b="1">
                <a:latin typeface="Arial (W1)" pitchFamily="34" charset="0"/>
                <a:cs typeface="Times New Roman" pitchFamily="18" charset="0"/>
              </a:rPr>
              <a:t> novembre; induit une protection en 15 jours. </a:t>
            </a:r>
          </a:p>
          <a:p>
            <a:pPr algn="just">
              <a:spcBef>
                <a:spcPct val="50000"/>
              </a:spcBef>
            </a:pPr>
            <a:r>
              <a:rPr lang="fr-FR" sz="2400" b="1">
                <a:latin typeface="Arial (W1)" pitchFamily="34" charset="0"/>
                <a:cs typeface="Times New Roman" pitchFamily="18" charset="0"/>
              </a:rPr>
              <a:t>Recommand</a:t>
            </a:r>
            <a:r>
              <a:rPr lang="fr-FR" sz="2400" b="1">
                <a:latin typeface="Arial"/>
                <a:cs typeface="Times New Roman" pitchFamily="18" charset="0"/>
              </a:rPr>
              <a:t>é</a:t>
            </a:r>
            <a:r>
              <a:rPr lang="fr-FR" sz="2400" b="1">
                <a:latin typeface="Arial (W1)" pitchFamily="34" charset="0"/>
                <a:cs typeface="Times New Roman" pitchFamily="18" charset="0"/>
              </a:rPr>
              <a:t>e pour les </a:t>
            </a:r>
            <a:r>
              <a:rPr lang="fr-FR" sz="2400" b="1">
                <a:solidFill>
                  <a:srgbClr val="FFA829"/>
                </a:solidFill>
                <a:latin typeface="Arial (W1)" pitchFamily="34" charset="0"/>
                <a:cs typeface="Times New Roman" pitchFamily="18" charset="0"/>
              </a:rPr>
              <a:t>soignants</a:t>
            </a:r>
            <a:r>
              <a:rPr lang="fr-FR" sz="2400" b="1">
                <a:latin typeface="Arial (W1)" pitchFamily="34" charset="0"/>
                <a:cs typeface="Times New Roman" pitchFamily="18" charset="0"/>
              </a:rPr>
              <a:t>, les personnes de </a:t>
            </a:r>
            <a:r>
              <a:rPr lang="fr-FR" sz="2400" b="1">
                <a:solidFill>
                  <a:srgbClr val="FFA829"/>
                </a:solidFill>
                <a:latin typeface="Arial (W1)" pitchFamily="34" charset="0"/>
                <a:cs typeface="Times New Roman" pitchFamily="18" charset="0"/>
              </a:rPr>
              <a:t>65 ans et plus</a:t>
            </a:r>
            <a:r>
              <a:rPr lang="fr-FR" sz="2400" b="1">
                <a:latin typeface="Arial (W1)" pitchFamily="34" charset="0"/>
                <a:cs typeface="Times New Roman" pitchFamily="18" charset="0"/>
              </a:rPr>
              <a:t>, les </a:t>
            </a:r>
            <a:r>
              <a:rPr lang="fr-FR" sz="2400" b="1">
                <a:solidFill>
                  <a:srgbClr val="FFA829"/>
                </a:solidFill>
                <a:latin typeface="Arial (W1)" pitchFamily="34" charset="0"/>
                <a:cs typeface="Times New Roman" pitchFamily="18" charset="0"/>
              </a:rPr>
              <a:t>personnes </a:t>
            </a:r>
            <a:r>
              <a:rPr lang="fr-FR" sz="2400" b="1">
                <a:solidFill>
                  <a:srgbClr val="FFA829"/>
                </a:solidFill>
                <a:latin typeface="Arial"/>
                <a:cs typeface="Times New Roman" pitchFamily="18" charset="0"/>
              </a:rPr>
              <a:t>à</a:t>
            </a:r>
            <a:r>
              <a:rPr lang="fr-FR" sz="2400" b="1">
                <a:solidFill>
                  <a:srgbClr val="FFA829"/>
                </a:solidFill>
                <a:latin typeface="Arial (W1)" pitchFamily="34" charset="0"/>
                <a:cs typeface="Times New Roman" pitchFamily="18" charset="0"/>
              </a:rPr>
              <a:t> risques</a:t>
            </a:r>
            <a:r>
              <a:rPr lang="fr-FR" sz="2400" b="1">
                <a:latin typeface="Arial (W1)" pitchFamily="34" charset="0"/>
                <a:cs typeface="Times New Roman" pitchFamily="18" charset="0"/>
              </a:rPr>
              <a:t>.</a:t>
            </a:r>
          </a:p>
        </p:txBody>
      </p:sp>
    </p:spTree>
  </p:cSld>
  <p:clrMapOvr>
    <a:masterClrMapping/>
  </p:clrMapOvr>
  <p:transition advTm="30000">
    <p:blinds dir="vert"/>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9554" name="Rectangle 1026"/>
          <p:cNvSpPr>
            <a:spLocks noGrp="1" noChangeArrowheads="1"/>
          </p:cNvSpPr>
          <p:nvPr>
            <p:ph type="title"/>
          </p:nvPr>
        </p:nvSpPr>
        <p:spPr>
          <a:xfrm>
            <a:off x="1914525" y="192088"/>
            <a:ext cx="5359400" cy="779462"/>
          </a:xfrm>
          <a:noFill/>
          <a:ln cap="flat">
            <a:solidFill>
              <a:schemeClr val="tx1"/>
            </a:solidFill>
          </a:ln>
        </p:spPr>
        <p:txBody>
          <a:bodyPr lIns="90000" tIns="46800" rIns="90000" bIns="46800"/>
          <a:lstStyle/>
          <a:p>
            <a:r>
              <a:rPr lang="fr-FR" sz="3600">
                <a:solidFill>
                  <a:srgbClr val="FFFF00"/>
                </a:solidFill>
                <a:latin typeface="Arial" charset="0"/>
              </a:rPr>
              <a:t>La vaccination</a:t>
            </a:r>
            <a:endParaRPr lang="fr-FR" sz="3600">
              <a:latin typeface="Arial" charset="0"/>
            </a:endParaRPr>
          </a:p>
        </p:txBody>
      </p:sp>
      <p:sp>
        <p:nvSpPr>
          <p:cNvPr id="279555" name="Text Box 1027"/>
          <p:cNvSpPr txBox="1">
            <a:spLocks noChangeArrowheads="1"/>
          </p:cNvSpPr>
          <p:nvPr/>
        </p:nvSpPr>
        <p:spPr bwMode="auto">
          <a:xfrm>
            <a:off x="-314325" y="987425"/>
            <a:ext cx="8135938" cy="4955203"/>
          </a:xfrm>
          <a:prstGeom prst="rect">
            <a:avLst/>
          </a:prstGeom>
          <a:noFill/>
          <a:ln w="9525">
            <a:noFill/>
            <a:miter lim="800000"/>
            <a:headEnd/>
            <a:tailEnd/>
          </a:ln>
          <a:effectLst/>
        </p:spPr>
        <p:txBody>
          <a:bodyPr>
            <a:spAutoFit/>
          </a:bodyPr>
          <a:lstStyle/>
          <a:p>
            <a:pPr algn="ctr">
              <a:spcBef>
                <a:spcPct val="50000"/>
              </a:spcBef>
            </a:pPr>
            <a:r>
              <a:rPr lang="fr-FR" b="1" dirty="0">
                <a:solidFill>
                  <a:srgbClr val="FFA829"/>
                </a:solidFill>
                <a:latin typeface="Arial (W1)" pitchFamily="34" charset="0"/>
                <a:cs typeface="Times New Roman" pitchFamily="18" charset="0"/>
              </a:rPr>
              <a:t>Personnes </a:t>
            </a:r>
            <a:r>
              <a:rPr lang="fr-FR" b="1" dirty="0">
                <a:solidFill>
                  <a:srgbClr val="FFA829"/>
                </a:solidFill>
                <a:latin typeface="Arial"/>
                <a:cs typeface="Times New Roman" pitchFamily="18" charset="0"/>
              </a:rPr>
              <a:t>à</a:t>
            </a:r>
            <a:r>
              <a:rPr lang="fr-FR" b="1" dirty="0">
                <a:solidFill>
                  <a:srgbClr val="FFA829"/>
                </a:solidFill>
                <a:latin typeface="Arial (W1)" pitchFamily="34" charset="0"/>
                <a:cs typeface="Times New Roman" pitchFamily="18" charset="0"/>
              </a:rPr>
              <a:t> risque</a:t>
            </a:r>
          </a:p>
          <a:p>
            <a:pPr lvl="1" algn="just">
              <a:spcBef>
                <a:spcPct val="50000"/>
              </a:spcBef>
              <a:buFontTx/>
              <a:buChar char="•"/>
            </a:pPr>
            <a:r>
              <a:rPr lang="fr-FR" sz="2400" b="1" dirty="0">
                <a:latin typeface="Arial (W1)" pitchFamily="34" charset="0"/>
                <a:cs typeface="Times New Roman" pitchFamily="18" charset="0"/>
              </a:rPr>
              <a:t>Personnes </a:t>
            </a:r>
            <a:r>
              <a:rPr lang="fr-FR" sz="2400" b="1" dirty="0">
                <a:latin typeface="Arial (W1)" pitchFamily="34" charset="0"/>
                <a:cs typeface="Times New Roman" pitchFamily="18" charset="0"/>
                <a:sym typeface="Symbol" pitchFamily="18" charset="2"/>
              </a:rPr>
              <a:t> 65 ans</a:t>
            </a:r>
          </a:p>
          <a:p>
            <a:pPr lvl="1" algn="just">
              <a:spcBef>
                <a:spcPct val="50000"/>
              </a:spcBef>
              <a:buFontTx/>
              <a:buChar char="•"/>
            </a:pPr>
            <a:r>
              <a:rPr lang="fr-FR" sz="2400" b="1" dirty="0" smtClean="0">
                <a:latin typeface="Arial (W1)" pitchFamily="34" charset="0"/>
                <a:cs typeface="Times New Roman" pitchFamily="18" charset="0"/>
                <a:sym typeface="Symbol" pitchFamily="18" charset="2"/>
              </a:rPr>
              <a:t>Personnes obèses (</a:t>
            </a:r>
            <a:r>
              <a:rPr lang="fr-FR" sz="2400" b="1" dirty="0" err="1" smtClean="0">
                <a:latin typeface="Arial (W1)" pitchFamily="34" charset="0"/>
                <a:cs typeface="Times New Roman" pitchFamily="18" charset="0"/>
                <a:sym typeface="Symbol" pitchFamily="18" charset="2"/>
              </a:rPr>
              <a:t>IMC</a:t>
            </a:r>
            <a:r>
              <a:rPr lang="fr-FR" sz="2400" b="1" dirty="0" smtClean="0">
                <a:latin typeface="Arial (W1)" pitchFamily="34" charset="0"/>
                <a:cs typeface="Times New Roman" pitchFamily="18" charset="0"/>
                <a:sym typeface="Symbol" pitchFamily="18" charset="2"/>
              </a:rPr>
              <a:t>&gt;40 kg/m2)</a:t>
            </a:r>
            <a:endParaRPr lang="fr-FR" sz="2400" b="1" dirty="0">
              <a:latin typeface="Arial (W1)" pitchFamily="34" charset="0"/>
              <a:cs typeface="Times New Roman" pitchFamily="18" charset="0"/>
              <a:sym typeface="Symbol" pitchFamily="18" charset="2"/>
            </a:endParaRPr>
          </a:p>
          <a:p>
            <a:pPr lvl="1" algn="just">
              <a:spcBef>
                <a:spcPct val="50000"/>
              </a:spcBef>
              <a:buFontTx/>
              <a:buChar char="•"/>
            </a:pPr>
            <a:r>
              <a:rPr lang="fr-FR" sz="2400" b="1" dirty="0">
                <a:latin typeface="Arial (W1)" pitchFamily="34" charset="0"/>
                <a:cs typeface="Times New Roman" pitchFamily="18" charset="0"/>
                <a:sym typeface="Symbol" pitchFamily="18" charset="2"/>
              </a:rPr>
              <a:t>Personnes s</a:t>
            </a:r>
            <a:r>
              <a:rPr lang="fr-FR" sz="2400" b="1" dirty="0">
                <a:latin typeface="Arial"/>
                <a:cs typeface="Times New Roman" pitchFamily="18" charset="0"/>
                <a:sym typeface="Symbol" pitchFamily="18" charset="2"/>
              </a:rPr>
              <a:t>é</a:t>
            </a:r>
            <a:r>
              <a:rPr lang="fr-FR" sz="2400" b="1" dirty="0">
                <a:latin typeface="Arial (W1)" pitchFamily="34" charset="0"/>
                <a:cs typeface="Times New Roman" pitchFamily="18" charset="0"/>
                <a:sym typeface="Symbol" pitchFamily="18" charset="2"/>
              </a:rPr>
              <a:t>journant dans un moyen ou long s</a:t>
            </a:r>
            <a:r>
              <a:rPr lang="fr-FR" sz="2400" b="1" dirty="0">
                <a:latin typeface="Arial"/>
                <a:cs typeface="Times New Roman" pitchFamily="18" charset="0"/>
                <a:sym typeface="Symbol" pitchFamily="18" charset="2"/>
              </a:rPr>
              <a:t>é</a:t>
            </a:r>
            <a:r>
              <a:rPr lang="fr-FR" sz="2400" b="1" dirty="0">
                <a:latin typeface="Arial (W1)" pitchFamily="34" charset="0"/>
                <a:cs typeface="Times New Roman" pitchFamily="18" charset="0"/>
                <a:sym typeface="Symbol" pitchFamily="18" charset="2"/>
              </a:rPr>
              <a:t>jour quelque soit leur âge</a:t>
            </a:r>
          </a:p>
          <a:p>
            <a:pPr lvl="1" algn="just">
              <a:spcBef>
                <a:spcPct val="50000"/>
              </a:spcBef>
              <a:buFontTx/>
              <a:buChar char="•"/>
            </a:pPr>
            <a:r>
              <a:rPr lang="fr-FR" sz="2400" b="1" dirty="0" smtClean="0">
                <a:latin typeface="Arial (W1)" pitchFamily="34" charset="0"/>
                <a:cs typeface="Times New Roman" pitchFamily="18" charset="0"/>
                <a:sym typeface="Symbol" pitchFamily="18" charset="2"/>
              </a:rPr>
              <a:t>Pathologies </a:t>
            </a:r>
            <a:r>
              <a:rPr lang="fr-FR" sz="2400" b="1" dirty="0">
                <a:latin typeface="Arial (W1)" pitchFamily="34" charset="0"/>
                <a:cs typeface="Times New Roman" pitchFamily="18" charset="0"/>
                <a:sym typeface="Symbol" pitchFamily="18" charset="2"/>
              </a:rPr>
              <a:t>:</a:t>
            </a:r>
          </a:p>
          <a:p>
            <a:pPr lvl="2" algn="just">
              <a:spcBef>
                <a:spcPct val="20000"/>
              </a:spcBef>
              <a:buFont typeface="Wingdings" pitchFamily="2" charset="2"/>
              <a:buChar char="Ø"/>
            </a:pPr>
            <a:r>
              <a:rPr lang="fr-FR" sz="2000" b="1" dirty="0">
                <a:latin typeface="Arial (W1)" pitchFamily="34" charset="0"/>
                <a:cs typeface="Times New Roman" pitchFamily="18" charset="0"/>
                <a:sym typeface="Symbol" pitchFamily="18" charset="2"/>
              </a:rPr>
              <a:t>D</a:t>
            </a:r>
            <a:r>
              <a:rPr lang="fr-FR" sz="2000" b="1" dirty="0">
                <a:latin typeface="Arial"/>
                <a:cs typeface="Times New Roman" pitchFamily="18" charset="0"/>
                <a:sym typeface="Symbol" pitchFamily="18" charset="2"/>
              </a:rPr>
              <a:t>é</a:t>
            </a:r>
            <a:r>
              <a:rPr lang="fr-FR" sz="2000" b="1" dirty="0">
                <a:latin typeface="Arial (W1)" pitchFamily="34" charset="0"/>
                <a:cs typeface="Times New Roman" pitchFamily="18" charset="0"/>
                <a:sym typeface="Symbol" pitchFamily="18" charset="2"/>
              </a:rPr>
              <a:t>ficit immunitaire cellulaire</a:t>
            </a:r>
          </a:p>
          <a:p>
            <a:pPr lvl="2" algn="just">
              <a:spcBef>
                <a:spcPct val="20000"/>
              </a:spcBef>
              <a:buFont typeface="Wingdings" pitchFamily="2" charset="2"/>
              <a:buChar char="Ø"/>
            </a:pPr>
            <a:r>
              <a:rPr lang="fr-FR" sz="2000" b="1" dirty="0">
                <a:latin typeface="Arial (W1)" pitchFamily="34" charset="0"/>
                <a:cs typeface="Times New Roman" pitchFamily="18" charset="0"/>
                <a:sym typeface="Symbol" pitchFamily="18" charset="2"/>
              </a:rPr>
              <a:t>Diab</a:t>
            </a:r>
            <a:r>
              <a:rPr lang="fr-FR" sz="2000" b="1" dirty="0">
                <a:latin typeface="Arial"/>
                <a:cs typeface="Times New Roman" pitchFamily="18" charset="0"/>
                <a:sym typeface="Symbol" pitchFamily="18" charset="2"/>
              </a:rPr>
              <a:t>è</a:t>
            </a:r>
            <a:r>
              <a:rPr lang="fr-FR" sz="2000" b="1" dirty="0">
                <a:latin typeface="Arial (W1)" pitchFamily="34" charset="0"/>
                <a:cs typeface="Times New Roman" pitchFamily="18" charset="0"/>
                <a:sym typeface="Symbol" pitchFamily="18" charset="2"/>
              </a:rPr>
              <a:t>te</a:t>
            </a:r>
          </a:p>
          <a:p>
            <a:pPr lvl="2" algn="just">
              <a:spcBef>
                <a:spcPct val="20000"/>
              </a:spcBef>
              <a:buFont typeface="Wingdings" pitchFamily="2" charset="2"/>
              <a:buChar char="Ø"/>
            </a:pPr>
            <a:r>
              <a:rPr lang="fr-FR" sz="2000" b="1" dirty="0">
                <a:latin typeface="Arial (W1)" pitchFamily="34" charset="0"/>
                <a:cs typeface="Times New Roman" pitchFamily="18" charset="0"/>
                <a:sym typeface="Symbol" pitchFamily="18" charset="2"/>
              </a:rPr>
              <a:t>N</a:t>
            </a:r>
            <a:r>
              <a:rPr lang="fr-FR" sz="2000" b="1" dirty="0">
                <a:latin typeface="Arial"/>
                <a:cs typeface="Times New Roman" pitchFamily="18" charset="0"/>
                <a:sym typeface="Symbol" pitchFamily="18" charset="2"/>
              </a:rPr>
              <a:t>é</a:t>
            </a:r>
            <a:r>
              <a:rPr lang="fr-FR" sz="2000" b="1" dirty="0">
                <a:latin typeface="Arial (W1)" pitchFamily="34" charset="0"/>
                <a:cs typeface="Times New Roman" pitchFamily="18" charset="0"/>
                <a:sym typeface="Symbol" pitchFamily="18" charset="2"/>
              </a:rPr>
              <a:t>phropathies chroniques graves</a:t>
            </a:r>
          </a:p>
          <a:p>
            <a:pPr lvl="2" algn="just">
              <a:spcBef>
                <a:spcPct val="20000"/>
              </a:spcBef>
              <a:buFont typeface="Wingdings" pitchFamily="2" charset="2"/>
              <a:buChar char="Ø"/>
            </a:pPr>
            <a:r>
              <a:rPr lang="fr-FR" sz="2000" b="1" dirty="0">
                <a:latin typeface="Arial (W1)" pitchFamily="34" charset="0"/>
                <a:cs typeface="Times New Roman" pitchFamily="18" charset="0"/>
                <a:sym typeface="Symbol" pitchFamily="18" charset="2"/>
              </a:rPr>
              <a:t>Affections broncho-pulmonaires chroniques</a:t>
            </a:r>
          </a:p>
          <a:p>
            <a:pPr lvl="2" algn="just">
              <a:spcBef>
                <a:spcPct val="20000"/>
              </a:spcBef>
              <a:buFont typeface="Wingdings" pitchFamily="2" charset="2"/>
              <a:buChar char="Ø"/>
            </a:pPr>
            <a:r>
              <a:rPr lang="fr-FR" sz="2000" b="1" dirty="0">
                <a:latin typeface="Arial (W1)" pitchFamily="34" charset="0"/>
                <a:cs typeface="Times New Roman" pitchFamily="18" charset="0"/>
                <a:sym typeface="Symbol" pitchFamily="18" charset="2"/>
              </a:rPr>
              <a:t>Affections cardiaques</a:t>
            </a:r>
            <a:r>
              <a:rPr lang="fr-FR" sz="2000" b="1" dirty="0">
                <a:latin typeface="Arial"/>
                <a:cs typeface="Times New Roman" pitchFamily="18" charset="0"/>
                <a:sym typeface="Symbol" pitchFamily="18" charset="2"/>
              </a:rPr>
              <a:t>…</a:t>
            </a:r>
            <a:endParaRPr lang="fr-FR" sz="2400" b="1" dirty="0">
              <a:latin typeface="Arial (W1)" pitchFamily="34" charset="0"/>
              <a:cs typeface="Times New Roman" pitchFamily="18" charset="0"/>
            </a:endParaRPr>
          </a:p>
        </p:txBody>
      </p:sp>
      <p:pic>
        <p:nvPicPr>
          <p:cNvPr id="264197" name="Picture 5" descr="PHIL Image 9348"/>
          <p:cNvPicPr>
            <a:picLocks noChangeAspect="1" noChangeArrowheads="1"/>
          </p:cNvPicPr>
          <p:nvPr/>
        </p:nvPicPr>
        <p:blipFill>
          <a:blip r:embed="rId2" cstate="print"/>
          <a:srcRect/>
          <a:stretch>
            <a:fillRect/>
          </a:stretch>
        </p:blipFill>
        <p:spPr bwMode="auto">
          <a:xfrm>
            <a:off x="5944767" y="3212516"/>
            <a:ext cx="2911475" cy="1922463"/>
          </a:xfrm>
          <a:prstGeom prst="rect">
            <a:avLst/>
          </a:prstGeom>
          <a:noFill/>
        </p:spPr>
      </p:pic>
    </p:spTree>
  </p:cSld>
  <p:clrMapOvr>
    <a:masterClrMapping/>
  </p:clrMapOvr>
  <p:transition advTm="30000">
    <p:blinds dir="vert"/>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1026"/>
          <p:cNvSpPr>
            <a:spLocks noGrp="1" noChangeArrowheads="1"/>
          </p:cNvSpPr>
          <p:nvPr>
            <p:ph type="title"/>
          </p:nvPr>
        </p:nvSpPr>
        <p:spPr>
          <a:xfrm>
            <a:off x="1914525" y="192088"/>
            <a:ext cx="5359400" cy="779462"/>
          </a:xfrm>
          <a:noFill/>
          <a:ln cap="flat">
            <a:solidFill>
              <a:schemeClr val="tx1"/>
            </a:solidFill>
          </a:ln>
        </p:spPr>
        <p:txBody>
          <a:bodyPr lIns="90000" tIns="46800" rIns="90000" bIns="46800"/>
          <a:lstStyle/>
          <a:p>
            <a:r>
              <a:rPr lang="fr-FR" sz="3600">
                <a:solidFill>
                  <a:srgbClr val="FFFF00"/>
                </a:solidFill>
                <a:latin typeface="Arial" charset="0"/>
              </a:rPr>
              <a:t>La vaccination</a:t>
            </a:r>
            <a:endParaRPr lang="fr-FR" sz="3600">
              <a:latin typeface="Arial" charset="0"/>
            </a:endParaRPr>
          </a:p>
        </p:txBody>
      </p:sp>
      <p:sp>
        <p:nvSpPr>
          <p:cNvPr id="260099" name="Text Box 1027"/>
          <p:cNvSpPr txBox="1">
            <a:spLocks noChangeArrowheads="1"/>
          </p:cNvSpPr>
          <p:nvPr/>
        </p:nvSpPr>
        <p:spPr bwMode="auto">
          <a:xfrm>
            <a:off x="474760" y="1361849"/>
            <a:ext cx="8238929" cy="4708981"/>
          </a:xfrm>
          <a:prstGeom prst="rect">
            <a:avLst/>
          </a:prstGeom>
          <a:noFill/>
          <a:ln w="9525">
            <a:noFill/>
            <a:miter lim="800000"/>
            <a:headEnd/>
            <a:tailEnd/>
          </a:ln>
          <a:effectLst/>
        </p:spPr>
        <p:txBody>
          <a:bodyPr wrap="square">
            <a:spAutoFit/>
          </a:bodyPr>
          <a:lstStyle/>
          <a:p>
            <a:pPr algn="just">
              <a:spcBef>
                <a:spcPct val="50000"/>
              </a:spcBef>
            </a:pPr>
            <a:r>
              <a:rPr lang="fr-FR" sz="2400" b="1" dirty="0">
                <a:latin typeface="Arial (W1)" pitchFamily="34" charset="0"/>
                <a:cs typeface="Times New Roman" pitchFamily="18" charset="0"/>
              </a:rPr>
              <a:t>Effets secondaires de la vaccination sont mod</a:t>
            </a:r>
            <a:r>
              <a:rPr lang="fr-FR" sz="2400" b="1" dirty="0">
                <a:latin typeface="Arial"/>
                <a:cs typeface="Times New Roman" pitchFamily="18" charset="0"/>
              </a:rPr>
              <a:t>é</a:t>
            </a:r>
            <a:r>
              <a:rPr lang="fr-FR" sz="2400" b="1" dirty="0">
                <a:latin typeface="Arial (W1)" pitchFamily="34" charset="0"/>
                <a:cs typeface="Times New Roman" pitchFamily="18" charset="0"/>
              </a:rPr>
              <a:t>r</a:t>
            </a:r>
            <a:r>
              <a:rPr lang="fr-FR" sz="2400" b="1" dirty="0">
                <a:latin typeface="Arial"/>
                <a:cs typeface="Times New Roman" pitchFamily="18" charset="0"/>
              </a:rPr>
              <a:t>é</a:t>
            </a:r>
            <a:r>
              <a:rPr lang="fr-FR" sz="2400" b="1" dirty="0">
                <a:latin typeface="Arial (W1)" pitchFamily="34" charset="0"/>
                <a:cs typeface="Times New Roman" pitchFamily="18" charset="0"/>
              </a:rPr>
              <a:t>s. Plusieurs </a:t>
            </a:r>
            <a:r>
              <a:rPr lang="fr-FR" sz="2400" b="1" dirty="0">
                <a:latin typeface="Arial"/>
                <a:cs typeface="Times New Roman" pitchFamily="18" charset="0"/>
              </a:rPr>
              <a:t>é</a:t>
            </a:r>
            <a:r>
              <a:rPr lang="fr-FR" sz="2400" b="1" dirty="0">
                <a:latin typeface="Arial (W1)" pitchFamily="34" charset="0"/>
                <a:cs typeface="Times New Roman" pitchFamily="18" charset="0"/>
              </a:rPr>
              <a:t>tudes montrent qu</a:t>
            </a:r>
            <a:r>
              <a:rPr lang="fr-FR" sz="2400" b="1" dirty="0">
                <a:latin typeface="Arial"/>
                <a:cs typeface="Times New Roman" pitchFamily="18" charset="0"/>
              </a:rPr>
              <a:t>’</a:t>
            </a:r>
            <a:r>
              <a:rPr lang="fr-FR" sz="2400" b="1" dirty="0">
                <a:latin typeface="Arial (W1)" pitchFamily="34" charset="0"/>
                <a:cs typeface="Times New Roman" pitchFamily="18" charset="0"/>
              </a:rPr>
              <a:t>ils ne sont pas plus fr</a:t>
            </a:r>
            <a:r>
              <a:rPr lang="fr-FR" sz="2400" b="1" dirty="0">
                <a:latin typeface="Arial"/>
                <a:cs typeface="Times New Roman" pitchFamily="18" charset="0"/>
              </a:rPr>
              <a:t>é</a:t>
            </a:r>
            <a:r>
              <a:rPr lang="fr-FR" sz="2400" b="1" dirty="0">
                <a:latin typeface="Arial (W1)" pitchFamily="34" charset="0"/>
                <a:cs typeface="Times New Roman" pitchFamily="18" charset="0"/>
              </a:rPr>
              <a:t>quents qu</a:t>
            </a:r>
            <a:r>
              <a:rPr lang="fr-FR" sz="2400" b="1" dirty="0">
                <a:latin typeface="Arial"/>
                <a:cs typeface="Times New Roman" pitchFamily="18" charset="0"/>
              </a:rPr>
              <a:t>’</a:t>
            </a:r>
            <a:r>
              <a:rPr lang="fr-FR" sz="2400" b="1" dirty="0">
                <a:latin typeface="Arial (W1)" pitchFamily="34" charset="0"/>
                <a:cs typeface="Times New Roman" pitchFamily="18" charset="0"/>
              </a:rPr>
              <a:t>avec un placebo. Ils sont principalement locaux, les effets g</a:t>
            </a:r>
            <a:r>
              <a:rPr lang="fr-FR" sz="2400" b="1" dirty="0">
                <a:latin typeface="Arial"/>
                <a:cs typeface="Times New Roman" pitchFamily="18" charset="0"/>
              </a:rPr>
              <a:t>é</a:t>
            </a:r>
            <a:r>
              <a:rPr lang="fr-FR" sz="2400" b="1" dirty="0">
                <a:latin typeface="Arial (W1)" pitchFamily="34" charset="0"/>
                <a:cs typeface="Times New Roman" pitchFamily="18" charset="0"/>
              </a:rPr>
              <a:t>n</a:t>
            </a:r>
            <a:r>
              <a:rPr lang="fr-FR" sz="2400" b="1" dirty="0">
                <a:latin typeface="Arial"/>
                <a:cs typeface="Times New Roman" pitchFamily="18" charset="0"/>
              </a:rPr>
              <a:t>é</a:t>
            </a:r>
            <a:r>
              <a:rPr lang="fr-FR" sz="2400" b="1" dirty="0">
                <a:latin typeface="Arial (W1)" pitchFamily="34" charset="0"/>
                <a:cs typeface="Times New Roman" pitchFamily="18" charset="0"/>
              </a:rPr>
              <a:t>raux (fi</a:t>
            </a:r>
            <a:r>
              <a:rPr lang="fr-FR" sz="2400" b="1" dirty="0">
                <a:latin typeface="Arial"/>
                <a:cs typeface="Times New Roman" pitchFamily="18" charset="0"/>
              </a:rPr>
              <a:t>è</a:t>
            </a:r>
            <a:r>
              <a:rPr lang="fr-FR" sz="2400" b="1" dirty="0">
                <a:latin typeface="Arial (W1)" pitchFamily="34" charset="0"/>
                <a:cs typeface="Times New Roman" pitchFamily="18" charset="0"/>
              </a:rPr>
              <a:t>vre, myalgies) sont plus rares. </a:t>
            </a:r>
          </a:p>
          <a:p>
            <a:pPr algn="just">
              <a:spcBef>
                <a:spcPct val="50000"/>
              </a:spcBef>
            </a:pPr>
            <a:r>
              <a:rPr lang="fr-FR" sz="2400" b="1" dirty="0">
                <a:latin typeface="Arial (W1)" pitchFamily="34" charset="0"/>
                <a:cs typeface="Times New Roman" pitchFamily="18" charset="0"/>
              </a:rPr>
              <a:t>Le vaccin ne </a:t>
            </a:r>
            <a:r>
              <a:rPr lang="fr-FR" sz="2400" b="1" dirty="0">
                <a:latin typeface="Arial"/>
                <a:cs typeface="Times New Roman" pitchFamily="18" charset="0"/>
              </a:rPr>
              <a:t>« </a:t>
            </a:r>
            <a:r>
              <a:rPr lang="fr-FR" sz="2400" b="1" dirty="0">
                <a:latin typeface="Arial (W1)" pitchFamily="34" charset="0"/>
                <a:cs typeface="Times New Roman" pitchFamily="18" charset="0"/>
              </a:rPr>
              <a:t>donne</a:t>
            </a:r>
            <a:r>
              <a:rPr lang="fr-FR" sz="2400" b="1" dirty="0">
                <a:latin typeface="Arial"/>
                <a:cs typeface="Times New Roman" pitchFamily="18" charset="0"/>
              </a:rPr>
              <a:t> »</a:t>
            </a:r>
            <a:r>
              <a:rPr lang="fr-FR" sz="2400" b="1" dirty="0">
                <a:latin typeface="Arial (W1)" pitchFamily="34" charset="0"/>
                <a:cs typeface="Times New Roman" pitchFamily="18" charset="0"/>
              </a:rPr>
              <a:t> pas la grippe. </a:t>
            </a:r>
          </a:p>
          <a:p>
            <a:pPr algn="just">
              <a:spcBef>
                <a:spcPct val="50000"/>
              </a:spcBef>
            </a:pPr>
            <a:r>
              <a:rPr lang="fr-FR" sz="2400" b="1" dirty="0">
                <a:latin typeface="Arial (W1)" pitchFamily="34" charset="0"/>
                <a:cs typeface="Times New Roman" pitchFamily="18" charset="0"/>
              </a:rPr>
              <a:t>Les contre-indications sont rares (principalement allergie </a:t>
            </a:r>
            <a:r>
              <a:rPr lang="fr-FR" sz="2400" b="1" dirty="0">
                <a:latin typeface="Arial"/>
                <a:cs typeface="Times New Roman" pitchFamily="18" charset="0"/>
              </a:rPr>
              <a:t>à</a:t>
            </a:r>
            <a:r>
              <a:rPr lang="fr-FR" sz="2400" b="1" dirty="0">
                <a:latin typeface="Arial (W1)" pitchFamily="34" charset="0"/>
                <a:cs typeface="Times New Roman" pitchFamily="18" charset="0"/>
              </a:rPr>
              <a:t> l</a:t>
            </a:r>
            <a:r>
              <a:rPr lang="fr-FR" sz="2400" b="1" dirty="0">
                <a:latin typeface="Arial"/>
                <a:cs typeface="Times New Roman" pitchFamily="18" charset="0"/>
              </a:rPr>
              <a:t>’</a:t>
            </a:r>
            <a:r>
              <a:rPr lang="fr-FR" sz="2400" b="1" dirty="0">
                <a:latin typeface="Arial (W1)" pitchFamily="34" charset="0"/>
                <a:cs typeface="Times New Roman" pitchFamily="18" charset="0"/>
              </a:rPr>
              <a:t>ovalbumine</a:t>
            </a:r>
            <a:r>
              <a:rPr lang="fr-FR" sz="2400" b="1" dirty="0" smtClean="0">
                <a:latin typeface="Arial (W1)" pitchFamily="34" charset="0"/>
                <a:cs typeface="Times New Roman" pitchFamily="18" charset="0"/>
              </a:rPr>
              <a:t>).</a:t>
            </a:r>
          </a:p>
          <a:p>
            <a:pPr algn="just">
              <a:spcBef>
                <a:spcPct val="50000"/>
              </a:spcBef>
            </a:pPr>
            <a:r>
              <a:rPr lang="fr-FR" sz="2400" b="1" dirty="0" smtClean="0">
                <a:latin typeface="Arial (W1)" pitchFamily="34" charset="0"/>
                <a:cs typeface="Times New Roman" pitchFamily="18" charset="0"/>
              </a:rPr>
              <a:t>Vaccins prix en charge par la SS : IMMUGRIP</a:t>
            </a:r>
            <a:r>
              <a:rPr lang="fr-FR" sz="2400" b="1" dirty="0">
                <a:latin typeface="Arial (W1)" pitchFamily="34" charset="0"/>
                <a:cs typeface="Times New Roman" pitchFamily="18" charset="0"/>
              </a:rPr>
              <a:t>, INFLUVAC et VAXIGRIP</a:t>
            </a:r>
            <a:r>
              <a:rPr lang="fr-FR" sz="2400" b="1" dirty="0" smtClean="0">
                <a:latin typeface="Arial (W1)" pitchFamily="34" charset="0"/>
                <a:cs typeface="Times New Roman" pitchFamily="18" charset="0"/>
              </a:rPr>
              <a:t>. Ils ne contiennent pas d’adjuvant (sels d’aluminium).</a:t>
            </a:r>
            <a:endParaRPr lang="fr-FR" sz="2400" b="1" dirty="0">
              <a:latin typeface="Arial (W1)" pitchFamily="34" charset="0"/>
              <a:cs typeface="Times New Roman" pitchFamily="18" charset="0"/>
            </a:endParaRPr>
          </a:p>
        </p:txBody>
      </p:sp>
    </p:spTree>
  </p:cSld>
  <p:clrMapOvr>
    <a:masterClrMapping/>
  </p:clrMapOvr>
  <p:transition advTm="30000">
    <p:blinds dir="vert"/>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1122" name="Rectangle 1026"/>
          <p:cNvSpPr>
            <a:spLocks noGrp="1" noChangeArrowheads="1"/>
          </p:cNvSpPr>
          <p:nvPr>
            <p:ph type="title"/>
          </p:nvPr>
        </p:nvSpPr>
        <p:spPr>
          <a:xfrm>
            <a:off x="1370012" y="2046514"/>
            <a:ext cx="6448425" cy="1698172"/>
          </a:xfrm>
          <a:noFill/>
          <a:ln cap="flat">
            <a:solidFill>
              <a:schemeClr val="tx1"/>
            </a:solidFill>
          </a:ln>
        </p:spPr>
        <p:txBody>
          <a:bodyPr lIns="90000" tIns="46800" rIns="90000" bIns="46800"/>
          <a:lstStyle/>
          <a:p>
            <a:r>
              <a:rPr lang="fr-FR" sz="5400" dirty="0">
                <a:solidFill>
                  <a:srgbClr val="FFFF00"/>
                </a:solidFill>
                <a:latin typeface="Arial" charset="0"/>
              </a:rPr>
              <a:t>La grippe </a:t>
            </a:r>
            <a:r>
              <a:rPr lang="fr-FR" sz="5400" dirty="0" smtClean="0">
                <a:solidFill>
                  <a:srgbClr val="FFFF00"/>
                </a:solidFill>
                <a:latin typeface="Arial" charset="0"/>
              </a:rPr>
              <a:t>nosocomiale</a:t>
            </a:r>
            <a:endParaRPr lang="fr-FR" sz="5400" dirty="0">
              <a:latin typeface="Arial" charset="0"/>
            </a:endParaRPr>
          </a:p>
        </p:txBody>
      </p:sp>
    </p:spTree>
  </p:cSld>
  <p:clrMapOvr>
    <a:masterClrMapping/>
  </p:clrMapOvr>
  <p:transition advTm="30000">
    <p:blinds dir="vert"/>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1122" name="Rectangle 1026"/>
          <p:cNvSpPr>
            <a:spLocks noGrp="1" noChangeArrowheads="1"/>
          </p:cNvSpPr>
          <p:nvPr>
            <p:ph type="title"/>
          </p:nvPr>
        </p:nvSpPr>
        <p:spPr>
          <a:xfrm>
            <a:off x="1370013" y="190500"/>
            <a:ext cx="6448425" cy="779463"/>
          </a:xfrm>
          <a:noFill/>
          <a:ln cap="flat">
            <a:solidFill>
              <a:schemeClr val="tx1"/>
            </a:solidFill>
          </a:ln>
        </p:spPr>
        <p:txBody>
          <a:bodyPr lIns="90000" tIns="46800" rIns="90000" bIns="46800"/>
          <a:lstStyle/>
          <a:p>
            <a:r>
              <a:rPr lang="fr-FR" sz="3600">
                <a:solidFill>
                  <a:srgbClr val="FFFF00"/>
                </a:solidFill>
                <a:latin typeface="Arial" charset="0"/>
              </a:rPr>
              <a:t>La grippe nosocomiale (1)</a:t>
            </a:r>
            <a:endParaRPr lang="fr-FR" sz="3600">
              <a:latin typeface="Arial" charset="0"/>
            </a:endParaRPr>
          </a:p>
        </p:txBody>
      </p:sp>
      <p:sp>
        <p:nvSpPr>
          <p:cNvPr id="261123" name="Text Box 1027"/>
          <p:cNvSpPr txBox="1">
            <a:spLocks noChangeArrowheads="1"/>
          </p:cNvSpPr>
          <p:nvPr/>
        </p:nvSpPr>
        <p:spPr bwMode="auto">
          <a:xfrm>
            <a:off x="322263" y="1427163"/>
            <a:ext cx="8542337" cy="4473575"/>
          </a:xfrm>
          <a:prstGeom prst="rect">
            <a:avLst/>
          </a:prstGeom>
          <a:noFill/>
          <a:ln w="9525">
            <a:noFill/>
            <a:miter lim="800000"/>
            <a:headEnd/>
            <a:tailEnd/>
          </a:ln>
          <a:effectLst/>
        </p:spPr>
        <p:txBody>
          <a:bodyPr>
            <a:spAutoFit/>
          </a:bodyPr>
          <a:lstStyle/>
          <a:p>
            <a:pPr algn="just">
              <a:spcBef>
                <a:spcPct val="50000"/>
              </a:spcBef>
            </a:pPr>
            <a:r>
              <a:rPr lang="fr-FR" sz="2400" b="1">
                <a:latin typeface="Arial (W1)" pitchFamily="34" charset="0"/>
                <a:cs typeface="Times New Roman" pitchFamily="18" charset="0"/>
              </a:rPr>
              <a:t>Des </a:t>
            </a:r>
            <a:r>
              <a:rPr lang="fr-FR" sz="2400" b="1">
                <a:latin typeface="Arial"/>
                <a:cs typeface="Times New Roman" pitchFamily="18" charset="0"/>
              </a:rPr>
              <a:t>é</a:t>
            </a:r>
            <a:r>
              <a:rPr lang="fr-FR" sz="2400" b="1">
                <a:latin typeface="Arial (W1)" pitchFamily="34" charset="0"/>
                <a:cs typeface="Times New Roman" pitchFamily="18" charset="0"/>
              </a:rPr>
              <a:t>tudes montrent les effets d</a:t>
            </a:r>
            <a:r>
              <a:rPr lang="fr-FR" sz="2400" b="1">
                <a:latin typeface="Arial"/>
                <a:cs typeface="Times New Roman" pitchFamily="18" charset="0"/>
              </a:rPr>
              <a:t>é</a:t>
            </a:r>
            <a:r>
              <a:rPr lang="fr-FR" sz="2400" b="1">
                <a:latin typeface="Arial (W1)" pitchFamily="34" charset="0"/>
                <a:cs typeface="Times New Roman" pitchFamily="18" charset="0"/>
              </a:rPr>
              <a:t>l</a:t>
            </a:r>
            <a:r>
              <a:rPr lang="fr-FR" sz="2400" b="1">
                <a:latin typeface="Arial"/>
                <a:cs typeface="Times New Roman" pitchFamily="18" charset="0"/>
              </a:rPr>
              <a:t>é</a:t>
            </a:r>
            <a:r>
              <a:rPr lang="fr-FR" sz="2400" b="1">
                <a:latin typeface="Arial (W1)" pitchFamily="34" charset="0"/>
                <a:cs typeface="Times New Roman" pitchFamily="18" charset="0"/>
              </a:rPr>
              <a:t>t</a:t>
            </a:r>
            <a:r>
              <a:rPr lang="fr-FR" sz="2400" b="1">
                <a:latin typeface="Arial"/>
                <a:cs typeface="Times New Roman" pitchFamily="18" charset="0"/>
              </a:rPr>
              <a:t>è</a:t>
            </a:r>
            <a:r>
              <a:rPr lang="fr-FR" sz="2400" b="1">
                <a:latin typeface="Arial (W1)" pitchFamily="34" charset="0"/>
                <a:cs typeface="Times New Roman" pitchFamily="18" charset="0"/>
              </a:rPr>
              <a:t>res d</a:t>
            </a:r>
            <a:r>
              <a:rPr lang="fr-FR" sz="2400" b="1">
                <a:latin typeface="Arial"/>
                <a:cs typeface="Times New Roman" pitchFamily="18" charset="0"/>
              </a:rPr>
              <a:t>’é</a:t>
            </a:r>
            <a:r>
              <a:rPr lang="fr-FR" sz="2400" b="1">
                <a:latin typeface="Arial (W1)" pitchFamily="34" charset="0"/>
                <a:cs typeface="Times New Roman" pitchFamily="18" charset="0"/>
              </a:rPr>
              <a:t>pid</a:t>
            </a:r>
            <a:r>
              <a:rPr lang="fr-FR" sz="2400" b="1">
                <a:latin typeface="Arial"/>
                <a:cs typeface="Times New Roman" pitchFamily="18" charset="0"/>
              </a:rPr>
              <a:t>é</a:t>
            </a:r>
            <a:r>
              <a:rPr lang="fr-FR" sz="2400" b="1">
                <a:latin typeface="Arial (W1)" pitchFamily="34" charset="0"/>
                <a:cs typeface="Times New Roman" pitchFamily="18" charset="0"/>
              </a:rPr>
              <a:t>mies de grippe dans les </a:t>
            </a:r>
            <a:r>
              <a:rPr lang="fr-FR" sz="2400" b="1">
                <a:latin typeface="Arial"/>
                <a:cs typeface="Times New Roman" pitchFamily="18" charset="0"/>
              </a:rPr>
              <a:t>é</a:t>
            </a:r>
            <a:r>
              <a:rPr lang="fr-FR" sz="2400" b="1">
                <a:latin typeface="Arial (W1)" pitchFamily="34" charset="0"/>
                <a:cs typeface="Times New Roman" pitchFamily="18" charset="0"/>
              </a:rPr>
              <a:t>tablissements de soins, et leurs fr</a:t>
            </a:r>
            <a:r>
              <a:rPr lang="fr-FR" sz="2400" b="1">
                <a:latin typeface="Arial"/>
                <a:cs typeface="Times New Roman" pitchFamily="18" charset="0"/>
              </a:rPr>
              <a:t>é</a:t>
            </a:r>
            <a:r>
              <a:rPr lang="fr-FR" sz="2400" b="1">
                <a:latin typeface="Arial (W1)" pitchFamily="34" charset="0"/>
                <a:cs typeface="Times New Roman" pitchFamily="18" charset="0"/>
              </a:rPr>
              <a:t>quences importantes (elles sont g</a:t>
            </a:r>
            <a:r>
              <a:rPr lang="fr-FR" sz="2400" b="1">
                <a:latin typeface="Arial"/>
                <a:cs typeface="Times New Roman" pitchFamily="18" charset="0"/>
              </a:rPr>
              <a:t>é</a:t>
            </a:r>
            <a:r>
              <a:rPr lang="fr-FR" sz="2400" b="1">
                <a:latin typeface="Arial (W1)" pitchFamily="34" charset="0"/>
                <a:cs typeface="Times New Roman" pitchFamily="18" charset="0"/>
              </a:rPr>
              <a:t>n</a:t>
            </a:r>
            <a:r>
              <a:rPr lang="fr-FR" sz="2400" b="1">
                <a:latin typeface="Arial"/>
                <a:cs typeface="Times New Roman" pitchFamily="18" charset="0"/>
              </a:rPr>
              <a:t>é</a:t>
            </a:r>
            <a:r>
              <a:rPr lang="fr-FR" sz="2400" b="1">
                <a:latin typeface="Arial (W1)" pitchFamily="34" charset="0"/>
                <a:cs typeface="Times New Roman" pitchFamily="18" charset="0"/>
              </a:rPr>
              <a:t>ralement sous-d</a:t>
            </a:r>
            <a:r>
              <a:rPr lang="fr-FR" sz="2400" b="1">
                <a:latin typeface="Arial"/>
                <a:cs typeface="Times New Roman" pitchFamily="18" charset="0"/>
              </a:rPr>
              <a:t>é</a:t>
            </a:r>
            <a:r>
              <a:rPr lang="fr-FR" sz="2400" b="1">
                <a:latin typeface="Arial (W1)" pitchFamily="34" charset="0"/>
                <a:cs typeface="Times New Roman" pitchFamily="18" charset="0"/>
              </a:rPr>
              <a:t>clar</a:t>
            </a:r>
            <a:r>
              <a:rPr lang="fr-FR" sz="2400" b="1">
                <a:latin typeface="Arial"/>
                <a:cs typeface="Times New Roman" pitchFamily="18" charset="0"/>
              </a:rPr>
              <a:t>é</a:t>
            </a:r>
            <a:r>
              <a:rPr lang="fr-FR" sz="2400" b="1">
                <a:latin typeface="Arial (W1)" pitchFamily="34" charset="0"/>
                <a:cs typeface="Times New Roman" pitchFamily="18" charset="0"/>
              </a:rPr>
              <a:t>es).</a:t>
            </a:r>
          </a:p>
          <a:p>
            <a:pPr algn="just">
              <a:spcBef>
                <a:spcPct val="50000"/>
              </a:spcBef>
            </a:pPr>
            <a:r>
              <a:rPr lang="fr-FR" sz="2400" b="1">
                <a:latin typeface="Arial (W1)" pitchFamily="34" charset="0"/>
                <a:cs typeface="Times New Roman" pitchFamily="18" charset="0"/>
              </a:rPr>
              <a:t>Une </a:t>
            </a:r>
            <a:r>
              <a:rPr lang="fr-FR" sz="2400" b="1">
                <a:latin typeface="Arial"/>
                <a:cs typeface="Times New Roman" pitchFamily="18" charset="0"/>
              </a:rPr>
              <a:t>é</a:t>
            </a:r>
            <a:r>
              <a:rPr lang="fr-FR" sz="2400" b="1">
                <a:latin typeface="Arial (W1)" pitchFamily="34" charset="0"/>
                <a:cs typeface="Times New Roman" pitchFamily="18" charset="0"/>
              </a:rPr>
              <a:t>tude r</a:t>
            </a:r>
            <a:r>
              <a:rPr lang="fr-FR" sz="2400" b="1">
                <a:latin typeface="Arial"/>
                <a:cs typeface="Times New Roman" pitchFamily="18" charset="0"/>
              </a:rPr>
              <a:t>é</a:t>
            </a:r>
            <a:r>
              <a:rPr lang="fr-FR" sz="2400" b="1">
                <a:latin typeface="Arial (W1)" pitchFamily="34" charset="0"/>
                <a:cs typeface="Times New Roman" pitchFamily="18" charset="0"/>
              </a:rPr>
              <a:t>alis</a:t>
            </a:r>
            <a:r>
              <a:rPr lang="fr-FR" sz="2400" b="1">
                <a:latin typeface="Arial"/>
                <a:cs typeface="Times New Roman" pitchFamily="18" charset="0"/>
              </a:rPr>
              <a:t>é</a:t>
            </a:r>
            <a:r>
              <a:rPr lang="fr-FR" sz="2400" b="1">
                <a:latin typeface="Arial (W1)" pitchFamily="34" charset="0"/>
                <a:cs typeface="Times New Roman" pitchFamily="18" charset="0"/>
              </a:rPr>
              <a:t>e en Grande Bretagne durant l</a:t>
            </a:r>
            <a:r>
              <a:rPr lang="fr-FR" sz="2400" b="1">
                <a:latin typeface="Arial"/>
                <a:cs typeface="Times New Roman" pitchFamily="18" charset="0"/>
              </a:rPr>
              <a:t>’</a:t>
            </a:r>
            <a:r>
              <a:rPr lang="fr-FR" sz="2400" b="1">
                <a:latin typeface="Arial (W1)" pitchFamily="34" charset="0"/>
                <a:cs typeface="Times New Roman" pitchFamily="18" charset="0"/>
              </a:rPr>
              <a:t>hiver 1993-94 a montr</a:t>
            </a:r>
            <a:r>
              <a:rPr lang="fr-FR" sz="2400" b="1">
                <a:latin typeface="Arial"/>
                <a:cs typeface="Times New Roman" pitchFamily="18" charset="0"/>
              </a:rPr>
              <a:t>é</a:t>
            </a:r>
            <a:r>
              <a:rPr lang="fr-FR" sz="2400" b="1">
                <a:latin typeface="Arial (W1)" pitchFamily="34" charset="0"/>
                <a:cs typeface="Times New Roman" pitchFamily="18" charset="0"/>
              </a:rPr>
              <a:t> que 23% des professionnels de sant</a:t>
            </a:r>
            <a:r>
              <a:rPr lang="fr-FR" sz="2400" b="1">
                <a:latin typeface="Arial"/>
                <a:cs typeface="Times New Roman" pitchFamily="18" charset="0"/>
              </a:rPr>
              <a:t>é</a:t>
            </a:r>
            <a:r>
              <a:rPr lang="fr-FR" sz="2400" b="1">
                <a:latin typeface="Arial (W1)" pitchFamily="34" charset="0"/>
                <a:cs typeface="Times New Roman" pitchFamily="18" charset="0"/>
              </a:rPr>
              <a:t> d</a:t>
            </a:r>
            <a:r>
              <a:rPr lang="fr-FR" sz="2400" b="1">
                <a:latin typeface="Arial"/>
                <a:cs typeface="Times New Roman" pitchFamily="18" charset="0"/>
              </a:rPr>
              <a:t>’</a:t>
            </a:r>
            <a:r>
              <a:rPr lang="fr-FR" sz="2400" b="1">
                <a:latin typeface="Arial (W1)" pitchFamily="34" charset="0"/>
                <a:cs typeface="Times New Roman" pitchFamily="18" charset="0"/>
              </a:rPr>
              <a:t>un </a:t>
            </a:r>
            <a:r>
              <a:rPr lang="fr-FR" sz="2400" b="1">
                <a:latin typeface="Arial"/>
                <a:cs typeface="Times New Roman" pitchFamily="18" charset="0"/>
              </a:rPr>
              <a:t>é</a:t>
            </a:r>
            <a:r>
              <a:rPr lang="fr-FR" sz="2400" b="1">
                <a:latin typeface="Arial (W1)" pitchFamily="34" charset="0"/>
                <a:cs typeface="Times New Roman" pitchFamily="18" charset="0"/>
              </a:rPr>
              <a:t>tablissement avaient contract</a:t>
            </a:r>
            <a:r>
              <a:rPr lang="fr-FR" sz="2400" b="1">
                <a:latin typeface="Arial"/>
                <a:cs typeface="Times New Roman" pitchFamily="18" charset="0"/>
              </a:rPr>
              <a:t>é</a:t>
            </a:r>
            <a:r>
              <a:rPr lang="fr-FR" sz="2400" b="1">
                <a:latin typeface="Arial (W1)" pitchFamily="34" charset="0"/>
                <a:cs typeface="Times New Roman" pitchFamily="18" charset="0"/>
              </a:rPr>
              <a:t> une grippe, et que les </a:t>
            </a:r>
            <a:r>
              <a:rPr lang="fr-FR" sz="2400" b="1">
                <a:latin typeface="Arial"/>
                <a:cs typeface="Times New Roman" pitchFamily="18" charset="0"/>
              </a:rPr>
              <a:t>¾</a:t>
            </a:r>
            <a:r>
              <a:rPr lang="fr-FR" sz="2400" b="1">
                <a:latin typeface="Arial (W1)" pitchFamily="34" charset="0"/>
                <a:cs typeface="Times New Roman" pitchFamily="18" charset="0"/>
              </a:rPr>
              <a:t> d</a:t>
            </a:r>
            <a:r>
              <a:rPr lang="fr-FR" sz="2400" b="1">
                <a:latin typeface="Arial"/>
                <a:cs typeface="Times New Roman" pitchFamily="18" charset="0"/>
              </a:rPr>
              <a:t>’</a:t>
            </a:r>
            <a:r>
              <a:rPr lang="fr-FR" sz="2400" b="1">
                <a:latin typeface="Arial (W1)" pitchFamily="34" charset="0"/>
                <a:cs typeface="Times New Roman" pitchFamily="18" charset="0"/>
              </a:rPr>
              <a:t>entre eux avaient continu</a:t>
            </a:r>
            <a:r>
              <a:rPr lang="fr-FR" sz="2400" b="1">
                <a:latin typeface="Arial"/>
                <a:cs typeface="Times New Roman" pitchFamily="18" charset="0"/>
              </a:rPr>
              <a:t>é</a:t>
            </a:r>
            <a:r>
              <a:rPr lang="fr-FR" sz="2400" b="1">
                <a:latin typeface="Arial (W1)" pitchFamily="34" charset="0"/>
                <a:cs typeface="Times New Roman" pitchFamily="18" charset="0"/>
              </a:rPr>
              <a:t> </a:t>
            </a:r>
            <a:r>
              <a:rPr lang="fr-FR" sz="2400" b="1">
                <a:latin typeface="Arial"/>
                <a:cs typeface="Times New Roman" pitchFamily="18" charset="0"/>
              </a:rPr>
              <a:t>à</a:t>
            </a:r>
            <a:r>
              <a:rPr lang="fr-FR" sz="2400" b="1">
                <a:latin typeface="Arial (W1)" pitchFamily="34" charset="0"/>
                <a:cs typeface="Times New Roman" pitchFamily="18" charset="0"/>
              </a:rPr>
              <a:t> travailler, permettant ainsi d</a:t>
            </a:r>
            <a:r>
              <a:rPr lang="fr-FR" sz="2400" b="1">
                <a:latin typeface="Arial"/>
                <a:cs typeface="Times New Roman" pitchFamily="18" charset="0"/>
              </a:rPr>
              <a:t>’</a:t>
            </a:r>
            <a:r>
              <a:rPr lang="fr-FR" sz="2400" b="1">
                <a:latin typeface="Arial (W1)" pitchFamily="34" charset="0"/>
                <a:cs typeface="Times New Roman" pitchFamily="18" charset="0"/>
              </a:rPr>
              <a:t>entretenir l</a:t>
            </a:r>
            <a:r>
              <a:rPr lang="fr-FR" sz="2400" b="1">
                <a:latin typeface="Arial"/>
                <a:cs typeface="Times New Roman" pitchFamily="18" charset="0"/>
              </a:rPr>
              <a:t>’é</a:t>
            </a:r>
            <a:r>
              <a:rPr lang="fr-FR" sz="2400" b="1">
                <a:latin typeface="Arial (W1)" pitchFamily="34" charset="0"/>
                <a:cs typeface="Times New Roman" pitchFamily="18" charset="0"/>
              </a:rPr>
              <a:t>pid</a:t>
            </a:r>
            <a:r>
              <a:rPr lang="fr-FR" sz="2400" b="1">
                <a:latin typeface="Arial"/>
                <a:cs typeface="Times New Roman" pitchFamily="18" charset="0"/>
              </a:rPr>
              <a:t>é</a:t>
            </a:r>
            <a:r>
              <a:rPr lang="fr-FR" sz="2400" b="1">
                <a:latin typeface="Arial (W1)" pitchFamily="34" charset="0"/>
                <a:cs typeface="Times New Roman" pitchFamily="18" charset="0"/>
              </a:rPr>
              <a:t>mie au sein de l</a:t>
            </a:r>
            <a:r>
              <a:rPr lang="fr-FR" sz="2400" b="1">
                <a:latin typeface="Arial"/>
                <a:cs typeface="Times New Roman" pitchFamily="18" charset="0"/>
              </a:rPr>
              <a:t>’é</a:t>
            </a:r>
            <a:r>
              <a:rPr lang="fr-FR" sz="2400" b="1">
                <a:latin typeface="Arial (W1)" pitchFamily="34" charset="0"/>
                <a:cs typeface="Times New Roman" pitchFamily="18" charset="0"/>
              </a:rPr>
              <a:t>tablissement.</a:t>
            </a:r>
          </a:p>
          <a:p>
            <a:pPr algn="just">
              <a:spcBef>
                <a:spcPct val="50000"/>
              </a:spcBef>
            </a:pPr>
            <a:r>
              <a:rPr lang="fr-FR" sz="2400" b="1">
                <a:latin typeface="Arial (W1)" pitchFamily="34" charset="0"/>
                <a:cs typeface="Times New Roman" pitchFamily="18" charset="0"/>
              </a:rPr>
              <a:t>Ces </a:t>
            </a:r>
            <a:r>
              <a:rPr lang="fr-FR" sz="2400" b="1">
                <a:latin typeface="Arial"/>
                <a:cs typeface="Times New Roman" pitchFamily="18" charset="0"/>
              </a:rPr>
              <a:t>é</a:t>
            </a:r>
            <a:r>
              <a:rPr lang="fr-FR" sz="2400" b="1">
                <a:latin typeface="Arial (W1)" pitchFamily="34" charset="0"/>
                <a:cs typeface="Times New Roman" pitchFamily="18" charset="0"/>
              </a:rPr>
              <a:t>pid</a:t>
            </a:r>
            <a:r>
              <a:rPr lang="fr-FR" sz="2400" b="1">
                <a:latin typeface="Arial"/>
                <a:cs typeface="Times New Roman" pitchFamily="18" charset="0"/>
              </a:rPr>
              <a:t>é</a:t>
            </a:r>
            <a:r>
              <a:rPr lang="fr-FR" sz="2400" b="1">
                <a:latin typeface="Arial (W1)" pitchFamily="34" charset="0"/>
                <a:cs typeface="Times New Roman" pitchFamily="18" charset="0"/>
              </a:rPr>
              <a:t>mies posent d</a:t>
            </a:r>
            <a:r>
              <a:rPr lang="fr-FR" sz="2400" b="1">
                <a:latin typeface="Arial"/>
                <a:cs typeface="Times New Roman" pitchFamily="18" charset="0"/>
              </a:rPr>
              <a:t>’</a:t>
            </a:r>
            <a:r>
              <a:rPr lang="fr-FR" sz="2400" b="1">
                <a:latin typeface="Arial (W1)" pitchFamily="34" charset="0"/>
                <a:cs typeface="Times New Roman" pitchFamily="18" charset="0"/>
              </a:rPr>
              <a:t>autant plus de probl</a:t>
            </a:r>
            <a:r>
              <a:rPr lang="fr-FR" sz="2400" b="1">
                <a:latin typeface="Arial"/>
                <a:cs typeface="Times New Roman" pitchFamily="18" charset="0"/>
              </a:rPr>
              <a:t>è</a:t>
            </a:r>
            <a:r>
              <a:rPr lang="fr-FR" sz="2400" b="1">
                <a:latin typeface="Arial (W1)" pitchFamily="34" charset="0"/>
                <a:cs typeface="Times New Roman" pitchFamily="18" charset="0"/>
              </a:rPr>
              <a:t>mes qu</a:t>
            </a:r>
            <a:r>
              <a:rPr lang="fr-FR" sz="2400" b="1">
                <a:latin typeface="Arial"/>
                <a:cs typeface="Times New Roman" pitchFamily="18" charset="0"/>
              </a:rPr>
              <a:t>’</a:t>
            </a:r>
            <a:r>
              <a:rPr lang="fr-FR" sz="2400" b="1">
                <a:latin typeface="Arial (W1)" pitchFamily="34" charset="0"/>
                <a:cs typeface="Times New Roman" pitchFamily="18" charset="0"/>
              </a:rPr>
              <a:t>une partie des patients sont fragiles. </a:t>
            </a:r>
          </a:p>
        </p:txBody>
      </p:sp>
    </p:spTree>
  </p:cSld>
  <p:clrMapOvr>
    <a:masterClrMapping/>
  </p:clrMapOvr>
  <p:transition advTm="30000">
    <p:blinds dir="vert"/>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2146" name="Rectangle 2"/>
          <p:cNvSpPr>
            <a:spLocks noGrp="1" noChangeArrowheads="1"/>
          </p:cNvSpPr>
          <p:nvPr>
            <p:ph type="title"/>
          </p:nvPr>
        </p:nvSpPr>
        <p:spPr>
          <a:xfrm>
            <a:off x="1914525" y="192088"/>
            <a:ext cx="5359400" cy="779462"/>
          </a:xfrm>
          <a:noFill/>
          <a:ln cap="flat">
            <a:solidFill>
              <a:schemeClr val="tx1"/>
            </a:solidFill>
          </a:ln>
        </p:spPr>
        <p:txBody>
          <a:bodyPr lIns="90000" tIns="46800" rIns="90000" bIns="46800"/>
          <a:lstStyle/>
          <a:p>
            <a:r>
              <a:rPr lang="fr-FR" sz="3600">
                <a:solidFill>
                  <a:srgbClr val="FFFF00"/>
                </a:solidFill>
                <a:latin typeface="Arial" charset="0"/>
              </a:rPr>
              <a:t>Enseignements à tirer</a:t>
            </a:r>
            <a:endParaRPr lang="fr-FR" sz="3600">
              <a:latin typeface="Arial" charset="0"/>
            </a:endParaRPr>
          </a:p>
        </p:txBody>
      </p:sp>
      <p:sp>
        <p:nvSpPr>
          <p:cNvPr id="262147" name="Text Box 3"/>
          <p:cNvSpPr txBox="1">
            <a:spLocks noChangeArrowheads="1"/>
          </p:cNvSpPr>
          <p:nvPr/>
        </p:nvSpPr>
        <p:spPr bwMode="auto">
          <a:xfrm>
            <a:off x="322263" y="1531938"/>
            <a:ext cx="8542337" cy="3560762"/>
          </a:xfrm>
          <a:prstGeom prst="rect">
            <a:avLst/>
          </a:prstGeom>
          <a:noFill/>
          <a:ln w="9525">
            <a:noFill/>
            <a:miter lim="800000"/>
            <a:headEnd/>
            <a:tailEnd/>
          </a:ln>
          <a:effectLst/>
        </p:spPr>
        <p:txBody>
          <a:bodyPr>
            <a:spAutoFit/>
          </a:bodyPr>
          <a:lstStyle/>
          <a:p>
            <a:pPr algn="just">
              <a:spcBef>
                <a:spcPct val="50000"/>
              </a:spcBef>
            </a:pPr>
            <a:r>
              <a:rPr lang="fr-FR" sz="2400" b="1">
                <a:latin typeface="Arial (W1)" pitchFamily="34" charset="0"/>
                <a:cs typeface="Times New Roman" pitchFamily="18" charset="0"/>
              </a:rPr>
              <a:t>Un personnel avec un syndrome grippal ne doit pas travailler. </a:t>
            </a:r>
          </a:p>
          <a:p>
            <a:pPr algn="just">
              <a:spcBef>
                <a:spcPct val="50000"/>
              </a:spcBef>
            </a:pPr>
            <a:r>
              <a:rPr lang="fr-FR" sz="2400" b="1">
                <a:latin typeface="Arial (W1)" pitchFamily="34" charset="0"/>
                <a:cs typeface="Times New Roman" pitchFamily="18" charset="0"/>
              </a:rPr>
              <a:t>Si ce n</a:t>
            </a:r>
            <a:r>
              <a:rPr lang="fr-FR" sz="2400" b="1">
                <a:latin typeface="Arial"/>
                <a:cs typeface="Times New Roman" pitchFamily="18" charset="0"/>
              </a:rPr>
              <a:t>’</a:t>
            </a:r>
            <a:r>
              <a:rPr lang="fr-FR" sz="2400" b="1">
                <a:latin typeface="Arial (W1)" pitchFamily="34" charset="0"/>
                <a:cs typeface="Times New Roman" pitchFamily="18" charset="0"/>
              </a:rPr>
              <a:t>est pas possible : protection maximale par masque chirurgical et d</a:t>
            </a:r>
            <a:r>
              <a:rPr lang="fr-FR" sz="2400" b="1">
                <a:latin typeface="Arial"/>
                <a:cs typeface="Times New Roman" pitchFamily="18" charset="0"/>
              </a:rPr>
              <a:t>é</a:t>
            </a:r>
            <a:r>
              <a:rPr lang="fr-FR" sz="2400" b="1">
                <a:latin typeface="Arial (W1)" pitchFamily="34" charset="0"/>
                <a:cs typeface="Times New Roman" pitchFamily="18" charset="0"/>
              </a:rPr>
              <a:t>sinfection des mains.</a:t>
            </a:r>
          </a:p>
          <a:p>
            <a:pPr algn="just">
              <a:spcBef>
                <a:spcPct val="50000"/>
              </a:spcBef>
            </a:pPr>
            <a:r>
              <a:rPr lang="fr-FR" sz="2400" b="1">
                <a:latin typeface="Arial (W1)" pitchFamily="34" charset="0"/>
                <a:cs typeface="Times New Roman" pitchFamily="18" charset="0"/>
              </a:rPr>
              <a:t>De même demander aux membres de la famille gripp</a:t>
            </a:r>
            <a:r>
              <a:rPr lang="fr-FR" sz="2400" b="1">
                <a:latin typeface="Arial"/>
                <a:cs typeface="Times New Roman" pitchFamily="18" charset="0"/>
              </a:rPr>
              <a:t>é</a:t>
            </a:r>
            <a:r>
              <a:rPr lang="fr-FR" sz="2400" b="1">
                <a:latin typeface="Arial (W1)" pitchFamily="34" charset="0"/>
                <a:cs typeface="Times New Roman" pitchFamily="18" charset="0"/>
              </a:rPr>
              <a:t>s de ne pas venir dans l</a:t>
            </a:r>
            <a:r>
              <a:rPr lang="fr-FR" sz="2400" b="1">
                <a:latin typeface="Arial"/>
                <a:cs typeface="Times New Roman" pitchFamily="18" charset="0"/>
              </a:rPr>
              <a:t>’é</a:t>
            </a:r>
            <a:r>
              <a:rPr lang="fr-FR" sz="2400" b="1">
                <a:latin typeface="Arial (W1)" pitchFamily="34" charset="0"/>
                <a:cs typeface="Times New Roman" pitchFamily="18" charset="0"/>
              </a:rPr>
              <a:t>tablissement.</a:t>
            </a:r>
          </a:p>
          <a:p>
            <a:pPr algn="just">
              <a:spcBef>
                <a:spcPct val="50000"/>
              </a:spcBef>
            </a:pPr>
            <a:r>
              <a:rPr lang="fr-FR" sz="2400" b="1">
                <a:latin typeface="Arial (W1)" pitchFamily="34" charset="0"/>
                <a:cs typeface="Times New Roman" pitchFamily="18" charset="0"/>
              </a:rPr>
              <a:t>Si un patient est gripp</a:t>
            </a:r>
            <a:r>
              <a:rPr lang="fr-FR" sz="2400" b="1">
                <a:latin typeface="Arial"/>
                <a:cs typeface="Times New Roman" pitchFamily="18" charset="0"/>
              </a:rPr>
              <a:t>é</a:t>
            </a:r>
            <a:r>
              <a:rPr lang="fr-FR" sz="2400" b="1">
                <a:latin typeface="Arial (W1)" pitchFamily="34" charset="0"/>
                <a:cs typeface="Times New Roman" pitchFamily="18" charset="0"/>
              </a:rPr>
              <a:t> et se prom</a:t>
            </a:r>
            <a:r>
              <a:rPr lang="fr-FR" sz="2400" b="1">
                <a:latin typeface="Arial"/>
                <a:cs typeface="Times New Roman" pitchFamily="18" charset="0"/>
              </a:rPr>
              <a:t>è</a:t>
            </a:r>
            <a:r>
              <a:rPr lang="fr-FR" sz="2400" b="1">
                <a:latin typeface="Arial (W1)" pitchFamily="34" charset="0"/>
                <a:cs typeface="Times New Roman" pitchFamily="18" charset="0"/>
              </a:rPr>
              <a:t>ne dans l</a:t>
            </a:r>
            <a:r>
              <a:rPr lang="fr-FR" sz="2400" b="1">
                <a:latin typeface="Arial"/>
                <a:cs typeface="Times New Roman" pitchFamily="18" charset="0"/>
              </a:rPr>
              <a:t>’é</a:t>
            </a:r>
            <a:r>
              <a:rPr lang="fr-FR" sz="2400" b="1">
                <a:latin typeface="Arial (W1)" pitchFamily="34" charset="0"/>
                <a:cs typeface="Times New Roman" pitchFamily="18" charset="0"/>
              </a:rPr>
              <a:t>tablissement : masque chirurgical.</a:t>
            </a:r>
          </a:p>
        </p:txBody>
      </p:sp>
      <p:sp>
        <p:nvSpPr>
          <p:cNvPr id="262148" name="Rectangle 4"/>
          <p:cNvSpPr>
            <a:spLocks noChangeArrowheads="1"/>
          </p:cNvSpPr>
          <p:nvPr/>
        </p:nvSpPr>
        <p:spPr bwMode="auto">
          <a:xfrm>
            <a:off x="720725" y="5727700"/>
            <a:ext cx="7745413" cy="592138"/>
          </a:xfrm>
          <a:prstGeom prst="rect">
            <a:avLst/>
          </a:prstGeom>
          <a:noFill/>
          <a:ln w="12700">
            <a:solidFill>
              <a:schemeClr val="tx1"/>
            </a:solidFill>
            <a:miter lim="800000"/>
            <a:headEnd/>
            <a:tailEnd/>
          </a:ln>
          <a:effectLst/>
        </p:spPr>
        <p:txBody>
          <a:bodyPr wrap="none" lIns="90000" tIns="46800" rIns="90000" bIns="46800">
            <a:spAutoFit/>
          </a:bodyPr>
          <a:lstStyle/>
          <a:p>
            <a:pPr>
              <a:spcBef>
                <a:spcPct val="50000"/>
              </a:spcBef>
            </a:pPr>
            <a:r>
              <a:rPr lang="fr-FR" sz="3200" b="1">
                <a:solidFill>
                  <a:srgbClr val="FFA829"/>
                </a:solidFill>
                <a:latin typeface="Arial (W1)" pitchFamily="34" charset="0"/>
                <a:cs typeface="Times New Roman" pitchFamily="18" charset="0"/>
              </a:rPr>
              <a:t>Il faut casser la cha</a:t>
            </a:r>
            <a:r>
              <a:rPr lang="fr-FR" sz="3200" b="1">
                <a:solidFill>
                  <a:srgbClr val="FFA829"/>
                </a:solidFill>
                <a:latin typeface="Arial"/>
                <a:cs typeface="Times New Roman" pitchFamily="18" charset="0"/>
              </a:rPr>
              <a:t>î</a:t>
            </a:r>
            <a:r>
              <a:rPr lang="fr-FR" sz="3200" b="1">
                <a:solidFill>
                  <a:srgbClr val="FFA829"/>
                </a:solidFill>
                <a:latin typeface="Arial (W1)" pitchFamily="34" charset="0"/>
                <a:cs typeface="Times New Roman" pitchFamily="18" charset="0"/>
              </a:rPr>
              <a:t>ne de transmission</a:t>
            </a:r>
          </a:p>
        </p:txBody>
      </p:sp>
    </p:spTree>
  </p:cSld>
  <p:clrMapOvr>
    <a:masterClrMapping/>
  </p:clrMapOvr>
  <p:transition advTm="30000">
    <p:blinds dir="vert"/>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1061" name="Picture 5" descr="PHIL Image 11162"/>
          <p:cNvPicPr>
            <a:picLocks noChangeAspect="1" noChangeArrowheads="1"/>
          </p:cNvPicPr>
          <p:nvPr/>
        </p:nvPicPr>
        <p:blipFill>
          <a:blip r:embed="rId2" cstate="print"/>
          <a:srcRect/>
          <a:stretch>
            <a:fillRect/>
          </a:stretch>
        </p:blipFill>
        <p:spPr bwMode="auto">
          <a:xfrm>
            <a:off x="315913" y="808038"/>
            <a:ext cx="8556625" cy="5721350"/>
          </a:xfrm>
          <a:prstGeom prst="rect">
            <a:avLst/>
          </a:prstGeom>
          <a:noFill/>
        </p:spPr>
      </p:pic>
    </p:spTree>
  </p:cSld>
  <p:clrMapOvr>
    <a:masterClrMapping/>
  </p:clrMapOvr>
  <p:transition>
    <p:blinds dir="ver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02" name="Rectangle 1026"/>
          <p:cNvSpPr>
            <a:spLocks noGrp="1" noChangeArrowheads="1"/>
          </p:cNvSpPr>
          <p:nvPr>
            <p:ph type="title"/>
          </p:nvPr>
        </p:nvSpPr>
        <p:spPr>
          <a:xfrm>
            <a:off x="1917700" y="109538"/>
            <a:ext cx="5359400" cy="620712"/>
          </a:xfrm>
          <a:noFill/>
          <a:ln cap="flat">
            <a:solidFill>
              <a:schemeClr val="tx1"/>
            </a:solidFill>
          </a:ln>
        </p:spPr>
        <p:txBody>
          <a:bodyPr lIns="90000" tIns="46800" rIns="90000" bIns="46800"/>
          <a:lstStyle/>
          <a:p>
            <a:r>
              <a:rPr lang="fr-FR" sz="3600" dirty="0">
                <a:solidFill>
                  <a:srgbClr val="FFFF00"/>
                </a:solidFill>
                <a:latin typeface="Arial" charset="0"/>
              </a:rPr>
              <a:t>Le </a:t>
            </a:r>
            <a:r>
              <a:rPr lang="fr-FR" sz="3600" dirty="0" smtClean="0">
                <a:solidFill>
                  <a:srgbClr val="FFFF00"/>
                </a:solidFill>
                <a:latin typeface="Arial" charset="0"/>
              </a:rPr>
              <a:t>virus</a:t>
            </a:r>
            <a:endParaRPr lang="fr-FR" sz="3600" dirty="0">
              <a:latin typeface="Arial" charset="0"/>
            </a:endParaRPr>
          </a:p>
        </p:txBody>
      </p:sp>
      <p:grpSp>
        <p:nvGrpSpPr>
          <p:cNvPr id="256006" name="Group 1030"/>
          <p:cNvGrpSpPr>
            <a:grpSpLocks/>
          </p:cNvGrpSpPr>
          <p:nvPr/>
        </p:nvGrpSpPr>
        <p:grpSpPr bwMode="auto">
          <a:xfrm>
            <a:off x="114300" y="774700"/>
            <a:ext cx="8959850" cy="6097588"/>
            <a:chOff x="0" y="485"/>
            <a:chExt cx="5644" cy="3841"/>
          </a:xfrm>
        </p:grpSpPr>
        <p:pic>
          <p:nvPicPr>
            <p:cNvPr id="256004" name="Picture 1028" descr="grippew.jpg (43076 octets)"/>
            <p:cNvPicPr>
              <a:picLocks noChangeAspect="1" noChangeArrowheads="1"/>
            </p:cNvPicPr>
            <p:nvPr/>
          </p:nvPicPr>
          <p:blipFill>
            <a:blip r:embed="rId2" cstate="print"/>
            <a:srcRect/>
            <a:stretch>
              <a:fillRect/>
            </a:stretch>
          </p:blipFill>
          <p:spPr bwMode="auto">
            <a:xfrm>
              <a:off x="0" y="488"/>
              <a:ext cx="4106" cy="3838"/>
            </a:xfrm>
            <a:prstGeom prst="rect">
              <a:avLst/>
            </a:prstGeom>
            <a:noFill/>
          </p:spPr>
        </p:pic>
        <p:sp>
          <p:nvSpPr>
            <p:cNvPr id="256005" name="Rectangle 1029"/>
            <p:cNvSpPr>
              <a:spLocks noChangeArrowheads="1"/>
            </p:cNvSpPr>
            <p:nvPr/>
          </p:nvSpPr>
          <p:spPr bwMode="auto">
            <a:xfrm>
              <a:off x="4100" y="485"/>
              <a:ext cx="1544" cy="3835"/>
            </a:xfrm>
            <a:prstGeom prst="rect">
              <a:avLst/>
            </a:prstGeom>
            <a:solidFill>
              <a:schemeClr val="tx1"/>
            </a:solidFill>
            <a:ln w="9525">
              <a:solidFill>
                <a:schemeClr val="tx1"/>
              </a:solidFill>
              <a:miter lim="800000"/>
              <a:headEnd/>
              <a:tailEnd/>
            </a:ln>
            <a:effectLst/>
          </p:spPr>
          <p:txBody>
            <a:bodyPr wrap="none" lIns="90000" tIns="46800" rIns="90000" bIns="46800" anchor="ctr"/>
            <a:lstStyle/>
            <a:p>
              <a:endParaRPr lang="fr-FR"/>
            </a:p>
          </p:txBody>
        </p:sp>
      </p:grpSp>
      <p:sp>
        <p:nvSpPr>
          <p:cNvPr id="256003" name="Text Box 1027"/>
          <p:cNvSpPr txBox="1">
            <a:spLocks noChangeArrowheads="1"/>
          </p:cNvSpPr>
          <p:nvPr/>
        </p:nvSpPr>
        <p:spPr bwMode="auto">
          <a:xfrm>
            <a:off x="6016625" y="1627188"/>
            <a:ext cx="2925763" cy="3894137"/>
          </a:xfrm>
          <a:prstGeom prst="rect">
            <a:avLst/>
          </a:prstGeom>
          <a:noFill/>
          <a:ln w="9525">
            <a:solidFill>
              <a:srgbClr val="FF0000"/>
            </a:solidFill>
            <a:miter lim="800000"/>
            <a:headEnd/>
            <a:tailEnd/>
          </a:ln>
          <a:effectLst/>
        </p:spPr>
        <p:txBody>
          <a:bodyPr>
            <a:spAutoFit/>
          </a:bodyPr>
          <a:lstStyle/>
          <a:p>
            <a:pPr>
              <a:spcBef>
                <a:spcPct val="20000"/>
              </a:spcBef>
            </a:pPr>
            <a:r>
              <a:rPr lang="fr-FR" sz="1800" b="1">
                <a:solidFill>
                  <a:schemeClr val="hlink"/>
                </a:solidFill>
                <a:latin typeface="Arial" charset="0"/>
                <a:cs typeface="Times New Roman" pitchFamily="18" charset="0"/>
              </a:rPr>
              <a:t>Antigènes de surface</a:t>
            </a:r>
            <a:r>
              <a:rPr lang="fr-FR" sz="1800" b="1">
                <a:solidFill>
                  <a:schemeClr val="bg2"/>
                </a:solidFill>
                <a:latin typeface="Arial" charset="0"/>
                <a:cs typeface="Times New Roman" pitchFamily="18" charset="0"/>
              </a:rPr>
              <a:t> :</a:t>
            </a:r>
          </a:p>
          <a:p>
            <a:pPr>
              <a:spcBef>
                <a:spcPct val="20000"/>
              </a:spcBef>
              <a:buFontTx/>
              <a:buChar char="•"/>
            </a:pPr>
            <a:r>
              <a:rPr lang="fr-FR" sz="1800" b="1">
                <a:solidFill>
                  <a:schemeClr val="bg2"/>
                </a:solidFill>
                <a:latin typeface="Arial" charset="0"/>
                <a:cs typeface="Times New Roman" pitchFamily="18" charset="0"/>
              </a:rPr>
              <a:t> Neuraminidase (N)</a:t>
            </a:r>
          </a:p>
          <a:p>
            <a:pPr>
              <a:spcBef>
                <a:spcPct val="20000"/>
              </a:spcBef>
              <a:buFontTx/>
              <a:buChar char="•"/>
            </a:pPr>
            <a:r>
              <a:rPr lang="fr-FR" sz="1800" b="1">
                <a:solidFill>
                  <a:schemeClr val="bg2"/>
                </a:solidFill>
                <a:latin typeface="Arial" charset="0"/>
                <a:cs typeface="Times New Roman" pitchFamily="18" charset="0"/>
              </a:rPr>
              <a:t> Hémagglutinines (H)</a:t>
            </a:r>
          </a:p>
          <a:p>
            <a:pPr>
              <a:spcBef>
                <a:spcPct val="20000"/>
              </a:spcBef>
            </a:pPr>
            <a:r>
              <a:rPr lang="fr-FR" sz="1800" b="1">
                <a:solidFill>
                  <a:schemeClr val="hlink"/>
                </a:solidFill>
                <a:latin typeface="Arial" charset="0"/>
                <a:cs typeface="Times New Roman" pitchFamily="18" charset="0"/>
              </a:rPr>
              <a:t>Grande variabilité génétique</a:t>
            </a:r>
            <a:r>
              <a:rPr lang="fr-FR" sz="1800" b="1">
                <a:solidFill>
                  <a:schemeClr val="bg2"/>
                </a:solidFill>
                <a:latin typeface="Arial" charset="0"/>
                <a:cs typeface="Times New Roman" pitchFamily="18" charset="0"/>
              </a:rPr>
              <a:t> : modification des souches très fréquentes (elles apparaissent en Asie)</a:t>
            </a:r>
          </a:p>
          <a:p>
            <a:pPr>
              <a:spcBef>
                <a:spcPct val="20000"/>
              </a:spcBef>
            </a:pPr>
            <a:r>
              <a:rPr lang="fr-FR" sz="1800" b="1">
                <a:solidFill>
                  <a:schemeClr val="hlink"/>
                </a:solidFill>
                <a:latin typeface="Arial" charset="0"/>
                <a:cs typeface="Times New Roman" pitchFamily="18" charset="0"/>
              </a:rPr>
              <a:t>3 souches majeures</a:t>
            </a:r>
            <a:r>
              <a:rPr lang="fr-FR" sz="1800" b="1">
                <a:solidFill>
                  <a:schemeClr val="bg2"/>
                </a:solidFill>
                <a:latin typeface="Arial" charset="0"/>
                <a:cs typeface="Times New Roman" pitchFamily="18" charset="0"/>
              </a:rPr>
              <a:t> (A, B, C) dont le réservoir est principalement humain (existence réservoir animal).</a:t>
            </a:r>
          </a:p>
        </p:txBody>
      </p:sp>
    </p:spTree>
  </p:cSld>
  <p:clrMapOvr>
    <a:masterClrMapping/>
  </p:clrMapOvr>
  <p:transition advTm="30000">
    <p:blinds dir="vert"/>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82" name="Rectangle 2"/>
          <p:cNvSpPr>
            <a:spLocks noGrp="1" noChangeArrowheads="1"/>
          </p:cNvSpPr>
          <p:nvPr>
            <p:ph type="title"/>
          </p:nvPr>
        </p:nvSpPr>
        <p:spPr>
          <a:xfrm>
            <a:off x="1412875" y="193675"/>
            <a:ext cx="6361113" cy="649288"/>
          </a:xfrm>
          <a:noFill/>
          <a:ln cap="flat">
            <a:solidFill>
              <a:schemeClr val="tx1"/>
            </a:solidFill>
          </a:ln>
        </p:spPr>
        <p:txBody>
          <a:bodyPr lIns="90000" tIns="46800" rIns="90000" bIns="46800"/>
          <a:lstStyle/>
          <a:p>
            <a:r>
              <a:rPr lang="fr-FR" sz="3600">
                <a:solidFill>
                  <a:srgbClr val="FFFF00"/>
                </a:solidFill>
                <a:latin typeface="Arial" charset="0"/>
              </a:rPr>
              <a:t>Choix du masque</a:t>
            </a:r>
            <a:endParaRPr lang="fr-FR" sz="3600">
              <a:latin typeface="Arial" charset="0"/>
            </a:endParaRPr>
          </a:p>
        </p:txBody>
      </p:sp>
      <p:sp>
        <p:nvSpPr>
          <p:cNvPr id="276485" name="AutoShape 5"/>
          <p:cNvSpPr>
            <a:spLocks noChangeArrowheads="1"/>
          </p:cNvSpPr>
          <p:nvPr/>
        </p:nvSpPr>
        <p:spPr bwMode="auto">
          <a:xfrm>
            <a:off x="455612" y="1427163"/>
            <a:ext cx="1914525" cy="989012"/>
          </a:xfrm>
          <a:prstGeom prst="flowChartAlternateProcess">
            <a:avLst/>
          </a:prstGeom>
          <a:gradFill rotWithShape="0">
            <a:gsLst>
              <a:gs pos="0">
                <a:schemeClr val="accent1">
                  <a:gamma/>
                  <a:shade val="63529"/>
                  <a:invGamma/>
                </a:schemeClr>
              </a:gs>
              <a:gs pos="100000">
                <a:schemeClr val="accent1"/>
              </a:gs>
            </a:gsLst>
            <a:lin ang="5400000" scaled="1"/>
          </a:gradFill>
          <a:ln w="9525">
            <a:solidFill>
              <a:schemeClr val="tx1"/>
            </a:solidFill>
            <a:miter lim="800000"/>
            <a:headEnd/>
            <a:tailEnd/>
          </a:ln>
          <a:effectLst/>
        </p:spPr>
        <p:txBody>
          <a:bodyPr wrap="none" lIns="90000" tIns="46800" rIns="90000" bIns="46800" anchor="ctr"/>
          <a:lstStyle/>
          <a:p>
            <a:pPr algn="ctr"/>
            <a:r>
              <a:rPr lang="fr-FR" b="1">
                <a:latin typeface="Arial" charset="0"/>
              </a:rPr>
              <a:t>Soignant</a:t>
            </a:r>
          </a:p>
        </p:txBody>
      </p:sp>
      <p:sp>
        <p:nvSpPr>
          <p:cNvPr id="276486" name="AutoShape 6"/>
          <p:cNvSpPr>
            <a:spLocks noChangeArrowheads="1"/>
          </p:cNvSpPr>
          <p:nvPr/>
        </p:nvSpPr>
        <p:spPr bwMode="auto">
          <a:xfrm>
            <a:off x="3548063" y="1427163"/>
            <a:ext cx="2090737" cy="987425"/>
          </a:xfrm>
          <a:prstGeom prst="flowChartAlternateProcess">
            <a:avLst/>
          </a:prstGeom>
          <a:gradFill rotWithShape="0">
            <a:gsLst>
              <a:gs pos="0">
                <a:schemeClr val="accent1">
                  <a:gamma/>
                  <a:shade val="50980"/>
                  <a:invGamma/>
                </a:schemeClr>
              </a:gs>
              <a:gs pos="100000">
                <a:schemeClr val="accent1"/>
              </a:gs>
            </a:gsLst>
            <a:lin ang="5400000" scaled="1"/>
          </a:gradFill>
          <a:ln w="25400">
            <a:solidFill>
              <a:srgbClr val="FF0000"/>
            </a:solidFill>
            <a:miter lim="800000"/>
            <a:headEnd/>
            <a:tailEnd/>
          </a:ln>
          <a:effectLst/>
        </p:spPr>
        <p:txBody>
          <a:bodyPr wrap="none" lIns="90000" tIns="46800" rIns="90000" bIns="46800" anchor="ctr"/>
          <a:lstStyle/>
          <a:p>
            <a:pPr algn="ctr"/>
            <a:r>
              <a:rPr lang="fr-FR" b="1">
                <a:solidFill>
                  <a:schemeClr val="hlink"/>
                </a:solidFill>
                <a:effectLst>
                  <a:outerShdw blurRad="38100" dist="38100" dir="2700000" algn="tl">
                    <a:srgbClr val="000000"/>
                  </a:outerShdw>
                </a:effectLst>
                <a:latin typeface="Arial" charset="0"/>
              </a:rPr>
              <a:t>Patient</a:t>
            </a:r>
          </a:p>
          <a:p>
            <a:pPr algn="ctr"/>
            <a:r>
              <a:rPr lang="fr-FR" b="1">
                <a:solidFill>
                  <a:schemeClr val="hlink"/>
                </a:solidFill>
                <a:effectLst>
                  <a:outerShdw blurRad="38100" dist="38100" dir="2700000" algn="tl">
                    <a:srgbClr val="000000"/>
                  </a:outerShdw>
                </a:effectLst>
                <a:latin typeface="Arial" charset="0"/>
              </a:rPr>
              <a:t>contagieux</a:t>
            </a:r>
          </a:p>
        </p:txBody>
      </p:sp>
      <p:sp>
        <p:nvSpPr>
          <p:cNvPr id="276487" name="AutoShape 7"/>
          <p:cNvSpPr>
            <a:spLocks noChangeArrowheads="1"/>
          </p:cNvSpPr>
          <p:nvPr/>
        </p:nvSpPr>
        <p:spPr bwMode="auto">
          <a:xfrm>
            <a:off x="6683375" y="1427161"/>
            <a:ext cx="2090737" cy="987425"/>
          </a:xfrm>
          <a:prstGeom prst="flowChartAlternateProcess">
            <a:avLst/>
          </a:prstGeom>
          <a:gradFill rotWithShape="0">
            <a:gsLst>
              <a:gs pos="0">
                <a:schemeClr val="accent1">
                  <a:gamma/>
                  <a:shade val="63529"/>
                  <a:invGamma/>
                </a:schemeClr>
              </a:gs>
              <a:gs pos="100000">
                <a:schemeClr val="accent1"/>
              </a:gs>
            </a:gsLst>
            <a:lin ang="5400000" scaled="1"/>
          </a:gradFill>
          <a:ln w="25400">
            <a:solidFill>
              <a:srgbClr val="000000"/>
            </a:solidFill>
            <a:miter lim="800000"/>
            <a:headEnd/>
            <a:tailEnd/>
          </a:ln>
          <a:effectLst/>
        </p:spPr>
        <p:txBody>
          <a:bodyPr wrap="none" lIns="90000" tIns="46800" rIns="90000" bIns="46800" anchor="ctr"/>
          <a:lstStyle/>
          <a:p>
            <a:pPr algn="ctr"/>
            <a:r>
              <a:rPr lang="fr-FR" b="1">
                <a:solidFill>
                  <a:schemeClr val="bg2"/>
                </a:solidFill>
                <a:latin typeface="Arial" charset="0"/>
              </a:rPr>
              <a:t>Visiteur</a:t>
            </a:r>
          </a:p>
        </p:txBody>
      </p:sp>
      <p:sp>
        <p:nvSpPr>
          <p:cNvPr id="276488" name="AutoShape 8"/>
          <p:cNvSpPr>
            <a:spLocks noChangeArrowheads="1"/>
          </p:cNvSpPr>
          <p:nvPr/>
        </p:nvSpPr>
        <p:spPr bwMode="auto">
          <a:xfrm>
            <a:off x="3548856" y="5302477"/>
            <a:ext cx="2090738" cy="987425"/>
          </a:xfrm>
          <a:prstGeom prst="flowChartAlternateProcess">
            <a:avLst/>
          </a:prstGeom>
          <a:gradFill rotWithShape="0">
            <a:gsLst>
              <a:gs pos="0">
                <a:srgbClr val="538CFF"/>
              </a:gs>
              <a:gs pos="100000">
                <a:srgbClr val="538CFF">
                  <a:gamma/>
                  <a:tint val="47451"/>
                  <a:invGamma/>
                </a:srgbClr>
              </a:gs>
            </a:gsLst>
            <a:lin ang="5400000" scaled="1"/>
          </a:gradFill>
          <a:ln w="9525">
            <a:solidFill>
              <a:schemeClr val="tx1"/>
            </a:solidFill>
            <a:miter lim="800000"/>
            <a:headEnd/>
            <a:tailEnd/>
          </a:ln>
          <a:effectLst/>
        </p:spPr>
        <p:txBody>
          <a:bodyPr wrap="none" lIns="90000" tIns="46800" rIns="90000" bIns="46800" anchor="ctr"/>
          <a:lstStyle/>
          <a:p>
            <a:pPr algn="ctr"/>
            <a:r>
              <a:rPr lang="fr-FR" b="1">
                <a:solidFill>
                  <a:schemeClr val="bg2"/>
                </a:solidFill>
                <a:latin typeface="Arial" charset="0"/>
              </a:rPr>
              <a:t>Masque</a:t>
            </a:r>
          </a:p>
          <a:p>
            <a:pPr algn="ctr"/>
            <a:r>
              <a:rPr lang="fr-FR" b="1">
                <a:solidFill>
                  <a:schemeClr val="bg2"/>
                </a:solidFill>
                <a:latin typeface="Arial" charset="0"/>
              </a:rPr>
              <a:t>chirurgical</a:t>
            </a:r>
          </a:p>
        </p:txBody>
      </p:sp>
      <p:cxnSp>
        <p:nvCxnSpPr>
          <p:cNvPr id="276491" name="AutoShape 11"/>
          <p:cNvCxnSpPr>
            <a:cxnSpLocks noChangeShapeType="1"/>
            <a:stCxn id="276485" idx="2"/>
            <a:endCxn id="276488" idx="1"/>
          </p:cNvCxnSpPr>
          <p:nvPr/>
        </p:nvCxnSpPr>
        <p:spPr bwMode="auto">
          <a:xfrm rot="16200000" flipH="1">
            <a:off x="790858" y="3038191"/>
            <a:ext cx="3380015" cy="2135981"/>
          </a:xfrm>
          <a:prstGeom prst="bentConnector2">
            <a:avLst/>
          </a:prstGeom>
          <a:noFill/>
          <a:ln w="25400">
            <a:solidFill>
              <a:schemeClr val="tx1"/>
            </a:solidFill>
            <a:miter lim="800000"/>
            <a:headEnd/>
            <a:tailEnd type="triangle" w="lg" len="lg"/>
          </a:ln>
          <a:effectLst/>
        </p:spPr>
      </p:cxnSp>
      <p:cxnSp>
        <p:nvCxnSpPr>
          <p:cNvPr id="276492" name="AutoShape 12"/>
          <p:cNvCxnSpPr>
            <a:cxnSpLocks noChangeShapeType="1"/>
            <a:stCxn id="276486" idx="2"/>
            <a:endCxn id="276488" idx="0"/>
          </p:cNvCxnSpPr>
          <p:nvPr/>
        </p:nvCxnSpPr>
        <p:spPr bwMode="auto">
          <a:xfrm rot="16200000" flipH="1">
            <a:off x="3149884" y="3858135"/>
            <a:ext cx="2887889" cy="793"/>
          </a:xfrm>
          <a:prstGeom prst="bentConnector3">
            <a:avLst>
              <a:gd name="adj1" fmla="val 50000"/>
            </a:avLst>
          </a:prstGeom>
          <a:noFill/>
          <a:ln w="31750">
            <a:solidFill>
              <a:srgbClr val="FF6600"/>
            </a:solidFill>
            <a:miter lim="800000"/>
            <a:headEnd/>
            <a:tailEnd type="triangle" w="lg" len="lg"/>
          </a:ln>
          <a:effectLst/>
        </p:spPr>
      </p:cxnSp>
      <p:cxnSp>
        <p:nvCxnSpPr>
          <p:cNvPr id="276493" name="AutoShape 13"/>
          <p:cNvCxnSpPr>
            <a:cxnSpLocks noChangeShapeType="1"/>
            <a:stCxn id="276487" idx="2"/>
            <a:endCxn id="276488" idx="3"/>
          </p:cNvCxnSpPr>
          <p:nvPr/>
        </p:nvCxnSpPr>
        <p:spPr bwMode="auto">
          <a:xfrm rot="5400000">
            <a:off x="4993367" y="3060813"/>
            <a:ext cx="3381604" cy="2089150"/>
          </a:xfrm>
          <a:prstGeom prst="bentConnector2">
            <a:avLst/>
          </a:prstGeom>
          <a:noFill/>
          <a:ln w="25400">
            <a:solidFill>
              <a:srgbClr val="000000"/>
            </a:solidFill>
            <a:miter lim="800000"/>
            <a:headEnd/>
            <a:tailEnd type="triangle" w="lg" len="lg"/>
          </a:ln>
          <a:effectLst/>
        </p:spPr>
      </p:cxnSp>
    </p:spTree>
  </p:cSld>
  <p:clrMapOvr>
    <a:masterClrMapping/>
  </p:clrMapOvr>
  <p:transition advTm="30000">
    <p:blinds dir="vert"/>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338" name="Rectangle 2"/>
          <p:cNvSpPr>
            <a:spLocks noGrp="1" noChangeArrowheads="1"/>
          </p:cNvSpPr>
          <p:nvPr>
            <p:ph type="title"/>
          </p:nvPr>
        </p:nvSpPr>
        <p:spPr>
          <a:xfrm>
            <a:off x="1666875" y="265113"/>
            <a:ext cx="5853113" cy="779462"/>
          </a:xfrm>
          <a:noFill/>
          <a:ln cap="flat">
            <a:solidFill>
              <a:schemeClr val="tx1"/>
            </a:solidFill>
          </a:ln>
        </p:spPr>
        <p:txBody>
          <a:bodyPr lIns="90000" tIns="46800" rIns="90000" bIns="46800"/>
          <a:lstStyle/>
          <a:p>
            <a:r>
              <a:rPr lang="fr-FR" sz="3600">
                <a:solidFill>
                  <a:srgbClr val="FFFF00"/>
                </a:solidFill>
                <a:latin typeface="Arial" charset="0"/>
              </a:rPr>
              <a:t>La grippe nosocomiale (2)</a:t>
            </a:r>
            <a:endParaRPr lang="fr-FR" sz="3600">
              <a:latin typeface="Arial" charset="0"/>
            </a:endParaRPr>
          </a:p>
        </p:txBody>
      </p:sp>
      <p:sp>
        <p:nvSpPr>
          <p:cNvPr id="270339" name="Text Box 3"/>
          <p:cNvSpPr txBox="1">
            <a:spLocks noChangeArrowheads="1"/>
          </p:cNvSpPr>
          <p:nvPr/>
        </p:nvSpPr>
        <p:spPr bwMode="auto">
          <a:xfrm>
            <a:off x="322263" y="1614488"/>
            <a:ext cx="8542337" cy="4783137"/>
          </a:xfrm>
          <a:prstGeom prst="rect">
            <a:avLst/>
          </a:prstGeom>
          <a:noFill/>
          <a:ln w="9525">
            <a:noFill/>
            <a:miter lim="800000"/>
            <a:headEnd/>
            <a:tailEnd/>
          </a:ln>
          <a:effectLst/>
        </p:spPr>
        <p:txBody>
          <a:bodyPr>
            <a:spAutoFit/>
          </a:bodyPr>
          <a:lstStyle/>
          <a:p>
            <a:pPr algn="just">
              <a:spcBef>
                <a:spcPct val="50000"/>
              </a:spcBef>
            </a:pPr>
            <a:r>
              <a:rPr lang="fr-FR" sz="2200" b="1" dirty="0">
                <a:latin typeface="Arial (W1)" pitchFamily="34" charset="0"/>
                <a:cs typeface="Times New Roman" pitchFamily="18" charset="0"/>
              </a:rPr>
              <a:t>A la suite d</a:t>
            </a:r>
            <a:r>
              <a:rPr lang="fr-FR" sz="2200" b="1" dirty="0">
                <a:latin typeface="Arial"/>
                <a:cs typeface="Times New Roman" pitchFamily="18" charset="0"/>
              </a:rPr>
              <a:t>’</a:t>
            </a:r>
            <a:r>
              <a:rPr lang="fr-FR" sz="2200" b="1" dirty="0">
                <a:latin typeface="Arial (W1)" pitchFamily="34" charset="0"/>
                <a:cs typeface="Times New Roman" pitchFamily="18" charset="0"/>
              </a:rPr>
              <a:t>une </a:t>
            </a:r>
            <a:r>
              <a:rPr lang="fr-FR" sz="2200" b="1" dirty="0">
                <a:latin typeface="Arial"/>
                <a:cs typeface="Times New Roman" pitchFamily="18" charset="0"/>
              </a:rPr>
              <a:t>é</a:t>
            </a:r>
            <a:r>
              <a:rPr lang="fr-FR" sz="2200" b="1" dirty="0">
                <a:latin typeface="Arial (W1)" pitchFamily="34" charset="0"/>
                <a:cs typeface="Times New Roman" pitchFamily="18" charset="0"/>
              </a:rPr>
              <a:t>pid</a:t>
            </a:r>
            <a:r>
              <a:rPr lang="fr-FR" sz="2200" b="1" dirty="0">
                <a:latin typeface="Arial"/>
                <a:cs typeface="Times New Roman" pitchFamily="18" charset="0"/>
              </a:rPr>
              <a:t>é</a:t>
            </a:r>
            <a:r>
              <a:rPr lang="fr-FR" sz="2200" b="1" dirty="0">
                <a:latin typeface="Arial (W1)" pitchFamily="34" charset="0"/>
                <a:cs typeface="Times New Roman" pitchFamily="18" charset="0"/>
              </a:rPr>
              <a:t>mie de grippe on retrouve dans la litt</a:t>
            </a:r>
            <a:r>
              <a:rPr lang="fr-FR" sz="2200" b="1" dirty="0">
                <a:latin typeface="Arial"/>
                <a:cs typeface="Times New Roman" pitchFamily="18" charset="0"/>
              </a:rPr>
              <a:t>é</a:t>
            </a:r>
            <a:r>
              <a:rPr lang="fr-FR" sz="2200" b="1" dirty="0">
                <a:latin typeface="Arial (W1)" pitchFamily="34" charset="0"/>
                <a:cs typeface="Times New Roman" pitchFamily="18" charset="0"/>
              </a:rPr>
              <a:t>rature 16% de mortalit</a:t>
            </a:r>
            <a:r>
              <a:rPr lang="fr-FR" sz="2200" b="1" dirty="0">
                <a:latin typeface="Arial"/>
                <a:cs typeface="Times New Roman" pitchFamily="18" charset="0"/>
              </a:rPr>
              <a:t>é</a:t>
            </a:r>
            <a:r>
              <a:rPr lang="fr-FR" sz="2200" b="1" dirty="0">
                <a:latin typeface="Arial (W1)" pitchFamily="34" charset="0"/>
                <a:cs typeface="Times New Roman" pitchFamily="18" charset="0"/>
              </a:rPr>
              <a:t> en g</a:t>
            </a:r>
            <a:r>
              <a:rPr lang="fr-FR" sz="2200" b="1" dirty="0">
                <a:latin typeface="Arial"/>
                <a:cs typeface="Times New Roman" pitchFamily="18" charset="0"/>
              </a:rPr>
              <a:t>é</a:t>
            </a:r>
            <a:r>
              <a:rPr lang="fr-FR" sz="2200" b="1" dirty="0">
                <a:latin typeface="Arial (W1)" pitchFamily="34" charset="0"/>
                <a:cs typeface="Times New Roman" pitchFamily="18" charset="0"/>
              </a:rPr>
              <a:t>riatrie et jusqu</a:t>
            </a:r>
            <a:r>
              <a:rPr lang="fr-FR" sz="2200" b="1" dirty="0">
                <a:latin typeface="Arial"/>
                <a:cs typeface="Times New Roman" pitchFamily="18" charset="0"/>
              </a:rPr>
              <a:t>’à</a:t>
            </a:r>
            <a:r>
              <a:rPr lang="fr-FR" sz="2200" b="1" dirty="0">
                <a:latin typeface="Arial (W1)" pitchFamily="34" charset="0"/>
                <a:cs typeface="Times New Roman" pitchFamily="18" charset="0"/>
              </a:rPr>
              <a:t> 33-66% dans les unit</a:t>
            </a:r>
            <a:r>
              <a:rPr lang="fr-FR" sz="2200" b="1" dirty="0">
                <a:latin typeface="Arial"/>
                <a:cs typeface="Times New Roman" pitchFamily="18" charset="0"/>
              </a:rPr>
              <a:t>é</a:t>
            </a:r>
            <a:r>
              <a:rPr lang="fr-FR" sz="2200" b="1" dirty="0">
                <a:latin typeface="Arial (W1)" pitchFamily="34" charset="0"/>
                <a:cs typeface="Times New Roman" pitchFamily="18" charset="0"/>
              </a:rPr>
              <a:t>s de transplantation ou les r</a:t>
            </a:r>
            <a:r>
              <a:rPr lang="fr-FR" sz="2200" b="1" dirty="0">
                <a:latin typeface="Arial"/>
                <a:cs typeface="Times New Roman" pitchFamily="18" charset="0"/>
              </a:rPr>
              <a:t>é</a:t>
            </a:r>
            <a:r>
              <a:rPr lang="fr-FR" sz="2200" b="1" dirty="0">
                <a:latin typeface="Arial (W1)" pitchFamily="34" charset="0"/>
                <a:cs typeface="Times New Roman" pitchFamily="18" charset="0"/>
              </a:rPr>
              <a:t>animations. L</a:t>
            </a:r>
            <a:r>
              <a:rPr lang="fr-FR" sz="2200" b="1" dirty="0">
                <a:latin typeface="Arial"/>
                <a:cs typeface="Times New Roman" pitchFamily="18" charset="0"/>
              </a:rPr>
              <a:t>’é</a:t>
            </a:r>
            <a:r>
              <a:rPr lang="fr-FR" sz="2200" b="1" dirty="0">
                <a:latin typeface="Arial (W1)" pitchFamily="34" charset="0"/>
                <a:cs typeface="Times New Roman" pitchFamily="18" charset="0"/>
              </a:rPr>
              <a:t>pid</a:t>
            </a:r>
            <a:r>
              <a:rPr lang="fr-FR" sz="2200" b="1" dirty="0">
                <a:latin typeface="Arial"/>
                <a:cs typeface="Times New Roman" pitchFamily="18" charset="0"/>
              </a:rPr>
              <a:t>é</a:t>
            </a:r>
            <a:r>
              <a:rPr lang="fr-FR" sz="2200" b="1" dirty="0">
                <a:latin typeface="Arial (W1)" pitchFamily="34" charset="0"/>
                <a:cs typeface="Times New Roman" pitchFamily="18" charset="0"/>
              </a:rPr>
              <a:t>mie entra</a:t>
            </a:r>
            <a:r>
              <a:rPr lang="fr-FR" sz="2200" b="1" dirty="0">
                <a:latin typeface="Arial"/>
                <a:cs typeface="Times New Roman" pitchFamily="18" charset="0"/>
              </a:rPr>
              <a:t>î</a:t>
            </a:r>
            <a:r>
              <a:rPr lang="fr-FR" sz="2200" b="1" dirty="0">
                <a:latin typeface="Arial (W1)" pitchFamily="34" charset="0"/>
                <a:cs typeface="Times New Roman" pitchFamily="18" charset="0"/>
              </a:rPr>
              <a:t>ne par ailleurs une d</a:t>
            </a:r>
            <a:r>
              <a:rPr lang="fr-FR" sz="2200" b="1" dirty="0">
                <a:latin typeface="Arial"/>
                <a:cs typeface="Times New Roman" pitchFamily="18" charset="0"/>
              </a:rPr>
              <a:t>é</a:t>
            </a:r>
            <a:r>
              <a:rPr lang="fr-FR" sz="2200" b="1" dirty="0">
                <a:latin typeface="Arial (W1)" pitchFamily="34" charset="0"/>
                <a:cs typeface="Times New Roman" pitchFamily="18" charset="0"/>
              </a:rPr>
              <a:t>sorganisation des services de soins. </a:t>
            </a:r>
          </a:p>
          <a:p>
            <a:pPr algn="just">
              <a:spcBef>
                <a:spcPct val="50000"/>
              </a:spcBef>
            </a:pPr>
            <a:r>
              <a:rPr lang="fr-FR" sz="2200" b="1" dirty="0">
                <a:latin typeface="Arial (W1)" pitchFamily="34" charset="0"/>
                <a:cs typeface="Times New Roman" pitchFamily="18" charset="0"/>
              </a:rPr>
              <a:t>Le diagnostic est important (patients et soignants), car une grippe non diagnostiqu</a:t>
            </a:r>
            <a:r>
              <a:rPr lang="fr-FR" sz="2200" b="1" dirty="0">
                <a:latin typeface="Arial"/>
                <a:cs typeface="Times New Roman" pitchFamily="18" charset="0"/>
              </a:rPr>
              <a:t>é</a:t>
            </a:r>
            <a:r>
              <a:rPr lang="fr-FR" sz="2200" b="1" dirty="0">
                <a:latin typeface="Arial (W1)" pitchFamily="34" charset="0"/>
                <a:cs typeface="Times New Roman" pitchFamily="18" charset="0"/>
              </a:rPr>
              <a:t>e peut entra</a:t>
            </a:r>
            <a:r>
              <a:rPr lang="fr-FR" sz="2200" b="1" dirty="0">
                <a:latin typeface="Arial"/>
                <a:cs typeface="Times New Roman" pitchFamily="18" charset="0"/>
              </a:rPr>
              <a:t>î</a:t>
            </a:r>
            <a:r>
              <a:rPr lang="fr-FR" sz="2200" b="1" dirty="0">
                <a:latin typeface="Arial (W1)" pitchFamily="34" charset="0"/>
                <a:cs typeface="Times New Roman" pitchFamily="18" charset="0"/>
              </a:rPr>
              <a:t>ner une </a:t>
            </a:r>
            <a:r>
              <a:rPr lang="fr-FR" sz="2200" b="1" dirty="0">
                <a:latin typeface="Arial"/>
                <a:cs typeface="Times New Roman" pitchFamily="18" charset="0"/>
              </a:rPr>
              <a:t>é</a:t>
            </a:r>
            <a:r>
              <a:rPr lang="fr-FR" sz="2200" b="1" dirty="0">
                <a:latin typeface="Arial (W1)" pitchFamily="34" charset="0"/>
                <a:cs typeface="Times New Roman" pitchFamily="18" charset="0"/>
              </a:rPr>
              <a:t>pid</a:t>
            </a:r>
            <a:r>
              <a:rPr lang="fr-FR" sz="2200" b="1" dirty="0">
                <a:latin typeface="Arial"/>
                <a:cs typeface="Times New Roman" pitchFamily="18" charset="0"/>
              </a:rPr>
              <a:t>é</a:t>
            </a:r>
            <a:r>
              <a:rPr lang="fr-FR" sz="2200" b="1" dirty="0">
                <a:latin typeface="Arial (W1)" pitchFamily="34" charset="0"/>
                <a:cs typeface="Times New Roman" pitchFamily="18" charset="0"/>
              </a:rPr>
              <a:t>mie (utilisation des m</a:t>
            </a:r>
            <a:r>
              <a:rPr lang="fr-FR" sz="2200" b="1" dirty="0">
                <a:latin typeface="Arial"/>
                <a:cs typeface="Times New Roman" pitchFamily="18" charset="0"/>
              </a:rPr>
              <a:t>é</a:t>
            </a:r>
            <a:r>
              <a:rPr lang="fr-FR" sz="2200" b="1" dirty="0">
                <a:latin typeface="Arial (W1)" pitchFamily="34" charset="0"/>
                <a:cs typeface="Times New Roman" pitchFamily="18" charset="0"/>
              </a:rPr>
              <a:t>thodes de diagnostic rapides).  </a:t>
            </a:r>
          </a:p>
          <a:p>
            <a:pPr algn="just">
              <a:spcBef>
                <a:spcPct val="50000"/>
              </a:spcBef>
            </a:pPr>
            <a:r>
              <a:rPr lang="fr-FR" sz="2200" b="1" dirty="0">
                <a:latin typeface="Arial (W1)" pitchFamily="34" charset="0"/>
                <a:cs typeface="Times New Roman" pitchFamily="18" charset="0"/>
              </a:rPr>
              <a:t>Des </a:t>
            </a:r>
            <a:r>
              <a:rPr lang="fr-FR" sz="2200" b="1" dirty="0">
                <a:latin typeface="Arial"/>
                <a:cs typeface="Times New Roman" pitchFamily="18" charset="0"/>
              </a:rPr>
              <a:t>é</a:t>
            </a:r>
            <a:r>
              <a:rPr lang="fr-FR" sz="2200" b="1" dirty="0">
                <a:latin typeface="Arial (W1)" pitchFamily="34" charset="0"/>
                <a:cs typeface="Times New Roman" pitchFamily="18" charset="0"/>
              </a:rPr>
              <a:t>tudes montrent que la vaccination du personnel a pour effet de diminuer la mortalit</a:t>
            </a:r>
            <a:r>
              <a:rPr lang="fr-FR" sz="2200" b="1" dirty="0">
                <a:latin typeface="Arial"/>
                <a:cs typeface="Times New Roman" pitchFamily="18" charset="0"/>
              </a:rPr>
              <a:t>é</a:t>
            </a:r>
            <a:r>
              <a:rPr lang="fr-FR" sz="2200" b="1" dirty="0">
                <a:latin typeface="Arial (W1)" pitchFamily="34" charset="0"/>
                <a:cs typeface="Times New Roman" pitchFamily="18" charset="0"/>
              </a:rPr>
              <a:t> chez les patients mais leur couverture vaccinale est tr</a:t>
            </a:r>
            <a:r>
              <a:rPr lang="fr-FR" sz="2200" b="1" dirty="0">
                <a:latin typeface="Arial"/>
                <a:cs typeface="Times New Roman" pitchFamily="18" charset="0"/>
              </a:rPr>
              <a:t>è</a:t>
            </a:r>
            <a:r>
              <a:rPr lang="fr-FR" sz="2200" b="1" dirty="0">
                <a:latin typeface="Arial (W1)" pitchFamily="34" charset="0"/>
                <a:cs typeface="Times New Roman" pitchFamily="18" charset="0"/>
              </a:rPr>
              <a:t>s souvent insuffisante pour </a:t>
            </a:r>
            <a:r>
              <a:rPr lang="fr-FR" sz="2200" b="1" dirty="0">
                <a:latin typeface="Arial"/>
                <a:cs typeface="Times New Roman" pitchFamily="18" charset="0"/>
              </a:rPr>
              <a:t>é</a:t>
            </a:r>
            <a:r>
              <a:rPr lang="fr-FR" sz="2200" b="1" dirty="0">
                <a:latin typeface="Arial (W1)" pitchFamily="34" charset="0"/>
                <a:cs typeface="Times New Roman" pitchFamily="18" charset="0"/>
              </a:rPr>
              <a:t>viter qu</a:t>
            </a:r>
            <a:r>
              <a:rPr lang="fr-FR" sz="2200" b="1" dirty="0">
                <a:latin typeface="Arial"/>
                <a:cs typeface="Times New Roman" pitchFamily="18" charset="0"/>
              </a:rPr>
              <a:t>’</a:t>
            </a:r>
            <a:r>
              <a:rPr lang="fr-FR" sz="2200" b="1" dirty="0">
                <a:latin typeface="Arial (W1)" pitchFamily="34" charset="0"/>
                <a:cs typeface="Times New Roman" pitchFamily="18" charset="0"/>
              </a:rPr>
              <a:t>ils ne jouent un rôle de r</a:t>
            </a:r>
            <a:r>
              <a:rPr lang="fr-FR" sz="2200" b="1" dirty="0">
                <a:latin typeface="Arial"/>
                <a:cs typeface="Times New Roman" pitchFamily="18" charset="0"/>
              </a:rPr>
              <a:t>é</a:t>
            </a:r>
            <a:r>
              <a:rPr lang="fr-FR" sz="2200" b="1" dirty="0">
                <a:latin typeface="Arial (W1)" pitchFamily="34" charset="0"/>
                <a:cs typeface="Times New Roman" pitchFamily="18" charset="0"/>
              </a:rPr>
              <a:t>servoir au sein de l</a:t>
            </a:r>
            <a:r>
              <a:rPr lang="fr-FR" sz="2200" b="1" dirty="0">
                <a:latin typeface="Arial"/>
                <a:cs typeface="Times New Roman" pitchFamily="18" charset="0"/>
              </a:rPr>
              <a:t>’é</a:t>
            </a:r>
            <a:r>
              <a:rPr lang="fr-FR" sz="2200" b="1" dirty="0">
                <a:latin typeface="Arial (W1)" pitchFamily="34" charset="0"/>
                <a:cs typeface="Times New Roman" pitchFamily="18" charset="0"/>
              </a:rPr>
              <a:t>tablissement. </a:t>
            </a:r>
          </a:p>
        </p:txBody>
      </p:sp>
    </p:spTree>
  </p:cSld>
  <p:clrMapOvr>
    <a:masterClrMapping/>
  </p:clrMapOvr>
  <p:transition advTm="30000">
    <p:blinds dir="vert"/>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1362" name="Rectangle 2"/>
          <p:cNvSpPr>
            <a:spLocks noGrp="1" noChangeArrowheads="1"/>
          </p:cNvSpPr>
          <p:nvPr>
            <p:ph type="title"/>
          </p:nvPr>
        </p:nvSpPr>
        <p:spPr>
          <a:xfrm>
            <a:off x="1914525" y="192088"/>
            <a:ext cx="5359400" cy="779462"/>
          </a:xfrm>
          <a:noFill/>
          <a:ln cap="flat">
            <a:solidFill>
              <a:schemeClr val="tx1"/>
            </a:solidFill>
          </a:ln>
        </p:spPr>
        <p:txBody>
          <a:bodyPr lIns="90000" tIns="46800" rIns="90000" bIns="46800"/>
          <a:lstStyle/>
          <a:p>
            <a:r>
              <a:rPr lang="fr-FR" sz="3600">
                <a:solidFill>
                  <a:srgbClr val="FFFF00"/>
                </a:solidFill>
                <a:latin typeface="Arial" charset="0"/>
              </a:rPr>
              <a:t>Enseignements à tirer</a:t>
            </a:r>
          </a:p>
        </p:txBody>
      </p:sp>
      <p:sp>
        <p:nvSpPr>
          <p:cNvPr id="271363" name="Text Box 3"/>
          <p:cNvSpPr txBox="1">
            <a:spLocks noChangeArrowheads="1"/>
          </p:cNvSpPr>
          <p:nvPr/>
        </p:nvSpPr>
        <p:spPr bwMode="auto">
          <a:xfrm>
            <a:off x="936625" y="2112963"/>
            <a:ext cx="7292975" cy="1917700"/>
          </a:xfrm>
          <a:prstGeom prst="rect">
            <a:avLst/>
          </a:prstGeom>
          <a:noFill/>
          <a:ln w="9525">
            <a:noFill/>
            <a:miter lim="800000"/>
            <a:headEnd/>
            <a:tailEnd/>
          </a:ln>
          <a:effectLst/>
        </p:spPr>
        <p:txBody>
          <a:bodyPr>
            <a:spAutoFit/>
          </a:bodyPr>
          <a:lstStyle/>
          <a:p>
            <a:pPr algn="just">
              <a:spcBef>
                <a:spcPct val="50000"/>
              </a:spcBef>
            </a:pPr>
            <a:r>
              <a:rPr lang="fr-FR" sz="2400" b="1">
                <a:latin typeface="Arial (W1)" pitchFamily="34" charset="0"/>
                <a:cs typeface="Times New Roman" pitchFamily="18" charset="0"/>
              </a:rPr>
              <a:t>Maladie tr</a:t>
            </a:r>
            <a:r>
              <a:rPr lang="fr-FR" sz="2400" b="1">
                <a:latin typeface="Arial"/>
                <a:cs typeface="Times New Roman" pitchFamily="18" charset="0"/>
              </a:rPr>
              <a:t>è</a:t>
            </a:r>
            <a:r>
              <a:rPr lang="fr-FR" sz="2400" b="1">
                <a:latin typeface="Arial (W1)" pitchFamily="34" charset="0"/>
                <a:cs typeface="Times New Roman" pitchFamily="18" charset="0"/>
              </a:rPr>
              <a:t>s grave chez les personnes fragiles.</a:t>
            </a:r>
          </a:p>
          <a:p>
            <a:pPr algn="just">
              <a:spcBef>
                <a:spcPct val="50000"/>
              </a:spcBef>
            </a:pPr>
            <a:r>
              <a:rPr lang="fr-FR" sz="2400" b="1">
                <a:latin typeface="Arial (W1)" pitchFamily="34" charset="0"/>
                <a:cs typeface="Times New Roman" pitchFamily="18" charset="0"/>
              </a:rPr>
              <a:t>Utiliser les m</a:t>
            </a:r>
            <a:r>
              <a:rPr lang="fr-FR" sz="2400" b="1">
                <a:latin typeface="Arial"/>
                <a:cs typeface="Times New Roman" pitchFamily="18" charset="0"/>
              </a:rPr>
              <a:t>é</a:t>
            </a:r>
            <a:r>
              <a:rPr lang="fr-FR" sz="2400" b="1">
                <a:latin typeface="Arial (W1)" pitchFamily="34" charset="0"/>
                <a:cs typeface="Times New Roman" pitchFamily="18" charset="0"/>
              </a:rPr>
              <a:t>thodes de diagnostic rapide.</a:t>
            </a:r>
          </a:p>
          <a:p>
            <a:pPr algn="just">
              <a:spcBef>
                <a:spcPct val="50000"/>
              </a:spcBef>
            </a:pPr>
            <a:r>
              <a:rPr lang="fr-FR" sz="2400" b="1">
                <a:latin typeface="Arial (W1)" pitchFamily="34" charset="0"/>
                <a:cs typeface="Times New Roman" pitchFamily="18" charset="0"/>
              </a:rPr>
              <a:t>La vaccination des personnels et des patients </a:t>
            </a:r>
            <a:r>
              <a:rPr lang="fr-FR" sz="2400" b="1">
                <a:latin typeface="Arial"/>
                <a:cs typeface="Times New Roman" pitchFamily="18" charset="0"/>
              </a:rPr>
              <a:t>à</a:t>
            </a:r>
            <a:r>
              <a:rPr lang="fr-FR" sz="2400" b="1">
                <a:latin typeface="Arial (W1)" pitchFamily="34" charset="0"/>
                <a:cs typeface="Times New Roman" pitchFamily="18" charset="0"/>
              </a:rPr>
              <a:t> risque est primordiale.</a:t>
            </a:r>
          </a:p>
        </p:txBody>
      </p:sp>
      <p:sp>
        <p:nvSpPr>
          <p:cNvPr id="271364" name="Rectangle 4"/>
          <p:cNvSpPr>
            <a:spLocks noChangeArrowheads="1"/>
          </p:cNvSpPr>
          <p:nvPr/>
        </p:nvSpPr>
        <p:spPr bwMode="auto">
          <a:xfrm>
            <a:off x="720725" y="5727700"/>
            <a:ext cx="7745413" cy="592138"/>
          </a:xfrm>
          <a:prstGeom prst="rect">
            <a:avLst/>
          </a:prstGeom>
          <a:noFill/>
          <a:ln w="12700">
            <a:solidFill>
              <a:schemeClr val="tx1"/>
            </a:solidFill>
            <a:miter lim="800000"/>
            <a:headEnd/>
            <a:tailEnd/>
          </a:ln>
          <a:effectLst/>
        </p:spPr>
        <p:txBody>
          <a:bodyPr wrap="none" lIns="90000" tIns="46800" rIns="90000" bIns="46800">
            <a:spAutoFit/>
          </a:bodyPr>
          <a:lstStyle/>
          <a:p>
            <a:pPr>
              <a:spcBef>
                <a:spcPct val="50000"/>
              </a:spcBef>
            </a:pPr>
            <a:r>
              <a:rPr lang="fr-FR" sz="3200" b="1">
                <a:solidFill>
                  <a:srgbClr val="FFA829"/>
                </a:solidFill>
                <a:latin typeface="Arial (W1)" pitchFamily="34" charset="0"/>
                <a:cs typeface="Times New Roman" pitchFamily="18" charset="0"/>
              </a:rPr>
              <a:t>Il faut casser la cha</a:t>
            </a:r>
            <a:r>
              <a:rPr lang="fr-FR" sz="3200" b="1">
                <a:solidFill>
                  <a:srgbClr val="FFA829"/>
                </a:solidFill>
                <a:latin typeface="Arial"/>
                <a:cs typeface="Times New Roman" pitchFamily="18" charset="0"/>
              </a:rPr>
              <a:t>î</a:t>
            </a:r>
            <a:r>
              <a:rPr lang="fr-FR" sz="3200" b="1">
                <a:solidFill>
                  <a:srgbClr val="FFA829"/>
                </a:solidFill>
                <a:latin typeface="Arial (W1)" pitchFamily="34" charset="0"/>
                <a:cs typeface="Times New Roman" pitchFamily="18" charset="0"/>
              </a:rPr>
              <a:t>ne de transmission</a:t>
            </a:r>
          </a:p>
        </p:txBody>
      </p:sp>
    </p:spTree>
  </p:cSld>
  <p:clrMapOvr>
    <a:masterClrMapping/>
  </p:clrMapOvr>
  <p:transition advTm="30000">
    <p:blinds dir="vert"/>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906" name="Rectangle 2"/>
          <p:cNvSpPr>
            <a:spLocks noGrp="1" noChangeArrowheads="1"/>
          </p:cNvSpPr>
          <p:nvPr>
            <p:ph type="title"/>
          </p:nvPr>
        </p:nvSpPr>
        <p:spPr>
          <a:xfrm>
            <a:off x="1265238" y="250825"/>
            <a:ext cx="6656387" cy="1157288"/>
          </a:xfrm>
          <a:noFill/>
          <a:ln cap="flat">
            <a:solidFill>
              <a:schemeClr val="tx1"/>
            </a:solidFill>
          </a:ln>
        </p:spPr>
        <p:txBody>
          <a:bodyPr lIns="90000" tIns="46800" rIns="90000" bIns="46800"/>
          <a:lstStyle/>
          <a:p>
            <a:r>
              <a:rPr lang="fr-FR" sz="3600">
                <a:solidFill>
                  <a:srgbClr val="FFFF00"/>
                </a:solidFill>
                <a:latin typeface="Arial" charset="0"/>
              </a:rPr>
              <a:t>La grippe nosocomiale (3)</a:t>
            </a:r>
            <a:endParaRPr lang="fr-FR" sz="3600">
              <a:latin typeface="Arial" charset="0"/>
            </a:endParaRPr>
          </a:p>
        </p:txBody>
      </p:sp>
      <p:sp>
        <p:nvSpPr>
          <p:cNvPr id="251907" name="Text Box 3"/>
          <p:cNvSpPr txBox="1">
            <a:spLocks noChangeArrowheads="1"/>
          </p:cNvSpPr>
          <p:nvPr/>
        </p:nvSpPr>
        <p:spPr bwMode="auto">
          <a:xfrm>
            <a:off x="960438" y="2224088"/>
            <a:ext cx="7267575" cy="2492990"/>
          </a:xfrm>
          <a:prstGeom prst="rect">
            <a:avLst/>
          </a:prstGeom>
          <a:noFill/>
          <a:ln w="9525">
            <a:noFill/>
            <a:miter lim="800000"/>
            <a:headEnd/>
            <a:tailEnd/>
          </a:ln>
          <a:effectLst/>
        </p:spPr>
        <p:txBody>
          <a:bodyPr>
            <a:spAutoFit/>
          </a:bodyPr>
          <a:lstStyle/>
          <a:p>
            <a:pPr algn="just">
              <a:spcBef>
                <a:spcPct val="50000"/>
              </a:spcBef>
            </a:pPr>
            <a:r>
              <a:rPr lang="fr-FR" sz="2400" b="1" dirty="0">
                <a:latin typeface="Arial" charset="0"/>
                <a:cs typeface="Times New Roman" pitchFamily="18" charset="0"/>
              </a:rPr>
              <a:t>Vaccination : 31% de séroconversion entre 70 et </a:t>
            </a:r>
            <a:r>
              <a:rPr lang="fr-FR" sz="2400" b="1" dirty="0" smtClean="0">
                <a:latin typeface="Arial" charset="0"/>
                <a:cs typeface="Times New Roman" pitchFamily="18" charset="0"/>
              </a:rPr>
              <a:t>80 ans, </a:t>
            </a:r>
            <a:r>
              <a:rPr lang="fr-FR" sz="2400" b="1" dirty="0">
                <a:latin typeface="Arial" charset="0"/>
                <a:cs typeface="Times New Roman" pitchFamily="18" charset="0"/>
              </a:rPr>
              <a:t>et 11% après 80 ans. Mais réduction de 25% de la morbidité, de 20% de l’hospitalisation et de 70% de la mortalité.</a:t>
            </a:r>
          </a:p>
          <a:p>
            <a:pPr algn="just">
              <a:spcBef>
                <a:spcPct val="50000"/>
              </a:spcBef>
            </a:pPr>
            <a:r>
              <a:rPr lang="fr-FR" sz="2400" b="1" dirty="0">
                <a:latin typeface="Arial" charset="0"/>
                <a:cs typeface="Times New Roman" pitchFamily="18" charset="0"/>
              </a:rPr>
              <a:t>La vaccination d’une personne âgée ne permet donc pas d’écarter le diagnostic de grippe.</a:t>
            </a:r>
          </a:p>
        </p:txBody>
      </p:sp>
    </p:spTree>
  </p:cSld>
  <p:clrMapOvr>
    <a:masterClrMapping/>
  </p:clrMapOvr>
  <p:transition advTm="30000">
    <p:blinds dir="vert"/>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602" name="Rectangle 2"/>
          <p:cNvSpPr>
            <a:spLocks noGrp="1" noChangeArrowheads="1"/>
          </p:cNvSpPr>
          <p:nvPr>
            <p:ph type="title"/>
          </p:nvPr>
        </p:nvSpPr>
        <p:spPr>
          <a:xfrm>
            <a:off x="1914525" y="192088"/>
            <a:ext cx="5359400" cy="779462"/>
          </a:xfrm>
          <a:noFill/>
          <a:ln cap="flat">
            <a:solidFill>
              <a:schemeClr val="tx1"/>
            </a:solidFill>
          </a:ln>
        </p:spPr>
        <p:txBody>
          <a:bodyPr lIns="90000" tIns="46800" rIns="90000" bIns="46800"/>
          <a:lstStyle/>
          <a:p>
            <a:r>
              <a:rPr lang="fr-FR" sz="3600">
                <a:solidFill>
                  <a:srgbClr val="FFFF00"/>
                </a:solidFill>
                <a:latin typeface="Arial" charset="0"/>
              </a:rPr>
              <a:t>Enseignements à tirer</a:t>
            </a:r>
          </a:p>
        </p:txBody>
      </p:sp>
      <p:sp>
        <p:nvSpPr>
          <p:cNvPr id="281603" name="Text Box 3"/>
          <p:cNvSpPr txBox="1">
            <a:spLocks noChangeArrowheads="1"/>
          </p:cNvSpPr>
          <p:nvPr/>
        </p:nvSpPr>
        <p:spPr bwMode="auto">
          <a:xfrm>
            <a:off x="947738" y="2360613"/>
            <a:ext cx="7292975" cy="1552575"/>
          </a:xfrm>
          <a:prstGeom prst="rect">
            <a:avLst/>
          </a:prstGeom>
          <a:noFill/>
          <a:ln w="9525">
            <a:noFill/>
            <a:miter lim="800000"/>
            <a:headEnd/>
            <a:tailEnd/>
          </a:ln>
          <a:effectLst/>
        </p:spPr>
        <p:txBody>
          <a:bodyPr>
            <a:spAutoFit/>
          </a:bodyPr>
          <a:lstStyle/>
          <a:p>
            <a:pPr algn="just">
              <a:spcBef>
                <a:spcPct val="50000"/>
              </a:spcBef>
            </a:pPr>
            <a:r>
              <a:rPr lang="fr-FR" sz="2400" b="1">
                <a:latin typeface="Arial" charset="0"/>
                <a:cs typeface="Times New Roman" pitchFamily="18" charset="0"/>
              </a:rPr>
              <a:t>Suspecter le diagnostic devant toute pneumopathie ou syndrome grippal en période épidémique même chez des personnes vaccinées (diagnostic rapide).</a:t>
            </a:r>
          </a:p>
        </p:txBody>
      </p:sp>
      <p:sp>
        <p:nvSpPr>
          <p:cNvPr id="281604" name="Rectangle 4"/>
          <p:cNvSpPr>
            <a:spLocks noChangeArrowheads="1"/>
          </p:cNvSpPr>
          <p:nvPr/>
        </p:nvSpPr>
        <p:spPr bwMode="auto">
          <a:xfrm>
            <a:off x="720725" y="5727700"/>
            <a:ext cx="7745413" cy="592138"/>
          </a:xfrm>
          <a:prstGeom prst="rect">
            <a:avLst/>
          </a:prstGeom>
          <a:noFill/>
          <a:ln w="12700">
            <a:solidFill>
              <a:schemeClr val="tx1"/>
            </a:solidFill>
            <a:miter lim="800000"/>
            <a:headEnd/>
            <a:tailEnd/>
          </a:ln>
          <a:effectLst/>
        </p:spPr>
        <p:txBody>
          <a:bodyPr wrap="none" lIns="90000" tIns="46800" rIns="90000" bIns="46800">
            <a:spAutoFit/>
          </a:bodyPr>
          <a:lstStyle/>
          <a:p>
            <a:pPr>
              <a:spcBef>
                <a:spcPct val="50000"/>
              </a:spcBef>
            </a:pPr>
            <a:r>
              <a:rPr lang="fr-FR" sz="3200" b="1">
                <a:solidFill>
                  <a:srgbClr val="FFA829"/>
                </a:solidFill>
                <a:latin typeface="Arial (W1)" pitchFamily="34" charset="0"/>
                <a:cs typeface="Times New Roman" pitchFamily="18" charset="0"/>
              </a:rPr>
              <a:t>Il faut casser la cha</a:t>
            </a:r>
            <a:r>
              <a:rPr lang="fr-FR" sz="3200" b="1">
                <a:solidFill>
                  <a:srgbClr val="FFA829"/>
                </a:solidFill>
                <a:latin typeface="Arial"/>
                <a:cs typeface="Times New Roman" pitchFamily="18" charset="0"/>
              </a:rPr>
              <a:t>î</a:t>
            </a:r>
            <a:r>
              <a:rPr lang="fr-FR" sz="3200" b="1">
                <a:solidFill>
                  <a:srgbClr val="FFA829"/>
                </a:solidFill>
                <a:latin typeface="Arial (W1)" pitchFamily="34" charset="0"/>
                <a:cs typeface="Times New Roman" pitchFamily="18" charset="0"/>
              </a:rPr>
              <a:t>ne de transmission</a:t>
            </a:r>
          </a:p>
        </p:txBody>
      </p:sp>
    </p:spTree>
  </p:cSld>
  <p:clrMapOvr>
    <a:masterClrMapping/>
  </p:clrMapOvr>
  <p:transition advTm="30000">
    <p:blinds dir="vert"/>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4978" name="Rectangle 2"/>
          <p:cNvSpPr>
            <a:spLocks noGrp="1" noChangeArrowheads="1"/>
          </p:cNvSpPr>
          <p:nvPr>
            <p:ph type="title"/>
          </p:nvPr>
        </p:nvSpPr>
        <p:spPr>
          <a:xfrm>
            <a:off x="779462" y="1920195"/>
            <a:ext cx="7629525" cy="1563234"/>
          </a:xfrm>
          <a:noFill/>
          <a:ln cap="flat">
            <a:solidFill>
              <a:schemeClr val="tx1"/>
            </a:solidFill>
          </a:ln>
        </p:spPr>
        <p:txBody>
          <a:bodyPr lIns="90000" tIns="46800" rIns="90000" bIns="46800"/>
          <a:lstStyle/>
          <a:p>
            <a:r>
              <a:rPr lang="fr-FR" sz="4800" dirty="0" smtClean="0">
                <a:solidFill>
                  <a:srgbClr val="FFFF00"/>
                </a:solidFill>
                <a:latin typeface="Arial" charset="0"/>
              </a:rPr>
              <a:t>Particularités de la grippe en EMS = collectivité</a:t>
            </a:r>
            <a:endParaRPr lang="fr-FR" sz="4800" dirty="0">
              <a:latin typeface="Arial" charset="0"/>
            </a:endParaRPr>
          </a:p>
        </p:txBody>
      </p:sp>
    </p:spTree>
  </p:cSld>
  <p:clrMapOvr>
    <a:masterClrMapping/>
  </p:clrMapOvr>
  <p:transition advTm="30000">
    <p:blinds dir="vert"/>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4978" name="Rectangle 2"/>
          <p:cNvSpPr>
            <a:spLocks noGrp="1" noChangeArrowheads="1"/>
          </p:cNvSpPr>
          <p:nvPr>
            <p:ph type="title"/>
          </p:nvPr>
        </p:nvSpPr>
        <p:spPr>
          <a:xfrm>
            <a:off x="779463" y="236538"/>
            <a:ext cx="7629525" cy="781050"/>
          </a:xfrm>
          <a:noFill/>
          <a:ln cap="flat">
            <a:solidFill>
              <a:schemeClr val="tx1"/>
            </a:solidFill>
          </a:ln>
        </p:spPr>
        <p:txBody>
          <a:bodyPr lIns="90000" tIns="46800" rIns="90000" bIns="46800"/>
          <a:lstStyle/>
          <a:p>
            <a:r>
              <a:rPr lang="fr-FR" sz="2800" dirty="0">
                <a:solidFill>
                  <a:srgbClr val="FFFF00"/>
                </a:solidFill>
                <a:latin typeface="Arial" charset="0"/>
              </a:rPr>
              <a:t>Poser le diagnostic d’une </a:t>
            </a:r>
            <a:r>
              <a:rPr lang="fr-FR" sz="2800" dirty="0" smtClean="0">
                <a:solidFill>
                  <a:srgbClr val="FFFF00"/>
                </a:solidFill>
                <a:latin typeface="Arial" charset="0"/>
              </a:rPr>
              <a:t>épidémie en EMS</a:t>
            </a:r>
            <a:endParaRPr lang="fr-FR" sz="2800" dirty="0">
              <a:latin typeface="Arial" charset="0"/>
            </a:endParaRPr>
          </a:p>
        </p:txBody>
      </p:sp>
      <p:sp>
        <p:nvSpPr>
          <p:cNvPr id="254979" name="Text Box 3"/>
          <p:cNvSpPr txBox="1">
            <a:spLocks noChangeArrowheads="1"/>
          </p:cNvSpPr>
          <p:nvPr/>
        </p:nvSpPr>
        <p:spPr bwMode="auto">
          <a:xfrm>
            <a:off x="561975" y="1427163"/>
            <a:ext cx="8064500" cy="4524315"/>
          </a:xfrm>
          <a:prstGeom prst="rect">
            <a:avLst/>
          </a:prstGeom>
          <a:noFill/>
          <a:ln w="9525">
            <a:noFill/>
            <a:miter lim="800000"/>
            <a:headEnd/>
            <a:tailEnd/>
          </a:ln>
          <a:effectLst/>
        </p:spPr>
        <p:txBody>
          <a:bodyPr>
            <a:spAutoFit/>
          </a:bodyPr>
          <a:lstStyle/>
          <a:p>
            <a:pPr algn="just">
              <a:spcBef>
                <a:spcPct val="50000"/>
              </a:spcBef>
            </a:pPr>
            <a:r>
              <a:rPr lang="fr-FR" sz="2400" b="1" dirty="0">
                <a:latin typeface="Arial" charset="0"/>
                <a:cs typeface="Times New Roman" pitchFamily="18" charset="0"/>
              </a:rPr>
              <a:t>Cas groupés de syndromes grippaux (céphalées, myalgies, toux, asthénie, coryza…) durant la période de circulation du virus.</a:t>
            </a:r>
          </a:p>
          <a:p>
            <a:pPr algn="just">
              <a:spcBef>
                <a:spcPct val="50000"/>
              </a:spcBef>
            </a:pPr>
            <a:r>
              <a:rPr lang="fr-FR" sz="2400" b="1" dirty="0">
                <a:latin typeface="Arial" charset="0"/>
                <a:cs typeface="Times New Roman" pitchFamily="18" charset="0"/>
              </a:rPr>
              <a:t>Tests de dépistage rapide virus grippal (réalisation </a:t>
            </a:r>
            <a:r>
              <a:rPr lang="fr-FR" sz="2400" b="1" dirty="0" smtClean="0">
                <a:latin typeface="Arial" charset="0"/>
                <a:cs typeface="Times New Roman" pitchFamily="18" charset="0"/>
              </a:rPr>
              <a:t>en </a:t>
            </a:r>
            <a:r>
              <a:rPr lang="fr-FR" sz="2400" b="1" dirty="0" err="1" smtClean="0">
                <a:latin typeface="Arial" charset="0"/>
                <a:cs typeface="Times New Roman" pitchFamily="18" charset="0"/>
              </a:rPr>
              <a:t>qq</a:t>
            </a:r>
            <a:r>
              <a:rPr lang="fr-FR" sz="2400" b="1" dirty="0" smtClean="0">
                <a:latin typeface="Arial" charset="0"/>
                <a:cs typeface="Times New Roman" pitchFamily="18" charset="0"/>
              </a:rPr>
              <a:t> </a:t>
            </a:r>
            <a:r>
              <a:rPr lang="fr-FR" sz="2400" b="1" dirty="0">
                <a:latin typeface="Arial" charset="0"/>
                <a:cs typeface="Times New Roman" pitchFamily="18" charset="0"/>
              </a:rPr>
              <a:t>minutes</a:t>
            </a:r>
            <a:r>
              <a:rPr lang="fr-FR" sz="2400" b="1" dirty="0" smtClean="0">
                <a:latin typeface="Arial" charset="0"/>
                <a:cs typeface="Times New Roman" pitchFamily="18" charset="0"/>
              </a:rPr>
              <a:t>). </a:t>
            </a:r>
            <a:r>
              <a:rPr lang="fr-FR" sz="2400" b="1" dirty="0" smtClean="0">
                <a:latin typeface="Arial" pitchFamily="34" charset="0"/>
                <a:cs typeface="Arial" pitchFamily="34" charset="0"/>
              </a:rPr>
              <a:t>Effectués 3 à 5 tests et rapidement (au plus tard dans les 48 heures suivant le début des signes). Si l’ensemble des TDR (au minimum trois) sont négatifs, des étiologies autres que la grippe devront être envisagées et recherchées si possible. </a:t>
            </a:r>
          </a:p>
          <a:p>
            <a:pPr algn="just">
              <a:spcBef>
                <a:spcPct val="50000"/>
              </a:spcBef>
            </a:pPr>
            <a:r>
              <a:rPr lang="fr-FR" sz="2400" b="1" dirty="0" smtClean="0">
                <a:latin typeface="Arial" pitchFamily="34" charset="0"/>
                <a:cs typeface="Arial" pitchFamily="34" charset="0"/>
              </a:rPr>
              <a:t>Si un cas est positif </a:t>
            </a:r>
            <a:r>
              <a:rPr lang="fr-FR" sz="2400" b="1" dirty="0" smtClean="0">
                <a:latin typeface="Arial" charset="0"/>
                <a:cs typeface="Times New Roman" pitchFamily="18" charset="0"/>
              </a:rPr>
              <a:t>= </a:t>
            </a:r>
            <a:r>
              <a:rPr lang="fr-FR" sz="2400" b="1" dirty="0">
                <a:latin typeface="Arial" charset="0"/>
                <a:cs typeface="Times New Roman" pitchFamily="18" charset="0"/>
              </a:rPr>
              <a:t>épidémie (inutile de réaliser d’autres tests alors</a:t>
            </a:r>
            <a:r>
              <a:rPr lang="fr-FR" sz="2400" b="1" dirty="0" smtClean="0">
                <a:latin typeface="Arial" charset="0"/>
                <a:cs typeface="Times New Roman" pitchFamily="18" charset="0"/>
              </a:rPr>
              <a:t>).</a:t>
            </a:r>
            <a:endParaRPr lang="fr-FR" sz="2400" b="1" dirty="0">
              <a:latin typeface="Arial" charset="0"/>
              <a:cs typeface="Times New Roman" pitchFamily="18" charset="0"/>
            </a:endParaRPr>
          </a:p>
        </p:txBody>
      </p:sp>
    </p:spTree>
  </p:cSld>
  <p:clrMapOvr>
    <a:masterClrMapping/>
  </p:clrMapOvr>
  <p:transition advTm="30000">
    <p:blinds dir="vert"/>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9010" name="Rectangle 2"/>
          <p:cNvSpPr>
            <a:spLocks noGrp="1" noChangeArrowheads="1"/>
          </p:cNvSpPr>
          <p:nvPr>
            <p:ph type="title"/>
          </p:nvPr>
        </p:nvSpPr>
        <p:spPr>
          <a:xfrm>
            <a:off x="145144" y="159658"/>
            <a:ext cx="8940800" cy="590550"/>
          </a:xfrm>
          <a:noFill/>
          <a:ln cap="flat" algn="ctr">
            <a:solidFill>
              <a:schemeClr val="tx1"/>
            </a:solidFill>
          </a:ln>
        </p:spPr>
        <p:txBody>
          <a:bodyPr lIns="90000" tIns="46800" rIns="90000" bIns="46800"/>
          <a:lstStyle/>
          <a:p>
            <a:r>
              <a:rPr lang="fr-FR" sz="2400" dirty="0">
                <a:solidFill>
                  <a:srgbClr val="FFFF00"/>
                </a:solidFill>
                <a:latin typeface="Arial" charset="0"/>
              </a:rPr>
              <a:t>Algorithme de gestions des cas personnels et </a:t>
            </a:r>
            <a:r>
              <a:rPr lang="fr-FR" sz="2400" dirty="0" smtClean="0">
                <a:solidFill>
                  <a:srgbClr val="FFFF00"/>
                </a:solidFill>
                <a:latin typeface="Arial" charset="0"/>
              </a:rPr>
              <a:t>résidents en EMS</a:t>
            </a:r>
            <a:endParaRPr lang="fr-FR" sz="2400" dirty="0">
              <a:solidFill>
                <a:srgbClr val="FFFF00"/>
              </a:solidFill>
              <a:latin typeface="Arial" charset="0"/>
            </a:endParaRPr>
          </a:p>
        </p:txBody>
      </p:sp>
      <p:pic>
        <p:nvPicPr>
          <p:cNvPr id="299013" name="Picture 5"/>
          <p:cNvPicPr>
            <a:picLocks noChangeAspect="1" noChangeArrowheads="1"/>
          </p:cNvPicPr>
          <p:nvPr/>
        </p:nvPicPr>
        <p:blipFill>
          <a:blip r:embed="rId2" cstate="print"/>
          <a:srcRect/>
          <a:stretch>
            <a:fillRect/>
          </a:stretch>
        </p:blipFill>
        <p:spPr bwMode="auto">
          <a:xfrm>
            <a:off x="0" y="922338"/>
            <a:ext cx="9144000" cy="5949950"/>
          </a:xfrm>
          <a:prstGeom prst="rect">
            <a:avLst/>
          </a:prstGeom>
          <a:noFill/>
          <a:ln w="9525">
            <a:noFill/>
            <a:miter lim="800000"/>
            <a:headEnd/>
            <a:tailEnd/>
          </a:ln>
          <a:effectLst/>
        </p:spPr>
      </p:pic>
      <p:sp>
        <p:nvSpPr>
          <p:cNvPr id="4" name="ZoneTexte 3"/>
          <p:cNvSpPr txBox="1"/>
          <p:nvPr/>
        </p:nvSpPr>
        <p:spPr>
          <a:xfrm>
            <a:off x="246743" y="6212115"/>
            <a:ext cx="3231975" cy="338554"/>
          </a:xfrm>
          <a:prstGeom prst="rect">
            <a:avLst/>
          </a:prstGeom>
          <a:solidFill>
            <a:schemeClr val="tx1"/>
          </a:solidFill>
        </p:spPr>
        <p:txBody>
          <a:bodyPr wrap="none" rtlCol="0">
            <a:spAutoFit/>
          </a:bodyPr>
          <a:lstStyle/>
          <a:p>
            <a:r>
              <a:rPr lang="fr-FR" sz="1600" b="1" dirty="0" smtClean="0">
                <a:solidFill>
                  <a:schemeClr val="bg1">
                    <a:lumMod val="60000"/>
                    <a:lumOff val="40000"/>
                  </a:schemeClr>
                </a:solidFill>
                <a:latin typeface="Arial" pitchFamily="34" charset="0"/>
                <a:cs typeface="Arial" pitchFamily="34" charset="0"/>
              </a:rPr>
              <a:t>Signalement si 5 cas en 4 jours</a:t>
            </a:r>
            <a:endParaRPr lang="fr-FR" sz="1600" b="1" dirty="0">
              <a:solidFill>
                <a:schemeClr val="bg1">
                  <a:lumMod val="60000"/>
                  <a:lumOff val="40000"/>
                </a:schemeClr>
              </a:solidFill>
              <a:latin typeface="Arial" pitchFamily="34" charset="0"/>
              <a:cs typeface="Arial" pitchFamily="34" charset="0"/>
            </a:endParaRPr>
          </a:p>
        </p:txBody>
      </p:sp>
    </p:spTree>
  </p:cSld>
  <p:clrMapOvr>
    <a:masterClrMapping/>
  </p:clrMapOvr>
  <p:transition>
    <p:blinds dir="vert"/>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4434" name="Rectangle 2"/>
          <p:cNvSpPr>
            <a:spLocks noGrp="1" noChangeArrowheads="1"/>
          </p:cNvSpPr>
          <p:nvPr>
            <p:ph type="title"/>
          </p:nvPr>
        </p:nvSpPr>
        <p:spPr>
          <a:xfrm>
            <a:off x="1412875" y="193675"/>
            <a:ext cx="6361113" cy="649288"/>
          </a:xfrm>
          <a:noFill/>
          <a:ln cap="flat">
            <a:solidFill>
              <a:schemeClr val="tx1"/>
            </a:solidFill>
          </a:ln>
        </p:spPr>
        <p:txBody>
          <a:bodyPr lIns="90000" tIns="46800" rIns="90000" bIns="46800"/>
          <a:lstStyle/>
          <a:p>
            <a:r>
              <a:rPr lang="fr-FR" sz="3600">
                <a:solidFill>
                  <a:srgbClr val="FFFF00"/>
                </a:solidFill>
                <a:latin typeface="Arial" charset="0"/>
              </a:rPr>
              <a:t>Que faire en cas de grippe ?</a:t>
            </a:r>
            <a:endParaRPr lang="fr-FR" sz="3600">
              <a:latin typeface="Arial" charset="0"/>
            </a:endParaRPr>
          </a:p>
        </p:txBody>
      </p:sp>
      <p:sp>
        <p:nvSpPr>
          <p:cNvPr id="274435" name="Text Box 3"/>
          <p:cNvSpPr txBox="1">
            <a:spLocks noChangeArrowheads="1"/>
          </p:cNvSpPr>
          <p:nvPr/>
        </p:nvSpPr>
        <p:spPr bwMode="auto">
          <a:xfrm>
            <a:off x="322263" y="1839913"/>
            <a:ext cx="8542337" cy="4535487"/>
          </a:xfrm>
          <a:prstGeom prst="rect">
            <a:avLst/>
          </a:prstGeom>
          <a:noFill/>
          <a:ln w="9525">
            <a:noFill/>
            <a:miter lim="800000"/>
            <a:headEnd/>
            <a:tailEnd/>
          </a:ln>
          <a:effectLst/>
        </p:spPr>
        <p:txBody>
          <a:bodyPr>
            <a:spAutoFit/>
          </a:bodyPr>
          <a:lstStyle/>
          <a:p>
            <a:pPr algn="just">
              <a:spcBef>
                <a:spcPct val="50000"/>
              </a:spcBef>
            </a:pPr>
            <a:r>
              <a:rPr lang="fr-FR" sz="2400" b="1">
                <a:latin typeface="Arial (W1)" pitchFamily="34" charset="0"/>
                <a:cs typeface="Times New Roman" pitchFamily="18" charset="0"/>
              </a:rPr>
              <a:t>Pr</a:t>
            </a:r>
            <a:r>
              <a:rPr lang="fr-FR" sz="2400" b="1">
                <a:latin typeface="Arial"/>
                <a:cs typeface="Times New Roman" pitchFamily="18" charset="0"/>
              </a:rPr>
              <a:t>é</a:t>
            </a:r>
            <a:r>
              <a:rPr lang="fr-FR" sz="2400" b="1">
                <a:latin typeface="Arial (W1)" pitchFamily="34" charset="0"/>
                <a:cs typeface="Times New Roman" pitchFamily="18" charset="0"/>
              </a:rPr>
              <a:t>cautions des r</a:t>
            </a:r>
            <a:r>
              <a:rPr lang="fr-FR" sz="2400" b="1">
                <a:latin typeface="Arial"/>
                <a:cs typeface="Times New Roman" pitchFamily="18" charset="0"/>
              </a:rPr>
              <a:t>é</a:t>
            </a:r>
            <a:r>
              <a:rPr lang="fr-FR" sz="2400" b="1">
                <a:latin typeface="Arial (W1)" pitchFamily="34" charset="0"/>
                <a:cs typeface="Times New Roman" pitchFamily="18" charset="0"/>
              </a:rPr>
              <a:t>sidents atteints</a:t>
            </a:r>
          </a:p>
          <a:p>
            <a:pPr lvl="1" algn="just">
              <a:spcBef>
                <a:spcPct val="20000"/>
              </a:spcBef>
              <a:buFontTx/>
              <a:buChar char="•"/>
            </a:pPr>
            <a:r>
              <a:rPr lang="fr-FR" sz="2000" b="1">
                <a:latin typeface="Arial (W1)" pitchFamily="34" charset="0"/>
                <a:cs typeface="Times New Roman" pitchFamily="18" charset="0"/>
              </a:rPr>
              <a:t>Eviter leur circulation (salle </a:t>
            </a:r>
            <a:r>
              <a:rPr lang="fr-FR" sz="2000" b="1">
                <a:latin typeface="Arial"/>
                <a:cs typeface="Times New Roman" pitchFamily="18" charset="0"/>
              </a:rPr>
              <a:t>à</a:t>
            </a:r>
            <a:r>
              <a:rPr lang="fr-FR" sz="2000" b="1">
                <a:latin typeface="Arial (W1)" pitchFamily="34" charset="0"/>
                <a:cs typeface="Times New Roman" pitchFamily="18" charset="0"/>
              </a:rPr>
              <a:t> manger, animations</a:t>
            </a:r>
            <a:r>
              <a:rPr lang="fr-FR" sz="2000" b="1">
                <a:latin typeface="Arial"/>
                <a:cs typeface="Times New Roman" pitchFamily="18" charset="0"/>
              </a:rPr>
              <a:t>…</a:t>
            </a:r>
            <a:r>
              <a:rPr lang="fr-FR" sz="2000" b="1">
                <a:latin typeface="Arial (W1)" pitchFamily="34" charset="0"/>
                <a:cs typeface="Times New Roman" pitchFamily="18" charset="0"/>
              </a:rPr>
              <a:t>)</a:t>
            </a:r>
          </a:p>
          <a:p>
            <a:pPr lvl="1" algn="just">
              <a:spcBef>
                <a:spcPct val="20000"/>
              </a:spcBef>
              <a:buFontTx/>
              <a:buChar char="•"/>
            </a:pPr>
            <a:r>
              <a:rPr lang="fr-FR" sz="2000" b="1">
                <a:latin typeface="Arial (W1)" pitchFamily="34" charset="0"/>
                <a:cs typeface="Times New Roman" pitchFamily="18" charset="0"/>
              </a:rPr>
              <a:t>Hygi</a:t>
            </a:r>
            <a:r>
              <a:rPr lang="fr-FR" sz="2000" b="1">
                <a:latin typeface="Arial"/>
                <a:cs typeface="Times New Roman" pitchFamily="18" charset="0"/>
              </a:rPr>
              <a:t>è</a:t>
            </a:r>
            <a:r>
              <a:rPr lang="fr-FR" sz="2000" b="1">
                <a:latin typeface="Arial (W1)" pitchFamily="34" charset="0"/>
                <a:cs typeface="Times New Roman" pitchFamily="18" charset="0"/>
              </a:rPr>
              <a:t>ne des mains</a:t>
            </a:r>
          </a:p>
          <a:p>
            <a:pPr lvl="1" algn="just">
              <a:spcBef>
                <a:spcPct val="20000"/>
              </a:spcBef>
              <a:buFontTx/>
              <a:buChar char="•"/>
            </a:pPr>
            <a:r>
              <a:rPr lang="fr-FR" sz="2000" b="1">
                <a:latin typeface="Arial (W1)" pitchFamily="34" charset="0"/>
                <a:cs typeface="Times New Roman" pitchFamily="18" charset="0"/>
              </a:rPr>
              <a:t>Pr</a:t>
            </a:r>
            <a:r>
              <a:rPr lang="fr-FR" sz="2000" b="1">
                <a:latin typeface="Arial"/>
                <a:cs typeface="Times New Roman" pitchFamily="18" charset="0"/>
              </a:rPr>
              <a:t>é</a:t>
            </a:r>
            <a:r>
              <a:rPr lang="fr-FR" sz="2000" b="1">
                <a:latin typeface="Arial (W1)" pitchFamily="34" charset="0"/>
                <a:cs typeface="Times New Roman" pitchFamily="18" charset="0"/>
              </a:rPr>
              <a:t>cautions gouttelettes</a:t>
            </a:r>
          </a:p>
          <a:p>
            <a:pPr lvl="1" algn="just">
              <a:spcBef>
                <a:spcPct val="20000"/>
              </a:spcBef>
              <a:buFontTx/>
              <a:buChar char="•"/>
            </a:pPr>
            <a:r>
              <a:rPr lang="fr-FR" sz="2000" b="1">
                <a:latin typeface="Arial (W1)" pitchFamily="34" charset="0"/>
                <a:cs typeface="Times New Roman" pitchFamily="18" charset="0"/>
              </a:rPr>
              <a:t>Port d</a:t>
            </a:r>
            <a:r>
              <a:rPr lang="fr-FR" sz="2000" b="1">
                <a:latin typeface="Arial"/>
                <a:cs typeface="Times New Roman" pitchFamily="18" charset="0"/>
              </a:rPr>
              <a:t>’</a:t>
            </a:r>
            <a:r>
              <a:rPr lang="fr-FR" sz="2000" b="1">
                <a:latin typeface="Arial (W1)" pitchFamily="34" charset="0"/>
                <a:cs typeface="Times New Roman" pitchFamily="18" charset="0"/>
              </a:rPr>
              <a:t>un masque chirurgical si d</a:t>
            </a:r>
            <a:r>
              <a:rPr lang="fr-FR" sz="2000" b="1">
                <a:latin typeface="Arial"/>
                <a:cs typeface="Times New Roman" pitchFamily="18" charset="0"/>
              </a:rPr>
              <a:t>é</a:t>
            </a:r>
            <a:r>
              <a:rPr lang="fr-FR" sz="2000" b="1">
                <a:latin typeface="Arial (W1)" pitchFamily="34" charset="0"/>
                <a:cs typeface="Times New Roman" pitchFamily="18" charset="0"/>
              </a:rPr>
              <a:t>placement (radio, endo</a:t>
            </a:r>
            <a:r>
              <a:rPr lang="fr-FR" sz="2000" b="1">
                <a:latin typeface="Arial"/>
                <a:cs typeface="Times New Roman" pitchFamily="18" charset="0"/>
              </a:rPr>
              <a:t>…</a:t>
            </a:r>
            <a:r>
              <a:rPr lang="fr-FR" sz="2000" b="1">
                <a:latin typeface="Arial (W1)" pitchFamily="34" charset="0"/>
                <a:cs typeface="Times New Roman" pitchFamily="18" charset="0"/>
              </a:rPr>
              <a:t>)</a:t>
            </a:r>
          </a:p>
          <a:p>
            <a:pPr algn="just">
              <a:spcBef>
                <a:spcPct val="50000"/>
              </a:spcBef>
            </a:pPr>
            <a:r>
              <a:rPr lang="fr-FR" sz="2400" b="1">
                <a:latin typeface="Arial (W1)" pitchFamily="34" charset="0"/>
                <a:cs typeface="Times New Roman" pitchFamily="18" charset="0"/>
              </a:rPr>
              <a:t>Pr</a:t>
            </a:r>
            <a:r>
              <a:rPr lang="fr-FR" sz="2400" b="1">
                <a:latin typeface="Arial"/>
                <a:cs typeface="Times New Roman" pitchFamily="18" charset="0"/>
              </a:rPr>
              <a:t>é</a:t>
            </a:r>
            <a:r>
              <a:rPr lang="fr-FR" sz="2400" b="1">
                <a:latin typeface="Arial (W1)" pitchFamily="34" charset="0"/>
                <a:cs typeface="Times New Roman" pitchFamily="18" charset="0"/>
              </a:rPr>
              <a:t>cautions concernant les r</a:t>
            </a:r>
            <a:r>
              <a:rPr lang="fr-FR" sz="2400" b="1">
                <a:latin typeface="Arial"/>
                <a:cs typeface="Times New Roman" pitchFamily="18" charset="0"/>
              </a:rPr>
              <a:t>é</a:t>
            </a:r>
            <a:r>
              <a:rPr lang="fr-FR" sz="2400" b="1">
                <a:latin typeface="Arial (W1)" pitchFamily="34" charset="0"/>
                <a:cs typeface="Times New Roman" pitchFamily="18" charset="0"/>
              </a:rPr>
              <a:t>sidents non atteints</a:t>
            </a:r>
          </a:p>
          <a:p>
            <a:pPr lvl="1" algn="just">
              <a:spcBef>
                <a:spcPct val="20000"/>
              </a:spcBef>
              <a:buFontTx/>
              <a:buChar char="•"/>
            </a:pPr>
            <a:r>
              <a:rPr lang="fr-FR" sz="2000" b="1">
                <a:latin typeface="Arial (W1)" pitchFamily="34" charset="0"/>
                <a:cs typeface="Times New Roman" pitchFamily="18" charset="0"/>
              </a:rPr>
              <a:t>Limiter les regroupements dans des lieux communs</a:t>
            </a:r>
          </a:p>
          <a:p>
            <a:pPr lvl="1" algn="just">
              <a:spcBef>
                <a:spcPct val="20000"/>
              </a:spcBef>
              <a:buFontTx/>
              <a:buChar char="•"/>
            </a:pPr>
            <a:r>
              <a:rPr lang="fr-FR" sz="2000" b="1">
                <a:latin typeface="Arial (W1)" pitchFamily="34" charset="0"/>
                <a:cs typeface="Times New Roman" pitchFamily="18" charset="0"/>
              </a:rPr>
              <a:t>Retarder l</a:t>
            </a:r>
            <a:r>
              <a:rPr lang="fr-FR" sz="2000" b="1">
                <a:latin typeface="Arial"/>
                <a:cs typeface="Times New Roman" pitchFamily="18" charset="0"/>
              </a:rPr>
              <a:t>’</a:t>
            </a:r>
            <a:r>
              <a:rPr lang="fr-FR" sz="2000" b="1">
                <a:latin typeface="Arial (W1)" pitchFamily="34" charset="0"/>
                <a:cs typeface="Times New Roman" pitchFamily="18" charset="0"/>
              </a:rPr>
              <a:t>admission de nouveaux patients</a:t>
            </a:r>
          </a:p>
          <a:p>
            <a:pPr lvl="1" algn="just">
              <a:spcBef>
                <a:spcPct val="20000"/>
              </a:spcBef>
              <a:buFontTx/>
              <a:buChar char="•"/>
            </a:pPr>
            <a:r>
              <a:rPr lang="fr-FR" sz="2000" b="1">
                <a:latin typeface="Arial (W1)" pitchFamily="34" charset="0"/>
                <a:cs typeface="Times New Roman" pitchFamily="18" charset="0"/>
              </a:rPr>
              <a:t>Vaccination</a:t>
            </a:r>
          </a:p>
          <a:p>
            <a:pPr lvl="1" algn="just">
              <a:spcBef>
                <a:spcPct val="20000"/>
              </a:spcBef>
              <a:buFontTx/>
              <a:buChar char="•"/>
            </a:pPr>
            <a:r>
              <a:rPr lang="fr-FR" sz="2000" b="1">
                <a:latin typeface="Arial (W1)" pitchFamily="34" charset="0"/>
                <a:cs typeface="Times New Roman" pitchFamily="18" charset="0"/>
              </a:rPr>
              <a:t>R</a:t>
            </a:r>
            <a:r>
              <a:rPr lang="fr-FR" sz="2000" b="1">
                <a:latin typeface="Arial"/>
                <a:cs typeface="Times New Roman" pitchFamily="18" charset="0"/>
              </a:rPr>
              <a:t>é</a:t>
            </a:r>
            <a:r>
              <a:rPr lang="fr-FR" sz="2000" b="1">
                <a:latin typeface="Arial (W1)" pitchFamily="34" charset="0"/>
                <a:cs typeface="Times New Roman" pitchFamily="18" charset="0"/>
              </a:rPr>
              <a:t>sidents contacts : Oseltamivir (d</a:t>
            </a:r>
            <a:r>
              <a:rPr lang="fr-FR" sz="2000" b="1">
                <a:latin typeface="Arial"/>
                <a:cs typeface="Times New Roman" pitchFamily="18" charset="0"/>
              </a:rPr>
              <a:t>é</a:t>
            </a:r>
            <a:r>
              <a:rPr lang="fr-FR" sz="2000" b="1">
                <a:latin typeface="Arial (W1)" pitchFamily="34" charset="0"/>
                <a:cs typeface="Times New Roman" pitchFamily="18" charset="0"/>
              </a:rPr>
              <a:t>but dans les 48h suivant le contact et jusqu</a:t>
            </a:r>
            <a:r>
              <a:rPr lang="fr-FR" sz="2000" b="1">
                <a:latin typeface="Arial"/>
                <a:cs typeface="Times New Roman" pitchFamily="18" charset="0"/>
              </a:rPr>
              <a:t>’</a:t>
            </a:r>
            <a:r>
              <a:rPr lang="fr-FR" sz="2000" b="1">
                <a:latin typeface="Arial (W1)" pitchFamily="34" charset="0"/>
                <a:cs typeface="Times New Roman" pitchFamily="18" charset="0"/>
              </a:rPr>
              <a:t>au 7</a:t>
            </a:r>
            <a:r>
              <a:rPr lang="fr-FR" sz="2000" b="1">
                <a:latin typeface="Arial"/>
                <a:cs typeface="Times New Roman" pitchFamily="18" charset="0"/>
              </a:rPr>
              <a:t>è</a:t>
            </a:r>
            <a:r>
              <a:rPr lang="fr-FR" sz="2000" b="1">
                <a:latin typeface="Arial (W1)" pitchFamily="34" charset="0"/>
                <a:cs typeface="Times New Roman" pitchFamily="18" charset="0"/>
              </a:rPr>
              <a:t>me jour apr</a:t>
            </a:r>
            <a:r>
              <a:rPr lang="fr-FR" sz="2000" b="1">
                <a:latin typeface="Arial"/>
                <a:cs typeface="Times New Roman" pitchFamily="18" charset="0"/>
              </a:rPr>
              <a:t>è</a:t>
            </a:r>
            <a:r>
              <a:rPr lang="fr-FR" sz="2000" b="1">
                <a:latin typeface="Arial (W1)" pitchFamily="34" charset="0"/>
                <a:cs typeface="Times New Roman" pitchFamily="18" charset="0"/>
              </a:rPr>
              <a:t>s le d</a:t>
            </a:r>
            <a:r>
              <a:rPr lang="fr-FR" sz="2000" b="1">
                <a:latin typeface="Arial"/>
                <a:cs typeface="Times New Roman" pitchFamily="18" charset="0"/>
              </a:rPr>
              <a:t>é</a:t>
            </a:r>
            <a:r>
              <a:rPr lang="fr-FR" sz="2000" b="1">
                <a:latin typeface="Arial (W1)" pitchFamily="34" charset="0"/>
                <a:cs typeface="Times New Roman" pitchFamily="18" charset="0"/>
              </a:rPr>
              <a:t>but des symptômes du dernier cas). </a:t>
            </a:r>
          </a:p>
        </p:txBody>
      </p:sp>
      <p:sp>
        <p:nvSpPr>
          <p:cNvPr id="274436" name="Text Box 4"/>
          <p:cNvSpPr txBox="1">
            <a:spLocks noChangeArrowheads="1"/>
          </p:cNvSpPr>
          <p:nvPr/>
        </p:nvSpPr>
        <p:spPr bwMode="auto">
          <a:xfrm>
            <a:off x="2065338" y="881063"/>
            <a:ext cx="5057775" cy="457200"/>
          </a:xfrm>
          <a:prstGeom prst="rect">
            <a:avLst/>
          </a:prstGeom>
          <a:noFill/>
          <a:ln w="9525">
            <a:noFill/>
            <a:miter lim="800000"/>
            <a:headEnd/>
            <a:tailEnd/>
          </a:ln>
          <a:effectLst/>
        </p:spPr>
        <p:txBody>
          <a:bodyPr>
            <a:spAutoFit/>
          </a:bodyPr>
          <a:lstStyle/>
          <a:p>
            <a:pPr algn="just">
              <a:spcBef>
                <a:spcPct val="50000"/>
              </a:spcBef>
            </a:pPr>
            <a:r>
              <a:rPr lang="fr-FR" sz="2400" b="1">
                <a:solidFill>
                  <a:srgbClr val="FFA829"/>
                </a:solidFill>
                <a:latin typeface="Arial (W1)" pitchFamily="34" charset="0"/>
                <a:cs typeface="Times New Roman" pitchFamily="18" charset="0"/>
              </a:rPr>
              <a:t>Limiter la diffusion de l</a:t>
            </a:r>
            <a:r>
              <a:rPr lang="fr-FR" sz="2400" b="1">
                <a:solidFill>
                  <a:srgbClr val="FFA829"/>
                </a:solidFill>
                <a:latin typeface="Arial"/>
                <a:cs typeface="Times New Roman" pitchFamily="18" charset="0"/>
              </a:rPr>
              <a:t>’é</a:t>
            </a:r>
            <a:r>
              <a:rPr lang="fr-FR" sz="2400" b="1">
                <a:solidFill>
                  <a:srgbClr val="FFA829"/>
                </a:solidFill>
                <a:latin typeface="Arial (W1)" pitchFamily="34" charset="0"/>
                <a:cs typeface="Times New Roman" pitchFamily="18" charset="0"/>
              </a:rPr>
              <a:t>pid</a:t>
            </a:r>
            <a:r>
              <a:rPr lang="fr-FR" sz="2400" b="1">
                <a:solidFill>
                  <a:srgbClr val="FFA829"/>
                </a:solidFill>
                <a:latin typeface="Arial"/>
                <a:cs typeface="Times New Roman" pitchFamily="18" charset="0"/>
              </a:rPr>
              <a:t>é</a:t>
            </a:r>
            <a:r>
              <a:rPr lang="fr-FR" sz="2400" b="1">
                <a:solidFill>
                  <a:srgbClr val="FFA829"/>
                </a:solidFill>
                <a:latin typeface="Arial (W1)" pitchFamily="34" charset="0"/>
                <a:cs typeface="Times New Roman" pitchFamily="18" charset="0"/>
              </a:rPr>
              <a:t>mie</a:t>
            </a:r>
          </a:p>
        </p:txBody>
      </p:sp>
    </p:spTree>
  </p:cSld>
  <p:clrMapOvr>
    <a:masterClrMapping/>
  </p:clrMapOvr>
  <p:transition advTm="30000">
    <p:blinds dir="vert"/>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5458" name="Rectangle 2"/>
          <p:cNvSpPr>
            <a:spLocks noGrp="1" noChangeArrowheads="1"/>
          </p:cNvSpPr>
          <p:nvPr>
            <p:ph type="title"/>
          </p:nvPr>
        </p:nvSpPr>
        <p:spPr>
          <a:xfrm>
            <a:off x="1412875" y="193675"/>
            <a:ext cx="6361113" cy="649288"/>
          </a:xfrm>
          <a:noFill/>
          <a:ln cap="flat">
            <a:solidFill>
              <a:schemeClr val="tx1"/>
            </a:solidFill>
          </a:ln>
        </p:spPr>
        <p:txBody>
          <a:bodyPr lIns="90000" tIns="46800" rIns="90000" bIns="46800"/>
          <a:lstStyle/>
          <a:p>
            <a:r>
              <a:rPr lang="fr-FR" sz="3600">
                <a:solidFill>
                  <a:srgbClr val="FFFF00"/>
                </a:solidFill>
                <a:latin typeface="Arial" charset="0"/>
              </a:rPr>
              <a:t>Que faire en cas de grippe ?</a:t>
            </a:r>
            <a:endParaRPr lang="fr-FR" sz="3600">
              <a:latin typeface="Arial" charset="0"/>
            </a:endParaRPr>
          </a:p>
        </p:txBody>
      </p:sp>
      <p:sp>
        <p:nvSpPr>
          <p:cNvPr id="275459" name="Text Box 3"/>
          <p:cNvSpPr txBox="1">
            <a:spLocks noChangeArrowheads="1"/>
          </p:cNvSpPr>
          <p:nvPr/>
        </p:nvSpPr>
        <p:spPr bwMode="auto">
          <a:xfrm>
            <a:off x="850900" y="1649413"/>
            <a:ext cx="7380288" cy="4294187"/>
          </a:xfrm>
          <a:prstGeom prst="rect">
            <a:avLst/>
          </a:prstGeom>
          <a:noFill/>
          <a:ln w="9525">
            <a:noFill/>
            <a:miter lim="800000"/>
            <a:headEnd/>
            <a:tailEnd/>
          </a:ln>
          <a:effectLst/>
        </p:spPr>
        <p:txBody>
          <a:bodyPr>
            <a:spAutoFit/>
          </a:bodyPr>
          <a:lstStyle/>
          <a:p>
            <a:pPr algn="just">
              <a:spcBef>
                <a:spcPct val="50000"/>
              </a:spcBef>
            </a:pPr>
            <a:r>
              <a:rPr lang="fr-FR" sz="2400" b="1">
                <a:latin typeface="Arial (W1)" pitchFamily="34" charset="0"/>
                <a:cs typeface="Times New Roman" pitchFamily="18" charset="0"/>
              </a:rPr>
              <a:t>Pr</a:t>
            </a:r>
            <a:r>
              <a:rPr lang="fr-FR" sz="2400" b="1">
                <a:latin typeface="Arial"/>
                <a:cs typeface="Times New Roman" pitchFamily="18" charset="0"/>
              </a:rPr>
              <a:t>é</a:t>
            </a:r>
            <a:r>
              <a:rPr lang="fr-FR" sz="2400" b="1">
                <a:latin typeface="Arial (W1)" pitchFamily="34" charset="0"/>
                <a:cs typeface="Times New Roman" pitchFamily="18" charset="0"/>
              </a:rPr>
              <a:t>cautions concernant le personnel </a:t>
            </a:r>
          </a:p>
          <a:p>
            <a:pPr lvl="1" algn="just">
              <a:spcBef>
                <a:spcPct val="20000"/>
              </a:spcBef>
              <a:buFontTx/>
              <a:buChar char="•"/>
            </a:pPr>
            <a:r>
              <a:rPr lang="fr-FR" sz="2000" b="1">
                <a:latin typeface="Arial (W1)" pitchFamily="34" charset="0"/>
                <a:cs typeface="Times New Roman" pitchFamily="18" charset="0"/>
              </a:rPr>
              <a:t>Port de masque respiratoire, hygi</a:t>
            </a:r>
            <a:r>
              <a:rPr lang="fr-FR" sz="2000" b="1">
                <a:latin typeface="Arial"/>
                <a:cs typeface="Times New Roman" pitchFamily="18" charset="0"/>
              </a:rPr>
              <a:t>è</a:t>
            </a:r>
            <a:r>
              <a:rPr lang="fr-FR" sz="2000" b="1">
                <a:latin typeface="Arial (W1)" pitchFamily="34" charset="0"/>
                <a:cs typeface="Times New Roman" pitchFamily="18" charset="0"/>
              </a:rPr>
              <a:t>ne des mains renforc</a:t>
            </a:r>
            <a:r>
              <a:rPr lang="fr-FR" sz="2000" b="1">
                <a:latin typeface="Arial"/>
                <a:cs typeface="Times New Roman" pitchFamily="18" charset="0"/>
              </a:rPr>
              <a:t>é</a:t>
            </a:r>
            <a:r>
              <a:rPr lang="fr-FR" sz="2000" b="1">
                <a:latin typeface="Arial (W1)" pitchFamily="34" charset="0"/>
                <a:cs typeface="Times New Roman" pitchFamily="18" charset="0"/>
              </a:rPr>
              <a:t>e (persistance virus 5 minutes sur les mains)</a:t>
            </a:r>
          </a:p>
          <a:p>
            <a:pPr lvl="1" algn="just">
              <a:spcBef>
                <a:spcPct val="20000"/>
              </a:spcBef>
              <a:buFontTx/>
              <a:buChar char="•"/>
            </a:pPr>
            <a:r>
              <a:rPr lang="fr-FR" sz="2000" b="1">
                <a:latin typeface="Arial (W1)" pitchFamily="34" charset="0"/>
                <a:cs typeface="Times New Roman" pitchFamily="18" charset="0"/>
              </a:rPr>
              <a:t>Arrêt de travail des syndromes grippaux (</a:t>
            </a:r>
            <a:r>
              <a:rPr lang="fr-FR" sz="2000" b="1">
                <a:latin typeface="Arial"/>
                <a:cs typeface="Times New Roman" pitchFamily="18" charset="0"/>
              </a:rPr>
              <a:t>é</a:t>
            </a:r>
            <a:r>
              <a:rPr lang="fr-FR" sz="2000" b="1">
                <a:latin typeface="Arial (W1)" pitchFamily="34" charset="0"/>
                <a:cs typeface="Times New Roman" pitchFamily="18" charset="0"/>
              </a:rPr>
              <a:t>ventuellement masque m</a:t>
            </a:r>
            <a:r>
              <a:rPr lang="fr-FR" sz="2000" b="1">
                <a:latin typeface="Arial"/>
                <a:cs typeface="Times New Roman" pitchFamily="18" charset="0"/>
              </a:rPr>
              <a:t>é</a:t>
            </a:r>
            <a:r>
              <a:rPr lang="fr-FR" sz="2000" b="1">
                <a:latin typeface="Arial (W1)" pitchFamily="34" charset="0"/>
                <a:cs typeface="Times New Roman" pitchFamily="18" charset="0"/>
              </a:rPr>
              <a:t>dical)</a:t>
            </a:r>
          </a:p>
          <a:p>
            <a:pPr lvl="1" algn="just">
              <a:spcBef>
                <a:spcPct val="20000"/>
              </a:spcBef>
              <a:buFontTx/>
              <a:buChar char="•"/>
            </a:pPr>
            <a:r>
              <a:rPr lang="fr-FR" sz="2000" b="1">
                <a:latin typeface="Arial (W1)" pitchFamily="34" charset="0"/>
                <a:cs typeface="Times New Roman" pitchFamily="18" charset="0"/>
              </a:rPr>
              <a:t>Vaccination</a:t>
            </a:r>
          </a:p>
          <a:p>
            <a:pPr lvl="1" algn="just">
              <a:spcBef>
                <a:spcPct val="20000"/>
              </a:spcBef>
              <a:buFontTx/>
              <a:buChar char="•"/>
            </a:pPr>
            <a:r>
              <a:rPr lang="fr-FR" sz="2000" b="1">
                <a:latin typeface="Arial (W1)" pitchFamily="34" charset="0"/>
                <a:cs typeface="Times New Roman" pitchFamily="18" charset="0"/>
              </a:rPr>
              <a:t>Personnels contacts : oseltamivir si non vaccin</a:t>
            </a:r>
            <a:r>
              <a:rPr lang="fr-FR" sz="2000" b="1">
                <a:latin typeface="Arial"/>
                <a:cs typeface="Times New Roman" pitchFamily="18" charset="0"/>
              </a:rPr>
              <a:t>é</a:t>
            </a:r>
            <a:r>
              <a:rPr lang="fr-FR" sz="2000" b="1">
                <a:latin typeface="Arial (W1)" pitchFamily="34" charset="0"/>
                <a:cs typeface="Times New Roman" pitchFamily="18" charset="0"/>
              </a:rPr>
              <a:t> </a:t>
            </a:r>
          </a:p>
          <a:p>
            <a:pPr algn="just">
              <a:spcBef>
                <a:spcPct val="50000"/>
              </a:spcBef>
            </a:pPr>
            <a:r>
              <a:rPr lang="fr-FR" sz="2400" b="1">
                <a:latin typeface="Arial (W1)" pitchFamily="34" charset="0"/>
                <a:cs typeface="Times New Roman" pitchFamily="18" charset="0"/>
              </a:rPr>
              <a:t>Pr</a:t>
            </a:r>
            <a:r>
              <a:rPr lang="fr-FR" sz="2400" b="1">
                <a:latin typeface="Arial"/>
                <a:cs typeface="Times New Roman" pitchFamily="18" charset="0"/>
              </a:rPr>
              <a:t>é</a:t>
            </a:r>
            <a:r>
              <a:rPr lang="fr-FR" sz="2400" b="1">
                <a:latin typeface="Arial (W1)" pitchFamily="34" charset="0"/>
                <a:cs typeface="Times New Roman" pitchFamily="18" charset="0"/>
              </a:rPr>
              <a:t>cautions concernant les visiteurs</a:t>
            </a:r>
          </a:p>
          <a:p>
            <a:pPr lvl="1" algn="just">
              <a:spcBef>
                <a:spcPct val="50000"/>
              </a:spcBef>
              <a:buFontTx/>
              <a:buChar char="•"/>
            </a:pPr>
            <a:r>
              <a:rPr lang="fr-FR" sz="2000" b="1">
                <a:latin typeface="Arial (W1)" pitchFamily="34" charset="0"/>
                <a:cs typeface="Times New Roman" pitchFamily="18" charset="0"/>
              </a:rPr>
              <a:t>Limiter l</a:t>
            </a:r>
            <a:r>
              <a:rPr lang="fr-FR" sz="2000" b="1">
                <a:latin typeface="Arial"/>
                <a:cs typeface="Times New Roman" pitchFamily="18" charset="0"/>
              </a:rPr>
              <a:t>’</a:t>
            </a:r>
            <a:r>
              <a:rPr lang="fr-FR" sz="2000" b="1">
                <a:latin typeface="Arial (W1)" pitchFamily="34" charset="0"/>
                <a:cs typeface="Times New Roman" pitchFamily="18" charset="0"/>
              </a:rPr>
              <a:t>acc</a:t>
            </a:r>
            <a:r>
              <a:rPr lang="fr-FR" sz="2000" b="1">
                <a:latin typeface="Arial"/>
                <a:cs typeface="Times New Roman" pitchFamily="18" charset="0"/>
              </a:rPr>
              <a:t>è</a:t>
            </a:r>
            <a:r>
              <a:rPr lang="fr-FR" sz="2000" b="1">
                <a:latin typeface="Arial (W1)" pitchFamily="34" charset="0"/>
                <a:cs typeface="Times New Roman" pitchFamily="18" charset="0"/>
              </a:rPr>
              <a:t>s aux visiteurs (pathologie respiratoire f</a:t>
            </a:r>
            <a:r>
              <a:rPr lang="fr-FR" sz="2000" b="1">
                <a:latin typeface="Arial"/>
                <a:cs typeface="Times New Roman" pitchFamily="18" charset="0"/>
              </a:rPr>
              <a:t>é</a:t>
            </a:r>
            <a:r>
              <a:rPr lang="fr-FR" sz="2000" b="1">
                <a:latin typeface="Arial (W1)" pitchFamily="34" charset="0"/>
                <a:cs typeface="Times New Roman" pitchFamily="18" charset="0"/>
              </a:rPr>
              <a:t>brile)</a:t>
            </a:r>
          </a:p>
          <a:p>
            <a:pPr lvl="1" algn="just">
              <a:spcBef>
                <a:spcPct val="50000"/>
              </a:spcBef>
              <a:buFontTx/>
              <a:buChar char="•"/>
            </a:pPr>
            <a:r>
              <a:rPr lang="fr-FR" sz="2000" b="1">
                <a:latin typeface="Arial (W1)" pitchFamily="34" charset="0"/>
                <a:cs typeface="Times New Roman" pitchFamily="18" charset="0"/>
              </a:rPr>
              <a:t>Port de masque chirurgical</a:t>
            </a:r>
            <a:endParaRPr lang="fr-FR" sz="2400" b="1">
              <a:latin typeface="Arial (W1)" pitchFamily="34" charset="0"/>
              <a:cs typeface="Times New Roman" pitchFamily="18" charset="0"/>
            </a:endParaRPr>
          </a:p>
        </p:txBody>
      </p:sp>
      <p:sp>
        <p:nvSpPr>
          <p:cNvPr id="275460" name="Text Box 4"/>
          <p:cNvSpPr txBox="1">
            <a:spLocks noChangeArrowheads="1"/>
          </p:cNvSpPr>
          <p:nvPr/>
        </p:nvSpPr>
        <p:spPr bwMode="auto">
          <a:xfrm>
            <a:off x="2065338" y="881063"/>
            <a:ext cx="5057775" cy="457200"/>
          </a:xfrm>
          <a:prstGeom prst="rect">
            <a:avLst/>
          </a:prstGeom>
          <a:noFill/>
          <a:ln w="9525">
            <a:noFill/>
            <a:miter lim="800000"/>
            <a:headEnd/>
            <a:tailEnd/>
          </a:ln>
          <a:effectLst/>
        </p:spPr>
        <p:txBody>
          <a:bodyPr>
            <a:spAutoFit/>
          </a:bodyPr>
          <a:lstStyle/>
          <a:p>
            <a:pPr algn="just">
              <a:spcBef>
                <a:spcPct val="50000"/>
              </a:spcBef>
            </a:pPr>
            <a:r>
              <a:rPr lang="fr-FR" sz="2400" b="1">
                <a:solidFill>
                  <a:srgbClr val="FFA829"/>
                </a:solidFill>
                <a:latin typeface="Arial (W1)" pitchFamily="34" charset="0"/>
                <a:cs typeface="Times New Roman" pitchFamily="18" charset="0"/>
              </a:rPr>
              <a:t>Limiter la diffusion de l</a:t>
            </a:r>
            <a:r>
              <a:rPr lang="fr-FR" sz="2400" b="1">
                <a:solidFill>
                  <a:srgbClr val="FFA829"/>
                </a:solidFill>
                <a:latin typeface="Arial"/>
                <a:cs typeface="Times New Roman" pitchFamily="18" charset="0"/>
              </a:rPr>
              <a:t>’é</a:t>
            </a:r>
            <a:r>
              <a:rPr lang="fr-FR" sz="2400" b="1">
                <a:solidFill>
                  <a:srgbClr val="FFA829"/>
                </a:solidFill>
                <a:latin typeface="Arial (W1)" pitchFamily="34" charset="0"/>
                <a:cs typeface="Times New Roman" pitchFamily="18" charset="0"/>
              </a:rPr>
              <a:t>pid</a:t>
            </a:r>
            <a:r>
              <a:rPr lang="fr-FR" sz="2400" b="1">
                <a:solidFill>
                  <a:srgbClr val="FFA829"/>
                </a:solidFill>
                <a:latin typeface="Arial"/>
                <a:cs typeface="Times New Roman" pitchFamily="18" charset="0"/>
              </a:rPr>
              <a:t>é</a:t>
            </a:r>
            <a:r>
              <a:rPr lang="fr-FR" sz="2400" b="1">
                <a:solidFill>
                  <a:srgbClr val="FFA829"/>
                </a:solidFill>
                <a:latin typeface="Arial (W1)" pitchFamily="34" charset="0"/>
                <a:cs typeface="Times New Roman" pitchFamily="18" charset="0"/>
              </a:rPr>
              <a:t>mie</a:t>
            </a:r>
          </a:p>
        </p:txBody>
      </p:sp>
    </p:spTree>
  </p:cSld>
  <p:clrMapOvr>
    <a:masterClrMapping/>
  </p:clrMapOvr>
  <p:transition advTm="30000">
    <p:blinds dir="ver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0034" name="Rectangle 2"/>
          <p:cNvSpPr>
            <a:spLocks noGrp="1" noChangeArrowheads="1"/>
          </p:cNvSpPr>
          <p:nvPr>
            <p:ph type="title"/>
          </p:nvPr>
        </p:nvSpPr>
        <p:spPr>
          <a:xfrm>
            <a:off x="1917700" y="381000"/>
            <a:ext cx="5359400" cy="779463"/>
          </a:xfrm>
          <a:noFill/>
          <a:ln cap="flat">
            <a:solidFill>
              <a:schemeClr val="tx1"/>
            </a:solidFill>
          </a:ln>
        </p:spPr>
        <p:txBody>
          <a:bodyPr lIns="90000" tIns="46800" rIns="90000" bIns="46800"/>
          <a:lstStyle/>
          <a:p>
            <a:r>
              <a:rPr lang="fr-FR" sz="3600" dirty="0" smtClean="0">
                <a:solidFill>
                  <a:srgbClr val="FFFF00"/>
                </a:solidFill>
                <a:latin typeface="Arial" charset="0"/>
              </a:rPr>
              <a:t>Epidémiologie</a:t>
            </a:r>
            <a:endParaRPr lang="fr-FR" sz="3600" dirty="0">
              <a:latin typeface="Arial" charset="0"/>
            </a:endParaRPr>
          </a:p>
        </p:txBody>
      </p:sp>
      <p:sp>
        <p:nvSpPr>
          <p:cNvPr id="300035" name="Text Box 3"/>
          <p:cNvSpPr txBox="1">
            <a:spLocks noChangeArrowheads="1"/>
          </p:cNvSpPr>
          <p:nvPr/>
        </p:nvSpPr>
        <p:spPr bwMode="auto">
          <a:xfrm>
            <a:off x="474662" y="2554514"/>
            <a:ext cx="8239125" cy="1938992"/>
          </a:xfrm>
          <a:prstGeom prst="rect">
            <a:avLst/>
          </a:prstGeom>
          <a:noFill/>
          <a:ln w="9525">
            <a:noFill/>
            <a:miter lim="800000"/>
            <a:headEnd/>
            <a:tailEnd/>
          </a:ln>
          <a:effectLst/>
        </p:spPr>
        <p:txBody>
          <a:bodyPr>
            <a:spAutoFit/>
          </a:bodyPr>
          <a:lstStyle/>
          <a:p>
            <a:pPr algn="just">
              <a:spcBef>
                <a:spcPct val="50000"/>
              </a:spcBef>
            </a:pPr>
            <a:r>
              <a:rPr lang="fr-FR" sz="2400" b="1" dirty="0" smtClean="0">
                <a:latin typeface="Arial" charset="0"/>
                <a:cs typeface="Times New Roman" pitchFamily="18" charset="0"/>
              </a:rPr>
              <a:t>Epidémie </a:t>
            </a:r>
            <a:r>
              <a:rPr lang="fr-FR" sz="2400" b="1" dirty="0">
                <a:latin typeface="Arial" charset="0"/>
                <a:cs typeface="Times New Roman" pitchFamily="18" charset="0"/>
              </a:rPr>
              <a:t>= survenue de cas groupés</a:t>
            </a:r>
          </a:p>
          <a:p>
            <a:pPr algn="just">
              <a:spcBef>
                <a:spcPct val="50000"/>
              </a:spcBef>
            </a:pPr>
            <a:r>
              <a:rPr lang="fr-FR" sz="2400" b="1" dirty="0">
                <a:latin typeface="Arial" charset="0"/>
                <a:cs typeface="Times New Roman" pitchFamily="18" charset="0"/>
              </a:rPr>
              <a:t>Pandémie = épidémie </a:t>
            </a:r>
            <a:r>
              <a:rPr lang="fr-FR" sz="2400" b="1" dirty="0" smtClean="0">
                <a:latin typeface="Arial" charset="0"/>
                <a:cs typeface="Times New Roman" pitchFamily="18" charset="0"/>
              </a:rPr>
              <a:t>mondiale (virus A)</a:t>
            </a:r>
            <a:endParaRPr lang="fr-FR" sz="2400" b="1" dirty="0">
              <a:latin typeface="Arial" charset="0"/>
              <a:cs typeface="Times New Roman" pitchFamily="18" charset="0"/>
            </a:endParaRPr>
          </a:p>
          <a:p>
            <a:pPr algn="just">
              <a:spcBef>
                <a:spcPct val="50000"/>
              </a:spcBef>
            </a:pPr>
            <a:r>
              <a:rPr lang="fr-FR" sz="2400" b="1" dirty="0">
                <a:latin typeface="Arial" charset="0"/>
                <a:cs typeface="Times New Roman" pitchFamily="18" charset="0"/>
              </a:rPr>
              <a:t>En France, l’épidémie se déroule de novembre à avril et touche plusieurs millions de personnes chaque année.</a:t>
            </a:r>
          </a:p>
        </p:txBody>
      </p:sp>
    </p:spTree>
  </p:cSld>
  <p:clrMapOvr>
    <a:masterClrMapping/>
  </p:clrMapOvr>
  <p:transition advTm="30000">
    <p:blinds dir="vert"/>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7506" name="Rectangle 2"/>
          <p:cNvSpPr>
            <a:spLocks noGrp="1" noChangeArrowheads="1"/>
          </p:cNvSpPr>
          <p:nvPr>
            <p:ph type="title"/>
          </p:nvPr>
        </p:nvSpPr>
        <p:spPr>
          <a:xfrm>
            <a:off x="1412875" y="193675"/>
            <a:ext cx="6361113" cy="649288"/>
          </a:xfrm>
          <a:noFill/>
          <a:ln cap="flat">
            <a:solidFill>
              <a:schemeClr val="tx1"/>
            </a:solidFill>
          </a:ln>
        </p:spPr>
        <p:txBody>
          <a:bodyPr lIns="90000" tIns="46800" rIns="90000" bIns="46800"/>
          <a:lstStyle/>
          <a:p>
            <a:r>
              <a:rPr lang="fr-FR" sz="3600">
                <a:solidFill>
                  <a:srgbClr val="FFFF00"/>
                </a:solidFill>
                <a:latin typeface="Arial" charset="0"/>
              </a:rPr>
              <a:t>Que faire en cas de grippe ?</a:t>
            </a:r>
            <a:endParaRPr lang="fr-FR" sz="3600">
              <a:latin typeface="Arial" charset="0"/>
            </a:endParaRPr>
          </a:p>
        </p:txBody>
      </p:sp>
      <p:sp>
        <p:nvSpPr>
          <p:cNvPr id="277507" name="Text Box 3"/>
          <p:cNvSpPr txBox="1">
            <a:spLocks noChangeArrowheads="1"/>
          </p:cNvSpPr>
          <p:nvPr/>
        </p:nvSpPr>
        <p:spPr bwMode="auto">
          <a:xfrm>
            <a:off x="749187" y="1866900"/>
            <a:ext cx="7690076" cy="3046988"/>
          </a:xfrm>
          <a:prstGeom prst="rect">
            <a:avLst/>
          </a:prstGeom>
          <a:noFill/>
          <a:ln w="9525">
            <a:noFill/>
            <a:miter lim="800000"/>
            <a:headEnd/>
            <a:tailEnd/>
          </a:ln>
          <a:effectLst/>
        </p:spPr>
        <p:txBody>
          <a:bodyPr wrap="square">
            <a:spAutoFit/>
          </a:bodyPr>
          <a:lstStyle/>
          <a:p>
            <a:pPr algn="just">
              <a:spcBef>
                <a:spcPct val="50000"/>
              </a:spcBef>
            </a:pPr>
            <a:r>
              <a:rPr lang="fr-FR" sz="2400" b="1" dirty="0">
                <a:latin typeface="Arial (W1)" pitchFamily="34" charset="0"/>
                <a:cs typeface="Times New Roman" pitchFamily="18" charset="0"/>
              </a:rPr>
              <a:t>Mesures symptomatiques </a:t>
            </a:r>
          </a:p>
          <a:p>
            <a:pPr lvl="1" algn="just">
              <a:spcBef>
                <a:spcPct val="20000"/>
              </a:spcBef>
              <a:buFontTx/>
              <a:buChar char="•"/>
            </a:pPr>
            <a:r>
              <a:rPr lang="fr-FR" sz="2000" b="1" dirty="0">
                <a:latin typeface="Arial (W1)" pitchFamily="34" charset="0"/>
                <a:cs typeface="Times New Roman" pitchFamily="18" charset="0"/>
              </a:rPr>
              <a:t>Repos, antalgiques, antipyr</a:t>
            </a:r>
            <a:r>
              <a:rPr lang="fr-FR" sz="2000" b="1" dirty="0">
                <a:latin typeface="Arial"/>
                <a:cs typeface="Times New Roman" pitchFamily="18" charset="0"/>
              </a:rPr>
              <a:t>é</a:t>
            </a:r>
            <a:r>
              <a:rPr lang="fr-FR" sz="2000" b="1" dirty="0">
                <a:latin typeface="Arial (W1)" pitchFamily="34" charset="0"/>
                <a:cs typeface="Times New Roman" pitchFamily="18" charset="0"/>
              </a:rPr>
              <a:t>tiques, hydratation</a:t>
            </a:r>
            <a:r>
              <a:rPr lang="fr-FR" sz="2000" b="1" dirty="0">
                <a:latin typeface="Arial"/>
                <a:cs typeface="Times New Roman" pitchFamily="18" charset="0"/>
              </a:rPr>
              <a:t>…</a:t>
            </a:r>
            <a:endParaRPr lang="fr-FR" sz="2000" b="1" dirty="0">
              <a:latin typeface="Arial (W1)" pitchFamily="34" charset="0"/>
              <a:cs typeface="Times New Roman" pitchFamily="18" charset="0"/>
            </a:endParaRPr>
          </a:p>
          <a:p>
            <a:pPr algn="just">
              <a:spcBef>
                <a:spcPct val="50000"/>
              </a:spcBef>
            </a:pPr>
            <a:r>
              <a:rPr lang="fr-FR" sz="2400" b="1" dirty="0">
                <a:latin typeface="Arial (W1)" pitchFamily="34" charset="0"/>
                <a:cs typeface="Times New Roman" pitchFamily="18" charset="0"/>
              </a:rPr>
              <a:t>Traitement antiviral</a:t>
            </a:r>
          </a:p>
          <a:p>
            <a:pPr lvl="1" algn="just">
              <a:spcBef>
                <a:spcPct val="50000"/>
              </a:spcBef>
              <a:buFontTx/>
              <a:buChar char="•"/>
            </a:pPr>
            <a:r>
              <a:rPr lang="fr-FR" sz="2400" b="1" dirty="0" err="1">
                <a:latin typeface="Arial (W1)" pitchFamily="34" charset="0"/>
                <a:cs typeface="Times New Roman" pitchFamily="18" charset="0"/>
              </a:rPr>
              <a:t>oseltamivir</a:t>
            </a:r>
            <a:r>
              <a:rPr lang="fr-FR" sz="2400" b="1" dirty="0">
                <a:latin typeface="Arial (W1)" pitchFamily="34" charset="0"/>
                <a:cs typeface="Times New Roman" pitchFamily="18" charset="0"/>
              </a:rPr>
              <a:t> (</a:t>
            </a:r>
            <a:r>
              <a:rPr lang="fr-FR" sz="2400" b="1" dirty="0" err="1">
                <a:latin typeface="Arial (W1)" pitchFamily="34" charset="0"/>
                <a:cs typeface="Times New Roman" pitchFamily="18" charset="0"/>
              </a:rPr>
              <a:t>Tamiflu</a:t>
            </a:r>
            <a:r>
              <a:rPr lang="fr-FR" sz="2400" b="1" dirty="0">
                <a:latin typeface="Arial"/>
                <a:cs typeface="Times New Roman" pitchFamily="18" charset="0"/>
              </a:rPr>
              <a:t>®</a:t>
            </a:r>
            <a:r>
              <a:rPr lang="fr-FR" sz="2400" b="1" dirty="0">
                <a:latin typeface="Arial (W1)" pitchFamily="34" charset="0"/>
                <a:cs typeface="Times New Roman" pitchFamily="18" charset="0"/>
              </a:rPr>
              <a:t>) </a:t>
            </a:r>
          </a:p>
          <a:p>
            <a:pPr lvl="1" algn="just">
              <a:spcBef>
                <a:spcPct val="50000"/>
              </a:spcBef>
              <a:buFontTx/>
              <a:buChar char="•"/>
            </a:pPr>
            <a:r>
              <a:rPr lang="fr-FR" sz="2400" b="1" dirty="0" err="1">
                <a:latin typeface="Arial (W1)" pitchFamily="34" charset="0"/>
                <a:cs typeface="Times New Roman" pitchFamily="18" charset="0"/>
              </a:rPr>
              <a:t>zanamivir</a:t>
            </a:r>
            <a:r>
              <a:rPr lang="fr-FR" sz="2400" b="1" dirty="0">
                <a:latin typeface="Arial (W1)" pitchFamily="34" charset="0"/>
                <a:cs typeface="Times New Roman" pitchFamily="18" charset="0"/>
              </a:rPr>
              <a:t> (</a:t>
            </a:r>
            <a:r>
              <a:rPr lang="fr-FR" sz="2400" b="1" dirty="0" err="1">
                <a:latin typeface="Arial (W1)" pitchFamily="34" charset="0"/>
                <a:cs typeface="Times New Roman" pitchFamily="18" charset="0"/>
              </a:rPr>
              <a:t>Relenza</a:t>
            </a:r>
            <a:r>
              <a:rPr lang="fr-FR" sz="2400" b="1" dirty="0">
                <a:latin typeface="Arial"/>
                <a:cs typeface="Times New Roman" pitchFamily="18" charset="0"/>
              </a:rPr>
              <a:t>®</a:t>
            </a:r>
            <a:r>
              <a:rPr lang="fr-FR" sz="2400" b="1" dirty="0">
                <a:latin typeface="Arial (W1)" pitchFamily="34" charset="0"/>
                <a:cs typeface="Times New Roman" pitchFamily="18" charset="0"/>
              </a:rPr>
              <a:t>) </a:t>
            </a:r>
          </a:p>
          <a:p>
            <a:pPr algn="just">
              <a:spcBef>
                <a:spcPct val="50000"/>
              </a:spcBef>
            </a:pPr>
            <a:r>
              <a:rPr lang="fr-FR" sz="2400" b="1" dirty="0">
                <a:latin typeface="Arial (W1)" pitchFamily="34" charset="0"/>
                <a:cs typeface="Times New Roman" pitchFamily="18" charset="0"/>
              </a:rPr>
              <a:t>Transf</a:t>
            </a:r>
            <a:r>
              <a:rPr lang="fr-FR" sz="2400" b="1" dirty="0">
                <a:latin typeface="Arial"/>
                <a:cs typeface="Times New Roman" pitchFamily="18" charset="0"/>
              </a:rPr>
              <a:t>é</a:t>
            </a:r>
            <a:r>
              <a:rPr lang="fr-FR" sz="2400" b="1" dirty="0">
                <a:latin typeface="Arial (W1)" pitchFamily="34" charset="0"/>
                <a:cs typeface="Times New Roman" pitchFamily="18" charset="0"/>
              </a:rPr>
              <a:t>rer le patient en cas de complications</a:t>
            </a:r>
          </a:p>
        </p:txBody>
      </p:sp>
      <p:sp>
        <p:nvSpPr>
          <p:cNvPr id="277508" name="Text Box 4"/>
          <p:cNvSpPr txBox="1">
            <a:spLocks noChangeArrowheads="1"/>
          </p:cNvSpPr>
          <p:nvPr/>
        </p:nvSpPr>
        <p:spPr bwMode="auto">
          <a:xfrm>
            <a:off x="1439863" y="923925"/>
            <a:ext cx="6319837" cy="457200"/>
          </a:xfrm>
          <a:prstGeom prst="rect">
            <a:avLst/>
          </a:prstGeom>
          <a:noFill/>
          <a:ln w="9525">
            <a:noFill/>
            <a:miter lim="800000"/>
            <a:headEnd/>
            <a:tailEnd/>
          </a:ln>
          <a:effectLst/>
        </p:spPr>
        <p:txBody>
          <a:bodyPr>
            <a:spAutoFit/>
          </a:bodyPr>
          <a:lstStyle/>
          <a:p>
            <a:pPr algn="just">
              <a:spcBef>
                <a:spcPct val="50000"/>
              </a:spcBef>
            </a:pPr>
            <a:r>
              <a:rPr lang="fr-FR" sz="2400" b="1">
                <a:solidFill>
                  <a:srgbClr val="FFA829"/>
                </a:solidFill>
                <a:latin typeface="Arial (W1)" pitchFamily="34" charset="0"/>
                <a:cs typeface="Times New Roman" pitchFamily="18" charset="0"/>
              </a:rPr>
              <a:t>Traitement des patients  </a:t>
            </a:r>
            <a:r>
              <a:rPr lang="fr-FR" sz="2400" b="1">
                <a:solidFill>
                  <a:srgbClr val="FFA829"/>
                </a:solidFill>
                <a:latin typeface="Arial"/>
                <a:cs typeface="Times New Roman" pitchFamily="18" charset="0"/>
              </a:rPr>
              <a:t>à</a:t>
            </a:r>
            <a:r>
              <a:rPr lang="fr-FR" sz="2400" b="1">
                <a:solidFill>
                  <a:srgbClr val="FFA829"/>
                </a:solidFill>
                <a:latin typeface="Arial (W1)" pitchFamily="34" charset="0"/>
                <a:cs typeface="Times New Roman" pitchFamily="18" charset="0"/>
              </a:rPr>
              <a:t> risque atteints</a:t>
            </a:r>
          </a:p>
        </p:txBody>
      </p:sp>
    </p:spTree>
  </p:cSld>
  <p:clrMapOvr>
    <a:masterClrMapping/>
  </p:clrMapOvr>
  <p:transition advTm="30000">
    <p:blinds dir="vert"/>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4194" name="Rectangle 2"/>
          <p:cNvSpPr>
            <a:spLocks noGrp="1" noChangeArrowheads="1"/>
          </p:cNvSpPr>
          <p:nvPr>
            <p:ph type="title"/>
          </p:nvPr>
        </p:nvSpPr>
        <p:spPr>
          <a:xfrm>
            <a:off x="1319213" y="366713"/>
            <a:ext cx="6550025" cy="779462"/>
          </a:xfrm>
          <a:noFill/>
          <a:ln cap="flat">
            <a:solidFill>
              <a:schemeClr val="tx1"/>
            </a:solidFill>
          </a:ln>
        </p:spPr>
        <p:txBody>
          <a:bodyPr lIns="90000" tIns="46800" rIns="90000" bIns="46800"/>
          <a:lstStyle/>
          <a:p>
            <a:r>
              <a:rPr lang="fr-FR" sz="3600">
                <a:solidFill>
                  <a:srgbClr val="FFFF00"/>
                </a:solidFill>
                <a:latin typeface="Arial" charset="0"/>
              </a:rPr>
              <a:t>Signalement-Surveillance</a:t>
            </a:r>
            <a:endParaRPr lang="fr-FR" sz="3600">
              <a:latin typeface="Arial" charset="0"/>
            </a:endParaRPr>
          </a:p>
        </p:txBody>
      </p:sp>
      <p:sp>
        <p:nvSpPr>
          <p:cNvPr id="264195" name="Text Box 3"/>
          <p:cNvSpPr txBox="1">
            <a:spLocks noChangeArrowheads="1"/>
          </p:cNvSpPr>
          <p:nvPr/>
        </p:nvSpPr>
        <p:spPr bwMode="auto">
          <a:xfrm>
            <a:off x="1338035" y="1645104"/>
            <a:ext cx="6775451" cy="3970318"/>
          </a:xfrm>
          <a:prstGeom prst="rect">
            <a:avLst/>
          </a:prstGeom>
          <a:noFill/>
          <a:ln w="9525">
            <a:noFill/>
            <a:miter lim="800000"/>
            <a:headEnd/>
            <a:tailEnd/>
          </a:ln>
          <a:effectLst/>
        </p:spPr>
        <p:txBody>
          <a:bodyPr wrap="square">
            <a:spAutoFit/>
          </a:bodyPr>
          <a:lstStyle/>
          <a:p>
            <a:pPr algn="just">
              <a:spcBef>
                <a:spcPct val="50000"/>
              </a:spcBef>
            </a:pPr>
            <a:r>
              <a:rPr lang="fr-FR" sz="2400" b="1" dirty="0">
                <a:latin typeface="Arial" charset="0"/>
                <a:cs typeface="Times New Roman" pitchFamily="18" charset="0"/>
              </a:rPr>
              <a:t>Etablissements de santé :</a:t>
            </a:r>
            <a:endParaRPr lang="fr-FR" sz="2000" b="1" dirty="0">
              <a:latin typeface="Arial (W1)" pitchFamily="34" charset="0"/>
              <a:cs typeface="Times New Roman" pitchFamily="18" charset="0"/>
            </a:endParaRPr>
          </a:p>
          <a:p>
            <a:pPr lvl="1" algn="just">
              <a:spcBef>
                <a:spcPct val="50000"/>
              </a:spcBef>
              <a:buFontTx/>
              <a:buChar char="•"/>
            </a:pPr>
            <a:r>
              <a:rPr lang="fr-FR" sz="2000" b="1" dirty="0" smtClean="0">
                <a:latin typeface="Arial (W1)" pitchFamily="34" charset="0"/>
                <a:cs typeface="Times New Roman" pitchFamily="18" charset="0"/>
              </a:rPr>
              <a:t>Décret déclaration des IAS 22 3 février 2017</a:t>
            </a:r>
            <a:endParaRPr lang="fr-FR" sz="2000" b="1" dirty="0">
              <a:latin typeface="Arial (W1)" pitchFamily="34" charset="0"/>
              <a:cs typeface="Times New Roman" pitchFamily="18" charset="0"/>
            </a:endParaRPr>
          </a:p>
          <a:p>
            <a:pPr lvl="1" algn="just">
              <a:spcBef>
                <a:spcPct val="20000"/>
              </a:spcBef>
              <a:buFontTx/>
              <a:buChar char="•"/>
            </a:pPr>
            <a:r>
              <a:rPr lang="fr-FR" sz="2000" b="1" dirty="0">
                <a:latin typeface="Arial (W1)" pitchFamily="34" charset="0"/>
                <a:cs typeface="Times New Roman" pitchFamily="18" charset="0"/>
              </a:rPr>
              <a:t>Signalement </a:t>
            </a:r>
            <a:r>
              <a:rPr lang="fr-FR" sz="2000" b="1" dirty="0" smtClean="0">
                <a:latin typeface="Arial (W1)" pitchFamily="34" charset="0"/>
                <a:cs typeface="Times New Roman" pitchFamily="18" charset="0"/>
              </a:rPr>
              <a:t> ARS </a:t>
            </a:r>
            <a:r>
              <a:rPr lang="fr-FR" sz="2000" b="1" dirty="0">
                <a:latin typeface="Arial (W1)" pitchFamily="34" charset="0"/>
                <a:cs typeface="Times New Roman" pitchFamily="18" charset="0"/>
              </a:rPr>
              <a:t>et </a:t>
            </a:r>
            <a:r>
              <a:rPr lang="fr-FR" sz="2000" b="1" dirty="0" err="1" smtClean="0">
                <a:latin typeface="Arial (W1)" pitchFamily="34" charset="0"/>
                <a:cs typeface="Times New Roman" pitchFamily="18" charset="0"/>
              </a:rPr>
              <a:t>Cpias</a:t>
            </a:r>
            <a:endParaRPr lang="fr-FR" sz="2000" b="1" dirty="0">
              <a:latin typeface="Arial (W1)" pitchFamily="34" charset="0"/>
              <a:cs typeface="Times New Roman" pitchFamily="18" charset="0"/>
            </a:endParaRPr>
          </a:p>
          <a:p>
            <a:pPr algn="just">
              <a:spcBef>
                <a:spcPct val="50000"/>
              </a:spcBef>
            </a:pPr>
            <a:r>
              <a:rPr lang="fr-FR" sz="2400" b="1" dirty="0" err="1" smtClean="0">
                <a:latin typeface="Arial" charset="0"/>
                <a:cs typeface="Times New Roman" pitchFamily="18" charset="0"/>
              </a:rPr>
              <a:t>EHPAD</a:t>
            </a:r>
            <a:r>
              <a:rPr lang="fr-FR" sz="2400" b="1" dirty="0" smtClean="0">
                <a:latin typeface="Arial" charset="0"/>
                <a:cs typeface="Times New Roman" pitchFamily="18" charset="0"/>
              </a:rPr>
              <a:t>, FAM, MAS: </a:t>
            </a:r>
            <a:endParaRPr lang="fr-FR" sz="2400" b="1" dirty="0">
              <a:latin typeface="Arial" charset="0"/>
              <a:cs typeface="Times New Roman" pitchFamily="18" charset="0"/>
            </a:endParaRPr>
          </a:p>
          <a:p>
            <a:pPr lvl="1" algn="just">
              <a:spcBef>
                <a:spcPct val="20000"/>
              </a:spcBef>
              <a:buFontTx/>
              <a:buChar char="•"/>
            </a:pPr>
            <a:r>
              <a:rPr lang="fr-FR" sz="2000" b="1" dirty="0">
                <a:latin typeface="Arial"/>
                <a:cs typeface="Times New Roman" pitchFamily="18" charset="0"/>
              </a:rPr>
              <a:t>« </a:t>
            </a:r>
            <a:r>
              <a:rPr lang="fr-FR" sz="2000" b="1" dirty="0">
                <a:latin typeface="Arial (W1)" pitchFamily="34" charset="0"/>
                <a:cs typeface="Times New Roman" pitchFamily="18" charset="0"/>
              </a:rPr>
              <a:t>Signalement</a:t>
            </a:r>
            <a:r>
              <a:rPr lang="fr-FR" sz="2000" b="1" dirty="0">
                <a:latin typeface="Arial"/>
                <a:cs typeface="Times New Roman" pitchFamily="18" charset="0"/>
              </a:rPr>
              <a:t> »</a:t>
            </a:r>
            <a:r>
              <a:rPr lang="fr-FR" sz="2000" b="1" dirty="0">
                <a:latin typeface="Arial (W1)" pitchFamily="34" charset="0"/>
                <a:cs typeface="Times New Roman" pitchFamily="18" charset="0"/>
              </a:rPr>
              <a:t> </a:t>
            </a:r>
            <a:r>
              <a:rPr lang="fr-FR" sz="2000" b="1" dirty="0">
                <a:latin typeface="Arial"/>
                <a:cs typeface="Times New Roman" pitchFamily="18" charset="0"/>
              </a:rPr>
              <a:t>à</a:t>
            </a:r>
            <a:r>
              <a:rPr lang="fr-FR" sz="2000" b="1" dirty="0">
                <a:latin typeface="Arial (W1)" pitchFamily="34" charset="0"/>
                <a:cs typeface="Times New Roman" pitchFamily="18" charset="0"/>
              </a:rPr>
              <a:t> </a:t>
            </a:r>
            <a:r>
              <a:rPr lang="fr-FR" sz="2000" b="1" dirty="0" smtClean="0">
                <a:latin typeface="Arial (W1)" pitchFamily="34" charset="0"/>
                <a:cs typeface="Times New Roman" pitchFamily="18" charset="0"/>
              </a:rPr>
              <a:t>l’ARS</a:t>
            </a:r>
            <a:endParaRPr lang="fr-FR" sz="2000" b="1" dirty="0">
              <a:latin typeface="Arial (W1)" pitchFamily="34" charset="0"/>
              <a:cs typeface="Times New Roman" pitchFamily="18" charset="0"/>
            </a:endParaRPr>
          </a:p>
          <a:p>
            <a:pPr lvl="1" algn="just">
              <a:spcBef>
                <a:spcPct val="20000"/>
              </a:spcBef>
              <a:buFontTx/>
              <a:buChar char="•"/>
            </a:pPr>
            <a:r>
              <a:rPr lang="fr-FR" sz="2000" b="1" dirty="0">
                <a:latin typeface="Arial (W1)" pitchFamily="34" charset="0"/>
                <a:cs typeface="Times New Roman" pitchFamily="18" charset="0"/>
              </a:rPr>
              <a:t>Guide conduite </a:t>
            </a:r>
            <a:r>
              <a:rPr lang="fr-FR" sz="2000" b="1" dirty="0">
                <a:latin typeface="Arial"/>
                <a:cs typeface="Times New Roman" pitchFamily="18" charset="0"/>
              </a:rPr>
              <a:t>à</a:t>
            </a:r>
            <a:r>
              <a:rPr lang="fr-FR" sz="2000" b="1" dirty="0">
                <a:latin typeface="Arial (W1)" pitchFamily="34" charset="0"/>
                <a:cs typeface="Times New Roman" pitchFamily="18" charset="0"/>
              </a:rPr>
              <a:t> tenir devant les infections respiratoires aigues basses dans les collectivit</a:t>
            </a:r>
            <a:r>
              <a:rPr lang="fr-FR" sz="2000" b="1" dirty="0">
                <a:latin typeface="Arial"/>
                <a:cs typeface="Times New Roman" pitchFamily="18" charset="0"/>
              </a:rPr>
              <a:t>é</a:t>
            </a:r>
            <a:r>
              <a:rPr lang="fr-FR" sz="2000" b="1" dirty="0">
                <a:latin typeface="Arial (W1)" pitchFamily="34" charset="0"/>
                <a:cs typeface="Times New Roman" pitchFamily="18" charset="0"/>
              </a:rPr>
              <a:t>s de personnes âg</a:t>
            </a:r>
            <a:r>
              <a:rPr lang="fr-FR" sz="2000" b="1" dirty="0">
                <a:latin typeface="Arial"/>
                <a:cs typeface="Times New Roman" pitchFamily="18" charset="0"/>
              </a:rPr>
              <a:t>é</a:t>
            </a:r>
            <a:r>
              <a:rPr lang="fr-FR" sz="2000" b="1" dirty="0">
                <a:latin typeface="Arial (W1)" pitchFamily="34" charset="0"/>
                <a:cs typeface="Times New Roman" pitchFamily="18" charset="0"/>
              </a:rPr>
              <a:t>es. Minist</a:t>
            </a:r>
            <a:r>
              <a:rPr lang="fr-FR" sz="2000" b="1" dirty="0">
                <a:latin typeface="Arial"/>
                <a:cs typeface="Times New Roman" pitchFamily="18" charset="0"/>
              </a:rPr>
              <a:t>è</a:t>
            </a:r>
            <a:r>
              <a:rPr lang="fr-FR" sz="2000" b="1" dirty="0">
                <a:latin typeface="Arial (W1)" pitchFamily="34" charset="0"/>
                <a:cs typeface="Times New Roman" pitchFamily="18" charset="0"/>
              </a:rPr>
              <a:t>re de la sant</a:t>
            </a:r>
            <a:r>
              <a:rPr lang="fr-FR" sz="2000" b="1" dirty="0">
                <a:latin typeface="Arial"/>
                <a:cs typeface="Times New Roman" pitchFamily="18" charset="0"/>
              </a:rPr>
              <a:t>é</a:t>
            </a:r>
            <a:r>
              <a:rPr lang="fr-FR" sz="2000" b="1" dirty="0">
                <a:latin typeface="Arial (W1)" pitchFamily="34" charset="0"/>
                <a:cs typeface="Times New Roman" pitchFamily="18" charset="0"/>
              </a:rPr>
              <a:t>, novembre 2008 </a:t>
            </a:r>
          </a:p>
          <a:p>
            <a:pPr algn="just">
              <a:spcBef>
                <a:spcPct val="50000"/>
              </a:spcBef>
            </a:pPr>
            <a:endParaRPr lang="fr-FR" sz="2000" b="1" dirty="0">
              <a:latin typeface="Arial (W1)" pitchFamily="34" charset="0"/>
              <a:cs typeface="Times New Roman" pitchFamily="18" charset="0"/>
            </a:endParaRPr>
          </a:p>
        </p:txBody>
      </p:sp>
    </p:spTree>
  </p:cSld>
  <p:clrMapOvr>
    <a:masterClrMapping/>
  </p:clrMapOvr>
  <p:transition advTm="30000">
    <p:blinds dir="vert"/>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530" name="Rectangle 2"/>
          <p:cNvSpPr>
            <a:spLocks noGrp="1" noChangeArrowheads="1"/>
          </p:cNvSpPr>
          <p:nvPr>
            <p:ph type="title"/>
          </p:nvPr>
        </p:nvSpPr>
        <p:spPr>
          <a:xfrm>
            <a:off x="1413668" y="2806247"/>
            <a:ext cx="6361113" cy="649288"/>
          </a:xfrm>
          <a:noFill/>
          <a:ln cap="flat">
            <a:solidFill>
              <a:schemeClr val="tx1"/>
            </a:solidFill>
          </a:ln>
        </p:spPr>
        <p:txBody>
          <a:bodyPr lIns="90000" tIns="46800" rIns="90000" bIns="46800"/>
          <a:lstStyle/>
          <a:p>
            <a:r>
              <a:rPr lang="fr-FR" dirty="0" err="1">
                <a:solidFill>
                  <a:srgbClr val="FFFF00"/>
                </a:solidFill>
                <a:latin typeface="Arial" charset="0"/>
              </a:rPr>
              <a:t>Oseltamivir</a:t>
            </a:r>
            <a:r>
              <a:rPr lang="fr-FR" dirty="0">
                <a:solidFill>
                  <a:srgbClr val="FFFF00"/>
                </a:solidFill>
                <a:latin typeface="Arial" charset="0"/>
              </a:rPr>
              <a:t> (</a:t>
            </a:r>
            <a:r>
              <a:rPr lang="fr-FR" dirty="0" err="1">
                <a:solidFill>
                  <a:srgbClr val="FFFF00"/>
                </a:solidFill>
                <a:latin typeface="Arial" charset="0"/>
              </a:rPr>
              <a:t>Tamiflu</a:t>
            </a:r>
            <a:r>
              <a:rPr lang="fr-FR" dirty="0">
                <a:solidFill>
                  <a:srgbClr val="FFFF00"/>
                </a:solidFill>
                <a:latin typeface="Arial" charset="0"/>
              </a:rPr>
              <a:t>)</a:t>
            </a:r>
            <a:endParaRPr lang="fr-FR" dirty="0">
              <a:latin typeface="Arial" charset="0"/>
            </a:endParaRPr>
          </a:p>
        </p:txBody>
      </p:sp>
    </p:spTree>
  </p:cSld>
  <p:clrMapOvr>
    <a:masterClrMapping/>
  </p:clrMapOvr>
  <p:transition advTm="30000">
    <p:blinds dir="vert"/>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530" name="Rectangle 2"/>
          <p:cNvSpPr>
            <a:spLocks noGrp="1" noChangeArrowheads="1"/>
          </p:cNvSpPr>
          <p:nvPr>
            <p:ph type="title"/>
          </p:nvPr>
        </p:nvSpPr>
        <p:spPr>
          <a:xfrm>
            <a:off x="1412875" y="193675"/>
            <a:ext cx="6361113" cy="649288"/>
          </a:xfrm>
          <a:noFill/>
          <a:ln cap="flat">
            <a:solidFill>
              <a:schemeClr val="tx1"/>
            </a:solidFill>
          </a:ln>
        </p:spPr>
        <p:txBody>
          <a:bodyPr lIns="90000" tIns="46800" rIns="90000" bIns="46800"/>
          <a:lstStyle/>
          <a:p>
            <a:r>
              <a:rPr lang="fr-FR" sz="3600" dirty="0" err="1">
                <a:solidFill>
                  <a:srgbClr val="FFFF00"/>
                </a:solidFill>
                <a:latin typeface="Arial" charset="0"/>
              </a:rPr>
              <a:t>Oseltamivir</a:t>
            </a:r>
            <a:r>
              <a:rPr lang="fr-FR" sz="3600" dirty="0">
                <a:solidFill>
                  <a:srgbClr val="FFFF00"/>
                </a:solidFill>
                <a:latin typeface="Arial" charset="0"/>
              </a:rPr>
              <a:t> (</a:t>
            </a:r>
            <a:r>
              <a:rPr lang="fr-FR" sz="3600" dirty="0" err="1" smtClean="0">
                <a:solidFill>
                  <a:srgbClr val="FFFF00"/>
                </a:solidFill>
                <a:latin typeface="Arial" charset="0"/>
              </a:rPr>
              <a:t>Tamiflu</a:t>
            </a:r>
            <a:r>
              <a:rPr lang="fr-FR" sz="3600" dirty="0" smtClean="0">
                <a:solidFill>
                  <a:srgbClr val="FFFF00"/>
                </a:solidFill>
                <a:latin typeface="Arial" charset="0"/>
              </a:rPr>
              <a:t>®)</a:t>
            </a:r>
            <a:endParaRPr lang="fr-FR" sz="3600" dirty="0">
              <a:latin typeface="Arial" charset="0"/>
            </a:endParaRPr>
          </a:p>
        </p:txBody>
      </p:sp>
      <p:sp>
        <p:nvSpPr>
          <p:cNvPr id="278531" name="Text Box 3"/>
          <p:cNvSpPr txBox="1">
            <a:spLocks noChangeArrowheads="1"/>
          </p:cNvSpPr>
          <p:nvPr/>
        </p:nvSpPr>
        <p:spPr bwMode="auto">
          <a:xfrm>
            <a:off x="634482" y="1315196"/>
            <a:ext cx="8164285" cy="4819781"/>
          </a:xfrm>
          <a:prstGeom prst="rect">
            <a:avLst/>
          </a:prstGeom>
          <a:noFill/>
          <a:ln w="9525">
            <a:noFill/>
            <a:miter lim="800000"/>
            <a:headEnd/>
            <a:tailEnd/>
          </a:ln>
          <a:effectLst/>
        </p:spPr>
        <p:txBody>
          <a:bodyPr wrap="square">
            <a:spAutoFit/>
          </a:bodyPr>
          <a:lstStyle/>
          <a:p>
            <a:pPr algn="just">
              <a:spcBef>
                <a:spcPct val="50000"/>
              </a:spcBef>
            </a:pPr>
            <a:r>
              <a:rPr lang="fr-FR" sz="2400" b="1" dirty="0">
                <a:latin typeface="Arial (W1)" pitchFamily="34" charset="0"/>
                <a:cs typeface="Times New Roman" pitchFamily="18" charset="0"/>
              </a:rPr>
              <a:t>Traitement d</a:t>
            </a:r>
            <a:r>
              <a:rPr lang="fr-FR" sz="2400" b="1" dirty="0">
                <a:latin typeface="Arial"/>
                <a:cs typeface="Times New Roman" pitchFamily="18" charset="0"/>
              </a:rPr>
              <a:t>’</a:t>
            </a:r>
            <a:r>
              <a:rPr lang="fr-FR" sz="2400" b="1" dirty="0">
                <a:latin typeface="Arial (W1)" pitchFamily="34" charset="0"/>
                <a:cs typeface="Times New Roman" pitchFamily="18" charset="0"/>
              </a:rPr>
              <a:t>une personne malade</a:t>
            </a:r>
          </a:p>
          <a:p>
            <a:pPr lvl="1" algn="just">
              <a:spcBef>
                <a:spcPct val="20000"/>
              </a:spcBef>
              <a:buFontTx/>
              <a:buChar char="•"/>
            </a:pPr>
            <a:r>
              <a:rPr lang="fr-FR" sz="2000" b="1" dirty="0">
                <a:latin typeface="Arial (W1)" pitchFamily="34" charset="0"/>
                <a:cs typeface="Times New Roman" pitchFamily="18" charset="0"/>
              </a:rPr>
              <a:t>Dans les 48h apr</a:t>
            </a:r>
            <a:r>
              <a:rPr lang="fr-FR" sz="2000" b="1" dirty="0">
                <a:latin typeface="Arial"/>
                <a:cs typeface="Times New Roman" pitchFamily="18" charset="0"/>
              </a:rPr>
              <a:t>è</a:t>
            </a:r>
            <a:r>
              <a:rPr lang="fr-FR" sz="2000" b="1" dirty="0">
                <a:latin typeface="Arial (W1)" pitchFamily="34" charset="0"/>
                <a:cs typeface="Times New Roman" pitchFamily="18" charset="0"/>
              </a:rPr>
              <a:t>s les premiers signes</a:t>
            </a:r>
          </a:p>
          <a:p>
            <a:pPr lvl="1" algn="just">
              <a:spcBef>
                <a:spcPct val="20000"/>
              </a:spcBef>
              <a:buFontTx/>
              <a:buChar char="•"/>
            </a:pPr>
            <a:r>
              <a:rPr lang="fr-FR" sz="2000" b="1" dirty="0">
                <a:latin typeface="Arial (W1)" pitchFamily="34" charset="0"/>
                <a:cs typeface="Times New Roman" pitchFamily="18" charset="0"/>
              </a:rPr>
              <a:t>Posologie : 2 </a:t>
            </a:r>
            <a:r>
              <a:rPr lang="fr-FR" sz="2000" b="1" dirty="0" err="1" smtClean="0">
                <a:latin typeface="Arial (W1)" pitchFamily="34" charset="0"/>
                <a:cs typeface="Times New Roman" pitchFamily="18" charset="0"/>
              </a:rPr>
              <a:t>g</a:t>
            </a:r>
            <a:r>
              <a:rPr lang="fr-FR" sz="2000" b="1" dirty="0" err="1" smtClean="0">
                <a:latin typeface="Arial"/>
                <a:cs typeface="Times New Roman" pitchFamily="18" charset="0"/>
              </a:rPr>
              <a:t>é</a:t>
            </a:r>
            <a:r>
              <a:rPr lang="fr-FR" sz="2000" b="1" dirty="0" err="1" smtClean="0">
                <a:latin typeface="Arial (W1)" pitchFamily="34" charset="0"/>
                <a:cs typeface="Times New Roman" pitchFamily="18" charset="0"/>
              </a:rPr>
              <a:t>l</a:t>
            </a:r>
            <a:r>
              <a:rPr lang="fr-FR" sz="2000" b="1" dirty="0" smtClean="0">
                <a:latin typeface="Arial (W1)" pitchFamily="34" charset="0"/>
                <a:cs typeface="Times New Roman" pitchFamily="18" charset="0"/>
              </a:rPr>
              <a:t> de 75mg/j </a:t>
            </a:r>
            <a:r>
              <a:rPr lang="fr-FR" sz="2000" b="1" dirty="0">
                <a:latin typeface="Arial (W1)" pitchFamily="34" charset="0"/>
                <a:cs typeface="Times New Roman" pitchFamily="18" charset="0"/>
              </a:rPr>
              <a:t>pendant 5 jours</a:t>
            </a:r>
          </a:p>
          <a:p>
            <a:pPr algn="just">
              <a:spcBef>
                <a:spcPct val="50000"/>
              </a:spcBef>
            </a:pPr>
            <a:r>
              <a:rPr lang="fr-FR" sz="2400" b="1" dirty="0">
                <a:latin typeface="Arial (W1)" pitchFamily="34" charset="0"/>
                <a:cs typeface="Times New Roman" pitchFamily="18" charset="0"/>
              </a:rPr>
              <a:t>Traitement prophylactique post-exposition</a:t>
            </a:r>
          </a:p>
          <a:p>
            <a:pPr lvl="1" algn="just">
              <a:spcBef>
                <a:spcPct val="20000"/>
              </a:spcBef>
              <a:buFontTx/>
              <a:buChar char="•"/>
            </a:pPr>
            <a:r>
              <a:rPr lang="fr-FR" sz="2000" b="1" dirty="0">
                <a:latin typeface="Arial (W1)" pitchFamily="34" charset="0"/>
                <a:cs typeface="Times New Roman" pitchFamily="18" charset="0"/>
              </a:rPr>
              <a:t>Personne </a:t>
            </a:r>
            <a:r>
              <a:rPr lang="fr-FR" sz="2000" b="1" dirty="0">
                <a:latin typeface="Arial (W1)" pitchFamily="34" charset="0"/>
                <a:cs typeface="Times New Roman" pitchFamily="18" charset="0"/>
                <a:sym typeface="Symbol" pitchFamily="18" charset="2"/>
              </a:rPr>
              <a:t> 13 ans</a:t>
            </a:r>
            <a:endParaRPr lang="fr-FR" sz="2000" b="1" dirty="0">
              <a:latin typeface="Arial (W1)" pitchFamily="34" charset="0"/>
              <a:cs typeface="Times New Roman" pitchFamily="18" charset="0"/>
            </a:endParaRPr>
          </a:p>
          <a:p>
            <a:pPr lvl="1" algn="just">
              <a:spcBef>
                <a:spcPct val="20000"/>
              </a:spcBef>
              <a:buFontTx/>
              <a:buChar char="•"/>
            </a:pPr>
            <a:r>
              <a:rPr lang="fr-FR" sz="2000" b="1" dirty="0">
                <a:latin typeface="Arial (W1)" pitchFamily="34" charset="0"/>
                <a:cs typeface="Times New Roman" pitchFamily="18" charset="0"/>
              </a:rPr>
              <a:t>Dans les 48h post-contact</a:t>
            </a:r>
          </a:p>
          <a:p>
            <a:pPr lvl="1" algn="just">
              <a:spcBef>
                <a:spcPct val="20000"/>
              </a:spcBef>
              <a:buFontTx/>
              <a:buChar char="•"/>
            </a:pPr>
            <a:r>
              <a:rPr lang="fr-FR" sz="2000" b="1" dirty="0">
                <a:latin typeface="Arial (W1)" pitchFamily="34" charset="0"/>
                <a:cs typeface="Times New Roman" pitchFamily="18" charset="0"/>
              </a:rPr>
              <a:t>Posologie : 1 </a:t>
            </a:r>
            <a:r>
              <a:rPr lang="fr-FR" sz="2000" b="1" dirty="0" err="1">
                <a:latin typeface="Arial (W1)" pitchFamily="34" charset="0"/>
                <a:cs typeface="Times New Roman" pitchFamily="18" charset="0"/>
              </a:rPr>
              <a:t>g</a:t>
            </a:r>
            <a:r>
              <a:rPr lang="fr-FR" sz="2000" b="1" dirty="0" err="1">
                <a:latin typeface="Arial"/>
                <a:cs typeface="Times New Roman" pitchFamily="18" charset="0"/>
              </a:rPr>
              <a:t>é</a:t>
            </a:r>
            <a:r>
              <a:rPr lang="fr-FR" sz="2000" b="1" dirty="0" err="1">
                <a:latin typeface="Arial (W1)" pitchFamily="34" charset="0"/>
                <a:cs typeface="Times New Roman" pitchFamily="18" charset="0"/>
              </a:rPr>
              <a:t>l</a:t>
            </a:r>
            <a:r>
              <a:rPr lang="fr-FR" sz="2000" b="1" dirty="0">
                <a:latin typeface="Arial (W1)" pitchFamily="34" charset="0"/>
                <a:cs typeface="Times New Roman" pitchFamily="18" charset="0"/>
              </a:rPr>
              <a:t>/j pendant 10j</a:t>
            </a:r>
            <a:endParaRPr lang="fr-FR" sz="2400" b="1" dirty="0">
              <a:latin typeface="Arial (W1)" pitchFamily="34" charset="0"/>
              <a:cs typeface="Times New Roman" pitchFamily="18" charset="0"/>
            </a:endParaRPr>
          </a:p>
          <a:p>
            <a:pPr algn="just">
              <a:spcBef>
                <a:spcPct val="50000"/>
              </a:spcBef>
            </a:pPr>
            <a:r>
              <a:rPr lang="fr-FR" sz="2400" b="1" dirty="0">
                <a:latin typeface="Arial (W1)" pitchFamily="34" charset="0"/>
                <a:cs typeface="Times New Roman" pitchFamily="18" charset="0"/>
              </a:rPr>
              <a:t>Traitement prophylactique</a:t>
            </a:r>
          </a:p>
          <a:p>
            <a:pPr lvl="1" algn="just">
              <a:spcBef>
                <a:spcPct val="20000"/>
              </a:spcBef>
              <a:buFontTx/>
              <a:buChar char="•"/>
            </a:pPr>
            <a:r>
              <a:rPr lang="fr-FR" sz="2000" b="1" dirty="0">
                <a:latin typeface="Arial (W1)" pitchFamily="34" charset="0"/>
                <a:cs typeface="Times New Roman" pitchFamily="18" charset="0"/>
              </a:rPr>
              <a:t>Posologie : 1 </a:t>
            </a:r>
            <a:r>
              <a:rPr lang="fr-FR" sz="2000" b="1" dirty="0" err="1">
                <a:latin typeface="Arial (W1)" pitchFamily="34" charset="0"/>
                <a:cs typeface="Times New Roman" pitchFamily="18" charset="0"/>
              </a:rPr>
              <a:t>g</a:t>
            </a:r>
            <a:r>
              <a:rPr lang="fr-FR" sz="2000" b="1" dirty="0" err="1">
                <a:latin typeface="Arial"/>
                <a:cs typeface="Times New Roman" pitchFamily="18" charset="0"/>
              </a:rPr>
              <a:t>é</a:t>
            </a:r>
            <a:r>
              <a:rPr lang="fr-FR" sz="2000" b="1" dirty="0" err="1">
                <a:latin typeface="Arial (W1)" pitchFamily="34" charset="0"/>
                <a:cs typeface="Times New Roman" pitchFamily="18" charset="0"/>
              </a:rPr>
              <a:t>l</a:t>
            </a:r>
            <a:r>
              <a:rPr lang="fr-FR" sz="2000" b="1" dirty="0">
                <a:latin typeface="Arial (W1)" pitchFamily="34" charset="0"/>
                <a:cs typeface="Times New Roman" pitchFamily="18" charset="0"/>
              </a:rPr>
              <a:t>/j pendant 6 semaines maximum</a:t>
            </a:r>
          </a:p>
          <a:p>
            <a:pPr marL="0" lvl="1" algn="just">
              <a:spcBef>
                <a:spcPct val="20000"/>
              </a:spcBef>
            </a:pPr>
            <a:endParaRPr lang="fr-FR" sz="2000" b="1" dirty="0" smtClean="0">
              <a:latin typeface="Arial (W1)" pitchFamily="34" charset="0"/>
              <a:cs typeface="Times New Roman" pitchFamily="18" charset="0"/>
            </a:endParaRPr>
          </a:p>
          <a:p>
            <a:pPr marL="0" lvl="1" algn="just">
              <a:spcBef>
                <a:spcPct val="20000"/>
              </a:spcBef>
            </a:pPr>
            <a:r>
              <a:rPr lang="fr-FR" sz="1600" b="1" dirty="0" smtClean="0">
                <a:latin typeface="Arial (W1)" pitchFamily="34" charset="0"/>
                <a:cs typeface="Times New Roman" pitchFamily="18" charset="0"/>
              </a:rPr>
              <a:t>HCSP</a:t>
            </a:r>
            <a:r>
              <a:rPr lang="fr-FR" sz="1600" b="1" dirty="0">
                <a:latin typeface="Arial (W1)" pitchFamily="34" charset="0"/>
                <a:cs typeface="Times New Roman" pitchFamily="18" charset="0"/>
              </a:rPr>
              <a:t>. Grippe saisonnière. Recommandation de prescription des antiviraux. 2015.</a:t>
            </a:r>
          </a:p>
          <a:p>
            <a:pPr lvl="1" algn="just">
              <a:spcBef>
                <a:spcPct val="20000"/>
              </a:spcBef>
            </a:pPr>
            <a:endParaRPr lang="fr-FR" sz="2000" b="1" dirty="0">
              <a:latin typeface="Arial (W1)" pitchFamily="34" charset="0"/>
              <a:cs typeface="Times New Roman" pitchFamily="18" charset="0"/>
            </a:endParaRPr>
          </a:p>
        </p:txBody>
      </p:sp>
    </p:spTree>
  </p:cSld>
  <p:clrMapOvr>
    <a:masterClrMapping/>
  </p:clrMapOvr>
  <p:transition advTm="30000">
    <p:blinds dir="vert"/>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530" name="Rectangle 2"/>
          <p:cNvSpPr>
            <a:spLocks noGrp="1" noChangeArrowheads="1"/>
          </p:cNvSpPr>
          <p:nvPr>
            <p:ph type="title"/>
          </p:nvPr>
        </p:nvSpPr>
        <p:spPr>
          <a:xfrm>
            <a:off x="508000" y="193674"/>
            <a:ext cx="8229599" cy="909411"/>
          </a:xfrm>
          <a:noFill/>
          <a:ln cap="flat">
            <a:solidFill>
              <a:schemeClr val="tx1"/>
            </a:solidFill>
          </a:ln>
        </p:spPr>
        <p:txBody>
          <a:bodyPr lIns="90000" tIns="46800" rIns="90000" bIns="46800"/>
          <a:lstStyle/>
          <a:p>
            <a:r>
              <a:rPr lang="en-US" sz="2000" dirty="0" err="1" smtClean="0">
                <a:solidFill>
                  <a:srgbClr val="FFFF00"/>
                </a:solidFill>
                <a:latin typeface="Arial" charset="0"/>
              </a:rPr>
              <a:t>Oseltamivir</a:t>
            </a:r>
            <a:r>
              <a:rPr lang="en-US" sz="2000" dirty="0" smtClean="0">
                <a:solidFill>
                  <a:srgbClr val="FFFF00"/>
                </a:solidFill>
                <a:latin typeface="Arial" charset="0"/>
              </a:rPr>
              <a:t> treatment for influenza in adults: a meta-analysis</a:t>
            </a:r>
            <a:br>
              <a:rPr lang="en-US" sz="2000" dirty="0" smtClean="0">
                <a:solidFill>
                  <a:srgbClr val="FFFF00"/>
                </a:solidFill>
                <a:latin typeface="Arial" charset="0"/>
              </a:rPr>
            </a:br>
            <a:r>
              <a:rPr lang="en-US" sz="2000" dirty="0" smtClean="0">
                <a:solidFill>
                  <a:srgbClr val="FFFF00"/>
                </a:solidFill>
                <a:latin typeface="Arial" charset="0"/>
              </a:rPr>
              <a:t>of </a:t>
            </a:r>
            <a:r>
              <a:rPr lang="en-US" sz="2000" dirty="0" err="1" smtClean="0">
                <a:solidFill>
                  <a:srgbClr val="FFFF00"/>
                </a:solidFill>
                <a:latin typeface="Arial" charset="0"/>
              </a:rPr>
              <a:t>randomised</a:t>
            </a:r>
            <a:r>
              <a:rPr lang="en-US" sz="2000" dirty="0" smtClean="0">
                <a:solidFill>
                  <a:srgbClr val="FFFF00"/>
                </a:solidFill>
                <a:latin typeface="Arial" charset="0"/>
              </a:rPr>
              <a:t> controlled trials</a:t>
            </a:r>
            <a:br>
              <a:rPr lang="en-US" sz="2000" dirty="0" smtClean="0">
                <a:solidFill>
                  <a:srgbClr val="FFFF00"/>
                </a:solidFill>
                <a:latin typeface="Arial" charset="0"/>
              </a:rPr>
            </a:br>
            <a:r>
              <a:rPr lang="en-US" sz="1600" dirty="0" smtClean="0">
                <a:solidFill>
                  <a:srgbClr val="FFFF00"/>
                </a:solidFill>
                <a:latin typeface="Arial" charset="0"/>
              </a:rPr>
              <a:t>J Dobson; Lancet 2015; 385: 1729–37</a:t>
            </a:r>
            <a:endParaRPr lang="fr-FR" sz="1600" dirty="0">
              <a:latin typeface="Arial" charset="0"/>
            </a:endParaRPr>
          </a:p>
        </p:txBody>
      </p:sp>
      <p:sp>
        <p:nvSpPr>
          <p:cNvPr id="278531" name="Text Box 3"/>
          <p:cNvSpPr txBox="1">
            <a:spLocks noChangeArrowheads="1"/>
          </p:cNvSpPr>
          <p:nvPr/>
        </p:nvSpPr>
        <p:spPr bwMode="auto">
          <a:xfrm>
            <a:off x="399596" y="2733449"/>
            <a:ext cx="8389257" cy="1723549"/>
          </a:xfrm>
          <a:prstGeom prst="rect">
            <a:avLst/>
          </a:prstGeom>
          <a:noFill/>
          <a:ln w="9525">
            <a:noFill/>
            <a:miter lim="800000"/>
            <a:headEnd/>
            <a:tailEnd/>
          </a:ln>
          <a:effectLst/>
        </p:spPr>
        <p:txBody>
          <a:bodyPr wrap="square">
            <a:spAutoFit/>
          </a:bodyPr>
          <a:lstStyle/>
          <a:p>
            <a:pPr algn="just">
              <a:spcBef>
                <a:spcPts val="600"/>
              </a:spcBef>
            </a:pPr>
            <a:r>
              <a:rPr lang="fr-FR" sz="2400" b="1" dirty="0" smtClean="0">
                <a:latin typeface="Arial (W1)" pitchFamily="34" charset="0"/>
                <a:cs typeface="Times New Roman" pitchFamily="18" charset="0"/>
              </a:rPr>
              <a:t>Etude par méta-analyse d’essais cliniques en double aveugle, publiés ou non, avec </a:t>
            </a:r>
            <a:r>
              <a:rPr lang="fr-FR" sz="2400" b="1" dirty="0" err="1" smtClean="0">
                <a:latin typeface="Arial (W1)" pitchFamily="34" charset="0"/>
                <a:cs typeface="Times New Roman" pitchFamily="18" charset="0"/>
              </a:rPr>
              <a:t>Oseltamivir</a:t>
            </a:r>
            <a:r>
              <a:rPr lang="fr-FR" sz="2400" b="1" dirty="0" smtClean="0">
                <a:latin typeface="Arial (W1)" pitchFamily="34" charset="0"/>
                <a:cs typeface="Times New Roman" pitchFamily="18" charset="0"/>
              </a:rPr>
              <a:t> 2x75mg/jour.</a:t>
            </a:r>
          </a:p>
          <a:p>
            <a:pPr algn="just">
              <a:spcBef>
                <a:spcPts val="600"/>
              </a:spcBef>
            </a:pPr>
            <a:endParaRPr lang="fr-FR" sz="2400" b="1" dirty="0" smtClean="0">
              <a:latin typeface="Arial (W1)" pitchFamily="34" charset="0"/>
              <a:cs typeface="Times New Roman" pitchFamily="18" charset="0"/>
            </a:endParaRPr>
          </a:p>
          <a:p>
            <a:pPr algn="just">
              <a:spcBef>
                <a:spcPts val="600"/>
              </a:spcBef>
            </a:pPr>
            <a:r>
              <a:rPr lang="fr-FR" sz="2400" b="1" dirty="0" smtClean="0">
                <a:latin typeface="Arial (W1)" pitchFamily="34" charset="0"/>
                <a:cs typeface="Times New Roman" pitchFamily="18" charset="0"/>
              </a:rPr>
              <a:t>•Reprise de 9 études cliniques incluant 4 328 patients.</a:t>
            </a:r>
          </a:p>
        </p:txBody>
      </p:sp>
    </p:spTree>
  </p:cSld>
  <p:clrMapOvr>
    <a:masterClrMapping/>
  </p:clrMapOvr>
  <p:transition advTm="30000">
    <p:blinds dir="vert"/>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530" name="Rectangle 2"/>
          <p:cNvSpPr>
            <a:spLocks noGrp="1" noChangeArrowheads="1"/>
          </p:cNvSpPr>
          <p:nvPr>
            <p:ph type="title"/>
          </p:nvPr>
        </p:nvSpPr>
        <p:spPr>
          <a:xfrm>
            <a:off x="508000" y="193674"/>
            <a:ext cx="8229599" cy="909411"/>
          </a:xfrm>
          <a:noFill/>
          <a:ln cap="flat">
            <a:solidFill>
              <a:schemeClr val="tx1"/>
            </a:solidFill>
          </a:ln>
        </p:spPr>
        <p:txBody>
          <a:bodyPr lIns="90000" tIns="46800" rIns="90000" bIns="46800"/>
          <a:lstStyle/>
          <a:p>
            <a:r>
              <a:rPr lang="en-US" sz="2000" dirty="0" err="1" smtClean="0">
                <a:solidFill>
                  <a:srgbClr val="FFFF00"/>
                </a:solidFill>
                <a:latin typeface="Arial" charset="0"/>
              </a:rPr>
              <a:t>Oseltamivir</a:t>
            </a:r>
            <a:r>
              <a:rPr lang="en-US" sz="2000" dirty="0" smtClean="0">
                <a:solidFill>
                  <a:srgbClr val="FFFF00"/>
                </a:solidFill>
                <a:latin typeface="Arial" charset="0"/>
              </a:rPr>
              <a:t> treatment for </a:t>
            </a:r>
            <a:r>
              <a:rPr lang="en-US" sz="2000" dirty="0" err="1" smtClean="0">
                <a:solidFill>
                  <a:srgbClr val="FFFF00"/>
                </a:solidFill>
                <a:latin typeface="Arial" charset="0"/>
              </a:rPr>
              <a:t>infl</a:t>
            </a:r>
            <a:r>
              <a:rPr lang="en-US" sz="2000" dirty="0" smtClean="0">
                <a:solidFill>
                  <a:srgbClr val="FFFF00"/>
                </a:solidFill>
                <a:latin typeface="Arial" charset="0"/>
              </a:rPr>
              <a:t> </a:t>
            </a:r>
            <a:r>
              <a:rPr lang="en-US" sz="2000" dirty="0" err="1" smtClean="0">
                <a:solidFill>
                  <a:srgbClr val="FFFF00"/>
                </a:solidFill>
                <a:latin typeface="Arial" charset="0"/>
              </a:rPr>
              <a:t>uenza</a:t>
            </a:r>
            <a:r>
              <a:rPr lang="en-US" sz="2000" dirty="0" smtClean="0">
                <a:solidFill>
                  <a:srgbClr val="FFFF00"/>
                </a:solidFill>
                <a:latin typeface="Arial" charset="0"/>
              </a:rPr>
              <a:t> in adults: a meta-analysis</a:t>
            </a:r>
            <a:br>
              <a:rPr lang="en-US" sz="2000" dirty="0" smtClean="0">
                <a:solidFill>
                  <a:srgbClr val="FFFF00"/>
                </a:solidFill>
                <a:latin typeface="Arial" charset="0"/>
              </a:rPr>
            </a:br>
            <a:r>
              <a:rPr lang="en-US" sz="2000" dirty="0" smtClean="0">
                <a:solidFill>
                  <a:srgbClr val="FFFF00"/>
                </a:solidFill>
                <a:latin typeface="Arial" charset="0"/>
              </a:rPr>
              <a:t>of </a:t>
            </a:r>
            <a:r>
              <a:rPr lang="en-US" sz="2000" dirty="0" err="1" smtClean="0">
                <a:solidFill>
                  <a:srgbClr val="FFFF00"/>
                </a:solidFill>
                <a:latin typeface="Arial" charset="0"/>
              </a:rPr>
              <a:t>randomised</a:t>
            </a:r>
            <a:r>
              <a:rPr lang="en-US" sz="2000" dirty="0" smtClean="0">
                <a:solidFill>
                  <a:srgbClr val="FFFF00"/>
                </a:solidFill>
                <a:latin typeface="Arial" charset="0"/>
              </a:rPr>
              <a:t> controlled trials</a:t>
            </a:r>
            <a:br>
              <a:rPr lang="en-US" sz="2000" dirty="0" smtClean="0">
                <a:solidFill>
                  <a:srgbClr val="FFFF00"/>
                </a:solidFill>
                <a:latin typeface="Arial" charset="0"/>
              </a:rPr>
            </a:br>
            <a:r>
              <a:rPr lang="en-US" sz="1600" dirty="0" smtClean="0">
                <a:solidFill>
                  <a:srgbClr val="FFFF00"/>
                </a:solidFill>
                <a:latin typeface="Arial" charset="0"/>
              </a:rPr>
              <a:t>J Dobson; Lancet 2015; 385: 1729–37</a:t>
            </a:r>
            <a:endParaRPr lang="fr-FR" sz="1600" dirty="0">
              <a:latin typeface="Arial" charset="0"/>
            </a:endParaRPr>
          </a:p>
        </p:txBody>
      </p:sp>
      <p:sp>
        <p:nvSpPr>
          <p:cNvPr id="278531" name="Text Box 3"/>
          <p:cNvSpPr txBox="1">
            <a:spLocks noChangeArrowheads="1"/>
          </p:cNvSpPr>
          <p:nvPr/>
        </p:nvSpPr>
        <p:spPr bwMode="auto">
          <a:xfrm>
            <a:off x="428170" y="1837710"/>
            <a:ext cx="8389257" cy="3724096"/>
          </a:xfrm>
          <a:prstGeom prst="rect">
            <a:avLst/>
          </a:prstGeom>
          <a:noFill/>
          <a:ln w="9525">
            <a:noFill/>
            <a:miter lim="800000"/>
            <a:headEnd/>
            <a:tailEnd/>
          </a:ln>
          <a:effectLst/>
        </p:spPr>
        <p:txBody>
          <a:bodyPr wrap="square">
            <a:spAutoFit/>
          </a:bodyPr>
          <a:lstStyle/>
          <a:p>
            <a:pPr algn="just">
              <a:spcBef>
                <a:spcPts val="600"/>
              </a:spcBef>
            </a:pPr>
            <a:r>
              <a:rPr lang="fr-FR" sz="2400" b="1" dirty="0" smtClean="0">
                <a:latin typeface="Arial (W1)" pitchFamily="34" charset="0"/>
                <a:cs typeface="Times New Roman" pitchFamily="18" charset="0"/>
              </a:rPr>
              <a:t>–L’</a:t>
            </a:r>
            <a:r>
              <a:rPr lang="fr-FR" sz="2400" b="1" dirty="0" err="1" smtClean="0">
                <a:latin typeface="Arial (W1)" pitchFamily="34" charset="0"/>
                <a:cs typeface="Times New Roman" pitchFamily="18" charset="0"/>
              </a:rPr>
              <a:t>Oseltamivir</a:t>
            </a:r>
            <a:r>
              <a:rPr lang="fr-FR" sz="2400" b="1" dirty="0" smtClean="0">
                <a:latin typeface="Arial (W1)" pitchFamily="34" charset="0"/>
                <a:cs typeface="Times New Roman" pitchFamily="18" charset="0"/>
              </a:rPr>
              <a:t> en curatif réduit la durée des symptômes d’une journée chez l’adulte (aucun effet chez l’enfant)</a:t>
            </a:r>
          </a:p>
          <a:p>
            <a:pPr algn="just">
              <a:spcBef>
                <a:spcPts val="600"/>
              </a:spcBef>
            </a:pPr>
            <a:r>
              <a:rPr lang="fr-FR" sz="2400" b="1" dirty="0" smtClean="0">
                <a:latin typeface="Arial (W1)" pitchFamily="34" charset="0"/>
                <a:cs typeface="Times New Roman" pitchFamily="18" charset="0"/>
              </a:rPr>
              <a:t>–Réduction de 60% les hospitalisations toutes causes confondues chez l’adulte</a:t>
            </a:r>
          </a:p>
          <a:p>
            <a:pPr algn="just">
              <a:spcBef>
                <a:spcPts val="600"/>
              </a:spcBef>
            </a:pPr>
            <a:r>
              <a:rPr lang="fr-FR" sz="2400" b="1" dirty="0" smtClean="0">
                <a:latin typeface="Arial (W1)" pitchFamily="34" charset="0"/>
                <a:cs typeface="Times New Roman" pitchFamily="18" charset="0"/>
              </a:rPr>
              <a:t>–Réduction de 40% les complications pulmonaires nécessitant des antibiotiques</a:t>
            </a:r>
          </a:p>
          <a:p>
            <a:pPr algn="just">
              <a:spcBef>
                <a:spcPts val="600"/>
              </a:spcBef>
            </a:pPr>
            <a:r>
              <a:rPr lang="fr-FR" sz="2400" b="1" dirty="0" smtClean="0">
                <a:latin typeface="Arial (W1)" pitchFamily="34" charset="0"/>
                <a:cs typeface="Times New Roman" pitchFamily="18" charset="0"/>
              </a:rPr>
              <a:t>–Aucun effet sur autres infections ORL et bronchiques diverses</a:t>
            </a:r>
          </a:p>
          <a:p>
            <a:pPr algn="just">
              <a:spcBef>
                <a:spcPts val="600"/>
              </a:spcBef>
            </a:pPr>
            <a:r>
              <a:rPr lang="fr-FR" sz="2400" b="1" dirty="0" smtClean="0">
                <a:latin typeface="Arial (W1)" pitchFamily="34" charset="0"/>
                <a:cs typeface="Times New Roman" pitchFamily="18" charset="0"/>
              </a:rPr>
              <a:t>–Le risque de nausées et vomissements est augmenté</a:t>
            </a:r>
          </a:p>
        </p:txBody>
      </p:sp>
    </p:spTree>
  </p:cSld>
  <p:clrMapOvr>
    <a:masterClrMapping/>
  </p:clrMapOvr>
  <p:transition advTm="30000">
    <p:blinds dir="vert"/>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954" name="Rectangle 2"/>
          <p:cNvSpPr>
            <a:spLocks noGrp="1" noChangeArrowheads="1"/>
          </p:cNvSpPr>
          <p:nvPr>
            <p:ph type="title"/>
          </p:nvPr>
        </p:nvSpPr>
        <p:spPr>
          <a:xfrm>
            <a:off x="1800225" y="381000"/>
            <a:ext cx="5913438" cy="779463"/>
          </a:xfrm>
          <a:noFill/>
          <a:ln cap="flat">
            <a:solidFill>
              <a:schemeClr val="tx1"/>
            </a:solidFill>
          </a:ln>
        </p:spPr>
        <p:txBody>
          <a:bodyPr lIns="90000" tIns="46800" rIns="90000" bIns="46800"/>
          <a:lstStyle/>
          <a:p>
            <a:r>
              <a:rPr lang="fr-FR" sz="3600">
                <a:solidFill>
                  <a:srgbClr val="FFFF00"/>
                </a:solidFill>
                <a:latin typeface="Arial" charset="0"/>
              </a:rPr>
              <a:t>Mots clefs</a:t>
            </a:r>
            <a:endParaRPr lang="fr-FR" sz="3600">
              <a:latin typeface="Arial" charset="0"/>
            </a:endParaRPr>
          </a:p>
        </p:txBody>
      </p:sp>
      <p:sp>
        <p:nvSpPr>
          <p:cNvPr id="253955" name="Text Box 3"/>
          <p:cNvSpPr txBox="1">
            <a:spLocks noChangeArrowheads="1"/>
          </p:cNvSpPr>
          <p:nvPr/>
        </p:nvSpPr>
        <p:spPr bwMode="auto">
          <a:xfrm>
            <a:off x="1846263" y="1847850"/>
            <a:ext cx="5451475" cy="3231654"/>
          </a:xfrm>
          <a:prstGeom prst="rect">
            <a:avLst/>
          </a:prstGeom>
          <a:noFill/>
          <a:ln w="9525">
            <a:noFill/>
            <a:miter lim="800000"/>
            <a:headEnd/>
            <a:tailEnd/>
          </a:ln>
          <a:effectLst/>
        </p:spPr>
        <p:txBody>
          <a:bodyPr>
            <a:spAutoFit/>
          </a:bodyPr>
          <a:lstStyle/>
          <a:p>
            <a:pPr algn="just">
              <a:spcBef>
                <a:spcPct val="50000"/>
              </a:spcBef>
            </a:pPr>
            <a:r>
              <a:rPr lang="fr-FR" sz="2400" b="1" dirty="0">
                <a:latin typeface="Arial" charset="0"/>
                <a:cs typeface="Times New Roman" pitchFamily="18" charset="0"/>
              </a:rPr>
              <a:t>Vaccination (patients et personnels)</a:t>
            </a:r>
          </a:p>
          <a:p>
            <a:pPr algn="just">
              <a:spcBef>
                <a:spcPct val="50000"/>
              </a:spcBef>
            </a:pPr>
            <a:r>
              <a:rPr lang="fr-FR" sz="2400" b="1" dirty="0" smtClean="0">
                <a:latin typeface="Arial" charset="0"/>
                <a:cs typeface="Times New Roman" pitchFamily="18" charset="0"/>
              </a:rPr>
              <a:t>Masque chirurgical</a:t>
            </a:r>
            <a:endParaRPr lang="fr-FR" sz="2400" b="1" dirty="0">
              <a:latin typeface="Arial" charset="0"/>
              <a:cs typeface="Times New Roman" pitchFamily="18" charset="0"/>
            </a:endParaRPr>
          </a:p>
          <a:p>
            <a:pPr algn="just">
              <a:spcBef>
                <a:spcPct val="50000"/>
              </a:spcBef>
            </a:pPr>
            <a:r>
              <a:rPr lang="fr-FR" sz="2400" b="1" dirty="0">
                <a:latin typeface="Arial" charset="0"/>
                <a:cs typeface="Times New Roman" pitchFamily="18" charset="0"/>
              </a:rPr>
              <a:t>Hygiène mains</a:t>
            </a:r>
          </a:p>
          <a:p>
            <a:pPr algn="just">
              <a:spcBef>
                <a:spcPct val="50000"/>
              </a:spcBef>
            </a:pPr>
            <a:r>
              <a:rPr lang="fr-FR" sz="2400" b="1" dirty="0">
                <a:latin typeface="Arial" charset="0"/>
                <a:cs typeface="Times New Roman" pitchFamily="18" charset="0"/>
              </a:rPr>
              <a:t>Précautions gouttelettes</a:t>
            </a:r>
          </a:p>
          <a:p>
            <a:pPr algn="just">
              <a:spcBef>
                <a:spcPct val="50000"/>
              </a:spcBef>
            </a:pPr>
            <a:r>
              <a:rPr lang="fr-FR" sz="2400" b="1" dirty="0">
                <a:latin typeface="Arial" charset="0"/>
                <a:cs typeface="Times New Roman" pitchFamily="18" charset="0"/>
              </a:rPr>
              <a:t>Diagnostic rapide</a:t>
            </a:r>
          </a:p>
          <a:p>
            <a:pPr algn="just">
              <a:spcBef>
                <a:spcPct val="50000"/>
              </a:spcBef>
            </a:pPr>
            <a:r>
              <a:rPr lang="fr-FR" sz="2400" b="1" dirty="0" err="1">
                <a:latin typeface="Arial" charset="0"/>
                <a:cs typeface="Times New Roman" pitchFamily="18" charset="0"/>
              </a:rPr>
              <a:t>Oseltamivir</a:t>
            </a:r>
            <a:endParaRPr lang="fr-FR" sz="2400" b="1" dirty="0">
              <a:latin typeface="Arial" charset="0"/>
              <a:cs typeface="Times New Roman" pitchFamily="18" charset="0"/>
            </a:endParaRPr>
          </a:p>
        </p:txBody>
      </p:sp>
    </p:spTree>
  </p:cSld>
  <p:clrMapOvr>
    <a:masterClrMapping/>
  </p:clrMapOvr>
  <p:transition advTm="30000">
    <p:blinds dir="vert"/>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186" name="Rectangle 2"/>
          <p:cNvSpPr>
            <a:spLocks noGrp="1" noChangeArrowheads="1"/>
          </p:cNvSpPr>
          <p:nvPr>
            <p:ph type="title"/>
          </p:nvPr>
        </p:nvSpPr>
        <p:spPr>
          <a:xfrm>
            <a:off x="1917700" y="293916"/>
            <a:ext cx="5359400" cy="779463"/>
          </a:xfrm>
          <a:noFill/>
          <a:ln cap="flat">
            <a:solidFill>
              <a:schemeClr val="tx1"/>
            </a:solidFill>
          </a:ln>
        </p:spPr>
        <p:txBody>
          <a:bodyPr lIns="90000" tIns="46800" rIns="90000" bIns="46800"/>
          <a:lstStyle/>
          <a:p>
            <a:r>
              <a:rPr lang="fr-FR" sz="3600" dirty="0">
                <a:solidFill>
                  <a:srgbClr val="FFFF00"/>
                </a:solidFill>
                <a:latin typeface="Arial" charset="0"/>
              </a:rPr>
              <a:t>Conclusion</a:t>
            </a:r>
            <a:endParaRPr lang="fr-FR" sz="3600" dirty="0">
              <a:latin typeface="Arial" charset="0"/>
            </a:endParaRPr>
          </a:p>
        </p:txBody>
      </p:sp>
      <p:sp>
        <p:nvSpPr>
          <p:cNvPr id="221187" name="Text Box 3"/>
          <p:cNvSpPr txBox="1">
            <a:spLocks noChangeArrowheads="1"/>
          </p:cNvSpPr>
          <p:nvPr/>
        </p:nvSpPr>
        <p:spPr bwMode="auto">
          <a:xfrm>
            <a:off x="333829" y="1282023"/>
            <a:ext cx="8534400" cy="5447645"/>
          </a:xfrm>
          <a:prstGeom prst="rect">
            <a:avLst/>
          </a:prstGeom>
          <a:noFill/>
          <a:ln w="9525">
            <a:noFill/>
            <a:miter lim="800000"/>
            <a:headEnd/>
            <a:tailEnd/>
          </a:ln>
          <a:effectLst/>
        </p:spPr>
        <p:txBody>
          <a:bodyPr wrap="square">
            <a:spAutoFit/>
          </a:bodyPr>
          <a:lstStyle/>
          <a:p>
            <a:pPr algn="just">
              <a:spcBef>
                <a:spcPts val="1200"/>
              </a:spcBef>
            </a:pPr>
            <a:r>
              <a:rPr lang="fr-FR" sz="2400" b="1" dirty="0">
                <a:latin typeface="Arial" charset="0"/>
                <a:cs typeface="Times New Roman" pitchFamily="18" charset="0"/>
              </a:rPr>
              <a:t>Grippe = maladie grave dans certaines populations</a:t>
            </a:r>
          </a:p>
          <a:p>
            <a:pPr algn="just">
              <a:spcBef>
                <a:spcPts val="1200"/>
              </a:spcBef>
            </a:pPr>
            <a:r>
              <a:rPr lang="fr-FR" sz="2400" b="1" dirty="0">
                <a:latin typeface="Arial" charset="0"/>
                <a:cs typeface="Times New Roman" pitchFamily="18" charset="0"/>
              </a:rPr>
              <a:t>Contagiosité +++ avec transmission respiratoire</a:t>
            </a:r>
          </a:p>
          <a:p>
            <a:pPr algn="just">
              <a:spcBef>
                <a:spcPts val="1200"/>
              </a:spcBef>
            </a:pPr>
            <a:r>
              <a:rPr lang="fr-FR" sz="2400" b="1" dirty="0">
                <a:latin typeface="Arial" charset="0"/>
                <a:cs typeface="Times New Roman" pitchFamily="18" charset="0"/>
              </a:rPr>
              <a:t>Risque = épidémie (fréquent)</a:t>
            </a:r>
          </a:p>
          <a:p>
            <a:pPr algn="just">
              <a:spcBef>
                <a:spcPts val="1200"/>
              </a:spcBef>
            </a:pPr>
            <a:r>
              <a:rPr lang="fr-FR" sz="2400" b="1" dirty="0">
                <a:latin typeface="Arial" charset="0"/>
                <a:cs typeface="Times New Roman" pitchFamily="18" charset="0"/>
              </a:rPr>
              <a:t>Prévention +++</a:t>
            </a:r>
          </a:p>
          <a:p>
            <a:pPr algn="just">
              <a:spcBef>
                <a:spcPts val="1200"/>
              </a:spcBef>
            </a:pPr>
            <a:r>
              <a:rPr lang="fr-FR" sz="2400" b="1" dirty="0">
                <a:latin typeface="Arial" charset="0"/>
                <a:cs typeface="Times New Roman" pitchFamily="18" charset="0"/>
              </a:rPr>
              <a:t>Mesure de prévention la plus efficace = vaccination résidents et personnels</a:t>
            </a:r>
          </a:p>
          <a:p>
            <a:pPr algn="just">
              <a:spcBef>
                <a:spcPts val="1200"/>
              </a:spcBef>
            </a:pPr>
            <a:r>
              <a:rPr lang="fr-FR" sz="2400" b="1" dirty="0">
                <a:latin typeface="Arial" charset="0"/>
                <a:cs typeface="Times New Roman" pitchFamily="18" charset="0"/>
              </a:rPr>
              <a:t>Se tenir au courant de l’évolution de l’épidémie (www.sentiweb.org) et de la conduite à tenir (http://www.sante-sports.gouv.fr/grippe/)</a:t>
            </a:r>
          </a:p>
          <a:p>
            <a:pPr algn="just">
              <a:spcBef>
                <a:spcPts val="1200"/>
              </a:spcBef>
            </a:pPr>
            <a:r>
              <a:rPr lang="fr-FR" sz="2400" b="1" dirty="0" smtClean="0">
                <a:latin typeface="Arial" charset="0"/>
                <a:cs typeface="Times New Roman" pitchFamily="18" charset="0"/>
              </a:rPr>
              <a:t>Réaliser des TDR en cas de suspicion pour mettre en route si nécessaire les traitements et les mesures barrières.</a:t>
            </a:r>
            <a:endParaRPr lang="fr-FR" sz="2400" b="1" dirty="0">
              <a:latin typeface="Arial" charset="0"/>
              <a:cs typeface="Times New Roman" pitchFamily="18" charset="0"/>
            </a:endParaRPr>
          </a:p>
        </p:txBody>
      </p:sp>
    </p:spTree>
  </p:cSld>
  <p:clrMapOvr>
    <a:masterClrMapping/>
  </p:clrMapOvr>
  <p:transition advTm="30000">
    <p:blinds dir="vert"/>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186" name="Rectangle 2"/>
          <p:cNvSpPr>
            <a:spLocks noGrp="1" noChangeArrowheads="1"/>
          </p:cNvSpPr>
          <p:nvPr>
            <p:ph type="title"/>
          </p:nvPr>
        </p:nvSpPr>
        <p:spPr>
          <a:xfrm>
            <a:off x="1917700" y="293916"/>
            <a:ext cx="5359400" cy="779463"/>
          </a:xfrm>
          <a:noFill/>
          <a:ln cap="flat">
            <a:solidFill>
              <a:schemeClr val="tx1"/>
            </a:solidFill>
          </a:ln>
        </p:spPr>
        <p:txBody>
          <a:bodyPr lIns="90000" tIns="46800" rIns="90000" bIns="46800"/>
          <a:lstStyle/>
          <a:p>
            <a:r>
              <a:rPr lang="fr-FR" sz="3600" dirty="0" smtClean="0">
                <a:solidFill>
                  <a:srgbClr val="FFFF00"/>
                </a:solidFill>
                <a:latin typeface="Arial" charset="0"/>
              </a:rPr>
              <a:t>Bibliographie</a:t>
            </a:r>
            <a:endParaRPr lang="fr-FR" sz="3600" dirty="0">
              <a:latin typeface="Arial" charset="0"/>
            </a:endParaRPr>
          </a:p>
        </p:txBody>
      </p:sp>
      <p:sp>
        <p:nvSpPr>
          <p:cNvPr id="221187" name="Text Box 3"/>
          <p:cNvSpPr txBox="1">
            <a:spLocks noChangeArrowheads="1"/>
          </p:cNvSpPr>
          <p:nvPr/>
        </p:nvSpPr>
        <p:spPr bwMode="auto">
          <a:xfrm>
            <a:off x="333829" y="1282023"/>
            <a:ext cx="8534400" cy="4247317"/>
          </a:xfrm>
          <a:prstGeom prst="rect">
            <a:avLst/>
          </a:prstGeom>
          <a:noFill/>
          <a:ln w="9525">
            <a:noFill/>
            <a:miter lim="800000"/>
            <a:headEnd/>
            <a:tailEnd/>
          </a:ln>
          <a:effectLst/>
        </p:spPr>
        <p:txBody>
          <a:bodyPr wrap="square">
            <a:spAutoFit/>
          </a:bodyPr>
          <a:lstStyle/>
          <a:p>
            <a:pPr algn="just">
              <a:spcBef>
                <a:spcPts val="1200"/>
              </a:spcBef>
            </a:pPr>
            <a:r>
              <a:rPr lang="fr-FR" sz="2000" b="1" dirty="0">
                <a:latin typeface="Arial" charset="0"/>
                <a:cs typeface="Times New Roman" pitchFamily="18" charset="0"/>
              </a:rPr>
              <a:t> </a:t>
            </a:r>
            <a:endParaRPr lang="fr-FR" sz="2000" b="1" dirty="0" smtClean="0">
              <a:latin typeface="Arial" charset="0"/>
              <a:cs typeface="Times New Roman" pitchFamily="18" charset="0"/>
            </a:endParaRPr>
          </a:p>
          <a:p>
            <a:pPr algn="just">
              <a:spcBef>
                <a:spcPts val="1200"/>
              </a:spcBef>
            </a:pPr>
            <a:r>
              <a:rPr lang="fr-FR" sz="2000" b="1" dirty="0">
                <a:solidFill>
                  <a:schemeClr val="accent1"/>
                </a:solidFill>
                <a:latin typeface="Arial" charset="0"/>
                <a:cs typeface="Times New Roman" pitchFamily="18" charset="0"/>
              </a:rPr>
              <a:t>Instruction n° </a:t>
            </a:r>
            <a:r>
              <a:rPr lang="fr-FR" sz="2000" b="1" dirty="0" smtClean="0">
                <a:solidFill>
                  <a:schemeClr val="accent1"/>
                </a:solidFill>
                <a:latin typeface="Arial" charset="0"/>
                <a:cs typeface="Times New Roman" pitchFamily="18" charset="0"/>
              </a:rPr>
              <a:t>DGS/RI1/DGOS/DGCS/2016/4 </a:t>
            </a:r>
            <a:r>
              <a:rPr lang="fr-FR" sz="2000" b="1" dirty="0">
                <a:latin typeface="Arial" charset="0"/>
                <a:cs typeface="Times New Roman" pitchFamily="18" charset="0"/>
              </a:rPr>
              <a:t>du 8 janvier 2016 relative aux mesures de prévention et de contrôle de la grippe saisonnière</a:t>
            </a:r>
          </a:p>
          <a:p>
            <a:pPr algn="just">
              <a:spcBef>
                <a:spcPts val="1200"/>
              </a:spcBef>
            </a:pPr>
            <a:r>
              <a:rPr lang="fr-FR" sz="2000" b="1" dirty="0" smtClean="0">
                <a:solidFill>
                  <a:schemeClr val="accent1"/>
                </a:solidFill>
                <a:latin typeface="Arial" charset="0"/>
                <a:cs typeface="Times New Roman" pitchFamily="18" charset="0"/>
              </a:rPr>
              <a:t>HCSP</a:t>
            </a:r>
            <a:r>
              <a:rPr lang="fr-FR" sz="2000" b="1" dirty="0">
                <a:solidFill>
                  <a:schemeClr val="accent1"/>
                </a:solidFill>
                <a:latin typeface="Arial" charset="0"/>
                <a:cs typeface="Times New Roman" pitchFamily="18" charset="0"/>
              </a:rPr>
              <a:t>. </a:t>
            </a:r>
            <a:r>
              <a:rPr lang="fr-FR" sz="2000" b="1" dirty="0">
                <a:latin typeface="Arial" charset="0"/>
                <a:cs typeface="Times New Roman" pitchFamily="18" charset="0"/>
              </a:rPr>
              <a:t>Grippe saisonnière. Recommandation de prescription des antiviraux. </a:t>
            </a:r>
            <a:r>
              <a:rPr lang="fr-FR" sz="2000" b="1" dirty="0" smtClean="0">
                <a:latin typeface="Arial" charset="0"/>
                <a:cs typeface="Times New Roman" pitchFamily="18" charset="0"/>
              </a:rPr>
              <a:t>2015.</a:t>
            </a:r>
          </a:p>
          <a:p>
            <a:pPr algn="just">
              <a:spcBef>
                <a:spcPts val="1200"/>
              </a:spcBef>
            </a:pPr>
            <a:r>
              <a:rPr lang="fr-FR" sz="2000" b="1" dirty="0">
                <a:solidFill>
                  <a:schemeClr val="accent1"/>
                </a:solidFill>
                <a:latin typeface="Arial" charset="0"/>
                <a:cs typeface="Times New Roman" pitchFamily="18" charset="0"/>
              </a:rPr>
              <a:t>HCSP. </a:t>
            </a:r>
            <a:r>
              <a:rPr lang="fr-FR" sz="2000" b="1" dirty="0">
                <a:latin typeface="Arial" charset="0"/>
                <a:cs typeface="Times New Roman" pitchFamily="18" charset="0"/>
              </a:rPr>
              <a:t>Avis relatif à l’utilisation des mesures barrières en prévention des infections respiratoires aiguës et des infections respiratoires nosocomiales. </a:t>
            </a:r>
            <a:r>
              <a:rPr lang="fr-FR" sz="2000" b="1" dirty="0" smtClean="0">
                <a:latin typeface="Arial" charset="0"/>
                <a:cs typeface="Times New Roman" pitchFamily="18" charset="0"/>
              </a:rPr>
              <a:t>2015.</a:t>
            </a:r>
          </a:p>
          <a:p>
            <a:pPr algn="just">
              <a:spcBef>
                <a:spcPts val="1200"/>
              </a:spcBef>
            </a:pPr>
            <a:r>
              <a:rPr lang="fr-FR" sz="2000" b="1" dirty="0">
                <a:solidFill>
                  <a:schemeClr val="accent1"/>
                </a:solidFill>
                <a:latin typeface="Arial" charset="0"/>
                <a:cs typeface="Times New Roman" pitchFamily="18" charset="0"/>
              </a:rPr>
              <a:t>Ministère de la santé. </a:t>
            </a:r>
            <a:r>
              <a:rPr lang="fr-FR" sz="2000" b="1" dirty="0">
                <a:latin typeface="Arial" charset="0"/>
                <a:cs typeface="Times New Roman" pitchFamily="18" charset="0"/>
              </a:rPr>
              <a:t>Repères pour la pratique des tests rapides d’orientation diagnostique de la grippe. </a:t>
            </a:r>
            <a:r>
              <a:rPr lang="fr-FR" sz="2000" b="1" dirty="0" smtClean="0">
                <a:latin typeface="Arial" charset="0"/>
                <a:cs typeface="Times New Roman" pitchFamily="18" charset="0"/>
              </a:rPr>
              <a:t>2014/10.</a:t>
            </a:r>
          </a:p>
          <a:p>
            <a:pPr algn="just">
              <a:spcBef>
                <a:spcPts val="1200"/>
              </a:spcBef>
            </a:pPr>
            <a:r>
              <a:rPr lang="fr-FR" sz="2000" b="1" dirty="0" err="1">
                <a:solidFill>
                  <a:schemeClr val="accent1"/>
                </a:solidFill>
                <a:latin typeface="Arial" charset="0"/>
                <a:cs typeface="Times New Roman" pitchFamily="18" charset="0"/>
              </a:rPr>
              <a:t>Ansm</a:t>
            </a:r>
            <a:r>
              <a:rPr lang="fr-FR" sz="2000" b="1" dirty="0">
                <a:solidFill>
                  <a:schemeClr val="accent1"/>
                </a:solidFill>
                <a:latin typeface="Arial" charset="0"/>
                <a:cs typeface="Times New Roman" pitchFamily="18" charset="0"/>
              </a:rPr>
              <a:t>. </a:t>
            </a:r>
            <a:r>
              <a:rPr lang="fr-FR" sz="2000" b="1" dirty="0">
                <a:latin typeface="Arial" charset="0"/>
                <a:cs typeface="Times New Roman" pitchFamily="18" charset="0"/>
              </a:rPr>
              <a:t>Tests rapides de diagnostic de la grippe. </a:t>
            </a:r>
            <a:r>
              <a:rPr lang="fr-FR" sz="2000" b="1" dirty="0" smtClean="0">
                <a:latin typeface="Arial" charset="0"/>
                <a:cs typeface="Times New Roman" pitchFamily="18" charset="0"/>
              </a:rPr>
              <a:t>2013.</a:t>
            </a:r>
            <a:endParaRPr lang="fr-FR" sz="2000" b="1" dirty="0">
              <a:latin typeface="Arial" charset="0"/>
              <a:cs typeface="Times New Roman" pitchFamily="18" charset="0"/>
            </a:endParaRPr>
          </a:p>
        </p:txBody>
      </p:sp>
    </p:spTree>
    <p:extLst>
      <p:ext uri="{BB962C8B-B14F-4D97-AF65-F5344CB8AC3E}">
        <p14:creationId xmlns:p14="http://schemas.microsoft.com/office/powerpoint/2010/main" val="2767962164"/>
      </p:ext>
    </p:extLst>
  </p:cSld>
  <p:clrMapOvr>
    <a:masterClrMapping/>
  </p:clrMapOvr>
  <p:transition advTm="30000">
    <p:blinds dir="ver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266" name="Rectangle 2050"/>
          <p:cNvSpPr>
            <a:spLocks noGrp="1" noChangeArrowheads="1"/>
          </p:cNvSpPr>
          <p:nvPr>
            <p:ph type="title"/>
          </p:nvPr>
        </p:nvSpPr>
        <p:spPr>
          <a:xfrm>
            <a:off x="3586843" y="206829"/>
            <a:ext cx="5359400" cy="779463"/>
          </a:xfrm>
          <a:noFill/>
          <a:ln cap="flat">
            <a:solidFill>
              <a:schemeClr val="tx1"/>
            </a:solidFill>
          </a:ln>
        </p:spPr>
        <p:txBody>
          <a:bodyPr lIns="90000" tIns="46800" rIns="90000" bIns="46800"/>
          <a:lstStyle/>
          <a:p>
            <a:r>
              <a:rPr lang="fr-FR" sz="3600" dirty="0" smtClean="0">
                <a:solidFill>
                  <a:srgbClr val="FFFF00"/>
                </a:solidFill>
                <a:latin typeface="Arial" charset="0"/>
              </a:rPr>
              <a:t>Pandémie 2009-2010</a:t>
            </a:r>
            <a:endParaRPr lang="fr-FR" sz="3600" dirty="0">
              <a:latin typeface="Arial" charset="0"/>
            </a:endParaRPr>
          </a:p>
        </p:txBody>
      </p:sp>
      <p:sp>
        <p:nvSpPr>
          <p:cNvPr id="267267" name="Text Box 2051"/>
          <p:cNvSpPr txBox="1">
            <a:spLocks noChangeArrowheads="1"/>
          </p:cNvSpPr>
          <p:nvPr/>
        </p:nvSpPr>
        <p:spPr bwMode="auto">
          <a:xfrm>
            <a:off x="827314" y="1701823"/>
            <a:ext cx="8316686" cy="3600986"/>
          </a:xfrm>
          <a:prstGeom prst="rect">
            <a:avLst/>
          </a:prstGeom>
          <a:noFill/>
          <a:ln w="9525">
            <a:noFill/>
            <a:miter lim="800000"/>
            <a:headEnd/>
            <a:tailEnd/>
          </a:ln>
          <a:effectLst/>
        </p:spPr>
        <p:txBody>
          <a:bodyPr wrap="square">
            <a:spAutoFit/>
          </a:bodyPr>
          <a:lstStyle/>
          <a:p>
            <a:pPr marL="3048000" algn="just">
              <a:spcBef>
                <a:spcPct val="50000"/>
              </a:spcBef>
            </a:pPr>
            <a:r>
              <a:rPr lang="fr-FR" sz="2400" b="1" dirty="0" smtClean="0">
                <a:latin typeface="Arial" charset="0"/>
                <a:cs typeface="Times New Roman" pitchFamily="18" charset="0"/>
              </a:rPr>
              <a:t>Virus </a:t>
            </a:r>
            <a:r>
              <a:rPr lang="fr-FR" sz="2400" b="1" dirty="0">
                <a:latin typeface="Arial" charset="0"/>
                <a:cs typeface="Times New Roman" pitchFamily="18" charset="0"/>
              </a:rPr>
              <a:t>A(H1N1</a:t>
            </a:r>
            <a:r>
              <a:rPr lang="fr-FR" sz="2400" b="1" dirty="0" smtClean="0">
                <a:latin typeface="Arial" charset="0"/>
                <a:cs typeface="Times New Roman" pitchFamily="18" charset="0"/>
              </a:rPr>
              <a:t>) hiver 2009-2010 </a:t>
            </a:r>
            <a:r>
              <a:rPr lang="fr-FR" sz="2400" b="1" dirty="0">
                <a:latin typeface="Arial" charset="0"/>
                <a:cs typeface="Times New Roman" pitchFamily="18" charset="0"/>
              </a:rPr>
              <a:t>:</a:t>
            </a:r>
          </a:p>
          <a:p>
            <a:pPr marL="3048000" lvl="1" algn="just">
              <a:spcBef>
                <a:spcPct val="50000"/>
              </a:spcBef>
              <a:buFontTx/>
              <a:buChar char="•"/>
            </a:pPr>
            <a:r>
              <a:rPr lang="fr-FR" sz="2400" b="1" dirty="0">
                <a:latin typeface="Arial" charset="0"/>
                <a:cs typeface="Times New Roman" pitchFamily="18" charset="0"/>
              </a:rPr>
              <a:t>réassortiment virus porcin, humain et aviaire</a:t>
            </a:r>
          </a:p>
          <a:p>
            <a:pPr marL="3048000" lvl="1" algn="just">
              <a:spcBef>
                <a:spcPct val="50000"/>
              </a:spcBef>
              <a:buFontTx/>
              <a:buChar char="•"/>
            </a:pPr>
            <a:r>
              <a:rPr lang="fr-FR" sz="2400" b="1" dirty="0">
                <a:latin typeface="Arial" charset="0"/>
                <a:cs typeface="Times New Roman" pitchFamily="18" charset="0"/>
              </a:rPr>
              <a:t>nouveau variant pour lequel seuls certaines personnes nées avant 1957 ont une immunité.</a:t>
            </a:r>
          </a:p>
          <a:p>
            <a:pPr algn="just">
              <a:spcBef>
                <a:spcPct val="50000"/>
              </a:spcBef>
            </a:pPr>
            <a:r>
              <a:rPr lang="fr-FR" sz="2400" b="1" dirty="0">
                <a:latin typeface="Arial" charset="0"/>
                <a:cs typeface="Times New Roman" pitchFamily="18" charset="0"/>
              </a:rPr>
              <a:t>Depuis avril 2009 OMS </a:t>
            </a:r>
            <a:r>
              <a:rPr lang="fr-FR" sz="2400" b="1" dirty="0" smtClean="0">
                <a:latin typeface="Arial" charset="0"/>
                <a:cs typeface="Times New Roman" pitchFamily="18" charset="0"/>
              </a:rPr>
              <a:t>faisait paraître </a:t>
            </a:r>
            <a:r>
              <a:rPr lang="fr-FR" sz="2400" b="1" dirty="0">
                <a:latin typeface="Arial" charset="0"/>
                <a:cs typeface="Times New Roman" pitchFamily="18" charset="0"/>
              </a:rPr>
              <a:t>un bulletin épidémiologique quotidien sur ce virus.</a:t>
            </a:r>
          </a:p>
        </p:txBody>
      </p:sp>
      <p:pic>
        <p:nvPicPr>
          <p:cNvPr id="6146" name="Picture 2" descr="http://img.maxisciences.com/grippe-a/la-ministre-de-la-sante-roselyne-bachelot-s-etait-fait-vacciner-contre-la-grippe-a_16355_w300.jpg"/>
          <p:cNvPicPr>
            <a:picLocks noChangeAspect="1" noChangeArrowheads="1"/>
          </p:cNvPicPr>
          <p:nvPr/>
        </p:nvPicPr>
        <p:blipFill>
          <a:blip r:embed="rId2" cstate="print"/>
          <a:srcRect/>
          <a:stretch>
            <a:fillRect/>
          </a:stretch>
        </p:blipFill>
        <p:spPr bwMode="auto">
          <a:xfrm>
            <a:off x="0" y="218746"/>
            <a:ext cx="3504039" cy="3947886"/>
          </a:xfrm>
          <a:prstGeom prst="rect">
            <a:avLst/>
          </a:prstGeom>
          <a:noFill/>
        </p:spPr>
      </p:pic>
    </p:spTree>
  </p:cSld>
  <p:clrMapOvr>
    <a:masterClrMapping/>
  </p:clrMapOvr>
  <p:transition advTm="30000">
    <p:blinds dir="ver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7989" name="Picture 5" descr="Spanish_flu_death_chart"/>
          <p:cNvPicPr>
            <a:picLocks noChangeAspect="1" noChangeArrowheads="1"/>
          </p:cNvPicPr>
          <p:nvPr/>
        </p:nvPicPr>
        <p:blipFill>
          <a:blip r:embed="rId2" cstate="print"/>
          <a:srcRect/>
          <a:stretch>
            <a:fillRect/>
          </a:stretch>
        </p:blipFill>
        <p:spPr bwMode="auto">
          <a:xfrm>
            <a:off x="304800" y="134938"/>
            <a:ext cx="8494713" cy="6473825"/>
          </a:xfrm>
          <a:prstGeom prst="rect">
            <a:avLst/>
          </a:prstGeom>
          <a:noFill/>
        </p:spPr>
      </p:pic>
      <p:sp>
        <p:nvSpPr>
          <p:cNvPr id="297986" name="Rectangle 2"/>
          <p:cNvSpPr>
            <a:spLocks noGrp="1" noChangeArrowheads="1"/>
          </p:cNvSpPr>
          <p:nvPr>
            <p:ph type="title"/>
          </p:nvPr>
        </p:nvSpPr>
        <p:spPr>
          <a:xfrm>
            <a:off x="784225" y="2284413"/>
            <a:ext cx="3810000" cy="955675"/>
          </a:xfrm>
          <a:noFill/>
          <a:ln/>
        </p:spPr>
        <p:txBody>
          <a:bodyPr lIns="90000" tIns="46800" rIns="90000" bIns="46800"/>
          <a:lstStyle/>
          <a:p>
            <a:r>
              <a:rPr lang="fr-FR" sz="2800" b="1">
                <a:solidFill>
                  <a:schemeClr val="bg2"/>
                </a:solidFill>
                <a:latin typeface="Arial" charset="0"/>
              </a:rPr>
              <a:t>Grippe espagnole (H1N1)</a:t>
            </a:r>
          </a:p>
        </p:txBody>
      </p:sp>
    </p:spTree>
  </p:cSld>
  <p:clrMapOvr>
    <a:masterClrMapping/>
  </p:clrMapOvr>
  <p:transition>
    <p:blinds dir="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2050"/>
          <p:cNvSpPr>
            <a:spLocks noGrp="1" noChangeArrowheads="1"/>
          </p:cNvSpPr>
          <p:nvPr>
            <p:ph type="title"/>
          </p:nvPr>
        </p:nvSpPr>
        <p:spPr>
          <a:xfrm>
            <a:off x="327025" y="207737"/>
            <a:ext cx="8534399" cy="632018"/>
          </a:xfrm>
          <a:noFill/>
          <a:ln cap="flat">
            <a:solidFill>
              <a:schemeClr val="tx1"/>
            </a:solidFill>
          </a:ln>
        </p:spPr>
        <p:txBody>
          <a:bodyPr lIns="90000" tIns="46800" rIns="90000" bIns="46800"/>
          <a:lstStyle/>
          <a:p>
            <a:r>
              <a:rPr lang="fr-FR" sz="3600" dirty="0" smtClean="0">
                <a:solidFill>
                  <a:srgbClr val="FFFF00"/>
                </a:solidFill>
                <a:latin typeface="Arial" charset="0"/>
              </a:rPr>
              <a:t>Surveillance de l’épidémie en France</a:t>
            </a:r>
            <a:endParaRPr lang="fr-FR" sz="3600" dirty="0">
              <a:latin typeface="Arial" charset="0"/>
            </a:endParaRPr>
          </a:p>
        </p:txBody>
      </p:sp>
      <p:pic>
        <p:nvPicPr>
          <p:cNvPr id="2" name="Image 1"/>
          <p:cNvPicPr>
            <a:picLocks noChangeAspect="1"/>
          </p:cNvPicPr>
          <p:nvPr/>
        </p:nvPicPr>
        <p:blipFill rotWithShape="1">
          <a:blip r:embed="rId2"/>
          <a:srcRect l="13334" t="24857" r="41310" b="21619"/>
          <a:stretch/>
        </p:blipFill>
        <p:spPr>
          <a:xfrm>
            <a:off x="663031" y="937935"/>
            <a:ext cx="7862385" cy="5798767"/>
          </a:xfrm>
          <a:prstGeom prst="rect">
            <a:avLst/>
          </a:prstGeom>
        </p:spPr>
      </p:pic>
    </p:spTree>
  </p:cSld>
  <p:clrMapOvr>
    <a:masterClrMapping/>
  </p:clrMapOvr>
  <p:transition advTm="30000">
    <p:blinds dir="ver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2050"/>
          <p:cNvSpPr>
            <a:spLocks noGrp="1" noChangeArrowheads="1"/>
          </p:cNvSpPr>
          <p:nvPr>
            <p:ph type="title"/>
          </p:nvPr>
        </p:nvSpPr>
        <p:spPr>
          <a:xfrm>
            <a:off x="740229" y="14514"/>
            <a:ext cx="7561941" cy="928914"/>
          </a:xfrm>
          <a:noFill/>
          <a:ln cap="flat">
            <a:solidFill>
              <a:schemeClr val="tx1"/>
            </a:solidFill>
          </a:ln>
        </p:spPr>
        <p:txBody>
          <a:bodyPr lIns="90000" tIns="46800" rIns="90000" bIns="46800"/>
          <a:lstStyle/>
          <a:p>
            <a:r>
              <a:rPr lang="fr-FR" sz="3200" dirty="0">
                <a:solidFill>
                  <a:srgbClr val="FFFF00"/>
                </a:solidFill>
                <a:latin typeface="Arial" charset="0"/>
              </a:rPr>
              <a:t>Suivi </a:t>
            </a:r>
            <a:r>
              <a:rPr lang="fr-FR" sz="3200" dirty="0" smtClean="0">
                <a:solidFill>
                  <a:srgbClr val="FFFF00"/>
                </a:solidFill>
                <a:latin typeface="Arial" charset="0"/>
              </a:rPr>
              <a:t>annuel de l’épidémie - </a:t>
            </a:r>
            <a:r>
              <a:rPr lang="fr-FR" sz="3200" dirty="0" err="1" smtClean="0">
                <a:solidFill>
                  <a:srgbClr val="FFFF00"/>
                </a:solidFill>
                <a:latin typeface="Arial" charset="0"/>
              </a:rPr>
              <a:t>sentiweb</a:t>
            </a:r>
            <a:r>
              <a:rPr lang="fr-FR" sz="3200" dirty="0" smtClean="0">
                <a:solidFill>
                  <a:srgbClr val="FFFF00"/>
                </a:solidFill>
                <a:latin typeface="Arial" charset="0"/>
              </a:rPr>
              <a:t/>
            </a:r>
            <a:br>
              <a:rPr lang="fr-FR" sz="3200" dirty="0" smtClean="0">
                <a:solidFill>
                  <a:srgbClr val="FFFF00"/>
                </a:solidFill>
                <a:latin typeface="Arial" charset="0"/>
              </a:rPr>
            </a:br>
            <a:r>
              <a:rPr lang="fr-FR" sz="2400" dirty="0" smtClean="0">
                <a:solidFill>
                  <a:srgbClr val="FFFF00"/>
                </a:solidFill>
                <a:latin typeface="Arial" charset="0"/>
              </a:rPr>
              <a:t>2017 semaine 39</a:t>
            </a:r>
            <a:endParaRPr lang="fr-FR" sz="2400" dirty="0">
              <a:latin typeface="Arial" charset="0"/>
            </a:endParaRPr>
          </a:p>
        </p:txBody>
      </p:sp>
      <p:sp>
        <p:nvSpPr>
          <p:cNvPr id="5122" name="AutoShape 2" descr="https://websenti.u707.jussieu.fr/sentiweb/img/accueil/17850-norm.png"/>
          <p:cNvSpPr>
            <a:spLocks noChangeAspect="1" noChangeArrowheads="1"/>
          </p:cNvSpPr>
          <p:nvPr/>
        </p:nvSpPr>
        <p:spPr bwMode="auto">
          <a:xfrm>
            <a:off x="9525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fr-FR"/>
          </a:p>
        </p:txBody>
      </p:sp>
      <p:pic>
        <p:nvPicPr>
          <p:cNvPr id="2" name="Imag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36951" y="1059415"/>
            <a:ext cx="5714548" cy="5798585"/>
          </a:xfrm>
          <a:prstGeom prst="rect">
            <a:avLst/>
          </a:prstGeom>
        </p:spPr>
      </p:pic>
    </p:spTree>
  </p:cSld>
  <p:clrMapOvr>
    <a:masterClrMapping/>
  </p:clrMapOvr>
  <p:transition advTm="30000">
    <p:blinds dir="ver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2050"/>
          <p:cNvSpPr>
            <a:spLocks noGrp="1" noChangeArrowheads="1"/>
          </p:cNvSpPr>
          <p:nvPr>
            <p:ph type="title"/>
          </p:nvPr>
        </p:nvSpPr>
        <p:spPr>
          <a:xfrm>
            <a:off x="319314" y="0"/>
            <a:ext cx="8534399" cy="450169"/>
          </a:xfrm>
          <a:noFill/>
          <a:ln cap="flat">
            <a:solidFill>
              <a:schemeClr val="tx1"/>
            </a:solidFill>
          </a:ln>
        </p:spPr>
        <p:txBody>
          <a:bodyPr lIns="90000" tIns="46800" rIns="90000" bIns="46800"/>
          <a:lstStyle/>
          <a:p>
            <a:r>
              <a:rPr lang="fr-FR" sz="2800" dirty="0">
                <a:solidFill>
                  <a:srgbClr val="FFFF00"/>
                </a:solidFill>
                <a:latin typeface="Arial" charset="0"/>
              </a:rPr>
              <a:t>Suivi </a:t>
            </a:r>
            <a:r>
              <a:rPr lang="fr-FR" sz="2800" dirty="0" smtClean="0">
                <a:solidFill>
                  <a:srgbClr val="FFFF00"/>
                </a:solidFill>
                <a:latin typeface="Arial" charset="0"/>
              </a:rPr>
              <a:t>annuel de l’épidémie 2014-15 - SOS médecins</a:t>
            </a:r>
            <a:endParaRPr lang="fr-FR" sz="2800" dirty="0">
              <a:latin typeface="Arial" charset="0"/>
            </a:endParaRPr>
          </a:p>
        </p:txBody>
      </p:sp>
      <p:pic>
        <p:nvPicPr>
          <p:cNvPr id="2050" name="Picture 2"/>
          <p:cNvPicPr>
            <a:picLocks noChangeAspect="1" noChangeArrowheads="1"/>
          </p:cNvPicPr>
          <p:nvPr/>
        </p:nvPicPr>
        <p:blipFill>
          <a:blip r:embed="rId2" cstate="print"/>
          <a:srcRect/>
          <a:stretch>
            <a:fillRect/>
          </a:stretch>
        </p:blipFill>
        <p:spPr bwMode="auto">
          <a:xfrm>
            <a:off x="166451" y="602026"/>
            <a:ext cx="8817882" cy="6255974"/>
          </a:xfrm>
          <a:prstGeom prst="rect">
            <a:avLst/>
          </a:prstGeom>
          <a:noFill/>
          <a:ln w="9525">
            <a:noFill/>
            <a:miter lim="800000"/>
            <a:headEnd/>
            <a:tailEnd/>
          </a:ln>
          <a:effectLst/>
        </p:spPr>
      </p:pic>
    </p:spTree>
  </p:cSld>
  <p:clrMapOvr>
    <a:masterClrMapping/>
  </p:clrMapOvr>
  <p:transition advTm="30000">
    <p:blinds dir="vert"/>
  </p:transition>
  <p:timing>
    <p:tnLst>
      <p:par>
        <p:cTn id="1" dur="indefinite" restart="never" nodeType="tmRoot"/>
      </p:par>
    </p:tnLst>
  </p:timing>
</p:sld>
</file>

<file path=ppt/theme/theme1.xml><?xml version="1.0" encoding="utf-8"?>
<a:theme xmlns:a="http://schemas.openxmlformats.org/drawingml/2006/main" name="Modèle par défaut">
  <a:themeElements>
    <a:clrScheme name="Modèle par défaut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fontScheme name="Modèle par défaut">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square" lIns="90000" tIns="46800" rIns="90000" bIns="4680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fr-FR" sz="28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square" lIns="90000" tIns="46800" rIns="90000" bIns="4680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fr-FR" sz="28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Modèle par défaut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odèle par défaut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odèle par défaut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odèle par défaut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odèle par défaut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5742</TotalTime>
  <Words>1924</Words>
  <Application>Microsoft Office PowerPoint</Application>
  <PresentationFormat>Affichage à l'écran (4:3)</PresentationFormat>
  <Paragraphs>217</Paragraphs>
  <Slides>48</Slides>
  <Notes>1</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48</vt:i4>
      </vt:variant>
    </vt:vector>
  </HeadingPairs>
  <TitlesOfParts>
    <vt:vector size="54" baseType="lpstr">
      <vt:lpstr>Arial</vt:lpstr>
      <vt:lpstr>Arial (W1)</vt:lpstr>
      <vt:lpstr>Symbol</vt:lpstr>
      <vt:lpstr>Times New Roman</vt:lpstr>
      <vt:lpstr>Wingdings</vt:lpstr>
      <vt:lpstr>Modèle par défaut</vt:lpstr>
      <vt:lpstr>La grippe</vt:lpstr>
      <vt:lpstr>Le virus</vt:lpstr>
      <vt:lpstr>Le virus</vt:lpstr>
      <vt:lpstr>Epidémiologie</vt:lpstr>
      <vt:lpstr>Pandémie 2009-2010</vt:lpstr>
      <vt:lpstr>Grippe espagnole (H1N1)</vt:lpstr>
      <vt:lpstr>Surveillance de l’épidémie en France</vt:lpstr>
      <vt:lpstr>Suivi annuel de l’épidémie - sentiweb 2017 semaine 39</vt:lpstr>
      <vt:lpstr>Suivi annuel de l’épidémie 2014-15 - SOS médecins</vt:lpstr>
      <vt:lpstr>La grippe 2014-15 en France</vt:lpstr>
      <vt:lpstr>Consultations pour syndromes grippaux 2014-2019</vt:lpstr>
      <vt:lpstr>Hospitalisations pour grippe 2014-2019</vt:lpstr>
      <vt:lpstr>Foyers d’IRA en EHPAD 2014-2019</vt:lpstr>
      <vt:lpstr>Mortalité toutes causes confondues</vt:lpstr>
      <vt:lpstr>Cas graves de grippe admis en réanimation</vt:lpstr>
      <vt:lpstr>La maladie</vt:lpstr>
      <vt:lpstr>La maladie</vt:lpstr>
      <vt:lpstr>Traitement</vt:lpstr>
      <vt:lpstr>Prévention</vt:lpstr>
      <vt:lpstr>Couverture vaccinale nationale  Données CNAM-TS</vt:lpstr>
      <vt:lpstr>Prévention</vt:lpstr>
      <vt:lpstr>Prévention</vt:lpstr>
      <vt:lpstr>La vaccination</vt:lpstr>
      <vt:lpstr>La vaccination</vt:lpstr>
      <vt:lpstr>La vaccination</vt:lpstr>
      <vt:lpstr>La grippe nosocomiale</vt:lpstr>
      <vt:lpstr>La grippe nosocomiale (1)</vt:lpstr>
      <vt:lpstr>Enseignements à tirer</vt:lpstr>
      <vt:lpstr>Présentation PowerPoint</vt:lpstr>
      <vt:lpstr>Choix du masque</vt:lpstr>
      <vt:lpstr>La grippe nosocomiale (2)</vt:lpstr>
      <vt:lpstr>Enseignements à tirer</vt:lpstr>
      <vt:lpstr>La grippe nosocomiale (3)</vt:lpstr>
      <vt:lpstr>Enseignements à tirer</vt:lpstr>
      <vt:lpstr>Particularités de la grippe en EMS = collectivité</vt:lpstr>
      <vt:lpstr>Poser le diagnostic d’une épidémie en EMS</vt:lpstr>
      <vt:lpstr>Algorithme de gestions des cas personnels et résidents en EMS</vt:lpstr>
      <vt:lpstr>Que faire en cas de grippe ?</vt:lpstr>
      <vt:lpstr>Que faire en cas de grippe ?</vt:lpstr>
      <vt:lpstr>Que faire en cas de grippe ?</vt:lpstr>
      <vt:lpstr>Signalement-Surveillance</vt:lpstr>
      <vt:lpstr>Oseltamivir (Tamiflu)</vt:lpstr>
      <vt:lpstr>Oseltamivir (Tamiflu®)</vt:lpstr>
      <vt:lpstr>Oseltamivir treatment for influenza in adults: a meta-analysis of randomised controlled trials J Dobson; Lancet 2015; 385: 1729–37</vt:lpstr>
      <vt:lpstr>Oseltamivir treatment for infl uenza in adults: a meta-analysis of randomised controlled trials J Dobson; Lancet 2015; 385: 1729–37</vt:lpstr>
      <vt:lpstr>Mots clefs</vt:lpstr>
      <vt:lpstr>Conclusion</vt:lpstr>
      <vt:lpstr>Bibliographie</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 indicateurs de santé</dc:title>
  <dc:creator>Delarozière</dc:creator>
  <cp:lastModifiedBy>Administrateur</cp:lastModifiedBy>
  <cp:revision>545</cp:revision>
  <cp:lastPrinted>2003-06-12T14:45:57Z</cp:lastPrinted>
  <dcterms:created xsi:type="dcterms:W3CDTF">2001-11-22T15:39:01Z</dcterms:created>
  <dcterms:modified xsi:type="dcterms:W3CDTF">2019-03-11T08:24:24Z</dcterms:modified>
</cp:coreProperties>
</file>