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tiff" ContentType="image/tiff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2"/>
  </p:notesMasterIdLst>
  <p:sldIdLst>
    <p:sldId id="256" r:id="rId2"/>
    <p:sldId id="307" r:id="rId3"/>
    <p:sldId id="310" r:id="rId4"/>
    <p:sldId id="257" r:id="rId5"/>
    <p:sldId id="258" r:id="rId6"/>
    <p:sldId id="287" r:id="rId7"/>
    <p:sldId id="285" r:id="rId8"/>
    <p:sldId id="288" r:id="rId9"/>
    <p:sldId id="260" r:id="rId10"/>
    <p:sldId id="262" r:id="rId11"/>
    <p:sldId id="263" r:id="rId12"/>
    <p:sldId id="264" r:id="rId13"/>
    <p:sldId id="265" r:id="rId14"/>
    <p:sldId id="266" r:id="rId15"/>
    <p:sldId id="267" r:id="rId16"/>
    <p:sldId id="286" r:id="rId17"/>
    <p:sldId id="268" r:id="rId18"/>
    <p:sldId id="269" r:id="rId19"/>
    <p:sldId id="277" r:id="rId20"/>
    <p:sldId id="278" r:id="rId21"/>
    <p:sldId id="279" r:id="rId22"/>
    <p:sldId id="290" r:id="rId23"/>
    <p:sldId id="291" r:id="rId24"/>
    <p:sldId id="280" r:id="rId25"/>
    <p:sldId id="292" r:id="rId26"/>
    <p:sldId id="293" r:id="rId27"/>
    <p:sldId id="294" r:id="rId28"/>
    <p:sldId id="295" r:id="rId29"/>
    <p:sldId id="296" r:id="rId30"/>
    <p:sldId id="297" r:id="rId31"/>
    <p:sldId id="298" r:id="rId32"/>
    <p:sldId id="299" r:id="rId33"/>
    <p:sldId id="300" r:id="rId34"/>
    <p:sldId id="301" r:id="rId35"/>
    <p:sldId id="304" r:id="rId36"/>
    <p:sldId id="302" r:id="rId37"/>
    <p:sldId id="303" r:id="rId38"/>
    <p:sldId id="306" r:id="rId39"/>
    <p:sldId id="374" r:id="rId40"/>
    <p:sldId id="305" r:id="rId41"/>
    <p:sldId id="313" r:id="rId42"/>
    <p:sldId id="336" r:id="rId43"/>
    <p:sldId id="355" r:id="rId44"/>
    <p:sldId id="314" r:id="rId45"/>
    <p:sldId id="315" r:id="rId46"/>
    <p:sldId id="316" r:id="rId47"/>
    <p:sldId id="317" r:id="rId48"/>
    <p:sldId id="322" r:id="rId49"/>
    <p:sldId id="324" r:id="rId50"/>
    <p:sldId id="325" r:id="rId51"/>
    <p:sldId id="327" r:id="rId52"/>
    <p:sldId id="330" r:id="rId53"/>
    <p:sldId id="331" r:id="rId54"/>
    <p:sldId id="332" r:id="rId55"/>
    <p:sldId id="339" r:id="rId56"/>
    <p:sldId id="340" r:id="rId57"/>
    <p:sldId id="375" r:id="rId58"/>
    <p:sldId id="345" r:id="rId59"/>
    <p:sldId id="376" r:id="rId60"/>
    <p:sldId id="377" r:id="rId61"/>
    <p:sldId id="378" r:id="rId62"/>
    <p:sldId id="379" r:id="rId63"/>
    <p:sldId id="380" r:id="rId64"/>
    <p:sldId id="386" r:id="rId65"/>
    <p:sldId id="381" r:id="rId66"/>
    <p:sldId id="382" r:id="rId67"/>
    <p:sldId id="383" r:id="rId68"/>
    <p:sldId id="384" r:id="rId69"/>
    <p:sldId id="385" r:id="rId70"/>
    <p:sldId id="373" r:id="rId71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06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372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nadimcassir:Desktop:Tableau%20version%202014%20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'[CDEpidémio16déc-2.xls]Feuil4'!$A$2</c:f>
              <c:strCache>
                <c:ptCount val="1"/>
                <c:pt idx="0">
                  <c:v>CD 027 +</c:v>
                </c:pt>
              </c:strCache>
            </c:strRef>
          </c:tx>
          <c:invertIfNegative val="0"/>
          <c:cat>
            <c:numRef>
              <c:f>'[CDEpidémio16déc-2.xls]Feuil4'!$B$1:$T$1</c:f>
              <c:numCache>
                <c:formatCode>mmm\-yy</c:formatCode>
                <c:ptCount val="19"/>
                <c:pt idx="0">
                  <c:v>41426</c:v>
                </c:pt>
                <c:pt idx="1">
                  <c:v>41456</c:v>
                </c:pt>
                <c:pt idx="2">
                  <c:v>41487</c:v>
                </c:pt>
                <c:pt idx="3">
                  <c:v>41518</c:v>
                </c:pt>
                <c:pt idx="4">
                  <c:v>41548</c:v>
                </c:pt>
                <c:pt idx="5">
                  <c:v>41579</c:v>
                </c:pt>
                <c:pt idx="6">
                  <c:v>41609</c:v>
                </c:pt>
                <c:pt idx="7">
                  <c:v>41640</c:v>
                </c:pt>
                <c:pt idx="8">
                  <c:v>41671</c:v>
                </c:pt>
                <c:pt idx="9">
                  <c:v>41699</c:v>
                </c:pt>
                <c:pt idx="10">
                  <c:v>41730</c:v>
                </c:pt>
                <c:pt idx="11">
                  <c:v>41760</c:v>
                </c:pt>
                <c:pt idx="12">
                  <c:v>41791</c:v>
                </c:pt>
                <c:pt idx="13">
                  <c:v>41821</c:v>
                </c:pt>
                <c:pt idx="14">
                  <c:v>41852</c:v>
                </c:pt>
                <c:pt idx="15">
                  <c:v>41883</c:v>
                </c:pt>
                <c:pt idx="16">
                  <c:v>41913</c:v>
                </c:pt>
                <c:pt idx="17">
                  <c:v>41944</c:v>
                </c:pt>
                <c:pt idx="18">
                  <c:v>41974</c:v>
                </c:pt>
              </c:numCache>
            </c:numRef>
          </c:cat>
          <c:val>
            <c:numRef>
              <c:f>'[CDEpidémio16déc-2.xls]Feuil4'!$B$2:$T$2</c:f>
              <c:numCache>
                <c:formatCode>General</c:formatCode>
                <c:ptCount val="19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8</c:v>
                </c:pt>
                <c:pt idx="4">
                  <c:v>8</c:v>
                </c:pt>
                <c:pt idx="5">
                  <c:v>2</c:v>
                </c:pt>
                <c:pt idx="6">
                  <c:v>4</c:v>
                </c:pt>
                <c:pt idx="7">
                  <c:v>5</c:v>
                </c:pt>
                <c:pt idx="8">
                  <c:v>0</c:v>
                </c:pt>
                <c:pt idx="9">
                  <c:v>1</c:v>
                </c:pt>
                <c:pt idx="10">
                  <c:v>5</c:v>
                </c:pt>
                <c:pt idx="11">
                  <c:v>4</c:v>
                </c:pt>
                <c:pt idx="12">
                  <c:v>0</c:v>
                </c:pt>
                <c:pt idx="13">
                  <c:v>1</c:v>
                </c:pt>
                <c:pt idx="14">
                  <c:v>0</c:v>
                </c:pt>
                <c:pt idx="15">
                  <c:v>3</c:v>
                </c:pt>
                <c:pt idx="16">
                  <c:v>1</c:v>
                </c:pt>
                <c:pt idx="17">
                  <c:v>1</c:v>
                </c:pt>
                <c:pt idx="18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C10-432F-B004-77FE0340C988}"/>
            </c:ext>
          </c:extLst>
        </c:ser>
        <c:ser>
          <c:idx val="1"/>
          <c:order val="1"/>
          <c:tx>
            <c:strRef>
              <c:f>'[CDEpidémio16déc-2.xls]Feuil4'!$A$3</c:f>
              <c:strCache>
                <c:ptCount val="1"/>
                <c:pt idx="0">
                  <c:v>CD non 027</c:v>
                </c:pt>
              </c:strCache>
            </c:strRef>
          </c:tx>
          <c:invertIfNegative val="0"/>
          <c:cat>
            <c:numRef>
              <c:f>'[CDEpidémio16déc-2.xls]Feuil4'!$B$1:$T$1</c:f>
              <c:numCache>
                <c:formatCode>mmm\-yy</c:formatCode>
                <c:ptCount val="19"/>
                <c:pt idx="0">
                  <c:v>41426</c:v>
                </c:pt>
                <c:pt idx="1">
                  <c:v>41456</c:v>
                </c:pt>
                <c:pt idx="2">
                  <c:v>41487</c:v>
                </c:pt>
                <c:pt idx="3">
                  <c:v>41518</c:v>
                </c:pt>
                <c:pt idx="4">
                  <c:v>41548</c:v>
                </c:pt>
                <c:pt idx="5">
                  <c:v>41579</c:v>
                </c:pt>
                <c:pt idx="6">
                  <c:v>41609</c:v>
                </c:pt>
                <c:pt idx="7">
                  <c:v>41640</c:v>
                </c:pt>
                <c:pt idx="8">
                  <c:v>41671</c:v>
                </c:pt>
                <c:pt idx="9">
                  <c:v>41699</c:v>
                </c:pt>
                <c:pt idx="10">
                  <c:v>41730</c:v>
                </c:pt>
                <c:pt idx="11">
                  <c:v>41760</c:v>
                </c:pt>
                <c:pt idx="12">
                  <c:v>41791</c:v>
                </c:pt>
                <c:pt idx="13">
                  <c:v>41821</c:v>
                </c:pt>
                <c:pt idx="14">
                  <c:v>41852</c:v>
                </c:pt>
                <c:pt idx="15">
                  <c:v>41883</c:v>
                </c:pt>
                <c:pt idx="16">
                  <c:v>41913</c:v>
                </c:pt>
                <c:pt idx="17">
                  <c:v>41944</c:v>
                </c:pt>
                <c:pt idx="18">
                  <c:v>41974</c:v>
                </c:pt>
              </c:numCache>
            </c:numRef>
          </c:cat>
          <c:val>
            <c:numRef>
              <c:f>'[CDEpidémio16déc-2.xls]Feuil4'!$B$3:$T$3</c:f>
              <c:numCache>
                <c:formatCode>General</c:formatCode>
                <c:ptCount val="19"/>
                <c:pt idx="0">
                  <c:v>1</c:v>
                </c:pt>
                <c:pt idx="1">
                  <c:v>2</c:v>
                </c:pt>
                <c:pt idx="2">
                  <c:v>0</c:v>
                </c:pt>
                <c:pt idx="3">
                  <c:v>3</c:v>
                </c:pt>
                <c:pt idx="4">
                  <c:v>6</c:v>
                </c:pt>
                <c:pt idx="5">
                  <c:v>4</c:v>
                </c:pt>
                <c:pt idx="6">
                  <c:v>1</c:v>
                </c:pt>
                <c:pt idx="7">
                  <c:v>1</c:v>
                </c:pt>
                <c:pt idx="8">
                  <c:v>2</c:v>
                </c:pt>
                <c:pt idx="9">
                  <c:v>7</c:v>
                </c:pt>
                <c:pt idx="10">
                  <c:v>11</c:v>
                </c:pt>
                <c:pt idx="11">
                  <c:v>8</c:v>
                </c:pt>
                <c:pt idx="12">
                  <c:v>4</c:v>
                </c:pt>
                <c:pt idx="13">
                  <c:v>1</c:v>
                </c:pt>
                <c:pt idx="14">
                  <c:v>1</c:v>
                </c:pt>
                <c:pt idx="15">
                  <c:v>2</c:v>
                </c:pt>
                <c:pt idx="16">
                  <c:v>2</c:v>
                </c:pt>
                <c:pt idx="17">
                  <c:v>2</c:v>
                </c:pt>
                <c:pt idx="18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0C10-432F-B004-77FE0340C98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60940080"/>
        <c:axId val="160940864"/>
      </c:barChart>
      <c:dateAx>
        <c:axId val="160940080"/>
        <c:scaling>
          <c:orientation val="minMax"/>
        </c:scaling>
        <c:delete val="0"/>
        <c:axPos val="b"/>
        <c:numFmt formatCode="mmm\-yy" sourceLinked="0"/>
        <c:majorTickMark val="out"/>
        <c:minorTickMark val="none"/>
        <c:tickLblPos val="nextTo"/>
        <c:crossAx val="160940864"/>
        <c:crosses val="autoZero"/>
        <c:auto val="1"/>
        <c:lblOffset val="100"/>
        <c:baseTimeUnit val="months"/>
      </c:dateAx>
      <c:valAx>
        <c:axId val="16094086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60940080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 sz="1100">
              <a:latin typeface="Arial"/>
              <a:cs typeface="Arial"/>
            </a:defRPr>
          </a:pPr>
          <a:endParaRPr lang="fr-FR"/>
        </a:p>
      </c:txPr>
    </c:legend>
    <c:plotVisOnly val="1"/>
    <c:dispBlanksAs val="gap"/>
    <c:showDLblsOverMax val="0"/>
  </c:chart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F56E85-20A8-4411-A0EC-4E572D790ABF}" type="datetimeFigureOut">
              <a:rPr lang="fr-FR" smtClean="0"/>
              <a:pPr/>
              <a:t>14/03/2019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1F33F6-0A23-447A-83BE-AF9228933AED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046656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3" name="Espace réservé des commentaires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altLang="fr-FR"/>
          </a:p>
        </p:txBody>
      </p:sp>
      <p:sp>
        <p:nvSpPr>
          <p:cNvPr id="512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E5C31332-4838-4CA5-A5E7-FB2206CB9C61}" type="slidenum">
              <a:rPr lang="en-US" altLang="fr-FR" sz="1300"/>
              <a:pPr>
                <a:spcBef>
                  <a:spcPct val="0"/>
                </a:spcBef>
              </a:pPr>
              <a:t>44</a:t>
            </a:fld>
            <a:endParaRPr lang="en-US" altLang="fr-FR" sz="1300"/>
          </a:p>
        </p:txBody>
      </p:sp>
    </p:spTree>
    <p:extLst>
      <p:ext uri="{BB962C8B-B14F-4D97-AF65-F5344CB8AC3E}">
        <p14:creationId xmlns:p14="http://schemas.microsoft.com/office/powerpoint/2010/main" val="41938055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Espace réservé des commentaires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altLang="fr-FR"/>
          </a:p>
        </p:txBody>
      </p:sp>
      <p:sp>
        <p:nvSpPr>
          <p:cNvPr id="9220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540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540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B5B6FC87-0211-48E5-BB0A-A34A5AF98728}" type="slidenum">
              <a:rPr lang="en-US" altLang="fr-FR" sz="1300"/>
              <a:pPr>
                <a:spcBef>
                  <a:spcPct val="0"/>
                </a:spcBef>
              </a:pPr>
              <a:t>47</a:t>
            </a:fld>
            <a:endParaRPr lang="en-US" altLang="fr-FR" sz="1300"/>
          </a:p>
        </p:txBody>
      </p:sp>
    </p:spTree>
    <p:extLst>
      <p:ext uri="{BB962C8B-B14F-4D97-AF65-F5344CB8AC3E}">
        <p14:creationId xmlns:p14="http://schemas.microsoft.com/office/powerpoint/2010/main" val="26950100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29439-F6FF-489C-859E-1158027076BB}" type="datetimeFigureOut">
              <a:rPr lang="fr-FR" smtClean="0"/>
              <a:pPr/>
              <a:t>14/03/2019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902FC-19F3-4A38-8A29-AEA673D5062F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868257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29439-F6FF-489C-859E-1158027076BB}" type="datetimeFigureOut">
              <a:rPr lang="fr-FR" smtClean="0"/>
              <a:pPr/>
              <a:t>14/03/2019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902FC-19F3-4A38-8A29-AEA673D5062F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70336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29439-F6FF-489C-859E-1158027076BB}" type="datetimeFigureOut">
              <a:rPr lang="fr-FR" smtClean="0"/>
              <a:pPr/>
              <a:t>14/03/2019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902FC-19F3-4A38-8A29-AEA673D5062F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198456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re et 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39901" y="304800"/>
            <a:ext cx="9944100" cy="827088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ableau 2"/>
          <p:cNvSpPr>
            <a:spLocks noGrp="1"/>
          </p:cNvSpPr>
          <p:nvPr>
            <p:ph type="tbl" idx="1"/>
          </p:nvPr>
        </p:nvSpPr>
        <p:spPr>
          <a:xfrm>
            <a:off x="508000" y="1458914"/>
            <a:ext cx="11176000" cy="4625975"/>
          </a:xfrm>
        </p:spPr>
        <p:txBody>
          <a:bodyPr/>
          <a:lstStyle/>
          <a:p>
            <a:pPr lvl="0"/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7547279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/>
          </p:nvPr>
        </p:nvSpPr>
        <p:spPr>
          <a:xfrm>
            <a:off x="508000" y="304800"/>
            <a:ext cx="11176000" cy="57800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14310822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re. Texte et 2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39901" y="304800"/>
            <a:ext cx="9944100" cy="827088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half" idx="1"/>
          </p:nvPr>
        </p:nvSpPr>
        <p:spPr>
          <a:xfrm>
            <a:off x="508000" y="1458914"/>
            <a:ext cx="5486400" cy="4625975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quarter" idx="2"/>
          </p:nvPr>
        </p:nvSpPr>
        <p:spPr>
          <a:xfrm>
            <a:off x="6197600" y="1458914"/>
            <a:ext cx="5486400" cy="2236787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3"/>
          </p:nvPr>
        </p:nvSpPr>
        <p:spPr>
          <a:xfrm>
            <a:off x="6197600" y="3848100"/>
            <a:ext cx="5486400" cy="22367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1870688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29439-F6FF-489C-859E-1158027076BB}" type="datetimeFigureOut">
              <a:rPr lang="fr-FR" smtClean="0"/>
              <a:pPr/>
              <a:t>14/03/2019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902FC-19F3-4A38-8A29-AEA673D5062F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998825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29439-F6FF-489C-859E-1158027076BB}" type="datetimeFigureOut">
              <a:rPr lang="fr-FR" smtClean="0"/>
              <a:pPr/>
              <a:t>14/03/2019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902FC-19F3-4A38-8A29-AEA673D5062F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512570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29439-F6FF-489C-859E-1158027076BB}" type="datetimeFigureOut">
              <a:rPr lang="fr-FR" smtClean="0"/>
              <a:pPr/>
              <a:t>14/03/2019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902FC-19F3-4A38-8A29-AEA673D5062F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118606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29439-F6FF-489C-859E-1158027076BB}" type="datetimeFigureOut">
              <a:rPr lang="fr-FR" smtClean="0"/>
              <a:pPr/>
              <a:t>14/03/2019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902FC-19F3-4A38-8A29-AEA673D5062F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992741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29439-F6FF-489C-859E-1158027076BB}" type="datetimeFigureOut">
              <a:rPr lang="fr-FR" smtClean="0"/>
              <a:pPr/>
              <a:t>14/03/2019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902FC-19F3-4A38-8A29-AEA673D5062F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356298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29439-F6FF-489C-859E-1158027076BB}" type="datetimeFigureOut">
              <a:rPr lang="fr-FR" smtClean="0"/>
              <a:pPr/>
              <a:t>14/03/2019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902FC-19F3-4A38-8A29-AEA673D5062F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67052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29439-F6FF-489C-859E-1158027076BB}" type="datetimeFigureOut">
              <a:rPr lang="fr-FR" smtClean="0"/>
              <a:pPr/>
              <a:t>14/03/2019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902FC-19F3-4A38-8A29-AEA673D5062F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486106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29439-F6FF-489C-859E-1158027076BB}" type="datetimeFigureOut">
              <a:rPr lang="fr-FR" smtClean="0"/>
              <a:pPr/>
              <a:t>14/03/2019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902FC-19F3-4A38-8A29-AEA673D5062F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591899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329439-F6FF-489C-859E-1158027076BB}" type="datetimeFigureOut">
              <a:rPr lang="fr-FR" smtClean="0"/>
              <a:pPr/>
              <a:t>14/03/2019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5902FC-19F3-4A38-8A29-AEA673D5062F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31565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em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e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tiff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Feuille_de_calcul_Microsoft_Excel2.xlsx"/><Relationship Id="rId3" Type="http://schemas.openxmlformats.org/officeDocument/2006/relationships/image" Target="../media/image40.emf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8.png"/><Relationship Id="rId5" Type="http://schemas.openxmlformats.org/officeDocument/2006/relationships/package" Target="../embeddings/Feuille_de_calcul_Microsoft_Excel1.xlsx"/><Relationship Id="rId4" Type="http://schemas.openxmlformats.org/officeDocument/2006/relationships/oleObject" Target="../embeddings/oleObject1.bin"/><Relationship Id="rId9" Type="http://schemas.openxmlformats.org/officeDocument/2006/relationships/image" Target="../media/image39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1.jpeg"/><Relationship Id="rId7" Type="http://schemas.openxmlformats.org/officeDocument/2006/relationships/image" Target="../media/image4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cnr-resistance-antibiotiques.fr/index.html" TargetMode="External"/><Relationship Id="rId5" Type="http://schemas.openxmlformats.org/officeDocument/2006/relationships/image" Target="../media/image43.jpeg"/><Relationship Id="rId4" Type="http://schemas.openxmlformats.org/officeDocument/2006/relationships/image" Target="../media/image42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8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4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4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emf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7.emf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6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emf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emf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hyperlink" Target="mailto:jean-christophe.lagier@univ-amu.fr" TargetMode="External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fr-FR" b="1" dirty="0">
                <a:solidFill>
                  <a:srgbClr val="FF3399"/>
                </a:solidFill>
                <a:latin typeface="+mn-lt"/>
              </a:rPr>
              <a:t>Gestion d’une épidémie</a:t>
            </a:r>
            <a:r>
              <a:rPr lang="fr-FR" dirty="0">
                <a:latin typeface="+mn-lt"/>
              </a:rPr>
              <a:t/>
            </a:r>
            <a:br>
              <a:rPr lang="fr-FR" dirty="0">
                <a:latin typeface="+mn-lt"/>
              </a:rPr>
            </a:br>
            <a:r>
              <a:rPr lang="fr-FR" dirty="0">
                <a:latin typeface="+mn-lt"/>
              </a:rPr>
              <a:t/>
            </a:r>
            <a:br>
              <a:rPr lang="fr-FR" dirty="0">
                <a:latin typeface="+mn-lt"/>
              </a:rPr>
            </a:br>
            <a:r>
              <a:rPr lang="fr-FR" sz="2400" dirty="0">
                <a:latin typeface="+mn-lt"/>
              </a:rPr>
              <a:t>Exemples actuels: </a:t>
            </a:r>
            <a:r>
              <a:rPr lang="fr-FR" sz="2400" i="1" dirty="0">
                <a:latin typeface="+mn-lt"/>
              </a:rPr>
              <a:t>Clostridium difficile </a:t>
            </a:r>
            <a:r>
              <a:rPr lang="fr-FR" sz="2400" dirty="0">
                <a:latin typeface="+mn-lt"/>
              </a:rPr>
              <a:t>et </a:t>
            </a:r>
            <a:r>
              <a:rPr lang="fr-FR" sz="2400" dirty="0" err="1">
                <a:latin typeface="+mn-lt"/>
              </a:rPr>
              <a:t>BHRe</a:t>
            </a:r>
            <a:r>
              <a:rPr lang="fr-FR" sz="2400" dirty="0">
                <a:latin typeface="+mn-lt"/>
              </a:rPr>
              <a:t> </a:t>
            </a:r>
            <a:endParaRPr lang="fr-FR" i="1" dirty="0">
              <a:latin typeface="+mn-lt"/>
            </a:endParaRP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468128" y="3756511"/>
            <a:ext cx="9144000" cy="1655762"/>
          </a:xfrm>
        </p:spPr>
        <p:txBody>
          <a:bodyPr>
            <a:normAutofit fontScale="92500" lnSpcReduction="10000"/>
          </a:bodyPr>
          <a:lstStyle/>
          <a:p>
            <a:r>
              <a:rPr lang="fr-FR" b="1" dirty="0" smtClean="0"/>
              <a:t>Pr Jean-Christophe LAGIER</a:t>
            </a:r>
            <a:endParaRPr lang="fr-FR" b="1" dirty="0"/>
          </a:p>
          <a:p>
            <a:r>
              <a:rPr lang="fr-FR" dirty="0" smtClean="0"/>
              <a:t>Maladies Infectieuses et Tropicales</a:t>
            </a:r>
            <a:endParaRPr lang="fr-FR" dirty="0"/>
          </a:p>
          <a:p>
            <a:r>
              <a:rPr lang="fr-FR" dirty="0" smtClean="0"/>
              <a:t>IHU </a:t>
            </a:r>
            <a:r>
              <a:rPr lang="fr-FR" dirty="0"/>
              <a:t>Méditerranée Infection</a:t>
            </a:r>
          </a:p>
          <a:p>
            <a:r>
              <a:rPr lang="fr-FR" dirty="0" smtClean="0"/>
              <a:t>12/03/2019</a:t>
            </a:r>
            <a:endParaRPr lang="fr-FR" dirty="0"/>
          </a:p>
        </p:txBody>
      </p:sp>
      <p:pic>
        <p:nvPicPr>
          <p:cNvPr id="4" name="Picture 2" descr="Afficher l'image d'origin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9174" y="5352985"/>
            <a:ext cx="3398164" cy="150501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9779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r>
              <a:rPr lang="fr-FR" dirty="0">
                <a:solidFill>
                  <a:srgbClr val="000090"/>
                </a:solidFill>
                <a:latin typeface="Arial"/>
                <a:cs typeface="Arial"/>
              </a:rPr>
              <a:t>Histoire du r027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51784" y="1844825"/>
            <a:ext cx="6408712" cy="47161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ZoneTexte 7"/>
          <p:cNvSpPr txBox="1"/>
          <p:nvPr/>
        </p:nvSpPr>
        <p:spPr>
          <a:xfrm>
            <a:off x="1524000" y="1916832"/>
            <a:ext cx="2664296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latin typeface="Arial"/>
                <a:cs typeface="Arial"/>
              </a:rPr>
              <a:t>Europe </a:t>
            </a:r>
            <a:r>
              <a:rPr lang="fr-FR" sz="2800" dirty="0">
                <a:latin typeface="Arial"/>
                <a:cs typeface="Arial"/>
              </a:rPr>
              <a:t>: 1</a:t>
            </a:r>
            <a:r>
              <a:rPr lang="fr-FR" sz="2800" baseline="30000" dirty="0">
                <a:latin typeface="Arial"/>
                <a:cs typeface="Arial"/>
              </a:rPr>
              <a:t>er</a:t>
            </a:r>
            <a:r>
              <a:rPr lang="fr-FR" sz="2800" dirty="0">
                <a:latin typeface="Arial"/>
                <a:cs typeface="Arial"/>
              </a:rPr>
              <a:t>  cas 2004</a:t>
            </a:r>
          </a:p>
          <a:p>
            <a:pPr>
              <a:buFont typeface="Arial" pitchFamily="34" charset="0"/>
              <a:buChar char="•"/>
            </a:pPr>
            <a:endParaRPr lang="fr-FR" dirty="0">
              <a:latin typeface="Arial"/>
              <a:cs typeface="Arial"/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1775520" y="6488668"/>
            <a:ext cx="38884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i="1" dirty="0">
                <a:solidFill>
                  <a:schemeClr val="accent5"/>
                </a:solidFill>
                <a:latin typeface="Arial"/>
                <a:cs typeface="Arial"/>
              </a:rPr>
              <a:t>Bauer, Lancet </a:t>
            </a:r>
            <a:r>
              <a:rPr lang="fr-FR" dirty="0">
                <a:solidFill>
                  <a:schemeClr val="accent5"/>
                </a:solidFill>
                <a:latin typeface="Arial"/>
                <a:cs typeface="Arial"/>
              </a:rPr>
              <a:t>2011</a:t>
            </a: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F8C1A-122A-4821-AE49-A99FF8F346BE}" type="slidenum">
              <a:rPr lang="fr-FR" smtClean="0"/>
              <a:pPr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22813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r>
              <a:rPr lang="fr-FR" dirty="0">
                <a:solidFill>
                  <a:srgbClr val="000090"/>
                </a:solidFill>
                <a:latin typeface="Arial"/>
                <a:cs typeface="Arial"/>
              </a:rPr>
              <a:t>Histoire du r027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dirty="0">
                <a:latin typeface="Arial"/>
                <a:cs typeface="Arial"/>
              </a:rPr>
              <a:t>Responsable d’une épidémie en France depuis 2006</a:t>
            </a:r>
          </a:p>
        </p:txBody>
      </p:sp>
      <p:sp>
        <p:nvSpPr>
          <p:cNvPr id="5" name="ZoneTexte 4"/>
          <p:cNvSpPr txBox="1"/>
          <p:nvPr/>
        </p:nvSpPr>
        <p:spPr>
          <a:xfrm>
            <a:off x="1703512" y="6309320"/>
            <a:ext cx="4176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>
                <a:solidFill>
                  <a:schemeClr val="accent5"/>
                </a:solidFill>
                <a:latin typeface="Arial"/>
                <a:cs typeface="Arial"/>
              </a:rPr>
              <a:t>InVS</a:t>
            </a:r>
            <a:r>
              <a:rPr lang="fr-FR" dirty="0">
                <a:solidFill>
                  <a:schemeClr val="accent5"/>
                </a:solidFill>
                <a:latin typeface="Arial"/>
                <a:cs typeface="Arial"/>
              </a:rPr>
              <a:t>, 2007</a:t>
            </a:r>
          </a:p>
        </p:txBody>
      </p:sp>
      <p:pic>
        <p:nvPicPr>
          <p:cNvPr id="8" name="Image 7" descr="2007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35760" y="2204864"/>
            <a:ext cx="5904656" cy="4034780"/>
          </a:xfrm>
          <a:prstGeom prst="rect">
            <a:avLst/>
          </a:prstGeom>
        </p:spPr>
      </p:pic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F8C1A-122A-4821-AE49-A99FF8F346BE}" type="slidenum">
              <a:rPr lang="fr-FR" smtClean="0"/>
              <a:pPr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547998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r>
              <a:rPr lang="fr-FR" dirty="0">
                <a:solidFill>
                  <a:srgbClr val="000090"/>
                </a:solidFill>
                <a:latin typeface="Arial"/>
                <a:cs typeface="Arial"/>
              </a:rPr>
              <a:t>Histoire du r027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sz="2000" dirty="0">
                <a:latin typeface="Arial"/>
                <a:cs typeface="Arial"/>
              </a:rPr>
              <a:t>Souches de </a:t>
            </a:r>
            <a:r>
              <a:rPr lang="fr-FR" sz="2000" i="1" dirty="0">
                <a:latin typeface="Arial"/>
                <a:cs typeface="Arial"/>
              </a:rPr>
              <a:t>C. difficile </a:t>
            </a:r>
            <a:r>
              <a:rPr lang="fr-FR" sz="2000" dirty="0">
                <a:latin typeface="Arial"/>
                <a:cs typeface="Arial"/>
              </a:rPr>
              <a:t>caractérisées par le CNR et proportion de souches 027 épidémiques, par région, France, juillet 2009 - juin 2010 (N=399)</a:t>
            </a:r>
          </a:p>
        </p:txBody>
      </p:sp>
      <p:sp>
        <p:nvSpPr>
          <p:cNvPr id="5" name="ZoneTexte 4"/>
          <p:cNvSpPr txBox="1"/>
          <p:nvPr/>
        </p:nvSpPr>
        <p:spPr>
          <a:xfrm>
            <a:off x="1703512" y="6309320"/>
            <a:ext cx="4176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accent5"/>
                </a:solidFill>
                <a:latin typeface="Arial"/>
                <a:cs typeface="Arial"/>
              </a:rPr>
              <a:t>InVS, 2011</a:t>
            </a:r>
          </a:p>
        </p:txBody>
      </p:sp>
      <p:pic>
        <p:nvPicPr>
          <p:cNvPr id="6" name="Espace réservé du contenu 3" descr="cart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43673" y="2636912"/>
            <a:ext cx="5575127" cy="4054638"/>
          </a:xfrm>
          <a:prstGeom prst="rect">
            <a:avLst/>
          </a:prstGeom>
        </p:spPr>
      </p:pic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F8C1A-122A-4821-AE49-A99FF8F346BE}" type="slidenum">
              <a:rPr lang="fr-FR" smtClean="0"/>
              <a:pPr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803750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r>
              <a:rPr lang="fr-FR" dirty="0">
                <a:solidFill>
                  <a:srgbClr val="000090"/>
                </a:solidFill>
              </a:rPr>
              <a:t>Nosocomiale ou communautaire ?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5721" y="4365105"/>
            <a:ext cx="5217687" cy="12286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5720" y="2996953"/>
            <a:ext cx="5027410" cy="1351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ZoneTexte 5"/>
          <p:cNvSpPr txBox="1"/>
          <p:nvPr/>
        </p:nvSpPr>
        <p:spPr>
          <a:xfrm>
            <a:off x="1991545" y="6165304"/>
            <a:ext cx="48940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i="1" dirty="0">
                <a:solidFill>
                  <a:schemeClr val="accent5"/>
                </a:solidFill>
                <a:latin typeface="Arial"/>
                <a:cs typeface="Arial"/>
              </a:rPr>
              <a:t>Buffet-Bataillon, </a:t>
            </a:r>
            <a:r>
              <a:rPr lang="fr-FR" sz="1600" i="1" dirty="0" err="1">
                <a:solidFill>
                  <a:schemeClr val="accent5"/>
                </a:solidFill>
                <a:latin typeface="Arial"/>
                <a:cs typeface="Arial"/>
              </a:rPr>
              <a:t>Eur</a:t>
            </a:r>
            <a:r>
              <a:rPr lang="fr-FR" sz="1600" i="1" dirty="0">
                <a:solidFill>
                  <a:schemeClr val="accent5"/>
                </a:solidFill>
                <a:latin typeface="Arial"/>
                <a:cs typeface="Arial"/>
              </a:rPr>
              <a:t> J Clin </a:t>
            </a:r>
            <a:r>
              <a:rPr lang="fr-FR" sz="1600" i="1" dirty="0" err="1">
                <a:solidFill>
                  <a:schemeClr val="accent5"/>
                </a:solidFill>
                <a:latin typeface="Arial"/>
                <a:cs typeface="Arial"/>
              </a:rPr>
              <a:t>Microbiol</a:t>
            </a:r>
            <a:r>
              <a:rPr lang="fr-FR" sz="1600" i="1" dirty="0">
                <a:solidFill>
                  <a:schemeClr val="accent5"/>
                </a:solidFill>
                <a:latin typeface="Arial"/>
                <a:cs typeface="Arial"/>
              </a:rPr>
              <a:t> Infect Dis </a:t>
            </a:r>
            <a:r>
              <a:rPr lang="fr-FR" sz="1600" dirty="0">
                <a:solidFill>
                  <a:schemeClr val="accent5"/>
                </a:solidFill>
                <a:latin typeface="Arial"/>
                <a:cs typeface="Arial"/>
              </a:rPr>
              <a:t>2012</a:t>
            </a: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47528" y="1988841"/>
            <a:ext cx="464820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F8C1A-122A-4821-AE49-A99FF8F346BE}" type="slidenum">
              <a:rPr lang="fr-FR" smtClean="0"/>
              <a:pPr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967826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r>
              <a:rPr lang="fr-FR" dirty="0">
                <a:solidFill>
                  <a:srgbClr val="000090"/>
                </a:solidFill>
                <a:latin typeface="+mn-lt"/>
              </a:rPr>
              <a:t>Mortalité</a:t>
            </a: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4623" y="1825369"/>
            <a:ext cx="8997577" cy="4359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ZoneTexte 5"/>
          <p:cNvSpPr txBox="1"/>
          <p:nvPr/>
        </p:nvSpPr>
        <p:spPr>
          <a:xfrm>
            <a:off x="1740024" y="6309320"/>
            <a:ext cx="87484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solidFill>
                  <a:srgbClr val="4BACC6"/>
                </a:solidFill>
                <a:latin typeface="Arial"/>
                <a:cs typeface="Arial"/>
              </a:rPr>
              <a:t>Walker</a:t>
            </a:r>
            <a:r>
              <a:rPr lang="fr-FR" sz="1600" i="1" dirty="0">
                <a:solidFill>
                  <a:srgbClr val="4BACC6"/>
                </a:solidFill>
                <a:latin typeface="Arial"/>
                <a:cs typeface="Arial"/>
              </a:rPr>
              <a:t>, Clin Infect Dis</a:t>
            </a:r>
            <a:r>
              <a:rPr lang="fr-FR" sz="1600" dirty="0">
                <a:solidFill>
                  <a:srgbClr val="4BACC6"/>
                </a:solidFill>
                <a:latin typeface="Arial"/>
                <a:cs typeface="Arial"/>
              </a:rPr>
              <a:t> 2013</a:t>
            </a:r>
          </a:p>
        </p:txBody>
      </p:sp>
      <p:sp>
        <p:nvSpPr>
          <p:cNvPr id="8" name="Ellipse 7"/>
          <p:cNvSpPr/>
          <p:nvPr/>
        </p:nvSpPr>
        <p:spPr>
          <a:xfrm>
            <a:off x="7446335" y="3104964"/>
            <a:ext cx="792088" cy="21602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0" name="Connecteur droit avec flèche 9"/>
          <p:cNvCxnSpPr/>
          <p:nvPr/>
        </p:nvCxnSpPr>
        <p:spPr>
          <a:xfrm flipV="1">
            <a:off x="5303912" y="3212976"/>
            <a:ext cx="792088" cy="7920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ZoneTexte 16"/>
          <p:cNvSpPr txBox="1"/>
          <p:nvPr/>
        </p:nvSpPr>
        <p:spPr>
          <a:xfrm>
            <a:off x="1283526" y="1804174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N=2222</a:t>
            </a: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F8C1A-122A-4821-AE49-A99FF8F346BE}" type="slidenum">
              <a:rPr lang="fr-FR" smtClean="0"/>
              <a:pPr/>
              <a:t>14</a:t>
            </a:fld>
            <a:endParaRPr lang="fr-FR" dirty="0"/>
          </a:p>
        </p:txBody>
      </p:sp>
      <p:sp>
        <p:nvSpPr>
          <p:cNvPr id="4" name="ZoneTexte 3"/>
          <p:cNvSpPr txBox="1"/>
          <p:nvPr/>
        </p:nvSpPr>
        <p:spPr>
          <a:xfrm>
            <a:off x="8610600" y="2085526"/>
            <a:ext cx="309053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>
                <a:solidFill>
                  <a:srgbClr val="FF0066"/>
                </a:solidFill>
              </a:rPr>
              <a:t>SURMORTALITE TRES SIGNIFICATIVE POUR CERTAINES SOUCHES DONT RO27</a:t>
            </a:r>
          </a:p>
        </p:txBody>
      </p:sp>
    </p:spTree>
    <p:extLst>
      <p:ext uri="{BB962C8B-B14F-4D97-AF65-F5344CB8AC3E}">
        <p14:creationId xmlns:p14="http://schemas.microsoft.com/office/powerpoint/2010/main" val="20318863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r>
              <a:rPr lang="fr-FR" dirty="0">
                <a:solidFill>
                  <a:srgbClr val="000090"/>
                </a:solidFill>
              </a:rPr>
              <a:t>FDR de récurrences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03512" y="1556793"/>
            <a:ext cx="4859408" cy="417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6744072" y="3861048"/>
            <a:ext cx="3456384" cy="58477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fr-FR" sz="1600" dirty="0">
                <a:latin typeface="Arial"/>
                <a:cs typeface="Arial"/>
              </a:rPr>
              <a:t>r 027 est plus fréquemment associé à des récidives (p&lt;0.0001)</a:t>
            </a:r>
          </a:p>
        </p:txBody>
      </p:sp>
      <p:sp>
        <p:nvSpPr>
          <p:cNvPr id="7" name="Rectangle à coins arrondis 6"/>
          <p:cNvSpPr/>
          <p:nvPr/>
        </p:nvSpPr>
        <p:spPr>
          <a:xfrm>
            <a:off x="1847528" y="3933056"/>
            <a:ext cx="4032448" cy="21602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/>
          <p:cNvSpPr/>
          <p:nvPr/>
        </p:nvSpPr>
        <p:spPr>
          <a:xfrm>
            <a:off x="6744072" y="2924944"/>
            <a:ext cx="3456384" cy="58477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fr-FR" sz="1600" dirty="0">
                <a:latin typeface="Arial"/>
                <a:cs typeface="Arial"/>
              </a:rPr>
              <a:t>N = 53 avec 2 prélèvements de selles positifs à 120 jours d’écart</a:t>
            </a:r>
          </a:p>
        </p:txBody>
      </p:sp>
      <p:sp>
        <p:nvSpPr>
          <p:cNvPr id="10" name="ZoneTexte 9"/>
          <p:cNvSpPr txBox="1"/>
          <p:nvPr/>
        </p:nvSpPr>
        <p:spPr>
          <a:xfrm>
            <a:off x="1775520" y="6165304"/>
            <a:ext cx="236294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chemeClr val="accent5"/>
                </a:solidFill>
                <a:latin typeface="Arial"/>
                <a:cs typeface="Arial"/>
              </a:rPr>
              <a:t>Chen, </a:t>
            </a:r>
            <a:r>
              <a:rPr lang="fr-FR" sz="1600" i="1" dirty="0" err="1">
                <a:solidFill>
                  <a:schemeClr val="accent5"/>
                </a:solidFill>
                <a:latin typeface="Arial"/>
                <a:cs typeface="Arial"/>
              </a:rPr>
              <a:t>Dig</a:t>
            </a:r>
            <a:r>
              <a:rPr lang="fr-FR" sz="1600" i="1" dirty="0">
                <a:solidFill>
                  <a:schemeClr val="accent5"/>
                </a:solidFill>
                <a:latin typeface="Arial"/>
                <a:cs typeface="Arial"/>
              </a:rPr>
              <a:t> Dis </a:t>
            </a:r>
            <a:r>
              <a:rPr lang="fr-FR" sz="1600" i="1" dirty="0" err="1">
                <a:solidFill>
                  <a:schemeClr val="accent5"/>
                </a:solidFill>
                <a:latin typeface="Arial"/>
                <a:cs typeface="Arial"/>
              </a:rPr>
              <a:t>Sci</a:t>
            </a:r>
            <a:r>
              <a:rPr lang="fr-FR" sz="1600" i="1" dirty="0">
                <a:solidFill>
                  <a:schemeClr val="accent5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chemeClr val="accent5"/>
                </a:solidFill>
                <a:latin typeface="Arial"/>
                <a:cs typeface="Arial"/>
              </a:rPr>
              <a:t>2012</a:t>
            </a: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F8C1A-122A-4821-AE49-A99FF8F346BE}" type="slidenum">
              <a:rPr lang="fr-FR" smtClean="0"/>
              <a:pPr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599148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>
                <a:latin typeface="+mn-lt"/>
              </a:rPr>
              <a:t>Existe-t-il un portage asymptomatique ? 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077382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r>
              <a:rPr lang="fr-FR" dirty="0">
                <a:solidFill>
                  <a:srgbClr val="000090"/>
                </a:solidFill>
                <a:latin typeface="Arial"/>
                <a:cs typeface="Arial"/>
              </a:rPr>
              <a:t>Portage asymptomatique</a:t>
            </a: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31504" y="1772816"/>
            <a:ext cx="6120680" cy="4859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ZoneTexte 4"/>
          <p:cNvSpPr txBox="1"/>
          <p:nvPr/>
        </p:nvSpPr>
        <p:spPr>
          <a:xfrm>
            <a:off x="7824192" y="1700808"/>
            <a:ext cx="244827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solidFill>
                  <a:schemeClr val="accent1"/>
                </a:solidFill>
                <a:latin typeface="Arial"/>
                <a:cs typeface="Arial"/>
              </a:rPr>
              <a:t>N = 320 patients asymptomatiques, selles à l’admission dans un SSR (Minnesota, USA) en  2009, sur période de  2 mois ; Analyse par PCR (sur gène </a:t>
            </a:r>
            <a:r>
              <a:rPr lang="fr-FR" sz="1600" i="1" dirty="0" err="1">
                <a:solidFill>
                  <a:schemeClr val="accent1"/>
                </a:solidFill>
                <a:latin typeface="Arial"/>
                <a:cs typeface="Arial"/>
              </a:rPr>
              <a:t>tcdc</a:t>
            </a:r>
            <a:r>
              <a:rPr lang="fr-FR" sz="1600" dirty="0">
                <a:solidFill>
                  <a:schemeClr val="accent1"/>
                </a:solidFill>
                <a:latin typeface="Arial"/>
                <a:cs typeface="Arial"/>
              </a:rPr>
              <a:t>)</a:t>
            </a:r>
          </a:p>
        </p:txBody>
      </p:sp>
      <p:sp>
        <p:nvSpPr>
          <p:cNvPr id="7" name="Rectangle à coins arrondis 6"/>
          <p:cNvSpPr/>
          <p:nvPr/>
        </p:nvSpPr>
        <p:spPr>
          <a:xfrm>
            <a:off x="1775520" y="3501008"/>
            <a:ext cx="5688632" cy="21602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/>
          <p:cNvSpPr txBox="1"/>
          <p:nvPr/>
        </p:nvSpPr>
        <p:spPr>
          <a:xfrm>
            <a:off x="7824192" y="4365105"/>
            <a:ext cx="23762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1" dirty="0">
                <a:latin typeface="Arial"/>
                <a:cs typeface="Arial"/>
              </a:rPr>
              <a:t>Portage asymptomatique </a:t>
            </a:r>
            <a:r>
              <a:rPr lang="fr-FR" sz="1600" dirty="0">
                <a:latin typeface="Arial"/>
                <a:cs typeface="Arial"/>
              </a:rPr>
              <a:t>: 31/320 = </a:t>
            </a:r>
            <a:r>
              <a:rPr lang="fr-FR" sz="1600" dirty="0">
                <a:solidFill>
                  <a:srgbClr val="FF0000"/>
                </a:solidFill>
                <a:latin typeface="Arial"/>
                <a:cs typeface="Arial"/>
              </a:rPr>
              <a:t>9.4%</a:t>
            </a:r>
          </a:p>
        </p:txBody>
      </p:sp>
      <p:sp>
        <p:nvSpPr>
          <p:cNvPr id="9" name="ZoneTexte 8"/>
          <p:cNvSpPr txBox="1"/>
          <p:nvPr/>
        </p:nvSpPr>
        <p:spPr>
          <a:xfrm>
            <a:off x="6600056" y="6381328"/>
            <a:ext cx="34563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 err="1">
                <a:solidFill>
                  <a:schemeClr val="accent5"/>
                </a:solidFill>
                <a:latin typeface="Arial"/>
                <a:cs typeface="Arial"/>
              </a:rPr>
              <a:t>Leekha</a:t>
            </a:r>
            <a:r>
              <a:rPr lang="fr-FR" sz="1600" dirty="0">
                <a:solidFill>
                  <a:schemeClr val="accent5"/>
                </a:solidFill>
                <a:latin typeface="Arial"/>
                <a:cs typeface="Arial"/>
              </a:rPr>
              <a:t>, Am J Infect Control, 2013</a:t>
            </a:r>
          </a:p>
        </p:txBody>
      </p:sp>
      <p:sp>
        <p:nvSpPr>
          <p:cNvPr id="10" name="Rectangle à coins arrondis 9"/>
          <p:cNvSpPr/>
          <p:nvPr/>
        </p:nvSpPr>
        <p:spPr>
          <a:xfrm>
            <a:off x="1775520" y="5301208"/>
            <a:ext cx="5688632" cy="36004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à coins arrondis 10"/>
          <p:cNvSpPr/>
          <p:nvPr/>
        </p:nvSpPr>
        <p:spPr>
          <a:xfrm>
            <a:off x="1775520" y="4293096"/>
            <a:ext cx="5688632" cy="216024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357A-4737-4FB5-9257-5B362849F260}" type="slidenum">
              <a:rPr lang="fr-FR" smtClean="0"/>
              <a:pPr/>
              <a:t>17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993134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r>
              <a:rPr lang="fr-FR" dirty="0">
                <a:solidFill>
                  <a:srgbClr val="000090"/>
                </a:solidFill>
                <a:latin typeface="Arial"/>
                <a:cs typeface="Arial"/>
              </a:rPr>
              <a:t>Portage asymptomatique</a:t>
            </a:r>
          </a:p>
        </p:txBody>
      </p:sp>
      <p:sp>
        <p:nvSpPr>
          <p:cNvPr id="5" name="ZoneTexte 4"/>
          <p:cNvSpPr txBox="1"/>
          <p:nvPr/>
        </p:nvSpPr>
        <p:spPr>
          <a:xfrm>
            <a:off x="7824192" y="1700808"/>
            <a:ext cx="23762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solidFill>
                  <a:schemeClr val="accent1"/>
                </a:solidFill>
                <a:latin typeface="Arial"/>
                <a:cs typeface="Arial"/>
              </a:rPr>
              <a:t>N = 149 patients âgés asymptomatiques ; culture des selles en  2008 dans 8 services différents (</a:t>
            </a:r>
            <a:r>
              <a:rPr lang="fr-FR" sz="1600" dirty="0" err="1">
                <a:solidFill>
                  <a:schemeClr val="accent1"/>
                </a:solidFill>
                <a:latin typeface="Arial"/>
                <a:cs typeface="Arial"/>
              </a:rPr>
              <a:t>méd</a:t>
            </a:r>
            <a:r>
              <a:rPr lang="fr-FR" sz="1600" dirty="0">
                <a:solidFill>
                  <a:schemeClr val="accent1"/>
                </a:solidFill>
                <a:latin typeface="Arial"/>
                <a:cs typeface="Arial"/>
              </a:rPr>
              <a:t>, </a:t>
            </a:r>
            <a:r>
              <a:rPr lang="fr-FR" sz="1600" dirty="0" err="1">
                <a:solidFill>
                  <a:schemeClr val="accent1"/>
                </a:solidFill>
                <a:latin typeface="Arial"/>
                <a:cs typeface="Arial"/>
              </a:rPr>
              <a:t>chir</a:t>
            </a:r>
            <a:r>
              <a:rPr lang="fr-FR" sz="1600" dirty="0">
                <a:solidFill>
                  <a:schemeClr val="accent1"/>
                </a:solidFill>
                <a:latin typeface="Arial"/>
                <a:cs typeface="Arial"/>
              </a:rPr>
              <a:t>, réa), Cleveland, USA</a:t>
            </a:r>
          </a:p>
        </p:txBody>
      </p:sp>
      <p:sp>
        <p:nvSpPr>
          <p:cNvPr id="8" name="ZoneTexte 7"/>
          <p:cNvSpPr txBox="1"/>
          <p:nvPr/>
        </p:nvSpPr>
        <p:spPr>
          <a:xfrm>
            <a:off x="7824192" y="4365104"/>
            <a:ext cx="23762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1" dirty="0">
                <a:latin typeface="Arial"/>
                <a:cs typeface="Arial"/>
              </a:rPr>
              <a:t>Portage asymptomatique de </a:t>
            </a:r>
            <a:r>
              <a:rPr lang="fr-FR" sz="1600" b="1" i="1" dirty="0">
                <a:latin typeface="Arial"/>
                <a:cs typeface="Arial"/>
              </a:rPr>
              <a:t>C. difficile </a:t>
            </a:r>
            <a:r>
              <a:rPr lang="fr-FR" sz="1600" b="1" dirty="0" err="1">
                <a:latin typeface="Arial"/>
                <a:cs typeface="Arial"/>
              </a:rPr>
              <a:t>toxinogène</a:t>
            </a:r>
            <a:r>
              <a:rPr lang="fr-FR" sz="1600" dirty="0">
                <a:latin typeface="Arial"/>
                <a:cs typeface="Arial"/>
              </a:rPr>
              <a:t>: 18/149 = </a:t>
            </a:r>
            <a:r>
              <a:rPr lang="fr-FR" sz="1600" dirty="0">
                <a:solidFill>
                  <a:srgbClr val="FF0000"/>
                </a:solidFill>
                <a:latin typeface="Arial"/>
                <a:cs typeface="Arial"/>
              </a:rPr>
              <a:t>12%</a:t>
            </a:r>
          </a:p>
        </p:txBody>
      </p:sp>
      <p:sp>
        <p:nvSpPr>
          <p:cNvPr id="9" name="ZoneTexte 8"/>
          <p:cNvSpPr txBox="1"/>
          <p:nvPr/>
        </p:nvSpPr>
        <p:spPr>
          <a:xfrm>
            <a:off x="6960096" y="6381328"/>
            <a:ext cx="34563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solidFill>
                  <a:schemeClr val="accent5"/>
                </a:solidFill>
                <a:latin typeface="Arial"/>
                <a:cs typeface="Arial"/>
              </a:rPr>
              <a:t>Guerrero, </a:t>
            </a:r>
            <a:r>
              <a:rPr lang="fr-FR" sz="1600" i="1" dirty="0">
                <a:solidFill>
                  <a:schemeClr val="accent5"/>
                </a:solidFill>
                <a:latin typeface="Arial"/>
                <a:cs typeface="Arial"/>
              </a:rPr>
              <a:t>J </a:t>
            </a:r>
            <a:r>
              <a:rPr lang="fr-FR" sz="1600" i="1" dirty="0" err="1">
                <a:solidFill>
                  <a:schemeClr val="accent5"/>
                </a:solidFill>
                <a:latin typeface="Arial"/>
                <a:cs typeface="Arial"/>
              </a:rPr>
              <a:t>Hosp</a:t>
            </a:r>
            <a:r>
              <a:rPr lang="fr-FR" sz="1600" i="1" dirty="0">
                <a:solidFill>
                  <a:schemeClr val="accent5"/>
                </a:solidFill>
                <a:latin typeface="Arial"/>
                <a:cs typeface="Arial"/>
              </a:rPr>
              <a:t> Infect </a:t>
            </a:r>
            <a:r>
              <a:rPr lang="fr-FR" sz="1600" dirty="0">
                <a:solidFill>
                  <a:schemeClr val="accent5"/>
                </a:solidFill>
                <a:latin typeface="Arial"/>
                <a:cs typeface="Arial"/>
              </a:rPr>
              <a:t>2013</a:t>
            </a:r>
          </a:p>
        </p:txBody>
      </p:sp>
      <p:pic>
        <p:nvPicPr>
          <p:cNvPr id="13" name="Espace réservé du contenu 12"/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t="1030" b="-859"/>
          <a:stretch/>
        </p:blipFill>
        <p:spPr>
          <a:xfrm>
            <a:off x="1775521" y="2070530"/>
            <a:ext cx="5717097" cy="3518710"/>
          </a:xfrm>
        </p:spPr>
      </p:pic>
      <p:sp>
        <p:nvSpPr>
          <p:cNvPr id="15" name="Rectangle à coins arrondis 14"/>
          <p:cNvSpPr/>
          <p:nvPr/>
        </p:nvSpPr>
        <p:spPr>
          <a:xfrm>
            <a:off x="1857872" y="3798722"/>
            <a:ext cx="5616624" cy="504056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à coins arrondis 15"/>
          <p:cNvSpPr/>
          <p:nvPr/>
        </p:nvSpPr>
        <p:spPr>
          <a:xfrm>
            <a:off x="1857872" y="4302778"/>
            <a:ext cx="5616624" cy="64807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à coins arrondis 16"/>
          <p:cNvSpPr/>
          <p:nvPr/>
        </p:nvSpPr>
        <p:spPr>
          <a:xfrm>
            <a:off x="1857872" y="4950850"/>
            <a:ext cx="5616624" cy="28803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Espace réservé du numéro de diapositive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357A-4737-4FB5-9257-5B362849F260}" type="slidenum">
              <a:rPr lang="fr-FR" smtClean="0"/>
              <a:pPr/>
              <a:t>18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3811209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991545" y="1628800"/>
            <a:ext cx="8208913" cy="36933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fr-FR" b="1" dirty="0">
                <a:latin typeface="Arial"/>
                <a:cs typeface="Arial"/>
              </a:rPr>
              <a:t>Epidémie </a:t>
            </a:r>
            <a:r>
              <a:rPr lang="fr-FR" dirty="0">
                <a:latin typeface="Arial"/>
                <a:cs typeface="Arial"/>
              </a:rPr>
              <a:t>en</a:t>
            </a:r>
            <a:r>
              <a:rPr lang="fr-FR" b="1" dirty="0">
                <a:latin typeface="Arial"/>
                <a:cs typeface="Arial"/>
              </a:rPr>
              <a:t> région PACA, </a:t>
            </a:r>
            <a:r>
              <a:rPr lang="fr-FR" dirty="0">
                <a:latin typeface="Arial"/>
                <a:cs typeface="Arial"/>
              </a:rPr>
              <a:t>nombreuses</a:t>
            </a:r>
            <a:r>
              <a:rPr lang="fr-FR" b="1" dirty="0">
                <a:latin typeface="Arial"/>
                <a:cs typeface="Arial"/>
              </a:rPr>
              <a:t> EHPAD, SSR </a:t>
            </a:r>
            <a:r>
              <a:rPr lang="fr-FR" dirty="0">
                <a:latin typeface="Arial"/>
                <a:cs typeface="Arial"/>
              </a:rPr>
              <a:t>concernées</a:t>
            </a:r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F8C1A-122A-4821-AE49-A99FF8F346BE}" type="slidenum">
              <a:rPr lang="fr-FR" smtClean="0"/>
              <a:pPr/>
              <a:t>19</a:t>
            </a:fld>
            <a:endParaRPr lang="fr-FR"/>
          </a:p>
        </p:txBody>
      </p:sp>
      <p:sp>
        <p:nvSpPr>
          <p:cNvPr id="5" name="Titre 1"/>
          <p:cNvSpPr txBox="1">
            <a:spLocks/>
          </p:cNvSpPr>
          <p:nvPr/>
        </p:nvSpPr>
        <p:spPr>
          <a:xfrm>
            <a:off x="1981200" y="274638"/>
            <a:ext cx="8229600" cy="1282154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3600" dirty="0">
                <a:solidFill>
                  <a:srgbClr val="000090"/>
                </a:solidFill>
                <a:latin typeface="Arial"/>
                <a:cs typeface="Arial"/>
              </a:rPr>
              <a:t>Epidémie CD r027, PACA</a:t>
            </a:r>
          </a:p>
        </p:txBody>
      </p:sp>
      <p:pic>
        <p:nvPicPr>
          <p:cNvPr id="6" name="Espace réservé du contenu 4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t="6960" b="6960"/>
          <a:stretch>
            <a:fillRect/>
          </a:stretch>
        </p:blipFill>
        <p:spPr>
          <a:xfrm>
            <a:off x="1991544" y="2028442"/>
            <a:ext cx="7992888" cy="4395780"/>
          </a:xfrm>
        </p:spPr>
      </p:pic>
    </p:spTree>
    <p:extLst>
      <p:ext uri="{BB962C8B-B14F-4D97-AF65-F5344CB8AC3E}">
        <p14:creationId xmlns:p14="http://schemas.microsoft.com/office/powerpoint/2010/main" val="36134203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>
                <a:solidFill>
                  <a:srgbClr val="FF3399"/>
                </a:solidFill>
                <a:latin typeface="+mn-lt"/>
              </a:rPr>
              <a:t>Epidémie : définition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6886353" cy="4351338"/>
          </a:xfrm>
        </p:spPr>
        <p:txBody>
          <a:bodyPr/>
          <a:lstStyle/>
          <a:p>
            <a:pPr marL="0" indent="0">
              <a:buNone/>
            </a:pPr>
            <a:r>
              <a:rPr lang="fr-FR" dirty="0"/>
              <a:t>Une épidémie désigne l'augmentation rapide de l'incidence d'une maladie en un lieu donné sur un moment donné, sans nécessairement comporter une notion de contagiosité. 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163810" y="793271"/>
            <a:ext cx="3656089" cy="5383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2606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825539" y="1794034"/>
            <a:ext cx="8208913" cy="5216813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fr-FR" b="1" dirty="0">
              <a:latin typeface="Arial"/>
              <a:cs typeface="Arial"/>
            </a:endParaRP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fr-FR" sz="2800" dirty="0">
                <a:latin typeface="Arial"/>
                <a:cs typeface="Arial"/>
              </a:rPr>
              <a:t>Depuis</a:t>
            </a:r>
            <a:r>
              <a:rPr lang="fr-FR" sz="2800" b="1" dirty="0">
                <a:latin typeface="Arial"/>
                <a:cs typeface="Arial"/>
              </a:rPr>
              <a:t> juin 2013: 104 </a:t>
            </a:r>
            <a:r>
              <a:rPr lang="fr-FR" sz="2800" dirty="0">
                <a:latin typeface="Arial"/>
                <a:cs typeface="Arial"/>
              </a:rPr>
              <a:t>patients hospitalisés à l’Hôpital Nord </a:t>
            </a:r>
            <a:r>
              <a:rPr lang="fr-FR" sz="2800" b="1" i="1" dirty="0">
                <a:latin typeface="Arial"/>
                <a:cs typeface="Arial"/>
              </a:rPr>
              <a:t>C. difficile </a:t>
            </a:r>
            <a:r>
              <a:rPr lang="fr-FR" sz="2800" b="1" dirty="0">
                <a:latin typeface="Arial"/>
                <a:cs typeface="Arial"/>
              </a:rPr>
              <a:t>pos.</a:t>
            </a:r>
          </a:p>
          <a:p>
            <a:pPr marL="742950" lvl="1" indent="-285750">
              <a:lnSpc>
                <a:spcPct val="150000"/>
              </a:lnSpc>
              <a:buFont typeface="Wingdings" charset="0"/>
              <a:buChar char="ü"/>
            </a:pPr>
            <a:r>
              <a:rPr lang="fr-FR" sz="2800" b="1" dirty="0">
                <a:solidFill>
                  <a:srgbClr val="FF0000"/>
                </a:solidFill>
                <a:latin typeface="Arial"/>
                <a:cs typeface="Arial"/>
              </a:rPr>
              <a:t>46</a:t>
            </a:r>
            <a:r>
              <a:rPr lang="fr-FR" sz="2800" b="1" dirty="0">
                <a:latin typeface="Arial"/>
                <a:cs typeface="Arial"/>
              </a:rPr>
              <a:t> O27 : </a:t>
            </a:r>
            <a:r>
              <a:rPr lang="fr-FR" sz="2800" b="1" dirty="0">
                <a:solidFill>
                  <a:srgbClr val="F79646"/>
                </a:solidFill>
                <a:latin typeface="Arial"/>
                <a:cs typeface="Arial"/>
              </a:rPr>
              <a:t>12</a:t>
            </a:r>
            <a:r>
              <a:rPr lang="fr-FR" sz="2800" b="1" dirty="0">
                <a:latin typeface="Arial"/>
                <a:cs typeface="Arial"/>
              </a:rPr>
              <a:t> décès (</a:t>
            </a:r>
            <a:r>
              <a:rPr lang="fr-FR" sz="2800" b="1" dirty="0">
                <a:solidFill>
                  <a:srgbClr val="F79646"/>
                </a:solidFill>
                <a:latin typeface="Arial"/>
                <a:cs typeface="Arial"/>
              </a:rPr>
              <a:t>26%</a:t>
            </a:r>
            <a:r>
              <a:rPr lang="fr-FR" sz="2800" b="1" dirty="0">
                <a:latin typeface="Arial"/>
                <a:cs typeface="Arial"/>
              </a:rPr>
              <a:t>) (60% pour ceux hospitalisé au MIT avant greffe fécale) </a:t>
            </a:r>
          </a:p>
          <a:p>
            <a:pPr marL="742950" lvl="1" indent="-285750">
              <a:lnSpc>
                <a:spcPct val="150000"/>
              </a:lnSpc>
              <a:buFont typeface="Wingdings" charset="0"/>
              <a:buChar char="ü"/>
            </a:pPr>
            <a:r>
              <a:rPr lang="fr-FR" sz="2800" b="1" dirty="0">
                <a:solidFill>
                  <a:srgbClr val="FF0000"/>
                </a:solidFill>
                <a:latin typeface="Arial"/>
                <a:cs typeface="Arial"/>
              </a:rPr>
              <a:t>58</a:t>
            </a:r>
            <a:r>
              <a:rPr lang="fr-FR" sz="2800" b="1" dirty="0">
                <a:latin typeface="Arial"/>
                <a:cs typeface="Arial"/>
              </a:rPr>
              <a:t> non-027 : </a:t>
            </a:r>
            <a:r>
              <a:rPr lang="fr-FR" sz="2800" b="1" dirty="0">
                <a:solidFill>
                  <a:srgbClr val="F79646"/>
                </a:solidFill>
                <a:latin typeface="Arial"/>
                <a:cs typeface="Arial"/>
              </a:rPr>
              <a:t>3</a:t>
            </a:r>
            <a:r>
              <a:rPr lang="fr-FR" sz="2800" b="1" dirty="0">
                <a:latin typeface="Arial"/>
                <a:cs typeface="Arial"/>
              </a:rPr>
              <a:t> décès (</a:t>
            </a:r>
            <a:r>
              <a:rPr lang="fr-FR" sz="2800" b="1" dirty="0">
                <a:solidFill>
                  <a:srgbClr val="F79646"/>
                </a:solidFill>
                <a:latin typeface="Arial"/>
                <a:cs typeface="Arial"/>
              </a:rPr>
              <a:t>5%</a:t>
            </a:r>
            <a:r>
              <a:rPr lang="fr-FR" sz="2800" b="1" dirty="0">
                <a:latin typeface="Arial"/>
                <a:cs typeface="Arial"/>
              </a:rPr>
              <a:t>)</a:t>
            </a:r>
          </a:p>
          <a:p>
            <a:pPr marL="742950" lvl="1" indent="-285750">
              <a:lnSpc>
                <a:spcPct val="150000"/>
              </a:lnSpc>
              <a:buClr>
                <a:schemeClr val="tx1"/>
              </a:buClr>
              <a:buFont typeface="Wingdings" charset="0"/>
              <a:buChar char="ü"/>
            </a:pPr>
            <a:r>
              <a:rPr lang="fr-FR" sz="2800" b="1" dirty="0">
                <a:latin typeface="Arial"/>
                <a:cs typeface="Arial"/>
              </a:rPr>
              <a:t>Moyenne d’âge: </a:t>
            </a:r>
            <a:r>
              <a:rPr lang="fr-FR" sz="2800" b="1" dirty="0">
                <a:solidFill>
                  <a:srgbClr val="F79646"/>
                </a:solidFill>
                <a:latin typeface="Arial"/>
                <a:cs typeface="Arial"/>
              </a:rPr>
              <a:t>78</a:t>
            </a:r>
            <a:r>
              <a:rPr lang="fr-FR" sz="2800" b="1" dirty="0">
                <a:latin typeface="Arial"/>
                <a:cs typeface="Arial"/>
              </a:rPr>
              <a:t> ans</a:t>
            </a:r>
          </a:p>
          <a:p>
            <a:pPr>
              <a:lnSpc>
                <a:spcPct val="150000"/>
              </a:lnSpc>
            </a:pPr>
            <a:endParaRPr lang="fr-FR" b="1" dirty="0">
              <a:latin typeface="Arial"/>
              <a:cs typeface="Arial"/>
            </a:endParaRPr>
          </a:p>
          <a:p>
            <a:pPr marL="285750" indent="-285750">
              <a:lnSpc>
                <a:spcPct val="150000"/>
              </a:lnSpc>
              <a:buClr>
                <a:srgbClr val="4BACC6"/>
              </a:buClr>
              <a:buFont typeface="Wingdings" charset="0"/>
              <a:buChar char="ü"/>
            </a:pPr>
            <a:endParaRPr lang="fr-FR" b="1" dirty="0">
              <a:latin typeface="Arial"/>
              <a:cs typeface="Arial"/>
            </a:endParaRPr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F8C1A-122A-4821-AE49-A99FF8F346BE}" type="slidenum">
              <a:rPr lang="fr-FR" smtClean="0"/>
              <a:pPr/>
              <a:t>20</a:t>
            </a:fld>
            <a:endParaRPr lang="fr-FR"/>
          </a:p>
        </p:txBody>
      </p:sp>
      <p:sp>
        <p:nvSpPr>
          <p:cNvPr id="5" name="Titre 1"/>
          <p:cNvSpPr txBox="1">
            <a:spLocks/>
          </p:cNvSpPr>
          <p:nvPr/>
        </p:nvSpPr>
        <p:spPr>
          <a:xfrm>
            <a:off x="1981200" y="274638"/>
            <a:ext cx="8229600" cy="1282154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3600" dirty="0">
                <a:solidFill>
                  <a:srgbClr val="000090"/>
                </a:solidFill>
                <a:latin typeface="Arial"/>
                <a:cs typeface="Arial"/>
              </a:rPr>
              <a:t>Epidémie CD r027, Hôpital Nord</a:t>
            </a:r>
          </a:p>
        </p:txBody>
      </p:sp>
    </p:spTree>
    <p:extLst>
      <p:ext uri="{BB962C8B-B14F-4D97-AF65-F5344CB8AC3E}">
        <p14:creationId xmlns:p14="http://schemas.microsoft.com/office/powerpoint/2010/main" val="345249847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F8C1A-122A-4821-AE49-A99FF8F346BE}" type="slidenum">
              <a:rPr lang="fr-FR" smtClean="0"/>
              <a:pPr/>
              <a:t>21</a:t>
            </a:fld>
            <a:endParaRPr lang="fr-FR"/>
          </a:p>
        </p:txBody>
      </p:sp>
      <p:sp>
        <p:nvSpPr>
          <p:cNvPr id="5" name="Titre 1"/>
          <p:cNvSpPr txBox="1">
            <a:spLocks/>
          </p:cNvSpPr>
          <p:nvPr/>
        </p:nvSpPr>
        <p:spPr>
          <a:xfrm>
            <a:off x="1981200" y="274638"/>
            <a:ext cx="8229600" cy="1282154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3600" dirty="0">
                <a:solidFill>
                  <a:srgbClr val="000090"/>
                </a:solidFill>
                <a:latin typeface="Arial"/>
                <a:cs typeface="Arial"/>
              </a:rPr>
              <a:t>Epidémie CD r027, Hôpital Nord</a:t>
            </a:r>
          </a:p>
        </p:txBody>
      </p:sp>
      <p:graphicFrame>
        <p:nvGraphicFramePr>
          <p:cNvPr id="13" name="Graphique 12"/>
          <p:cNvGraphicFramePr>
            <a:graphicFrameLocks/>
          </p:cNvGraphicFramePr>
          <p:nvPr>
            <p:extLst/>
          </p:nvPr>
        </p:nvGraphicFramePr>
        <p:xfrm>
          <a:off x="2567608" y="1628800"/>
          <a:ext cx="7056784" cy="50405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50541541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r-FR" sz="11500" b="1" dirty="0">
                <a:solidFill>
                  <a:srgbClr val="FF0066"/>
                </a:solidFill>
              </a:rPr>
              <a:t>GESTION DE L’EPIDEMIE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6525425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>
                <a:latin typeface="+mn-lt"/>
              </a:rPr>
              <a:t>Principes de la gestion d’une épidémie à Clostridium difficile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fr-FR" b="1" dirty="0"/>
              <a:t>Signalement des patients (CLIN)</a:t>
            </a:r>
          </a:p>
          <a:p>
            <a:pPr marL="514350" indent="-514350">
              <a:buFont typeface="+mj-lt"/>
              <a:buAutoNum type="arabicPeriod"/>
            </a:pPr>
            <a:r>
              <a:rPr lang="fr-FR" b="1" dirty="0"/>
              <a:t>Isolement des patients</a:t>
            </a:r>
          </a:p>
          <a:p>
            <a:pPr marL="971550" lvl="1" indent="-514350">
              <a:buFont typeface="+mj-lt"/>
              <a:buAutoNum type="arabicPeriod"/>
            </a:pPr>
            <a:r>
              <a:rPr lang="fr-FR" dirty="0"/>
              <a:t>Isolement adapté compte-tenu de la résistance des spores au SHA </a:t>
            </a:r>
          </a:p>
          <a:p>
            <a:pPr marL="971550" lvl="1" indent="-514350">
              <a:buFont typeface="+mj-lt"/>
              <a:buAutoNum type="arabicPeriod"/>
            </a:pPr>
            <a:r>
              <a:rPr lang="fr-FR" dirty="0"/>
              <a:t>Extraction des patients des services n’ayant pas les capacités d’assurer un isolement optimal (chirurgie) et </a:t>
            </a:r>
          </a:p>
          <a:p>
            <a:pPr marL="971550" lvl="1" indent="-514350">
              <a:buFont typeface="+mj-lt"/>
              <a:buAutoNum type="arabicPeriod"/>
            </a:pPr>
            <a:r>
              <a:rPr lang="fr-FR" dirty="0"/>
              <a:t>Pour la souche O27: tous les patients sont admis en priorité absolue au MIT Nord  </a:t>
            </a:r>
          </a:p>
          <a:p>
            <a:pPr marL="514350" indent="-514350">
              <a:buFont typeface="+mj-lt"/>
              <a:buAutoNum type="arabicPeriod"/>
            </a:pPr>
            <a:r>
              <a:rPr lang="fr-FR" b="1" dirty="0"/>
              <a:t>Traitement optimal des patients </a:t>
            </a:r>
          </a:p>
          <a:p>
            <a:pPr marL="971550" lvl="1" indent="-514350">
              <a:buFont typeface="+mj-lt"/>
              <a:buAutoNum type="arabicPeriod"/>
            </a:pPr>
            <a:r>
              <a:rPr lang="fr-FR" dirty="0"/>
              <a:t>Arrêt des antibiothérapie inadaptée </a:t>
            </a:r>
          </a:p>
          <a:p>
            <a:pPr marL="971550" lvl="1" indent="-514350">
              <a:buFont typeface="+mj-lt"/>
              <a:buAutoNum type="arabicPeriod"/>
            </a:pPr>
            <a:r>
              <a:rPr lang="fr-FR" dirty="0"/>
              <a:t>Antibiothérapie anti-Clostridium</a:t>
            </a:r>
          </a:p>
          <a:p>
            <a:pPr marL="971550" lvl="1" indent="-514350">
              <a:buFont typeface="+mj-lt"/>
              <a:buAutoNum type="arabicPeriod"/>
            </a:pPr>
            <a:r>
              <a:rPr lang="fr-FR" dirty="0"/>
              <a:t>Greffe de </a:t>
            </a:r>
            <a:r>
              <a:rPr lang="fr-FR" dirty="0" err="1"/>
              <a:t>microbiote</a:t>
            </a:r>
            <a:r>
              <a:rPr lang="fr-FR" dirty="0"/>
              <a:t> digestif</a:t>
            </a:r>
          </a:p>
          <a:p>
            <a:pPr marL="514350" indent="-514350">
              <a:buFont typeface="+mj-lt"/>
              <a:buAutoNum type="arabicPeriod"/>
            </a:pPr>
            <a:r>
              <a:rPr lang="fr-FR" b="1" dirty="0"/>
              <a:t>Levée de l’isolement et transfert que quand absence de contagiosité</a:t>
            </a:r>
          </a:p>
          <a:p>
            <a:pPr marL="971550" lvl="1" indent="-514350">
              <a:buFont typeface="+mj-lt"/>
              <a:buAutoNum type="arabicPeriod"/>
            </a:pPr>
            <a:r>
              <a:rPr lang="fr-FR" dirty="0"/>
              <a:t>Au moins 2 prélèvements négatifs à 48h d’intervalle </a:t>
            </a:r>
          </a:p>
          <a:p>
            <a:pPr marL="514350" indent="-514350">
              <a:buFont typeface="+mj-lt"/>
              <a:buAutoNum type="arabicPeriod"/>
            </a:pPr>
            <a:r>
              <a:rPr lang="fr-FR" b="1" dirty="0"/>
              <a:t>Prévention</a:t>
            </a:r>
          </a:p>
          <a:p>
            <a:pPr marL="971550" lvl="1" indent="-514350">
              <a:buFont typeface="+mj-lt"/>
              <a:buAutoNum type="arabicPeriod"/>
            </a:pPr>
            <a:r>
              <a:rPr lang="fr-FR" dirty="0"/>
              <a:t>Eviter ATB inutile + IPP inutiles 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41497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51911" y="1446296"/>
            <a:ext cx="8208912" cy="5539978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endParaRPr lang="fr-FR" sz="2400" b="1" dirty="0">
              <a:latin typeface="Arial"/>
              <a:cs typeface="Arial"/>
            </a:endParaRPr>
          </a:p>
          <a:p>
            <a:pPr marL="285750" indent="-285750">
              <a:buFont typeface="Arial" charset="0"/>
              <a:buChar char="•"/>
            </a:pPr>
            <a:r>
              <a:rPr lang="fr-FR" sz="2400" b="1" dirty="0">
                <a:latin typeface="Arial"/>
                <a:cs typeface="Arial"/>
              </a:rPr>
              <a:t>Consignes:</a:t>
            </a:r>
          </a:p>
          <a:p>
            <a:pPr marL="285750" indent="-285750">
              <a:buClr>
                <a:srgbClr val="4BACC6"/>
              </a:buClr>
              <a:buFont typeface="Wingdings" charset="0"/>
              <a:buChar char="ü"/>
            </a:pPr>
            <a:r>
              <a:rPr lang="fr-FR" sz="2400" b="1" dirty="0">
                <a:latin typeface="Arial"/>
                <a:cs typeface="Arial"/>
              </a:rPr>
              <a:t> Mesures d’isolement dès l’admission aux Urgences </a:t>
            </a:r>
            <a:r>
              <a:rPr lang="fr-FR" sz="2400" dirty="0">
                <a:latin typeface="Arial"/>
                <a:cs typeface="Arial"/>
              </a:rPr>
              <a:t>(Information, Formation)</a:t>
            </a:r>
          </a:p>
          <a:p>
            <a:pPr marL="285750" indent="-285750">
              <a:buClr>
                <a:srgbClr val="4BACC6"/>
              </a:buClr>
            </a:pPr>
            <a:endParaRPr lang="fr-FR" sz="2400" dirty="0">
              <a:latin typeface="Arial"/>
              <a:cs typeface="Arial"/>
            </a:endParaRPr>
          </a:p>
          <a:p>
            <a:pPr marL="285750" indent="-285750">
              <a:buClr>
                <a:srgbClr val="4BACC6"/>
              </a:buClr>
              <a:buFont typeface="Wingdings" charset="0"/>
              <a:buChar char="ü"/>
            </a:pPr>
            <a:r>
              <a:rPr lang="fr-FR" sz="2400" b="1" dirty="0">
                <a:latin typeface="Arial"/>
                <a:cs typeface="Arial"/>
              </a:rPr>
              <a:t> Nettoyage spécifique </a:t>
            </a:r>
            <a:r>
              <a:rPr lang="fr-FR" sz="2400" dirty="0">
                <a:latin typeface="Arial"/>
                <a:cs typeface="Arial"/>
              </a:rPr>
              <a:t>(Information, Formations)</a:t>
            </a:r>
          </a:p>
          <a:p>
            <a:pPr marL="285750" indent="-285750">
              <a:buClr>
                <a:srgbClr val="4BACC6"/>
              </a:buClr>
            </a:pPr>
            <a:endParaRPr lang="fr-FR" sz="2400" dirty="0">
              <a:latin typeface="Arial"/>
              <a:cs typeface="Arial"/>
            </a:endParaRPr>
          </a:p>
          <a:p>
            <a:pPr marL="285750" indent="-285750">
              <a:buClr>
                <a:srgbClr val="4BACC6"/>
              </a:buClr>
              <a:buFont typeface="Wingdings" charset="0"/>
              <a:buChar char="ü"/>
            </a:pPr>
            <a:r>
              <a:rPr lang="fr-FR" sz="2400" b="1" dirty="0">
                <a:latin typeface="Arial"/>
                <a:cs typeface="Arial"/>
              </a:rPr>
              <a:t> Hospitalisation au MIT </a:t>
            </a:r>
            <a:r>
              <a:rPr lang="fr-FR" sz="2400" dirty="0">
                <a:latin typeface="Arial"/>
                <a:cs typeface="Arial"/>
              </a:rPr>
              <a:t>(prélèvements environnement + personnel)</a:t>
            </a:r>
          </a:p>
          <a:p>
            <a:pPr marL="285750" indent="-285750">
              <a:buClr>
                <a:srgbClr val="4BACC6"/>
              </a:buClr>
            </a:pPr>
            <a:endParaRPr lang="fr-FR" sz="2400" dirty="0">
              <a:latin typeface="Arial"/>
              <a:cs typeface="Arial"/>
            </a:endParaRPr>
          </a:p>
          <a:p>
            <a:pPr marL="285750" indent="-285750">
              <a:buClr>
                <a:srgbClr val="4BACC6"/>
              </a:buClr>
              <a:buFont typeface="Wingdings" charset="0"/>
              <a:buChar char="ü"/>
            </a:pPr>
            <a:r>
              <a:rPr lang="fr-FR" sz="2400" b="1" dirty="0">
                <a:latin typeface="Arial"/>
                <a:cs typeface="Arial"/>
              </a:rPr>
              <a:t> Signalement des cas groupés et/ou 027 positifs</a:t>
            </a:r>
          </a:p>
          <a:p>
            <a:pPr marL="285750" indent="-285750">
              <a:buClr>
                <a:srgbClr val="4BACC6"/>
              </a:buClr>
              <a:buFont typeface="Wingdings" charset="0"/>
              <a:buChar char="ü"/>
            </a:pPr>
            <a:endParaRPr lang="fr-FR" sz="2400" b="1" dirty="0">
              <a:latin typeface="Arial"/>
              <a:cs typeface="Arial"/>
            </a:endParaRPr>
          </a:p>
          <a:p>
            <a:pPr marL="285750" indent="-285750">
              <a:buClr>
                <a:srgbClr val="4BACC6"/>
              </a:buClr>
              <a:buFont typeface="Wingdings" charset="0"/>
              <a:buChar char="ü"/>
            </a:pPr>
            <a:r>
              <a:rPr lang="fr-FR" sz="2400" b="1" dirty="0">
                <a:latin typeface="Arial"/>
                <a:cs typeface="Arial"/>
              </a:rPr>
              <a:t> Levée d’isolement après 2 PCR Tox027 négatives à 48h d’[ ] </a:t>
            </a:r>
          </a:p>
          <a:p>
            <a:pPr marL="285750" indent="-285750">
              <a:buClr>
                <a:srgbClr val="4BACC6"/>
              </a:buClr>
              <a:buFont typeface="Wingdings" charset="0"/>
              <a:buChar char="ü"/>
            </a:pPr>
            <a:endParaRPr lang="fr-FR" b="1" dirty="0">
              <a:latin typeface="Arial"/>
              <a:cs typeface="Arial"/>
            </a:endParaRPr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F8C1A-122A-4821-AE49-A99FF8F346BE}" type="slidenum">
              <a:rPr lang="fr-FR" smtClean="0"/>
              <a:pPr/>
              <a:t>24</a:t>
            </a:fld>
            <a:endParaRPr lang="fr-FR"/>
          </a:p>
        </p:txBody>
      </p:sp>
      <p:sp>
        <p:nvSpPr>
          <p:cNvPr id="5" name="Titre 1"/>
          <p:cNvSpPr txBox="1">
            <a:spLocks/>
          </p:cNvSpPr>
          <p:nvPr/>
        </p:nvSpPr>
        <p:spPr>
          <a:xfrm>
            <a:off x="1981200" y="274638"/>
            <a:ext cx="8229600" cy="1282154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3600" dirty="0">
                <a:solidFill>
                  <a:srgbClr val="000090"/>
                </a:solidFill>
                <a:latin typeface="Arial"/>
                <a:cs typeface="Arial"/>
              </a:rPr>
              <a:t>Epidémie CD r027, Hôpital Nord</a:t>
            </a:r>
          </a:p>
        </p:txBody>
      </p:sp>
    </p:spTree>
    <p:extLst>
      <p:ext uri="{BB962C8B-B14F-4D97-AF65-F5344CB8AC3E}">
        <p14:creationId xmlns:p14="http://schemas.microsoft.com/office/powerpoint/2010/main" val="234667926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5536" y="185528"/>
            <a:ext cx="7021150" cy="1875818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84217" y="3091544"/>
            <a:ext cx="10814411" cy="1671016"/>
          </a:xfrm>
          <a:prstGeom prst="rect">
            <a:avLst/>
          </a:prstGeom>
        </p:spPr>
      </p:pic>
      <p:sp>
        <p:nvSpPr>
          <p:cNvPr id="4" name="Ellipse 3"/>
          <p:cNvSpPr/>
          <p:nvPr/>
        </p:nvSpPr>
        <p:spPr>
          <a:xfrm>
            <a:off x="8131629" y="2991394"/>
            <a:ext cx="2495005" cy="574766"/>
          </a:xfrm>
          <a:prstGeom prst="ellipse">
            <a:avLst/>
          </a:prstGeom>
          <a:noFill/>
          <a:ln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llipse 4"/>
          <p:cNvSpPr/>
          <p:nvPr/>
        </p:nvSpPr>
        <p:spPr>
          <a:xfrm>
            <a:off x="971044" y="3278776"/>
            <a:ext cx="10179781" cy="734873"/>
          </a:xfrm>
          <a:prstGeom prst="ellipse">
            <a:avLst/>
          </a:prstGeom>
          <a:noFill/>
          <a:ln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Ellipse 5"/>
          <p:cNvSpPr/>
          <p:nvPr/>
        </p:nvSpPr>
        <p:spPr>
          <a:xfrm>
            <a:off x="971044" y="3948913"/>
            <a:ext cx="10835236" cy="979137"/>
          </a:xfrm>
          <a:prstGeom prst="ellipse">
            <a:avLst/>
          </a:prstGeom>
          <a:noFill/>
          <a:ln w="698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65468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5984" y="921143"/>
            <a:ext cx="11172403" cy="2884979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2216887" y="3918098"/>
            <a:ext cx="8819707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b="1" dirty="0">
                <a:solidFill>
                  <a:srgbClr val="FF0066"/>
                </a:solidFill>
              </a:rPr>
              <a:t>Standard + </a:t>
            </a:r>
          </a:p>
          <a:p>
            <a:pPr algn="ctr"/>
            <a:r>
              <a:rPr lang="fr-FR" sz="2800" b="1" dirty="0">
                <a:solidFill>
                  <a:srgbClr val="FF0066"/>
                </a:solidFill>
              </a:rPr>
              <a:t>Blouse + gants (à changer immédiatement si souillés) +</a:t>
            </a:r>
          </a:p>
          <a:p>
            <a:pPr algn="ctr"/>
            <a:r>
              <a:rPr lang="fr-FR" sz="2800" b="1" dirty="0">
                <a:solidFill>
                  <a:srgbClr val="FF0066"/>
                </a:solidFill>
              </a:rPr>
              <a:t>Tablier si soins mouillants</a:t>
            </a:r>
          </a:p>
          <a:p>
            <a:pPr algn="ctr"/>
            <a:endParaRPr lang="fr-FR" sz="2800" b="1" dirty="0">
              <a:solidFill>
                <a:srgbClr val="FF0066"/>
              </a:solidFill>
            </a:endParaRPr>
          </a:p>
          <a:p>
            <a:pPr algn="ctr"/>
            <a:r>
              <a:rPr lang="fr-FR" sz="2800" b="1" dirty="0">
                <a:solidFill>
                  <a:srgbClr val="FF0066"/>
                </a:solidFill>
              </a:rPr>
              <a:t>TOUT EST JETE DANS LA CHAMBRE  </a:t>
            </a:r>
          </a:p>
        </p:txBody>
      </p:sp>
    </p:spTree>
    <p:extLst>
      <p:ext uri="{BB962C8B-B14F-4D97-AF65-F5344CB8AC3E}">
        <p14:creationId xmlns:p14="http://schemas.microsoft.com/office/powerpoint/2010/main" val="2419385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4870" y="1740621"/>
            <a:ext cx="11683234" cy="3033679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1100469" y="5263116"/>
            <a:ext cx="101115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>
                <a:solidFill>
                  <a:srgbClr val="FF0066"/>
                </a:solidFill>
              </a:rPr>
              <a:t>PHA + LAVAGE SIMPLE AU SAVON DOUX + PHA</a:t>
            </a:r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MAINS </a:t>
            </a:r>
          </a:p>
        </p:txBody>
      </p:sp>
    </p:spTree>
    <p:extLst>
      <p:ext uri="{BB962C8B-B14F-4D97-AF65-F5344CB8AC3E}">
        <p14:creationId xmlns:p14="http://schemas.microsoft.com/office/powerpoint/2010/main" val="3810823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183" y="2403399"/>
            <a:ext cx="10972784" cy="1553605"/>
          </a:xfrm>
          <a:prstGeom prst="rect">
            <a:avLst/>
          </a:prstGeom>
        </p:spPr>
      </p:pic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>
                <a:solidFill>
                  <a:srgbClr val="FF0066"/>
                </a:solidFill>
                <a:latin typeface="+mn-lt"/>
              </a:rPr>
              <a:t>ISOLEMENT SPATIAL SIGNALE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1329070" y="4524153"/>
            <a:ext cx="860173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66"/>
                </a:solidFill>
              </a:rPr>
              <a:t>CHAMBRE INDIVIDUELLE </a:t>
            </a:r>
            <a:r>
              <a:rPr lang="fr-FR" sz="2400" b="1" dirty="0"/>
              <a:t>(COHORTING INAPPLICABLE EN PRATIQUE CAR QUE FAIRE QUAND UN DES DEUX A GUERI ET PAS L’AUTRE ?)</a:t>
            </a:r>
          </a:p>
          <a:p>
            <a:r>
              <a:rPr lang="fr-FR" sz="2400" b="1" dirty="0">
                <a:solidFill>
                  <a:srgbClr val="FF0066"/>
                </a:solidFill>
              </a:rPr>
              <a:t>+ UMP (UNITE MOBILE DE PROTECTION) </a:t>
            </a:r>
          </a:p>
          <a:p>
            <a:r>
              <a:rPr lang="fr-FR" sz="2400" b="1" dirty="0">
                <a:solidFill>
                  <a:srgbClr val="FF0066"/>
                </a:solidFill>
              </a:rPr>
              <a:t>+ LOGO</a:t>
            </a:r>
          </a:p>
        </p:txBody>
      </p:sp>
    </p:spTree>
    <p:extLst>
      <p:ext uri="{BB962C8B-B14F-4D97-AF65-F5344CB8AC3E}">
        <p14:creationId xmlns:p14="http://schemas.microsoft.com/office/powerpoint/2010/main" val="242980646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2638" y="1605694"/>
            <a:ext cx="11846723" cy="3268533"/>
          </a:xfrm>
          <a:prstGeom prst="rect">
            <a:avLst/>
          </a:prstGeom>
        </p:spPr>
      </p:pic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>
                <a:solidFill>
                  <a:srgbClr val="FF0066"/>
                </a:solidFill>
                <a:latin typeface="+mn-lt"/>
              </a:rPr>
              <a:t>VISITES PROCHES ET PERSONNEL </a:t>
            </a:r>
          </a:p>
        </p:txBody>
      </p:sp>
      <p:sp>
        <p:nvSpPr>
          <p:cNvPr id="4" name="Ellipse 3"/>
          <p:cNvSpPr/>
          <p:nvPr/>
        </p:nvSpPr>
        <p:spPr>
          <a:xfrm>
            <a:off x="3163186" y="2833577"/>
            <a:ext cx="4290237" cy="406383"/>
          </a:xfrm>
          <a:prstGeom prst="ellipse">
            <a:avLst/>
          </a:prstGeom>
          <a:noFill/>
          <a:ln w="82550"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1328057" y="5093786"/>
            <a:ext cx="10097589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66"/>
                </a:solidFill>
              </a:rPr>
              <a:t>LIMITER LES INTERVENANTS</a:t>
            </a:r>
          </a:p>
          <a:p>
            <a:r>
              <a:rPr lang="fr-FR" sz="2400" b="1" dirty="0">
                <a:solidFill>
                  <a:srgbClr val="FF0066"/>
                </a:solidFill>
              </a:rPr>
              <a:t>LIMITER LE MATERIEL ENTRANT/SORTANT</a:t>
            </a:r>
          </a:p>
          <a:p>
            <a:r>
              <a:rPr lang="fr-FR" sz="2400" b="1" dirty="0">
                <a:solidFill>
                  <a:srgbClr val="FF0066"/>
                </a:solidFill>
              </a:rPr>
              <a:t>PRIORISER L’USAGE UNIQUE (+ INDIVIDUALISE – TENSIOMETRE/STETHO/THERMOMETRE)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83880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i="1" dirty="0">
                <a:latin typeface="+mn-lt"/>
              </a:rPr>
              <a:t>Clostridium difficile </a:t>
            </a:r>
            <a:r>
              <a:rPr lang="fr-FR" dirty="0"/>
              <a:t/>
            </a:r>
            <a:br>
              <a:rPr lang="fr-FR" dirty="0"/>
            </a:br>
            <a:endParaRPr lang="fr-FR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idx="1"/>
          </p:nvPr>
        </p:nvSpPr>
        <p:spPr>
          <a:xfrm>
            <a:off x="613882" y="4126947"/>
            <a:ext cx="10515600" cy="1500187"/>
          </a:xfrm>
        </p:spPr>
        <p:txBody>
          <a:bodyPr/>
          <a:lstStyle/>
          <a:p>
            <a:r>
              <a:rPr lang="fr-FR" dirty="0"/>
              <a:t>Existe-t-il une épidémie d’infection à Clostridium difficile ? </a:t>
            </a:r>
          </a:p>
        </p:txBody>
      </p:sp>
    </p:spTree>
    <p:extLst>
      <p:ext uri="{BB962C8B-B14F-4D97-AF65-F5344CB8AC3E}">
        <p14:creationId xmlns:p14="http://schemas.microsoft.com/office/powerpoint/2010/main" val="343777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4357" y="1349926"/>
            <a:ext cx="11396065" cy="1352813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1227909" y="3089365"/>
            <a:ext cx="987552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400" b="1" dirty="0">
                <a:solidFill>
                  <a:srgbClr val="FF0066"/>
                </a:solidFill>
              </a:rPr>
              <a:t>LAVE-BASSIN OK DIRECT</a:t>
            </a:r>
          </a:p>
          <a:p>
            <a:pPr algn="ctr"/>
            <a:r>
              <a:rPr lang="fr-FR" sz="5400" b="1" dirty="0">
                <a:solidFill>
                  <a:srgbClr val="FF0066"/>
                </a:solidFill>
              </a:rPr>
              <a:t>JAVEL 0.5% DE CHLORE ACTIF</a:t>
            </a:r>
          </a:p>
          <a:p>
            <a:pPr algn="ctr"/>
            <a:r>
              <a:rPr lang="fr-FR" sz="5400" b="1" dirty="0">
                <a:solidFill>
                  <a:srgbClr val="FF0066"/>
                </a:solidFill>
              </a:rPr>
              <a:t>TEMPS DE CONTACT 10 MINUTES</a:t>
            </a:r>
          </a:p>
        </p:txBody>
      </p:sp>
    </p:spTree>
    <p:extLst>
      <p:ext uri="{BB962C8B-B14F-4D97-AF65-F5344CB8AC3E}">
        <p14:creationId xmlns:p14="http://schemas.microsoft.com/office/powerpoint/2010/main" val="42722567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2" cstate="print"/>
          <a:srcRect b="28926"/>
          <a:stretch/>
        </p:blipFill>
        <p:spPr>
          <a:xfrm>
            <a:off x="346132" y="379750"/>
            <a:ext cx="8869942" cy="3950588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947058" y="4480560"/>
            <a:ext cx="956201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b="1" dirty="0">
                <a:solidFill>
                  <a:srgbClr val="FF0066"/>
                </a:solidFill>
              </a:rPr>
              <a:t>LINGE SAC FERME</a:t>
            </a:r>
          </a:p>
          <a:p>
            <a:pPr algn="ctr"/>
            <a:r>
              <a:rPr lang="fr-FR" sz="2800" b="1" dirty="0">
                <a:solidFill>
                  <a:srgbClr val="FF0066"/>
                </a:solidFill>
              </a:rPr>
              <a:t>DECHETS SAC FERME</a:t>
            </a:r>
          </a:p>
          <a:p>
            <a:pPr algn="ctr"/>
            <a:r>
              <a:rPr lang="fr-FR" sz="2800" b="1" dirty="0">
                <a:solidFill>
                  <a:srgbClr val="FF0066"/>
                </a:solidFill>
              </a:rPr>
              <a:t>TRANSPORT ATTENTIONE</a:t>
            </a:r>
          </a:p>
          <a:p>
            <a:pPr algn="ctr"/>
            <a:r>
              <a:rPr lang="fr-FR" sz="2800" b="1" dirty="0">
                <a:solidFill>
                  <a:srgbClr val="FF0066"/>
                </a:solidFill>
              </a:rPr>
              <a:t>TRANSFERT QUE SI NON CONTAGIEUX (1 OU 2 (SOUCHE HYPERVIRULENTE) PRELEVEMENTS)</a:t>
            </a:r>
          </a:p>
          <a:p>
            <a:pPr algn="ctr"/>
            <a:endParaRPr lang="fr-FR" sz="2800" b="1" dirty="0">
              <a:solidFill>
                <a:srgbClr val="FF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736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>
                <a:solidFill>
                  <a:srgbClr val="FF0066"/>
                </a:solidFill>
                <a:latin typeface="+mn-lt"/>
              </a:rPr>
              <a:t>ENTRETIEN</a:t>
            </a:r>
          </a:p>
        </p:txBody>
      </p:sp>
      <p:sp>
        <p:nvSpPr>
          <p:cNvPr id="3" name="Rectangle 2"/>
          <p:cNvSpPr/>
          <p:nvPr/>
        </p:nvSpPr>
        <p:spPr>
          <a:xfrm>
            <a:off x="659674" y="3982218"/>
            <a:ext cx="1126018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fr-FR" sz="2800" b="1" dirty="0">
                <a:solidFill>
                  <a:srgbClr val="FF0066"/>
                </a:solidFill>
              </a:rPr>
              <a:t>ENTRETIEN EN DERNIER</a:t>
            </a:r>
          </a:p>
          <a:p>
            <a:pPr marL="514350" indent="-514350">
              <a:buFont typeface="+mj-lt"/>
              <a:buAutoNum type="arabicPeriod"/>
            </a:pPr>
            <a:r>
              <a:rPr lang="fr-FR" sz="2800" b="1" dirty="0">
                <a:solidFill>
                  <a:srgbClr val="FF0066"/>
                </a:solidFill>
              </a:rPr>
              <a:t>DETERGENT NEUTRE</a:t>
            </a:r>
          </a:p>
          <a:p>
            <a:pPr marL="514350" indent="-514350">
              <a:buFont typeface="+mj-lt"/>
              <a:buAutoNum type="arabicPeriod"/>
            </a:pPr>
            <a:r>
              <a:rPr lang="fr-FR" sz="2800" b="1" dirty="0">
                <a:solidFill>
                  <a:srgbClr val="FF0066"/>
                </a:solidFill>
              </a:rPr>
              <a:t>RINCAGE</a:t>
            </a:r>
          </a:p>
          <a:p>
            <a:pPr marL="514350" indent="-514350">
              <a:buFont typeface="+mj-lt"/>
              <a:buAutoNum type="arabicPeriod"/>
            </a:pPr>
            <a:r>
              <a:rPr lang="fr-FR" sz="2800" b="1" dirty="0">
                <a:solidFill>
                  <a:srgbClr val="FF0066"/>
                </a:solidFill>
              </a:rPr>
              <a:t>EAU DE JAVEL 0.5% DE CHLORE ACTIF</a:t>
            </a:r>
          </a:p>
          <a:p>
            <a:pPr marL="514350" indent="-514350">
              <a:buFont typeface="+mj-lt"/>
              <a:buAutoNum type="arabicPeriod"/>
            </a:pPr>
            <a:r>
              <a:rPr lang="fr-FR" sz="2800" b="1" dirty="0">
                <a:solidFill>
                  <a:srgbClr val="FF0066"/>
                </a:solidFill>
              </a:rPr>
              <a:t>10 MINUTES DE CONTACT</a:t>
            </a:r>
          </a:p>
          <a:p>
            <a:pPr marL="514350" indent="-514350">
              <a:buFont typeface="+mj-lt"/>
              <a:buAutoNum type="arabicPeriod"/>
            </a:pPr>
            <a:r>
              <a:rPr lang="fr-FR" sz="2800" b="1" dirty="0">
                <a:solidFill>
                  <a:srgbClr val="FF0066"/>
                </a:solidFill>
              </a:rPr>
              <a:t>RINCER SEULEMENT SI INOX</a:t>
            </a: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7829" y="1690688"/>
            <a:ext cx="11237529" cy="2131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537179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561067"/>
            <a:ext cx="10515600" cy="1325563"/>
          </a:xfrm>
        </p:spPr>
        <p:txBody>
          <a:bodyPr/>
          <a:lstStyle/>
          <a:p>
            <a:r>
              <a:rPr lang="fr-FR" b="1" dirty="0">
                <a:solidFill>
                  <a:srgbClr val="FF0066"/>
                </a:solidFill>
              </a:rPr>
              <a:t>Matériel ne supportant pas la javel</a:t>
            </a:r>
            <a:br>
              <a:rPr lang="fr-FR" b="1" dirty="0">
                <a:solidFill>
                  <a:srgbClr val="FF0066"/>
                </a:solidFill>
              </a:rPr>
            </a:br>
            <a:r>
              <a:rPr lang="fr-FR" b="1" dirty="0">
                <a:solidFill>
                  <a:srgbClr val="FF0066"/>
                </a:solidFill>
              </a:rPr>
              <a:t>ENTRETIEN TOUTES LES 8 HEURES 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2527661"/>
            <a:ext cx="10515600" cy="3277009"/>
          </a:xfrm>
        </p:spPr>
        <p:txBody>
          <a:bodyPr/>
          <a:lstStyle/>
          <a:p>
            <a:r>
              <a:rPr lang="fr-FR" dirty="0"/>
              <a:t>utiliser des lingettes prêtes à l’emploi (cf. P.E.. : 04.01.17.) ou imbiber des </a:t>
            </a:r>
            <a:r>
              <a:rPr lang="fr-FR" dirty="0" err="1"/>
              <a:t>chiffonnettes</a:t>
            </a:r>
            <a:r>
              <a:rPr lang="fr-FR" dirty="0"/>
              <a:t> à usage unique de produit détergent désinfectant pour surfaces hautes</a:t>
            </a:r>
          </a:p>
          <a:p>
            <a:r>
              <a:rPr lang="fr-FR" dirty="0"/>
              <a:t>insister sur les surfaces horizontales et fréquemment touchées</a:t>
            </a:r>
          </a:p>
          <a:p>
            <a:pPr marL="0" indent="0">
              <a:buNone/>
            </a:pPr>
            <a:r>
              <a:rPr lang="fr-FR" dirty="0"/>
              <a:t> laisser sécher</a:t>
            </a:r>
          </a:p>
        </p:txBody>
      </p:sp>
    </p:spTree>
    <p:extLst>
      <p:ext uri="{BB962C8B-B14F-4D97-AF65-F5344CB8AC3E}">
        <p14:creationId xmlns:p14="http://schemas.microsoft.com/office/powerpoint/2010/main" val="328792631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00163" y="241546"/>
            <a:ext cx="4599299" cy="6303153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5786846" y="888274"/>
            <a:ext cx="5512525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b="1" dirty="0">
                <a:solidFill>
                  <a:srgbClr val="FF0066"/>
                </a:solidFill>
              </a:rPr>
              <a:t>LA DILUTION A 0.5% EST SPECIFIQUE DE LA PRISE EN CHARGE DE PATIENTS AVEC UN CLOSTRIDIUM DIFFICILE</a:t>
            </a:r>
          </a:p>
        </p:txBody>
      </p:sp>
    </p:spTree>
    <p:extLst>
      <p:ext uri="{BB962C8B-B14F-4D97-AF65-F5344CB8AC3E}">
        <p14:creationId xmlns:p14="http://schemas.microsoft.com/office/powerpoint/2010/main" val="297579885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8451" y="399163"/>
            <a:ext cx="5489511" cy="2513854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7895" y="3022764"/>
            <a:ext cx="7187604" cy="3378035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017595" y="464799"/>
            <a:ext cx="3458950" cy="3995100"/>
          </a:xfrm>
          <a:prstGeom prst="rect">
            <a:avLst/>
          </a:prstGeom>
        </p:spPr>
      </p:pic>
      <p:sp>
        <p:nvSpPr>
          <p:cNvPr id="5" name="ZoneTexte 4"/>
          <p:cNvSpPr txBox="1"/>
          <p:nvPr/>
        </p:nvSpPr>
        <p:spPr>
          <a:xfrm>
            <a:off x="7791994" y="4711781"/>
            <a:ext cx="41148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b="1" dirty="0">
                <a:solidFill>
                  <a:srgbClr val="FF0066"/>
                </a:solidFill>
              </a:rPr>
              <a:t>LA GREFFE MICROBIOTE AUGMENTE LE TAUX DE SUCCES DE 30 A 80% ET MEME 90% AVEC UNE DEUXIEME GREFFE EN CAS D’ECHEC DE LA PREMIERE !</a:t>
            </a:r>
          </a:p>
        </p:txBody>
      </p:sp>
    </p:spTree>
    <p:extLst>
      <p:ext uri="{BB962C8B-B14F-4D97-AF65-F5344CB8AC3E}">
        <p14:creationId xmlns:p14="http://schemas.microsoft.com/office/powerpoint/2010/main" val="158264329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5355" y="487028"/>
            <a:ext cx="5986328" cy="2640857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70808" y="599657"/>
            <a:ext cx="4816051" cy="2980800"/>
          </a:xfrm>
          <a:prstGeom prst="rect">
            <a:avLst/>
          </a:prstGeom>
        </p:spPr>
      </p:pic>
      <p:sp>
        <p:nvSpPr>
          <p:cNvPr id="5" name="ZoneTexte 4"/>
          <p:cNvSpPr txBox="1"/>
          <p:nvPr/>
        </p:nvSpPr>
        <p:spPr>
          <a:xfrm>
            <a:off x="960224" y="4108269"/>
            <a:ext cx="1062663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>
                <a:solidFill>
                  <a:srgbClr val="FF0066"/>
                </a:solidFill>
              </a:rPr>
              <a:t>CEPENDANT, A MARSEILLE, EN CAS DE CLOSTRIDIUM DIFFICILE RO27</a:t>
            </a:r>
          </a:p>
          <a:p>
            <a:pPr algn="ctr"/>
            <a:r>
              <a:rPr lang="fr-FR" sz="3200" b="1" dirty="0">
                <a:solidFill>
                  <a:srgbClr val="FF0066"/>
                </a:solidFill>
              </a:rPr>
              <a:t>LA MAJORITE DES DECES (75%) SURVIENNENT DANS LES 7 PREMIERS JOURS !  ET 100% DANS LES 30 JOURS (AVANT LA PREMIERE RECIDIVE) !</a:t>
            </a:r>
          </a:p>
        </p:txBody>
      </p:sp>
    </p:spTree>
    <p:extLst>
      <p:ext uri="{BB962C8B-B14F-4D97-AF65-F5344CB8AC3E}">
        <p14:creationId xmlns:p14="http://schemas.microsoft.com/office/powerpoint/2010/main" val="358735675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4670" y="401766"/>
            <a:ext cx="11613862" cy="6102321"/>
          </a:xfrm>
          <a:prstGeom prst="rect">
            <a:avLst/>
          </a:prstGeom>
        </p:spPr>
      </p:pic>
      <p:sp>
        <p:nvSpPr>
          <p:cNvPr id="4" name="ZoneTexte 3"/>
          <p:cNvSpPr txBox="1"/>
          <p:nvPr/>
        </p:nvSpPr>
        <p:spPr>
          <a:xfrm>
            <a:off x="473149" y="4114255"/>
            <a:ext cx="436952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FF0066"/>
                </a:solidFill>
              </a:rPr>
              <a:t>HR 0.18, 95%CI 0.05-0.61, p=0.006</a:t>
            </a:r>
          </a:p>
          <a:p>
            <a:endParaRPr lang="fr-FR" sz="2800" b="1" dirty="0">
              <a:solidFill>
                <a:srgbClr val="FF0066"/>
              </a:solidFill>
            </a:endParaRPr>
          </a:p>
          <a:p>
            <a:r>
              <a:rPr lang="fr-FR" sz="2800" b="1" dirty="0">
                <a:solidFill>
                  <a:srgbClr val="FF0066"/>
                </a:solidFill>
              </a:rPr>
              <a:t>LA GREFFE PRECOCE </a:t>
            </a:r>
          </a:p>
          <a:p>
            <a:r>
              <a:rPr lang="fr-FR" sz="2800" b="1" dirty="0">
                <a:solidFill>
                  <a:srgbClr val="FF0066"/>
                </a:solidFill>
              </a:rPr>
              <a:t>DIVISE PAR 5 LE RISQUE DE DECES ! </a:t>
            </a:r>
          </a:p>
        </p:txBody>
      </p:sp>
      <p:sp>
        <p:nvSpPr>
          <p:cNvPr id="3" name="ZoneTexte 2"/>
          <p:cNvSpPr txBox="1"/>
          <p:nvPr/>
        </p:nvSpPr>
        <p:spPr>
          <a:xfrm>
            <a:off x="414670" y="2259418"/>
            <a:ext cx="37373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0070C0"/>
                </a:solidFill>
              </a:rPr>
              <a:t>NOUS AVONS DONC MIS EN PLACE LA GREFFE DE MICROBIOTE PRECOCE POUR LES RO27 </a:t>
            </a:r>
          </a:p>
        </p:txBody>
      </p:sp>
    </p:spTree>
    <p:extLst>
      <p:ext uri="{BB962C8B-B14F-4D97-AF65-F5344CB8AC3E}">
        <p14:creationId xmlns:p14="http://schemas.microsoft.com/office/powerpoint/2010/main" val="81434821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3319" y="583396"/>
            <a:ext cx="5196701" cy="1299960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 rotWithShape="1">
          <a:blip r:embed="rId3" cstate="print"/>
          <a:srcRect b="18383"/>
          <a:stretch/>
        </p:blipFill>
        <p:spPr>
          <a:xfrm>
            <a:off x="6539728" y="159656"/>
            <a:ext cx="4746732" cy="6270756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0591" y="2202976"/>
            <a:ext cx="6532672" cy="1975620"/>
          </a:xfrm>
          <a:prstGeom prst="rect">
            <a:avLst/>
          </a:prstGeom>
        </p:spPr>
      </p:pic>
      <p:sp>
        <p:nvSpPr>
          <p:cNvPr id="5" name="ZoneTexte 4"/>
          <p:cNvSpPr txBox="1"/>
          <p:nvPr/>
        </p:nvSpPr>
        <p:spPr>
          <a:xfrm>
            <a:off x="584791" y="4529470"/>
            <a:ext cx="547045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>
                <a:solidFill>
                  <a:srgbClr val="FF0066"/>
                </a:solidFill>
              </a:rPr>
              <a:t>EFFICACE EN REANIMATION ! </a:t>
            </a:r>
          </a:p>
        </p:txBody>
      </p:sp>
    </p:spTree>
    <p:extLst>
      <p:ext uri="{BB962C8B-B14F-4D97-AF65-F5344CB8AC3E}">
        <p14:creationId xmlns:p14="http://schemas.microsoft.com/office/powerpoint/2010/main" val="183257970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2800" dirty="0" smtClean="0"/>
              <a:t>Greffe fécales et colite sévères</a:t>
            </a:r>
            <a:endParaRPr lang="fr-FR" sz="2800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5836" y="1396008"/>
            <a:ext cx="11294872" cy="70509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65836" y="6183856"/>
            <a:ext cx="109728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000" dirty="0" smtClean="0"/>
              <a:t>Hocquart </a:t>
            </a:r>
            <a:r>
              <a:rPr lang="fr-FR" sz="1000" dirty="0"/>
              <a:t>M</a:t>
            </a:r>
            <a:r>
              <a:rPr lang="fr-FR" sz="1000" dirty="0" smtClean="0"/>
              <a:t>, Clin Infect Dis, 2017 ; </a:t>
            </a:r>
            <a:r>
              <a:rPr lang="fr-FR" sz="1000" dirty="0" err="1" smtClean="0"/>
              <a:t>Early</a:t>
            </a:r>
            <a:r>
              <a:rPr lang="fr-FR" sz="1000" dirty="0" smtClean="0"/>
              <a:t> </a:t>
            </a:r>
            <a:r>
              <a:rPr lang="fr-FR" sz="1000" dirty="0" err="1"/>
              <a:t>Faecal</a:t>
            </a:r>
            <a:r>
              <a:rPr lang="fr-FR" sz="1000" dirty="0"/>
              <a:t> </a:t>
            </a:r>
            <a:r>
              <a:rPr lang="fr-FR" sz="1000" dirty="0" err="1"/>
              <a:t>Microbiota</a:t>
            </a:r>
            <a:r>
              <a:rPr lang="fr-FR" sz="1000" dirty="0"/>
              <a:t> Transplantation </a:t>
            </a:r>
            <a:r>
              <a:rPr lang="fr-FR" sz="1000" dirty="0" err="1"/>
              <a:t>Improves</a:t>
            </a:r>
            <a:r>
              <a:rPr lang="fr-FR" sz="1000" dirty="0"/>
              <a:t> </a:t>
            </a:r>
            <a:r>
              <a:rPr lang="fr-FR" sz="1000" dirty="0" err="1"/>
              <a:t>Survival</a:t>
            </a:r>
            <a:r>
              <a:rPr lang="fr-FR" sz="1000" dirty="0"/>
              <a:t> in </a:t>
            </a:r>
            <a:r>
              <a:rPr lang="fr-FR" sz="1000" dirty="0" err="1"/>
              <a:t>Severe</a:t>
            </a:r>
            <a:r>
              <a:rPr lang="fr-FR" sz="1000" dirty="0"/>
              <a:t> Clostridium difficile </a:t>
            </a:r>
            <a:r>
              <a:rPr lang="fr-FR" sz="1000" dirty="0" smtClean="0"/>
              <a:t>Infections</a:t>
            </a:r>
            <a:endParaRPr lang="fr-FR" sz="1000" dirty="0"/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62" t="13461" r="18962" b="18258"/>
          <a:stretch/>
        </p:blipFill>
        <p:spPr>
          <a:xfrm>
            <a:off x="830443" y="2101098"/>
            <a:ext cx="6646617" cy="3863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3015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>
                <a:latin typeface="+mn-lt"/>
              </a:rPr>
              <a:t>Pourquoi c’est important ? 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742950" indent="-742950">
              <a:buFont typeface="+mj-lt"/>
              <a:buAutoNum type="arabicPeriod"/>
            </a:pPr>
            <a:r>
              <a:rPr lang="fr-FR" sz="3600" dirty="0"/>
              <a:t>Gravité potentielle</a:t>
            </a:r>
          </a:p>
          <a:p>
            <a:pPr marL="742950" indent="-742950">
              <a:buFont typeface="+mj-lt"/>
              <a:buAutoNum type="arabicPeriod"/>
            </a:pPr>
            <a:r>
              <a:rPr lang="fr-FR" sz="3600" dirty="0"/>
              <a:t>Transmission communautaire  </a:t>
            </a:r>
          </a:p>
          <a:p>
            <a:pPr marL="742950" indent="-742950">
              <a:buFont typeface="+mj-lt"/>
              <a:buAutoNum type="arabicPeriod"/>
            </a:pPr>
            <a:r>
              <a:rPr lang="fr-FR" sz="3600" dirty="0"/>
              <a:t>Transmission croisée </a:t>
            </a:r>
          </a:p>
          <a:p>
            <a:pPr marL="742950" indent="-742950">
              <a:buFont typeface="+mj-lt"/>
              <a:buAutoNum type="arabicPeriod"/>
            </a:pPr>
            <a:r>
              <a:rPr lang="fr-FR" sz="3600" dirty="0"/>
              <a:t>Inefficacité relative des antibiotiques</a:t>
            </a:r>
          </a:p>
          <a:p>
            <a:pPr marL="742950" indent="-742950">
              <a:buFont typeface="+mj-lt"/>
              <a:buAutoNum type="arabicPeriod"/>
            </a:pPr>
            <a:r>
              <a:rPr lang="fr-FR" sz="3600" dirty="0"/>
              <a:t>Epidémie mondiale </a:t>
            </a:r>
            <a:r>
              <a:rPr lang="fr-FR" sz="3600" dirty="0" err="1"/>
              <a:t>polyclonale</a:t>
            </a:r>
            <a:r>
              <a:rPr lang="fr-FR" sz="3600" dirty="0"/>
              <a:t> </a:t>
            </a:r>
          </a:p>
          <a:p>
            <a:pPr marL="742950" indent="-742950">
              <a:buFont typeface="+mj-lt"/>
              <a:buAutoNum type="arabicPeriod"/>
            </a:pPr>
            <a:r>
              <a:rPr lang="fr-FR" sz="3600" dirty="0"/>
              <a:t>Souche </a:t>
            </a:r>
            <a:r>
              <a:rPr lang="fr-FR" sz="3600" dirty="0" err="1"/>
              <a:t>hypervirulente</a:t>
            </a:r>
            <a:r>
              <a:rPr lang="fr-FR" sz="3600" dirty="0"/>
              <a:t> </a:t>
            </a:r>
            <a:r>
              <a:rPr lang="fr-FR" sz="3600" dirty="0" err="1"/>
              <a:t>hypermortelle</a:t>
            </a:r>
            <a:r>
              <a:rPr lang="fr-FR" sz="3600" dirty="0"/>
              <a:t> </a:t>
            </a:r>
            <a:r>
              <a:rPr lang="fr-FR" sz="3600" dirty="0" err="1"/>
              <a:t>hypertransmissible</a:t>
            </a:r>
            <a:r>
              <a:rPr lang="fr-FR" sz="3600" dirty="0"/>
              <a:t> (</a:t>
            </a:r>
            <a:r>
              <a:rPr lang="fr-FR" sz="3600" dirty="0" err="1"/>
              <a:t>ribotype</a:t>
            </a:r>
            <a:r>
              <a:rPr lang="fr-FR" sz="3600" dirty="0"/>
              <a:t> 27)  </a:t>
            </a:r>
          </a:p>
        </p:txBody>
      </p:sp>
    </p:spTree>
    <p:extLst>
      <p:ext uri="{BB962C8B-B14F-4D97-AF65-F5344CB8AC3E}">
        <p14:creationId xmlns:p14="http://schemas.microsoft.com/office/powerpoint/2010/main" val="3191799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41498" y="62097"/>
            <a:ext cx="10515600" cy="1325563"/>
          </a:xfrm>
        </p:spPr>
        <p:txBody>
          <a:bodyPr/>
          <a:lstStyle/>
          <a:p>
            <a:r>
              <a:rPr lang="fr-FR" b="1" dirty="0">
                <a:solidFill>
                  <a:srgbClr val="FF0066"/>
                </a:solidFill>
                <a:latin typeface="+mn-lt"/>
              </a:rPr>
              <a:t>DONC…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753139" y="1559811"/>
            <a:ext cx="10515600" cy="4351338"/>
          </a:xfrm>
        </p:spPr>
        <p:txBody>
          <a:bodyPr>
            <a:normAutofit fontScale="85000" lnSpcReduction="20000"/>
          </a:bodyPr>
          <a:lstStyle/>
          <a:p>
            <a:r>
              <a:rPr lang="fr-FR" dirty="0"/>
              <a:t>Epidémie mondiale </a:t>
            </a:r>
            <a:r>
              <a:rPr lang="fr-FR" dirty="0" err="1"/>
              <a:t>polyclonale</a:t>
            </a:r>
            <a:r>
              <a:rPr lang="fr-FR" dirty="0"/>
              <a:t> de colite à </a:t>
            </a:r>
            <a:r>
              <a:rPr lang="fr-FR" i="1" dirty="0"/>
              <a:t>Clostridium difficile </a:t>
            </a:r>
            <a:r>
              <a:rPr lang="fr-FR" dirty="0" err="1"/>
              <a:t>toxinogène</a:t>
            </a:r>
            <a:endParaRPr lang="fr-FR" dirty="0"/>
          </a:p>
          <a:p>
            <a:r>
              <a:rPr lang="fr-FR" dirty="0"/>
              <a:t>SAVOIR FAIRE LE DIAGNOSTIC</a:t>
            </a:r>
          </a:p>
          <a:p>
            <a:r>
              <a:rPr lang="fr-FR" dirty="0"/>
              <a:t>Ne pas négliger un </a:t>
            </a:r>
            <a:r>
              <a:rPr lang="fr-FR" b="1" i="1" dirty="0"/>
              <a:t>Clostridium difficile </a:t>
            </a:r>
            <a:r>
              <a:rPr lang="fr-FR" dirty="0"/>
              <a:t>surtout si sévère, </a:t>
            </a:r>
            <a:r>
              <a:rPr lang="fr-FR" dirty="0" err="1"/>
              <a:t>age</a:t>
            </a:r>
            <a:r>
              <a:rPr lang="fr-FR" dirty="0"/>
              <a:t> &gt; 65 ans, souche </a:t>
            </a:r>
            <a:r>
              <a:rPr lang="fr-FR" dirty="0" err="1"/>
              <a:t>hypervirulente</a:t>
            </a:r>
            <a:r>
              <a:rPr lang="fr-FR" dirty="0"/>
              <a:t> (RO27) – toxine binaire </a:t>
            </a:r>
          </a:p>
          <a:p>
            <a:r>
              <a:rPr lang="fr-FR" dirty="0"/>
              <a:t>Stratégie adaptée pour prévenir cas secondaires (transfert MIT au moindre doute)</a:t>
            </a:r>
          </a:p>
          <a:p>
            <a:r>
              <a:rPr lang="fr-FR" dirty="0"/>
              <a:t>BLOUSE/GANT/TABLIER/PHA+SAVON+PHA - JAVEL 0.5%</a:t>
            </a:r>
          </a:p>
          <a:p>
            <a:r>
              <a:rPr lang="fr-FR" b="1" dirty="0">
                <a:solidFill>
                  <a:srgbClr val="00B050"/>
                </a:solidFill>
              </a:rPr>
              <a:t>Greffe de </a:t>
            </a:r>
            <a:r>
              <a:rPr lang="fr-FR" b="1" dirty="0" err="1">
                <a:solidFill>
                  <a:srgbClr val="00B050"/>
                </a:solidFill>
              </a:rPr>
              <a:t>microbiote</a:t>
            </a:r>
            <a:r>
              <a:rPr lang="fr-FR" b="1" dirty="0">
                <a:solidFill>
                  <a:srgbClr val="00B050"/>
                </a:solidFill>
              </a:rPr>
              <a:t> (on cherche des volontaires sains !) 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b="1" dirty="0">
                <a:solidFill>
                  <a:srgbClr val="00B050"/>
                </a:solidFill>
              </a:rPr>
              <a:t>NB: pour les volontaires sains contacter moi – actuellement seulement 2 préparations en stock ! 3 GREFFES SAUVENT 1 PATIENT (RO27)</a:t>
            </a:r>
          </a:p>
          <a:p>
            <a:pPr marL="0" indent="0" algn="ctr">
              <a:buNone/>
            </a:pPr>
            <a:r>
              <a:rPr lang="fr-FR" b="1" dirty="0">
                <a:solidFill>
                  <a:srgbClr val="00B050"/>
                </a:solidFill>
              </a:rPr>
              <a:t>matthieu.million@ap-hm.fr</a:t>
            </a:r>
          </a:p>
        </p:txBody>
      </p:sp>
    </p:spTree>
    <p:extLst>
      <p:ext uri="{BB962C8B-B14F-4D97-AF65-F5344CB8AC3E}">
        <p14:creationId xmlns:p14="http://schemas.microsoft.com/office/powerpoint/2010/main" val="2395978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8000" b="1" dirty="0">
                <a:latin typeface="+mn-lt"/>
              </a:rPr>
              <a:t>Gestion épidémie </a:t>
            </a:r>
            <a:r>
              <a:rPr lang="fr-FR" sz="8000" b="1" dirty="0" err="1">
                <a:latin typeface="+mn-lt"/>
              </a:rPr>
              <a:t>BHRe</a:t>
            </a:r>
            <a:endParaRPr lang="fr-FR" sz="8000" b="1" dirty="0">
              <a:latin typeface="+mn-lt"/>
            </a:endParaRP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5976857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>
                <a:latin typeface="+mn-lt"/>
              </a:rPr>
              <a:t>Définition </a:t>
            </a:r>
            <a:r>
              <a:rPr lang="fr-FR" b="1" dirty="0" err="1">
                <a:latin typeface="+mn-lt"/>
              </a:rPr>
              <a:t>BHRe</a:t>
            </a:r>
            <a:r>
              <a:rPr lang="fr-FR" dirty="0"/>
              <a:t/>
            </a:r>
            <a:br>
              <a:rPr lang="fr-FR" dirty="0"/>
            </a:br>
            <a:r>
              <a:rPr lang="fr-FR" dirty="0"/>
              <a:t>Bactérie hautement résistante émergente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914400" indent="-914400">
              <a:buFont typeface="+mj-lt"/>
              <a:buAutoNum type="arabicPeriod"/>
            </a:pPr>
            <a:r>
              <a:rPr lang="fr-FR" sz="4800" dirty="0"/>
              <a:t>Entérobactérie productrice de </a:t>
            </a:r>
            <a:r>
              <a:rPr lang="fr-FR" sz="4800" dirty="0" err="1"/>
              <a:t>carbapénémase</a:t>
            </a:r>
            <a:r>
              <a:rPr lang="fr-FR" sz="4800" dirty="0"/>
              <a:t> (résistance aux </a:t>
            </a:r>
            <a:r>
              <a:rPr lang="fr-FR" sz="4800" dirty="0" err="1"/>
              <a:t>carbapénème</a:t>
            </a:r>
            <a:r>
              <a:rPr lang="fr-FR" sz="4800" dirty="0"/>
              <a:t> à dose habituelle / </a:t>
            </a:r>
            <a:r>
              <a:rPr lang="fr-FR" sz="4800" dirty="0" err="1"/>
              <a:t>imipenem</a:t>
            </a:r>
            <a:r>
              <a:rPr lang="fr-FR" sz="4800" dirty="0"/>
              <a:t> / TIENAM)  </a:t>
            </a:r>
          </a:p>
          <a:p>
            <a:pPr marL="914400" indent="-914400">
              <a:buFont typeface="+mj-lt"/>
              <a:buAutoNum type="arabicPeriod"/>
            </a:pPr>
            <a:r>
              <a:rPr lang="fr-FR" sz="4800" dirty="0"/>
              <a:t>Entérocoque résistant à la vancomycine (VANCOMYCINE)</a:t>
            </a:r>
          </a:p>
        </p:txBody>
      </p:sp>
    </p:spTree>
    <p:extLst>
      <p:ext uri="{BB962C8B-B14F-4D97-AF65-F5344CB8AC3E}">
        <p14:creationId xmlns:p14="http://schemas.microsoft.com/office/powerpoint/2010/main" val="110648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117990"/>
            <a:ext cx="3089189" cy="623416"/>
          </a:xfrm>
        </p:spPr>
        <p:txBody>
          <a:bodyPr>
            <a:normAutofit fontScale="90000"/>
          </a:bodyPr>
          <a:lstStyle/>
          <a:p>
            <a:r>
              <a:rPr lang="fr-FR" dirty="0"/>
              <a:t>A Marseille</a:t>
            </a:r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764332"/>
            <a:ext cx="5579118" cy="3704442"/>
          </a:xfrm>
          <a:prstGeom prst="rect">
            <a:avLst/>
          </a:prstGeom>
        </p:spPr>
      </p:pic>
      <p:graphicFrame>
        <p:nvGraphicFramePr>
          <p:cNvPr id="3" name="Objet 2"/>
          <p:cNvGraphicFramePr>
            <a:graphicFrameLocks noChangeAspect="1"/>
          </p:cNvGraphicFramePr>
          <p:nvPr>
            <p:extLst/>
          </p:nvPr>
        </p:nvGraphicFramePr>
        <p:xfrm>
          <a:off x="5627133" y="53569"/>
          <a:ext cx="5744961" cy="35528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6" name="Feuille de calcul" r:id="rId5" imgW="4825397" imgH="2984127" progId="Excel.Sheet.12">
                  <p:embed/>
                </p:oleObj>
              </mc:Choice>
              <mc:Fallback>
                <p:oleObj name="Feuille de calcul" r:id="rId5" imgW="4825397" imgH="2984127" progId="Excel.Sheet.12">
                  <p:embed/>
                  <p:pic>
                    <p:nvPicPr>
                      <p:cNvPr id="0" name="Picture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27133" y="53569"/>
                        <a:ext cx="5744961" cy="355280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t 5"/>
          <p:cNvGraphicFramePr>
            <a:graphicFrameLocks noChangeAspect="1"/>
          </p:cNvGraphicFramePr>
          <p:nvPr>
            <p:extLst/>
          </p:nvPr>
        </p:nvGraphicFramePr>
        <p:xfrm>
          <a:off x="3574699" y="3667108"/>
          <a:ext cx="4985767" cy="31908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7" name="Feuille de calcul" r:id="rId8" imgW="5396825" imgH="3453968" progId="Excel.Sheet.12">
                  <p:embed/>
                </p:oleObj>
              </mc:Choice>
              <mc:Fallback>
                <p:oleObj name="Feuille de calcul" r:id="rId8" imgW="5396825" imgH="3453968" progId="Excel.Sheet.12">
                  <p:embed/>
                  <p:pic>
                    <p:nvPicPr>
                      <p:cNvPr id="0" name="Picture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74699" y="3667108"/>
                        <a:ext cx="4985767" cy="319089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152108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"/>
            <a:ext cx="9182100" cy="688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6" descr="RAISIN_vcal_rvb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3214" y="1127125"/>
            <a:ext cx="1296987" cy="77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Text Box 7"/>
          <p:cNvSpPr txBox="1">
            <a:spLocks noChangeArrowheads="1"/>
          </p:cNvSpPr>
          <p:nvPr/>
        </p:nvSpPr>
        <p:spPr bwMode="auto">
          <a:xfrm>
            <a:off x="1811338" y="1903413"/>
            <a:ext cx="7092950" cy="2239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3399"/>
              </a:buClr>
              <a:buChar char="•"/>
              <a:defRPr sz="2400">
                <a:solidFill>
                  <a:srgbClr val="072B6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003399"/>
              </a:buClr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003399"/>
              </a:buClr>
              <a:buChar char="•"/>
              <a:defRPr>
                <a:solidFill>
                  <a:srgbClr val="072B6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003399"/>
              </a:buClr>
              <a:buChar char="–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9pPr>
          </a:lstStyle>
          <a:p>
            <a:pPr>
              <a:buClr>
                <a:srgbClr val="CC0000"/>
              </a:buClr>
              <a:buFontTx/>
              <a:buNone/>
            </a:pPr>
            <a:r>
              <a:rPr lang="fr-FR" altLang="fr-FR" sz="2600" b="1">
                <a:solidFill>
                  <a:schemeClr val="bg1"/>
                </a:solidFill>
              </a:rPr>
              <a:t>Bilan des épisodes impliquant des entérobactéries productrices de carbapénémases en France</a:t>
            </a:r>
          </a:p>
          <a:p>
            <a:pPr>
              <a:buClr>
                <a:srgbClr val="CC0000"/>
              </a:buClr>
              <a:buFontTx/>
              <a:buNone/>
            </a:pPr>
            <a:endParaRPr lang="fr-FR" altLang="fr-FR" sz="2600" b="1">
              <a:solidFill>
                <a:schemeClr val="bg1"/>
              </a:solidFill>
            </a:endParaRPr>
          </a:p>
          <a:p>
            <a:pPr>
              <a:buClr>
                <a:srgbClr val="CC0000"/>
              </a:buClr>
              <a:buFontTx/>
              <a:buNone/>
            </a:pPr>
            <a:r>
              <a:rPr lang="fr-FR" altLang="fr-FR" sz="2600" b="1">
                <a:solidFill>
                  <a:schemeClr val="bg1"/>
                </a:solidFill>
              </a:rPr>
              <a:t>Bilan au 4 septembre 2015</a:t>
            </a:r>
          </a:p>
          <a:p>
            <a:pPr>
              <a:buClr>
                <a:srgbClr val="CC0000"/>
              </a:buClr>
              <a:buFontTx/>
              <a:buNone/>
            </a:pPr>
            <a:endParaRPr lang="fr-FR" altLang="fr-FR" sz="2200">
              <a:solidFill>
                <a:schemeClr val="bg1"/>
              </a:solidFill>
            </a:endParaRPr>
          </a:p>
        </p:txBody>
      </p:sp>
      <p:sp>
        <p:nvSpPr>
          <p:cNvPr id="4101" name="Text Box 8"/>
          <p:cNvSpPr txBox="1">
            <a:spLocks noChangeArrowheads="1"/>
          </p:cNvSpPr>
          <p:nvPr/>
        </p:nvSpPr>
        <p:spPr bwMode="auto">
          <a:xfrm>
            <a:off x="1873251" y="4005264"/>
            <a:ext cx="5940425" cy="66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3399"/>
              </a:buClr>
              <a:buChar char="•"/>
              <a:defRPr sz="2400">
                <a:solidFill>
                  <a:srgbClr val="072B6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003399"/>
              </a:buClr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003399"/>
              </a:buClr>
              <a:buChar char="•"/>
              <a:defRPr>
                <a:solidFill>
                  <a:srgbClr val="072B6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003399"/>
              </a:buClr>
              <a:buChar char="–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10000"/>
              </a:spcBef>
              <a:buClrTx/>
              <a:buFontTx/>
              <a:buNone/>
            </a:pPr>
            <a:r>
              <a:rPr lang="fr-FR" altLang="fr-FR" sz="1800">
                <a:solidFill>
                  <a:schemeClr val="bg1"/>
                </a:solidFill>
              </a:rPr>
              <a:t>Unité Infections Associées aux Soins et Résistance aux Antibiotiques</a:t>
            </a:r>
          </a:p>
          <a:p>
            <a:pPr>
              <a:spcBef>
                <a:spcPct val="10000"/>
              </a:spcBef>
              <a:buClrTx/>
              <a:buFontTx/>
              <a:buNone/>
            </a:pPr>
            <a:r>
              <a:rPr lang="fr-FR" altLang="fr-FR" sz="1800">
                <a:solidFill>
                  <a:schemeClr val="bg1"/>
                </a:solidFill>
              </a:rPr>
              <a:t>Département Maladies Infectieuses (DMI), Institut de veille sanitaire</a:t>
            </a:r>
          </a:p>
        </p:txBody>
      </p:sp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5101" y="3149601"/>
            <a:ext cx="1611313" cy="85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Image 1" descr="CNR résistance aux antibiotiques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80550" y="2087564"/>
            <a:ext cx="800100" cy="61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4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4963" y="4217988"/>
            <a:ext cx="1312862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2641178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fr-FR" sz="2400"/>
              <a:t>Méthodes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pPr>
              <a:lnSpc>
                <a:spcPct val="90000"/>
              </a:lnSpc>
            </a:pPr>
            <a:r>
              <a:rPr lang="fr-FR" altLang="fr-FR"/>
              <a:t>Episodes impliquant des entérobactéries productrices de carbapénèmases (EPC) </a:t>
            </a:r>
          </a:p>
          <a:p>
            <a:pPr lvl="1">
              <a:lnSpc>
                <a:spcPct val="90000"/>
              </a:lnSpc>
            </a:pPr>
            <a:r>
              <a:rPr lang="fr-FR" altLang="fr-FR"/>
              <a:t>notifiés via le signalement des infections nosocomiales (CClin, ARS </a:t>
            </a:r>
            <a:r>
              <a:rPr lang="fr-FR" altLang="fr-FR">
                <a:sym typeface="Wingdings" panose="05000000000000000000" pitchFamily="2" charset="2"/>
              </a:rPr>
              <a:t></a:t>
            </a:r>
            <a:r>
              <a:rPr lang="fr-FR" altLang="fr-FR"/>
              <a:t> InVS)</a:t>
            </a:r>
          </a:p>
          <a:p>
            <a:pPr lvl="1">
              <a:lnSpc>
                <a:spcPct val="90000"/>
              </a:lnSpc>
            </a:pPr>
            <a:r>
              <a:rPr lang="fr-FR" altLang="fr-FR"/>
              <a:t>rapportés par des laboratoires de bactériologie à l’InVS*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fr-FR" altLang="fr-FR" sz="900"/>
              <a:t> </a:t>
            </a:r>
          </a:p>
          <a:p>
            <a:pPr>
              <a:lnSpc>
                <a:spcPct val="90000"/>
              </a:lnSpc>
            </a:pPr>
            <a:r>
              <a:rPr lang="fr-FR" altLang="fr-FR"/>
              <a:t>Etude rétrospective : avant août 2010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fr-FR" altLang="fr-FR"/>
              <a:t>		   prospective : depuis août 2010</a:t>
            </a:r>
          </a:p>
          <a:p>
            <a:pPr>
              <a:lnSpc>
                <a:spcPct val="90000"/>
              </a:lnSpc>
            </a:pPr>
            <a:endParaRPr lang="fr-FR" altLang="fr-FR" sz="500"/>
          </a:p>
          <a:p>
            <a:pPr>
              <a:lnSpc>
                <a:spcPct val="90000"/>
              </a:lnSpc>
            </a:pPr>
            <a:r>
              <a:rPr lang="fr-FR" altLang="fr-FR"/>
              <a:t>Production d’une carbapénèmase confirmée et mécanisme identifié par le CNR ou un laboratoire expert</a:t>
            </a:r>
          </a:p>
          <a:p>
            <a:pPr>
              <a:lnSpc>
                <a:spcPct val="90000"/>
              </a:lnSpc>
            </a:pPr>
            <a:endParaRPr lang="fr-FR" altLang="fr-FR" sz="800"/>
          </a:p>
          <a:p>
            <a:pPr>
              <a:lnSpc>
                <a:spcPct val="90000"/>
              </a:lnSpc>
            </a:pPr>
            <a:r>
              <a:rPr lang="fr-FR" altLang="fr-FR"/>
              <a:t>Un épisode = un ou plusieurs cas infecté(s) ou colonisé(s) par une EPC et reliés par une chaîne de transmission épidémiologique</a:t>
            </a:r>
          </a:p>
          <a:p>
            <a:pPr>
              <a:lnSpc>
                <a:spcPct val="90000"/>
              </a:lnSpc>
            </a:pPr>
            <a:endParaRPr lang="fr-FR" altLang="fr-FR" sz="800"/>
          </a:p>
          <a:p>
            <a:pPr>
              <a:lnSpc>
                <a:spcPct val="90000"/>
              </a:lnSpc>
            </a:pPr>
            <a:r>
              <a:rPr lang="fr-FR" altLang="fr-FR" b="1"/>
              <a:t>Bilan au 4 septembre 2015</a:t>
            </a:r>
          </a:p>
        </p:txBody>
      </p:sp>
      <p:sp>
        <p:nvSpPr>
          <p:cNvPr id="6148" name="Text Box 5"/>
          <p:cNvSpPr txBox="1">
            <a:spLocks noChangeArrowheads="1"/>
          </p:cNvSpPr>
          <p:nvPr/>
        </p:nvSpPr>
        <p:spPr bwMode="auto">
          <a:xfrm>
            <a:off x="2836864" y="6410326"/>
            <a:ext cx="6332537" cy="25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3399"/>
              </a:buClr>
              <a:buChar char="•"/>
              <a:defRPr sz="2400">
                <a:solidFill>
                  <a:srgbClr val="072B6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003399"/>
              </a:buClr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003399"/>
              </a:buClr>
              <a:buChar char="•"/>
              <a:defRPr>
                <a:solidFill>
                  <a:srgbClr val="072B6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003399"/>
              </a:buClr>
              <a:buChar char="–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9pPr>
          </a:lstStyle>
          <a:p>
            <a:pPr>
              <a:lnSpc>
                <a:spcPct val="75000"/>
              </a:lnSpc>
              <a:spcBef>
                <a:spcPct val="50000"/>
              </a:spcBef>
              <a:buClrTx/>
              <a:buFontTx/>
              <a:buNone/>
            </a:pPr>
            <a:r>
              <a:rPr lang="fr-FR" altLang="fr-FR" sz="1400">
                <a:latin typeface="Arial" panose="020B0604020202020204" pitchFamily="34" charset="0"/>
              </a:rPr>
              <a:t>* Des épisodes publiés non signalés ont également été pris en compte</a:t>
            </a:r>
          </a:p>
        </p:txBody>
      </p:sp>
      <p:pic>
        <p:nvPicPr>
          <p:cNvPr id="6149" name="Picture 6" descr="RAISIN_vcal_rvb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3538" y="6134101"/>
            <a:ext cx="919162" cy="55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1148844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2828926" y="304800"/>
            <a:ext cx="7686675" cy="827088"/>
          </a:xfrm>
        </p:spPr>
        <p:txBody>
          <a:bodyPr/>
          <a:lstStyle/>
          <a:p>
            <a:r>
              <a:rPr lang="fr-FR" altLang="fr-FR" sz="2400"/>
              <a:t>Episodes d’EPC, France, 2004 – 2015, par mois de signalement Bilan au 4 septembre 2015 (N= 2 026 épisodes)</a:t>
            </a:r>
          </a:p>
        </p:txBody>
      </p:sp>
      <p:sp>
        <p:nvSpPr>
          <p:cNvPr id="7171" name="Text Box 6"/>
          <p:cNvSpPr txBox="1">
            <a:spLocks noChangeArrowheads="1"/>
          </p:cNvSpPr>
          <p:nvPr/>
        </p:nvSpPr>
        <p:spPr bwMode="auto">
          <a:xfrm>
            <a:off x="1600200" y="6099176"/>
            <a:ext cx="8032750" cy="606425"/>
          </a:xfrm>
          <a:prstGeom prst="rect">
            <a:avLst/>
          </a:prstGeom>
          <a:noFill/>
          <a:ln w="9525">
            <a:solidFill>
              <a:srgbClr val="072B6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3399"/>
              </a:buClr>
              <a:buChar char="•"/>
              <a:defRPr sz="2400">
                <a:solidFill>
                  <a:srgbClr val="072B6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003399"/>
              </a:buClr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003399"/>
              </a:buClr>
              <a:buChar char="•"/>
              <a:defRPr>
                <a:solidFill>
                  <a:srgbClr val="072B6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003399"/>
              </a:buClr>
              <a:buChar char="–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9pPr>
          </a:lstStyle>
          <a:p>
            <a:pPr>
              <a:lnSpc>
                <a:spcPct val="75000"/>
              </a:lnSpc>
              <a:spcBef>
                <a:spcPct val="50000"/>
              </a:spcBef>
              <a:buClrTx/>
              <a:buFontTx/>
              <a:buNone/>
            </a:pPr>
            <a:r>
              <a:rPr lang="fr-FR" altLang="fr-FR" sz="1800" b="1">
                <a:latin typeface="Arial" panose="020B0604020202020204" pitchFamily="34" charset="0"/>
              </a:rPr>
              <a:t>2026 épisodes au total</a:t>
            </a:r>
          </a:p>
          <a:p>
            <a:pPr>
              <a:lnSpc>
                <a:spcPct val="75000"/>
              </a:lnSpc>
              <a:spcBef>
                <a:spcPct val="50000"/>
              </a:spcBef>
              <a:buClrTx/>
              <a:buFontTx/>
              <a:buNone/>
            </a:pPr>
            <a:r>
              <a:rPr lang="fr-FR" altLang="fr-FR" sz="1600">
                <a:latin typeface="Arial" panose="020B0604020202020204" pitchFamily="34" charset="0"/>
              </a:rPr>
              <a:t>2009 : </a:t>
            </a:r>
            <a:r>
              <a:rPr lang="fr-FR" altLang="fr-FR" sz="1600" b="1">
                <a:latin typeface="Arial" panose="020B0604020202020204" pitchFamily="34" charset="0"/>
              </a:rPr>
              <a:t>10</a:t>
            </a:r>
            <a:r>
              <a:rPr lang="fr-FR" altLang="fr-FR" sz="1600">
                <a:latin typeface="Arial" panose="020B0604020202020204" pitchFamily="34" charset="0"/>
              </a:rPr>
              <a:t>,  2010 : </a:t>
            </a:r>
            <a:r>
              <a:rPr lang="fr-FR" altLang="fr-FR" sz="1600" b="1">
                <a:latin typeface="Arial" panose="020B0604020202020204" pitchFamily="34" charset="0"/>
              </a:rPr>
              <a:t>28</a:t>
            </a:r>
            <a:r>
              <a:rPr lang="fr-FR" altLang="fr-FR" sz="1600">
                <a:latin typeface="Arial" panose="020B0604020202020204" pitchFamily="34" charset="0"/>
              </a:rPr>
              <a:t>,    2011 : </a:t>
            </a:r>
            <a:r>
              <a:rPr lang="fr-FR" altLang="fr-FR" sz="1600" b="1">
                <a:latin typeface="Arial" panose="020B0604020202020204" pitchFamily="34" charset="0"/>
              </a:rPr>
              <a:t>113</a:t>
            </a:r>
            <a:r>
              <a:rPr lang="fr-FR" altLang="fr-FR" sz="1600">
                <a:latin typeface="Arial" panose="020B0604020202020204" pitchFamily="34" charset="0"/>
              </a:rPr>
              <a:t>,    2012 : </a:t>
            </a:r>
            <a:r>
              <a:rPr lang="fr-FR" altLang="fr-FR" sz="1600" b="1">
                <a:latin typeface="Arial" panose="020B0604020202020204" pitchFamily="34" charset="0"/>
              </a:rPr>
              <a:t>233</a:t>
            </a:r>
            <a:r>
              <a:rPr lang="fr-FR" altLang="fr-FR" sz="1600">
                <a:latin typeface="Arial" panose="020B0604020202020204" pitchFamily="34" charset="0"/>
              </a:rPr>
              <a:t>,   2013 : </a:t>
            </a:r>
            <a:r>
              <a:rPr lang="fr-FR" altLang="fr-FR" sz="1600" b="1">
                <a:latin typeface="Arial" panose="020B0604020202020204" pitchFamily="34" charset="0"/>
              </a:rPr>
              <a:t>401</a:t>
            </a:r>
            <a:r>
              <a:rPr lang="fr-FR" altLang="fr-FR" sz="1600">
                <a:latin typeface="Arial" panose="020B0604020202020204" pitchFamily="34" charset="0"/>
              </a:rPr>
              <a:t>,   2014 : </a:t>
            </a:r>
            <a:r>
              <a:rPr lang="fr-FR" altLang="fr-FR" sz="1600" b="1">
                <a:latin typeface="Arial" panose="020B0604020202020204" pitchFamily="34" charset="0"/>
              </a:rPr>
              <a:t>650, </a:t>
            </a:r>
            <a:r>
              <a:rPr lang="fr-FR" altLang="fr-FR" sz="1600">
                <a:latin typeface="Arial" panose="020B0604020202020204" pitchFamily="34" charset="0"/>
              </a:rPr>
              <a:t>2015 : </a:t>
            </a:r>
            <a:r>
              <a:rPr lang="fr-FR" altLang="fr-FR" sz="1600" b="1">
                <a:latin typeface="Arial" panose="020B0604020202020204" pitchFamily="34" charset="0"/>
              </a:rPr>
              <a:t>582</a:t>
            </a:r>
          </a:p>
        </p:txBody>
      </p:sp>
      <p:pic>
        <p:nvPicPr>
          <p:cNvPr id="7172" name="Picture 6" descr="RAISIN_vcal_rvb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8038" y="5532438"/>
            <a:ext cx="658812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Imag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4725" y="1225551"/>
            <a:ext cx="7213600" cy="4532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8069526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136"/>
          <p:cNvSpPr txBox="1">
            <a:spLocks noChangeArrowheads="1"/>
          </p:cNvSpPr>
          <p:nvPr/>
        </p:nvSpPr>
        <p:spPr bwMode="auto">
          <a:xfrm>
            <a:off x="2622551" y="6188076"/>
            <a:ext cx="68627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3399"/>
              </a:buClr>
              <a:buChar char="•"/>
              <a:defRPr sz="2400">
                <a:solidFill>
                  <a:srgbClr val="072B6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003399"/>
              </a:buClr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003399"/>
              </a:buClr>
              <a:buChar char="•"/>
              <a:defRPr>
                <a:solidFill>
                  <a:srgbClr val="072B6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003399"/>
              </a:buClr>
              <a:buChar char="–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9pPr>
          </a:lstStyle>
          <a:p>
            <a:pPr>
              <a:lnSpc>
                <a:spcPct val="75000"/>
              </a:lnSpc>
              <a:spcBef>
                <a:spcPct val="50000"/>
              </a:spcBef>
              <a:buClrTx/>
              <a:buFontTx/>
              <a:buNone/>
            </a:pPr>
            <a:r>
              <a:rPr lang="fr-FR" altLang="fr-FR" sz="1400" i="1">
                <a:solidFill>
                  <a:schemeClr val="tx1"/>
                </a:solidFill>
              </a:rPr>
              <a:t>* 2 entérobactéries ou plus avec le même mécanisme de résistance impliquées dans 331 épisodes</a:t>
            </a:r>
          </a:p>
          <a:p>
            <a:pPr>
              <a:lnSpc>
                <a:spcPct val="75000"/>
              </a:lnSpc>
              <a:spcBef>
                <a:spcPct val="50000"/>
              </a:spcBef>
              <a:buClrTx/>
              <a:buFontTx/>
              <a:buNone/>
            </a:pPr>
            <a:r>
              <a:rPr lang="fr-FR" altLang="fr-FR" sz="1400" i="1">
                <a:solidFill>
                  <a:schemeClr val="tx1"/>
                </a:solidFill>
              </a:rPr>
              <a:t>** Total supérieur à 100% car plusieurs bactéries associées dans 331 épisodes</a:t>
            </a:r>
          </a:p>
        </p:txBody>
      </p:sp>
      <p:pic>
        <p:nvPicPr>
          <p:cNvPr id="8195" name="Picture 6" descr="RAISIN_vcal_rvb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3538" y="6134101"/>
            <a:ext cx="919162" cy="55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6" name="Rectangle 2"/>
          <p:cNvSpPr>
            <a:spLocks noGrp="1" noChangeArrowheads="1"/>
          </p:cNvSpPr>
          <p:nvPr>
            <p:ph type="title"/>
          </p:nvPr>
        </p:nvSpPr>
        <p:spPr>
          <a:xfrm>
            <a:off x="2828926" y="304800"/>
            <a:ext cx="7839075" cy="827088"/>
          </a:xfrm>
        </p:spPr>
        <p:txBody>
          <a:bodyPr/>
          <a:lstStyle/>
          <a:p>
            <a:r>
              <a:rPr lang="fr-FR" altLang="fr-FR" sz="2400"/>
              <a:t>Episodes d’EPC, France, 2004 – 2015, par bactéries</a:t>
            </a:r>
            <a:br>
              <a:rPr lang="fr-FR" altLang="fr-FR" sz="2400"/>
            </a:br>
            <a:r>
              <a:rPr lang="fr-FR" altLang="fr-FR" sz="2400"/>
              <a:t>Bilan au 4 septembre 2015 (N= 2 026 épisodes)</a:t>
            </a:r>
          </a:p>
        </p:txBody>
      </p:sp>
      <p:pic>
        <p:nvPicPr>
          <p:cNvPr id="8197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601" y="1131888"/>
            <a:ext cx="7962900" cy="466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ZoneTexte 1"/>
          <p:cNvSpPr txBox="1"/>
          <p:nvPr/>
        </p:nvSpPr>
        <p:spPr>
          <a:xfrm>
            <a:off x="9197163" y="622005"/>
            <a:ext cx="2796363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3399"/>
                </a:solidFill>
              </a:rPr>
              <a:t>EPIDEMIE D’UN GENE ! </a:t>
            </a:r>
          </a:p>
          <a:p>
            <a:r>
              <a:rPr lang="fr-FR" sz="2400" b="1" dirty="0">
                <a:solidFill>
                  <a:srgbClr val="FF3399"/>
                </a:solidFill>
              </a:rPr>
              <a:t>CE GENE DE RESISTANCE POUVANT ETRE PORTE PAR DIFFERENTES ESPECES ! </a:t>
            </a:r>
          </a:p>
          <a:p>
            <a:endParaRPr lang="fr-FR" sz="2400" dirty="0"/>
          </a:p>
          <a:p>
            <a:r>
              <a:rPr lang="fr-FR" sz="2400" b="1" i="1" dirty="0"/>
              <a:t>KLEBSIELLA PNEUMONIAE</a:t>
            </a:r>
          </a:p>
          <a:p>
            <a:r>
              <a:rPr lang="fr-FR" sz="2400" b="1" i="1" dirty="0"/>
              <a:t>ESCHERICHIA COLI</a:t>
            </a:r>
          </a:p>
          <a:p>
            <a:r>
              <a:rPr lang="fr-FR" sz="2400" b="1" i="1" dirty="0"/>
              <a:t>ENTEROBACTER CLOACAE</a:t>
            </a:r>
          </a:p>
        </p:txBody>
      </p:sp>
    </p:spTree>
    <p:extLst>
      <p:ext uri="{BB962C8B-B14F-4D97-AF65-F5344CB8AC3E}">
        <p14:creationId xmlns:p14="http://schemas.microsoft.com/office/powerpoint/2010/main" val="184128489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8"/>
          <p:cNvSpPr>
            <a:spLocks noChangeArrowheads="1"/>
          </p:cNvSpPr>
          <p:nvPr/>
        </p:nvSpPr>
        <p:spPr bwMode="auto">
          <a:xfrm>
            <a:off x="-233363" y="2465388"/>
            <a:ext cx="184731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rgbClr val="FFFF66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rgbClr val="FFFF66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rgbClr val="FFFF66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rgbClr val="FFFF66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rgbClr val="FFFF66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FFFF66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FFFF66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FFFF66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FFFF66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lnSpc>
                <a:spcPct val="75000"/>
              </a:lnSpc>
            </a:pPr>
            <a:endParaRPr lang="fr-FR" altLang="fr-FR">
              <a:cs typeface="Arial" panose="020B0604020202020204" pitchFamily="34" charset="0"/>
            </a:endParaRPr>
          </a:p>
        </p:txBody>
      </p:sp>
      <p:pic>
        <p:nvPicPr>
          <p:cNvPr id="15363" name="Picture 6" descr="RAISIN_vcal_rvb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3538" y="6134101"/>
            <a:ext cx="919162" cy="55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4" name="Rectangle 2"/>
          <p:cNvSpPr>
            <a:spLocks noChangeArrowheads="1"/>
          </p:cNvSpPr>
          <p:nvPr/>
        </p:nvSpPr>
        <p:spPr bwMode="auto">
          <a:xfrm>
            <a:off x="2720976" y="219075"/>
            <a:ext cx="7788275" cy="827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rgbClr val="003399"/>
              </a:buClr>
              <a:buChar char="•"/>
              <a:defRPr sz="2400">
                <a:solidFill>
                  <a:srgbClr val="072B6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003399"/>
              </a:buClr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003399"/>
              </a:buClr>
              <a:buChar char="•"/>
              <a:defRPr>
                <a:solidFill>
                  <a:srgbClr val="072B6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003399"/>
              </a:buClr>
              <a:buChar char="–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fr-FR" altLang="fr-FR" sz="2200" b="1"/>
              <a:t>Nombre d’épisodes d’EPC, 2012 – 2015, par département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fr-FR" altLang="fr-FR" sz="2200" b="1"/>
              <a:t>Taille des épisodes les plus importants (N = 7)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fr-FR" altLang="fr-FR" sz="2200" b="1"/>
              <a:t>Bilan au 4 septembre 2015 (N= 1 866 épisodes)</a:t>
            </a:r>
          </a:p>
        </p:txBody>
      </p:sp>
      <p:sp>
        <p:nvSpPr>
          <p:cNvPr id="15365" name="ZoneTexte 5"/>
          <p:cNvSpPr txBox="1">
            <a:spLocks noChangeArrowheads="1"/>
          </p:cNvSpPr>
          <p:nvPr/>
        </p:nvSpPr>
        <p:spPr bwMode="auto">
          <a:xfrm>
            <a:off x="8313739" y="4171950"/>
            <a:ext cx="2346325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3399"/>
              </a:buClr>
              <a:buChar char="•"/>
              <a:defRPr sz="2400">
                <a:solidFill>
                  <a:srgbClr val="072B6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003399"/>
              </a:buClr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003399"/>
              </a:buClr>
              <a:buChar char="•"/>
              <a:defRPr>
                <a:solidFill>
                  <a:srgbClr val="072B6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003399"/>
              </a:buClr>
              <a:buChar char="–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fr-FR" altLang="fr-FR" sz="1400" b="1">
                <a:solidFill>
                  <a:schemeClr val="tx1"/>
                </a:solidFill>
              </a:rPr>
              <a:t>L’analyse par taille présente uniquement les épisodes les plus importants (≥ 15 cas) avec une évolution récente (nouveaux cas &lt; 6 mois)</a:t>
            </a:r>
          </a:p>
        </p:txBody>
      </p:sp>
      <p:pic>
        <p:nvPicPr>
          <p:cNvPr id="15366" name="Picture 2" descr="Cart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2700" y="1304926"/>
            <a:ext cx="5829300" cy="555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7334812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149"/>
          <p:cNvSpPr txBox="1">
            <a:spLocks noChangeArrowheads="1"/>
          </p:cNvSpPr>
          <p:nvPr/>
        </p:nvSpPr>
        <p:spPr bwMode="auto">
          <a:xfrm>
            <a:off x="2316163" y="1368425"/>
            <a:ext cx="4711700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3399"/>
              </a:buClr>
              <a:buChar char="•"/>
              <a:defRPr sz="2400">
                <a:solidFill>
                  <a:srgbClr val="072B6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003399"/>
              </a:buClr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003399"/>
              </a:buClr>
              <a:buChar char="•"/>
              <a:defRPr>
                <a:solidFill>
                  <a:srgbClr val="072B6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003399"/>
              </a:buClr>
              <a:buChar char="–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9pPr>
          </a:lstStyle>
          <a:p>
            <a:pPr>
              <a:lnSpc>
                <a:spcPct val="90000"/>
              </a:lnSpc>
            </a:pPr>
            <a:r>
              <a:rPr lang="fr-FR" altLang="fr-FR"/>
              <a:t> 978 épisodes (48%)</a:t>
            </a:r>
            <a:endParaRPr lang="fr-FR" altLang="fr-FR">
              <a:solidFill>
                <a:srgbClr val="FFFF66"/>
              </a:solidFill>
            </a:endParaRPr>
          </a:p>
        </p:txBody>
      </p:sp>
      <p:pic>
        <p:nvPicPr>
          <p:cNvPr id="17411" name="Picture 6" descr="RAISIN_vcal_rvb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3538" y="6134101"/>
            <a:ext cx="919162" cy="55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2" name="Rectangle 2"/>
          <p:cNvSpPr txBox="1">
            <a:spLocks noChangeArrowheads="1"/>
          </p:cNvSpPr>
          <p:nvPr/>
        </p:nvSpPr>
        <p:spPr bwMode="auto">
          <a:xfrm>
            <a:off x="2552700" y="304800"/>
            <a:ext cx="8115300" cy="827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rgbClr val="003399"/>
              </a:buClr>
              <a:buChar char="•"/>
              <a:defRPr sz="2400">
                <a:solidFill>
                  <a:srgbClr val="072B6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003399"/>
              </a:buClr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003399"/>
              </a:buClr>
              <a:buChar char="•"/>
              <a:defRPr>
                <a:solidFill>
                  <a:srgbClr val="072B6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003399"/>
              </a:buClr>
              <a:buChar char="–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fr-FR" altLang="fr-FR" b="1"/>
              <a:t>Episodes d’EPC, France, 2004 – 2015, lien avec un pays étranger*, bilan au 4 septembre 2015 (N= 978 épisodes)</a:t>
            </a:r>
          </a:p>
        </p:txBody>
      </p:sp>
      <p:sp>
        <p:nvSpPr>
          <p:cNvPr id="17413" name="ZoneTexte 1"/>
          <p:cNvSpPr txBox="1">
            <a:spLocks noChangeArrowheads="1"/>
          </p:cNvSpPr>
          <p:nvPr/>
        </p:nvSpPr>
        <p:spPr bwMode="auto">
          <a:xfrm>
            <a:off x="2808288" y="6326188"/>
            <a:ext cx="626110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3399"/>
              </a:buClr>
              <a:buChar char="•"/>
              <a:defRPr sz="2400">
                <a:solidFill>
                  <a:srgbClr val="072B6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003399"/>
              </a:buClr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003399"/>
              </a:buClr>
              <a:buChar char="•"/>
              <a:defRPr>
                <a:solidFill>
                  <a:srgbClr val="072B6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003399"/>
              </a:buClr>
              <a:buChar char="–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9pPr>
          </a:lstStyle>
          <a:p>
            <a:pPr>
              <a:lnSpc>
                <a:spcPct val="75000"/>
              </a:lnSpc>
              <a:spcBef>
                <a:spcPct val="0"/>
              </a:spcBef>
              <a:buClrTx/>
              <a:buFontTx/>
              <a:buNone/>
            </a:pPr>
            <a:r>
              <a:rPr lang="fr-FR" altLang="fr-FR" sz="1400">
                <a:solidFill>
                  <a:schemeClr val="tx1"/>
                </a:solidFill>
                <a:latin typeface="Arial" panose="020B0604020202020204" pitchFamily="34" charset="0"/>
              </a:rPr>
              <a:t>* Hospitalisation ou voyage sans hospitalisation du cas index à l’étranger</a:t>
            </a:r>
          </a:p>
        </p:txBody>
      </p:sp>
      <p:pic>
        <p:nvPicPr>
          <p:cNvPr id="17414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7551" y="2054226"/>
            <a:ext cx="8086725" cy="328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403793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22475" y="350874"/>
            <a:ext cx="6063824" cy="6179921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7618229" y="738963"/>
            <a:ext cx="428492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i="1" dirty="0">
                <a:solidFill>
                  <a:srgbClr val="FF0066"/>
                </a:solidFill>
              </a:rPr>
              <a:t>Clostridium difficile </a:t>
            </a:r>
            <a:r>
              <a:rPr lang="fr-FR" sz="4000" b="1" dirty="0" err="1">
                <a:solidFill>
                  <a:srgbClr val="FF0066"/>
                </a:solidFill>
              </a:rPr>
              <a:t>ribotype</a:t>
            </a:r>
            <a:r>
              <a:rPr lang="fr-FR" sz="4000" b="1" dirty="0">
                <a:solidFill>
                  <a:srgbClr val="FF0066"/>
                </a:solidFill>
              </a:rPr>
              <a:t> 27</a:t>
            </a:r>
          </a:p>
          <a:p>
            <a:endParaRPr lang="fr-FR" sz="4000" dirty="0"/>
          </a:p>
          <a:p>
            <a:r>
              <a:rPr lang="fr-FR" sz="4000" b="1" dirty="0"/>
              <a:t>60% de mortalité avant la mise en place de la greffe de </a:t>
            </a:r>
            <a:r>
              <a:rPr lang="fr-FR" sz="4000" b="1" dirty="0" err="1"/>
              <a:t>microbiote</a:t>
            </a:r>
            <a:r>
              <a:rPr lang="fr-FR" sz="4000" b="1" dirty="0"/>
              <a:t> digestif !</a:t>
            </a:r>
          </a:p>
        </p:txBody>
      </p:sp>
    </p:spTree>
    <p:extLst>
      <p:ext uri="{BB962C8B-B14F-4D97-AF65-F5344CB8AC3E}">
        <p14:creationId xmlns:p14="http://schemas.microsoft.com/office/powerpoint/2010/main" val="3436085024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6" descr="RAISIN_vcal_rvb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3538" y="6134101"/>
            <a:ext cx="919162" cy="55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Rectangle 2"/>
          <p:cNvSpPr txBox="1">
            <a:spLocks noChangeArrowheads="1"/>
          </p:cNvSpPr>
          <p:nvPr/>
        </p:nvSpPr>
        <p:spPr bwMode="auto">
          <a:xfrm>
            <a:off x="2716214" y="304800"/>
            <a:ext cx="7951787" cy="827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rgbClr val="003399"/>
              </a:buClr>
              <a:buChar char="•"/>
              <a:defRPr sz="2400">
                <a:solidFill>
                  <a:srgbClr val="072B6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003399"/>
              </a:buClr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003399"/>
              </a:buClr>
              <a:buChar char="•"/>
              <a:defRPr>
                <a:solidFill>
                  <a:srgbClr val="072B6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003399"/>
              </a:buClr>
              <a:buChar char="–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fr-FR" altLang="fr-FR" b="1"/>
              <a:t>Episodes d’EPC, France, 2004 – 2015, par principaux pays impliqués et type de carbapénémases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fr-FR" altLang="fr-FR" sz="2000" b="1"/>
              <a:t>Bilan au 4 septembre 2015 (N= 978 épisodes)</a:t>
            </a:r>
          </a:p>
        </p:txBody>
      </p:sp>
      <p:pic>
        <p:nvPicPr>
          <p:cNvPr id="18436" name="Imag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156"/>
          <a:stretch>
            <a:fillRect/>
          </a:stretch>
        </p:blipFill>
        <p:spPr bwMode="auto">
          <a:xfrm>
            <a:off x="2863851" y="1271588"/>
            <a:ext cx="6708775" cy="4430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6842263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8"/>
          <p:cNvSpPr>
            <a:spLocks noChangeArrowheads="1"/>
          </p:cNvSpPr>
          <p:nvPr/>
        </p:nvSpPr>
        <p:spPr bwMode="auto">
          <a:xfrm>
            <a:off x="-233363" y="2465388"/>
            <a:ext cx="184731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rgbClr val="FFFF66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rgbClr val="FFFF66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rgbClr val="FFFF66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rgbClr val="FFFF66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rgbClr val="FFFF66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FFFF66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FFFF66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FFFF66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FFFF66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lnSpc>
                <a:spcPct val="75000"/>
              </a:lnSpc>
            </a:pPr>
            <a:endParaRPr lang="fr-FR" altLang="fr-FR">
              <a:cs typeface="Arial" panose="020B0604020202020204" pitchFamily="34" charset="0"/>
            </a:endParaRPr>
          </a:p>
        </p:txBody>
      </p:sp>
      <p:pic>
        <p:nvPicPr>
          <p:cNvPr id="20483" name="Picture 6" descr="RAISIN_vcal_rvb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3538" y="6134101"/>
            <a:ext cx="919162" cy="55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4" name="Rectangle 2"/>
          <p:cNvSpPr txBox="1">
            <a:spLocks noChangeArrowheads="1"/>
          </p:cNvSpPr>
          <p:nvPr/>
        </p:nvSpPr>
        <p:spPr bwMode="auto">
          <a:xfrm>
            <a:off x="2614613" y="304800"/>
            <a:ext cx="8229600" cy="827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rgbClr val="003399"/>
              </a:buClr>
              <a:buChar char="•"/>
              <a:defRPr sz="2400">
                <a:solidFill>
                  <a:srgbClr val="072B6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003399"/>
              </a:buClr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003399"/>
              </a:buClr>
              <a:buChar char="•"/>
              <a:defRPr>
                <a:solidFill>
                  <a:srgbClr val="072B6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003399"/>
              </a:buClr>
              <a:buChar char="–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fr-FR" altLang="fr-FR" b="1"/>
              <a:t>Episodes d’EPC, France, 2004 – 2015, sans lien avec un pays étranger* et type de carbapénémases, par année de signalement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fr-FR" altLang="fr-FR" b="1"/>
              <a:t>Bilan au 4 septembre 2015 (N= 1 048 épisodes)</a:t>
            </a:r>
          </a:p>
        </p:txBody>
      </p:sp>
      <p:sp>
        <p:nvSpPr>
          <p:cNvPr id="20485" name="ZoneTexte 5"/>
          <p:cNvSpPr txBox="1">
            <a:spLocks noChangeArrowheads="1"/>
          </p:cNvSpPr>
          <p:nvPr/>
        </p:nvSpPr>
        <p:spPr bwMode="auto">
          <a:xfrm>
            <a:off x="2808288" y="6326189"/>
            <a:ext cx="62611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3399"/>
              </a:buClr>
              <a:buChar char="•"/>
              <a:defRPr sz="2400">
                <a:solidFill>
                  <a:srgbClr val="072B6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003399"/>
              </a:buClr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003399"/>
              </a:buClr>
              <a:buChar char="•"/>
              <a:defRPr>
                <a:solidFill>
                  <a:srgbClr val="072B6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003399"/>
              </a:buClr>
              <a:buChar char="–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fr-FR" altLang="fr-FR" sz="1400">
                <a:solidFill>
                  <a:schemeClr val="tx1"/>
                </a:solidFill>
                <a:latin typeface="Arial" panose="020B0604020202020204" pitchFamily="34" charset="0"/>
              </a:rPr>
              <a:t>* Lien avec l’étranger : hospitalisation ou voyage sans hospitalisation du cas index à l’étranger</a:t>
            </a:r>
          </a:p>
        </p:txBody>
      </p:sp>
      <p:pic>
        <p:nvPicPr>
          <p:cNvPr id="2048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4613" y="1312863"/>
            <a:ext cx="6985000" cy="493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2194038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Image 1" descr="C:\Users\valerie\Desktop\Reserved.ReportViewerWebControl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6726" y="1222375"/>
            <a:ext cx="5711825" cy="4713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2701926" y="395289"/>
            <a:ext cx="7966075" cy="827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rgbClr val="003399"/>
              </a:buClr>
              <a:buChar char="•"/>
              <a:defRPr sz="2400">
                <a:solidFill>
                  <a:srgbClr val="072B6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003399"/>
              </a:buClr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003399"/>
              </a:buClr>
              <a:buChar char="•"/>
              <a:defRPr>
                <a:solidFill>
                  <a:srgbClr val="072B6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003399"/>
              </a:buClr>
              <a:buChar char="–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9pPr>
          </a:lstStyle>
          <a:p>
            <a:pPr>
              <a:lnSpc>
                <a:spcPct val="75000"/>
              </a:lnSpc>
              <a:spcBef>
                <a:spcPct val="0"/>
              </a:spcBef>
              <a:buClrTx/>
              <a:buFontTx/>
              <a:buNone/>
            </a:pPr>
            <a:endParaRPr lang="fr-FR" altLang="fr-FR" b="1"/>
          </a:p>
        </p:txBody>
      </p:sp>
      <p:sp>
        <p:nvSpPr>
          <p:cNvPr id="24580" name="Rectangle 179"/>
          <p:cNvSpPr>
            <a:spLocks noChangeArrowheads="1"/>
          </p:cNvSpPr>
          <p:nvPr/>
        </p:nvSpPr>
        <p:spPr bwMode="auto">
          <a:xfrm>
            <a:off x="-233363" y="2465388"/>
            <a:ext cx="184731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rgbClr val="FFFF66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rgbClr val="FFFF66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rgbClr val="FFFF66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rgbClr val="FFFF66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rgbClr val="FFFF66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FFFF66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FFFF66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FFFF66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FFFF66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lnSpc>
                <a:spcPct val="75000"/>
              </a:lnSpc>
            </a:pPr>
            <a:endParaRPr lang="fr-FR" altLang="fr-FR">
              <a:cs typeface="Arial" panose="020B0604020202020204" pitchFamily="34" charset="0"/>
            </a:endParaRPr>
          </a:p>
        </p:txBody>
      </p:sp>
      <p:sp>
        <p:nvSpPr>
          <p:cNvPr id="24581" name="Text Box 18"/>
          <p:cNvSpPr txBox="1">
            <a:spLocks noChangeArrowheads="1"/>
          </p:cNvSpPr>
          <p:nvPr/>
        </p:nvSpPr>
        <p:spPr bwMode="auto">
          <a:xfrm>
            <a:off x="1879600" y="5862638"/>
            <a:ext cx="3805238" cy="2540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rgbClr val="FFFF66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rgbClr val="FFFF66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rgbClr val="FFFF66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rgbClr val="FFFF66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rgbClr val="FFFF66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FFFF66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FFFF66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FFFF66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FFFF66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lnSpc>
                <a:spcPct val="75000"/>
              </a:lnSpc>
              <a:spcBef>
                <a:spcPct val="50000"/>
              </a:spcBef>
            </a:pPr>
            <a:r>
              <a:rPr lang="fr-FR" altLang="fr-FR" sz="1400" b="1">
                <a:solidFill>
                  <a:srgbClr val="333399"/>
                </a:solidFill>
                <a:cs typeface="Arial" panose="020B0604020202020204" pitchFamily="34" charset="0"/>
              </a:rPr>
              <a:t>* Augmentation significative (2008-2013)</a:t>
            </a:r>
          </a:p>
        </p:txBody>
      </p:sp>
      <p:sp>
        <p:nvSpPr>
          <p:cNvPr id="24582" name="Rectangle 2"/>
          <p:cNvSpPr txBox="1">
            <a:spLocks noChangeArrowheads="1"/>
          </p:cNvSpPr>
          <p:nvPr/>
        </p:nvSpPr>
        <p:spPr bwMode="auto">
          <a:xfrm>
            <a:off x="2701926" y="404814"/>
            <a:ext cx="7458075" cy="827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rgbClr val="003399"/>
              </a:buClr>
              <a:buChar char="•"/>
              <a:defRPr sz="2400">
                <a:solidFill>
                  <a:srgbClr val="072B6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003399"/>
              </a:buClr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003399"/>
              </a:buClr>
              <a:buChar char="•"/>
              <a:defRPr>
                <a:solidFill>
                  <a:srgbClr val="072B6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003399"/>
              </a:buClr>
              <a:buChar char="–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fr-FR" altLang="fr-FR" b="1"/>
              <a:t>Mise en perspective avec la situation internationale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fr-FR" altLang="fr-FR" b="1" i="1"/>
              <a:t>K.</a:t>
            </a:r>
            <a:r>
              <a:rPr lang="fr-FR" altLang="fr-FR" b="1"/>
              <a:t> </a:t>
            </a:r>
            <a:r>
              <a:rPr lang="fr-FR" altLang="fr-FR" b="1" i="1"/>
              <a:t>pneumoniae</a:t>
            </a:r>
            <a:r>
              <a:rPr lang="fr-FR" altLang="fr-FR" b="1"/>
              <a:t> : proportion de souches invasives résistantes aux carbapénèmes, Europe, 2013 </a:t>
            </a:r>
          </a:p>
          <a:p>
            <a:pPr>
              <a:lnSpc>
                <a:spcPct val="75000"/>
              </a:lnSpc>
              <a:spcBef>
                <a:spcPct val="0"/>
              </a:spcBef>
              <a:buClrTx/>
              <a:buFontTx/>
              <a:buNone/>
            </a:pPr>
            <a:endParaRPr lang="fr-FR" altLang="fr-FR" sz="2000" b="1"/>
          </a:p>
          <a:p>
            <a:pPr>
              <a:lnSpc>
                <a:spcPct val="75000"/>
              </a:lnSpc>
              <a:spcBef>
                <a:spcPct val="0"/>
              </a:spcBef>
              <a:buClrTx/>
              <a:buFontTx/>
              <a:buNone/>
            </a:pPr>
            <a:endParaRPr lang="fr-FR" altLang="fr-FR" sz="2000" b="1"/>
          </a:p>
        </p:txBody>
      </p:sp>
      <p:sp>
        <p:nvSpPr>
          <p:cNvPr id="24583" name="Text Box 6"/>
          <p:cNvSpPr txBox="1">
            <a:spLocks noChangeArrowheads="1"/>
          </p:cNvSpPr>
          <p:nvPr/>
        </p:nvSpPr>
        <p:spPr bwMode="auto">
          <a:xfrm>
            <a:off x="1697039" y="6237288"/>
            <a:ext cx="7691437" cy="415498"/>
          </a:xfrm>
          <a:prstGeom prst="rect">
            <a:avLst/>
          </a:prstGeom>
          <a:solidFill>
            <a:srgbClr val="96969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3399"/>
              </a:buClr>
              <a:buChar char="•"/>
              <a:defRPr sz="2400">
                <a:solidFill>
                  <a:srgbClr val="072B6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003399"/>
              </a:buClr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003399"/>
              </a:buClr>
              <a:buChar char="•"/>
              <a:defRPr>
                <a:solidFill>
                  <a:srgbClr val="072B6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003399"/>
              </a:buClr>
              <a:buChar char="–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lnSpc>
                <a:spcPct val="75000"/>
              </a:lnSpc>
              <a:spcBef>
                <a:spcPct val="0"/>
              </a:spcBef>
              <a:buClrTx/>
              <a:buFontTx/>
              <a:buNone/>
            </a:pPr>
            <a:r>
              <a:rPr lang="en-GB" altLang="fr-FR" sz="1400">
                <a:solidFill>
                  <a:schemeClr val="bg1"/>
                </a:solidFill>
                <a:latin typeface="Arial" panose="020B0604020202020204" pitchFamily="34" charset="0"/>
              </a:rPr>
              <a:t>Source: 	European Antimicrobial Resistance Surveillance Network (EARS-Net). </a:t>
            </a:r>
          </a:p>
          <a:p>
            <a:pPr eaLnBrk="1" hangingPunct="1">
              <a:lnSpc>
                <a:spcPct val="75000"/>
              </a:lnSpc>
              <a:spcBef>
                <a:spcPct val="0"/>
              </a:spcBef>
              <a:buClrTx/>
              <a:buFontTx/>
              <a:buNone/>
            </a:pPr>
            <a:r>
              <a:rPr lang="en-GB" altLang="fr-FR" sz="1400">
                <a:solidFill>
                  <a:schemeClr val="bg1"/>
                </a:solidFill>
                <a:latin typeface="Arial" panose="020B0604020202020204" pitchFamily="34" charset="0"/>
              </a:rPr>
              <a:t>	</a:t>
            </a:r>
            <a:r>
              <a:rPr lang="en-GB" altLang="fr-FR" sz="1400" u="sng">
                <a:solidFill>
                  <a:schemeClr val="bg1"/>
                </a:solidFill>
                <a:latin typeface="Arial" panose="020B0604020202020204" pitchFamily="34" charset="0"/>
              </a:rPr>
              <a:t>http://ecdc.europa.eu/en/activities/surveillance/EARS-Net/Pages/Database.aspx</a:t>
            </a:r>
          </a:p>
        </p:txBody>
      </p:sp>
      <p:sp>
        <p:nvSpPr>
          <p:cNvPr id="24584" name="Text Box 18"/>
          <p:cNvSpPr txBox="1">
            <a:spLocks noChangeArrowheads="1"/>
          </p:cNvSpPr>
          <p:nvPr/>
        </p:nvSpPr>
        <p:spPr bwMode="auto">
          <a:xfrm>
            <a:off x="4252914" y="5021264"/>
            <a:ext cx="1258887" cy="522287"/>
          </a:xfrm>
          <a:prstGeom prst="rect">
            <a:avLst/>
          </a:prstGeom>
          <a:solidFill>
            <a:srgbClr val="FFFFFF">
              <a:alpha val="4117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3399"/>
              </a:buClr>
              <a:buChar char="•"/>
              <a:defRPr sz="2400">
                <a:solidFill>
                  <a:srgbClr val="072B6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003399"/>
              </a:buClr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003399"/>
              </a:buClr>
              <a:buChar char="•"/>
              <a:defRPr>
                <a:solidFill>
                  <a:srgbClr val="072B6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003399"/>
              </a:buClr>
              <a:buChar char="–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9pPr>
          </a:lstStyle>
          <a:p>
            <a:pPr>
              <a:lnSpc>
                <a:spcPct val="75000"/>
              </a:lnSpc>
              <a:spcBef>
                <a:spcPct val="50000"/>
              </a:spcBef>
              <a:buClrTx/>
              <a:buFontTx/>
              <a:buNone/>
            </a:pPr>
            <a:r>
              <a:rPr lang="fr-FR" altLang="fr-FR" sz="1400" b="1">
                <a:solidFill>
                  <a:srgbClr val="FF0000"/>
                </a:solidFill>
                <a:latin typeface="Arial" panose="020B0604020202020204" pitchFamily="34" charset="0"/>
              </a:rPr>
              <a:t>Italie : 34,3%</a:t>
            </a:r>
          </a:p>
          <a:p>
            <a:pPr>
              <a:lnSpc>
                <a:spcPct val="75000"/>
              </a:lnSpc>
              <a:spcBef>
                <a:spcPct val="50000"/>
              </a:spcBef>
              <a:buClrTx/>
              <a:buFontTx/>
              <a:buNone/>
            </a:pPr>
            <a:r>
              <a:rPr lang="fr-FR" altLang="fr-FR" sz="1400" b="1">
                <a:solidFill>
                  <a:srgbClr val="FF0000"/>
                </a:solidFill>
                <a:latin typeface="Arial" panose="020B0604020202020204" pitchFamily="34" charset="0"/>
              </a:rPr>
              <a:t>(N=930)</a:t>
            </a:r>
            <a:r>
              <a:rPr lang="fr-FR" altLang="fr-FR" sz="1400" b="1">
                <a:solidFill>
                  <a:srgbClr val="333399"/>
                </a:solidFill>
                <a:latin typeface="Arial" panose="020B0604020202020204" pitchFamily="34" charset="0"/>
              </a:rPr>
              <a:t>*</a:t>
            </a:r>
          </a:p>
        </p:txBody>
      </p:sp>
      <p:sp>
        <p:nvSpPr>
          <p:cNvPr id="24585" name="Line 14"/>
          <p:cNvSpPr>
            <a:spLocks noChangeShapeType="1"/>
          </p:cNvSpPr>
          <p:nvPr/>
        </p:nvSpPr>
        <p:spPr bwMode="auto">
          <a:xfrm flipH="1" flipV="1">
            <a:off x="7767639" y="5343526"/>
            <a:ext cx="244475" cy="155575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fr-FR"/>
          </a:p>
        </p:txBody>
      </p:sp>
      <p:sp>
        <p:nvSpPr>
          <p:cNvPr id="24586" name="Text Box 13"/>
          <p:cNvSpPr txBox="1">
            <a:spLocks noChangeArrowheads="1"/>
          </p:cNvSpPr>
          <p:nvPr/>
        </p:nvSpPr>
        <p:spPr bwMode="auto">
          <a:xfrm>
            <a:off x="8037513" y="5470526"/>
            <a:ext cx="1363662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rgbClr val="FFFF66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rgbClr val="FFFF66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rgbClr val="FFFF66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rgbClr val="FFFF66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rgbClr val="FFFF66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FFFF66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FFFF66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FFFF66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FFFF66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lnSpc>
                <a:spcPct val="75000"/>
              </a:lnSpc>
              <a:spcBef>
                <a:spcPct val="50000"/>
              </a:spcBef>
            </a:pPr>
            <a:r>
              <a:rPr lang="fr-FR" altLang="fr-FR" sz="1400" b="1">
                <a:solidFill>
                  <a:srgbClr val="FF0000"/>
                </a:solidFill>
                <a:cs typeface="Arial" panose="020B0604020202020204" pitchFamily="34" charset="0"/>
              </a:rPr>
              <a:t>Chypre : 5,9% (N=63)</a:t>
            </a:r>
            <a:r>
              <a:rPr lang="fr-FR" altLang="fr-FR" sz="1400">
                <a:cs typeface="Arial" panose="020B0604020202020204" pitchFamily="34" charset="0"/>
              </a:rPr>
              <a:t> </a:t>
            </a:r>
          </a:p>
        </p:txBody>
      </p:sp>
      <p:sp>
        <p:nvSpPr>
          <p:cNvPr id="24587" name="Line 19"/>
          <p:cNvSpPr>
            <a:spLocks noChangeShapeType="1"/>
          </p:cNvSpPr>
          <p:nvPr/>
        </p:nvSpPr>
        <p:spPr bwMode="auto">
          <a:xfrm flipV="1">
            <a:off x="5027614" y="4625975"/>
            <a:ext cx="574675" cy="395288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24588" name="Text Box 18"/>
          <p:cNvSpPr txBox="1">
            <a:spLocks noChangeArrowheads="1"/>
          </p:cNvSpPr>
          <p:nvPr/>
        </p:nvSpPr>
        <p:spPr bwMode="auto">
          <a:xfrm>
            <a:off x="2946400" y="3721100"/>
            <a:ext cx="1371600" cy="5222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rgbClr val="FFFF66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rgbClr val="FFFF66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rgbClr val="FFFF66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rgbClr val="FFFF66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rgbClr val="FFFF66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FFFF66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FFFF66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FFFF66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FFFF66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lnSpc>
                <a:spcPct val="75000"/>
              </a:lnSpc>
              <a:spcBef>
                <a:spcPct val="50000"/>
              </a:spcBef>
            </a:pPr>
            <a:r>
              <a:rPr lang="fr-FR" altLang="fr-FR" sz="1400" b="1">
                <a:solidFill>
                  <a:srgbClr val="FF0000"/>
                </a:solidFill>
                <a:cs typeface="Arial" panose="020B0604020202020204" pitchFamily="34" charset="0"/>
              </a:rPr>
              <a:t>France : 0,7%</a:t>
            </a:r>
          </a:p>
          <a:p>
            <a:pPr>
              <a:lnSpc>
                <a:spcPct val="75000"/>
              </a:lnSpc>
              <a:spcBef>
                <a:spcPct val="50000"/>
              </a:spcBef>
            </a:pPr>
            <a:r>
              <a:rPr lang="fr-FR" altLang="fr-FR" sz="1400" b="1">
                <a:solidFill>
                  <a:srgbClr val="FF0000"/>
                </a:solidFill>
                <a:cs typeface="Arial" panose="020B0604020202020204" pitchFamily="34" charset="0"/>
              </a:rPr>
              <a:t>(N=1821)</a:t>
            </a:r>
            <a:endParaRPr lang="fr-FR" altLang="fr-FR" sz="1400" b="1">
              <a:cs typeface="Arial" panose="020B0604020202020204" pitchFamily="34" charset="0"/>
            </a:endParaRPr>
          </a:p>
        </p:txBody>
      </p:sp>
      <p:sp>
        <p:nvSpPr>
          <p:cNvPr id="24589" name="Text Box 13"/>
          <p:cNvSpPr txBox="1">
            <a:spLocks noChangeArrowheads="1"/>
          </p:cNvSpPr>
          <p:nvPr/>
        </p:nvSpPr>
        <p:spPr bwMode="auto">
          <a:xfrm>
            <a:off x="6565900" y="5673726"/>
            <a:ext cx="1365250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3399"/>
              </a:buClr>
              <a:buChar char="•"/>
              <a:defRPr sz="2400">
                <a:solidFill>
                  <a:srgbClr val="072B6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003399"/>
              </a:buClr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003399"/>
              </a:buClr>
              <a:buChar char="•"/>
              <a:defRPr>
                <a:solidFill>
                  <a:srgbClr val="072B6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003399"/>
              </a:buClr>
              <a:buChar char="–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9pPr>
          </a:lstStyle>
          <a:p>
            <a:pPr>
              <a:lnSpc>
                <a:spcPct val="75000"/>
              </a:lnSpc>
              <a:spcBef>
                <a:spcPct val="50000"/>
              </a:spcBef>
              <a:buClrTx/>
              <a:buFontTx/>
              <a:buNone/>
            </a:pPr>
            <a:r>
              <a:rPr lang="fr-FR" altLang="fr-FR" sz="1400" b="1">
                <a:solidFill>
                  <a:srgbClr val="FF0000"/>
                </a:solidFill>
                <a:latin typeface="Arial" panose="020B0604020202020204" pitchFamily="34" charset="0"/>
              </a:rPr>
              <a:t>Grèce : 59,4% (N=479)</a:t>
            </a:r>
            <a:r>
              <a:rPr lang="fr-FR" altLang="fr-FR" sz="1400" b="1">
                <a:solidFill>
                  <a:srgbClr val="333399"/>
                </a:solidFill>
                <a:latin typeface="Arial" panose="020B0604020202020204" pitchFamily="34" charset="0"/>
              </a:rPr>
              <a:t>*</a:t>
            </a:r>
          </a:p>
        </p:txBody>
      </p:sp>
      <p:sp>
        <p:nvSpPr>
          <p:cNvPr id="24590" name="Line 14"/>
          <p:cNvSpPr>
            <a:spLocks noChangeShapeType="1"/>
          </p:cNvSpPr>
          <p:nvPr/>
        </p:nvSpPr>
        <p:spPr bwMode="auto">
          <a:xfrm flipV="1">
            <a:off x="6729413" y="5256213"/>
            <a:ext cx="0" cy="417512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>
            <a:spAutoFit/>
          </a:bodyPr>
          <a:lstStyle/>
          <a:p>
            <a:endParaRPr lang="fr-FR"/>
          </a:p>
        </p:txBody>
      </p:sp>
      <p:sp>
        <p:nvSpPr>
          <p:cNvPr id="24591" name="Line 14"/>
          <p:cNvSpPr>
            <a:spLocks noChangeShapeType="1"/>
          </p:cNvSpPr>
          <p:nvPr/>
        </p:nvSpPr>
        <p:spPr bwMode="auto">
          <a:xfrm flipH="1" flipV="1">
            <a:off x="6843713" y="4306888"/>
            <a:ext cx="538162" cy="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fr-FR"/>
          </a:p>
        </p:txBody>
      </p:sp>
      <p:sp>
        <p:nvSpPr>
          <p:cNvPr id="24592" name="Text Box 13"/>
          <p:cNvSpPr txBox="1">
            <a:spLocks noChangeArrowheads="1"/>
          </p:cNvSpPr>
          <p:nvPr/>
        </p:nvSpPr>
        <p:spPr bwMode="auto">
          <a:xfrm>
            <a:off x="7496175" y="4157664"/>
            <a:ext cx="1892300" cy="415925"/>
          </a:xfrm>
          <a:prstGeom prst="rect">
            <a:avLst/>
          </a:prstGeom>
          <a:solidFill>
            <a:srgbClr val="FFFFFF">
              <a:alpha val="3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3399"/>
              </a:buClr>
              <a:buChar char="•"/>
              <a:defRPr sz="2400">
                <a:solidFill>
                  <a:srgbClr val="072B6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003399"/>
              </a:buClr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003399"/>
              </a:buClr>
              <a:buChar char="•"/>
              <a:defRPr>
                <a:solidFill>
                  <a:srgbClr val="072B6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003399"/>
              </a:buClr>
              <a:buChar char="–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Char char="»"/>
              <a:defRPr sz="1600">
                <a:solidFill>
                  <a:schemeClr val="tx1"/>
                </a:solidFill>
                <a:latin typeface="Arial Narrow" panose="020B0606020202030204" pitchFamily="34" charset="0"/>
                <a:ea typeface="MS PGothic" panose="020B0600070205080204" pitchFamily="34" charset="-128"/>
              </a:defRPr>
            </a:lvl9pPr>
          </a:lstStyle>
          <a:p>
            <a:pPr>
              <a:lnSpc>
                <a:spcPct val="75000"/>
              </a:lnSpc>
              <a:spcBef>
                <a:spcPct val="50000"/>
              </a:spcBef>
              <a:buClrTx/>
              <a:buFontTx/>
              <a:buNone/>
            </a:pPr>
            <a:r>
              <a:rPr lang="fr-FR" altLang="fr-FR" sz="1400" b="1">
                <a:solidFill>
                  <a:srgbClr val="FF0000"/>
                </a:solidFill>
                <a:latin typeface="Arial" panose="020B0604020202020204" pitchFamily="34" charset="0"/>
              </a:rPr>
              <a:t>Roumanie : 20,5% (N=167)</a:t>
            </a:r>
            <a:r>
              <a:rPr lang="fr-FR" altLang="fr-FR" sz="1400">
                <a:solidFill>
                  <a:srgbClr val="FFFF66"/>
                </a:solidFill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24593" name="Line 19"/>
          <p:cNvSpPr>
            <a:spLocks noChangeShapeType="1"/>
          </p:cNvSpPr>
          <p:nvPr/>
        </p:nvSpPr>
        <p:spPr bwMode="auto">
          <a:xfrm>
            <a:off x="4046538" y="4057651"/>
            <a:ext cx="639762" cy="98425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14718419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8926" y="152400"/>
            <a:ext cx="7458075" cy="827088"/>
          </a:xfrm>
          <a:solidFill>
            <a:schemeClr val="bg1"/>
          </a:solidFill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fr-FR" altLang="fr-FR" sz="2400"/>
              <a:t>Episodes impliquant des EPC en France – Conclusions (1)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093914" y="1184276"/>
            <a:ext cx="8099425" cy="4949825"/>
          </a:xfrm>
        </p:spPr>
        <p:txBody>
          <a:bodyPr>
            <a:normAutofit fontScale="85000" lnSpcReduction="20000"/>
          </a:bodyPr>
          <a:lstStyle/>
          <a:p>
            <a:pPr marL="533400" indent="-533400"/>
            <a:r>
              <a:rPr lang="fr-FR" altLang="fr-FR" dirty="0"/>
              <a:t>Nombre d’épisodes impliquant des EPC encore limité en France</a:t>
            </a:r>
            <a:endParaRPr lang="fr-FR" altLang="fr-FR" sz="1200" dirty="0"/>
          </a:p>
          <a:p>
            <a:pPr marL="533400" indent="-533400"/>
            <a:r>
              <a:rPr lang="fr-FR" altLang="fr-FR" b="1" dirty="0">
                <a:solidFill>
                  <a:srgbClr val="FF3399"/>
                </a:solidFill>
              </a:rPr>
              <a:t>Augmentation significative du nombre d’épisodes signalés ces 3 dernières années, phase de stabilisation en 2013/2014 puis nouvelle hausse depuis septembre 2014</a:t>
            </a:r>
          </a:p>
          <a:p>
            <a:pPr marL="533400" indent="-533400"/>
            <a:r>
              <a:rPr lang="fr-FR" altLang="fr-FR" dirty="0"/>
              <a:t>Sept épisodes de taille conséquentes restent évolutifs sur les 6 derniers mois</a:t>
            </a:r>
          </a:p>
          <a:p>
            <a:pPr marL="533400" indent="-533400"/>
            <a:r>
              <a:rPr lang="fr-FR" altLang="fr-FR" dirty="0"/>
              <a:t>Entérobactéries les plus fréquemment mises en cause</a:t>
            </a:r>
            <a:r>
              <a:rPr lang="fr-FR" altLang="fr-FR" i="1" dirty="0"/>
              <a:t> </a:t>
            </a:r>
            <a:r>
              <a:rPr lang="fr-FR" altLang="fr-FR" dirty="0"/>
              <a:t>:</a:t>
            </a:r>
            <a:r>
              <a:rPr lang="fr-FR" altLang="fr-FR" i="1" dirty="0"/>
              <a:t> </a:t>
            </a:r>
            <a:br>
              <a:rPr lang="fr-FR" altLang="fr-FR" i="1" dirty="0"/>
            </a:br>
            <a:r>
              <a:rPr lang="fr-FR" altLang="fr-FR" dirty="0"/>
              <a:t>toujours</a:t>
            </a:r>
            <a:r>
              <a:rPr lang="fr-FR" altLang="fr-FR" i="1" dirty="0"/>
              <a:t> </a:t>
            </a:r>
            <a:r>
              <a:rPr lang="fr-FR" altLang="fr-FR" i="1" dirty="0" err="1"/>
              <a:t>Klebsiella</a:t>
            </a:r>
            <a:r>
              <a:rPr lang="fr-FR" altLang="fr-FR" i="1" dirty="0"/>
              <a:t> </a:t>
            </a:r>
            <a:r>
              <a:rPr lang="fr-FR" altLang="fr-FR" i="1" dirty="0" err="1"/>
              <a:t>pneumoniae</a:t>
            </a:r>
            <a:r>
              <a:rPr lang="fr-FR" altLang="fr-FR" i="1" dirty="0"/>
              <a:t> </a:t>
            </a:r>
            <a:r>
              <a:rPr lang="fr-FR" altLang="fr-FR" dirty="0"/>
              <a:t>puis</a:t>
            </a:r>
            <a:r>
              <a:rPr lang="fr-FR" altLang="fr-FR" i="1" dirty="0"/>
              <a:t> Escherichia coli</a:t>
            </a:r>
            <a:endParaRPr lang="fr-FR" altLang="fr-FR" sz="1200" dirty="0"/>
          </a:p>
          <a:p>
            <a:pPr marL="533400" indent="-533400"/>
            <a:r>
              <a:rPr lang="fr-FR" altLang="fr-FR" b="1" dirty="0" err="1">
                <a:solidFill>
                  <a:srgbClr val="FF3399"/>
                </a:solidFill>
              </a:rPr>
              <a:t>Carbapénèmase</a:t>
            </a:r>
            <a:r>
              <a:rPr lang="fr-FR" altLang="fr-FR" b="1" dirty="0">
                <a:solidFill>
                  <a:srgbClr val="FF3399"/>
                </a:solidFill>
              </a:rPr>
              <a:t> la plus fréquemment retrouvée : OXA-48</a:t>
            </a:r>
          </a:p>
          <a:p>
            <a:pPr marL="533400" indent="-533400"/>
            <a:r>
              <a:rPr lang="fr-FR" altLang="fr-FR" b="1" dirty="0">
                <a:solidFill>
                  <a:srgbClr val="FF3399"/>
                </a:solidFill>
              </a:rPr>
              <a:t>Grande partie des épisodes recensés à ce jour avec lien avec un pays étranger (hospitalisation ou voyage du cas index)</a:t>
            </a:r>
          </a:p>
          <a:p>
            <a:pPr marL="914400" lvl="1" indent="-457200"/>
            <a:r>
              <a:rPr lang="fr-FR" altLang="fr-FR" b="1" dirty="0">
                <a:solidFill>
                  <a:srgbClr val="FF3399"/>
                </a:solidFill>
              </a:rPr>
              <a:t>Pays les plus fréquemment cités : Maroc, Algérie, Tunisie et Inde</a:t>
            </a:r>
          </a:p>
          <a:p>
            <a:pPr marL="914400" lvl="1" indent="-457200"/>
            <a:r>
              <a:rPr lang="fr-FR" altLang="fr-FR" b="1" dirty="0">
                <a:solidFill>
                  <a:srgbClr val="FF3399"/>
                </a:solidFill>
              </a:rPr>
              <a:t>Nombre de pays listés : en augmentation constante</a:t>
            </a:r>
          </a:p>
        </p:txBody>
      </p:sp>
      <p:pic>
        <p:nvPicPr>
          <p:cNvPr id="25604" name="Picture 6" descr="RAISIN_vcal_rvb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3538" y="6134101"/>
            <a:ext cx="919162" cy="55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3857021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966064" y="927286"/>
            <a:ext cx="8035925" cy="4625975"/>
          </a:xfrm>
        </p:spPr>
        <p:txBody>
          <a:bodyPr>
            <a:normAutofit fontScale="92500" lnSpcReduction="20000"/>
          </a:bodyPr>
          <a:lstStyle/>
          <a:p>
            <a:pPr marL="358775" indent="-358775">
              <a:lnSpc>
                <a:spcPct val="125000"/>
              </a:lnSpc>
              <a:spcBef>
                <a:spcPct val="25000"/>
              </a:spcBef>
            </a:pPr>
            <a:r>
              <a:rPr lang="fr-FR" altLang="fr-FR" b="1" dirty="0">
                <a:solidFill>
                  <a:srgbClr val="FF3399"/>
                </a:solidFill>
              </a:rPr>
              <a:t>Nette augmentation des épisodes sans lien avec un pays étranger (ni hospitalisation ou voyage du cas index à l’étranger)</a:t>
            </a:r>
          </a:p>
          <a:p>
            <a:pPr marL="358775" indent="-358775">
              <a:lnSpc>
                <a:spcPct val="125000"/>
              </a:lnSpc>
              <a:spcBef>
                <a:spcPct val="25000"/>
              </a:spcBef>
            </a:pPr>
            <a:r>
              <a:rPr lang="fr-FR" altLang="fr-FR" u="sng" dirty="0"/>
              <a:t>Circulation autochtone des EPC OXA-48 en France</a:t>
            </a:r>
          </a:p>
          <a:p>
            <a:pPr marL="358775" indent="-358775">
              <a:lnSpc>
                <a:spcPct val="125000"/>
              </a:lnSpc>
              <a:spcBef>
                <a:spcPct val="25000"/>
              </a:spcBef>
            </a:pPr>
            <a:r>
              <a:rPr lang="fr-FR" altLang="fr-FR" dirty="0">
                <a:sym typeface="Wingdings" panose="05000000000000000000" pitchFamily="2" charset="2"/>
              </a:rPr>
              <a:t>Situation des EPC au niveau international incite à poursuivre les actions de dépistage pour les patients ayant été hospitalisés dans un pays étranger. </a:t>
            </a:r>
          </a:p>
          <a:p>
            <a:pPr marL="358775" indent="-358775">
              <a:lnSpc>
                <a:spcPct val="125000"/>
              </a:lnSpc>
              <a:spcBef>
                <a:spcPct val="25000"/>
              </a:spcBef>
            </a:pPr>
            <a:r>
              <a:rPr lang="fr-FR" altLang="fr-FR" dirty="0">
                <a:sym typeface="Wingdings" panose="05000000000000000000" pitchFamily="2" charset="2"/>
              </a:rPr>
              <a:t>Nécessité toutefois de r</a:t>
            </a:r>
            <a:r>
              <a:rPr lang="fr-FR" altLang="fr-FR" dirty="0"/>
              <a:t>enforcer la vigilance devant tout isolement au laboratoire d’une entérobactérie suspecte d’être productrice de </a:t>
            </a:r>
            <a:r>
              <a:rPr lang="fr-FR" altLang="fr-FR" dirty="0" err="1"/>
              <a:t>carbapénémase</a:t>
            </a:r>
            <a:endParaRPr lang="fr-FR" altLang="fr-FR" dirty="0"/>
          </a:p>
        </p:txBody>
      </p:sp>
      <p:sp>
        <p:nvSpPr>
          <p:cNvPr id="26627" name="Rectangle 6"/>
          <p:cNvSpPr>
            <a:spLocks noGrp="1" noChangeArrowheads="1"/>
          </p:cNvSpPr>
          <p:nvPr>
            <p:ph type="title"/>
          </p:nvPr>
        </p:nvSpPr>
        <p:spPr>
          <a:xfrm>
            <a:off x="2828926" y="152400"/>
            <a:ext cx="7458075" cy="827088"/>
          </a:xfrm>
          <a:solidFill>
            <a:schemeClr val="bg1"/>
          </a:solidFill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fr-FR" altLang="fr-FR" sz="2400"/>
              <a:t>Episodes impliquant des EPC en France – Conclusions (2)</a:t>
            </a:r>
          </a:p>
        </p:txBody>
      </p:sp>
      <p:pic>
        <p:nvPicPr>
          <p:cNvPr id="26628" name="Picture 6" descr="RAISIN_vcal_rvb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3538" y="6134101"/>
            <a:ext cx="919162" cy="55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0841164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r-FR" sz="19900" b="1" dirty="0"/>
              <a:t>CAT </a:t>
            </a:r>
            <a:r>
              <a:rPr lang="fr-FR" sz="19900" b="1" dirty="0" err="1"/>
              <a:t>BHRe</a:t>
            </a:r>
            <a:endParaRPr lang="fr-FR" sz="19900" b="1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36331293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67039" y="1014364"/>
            <a:ext cx="10630637" cy="2311222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1273628" y="3624943"/>
            <a:ext cx="996042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3399"/>
                </a:solidFill>
              </a:rPr>
              <a:t>ENTREE SERVICES A RISQUES (REA, ATCD DE POSITIF DANS LE SERVICE)</a:t>
            </a:r>
          </a:p>
          <a:p>
            <a:r>
              <a:rPr lang="fr-FR" sz="2400" b="1" dirty="0">
                <a:solidFill>
                  <a:srgbClr val="FF3399"/>
                </a:solidFill>
              </a:rPr>
              <a:t>RAPATRIEMENT SANITAIRE OU RETOUR PAYS ETRANGER</a:t>
            </a:r>
          </a:p>
          <a:p>
            <a:r>
              <a:rPr lang="fr-FR" sz="2400" b="1" dirty="0">
                <a:solidFill>
                  <a:srgbClr val="FF3399"/>
                </a:solidFill>
              </a:rPr>
              <a:t>ATCD HOSPI ETRANGER DANS LES 12 DERNIERS MOIS </a:t>
            </a:r>
          </a:p>
          <a:p>
            <a:endParaRPr lang="fr-FR" sz="2400" b="1" dirty="0">
              <a:solidFill>
                <a:srgbClr val="FF3399"/>
              </a:solidFill>
            </a:endParaRPr>
          </a:p>
          <a:p>
            <a:endParaRPr lang="fr-FR" sz="2400" b="1" dirty="0">
              <a:solidFill>
                <a:srgbClr val="FF3399"/>
              </a:solidFill>
            </a:endParaRPr>
          </a:p>
          <a:p>
            <a:r>
              <a:rPr lang="fr-FR" sz="2400" b="1" dirty="0">
                <a:solidFill>
                  <a:srgbClr val="FF3399"/>
                </a:solidFill>
              </a:rPr>
              <a:t>(PORTAGE ASYMPTOMATIQUE /  PATIENT CONTACT )</a:t>
            </a:r>
          </a:p>
        </p:txBody>
      </p:sp>
    </p:spTree>
    <p:extLst>
      <p:ext uri="{BB962C8B-B14F-4D97-AF65-F5344CB8AC3E}">
        <p14:creationId xmlns:p14="http://schemas.microsoft.com/office/powerpoint/2010/main" val="409020700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CustomShape 1"/>
          <p:cNvSpPr/>
          <p:nvPr/>
        </p:nvSpPr>
        <p:spPr>
          <a:xfrm>
            <a:off x="1220752" y="0"/>
            <a:ext cx="10971249" cy="114468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 algn="ctr">
              <a:lnSpc>
                <a:spcPct val="100000"/>
              </a:lnSpc>
            </a:pPr>
            <a:r>
              <a:rPr lang="fr-FR" sz="2800" spc="-1" dirty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Recommandations - Prévention de la transmission croisée</a:t>
            </a:r>
            <a:endParaRPr lang="fr-FR" sz="2800" spc="-1" dirty="0">
              <a:solidFill>
                <a:schemeClr val="bg1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06" name="Image 60"/>
          <p:cNvPicPr/>
          <p:nvPr/>
        </p:nvPicPr>
        <p:blipFill>
          <a:blip r:embed="rId2" cstate="print"/>
          <a:stretch/>
        </p:blipFill>
        <p:spPr>
          <a:xfrm>
            <a:off x="11087501" y="5714593"/>
            <a:ext cx="987491" cy="1034296"/>
          </a:xfrm>
          <a:prstGeom prst="rect">
            <a:avLst/>
          </a:prstGeom>
          <a:ln>
            <a:noFill/>
          </a:ln>
        </p:spPr>
      </p:pic>
      <p:pic>
        <p:nvPicPr>
          <p:cNvPr id="107" name="Image 61"/>
          <p:cNvPicPr/>
          <p:nvPr/>
        </p:nvPicPr>
        <p:blipFill>
          <a:blip r:embed="rId3" cstate="print"/>
          <a:stretch/>
        </p:blipFill>
        <p:spPr>
          <a:xfrm>
            <a:off x="911424" y="374610"/>
            <a:ext cx="9752560" cy="4899109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5810306"/>
            <a:ext cx="11469463" cy="7466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>
                <a:solidFill>
                  <a:srgbClr val="FF3399"/>
                </a:solidFill>
                <a:latin typeface="+mn-lt"/>
              </a:rPr>
              <a:t>CAT devant un patient </a:t>
            </a:r>
            <a:r>
              <a:rPr lang="fr-FR" b="1" dirty="0" err="1">
                <a:solidFill>
                  <a:srgbClr val="FF3399"/>
                </a:solidFill>
                <a:latin typeface="+mn-lt"/>
              </a:rPr>
              <a:t>BHRe</a:t>
            </a:r>
            <a:r>
              <a:rPr lang="fr-FR" b="1" dirty="0">
                <a:solidFill>
                  <a:srgbClr val="FF3399"/>
                </a:solidFill>
                <a:latin typeface="+mn-lt"/>
              </a:rPr>
              <a:t> + (porteur ou infecté) 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fr-FR" dirty="0"/>
              <a:t>Si colonisé et retour au domicile : OK ! </a:t>
            </a:r>
          </a:p>
          <a:p>
            <a:pPr marL="514350" indent="-514350">
              <a:buFont typeface="+mj-lt"/>
              <a:buAutoNum type="arabicPeriod"/>
            </a:pPr>
            <a:r>
              <a:rPr lang="fr-FR" dirty="0"/>
              <a:t>Si infecté ou si colonisé retour au domicile impossible: </a:t>
            </a:r>
          </a:p>
          <a:p>
            <a:pPr marL="0" indent="0">
              <a:buNone/>
            </a:pPr>
            <a:r>
              <a:rPr lang="fr-FR" dirty="0"/>
              <a:t>			Transfert MIT !</a:t>
            </a:r>
          </a:p>
          <a:p>
            <a:pPr marL="0" indent="0">
              <a:buNone/>
            </a:pPr>
            <a:r>
              <a:rPr lang="fr-FR" dirty="0"/>
              <a:t>			Discussion greffe </a:t>
            </a:r>
            <a:r>
              <a:rPr lang="fr-FR" dirty="0" err="1"/>
              <a:t>microbiote</a:t>
            </a:r>
            <a:r>
              <a:rPr lang="fr-FR" dirty="0"/>
              <a:t> digestif  </a:t>
            </a:r>
          </a:p>
          <a:p>
            <a:pPr marL="514350" indent="-514350">
              <a:buFont typeface="+mj-lt"/>
              <a:buAutoNum type="arabicPeriod" startAt="3"/>
            </a:pPr>
            <a:r>
              <a:rPr lang="fr-FR" dirty="0"/>
              <a:t>Si REA procédure isolement adaptée</a:t>
            </a:r>
          </a:p>
          <a:p>
            <a:pPr marL="0" indent="0">
              <a:buNone/>
            </a:pPr>
            <a:r>
              <a:rPr lang="fr-FR" dirty="0"/>
              <a:t>			Discussion greffe </a:t>
            </a:r>
            <a:r>
              <a:rPr lang="fr-FR" dirty="0" err="1"/>
              <a:t>microbiote</a:t>
            </a:r>
            <a:r>
              <a:rPr lang="fr-FR" dirty="0"/>
              <a:t> digestif  </a:t>
            </a:r>
          </a:p>
        </p:txBody>
      </p:sp>
    </p:spTree>
    <p:extLst>
      <p:ext uri="{BB962C8B-B14F-4D97-AF65-F5344CB8AC3E}">
        <p14:creationId xmlns:p14="http://schemas.microsoft.com/office/powerpoint/2010/main" val="1730094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CustomShape 1"/>
          <p:cNvSpPr/>
          <p:nvPr/>
        </p:nvSpPr>
        <p:spPr>
          <a:xfrm>
            <a:off x="719403" y="0"/>
            <a:ext cx="10971249" cy="114468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 algn="ctr">
              <a:lnSpc>
                <a:spcPct val="100000"/>
              </a:lnSpc>
            </a:pPr>
            <a:r>
              <a:rPr lang="fr-FR" sz="4000" spc="-1" dirty="0"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Surcoûts de prise en charge</a:t>
            </a:r>
            <a:endParaRPr lang="fr-FR" sz="1600" spc="-1" dirty="0"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09" name="Image 63"/>
          <p:cNvPicPr/>
          <p:nvPr/>
        </p:nvPicPr>
        <p:blipFill>
          <a:blip r:embed="rId2" cstate="print"/>
          <a:stretch/>
        </p:blipFill>
        <p:spPr>
          <a:xfrm>
            <a:off x="225423" y="4294391"/>
            <a:ext cx="5678072" cy="1787402"/>
          </a:xfrm>
          <a:prstGeom prst="rect">
            <a:avLst/>
          </a:prstGeom>
          <a:ln>
            <a:noFill/>
          </a:ln>
        </p:spPr>
      </p:pic>
      <p:pic>
        <p:nvPicPr>
          <p:cNvPr id="110" name="Image 64"/>
          <p:cNvPicPr/>
          <p:nvPr/>
        </p:nvPicPr>
        <p:blipFill>
          <a:blip r:embed="rId3" cstate="print"/>
          <a:stretch/>
        </p:blipFill>
        <p:spPr>
          <a:xfrm>
            <a:off x="225423" y="1628800"/>
            <a:ext cx="5910141" cy="2507850"/>
          </a:xfrm>
          <a:prstGeom prst="rect">
            <a:avLst/>
          </a:prstGeom>
          <a:ln>
            <a:noFill/>
          </a:ln>
        </p:spPr>
      </p:pic>
      <p:pic>
        <p:nvPicPr>
          <p:cNvPr id="111" name="Image 65"/>
          <p:cNvPicPr/>
          <p:nvPr/>
        </p:nvPicPr>
        <p:blipFill>
          <a:blip r:embed="rId4" cstate="print"/>
          <a:stretch/>
        </p:blipFill>
        <p:spPr>
          <a:xfrm>
            <a:off x="6208712" y="1448525"/>
            <a:ext cx="5983288" cy="2923267"/>
          </a:xfrm>
          <a:prstGeom prst="rect">
            <a:avLst/>
          </a:prstGeom>
          <a:ln>
            <a:noFill/>
          </a:ln>
        </p:spPr>
      </p:pic>
      <p:pic>
        <p:nvPicPr>
          <p:cNvPr id="112" name="Image 66"/>
          <p:cNvPicPr/>
          <p:nvPr/>
        </p:nvPicPr>
        <p:blipFill>
          <a:blip r:embed="rId5" cstate="print"/>
          <a:stretch/>
        </p:blipFill>
        <p:spPr>
          <a:xfrm>
            <a:off x="6244414" y="4591257"/>
            <a:ext cx="5798243" cy="956242"/>
          </a:xfrm>
          <a:prstGeom prst="rect">
            <a:avLst/>
          </a:prstGeom>
          <a:ln>
            <a:noFill/>
          </a:ln>
        </p:spPr>
      </p:pic>
      <p:sp>
        <p:nvSpPr>
          <p:cNvPr id="113" name="Line 2"/>
          <p:cNvSpPr/>
          <p:nvPr/>
        </p:nvSpPr>
        <p:spPr>
          <a:xfrm>
            <a:off x="9143753" y="5547827"/>
            <a:ext cx="873851" cy="327"/>
          </a:xfrm>
          <a:prstGeom prst="line">
            <a:avLst/>
          </a:prstGeom>
          <a:ln w="38160">
            <a:solidFill>
              <a:srgbClr val="C0504D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4" name="Line 3"/>
          <p:cNvSpPr/>
          <p:nvPr/>
        </p:nvSpPr>
        <p:spPr>
          <a:xfrm>
            <a:off x="2922736" y="5801257"/>
            <a:ext cx="873851" cy="327"/>
          </a:xfrm>
          <a:prstGeom prst="line">
            <a:avLst/>
          </a:prstGeom>
          <a:ln w="38160">
            <a:solidFill>
              <a:srgbClr val="C0504D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5" name="Line 4"/>
          <p:cNvSpPr/>
          <p:nvPr/>
        </p:nvSpPr>
        <p:spPr>
          <a:xfrm>
            <a:off x="4596855" y="5801257"/>
            <a:ext cx="874287" cy="327"/>
          </a:xfrm>
          <a:prstGeom prst="line">
            <a:avLst/>
          </a:prstGeom>
          <a:ln w="38160">
            <a:solidFill>
              <a:srgbClr val="C0504D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>
                <a:latin typeface="+mn-lt"/>
              </a:rPr>
              <a:t>Qu’est-ce qu’un </a:t>
            </a:r>
            <a:r>
              <a:rPr lang="fr-FR" b="1" i="1" dirty="0">
                <a:latin typeface="+mn-lt"/>
              </a:rPr>
              <a:t>Clostridium difficile</a:t>
            </a:r>
            <a:r>
              <a:rPr lang="fr-FR" b="1" dirty="0">
                <a:latin typeface="+mn-lt"/>
              </a:rPr>
              <a:t> </a:t>
            </a:r>
            <a:r>
              <a:rPr lang="fr-FR" b="1" dirty="0" err="1">
                <a:latin typeface="+mn-lt"/>
              </a:rPr>
              <a:t>toxinogène</a:t>
            </a:r>
            <a:r>
              <a:rPr lang="fr-FR" b="1" dirty="0">
                <a:latin typeface="+mn-lt"/>
              </a:rPr>
              <a:t> ? 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49883062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CustomShape 1"/>
          <p:cNvSpPr/>
          <p:nvPr/>
        </p:nvSpPr>
        <p:spPr>
          <a:xfrm>
            <a:off x="623393" y="0"/>
            <a:ext cx="10971249" cy="114468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 algn="ctr">
              <a:lnSpc>
                <a:spcPct val="100000"/>
              </a:lnSpc>
            </a:pPr>
            <a:r>
              <a:rPr lang="fr-FR" sz="3200" spc="-1" dirty="0"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...pour une longue durée de colonisation</a:t>
            </a:r>
            <a:endParaRPr lang="fr-FR" sz="3200" spc="-1" dirty="0"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17" name="Image 68"/>
          <p:cNvPicPr/>
          <p:nvPr/>
        </p:nvPicPr>
        <p:blipFill>
          <a:blip r:embed="rId2" cstate="print"/>
          <a:stretch/>
        </p:blipFill>
        <p:spPr>
          <a:xfrm>
            <a:off x="2612410" y="1805366"/>
            <a:ext cx="6897196" cy="2505237"/>
          </a:xfrm>
          <a:prstGeom prst="rect">
            <a:avLst/>
          </a:prstGeom>
          <a:ln>
            <a:noFill/>
          </a:ln>
        </p:spPr>
      </p:pic>
      <p:pic>
        <p:nvPicPr>
          <p:cNvPr id="118" name="Image 69"/>
          <p:cNvPicPr/>
          <p:nvPr/>
        </p:nvPicPr>
        <p:blipFill>
          <a:blip r:embed="rId3" cstate="print"/>
          <a:stretch/>
        </p:blipFill>
        <p:spPr>
          <a:xfrm>
            <a:off x="3221973" y="4955608"/>
            <a:ext cx="5572705" cy="720448"/>
          </a:xfrm>
          <a:prstGeom prst="rect">
            <a:avLst/>
          </a:prstGeom>
          <a:ln>
            <a:noFill/>
          </a:ln>
        </p:spPr>
      </p:pic>
      <p:sp>
        <p:nvSpPr>
          <p:cNvPr id="119" name="Line 2"/>
          <p:cNvSpPr/>
          <p:nvPr/>
        </p:nvSpPr>
        <p:spPr>
          <a:xfrm>
            <a:off x="5146883" y="5310934"/>
            <a:ext cx="704915" cy="4899"/>
          </a:xfrm>
          <a:prstGeom prst="line">
            <a:avLst/>
          </a:prstGeom>
          <a:ln w="38160">
            <a:solidFill>
              <a:srgbClr val="C0504D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CustomShape 1"/>
          <p:cNvSpPr/>
          <p:nvPr/>
        </p:nvSpPr>
        <p:spPr>
          <a:xfrm>
            <a:off x="518756" y="0"/>
            <a:ext cx="10971249" cy="170085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 algn="ctr">
              <a:lnSpc>
                <a:spcPct val="100000"/>
              </a:lnSpc>
            </a:pPr>
            <a:r>
              <a:rPr lang="fr-FR" sz="2800" spc="-1" dirty="0"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...pour des patients qui nécessitent fréquemment des prises en charge complémentaires</a:t>
            </a:r>
            <a:endParaRPr lang="fr-FR" sz="2800" spc="-1" dirty="0"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1" name="CustomShape 2"/>
          <p:cNvSpPr/>
          <p:nvPr/>
        </p:nvSpPr>
        <p:spPr>
          <a:xfrm>
            <a:off x="1351487" y="2903345"/>
            <a:ext cx="8816011" cy="317735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81639" tIns="40820" rIns="81639" bIns="40820"/>
          <a:lstStyle/>
          <a:p>
            <a:pPr marL="259285" indent="-258959">
              <a:buClr>
                <a:srgbClr val="000000"/>
              </a:buClr>
              <a:buFont typeface="StarSymbol"/>
              <a:buChar char="-"/>
            </a:pPr>
            <a:r>
              <a:rPr lang="fr-FR" sz="29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Rééducative</a:t>
            </a:r>
            <a:endParaRPr lang="fr-FR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fr-FR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fr-FR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59285" indent="-258959">
              <a:buClr>
                <a:srgbClr val="000000"/>
              </a:buClr>
              <a:buFont typeface="StarSymbol"/>
              <a:buChar char="-"/>
            </a:pPr>
            <a:r>
              <a:rPr lang="fr-FR" sz="29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Chirurgicale</a:t>
            </a:r>
            <a:endParaRPr lang="fr-FR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fr-FR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fr-FR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59285" indent="-258959">
              <a:buClr>
                <a:srgbClr val="000000"/>
              </a:buClr>
              <a:buFont typeface="StarSymbol"/>
              <a:buChar char="-"/>
            </a:pPr>
            <a:r>
              <a:rPr lang="fr-FR" sz="29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Chimiothérapies</a:t>
            </a:r>
            <a:endParaRPr lang="fr-FR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22" name="Image 2"/>
          <p:cNvPicPr/>
          <p:nvPr/>
        </p:nvPicPr>
        <p:blipFill>
          <a:blip r:embed="rId2" cstate="print"/>
          <a:stretch/>
        </p:blipFill>
        <p:spPr>
          <a:xfrm>
            <a:off x="5001460" y="3932416"/>
            <a:ext cx="1186033" cy="906928"/>
          </a:xfrm>
          <a:prstGeom prst="rect">
            <a:avLst/>
          </a:prstGeom>
          <a:ln>
            <a:noFill/>
          </a:ln>
        </p:spPr>
      </p:pic>
      <p:pic>
        <p:nvPicPr>
          <p:cNvPr id="123" name="Image 3"/>
          <p:cNvPicPr/>
          <p:nvPr/>
        </p:nvPicPr>
        <p:blipFill>
          <a:blip r:embed="rId3" cstate="print"/>
          <a:stretch/>
        </p:blipFill>
        <p:spPr>
          <a:xfrm>
            <a:off x="5970661" y="5016353"/>
            <a:ext cx="1094600" cy="1293278"/>
          </a:xfrm>
          <a:prstGeom prst="rect">
            <a:avLst/>
          </a:prstGeom>
          <a:ln>
            <a:noFill/>
          </a:ln>
        </p:spPr>
      </p:pic>
      <p:sp>
        <p:nvSpPr>
          <p:cNvPr id="124" name="CustomShape 3"/>
          <p:cNvSpPr/>
          <p:nvPr/>
        </p:nvSpPr>
        <p:spPr>
          <a:xfrm>
            <a:off x="76631" y="-565973"/>
            <a:ext cx="1946245" cy="118354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125" name="Image 7"/>
          <p:cNvPicPr/>
          <p:nvPr/>
        </p:nvPicPr>
        <p:blipFill>
          <a:blip r:embed="rId4" cstate="print"/>
          <a:stretch/>
        </p:blipFill>
        <p:spPr>
          <a:xfrm>
            <a:off x="5001459" y="2468007"/>
            <a:ext cx="1516068" cy="1097001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CustomShape 1"/>
          <p:cNvSpPr/>
          <p:nvPr/>
        </p:nvSpPr>
        <p:spPr>
          <a:xfrm>
            <a:off x="623393" y="0"/>
            <a:ext cx="10971249" cy="114468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 algn="ctr">
              <a:lnSpc>
                <a:spcPct val="100000"/>
              </a:lnSpc>
            </a:pPr>
            <a:r>
              <a:rPr lang="fr-FR" sz="2800" spc="-1" dirty="0"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FMT et entérobactéries porteuses de </a:t>
            </a:r>
            <a:r>
              <a:rPr lang="fr-FR" sz="2800" spc="-1" dirty="0" err="1"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carbapénémases</a:t>
            </a:r>
            <a:endParaRPr lang="fr-FR" sz="2800" spc="-1" dirty="0"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27" name="Image 74"/>
          <p:cNvPicPr/>
          <p:nvPr/>
        </p:nvPicPr>
        <p:blipFill>
          <a:blip r:embed="rId2" cstate="print"/>
          <a:stretch/>
        </p:blipFill>
        <p:spPr>
          <a:xfrm>
            <a:off x="6473117" y="1447100"/>
            <a:ext cx="5064591" cy="1720452"/>
          </a:xfrm>
          <a:prstGeom prst="rect">
            <a:avLst/>
          </a:prstGeom>
          <a:ln>
            <a:noFill/>
          </a:ln>
        </p:spPr>
      </p:pic>
      <p:pic>
        <p:nvPicPr>
          <p:cNvPr id="128" name="Image 75"/>
          <p:cNvPicPr/>
          <p:nvPr/>
        </p:nvPicPr>
        <p:blipFill>
          <a:blip r:embed="rId3" cstate="print"/>
          <a:stretch/>
        </p:blipFill>
        <p:spPr>
          <a:xfrm>
            <a:off x="6095623" y="3229278"/>
            <a:ext cx="6095187" cy="2474865"/>
          </a:xfrm>
          <a:prstGeom prst="rect">
            <a:avLst/>
          </a:prstGeom>
          <a:ln>
            <a:noFill/>
          </a:ln>
        </p:spPr>
      </p:pic>
      <p:pic>
        <p:nvPicPr>
          <p:cNvPr id="129" name="Image 76"/>
          <p:cNvPicPr/>
          <p:nvPr/>
        </p:nvPicPr>
        <p:blipFill>
          <a:blip r:embed="rId4" cstate="print"/>
          <a:stretch/>
        </p:blipFill>
        <p:spPr>
          <a:xfrm>
            <a:off x="87080" y="3232218"/>
            <a:ext cx="5481271" cy="3233849"/>
          </a:xfrm>
          <a:prstGeom prst="rect">
            <a:avLst/>
          </a:prstGeom>
          <a:ln>
            <a:noFill/>
          </a:ln>
        </p:spPr>
      </p:pic>
      <p:pic>
        <p:nvPicPr>
          <p:cNvPr id="130" name="Image 77"/>
          <p:cNvPicPr/>
          <p:nvPr/>
        </p:nvPicPr>
        <p:blipFill>
          <a:blip r:embed="rId5" cstate="print"/>
          <a:stretch/>
        </p:blipFill>
        <p:spPr>
          <a:xfrm>
            <a:off x="460655" y="1464083"/>
            <a:ext cx="4720188" cy="1787402"/>
          </a:xfrm>
          <a:prstGeom prst="rect">
            <a:avLst/>
          </a:prstGeom>
          <a:ln>
            <a:noFill/>
          </a:ln>
        </p:spPr>
      </p:pic>
      <p:sp>
        <p:nvSpPr>
          <p:cNvPr id="131" name="CustomShape 2"/>
          <p:cNvSpPr/>
          <p:nvPr/>
        </p:nvSpPr>
        <p:spPr>
          <a:xfrm>
            <a:off x="1044964" y="6511462"/>
            <a:ext cx="5398544" cy="31384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81639" tIns="40820" rIns="81639" bIns="40820"/>
          <a:lstStyle/>
          <a:p>
            <a:pPr>
              <a:lnSpc>
                <a:spcPct val="100000"/>
              </a:lnSpc>
            </a:pPr>
            <a:r>
              <a:rPr lang="fr-FR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n=2/6 décolonisations (33,3%)</a:t>
            </a:r>
            <a:endParaRPr lang="fr-FR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2" name="CustomShape 3"/>
          <p:cNvSpPr/>
          <p:nvPr/>
        </p:nvSpPr>
        <p:spPr>
          <a:xfrm>
            <a:off x="6443943" y="5858290"/>
            <a:ext cx="5311464" cy="640434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81639" tIns="40820" rIns="81639" bIns="40820"/>
          <a:lstStyle/>
          <a:p>
            <a:pPr>
              <a:lnSpc>
                <a:spcPct val="100000"/>
              </a:lnSpc>
            </a:pPr>
            <a:r>
              <a:rPr lang="fr-FR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n=12/20 décolonisations (60%) à 1 </a:t>
            </a:r>
            <a:r>
              <a:rPr lang="fr-FR" sz="16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sem</a:t>
            </a:r>
            <a:endParaRPr lang="fr-FR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fr-FR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n=12/16 décolonisations (75%) à 1 mois</a:t>
            </a:r>
            <a:endParaRPr lang="fr-FR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3" name="CustomShape 4"/>
          <p:cNvSpPr/>
          <p:nvPr/>
        </p:nvSpPr>
        <p:spPr>
          <a:xfrm>
            <a:off x="8185549" y="4147637"/>
            <a:ext cx="870368" cy="228283"/>
          </a:xfrm>
          <a:prstGeom prst="rect">
            <a:avLst/>
          </a:prstGeom>
          <a:noFill/>
          <a:ln w="36000">
            <a:solidFill>
              <a:srgbClr val="C5000B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34" name="CustomShape 5"/>
          <p:cNvSpPr/>
          <p:nvPr/>
        </p:nvSpPr>
        <p:spPr>
          <a:xfrm>
            <a:off x="8185549" y="4670173"/>
            <a:ext cx="870368" cy="97649"/>
          </a:xfrm>
          <a:prstGeom prst="rect">
            <a:avLst/>
          </a:prstGeom>
          <a:noFill/>
          <a:ln w="36000">
            <a:solidFill>
              <a:srgbClr val="C5000B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35" name="CustomShape 6"/>
          <p:cNvSpPr/>
          <p:nvPr/>
        </p:nvSpPr>
        <p:spPr>
          <a:xfrm>
            <a:off x="8185549" y="5062076"/>
            <a:ext cx="870368" cy="97649"/>
          </a:xfrm>
          <a:prstGeom prst="rect">
            <a:avLst/>
          </a:prstGeom>
          <a:noFill/>
          <a:ln w="36000">
            <a:solidFill>
              <a:srgbClr val="C5000B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36" name="CustomShape 7"/>
          <p:cNvSpPr/>
          <p:nvPr/>
        </p:nvSpPr>
        <p:spPr>
          <a:xfrm>
            <a:off x="10231937" y="4670173"/>
            <a:ext cx="870368" cy="97649"/>
          </a:xfrm>
          <a:prstGeom prst="rect">
            <a:avLst/>
          </a:prstGeom>
          <a:noFill/>
          <a:ln w="36000">
            <a:solidFill>
              <a:srgbClr val="C5000B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37" name="CustomShape 8"/>
          <p:cNvSpPr/>
          <p:nvPr/>
        </p:nvSpPr>
        <p:spPr>
          <a:xfrm>
            <a:off x="10231937" y="5062076"/>
            <a:ext cx="870368" cy="97649"/>
          </a:xfrm>
          <a:prstGeom prst="rect">
            <a:avLst/>
          </a:prstGeom>
          <a:noFill/>
          <a:ln w="36000">
            <a:solidFill>
              <a:srgbClr val="C5000B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38" name="CustomShape 9"/>
          <p:cNvSpPr/>
          <p:nvPr/>
        </p:nvSpPr>
        <p:spPr>
          <a:xfrm>
            <a:off x="10231937" y="4147637"/>
            <a:ext cx="870368" cy="228283"/>
          </a:xfrm>
          <a:prstGeom prst="rect">
            <a:avLst/>
          </a:prstGeom>
          <a:noFill/>
          <a:ln w="36000">
            <a:solidFill>
              <a:srgbClr val="C5000B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CustomShape 1"/>
          <p:cNvSpPr/>
          <p:nvPr/>
        </p:nvSpPr>
        <p:spPr>
          <a:xfrm>
            <a:off x="815414" y="0"/>
            <a:ext cx="10971249" cy="114468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 algn="ctr">
              <a:lnSpc>
                <a:spcPct val="100000"/>
              </a:lnSpc>
            </a:pPr>
            <a:r>
              <a:rPr lang="fr-FR" sz="4000" spc="-1" dirty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Méthodes</a:t>
            </a:r>
            <a:endParaRPr lang="fr-FR" sz="1600" spc="-1" dirty="0">
              <a:solidFill>
                <a:schemeClr val="bg1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0" name="TextShape 2"/>
          <p:cNvSpPr txBox="1"/>
          <p:nvPr/>
        </p:nvSpPr>
        <p:spPr>
          <a:xfrm>
            <a:off x="201591" y="1524501"/>
            <a:ext cx="11925649" cy="4182580"/>
          </a:xfrm>
          <a:prstGeom prst="rect">
            <a:avLst/>
          </a:prstGeom>
          <a:noFill/>
          <a:ln>
            <a:noFill/>
          </a:ln>
        </p:spPr>
        <p:txBody>
          <a:bodyPr lIns="81639" tIns="40820" rIns="81639" bIns="40820"/>
          <a:lstStyle/>
          <a:p>
            <a:pPr marL="391867" indent="-2939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LKLUG"/>
              </a:rPr>
              <a:t>Étude </a:t>
            </a:r>
            <a:r>
              <a:rPr lang="fr-FR" sz="2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LKLUG"/>
              </a:rPr>
              <a:t>monocentrique</a:t>
            </a:r>
            <a:r>
              <a:rPr lang="fr-FR" sz="2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LKLUG"/>
              </a:rPr>
              <a:t> avec étude rétrospective cas-témoins :</a:t>
            </a:r>
          </a:p>
          <a:p>
            <a:pPr marL="391867" indent="-2939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LKLUG"/>
              </a:rPr>
              <a:t>- Patients dont la prise en charge (chirurgie, rééducation, chimiothérapie) était </a:t>
            </a:r>
            <a:r>
              <a:rPr lang="fr-FR" sz="22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LKLUG"/>
              </a:rPr>
              <a:t>différée</a:t>
            </a:r>
          </a:p>
          <a:p>
            <a:pPr marL="391867" indent="-293900">
              <a:buClr>
                <a:srgbClr val="000000"/>
              </a:buClr>
              <a:buSzPct val="45000"/>
            </a:pPr>
            <a:endParaRPr lang="fr-FR" sz="2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LKLUG"/>
            </a:endParaRPr>
          </a:p>
          <a:p>
            <a:pPr marL="391867" indent="-2939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LKLUG"/>
              </a:rPr>
              <a:t>- Patients contrôles non greffés appariés sur âge, sexe, espèce bactérienne et type de résistance désignés parmi les patients hospitalisés à l’APHM avec documentation de portage intestinal </a:t>
            </a:r>
            <a:endParaRPr lang="fr-FR" sz="2200" spc="-1" dirty="0" smtClean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LKLUG"/>
            </a:endParaRPr>
          </a:p>
          <a:p>
            <a:pPr marL="391867" indent="-293900">
              <a:buClr>
                <a:srgbClr val="000000"/>
              </a:buClr>
              <a:buSzPct val="45000"/>
            </a:pPr>
            <a:endParaRPr lang="fr-FR" sz="2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LKLUG"/>
            </a:endParaRPr>
          </a:p>
          <a:p>
            <a:pPr marL="391867" indent="-2939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LKLUG"/>
              </a:rPr>
              <a:t>Effets de la greffe de microbiote digestif sur le portage digestif </a:t>
            </a:r>
            <a:r>
              <a:rPr lang="fr-FR" sz="22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LKLUG"/>
              </a:rPr>
              <a:t>par </a:t>
            </a:r>
            <a:r>
              <a:rPr lang="fr-FR" sz="2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LKLUG"/>
              </a:rPr>
              <a:t>suivi des écouvillons rectaux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3950898" y="224286"/>
            <a:ext cx="34952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b="1" dirty="0" smtClean="0"/>
              <a:t>Notre expérience</a:t>
            </a:r>
            <a:endParaRPr lang="fr-FR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208325"/>
            <a:ext cx="11181336" cy="732469"/>
          </a:xfrm>
        </p:spPr>
        <p:txBody>
          <a:bodyPr>
            <a:normAutofit/>
          </a:bodyPr>
          <a:lstStyle/>
          <a:p>
            <a:r>
              <a:rPr lang="fr-FR" sz="3600" dirty="0"/>
              <a:t>Protocole de décolonisation digestives par des bactéries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88142" y="1081914"/>
            <a:ext cx="11165658" cy="5095049"/>
          </a:xfrm>
        </p:spPr>
        <p:txBody>
          <a:bodyPr>
            <a:normAutofit lnSpcReduction="10000"/>
          </a:bodyPr>
          <a:lstStyle/>
          <a:p>
            <a:pPr>
              <a:buFontTx/>
              <a:buChar char="-"/>
            </a:pPr>
            <a:r>
              <a:rPr lang="fr-FR" b="1" dirty="0">
                <a:solidFill>
                  <a:srgbClr val="FF3399"/>
                </a:solidFill>
              </a:rPr>
              <a:t>Identification de la bactérie hautement résistante colonisant (+ décision ATB)</a:t>
            </a:r>
          </a:p>
          <a:p>
            <a:pPr>
              <a:buFontTx/>
              <a:buChar char="-"/>
            </a:pPr>
            <a:r>
              <a:rPr lang="fr-FR" b="1" dirty="0">
                <a:solidFill>
                  <a:srgbClr val="FF3399"/>
                </a:solidFill>
              </a:rPr>
              <a:t>Préparation colique . Les selles doivent être claires</a:t>
            </a:r>
          </a:p>
          <a:p>
            <a:pPr>
              <a:buFontTx/>
              <a:buChar char="-"/>
            </a:pPr>
            <a:r>
              <a:rPr lang="fr-FR" dirty="0"/>
              <a:t>Antibiothérapie : COLIMYCINE = 2,5 MUI per os / prise + GENTAMYCINE 100mg per os toutes les 6h pendant 5 jours si la souche est sensible, sinon adapter à l’antibiogramme pour une bithérapie per os aux posologies habituelles</a:t>
            </a:r>
          </a:p>
          <a:p>
            <a:pPr>
              <a:buFontTx/>
              <a:buChar char="-"/>
            </a:pPr>
            <a:r>
              <a:rPr lang="fr-FR" dirty="0"/>
              <a:t>Deuxième réparation colique à J-1</a:t>
            </a:r>
          </a:p>
          <a:p>
            <a:pPr>
              <a:buFontTx/>
              <a:buChar char="-"/>
            </a:pPr>
            <a:r>
              <a:rPr lang="fr-FR" dirty="0"/>
              <a:t>Changement de chambre et de tout le matériel potentiellement contaminé</a:t>
            </a:r>
          </a:p>
          <a:p>
            <a:pPr>
              <a:buFontTx/>
              <a:buChar char="-"/>
            </a:pPr>
            <a:r>
              <a:rPr lang="fr-FR" dirty="0"/>
              <a:t>Greffe fécale J-0  par sonde </a:t>
            </a:r>
            <a:r>
              <a:rPr lang="fr-FR" dirty="0" err="1"/>
              <a:t>nasogastrique</a:t>
            </a:r>
            <a:r>
              <a:rPr lang="fr-FR" dirty="0"/>
              <a:t> </a:t>
            </a:r>
          </a:p>
          <a:p>
            <a:pPr>
              <a:buFontTx/>
              <a:buChar char="-"/>
            </a:pPr>
            <a:r>
              <a:rPr lang="fr-FR" dirty="0"/>
              <a:t>Contrôle du portage par écouvillonnage rectal J3 J7 S2 S3</a:t>
            </a:r>
          </a:p>
          <a:p>
            <a:pPr>
              <a:buFontTx/>
              <a:buChar char="-"/>
            </a:pPr>
            <a:endParaRPr lang="fr-FR" dirty="0"/>
          </a:p>
          <a:p>
            <a:pPr>
              <a:buFontTx/>
              <a:buChar char="-"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34795366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CustomShape 1"/>
          <p:cNvSpPr/>
          <p:nvPr/>
        </p:nvSpPr>
        <p:spPr>
          <a:xfrm>
            <a:off x="609562" y="273352"/>
            <a:ext cx="10971249" cy="114468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graphicFrame>
        <p:nvGraphicFramePr>
          <p:cNvPr id="4" name="Tableau 3"/>
          <p:cNvGraphicFramePr>
            <a:graphicFrameLocks noGrp="1"/>
          </p:cNvGraphicFramePr>
          <p:nvPr/>
        </p:nvGraphicFramePr>
        <p:xfrm>
          <a:off x="2032001" y="1417320"/>
          <a:ext cx="8127999" cy="4021308"/>
        </p:xfrm>
        <a:graphic>
          <a:graphicData uri="http://schemas.openxmlformats.org/drawingml/2006/table">
            <a:tbl>
              <a:tblPr/>
              <a:tblGrid>
                <a:gridCol w="1812695"/>
                <a:gridCol w="1437829"/>
                <a:gridCol w="1626951"/>
                <a:gridCol w="1624417"/>
                <a:gridCol w="1626107"/>
              </a:tblGrid>
              <a:tr h="3647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Patients Characteristics</a:t>
                      </a:r>
                      <a:endParaRPr lang="fr-FR" sz="1200" dirty="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Total (n=30)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FMT (n=10)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Control  (n=20)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p-value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8236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  Age (range)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59.9 (21-88)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59.2 (22-88)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60.3 (21-86)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0.3</a:t>
                      </a:r>
                      <a:r>
                        <a:rPr lang="en-US" sz="1200" baseline="300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1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8236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  Age &gt; 60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16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6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10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0.60</a:t>
                      </a:r>
                      <a:r>
                        <a:rPr lang="en-US" sz="1200" baseline="300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2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8236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  Male gender (%)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24 (80)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8 (80)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16 (80)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1.00</a:t>
                      </a:r>
                      <a:r>
                        <a:rPr lang="en-US" sz="1200" baseline="300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2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647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1" i="1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Hospitalization 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&lt; 6 months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8236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    ICU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21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5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16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0.09</a:t>
                      </a:r>
                      <a:r>
                        <a:rPr lang="en-US" sz="1200" baseline="300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2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8236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    Surgery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17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8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9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0.07</a:t>
                      </a:r>
                      <a:r>
                        <a:rPr lang="en-US" sz="1200" baseline="300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2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8236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    Medicine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14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6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8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0.30</a:t>
                      </a:r>
                      <a:r>
                        <a:rPr lang="en-US" sz="1200" baseline="300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2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8236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    Rehabilitation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10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6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4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0.03</a:t>
                      </a:r>
                      <a:r>
                        <a:rPr lang="en-US" sz="1200" baseline="300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2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8236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1" i="1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Comorbidities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8236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  Renal failure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10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3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7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0.78</a:t>
                      </a:r>
                      <a:r>
                        <a:rPr lang="en-US" sz="1200" baseline="300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2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8236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  Haemodialysis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2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1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1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0.60</a:t>
                      </a:r>
                      <a:r>
                        <a:rPr lang="en-US" sz="1200" baseline="300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2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8236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  Cirrhosis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1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0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1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0.47</a:t>
                      </a:r>
                      <a:r>
                        <a:rPr lang="en-US" sz="1200" baseline="300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2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8236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  Charlson Index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4.9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5.3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4.8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0.16</a:t>
                      </a:r>
                      <a:r>
                        <a:rPr lang="en-US" sz="1200" baseline="300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1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647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Associated infection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15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4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11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0.43</a:t>
                      </a:r>
                      <a:r>
                        <a:rPr lang="en-US" sz="1200" baseline="300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2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8236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1" i="1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Colonization sites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8236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  Nasal/Pharynx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13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5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8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0.60</a:t>
                      </a:r>
                      <a:r>
                        <a:rPr lang="en-US" sz="1200" baseline="300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2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8236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  Urines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18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6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12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1.00</a:t>
                      </a:r>
                      <a:r>
                        <a:rPr lang="en-US" sz="1200" baseline="300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2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8236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  Stool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30</a:t>
                      </a:r>
                      <a:endParaRPr lang="fr-FR" sz="1200" dirty="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10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20</a:t>
                      </a:r>
                      <a:endParaRPr lang="fr-FR" sz="12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1.00</a:t>
                      </a:r>
                      <a:r>
                        <a:rPr lang="en-US" sz="1200" baseline="30000" dirty="0">
                          <a:solidFill>
                            <a:srgbClr val="00000A"/>
                          </a:solidFill>
                          <a:latin typeface="Times New Roman"/>
                          <a:ea typeface="Droid Sans Fallback"/>
                          <a:cs typeface="FreeSans"/>
                        </a:rPr>
                        <a:t>2</a:t>
                      </a:r>
                      <a:endParaRPr lang="fr-FR" sz="1200" dirty="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91184" marR="911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CustomShape 1"/>
          <p:cNvSpPr/>
          <p:nvPr/>
        </p:nvSpPr>
        <p:spPr>
          <a:xfrm>
            <a:off x="719403" y="0"/>
            <a:ext cx="10971249" cy="114468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 algn="ctr">
              <a:lnSpc>
                <a:spcPct val="100000"/>
              </a:lnSpc>
            </a:pPr>
            <a:r>
              <a:rPr lang="fr-FR" sz="4000" spc="-1" dirty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Étude cas-contrôles</a:t>
            </a:r>
            <a:endParaRPr lang="fr-FR" sz="1600" spc="-1" dirty="0">
              <a:solidFill>
                <a:schemeClr val="bg1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3" name="CustomShape 2"/>
          <p:cNvSpPr/>
          <p:nvPr/>
        </p:nvSpPr>
        <p:spPr>
          <a:xfrm>
            <a:off x="5711957" y="1556792"/>
            <a:ext cx="6182267" cy="352839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81639" tIns="40820" rIns="81639" bIns="40820"/>
          <a:lstStyle/>
          <a:p>
            <a:pPr>
              <a:lnSpc>
                <a:spcPct val="100000"/>
              </a:lnSpc>
            </a:pPr>
            <a:r>
              <a:rPr lang="fr-FR" sz="16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10 </a:t>
            </a:r>
            <a:r>
              <a:rPr lang="fr-FR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patients traités par FMT</a:t>
            </a:r>
            <a:endParaRPr lang="fr-FR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fr-FR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fr-FR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Temps moyen de colonisation avant FMT : </a:t>
            </a:r>
            <a:endParaRPr lang="fr-FR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fr-FR" sz="16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72,3 </a:t>
            </a:r>
            <a:r>
              <a:rPr lang="fr-FR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± </a:t>
            </a:r>
            <a:r>
              <a:rPr lang="fr-FR" sz="16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36,4 </a:t>
            </a:r>
            <a:r>
              <a:rPr lang="fr-FR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</a:rPr>
              <a:t>jours</a:t>
            </a:r>
            <a:endParaRPr lang="fr-FR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fr-FR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fr-FR" sz="16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n=8/10 (80.8</a:t>
            </a:r>
            <a:r>
              <a:rPr lang="fr-FR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%) patients décolonisés</a:t>
            </a:r>
            <a:endParaRPr lang="fr-FR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fr-FR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4 après 1 FMT</a:t>
            </a:r>
            <a:endParaRPr lang="fr-FR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fr-FR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4</a:t>
            </a:r>
            <a:r>
              <a:rPr lang="fr-FR" sz="16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 </a:t>
            </a:r>
            <a:r>
              <a:rPr lang="fr-FR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après 2 FMT</a:t>
            </a:r>
            <a:endParaRPr lang="fr-FR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fr-FR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fr-FR" sz="16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Transferts </a:t>
            </a:r>
            <a:r>
              <a:rPr lang="fr-FR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possibles des patients vers :
SSR (</a:t>
            </a:r>
            <a:r>
              <a:rPr lang="fr-FR" sz="16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n=6)</a:t>
            </a:r>
            <a:r>
              <a:rPr lang="fr-FR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
Domicile (n=3)
Centre hospitalier (n=1)</a:t>
            </a:r>
            <a:endParaRPr lang="fr-FR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fr-FR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982954"/>
            <a:ext cx="5579672" cy="58750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CustomShape 1"/>
          <p:cNvSpPr/>
          <p:nvPr/>
        </p:nvSpPr>
        <p:spPr>
          <a:xfrm>
            <a:off x="719403" y="0"/>
            <a:ext cx="10971249" cy="114468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 algn="ctr">
              <a:lnSpc>
                <a:spcPct val="100000"/>
              </a:lnSpc>
            </a:pPr>
            <a:r>
              <a:rPr lang="fr-FR" sz="4000" spc="-1" dirty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Un gain de temps de colonisation</a:t>
            </a:r>
            <a:endParaRPr lang="fr-FR" sz="1600" spc="-1" dirty="0">
              <a:solidFill>
                <a:schemeClr val="bg1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8" name="CustomShape 2"/>
          <p:cNvSpPr/>
          <p:nvPr/>
        </p:nvSpPr>
        <p:spPr>
          <a:xfrm>
            <a:off x="335360" y="4797153"/>
            <a:ext cx="5039883" cy="157446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81639" tIns="40820" rIns="81639" bIns="40820"/>
          <a:lstStyle/>
          <a:p>
            <a:pPr>
              <a:lnSpc>
                <a:spcPct val="100000"/>
              </a:lnSpc>
            </a:pPr>
            <a:r>
              <a:rPr lang="fr-FR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Décolonisation médiane: </a:t>
            </a:r>
            <a:endParaRPr lang="fr-FR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fr-FR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- </a:t>
            </a:r>
            <a:r>
              <a:rPr lang="fr-FR" sz="16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4,5 </a:t>
            </a:r>
            <a:r>
              <a:rPr lang="fr-FR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jours post FMT chez les patients greffés</a:t>
            </a:r>
            <a:endParaRPr lang="fr-FR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fr-FR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- </a:t>
            </a:r>
            <a:r>
              <a:rPr lang="fr-FR" sz="16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50,5 </a:t>
            </a:r>
            <a:r>
              <a:rPr lang="fr-FR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jours post-documentation pour les patients non </a:t>
            </a:r>
            <a:r>
              <a:rPr lang="fr-FR" sz="16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greffés</a:t>
            </a:r>
            <a:endParaRPr lang="fr-FR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50" name="Image 149"/>
          <p:cNvPicPr/>
          <p:nvPr/>
        </p:nvPicPr>
        <p:blipFill>
          <a:blip r:embed="rId2" cstate="print"/>
          <a:stretch/>
        </p:blipFill>
        <p:spPr>
          <a:xfrm>
            <a:off x="-336714" y="3284985"/>
            <a:ext cx="8325313" cy="967673"/>
          </a:xfrm>
          <a:prstGeom prst="rect">
            <a:avLst/>
          </a:prstGeom>
          <a:ln>
            <a:noFill/>
          </a:ln>
        </p:spPr>
      </p:pic>
      <p:pic>
        <p:nvPicPr>
          <p:cNvPr id="7" name="Image 6"/>
          <p:cNvPicPr/>
          <p:nvPr/>
        </p:nvPicPr>
        <p:blipFill>
          <a:blip r:embed="rId3" cstate="print"/>
          <a:stretch>
            <a:fillRect/>
          </a:stretch>
        </p:blipFill>
        <p:spPr bwMode="auto">
          <a:xfrm>
            <a:off x="431371" y="1268760"/>
            <a:ext cx="6436241" cy="265814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7344139" y="1556792"/>
            <a:ext cx="446381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Log rank test at 1 month (0.0005), 3 months (0.0131) and 6 months (0.0066) shows a significant difference in duration of CPE colonization.</a:t>
            </a:r>
            <a:endParaRPr lang="fr-FR" dirty="0"/>
          </a:p>
        </p:txBody>
      </p:sp>
      <p:sp>
        <p:nvSpPr>
          <p:cNvPr id="9" name="Rectangle 8"/>
          <p:cNvSpPr/>
          <p:nvPr/>
        </p:nvSpPr>
        <p:spPr>
          <a:xfrm>
            <a:off x="5807968" y="4797152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b="1" dirty="0" smtClean="0"/>
              <a:t>Le premier patient (20 ans, encéphalopathie anoxique sur plaie cardiaque par arme blanche) a pu intégrer un centre de rééducation spécialisé uniquement grâce à la décolonisation… </a:t>
            </a:r>
          </a:p>
          <a:p>
            <a:r>
              <a:rPr lang="fr-FR" b="1" dirty="0" smtClean="0"/>
              <a:t>Un an plus tard, il recommence à parler…</a:t>
            </a:r>
            <a:endParaRPr lang="fr-FR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CustomShape 1"/>
          <p:cNvSpPr/>
          <p:nvPr/>
        </p:nvSpPr>
        <p:spPr>
          <a:xfrm>
            <a:off x="623393" y="0"/>
            <a:ext cx="10971249" cy="114468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 algn="ctr">
              <a:lnSpc>
                <a:spcPct val="100000"/>
              </a:lnSpc>
            </a:pPr>
            <a:r>
              <a:rPr lang="fr-FR" sz="2800" spc="-1" dirty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Comparaison avec les précédentes séries de la littérature</a:t>
            </a:r>
            <a:endParaRPr lang="fr-FR" sz="2800" spc="-1" dirty="0">
              <a:solidFill>
                <a:schemeClr val="bg1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54" name="Image 98"/>
          <p:cNvPicPr/>
          <p:nvPr/>
        </p:nvPicPr>
        <p:blipFill>
          <a:blip r:embed="rId2" cstate="print"/>
          <a:stretch/>
        </p:blipFill>
        <p:spPr>
          <a:xfrm>
            <a:off x="719403" y="1268761"/>
            <a:ext cx="4285223" cy="1622803"/>
          </a:xfrm>
          <a:prstGeom prst="rect">
            <a:avLst/>
          </a:prstGeom>
          <a:ln>
            <a:noFill/>
          </a:ln>
        </p:spPr>
      </p:pic>
      <p:pic>
        <p:nvPicPr>
          <p:cNvPr id="155" name="Image 99"/>
          <p:cNvPicPr/>
          <p:nvPr/>
        </p:nvPicPr>
        <p:blipFill>
          <a:blip r:embed="rId3" cstate="print"/>
          <a:stretch/>
        </p:blipFill>
        <p:spPr>
          <a:xfrm>
            <a:off x="6096000" y="1412776"/>
            <a:ext cx="5164733" cy="1446774"/>
          </a:xfrm>
          <a:prstGeom prst="rect">
            <a:avLst/>
          </a:prstGeom>
          <a:ln>
            <a:noFill/>
          </a:ln>
        </p:spPr>
      </p:pic>
      <p:graphicFrame>
        <p:nvGraphicFramePr>
          <p:cNvPr id="9" name="Tableau 8"/>
          <p:cNvGraphicFramePr>
            <a:graphicFrameLocks noGrp="1"/>
          </p:cNvGraphicFramePr>
          <p:nvPr/>
        </p:nvGraphicFramePr>
        <p:xfrm>
          <a:off x="431372" y="3356993"/>
          <a:ext cx="11425270" cy="2406719"/>
        </p:xfrm>
        <a:graphic>
          <a:graphicData uri="http://schemas.openxmlformats.org/drawingml/2006/table">
            <a:tbl>
              <a:tblPr/>
              <a:tblGrid>
                <a:gridCol w="940235"/>
                <a:gridCol w="937456"/>
                <a:gridCol w="959688"/>
                <a:gridCol w="2539217"/>
                <a:gridCol w="2253465"/>
                <a:gridCol w="1135503"/>
                <a:gridCol w="1694459"/>
                <a:gridCol w="965247"/>
              </a:tblGrid>
              <a:tr h="82796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400" dirty="0">
                        <a:solidFill>
                          <a:srgbClr val="00000A"/>
                        </a:solidFill>
                        <a:latin typeface="Arial"/>
                        <a:ea typeface="Droid Sans Fallback"/>
                        <a:cs typeface="FreeSans"/>
                      </a:endParaRPr>
                    </a:p>
                  </a:txBody>
                  <a:tcPr marL="46349" marR="46349" marT="34762" marB="34762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A"/>
                          </a:solidFill>
                          <a:latin typeface="Arial"/>
                          <a:ea typeface="Droid Sans Fallback"/>
                          <a:cs typeface="FreeSans"/>
                        </a:rPr>
                        <a:t>CPE cohort (n)</a:t>
                      </a:r>
                      <a:endParaRPr lang="fr-FR" sz="1200" dirty="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46349" marR="46349" marT="34762" marB="34762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A"/>
                          </a:solidFill>
                          <a:latin typeface="Arial"/>
                          <a:ea typeface="Droid Sans Fallback"/>
                          <a:cs typeface="FreeSans"/>
                        </a:rPr>
                        <a:t>Bacteria</a:t>
                      </a:r>
                      <a:endParaRPr lang="fr-FR" sz="1200" dirty="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46349" marR="46349" marT="34762" marB="34762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A"/>
                          </a:solidFill>
                          <a:latin typeface="Arial"/>
                          <a:ea typeface="Droid Sans Fallback"/>
                          <a:cs typeface="FreeSans"/>
                        </a:rPr>
                        <a:t>FMT </a:t>
                      </a:r>
                      <a:r>
                        <a:rPr lang="en-US" sz="1200" dirty="0" smtClean="0">
                          <a:solidFill>
                            <a:srgbClr val="00000A"/>
                          </a:solidFill>
                          <a:latin typeface="Arial"/>
                          <a:ea typeface="Droid Sans Fallback"/>
                          <a:cs typeface="FreeSans"/>
                        </a:rPr>
                        <a:t>route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rgbClr val="00000A"/>
                          </a:solidFill>
                          <a:latin typeface="Arial"/>
                          <a:ea typeface="Droid Sans Fallback"/>
                          <a:cs typeface="FreeSans"/>
                        </a:rPr>
                        <a:t> </a:t>
                      </a:r>
                      <a:r>
                        <a:rPr lang="en-US" sz="1200" dirty="0">
                          <a:solidFill>
                            <a:srgbClr val="00000A"/>
                          </a:solidFill>
                          <a:latin typeface="Arial"/>
                          <a:ea typeface="Droid Sans Fallback"/>
                          <a:cs typeface="FreeSans"/>
                        </a:rPr>
                        <a:t>administration</a:t>
                      </a:r>
                      <a:endParaRPr lang="fr-FR" sz="1200" dirty="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46349" marR="46349" marT="34762" marB="34762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A"/>
                          </a:solidFill>
                          <a:latin typeface="Arial"/>
                          <a:ea typeface="Droid Sans Fallback"/>
                          <a:cs typeface="FreeSans"/>
                        </a:rPr>
                        <a:t>Antibiotic </a:t>
                      </a:r>
                      <a:endParaRPr lang="en-US" sz="1200" dirty="0" smtClean="0">
                        <a:solidFill>
                          <a:srgbClr val="00000A"/>
                        </a:solidFill>
                        <a:latin typeface="Arial"/>
                        <a:ea typeface="Droid Sans Fallback"/>
                        <a:cs typeface="FreeSans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rgbClr val="00000A"/>
                          </a:solidFill>
                          <a:latin typeface="Arial"/>
                          <a:ea typeface="Droid Sans Fallback"/>
                          <a:cs typeface="FreeSans"/>
                        </a:rPr>
                        <a:t>pre-treatment</a:t>
                      </a:r>
                      <a:endParaRPr lang="fr-FR" sz="1200" dirty="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46349" marR="46349" marT="34762" marB="34762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A"/>
                          </a:solidFill>
                          <a:latin typeface="Arial"/>
                          <a:ea typeface="Droid Sans Fallback"/>
                          <a:cs typeface="FreeSans"/>
                        </a:rPr>
                        <a:t>Bowel </a:t>
                      </a:r>
                      <a:r>
                        <a:rPr lang="en-US" sz="1200" dirty="0" err="1">
                          <a:solidFill>
                            <a:srgbClr val="00000A"/>
                          </a:solidFill>
                          <a:latin typeface="Arial"/>
                          <a:ea typeface="Droid Sans Fallback"/>
                          <a:cs typeface="FreeSans"/>
                        </a:rPr>
                        <a:t>lavage</a:t>
                      </a:r>
                      <a:endParaRPr lang="fr-FR" sz="1200" dirty="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46349" marR="46349" marT="34762" marB="34762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A"/>
                          </a:solidFill>
                          <a:latin typeface="Arial"/>
                          <a:ea typeface="Droid Sans Fallback"/>
                          <a:cs typeface="FreeSans"/>
                        </a:rPr>
                        <a:t>Iterative FMT</a:t>
                      </a:r>
                      <a:endParaRPr lang="fr-FR" sz="1200" dirty="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46349" marR="46349" marT="34762" marB="34762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A"/>
                          </a:solidFill>
                          <a:latin typeface="Arial"/>
                          <a:ea typeface="Droid Sans Fallback"/>
                          <a:cs typeface="FreeSans"/>
                        </a:rPr>
                        <a:t>Success rate (% patients)</a:t>
                      </a:r>
                      <a:endParaRPr lang="fr-FR" sz="1200" dirty="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46349" marR="46349" marT="34762" marB="34762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290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A"/>
                          </a:solidFill>
                          <a:latin typeface="Arial"/>
                          <a:ea typeface="Droid Sans Fallback"/>
                          <a:cs typeface="FreeSans"/>
                        </a:rPr>
                        <a:t>Davido </a:t>
                      </a:r>
                      <a:r>
                        <a:rPr lang="en-US" sz="1400" i="1">
                          <a:solidFill>
                            <a:srgbClr val="00000A"/>
                          </a:solidFill>
                          <a:latin typeface="Arial"/>
                          <a:ea typeface="Droid Sans Fallback"/>
                          <a:cs typeface="FreeSans"/>
                        </a:rPr>
                        <a:t>et al.</a:t>
                      </a:r>
                      <a:endParaRPr lang="fr-FR" sz="14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46349" marR="46349" marT="34762" marB="34762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A"/>
                          </a:solidFill>
                          <a:latin typeface="Arial"/>
                          <a:ea typeface="Droid Sans Fallback"/>
                          <a:cs typeface="FreeSans"/>
                        </a:rPr>
                        <a:t>6</a:t>
                      </a:r>
                      <a:endParaRPr lang="fr-FR" sz="14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46349" marR="46349" marT="34762" marB="34762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A"/>
                          </a:solidFill>
                          <a:latin typeface="Arial"/>
                          <a:ea typeface="Droid Sans Fallback"/>
                          <a:cs typeface="FreeSans"/>
                        </a:rPr>
                        <a:t>VRE, CPE</a:t>
                      </a:r>
                      <a:endParaRPr lang="fr-FR" sz="14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46349" marR="46349" marT="34762" marB="34762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A"/>
                          </a:solidFill>
                          <a:latin typeface="Arial"/>
                          <a:ea typeface="Droid Sans Fallback"/>
                          <a:cs typeface="FreeSans"/>
                        </a:rPr>
                        <a:t>Nasoduodenal tube</a:t>
                      </a:r>
                      <a:endParaRPr lang="fr-FR" sz="14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46349" marR="46349" marT="34762" marB="34762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A"/>
                          </a:solidFill>
                          <a:latin typeface="Arial"/>
                          <a:ea typeface="Droid Sans Fallback"/>
                          <a:cs typeface="FreeSans"/>
                        </a:rPr>
                        <a:t>N</a:t>
                      </a:r>
                      <a:endParaRPr lang="fr-FR" sz="1400" dirty="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46349" marR="46349" marT="34762" marB="34762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A"/>
                          </a:solidFill>
                          <a:latin typeface="Arial"/>
                          <a:ea typeface="Droid Sans Fallback"/>
                          <a:cs typeface="FreeSans"/>
                        </a:rPr>
                        <a:t>Y</a:t>
                      </a:r>
                      <a:endParaRPr lang="fr-FR" sz="1400" dirty="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46349" marR="46349" marT="34762" marB="34762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A"/>
                          </a:solidFill>
                          <a:latin typeface="Arial"/>
                          <a:ea typeface="Droid Sans Fallback"/>
                          <a:cs typeface="FreeSans"/>
                        </a:rPr>
                        <a:t>N</a:t>
                      </a:r>
                      <a:endParaRPr lang="fr-FR" sz="14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46349" marR="46349" marT="34762" marB="34762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A"/>
                          </a:solidFill>
                          <a:latin typeface="Arial"/>
                          <a:ea typeface="Droid Sans Fallback"/>
                          <a:cs typeface="FreeSans"/>
                        </a:rPr>
                        <a:t>37.5%</a:t>
                      </a:r>
                      <a:endParaRPr lang="fr-FR" sz="14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46349" marR="46349" marT="34762" marB="34762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245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A"/>
                          </a:solidFill>
                          <a:latin typeface="Arial"/>
                          <a:ea typeface="Droid Sans Fallback"/>
                          <a:cs typeface="FreeSans"/>
                        </a:rPr>
                        <a:t>Bilinski </a:t>
                      </a:r>
                      <a:r>
                        <a:rPr lang="en-US" sz="1400" i="1">
                          <a:solidFill>
                            <a:srgbClr val="00000A"/>
                          </a:solidFill>
                          <a:latin typeface="Arial"/>
                          <a:ea typeface="Droid Sans Fallback"/>
                          <a:cs typeface="FreeSans"/>
                        </a:rPr>
                        <a:t>et al.</a:t>
                      </a:r>
                      <a:endParaRPr lang="fr-FR" sz="14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46349" marR="46349" marT="34762" marB="34762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A"/>
                          </a:solidFill>
                          <a:latin typeface="Arial"/>
                          <a:ea typeface="Droid Sans Fallback"/>
                          <a:cs typeface="FreeSans"/>
                        </a:rPr>
                        <a:t>20</a:t>
                      </a:r>
                      <a:endParaRPr lang="fr-FR" sz="14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46349" marR="46349" marT="34762" marB="34762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A"/>
                          </a:solidFill>
                          <a:latin typeface="Arial"/>
                          <a:ea typeface="Droid Sans Fallback"/>
                          <a:cs typeface="FreeSans"/>
                        </a:rPr>
                        <a:t>VRE, CPE, ESBL</a:t>
                      </a:r>
                      <a:endParaRPr lang="fr-FR" sz="14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46349" marR="46349" marT="34762" marB="34762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A"/>
                          </a:solidFill>
                          <a:latin typeface="Arial"/>
                          <a:ea typeface="Droid Sans Fallback"/>
                          <a:cs typeface="FreeSans"/>
                        </a:rPr>
                        <a:t>Nasoduodenal tube</a:t>
                      </a:r>
                      <a:endParaRPr lang="fr-FR" sz="14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46349" marR="46349" marT="34762" marB="34762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A"/>
                          </a:solidFill>
                          <a:latin typeface="Arial"/>
                          <a:ea typeface="Droid Sans Fallback"/>
                          <a:cs typeface="FreeSans"/>
                        </a:rPr>
                        <a:t>N</a:t>
                      </a:r>
                      <a:endParaRPr lang="fr-FR" sz="1400" dirty="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46349" marR="46349" marT="34762" marB="34762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A"/>
                          </a:solidFill>
                          <a:latin typeface="Arial"/>
                          <a:ea typeface="Droid Sans Fallback"/>
                          <a:cs typeface="FreeSans"/>
                        </a:rPr>
                        <a:t>Y</a:t>
                      </a:r>
                      <a:endParaRPr lang="fr-FR" sz="14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46349" marR="46349" marT="34762" marB="34762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A"/>
                          </a:solidFill>
                          <a:latin typeface="Arial"/>
                          <a:ea typeface="Droid Sans Fallback"/>
                          <a:cs typeface="FreeSans"/>
                        </a:rPr>
                        <a:t>Y</a:t>
                      </a:r>
                      <a:endParaRPr lang="fr-FR" sz="1400" dirty="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46349" marR="46349" marT="34762" marB="34762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A"/>
                          </a:solidFill>
                          <a:latin typeface="Arial"/>
                          <a:ea typeface="Droid Sans Fallback"/>
                          <a:cs typeface="FreeSans"/>
                        </a:rPr>
                        <a:t>75%</a:t>
                      </a:r>
                      <a:endParaRPr lang="fr-FR" sz="14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46349" marR="46349" marT="34762" marB="34762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290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A"/>
                          </a:solidFill>
                          <a:latin typeface="Arial"/>
                          <a:ea typeface="Droid Sans Fallback"/>
                          <a:cs typeface="FreeSans"/>
                        </a:rPr>
                        <a:t>Our study</a:t>
                      </a:r>
                      <a:endParaRPr lang="fr-FR" sz="14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46349" marR="46349" marT="34762" marB="34762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A"/>
                          </a:solidFill>
                          <a:latin typeface="Arial"/>
                          <a:ea typeface="Droid Sans Fallback"/>
                          <a:cs typeface="FreeSans"/>
                        </a:rPr>
                        <a:t>10</a:t>
                      </a:r>
                      <a:endParaRPr lang="fr-FR" sz="14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46349" marR="46349" marT="34762" marB="34762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A"/>
                          </a:solidFill>
                          <a:latin typeface="Arial"/>
                          <a:ea typeface="Droid Sans Fallback"/>
                          <a:cs typeface="FreeSans"/>
                        </a:rPr>
                        <a:t>VRE, CPE</a:t>
                      </a:r>
                      <a:endParaRPr lang="fr-FR" sz="14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46349" marR="46349" marT="34762" marB="34762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A"/>
                          </a:solidFill>
                          <a:latin typeface="Arial"/>
                          <a:ea typeface="Droid Sans Fallback"/>
                          <a:cs typeface="FreeSans"/>
                        </a:rPr>
                        <a:t>Nasogastric tube</a:t>
                      </a:r>
                      <a:endParaRPr lang="fr-FR" sz="14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46349" marR="46349" marT="34762" marB="34762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A"/>
                          </a:solidFill>
                          <a:latin typeface="Arial"/>
                          <a:ea typeface="Droid Sans Fallback"/>
                          <a:cs typeface="FreeSans"/>
                        </a:rPr>
                        <a:t>Y</a:t>
                      </a:r>
                      <a:endParaRPr lang="fr-FR" sz="1400" dirty="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46349" marR="46349" marT="34762" marB="34762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A"/>
                          </a:solidFill>
                          <a:latin typeface="Arial"/>
                          <a:ea typeface="Droid Sans Fallback"/>
                          <a:cs typeface="FreeSans"/>
                        </a:rPr>
                        <a:t>Y</a:t>
                      </a:r>
                      <a:endParaRPr lang="fr-FR" sz="140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46349" marR="46349" marT="34762" marB="34762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A"/>
                          </a:solidFill>
                          <a:latin typeface="Arial"/>
                          <a:ea typeface="Droid Sans Fallback"/>
                          <a:cs typeface="FreeSans"/>
                        </a:rPr>
                        <a:t>Y (5)</a:t>
                      </a:r>
                      <a:endParaRPr lang="fr-FR" sz="1400" dirty="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46349" marR="46349" marT="34762" marB="34762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A"/>
                          </a:solidFill>
                          <a:latin typeface="Arial"/>
                          <a:ea typeface="Droid Sans Fallback"/>
                          <a:cs typeface="FreeSans"/>
                        </a:rPr>
                        <a:t>80%</a:t>
                      </a:r>
                      <a:endParaRPr lang="fr-FR" sz="1400" dirty="0">
                        <a:solidFill>
                          <a:srgbClr val="00000A"/>
                        </a:solidFill>
                        <a:latin typeface="Times New Roman"/>
                        <a:ea typeface="Droid Sans Fallback"/>
                        <a:cs typeface="FreeSans"/>
                      </a:endParaRPr>
                    </a:p>
                  </a:txBody>
                  <a:tcPr marL="46349" marR="46349" marT="34762" marB="34762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8208235" y="3356992"/>
            <a:ext cx="960107" cy="25202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/>
          <p:cNvSpPr/>
          <p:nvPr/>
        </p:nvSpPr>
        <p:spPr>
          <a:xfrm>
            <a:off x="9360363" y="4693245"/>
            <a:ext cx="1344149" cy="115212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/>
          <p:cNvSpPr/>
          <p:nvPr/>
        </p:nvSpPr>
        <p:spPr>
          <a:xfrm>
            <a:off x="6288022" y="5373216"/>
            <a:ext cx="1344149" cy="50405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3792" y="1268761"/>
            <a:ext cx="11760629" cy="5121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i="1" dirty="0">
                <a:latin typeface="+mn-lt"/>
              </a:rPr>
              <a:t>Clostridium difficile </a:t>
            </a:r>
            <a:r>
              <a:rPr lang="fr-FR" b="1" dirty="0" err="1">
                <a:latin typeface="+mn-lt"/>
              </a:rPr>
              <a:t>toxinogène</a:t>
            </a:r>
            <a:endParaRPr lang="fr-FR" b="1" dirty="0">
              <a:latin typeface="+mn-lt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fr-FR" b="1" dirty="0"/>
              <a:t>BACTERIE COMMENSALE DU TUBE DIGESTIF SPORULANTE</a:t>
            </a:r>
          </a:p>
          <a:p>
            <a:pPr marL="0" indent="0">
              <a:buNone/>
            </a:pPr>
            <a:r>
              <a:rPr lang="fr-FR" dirty="0"/>
              <a:t>Seules les souches </a:t>
            </a:r>
            <a:r>
              <a:rPr lang="fr-FR" dirty="0" err="1"/>
              <a:t>toxinogènes</a:t>
            </a:r>
            <a:r>
              <a:rPr lang="fr-FR" dirty="0"/>
              <a:t> sont pathogènes.</a:t>
            </a:r>
          </a:p>
          <a:p>
            <a:pPr marL="0" indent="0">
              <a:buNone/>
            </a:pPr>
            <a:r>
              <a:rPr lang="fr-FR" dirty="0"/>
              <a:t>Gène </a:t>
            </a:r>
            <a:r>
              <a:rPr lang="fr-FR" dirty="0" err="1"/>
              <a:t>tcdA</a:t>
            </a:r>
            <a:r>
              <a:rPr lang="fr-FR" dirty="0"/>
              <a:t> =&gt; </a:t>
            </a:r>
            <a:r>
              <a:rPr lang="fr-FR" b="1" dirty="0"/>
              <a:t>Toxine A</a:t>
            </a:r>
          </a:p>
          <a:p>
            <a:pPr marL="0" indent="0">
              <a:buNone/>
            </a:pPr>
            <a:r>
              <a:rPr lang="fr-FR" dirty="0"/>
              <a:t>Gène </a:t>
            </a:r>
            <a:r>
              <a:rPr lang="fr-FR" dirty="0" err="1"/>
              <a:t>tcdB</a:t>
            </a:r>
            <a:r>
              <a:rPr lang="fr-FR" dirty="0"/>
              <a:t> =&gt; </a:t>
            </a:r>
            <a:r>
              <a:rPr lang="fr-FR" b="1" dirty="0"/>
              <a:t>Toxine B</a:t>
            </a:r>
          </a:p>
          <a:p>
            <a:pPr marL="0" indent="0">
              <a:buNone/>
            </a:pPr>
            <a:r>
              <a:rPr lang="fr-FR" b="1" dirty="0"/>
              <a:t>=&gt; Diarrhée post antibiotiques et jusqu’à la colite pseudomembraneuse, perforation digestive, choc septique…</a:t>
            </a:r>
          </a:p>
          <a:p>
            <a:pPr marL="0" indent="0">
              <a:buNone/>
            </a:pPr>
            <a:endParaRPr lang="fr-FR" dirty="0"/>
          </a:p>
          <a:p>
            <a:pPr marL="0" indent="0" algn="ctr">
              <a:buNone/>
            </a:pPr>
            <a:r>
              <a:rPr lang="fr-FR" dirty="0"/>
              <a:t>Une </a:t>
            </a:r>
            <a:r>
              <a:rPr lang="fr-FR" b="1" dirty="0">
                <a:solidFill>
                  <a:srgbClr val="FF0066"/>
                </a:solidFill>
              </a:rPr>
              <a:t>toxine binaire </a:t>
            </a:r>
            <a:r>
              <a:rPr lang="fr-FR" dirty="0"/>
              <a:t>CDT est présente, en plus de la toxine A et de la toxine B, chez un faible nombre d’isolats (6 %). </a:t>
            </a:r>
          </a:p>
          <a:p>
            <a:pPr marL="0" indent="0" algn="ctr">
              <a:buNone/>
            </a:pPr>
            <a:r>
              <a:rPr lang="fr-FR" dirty="0"/>
              <a:t>Cette toxine est la cousine de la toxine binaire de Bacillus </a:t>
            </a:r>
            <a:r>
              <a:rPr lang="fr-FR" dirty="0" err="1"/>
              <a:t>anthracis</a:t>
            </a:r>
            <a:r>
              <a:rPr lang="fr-FR" dirty="0"/>
              <a:t> (l’anthrax !)</a:t>
            </a:r>
          </a:p>
        </p:txBody>
      </p:sp>
    </p:spTree>
    <p:extLst>
      <p:ext uri="{BB962C8B-B14F-4D97-AF65-F5344CB8AC3E}">
        <p14:creationId xmlns:p14="http://schemas.microsoft.com/office/powerpoint/2010/main" val="4215718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mediterranee-infection.com/arkotheque/client/ihumed/_depot_arko/expositions/17/758/758_1_img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563" y="1628800"/>
            <a:ext cx="7516248" cy="3612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ZoneTexte 1"/>
          <p:cNvSpPr txBox="1"/>
          <p:nvPr/>
        </p:nvSpPr>
        <p:spPr>
          <a:xfrm>
            <a:off x="2988238" y="116632"/>
            <a:ext cx="5023235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800" dirty="0" smtClean="0">
                <a:solidFill>
                  <a:schemeClr val="bg1"/>
                </a:solidFill>
              </a:rPr>
              <a:t>Merci de votre attention</a:t>
            </a:r>
            <a:endParaRPr lang="fr-FR" sz="3800" dirty="0">
              <a:solidFill>
                <a:schemeClr val="bg1"/>
              </a:solidFill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3695733" y="5949280"/>
            <a:ext cx="35833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>
                <a:hlinkClick r:id="rId3"/>
              </a:rPr>
              <a:t>jean-christophe.lagier@univ-amu.fr</a:t>
            </a:r>
            <a:r>
              <a:rPr lang="fr-FR" dirty="0" smtClean="0"/>
              <a:t> 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61287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87560" y="1820184"/>
            <a:ext cx="4762500" cy="4276725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6434" y="1835957"/>
            <a:ext cx="5390706" cy="4245181"/>
          </a:xfrm>
          <a:prstGeom prst="rect">
            <a:avLst/>
          </a:prstGeom>
        </p:spPr>
      </p:pic>
      <p:sp>
        <p:nvSpPr>
          <p:cNvPr id="4" name="ZoneTexte 3"/>
          <p:cNvSpPr txBox="1"/>
          <p:nvPr/>
        </p:nvSpPr>
        <p:spPr>
          <a:xfrm>
            <a:off x="1520456" y="685800"/>
            <a:ext cx="36203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/>
              <a:t>Colon normal</a:t>
            </a:r>
          </a:p>
        </p:txBody>
      </p:sp>
      <p:sp>
        <p:nvSpPr>
          <p:cNvPr id="5" name="ZoneTexte 4"/>
          <p:cNvSpPr txBox="1"/>
          <p:nvPr/>
        </p:nvSpPr>
        <p:spPr>
          <a:xfrm>
            <a:off x="7421526" y="606056"/>
            <a:ext cx="36894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/>
              <a:t>Colite </a:t>
            </a:r>
            <a:r>
              <a:rPr lang="fr-FR" b="1" dirty="0" err="1"/>
              <a:t>pseudo-membraneuse</a:t>
            </a:r>
            <a:endParaRPr lang="fr-FR" b="1" dirty="0"/>
          </a:p>
        </p:txBody>
      </p:sp>
    </p:spTree>
    <p:extLst>
      <p:ext uri="{BB962C8B-B14F-4D97-AF65-F5344CB8AC3E}">
        <p14:creationId xmlns:p14="http://schemas.microsoft.com/office/powerpoint/2010/main" val="929782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r>
              <a:rPr lang="fr-FR" b="1" dirty="0" err="1">
                <a:solidFill>
                  <a:srgbClr val="000090"/>
                </a:solidFill>
                <a:latin typeface="Arial"/>
                <a:cs typeface="Arial"/>
              </a:rPr>
              <a:t>Ribotype</a:t>
            </a:r>
            <a:r>
              <a:rPr lang="fr-FR" b="1" dirty="0">
                <a:solidFill>
                  <a:srgbClr val="000090"/>
                </a:solidFill>
                <a:latin typeface="Arial"/>
                <a:cs typeface="Arial"/>
              </a:rPr>
              <a:t> 027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853610" y="1897911"/>
            <a:ext cx="8229600" cy="4349080"/>
          </a:xfrm>
        </p:spPr>
        <p:txBody>
          <a:bodyPr>
            <a:normAutofit/>
          </a:bodyPr>
          <a:lstStyle/>
          <a:p>
            <a:r>
              <a:rPr lang="fr-FR" sz="2600" i="1" dirty="0" err="1">
                <a:latin typeface="Arial"/>
                <a:cs typeface="Arial"/>
              </a:rPr>
              <a:t>Clostridium</a:t>
            </a:r>
            <a:r>
              <a:rPr lang="fr-FR" sz="2600" i="1" dirty="0">
                <a:latin typeface="Arial"/>
                <a:cs typeface="Arial"/>
              </a:rPr>
              <a:t> difficile  </a:t>
            </a:r>
            <a:r>
              <a:rPr lang="fr-FR" sz="2600" dirty="0">
                <a:latin typeface="Arial"/>
                <a:cs typeface="Arial"/>
              </a:rPr>
              <a:t>NAP1/BI/027</a:t>
            </a:r>
          </a:p>
          <a:p>
            <a:pPr>
              <a:buNone/>
            </a:pPr>
            <a:r>
              <a:rPr lang="fr-FR" sz="2600" dirty="0">
                <a:latin typeface="Arial"/>
                <a:cs typeface="Arial"/>
              </a:rPr>
              <a:t> producteur d’une </a:t>
            </a:r>
            <a:r>
              <a:rPr lang="fr-FR" sz="2600" b="1" dirty="0">
                <a:latin typeface="Arial"/>
                <a:cs typeface="Arial"/>
              </a:rPr>
              <a:t>toxine binaire </a:t>
            </a:r>
            <a:r>
              <a:rPr lang="fr-FR" sz="2600" dirty="0">
                <a:latin typeface="Arial"/>
                <a:cs typeface="Arial"/>
              </a:rPr>
              <a:t>(toxine non présente chez les autres clones)</a:t>
            </a:r>
          </a:p>
          <a:p>
            <a:endParaRPr lang="fr-FR" sz="2600" dirty="0">
              <a:latin typeface="Arial"/>
              <a:cs typeface="Arial"/>
            </a:endParaRPr>
          </a:p>
          <a:p>
            <a:r>
              <a:rPr lang="fr-FR" sz="2600" dirty="0">
                <a:latin typeface="Arial"/>
                <a:cs typeface="Arial"/>
              </a:rPr>
              <a:t>Production de toxine A et B </a:t>
            </a:r>
            <a:r>
              <a:rPr lang="fr-FR" sz="2600" b="1" dirty="0">
                <a:latin typeface="Arial"/>
                <a:cs typeface="Arial"/>
              </a:rPr>
              <a:t>en plus grande quantité </a:t>
            </a:r>
            <a:r>
              <a:rPr lang="fr-FR" sz="2600" dirty="0">
                <a:latin typeface="Arial"/>
                <a:cs typeface="Arial"/>
              </a:rPr>
              <a:t>(délétion gène – </a:t>
            </a:r>
            <a:r>
              <a:rPr lang="fr-FR" sz="2600" dirty="0" err="1">
                <a:latin typeface="Arial"/>
                <a:cs typeface="Arial"/>
              </a:rPr>
              <a:t>tcdC</a:t>
            </a:r>
            <a:r>
              <a:rPr lang="fr-FR" sz="2600" dirty="0">
                <a:latin typeface="Arial"/>
                <a:cs typeface="Arial"/>
              </a:rPr>
              <a:t> – impliqué dans la </a:t>
            </a:r>
            <a:r>
              <a:rPr lang="fr-FR" sz="2600" i="1" dirty="0">
                <a:latin typeface="Arial"/>
                <a:cs typeface="Arial"/>
              </a:rPr>
              <a:t>régulation négative </a:t>
            </a:r>
            <a:r>
              <a:rPr lang="fr-FR" sz="2600" dirty="0">
                <a:latin typeface="Arial"/>
                <a:cs typeface="Arial"/>
              </a:rPr>
              <a:t>de la production de toxine)</a:t>
            </a:r>
          </a:p>
          <a:p>
            <a:pPr>
              <a:buNone/>
            </a:pPr>
            <a:endParaRPr lang="fr-FR" sz="2600" dirty="0">
              <a:latin typeface="Arial"/>
              <a:cs typeface="Arial"/>
            </a:endParaRPr>
          </a:p>
          <a:p>
            <a:r>
              <a:rPr lang="fr-FR" sz="2600" b="1" dirty="0">
                <a:latin typeface="Arial"/>
                <a:cs typeface="Arial"/>
              </a:rPr>
              <a:t>Résistance acquise in vitro aux </a:t>
            </a:r>
            <a:r>
              <a:rPr lang="fr-FR" sz="2600" b="1" dirty="0" err="1">
                <a:latin typeface="Arial"/>
                <a:cs typeface="Arial"/>
              </a:rPr>
              <a:t>Fluoroquinolones</a:t>
            </a:r>
            <a:r>
              <a:rPr lang="fr-FR" sz="2600" b="1" dirty="0">
                <a:latin typeface="Arial"/>
                <a:cs typeface="Arial"/>
              </a:rPr>
              <a:t> </a:t>
            </a:r>
            <a:r>
              <a:rPr lang="fr-FR" sz="2600" dirty="0">
                <a:latin typeface="Arial"/>
                <a:cs typeface="Arial"/>
              </a:rPr>
              <a:t>(en augmentation)</a:t>
            </a:r>
          </a:p>
          <a:p>
            <a:endParaRPr lang="fr-FR" dirty="0"/>
          </a:p>
          <a:p>
            <a:pPr>
              <a:buNone/>
            </a:pPr>
            <a:endParaRPr lang="fr-FR" dirty="0"/>
          </a:p>
          <a:p>
            <a:pPr>
              <a:buNone/>
            </a:pPr>
            <a:endParaRPr lang="fr-FR" dirty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F8C1A-122A-4821-AE49-A99FF8F346BE}" type="slidenum">
              <a:rPr lang="fr-FR" smtClean="0"/>
              <a:pPr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9924832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</TotalTime>
  <Words>2334</Words>
  <Application>Microsoft Office PowerPoint</Application>
  <PresentationFormat>Grand écran</PresentationFormat>
  <Paragraphs>431</Paragraphs>
  <Slides>70</Slides>
  <Notes>2</Notes>
  <HiddenSlides>0</HiddenSlides>
  <MMClips>0</MMClips>
  <ScaleCrop>false</ScaleCrop>
  <HeadingPairs>
    <vt:vector size="8" baseType="variant">
      <vt:variant>
        <vt:lpstr>Polices utilisées</vt:lpstr>
      </vt:variant>
      <vt:variant>
        <vt:i4>12</vt:i4>
      </vt:variant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70</vt:i4>
      </vt:variant>
    </vt:vector>
  </HeadingPairs>
  <TitlesOfParts>
    <vt:vector size="84" baseType="lpstr">
      <vt:lpstr>MS PGothic</vt:lpstr>
      <vt:lpstr>Arial</vt:lpstr>
      <vt:lpstr>Arial Narrow</vt:lpstr>
      <vt:lpstr>Calibri</vt:lpstr>
      <vt:lpstr>Calibri Light</vt:lpstr>
      <vt:lpstr>DejaVu Sans</vt:lpstr>
      <vt:lpstr>Droid Sans Fallback</vt:lpstr>
      <vt:lpstr>FreeSans</vt:lpstr>
      <vt:lpstr>LKLUG</vt:lpstr>
      <vt:lpstr>StarSymbol</vt:lpstr>
      <vt:lpstr>Times New Roman</vt:lpstr>
      <vt:lpstr>Wingdings</vt:lpstr>
      <vt:lpstr>Thème Office</vt:lpstr>
      <vt:lpstr>Feuille de calcul</vt:lpstr>
      <vt:lpstr>Gestion d’une épidémie  Exemples actuels: Clostridium difficile et BHRe </vt:lpstr>
      <vt:lpstr>Epidémie : définition</vt:lpstr>
      <vt:lpstr>Clostridium difficile  </vt:lpstr>
      <vt:lpstr>Pourquoi c’est important ? </vt:lpstr>
      <vt:lpstr>Présentation PowerPoint</vt:lpstr>
      <vt:lpstr>Qu’est-ce qu’un Clostridium difficile toxinogène ? </vt:lpstr>
      <vt:lpstr>Clostridium difficile toxinogène</vt:lpstr>
      <vt:lpstr>Présentation PowerPoint</vt:lpstr>
      <vt:lpstr>Ribotype 027</vt:lpstr>
      <vt:lpstr>Histoire du r027</vt:lpstr>
      <vt:lpstr>Histoire du r027</vt:lpstr>
      <vt:lpstr>Histoire du r027</vt:lpstr>
      <vt:lpstr>Nosocomiale ou communautaire ?</vt:lpstr>
      <vt:lpstr>Mortalité</vt:lpstr>
      <vt:lpstr>FDR de récurrences</vt:lpstr>
      <vt:lpstr>Existe-t-il un portage asymptomatique ? </vt:lpstr>
      <vt:lpstr>Portage asymptomatique</vt:lpstr>
      <vt:lpstr>Portage asymptomatique</vt:lpstr>
      <vt:lpstr>Présentation PowerPoint</vt:lpstr>
      <vt:lpstr>Présentation PowerPoint</vt:lpstr>
      <vt:lpstr>Présentation PowerPoint</vt:lpstr>
      <vt:lpstr>GESTION DE L’EPIDEMIE</vt:lpstr>
      <vt:lpstr>Principes de la gestion d’une épidémie à Clostridium difficile</vt:lpstr>
      <vt:lpstr>Présentation PowerPoint</vt:lpstr>
      <vt:lpstr>Présentation PowerPoint</vt:lpstr>
      <vt:lpstr>Présentation PowerPoint</vt:lpstr>
      <vt:lpstr>MAINS </vt:lpstr>
      <vt:lpstr>ISOLEMENT SPATIAL SIGNALE</vt:lpstr>
      <vt:lpstr>VISITES PROCHES ET PERSONNEL </vt:lpstr>
      <vt:lpstr>Présentation PowerPoint</vt:lpstr>
      <vt:lpstr>Présentation PowerPoint</vt:lpstr>
      <vt:lpstr>ENTRETIEN</vt:lpstr>
      <vt:lpstr>Matériel ne supportant pas la javel ENTRETIEN TOUTES LES 8 HEURES 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Greffe fécales et colite sévères</vt:lpstr>
      <vt:lpstr>DONC…</vt:lpstr>
      <vt:lpstr>Gestion épidémie BHRe</vt:lpstr>
      <vt:lpstr>Définition BHRe Bactérie hautement résistante émergente</vt:lpstr>
      <vt:lpstr>A Marseille</vt:lpstr>
      <vt:lpstr>Présentation PowerPoint</vt:lpstr>
      <vt:lpstr>Méthodes</vt:lpstr>
      <vt:lpstr>Episodes d’EPC, France, 2004 – 2015, par mois de signalement Bilan au 4 septembre 2015 (N= 2 026 épisodes)</vt:lpstr>
      <vt:lpstr>Episodes d’EPC, France, 2004 – 2015, par bactéries Bilan au 4 septembre 2015 (N= 2 026 épisodes)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Episodes impliquant des EPC en France – Conclusions (1)</vt:lpstr>
      <vt:lpstr>Episodes impliquant des EPC en France – Conclusions (2)</vt:lpstr>
      <vt:lpstr>CAT BHRe</vt:lpstr>
      <vt:lpstr>Présentation PowerPoint</vt:lpstr>
      <vt:lpstr>Présentation PowerPoint</vt:lpstr>
      <vt:lpstr>CAT devant un patient BHRe + (porteur ou infecté) 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Protocole de décolonisation digestives par des bactéries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Gestion d’une épidémie à Clostridium difficile</dc:title>
  <dc:creator>Matthieu Million</dc:creator>
  <cp:lastModifiedBy>MAGGIORE Elodie</cp:lastModifiedBy>
  <cp:revision>166</cp:revision>
  <dcterms:created xsi:type="dcterms:W3CDTF">2016-03-12T20:08:15Z</dcterms:created>
  <dcterms:modified xsi:type="dcterms:W3CDTF">2019-03-14T08:32:12Z</dcterms:modified>
</cp:coreProperties>
</file>